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7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43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97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400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204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08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03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6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9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273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981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48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1328" y="838200"/>
            <a:ext cx="8741116" cy="19386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314960" algn="ctr" defTabSz="914400"/>
            <a:r>
              <a:rPr lang="en-US" sz="6000" b="1" dirty="0"/>
              <a:t>Hypertension</a:t>
            </a:r>
            <a:r>
              <a:rPr lang="en-US" sz="6000" b="1" spc="-110" dirty="0"/>
              <a:t> </a:t>
            </a:r>
            <a:r>
              <a:rPr lang="en-US" sz="6000" b="1" dirty="0"/>
              <a:t>in</a:t>
            </a:r>
            <a:r>
              <a:rPr lang="en-US" sz="6000" b="1" spc="-180" dirty="0"/>
              <a:t> </a:t>
            </a:r>
            <a:r>
              <a:rPr lang="en-US" sz="6000" b="1" spc="-10" dirty="0"/>
              <a:t>Pregnancy</a:t>
            </a:r>
            <a:endParaRPr lang="en-US" sz="60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1088684" y="2015732"/>
            <a:ext cx="7202456" cy="34506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1905" indent="-228600" defTabSz="914400">
              <a:lnSpc>
                <a:spcPct val="120000"/>
              </a:lnSpc>
              <a:spcBef>
                <a:spcPts val="1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b="1"/>
              <a:t>Malek</a:t>
            </a:r>
            <a:r>
              <a:rPr lang="en-US" b="1" spc="-120"/>
              <a:t> </a:t>
            </a:r>
            <a:r>
              <a:rPr lang="en-US" b="1"/>
              <a:t>Al</a:t>
            </a:r>
            <a:r>
              <a:rPr lang="en-US" b="1" spc="20"/>
              <a:t> </a:t>
            </a:r>
            <a:r>
              <a:rPr lang="en-US" b="1"/>
              <a:t>Qasem</a:t>
            </a:r>
            <a:r>
              <a:rPr lang="en-US" b="1" spc="-20"/>
              <a:t> </a:t>
            </a:r>
            <a:r>
              <a:rPr lang="en-US" b="1"/>
              <a:t>, </a:t>
            </a:r>
            <a:r>
              <a:rPr lang="en-US" b="1" spc="-25"/>
              <a:t>MD</a:t>
            </a:r>
            <a:endParaRPr lang="en-US"/>
          </a:p>
          <a:p>
            <a:pPr indent="-228600" defTabSz="914400">
              <a:lnSpc>
                <a:spcPct val="120000"/>
              </a:lnSpc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b="1"/>
              <a:t>Maternal</a:t>
            </a:r>
            <a:r>
              <a:rPr lang="en-US" b="1" spc="-40"/>
              <a:t> </a:t>
            </a:r>
            <a:r>
              <a:rPr lang="en-US" b="1"/>
              <a:t>and</a:t>
            </a:r>
            <a:r>
              <a:rPr lang="en-US" b="1" spc="-15"/>
              <a:t> </a:t>
            </a:r>
            <a:r>
              <a:rPr lang="en-US" b="1"/>
              <a:t>Fetal</a:t>
            </a:r>
            <a:r>
              <a:rPr lang="en-US" b="1" spc="-15"/>
              <a:t> </a:t>
            </a:r>
            <a:r>
              <a:rPr lang="en-US" b="1" spc="-10"/>
              <a:t>Medicine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" y="534923"/>
            <a:ext cx="8686800" cy="802005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989965">
              <a:lnSpc>
                <a:spcPct val="100000"/>
              </a:lnSpc>
              <a:spcBef>
                <a:spcPts val="370"/>
              </a:spcBef>
            </a:pPr>
            <a:r>
              <a:rPr sz="4400" dirty="0"/>
              <a:t>Gestational</a:t>
            </a:r>
            <a:r>
              <a:rPr sz="4400" spc="-204" dirty="0"/>
              <a:t> </a:t>
            </a:r>
            <a:r>
              <a:rPr sz="4400" spc="-10" dirty="0"/>
              <a:t>hypertension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11836" y="2226564"/>
            <a:ext cx="8766175" cy="1326004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90805" marR="294005">
              <a:lnSpc>
                <a:spcPct val="100000"/>
              </a:lnSpc>
              <a:spcBef>
                <a:spcPts val="260"/>
              </a:spcBef>
              <a:tabLst>
                <a:tab pos="2566035" algn="l"/>
              </a:tabLst>
            </a:pPr>
            <a:r>
              <a:rPr sz="2800" b="1" spc="-10" dirty="0">
                <a:latin typeface="Arial"/>
                <a:cs typeface="Arial"/>
              </a:rPr>
              <a:t>Hypertension</a:t>
            </a:r>
            <a:r>
              <a:rPr sz="2800" b="1" dirty="0">
                <a:latin typeface="Arial"/>
                <a:cs typeface="Arial"/>
              </a:rPr>
              <a:t>	after</a:t>
            </a:r>
            <a:r>
              <a:rPr sz="2800" b="1" spc="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20</a:t>
            </a:r>
            <a:r>
              <a:rPr sz="2800" b="1" spc="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weeks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gestation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with</a:t>
            </a:r>
            <a:r>
              <a:rPr sz="2800" b="1" spc="-114" dirty="0">
                <a:latin typeface="Arial"/>
                <a:cs typeface="Arial"/>
              </a:rPr>
              <a:t> </a:t>
            </a:r>
            <a:r>
              <a:rPr sz="2800" b="1" u="sng" spc="-25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no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proteinuria</a:t>
            </a:r>
            <a:endParaRPr sz="2800" dirty="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  <a:spcBef>
                <a:spcPts val="5"/>
              </a:spcBef>
              <a:tabLst>
                <a:tab pos="3181985" algn="l"/>
              </a:tabLst>
            </a:pPr>
            <a:r>
              <a:rPr sz="2800" b="1" dirty="0">
                <a:latin typeface="Arial"/>
                <a:cs typeface="Arial"/>
              </a:rPr>
              <a:t>High</a:t>
            </a:r>
            <a:r>
              <a:rPr sz="2800" b="1" spc="-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BP&gt;=140/90</a:t>
            </a:r>
            <a:r>
              <a:rPr sz="2800" b="1" dirty="0">
                <a:latin typeface="Arial"/>
                <a:cs typeface="Arial"/>
              </a:rPr>
              <a:t>	in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2 reading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4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hours </a:t>
            </a:r>
            <a:r>
              <a:rPr sz="2800" b="1" spc="-10" dirty="0">
                <a:latin typeface="Arial"/>
                <a:cs typeface="Arial"/>
              </a:rPr>
              <a:t>apart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3516" y="358140"/>
            <a:ext cx="4508500" cy="76835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1114" rIns="0" bIns="0" rtlCol="0">
            <a:spAutoFit/>
          </a:bodyPr>
          <a:lstStyle/>
          <a:p>
            <a:pPr marL="449580">
              <a:lnSpc>
                <a:spcPct val="100000"/>
              </a:lnSpc>
              <a:spcBef>
                <a:spcPts val="244"/>
              </a:spcBef>
            </a:pPr>
            <a:r>
              <a:rPr sz="4400" spc="-10" dirty="0"/>
              <a:t>Preeclampsia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260604" y="2205227"/>
            <a:ext cx="8434070" cy="2679700"/>
          </a:xfrm>
          <a:custGeom>
            <a:avLst/>
            <a:gdLst/>
            <a:ahLst/>
            <a:cxnLst/>
            <a:rect l="l" t="t" r="r" b="b"/>
            <a:pathLst>
              <a:path w="8434070" h="2679700">
                <a:moveTo>
                  <a:pt x="0" y="2679192"/>
                </a:moveTo>
                <a:lnTo>
                  <a:pt x="8433816" y="2679192"/>
                </a:lnTo>
                <a:lnTo>
                  <a:pt x="8433816" y="0"/>
                </a:lnTo>
                <a:lnTo>
                  <a:pt x="0" y="0"/>
                </a:lnTo>
                <a:lnTo>
                  <a:pt x="0" y="2679192"/>
                </a:lnTo>
                <a:close/>
              </a:path>
            </a:pathLst>
          </a:custGeom>
          <a:ln w="39624">
            <a:solidFill>
              <a:srgbClr val="A400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36295" y="2226005"/>
            <a:ext cx="8218805" cy="25888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4965" marR="175260" indent="-342900" algn="just">
              <a:lnSpc>
                <a:spcPct val="100000"/>
              </a:lnSpc>
              <a:spcBef>
                <a:spcPts val="110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800" b="1" dirty="0">
                <a:latin typeface="Arial"/>
                <a:cs typeface="Arial"/>
              </a:rPr>
              <a:t>Multisystem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syndrome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developing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during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the 	</a:t>
            </a:r>
            <a:r>
              <a:rPr sz="2800" b="1" dirty="0">
                <a:latin typeface="Arial"/>
                <a:cs typeface="Arial"/>
              </a:rPr>
              <a:t>second</a:t>
            </a:r>
            <a:r>
              <a:rPr sz="2800" b="1" spc="-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half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pregnancy</a:t>
            </a:r>
            <a:endParaRPr sz="2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"/>
              </a:spcBef>
              <a:buClr>
                <a:srgbClr val="A40020"/>
              </a:buClr>
              <a:buFont typeface="Arial MT"/>
              <a:buChar char="•"/>
            </a:pPr>
            <a:endParaRPr sz="2800" dirty="0">
              <a:latin typeface="Arial"/>
              <a:cs typeface="Arial"/>
            </a:endParaRPr>
          </a:p>
          <a:p>
            <a:pPr marL="355600" marR="5080" indent="-343535" algn="just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800" b="1" dirty="0">
                <a:latin typeface="Arial"/>
                <a:cs typeface="Arial"/>
              </a:rPr>
              <a:t>characterized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by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hypertension</a:t>
            </a:r>
            <a:r>
              <a:rPr sz="2800" b="1" spc="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and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proteinuria 	</a:t>
            </a:r>
            <a:r>
              <a:rPr sz="2800" b="1" u="sng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OR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absence of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proteinuria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finding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of 	</a:t>
            </a:r>
            <a:r>
              <a:rPr sz="2800" b="1" dirty="0">
                <a:latin typeface="Arial"/>
                <a:cs typeface="Arial"/>
              </a:rPr>
              <a:t>maternal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organ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dysfunction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" y="272795"/>
            <a:ext cx="8686800" cy="1022716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1761489" marR="508634" indent="-1243965">
              <a:lnSpc>
                <a:spcPct val="100000"/>
              </a:lnSpc>
              <a:spcBef>
                <a:spcPts val="295"/>
              </a:spcBef>
            </a:pPr>
            <a:r>
              <a:rPr dirty="0"/>
              <a:t>Preeclampsia</a:t>
            </a:r>
            <a:r>
              <a:rPr spc="-75" dirty="0"/>
              <a:t> </a:t>
            </a:r>
            <a:r>
              <a:rPr dirty="0"/>
              <a:t>superimposed</a:t>
            </a:r>
            <a:r>
              <a:rPr spc="-70" dirty="0"/>
              <a:t> </a:t>
            </a:r>
            <a:r>
              <a:rPr spc="-25" dirty="0"/>
              <a:t>on </a:t>
            </a:r>
            <a:r>
              <a:rPr dirty="0"/>
              <a:t>chronic</a:t>
            </a:r>
            <a:r>
              <a:rPr spc="-40" dirty="0"/>
              <a:t> </a:t>
            </a:r>
            <a:r>
              <a:rPr spc="-10" dirty="0"/>
              <a:t>hypertension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60604" y="2552700"/>
            <a:ext cx="8613775" cy="1938655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88265">
              <a:lnSpc>
                <a:spcPct val="100000"/>
              </a:lnSpc>
              <a:spcBef>
                <a:spcPts val="290"/>
              </a:spcBef>
            </a:pPr>
            <a:r>
              <a:rPr sz="2400" b="1" dirty="0">
                <a:latin typeface="Arial"/>
                <a:cs typeface="Arial"/>
              </a:rPr>
              <a:t>PET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superimposed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chronic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hypertension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spc="-60" dirty="0"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88265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History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hypertension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before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conception</a:t>
            </a:r>
            <a:endParaRPr sz="2400" dirty="0">
              <a:latin typeface="Arial"/>
              <a:cs typeface="Arial"/>
            </a:endParaRPr>
          </a:p>
          <a:p>
            <a:pPr marL="173990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presence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hypertension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before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20</a:t>
            </a:r>
            <a:r>
              <a:rPr sz="2400" b="1" spc="-10" dirty="0">
                <a:latin typeface="Arial"/>
                <a:cs typeface="Arial"/>
              </a:rPr>
              <a:t> weeks</a:t>
            </a:r>
            <a:endParaRPr sz="2400" dirty="0">
              <a:latin typeface="Arial"/>
              <a:cs typeface="Arial"/>
            </a:endParaRPr>
          </a:p>
          <a:p>
            <a:pPr marL="88265">
              <a:lnSpc>
                <a:spcPct val="100000"/>
              </a:lnSpc>
              <a:tabLst>
                <a:tab pos="2289810" algn="l"/>
              </a:tabLst>
            </a:pPr>
            <a:r>
              <a:rPr sz="2400" b="1" dirty="0">
                <a:latin typeface="Arial"/>
                <a:cs typeface="Arial"/>
              </a:rPr>
              <a:t>Gestation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and</a:t>
            </a:r>
            <a:r>
              <a:rPr sz="2400" b="1" dirty="0">
                <a:latin typeface="Arial"/>
                <a:cs typeface="Arial"/>
              </a:rPr>
              <a:t>	proteinuria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u="sng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OR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maternal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organ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dysfunction</a:t>
            </a:r>
            <a:endParaRPr sz="2400" dirty="0">
              <a:latin typeface="Arial"/>
              <a:cs typeface="Arial"/>
            </a:endParaRPr>
          </a:p>
          <a:p>
            <a:pPr marL="88265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should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develop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after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20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weeks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gestation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04800"/>
            <a:ext cx="6400800" cy="1384995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678815">
              <a:lnSpc>
                <a:spcPct val="100000"/>
              </a:lnSpc>
              <a:spcBef>
                <a:spcPts val="240"/>
              </a:spcBef>
            </a:pPr>
            <a:r>
              <a:rPr sz="4400" dirty="0"/>
              <a:t>Maternal</a:t>
            </a:r>
            <a:r>
              <a:rPr sz="4400" spc="-130" dirty="0"/>
              <a:t> </a:t>
            </a:r>
            <a:r>
              <a:rPr sz="4400" dirty="0"/>
              <a:t>organ</a:t>
            </a:r>
            <a:r>
              <a:rPr sz="4400" spc="-110" dirty="0"/>
              <a:t> </a:t>
            </a:r>
            <a:r>
              <a:rPr sz="4400" spc="-10" dirty="0"/>
              <a:t>dysfunction</a:t>
            </a:r>
            <a:endParaRPr sz="4400"/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143328" y="1828800"/>
            <a:ext cx="6571343" cy="345061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33070" indent="-344170">
              <a:lnSpc>
                <a:spcPct val="100000"/>
              </a:lnSpc>
              <a:spcBef>
                <a:spcPts val="90"/>
              </a:spcBef>
              <a:buClr>
                <a:srgbClr val="A40020"/>
              </a:buClr>
              <a:buFont typeface="Arial MT"/>
              <a:buChar char="•"/>
              <a:tabLst>
                <a:tab pos="433070" algn="l"/>
              </a:tabLst>
            </a:pPr>
            <a:r>
              <a:rPr sz="2000" dirty="0"/>
              <a:t>Renal</a:t>
            </a:r>
            <a:r>
              <a:rPr sz="2000" spc="-35" dirty="0"/>
              <a:t> </a:t>
            </a:r>
            <a:r>
              <a:rPr sz="2000" dirty="0"/>
              <a:t>insufficiency</a:t>
            </a:r>
            <a:r>
              <a:rPr sz="2000" spc="-15" dirty="0"/>
              <a:t> </a:t>
            </a:r>
            <a:r>
              <a:rPr sz="2000" dirty="0"/>
              <a:t>–</a:t>
            </a:r>
            <a:r>
              <a:rPr sz="2000" spc="-50" dirty="0"/>
              <a:t> </a:t>
            </a:r>
            <a:r>
              <a:rPr sz="2000" dirty="0"/>
              <a:t>serum</a:t>
            </a:r>
            <a:r>
              <a:rPr sz="2000" spc="-25" dirty="0"/>
              <a:t> </a:t>
            </a:r>
            <a:r>
              <a:rPr sz="2000" dirty="0"/>
              <a:t>creatinine</a:t>
            </a:r>
            <a:r>
              <a:rPr sz="2000" spc="-20" dirty="0"/>
              <a:t> </a:t>
            </a:r>
            <a:r>
              <a:rPr sz="2000" dirty="0"/>
              <a:t>≥</a:t>
            </a:r>
            <a:r>
              <a:rPr sz="2000" spc="-40" dirty="0"/>
              <a:t> </a:t>
            </a:r>
            <a:r>
              <a:rPr sz="2000" dirty="0"/>
              <a:t>90</a:t>
            </a:r>
            <a:r>
              <a:rPr sz="2000" spc="-55" dirty="0"/>
              <a:t> </a:t>
            </a:r>
            <a:r>
              <a:rPr sz="2000" dirty="0"/>
              <a:t>μmol/L</a:t>
            </a:r>
            <a:r>
              <a:rPr sz="2000" spc="-65" dirty="0"/>
              <a:t> </a:t>
            </a:r>
            <a:r>
              <a:rPr sz="2000" dirty="0"/>
              <a:t>or</a:t>
            </a:r>
            <a:r>
              <a:rPr sz="2000" spc="-55" dirty="0"/>
              <a:t> </a:t>
            </a:r>
            <a:r>
              <a:rPr sz="2000" dirty="0"/>
              <a:t>1,04</a:t>
            </a:r>
            <a:r>
              <a:rPr sz="2000" spc="-35" dirty="0"/>
              <a:t> </a:t>
            </a:r>
            <a:r>
              <a:rPr sz="2000" spc="-10" dirty="0"/>
              <a:t>mg/dl</a:t>
            </a:r>
            <a:endParaRPr sz="2000" dirty="0"/>
          </a:p>
          <a:p>
            <a:pPr marL="433070" marR="508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433070" algn="l"/>
              </a:tabLst>
            </a:pPr>
            <a:r>
              <a:rPr sz="2000" dirty="0"/>
              <a:t>Hepatic</a:t>
            </a:r>
            <a:r>
              <a:rPr sz="2000" spc="-45" dirty="0"/>
              <a:t> </a:t>
            </a:r>
            <a:r>
              <a:rPr sz="2000" dirty="0"/>
              <a:t>dysfunction</a:t>
            </a:r>
            <a:r>
              <a:rPr sz="2000" spc="-25" dirty="0"/>
              <a:t> </a:t>
            </a:r>
            <a:r>
              <a:rPr sz="2000" dirty="0"/>
              <a:t>–</a:t>
            </a:r>
            <a:r>
              <a:rPr sz="2000" spc="-45" dirty="0"/>
              <a:t> </a:t>
            </a:r>
            <a:r>
              <a:rPr sz="2000" dirty="0"/>
              <a:t>high</a:t>
            </a:r>
            <a:r>
              <a:rPr sz="2000" spc="-60" dirty="0"/>
              <a:t> </a:t>
            </a:r>
            <a:r>
              <a:rPr sz="2000" dirty="0"/>
              <a:t>serum</a:t>
            </a:r>
            <a:r>
              <a:rPr sz="2000" spc="-60" dirty="0"/>
              <a:t> </a:t>
            </a:r>
            <a:r>
              <a:rPr sz="2000" dirty="0"/>
              <a:t>hepatic</a:t>
            </a:r>
            <a:r>
              <a:rPr sz="2000" spc="-50" dirty="0"/>
              <a:t> </a:t>
            </a:r>
            <a:r>
              <a:rPr sz="2000" spc="-10" dirty="0"/>
              <a:t>transaminase</a:t>
            </a:r>
            <a:r>
              <a:rPr sz="2000" spc="-30" dirty="0"/>
              <a:t> </a:t>
            </a:r>
            <a:r>
              <a:rPr sz="2000" dirty="0"/>
              <a:t>levels</a:t>
            </a:r>
            <a:r>
              <a:rPr sz="2000" spc="-70" dirty="0"/>
              <a:t> </a:t>
            </a:r>
            <a:r>
              <a:rPr sz="2000" spc="-25" dirty="0"/>
              <a:t>(≥2 </a:t>
            </a:r>
            <a:r>
              <a:rPr sz="2000" dirty="0"/>
              <a:t>times</a:t>
            </a:r>
            <a:r>
              <a:rPr sz="2000" spc="-45" dirty="0"/>
              <a:t> </a:t>
            </a:r>
            <a:r>
              <a:rPr sz="2000" dirty="0"/>
              <a:t>the</a:t>
            </a:r>
            <a:r>
              <a:rPr sz="2000" spc="-45" dirty="0"/>
              <a:t> </a:t>
            </a:r>
            <a:r>
              <a:rPr sz="2000" dirty="0"/>
              <a:t>upper</a:t>
            </a:r>
            <a:r>
              <a:rPr sz="2000" spc="-30" dirty="0"/>
              <a:t> </a:t>
            </a:r>
            <a:r>
              <a:rPr sz="2000" dirty="0"/>
              <a:t>limit</a:t>
            </a:r>
            <a:r>
              <a:rPr sz="2000" spc="-65" dirty="0"/>
              <a:t> </a:t>
            </a:r>
            <a:r>
              <a:rPr sz="2000" dirty="0"/>
              <a:t>of</a:t>
            </a:r>
            <a:r>
              <a:rPr sz="2000" spc="-35" dirty="0"/>
              <a:t> </a:t>
            </a:r>
            <a:r>
              <a:rPr sz="2000" dirty="0"/>
              <a:t>normal)</a:t>
            </a:r>
            <a:r>
              <a:rPr sz="2000" spc="-40" dirty="0"/>
              <a:t> </a:t>
            </a:r>
            <a:r>
              <a:rPr sz="2000" dirty="0"/>
              <a:t>and</a:t>
            </a:r>
            <a:r>
              <a:rPr sz="2000" spc="-40" dirty="0"/>
              <a:t> </a:t>
            </a:r>
            <a:r>
              <a:rPr sz="2000" dirty="0"/>
              <a:t>/</a:t>
            </a:r>
            <a:r>
              <a:rPr sz="2000" spc="-40" dirty="0"/>
              <a:t> </a:t>
            </a:r>
            <a:r>
              <a:rPr sz="2000" dirty="0"/>
              <a:t>or</a:t>
            </a:r>
            <a:r>
              <a:rPr sz="2000" spc="-50" dirty="0"/>
              <a:t> </a:t>
            </a:r>
            <a:r>
              <a:rPr sz="2000" dirty="0"/>
              <a:t>severe</a:t>
            </a:r>
            <a:r>
              <a:rPr sz="2000" spc="-30" dirty="0"/>
              <a:t> </a:t>
            </a:r>
            <a:r>
              <a:rPr sz="2000" dirty="0"/>
              <a:t>persistent</a:t>
            </a:r>
            <a:r>
              <a:rPr sz="2000" spc="-15" dirty="0"/>
              <a:t> </a:t>
            </a:r>
            <a:r>
              <a:rPr sz="2000" spc="-10" dirty="0"/>
              <a:t>upper </a:t>
            </a:r>
            <a:r>
              <a:rPr sz="2000" dirty="0"/>
              <a:t>abdominal</a:t>
            </a:r>
            <a:r>
              <a:rPr sz="2000" spc="-60" dirty="0"/>
              <a:t> </a:t>
            </a:r>
            <a:r>
              <a:rPr sz="2000" dirty="0"/>
              <a:t>pain</a:t>
            </a:r>
            <a:r>
              <a:rPr sz="2000" spc="-70" dirty="0"/>
              <a:t> </a:t>
            </a:r>
            <a:r>
              <a:rPr sz="2000" dirty="0"/>
              <a:t>unresponsive</a:t>
            </a:r>
            <a:r>
              <a:rPr sz="2000" spc="-55" dirty="0"/>
              <a:t> </a:t>
            </a:r>
            <a:r>
              <a:rPr sz="2000" dirty="0"/>
              <a:t>to</a:t>
            </a:r>
            <a:r>
              <a:rPr sz="2000" spc="-30" dirty="0"/>
              <a:t> </a:t>
            </a:r>
            <a:r>
              <a:rPr sz="2000" spc="-10" dirty="0"/>
              <a:t>medication</a:t>
            </a:r>
            <a:endParaRPr sz="2000" dirty="0"/>
          </a:p>
          <a:p>
            <a:pPr marL="433070" marR="596900" indent="-34480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433070" algn="l"/>
              </a:tabLst>
            </a:pPr>
            <a:r>
              <a:rPr sz="2000" dirty="0"/>
              <a:t>Neurological</a:t>
            </a:r>
            <a:r>
              <a:rPr sz="2000" spc="-40" dirty="0"/>
              <a:t> </a:t>
            </a:r>
            <a:r>
              <a:rPr sz="2000" dirty="0"/>
              <a:t>complications</a:t>
            </a:r>
            <a:r>
              <a:rPr sz="2000" spc="-75" dirty="0"/>
              <a:t> </a:t>
            </a:r>
            <a:r>
              <a:rPr sz="2000" dirty="0"/>
              <a:t>-</a:t>
            </a:r>
            <a:r>
              <a:rPr sz="2000" spc="-80" dirty="0"/>
              <a:t> </a:t>
            </a:r>
            <a:r>
              <a:rPr sz="2000" dirty="0"/>
              <a:t>eclampsia,</a:t>
            </a:r>
            <a:r>
              <a:rPr sz="2000" spc="-65" dirty="0"/>
              <a:t> </a:t>
            </a:r>
            <a:r>
              <a:rPr sz="2000" dirty="0"/>
              <a:t>stroke,</a:t>
            </a:r>
            <a:r>
              <a:rPr sz="2000" spc="-70" dirty="0"/>
              <a:t> </a:t>
            </a:r>
            <a:r>
              <a:rPr sz="2000" spc="-10" dirty="0"/>
              <a:t>confusion, </a:t>
            </a:r>
            <a:r>
              <a:rPr sz="2000" dirty="0"/>
              <a:t>hyperreflexia</a:t>
            </a:r>
            <a:r>
              <a:rPr sz="2000" spc="-45" dirty="0"/>
              <a:t> </a:t>
            </a:r>
            <a:r>
              <a:rPr sz="2000" dirty="0"/>
              <a:t>accompanied</a:t>
            </a:r>
            <a:r>
              <a:rPr sz="2000" spc="-50" dirty="0"/>
              <a:t> </a:t>
            </a:r>
            <a:r>
              <a:rPr sz="2000" dirty="0"/>
              <a:t>by</a:t>
            </a:r>
            <a:r>
              <a:rPr sz="2000" spc="-95" dirty="0"/>
              <a:t> </a:t>
            </a:r>
            <a:r>
              <a:rPr sz="2000" dirty="0"/>
              <a:t>clonus,</a:t>
            </a:r>
            <a:r>
              <a:rPr sz="2000" spc="-80" dirty="0"/>
              <a:t> </a:t>
            </a:r>
            <a:r>
              <a:rPr sz="2000" dirty="0"/>
              <a:t>severe</a:t>
            </a:r>
            <a:r>
              <a:rPr sz="2000" spc="-80" dirty="0"/>
              <a:t> </a:t>
            </a:r>
            <a:r>
              <a:rPr sz="2000" spc="-10" dirty="0"/>
              <a:t>headache </a:t>
            </a:r>
            <a:r>
              <a:rPr sz="2000" dirty="0"/>
              <a:t>accompanied</a:t>
            </a:r>
            <a:r>
              <a:rPr sz="2000" spc="-50" dirty="0"/>
              <a:t> </a:t>
            </a:r>
            <a:r>
              <a:rPr sz="2000" dirty="0"/>
              <a:t>by</a:t>
            </a:r>
            <a:r>
              <a:rPr sz="2000" spc="-95" dirty="0"/>
              <a:t> </a:t>
            </a:r>
            <a:r>
              <a:rPr sz="2000" dirty="0"/>
              <a:t>hyperreflexia,</a:t>
            </a:r>
            <a:r>
              <a:rPr sz="2000" spc="-35" dirty="0"/>
              <a:t> </a:t>
            </a:r>
            <a:r>
              <a:rPr sz="2000" dirty="0"/>
              <a:t>blindness</a:t>
            </a:r>
            <a:r>
              <a:rPr sz="2000" spc="-85" dirty="0"/>
              <a:t> </a:t>
            </a:r>
            <a:r>
              <a:rPr sz="2000" dirty="0"/>
              <a:t>or</a:t>
            </a:r>
            <a:r>
              <a:rPr sz="2000" spc="-90" dirty="0"/>
              <a:t> </a:t>
            </a:r>
            <a:r>
              <a:rPr sz="2000" dirty="0"/>
              <a:t>persistent</a:t>
            </a:r>
            <a:r>
              <a:rPr sz="2000" spc="-65" dirty="0"/>
              <a:t> </a:t>
            </a:r>
            <a:r>
              <a:rPr sz="2000" spc="-10" dirty="0"/>
              <a:t>visual scotomata</a:t>
            </a:r>
            <a:endParaRPr sz="2000" dirty="0"/>
          </a:p>
          <a:p>
            <a:pPr marL="433070" indent="-34417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433070" algn="l"/>
              </a:tabLst>
            </a:pPr>
            <a:r>
              <a:rPr sz="2000" dirty="0"/>
              <a:t>Hematological</a:t>
            </a:r>
            <a:r>
              <a:rPr sz="2000" spc="-55" dirty="0"/>
              <a:t> </a:t>
            </a:r>
            <a:r>
              <a:rPr sz="2000" dirty="0"/>
              <a:t>complications</a:t>
            </a:r>
            <a:r>
              <a:rPr sz="2000" spc="-50" dirty="0"/>
              <a:t> </a:t>
            </a:r>
            <a:r>
              <a:rPr sz="2000" dirty="0"/>
              <a:t>-</a:t>
            </a:r>
            <a:r>
              <a:rPr sz="2000" spc="-75" dirty="0"/>
              <a:t> </a:t>
            </a:r>
            <a:r>
              <a:rPr sz="2000" dirty="0"/>
              <a:t>platelet</a:t>
            </a:r>
            <a:r>
              <a:rPr sz="2000" spc="-70" dirty="0"/>
              <a:t> </a:t>
            </a:r>
            <a:r>
              <a:rPr sz="2000" dirty="0"/>
              <a:t>count</a:t>
            </a:r>
            <a:r>
              <a:rPr sz="2000" spc="-65" dirty="0"/>
              <a:t> </a:t>
            </a:r>
            <a:r>
              <a:rPr sz="2000" spc="-10" dirty="0"/>
              <a:t>&lt;100,000/dL</a:t>
            </a:r>
            <a:endParaRPr sz="2000" dirty="0"/>
          </a:p>
          <a:p>
            <a:pPr marL="4330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433070" algn="l"/>
              </a:tabLst>
            </a:pPr>
            <a:r>
              <a:rPr sz="2000" dirty="0"/>
              <a:t>Disseminated</a:t>
            </a:r>
            <a:r>
              <a:rPr sz="2000" spc="-40" dirty="0"/>
              <a:t> </a:t>
            </a:r>
            <a:r>
              <a:rPr sz="2000" dirty="0"/>
              <a:t>intravascular</a:t>
            </a:r>
            <a:r>
              <a:rPr sz="2000" spc="-70" dirty="0"/>
              <a:t> </a:t>
            </a:r>
            <a:r>
              <a:rPr sz="2000" dirty="0"/>
              <a:t>coagulation</a:t>
            </a:r>
            <a:r>
              <a:rPr sz="2000" spc="-85" dirty="0"/>
              <a:t> </a:t>
            </a:r>
            <a:r>
              <a:rPr sz="2000" dirty="0"/>
              <a:t>(DIC)</a:t>
            </a:r>
            <a:r>
              <a:rPr sz="2000" spc="-75" dirty="0"/>
              <a:t> </a:t>
            </a:r>
            <a:r>
              <a:rPr sz="2000" dirty="0"/>
              <a:t>or</a:t>
            </a:r>
            <a:r>
              <a:rPr sz="2000" spc="-60" dirty="0"/>
              <a:t> </a:t>
            </a:r>
            <a:r>
              <a:rPr sz="2000" spc="-10" dirty="0"/>
              <a:t>hemolysis</a:t>
            </a:r>
            <a:endParaRPr sz="2000" dirty="0"/>
          </a:p>
          <a:p>
            <a:pPr marL="4330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433070" algn="l"/>
              </a:tabLst>
            </a:pPr>
            <a:r>
              <a:rPr sz="2000" dirty="0"/>
              <a:t>Pulmonary</a:t>
            </a:r>
            <a:r>
              <a:rPr sz="2000" spc="-80" dirty="0"/>
              <a:t> </a:t>
            </a:r>
            <a:r>
              <a:rPr sz="2000" spc="-10" dirty="0"/>
              <a:t>edema</a:t>
            </a:r>
            <a:endParaRPr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4227" y="382524"/>
            <a:ext cx="5499100" cy="802005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0"/>
              </a:spcBef>
            </a:pPr>
            <a:r>
              <a:rPr sz="4400" spc="-10" dirty="0"/>
              <a:t>Prevalence</a:t>
            </a:r>
            <a:endParaRPr sz="4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5909" y="1421460"/>
            <a:ext cx="3874008" cy="378866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54083" y="1997296"/>
            <a:ext cx="4572000" cy="2619948"/>
          </a:xfrm>
          <a:prstGeom prst="rect">
            <a:avLst/>
          </a:prstGeom>
          <a:ln w="39624">
            <a:solidFill>
              <a:srgbClr val="A4002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520065" indent="-429895">
              <a:lnSpc>
                <a:spcPct val="100000"/>
              </a:lnSpc>
              <a:spcBef>
                <a:spcPts val="270"/>
              </a:spcBef>
              <a:buClr>
                <a:srgbClr val="A40020"/>
              </a:buClr>
              <a:buFont typeface="Arial MT"/>
              <a:buChar char="•"/>
              <a:tabLst>
                <a:tab pos="520065" algn="l"/>
              </a:tabLst>
            </a:pP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2-</a:t>
            </a:r>
            <a:r>
              <a:rPr sz="2400" b="1" dirty="0">
                <a:latin typeface="Arial"/>
                <a:cs typeface="Arial"/>
              </a:rPr>
              <a:t>5%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 </a:t>
            </a:r>
            <a:r>
              <a:rPr sz="2400" b="1" spc="-10" dirty="0">
                <a:latin typeface="Arial"/>
                <a:cs typeface="Arial"/>
              </a:rPr>
              <a:t>pregnancies</a:t>
            </a:r>
            <a:endParaRPr sz="2400" dirty="0">
              <a:latin typeface="Arial"/>
              <a:cs typeface="Arial"/>
            </a:endParaRPr>
          </a:p>
          <a:p>
            <a:pPr marL="434340" marR="182245" indent="-34480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434340" algn="l"/>
              </a:tabLst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rate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depends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on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the </a:t>
            </a:r>
            <a:r>
              <a:rPr sz="2400" b="1" spc="-10" dirty="0">
                <a:latin typeface="Arial"/>
                <a:cs typeface="Arial"/>
              </a:rPr>
              <a:t>demographic </a:t>
            </a:r>
            <a:r>
              <a:rPr sz="2400" b="1" dirty="0">
                <a:latin typeface="Arial"/>
                <a:cs typeface="Arial"/>
              </a:rPr>
              <a:t>characteristics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the </a:t>
            </a:r>
            <a:r>
              <a:rPr sz="2400" b="1" dirty="0">
                <a:latin typeface="Arial"/>
                <a:cs typeface="Arial"/>
              </a:rPr>
              <a:t>population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Black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women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rate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2-</a:t>
            </a:r>
            <a:r>
              <a:rPr sz="2400" b="1" dirty="0">
                <a:latin typeface="Arial"/>
                <a:cs typeface="Arial"/>
              </a:rPr>
              <a:t>3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times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higher </a:t>
            </a:r>
            <a:r>
              <a:rPr sz="2400" b="1" dirty="0">
                <a:latin typeface="Arial"/>
                <a:cs typeface="Arial"/>
              </a:rPr>
              <a:t>than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White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women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2401" y="4857418"/>
            <a:ext cx="8586470" cy="1145185"/>
          </a:xfrm>
          <a:prstGeom prst="rect">
            <a:avLst/>
          </a:prstGeom>
          <a:ln w="57911">
            <a:solidFill>
              <a:srgbClr val="A4002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290"/>
              </a:spcBef>
            </a:pP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one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third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cases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condition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leads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delivery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at</a:t>
            </a:r>
            <a:endParaRPr sz="2400" dirty="0">
              <a:latin typeface="Arial"/>
              <a:cs typeface="Arial"/>
            </a:endParaRPr>
          </a:p>
          <a:p>
            <a:pPr marL="90170" marR="103886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&lt;37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weeks’</a:t>
            </a:r>
            <a:r>
              <a:rPr sz="2400" b="1" spc="-2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gestation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(preterm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PE)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two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thirds </a:t>
            </a:r>
            <a:r>
              <a:rPr sz="2400" b="1" dirty="0">
                <a:latin typeface="Arial"/>
                <a:cs typeface="Arial"/>
              </a:rPr>
              <a:t>delivery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occurs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at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≥37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weeks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(term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PE)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" y="333756"/>
            <a:ext cx="8380476" cy="901529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2871470" marR="1518285" indent="-1348105">
              <a:lnSpc>
                <a:spcPct val="100000"/>
              </a:lnSpc>
              <a:spcBef>
                <a:spcPts val="310"/>
              </a:spcBef>
            </a:pPr>
            <a:r>
              <a:rPr sz="2800" dirty="0"/>
              <a:t>Maternal</a:t>
            </a:r>
            <a:r>
              <a:rPr sz="2800" spc="-50" dirty="0"/>
              <a:t> </a:t>
            </a:r>
            <a:r>
              <a:rPr sz="2800" dirty="0"/>
              <a:t>complications</a:t>
            </a:r>
            <a:r>
              <a:rPr sz="2800" spc="-65" dirty="0"/>
              <a:t> </a:t>
            </a:r>
            <a:r>
              <a:rPr sz="2800" spc="-25" dirty="0"/>
              <a:t>of </a:t>
            </a:r>
            <a:r>
              <a:rPr sz="2800" spc="-10" dirty="0"/>
              <a:t>Preeclampsia</a:t>
            </a:r>
            <a:endParaRPr sz="2800" dirty="0"/>
          </a:p>
        </p:txBody>
      </p:sp>
      <p:sp>
        <p:nvSpPr>
          <p:cNvPr id="4" name="object 4"/>
          <p:cNvSpPr txBox="1"/>
          <p:nvPr/>
        </p:nvSpPr>
        <p:spPr>
          <a:xfrm>
            <a:off x="152400" y="1447800"/>
            <a:ext cx="8224520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0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Eclampsia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(convulsions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coma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woman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with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PET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Brain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hemorrhage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</a:t>
            </a:r>
            <a:r>
              <a:rPr sz="2400" b="1" spc="-10" dirty="0">
                <a:latin typeface="Arial"/>
                <a:cs typeface="Arial"/>
              </a:rPr>
              <a:t> stroke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Disseminated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intravascular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coagulation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(DIC)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HELLP</a:t>
            </a:r>
            <a:r>
              <a:rPr sz="2400" b="1" spc="-1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syndrome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(Hemolysis,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Elevated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Liver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enzymes</a:t>
            </a:r>
            <a:endParaRPr sz="2400" dirty="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Low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Platelets)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Other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severe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complications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include:</a:t>
            </a:r>
            <a:endParaRPr sz="2400" dirty="0">
              <a:latin typeface="Arial"/>
              <a:cs typeface="Arial"/>
            </a:endParaRPr>
          </a:p>
          <a:p>
            <a:pPr marL="3546475" marR="256921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Brain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edema Blindness </a:t>
            </a:r>
            <a:r>
              <a:rPr sz="2400" b="1" dirty="0">
                <a:latin typeface="Arial"/>
                <a:cs typeface="Arial"/>
              </a:rPr>
              <a:t>Renal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failure </a:t>
            </a:r>
            <a:r>
              <a:rPr sz="2400" b="1" dirty="0">
                <a:latin typeface="Arial"/>
                <a:cs typeface="Arial"/>
              </a:rPr>
              <a:t>Hepatic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failure</a:t>
            </a:r>
            <a:endParaRPr sz="2400" dirty="0">
              <a:latin typeface="Arial"/>
              <a:cs typeface="Arial"/>
            </a:endParaRPr>
          </a:p>
          <a:p>
            <a:pPr marL="3546475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Pulmonary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edema</a:t>
            </a:r>
            <a:endParaRPr sz="2400" dirty="0">
              <a:latin typeface="Arial"/>
              <a:cs typeface="Arial"/>
            </a:endParaRPr>
          </a:p>
          <a:p>
            <a:pPr marL="3546475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latin typeface="Arial"/>
                <a:cs typeface="Arial"/>
              </a:rPr>
              <a:t>Death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5547" y="333756"/>
            <a:ext cx="7732777" cy="525143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 marL="470534">
              <a:lnSpc>
                <a:spcPct val="100000"/>
              </a:lnSpc>
              <a:spcBef>
                <a:spcPts val="254"/>
              </a:spcBef>
            </a:pPr>
            <a:r>
              <a:rPr dirty="0"/>
              <a:t>Long</a:t>
            </a:r>
            <a:r>
              <a:rPr spc="-105" dirty="0"/>
              <a:t> </a:t>
            </a:r>
            <a:r>
              <a:rPr dirty="0"/>
              <a:t>term</a:t>
            </a:r>
            <a:r>
              <a:rPr spc="-75" dirty="0"/>
              <a:t> </a:t>
            </a:r>
            <a:r>
              <a:rPr spc="-10" dirty="0"/>
              <a:t>complications</a:t>
            </a: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685800" y="1828800"/>
            <a:ext cx="6571343" cy="3450613"/>
          </a:xfrm>
          <a:prstGeom prst="rect">
            <a:avLst/>
          </a:prstGeom>
        </p:spPr>
        <p:txBody>
          <a:bodyPr vert="horz" wrap="square" lIns="0" tIns="419354" rIns="0" bIns="0" rtlCol="0">
            <a:spAutoFit/>
          </a:bodyPr>
          <a:lstStyle/>
          <a:p>
            <a:pPr marL="927100" marR="5080">
              <a:lnSpc>
                <a:spcPct val="100000"/>
              </a:lnSpc>
              <a:spcBef>
                <a:spcPts val="105"/>
              </a:spcBef>
            </a:pPr>
            <a:r>
              <a:rPr sz="2800" dirty="0"/>
              <a:t>Doubling</a:t>
            </a:r>
            <a:r>
              <a:rPr sz="2800" spc="-30" dirty="0"/>
              <a:t> </a:t>
            </a:r>
            <a:r>
              <a:rPr sz="2800" dirty="0"/>
              <a:t>in</a:t>
            </a:r>
            <a:r>
              <a:rPr sz="2800" spc="-40" dirty="0"/>
              <a:t> </a:t>
            </a:r>
            <a:r>
              <a:rPr sz="2800" dirty="0"/>
              <a:t>lifetime</a:t>
            </a:r>
            <a:r>
              <a:rPr sz="2800" spc="-80" dirty="0"/>
              <a:t> </a:t>
            </a:r>
            <a:r>
              <a:rPr sz="2800" dirty="0"/>
              <a:t>risk</a:t>
            </a:r>
            <a:r>
              <a:rPr sz="2800" spc="-65" dirty="0"/>
              <a:t> </a:t>
            </a:r>
            <a:r>
              <a:rPr sz="2800" dirty="0"/>
              <a:t>of</a:t>
            </a:r>
            <a:r>
              <a:rPr sz="2800" spc="-10" dirty="0"/>
              <a:t> cardiovascular </a:t>
            </a:r>
            <a:r>
              <a:rPr sz="2800" dirty="0"/>
              <a:t>disease</a:t>
            </a:r>
            <a:r>
              <a:rPr sz="2800" spc="-25" dirty="0"/>
              <a:t> </a:t>
            </a:r>
            <a:r>
              <a:rPr sz="2800" spc="-20" dirty="0"/>
              <a:t>(CVD)</a:t>
            </a:r>
            <a:endParaRPr sz="2800" dirty="0"/>
          </a:p>
          <a:p>
            <a:pPr marL="927100">
              <a:lnSpc>
                <a:spcPct val="100000"/>
              </a:lnSpc>
              <a:spcBef>
                <a:spcPts val="5"/>
              </a:spcBef>
            </a:pPr>
            <a:r>
              <a:rPr sz="2800" dirty="0"/>
              <a:t>Including:</a:t>
            </a:r>
            <a:r>
              <a:rPr sz="2800" spc="-60" dirty="0"/>
              <a:t> </a:t>
            </a:r>
            <a:r>
              <a:rPr sz="2800" spc="-10" dirty="0"/>
              <a:t>Hypertension</a:t>
            </a:r>
            <a:endParaRPr sz="2800" dirty="0"/>
          </a:p>
          <a:p>
            <a:pPr marL="2701290" marR="1405890">
              <a:lnSpc>
                <a:spcPct val="100000"/>
              </a:lnSpc>
            </a:pPr>
            <a:r>
              <a:rPr sz="2800" dirty="0"/>
              <a:t>Ischemic</a:t>
            </a:r>
            <a:r>
              <a:rPr sz="2800" spc="-50" dirty="0"/>
              <a:t> </a:t>
            </a:r>
            <a:r>
              <a:rPr sz="2800" dirty="0"/>
              <a:t>heart</a:t>
            </a:r>
            <a:r>
              <a:rPr sz="2800" spc="-15" dirty="0"/>
              <a:t> </a:t>
            </a:r>
            <a:r>
              <a:rPr sz="2800" spc="-10" dirty="0"/>
              <a:t>disease Stroke</a:t>
            </a:r>
            <a:endParaRPr sz="2800" dirty="0"/>
          </a:p>
          <a:p>
            <a:pPr marL="2701290">
              <a:lnSpc>
                <a:spcPct val="100000"/>
              </a:lnSpc>
              <a:spcBef>
                <a:spcPts val="5"/>
              </a:spcBef>
            </a:pPr>
            <a:r>
              <a:rPr sz="2800" dirty="0"/>
              <a:t>Death</a:t>
            </a:r>
            <a:r>
              <a:rPr sz="2800" spc="-40" dirty="0"/>
              <a:t> </a:t>
            </a:r>
            <a:r>
              <a:rPr sz="2800" dirty="0"/>
              <a:t>from</a:t>
            </a:r>
            <a:r>
              <a:rPr sz="2800" spc="-70" dirty="0"/>
              <a:t> </a:t>
            </a:r>
            <a:r>
              <a:rPr sz="2800" spc="-25" dirty="0"/>
              <a:t>CVD</a:t>
            </a:r>
            <a:endParaRPr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688975"/>
            <a:ext cx="6400800" cy="52322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589915">
              <a:lnSpc>
                <a:spcPct val="100000"/>
              </a:lnSpc>
              <a:spcBef>
                <a:spcPts val="240"/>
              </a:spcBef>
            </a:pPr>
            <a:r>
              <a:rPr dirty="0"/>
              <a:t>Fetal</a:t>
            </a:r>
            <a:r>
              <a:rPr spc="-95" dirty="0"/>
              <a:t> </a:t>
            </a:r>
            <a:r>
              <a:rPr spc="-10" dirty="0"/>
              <a:t>complications</a:t>
            </a:r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228600" y="1752600"/>
            <a:ext cx="7740650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0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Reduced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blood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supply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placenta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Impairment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fetal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growth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oxygenation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and</a:t>
            </a:r>
            <a:endParaRPr sz="2400" dirty="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increased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risk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stillbirth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Premature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delivery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for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maternal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/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fetal</a:t>
            </a:r>
            <a:endParaRPr sz="2400" dirty="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latin typeface="Arial"/>
                <a:cs typeface="Arial"/>
              </a:rPr>
              <a:t>indications</a:t>
            </a:r>
            <a:endParaRPr sz="2400" dirty="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Babies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are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subjected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additional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risks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arising </a:t>
            </a:r>
            <a:r>
              <a:rPr sz="2400" b="1" dirty="0">
                <a:latin typeface="Arial"/>
                <a:cs typeface="Arial"/>
              </a:rPr>
              <a:t>from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prematurity: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-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neonatal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death</a:t>
            </a:r>
            <a:endParaRPr sz="2400" dirty="0">
              <a:latin typeface="Arial"/>
              <a:cs typeface="Arial"/>
            </a:endParaRPr>
          </a:p>
          <a:p>
            <a:pPr marL="3042920">
              <a:lnSpc>
                <a:spcPct val="100000"/>
              </a:lnSpc>
              <a:spcBef>
                <a:spcPts val="5"/>
              </a:spcBef>
            </a:pPr>
            <a:r>
              <a:rPr sz="2400" b="1" spc="-25" dirty="0">
                <a:latin typeface="Arial"/>
                <a:cs typeface="Arial"/>
              </a:rPr>
              <a:t>-</a:t>
            </a:r>
            <a:r>
              <a:rPr sz="2400" b="1" dirty="0">
                <a:latin typeface="Arial"/>
                <a:cs typeface="Arial"/>
              </a:rPr>
              <a:t>brain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hemorrhage</a:t>
            </a:r>
            <a:endParaRPr sz="2400" dirty="0">
              <a:latin typeface="Arial"/>
              <a:cs typeface="Arial"/>
            </a:endParaRPr>
          </a:p>
          <a:p>
            <a:pPr marL="3042920">
              <a:lnSpc>
                <a:spcPct val="100000"/>
              </a:lnSpc>
            </a:pPr>
            <a:r>
              <a:rPr sz="2400" b="1" spc="-10" dirty="0">
                <a:latin typeface="Arial"/>
                <a:cs typeface="Arial"/>
              </a:rPr>
              <a:t>-seizures</a:t>
            </a:r>
            <a:endParaRPr sz="2400" dirty="0">
              <a:latin typeface="Arial"/>
              <a:cs typeface="Arial"/>
            </a:endParaRPr>
          </a:p>
          <a:p>
            <a:pPr marL="12700" marR="709930" indent="3030220">
              <a:lnSpc>
                <a:spcPct val="100000"/>
              </a:lnSpc>
            </a:pPr>
            <a:r>
              <a:rPr sz="2400" b="1" spc="-25" dirty="0">
                <a:latin typeface="Arial"/>
                <a:cs typeface="Arial"/>
              </a:rPr>
              <a:t>-</a:t>
            </a:r>
            <a:r>
              <a:rPr sz="2400" b="1" dirty="0">
                <a:latin typeface="Arial"/>
                <a:cs typeface="Arial"/>
              </a:rPr>
              <a:t>respiratory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feeding </a:t>
            </a:r>
            <a:r>
              <a:rPr sz="2400" b="1" dirty="0">
                <a:latin typeface="Arial"/>
                <a:cs typeface="Arial"/>
              </a:rPr>
              <a:t>difficulties,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jaundice,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retinopathy,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prolonged hospitalization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1210767"/>
            <a:ext cx="8098790" cy="3378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175" algn="ctr">
              <a:lnSpc>
                <a:spcPct val="100000"/>
              </a:lnSpc>
              <a:spcBef>
                <a:spcPts val="95"/>
              </a:spcBef>
            </a:pPr>
            <a:r>
              <a:rPr sz="4400" dirty="0"/>
              <a:t>PEt</a:t>
            </a:r>
            <a:r>
              <a:rPr sz="4400" spc="-95" dirty="0"/>
              <a:t> </a:t>
            </a:r>
            <a:r>
              <a:rPr sz="4400" dirty="0"/>
              <a:t>and</a:t>
            </a:r>
            <a:r>
              <a:rPr sz="4400" spc="-105" dirty="0"/>
              <a:t> </a:t>
            </a:r>
            <a:r>
              <a:rPr sz="4400" dirty="0"/>
              <a:t>eclampsia</a:t>
            </a:r>
            <a:r>
              <a:rPr sz="4400" spc="-120" dirty="0"/>
              <a:t> </a:t>
            </a:r>
            <a:r>
              <a:rPr sz="4400" spc="-25" dirty="0"/>
              <a:t>are </a:t>
            </a:r>
            <a:r>
              <a:rPr sz="4400" dirty="0"/>
              <a:t>implicated</a:t>
            </a:r>
            <a:r>
              <a:rPr sz="4400" spc="-100" dirty="0"/>
              <a:t> </a:t>
            </a:r>
            <a:r>
              <a:rPr sz="4400" dirty="0"/>
              <a:t>in</a:t>
            </a:r>
            <a:r>
              <a:rPr sz="4400" spc="-95" dirty="0"/>
              <a:t> </a:t>
            </a:r>
            <a:r>
              <a:rPr sz="4400" dirty="0"/>
              <a:t>about</a:t>
            </a:r>
            <a:r>
              <a:rPr sz="4400" spc="-95" dirty="0"/>
              <a:t> </a:t>
            </a:r>
            <a:r>
              <a:rPr sz="4400" dirty="0"/>
              <a:t>25%</a:t>
            </a:r>
            <a:r>
              <a:rPr sz="4400" spc="-95" dirty="0"/>
              <a:t> </a:t>
            </a:r>
            <a:r>
              <a:rPr sz="4400" spc="-25" dirty="0"/>
              <a:t>of </a:t>
            </a:r>
            <a:r>
              <a:rPr sz="4400" dirty="0"/>
              <a:t>stillbirths</a:t>
            </a:r>
            <a:r>
              <a:rPr sz="4400" spc="-120" dirty="0"/>
              <a:t> </a:t>
            </a:r>
            <a:r>
              <a:rPr sz="4400" dirty="0"/>
              <a:t>and</a:t>
            </a:r>
            <a:r>
              <a:rPr sz="4400" spc="-150" dirty="0"/>
              <a:t> </a:t>
            </a:r>
            <a:r>
              <a:rPr sz="4400" dirty="0"/>
              <a:t>neonatal</a:t>
            </a:r>
            <a:r>
              <a:rPr sz="4400" spc="-145" dirty="0"/>
              <a:t> </a:t>
            </a:r>
            <a:r>
              <a:rPr sz="4400" spc="-10" dirty="0"/>
              <a:t>deaths </a:t>
            </a:r>
            <a:r>
              <a:rPr sz="4400" dirty="0"/>
              <a:t>and</a:t>
            </a:r>
            <a:r>
              <a:rPr sz="4400" spc="-85" dirty="0"/>
              <a:t> </a:t>
            </a:r>
            <a:r>
              <a:rPr sz="4400" dirty="0"/>
              <a:t>15%</a:t>
            </a:r>
            <a:r>
              <a:rPr sz="4400" spc="-65" dirty="0"/>
              <a:t> </a:t>
            </a:r>
            <a:r>
              <a:rPr sz="4400" dirty="0"/>
              <a:t>of</a:t>
            </a:r>
            <a:r>
              <a:rPr sz="4400" spc="-80" dirty="0"/>
              <a:t> </a:t>
            </a:r>
            <a:r>
              <a:rPr sz="4400" dirty="0"/>
              <a:t>growth</a:t>
            </a:r>
            <a:r>
              <a:rPr sz="4400" spc="-95" dirty="0"/>
              <a:t> </a:t>
            </a:r>
            <a:r>
              <a:rPr sz="4400" spc="-10" dirty="0"/>
              <a:t>restricted neonates</a:t>
            </a:r>
            <a:endParaRPr sz="4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3732" y="534923"/>
            <a:ext cx="7543800" cy="539891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511175">
              <a:lnSpc>
                <a:spcPct val="100000"/>
              </a:lnSpc>
              <a:spcBef>
                <a:spcPts val="370"/>
              </a:spcBef>
            </a:pPr>
            <a:r>
              <a:rPr dirty="0"/>
              <a:t>Childhood</a:t>
            </a:r>
            <a:r>
              <a:rPr spc="-220" dirty="0"/>
              <a:t> </a:t>
            </a:r>
            <a:r>
              <a:rPr spc="-10" dirty="0"/>
              <a:t>compications</a:t>
            </a:r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352755" y="2180082"/>
            <a:ext cx="8030845" cy="331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Children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exposed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before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birth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compared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those </a:t>
            </a:r>
            <a:r>
              <a:rPr sz="2400" b="1" dirty="0">
                <a:latin typeface="Arial"/>
                <a:cs typeface="Arial"/>
              </a:rPr>
              <a:t>born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after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normal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pregnancy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have</a:t>
            </a:r>
            <a:endParaRPr sz="2400" dirty="0">
              <a:latin typeface="Arial"/>
              <a:cs typeface="Arial"/>
            </a:endParaRPr>
          </a:p>
          <a:p>
            <a:pPr marL="441959" indent="-429259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441959" algn="l"/>
              </a:tabLst>
            </a:pP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doubling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risk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cerebral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palsy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(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this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risk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mediated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through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premature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birth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growth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restriction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both)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Higher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blood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pressure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Body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mass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index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Increased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risk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for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CVD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Diabetes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adult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life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8300" y="480059"/>
            <a:ext cx="5501640" cy="802005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76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5"/>
              </a:spcBef>
            </a:pPr>
            <a:r>
              <a:rPr sz="4400" spc="-10" dirty="0"/>
              <a:t>Introduction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629412" y="2659379"/>
            <a:ext cx="7983220" cy="1816735"/>
          </a:xfrm>
          <a:custGeom>
            <a:avLst/>
            <a:gdLst/>
            <a:ahLst/>
            <a:cxnLst/>
            <a:rect l="l" t="t" r="r" b="b"/>
            <a:pathLst>
              <a:path w="7983220" h="1816735">
                <a:moveTo>
                  <a:pt x="0" y="1816608"/>
                </a:moveTo>
                <a:lnTo>
                  <a:pt x="7982711" y="1816608"/>
                </a:lnTo>
                <a:lnTo>
                  <a:pt x="7982711" y="0"/>
                </a:lnTo>
                <a:lnTo>
                  <a:pt x="0" y="0"/>
                </a:lnTo>
                <a:lnTo>
                  <a:pt x="0" y="1816608"/>
                </a:lnTo>
                <a:close/>
              </a:path>
            </a:pathLst>
          </a:custGeom>
          <a:ln w="39624">
            <a:solidFill>
              <a:srgbClr val="A400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19632" y="2680207"/>
            <a:ext cx="7395209" cy="17341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57200" marR="5080" indent="-457200">
              <a:lnSpc>
                <a:spcPct val="100000"/>
              </a:lnSpc>
              <a:spcBef>
                <a:spcPts val="105"/>
              </a:spcBef>
              <a:buClr>
                <a:srgbClr val="A40020"/>
              </a:buClr>
              <a:buFont typeface="Arial MT"/>
              <a:buChar char="•"/>
              <a:tabLst>
                <a:tab pos="457200" algn="l"/>
              </a:tabLst>
            </a:pPr>
            <a:r>
              <a:rPr sz="2800" b="1" dirty="0">
                <a:latin typeface="Arial"/>
                <a:cs typeface="Arial"/>
              </a:rPr>
              <a:t>Hypertensive</a:t>
            </a:r>
            <a:r>
              <a:rPr sz="2800" b="1" spc="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disorders</a:t>
            </a:r>
            <a:r>
              <a:rPr sz="2800" b="1" spc="-1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pregnancy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are </a:t>
            </a:r>
            <a:r>
              <a:rPr sz="2800" b="1" dirty="0">
                <a:latin typeface="Arial"/>
                <a:cs typeface="Arial"/>
              </a:rPr>
              <a:t>one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leading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causes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maternal mortality</a:t>
            </a:r>
            <a:endParaRPr sz="2800" dirty="0">
              <a:latin typeface="Arial"/>
              <a:cs typeface="Arial"/>
            </a:endParaRPr>
          </a:p>
          <a:p>
            <a:pPr marL="456565" indent="-45656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456565" algn="l"/>
              </a:tabLst>
            </a:pPr>
            <a:r>
              <a:rPr sz="2800" b="1" dirty="0">
                <a:latin typeface="Arial"/>
                <a:cs typeface="Arial"/>
              </a:rPr>
              <a:t>Worldwide: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50,000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women</a:t>
            </a:r>
            <a:r>
              <a:rPr sz="2800" b="1" spc="-1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die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each</a:t>
            </a:r>
            <a:r>
              <a:rPr sz="2800" b="1" spc="5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year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2116" y="193547"/>
            <a:ext cx="4356100" cy="114046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28194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2220"/>
              </a:spcBef>
            </a:pPr>
            <a:r>
              <a:rPr sz="3600" spc="-10" dirty="0"/>
              <a:t>Pathogenesis</a:t>
            </a:r>
            <a:endParaRPr sz="36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87567" y="1435608"/>
            <a:ext cx="3044951" cy="503834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67970" y="1348598"/>
            <a:ext cx="4304030" cy="47231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69900" marR="499109" indent="-457200">
              <a:lnSpc>
                <a:spcPct val="100000"/>
              </a:lnSpc>
              <a:spcBef>
                <a:spcPts val="110"/>
              </a:spcBef>
              <a:buClr>
                <a:srgbClr val="A40020"/>
              </a:buClr>
              <a:buFont typeface="Arial MT"/>
              <a:buChar char="•"/>
              <a:tabLst>
                <a:tab pos="469900" algn="l"/>
              </a:tabLst>
            </a:pPr>
            <a:r>
              <a:rPr sz="2800" b="1" dirty="0">
                <a:latin typeface="Arial"/>
                <a:cs typeface="Arial"/>
              </a:rPr>
              <a:t>In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pregnancy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the </a:t>
            </a:r>
            <a:r>
              <a:rPr sz="2800" b="1" dirty="0">
                <a:latin typeface="Arial"/>
                <a:cs typeface="Arial"/>
              </a:rPr>
              <a:t>blastocyst</a:t>
            </a:r>
            <a:r>
              <a:rPr sz="2800" b="1" spc="-13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implants </a:t>
            </a:r>
            <a:r>
              <a:rPr sz="2800" b="1" dirty="0">
                <a:latin typeface="Arial"/>
                <a:cs typeface="Arial"/>
              </a:rPr>
              <a:t>into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maternal endometrium</a:t>
            </a:r>
            <a:endParaRPr sz="2800" dirty="0">
              <a:latin typeface="Arial"/>
              <a:cs typeface="Arial"/>
            </a:endParaRPr>
          </a:p>
          <a:p>
            <a:pPr marL="469900" marR="206375" indent="-45720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469900" algn="l"/>
              </a:tabLst>
            </a:pP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outer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layer</a:t>
            </a:r>
            <a:r>
              <a:rPr sz="2800" b="1" spc="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the </a:t>
            </a:r>
            <a:r>
              <a:rPr sz="2800" b="1" dirty="0">
                <a:latin typeface="Arial"/>
                <a:cs typeface="Arial"/>
              </a:rPr>
              <a:t>blastocyst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develops </a:t>
            </a:r>
            <a:r>
              <a:rPr sz="2800" b="1" dirty="0">
                <a:latin typeface="Arial"/>
                <a:cs typeface="Arial"/>
              </a:rPr>
              <a:t>into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trophoblast</a:t>
            </a:r>
            <a:endParaRPr sz="2800" dirty="0">
              <a:latin typeface="Arial"/>
              <a:cs typeface="Arial"/>
            </a:endParaRPr>
          </a:p>
          <a:p>
            <a:pPr marL="469900" marR="5080" indent="-45720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469900" algn="l"/>
              </a:tabLst>
            </a:pPr>
            <a:r>
              <a:rPr sz="2800" b="1" dirty="0">
                <a:latin typeface="Arial"/>
                <a:cs typeface="Arial"/>
              </a:rPr>
              <a:t>This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differentiates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into </a:t>
            </a:r>
            <a:r>
              <a:rPr sz="2800" b="1" dirty="0">
                <a:latin typeface="Arial"/>
                <a:cs typeface="Arial"/>
              </a:rPr>
              <a:t>villous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trophoblasts </a:t>
            </a:r>
            <a:r>
              <a:rPr sz="2800" b="1" dirty="0">
                <a:latin typeface="Arial"/>
                <a:cs typeface="Arial"/>
              </a:rPr>
              <a:t>and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extravillous trophoblasts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0811" y="1940051"/>
            <a:ext cx="8473440" cy="1938655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434340" marR="245745" indent="-344805">
              <a:lnSpc>
                <a:spcPct val="100000"/>
              </a:lnSpc>
              <a:spcBef>
                <a:spcPts val="290"/>
              </a:spcBef>
              <a:buChar char="•"/>
              <a:tabLst>
                <a:tab pos="434340" algn="l"/>
                <a:tab pos="519430" algn="l"/>
              </a:tabLst>
            </a:pPr>
            <a:r>
              <a:rPr sz="2400" dirty="0">
                <a:latin typeface="Arial MT"/>
                <a:cs typeface="Arial MT"/>
              </a:rPr>
              <a:t>	</a:t>
            </a:r>
            <a:r>
              <a:rPr sz="2400" b="1" dirty="0">
                <a:latin typeface="Arial"/>
                <a:cs typeface="Arial"/>
              </a:rPr>
              <a:t>Villous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trophoblasts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give rise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chorionic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villi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that </a:t>
            </a:r>
            <a:r>
              <a:rPr sz="2400" b="1" dirty="0">
                <a:latin typeface="Arial"/>
                <a:cs typeface="Arial"/>
              </a:rPr>
              <a:t>transport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nutrients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oxygen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between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fetus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and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mother</a:t>
            </a:r>
            <a:endParaRPr sz="2400" dirty="0">
              <a:latin typeface="Arial"/>
              <a:cs typeface="Arial"/>
            </a:endParaRPr>
          </a:p>
          <a:p>
            <a:pPr marL="434340" indent="-34480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434340" algn="l"/>
              </a:tabLst>
            </a:pPr>
            <a:r>
              <a:rPr sz="2400" b="1" dirty="0">
                <a:latin typeface="Arial"/>
                <a:cs typeface="Arial"/>
              </a:rPr>
              <a:t>Extravillous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trophoblasts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which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invade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transform</a:t>
            </a:r>
            <a:endParaRPr sz="2400" dirty="0">
              <a:latin typeface="Arial"/>
              <a:cs typeface="Arial"/>
            </a:endParaRPr>
          </a:p>
          <a:p>
            <a:pPr marL="43434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spiral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arteries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6405" y="427174"/>
            <a:ext cx="3682365" cy="2251899"/>
          </a:xfrm>
          <a:prstGeom prst="rect">
            <a:avLst/>
          </a:prstGeom>
          <a:ln w="39624">
            <a:solidFill>
              <a:srgbClr val="A4002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89535" marR="127635">
              <a:lnSpc>
                <a:spcPct val="100000"/>
              </a:lnSpc>
              <a:spcBef>
                <a:spcPts val="280"/>
              </a:spcBef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trophoblasts </a:t>
            </a:r>
            <a:r>
              <a:rPr sz="2400" b="1" dirty="0">
                <a:latin typeface="Arial"/>
                <a:cs typeface="Arial"/>
              </a:rPr>
              <a:t>replace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endothelial </a:t>
            </a:r>
            <a:r>
              <a:rPr sz="2400" b="1" dirty="0">
                <a:latin typeface="Arial"/>
                <a:cs typeface="Arial"/>
              </a:rPr>
              <a:t>lining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destroy </a:t>
            </a:r>
            <a:r>
              <a:rPr sz="2400" b="1" spc="-25" dirty="0">
                <a:latin typeface="Arial"/>
                <a:cs typeface="Arial"/>
              </a:rPr>
              <a:t>the </a:t>
            </a:r>
            <a:r>
              <a:rPr sz="2400" b="1" dirty="0">
                <a:latin typeface="Arial"/>
                <a:cs typeface="Arial"/>
              </a:rPr>
              <a:t>musculoelastic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tissue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walls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10" dirty="0">
                <a:latin typeface="Arial"/>
                <a:cs typeface="Arial"/>
              </a:rPr>
              <a:t> spiral arteries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93108" y="1522475"/>
            <a:ext cx="1780539" cy="457200"/>
          </a:xfrm>
          <a:custGeom>
            <a:avLst/>
            <a:gdLst/>
            <a:ahLst/>
            <a:cxnLst/>
            <a:rect l="l" t="t" r="r" b="b"/>
            <a:pathLst>
              <a:path w="1780539" h="457200">
                <a:moveTo>
                  <a:pt x="0" y="114300"/>
                </a:moveTo>
                <a:lnTo>
                  <a:pt x="1551431" y="114300"/>
                </a:lnTo>
                <a:lnTo>
                  <a:pt x="1551431" y="0"/>
                </a:lnTo>
                <a:lnTo>
                  <a:pt x="1780031" y="228600"/>
                </a:lnTo>
                <a:lnTo>
                  <a:pt x="1551431" y="457200"/>
                </a:lnTo>
                <a:lnTo>
                  <a:pt x="1551431" y="342900"/>
                </a:lnTo>
                <a:lnTo>
                  <a:pt x="0" y="342900"/>
                </a:lnTo>
                <a:lnTo>
                  <a:pt x="0" y="114300"/>
                </a:lnTo>
                <a:close/>
              </a:path>
            </a:pathLst>
          </a:custGeom>
          <a:ln w="39624">
            <a:solidFill>
              <a:srgbClr val="A400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322952" y="106936"/>
            <a:ext cx="2402205" cy="3477895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2075" marR="186055">
              <a:lnSpc>
                <a:spcPct val="100000"/>
              </a:lnSpc>
              <a:spcBef>
                <a:spcPts val="295"/>
              </a:spcBef>
            </a:pPr>
            <a:r>
              <a:rPr sz="2000" b="1" dirty="0">
                <a:latin typeface="Arial"/>
                <a:cs typeface="Arial"/>
              </a:rPr>
              <a:t>so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that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they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are </a:t>
            </a:r>
            <a:r>
              <a:rPr sz="2000" b="1" dirty="0">
                <a:latin typeface="Arial"/>
                <a:cs typeface="Arial"/>
              </a:rPr>
              <a:t>converted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from </a:t>
            </a:r>
            <a:r>
              <a:rPr sz="2000" b="1" dirty="0">
                <a:latin typeface="Arial"/>
                <a:cs typeface="Arial"/>
              </a:rPr>
              <a:t>tortuous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narrow </a:t>
            </a:r>
            <a:r>
              <a:rPr sz="2000" b="1" dirty="0">
                <a:latin typeface="Arial"/>
                <a:cs typeface="Arial"/>
              </a:rPr>
              <a:t>muscular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vessels </a:t>
            </a:r>
            <a:r>
              <a:rPr sz="2000" b="1" dirty="0">
                <a:latin typeface="Arial"/>
                <a:cs typeface="Arial"/>
              </a:rPr>
              <a:t>into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large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non- </a:t>
            </a:r>
            <a:r>
              <a:rPr sz="2000" b="1" spc="-10" dirty="0">
                <a:latin typeface="Arial"/>
                <a:cs typeface="Arial"/>
              </a:rPr>
              <a:t>muscular </a:t>
            </a:r>
            <a:r>
              <a:rPr sz="2000" b="1" dirty="0">
                <a:latin typeface="Arial"/>
                <a:cs typeface="Arial"/>
              </a:rPr>
              <a:t>channels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thereby increasing </a:t>
            </a:r>
            <a:r>
              <a:rPr sz="2000" b="1" dirty="0">
                <a:latin typeface="Arial"/>
                <a:cs typeface="Arial"/>
              </a:rPr>
              <a:t>maternal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blood </a:t>
            </a:r>
            <a:r>
              <a:rPr sz="2000" b="1" dirty="0">
                <a:latin typeface="Arial"/>
                <a:cs typeface="Arial"/>
              </a:rPr>
              <a:t>flow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to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the </a:t>
            </a:r>
            <a:r>
              <a:rPr sz="2000" b="1" spc="-10" dirty="0">
                <a:latin typeface="Arial"/>
                <a:cs typeface="Arial"/>
              </a:rPr>
              <a:t>placenta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047" y="3584831"/>
            <a:ext cx="7713980" cy="2586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This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physiological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process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occurs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two</a:t>
            </a:r>
            <a:r>
              <a:rPr sz="2400" b="1" spc="-1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stages:</a:t>
            </a:r>
            <a:endParaRPr sz="2400" dirty="0">
              <a:latin typeface="Arial"/>
              <a:cs typeface="Arial"/>
            </a:endParaRPr>
          </a:p>
          <a:p>
            <a:pPr marL="356870" marR="191135" indent="-34480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first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wave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trophoblastic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invasion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involves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spiral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arteries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decidua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(endometrium</a:t>
            </a:r>
            <a:r>
              <a:rPr sz="2400" b="1" spc="-25" dirty="0">
                <a:latin typeface="Arial"/>
                <a:cs typeface="Arial"/>
              </a:rPr>
              <a:t> of </a:t>
            </a:r>
            <a:r>
              <a:rPr sz="2400" b="1" dirty="0">
                <a:latin typeface="Arial"/>
                <a:cs typeface="Arial"/>
              </a:rPr>
              <a:t>pregnancy)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starts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at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8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weeks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gestation</a:t>
            </a:r>
            <a:endParaRPr sz="2400" dirty="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second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involves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spiral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arteries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inner </a:t>
            </a:r>
            <a:r>
              <a:rPr sz="2400" b="1" dirty="0">
                <a:latin typeface="Arial"/>
                <a:cs typeface="Arial"/>
              </a:rPr>
              <a:t>third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myometrium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occurs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at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14-</a:t>
            </a:r>
            <a:r>
              <a:rPr sz="2400" b="1" spc="-25" dirty="0">
                <a:latin typeface="Arial"/>
                <a:cs typeface="Arial"/>
              </a:rPr>
              <a:t>18 </a:t>
            </a:r>
            <a:r>
              <a:rPr sz="2400" b="1" spc="-10" dirty="0">
                <a:latin typeface="Arial"/>
                <a:cs typeface="Arial"/>
              </a:rPr>
              <a:t>weeks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392628"/>
            <a:ext cx="6571343" cy="10492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In</a:t>
            </a:r>
            <a:r>
              <a:rPr spc="-10" dirty="0"/>
              <a:t> </a:t>
            </a:r>
            <a:r>
              <a:rPr spc="-25" dirty="0"/>
              <a:t>PEt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77148" y="306310"/>
            <a:ext cx="5465445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929640">
              <a:lnSpc>
                <a:spcPct val="100000"/>
              </a:lnSpc>
              <a:spcBef>
                <a:spcPts val="110"/>
              </a:spcBef>
            </a:pP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physiologic</a:t>
            </a:r>
            <a:r>
              <a:rPr sz="2800" b="1" spc="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process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of </a:t>
            </a:r>
            <a:r>
              <a:rPr sz="2800" b="1" dirty="0">
                <a:latin typeface="Arial"/>
                <a:cs typeface="Arial"/>
              </a:rPr>
              <a:t>placentation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is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impaired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05000" y="504112"/>
            <a:ext cx="978535" cy="485140"/>
          </a:xfrm>
          <a:custGeom>
            <a:avLst/>
            <a:gdLst/>
            <a:ahLst/>
            <a:cxnLst/>
            <a:rect l="l" t="t" r="r" b="b"/>
            <a:pathLst>
              <a:path w="978535" h="485140">
                <a:moveTo>
                  <a:pt x="0" y="121157"/>
                </a:moveTo>
                <a:lnTo>
                  <a:pt x="736092" y="121157"/>
                </a:lnTo>
                <a:lnTo>
                  <a:pt x="736092" y="0"/>
                </a:lnTo>
                <a:lnTo>
                  <a:pt x="978407" y="242315"/>
                </a:lnTo>
                <a:lnTo>
                  <a:pt x="736092" y="484631"/>
                </a:lnTo>
                <a:lnTo>
                  <a:pt x="736092" y="363473"/>
                </a:lnTo>
                <a:lnTo>
                  <a:pt x="0" y="363473"/>
                </a:lnTo>
                <a:lnTo>
                  <a:pt x="0" y="121157"/>
                </a:lnTo>
                <a:close/>
              </a:path>
            </a:pathLst>
          </a:custGeom>
          <a:ln w="39623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52400" y="1294449"/>
            <a:ext cx="8488045" cy="47351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605155" marR="432434" algn="ctr">
              <a:lnSpc>
                <a:spcPct val="100000"/>
              </a:lnSpc>
              <a:spcBef>
                <a:spcPts val="110"/>
              </a:spcBef>
            </a:pPr>
            <a:r>
              <a:rPr sz="2800" b="1" dirty="0">
                <a:latin typeface="Arial"/>
                <a:cs typeface="Arial"/>
              </a:rPr>
              <a:t>There</a:t>
            </a:r>
            <a:r>
              <a:rPr sz="2800" b="1" spc="-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is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trophoblastic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invasion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50-70%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of </a:t>
            </a:r>
            <a:r>
              <a:rPr sz="2800" b="1" dirty="0">
                <a:latin typeface="Arial"/>
                <a:cs typeface="Arial"/>
              </a:rPr>
              <a:t>spiral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arteries</a:t>
            </a:r>
            <a:endParaRPr sz="2800" dirty="0">
              <a:latin typeface="Arial"/>
              <a:cs typeface="Arial"/>
            </a:endParaRPr>
          </a:p>
          <a:p>
            <a:pPr marL="388620" marR="215900" algn="ctr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latin typeface="Arial"/>
                <a:cs typeface="Arial"/>
              </a:rPr>
              <a:t>does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not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extend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into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myometrial</a:t>
            </a:r>
            <a:r>
              <a:rPr sz="2800" b="1" spc="1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segments </a:t>
            </a:r>
            <a:r>
              <a:rPr sz="2800" b="1" dirty="0">
                <a:latin typeface="Arial"/>
                <a:cs typeface="Arial"/>
              </a:rPr>
              <a:t>and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is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confined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to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decidual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part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the </a:t>
            </a:r>
            <a:r>
              <a:rPr sz="2800" b="1" spc="-10" dirty="0">
                <a:latin typeface="Arial"/>
                <a:cs typeface="Arial"/>
              </a:rPr>
              <a:t>vessels</a:t>
            </a:r>
            <a:endParaRPr sz="2800" dirty="0">
              <a:latin typeface="Arial"/>
              <a:cs typeface="Arial"/>
            </a:endParaRPr>
          </a:p>
          <a:p>
            <a:pPr marL="356870" marR="151765" indent="-344805">
              <a:lnSpc>
                <a:spcPct val="100000"/>
              </a:lnSpc>
              <a:spcBef>
                <a:spcPts val="2980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spiral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arteries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are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less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dilated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than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normally </a:t>
            </a:r>
            <a:r>
              <a:rPr sz="2400" b="1" dirty="0">
                <a:latin typeface="Arial"/>
                <a:cs typeface="Arial"/>
              </a:rPr>
              <a:t>transformed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arteries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blood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supply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placenta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10" dirty="0">
                <a:latin typeface="Arial"/>
                <a:cs typeface="Arial"/>
              </a:rPr>
              <a:t> reduced</a:t>
            </a:r>
            <a:endParaRPr sz="2400" dirty="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reason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why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some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pregnancies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there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failed </a:t>
            </a:r>
            <a:r>
              <a:rPr sz="2400" b="1" dirty="0">
                <a:latin typeface="Arial"/>
                <a:cs typeface="Arial"/>
              </a:rPr>
              <a:t>placentation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unknown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but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genetic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immunological </a:t>
            </a:r>
            <a:r>
              <a:rPr sz="2400" b="1" dirty="0">
                <a:latin typeface="Arial"/>
                <a:cs typeface="Arial"/>
              </a:rPr>
              <a:t>reasons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may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implicated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50709" y="697357"/>
            <a:ext cx="8528050" cy="389209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1356360">
              <a:lnSpc>
                <a:spcPct val="100000"/>
              </a:lnSpc>
              <a:spcBef>
                <a:spcPts val="110"/>
              </a:spcBef>
              <a:tabLst>
                <a:tab pos="4775200" algn="l"/>
              </a:tabLst>
            </a:pPr>
            <a:r>
              <a:rPr sz="2800" b="1" dirty="0">
                <a:latin typeface="Arial"/>
                <a:cs typeface="Arial"/>
              </a:rPr>
              <a:t>Reduced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perfusion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placenta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causes </a:t>
            </a:r>
            <a:r>
              <a:rPr sz="2800" b="1" dirty="0">
                <a:latin typeface="Arial"/>
                <a:cs typeface="Arial"/>
              </a:rPr>
              <a:t>oxidative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stress</a:t>
            </a:r>
            <a:r>
              <a:rPr lang="en-US" sz="2800" b="1" spc="-10" dirty="0">
                <a:latin typeface="Arial"/>
                <a:cs typeface="Arial"/>
              </a:rPr>
              <a:t> =&gt;&gt;  </a:t>
            </a:r>
            <a:r>
              <a:rPr sz="2800" b="1" dirty="0">
                <a:latin typeface="Arial"/>
                <a:cs typeface="Arial"/>
              </a:rPr>
              <a:t>release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spc="-35" dirty="0">
                <a:latin typeface="Arial"/>
                <a:cs typeface="Arial"/>
              </a:rPr>
              <a:t>of</a:t>
            </a:r>
            <a:endParaRPr sz="28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  <a:tabLst>
                <a:tab pos="7012940" algn="l"/>
              </a:tabLst>
            </a:pPr>
            <a:r>
              <a:rPr sz="2800" b="1" spc="-10" dirty="0">
                <a:latin typeface="Arial"/>
                <a:cs typeface="Arial"/>
              </a:rPr>
              <a:t>trophoblast-</a:t>
            </a:r>
            <a:r>
              <a:rPr sz="2800" b="1" dirty="0">
                <a:latin typeface="Arial"/>
                <a:cs typeface="Arial"/>
              </a:rPr>
              <a:t>derived</a:t>
            </a:r>
            <a:r>
              <a:rPr sz="2800" b="1" spc="-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factor</a:t>
            </a:r>
            <a:r>
              <a:rPr lang="en-US" sz="2800" b="1" spc="-10" dirty="0">
                <a:latin typeface="Arial"/>
                <a:cs typeface="Arial"/>
              </a:rPr>
              <a:t> =&gt;&gt;  </a:t>
            </a:r>
            <a:r>
              <a:rPr sz="2800" b="1" dirty="0">
                <a:latin typeface="Arial"/>
                <a:cs typeface="Arial"/>
              </a:rPr>
              <a:t>enter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the </a:t>
            </a:r>
            <a:r>
              <a:rPr sz="2800" b="1" dirty="0">
                <a:latin typeface="Arial"/>
                <a:cs typeface="Arial"/>
              </a:rPr>
              <a:t>maternal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circulation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and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cause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endothelial</a:t>
            </a:r>
            <a:r>
              <a:rPr sz="2800" b="1" spc="-20" dirty="0">
                <a:latin typeface="Arial"/>
                <a:cs typeface="Arial"/>
              </a:rPr>
              <a:t> cell </a:t>
            </a:r>
            <a:r>
              <a:rPr sz="2800" b="1" dirty="0">
                <a:latin typeface="Arial"/>
                <a:cs typeface="Arial"/>
              </a:rPr>
              <a:t>damage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in:</a:t>
            </a:r>
            <a:endParaRPr sz="2800" dirty="0">
              <a:latin typeface="Arial"/>
              <a:cs typeface="Arial"/>
            </a:endParaRPr>
          </a:p>
          <a:p>
            <a:pPr marL="109855" marR="6548120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kidney liver</a:t>
            </a:r>
            <a:endParaRPr sz="2800" dirty="0">
              <a:latin typeface="Arial"/>
              <a:cs typeface="Arial"/>
            </a:endParaRPr>
          </a:p>
          <a:p>
            <a:pPr marL="109855">
              <a:lnSpc>
                <a:spcPct val="100000"/>
              </a:lnSpc>
            </a:pPr>
            <a:r>
              <a:rPr sz="2800" b="1" dirty="0">
                <a:latin typeface="Arial"/>
                <a:cs typeface="Arial"/>
              </a:rPr>
              <a:t>brain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and</a:t>
            </a:r>
            <a:r>
              <a:rPr sz="2800" b="1" spc="-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placenta</a:t>
            </a:r>
            <a:endParaRPr sz="2800" dirty="0">
              <a:latin typeface="Arial"/>
              <a:cs typeface="Arial"/>
            </a:endParaRPr>
          </a:p>
          <a:p>
            <a:pPr marL="12700" marR="390525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latin typeface="Arial"/>
                <a:cs typeface="Arial"/>
              </a:rPr>
              <a:t>**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exaggerated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inflammatory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response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which </a:t>
            </a:r>
            <a:r>
              <a:rPr sz="2800" b="1" dirty="0">
                <a:latin typeface="Arial"/>
                <a:cs typeface="Arial"/>
              </a:rPr>
              <a:t>underlines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many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changes</a:t>
            </a:r>
            <a:r>
              <a:rPr sz="2800" b="1" spc="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observed</a:t>
            </a:r>
            <a:r>
              <a:rPr sz="2800" b="1" spc="-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PE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31140" y="1428064"/>
            <a:ext cx="8505825" cy="2953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Arial"/>
                <a:cs typeface="Arial"/>
              </a:rPr>
              <a:t>Placental-</a:t>
            </a:r>
            <a:r>
              <a:rPr sz="2400" b="1" dirty="0">
                <a:latin typeface="Arial"/>
                <a:cs typeface="Arial"/>
              </a:rPr>
              <a:t>derived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factors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released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response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stress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include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50" dirty="0"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10" dirty="0">
                <a:latin typeface="Arial"/>
                <a:cs typeface="Arial"/>
              </a:rPr>
              <a:t> anti-</a:t>
            </a:r>
            <a:r>
              <a:rPr sz="2400" b="1" dirty="0">
                <a:latin typeface="Arial"/>
                <a:cs typeface="Arial"/>
              </a:rPr>
              <a:t>angiogenic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protein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sFLT1(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which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increased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in </a:t>
            </a:r>
            <a:r>
              <a:rPr sz="2400" b="1" dirty="0">
                <a:latin typeface="Arial"/>
                <a:cs typeface="Arial"/>
              </a:rPr>
              <a:t>PEt)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whereas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circulating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concentration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the </a:t>
            </a:r>
            <a:r>
              <a:rPr sz="2400" b="1" dirty="0">
                <a:latin typeface="Arial"/>
                <a:cs typeface="Arial"/>
              </a:rPr>
              <a:t>angiogenic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placental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growth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factot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(PlGF)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reduced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PE </a:t>
            </a:r>
            <a:r>
              <a:rPr sz="2400" b="1" dirty="0">
                <a:latin typeface="Arial"/>
                <a:cs typeface="Arial"/>
              </a:rPr>
              <a:t>This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angiogenic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imbalance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results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increased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maternal </a:t>
            </a:r>
            <a:r>
              <a:rPr sz="2400" b="1" dirty="0">
                <a:latin typeface="Arial"/>
                <a:cs typeface="Arial"/>
              </a:rPr>
              <a:t>vascular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inflammation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generalized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endothelial dysfunction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24941" y="1641805"/>
            <a:ext cx="7849234" cy="34423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69900" marR="528955" indent="-457834">
              <a:lnSpc>
                <a:spcPct val="100000"/>
              </a:lnSpc>
              <a:spcBef>
                <a:spcPts val="110"/>
              </a:spcBef>
              <a:buClr>
                <a:srgbClr val="A40020"/>
              </a:buClr>
              <a:buFont typeface="Arial MT"/>
              <a:buChar char="•"/>
              <a:tabLst>
                <a:tab pos="469900" algn="l"/>
              </a:tabLst>
            </a:pPr>
            <a:r>
              <a:rPr sz="2800" b="1" dirty="0">
                <a:latin typeface="Arial"/>
                <a:cs typeface="Arial"/>
              </a:rPr>
              <a:t>In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preterm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PEt</a:t>
            </a:r>
            <a:r>
              <a:rPr sz="2800" b="1" spc="-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which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is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characterized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by </a:t>
            </a:r>
            <a:r>
              <a:rPr sz="2800" b="1" dirty="0">
                <a:latin typeface="Arial"/>
                <a:cs typeface="Arial"/>
              </a:rPr>
              <a:t>impaired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placentation</a:t>
            </a:r>
            <a:endParaRPr sz="28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469900" algn="l"/>
              </a:tabLst>
            </a:pPr>
            <a:r>
              <a:rPr sz="2800" b="1" dirty="0">
                <a:latin typeface="Arial"/>
                <a:cs typeface="Arial"/>
              </a:rPr>
              <a:t>In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term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PEt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placentation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is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usually </a:t>
            </a:r>
            <a:r>
              <a:rPr sz="2800" b="1" spc="-10" dirty="0">
                <a:latin typeface="Arial"/>
                <a:cs typeface="Arial"/>
              </a:rPr>
              <a:t>normal</a:t>
            </a:r>
            <a:endParaRPr sz="2800" dirty="0">
              <a:latin typeface="Arial"/>
              <a:cs typeface="Arial"/>
            </a:endParaRPr>
          </a:p>
          <a:p>
            <a:pPr marL="469900" marR="5080" indent="-457834">
              <a:lnSpc>
                <a:spcPct val="100000"/>
              </a:lnSpc>
              <a:buChar char="•"/>
              <a:tabLst>
                <a:tab pos="469900" algn="l"/>
                <a:tab pos="567055" algn="l"/>
              </a:tabLst>
            </a:pPr>
            <a:r>
              <a:rPr sz="2800" dirty="0">
                <a:latin typeface="Arial MT"/>
                <a:cs typeface="Arial MT"/>
              </a:rPr>
              <a:t>	</a:t>
            </a:r>
            <a:r>
              <a:rPr sz="2800" b="1" dirty="0">
                <a:latin typeface="Arial"/>
                <a:cs typeface="Arial"/>
              </a:rPr>
              <a:t>In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women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with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medical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disorders,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such</a:t>
            </a:r>
            <a:r>
              <a:rPr sz="2800" b="1" spc="2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as </a:t>
            </a:r>
            <a:r>
              <a:rPr sz="2800" b="1" dirty="0">
                <a:latin typeface="Arial"/>
                <a:cs typeface="Arial"/>
              </a:rPr>
              <a:t>chronic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hypertension,</a:t>
            </a:r>
            <a:r>
              <a:rPr sz="2800" b="1" spc="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there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is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endothelial </a:t>
            </a:r>
            <a:r>
              <a:rPr sz="2800" b="1" dirty="0">
                <a:latin typeface="Arial"/>
                <a:cs typeface="Arial"/>
              </a:rPr>
              <a:t>dysfunction even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before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pregnancy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spc="-20" dirty="0">
                <a:latin typeface="Arial"/>
                <a:cs typeface="Arial"/>
              </a:rPr>
              <a:t>such </a:t>
            </a:r>
            <a:r>
              <a:rPr sz="2800" b="1" dirty="0">
                <a:latin typeface="Arial"/>
                <a:cs typeface="Arial"/>
              </a:rPr>
              <a:t>cases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can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develop in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absence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or </a:t>
            </a:r>
            <a:r>
              <a:rPr sz="2800" b="1" dirty="0">
                <a:latin typeface="Arial"/>
                <a:cs typeface="Arial"/>
              </a:rPr>
              <a:t>lower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degree of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impaired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placentation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6324" y="214884"/>
            <a:ext cx="8686800" cy="777777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5"/>
              </a:spcBef>
            </a:pPr>
            <a:r>
              <a:rPr sz="2400" b="1" dirty="0">
                <a:latin typeface="Arial"/>
                <a:cs typeface="Arial"/>
              </a:rPr>
              <a:t>Impaired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trophoblastic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invasion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maternal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spiral</a:t>
            </a:r>
            <a:endParaRPr sz="24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latin typeface="Arial"/>
                <a:cs typeface="Arial"/>
              </a:rPr>
              <a:t>arteries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68723" y="1092708"/>
            <a:ext cx="445134" cy="649605"/>
          </a:xfrm>
          <a:custGeom>
            <a:avLst/>
            <a:gdLst/>
            <a:ahLst/>
            <a:cxnLst/>
            <a:rect l="l" t="t" r="r" b="b"/>
            <a:pathLst>
              <a:path w="445135" h="649605">
                <a:moveTo>
                  <a:pt x="0" y="426719"/>
                </a:moveTo>
                <a:lnTo>
                  <a:pt x="111251" y="426719"/>
                </a:lnTo>
                <a:lnTo>
                  <a:pt x="111251" y="0"/>
                </a:lnTo>
                <a:lnTo>
                  <a:pt x="333755" y="0"/>
                </a:lnTo>
                <a:lnTo>
                  <a:pt x="333755" y="426719"/>
                </a:lnTo>
                <a:lnTo>
                  <a:pt x="445008" y="426719"/>
                </a:lnTo>
                <a:lnTo>
                  <a:pt x="222503" y="649224"/>
                </a:lnTo>
                <a:lnTo>
                  <a:pt x="0" y="426719"/>
                </a:lnTo>
                <a:close/>
              </a:path>
            </a:pathLst>
          </a:custGeom>
          <a:ln w="39624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732532" y="1754123"/>
            <a:ext cx="3264535" cy="444352"/>
          </a:xfrm>
          <a:prstGeom prst="rect">
            <a:avLst/>
          </a:prstGeom>
          <a:ln w="39624">
            <a:solidFill>
              <a:srgbClr val="333399"/>
            </a:solidFill>
          </a:ln>
        </p:spPr>
        <p:txBody>
          <a:bodyPr vert="horz" wrap="square" lIns="0" tIns="135255" rIns="0" bIns="0" rtlCol="0">
            <a:spAutoFit/>
          </a:bodyPr>
          <a:lstStyle/>
          <a:p>
            <a:pPr marL="560070">
              <a:lnSpc>
                <a:spcPct val="100000"/>
              </a:lnSpc>
              <a:spcBef>
                <a:spcPts val="1065"/>
              </a:spcBef>
            </a:pPr>
            <a:r>
              <a:rPr sz="2000" b="1" dirty="0">
                <a:latin typeface="Arial"/>
                <a:cs typeface="Arial"/>
              </a:rPr>
              <a:t>Placental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hypoxia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86428" y="2388107"/>
            <a:ext cx="494030" cy="661670"/>
          </a:xfrm>
          <a:custGeom>
            <a:avLst/>
            <a:gdLst/>
            <a:ahLst/>
            <a:cxnLst/>
            <a:rect l="l" t="t" r="r" b="b"/>
            <a:pathLst>
              <a:path w="494029" h="661669">
                <a:moveTo>
                  <a:pt x="0" y="414527"/>
                </a:moveTo>
                <a:lnTo>
                  <a:pt x="123444" y="414527"/>
                </a:lnTo>
                <a:lnTo>
                  <a:pt x="123444" y="0"/>
                </a:lnTo>
                <a:lnTo>
                  <a:pt x="370332" y="0"/>
                </a:lnTo>
                <a:lnTo>
                  <a:pt x="370332" y="414527"/>
                </a:lnTo>
                <a:lnTo>
                  <a:pt x="493775" y="414527"/>
                </a:lnTo>
                <a:lnTo>
                  <a:pt x="246887" y="661415"/>
                </a:lnTo>
                <a:lnTo>
                  <a:pt x="0" y="414527"/>
                </a:lnTo>
                <a:close/>
              </a:path>
            </a:pathLst>
          </a:custGeom>
          <a:ln w="39624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24027" y="3049523"/>
            <a:ext cx="8745220" cy="444994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135890" rIns="0" bIns="0" rtlCol="0">
            <a:spAutoFit/>
          </a:bodyPr>
          <a:lstStyle/>
          <a:p>
            <a:pPr marL="811530">
              <a:lnSpc>
                <a:spcPct val="100000"/>
              </a:lnSpc>
              <a:spcBef>
                <a:spcPts val="1070"/>
              </a:spcBef>
            </a:pPr>
            <a:r>
              <a:rPr sz="2000" b="1" dirty="0">
                <a:latin typeface="Arial"/>
                <a:cs typeface="Arial"/>
              </a:rPr>
              <a:t>Release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trophoblast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factors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into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maternal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circulation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171188" y="3842003"/>
            <a:ext cx="527685" cy="710565"/>
          </a:xfrm>
          <a:custGeom>
            <a:avLst/>
            <a:gdLst/>
            <a:ahLst/>
            <a:cxnLst/>
            <a:rect l="l" t="t" r="r" b="b"/>
            <a:pathLst>
              <a:path w="527685" h="710564">
                <a:moveTo>
                  <a:pt x="0" y="446532"/>
                </a:moveTo>
                <a:lnTo>
                  <a:pt x="131825" y="446532"/>
                </a:lnTo>
                <a:lnTo>
                  <a:pt x="131825" y="0"/>
                </a:lnTo>
                <a:lnTo>
                  <a:pt x="395477" y="0"/>
                </a:lnTo>
                <a:lnTo>
                  <a:pt x="395477" y="446532"/>
                </a:lnTo>
                <a:lnTo>
                  <a:pt x="527303" y="446532"/>
                </a:lnTo>
                <a:lnTo>
                  <a:pt x="263651" y="710184"/>
                </a:lnTo>
                <a:lnTo>
                  <a:pt x="0" y="446532"/>
                </a:lnTo>
                <a:close/>
              </a:path>
            </a:pathLst>
          </a:custGeom>
          <a:ln w="39624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565147" y="4661915"/>
            <a:ext cx="6678295" cy="346249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272415">
              <a:lnSpc>
                <a:spcPct val="100000"/>
              </a:lnSpc>
              <a:spcBef>
                <a:spcPts val="300"/>
              </a:spcBef>
            </a:pPr>
            <a:r>
              <a:rPr sz="2000" b="1" dirty="0">
                <a:latin typeface="Arial"/>
                <a:cs typeface="Arial"/>
              </a:rPr>
              <a:t>Platelet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endothelial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cell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activation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damage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268723" y="5170932"/>
            <a:ext cx="521334" cy="710565"/>
          </a:xfrm>
          <a:custGeom>
            <a:avLst/>
            <a:gdLst/>
            <a:ahLst/>
            <a:cxnLst/>
            <a:rect l="l" t="t" r="r" b="b"/>
            <a:pathLst>
              <a:path w="521335" h="710564">
                <a:moveTo>
                  <a:pt x="0" y="449580"/>
                </a:moveTo>
                <a:lnTo>
                  <a:pt x="130301" y="449580"/>
                </a:lnTo>
                <a:lnTo>
                  <a:pt x="130301" y="0"/>
                </a:lnTo>
                <a:lnTo>
                  <a:pt x="390905" y="0"/>
                </a:lnTo>
                <a:lnTo>
                  <a:pt x="390905" y="449580"/>
                </a:lnTo>
                <a:lnTo>
                  <a:pt x="521208" y="449580"/>
                </a:lnTo>
                <a:lnTo>
                  <a:pt x="260603" y="710184"/>
                </a:lnTo>
                <a:lnTo>
                  <a:pt x="0" y="449580"/>
                </a:lnTo>
                <a:close/>
              </a:path>
            </a:pathLst>
          </a:custGeom>
          <a:ln w="39624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369754" y="5658038"/>
            <a:ext cx="4840605" cy="446917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137795" rIns="0" bIns="0" rtlCol="0">
            <a:spAutoFit/>
          </a:bodyPr>
          <a:lstStyle/>
          <a:p>
            <a:pPr marL="300355">
              <a:lnSpc>
                <a:spcPct val="100000"/>
              </a:lnSpc>
              <a:spcBef>
                <a:spcPts val="1085"/>
              </a:spcBef>
            </a:pPr>
            <a:r>
              <a:rPr sz="2000" b="1" dirty="0">
                <a:latin typeface="Arial"/>
                <a:cs typeface="Arial"/>
              </a:rPr>
              <a:t>Clinical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symptoms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preeclampsia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" y="534923"/>
            <a:ext cx="8686800" cy="601447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690880">
              <a:lnSpc>
                <a:spcPct val="100000"/>
              </a:lnSpc>
              <a:spcBef>
                <a:spcPts val="370"/>
              </a:spcBef>
            </a:pPr>
            <a:r>
              <a:rPr sz="3600" dirty="0"/>
              <a:t>Prevention</a:t>
            </a:r>
            <a:r>
              <a:rPr sz="3600" spc="-110" dirty="0"/>
              <a:t> </a:t>
            </a:r>
            <a:r>
              <a:rPr sz="3600" dirty="0"/>
              <a:t>of</a:t>
            </a:r>
            <a:r>
              <a:rPr sz="3600" spc="-130" dirty="0"/>
              <a:t> </a:t>
            </a:r>
            <a:r>
              <a:rPr sz="3600" spc="-10" dirty="0"/>
              <a:t>preeclampsia</a:t>
            </a:r>
            <a:endParaRPr sz="3600" dirty="0"/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19685" indent="-344805">
              <a:lnSpc>
                <a:spcPct val="100000"/>
              </a:lnSpc>
              <a:spcBef>
                <a:spcPts val="100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dirty="0"/>
              <a:t>In</a:t>
            </a:r>
            <a:r>
              <a:rPr spc="-55" dirty="0"/>
              <a:t> </a:t>
            </a:r>
            <a:r>
              <a:rPr dirty="0"/>
              <a:t>1543</a:t>
            </a:r>
            <a:r>
              <a:rPr spc="-45" dirty="0"/>
              <a:t> </a:t>
            </a:r>
            <a:r>
              <a:rPr dirty="0"/>
              <a:t>BC</a:t>
            </a:r>
            <a:r>
              <a:rPr spc="-45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Egyptians</a:t>
            </a:r>
            <a:r>
              <a:rPr spc="-5" dirty="0"/>
              <a:t> </a:t>
            </a:r>
            <a:r>
              <a:rPr dirty="0"/>
              <a:t>used</a:t>
            </a:r>
            <a:r>
              <a:rPr spc="-55" dirty="0"/>
              <a:t> </a:t>
            </a:r>
            <a:r>
              <a:rPr dirty="0"/>
              <a:t>extracts</a:t>
            </a:r>
            <a:r>
              <a:rPr spc="-55" dirty="0"/>
              <a:t> </a:t>
            </a:r>
            <a:r>
              <a:rPr dirty="0"/>
              <a:t>from</a:t>
            </a:r>
            <a:r>
              <a:rPr spc="-30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spc="-10" dirty="0"/>
              <a:t>willow </a:t>
            </a:r>
            <a:r>
              <a:rPr dirty="0"/>
              <a:t>tree</a:t>
            </a:r>
            <a:r>
              <a:rPr spc="-35" dirty="0"/>
              <a:t> </a:t>
            </a:r>
            <a:r>
              <a:rPr dirty="0"/>
              <a:t>for</a:t>
            </a:r>
            <a:r>
              <a:rPr spc="-15" dirty="0"/>
              <a:t> </a:t>
            </a:r>
            <a:r>
              <a:rPr dirty="0"/>
              <a:t>pain</a:t>
            </a:r>
            <a:r>
              <a:rPr spc="-30" dirty="0"/>
              <a:t> </a:t>
            </a:r>
            <a:r>
              <a:rPr spc="-10" dirty="0"/>
              <a:t>relief</a:t>
            </a:r>
          </a:p>
          <a:p>
            <a:pPr marL="356870" marR="60325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dirty="0"/>
              <a:t>In</a:t>
            </a:r>
            <a:r>
              <a:rPr spc="-45" dirty="0"/>
              <a:t> </a:t>
            </a:r>
            <a:r>
              <a:rPr dirty="0"/>
              <a:t>400</a:t>
            </a:r>
            <a:r>
              <a:rPr spc="-35" dirty="0"/>
              <a:t> </a:t>
            </a:r>
            <a:r>
              <a:rPr dirty="0"/>
              <a:t>BC</a:t>
            </a:r>
            <a:r>
              <a:rPr spc="-35" dirty="0"/>
              <a:t> </a:t>
            </a:r>
            <a:r>
              <a:rPr dirty="0"/>
              <a:t>Hippocrates</a:t>
            </a:r>
            <a:r>
              <a:rPr spc="-30" dirty="0"/>
              <a:t> </a:t>
            </a:r>
            <a:r>
              <a:rPr dirty="0"/>
              <a:t>used</a:t>
            </a:r>
            <a:r>
              <a:rPr spc="-45" dirty="0"/>
              <a:t> </a:t>
            </a:r>
            <a:r>
              <a:rPr dirty="0"/>
              <a:t>powder</a:t>
            </a:r>
            <a:r>
              <a:rPr spc="-85" dirty="0"/>
              <a:t> </a:t>
            </a:r>
            <a:r>
              <a:rPr dirty="0"/>
              <a:t>made</a:t>
            </a:r>
            <a:r>
              <a:rPr spc="-40" dirty="0"/>
              <a:t> </a:t>
            </a:r>
            <a:r>
              <a:rPr dirty="0"/>
              <a:t>from</a:t>
            </a:r>
            <a:r>
              <a:rPr spc="-20" dirty="0"/>
              <a:t> </a:t>
            </a:r>
            <a:r>
              <a:rPr spc="-25" dirty="0"/>
              <a:t>the </a:t>
            </a:r>
            <a:r>
              <a:rPr dirty="0"/>
              <a:t>bark</a:t>
            </a:r>
            <a:r>
              <a:rPr spc="-50" dirty="0"/>
              <a:t> </a:t>
            </a:r>
            <a:r>
              <a:rPr dirty="0"/>
              <a:t>and</a:t>
            </a:r>
            <a:r>
              <a:rPr spc="-55" dirty="0"/>
              <a:t> </a:t>
            </a:r>
            <a:r>
              <a:rPr dirty="0"/>
              <a:t>leaves</a:t>
            </a:r>
            <a:r>
              <a:rPr spc="-20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willow</a:t>
            </a:r>
            <a:r>
              <a:rPr spc="-90" dirty="0"/>
              <a:t> </a:t>
            </a:r>
            <a:r>
              <a:rPr dirty="0"/>
              <a:t>tree</a:t>
            </a:r>
            <a:r>
              <a:rPr spc="-25" dirty="0"/>
              <a:t> </a:t>
            </a:r>
            <a:r>
              <a:rPr dirty="0"/>
              <a:t>for</a:t>
            </a:r>
            <a:r>
              <a:rPr spc="-25" dirty="0"/>
              <a:t> </a:t>
            </a:r>
            <a:r>
              <a:rPr dirty="0"/>
              <a:t>headaches,</a:t>
            </a:r>
            <a:r>
              <a:rPr spc="-90" dirty="0"/>
              <a:t> </a:t>
            </a:r>
            <a:r>
              <a:rPr spc="-10" dirty="0"/>
              <a:t>pains </a:t>
            </a:r>
            <a:r>
              <a:rPr dirty="0"/>
              <a:t>and</a:t>
            </a:r>
            <a:r>
              <a:rPr spc="-35" dirty="0"/>
              <a:t> </a:t>
            </a:r>
            <a:r>
              <a:rPr spc="-10" dirty="0"/>
              <a:t>fevers</a:t>
            </a:r>
          </a:p>
          <a:p>
            <a:pPr marL="356870" marR="265430" indent="-34480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dirty="0"/>
              <a:t>In</a:t>
            </a:r>
            <a:r>
              <a:rPr spc="-50" dirty="0"/>
              <a:t> </a:t>
            </a:r>
            <a:r>
              <a:rPr dirty="0"/>
              <a:t>1828</a:t>
            </a:r>
            <a:r>
              <a:rPr spc="-45" dirty="0"/>
              <a:t> </a:t>
            </a:r>
            <a:r>
              <a:rPr dirty="0"/>
              <a:t>Johann</a:t>
            </a:r>
            <a:r>
              <a:rPr spc="-80" dirty="0"/>
              <a:t> </a:t>
            </a:r>
            <a:r>
              <a:rPr dirty="0"/>
              <a:t>Buchner</a:t>
            </a:r>
            <a:r>
              <a:rPr spc="-30" dirty="0"/>
              <a:t> </a:t>
            </a:r>
            <a:r>
              <a:rPr dirty="0"/>
              <a:t>at</a:t>
            </a:r>
            <a:r>
              <a:rPr spc="-60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University</a:t>
            </a:r>
            <a:r>
              <a:rPr spc="-5" dirty="0"/>
              <a:t> </a:t>
            </a:r>
            <a:r>
              <a:rPr dirty="0"/>
              <a:t>of</a:t>
            </a:r>
            <a:r>
              <a:rPr spc="-65" dirty="0"/>
              <a:t> </a:t>
            </a:r>
            <a:r>
              <a:rPr spc="-10" dirty="0"/>
              <a:t>Munich, </a:t>
            </a:r>
            <a:r>
              <a:rPr dirty="0"/>
              <a:t>extracted</a:t>
            </a:r>
            <a:r>
              <a:rPr spc="-4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active</a:t>
            </a:r>
            <a:r>
              <a:rPr spc="-10" dirty="0"/>
              <a:t> </a:t>
            </a:r>
            <a:r>
              <a:rPr dirty="0"/>
              <a:t>ingredient</a:t>
            </a:r>
            <a:r>
              <a:rPr spc="-70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willow</a:t>
            </a:r>
            <a:r>
              <a:rPr spc="-80" dirty="0"/>
              <a:t> </a:t>
            </a:r>
            <a:r>
              <a:rPr dirty="0"/>
              <a:t>plant</a:t>
            </a:r>
            <a:r>
              <a:rPr spc="-25" dirty="0"/>
              <a:t> and </a:t>
            </a:r>
            <a:r>
              <a:rPr dirty="0"/>
              <a:t>called</a:t>
            </a:r>
            <a:r>
              <a:rPr spc="-75" dirty="0"/>
              <a:t> </a:t>
            </a:r>
            <a:r>
              <a:rPr dirty="0"/>
              <a:t>it</a:t>
            </a:r>
            <a:r>
              <a:rPr spc="-30" dirty="0"/>
              <a:t> </a:t>
            </a:r>
            <a:r>
              <a:rPr dirty="0"/>
              <a:t>salicin</a:t>
            </a:r>
            <a:r>
              <a:rPr spc="-50" dirty="0"/>
              <a:t> </a:t>
            </a:r>
            <a:r>
              <a:rPr dirty="0"/>
              <a:t>(Latin</a:t>
            </a:r>
            <a:r>
              <a:rPr spc="-25" dirty="0"/>
              <a:t> </a:t>
            </a:r>
            <a:r>
              <a:rPr dirty="0"/>
              <a:t>term</a:t>
            </a:r>
            <a:r>
              <a:rPr spc="-35" dirty="0"/>
              <a:t> </a:t>
            </a:r>
            <a:r>
              <a:rPr dirty="0"/>
              <a:t>for</a:t>
            </a:r>
            <a:r>
              <a:rPr spc="-10" dirty="0"/>
              <a:t> willow)</a:t>
            </a: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dirty="0"/>
              <a:t>In</a:t>
            </a:r>
            <a:r>
              <a:rPr spc="-75" dirty="0"/>
              <a:t> </a:t>
            </a:r>
            <a:r>
              <a:rPr dirty="0"/>
              <a:t>1915</a:t>
            </a:r>
            <a:r>
              <a:rPr spc="-65" dirty="0"/>
              <a:t> </a:t>
            </a:r>
            <a:r>
              <a:rPr dirty="0"/>
              <a:t>Bayer</a:t>
            </a:r>
            <a:r>
              <a:rPr spc="-5" dirty="0"/>
              <a:t> </a:t>
            </a:r>
            <a:r>
              <a:rPr dirty="0"/>
              <a:t>developed</a:t>
            </a:r>
            <a:r>
              <a:rPr spc="-50" dirty="0"/>
              <a:t> </a:t>
            </a:r>
            <a:r>
              <a:rPr dirty="0"/>
              <a:t>aspirin</a:t>
            </a:r>
            <a:r>
              <a:rPr spc="-60" dirty="0"/>
              <a:t> </a:t>
            </a:r>
            <a:r>
              <a:rPr spc="-10" dirty="0"/>
              <a:t>tablets</a:t>
            </a:r>
          </a:p>
          <a:p>
            <a:pPr marL="356870" marR="508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dirty="0"/>
              <a:t>In</a:t>
            </a:r>
            <a:r>
              <a:rPr spc="-30" dirty="0"/>
              <a:t> </a:t>
            </a:r>
            <a:r>
              <a:rPr dirty="0"/>
              <a:t>1979</a:t>
            </a:r>
            <a:r>
              <a:rPr spc="-20" dirty="0"/>
              <a:t> </a:t>
            </a:r>
            <a:r>
              <a:rPr dirty="0"/>
              <a:t>Crandon</a:t>
            </a:r>
            <a:r>
              <a:rPr spc="-35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Isherwood</a:t>
            </a:r>
            <a:r>
              <a:rPr spc="-80" dirty="0"/>
              <a:t> </a:t>
            </a:r>
            <a:r>
              <a:rPr dirty="0"/>
              <a:t>reported</a:t>
            </a:r>
            <a:r>
              <a:rPr spc="-35" dirty="0"/>
              <a:t> </a:t>
            </a:r>
            <a:r>
              <a:rPr dirty="0"/>
              <a:t>that</a:t>
            </a:r>
            <a:r>
              <a:rPr spc="-5" dirty="0"/>
              <a:t> </a:t>
            </a:r>
            <a:r>
              <a:rPr spc="-10" dirty="0"/>
              <a:t>women </a:t>
            </a:r>
            <a:r>
              <a:rPr dirty="0"/>
              <a:t>who</a:t>
            </a:r>
            <a:r>
              <a:rPr spc="-85" dirty="0"/>
              <a:t> </a:t>
            </a:r>
            <a:r>
              <a:rPr dirty="0"/>
              <a:t>had</a:t>
            </a:r>
            <a:r>
              <a:rPr spc="-35" dirty="0"/>
              <a:t> </a:t>
            </a:r>
            <a:r>
              <a:rPr dirty="0"/>
              <a:t>taken</a:t>
            </a:r>
            <a:r>
              <a:rPr spc="-35" dirty="0"/>
              <a:t> </a:t>
            </a:r>
            <a:r>
              <a:rPr dirty="0"/>
              <a:t>aspirin</a:t>
            </a:r>
            <a:r>
              <a:rPr spc="-30" dirty="0"/>
              <a:t> </a:t>
            </a:r>
            <a:r>
              <a:rPr dirty="0"/>
              <a:t>regularly</a:t>
            </a:r>
            <a:r>
              <a:rPr spc="-45" dirty="0"/>
              <a:t> </a:t>
            </a:r>
            <a:r>
              <a:rPr dirty="0"/>
              <a:t>during</a:t>
            </a:r>
            <a:r>
              <a:rPr spc="-35" dirty="0"/>
              <a:t> </a:t>
            </a:r>
            <a:r>
              <a:rPr dirty="0"/>
              <a:t>pregnancy</a:t>
            </a:r>
            <a:r>
              <a:rPr spc="-50" dirty="0"/>
              <a:t> </a:t>
            </a:r>
            <a:r>
              <a:rPr spc="-20" dirty="0"/>
              <a:t>were </a:t>
            </a:r>
            <a:r>
              <a:rPr dirty="0"/>
              <a:t>less</a:t>
            </a:r>
            <a:r>
              <a:rPr spc="-50" dirty="0"/>
              <a:t> </a:t>
            </a:r>
            <a:r>
              <a:rPr dirty="0"/>
              <a:t>likely</a:t>
            </a:r>
            <a:r>
              <a:rPr spc="-40" dirty="0"/>
              <a:t> </a:t>
            </a:r>
            <a:r>
              <a:rPr dirty="0"/>
              <a:t>to</a:t>
            </a:r>
            <a:r>
              <a:rPr spc="-15" dirty="0"/>
              <a:t> </a:t>
            </a:r>
            <a:r>
              <a:rPr dirty="0"/>
              <a:t>have</a:t>
            </a:r>
            <a:r>
              <a:rPr spc="25" dirty="0"/>
              <a:t> </a:t>
            </a:r>
            <a:r>
              <a:rPr dirty="0"/>
              <a:t>PE</a:t>
            </a:r>
            <a:r>
              <a:rPr spc="-20" dirty="0"/>
              <a:t> </a:t>
            </a:r>
            <a:r>
              <a:rPr dirty="0"/>
              <a:t>than</a:t>
            </a:r>
            <a:r>
              <a:rPr spc="-30" dirty="0"/>
              <a:t> </a:t>
            </a:r>
            <a:r>
              <a:rPr dirty="0"/>
              <a:t>women</a:t>
            </a:r>
            <a:r>
              <a:rPr spc="-75" dirty="0"/>
              <a:t> </a:t>
            </a:r>
            <a:r>
              <a:rPr dirty="0"/>
              <a:t>who</a:t>
            </a:r>
            <a:r>
              <a:rPr spc="-80" dirty="0"/>
              <a:t> </a:t>
            </a:r>
            <a:r>
              <a:rPr dirty="0"/>
              <a:t>had</a:t>
            </a:r>
            <a:r>
              <a:rPr spc="30" dirty="0"/>
              <a:t> </a:t>
            </a:r>
            <a:r>
              <a:rPr spc="-25" dirty="0"/>
              <a:t>not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" y="534923"/>
            <a:ext cx="8686800" cy="539891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690880">
              <a:lnSpc>
                <a:spcPct val="100000"/>
              </a:lnSpc>
              <a:spcBef>
                <a:spcPts val="370"/>
              </a:spcBef>
            </a:pPr>
            <a:r>
              <a:rPr dirty="0"/>
              <a:t>Prevention</a:t>
            </a:r>
            <a:r>
              <a:rPr spc="-110" dirty="0"/>
              <a:t> </a:t>
            </a:r>
            <a:r>
              <a:rPr dirty="0"/>
              <a:t>of</a:t>
            </a:r>
            <a:r>
              <a:rPr spc="-130" dirty="0"/>
              <a:t> </a:t>
            </a:r>
            <a:r>
              <a:rPr spc="-10" dirty="0"/>
              <a:t>preeclampsia</a:t>
            </a:r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247958" y="1371600"/>
            <a:ext cx="8446135" cy="4477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rate of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not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reduced</a:t>
            </a:r>
            <a:r>
              <a:rPr sz="2400" b="1" spc="-25" dirty="0">
                <a:latin typeface="Arial"/>
                <a:cs typeface="Arial"/>
              </a:rPr>
              <a:t> by</a:t>
            </a:r>
            <a:endParaRPr sz="24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sz="2400" b="1" dirty="0">
                <a:latin typeface="Arial"/>
                <a:cs typeface="Arial"/>
              </a:rPr>
              <a:t>bed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rest</a:t>
            </a:r>
            <a:endParaRPr sz="2400" dirty="0">
              <a:latin typeface="Arial"/>
              <a:cs typeface="Arial"/>
            </a:endParaRPr>
          </a:p>
          <a:p>
            <a:pPr marL="469900" marR="5080" indent="-457834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sz="2400" b="1" dirty="0">
                <a:latin typeface="Arial"/>
                <a:cs typeface="Arial"/>
              </a:rPr>
              <a:t>restriction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physical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activity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dietary</a:t>
            </a:r>
            <a:r>
              <a:rPr sz="2400" b="1" spc="6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manipulations,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including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restriction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salt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intake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or </a:t>
            </a:r>
            <a:r>
              <a:rPr sz="2400" b="1" dirty="0">
                <a:latin typeface="Arial"/>
                <a:cs typeface="Arial"/>
              </a:rPr>
              <a:t>supplementation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with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magnesium,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zinc,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folate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vitamins </a:t>
            </a:r>
            <a:r>
              <a:rPr sz="2400" b="1" dirty="0">
                <a:latin typeface="Arial"/>
                <a:cs typeface="Arial"/>
              </a:rPr>
              <a:t>C,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 fish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oil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5"/>
              </a:spcBef>
              <a:buClr>
                <a:srgbClr val="FFFFFF"/>
              </a:buClr>
              <a:buFont typeface="Arial"/>
              <a:buAutoNum type="arabicPeriod"/>
            </a:pPr>
            <a:endParaRPr sz="2400" dirty="0">
              <a:latin typeface="Arial"/>
              <a:cs typeface="Arial"/>
            </a:endParaRPr>
          </a:p>
          <a:p>
            <a:pPr marL="356870" marR="539115" lvl="1" indent="-34480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Dietary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calcium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supplementation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women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with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low </a:t>
            </a:r>
            <a:r>
              <a:rPr sz="2400" b="1" dirty="0">
                <a:latin typeface="Arial"/>
                <a:cs typeface="Arial"/>
              </a:rPr>
              <a:t>calcium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diets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u="sng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may</a:t>
            </a:r>
            <a:r>
              <a:rPr sz="2400" b="1" u="sng" spc="-40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2400" b="1" u="sng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halve</a:t>
            </a:r>
            <a:r>
              <a:rPr sz="2400" b="1" u="sng" spc="-20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rate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PE</a:t>
            </a:r>
            <a:endParaRPr sz="2400" dirty="0">
              <a:latin typeface="Arial"/>
              <a:cs typeface="Arial"/>
            </a:endParaRPr>
          </a:p>
          <a:p>
            <a:pPr marL="356870" marR="262255" lvl="1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Preliminary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data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suggest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that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prophylactic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use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of </a:t>
            </a:r>
            <a:r>
              <a:rPr sz="2800" b="1" u="sng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pravastatins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may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also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benefit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women</a:t>
            </a:r>
            <a:r>
              <a:rPr sz="2400" b="1" spc="-10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at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high-risk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of PEt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" y="272795"/>
            <a:ext cx="8686800" cy="132334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3044825" marR="209550" indent="-2823845">
              <a:lnSpc>
                <a:spcPct val="100000"/>
              </a:lnSpc>
              <a:spcBef>
                <a:spcPts val="295"/>
              </a:spcBef>
            </a:pPr>
            <a:r>
              <a:rPr lang="en-US" sz="4000"/>
              <a:t>Hemodynamic</a:t>
            </a:r>
            <a:r>
              <a:rPr lang="en-US" sz="4000" spc="-35"/>
              <a:t> </a:t>
            </a:r>
            <a:r>
              <a:rPr lang="en-US" sz="4000"/>
              <a:t>Changes</a:t>
            </a:r>
            <a:r>
              <a:rPr lang="en-US" sz="4000" spc="-70"/>
              <a:t> </a:t>
            </a:r>
            <a:r>
              <a:rPr lang="en-US" sz="4000"/>
              <a:t>in</a:t>
            </a:r>
            <a:r>
              <a:rPr lang="en-US" sz="4000" spc="-45"/>
              <a:t> </a:t>
            </a:r>
            <a:r>
              <a:rPr lang="en-US" sz="4000" spc="-10"/>
              <a:t>Normal Pregnancy</a:t>
            </a:r>
            <a:endParaRPr lang="en-US" sz="4000"/>
          </a:p>
        </p:txBody>
      </p:sp>
      <p:sp>
        <p:nvSpPr>
          <p:cNvPr id="3" name="object 3"/>
          <p:cNvSpPr txBox="1"/>
          <p:nvPr/>
        </p:nvSpPr>
        <p:spPr>
          <a:xfrm>
            <a:off x="208788" y="3116579"/>
            <a:ext cx="8729980" cy="1569720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433070" indent="-344805">
              <a:lnSpc>
                <a:spcPct val="100000"/>
              </a:lnSpc>
              <a:spcBef>
                <a:spcPts val="280"/>
              </a:spcBef>
              <a:buClr>
                <a:srgbClr val="A40020"/>
              </a:buClr>
              <a:buFont typeface="Arial MT"/>
              <a:buChar char="•"/>
              <a:tabLst>
                <a:tab pos="433070" algn="l"/>
              </a:tabLst>
            </a:pPr>
            <a:r>
              <a:rPr sz="2400" b="1" dirty="0">
                <a:latin typeface="Arial"/>
                <a:cs typeface="Arial"/>
              </a:rPr>
              <a:t>Systemic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vascular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resistance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decreases</a:t>
            </a:r>
            <a:endParaRPr sz="2400" dirty="0">
              <a:latin typeface="Arial"/>
              <a:cs typeface="Arial"/>
            </a:endParaRPr>
          </a:p>
          <a:p>
            <a:pPr marL="43307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433070" algn="l"/>
              </a:tabLst>
            </a:pPr>
            <a:r>
              <a:rPr sz="2400" b="1" dirty="0">
                <a:latin typeface="Arial"/>
                <a:cs typeface="Arial"/>
              </a:rPr>
              <a:t>Plasma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volume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cardiac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output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increase</a:t>
            </a:r>
            <a:endParaRPr sz="2400" dirty="0">
              <a:latin typeface="Arial"/>
              <a:cs typeface="Arial"/>
            </a:endParaRPr>
          </a:p>
          <a:p>
            <a:pPr marL="43307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433070" algn="l"/>
              </a:tabLst>
            </a:pPr>
            <a:r>
              <a:rPr sz="2400" b="1" dirty="0">
                <a:latin typeface="Arial"/>
                <a:cs typeface="Arial"/>
              </a:rPr>
              <a:t>There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physiological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drop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BP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detectable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before</a:t>
            </a:r>
            <a:endParaRPr sz="2400" dirty="0">
              <a:latin typeface="Arial"/>
              <a:cs typeface="Arial"/>
            </a:endParaRPr>
          </a:p>
          <a:p>
            <a:pPr marL="433070">
              <a:lnSpc>
                <a:spcPct val="100000"/>
              </a:lnSpc>
              <a:spcBef>
                <a:spcPts val="5"/>
              </a:spcBef>
              <a:tabLst>
                <a:tab pos="5274945" algn="l"/>
              </a:tabLst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end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first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trimester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due</a:t>
            </a:r>
            <a:r>
              <a:rPr sz="2400" b="1" dirty="0">
                <a:latin typeface="Arial"/>
                <a:cs typeface="Arial"/>
              </a:rPr>
              <a:t>	to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vasodilation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5483" y="345947"/>
            <a:ext cx="6464935" cy="79883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sz="4400" dirty="0"/>
              <a:t>Low</a:t>
            </a:r>
            <a:r>
              <a:rPr sz="4400" spc="-85" dirty="0"/>
              <a:t> </a:t>
            </a:r>
            <a:r>
              <a:rPr sz="4400" dirty="0"/>
              <a:t>dose</a:t>
            </a:r>
            <a:r>
              <a:rPr sz="4400" spc="-85" dirty="0"/>
              <a:t> </a:t>
            </a:r>
            <a:r>
              <a:rPr sz="4400" spc="-10" dirty="0"/>
              <a:t>aspirin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404112" y="1144777"/>
            <a:ext cx="8067675" cy="5148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4170" marR="902969" indent="-344170" algn="r">
              <a:lnSpc>
                <a:spcPct val="100000"/>
              </a:lnSpc>
              <a:spcBef>
                <a:spcPts val="100"/>
              </a:spcBef>
              <a:buClr>
                <a:srgbClr val="A40020"/>
              </a:buClr>
              <a:buFont typeface="Arial MT"/>
              <a:buChar char="•"/>
              <a:tabLst>
                <a:tab pos="344170" algn="l"/>
              </a:tabLst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prophylactic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use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low-dose</a:t>
            </a:r>
            <a:r>
              <a:rPr sz="2400" b="1" spc="-10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aspirin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the</a:t>
            </a:r>
            <a:endParaRPr sz="2400" dirty="0">
              <a:latin typeface="Arial"/>
              <a:cs typeface="Arial"/>
            </a:endParaRPr>
          </a:p>
          <a:p>
            <a:pPr marR="982344" algn="r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prevention of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has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been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studied </a:t>
            </a:r>
            <a:r>
              <a:rPr sz="2400" b="1" spc="-10" dirty="0">
                <a:latin typeface="Arial"/>
                <a:cs typeface="Arial"/>
              </a:rPr>
              <a:t>extensively</a:t>
            </a:r>
            <a:endParaRPr sz="2400" dirty="0">
              <a:latin typeface="Arial"/>
              <a:cs typeface="Arial"/>
            </a:endParaRPr>
          </a:p>
          <a:p>
            <a:pPr marL="356870" marR="9017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meta-</a:t>
            </a:r>
            <a:r>
              <a:rPr sz="2400" b="1" dirty="0">
                <a:latin typeface="Arial"/>
                <a:cs typeface="Arial"/>
              </a:rPr>
              <a:t>analysis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trials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showed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that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the </a:t>
            </a:r>
            <a:r>
              <a:rPr sz="2400" b="1" dirty="0">
                <a:latin typeface="Arial"/>
                <a:cs typeface="Arial"/>
              </a:rPr>
              <a:t>administration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low-dose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aspirin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high-</a:t>
            </a:r>
            <a:r>
              <a:rPr sz="2400" b="1" spc="-20" dirty="0">
                <a:latin typeface="Arial"/>
                <a:cs typeface="Arial"/>
              </a:rPr>
              <a:t>risk </a:t>
            </a:r>
            <a:r>
              <a:rPr sz="2400" b="1" dirty="0">
                <a:latin typeface="Arial"/>
                <a:cs typeface="Arial"/>
              </a:rPr>
              <a:t>pregnancies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resulted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10%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lower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incidence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4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PE </a:t>
            </a:r>
            <a:r>
              <a:rPr sz="2400" b="1" dirty="0">
                <a:latin typeface="Arial"/>
                <a:cs typeface="Arial"/>
              </a:rPr>
              <a:t>However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most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studies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aspirin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was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started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after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16 </a:t>
            </a:r>
            <a:r>
              <a:rPr sz="2400" b="1" dirty="0">
                <a:latin typeface="Arial"/>
                <a:cs typeface="Arial"/>
              </a:rPr>
              <a:t>weeks’</a:t>
            </a:r>
            <a:r>
              <a:rPr sz="2400" b="1" spc="-229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gestation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at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dose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&lt;100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mg/day</a:t>
            </a:r>
            <a:endParaRPr sz="2400" dirty="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Other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meta-</a:t>
            </a:r>
            <a:r>
              <a:rPr sz="2400" b="1" dirty="0">
                <a:latin typeface="Arial"/>
                <a:cs typeface="Arial"/>
              </a:rPr>
              <a:t>analyses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showed</a:t>
            </a:r>
            <a:r>
              <a:rPr sz="2400" b="1" spc="-1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that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aspirin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started </a:t>
            </a:r>
            <a:r>
              <a:rPr sz="2400" b="1" dirty="0">
                <a:latin typeface="Arial"/>
                <a:cs typeface="Arial"/>
              </a:rPr>
              <a:t>before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16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weeks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resulted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halving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rate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25" dirty="0">
                <a:latin typeface="Arial"/>
                <a:cs typeface="Arial"/>
              </a:rPr>
              <a:t> PE, </a:t>
            </a:r>
            <a:r>
              <a:rPr sz="2400" b="1" dirty="0">
                <a:latin typeface="Arial"/>
                <a:cs typeface="Arial"/>
              </a:rPr>
              <a:t>whereas</a:t>
            </a:r>
            <a:r>
              <a:rPr sz="2400" b="1" spc="-1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aspirin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started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after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16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weeks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did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not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have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50" dirty="0">
                <a:latin typeface="Arial"/>
                <a:cs typeface="Arial"/>
              </a:rPr>
              <a:t>a </a:t>
            </a:r>
            <a:r>
              <a:rPr sz="2400" b="1" dirty="0">
                <a:latin typeface="Arial"/>
                <a:cs typeface="Arial"/>
              </a:rPr>
              <a:t>significant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benefit</a:t>
            </a:r>
            <a:endParaRPr sz="2400" dirty="0">
              <a:latin typeface="Arial"/>
              <a:cs typeface="Arial"/>
            </a:endParaRPr>
          </a:p>
          <a:p>
            <a:pPr marL="354330" marR="154940" indent="-342265" algn="just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addition,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beneficial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effect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aspirin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was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dose 	</a:t>
            </a:r>
            <a:r>
              <a:rPr sz="2400" b="1" dirty="0">
                <a:latin typeface="Arial"/>
                <a:cs typeface="Arial"/>
              </a:rPr>
              <a:t>dependent,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with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greater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reduction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10" dirty="0">
                <a:latin typeface="Arial"/>
                <a:cs typeface="Arial"/>
              </a:rPr>
              <a:t> incidence 	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being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associated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with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 dose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&gt;100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mg/day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0907" y="373379"/>
            <a:ext cx="5029200" cy="76835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111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5"/>
              </a:spcBef>
            </a:pPr>
            <a:r>
              <a:rPr sz="4400" dirty="0"/>
              <a:t>ASPRE</a:t>
            </a:r>
            <a:r>
              <a:rPr sz="4400" spc="-114" dirty="0"/>
              <a:t> </a:t>
            </a:r>
            <a:r>
              <a:rPr sz="4400" spc="-10" dirty="0"/>
              <a:t>trial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97154" y="1868600"/>
            <a:ext cx="817372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4170" indent="-344170">
              <a:lnSpc>
                <a:spcPct val="100000"/>
              </a:lnSpc>
              <a:spcBef>
                <a:spcPts val="95"/>
              </a:spcBef>
              <a:buClr>
                <a:srgbClr val="A40020"/>
              </a:buClr>
              <a:buFont typeface="Arial MT"/>
              <a:buChar char="•"/>
              <a:tabLst>
                <a:tab pos="344170" algn="l"/>
              </a:tabLst>
            </a:pPr>
            <a:r>
              <a:rPr sz="2000" b="1" dirty="0">
                <a:latin typeface="Arial"/>
                <a:cs typeface="Arial"/>
              </a:rPr>
              <a:t>International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multicenter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study</a:t>
            </a:r>
            <a:endParaRPr sz="2000" dirty="0">
              <a:latin typeface="Arial"/>
              <a:cs typeface="Arial"/>
            </a:endParaRPr>
          </a:p>
          <a:p>
            <a:pPr marL="3441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44170" algn="l"/>
              </a:tabLst>
            </a:pPr>
            <a:r>
              <a:rPr sz="2000" b="1" dirty="0">
                <a:latin typeface="Arial"/>
                <a:cs typeface="Arial"/>
              </a:rPr>
              <a:t>Routine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screening</a:t>
            </a:r>
            <a:r>
              <a:rPr sz="2000" b="1" spc="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for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preterm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was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carried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out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at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-85" dirty="0">
                <a:latin typeface="Arial"/>
                <a:cs typeface="Arial"/>
              </a:rPr>
              <a:t>11-</a:t>
            </a:r>
            <a:r>
              <a:rPr sz="2000" b="1" dirty="0">
                <a:latin typeface="Arial"/>
                <a:cs typeface="Arial"/>
              </a:rPr>
              <a:t>13 </a:t>
            </a:r>
            <a:r>
              <a:rPr sz="2000" b="1" spc="-10" dirty="0">
                <a:latin typeface="Arial"/>
                <a:cs typeface="Arial"/>
              </a:rPr>
              <a:t>weeks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gestation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by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FMF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algorithm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that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combines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maternal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factors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biomarkers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about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27,000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singleton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pregnancies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9674" y="3810000"/>
            <a:ext cx="8488680" cy="1145826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341630" marR="341630" algn="ctr">
              <a:lnSpc>
                <a:spcPct val="100000"/>
              </a:lnSpc>
              <a:spcBef>
                <a:spcPts val="295"/>
              </a:spcBef>
            </a:pPr>
            <a:r>
              <a:rPr sz="2400" b="1" dirty="0">
                <a:latin typeface="Arial"/>
                <a:cs typeface="Arial"/>
              </a:rPr>
              <a:t>Use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aspirin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was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associated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with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62%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reduction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in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incidence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preterm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82%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reduction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the </a:t>
            </a:r>
            <a:r>
              <a:rPr sz="2400" b="1" dirty="0">
                <a:latin typeface="Arial"/>
                <a:cs typeface="Arial"/>
              </a:rPr>
              <a:t>incidence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at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&lt;34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weeks’</a:t>
            </a:r>
            <a:r>
              <a:rPr sz="2400" b="1" spc="-21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gestation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6547" y="111252"/>
            <a:ext cx="6934200" cy="48514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3815"/>
              </a:lnSpc>
            </a:pPr>
            <a:r>
              <a:rPr sz="3600" dirty="0"/>
              <a:t>Maternal</a:t>
            </a:r>
            <a:r>
              <a:rPr sz="3600" spc="-15" dirty="0"/>
              <a:t> </a:t>
            </a:r>
            <a:r>
              <a:rPr sz="3600" dirty="0"/>
              <a:t>risk</a:t>
            </a:r>
            <a:r>
              <a:rPr sz="3600" spc="-10" dirty="0"/>
              <a:t> factors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351231" y="792556"/>
            <a:ext cx="8387080" cy="5818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9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dirty="0">
                <a:latin typeface="Arial"/>
                <a:cs typeface="Arial"/>
              </a:rPr>
              <a:t>Advancing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maternal</a:t>
            </a:r>
            <a:r>
              <a:rPr sz="2000" b="1" spc="-11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age</a:t>
            </a:r>
            <a:endParaRPr sz="20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dirty="0">
                <a:latin typeface="Arial"/>
                <a:cs typeface="Arial"/>
              </a:rPr>
              <a:t>Increasing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weight</a:t>
            </a:r>
            <a:endParaRPr sz="20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spc="-25" dirty="0">
                <a:latin typeface="Arial"/>
                <a:cs typeface="Arial"/>
              </a:rPr>
              <a:t>Afro-</a:t>
            </a:r>
            <a:r>
              <a:rPr sz="2000" b="1" dirty="0">
                <a:latin typeface="Arial"/>
                <a:cs typeface="Arial"/>
              </a:rPr>
              <a:t>Caribbean</a:t>
            </a:r>
            <a:r>
              <a:rPr sz="2000" b="1" spc="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South</a:t>
            </a:r>
            <a:r>
              <a:rPr sz="2000" b="1" spc="-1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Asian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racial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origin</a:t>
            </a:r>
            <a:endParaRPr sz="20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dirty="0">
                <a:latin typeface="Arial"/>
                <a:cs typeface="Arial"/>
              </a:rPr>
              <a:t>Medical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history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chronic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hypertension</a:t>
            </a:r>
            <a:endParaRPr sz="20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dirty="0">
                <a:latin typeface="Arial"/>
                <a:cs typeface="Arial"/>
              </a:rPr>
              <a:t>Diabetes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mellitus</a:t>
            </a:r>
            <a:endParaRPr sz="20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dirty="0">
                <a:latin typeface="Arial"/>
                <a:cs typeface="Arial"/>
              </a:rPr>
              <a:t>Systemic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lupus</a:t>
            </a:r>
            <a:r>
              <a:rPr sz="2000" b="1" spc="-10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erythematosus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or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antiphospholipid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syndrome</a:t>
            </a:r>
            <a:endParaRPr sz="20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dirty="0">
                <a:latin typeface="Arial"/>
                <a:cs typeface="Arial"/>
              </a:rPr>
              <a:t>Conception by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vitro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fertilization</a:t>
            </a:r>
            <a:endParaRPr sz="20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dirty="0">
                <a:latin typeface="Arial"/>
                <a:cs typeface="Arial"/>
              </a:rPr>
              <a:t>family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history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or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personal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history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PE</a:t>
            </a:r>
            <a:endParaRPr sz="2000" dirty="0">
              <a:latin typeface="Arial"/>
              <a:cs typeface="Arial"/>
            </a:endParaRPr>
          </a:p>
          <a:p>
            <a:pPr marL="356870" marR="483870" indent="-34480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risk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women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their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first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pregnancy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is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three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times </a:t>
            </a:r>
            <a:r>
              <a:rPr sz="2000" b="1" dirty="0">
                <a:latin typeface="Arial"/>
                <a:cs typeface="Arial"/>
              </a:rPr>
              <a:t>higher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than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women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with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previous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pregnancies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that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were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not </a:t>
            </a:r>
            <a:r>
              <a:rPr sz="2000" b="1" dirty="0">
                <a:latin typeface="Arial"/>
                <a:cs typeface="Arial"/>
              </a:rPr>
              <a:t>complicated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by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PE</a:t>
            </a:r>
            <a:endParaRPr sz="20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dirty="0">
                <a:latin typeface="Arial"/>
                <a:cs typeface="Arial"/>
              </a:rPr>
              <a:t>Women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who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had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first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pregnancy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are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up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to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10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times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more</a:t>
            </a:r>
            <a:endParaRPr sz="2000" dirty="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Arial"/>
                <a:cs typeface="Arial"/>
              </a:rPr>
              <a:t>likely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to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develop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second</a:t>
            </a:r>
            <a:r>
              <a:rPr sz="2000" b="1" spc="2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pregnancy</a:t>
            </a:r>
            <a:endParaRPr sz="20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risk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for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is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lower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tall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than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short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women</a:t>
            </a:r>
            <a:endParaRPr sz="20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dirty="0">
                <a:latin typeface="Arial"/>
                <a:cs typeface="Arial"/>
              </a:rPr>
              <a:t>Decreased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parous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women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with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no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previous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PE</a:t>
            </a:r>
            <a:endParaRPr sz="2000" dirty="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protective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effect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against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previous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pregnancy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without </a:t>
            </a:r>
            <a:r>
              <a:rPr sz="2000" b="1" dirty="0">
                <a:latin typeface="Arial"/>
                <a:cs typeface="Arial"/>
              </a:rPr>
              <a:t>PE,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decreases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with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time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interval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between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previous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the </a:t>
            </a:r>
            <a:r>
              <a:rPr sz="2000" b="1" dirty="0">
                <a:latin typeface="Arial"/>
                <a:cs typeface="Arial"/>
              </a:rPr>
              <a:t>current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pregnancy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so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that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after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15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years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risk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is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about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the </a:t>
            </a:r>
            <a:r>
              <a:rPr sz="2000" b="1" dirty="0">
                <a:latin typeface="Arial"/>
                <a:cs typeface="Arial"/>
              </a:rPr>
              <a:t>same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that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nulliparous</a:t>
            </a:r>
            <a:r>
              <a:rPr sz="2000" b="1" spc="-10" dirty="0">
                <a:latin typeface="Arial"/>
                <a:cs typeface="Arial"/>
              </a:rPr>
              <a:t> women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207" y="155447"/>
            <a:ext cx="8814816" cy="646176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" y="534923"/>
            <a:ext cx="8686800" cy="802005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953135">
              <a:lnSpc>
                <a:spcPct val="100000"/>
              </a:lnSpc>
              <a:spcBef>
                <a:spcPts val="370"/>
              </a:spcBef>
            </a:pPr>
            <a:r>
              <a:rPr sz="4400" dirty="0"/>
              <a:t>Screening</a:t>
            </a:r>
            <a:r>
              <a:rPr sz="4400" spc="-75" dirty="0"/>
              <a:t> </a:t>
            </a:r>
            <a:r>
              <a:rPr sz="4400" dirty="0"/>
              <a:t>at</a:t>
            </a:r>
            <a:r>
              <a:rPr sz="4400" spc="-100" dirty="0"/>
              <a:t> </a:t>
            </a:r>
            <a:r>
              <a:rPr sz="4400" spc="-10" dirty="0"/>
              <a:t>11-</a:t>
            </a:r>
            <a:r>
              <a:rPr sz="4400" dirty="0"/>
              <a:t>13</a:t>
            </a:r>
            <a:r>
              <a:rPr sz="4400" spc="-85" dirty="0"/>
              <a:t> </a:t>
            </a:r>
            <a:r>
              <a:rPr sz="4400" spc="-10" dirty="0"/>
              <a:t>weeks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58723" y="2308860"/>
            <a:ext cx="8166100" cy="1938655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02870" marR="97790" indent="-1270" algn="ctr">
              <a:lnSpc>
                <a:spcPct val="100000"/>
              </a:lnSpc>
              <a:spcBef>
                <a:spcPts val="290"/>
              </a:spcBef>
              <a:tabLst>
                <a:tab pos="2663825" algn="l"/>
                <a:tab pos="3554095" algn="l"/>
              </a:tabLst>
            </a:pPr>
            <a:r>
              <a:rPr sz="2400" b="1" dirty="0">
                <a:latin typeface="Arial"/>
                <a:cs typeface="Arial"/>
              </a:rPr>
              <a:t>Combined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screening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by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maternal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risk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factors,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mean </a:t>
            </a:r>
            <a:r>
              <a:rPr sz="2400" b="1" dirty="0">
                <a:latin typeface="Arial"/>
                <a:cs typeface="Arial"/>
              </a:rPr>
              <a:t>arterial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pressure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b="1" spc="-20" dirty="0">
                <a:latin typeface="Arial"/>
                <a:cs typeface="Arial"/>
              </a:rPr>
              <a:t>MAP,</a:t>
            </a:r>
            <a:r>
              <a:rPr sz="2400" b="1" dirty="0">
                <a:latin typeface="Arial"/>
                <a:cs typeface="Arial"/>
              </a:rPr>
              <a:t>	uterine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arteries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UTPI and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PLGF </a:t>
            </a:r>
            <a:r>
              <a:rPr sz="2400" b="1" dirty="0">
                <a:latin typeface="Arial"/>
                <a:cs typeface="Arial"/>
              </a:rPr>
              <a:t>predicts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about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90%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early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(&lt;34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weeks),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75%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of </a:t>
            </a:r>
            <a:r>
              <a:rPr sz="2400" b="1" dirty="0">
                <a:latin typeface="Arial"/>
                <a:cs typeface="Arial"/>
              </a:rPr>
              <a:t>preterm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(&lt;37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weeks)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45%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term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(≥37 </a:t>
            </a:r>
            <a:r>
              <a:rPr sz="2400" b="1" spc="-10" dirty="0">
                <a:latin typeface="Arial"/>
                <a:cs typeface="Arial"/>
              </a:rPr>
              <a:t>weeks)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6425" y="962024"/>
            <a:ext cx="8251190" cy="38690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800" b="1" dirty="0">
                <a:latin typeface="Arial"/>
                <a:cs typeface="Arial"/>
              </a:rPr>
              <a:t>Mean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arterial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pressure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(MAP)</a:t>
            </a:r>
            <a:endParaRPr sz="2800" dirty="0">
              <a:latin typeface="Arial"/>
              <a:cs typeface="Arial"/>
            </a:endParaRPr>
          </a:p>
          <a:p>
            <a:pPr marL="173990" marR="168275" algn="ctr">
              <a:lnSpc>
                <a:spcPct val="100000"/>
              </a:lnSpc>
            </a:pPr>
            <a:r>
              <a:rPr sz="2800" b="1" dirty="0">
                <a:latin typeface="Arial"/>
                <a:cs typeface="Arial"/>
              </a:rPr>
              <a:t>In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prediction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measurement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MAP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is </a:t>
            </a:r>
            <a:r>
              <a:rPr sz="2800" b="1" dirty="0">
                <a:latin typeface="Arial"/>
                <a:cs typeface="Arial"/>
              </a:rPr>
              <a:t>more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useful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than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measurement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systolic</a:t>
            </a:r>
            <a:r>
              <a:rPr sz="2800" b="1" spc="3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and </a:t>
            </a:r>
            <a:r>
              <a:rPr sz="2800" b="1" dirty="0">
                <a:latin typeface="Arial"/>
                <a:cs typeface="Arial"/>
              </a:rPr>
              <a:t>diastolic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blood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pressure</a:t>
            </a:r>
            <a:endParaRPr sz="2800" dirty="0">
              <a:latin typeface="Arial"/>
              <a:cs typeface="Arial"/>
            </a:endParaRPr>
          </a:p>
          <a:p>
            <a:pPr marL="12700" marR="5080" indent="635" algn="ctr">
              <a:lnSpc>
                <a:spcPct val="100000"/>
              </a:lnSpc>
              <a:spcBef>
                <a:spcPts val="5"/>
              </a:spcBef>
            </a:pP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MAP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is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defined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as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average</a:t>
            </a:r>
            <a:r>
              <a:rPr sz="2800" b="1" spc="-1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arterial </a:t>
            </a:r>
            <a:r>
              <a:rPr sz="2800" b="1" dirty="0">
                <a:latin typeface="Arial"/>
                <a:cs typeface="Arial"/>
              </a:rPr>
              <a:t>pressure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during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</a:t>
            </a:r>
            <a:r>
              <a:rPr sz="2800" b="1" spc="-2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single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cardiac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cycle</a:t>
            </a:r>
            <a:r>
              <a:rPr sz="2800" b="1" spc="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and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is </a:t>
            </a:r>
            <a:r>
              <a:rPr sz="2800" b="1" dirty="0">
                <a:latin typeface="Arial"/>
                <a:cs typeface="Arial"/>
              </a:rPr>
              <a:t>calculated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from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following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formula: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MAP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=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2/3 </a:t>
            </a:r>
            <a:r>
              <a:rPr sz="2800" b="1" dirty="0">
                <a:latin typeface="Arial"/>
                <a:cs typeface="Arial"/>
              </a:rPr>
              <a:t>diastolic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blood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pressure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+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1/3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systolic</a:t>
            </a:r>
            <a:r>
              <a:rPr sz="2800" b="1" spc="2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blood pressure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" y="211836"/>
            <a:ext cx="8686800" cy="144780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3178810" marR="330200" indent="-2841625">
              <a:lnSpc>
                <a:spcPct val="100000"/>
              </a:lnSpc>
              <a:spcBef>
                <a:spcPts val="275"/>
              </a:spcBef>
            </a:pPr>
            <a:r>
              <a:rPr sz="4400" dirty="0"/>
              <a:t>Measurement</a:t>
            </a:r>
            <a:r>
              <a:rPr sz="4400" spc="-135" dirty="0"/>
              <a:t> </a:t>
            </a:r>
            <a:r>
              <a:rPr sz="4400" dirty="0"/>
              <a:t>of</a:t>
            </a:r>
            <a:r>
              <a:rPr sz="4400" spc="-155" dirty="0"/>
              <a:t> </a:t>
            </a:r>
            <a:r>
              <a:rPr sz="4400" dirty="0"/>
              <a:t>uterine</a:t>
            </a:r>
            <a:r>
              <a:rPr sz="4400" spc="-130" dirty="0"/>
              <a:t> </a:t>
            </a:r>
            <a:r>
              <a:rPr sz="4400" spc="-10" dirty="0"/>
              <a:t>artery </a:t>
            </a:r>
            <a:r>
              <a:rPr sz="4400" dirty="0"/>
              <a:t>PI</a:t>
            </a:r>
            <a:r>
              <a:rPr sz="4400" spc="-50" dirty="0"/>
              <a:t> </a:t>
            </a:r>
            <a:r>
              <a:rPr sz="4400" spc="-10" dirty="0"/>
              <a:t>(UTPI)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81355" y="2461260"/>
            <a:ext cx="8775700" cy="897040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572135" marR="558800" indent="743585">
              <a:lnSpc>
                <a:spcPct val="100000"/>
              </a:lnSpc>
              <a:spcBef>
                <a:spcPts val="275"/>
              </a:spcBef>
            </a:pP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UTPI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can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be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measured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by</a:t>
            </a:r>
            <a:r>
              <a:rPr sz="2800" b="1" spc="-10" dirty="0">
                <a:latin typeface="Arial"/>
                <a:cs typeface="Arial"/>
              </a:rPr>
              <a:t> either </a:t>
            </a:r>
            <a:r>
              <a:rPr sz="2800" b="1" dirty="0">
                <a:latin typeface="Arial"/>
                <a:cs typeface="Arial"/>
              </a:rPr>
              <a:t>transabdominal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or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transvaginal</a:t>
            </a:r>
            <a:r>
              <a:rPr sz="2800" b="1" spc="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sonographey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015" y="448055"/>
            <a:ext cx="3934967" cy="281330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19015" y="316991"/>
            <a:ext cx="4315968" cy="307543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29539" y="3546347"/>
            <a:ext cx="4078604" cy="655949"/>
          </a:xfrm>
          <a:prstGeom prst="rect">
            <a:avLst/>
          </a:prstGeom>
          <a:ln w="39624">
            <a:solidFill>
              <a:srgbClr val="A4002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5"/>
              </a:spcBef>
            </a:pPr>
            <a:r>
              <a:rPr sz="2000" b="1" spc="-10" dirty="0">
                <a:latin typeface="Arial"/>
                <a:cs typeface="Arial"/>
              </a:rPr>
              <a:t>Waveform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has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good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end-</a:t>
            </a:r>
            <a:endParaRPr sz="20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diastolic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flow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21123" y="3555491"/>
            <a:ext cx="4572000" cy="963084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189230" marR="187325" algn="ctr">
              <a:lnSpc>
                <a:spcPct val="100000"/>
              </a:lnSpc>
              <a:spcBef>
                <a:spcPts val="310"/>
              </a:spcBef>
            </a:pPr>
            <a:r>
              <a:rPr sz="2000" b="1" dirty="0">
                <a:latin typeface="Arial"/>
                <a:cs typeface="Arial"/>
              </a:rPr>
              <a:t>shows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high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resistance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flow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with </a:t>
            </a:r>
            <a:r>
              <a:rPr sz="2000" b="1" dirty="0">
                <a:latin typeface="Arial"/>
                <a:cs typeface="Arial"/>
              </a:rPr>
              <a:t>early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diastolic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notch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low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end- </a:t>
            </a:r>
            <a:r>
              <a:rPr sz="2000" b="1" dirty="0">
                <a:latin typeface="Arial"/>
                <a:cs typeface="Arial"/>
              </a:rPr>
              <a:t>diastolic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flow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975" y="381000"/>
            <a:ext cx="9142476" cy="1386277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marL="523240">
              <a:lnSpc>
                <a:spcPct val="100000"/>
              </a:lnSpc>
              <a:spcBef>
                <a:spcPts val="250"/>
              </a:spcBef>
            </a:pPr>
            <a:r>
              <a:rPr sz="4400" dirty="0"/>
              <a:t>Placental</a:t>
            </a:r>
            <a:r>
              <a:rPr sz="4400" spc="-120" dirty="0"/>
              <a:t> </a:t>
            </a:r>
            <a:r>
              <a:rPr sz="4400" dirty="0"/>
              <a:t>growth</a:t>
            </a:r>
            <a:r>
              <a:rPr sz="4400" spc="-155" dirty="0"/>
              <a:t> </a:t>
            </a:r>
            <a:r>
              <a:rPr sz="4400" dirty="0"/>
              <a:t>factor</a:t>
            </a:r>
            <a:r>
              <a:rPr sz="4400" spc="-110" dirty="0"/>
              <a:t> </a:t>
            </a:r>
            <a:r>
              <a:rPr sz="4400" spc="-20" dirty="0"/>
              <a:t>PIGF</a:t>
            </a:r>
            <a:endParaRPr sz="4400" dirty="0"/>
          </a:p>
        </p:txBody>
      </p:sp>
      <p:sp>
        <p:nvSpPr>
          <p:cNvPr id="4" name="object 4"/>
          <p:cNvSpPr txBox="1"/>
          <p:nvPr/>
        </p:nvSpPr>
        <p:spPr>
          <a:xfrm>
            <a:off x="323494" y="2041093"/>
            <a:ext cx="8349615" cy="2953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8580" indent="342265" algn="just">
              <a:lnSpc>
                <a:spcPct val="100000"/>
              </a:lnSpc>
              <a:spcBef>
                <a:spcPts val="100"/>
              </a:spcBef>
              <a:buClr>
                <a:srgbClr val="A40020"/>
              </a:buClr>
              <a:buFont typeface="Arial MT"/>
              <a:buChar char="•"/>
              <a:tabLst>
                <a:tab pos="354965" algn="l"/>
              </a:tabLst>
            </a:pPr>
            <a:r>
              <a:rPr sz="2400" b="1" dirty="0">
                <a:latin typeface="Arial"/>
                <a:cs typeface="Arial"/>
              </a:rPr>
              <a:t>Measure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amount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PIGF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blood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plasma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serum </a:t>
            </a:r>
            <a:r>
              <a:rPr sz="2400" b="1" dirty="0">
                <a:latin typeface="Arial"/>
                <a:cs typeface="Arial"/>
              </a:rPr>
              <a:t>PIGF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protein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involved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placental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angiogenesis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the </a:t>
            </a:r>
            <a:r>
              <a:rPr sz="2400" b="1" dirty="0">
                <a:latin typeface="Arial"/>
                <a:cs typeface="Arial"/>
              </a:rPr>
              <a:t>development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new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blood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vessels)</a:t>
            </a:r>
            <a:endParaRPr sz="2400" dirty="0">
              <a:latin typeface="Arial"/>
              <a:cs typeface="Arial"/>
            </a:endParaRPr>
          </a:p>
          <a:p>
            <a:pPr marL="354330" marR="5080" indent="-342265" algn="just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normal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pregnancy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PGIF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levels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rise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peak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at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26-</a:t>
            </a:r>
            <a:r>
              <a:rPr sz="2400" b="1" spc="-25" dirty="0">
                <a:latin typeface="Arial"/>
                <a:cs typeface="Arial"/>
              </a:rPr>
              <a:t>30 	</a:t>
            </a:r>
            <a:r>
              <a:rPr sz="2400" b="1" spc="-10" dirty="0">
                <a:latin typeface="Arial"/>
                <a:cs typeface="Arial"/>
              </a:rPr>
              <a:t>weeks</a:t>
            </a:r>
            <a:endParaRPr sz="2400" dirty="0">
              <a:latin typeface="Arial"/>
              <a:cs typeface="Arial"/>
            </a:endParaRPr>
          </a:p>
          <a:p>
            <a:pPr marL="354965" indent="-342265" algn="just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</a:tabLst>
            </a:pPr>
            <a:r>
              <a:rPr sz="2400" b="1" dirty="0">
                <a:latin typeface="Arial"/>
                <a:cs typeface="Arial"/>
              </a:rPr>
              <a:t>PIGF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levels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do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not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rise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during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pregnancy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may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be</a:t>
            </a:r>
            <a:endParaRPr sz="2400" dirty="0">
              <a:latin typeface="Arial"/>
              <a:cs typeface="Arial"/>
            </a:endParaRPr>
          </a:p>
          <a:p>
            <a:pPr marL="356870" algn="just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placental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dysfunction</a:t>
            </a:r>
            <a:endParaRPr sz="2400" dirty="0">
              <a:latin typeface="Arial"/>
              <a:cs typeface="Arial"/>
            </a:endParaRPr>
          </a:p>
          <a:p>
            <a:pPr marL="354965" indent="-342265" algn="just">
              <a:lnSpc>
                <a:spcPct val="100000"/>
              </a:lnSpc>
              <a:buFont typeface="Arial MT"/>
              <a:buChar char="•"/>
              <a:tabLst>
                <a:tab pos="354965" algn="l"/>
              </a:tabLst>
            </a:pP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Preeclampsia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level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PIGF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can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abnormally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low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644" y="300227"/>
            <a:ext cx="8686800" cy="58547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276860">
              <a:lnSpc>
                <a:spcPct val="100000"/>
              </a:lnSpc>
              <a:spcBef>
                <a:spcPts val="300"/>
              </a:spcBef>
            </a:pPr>
            <a:r>
              <a:rPr sz="3200" dirty="0"/>
              <a:t>Soluble</a:t>
            </a:r>
            <a:r>
              <a:rPr sz="3200" spc="-15" dirty="0"/>
              <a:t> </a:t>
            </a:r>
            <a:r>
              <a:rPr sz="3200" spc="-25" dirty="0"/>
              <a:t>FMS-</a:t>
            </a:r>
            <a:r>
              <a:rPr sz="3200" dirty="0"/>
              <a:t>like</a:t>
            </a:r>
            <a:r>
              <a:rPr sz="3200" spc="-25" dirty="0"/>
              <a:t> </a:t>
            </a:r>
            <a:r>
              <a:rPr sz="3200" dirty="0"/>
              <a:t>tyrosine</a:t>
            </a:r>
            <a:r>
              <a:rPr sz="3200" spc="65" dirty="0"/>
              <a:t> </a:t>
            </a:r>
            <a:r>
              <a:rPr sz="3200" spc="-10" dirty="0"/>
              <a:t>kinase-</a:t>
            </a:r>
            <a:r>
              <a:rPr sz="3200" dirty="0"/>
              <a:t>1</a:t>
            </a:r>
            <a:r>
              <a:rPr sz="3200" spc="-25" dirty="0"/>
              <a:t> </a:t>
            </a:r>
            <a:r>
              <a:rPr sz="3200" spc="-10" dirty="0"/>
              <a:t>(sFlt-</a:t>
            </a:r>
            <a:r>
              <a:rPr sz="3200" spc="-25" dirty="0"/>
              <a:t>1)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228827" y="2057400"/>
            <a:ext cx="7644765" cy="185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0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an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anti-</a:t>
            </a:r>
            <a:r>
              <a:rPr sz="2400" b="1" dirty="0">
                <a:latin typeface="Arial"/>
                <a:cs typeface="Arial"/>
              </a:rPr>
              <a:t>angiogenic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factor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that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thought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play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50" dirty="0">
                <a:latin typeface="Arial"/>
                <a:cs typeface="Arial"/>
              </a:rPr>
              <a:t>a</a:t>
            </a:r>
            <a:endParaRPr sz="2400" dirty="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central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role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pathogenesis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PE</a:t>
            </a:r>
            <a:endParaRPr sz="2400" dirty="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Exogenous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75" dirty="0">
                <a:latin typeface="Arial"/>
                <a:cs typeface="Arial"/>
              </a:rPr>
              <a:t>sFLT-</a:t>
            </a:r>
            <a:r>
              <a:rPr sz="2400" b="1" dirty="0">
                <a:latin typeface="Arial"/>
                <a:cs typeface="Arial"/>
              </a:rPr>
              <a:t>1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administered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pregnant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rats </a:t>
            </a:r>
            <a:r>
              <a:rPr sz="2400" b="1" dirty="0">
                <a:latin typeface="Arial"/>
                <a:cs typeface="Arial"/>
              </a:rPr>
              <a:t>induces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hypertension,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proteinuria,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glomerular endotheliosis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0436" y="2982467"/>
            <a:ext cx="8330565" cy="595035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375285" indent="-286385">
              <a:lnSpc>
                <a:spcPct val="100000"/>
              </a:lnSpc>
              <a:spcBef>
                <a:spcPts val="320"/>
              </a:spcBef>
              <a:buClr>
                <a:srgbClr val="A40020"/>
              </a:buClr>
              <a:buFont typeface="Arial MT"/>
              <a:buChar char="•"/>
              <a:tabLst>
                <a:tab pos="375285" algn="l"/>
              </a:tabLst>
            </a:pPr>
            <a:r>
              <a:rPr sz="1800" b="1" dirty="0">
                <a:latin typeface="Arial"/>
                <a:cs typeface="Arial"/>
              </a:rPr>
              <a:t>Hypertension</a:t>
            </a:r>
            <a:r>
              <a:rPr sz="1800" b="1" spc="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one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the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most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common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medical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complication</a:t>
            </a:r>
            <a:r>
              <a:rPr sz="1800" b="1" spc="-8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in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pregnancy</a:t>
            </a:r>
            <a:endParaRPr sz="1800" dirty="0">
              <a:latin typeface="Arial"/>
              <a:cs typeface="Arial"/>
            </a:endParaRPr>
          </a:p>
          <a:p>
            <a:pPr marL="375285" indent="-28638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75285" algn="l"/>
              </a:tabLst>
            </a:pPr>
            <a:r>
              <a:rPr sz="1800" b="1" dirty="0">
                <a:latin typeface="Arial"/>
                <a:cs typeface="Arial"/>
              </a:rPr>
              <a:t>Major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cause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 maternal/fetal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neonatal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morbidity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mortality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0436" y="3936491"/>
            <a:ext cx="8330565" cy="595035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375285" indent="-286385">
              <a:lnSpc>
                <a:spcPct val="100000"/>
              </a:lnSpc>
              <a:spcBef>
                <a:spcPts val="320"/>
              </a:spcBef>
              <a:buClr>
                <a:srgbClr val="A40020"/>
              </a:buClr>
              <a:buFont typeface="Arial MT"/>
              <a:buChar char="•"/>
              <a:tabLst>
                <a:tab pos="375285" algn="l"/>
              </a:tabLst>
            </a:pPr>
            <a:r>
              <a:rPr sz="1800" b="1" dirty="0">
                <a:latin typeface="Arial"/>
                <a:cs typeface="Arial"/>
              </a:rPr>
              <a:t>Hypertension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is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systolic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blood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pressure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≥140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mm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Hg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and/or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diastolic</a:t>
            </a:r>
            <a:endParaRPr sz="1800" dirty="0">
              <a:latin typeface="Arial"/>
              <a:cs typeface="Arial"/>
            </a:endParaRPr>
          </a:p>
          <a:p>
            <a:pPr marL="375285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latin typeface="Arial"/>
                <a:cs typeface="Arial"/>
              </a:rPr>
              <a:t>blood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pressure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≥90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mmHg</a:t>
            </a:r>
            <a:r>
              <a:rPr sz="1800" b="1" spc="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on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≥2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occasions</a:t>
            </a:r>
            <a:r>
              <a:rPr sz="1800" b="1" spc="-7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4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hours</a:t>
            </a:r>
            <a:r>
              <a:rPr sz="1800" b="1" spc="-10" dirty="0">
                <a:latin typeface="Arial"/>
                <a:cs typeface="Arial"/>
              </a:rPr>
              <a:t> apart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0436" y="4899659"/>
            <a:ext cx="8330565" cy="1475740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375285" indent="-286385">
              <a:lnSpc>
                <a:spcPct val="100000"/>
              </a:lnSpc>
              <a:spcBef>
                <a:spcPts val="305"/>
              </a:spcBef>
              <a:buClr>
                <a:srgbClr val="A40020"/>
              </a:buClr>
              <a:buFont typeface="Arial MT"/>
              <a:buChar char="•"/>
              <a:tabLst>
                <a:tab pos="375285" algn="l"/>
              </a:tabLst>
            </a:pPr>
            <a:r>
              <a:rPr sz="1800" b="1" dirty="0">
                <a:latin typeface="Arial"/>
                <a:cs typeface="Arial"/>
              </a:rPr>
              <a:t>Proteinuria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is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the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presence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 ≥300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mg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 protein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in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 24-hour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collection</a:t>
            </a:r>
            <a:endParaRPr sz="1800" dirty="0">
              <a:latin typeface="Arial"/>
              <a:cs typeface="Arial"/>
            </a:endParaRPr>
          </a:p>
          <a:p>
            <a:pPr marL="375285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latin typeface="Arial"/>
                <a:cs typeface="Arial"/>
              </a:rPr>
              <a:t>of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urine</a:t>
            </a:r>
            <a:endParaRPr sz="1800" dirty="0">
              <a:latin typeface="Arial"/>
              <a:cs typeface="Arial"/>
            </a:endParaRPr>
          </a:p>
          <a:p>
            <a:pPr marL="375285" indent="-28638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75285" algn="l"/>
              </a:tabLst>
            </a:pPr>
            <a:r>
              <a:rPr sz="1800" b="1" u="sng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OR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urinary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protein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 creatinine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ratio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 ≥30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mg/mmol</a:t>
            </a:r>
            <a:r>
              <a:rPr sz="1800" b="1" spc="46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0.3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/dl</a:t>
            </a:r>
            <a:endParaRPr sz="1800" dirty="0">
              <a:latin typeface="Arial"/>
              <a:cs typeface="Arial"/>
            </a:endParaRPr>
          </a:p>
          <a:p>
            <a:pPr marL="375285" marR="461009" indent="-28702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75285" algn="l"/>
              </a:tabLst>
            </a:pPr>
            <a:r>
              <a:rPr sz="1800" b="1" u="sng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OR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two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readings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at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least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++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on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dipstick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analysis</a:t>
            </a:r>
            <a:r>
              <a:rPr sz="1800" b="1" spc="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midstream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or </a:t>
            </a:r>
            <a:r>
              <a:rPr sz="1800" b="1" dirty="0">
                <a:latin typeface="Arial"/>
                <a:cs typeface="Arial"/>
              </a:rPr>
              <a:t>catheter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urine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specimen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912" y="179831"/>
            <a:ext cx="8330184" cy="2648711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" y="333756"/>
            <a:ext cx="8686800" cy="120142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3105785" marR="154940" indent="-2942590">
              <a:lnSpc>
                <a:spcPct val="100000"/>
              </a:lnSpc>
              <a:spcBef>
                <a:spcPts val="310"/>
              </a:spcBef>
            </a:pPr>
            <a:r>
              <a:rPr sz="3600" dirty="0"/>
              <a:t>Pregnancy</a:t>
            </a:r>
            <a:r>
              <a:rPr sz="3600" spc="-70" dirty="0"/>
              <a:t> </a:t>
            </a:r>
            <a:r>
              <a:rPr sz="3600" dirty="0"/>
              <a:t>associated</a:t>
            </a:r>
            <a:r>
              <a:rPr sz="3600" spc="-25" dirty="0"/>
              <a:t> </a:t>
            </a:r>
            <a:r>
              <a:rPr sz="3600" dirty="0"/>
              <a:t>plasma</a:t>
            </a:r>
            <a:r>
              <a:rPr sz="3600" spc="-80" dirty="0"/>
              <a:t> </a:t>
            </a:r>
            <a:r>
              <a:rPr sz="3600" spc="-10" dirty="0"/>
              <a:t>protein- </a:t>
            </a:r>
            <a:r>
              <a:rPr sz="3600" dirty="0"/>
              <a:t>A</a:t>
            </a:r>
            <a:r>
              <a:rPr sz="3600" spc="-10" dirty="0"/>
              <a:t> </a:t>
            </a:r>
            <a:r>
              <a:rPr sz="3600" spc="-30" dirty="0"/>
              <a:t>(PAPP-</a:t>
            </a:r>
            <a:r>
              <a:rPr sz="3600" spc="-25" dirty="0"/>
              <a:t>A)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421944" y="2538425"/>
            <a:ext cx="8435340" cy="2769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65" dirty="0">
                <a:latin typeface="Arial"/>
                <a:cs typeface="Arial"/>
              </a:rPr>
              <a:t>PAPP-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produced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by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placenta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thought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to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play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an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important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role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placental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growth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 </a:t>
            </a:r>
            <a:r>
              <a:rPr sz="2000" b="1" spc="-10" dirty="0">
                <a:latin typeface="Arial"/>
                <a:cs typeface="Arial"/>
              </a:rPr>
              <a:t>development</a:t>
            </a:r>
            <a:endParaRPr sz="2000" dirty="0">
              <a:latin typeface="Arial"/>
              <a:cs typeface="Arial"/>
            </a:endParaRPr>
          </a:p>
          <a:p>
            <a:pPr marL="8255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Maternal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serum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levels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60" dirty="0">
                <a:latin typeface="Arial"/>
                <a:cs typeface="Arial"/>
              </a:rPr>
              <a:t>PAPP-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first-trimester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pregnancy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Arial"/>
                <a:cs typeface="Arial"/>
              </a:rPr>
              <a:t>are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decreased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pregnancies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with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fetal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trisomies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21,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18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13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pregnancies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that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develop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PE,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compared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to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unaffected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pregnancies, </a:t>
            </a:r>
            <a:r>
              <a:rPr sz="2000" b="1" dirty="0">
                <a:latin typeface="Arial"/>
                <a:cs typeface="Arial"/>
              </a:rPr>
              <a:t>maternal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serum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55" dirty="0">
                <a:latin typeface="Arial"/>
                <a:cs typeface="Arial"/>
              </a:rPr>
              <a:t>PAPP-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is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decreased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during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first-</a:t>
            </a:r>
            <a:r>
              <a:rPr sz="2000" b="1" spc="-10" dirty="0">
                <a:latin typeface="Arial"/>
                <a:cs typeface="Arial"/>
              </a:rPr>
              <a:t>trimester,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not </a:t>
            </a:r>
            <a:r>
              <a:rPr sz="2000" b="1" dirty="0">
                <a:latin typeface="Arial"/>
                <a:cs typeface="Arial"/>
              </a:rPr>
              <a:t>significantly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different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second-</a:t>
            </a:r>
            <a:r>
              <a:rPr sz="2000" b="1" dirty="0">
                <a:latin typeface="Arial"/>
                <a:cs typeface="Arial"/>
              </a:rPr>
              <a:t>trimester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increased in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the </a:t>
            </a:r>
            <a:r>
              <a:rPr sz="2000" b="1" dirty="0">
                <a:latin typeface="Arial"/>
                <a:cs typeface="Arial"/>
              </a:rPr>
              <a:t>early </a:t>
            </a:r>
            <a:r>
              <a:rPr sz="2000" b="1" spc="-10" dirty="0">
                <a:latin typeface="Arial"/>
                <a:cs typeface="Arial"/>
              </a:rPr>
              <a:t>third-trimester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411" y="990600"/>
            <a:ext cx="8686800" cy="771525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53135">
              <a:lnSpc>
                <a:spcPct val="100000"/>
              </a:lnSpc>
              <a:spcBef>
                <a:spcPts val="265"/>
              </a:spcBef>
            </a:pPr>
            <a:r>
              <a:rPr sz="4400" dirty="0"/>
              <a:t>Screening</a:t>
            </a:r>
            <a:r>
              <a:rPr sz="4400" spc="-80" dirty="0"/>
              <a:t> </a:t>
            </a:r>
            <a:r>
              <a:rPr sz="4400" dirty="0"/>
              <a:t>at</a:t>
            </a:r>
            <a:r>
              <a:rPr sz="4400" spc="-100" dirty="0"/>
              <a:t> </a:t>
            </a:r>
            <a:r>
              <a:rPr sz="4400" spc="-10" dirty="0"/>
              <a:t>20-</a:t>
            </a:r>
            <a:r>
              <a:rPr sz="4400" dirty="0"/>
              <a:t>24</a:t>
            </a:r>
            <a:r>
              <a:rPr sz="4400" spc="-85" dirty="0"/>
              <a:t> </a:t>
            </a:r>
            <a:r>
              <a:rPr sz="4400" spc="-10" dirty="0"/>
              <a:t>weeks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48411" y="2895600"/>
            <a:ext cx="8686800" cy="727122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953135">
              <a:lnSpc>
                <a:spcPct val="100000"/>
              </a:lnSpc>
              <a:spcBef>
                <a:spcPts val="390"/>
              </a:spcBef>
            </a:pPr>
            <a:r>
              <a:rPr sz="4400" b="1" dirty="0">
                <a:latin typeface="Arial"/>
                <a:cs typeface="Arial"/>
              </a:rPr>
              <a:t>Screening</a:t>
            </a:r>
            <a:r>
              <a:rPr sz="4400" b="1" spc="-70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at</a:t>
            </a:r>
            <a:r>
              <a:rPr sz="4400" b="1" spc="-100" dirty="0">
                <a:latin typeface="Arial"/>
                <a:cs typeface="Arial"/>
              </a:rPr>
              <a:t> </a:t>
            </a:r>
            <a:r>
              <a:rPr sz="4400" b="1" spc="-10" dirty="0">
                <a:latin typeface="Arial"/>
                <a:cs typeface="Arial"/>
              </a:rPr>
              <a:t>30-</a:t>
            </a:r>
            <a:r>
              <a:rPr sz="4400" b="1" dirty="0">
                <a:latin typeface="Arial"/>
                <a:cs typeface="Arial"/>
              </a:rPr>
              <a:t>34</a:t>
            </a:r>
            <a:r>
              <a:rPr sz="4400" b="1" spc="-95" dirty="0">
                <a:latin typeface="Arial"/>
                <a:cs typeface="Arial"/>
              </a:rPr>
              <a:t> </a:t>
            </a:r>
            <a:r>
              <a:rPr sz="4400" b="1" spc="-10" dirty="0">
                <a:latin typeface="Arial"/>
                <a:cs typeface="Arial"/>
              </a:rPr>
              <a:t>weeks</a:t>
            </a:r>
            <a:endParaRPr sz="4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015" y="533400"/>
            <a:ext cx="8887968" cy="5321808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040" y="847344"/>
            <a:ext cx="8607552" cy="5443728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3023" y="219456"/>
            <a:ext cx="8086344" cy="6394704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6136" y="588263"/>
            <a:ext cx="8491728" cy="4965191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5644" y="327659"/>
            <a:ext cx="4612005" cy="802005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443230">
              <a:lnSpc>
                <a:spcPct val="100000"/>
              </a:lnSpc>
              <a:spcBef>
                <a:spcPts val="380"/>
              </a:spcBef>
            </a:pPr>
            <a:r>
              <a:rPr sz="4400" spc="-10" dirty="0"/>
              <a:t>Managements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493776" y="1697862"/>
            <a:ext cx="7065009" cy="15494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2000" b="1" dirty="0">
                <a:latin typeface="Arial"/>
                <a:cs typeface="Arial"/>
              </a:rPr>
              <a:t>Chronic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hypertension:</a:t>
            </a:r>
            <a:endParaRPr sz="2000" dirty="0">
              <a:latin typeface="Arial"/>
              <a:cs typeface="Arial"/>
            </a:endParaRPr>
          </a:p>
          <a:p>
            <a:pPr marL="344170" indent="-344170">
              <a:lnSpc>
                <a:spcPct val="100000"/>
              </a:lnSpc>
              <a:buFont typeface="Arial MT"/>
              <a:buChar char="•"/>
              <a:tabLst>
                <a:tab pos="344170" algn="l"/>
              </a:tabLst>
            </a:pPr>
            <a:r>
              <a:rPr sz="2000" b="1" dirty="0">
                <a:latin typeface="Arial"/>
                <a:cs typeface="Arial"/>
              </a:rPr>
              <a:t>STOP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b="1" spc="-50" dirty="0">
                <a:latin typeface="Arial"/>
                <a:cs typeface="Arial"/>
              </a:rPr>
              <a:t>:</a:t>
            </a:r>
            <a:endParaRPr sz="2000" dirty="0">
              <a:latin typeface="Arial"/>
              <a:cs typeface="Arial"/>
            </a:endParaRPr>
          </a:p>
          <a:p>
            <a:pPr marL="344170" indent="-34417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44170" algn="l"/>
              </a:tabLst>
            </a:pPr>
            <a:r>
              <a:rPr sz="2000" b="1" dirty="0">
                <a:latin typeface="Arial"/>
                <a:cs typeface="Arial"/>
              </a:rPr>
              <a:t>ACE</a:t>
            </a:r>
            <a:r>
              <a:rPr sz="2000" b="1" spc="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inhibitors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or</a:t>
            </a:r>
            <a:r>
              <a:rPr sz="2000" b="1" spc="-1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ARBs</a:t>
            </a:r>
            <a:r>
              <a:rPr sz="2000" b="1" spc="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within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days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notification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of</a:t>
            </a:r>
            <a:endParaRPr sz="2000" dirty="0">
              <a:latin typeface="Arial"/>
              <a:cs typeface="Arial"/>
            </a:endParaRPr>
          </a:p>
          <a:p>
            <a:pPr marL="344170">
              <a:lnSpc>
                <a:spcPct val="100000"/>
              </a:lnSpc>
            </a:pPr>
            <a:r>
              <a:rPr sz="2000" b="1" spc="-10" dirty="0">
                <a:latin typeface="Arial"/>
                <a:cs typeface="Arial"/>
              </a:rPr>
              <a:t>pregnancy</a:t>
            </a:r>
            <a:endParaRPr sz="2000" dirty="0">
              <a:latin typeface="Arial"/>
              <a:cs typeface="Arial"/>
            </a:endParaRPr>
          </a:p>
          <a:p>
            <a:pPr marL="344170" indent="-344170">
              <a:lnSpc>
                <a:spcPct val="100000"/>
              </a:lnSpc>
              <a:buFont typeface="Arial MT"/>
              <a:buChar char="•"/>
              <a:tabLst>
                <a:tab pos="344170" algn="l"/>
              </a:tabLst>
            </a:pPr>
            <a:r>
              <a:rPr sz="2000" b="1" spc="-10" dirty="0">
                <a:latin typeface="Arial"/>
                <a:cs typeface="Arial"/>
              </a:rPr>
              <a:t>Diuretics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8191" y="3587425"/>
            <a:ext cx="8235950" cy="87011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05"/>
              </a:spcBef>
            </a:pPr>
            <a:r>
              <a:rPr sz="1800" b="1" dirty="0">
                <a:latin typeface="Arial"/>
                <a:cs typeface="Arial"/>
              </a:rPr>
              <a:t>ACE</a:t>
            </a:r>
            <a:r>
              <a:rPr sz="1800" b="1" spc="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case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fetal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renal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damage</a:t>
            </a:r>
            <a:endParaRPr sz="1800" dirty="0">
              <a:latin typeface="Arial"/>
              <a:cs typeface="Arial"/>
            </a:endParaRPr>
          </a:p>
          <a:p>
            <a:pPr marL="89535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ARB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cases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fetal</a:t>
            </a:r>
            <a:r>
              <a:rPr sz="1800" b="1" spc="459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renal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failure</a:t>
            </a:r>
            <a:r>
              <a:rPr sz="1800" b="1" spc="459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lung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dysplasia</a:t>
            </a:r>
            <a:r>
              <a:rPr sz="1800" b="1" spc="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cranial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hypoplasia</a:t>
            </a:r>
            <a:endParaRPr sz="1800" dirty="0">
              <a:latin typeface="Arial"/>
              <a:cs typeface="Arial"/>
            </a:endParaRPr>
          </a:p>
          <a:p>
            <a:pPr marL="89535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Limb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contractures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fetal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death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3327" y="4953000"/>
            <a:ext cx="8235950" cy="873316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89535" marR="458470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latin typeface="Arial"/>
                <a:cs typeface="Arial"/>
              </a:rPr>
              <a:t>All these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outcomes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may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de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due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fetal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hypotension</a:t>
            </a:r>
            <a:r>
              <a:rPr sz="1800" b="1" spc="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reduced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renal </a:t>
            </a:r>
            <a:r>
              <a:rPr sz="1800" b="1" dirty="0">
                <a:latin typeface="Arial"/>
                <a:cs typeface="Arial"/>
              </a:rPr>
              <a:t>blood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flow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perfusion</a:t>
            </a:r>
            <a:endParaRPr sz="1800" dirty="0">
              <a:latin typeface="Arial"/>
              <a:cs typeface="Arial"/>
            </a:endParaRPr>
          </a:p>
          <a:p>
            <a:pPr marL="89535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kidney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ischemia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–</a:t>
            </a:r>
            <a:r>
              <a:rPr sz="1800" b="1" spc="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anuria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--</a:t>
            </a:r>
            <a:r>
              <a:rPr sz="1800" b="1" dirty="0">
                <a:latin typeface="Arial"/>
                <a:cs typeface="Arial"/>
              </a:rPr>
              <a:t>-</a:t>
            </a:r>
            <a:r>
              <a:rPr sz="1800" b="1" spc="1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oligohydramnios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72995" y="528827"/>
            <a:ext cx="6004560" cy="528991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396240">
              <a:lnSpc>
                <a:spcPct val="100000"/>
              </a:lnSpc>
              <a:spcBef>
                <a:spcPts val="285"/>
              </a:spcBef>
            </a:pPr>
            <a:r>
              <a:rPr dirty="0"/>
              <a:t>Antenatal</a:t>
            </a:r>
            <a:r>
              <a:rPr spc="-15" dirty="0"/>
              <a:t> </a:t>
            </a:r>
            <a:r>
              <a:rPr spc="-10" dirty="0"/>
              <a:t>appointments</a:t>
            </a:r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2410714" y="2391613"/>
            <a:ext cx="4888865" cy="3005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3510" marR="135255" indent="5715" algn="ctr">
              <a:lnSpc>
                <a:spcPct val="100000"/>
              </a:lnSpc>
              <a:spcBef>
                <a:spcPts val="95"/>
              </a:spcBef>
            </a:pPr>
            <a:r>
              <a:rPr sz="3200" b="1" dirty="0">
                <a:latin typeface="Arial"/>
                <a:cs typeface="Arial"/>
              </a:rPr>
              <a:t>Weekly</a:t>
            </a:r>
            <a:r>
              <a:rPr sz="3200" b="1" spc="-7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if</a:t>
            </a:r>
            <a:r>
              <a:rPr sz="3200" b="1" spc="-3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HTN</a:t>
            </a:r>
            <a:r>
              <a:rPr sz="3200" b="1" spc="-35" dirty="0">
                <a:latin typeface="Arial"/>
                <a:cs typeface="Arial"/>
              </a:rPr>
              <a:t> </a:t>
            </a:r>
            <a:r>
              <a:rPr sz="3200" b="1" spc="-10" dirty="0">
                <a:latin typeface="Arial"/>
                <a:cs typeface="Arial"/>
              </a:rPr>
              <a:t>poorly </a:t>
            </a:r>
            <a:r>
              <a:rPr sz="3200" b="1" dirty="0">
                <a:latin typeface="Arial"/>
                <a:cs typeface="Arial"/>
              </a:rPr>
              <a:t>controlled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or</a:t>
            </a:r>
            <a:r>
              <a:rPr sz="3200" b="1" spc="-55" dirty="0">
                <a:latin typeface="Arial"/>
                <a:cs typeface="Arial"/>
              </a:rPr>
              <a:t> </a:t>
            </a:r>
            <a:r>
              <a:rPr sz="3200" b="1" spc="-10" dirty="0">
                <a:latin typeface="Arial"/>
                <a:cs typeface="Arial"/>
              </a:rPr>
              <a:t>admission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3200" dirty="0">
              <a:latin typeface="Arial"/>
              <a:cs typeface="Arial"/>
            </a:endParaRPr>
          </a:p>
          <a:p>
            <a:pPr marL="12700" marR="5080" algn="ctr">
              <a:lnSpc>
                <a:spcPct val="100000"/>
              </a:lnSpc>
            </a:pPr>
            <a:r>
              <a:rPr sz="3200" b="1" dirty="0">
                <a:latin typeface="Arial"/>
                <a:cs typeface="Arial"/>
              </a:rPr>
              <a:t>Every</a:t>
            </a:r>
            <a:r>
              <a:rPr sz="3200" b="1" spc="3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2</a:t>
            </a:r>
            <a:r>
              <a:rPr sz="3200" b="1" spc="-1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to</a:t>
            </a:r>
            <a:r>
              <a:rPr sz="3200" b="1" spc="-1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4</a:t>
            </a:r>
            <a:r>
              <a:rPr sz="3200" b="1" spc="-1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weeks</a:t>
            </a:r>
            <a:r>
              <a:rPr sz="3200" b="1" spc="-7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if</a:t>
            </a:r>
            <a:r>
              <a:rPr sz="3200" b="1" spc="-15" dirty="0">
                <a:latin typeface="Arial"/>
                <a:cs typeface="Arial"/>
              </a:rPr>
              <a:t> </a:t>
            </a:r>
            <a:r>
              <a:rPr sz="3200" b="1" spc="-20" dirty="0">
                <a:latin typeface="Arial"/>
                <a:cs typeface="Arial"/>
              </a:rPr>
              <a:t>well </a:t>
            </a:r>
            <a:r>
              <a:rPr sz="3200" b="1" spc="-10" dirty="0">
                <a:latin typeface="Arial"/>
                <a:cs typeface="Arial"/>
              </a:rPr>
              <a:t>controlled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7844" y="522731"/>
            <a:ext cx="7019925" cy="79883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sz="4400" dirty="0"/>
              <a:t>Laboratory</a:t>
            </a:r>
            <a:r>
              <a:rPr sz="4400" spc="-185" dirty="0"/>
              <a:t> </a:t>
            </a:r>
            <a:r>
              <a:rPr sz="4400" spc="-10" dirty="0"/>
              <a:t>findings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533400" y="1371600"/>
            <a:ext cx="7381875" cy="4782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0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Urine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analysis </a:t>
            </a:r>
            <a:r>
              <a:rPr sz="2400" b="1" spc="-25" dirty="0">
                <a:latin typeface="Arial"/>
                <a:cs typeface="Arial"/>
              </a:rPr>
              <a:t>---</a:t>
            </a:r>
            <a:r>
              <a:rPr sz="2400" b="1" spc="-10" dirty="0">
                <a:latin typeface="Arial"/>
                <a:cs typeface="Arial"/>
              </a:rPr>
              <a:t>proteinuria</a:t>
            </a:r>
            <a:endParaRPr sz="2400" dirty="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Microangiopathic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hemolytic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anemia---elevated </a:t>
            </a:r>
            <a:r>
              <a:rPr sz="2400" b="1" dirty="0">
                <a:latin typeface="Arial"/>
                <a:cs typeface="Arial"/>
              </a:rPr>
              <a:t>serum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lactate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dehydrogenase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LDH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decreased </a:t>
            </a:r>
            <a:r>
              <a:rPr sz="2400" b="1" dirty="0">
                <a:latin typeface="Arial"/>
                <a:cs typeface="Arial"/>
              </a:rPr>
              <a:t>serum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Hepatoglobin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Elevated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hematocrit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---</a:t>
            </a:r>
            <a:r>
              <a:rPr sz="2400" b="1" dirty="0">
                <a:latin typeface="Arial"/>
                <a:cs typeface="Arial"/>
              </a:rPr>
              <a:t>due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third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spacing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fluid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Elevated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serum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creatinine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Elevated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serum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uric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acid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Elevated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serum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transaminases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spc="-10" dirty="0">
                <a:latin typeface="Arial"/>
                <a:cs typeface="Arial"/>
              </a:rPr>
              <a:t>Thrombocytopenia</a:t>
            </a:r>
            <a:endParaRPr sz="2400" dirty="0">
              <a:latin typeface="Arial"/>
              <a:cs typeface="Arial"/>
            </a:endParaRPr>
          </a:p>
          <a:p>
            <a:pPr marL="356870" marR="198501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Prolonged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prothrombin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10" dirty="0">
                <a:latin typeface="Arial"/>
                <a:cs typeface="Arial"/>
              </a:rPr>
              <a:t> partial thromboplastin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Decreased</a:t>
            </a:r>
            <a:r>
              <a:rPr sz="2400" b="1" spc="-1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fibrinogen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Increased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fibrin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degradation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products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" y="211836"/>
            <a:ext cx="8686800" cy="1143262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773430" marR="759460" indent="789305">
              <a:lnSpc>
                <a:spcPct val="100000"/>
              </a:lnSpc>
              <a:spcBef>
                <a:spcPts val="275"/>
              </a:spcBef>
            </a:pPr>
            <a:r>
              <a:rPr sz="3600" dirty="0"/>
              <a:t>Treatment</a:t>
            </a:r>
            <a:r>
              <a:rPr sz="3600" spc="-100" dirty="0"/>
              <a:t> </a:t>
            </a:r>
            <a:r>
              <a:rPr sz="3600" dirty="0"/>
              <a:t>of</a:t>
            </a:r>
            <a:r>
              <a:rPr sz="3600" spc="-135" dirty="0"/>
              <a:t> </a:t>
            </a:r>
            <a:r>
              <a:rPr sz="3600" spc="-10" dirty="0"/>
              <a:t>chronic </a:t>
            </a:r>
            <a:r>
              <a:rPr sz="3600" dirty="0"/>
              <a:t>hypertension</a:t>
            </a:r>
            <a:r>
              <a:rPr sz="3600" spc="-95" dirty="0"/>
              <a:t> </a:t>
            </a:r>
            <a:r>
              <a:rPr sz="3600" dirty="0"/>
              <a:t>in</a:t>
            </a:r>
            <a:r>
              <a:rPr sz="3600" spc="-160" dirty="0"/>
              <a:t> </a:t>
            </a:r>
            <a:r>
              <a:rPr sz="3600" spc="-10" dirty="0"/>
              <a:t>pregnancy</a:t>
            </a:r>
            <a:endParaRPr sz="3600" dirty="0"/>
          </a:p>
        </p:txBody>
      </p:sp>
      <p:sp>
        <p:nvSpPr>
          <p:cNvPr id="4" name="object 4"/>
          <p:cNvSpPr txBox="1"/>
          <p:nvPr/>
        </p:nvSpPr>
        <p:spPr>
          <a:xfrm>
            <a:off x="344170" y="2209800"/>
            <a:ext cx="8455660" cy="3319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0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Start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antihypertensive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SBP&gt;=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140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mmHg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,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DBP&gt;=90</a:t>
            </a:r>
            <a:endParaRPr sz="2400" dirty="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400" b="1" spc="-20" dirty="0">
                <a:latin typeface="Arial"/>
                <a:cs typeface="Arial"/>
              </a:rPr>
              <a:t>mmHg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Consider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labetalol</a:t>
            </a:r>
            <a:endParaRPr sz="2400" dirty="0">
              <a:latin typeface="Arial"/>
              <a:cs typeface="Arial"/>
            </a:endParaRPr>
          </a:p>
          <a:p>
            <a:pPr marL="356870" marR="142875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Consider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Nifedipne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for women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whom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labetalol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not </a:t>
            </a:r>
            <a:r>
              <a:rPr sz="2400" b="1" spc="-10" dirty="0">
                <a:latin typeface="Arial"/>
                <a:cs typeface="Arial"/>
              </a:rPr>
              <a:t>suitable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Consider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methyldopa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if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both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labetalol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Nifedipne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are</a:t>
            </a:r>
            <a:endParaRPr sz="2400" dirty="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not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suitable</a:t>
            </a:r>
            <a:endParaRPr sz="2400" dirty="0">
              <a:latin typeface="Arial"/>
              <a:cs typeface="Arial"/>
            </a:endParaRPr>
          </a:p>
          <a:p>
            <a:pPr marL="344170" marR="975360" indent="-344170" algn="r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44170" algn="l"/>
              </a:tabLst>
            </a:pPr>
            <a:r>
              <a:rPr sz="2400" b="1" dirty="0">
                <a:latin typeface="Arial"/>
                <a:cs typeface="Arial"/>
              </a:rPr>
              <a:t>Offer pregnant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women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with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chronic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hypertension</a:t>
            </a:r>
            <a:endParaRPr sz="2400" dirty="0">
              <a:latin typeface="Arial"/>
              <a:cs typeface="Arial"/>
            </a:endParaRPr>
          </a:p>
          <a:p>
            <a:pPr marR="973455" algn="r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aspirin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75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mg-</a:t>
            </a:r>
            <a:r>
              <a:rPr sz="2400" b="1" dirty="0">
                <a:latin typeface="Arial"/>
                <a:cs typeface="Arial"/>
              </a:rPr>
              <a:t>150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mg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once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at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night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from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12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week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0100" y="47244"/>
            <a:ext cx="7586980" cy="1079500"/>
          </a:xfrm>
          <a:custGeom>
            <a:avLst/>
            <a:gdLst/>
            <a:ahLst/>
            <a:cxnLst/>
            <a:rect l="l" t="t" r="r" b="b"/>
            <a:pathLst>
              <a:path w="7586980" h="1079500">
                <a:moveTo>
                  <a:pt x="0" y="1078991"/>
                </a:moveTo>
                <a:lnTo>
                  <a:pt x="7586472" y="1078991"/>
                </a:lnTo>
                <a:lnTo>
                  <a:pt x="7586472" y="0"/>
                </a:lnTo>
                <a:lnTo>
                  <a:pt x="0" y="0"/>
                </a:lnTo>
                <a:lnTo>
                  <a:pt x="0" y="1078991"/>
                </a:lnTo>
                <a:close/>
              </a:path>
            </a:pathLst>
          </a:custGeom>
          <a:ln w="39624">
            <a:solidFill>
              <a:srgbClr val="3333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13205" y="76022"/>
            <a:ext cx="676402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17495" marR="5080" indent="-2805430">
              <a:lnSpc>
                <a:spcPct val="100000"/>
              </a:lnSpc>
              <a:spcBef>
                <a:spcPts val="95"/>
              </a:spcBef>
            </a:pPr>
            <a:r>
              <a:rPr sz="3200" dirty="0"/>
              <a:t>Classification</a:t>
            </a:r>
            <a:r>
              <a:rPr sz="3200" spc="-35" dirty="0"/>
              <a:t> </a:t>
            </a:r>
            <a:r>
              <a:rPr sz="3200" dirty="0"/>
              <a:t>of</a:t>
            </a:r>
            <a:r>
              <a:rPr sz="3200" spc="-30" dirty="0"/>
              <a:t> </a:t>
            </a:r>
            <a:r>
              <a:rPr sz="3200" dirty="0"/>
              <a:t>HTN</a:t>
            </a:r>
            <a:r>
              <a:rPr sz="3200" spc="-15" dirty="0"/>
              <a:t> </a:t>
            </a:r>
            <a:r>
              <a:rPr sz="3200" dirty="0"/>
              <a:t>in</a:t>
            </a:r>
            <a:r>
              <a:rPr sz="3200" spc="-35" dirty="0"/>
              <a:t> </a:t>
            </a:r>
            <a:r>
              <a:rPr sz="3200" spc="-10" dirty="0"/>
              <a:t>Pregnancy </a:t>
            </a:r>
            <a:r>
              <a:rPr sz="3200" spc="-20" dirty="0"/>
              <a:t>(HDP)</a:t>
            </a:r>
            <a:endParaRPr sz="3200"/>
          </a:p>
        </p:txBody>
      </p:sp>
      <p:grpSp>
        <p:nvGrpSpPr>
          <p:cNvPr id="4" name="object 4"/>
          <p:cNvGrpSpPr/>
          <p:nvPr/>
        </p:nvGrpSpPr>
        <p:grpSpPr>
          <a:xfrm>
            <a:off x="-50674" y="1157548"/>
            <a:ext cx="4652010" cy="3463290"/>
            <a:chOff x="-18478" y="847153"/>
            <a:chExt cx="4652010" cy="3463290"/>
          </a:xfrm>
          <a:solidFill>
            <a:schemeClr val="bg1"/>
          </a:solidFill>
        </p:grpSpPr>
        <p:sp>
          <p:nvSpPr>
            <p:cNvPr id="5" name="object 5"/>
            <p:cNvSpPr/>
            <p:nvPr/>
          </p:nvSpPr>
          <p:spPr>
            <a:xfrm>
              <a:off x="4607051" y="867156"/>
              <a:ext cx="6985" cy="1208405"/>
            </a:xfrm>
            <a:custGeom>
              <a:avLst/>
              <a:gdLst/>
              <a:ahLst/>
              <a:cxnLst/>
              <a:rect l="l" t="t" r="r" b="b"/>
              <a:pathLst>
                <a:path w="6985" h="1208405">
                  <a:moveTo>
                    <a:pt x="6476" y="0"/>
                  </a:moveTo>
                  <a:lnTo>
                    <a:pt x="0" y="1208278"/>
                  </a:lnTo>
                </a:path>
              </a:pathLst>
            </a:custGeom>
            <a:grpFill/>
            <a:ln w="39624">
              <a:solidFill>
                <a:srgbClr val="3333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24" y="3089148"/>
              <a:ext cx="2502535" cy="1201420"/>
            </a:xfrm>
            <a:custGeom>
              <a:avLst/>
              <a:gdLst/>
              <a:ahLst/>
              <a:cxnLst/>
              <a:rect l="l" t="t" r="r" b="b"/>
              <a:pathLst>
                <a:path w="2502535" h="1201420">
                  <a:moveTo>
                    <a:pt x="1251204" y="0"/>
                  </a:moveTo>
                  <a:lnTo>
                    <a:pt x="1186817" y="781"/>
                  </a:lnTo>
                  <a:lnTo>
                    <a:pt x="1123275" y="3100"/>
                  </a:lnTo>
                  <a:lnTo>
                    <a:pt x="1060658" y="6919"/>
                  </a:lnTo>
                  <a:lnTo>
                    <a:pt x="999043" y="12200"/>
                  </a:lnTo>
                  <a:lnTo>
                    <a:pt x="938509" y="18905"/>
                  </a:lnTo>
                  <a:lnTo>
                    <a:pt x="879134" y="26997"/>
                  </a:lnTo>
                  <a:lnTo>
                    <a:pt x="820998" y="36438"/>
                  </a:lnTo>
                  <a:lnTo>
                    <a:pt x="764179" y="47190"/>
                  </a:lnTo>
                  <a:lnTo>
                    <a:pt x="708755" y="59215"/>
                  </a:lnTo>
                  <a:lnTo>
                    <a:pt x="654806" y="72476"/>
                  </a:lnTo>
                  <a:lnTo>
                    <a:pt x="602409" y="86936"/>
                  </a:lnTo>
                  <a:lnTo>
                    <a:pt x="551644" y="102555"/>
                  </a:lnTo>
                  <a:lnTo>
                    <a:pt x="502589" y="119296"/>
                  </a:lnTo>
                  <a:lnTo>
                    <a:pt x="455322" y="137123"/>
                  </a:lnTo>
                  <a:lnTo>
                    <a:pt x="409923" y="155996"/>
                  </a:lnTo>
                  <a:lnTo>
                    <a:pt x="366469" y="175879"/>
                  </a:lnTo>
                  <a:lnTo>
                    <a:pt x="325040" y="196733"/>
                  </a:lnTo>
                  <a:lnTo>
                    <a:pt x="285714" y="218520"/>
                  </a:lnTo>
                  <a:lnTo>
                    <a:pt x="248570" y="241204"/>
                  </a:lnTo>
                  <a:lnTo>
                    <a:pt x="213686" y="264746"/>
                  </a:lnTo>
                  <a:lnTo>
                    <a:pt x="181141" y="289109"/>
                  </a:lnTo>
                  <a:lnTo>
                    <a:pt x="151013" y="314254"/>
                  </a:lnTo>
                  <a:lnTo>
                    <a:pt x="98325" y="366742"/>
                  </a:lnTo>
                  <a:lnTo>
                    <a:pt x="56251" y="421908"/>
                  </a:lnTo>
                  <a:lnTo>
                    <a:pt x="25420" y="479450"/>
                  </a:lnTo>
                  <a:lnTo>
                    <a:pt x="6459" y="539067"/>
                  </a:lnTo>
                  <a:lnTo>
                    <a:pt x="0" y="600456"/>
                  </a:lnTo>
                  <a:lnTo>
                    <a:pt x="1628" y="631353"/>
                  </a:lnTo>
                  <a:lnTo>
                    <a:pt x="14416" y="691893"/>
                  </a:lnTo>
                  <a:lnTo>
                    <a:pt x="39391" y="750510"/>
                  </a:lnTo>
                  <a:lnTo>
                    <a:pt x="75922" y="806902"/>
                  </a:lnTo>
                  <a:lnTo>
                    <a:pt x="123382" y="860767"/>
                  </a:lnTo>
                  <a:lnTo>
                    <a:pt x="181141" y="911802"/>
                  </a:lnTo>
                  <a:lnTo>
                    <a:pt x="213686" y="936165"/>
                  </a:lnTo>
                  <a:lnTo>
                    <a:pt x="248570" y="959707"/>
                  </a:lnTo>
                  <a:lnTo>
                    <a:pt x="285714" y="982391"/>
                  </a:lnTo>
                  <a:lnTo>
                    <a:pt x="325040" y="1004178"/>
                  </a:lnTo>
                  <a:lnTo>
                    <a:pt x="366469" y="1025032"/>
                  </a:lnTo>
                  <a:lnTo>
                    <a:pt x="409923" y="1044915"/>
                  </a:lnTo>
                  <a:lnTo>
                    <a:pt x="455322" y="1063788"/>
                  </a:lnTo>
                  <a:lnTo>
                    <a:pt x="502589" y="1081615"/>
                  </a:lnTo>
                  <a:lnTo>
                    <a:pt x="551644" y="1098356"/>
                  </a:lnTo>
                  <a:lnTo>
                    <a:pt x="602409" y="1113975"/>
                  </a:lnTo>
                  <a:lnTo>
                    <a:pt x="654806" y="1128435"/>
                  </a:lnTo>
                  <a:lnTo>
                    <a:pt x="708755" y="1141696"/>
                  </a:lnTo>
                  <a:lnTo>
                    <a:pt x="764179" y="1153721"/>
                  </a:lnTo>
                  <a:lnTo>
                    <a:pt x="820998" y="1164473"/>
                  </a:lnTo>
                  <a:lnTo>
                    <a:pt x="879134" y="1173914"/>
                  </a:lnTo>
                  <a:lnTo>
                    <a:pt x="938509" y="1182006"/>
                  </a:lnTo>
                  <a:lnTo>
                    <a:pt x="999043" y="1188711"/>
                  </a:lnTo>
                  <a:lnTo>
                    <a:pt x="1060658" y="1193992"/>
                  </a:lnTo>
                  <a:lnTo>
                    <a:pt x="1123275" y="1197811"/>
                  </a:lnTo>
                  <a:lnTo>
                    <a:pt x="1186817" y="1200130"/>
                  </a:lnTo>
                  <a:lnTo>
                    <a:pt x="1251204" y="1200912"/>
                  </a:lnTo>
                  <a:lnTo>
                    <a:pt x="1315589" y="1200130"/>
                  </a:lnTo>
                  <a:lnTo>
                    <a:pt x="1379130" y="1197811"/>
                  </a:lnTo>
                  <a:lnTo>
                    <a:pt x="1441746" y="1193992"/>
                  </a:lnTo>
                  <a:lnTo>
                    <a:pt x="1503361" y="1188711"/>
                  </a:lnTo>
                  <a:lnTo>
                    <a:pt x="1563894" y="1182006"/>
                  </a:lnTo>
                  <a:lnTo>
                    <a:pt x="1623268" y="1173914"/>
                  </a:lnTo>
                  <a:lnTo>
                    <a:pt x="1681404" y="1164473"/>
                  </a:lnTo>
                  <a:lnTo>
                    <a:pt x="1738223" y="1153721"/>
                  </a:lnTo>
                  <a:lnTo>
                    <a:pt x="1793646" y="1141696"/>
                  </a:lnTo>
                  <a:lnTo>
                    <a:pt x="1847595" y="1128435"/>
                  </a:lnTo>
                  <a:lnTo>
                    <a:pt x="1899992" y="1113975"/>
                  </a:lnTo>
                  <a:lnTo>
                    <a:pt x="1950757" y="1098356"/>
                  </a:lnTo>
                  <a:lnTo>
                    <a:pt x="1999813" y="1081615"/>
                  </a:lnTo>
                  <a:lnTo>
                    <a:pt x="2047080" y="1063788"/>
                  </a:lnTo>
                  <a:lnTo>
                    <a:pt x="2092479" y="1044915"/>
                  </a:lnTo>
                  <a:lnTo>
                    <a:pt x="2135933" y="1025032"/>
                  </a:lnTo>
                  <a:lnTo>
                    <a:pt x="2177363" y="1004178"/>
                  </a:lnTo>
                  <a:lnTo>
                    <a:pt x="2216689" y="982391"/>
                  </a:lnTo>
                  <a:lnTo>
                    <a:pt x="2253833" y="959707"/>
                  </a:lnTo>
                  <a:lnTo>
                    <a:pt x="2288718" y="936165"/>
                  </a:lnTo>
                  <a:lnTo>
                    <a:pt x="2321263" y="911802"/>
                  </a:lnTo>
                  <a:lnTo>
                    <a:pt x="2351391" y="886657"/>
                  </a:lnTo>
                  <a:lnTo>
                    <a:pt x="2404080" y="834169"/>
                  </a:lnTo>
                  <a:lnTo>
                    <a:pt x="2446155" y="779003"/>
                  </a:lnTo>
                  <a:lnTo>
                    <a:pt x="2476987" y="721461"/>
                  </a:lnTo>
                  <a:lnTo>
                    <a:pt x="2495948" y="661844"/>
                  </a:lnTo>
                  <a:lnTo>
                    <a:pt x="2502408" y="600456"/>
                  </a:lnTo>
                  <a:lnTo>
                    <a:pt x="2500779" y="569558"/>
                  </a:lnTo>
                  <a:lnTo>
                    <a:pt x="2487990" y="509018"/>
                  </a:lnTo>
                  <a:lnTo>
                    <a:pt x="2463015" y="450401"/>
                  </a:lnTo>
                  <a:lnTo>
                    <a:pt x="2426483" y="394009"/>
                  </a:lnTo>
                  <a:lnTo>
                    <a:pt x="2379023" y="340144"/>
                  </a:lnTo>
                  <a:lnTo>
                    <a:pt x="2321263" y="289109"/>
                  </a:lnTo>
                  <a:lnTo>
                    <a:pt x="2288718" y="264746"/>
                  </a:lnTo>
                  <a:lnTo>
                    <a:pt x="2253833" y="241204"/>
                  </a:lnTo>
                  <a:lnTo>
                    <a:pt x="2216689" y="218520"/>
                  </a:lnTo>
                  <a:lnTo>
                    <a:pt x="2177363" y="196733"/>
                  </a:lnTo>
                  <a:lnTo>
                    <a:pt x="2135933" y="175879"/>
                  </a:lnTo>
                  <a:lnTo>
                    <a:pt x="2092479" y="155996"/>
                  </a:lnTo>
                  <a:lnTo>
                    <a:pt x="2047080" y="137123"/>
                  </a:lnTo>
                  <a:lnTo>
                    <a:pt x="1999813" y="119296"/>
                  </a:lnTo>
                  <a:lnTo>
                    <a:pt x="1950757" y="102555"/>
                  </a:lnTo>
                  <a:lnTo>
                    <a:pt x="1899992" y="86936"/>
                  </a:lnTo>
                  <a:lnTo>
                    <a:pt x="1847595" y="72476"/>
                  </a:lnTo>
                  <a:lnTo>
                    <a:pt x="1793646" y="59215"/>
                  </a:lnTo>
                  <a:lnTo>
                    <a:pt x="1738223" y="47190"/>
                  </a:lnTo>
                  <a:lnTo>
                    <a:pt x="1681404" y="36438"/>
                  </a:lnTo>
                  <a:lnTo>
                    <a:pt x="1623268" y="26997"/>
                  </a:lnTo>
                  <a:lnTo>
                    <a:pt x="1563894" y="18905"/>
                  </a:lnTo>
                  <a:lnTo>
                    <a:pt x="1503361" y="12200"/>
                  </a:lnTo>
                  <a:lnTo>
                    <a:pt x="1441746" y="6919"/>
                  </a:lnTo>
                  <a:lnTo>
                    <a:pt x="1379130" y="3100"/>
                  </a:lnTo>
                  <a:lnTo>
                    <a:pt x="1315589" y="781"/>
                  </a:lnTo>
                  <a:lnTo>
                    <a:pt x="1251204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24" y="3089148"/>
              <a:ext cx="2502535" cy="1201420"/>
            </a:xfrm>
            <a:custGeom>
              <a:avLst/>
              <a:gdLst/>
              <a:ahLst/>
              <a:cxnLst/>
              <a:rect l="l" t="t" r="r" b="b"/>
              <a:pathLst>
                <a:path w="2502535" h="1201420">
                  <a:moveTo>
                    <a:pt x="0" y="600456"/>
                  </a:moveTo>
                  <a:lnTo>
                    <a:pt x="6459" y="539067"/>
                  </a:lnTo>
                  <a:lnTo>
                    <a:pt x="25420" y="479450"/>
                  </a:lnTo>
                  <a:lnTo>
                    <a:pt x="56251" y="421908"/>
                  </a:lnTo>
                  <a:lnTo>
                    <a:pt x="98325" y="366742"/>
                  </a:lnTo>
                  <a:lnTo>
                    <a:pt x="151013" y="314254"/>
                  </a:lnTo>
                  <a:lnTo>
                    <a:pt x="181141" y="289109"/>
                  </a:lnTo>
                  <a:lnTo>
                    <a:pt x="213686" y="264746"/>
                  </a:lnTo>
                  <a:lnTo>
                    <a:pt x="248570" y="241204"/>
                  </a:lnTo>
                  <a:lnTo>
                    <a:pt x="285714" y="218520"/>
                  </a:lnTo>
                  <a:lnTo>
                    <a:pt x="325040" y="196733"/>
                  </a:lnTo>
                  <a:lnTo>
                    <a:pt x="366469" y="175879"/>
                  </a:lnTo>
                  <a:lnTo>
                    <a:pt x="409923" y="155996"/>
                  </a:lnTo>
                  <a:lnTo>
                    <a:pt x="455322" y="137123"/>
                  </a:lnTo>
                  <a:lnTo>
                    <a:pt x="502589" y="119296"/>
                  </a:lnTo>
                  <a:lnTo>
                    <a:pt x="551644" y="102555"/>
                  </a:lnTo>
                  <a:lnTo>
                    <a:pt x="602409" y="86936"/>
                  </a:lnTo>
                  <a:lnTo>
                    <a:pt x="654806" y="72476"/>
                  </a:lnTo>
                  <a:lnTo>
                    <a:pt x="708755" y="59215"/>
                  </a:lnTo>
                  <a:lnTo>
                    <a:pt x="764179" y="47190"/>
                  </a:lnTo>
                  <a:lnTo>
                    <a:pt x="820998" y="36438"/>
                  </a:lnTo>
                  <a:lnTo>
                    <a:pt x="879134" y="26997"/>
                  </a:lnTo>
                  <a:lnTo>
                    <a:pt x="938509" y="18905"/>
                  </a:lnTo>
                  <a:lnTo>
                    <a:pt x="999043" y="12200"/>
                  </a:lnTo>
                  <a:lnTo>
                    <a:pt x="1060658" y="6919"/>
                  </a:lnTo>
                  <a:lnTo>
                    <a:pt x="1123275" y="3100"/>
                  </a:lnTo>
                  <a:lnTo>
                    <a:pt x="1186817" y="781"/>
                  </a:lnTo>
                  <a:lnTo>
                    <a:pt x="1251204" y="0"/>
                  </a:lnTo>
                  <a:lnTo>
                    <a:pt x="1315589" y="781"/>
                  </a:lnTo>
                  <a:lnTo>
                    <a:pt x="1379130" y="3100"/>
                  </a:lnTo>
                  <a:lnTo>
                    <a:pt x="1441746" y="6919"/>
                  </a:lnTo>
                  <a:lnTo>
                    <a:pt x="1503361" y="12200"/>
                  </a:lnTo>
                  <a:lnTo>
                    <a:pt x="1563894" y="18905"/>
                  </a:lnTo>
                  <a:lnTo>
                    <a:pt x="1623268" y="26997"/>
                  </a:lnTo>
                  <a:lnTo>
                    <a:pt x="1681404" y="36438"/>
                  </a:lnTo>
                  <a:lnTo>
                    <a:pt x="1738223" y="47190"/>
                  </a:lnTo>
                  <a:lnTo>
                    <a:pt x="1793646" y="59215"/>
                  </a:lnTo>
                  <a:lnTo>
                    <a:pt x="1847595" y="72476"/>
                  </a:lnTo>
                  <a:lnTo>
                    <a:pt x="1899992" y="86936"/>
                  </a:lnTo>
                  <a:lnTo>
                    <a:pt x="1950757" y="102555"/>
                  </a:lnTo>
                  <a:lnTo>
                    <a:pt x="1999813" y="119296"/>
                  </a:lnTo>
                  <a:lnTo>
                    <a:pt x="2047080" y="137123"/>
                  </a:lnTo>
                  <a:lnTo>
                    <a:pt x="2092479" y="155996"/>
                  </a:lnTo>
                  <a:lnTo>
                    <a:pt x="2135933" y="175879"/>
                  </a:lnTo>
                  <a:lnTo>
                    <a:pt x="2177363" y="196733"/>
                  </a:lnTo>
                  <a:lnTo>
                    <a:pt x="2216689" y="218520"/>
                  </a:lnTo>
                  <a:lnTo>
                    <a:pt x="2253833" y="241204"/>
                  </a:lnTo>
                  <a:lnTo>
                    <a:pt x="2288718" y="264746"/>
                  </a:lnTo>
                  <a:lnTo>
                    <a:pt x="2321263" y="289109"/>
                  </a:lnTo>
                  <a:lnTo>
                    <a:pt x="2351391" y="314254"/>
                  </a:lnTo>
                  <a:lnTo>
                    <a:pt x="2404080" y="366742"/>
                  </a:lnTo>
                  <a:lnTo>
                    <a:pt x="2446155" y="421908"/>
                  </a:lnTo>
                  <a:lnTo>
                    <a:pt x="2476987" y="479450"/>
                  </a:lnTo>
                  <a:lnTo>
                    <a:pt x="2495948" y="539067"/>
                  </a:lnTo>
                  <a:lnTo>
                    <a:pt x="2502408" y="600456"/>
                  </a:lnTo>
                  <a:lnTo>
                    <a:pt x="2500779" y="631353"/>
                  </a:lnTo>
                  <a:lnTo>
                    <a:pt x="2487990" y="691893"/>
                  </a:lnTo>
                  <a:lnTo>
                    <a:pt x="2463015" y="750510"/>
                  </a:lnTo>
                  <a:lnTo>
                    <a:pt x="2426483" y="806902"/>
                  </a:lnTo>
                  <a:lnTo>
                    <a:pt x="2379023" y="860767"/>
                  </a:lnTo>
                  <a:lnTo>
                    <a:pt x="2321263" y="911802"/>
                  </a:lnTo>
                  <a:lnTo>
                    <a:pt x="2288718" y="936165"/>
                  </a:lnTo>
                  <a:lnTo>
                    <a:pt x="2253833" y="959707"/>
                  </a:lnTo>
                  <a:lnTo>
                    <a:pt x="2216689" y="982391"/>
                  </a:lnTo>
                  <a:lnTo>
                    <a:pt x="2177363" y="1004178"/>
                  </a:lnTo>
                  <a:lnTo>
                    <a:pt x="2135933" y="1025032"/>
                  </a:lnTo>
                  <a:lnTo>
                    <a:pt x="2092479" y="1044915"/>
                  </a:lnTo>
                  <a:lnTo>
                    <a:pt x="2047080" y="1063788"/>
                  </a:lnTo>
                  <a:lnTo>
                    <a:pt x="1999813" y="1081615"/>
                  </a:lnTo>
                  <a:lnTo>
                    <a:pt x="1950757" y="1098356"/>
                  </a:lnTo>
                  <a:lnTo>
                    <a:pt x="1899992" y="1113975"/>
                  </a:lnTo>
                  <a:lnTo>
                    <a:pt x="1847595" y="1128435"/>
                  </a:lnTo>
                  <a:lnTo>
                    <a:pt x="1793646" y="1141696"/>
                  </a:lnTo>
                  <a:lnTo>
                    <a:pt x="1738223" y="1153721"/>
                  </a:lnTo>
                  <a:lnTo>
                    <a:pt x="1681404" y="1164473"/>
                  </a:lnTo>
                  <a:lnTo>
                    <a:pt x="1623268" y="1173914"/>
                  </a:lnTo>
                  <a:lnTo>
                    <a:pt x="1563894" y="1182006"/>
                  </a:lnTo>
                  <a:lnTo>
                    <a:pt x="1503361" y="1188711"/>
                  </a:lnTo>
                  <a:lnTo>
                    <a:pt x="1441746" y="1193992"/>
                  </a:lnTo>
                  <a:lnTo>
                    <a:pt x="1379130" y="1197811"/>
                  </a:lnTo>
                  <a:lnTo>
                    <a:pt x="1315589" y="1200130"/>
                  </a:lnTo>
                  <a:lnTo>
                    <a:pt x="1251204" y="1200912"/>
                  </a:lnTo>
                  <a:lnTo>
                    <a:pt x="1186817" y="1200130"/>
                  </a:lnTo>
                  <a:lnTo>
                    <a:pt x="1123275" y="1197811"/>
                  </a:lnTo>
                  <a:lnTo>
                    <a:pt x="1060658" y="1193992"/>
                  </a:lnTo>
                  <a:lnTo>
                    <a:pt x="999043" y="1188711"/>
                  </a:lnTo>
                  <a:lnTo>
                    <a:pt x="938509" y="1182006"/>
                  </a:lnTo>
                  <a:lnTo>
                    <a:pt x="879134" y="1173914"/>
                  </a:lnTo>
                  <a:lnTo>
                    <a:pt x="820998" y="1164473"/>
                  </a:lnTo>
                  <a:lnTo>
                    <a:pt x="764179" y="1153721"/>
                  </a:lnTo>
                  <a:lnTo>
                    <a:pt x="708755" y="1141696"/>
                  </a:lnTo>
                  <a:lnTo>
                    <a:pt x="654806" y="1128435"/>
                  </a:lnTo>
                  <a:lnTo>
                    <a:pt x="602409" y="1113975"/>
                  </a:lnTo>
                  <a:lnTo>
                    <a:pt x="551644" y="1098356"/>
                  </a:lnTo>
                  <a:lnTo>
                    <a:pt x="502589" y="1081615"/>
                  </a:lnTo>
                  <a:lnTo>
                    <a:pt x="455322" y="1063788"/>
                  </a:lnTo>
                  <a:lnTo>
                    <a:pt x="409923" y="1044915"/>
                  </a:lnTo>
                  <a:lnTo>
                    <a:pt x="366469" y="1025032"/>
                  </a:lnTo>
                  <a:lnTo>
                    <a:pt x="325040" y="1004178"/>
                  </a:lnTo>
                  <a:lnTo>
                    <a:pt x="285714" y="982391"/>
                  </a:lnTo>
                  <a:lnTo>
                    <a:pt x="248570" y="959707"/>
                  </a:lnTo>
                  <a:lnTo>
                    <a:pt x="213686" y="936165"/>
                  </a:lnTo>
                  <a:lnTo>
                    <a:pt x="181141" y="911802"/>
                  </a:lnTo>
                  <a:lnTo>
                    <a:pt x="151013" y="886657"/>
                  </a:lnTo>
                  <a:lnTo>
                    <a:pt x="98325" y="834169"/>
                  </a:lnTo>
                  <a:lnTo>
                    <a:pt x="56251" y="779003"/>
                  </a:lnTo>
                  <a:lnTo>
                    <a:pt x="25420" y="721461"/>
                  </a:lnTo>
                  <a:lnTo>
                    <a:pt x="6459" y="661844"/>
                  </a:lnTo>
                  <a:lnTo>
                    <a:pt x="0" y="600456"/>
                  </a:lnTo>
                  <a:close/>
                </a:path>
              </a:pathLst>
            </a:custGeom>
            <a:grpFill/>
            <a:ln w="39624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66557" y="3486847"/>
            <a:ext cx="1108075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latin typeface="Arial"/>
                <a:cs typeface="Arial"/>
              </a:rPr>
              <a:t>Chronic/ essential </a:t>
            </a:r>
            <a:r>
              <a:rPr sz="2000" b="1" spc="-25" dirty="0">
                <a:latin typeface="Arial"/>
                <a:cs typeface="Arial"/>
              </a:rPr>
              <a:t>HTN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447097" y="3184969"/>
            <a:ext cx="2447925" cy="1009650"/>
            <a:chOff x="3447097" y="3184969"/>
            <a:chExt cx="2447925" cy="1009650"/>
          </a:xfrm>
          <a:solidFill>
            <a:schemeClr val="bg1"/>
          </a:solidFill>
        </p:grpSpPr>
        <p:sp>
          <p:nvSpPr>
            <p:cNvPr id="10" name="object 10"/>
            <p:cNvSpPr/>
            <p:nvPr/>
          </p:nvSpPr>
          <p:spPr>
            <a:xfrm>
              <a:off x="3467099" y="3204972"/>
              <a:ext cx="2407920" cy="969644"/>
            </a:xfrm>
            <a:custGeom>
              <a:avLst/>
              <a:gdLst/>
              <a:ahLst/>
              <a:cxnLst/>
              <a:rect l="l" t="t" r="r" b="b"/>
              <a:pathLst>
                <a:path w="2407920" h="969645">
                  <a:moveTo>
                    <a:pt x="1203960" y="0"/>
                  </a:moveTo>
                  <a:lnTo>
                    <a:pt x="1137898" y="716"/>
                  </a:lnTo>
                  <a:lnTo>
                    <a:pt x="1072767" y="2842"/>
                  </a:lnTo>
                  <a:lnTo>
                    <a:pt x="1008660" y="6341"/>
                  </a:lnTo>
                  <a:lnTo>
                    <a:pt x="945669" y="11175"/>
                  </a:lnTo>
                  <a:lnTo>
                    <a:pt x="883884" y="17307"/>
                  </a:lnTo>
                  <a:lnTo>
                    <a:pt x="823398" y="24700"/>
                  </a:lnTo>
                  <a:lnTo>
                    <a:pt x="764303" y="33319"/>
                  </a:lnTo>
                  <a:lnTo>
                    <a:pt x="706690" y="43125"/>
                  </a:lnTo>
                  <a:lnTo>
                    <a:pt x="650651" y="54082"/>
                  </a:lnTo>
                  <a:lnTo>
                    <a:pt x="596279" y="66152"/>
                  </a:lnTo>
                  <a:lnTo>
                    <a:pt x="543663" y="79300"/>
                  </a:lnTo>
                  <a:lnTo>
                    <a:pt x="492898" y="93488"/>
                  </a:lnTo>
                  <a:lnTo>
                    <a:pt x="444073" y="108679"/>
                  </a:lnTo>
                  <a:lnTo>
                    <a:pt x="397282" y="124836"/>
                  </a:lnTo>
                  <a:lnTo>
                    <a:pt x="352615" y="141922"/>
                  </a:lnTo>
                  <a:lnTo>
                    <a:pt x="310165" y="159901"/>
                  </a:lnTo>
                  <a:lnTo>
                    <a:pt x="270023" y="178735"/>
                  </a:lnTo>
                  <a:lnTo>
                    <a:pt x="232281" y="198388"/>
                  </a:lnTo>
                  <a:lnTo>
                    <a:pt x="197032" y="218822"/>
                  </a:lnTo>
                  <a:lnTo>
                    <a:pt x="164366" y="240001"/>
                  </a:lnTo>
                  <a:lnTo>
                    <a:pt x="107152" y="284446"/>
                  </a:lnTo>
                  <a:lnTo>
                    <a:pt x="61374" y="331427"/>
                  </a:lnTo>
                  <a:lnTo>
                    <a:pt x="27767" y="380648"/>
                  </a:lnTo>
                  <a:lnTo>
                    <a:pt x="7064" y="431815"/>
                  </a:lnTo>
                  <a:lnTo>
                    <a:pt x="0" y="484631"/>
                  </a:lnTo>
                  <a:lnTo>
                    <a:pt x="1781" y="511228"/>
                  </a:lnTo>
                  <a:lnTo>
                    <a:pt x="15756" y="563256"/>
                  </a:lnTo>
                  <a:lnTo>
                    <a:pt x="43003" y="613487"/>
                  </a:lnTo>
                  <a:lnTo>
                    <a:pt x="82788" y="661625"/>
                  </a:lnTo>
                  <a:lnTo>
                    <a:pt x="134375" y="707375"/>
                  </a:lnTo>
                  <a:lnTo>
                    <a:pt x="197032" y="750441"/>
                  </a:lnTo>
                  <a:lnTo>
                    <a:pt x="232281" y="770875"/>
                  </a:lnTo>
                  <a:lnTo>
                    <a:pt x="270023" y="790528"/>
                  </a:lnTo>
                  <a:lnTo>
                    <a:pt x="310165" y="809362"/>
                  </a:lnTo>
                  <a:lnTo>
                    <a:pt x="352615" y="827341"/>
                  </a:lnTo>
                  <a:lnTo>
                    <a:pt x="397282" y="844427"/>
                  </a:lnTo>
                  <a:lnTo>
                    <a:pt x="444073" y="860584"/>
                  </a:lnTo>
                  <a:lnTo>
                    <a:pt x="492898" y="875775"/>
                  </a:lnTo>
                  <a:lnTo>
                    <a:pt x="543663" y="889963"/>
                  </a:lnTo>
                  <a:lnTo>
                    <a:pt x="596279" y="903111"/>
                  </a:lnTo>
                  <a:lnTo>
                    <a:pt x="650651" y="915181"/>
                  </a:lnTo>
                  <a:lnTo>
                    <a:pt x="706690" y="926138"/>
                  </a:lnTo>
                  <a:lnTo>
                    <a:pt x="764303" y="935944"/>
                  </a:lnTo>
                  <a:lnTo>
                    <a:pt x="823398" y="944563"/>
                  </a:lnTo>
                  <a:lnTo>
                    <a:pt x="883884" y="951956"/>
                  </a:lnTo>
                  <a:lnTo>
                    <a:pt x="945669" y="958088"/>
                  </a:lnTo>
                  <a:lnTo>
                    <a:pt x="1008660" y="962922"/>
                  </a:lnTo>
                  <a:lnTo>
                    <a:pt x="1072767" y="966421"/>
                  </a:lnTo>
                  <a:lnTo>
                    <a:pt x="1137898" y="968547"/>
                  </a:lnTo>
                  <a:lnTo>
                    <a:pt x="1203960" y="969263"/>
                  </a:lnTo>
                  <a:lnTo>
                    <a:pt x="1270021" y="968547"/>
                  </a:lnTo>
                  <a:lnTo>
                    <a:pt x="1335152" y="966421"/>
                  </a:lnTo>
                  <a:lnTo>
                    <a:pt x="1399259" y="962922"/>
                  </a:lnTo>
                  <a:lnTo>
                    <a:pt x="1462250" y="958088"/>
                  </a:lnTo>
                  <a:lnTo>
                    <a:pt x="1524035" y="951956"/>
                  </a:lnTo>
                  <a:lnTo>
                    <a:pt x="1584521" y="944563"/>
                  </a:lnTo>
                  <a:lnTo>
                    <a:pt x="1643616" y="935944"/>
                  </a:lnTo>
                  <a:lnTo>
                    <a:pt x="1701229" y="926138"/>
                  </a:lnTo>
                  <a:lnTo>
                    <a:pt x="1757268" y="915181"/>
                  </a:lnTo>
                  <a:lnTo>
                    <a:pt x="1811640" y="903111"/>
                  </a:lnTo>
                  <a:lnTo>
                    <a:pt x="1864256" y="889963"/>
                  </a:lnTo>
                  <a:lnTo>
                    <a:pt x="1915021" y="875775"/>
                  </a:lnTo>
                  <a:lnTo>
                    <a:pt x="1963846" y="860584"/>
                  </a:lnTo>
                  <a:lnTo>
                    <a:pt x="2010637" y="844427"/>
                  </a:lnTo>
                  <a:lnTo>
                    <a:pt x="2055304" y="827341"/>
                  </a:lnTo>
                  <a:lnTo>
                    <a:pt x="2097754" y="809362"/>
                  </a:lnTo>
                  <a:lnTo>
                    <a:pt x="2137896" y="790528"/>
                  </a:lnTo>
                  <a:lnTo>
                    <a:pt x="2175638" y="770875"/>
                  </a:lnTo>
                  <a:lnTo>
                    <a:pt x="2210887" y="750441"/>
                  </a:lnTo>
                  <a:lnTo>
                    <a:pt x="2243553" y="729262"/>
                  </a:lnTo>
                  <a:lnTo>
                    <a:pt x="2300767" y="684817"/>
                  </a:lnTo>
                  <a:lnTo>
                    <a:pt x="2346545" y="637836"/>
                  </a:lnTo>
                  <a:lnTo>
                    <a:pt x="2380152" y="588615"/>
                  </a:lnTo>
                  <a:lnTo>
                    <a:pt x="2400855" y="537448"/>
                  </a:lnTo>
                  <a:lnTo>
                    <a:pt x="2407920" y="484631"/>
                  </a:lnTo>
                  <a:lnTo>
                    <a:pt x="2406138" y="458035"/>
                  </a:lnTo>
                  <a:lnTo>
                    <a:pt x="2392163" y="406007"/>
                  </a:lnTo>
                  <a:lnTo>
                    <a:pt x="2364916" y="355776"/>
                  </a:lnTo>
                  <a:lnTo>
                    <a:pt x="2325131" y="307638"/>
                  </a:lnTo>
                  <a:lnTo>
                    <a:pt x="2273544" y="261888"/>
                  </a:lnTo>
                  <a:lnTo>
                    <a:pt x="2210887" y="218822"/>
                  </a:lnTo>
                  <a:lnTo>
                    <a:pt x="2175638" y="198388"/>
                  </a:lnTo>
                  <a:lnTo>
                    <a:pt x="2137896" y="178735"/>
                  </a:lnTo>
                  <a:lnTo>
                    <a:pt x="2097754" y="159901"/>
                  </a:lnTo>
                  <a:lnTo>
                    <a:pt x="2055304" y="141922"/>
                  </a:lnTo>
                  <a:lnTo>
                    <a:pt x="2010637" y="124836"/>
                  </a:lnTo>
                  <a:lnTo>
                    <a:pt x="1963846" y="108679"/>
                  </a:lnTo>
                  <a:lnTo>
                    <a:pt x="1915021" y="93488"/>
                  </a:lnTo>
                  <a:lnTo>
                    <a:pt x="1864256" y="79300"/>
                  </a:lnTo>
                  <a:lnTo>
                    <a:pt x="1811640" y="66152"/>
                  </a:lnTo>
                  <a:lnTo>
                    <a:pt x="1757268" y="54082"/>
                  </a:lnTo>
                  <a:lnTo>
                    <a:pt x="1701229" y="43125"/>
                  </a:lnTo>
                  <a:lnTo>
                    <a:pt x="1643616" y="33319"/>
                  </a:lnTo>
                  <a:lnTo>
                    <a:pt x="1584521" y="24700"/>
                  </a:lnTo>
                  <a:lnTo>
                    <a:pt x="1524035" y="17307"/>
                  </a:lnTo>
                  <a:lnTo>
                    <a:pt x="1462250" y="11175"/>
                  </a:lnTo>
                  <a:lnTo>
                    <a:pt x="1399259" y="6341"/>
                  </a:lnTo>
                  <a:lnTo>
                    <a:pt x="1335152" y="2842"/>
                  </a:lnTo>
                  <a:lnTo>
                    <a:pt x="1270021" y="716"/>
                  </a:lnTo>
                  <a:lnTo>
                    <a:pt x="120396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67099" y="3204972"/>
              <a:ext cx="2407920" cy="969644"/>
            </a:xfrm>
            <a:custGeom>
              <a:avLst/>
              <a:gdLst/>
              <a:ahLst/>
              <a:cxnLst/>
              <a:rect l="l" t="t" r="r" b="b"/>
              <a:pathLst>
                <a:path w="2407920" h="969645">
                  <a:moveTo>
                    <a:pt x="0" y="484631"/>
                  </a:moveTo>
                  <a:lnTo>
                    <a:pt x="7064" y="431815"/>
                  </a:lnTo>
                  <a:lnTo>
                    <a:pt x="27767" y="380648"/>
                  </a:lnTo>
                  <a:lnTo>
                    <a:pt x="61374" y="331427"/>
                  </a:lnTo>
                  <a:lnTo>
                    <a:pt x="107152" y="284446"/>
                  </a:lnTo>
                  <a:lnTo>
                    <a:pt x="164366" y="240001"/>
                  </a:lnTo>
                  <a:lnTo>
                    <a:pt x="197032" y="218822"/>
                  </a:lnTo>
                  <a:lnTo>
                    <a:pt x="232281" y="198388"/>
                  </a:lnTo>
                  <a:lnTo>
                    <a:pt x="270023" y="178735"/>
                  </a:lnTo>
                  <a:lnTo>
                    <a:pt x="310165" y="159901"/>
                  </a:lnTo>
                  <a:lnTo>
                    <a:pt x="352615" y="141922"/>
                  </a:lnTo>
                  <a:lnTo>
                    <a:pt x="397282" y="124836"/>
                  </a:lnTo>
                  <a:lnTo>
                    <a:pt x="444073" y="108679"/>
                  </a:lnTo>
                  <a:lnTo>
                    <a:pt x="492898" y="93488"/>
                  </a:lnTo>
                  <a:lnTo>
                    <a:pt x="543663" y="79300"/>
                  </a:lnTo>
                  <a:lnTo>
                    <a:pt x="596279" y="66152"/>
                  </a:lnTo>
                  <a:lnTo>
                    <a:pt x="650651" y="54082"/>
                  </a:lnTo>
                  <a:lnTo>
                    <a:pt x="706690" y="43125"/>
                  </a:lnTo>
                  <a:lnTo>
                    <a:pt x="764303" y="33319"/>
                  </a:lnTo>
                  <a:lnTo>
                    <a:pt x="823398" y="24700"/>
                  </a:lnTo>
                  <a:lnTo>
                    <a:pt x="883884" y="17307"/>
                  </a:lnTo>
                  <a:lnTo>
                    <a:pt x="945669" y="11175"/>
                  </a:lnTo>
                  <a:lnTo>
                    <a:pt x="1008660" y="6341"/>
                  </a:lnTo>
                  <a:lnTo>
                    <a:pt x="1072767" y="2842"/>
                  </a:lnTo>
                  <a:lnTo>
                    <a:pt x="1137898" y="716"/>
                  </a:lnTo>
                  <a:lnTo>
                    <a:pt x="1203960" y="0"/>
                  </a:lnTo>
                  <a:lnTo>
                    <a:pt x="1270021" y="716"/>
                  </a:lnTo>
                  <a:lnTo>
                    <a:pt x="1335152" y="2842"/>
                  </a:lnTo>
                  <a:lnTo>
                    <a:pt x="1399259" y="6341"/>
                  </a:lnTo>
                  <a:lnTo>
                    <a:pt x="1462250" y="11175"/>
                  </a:lnTo>
                  <a:lnTo>
                    <a:pt x="1524035" y="17307"/>
                  </a:lnTo>
                  <a:lnTo>
                    <a:pt x="1584521" y="24700"/>
                  </a:lnTo>
                  <a:lnTo>
                    <a:pt x="1643616" y="33319"/>
                  </a:lnTo>
                  <a:lnTo>
                    <a:pt x="1701229" y="43125"/>
                  </a:lnTo>
                  <a:lnTo>
                    <a:pt x="1757268" y="54082"/>
                  </a:lnTo>
                  <a:lnTo>
                    <a:pt x="1811640" y="66152"/>
                  </a:lnTo>
                  <a:lnTo>
                    <a:pt x="1864256" y="79300"/>
                  </a:lnTo>
                  <a:lnTo>
                    <a:pt x="1915021" y="93488"/>
                  </a:lnTo>
                  <a:lnTo>
                    <a:pt x="1963846" y="108679"/>
                  </a:lnTo>
                  <a:lnTo>
                    <a:pt x="2010637" y="124836"/>
                  </a:lnTo>
                  <a:lnTo>
                    <a:pt x="2055304" y="141922"/>
                  </a:lnTo>
                  <a:lnTo>
                    <a:pt x="2097754" y="159901"/>
                  </a:lnTo>
                  <a:lnTo>
                    <a:pt x="2137896" y="178735"/>
                  </a:lnTo>
                  <a:lnTo>
                    <a:pt x="2175638" y="198388"/>
                  </a:lnTo>
                  <a:lnTo>
                    <a:pt x="2210887" y="218822"/>
                  </a:lnTo>
                  <a:lnTo>
                    <a:pt x="2243553" y="240001"/>
                  </a:lnTo>
                  <a:lnTo>
                    <a:pt x="2300767" y="284446"/>
                  </a:lnTo>
                  <a:lnTo>
                    <a:pt x="2346545" y="331427"/>
                  </a:lnTo>
                  <a:lnTo>
                    <a:pt x="2380152" y="380648"/>
                  </a:lnTo>
                  <a:lnTo>
                    <a:pt x="2400855" y="431815"/>
                  </a:lnTo>
                  <a:lnTo>
                    <a:pt x="2407920" y="484631"/>
                  </a:lnTo>
                  <a:lnTo>
                    <a:pt x="2406138" y="511228"/>
                  </a:lnTo>
                  <a:lnTo>
                    <a:pt x="2392163" y="563256"/>
                  </a:lnTo>
                  <a:lnTo>
                    <a:pt x="2364916" y="613487"/>
                  </a:lnTo>
                  <a:lnTo>
                    <a:pt x="2325131" y="661625"/>
                  </a:lnTo>
                  <a:lnTo>
                    <a:pt x="2273544" y="707375"/>
                  </a:lnTo>
                  <a:lnTo>
                    <a:pt x="2210887" y="750441"/>
                  </a:lnTo>
                  <a:lnTo>
                    <a:pt x="2175638" y="770875"/>
                  </a:lnTo>
                  <a:lnTo>
                    <a:pt x="2137896" y="790528"/>
                  </a:lnTo>
                  <a:lnTo>
                    <a:pt x="2097754" y="809362"/>
                  </a:lnTo>
                  <a:lnTo>
                    <a:pt x="2055304" y="827341"/>
                  </a:lnTo>
                  <a:lnTo>
                    <a:pt x="2010637" y="844427"/>
                  </a:lnTo>
                  <a:lnTo>
                    <a:pt x="1963846" y="860584"/>
                  </a:lnTo>
                  <a:lnTo>
                    <a:pt x="1915021" y="875775"/>
                  </a:lnTo>
                  <a:lnTo>
                    <a:pt x="1864256" y="889963"/>
                  </a:lnTo>
                  <a:lnTo>
                    <a:pt x="1811640" y="903111"/>
                  </a:lnTo>
                  <a:lnTo>
                    <a:pt x="1757268" y="915181"/>
                  </a:lnTo>
                  <a:lnTo>
                    <a:pt x="1701229" y="926138"/>
                  </a:lnTo>
                  <a:lnTo>
                    <a:pt x="1643616" y="935944"/>
                  </a:lnTo>
                  <a:lnTo>
                    <a:pt x="1584521" y="944563"/>
                  </a:lnTo>
                  <a:lnTo>
                    <a:pt x="1524035" y="951956"/>
                  </a:lnTo>
                  <a:lnTo>
                    <a:pt x="1462250" y="958088"/>
                  </a:lnTo>
                  <a:lnTo>
                    <a:pt x="1399259" y="962922"/>
                  </a:lnTo>
                  <a:lnTo>
                    <a:pt x="1335152" y="966421"/>
                  </a:lnTo>
                  <a:lnTo>
                    <a:pt x="1270021" y="968547"/>
                  </a:lnTo>
                  <a:lnTo>
                    <a:pt x="1203960" y="969263"/>
                  </a:lnTo>
                  <a:lnTo>
                    <a:pt x="1137898" y="968547"/>
                  </a:lnTo>
                  <a:lnTo>
                    <a:pt x="1072767" y="966421"/>
                  </a:lnTo>
                  <a:lnTo>
                    <a:pt x="1008660" y="962922"/>
                  </a:lnTo>
                  <a:lnTo>
                    <a:pt x="945669" y="958088"/>
                  </a:lnTo>
                  <a:lnTo>
                    <a:pt x="883884" y="951956"/>
                  </a:lnTo>
                  <a:lnTo>
                    <a:pt x="823398" y="944563"/>
                  </a:lnTo>
                  <a:lnTo>
                    <a:pt x="764303" y="935944"/>
                  </a:lnTo>
                  <a:lnTo>
                    <a:pt x="706690" y="926138"/>
                  </a:lnTo>
                  <a:lnTo>
                    <a:pt x="650651" y="915181"/>
                  </a:lnTo>
                  <a:lnTo>
                    <a:pt x="596279" y="903111"/>
                  </a:lnTo>
                  <a:lnTo>
                    <a:pt x="543663" y="889963"/>
                  </a:lnTo>
                  <a:lnTo>
                    <a:pt x="492898" y="875775"/>
                  </a:lnTo>
                  <a:lnTo>
                    <a:pt x="444073" y="860584"/>
                  </a:lnTo>
                  <a:lnTo>
                    <a:pt x="397282" y="844427"/>
                  </a:lnTo>
                  <a:lnTo>
                    <a:pt x="352615" y="827341"/>
                  </a:lnTo>
                  <a:lnTo>
                    <a:pt x="310165" y="809362"/>
                  </a:lnTo>
                  <a:lnTo>
                    <a:pt x="270023" y="790528"/>
                  </a:lnTo>
                  <a:lnTo>
                    <a:pt x="232281" y="770875"/>
                  </a:lnTo>
                  <a:lnTo>
                    <a:pt x="197032" y="750441"/>
                  </a:lnTo>
                  <a:lnTo>
                    <a:pt x="164366" y="729262"/>
                  </a:lnTo>
                  <a:lnTo>
                    <a:pt x="107152" y="684817"/>
                  </a:lnTo>
                  <a:lnTo>
                    <a:pt x="61374" y="637836"/>
                  </a:lnTo>
                  <a:lnTo>
                    <a:pt x="27767" y="588615"/>
                  </a:lnTo>
                  <a:lnTo>
                    <a:pt x="7064" y="537448"/>
                  </a:lnTo>
                  <a:lnTo>
                    <a:pt x="0" y="484631"/>
                  </a:lnTo>
                  <a:close/>
                </a:path>
              </a:pathLst>
            </a:custGeom>
            <a:grpFill/>
            <a:ln w="39624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3964685" y="3373958"/>
            <a:ext cx="140843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latin typeface="Arial"/>
                <a:cs typeface="Arial"/>
              </a:rPr>
              <a:t>Gestational</a:t>
            </a:r>
            <a:endParaRPr sz="2000" dirty="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</a:pPr>
            <a:r>
              <a:rPr sz="2000" b="1" spc="-25" dirty="0">
                <a:latin typeface="Arial"/>
                <a:cs typeface="Arial"/>
              </a:rPr>
              <a:t>HTN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449377" y="3142297"/>
            <a:ext cx="2716530" cy="948690"/>
            <a:chOff x="6449377" y="3142297"/>
            <a:chExt cx="2716530" cy="948690"/>
          </a:xfrm>
          <a:solidFill>
            <a:schemeClr val="bg1"/>
          </a:solidFill>
        </p:grpSpPr>
        <p:sp>
          <p:nvSpPr>
            <p:cNvPr id="14" name="object 14"/>
            <p:cNvSpPr/>
            <p:nvPr/>
          </p:nvSpPr>
          <p:spPr>
            <a:xfrm>
              <a:off x="6469380" y="3162300"/>
              <a:ext cx="2676525" cy="908685"/>
            </a:xfrm>
            <a:custGeom>
              <a:avLst/>
              <a:gdLst/>
              <a:ahLst/>
              <a:cxnLst/>
              <a:rect l="l" t="t" r="r" b="b"/>
              <a:pathLst>
                <a:path w="2676525" h="908685">
                  <a:moveTo>
                    <a:pt x="1338072" y="0"/>
                  </a:moveTo>
                  <a:lnTo>
                    <a:pt x="1269213" y="590"/>
                  </a:lnTo>
                  <a:lnTo>
                    <a:pt x="1201259" y="2344"/>
                  </a:lnTo>
                  <a:lnTo>
                    <a:pt x="1134293" y="5232"/>
                  </a:lnTo>
                  <a:lnTo>
                    <a:pt x="1068399" y="9226"/>
                  </a:lnTo>
                  <a:lnTo>
                    <a:pt x="1003661" y="14297"/>
                  </a:lnTo>
                  <a:lnTo>
                    <a:pt x="940164" y="20417"/>
                  </a:lnTo>
                  <a:lnTo>
                    <a:pt x="877991" y="27557"/>
                  </a:lnTo>
                  <a:lnTo>
                    <a:pt x="817227" y="35688"/>
                  </a:lnTo>
                  <a:lnTo>
                    <a:pt x="757955" y="44783"/>
                  </a:lnTo>
                  <a:lnTo>
                    <a:pt x="700260" y="54812"/>
                  </a:lnTo>
                  <a:lnTo>
                    <a:pt x="644225" y="65748"/>
                  </a:lnTo>
                  <a:lnTo>
                    <a:pt x="589936" y="77561"/>
                  </a:lnTo>
                  <a:lnTo>
                    <a:pt x="537475" y="90222"/>
                  </a:lnTo>
                  <a:lnTo>
                    <a:pt x="486927" y="103705"/>
                  </a:lnTo>
                  <a:lnTo>
                    <a:pt x="438376" y="117979"/>
                  </a:lnTo>
                  <a:lnTo>
                    <a:pt x="391906" y="133016"/>
                  </a:lnTo>
                  <a:lnTo>
                    <a:pt x="347601" y="148788"/>
                  </a:lnTo>
                  <a:lnTo>
                    <a:pt x="305545" y="165267"/>
                  </a:lnTo>
                  <a:lnTo>
                    <a:pt x="265822" y="182423"/>
                  </a:lnTo>
                  <a:lnTo>
                    <a:pt x="228517" y="200229"/>
                  </a:lnTo>
                  <a:lnTo>
                    <a:pt x="193713" y="218655"/>
                  </a:lnTo>
                  <a:lnTo>
                    <a:pt x="131945" y="257256"/>
                  </a:lnTo>
                  <a:lnTo>
                    <a:pt x="81192" y="297997"/>
                  </a:lnTo>
                  <a:lnTo>
                    <a:pt x="42125" y="340651"/>
                  </a:lnTo>
                  <a:lnTo>
                    <a:pt x="15417" y="384988"/>
                  </a:lnTo>
                  <a:lnTo>
                    <a:pt x="1741" y="430781"/>
                  </a:lnTo>
                  <a:lnTo>
                    <a:pt x="0" y="454151"/>
                  </a:lnTo>
                  <a:lnTo>
                    <a:pt x="1741" y="477522"/>
                  </a:lnTo>
                  <a:lnTo>
                    <a:pt x="15417" y="523315"/>
                  </a:lnTo>
                  <a:lnTo>
                    <a:pt x="42125" y="567652"/>
                  </a:lnTo>
                  <a:lnTo>
                    <a:pt x="81192" y="610306"/>
                  </a:lnTo>
                  <a:lnTo>
                    <a:pt x="131945" y="651047"/>
                  </a:lnTo>
                  <a:lnTo>
                    <a:pt x="193713" y="689648"/>
                  </a:lnTo>
                  <a:lnTo>
                    <a:pt x="228517" y="708074"/>
                  </a:lnTo>
                  <a:lnTo>
                    <a:pt x="265822" y="725880"/>
                  </a:lnTo>
                  <a:lnTo>
                    <a:pt x="305545" y="743036"/>
                  </a:lnTo>
                  <a:lnTo>
                    <a:pt x="347601" y="759515"/>
                  </a:lnTo>
                  <a:lnTo>
                    <a:pt x="391906" y="775287"/>
                  </a:lnTo>
                  <a:lnTo>
                    <a:pt x="438376" y="790324"/>
                  </a:lnTo>
                  <a:lnTo>
                    <a:pt x="486927" y="804598"/>
                  </a:lnTo>
                  <a:lnTo>
                    <a:pt x="537475" y="818081"/>
                  </a:lnTo>
                  <a:lnTo>
                    <a:pt x="589936" y="830742"/>
                  </a:lnTo>
                  <a:lnTo>
                    <a:pt x="644225" y="842555"/>
                  </a:lnTo>
                  <a:lnTo>
                    <a:pt x="700260" y="853491"/>
                  </a:lnTo>
                  <a:lnTo>
                    <a:pt x="757955" y="863520"/>
                  </a:lnTo>
                  <a:lnTo>
                    <a:pt x="817227" y="872615"/>
                  </a:lnTo>
                  <a:lnTo>
                    <a:pt x="877991" y="880746"/>
                  </a:lnTo>
                  <a:lnTo>
                    <a:pt x="940164" y="887886"/>
                  </a:lnTo>
                  <a:lnTo>
                    <a:pt x="1003661" y="894006"/>
                  </a:lnTo>
                  <a:lnTo>
                    <a:pt x="1068399" y="899077"/>
                  </a:lnTo>
                  <a:lnTo>
                    <a:pt x="1134293" y="903071"/>
                  </a:lnTo>
                  <a:lnTo>
                    <a:pt x="1201259" y="905959"/>
                  </a:lnTo>
                  <a:lnTo>
                    <a:pt x="1269213" y="907713"/>
                  </a:lnTo>
                  <a:lnTo>
                    <a:pt x="1338072" y="908304"/>
                  </a:lnTo>
                  <a:lnTo>
                    <a:pt x="1406930" y="907713"/>
                  </a:lnTo>
                  <a:lnTo>
                    <a:pt x="1474884" y="905959"/>
                  </a:lnTo>
                  <a:lnTo>
                    <a:pt x="1541850" y="903071"/>
                  </a:lnTo>
                  <a:lnTo>
                    <a:pt x="1607744" y="899077"/>
                  </a:lnTo>
                  <a:lnTo>
                    <a:pt x="1672482" y="894006"/>
                  </a:lnTo>
                  <a:lnTo>
                    <a:pt x="1735979" y="887886"/>
                  </a:lnTo>
                  <a:lnTo>
                    <a:pt x="1798152" y="880746"/>
                  </a:lnTo>
                  <a:lnTo>
                    <a:pt x="1858916" y="872615"/>
                  </a:lnTo>
                  <a:lnTo>
                    <a:pt x="1918188" y="863520"/>
                  </a:lnTo>
                  <a:lnTo>
                    <a:pt x="1975883" y="853491"/>
                  </a:lnTo>
                  <a:lnTo>
                    <a:pt x="2031918" y="842555"/>
                  </a:lnTo>
                  <a:lnTo>
                    <a:pt x="2086207" y="830742"/>
                  </a:lnTo>
                  <a:lnTo>
                    <a:pt x="2138668" y="818081"/>
                  </a:lnTo>
                  <a:lnTo>
                    <a:pt x="2189216" y="804598"/>
                  </a:lnTo>
                  <a:lnTo>
                    <a:pt x="2237767" y="790324"/>
                  </a:lnTo>
                  <a:lnTo>
                    <a:pt x="2284237" y="775287"/>
                  </a:lnTo>
                  <a:lnTo>
                    <a:pt x="2328542" y="759515"/>
                  </a:lnTo>
                  <a:lnTo>
                    <a:pt x="2370598" y="743036"/>
                  </a:lnTo>
                  <a:lnTo>
                    <a:pt x="2410321" y="725880"/>
                  </a:lnTo>
                  <a:lnTo>
                    <a:pt x="2447626" y="708074"/>
                  </a:lnTo>
                  <a:lnTo>
                    <a:pt x="2482430" y="689648"/>
                  </a:lnTo>
                  <a:lnTo>
                    <a:pt x="2544198" y="651047"/>
                  </a:lnTo>
                  <a:lnTo>
                    <a:pt x="2594951" y="610306"/>
                  </a:lnTo>
                  <a:lnTo>
                    <a:pt x="2634018" y="567652"/>
                  </a:lnTo>
                  <a:lnTo>
                    <a:pt x="2660726" y="523315"/>
                  </a:lnTo>
                  <a:lnTo>
                    <a:pt x="2674402" y="477522"/>
                  </a:lnTo>
                  <a:lnTo>
                    <a:pt x="2676144" y="454151"/>
                  </a:lnTo>
                  <a:lnTo>
                    <a:pt x="2674402" y="430781"/>
                  </a:lnTo>
                  <a:lnTo>
                    <a:pt x="2660726" y="384988"/>
                  </a:lnTo>
                  <a:lnTo>
                    <a:pt x="2634018" y="340651"/>
                  </a:lnTo>
                  <a:lnTo>
                    <a:pt x="2594951" y="297997"/>
                  </a:lnTo>
                  <a:lnTo>
                    <a:pt x="2544198" y="257256"/>
                  </a:lnTo>
                  <a:lnTo>
                    <a:pt x="2482430" y="218655"/>
                  </a:lnTo>
                  <a:lnTo>
                    <a:pt x="2447626" y="200229"/>
                  </a:lnTo>
                  <a:lnTo>
                    <a:pt x="2410321" y="182423"/>
                  </a:lnTo>
                  <a:lnTo>
                    <a:pt x="2370598" y="165267"/>
                  </a:lnTo>
                  <a:lnTo>
                    <a:pt x="2328542" y="148788"/>
                  </a:lnTo>
                  <a:lnTo>
                    <a:pt x="2284237" y="133016"/>
                  </a:lnTo>
                  <a:lnTo>
                    <a:pt x="2237767" y="117979"/>
                  </a:lnTo>
                  <a:lnTo>
                    <a:pt x="2189216" y="103705"/>
                  </a:lnTo>
                  <a:lnTo>
                    <a:pt x="2138668" y="90222"/>
                  </a:lnTo>
                  <a:lnTo>
                    <a:pt x="2086207" y="77561"/>
                  </a:lnTo>
                  <a:lnTo>
                    <a:pt x="2031918" y="65748"/>
                  </a:lnTo>
                  <a:lnTo>
                    <a:pt x="1975883" y="54812"/>
                  </a:lnTo>
                  <a:lnTo>
                    <a:pt x="1918188" y="44783"/>
                  </a:lnTo>
                  <a:lnTo>
                    <a:pt x="1858916" y="35688"/>
                  </a:lnTo>
                  <a:lnTo>
                    <a:pt x="1798152" y="27557"/>
                  </a:lnTo>
                  <a:lnTo>
                    <a:pt x="1735979" y="20417"/>
                  </a:lnTo>
                  <a:lnTo>
                    <a:pt x="1672482" y="14297"/>
                  </a:lnTo>
                  <a:lnTo>
                    <a:pt x="1607744" y="9226"/>
                  </a:lnTo>
                  <a:lnTo>
                    <a:pt x="1541850" y="5232"/>
                  </a:lnTo>
                  <a:lnTo>
                    <a:pt x="1474884" y="2344"/>
                  </a:lnTo>
                  <a:lnTo>
                    <a:pt x="1406930" y="590"/>
                  </a:lnTo>
                  <a:lnTo>
                    <a:pt x="133807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469380" y="3162300"/>
              <a:ext cx="2676525" cy="908685"/>
            </a:xfrm>
            <a:custGeom>
              <a:avLst/>
              <a:gdLst/>
              <a:ahLst/>
              <a:cxnLst/>
              <a:rect l="l" t="t" r="r" b="b"/>
              <a:pathLst>
                <a:path w="2676525" h="908685">
                  <a:moveTo>
                    <a:pt x="0" y="454151"/>
                  </a:moveTo>
                  <a:lnTo>
                    <a:pt x="6908" y="407716"/>
                  </a:lnTo>
                  <a:lnTo>
                    <a:pt x="27184" y="362623"/>
                  </a:lnTo>
                  <a:lnTo>
                    <a:pt x="60155" y="319099"/>
                  </a:lnTo>
                  <a:lnTo>
                    <a:pt x="105150" y="277373"/>
                  </a:lnTo>
                  <a:lnTo>
                    <a:pt x="161494" y="237674"/>
                  </a:lnTo>
                  <a:lnTo>
                    <a:pt x="228517" y="200229"/>
                  </a:lnTo>
                  <a:lnTo>
                    <a:pt x="265822" y="182423"/>
                  </a:lnTo>
                  <a:lnTo>
                    <a:pt x="305545" y="165267"/>
                  </a:lnTo>
                  <a:lnTo>
                    <a:pt x="347601" y="148788"/>
                  </a:lnTo>
                  <a:lnTo>
                    <a:pt x="391906" y="133016"/>
                  </a:lnTo>
                  <a:lnTo>
                    <a:pt x="438376" y="117979"/>
                  </a:lnTo>
                  <a:lnTo>
                    <a:pt x="486927" y="103705"/>
                  </a:lnTo>
                  <a:lnTo>
                    <a:pt x="537475" y="90222"/>
                  </a:lnTo>
                  <a:lnTo>
                    <a:pt x="589936" y="77561"/>
                  </a:lnTo>
                  <a:lnTo>
                    <a:pt x="644225" y="65748"/>
                  </a:lnTo>
                  <a:lnTo>
                    <a:pt x="700260" y="54812"/>
                  </a:lnTo>
                  <a:lnTo>
                    <a:pt x="757955" y="44783"/>
                  </a:lnTo>
                  <a:lnTo>
                    <a:pt x="817227" y="35688"/>
                  </a:lnTo>
                  <a:lnTo>
                    <a:pt x="877991" y="27557"/>
                  </a:lnTo>
                  <a:lnTo>
                    <a:pt x="940164" y="20417"/>
                  </a:lnTo>
                  <a:lnTo>
                    <a:pt x="1003661" y="14297"/>
                  </a:lnTo>
                  <a:lnTo>
                    <a:pt x="1068399" y="9226"/>
                  </a:lnTo>
                  <a:lnTo>
                    <a:pt x="1134293" y="5232"/>
                  </a:lnTo>
                  <a:lnTo>
                    <a:pt x="1201259" y="2344"/>
                  </a:lnTo>
                  <a:lnTo>
                    <a:pt x="1269213" y="590"/>
                  </a:lnTo>
                  <a:lnTo>
                    <a:pt x="1338072" y="0"/>
                  </a:lnTo>
                  <a:lnTo>
                    <a:pt x="1406930" y="590"/>
                  </a:lnTo>
                  <a:lnTo>
                    <a:pt x="1474884" y="2344"/>
                  </a:lnTo>
                  <a:lnTo>
                    <a:pt x="1541850" y="5232"/>
                  </a:lnTo>
                  <a:lnTo>
                    <a:pt x="1607744" y="9226"/>
                  </a:lnTo>
                  <a:lnTo>
                    <a:pt x="1672482" y="14297"/>
                  </a:lnTo>
                  <a:lnTo>
                    <a:pt x="1735979" y="20417"/>
                  </a:lnTo>
                  <a:lnTo>
                    <a:pt x="1798152" y="27557"/>
                  </a:lnTo>
                  <a:lnTo>
                    <a:pt x="1858916" y="35688"/>
                  </a:lnTo>
                  <a:lnTo>
                    <a:pt x="1918188" y="44783"/>
                  </a:lnTo>
                  <a:lnTo>
                    <a:pt x="1975883" y="54812"/>
                  </a:lnTo>
                  <a:lnTo>
                    <a:pt x="2031918" y="65748"/>
                  </a:lnTo>
                  <a:lnTo>
                    <a:pt x="2086207" y="77561"/>
                  </a:lnTo>
                  <a:lnTo>
                    <a:pt x="2138668" y="90222"/>
                  </a:lnTo>
                  <a:lnTo>
                    <a:pt x="2189216" y="103705"/>
                  </a:lnTo>
                  <a:lnTo>
                    <a:pt x="2237767" y="117979"/>
                  </a:lnTo>
                  <a:lnTo>
                    <a:pt x="2284237" y="133016"/>
                  </a:lnTo>
                  <a:lnTo>
                    <a:pt x="2328542" y="148788"/>
                  </a:lnTo>
                  <a:lnTo>
                    <a:pt x="2370598" y="165267"/>
                  </a:lnTo>
                  <a:lnTo>
                    <a:pt x="2410321" y="182423"/>
                  </a:lnTo>
                  <a:lnTo>
                    <a:pt x="2447626" y="200229"/>
                  </a:lnTo>
                  <a:lnTo>
                    <a:pt x="2482430" y="218655"/>
                  </a:lnTo>
                  <a:lnTo>
                    <a:pt x="2544198" y="257256"/>
                  </a:lnTo>
                  <a:lnTo>
                    <a:pt x="2594951" y="297997"/>
                  </a:lnTo>
                  <a:lnTo>
                    <a:pt x="2634018" y="340651"/>
                  </a:lnTo>
                  <a:lnTo>
                    <a:pt x="2660726" y="384988"/>
                  </a:lnTo>
                  <a:lnTo>
                    <a:pt x="2674402" y="430781"/>
                  </a:lnTo>
                  <a:lnTo>
                    <a:pt x="2676144" y="454151"/>
                  </a:lnTo>
                  <a:lnTo>
                    <a:pt x="2674402" y="477522"/>
                  </a:lnTo>
                  <a:lnTo>
                    <a:pt x="2660726" y="523315"/>
                  </a:lnTo>
                  <a:lnTo>
                    <a:pt x="2634018" y="567652"/>
                  </a:lnTo>
                  <a:lnTo>
                    <a:pt x="2594951" y="610306"/>
                  </a:lnTo>
                  <a:lnTo>
                    <a:pt x="2544198" y="651047"/>
                  </a:lnTo>
                  <a:lnTo>
                    <a:pt x="2482430" y="689648"/>
                  </a:lnTo>
                  <a:lnTo>
                    <a:pt x="2447626" y="708074"/>
                  </a:lnTo>
                  <a:lnTo>
                    <a:pt x="2410321" y="725880"/>
                  </a:lnTo>
                  <a:lnTo>
                    <a:pt x="2370598" y="743036"/>
                  </a:lnTo>
                  <a:lnTo>
                    <a:pt x="2328542" y="759515"/>
                  </a:lnTo>
                  <a:lnTo>
                    <a:pt x="2284237" y="775287"/>
                  </a:lnTo>
                  <a:lnTo>
                    <a:pt x="2237767" y="790324"/>
                  </a:lnTo>
                  <a:lnTo>
                    <a:pt x="2189216" y="804598"/>
                  </a:lnTo>
                  <a:lnTo>
                    <a:pt x="2138668" y="818081"/>
                  </a:lnTo>
                  <a:lnTo>
                    <a:pt x="2086207" y="830742"/>
                  </a:lnTo>
                  <a:lnTo>
                    <a:pt x="2031918" y="842555"/>
                  </a:lnTo>
                  <a:lnTo>
                    <a:pt x="1975883" y="853491"/>
                  </a:lnTo>
                  <a:lnTo>
                    <a:pt x="1918188" y="863520"/>
                  </a:lnTo>
                  <a:lnTo>
                    <a:pt x="1858916" y="872615"/>
                  </a:lnTo>
                  <a:lnTo>
                    <a:pt x="1798152" y="880746"/>
                  </a:lnTo>
                  <a:lnTo>
                    <a:pt x="1735979" y="887886"/>
                  </a:lnTo>
                  <a:lnTo>
                    <a:pt x="1672482" y="894006"/>
                  </a:lnTo>
                  <a:lnTo>
                    <a:pt x="1607744" y="899077"/>
                  </a:lnTo>
                  <a:lnTo>
                    <a:pt x="1541850" y="903071"/>
                  </a:lnTo>
                  <a:lnTo>
                    <a:pt x="1474884" y="905959"/>
                  </a:lnTo>
                  <a:lnTo>
                    <a:pt x="1406930" y="907713"/>
                  </a:lnTo>
                  <a:lnTo>
                    <a:pt x="1338072" y="908304"/>
                  </a:lnTo>
                  <a:lnTo>
                    <a:pt x="1269213" y="907713"/>
                  </a:lnTo>
                  <a:lnTo>
                    <a:pt x="1201259" y="905959"/>
                  </a:lnTo>
                  <a:lnTo>
                    <a:pt x="1134293" y="903071"/>
                  </a:lnTo>
                  <a:lnTo>
                    <a:pt x="1068399" y="899077"/>
                  </a:lnTo>
                  <a:lnTo>
                    <a:pt x="1003661" y="894006"/>
                  </a:lnTo>
                  <a:lnTo>
                    <a:pt x="940164" y="887886"/>
                  </a:lnTo>
                  <a:lnTo>
                    <a:pt x="877991" y="880746"/>
                  </a:lnTo>
                  <a:lnTo>
                    <a:pt x="817227" y="872615"/>
                  </a:lnTo>
                  <a:lnTo>
                    <a:pt x="757955" y="863520"/>
                  </a:lnTo>
                  <a:lnTo>
                    <a:pt x="700260" y="853491"/>
                  </a:lnTo>
                  <a:lnTo>
                    <a:pt x="644225" y="842555"/>
                  </a:lnTo>
                  <a:lnTo>
                    <a:pt x="589936" y="830742"/>
                  </a:lnTo>
                  <a:lnTo>
                    <a:pt x="537475" y="818081"/>
                  </a:lnTo>
                  <a:lnTo>
                    <a:pt x="486927" y="804598"/>
                  </a:lnTo>
                  <a:lnTo>
                    <a:pt x="438376" y="790324"/>
                  </a:lnTo>
                  <a:lnTo>
                    <a:pt x="391906" y="775287"/>
                  </a:lnTo>
                  <a:lnTo>
                    <a:pt x="347601" y="759515"/>
                  </a:lnTo>
                  <a:lnTo>
                    <a:pt x="305545" y="743036"/>
                  </a:lnTo>
                  <a:lnTo>
                    <a:pt x="265822" y="725880"/>
                  </a:lnTo>
                  <a:lnTo>
                    <a:pt x="228517" y="708074"/>
                  </a:lnTo>
                  <a:lnTo>
                    <a:pt x="193713" y="689648"/>
                  </a:lnTo>
                  <a:lnTo>
                    <a:pt x="131945" y="651047"/>
                  </a:lnTo>
                  <a:lnTo>
                    <a:pt x="81192" y="610306"/>
                  </a:lnTo>
                  <a:lnTo>
                    <a:pt x="42125" y="567652"/>
                  </a:lnTo>
                  <a:lnTo>
                    <a:pt x="15417" y="523315"/>
                  </a:lnTo>
                  <a:lnTo>
                    <a:pt x="1741" y="477522"/>
                  </a:lnTo>
                  <a:lnTo>
                    <a:pt x="0" y="454151"/>
                  </a:lnTo>
                  <a:close/>
                </a:path>
              </a:pathLst>
            </a:custGeom>
            <a:grpFill/>
            <a:ln w="39623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981570" y="3322065"/>
            <a:ext cx="165481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spc="-10" dirty="0">
                <a:latin typeface="Arial"/>
                <a:cs typeface="Arial"/>
              </a:rPr>
              <a:t>Preeclampsia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808640" y="2054351"/>
            <a:ext cx="7621270" cy="1150620"/>
            <a:chOff x="808640" y="2054351"/>
            <a:chExt cx="7621270" cy="1150620"/>
          </a:xfrm>
        </p:grpSpPr>
        <p:sp>
          <p:nvSpPr>
            <p:cNvPr id="18" name="object 18"/>
            <p:cNvSpPr/>
            <p:nvPr/>
          </p:nvSpPr>
          <p:spPr>
            <a:xfrm>
              <a:off x="897636" y="2074163"/>
              <a:ext cx="7441565" cy="0"/>
            </a:xfrm>
            <a:custGeom>
              <a:avLst/>
              <a:gdLst/>
              <a:ahLst/>
              <a:cxnLst/>
              <a:rect l="l" t="t" r="r" b="b"/>
              <a:pathLst>
                <a:path w="7441565">
                  <a:moveTo>
                    <a:pt x="3702685" y="0"/>
                  </a:moveTo>
                  <a:lnTo>
                    <a:pt x="0" y="0"/>
                  </a:lnTo>
                </a:path>
                <a:path w="7441565">
                  <a:moveTo>
                    <a:pt x="3700272" y="0"/>
                  </a:moveTo>
                  <a:lnTo>
                    <a:pt x="7441565" y="0"/>
                  </a:lnTo>
                </a:path>
              </a:pathLst>
            </a:custGeom>
            <a:ln w="39624">
              <a:solidFill>
                <a:srgbClr val="3333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08634" y="2074036"/>
              <a:ext cx="7621270" cy="1130935"/>
            </a:xfrm>
            <a:custGeom>
              <a:avLst/>
              <a:gdLst/>
              <a:ahLst/>
              <a:cxnLst/>
              <a:rect l="l" t="t" r="r" b="b"/>
              <a:pathLst>
                <a:path w="7621270" h="1130935">
                  <a:moveTo>
                    <a:pt x="177990" y="933221"/>
                  </a:moveTo>
                  <a:lnTo>
                    <a:pt x="177495" y="925626"/>
                  </a:lnTo>
                  <a:lnTo>
                    <a:pt x="174193" y="918781"/>
                  </a:lnTo>
                  <a:lnTo>
                    <a:pt x="168325" y="913511"/>
                  </a:lnTo>
                  <a:lnTo>
                    <a:pt x="160870" y="911009"/>
                  </a:lnTo>
                  <a:lnTo>
                    <a:pt x="153301" y="911504"/>
                  </a:lnTo>
                  <a:lnTo>
                    <a:pt x="146456" y="914781"/>
                  </a:lnTo>
                  <a:lnTo>
                    <a:pt x="141236" y="920623"/>
                  </a:lnTo>
                  <a:lnTo>
                    <a:pt x="108826" y="976185"/>
                  </a:lnTo>
                  <a:lnTo>
                    <a:pt x="89001" y="1010158"/>
                  </a:lnTo>
                  <a:lnTo>
                    <a:pt x="108800" y="976210"/>
                  </a:lnTo>
                  <a:lnTo>
                    <a:pt x="108813" y="12319"/>
                  </a:lnTo>
                  <a:lnTo>
                    <a:pt x="69189" y="12319"/>
                  </a:lnTo>
                  <a:lnTo>
                    <a:pt x="69189" y="976185"/>
                  </a:lnTo>
                  <a:lnTo>
                    <a:pt x="36779" y="920623"/>
                  </a:lnTo>
                  <a:lnTo>
                    <a:pt x="31534" y="914781"/>
                  </a:lnTo>
                  <a:lnTo>
                    <a:pt x="24688" y="911504"/>
                  </a:lnTo>
                  <a:lnTo>
                    <a:pt x="17119" y="911009"/>
                  </a:lnTo>
                  <a:lnTo>
                    <a:pt x="9677" y="913511"/>
                  </a:lnTo>
                  <a:lnTo>
                    <a:pt x="3797" y="918781"/>
                  </a:lnTo>
                  <a:lnTo>
                    <a:pt x="495" y="925626"/>
                  </a:lnTo>
                  <a:lnTo>
                    <a:pt x="0" y="933221"/>
                  </a:lnTo>
                  <a:lnTo>
                    <a:pt x="2552" y="940689"/>
                  </a:lnTo>
                  <a:lnTo>
                    <a:pt x="89001" y="1088898"/>
                  </a:lnTo>
                  <a:lnTo>
                    <a:pt x="111963" y="1049528"/>
                  </a:lnTo>
                  <a:lnTo>
                    <a:pt x="175463" y="940689"/>
                  </a:lnTo>
                  <a:lnTo>
                    <a:pt x="177990" y="933221"/>
                  </a:lnTo>
                  <a:close/>
                </a:path>
                <a:path w="7621270" h="1130935">
                  <a:moveTo>
                    <a:pt x="3871645" y="974496"/>
                  </a:moveTo>
                  <a:lnTo>
                    <a:pt x="3871087" y="966914"/>
                  </a:lnTo>
                  <a:lnTo>
                    <a:pt x="3867721" y="960107"/>
                  </a:lnTo>
                  <a:lnTo>
                    <a:pt x="3861790" y="954913"/>
                  </a:lnTo>
                  <a:lnTo>
                    <a:pt x="3854361" y="952411"/>
                  </a:lnTo>
                  <a:lnTo>
                    <a:pt x="3846779" y="952919"/>
                  </a:lnTo>
                  <a:lnTo>
                    <a:pt x="3839946" y="956246"/>
                  </a:lnTo>
                  <a:lnTo>
                    <a:pt x="3834739" y="962152"/>
                  </a:lnTo>
                  <a:lnTo>
                    <a:pt x="3802697" y="1017879"/>
                  </a:lnTo>
                  <a:lnTo>
                    <a:pt x="3796893" y="0"/>
                  </a:lnTo>
                  <a:lnTo>
                    <a:pt x="3757269" y="254"/>
                  </a:lnTo>
                  <a:lnTo>
                    <a:pt x="3763073" y="1018159"/>
                  </a:lnTo>
                  <a:lnTo>
                    <a:pt x="3730345" y="962787"/>
                  </a:lnTo>
                  <a:lnTo>
                    <a:pt x="3725062" y="956894"/>
                  </a:lnTo>
                  <a:lnTo>
                    <a:pt x="3718179" y="953630"/>
                  </a:lnTo>
                  <a:lnTo>
                    <a:pt x="3710584" y="953198"/>
                  </a:lnTo>
                  <a:lnTo>
                    <a:pt x="3703167" y="955802"/>
                  </a:lnTo>
                  <a:lnTo>
                    <a:pt x="3697313" y="961021"/>
                  </a:lnTo>
                  <a:lnTo>
                    <a:pt x="3694049" y="967854"/>
                  </a:lnTo>
                  <a:lnTo>
                    <a:pt x="3693591" y="975436"/>
                  </a:lnTo>
                  <a:lnTo>
                    <a:pt x="3696182" y="982853"/>
                  </a:lnTo>
                  <a:lnTo>
                    <a:pt x="3783558" y="1130554"/>
                  </a:lnTo>
                  <a:lnTo>
                    <a:pt x="3806088" y="1091438"/>
                  </a:lnTo>
                  <a:lnTo>
                    <a:pt x="3869156" y="981964"/>
                  </a:lnTo>
                  <a:lnTo>
                    <a:pt x="3871645" y="974496"/>
                  </a:lnTo>
                  <a:close/>
                </a:path>
                <a:path w="7621270" h="1130935">
                  <a:moveTo>
                    <a:pt x="7621206" y="974928"/>
                  </a:moveTo>
                  <a:lnTo>
                    <a:pt x="7620711" y="967346"/>
                  </a:lnTo>
                  <a:lnTo>
                    <a:pt x="7617434" y="960513"/>
                  </a:lnTo>
                  <a:lnTo>
                    <a:pt x="7611592" y="955294"/>
                  </a:lnTo>
                  <a:lnTo>
                    <a:pt x="7604112" y="952792"/>
                  </a:lnTo>
                  <a:lnTo>
                    <a:pt x="7596518" y="953287"/>
                  </a:lnTo>
                  <a:lnTo>
                    <a:pt x="7589672" y="956564"/>
                  </a:lnTo>
                  <a:lnTo>
                    <a:pt x="7584414" y="962406"/>
                  </a:lnTo>
                  <a:lnTo>
                    <a:pt x="7552029" y="1017930"/>
                  </a:lnTo>
                  <a:lnTo>
                    <a:pt x="7532217" y="1051890"/>
                  </a:lnTo>
                  <a:lnTo>
                    <a:pt x="7552017" y="1017930"/>
                  </a:lnTo>
                  <a:lnTo>
                    <a:pt x="7552029" y="127"/>
                  </a:lnTo>
                  <a:lnTo>
                    <a:pt x="7512405" y="127"/>
                  </a:lnTo>
                  <a:lnTo>
                    <a:pt x="7512405" y="1017930"/>
                  </a:lnTo>
                  <a:lnTo>
                    <a:pt x="7480020" y="962406"/>
                  </a:lnTo>
                  <a:lnTo>
                    <a:pt x="7474750" y="956564"/>
                  </a:lnTo>
                  <a:lnTo>
                    <a:pt x="7467905" y="953287"/>
                  </a:lnTo>
                  <a:lnTo>
                    <a:pt x="7460310" y="952792"/>
                  </a:lnTo>
                  <a:lnTo>
                    <a:pt x="7452842" y="955294"/>
                  </a:lnTo>
                  <a:lnTo>
                    <a:pt x="7446988" y="960513"/>
                  </a:lnTo>
                  <a:lnTo>
                    <a:pt x="7443711" y="967346"/>
                  </a:lnTo>
                  <a:lnTo>
                    <a:pt x="7443216" y="974928"/>
                  </a:lnTo>
                  <a:lnTo>
                    <a:pt x="7445730" y="982345"/>
                  </a:lnTo>
                  <a:lnTo>
                    <a:pt x="7532217" y="1130554"/>
                  </a:lnTo>
                  <a:lnTo>
                    <a:pt x="7555116" y="1091311"/>
                  </a:lnTo>
                  <a:lnTo>
                    <a:pt x="7618704" y="982345"/>
                  </a:lnTo>
                  <a:lnTo>
                    <a:pt x="7621206" y="974928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523" y="4631435"/>
            <a:ext cx="2411095" cy="1578637"/>
          </a:xfrm>
          <a:prstGeom prst="rect">
            <a:avLst/>
          </a:prstGeom>
          <a:ln w="39624">
            <a:solidFill>
              <a:srgbClr val="A4002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142240" marR="133985" indent="-7620" algn="ctr">
              <a:lnSpc>
                <a:spcPct val="100000"/>
              </a:lnSpc>
              <a:spcBef>
                <a:spcPts val="310"/>
              </a:spcBef>
            </a:pPr>
            <a:r>
              <a:rPr sz="2000" b="1" dirty="0">
                <a:latin typeface="Arial"/>
                <a:cs typeface="Arial"/>
              </a:rPr>
              <a:t>HTN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known </a:t>
            </a:r>
            <a:r>
              <a:rPr sz="2000" b="1" dirty="0">
                <a:latin typeface="Arial"/>
                <a:cs typeface="Arial"/>
              </a:rPr>
              <a:t>before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pregnancy </a:t>
            </a:r>
            <a:r>
              <a:rPr sz="2000" b="1" dirty="0">
                <a:latin typeface="Arial"/>
                <a:cs typeface="Arial"/>
              </a:rPr>
              <a:t>OR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present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the </a:t>
            </a:r>
            <a:r>
              <a:rPr sz="2000" b="1" dirty="0">
                <a:latin typeface="Arial"/>
                <a:cs typeface="Arial"/>
              </a:rPr>
              <a:t>first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20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weeks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of </a:t>
            </a:r>
            <a:r>
              <a:rPr sz="2000" b="1" spc="-10" dirty="0">
                <a:latin typeface="Arial"/>
                <a:cs typeface="Arial"/>
              </a:rPr>
              <a:t>gestation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220085" y="4633056"/>
            <a:ext cx="2703830" cy="654025"/>
          </a:xfrm>
          <a:prstGeom prst="rect">
            <a:avLst/>
          </a:prstGeom>
          <a:ln w="39624">
            <a:solidFill>
              <a:srgbClr val="A4002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114935">
              <a:lnSpc>
                <a:spcPct val="100000"/>
              </a:lnSpc>
              <a:spcBef>
                <a:spcPts val="300"/>
              </a:spcBef>
            </a:pPr>
            <a:r>
              <a:rPr sz="2000" b="1" dirty="0">
                <a:latin typeface="Arial"/>
                <a:cs typeface="Arial"/>
              </a:rPr>
              <a:t>HTN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arising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novo</a:t>
            </a:r>
            <a:endParaRPr sz="2000" dirty="0">
              <a:latin typeface="Arial"/>
              <a:cs typeface="Arial"/>
            </a:endParaRPr>
          </a:p>
          <a:p>
            <a:pPr marL="17272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at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or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after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20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weeks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438900" y="4637532"/>
            <a:ext cx="2615565" cy="1424748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9369" rIns="0" bIns="0" rtlCol="0">
            <a:spAutoFit/>
          </a:bodyPr>
          <a:lstStyle/>
          <a:p>
            <a:pPr marL="549275" indent="-287020">
              <a:lnSpc>
                <a:spcPct val="100000"/>
              </a:lnSpc>
              <a:spcBef>
                <a:spcPts val="309"/>
              </a:spcBef>
              <a:buClr>
                <a:srgbClr val="A40020"/>
              </a:buClr>
              <a:buFont typeface="Arial MT"/>
              <a:buChar char="•"/>
              <a:tabLst>
                <a:tab pos="549275" algn="l"/>
              </a:tabLst>
            </a:pPr>
            <a:r>
              <a:rPr sz="1800" b="1" dirty="0">
                <a:latin typeface="Arial"/>
                <a:cs typeface="Arial"/>
              </a:rPr>
              <a:t>Preeclampsia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de</a:t>
            </a:r>
            <a:endParaRPr sz="1800" dirty="0">
              <a:latin typeface="Arial"/>
              <a:cs typeface="Arial"/>
            </a:endParaRPr>
          </a:p>
          <a:p>
            <a:pPr marL="1177290">
              <a:lnSpc>
                <a:spcPct val="100000"/>
              </a:lnSpc>
            </a:pPr>
            <a:r>
              <a:rPr sz="1800" b="1" spc="-20" dirty="0">
                <a:latin typeface="Arial"/>
                <a:cs typeface="Arial"/>
              </a:rPr>
              <a:t>novo</a:t>
            </a:r>
            <a:endParaRPr sz="1800" dirty="0">
              <a:latin typeface="Arial"/>
              <a:cs typeface="Arial"/>
            </a:endParaRPr>
          </a:p>
          <a:p>
            <a:pPr marL="463550" indent="-28638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463550" algn="l"/>
              </a:tabLst>
            </a:pPr>
            <a:r>
              <a:rPr sz="1800" b="1" dirty="0">
                <a:latin typeface="Arial"/>
                <a:cs typeface="Arial"/>
              </a:rPr>
              <a:t>OR</a:t>
            </a:r>
            <a:r>
              <a:rPr sz="1800" b="1" spc="-10" dirty="0">
                <a:latin typeface="Arial"/>
                <a:cs typeface="Arial"/>
              </a:rPr>
              <a:t> superimposed</a:t>
            </a:r>
            <a:endParaRPr sz="1800" dirty="0">
              <a:latin typeface="Arial"/>
              <a:cs typeface="Arial"/>
            </a:endParaRPr>
          </a:p>
          <a:p>
            <a:pPr marL="283210" algn="ctr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on </a:t>
            </a:r>
            <a:r>
              <a:rPr sz="1800" b="1" spc="-10" dirty="0">
                <a:latin typeface="Arial"/>
                <a:cs typeface="Arial"/>
              </a:rPr>
              <a:t>chronic</a:t>
            </a:r>
            <a:endParaRPr sz="1800" dirty="0">
              <a:latin typeface="Arial"/>
              <a:cs typeface="Arial"/>
            </a:endParaRPr>
          </a:p>
          <a:p>
            <a:pPr marL="283210" algn="ctr">
              <a:lnSpc>
                <a:spcPct val="100000"/>
              </a:lnSpc>
              <a:spcBef>
                <a:spcPts val="5"/>
              </a:spcBef>
            </a:pPr>
            <a:r>
              <a:rPr sz="1800" b="1" spc="-10" dirty="0">
                <a:latin typeface="Arial"/>
                <a:cs typeface="Arial"/>
              </a:rPr>
              <a:t>hypertension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438900" y="6243828"/>
            <a:ext cx="2514600" cy="349455"/>
          </a:xfrm>
          <a:prstGeom prst="rect">
            <a:avLst/>
          </a:prstGeom>
          <a:ln w="57911">
            <a:solidFill>
              <a:srgbClr val="333399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631825">
              <a:lnSpc>
                <a:spcPct val="100000"/>
              </a:lnSpc>
              <a:spcBef>
                <a:spcPts val="325"/>
              </a:spcBef>
            </a:pPr>
            <a:r>
              <a:rPr sz="2000" b="1" spc="-10" dirty="0">
                <a:latin typeface="Arial"/>
                <a:cs typeface="Arial"/>
              </a:rPr>
              <a:t>Eclampsia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23" y="6399276"/>
            <a:ext cx="3118485" cy="349455"/>
          </a:xfrm>
          <a:prstGeom prst="rect">
            <a:avLst/>
          </a:prstGeom>
          <a:ln w="39624">
            <a:solidFill>
              <a:srgbClr val="A4002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25"/>
              </a:spcBef>
            </a:pPr>
            <a:r>
              <a:rPr sz="2000" b="1" dirty="0">
                <a:latin typeface="Arial"/>
                <a:cs typeface="Arial"/>
              </a:rPr>
              <a:t>white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coat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hypertension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42620" y="609600"/>
            <a:ext cx="7858759" cy="5148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Antihypertensive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therapy:</a:t>
            </a:r>
            <a:endParaRPr sz="2400" dirty="0">
              <a:latin typeface="Arial"/>
              <a:cs typeface="Arial"/>
            </a:endParaRPr>
          </a:p>
          <a:p>
            <a:pPr marL="381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Treating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hypertension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mainly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reduce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the</a:t>
            </a:r>
            <a:endParaRPr sz="2400" dirty="0">
              <a:latin typeface="Arial"/>
              <a:cs typeface="Arial"/>
            </a:endParaRPr>
          </a:p>
          <a:p>
            <a:pPr marL="381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maternal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complications</a:t>
            </a:r>
            <a:endParaRPr sz="2400" dirty="0">
              <a:latin typeface="Arial"/>
              <a:cs typeface="Arial"/>
            </a:endParaRPr>
          </a:p>
          <a:p>
            <a:pPr marL="508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It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will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not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improve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fetal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condition</a:t>
            </a:r>
            <a:endParaRPr sz="2400" dirty="0">
              <a:latin typeface="Arial"/>
              <a:cs typeface="Arial"/>
            </a:endParaRPr>
          </a:p>
          <a:p>
            <a:pPr marL="576580" marR="561340" indent="-8255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Acute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treatment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10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severe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hypertension: </a:t>
            </a:r>
            <a:r>
              <a:rPr sz="2400" b="1" dirty="0">
                <a:latin typeface="Arial"/>
                <a:cs typeface="Arial"/>
              </a:rPr>
              <a:t>Hydralazine: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5mg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IV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repeated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every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20-30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min.</a:t>
            </a:r>
            <a:endParaRPr sz="2400" dirty="0">
              <a:latin typeface="Arial"/>
              <a:cs typeface="Arial"/>
            </a:endParaRPr>
          </a:p>
          <a:p>
            <a:pPr marL="12065" marR="5080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Nifedipine: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10mg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orally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repeated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at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30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min.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IV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infusion </a:t>
            </a:r>
            <a:r>
              <a:rPr sz="2400" b="1" dirty="0">
                <a:latin typeface="Arial"/>
                <a:cs typeface="Arial"/>
              </a:rPr>
              <a:t>can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used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severe </a:t>
            </a:r>
            <a:r>
              <a:rPr sz="2400" b="1" spc="-10" dirty="0">
                <a:latin typeface="Arial"/>
                <a:cs typeface="Arial"/>
              </a:rPr>
              <a:t>cases.</a:t>
            </a:r>
            <a:endParaRPr sz="2400" dirty="0">
              <a:latin typeface="Arial"/>
              <a:cs typeface="Arial"/>
            </a:endParaRPr>
          </a:p>
          <a:p>
            <a:pPr marL="6985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latin typeface="Arial"/>
                <a:cs typeface="Arial"/>
              </a:rPr>
              <a:t>Labetalol:10-</a:t>
            </a:r>
            <a:r>
              <a:rPr sz="2400" b="1" dirty="0">
                <a:latin typeface="Arial"/>
                <a:cs typeface="Arial"/>
              </a:rPr>
              <a:t>20mg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IV</a:t>
            </a:r>
            <a:r>
              <a:rPr sz="2400" b="1" spc="45" dirty="0">
                <a:latin typeface="Arial"/>
                <a:cs typeface="Arial"/>
              </a:rPr>
              <a:t> </a:t>
            </a:r>
            <a:r>
              <a:rPr sz="2400" b="1" spc="-50" dirty="0">
                <a:latin typeface="Arial"/>
                <a:cs typeface="Arial"/>
              </a:rPr>
              <a:t>.</a:t>
            </a:r>
            <a:endParaRPr sz="2400" dirty="0">
              <a:latin typeface="Arial"/>
              <a:cs typeface="Arial"/>
            </a:endParaRPr>
          </a:p>
          <a:p>
            <a:pPr marL="164465" marR="149225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dose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can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doubled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every</a:t>
            </a:r>
            <a:r>
              <a:rPr sz="2400" b="1" spc="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10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minutes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if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proper </a:t>
            </a:r>
            <a:r>
              <a:rPr sz="2400" b="1" dirty="0">
                <a:latin typeface="Arial"/>
                <a:cs typeface="Arial"/>
              </a:rPr>
              <a:t>response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not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achieved.</a:t>
            </a:r>
            <a:endParaRPr sz="2400" dirty="0">
              <a:latin typeface="Arial"/>
              <a:cs typeface="Arial"/>
            </a:endParaRPr>
          </a:p>
          <a:p>
            <a:pPr marL="213360" marR="193040" indent="-12065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Magnesium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Sulphate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should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given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the </a:t>
            </a:r>
            <a:r>
              <a:rPr sz="2400" b="1" dirty="0">
                <a:latin typeface="Arial"/>
                <a:cs typeface="Arial"/>
              </a:rPr>
              <a:t>management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all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cases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severe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preeclampsia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to </a:t>
            </a:r>
            <a:r>
              <a:rPr sz="2400" b="1" dirty="0">
                <a:latin typeface="Arial"/>
                <a:cs typeface="Arial"/>
              </a:rPr>
              <a:t>prevent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eclampsia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2955" y="358140"/>
            <a:ext cx="6276340" cy="79883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0"/>
              </a:spcBef>
            </a:pPr>
            <a:r>
              <a:rPr sz="4400" dirty="0"/>
              <a:t>Time</a:t>
            </a:r>
            <a:r>
              <a:rPr sz="4400" spc="-65" dirty="0"/>
              <a:t> </a:t>
            </a:r>
            <a:r>
              <a:rPr sz="4400" dirty="0"/>
              <a:t>of</a:t>
            </a:r>
            <a:r>
              <a:rPr sz="4400" spc="-75" dirty="0"/>
              <a:t> </a:t>
            </a:r>
            <a:r>
              <a:rPr sz="4400" spc="-10" dirty="0"/>
              <a:t>delivery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45947" y="2038845"/>
            <a:ext cx="8446135" cy="1512594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90805" marR="616585">
              <a:lnSpc>
                <a:spcPct val="100000"/>
              </a:lnSpc>
              <a:spcBef>
                <a:spcPts val="275"/>
              </a:spcBef>
              <a:tabLst>
                <a:tab pos="3709670" algn="l"/>
              </a:tabLst>
            </a:pP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chronic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hypertension</a:t>
            </a:r>
            <a:r>
              <a:rPr sz="2400" b="1" dirty="0">
                <a:latin typeface="Arial"/>
                <a:cs typeface="Arial"/>
              </a:rPr>
              <a:t>	no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induce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delivery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before</a:t>
            </a:r>
            <a:r>
              <a:rPr sz="2400" b="1" spc="-25" dirty="0">
                <a:latin typeface="Arial"/>
                <a:cs typeface="Arial"/>
              </a:rPr>
              <a:t> 37 </a:t>
            </a:r>
            <a:r>
              <a:rPr sz="2400" b="1" dirty="0">
                <a:latin typeface="Arial"/>
                <a:cs typeface="Arial"/>
              </a:rPr>
              <a:t>weeks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if</a:t>
            </a:r>
            <a:endParaRPr sz="2400" dirty="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BP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lower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160/110</a:t>
            </a:r>
            <a:endParaRPr sz="2400" dirty="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After</a:t>
            </a:r>
            <a:r>
              <a:rPr sz="2400" b="1" spc="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37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weeks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depends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on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senior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obstetrician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decision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5947" y="4433315"/>
            <a:ext cx="8446135" cy="1145185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0805" marR="3738245">
              <a:lnSpc>
                <a:spcPct val="100000"/>
              </a:lnSpc>
              <a:spcBef>
                <a:spcPts val="290"/>
              </a:spcBef>
            </a:pPr>
            <a:r>
              <a:rPr sz="2400" b="1" dirty="0">
                <a:latin typeface="Arial"/>
                <a:cs typeface="Arial"/>
              </a:rPr>
              <a:t>If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early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birth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necessary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offer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50" dirty="0">
                <a:latin typeface="Arial"/>
                <a:cs typeface="Arial"/>
              </a:rPr>
              <a:t>: </a:t>
            </a:r>
            <a:r>
              <a:rPr sz="2400" b="1" dirty="0">
                <a:latin typeface="Arial"/>
                <a:cs typeface="Arial"/>
              </a:rPr>
              <a:t>Antenatal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corticosteroids </a:t>
            </a:r>
            <a:r>
              <a:rPr sz="2400" b="1" dirty="0">
                <a:latin typeface="Arial"/>
                <a:cs typeface="Arial"/>
              </a:rPr>
              <a:t>Magnesium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sulfate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4004" y="413004"/>
            <a:ext cx="7263765" cy="79883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63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65"/>
              </a:spcBef>
            </a:pPr>
            <a:r>
              <a:rPr sz="4400" dirty="0"/>
              <a:t>HELLP</a:t>
            </a:r>
            <a:r>
              <a:rPr sz="4400" spc="-130" dirty="0"/>
              <a:t> </a:t>
            </a:r>
            <a:r>
              <a:rPr sz="4400" spc="-10" dirty="0"/>
              <a:t>syndrome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94004" y="2057400"/>
            <a:ext cx="7303134" cy="1569720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434975" marR="1193800" indent="-344805">
              <a:lnSpc>
                <a:spcPct val="100000"/>
              </a:lnSpc>
              <a:spcBef>
                <a:spcPts val="290"/>
              </a:spcBef>
              <a:buFont typeface="Arial MT"/>
              <a:buChar char="•"/>
              <a:tabLst>
                <a:tab pos="434975" algn="l"/>
              </a:tabLst>
            </a:pPr>
            <a:r>
              <a:rPr sz="2400" b="1" dirty="0">
                <a:latin typeface="Arial"/>
                <a:cs typeface="Arial"/>
              </a:rPr>
              <a:t>Hemolysis :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identified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by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burr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cells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and </a:t>
            </a:r>
            <a:r>
              <a:rPr sz="2400" b="1" spc="-10" dirty="0">
                <a:latin typeface="Arial"/>
                <a:cs typeface="Arial"/>
              </a:rPr>
              <a:t>schistocytes</a:t>
            </a:r>
            <a:endParaRPr sz="2400" dirty="0">
              <a:latin typeface="Arial"/>
              <a:cs typeface="Arial"/>
            </a:endParaRPr>
          </a:p>
          <a:p>
            <a:pPr marL="434975" indent="-344170">
              <a:lnSpc>
                <a:spcPct val="100000"/>
              </a:lnSpc>
              <a:buFont typeface="Arial MT"/>
              <a:buChar char="•"/>
              <a:tabLst>
                <a:tab pos="434975" algn="l"/>
              </a:tabLst>
            </a:pPr>
            <a:r>
              <a:rPr sz="2400" b="1" spc="-10" dirty="0">
                <a:latin typeface="Arial"/>
                <a:cs typeface="Arial"/>
              </a:rPr>
              <a:t>Thrombocytopenia</a:t>
            </a:r>
            <a:endParaRPr sz="2400" dirty="0">
              <a:latin typeface="Arial"/>
              <a:cs typeface="Arial"/>
            </a:endParaRPr>
          </a:p>
          <a:p>
            <a:pPr marL="434975" indent="-344170">
              <a:lnSpc>
                <a:spcPct val="100000"/>
              </a:lnSpc>
              <a:buFont typeface="Arial MT"/>
              <a:buChar char="•"/>
              <a:tabLst>
                <a:tab pos="434975" algn="l"/>
              </a:tabLst>
            </a:pPr>
            <a:r>
              <a:rPr sz="2400" b="1" dirty="0">
                <a:latin typeface="Arial"/>
                <a:cs typeface="Arial"/>
              </a:rPr>
              <a:t>Elevated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liver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function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tests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3164" y="589787"/>
            <a:ext cx="5404485" cy="798830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0"/>
              </a:spcBef>
            </a:pPr>
            <a:r>
              <a:rPr sz="4400" spc="-10" dirty="0"/>
              <a:t>Eclampsia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13943" y="1828800"/>
            <a:ext cx="8162925" cy="1327286"/>
          </a:xfrm>
          <a:prstGeom prst="rect">
            <a:avLst/>
          </a:prstGeom>
          <a:ln w="39623">
            <a:solidFill>
              <a:srgbClr val="A4002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139065" marR="138430" algn="ctr">
              <a:lnSpc>
                <a:spcPct val="100000"/>
              </a:lnSpc>
              <a:spcBef>
                <a:spcPts val="270"/>
              </a:spcBef>
              <a:tabLst>
                <a:tab pos="5524500" algn="l"/>
              </a:tabLst>
            </a:pPr>
            <a:r>
              <a:rPr sz="2800" b="1" dirty="0">
                <a:latin typeface="Arial"/>
                <a:cs typeface="Arial"/>
              </a:rPr>
              <a:t>The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occurrence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of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tonic-clonic</a:t>
            </a:r>
            <a:r>
              <a:rPr sz="2800" b="1" dirty="0">
                <a:latin typeface="Arial"/>
                <a:cs typeface="Arial"/>
              </a:rPr>
              <a:t>	</a:t>
            </a:r>
            <a:r>
              <a:rPr sz="2800" b="1" spc="-10" dirty="0">
                <a:latin typeface="Arial"/>
                <a:cs typeface="Arial"/>
              </a:rPr>
              <a:t>convulsions </a:t>
            </a:r>
            <a:r>
              <a:rPr sz="2800" b="1" dirty="0">
                <a:latin typeface="Arial"/>
                <a:cs typeface="Arial"/>
              </a:rPr>
              <a:t>(without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any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neurological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disease)</a:t>
            </a:r>
            <a:r>
              <a:rPr sz="2800" b="1" spc="-4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in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a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woman </a:t>
            </a:r>
            <a:r>
              <a:rPr sz="2800" b="1" dirty="0">
                <a:latin typeface="Arial"/>
                <a:cs typeface="Arial"/>
              </a:rPr>
              <a:t>with</a:t>
            </a:r>
            <a:r>
              <a:rPr sz="2800" b="1" spc="-10" dirty="0">
                <a:latin typeface="Arial"/>
                <a:cs typeface="Arial"/>
              </a:rPr>
              <a:t> pre-eclampsia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2684" y="3337686"/>
            <a:ext cx="7986395" cy="222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Arial"/>
                <a:cs typeface="Arial"/>
              </a:rPr>
              <a:t>Incidence: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5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10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000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deliveries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1-</a:t>
            </a:r>
            <a:r>
              <a:rPr sz="2400" b="1" dirty="0">
                <a:latin typeface="Arial"/>
                <a:cs typeface="Arial"/>
              </a:rPr>
              <a:t>2%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severe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PE </a:t>
            </a:r>
            <a:r>
              <a:rPr sz="2400" b="1" spc="-10" dirty="0">
                <a:latin typeface="Arial"/>
                <a:cs typeface="Arial"/>
              </a:rPr>
              <a:t>cases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High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maternal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fetal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mortality</a:t>
            </a:r>
            <a:endParaRPr sz="2400" dirty="0">
              <a:latin typeface="Arial"/>
              <a:cs typeface="Arial"/>
            </a:endParaRPr>
          </a:p>
          <a:p>
            <a:pPr marL="12700" marR="31115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It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can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occur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antenatally,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intra-</a:t>
            </a:r>
            <a:r>
              <a:rPr sz="2400" b="1" dirty="0">
                <a:latin typeface="Arial"/>
                <a:cs typeface="Arial"/>
              </a:rPr>
              <a:t>partum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post-partum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pathophysiology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cerebral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vasospasm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leading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to </a:t>
            </a:r>
            <a:r>
              <a:rPr sz="2400" b="1" dirty="0">
                <a:latin typeface="Arial"/>
                <a:cs typeface="Arial"/>
              </a:rPr>
              <a:t>ischemia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cerebral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edema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" y="534923"/>
            <a:ext cx="8686800" cy="802005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861694">
              <a:lnSpc>
                <a:spcPct val="100000"/>
              </a:lnSpc>
              <a:spcBef>
                <a:spcPts val="370"/>
              </a:spcBef>
            </a:pPr>
            <a:r>
              <a:rPr sz="4400" dirty="0"/>
              <a:t>Management</a:t>
            </a:r>
            <a:r>
              <a:rPr sz="4400" spc="-120" dirty="0"/>
              <a:t> </a:t>
            </a:r>
            <a:r>
              <a:rPr sz="4400" dirty="0"/>
              <a:t>of</a:t>
            </a:r>
            <a:r>
              <a:rPr sz="4400" spc="-145" dirty="0"/>
              <a:t> </a:t>
            </a:r>
            <a:r>
              <a:rPr sz="4400" spc="-10" dirty="0"/>
              <a:t>eclampsia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222018" y="1828800"/>
            <a:ext cx="8439785" cy="4050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00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During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seizure: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Maintain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30" dirty="0">
                <a:latin typeface="Arial"/>
                <a:cs typeface="Arial"/>
              </a:rPr>
              <a:t>airway,</a:t>
            </a:r>
            <a:r>
              <a:rPr sz="2400" b="1" spc="-1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Administer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oxygen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and </a:t>
            </a:r>
            <a:r>
              <a:rPr sz="2400" b="1" dirty="0">
                <a:latin typeface="Arial"/>
                <a:cs typeface="Arial"/>
              </a:rPr>
              <a:t>avoid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supine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hypotension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Anticonvulsant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therapy:</a:t>
            </a:r>
            <a:endParaRPr sz="2400" dirty="0">
              <a:latin typeface="Arial"/>
              <a:cs typeface="Arial"/>
            </a:endParaRPr>
          </a:p>
          <a:p>
            <a:pPr marL="356870" marR="196215" indent="-34480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Magnesium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sulfate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4-</a:t>
            </a:r>
            <a:r>
              <a:rPr sz="2400" b="1" dirty="0">
                <a:latin typeface="Arial"/>
                <a:cs typeface="Arial"/>
              </a:rPr>
              <a:t>6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 IV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followed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by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10" dirty="0">
                <a:latin typeface="Arial"/>
                <a:cs typeface="Arial"/>
              </a:rPr>
              <a:t> maintenance </a:t>
            </a:r>
            <a:r>
              <a:rPr sz="2400" b="1" dirty="0">
                <a:latin typeface="Arial"/>
                <a:cs typeface="Arial"/>
              </a:rPr>
              <a:t>infusion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1-</a:t>
            </a:r>
            <a:r>
              <a:rPr sz="2400" b="1" dirty="0">
                <a:latin typeface="Arial"/>
                <a:cs typeface="Arial"/>
              </a:rPr>
              <a:t>2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/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50" dirty="0">
                <a:latin typeface="Arial"/>
                <a:cs typeface="Arial"/>
              </a:rPr>
              <a:t>h</a:t>
            </a:r>
            <a:endParaRPr sz="2400" dirty="0">
              <a:latin typeface="Arial"/>
              <a:cs typeface="Arial"/>
            </a:endParaRPr>
          </a:p>
          <a:p>
            <a:pPr marL="356870" marR="172085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Diazepam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20mg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IV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followed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by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maintenance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infusion </a:t>
            </a:r>
            <a:r>
              <a:rPr sz="2400" b="1" dirty="0">
                <a:latin typeface="Arial"/>
                <a:cs typeface="Arial"/>
              </a:rPr>
              <a:t>as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required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spc="-10" dirty="0">
                <a:latin typeface="Arial"/>
                <a:cs typeface="Arial"/>
              </a:rPr>
              <a:t>Phynenton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Anticonvulsant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should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continued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for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at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least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24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50" dirty="0">
                <a:latin typeface="Arial"/>
                <a:cs typeface="Arial"/>
              </a:rPr>
              <a:t>h</a:t>
            </a:r>
            <a:endParaRPr sz="2400" dirty="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after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last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convulsion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CS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indicated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unless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mother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active</a:t>
            </a:r>
            <a:r>
              <a:rPr sz="2400" b="1" spc="6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labour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124" y="534923"/>
            <a:ext cx="8686800" cy="802005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572135">
              <a:lnSpc>
                <a:spcPct val="100000"/>
              </a:lnSpc>
              <a:spcBef>
                <a:spcPts val="370"/>
              </a:spcBef>
            </a:pPr>
            <a:r>
              <a:rPr sz="4400" dirty="0"/>
              <a:t>Magnesium</a:t>
            </a:r>
            <a:r>
              <a:rPr sz="4400" spc="-170" dirty="0"/>
              <a:t> </a:t>
            </a:r>
            <a:r>
              <a:rPr sz="4400" dirty="0"/>
              <a:t>Sulfate</a:t>
            </a:r>
            <a:r>
              <a:rPr sz="4400" spc="-175" dirty="0"/>
              <a:t> </a:t>
            </a:r>
            <a:r>
              <a:rPr sz="4400" spc="-10" dirty="0"/>
              <a:t>(MgSO4)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533400" y="1905000"/>
            <a:ext cx="7832725" cy="4050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170">
              <a:lnSpc>
                <a:spcPct val="100000"/>
              </a:lnSpc>
              <a:spcBef>
                <a:spcPts val="100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It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can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given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IV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IM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 </a:t>
            </a:r>
            <a:r>
              <a:rPr sz="2400" b="1" spc="-25" dirty="0">
                <a:latin typeface="Arial"/>
                <a:cs typeface="Arial"/>
              </a:rPr>
              <a:t>SC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therapeutic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level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4-7mEq/L</a:t>
            </a:r>
            <a:endParaRPr sz="2400" dirty="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total dose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MgSO4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should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not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exceed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24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gms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24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hours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dose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MgSO4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monitored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by: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Preserved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patellar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reflex.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(7-</a:t>
            </a:r>
            <a:r>
              <a:rPr sz="2400" b="1" dirty="0">
                <a:latin typeface="Arial"/>
                <a:cs typeface="Arial"/>
              </a:rPr>
              <a:t>10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mEq/L)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Respiratory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rate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&gt;16/min.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(10-</a:t>
            </a:r>
            <a:r>
              <a:rPr sz="2400" b="1" dirty="0">
                <a:latin typeface="Arial"/>
                <a:cs typeface="Arial"/>
              </a:rPr>
              <a:t>13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mEq/L)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Urine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output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&gt;100ml/4hours.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(15-</a:t>
            </a:r>
            <a:r>
              <a:rPr sz="2400" b="1" dirty="0">
                <a:latin typeface="Arial"/>
                <a:cs typeface="Arial"/>
              </a:rPr>
              <a:t>25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mEq/L)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Serum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Mg++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level.</a:t>
            </a:r>
            <a:endParaRPr sz="2400" dirty="0">
              <a:latin typeface="Arial"/>
              <a:cs typeface="Arial"/>
            </a:endParaRPr>
          </a:p>
          <a:p>
            <a:pPr marL="356870" indent="-34417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stopped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24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hours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after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delivery</a:t>
            </a:r>
            <a:endParaRPr sz="2400" dirty="0">
              <a:latin typeface="Arial"/>
              <a:cs typeface="Arial"/>
            </a:endParaRPr>
          </a:p>
          <a:p>
            <a:pPr marL="429895" indent="-41719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429895" algn="l"/>
              </a:tabLst>
            </a:pPr>
            <a:r>
              <a:rPr sz="2400" b="1" dirty="0">
                <a:latin typeface="Arial"/>
                <a:cs typeface="Arial"/>
              </a:rPr>
              <a:t>Antidote</a:t>
            </a:r>
            <a:r>
              <a:rPr sz="2400" b="1" spc="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ca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gluconate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1891" y="2854451"/>
            <a:ext cx="6934200" cy="802005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88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5"/>
              </a:spcBef>
            </a:pPr>
            <a:r>
              <a:rPr sz="4400" dirty="0"/>
              <a:t>Thank</a:t>
            </a:r>
            <a:r>
              <a:rPr sz="4400" spc="-114" dirty="0"/>
              <a:t> </a:t>
            </a:r>
            <a:r>
              <a:rPr sz="4400" spc="-25" dirty="0"/>
              <a:t>you</a:t>
            </a:r>
            <a:endParaRPr sz="4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433948"/>
            <a:ext cx="7056120" cy="540533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47625" rIns="0" bIns="0" rtlCol="0">
            <a:spAutoFit/>
          </a:bodyPr>
          <a:lstStyle/>
          <a:p>
            <a:pPr marL="641350">
              <a:lnSpc>
                <a:spcPct val="100000"/>
              </a:lnSpc>
              <a:spcBef>
                <a:spcPts val="375"/>
              </a:spcBef>
            </a:pPr>
            <a:r>
              <a:rPr dirty="0"/>
              <a:t>Chronic</a:t>
            </a:r>
            <a:r>
              <a:rPr spc="-145" dirty="0"/>
              <a:t> </a:t>
            </a:r>
            <a:r>
              <a:rPr spc="-10" dirty="0"/>
              <a:t>hypertension</a:t>
            </a:r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0" y="1447800"/>
            <a:ext cx="8558530" cy="478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678180" indent="-344805">
              <a:lnSpc>
                <a:spcPct val="100000"/>
              </a:lnSpc>
              <a:spcBef>
                <a:spcPts val="100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Diagnosed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prior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pregnancy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before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20 </a:t>
            </a:r>
            <a:r>
              <a:rPr sz="2400" b="1" spc="-10" dirty="0">
                <a:latin typeface="Arial"/>
                <a:cs typeface="Arial"/>
              </a:rPr>
              <a:t>weeks </a:t>
            </a:r>
            <a:r>
              <a:rPr sz="2400" b="1" dirty="0">
                <a:latin typeface="Arial"/>
                <a:cs typeface="Arial"/>
              </a:rPr>
              <a:t>gestation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(and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persisting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12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weeks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after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pregnancy)</a:t>
            </a:r>
            <a:endParaRPr sz="2400" dirty="0">
              <a:latin typeface="Arial"/>
              <a:cs typeface="Arial"/>
            </a:endParaRPr>
          </a:p>
          <a:p>
            <a:pPr marL="356870" marR="5080" indent="-34480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356870" algn="l"/>
              </a:tabLst>
            </a:pPr>
            <a:r>
              <a:rPr sz="2400" b="1" dirty="0">
                <a:latin typeface="Arial"/>
                <a:cs typeface="Arial"/>
              </a:rPr>
              <a:t>Has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doubled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prevalence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over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last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decade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now </a:t>
            </a:r>
            <a:r>
              <a:rPr sz="2400" b="1" dirty="0">
                <a:latin typeface="Arial"/>
                <a:cs typeface="Arial"/>
              </a:rPr>
              <a:t>complicates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at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least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100,000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pregnancies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(2.36%)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the </a:t>
            </a:r>
            <a:r>
              <a:rPr sz="2400" b="1" dirty="0">
                <a:latin typeface="Arial"/>
                <a:cs typeface="Arial"/>
              </a:rPr>
              <a:t>United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States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each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year</a:t>
            </a:r>
            <a:endParaRPr sz="2400" dirty="0">
              <a:latin typeface="Arial"/>
              <a:cs typeface="Arial"/>
            </a:endParaRPr>
          </a:p>
          <a:p>
            <a:pPr marL="356870" marR="25400" indent="-34480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356870" algn="l"/>
                <a:tab pos="1085850" algn="l"/>
              </a:tabLst>
            </a:pP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diagnostic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criteria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for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hypertension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pregnancy </a:t>
            </a:r>
            <a:r>
              <a:rPr sz="2400" b="1" dirty="0">
                <a:latin typeface="Arial"/>
                <a:cs typeface="Arial"/>
              </a:rPr>
              <a:t>were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similar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those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for</a:t>
            </a:r>
            <a:r>
              <a:rPr sz="2400" b="1" spc="1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non-</a:t>
            </a:r>
            <a:r>
              <a:rPr sz="2400" b="1" dirty="0">
                <a:latin typeface="Arial"/>
                <a:cs typeface="Arial"/>
              </a:rPr>
              <a:t>pregnant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individuals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and </a:t>
            </a:r>
            <a:r>
              <a:rPr sz="2400" b="1" dirty="0">
                <a:latin typeface="Arial"/>
                <a:cs typeface="Arial"/>
              </a:rPr>
              <a:t>included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systolic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blood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pressure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(SBP)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≥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140mm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Hg </a:t>
            </a:r>
            <a:r>
              <a:rPr sz="2400" b="1" dirty="0">
                <a:latin typeface="Arial"/>
                <a:cs typeface="Arial"/>
              </a:rPr>
              <a:t>or </a:t>
            </a:r>
            <a:r>
              <a:rPr sz="2400" b="1" spc="-50" dirty="0">
                <a:latin typeface="Arial"/>
                <a:cs typeface="Arial"/>
              </a:rPr>
              <a:t>a</a:t>
            </a:r>
            <a:r>
              <a:rPr sz="2400" b="1" dirty="0">
                <a:latin typeface="Arial"/>
                <a:cs typeface="Arial"/>
              </a:rPr>
              <a:t>	diastolic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blood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pressure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(DBP) of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≥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90mm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Hg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at </a:t>
            </a:r>
            <a:r>
              <a:rPr sz="2400" b="1" dirty="0">
                <a:latin typeface="Arial"/>
                <a:cs typeface="Arial"/>
              </a:rPr>
              <a:t>least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2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separate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occasions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more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than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4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hours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apart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for </a:t>
            </a:r>
            <a:r>
              <a:rPr sz="2400" b="1" u="sng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mild</a:t>
            </a:r>
            <a:r>
              <a:rPr sz="2400" b="1" u="sng" spc="-20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2400" b="1" u="sng" spc="-10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hypertension</a:t>
            </a:r>
            <a:endParaRPr sz="2400" dirty="0">
              <a:latin typeface="Arial"/>
              <a:cs typeface="Arial"/>
            </a:endParaRPr>
          </a:p>
          <a:p>
            <a:pPr marL="356870" marR="673735" indent="-344805">
              <a:lnSpc>
                <a:spcPct val="100000"/>
              </a:lnSpc>
              <a:spcBef>
                <a:spcPts val="5"/>
              </a:spcBef>
              <a:buChar char="•"/>
              <a:tabLst>
                <a:tab pos="356870" algn="l"/>
                <a:tab pos="441959" algn="l"/>
              </a:tabLst>
            </a:pPr>
            <a:r>
              <a:rPr sz="2400" dirty="0">
                <a:latin typeface="Arial MT"/>
                <a:cs typeface="Arial MT"/>
              </a:rPr>
              <a:t>	</a:t>
            </a:r>
            <a:r>
              <a:rPr sz="2400" b="1" dirty="0">
                <a:latin typeface="Arial"/>
                <a:cs typeface="Arial"/>
              </a:rPr>
              <a:t>SBP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≥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160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mm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Hg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or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DBP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≥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110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mm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Hg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for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u="sng" spc="-10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severe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u="sng" spc="-10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hypertension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923" y="391668"/>
            <a:ext cx="7313677" cy="1145185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89865">
              <a:lnSpc>
                <a:spcPct val="100000"/>
              </a:lnSpc>
              <a:spcBef>
                <a:spcPts val="290"/>
              </a:spcBef>
            </a:pPr>
            <a:r>
              <a:rPr sz="3600" dirty="0"/>
              <a:t>Classification</a:t>
            </a:r>
            <a:r>
              <a:rPr sz="3600" spc="-75" dirty="0"/>
              <a:t> </a:t>
            </a:r>
            <a:r>
              <a:rPr sz="3600" dirty="0"/>
              <a:t>of</a:t>
            </a:r>
            <a:r>
              <a:rPr sz="3600" spc="-70" dirty="0"/>
              <a:t> </a:t>
            </a:r>
            <a:r>
              <a:rPr sz="3600" dirty="0"/>
              <a:t>chronic</a:t>
            </a:r>
            <a:r>
              <a:rPr sz="3600" spc="-90" dirty="0"/>
              <a:t> </a:t>
            </a:r>
            <a:r>
              <a:rPr sz="3600" spc="-10" dirty="0"/>
              <a:t>hypertension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228600" y="2286000"/>
            <a:ext cx="8145780" cy="27730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5"/>
              </a:spcBef>
              <a:buClr>
                <a:srgbClr val="A40020"/>
              </a:buClr>
              <a:buFont typeface="Arial MT"/>
              <a:buChar char="•"/>
              <a:tabLst>
                <a:tab pos="469900" algn="l"/>
              </a:tabLst>
            </a:pPr>
            <a:r>
              <a:rPr sz="2800" b="1" dirty="0">
                <a:latin typeface="Arial"/>
                <a:cs typeface="Arial"/>
              </a:rPr>
              <a:t>Primary</a:t>
            </a:r>
            <a:r>
              <a:rPr sz="2800" b="1" spc="-1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(idiopathic)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or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essential</a:t>
            </a:r>
            <a:endParaRPr sz="2800" dirty="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469900" algn="l"/>
              </a:tabLst>
            </a:pPr>
            <a:r>
              <a:rPr sz="2800" b="1" dirty="0">
                <a:latin typeface="Arial"/>
                <a:cs typeface="Arial"/>
              </a:rPr>
              <a:t>Secondary</a:t>
            </a:r>
            <a:r>
              <a:rPr sz="2800" b="1" spc="-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due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to</a:t>
            </a:r>
            <a:endParaRPr sz="2800" dirty="0">
              <a:latin typeface="Arial"/>
              <a:cs typeface="Arial"/>
            </a:endParaRPr>
          </a:p>
          <a:p>
            <a:pPr marL="2180590">
              <a:lnSpc>
                <a:spcPct val="100000"/>
              </a:lnSpc>
              <a:spcBef>
                <a:spcPts val="405"/>
              </a:spcBef>
            </a:pPr>
            <a:r>
              <a:rPr sz="2400" b="1" dirty="0">
                <a:latin typeface="Arial"/>
                <a:cs typeface="Arial"/>
              </a:rPr>
              <a:t>Renal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:glomerulonephritis,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renal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artery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b="1" dirty="0">
                <a:latin typeface="Arial"/>
                <a:cs typeface="Arial"/>
              </a:rPr>
              <a:t>stenosis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,Polycystic</a:t>
            </a:r>
            <a:r>
              <a:rPr sz="2400" b="1" spc="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kidneys</a:t>
            </a:r>
            <a:r>
              <a:rPr sz="2400" b="1" spc="-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..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etc</a:t>
            </a:r>
            <a:endParaRPr sz="2400" dirty="0">
              <a:latin typeface="Arial"/>
              <a:cs typeface="Arial"/>
            </a:endParaRPr>
          </a:p>
          <a:p>
            <a:pPr marL="2201545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Endocrine:</a:t>
            </a:r>
            <a:r>
              <a:rPr sz="2400" b="1" spc="-10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crushing's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syndrome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,Conn's</a:t>
            </a:r>
            <a:endParaRPr sz="2400" dirty="0">
              <a:latin typeface="Arial"/>
              <a:cs typeface="Arial"/>
            </a:endParaRPr>
          </a:p>
          <a:p>
            <a:pPr marL="2201545" marR="368935" indent="-2189480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latin typeface="Arial"/>
                <a:cs typeface="Arial"/>
              </a:rPr>
              <a:t>syndrome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,Phaeochromocytoma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,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Thyrotoxicosis..etc </a:t>
            </a:r>
            <a:r>
              <a:rPr sz="2400" b="1" spc="-20" dirty="0">
                <a:latin typeface="Arial"/>
                <a:cs typeface="Arial"/>
              </a:rPr>
              <a:t>Vascular: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coarctation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the</a:t>
            </a:r>
            <a:r>
              <a:rPr sz="2400" b="1" spc="-4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aorta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1563" y="373379"/>
            <a:ext cx="8517637" cy="1023357"/>
          </a:xfrm>
          <a:prstGeom prst="rect">
            <a:avLst/>
          </a:prstGeom>
          <a:ln w="39623">
            <a:solidFill>
              <a:srgbClr val="333399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3175000" marR="1004569" indent="-2162175">
              <a:lnSpc>
                <a:spcPct val="100000"/>
              </a:lnSpc>
              <a:spcBef>
                <a:spcPts val="300"/>
              </a:spcBef>
            </a:pPr>
            <a:r>
              <a:rPr dirty="0"/>
              <a:t>What</a:t>
            </a:r>
            <a:r>
              <a:rPr spc="-55" dirty="0"/>
              <a:t> </a:t>
            </a:r>
            <a:r>
              <a:rPr dirty="0"/>
              <a:t>are</a:t>
            </a:r>
            <a:r>
              <a:rPr spc="-1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effects</a:t>
            </a:r>
            <a:r>
              <a:rPr spc="-10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dirty="0"/>
              <a:t>HTN</a:t>
            </a:r>
            <a:r>
              <a:rPr spc="-30" dirty="0"/>
              <a:t> </a:t>
            </a:r>
            <a:r>
              <a:rPr spc="-25" dirty="0"/>
              <a:t>on </a:t>
            </a:r>
            <a:r>
              <a:rPr spc="-10" dirty="0"/>
              <a:t>Pregnancy</a:t>
            </a:r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457200" y="1905000"/>
            <a:ext cx="8081009" cy="41154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10"/>
              </a:spcBef>
              <a:buClr>
                <a:srgbClr val="A40020"/>
              </a:buClr>
              <a:buFont typeface="Arial MT"/>
              <a:buChar char="•"/>
              <a:tabLst>
                <a:tab pos="299085" algn="l"/>
              </a:tabLst>
            </a:pPr>
            <a:r>
              <a:rPr sz="2800" b="1" dirty="0">
                <a:latin typeface="Arial"/>
                <a:cs typeface="Arial"/>
              </a:rPr>
              <a:t>Maternal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spc="-50" dirty="0">
                <a:latin typeface="Arial"/>
                <a:cs typeface="Arial"/>
              </a:rPr>
              <a:t>:</a:t>
            </a:r>
            <a:endParaRPr sz="28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20"/>
              </a:spcBef>
              <a:buClr>
                <a:srgbClr val="A40020"/>
              </a:buClr>
              <a:buFont typeface="Arial MT"/>
              <a:buChar char="•"/>
              <a:tabLst>
                <a:tab pos="299085" algn="l"/>
              </a:tabLst>
            </a:pPr>
            <a:r>
              <a:rPr sz="2400" b="1" dirty="0">
                <a:latin typeface="Arial"/>
                <a:cs typeface="Arial"/>
              </a:rPr>
              <a:t>Preeclampsia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up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50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%</a:t>
            </a:r>
            <a:r>
              <a:rPr sz="2400" b="1" spc="-2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those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with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severe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chronic</a:t>
            </a:r>
            <a:endParaRPr sz="2400" dirty="0">
              <a:latin typeface="Arial"/>
              <a:cs typeface="Arial"/>
            </a:endParaRPr>
          </a:p>
          <a:p>
            <a:pPr marL="299085">
              <a:lnSpc>
                <a:spcPct val="100000"/>
              </a:lnSpc>
            </a:pPr>
            <a:r>
              <a:rPr sz="2400" b="1" spc="-25" dirty="0">
                <a:latin typeface="Arial"/>
                <a:cs typeface="Arial"/>
              </a:rPr>
              <a:t>HTN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299085" algn="l"/>
              </a:tabLst>
            </a:pPr>
            <a:r>
              <a:rPr sz="2400" b="1" dirty="0">
                <a:latin typeface="Arial"/>
                <a:cs typeface="Arial"/>
              </a:rPr>
              <a:t>Placental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abruption</a:t>
            </a:r>
            <a:r>
              <a:rPr sz="2400" b="1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up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to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spc="-25" dirty="0">
                <a:latin typeface="Arial"/>
                <a:cs typeface="Arial"/>
              </a:rPr>
              <a:t>10%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299085" algn="l"/>
              </a:tabLst>
            </a:pPr>
            <a:r>
              <a:rPr sz="2400" b="1" dirty="0">
                <a:latin typeface="Arial"/>
                <a:cs typeface="Arial"/>
              </a:rPr>
              <a:t>Cesarean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delivery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299085" algn="l"/>
              </a:tabLst>
            </a:pPr>
            <a:r>
              <a:rPr sz="2400" b="1" dirty="0">
                <a:latin typeface="Arial"/>
                <a:cs typeface="Arial"/>
              </a:rPr>
              <a:t>Cerebrovascular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accidents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299085" algn="l"/>
              </a:tabLst>
            </a:pPr>
            <a:r>
              <a:rPr sz="2400" b="1" dirty="0">
                <a:latin typeface="Arial"/>
                <a:cs typeface="Arial"/>
              </a:rPr>
              <a:t>Acute renal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failure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299085" algn="l"/>
              </a:tabLst>
            </a:pPr>
            <a:r>
              <a:rPr sz="2400" b="1" dirty="0">
                <a:latin typeface="Arial"/>
                <a:cs typeface="Arial"/>
              </a:rPr>
              <a:t>Congestive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heart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disease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299085" algn="l"/>
              </a:tabLst>
            </a:pPr>
            <a:r>
              <a:rPr sz="2400" b="1" dirty="0">
                <a:latin typeface="Arial"/>
                <a:cs typeface="Arial"/>
              </a:rPr>
              <a:t>Liver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failure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lr>
                <a:srgbClr val="A40020"/>
              </a:buClr>
              <a:buFont typeface="Arial MT"/>
              <a:buChar char="•"/>
              <a:tabLst>
                <a:tab pos="299085" algn="l"/>
              </a:tabLst>
            </a:pPr>
            <a:r>
              <a:rPr sz="2400" b="1" spc="-25" dirty="0">
                <a:latin typeface="Arial"/>
                <a:cs typeface="Arial"/>
              </a:rPr>
              <a:t>DIC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Clr>
                <a:srgbClr val="A40020"/>
              </a:buClr>
              <a:buFont typeface="Arial MT"/>
              <a:buChar char="•"/>
              <a:tabLst>
                <a:tab pos="299085" algn="l"/>
              </a:tabLst>
            </a:pPr>
            <a:r>
              <a:rPr sz="2400" b="1" spc="-10" dirty="0">
                <a:latin typeface="Arial"/>
                <a:cs typeface="Arial"/>
              </a:rPr>
              <a:t>Death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81200" y="457200"/>
            <a:ext cx="5582920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dirty="0"/>
              <a:t>Fetal</a:t>
            </a:r>
            <a:r>
              <a:rPr sz="4400" spc="-180" dirty="0"/>
              <a:t> </a:t>
            </a:r>
            <a:r>
              <a:rPr sz="4400" dirty="0"/>
              <a:t>complications</a:t>
            </a:r>
            <a:r>
              <a:rPr sz="4400" spc="-185" dirty="0"/>
              <a:t> </a:t>
            </a:r>
            <a:r>
              <a:rPr sz="4400" spc="-50" dirty="0"/>
              <a:t>:</a:t>
            </a:r>
            <a:endParaRPr sz="4400" dirty="0"/>
          </a:p>
        </p:txBody>
      </p:sp>
      <p:sp>
        <p:nvSpPr>
          <p:cNvPr id="4" name="object 4"/>
          <p:cNvSpPr txBox="1"/>
          <p:nvPr/>
        </p:nvSpPr>
        <p:spPr>
          <a:xfrm>
            <a:off x="457200" y="2971800"/>
            <a:ext cx="5102225" cy="1672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Arial"/>
                <a:cs typeface="Arial"/>
              </a:rPr>
              <a:t>Fetal</a:t>
            </a:r>
            <a:r>
              <a:rPr sz="3600" b="1" spc="15" dirty="0">
                <a:latin typeface="Arial"/>
                <a:cs typeface="Arial"/>
              </a:rPr>
              <a:t> </a:t>
            </a:r>
            <a:r>
              <a:rPr sz="3600" b="1" dirty="0">
                <a:latin typeface="Arial"/>
                <a:cs typeface="Arial"/>
              </a:rPr>
              <a:t>growth</a:t>
            </a:r>
            <a:r>
              <a:rPr sz="3600" b="1" spc="-60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restriction </a:t>
            </a:r>
            <a:r>
              <a:rPr sz="3600" b="1" dirty="0">
                <a:latin typeface="Arial"/>
                <a:cs typeface="Arial"/>
              </a:rPr>
              <a:t>Preterm</a:t>
            </a:r>
            <a:r>
              <a:rPr sz="3600" b="1" spc="-20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birth</a:t>
            </a:r>
            <a:endParaRPr sz="3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600" b="1" dirty="0">
                <a:latin typeface="Arial"/>
                <a:cs typeface="Arial"/>
              </a:rPr>
              <a:t>Perinatal</a:t>
            </a:r>
            <a:r>
              <a:rPr sz="3600" b="1" spc="-35" dirty="0">
                <a:latin typeface="Arial"/>
                <a:cs typeface="Arial"/>
              </a:rPr>
              <a:t> </a:t>
            </a:r>
            <a:r>
              <a:rPr sz="3600" b="1" spc="-10" dirty="0">
                <a:latin typeface="Arial"/>
                <a:cs typeface="Arial"/>
              </a:rPr>
              <a:t>mortality</a:t>
            </a:r>
            <a:endParaRPr sz="3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337</TotalTime>
  <Words>2653</Words>
  <Application>Microsoft Office PowerPoint</Application>
  <PresentationFormat>On-screen Show (4:3)</PresentationFormat>
  <Paragraphs>305</Paragraphs>
  <Slides>56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1" baseType="lpstr">
      <vt:lpstr>Arial</vt:lpstr>
      <vt:lpstr>Arial MT</vt:lpstr>
      <vt:lpstr>Calibri</vt:lpstr>
      <vt:lpstr>Calibri Light</vt:lpstr>
      <vt:lpstr>Office 2013 - 2022 Theme</vt:lpstr>
      <vt:lpstr>Hypertension in Pregnancy</vt:lpstr>
      <vt:lpstr>Introduction</vt:lpstr>
      <vt:lpstr>Hemodynamic Changes in Normal Pregnancy</vt:lpstr>
      <vt:lpstr>PowerPoint Presentation</vt:lpstr>
      <vt:lpstr>Classification of HTN in Pregnancy (HDP)</vt:lpstr>
      <vt:lpstr>Chronic hypertension</vt:lpstr>
      <vt:lpstr>Classification of chronic hypertension</vt:lpstr>
      <vt:lpstr>What are the effects of HTN on Pregnancy</vt:lpstr>
      <vt:lpstr>Fetal complications :</vt:lpstr>
      <vt:lpstr>Gestational hypertension</vt:lpstr>
      <vt:lpstr>Preeclampsia</vt:lpstr>
      <vt:lpstr>Preeclampsia superimposed on chronic hypertension</vt:lpstr>
      <vt:lpstr>Maternal organ dysfunction</vt:lpstr>
      <vt:lpstr>Prevalence</vt:lpstr>
      <vt:lpstr>Maternal complications of Preeclampsia</vt:lpstr>
      <vt:lpstr>Long term complications</vt:lpstr>
      <vt:lpstr>Fetal complications</vt:lpstr>
      <vt:lpstr>PEt and eclampsia are implicated in about 25% of stillbirths and neonatal deaths and 15% of growth restricted neonates</vt:lpstr>
      <vt:lpstr>Childhood compications</vt:lpstr>
      <vt:lpstr>Pathogenesis</vt:lpstr>
      <vt:lpstr>PowerPoint Presentation</vt:lpstr>
      <vt:lpstr>PowerPoint Presentation</vt:lpstr>
      <vt:lpstr>In PEt</vt:lpstr>
      <vt:lpstr>PowerPoint Presentation</vt:lpstr>
      <vt:lpstr>PowerPoint Presentation</vt:lpstr>
      <vt:lpstr>PowerPoint Presentation</vt:lpstr>
      <vt:lpstr>PowerPoint Presentation</vt:lpstr>
      <vt:lpstr>Prevention of preeclampsia</vt:lpstr>
      <vt:lpstr>Prevention of preeclampsia</vt:lpstr>
      <vt:lpstr>Low dose aspirin</vt:lpstr>
      <vt:lpstr>ASPRE trial</vt:lpstr>
      <vt:lpstr>Maternal risk factors</vt:lpstr>
      <vt:lpstr>PowerPoint Presentation</vt:lpstr>
      <vt:lpstr>Screening at 11-13 weeks</vt:lpstr>
      <vt:lpstr>PowerPoint Presentation</vt:lpstr>
      <vt:lpstr>Measurement of uterine artery PI (UTPI)</vt:lpstr>
      <vt:lpstr>PowerPoint Presentation</vt:lpstr>
      <vt:lpstr>Placental growth factor PIGF</vt:lpstr>
      <vt:lpstr>Soluble FMS-like tyrosine kinase-1 (sFlt-1)</vt:lpstr>
      <vt:lpstr>Pregnancy associated plasma protein- A (PAPP-A)</vt:lpstr>
      <vt:lpstr>Screening at 20-24 weeks</vt:lpstr>
      <vt:lpstr>PowerPoint Presentation</vt:lpstr>
      <vt:lpstr>PowerPoint Presentation</vt:lpstr>
      <vt:lpstr>PowerPoint Presentation</vt:lpstr>
      <vt:lpstr>PowerPoint Presentation</vt:lpstr>
      <vt:lpstr>Managements</vt:lpstr>
      <vt:lpstr>Antenatal appointments</vt:lpstr>
      <vt:lpstr>Laboratory findings</vt:lpstr>
      <vt:lpstr>Treatment of chronic hypertension in pregnancy</vt:lpstr>
      <vt:lpstr>PowerPoint Presentation</vt:lpstr>
      <vt:lpstr>Time of delivery</vt:lpstr>
      <vt:lpstr>HELLP syndrome</vt:lpstr>
      <vt:lpstr>Eclampsia</vt:lpstr>
      <vt:lpstr>Management of eclampsia</vt:lpstr>
      <vt:lpstr>Magnesium Sulfate (MgSO4)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غنى منير علي هليل</cp:lastModifiedBy>
  <cp:revision>2</cp:revision>
  <dcterms:created xsi:type="dcterms:W3CDTF">2024-09-23T16:38:43Z</dcterms:created>
  <dcterms:modified xsi:type="dcterms:W3CDTF">2024-09-23T22:17:52Z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2024-09-23T00:00:00Z</vt:filetime>
  </property>
  <property fmtid="{D5CDD505-2E9C-101B-9397-08002B2CF9AE}" pid="5" name="Producer">
    <vt:lpwstr>www.ilovepdf.com</vt:lpwstr>
  </property>
</Properties>
</file>