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6"/>
  </p:notesMasterIdLst>
  <p:sldIdLst>
    <p:sldId id="256" r:id="rId2"/>
    <p:sldId id="257" r:id="rId3"/>
    <p:sldId id="259" r:id="rId4"/>
    <p:sldId id="281" r:id="rId5"/>
    <p:sldId id="286" r:id="rId6"/>
    <p:sldId id="263" r:id="rId7"/>
    <p:sldId id="258" r:id="rId8"/>
    <p:sldId id="260" r:id="rId9"/>
    <p:sldId id="261" r:id="rId10"/>
    <p:sldId id="279" r:id="rId11"/>
    <p:sldId id="266" r:id="rId12"/>
    <p:sldId id="267" r:id="rId13"/>
    <p:sldId id="280" r:id="rId14"/>
    <p:sldId id="270" r:id="rId15"/>
    <p:sldId id="282" r:id="rId16"/>
    <p:sldId id="268" r:id="rId17"/>
    <p:sldId id="284" r:id="rId18"/>
    <p:sldId id="285" r:id="rId19"/>
    <p:sldId id="274" r:id="rId20"/>
    <p:sldId id="275" r:id="rId21"/>
    <p:sldId id="276" r:id="rId22"/>
    <p:sldId id="277" r:id="rId23"/>
    <p:sldId id="283" r:id="rId24"/>
    <p:sldId id="26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9B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3" autoAdjust="0"/>
    <p:restoredTop sz="94660"/>
  </p:normalViewPr>
  <p:slideViewPr>
    <p:cSldViewPr>
      <p:cViewPr varScale="1">
        <p:scale>
          <a:sx n="68" d="100"/>
          <a:sy n="68" d="100"/>
        </p:scale>
        <p:origin x="156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notesMaster" Target="notesMasters/notesMaster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presProps" Target="presProps.xml" /><Relationship Id="rId30"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A68387-1DAF-447D-8362-FE250680570D}" type="datetimeFigureOut">
              <a:rPr lang="en-US" smtClean="0"/>
              <a:t>4/27/2023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288990-BE8E-4E1D-BA31-0444D1751FCE}" type="slidenum">
              <a:rPr lang="en-US" smtClean="0"/>
              <a:t>‹#›</a:t>
            </a:fld>
            <a:endParaRPr lang="en-US"/>
          </a:p>
        </p:txBody>
      </p:sp>
    </p:spTree>
    <p:extLst>
      <p:ext uri="{BB962C8B-B14F-4D97-AF65-F5344CB8AC3E}">
        <p14:creationId xmlns:p14="http://schemas.microsoft.com/office/powerpoint/2010/main" val="231100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2">
                    <a:lumMod val="75000"/>
                  </a:schemeClr>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rgbClr val="FFFFFF"/>
                </a:solidFill>
                <a:latin typeface="+mn-lt"/>
              </a:defRPr>
            </a:lvl1pPr>
          </a:lstStyle>
          <a:p>
            <a:fld id="{FF12D63E-622D-4AC0-A073-29DE16409C71}" type="datetimeFigureOut">
              <a:rPr lang="en-US" smtClean="0"/>
              <a:t>4/27/2023</a:t>
            </a:fld>
            <a:endParaRPr lang="en-US"/>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62F62020-3CCD-4236-A619-2F002CE11914}" type="slidenum">
              <a:rPr lang="en-US" smtClean="0"/>
              <a:t>‹#›</a:t>
            </a:fld>
            <a:endParaRPr lang="en-US"/>
          </a:p>
        </p:txBody>
      </p:sp>
    </p:spTree>
    <p:extLst>
      <p:ext uri="{BB962C8B-B14F-4D97-AF65-F5344CB8AC3E}">
        <p14:creationId xmlns:p14="http://schemas.microsoft.com/office/powerpoint/2010/main" val="94621847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12D63E-622D-4AC0-A073-29DE16409C71}"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62020-3CCD-4236-A619-2F002CE11914}" type="slidenum">
              <a:rPr lang="en-US" smtClean="0"/>
              <a:t>‹#›</a:t>
            </a:fld>
            <a:endParaRPr lang="en-US"/>
          </a:p>
        </p:txBody>
      </p:sp>
    </p:spTree>
    <p:extLst>
      <p:ext uri="{BB962C8B-B14F-4D97-AF65-F5344CB8AC3E}">
        <p14:creationId xmlns:p14="http://schemas.microsoft.com/office/powerpoint/2010/main" val="3438934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12D63E-622D-4AC0-A073-29DE16409C71}"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62020-3CCD-4236-A619-2F002CE11914}" type="slidenum">
              <a:rPr lang="en-US" smtClean="0"/>
              <a:t>‹#›</a:t>
            </a:fld>
            <a:endParaRPr lang="en-US"/>
          </a:p>
        </p:txBody>
      </p:sp>
    </p:spTree>
    <p:extLst>
      <p:ext uri="{BB962C8B-B14F-4D97-AF65-F5344CB8AC3E}">
        <p14:creationId xmlns:p14="http://schemas.microsoft.com/office/powerpoint/2010/main" val="185800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F12D63E-622D-4AC0-A073-29DE16409C71}"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62020-3CCD-4236-A619-2F002CE11914}"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85756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12D63E-622D-4AC0-A073-29DE16409C71}" type="datetimeFigureOut">
              <a:rPr lang="en-US" smtClean="0"/>
              <a:t>4/27/2023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F62020-3CCD-4236-A619-2F002CE11914}" type="slidenum">
              <a:rPr lang="en-US" smtClean="0"/>
              <a:t>‹#›</a:t>
            </a:fld>
            <a:endParaRPr lang="en-US"/>
          </a:p>
        </p:txBody>
      </p:sp>
    </p:spTree>
    <p:extLst>
      <p:ext uri="{BB962C8B-B14F-4D97-AF65-F5344CB8AC3E}">
        <p14:creationId xmlns:p14="http://schemas.microsoft.com/office/powerpoint/2010/main" val="3186519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rgbClr val="FFFFFF"/>
                </a:solidFill>
                <a:latin typeface="+mn-lt"/>
                <a:ea typeface="+mn-ea"/>
                <a:cs typeface="+mn-cs"/>
              </a:defRPr>
            </a:lvl1pPr>
          </a:lstStyle>
          <a:p>
            <a:fld id="{FF12D63E-622D-4AC0-A073-29DE16409C71}" type="datetimeFigureOut">
              <a:rPr lang="en-US" smtClean="0"/>
              <a:t>4/27/2023</a:t>
            </a:fld>
            <a:endParaRPr lang="en-US"/>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6453378" y="5211060"/>
            <a:ext cx="1584198" cy="228600"/>
          </a:xfrm>
        </p:spPr>
        <p:txBody>
          <a:bodyPr/>
          <a:lstStyle/>
          <a:p>
            <a:fld id="{62F62020-3CCD-4236-A619-2F002CE11914}" type="slidenum">
              <a:rPr lang="en-US" smtClean="0"/>
              <a:t>‹#›</a:t>
            </a:fld>
            <a:endParaRPr lang="en-US"/>
          </a:p>
        </p:txBody>
      </p:sp>
    </p:spTree>
    <p:extLst>
      <p:ext uri="{BB962C8B-B14F-4D97-AF65-F5344CB8AC3E}">
        <p14:creationId xmlns:p14="http://schemas.microsoft.com/office/powerpoint/2010/main" val="425652099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12D63E-622D-4AC0-A073-29DE16409C71}" type="datetimeFigureOut">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F62020-3CCD-4236-A619-2F002CE11914}" type="slidenum">
              <a:rPr lang="en-US" smtClean="0"/>
              <a:t>‹#›</a:t>
            </a:fld>
            <a:endParaRPr lang="en-US"/>
          </a:p>
        </p:txBody>
      </p:sp>
    </p:spTree>
    <p:extLst>
      <p:ext uri="{BB962C8B-B14F-4D97-AF65-F5344CB8AC3E}">
        <p14:creationId xmlns:p14="http://schemas.microsoft.com/office/powerpoint/2010/main" val="4120690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12D63E-622D-4AC0-A073-29DE16409C71}" type="datetimeFigureOut">
              <a:rPr lang="en-US" smtClean="0"/>
              <a:t>4/27/2023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F62020-3CCD-4236-A619-2F002CE11914}" type="slidenum">
              <a:rPr lang="en-US" smtClean="0"/>
              <a:t>‹#›</a:t>
            </a:fld>
            <a:endParaRPr lang="en-US"/>
          </a:p>
        </p:txBody>
      </p:sp>
    </p:spTree>
    <p:extLst>
      <p:ext uri="{BB962C8B-B14F-4D97-AF65-F5344CB8AC3E}">
        <p14:creationId xmlns:p14="http://schemas.microsoft.com/office/powerpoint/2010/main" val="972078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12D63E-622D-4AC0-A073-29DE16409C71}" type="datetimeFigureOut">
              <a:rPr lang="en-US" smtClean="0"/>
              <a:t>4/27/2023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F62020-3CCD-4236-A619-2F002CE11914}" type="slidenum">
              <a:rPr lang="en-US" smtClean="0"/>
              <a:t>‹#›</a:t>
            </a:fld>
            <a:endParaRPr lang="en-US"/>
          </a:p>
        </p:txBody>
      </p:sp>
    </p:spTree>
    <p:extLst>
      <p:ext uri="{BB962C8B-B14F-4D97-AF65-F5344CB8AC3E}">
        <p14:creationId xmlns:p14="http://schemas.microsoft.com/office/powerpoint/2010/main" val="2898043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12D63E-622D-4AC0-A073-29DE16409C71}" type="datetimeFigureOut">
              <a:rPr lang="en-US" smtClean="0"/>
              <a:t>4/27/2023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F62020-3CCD-4236-A619-2F002CE11914}" type="slidenum">
              <a:rPr lang="en-US" smtClean="0"/>
              <a:t>‹#›</a:t>
            </a:fld>
            <a:endParaRPr lang="en-US"/>
          </a:p>
        </p:txBody>
      </p:sp>
    </p:spTree>
    <p:extLst>
      <p:ext uri="{BB962C8B-B14F-4D97-AF65-F5344CB8AC3E}">
        <p14:creationId xmlns:p14="http://schemas.microsoft.com/office/powerpoint/2010/main" val="2276408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6765290" y="173736"/>
            <a:ext cx="2194560"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Rectangle 11"/>
          <p:cNvSpPr/>
          <p:nvPr/>
        </p:nvSpPr>
        <p:spPr>
          <a:xfrm>
            <a:off x="6868160" y="274320"/>
            <a:ext cx="1988820" cy="6309360"/>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p:cNvSpPr>
            <a:spLocks noGrp="1"/>
          </p:cNvSpPr>
          <p:nvPr>
            <p:ph type="dt" sz="half" idx="10"/>
          </p:nvPr>
        </p:nvSpPr>
        <p:spPr/>
        <p:txBody>
          <a:bodyPr/>
          <a:lstStyle/>
          <a:p>
            <a:fld id="{FF12D63E-622D-4AC0-A073-29DE16409C71}" type="datetimeFigureOut">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746008" y="6302326"/>
            <a:ext cx="1097280" cy="274320"/>
          </a:xfrm>
        </p:spPr>
        <p:txBody>
          <a:bodyPr/>
          <a:lstStyle/>
          <a:p>
            <a:fld id="{62F62020-3CCD-4236-A619-2F002CE11914}" type="slidenum">
              <a:rPr lang="en-US" smtClean="0"/>
              <a:t>‹#›</a:t>
            </a:fld>
            <a:endParaRPr lang="en-US"/>
          </a:p>
        </p:txBody>
      </p:sp>
    </p:spTree>
    <p:extLst>
      <p:ext uri="{BB962C8B-B14F-4D97-AF65-F5344CB8AC3E}">
        <p14:creationId xmlns:p14="http://schemas.microsoft.com/office/powerpoint/2010/main" val="1999250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p:cNvSpPr/>
          <p:nvPr/>
        </p:nvSpPr>
        <p:spPr>
          <a:xfrm>
            <a:off x="6765290" y="173736"/>
            <a:ext cx="2194560"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6868160" y="274320"/>
            <a:ext cx="1988820" cy="6309360"/>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FF12D63E-622D-4AC0-A073-29DE16409C71}" type="datetimeFigureOut">
              <a:rPr lang="en-US" smtClean="0"/>
              <a:t>4/27/2023</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chemeClr val="tx1">
                    <a:lumMod val="75000"/>
                    <a:lumOff val="25000"/>
                  </a:schemeClr>
                </a:solidFill>
              </a:defRPr>
            </a:lvl1pPr>
          </a:lstStyle>
          <a:p>
            <a:fld id="{62F62020-3CCD-4236-A619-2F002CE11914}" type="slidenum">
              <a:rPr lang="en-US" smtClean="0"/>
              <a:t>‹#›</a:t>
            </a:fld>
            <a:endParaRPr lang="en-US"/>
          </a:p>
        </p:txBody>
      </p:sp>
    </p:spTree>
    <p:extLst>
      <p:ext uri="{BB962C8B-B14F-4D97-AF65-F5344CB8AC3E}">
        <p14:creationId xmlns:p14="http://schemas.microsoft.com/office/powerpoint/2010/main" val="69759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8" name="Rectangle 7"/>
          <p:cNvSpPr/>
          <p:nvPr/>
        </p:nvSpPr>
        <p:spPr>
          <a:xfrm>
            <a:off x="292608" y="292608"/>
            <a:ext cx="8558784" cy="6272784"/>
          </a:xfrm>
          <a:prstGeom prst="rect">
            <a:avLst/>
          </a:prstGeom>
          <a:noFill/>
          <a:ln w="6350" cap="sq" cmpd="sng" algn="ctr">
            <a:solidFill>
              <a:schemeClr val="tx1">
                <a:lumMod val="75000"/>
                <a:lumOff val="25000"/>
              </a:schemeClr>
            </a:solidFill>
            <a:prstDash val="solid"/>
            <a:miter lim="800000"/>
          </a:ln>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12142" y="6302326"/>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FF12D63E-622D-4AC0-A073-29DE16409C71}" type="datetimeFigureOut">
              <a:rPr lang="en-US" smtClean="0"/>
              <a:t>4/27/2023</a:t>
            </a:fld>
            <a:endParaRPr lang="en-US"/>
          </a:p>
        </p:txBody>
      </p:sp>
      <p:sp>
        <p:nvSpPr>
          <p:cNvPr id="5" name="Footer Placeholder 4"/>
          <p:cNvSpPr>
            <a:spLocks noGrp="1"/>
          </p:cNvSpPr>
          <p:nvPr>
            <p:ph type="ftr" sz="quarter" idx="3"/>
          </p:nvPr>
        </p:nvSpPr>
        <p:spPr>
          <a:xfrm>
            <a:off x="2596896" y="6302326"/>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7753042" y="6302326"/>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62F62020-3CCD-4236-A619-2F002CE11914}" type="slidenum">
              <a:rPr lang="en-US" smtClean="0"/>
              <a:t>‹#›</a:t>
            </a:fld>
            <a:endParaRPr lang="en-US"/>
          </a:p>
        </p:txBody>
      </p:sp>
    </p:spTree>
    <p:extLst>
      <p:ext uri="{BB962C8B-B14F-4D97-AF65-F5344CB8AC3E}">
        <p14:creationId xmlns:p14="http://schemas.microsoft.com/office/powerpoint/2010/main" val="152204996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1.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1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5.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png" /><Relationship Id="rId1" Type="http://schemas.openxmlformats.org/officeDocument/2006/relationships/slideLayout" Target="../slideLayouts/slideLayout12.xml" /></Relationships>
</file>

<file path=ppt/slides/_rels/slide17.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12.xml" /></Relationships>
</file>

<file path=ppt/slides/_rels/slide18.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image" Target="../media/image18.png" /><Relationship Id="rId1" Type="http://schemas.openxmlformats.org/officeDocument/2006/relationships/slideLayout" Target="../slideLayouts/slideLayout12.xml" /></Relationships>
</file>

<file path=ppt/slides/_rels/slide19.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12.xml" /></Relationships>
</file>

<file path=ppt/slides/_rels/slide2.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1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24.xml.rels><?xml version="1.0" encoding="UTF-8" standalone="yes"?>
<Relationships xmlns="http://schemas.openxmlformats.org/package/2006/relationships"><Relationship Id="rId2" Type="http://schemas.openxmlformats.org/officeDocument/2006/relationships/image" Target="../media/image21.jpg" /><Relationship Id="rId1" Type="http://schemas.openxmlformats.org/officeDocument/2006/relationships/slideLayout" Target="../slideLayouts/slideLayout12.xml" /></Relationships>
</file>

<file path=ppt/slides/_rels/slide3.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12.xml" /></Relationships>
</file>

<file path=ppt/slides/_rels/slide4.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png" /><Relationship Id="rId1" Type="http://schemas.openxmlformats.org/officeDocument/2006/relationships/slideLayout" Target="../slideLayouts/slideLayout12.xml" /><Relationship Id="rId4" Type="http://schemas.openxmlformats.org/officeDocument/2006/relationships/image" Target="../media/image9.png"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7.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12.xml" /></Relationships>
</file>

<file path=ppt/slides/_rels/slide8.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12.xml" /></Relationships>
</file>

<file path=ppt/slides/_rels/slide9.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1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2" name="Rectangle 1031">
            <a:extLst>
              <a:ext uri="{FF2B5EF4-FFF2-40B4-BE49-F238E27FC236}">
                <a16:creationId xmlns:a16="http://schemas.microsoft.com/office/drawing/2014/main" id="{391159B2-3847-4541-BAAE-D93F71723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892" y="457200"/>
            <a:ext cx="8461207"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034" name="Rectangle 1033">
            <a:extLst>
              <a:ext uri="{FF2B5EF4-FFF2-40B4-BE49-F238E27FC236}">
                <a16:creationId xmlns:a16="http://schemas.microsoft.com/office/drawing/2014/main" id="{93BDF953-B1FC-408F-A14E-33A8C1DC1B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53" y="621793"/>
            <a:ext cx="8215884" cy="5614416"/>
          </a:xfrm>
          <a:prstGeom prst="rect">
            <a:avLst/>
          </a:prstGeom>
          <a:noFill/>
          <a:ln w="6350" cap="sq" cmpd="sng" algn="ctr">
            <a:solidFill>
              <a:schemeClr val="tx1">
                <a:lumMod val="75000"/>
                <a:lumOff val="25000"/>
              </a:schemeClr>
            </a:solidFill>
            <a:prstDash val="solid"/>
            <a:miter lim="800000"/>
          </a:ln>
          <a:effectLst/>
        </p:spPr>
      </p:sp>
      <p:sp>
        <p:nvSpPr>
          <p:cNvPr id="2" name="Title 1"/>
          <p:cNvSpPr>
            <a:spLocks noGrp="1"/>
          </p:cNvSpPr>
          <p:nvPr>
            <p:ph type="ctrTitle"/>
          </p:nvPr>
        </p:nvSpPr>
        <p:spPr>
          <a:xfrm>
            <a:off x="634135" y="3384423"/>
            <a:ext cx="7872719" cy="2276825"/>
          </a:xfrm>
        </p:spPr>
        <p:txBody>
          <a:bodyPr>
            <a:noAutofit/>
          </a:bodyPr>
          <a:lstStyle/>
          <a:p>
            <a:pPr marL="182880" indent="0">
              <a:buNone/>
            </a:pPr>
            <a:r>
              <a:rPr lang="en-US" sz="4800" b="1" spc="300" dirty="0">
                <a:ln w="11430" cmpd="sng">
                  <a:solidFill>
                    <a:schemeClr val="accent1">
                      <a:tint val="10000"/>
                    </a:schemeClr>
                  </a:solidFill>
                  <a:prstDash val="solid"/>
                  <a:miter lim="800000"/>
                </a:ln>
                <a:effectLst>
                  <a:glow rad="45500">
                    <a:schemeClr val="accent1">
                      <a:satMod val="220000"/>
                      <a:alpha val="35000"/>
                    </a:schemeClr>
                  </a:glow>
                  <a:outerShdw blurRad="38100" dist="38100" dir="2700000" algn="tl">
                    <a:srgbClr val="000000">
                      <a:alpha val="43137"/>
                    </a:srgbClr>
                  </a:outerShdw>
                </a:effectLst>
                <a:latin typeface="Broadway" pitchFamily="82" charset="0"/>
              </a:rPr>
              <a:t>Human Immunodeficiency Virus (HIV)  </a:t>
            </a:r>
            <a:endParaRPr lang="en-US" sz="4800" b="1" spc="300" dirty="0">
              <a:ln w="11430" cmpd="sng">
                <a:solidFill>
                  <a:schemeClr val="accent1">
                    <a:tint val="10000"/>
                  </a:schemeClr>
                </a:solidFill>
                <a:prstDash val="solid"/>
                <a:miter lim="800000"/>
              </a:ln>
              <a:effectLst>
                <a:glow rad="45500">
                  <a:schemeClr val="accent1">
                    <a:satMod val="220000"/>
                    <a:alpha val="35000"/>
                  </a:schemeClr>
                </a:glow>
                <a:outerShdw blurRad="38100" dist="38100" dir="2700000" algn="tl">
                  <a:srgbClr val="000000">
                    <a:alpha val="43137"/>
                  </a:srgbClr>
                </a:outerShdw>
              </a:effectLst>
            </a:endParaRPr>
          </a:p>
        </p:txBody>
      </p:sp>
      <p:sp>
        <p:nvSpPr>
          <p:cNvPr id="1036" name="Rectangle 1035">
            <a:extLst>
              <a:ext uri="{FF2B5EF4-FFF2-40B4-BE49-F238E27FC236}">
                <a16:creationId xmlns:a16="http://schemas.microsoft.com/office/drawing/2014/main" id="{17C4AC30-431E-4860-8128-139F9F61E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1910" y="446824"/>
            <a:ext cx="144018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38" name="Straight Connector 1037">
            <a:extLst>
              <a:ext uri="{FF2B5EF4-FFF2-40B4-BE49-F238E27FC236}">
                <a16:creationId xmlns:a16="http://schemas.microsoft.com/office/drawing/2014/main" id="{D0C35C70-8DD1-457D-85E7-728F1B0C52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37635" y="446823"/>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40" name="Straight Connector 1039">
            <a:extLst>
              <a:ext uri="{FF2B5EF4-FFF2-40B4-BE49-F238E27FC236}">
                <a16:creationId xmlns:a16="http://schemas.microsoft.com/office/drawing/2014/main" id="{B71691B1-EF90-41BA-A886-9331EB0364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06365" y="446823"/>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42" name="Straight Connector 1041">
            <a:extLst>
              <a:ext uri="{FF2B5EF4-FFF2-40B4-BE49-F238E27FC236}">
                <a16:creationId xmlns:a16="http://schemas.microsoft.com/office/drawing/2014/main" id="{BEB77709-9ED2-4392-8D1E-91E4AB9644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37635" y="1092118"/>
            <a:ext cx="1268730"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0904" b="12697"/>
          <a:stretch/>
        </p:blipFill>
        <p:spPr bwMode="auto">
          <a:xfrm>
            <a:off x="2062082" y="1236292"/>
            <a:ext cx="5016823" cy="221670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4">
            <a:extLst>
              <a:ext uri="{FF2B5EF4-FFF2-40B4-BE49-F238E27FC236}">
                <a16:creationId xmlns:a16="http://schemas.microsoft.com/office/drawing/2014/main" id="{2ECD9DDB-FA50-417E-62B6-2B5F9D0D15AB}"/>
              </a:ext>
            </a:extLst>
          </p:cNvPr>
          <p:cNvSpPr txBox="1">
            <a:spLocks/>
          </p:cNvSpPr>
          <p:nvPr/>
        </p:nvSpPr>
        <p:spPr>
          <a:xfrm>
            <a:off x="430033" y="5644790"/>
            <a:ext cx="8280920" cy="521938"/>
          </a:xfrm>
          <a:prstGeom prst="rect">
            <a:avLst/>
          </a:prstGeom>
          <a:noFill/>
        </p:spPr>
        <p:txBody>
          <a:bodyPr vert="horz" wrap="square" lIns="91440" tIns="45720" rIns="91440" bIns="45720" rtlCol="0" anchor="ct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ctr" defTabSz="914400" rtl="0" eaLnBrk="1" latinLnBrk="0" hangingPunct="1">
              <a:lnSpc>
                <a:spcPct val="83000"/>
              </a:lnSpc>
              <a:spcBef>
                <a:spcPct val="0"/>
              </a:spcBef>
              <a:buNone/>
              <a:defRPr lang="en-US" sz="6200" b="0" kern="1200" cap="all" spc="-100" baseline="0" dirty="0">
                <a:solidFill>
                  <a:schemeClr val="tx1">
                    <a:lumMod val="85000"/>
                    <a:lumOff val="15000"/>
                  </a:schemeClr>
                </a:solidFill>
                <a:effectLst/>
                <a:latin typeface="+mj-lt"/>
                <a:ea typeface="+mn-ea"/>
                <a:cs typeface="+mn-cs"/>
              </a:defRPr>
            </a:lvl1pPr>
          </a:lstStyle>
          <a:p>
            <a:endParaRPr lang="en-US" sz="3200" b="1" dirty="0">
              <a:ln>
                <a:prstDash val="solid"/>
              </a:ln>
              <a:solidFill>
                <a:schemeClr val="accent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5142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95536" y="1052736"/>
            <a:ext cx="8352928" cy="3258696"/>
          </a:xfrm>
        </p:spPr>
        <p:txBody>
          <a:bodyPr>
            <a:noAutofit/>
          </a:bodyPr>
          <a:lstStyle/>
          <a:p>
            <a:r>
              <a:rPr lang="en-US" sz="2800" dirty="0">
                <a:solidFill>
                  <a:srgbClr val="002060"/>
                </a:solidFill>
              </a:rPr>
              <a:t>CD4 cell count is the best indicator of the status of the immune system and of the risk for opportunistic infections and disease progression.</a:t>
            </a:r>
          </a:p>
          <a:p>
            <a:r>
              <a:rPr lang="en-US" sz="2800" dirty="0">
                <a:solidFill>
                  <a:srgbClr val="002060"/>
                </a:solidFill>
              </a:rPr>
              <a:t>If CD4 cell count is &gt; 500 cells/</a:t>
            </a:r>
            <a:r>
              <a:rPr lang="en-US" sz="2800" b="0" i="0" dirty="0">
                <a:solidFill>
                  <a:srgbClr val="002060"/>
                </a:solidFill>
                <a:effectLst/>
              </a:rPr>
              <a:t>mm</a:t>
            </a:r>
            <a:r>
              <a:rPr lang="en-US" sz="2800" b="0" i="0" baseline="30000" dirty="0">
                <a:solidFill>
                  <a:srgbClr val="002060"/>
                </a:solidFill>
                <a:effectLst/>
              </a:rPr>
              <a:t>3</a:t>
            </a:r>
            <a:r>
              <a:rPr lang="en-US" sz="2800" dirty="0">
                <a:solidFill>
                  <a:srgbClr val="002060"/>
                </a:solidFill>
              </a:rPr>
              <a:t>, the immune system is essentially normal.</a:t>
            </a:r>
          </a:p>
          <a:p>
            <a:r>
              <a:rPr lang="en-US" sz="2800" dirty="0">
                <a:solidFill>
                  <a:srgbClr val="002060"/>
                </a:solidFill>
              </a:rPr>
              <a:t>If CD4 cell count is from 200 to 500 cells/</a:t>
            </a:r>
            <a:r>
              <a:rPr lang="en-US" sz="2800" b="0" i="0" dirty="0">
                <a:solidFill>
                  <a:srgbClr val="002060"/>
                </a:solidFill>
                <a:effectLst/>
              </a:rPr>
              <a:t>mm</a:t>
            </a:r>
            <a:r>
              <a:rPr lang="en-US" sz="2800" b="0" i="0" baseline="30000" dirty="0">
                <a:solidFill>
                  <a:srgbClr val="002060"/>
                </a:solidFill>
                <a:effectLst/>
              </a:rPr>
              <a:t>3</a:t>
            </a:r>
            <a:r>
              <a:rPr lang="en-US" sz="2800" dirty="0">
                <a:solidFill>
                  <a:srgbClr val="002060"/>
                </a:solidFill>
              </a:rPr>
              <a:t>, there is a risk of developing major opportunistic infections and HIV-related problems.</a:t>
            </a:r>
          </a:p>
          <a:p>
            <a:r>
              <a:rPr lang="en-US" sz="2800" dirty="0">
                <a:solidFill>
                  <a:srgbClr val="002060"/>
                </a:solidFill>
              </a:rPr>
              <a:t>If CD4 cell count is &lt; 200 cells/</a:t>
            </a:r>
            <a:r>
              <a:rPr lang="en-US" sz="2800" b="0" i="0" dirty="0">
                <a:solidFill>
                  <a:srgbClr val="002060"/>
                </a:solidFill>
                <a:effectLst/>
              </a:rPr>
              <a:t>mm</a:t>
            </a:r>
            <a:r>
              <a:rPr lang="en-US" sz="2800" b="0" i="0" baseline="30000" dirty="0">
                <a:solidFill>
                  <a:srgbClr val="002060"/>
                </a:solidFill>
                <a:effectLst/>
              </a:rPr>
              <a:t>3</a:t>
            </a:r>
            <a:r>
              <a:rPr lang="en-US" sz="2800" dirty="0">
                <a:solidFill>
                  <a:srgbClr val="002060"/>
                </a:solidFill>
              </a:rPr>
              <a:t>, there is severe immune suppression and a high risk of AIDS-defining conditions and opportunistic infections.</a:t>
            </a:r>
          </a:p>
          <a:p>
            <a:endParaRPr lang="en-US" sz="2800" dirty="0">
              <a:solidFill>
                <a:srgbClr val="002060"/>
              </a:solidFill>
            </a:endParaRPr>
          </a:p>
        </p:txBody>
      </p:sp>
      <p:sp>
        <p:nvSpPr>
          <p:cNvPr id="4" name="Rectangle 3"/>
          <p:cNvSpPr/>
          <p:nvPr/>
        </p:nvSpPr>
        <p:spPr>
          <a:xfrm>
            <a:off x="1003167" y="344850"/>
            <a:ext cx="7137666" cy="70788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ＭＳ Ｐゴシック" charset="0"/>
              </a:rPr>
              <a:t>HIV and the Immune System:</a:t>
            </a:r>
            <a:endParaRPr kumimoji="0" lang="en-US" sz="28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j-lt"/>
            </a:endParaRPr>
          </a:p>
        </p:txBody>
      </p:sp>
    </p:spTree>
    <p:extLst>
      <p:ext uri="{BB962C8B-B14F-4D97-AF65-F5344CB8AC3E}">
        <p14:creationId xmlns:p14="http://schemas.microsoft.com/office/powerpoint/2010/main" val="1646825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339298"/>
            <a:ext cx="6624736" cy="713438"/>
          </a:xfrm>
        </p:spPr>
        <p:txBody>
          <a:bodyPr>
            <a:normAutofit/>
          </a:bodyPr>
          <a:lstStyle/>
          <a:p>
            <a:pPr marL="0" lvl="0" indent="0" algn="ctr">
              <a:buNone/>
            </a:pPr>
            <a:r>
              <a:rPr lang="en-US" altLang="en-US" sz="4400" b="1" kern="0" dirty="0">
                <a:solidFill>
                  <a:srgbClr val="FFFF00"/>
                </a:solidFill>
                <a:effectLst>
                  <a:outerShdw blurRad="38100" dist="38100" dir="2700000" algn="tl">
                    <a:srgbClr val="000000">
                      <a:alpha val="43137"/>
                    </a:srgbClr>
                  </a:outerShdw>
                </a:effectLst>
              </a:rPr>
              <a:t>Stages of HIV disease:</a:t>
            </a:r>
            <a:endParaRPr lang="en-US" sz="1800"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323528" y="980728"/>
            <a:ext cx="8640960" cy="5112568"/>
          </a:xfrm>
        </p:spPr>
        <p:txBody>
          <a:bodyPr>
            <a:noAutofit/>
          </a:bodyPr>
          <a:lstStyle/>
          <a:p>
            <a:pPr marL="0" indent="0">
              <a:buNone/>
            </a:pPr>
            <a:r>
              <a:rPr lang="en-US" sz="2400" b="1" dirty="0">
                <a:solidFill>
                  <a:srgbClr val="002060"/>
                </a:solidFill>
                <a:effectLst>
                  <a:outerShdw blurRad="38100" dist="38100" dir="2700000" algn="tl">
                    <a:srgbClr val="000000">
                      <a:alpha val="43137"/>
                    </a:srgbClr>
                  </a:outerShdw>
                </a:effectLst>
              </a:rPr>
              <a:t>1- Primary HIV Infection (early, acute stage):</a:t>
            </a:r>
          </a:p>
          <a:p>
            <a:r>
              <a:rPr lang="en-US" sz="2400" dirty="0">
                <a:solidFill>
                  <a:srgbClr val="002060"/>
                </a:solidFill>
                <a:effectLst>
                  <a:outerShdw blurRad="38100" dist="38100" dir="2700000" algn="tl">
                    <a:srgbClr val="000000">
                      <a:alpha val="43137"/>
                    </a:srgbClr>
                  </a:outerShdw>
                </a:effectLst>
              </a:rPr>
              <a:t>More than 50% of people will experience a brief flu-like illness about  2-4 weeks following exposure of HIV. </a:t>
            </a:r>
          </a:p>
          <a:p>
            <a:pPr marL="0" indent="0">
              <a:buNone/>
            </a:pPr>
            <a:r>
              <a:rPr lang="en-US" sz="200" dirty="0">
                <a:solidFill>
                  <a:srgbClr val="002060"/>
                </a:solidFill>
                <a:effectLst>
                  <a:outerShdw blurRad="38100" dist="38100" dir="2700000" algn="tl">
                    <a:srgbClr val="000000">
                      <a:alpha val="43137"/>
                    </a:srgbClr>
                  </a:outerShdw>
                </a:effectLst>
              </a:rPr>
              <a:t> </a:t>
            </a:r>
          </a:p>
          <a:p>
            <a:r>
              <a:rPr lang="en-US" sz="2400" dirty="0">
                <a:solidFill>
                  <a:srgbClr val="002060"/>
                </a:solidFill>
                <a:effectLst>
                  <a:outerShdw blurRad="38100" dist="38100" dir="2700000" algn="tl">
                    <a:srgbClr val="000000">
                      <a:alpha val="43137"/>
                    </a:srgbClr>
                  </a:outerShdw>
                </a:effectLst>
              </a:rPr>
              <a:t>Fever</a:t>
            </a:r>
          </a:p>
          <a:p>
            <a:r>
              <a:rPr lang="en-US" sz="2400" dirty="0">
                <a:solidFill>
                  <a:srgbClr val="002060"/>
                </a:solidFill>
                <a:effectLst>
                  <a:outerShdw blurRad="38100" dist="38100" dir="2700000" algn="tl">
                    <a:srgbClr val="000000">
                      <a:alpha val="43137"/>
                    </a:srgbClr>
                  </a:outerShdw>
                </a:effectLst>
              </a:rPr>
              <a:t>Maculopapular rash</a:t>
            </a:r>
          </a:p>
          <a:p>
            <a:r>
              <a:rPr lang="en-US" sz="2400" dirty="0">
                <a:solidFill>
                  <a:srgbClr val="002060"/>
                </a:solidFill>
                <a:effectLst>
                  <a:outerShdw blurRad="38100" dist="38100" dir="2700000" algn="tl">
                    <a:srgbClr val="000000">
                      <a:alpha val="43137"/>
                    </a:srgbClr>
                  </a:outerShdw>
                </a:effectLst>
              </a:rPr>
              <a:t>Adenopathy</a:t>
            </a:r>
          </a:p>
          <a:p>
            <a:r>
              <a:rPr lang="en-US" sz="2400" dirty="0">
                <a:solidFill>
                  <a:srgbClr val="002060"/>
                </a:solidFill>
                <a:effectLst>
                  <a:outerShdw blurRad="38100" dist="38100" dir="2700000" algn="tl">
                    <a:srgbClr val="000000">
                      <a:alpha val="43137"/>
                    </a:srgbClr>
                  </a:outerShdw>
                </a:effectLst>
              </a:rPr>
              <a:t>Pharyngitis </a:t>
            </a:r>
          </a:p>
          <a:p>
            <a:pPr marL="0" indent="0">
              <a:buNone/>
            </a:pPr>
            <a:r>
              <a:rPr lang="en-US" sz="200" dirty="0">
                <a:solidFill>
                  <a:srgbClr val="002060"/>
                </a:solidFill>
                <a:effectLst>
                  <a:outerShdw blurRad="38100" dist="38100" dir="2700000" algn="tl">
                    <a:srgbClr val="000000">
                      <a:alpha val="43137"/>
                    </a:srgbClr>
                  </a:outerShdw>
                </a:effectLst>
              </a:rPr>
              <a:t> </a:t>
            </a:r>
          </a:p>
          <a:p>
            <a:r>
              <a:rPr lang="en-US" sz="2400" dirty="0">
                <a:solidFill>
                  <a:srgbClr val="002060"/>
                </a:solidFill>
                <a:effectLst>
                  <a:outerShdw blurRad="38100" dist="38100" dir="2700000" algn="tl">
                    <a:srgbClr val="000000">
                      <a:alpha val="43137"/>
                    </a:srgbClr>
                  </a:outerShdw>
                </a:effectLst>
              </a:rPr>
              <a:t>During this phase, the immune system is compromised by sudden decrease in CD4 T helper cells and </a:t>
            </a:r>
            <a:r>
              <a:rPr lang="en-US" sz="2400" u="sng" dirty="0">
                <a:solidFill>
                  <a:srgbClr val="002060"/>
                </a:solidFill>
                <a:effectLst>
                  <a:outerShdw blurRad="38100" dist="38100" dir="2700000" algn="tl">
                    <a:srgbClr val="000000">
                      <a:alpha val="43137"/>
                    </a:srgbClr>
                  </a:outerShdw>
                </a:effectLst>
              </a:rPr>
              <a:t>increase in viral load </a:t>
            </a:r>
            <a:r>
              <a:rPr lang="en-US" sz="2400" dirty="0">
                <a:solidFill>
                  <a:srgbClr val="002060"/>
                </a:solidFill>
                <a:effectLst>
                  <a:outerShdw blurRad="38100" dist="38100" dir="2700000" algn="tl">
                    <a:srgbClr val="000000">
                      <a:alpha val="43137"/>
                    </a:srgbClr>
                  </a:outerShdw>
                </a:effectLst>
              </a:rPr>
              <a:t>(viremia), which increases the risk of HIV transmission.</a:t>
            </a:r>
          </a:p>
          <a:p>
            <a:r>
              <a:rPr lang="en-US" sz="2400" dirty="0">
                <a:solidFill>
                  <a:srgbClr val="002060"/>
                </a:solidFill>
                <a:effectLst>
                  <a:outerShdw blurRad="38100" dist="38100" dir="2700000" algn="tl">
                    <a:srgbClr val="000000">
                      <a:alpha val="43137"/>
                    </a:srgbClr>
                  </a:outerShdw>
                </a:effectLst>
              </a:rPr>
              <a:t>The appearance of specific anti-HIV antibodies occurs 2-12 weeks after the development of symptoms.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2413645"/>
            <a:ext cx="4267058" cy="203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7181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51520" y="1124744"/>
            <a:ext cx="8568952" cy="5616624"/>
          </a:xfrm>
        </p:spPr>
        <p:txBody>
          <a:bodyPr>
            <a:noAutofit/>
          </a:bodyPr>
          <a:lstStyle/>
          <a:p>
            <a:pPr marL="0" indent="0">
              <a:buNone/>
            </a:pPr>
            <a:r>
              <a:rPr lang="en-US" sz="2400" b="1" dirty="0">
                <a:solidFill>
                  <a:srgbClr val="002060"/>
                </a:solidFill>
                <a:effectLst>
                  <a:outerShdw blurRad="38100" dist="38100" dir="2700000" algn="tl">
                    <a:srgbClr val="000000">
                      <a:alpha val="43137"/>
                    </a:srgbClr>
                  </a:outerShdw>
                </a:effectLst>
              </a:rPr>
              <a:t>2- Asymptomatic HIV Infection (latent, chronic phase):</a:t>
            </a:r>
          </a:p>
          <a:p>
            <a:r>
              <a:rPr lang="en-US" sz="2400" dirty="0">
                <a:solidFill>
                  <a:srgbClr val="002060"/>
                </a:solidFill>
                <a:effectLst>
                  <a:outerShdw blurRad="38100" dist="38100" dir="2700000" algn="tl">
                    <a:srgbClr val="000000">
                      <a:alpha val="43137"/>
                    </a:srgbClr>
                  </a:outerShdw>
                </a:effectLst>
              </a:rPr>
              <a:t>Longest phase (10 or more years). </a:t>
            </a:r>
          </a:p>
          <a:p>
            <a:r>
              <a:rPr lang="en-US" sz="2400" dirty="0">
                <a:solidFill>
                  <a:srgbClr val="002060"/>
                </a:solidFill>
                <a:effectLst>
                  <a:outerShdw blurRad="38100" dist="38100" dir="2700000" algn="tl">
                    <a:srgbClr val="000000">
                      <a:alpha val="43137"/>
                    </a:srgbClr>
                  </a:outerShdw>
                </a:effectLst>
              </a:rPr>
              <a:t>The patient is asymptomatic. </a:t>
            </a:r>
          </a:p>
          <a:p>
            <a:r>
              <a:rPr lang="en-US" sz="2400" dirty="0">
                <a:solidFill>
                  <a:srgbClr val="002060"/>
                </a:solidFill>
                <a:effectLst>
                  <a:outerShdw blurRad="38100" dist="38100" dir="2700000" algn="tl">
                    <a:srgbClr val="000000">
                      <a:alpha val="43137"/>
                    </a:srgbClr>
                  </a:outerShdw>
                </a:effectLst>
              </a:rPr>
              <a:t>Viremia is low or absent.</a:t>
            </a:r>
          </a:p>
          <a:p>
            <a:r>
              <a:rPr lang="en-US" sz="2400" dirty="0">
                <a:solidFill>
                  <a:srgbClr val="002060"/>
                </a:solidFill>
                <a:effectLst>
                  <a:outerShdw blurRad="38100" dist="38100" dir="2700000" algn="tl">
                    <a:srgbClr val="000000">
                      <a:alpha val="43137"/>
                    </a:srgbClr>
                  </a:outerShdw>
                </a:effectLst>
              </a:rPr>
              <a:t>Persistent lymphadenopathy with nodes typically &lt; 2 cm.</a:t>
            </a:r>
          </a:p>
          <a:p>
            <a:r>
              <a:rPr lang="en-US" sz="2400" dirty="0">
                <a:solidFill>
                  <a:srgbClr val="002060"/>
                </a:solidFill>
                <a:effectLst>
                  <a:outerShdw blurRad="38100" dist="38100" dir="2700000" algn="tl">
                    <a:srgbClr val="000000">
                      <a:alpha val="43137"/>
                    </a:srgbClr>
                  </a:outerShdw>
                </a:effectLst>
              </a:rPr>
              <a:t>People who take ART as prescribed and maintain an undetectable viral load are at no risk of transmitting HIV.</a:t>
            </a:r>
          </a:p>
        </p:txBody>
      </p:sp>
      <p:sp>
        <p:nvSpPr>
          <p:cNvPr id="9" name="Title 1">
            <a:extLst>
              <a:ext uri="{FF2B5EF4-FFF2-40B4-BE49-F238E27FC236}">
                <a16:creationId xmlns:a16="http://schemas.microsoft.com/office/drawing/2014/main" id="{70123701-A01B-DB65-3CAB-F1593B5E7085}"/>
              </a:ext>
            </a:extLst>
          </p:cNvPr>
          <p:cNvSpPr txBox="1">
            <a:spLocks/>
          </p:cNvSpPr>
          <p:nvPr/>
        </p:nvSpPr>
        <p:spPr>
          <a:xfrm>
            <a:off x="1259632" y="339298"/>
            <a:ext cx="6624736" cy="713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a:lstStyle>
          <a:p>
            <a:pPr algn="ctr"/>
            <a:r>
              <a:rPr lang="en-US" altLang="en-US" sz="4400" b="1" kern="0" dirty="0">
                <a:solidFill>
                  <a:srgbClr val="FFFF00"/>
                </a:solidFill>
                <a:effectLst>
                  <a:outerShdw blurRad="38100" dist="38100" dir="2700000" algn="tl">
                    <a:srgbClr val="000000">
                      <a:alpha val="43137"/>
                    </a:srgbClr>
                  </a:outerShdw>
                </a:effectLst>
              </a:rPr>
              <a:t>Stages of HIV disease:</a:t>
            </a:r>
            <a:endParaRPr lang="en-US" sz="1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442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23528" y="1124744"/>
            <a:ext cx="8496944" cy="4824536"/>
          </a:xfrm>
        </p:spPr>
        <p:txBody>
          <a:bodyPr>
            <a:noAutofit/>
          </a:bodyPr>
          <a:lstStyle/>
          <a:p>
            <a:pPr marL="0" indent="0">
              <a:buNone/>
            </a:pPr>
            <a:r>
              <a:rPr lang="en-US" sz="2400" b="1" dirty="0">
                <a:solidFill>
                  <a:srgbClr val="002060"/>
                </a:solidFill>
                <a:effectLst>
                  <a:outerShdw blurRad="38100" dist="38100" dir="2700000" algn="tl">
                    <a:srgbClr val="000000">
                      <a:alpha val="43137"/>
                    </a:srgbClr>
                  </a:outerShdw>
                </a:effectLst>
              </a:rPr>
              <a:t>3- Symptomatic HIV Infection (pre-AIDS):</a:t>
            </a:r>
          </a:p>
          <a:p>
            <a:r>
              <a:rPr lang="en-US" sz="2400" dirty="0">
                <a:solidFill>
                  <a:srgbClr val="002060"/>
                </a:solidFill>
                <a:effectLst>
                  <a:outerShdw blurRad="38100" dist="38100" dir="2700000" algn="tl">
                    <a:srgbClr val="000000">
                      <a:alpha val="43137"/>
                    </a:srgbClr>
                  </a:outerShdw>
                </a:effectLst>
              </a:rPr>
              <a:t>Number of CD4 T cells gradually falls – 200-500 cells/mm</a:t>
            </a:r>
            <a:r>
              <a:rPr lang="en-US" sz="2400" baseline="30000" dirty="0">
                <a:solidFill>
                  <a:srgbClr val="002060"/>
                </a:solidFill>
                <a:effectLst>
                  <a:outerShdw blurRad="38100" dist="38100" dir="2700000" algn="tl">
                    <a:srgbClr val="000000">
                      <a:alpha val="43137"/>
                    </a:srgbClr>
                  </a:outerShdw>
                </a:effectLst>
              </a:rPr>
              <a:t>3</a:t>
            </a:r>
            <a:r>
              <a:rPr lang="en-US" sz="2400" dirty="0">
                <a:solidFill>
                  <a:srgbClr val="002060"/>
                </a:solidFill>
                <a:effectLst>
                  <a:outerShdw blurRad="38100" dist="38100" dir="2700000" algn="tl">
                    <a:srgbClr val="000000">
                      <a:alpha val="43137"/>
                    </a:srgbClr>
                  </a:outerShdw>
                </a:effectLst>
              </a:rPr>
              <a:t> </a:t>
            </a:r>
          </a:p>
          <a:p>
            <a:r>
              <a:rPr lang="en-US" sz="2400" dirty="0">
                <a:solidFill>
                  <a:srgbClr val="002060"/>
                </a:solidFill>
                <a:effectLst>
                  <a:outerShdw blurRad="38100" dist="38100" dir="2700000" algn="tl">
                    <a:srgbClr val="000000">
                      <a:alpha val="43137"/>
                    </a:srgbClr>
                  </a:outerShdw>
                </a:effectLst>
              </a:rPr>
              <a:t>Mild infections or chronic signs and symptoms: Persistent generalized lymphadenopathy, localized fungal infections, constitutional symptoms, and oral hairy leukoplakia.</a:t>
            </a:r>
          </a:p>
          <a:p>
            <a:pPr marL="0" indent="0">
              <a:buNone/>
            </a:pPr>
            <a:endParaRPr lang="en-US" sz="2400" b="1" dirty="0">
              <a:solidFill>
                <a:srgbClr val="002060"/>
              </a:solidFill>
              <a:effectLst>
                <a:outerShdw blurRad="38100" dist="38100" dir="2700000" algn="tl">
                  <a:srgbClr val="000000">
                    <a:alpha val="43137"/>
                  </a:srgbClr>
                </a:outerShdw>
              </a:effectLst>
            </a:endParaRPr>
          </a:p>
          <a:p>
            <a:pPr marL="0" indent="0">
              <a:buNone/>
            </a:pPr>
            <a:r>
              <a:rPr lang="en-US" sz="2400" b="1" dirty="0">
                <a:solidFill>
                  <a:srgbClr val="002060"/>
                </a:solidFill>
                <a:effectLst>
                  <a:outerShdw blurRad="38100" dist="38100" dir="2700000" algn="tl">
                    <a:srgbClr val="000000">
                      <a:alpha val="43137"/>
                    </a:srgbClr>
                  </a:outerShdw>
                </a:effectLst>
              </a:rPr>
              <a:t>A syndrome called AIDS-related complex (ARC) : </a:t>
            </a:r>
            <a:endParaRPr lang="en-US" sz="2400" dirty="0">
              <a:solidFill>
                <a:srgbClr val="002060"/>
              </a:solidFill>
              <a:effectLst>
                <a:outerShdw blurRad="38100" dist="38100" dir="2700000" algn="tl">
                  <a:srgbClr val="000000">
                    <a:alpha val="43137"/>
                  </a:srgbClr>
                </a:outerShdw>
              </a:effectLst>
            </a:endParaRPr>
          </a:p>
          <a:p>
            <a:r>
              <a:rPr lang="en-US" sz="2400" dirty="0">
                <a:solidFill>
                  <a:srgbClr val="002060"/>
                </a:solidFill>
                <a:effectLst>
                  <a:outerShdw blurRad="38100" dist="38100" dir="2700000" algn="tl">
                    <a:srgbClr val="000000">
                      <a:alpha val="43137"/>
                    </a:srgbClr>
                  </a:outerShdw>
                </a:effectLst>
              </a:rPr>
              <a:t>Persistent fever, fatigue, weight loss, lymphadenopathy </a:t>
            </a:r>
          </a:p>
          <a:p>
            <a:r>
              <a:rPr lang="en-US" sz="2400" dirty="0">
                <a:solidFill>
                  <a:srgbClr val="002060"/>
                </a:solidFill>
                <a:effectLst>
                  <a:outerShdw blurRad="38100" dist="38100" dir="2700000" algn="tl">
                    <a:srgbClr val="000000">
                      <a:alpha val="43137"/>
                    </a:srgbClr>
                  </a:outerShdw>
                </a:effectLst>
              </a:rPr>
              <a:t>ARC often progresses to AIDS </a:t>
            </a:r>
          </a:p>
          <a:p>
            <a:endParaRPr lang="x-none" sz="2400" dirty="0">
              <a:solidFill>
                <a:srgbClr val="002060"/>
              </a:solidFill>
              <a:effectLst>
                <a:outerShdw blurRad="38100" dist="38100" dir="2700000" algn="tl">
                  <a:srgbClr val="000000">
                    <a:alpha val="43137"/>
                  </a:srgbClr>
                </a:outerShdw>
              </a:effectLst>
            </a:endParaRPr>
          </a:p>
        </p:txBody>
      </p:sp>
      <p:sp>
        <p:nvSpPr>
          <p:cNvPr id="9" name="Title 1">
            <a:extLst>
              <a:ext uri="{FF2B5EF4-FFF2-40B4-BE49-F238E27FC236}">
                <a16:creationId xmlns:a16="http://schemas.microsoft.com/office/drawing/2014/main" id="{70123701-A01B-DB65-3CAB-F1593B5E7085}"/>
              </a:ext>
            </a:extLst>
          </p:cNvPr>
          <p:cNvSpPr txBox="1">
            <a:spLocks/>
          </p:cNvSpPr>
          <p:nvPr/>
        </p:nvSpPr>
        <p:spPr>
          <a:xfrm>
            <a:off x="1259632" y="339298"/>
            <a:ext cx="6624736" cy="713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a:lstStyle>
          <a:p>
            <a:pPr algn="ctr"/>
            <a:r>
              <a:rPr lang="en-US" altLang="en-US" sz="4400" b="1" kern="0" dirty="0">
                <a:solidFill>
                  <a:srgbClr val="FFFF00"/>
                </a:solidFill>
                <a:effectLst>
                  <a:outerShdw blurRad="38100" dist="38100" dir="2700000" algn="tl">
                    <a:srgbClr val="000000">
                      <a:alpha val="43137"/>
                    </a:srgbClr>
                  </a:outerShdw>
                </a:effectLst>
              </a:rPr>
              <a:t>Stages of HIV disease:</a:t>
            </a:r>
            <a:endParaRPr lang="en-US" sz="1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01240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23528" y="1131386"/>
            <a:ext cx="8568952" cy="5249942"/>
          </a:xfrm>
        </p:spPr>
        <p:txBody>
          <a:bodyPr>
            <a:noAutofit/>
          </a:bodyPr>
          <a:lstStyle/>
          <a:p>
            <a:pPr marL="0" indent="0">
              <a:buNone/>
            </a:pPr>
            <a:r>
              <a:rPr lang="en-US" sz="2400" b="1" dirty="0">
                <a:solidFill>
                  <a:srgbClr val="002060"/>
                </a:solidFill>
                <a:effectLst>
                  <a:outerShdw blurRad="38100" dist="38100" dir="2700000" algn="tl">
                    <a:srgbClr val="000000">
                      <a:alpha val="43137"/>
                    </a:srgbClr>
                  </a:outerShdw>
                </a:effectLst>
              </a:rPr>
              <a:t>4- AIDS (late stage):</a:t>
            </a:r>
            <a:endParaRPr lang="en-US" sz="2400" dirty="0">
              <a:solidFill>
                <a:srgbClr val="002060"/>
              </a:solidFill>
              <a:effectLst>
                <a:outerShdw blurRad="38100" dist="38100" dir="2700000" algn="tl">
                  <a:srgbClr val="000000">
                    <a:alpha val="43137"/>
                  </a:srgbClr>
                </a:outerShdw>
              </a:effectLst>
            </a:endParaRPr>
          </a:p>
          <a:p>
            <a:r>
              <a:rPr lang="en-US" sz="2400" dirty="0">
                <a:solidFill>
                  <a:srgbClr val="002060"/>
                </a:solidFill>
                <a:effectLst>
                  <a:outerShdw blurRad="38100" dist="38100" dir="2700000" algn="tl">
                    <a:srgbClr val="000000">
                      <a:alpha val="43137"/>
                    </a:srgbClr>
                  </a:outerShdw>
                </a:effectLst>
              </a:rPr>
              <a:t>A patient with HIV has AIDS if he or she has (1) a CD4 T-cell count &lt; 200 cells/</a:t>
            </a:r>
            <a:r>
              <a:rPr lang="en-US" sz="2400" b="0" i="0" dirty="0">
                <a:solidFill>
                  <a:srgbClr val="002060"/>
                </a:solidFill>
                <a:effectLst>
                  <a:outerShdw blurRad="38100" dist="38100" dir="2700000" algn="tl">
                    <a:srgbClr val="000000">
                      <a:alpha val="43137"/>
                    </a:srgbClr>
                  </a:outerShdw>
                </a:effectLst>
              </a:rPr>
              <a:t> mm</a:t>
            </a:r>
            <a:r>
              <a:rPr lang="en-US" sz="2400" b="0" i="0" baseline="30000" dirty="0">
                <a:solidFill>
                  <a:srgbClr val="002060"/>
                </a:solidFill>
                <a:effectLst>
                  <a:outerShdw blurRad="38100" dist="38100" dir="2700000" algn="tl">
                    <a:srgbClr val="000000">
                      <a:alpha val="43137"/>
                    </a:srgbClr>
                  </a:outerShdw>
                </a:effectLst>
              </a:rPr>
              <a:t>3</a:t>
            </a:r>
            <a:r>
              <a:rPr lang="en-US" sz="2400" dirty="0">
                <a:solidFill>
                  <a:srgbClr val="002060"/>
                </a:solidFill>
                <a:effectLst>
                  <a:outerShdw blurRad="38100" dist="38100" dir="2700000" algn="tl">
                    <a:srgbClr val="000000">
                      <a:alpha val="43137"/>
                    </a:srgbClr>
                  </a:outerShdw>
                </a:effectLst>
              </a:rPr>
              <a:t>, (2) a CD4 T-cell percentage of total lymphocytes below 14%, or (3) an AIDS-defining illness.</a:t>
            </a:r>
          </a:p>
          <a:p>
            <a:r>
              <a:rPr lang="en-US" sz="2400" dirty="0">
                <a:solidFill>
                  <a:srgbClr val="002060"/>
                </a:solidFill>
                <a:effectLst>
                  <a:outerShdw blurRad="38100" dist="38100" dir="2700000" algn="tl">
                    <a:srgbClr val="000000">
                      <a:alpha val="43137"/>
                    </a:srgbClr>
                  </a:outerShdw>
                </a:effectLst>
              </a:rPr>
              <a:t>Once a person is diagnosed with AIDS, they can have a high viral load and are able to transmit HIV to others very easily. </a:t>
            </a:r>
          </a:p>
          <a:p>
            <a:r>
              <a:rPr lang="en-US" sz="2400" dirty="0">
                <a:solidFill>
                  <a:srgbClr val="002060"/>
                </a:solidFill>
                <a:effectLst>
                  <a:outerShdw blurRad="38100" dist="38100" dir="2700000" algn="tl">
                    <a:srgbClr val="000000">
                      <a:alpha val="43137"/>
                    </a:srgbClr>
                  </a:outerShdw>
                </a:effectLst>
              </a:rPr>
              <a:t>Without treatment, people with AIDS typically survive about 3 years.</a:t>
            </a:r>
          </a:p>
          <a:p>
            <a:r>
              <a:rPr lang="en-US" sz="2400" dirty="0">
                <a:solidFill>
                  <a:srgbClr val="002060"/>
                </a:solidFill>
                <a:effectLst>
                  <a:outerShdw blurRad="38100" dist="38100" dir="2700000" algn="tl">
                    <a:srgbClr val="000000">
                      <a:alpha val="43137"/>
                    </a:srgbClr>
                  </a:outerShdw>
                </a:effectLst>
              </a:rPr>
              <a:t>There is an increase in the frequency and severity of opportunistic infections (Candidiasis, Pneumocystis pneumonia, Kaposi’s sarcoma, Bacterial, Viral, Fungal and Protozoal infections).</a:t>
            </a:r>
          </a:p>
          <a:p>
            <a:endParaRPr lang="x-none" sz="2400" b="1" dirty="0">
              <a:solidFill>
                <a:srgbClr val="002060"/>
              </a:solidFill>
              <a:effectLst>
                <a:outerShdw blurRad="38100" dist="38100" dir="2700000" algn="tl">
                  <a:srgbClr val="000000">
                    <a:alpha val="43137"/>
                  </a:srgbClr>
                </a:outerShdw>
              </a:effectLst>
            </a:endParaRPr>
          </a:p>
          <a:p>
            <a:endParaRPr lang="en-US" sz="2400" dirty="0">
              <a:solidFill>
                <a:srgbClr val="002060"/>
              </a:solidFill>
              <a:effectLst>
                <a:outerShdw blurRad="38100" dist="38100" dir="2700000" algn="tl">
                  <a:srgbClr val="000000">
                    <a:alpha val="43137"/>
                  </a:srgbClr>
                </a:outerShdw>
              </a:effectLst>
            </a:endParaRPr>
          </a:p>
        </p:txBody>
      </p:sp>
      <p:sp>
        <p:nvSpPr>
          <p:cNvPr id="7" name="Title 1">
            <a:extLst>
              <a:ext uri="{FF2B5EF4-FFF2-40B4-BE49-F238E27FC236}">
                <a16:creationId xmlns:a16="http://schemas.microsoft.com/office/drawing/2014/main" id="{84BEB681-39F2-B603-3C52-3737344B7440}"/>
              </a:ext>
            </a:extLst>
          </p:cNvPr>
          <p:cNvSpPr txBox="1">
            <a:spLocks/>
          </p:cNvSpPr>
          <p:nvPr/>
        </p:nvSpPr>
        <p:spPr>
          <a:xfrm>
            <a:off x="1259632" y="339298"/>
            <a:ext cx="6624736" cy="713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a:lstStyle>
          <a:p>
            <a:pPr algn="ctr"/>
            <a:r>
              <a:rPr lang="en-US" altLang="en-US" sz="4400" b="1" kern="0" dirty="0">
                <a:solidFill>
                  <a:srgbClr val="FFFF00"/>
                </a:solidFill>
                <a:effectLst>
                  <a:outerShdw blurRad="38100" dist="38100" dir="2700000" algn="tl">
                    <a:srgbClr val="000000">
                      <a:alpha val="43137"/>
                    </a:srgbClr>
                  </a:outerShdw>
                </a:effectLst>
              </a:rPr>
              <a:t>Stages of HIV disease:</a:t>
            </a:r>
            <a:endParaRPr lang="en-US" sz="1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1119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7" name="Picture 2" descr="C:\Users\Dell_i7_th8\Pictures\Screenshots\Screenshot (284).png"/>
          <p:cNvPicPr>
            <a:picLocks noGrp="1" noChangeAspect="1" noChangeArrowheads="1"/>
          </p:cNvPicPr>
          <p:nvPr>
            <p:ph idx="1"/>
          </p:nvPr>
        </p:nvPicPr>
        <p:blipFill>
          <a:blip r:embed="rId2"/>
          <a:srcRect/>
          <a:stretch>
            <a:fillRect/>
          </a:stretch>
        </p:blipFill>
        <p:spPr bwMode="auto">
          <a:xfrm>
            <a:off x="323528" y="782094"/>
            <a:ext cx="8496944" cy="577611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95536" y="1052736"/>
            <a:ext cx="8208912" cy="5040560"/>
          </a:xfrm>
        </p:spPr>
        <p:txBody>
          <a:bodyPr>
            <a:noAutofit/>
          </a:bodyPr>
          <a:lstStyle/>
          <a:p>
            <a:pPr marL="0" lvl="0" indent="0" defTabSz="457200">
              <a:spcBef>
                <a:spcPts val="1000"/>
              </a:spcBef>
              <a:spcAft>
                <a:spcPts val="0"/>
              </a:spcAft>
              <a:buClr>
                <a:srgbClr val="A53010"/>
              </a:buClr>
              <a:buSzTx/>
              <a:buNone/>
            </a:pPr>
            <a:r>
              <a:rPr lang="en-US" sz="2400" b="1" dirty="0">
                <a:solidFill>
                  <a:srgbClr val="002060"/>
                </a:solidFill>
                <a:effectLst>
                  <a:outerShdw blurRad="38100" dist="38100" dir="2700000" algn="tl">
                    <a:srgbClr val="000000">
                      <a:alpha val="43137"/>
                    </a:srgbClr>
                  </a:outerShdw>
                </a:effectLst>
              </a:rPr>
              <a:t>Pulmonary manifestation</a:t>
            </a:r>
            <a:r>
              <a:rPr lang="en-US" sz="2400" dirty="0">
                <a:solidFill>
                  <a:srgbClr val="002060"/>
                </a:solidFill>
                <a:effectLst>
                  <a:outerShdw blurRad="38100" dist="38100" dir="2700000" algn="tl">
                    <a:srgbClr val="000000">
                      <a:alpha val="43137"/>
                    </a:srgbClr>
                  </a:outerShdw>
                </a:effectLst>
              </a:rPr>
              <a:t>:</a:t>
            </a:r>
          </a:p>
          <a:p>
            <a:pPr marL="342900" lvl="0" indent="-342900" defTabSz="457200">
              <a:spcBef>
                <a:spcPts val="1000"/>
              </a:spcBef>
              <a:spcAft>
                <a:spcPts val="0"/>
              </a:spcAft>
              <a:buClr>
                <a:srgbClr val="A53010"/>
              </a:buClr>
              <a:buSzTx/>
              <a:buFont typeface="Wingdings 3" charset="2"/>
              <a:buChar char=""/>
            </a:pPr>
            <a:r>
              <a:rPr lang="en-US" sz="2400" dirty="0">
                <a:solidFill>
                  <a:srgbClr val="002060"/>
                </a:solidFill>
                <a:effectLst>
                  <a:outerShdw blurRad="38100" dist="38100" dir="2700000" algn="tl">
                    <a:srgbClr val="000000">
                      <a:alpha val="43137"/>
                    </a:srgbClr>
                  </a:outerShdw>
                </a:effectLst>
              </a:rPr>
              <a:t>Chest pain, cough with or without sputum, SOB</a:t>
            </a:r>
          </a:p>
          <a:p>
            <a:pPr marL="342900" lvl="0" indent="-342900" defTabSz="457200">
              <a:spcBef>
                <a:spcPts val="1000"/>
              </a:spcBef>
              <a:spcAft>
                <a:spcPts val="0"/>
              </a:spcAft>
              <a:buClr>
                <a:srgbClr val="A53010"/>
              </a:buClr>
              <a:buSzTx/>
              <a:buFont typeface="Wingdings 3" charset="2"/>
              <a:buChar char=""/>
            </a:pPr>
            <a:r>
              <a:rPr lang="en-US" sz="2400" dirty="0">
                <a:solidFill>
                  <a:srgbClr val="002060"/>
                </a:solidFill>
                <a:effectLst>
                  <a:outerShdw blurRad="38100" dist="38100" dir="2700000" algn="tl">
                    <a:srgbClr val="000000">
                      <a:alpha val="43137"/>
                    </a:srgbClr>
                  </a:outerShdw>
                </a:effectLst>
              </a:rPr>
              <a:t>Pneumocystis carinii pneumonia (PCP) (leading </a:t>
            </a:r>
            <a:br>
              <a:rPr lang="en-US" sz="2400" dirty="0">
                <a:solidFill>
                  <a:srgbClr val="002060"/>
                </a:solidFill>
                <a:effectLst>
                  <a:outerShdw blurRad="38100" dist="38100" dir="2700000" algn="tl">
                    <a:srgbClr val="000000">
                      <a:alpha val="43137"/>
                    </a:srgbClr>
                  </a:outerShdw>
                </a:effectLst>
              </a:rPr>
            </a:br>
            <a:r>
              <a:rPr lang="en-US" sz="2400" dirty="0">
                <a:solidFill>
                  <a:srgbClr val="002060"/>
                </a:solidFill>
                <a:effectLst>
                  <a:outerShdw blurRad="38100" dist="38100" dir="2700000" algn="tl">
                    <a:srgbClr val="000000">
                      <a:alpha val="43137"/>
                    </a:srgbClr>
                  </a:outerShdw>
                </a:effectLst>
              </a:rPr>
              <a:t>cause of death in patients with AIDS) , pulmonary </a:t>
            </a:r>
            <a:br>
              <a:rPr lang="en-US" sz="2400" dirty="0">
                <a:solidFill>
                  <a:srgbClr val="002060"/>
                </a:solidFill>
                <a:effectLst>
                  <a:outerShdw blurRad="38100" dist="38100" dir="2700000" algn="tl">
                    <a:srgbClr val="000000">
                      <a:alpha val="43137"/>
                    </a:srgbClr>
                  </a:outerShdw>
                </a:effectLst>
              </a:rPr>
            </a:br>
            <a:r>
              <a:rPr lang="en-US" sz="2400" dirty="0">
                <a:solidFill>
                  <a:srgbClr val="002060"/>
                </a:solidFill>
                <a:effectLst>
                  <a:outerShdw blurRad="38100" dist="38100" dir="2700000" algn="tl">
                    <a:srgbClr val="000000">
                      <a:alpha val="43137"/>
                    </a:srgbClr>
                  </a:outerShdw>
                </a:effectLst>
              </a:rPr>
              <a:t>tuberculosis </a:t>
            </a:r>
          </a:p>
          <a:p>
            <a:pPr marL="0" lvl="0" indent="0" defTabSz="457200">
              <a:spcBef>
                <a:spcPts val="1000"/>
              </a:spcBef>
              <a:spcAft>
                <a:spcPts val="0"/>
              </a:spcAft>
              <a:buClr>
                <a:srgbClr val="A53010"/>
              </a:buClr>
              <a:buSzTx/>
              <a:buNone/>
            </a:pPr>
            <a:endParaRPr lang="en-US" sz="2400" dirty="0">
              <a:solidFill>
                <a:srgbClr val="002060"/>
              </a:solidFill>
              <a:effectLst>
                <a:outerShdw blurRad="38100" dist="38100" dir="2700000" algn="tl">
                  <a:srgbClr val="000000">
                    <a:alpha val="43137"/>
                  </a:srgbClr>
                </a:outerShdw>
              </a:effectLst>
            </a:endParaRPr>
          </a:p>
          <a:p>
            <a:pPr marL="0" lvl="0" indent="0" defTabSz="457200">
              <a:spcBef>
                <a:spcPts val="1000"/>
              </a:spcBef>
              <a:spcAft>
                <a:spcPts val="0"/>
              </a:spcAft>
              <a:buClr>
                <a:srgbClr val="A53010"/>
              </a:buClr>
              <a:buSzTx/>
              <a:buNone/>
            </a:pPr>
            <a:r>
              <a:rPr lang="en-US" sz="2400" b="1" dirty="0">
                <a:solidFill>
                  <a:srgbClr val="002060"/>
                </a:solidFill>
                <a:effectLst>
                  <a:outerShdw blurRad="38100" dist="38100" dir="2700000" algn="tl">
                    <a:srgbClr val="000000">
                      <a:alpha val="43137"/>
                    </a:srgbClr>
                  </a:outerShdw>
                </a:effectLst>
              </a:rPr>
              <a:t>GI manifestation:</a:t>
            </a:r>
          </a:p>
          <a:p>
            <a:pPr marL="342900" lvl="0" indent="-342900" defTabSz="457200">
              <a:spcBef>
                <a:spcPts val="1000"/>
              </a:spcBef>
              <a:spcAft>
                <a:spcPts val="0"/>
              </a:spcAft>
              <a:buClr>
                <a:srgbClr val="A53010"/>
              </a:buClr>
              <a:buSzTx/>
              <a:buFont typeface="Wingdings 3" charset="2"/>
              <a:buChar char=""/>
            </a:pPr>
            <a:r>
              <a:rPr lang="en-US" sz="2400" dirty="0">
                <a:solidFill>
                  <a:srgbClr val="002060"/>
                </a:solidFill>
                <a:effectLst>
                  <a:outerShdw blurRad="38100" dist="38100" dir="2700000" algn="tl">
                    <a:srgbClr val="000000">
                      <a:alpha val="43137"/>
                    </a:srgbClr>
                  </a:outerShdw>
                </a:effectLst>
              </a:rPr>
              <a:t>Weight loss, diarrhea, anorexia, abdominal cramping, tenesmus </a:t>
            </a:r>
          </a:p>
          <a:p>
            <a:pPr marL="342900" lvl="0" indent="-342900" defTabSz="457200">
              <a:spcBef>
                <a:spcPts val="1000"/>
              </a:spcBef>
              <a:spcAft>
                <a:spcPts val="0"/>
              </a:spcAft>
              <a:buClr>
                <a:srgbClr val="A53010"/>
              </a:buClr>
              <a:buSzTx/>
              <a:buFont typeface="Wingdings 3" charset="2"/>
              <a:buChar char=""/>
            </a:pPr>
            <a:r>
              <a:rPr lang="en-US" sz="2400" dirty="0">
                <a:solidFill>
                  <a:srgbClr val="002060"/>
                </a:solidFill>
                <a:effectLst>
                  <a:outerShdw blurRad="38100" dist="38100" dir="2700000" algn="tl">
                    <a:srgbClr val="000000">
                      <a:alpha val="43137"/>
                    </a:srgbClr>
                  </a:outerShdw>
                </a:effectLst>
              </a:rPr>
              <a:t>Oropharyngeal and esophageal candidiasis </a:t>
            </a:r>
          </a:p>
          <a:p>
            <a:pPr marL="342900" lvl="0" indent="-342900" defTabSz="457200">
              <a:spcBef>
                <a:spcPts val="1000"/>
              </a:spcBef>
              <a:spcAft>
                <a:spcPts val="0"/>
              </a:spcAft>
              <a:buClr>
                <a:srgbClr val="A53010"/>
              </a:buClr>
              <a:buSzTx/>
              <a:buFont typeface="Wingdings 3" charset="2"/>
              <a:buChar char=""/>
            </a:pPr>
            <a:r>
              <a:rPr lang="en-US" sz="2400" dirty="0">
                <a:solidFill>
                  <a:srgbClr val="002060"/>
                </a:solidFill>
                <a:effectLst>
                  <a:outerShdw blurRad="38100" dist="38100" dir="2700000" algn="tl">
                    <a:srgbClr val="000000">
                      <a:alpha val="43137"/>
                    </a:srgbClr>
                  </a:outerShdw>
                </a:effectLst>
              </a:rPr>
              <a:t>Oral hairy leukoplakia </a:t>
            </a:r>
            <a:endParaRPr lang="x-none" sz="2400" dirty="0">
              <a:solidFill>
                <a:srgbClr val="002060"/>
              </a:solidFill>
              <a:effectLst>
                <a:outerShdw blurRad="38100" dist="38100" dir="2700000" algn="tl">
                  <a:srgbClr val="000000">
                    <a:alpha val="43137"/>
                  </a:srgbClr>
                </a:outerShdw>
              </a:effectLst>
            </a:endParaRPr>
          </a:p>
          <a:p>
            <a:endParaRPr lang="en-US" sz="2400" dirty="0">
              <a:solidFill>
                <a:srgbClr val="002060"/>
              </a:solidFill>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id="{DE5F9F03-D25C-B2EA-2103-FE966423BE09}"/>
              </a:ext>
            </a:extLst>
          </p:cNvPr>
          <p:cNvSpPr/>
          <p:nvPr/>
        </p:nvSpPr>
        <p:spPr>
          <a:xfrm>
            <a:off x="1196752" y="221739"/>
            <a:ext cx="6750496" cy="830997"/>
          </a:xfrm>
          <a:prstGeom prst="rect">
            <a:avLst/>
          </a:prstGeom>
        </p:spPr>
        <p:txBody>
          <a:bodyPr wrap="square">
            <a:spAutoFit/>
          </a:bodyPr>
          <a:lstStyle/>
          <a:p>
            <a:pPr lvl="0" algn="ctr"/>
            <a:r>
              <a:rPr lang="en-US" altLang="en-US" sz="4800" b="1" kern="0" dirty="0">
                <a:solidFill>
                  <a:srgbClr val="FFFF00"/>
                </a:solidFill>
                <a:effectLst>
                  <a:outerShdw blurRad="38100" dist="38100" dir="2700000" algn="tl">
                    <a:srgbClr val="000000">
                      <a:alpha val="43137"/>
                    </a:srgbClr>
                  </a:outerShdw>
                </a:effectLst>
                <a:latin typeface="+mj-lt"/>
              </a:rPr>
              <a:t>Clinical Manifestation:</a:t>
            </a:r>
            <a:endParaRPr lang="en-US" dirty="0">
              <a:solidFill>
                <a:prstClr val="black"/>
              </a:solidFill>
              <a:latin typeface="+mj-lt"/>
            </a:endParaRPr>
          </a:p>
        </p:txBody>
      </p:sp>
      <p:pic>
        <p:nvPicPr>
          <p:cNvPr id="8" name="Picture 2">
            <a:extLst>
              <a:ext uri="{FF2B5EF4-FFF2-40B4-BE49-F238E27FC236}">
                <a16:creationId xmlns:a16="http://schemas.microsoft.com/office/drawing/2014/main" id="{4F9C2EC3-ADFF-1D17-FB63-CAAB6BA703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5369" y="4437112"/>
            <a:ext cx="2130025" cy="2104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a:extLst>
              <a:ext uri="{FF2B5EF4-FFF2-40B4-BE49-F238E27FC236}">
                <a16:creationId xmlns:a16="http://schemas.microsoft.com/office/drawing/2014/main" id="{038061F8-A130-CF8B-E8E5-7E18B3491E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3023" y="1052736"/>
            <a:ext cx="2034261" cy="2325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1155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95536" y="941819"/>
            <a:ext cx="8208912" cy="5583525"/>
          </a:xfrm>
        </p:spPr>
        <p:txBody>
          <a:bodyPr>
            <a:noAutofit/>
          </a:bodyPr>
          <a:lstStyle/>
          <a:p>
            <a:pPr marL="0" lvl="0" indent="0" defTabSz="457200">
              <a:spcBef>
                <a:spcPts val="1000"/>
              </a:spcBef>
              <a:spcAft>
                <a:spcPts val="0"/>
              </a:spcAft>
              <a:buClr>
                <a:srgbClr val="A53010"/>
              </a:buClr>
              <a:buSzTx/>
              <a:buNone/>
            </a:pPr>
            <a:r>
              <a:rPr lang="en-US" sz="2400" b="1" dirty="0">
                <a:solidFill>
                  <a:srgbClr val="002060"/>
                </a:solidFill>
                <a:effectLst>
                  <a:outerShdw blurRad="38100" dist="38100" dir="2700000" algn="tl">
                    <a:srgbClr val="000000">
                      <a:alpha val="43137"/>
                    </a:srgbClr>
                  </a:outerShdw>
                </a:effectLst>
              </a:rPr>
              <a:t>Dermatologic manifestation</a:t>
            </a:r>
            <a:r>
              <a:rPr lang="en-US" sz="2400" dirty="0">
                <a:solidFill>
                  <a:srgbClr val="002060"/>
                </a:solidFill>
                <a:effectLst>
                  <a:outerShdw blurRad="38100" dist="38100" dir="2700000" algn="tl">
                    <a:srgbClr val="000000">
                      <a:alpha val="43137"/>
                    </a:srgbClr>
                  </a:outerShdw>
                </a:effectLst>
              </a:rPr>
              <a:t>:</a:t>
            </a:r>
          </a:p>
          <a:p>
            <a:pPr marL="342900" lvl="0" indent="-342900" defTabSz="457200">
              <a:spcBef>
                <a:spcPts val="1000"/>
              </a:spcBef>
              <a:spcAft>
                <a:spcPts val="0"/>
              </a:spcAft>
              <a:buClr>
                <a:srgbClr val="A53010"/>
              </a:buClr>
              <a:buSzTx/>
              <a:buFont typeface="Wingdings 3" charset="2"/>
              <a:buChar char=""/>
            </a:pPr>
            <a:r>
              <a:rPr lang="en-US" sz="2400" dirty="0">
                <a:solidFill>
                  <a:srgbClr val="002060"/>
                </a:solidFill>
                <a:effectLst>
                  <a:outerShdw blurRad="38100" dist="38100" dir="2700000" algn="tl">
                    <a:srgbClr val="000000">
                      <a:alpha val="43137"/>
                    </a:srgbClr>
                  </a:outerShdw>
                </a:effectLst>
              </a:rPr>
              <a:t>Molluscum contagiosum</a:t>
            </a:r>
          </a:p>
          <a:p>
            <a:pPr marL="342900" lvl="0" indent="-342900" defTabSz="457200">
              <a:spcBef>
                <a:spcPts val="1000"/>
              </a:spcBef>
              <a:buClr>
                <a:srgbClr val="A53010"/>
              </a:buClr>
              <a:buFont typeface="Wingdings 3" charset="2"/>
              <a:buChar char=""/>
            </a:pPr>
            <a:r>
              <a:rPr lang="en-US" sz="2400" dirty="0">
                <a:solidFill>
                  <a:srgbClr val="002060"/>
                </a:solidFill>
                <a:effectLst>
                  <a:outerShdw blurRad="38100" dist="38100" dir="2700000" algn="tl">
                    <a:srgbClr val="000000">
                      <a:alpha val="43137"/>
                    </a:srgbClr>
                  </a:outerShdw>
                </a:effectLst>
              </a:rPr>
              <a:t>Seborrheic dermatitis </a:t>
            </a:r>
          </a:p>
          <a:p>
            <a:pPr marL="342900" lvl="0" indent="-342900" defTabSz="457200">
              <a:spcBef>
                <a:spcPts val="1000"/>
              </a:spcBef>
              <a:buClr>
                <a:srgbClr val="A53010"/>
              </a:buClr>
              <a:buFont typeface="Wingdings 3" charset="2"/>
              <a:buChar char=""/>
            </a:pPr>
            <a:r>
              <a:rPr lang="en-US" sz="2400" dirty="0" err="1">
                <a:solidFill>
                  <a:srgbClr val="002060"/>
                </a:solidFill>
                <a:effectLst>
                  <a:outerShdw blurRad="38100" dist="38100" dir="2700000" algn="tl">
                    <a:srgbClr val="000000">
                      <a:alpha val="43137"/>
                    </a:srgbClr>
                  </a:outerShdw>
                </a:effectLst>
              </a:rPr>
              <a:t>Papular</a:t>
            </a:r>
            <a:r>
              <a:rPr lang="en-US" sz="2400" dirty="0">
                <a:solidFill>
                  <a:srgbClr val="002060"/>
                </a:solidFill>
                <a:effectLst>
                  <a:outerShdw blurRad="38100" dist="38100" dir="2700000" algn="tl">
                    <a:srgbClr val="000000">
                      <a:alpha val="43137"/>
                    </a:srgbClr>
                  </a:outerShdw>
                </a:effectLst>
              </a:rPr>
              <a:t> pruritic eruption </a:t>
            </a:r>
          </a:p>
          <a:p>
            <a:pPr marL="342900" lvl="0" indent="-342900" defTabSz="457200">
              <a:spcBef>
                <a:spcPts val="1000"/>
              </a:spcBef>
              <a:buClr>
                <a:srgbClr val="A53010"/>
              </a:buClr>
              <a:buFont typeface="Wingdings 3" charset="2"/>
              <a:buChar char=""/>
            </a:pPr>
            <a:r>
              <a:rPr lang="en-US" sz="2400" dirty="0">
                <a:solidFill>
                  <a:srgbClr val="002060"/>
                </a:solidFill>
                <a:effectLst>
                  <a:outerShdw blurRad="38100" dist="38100" dir="2700000" algn="tl">
                    <a:srgbClr val="000000">
                      <a:alpha val="43137"/>
                    </a:srgbClr>
                  </a:outerShdw>
                </a:effectLst>
              </a:rPr>
              <a:t>HSV infection</a:t>
            </a:r>
          </a:p>
          <a:p>
            <a:pPr marL="0" lvl="0" indent="0" defTabSz="457200">
              <a:spcBef>
                <a:spcPts val="1000"/>
              </a:spcBef>
              <a:buClr>
                <a:srgbClr val="A53010"/>
              </a:buClr>
              <a:buNone/>
            </a:pPr>
            <a:r>
              <a:rPr lang="en-US" sz="1000" dirty="0">
                <a:solidFill>
                  <a:srgbClr val="002060"/>
                </a:solidFill>
                <a:effectLst>
                  <a:outerShdw blurRad="38100" dist="38100" dir="2700000" algn="tl">
                    <a:srgbClr val="000000">
                      <a:alpha val="43137"/>
                    </a:srgbClr>
                  </a:outerShdw>
                </a:effectLst>
              </a:rPr>
              <a:t> </a:t>
            </a:r>
            <a:endParaRPr lang="en-US" sz="2400" dirty="0">
              <a:solidFill>
                <a:srgbClr val="002060"/>
              </a:solidFill>
              <a:effectLst>
                <a:outerShdw blurRad="38100" dist="38100" dir="2700000" algn="tl">
                  <a:srgbClr val="000000">
                    <a:alpha val="43137"/>
                  </a:srgbClr>
                </a:outerShdw>
              </a:effectLst>
            </a:endParaRPr>
          </a:p>
          <a:p>
            <a:pPr marL="0" lvl="0" indent="0" defTabSz="457200">
              <a:spcBef>
                <a:spcPts val="1000"/>
              </a:spcBef>
              <a:spcAft>
                <a:spcPts val="0"/>
              </a:spcAft>
              <a:buClr>
                <a:srgbClr val="A53010"/>
              </a:buClr>
              <a:buSzTx/>
              <a:buNone/>
            </a:pPr>
            <a:r>
              <a:rPr lang="en-US" sz="2400" b="1" dirty="0">
                <a:solidFill>
                  <a:srgbClr val="002060"/>
                </a:solidFill>
                <a:effectLst>
                  <a:outerShdw blurRad="38100" dist="38100" dir="2700000" algn="tl">
                    <a:srgbClr val="000000">
                      <a:alpha val="43137"/>
                    </a:srgbClr>
                  </a:outerShdw>
                </a:effectLst>
              </a:rPr>
              <a:t>CNS manifestation:</a:t>
            </a:r>
          </a:p>
          <a:p>
            <a:pPr marL="342900" lvl="0" indent="-342900" defTabSz="457200">
              <a:spcBef>
                <a:spcPts val="1000"/>
              </a:spcBef>
              <a:spcAft>
                <a:spcPts val="0"/>
              </a:spcAft>
              <a:buClr>
                <a:srgbClr val="A53010"/>
              </a:buClr>
              <a:buSzTx/>
              <a:buFont typeface="Wingdings 3" charset="2"/>
              <a:buChar char=""/>
            </a:pPr>
            <a:r>
              <a:rPr lang="en-US" sz="2400" dirty="0">
                <a:solidFill>
                  <a:srgbClr val="002060"/>
                </a:solidFill>
                <a:effectLst>
                  <a:outerShdw blurRad="38100" dist="38100" dir="2700000" algn="tl">
                    <a:srgbClr val="000000">
                      <a:alpha val="43137"/>
                    </a:srgbClr>
                  </a:outerShdw>
                </a:effectLst>
              </a:rPr>
              <a:t>Mental slowing, impaired memory and concentration, ataxia, lower extremity weakness, loss of balance </a:t>
            </a:r>
          </a:p>
          <a:p>
            <a:pPr marL="342900" indent="-342900" defTabSz="457200">
              <a:spcBef>
                <a:spcPts val="1000"/>
              </a:spcBef>
              <a:buClr>
                <a:srgbClr val="A53010"/>
              </a:buClr>
              <a:buFont typeface="Wingdings 3" charset="2"/>
              <a:buChar char=""/>
            </a:pPr>
            <a:r>
              <a:rPr lang="en-US" sz="2400" dirty="0">
                <a:solidFill>
                  <a:srgbClr val="002060"/>
                </a:solidFill>
                <a:effectLst>
                  <a:outerShdw blurRad="38100" dist="38100" dir="2700000" algn="tl">
                    <a:srgbClr val="000000">
                      <a:alpha val="43137"/>
                    </a:srgbClr>
                  </a:outerShdw>
                </a:effectLst>
              </a:rPr>
              <a:t>HIV-associated dementia</a:t>
            </a:r>
          </a:p>
          <a:p>
            <a:pPr marL="342900" lvl="0" indent="-342900" defTabSz="457200">
              <a:spcBef>
                <a:spcPts val="1000"/>
              </a:spcBef>
              <a:spcAft>
                <a:spcPts val="0"/>
              </a:spcAft>
              <a:buClr>
                <a:srgbClr val="A53010"/>
              </a:buClr>
              <a:buSzTx/>
              <a:buFont typeface="Wingdings 3" charset="2"/>
              <a:buChar char=""/>
            </a:pPr>
            <a:r>
              <a:rPr lang="en-US" sz="2400" dirty="0">
                <a:solidFill>
                  <a:srgbClr val="002060"/>
                </a:solidFill>
                <a:effectLst>
                  <a:outerShdw blurRad="38100" dist="38100" dir="2700000" algn="tl">
                    <a:srgbClr val="000000">
                      <a:alpha val="43137"/>
                    </a:srgbClr>
                  </a:outerShdw>
                </a:effectLst>
              </a:rPr>
              <a:t>Toxoplasmosis</a:t>
            </a:r>
          </a:p>
          <a:p>
            <a:pPr marL="342900" lvl="0" indent="-342900" defTabSz="457200">
              <a:spcBef>
                <a:spcPts val="1000"/>
              </a:spcBef>
              <a:spcAft>
                <a:spcPts val="0"/>
              </a:spcAft>
              <a:buClr>
                <a:srgbClr val="A53010"/>
              </a:buClr>
              <a:buSzTx/>
              <a:buFont typeface="Wingdings 3" charset="2"/>
              <a:buChar char=""/>
            </a:pPr>
            <a:r>
              <a:rPr lang="en-US" sz="2400" dirty="0">
                <a:solidFill>
                  <a:srgbClr val="002060"/>
                </a:solidFill>
                <a:effectLst>
                  <a:outerShdw blurRad="38100" dist="38100" dir="2700000" algn="tl">
                    <a:srgbClr val="000000">
                      <a:alpha val="43137"/>
                    </a:srgbClr>
                  </a:outerShdw>
                </a:effectLst>
              </a:rPr>
              <a:t>Cryptococcal meningitis</a:t>
            </a:r>
          </a:p>
        </p:txBody>
      </p:sp>
      <p:sp>
        <p:nvSpPr>
          <p:cNvPr id="5" name="Rectangle 4">
            <a:extLst>
              <a:ext uri="{FF2B5EF4-FFF2-40B4-BE49-F238E27FC236}">
                <a16:creationId xmlns:a16="http://schemas.microsoft.com/office/drawing/2014/main" id="{56C25339-E949-082A-8679-19C794C2E783}"/>
              </a:ext>
            </a:extLst>
          </p:cNvPr>
          <p:cNvSpPr/>
          <p:nvPr/>
        </p:nvSpPr>
        <p:spPr>
          <a:xfrm>
            <a:off x="1196752" y="221739"/>
            <a:ext cx="6750496" cy="830997"/>
          </a:xfrm>
          <a:prstGeom prst="rect">
            <a:avLst/>
          </a:prstGeom>
        </p:spPr>
        <p:txBody>
          <a:bodyPr wrap="square">
            <a:spAutoFit/>
          </a:bodyPr>
          <a:lstStyle/>
          <a:p>
            <a:pPr lvl="0" algn="ctr"/>
            <a:r>
              <a:rPr lang="en-US" altLang="en-US" sz="4800" b="1" kern="0" dirty="0">
                <a:solidFill>
                  <a:srgbClr val="FFFF00"/>
                </a:solidFill>
                <a:effectLst>
                  <a:outerShdw blurRad="38100" dist="38100" dir="2700000" algn="tl">
                    <a:srgbClr val="000000">
                      <a:alpha val="43137"/>
                    </a:srgbClr>
                  </a:outerShdw>
                </a:effectLst>
                <a:latin typeface="+mj-lt"/>
              </a:rPr>
              <a:t>Clinical Manifestation:</a:t>
            </a:r>
            <a:endParaRPr lang="en-US" dirty="0">
              <a:solidFill>
                <a:prstClr val="black"/>
              </a:solidFill>
              <a:latin typeface="+mj-lt"/>
            </a:endParaRPr>
          </a:p>
        </p:txBody>
      </p:sp>
      <p:pic>
        <p:nvPicPr>
          <p:cNvPr id="2" name="Picture 3">
            <a:extLst>
              <a:ext uri="{FF2B5EF4-FFF2-40B4-BE49-F238E27FC236}">
                <a16:creationId xmlns:a16="http://schemas.microsoft.com/office/drawing/2014/main" id="{E7700383-B3B3-1FD0-6581-5B0A7AC43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3374" y="1105361"/>
            <a:ext cx="33782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7989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51520" y="1052735"/>
            <a:ext cx="8568952" cy="5583525"/>
          </a:xfrm>
        </p:spPr>
        <p:txBody>
          <a:bodyPr>
            <a:noAutofit/>
          </a:bodyPr>
          <a:lstStyle/>
          <a:p>
            <a:pPr marL="0" lvl="0" indent="0" defTabSz="457200">
              <a:spcBef>
                <a:spcPts val="1000"/>
              </a:spcBef>
              <a:spcAft>
                <a:spcPts val="0"/>
              </a:spcAft>
              <a:buClr>
                <a:srgbClr val="A53010"/>
              </a:buClr>
              <a:buSzTx/>
              <a:buNone/>
            </a:pPr>
            <a:r>
              <a:rPr lang="en-US" sz="2400" b="1" dirty="0">
                <a:solidFill>
                  <a:srgbClr val="002060"/>
                </a:solidFill>
                <a:effectLst>
                  <a:outerShdw blurRad="38100" dist="38100" dir="2700000" algn="tl">
                    <a:srgbClr val="000000">
                      <a:alpha val="43137"/>
                    </a:srgbClr>
                  </a:outerShdw>
                </a:effectLst>
              </a:rPr>
              <a:t>Ocular manifestation</a:t>
            </a:r>
            <a:r>
              <a:rPr lang="en-US" sz="2400" dirty="0">
                <a:solidFill>
                  <a:srgbClr val="002060"/>
                </a:solidFill>
                <a:effectLst>
                  <a:outerShdw blurRad="38100" dist="38100" dir="2700000" algn="tl">
                    <a:srgbClr val="000000">
                      <a:alpha val="43137"/>
                    </a:srgbClr>
                  </a:outerShdw>
                </a:effectLst>
              </a:rPr>
              <a:t>:</a:t>
            </a:r>
          </a:p>
          <a:p>
            <a:pPr marL="342900" lvl="0" indent="-342900" defTabSz="457200">
              <a:spcBef>
                <a:spcPts val="1000"/>
              </a:spcBef>
              <a:spcAft>
                <a:spcPts val="0"/>
              </a:spcAft>
              <a:buClr>
                <a:srgbClr val="A53010"/>
              </a:buClr>
              <a:buSzTx/>
              <a:buFont typeface="Wingdings 3" charset="2"/>
              <a:buChar char=""/>
            </a:pPr>
            <a:r>
              <a:rPr lang="en-US" sz="2400" dirty="0">
                <a:solidFill>
                  <a:srgbClr val="002060"/>
                </a:solidFill>
                <a:effectLst>
                  <a:outerShdw blurRad="38100" dist="38100" dir="2700000" algn="tl">
                    <a:srgbClr val="000000">
                      <a:alpha val="43137"/>
                    </a:srgbClr>
                  </a:outerShdw>
                </a:effectLst>
              </a:rPr>
              <a:t>Retinopathy due to CMV retinitis </a:t>
            </a:r>
          </a:p>
          <a:p>
            <a:pPr marL="342900" lvl="0" indent="-342900" defTabSz="457200">
              <a:spcBef>
                <a:spcPts val="1000"/>
              </a:spcBef>
              <a:spcAft>
                <a:spcPts val="0"/>
              </a:spcAft>
              <a:buClr>
                <a:srgbClr val="A53010"/>
              </a:buClr>
              <a:buSzTx/>
              <a:buFont typeface="Wingdings 3" charset="2"/>
              <a:buChar char=""/>
            </a:pPr>
            <a:r>
              <a:rPr lang="en-US" sz="2400" dirty="0">
                <a:solidFill>
                  <a:srgbClr val="002060"/>
                </a:solidFill>
                <a:effectLst>
                  <a:outerShdw blurRad="38100" dist="38100" dir="2700000" algn="tl">
                    <a:srgbClr val="000000">
                      <a:alpha val="43137"/>
                    </a:srgbClr>
                  </a:outerShdw>
                </a:effectLst>
              </a:rPr>
              <a:t>Visual impairment ~progress to blindness if untreated</a:t>
            </a:r>
          </a:p>
          <a:p>
            <a:pPr marL="0" lvl="0" indent="0" defTabSz="457200">
              <a:spcBef>
                <a:spcPts val="1000"/>
              </a:spcBef>
              <a:spcAft>
                <a:spcPts val="0"/>
              </a:spcAft>
              <a:buClr>
                <a:srgbClr val="A53010"/>
              </a:buClr>
              <a:buSzTx/>
              <a:buNone/>
            </a:pPr>
            <a:r>
              <a:rPr lang="en-US" sz="1000" dirty="0">
                <a:solidFill>
                  <a:srgbClr val="002060"/>
                </a:solidFill>
                <a:effectLst>
                  <a:outerShdw blurRad="38100" dist="38100" dir="2700000" algn="tl">
                    <a:srgbClr val="000000">
                      <a:alpha val="43137"/>
                    </a:srgbClr>
                  </a:outerShdw>
                </a:effectLst>
              </a:rPr>
              <a:t> </a:t>
            </a:r>
          </a:p>
          <a:p>
            <a:pPr marL="0" lvl="0" indent="0" defTabSz="457200">
              <a:spcBef>
                <a:spcPts val="1000"/>
              </a:spcBef>
              <a:spcAft>
                <a:spcPts val="0"/>
              </a:spcAft>
              <a:buClr>
                <a:srgbClr val="A53010"/>
              </a:buClr>
              <a:buSzTx/>
              <a:buNone/>
            </a:pPr>
            <a:r>
              <a:rPr lang="en-US" sz="2400" b="1" dirty="0">
                <a:solidFill>
                  <a:srgbClr val="002060"/>
                </a:solidFill>
                <a:effectLst>
                  <a:outerShdw blurRad="38100" dist="38100" dir="2700000" algn="tl">
                    <a:srgbClr val="000000">
                      <a:alpha val="43137"/>
                    </a:srgbClr>
                  </a:outerShdw>
                </a:effectLst>
              </a:rPr>
              <a:t>Renal manifestation:</a:t>
            </a:r>
          </a:p>
          <a:p>
            <a:pPr marL="342900" lvl="0" indent="-342900" defTabSz="457200">
              <a:spcBef>
                <a:spcPts val="1000"/>
              </a:spcBef>
              <a:spcAft>
                <a:spcPts val="0"/>
              </a:spcAft>
              <a:buClr>
                <a:srgbClr val="A53010"/>
              </a:buClr>
              <a:buSzTx/>
              <a:buFont typeface="Wingdings 3" charset="2"/>
              <a:buChar char=""/>
            </a:pPr>
            <a:r>
              <a:rPr lang="en-US" sz="2400" dirty="0">
                <a:solidFill>
                  <a:srgbClr val="002060"/>
                </a:solidFill>
                <a:effectLst>
                  <a:outerShdw blurRad="38100" dist="38100" dir="2700000" algn="tl">
                    <a:srgbClr val="000000">
                      <a:alpha val="43137"/>
                    </a:srgbClr>
                  </a:outerShdw>
                </a:effectLst>
              </a:rPr>
              <a:t>Acute kidney injury due to acute infection </a:t>
            </a:r>
            <a:br>
              <a:rPr lang="en-US" sz="2400" dirty="0">
                <a:solidFill>
                  <a:srgbClr val="002060"/>
                </a:solidFill>
                <a:effectLst>
                  <a:outerShdw blurRad="38100" dist="38100" dir="2700000" algn="tl">
                    <a:srgbClr val="000000">
                      <a:alpha val="43137"/>
                    </a:srgbClr>
                  </a:outerShdw>
                </a:effectLst>
              </a:rPr>
            </a:br>
            <a:r>
              <a:rPr lang="en-US" sz="2400" dirty="0">
                <a:solidFill>
                  <a:srgbClr val="002060"/>
                </a:solidFill>
                <a:effectLst>
                  <a:outerShdw blurRad="38100" dist="38100" dir="2700000" algn="tl">
                    <a:srgbClr val="000000">
                      <a:alpha val="43137"/>
                    </a:srgbClr>
                  </a:outerShdw>
                </a:effectLst>
              </a:rPr>
              <a:t>or nephrotoxicity of drug </a:t>
            </a:r>
          </a:p>
          <a:p>
            <a:pPr marL="0" lvl="0" indent="0" defTabSz="457200">
              <a:spcBef>
                <a:spcPts val="1000"/>
              </a:spcBef>
              <a:spcAft>
                <a:spcPts val="0"/>
              </a:spcAft>
              <a:buClr>
                <a:srgbClr val="A53010"/>
              </a:buClr>
              <a:buSzTx/>
              <a:buNone/>
            </a:pPr>
            <a:r>
              <a:rPr lang="en-US" sz="1000" dirty="0">
                <a:solidFill>
                  <a:srgbClr val="002060"/>
                </a:solidFill>
                <a:effectLst>
                  <a:outerShdw blurRad="38100" dist="38100" dir="2700000" algn="tl">
                    <a:srgbClr val="000000">
                      <a:alpha val="43137"/>
                    </a:srgbClr>
                  </a:outerShdw>
                </a:effectLst>
              </a:rPr>
              <a:t> </a:t>
            </a:r>
            <a:endParaRPr lang="en-US" sz="2400" dirty="0">
              <a:solidFill>
                <a:srgbClr val="002060"/>
              </a:solidFill>
              <a:effectLst>
                <a:outerShdw blurRad="38100" dist="38100" dir="2700000" algn="tl">
                  <a:srgbClr val="000000">
                    <a:alpha val="43137"/>
                  </a:srgbClr>
                </a:outerShdw>
              </a:effectLst>
            </a:endParaRPr>
          </a:p>
          <a:p>
            <a:pPr marL="0" lvl="0" indent="0" defTabSz="457200">
              <a:spcBef>
                <a:spcPts val="1000"/>
              </a:spcBef>
              <a:spcAft>
                <a:spcPts val="0"/>
              </a:spcAft>
              <a:buClr>
                <a:srgbClr val="A53010"/>
              </a:buClr>
              <a:buSzTx/>
              <a:buNone/>
            </a:pPr>
            <a:r>
              <a:rPr lang="en-US" sz="2400" b="1" dirty="0">
                <a:solidFill>
                  <a:srgbClr val="002060"/>
                </a:solidFill>
                <a:effectLst>
                  <a:outerShdw blurRad="38100" dist="38100" dir="2700000" algn="tl">
                    <a:srgbClr val="000000">
                      <a:alpha val="43137"/>
                    </a:srgbClr>
                  </a:outerShdw>
                </a:effectLst>
              </a:rPr>
              <a:t>Malignancies:</a:t>
            </a:r>
          </a:p>
          <a:p>
            <a:pPr marL="342900" lvl="0" indent="-342900" defTabSz="457200">
              <a:spcBef>
                <a:spcPts val="1000"/>
              </a:spcBef>
              <a:spcAft>
                <a:spcPts val="0"/>
              </a:spcAft>
              <a:buClr>
                <a:srgbClr val="A53010"/>
              </a:buClr>
              <a:buSzTx/>
              <a:buFont typeface="Wingdings 3" charset="2"/>
              <a:buChar char=""/>
            </a:pPr>
            <a:r>
              <a:rPr lang="en-US" sz="2400" dirty="0">
                <a:solidFill>
                  <a:srgbClr val="002060"/>
                </a:solidFill>
                <a:effectLst>
                  <a:outerShdw blurRad="38100" dist="38100" dir="2700000" algn="tl">
                    <a:srgbClr val="000000">
                      <a:alpha val="43137"/>
                    </a:srgbClr>
                  </a:outerShdw>
                </a:effectLst>
              </a:rPr>
              <a:t>Kaposi’s sarcoma (aggressive tumor)</a:t>
            </a:r>
          </a:p>
          <a:p>
            <a:pPr marL="342900" lvl="0" indent="-342900" defTabSz="457200">
              <a:spcBef>
                <a:spcPts val="1000"/>
              </a:spcBef>
              <a:spcAft>
                <a:spcPts val="0"/>
              </a:spcAft>
              <a:buClr>
                <a:srgbClr val="A53010"/>
              </a:buClr>
              <a:buSzTx/>
              <a:buFont typeface="Wingdings 3" charset="2"/>
              <a:buChar char=""/>
            </a:pPr>
            <a:r>
              <a:rPr lang="en-US" sz="2400" dirty="0">
                <a:solidFill>
                  <a:srgbClr val="002060"/>
                </a:solidFill>
                <a:effectLst>
                  <a:outerShdw blurRad="38100" dist="38100" dir="2700000" algn="tl">
                    <a:srgbClr val="000000">
                      <a:alpha val="43137"/>
                    </a:srgbClr>
                  </a:outerShdw>
                </a:effectLst>
              </a:rPr>
              <a:t>Non-Hodgkin’s lymphoma</a:t>
            </a:r>
          </a:p>
          <a:p>
            <a:pPr marL="342900" lvl="0" indent="-342900" defTabSz="457200">
              <a:spcBef>
                <a:spcPts val="1000"/>
              </a:spcBef>
              <a:spcAft>
                <a:spcPts val="0"/>
              </a:spcAft>
              <a:buClr>
                <a:srgbClr val="A53010"/>
              </a:buClr>
              <a:buSzTx/>
              <a:buFont typeface="Wingdings 3" charset="2"/>
              <a:buChar char=""/>
            </a:pPr>
            <a:r>
              <a:rPr lang="en-US" sz="2400" dirty="0">
                <a:solidFill>
                  <a:srgbClr val="002060"/>
                </a:solidFill>
                <a:effectLst>
                  <a:outerShdw blurRad="38100" dist="38100" dir="2700000" algn="tl">
                    <a:srgbClr val="000000">
                      <a:alpha val="43137"/>
                    </a:srgbClr>
                  </a:outerShdw>
                </a:effectLst>
              </a:rPr>
              <a:t>Cervical carcinoma </a:t>
            </a:r>
          </a:p>
          <a:p>
            <a:pPr marL="342900" lvl="0" indent="-342900" defTabSz="457200">
              <a:spcBef>
                <a:spcPts val="1000"/>
              </a:spcBef>
              <a:spcAft>
                <a:spcPts val="0"/>
              </a:spcAft>
              <a:buClr>
                <a:srgbClr val="A53010"/>
              </a:buClr>
              <a:buSzTx/>
              <a:buFont typeface="Wingdings 3" charset="2"/>
              <a:buChar char=""/>
            </a:pPr>
            <a:endParaRPr lang="en-US" sz="2400" dirty="0">
              <a:solidFill>
                <a:srgbClr val="002060"/>
              </a:solidFill>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56C25339-E949-082A-8679-19C794C2E783}"/>
              </a:ext>
            </a:extLst>
          </p:cNvPr>
          <p:cNvSpPr/>
          <p:nvPr/>
        </p:nvSpPr>
        <p:spPr>
          <a:xfrm>
            <a:off x="1196752" y="221739"/>
            <a:ext cx="6750496" cy="830997"/>
          </a:xfrm>
          <a:prstGeom prst="rect">
            <a:avLst/>
          </a:prstGeom>
        </p:spPr>
        <p:txBody>
          <a:bodyPr wrap="square">
            <a:spAutoFit/>
          </a:bodyPr>
          <a:lstStyle/>
          <a:p>
            <a:pPr lvl="0" algn="ctr"/>
            <a:r>
              <a:rPr lang="en-US" altLang="en-US" sz="4800" b="1" kern="0" dirty="0">
                <a:solidFill>
                  <a:srgbClr val="FFFF00"/>
                </a:solidFill>
                <a:effectLst>
                  <a:outerShdw blurRad="38100" dist="38100" dir="2700000" algn="tl">
                    <a:srgbClr val="000000">
                      <a:alpha val="43137"/>
                    </a:srgbClr>
                  </a:outerShdw>
                </a:effectLst>
                <a:latin typeface="+mj-lt"/>
              </a:rPr>
              <a:t>Clinical Manifestation:</a:t>
            </a:r>
            <a:endParaRPr lang="en-US" dirty="0">
              <a:solidFill>
                <a:prstClr val="black"/>
              </a:solidFill>
              <a:latin typeface="+mj-lt"/>
            </a:endParaRPr>
          </a:p>
        </p:txBody>
      </p:sp>
      <p:pic>
        <p:nvPicPr>
          <p:cNvPr id="2" name="Picture 2">
            <a:extLst>
              <a:ext uri="{FF2B5EF4-FFF2-40B4-BE49-F238E27FC236}">
                <a16:creationId xmlns:a16="http://schemas.microsoft.com/office/drawing/2014/main" id="{40E4520A-57AB-2319-E6E7-44615FD1FD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6444209" y="4552157"/>
            <a:ext cx="2398926" cy="19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lose-up of a person's mouth&#10;&#10;Description automatically generated with medium confidence">
            <a:extLst>
              <a:ext uri="{FF2B5EF4-FFF2-40B4-BE49-F238E27FC236}">
                <a16:creationId xmlns:a16="http://schemas.microsoft.com/office/drawing/2014/main" id="{0F921842-1934-2823-E35E-22E907B4AA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1546" y="2685825"/>
            <a:ext cx="2398926" cy="1871162"/>
          </a:xfrm>
          <a:prstGeom prst="rect">
            <a:avLst/>
          </a:prstGeom>
        </p:spPr>
      </p:pic>
    </p:spTree>
    <p:extLst>
      <p:ext uri="{BB962C8B-B14F-4D97-AF65-F5344CB8AC3E}">
        <p14:creationId xmlns:p14="http://schemas.microsoft.com/office/powerpoint/2010/main" val="2329494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23528" y="1268760"/>
            <a:ext cx="8568952" cy="5040560"/>
          </a:xfrm>
        </p:spPr>
        <p:txBody>
          <a:bodyPr>
            <a:normAutofit/>
          </a:bodyPr>
          <a:lstStyle/>
          <a:p>
            <a:pPr marL="0" indent="0">
              <a:buNone/>
            </a:pPr>
            <a:r>
              <a:rPr lang="en-US" sz="2400" b="1" dirty="0">
                <a:solidFill>
                  <a:srgbClr val="002060"/>
                </a:solidFill>
                <a:effectLst>
                  <a:outerShdw blurRad="38100" dist="38100" dir="2700000" algn="tl">
                    <a:srgbClr val="000000">
                      <a:alpha val="43137"/>
                    </a:srgbClr>
                  </a:outerShdw>
                </a:effectLst>
              </a:rPr>
              <a:t>1- Positive Blood test for HIV:</a:t>
            </a:r>
          </a:p>
          <a:p>
            <a:r>
              <a:rPr lang="en-US" sz="2400" dirty="0">
                <a:solidFill>
                  <a:srgbClr val="002060"/>
                </a:solidFill>
                <a:effectLst>
                  <a:outerShdw blurRad="38100" dist="38100" dir="2700000" algn="tl">
                    <a:srgbClr val="000000">
                      <a:alpha val="43137"/>
                    </a:srgbClr>
                  </a:outerShdw>
                </a:effectLst>
              </a:rPr>
              <a:t>ELISA: serological test to detect antibodies against HIV</a:t>
            </a:r>
          </a:p>
          <a:p>
            <a:r>
              <a:rPr lang="en-US" sz="2400" dirty="0">
                <a:solidFill>
                  <a:srgbClr val="002060"/>
                </a:solidFill>
                <a:effectLst>
                  <a:outerShdw blurRad="38100" dist="38100" dir="2700000" algn="tl">
                    <a:srgbClr val="000000">
                      <a:alpha val="43137"/>
                    </a:srgbClr>
                  </a:outerShdw>
                </a:effectLst>
              </a:rPr>
              <a:t>Western blot test: used to confirm positive result in ELISA</a:t>
            </a:r>
          </a:p>
          <a:p>
            <a:r>
              <a:rPr lang="en-US" sz="2400" dirty="0">
                <a:solidFill>
                  <a:srgbClr val="002060"/>
                </a:solidFill>
                <a:effectLst>
                  <a:outerShdw blurRad="38100" dist="38100" dir="2700000" algn="tl">
                    <a:srgbClr val="000000">
                      <a:alpha val="43137"/>
                    </a:srgbClr>
                  </a:outerShdw>
                </a:effectLst>
              </a:rPr>
              <a:t>When infected with HIV, it usually takes the body up to 12 weeks to develop enough antibody to HIV for the test result to be positive, resulting false negative test if evaluated early.</a:t>
            </a:r>
          </a:p>
          <a:p>
            <a:endParaRPr lang="en-US" sz="2400" dirty="0">
              <a:solidFill>
                <a:srgbClr val="002060"/>
              </a:solidFill>
              <a:effectLst>
                <a:outerShdw blurRad="38100" dist="38100" dir="2700000" algn="tl">
                  <a:srgbClr val="000000">
                    <a:alpha val="43137"/>
                  </a:srgbClr>
                </a:outerShdw>
              </a:effectLst>
            </a:endParaRPr>
          </a:p>
          <a:p>
            <a:pPr marL="0" indent="0">
              <a:buNone/>
            </a:pPr>
            <a:r>
              <a:rPr lang="en-US" sz="2400" b="1" dirty="0">
                <a:solidFill>
                  <a:srgbClr val="002060"/>
                </a:solidFill>
                <a:effectLst>
                  <a:outerShdw blurRad="38100" dist="38100" dir="2700000" algn="tl">
                    <a:srgbClr val="000000">
                      <a:alpha val="43137"/>
                    </a:srgbClr>
                  </a:outerShdw>
                </a:effectLst>
              </a:rPr>
              <a:t>2- Lymphocyte panel: s</a:t>
            </a:r>
            <a:r>
              <a:rPr lang="en-US" sz="2400" dirty="0">
                <a:solidFill>
                  <a:srgbClr val="002060"/>
                </a:solidFill>
                <a:effectLst>
                  <a:outerShdw blurRad="38100" dist="38100" dir="2700000" algn="tl">
                    <a:srgbClr val="000000">
                      <a:alpha val="43137"/>
                    </a:srgbClr>
                  </a:outerShdw>
                </a:effectLst>
              </a:rPr>
              <a:t>how decreased CD4 count</a:t>
            </a:r>
          </a:p>
          <a:p>
            <a:endParaRPr lang="en-US" sz="2400" dirty="0">
              <a:solidFill>
                <a:srgbClr val="002060"/>
              </a:solidFill>
              <a:effectLst>
                <a:outerShdw blurRad="38100" dist="38100" dir="2700000" algn="tl">
                  <a:srgbClr val="000000">
                    <a:alpha val="43137"/>
                  </a:srgbClr>
                </a:outerShdw>
              </a:effectLst>
            </a:endParaRPr>
          </a:p>
          <a:p>
            <a:pPr marL="0" indent="0">
              <a:buNone/>
            </a:pPr>
            <a:r>
              <a:rPr lang="en-US" sz="2400" b="1" dirty="0">
                <a:solidFill>
                  <a:srgbClr val="002060"/>
                </a:solidFill>
                <a:effectLst>
                  <a:outerShdw blurRad="38100" dist="38100" dir="2700000" algn="tl">
                    <a:srgbClr val="000000">
                      <a:alpha val="43137"/>
                    </a:srgbClr>
                  </a:outerShdw>
                </a:effectLst>
              </a:rPr>
              <a:t>3- Complete blood count: </a:t>
            </a:r>
            <a:r>
              <a:rPr lang="en-US" sz="2400" dirty="0">
                <a:solidFill>
                  <a:srgbClr val="002060"/>
                </a:solidFill>
                <a:effectLst>
                  <a:outerShdw blurRad="38100" dist="38100" dir="2700000" algn="tl">
                    <a:srgbClr val="000000">
                      <a:alpha val="43137"/>
                    </a:srgbClr>
                  </a:outerShdw>
                </a:effectLst>
              </a:rPr>
              <a:t>may show anemia and decrease WBC count</a:t>
            </a:r>
            <a:endParaRPr lang="x-none" sz="2400" dirty="0">
              <a:solidFill>
                <a:srgbClr val="002060"/>
              </a:solidFill>
              <a:effectLst>
                <a:outerShdw blurRad="38100" dist="38100" dir="2700000" algn="tl">
                  <a:srgbClr val="000000">
                    <a:alpha val="43137"/>
                  </a:srgbClr>
                </a:outerShdw>
              </a:effectLst>
            </a:endParaRPr>
          </a:p>
          <a:p>
            <a:endParaRPr lang="en-US" dirty="0">
              <a:solidFill>
                <a:srgbClr val="002060"/>
              </a:solidFill>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2684" y="346719"/>
            <a:ext cx="1226130" cy="922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60D986B9-B7F5-D5CC-05DF-73EA163B3C0D}"/>
              </a:ext>
            </a:extLst>
          </p:cNvPr>
          <p:cNvSpPr/>
          <p:nvPr/>
        </p:nvSpPr>
        <p:spPr>
          <a:xfrm>
            <a:off x="1316140" y="349205"/>
            <a:ext cx="6511719" cy="830997"/>
          </a:xfrm>
          <a:prstGeom prst="rect">
            <a:avLst/>
          </a:prstGeom>
        </p:spPr>
        <p:txBody>
          <a:bodyPr wrap="none">
            <a:spAutoFit/>
          </a:bodyPr>
          <a:lstStyle/>
          <a:p>
            <a:pPr lvl="0" algn="ctr"/>
            <a:r>
              <a:rPr lang="en-US" altLang="en-US" sz="4800" b="1" kern="0" dirty="0">
                <a:solidFill>
                  <a:srgbClr val="FFFF00"/>
                </a:solidFill>
                <a:effectLst>
                  <a:outerShdw blurRad="38100" dist="38100" dir="2700000" algn="tl">
                    <a:srgbClr val="000000">
                      <a:alpha val="43137"/>
                    </a:srgbClr>
                  </a:outerShdw>
                </a:effectLst>
                <a:latin typeface="+mj-lt"/>
              </a:rPr>
              <a:t>Diagnostic Evaluation </a:t>
            </a:r>
            <a:endParaRPr lang="en-US" sz="4800" dirty="0">
              <a:solidFill>
                <a:prstClr val="black"/>
              </a:solidFill>
              <a:latin typeface="+mj-lt"/>
            </a:endParaRPr>
          </a:p>
        </p:txBody>
      </p:sp>
    </p:spTree>
    <p:extLst>
      <p:ext uri="{BB962C8B-B14F-4D97-AF65-F5344CB8AC3E}">
        <p14:creationId xmlns:p14="http://schemas.microsoft.com/office/powerpoint/2010/main" val="1087346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87523" y="1219297"/>
            <a:ext cx="8568951" cy="3474720"/>
          </a:xfrm>
        </p:spPr>
        <p:txBody>
          <a:bodyPr>
            <a:noAutofit/>
          </a:bodyPr>
          <a:lstStyle/>
          <a:p>
            <a:pPr marL="342900" lvl="0" indent="-342900" fontAlgn="base">
              <a:lnSpc>
                <a:spcPct val="90000"/>
              </a:lnSpc>
              <a:spcBef>
                <a:spcPct val="0"/>
              </a:spcBef>
              <a:spcAft>
                <a:spcPct val="25000"/>
              </a:spcAft>
              <a:buClr>
                <a:srgbClr val="FFD911"/>
              </a:buClr>
              <a:buSzPct val="50000"/>
              <a:buFont typeface="Arial Black" pitchFamily="34" charset="0"/>
              <a:buChar char="•"/>
            </a:pPr>
            <a:r>
              <a:rPr lang="en-US" altLang="en-US" sz="5400" u="sng" kern="0" dirty="0">
                <a:solidFill>
                  <a:schemeClr val="bg2">
                    <a:lumMod val="50000"/>
                  </a:schemeClr>
                </a:solidFill>
              </a:rPr>
              <a:t>H</a:t>
            </a:r>
            <a:r>
              <a:rPr lang="en-US" altLang="en-US" sz="3600" kern="0" dirty="0">
                <a:solidFill>
                  <a:schemeClr val="bg2">
                    <a:lumMod val="50000"/>
                  </a:schemeClr>
                </a:solidFill>
              </a:rPr>
              <a:t>uman:  </a:t>
            </a:r>
            <a:r>
              <a:rPr lang="en-US" altLang="en-US" sz="3600" kern="0" dirty="0">
                <a:solidFill>
                  <a:srgbClr val="002060"/>
                </a:solidFill>
              </a:rPr>
              <a:t>Infecting human beings</a:t>
            </a:r>
          </a:p>
          <a:p>
            <a:pPr marL="342900" lvl="0" indent="-342900" fontAlgn="base">
              <a:lnSpc>
                <a:spcPct val="90000"/>
              </a:lnSpc>
              <a:spcBef>
                <a:spcPct val="0"/>
              </a:spcBef>
              <a:spcAft>
                <a:spcPct val="25000"/>
              </a:spcAft>
              <a:buClr>
                <a:srgbClr val="FFD911"/>
              </a:buClr>
              <a:buSzPct val="50000"/>
              <a:buFont typeface="Arial Black" pitchFamily="34" charset="0"/>
              <a:buChar char="•"/>
            </a:pPr>
            <a:r>
              <a:rPr lang="en-US" altLang="en-US" sz="5400" u="sng" kern="0" dirty="0">
                <a:solidFill>
                  <a:schemeClr val="bg2">
                    <a:lumMod val="50000"/>
                  </a:schemeClr>
                </a:solidFill>
              </a:rPr>
              <a:t>I</a:t>
            </a:r>
            <a:r>
              <a:rPr lang="en-US" altLang="en-US" sz="3600" kern="0" dirty="0">
                <a:solidFill>
                  <a:schemeClr val="bg2">
                    <a:lumMod val="50000"/>
                  </a:schemeClr>
                </a:solidFill>
              </a:rPr>
              <a:t>mmunodeficiency:</a:t>
            </a:r>
            <a:r>
              <a:rPr lang="en-US" altLang="en-US" sz="3600" kern="0" dirty="0">
                <a:solidFill>
                  <a:srgbClr val="FFFFFF"/>
                </a:solidFill>
              </a:rPr>
              <a:t>  </a:t>
            </a:r>
            <a:r>
              <a:rPr lang="en-US" altLang="en-US" sz="3600" kern="0" dirty="0">
                <a:solidFill>
                  <a:srgbClr val="002060"/>
                </a:solidFill>
              </a:rPr>
              <a:t>Decrease or weakness in the body’s ability to fight off infections and illnesses</a:t>
            </a:r>
          </a:p>
          <a:p>
            <a:pPr marL="342900" lvl="0" indent="-342900" fontAlgn="base">
              <a:lnSpc>
                <a:spcPct val="90000"/>
              </a:lnSpc>
              <a:spcBef>
                <a:spcPct val="0"/>
              </a:spcBef>
              <a:spcAft>
                <a:spcPct val="25000"/>
              </a:spcAft>
              <a:buClr>
                <a:srgbClr val="FFD911"/>
              </a:buClr>
              <a:buSzPct val="50000"/>
              <a:buFont typeface="Arial Black" pitchFamily="34" charset="0"/>
              <a:buChar char="•"/>
            </a:pPr>
            <a:r>
              <a:rPr lang="en-US" altLang="en-US" sz="5400" u="sng" kern="0" dirty="0">
                <a:solidFill>
                  <a:schemeClr val="bg2">
                    <a:lumMod val="50000"/>
                  </a:schemeClr>
                </a:solidFill>
              </a:rPr>
              <a:t>V</a:t>
            </a:r>
            <a:r>
              <a:rPr lang="en-US" altLang="en-US" sz="3600" kern="0" dirty="0">
                <a:solidFill>
                  <a:schemeClr val="bg2">
                    <a:lumMod val="50000"/>
                  </a:schemeClr>
                </a:solidFill>
              </a:rPr>
              <a:t>irus:  </a:t>
            </a:r>
            <a:r>
              <a:rPr lang="en-US" altLang="en-US" sz="3600" kern="0" dirty="0">
                <a:solidFill>
                  <a:srgbClr val="002060"/>
                </a:solidFill>
              </a:rPr>
              <a:t>A pathogen having the ability to replicate only inside a living cell</a:t>
            </a:r>
          </a:p>
          <a:p>
            <a:pPr marL="45720" indent="0">
              <a:buNone/>
            </a:pPr>
            <a:endParaRPr lang="en-US" sz="2800" dirty="0"/>
          </a:p>
        </p:txBody>
      </p:sp>
      <p:sp>
        <p:nvSpPr>
          <p:cNvPr id="5" name="Rectangle 4"/>
          <p:cNvSpPr/>
          <p:nvPr/>
        </p:nvSpPr>
        <p:spPr>
          <a:xfrm>
            <a:off x="2395762" y="404664"/>
            <a:ext cx="4352475" cy="923330"/>
          </a:xfrm>
          <a:prstGeom prst="rect">
            <a:avLst/>
          </a:prstGeom>
        </p:spPr>
        <p:txBody>
          <a:bodyPr wrap="none">
            <a:spAutoFit/>
          </a:bodyPr>
          <a:lstStyle/>
          <a:p>
            <a:pPr algn="ctr"/>
            <a:r>
              <a:rPr kumimoji="0" lang="en-US" altLang="en-US" sz="5400" b="1" i="0" u="none" strike="noStrike" kern="0" cap="none" spc="0" normalizeH="0" baseline="0" noProof="0" dirty="0">
                <a:ln>
                  <a:noFill/>
                </a:ln>
                <a:solidFill>
                  <a:srgbClr val="7030A0"/>
                </a:solidFill>
                <a:effectLst/>
                <a:uLnTx/>
                <a:uFillTx/>
                <a:latin typeface="AR HERMANN" panose="02000000000000000000" pitchFamily="2" charset="0"/>
                <a:ea typeface="+mj-ea"/>
                <a:cs typeface="+mj-cs"/>
              </a:rPr>
              <a:t>What is HIV?</a:t>
            </a:r>
            <a:endParaRPr lang="en-US" sz="2400" dirty="0">
              <a:solidFill>
                <a:srgbClr val="7030A0"/>
              </a:solidFill>
              <a:latin typeface="AR HERMANN" panose="02000000000000000000" pitchFamily="2"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7446" y="5013176"/>
            <a:ext cx="1727353" cy="153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1283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23528" y="1412776"/>
            <a:ext cx="8496944" cy="4680520"/>
          </a:xfrm>
        </p:spPr>
        <p:txBody>
          <a:bodyPr>
            <a:noAutofit/>
          </a:bodyPr>
          <a:lstStyle/>
          <a:p>
            <a:pPr marL="0" indent="0">
              <a:buNone/>
            </a:pPr>
            <a:r>
              <a:rPr lang="en-US" sz="2400" b="1" dirty="0">
                <a:solidFill>
                  <a:srgbClr val="002060"/>
                </a:solidFill>
                <a:effectLst>
                  <a:outerShdw blurRad="38100" dist="38100" dir="2700000" algn="tl">
                    <a:srgbClr val="000000">
                      <a:alpha val="43137"/>
                    </a:srgbClr>
                  </a:outerShdw>
                </a:effectLst>
              </a:rPr>
              <a:t>3- Viral load with PCR</a:t>
            </a:r>
            <a:r>
              <a:rPr lang="en-US" sz="2400" dirty="0">
                <a:solidFill>
                  <a:srgbClr val="002060"/>
                </a:solidFill>
                <a:effectLst>
                  <a:outerShdw blurRad="38100" dist="38100" dir="2700000" algn="tl">
                    <a:srgbClr val="000000">
                      <a:alpha val="43137"/>
                    </a:srgbClr>
                  </a:outerShdw>
                </a:effectLst>
              </a:rPr>
              <a:t>: measure the amount of HIV in the blood.</a:t>
            </a:r>
          </a:p>
          <a:p>
            <a:r>
              <a:rPr lang="en-US" sz="2400" dirty="0">
                <a:solidFill>
                  <a:srgbClr val="002060"/>
                </a:solidFill>
                <a:effectLst>
                  <a:outerShdw blurRad="38100" dist="38100" dir="2700000" algn="tl">
                    <a:srgbClr val="000000">
                      <a:alpha val="43137"/>
                    </a:srgbClr>
                  </a:outerShdw>
                </a:effectLst>
              </a:rPr>
              <a:t>Patients with acute HIV infection have very high levels of viremia.</a:t>
            </a:r>
          </a:p>
          <a:p>
            <a:r>
              <a:rPr lang="en-US" sz="2400" dirty="0">
                <a:solidFill>
                  <a:srgbClr val="002060"/>
                </a:solidFill>
                <a:effectLst>
                  <a:outerShdw blurRad="38100" dist="38100" dir="2700000" algn="tl">
                    <a:srgbClr val="000000">
                      <a:alpha val="43137"/>
                    </a:srgbClr>
                  </a:outerShdw>
                </a:effectLst>
              </a:rPr>
              <a:t>This test is useful to diagnose primary infections and infections in infants of HIV-infected mothers.</a:t>
            </a:r>
          </a:p>
          <a:p>
            <a:endParaRPr lang="en-US" sz="2400" dirty="0">
              <a:solidFill>
                <a:srgbClr val="002060"/>
              </a:solidFill>
              <a:effectLst>
                <a:outerShdw blurRad="38100" dist="38100" dir="2700000" algn="tl">
                  <a:srgbClr val="000000">
                    <a:alpha val="43137"/>
                  </a:srgbClr>
                </a:outerShdw>
              </a:effectLst>
            </a:endParaRPr>
          </a:p>
          <a:p>
            <a:pPr marL="0" indent="0">
              <a:buNone/>
            </a:pPr>
            <a:r>
              <a:rPr lang="en-US" sz="2400" b="1" dirty="0">
                <a:solidFill>
                  <a:srgbClr val="002060"/>
                </a:solidFill>
                <a:effectLst>
                  <a:outerShdw blurRad="38100" dist="38100" dir="2700000" algn="tl">
                    <a:srgbClr val="000000">
                      <a:alpha val="43137"/>
                    </a:srgbClr>
                  </a:outerShdw>
                </a:effectLst>
              </a:rPr>
              <a:t>4- p24 antigen test:</a:t>
            </a:r>
            <a:r>
              <a:rPr lang="en-US" sz="2400" dirty="0">
                <a:solidFill>
                  <a:srgbClr val="002060"/>
                </a:solidFill>
                <a:effectLst>
                  <a:outerShdw blurRad="38100" dist="38100" dir="2700000" algn="tl">
                    <a:srgbClr val="000000">
                      <a:alpha val="43137"/>
                    </a:srgbClr>
                  </a:outerShdw>
                </a:effectLst>
              </a:rPr>
              <a:t> </a:t>
            </a:r>
          </a:p>
          <a:p>
            <a:r>
              <a:rPr lang="en-US" sz="2400" dirty="0">
                <a:solidFill>
                  <a:srgbClr val="002060"/>
                </a:solidFill>
                <a:effectLst>
                  <a:outerShdw blurRad="38100" dist="38100" dir="2700000" algn="tl">
                    <a:srgbClr val="000000">
                      <a:alpha val="43137"/>
                    </a:srgbClr>
                  </a:outerShdw>
                </a:effectLst>
              </a:rPr>
              <a:t>The </a:t>
            </a:r>
            <a:r>
              <a:rPr lang="en-US" sz="2400" b="1" dirty="0">
                <a:solidFill>
                  <a:srgbClr val="002060"/>
                </a:solidFill>
                <a:effectLst>
                  <a:outerShdw blurRad="38100" dist="38100" dir="2700000" algn="tl">
                    <a:srgbClr val="000000">
                      <a:alpha val="43137"/>
                    </a:srgbClr>
                  </a:outerShdw>
                </a:effectLst>
              </a:rPr>
              <a:t>p24 antigen</a:t>
            </a:r>
            <a:r>
              <a:rPr lang="en-US" sz="2400" dirty="0">
                <a:solidFill>
                  <a:srgbClr val="002060"/>
                </a:solidFill>
                <a:effectLst>
                  <a:outerShdw blurRad="38100" dist="38100" dir="2700000" algn="tl">
                    <a:srgbClr val="000000">
                      <a:alpha val="43137"/>
                    </a:srgbClr>
                  </a:outerShdw>
                </a:effectLst>
              </a:rPr>
              <a:t> assay measures the viral capsid (core) </a:t>
            </a:r>
            <a:r>
              <a:rPr lang="en-US" sz="2400" b="1" dirty="0">
                <a:solidFill>
                  <a:srgbClr val="002060"/>
                </a:solidFill>
                <a:effectLst>
                  <a:outerShdw blurRad="38100" dist="38100" dir="2700000" algn="tl">
                    <a:srgbClr val="000000">
                      <a:alpha val="43137"/>
                    </a:srgbClr>
                  </a:outerShdw>
                </a:effectLst>
              </a:rPr>
              <a:t>p24</a:t>
            </a:r>
            <a:r>
              <a:rPr lang="en-US" sz="2400" dirty="0">
                <a:solidFill>
                  <a:srgbClr val="002060"/>
                </a:solidFill>
                <a:effectLst>
                  <a:outerShdw blurRad="38100" dist="38100" dir="2700000" algn="tl">
                    <a:srgbClr val="000000">
                      <a:alpha val="43137"/>
                    </a:srgbClr>
                  </a:outerShdw>
                </a:effectLst>
              </a:rPr>
              <a:t> protein in blood that is detectable earlier than HIV antibody during acute infection. </a:t>
            </a:r>
          </a:p>
          <a:p>
            <a:r>
              <a:rPr lang="en-US" sz="2400" dirty="0">
                <a:solidFill>
                  <a:srgbClr val="002060"/>
                </a:solidFill>
                <a:effectLst>
                  <a:outerShdw blurRad="38100" dist="38100" dir="2700000" algn="tl">
                    <a:srgbClr val="000000">
                      <a:alpha val="43137"/>
                    </a:srgbClr>
                  </a:outerShdw>
                </a:effectLst>
              </a:rPr>
              <a:t>This may be useful for screening.</a:t>
            </a:r>
          </a:p>
        </p:txBody>
      </p:sp>
      <p:sp>
        <p:nvSpPr>
          <p:cNvPr id="2" name="Rectangle 1">
            <a:extLst>
              <a:ext uri="{FF2B5EF4-FFF2-40B4-BE49-F238E27FC236}">
                <a16:creationId xmlns:a16="http://schemas.microsoft.com/office/drawing/2014/main" id="{65F3EE31-B693-2E26-1323-35241E6F7EE3}"/>
              </a:ext>
            </a:extLst>
          </p:cNvPr>
          <p:cNvSpPr/>
          <p:nvPr/>
        </p:nvSpPr>
        <p:spPr>
          <a:xfrm>
            <a:off x="1316140" y="349205"/>
            <a:ext cx="6511719" cy="830997"/>
          </a:xfrm>
          <a:prstGeom prst="rect">
            <a:avLst/>
          </a:prstGeom>
        </p:spPr>
        <p:txBody>
          <a:bodyPr wrap="none">
            <a:spAutoFit/>
          </a:bodyPr>
          <a:lstStyle/>
          <a:p>
            <a:pPr lvl="0" algn="ctr"/>
            <a:r>
              <a:rPr lang="en-US" altLang="en-US" sz="4800" b="1" kern="0" dirty="0">
                <a:solidFill>
                  <a:srgbClr val="FFFF00"/>
                </a:solidFill>
                <a:effectLst>
                  <a:outerShdw blurRad="38100" dist="38100" dir="2700000" algn="tl">
                    <a:srgbClr val="000000">
                      <a:alpha val="43137"/>
                    </a:srgbClr>
                  </a:outerShdw>
                </a:effectLst>
                <a:latin typeface="+mj-lt"/>
              </a:rPr>
              <a:t>Diagnostic Evaluation </a:t>
            </a:r>
            <a:endParaRPr lang="en-US" sz="4800" dirty="0">
              <a:solidFill>
                <a:prstClr val="black"/>
              </a:solidFill>
              <a:latin typeface="+mj-lt"/>
            </a:endParaRPr>
          </a:p>
        </p:txBody>
      </p:sp>
    </p:spTree>
    <p:extLst>
      <p:ext uri="{BB962C8B-B14F-4D97-AF65-F5344CB8AC3E}">
        <p14:creationId xmlns:p14="http://schemas.microsoft.com/office/powerpoint/2010/main" val="1192507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23528" y="980728"/>
            <a:ext cx="8496944" cy="5472608"/>
          </a:xfrm>
        </p:spPr>
        <p:txBody>
          <a:bodyPr>
            <a:noAutofit/>
          </a:bodyPr>
          <a:lstStyle/>
          <a:p>
            <a:pPr marL="0" indent="0">
              <a:buNone/>
            </a:pPr>
            <a:r>
              <a:rPr lang="en-US" sz="2400" b="1" dirty="0">
                <a:solidFill>
                  <a:srgbClr val="002060"/>
                </a:solidFill>
                <a:effectLst>
                  <a:outerShdw blurRad="38100" dist="38100" dir="2700000" algn="tl">
                    <a:srgbClr val="000000">
                      <a:alpha val="43137"/>
                    </a:srgbClr>
                  </a:outerShdw>
                </a:effectLst>
              </a:rPr>
              <a:t>Classes of antiviral drugs:</a:t>
            </a:r>
          </a:p>
          <a:p>
            <a:pPr marL="457200" indent="-457200">
              <a:buFont typeface="+mj-lt"/>
              <a:buAutoNum type="arabicPeriod"/>
            </a:pPr>
            <a:r>
              <a:rPr lang="en-US" sz="2400" dirty="0">
                <a:solidFill>
                  <a:srgbClr val="002060"/>
                </a:solidFill>
                <a:effectLst>
                  <a:outerShdw blurRad="38100" dist="38100" dir="2700000" algn="tl">
                    <a:srgbClr val="000000">
                      <a:alpha val="43137"/>
                    </a:srgbClr>
                  </a:outerShdw>
                </a:effectLst>
              </a:rPr>
              <a:t>Nucleoside reverse transcriptase inhibitors (NRTI): First class of medication for treatment of HIV – zidovudine (</a:t>
            </a:r>
            <a:r>
              <a:rPr lang="en-US" sz="2400" dirty="0">
                <a:solidFill>
                  <a:srgbClr val="002060"/>
                </a:solidFill>
              </a:rPr>
              <a:t>used in pregnancy)</a:t>
            </a:r>
            <a:r>
              <a:rPr lang="en-US" sz="2400" dirty="0">
                <a:solidFill>
                  <a:srgbClr val="002060"/>
                </a:solidFill>
                <a:effectLst>
                  <a:outerShdw blurRad="38100" dist="38100" dir="2700000" algn="tl">
                    <a:srgbClr val="000000">
                      <a:alpha val="43137"/>
                    </a:srgbClr>
                  </a:outerShdw>
                </a:effectLst>
              </a:rPr>
              <a:t>, lamivudine, tenofovir (only nucleotide).</a:t>
            </a:r>
          </a:p>
          <a:p>
            <a:pPr marL="457200" indent="-457200">
              <a:buFont typeface="+mj-lt"/>
              <a:buAutoNum type="arabicPeriod"/>
            </a:pPr>
            <a:r>
              <a:rPr lang="en-US" sz="2400" dirty="0">
                <a:solidFill>
                  <a:srgbClr val="002060"/>
                </a:solidFill>
                <a:effectLst>
                  <a:outerShdw blurRad="38100" dist="38100" dir="2700000" algn="tl">
                    <a:srgbClr val="000000">
                      <a:alpha val="43137"/>
                    </a:srgbClr>
                  </a:outerShdw>
                </a:effectLst>
              </a:rPr>
              <a:t>Non-nucleoside reverse transcriptase inhibitors (NNRTI)</a:t>
            </a:r>
            <a:r>
              <a:rPr lang="en-US" sz="2400" dirty="0">
                <a:solidFill>
                  <a:srgbClr val="002060"/>
                </a:solidFill>
                <a:effectLst>
                  <a:outerShdw blurRad="38100" dist="38100" dir="2700000" algn="tl">
                    <a:srgbClr val="000000">
                      <a:alpha val="43137"/>
                    </a:srgbClr>
                  </a:outerShdw>
                </a:effectLst>
                <a:sym typeface="Wingdings" pitchFamily="2" charset="2"/>
              </a:rPr>
              <a:t>: </a:t>
            </a:r>
            <a:r>
              <a:rPr lang="en-US" sz="2400" dirty="0" err="1">
                <a:solidFill>
                  <a:srgbClr val="002060"/>
                </a:solidFill>
                <a:effectLst>
                  <a:outerShdw blurRad="38100" dist="38100" dir="2700000" algn="tl">
                    <a:srgbClr val="000000">
                      <a:alpha val="43137"/>
                    </a:srgbClr>
                  </a:outerShdw>
                </a:effectLst>
                <a:sym typeface="Wingdings" pitchFamily="2" charset="2"/>
              </a:rPr>
              <a:t>Efevirin</a:t>
            </a:r>
            <a:r>
              <a:rPr lang="en-US" sz="2400" dirty="0">
                <a:solidFill>
                  <a:srgbClr val="002060"/>
                </a:solidFill>
                <a:effectLst>
                  <a:outerShdw blurRad="38100" dist="38100" dir="2700000" algn="tl">
                    <a:srgbClr val="000000">
                      <a:alpha val="43137"/>
                    </a:srgbClr>
                  </a:outerShdw>
                </a:effectLst>
                <a:sym typeface="Wingdings" pitchFamily="2" charset="2"/>
              </a:rPr>
              <a:t>, Etravirine</a:t>
            </a:r>
            <a:endParaRPr lang="en-US" sz="2400" dirty="0">
              <a:solidFill>
                <a:srgbClr val="002060"/>
              </a:solidFill>
              <a:effectLst>
                <a:outerShdw blurRad="38100" dist="38100" dir="2700000" algn="tl">
                  <a:srgbClr val="000000">
                    <a:alpha val="43137"/>
                  </a:srgbClr>
                </a:outerShdw>
              </a:effectLst>
            </a:endParaRPr>
          </a:p>
          <a:p>
            <a:pPr marL="457200" indent="-457200">
              <a:buFont typeface="+mj-lt"/>
              <a:buAutoNum type="arabicPeriod"/>
            </a:pPr>
            <a:r>
              <a:rPr lang="en-US" sz="2400" dirty="0">
                <a:solidFill>
                  <a:srgbClr val="002060"/>
                </a:solidFill>
                <a:effectLst>
                  <a:outerShdw blurRad="38100" dist="38100" dir="2700000" algn="tl">
                    <a:srgbClr val="000000">
                      <a:alpha val="43137"/>
                    </a:srgbClr>
                  </a:outerShdw>
                </a:effectLst>
              </a:rPr>
              <a:t>Protease inhibitors (-</a:t>
            </a:r>
            <a:r>
              <a:rPr lang="en-US" sz="2400" dirty="0" err="1">
                <a:solidFill>
                  <a:srgbClr val="002060"/>
                </a:solidFill>
                <a:effectLst>
                  <a:outerShdw blurRad="38100" dist="38100" dir="2700000" algn="tl">
                    <a:srgbClr val="000000">
                      <a:alpha val="43137"/>
                    </a:srgbClr>
                  </a:outerShdw>
                </a:effectLst>
              </a:rPr>
              <a:t>navir</a:t>
            </a:r>
            <a:r>
              <a:rPr lang="en-US" sz="2400" dirty="0">
                <a:solidFill>
                  <a:srgbClr val="002060"/>
                </a:solidFill>
                <a:effectLst>
                  <a:outerShdw blurRad="38100" dist="38100" dir="2700000" algn="tl">
                    <a:srgbClr val="000000">
                      <a:alpha val="43137"/>
                    </a:srgbClr>
                  </a:outerShdw>
                </a:effectLst>
              </a:rPr>
              <a:t>): Ritonavir, indinavir</a:t>
            </a:r>
          </a:p>
          <a:p>
            <a:pPr marL="457200" indent="-457200">
              <a:buFont typeface="+mj-lt"/>
              <a:buAutoNum type="arabicPeriod"/>
            </a:pPr>
            <a:r>
              <a:rPr lang="en-US" sz="2400" dirty="0">
                <a:solidFill>
                  <a:srgbClr val="002060"/>
                </a:solidFill>
                <a:effectLst>
                  <a:outerShdw blurRad="38100" dist="38100" dir="2700000" algn="tl">
                    <a:srgbClr val="000000">
                      <a:alpha val="43137"/>
                    </a:srgbClr>
                  </a:outerShdw>
                </a:effectLst>
              </a:rPr>
              <a:t>Integrase inhibitors: </a:t>
            </a:r>
            <a:r>
              <a:rPr lang="en-US" sz="2400" dirty="0" err="1">
                <a:solidFill>
                  <a:srgbClr val="002060"/>
                </a:solidFill>
                <a:effectLst>
                  <a:outerShdw blurRad="38100" dist="38100" dir="2700000" algn="tl">
                    <a:srgbClr val="000000">
                      <a:alpha val="43137"/>
                    </a:srgbClr>
                  </a:outerShdw>
                </a:effectLst>
              </a:rPr>
              <a:t>Raltigravi</a:t>
            </a:r>
            <a:endParaRPr lang="en-US" sz="2400" dirty="0">
              <a:solidFill>
                <a:srgbClr val="002060"/>
              </a:solidFill>
              <a:effectLst>
                <a:outerShdw blurRad="38100" dist="38100" dir="2700000" algn="tl">
                  <a:srgbClr val="000000">
                    <a:alpha val="43137"/>
                  </a:srgbClr>
                </a:outerShdw>
              </a:effectLst>
            </a:endParaRPr>
          </a:p>
          <a:p>
            <a:pPr marL="457200" indent="-457200">
              <a:buFont typeface="+mj-lt"/>
              <a:buAutoNum type="arabicPeriod"/>
            </a:pPr>
            <a:r>
              <a:rPr lang="en-US" sz="2400" dirty="0">
                <a:solidFill>
                  <a:srgbClr val="002060"/>
                </a:solidFill>
              </a:rPr>
              <a:t>CCR5 inhibitor or fusion inhibitors – Maraviroc</a:t>
            </a:r>
          </a:p>
          <a:p>
            <a:r>
              <a:rPr lang="en-US" sz="2400" dirty="0">
                <a:solidFill>
                  <a:srgbClr val="002060"/>
                </a:solidFill>
                <a:effectLst>
                  <a:outerShdw blurRad="38100" dist="38100" dir="2700000" algn="tl">
                    <a:srgbClr val="000000">
                      <a:alpha val="43137"/>
                    </a:srgbClr>
                  </a:outerShdw>
                </a:effectLst>
              </a:rPr>
              <a:t>Treatment of opportunistic infections.</a:t>
            </a:r>
          </a:p>
          <a:p>
            <a:r>
              <a:rPr lang="en-US" sz="2400" dirty="0">
                <a:solidFill>
                  <a:srgbClr val="002060"/>
                </a:solidFill>
                <a:effectLst>
                  <a:outerShdw blurRad="38100" dist="38100" dir="2700000" algn="tl">
                    <a:srgbClr val="000000">
                      <a:alpha val="43137"/>
                    </a:srgbClr>
                  </a:outerShdw>
                </a:effectLst>
              </a:rPr>
              <a:t>Highly active antiretroviral therapy (HAART): Two </a:t>
            </a:r>
            <a:r>
              <a:rPr lang="en-US" sz="2400" b="1" dirty="0">
                <a:solidFill>
                  <a:srgbClr val="002060"/>
                </a:solidFill>
                <a:effectLst>
                  <a:outerShdw blurRad="38100" dist="38100" dir="2700000" algn="tl">
                    <a:srgbClr val="000000">
                      <a:alpha val="43137"/>
                    </a:srgbClr>
                  </a:outerShdw>
                </a:effectLst>
              </a:rPr>
              <a:t>NRTI</a:t>
            </a:r>
            <a:r>
              <a:rPr lang="en-US" sz="2400" dirty="0">
                <a:solidFill>
                  <a:srgbClr val="002060"/>
                </a:solidFill>
                <a:effectLst>
                  <a:outerShdw blurRad="38100" dist="38100" dir="2700000" algn="tl">
                    <a:srgbClr val="000000">
                      <a:alpha val="43137"/>
                    </a:srgbClr>
                  </a:outerShdw>
                </a:effectLst>
              </a:rPr>
              <a:t> + </a:t>
            </a:r>
            <a:r>
              <a:rPr lang="en-US" sz="2400" b="1" dirty="0">
                <a:solidFill>
                  <a:srgbClr val="002060"/>
                </a:solidFill>
                <a:effectLst>
                  <a:outerShdw blurRad="38100" dist="38100" dir="2700000" algn="tl">
                    <a:srgbClr val="000000">
                      <a:alpha val="43137"/>
                    </a:srgbClr>
                  </a:outerShdw>
                </a:effectLst>
              </a:rPr>
              <a:t>NNRTI</a:t>
            </a:r>
            <a:r>
              <a:rPr lang="en-US" sz="2400" dirty="0">
                <a:solidFill>
                  <a:srgbClr val="002060"/>
                </a:solidFill>
                <a:effectLst>
                  <a:outerShdw blurRad="38100" dist="38100" dir="2700000" algn="tl">
                    <a:srgbClr val="000000">
                      <a:alpha val="43137"/>
                    </a:srgbClr>
                  </a:outerShdw>
                </a:effectLst>
              </a:rPr>
              <a:t> or protease inhibitors or integrase inhibitors </a:t>
            </a:r>
          </a:p>
        </p:txBody>
      </p:sp>
      <p:sp>
        <p:nvSpPr>
          <p:cNvPr id="5" name="Rectangle 4"/>
          <p:cNvSpPr/>
          <p:nvPr/>
        </p:nvSpPr>
        <p:spPr>
          <a:xfrm>
            <a:off x="1709936" y="293747"/>
            <a:ext cx="5724128" cy="707886"/>
          </a:xfrm>
          <a:prstGeom prst="rect">
            <a:avLst/>
          </a:prstGeom>
        </p:spPr>
        <p:txBody>
          <a:bodyPr wrap="square">
            <a:spAutoFit/>
          </a:bodyPr>
          <a:lstStyle/>
          <a:p>
            <a:pPr lvl="0" algn="ctr"/>
            <a:r>
              <a:rPr lang="en-US" altLang="en-US" sz="4000" b="1" kern="0" dirty="0">
                <a:solidFill>
                  <a:srgbClr val="FFFF00"/>
                </a:solidFill>
                <a:effectLst>
                  <a:outerShdw blurRad="38100" dist="38100" dir="2700000" algn="tl">
                    <a:srgbClr val="000000">
                      <a:alpha val="43137"/>
                    </a:srgbClr>
                  </a:outerShdw>
                </a:effectLst>
                <a:latin typeface="+mj-lt"/>
              </a:rPr>
              <a:t>Treatment of HIV:</a:t>
            </a:r>
            <a:endParaRPr lang="en-US" sz="4000" dirty="0">
              <a:solidFill>
                <a:prstClr val="black"/>
              </a:solidFill>
              <a:latin typeface="+mj-lt"/>
            </a:endParaRPr>
          </a:p>
        </p:txBody>
      </p:sp>
    </p:spTree>
    <p:extLst>
      <p:ext uri="{BB962C8B-B14F-4D97-AF65-F5344CB8AC3E}">
        <p14:creationId xmlns:p14="http://schemas.microsoft.com/office/powerpoint/2010/main" val="125124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23528" y="1268760"/>
            <a:ext cx="8496944" cy="5328592"/>
          </a:xfrm>
        </p:spPr>
        <p:txBody>
          <a:bodyPr>
            <a:normAutofit/>
          </a:bodyPr>
          <a:lstStyle/>
          <a:p>
            <a:r>
              <a:rPr lang="en-US" sz="3200" dirty="0">
                <a:solidFill>
                  <a:srgbClr val="002060"/>
                </a:solidFill>
              </a:rPr>
              <a:t>Vaccines against HIV are being developed, and they are in various stages of clinical trial but </a:t>
            </a:r>
            <a:r>
              <a:rPr lang="en-US" sz="3200" b="1" dirty="0">
                <a:solidFill>
                  <a:srgbClr val="002060"/>
                </a:solidFill>
              </a:rPr>
              <a:t>at present none have proven effective.</a:t>
            </a:r>
          </a:p>
          <a:p>
            <a:r>
              <a:rPr lang="en-US" sz="3200" dirty="0">
                <a:solidFill>
                  <a:srgbClr val="002060"/>
                </a:solidFill>
              </a:rPr>
              <a:t>Other vaccinations are given to HIV patients to prevent other infections.</a:t>
            </a:r>
          </a:p>
          <a:p>
            <a:pPr lvl="1"/>
            <a:r>
              <a:rPr lang="en-US" sz="3200" dirty="0">
                <a:solidFill>
                  <a:srgbClr val="002060"/>
                </a:solidFill>
              </a:rPr>
              <a:t>Pneumococcal polysaccharide vaccine (every 5-6 years)</a:t>
            </a:r>
          </a:p>
          <a:p>
            <a:pPr lvl="1"/>
            <a:r>
              <a:rPr lang="en-US" sz="3200" dirty="0">
                <a:solidFill>
                  <a:srgbClr val="002060"/>
                </a:solidFill>
              </a:rPr>
              <a:t>Influenza vaccine (yearly)</a:t>
            </a:r>
          </a:p>
          <a:p>
            <a:pPr lvl="1"/>
            <a:r>
              <a:rPr lang="en-US" sz="3200" dirty="0">
                <a:solidFill>
                  <a:srgbClr val="002060"/>
                </a:solidFill>
              </a:rPr>
              <a:t>Hepatitis B vaccine </a:t>
            </a:r>
          </a:p>
          <a:p>
            <a:endParaRPr lang="en-US" sz="3200" dirty="0">
              <a:solidFill>
                <a:srgbClr val="002060"/>
              </a:solidFill>
            </a:endParaRPr>
          </a:p>
        </p:txBody>
      </p:sp>
      <p:sp>
        <p:nvSpPr>
          <p:cNvPr id="5" name="Rectangle 4"/>
          <p:cNvSpPr/>
          <p:nvPr/>
        </p:nvSpPr>
        <p:spPr>
          <a:xfrm>
            <a:off x="2554460" y="332656"/>
            <a:ext cx="4035080" cy="830997"/>
          </a:xfrm>
          <a:prstGeom prst="rect">
            <a:avLst/>
          </a:prstGeom>
        </p:spPr>
        <p:txBody>
          <a:bodyPr wrap="none">
            <a:spAutoFit/>
          </a:bodyPr>
          <a:lstStyle/>
          <a:p>
            <a:pPr lvl="0" algn="ctr"/>
            <a:r>
              <a:rPr lang="en-US" altLang="en-US" sz="4800" b="1" kern="0" dirty="0">
                <a:solidFill>
                  <a:srgbClr val="FFFF00"/>
                </a:solidFill>
                <a:effectLst>
                  <a:outerShdw blurRad="38100" dist="38100" dir="2700000" algn="tl">
                    <a:srgbClr val="000000">
                      <a:alpha val="43137"/>
                    </a:srgbClr>
                  </a:outerShdw>
                </a:effectLst>
                <a:latin typeface="+mj-lt"/>
              </a:rPr>
              <a:t>Vaccinations:</a:t>
            </a:r>
            <a:endParaRPr lang="en-US" sz="4800" dirty="0">
              <a:solidFill>
                <a:prstClr val="black"/>
              </a:solidFill>
              <a:latin typeface="+mj-lt"/>
            </a:endParaRPr>
          </a:p>
        </p:txBody>
      </p:sp>
    </p:spTree>
    <p:extLst>
      <p:ext uri="{BB962C8B-B14F-4D97-AF65-F5344CB8AC3E}">
        <p14:creationId xmlns:p14="http://schemas.microsoft.com/office/powerpoint/2010/main" val="3817761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5643" y="1268760"/>
            <a:ext cx="8434829" cy="5328592"/>
          </a:xfrm>
        </p:spPr>
        <p:txBody>
          <a:bodyPr>
            <a:normAutofit/>
          </a:bodyPr>
          <a:lstStyle/>
          <a:p>
            <a:r>
              <a:rPr lang="en-US" sz="3200" dirty="0">
                <a:solidFill>
                  <a:srgbClr val="002060"/>
                </a:solidFill>
              </a:rPr>
              <a:t>No vaccine</a:t>
            </a:r>
          </a:p>
          <a:p>
            <a:r>
              <a:rPr lang="en-US" sz="3200" dirty="0">
                <a:solidFill>
                  <a:srgbClr val="002060"/>
                </a:solidFill>
              </a:rPr>
              <a:t>Avoid exposure to virus by using condoms and not sharing needles.</a:t>
            </a:r>
          </a:p>
          <a:p>
            <a:r>
              <a:rPr lang="en-US" sz="3200" dirty="0">
                <a:solidFill>
                  <a:srgbClr val="002060"/>
                </a:solidFill>
              </a:rPr>
              <a:t>Cesarean section (decrease chance of ruptured membrane)</a:t>
            </a:r>
          </a:p>
          <a:p>
            <a:r>
              <a:rPr lang="en-US" sz="3200" dirty="0">
                <a:solidFill>
                  <a:srgbClr val="002060"/>
                </a:solidFill>
              </a:rPr>
              <a:t>No breastfeeding if the mother is infected.</a:t>
            </a:r>
          </a:p>
          <a:p>
            <a:endParaRPr lang="en-US" sz="3200" dirty="0">
              <a:solidFill>
                <a:srgbClr val="002060"/>
              </a:solidFill>
            </a:endParaRPr>
          </a:p>
        </p:txBody>
      </p:sp>
      <p:sp>
        <p:nvSpPr>
          <p:cNvPr id="5" name="Rectangle 4"/>
          <p:cNvSpPr/>
          <p:nvPr/>
        </p:nvSpPr>
        <p:spPr>
          <a:xfrm>
            <a:off x="2992082" y="332656"/>
            <a:ext cx="3159840" cy="830997"/>
          </a:xfrm>
          <a:prstGeom prst="rect">
            <a:avLst/>
          </a:prstGeom>
        </p:spPr>
        <p:txBody>
          <a:bodyPr wrap="none">
            <a:spAutoFit/>
          </a:bodyPr>
          <a:lstStyle/>
          <a:p>
            <a:pPr lvl="0" algn="ctr"/>
            <a:r>
              <a:rPr lang="en-US" altLang="en-US" sz="4800" b="1" kern="0" dirty="0">
                <a:solidFill>
                  <a:srgbClr val="FFFF00"/>
                </a:solidFill>
                <a:effectLst>
                  <a:outerShdw blurRad="38100" dist="38100" dir="2700000" algn="tl">
                    <a:srgbClr val="000000">
                      <a:alpha val="43137"/>
                    </a:srgbClr>
                  </a:outerShdw>
                </a:effectLst>
                <a:latin typeface="+mj-lt"/>
              </a:rPr>
              <a:t>Prevention:</a:t>
            </a:r>
            <a:endParaRPr lang="en-US" sz="4800" dirty="0">
              <a:solidFill>
                <a:prstClr val="black"/>
              </a:solidFill>
              <a:latin typeface="+mj-lt"/>
            </a:endParaRPr>
          </a:p>
        </p:txBody>
      </p:sp>
    </p:spTree>
    <p:extLst>
      <p:ext uri="{BB962C8B-B14F-4D97-AF65-F5344CB8AC3E}">
        <p14:creationId xmlns:p14="http://schemas.microsoft.com/office/powerpoint/2010/main" val="2073289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indoor, shelf, sofa&#10;&#10;Description automatically generated">
            <a:extLst>
              <a:ext uri="{FF2B5EF4-FFF2-40B4-BE49-F238E27FC236}">
                <a16:creationId xmlns:a16="http://schemas.microsoft.com/office/drawing/2014/main" id="{5767A1A5-5702-73F1-39EE-A6DD6296959A}"/>
              </a:ext>
            </a:extLst>
          </p:cNvPr>
          <p:cNvPicPr>
            <a:picLocks noChangeAspect="1"/>
          </p:cNvPicPr>
          <p:nvPr/>
        </p:nvPicPr>
        <p:blipFill rotWithShape="1">
          <a:blip r:embed="rId2">
            <a:extLst>
              <a:ext uri="{28A0092B-C50C-407E-A947-70E740481C1C}">
                <a14:useLocalDpi xmlns:a14="http://schemas.microsoft.com/office/drawing/2010/main" val="0"/>
              </a:ext>
            </a:extLst>
          </a:blip>
          <a:srcRect b="13352"/>
          <a:stretch/>
        </p:blipFill>
        <p:spPr>
          <a:xfrm>
            <a:off x="811912" y="985467"/>
            <a:ext cx="7520175" cy="4887066"/>
          </a:xfrm>
          <a:prstGeom prst="rect">
            <a:avLst/>
          </a:prstGeom>
        </p:spPr>
      </p:pic>
    </p:spTree>
    <p:extLst>
      <p:ext uri="{BB962C8B-B14F-4D97-AF65-F5344CB8AC3E}">
        <p14:creationId xmlns:p14="http://schemas.microsoft.com/office/powerpoint/2010/main" val="414204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9552" y="947546"/>
            <a:ext cx="8136904" cy="2265430"/>
          </a:xfrm>
        </p:spPr>
        <p:txBody>
          <a:bodyPr>
            <a:noAutofit/>
          </a:bodyPr>
          <a:lstStyle/>
          <a:p>
            <a:r>
              <a:rPr lang="en-US" sz="2800" dirty="0">
                <a:solidFill>
                  <a:srgbClr val="002060"/>
                </a:solidFill>
              </a:rPr>
              <a:t>HIV is a retrovirus from the (lentivirus family) that attacks the immune system.</a:t>
            </a:r>
          </a:p>
          <a:p>
            <a:r>
              <a:rPr lang="en-US" sz="2800" dirty="0">
                <a:solidFill>
                  <a:srgbClr val="002060"/>
                </a:solidFill>
              </a:rPr>
              <a:t>Its genetic material, RNA, is transcribed to DNA during replication by reverse transcriptase.</a:t>
            </a:r>
          </a:p>
          <a:p>
            <a:endParaRPr lang="en-US" sz="2800" dirty="0">
              <a:solidFill>
                <a:srgbClr val="002060"/>
              </a:solidFill>
            </a:endParaRPr>
          </a:p>
        </p:txBody>
      </p:sp>
      <p:sp>
        <p:nvSpPr>
          <p:cNvPr id="5" name="Rectangle 4"/>
          <p:cNvSpPr/>
          <p:nvPr/>
        </p:nvSpPr>
        <p:spPr>
          <a:xfrm>
            <a:off x="1772816" y="327889"/>
            <a:ext cx="5598368" cy="584775"/>
          </a:xfrm>
          <a:prstGeom prst="rect">
            <a:avLst/>
          </a:prstGeom>
        </p:spPr>
        <p:txBody>
          <a:bodyPr wrap="square">
            <a:spAutoFit/>
          </a:bodyPr>
          <a:lstStyle/>
          <a:p>
            <a:pPr lvl="0" algn="ctr"/>
            <a:r>
              <a:rPr lang="en-US" sz="3200" b="1" dirty="0">
                <a:ln w="11430"/>
                <a:solidFill>
                  <a:srgbClr val="FFFF00"/>
                </a:solidFill>
                <a:effectLst>
                  <a:outerShdw blurRad="50800" dist="39000" dir="5460000" algn="tl">
                    <a:srgbClr val="000000">
                      <a:alpha val="38000"/>
                    </a:srgbClr>
                  </a:outerShdw>
                </a:effectLst>
                <a:latin typeface="+mj-lt"/>
                <a:cs typeface="Arial" pitchFamily="34" charset="0"/>
              </a:rPr>
              <a:t>Important Properties:</a:t>
            </a:r>
          </a:p>
        </p:txBody>
      </p:sp>
      <p:sp>
        <p:nvSpPr>
          <p:cNvPr id="6" name="Rectangle 5"/>
          <p:cNvSpPr/>
          <p:nvPr/>
        </p:nvSpPr>
        <p:spPr>
          <a:xfrm>
            <a:off x="1631833" y="3014529"/>
            <a:ext cx="5880334" cy="584775"/>
          </a:xfrm>
          <a:prstGeom prst="rect">
            <a:avLst/>
          </a:prstGeom>
        </p:spPr>
        <p:txBody>
          <a:bodyPr wrap="square">
            <a:spAutoFit/>
          </a:bodyPr>
          <a:lstStyle/>
          <a:p>
            <a:pPr algn="ctr"/>
            <a:r>
              <a:rPr lang="en-US" altLang="en-US" sz="3200" b="1" dirty="0">
                <a:solidFill>
                  <a:srgbClr val="FFFF00"/>
                </a:solidFill>
                <a:effectLst>
                  <a:outerShdw blurRad="38100" dist="38100" dir="2700000" algn="tl">
                    <a:srgbClr val="000000">
                      <a:alpha val="43137"/>
                    </a:srgbClr>
                  </a:outerShdw>
                </a:effectLst>
                <a:latin typeface="+mj-lt"/>
              </a:rPr>
              <a:t>Structure of the HIV :</a:t>
            </a:r>
            <a:endParaRPr lang="en-US" sz="3200" b="1" dirty="0">
              <a:solidFill>
                <a:srgbClr val="FFFF00"/>
              </a:solidFill>
              <a:effectLst>
                <a:outerShdw blurRad="38100" dist="38100" dir="2700000" algn="tl">
                  <a:srgbClr val="000000">
                    <a:alpha val="43137"/>
                  </a:srgbClr>
                </a:outerShdw>
              </a:effectLst>
              <a:latin typeface="+mj-lt"/>
            </a:endParaRPr>
          </a:p>
        </p:txBody>
      </p:sp>
      <p:sp>
        <p:nvSpPr>
          <p:cNvPr id="8" name="Rectangle 7"/>
          <p:cNvSpPr/>
          <p:nvPr/>
        </p:nvSpPr>
        <p:spPr>
          <a:xfrm>
            <a:off x="539552" y="3645024"/>
            <a:ext cx="4896544" cy="2496068"/>
          </a:xfrm>
          <a:prstGeom prst="rect">
            <a:avLst/>
          </a:prstGeom>
        </p:spPr>
        <p:txBody>
          <a:bodyPr wrap="square">
            <a:spAutoFit/>
          </a:bodyPr>
          <a:lstStyle/>
          <a:p>
            <a:pPr marL="228600" lvl="0" indent="-182880">
              <a:spcBef>
                <a:spcPct val="20000"/>
              </a:spcBef>
              <a:spcAft>
                <a:spcPts val="300"/>
              </a:spcAft>
              <a:buClr>
                <a:srgbClr val="F14124">
                  <a:lumMod val="75000"/>
                </a:srgbClr>
              </a:buClr>
              <a:buSzPct val="130000"/>
              <a:buFont typeface="Georgia" pitchFamily="18" charset="0"/>
              <a:buChar char="*"/>
            </a:pPr>
            <a:r>
              <a:rPr lang="en-US" sz="2800" dirty="0">
                <a:solidFill>
                  <a:srgbClr val="002060"/>
                </a:solidFill>
                <a:cs typeface="Arial" pitchFamily="34" charset="0"/>
              </a:rPr>
              <a:t>Cone-shaped core </a:t>
            </a:r>
          </a:p>
          <a:p>
            <a:pPr marL="228600" lvl="0" indent="-182880">
              <a:spcBef>
                <a:spcPct val="20000"/>
              </a:spcBef>
              <a:spcAft>
                <a:spcPts val="300"/>
              </a:spcAft>
              <a:buClr>
                <a:srgbClr val="F14124">
                  <a:lumMod val="75000"/>
                </a:srgbClr>
              </a:buClr>
              <a:buSzPct val="130000"/>
              <a:buFont typeface="Georgia" pitchFamily="18" charset="0"/>
              <a:buChar char="*"/>
            </a:pPr>
            <a:r>
              <a:rPr lang="en-US" sz="2800" dirty="0">
                <a:solidFill>
                  <a:srgbClr val="002060"/>
                </a:solidFill>
                <a:cs typeface="Arial" pitchFamily="34" charset="0"/>
              </a:rPr>
              <a:t>Envelope (gp120 and gp41).</a:t>
            </a:r>
          </a:p>
          <a:p>
            <a:pPr marL="228600" lvl="0" indent="-182880">
              <a:spcBef>
                <a:spcPct val="20000"/>
              </a:spcBef>
              <a:spcAft>
                <a:spcPts val="300"/>
              </a:spcAft>
              <a:buClr>
                <a:srgbClr val="F14124">
                  <a:lumMod val="75000"/>
                </a:srgbClr>
              </a:buClr>
              <a:buSzPct val="130000"/>
              <a:buFont typeface="Georgia" pitchFamily="18" charset="0"/>
              <a:buChar char="*"/>
            </a:pPr>
            <a:r>
              <a:rPr lang="en-US" sz="2800" dirty="0">
                <a:solidFill>
                  <a:srgbClr val="002060"/>
                </a:solidFill>
                <a:cs typeface="Arial" pitchFamily="34" charset="0"/>
              </a:rPr>
              <a:t>The genome: two copies (diploid) of a single-stranded, positive-polarity RNA genome. </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8147" y="3674988"/>
            <a:ext cx="3362325"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752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عنوان 1"/>
          <p:cNvSpPr>
            <a:spLocks noGrp="1"/>
          </p:cNvSpPr>
          <p:nvPr>
            <p:ph type="title"/>
          </p:nvPr>
        </p:nvSpPr>
        <p:spPr/>
        <p:txBody>
          <a:bodyPr/>
          <a:lstStyle/>
          <a:p>
            <a:r>
              <a:rPr lang="en-US" dirty="0" err="1"/>
              <a:t>Hiv</a:t>
            </a:r>
            <a:r>
              <a:rPr lang="en-US" dirty="0"/>
              <a:t> replication cycle</a:t>
            </a:r>
          </a:p>
        </p:txBody>
      </p:sp>
      <p:pic>
        <p:nvPicPr>
          <p:cNvPr id="2097154" name="عنصر نائب للمحتوى 3"/>
          <p:cNvPicPr>
            <a:picLocks noGrp="1" noChangeAspect="1"/>
          </p:cNvPicPr>
          <p:nvPr>
            <p:ph idx="1"/>
          </p:nvPr>
        </p:nvPicPr>
        <p:blipFill>
          <a:blip r:embed="rId2"/>
          <a:stretch>
            <a:fillRect/>
          </a:stretch>
        </p:blipFill>
        <p:spPr>
          <a:xfrm>
            <a:off x="31597" y="0"/>
            <a:ext cx="9144000" cy="6858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67096" y="260648"/>
            <a:ext cx="5598368" cy="646331"/>
          </a:xfrm>
          <a:prstGeom prst="rect">
            <a:avLst/>
          </a:prstGeom>
        </p:spPr>
        <p:txBody>
          <a:bodyPr wrap="square">
            <a:spAutoFit/>
          </a:bodyPr>
          <a:lstStyle/>
          <a:p>
            <a:pPr lvl="0" algn="ctr"/>
            <a:r>
              <a:rPr kumimoji="0" lang="en-US" altLang="en-US" sz="3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n-ea"/>
                <a:cs typeface="+mn-cs"/>
              </a:rPr>
              <a:t>HIV Transmission</a:t>
            </a:r>
            <a:endParaRPr lang="en-US" sz="1400" dirty="0">
              <a:solidFill>
                <a:srgbClr val="FFFF00"/>
              </a:solidFill>
              <a:effectLst>
                <a:outerShdw blurRad="38100" dist="38100" dir="2700000" algn="tl">
                  <a:srgbClr val="000000">
                    <a:alpha val="43137"/>
                  </a:srgbClr>
                </a:outerShdw>
              </a:effectLst>
              <a:latin typeface="+mj-lt"/>
            </a:endParaRPr>
          </a:p>
        </p:txBody>
      </p:sp>
      <p:sp>
        <p:nvSpPr>
          <p:cNvPr id="6" name="Rectangle 5"/>
          <p:cNvSpPr/>
          <p:nvPr/>
        </p:nvSpPr>
        <p:spPr>
          <a:xfrm>
            <a:off x="467543" y="779859"/>
            <a:ext cx="8256733" cy="1425005"/>
          </a:xfrm>
          <a:prstGeom prst="rect">
            <a:avLst/>
          </a:prstGeom>
        </p:spPr>
        <p:txBody>
          <a:bodyPr wrap="square">
            <a:spAutoFit/>
          </a:bodyPr>
          <a:lstStyle/>
          <a:p>
            <a:pPr marL="228600" lvl="0" indent="-182880">
              <a:spcBef>
                <a:spcPct val="20000"/>
              </a:spcBef>
              <a:spcAft>
                <a:spcPts val="300"/>
              </a:spcAft>
              <a:buClr>
                <a:srgbClr val="F14124">
                  <a:lumMod val="75000"/>
                </a:srgbClr>
              </a:buClr>
              <a:buSzPct val="130000"/>
              <a:buFont typeface="Georgia" pitchFamily="18" charset="0"/>
              <a:buChar char="*"/>
            </a:pPr>
            <a:r>
              <a:rPr lang="en-US" sz="2400" dirty="0">
                <a:solidFill>
                  <a:srgbClr val="002060"/>
                </a:solidFill>
                <a:cs typeface="Arial" pitchFamily="34" charset="0"/>
              </a:rPr>
              <a:t>Sexual contact (vaginal – anal intercourse, oral sex )</a:t>
            </a:r>
          </a:p>
          <a:p>
            <a:pPr marL="228600" lvl="0" indent="-182880">
              <a:spcBef>
                <a:spcPct val="20000"/>
              </a:spcBef>
              <a:spcAft>
                <a:spcPts val="300"/>
              </a:spcAft>
              <a:buClr>
                <a:srgbClr val="F14124">
                  <a:lumMod val="75000"/>
                </a:srgbClr>
              </a:buClr>
              <a:buSzPct val="130000"/>
              <a:buFont typeface="Georgia" pitchFamily="18" charset="0"/>
              <a:buChar char="*"/>
            </a:pPr>
            <a:r>
              <a:rPr lang="en-US" sz="2400" dirty="0">
                <a:solidFill>
                  <a:srgbClr val="002060"/>
                </a:solidFill>
                <a:cs typeface="Arial" pitchFamily="34" charset="0"/>
              </a:rPr>
              <a:t>Injection of blood or needlestick injury.</a:t>
            </a:r>
          </a:p>
          <a:p>
            <a:pPr marL="228600" lvl="0" indent="-182880">
              <a:spcBef>
                <a:spcPct val="20000"/>
              </a:spcBef>
              <a:spcAft>
                <a:spcPts val="300"/>
              </a:spcAft>
              <a:buClr>
                <a:srgbClr val="F14124">
                  <a:lumMod val="75000"/>
                </a:srgbClr>
              </a:buClr>
              <a:buSzPct val="130000"/>
              <a:buFont typeface="Georgia" pitchFamily="18" charset="0"/>
              <a:buChar char="*"/>
            </a:pPr>
            <a:r>
              <a:rPr lang="en-US" sz="2400" dirty="0">
                <a:solidFill>
                  <a:srgbClr val="002060"/>
                </a:solidFill>
                <a:cs typeface="Arial" pitchFamily="34" charset="0"/>
              </a:rPr>
              <a:t>Perinatal transmission (from infected mother to child).</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152" y="2317973"/>
            <a:ext cx="4144963" cy="1756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5909" y="2317973"/>
            <a:ext cx="4157997" cy="1756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78285CAE-6F8B-AD58-CA77-3E9D6CF60BA2}"/>
              </a:ext>
            </a:extLst>
          </p:cNvPr>
          <p:cNvSpPr txBox="1"/>
          <p:nvPr/>
        </p:nvSpPr>
        <p:spPr>
          <a:xfrm>
            <a:off x="4591859" y="2257127"/>
            <a:ext cx="3384376" cy="307777"/>
          </a:xfrm>
          <a:prstGeom prst="rect">
            <a:avLst/>
          </a:prstGeom>
          <a:noFill/>
        </p:spPr>
        <p:txBody>
          <a:bodyPr wrap="square" rtlCol="0">
            <a:spAutoFit/>
          </a:bodyPr>
          <a:lstStyle/>
          <a:p>
            <a:r>
              <a:rPr lang="en-US" sz="1400" b="1" dirty="0">
                <a:solidFill>
                  <a:srgbClr val="419B86"/>
                </a:solidFill>
              </a:rPr>
              <a:t>HIV IS TRANSMITTED BY…</a:t>
            </a:r>
          </a:p>
        </p:txBody>
      </p:sp>
      <p:sp>
        <p:nvSpPr>
          <p:cNvPr id="3" name="Rectangle 2">
            <a:extLst>
              <a:ext uri="{FF2B5EF4-FFF2-40B4-BE49-F238E27FC236}">
                <a16:creationId xmlns:a16="http://schemas.microsoft.com/office/drawing/2014/main" id="{C261BE23-B0F9-C6F7-D9C3-8744E3386977}"/>
              </a:ext>
            </a:extLst>
          </p:cNvPr>
          <p:cNvSpPr/>
          <p:nvPr/>
        </p:nvSpPr>
        <p:spPr>
          <a:xfrm>
            <a:off x="547810" y="4168358"/>
            <a:ext cx="8036940" cy="646331"/>
          </a:xfrm>
          <a:prstGeom prst="rect">
            <a:avLst/>
          </a:prstGeom>
        </p:spPr>
        <p:txBody>
          <a:bodyPr wrap="square">
            <a:spAutoFit/>
          </a:bodyPr>
          <a:lstStyle/>
          <a:p>
            <a:pPr marL="45720" lvl="0" algn="ctr">
              <a:spcBef>
                <a:spcPct val="20000"/>
              </a:spcBef>
              <a:spcAft>
                <a:spcPts val="300"/>
              </a:spcAft>
              <a:buClr>
                <a:srgbClr val="F14124">
                  <a:lumMod val="75000"/>
                </a:srgbClr>
              </a:buClr>
              <a:buSzPct val="130000"/>
            </a:pPr>
            <a:r>
              <a:rPr lang="en-US" sz="3600" b="1" dirty="0">
                <a:solidFill>
                  <a:srgbClr val="FFFF00"/>
                </a:solidFill>
                <a:effectLst>
                  <a:outerShdw blurRad="38100" dist="38100" dir="2700000" algn="tl">
                    <a:srgbClr val="000000">
                      <a:alpha val="43137"/>
                    </a:srgbClr>
                  </a:outerShdw>
                </a:effectLst>
                <a:latin typeface="+mj-lt"/>
              </a:rPr>
              <a:t>Body fluid known to transmit HIV:</a:t>
            </a:r>
          </a:p>
        </p:txBody>
      </p:sp>
      <p:sp>
        <p:nvSpPr>
          <p:cNvPr id="4" name="Rectangle 3">
            <a:extLst>
              <a:ext uri="{FF2B5EF4-FFF2-40B4-BE49-F238E27FC236}">
                <a16:creationId xmlns:a16="http://schemas.microsoft.com/office/drawing/2014/main" id="{7774B641-EB45-11D4-5007-3A38B98BBE19}"/>
              </a:ext>
            </a:extLst>
          </p:cNvPr>
          <p:cNvSpPr/>
          <p:nvPr/>
        </p:nvSpPr>
        <p:spPr>
          <a:xfrm>
            <a:off x="2665115" y="4893056"/>
            <a:ext cx="3706000" cy="1569660"/>
          </a:xfrm>
          <a:prstGeom prst="rect">
            <a:avLst/>
          </a:prstGeom>
        </p:spPr>
        <p:txBody>
          <a:bodyPr wrap="square">
            <a:spAutoFit/>
          </a:bodyPr>
          <a:lstStyle/>
          <a:p>
            <a:pPr marL="45720" lvl="0">
              <a:spcBef>
                <a:spcPct val="20000"/>
              </a:spcBef>
              <a:spcAft>
                <a:spcPts val="300"/>
              </a:spcAft>
              <a:buClr>
                <a:srgbClr val="F14124">
                  <a:lumMod val="75000"/>
                </a:srgbClr>
              </a:buClr>
              <a:buSzPct val="130000"/>
            </a:pPr>
            <a:r>
              <a:rPr lang="en-US" sz="2400" dirty="0">
                <a:solidFill>
                  <a:srgbClr val="002060"/>
                </a:solidFill>
                <a:effectLst>
                  <a:outerShdw blurRad="38100" dist="38100" dir="2700000" algn="tl">
                    <a:srgbClr val="000000">
                      <a:alpha val="43137"/>
                    </a:srgbClr>
                  </a:outerShdw>
                </a:effectLst>
                <a:cs typeface="Arial" pitchFamily="34" charset="0"/>
              </a:rPr>
              <a:t>*BLOOD </a:t>
            </a:r>
            <a:br>
              <a:rPr lang="en-US" sz="2400" dirty="0">
                <a:solidFill>
                  <a:srgbClr val="002060"/>
                </a:solidFill>
                <a:effectLst>
                  <a:outerShdw blurRad="38100" dist="38100" dir="2700000" algn="tl">
                    <a:srgbClr val="000000">
                      <a:alpha val="43137"/>
                    </a:srgbClr>
                  </a:outerShdw>
                </a:effectLst>
                <a:cs typeface="Arial" pitchFamily="34" charset="0"/>
              </a:rPr>
            </a:br>
            <a:r>
              <a:rPr lang="en-US" sz="2400" dirty="0">
                <a:solidFill>
                  <a:srgbClr val="002060"/>
                </a:solidFill>
                <a:effectLst>
                  <a:outerShdw blurRad="38100" dist="38100" dir="2700000" algn="tl">
                    <a:srgbClr val="000000">
                      <a:alpha val="43137"/>
                    </a:srgbClr>
                  </a:outerShdw>
                </a:effectLst>
                <a:cs typeface="Arial" pitchFamily="34" charset="0"/>
              </a:rPr>
              <a:t>*VAGINAL SECRETION </a:t>
            </a:r>
            <a:br>
              <a:rPr lang="en-US" sz="2400" dirty="0">
                <a:solidFill>
                  <a:srgbClr val="002060"/>
                </a:solidFill>
                <a:effectLst>
                  <a:outerShdw blurRad="38100" dist="38100" dir="2700000" algn="tl">
                    <a:srgbClr val="000000">
                      <a:alpha val="43137"/>
                    </a:srgbClr>
                  </a:outerShdw>
                </a:effectLst>
                <a:cs typeface="Arial" pitchFamily="34" charset="0"/>
              </a:rPr>
            </a:br>
            <a:r>
              <a:rPr lang="en-US" sz="2400" dirty="0">
                <a:solidFill>
                  <a:srgbClr val="002060"/>
                </a:solidFill>
                <a:effectLst>
                  <a:outerShdw blurRad="38100" dist="38100" dir="2700000" algn="tl">
                    <a:srgbClr val="000000">
                      <a:alpha val="43137"/>
                    </a:srgbClr>
                  </a:outerShdw>
                </a:effectLst>
                <a:cs typeface="Arial" pitchFamily="34" charset="0"/>
              </a:rPr>
              <a:t>*SEMEN </a:t>
            </a:r>
            <a:br>
              <a:rPr lang="en-US" sz="2400" dirty="0">
                <a:solidFill>
                  <a:srgbClr val="002060"/>
                </a:solidFill>
                <a:effectLst>
                  <a:outerShdw blurRad="38100" dist="38100" dir="2700000" algn="tl">
                    <a:srgbClr val="000000">
                      <a:alpha val="43137"/>
                    </a:srgbClr>
                  </a:outerShdw>
                </a:effectLst>
                <a:cs typeface="Arial" pitchFamily="34" charset="0"/>
              </a:rPr>
            </a:br>
            <a:r>
              <a:rPr lang="en-US" sz="2400" dirty="0">
                <a:solidFill>
                  <a:srgbClr val="002060"/>
                </a:solidFill>
                <a:effectLst>
                  <a:outerShdw blurRad="38100" dist="38100" dir="2700000" algn="tl">
                    <a:srgbClr val="000000">
                      <a:alpha val="43137"/>
                    </a:srgbClr>
                  </a:outerShdw>
                </a:effectLst>
                <a:cs typeface="Arial" pitchFamily="34" charset="0"/>
              </a:rPr>
              <a:t>*BREAST MILK </a:t>
            </a:r>
          </a:p>
        </p:txBody>
      </p:sp>
      <p:pic>
        <p:nvPicPr>
          <p:cNvPr id="7" name="Picture 4">
            <a:extLst>
              <a:ext uri="{FF2B5EF4-FFF2-40B4-BE49-F238E27FC236}">
                <a16:creationId xmlns:a16="http://schemas.microsoft.com/office/drawing/2014/main" id="{2071FD8B-009E-3174-B87A-2386ABA4AB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2006" y="5373216"/>
            <a:ext cx="1116458" cy="1116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5444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9CB5B1-B32C-0129-C90D-956FC29EAD4F}"/>
              </a:ext>
            </a:extLst>
          </p:cNvPr>
          <p:cNvSpPr txBox="1"/>
          <p:nvPr/>
        </p:nvSpPr>
        <p:spPr>
          <a:xfrm>
            <a:off x="69193" y="404664"/>
            <a:ext cx="9005614" cy="646331"/>
          </a:xfrm>
          <a:prstGeom prst="rect">
            <a:avLst/>
          </a:prstGeom>
          <a:no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latin typeface="+mj-lt"/>
              </a:rPr>
              <a:t>High risk groups for HIV transmission:</a:t>
            </a:r>
          </a:p>
        </p:txBody>
      </p:sp>
      <p:sp>
        <p:nvSpPr>
          <p:cNvPr id="3" name="Rectangle 2">
            <a:extLst>
              <a:ext uri="{FF2B5EF4-FFF2-40B4-BE49-F238E27FC236}">
                <a16:creationId xmlns:a16="http://schemas.microsoft.com/office/drawing/2014/main" id="{C2DDCE22-7236-7B10-3E24-F88473DFEAFF}"/>
              </a:ext>
            </a:extLst>
          </p:cNvPr>
          <p:cNvSpPr/>
          <p:nvPr/>
        </p:nvSpPr>
        <p:spPr>
          <a:xfrm>
            <a:off x="467544" y="1181150"/>
            <a:ext cx="7448822" cy="1906676"/>
          </a:xfrm>
          <a:prstGeom prst="rect">
            <a:avLst/>
          </a:prstGeom>
        </p:spPr>
        <p:txBody>
          <a:bodyPr wrap="square">
            <a:spAutoFit/>
          </a:bodyPr>
          <a:lstStyle/>
          <a:p>
            <a:pPr marL="228600" lvl="0" indent="-182880">
              <a:spcBef>
                <a:spcPct val="20000"/>
              </a:spcBef>
              <a:spcAft>
                <a:spcPts val="300"/>
              </a:spcAft>
              <a:buClr>
                <a:srgbClr val="F14124">
                  <a:lumMod val="75000"/>
                </a:srgbClr>
              </a:buClr>
              <a:buSzPct val="130000"/>
              <a:buFont typeface="Georgia" pitchFamily="18" charset="0"/>
              <a:buChar char="*"/>
            </a:pPr>
            <a:r>
              <a:rPr lang="en-US" sz="2400" dirty="0">
                <a:solidFill>
                  <a:srgbClr val="002060"/>
                </a:solidFill>
                <a:cs typeface="Arial" pitchFamily="34" charset="0"/>
              </a:rPr>
              <a:t>Homosexual or bisexual men.</a:t>
            </a:r>
          </a:p>
          <a:p>
            <a:pPr marL="228600" lvl="0" indent="-182880">
              <a:spcBef>
                <a:spcPct val="20000"/>
              </a:spcBef>
              <a:spcAft>
                <a:spcPts val="300"/>
              </a:spcAft>
              <a:buClr>
                <a:srgbClr val="F14124">
                  <a:lumMod val="75000"/>
                </a:srgbClr>
              </a:buClr>
              <a:buSzPct val="130000"/>
              <a:buFont typeface="Georgia" pitchFamily="18" charset="0"/>
              <a:buChar char="*"/>
            </a:pPr>
            <a:r>
              <a:rPr lang="en-US" sz="2400" dirty="0">
                <a:solidFill>
                  <a:srgbClr val="002060"/>
                </a:solidFill>
                <a:cs typeface="Arial" pitchFamily="34" charset="0"/>
              </a:rPr>
              <a:t>IV drug users.</a:t>
            </a:r>
          </a:p>
          <a:p>
            <a:pPr marL="228600" lvl="0" indent="-182880">
              <a:spcBef>
                <a:spcPct val="20000"/>
              </a:spcBef>
              <a:spcAft>
                <a:spcPts val="300"/>
              </a:spcAft>
              <a:buClr>
                <a:srgbClr val="F14124">
                  <a:lumMod val="75000"/>
                </a:srgbClr>
              </a:buClr>
              <a:buSzPct val="130000"/>
              <a:buFont typeface="Georgia" pitchFamily="18" charset="0"/>
              <a:buChar char="*"/>
            </a:pPr>
            <a:r>
              <a:rPr lang="en-US" sz="2400" dirty="0">
                <a:solidFill>
                  <a:srgbClr val="002060"/>
                </a:solidFill>
                <a:cs typeface="Arial" pitchFamily="34" charset="0"/>
              </a:rPr>
              <a:t>Newborn babies of mothers who are HIV positive.</a:t>
            </a:r>
          </a:p>
          <a:p>
            <a:pPr marL="228600" lvl="0" indent="-182880">
              <a:spcBef>
                <a:spcPct val="20000"/>
              </a:spcBef>
              <a:spcAft>
                <a:spcPts val="300"/>
              </a:spcAft>
              <a:buClr>
                <a:srgbClr val="F14124">
                  <a:lumMod val="75000"/>
                </a:srgbClr>
              </a:buClr>
              <a:buSzPct val="130000"/>
              <a:buFont typeface="Georgia" pitchFamily="18" charset="0"/>
              <a:buChar char="*"/>
            </a:pPr>
            <a:r>
              <a:rPr lang="en-US" sz="2400" dirty="0">
                <a:solidFill>
                  <a:srgbClr val="002060"/>
                </a:solidFill>
                <a:cs typeface="Arial" pitchFamily="34" charset="0"/>
              </a:rPr>
              <a:t>Blood transfusion recipients.</a:t>
            </a:r>
          </a:p>
        </p:txBody>
      </p:sp>
      <p:sp>
        <p:nvSpPr>
          <p:cNvPr id="7" name="Rectangle 6">
            <a:extLst>
              <a:ext uri="{FF2B5EF4-FFF2-40B4-BE49-F238E27FC236}">
                <a16:creationId xmlns:a16="http://schemas.microsoft.com/office/drawing/2014/main" id="{0A4876A7-5A60-BEA9-62A6-DF84ED9A1B04}"/>
              </a:ext>
            </a:extLst>
          </p:cNvPr>
          <p:cNvSpPr/>
          <p:nvPr/>
        </p:nvSpPr>
        <p:spPr>
          <a:xfrm>
            <a:off x="2426220" y="3356992"/>
            <a:ext cx="4291560" cy="646331"/>
          </a:xfrm>
          <a:prstGeom prst="rect">
            <a:avLst/>
          </a:prstGeom>
        </p:spPr>
        <p:txBody>
          <a:bodyPr wrap="none">
            <a:spAutoFit/>
          </a:bodyPr>
          <a:lstStyle/>
          <a:p>
            <a:pPr algn="ctr"/>
            <a:r>
              <a:rPr kumimoji="0" lang="en-US" altLang="en-US" sz="3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rPr>
              <a:t>Types of HIV Virus:</a:t>
            </a:r>
            <a:endParaRPr lang="en-US" sz="1400" dirty="0">
              <a:solidFill>
                <a:srgbClr val="FFFF00"/>
              </a:solidFill>
              <a:effectLst>
                <a:outerShdw blurRad="38100" dist="38100" dir="2700000" algn="tl">
                  <a:srgbClr val="000000">
                    <a:alpha val="43137"/>
                  </a:srgbClr>
                </a:outerShdw>
              </a:effectLst>
              <a:latin typeface="+mj-lt"/>
            </a:endParaRPr>
          </a:p>
        </p:txBody>
      </p:sp>
      <p:graphicFrame>
        <p:nvGraphicFramePr>
          <p:cNvPr id="8" name="Table 7">
            <a:extLst>
              <a:ext uri="{FF2B5EF4-FFF2-40B4-BE49-F238E27FC236}">
                <a16:creationId xmlns:a16="http://schemas.microsoft.com/office/drawing/2014/main" id="{6A918B0B-9B72-20BF-4EC3-221787DB0E1B}"/>
              </a:ext>
            </a:extLst>
          </p:cNvPr>
          <p:cNvGraphicFramePr>
            <a:graphicFrameLocks noGrp="1"/>
          </p:cNvGraphicFramePr>
          <p:nvPr>
            <p:extLst>
              <p:ext uri="{D42A27DB-BD31-4B8C-83A1-F6EECF244321}">
                <p14:modId xmlns:p14="http://schemas.microsoft.com/office/powerpoint/2010/main" val="2198576859"/>
              </p:ext>
            </p:extLst>
          </p:nvPr>
        </p:nvGraphicFramePr>
        <p:xfrm>
          <a:off x="1524000" y="4149080"/>
          <a:ext cx="6096000" cy="216408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427072">
                <a:tc>
                  <a:txBody>
                    <a:bodyPr/>
                    <a:lstStyle/>
                    <a:p>
                      <a:pPr algn="ctr"/>
                      <a:r>
                        <a:rPr lang="en-US" sz="2800" b="1" dirty="0">
                          <a:solidFill>
                            <a:srgbClr val="002060"/>
                          </a:solidFill>
                          <a:effectLst>
                            <a:outerShdw blurRad="38100" dist="38100" dir="2700000" algn="tl">
                              <a:srgbClr val="000000">
                                <a:alpha val="43137"/>
                              </a:srgbClr>
                            </a:outerShdw>
                          </a:effectLst>
                        </a:rPr>
                        <a:t>HIV1</a:t>
                      </a:r>
                    </a:p>
                  </a:txBody>
                  <a:tcPr/>
                </a:tc>
                <a:tc>
                  <a:txBody>
                    <a:bodyPr/>
                    <a:lstStyle/>
                    <a:p>
                      <a:pPr algn="ctr"/>
                      <a:r>
                        <a:rPr lang="en-US" sz="2800" b="1" dirty="0">
                          <a:solidFill>
                            <a:srgbClr val="002060"/>
                          </a:solidFill>
                          <a:effectLst>
                            <a:outerShdw blurRad="38100" dist="38100" dir="2700000" algn="tl">
                              <a:srgbClr val="000000">
                                <a:alpha val="43137"/>
                              </a:srgbClr>
                            </a:outerShdw>
                          </a:effectLst>
                        </a:rPr>
                        <a:t>HIV2</a:t>
                      </a:r>
                    </a:p>
                  </a:txBody>
                  <a:tcPr/>
                </a:tc>
                <a:extLst>
                  <a:ext uri="{0D108BD9-81ED-4DB2-BD59-A6C34878D82A}">
                    <a16:rowId xmlns:a16="http://schemas.microsoft.com/office/drawing/2014/main" val="10000"/>
                  </a:ext>
                </a:extLst>
              </a:tr>
              <a:tr h="370840">
                <a:tc>
                  <a:txBody>
                    <a:bodyPr/>
                    <a:lstStyle/>
                    <a:p>
                      <a:pPr algn="ctr"/>
                      <a:r>
                        <a:rPr lang="en-US" sz="2400" dirty="0">
                          <a:solidFill>
                            <a:schemeClr val="bg2">
                              <a:lumMod val="50000"/>
                            </a:schemeClr>
                          </a:solidFill>
                        </a:rPr>
                        <a:t>Seen worldwide</a:t>
                      </a:r>
                      <a:r>
                        <a:rPr lang="en-US" sz="2400" baseline="0" dirty="0">
                          <a:solidFill>
                            <a:schemeClr val="bg2">
                              <a:lumMod val="50000"/>
                            </a:schemeClr>
                          </a:solidFill>
                        </a:rPr>
                        <a:t> </a:t>
                      </a:r>
                      <a:endParaRPr lang="en-US" sz="2400" dirty="0">
                        <a:solidFill>
                          <a:schemeClr val="bg2">
                            <a:lumMod val="50000"/>
                          </a:schemeClr>
                        </a:solidFill>
                      </a:endParaRPr>
                    </a:p>
                  </a:txBody>
                  <a:tcPr/>
                </a:tc>
                <a:tc>
                  <a:txBody>
                    <a:bodyPr/>
                    <a:lstStyle/>
                    <a:p>
                      <a:pPr algn="ctr"/>
                      <a:r>
                        <a:rPr lang="en-US" sz="2400" dirty="0">
                          <a:solidFill>
                            <a:schemeClr val="bg2">
                              <a:lumMod val="50000"/>
                            </a:schemeClr>
                          </a:solidFill>
                        </a:rPr>
                        <a:t>Seen in Africa and south Asia</a:t>
                      </a:r>
                    </a:p>
                  </a:txBody>
                  <a:tcPr/>
                </a:tc>
                <a:extLst>
                  <a:ext uri="{0D108BD9-81ED-4DB2-BD59-A6C34878D82A}">
                    <a16:rowId xmlns:a16="http://schemas.microsoft.com/office/drawing/2014/main" val="10001"/>
                  </a:ext>
                </a:extLst>
              </a:tr>
              <a:tr h="370840">
                <a:tc>
                  <a:txBody>
                    <a:bodyPr/>
                    <a:lstStyle/>
                    <a:p>
                      <a:pPr algn="ctr"/>
                      <a:r>
                        <a:rPr lang="en-US" sz="2400" dirty="0">
                          <a:solidFill>
                            <a:schemeClr val="bg2">
                              <a:lumMod val="50000"/>
                            </a:schemeClr>
                          </a:solidFill>
                        </a:rPr>
                        <a:t>Leading to AIDS</a:t>
                      </a:r>
                    </a:p>
                  </a:txBody>
                  <a:tcPr/>
                </a:tc>
                <a:tc>
                  <a:txBody>
                    <a:bodyPr/>
                    <a:lstStyle/>
                    <a:p>
                      <a:pPr algn="ctr"/>
                      <a:r>
                        <a:rPr lang="en-US" sz="2400" dirty="0">
                          <a:solidFill>
                            <a:schemeClr val="bg2">
                              <a:lumMod val="50000"/>
                            </a:schemeClr>
                          </a:solidFill>
                        </a:rPr>
                        <a:t>Less commonly shows AIDS </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10800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91480" y="1327767"/>
            <a:ext cx="8361040" cy="3474720"/>
          </a:xfrm>
        </p:spPr>
        <p:txBody>
          <a:bodyPr>
            <a:noAutofit/>
          </a:bodyPr>
          <a:lstStyle/>
          <a:p>
            <a:r>
              <a:rPr lang="en-US" sz="3600" dirty="0">
                <a:solidFill>
                  <a:schemeClr val="bg2">
                    <a:lumMod val="50000"/>
                  </a:schemeClr>
                </a:solidFill>
              </a:rPr>
              <a:t>AIDS results when HIV infection progresses to an advanced stage, damaging the immune system to a point at which the body can no longer fight illness.  </a:t>
            </a:r>
          </a:p>
          <a:p>
            <a:r>
              <a:rPr lang="en-US" sz="3600" dirty="0">
                <a:solidFill>
                  <a:schemeClr val="bg2">
                    <a:lumMod val="50000"/>
                  </a:schemeClr>
                </a:solidFill>
              </a:rPr>
              <a:t>AIDS is a syndrome because it is characterized by a group of illnesses.</a:t>
            </a:r>
          </a:p>
        </p:txBody>
      </p:sp>
      <p:sp>
        <p:nvSpPr>
          <p:cNvPr id="5" name="Rectangle 4"/>
          <p:cNvSpPr/>
          <p:nvPr/>
        </p:nvSpPr>
        <p:spPr>
          <a:xfrm>
            <a:off x="2105619" y="404368"/>
            <a:ext cx="4932762" cy="923330"/>
          </a:xfrm>
          <a:prstGeom prst="rect">
            <a:avLst/>
          </a:prstGeom>
        </p:spPr>
        <p:txBody>
          <a:bodyPr wrap="none">
            <a:spAutoFit/>
          </a:bodyPr>
          <a:lstStyle/>
          <a:p>
            <a:pPr algn="ctr"/>
            <a:r>
              <a:rPr kumimoji="0" lang="en-US" altLang="en-US" sz="5400" b="1" i="0" u="none" strike="noStrike" kern="0" cap="none" spc="0" normalizeH="0" baseline="0" noProof="0" dirty="0">
                <a:ln>
                  <a:noFill/>
                </a:ln>
                <a:solidFill>
                  <a:srgbClr val="7030A0"/>
                </a:solidFill>
                <a:effectLst/>
                <a:uLnTx/>
                <a:uFillTx/>
                <a:latin typeface="AR HERMANN" panose="02000000000000000000" pitchFamily="2" charset="0"/>
                <a:ea typeface="+mj-ea"/>
                <a:cs typeface="+mj-cs"/>
              </a:rPr>
              <a:t>What is AIDS?</a:t>
            </a:r>
            <a:endParaRPr lang="en-US" sz="2400" dirty="0">
              <a:solidFill>
                <a:srgbClr val="7030A0"/>
              </a:solidFill>
              <a:latin typeface="AR HERMANN" panose="02000000000000000000" pitchFamily="2"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1777" y="4941168"/>
            <a:ext cx="908695" cy="1567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9493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1862" y="414935"/>
            <a:ext cx="3820277" cy="830997"/>
          </a:xfrm>
          <a:prstGeom prst="rect">
            <a:avLst/>
          </a:prstGeom>
        </p:spPr>
        <p:txBody>
          <a:bodyPr wrap="none">
            <a:spAutoFit/>
          </a:bodyPr>
          <a:lstStyle/>
          <a:p>
            <a:pPr algn="ctr"/>
            <a:r>
              <a:rPr kumimoji="0" lang="en-US" altLang="en-US" sz="4800" b="1" i="0" u="none" strike="noStrike" kern="0" cap="none" spc="0" normalizeH="0" baseline="0" noProof="0" dirty="0">
                <a:ln>
                  <a:noFill/>
                </a:ln>
                <a:solidFill>
                  <a:srgbClr val="7030A0"/>
                </a:solidFill>
                <a:effectLst/>
                <a:uLnTx/>
                <a:uFillTx/>
                <a:latin typeface="+mj-lt"/>
                <a:ea typeface="+mj-ea"/>
                <a:cs typeface="+mj-cs"/>
              </a:rPr>
              <a:t>HIV vs. AIDS</a:t>
            </a:r>
            <a:endParaRPr lang="en-US" sz="2000" dirty="0">
              <a:solidFill>
                <a:srgbClr val="7030A0"/>
              </a:solidFill>
              <a:latin typeface="+mj-lt"/>
            </a:endParaRPr>
          </a:p>
        </p:txBody>
      </p:sp>
      <p:sp>
        <p:nvSpPr>
          <p:cNvPr id="5" name="Rectangle 4"/>
          <p:cNvSpPr/>
          <p:nvPr/>
        </p:nvSpPr>
        <p:spPr>
          <a:xfrm>
            <a:off x="272986" y="1484784"/>
            <a:ext cx="8619493" cy="3248325"/>
          </a:xfrm>
          <a:prstGeom prst="rect">
            <a:avLst/>
          </a:prstGeom>
        </p:spPr>
        <p:txBody>
          <a:bodyPr wrap="square">
            <a:spAutoFit/>
          </a:bodyPr>
          <a:lstStyle/>
          <a:p>
            <a:pPr marL="342900" lvl="0" indent="-342900" fontAlgn="base">
              <a:lnSpc>
                <a:spcPct val="90000"/>
              </a:lnSpc>
              <a:spcBef>
                <a:spcPct val="0"/>
              </a:spcBef>
              <a:spcAft>
                <a:spcPct val="25000"/>
              </a:spcAft>
              <a:buClr>
                <a:srgbClr val="FFD911"/>
              </a:buClr>
              <a:buSzPct val="95000"/>
              <a:buFontTx/>
              <a:buChar char="•"/>
            </a:pPr>
            <a:r>
              <a:rPr kumimoji="0" lang="en-US" altLang="en-US" sz="3200" b="0" i="0" u="none" strike="noStrike" kern="0" cap="none" spc="0" normalizeH="0" baseline="0" noProof="0" dirty="0">
                <a:ln>
                  <a:noFill/>
                </a:ln>
                <a:solidFill>
                  <a:srgbClr val="002060"/>
                </a:solidFill>
                <a:effectLst/>
                <a:uLnTx/>
                <a:uFillTx/>
                <a:ea typeface="+mn-ea"/>
                <a:cs typeface="+mn-cs"/>
              </a:rPr>
              <a:t>HIV is the virus that causes AIDS.</a:t>
            </a:r>
          </a:p>
          <a:p>
            <a:pPr marL="342900" lvl="0" indent="-342900" fontAlgn="base">
              <a:lnSpc>
                <a:spcPct val="90000"/>
              </a:lnSpc>
              <a:spcBef>
                <a:spcPct val="0"/>
              </a:spcBef>
              <a:spcAft>
                <a:spcPct val="25000"/>
              </a:spcAft>
              <a:buClr>
                <a:srgbClr val="FFD911"/>
              </a:buClr>
              <a:buSzPct val="95000"/>
              <a:buFontTx/>
              <a:buChar char="•"/>
            </a:pPr>
            <a:r>
              <a:rPr kumimoji="0" lang="en-US" altLang="en-US" sz="3200" b="0" i="0" u="none" strike="noStrike" kern="0" cap="none" spc="0" normalizeH="0" baseline="0" noProof="0" dirty="0">
                <a:ln>
                  <a:noFill/>
                </a:ln>
                <a:solidFill>
                  <a:srgbClr val="002060"/>
                </a:solidFill>
                <a:effectLst/>
                <a:uLnTx/>
                <a:uFillTx/>
                <a:ea typeface="+mn-ea"/>
                <a:cs typeface="+mn-cs"/>
              </a:rPr>
              <a:t>Not everyone who is infected with HIV has AIDS.</a:t>
            </a:r>
          </a:p>
          <a:p>
            <a:pPr marL="342900" lvl="0" indent="-342900" fontAlgn="base">
              <a:lnSpc>
                <a:spcPct val="90000"/>
              </a:lnSpc>
              <a:spcBef>
                <a:spcPct val="0"/>
              </a:spcBef>
              <a:spcAft>
                <a:spcPct val="25000"/>
              </a:spcAft>
              <a:buClr>
                <a:srgbClr val="FFD911"/>
              </a:buClr>
              <a:buSzPct val="95000"/>
              <a:buFontTx/>
              <a:buChar char="•"/>
            </a:pPr>
            <a:r>
              <a:rPr kumimoji="0" lang="en-US" altLang="en-US" sz="3200" b="0" i="0" u="none" strike="noStrike" kern="0" cap="none" spc="0" normalizeH="0" baseline="0" noProof="0" dirty="0">
                <a:ln>
                  <a:noFill/>
                </a:ln>
                <a:solidFill>
                  <a:srgbClr val="002060"/>
                </a:solidFill>
                <a:effectLst/>
                <a:uLnTx/>
                <a:uFillTx/>
                <a:ea typeface="+mn-ea"/>
                <a:cs typeface="+mn-cs"/>
              </a:rPr>
              <a:t>Everyone with AIDS is infected with HIV.</a:t>
            </a:r>
          </a:p>
          <a:p>
            <a:pPr marL="342900" lvl="0" indent="-342900" fontAlgn="base">
              <a:lnSpc>
                <a:spcPct val="90000"/>
              </a:lnSpc>
              <a:spcBef>
                <a:spcPct val="0"/>
              </a:spcBef>
              <a:spcAft>
                <a:spcPct val="25000"/>
              </a:spcAft>
              <a:buClr>
                <a:srgbClr val="FFD911"/>
              </a:buClr>
              <a:buSzPct val="95000"/>
              <a:buFontTx/>
              <a:buChar char="•"/>
            </a:pPr>
            <a:r>
              <a:rPr kumimoji="0" lang="en-US" altLang="en-US" sz="3200" b="0" i="0" u="none" strike="noStrike" kern="0" cap="none" spc="0" normalizeH="0" baseline="0" noProof="0" dirty="0">
                <a:ln>
                  <a:noFill/>
                </a:ln>
                <a:solidFill>
                  <a:srgbClr val="002060"/>
                </a:solidFill>
                <a:effectLst/>
                <a:uLnTx/>
                <a:uFillTx/>
                <a:ea typeface="+mn-ea"/>
                <a:cs typeface="+mn-cs"/>
              </a:rPr>
              <a:t>AIDS is result of the progression of HIV infection.</a:t>
            </a:r>
          </a:p>
          <a:p>
            <a:pPr marL="342900" lvl="0" indent="-342900" fontAlgn="base">
              <a:lnSpc>
                <a:spcPct val="90000"/>
              </a:lnSpc>
              <a:spcBef>
                <a:spcPct val="0"/>
              </a:spcBef>
              <a:spcAft>
                <a:spcPct val="25000"/>
              </a:spcAft>
              <a:buClr>
                <a:srgbClr val="FFD911"/>
              </a:buClr>
              <a:buSzPct val="95000"/>
              <a:buFontTx/>
              <a:buChar char="•"/>
            </a:pPr>
            <a:r>
              <a:rPr kumimoji="0" lang="en-US" altLang="en-US" sz="3200" b="0" i="0" u="none" strike="noStrike" kern="0" cap="none" spc="0" normalizeH="0" baseline="0" noProof="0" dirty="0">
                <a:ln>
                  <a:noFill/>
                </a:ln>
                <a:solidFill>
                  <a:srgbClr val="002060"/>
                </a:solidFill>
                <a:effectLst/>
                <a:uLnTx/>
                <a:uFillTx/>
                <a:ea typeface="+mn-ea"/>
                <a:cs typeface="+mn-cs"/>
              </a:rPr>
              <a:t>Anyone infected with HIV, although healthy, can still transmit the virus to another person.</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398663"/>
            <a:ext cx="1254459" cy="1156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0232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95536" y="980728"/>
            <a:ext cx="8352928" cy="3258696"/>
          </a:xfrm>
        </p:spPr>
        <p:txBody>
          <a:bodyPr>
            <a:noAutofit/>
          </a:bodyPr>
          <a:lstStyle/>
          <a:p>
            <a:r>
              <a:rPr lang="en-US" sz="2800" dirty="0">
                <a:solidFill>
                  <a:srgbClr val="002060"/>
                </a:solidFill>
              </a:rPr>
              <a:t>The CD4 cells coordinate a body’s immune response to an invader (bacteria, virus, etc.)</a:t>
            </a:r>
          </a:p>
          <a:p>
            <a:r>
              <a:rPr lang="en-US" sz="2800" dirty="0">
                <a:solidFill>
                  <a:srgbClr val="002060"/>
                </a:solidFill>
              </a:rPr>
              <a:t>BUT, when HIV enters CD4 cells for reproduction, it damages the CD4 cell, eventually killing it.  </a:t>
            </a:r>
          </a:p>
          <a:p>
            <a:r>
              <a:rPr lang="en-US" sz="2800" dirty="0">
                <a:solidFill>
                  <a:srgbClr val="002060"/>
                </a:solidFill>
              </a:rPr>
              <a:t>The body’s immune system works hard making more CD4 cells.</a:t>
            </a:r>
          </a:p>
          <a:p>
            <a:r>
              <a:rPr lang="en-US" sz="2800" dirty="0">
                <a:solidFill>
                  <a:srgbClr val="002060"/>
                </a:solidFill>
              </a:rPr>
              <a:t>Overtime, HIV destroys the CD4 cells faster than the immune system can make new ones.</a:t>
            </a:r>
          </a:p>
          <a:p>
            <a:r>
              <a:rPr lang="en-US" sz="2800" dirty="0">
                <a:solidFill>
                  <a:srgbClr val="002060"/>
                </a:solidFill>
              </a:rPr>
              <a:t>So, HIV damages the very system that usually </a:t>
            </a:r>
            <a:br>
              <a:rPr lang="en-US" sz="2800" dirty="0">
                <a:solidFill>
                  <a:srgbClr val="002060"/>
                </a:solidFill>
              </a:rPr>
            </a:br>
            <a:r>
              <a:rPr lang="en-US" sz="2800" dirty="0">
                <a:solidFill>
                  <a:srgbClr val="002060"/>
                </a:solidFill>
              </a:rPr>
              <a:t>protects the body from infection.</a:t>
            </a:r>
          </a:p>
          <a:p>
            <a:endParaRPr lang="en-US" sz="2800" dirty="0">
              <a:solidFill>
                <a:srgbClr val="002060"/>
              </a:solidFill>
            </a:endParaRPr>
          </a:p>
          <a:p>
            <a:endParaRPr lang="en-US" sz="2800" dirty="0">
              <a:solidFill>
                <a:srgbClr val="00206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2702" y="5517232"/>
            <a:ext cx="1437769" cy="1063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1162EF90-2CD2-AB6D-08A7-7A82A8049001}"/>
              </a:ext>
            </a:extLst>
          </p:cNvPr>
          <p:cNvSpPr/>
          <p:nvPr/>
        </p:nvSpPr>
        <p:spPr>
          <a:xfrm>
            <a:off x="1003167" y="344850"/>
            <a:ext cx="7137666" cy="70788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ＭＳ Ｐゴシック" charset="0"/>
              </a:rPr>
              <a:t>HIV and the Immune System:</a:t>
            </a:r>
            <a:endParaRPr kumimoji="0" lang="en-US" sz="28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j-lt"/>
            </a:endParaRPr>
          </a:p>
        </p:txBody>
      </p:sp>
    </p:spTree>
    <p:extLst>
      <p:ext uri="{BB962C8B-B14F-4D97-AF65-F5344CB8AC3E}">
        <p14:creationId xmlns:p14="http://schemas.microsoft.com/office/powerpoint/2010/main" val="10292454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3108</TotalTime>
  <Words>1359</Words>
  <Application>Microsoft Office PowerPoint</Application>
  <PresentationFormat>عرض على الشاشة (4:3)</PresentationFormat>
  <Paragraphs>155</Paragraphs>
  <Slides>24</Slides>
  <Notes>0</Notes>
  <HiddenSlides>0</HiddenSlides>
  <MMClips>0</MMClips>
  <ScaleCrop>false</ScaleCrop>
  <HeadingPairs>
    <vt:vector size="4" baseType="variant">
      <vt:variant>
        <vt:lpstr>نسق</vt:lpstr>
      </vt:variant>
      <vt:variant>
        <vt:i4>1</vt:i4>
      </vt:variant>
      <vt:variant>
        <vt:lpstr>عناوين الشرائح</vt:lpstr>
      </vt:variant>
      <vt:variant>
        <vt:i4>24</vt:i4>
      </vt:variant>
    </vt:vector>
  </HeadingPairs>
  <TitlesOfParts>
    <vt:vector size="25" baseType="lpstr">
      <vt:lpstr>Savon</vt:lpstr>
      <vt:lpstr>Human Immunodeficiency Virus (HIV)  </vt:lpstr>
      <vt:lpstr>عرض تقديمي في PowerPoint</vt:lpstr>
      <vt:lpstr>عرض تقديمي في PowerPoint</vt:lpstr>
      <vt:lpstr>Hiv replication cycle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Stages of HIV disease: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Immunodeficiency Virus (HIV)</dc:title>
  <dc:creator>wsops</dc:creator>
  <cp:lastModifiedBy>بشرى احمد</cp:lastModifiedBy>
  <cp:revision>69</cp:revision>
  <dcterms:created xsi:type="dcterms:W3CDTF">2020-11-11T01:16:05Z</dcterms:created>
  <dcterms:modified xsi:type="dcterms:W3CDTF">2023-04-27T12:13:12Z</dcterms:modified>
</cp:coreProperties>
</file>