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Props1.xml" ContentType="application/vnd.openxmlformats-officedocument.presentationml.presProps+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1" Type="http://schemas.openxmlformats.org/officeDocument/2006/relationships/slide" Target="slides/slide18.xml"/><Relationship Id="rId3" Type="http://schemas.openxmlformats.org/officeDocument/2006/relationships/slideMaster" Target="slideMasters/slideMaster1.xml"/><Relationship Id="rId25" Type="http://schemas.openxmlformats.org/officeDocument/2006/relationships/slide" Target="slides/slide2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0" Type="http://schemas.openxmlformats.org/officeDocument/2006/relationships/slide" Target="slides/slide17.xml"/><Relationship Id="rId2" Type="http://schemas.openxmlformats.org/officeDocument/2006/relationships/presProps" Target="presProps1.xml"/><Relationship Id="rId16" Type="http://schemas.openxmlformats.org/officeDocument/2006/relationships/slide" Target="slides/slide13.xml"/><Relationship Id="rId29" Type="http://schemas.openxmlformats.org/officeDocument/2006/relationships/customXml" Target="../customXml/item1.xml"/><Relationship Id="rId24" Type="http://schemas.openxmlformats.org/officeDocument/2006/relationships/slide" Target="slides/slide21.xml"/><Relationship Id="rId1" Type="http://schemas.openxmlformats.org/officeDocument/2006/relationships/theme" Target="theme/theme1.xml"/><Relationship Id="rId6" Type="http://schemas.openxmlformats.org/officeDocument/2006/relationships/slide" Target="slides/slide3.xml"/><Relationship Id="rId11" Type="http://schemas.openxmlformats.org/officeDocument/2006/relationships/slide" Target="slides/slide8.xml"/><Relationship Id="rId23" Type="http://schemas.openxmlformats.org/officeDocument/2006/relationships/slide" Target="slides/slide20.xml"/><Relationship Id="rId28" Type="http://schemas.openxmlformats.org/officeDocument/2006/relationships/slide" Target="slides/slide25.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22" Type="http://schemas.openxmlformats.org/officeDocument/2006/relationships/slide" Target="slides/slide19.xml"/><Relationship Id="rId4" Type="http://schemas.openxmlformats.org/officeDocument/2006/relationships/slide" Target="slides/slide1.xml"/><Relationship Id="rId9" Type="http://schemas.openxmlformats.org/officeDocument/2006/relationships/slide" Target="slides/slide6.xml"/><Relationship Id="rId27" Type="http://schemas.openxmlformats.org/officeDocument/2006/relationships/slide" Target="slides/slide24.xml"/><Relationship Id="rId14" Type="http://schemas.openxmlformats.org/officeDocument/2006/relationships/slide" Target="slides/slide1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84DA-E3E0-4099-8BC4-1813584CD794}"/>
              </a:ext>
            </a:extLst>
          </p:cNvPr>
          <p:cNvSpPr>
            <a:spLocks noGrp="1"/>
          </p:cNvSpPr>
          <p:nvPr>
            <p:ph type="ctrTitle"/>
          </p:nvPr>
        </p:nvSpPr>
        <p:spPr>
          <a:xfrm>
            <a:off x="1246415" y="800100"/>
            <a:ext cx="8447314" cy="3314694"/>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E1BD63B-9405-4E42-9E2F-07573F9B15A9}"/>
              </a:ext>
            </a:extLst>
          </p:cNvPr>
          <p:cNvSpPr>
            <a:spLocks noGrp="1"/>
          </p:cNvSpPr>
          <p:nvPr>
            <p:ph type="subTitle" idx="1"/>
          </p:nvPr>
        </p:nvSpPr>
        <p:spPr>
          <a:xfrm>
            <a:off x="1246415" y="4909459"/>
            <a:ext cx="8292874" cy="914395"/>
          </a:xfrm>
        </p:spPr>
        <p:txBody>
          <a:bodyPr anchor="ctr">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68D03A-9A11-476C-B52A-593F3C019230}"/>
              </a:ext>
            </a:extLst>
          </p:cNvPr>
          <p:cNvSpPr>
            <a:spLocks noGrp="1"/>
          </p:cNvSpPr>
          <p:nvPr>
            <p:ph type="dt" sz="half" idx="10"/>
          </p:nvPr>
        </p:nvSpPr>
        <p:spPr/>
        <p:txBody>
          <a:bodyPr/>
          <a:lstStyle/>
          <a:p>
            <a:fld id="{098A0168-EB40-45AF-89A1-87DE0A55FFC6}" type="datetime1">
              <a:rPr lang="en-US" smtClean="0"/>
              <a:t>8/21/2021</a:t>
            </a:fld>
            <a:endParaRPr lang="en-US"/>
          </a:p>
        </p:txBody>
      </p:sp>
      <p:sp>
        <p:nvSpPr>
          <p:cNvPr id="5" name="Footer Placeholder 4">
            <a:extLst>
              <a:ext uri="{FF2B5EF4-FFF2-40B4-BE49-F238E27FC236}">
                <a16:creationId xmlns:a16="http://schemas.microsoft.com/office/drawing/2014/main" id="{DA950CD1-7906-4885-9A4D-B764220DD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ECA96-1AD5-41FE-AB5C-68ABD652299C}"/>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7" name="Straight Connector 6">
            <a:extLst>
              <a:ext uri="{FF2B5EF4-FFF2-40B4-BE49-F238E27FC236}">
                <a16:creationId xmlns:a16="http://schemas.microsoft.com/office/drawing/2014/main" id="{0A09E39A-DA3F-4BDC-A89A-6545C1DD3721}"/>
              </a:ext>
            </a:extLst>
          </p:cNvPr>
          <p:cNvCxnSpPr>
            <a:cxnSpLocks/>
          </p:cNvCxnSpPr>
          <p:nvPr/>
        </p:nvCxnSpPr>
        <p:spPr>
          <a:xfrm>
            <a:off x="360154" y="460266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08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4882-AC48-4F1E-837D-E154BEEDC958}"/>
              </a:ext>
            </a:extLst>
          </p:cNvPr>
          <p:cNvSpPr>
            <a:spLocks noGrp="1"/>
          </p:cNvSpPr>
          <p:nvPr>
            <p:ph type="title"/>
          </p:nvPr>
        </p:nvSpPr>
        <p:spPr>
          <a:xfrm>
            <a:off x="838200" y="525439"/>
            <a:ext cx="9613106" cy="128288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D34B7-C335-425E-BF89-DB1A0C235373}"/>
              </a:ext>
            </a:extLst>
          </p:cNvPr>
          <p:cNvSpPr>
            <a:spLocks noGrp="1"/>
          </p:cNvSpPr>
          <p:nvPr>
            <p:ph type="body" orient="vert" idx="1"/>
          </p:nvPr>
        </p:nvSpPr>
        <p:spPr>
          <a:xfrm>
            <a:off x="838200" y="1914525"/>
            <a:ext cx="9613106" cy="388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63754-C885-4DC6-962D-C861267B64D4}"/>
              </a:ext>
            </a:extLst>
          </p:cNvPr>
          <p:cNvSpPr>
            <a:spLocks noGrp="1"/>
          </p:cNvSpPr>
          <p:nvPr>
            <p:ph type="dt" sz="half" idx="10"/>
          </p:nvPr>
        </p:nvSpPr>
        <p:spPr/>
        <p:txBody>
          <a:bodyPr/>
          <a:lstStyle/>
          <a:p>
            <a:fld id="{8F8CA68F-747D-436A-B5BB-2EBC3ED499E4}" type="datetime1">
              <a:rPr lang="en-US" smtClean="0"/>
              <a:t>8/21/2021</a:t>
            </a:fld>
            <a:endParaRPr lang="en-US"/>
          </a:p>
        </p:txBody>
      </p:sp>
      <p:sp>
        <p:nvSpPr>
          <p:cNvPr id="5" name="Footer Placeholder 4">
            <a:extLst>
              <a:ext uri="{FF2B5EF4-FFF2-40B4-BE49-F238E27FC236}">
                <a16:creationId xmlns:a16="http://schemas.microsoft.com/office/drawing/2014/main" id="{B6EC9693-03CD-4EBD-A3D7-BE310CD5F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BBD01-5E50-4FF1-A1D6-B24B7B75E85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7257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A1D39-AB23-4CEE-BBAA-55B29415D413}"/>
              </a:ext>
            </a:extLst>
          </p:cNvPr>
          <p:cNvSpPr>
            <a:spLocks noGrp="1"/>
          </p:cNvSpPr>
          <p:nvPr>
            <p:ph type="title" orient="vert"/>
          </p:nvPr>
        </p:nvSpPr>
        <p:spPr>
          <a:xfrm>
            <a:off x="8724900" y="578644"/>
            <a:ext cx="1912144" cy="52720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CC20688-FA9B-4ABD-9E9E-C7EADE949A9D}"/>
              </a:ext>
            </a:extLst>
          </p:cNvPr>
          <p:cNvSpPr>
            <a:spLocks noGrp="1"/>
          </p:cNvSpPr>
          <p:nvPr>
            <p:ph type="body" orient="vert" idx="1"/>
          </p:nvPr>
        </p:nvSpPr>
        <p:spPr>
          <a:xfrm>
            <a:off x="628652" y="578643"/>
            <a:ext cx="7943848" cy="5272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6B1A6B-AE19-4BD4-AE49-43E78CC0B058}"/>
              </a:ext>
            </a:extLst>
          </p:cNvPr>
          <p:cNvSpPr>
            <a:spLocks noGrp="1"/>
          </p:cNvSpPr>
          <p:nvPr>
            <p:ph type="dt" sz="half" idx="10"/>
          </p:nvPr>
        </p:nvSpPr>
        <p:spPr/>
        <p:txBody>
          <a:bodyPr/>
          <a:lstStyle/>
          <a:p>
            <a:fld id="{6DD8DC11-9E39-40A0-B3DC-E3F2AD04A616}" type="datetime1">
              <a:rPr lang="en-US" smtClean="0"/>
              <a:t>8/21/2021</a:t>
            </a:fld>
            <a:endParaRPr lang="en-US"/>
          </a:p>
        </p:txBody>
      </p:sp>
      <p:sp>
        <p:nvSpPr>
          <p:cNvPr id="5" name="Footer Placeholder 4">
            <a:extLst>
              <a:ext uri="{FF2B5EF4-FFF2-40B4-BE49-F238E27FC236}">
                <a16:creationId xmlns:a16="http://schemas.microsoft.com/office/drawing/2014/main" id="{F6862144-27EE-4CE0-B167-F5DBA41B3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A40B2-EFB0-47EA-878B-6405E1DC189B}"/>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166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BEE8-2E4A-4A4A-833E-89D8D794E5BB}"/>
              </a:ext>
            </a:extLst>
          </p:cNvPr>
          <p:cNvSpPr>
            <a:spLocks noGrp="1"/>
          </p:cNvSpPr>
          <p:nvPr>
            <p:ph type="title"/>
          </p:nvPr>
        </p:nvSpPr>
        <p:spPr>
          <a:xfrm>
            <a:off x="838199" y="545914"/>
            <a:ext cx="9527275" cy="1241944"/>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6CFDA-CDBF-4B24-9EC3-827F540F71D4}"/>
              </a:ext>
            </a:extLst>
          </p:cNvPr>
          <p:cNvSpPr>
            <a:spLocks noGrp="1"/>
          </p:cNvSpPr>
          <p:nvPr>
            <p:ph idx="1"/>
          </p:nvPr>
        </p:nvSpPr>
        <p:spPr>
          <a:xfrm>
            <a:off x="838199" y="2108595"/>
            <a:ext cx="9527275" cy="3643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25871D-4A14-4A17-A0ED-7DDA7752B54D}"/>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DD5BD654-899B-4DAF-93B9-1CBCAB5F6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F7FCA-B968-443D-90A7-E0F3C6D64EFE}"/>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9" name="Straight Connector 8">
            <a:extLst>
              <a:ext uri="{FF2B5EF4-FFF2-40B4-BE49-F238E27FC236}">
                <a16:creationId xmlns:a16="http://schemas.microsoft.com/office/drawing/2014/main" id="{C7F5CC56-CBE8-4152-AD5E-982DD286AA28}"/>
              </a:ext>
            </a:extLst>
          </p:cNvPr>
          <p:cNvCxnSpPr>
            <a:cxnSpLocks/>
          </p:cNvCxnSpPr>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52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95B8-786F-418B-9367-52B19526828B}"/>
              </a:ext>
            </a:extLst>
          </p:cNvPr>
          <p:cNvSpPr>
            <a:spLocks noGrp="1"/>
          </p:cNvSpPr>
          <p:nvPr>
            <p:ph type="title"/>
          </p:nvPr>
        </p:nvSpPr>
        <p:spPr>
          <a:xfrm>
            <a:off x="831850" y="1073426"/>
            <a:ext cx="8840344" cy="3489049"/>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BCF574-9044-4964-B6AE-A3983D595C9B}"/>
              </a:ext>
            </a:extLst>
          </p:cNvPr>
          <p:cNvSpPr>
            <a:spLocks noGrp="1"/>
          </p:cNvSpPr>
          <p:nvPr>
            <p:ph type="body" idx="1"/>
          </p:nvPr>
        </p:nvSpPr>
        <p:spPr>
          <a:xfrm>
            <a:off x="831850" y="4818488"/>
            <a:ext cx="8840344" cy="900772"/>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2A109-E9F9-428E-858A-38375BF1D978}"/>
              </a:ext>
            </a:extLst>
          </p:cNvPr>
          <p:cNvSpPr>
            <a:spLocks noGrp="1"/>
          </p:cNvSpPr>
          <p:nvPr>
            <p:ph type="dt" sz="half" idx="10"/>
          </p:nvPr>
        </p:nvSpPr>
        <p:spPr/>
        <p:txBody>
          <a:bodyPr/>
          <a:lstStyle/>
          <a:p>
            <a:fld id="{60E05506-6815-4E0E-B1DE-ECA35C2016DF}" type="datetime1">
              <a:rPr lang="en-US" smtClean="0"/>
              <a:t>8/21/2021</a:t>
            </a:fld>
            <a:endParaRPr lang="en-US"/>
          </a:p>
        </p:txBody>
      </p:sp>
      <p:sp>
        <p:nvSpPr>
          <p:cNvPr id="5" name="Footer Placeholder 4">
            <a:extLst>
              <a:ext uri="{FF2B5EF4-FFF2-40B4-BE49-F238E27FC236}">
                <a16:creationId xmlns:a16="http://schemas.microsoft.com/office/drawing/2014/main" id="{4DD9BA6F-665B-4D62-84D1-23E03428C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1A2D7-4390-4B51-90D4-900EAAB13CB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07580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66EE-5127-48B4-A6F6-F5F6B38DB27A}"/>
              </a:ext>
            </a:extLst>
          </p:cNvPr>
          <p:cNvSpPr>
            <a:spLocks noGrp="1"/>
          </p:cNvSpPr>
          <p:nvPr>
            <p:ph type="title"/>
          </p:nvPr>
        </p:nvSpPr>
        <p:spPr>
          <a:xfrm>
            <a:off x="838199" y="587828"/>
            <a:ext cx="9578683" cy="990601"/>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E57B8A9-5914-49F9-8E0E-C8723C5339D3}"/>
              </a:ext>
            </a:extLst>
          </p:cNvPr>
          <p:cNvSpPr>
            <a:spLocks noGrp="1"/>
          </p:cNvSpPr>
          <p:nvPr>
            <p:ph sz="half" idx="1"/>
          </p:nvPr>
        </p:nvSpPr>
        <p:spPr>
          <a:xfrm>
            <a:off x="838201" y="2057407"/>
            <a:ext cx="4318906" cy="3725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9E7D0C2-CAEA-4E31-8FA6-D866315DF61C}"/>
              </a:ext>
            </a:extLst>
          </p:cNvPr>
          <p:cNvSpPr>
            <a:spLocks noGrp="1"/>
          </p:cNvSpPr>
          <p:nvPr>
            <p:ph sz="half" idx="2"/>
          </p:nvPr>
        </p:nvSpPr>
        <p:spPr>
          <a:xfrm>
            <a:off x="5969577" y="2057407"/>
            <a:ext cx="4405746" cy="372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51E5DE2-0BD6-45B3-BDB1-675BA058BF2E}"/>
              </a:ext>
            </a:extLst>
          </p:cNvPr>
          <p:cNvSpPr>
            <a:spLocks noGrp="1"/>
          </p:cNvSpPr>
          <p:nvPr>
            <p:ph type="dt" sz="half" idx="10"/>
          </p:nvPr>
        </p:nvSpPr>
        <p:spPr/>
        <p:txBody>
          <a:bodyPr/>
          <a:lstStyle/>
          <a:p>
            <a:fld id="{FC6E85F7-A724-48A4-9D33-CEBC5174E865}" type="datetime1">
              <a:rPr lang="en-US" smtClean="0"/>
              <a:t>8/21/2021</a:t>
            </a:fld>
            <a:endParaRPr lang="en-US"/>
          </a:p>
        </p:txBody>
      </p:sp>
      <p:sp>
        <p:nvSpPr>
          <p:cNvPr id="6" name="Footer Placeholder 5">
            <a:extLst>
              <a:ext uri="{FF2B5EF4-FFF2-40B4-BE49-F238E27FC236}">
                <a16:creationId xmlns:a16="http://schemas.microsoft.com/office/drawing/2014/main" id="{082622B7-97C1-4C72-BCA9-290DC716F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7BEE3-B3AE-45B6-924A-08ABC95181D7}"/>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8" name="Straight Connector 7">
            <a:extLst>
              <a:ext uri="{FF2B5EF4-FFF2-40B4-BE49-F238E27FC236}">
                <a16:creationId xmlns:a16="http://schemas.microsoft.com/office/drawing/2014/main" id="{6610397D-8A25-4307-B58D-8DE617EFD26D}"/>
              </a:ext>
            </a:extLst>
          </p:cNvPr>
          <p:cNvCxnSpPr>
            <a:cxnSpLocks/>
          </p:cNvCxnSpPr>
          <p:nvPr/>
        </p:nvCxnSpPr>
        <p:spPr>
          <a:xfrm>
            <a:off x="375523" y="176040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747697-5C57-4DA6-8ED6-CAB14CDD220A}"/>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94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2296-2B01-4044-AD7B-497BAC8AEA68}"/>
              </a:ext>
            </a:extLst>
          </p:cNvPr>
          <p:cNvSpPr>
            <a:spLocks noGrp="1"/>
          </p:cNvSpPr>
          <p:nvPr>
            <p:ph type="title"/>
          </p:nvPr>
        </p:nvSpPr>
        <p:spPr>
          <a:xfrm>
            <a:off x="839788" y="609600"/>
            <a:ext cx="10515600" cy="95149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F08880-DE5D-4299-BAC3-D45377C49993}"/>
              </a:ext>
            </a:extLst>
          </p:cNvPr>
          <p:cNvSpPr>
            <a:spLocks noGrp="1"/>
          </p:cNvSpPr>
          <p:nvPr>
            <p:ph type="body" idx="1"/>
          </p:nvPr>
        </p:nvSpPr>
        <p:spPr>
          <a:xfrm>
            <a:off x="839789" y="1989859"/>
            <a:ext cx="4381644"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A655D-7A3A-4BA5-B82A-744276BE2586}"/>
              </a:ext>
            </a:extLst>
          </p:cNvPr>
          <p:cNvSpPr>
            <a:spLocks noGrp="1"/>
          </p:cNvSpPr>
          <p:nvPr>
            <p:ph sz="half" idx="2"/>
          </p:nvPr>
        </p:nvSpPr>
        <p:spPr>
          <a:xfrm>
            <a:off x="839789" y="2713126"/>
            <a:ext cx="4381644" cy="3121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2037933-BDAC-4317-9B7E-E30CF0B42ECE}"/>
              </a:ext>
            </a:extLst>
          </p:cNvPr>
          <p:cNvSpPr>
            <a:spLocks noGrp="1"/>
          </p:cNvSpPr>
          <p:nvPr>
            <p:ph type="body" sz="quarter" idx="3"/>
          </p:nvPr>
        </p:nvSpPr>
        <p:spPr>
          <a:xfrm>
            <a:off x="5950530" y="1989859"/>
            <a:ext cx="4487137"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5878F-AE56-4F8C-A84A-A8534180DE41}"/>
              </a:ext>
            </a:extLst>
          </p:cNvPr>
          <p:cNvSpPr>
            <a:spLocks noGrp="1"/>
          </p:cNvSpPr>
          <p:nvPr>
            <p:ph sz="quarter" idx="4"/>
          </p:nvPr>
        </p:nvSpPr>
        <p:spPr>
          <a:xfrm>
            <a:off x="5950531" y="2713127"/>
            <a:ext cx="4487136" cy="3121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FFF249A-9D93-4A8E-9284-5AB19AC0AC12}"/>
              </a:ext>
            </a:extLst>
          </p:cNvPr>
          <p:cNvSpPr>
            <a:spLocks noGrp="1"/>
          </p:cNvSpPr>
          <p:nvPr>
            <p:ph type="dt" sz="half" idx="10"/>
          </p:nvPr>
        </p:nvSpPr>
        <p:spPr/>
        <p:txBody>
          <a:bodyPr/>
          <a:lstStyle/>
          <a:p>
            <a:fld id="{42806E7A-BDD3-46A3-BEE2-EB821F9236B4}" type="datetime1">
              <a:rPr lang="en-US" smtClean="0"/>
              <a:t>8/21/2021</a:t>
            </a:fld>
            <a:endParaRPr lang="en-US"/>
          </a:p>
        </p:txBody>
      </p:sp>
      <p:sp>
        <p:nvSpPr>
          <p:cNvPr id="8" name="Footer Placeholder 7">
            <a:extLst>
              <a:ext uri="{FF2B5EF4-FFF2-40B4-BE49-F238E27FC236}">
                <a16:creationId xmlns:a16="http://schemas.microsoft.com/office/drawing/2014/main" id="{B5563883-9438-44C9-877E-EC771D1B3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ED3CC-D7BA-43BD-973A-B09921FEDEA8}"/>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10" name="Straight Connector 9">
            <a:extLst>
              <a:ext uri="{FF2B5EF4-FFF2-40B4-BE49-F238E27FC236}">
                <a16:creationId xmlns:a16="http://schemas.microsoft.com/office/drawing/2014/main" id="{14B03ADF-AEED-49C1-9CF7-7749387E2A4F}"/>
              </a:ext>
            </a:extLst>
          </p:cNvPr>
          <p:cNvCxnSpPr>
            <a:cxnSpLocks/>
          </p:cNvCxnSpPr>
          <p:nvPr/>
        </p:nvCxnSpPr>
        <p:spPr>
          <a:xfrm>
            <a:off x="378503" y="17526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5345CA-2FC8-42B9-85F7-84F77724D011}"/>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1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8770-E2EE-4C9B-9F89-128DAC6618AF}"/>
              </a:ext>
            </a:extLst>
          </p:cNvPr>
          <p:cNvSpPr>
            <a:spLocks noGrp="1"/>
          </p:cNvSpPr>
          <p:nvPr>
            <p:ph type="title"/>
          </p:nvPr>
        </p:nvSpPr>
        <p:spPr>
          <a:xfrm>
            <a:off x="785116" y="703687"/>
            <a:ext cx="9406190" cy="1722589"/>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1CE391-8E22-4716-8A8B-C39BA61A7726}"/>
              </a:ext>
            </a:extLst>
          </p:cNvPr>
          <p:cNvSpPr>
            <a:spLocks noGrp="1"/>
          </p:cNvSpPr>
          <p:nvPr>
            <p:ph type="dt" sz="half" idx="10"/>
          </p:nvPr>
        </p:nvSpPr>
        <p:spPr/>
        <p:txBody>
          <a:bodyPr/>
          <a:lstStyle/>
          <a:p>
            <a:fld id="{9ED1540C-9440-4E7A-B71A-BEFEE06869E3}" type="datetime1">
              <a:rPr lang="en-US" smtClean="0"/>
              <a:t>8/21/2021</a:t>
            </a:fld>
            <a:endParaRPr lang="en-US"/>
          </a:p>
        </p:txBody>
      </p:sp>
      <p:sp>
        <p:nvSpPr>
          <p:cNvPr id="4" name="Footer Placeholder 3">
            <a:extLst>
              <a:ext uri="{FF2B5EF4-FFF2-40B4-BE49-F238E27FC236}">
                <a16:creationId xmlns:a16="http://schemas.microsoft.com/office/drawing/2014/main" id="{1A6C042F-179F-4DBC-80B7-34B89EA27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86EA4-4BE5-4D17-A1DC-196FEA972B8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20505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49B6B-2C1C-452D-9F93-BD9A6F2B08D4}"/>
              </a:ext>
            </a:extLst>
          </p:cNvPr>
          <p:cNvSpPr>
            <a:spLocks noGrp="1"/>
          </p:cNvSpPr>
          <p:nvPr>
            <p:ph type="dt" sz="half" idx="10"/>
          </p:nvPr>
        </p:nvSpPr>
        <p:spPr/>
        <p:txBody>
          <a:bodyPr/>
          <a:lstStyle/>
          <a:p>
            <a:fld id="{E0318DDB-88AC-4039-B59C-B05DC4C9C16C}" type="datetime1">
              <a:rPr lang="en-US" smtClean="0"/>
              <a:t>8/21/2021</a:t>
            </a:fld>
            <a:endParaRPr lang="en-US"/>
          </a:p>
        </p:txBody>
      </p:sp>
      <p:sp>
        <p:nvSpPr>
          <p:cNvPr id="3" name="Footer Placeholder 2">
            <a:extLst>
              <a:ext uri="{FF2B5EF4-FFF2-40B4-BE49-F238E27FC236}">
                <a16:creationId xmlns:a16="http://schemas.microsoft.com/office/drawing/2014/main" id="{647CA8ED-78AC-4474-8874-E4C424297D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90B764-0B68-4801-ADE7-931059129F2A}"/>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88278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717A-ED7D-43FE-881F-9407FF220457}"/>
              </a:ext>
            </a:extLst>
          </p:cNvPr>
          <p:cNvSpPr>
            <a:spLocks noGrp="1"/>
          </p:cNvSpPr>
          <p:nvPr>
            <p:ph type="title"/>
          </p:nvPr>
        </p:nvSpPr>
        <p:spPr>
          <a:xfrm>
            <a:off x="839788" y="597476"/>
            <a:ext cx="3932237" cy="1693717"/>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36FE954-332E-4D66-AFFD-A15389A769C2}"/>
              </a:ext>
            </a:extLst>
          </p:cNvPr>
          <p:cNvSpPr>
            <a:spLocks noGrp="1"/>
          </p:cNvSpPr>
          <p:nvPr>
            <p:ph idx="1"/>
          </p:nvPr>
        </p:nvSpPr>
        <p:spPr>
          <a:xfrm>
            <a:off x="5183188" y="597475"/>
            <a:ext cx="5140180" cy="526357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9D15CDA-9FC3-4F17-963C-DD9E226ECC28}"/>
              </a:ext>
            </a:extLst>
          </p:cNvPr>
          <p:cNvSpPr>
            <a:spLocks noGrp="1"/>
          </p:cNvSpPr>
          <p:nvPr>
            <p:ph type="body" sz="half" idx="2"/>
          </p:nvPr>
        </p:nvSpPr>
        <p:spPr>
          <a:xfrm>
            <a:off x="839788" y="2291194"/>
            <a:ext cx="3932237" cy="3577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C30BE-8EE8-4A41-B20E-ACEFC980C039}"/>
              </a:ext>
            </a:extLst>
          </p:cNvPr>
          <p:cNvSpPr>
            <a:spLocks noGrp="1"/>
          </p:cNvSpPr>
          <p:nvPr>
            <p:ph type="dt" sz="half" idx="10"/>
          </p:nvPr>
        </p:nvSpPr>
        <p:spPr/>
        <p:txBody>
          <a:bodyPr/>
          <a:lstStyle/>
          <a:p>
            <a:fld id="{E082ABFB-60E7-4BA1-866A-7059F058065B}" type="datetime1">
              <a:rPr lang="en-US" smtClean="0"/>
              <a:t>8/21/2021</a:t>
            </a:fld>
            <a:endParaRPr lang="en-US"/>
          </a:p>
        </p:txBody>
      </p:sp>
      <p:sp>
        <p:nvSpPr>
          <p:cNvPr id="6" name="Footer Placeholder 5">
            <a:extLst>
              <a:ext uri="{FF2B5EF4-FFF2-40B4-BE49-F238E27FC236}">
                <a16:creationId xmlns:a16="http://schemas.microsoft.com/office/drawing/2014/main" id="{644B6719-F550-42EF-B377-8E41A46D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A6636-5EF9-499C-A3A0-3021812D0D06}"/>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6691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38CB-27F1-47CF-B05A-CC0688301831}"/>
              </a:ext>
            </a:extLst>
          </p:cNvPr>
          <p:cNvSpPr>
            <a:spLocks noGrp="1"/>
          </p:cNvSpPr>
          <p:nvPr>
            <p:ph type="title"/>
          </p:nvPr>
        </p:nvSpPr>
        <p:spPr>
          <a:xfrm>
            <a:off x="839788" y="659822"/>
            <a:ext cx="3932237" cy="1652154"/>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89C67EA-3155-4708-9B86-D7B2B54FC2BB}"/>
              </a:ext>
            </a:extLst>
          </p:cNvPr>
          <p:cNvSpPr>
            <a:spLocks noGrp="1"/>
          </p:cNvSpPr>
          <p:nvPr>
            <p:ph type="pic" idx="1"/>
          </p:nvPr>
        </p:nvSpPr>
        <p:spPr>
          <a:xfrm>
            <a:off x="5183188" y="703687"/>
            <a:ext cx="5212917" cy="49690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B434F1-C813-4E9B-98A4-B0B372CE2767}"/>
              </a:ext>
            </a:extLst>
          </p:cNvPr>
          <p:cNvSpPr>
            <a:spLocks noGrp="1"/>
          </p:cNvSpPr>
          <p:nvPr>
            <p:ph type="body" sz="half" idx="2"/>
          </p:nvPr>
        </p:nvSpPr>
        <p:spPr>
          <a:xfrm>
            <a:off x="839788" y="2426277"/>
            <a:ext cx="3932237" cy="32464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2A0B8-75E7-465D-84CB-BC9C3FB2F5CA}"/>
              </a:ext>
            </a:extLst>
          </p:cNvPr>
          <p:cNvSpPr>
            <a:spLocks noGrp="1"/>
          </p:cNvSpPr>
          <p:nvPr>
            <p:ph type="dt" sz="half" idx="10"/>
          </p:nvPr>
        </p:nvSpPr>
        <p:spPr/>
        <p:txBody>
          <a:bodyPr/>
          <a:lstStyle/>
          <a:p>
            <a:fld id="{2694112F-55F4-4776-A323-7418930321C8}" type="datetime1">
              <a:rPr lang="en-US" smtClean="0"/>
              <a:t>8/21/2021</a:t>
            </a:fld>
            <a:endParaRPr lang="en-US"/>
          </a:p>
        </p:txBody>
      </p:sp>
      <p:sp>
        <p:nvSpPr>
          <p:cNvPr id="6" name="Footer Placeholder 5">
            <a:extLst>
              <a:ext uri="{FF2B5EF4-FFF2-40B4-BE49-F238E27FC236}">
                <a16:creationId xmlns:a16="http://schemas.microsoft.com/office/drawing/2014/main" id="{1C3879C9-B751-43BD-8B27-FA18290E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998FB-27B9-46E5-90E3-09B108B0E80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6150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BA68A5-A7C7-4D91-AB95-6E0B6FFD8743}"/>
              </a:ext>
            </a:extLst>
          </p:cNvPr>
          <p:cNvSpPr/>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1F93EBF-655A-4373-ADBE-9606BFA94B8E}"/>
              </a:ext>
            </a:extLst>
          </p:cNvPr>
          <p:cNvSpPr>
            <a:spLocks noGrp="1"/>
          </p:cNvSpPr>
          <p:nvPr>
            <p:ph type="title"/>
          </p:nvPr>
        </p:nvSpPr>
        <p:spPr>
          <a:xfrm>
            <a:off x="838200" y="525439"/>
            <a:ext cx="9485160" cy="12828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AAF2994-4D2E-43BB-9D9B-117ED94ABDE7}"/>
              </a:ext>
            </a:extLst>
          </p:cNvPr>
          <p:cNvSpPr>
            <a:spLocks noGrp="1"/>
          </p:cNvSpPr>
          <p:nvPr>
            <p:ph type="body" idx="1"/>
          </p:nvPr>
        </p:nvSpPr>
        <p:spPr>
          <a:xfrm>
            <a:off x="838200" y="2091757"/>
            <a:ext cx="9485163" cy="37064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F28926-9DF1-4A3E-8B81-2191D6F75EF9}"/>
              </a:ext>
            </a:extLst>
          </p:cNvPr>
          <p:cNvSpPr>
            <a:spLocks noGrp="1"/>
          </p:cNvSpPr>
          <p:nvPr>
            <p:ph type="dt" sz="half" idx="2"/>
          </p:nvPr>
        </p:nvSpPr>
        <p:spPr>
          <a:xfrm>
            <a:off x="628652" y="6140304"/>
            <a:ext cx="3154896" cy="287075"/>
          </a:xfrm>
          <a:prstGeom prst="rect">
            <a:avLst/>
          </a:prstGeom>
        </p:spPr>
        <p:txBody>
          <a:bodyPr vert="horz" lIns="91440" tIns="45720" rIns="91440" bIns="45720" rtlCol="0" anchor="ctr"/>
          <a:lstStyle>
            <a:lvl1pPr algn="l">
              <a:defRPr sz="1000" cap="all" spc="300" baseline="0">
                <a:solidFill>
                  <a:schemeClr val="accent1"/>
                </a:solidFill>
              </a:defRPr>
            </a:lvl1pPr>
          </a:lstStyle>
          <a:p>
            <a:fld id="{CFBEA57F-793F-4683-BD8A-741FD4B89154}" type="datetime1">
              <a:rPr lang="en-US" smtClean="0"/>
              <a:t>8/21/2021</a:t>
            </a:fld>
            <a:endParaRPr lang="en-US" dirty="0"/>
          </a:p>
        </p:txBody>
      </p:sp>
      <p:sp>
        <p:nvSpPr>
          <p:cNvPr id="5" name="Footer Placeholder 4">
            <a:extLst>
              <a:ext uri="{FF2B5EF4-FFF2-40B4-BE49-F238E27FC236}">
                <a16:creationId xmlns:a16="http://schemas.microsoft.com/office/drawing/2014/main" id="{7D01BD4F-CE83-48A3-9683-19CF03C0A586}"/>
              </a:ext>
            </a:extLst>
          </p:cNvPr>
          <p:cNvSpPr>
            <a:spLocks noGrp="1"/>
          </p:cNvSpPr>
          <p:nvPr>
            <p:ph type="ftr" sz="quarter" idx="3"/>
          </p:nvPr>
        </p:nvSpPr>
        <p:spPr>
          <a:xfrm rot="5400000">
            <a:off x="9233562" y="2578525"/>
            <a:ext cx="4114800" cy="365125"/>
          </a:xfrm>
          <a:prstGeom prst="rect">
            <a:avLst/>
          </a:prstGeom>
        </p:spPr>
        <p:txBody>
          <a:bodyPr vert="horz" lIns="91440" tIns="45720" rIns="91440" bIns="45720" rtlCol="0" anchor="ctr"/>
          <a:lstStyle>
            <a:lvl1pPr algn="l">
              <a:defRPr sz="1050" b="1" cap="all" spc="300" baseline="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3AB94939-09B3-4A6E-88F8-4D923A56D479}"/>
              </a:ext>
            </a:extLst>
          </p:cNvPr>
          <p:cNvSpPr>
            <a:spLocks noGrp="1"/>
          </p:cNvSpPr>
          <p:nvPr>
            <p:ph type="sldNum" sz="quarter" idx="4"/>
          </p:nvPr>
        </p:nvSpPr>
        <p:spPr>
          <a:xfrm>
            <a:off x="10821701" y="5672706"/>
            <a:ext cx="951908" cy="754673"/>
          </a:xfrm>
          <a:prstGeom prst="rect">
            <a:avLst/>
          </a:prstGeom>
        </p:spPr>
        <p:txBody>
          <a:bodyPr vert="horz" lIns="91440" tIns="45720" rIns="91440" bIns="45720" rtlCol="0" anchor="ctr"/>
          <a:lstStyle>
            <a:lvl1pPr algn="ctr">
              <a:defRPr sz="3600" b="1">
                <a:solidFill>
                  <a:schemeClr val="accent1"/>
                </a:solidFill>
              </a:defRPr>
            </a:lvl1pPr>
          </a:lstStyle>
          <a:p>
            <a:fld id="{81D2C36F-4504-47C0-B82F-A167342A2754}" type="slidenum">
              <a:rPr lang="en-US" smtClean="0"/>
              <a:t>‹#›</a:t>
            </a:fld>
            <a:endParaRPr lang="en-US" dirty="0"/>
          </a:p>
        </p:txBody>
      </p:sp>
      <p:sp>
        <p:nvSpPr>
          <p:cNvPr id="15" name="Rectangle 14">
            <a:extLst>
              <a:ext uri="{FF2B5EF4-FFF2-40B4-BE49-F238E27FC236}">
                <a16:creationId xmlns:a16="http://schemas.microsoft.com/office/drawing/2014/main" id="{DA4051E3-92B2-42FC-BB3D-372E4A614439}"/>
              </a:ext>
            </a:extLst>
          </p:cNvPr>
          <p:cNvSpPr/>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C425084-C97A-4C25-AE47-DDECF2DD3ABC}"/>
              </a:ext>
            </a:extLst>
          </p:cNvPr>
          <p:cNvCxnSpPr>
            <a:cxnSpLocks/>
          </p:cNvCxnSpPr>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478A1-0B34-4F2B-88FA-CF47551E5DF9}"/>
              </a:ext>
            </a:extLst>
          </p:cNvPr>
          <p:cNvCxnSpPr>
            <a:cxnSpLocks/>
          </p:cNvCxnSpPr>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13327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hd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8">
            <a:extLst>
              <a:ext uri="{FF2B5EF4-FFF2-40B4-BE49-F238E27FC236}">
                <a16:creationId xmlns:a16="http://schemas.microsoft.com/office/drawing/2014/main" id="{551580BD-7D80-4957-A58D-916E994AB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
            <a:extLst>
              <a:ext uri="{FF2B5EF4-FFF2-40B4-BE49-F238E27FC236}">
                <a16:creationId xmlns:a16="http://schemas.microsoft.com/office/drawing/2014/main" id="{A2C45B16-36EC-4606-9AE0-6F220A940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3" descr="Mountain range at sunrise">
            <a:extLst>
              <a:ext uri="{FF2B5EF4-FFF2-40B4-BE49-F238E27FC236}">
                <a16:creationId xmlns:a16="http://schemas.microsoft.com/office/drawing/2014/main" id="{60FFA921-A9C3-4F26-9B77-E80E10B6D2F2}"/>
              </a:ext>
            </a:extLst>
          </p:cNvPr>
          <p:cNvPicPr>
            <a:picLocks noChangeAspect="1"/>
          </p:cNvPicPr>
          <p:nvPr/>
        </p:nvPicPr>
        <p:blipFill rotWithShape="1">
          <a:blip r:embed="rId2">
            <a:alphaModFix amt="67000"/>
          </a:blip>
          <a:srcRect t="6596" b="1941"/>
          <a:stretch/>
        </p:blipFill>
        <p:spPr>
          <a:xfrm>
            <a:off x="1" y="1"/>
            <a:ext cx="12191999" cy="6857999"/>
          </a:xfrm>
          <a:prstGeom prst="rect">
            <a:avLst/>
          </a:prstGeom>
        </p:spPr>
      </p:pic>
      <p:sp>
        <p:nvSpPr>
          <p:cNvPr id="105" name="Rectangle 12">
            <a:extLst>
              <a:ext uri="{FF2B5EF4-FFF2-40B4-BE49-F238E27FC236}">
                <a16:creationId xmlns:a16="http://schemas.microsoft.com/office/drawing/2014/main" id="{CB59DE95-F3B9-4A35-9681-78FA926F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rgbClr val="FFFFFF"/>
            </a:solid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67CBC-76C1-47D0-98F4-BB37A1DD960F}"/>
              </a:ext>
            </a:extLst>
          </p:cNvPr>
          <p:cNvSpPr>
            <a:spLocks noGrp="1"/>
          </p:cNvSpPr>
          <p:nvPr>
            <p:ph type="ctrTitle"/>
          </p:nvPr>
        </p:nvSpPr>
        <p:spPr>
          <a:xfrm>
            <a:off x="1443301" y="1522802"/>
            <a:ext cx="9542755" cy="1029418"/>
          </a:xfrm>
        </p:spPr>
        <p:txBody>
          <a:bodyPr anchor="ctr">
            <a:normAutofit fontScale="90000"/>
          </a:bodyPr>
          <a:lstStyle/>
          <a:p>
            <a:r>
              <a:rPr lang="en-GB" sz="4000" u="sng" dirty="0">
                <a:solidFill>
                  <a:schemeClr val="tx2"/>
                </a:solidFill>
              </a:rPr>
              <a:t>HISTORY AND PHYSICAL EXAMINATION - UROLOGY</a:t>
            </a:r>
          </a:p>
        </p:txBody>
      </p:sp>
      <p:sp>
        <p:nvSpPr>
          <p:cNvPr id="3" name="Subtitle 2">
            <a:extLst>
              <a:ext uri="{FF2B5EF4-FFF2-40B4-BE49-F238E27FC236}">
                <a16:creationId xmlns:a16="http://schemas.microsoft.com/office/drawing/2014/main" id="{0B793309-1954-400A-A732-47867D385833}"/>
              </a:ext>
            </a:extLst>
          </p:cNvPr>
          <p:cNvSpPr>
            <a:spLocks noGrp="1"/>
          </p:cNvSpPr>
          <p:nvPr>
            <p:ph type="subTitle" idx="1"/>
          </p:nvPr>
        </p:nvSpPr>
        <p:spPr>
          <a:xfrm>
            <a:off x="1049877" y="2750065"/>
            <a:ext cx="8836328" cy="969917"/>
          </a:xfrm>
        </p:spPr>
        <p:txBody>
          <a:bodyPr anchor="t">
            <a:normAutofit/>
          </a:bodyPr>
          <a:lstStyle/>
          <a:p>
            <a:r>
              <a:rPr lang="en-US" dirty="0">
                <a:solidFill>
                  <a:srgbClr val="FFFFFF"/>
                </a:solidFill>
              </a:rPr>
              <a:t>DR. MALIK AYYAD </a:t>
            </a:r>
          </a:p>
          <a:p>
            <a:r>
              <a:rPr lang="en-US" dirty="0">
                <a:solidFill>
                  <a:srgbClr val="FFFFFF"/>
                </a:solidFill>
              </a:rPr>
              <a:t>MUTAH UNIVERSITY </a:t>
            </a:r>
            <a:endParaRPr lang="en-GB" dirty="0">
              <a:solidFill>
                <a:srgbClr val="FFFFFF"/>
              </a:solidFill>
            </a:endParaRPr>
          </a:p>
        </p:txBody>
      </p:sp>
      <p:cxnSp>
        <p:nvCxnSpPr>
          <p:cNvPr id="15" name="Straight Connector 14">
            <a:extLst>
              <a:ext uri="{FF2B5EF4-FFF2-40B4-BE49-F238E27FC236}">
                <a16:creationId xmlns:a16="http://schemas.microsoft.com/office/drawing/2014/main" id="{5E687E3B-9C6D-4102-8F38-DCB77C49C6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D5243F-6AFC-4A87-8525-C3B22EFD94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4495800"/>
            <a:ext cx="10375638"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73C7C39-C73B-4051-B742-C9086B7BE3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17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853F-E18B-4A6F-92E0-67ECD8B81D9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6EA5A15-443C-4C10-8333-890F20C7EF13}"/>
              </a:ext>
            </a:extLst>
          </p:cNvPr>
          <p:cNvSpPr>
            <a:spLocks noGrp="1"/>
          </p:cNvSpPr>
          <p:nvPr>
            <p:ph idx="1"/>
          </p:nvPr>
        </p:nvSpPr>
        <p:spPr/>
        <p:txBody>
          <a:bodyPr/>
          <a:lstStyle/>
          <a:p>
            <a:pPr marL="0" indent="0">
              <a:buNone/>
            </a:pPr>
            <a:r>
              <a:rPr lang="en-GB" dirty="0">
                <a:solidFill>
                  <a:schemeClr val="tx1"/>
                </a:solidFill>
              </a:rPr>
              <a:t>2-Suprapubic pain </a:t>
            </a:r>
          </a:p>
          <a:p>
            <a:pPr marL="0" indent="0">
              <a:buNone/>
            </a:pPr>
            <a:r>
              <a:rPr lang="en-GB" dirty="0">
                <a:solidFill>
                  <a:schemeClr val="tx1"/>
                </a:solidFill>
              </a:rPr>
              <a:t>     urinary : UTI, ureteric stone, urinary retention, bladder rupture</a:t>
            </a:r>
          </a:p>
          <a:p>
            <a:pPr marL="0" indent="0">
              <a:buNone/>
            </a:pPr>
            <a:r>
              <a:rPr lang="en-GB" dirty="0">
                <a:solidFill>
                  <a:schemeClr val="tx1"/>
                </a:solidFill>
              </a:rPr>
              <a:t>     non urinary : appendicitis, diverticulosis, ovarian cysts, constipation</a:t>
            </a:r>
          </a:p>
        </p:txBody>
      </p:sp>
      <p:sp>
        <p:nvSpPr>
          <p:cNvPr id="4" name="Date Placeholder 3">
            <a:extLst>
              <a:ext uri="{FF2B5EF4-FFF2-40B4-BE49-F238E27FC236}">
                <a16:creationId xmlns:a16="http://schemas.microsoft.com/office/drawing/2014/main" id="{0C7E9972-1C3D-41A1-9721-972E6215EE67}"/>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F3CAEF7E-15C6-408A-98D3-B974C5193263}"/>
              </a:ext>
            </a:extLst>
          </p:cNvPr>
          <p:cNvSpPr>
            <a:spLocks noGrp="1"/>
          </p:cNvSpPr>
          <p:nvPr>
            <p:ph type="ftr" sz="quarter" idx="11"/>
          </p:nvPr>
        </p:nvSpPr>
        <p:spPr/>
        <p:txBody>
          <a:bodyPr/>
          <a:lstStyle/>
          <a:p>
            <a:r>
              <a:rPr lang="en-US" dirty="0"/>
              <a:t>URINARY SYMPTOMS</a:t>
            </a:r>
          </a:p>
        </p:txBody>
      </p:sp>
      <p:sp>
        <p:nvSpPr>
          <p:cNvPr id="6" name="Slide Number Placeholder 5">
            <a:extLst>
              <a:ext uri="{FF2B5EF4-FFF2-40B4-BE49-F238E27FC236}">
                <a16:creationId xmlns:a16="http://schemas.microsoft.com/office/drawing/2014/main" id="{11D6E0D2-5D09-46E8-A093-1B273E3D9978}"/>
              </a:ext>
            </a:extLst>
          </p:cNvPr>
          <p:cNvSpPr>
            <a:spLocks noGrp="1"/>
          </p:cNvSpPr>
          <p:nvPr>
            <p:ph type="sldNum" sz="quarter" idx="12"/>
          </p:nvPr>
        </p:nvSpPr>
        <p:spPr/>
        <p:txBody>
          <a:bodyPr/>
          <a:lstStyle/>
          <a:p>
            <a:fld id="{81D2C36F-4504-47C0-B82F-A167342A2754}" type="slidenum">
              <a:rPr lang="en-US" smtClean="0"/>
              <a:t>10</a:t>
            </a:fld>
            <a:endParaRPr lang="en-US"/>
          </a:p>
        </p:txBody>
      </p:sp>
    </p:spTree>
    <p:extLst>
      <p:ext uri="{BB962C8B-B14F-4D97-AF65-F5344CB8AC3E}">
        <p14:creationId xmlns:p14="http://schemas.microsoft.com/office/powerpoint/2010/main" val="403472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C1658-EFB7-4FC4-B37D-EC4AC8807B2C}"/>
              </a:ext>
            </a:extLst>
          </p:cNvPr>
          <p:cNvSpPr>
            <a:spLocks noGrp="1"/>
          </p:cNvSpPr>
          <p:nvPr>
            <p:ph type="title"/>
          </p:nvPr>
        </p:nvSpPr>
        <p:spPr>
          <a:xfrm>
            <a:off x="838199" y="545914"/>
            <a:ext cx="9527275" cy="729988"/>
          </a:xfrm>
        </p:spPr>
        <p:txBody>
          <a:bodyPr anchor="ctr">
            <a:normAutofit/>
          </a:bodyPr>
          <a:lstStyle/>
          <a:p>
            <a:endParaRPr lang="en-GB"/>
          </a:p>
        </p:txBody>
      </p:sp>
      <p:sp>
        <p:nvSpPr>
          <p:cNvPr id="3" name="Content Placeholder 2">
            <a:extLst>
              <a:ext uri="{FF2B5EF4-FFF2-40B4-BE49-F238E27FC236}">
                <a16:creationId xmlns:a16="http://schemas.microsoft.com/office/drawing/2014/main" id="{DF359D60-B099-4837-803E-D45DF0397465}"/>
              </a:ext>
            </a:extLst>
          </p:cNvPr>
          <p:cNvSpPr>
            <a:spLocks noGrp="1"/>
          </p:cNvSpPr>
          <p:nvPr>
            <p:ph idx="1"/>
          </p:nvPr>
        </p:nvSpPr>
        <p:spPr>
          <a:xfrm>
            <a:off x="838200" y="1905000"/>
            <a:ext cx="3375210" cy="3767706"/>
          </a:xfrm>
        </p:spPr>
        <p:txBody>
          <a:bodyPr>
            <a:normAutofit/>
          </a:bodyPr>
          <a:lstStyle/>
          <a:p>
            <a:r>
              <a:rPr lang="en-US" sz="2000" i="1" dirty="0">
                <a:solidFill>
                  <a:schemeClr val="tx1"/>
                </a:solidFill>
              </a:rPr>
              <a:t>Hematuria</a:t>
            </a:r>
          </a:p>
          <a:p>
            <a:pPr marL="0" indent="0">
              <a:buNone/>
            </a:pPr>
            <a:r>
              <a:rPr lang="en-GB" sz="1700" dirty="0">
                <a:solidFill>
                  <a:schemeClr val="tx1"/>
                </a:solidFill>
              </a:rPr>
              <a:t>the presence of RBCs in the urine</a:t>
            </a:r>
          </a:p>
          <a:p>
            <a:pPr marL="0" indent="0">
              <a:buNone/>
            </a:pPr>
            <a:r>
              <a:rPr lang="en-GB" sz="1700" dirty="0">
                <a:solidFill>
                  <a:schemeClr val="tx1"/>
                </a:solidFill>
              </a:rPr>
              <a:t>- Macroscopic (gross) haematuria is visible to the naked eye (red urine ,overtly bloody, smoky or blood clots)</a:t>
            </a:r>
          </a:p>
          <a:p>
            <a:pPr marL="0" indent="0">
              <a:buNone/>
            </a:pPr>
            <a:r>
              <a:rPr lang="en-GB" sz="1700" dirty="0">
                <a:solidFill>
                  <a:schemeClr val="tx1"/>
                </a:solidFill>
              </a:rPr>
              <a:t>- Microscopic or dipstick haematuria is when blood is identified by urine microscopy or dipstick testing</a:t>
            </a:r>
          </a:p>
          <a:p>
            <a:pPr marL="0" indent="0">
              <a:buNone/>
            </a:pPr>
            <a:endParaRPr lang="en-GB" sz="1700" dirty="0"/>
          </a:p>
          <a:p>
            <a:pPr marL="0" indent="0">
              <a:buNone/>
            </a:pPr>
            <a:endParaRPr lang="en-GB" sz="1700" i="1" dirty="0"/>
          </a:p>
        </p:txBody>
      </p:sp>
      <p:pic>
        <p:nvPicPr>
          <p:cNvPr id="7" name="Picture 6" descr="Graphical user interface&#10;&#10;Description automatically generated with low confidence">
            <a:extLst>
              <a:ext uri="{FF2B5EF4-FFF2-40B4-BE49-F238E27FC236}">
                <a16:creationId xmlns:a16="http://schemas.microsoft.com/office/drawing/2014/main" id="{6345B50F-C9D6-44DD-9CBE-52D8BEFF75E8}"/>
              </a:ext>
            </a:extLst>
          </p:cNvPr>
          <p:cNvPicPr>
            <a:picLocks noChangeAspect="1"/>
          </p:cNvPicPr>
          <p:nvPr/>
        </p:nvPicPr>
        <p:blipFill>
          <a:blip r:embed="rId2"/>
          <a:stretch>
            <a:fillRect/>
          </a:stretch>
        </p:blipFill>
        <p:spPr>
          <a:xfrm>
            <a:off x="5159192" y="1804128"/>
            <a:ext cx="5116616" cy="3837462"/>
          </a:xfrm>
          <a:prstGeom prst="rect">
            <a:avLst/>
          </a:prstGeom>
        </p:spPr>
      </p:pic>
      <p:sp>
        <p:nvSpPr>
          <p:cNvPr id="4" name="Date Placeholder 3">
            <a:extLst>
              <a:ext uri="{FF2B5EF4-FFF2-40B4-BE49-F238E27FC236}">
                <a16:creationId xmlns:a16="http://schemas.microsoft.com/office/drawing/2014/main" id="{376D552F-3B25-447D-B2CB-B2D763780B80}"/>
              </a:ext>
            </a:extLst>
          </p:cNvPr>
          <p:cNvSpPr>
            <a:spLocks noGrp="1"/>
          </p:cNvSpPr>
          <p:nvPr>
            <p:ph type="dt" sz="half" idx="10"/>
          </p:nvPr>
        </p:nvSpPr>
        <p:spPr>
          <a:xfrm>
            <a:off x="628652" y="6140304"/>
            <a:ext cx="3154896" cy="287075"/>
          </a:xfrm>
        </p:spPr>
        <p:txBody>
          <a:bodyPr>
            <a:normAutofit/>
          </a:bodyPr>
          <a:lstStyle/>
          <a:p>
            <a:pPr>
              <a:spcAft>
                <a:spcPts val="600"/>
              </a:spcAft>
            </a:pPr>
            <a:fld id="{BE0A88F0-556B-4BB7-8AAB-D63AEB65C662}" type="datetime1">
              <a:rPr lang="en-US" smtClean="0"/>
              <a:pPr>
                <a:spcAft>
                  <a:spcPts val="600"/>
                </a:spcAft>
              </a:pPr>
              <a:t>8/21/2021</a:t>
            </a:fld>
            <a:endParaRPr lang="en-US"/>
          </a:p>
        </p:txBody>
      </p:sp>
      <p:cxnSp>
        <p:nvCxnSpPr>
          <p:cNvPr id="28" name="Straight Connector 15">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432B4AB-A0E3-4524-9329-FDDF1DC6D4E1}"/>
              </a:ext>
            </a:extLst>
          </p:cNvPr>
          <p:cNvSpPr>
            <a:spLocks noGrp="1"/>
          </p:cNvSpPr>
          <p:nvPr>
            <p:ph type="ftr" sz="quarter" idx="11"/>
          </p:nvPr>
        </p:nvSpPr>
        <p:spPr>
          <a:xfrm rot="5400000">
            <a:off x="9233562" y="2578525"/>
            <a:ext cx="4114800" cy="365125"/>
          </a:xfrm>
        </p:spPr>
        <p:txBody>
          <a:bodyPr>
            <a:normAutofit/>
          </a:bodyPr>
          <a:lstStyle/>
          <a:p>
            <a:pPr>
              <a:spcAft>
                <a:spcPts val="600"/>
              </a:spcAft>
            </a:pPr>
            <a:r>
              <a:rPr lang="en-US"/>
              <a:t>URINARY SYMPTOMS</a:t>
            </a:r>
          </a:p>
        </p:txBody>
      </p:sp>
      <p:sp>
        <p:nvSpPr>
          <p:cNvPr id="6" name="Slide Number Placeholder 5">
            <a:extLst>
              <a:ext uri="{FF2B5EF4-FFF2-40B4-BE49-F238E27FC236}">
                <a16:creationId xmlns:a16="http://schemas.microsoft.com/office/drawing/2014/main" id="{DDF566FD-2939-41BE-B306-6ECBCF061200}"/>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11</a:t>
            </a:fld>
            <a:endParaRPr lang="en-US"/>
          </a:p>
        </p:txBody>
      </p:sp>
      <p:sp>
        <p:nvSpPr>
          <p:cNvPr id="29" name="Rectangle 17">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19">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21">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1377869"/>
            <a:ext cx="0" cy="46695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23">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371600"/>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82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AE96-0076-42CE-837A-7F9065DE21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E638F02-4748-4BAF-9AE9-4FC6FD7D59FC}"/>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A9F0A96E-A16D-4BA6-A022-27CC9CDAF973}"/>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7813F949-0855-4555-AEE0-11549EF04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CC4755-4E4F-4ED8-85A0-74AD483388D1}"/>
              </a:ext>
            </a:extLst>
          </p:cNvPr>
          <p:cNvSpPr>
            <a:spLocks noGrp="1"/>
          </p:cNvSpPr>
          <p:nvPr>
            <p:ph type="sldNum" sz="quarter" idx="12"/>
          </p:nvPr>
        </p:nvSpPr>
        <p:spPr/>
        <p:txBody>
          <a:bodyPr/>
          <a:lstStyle/>
          <a:p>
            <a:fld id="{81D2C36F-4504-47C0-B82F-A167342A2754}" type="slidenum">
              <a:rPr lang="en-US" smtClean="0"/>
              <a:t>12</a:t>
            </a:fld>
            <a:endParaRPr lang="en-US"/>
          </a:p>
        </p:txBody>
      </p:sp>
      <p:pic>
        <p:nvPicPr>
          <p:cNvPr id="7" name="Picture 6">
            <a:extLst>
              <a:ext uri="{FF2B5EF4-FFF2-40B4-BE49-F238E27FC236}">
                <a16:creationId xmlns:a16="http://schemas.microsoft.com/office/drawing/2014/main" id="{3DAAB495-AA40-4D84-B982-B923F857FE65}"/>
              </a:ext>
            </a:extLst>
          </p:cNvPr>
          <p:cNvPicPr>
            <a:picLocks noChangeAspect="1"/>
          </p:cNvPicPr>
          <p:nvPr/>
        </p:nvPicPr>
        <p:blipFill>
          <a:blip r:embed="rId2"/>
          <a:stretch>
            <a:fillRect/>
          </a:stretch>
        </p:blipFill>
        <p:spPr>
          <a:xfrm>
            <a:off x="323850" y="24489"/>
            <a:ext cx="10610850" cy="6957336"/>
          </a:xfrm>
          <a:prstGeom prst="rect">
            <a:avLst/>
          </a:prstGeom>
        </p:spPr>
      </p:pic>
    </p:spTree>
    <p:extLst>
      <p:ext uri="{BB962C8B-B14F-4D97-AF65-F5344CB8AC3E}">
        <p14:creationId xmlns:p14="http://schemas.microsoft.com/office/powerpoint/2010/main" val="892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9DA8-1A16-409E-8709-EB2526C5EA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348AC0C-DD5C-4503-BF17-E6B9FEC6470B}"/>
              </a:ext>
            </a:extLst>
          </p:cNvPr>
          <p:cNvSpPr>
            <a:spLocks noGrp="1"/>
          </p:cNvSpPr>
          <p:nvPr>
            <p:ph idx="1"/>
          </p:nvPr>
        </p:nvSpPr>
        <p:spPr/>
        <p:txBody>
          <a:bodyPr>
            <a:normAutofit fontScale="92500" lnSpcReduction="20000"/>
          </a:bodyPr>
          <a:lstStyle/>
          <a:p>
            <a:r>
              <a:rPr lang="en-GB" dirty="0">
                <a:solidFill>
                  <a:schemeClr val="tx1"/>
                </a:solidFill>
              </a:rPr>
              <a:t>Polyuria : abnormally large volume of urine, and is most commonly due to excessive fluid intake . </a:t>
            </a:r>
          </a:p>
          <a:p>
            <a:r>
              <a:rPr lang="en-GB" dirty="0">
                <a:solidFill>
                  <a:schemeClr val="tx1"/>
                </a:solidFill>
              </a:rPr>
              <a:t> Oliguria : reduction in urine volume to &lt;800 ml/day ,  Acute renal failure </a:t>
            </a:r>
          </a:p>
          <a:p>
            <a:r>
              <a:rPr lang="en-GB" dirty="0">
                <a:solidFill>
                  <a:schemeClr val="tx1"/>
                </a:solidFill>
              </a:rPr>
              <a:t> Anuria : total absent of urine production </a:t>
            </a:r>
          </a:p>
          <a:p>
            <a:r>
              <a:rPr lang="en-GB" dirty="0">
                <a:solidFill>
                  <a:schemeClr val="tx1"/>
                </a:solidFill>
              </a:rPr>
              <a:t>Pneumaturia : passing gas bubbles in the urine</a:t>
            </a:r>
          </a:p>
          <a:p>
            <a:r>
              <a:rPr lang="en-GB" dirty="0">
                <a:solidFill>
                  <a:schemeClr val="tx1"/>
                </a:solidFill>
              </a:rPr>
              <a:t>Nocturia : frequent need to get up and urinate at night . Awakening 2 or more times at night considered as nocturia</a:t>
            </a:r>
          </a:p>
          <a:p>
            <a:r>
              <a:rPr lang="en-GB" dirty="0">
                <a:solidFill>
                  <a:schemeClr val="tx1"/>
                </a:solidFill>
              </a:rPr>
              <a:t>Enuresis (bed wetting) in that the person does not wake and the bladder empties.</a:t>
            </a:r>
          </a:p>
          <a:p>
            <a:r>
              <a:rPr lang="en-GB" dirty="0">
                <a:solidFill>
                  <a:schemeClr val="tx1"/>
                </a:solidFill>
              </a:rPr>
              <a:t>Nocturnal polyuria (NP) refers to a condition in which the rate of urine output is excessive only at night and total 24-hour output is within normal limits.</a:t>
            </a:r>
          </a:p>
        </p:txBody>
      </p:sp>
      <p:sp>
        <p:nvSpPr>
          <p:cNvPr id="4" name="Date Placeholder 3">
            <a:extLst>
              <a:ext uri="{FF2B5EF4-FFF2-40B4-BE49-F238E27FC236}">
                <a16:creationId xmlns:a16="http://schemas.microsoft.com/office/drawing/2014/main" id="{0756A394-6B93-4C1F-B4DD-F186D7A1A6DB}"/>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80F79EAE-2538-46CD-9CB8-DF289BA44324}"/>
              </a:ext>
            </a:extLst>
          </p:cNvPr>
          <p:cNvSpPr>
            <a:spLocks noGrp="1"/>
          </p:cNvSpPr>
          <p:nvPr>
            <p:ph type="ftr" sz="quarter" idx="11"/>
          </p:nvPr>
        </p:nvSpPr>
        <p:spPr/>
        <p:txBody>
          <a:bodyPr/>
          <a:lstStyle/>
          <a:p>
            <a:r>
              <a:rPr lang="en-US" dirty="0"/>
              <a:t>URINARY SYMPTOMS</a:t>
            </a:r>
          </a:p>
        </p:txBody>
      </p:sp>
      <p:sp>
        <p:nvSpPr>
          <p:cNvPr id="6" name="Slide Number Placeholder 5">
            <a:extLst>
              <a:ext uri="{FF2B5EF4-FFF2-40B4-BE49-F238E27FC236}">
                <a16:creationId xmlns:a16="http://schemas.microsoft.com/office/drawing/2014/main" id="{FC1E1379-B4E1-493F-955C-04D1F2806CD8}"/>
              </a:ext>
            </a:extLst>
          </p:cNvPr>
          <p:cNvSpPr>
            <a:spLocks noGrp="1"/>
          </p:cNvSpPr>
          <p:nvPr>
            <p:ph type="sldNum" sz="quarter" idx="12"/>
          </p:nvPr>
        </p:nvSpPr>
        <p:spPr/>
        <p:txBody>
          <a:bodyPr/>
          <a:lstStyle/>
          <a:p>
            <a:fld id="{81D2C36F-4504-47C0-B82F-A167342A2754}" type="slidenum">
              <a:rPr lang="en-US" smtClean="0"/>
              <a:t>13</a:t>
            </a:fld>
            <a:endParaRPr lang="en-US"/>
          </a:p>
        </p:txBody>
      </p:sp>
    </p:spTree>
    <p:extLst>
      <p:ext uri="{BB962C8B-B14F-4D97-AF65-F5344CB8AC3E}">
        <p14:creationId xmlns:p14="http://schemas.microsoft.com/office/powerpoint/2010/main" val="79621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D4DC-BA7C-4795-B08B-7F52AC7D08A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0B3A47A-22A4-497C-BDA8-E37E2C549988}"/>
              </a:ext>
            </a:extLst>
          </p:cNvPr>
          <p:cNvSpPr>
            <a:spLocks noGrp="1"/>
          </p:cNvSpPr>
          <p:nvPr>
            <p:ph idx="1"/>
          </p:nvPr>
        </p:nvSpPr>
        <p:spPr/>
        <p:txBody>
          <a:bodyPr>
            <a:normAutofit lnSpcReduction="10000"/>
          </a:bodyPr>
          <a:lstStyle/>
          <a:p>
            <a:r>
              <a:rPr lang="en-GB" sz="2400" i="1" dirty="0">
                <a:solidFill>
                  <a:schemeClr val="tx1"/>
                </a:solidFill>
              </a:rPr>
              <a:t>Lower Urinary Tract Symptoms (LUTS)</a:t>
            </a:r>
          </a:p>
          <a:p>
            <a:pPr marL="0" indent="0">
              <a:buNone/>
            </a:pPr>
            <a:r>
              <a:rPr lang="en-GB" i="1" dirty="0">
                <a:solidFill>
                  <a:schemeClr val="tx1"/>
                </a:solidFill>
              </a:rPr>
              <a:t>1. Filling (Storage) or irritative symptoms :</a:t>
            </a:r>
          </a:p>
          <a:p>
            <a:pPr marL="0" indent="0">
              <a:buNone/>
            </a:pPr>
            <a:r>
              <a:rPr lang="en-GB" dirty="0">
                <a:solidFill>
                  <a:schemeClr val="tx1"/>
                </a:solidFill>
              </a:rPr>
              <a:t>- Frequency  : micturating more often with no increase in the total urine output.</a:t>
            </a:r>
          </a:p>
          <a:p>
            <a:pPr marL="0" indent="0">
              <a:buNone/>
            </a:pPr>
            <a:r>
              <a:rPr lang="en-GB" dirty="0">
                <a:solidFill>
                  <a:schemeClr val="tx1"/>
                </a:solidFill>
              </a:rPr>
              <a:t>- Urgency : a sudden strong non-resistible desire to pass urine</a:t>
            </a:r>
          </a:p>
          <a:p>
            <a:pPr marL="0" indent="0">
              <a:buNone/>
            </a:pPr>
            <a:r>
              <a:rPr lang="en-GB" dirty="0">
                <a:solidFill>
                  <a:schemeClr val="tx1"/>
                </a:solidFill>
              </a:rPr>
              <a:t>- Dysuria : painful urination</a:t>
            </a:r>
          </a:p>
          <a:p>
            <a:pPr marL="0" indent="0">
              <a:buNone/>
            </a:pPr>
            <a:r>
              <a:rPr lang="en-GB" dirty="0">
                <a:solidFill>
                  <a:schemeClr val="tx1"/>
                </a:solidFill>
              </a:rPr>
              <a:t>- Nocturia and nocturnal enuresis</a:t>
            </a:r>
          </a:p>
          <a:p>
            <a:pPr marL="0" indent="0">
              <a:buNone/>
            </a:pPr>
            <a:r>
              <a:rPr lang="en-GB" dirty="0">
                <a:solidFill>
                  <a:schemeClr val="tx1"/>
                </a:solidFill>
              </a:rPr>
              <a:t>- </a:t>
            </a:r>
            <a:r>
              <a:rPr lang="en-GB" dirty="0" err="1">
                <a:solidFill>
                  <a:schemeClr val="tx1"/>
                </a:solidFill>
              </a:rPr>
              <a:t>Incontenence</a:t>
            </a:r>
            <a:r>
              <a:rPr lang="en-GB" dirty="0">
                <a:solidFill>
                  <a:schemeClr val="tx1"/>
                </a:solidFill>
              </a:rPr>
              <a:t> </a:t>
            </a:r>
          </a:p>
          <a:p>
            <a:pPr>
              <a:buFontTx/>
              <a:buChar char="-"/>
            </a:pPr>
            <a:endParaRPr lang="en-GB" dirty="0">
              <a:solidFill>
                <a:schemeClr val="tx1"/>
              </a:solidFill>
            </a:endParaRPr>
          </a:p>
          <a:p>
            <a:pPr marL="0" indent="0">
              <a:buNone/>
            </a:pPr>
            <a:endParaRPr lang="en-GB" dirty="0">
              <a:solidFill>
                <a:schemeClr val="tx1"/>
              </a:solidFill>
            </a:endParaRPr>
          </a:p>
        </p:txBody>
      </p:sp>
      <p:sp>
        <p:nvSpPr>
          <p:cNvPr id="4" name="Date Placeholder 3">
            <a:extLst>
              <a:ext uri="{FF2B5EF4-FFF2-40B4-BE49-F238E27FC236}">
                <a16:creationId xmlns:a16="http://schemas.microsoft.com/office/drawing/2014/main" id="{96A19912-2846-4452-BBF2-203826A9D7F4}"/>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8FB90460-F1F1-4A65-B310-2AA1868D6517}"/>
              </a:ext>
            </a:extLst>
          </p:cNvPr>
          <p:cNvSpPr>
            <a:spLocks noGrp="1"/>
          </p:cNvSpPr>
          <p:nvPr>
            <p:ph type="ftr" sz="quarter" idx="11"/>
          </p:nvPr>
        </p:nvSpPr>
        <p:spPr/>
        <p:txBody>
          <a:bodyPr/>
          <a:lstStyle/>
          <a:p>
            <a:r>
              <a:rPr lang="en-US" dirty="0"/>
              <a:t>URINARY SYMPTOMS</a:t>
            </a:r>
          </a:p>
        </p:txBody>
      </p:sp>
      <p:sp>
        <p:nvSpPr>
          <p:cNvPr id="6" name="Slide Number Placeholder 5">
            <a:extLst>
              <a:ext uri="{FF2B5EF4-FFF2-40B4-BE49-F238E27FC236}">
                <a16:creationId xmlns:a16="http://schemas.microsoft.com/office/drawing/2014/main" id="{084F29D1-4454-483E-A695-335EDD585370}"/>
              </a:ext>
            </a:extLst>
          </p:cNvPr>
          <p:cNvSpPr>
            <a:spLocks noGrp="1"/>
          </p:cNvSpPr>
          <p:nvPr>
            <p:ph type="sldNum" sz="quarter" idx="12"/>
          </p:nvPr>
        </p:nvSpPr>
        <p:spPr/>
        <p:txBody>
          <a:bodyPr/>
          <a:lstStyle/>
          <a:p>
            <a:fld id="{81D2C36F-4504-47C0-B82F-A167342A2754}" type="slidenum">
              <a:rPr lang="en-US" smtClean="0"/>
              <a:t>14</a:t>
            </a:fld>
            <a:endParaRPr lang="en-US"/>
          </a:p>
        </p:txBody>
      </p:sp>
    </p:spTree>
    <p:extLst>
      <p:ext uri="{BB962C8B-B14F-4D97-AF65-F5344CB8AC3E}">
        <p14:creationId xmlns:p14="http://schemas.microsoft.com/office/powerpoint/2010/main" val="140573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FE66-DA18-4F89-B607-6C67DAB4A78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30C9BD6-1BE7-488F-8C99-9CBC919EE311}"/>
              </a:ext>
            </a:extLst>
          </p:cNvPr>
          <p:cNvSpPr>
            <a:spLocks noGrp="1"/>
          </p:cNvSpPr>
          <p:nvPr>
            <p:ph idx="1"/>
          </p:nvPr>
        </p:nvSpPr>
        <p:spPr/>
        <p:txBody>
          <a:bodyPr/>
          <a:lstStyle/>
          <a:p>
            <a:pPr marL="0" indent="0">
              <a:buNone/>
            </a:pPr>
            <a:r>
              <a:rPr lang="en-GB" i="1" dirty="0">
                <a:solidFill>
                  <a:schemeClr val="tx1"/>
                </a:solidFill>
              </a:rPr>
              <a:t>2- Voiding or obstructive symptoms  :</a:t>
            </a:r>
          </a:p>
          <a:p>
            <a:pPr marL="0" indent="0">
              <a:buNone/>
            </a:pPr>
            <a:r>
              <a:rPr lang="en-GB" dirty="0">
                <a:solidFill>
                  <a:schemeClr val="tx1"/>
                </a:solidFill>
              </a:rPr>
              <a:t>- Poor stream (unimproved by straining)</a:t>
            </a:r>
          </a:p>
          <a:p>
            <a:pPr marL="0" indent="0">
              <a:buNone/>
            </a:pPr>
            <a:r>
              <a:rPr lang="en-GB" dirty="0">
                <a:solidFill>
                  <a:schemeClr val="tx1"/>
                </a:solidFill>
              </a:rPr>
              <a:t>- Hesitancy :difficulty in the initiation  of urination</a:t>
            </a:r>
          </a:p>
          <a:p>
            <a:pPr marL="0" indent="0">
              <a:buNone/>
            </a:pPr>
            <a:r>
              <a:rPr lang="en-GB" dirty="0">
                <a:solidFill>
                  <a:schemeClr val="tx1"/>
                </a:solidFill>
              </a:rPr>
              <a:t>- Terminal dribbling and post voiding dribbling</a:t>
            </a:r>
          </a:p>
          <a:p>
            <a:pPr marL="0" indent="0">
              <a:buNone/>
            </a:pPr>
            <a:r>
              <a:rPr lang="en-GB" dirty="0">
                <a:solidFill>
                  <a:schemeClr val="tx1"/>
                </a:solidFill>
              </a:rPr>
              <a:t>- Incomplete voiding</a:t>
            </a:r>
          </a:p>
          <a:p>
            <a:pPr>
              <a:buFontTx/>
              <a:buChar char="-"/>
            </a:pPr>
            <a:r>
              <a:rPr lang="en-GB" dirty="0">
                <a:solidFill>
                  <a:schemeClr val="tx1"/>
                </a:solidFill>
              </a:rPr>
              <a:t>Urinary retention : inability to pass urine</a:t>
            </a:r>
          </a:p>
          <a:p>
            <a:pPr>
              <a:buFontTx/>
              <a:buChar char="-"/>
            </a:pPr>
            <a:r>
              <a:rPr lang="en-GB" dirty="0">
                <a:solidFill>
                  <a:schemeClr val="tx1"/>
                </a:solidFill>
              </a:rPr>
              <a:t>Intermittency and interrupted voiding : urine flow increased with each abdominal straining</a:t>
            </a:r>
          </a:p>
        </p:txBody>
      </p:sp>
      <p:sp>
        <p:nvSpPr>
          <p:cNvPr id="4" name="Date Placeholder 3">
            <a:extLst>
              <a:ext uri="{FF2B5EF4-FFF2-40B4-BE49-F238E27FC236}">
                <a16:creationId xmlns:a16="http://schemas.microsoft.com/office/drawing/2014/main" id="{B923229A-6488-436D-B98E-6BFA215D6357}"/>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3EEB9D26-953D-4F4E-AE27-3F7342C36C85}"/>
              </a:ext>
            </a:extLst>
          </p:cNvPr>
          <p:cNvSpPr>
            <a:spLocks noGrp="1"/>
          </p:cNvSpPr>
          <p:nvPr>
            <p:ph type="ftr" sz="quarter" idx="11"/>
          </p:nvPr>
        </p:nvSpPr>
        <p:spPr/>
        <p:txBody>
          <a:bodyPr/>
          <a:lstStyle/>
          <a:p>
            <a:r>
              <a:rPr lang="en-US" dirty="0"/>
              <a:t>URINARY SYMPTOMS</a:t>
            </a:r>
          </a:p>
        </p:txBody>
      </p:sp>
      <p:sp>
        <p:nvSpPr>
          <p:cNvPr id="6" name="Slide Number Placeholder 5">
            <a:extLst>
              <a:ext uri="{FF2B5EF4-FFF2-40B4-BE49-F238E27FC236}">
                <a16:creationId xmlns:a16="http://schemas.microsoft.com/office/drawing/2014/main" id="{513C483E-134E-4378-A6F3-7AC96260AA58}"/>
              </a:ext>
            </a:extLst>
          </p:cNvPr>
          <p:cNvSpPr>
            <a:spLocks noGrp="1"/>
          </p:cNvSpPr>
          <p:nvPr>
            <p:ph type="sldNum" sz="quarter" idx="12"/>
          </p:nvPr>
        </p:nvSpPr>
        <p:spPr/>
        <p:txBody>
          <a:bodyPr/>
          <a:lstStyle/>
          <a:p>
            <a:fld id="{81D2C36F-4504-47C0-B82F-A167342A2754}" type="slidenum">
              <a:rPr lang="en-US" smtClean="0"/>
              <a:t>15</a:t>
            </a:fld>
            <a:endParaRPr lang="en-US"/>
          </a:p>
        </p:txBody>
      </p:sp>
    </p:spTree>
    <p:extLst>
      <p:ext uri="{BB962C8B-B14F-4D97-AF65-F5344CB8AC3E}">
        <p14:creationId xmlns:p14="http://schemas.microsoft.com/office/powerpoint/2010/main" val="47591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AC72-9B98-43D2-9CEA-22674D0AD6E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B2251D6-45A4-475B-8A35-1487144C7CDE}"/>
              </a:ext>
            </a:extLst>
          </p:cNvPr>
          <p:cNvSpPr>
            <a:spLocks noGrp="1"/>
          </p:cNvSpPr>
          <p:nvPr>
            <p:ph idx="1"/>
          </p:nvPr>
        </p:nvSpPr>
        <p:spPr>
          <a:xfrm>
            <a:off x="488273" y="807867"/>
            <a:ext cx="9877202" cy="5584000"/>
          </a:xfrm>
        </p:spPr>
        <p:txBody>
          <a:bodyPr>
            <a:normAutofit fontScale="92500"/>
          </a:bodyPr>
          <a:lstStyle/>
          <a:p>
            <a:r>
              <a:rPr lang="en-US" sz="2800" dirty="0" err="1">
                <a:solidFill>
                  <a:schemeClr val="tx1"/>
                </a:solidFill>
              </a:rPr>
              <a:t>Incontenence</a:t>
            </a:r>
            <a:r>
              <a:rPr lang="en-US" dirty="0"/>
              <a:t> </a:t>
            </a:r>
          </a:p>
          <a:p>
            <a:r>
              <a:rPr lang="en-US" dirty="0">
                <a:solidFill>
                  <a:schemeClr val="tx1"/>
                </a:solidFill>
              </a:rPr>
              <a:t>Involuntary leakage of urine</a:t>
            </a:r>
          </a:p>
          <a:p>
            <a:pPr marL="0" indent="0">
              <a:buNone/>
            </a:pPr>
            <a:r>
              <a:rPr lang="en-GB" dirty="0">
                <a:solidFill>
                  <a:schemeClr val="tx1"/>
                </a:solidFill>
              </a:rPr>
              <a:t>1- Urge Urinary Incontinence (UUI) : Involuntary leakage of urine preceded by sudden desire to  void (urgency)</a:t>
            </a:r>
          </a:p>
          <a:p>
            <a:pPr marL="0" indent="0">
              <a:buNone/>
            </a:pPr>
            <a:r>
              <a:rPr lang="en-GB" dirty="0">
                <a:solidFill>
                  <a:schemeClr val="tx1"/>
                </a:solidFill>
              </a:rPr>
              <a:t> 2- Stress Urinary Incontinence (SUI) :  Urine leakage associated with increased abdominal pressure laughing, sneezing, coughing, climbing stairs ..etc), more in women , seen in men after prostate cancer surgery .</a:t>
            </a:r>
          </a:p>
          <a:p>
            <a:pPr marL="0" indent="0">
              <a:buNone/>
            </a:pPr>
            <a:r>
              <a:rPr lang="en-GB" dirty="0">
                <a:solidFill>
                  <a:schemeClr val="tx1"/>
                </a:solidFill>
              </a:rPr>
              <a:t>3- Mixed incontinence : A combination of stress and urge incontinence.</a:t>
            </a:r>
          </a:p>
          <a:p>
            <a:pPr marL="0" indent="0">
              <a:buNone/>
            </a:pPr>
            <a:r>
              <a:rPr lang="en-GB" dirty="0">
                <a:solidFill>
                  <a:schemeClr val="tx1"/>
                </a:solidFill>
              </a:rPr>
              <a:t>4- Overflow incontinence: increased residual or chronic urinary retention leads to urinary leakage from bladder overdistention.</a:t>
            </a:r>
          </a:p>
          <a:p>
            <a:pPr marL="0" indent="0">
              <a:buNone/>
            </a:pPr>
            <a:r>
              <a:rPr lang="en-GB" dirty="0">
                <a:solidFill>
                  <a:schemeClr val="tx1"/>
                </a:solidFill>
              </a:rPr>
              <a:t>5- Functional incontinence : loss of urine related to deficits of cognition and mobility (</a:t>
            </a:r>
            <a:r>
              <a:rPr lang="en-GB" dirty="0" err="1">
                <a:solidFill>
                  <a:schemeClr val="tx1"/>
                </a:solidFill>
              </a:rPr>
              <a:t>eg</a:t>
            </a:r>
            <a:r>
              <a:rPr lang="en-GB" dirty="0">
                <a:solidFill>
                  <a:schemeClr val="tx1"/>
                </a:solidFill>
              </a:rPr>
              <a:t>, delirium, psychiatric disorders, impaired mobility)</a:t>
            </a:r>
          </a:p>
          <a:p>
            <a:pPr marL="0" indent="0">
              <a:buNone/>
            </a:pPr>
            <a:r>
              <a:rPr lang="en-GB" dirty="0">
                <a:solidFill>
                  <a:schemeClr val="tx1"/>
                </a:solidFill>
              </a:rPr>
              <a:t>6- Continuous incontinence :continuous urine flow associated with fistulas ( vesicovaginal , urethrovaginal ) and ectopic ureter inserted distal to external sphincter </a:t>
            </a:r>
          </a:p>
          <a:p>
            <a:pPr marL="0" indent="0">
              <a:buNone/>
            </a:pPr>
            <a:endParaRPr lang="en-GB" dirty="0">
              <a:solidFill>
                <a:schemeClr val="tx1"/>
              </a:solidFill>
            </a:endParaRPr>
          </a:p>
        </p:txBody>
      </p:sp>
      <p:sp>
        <p:nvSpPr>
          <p:cNvPr id="4" name="Date Placeholder 3">
            <a:extLst>
              <a:ext uri="{FF2B5EF4-FFF2-40B4-BE49-F238E27FC236}">
                <a16:creationId xmlns:a16="http://schemas.microsoft.com/office/drawing/2014/main" id="{AA2F1221-C49F-444A-9443-4DA38623B524}"/>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0B14109C-E5C5-44C1-8875-3F0D081A5453}"/>
              </a:ext>
            </a:extLst>
          </p:cNvPr>
          <p:cNvSpPr>
            <a:spLocks noGrp="1"/>
          </p:cNvSpPr>
          <p:nvPr>
            <p:ph type="ftr" sz="quarter" idx="11"/>
          </p:nvPr>
        </p:nvSpPr>
        <p:spPr/>
        <p:txBody>
          <a:bodyPr/>
          <a:lstStyle/>
          <a:p>
            <a:r>
              <a:rPr lang="en-US" dirty="0"/>
              <a:t>URINARY SYMPTOMS</a:t>
            </a:r>
          </a:p>
        </p:txBody>
      </p:sp>
      <p:sp>
        <p:nvSpPr>
          <p:cNvPr id="6" name="Slide Number Placeholder 5">
            <a:extLst>
              <a:ext uri="{FF2B5EF4-FFF2-40B4-BE49-F238E27FC236}">
                <a16:creationId xmlns:a16="http://schemas.microsoft.com/office/drawing/2014/main" id="{2213A5B5-C3CF-4874-9C6C-BB3C0ABEBDC8}"/>
              </a:ext>
            </a:extLst>
          </p:cNvPr>
          <p:cNvSpPr>
            <a:spLocks noGrp="1"/>
          </p:cNvSpPr>
          <p:nvPr>
            <p:ph type="sldNum" sz="quarter" idx="12"/>
          </p:nvPr>
        </p:nvSpPr>
        <p:spPr/>
        <p:txBody>
          <a:bodyPr/>
          <a:lstStyle/>
          <a:p>
            <a:fld id="{81D2C36F-4504-47C0-B82F-A167342A2754}" type="slidenum">
              <a:rPr lang="en-US" smtClean="0"/>
              <a:t>16</a:t>
            </a:fld>
            <a:endParaRPr lang="en-US"/>
          </a:p>
        </p:txBody>
      </p:sp>
    </p:spTree>
    <p:extLst>
      <p:ext uri="{BB962C8B-B14F-4D97-AF65-F5344CB8AC3E}">
        <p14:creationId xmlns:p14="http://schemas.microsoft.com/office/powerpoint/2010/main" val="371157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968F-C2F9-4A88-B2EF-8F0D377865CD}"/>
              </a:ext>
            </a:extLst>
          </p:cNvPr>
          <p:cNvSpPr>
            <a:spLocks noGrp="1"/>
          </p:cNvSpPr>
          <p:nvPr>
            <p:ph type="title"/>
          </p:nvPr>
        </p:nvSpPr>
        <p:spPr/>
        <p:txBody>
          <a:bodyPr>
            <a:normAutofit/>
          </a:bodyPr>
          <a:lstStyle/>
          <a:p>
            <a:r>
              <a:rPr lang="en-US" sz="2400" dirty="0">
                <a:solidFill>
                  <a:schemeClr val="tx1"/>
                </a:solidFill>
              </a:rPr>
              <a:t>Scrotal swelling</a:t>
            </a:r>
            <a:endParaRPr lang="en-GB" sz="2400" dirty="0">
              <a:solidFill>
                <a:schemeClr val="tx1"/>
              </a:solidFill>
            </a:endParaRPr>
          </a:p>
        </p:txBody>
      </p:sp>
      <p:sp>
        <p:nvSpPr>
          <p:cNvPr id="3" name="Content Placeholder 2">
            <a:extLst>
              <a:ext uri="{FF2B5EF4-FFF2-40B4-BE49-F238E27FC236}">
                <a16:creationId xmlns:a16="http://schemas.microsoft.com/office/drawing/2014/main" id="{992E08CB-9214-4DEB-976F-A94C969BB3ED}"/>
              </a:ext>
            </a:extLst>
          </p:cNvPr>
          <p:cNvSpPr>
            <a:spLocks noGrp="1"/>
          </p:cNvSpPr>
          <p:nvPr>
            <p:ph idx="1"/>
          </p:nvPr>
        </p:nvSpPr>
        <p:spPr/>
        <p:txBody>
          <a:bodyPr>
            <a:normAutofit fontScale="92500"/>
          </a:bodyPr>
          <a:lstStyle/>
          <a:p>
            <a:r>
              <a:rPr lang="en-GB" dirty="0">
                <a:solidFill>
                  <a:schemeClr val="tx1"/>
                </a:solidFill>
              </a:rPr>
              <a:t>painful : torsion of testis, torsion of appendages, orchitis, epididymitis.</a:t>
            </a:r>
          </a:p>
          <a:p>
            <a:r>
              <a:rPr lang="en-GB" dirty="0">
                <a:solidFill>
                  <a:schemeClr val="tx1"/>
                </a:solidFill>
              </a:rPr>
              <a:t> painless : testicular cancer, varicocele, </a:t>
            </a:r>
            <a:r>
              <a:rPr lang="en-GB" dirty="0" err="1">
                <a:solidFill>
                  <a:schemeClr val="tx1"/>
                </a:solidFill>
              </a:rPr>
              <a:t>hematocele</a:t>
            </a:r>
            <a:r>
              <a:rPr lang="en-GB" dirty="0">
                <a:solidFill>
                  <a:schemeClr val="tx1"/>
                </a:solidFill>
              </a:rPr>
              <a:t>, hydrocele </a:t>
            </a:r>
          </a:p>
          <a:p>
            <a:r>
              <a:rPr lang="en-GB" dirty="0">
                <a:solidFill>
                  <a:schemeClr val="tx1"/>
                </a:solidFill>
              </a:rPr>
              <a:t> always keep hernia in mind</a:t>
            </a:r>
          </a:p>
          <a:p>
            <a:r>
              <a:rPr lang="en-GB" i="1" dirty="0">
                <a:solidFill>
                  <a:schemeClr val="tx1"/>
                </a:solidFill>
              </a:rPr>
              <a:t>Sudden onset of unilateral scrotal pain should be treated as testicular torsion until proven otherwise </a:t>
            </a:r>
          </a:p>
          <a:p>
            <a:pPr marL="0" indent="0">
              <a:buNone/>
            </a:pPr>
            <a:r>
              <a:rPr lang="en-GB" i="1" dirty="0">
                <a:solidFill>
                  <a:schemeClr val="tx1"/>
                </a:solidFill>
              </a:rPr>
              <a:t>it occurs most commonly between 10-30 </a:t>
            </a:r>
            <a:r>
              <a:rPr lang="en-GB" i="1" dirty="0" err="1">
                <a:solidFill>
                  <a:schemeClr val="tx1"/>
                </a:solidFill>
              </a:rPr>
              <a:t>yrs</a:t>
            </a:r>
            <a:r>
              <a:rPr lang="en-GB" i="1" dirty="0">
                <a:solidFill>
                  <a:schemeClr val="tx1"/>
                </a:solidFill>
              </a:rPr>
              <a:t> , acute pain that’s not relieved by lying still  ,associated with nausea and vomiting </a:t>
            </a:r>
          </a:p>
          <a:p>
            <a:r>
              <a:rPr lang="en-GB" i="1" dirty="0" err="1">
                <a:solidFill>
                  <a:schemeClr val="tx1"/>
                </a:solidFill>
              </a:rPr>
              <a:t>epididymo</a:t>
            </a:r>
            <a:r>
              <a:rPr lang="en-GB" i="1" dirty="0">
                <a:solidFill>
                  <a:schemeClr val="tx1"/>
                </a:solidFill>
              </a:rPr>
              <a:t>-orchitis : insidious in onset dull ache initially associated fever dysuria and urethral  discharge worst when standing or moving around</a:t>
            </a:r>
          </a:p>
        </p:txBody>
      </p:sp>
      <p:sp>
        <p:nvSpPr>
          <p:cNvPr id="4" name="Date Placeholder 3">
            <a:extLst>
              <a:ext uri="{FF2B5EF4-FFF2-40B4-BE49-F238E27FC236}">
                <a16:creationId xmlns:a16="http://schemas.microsoft.com/office/drawing/2014/main" id="{3F431F1A-4400-4F8F-AF5F-7AA44DD917C5}"/>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4DC63D84-8C64-4559-9887-DB05AF74858C}"/>
              </a:ext>
            </a:extLst>
          </p:cNvPr>
          <p:cNvSpPr>
            <a:spLocks noGrp="1"/>
          </p:cNvSpPr>
          <p:nvPr>
            <p:ph type="ftr" sz="quarter" idx="11"/>
          </p:nvPr>
        </p:nvSpPr>
        <p:spPr/>
        <p:txBody>
          <a:bodyPr/>
          <a:lstStyle/>
          <a:p>
            <a:r>
              <a:rPr lang="en-US" dirty="0"/>
              <a:t>Scrotal swelling/pain</a:t>
            </a:r>
          </a:p>
        </p:txBody>
      </p:sp>
      <p:sp>
        <p:nvSpPr>
          <p:cNvPr id="6" name="Slide Number Placeholder 5">
            <a:extLst>
              <a:ext uri="{FF2B5EF4-FFF2-40B4-BE49-F238E27FC236}">
                <a16:creationId xmlns:a16="http://schemas.microsoft.com/office/drawing/2014/main" id="{E15D5122-7BA5-423A-8188-D986C32D4210}"/>
              </a:ext>
            </a:extLst>
          </p:cNvPr>
          <p:cNvSpPr>
            <a:spLocks noGrp="1"/>
          </p:cNvSpPr>
          <p:nvPr>
            <p:ph type="sldNum" sz="quarter" idx="12"/>
          </p:nvPr>
        </p:nvSpPr>
        <p:spPr/>
        <p:txBody>
          <a:bodyPr/>
          <a:lstStyle/>
          <a:p>
            <a:fld id="{81D2C36F-4504-47C0-B82F-A167342A2754}" type="slidenum">
              <a:rPr lang="en-US" smtClean="0"/>
              <a:t>17</a:t>
            </a:fld>
            <a:endParaRPr lang="en-US"/>
          </a:p>
        </p:txBody>
      </p:sp>
    </p:spTree>
    <p:extLst>
      <p:ext uri="{BB962C8B-B14F-4D97-AF65-F5344CB8AC3E}">
        <p14:creationId xmlns:p14="http://schemas.microsoft.com/office/powerpoint/2010/main" val="135223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542EB-3E0D-4723-89EA-BFB98CE2D126}"/>
              </a:ext>
            </a:extLst>
          </p:cNvPr>
          <p:cNvSpPr>
            <a:spLocks noGrp="1"/>
          </p:cNvSpPr>
          <p:nvPr>
            <p:ph type="title"/>
          </p:nvPr>
        </p:nvSpPr>
        <p:spPr>
          <a:xfrm>
            <a:off x="838199" y="545913"/>
            <a:ext cx="9527275" cy="5286715"/>
          </a:xfrm>
        </p:spPr>
        <p:txBody>
          <a:bodyPr>
            <a:normAutofit/>
          </a:bodyPr>
          <a:lstStyle/>
          <a:p>
            <a:pPr algn="ctr"/>
            <a:r>
              <a:rPr lang="en-GB" sz="6600" dirty="0">
                <a:solidFill>
                  <a:schemeClr val="tx2"/>
                </a:solidFill>
              </a:rPr>
              <a:t>PHYSICAL </a:t>
            </a:r>
            <a:br>
              <a:rPr lang="en-GB" sz="6600" dirty="0">
                <a:solidFill>
                  <a:schemeClr val="tx2"/>
                </a:solidFill>
              </a:rPr>
            </a:br>
            <a:r>
              <a:rPr lang="en-GB" sz="6600" dirty="0">
                <a:solidFill>
                  <a:schemeClr val="tx2"/>
                </a:solidFill>
              </a:rPr>
              <a:t>EXAMINATION</a:t>
            </a:r>
            <a:br>
              <a:rPr lang="en-GB" dirty="0">
                <a:solidFill>
                  <a:schemeClr val="tx2"/>
                </a:solidFill>
              </a:rPr>
            </a:br>
            <a:endParaRPr lang="en-GB" dirty="0">
              <a:solidFill>
                <a:schemeClr val="tx2"/>
              </a:solidFill>
            </a:endParaRPr>
          </a:p>
        </p:txBody>
      </p:sp>
      <p:sp>
        <p:nvSpPr>
          <p:cNvPr id="3" name="Content Placeholder 2">
            <a:extLst>
              <a:ext uri="{FF2B5EF4-FFF2-40B4-BE49-F238E27FC236}">
                <a16:creationId xmlns:a16="http://schemas.microsoft.com/office/drawing/2014/main" id="{03987C34-7D62-44CD-A8D4-968084DA16AF}"/>
              </a:ext>
            </a:extLst>
          </p:cNvPr>
          <p:cNvSpPr>
            <a:spLocks noGrp="1"/>
          </p:cNvSpPr>
          <p:nvPr>
            <p:ph idx="1"/>
          </p:nvPr>
        </p:nvSpPr>
        <p:spPr/>
        <p:txBody>
          <a:bodyPr/>
          <a:lstStyle/>
          <a:p>
            <a:endParaRPr lang="en-GB" dirty="0"/>
          </a:p>
        </p:txBody>
      </p:sp>
      <p:sp>
        <p:nvSpPr>
          <p:cNvPr id="4" name="Date Placeholder 3">
            <a:extLst>
              <a:ext uri="{FF2B5EF4-FFF2-40B4-BE49-F238E27FC236}">
                <a16:creationId xmlns:a16="http://schemas.microsoft.com/office/drawing/2014/main" id="{30777048-A124-415F-BF3C-79AA595152A4}"/>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B501C54D-8178-4C20-9F9E-A9E894953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097EA-C00F-4EF8-88FF-40B17A57E7DC}"/>
              </a:ext>
            </a:extLst>
          </p:cNvPr>
          <p:cNvSpPr>
            <a:spLocks noGrp="1"/>
          </p:cNvSpPr>
          <p:nvPr>
            <p:ph type="sldNum" sz="quarter" idx="12"/>
          </p:nvPr>
        </p:nvSpPr>
        <p:spPr/>
        <p:txBody>
          <a:bodyPr/>
          <a:lstStyle/>
          <a:p>
            <a:fld id="{81D2C36F-4504-47C0-B82F-A167342A2754}" type="slidenum">
              <a:rPr lang="en-US" smtClean="0"/>
              <a:t>18</a:t>
            </a:fld>
            <a:endParaRPr lang="en-US"/>
          </a:p>
        </p:txBody>
      </p:sp>
    </p:spTree>
    <p:extLst>
      <p:ext uri="{BB962C8B-B14F-4D97-AF65-F5344CB8AC3E}">
        <p14:creationId xmlns:p14="http://schemas.microsoft.com/office/powerpoint/2010/main" val="227718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A9DBA0-4A94-47E1-B869-3B25519E85D4}"/>
              </a:ext>
            </a:extLst>
          </p:cNvPr>
          <p:cNvSpPr>
            <a:spLocks noGrp="1"/>
          </p:cNvSpPr>
          <p:nvPr>
            <p:ph type="title"/>
          </p:nvPr>
        </p:nvSpPr>
        <p:spPr>
          <a:xfrm>
            <a:off x="838199" y="545914"/>
            <a:ext cx="9527275" cy="1241944"/>
          </a:xfrm>
        </p:spPr>
        <p:txBody>
          <a:bodyPr anchor="ctr">
            <a:normAutofit/>
          </a:bodyPr>
          <a:lstStyle/>
          <a:p>
            <a:r>
              <a:rPr lang="en-US" dirty="0">
                <a:solidFill>
                  <a:schemeClr val="tx2"/>
                </a:solidFill>
              </a:rPr>
              <a:t>Abdominal exam</a:t>
            </a:r>
            <a:endParaRPr lang="en-GB" dirty="0">
              <a:solidFill>
                <a:schemeClr val="tx2"/>
              </a:solidFill>
            </a:endParaRPr>
          </a:p>
        </p:txBody>
      </p:sp>
      <p:sp>
        <p:nvSpPr>
          <p:cNvPr id="3" name="Content Placeholder 2">
            <a:extLst>
              <a:ext uri="{FF2B5EF4-FFF2-40B4-BE49-F238E27FC236}">
                <a16:creationId xmlns:a16="http://schemas.microsoft.com/office/drawing/2014/main" id="{A286ED53-7099-44D6-AAD5-68E475EA013C}"/>
              </a:ext>
            </a:extLst>
          </p:cNvPr>
          <p:cNvSpPr>
            <a:spLocks noGrp="1"/>
          </p:cNvSpPr>
          <p:nvPr>
            <p:ph idx="1"/>
          </p:nvPr>
        </p:nvSpPr>
        <p:spPr>
          <a:xfrm>
            <a:off x="838200" y="2400300"/>
            <a:ext cx="6025116" cy="3352226"/>
          </a:xfrm>
        </p:spPr>
        <p:txBody>
          <a:bodyPr>
            <a:normAutofit/>
          </a:bodyPr>
          <a:lstStyle/>
          <a:p>
            <a:pPr>
              <a:lnSpc>
                <a:spcPct val="130000"/>
              </a:lnSpc>
            </a:pPr>
            <a:r>
              <a:rPr lang="en-GB" sz="1500" dirty="0">
                <a:solidFill>
                  <a:schemeClr val="tx1"/>
                </a:solidFill>
              </a:rPr>
              <a:t>Basic steps ( well lit room – identify yourself , exposure from xyphoid to mid-thigh ,name and age of the patient ,permission , chaperone )</a:t>
            </a:r>
          </a:p>
          <a:p>
            <a:pPr>
              <a:lnSpc>
                <a:spcPct val="130000"/>
              </a:lnSpc>
            </a:pPr>
            <a:r>
              <a:rPr lang="en-GB" sz="1500" dirty="0">
                <a:solidFill>
                  <a:schemeClr val="tx1"/>
                </a:solidFill>
              </a:rPr>
              <a:t>1- kidney : inspection and palpation as part of abdominal exam </a:t>
            </a:r>
          </a:p>
          <a:p>
            <a:pPr>
              <a:lnSpc>
                <a:spcPct val="130000"/>
              </a:lnSpc>
            </a:pPr>
            <a:r>
              <a:rPr lang="en-GB" sz="1500" dirty="0">
                <a:solidFill>
                  <a:schemeClr val="tx1"/>
                </a:solidFill>
              </a:rPr>
              <a:t>ballot of the kidneys : left hand behind the patient’s back below the ribs ,right hand on anterior abdominal wall just below the costal margin , press upward with your left hand and downward with your right hand ask the patient to take a deep breath .</a:t>
            </a:r>
          </a:p>
          <a:p>
            <a:pPr>
              <a:lnSpc>
                <a:spcPct val="130000"/>
              </a:lnSpc>
            </a:pPr>
            <a:r>
              <a:rPr lang="en-GB" sz="1500" dirty="0">
                <a:solidFill>
                  <a:schemeClr val="tx1"/>
                </a:solidFill>
              </a:rPr>
              <a:t>In healthy individuals the kidneys are not usually ballotable </a:t>
            </a:r>
          </a:p>
          <a:p>
            <a:pPr>
              <a:lnSpc>
                <a:spcPct val="130000"/>
              </a:lnSpc>
            </a:pPr>
            <a:r>
              <a:rPr lang="en-GB" sz="1500" dirty="0">
                <a:solidFill>
                  <a:schemeClr val="tx1"/>
                </a:solidFill>
              </a:rPr>
              <a:t>an enlarged kidney is usually ballotable </a:t>
            </a:r>
          </a:p>
        </p:txBody>
      </p:sp>
      <p:pic>
        <p:nvPicPr>
          <p:cNvPr id="7" name="Picture 6">
            <a:extLst>
              <a:ext uri="{FF2B5EF4-FFF2-40B4-BE49-F238E27FC236}">
                <a16:creationId xmlns:a16="http://schemas.microsoft.com/office/drawing/2014/main" id="{41C96F53-0C72-4C2F-B8E5-2BCA9D360749}"/>
              </a:ext>
            </a:extLst>
          </p:cNvPr>
          <p:cNvPicPr>
            <a:picLocks noChangeAspect="1"/>
          </p:cNvPicPr>
          <p:nvPr/>
        </p:nvPicPr>
        <p:blipFill rotWithShape="1">
          <a:blip r:embed="rId2"/>
          <a:srcRect l="18771" r="18374" b="-1"/>
          <a:stretch/>
        </p:blipFill>
        <p:spPr>
          <a:xfrm>
            <a:off x="7277100" y="1905000"/>
            <a:ext cx="3471597" cy="4142428"/>
          </a:xfrm>
          <a:prstGeom prst="rect">
            <a:avLst/>
          </a:prstGeom>
        </p:spPr>
      </p:pic>
      <p:sp>
        <p:nvSpPr>
          <p:cNvPr id="5" name="Footer Placeholder 4">
            <a:extLst>
              <a:ext uri="{FF2B5EF4-FFF2-40B4-BE49-F238E27FC236}">
                <a16:creationId xmlns:a16="http://schemas.microsoft.com/office/drawing/2014/main" id="{EC2B3E3D-BC6D-4989-8A23-FD0E533553E1}"/>
              </a:ext>
            </a:extLst>
          </p:cNvPr>
          <p:cNvSpPr>
            <a:spLocks noGrp="1"/>
          </p:cNvSpPr>
          <p:nvPr>
            <p:ph type="ftr" sz="quarter" idx="11"/>
          </p:nvPr>
        </p:nvSpPr>
        <p:spPr>
          <a:xfrm rot="5400000">
            <a:off x="9233562" y="2578525"/>
            <a:ext cx="4114800" cy="365125"/>
          </a:xfrm>
        </p:spPr>
        <p:txBody>
          <a:bodyPr>
            <a:normAutofit/>
          </a:bodyPr>
          <a:lstStyle/>
          <a:p>
            <a:endParaRPr lang="en-US"/>
          </a:p>
        </p:txBody>
      </p:sp>
      <p:sp>
        <p:nvSpPr>
          <p:cNvPr id="4" name="Date Placeholder 3">
            <a:extLst>
              <a:ext uri="{FF2B5EF4-FFF2-40B4-BE49-F238E27FC236}">
                <a16:creationId xmlns:a16="http://schemas.microsoft.com/office/drawing/2014/main" id="{C0795A79-0BB3-49ED-AEE6-32A15B6965A0}"/>
              </a:ext>
            </a:extLst>
          </p:cNvPr>
          <p:cNvSpPr>
            <a:spLocks noGrp="1"/>
          </p:cNvSpPr>
          <p:nvPr>
            <p:ph type="dt" sz="half" idx="10"/>
          </p:nvPr>
        </p:nvSpPr>
        <p:spPr>
          <a:xfrm>
            <a:off x="628652" y="6140304"/>
            <a:ext cx="3154896" cy="287075"/>
          </a:xfrm>
        </p:spPr>
        <p:txBody>
          <a:bodyPr>
            <a:normAutofit/>
          </a:bodyPr>
          <a:lstStyle/>
          <a:p>
            <a:pPr>
              <a:spcAft>
                <a:spcPts val="600"/>
              </a:spcAft>
            </a:pPr>
            <a:fld id="{BE0A88F0-556B-4BB7-8AAB-D63AEB65C662}" type="datetime1">
              <a:rPr lang="en-US" smtClean="0"/>
              <a:pPr>
                <a:spcAft>
                  <a:spcPts val="600"/>
                </a:spcAft>
              </a:pPr>
              <a:t>8/21/2021</a:t>
            </a:fld>
            <a:endParaRPr lang="en-US"/>
          </a:p>
        </p:txBody>
      </p:sp>
      <p:cxnSp>
        <p:nvCxnSpPr>
          <p:cNvPr id="16" name="Straight Connector 15">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A845E36-BC24-4929-A5BD-A9076E0FFD0C}"/>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19</a:t>
            </a:fld>
            <a:endParaRPr lang="en-US"/>
          </a:p>
        </p:txBody>
      </p:sp>
      <p:sp>
        <p:nvSpPr>
          <p:cNvPr id="18" name="Rectangle 17">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7100" y="1905000"/>
            <a:ext cx="0" cy="41424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05000"/>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24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DAEF-4B73-4D61-A344-7F9EB9162456}"/>
              </a:ext>
            </a:extLst>
          </p:cNvPr>
          <p:cNvSpPr>
            <a:spLocks noGrp="1"/>
          </p:cNvSpPr>
          <p:nvPr>
            <p:ph type="title"/>
          </p:nvPr>
        </p:nvSpPr>
        <p:spPr/>
        <p:txBody>
          <a:bodyPr/>
          <a:lstStyle/>
          <a:p>
            <a:r>
              <a:rPr lang="en-US" dirty="0">
                <a:solidFill>
                  <a:schemeClr val="tx2"/>
                </a:solidFill>
              </a:rPr>
              <a:t>urology</a:t>
            </a:r>
            <a:endParaRPr lang="en-GB" dirty="0">
              <a:solidFill>
                <a:schemeClr val="tx2"/>
              </a:solidFill>
            </a:endParaRPr>
          </a:p>
        </p:txBody>
      </p:sp>
      <p:sp>
        <p:nvSpPr>
          <p:cNvPr id="3" name="Content Placeholder 2">
            <a:extLst>
              <a:ext uri="{FF2B5EF4-FFF2-40B4-BE49-F238E27FC236}">
                <a16:creationId xmlns:a16="http://schemas.microsoft.com/office/drawing/2014/main" id="{3DD143A4-6970-407B-93B2-901F5CB149D7}"/>
              </a:ext>
            </a:extLst>
          </p:cNvPr>
          <p:cNvSpPr>
            <a:spLocks noGrp="1"/>
          </p:cNvSpPr>
          <p:nvPr>
            <p:ph idx="1"/>
          </p:nvPr>
        </p:nvSpPr>
        <p:spPr/>
        <p:txBody>
          <a:bodyPr/>
          <a:lstStyle/>
          <a:p>
            <a:r>
              <a:rPr lang="en-GB" dirty="0">
                <a:solidFill>
                  <a:schemeClr val="tx1"/>
                </a:solidFill>
              </a:rPr>
              <a:t>Urology is the field of medicine that deals with disorders or conditions affecting the urinary tract and the male reproductive tract.</a:t>
            </a:r>
          </a:p>
          <a:p>
            <a:r>
              <a:rPr lang="en-GB" dirty="0">
                <a:solidFill>
                  <a:schemeClr val="tx1"/>
                </a:solidFill>
              </a:rPr>
              <a:t>Urological admissions account for one third of surgical admissions.</a:t>
            </a:r>
          </a:p>
          <a:p>
            <a:r>
              <a:rPr lang="en-GB" dirty="0">
                <a:solidFill>
                  <a:schemeClr val="tx1"/>
                </a:solidFill>
              </a:rPr>
              <a:t>Subspecialties include ( urodynamics / stone diseases/ paediatric/ reconstructive/ andrology / oncology/minimal invasive / renal transplant …etc</a:t>
            </a:r>
          </a:p>
        </p:txBody>
      </p:sp>
      <p:sp>
        <p:nvSpPr>
          <p:cNvPr id="4" name="Date Placeholder 3">
            <a:extLst>
              <a:ext uri="{FF2B5EF4-FFF2-40B4-BE49-F238E27FC236}">
                <a16:creationId xmlns:a16="http://schemas.microsoft.com/office/drawing/2014/main" id="{8DCFDA7F-ACED-4E7C-82DA-0801F0EB9372}"/>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AB5D016D-B151-4935-B090-ECC623048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A49A0-D848-4391-8140-51360B06508C}"/>
              </a:ext>
            </a:extLst>
          </p:cNvPr>
          <p:cNvSpPr>
            <a:spLocks noGrp="1"/>
          </p:cNvSpPr>
          <p:nvPr>
            <p:ph type="sldNum" sz="quarter" idx="12"/>
          </p:nvPr>
        </p:nvSpPr>
        <p:spPr/>
        <p:txBody>
          <a:bodyPr/>
          <a:lstStyle/>
          <a:p>
            <a:fld id="{81D2C36F-4504-47C0-B82F-A167342A2754}" type="slidenum">
              <a:rPr lang="en-US" smtClean="0"/>
              <a:t>2</a:t>
            </a:fld>
            <a:endParaRPr lang="en-US"/>
          </a:p>
        </p:txBody>
      </p:sp>
    </p:spTree>
    <p:extLst>
      <p:ext uri="{BB962C8B-B14F-4D97-AF65-F5344CB8AC3E}">
        <p14:creationId xmlns:p14="http://schemas.microsoft.com/office/powerpoint/2010/main" val="424551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7A24-6A2E-4E5F-B1C1-BDA6CD50123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CA3471D-C356-40A3-988B-7432E6490510}"/>
              </a:ext>
            </a:extLst>
          </p:cNvPr>
          <p:cNvSpPr>
            <a:spLocks noGrp="1"/>
          </p:cNvSpPr>
          <p:nvPr>
            <p:ph idx="1"/>
          </p:nvPr>
        </p:nvSpPr>
        <p:spPr/>
        <p:txBody>
          <a:bodyPr/>
          <a:lstStyle/>
          <a:p>
            <a:r>
              <a:rPr lang="en-GB" dirty="0">
                <a:solidFill>
                  <a:schemeClr val="tx1"/>
                </a:solidFill>
              </a:rPr>
              <a:t>2- bladder </a:t>
            </a:r>
          </a:p>
          <a:p>
            <a:pPr marL="0" indent="0">
              <a:buNone/>
            </a:pPr>
            <a:r>
              <a:rPr lang="en-GB" dirty="0">
                <a:solidFill>
                  <a:schemeClr val="tx1"/>
                </a:solidFill>
              </a:rPr>
              <a:t>the bladder is palpable when it is full , you can palpate the bladder in supra pubic area .</a:t>
            </a:r>
          </a:p>
          <a:p>
            <a:pPr marL="0" indent="0">
              <a:buNone/>
            </a:pPr>
            <a:r>
              <a:rPr lang="en-GB" dirty="0">
                <a:solidFill>
                  <a:schemeClr val="tx1"/>
                </a:solidFill>
              </a:rPr>
              <a:t> felt as rounded swelling and dull to percussion , tender in UTI or retention </a:t>
            </a:r>
          </a:p>
        </p:txBody>
      </p:sp>
      <p:sp>
        <p:nvSpPr>
          <p:cNvPr id="4" name="Date Placeholder 3">
            <a:extLst>
              <a:ext uri="{FF2B5EF4-FFF2-40B4-BE49-F238E27FC236}">
                <a16:creationId xmlns:a16="http://schemas.microsoft.com/office/drawing/2014/main" id="{BE15AEE0-829B-4510-A114-054177E73A1E}"/>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E497611B-F00B-4D91-B303-6C08CDC83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EDADF-B86F-43CA-BC9D-AD2342E890E1}"/>
              </a:ext>
            </a:extLst>
          </p:cNvPr>
          <p:cNvSpPr>
            <a:spLocks noGrp="1"/>
          </p:cNvSpPr>
          <p:nvPr>
            <p:ph type="sldNum" sz="quarter" idx="12"/>
          </p:nvPr>
        </p:nvSpPr>
        <p:spPr/>
        <p:txBody>
          <a:bodyPr/>
          <a:lstStyle/>
          <a:p>
            <a:fld id="{81D2C36F-4504-47C0-B82F-A167342A2754}" type="slidenum">
              <a:rPr lang="en-US" smtClean="0"/>
              <a:t>20</a:t>
            </a:fld>
            <a:endParaRPr lang="en-US"/>
          </a:p>
        </p:txBody>
      </p:sp>
    </p:spTree>
    <p:extLst>
      <p:ext uri="{BB962C8B-B14F-4D97-AF65-F5344CB8AC3E}">
        <p14:creationId xmlns:p14="http://schemas.microsoft.com/office/powerpoint/2010/main" val="1634903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AA00-CD79-47FC-9B1E-2F777606277F}"/>
              </a:ext>
            </a:extLst>
          </p:cNvPr>
          <p:cNvSpPr>
            <a:spLocks noGrp="1"/>
          </p:cNvSpPr>
          <p:nvPr>
            <p:ph type="title"/>
          </p:nvPr>
        </p:nvSpPr>
        <p:spPr/>
        <p:txBody>
          <a:bodyPr/>
          <a:lstStyle/>
          <a:p>
            <a:r>
              <a:rPr lang="en-GB" dirty="0">
                <a:solidFill>
                  <a:schemeClr val="tx2"/>
                </a:solidFill>
              </a:rPr>
              <a:t>EXAMINATION OF THE GENITALIA</a:t>
            </a:r>
          </a:p>
        </p:txBody>
      </p:sp>
      <p:sp>
        <p:nvSpPr>
          <p:cNvPr id="3" name="Content Placeholder 2">
            <a:extLst>
              <a:ext uri="{FF2B5EF4-FFF2-40B4-BE49-F238E27FC236}">
                <a16:creationId xmlns:a16="http://schemas.microsoft.com/office/drawing/2014/main" id="{5DF20123-9C80-4A28-8A49-A145B900E6ED}"/>
              </a:ext>
            </a:extLst>
          </p:cNvPr>
          <p:cNvSpPr>
            <a:spLocks noGrp="1"/>
          </p:cNvSpPr>
          <p:nvPr>
            <p:ph idx="1"/>
          </p:nvPr>
        </p:nvSpPr>
        <p:spPr>
          <a:xfrm>
            <a:off x="418391" y="1787858"/>
            <a:ext cx="9947083" cy="4352445"/>
          </a:xfrm>
        </p:spPr>
        <p:txBody>
          <a:bodyPr>
            <a:normAutofit fontScale="85000" lnSpcReduction="10000"/>
          </a:bodyPr>
          <a:lstStyle/>
          <a:p>
            <a:r>
              <a:rPr lang="en-GB" dirty="0">
                <a:solidFill>
                  <a:schemeClr val="tx1"/>
                </a:solidFill>
              </a:rPr>
              <a:t> EXAMINATION OF THE GENITALIA </a:t>
            </a:r>
          </a:p>
          <a:p>
            <a:r>
              <a:rPr lang="en-GB" dirty="0">
                <a:solidFill>
                  <a:schemeClr val="tx1"/>
                </a:solidFill>
              </a:rPr>
              <a:t>1- inspection  (penis , groin, abdomen ):</a:t>
            </a:r>
          </a:p>
          <a:p>
            <a:r>
              <a:rPr lang="en-GB" dirty="0">
                <a:solidFill>
                  <a:schemeClr val="tx1"/>
                </a:solidFill>
              </a:rPr>
              <a:t>Skin changes: bruising, swelling, warts , erythema ,Scars ,Masses ,Swelling, erythema , Bruising , Necrotic tissue( consider Fournier’s gangrene)</a:t>
            </a:r>
          </a:p>
          <a:p>
            <a:r>
              <a:rPr lang="en-GB" dirty="0">
                <a:solidFill>
                  <a:schemeClr val="tx1"/>
                </a:solidFill>
              </a:rPr>
              <a:t>2- palpation </a:t>
            </a:r>
          </a:p>
          <a:p>
            <a:r>
              <a:rPr lang="en-GB" dirty="0">
                <a:solidFill>
                  <a:schemeClr val="tx1"/>
                </a:solidFill>
              </a:rPr>
              <a:t>Penis : inspect the glans , open the urethral meatus</a:t>
            </a:r>
          </a:p>
          <a:p>
            <a:r>
              <a:rPr lang="en-GB" dirty="0">
                <a:solidFill>
                  <a:schemeClr val="tx1"/>
                </a:solidFill>
              </a:rPr>
              <a:t>Testicle: always start with the normal testicle ,Use both of your thumbs and index fingers to gently palpate the whole testicle. </a:t>
            </a:r>
          </a:p>
          <a:p>
            <a:pPr marL="0" indent="0">
              <a:buNone/>
            </a:pPr>
            <a:r>
              <a:rPr lang="en-GB" dirty="0">
                <a:solidFill>
                  <a:schemeClr val="tx1"/>
                </a:solidFill>
              </a:rPr>
              <a:t>     Assess any scrotal mass for the following Site / size / shape/ consistency /tenderness / fluctuation/ transillumination/ cough impulse/ability to get Above the mass</a:t>
            </a:r>
          </a:p>
          <a:p>
            <a:r>
              <a:rPr lang="en-GB" dirty="0">
                <a:solidFill>
                  <a:schemeClr val="tx1"/>
                </a:solidFill>
              </a:rPr>
              <a:t>Epididymis :Palpate for tenderness on the posterior aspect of the testicle </a:t>
            </a:r>
          </a:p>
          <a:p>
            <a:r>
              <a:rPr lang="en-GB" dirty="0">
                <a:solidFill>
                  <a:schemeClr val="tx1"/>
                </a:solidFill>
              </a:rPr>
              <a:t>Spermatic cord assess for mass (spermatocele )and tenderness</a:t>
            </a:r>
          </a:p>
        </p:txBody>
      </p:sp>
      <p:sp>
        <p:nvSpPr>
          <p:cNvPr id="4" name="Date Placeholder 3">
            <a:extLst>
              <a:ext uri="{FF2B5EF4-FFF2-40B4-BE49-F238E27FC236}">
                <a16:creationId xmlns:a16="http://schemas.microsoft.com/office/drawing/2014/main" id="{1ED759AC-F4F2-41B5-A595-18A76E82C3A3}"/>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3ED92853-D791-488F-B859-2C9730A59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CC0FA-2D1D-4018-BC60-2E546AD46531}"/>
              </a:ext>
            </a:extLst>
          </p:cNvPr>
          <p:cNvSpPr>
            <a:spLocks noGrp="1"/>
          </p:cNvSpPr>
          <p:nvPr>
            <p:ph type="sldNum" sz="quarter" idx="12"/>
          </p:nvPr>
        </p:nvSpPr>
        <p:spPr/>
        <p:txBody>
          <a:bodyPr/>
          <a:lstStyle/>
          <a:p>
            <a:fld id="{81D2C36F-4504-47C0-B82F-A167342A2754}" type="slidenum">
              <a:rPr lang="en-US" smtClean="0"/>
              <a:t>21</a:t>
            </a:fld>
            <a:endParaRPr lang="en-US"/>
          </a:p>
        </p:txBody>
      </p:sp>
    </p:spTree>
    <p:extLst>
      <p:ext uri="{BB962C8B-B14F-4D97-AF65-F5344CB8AC3E}">
        <p14:creationId xmlns:p14="http://schemas.microsoft.com/office/powerpoint/2010/main" val="353153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6FCE-1FE2-411F-B7D0-6E26933765C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D29BCB-EC91-456A-8D16-070ECE57A438}"/>
              </a:ext>
            </a:extLst>
          </p:cNvPr>
          <p:cNvSpPr>
            <a:spLocks noGrp="1"/>
          </p:cNvSpPr>
          <p:nvPr>
            <p:ph idx="1"/>
          </p:nvPr>
        </p:nvSpPr>
        <p:spPr/>
        <p:txBody>
          <a:bodyPr>
            <a:normAutofit lnSpcReduction="10000"/>
          </a:bodyPr>
          <a:lstStyle/>
          <a:p>
            <a:pPr marL="0" indent="0">
              <a:buNone/>
            </a:pPr>
            <a:r>
              <a:rPr lang="en-GB" sz="2400" dirty="0">
                <a:solidFill>
                  <a:schemeClr val="tx1"/>
                </a:solidFill>
              </a:rPr>
              <a:t>3- Special tests </a:t>
            </a:r>
          </a:p>
          <a:p>
            <a:pPr>
              <a:buFontTx/>
              <a:buChar char="-"/>
            </a:pPr>
            <a:r>
              <a:rPr lang="en-GB" sz="1900" dirty="0">
                <a:solidFill>
                  <a:schemeClr val="tx1"/>
                </a:solidFill>
              </a:rPr>
              <a:t>cremasteric reflex </a:t>
            </a:r>
            <a:r>
              <a:rPr lang="en-GB" dirty="0">
                <a:solidFill>
                  <a:schemeClr val="tx1"/>
                </a:solidFill>
              </a:rPr>
              <a:t>: is a superficial reflex which is elicited when the inner part of the thigh is stroked. Stroking of the skin causes the cremaster muscle to contract and pull up the ipsilateral testicle toward the inguinal canal.</a:t>
            </a:r>
          </a:p>
          <a:p>
            <a:pPr marL="0" indent="0">
              <a:buNone/>
            </a:pPr>
            <a:r>
              <a:rPr lang="en-GB" dirty="0">
                <a:solidFill>
                  <a:schemeClr val="tx1"/>
                </a:solidFill>
              </a:rPr>
              <a:t>     Loss of the cremasteric reflex is associated with testicular torsion. </a:t>
            </a:r>
          </a:p>
          <a:p>
            <a:pPr marL="0" indent="0">
              <a:buNone/>
            </a:pPr>
            <a:r>
              <a:rPr lang="en-GB" dirty="0">
                <a:solidFill>
                  <a:schemeClr val="tx1"/>
                </a:solidFill>
              </a:rPr>
              <a:t>- </a:t>
            </a:r>
            <a:r>
              <a:rPr lang="en-GB" sz="1900" dirty="0" err="1">
                <a:solidFill>
                  <a:schemeClr val="tx1"/>
                </a:solidFill>
              </a:rPr>
              <a:t>Phren’s</a:t>
            </a:r>
            <a:r>
              <a:rPr lang="en-GB" sz="1900" dirty="0">
                <a:solidFill>
                  <a:schemeClr val="tx1"/>
                </a:solidFill>
              </a:rPr>
              <a:t> test </a:t>
            </a:r>
            <a:r>
              <a:rPr lang="en-GB" dirty="0">
                <a:solidFill>
                  <a:schemeClr val="tx1"/>
                </a:solidFill>
              </a:rPr>
              <a:t>: ( acute epididymitis vs. testicular torsion)</a:t>
            </a:r>
          </a:p>
          <a:p>
            <a:pPr marL="0" indent="0">
              <a:buNone/>
            </a:pPr>
            <a:r>
              <a:rPr lang="en-GB" dirty="0">
                <a:solidFill>
                  <a:schemeClr val="tx1"/>
                </a:solidFill>
              </a:rPr>
              <a:t>The test involves elevating the testes to assess the impact on the testicular pain. A reduction in testicular pain is associated with epididymitis</a:t>
            </a:r>
          </a:p>
        </p:txBody>
      </p:sp>
      <p:sp>
        <p:nvSpPr>
          <p:cNvPr id="4" name="Date Placeholder 3">
            <a:extLst>
              <a:ext uri="{FF2B5EF4-FFF2-40B4-BE49-F238E27FC236}">
                <a16:creationId xmlns:a16="http://schemas.microsoft.com/office/drawing/2014/main" id="{E77808AB-ACFF-4A1C-9EED-263C139639E4}"/>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1019A442-3C46-482B-BEB8-47A7DCCB7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1C0AD-F507-433F-8C3B-0C605291AA18}"/>
              </a:ext>
            </a:extLst>
          </p:cNvPr>
          <p:cNvSpPr>
            <a:spLocks noGrp="1"/>
          </p:cNvSpPr>
          <p:nvPr>
            <p:ph type="sldNum" sz="quarter" idx="12"/>
          </p:nvPr>
        </p:nvSpPr>
        <p:spPr/>
        <p:txBody>
          <a:bodyPr/>
          <a:lstStyle/>
          <a:p>
            <a:fld id="{81D2C36F-4504-47C0-B82F-A167342A2754}" type="slidenum">
              <a:rPr lang="en-US" smtClean="0"/>
              <a:t>22</a:t>
            </a:fld>
            <a:endParaRPr lang="en-US"/>
          </a:p>
        </p:txBody>
      </p:sp>
    </p:spTree>
    <p:extLst>
      <p:ext uri="{BB962C8B-B14F-4D97-AF65-F5344CB8AC3E}">
        <p14:creationId xmlns:p14="http://schemas.microsoft.com/office/powerpoint/2010/main" val="89490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DF06-0482-4566-90F2-BC16E3DFB80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8B344B1-C04F-4DA5-9040-BEFC832E3850}"/>
              </a:ext>
            </a:extLst>
          </p:cNvPr>
          <p:cNvSpPr>
            <a:spLocks noGrp="1"/>
          </p:cNvSpPr>
          <p:nvPr>
            <p:ph idx="1"/>
          </p:nvPr>
        </p:nvSpPr>
        <p:spPr>
          <a:xfrm>
            <a:off x="532660" y="1518082"/>
            <a:ext cx="9832814" cy="4234444"/>
          </a:xfrm>
        </p:spPr>
        <p:txBody>
          <a:bodyPr/>
          <a:lstStyle/>
          <a:p>
            <a:r>
              <a:rPr lang="en-GB" dirty="0">
                <a:solidFill>
                  <a:schemeClr val="tx1"/>
                </a:solidFill>
              </a:rPr>
              <a:t>4- digital rectal examination </a:t>
            </a:r>
          </a:p>
          <a:p>
            <a:r>
              <a:rPr lang="en-GB" dirty="0">
                <a:solidFill>
                  <a:schemeClr val="tx1"/>
                </a:solidFill>
              </a:rPr>
              <a:t>prostate examination In males :palpate the prostate gland anteriorly and assess the size, symmetry and texture of the gland.   </a:t>
            </a:r>
          </a:p>
          <a:p>
            <a:r>
              <a:rPr lang="en-GB" dirty="0">
                <a:solidFill>
                  <a:schemeClr val="tx1"/>
                </a:solidFill>
              </a:rPr>
              <a:t>A normal prostate is approximately walnut-sized with a palpable midline sulcus.</a:t>
            </a:r>
          </a:p>
          <a:p>
            <a:r>
              <a:rPr lang="en-GB" dirty="0">
                <a:solidFill>
                  <a:schemeClr val="tx1"/>
                </a:solidFill>
              </a:rPr>
              <a:t>It should be symmetrical and its consistency should be similar to that of the tip of the nose.</a:t>
            </a:r>
          </a:p>
          <a:p>
            <a:r>
              <a:rPr lang="en-GB" dirty="0">
                <a:solidFill>
                  <a:schemeClr val="tx1"/>
                </a:solidFill>
              </a:rPr>
              <a:t>Round rubbery and non tender</a:t>
            </a:r>
          </a:p>
          <a:p>
            <a:r>
              <a:rPr lang="en-GB" dirty="0">
                <a:solidFill>
                  <a:schemeClr val="tx1"/>
                </a:solidFill>
              </a:rPr>
              <a:t>In BPH : firm , enlarged</a:t>
            </a:r>
          </a:p>
          <a:p>
            <a:r>
              <a:rPr lang="en-GB" dirty="0">
                <a:solidFill>
                  <a:schemeClr val="tx1"/>
                </a:solidFill>
              </a:rPr>
              <a:t>In prostate CA : stony hard </a:t>
            </a:r>
          </a:p>
        </p:txBody>
      </p:sp>
      <p:sp>
        <p:nvSpPr>
          <p:cNvPr id="4" name="Date Placeholder 3">
            <a:extLst>
              <a:ext uri="{FF2B5EF4-FFF2-40B4-BE49-F238E27FC236}">
                <a16:creationId xmlns:a16="http://schemas.microsoft.com/office/drawing/2014/main" id="{F5C33898-E0DA-4DBE-83CD-B68EA8C4DF1D}"/>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43CE9020-4A69-4FA6-919F-4FED23CBC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9A1D6-6518-4AE4-A9BE-F9C9F85A4073}"/>
              </a:ext>
            </a:extLst>
          </p:cNvPr>
          <p:cNvSpPr>
            <a:spLocks noGrp="1"/>
          </p:cNvSpPr>
          <p:nvPr>
            <p:ph type="sldNum" sz="quarter" idx="12"/>
          </p:nvPr>
        </p:nvSpPr>
        <p:spPr/>
        <p:txBody>
          <a:bodyPr/>
          <a:lstStyle/>
          <a:p>
            <a:fld id="{81D2C36F-4504-47C0-B82F-A167342A2754}" type="slidenum">
              <a:rPr lang="en-US" smtClean="0"/>
              <a:t>23</a:t>
            </a:fld>
            <a:endParaRPr lang="en-US"/>
          </a:p>
        </p:txBody>
      </p:sp>
    </p:spTree>
    <p:extLst>
      <p:ext uri="{BB962C8B-B14F-4D97-AF65-F5344CB8AC3E}">
        <p14:creationId xmlns:p14="http://schemas.microsoft.com/office/powerpoint/2010/main" val="1259374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5FDF6-4B5B-4FA8-86E0-A97B0E0EC71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B48B3E-E7D6-439C-AFB5-C9CF60F9950F}"/>
              </a:ext>
            </a:extLst>
          </p:cNvPr>
          <p:cNvSpPr>
            <a:spLocks noGrp="1"/>
          </p:cNvSpPr>
          <p:nvPr>
            <p:ph idx="1"/>
          </p:nvPr>
        </p:nvSpPr>
        <p:spPr>
          <a:xfrm>
            <a:off x="418391" y="1003177"/>
            <a:ext cx="10690008" cy="5548542"/>
          </a:xfrm>
        </p:spPr>
        <p:txBody>
          <a:bodyPr>
            <a:normAutofit/>
          </a:bodyPr>
          <a:lstStyle/>
          <a:p>
            <a:r>
              <a:rPr lang="en-GB" sz="2800" dirty="0">
                <a:solidFill>
                  <a:schemeClr val="tx2"/>
                </a:solidFill>
              </a:rPr>
              <a:t>FINDINGS IN PHYSICAL EXAM AND THEIR CLINICAL RELEVANCE </a:t>
            </a:r>
          </a:p>
          <a:p>
            <a:r>
              <a:rPr lang="en-GB" dirty="0">
                <a:solidFill>
                  <a:schemeClr val="tx1"/>
                </a:solidFill>
              </a:rPr>
              <a:t>Inguinoscrotal hernia : unable to get above the swelling - does not transilluminate , associated with bowel sounds on auscultation - may be reducible and have a cough impulse </a:t>
            </a:r>
          </a:p>
          <a:p>
            <a:r>
              <a:rPr lang="en-GB" dirty="0">
                <a:solidFill>
                  <a:schemeClr val="tx1"/>
                </a:solidFill>
              </a:rPr>
              <a:t>Hydrocele : can’t get above the swelling - not reducible - transilluminates - no bowel sounds </a:t>
            </a:r>
          </a:p>
          <a:p>
            <a:r>
              <a:rPr lang="en-GB" dirty="0">
                <a:solidFill>
                  <a:schemeClr val="tx1"/>
                </a:solidFill>
              </a:rPr>
              <a:t>Epididymal cyst: firm - well circumscribed -separate from testicular body - transilluminates - able to go above the swelling </a:t>
            </a:r>
          </a:p>
          <a:p>
            <a:r>
              <a:rPr lang="en-GB" dirty="0">
                <a:solidFill>
                  <a:schemeClr val="tx1"/>
                </a:solidFill>
              </a:rPr>
              <a:t>Testicular </a:t>
            </a:r>
            <a:r>
              <a:rPr lang="en-GB" dirty="0" err="1">
                <a:solidFill>
                  <a:schemeClr val="tx1"/>
                </a:solidFill>
              </a:rPr>
              <a:t>tumor</a:t>
            </a:r>
            <a:r>
              <a:rPr lang="en-GB" dirty="0">
                <a:solidFill>
                  <a:schemeClr val="tx1"/>
                </a:solidFill>
              </a:rPr>
              <a:t> : able to go above the swelling - hard mass - no transillumination</a:t>
            </a:r>
          </a:p>
          <a:p>
            <a:r>
              <a:rPr lang="en-GB" dirty="0">
                <a:solidFill>
                  <a:schemeClr val="tx1"/>
                </a:solidFill>
              </a:rPr>
              <a:t>Varicocele : bag of worms - present on standing or </a:t>
            </a:r>
            <a:r>
              <a:rPr lang="en-GB" dirty="0" err="1">
                <a:solidFill>
                  <a:schemeClr val="tx1"/>
                </a:solidFill>
              </a:rPr>
              <a:t>valsalva</a:t>
            </a:r>
            <a:r>
              <a:rPr lang="en-GB" dirty="0">
                <a:solidFill>
                  <a:schemeClr val="tx1"/>
                </a:solidFill>
              </a:rPr>
              <a:t> </a:t>
            </a:r>
            <a:r>
              <a:rPr lang="en-GB" dirty="0" err="1">
                <a:solidFill>
                  <a:schemeClr val="tx1"/>
                </a:solidFill>
              </a:rPr>
              <a:t>maneuver</a:t>
            </a:r>
            <a:r>
              <a:rPr lang="en-GB" dirty="0">
                <a:solidFill>
                  <a:schemeClr val="tx1"/>
                </a:solidFill>
              </a:rPr>
              <a:t> usually resolves with lying flat </a:t>
            </a:r>
          </a:p>
          <a:p>
            <a:r>
              <a:rPr lang="en-GB" dirty="0">
                <a:solidFill>
                  <a:schemeClr val="tx1"/>
                </a:solidFill>
              </a:rPr>
              <a:t>Testicular torsion - retracted or high riding testicle - global swelling</a:t>
            </a:r>
          </a:p>
        </p:txBody>
      </p:sp>
      <p:sp>
        <p:nvSpPr>
          <p:cNvPr id="4" name="Date Placeholder 3">
            <a:extLst>
              <a:ext uri="{FF2B5EF4-FFF2-40B4-BE49-F238E27FC236}">
                <a16:creationId xmlns:a16="http://schemas.microsoft.com/office/drawing/2014/main" id="{9474C8C9-E191-4F50-A1EE-AF5B4843E7F3}"/>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91C69480-CEB4-442A-9412-585A870BD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44997-96A5-4B9A-A01A-2EE1BC78662F}"/>
              </a:ext>
            </a:extLst>
          </p:cNvPr>
          <p:cNvSpPr>
            <a:spLocks noGrp="1"/>
          </p:cNvSpPr>
          <p:nvPr>
            <p:ph type="sldNum" sz="quarter" idx="12"/>
          </p:nvPr>
        </p:nvSpPr>
        <p:spPr/>
        <p:txBody>
          <a:bodyPr/>
          <a:lstStyle/>
          <a:p>
            <a:fld id="{81D2C36F-4504-47C0-B82F-A167342A2754}" type="slidenum">
              <a:rPr lang="en-US" smtClean="0"/>
              <a:t>24</a:t>
            </a:fld>
            <a:endParaRPr lang="en-US"/>
          </a:p>
        </p:txBody>
      </p:sp>
    </p:spTree>
    <p:extLst>
      <p:ext uri="{BB962C8B-B14F-4D97-AF65-F5344CB8AC3E}">
        <p14:creationId xmlns:p14="http://schemas.microsoft.com/office/powerpoint/2010/main" val="276612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7E3E-2A32-4AC7-83DE-7FED45999929}"/>
              </a:ext>
            </a:extLst>
          </p:cNvPr>
          <p:cNvSpPr>
            <a:spLocks noGrp="1"/>
          </p:cNvSpPr>
          <p:nvPr>
            <p:ph type="title"/>
          </p:nvPr>
        </p:nvSpPr>
        <p:spPr>
          <a:xfrm>
            <a:off x="1209661" y="3022783"/>
            <a:ext cx="9527275" cy="1241944"/>
          </a:xfrm>
        </p:spPr>
        <p:txBody>
          <a:bodyPr>
            <a:normAutofit/>
          </a:bodyPr>
          <a:lstStyle/>
          <a:p>
            <a:pPr algn="ctr"/>
            <a:r>
              <a:rPr lang="en-US" sz="7200" dirty="0">
                <a:solidFill>
                  <a:schemeClr val="tx2"/>
                </a:solidFill>
              </a:rPr>
              <a:t>Thank you</a:t>
            </a:r>
            <a:endParaRPr lang="en-GB" sz="7200" dirty="0">
              <a:solidFill>
                <a:schemeClr val="tx2"/>
              </a:solidFill>
            </a:endParaRPr>
          </a:p>
        </p:txBody>
      </p:sp>
      <p:sp>
        <p:nvSpPr>
          <p:cNvPr id="3" name="Content Placeholder 2">
            <a:extLst>
              <a:ext uri="{FF2B5EF4-FFF2-40B4-BE49-F238E27FC236}">
                <a16:creationId xmlns:a16="http://schemas.microsoft.com/office/drawing/2014/main" id="{B1F9093B-AB68-4BE3-83DF-93F4D63D9166}"/>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AD4C13B7-1719-4EBA-9F64-2B51CE4831A7}"/>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749F5C8A-83F3-40D7-B613-F1E8B57E6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E7B71-3000-4193-A0F9-60A5CC4E9DA6}"/>
              </a:ext>
            </a:extLst>
          </p:cNvPr>
          <p:cNvSpPr>
            <a:spLocks noGrp="1"/>
          </p:cNvSpPr>
          <p:nvPr>
            <p:ph type="sldNum" sz="quarter" idx="12"/>
          </p:nvPr>
        </p:nvSpPr>
        <p:spPr/>
        <p:txBody>
          <a:bodyPr/>
          <a:lstStyle/>
          <a:p>
            <a:fld id="{81D2C36F-4504-47C0-B82F-A167342A2754}" type="slidenum">
              <a:rPr lang="en-US" smtClean="0"/>
              <a:t>25</a:t>
            </a:fld>
            <a:endParaRPr lang="en-US"/>
          </a:p>
        </p:txBody>
      </p:sp>
    </p:spTree>
    <p:extLst>
      <p:ext uri="{BB962C8B-B14F-4D97-AF65-F5344CB8AC3E}">
        <p14:creationId xmlns:p14="http://schemas.microsoft.com/office/powerpoint/2010/main" val="236773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8C27-9096-454F-87E9-4FB0A0E61935}"/>
              </a:ext>
            </a:extLst>
          </p:cNvPr>
          <p:cNvSpPr>
            <a:spLocks noGrp="1"/>
          </p:cNvSpPr>
          <p:nvPr>
            <p:ph type="title"/>
          </p:nvPr>
        </p:nvSpPr>
        <p:spPr/>
        <p:txBody>
          <a:bodyPr/>
          <a:lstStyle/>
          <a:p>
            <a:r>
              <a:rPr lang="en-US">
                <a:solidFill>
                  <a:schemeClr val="tx2"/>
                </a:solidFill>
              </a:rPr>
              <a:t>anatomy</a:t>
            </a:r>
            <a:endParaRPr lang="en-GB" dirty="0">
              <a:solidFill>
                <a:schemeClr val="tx2"/>
              </a:solidFill>
            </a:endParaRPr>
          </a:p>
        </p:txBody>
      </p:sp>
      <p:sp>
        <p:nvSpPr>
          <p:cNvPr id="3" name="Content Placeholder 2">
            <a:extLst>
              <a:ext uri="{FF2B5EF4-FFF2-40B4-BE49-F238E27FC236}">
                <a16:creationId xmlns:a16="http://schemas.microsoft.com/office/drawing/2014/main" id="{08186B52-E698-4CAD-AA55-CC8922B1C79E}"/>
              </a:ext>
            </a:extLst>
          </p:cNvPr>
          <p:cNvSpPr>
            <a:spLocks noGrp="1"/>
          </p:cNvSpPr>
          <p:nvPr>
            <p:ph idx="1"/>
          </p:nvPr>
        </p:nvSpPr>
        <p:spPr>
          <a:xfrm>
            <a:off x="418391" y="1787858"/>
            <a:ext cx="10403310" cy="4848469"/>
          </a:xfrm>
        </p:spPr>
        <p:txBody>
          <a:bodyPr>
            <a:normAutofit/>
          </a:bodyPr>
          <a:lstStyle/>
          <a:p>
            <a:r>
              <a:rPr lang="en-GB" dirty="0">
                <a:solidFill>
                  <a:schemeClr val="tx1"/>
                </a:solidFill>
              </a:rPr>
              <a:t>The urinary tract :</a:t>
            </a:r>
          </a:p>
          <a:p>
            <a:pPr marL="0" indent="0">
              <a:buNone/>
            </a:pPr>
            <a:r>
              <a:rPr lang="en-GB" dirty="0">
                <a:solidFill>
                  <a:schemeClr val="tx1"/>
                </a:solidFill>
              </a:rPr>
              <a:t>1- two kidneys : lie retroperitoneally from T12-L3 right kidney is usually </a:t>
            </a:r>
          </a:p>
          <a:p>
            <a:pPr marL="0" indent="0">
              <a:buNone/>
            </a:pPr>
            <a:r>
              <a:rPr lang="en-GB" dirty="0">
                <a:solidFill>
                  <a:schemeClr val="tx1"/>
                </a:solidFill>
              </a:rPr>
              <a:t>      lower due to the presence of liver.</a:t>
            </a:r>
          </a:p>
          <a:p>
            <a:pPr marL="0" indent="0">
              <a:buNone/>
            </a:pPr>
            <a:r>
              <a:rPr lang="en-GB" dirty="0">
                <a:solidFill>
                  <a:schemeClr val="tx1"/>
                </a:solidFill>
              </a:rPr>
              <a:t>2- two ureters :    Two thick tubes that act to transport urine </a:t>
            </a:r>
          </a:p>
          <a:p>
            <a:pPr marL="0" indent="0">
              <a:buNone/>
            </a:pPr>
            <a:r>
              <a:rPr lang="en-GB" dirty="0">
                <a:solidFill>
                  <a:schemeClr val="tx1"/>
                </a:solidFill>
              </a:rPr>
              <a:t>     to the bladder… 25cm long </a:t>
            </a:r>
          </a:p>
          <a:p>
            <a:pPr marL="0" indent="0">
              <a:buNone/>
            </a:pPr>
            <a:r>
              <a:rPr lang="en-GB" dirty="0">
                <a:solidFill>
                  <a:schemeClr val="tx1"/>
                </a:solidFill>
              </a:rPr>
              <a:t>3- urinary bladder : voiding and storage phases</a:t>
            </a:r>
          </a:p>
          <a:p>
            <a:pPr marL="0" indent="0">
              <a:buNone/>
            </a:pPr>
            <a:r>
              <a:rPr lang="en-GB" dirty="0">
                <a:solidFill>
                  <a:schemeClr val="tx1"/>
                </a:solidFill>
              </a:rPr>
              <a:t>4- urethra :</a:t>
            </a:r>
          </a:p>
          <a:p>
            <a:pPr>
              <a:buFontTx/>
              <a:buChar char="-"/>
            </a:pPr>
            <a:r>
              <a:rPr lang="en-GB" dirty="0">
                <a:solidFill>
                  <a:schemeClr val="tx1"/>
                </a:solidFill>
              </a:rPr>
              <a:t>Male urethra : 17-20 cm .. 3 parts ( prostatic , membranous , penile)</a:t>
            </a:r>
          </a:p>
          <a:p>
            <a:pPr>
              <a:buFontTx/>
              <a:buChar char="-"/>
            </a:pPr>
            <a:r>
              <a:rPr lang="en-GB" dirty="0">
                <a:solidFill>
                  <a:schemeClr val="tx1"/>
                </a:solidFill>
              </a:rPr>
              <a:t>Female urethra : 4 cm</a:t>
            </a:r>
          </a:p>
        </p:txBody>
      </p:sp>
      <p:sp>
        <p:nvSpPr>
          <p:cNvPr id="4" name="Date Placeholder 3">
            <a:extLst>
              <a:ext uri="{FF2B5EF4-FFF2-40B4-BE49-F238E27FC236}">
                <a16:creationId xmlns:a16="http://schemas.microsoft.com/office/drawing/2014/main" id="{59604A18-A31A-461E-9314-E340B6A8D3C6}"/>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0159A751-CC7D-4B3A-942D-CEB6134CD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14490-448A-46A2-9AC5-FC7E891B9C92}"/>
              </a:ext>
            </a:extLst>
          </p:cNvPr>
          <p:cNvSpPr>
            <a:spLocks noGrp="1"/>
          </p:cNvSpPr>
          <p:nvPr>
            <p:ph type="sldNum" sz="quarter" idx="12"/>
          </p:nvPr>
        </p:nvSpPr>
        <p:spPr/>
        <p:txBody>
          <a:bodyPr/>
          <a:lstStyle/>
          <a:p>
            <a:fld id="{81D2C36F-4504-47C0-B82F-A167342A2754}" type="slidenum">
              <a:rPr lang="en-US" smtClean="0"/>
              <a:t>3</a:t>
            </a:fld>
            <a:endParaRPr lang="en-US"/>
          </a:p>
        </p:txBody>
      </p:sp>
      <p:pic>
        <p:nvPicPr>
          <p:cNvPr id="7" name="Picture 6">
            <a:extLst>
              <a:ext uri="{FF2B5EF4-FFF2-40B4-BE49-F238E27FC236}">
                <a16:creationId xmlns:a16="http://schemas.microsoft.com/office/drawing/2014/main" id="{21C6A1AF-7576-442B-93E5-BA2FEE6EFE85}"/>
              </a:ext>
            </a:extLst>
          </p:cNvPr>
          <p:cNvPicPr>
            <a:picLocks noChangeAspect="1"/>
          </p:cNvPicPr>
          <p:nvPr/>
        </p:nvPicPr>
        <p:blipFill>
          <a:blip r:embed="rId2"/>
          <a:stretch>
            <a:fillRect/>
          </a:stretch>
        </p:blipFill>
        <p:spPr>
          <a:xfrm>
            <a:off x="6829425" y="1581150"/>
            <a:ext cx="3822747" cy="4730936"/>
          </a:xfrm>
          <a:prstGeom prst="rect">
            <a:avLst/>
          </a:prstGeom>
        </p:spPr>
      </p:pic>
    </p:spTree>
    <p:extLst>
      <p:ext uri="{BB962C8B-B14F-4D97-AF65-F5344CB8AC3E}">
        <p14:creationId xmlns:p14="http://schemas.microsoft.com/office/powerpoint/2010/main" val="193535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058A-11F1-435A-92AF-A99729EA0D61}"/>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BC0E770A-C73E-43D8-81F8-BB94B648E87C}"/>
              </a:ext>
            </a:extLst>
          </p:cNvPr>
          <p:cNvPicPr>
            <a:picLocks noGrp="1" noChangeAspect="1"/>
          </p:cNvPicPr>
          <p:nvPr>
            <p:ph idx="1"/>
          </p:nvPr>
        </p:nvPicPr>
        <p:blipFill>
          <a:blip r:embed="rId2"/>
          <a:stretch>
            <a:fillRect/>
          </a:stretch>
        </p:blipFill>
        <p:spPr>
          <a:xfrm>
            <a:off x="6498454" y="1557905"/>
            <a:ext cx="4030463" cy="3946249"/>
          </a:xfrm>
          <a:prstGeom prst="rect">
            <a:avLst/>
          </a:prstGeom>
        </p:spPr>
      </p:pic>
      <p:sp>
        <p:nvSpPr>
          <p:cNvPr id="4" name="Date Placeholder 3">
            <a:extLst>
              <a:ext uri="{FF2B5EF4-FFF2-40B4-BE49-F238E27FC236}">
                <a16:creationId xmlns:a16="http://schemas.microsoft.com/office/drawing/2014/main" id="{E45B7878-7123-4683-8A07-F0FF77034AAB}"/>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505A2B2D-1C3A-47CB-80ED-675E20EA3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4D7D4-A0CB-46A0-A35B-591A6B4EB1FF}"/>
              </a:ext>
            </a:extLst>
          </p:cNvPr>
          <p:cNvSpPr>
            <a:spLocks noGrp="1"/>
          </p:cNvSpPr>
          <p:nvPr>
            <p:ph type="sldNum" sz="quarter" idx="12"/>
          </p:nvPr>
        </p:nvSpPr>
        <p:spPr/>
        <p:txBody>
          <a:bodyPr/>
          <a:lstStyle/>
          <a:p>
            <a:fld id="{81D2C36F-4504-47C0-B82F-A167342A2754}" type="slidenum">
              <a:rPr lang="en-US" smtClean="0"/>
              <a:t>4</a:t>
            </a:fld>
            <a:endParaRPr lang="en-US"/>
          </a:p>
        </p:txBody>
      </p:sp>
      <p:pic>
        <p:nvPicPr>
          <p:cNvPr id="8" name="Picture 7">
            <a:extLst>
              <a:ext uri="{FF2B5EF4-FFF2-40B4-BE49-F238E27FC236}">
                <a16:creationId xmlns:a16="http://schemas.microsoft.com/office/drawing/2014/main" id="{39A8B4E0-A957-406E-9EF6-4711E95E4AC5}"/>
              </a:ext>
            </a:extLst>
          </p:cNvPr>
          <p:cNvPicPr>
            <a:picLocks noChangeAspect="1"/>
          </p:cNvPicPr>
          <p:nvPr/>
        </p:nvPicPr>
        <p:blipFill rotWithShape="1">
          <a:blip r:embed="rId3"/>
          <a:srcRect l="2188" t="6279" r="-8191" b="-6279"/>
          <a:stretch/>
        </p:blipFill>
        <p:spPr>
          <a:xfrm>
            <a:off x="838199" y="1557905"/>
            <a:ext cx="5881015" cy="4114801"/>
          </a:xfrm>
          <a:prstGeom prst="rect">
            <a:avLst/>
          </a:prstGeom>
        </p:spPr>
      </p:pic>
    </p:spTree>
    <p:extLst>
      <p:ext uri="{BB962C8B-B14F-4D97-AF65-F5344CB8AC3E}">
        <p14:creationId xmlns:p14="http://schemas.microsoft.com/office/powerpoint/2010/main" val="38418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7E2555-848C-4DAD-8A36-C14403D0EE31}"/>
              </a:ext>
            </a:extLst>
          </p:cNvPr>
          <p:cNvSpPr>
            <a:spLocks noGrp="1"/>
          </p:cNvSpPr>
          <p:nvPr>
            <p:ph type="title"/>
          </p:nvPr>
        </p:nvSpPr>
        <p:spPr>
          <a:xfrm>
            <a:off x="838199" y="545914"/>
            <a:ext cx="9527275" cy="1241944"/>
          </a:xfrm>
        </p:spPr>
        <p:txBody>
          <a:bodyPr anchor="ctr">
            <a:normAutofit/>
          </a:bodyPr>
          <a:lstStyle/>
          <a:p>
            <a:r>
              <a:rPr lang="en-US"/>
              <a:t>male genitalia  </a:t>
            </a:r>
            <a:endParaRPr lang="en-GB"/>
          </a:p>
        </p:txBody>
      </p:sp>
      <p:sp>
        <p:nvSpPr>
          <p:cNvPr id="3" name="Content Placeholder 2">
            <a:extLst>
              <a:ext uri="{FF2B5EF4-FFF2-40B4-BE49-F238E27FC236}">
                <a16:creationId xmlns:a16="http://schemas.microsoft.com/office/drawing/2014/main" id="{A7F9161D-207B-45BA-8BBE-37EFC4DB6189}"/>
              </a:ext>
            </a:extLst>
          </p:cNvPr>
          <p:cNvSpPr>
            <a:spLocks noGrp="1"/>
          </p:cNvSpPr>
          <p:nvPr>
            <p:ph idx="1"/>
          </p:nvPr>
        </p:nvSpPr>
        <p:spPr>
          <a:xfrm>
            <a:off x="838201" y="2400300"/>
            <a:ext cx="2688558" cy="3352226"/>
          </a:xfrm>
        </p:spPr>
        <p:txBody>
          <a:bodyPr>
            <a:normAutofit/>
          </a:bodyPr>
          <a:lstStyle/>
          <a:p>
            <a:r>
              <a:rPr lang="en-GB"/>
              <a:t>The penis (root/ body/ glans) </a:t>
            </a:r>
          </a:p>
          <a:p>
            <a:r>
              <a:rPr lang="en-GB"/>
              <a:t>The scrotum :</a:t>
            </a:r>
          </a:p>
          <a:p>
            <a:pPr marL="0" indent="0">
              <a:buNone/>
            </a:pPr>
            <a:r>
              <a:rPr lang="en-GB"/>
              <a:t>   - testis : production</a:t>
            </a:r>
          </a:p>
          <a:p>
            <a:pPr marL="0" indent="0">
              <a:buNone/>
            </a:pPr>
            <a:r>
              <a:rPr lang="en-GB"/>
              <a:t>    - epididymis : storage</a:t>
            </a:r>
          </a:p>
          <a:p>
            <a:pPr marL="0" indent="0">
              <a:buNone/>
            </a:pPr>
            <a:r>
              <a:rPr lang="en-GB"/>
              <a:t>     - spermatic cord</a:t>
            </a:r>
          </a:p>
        </p:txBody>
      </p:sp>
      <p:sp useBgFill="1">
        <p:nvSpPr>
          <p:cNvPr id="33" name="Rectangle 32">
            <a:extLst>
              <a:ext uri="{FF2B5EF4-FFF2-40B4-BE49-F238E27FC236}">
                <a16:creationId xmlns:a16="http://schemas.microsoft.com/office/drawing/2014/main" id="{8E32EF63-DDE0-423F-9D9C-6CBAA65E1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8100" y="1907366"/>
            <a:ext cx="6887530" cy="4132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a human heart&#10;&#10;Description automatically generated with low confidence">
            <a:extLst>
              <a:ext uri="{FF2B5EF4-FFF2-40B4-BE49-F238E27FC236}">
                <a16:creationId xmlns:a16="http://schemas.microsoft.com/office/drawing/2014/main" id="{611FA0F2-0A72-446F-BF5C-7A7925BC9B0B}"/>
              </a:ext>
            </a:extLst>
          </p:cNvPr>
          <p:cNvPicPr>
            <a:picLocks noChangeAspect="1"/>
          </p:cNvPicPr>
          <p:nvPr/>
        </p:nvPicPr>
        <p:blipFill>
          <a:blip r:embed="rId2"/>
          <a:stretch>
            <a:fillRect/>
          </a:stretch>
        </p:blipFill>
        <p:spPr>
          <a:xfrm>
            <a:off x="4342166" y="2139711"/>
            <a:ext cx="2519339" cy="3670651"/>
          </a:xfrm>
          <a:prstGeom prst="rect">
            <a:avLst/>
          </a:prstGeom>
        </p:spPr>
      </p:pic>
      <p:pic>
        <p:nvPicPr>
          <p:cNvPr id="7" name="Picture 6" descr="Diagram, schematic&#10;&#10;Description automatically generated">
            <a:extLst>
              <a:ext uri="{FF2B5EF4-FFF2-40B4-BE49-F238E27FC236}">
                <a16:creationId xmlns:a16="http://schemas.microsoft.com/office/drawing/2014/main" id="{786FD420-8891-43D6-815A-30C83E4F07D9}"/>
              </a:ext>
            </a:extLst>
          </p:cNvPr>
          <p:cNvPicPr>
            <a:picLocks noChangeAspect="1"/>
          </p:cNvPicPr>
          <p:nvPr/>
        </p:nvPicPr>
        <p:blipFill>
          <a:blip r:embed="rId3"/>
          <a:stretch>
            <a:fillRect/>
          </a:stretch>
        </p:blipFill>
        <p:spPr>
          <a:xfrm>
            <a:off x="7551849" y="3287659"/>
            <a:ext cx="2919122" cy="1374754"/>
          </a:xfrm>
          <a:prstGeom prst="rect">
            <a:avLst/>
          </a:prstGeom>
        </p:spPr>
      </p:pic>
      <p:sp>
        <p:nvSpPr>
          <p:cNvPr id="4" name="Date Placeholder 3">
            <a:extLst>
              <a:ext uri="{FF2B5EF4-FFF2-40B4-BE49-F238E27FC236}">
                <a16:creationId xmlns:a16="http://schemas.microsoft.com/office/drawing/2014/main" id="{104679E3-2D10-4B48-85CE-04187C38D5E6}"/>
              </a:ext>
            </a:extLst>
          </p:cNvPr>
          <p:cNvSpPr>
            <a:spLocks noGrp="1"/>
          </p:cNvSpPr>
          <p:nvPr>
            <p:ph type="dt" sz="half" idx="10"/>
          </p:nvPr>
        </p:nvSpPr>
        <p:spPr>
          <a:xfrm>
            <a:off x="628652" y="6140304"/>
            <a:ext cx="3154896" cy="287075"/>
          </a:xfrm>
        </p:spPr>
        <p:txBody>
          <a:bodyPr>
            <a:normAutofit/>
          </a:bodyPr>
          <a:lstStyle/>
          <a:p>
            <a:pPr>
              <a:spcAft>
                <a:spcPts val="600"/>
              </a:spcAft>
            </a:pPr>
            <a:fld id="{BE0A88F0-556B-4BB7-8AAB-D63AEB65C662}" type="datetime1">
              <a:rPr lang="en-US" smtClean="0"/>
              <a:pPr>
                <a:spcAft>
                  <a:spcPts val="600"/>
                </a:spcAft>
              </a:pPr>
              <a:t>8/21/2021</a:t>
            </a:fld>
            <a:endParaRPr lang="en-US"/>
          </a:p>
        </p:txBody>
      </p:sp>
      <p:cxnSp>
        <p:nvCxnSpPr>
          <p:cNvPr id="35" name="Straight Connector 34">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CB0BD4D-2A39-41D5-B4D3-960D19A1F918}"/>
              </a:ext>
            </a:extLst>
          </p:cNvPr>
          <p:cNvSpPr>
            <a:spLocks noGrp="1"/>
          </p:cNvSpPr>
          <p:nvPr>
            <p:ph type="ftr" sz="quarter" idx="11"/>
          </p:nvPr>
        </p:nvSpPr>
        <p:spPr>
          <a:xfrm rot="5400000">
            <a:off x="9233562" y="2578525"/>
            <a:ext cx="4114800" cy="365125"/>
          </a:xfrm>
        </p:spPr>
        <p:txBody>
          <a:bodyPr>
            <a:normAutofit/>
          </a:bodyPr>
          <a:lstStyle/>
          <a:p>
            <a:endParaRPr lang="en-US"/>
          </a:p>
        </p:txBody>
      </p:sp>
      <p:sp>
        <p:nvSpPr>
          <p:cNvPr id="6" name="Slide Number Placeholder 5">
            <a:extLst>
              <a:ext uri="{FF2B5EF4-FFF2-40B4-BE49-F238E27FC236}">
                <a16:creationId xmlns:a16="http://schemas.microsoft.com/office/drawing/2014/main" id="{753954DA-4625-4BDD-94F5-1116E27E7D03}"/>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5</a:t>
            </a:fld>
            <a:endParaRPr lang="en-US"/>
          </a:p>
        </p:txBody>
      </p:sp>
      <p:sp>
        <p:nvSpPr>
          <p:cNvPr id="37" name="Rectangle 36">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48100" y="1905000"/>
            <a:ext cx="0" cy="414007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05000"/>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A0639E-D696-443D-AF37-A7E892532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7100" y="1905000"/>
            <a:ext cx="0" cy="414007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5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0">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2">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4">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F940FF-7B7F-4AE9-B5E9-6E96406B4024}"/>
              </a:ext>
            </a:extLst>
          </p:cNvPr>
          <p:cNvSpPr>
            <a:spLocks noGrp="1"/>
          </p:cNvSpPr>
          <p:nvPr>
            <p:ph type="title"/>
          </p:nvPr>
        </p:nvSpPr>
        <p:spPr>
          <a:xfrm>
            <a:off x="968188" y="810565"/>
            <a:ext cx="8899711" cy="2756974"/>
          </a:xfrm>
        </p:spPr>
        <p:txBody>
          <a:bodyPr anchor="b">
            <a:normAutofit/>
          </a:bodyPr>
          <a:lstStyle/>
          <a:p>
            <a:r>
              <a:rPr lang="en-GB" sz="5400" dirty="0">
                <a:solidFill>
                  <a:schemeClr val="tx2"/>
                </a:solidFill>
              </a:rPr>
              <a:t>HISTORY TAKING </a:t>
            </a:r>
            <a:br>
              <a:rPr lang="en-GB" sz="5400" dirty="0"/>
            </a:br>
            <a:endParaRPr lang="en-GB" sz="5400" dirty="0"/>
          </a:p>
        </p:txBody>
      </p:sp>
      <p:sp>
        <p:nvSpPr>
          <p:cNvPr id="41" name="Content Placeholder 2">
            <a:extLst>
              <a:ext uri="{FF2B5EF4-FFF2-40B4-BE49-F238E27FC236}">
                <a16:creationId xmlns:a16="http://schemas.microsoft.com/office/drawing/2014/main" id="{06715C52-1B29-4807-A98C-B83E79F47980}"/>
              </a:ext>
            </a:extLst>
          </p:cNvPr>
          <p:cNvSpPr>
            <a:spLocks noGrp="1"/>
          </p:cNvSpPr>
          <p:nvPr>
            <p:ph idx="1"/>
          </p:nvPr>
        </p:nvSpPr>
        <p:spPr>
          <a:xfrm>
            <a:off x="925158" y="4378105"/>
            <a:ext cx="9280727" cy="1387994"/>
          </a:xfrm>
        </p:spPr>
        <p:txBody>
          <a:bodyPr anchor="ctr">
            <a:normAutofit/>
          </a:bodyPr>
          <a:lstStyle/>
          <a:p>
            <a:endParaRPr lang="en-GB">
              <a:latin typeface="+mj-lt"/>
              <a:ea typeface="+mj-ea"/>
              <a:cs typeface="+mj-cs"/>
            </a:endParaRPr>
          </a:p>
        </p:txBody>
      </p:sp>
      <p:cxnSp>
        <p:nvCxnSpPr>
          <p:cNvPr id="42" name="Straight Connector 16">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18">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4075448"/>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13B9381-04E4-4C20-A190-292C0B195891}"/>
              </a:ext>
            </a:extLst>
          </p:cNvPr>
          <p:cNvSpPr>
            <a:spLocks noGrp="1"/>
          </p:cNvSpPr>
          <p:nvPr>
            <p:ph type="ftr" sz="quarter" idx="11"/>
          </p:nvPr>
        </p:nvSpPr>
        <p:spPr>
          <a:xfrm rot="5400000">
            <a:off x="9233562" y="2578525"/>
            <a:ext cx="4114800" cy="365125"/>
          </a:xfrm>
        </p:spPr>
        <p:txBody>
          <a:bodyPr>
            <a:normAutofit/>
          </a:bodyPr>
          <a:lstStyle/>
          <a:p>
            <a:endParaRPr lang="en-US"/>
          </a:p>
        </p:txBody>
      </p:sp>
      <p:cxnSp>
        <p:nvCxnSpPr>
          <p:cNvPr id="44" name="Straight Connector 20">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B636D2B-9962-4D1F-9EC4-E8711AD3B6AC}"/>
              </a:ext>
            </a:extLst>
          </p:cNvPr>
          <p:cNvSpPr>
            <a:spLocks noGrp="1"/>
          </p:cNvSpPr>
          <p:nvPr>
            <p:ph type="dt" sz="half" idx="10"/>
          </p:nvPr>
        </p:nvSpPr>
        <p:spPr>
          <a:xfrm>
            <a:off x="628652" y="6140304"/>
            <a:ext cx="3154896" cy="287075"/>
          </a:xfrm>
        </p:spPr>
        <p:txBody>
          <a:bodyPr>
            <a:normAutofit/>
          </a:bodyPr>
          <a:lstStyle/>
          <a:p>
            <a:pPr>
              <a:spcAft>
                <a:spcPts val="600"/>
              </a:spcAft>
            </a:pPr>
            <a:fld id="{BE0A88F0-556B-4BB7-8AAB-D63AEB65C662}" type="datetime1">
              <a:rPr lang="en-US" smtClean="0"/>
              <a:pPr>
                <a:spcAft>
                  <a:spcPts val="600"/>
                </a:spcAft>
              </a:pPr>
              <a:t>8/21/2021</a:t>
            </a:fld>
            <a:endParaRPr lang="en-US"/>
          </a:p>
        </p:txBody>
      </p:sp>
      <p:sp>
        <p:nvSpPr>
          <p:cNvPr id="6" name="Slide Number Placeholder 5">
            <a:extLst>
              <a:ext uri="{FF2B5EF4-FFF2-40B4-BE49-F238E27FC236}">
                <a16:creationId xmlns:a16="http://schemas.microsoft.com/office/drawing/2014/main" id="{E8C761CD-C26C-4B0F-963E-009FD095A841}"/>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6</a:t>
            </a:fld>
            <a:endParaRPr lang="en-US"/>
          </a:p>
        </p:txBody>
      </p:sp>
    </p:spTree>
    <p:extLst>
      <p:ext uri="{BB962C8B-B14F-4D97-AF65-F5344CB8AC3E}">
        <p14:creationId xmlns:p14="http://schemas.microsoft.com/office/powerpoint/2010/main" val="52868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4DB9-BB5D-40A5-8D7E-16BD360E819F}"/>
              </a:ext>
            </a:extLst>
          </p:cNvPr>
          <p:cNvSpPr>
            <a:spLocks noGrp="1"/>
          </p:cNvSpPr>
          <p:nvPr>
            <p:ph type="title"/>
          </p:nvPr>
        </p:nvSpPr>
        <p:spPr/>
        <p:txBody>
          <a:bodyPr/>
          <a:lstStyle/>
          <a:p>
            <a:r>
              <a:rPr lang="en-GB" dirty="0">
                <a:solidFill>
                  <a:schemeClr val="tx2"/>
                </a:solidFill>
              </a:rPr>
              <a:t>GENERAL HISTORY TAKING</a:t>
            </a:r>
          </a:p>
        </p:txBody>
      </p:sp>
      <p:sp>
        <p:nvSpPr>
          <p:cNvPr id="3" name="Content Placeholder 2">
            <a:extLst>
              <a:ext uri="{FF2B5EF4-FFF2-40B4-BE49-F238E27FC236}">
                <a16:creationId xmlns:a16="http://schemas.microsoft.com/office/drawing/2014/main" id="{AA2EA13A-92DE-44F3-BD9E-7CA8E7865467}"/>
              </a:ext>
            </a:extLst>
          </p:cNvPr>
          <p:cNvSpPr>
            <a:spLocks noGrp="1"/>
          </p:cNvSpPr>
          <p:nvPr>
            <p:ph idx="1"/>
          </p:nvPr>
        </p:nvSpPr>
        <p:spPr/>
        <p:txBody>
          <a:bodyPr>
            <a:normAutofit/>
          </a:bodyPr>
          <a:lstStyle/>
          <a:p>
            <a:pPr marL="0" indent="0">
              <a:buNone/>
            </a:pPr>
            <a:r>
              <a:rPr lang="en-GB" dirty="0">
                <a:solidFill>
                  <a:schemeClr val="tx1"/>
                </a:solidFill>
              </a:rPr>
              <a:t>1- patients profile (name, age, marital status ,address ,occupation )</a:t>
            </a:r>
          </a:p>
          <a:p>
            <a:pPr marL="0" indent="0">
              <a:buNone/>
            </a:pPr>
            <a:r>
              <a:rPr lang="en-GB" dirty="0">
                <a:solidFill>
                  <a:schemeClr val="tx1"/>
                </a:solidFill>
              </a:rPr>
              <a:t>2- history of presenting complaint (urinary symptoms / genital or pelvic pain / genital swelling/sexual dysfunction and infertility )</a:t>
            </a:r>
          </a:p>
          <a:p>
            <a:pPr marL="0" indent="0">
              <a:buNone/>
            </a:pPr>
            <a:r>
              <a:rPr lang="en-GB" dirty="0">
                <a:solidFill>
                  <a:schemeClr val="tx1"/>
                </a:solidFill>
              </a:rPr>
              <a:t>3- past medical and surgical history </a:t>
            </a:r>
          </a:p>
          <a:p>
            <a:r>
              <a:rPr lang="en-GB" dirty="0">
                <a:solidFill>
                  <a:schemeClr val="tx1"/>
                </a:solidFill>
              </a:rPr>
              <a:t>chronic diseases, rheumatoid , STDs , infertility </a:t>
            </a:r>
          </a:p>
          <a:p>
            <a:r>
              <a:rPr lang="en-GB" dirty="0">
                <a:solidFill>
                  <a:schemeClr val="tx1"/>
                </a:solidFill>
              </a:rPr>
              <a:t>CVS / endocrine / neurologic/ psychiatric diseases</a:t>
            </a:r>
          </a:p>
          <a:p>
            <a:r>
              <a:rPr lang="en-GB" dirty="0">
                <a:solidFill>
                  <a:schemeClr val="tx1"/>
                </a:solidFill>
              </a:rPr>
              <a:t>urological procedures including neonatal / pelvic operations</a:t>
            </a:r>
          </a:p>
        </p:txBody>
      </p:sp>
      <p:sp>
        <p:nvSpPr>
          <p:cNvPr id="4" name="Date Placeholder 3">
            <a:extLst>
              <a:ext uri="{FF2B5EF4-FFF2-40B4-BE49-F238E27FC236}">
                <a16:creationId xmlns:a16="http://schemas.microsoft.com/office/drawing/2014/main" id="{B8A41E9E-FB3C-4B8E-951A-4A84D245CDC6}"/>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7F071FFD-0896-4160-8D40-A2F60C202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14F0A-A766-4404-A98E-F738A911E1F4}"/>
              </a:ext>
            </a:extLst>
          </p:cNvPr>
          <p:cNvSpPr>
            <a:spLocks noGrp="1"/>
          </p:cNvSpPr>
          <p:nvPr>
            <p:ph type="sldNum" sz="quarter" idx="12"/>
          </p:nvPr>
        </p:nvSpPr>
        <p:spPr/>
        <p:txBody>
          <a:bodyPr/>
          <a:lstStyle/>
          <a:p>
            <a:fld id="{81D2C36F-4504-47C0-B82F-A167342A2754}" type="slidenum">
              <a:rPr lang="en-US" smtClean="0"/>
              <a:t>7</a:t>
            </a:fld>
            <a:endParaRPr lang="en-US"/>
          </a:p>
        </p:txBody>
      </p:sp>
    </p:spTree>
    <p:extLst>
      <p:ext uri="{BB962C8B-B14F-4D97-AF65-F5344CB8AC3E}">
        <p14:creationId xmlns:p14="http://schemas.microsoft.com/office/powerpoint/2010/main" val="181300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66691-6550-4A11-8DC9-B12D5BE09E6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679C888-DF0E-464D-BDA3-4C8E9BA299B2}"/>
              </a:ext>
            </a:extLst>
          </p:cNvPr>
          <p:cNvSpPr>
            <a:spLocks noGrp="1"/>
          </p:cNvSpPr>
          <p:nvPr>
            <p:ph idx="1"/>
          </p:nvPr>
        </p:nvSpPr>
        <p:spPr/>
        <p:txBody>
          <a:bodyPr>
            <a:normAutofit/>
          </a:bodyPr>
          <a:lstStyle/>
          <a:p>
            <a:pPr marL="0" indent="0">
              <a:buNone/>
            </a:pPr>
            <a:r>
              <a:rPr lang="en-GB" dirty="0">
                <a:solidFill>
                  <a:schemeClr val="tx1"/>
                </a:solidFill>
              </a:rPr>
              <a:t>4- past drug history </a:t>
            </a:r>
          </a:p>
          <a:p>
            <a:r>
              <a:rPr lang="en-GB" dirty="0">
                <a:solidFill>
                  <a:schemeClr val="tx1"/>
                </a:solidFill>
              </a:rPr>
              <a:t>note drugs such as diuretic, alpha blockers , antihypertensives , antidepressants and antipsychotics</a:t>
            </a:r>
          </a:p>
          <a:p>
            <a:pPr marL="0" indent="0">
              <a:buNone/>
            </a:pPr>
            <a:r>
              <a:rPr lang="en-GB" dirty="0">
                <a:solidFill>
                  <a:schemeClr val="tx1"/>
                </a:solidFill>
              </a:rPr>
              <a:t>5- family history : urological cancers , BPH</a:t>
            </a:r>
          </a:p>
          <a:p>
            <a:pPr marL="0" indent="0">
              <a:buNone/>
            </a:pPr>
            <a:r>
              <a:rPr lang="en-GB" dirty="0">
                <a:solidFill>
                  <a:schemeClr val="tx1"/>
                </a:solidFill>
              </a:rPr>
              <a:t>6- social history :</a:t>
            </a:r>
          </a:p>
          <a:p>
            <a:r>
              <a:rPr lang="en-GB" dirty="0">
                <a:solidFill>
                  <a:schemeClr val="tx1"/>
                </a:solidFill>
              </a:rPr>
              <a:t>smoking , alcohol , recent travel, sexual history. </a:t>
            </a:r>
          </a:p>
          <a:p>
            <a:endParaRPr lang="en-GB" dirty="0">
              <a:solidFill>
                <a:schemeClr val="tx1"/>
              </a:solidFill>
            </a:endParaRPr>
          </a:p>
        </p:txBody>
      </p:sp>
      <p:sp>
        <p:nvSpPr>
          <p:cNvPr id="4" name="Date Placeholder 3">
            <a:extLst>
              <a:ext uri="{FF2B5EF4-FFF2-40B4-BE49-F238E27FC236}">
                <a16:creationId xmlns:a16="http://schemas.microsoft.com/office/drawing/2014/main" id="{89DACDF5-C204-436A-A98E-69F268C784E9}"/>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C0DB7C95-F075-477C-ADA1-4FCFEB0A6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D270E-7BE2-4512-86A4-86EA62400904}"/>
              </a:ext>
            </a:extLst>
          </p:cNvPr>
          <p:cNvSpPr>
            <a:spLocks noGrp="1"/>
          </p:cNvSpPr>
          <p:nvPr>
            <p:ph type="sldNum" sz="quarter" idx="12"/>
          </p:nvPr>
        </p:nvSpPr>
        <p:spPr/>
        <p:txBody>
          <a:bodyPr/>
          <a:lstStyle/>
          <a:p>
            <a:fld id="{81D2C36F-4504-47C0-B82F-A167342A2754}" type="slidenum">
              <a:rPr lang="en-US" smtClean="0"/>
              <a:t>8</a:t>
            </a:fld>
            <a:endParaRPr lang="en-US"/>
          </a:p>
        </p:txBody>
      </p:sp>
    </p:spTree>
    <p:extLst>
      <p:ext uri="{BB962C8B-B14F-4D97-AF65-F5344CB8AC3E}">
        <p14:creationId xmlns:p14="http://schemas.microsoft.com/office/powerpoint/2010/main" val="385033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5CA0-4713-40DB-9C76-2D9B405BA861}"/>
              </a:ext>
            </a:extLst>
          </p:cNvPr>
          <p:cNvSpPr>
            <a:spLocks noGrp="1"/>
          </p:cNvSpPr>
          <p:nvPr>
            <p:ph type="title"/>
          </p:nvPr>
        </p:nvSpPr>
        <p:spPr/>
        <p:txBody>
          <a:bodyPr>
            <a:normAutofit/>
          </a:bodyPr>
          <a:lstStyle/>
          <a:p>
            <a:pPr algn="ctr"/>
            <a:r>
              <a:rPr lang="en-GB" dirty="0">
                <a:solidFill>
                  <a:schemeClr val="tx2"/>
                </a:solidFill>
              </a:rPr>
              <a:t>URINARY SYMPTOMS</a:t>
            </a:r>
          </a:p>
        </p:txBody>
      </p:sp>
      <p:sp>
        <p:nvSpPr>
          <p:cNvPr id="3" name="Content Placeholder 2">
            <a:extLst>
              <a:ext uri="{FF2B5EF4-FFF2-40B4-BE49-F238E27FC236}">
                <a16:creationId xmlns:a16="http://schemas.microsoft.com/office/drawing/2014/main" id="{A4A23A04-563E-40D9-80EE-9AA1AACC4F42}"/>
              </a:ext>
            </a:extLst>
          </p:cNvPr>
          <p:cNvSpPr>
            <a:spLocks noGrp="1"/>
          </p:cNvSpPr>
          <p:nvPr>
            <p:ph idx="1"/>
          </p:nvPr>
        </p:nvSpPr>
        <p:spPr/>
        <p:txBody>
          <a:bodyPr>
            <a:normAutofit fontScale="92500" lnSpcReduction="20000"/>
          </a:bodyPr>
          <a:lstStyle/>
          <a:p>
            <a:r>
              <a:rPr lang="en-GB" sz="2600" i="1" dirty="0">
                <a:solidFill>
                  <a:schemeClr val="tx1"/>
                </a:solidFill>
              </a:rPr>
              <a:t>PAIN PRESENTATIONS</a:t>
            </a:r>
          </a:p>
          <a:p>
            <a:pPr marL="0" indent="0">
              <a:buNone/>
            </a:pPr>
            <a:r>
              <a:rPr lang="en-GB" dirty="0">
                <a:solidFill>
                  <a:schemeClr val="tx1"/>
                </a:solidFill>
              </a:rPr>
              <a:t>1- Loin pain : </a:t>
            </a:r>
          </a:p>
          <a:p>
            <a:r>
              <a:rPr lang="en-GB" dirty="0">
                <a:solidFill>
                  <a:schemeClr val="tx1"/>
                </a:solidFill>
              </a:rPr>
              <a:t>Renal causes  : renal and ureteric stones (</a:t>
            </a:r>
            <a:r>
              <a:rPr lang="en-GB" dirty="0" err="1">
                <a:solidFill>
                  <a:schemeClr val="tx1"/>
                </a:solidFill>
              </a:rPr>
              <a:t>m.c</a:t>
            </a:r>
            <a:r>
              <a:rPr lang="en-GB" dirty="0">
                <a:solidFill>
                  <a:schemeClr val="tx1"/>
                </a:solidFill>
              </a:rPr>
              <a:t>) ,infection (pyelonephritis) , tumour , bleeding</a:t>
            </a:r>
          </a:p>
          <a:p>
            <a:r>
              <a:rPr lang="en-GB" dirty="0">
                <a:solidFill>
                  <a:schemeClr val="tx1"/>
                </a:solidFill>
              </a:rPr>
              <a:t>Non renal causes : Leaking aortic aneurysm , ectopic pregnancy ,appendicitis , cholecystitis , bowel obstruction , muscle spasm</a:t>
            </a:r>
          </a:p>
          <a:p>
            <a:pPr marL="0" indent="0">
              <a:buNone/>
            </a:pPr>
            <a:r>
              <a:rPr lang="en-GB" dirty="0">
                <a:solidFill>
                  <a:schemeClr val="tx1"/>
                </a:solidFill>
              </a:rPr>
              <a:t>-Acute pyelonephritis : clinical dx ( fever , loin pain , chills ,rigor, nausea , vomiting )</a:t>
            </a:r>
          </a:p>
          <a:p>
            <a:pPr marL="0" indent="0">
              <a:buNone/>
            </a:pPr>
            <a:r>
              <a:rPr lang="en-GB" dirty="0">
                <a:solidFill>
                  <a:schemeClr val="tx1"/>
                </a:solidFill>
              </a:rPr>
              <a:t>-Renal and ureteric colic : usually due to obstructing stone , caused by distention of renal capsule, very sever , spasmodic , lumbar region; radiates to abdomen, groin, testes, thigh . Maybe associated with vomiting and sweating.</a:t>
            </a:r>
          </a:p>
        </p:txBody>
      </p:sp>
      <p:sp>
        <p:nvSpPr>
          <p:cNvPr id="4" name="Date Placeholder 3">
            <a:extLst>
              <a:ext uri="{FF2B5EF4-FFF2-40B4-BE49-F238E27FC236}">
                <a16:creationId xmlns:a16="http://schemas.microsoft.com/office/drawing/2014/main" id="{0C5F7907-F1FD-4C27-83F9-05278996EF65}"/>
              </a:ext>
            </a:extLst>
          </p:cNvPr>
          <p:cNvSpPr>
            <a:spLocks noGrp="1"/>
          </p:cNvSpPr>
          <p:nvPr>
            <p:ph type="dt" sz="half" idx="10"/>
          </p:nvPr>
        </p:nvSpPr>
        <p:spPr/>
        <p:txBody>
          <a:bodyPr/>
          <a:lstStyle/>
          <a:p>
            <a:fld id="{BE0A88F0-556B-4BB7-8AAB-D63AEB65C662}" type="datetime1">
              <a:rPr lang="en-US" smtClean="0"/>
              <a:t>8/21/2021</a:t>
            </a:fld>
            <a:endParaRPr lang="en-US"/>
          </a:p>
        </p:txBody>
      </p:sp>
      <p:sp>
        <p:nvSpPr>
          <p:cNvPr id="5" name="Footer Placeholder 4">
            <a:extLst>
              <a:ext uri="{FF2B5EF4-FFF2-40B4-BE49-F238E27FC236}">
                <a16:creationId xmlns:a16="http://schemas.microsoft.com/office/drawing/2014/main" id="{6B978A65-20E8-4BB8-99DD-1450558D7542}"/>
              </a:ext>
            </a:extLst>
          </p:cNvPr>
          <p:cNvSpPr>
            <a:spLocks noGrp="1"/>
          </p:cNvSpPr>
          <p:nvPr>
            <p:ph type="ftr" sz="quarter" idx="11"/>
          </p:nvPr>
        </p:nvSpPr>
        <p:spPr/>
        <p:txBody>
          <a:bodyPr/>
          <a:lstStyle/>
          <a:p>
            <a:r>
              <a:rPr lang="en-US" dirty="0"/>
              <a:t>URINARY SYMPTOMS</a:t>
            </a:r>
          </a:p>
          <a:p>
            <a:endParaRPr lang="en-US" dirty="0"/>
          </a:p>
        </p:txBody>
      </p:sp>
      <p:sp>
        <p:nvSpPr>
          <p:cNvPr id="6" name="Slide Number Placeholder 5">
            <a:extLst>
              <a:ext uri="{FF2B5EF4-FFF2-40B4-BE49-F238E27FC236}">
                <a16:creationId xmlns:a16="http://schemas.microsoft.com/office/drawing/2014/main" id="{7082D796-ABAE-42F8-9457-312535651BC8}"/>
              </a:ext>
            </a:extLst>
          </p:cNvPr>
          <p:cNvSpPr>
            <a:spLocks noGrp="1"/>
          </p:cNvSpPr>
          <p:nvPr>
            <p:ph type="sldNum" sz="quarter" idx="12"/>
          </p:nvPr>
        </p:nvSpPr>
        <p:spPr/>
        <p:txBody>
          <a:bodyPr/>
          <a:lstStyle/>
          <a:p>
            <a:fld id="{81D2C36F-4504-47C0-B82F-A167342A2754}" type="slidenum">
              <a:rPr lang="en-US" smtClean="0"/>
              <a:t>9</a:t>
            </a:fld>
            <a:endParaRPr lang="en-US"/>
          </a:p>
        </p:txBody>
      </p:sp>
    </p:spTree>
    <p:extLst>
      <p:ext uri="{BB962C8B-B14F-4D97-AF65-F5344CB8AC3E}">
        <p14:creationId xmlns:p14="http://schemas.microsoft.com/office/powerpoint/2010/main" val="283672632"/>
      </p:ext>
    </p:extLst>
  </p:cSld>
  <p:clrMapOvr>
    <a:masterClrMapping/>
  </p:clrMapOvr>
</p:sld>
</file>

<file path=ppt/theme/theme1.xml><?xml version="1.0" encoding="utf-8"?>
<a:theme xmlns:a="http://schemas.openxmlformats.org/drawingml/2006/main" name="MemoVTI">
  <a:themeElements>
    <a:clrScheme name="AnalogousFromLightSeedLeftStep">
      <a:dk1>
        <a:srgbClr val="000000"/>
      </a:dk1>
      <a:lt1>
        <a:srgbClr val="FFFFFF"/>
      </a:lt1>
      <a:dk2>
        <a:srgbClr val="242C41"/>
      </a:dk2>
      <a:lt2>
        <a:srgbClr val="E2E6E8"/>
      </a:lt2>
      <a:accent1>
        <a:srgbClr val="BE9A87"/>
      </a:accent1>
      <a:accent2>
        <a:srgbClr val="BA7F83"/>
      </a:accent2>
      <a:accent3>
        <a:srgbClr val="C594AC"/>
      </a:accent3>
      <a:accent4>
        <a:srgbClr val="BA7FB5"/>
      </a:accent4>
      <a:accent5>
        <a:srgbClr val="B696C6"/>
      </a:accent5>
      <a:accent6>
        <a:srgbClr val="8E7FBA"/>
      </a:accent6>
      <a:hlink>
        <a:srgbClr val="5B879D"/>
      </a:hlink>
      <a:folHlink>
        <a:srgbClr val="7F7F7F"/>
      </a:folHlink>
    </a:clrScheme>
    <a:fontScheme name="Elephant Univers Condensed">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VTI" id="{DF30D94D-D909-45F8-8565-C675708280D4}" vid="{636A8D8B-0354-48FA-9492-83E81C2616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2" ma:contentTypeDescription="Create a new document." ma:contentTypeScope="" ma:versionID="9845d7830d9a6d0cb1e07dad673584bc">
  <xsd:schema xmlns:xsd="http://www.w3.org/2001/XMLSchema" xmlns:xs="http://www.w3.org/2001/XMLSchema" xmlns:p="http://schemas.microsoft.com/office/2006/metadata/properties" xmlns:ns2="45500715-b3f9-42b0-bc72-b20bef4117f8" targetNamespace="http://schemas.microsoft.com/office/2006/metadata/properties" ma:root="true" ma:fieldsID="2352974ad68c12dd0c96eee9e3b4cff5" ns2:_="">
    <xsd:import namespace="45500715-b3f9-42b0-bc72-b20bef4117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3A4A0D-1424-4347-BA68-D2A21351859D}"/>
</file>

<file path=customXml/itemProps2.xml><?xml version="1.0" encoding="utf-8"?>
<ds:datastoreItem xmlns:ds="http://schemas.openxmlformats.org/officeDocument/2006/customXml" ds:itemID="{5AEE086C-2521-4354-8B66-39D8AB210EB1}"/>
</file>

<file path=customXml/itemProps3.xml><?xml version="1.0" encoding="utf-8"?>
<ds:datastoreItem xmlns:ds="http://schemas.openxmlformats.org/officeDocument/2006/customXml" ds:itemID="{A44A9C70-DB34-448C-8AC2-4EFEA925760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