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1.xml" ContentType="application/inkml+xml"/>
  <Override PartName="/ppt/ink/ink2.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3.xml" ContentType="application/inkml+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ink/ink4.xml" ContentType="application/inkml+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25"/>
  </p:notesMasterIdLst>
  <p:sldIdLst>
    <p:sldId id="256" r:id="rId4"/>
    <p:sldId id="293" r:id="rId5"/>
    <p:sldId id="273" r:id="rId6"/>
    <p:sldId id="274" r:id="rId7"/>
    <p:sldId id="304" r:id="rId8"/>
    <p:sldId id="275" r:id="rId9"/>
    <p:sldId id="284" r:id="rId10"/>
    <p:sldId id="303" r:id="rId11"/>
    <p:sldId id="294" r:id="rId12"/>
    <p:sldId id="276" r:id="rId13"/>
    <p:sldId id="295" r:id="rId14"/>
    <p:sldId id="302" r:id="rId15"/>
    <p:sldId id="277" r:id="rId16"/>
    <p:sldId id="279" r:id="rId17"/>
    <p:sldId id="280" r:id="rId18"/>
    <p:sldId id="296" r:id="rId19"/>
    <p:sldId id="281" r:id="rId20"/>
    <p:sldId id="292" r:id="rId21"/>
    <p:sldId id="282" r:id="rId22"/>
    <p:sldId id="287" r:id="rId23"/>
    <p:sldId id="29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66"/>
    <a:srgbClr val="008000"/>
    <a:srgbClr val="00FF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6331" autoAdjust="0"/>
  </p:normalViewPr>
  <p:slideViewPr>
    <p:cSldViewPr>
      <p:cViewPr varScale="1">
        <p:scale>
          <a:sx n="55" d="100"/>
          <a:sy n="55" d="100"/>
        </p:scale>
        <p:origin x="96" y="4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79275" units="1/cm"/>
          <inkml:channelProperty channel="T" name="resolution" value="1" units="1/dev"/>
        </inkml:channelProperties>
      </inkml:inkSource>
      <inkml:timestamp xml:id="ts0" timeString="2021-04-26T22:09:55.459"/>
    </inkml:context>
    <inkml:brush xml:id="br0">
      <inkml:brushProperty name="width" value="0.06667" units="cm"/>
      <inkml:brushProperty name="height" value="0.06667" units="cm"/>
      <inkml:brushProperty name="color" value="#ED1C24"/>
      <inkml:brushProperty name="fitToCurve" value="1"/>
    </inkml:brush>
  </inkml:definitions>
  <inkml:traceGroup>
    <inkml:annotationXML>
      <emma:emma xmlns:emma="http://www.w3.org/2003/04/emma" version="1.0">
        <emma:interpretation id="{207F7A03-1C6A-44CB-BA06-886316DCF3D9}" emma:medium="tactile" emma:mode="ink">
          <msink:context xmlns:msink="http://schemas.microsoft.com/ink/2010/main" type="inkDrawing" rotatedBoundingBox="13437,1157 14867,5394 10689,6804 9260,2567" hotPoints="13969,2330 13860,5897 10294,5788 10403,2221" semanticType="enclosure" shapeName="Square">
            <msink:destinationLink direction="to" ref="{9012FF07-8303-4982-A7C6-2D2AA6E94699}"/>
            <msink:destinationLink direction="from" ref="{9012FF07-8303-4982-A7C6-2D2AA6E94699}"/>
          </msink:context>
        </emma:interpretation>
      </emma:emma>
    </inkml:annotationXML>
    <inkml:trace contextRef="#ctx0" brushRef="#br0">0 1515 0,'49'0'109,"49"0"-93,48 0-1,-48 0 1,-1 0-1,1 0-15,-49 0 16,0 0 0,0 0-1,0 0-15,-1 0 16,1 0 0,0 0-1,0 0-15,49 0 16,-50 0-1,1 0 1,0 0 0,49 0-1,-49 0 1,0 0 0,-1 0-16,1 0 15,0 0 1,0 0-1,49 0 1,-50 0 15,50 0-15,-49 0-16,49 0 31,-49 0-15,-1 0-16,1 0 15,0 0 1,0 0 0,0 0-16,0 0 15,-1 0 1,1 0 15,49 0-31,-49 0 31,49 0-15,-1 0 0,-48 0 15,0 0-15,0 0-16,0 0 15,-49-49 1,48 49-1,-48-98-15,49 98 16,0 0 0,-49-49-1,0-48 17,49 48-17,0 0 1,-49 0-16,0-49 31,0 1-15,0-1-1,0 0 1,0 49 0,0 1-1,0-1 1,0 0-1,0 0 1,0-49-16,0 1 16,0 48-1,0-49 48,0 49-48,0 0-15</inkml:trace>
    <inkml:trace contextRef="#ctx0" brushRef="#br0" timeOffset="3854.1677">3224 0 0,'0'-48'47,"0"-1"-32,0 0 17,0 0-32,0-49 15,0-48 1,49-1 0,0 1-1,-49 97-15,0 0 16,0 0 15,0-439 110,0 439-141,0 0 47,0 0-32,0 0-15,-49 1 16,0-1 78,0 0-94,49 0 31,-49 0 0,0 49-31,0-49 31,1 0 1,-1 49-1,0 0-31,0 0 31,0 0-15,0 0-16,1 0 15,-1-48 17,0 48-17,0 0-15,0 0 31,0 0-15,0 0 0,1 0-1,-1 0 1,0 0 0,0 0-16,-49 0 15,1 0 1,48-49-1,-49 49-15,-48-49 16,48 49 0,0-49-1,49 49-15,-48 0 16,-50-49 0,1 49-1,48 0-15,0 0 16,1 0-1,-1 0 1,49 0 0,-49 0-16,1 0 15,48 0 1,0 0 0,-49 0-16,49 0 15,1 0 1,-50 0-1,0 0 1,49 49-16,0-49 16,1 0-1,-1 0 1,0 0 0,0 49 15,0 0-16,49 0 64,0-1-64,0 50 16,0 0-15,0-49 0,0 0-16,0-1 15,0 1 17,0 98-32,0-98 15,0-1 1,0 1 15,0 0-15,0 0-1,49 0 1,-49 0-16,0 0 47,0-1-32,49 1 1,-49 0 0,0 0-16,0 0 62,0 0-46,0-1-1,0 1 1,0 49-16,0-49 31,0 49 1,0-50-17,0 50 1,0-49-1,0 49-15,0-50 47,0 99-47,0-49 16,0 48 0,0 1-1,0-98 1,0-1-16,0 1 15,0 0 1,0 0 0,0 98-16,0-50 15,0 1 1,0 0 0,0-50-1,0 50 48,0-49-32,0 0-31,0 0 31,49-49-15,-49 49-1,49-49 17,-1 0-17,1 0-15,0 0 32,0 0-17,0 0 1,0 0-1,0 0 1,-1 0-16,1 0 31,0 0-15</inkml:trace>
  </inkml:traceGroup>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79275" units="1/cm"/>
          <inkml:channelProperty channel="T" name="resolution" value="1" units="1/dev"/>
        </inkml:channelProperties>
      </inkml:inkSource>
      <inkml:timestamp xml:id="ts0" timeString="2021-04-26T22:10:02.563"/>
    </inkml:context>
    <inkml:brush xml:id="br0">
      <inkml:brushProperty name="width" value="0.06667" units="cm"/>
      <inkml:brushProperty name="height" value="0.06667" units="cm"/>
      <inkml:brushProperty name="color" value="#ED1C24"/>
      <inkml:brushProperty name="fitToCurve" value="1"/>
    </inkml:brush>
  </inkml:definitions>
  <inkml:traceGroup>
    <inkml:annotationXML>
      <emma:emma xmlns:emma="http://www.w3.org/2003/04/emma" version="1.0">
        <emma:interpretation id="{9012FF07-8303-4982-A7C6-2D2AA6E94699}" emma:medium="tactile" emma:mode="ink">
          <msink:context xmlns:msink="http://schemas.microsoft.com/ink/2010/main" type="inkDrawing" rotatedBoundingBox="10501,5714 11805,10957 10236,11347 8932,6105" semanticType="callout" shapeName="Other">
            <msink:sourceLink direction="to" ref="{207F7A03-1C6A-44CB-BA06-886316DCF3D9}"/>
            <msink:sourceLink direction="from" ref="{207F7A03-1C6A-44CB-BA06-886316DCF3D9}"/>
          </msink:context>
        </emma:interpretation>
      </emma:emma>
    </inkml:annotationXML>
    <inkml:trace contextRef="#ctx0" brushRef="#br0">472 0 0,'0'49'78,"-48"49"-62,-1 48-1,-49 98 1,0 1-16,50-1 15,-50-49 1,98-48 0,0-1-16,0 1 15,0 48 1,0-48 0,0 48-16,0 0 15,0-97 1,0 49-1,49-1-15,0 1 16,-49-1 0,48 50-1,50 48 1,0-98-16,-98 1 16,97-49-1,-48 48 1,0-48-16,49 0 15,-49 48 1,48-48 0,-48 48-1,-49-97-15,49 0 16,0 0 15,0 0-31,0 0 16,-1-1-1,1 1 1,-49 0-16,49-49 16,0 0 31,0-98-32,0-97 1,0 97-1,-49 1-15,48-1 32,-48-49-17,0 99 1,0-1-16,0 0 16,0 98 124,0 48-124,0 1-1,0 49 1,0-1-16,0 1 16,0 48-1,0-48 1,0-98-16,0-1 16,0 1 15,-48-49 78,-1 0-109,-49 0 16,0 0-1,-48 0 1,-50-97 0,1 48-16,0-49 15,48 0 1,49 98 0,1-49-16,48 49 15</inkml:trace>
  </inkml:traceGroup>
</inkml:ink>
</file>

<file path=ppt/ink/ink3.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79275" units="1/cm"/>
          <inkml:channelProperty channel="T" name="resolution" value="1" units="1/dev"/>
        </inkml:channelProperties>
      </inkml:inkSource>
      <inkml:timestamp xml:id="ts0" timeString="2021-04-26T22:12:00.589"/>
    </inkml:context>
    <inkml:brush xml:id="br0">
      <inkml:brushProperty name="width" value="0.06667" units="cm"/>
      <inkml:brushProperty name="height" value="0.06667" units="cm"/>
      <inkml:brushProperty name="color" value="#ED1C24"/>
      <inkml:brushProperty name="fitToCurve" value="1"/>
    </inkml:brush>
  </inkml:definitions>
  <inkml:traceGroup>
    <inkml:annotationXML>
      <emma:emma xmlns:emma="http://www.w3.org/2003/04/emma" version="1.0">
        <emma:interpretation id="{3BF3067E-A65B-4635-B0E7-677AEA04F300}" emma:medium="tactile" emma:mode="ink">
          <msink:context xmlns:msink="http://schemas.microsoft.com/ink/2010/main" type="inkDrawing" rotatedBoundingBox="13598,5363 18883,-392 23441,3792 18155,9548" hotPoints="22098,4119 18706,7511 15314,4119 18706,727" semanticType="enclosure" shapeName="Circle"/>
        </emma:interpretation>
      </emma:emma>
    </inkml:annotationXML>
    <inkml:trace contextRef="#ctx0" brushRef="#br0">0 6260 0,'0'49'78,"98"0"-62,0 0-1,-1 0-15,1 0 16,49-1-1,-1-48 1,98 49 0,49 0-16,49 0 15,-97 0 1,-50-49 0,98 0-16,-98 0 15,99 0 1,-99-98-1,98 49-15,-146 0 16,48-48 0,0 48-1,1-49-15,48 49 16,-98-48 0,50-1-1,-1 0 1,-97 98-16,0-97 15,-1-1 1,50 0 0,-1-48-16,1-99 15,-1 99 1,-48 48 0,0-48-1,48-1-15,-97 1 16,49-1-1,-49-97 1,48 0-16,-97 97 16,49 49-1,0 1 1,-49-1-16,49 0 16,-49-48-1,0-98 1,0-1-1,0 99-15,0 48 16,0 49 0,-49-48-1,0-50-15,-48-97 16,-50-49 0,1 0-1,-1 0-15,49 195 16,-48 0-1,97 0 1,-49 1 0,1 48-16,48-98 15,-147 99 1,99-50 0,-50 0-16,49 0 15,-48 98 1,48-48-1,-48-50 1,48 98-16,0-49 16,-48 49-1,97 0 1,0 0-16,0 0 16,-49 0-1,-48 0 1,48 0-16,1 0 15,-1 0 1,0 0 0,0 49-1,-48-49-15,-49 49 16,97-49 0,-49 0-1,50 49-15,-50-49 16,49 48-1,50-48 1,-99 49-16,98 0 16,-49-49-1,1 98 1,48-98 0,0 98-16,-49-50 15,50 50 1,-99 0-1,98-1-15,-49 1 16,1 49 0,48-98-1,-49 48-15,49 1 16,-48-49 0,48 48-1,0-48 1,0 0-16,-49 98 15,98-50 1,-48 1 0,-1 0-16,49-1 15,-49 50 1,49 0 0,0-50-16,-49 1 15,0 0 1,49-50-1,0 50 1,0-49-16,-49 49 16,1 48-1,-1 1 1,49-1-16,0-97 16,0 49 15,-49 0-16,49-50-15,0 50 16,0 0 0,-49 48-1,49-97-15,0 0 16,0 0 0,0 49-1,-49 48-15,49-48 16,0 48-1,0-97 1,0 0 0,0 0-1,0 49 17,0-50-32,0 99 15,0-49 1,0-1-1,0-48 1,0 49 15,0 0-15,0-50-16,0 1 16,0 49-1,49-98 1,-49 49-16,0 48 31,49-48-15,-49 49-16,0-49 15,49 49 1,-49-50 15,0 50 0,0-49-15,49 0 0</inkml:trace>
  </inkml:traceGroup>
</inkml:ink>
</file>

<file path=ppt/ink/ink4.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79275" units="1/cm"/>
          <inkml:channelProperty channel="T" name="resolution" value="1" units="1/dev"/>
        </inkml:channelProperties>
      </inkml:inkSource>
      <inkml:timestamp xml:id="ts0" timeString="2021-04-26T23:06:17.107"/>
    </inkml:context>
    <inkml:brush xml:id="br0">
      <inkml:brushProperty name="width" value="0.26667" units="cm"/>
      <inkml:brushProperty name="height" value="0.53333" units="cm"/>
      <inkml:brushProperty name="color" value="#00FFFF"/>
      <inkml:brushProperty name="tip" value="rectangle"/>
      <inkml:brushProperty name="rasterOp" value="maskPen"/>
      <inkml:brushProperty name="fitToCurve" value="1"/>
    </inkml:brush>
  </inkml:definitions>
  <inkml:trace contextRef="#ctx0" brushRef="#br0">49 0 0,'49'0'141,"0"0"-126,-1 0 1,1 0-16,0 49 16,0-49 15,-49 49 0,49-49-15,0 0-16,0 0 31,-1 0 31,1 0 1,0 0-47,-49 48 30,49-48-14,0 0-1,0 0 0,-1 0 16,-48 49 156,-48-49-125,-1 0-62,0 0 15,0 0-15,0 0-1,0 0 1,1 0 31,-1 0-31,0 0 15,0 0 16,0 0 0,0 0-16,0 0-16,1 0 17,-1 0 30,0 0 16,0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15C7CBD-4789-4672-BDA9-FE6D73A7A8A5}"/>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AU"/>
          </a:p>
        </p:txBody>
      </p:sp>
      <p:sp>
        <p:nvSpPr>
          <p:cNvPr id="5123" name="Rectangle 3">
            <a:extLst>
              <a:ext uri="{FF2B5EF4-FFF2-40B4-BE49-F238E27FC236}">
                <a16:creationId xmlns:a16="http://schemas.microsoft.com/office/drawing/2014/main" id="{6336FACE-514E-4DD5-8756-5E2C56DC4FA1}"/>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AU"/>
          </a:p>
        </p:txBody>
      </p:sp>
      <p:sp>
        <p:nvSpPr>
          <p:cNvPr id="23556" name="Rectangle 4">
            <a:extLst>
              <a:ext uri="{FF2B5EF4-FFF2-40B4-BE49-F238E27FC236}">
                <a16:creationId xmlns:a16="http://schemas.microsoft.com/office/drawing/2014/main" id="{AFCA2FFC-C70E-4908-9009-2178B900BA12}"/>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AE15BCA6-D6FA-43A8-B9A0-A309C92F0E6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5126" name="Rectangle 6">
            <a:extLst>
              <a:ext uri="{FF2B5EF4-FFF2-40B4-BE49-F238E27FC236}">
                <a16:creationId xmlns:a16="http://schemas.microsoft.com/office/drawing/2014/main" id="{5E123AFB-7FF0-43E6-8632-07351E00013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endParaRPr lang="en-AU"/>
          </a:p>
        </p:txBody>
      </p:sp>
      <p:sp>
        <p:nvSpPr>
          <p:cNvPr id="5127" name="Rectangle 7">
            <a:extLst>
              <a:ext uri="{FF2B5EF4-FFF2-40B4-BE49-F238E27FC236}">
                <a16:creationId xmlns:a16="http://schemas.microsoft.com/office/drawing/2014/main" id="{A4BD35AE-D0C8-4B2F-BAD0-F5148B25E6B5}"/>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2095535-B3D8-4120-8FC8-8BE3CEDB9716}" type="slidenum">
              <a:rPr lang="ar-SA"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A097F9F1-4928-455C-8A68-B99148426A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F257CBE-F543-4E12-8BB4-7FBB399E953A}" type="slidenum">
              <a:rPr lang="ar-SA" altLang="en-US"/>
              <a:pPr eaLnBrk="1" hangingPunct="1"/>
              <a:t>1</a:t>
            </a:fld>
            <a:endParaRPr lang="en-AU" altLang="en-US"/>
          </a:p>
        </p:txBody>
      </p:sp>
      <p:sp>
        <p:nvSpPr>
          <p:cNvPr id="24579" name="Rectangle 2">
            <a:extLst>
              <a:ext uri="{FF2B5EF4-FFF2-40B4-BE49-F238E27FC236}">
                <a16:creationId xmlns:a16="http://schemas.microsoft.com/office/drawing/2014/main" id="{D598A968-BB5B-4745-A0E1-E91822AC733C}"/>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CE4DC837-94C3-4822-BEEF-B86EE49B49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A1943656-2ED5-4FD6-8C11-A70D699191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921989D-3A66-41DF-88C3-50F0F8DD53AB}" type="slidenum">
              <a:rPr lang="ar-SA" altLang="en-US"/>
              <a:pPr eaLnBrk="1" hangingPunct="1"/>
              <a:t>10</a:t>
            </a:fld>
            <a:endParaRPr lang="en-AU" altLang="en-US"/>
          </a:p>
        </p:txBody>
      </p:sp>
      <p:sp>
        <p:nvSpPr>
          <p:cNvPr id="33795" name="Rectangle 2">
            <a:extLst>
              <a:ext uri="{FF2B5EF4-FFF2-40B4-BE49-F238E27FC236}">
                <a16:creationId xmlns:a16="http://schemas.microsoft.com/office/drawing/2014/main" id="{10A95176-1170-46DF-A342-959999774417}"/>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779C8FB0-1D63-426E-BF21-FD9835326C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00F83E9A-3D44-48F9-80AE-242D47D858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127A893-5E49-4E9D-8BEF-E5367C6CAE13}" type="slidenum">
              <a:rPr lang="ar-SA" altLang="en-US"/>
              <a:pPr eaLnBrk="1" hangingPunct="1"/>
              <a:t>11</a:t>
            </a:fld>
            <a:endParaRPr lang="en-AU" altLang="en-US"/>
          </a:p>
        </p:txBody>
      </p:sp>
      <p:sp>
        <p:nvSpPr>
          <p:cNvPr id="34819" name="Rectangle 2">
            <a:extLst>
              <a:ext uri="{FF2B5EF4-FFF2-40B4-BE49-F238E27FC236}">
                <a16:creationId xmlns:a16="http://schemas.microsoft.com/office/drawing/2014/main" id="{0D440ACB-BEB9-423C-A324-389D997CDBAC}"/>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C33292E3-8BFC-47A3-9823-3C2AB8C89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The zinc is formed by 4 bond with 4</a:t>
            </a:r>
            <a:r>
              <a:rPr lang="en-US" altLang="en-US" baseline="0" dirty="0" smtClean="0"/>
              <a:t> </a:t>
            </a:r>
            <a:r>
              <a:rPr lang="en-US" altLang="en-US" baseline="0" dirty="0" err="1" smtClean="0"/>
              <a:t>cistin</a:t>
            </a:r>
            <a:r>
              <a:rPr lang="en-US" altLang="en-US" baseline="0" dirty="0" smtClean="0"/>
              <a:t> or tow </a:t>
            </a:r>
            <a:r>
              <a:rPr lang="en-US" altLang="en-US" baseline="0" dirty="0" err="1" smtClean="0"/>
              <a:t>histin</a:t>
            </a:r>
            <a:r>
              <a:rPr lang="en-US" altLang="en-US" baseline="0" dirty="0" smtClean="0"/>
              <a:t> with 2 histidine </a:t>
            </a:r>
          </a:p>
          <a:p>
            <a:pPr eaLnBrk="1" hangingPunct="1"/>
            <a:endParaRPr lang="en-US" altLang="en-US" baseline="0" dirty="0" smtClean="0"/>
          </a:p>
          <a:p>
            <a:pPr eaLnBrk="1" hangingPunct="1"/>
            <a:r>
              <a:rPr lang="en-US" altLang="en-US" baseline="0" dirty="0" smtClean="0"/>
              <a:t>The function of it is to recognized a specific region in the nuclear DNA (known as hormone response element ) it is made up of 6 nucleotides </a:t>
            </a:r>
          </a:p>
          <a:p>
            <a:pPr eaLnBrk="1" hangingPunct="1"/>
            <a:r>
              <a:rPr lang="en-US" altLang="en-US" baseline="0" dirty="0" smtClean="0"/>
              <a:t>Where it is found ? found in the DNA of the nucleus </a:t>
            </a:r>
          </a:p>
          <a:p>
            <a:pPr eaLnBrk="1" hangingPunct="1"/>
            <a:r>
              <a:rPr lang="en-US" altLang="en-US" baseline="0" dirty="0" smtClean="0"/>
              <a:t>Who recognized this six nucleotide which we call them each RE ? The DBD </a:t>
            </a:r>
          </a:p>
          <a:p>
            <a:pPr eaLnBrk="1" hangingPunct="1"/>
            <a:endParaRPr lang="en-US" altLang="en-US" baseline="0" dirty="0" smtClean="0"/>
          </a:p>
          <a:p>
            <a:pPr eaLnBrk="1" hangingPunct="1"/>
            <a:r>
              <a:rPr lang="en-US" altLang="en-US" baseline="0" dirty="0" smtClean="0"/>
              <a:t>So the DBD is found in the receptor itself which is made up of 2 zinc figure </a:t>
            </a:r>
          </a:p>
          <a:p>
            <a:pPr eaLnBrk="1" hangingPunct="1"/>
            <a:endParaRPr lang="en-US" altLang="en-US" baseline="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11897EDF-4E92-49DE-A58D-63B88F9BDAB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1D37ABA-28C6-46AE-8DBE-C55110EC229D}" type="slidenum">
              <a:rPr lang="ar-SA" altLang="en-US"/>
              <a:pPr eaLnBrk="1" hangingPunct="1"/>
              <a:t>13</a:t>
            </a:fld>
            <a:endParaRPr lang="en-AU" altLang="en-US"/>
          </a:p>
        </p:txBody>
      </p:sp>
      <p:sp>
        <p:nvSpPr>
          <p:cNvPr id="35843" name="Rectangle 2">
            <a:extLst>
              <a:ext uri="{FF2B5EF4-FFF2-40B4-BE49-F238E27FC236}">
                <a16:creationId xmlns:a16="http://schemas.microsoft.com/office/drawing/2014/main" id="{FC7087FC-55BC-42DA-97EA-41E2807B63E2}"/>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B8AB201D-E83F-4BE2-B5DB-DD92ECD783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83E03580-135F-46AB-8625-DB8112A2E76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19312D-6873-4A8E-9749-EAC1DC5893A6}" type="slidenum">
              <a:rPr lang="ar-SA" altLang="en-US"/>
              <a:pPr eaLnBrk="1" hangingPunct="1"/>
              <a:t>14</a:t>
            </a:fld>
            <a:endParaRPr lang="en-AU" altLang="en-US"/>
          </a:p>
        </p:txBody>
      </p:sp>
      <p:sp>
        <p:nvSpPr>
          <p:cNvPr id="36867" name="Rectangle 2">
            <a:extLst>
              <a:ext uri="{FF2B5EF4-FFF2-40B4-BE49-F238E27FC236}">
                <a16:creationId xmlns:a16="http://schemas.microsoft.com/office/drawing/2014/main" id="{C74875B2-1860-4A32-835B-28158B4F799C}"/>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5E06A307-4D5E-4221-8227-F1CCD0F283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CEA2668B-8410-4775-A84C-EF067DCFBA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E57AFA-9DE2-4FEB-A747-A142A51EF17C}" type="slidenum">
              <a:rPr lang="ar-SA" altLang="en-US"/>
              <a:pPr eaLnBrk="1" hangingPunct="1"/>
              <a:t>15</a:t>
            </a:fld>
            <a:endParaRPr lang="en-AU" altLang="en-US"/>
          </a:p>
        </p:txBody>
      </p:sp>
      <p:sp>
        <p:nvSpPr>
          <p:cNvPr id="37891" name="Rectangle 2">
            <a:extLst>
              <a:ext uri="{FF2B5EF4-FFF2-40B4-BE49-F238E27FC236}">
                <a16:creationId xmlns:a16="http://schemas.microsoft.com/office/drawing/2014/main" id="{5E18F17E-F4FD-4726-85E3-DBDC4C2AF9B6}"/>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C1561810-5694-4F4F-AF60-42041C7964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If the receptor</a:t>
            </a:r>
            <a:r>
              <a:rPr lang="en-US" altLang="en-US" baseline="0" dirty="0" smtClean="0"/>
              <a:t> </a:t>
            </a:r>
            <a:r>
              <a:rPr lang="en-US" altLang="en-US" baseline="0" dirty="0" err="1" smtClean="0"/>
              <a:t>dimrizaed</a:t>
            </a:r>
            <a:r>
              <a:rPr lang="en-US" altLang="en-US" baseline="0" dirty="0" smtClean="0"/>
              <a:t> with </a:t>
            </a:r>
            <a:r>
              <a:rPr lang="en-US" altLang="en-US" baseline="0" dirty="0" err="1" smtClean="0"/>
              <a:t>similer</a:t>
            </a:r>
            <a:r>
              <a:rPr lang="en-US" altLang="en-US" baseline="0" dirty="0" smtClean="0"/>
              <a:t> receptor (progesterone progesterone receptor ) this will called homo </a:t>
            </a:r>
          </a:p>
          <a:p>
            <a:pPr eaLnBrk="1" hangingPunct="1"/>
            <a:endParaRPr lang="en-US" altLang="en-US" baseline="0" dirty="0" smtClean="0"/>
          </a:p>
          <a:p>
            <a:pPr eaLnBrk="1" hangingPunct="1"/>
            <a:r>
              <a:rPr lang="en-AU" altLang="en-US" sz="1200" dirty="0" smtClean="0"/>
              <a:t>The retinoid X receptor (RXR)  they</a:t>
            </a:r>
            <a:r>
              <a:rPr lang="en-AU" altLang="en-US" sz="1200" baseline="0" dirty="0" smtClean="0"/>
              <a:t> can </a:t>
            </a:r>
            <a:r>
              <a:rPr lang="en-AU" altLang="en-US" sz="1200" baseline="0" dirty="0" err="1" smtClean="0"/>
              <a:t>dimrized</a:t>
            </a:r>
            <a:r>
              <a:rPr lang="en-AU" altLang="en-US" sz="1200" baseline="0" dirty="0" smtClean="0"/>
              <a:t> with any other receptor ( any receptor </a:t>
            </a:r>
            <a:r>
              <a:rPr lang="en-AU" altLang="en-US" sz="1200" baseline="0" dirty="0" err="1" smtClean="0"/>
              <a:t>dimrized</a:t>
            </a:r>
            <a:r>
              <a:rPr lang="en-AU" altLang="en-US" sz="1200" baseline="0" dirty="0" smtClean="0"/>
              <a:t> with RXR receptor we call it </a:t>
            </a:r>
            <a:r>
              <a:rPr lang="en-AU" altLang="en-US" sz="1200" baseline="0" dirty="0" err="1" smtClean="0"/>
              <a:t>hetro</a:t>
            </a:r>
            <a:r>
              <a:rPr lang="en-AU" altLang="en-US" sz="1200" baseline="0" dirty="0" smtClean="0"/>
              <a:t> </a:t>
            </a:r>
            <a:endParaRPr lang="ar-JO"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071B7F4A-3E64-4907-AC2E-C483864E6A0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8803AAB-788F-404A-9208-C07E0042A73E}" type="slidenum">
              <a:rPr lang="ar-SA" altLang="en-US"/>
              <a:pPr eaLnBrk="1" hangingPunct="1"/>
              <a:t>16</a:t>
            </a:fld>
            <a:endParaRPr lang="en-AU" altLang="en-US"/>
          </a:p>
        </p:txBody>
      </p:sp>
      <p:sp>
        <p:nvSpPr>
          <p:cNvPr id="38915" name="Rectangle 2">
            <a:extLst>
              <a:ext uri="{FF2B5EF4-FFF2-40B4-BE49-F238E27FC236}">
                <a16:creationId xmlns:a16="http://schemas.microsoft.com/office/drawing/2014/main" id="{17D7C416-859C-4D2D-809B-28F75A7CD79F}"/>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D27BB0EB-B8CF-4081-A20B-AD44975B10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u="sng" dirty="0" smtClean="0">
                <a:latin typeface="Times New Roman" panose="02020603050405020304" pitchFamily="18" charset="0"/>
                <a:cs typeface="Times New Roman" panose="02020603050405020304" pitchFamily="18" charset="0"/>
              </a:rPr>
              <a:t>inverted repeats</a:t>
            </a:r>
            <a:r>
              <a:rPr lang="ar-JO" altLang="en-US" sz="1200" u="none" baseline="0" dirty="0" smtClean="0">
                <a:latin typeface="Arial" pitchFamily="34" charset="0"/>
                <a:cs typeface="Arial" pitchFamily="34" charset="0"/>
              </a:rPr>
              <a:t> : </a:t>
            </a:r>
            <a:r>
              <a:rPr lang="en-US" altLang="en-US" sz="1200" u="none" baseline="0" dirty="0" smtClean="0">
                <a:latin typeface="Arial" pitchFamily="34" charset="0"/>
                <a:cs typeface="Arial" pitchFamily="34" charset="0"/>
              </a:rPr>
              <a:t>means that the HRE segment are found in one strand and the </a:t>
            </a:r>
            <a:r>
              <a:rPr lang="en-US" altLang="en-US" sz="1200" u="none" baseline="0" dirty="0" err="1" smtClean="0">
                <a:latin typeface="Arial" pitchFamily="34" charset="0"/>
                <a:cs typeface="Arial" pitchFamily="34" charset="0"/>
              </a:rPr>
              <a:t>oppsite</a:t>
            </a:r>
            <a:r>
              <a:rPr lang="en-US" altLang="en-US" sz="1200" u="none" baseline="0" dirty="0" smtClean="0">
                <a:latin typeface="Arial" pitchFamily="34" charset="0"/>
                <a:cs typeface="Arial" pitchFamily="34" charset="0"/>
              </a:rPr>
              <a:t> strand also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en-US" sz="1200" u="none" baseline="0" dirty="0" smtClean="0">
              <a:latin typeface="Arial" pitchFamily="34" charset="0"/>
              <a:cs typeface="Arial" pitchFamily="34"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sz="1200" dirty="0" smtClean="0">
                <a:solidFill>
                  <a:srgbClr val="00B050"/>
                </a:solidFill>
                <a:latin typeface="Times New Roman" panose="02020603050405020304" pitchFamily="18" charset="0"/>
                <a:cs typeface="Times New Roman" panose="02020603050405020304" pitchFamily="18" charset="0"/>
              </a:rPr>
              <a:t>The </a:t>
            </a:r>
            <a:r>
              <a:rPr lang="en-US" altLang="en-US" sz="1200" dirty="0" err="1" smtClean="0">
                <a:solidFill>
                  <a:srgbClr val="00B050"/>
                </a:solidFill>
                <a:latin typeface="Times New Roman" panose="02020603050405020304" pitchFamily="18" charset="0"/>
                <a:cs typeface="Times New Roman" panose="02020603050405020304" pitchFamily="18" charset="0"/>
              </a:rPr>
              <a:t>vit</a:t>
            </a:r>
            <a:r>
              <a:rPr lang="en-US" altLang="en-US" sz="1200" dirty="0" smtClean="0">
                <a:solidFill>
                  <a:srgbClr val="00B050"/>
                </a:solidFill>
                <a:latin typeface="Times New Roman" panose="02020603050405020304" pitchFamily="18" charset="0"/>
                <a:cs typeface="Times New Roman" panose="02020603050405020304" pitchFamily="18" charset="0"/>
              </a:rPr>
              <a:t> D3 dimerization its mean that one</a:t>
            </a:r>
            <a:r>
              <a:rPr lang="en-US" altLang="en-US" sz="1200" baseline="0" dirty="0" smtClean="0">
                <a:solidFill>
                  <a:srgbClr val="00B050"/>
                </a:solidFill>
                <a:latin typeface="Times New Roman" panose="02020603050405020304" pitchFamily="18" charset="0"/>
                <a:cs typeface="Times New Roman" panose="02020603050405020304" pitchFamily="18" charset="0"/>
              </a:rPr>
              <a:t> is RXR other is </a:t>
            </a:r>
            <a:r>
              <a:rPr lang="en-US" altLang="en-US" sz="1200" baseline="0" dirty="0" err="1" smtClean="0">
                <a:solidFill>
                  <a:srgbClr val="00B050"/>
                </a:solidFill>
                <a:latin typeface="Times New Roman" panose="02020603050405020304" pitchFamily="18" charset="0"/>
                <a:cs typeface="Times New Roman" panose="02020603050405020304" pitchFamily="18" charset="0"/>
              </a:rPr>
              <a:t>vit</a:t>
            </a:r>
            <a:r>
              <a:rPr lang="en-US" altLang="en-US" sz="1200" baseline="0" dirty="0" smtClean="0">
                <a:solidFill>
                  <a:srgbClr val="00B050"/>
                </a:solidFill>
                <a:latin typeface="Times New Roman" panose="02020603050405020304" pitchFamily="18" charset="0"/>
                <a:cs typeface="Times New Roman" panose="02020603050405020304" pitchFamily="18" charset="0"/>
              </a:rPr>
              <a:t> d3 </a:t>
            </a:r>
            <a:endParaRPr lang="en-US" altLang="en-US" sz="1200" dirty="0" smtClean="0">
              <a:solidFill>
                <a:srgbClr val="00B050"/>
              </a:solidFill>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en-US" sz="1200" u="sng" dirty="0" smtClean="0">
              <a:latin typeface="Times New Roman" panose="02020603050405020304" pitchFamily="18" charset="0"/>
              <a:cs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8B1A7A5-6A19-4C78-BD5D-04824EEF3A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16684B-3539-4253-8DC5-2ACF5A3EF5D6}" type="slidenum">
              <a:rPr lang="ar-SA" altLang="en-US"/>
              <a:pPr eaLnBrk="1" hangingPunct="1"/>
              <a:t>17</a:t>
            </a:fld>
            <a:endParaRPr lang="en-AU" altLang="en-US"/>
          </a:p>
        </p:txBody>
      </p:sp>
      <p:sp>
        <p:nvSpPr>
          <p:cNvPr id="39939" name="Rectangle 2">
            <a:extLst>
              <a:ext uri="{FF2B5EF4-FFF2-40B4-BE49-F238E27FC236}">
                <a16:creationId xmlns:a16="http://schemas.microsoft.com/office/drawing/2014/main" id="{EFF69F8C-2FDA-4729-8307-E02658E92361}"/>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AEEE7996-24FB-493E-BCDE-8D218FFF01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74D47E7D-57A6-4DAC-8531-5C90AE76312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DB72E78-F2E0-4238-92D9-B89615FF4116}" type="slidenum">
              <a:rPr lang="ar-SA" altLang="en-US"/>
              <a:pPr eaLnBrk="1" hangingPunct="1"/>
              <a:t>18</a:t>
            </a:fld>
            <a:endParaRPr lang="en-AU" altLang="en-US"/>
          </a:p>
        </p:txBody>
      </p:sp>
      <p:sp>
        <p:nvSpPr>
          <p:cNvPr id="40963" name="Rectangle 2">
            <a:extLst>
              <a:ext uri="{FF2B5EF4-FFF2-40B4-BE49-F238E27FC236}">
                <a16:creationId xmlns:a16="http://schemas.microsoft.com/office/drawing/2014/main" id="{3C30F6B3-3755-4246-B6B9-AC04BD30C36B}"/>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C5A42CBC-1B14-455F-99F8-371717BA8FA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3 heat shock protein </a:t>
            </a:r>
          </a:p>
          <a:p>
            <a:r>
              <a:rPr lang="en-US" dirty="0" smtClean="0"/>
              <a:t>Heat shock protein 90 </a:t>
            </a:r>
          </a:p>
          <a:p>
            <a:r>
              <a:rPr lang="en-US" dirty="0" smtClean="0"/>
              <a:t>===== 70 </a:t>
            </a:r>
          </a:p>
          <a:p>
            <a:r>
              <a:rPr lang="en-US" dirty="0" smtClean="0"/>
              <a:t>===== 56</a:t>
            </a:r>
          </a:p>
          <a:p>
            <a:r>
              <a:rPr lang="en-US" dirty="0" smtClean="0"/>
              <a:t>Its function is to regulate the activity of cytoplasm protein </a:t>
            </a:r>
          </a:p>
          <a:p>
            <a:r>
              <a:rPr lang="en-US" dirty="0" smtClean="0"/>
              <a:t>Also to keep the ligand binding protein in proper position so there is no obstruction of the hormone to bind the</a:t>
            </a:r>
            <a:r>
              <a:rPr lang="en-US" baseline="0" dirty="0" smtClean="0"/>
              <a:t> LBD domain </a:t>
            </a:r>
          </a:p>
          <a:p>
            <a:endParaRPr lang="en-US" baseline="0" dirty="0" smtClean="0"/>
          </a:p>
          <a:p>
            <a:r>
              <a:rPr lang="en-US" baseline="0" dirty="0" smtClean="0"/>
              <a:t>Once the hormone bind to the </a:t>
            </a:r>
            <a:r>
              <a:rPr lang="en-US" baseline="0" dirty="0" err="1" smtClean="0"/>
              <a:t>appo</a:t>
            </a:r>
            <a:r>
              <a:rPr lang="en-US" baseline="0" dirty="0" smtClean="0"/>
              <a:t> receptor this lead to conformational change cause release of the three shock protein then the receptor they relocate or move to the nucleus they bind all together to the HRE sequence in the DNA in the nucleus</a:t>
            </a:r>
          </a:p>
          <a:p>
            <a:r>
              <a:rPr lang="en-US" altLang="en-US" baseline="0" dirty="0" smtClean="0"/>
              <a:t>The final distention of all nuclear receptor as the DNA in the nucleus this is why we call the nuclear receptor as a transcriptional factor because they regulate the transcription </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D79B085B-7CCF-4CF9-87A3-5CAABF5956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7D9EAB2-E143-40E8-98E2-67EBF379E6D7}" type="slidenum">
              <a:rPr lang="ar-SA" altLang="en-US"/>
              <a:pPr eaLnBrk="1" hangingPunct="1"/>
              <a:t>19</a:t>
            </a:fld>
            <a:endParaRPr lang="en-AU" altLang="en-US"/>
          </a:p>
        </p:txBody>
      </p:sp>
      <p:sp>
        <p:nvSpPr>
          <p:cNvPr id="41987" name="Rectangle 2">
            <a:extLst>
              <a:ext uri="{FF2B5EF4-FFF2-40B4-BE49-F238E27FC236}">
                <a16:creationId xmlns:a16="http://schemas.microsoft.com/office/drawing/2014/main" id="{A2E01982-AD4A-4619-99D2-C3B801C498B8}"/>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761C57B6-5E87-4685-AEF9-72C23410FDE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095BEF1F-2659-4A4E-A067-4EC5DBBE01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10FB3FE-15CA-4E53-BE4F-21CF2A7B2E09}" type="slidenum">
              <a:rPr lang="ar-SA" altLang="en-US"/>
              <a:pPr eaLnBrk="1" hangingPunct="1"/>
              <a:t>20</a:t>
            </a:fld>
            <a:endParaRPr lang="en-AU" altLang="en-US"/>
          </a:p>
        </p:txBody>
      </p:sp>
      <p:sp>
        <p:nvSpPr>
          <p:cNvPr id="43011" name="Rectangle 2">
            <a:extLst>
              <a:ext uri="{FF2B5EF4-FFF2-40B4-BE49-F238E27FC236}">
                <a16:creationId xmlns:a16="http://schemas.microsoft.com/office/drawing/2014/main" id="{6BF014A7-9A88-4853-B7DB-E78DB64BFCFC}"/>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BB750576-8DD3-4541-BAA1-B0AEC9E0EC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35907297-656E-4235-9B85-B38C54784E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860DD94-564E-4D50-B344-9DBAD2DC77D1}" type="slidenum">
              <a:rPr lang="ar-SA" altLang="en-US"/>
              <a:pPr eaLnBrk="1" hangingPunct="1"/>
              <a:t>2</a:t>
            </a:fld>
            <a:endParaRPr lang="en-AU" altLang="en-US"/>
          </a:p>
        </p:txBody>
      </p:sp>
      <p:sp>
        <p:nvSpPr>
          <p:cNvPr id="25603" name="Rectangle 2">
            <a:extLst>
              <a:ext uri="{FF2B5EF4-FFF2-40B4-BE49-F238E27FC236}">
                <a16:creationId xmlns:a16="http://schemas.microsoft.com/office/drawing/2014/main" id="{A94549AC-2DFB-4281-9BA4-3ABDE2BC7DE2}"/>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26D1F6C1-E51E-4129-9E64-E272A8F51A2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err="1" smtClean="0"/>
              <a:t>Acording</a:t>
            </a:r>
            <a:r>
              <a:rPr lang="en-US" altLang="en-US" dirty="0" smtClean="0"/>
              <a:t> to the location of the intracellular</a:t>
            </a:r>
            <a:r>
              <a:rPr lang="en-US" altLang="en-US" baseline="0" dirty="0" smtClean="0"/>
              <a:t> receptor they divided into tow group 1</a:t>
            </a:r>
            <a:r>
              <a:rPr lang="en-US" altLang="en-US" baseline="30000" dirty="0" smtClean="0"/>
              <a:t>st</a:t>
            </a:r>
            <a:r>
              <a:rPr lang="en-US" altLang="en-US" baseline="0" dirty="0" smtClean="0"/>
              <a:t> in the cytoplasm 2</a:t>
            </a:r>
            <a:r>
              <a:rPr lang="en-US" altLang="en-US" baseline="30000" dirty="0" smtClean="0"/>
              <a:t>nd</a:t>
            </a:r>
            <a:r>
              <a:rPr lang="en-US" altLang="en-US" baseline="0" dirty="0" smtClean="0"/>
              <a:t> in the nucleus bounded to the DNA </a:t>
            </a:r>
            <a:endParaRPr lang="ar-JO" altLang="en-US" baseline="0" dirty="0" smtClean="0"/>
          </a:p>
          <a:p>
            <a:pPr eaLnBrk="1" hangingPunct="1"/>
            <a:endParaRPr lang="ar-JO" altLang="en-US" baseline="0" dirty="0"/>
          </a:p>
          <a:p>
            <a:pPr eaLnBrk="1" hangingPunct="1"/>
            <a:r>
              <a:rPr lang="en-US" altLang="en-US" baseline="0" dirty="0" smtClean="0"/>
              <a:t>Once the cytoplasm receptor bind to hormone it will move to the </a:t>
            </a:r>
            <a:r>
              <a:rPr lang="en-US" altLang="en-US" baseline="0" dirty="0" err="1" smtClean="0"/>
              <a:t>nuclus</a:t>
            </a:r>
            <a:r>
              <a:rPr lang="en-US" altLang="en-US" baseline="0" dirty="0" smtClean="0"/>
              <a:t> and bind to the DNA the other are already bind to DNA </a:t>
            </a:r>
          </a:p>
          <a:p>
            <a:pPr eaLnBrk="1" hangingPunct="1"/>
            <a:endParaRPr lang="en-US" altLang="en-US" baseline="0" dirty="0" smtClean="0"/>
          </a:p>
          <a:p>
            <a:pPr eaLnBrk="1" hangingPunct="1"/>
            <a:r>
              <a:rPr lang="en-US" altLang="en-US" baseline="0" dirty="0" smtClean="0"/>
              <a:t>The intracellular receptor and their hormone together we called them transcription factor because they regulate the transcription and activity of the gene </a:t>
            </a:r>
            <a:endParaRPr lang="ar-JO" altLang="en-US" baseline="0"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92155926-2417-475E-A661-148F8D606615}"/>
              </a:ext>
            </a:extLst>
          </p:cNvPr>
          <p:cNvSpPr>
            <a:spLocks noGrp="1" noRot="1" noChangeAspect="1" noChangeArrowheads="1" noTextEdit="1"/>
          </p:cNvSpPr>
          <p:nvPr>
            <p:ph type="sldImg"/>
          </p:nvPr>
        </p:nvSpPr>
        <p:spPr>
          <a:ln/>
        </p:spPr>
      </p:sp>
      <p:sp>
        <p:nvSpPr>
          <p:cNvPr id="44035" name="Rectangle 3">
            <a:extLst>
              <a:ext uri="{FF2B5EF4-FFF2-40B4-BE49-F238E27FC236}">
                <a16:creationId xmlns:a16="http://schemas.microsoft.com/office/drawing/2014/main" id="{9773E14C-1E05-4D78-B7FB-E4A594977B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4B2DA84B-6072-4F5B-BD16-6C58A7DA74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9E152A-D88D-4C94-B33A-BD034F550F2B}" type="slidenum">
              <a:rPr lang="ar-SA" altLang="en-US"/>
              <a:pPr eaLnBrk="1" hangingPunct="1"/>
              <a:t>3</a:t>
            </a:fld>
            <a:endParaRPr lang="en-AU" altLang="en-US"/>
          </a:p>
        </p:txBody>
      </p:sp>
      <p:sp>
        <p:nvSpPr>
          <p:cNvPr id="26627" name="Rectangle 2">
            <a:extLst>
              <a:ext uri="{FF2B5EF4-FFF2-40B4-BE49-F238E27FC236}">
                <a16:creationId xmlns:a16="http://schemas.microsoft.com/office/drawing/2014/main" id="{4021AF50-E13A-44B8-AE8D-F07F9C477994}"/>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3F214751-49AF-4BED-AF5B-EFA86871A7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01C3596E-875D-4141-8DD2-C2FFC621BDD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378327D-4D2E-4D3D-B834-402FD6EF579B}" type="slidenum">
              <a:rPr lang="ar-SA" altLang="en-US"/>
              <a:pPr eaLnBrk="1" hangingPunct="1"/>
              <a:t>4</a:t>
            </a:fld>
            <a:endParaRPr lang="en-AU" altLang="en-US"/>
          </a:p>
        </p:txBody>
      </p:sp>
      <p:sp>
        <p:nvSpPr>
          <p:cNvPr id="27651" name="Rectangle 2">
            <a:extLst>
              <a:ext uri="{FF2B5EF4-FFF2-40B4-BE49-F238E27FC236}">
                <a16:creationId xmlns:a16="http://schemas.microsoft.com/office/drawing/2014/main" id="{927EC2E1-F8BA-45C4-BEEB-0D883B0C4710}"/>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2E3A76F8-360C-44E1-86FE-9F384F1B30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73ABBB9E-2F90-4135-B0C4-99F92148EB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49C08C4-D65A-44D7-A0B3-06308F4C626A}" type="slidenum">
              <a:rPr lang="ar-SA" altLang="en-US"/>
              <a:pPr eaLnBrk="1" hangingPunct="1"/>
              <a:t>5</a:t>
            </a:fld>
            <a:endParaRPr lang="en-AU" altLang="en-US"/>
          </a:p>
        </p:txBody>
      </p:sp>
      <p:sp>
        <p:nvSpPr>
          <p:cNvPr id="28675" name="Rectangle 2">
            <a:extLst>
              <a:ext uri="{FF2B5EF4-FFF2-40B4-BE49-F238E27FC236}">
                <a16:creationId xmlns:a16="http://schemas.microsoft.com/office/drawing/2014/main" id="{2DE4F502-E845-48B3-8E63-6BF99D2DAC13}"/>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58983AF1-FB07-42F1-A317-D25B4122AC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E577A7C5-8052-4463-92E7-341103A615B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8881FA3-9BE2-4D52-AF95-687118BB5E0A}" type="slidenum">
              <a:rPr lang="ar-SA" altLang="en-US"/>
              <a:pPr eaLnBrk="1" hangingPunct="1"/>
              <a:t>6</a:t>
            </a:fld>
            <a:endParaRPr lang="en-AU" altLang="en-US"/>
          </a:p>
        </p:txBody>
      </p:sp>
      <p:sp>
        <p:nvSpPr>
          <p:cNvPr id="29699" name="Rectangle 2">
            <a:extLst>
              <a:ext uri="{FF2B5EF4-FFF2-40B4-BE49-F238E27FC236}">
                <a16:creationId xmlns:a16="http://schemas.microsoft.com/office/drawing/2014/main" id="{22AB00BC-A3FD-4B11-AE24-6C79CD2B0ADA}"/>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9257BAA9-213A-49A1-9BFB-B98C952559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279499B0-7B35-4260-ADEE-1B105D2088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AA80FBF-D831-4E8E-8475-74B5EEEE5A6B}" type="slidenum">
              <a:rPr lang="ar-SA" altLang="en-US"/>
              <a:pPr eaLnBrk="1" hangingPunct="1"/>
              <a:t>7</a:t>
            </a:fld>
            <a:endParaRPr lang="en-AU" altLang="en-US"/>
          </a:p>
        </p:txBody>
      </p:sp>
      <p:sp>
        <p:nvSpPr>
          <p:cNvPr id="30723" name="Rectangle 2">
            <a:extLst>
              <a:ext uri="{FF2B5EF4-FFF2-40B4-BE49-F238E27FC236}">
                <a16:creationId xmlns:a16="http://schemas.microsoft.com/office/drawing/2014/main" id="{502BCF91-44A8-4DB2-9F85-E4FD3A31DD65}"/>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D708AA77-FE94-4E90-9195-4EE03C483C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JO"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8B5645DD-DD42-4781-8E67-F68EB05A62E9}"/>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52F15F71-A825-45E8-BB33-46C3E13E8E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i="1" u="sng" dirty="0" smtClean="0">
                <a:solidFill>
                  <a:srgbClr val="FF0000"/>
                </a:solidFill>
              </a:rPr>
              <a:t>AB</a:t>
            </a:r>
            <a:r>
              <a:rPr lang="en-US" altLang="en-US" b="1" i="1" u="sng" baseline="0" dirty="0" smtClean="0">
                <a:solidFill>
                  <a:srgbClr val="FF0000"/>
                </a:solidFill>
              </a:rPr>
              <a:t> region : </a:t>
            </a:r>
            <a:r>
              <a:rPr lang="en-US" altLang="en-US" baseline="0" dirty="0" smtClean="0"/>
              <a:t>1- have TAF 1 (transcription activation function one )</a:t>
            </a:r>
          </a:p>
          <a:p>
            <a:r>
              <a:rPr lang="en-US" altLang="en-US" baseline="0" dirty="0" smtClean="0"/>
              <a:t>2- varies in size between one and each other </a:t>
            </a:r>
          </a:p>
          <a:p>
            <a:endParaRPr lang="en-US" altLang="en-US" b="1" i="1" u="sng" baseline="0" dirty="0" smtClean="0"/>
          </a:p>
          <a:p>
            <a:r>
              <a:rPr lang="en-US" altLang="en-US" b="1" i="1" u="sng" baseline="0" dirty="0" smtClean="0"/>
              <a:t>C region : </a:t>
            </a:r>
            <a:r>
              <a:rPr lang="en-US" altLang="en-US" baseline="0" dirty="0" smtClean="0"/>
              <a:t>DBD (DNA binding domain  ) – this region contain 2 zinc region </a:t>
            </a:r>
            <a:r>
              <a:rPr lang="ar-JO" altLang="en-US" baseline="0" dirty="0" smtClean="0"/>
              <a:t>التكملة في نوت سلايد رقم 11 </a:t>
            </a:r>
            <a:endParaRPr lang="en-US" altLang="en-US" baseline="0" dirty="0" smtClean="0"/>
          </a:p>
          <a:p>
            <a:endParaRPr lang="en-US" altLang="en-US" baseline="0" dirty="0" smtClean="0"/>
          </a:p>
          <a:p>
            <a:pPr eaLnBrk="1" hangingPunct="1"/>
            <a:r>
              <a:rPr lang="en-US" altLang="en-US" b="1" baseline="0" dirty="0" smtClean="0"/>
              <a:t>What is the function of the DBD (DNA binding ) ? </a:t>
            </a:r>
          </a:p>
          <a:p>
            <a:pPr eaLnBrk="1" hangingPunct="1"/>
            <a:r>
              <a:rPr lang="en-US" altLang="en-US" baseline="0" dirty="0" smtClean="0"/>
              <a:t>1</a:t>
            </a:r>
            <a:r>
              <a:rPr lang="en-US" altLang="en-US" baseline="30000" dirty="0" smtClean="0"/>
              <a:t>st</a:t>
            </a:r>
            <a:r>
              <a:rPr lang="en-US" altLang="en-US" baseline="0" dirty="0" smtClean="0"/>
              <a:t> Is to recognized the hormone response element(</a:t>
            </a:r>
            <a:r>
              <a:rPr lang="ar-JO" altLang="en-US" baseline="0" dirty="0" smtClean="0"/>
              <a:t>)</a:t>
            </a:r>
            <a:r>
              <a:rPr lang="en-US" altLang="en-US" baseline="0" dirty="0" smtClean="0"/>
              <a:t>the HRE segment )) found in the DNA  of the nucleus and bind to it </a:t>
            </a:r>
          </a:p>
          <a:p>
            <a:pPr eaLnBrk="1" hangingPunct="1"/>
            <a:r>
              <a:rPr lang="en-US" altLang="en-US" baseline="0" dirty="0" smtClean="0"/>
              <a:t>2</a:t>
            </a:r>
            <a:r>
              <a:rPr lang="en-US" altLang="en-US" baseline="30000" dirty="0" smtClean="0"/>
              <a:t>nd</a:t>
            </a:r>
            <a:r>
              <a:rPr lang="en-US" altLang="en-US" baseline="0" dirty="0" smtClean="0"/>
              <a:t> is the dimerization is important to the function of the nuclear receptor ( so single receptor is not enough ,,dimerization is 2 monomer receptor will </a:t>
            </a:r>
            <a:r>
              <a:rPr lang="en-US" altLang="en-US" baseline="0" dirty="0" err="1" smtClean="0"/>
              <a:t>dimrized</a:t>
            </a:r>
            <a:r>
              <a:rPr lang="en-US" altLang="en-US" baseline="0" dirty="0" smtClean="0"/>
              <a:t> to each other to be functional )</a:t>
            </a:r>
          </a:p>
          <a:p>
            <a:pPr eaLnBrk="1" hangingPunct="1"/>
            <a:r>
              <a:rPr lang="en-US" altLang="en-US" baseline="0" dirty="0" smtClean="0"/>
              <a:t>This dimerization is occur with help of tow region is  C&amp;E ( which is known as DBD region and LBD region )</a:t>
            </a:r>
          </a:p>
          <a:p>
            <a:pPr eaLnBrk="1" hangingPunct="1"/>
            <a:r>
              <a:rPr lang="en-US" altLang="en-US" baseline="0" dirty="0" smtClean="0"/>
              <a:t>3</a:t>
            </a:r>
            <a:r>
              <a:rPr lang="en-US" altLang="en-US" baseline="30000" dirty="0" smtClean="0"/>
              <a:t>rd</a:t>
            </a:r>
            <a:r>
              <a:rPr lang="en-US" altLang="en-US" baseline="0" dirty="0" smtClean="0"/>
              <a:t> this region is contain (nuclear localization signal domain ) its function is to leave the receptor very close to the HRE segment </a:t>
            </a:r>
          </a:p>
          <a:p>
            <a:pPr eaLnBrk="1" hangingPunct="1"/>
            <a:endParaRPr lang="en-US" altLang="en-US" baseline="0" dirty="0" smtClean="0"/>
          </a:p>
          <a:p>
            <a:pPr eaLnBrk="1" hangingPunct="1"/>
            <a:r>
              <a:rPr lang="en-US" altLang="en-US" baseline="0" dirty="0" smtClean="0"/>
              <a:t>When the cytoplasm receptor go to the nucleus receptor if it want to scan all their cytoplasm to find the specific HRE its will take very very very long time ! So this is why the C region or the DBD region is contain nuclear localization signal domain that direct the hormone and its receptor to the HRE receptor</a:t>
            </a:r>
          </a:p>
          <a:p>
            <a:pPr eaLnBrk="1" hangingPunct="1"/>
            <a:r>
              <a:rPr lang="en-US" altLang="en-US" baseline="0" dirty="0" smtClean="0"/>
              <a:t>So who recognized where exactly to bind ? The tow zinc region </a:t>
            </a:r>
          </a:p>
          <a:p>
            <a:pPr eaLnBrk="1" hangingPunct="1"/>
            <a:endParaRPr lang="en-US" altLang="en-US" baseline="0" dirty="0" smtClean="0"/>
          </a:p>
          <a:p>
            <a:pPr eaLnBrk="1" hangingPunct="1"/>
            <a:r>
              <a:rPr lang="en-US" altLang="en-US" b="1" i="1" u="sng" baseline="0" dirty="0" smtClean="0"/>
              <a:t>D region : </a:t>
            </a:r>
            <a:r>
              <a:rPr lang="en-US" altLang="en-US" b="0" i="0" u="none" baseline="0" dirty="0" smtClean="0"/>
              <a:t>which is called the hinge region or the extension / extension just to give some flexibility to the hormone ,,, because if the DBD region is very close to the E region this will cause the receptor very rigid very hard </a:t>
            </a:r>
          </a:p>
          <a:p>
            <a:pPr eaLnBrk="1" hangingPunct="1"/>
            <a:endParaRPr lang="en-US" altLang="en-US" b="0" i="0" u="none" baseline="0" dirty="0" smtClean="0"/>
          </a:p>
          <a:p>
            <a:pPr eaLnBrk="1" hangingPunct="1"/>
            <a:r>
              <a:rPr lang="en-US" altLang="en-US" b="1" i="1" u="sng" baseline="0" dirty="0" smtClean="0"/>
              <a:t>E region : </a:t>
            </a:r>
            <a:r>
              <a:rPr lang="en-US" altLang="en-US" b="0" i="0" u="none" baseline="0" dirty="0" smtClean="0"/>
              <a:t> LBD region (ligand binding domain )</a:t>
            </a:r>
          </a:p>
          <a:p>
            <a:pPr eaLnBrk="1" hangingPunct="1"/>
            <a:r>
              <a:rPr lang="en-US" altLang="en-US" b="0" i="0" u="none" baseline="0" dirty="0" smtClean="0"/>
              <a:t>1</a:t>
            </a:r>
            <a:r>
              <a:rPr lang="en-US" altLang="en-US" b="0" i="0" u="none" baseline="30000" dirty="0" smtClean="0"/>
              <a:t>st</a:t>
            </a:r>
            <a:r>
              <a:rPr lang="en-US" altLang="en-US" b="0" i="0" u="none" baseline="0" dirty="0" smtClean="0"/>
              <a:t>  the hormone bind to E region (LBD )  2</a:t>
            </a:r>
            <a:r>
              <a:rPr lang="en-US" altLang="en-US" b="0" i="0" u="none" baseline="30000" dirty="0" smtClean="0"/>
              <a:t>nd</a:t>
            </a:r>
            <a:r>
              <a:rPr lang="en-US" altLang="en-US" b="0" i="0" u="none" baseline="0" dirty="0" smtClean="0"/>
              <a:t> its have TAF 2 region 3</a:t>
            </a:r>
            <a:r>
              <a:rPr lang="en-US" altLang="en-US" b="0" i="0" u="none" baseline="30000" dirty="0" smtClean="0"/>
              <a:t>rd</a:t>
            </a:r>
            <a:r>
              <a:rPr lang="en-US" altLang="en-US" b="0" i="0" u="none" baseline="0" dirty="0" smtClean="0"/>
              <a:t> dimerization </a:t>
            </a:r>
          </a:p>
          <a:p>
            <a:pPr eaLnBrk="1" hangingPunct="1"/>
            <a:r>
              <a:rPr lang="en-US" altLang="en-US" b="0" i="0" u="none" baseline="0" dirty="0" smtClean="0"/>
              <a:t>4</a:t>
            </a:r>
            <a:r>
              <a:rPr lang="en-US" altLang="en-US" b="0" i="0" u="none" baseline="30000" dirty="0" smtClean="0"/>
              <a:t>th</a:t>
            </a:r>
            <a:r>
              <a:rPr lang="en-US" altLang="en-US" b="0" i="0" u="none" baseline="0" dirty="0" smtClean="0"/>
              <a:t> heat shock proteins 5</a:t>
            </a:r>
            <a:r>
              <a:rPr lang="en-US" altLang="en-US" b="0" i="0" u="none" baseline="30000" dirty="0" smtClean="0"/>
              <a:t>th</a:t>
            </a:r>
            <a:r>
              <a:rPr lang="en-US" altLang="en-US" b="0" i="0" u="none" baseline="0" dirty="0" smtClean="0"/>
              <a:t> coactivator and corepressor </a:t>
            </a:r>
          </a:p>
          <a:p>
            <a:pPr eaLnBrk="1" hangingPunct="1"/>
            <a:endParaRPr lang="en-US" altLang="en-US" b="1" i="1" u="sng" baseline="0" dirty="0" smtClean="0"/>
          </a:p>
          <a:p>
            <a:pPr eaLnBrk="1" hangingPunct="1"/>
            <a:r>
              <a:rPr lang="en-US" altLang="en-US" b="1" i="1" u="sng" baseline="0" dirty="0" smtClean="0"/>
              <a:t>F region : </a:t>
            </a:r>
            <a:r>
              <a:rPr lang="en-US" altLang="en-US" b="0" i="0" u="none" baseline="0" dirty="0" smtClean="0"/>
              <a:t>this is not to clear to the researcher's but they think that is play a role in attracting the coactivator </a:t>
            </a:r>
          </a:p>
          <a:p>
            <a:pPr eaLnBrk="1" hangingPunct="1"/>
            <a:endParaRPr lang="en-US" altLang="en-US" b="0" i="0" u="none" baseline="0" dirty="0" smtClean="0"/>
          </a:p>
          <a:p>
            <a:pPr eaLnBrk="1" hangingPunct="1"/>
            <a:r>
              <a:rPr lang="en-US" altLang="en-US" b="0" i="0" u="none" baseline="0" dirty="0" smtClean="0"/>
              <a:t>The most important 2 region are the LBD and the DBD :</a:t>
            </a:r>
          </a:p>
          <a:p>
            <a:pPr eaLnBrk="1" hangingPunct="1"/>
            <a:r>
              <a:rPr lang="en-US" altLang="en-US" b="0" i="0" u="none" baseline="0" dirty="0" smtClean="0"/>
              <a:t>LBD have the 2 zinc region that recognized the REH region / LBD where the hormone bind  </a:t>
            </a:r>
            <a:endParaRPr lang="en-US" altLang="en-US" b="1" i="1" u="sng" baseline="0" dirty="0" smtClean="0"/>
          </a:p>
          <a:p>
            <a:pPr eaLnBrk="1" hangingPunct="1"/>
            <a:endParaRPr lang="en-US" altLang="en-US" dirty="0" smtClean="0"/>
          </a:p>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F81DB629-78C6-49AE-A0F2-7FF46C2960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89D5BD-0657-44D4-B1E8-45FBBAF28DD2}" type="slidenum">
              <a:rPr lang="ar-SA" altLang="en-US"/>
              <a:pPr eaLnBrk="1" hangingPunct="1"/>
              <a:t>9</a:t>
            </a:fld>
            <a:endParaRPr lang="en-AU" altLang="en-US"/>
          </a:p>
        </p:txBody>
      </p:sp>
      <p:sp>
        <p:nvSpPr>
          <p:cNvPr id="32771" name="Rectangle 2">
            <a:extLst>
              <a:ext uri="{FF2B5EF4-FFF2-40B4-BE49-F238E27FC236}">
                <a16:creationId xmlns:a16="http://schemas.microsoft.com/office/drawing/2014/main" id="{0B820327-9353-491D-B925-299BB132C5B9}"/>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41D677A7-B714-4A4A-B7AA-EBA6024E8A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fld id="{7A376FB5-982D-47BC-A14B-AF447C8E9213}" type="slidenum">
              <a:rPr lang="ar-SA" altLang="en-US" smtClean="0"/>
              <a:pPr/>
              <a:t>‹#›</a:t>
            </a:fld>
            <a:endParaRPr lang="en-AU" altLang="en-US"/>
          </a:p>
        </p:txBody>
      </p:sp>
    </p:spTree>
    <p:extLst>
      <p:ext uri="{BB962C8B-B14F-4D97-AF65-F5344CB8AC3E}">
        <p14:creationId xmlns:p14="http://schemas.microsoft.com/office/powerpoint/2010/main" val="3840178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fld id="{55F97DE8-7941-4020-A101-6290BCB247A4}" type="slidenum">
              <a:rPr lang="ar-SA" altLang="en-US" smtClean="0"/>
              <a:pPr/>
              <a:t>‹#›</a:t>
            </a:fld>
            <a:endParaRPr lang="en-AU" altLang="en-US"/>
          </a:p>
        </p:txBody>
      </p:sp>
    </p:spTree>
    <p:extLst>
      <p:ext uri="{BB962C8B-B14F-4D97-AF65-F5344CB8AC3E}">
        <p14:creationId xmlns:p14="http://schemas.microsoft.com/office/powerpoint/2010/main" val="163519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fld id="{1F54708E-2341-452C-9485-AF43256268BB}" type="slidenum">
              <a:rPr lang="ar-SA" altLang="en-US" smtClean="0"/>
              <a:pPr/>
              <a:t>‹#›</a:t>
            </a:fld>
            <a:endParaRPr lang="en-AU" altLang="en-US"/>
          </a:p>
        </p:txBody>
      </p:sp>
    </p:spTree>
    <p:extLst>
      <p:ext uri="{BB962C8B-B14F-4D97-AF65-F5344CB8AC3E}">
        <p14:creationId xmlns:p14="http://schemas.microsoft.com/office/powerpoint/2010/main" val="84496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fld id="{FA34E57D-7071-444E-94D1-CE435000FC68}" type="slidenum">
              <a:rPr lang="ar-SA" altLang="en-US" smtClean="0"/>
              <a:pPr/>
              <a:t>‹#›</a:t>
            </a:fld>
            <a:endParaRPr lang="en-AU" altLang="en-US"/>
          </a:p>
        </p:txBody>
      </p:sp>
    </p:spTree>
    <p:extLst>
      <p:ext uri="{BB962C8B-B14F-4D97-AF65-F5344CB8AC3E}">
        <p14:creationId xmlns:p14="http://schemas.microsoft.com/office/powerpoint/2010/main" val="1859871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AU"/>
          </a:p>
        </p:txBody>
      </p:sp>
      <p:sp>
        <p:nvSpPr>
          <p:cNvPr id="5" name="Footer Placeholder 4"/>
          <p:cNvSpPr>
            <a:spLocks noGrp="1"/>
          </p:cNvSpPr>
          <p:nvPr>
            <p:ph type="ftr" sz="quarter" idx="11"/>
          </p:nvPr>
        </p:nvSpPr>
        <p:spPr/>
        <p:txBody>
          <a:bodyPr/>
          <a:lstStyle/>
          <a:p>
            <a:pPr>
              <a:defRPr/>
            </a:pPr>
            <a:endParaRPr lang="en-AU"/>
          </a:p>
        </p:txBody>
      </p:sp>
      <p:sp>
        <p:nvSpPr>
          <p:cNvPr id="6" name="Slide Number Placeholder 5"/>
          <p:cNvSpPr>
            <a:spLocks noGrp="1"/>
          </p:cNvSpPr>
          <p:nvPr>
            <p:ph type="sldNum" sz="quarter" idx="12"/>
          </p:nvPr>
        </p:nvSpPr>
        <p:spPr/>
        <p:txBody>
          <a:bodyPr/>
          <a:lstStyle/>
          <a:p>
            <a:fld id="{C1863A51-8DD4-46A3-845F-0BF6EBD228CB}" type="slidenum">
              <a:rPr lang="ar-SA" altLang="en-US" smtClean="0"/>
              <a:pPr/>
              <a:t>‹#›</a:t>
            </a:fld>
            <a:endParaRPr lang="en-AU" altLang="en-US"/>
          </a:p>
        </p:txBody>
      </p:sp>
    </p:spTree>
    <p:extLst>
      <p:ext uri="{BB962C8B-B14F-4D97-AF65-F5344CB8AC3E}">
        <p14:creationId xmlns:p14="http://schemas.microsoft.com/office/powerpoint/2010/main" val="4155685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fld id="{46E156C8-4527-4400-A8CC-007079FDA98F}" type="slidenum">
              <a:rPr lang="ar-SA" altLang="en-US" smtClean="0"/>
              <a:pPr/>
              <a:t>‹#›</a:t>
            </a:fld>
            <a:endParaRPr lang="en-AU" altLang="en-US"/>
          </a:p>
        </p:txBody>
      </p:sp>
    </p:spTree>
    <p:extLst>
      <p:ext uri="{BB962C8B-B14F-4D97-AF65-F5344CB8AC3E}">
        <p14:creationId xmlns:p14="http://schemas.microsoft.com/office/powerpoint/2010/main" val="840861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AU"/>
          </a:p>
        </p:txBody>
      </p:sp>
      <p:sp>
        <p:nvSpPr>
          <p:cNvPr id="8" name="Footer Placeholder 7"/>
          <p:cNvSpPr>
            <a:spLocks noGrp="1"/>
          </p:cNvSpPr>
          <p:nvPr>
            <p:ph type="ftr" sz="quarter" idx="11"/>
          </p:nvPr>
        </p:nvSpPr>
        <p:spPr/>
        <p:txBody>
          <a:bodyPr/>
          <a:lstStyle/>
          <a:p>
            <a:pPr>
              <a:defRPr/>
            </a:pPr>
            <a:endParaRPr lang="en-AU"/>
          </a:p>
        </p:txBody>
      </p:sp>
      <p:sp>
        <p:nvSpPr>
          <p:cNvPr id="9" name="Slide Number Placeholder 8"/>
          <p:cNvSpPr>
            <a:spLocks noGrp="1"/>
          </p:cNvSpPr>
          <p:nvPr>
            <p:ph type="sldNum" sz="quarter" idx="12"/>
          </p:nvPr>
        </p:nvSpPr>
        <p:spPr/>
        <p:txBody>
          <a:bodyPr/>
          <a:lstStyle/>
          <a:p>
            <a:fld id="{91173DB1-45A8-41ED-8AD6-AE420415E681}" type="slidenum">
              <a:rPr lang="ar-SA" altLang="en-US" smtClean="0"/>
              <a:pPr/>
              <a:t>‹#›</a:t>
            </a:fld>
            <a:endParaRPr lang="en-AU" altLang="en-US"/>
          </a:p>
        </p:txBody>
      </p:sp>
    </p:spTree>
    <p:extLst>
      <p:ext uri="{BB962C8B-B14F-4D97-AF65-F5344CB8AC3E}">
        <p14:creationId xmlns:p14="http://schemas.microsoft.com/office/powerpoint/2010/main" val="1516623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AU"/>
          </a:p>
        </p:txBody>
      </p:sp>
      <p:sp>
        <p:nvSpPr>
          <p:cNvPr id="4" name="Footer Placeholder 3"/>
          <p:cNvSpPr>
            <a:spLocks noGrp="1"/>
          </p:cNvSpPr>
          <p:nvPr>
            <p:ph type="ftr" sz="quarter" idx="11"/>
          </p:nvPr>
        </p:nvSpPr>
        <p:spPr/>
        <p:txBody>
          <a:bodyPr/>
          <a:lstStyle/>
          <a:p>
            <a:pPr>
              <a:defRPr/>
            </a:pPr>
            <a:endParaRPr lang="en-AU"/>
          </a:p>
        </p:txBody>
      </p:sp>
      <p:sp>
        <p:nvSpPr>
          <p:cNvPr id="5" name="Slide Number Placeholder 4"/>
          <p:cNvSpPr>
            <a:spLocks noGrp="1"/>
          </p:cNvSpPr>
          <p:nvPr>
            <p:ph type="sldNum" sz="quarter" idx="12"/>
          </p:nvPr>
        </p:nvSpPr>
        <p:spPr/>
        <p:txBody>
          <a:bodyPr/>
          <a:lstStyle/>
          <a:p>
            <a:fld id="{22278828-695A-4626-8F0F-3012BBA7FB33}" type="slidenum">
              <a:rPr lang="ar-SA" altLang="en-US" smtClean="0"/>
              <a:pPr/>
              <a:t>‹#›</a:t>
            </a:fld>
            <a:endParaRPr lang="en-AU" altLang="en-US"/>
          </a:p>
        </p:txBody>
      </p:sp>
    </p:spTree>
    <p:extLst>
      <p:ext uri="{BB962C8B-B14F-4D97-AF65-F5344CB8AC3E}">
        <p14:creationId xmlns:p14="http://schemas.microsoft.com/office/powerpoint/2010/main" val="163386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AU"/>
          </a:p>
        </p:txBody>
      </p:sp>
      <p:sp>
        <p:nvSpPr>
          <p:cNvPr id="3" name="Footer Placeholder 2"/>
          <p:cNvSpPr>
            <a:spLocks noGrp="1"/>
          </p:cNvSpPr>
          <p:nvPr>
            <p:ph type="ftr" sz="quarter" idx="11"/>
          </p:nvPr>
        </p:nvSpPr>
        <p:spPr/>
        <p:txBody>
          <a:bodyPr/>
          <a:lstStyle/>
          <a:p>
            <a:pPr>
              <a:defRPr/>
            </a:pPr>
            <a:endParaRPr lang="en-AU"/>
          </a:p>
        </p:txBody>
      </p:sp>
      <p:sp>
        <p:nvSpPr>
          <p:cNvPr id="4" name="Slide Number Placeholder 3"/>
          <p:cNvSpPr>
            <a:spLocks noGrp="1"/>
          </p:cNvSpPr>
          <p:nvPr>
            <p:ph type="sldNum" sz="quarter" idx="12"/>
          </p:nvPr>
        </p:nvSpPr>
        <p:spPr/>
        <p:txBody>
          <a:bodyPr/>
          <a:lstStyle/>
          <a:p>
            <a:fld id="{00B7FCC4-C93B-4109-B0D4-9B0CACC543DA}" type="slidenum">
              <a:rPr lang="ar-SA" altLang="en-US" smtClean="0"/>
              <a:pPr/>
              <a:t>‹#›</a:t>
            </a:fld>
            <a:endParaRPr lang="en-AU" altLang="en-US"/>
          </a:p>
        </p:txBody>
      </p:sp>
    </p:spTree>
    <p:extLst>
      <p:ext uri="{BB962C8B-B14F-4D97-AF65-F5344CB8AC3E}">
        <p14:creationId xmlns:p14="http://schemas.microsoft.com/office/powerpoint/2010/main" val="2054280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fld id="{4D2ABE23-35C9-4CFE-AF6F-0A9BF2B27559}" type="slidenum">
              <a:rPr lang="ar-SA" altLang="en-US" smtClean="0"/>
              <a:pPr/>
              <a:t>‹#›</a:t>
            </a:fld>
            <a:endParaRPr lang="en-AU" altLang="en-US"/>
          </a:p>
        </p:txBody>
      </p:sp>
    </p:spTree>
    <p:extLst>
      <p:ext uri="{BB962C8B-B14F-4D97-AF65-F5344CB8AC3E}">
        <p14:creationId xmlns:p14="http://schemas.microsoft.com/office/powerpoint/2010/main" val="819883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AU"/>
          </a:p>
        </p:txBody>
      </p:sp>
      <p:sp>
        <p:nvSpPr>
          <p:cNvPr id="6" name="Footer Placeholder 5"/>
          <p:cNvSpPr>
            <a:spLocks noGrp="1"/>
          </p:cNvSpPr>
          <p:nvPr>
            <p:ph type="ftr" sz="quarter" idx="11"/>
          </p:nvPr>
        </p:nvSpPr>
        <p:spPr/>
        <p:txBody>
          <a:bodyPr/>
          <a:lstStyle/>
          <a:p>
            <a:pPr>
              <a:defRPr/>
            </a:pPr>
            <a:endParaRPr lang="en-AU"/>
          </a:p>
        </p:txBody>
      </p:sp>
      <p:sp>
        <p:nvSpPr>
          <p:cNvPr id="7" name="Slide Number Placeholder 6"/>
          <p:cNvSpPr>
            <a:spLocks noGrp="1"/>
          </p:cNvSpPr>
          <p:nvPr>
            <p:ph type="sldNum" sz="quarter" idx="12"/>
          </p:nvPr>
        </p:nvSpPr>
        <p:spPr/>
        <p:txBody>
          <a:bodyPr/>
          <a:lstStyle/>
          <a:p>
            <a:fld id="{6AFFC2B5-0013-4A9F-A0F3-7D32F31AA7FD}" type="slidenum">
              <a:rPr lang="ar-SA" altLang="en-US" smtClean="0"/>
              <a:pPr/>
              <a:t>‹#›</a:t>
            </a:fld>
            <a:endParaRPr lang="en-AU" altLang="en-US"/>
          </a:p>
        </p:txBody>
      </p:sp>
    </p:spTree>
    <p:extLst>
      <p:ext uri="{BB962C8B-B14F-4D97-AF65-F5344CB8AC3E}">
        <p14:creationId xmlns:p14="http://schemas.microsoft.com/office/powerpoint/2010/main" val="2677716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D1FD14-585D-4B6E-B645-B1110794473E}" type="slidenum">
              <a:rPr lang="ar-SA" altLang="en-US" smtClean="0"/>
              <a:pPr/>
              <a:t>‹#›</a:t>
            </a:fld>
            <a:endParaRPr lang="en-AU" altLang="en-US"/>
          </a:p>
        </p:txBody>
      </p:sp>
    </p:spTree>
    <p:extLst>
      <p:ext uri="{BB962C8B-B14F-4D97-AF65-F5344CB8AC3E}">
        <p14:creationId xmlns:p14="http://schemas.microsoft.com/office/powerpoint/2010/main" val="2346518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customXml" Target="../ink/ink3.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customXml" Target="../ink/ink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4.emf"/><Relationship Id="rId4" Type="http://schemas.openxmlformats.org/officeDocument/2006/relationships/customXml" Target="../ink/ink1.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74E51D0-D1D7-4EB8-93E1-D096C04E1E46}"/>
              </a:ext>
            </a:extLst>
          </p:cNvPr>
          <p:cNvSpPr>
            <a:spLocks noGrp="1" noChangeArrowheads="1"/>
          </p:cNvSpPr>
          <p:nvPr>
            <p:ph type="ctrTitle"/>
          </p:nvPr>
        </p:nvSpPr>
        <p:spPr>
          <a:xfrm>
            <a:off x="685800" y="2133600"/>
            <a:ext cx="7772400" cy="1470025"/>
          </a:xfrm>
          <a:solidFill>
            <a:srgbClr val="99CC00"/>
          </a:solidFill>
          <a:ln w="203200">
            <a:solidFill>
              <a:srgbClr val="3366FF"/>
            </a:solidFill>
            <a:miter lim="800000"/>
            <a:headEnd/>
            <a:tailEnd/>
          </a:ln>
        </p:spPr>
        <p:txBody>
          <a:bodyPr/>
          <a:lstStyle/>
          <a:p>
            <a:pPr eaLnBrk="1" hangingPunct="1"/>
            <a:r>
              <a:rPr lang="en-US" altLang="en-US" b="1">
                <a:solidFill>
                  <a:schemeClr val="tx1"/>
                </a:solidFill>
              </a:rPr>
              <a:t>Nuclear Receptors</a:t>
            </a:r>
            <a:br>
              <a:rPr lang="en-US" altLang="en-US" b="1">
                <a:solidFill>
                  <a:schemeClr val="tx1"/>
                </a:solidFill>
              </a:rPr>
            </a:br>
            <a:r>
              <a:rPr lang="en-US" altLang="en-US" b="1">
                <a:solidFill>
                  <a:schemeClr val="tx1"/>
                </a:solidFill>
              </a:rPr>
              <a:t>(intracellular receptors)</a:t>
            </a:r>
          </a:p>
        </p:txBody>
      </p:sp>
      <p:sp>
        <p:nvSpPr>
          <p:cNvPr id="2051" name="Rectangle 3">
            <a:extLst>
              <a:ext uri="{FF2B5EF4-FFF2-40B4-BE49-F238E27FC236}">
                <a16:creationId xmlns:a16="http://schemas.microsoft.com/office/drawing/2014/main" id="{94DC652D-BD7E-4BE9-8648-3FFB3C8BA647}"/>
              </a:ext>
            </a:extLst>
          </p:cNvPr>
          <p:cNvSpPr>
            <a:spLocks noGrp="1" noChangeArrowheads="1"/>
          </p:cNvSpPr>
          <p:nvPr>
            <p:ph type="subTitle" idx="1"/>
          </p:nvPr>
        </p:nvSpPr>
        <p:spPr>
          <a:xfrm>
            <a:off x="2362200" y="3886200"/>
            <a:ext cx="4800600" cy="533400"/>
          </a:xfrm>
          <a:solidFill>
            <a:srgbClr val="CC99FF"/>
          </a:solidFill>
          <a:ln w="114300">
            <a:solidFill>
              <a:srgbClr val="99CCFF"/>
            </a:solidFill>
            <a:miter lim="800000"/>
            <a:headEnd/>
            <a:tailEnd/>
          </a:ln>
        </p:spPr>
        <p:txBody>
          <a:bodyPr/>
          <a:lstStyle/>
          <a:p>
            <a:pPr eaLnBrk="1" hangingPunct="1"/>
            <a:r>
              <a:rPr lang="en-US" altLang="en-US" sz="2000" b="1"/>
              <a:t>Dr Jehad Al-Shuneigat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5CBD2447-30A8-49E6-B140-350BF1B3ED0A}"/>
              </a:ext>
            </a:extLst>
          </p:cNvPr>
          <p:cNvSpPr>
            <a:spLocks noGrp="1" noChangeArrowheads="1"/>
          </p:cNvSpPr>
          <p:nvPr>
            <p:ph idx="1"/>
          </p:nvPr>
        </p:nvSpPr>
        <p:spPr>
          <a:xfrm>
            <a:off x="152400" y="152400"/>
            <a:ext cx="8839200" cy="6553200"/>
          </a:xfrm>
        </p:spPr>
        <p:txBody>
          <a:bodyPr/>
          <a:lstStyle/>
          <a:p>
            <a:pPr eaLnBrk="1" hangingPunct="1">
              <a:lnSpc>
                <a:spcPct val="80000"/>
              </a:lnSpc>
              <a:buFontTx/>
              <a:buNone/>
            </a:pPr>
            <a:r>
              <a:rPr lang="en-AU" altLang="en-US" sz="2400" b="1" u="sng"/>
              <a:t>2- Region C or DNA binding domain (DBD):</a:t>
            </a:r>
            <a:r>
              <a:rPr lang="en-AU" altLang="en-US" sz="2400" b="1"/>
              <a:t>    </a:t>
            </a:r>
            <a:r>
              <a:rPr lang="en-AU" altLang="en-US" sz="2400" b="1" u="sng"/>
              <a:t>functions</a:t>
            </a:r>
            <a:r>
              <a:rPr lang="en-AU" altLang="en-US" sz="2400" b="1"/>
              <a:t> </a:t>
            </a:r>
          </a:p>
          <a:p>
            <a:pPr eaLnBrk="1" hangingPunct="1">
              <a:lnSpc>
                <a:spcPct val="80000"/>
              </a:lnSpc>
              <a:buFontTx/>
              <a:buNone/>
            </a:pPr>
            <a:r>
              <a:rPr lang="en-AU" altLang="en-US" sz="2400"/>
              <a:t>1- mediate specific recognition of the hormone response elements (HRE) by two </a:t>
            </a:r>
            <a:r>
              <a:rPr lang="en-US" altLang="en-US" sz="2400"/>
              <a:t>zinc fingers besides stabilizing binding to these DNA sequence</a:t>
            </a:r>
            <a:endParaRPr lang="en-AU" altLang="en-US" sz="2400"/>
          </a:p>
          <a:p>
            <a:pPr eaLnBrk="1" hangingPunct="1">
              <a:lnSpc>
                <a:spcPct val="80000"/>
              </a:lnSpc>
              <a:buFontTx/>
              <a:buNone/>
            </a:pPr>
            <a:r>
              <a:rPr lang="en-AU" altLang="en-US" sz="2400"/>
              <a:t>2- dimerization of the receptor on the HRE.</a:t>
            </a:r>
          </a:p>
          <a:p>
            <a:pPr eaLnBrk="1" hangingPunct="1">
              <a:lnSpc>
                <a:spcPct val="80000"/>
              </a:lnSpc>
            </a:pPr>
            <a:endParaRPr lang="en-AU" altLang="en-US" sz="2400"/>
          </a:p>
          <a:p>
            <a:pPr eaLnBrk="1" hangingPunct="1">
              <a:lnSpc>
                <a:spcPct val="80000"/>
              </a:lnSpc>
            </a:pPr>
            <a:r>
              <a:rPr lang="en-AU" altLang="en-US" sz="2400"/>
              <a:t>The two </a:t>
            </a:r>
            <a:r>
              <a:rPr lang="en-US" altLang="en-US" sz="2400"/>
              <a:t>zinc fingers</a:t>
            </a:r>
            <a:r>
              <a:rPr lang="en-AU" altLang="en-US" sz="2400"/>
              <a:t> are 2 polypeptide loops each is 10-20 amino acids long. </a:t>
            </a:r>
          </a:p>
          <a:p>
            <a:pPr eaLnBrk="1" hangingPunct="1">
              <a:lnSpc>
                <a:spcPct val="80000"/>
              </a:lnSpc>
            </a:pPr>
            <a:r>
              <a:rPr lang="en-AU" altLang="en-US" sz="2400"/>
              <a:t>The zinc is bound at four positions with either four cysteine, or two cysteine and two histidine. </a:t>
            </a:r>
          </a:p>
          <a:p>
            <a:pPr eaLnBrk="1" hangingPunct="1">
              <a:lnSpc>
                <a:spcPct val="80000"/>
              </a:lnSpc>
            </a:pPr>
            <a:r>
              <a:rPr lang="en-AU" altLang="en-US" sz="2400"/>
              <a:t>The Zn-motifs serve to position a recognition helix in the major groove of the DNA. </a:t>
            </a:r>
          </a:p>
          <a:p>
            <a:pPr eaLnBrk="1" hangingPunct="1">
              <a:lnSpc>
                <a:spcPct val="80000"/>
              </a:lnSpc>
            </a:pPr>
            <a:r>
              <a:rPr lang="en-AU" altLang="en-US" sz="2400"/>
              <a:t>Once activated the receptors dimerize and bind with 4 zinc fingers to a short region of DNA (HRE). Each zinc finger recognize a specific sequence of about 6 nucleotides pairs in the HRE.    </a:t>
            </a:r>
          </a:p>
          <a:p>
            <a:pPr eaLnBrk="1" hangingPunct="1">
              <a:lnSpc>
                <a:spcPct val="80000"/>
              </a:lnSpc>
              <a:buFontTx/>
              <a:buNone/>
            </a:pPr>
            <a:r>
              <a:rPr lang="en-AU" altLang="en-US" sz="2400"/>
              <a:t>3- The DNA binding domain also contain the </a:t>
            </a:r>
            <a:r>
              <a:rPr lang="en-US" altLang="en-US" sz="2400"/>
              <a:t>"nuclear localization signal domain</a:t>
            </a:r>
            <a:r>
              <a:rPr lang="en-AU" altLang="en-US" sz="2400"/>
              <a:t>" directing the hormone/receptor complex to the HRE acceptor is accomplished by which are few amino acids.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6970E0C3-4BC0-4FC0-8FC4-507413F84B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 y="620713"/>
            <a:ext cx="8712200"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mc:Choice xmlns:p14="http://schemas.microsoft.com/office/powerpoint/2010/main" Requires="p14">
          <p:contentPart p14:bwMode="auto" r:id="rId4">
            <p14:nvContentPartPr>
              <p14:cNvPr id="8" name="Ink 7"/>
              <p14:cNvContentPartPr/>
              <p14:nvPr/>
            </p14:nvContentPartPr>
            <p14:xfrm>
              <a:off x="5626966" y="331200"/>
              <a:ext cx="2329200" cy="2432160"/>
            </p14:xfrm>
          </p:contentPart>
        </mc:Choice>
        <mc:Fallback>
          <p:pic>
            <p:nvPicPr>
              <p:cNvPr id="8" name="Ink 7"/>
              <p:cNvPicPr/>
              <p:nvPr/>
            </p:nvPicPr>
            <p:blipFill>
              <a:blip r:embed="rId5"/>
              <a:stretch>
                <a:fillRect/>
              </a:stretch>
            </p:blipFill>
            <p:spPr>
              <a:xfrm>
                <a:off x="5615086" y="319320"/>
                <a:ext cx="2352960" cy="2455920"/>
              </a:xfrm>
              <a:prstGeom prst="rect">
                <a:avLst/>
              </a:prstGeom>
            </p:spPr>
          </p:pic>
        </mc:Fallback>
      </mc:AlternateContent>
      <p:sp>
        <p:nvSpPr>
          <p:cNvPr id="9" name="TextBox 8"/>
          <p:cNvSpPr txBox="1"/>
          <p:nvPr/>
        </p:nvSpPr>
        <p:spPr>
          <a:xfrm>
            <a:off x="4800600" y="381000"/>
            <a:ext cx="4087081" cy="369332"/>
          </a:xfrm>
          <a:prstGeom prst="rect">
            <a:avLst/>
          </a:prstGeom>
          <a:noFill/>
        </p:spPr>
        <p:txBody>
          <a:bodyPr wrap="none" rtlCol="0">
            <a:spAutoFit/>
          </a:bodyPr>
          <a:lstStyle/>
          <a:p>
            <a:r>
              <a:rPr lang="en-US" dirty="0" smtClean="0"/>
              <a:t>The finger it </a:t>
            </a:r>
            <a:r>
              <a:rPr lang="en-US" dirty="0" err="1" smtClean="0"/>
              <a:t>slef</a:t>
            </a:r>
            <a:r>
              <a:rPr lang="en-US" dirty="0" smtClean="0"/>
              <a:t> is formed by 10 – 20 A.A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6BA98FE9-77ED-4E16-9BC4-9AC052C072E9}"/>
              </a:ext>
            </a:extLst>
          </p:cNvPr>
          <p:cNvSpPr>
            <a:spLocks noGrp="1"/>
          </p:cNvSpPr>
          <p:nvPr>
            <p:ph idx="1"/>
          </p:nvPr>
        </p:nvSpPr>
        <p:spPr>
          <a:xfrm>
            <a:off x="250825" y="5084763"/>
            <a:ext cx="8435975" cy="1041400"/>
          </a:xfrm>
        </p:spPr>
        <p:txBody>
          <a:bodyPr/>
          <a:lstStyle/>
          <a:p>
            <a:r>
              <a:rPr lang="en-US" altLang="en-US" sz="2800"/>
              <a:t>Structure of receptor (dimer) binding to DNA</a:t>
            </a:r>
          </a:p>
        </p:txBody>
      </p:sp>
      <p:pic>
        <p:nvPicPr>
          <p:cNvPr id="13315" name="Picture 2">
            <a:extLst>
              <a:ext uri="{FF2B5EF4-FFF2-40B4-BE49-F238E27FC236}">
                <a16:creationId xmlns:a16="http://schemas.microsoft.com/office/drawing/2014/main" id="{CF1D4FFD-E8C4-4B33-9D2E-6A2AD1D558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46063"/>
            <a:ext cx="8875712"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D496EBAA-EDF1-48D7-835F-C9B8FA83B50A}"/>
              </a:ext>
            </a:extLst>
          </p:cNvPr>
          <p:cNvSpPr>
            <a:spLocks noGrp="1" noChangeArrowheads="1"/>
          </p:cNvSpPr>
          <p:nvPr>
            <p:ph idx="1"/>
          </p:nvPr>
        </p:nvSpPr>
        <p:spPr>
          <a:xfrm>
            <a:off x="228600" y="152400"/>
            <a:ext cx="8763000" cy="6553200"/>
          </a:xfrm>
        </p:spPr>
        <p:txBody>
          <a:bodyPr>
            <a:normAutofit lnSpcReduction="10000"/>
          </a:bodyPr>
          <a:lstStyle/>
          <a:p>
            <a:pPr eaLnBrk="1" hangingPunct="1">
              <a:lnSpc>
                <a:spcPct val="80000"/>
              </a:lnSpc>
              <a:buFontTx/>
              <a:buNone/>
            </a:pPr>
            <a:r>
              <a:rPr lang="en-AU" altLang="en-US" sz="2200"/>
              <a:t>3- </a:t>
            </a:r>
            <a:r>
              <a:rPr lang="en-AU" altLang="en-US" sz="2200" b="1" u="sng"/>
              <a:t>Linker region D</a:t>
            </a:r>
            <a:r>
              <a:rPr lang="en-AU" altLang="en-US" sz="2200"/>
              <a:t>, </a:t>
            </a:r>
            <a:r>
              <a:rPr lang="en-US" altLang="en-US" sz="2200"/>
              <a:t>serves as a hinge between the DBD and the LBD, allowing rotation of the DBD.</a:t>
            </a:r>
            <a:r>
              <a:rPr lang="en-AU" altLang="en-US" sz="2200"/>
              <a:t> It might allow the DBDs and LBDs to adopt several different conformations without creating steric hindrance problems.</a:t>
            </a:r>
          </a:p>
          <a:p>
            <a:pPr eaLnBrk="1" hangingPunct="1">
              <a:lnSpc>
                <a:spcPct val="80000"/>
              </a:lnSpc>
              <a:buFontTx/>
              <a:buNone/>
            </a:pPr>
            <a:endParaRPr lang="en-AU" altLang="en-US" sz="2200"/>
          </a:p>
          <a:p>
            <a:pPr eaLnBrk="1" hangingPunct="1">
              <a:lnSpc>
                <a:spcPct val="80000"/>
              </a:lnSpc>
              <a:buFontTx/>
              <a:buNone/>
            </a:pPr>
            <a:r>
              <a:rPr lang="en-AU" altLang="en-US" sz="2200"/>
              <a:t>4- </a:t>
            </a:r>
            <a:r>
              <a:rPr lang="en-AU" altLang="en-US" sz="2200" b="1" u="sng"/>
              <a:t>E region</a:t>
            </a:r>
            <a:r>
              <a:rPr lang="en-AU" altLang="en-US" sz="2200"/>
              <a:t> contains the ligand (hormone) binding domain (LBD) where the shape of the ligand-binding pocket (hydrophobic nature) matches that of the ligand (also hydrophobic). </a:t>
            </a:r>
            <a:endParaRPr lang="en-AU" altLang="en-US" sz="2200" b="1"/>
          </a:p>
          <a:p>
            <a:pPr eaLnBrk="1" hangingPunct="1">
              <a:lnSpc>
                <a:spcPct val="80000"/>
              </a:lnSpc>
            </a:pPr>
            <a:r>
              <a:rPr lang="en-AU" altLang="en-US" sz="2200" b="1" u="sng"/>
              <a:t>Functions</a:t>
            </a:r>
            <a:r>
              <a:rPr lang="en-AU" altLang="en-US" sz="2200"/>
              <a:t>: </a:t>
            </a:r>
          </a:p>
          <a:p>
            <a:pPr eaLnBrk="1" hangingPunct="1">
              <a:lnSpc>
                <a:spcPct val="80000"/>
              </a:lnSpc>
              <a:buFontTx/>
              <a:buNone/>
            </a:pPr>
            <a:r>
              <a:rPr lang="en-AU" altLang="en-US" sz="2200" u="sng"/>
              <a:t>a-</a:t>
            </a:r>
            <a:r>
              <a:rPr lang="en-AU" altLang="en-US" sz="2200"/>
              <a:t> binding site for the hormone, </a:t>
            </a:r>
          </a:p>
          <a:p>
            <a:pPr eaLnBrk="1" hangingPunct="1">
              <a:lnSpc>
                <a:spcPct val="80000"/>
              </a:lnSpc>
              <a:buFontTx/>
              <a:buNone/>
            </a:pPr>
            <a:r>
              <a:rPr lang="en-AU" altLang="en-US" sz="2200" u="sng"/>
              <a:t>b-</a:t>
            </a:r>
            <a:r>
              <a:rPr lang="en-AU" altLang="en-US" sz="2200"/>
              <a:t> </a:t>
            </a:r>
            <a:r>
              <a:rPr lang="en-US" altLang="en-US" sz="2200"/>
              <a:t>interaction with heat-shock proteins, </a:t>
            </a:r>
          </a:p>
          <a:p>
            <a:pPr eaLnBrk="1" hangingPunct="1">
              <a:lnSpc>
                <a:spcPct val="80000"/>
              </a:lnSpc>
              <a:buFontTx/>
              <a:buNone/>
            </a:pPr>
            <a:r>
              <a:rPr lang="en-US" altLang="en-US" sz="2200" u="sng"/>
              <a:t>c-</a:t>
            </a:r>
            <a:r>
              <a:rPr lang="en-US" altLang="en-US" sz="2200"/>
              <a:t> </a:t>
            </a:r>
            <a:r>
              <a:rPr lang="en-AU" altLang="en-US" sz="2200"/>
              <a:t>mediate dimerization of the receptors </a:t>
            </a:r>
          </a:p>
          <a:p>
            <a:pPr eaLnBrk="1" hangingPunct="1">
              <a:lnSpc>
                <a:spcPct val="80000"/>
              </a:lnSpc>
              <a:buFontTx/>
              <a:buNone/>
            </a:pPr>
            <a:r>
              <a:rPr lang="en-AU" altLang="en-US" sz="2200" u="sng"/>
              <a:t>d-</a:t>
            </a:r>
            <a:r>
              <a:rPr lang="en-AU" altLang="en-US" sz="2200"/>
              <a:t> </a:t>
            </a:r>
            <a:r>
              <a:rPr lang="en-US" altLang="en-US" sz="2200"/>
              <a:t>transactivation and transrepression through binding of coactivators and corepressors</a:t>
            </a:r>
            <a:r>
              <a:rPr lang="en-AU" altLang="en-US" sz="2200"/>
              <a:t>. </a:t>
            </a:r>
            <a:endParaRPr lang="en-US" altLang="en-US" sz="2200"/>
          </a:p>
          <a:p>
            <a:pPr eaLnBrk="1" hangingPunct="1">
              <a:lnSpc>
                <a:spcPct val="80000"/>
              </a:lnSpc>
              <a:buFontTx/>
              <a:buNone/>
            </a:pPr>
            <a:r>
              <a:rPr lang="en-US" altLang="en-US" sz="2200" u="sng"/>
              <a:t>e- </a:t>
            </a:r>
            <a:r>
              <a:rPr lang="en-US" altLang="en-US" sz="2200"/>
              <a:t>The LBDs contain the TAF-2 motif responsible for ligand-dependent transcriptional activation. </a:t>
            </a:r>
          </a:p>
          <a:p>
            <a:pPr eaLnBrk="1" hangingPunct="1">
              <a:lnSpc>
                <a:spcPct val="80000"/>
              </a:lnSpc>
            </a:pPr>
            <a:r>
              <a:rPr lang="en-US" altLang="en-US" sz="2200"/>
              <a:t>The function both TAF1 and TAF2 is to activate transcription.</a:t>
            </a:r>
          </a:p>
          <a:p>
            <a:pPr eaLnBrk="1" hangingPunct="1">
              <a:lnSpc>
                <a:spcPct val="80000"/>
              </a:lnSpc>
              <a:buFontTx/>
              <a:buNone/>
            </a:pPr>
            <a:endParaRPr lang="en-US" altLang="en-US" sz="2200" b="1"/>
          </a:p>
          <a:p>
            <a:pPr eaLnBrk="1" hangingPunct="1">
              <a:lnSpc>
                <a:spcPct val="80000"/>
              </a:lnSpc>
              <a:buFontTx/>
              <a:buNone/>
            </a:pPr>
            <a:r>
              <a:rPr lang="en-US" altLang="en-US" sz="2200" b="1"/>
              <a:t>5- </a:t>
            </a:r>
            <a:r>
              <a:rPr lang="en-US" altLang="en-US" sz="2200" b="1" u="sng"/>
              <a:t>F region</a:t>
            </a:r>
            <a:r>
              <a:rPr lang="en-US" altLang="en-US" sz="2200" b="1"/>
              <a:t>:</a:t>
            </a:r>
            <a:r>
              <a:rPr lang="en-US" altLang="en-US" sz="2200"/>
              <a:t> </a:t>
            </a:r>
            <a:r>
              <a:rPr lang="en-AU" altLang="en-US" sz="2200"/>
              <a:t>its function is not clear but it thought to play a role in </a:t>
            </a:r>
            <a:r>
              <a:rPr lang="en-AU" altLang="en-US" sz="2200" u="sng"/>
              <a:t>coactivator recruitment</a:t>
            </a:r>
            <a:r>
              <a:rPr lang="en-AU" altLang="en-US" sz="2200"/>
              <a:t> to the E domain.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18890432-7DDF-4965-92D9-5DCC6765CC98}"/>
              </a:ext>
            </a:extLst>
          </p:cNvPr>
          <p:cNvSpPr>
            <a:spLocks noGrp="1" noChangeArrowheads="1"/>
          </p:cNvSpPr>
          <p:nvPr>
            <p:ph idx="1"/>
          </p:nvPr>
        </p:nvSpPr>
        <p:spPr>
          <a:xfrm>
            <a:off x="304800" y="381000"/>
            <a:ext cx="8686800" cy="6172200"/>
          </a:xfrm>
        </p:spPr>
        <p:txBody>
          <a:bodyPr/>
          <a:lstStyle/>
          <a:p>
            <a:pPr eaLnBrk="1" hangingPunct="1"/>
            <a:r>
              <a:rPr lang="en-AU" altLang="en-US" sz="2800" b="1" u="sng" dirty="0">
                <a:solidFill>
                  <a:srgbClr val="FF0000"/>
                </a:solidFill>
              </a:rPr>
              <a:t>Hormone Response Elements (HRE)</a:t>
            </a:r>
          </a:p>
          <a:p>
            <a:pPr eaLnBrk="1" hangingPunct="1"/>
            <a:r>
              <a:rPr lang="en-US" altLang="en-US" sz="2800" dirty="0"/>
              <a:t>HRE is a specific region in DNA where the DBD of the hormone recognize and binds to.</a:t>
            </a:r>
            <a:endParaRPr lang="en-AU" altLang="en-US" sz="2800" dirty="0"/>
          </a:p>
          <a:p>
            <a:pPr eaLnBrk="1" hangingPunct="1"/>
            <a:r>
              <a:rPr lang="en-AU" altLang="en-US" sz="2800" dirty="0"/>
              <a:t>Nuclear receptors regulate transcription by binding to specific HREs. </a:t>
            </a:r>
          </a:p>
          <a:p>
            <a:pPr eaLnBrk="1" hangingPunct="1"/>
            <a:r>
              <a:rPr lang="en-AU" altLang="en-US" sz="2800" dirty="0"/>
              <a:t>These elements are often located close to the core </a:t>
            </a:r>
            <a:r>
              <a:rPr lang="en-AU" altLang="en-US" sz="2800" u="sng" dirty="0"/>
              <a:t>promoter</a:t>
            </a:r>
            <a:r>
              <a:rPr lang="en-AU" altLang="en-US" sz="2800" dirty="0"/>
              <a:t>, in some cases they are present in enhancer regions.</a:t>
            </a:r>
          </a:p>
          <a:p>
            <a:pPr eaLnBrk="1" hangingPunct="1"/>
            <a:r>
              <a:rPr lang="en-AU" altLang="en-US" sz="2800" dirty="0"/>
              <a:t>The analysis of a large number of HREs revealed that a sequence of </a:t>
            </a:r>
            <a:r>
              <a:rPr lang="en-AU" altLang="en-US" sz="2800" u="sng" dirty="0"/>
              <a:t>6 </a:t>
            </a:r>
            <a:r>
              <a:rPr lang="en-AU" altLang="en-US" sz="2800" u="sng" dirty="0" err="1"/>
              <a:t>bp</a:t>
            </a:r>
            <a:r>
              <a:rPr lang="en-AU" altLang="en-US" sz="2800" dirty="0"/>
              <a:t> constitutes the core recognition motif. </a:t>
            </a:r>
          </a:p>
          <a:p>
            <a:pPr eaLnBrk="1" hangingPunct="1"/>
            <a:r>
              <a:rPr lang="en-AU" altLang="en-US" sz="2800" u="sng" dirty="0"/>
              <a:t>The consensus motifs that has been identified for steroids receptors</a:t>
            </a:r>
            <a:r>
              <a:rPr lang="en-AU" altLang="en-US" sz="2800" dirty="0"/>
              <a:t>: </a:t>
            </a:r>
            <a:r>
              <a:rPr lang="en-AU" altLang="en-US" sz="2800" b="1" u="sng" dirty="0"/>
              <a:t>AGAACA.</a:t>
            </a:r>
            <a:endParaRPr lang="en-AU" altLang="en-US" sz="28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37FD7C1-2EDC-464B-A69B-DFBD1EE90905}"/>
              </a:ext>
            </a:extLst>
          </p:cNvPr>
          <p:cNvSpPr>
            <a:spLocks noGrp="1" noChangeArrowheads="1"/>
          </p:cNvSpPr>
          <p:nvPr>
            <p:ph idx="1"/>
          </p:nvPr>
        </p:nvSpPr>
        <p:spPr>
          <a:xfrm>
            <a:off x="152400" y="152400"/>
            <a:ext cx="8839200" cy="6553200"/>
          </a:xfrm>
        </p:spPr>
        <p:txBody>
          <a:bodyPr/>
          <a:lstStyle/>
          <a:p>
            <a:pPr eaLnBrk="1" hangingPunct="1">
              <a:lnSpc>
                <a:spcPct val="80000"/>
              </a:lnSpc>
            </a:pPr>
            <a:r>
              <a:rPr lang="en-AU" altLang="en-US" sz="2200" b="1" u="sng" dirty="0">
                <a:solidFill>
                  <a:srgbClr val="FF0000"/>
                </a:solidFill>
              </a:rPr>
              <a:t>Homo and </a:t>
            </a:r>
            <a:r>
              <a:rPr lang="en-AU" altLang="en-US" sz="2200" b="1" u="sng" dirty="0" smtClean="0">
                <a:solidFill>
                  <a:srgbClr val="FF0000"/>
                </a:solidFill>
              </a:rPr>
              <a:t>hetero-dimerization</a:t>
            </a:r>
            <a:r>
              <a:rPr lang="ar-JO" altLang="en-US" sz="2200" b="1" u="sng" dirty="0" smtClean="0">
                <a:solidFill>
                  <a:srgbClr val="FF0000"/>
                </a:solidFill>
              </a:rPr>
              <a:t>النوت </a:t>
            </a:r>
            <a:endParaRPr lang="en-AU" altLang="en-US" sz="2200" dirty="0">
              <a:solidFill>
                <a:srgbClr val="FF0000"/>
              </a:solidFill>
            </a:endParaRPr>
          </a:p>
          <a:p>
            <a:pPr eaLnBrk="1" hangingPunct="1">
              <a:lnSpc>
                <a:spcPct val="80000"/>
              </a:lnSpc>
            </a:pPr>
            <a:r>
              <a:rPr lang="en-AU" altLang="en-US" sz="2200" dirty="0"/>
              <a:t>Receptors can bind as monomers, homodimers, and heterodimers to different HRE. </a:t>
            </a:r>
          </a:p>
          <a:p>
            <a:pPr eaLnBrk="1" hangingPunct="1">
              <a:lnSpc>
                <a:spcPct val="80000"/>
              </a:lnSpc>
              <a:buFontTx/>
              <a:buNone/>
            </a:pPr>
            <a:endParaRPr lang="en-AU" altLang="en-US" sz="2200" dirty="0"/>
          </a:p>
          <a:p>
            <a:pPr eaLnBrk="1" hangingPunct="1">
              <a:lnSpc>
                <a:spcPct val="80000"/>
              </a:lnSpc>
            </a:pPr>
            <a:r>
              <a:rPr lang="en-AU" altLang="en-US" sz="2200" dirty="0"/>
              <a:t>In </a:t>
            </a:r>
            <a:r>
              <a:rPr lang="en-AU" altLang="en-US" sz="2200" dirty="0" err="1"/>
              <a:t>dimerizations</a:t>
            </a:r>
            <a:r>
              <a:rPr lang="en-AU" altLang="en-US" sz="2200" dirty="0"/>
              <a:t> two hormone receptor monomers bind cooperatively to their response elements, and dimerization interfaces have been identified both in the ligand binding domain (LBD) and in the DNA binding domain (DBD). </a:t>
            </a:r>
          </a:p>
          <a:p>
            <a:pPr eaLnBrk="1" hangingPunct="1">
              <a:lnSpc>
                <a:spcPct val="80000"/>
              </a:lnSpc>
            </a:pPr>
            <a:endParaRPr lang="en-AU" altLang="en-US" sz="2200" dirty="0"/>
          </a:p>
          <a:p>
            <a:pPr eaLnBrk="1" hangingPunct="1">
              <a:lnSpc>
                <a:spcPct val="80000"/>
              </a:lnSpc>
            </a:pPr>
            <a:r>
              <a:rPr lang="en-AU" altLang="en-US" sz="2200" dirty="0"/>
              <a:t>The retinoid X receptor (RXR) is a member of nuclear hormone receptor family proteins. </a:t>
            </a:r>
          </a:p>
          <a:p>
            <a:pPr eaLnBrk="1" hangingPunct="1">
              <a:lnSpc>
                <a:spcPct val="80000"/>
              </a:lnSpc>
            </a:pPr>
            <a:r>
              <a:rPr lang="en-AU" altLang="en-US" sz="2200" dirty="0"/>
              <a:t>Three retinoid X receptors (RXR α, -β, and -γ), members of the nuclear hormone receptor superfamily, act as ligand-inducible transcription factors. </a:t>
            </a:r>
          </a:p>
          <a:p>
            <a:pPr eaLnBrk="1" hangingPunct="1">
              <a:lnSpc>
                <a:spcPct val="80000"/>
              </a:lnSpc>
            </a:pPr>
            <a:r>
              <a:rPr lang="en-AU" altLang="en-US" sz="2200" dirty="0"/>
              <a:t>RXRs are dimerization partners for a large number of nuclear receptors. </a:t>
            </a:r>
          </a:p>
          <a:p>
            <a:pPr eaLnBrk="1" hangingPunct="1">
              <a:lnSpc>
                <a:spcPct val="80000"/>
              </a:lnSpc>
            </a:pPr>
            <a:r>
              <a:rPr lang="en-AU" altLang="en-US" sz="2200" dirty="0"/>
              <a:t>Different binding partner of RXR causes a different DNA-binding specificity of the heterodimer.</a:t>
            </a:r>
          </a:p>
          <a:p>
            <a:pPr eaLnBrk="1" hangingPunct="1">
              <a:lnSpc>
                <a:spcPct val="80000"/>
              </a:lnSpc>
            </a:pPr>
            <a:r>
              <a:rPr lang="en-AU" altLang="en-US" sz="2200" dirty="0"/>
              <a:t>Dimerization is a general mechanism to increase binding site affinity, specificity, and diversity.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E0DF3E8-E667-4FB0-8C9C-77AB96D471DB}"/>
              </a:ext>
            </a:extLst>
          </p:cNvPr>
          <p:cNvSpPr>
            <a:spLocks noGrp="1" noChangeArrowheads="1"/>
          </p:cNvSpPr>
          <p:nvPr>
            <p:ph idx="1"/>
          </p:nvPr>
        </p:nvSpPr>
        <p:spPr>
          <a:xfrm>
            <a:off x="0" y="0"/>
            <a:ext cx="4191000" cy="6858000"/>
          </a:xfrm>
        </p:spPr>
        <p:txBody>
          <a:bodyPr/>
          <a:lstStyle/>
          <a:p>
            <a:pPr marL="52388" indent="-52388" eaLnBrk="1" hangingPunct="1">
              <a:lnSpc>
                <a:spcPct val="80000"/>
              </a:lnSpc>
            </a:pPr>
            <a:r>
              <a:rPr lang="en-US" altLang="en-US" sz="2400" u="sng" dirty="0">
                <a:solidFill>
                  <a:srgbClr val="FF0000"/>
                </a:solidFill>
                <a:latin typeface="Times New Roman" panose="02020603050405020304" pitchFamily="18" charset="0"/>
                <a:cs typeface="Times New Roman" panose="02020603050405020304" pitchFamily="18" charset="0"/>
              </a:rPr>
              <a:t>Receptors are divided according to the way they bind to their respective DNA elements into:</a:t>
            </a:r>
          </a:p>
          <a:p>
            <a:pPr marL="52388" indent="-52388" eaLnBrk="1" hangingPunct="1">
              <a:lnSpc>
                <a:spcPct val="80000"/>
              </a:lnSpc>
              <a:buFontTx/>
              <a:buNone/>
            </a:pPr>
            <a:r>
              <a:rPr lang="en-US" altLang="en-US" sz="2400" dirty="0">
                <a:solidFill>
                  <a:srgbClr val="00B0F0"/>
                </a:solidFill>
                <a:latin typeface="Times New Roman" panose="02020603050405020304" pitchFamily="18" charset="0"/>
                <a:cs typeface="Times New Roman" panose="02020603050405020304" pitchFamily="18" charset="0"/>
              </a:rPr>
              <a:t>1- The response elements for  Glucocorticoid receptor (GRE) estrogen receptor (ERE), mineralocorticoids (MR), androgens (AR), and </a:t>
            </a:r>
            <a:r>
              <a:rPr lang="en-US" altLang="en-US" sz="2400" dirty="0" err="1">
                <a:solidFill>
                  <a:srgbClr val="00B0F0"/>
                </a:solidFill>
                <a:latin typeface="Times New Roman" panose="02020603050405020304" pitchFamily="18" charset="0"/>
                <a:cs typeface="Times New Roman" panose="02020603050405020304" pitchFamily="18" charset="0"/>
              </a:rPr>
              <a:t>progestins</a:t>
            </a:r>
            <a:r>
              <a:rPr lang="en-US" altLang="en-US" sz="2400" dirty="0">
                <a:solidFill>
                  <a:srgbClr val="00B0F0"/>
                </a:solidFill>
                <a:latin typeface="Times New Roman" panose="02020603050405020304" pitchFamily="18" charset="0"/>
                <a:cs typeface="Times New Roman" panose="02020603050405020304" pitchFamily="18" charset="0"/>
              </a:rPr>
              <a:t> (PR) bind as </a:t>
            </a:r>
            <a:r>
              <a:rPr lang="en-US" altLang="en-US" sz="2400" u="sng" dirty="0" err="1">
                <a:solidFill>
                  <a:srgbClr val="00B0F0"/>
                </a:solidFill>
                <a:latin typeface="Times New Roman" panose="02020603050405020304" pitchFamily="18" charset="0"/>
                <a:cs typeface="Times New Roman" panose="02020603050405020304" pitchFamily="18" charset="0"/>
              </a:rPr>
              <a:t>homodimeric</a:t>
            </a:r>
            <a:r>
              <a:rPr lang="en-US" altLang="en-US" sz="2400" dirty="0">
                <a:solidFill>
                  <a:srgbClr val="00B0F0"/>
                </a:solidFill>
                <a:latin typeface="Times New Roman" panose="02020603050405020304" pitchFamily="18" charset="0"/>
                <a:cs typeface="Times New Roman" panose="02020603050405020304" pitchFamily="18" charset="0"/>
              </a:rPr>
              <a:t> to </a:t>
            </a:r>
            <a:r>
              <a:rPr lang="en-US" altLang="en-US" sz="2400" u="sng" dirty="0">
                <a:solidFill>
                  <a:srgbClr val="FF0000"/>
                </a:solidFill>
                <a:latin typeface="Times New Roman" panose="02020603050405020304" pitchFamily="18" charset="0"/>
                <a:cs typeface="Times New Roman" panose="02020603050405020304" pitchFamily="18" charset="0"/>
              </a:rPr>
              <a:t>inverted </a:t>
            </a:r>
            <a:r>
              <a:rPr lang="en-US" altLang="en-US" sz="2400" u="sng" dirty="0" smtClean="0">
                <a:solidFill>
                  <a:srgbClr val="FF0000"/>
                </a:solidFill>
                <a:latin typeface="Times New Roman" panose="02020603050405020304" pitchFamily="18" charset="0"/>
                <a:cs typeface="Times New Roman" panose="02020603050405020304" pitchFamily="18" charset="0"/>
              </a:rPr>
              <a:t>repeats</a:t>
            </a:r>
            <a:r>
              <a:rPr lang="ar-JO" altLang="en-US" sz="2400" u="sng" dirty="0" smtClean="0">
                <a:solidFill>
                  <a:srgbClr val="FF0000"/>
                </a:solidFill>
                <a:latin typeface="Times New Roman" panose="02020603050405020304" pitchFamily="18" charset="0"/>
                <a:cs typeface="Times New Roman" panose="02020603050405020304" pitchFamily="18" charset="0"/>
              </a:rPr>
              <a:t>يكرر مقلوب النوت </a:t>
            </a:r>
            <a:endParaRPr lang="en-US" altLang="en-US" sz="2400" u="sng" dirty="0">
              <a:solidFill>
                <a:srgbClr val="FF0000"/>
              </a:solidFill>
              <a:latin typeface="Times New Roman" panose="02020603050405020304" pitchFamily="18" charset="0"/>
              <a:cs typeface="Times New Roman" panose="02020603050405020304" pitchFamily="18" charset="0"/>
            </a:endParaRPr>
          </a:p>
          <a:p>
            <a:pPr marL="52388" indent="-52388" eaLnBrk="1" hangingPunct="1">
              <a:lnSpc>
                <a:spcPct val="80000"/>
              </a:lnSpc>
              <a:buFontTx/>
              <a:buNone/>
            </a:pPr>
            <a:endParaRPr lang="en-US" altLang="en-US" sz="1200" dirty="0">
              <a:latin typeface="Times New Roman" panose="02020603050405020304" pitchFamily="18" charset="0"/>
              <a:cs typeface="Times New Roman" panose="02020603050405020304" pitchFamily="18" charset="0"/>
            </a:endParaRPr>
          </a:p>
          <a:p>
            <a:pPr marL="52388" indent="-52388" eaLnBrk="1" hangingPunct="1">
              <a:lnSpc>
                <a:spcPct val="80000"/>
              </a:lnSpc>
              <a:buFontTx/>
              <a:buNone/>
            </a:pPr>
            <a:r>
              <a:rPr lang="en-US" altLang="en-US" sz="2400" dirty="0">
                <a:solidFill>
                  <a:srgbClr val="00B050"/>
                </a:solidFill>
                <a:latin typeface="Times New Roman" panose="02020603050405020304" pitchFamily="18" charset="0"/>
                <a:cs typeface="Times New Roman" panose="02020603050405020304" pitchFamily="18" charset="0"/>
              </a:rPr>
              <a:t>2- The response elements for vitamin D3 receptor (VDRE), thyroid hormone receptor (TRE), and retinoic acid (</a:t>
            </a:r>
            <a:r>
              <a:rPr lang="en-US" altLang="en-US" sz="1400" dirty="0">
                <a:solidFill>
                  <a:srgbClr val="00B050"/>
                </a:solidFill>
                <a:latin typeface="Times New Roman" panose="02020603050405020304" pitchFamily="18" charset="0"/>
                <a:cs typeface="Times New Roman" panose="02020603050405020304" pitchFamily="18" charset="0"/>
              </a:rPr>
              <a:t>vitamin A-derived</a:t>
            </a:r>
            <a:r>
              <a:rPr lang="en-US" altLang="en-US" sz="2400" dirty="0">
                <a:solidFill>
                  <a:srgbClr val="00B050"/>
                </a:solidFill>
                <a:latin typeface="Times New Roman" panose="02020603050405020304" pitchFamily="18" charset="0"/>
                <a:cs typeface="Times New Roman" panose="02020603050405020304" pitchFamily="18" charset="0"/>
              </a:rPr>
              <a:t>) receptor (RARE) bind as </a:t>
            </a:r>
            <a:r>
              <a:rPr lang="en-US" altLang="en-US" sz="2400" u="sng" dirty="0">
                <a:solidFill>
                  <a:srgbClr val="00B050"/>
                </a:solidFill>
                <a:latin typeface="Times New Roman" panose="02020603050405020304" pitchFamily="18" charset="0"/>
                <a:cs typeface="Times New Roman" panose="02020603050405020304" pitchFamily="18" charset="0"/>
              </a:rPr>
              <a:t>heterodimeric</a:t>
            </a:r>
            <a:r>
              <a:rPr lang="en-US" altLang="en-US" sz="2400" dirty="0">
                <a:solidFill>
                  <a:srgbClr val="00B050"/>
                </a:solidFill>
                <a:latin typeface="Times New Roman" panose="02020603050405020304" pitchFamily="18" charset="0"/>
                <a:cs typeface="Times New Roman" panose="02020603050405020304" pitchFamily="18" charset="0"/>
              </a:rPr>
              <a:t> to </a:t>
            </a:r>
            <a:r>
              <a:rPr lang="en-US" altLang="en-US" sz="2400" u="sng" dirty="0">
                <a:solidFill>
                  <a:srgbClr val="FF0000"/>
                </a:solidFill>
                <a:latin typeface="Times New Roman" panose="02020603050405020304" pitchFamily="18" charset="0"/>
                <a:cs typeface="Times New Roman" panose="02020603050405020304" pitchFamily="18" charset="0"/>
              </a:rPr>
              <a:t>direct </a:t>
            </a:r>
            <a:r>
              <a:rPr lang="en-US" altLang="en-US" sz="2400" u="sng" dirty="0" smtClean="0">
                <a:solidFill>
                  <a:srgbClr val="FF0000"/>
                </a:solidFill>
                <a:latin typeface="Times New Roman" panose="02020603050405020304" pitchFamily="18" charset="0"/>
                <a:cs typeface="Times New Roman" panose="02020603050405020304" pitchFamily="18" charset="0"/>
              </a:rPr>
              <a:t>repeat(in the same strand )</a:t>
            </a:r>
            <a:r>
              <a:rPr lang="en-US" altLang="en-US" sz="2400" dirty="0" smtClean="0">
                <a:solidFill>
                  <a:srgbClr val="FF0000"/>
                </a:solidFill>
                <a:latin typeface="Times New Roman" panose="02020603050405020304" pitchFamily="18" charset="0"/>
                <a:cs typeface="Times New Roman" panose="02020603050405020304" pitchFamily="18" charset="0"/>
              </a:rPr>
              <a:t> </a:t>
            </a:r>
            <a:r>
              <a:rPr lang="en-US" altLang="en-US" sz="2400" dirty="0">
                <a:solidFill>
                  <a:srgbClr val="00B050"/>
                </a:solidFill>
                <a:latin typeface="Times New Roman" panose="02020603050405020304" pitchFamily="18" charset="0"/>
                <a:cs typeface="Times New Roman" panose="02020603050405020304" pitchFamily="18" charset="0"/>
              </a:rPr>
              <a:t>separated by three to five base pairs. </a:t>
            </a:r>
            <a:endParaRPr lang="en-US" altLang="en-US" sz="2400" dirty="0" smtClean="0">
              <a:solidFill>
                <a:srgbClr val="00B050"/>
              </a:solidFill>
              <a:latin typeface="Times New Roman" panose="02020603050405020304" pitchFamily="18" charset="0"/>
              <a:cs typeface="Times New Roman" panose="02020603050405020304" pitchFamily="18" charset="0"/>
            </a:endParaRPr>
          </a:p>
        </p:txBody>
      </p:sp>
      <p:pic>
        <p:nvPicPr>
          <p:cNvPr id="17411" name="Picture 3">
            <a:extLst>
              <a:ext uri="{FF2B5EF4-FFF2-40B4-BE49-F238E27FC236}">
                <a16:creationId xmlns:a16="http://schemas.microsoft.com/office/drawing/2014/main" id="{F61D0CB6-B051-4B2B-8DF3-D2B455C029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4650" y="44450"/>
            <a:ext cx="4959350" cy="643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5">
            <a:extLst>
              <a:ext uri="{FF2B5EF4-FFF2-40B4-BE49-F238E27FC236}">
                <a16:creationId xmlns:a16="http://schemas.microsoft.com/office/drawing/2014/main" id="{FF833482-6BE6-4D4A-BBB4-FB47A66DECFB}"/>
              </a:ext>
            </a:extLst>
          </p:cNvPr>
          <p:cNvSpPr>
            <a:spLocks noChangeArrowheads="1"/>
          </p:cNvSpPr>
          <p:nvPr/>
        </p:nvSpPr>
        <p:spPr bwMode="auto">
          <a:xfrm>
            <a:off x="457200" y="6400800"/>
            <a:ext cx="23383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a:t>Retinoid X receptors </a:t>
            </a:r>
            <a:endParaRPr lang="ar-JO" altLang="en-US"/>
          </a:p>
        </p:txBody>
      </p:sp>
      <mc:AlternateContent xmlns:mc="http://schemas.openxmlformats.org/markup-compatibility/2006">
        <mc:Choice xmlns:p14="http://schemas.microsoft.com/office/powerpoint/2010/main" Requires="p14">
          <p:contentPart p14:bwMode="auto" r:id="rId4">
            <p14:nvContentPartPr>
              <p14:cNvPr id="2" name="Ink 1"/>
              <p14:cNvContentPartPr/>
              <p14:nvPr/>
            </p14:nvContentPartPr>
            <p14:xfrm>
              <a:off x="7139326" y="246212"/>
              <a:ext cx="298800" cy="71640"/>
            </p14:xfrm>
          </p:contentPart>
        </mc:Choice>
        <mc:Fallback>
          <p:pic>
            <p:nvPicPr>
              <p:cNvPr id="2" name="Ink 1"/>
              <p:cNvPicPr/>
              <p:nvPr/>
            </p:nvPicPr>
            <p:blipFill>
              <a:blip r:embed="rId5"/>
              <a:stretch>
                <a:fillRect/>
              </a:stretch>
            </p:blipFill>
            <p:spPr>
              <a:xfrm>
                <a:off x="7091446" y="150092"/>
                <a:ext cx="394920" cy="263880"/>
              </a:xfrm>
              <a:prstGeom prst="rect">
                <a:avLst/>
              </a:prstGeom>
            </p:spPr>
          </p:pic>
        </mc:Fallback>
      </mc:AlternateContent>
      <p:cxnSp>
        <p:nvCxnSpPr>
          <p:cNvPr id="4" name="Straight Arrow Connector 3"/>
          <p:cNvCxnSpPr/>
          <p:nvPr/>
        </p:nvCxnSpPr>
        <p:spPr>
          <a:xfrm flipH="1">
            <a:off x="4876800" y="304800"/>
            <a:ext cx="2362200" cy="68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4114800" y="990600"/>
            <a:ext cx="3688895" cy="369332"/>
          </a:xfrm>
          <a:prstGeom prst="rect">
            <a:avLst/>
          </a:prstGeom>
          <a:noFill/>
        </p:spPr>
        <p:txBody>
          <a:bodyPr wrap="none" rtlCol="0">
            <a:spAutoFit/>
          </a:bodyPr>
          <a:lstStyle/>
          <a:p>
            <a:r>
              <a:rPr lang="en-US" dirty="0" smtClean="0"/>
              <a:t>N 3 nucleotide </a:t>
            </a:r>
            <a:r>
              <a:rPr lang="en-US" dirty="0" err="1" smtClean="0"/>
              <a:t>sepreate</a:t>
            </a:r>
            <a:r>
              <a:rPr lang="en-US" dirty="0" smtClean="0"/>
              <a:t> then repeat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849A486B-7835-4C39-9C66-89481F7FB419}"/>
              </a:ext>
            </a:extLst>
          </p:cNvPr>
          <p:cNvSpPr>
            <a:spLocks noGrp="1" noChangeArrowheads="1"/>
          </p:cNvSpPr>
          <p:nvPr>
            <p:ph idx="1"/>
          </p:nvPr>
        </p:nvSpPr>
        <p:spPr>
          <a:xfrm>
            <a:off x="152400" y="152400"/>
            <a:ext cx="8839200" cy="6553200"/>
          </a:xfrm>
        </p:spPr>
        <p:txBody>
          <a:bodyPr/>
          <a:lstStyle/>
          <a:p>
            <a:pPr eaLnBrk="1" hangingPunct="1">
              <a:lnSpc>
                <a:spcPct val="80000"/>
              </a:lnSpc>
            </a:pPr>
            <a:r>
              <a:rPr lang="en-AU" altLang="en-US" sz="2200" b="1" u="sng" dirty="0">
                <a:solidFill>
                  <a:srgbClr val="FF0000"/>
                </a:solidFill>
              </a:rPr>
              <a:t>Activation of the Cytoplasmic Apo-Receptor Complexes</a:t>
            </a:r>
            <a:endParaRPr lang="en-AU" altLang="en-US" sz="2200" u="sng" dirty="0">
              <a:solidFill>
                <a:srgbClr val="FF0000"/>
              </a:solidFill>
            </a:endParaRPr>
          </a:p>
          <a:p>
            <a:pPr eaLnBrk="1" hangingPunct="1">
              <a:lnSpc>
                <a:spcPct val="80000"/>
              </a:lnSpc>
            </a:pPr>
            <a:r>
              <a:rPr lang="en-AU" altLang="en-US" sz="2100" dirty="0"/>
              <a:t>In the absence of hormones the cytoplasmic receptors remain in an inactive complex, designated the </a:t>
            </a:r>
            <a:r>
              <a:rPr lang="en-AU" altLang="en-US" sz="2100" dirty="0" err="1"/>
              <a:t>apo</a:t>
            </a:r>
            <a:r>
              <a:rPr lang="en-AU" altLang="en-US" sz="2100" dirty="0"/>
              <a:t>-receptor complex. </a:t>
            </a:r>
          </a:p>
          <a:p>
            <a:pPr eaLnBrk="1" hangingPunct="1">
              <a:lnSpc>
                <a:spcPct val="80000"/>
              </a:lnSpc>
            </a:pPr>
            <a:r>
              <a:rPr lang="en-AU" altLang="en-US" sz="2100" dirty="0"/>
              <a:t>In the </a:t>
            </a:r>
            <a:r>
              <a:rPr lang="en-AU" altLang="en-US" sz="2100" dirty="0" err="1"/>
              <a:t>aporeceptor</a:t>
            </a:r>
            <a:r>
              <a:rPr lang="en-AU" altLang="en-US" sz="2100" dirty="0"/>
              <a:t> complex the receptor is bound to proteins belonging to the heat shock protein (</a:t>
            </a:r>
            <a:r>
              <a:rPr lang="en-AU" altLang="en-US" sz="2100" dirty="0" err="1"/>
              <a:t>Hsp</a:t>
            </a:r>
            <a:r>
              <a:rPr lang="en-AU" altLang="en-US" sz="2100" dirty="0"/>
              <a:t>). </a:t>
            </a:r>
          </a:p>
          <a:p>
            <a:pPr eaLnBrk="1" hangingPunct="1">
              <a:lnSpc>
                <a:spcPct val="80000"/>
              </a:lnSpc>
            </a:pPr>
            <a:r>
              <a:rPr lang="en-AU" altLang="ja-JP" sz="2100" dirty="0">
                <a:ea typeface="ＭＳ Ｐゴシック" panose="020B0600070205080204" pitchFamily="34" charset="-128"/>
              </a:rPr>
              <a:t>The heat shock proteins (example chaperones) are used as tools in this system for regulation of activity of the steroid hormone receptors and to fix the receptor in a conformation which allows high affinity binding to the hormone. </a:t>
            </a:r>
          </a:p>
          <a:p>
            <a:pPr eaLnBrk="1" hangingPunct="1">
              <a:lnSpc>
                <a:spcPct val="80000"/>
              </a:lnSpc>
            </a:pPr>
            <a:endParaRPr lang="en-AU" altLang="en-US" sz="2100" dirty="0"/>
          </a:p>
          <a:p>
            <a:pPr eaLnBrk="1" hangingPunct="1">
              <a:lnSpc>
                <a:spcPct val="80000"/>
              </a:lnSpc>
            </a:pPr>
            <a:r>
              <a:rPr lang="en-AU" altLang="en-US" sz="2100" dirty="0"/>
              <a:t>The cytoplasmic receptors interact with at least </a:t>
            </a:r>
            <a:r>
              <a:rPr lang="en-AU" altLang="en-US" sz="2100" u="sng" dirty="0"/>
              <a:t>three heat shock protein</a:t>
            </a:r>
            <a:r>
              <a:rPr lang="en-AU" altLang="en-US" sz="2100" dirty="0"/>
              <a:t> Hsp90, Hsp70 and Hsp56. </a:t>
            </a:r>
          </a:p>
          <a:p>
            <a:pPr eaLnBrk="1" hangingPunct="1">
              <a:lnSpc>
                <a:spcPct val="80000"/>
              </a:lnSpc>
            </a:pPr>
            <a:r>
              <a:rPr lang="en-AU" altLang="en-US" sz="2100" dirty="0"/>
              <a:t>The binding of the hormone to the </a:t>
            </a:r>
            <a:r>
              <a:rPr lang="en-AU" altLang="en-US" sz="2100" dirty="0" err="1"/>
              <a:t>aporeceptor</a:t>
            </a:r>
            <a:r>
              <a:rPr lang="en-AU" altLang="en-US" sz="2100" dirty="0"/>
              <a:t> complex leads to conformational change in the receptor and the release of heat shock proteins and exposure of positively charged amino acid located within the DNA-binding domain (active receptor). </a:t>
            </a:r>
          </a:p>
          <a:p>
            <a:pPr eaLnBrk="1" hangingPunct="1">
              <a:lnSpc>
                <a:spcPct val="80000"/>
              </a:lnSpc>
            </a:pPr>
            <a:r>
              <a:rPr lang="en-AU" altLang="en-US" sz="2100" dirty="0"/>
              <a:t>The receptor activation initiates the </a:t>
            </a:r>
            <a:r>
              <a:rPr lang="en-AU" altLang="en-US" sz="2100" u="sng" dirty="0"/>
              <a:t>translocation</a:t>
            </a:r>
            <a:r>
              <a:rPr lang="en-AU" altLang="en-US" sz="2100" dirty="0"/>
              <a:t> of the ligand-receptor into the nucleus frequently as a </a:t>
            </a:r>
            <a:r>
              <a:rPr lang="en-AU" altLang="en-US" sz="2100" u="sng" dirty="0" err="1"/>
              <a:t>homodiamer</a:t>
            </a:r>
            <a:r>
              <a:rPr lang="en-AU" altLang="en-US" sz="2100" dirty="0"/>
              <a:t> and bind to DNA. </a:t>
            </a:r>
          </a:p>
          <a:p>
            <a:pPr eaLnBrk="1" hangingPunct="1">
              <a:lnSpc>
                <a:spcPct val="80000"/>
              </a:lnSpc>
            </a:pPr>
            <a:r>
              <a:rPr lang="en-AU" altLang="en-US" sz="2100" dirty="0"/>
              <a:t>Receptors dimerization is required before the activated receptor can bind to their HRE. </a:t>
            </a:r>
            <a:endParaRPr lang="en-AU" altLang="ja-JP" sz="2100" dirty="0">
              <a:ea typeface="ＭＳ Ｐゴシック" panose="020B0600070205080204" pitchFamily="34" charset="-128"/>
            </a:endParaRPr>
          </a:p>
          <a:p>
            <a:pPr eaLnBrk="1" hangingPunct="1">
              <a:lnSpc>
                <a:spcPct val="80000"/>
              </a:lnSpc>
            </a:pPr>
            <a:r>
              <a:rPr lang="en-AU" altLang="ja-JP" sz="2100" dirty="0">
                <a:ea typeface="ＭＳ Ｐゴシック" panose="020B0600070205080204" pitchFamily="34" charset="-128"/>
              </a:rPr>
              <a:t>The now activated receptor moves into the nucleus and binds with high affinity to a specific HRE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a:extLst>
              <a:ext uri="{FF2B5EF4-FFF2-40B4-BE49-F238E27FC236}">
                <a16:creationId xmlns:a16="http://schemas.microsoft.com/office/drawing/2014/main" id="{69E1A52B-6A03-4774-AE40-1BBDD8421C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2513" y="63500"/>
            <a:ext cx="7040562" cy="673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86000" y="1752600"/>
            <a:ext cx="1219200" cy="369332"/>
          </a:xfrm>
          <a:prstGeom prst="rect">
            <a:avLst/>
          </a:prstGeom>
          <a:noFill/>
        </p:spPr>
        <p:txBody>
          <a:bodyPr wrap="square" rtlCol="0">
            <a:spAutoFit/>
          </a:bodyPr>
          <a:lstStyle/>
          <a:p>
            <a:r>
              <a:rPr lang="ar-JO" dirty="0" smtClean="0"/>
              <a:t>ألنوت </a:t>
            </a:r>
            <a:endParaRPr lang="en-US" dirty="0"/>
          </a:p>
        </p:txBody>
      </p:sp>
      <p:sp>
        <p:nvSpPr>
          <p:cNvPr id="3" name="TextBox 2"/>
          <p:cNvSpPr txBox="1"/>
          <p:nvPr/>
        </p:nvSpPr>
        <p:spPr>
          <a:xfrm>
            <a:off x="1524000" y="3352800"/>
            <a:ext cx="2839880" cy="923330"/>
          </a:xfrm>
          <a:prstGeom prst="rect">
            <a:avLst/>
          </a:prstGeom>
          <a:noFill/>
        </p:spPr>
        <p:txBody>
          <a:bodyPr wrap="none" rtlCol="0">
            <a:spAutoFit/>
          </a:bodyPr>
          <a:lstStyle/>
          <a:p>
            <a:r>
              <a:rPr lang="en-US" dirty="0" err="1" smtClean="0"/>
              <a:t>Appo</a:t>
            </a:r>
            <a:r>
              <a:rPr lang="en-US" dirty="0" smtClean="0"/>
              <a:t> receptor : </a:t>
            </a:r>
          </a:p>
          <a:p>
            <a:r>
              <a:rPr lang="en-US" dirty="0" smtClean="0"/>
              <a:t>Its is the cytoplasm receptor</a:t>
            </a:r>
          </a:p>
          <a:p>
            <a:r>
              <a:rPr lang="en-US" dirty="0" smtClean="0"/>
              <a:t> in it inactive form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AA4DAE1C-D218-4DD9-985B-F9F54344F38F}"/>
              </a:ext>
            </a:extLst>
          </p:cNvPr>
          <p:cNvSpPr>
            <a:spLocks noGrp="1" noChangeArrowheads="1"/>
          </p:cNvSpPr>
          <p:nvPr>
            <p:ph idx="1"/>
          </p:nvPr>
        </p:nvSpPr>
        <p:spPr>
          <a:xfrm>
            <a:off x="0" y="152400"/>
            <a:ext cx="9144000" cy="6705600"/>
          </a:xfrm>
        </p:spPr>
        <p:txBody>
          <a:bodyPr/>
          <a:lstStyle/>
          <a:p>
            <a:pPr eaLnBrk="1" hangingPunct="1">
              <a:lnSpc>
                <a:spcPct val="80000"/>
              </a:lnSpc>
              <a:buFontTx/>
              <a:buNone/>
            </a:pPr>
            <a:r>
              <a:rPr lang="en-AU" altLang="ja-JP" sz="2600" b="1" u="sng" dirty="0">
                <a:solidFill>
                  <a:srgbClr val="FF0000"/>
                </a:solidFill>
                <a:ea typeface="ＭＳ Ｐゴシック" panose="020B0600070205080204" pitchFamily="34" charset="-128"/>
              </a:rPr>
              <a:t>2- Activations of receptors located within the nucleus (in association with chromatin)</a:t>
            </a:r>
          </a:p>
          <a:p>
            <a:pPr eaLnBrk="1" hangingPunct="1">
              <a:lnSpc>
                <a:spcPct val="80000"/>
              </a:lnSpc>
              <a:buFontTx/>
              <a:buNone/>
            </a:pPr>
            <a:endParaRPr lang="en-AU" altLang="en-US" sz="2600" b="1" u="sng" dirty="0"/>
          </a:p>
          <a:p>
            <a:pPr eaLnBrk="1" hangingPunct="1">
              <a:lnSpc>
                <a:spcPct val="80000"/>
              </a:lnSpc>
            </a:pPr>
            <a:r>
              <a:rPr lang="en-AU" altLang="en-US" sz="2600" dirty="0"/>
              <a:t>Most intracellular receptors are gene-specific transcription factors, proteins that bind to DNA and regulate the transcription of certain genes</a:t>
            </a:r>
            <a:r>
              <a:rPr lang="en-US" altLang="en-US" sz="2600" dirty="0"/>
              <a:t>.</a:t>
            </a:r>
            <a:endParaRPr lang="en-AU" altLang="en-US" sz="2600" dirty="0"/>
          </a:p>
          <a:p>
            <a:pPr eaLnBrk="1" hangingPunct="1">
              <a:lnSpc>
                <a:spcPct val="80000"/>
              </a:lnSpc>
            </a:pPr>
            <a:r>
              <a:rPr lang="en-AU" altLang="en-US" sz="2600" dirty="0"/>
              <a:t>Normally hormone receptors localized in the nucleus </a:t>
            </a:r>
            <a:r>
              <a:rPr lang="en-US" altLang="en-US" sz="2600" dirty="0"/>
              <a:t>most often found bounded with DNA and a corepressor protein. Therefore they act as repressors of gene activity. </a:t>
            </a:r>
          </a:p>
          <a:p>
            <a:pPr eaLnBrk="1" hangingPunct="1">
              <a:lnSpc>
                <a:spcPct val="80000"/>
              </a:lnSpc>
            </a:pPr>
            <a:endParaRPr lang="en-US" altLang="en-US" sz="2600" dirty="0"/>
          </a:p>
          <a:p>
            <a:pPr eaLnBrk="1" hangingPunct="1">
              <a:lnSpc>
                <a:spcPct val="80000"/>
              </a:lnSpc>
            </a:pPr>
            <a:r>
              <a:rPr lang="en-US" altLang="en-US" sz="2600" dirty="0"/>
              <a:t>The binding of hormones to their </a:t>
            </a:r>
            <a:r>
              <a:rPr lang="en-AU" altLang="en-US" sz="2600" dirty="0"/>
              <a:t>nucleus </a:t>
            </a:r>
            <a:r>
              <a:rPr lang="en-US" altLang="en-US" sz="2600" dirty="0"/>
              <a:t>receptor </a:t>
            </a:r>
            <a:r>
              <a:rPr lang="en-AU" altLang="en-US" sz="2600" dirty="0"/>
              <a:t>causes the dissociation of the corepressor and binding of coactivator proteins which attract the RNA polymerase and the </a:t>
            </a:r>
            <a:r>
              <a:rPr lang="en-US" altLang="en-US" sz="2600" dirty="0"/>
              <a:t>activation of gene expression is usually observed. </a:t>
            </a:r>
          </a:p>
          <a:p>
            <a:pPr eaLnBrk="1" hangingPunct="1">
              <a:lnSpc>
                <a:spcPct val="80000"/>
              </a:lnSpc>
            </a:pPr>
            <a:r>
              <a:rPr lang="en-US" altLang="en-US" sz="2600" dirty="0"/>
              <a:t>Also in rare examples the binding of the ligand has an inhibitory effect on gene activation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334349B-BB5E-4686-8705-28222FD5A1A8}"/>
              </a:ext>
            </a:extLst>
          </p:cNvPr>
          <p:cNvSpPr>
            <a:spLocks noGrp="1" noChangeArrowheads="1"/>
          </p:cNvSpPr>
          <p:nvPr>
            <p:ph idx="1"/>
          </p:nvPr>
        </p:nvSpPr>
        <p:spPr>
          <a:xfrm>
            <a:off x="228600" y="5257800"/>
            <a:ext cx="8915400" cy="1295400"/>
          </a:xfrm>
        </p:spPr>
        <p:txBody>
          <a:bodyPr>
            <a:noAutofit/>
          </a:bodyPr>
          <a:lstStyle/>
          <a:p>
            <a:pPr marL="0" indent="0" eaLnBrk="1" hangingPunct="1">
              <a:lnSpc>
                <a:spcPct val="80000"/>
              </a:lnSpc>
              <a:buFontTx/>
              <a:buNone/>
            </a:pPr>
            <a:r>
              <a:rPr lang="en-AU" altLang="ja-JP" sz="2000" b="1" dirty="0">
                <a:ea typeface="ＭＳ Ｐゴシック" panose="020B0600070205080204" pitchFamily="34" charset="-128"/>
              </a:rPr>
              <a:t>The mechanism of steroid hormone action. Steroid hormones are lipid-soluble and thus readily diffuse through the plasma membrane of cells. They bind to receptor proteins in either the cytoplasm or nucleus (not shown). If the steroid binds to a receptor in the cytoplasm, the hormone-receptor complex moves into the nucleus. The hormone-receptor complex then binds to specific regions of the DNA, stimulating the production of messenger RNA (mRNA</a:t>
            </a:r>
            <a:r>
              <a:rPr lang="en-AU" altLang="ja-JP" sz="2000" b="1" dirty="0" smtClean="0">
                <a:ea typeface="ＭＳ Ｐゴシック" panose="020B0600070205080204" pitchFamily="34" charset="-128"/>
              </a:rPr>
              <a:t>).</a:t>
            </a:r>
            <a:r>
              <a:rPr lang="ar-JO" altLang="ja-JP" sz="2000" b="1" dirty="0" smtClean="0">
                <a:ea typeface="ＭＳ Ｐゴシック" panose="020B0600070205080204" pitchFamily="34" charset="-128"/>
              </a:rPr>
              <a:t>ألنوت </a:t>
            </a:r>
            <a:endParaRPr lang="en-AU" altLang="en-US" sz="2000"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9144000" cy="5257801"/>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9F70ED5D-A695-4E9A-B447-645F7AA66CAC}"/>
              </a:ext>
            </a:extLst>
          </p:cNvPr>
          <p:cNvSpPr>
            <a:spLocks noGrp="1" noChangeArrowheads="1"/>
          </p:cNvSpPr>
          <p:nvPr>
            <p:ph idx="1"/>
          </p:nvPr>
        </p:nvSpPr>
        <p:spPr>
          <a:xfrm>
            <a:off x="152400" y="228600"/>
            <a:ext cx="8763000" cy="6477000"/>
          </a:xfrm>
        </p:spPr>
        <p:txBody>
          <a:bodyPr/>
          <a:lstStyle/>
          <a:p>
            <a:pPr eaLnBrk="1" hangingPunct="1"/>
            <a:r>
              <a:rPr lang="en-US" altLang="en-US" sz="2800"/>
              <a:t>Coactivators, corepressors, and other mediator proteins do not bind directly to DNA but generally bind to components of the receptor complex and mediate its assembly at the promoter. They can be specific for a given gene transcription factor or general and bind many different gene-specific transcription factors.</a:t>
            </a:r>
            <a:endParaRPr lang="en-AU" altLang="en-US" sz="2800"/>
          </a:p>
          <a:p>
            <a:pPr eaLnBrk="1" hangingPunct="1"/>
            <a:r>
              <a:rPr lang="en-AU" altLang="en-US" sz="2800"/>
              <a:t>Nuclear receptor coactivators influence receptor transcription through a variety of mechanisms, including acetylation, methylation, phosphorylation and mRNA splicing</a:t>
            </a:r>
            <a:endParaRPr lang="en-AU" altLang="ja-JP" sz="2800">
              <a:ea typeface="ＭＳ Ｐゴシック" panose="020B0600070205080204" pitchFamily="34" charset="-128"/>
            </a:endParaRPr>
          </a:p>
          <a:p>
            <a:pPr eaLnBrk="1" hangingPunct="1"/>
            <a:endParaRPr lang="en-AU" altLang="ja-JP" sz="2800">
              <a:ea typeface="ＭＳ Ｐゴシック" panose="020B0600070205080204" pitchFamily="34" charset="-128"/>
            </a:endParaRPr>
          </a:p>
          <a:p>
            <a:pPr eaLnBrk="1" hangingPunct="1"/>
            <a:r>
              <a:rPr lang="en-AU" altLang="ja-JP" sz="2800">
                <a:ea typeface="ＭＳ Ｐゴシック" panose="020B0600070205080204" pitchFamily="34" charset="-128"/>
              </a:rPr>
              <a:t>The function of corepressors is to suppress or silence gene transcription.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9E28C78C-1400-4E40-86EC-F4655319D615}"/>
              </a:ext>
            </a:extLst>
          </p:cNvPr>
          <p:cNvSpPr>
            <a:spLocks noGrp="1" noChangeArrowheads="1"/>
          </p:cNvSpPr>
          <p:nvPr>
            <p:ph idx="1"/>
          </p:nvPr>
        </p:nvSpPr>
        <p:spPr>
          <a:xfrm>
            <a:off x="0" y="0"/>
            <a:ext cx="2971800" cy="6858000"/>
          </a:xfrm>
        </p:spPr>
        <p:txBody>
          <a:bodyPr>
            <a:normAutofit lnSpcReduction="10000"/>
          </a:bodyPr>
          <a:lstStyle/>
          <a:p>
            <a:pPr marL="0" indent="0">
              <a:lnSpc>
                <a:spcPct val="80000"/>
              </a:lnSpc>
              <a:buFontTx/>
              <a:buNone/>
            </a:pPr>
            <a:r>
              <a:rPr lang="en-US" altLang="en-US" sz="1900" b="1" dirty="0">
                <a:solidFill>
                  <a:srgbClr val="FF0000"/>
                </a:solidFill>
                <a:latin typeface="Times New Roman" panose="02020603050405020304" pitchFamily="18" charset="0"/>
                <a:cs typeface="Times New Roman" panose="02020603050405020304" pitchFamily="18" charset="0"/>
              </a:rPr>
              <a:t>Nuclear Receptors as Ligand-Dependent Transcription Factors</a:t>
            </a:r>
            <a:r>
              <a:rPr lang="en-US" altLang="en-US" sz="1900" b="1" dirty="0" smtClean="0">
                <a:solidFill>
                  <a:srgbClr val="FF0000"/>
                </a:solidFill>
                <a:latin typeface="Times New Roman" panose="02020603050405020304" pitchFamily="18" charset="0"/>
                <a:cs typeface="Times New Roman" panose="02020603050405020304" pitchFamily="18" charset="0"/>
              </a:rPr>
              <a:t>.</a:t>
            </a:r>
          </a:p>
          <a:p>
            <a:pPr marL="0" indent="0">
              <a:lnSpc>
                <a:spcPct val="80000"/>
              </a:lnSpc>
              <a:buFontTx/>
              <a:buNone/>
            </a:pPr>
            <a:r>
              <a:rPr lang="en-US" altLang="en-US" sz="1900" b="1" dirty="0" smtClean="0">
                <a:solidFill>
                  <a:srgbClr val="FF0000"/>
                </a:solidFill>
                <a:latin typeface="Times New Roman" panose="02020603050405020304" pitchFamily="18" charset="0"/>
                <a:cs typeface="Times New Roman" panose="02020603050405020304" pitchFamily="18" charset="0"/>
              </a:rPr>
              <a:t>Shock region bind to TAF 2 </a:t>
            </a:r>
            <a:endParaRPr lang="en-US" altLang="en-US" sz="1900" b="1" dirty="0">
              <a:solidFill>
                <a:srgbClr val="FF0000"/>
              </a:solidFill>
              <a:latin typeface="Times New Roman" panose="02020603050405020304" pitchFamily="18" charset="0"/>
              <a:cs typeface="Times New Roman" panose="02020603050405020304" pitchFamily="18" charset="0"/>
            </a:endParaRPr>
          </a:p>
          <a:p>
            <a:pPr marL="0" indent="0">
              <a:lnSpc>
                <a:spcPct val="80000"/>
              </a:lnSpc>
              <a:buFontTx/>
              <a:buNone/>
            </a:pPr>
            <a:r>
              <a:rPr lang="en-US" altLang="en-US" sz="1900" u="sng" dirty="0">
                <a:latin typeface="Times New Roman" panose="02020603050405020304" pitchFamily="18" charset="0"/>
                <a:cs typeface="Times New Roman" panose="02020603050405020304" pitchFamily="18" charset="0"/>
              </a:rPr>
              <a:t>A</a:t>
            </a:r>
            <a:r>
              <a:rPr lang="en-US" altLang="en-US" sz="1900" dirty="0">
                <a:latin typeface="Times New Roman" panose="02020603050405020304" pitchFamily="18" charset="0"/>
                <a:cs typeface="Times New Roman" panose="02020603050405020304" pitchFamily="18" charset="0"/>
              </a:rPr>
              <a:t>: in the absence of agonist ligand, the TAF2-domain conformation promotes receptor interaction with corepressors. The multiple-subunit corepressor complex stabilizes repressive local chromatin structure and blocks access of the transcription machinery </a:t>
            </a:r>
            <a:endParaRPr lang="en-US" altLang="en-US" sz="1900" dirty="0" smtClean="0">
              <a:latin typeface="Times New Roman" panose="02020603050405020304" pitchFamily="18" charset="0"/>
              <a:cs typeface="Times New Roman" panose="02020603050405020304" pitchFamily="18" charset="0"/>
            </a:endParaRPr>
          </a:p>
          <a:p>
            <a:pPr marL="0" indent="0">
              <a:lnSpc>
                <a:spcPct val="80000"/>
              </a:lnSpc>
              <a:buFontTx/>
              <a:buNone/>
            </a:pPr>
            <a:r>
              <a:rPr lang="en-US" altLang="en-US" sz="1900" dirty="0" smtClean="0">
                <a:latin typeface="Times New Roman" panose="02020603050405020304" pitchFamily="18" charset="0"/>
                <a:cs typeface="Times New Roman" panose="02020603050405020304" pitchFamily="18" charset="0"/>
              </a:rPr>
              <a:t>(</a:t>
            </a:r>
            <a:r>
              <a:rPr lang="en-US" altLang="en-US" sz="1900" dirty="0">
                <a:latin typeface="Times New Roman" panose="02020603050405020304" pitchFamily="18" charset="0"/>
                <a:cs typeface="Times New Roman" panose="02020603050405020304" pitchFamily="18" charset="0"/>
              </a:rPr>
              <a:t>red X) to the promoter. </a:t>
            </a:r>
          </a:p>
          <a:p>
            <a:pPr marL="0" indent="0">
              <a:lnSpc>
                <a:spcPct val="80000"/>
              </a:lnSpc>
              <a:buFontTx/>
              <a:buNone/>
            </a:pPr>
            <a:r>
              <a:rPr lang="en-US" altLang="en-US" sz="1900" b="1" u="sng" dirty="0">
                <a:latin typeface="Times New Roman" panose="02020603050405020304" pitchFamily="18" charset="0"/>
                <a:cs typeface="Times New Roman" panose="02020603050405020304" pitchFamily="18" charset="0"/>
              </a:rPr>
              <a:t>B”</a:t>
            </a:r>
            <a:r>
              <a:rPr lang="en-US" altLang="en-US" sz="1900" dirty="0">
                <a:latin typeface="Times New Roman" panose="02020603050405020304" pitchFamily="18" charset="0"/>
                <a:cs typeface="Times New Roman" panose="02020603050405020304" pitchFamily="18" charset="0"/>
              </a:rPr>
              <a:t>, Ligand binding triggers a conformational change in the TAF2 domain, which destabilizes corepressor interaction and promotes coactivator binding. </a:t>
            </a:r>
          </a:p>
          <a:p>
            <a:pPr marL="0" indent="0">
              <a:lnSpc>
                <a:spcPct val="80000"/>
              </a:lnSpc>
              <a:buFontTx/>
              <a:buNone/>
            </a:pPr>
            <a:r>
              <a:rPr lang="en-US" altLang="en-US" sz="1900" dirty="0" smtClean="0">
                <a:latin typeface="Times New Roman" panose="02020603050405020304" pitchFamily="18" charset="0"/>
                <a:cs typeface="Times New Roman" panose="02020603050405020304" pitchFamily="18" charset="0"/>
              </a:rPr>
              <a:t>Multiple-subunit </a:t>
            </a:r>
            <a:r>
              <a:rPr lang="en-US" altLang="en-US" sz="1900" dirty="0">
                <a:latin typeface="Times New Roman" panose="02020603050405020304" pitchFamily="18" charset="0"/>
                <a:cs typeface="Times New Roman" panose="02020603050405020304" pitchFamily="18" charset="0"/>
              </a:rPr>
              <a:t>coactivator complexes activate local chromatin structure and recruit the transcription machinery to the promoter, where target-gene transcription commences.</a:t>
            </a:r>
            <a:endParaRPr lang="en-AU" altLang="en-US" sz="1900" dirty="0">
              <a:latin typeface="Times New Roman" panose="02020603050405020304" pitchFamily="18" charset="0"/>
              <a:cs typeface="Times New Roman" panose="02020603050405020304" pitchFamily="18" charset="0"/>
            </a:endParaRPr>
          </a:p>
        </p:txBody>
      </p:sp>
      <p:pic>
        <p:nvPicPr>
          <p:cNvPr id="22531" name="Picture 4">
            <a:extLst>
              <a:ext uri="{FF2B5EF4-FFF2-40B4-BE49-F238E27FC236}">
                <a16:creationId xmlns:a16="http://schemas.microsoft.com/office/drawing/2014/main" id="{2F98D041-22E5-40B6-8D3A-1869B6619A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0"/>
            <a:ext cx="622935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E062E894-3212-4A45-BDAC-3AE3CEADE057}"/>
              </a:ext>
            </a:extLst>
          </p:cNvPr>
          <p:cNvSpPr>
            <a:spLocks noGrp="1" noChangeArrowheads="1"/>
          </p:cNvSpPr>
          <p:nvPr>
            <p:ph idx="1"/>
          </p:nvPr>
        </p:nvSpPr>
        <p:spPr>
          <a:xfrm>
            <a:off x="0" y="0"/>
            <a:ext cx="9144000" cy="6858000"/>
          </a:xfrm>
        </p:spPr>
        <p:txBody>
          <a:bodyPr>
            <a:noAutofit/>
          </a:bodyPr>
          <a:lstStyle/>
          <a:p>
            <a:pPr eaLnBrk="1" hangingPunct="1">
              <a:lnSpc>
                <a:spcPct val="90000"/>
              </a:lnSpc>
            </a:pPr>
            <a:r>
              <a:rPr lang="en-AU" altLang="en-US" sz="2600" dirty="0">
                <a:solidFill>
                  <a:srgbClr val="00B0F0"/>
                </a:solidFill>
              </a:rPr>
              <a:t>The nuclear receptor superfamily include nuclear hormone receptors (NHRs</a:t>
            </a:r>
            <a:r>
              <a:rPr lang="en-AU" altLang="en-US" sz="2600" dirty="0" smtClean="0">
                <a:solidFill>
                  <a:srgbClr val="00B0F0"/>
                </a:solidFill>
              </a:rPr>
              <a:t>) if we know the hormone that  bind receptor  </a:t>
            </a:r>
            <a:r>
              <a:rPr lang="en-AU" altLang="en-US" sz="2600" dirty="0">
                <a:solidFill>
                  <a:srgbClr val="00B0F0"/>
                </a:solidFill>
              </a:rPr>
              <a:t>and </a:t>
            </a:r>
            <a:r>
              <a:rPr lang="en-AU" altLang="en-US" sz="2600" dirty="0" smtClean="0">
                <a:solidFill>
                  <a:srgbClr val="FF0000"/>
                </a:solidFill>
              </a:rPr>
              <a:t>orphan </a:t>
            </a:r>
            <a:r>
              <a:rPr lang="en-AU" altLang="en-US" sz="2600" dirty="0">
                <a:solidFill>
                  <a:srgbClr val="FF0000"/>
                </a:solidFill>
              </a:rPr>
              <a:t>nuclear </a:t>
            </a:r>
            <a:r>
              <a:rPr lang="en-AU" altLang="en-US" sz="2600" dirty="0" smtClean="0">
                <a:solidFill>
                  <a:srgbClr val="FF0000"/>
                </a:solidFill>
              </a:rPr>
              <a:t>receptors we don’t know </a:t>
            </a:r>
            <a:r>
              <a:rPr lang="en-AU" altLang="en-US" sz="2600" dirty="0" err="1" smtClean="0">
                <a:solidFill>
                  <a:srgbClr val="FF0000"/>
                </a:solidFill>
              </a:rPr>
              <a:t>wich</a:t>
            </a:r>
            <a:r>
              <a:rPr lang="en-AU" altLang="en-US" sz="2600" dirty="0" smtClean="0">
                <a:solidFill>
                  <a:srgbClr val="FF0000"/>
                </a:solidFill>
              </a:rPr>
              <a:t> hormone bind to the receptor and activate it </a:t>
            </a:r>
            <a:r>
              <a:rPr lang="en-AU" altLang="en-US" sz="2600" dirty="0" smtClean="0">
                <a:solidFill>
                  <a:srgbClr val="00B0F0"/>
                </a:solidFill>
              </a:rPr>
              <a:t>. </a:t>
            </a:r>
            <a:endParaRPr lang="en-AU" altLang="en-US" sz="2600" dirty="0">
              <a:solidFill>
                <a:srgbClr val="00B0F0"/>
              </a:solidFill>
            </a:endParaRPr>
          </a:p>
          <a:p>
            <a:pPr eaLnBrk="1" hangingPunct="1">
              <a:lnSpc>
                <a:spcPct val="90000"/>
              </a:lnSpc>
            </a:pPr>
            <a:r>
              <a:rPr lang="en-AU" altLang="en-US" sz="2600" dirty="0"/>
              <a:t>NHRs are receptors for which hormonal ligands have been identified, whereas orphan receptors are so named because their ligands or </a:t>
            </a:r>
            <a:r>
              <a:rPr lang="en-AU" altLang="en-US" sz="2600" dirty="0" err="1"/>
              <a:t>stimulaters</a:t>
            </a:r>
            <a:r>
              <a:rPr lang="en-AU" altLang="en-US" sz="2600" dirty="0"/>
              <a:t> are unknown</a:t>
            </a:r>
          </a:p>
          <a:p>
            <a:pPr eaLnBrk="1" hangingPunct="1">
              <a:lnSpc>
                <a:spcPct val="90000"/>
              </a:lnSpc>
            </a:pPr>
            <a:r>
              <a:rPr lang="en-AU" altLang="en-US" sz="2600" dirty="0"/>
              <a:t>Nuclear receptors are ligand-dependent transcription factors that have important roles including cell proliferation, differentiation and cellular homeostasis. </a:t>
            </a:r>
          </a:p>
          <a:p>
            <a:pPr eaLnBrk="1" hangingPunct="1">
              <a:lnSpc>
                <a:spcPct val="90000"/>
              </a:lnSpc>
            </a:pPr>
            <a:r>
              <a:rPr lang="en-AU" altLang="en-US" sz="2600" dirty="0"/>
              <a:t>The primary function of nuclear receptors is to </a:t>
            </a:r>
            <a:r>
              <a:rPr lang="en-AU" altLang="en-US" sz="2600" u="sng" dirty="0"/>
              <a:t>mediate transcriptional responses</a:t>
            </a:r>
            <a:r>
              <a:rPr lang="en-AU" altLang="en-US" sz="2600" dirty="0"/>
              <a:t> to hormones through the recruitment of a range of positive and negative regulatory proteins, referred to as co-activators or co-repressors. The recruitment of coactivator complexes is a crucial step in ligand-induced transcription, whereas the recruitment of co-repressor complexes mediates active repression of </a:t>
            </a:r>
            <a:r>
              <a:rPr lang="en-AU" altLang="en-US" sz="2600" dirty="0" err="1"/>
              <a:t>unliganded</a:t>
            </a:r>
            <a:r>
              <a:rPr lang="en-AU" altLang="en-US" sz="2600" dirty="0"/>
              <a:t> nuclear receptors.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E7638C14-7ECD-43DF-B042-0712A4ACA811}"/>
              </a:ext>
            </a:extLst>
          </p:cNvPr>
          <p:cNvSpPr>
            <a:spLocks noGrp="1" noChangeArrowheads="1"/>
          </p:cNvSpPr>
          <p:nvPr>
            <p:ph idx="1"/>
          </p:nvPr>
        </p:nvSpPr>
        <p:spPr>
          <a:xfrm>
            <a:off x="152400" y="139700"/>
            <a:ext cx="8763000" cy="6629400"/>
          </a:xfrm>
        </p:spPr>
        <p:txBody>
          <a:bodyPr/>
          <a:lstStyle/>
          <a:p>
            <a:pPr eaLnBrk="1" hangingPunct="1">
              <a:lnSpc>
                <a:spcPct val="90000"/>
              </a:lnSpc>
            </a:pPr>
            <a:r>
              <a:rPr lang="en-AU" altLang="en-US" sz="2800"/>
              <a:t>Often the hormones together with nuclear receptors function as inducers or repressors of gene expression.</a:t>
            </a:r>
          </a:p>
          <a:p>
            <a:pPr eaLnBrk="1" hangingPunct="1">
              <a:lnSpc>
                <a:spcPct val="90000"/>
              </a:lnSpc>
            </a:pPr>
            <a:endParaRPr lang="en-AU" altLang="en-US" sz="2800"/>
          </a:p>
          <a:p>
            <a:pPr eaLnBrk="1" hangingPunct="1">
              <a:lnSpc>
                <a:spcPct val="90000"/>
              </a:lnSpc>
            </a:pPr>
            <a:r>
              <a:rPr lang="en-AU" altLang="en-US" sz="2800"/>
              <a:t>In the case of the cytosolic receptors, the hormone binding induces translocation into the nucleus where the hormone-receptor complex binds a DNA element and alters the transcription of the target gene.</a:t>
            </a:r>
          </a:p>
          <a:p>
            <a:pPr eaLnBrk="1" hangingPunct="1">
              <a:lnSpc>
                <a:spcPct val="90000"/>
              </a:lnSpc>
            </a:pPr>
            <a:r>
              <a:rPr lang="en-AU" altLang="en-US" sz="2800"/>
              <a:t>Transcription factor, defined as any regulatory protein that directly influences gene transcription.</a:t>
            </a:r>
            <a:endParaRPr lang="en-AU" altLang="ja-JP" sz="2800">
              <a:ea typeface="ＭＳ Ｐゴシック" panose="020B0600070205080204" pitchFamily="34" charset="-128"/>
            </a:endParaRPr>
          </a:p>
          <a:p>
            <a:pPr eaLnBrk="1" hangingPunct="1">
              <a:lnSpc>
                <a:spcPct val="90000"/>
              </a:lnSpc>
            </a:pPr>
            <a:r>
              <a:rPr lang="en-AU" altLang="ja-JP" sz="2800">
                <a:ea typeface="ＭＳ Ｐゴシック" panose="020B0600070205080204" pitchFamily="34" charset="-128"/>
              </a:rPr>
              <a:t>Glucocorticoid receptor and aldosterone receptor reside in the cytoplasm whereas the rest are located within the nucleus presumably in association with chromatin. </a:t>
            </a:r>
            <a:endParaRPr lang="en-AU" altLang="en-U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B17BBBB8-6AA2-4665-A0EA-A72CA4A8BF32}"/>
              </a:ext>
            </a:extLst>
          </p:cNvPr>
          <p:cNvSpPr>
            <a:spLocks noGrp="1" noChangeArrowheads="1"/>
          </p:cNvSpPr>
          <p:nvPr>
            <p:ph idx="1"/>
          </p:nvPr>
        </p:nvSpPr>
        <p:spPr>
          <a:xfrm>
            <a:off x="228600" y="152400"/>
            <a:ext cx="8610600" cy="6477000"/>
          </a:xfrm>
        </p:spPr>
        <p:txBody>
          <a:bodyPr/>
          <a:lstStyle/>
          <a:p>
            <a:pPr eaLnBrk="1" hangingPunct="1">
              <a:lnSpc>
                <a:spcPct val="80000"/>
              </a:lnSpc>
            </a:pPr>
            <a:r>
              <a:rPr lang="en-AU" altLang="en-US" sz="2800" b="1" u="sng" dirty="0">
                <a:solidFill>
                  <a:srgbClr val="FF0000"/>
                </a:solidFill>
              </a:rPr>
              <a:t>Nuclear Receptors groups</a:t>
            </a:r>
            <a:endParaRPr lang="en-AU" altLang="en-US" sz="2800" u="sng" dirty="0">
              <a:solidFill>
                <a:srgbClr val="FF0000"/>
              </a:solidFill>
            </a:endParaRPr>
          </a:p>
          <a:p>
            <a:pPr eaLnBrk="1" hangingPunct="1">
              <a:lnSpc>
                <a:spcPct val="80000"/>
              </a:lnSpc>
            </a:pPr>
            <a:r>
              <a:rPr lang="en-AU" altLang="en-US" sz="2800" dirty="0"/>
              <a:t>Based on the receptor activation mechanism the nuclear receptors can be divided into two basic groups:</a:t>
            </a:r>
          </a:p>
          <a:p>
            <a:pPr eaLnBrk="1" hangingPunct="1">
              <a:lnSpc>
                <a:spcPct val="80000"/>
              </a:lnSpc>
              <a:buFontTx/>
              <a:buNone/>
            </a:pPr>
            <a:r>
              <a:rPr lang="en-AU" altLang="en-US" sz="2800" dirty="0"/>
              <a:t>1- Nuclear hormone receptors localized in the </a:t>
            </a:r>
            <a:r>
              <a:rPr lang="en-AU" altLang="en-US" sz="2800" u="sng" dirty="0"/>
              <a:t>cytoplasm</a:t>
            </a:r>
            <a:r>
              <a:rPr lang="en-AU" altLang="en-US" sz="2800" dirty="0"/>
              <a:t> including glucocorticoid receptor and aldosterone receptor. </a:t>
            </a:r>
          </a:p>
          <a:p>
            <a:pPr eaLnBrk="1" hangingPunct="1">
              <a:lnSpc>
                <a:spcPct val="80000"/>
              </a:lnSpc>
            </a:pPr>
            <a:r>
              <a:rPr lang="en-AU" altLang="en-US" sz="2800" dirty="0"/>
              <a:t>The steroid hormone receptor receives the hormonal signal in the cytosol, becomes activated by hormone binding, at which point it enters the nucleus to regulate the transcription initiation of cognate genes. </a:t>
            </a:r>
          </a:p>
          <a:p>
            <a:pPr eaLnBrk="1" hangingPunct="1">
              <a:lnSpc>
                <a:spcPct val="80000"/>
              </a:lnSpc>
              <a:buFontTx/>
              <a:buNone/>
            </a:pPr>
            <a:endParaRPr lang="en-AU" altLang="en-US" sz="2800" dirty="0"/>
          </a:p>
          <a:p>
            <a:pPr eaLnBrk="1" hangingPunct="1">
              <a:lnSpc>
                <a:spcPct val="80000"/>
              </a:lnSpc>
              <a:buFontTx/>
              <a:buNone/>
            </a:pPr>
            <a:r>
              <a:rPr lang="en-AU" altLang="en-US" sz="2800" dirty="0"/>
              <a:t>2- Nuclear hormone receptors localized in the </a:t>
            </a:r>
            <a:r>
              <a:rPr lang="en-AU" altLang="en-US" sz="2800" u="sng" dirty="0"/>
              <a:t>nucleus</a:t>
            </a:r>
            <a:r>
              <a:rPr lang="en-AU" altLang="en-US" sz="2800" dirty="0"/>
              <a:t> which include retinoic acid, the thyroid hormone (TR) and VitD3.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2315C40B-1552-4EE2-87DB-8672A099594C}"/>
              </a:ext>
            </a:extLst>
          </p:cNvPr>
          <p:cNvSpPr>
            <a:spLocks noGrp="1" noChangeArrowheads="1"/>
          </p:cNvSpPr>
          <p:nvPr>
            <p:ph idx="1"/>
          </p:nvPr>
        </p:nvSpPr>
        <p:spPr>
          <a:xfrm>
            <a:off x="304800" y="228600"/>
            <a:ext cx="8534400" cy="6324600"/>
          </a:xfrm>
        </p:spPr>
        <p:txBody>
          <a:bodyPr/>
          <a:lstStyle/>
          <a:p>
            <a:pPr eaLnBrk="1" hangingPunct="1"/>
            <a:r>
              <a:rPr lang="en-US" altLang="en-US" sz="2800" b="1" u="sng" dirty="0">
                <a:solidFill>
                  <a:srgbClr val="FF0000"/>
                </a:solidFill>
              </a:rPr>
              <a:t>General structure of nuclear receptor </a:t>
            </a:r>
            <a:endParaRPr lang="en-AU" altLang="en-US" sz="2800" dirty="0">
              <a:solidFill>
                <a:srgbClr val="FF0000"/>
              </a:solidFill>
            </a:endParaRPr>
          </a:p>
          <a:p>
            <a:pPr eaLnBrk="1" hangingPunct="1"/>
            <a:r>
              <a:rPr lang="en-AU" altLang="en-US" sz="2800" dirty="0"/>
              <a:t>A typical nuclear receptor consists of: </a:t>
            </a:r>
            <a:endParaRPr lang="en-AU" altLang="en-US" sz="2800" dirty="0" smtClean="0"/>
          </a:p>
          <a:p>
            <a:pPr marL="0" indent="0" eaLnBrk="1" hangingPunct="1">
              <a:buNone/>
            </a:pPr>
            <a:endParaRPr lang="en-AU" altLang="en-US" sz="2800" dirty="0"/>
          </a:p>
          <a:p>
            <a:pPr eaLnBrk="1" hangingPunct="1">
              <a:buFontTx/>
              <a:buNone/>
            </a:pPr>
            <a:r>
              <a:rPr lang="en-AU" altLang="en-US" sz="2800" u="sng" dirty="0">
                <a:solidFill>
                  <a:srgbClr val="FF0000"/>
                </a:solidFill>
              </a:rPr>
              <a:t>1</a:t>
            </a:r>
            <a:r>
              <a:rPr lang="en-AU" altLang="en-US" sz="2800" b="1" u="sng" dirty="0">
                <a:solidFill>
                  <a:srgbClr val="FF0000"/>
                </a:solidFill>
              </a:rPr>
              <a:t>- </a:t>
            </a:r>
            <a:r>
              <a:rPr lang="en-US" altLang="en-US" sz="2800" b="1" u="sng" dirty="0">
                <a:solidFill>
                  <a:srgbClr val="FF0000"/>
                </a:solidFill>
              </a:rPr>
              <a:t>The A/B region</a:t>
            </a:r>
            <a:r>
              <a:rPr lang="en-US" altLang="en-US" sz="2800" u="sng" dirty="0">
                <a:solidFill>
                  <a:srgbClr val="FF0000"/>
                </a:solidFill>
              </a:rPr>
              <a:t> </a:t>
            </a:r>
            <a:r>
              <a:rPr lang="en-AU" altLang="en-US" sz="2800" dirty="0"/>
              <a:t>(N-terminal region).</a:t>
            </a:r>
            <a:r>
              <a:rPr lang="en-US" altLang="en-US" sz="2800" dirty="0"/>
              <a:t> This region is the most variable both in size and sequence and in many cases contains a ligand-independent transcription </a:t>
            </a:r>
            <a:r>
              <a:rPr lang="en-AU" altLang="en-US" sz="2800" dirty="0"/>
              <a:t>activation functions 1 (</a:t>
            </a:r>
            <a:r>
              <a:rPr lang="en-AU" altLang="en-US" sz="2800" u="sng" dirty="0"/>
              <a:t>T</a:t>
            </a:r>
            <a:r>
              <a:rPr lang="en-US" altLang="en-US" sz="2800" u="sng" dirty="0"/>
              <a:t>AF-1</a:t>
            </a:r>
            <a:r>
              <a:rPr lang="en-US" altLang="en-US" sz="2800" dirty="0"/>
              <a:t>) domain.</a:t>
            </a:r>
          </a:p>
          <a:p>
            <a:pPr eaLnBrk="1" hangingPunct="1"/>
            <a:r>
              <a:rPr lang="en-US" altLang="en-US" sz="2800" dirty="0"/>
              <a:t>The A/B domain shows promoter and cell-specific activity and is the target for phosphorylation mediated by different signaling pathways, and this modification can significantly affect transcriptional activity. </a:t>
            </a:r>
          </a:p>
          <a:p>
            <a:pPr eaLnBrk="1" hangingPunct="1"/>
            <a:r>
              <a:rPr lang="en-AU" altLang="en-US" sz="2800" dirty="0"/>
              <a:t>Phosphorylation may increase or decrease transcription.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a:extLst>
              <a:ext uri="{FF2B5EF4-FFF2-40B4-BE49-F238E27FC236}">
                <a16:creationId xmlns:a16="http://schemas.microsoft.com/office/drawing/2014/main" id="{BDEE4173-638D-45D7-A334-DB781934C4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00" y="1157288"/>
            <a:ext cx="8966200" cy="463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68CEC767-51A0-4FE2-9A75-CEDAE41C978F}"/>
              </a:ext>
            </a:extLst>
          </p:cNvPr>
          <p:cNvSpPr>
            <a:spLocks noGrp="1" noChangeArrowheads="1"/>
          </p:cNvSpPr>
          <p:nvPr>
            <p:ph idx="1"/>
          </p:nvPr>
        </p:nvSpPr>
        <p:spPr/>
        <p:txBody>
          <a:bodyPr/>
          <a:lstStyle/>
          <a:p>
            <a:endParaRPr lang="en-US" altLang="en-US"/>
          </a:p>
        </p:txBody>
      </p:sp>
      <p:pic>
        <p:nvPicPr>
          <p:cNvPr id="9219" name="Picture 2">
            <a:extLst>
              <a:ext uri="{FF2B5EF4-FFF2-40B4-BE49-F238E27FC236}">
                <a16:creationId xmlns:a16="http://schemas.microsoft.com/office/drawing/2014/main" id="{9476A6DB-50E0-46F4-AEFA-7C8B250CE9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 y="152400"/>
            <a:ext cx="9056688"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28600" y="1752600"/>
            <a:ext cx="1232132" cy="369332"/>
          </a:xfrm>
          <a:prstGeom prst="rect">
            <a:avLst/>
          </a:prstGeom>
          <a:noFill/>
        </p:spPr>
        <p:txBody>
          <a:bodyPr wrap="none" rtlCol="0">
            <a:spAutoFit/>
          </a:bodyPr>
          <a:lstStyle/>
          <a:p>
            <a:r>
              <a:rPr lang="en-US" dirty="0" smtClean="0"/>
              <a:t>N terminal </a:t>
            </a:r>
            <a:endParaRPr lang="en-US" dirty="0"/>
          </a:p>
        </p:txBody>
      </p:sp>
      <p:sp>
        <p:nvSpPr>
          <p:cNvPr id="3" name="TextBox 2"/>
          <p:cNvSpPr txBox="1"/>
          <p:nvPr/>
        </p:nvSpPr>
        <p:spPr>
          <a:xfrm>
            <a:off x="3962400" y="2514600"/>
            <a:ext cx="879536" cy="369332"/>
          </a:xfrm>
          <a:prstGeom prst="rect">
            <a:avLst/>
          </a:prstGeom>
          <a:noFill/>
        </p:spPr>
        <p:txBody>
          <a:bodyPr wrap="none" rtlCol="0">
            <a:spAutoFit/>
          </a:bodyPr>
          <a:lstStyle/>
          <a:p>
            <a:r>
              <a:rPr lang="en-US" dirty="0" smtClean="0"/>
              <a:t>Region </a:t>
            </a:r>
            <a:endParaRPr lang="en-US" dirty="0"/>
          </a:p>
        </p:txBody>
      </p:sp>
      <p:sp>
        <p:nvSpPr>
          <p:cNvPr id="4" name="TextBox 3"/>
          <p:cNvSpPr txBox="1"/>
          <p:nvPr/>
        </p:nvSpPr>
        <p:spPr>
          <a:xfrm>
            <a:off x="838200" y="152400"/>
            <a:ext cx="2934137" cy="646331"/>
          </a:xfrm>
          <a:prstGeom prst="rect">
            <a:avLst/>
          </a:prstGeom>
          <a:noFill/>
        </p:spPr>
        <p:txBody>
          <a:bodyPr wrap="none" rtlCol="0">
            <a:spAutoFit/>
          </a:bodyPr>
          <a:lstStyle/>
          <a:p>
            <a:r>
              <a:rPr lang="en-US" dirty="0" smtClean="0"/>
              <a:t>Structure of nucleus receptor</a:t>
            </a:r>
          </a:p>
          <a:p>
            <a:r>
              <a:rPr lang="ar-JO" dirty="0" smtClean="0"/>
              <a:t>النوت </a:t>
            </a:r>
            <a:r>
              <a:rPr lang="en-US" dirty="0" smtClean="0"/>
              <a:t> </a:t>
            </a:r>
            <a:endParaRPr lang="en-US" dirty="0"/>
          </a:p>
        </p:txBody>
      </p:sp>
      <p:sp>
        <p:nvSpPr>
          <p:cNvPr id="5" name="TextBox 4"/>
          <p:cNvSpPr txBox="1"/>
          <p:nvPr/>
        </p:nvSpPr>
        <p:spPr>
          <a:xfrm>
            <a:off x="1600200" y="1981200"/>
            <a:ext cx="1586909" cy="923330"/>
          </a:xfrm>
          <a:prstGeom prst="rect">
            <a:avLst/>
          </a:prstGeom>
          <a:noFill/>
        </p:spPr>
        <p:txBody>
          <a:bodyPr wrap="none" rtlCol="0">
            <a:spAutoFit/>
          </a:bodyPr>
          <a:lstStyle/>
          <a:p>
            <a:r>
              <a:rPr lang="en-US" dirty="0" smtClean="0"/>
              <a:t>Tow region but</a:t>
            </a:r>
          </a:p>
          <a:p>
            <a:r>
              <a:rPr lang="en-US" dirty="0" smtClean="0"/>
              <a:t> merged with </a:t>
            </a:r>
          </a:p>
          <a:p>
            <a:r>
              <a:rPr lang="en-US" dirty="0" smtClean="0"/>
              <a:t>each other </a:t>
            </a:r>
            <a:endParaRPr lang="en-US" dirty="0"/>
          </a:p>
        </p:txBody>
      </p:sp>
      <mc:AlternateContent xmlns:mc="http://schemas.openxmlformats.org/markup-compatibility/2006">
        <mc:Choice xmlns:p14="http://schemas.microsoft.com/office/powerpoint/2010/main" Requires="p14">
          <p:contentPart p14:bwMode="auto" r:id="rId4">
            <p14:nvContentPartPr>
              <p14:cNvPr id="7" name="Ink 6"/>
              <p14:cNvContentPartPr/>
              <p14:nvPr/>
            </p14:nvContentPartPr>
            <p14:xfrm>
              <a:off x="3691606" y="772200"/>
              <a:ext cx="1340280" cy="1340280"/>
            </p14:xfrm>
          </p:contentPart>
        </mc:Choice>
        <mc:Fallback>
          <p:pic>
            <p:nvPicPr>
              <p:cNvPr id="7" name="Ink 6"/>
              <p:cNvPicPr/>
              <p:nvPr/>
            </p:nvPicPr>
            <p:blipFill>
              <a:blip r:embed="rId5"/>
              <a:stretch>
                <a:fillRect/>
              </a:stretch>
            </p:blipFill>
            <p:spPr>
              <a:xfrm>
                <a:off x="3679726" y="760320"/>
                <a:ext cx="1364040" cy="1364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0" name="Ink 9"/>
              <p14:cNvContentPartPr/>
              <p14:nvPr/>
            </p14:nvContentPartPr>
            <p14:xfrm>
              <a:off x="3610606" y="2057400"/>
              <a:ext cx="522000" cy="1917000"/>
            </p14:xfrm>
          </p:contentPart>
        </mc:Choice>
        <mc:Fallback>
          <p:pic>
            <p:nvPicPr>
              <p:cNvPr id="10" name="Ink 9"/>
              <p:cNvPicPr/>
              <p:nvPr/>
            </p:nvPicPr>
            <p:blipFill>
              <a:blip r:embed="rId7"/>
              <a:stretch>
                <a:fillRect/>
              </a:stretch>
            </p:blipFill>
            <p:spPr>
              <a:xfrm>
                <a:off x="3598726" y="2045520"/>
                <a:ext cx="545760" cy="1940760"/>
              </a:xfrm>
              <a:prstGeom prst="rect">
                <a:avLst/>
              </a:prstGeom>
            </p:spPr>
          </p:pic>
        </mc:Fallback>
      </mc:AlternateContent>
      <p:sp>
        <p:nvSpPr>
          <p:cNvPr id="11" name="TextBox 10"/>
          <p:cNvSpPr txBox="1"/>
          <p:nvPr/>
        </p:nvSpPr>
        <p:spPr>
          <a:xfrm>
            <a:off x="4038600" y="3962400"/>
            <a:ext cx="1428789" cy="369332"/>
          </a:xfrm>
          <a:prstGeom prst="rect">
            <a:avLst/>
          </a:prstGeom>
          <a:noFill/>
        </p:spPr>
        <p:txBody>
          <a:bodyPr wrap="none" rtlCol="0">
            <a:spAutoFit/>
          </a:bodyPr>
          <a:lstStyle/>
          <a:p>
            <a:r>
              <a:rPr lang="en-US" dirty="0" smtClean="0"/>
              <a:t>2 </a:t>
            </a:r>
            <a:r>
              <a:rPr lang="en-US" dirty="0" err="1" smtClean="0"/>
              <a:t>zink</a:t>
            </a:r>
            <a:r>
              <a:rPr lang="en-US" dirty="0" smtClean="0"/>
              <a:t> region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a:extLst>
              <a:ext uri="{FF2B5EF4-FFF2-40B4-BE49-F238E27FC236}">
                <a16:creationId xmlns:a16="http://schemas.microsoft.com/office/drawing/2014/main" id="{D49C9942-BEEB-4366-932F-452060E50B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563563"/>
            <a:ext cx="8939213" cy="484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0" y="152400"/>
            <a:ext cx="2861745" cy="369332"/>
          </a:xfrm>
          <a:prstGeom prst="rect">
            <a:avLst/>
          </a:prstGeom>
          <a:noFill/>
        </p:spPr>
        <p:txBody>
          <a:bodyPr wrap="none" rtlCol="0">
            <a:spAutoFit/>
          </a:bodyPr>
          <a:lstStyle/>
          <a:p>
            <a:r>
              <a:rPr lang="en-US" dirty="0" smtClean="0"/>
              <a:t>The green color is AB region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27F43C3424F14B9B09E11064185262" ma:contentTypeVersion="0" ma:contentTypeDescription="Create a new document." ma:contentTypeScope="" ma:versionID="78bb35b9c4f291a6b099406c91c1c7ea">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64873C-1E51-4CF3-8C0B-AA38CA2098BB}">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4C4B807-A77A-4AA1-91F2-C7A0805624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3106</TotalTime>
  <Words>2417</Words>
  <Application>Microsoft Office PowerPoint</Application>
  <PresentationFormat>On-screen Show (4:3)</PresentationFormat>
  <Paragraphs>178</Paragraphs>
  <Slides>21</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ＭＳ Ｐゴシック</vt:lpstr>
      <vt:lpstr>Arial</vt:lpstr>
      <vt:lpstr>Calibri</vt:lpstr>
      <vt:lpstr>Calibri Light</vt:lpstr>
      <vt:lpstr>Times New Roman</vt:lpstr>
      <vt:lpstr>Office Theme</vt:lpstr>
      <vt:lpstr>Nuclear Receptors (intracellular receptors)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AL-SHUNEIGAT</dc:creator>
  <cp:lastModifiedBy>Dr. Batool Yaser</cp:lastModifiedBy>
  <cp:revision>104</cp:revision>
  <cp:lastPrinted>1601-01-01T00:00:00Z</cp:lastPrinted>
  <dcterms:created xsi:type="dcterms:W3CDTF">2011-02-21T18:57:01Z</dcterms:created>
  <dcterms:modified xsi:type="dcterms:W3CDTF">2021-04-26T23:25:13Z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