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3" r:id="rId2"/>
  </p:sldMasterIdLst>
  <p:notesMasterIdLst>
    <p:notesMasterId r:id="rId36"/>
  </p:notesMasterIdLst>
  <p:sldIdLst>
    <p:sldId id="256" r:id="rId3"/>
    <p:sldId id="523" r:id="rId4"/>
    <p:sldId id="502" r:id="rId5"/>
    <p:sldId id="519" r:id="rId6"/>
    <p:sldId id="518" r:id="rId7"/>
    <p:sldId id="499" r:id="rId8"/>
    <p:sldId id="524" r:id="rId9"/>
    <p:sldId id="520" r:id="rId10"/>
    <p:sldId id="525" r:id="rId11"/>
    <p:sldId id="521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01" r:id="rId24"/>
    <p:sldId id="516" r:id="rId25"/>
    <p:sldId id="510" r:id="rId26"/>
    <p:sldId id="511" r:id="rId27"/>
    <p:sldId id="514" r:id="rId28"/>
    <p:sldId id="513" r:id="rId29"/>
    <p:sldId id="512" r:id="rId30"/>
    <p:sldId id="505" r:id="rId31"/>
    <p:sldId id="504" r:id="rId32"/>
    <p:sldId id="507" r:id="rId33"/>
    <p:sldId id="508" r:id="rId34"/>
    <p:sldId id="47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FF"/>
    <a:srgbClr val="9933FF"/>
    <a:srgbClr val="FFFF00"/>
    <a:srgbClr val="33CC33"/>
    <a:srgbClr val="CC6600"/>
    <a:srgbClr val="1AE61A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370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6804E0-B200-4A99-AF2E-7C0E575861F6}" type="datetimeFigureOut">
              <a:rPr lang="en-US"/>
              <a:pPr>
                <a:defRPr/>
              </a:pPr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16F244-5DB9-4BC3-AEBA-C199DD7A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ar-SA" altLang="ar-OM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ar-SA" altLang="ar-OM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ar-SA" altLang="ar-OM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ar-SA" altLang="ar-OM" smtClean="0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ED78316-7E05-44E2-AE2D-CF4040605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3C5A-02B3-4A28-8BEC-072C0E2B4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A545-D212-470D-BAAA-45A74009C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9A4466-9C04-49B6-98D0-9B6FBEF6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7CD9EB-1199-49B5-BA13-DE92AB7E6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442A2D-285A-43F7-90C9-444051FC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468A96-C537-4278-8C10-88E263C85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EE78DA-DAA0-4B2B-95C5-5F663397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78F8D1-372B-4EB4-9210-8CCB88DB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3C7A9A-71BF-4F02-A5EE-5D8245460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1DBDDE-EF8F-49C1-B001-C6BBDD8D1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134B-1384-4911-A48D-E04256F1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3DEA38-C151-4B76-9451-EEA0BF9B0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F180C4-04EA-43D6-8AFF-C940CDF67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6DEDD5-5B62-4BF3-82C0-E87215D2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EE49-5E75-468E-97BF-1D87BB3E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69C9-376E-4D1F-90AA-151C96825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B698-F676-41D3-854B-C075E3AF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0F82-DAB5-4FC7-B798-5ABF9067D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6841-B098-4383-84AF-652E4F4D6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AC33-9F5D-4DD7-AAB2-77A9C9AD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EACD-A6DE-4384-956E-C921E257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text styles</a:t>
            </a:r>
          </a:p>
          <a:p>
            <a:pPr lvl="1"/>
            <a:r>
              <a:rPr lang="en-US" altLang="ar-OM" smtClean="0"/>
              <a:t>Second level</a:t>
            </a:r>
          </a:p>
          <a:p>
            <a:pPr lvl="2"/>
            <a:r>
              <a:rPr lang="en-US" altLang="ar-OM" smtClean="0"/>
              <a:t>Third level</a:t>
            </a:r>
          </a:p>
          <a:p>
            <a:pPr lvl="3"/>
            <a:r>
              <a:rPr lang="en-US" altLang="ar-OM" smtClean="0"/>
              <a:t>Fourth level</a:t>
            </a:r>
          </a:p>
          <a:p>
            <a:pPr lvl="4"/>
            <a:r>
              <a:rPr lang="en-US" altLang="ar-OM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00D968C-C884-4497-A091-68775CD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0" r:id="rId1"/>
    <p:sldLayoutId id="2147486400" r:id="rId2"/>
    <p:sldLayoutId id="2147486401" r:id="rId3"/>
    <p:sldLayoutId id="2147486402" r:id="rId4"/>
    <p:sldLayoutId id="2147486403" r:id="rId5"/>
    <p:sldLayoutId id="2147486404" r:id="rId6"/>
    <p:sldLayoutId id="2147486405" r:id="rId7"/>
    <p:sldLayoutId id="2147486406" r:id="rId8"/>
    <p:sldLayoutId id="2147486407" r:id="rId9"/>
    <p:sldLayoutId id="2147486408" r:id="rId10"/>
    <p:sldLayoutId id="21474864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text styles</a:t>
            </a:r>
          </a:p>
          <a:p>
            <a:pPr lvl="1"/>
            <a:r>
              <a:rPr lang="en-US" altLang="ar-OM" smtClean="0"/>
              <a:t>Second level</a:t>
            </a:r>
          </a:p>
          <a:p>
            <a:pPr lvl="2"/>
            <a:r>
              <a:rPr lang="en-US" altLang="ar-OM" smtClean="0"/>
              <a:t>Third level</a:t>
            </a:r>
          </a:p>
          <a:p>
            <a:pPr lvl="3"/>
            <a:r>
              <a:rPr lang="en-US" altLang="ar-OM" smtClean="0"/>
              <a:t>Fourth level</a:t>
            </a:r>
          </a:p>
          <a:p>
            <a:pPr lvl="4"/>
            <a:r>
              <a:rPr lang="en-US" altLang="ar-OM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D4FEEC2-A8D0-4E5C-B68C-0694CE5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1" r:id="rId1"/>
    <p:sldLayoutId id="2147486412" r:id="rId2"/>
    <p:sldLayoutId id="2147486413" r:id="rId3"/>
    <p:sldLayoutId id="2147486414" r:id="rId4"/>
    <p:sldLayoutId id="2147486415" r:id="rId5"/>
    <p:sldLayoutId id="2147486416" r:id="rId6"/>
    <p:sldLayoutId id="2147486417" r:id="rId7"/>
    <p:sldLayoutId id="2147486418" r:id="rId8"/>
    <p:sldLayoutId id="2147486419" r:id="rId9"/>
    <p:sldLayoutId id="2147486420" r:id="rId10"/>
    <p:sldLayoutId id="214748642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143000"/>
            <a:ext cx="8763000" cy="1752600"/>
          </a:xfrm>
        </p:spPr>
        <p:txBody>
          <a:bodyPr/>
          <a:lstStyle/>
          <a:p>
            <a:pPr eaLnBrk="1" hangingPunct="1"/>
            <a:r>
              <a:rPr lang="en-US" altLang="ar-OM" sz="4000" dirty="0" smtClean="0">
                <a:solidFill>
                  <a:srgbClr val="C00000"/>
                </a:solidFill>
              </a:rPr>
              <a:t/>
            </a:r>
            <a:br>
              <a:rPr lang="en-US" altLang="ar-OM" sz="4000" dirty="0" smtClean="0">
                <a:solidFill>
                  <a:srgbClr val="C00000"/>
                </a:solidFill>
              </a:rPr>
            </a:br>
            <a:r>
              <a:rPr lang="en-US" altLang="ar-OM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C0000"/>
                </a:solidFill>
              </a:rPr>
              <a:t>Suppurative</a:t>
            </a:r>
            <a:r>
              <a:rPr lang="en-US" sz="4000" dirty="0" smtClean="0">
                <a:solidFill>
                  <a:srgbClr val="CC0000"/>
                </a:solidFill>
              </a:rPr>
              <a:t> lung </a:t>
            </a:r>
            <a:r>
              <a:rPr lang="en-US" sz="4000" dirty="0" smtClean="0">
                <a:solidFill>
                  <a:srgbClr val="CC0000"/>
                </a:solidFill>
              </a:rPr>
              <a:t>diseases</a:t>
            </a:r>
            <a:br>
              <a:rPr lang="en-US" sz="4000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>( </a:t>
            </a:r>
            <a:r>
              <a:rPr lang="en-US" dirty="0" smtClean="0">
                <a:solidFill>
                  <a:srgbClr val="000099"/>
                </a:solidFill>
              </a:rPr>
              <a:t>SLDs</a:t>
            </a:r>
            <a:r>
              <a:rPr lang="en-US" dirty="0" smtClean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5052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 ESSENCE" pitchFamily="2" charset="0"/>
              </a:rPr>
              <a:t>Associate Professor of Chest diseases</a:t>
            </a:r>
          </a:p>
          <a:p>
            <a:pPr algn="ctr"/>
            <a:r>
              <a:rPr lang="en-US" sz="2800" dirty="0" err="1" smtClean="0">
                <a:latin typeface="AR ESSENCE" pitchFamily="2" charset="0"/>
              </a:rPr>
              <a:t>Dr.Samah</a:t>
            </a:r>
            <a:r>
              <a:rPr lang="en-US" sz="2800" dirty="0" smtClean="0">
                <a:latin typeface="AR ESSENCE" pitchFamily="2" charset="0"/>
              </a:rPr>
              <a:t> M. </a:t>
            </a:r>
            <a:r>
              <a:rPr lang="en-US" sz="2800" dirty="0" err="1" smtClean="0">
                <a:latin typeface="AR ESSENCE" pitchFamily="2" charset="0"/>
              </a:rPr>
              <a:t>Shehata</a:t>
            </a:r>
            <a:endParaRPr lang="en-US" sz="2800" dirty="0">
              <a:latin typeface="AR ESSE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5106" name="Picture 2" descr="Lung abs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9" y="0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985000" cy="685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0963" name="Line 5"/>
          <p:cNvSpPr>
            <a:spLocks noChangeShapeType="1"/>
          </p:cNvSpPr>
          <p:nvPr/>
        </p:nvSpPr>
        <p:spPr bwMode="auto">
          <a:xfrm flipV="1">
            <a:off x="1979613" y="3573463"/>
            <a:ext cx="144462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H="1">
            <a:off x="3492500" y="2205038"/>
            <a:ext cx="287338" cy="2873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2771775" y="1052513"/>
            <a:ext cx="0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V="1">
            <a:off x="2771775" y="2781300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056438" cy="685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769100" cy="68580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74638"/>
            <a:ext cx="6913563" cy="63357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14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700"/>
            <a:ext cx="6584776" cy="6832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96925"/>
            <a:ext cx="7775575" cy="526415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85800"/>
            <a:ext cx="7129463" cy="5540375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239838" y="617538"/>
            <a:ext cx="184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50825" y="1751013"/>
            <a:ext cx="8543925" cy="393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Tx/>
              <a:buChar char="•"/>
            </a:pPr>
            <a:r>
              <a:rPr lang="en-US" sz="3600">
                <a:solidFill>
                  <a:schemeClr val="accent2"/>
                </a:solidFill>
              </a:rPr>
              <a:t> Other SLDs.</a:t>
            </a:r>
          </a:p>
          <a:p>
            <a:pPr algn="l" rtl="0"/>
            <a:endParaRPr lang="en-US" sz="3600">
              <a:solidFill>
                <a:schemeClr val="accent2"/>
              </a:solidFill>
            </a:endParaRPr>
          </a:p>
          <a:p>
            <a:pPr algn="l" rtl="0">
              <a:buFontTx/>
              <a:buChar char="•"/>
            </a:pPr>
            <a:r>
              <a:rPr lang="en-US" sz="3600">
                <a:solidFill>
                  <a:schemeClr val="accent2"/>
                </a:solidFill>
              </a:rPr>
              <a:t> Cavitated bronchial carcinoma.</a:t>
            </a:r>
          </a:p>
          <a:p>
            <a:pPr algn="l" rtl="0">
              <a:buFontTx/>
              <a:buChar char="•"/>
            </a:pPr>
            <a:endParaRPr lang="en-US" sz="3600">
              <a:solidFill>
                <a:schemeClr val="accent2"/>
              </a:solidFill>
            </a:endParaRPr>
          </a:p>
          <a:p>
            <a:pPr algn="l" rtl="0">
              <a:buFontTx/>
              <a:buChar char="•"/>
            </a:pPr>
            <a:r>
              <a:rPr lang="en-US" sz="3600">
                <a:solidFill>
                  <a:schemeClr val="accent2"/>
                </a:solidFill>
              </a:rPr>
              <a:t> TB &amp; fungal infection.</a:t>
            </a:r>
          </a:p>
          <a:p>
            <a:pPr algn="l" rtl="0">
              <a:buFontTx/>
              <a:buChar char="•"/>
            </a:pPr>
            <a:endParaRPr lang="en-US" sz="3600">
              <a:solidFill>
                <a:schemeClr val="accent2"/>
              </a:solidFill>
            </a:endParaRPr>
          </a:p>
          <a:p>
            <a:pPr algn="l" rtl="0">
              <a:buFontTx/>
              <a:buChar char="•"/>
            </a:pPr>
            <a:r>
              <a:rPr lang="en-US" sz="3600">
                <a:solidFill>
                  <a:schemeClr val="accent2"/>
                </a:solidFill>
              </a:rPr>
              <a:t> Encysted pyopneumothorax.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468313" y="333375"/>
            <a:ext cx="7920037" cy="1150938"/>
          </a:xfrm>
          <a:prstGeom prst="rect">
            <a:avLst/>
          </a:prstGeom>
          <a:solidFill>
            <a:srgbClr val="CCECFF"/>
          </a:solidFill>
          <a:ln w="57150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000" dirty="0" smtClean="0"/>
              <a:t>          Differential </a:t>
            </a:r>
            <a:r>
              <a:rPr lang="en-US" sz="4000" dirty="0"/>
              <a:t>diagnosis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1979613" y="260350"/>
            <a:ext cx="4681537" cy="1079500"/>
          </a:xfrm>
          <a:prstGeom prst="rect">
            <a:avLst/>
          </a:prstGeom>
          <a:solidFill>
            <a:srgbClr val="CCECFF"/>
          </a:solidFill>
          <a:ln w="57150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 dirty="0" smtClean="0"/>
              <a:t>     Treatment  </a:t>
            </a:r>
            <a:endParaRPr lang="en-US" sz="4400" dirty="0"/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79388" y="3213100"/>
            <a:ext cx="25987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a-Postural</a:t>
            </a:r>
            <a:r>
              <a:rPr lang="en-US" sz="36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467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412875"/>
            <a:ext cx="5076825" cy="5445125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323850" y="1916113"/>
            <a:ext cx="3048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99"/>
                </a:solidFill>
              </a:rPr>
              <a:t>1-Drainage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179388" y="4076700"/>
            <a:ext cx="34559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b-Percutenous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179388" y="5013325"/>
            <a:ext cx="37687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c-Bronchoscopic</a:t>
            </a:r>
            <a:endParaRPr lang="en-US" sz="3600"/>
          </a:p>
        </p:txBody>
      </p:sp>
      <p:pic>
        <p:nvPicPr>
          <p:cNvPr id="2467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700213"/>
            <a:ext cx="5003800" cy="5157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/>
      <p:bldP spid="246792" grpId="0"/>
      <p:bldP spid="2467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4000" b="1" dirty="0" err="1" smtClean="0">
                <a:solidFill>
                  <a:srgbClr val="CC0000"/>
                </a:solidFill>
              </a:rPr>
              <a:t>Suppurative</a:t>
            </a:r>
            <a:r>
              <a:rPr lang="en-US" sz="4000" b="1" dirty="0" smtClean="0">
                <a:solidFill>
                  <a:srgbClr val="CC0000"/>
                </a:solidFill>
              </a:rPr>
              <a:t> lung diseases</a:t>
            </a:r>
            <a:r>
              <a:rPr lang="en-US" sz="3600" b="1" dirty="0" smtClean="0">
                <a:solidFill>
                  <a:srgbClr val="CC0000"/>
                </a:solidFill>
              </a:rPr>
              <a:t>( </a:t>
            </a:r>
            <a:r>
              <a:rPr lang="en-US" sz="3600" b="1" dirty="0" smtClean="0">
                <a:solidFill>
                  <a:srgbClr val="000099"/>
                </a:solidFill>
              </a:rPr>
              <a:t>SLDs</a:t>
            </a:r>
            <a:r>
              <a:rPr lang="en-US" sz="3600" b="1" dirty="0" smtClean="0">
                <a:solidFill>
                  <a:srgbClr val="CC0000"/>
                </a:solidFill>
              </a:rPr>
              <a:t>)</a:t>
            </a:r>
          </a:p>
          <a:p>
            <a:pPr algn="l" rtl="0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Group of diseases characterized clinically by presence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0000"/>
                </a:solidFill>
              </a:rPr>
              <a:t>excessive purulent sputum,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usually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foetid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9"/>
                </a:solidFill>
              </a:rPr>
              <a:t>and often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related</a:t>
            </a:r>
            <a:r>
              <a:rPr lang="en-US" dirty="0" smtClean="0">
                <a:solidFill>
                  <a:srgbClr val="80008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to posture.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They include:</a:t>
            </a:r>
          </a:p>
        </p:txBody>
      </p:sp>
      <p:sp>
        <p:nvSpPr>
          <p:cNvPr id="273412" name="Document"/>
          <p:cNvSpPr>
            <a:spLocks noEditPoints="1" noChangeArrowheads="1"/>
          </p:cNvSpPr>
          <p:nvPr/>
        </p:nvSpPr>
        <p:spPr bwMode="auto">
          <a:xfrm>
            <a:off x="3635375" y="4076700"/>
            <a:ext cx="4392613" cy="23764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CBEA2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rtl="0">
              <a:defRPr/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1- Lung abscess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2-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</a:rPr>
              <a:t>Bronchiectasis</a:t>
            </a:r>
            <a:endParaRPr lang="en-US" sz="2400" dirty="0">
              <a:solidFill>
                <a:srgbClr val="000099"/>
              </a:solidFill>
              <a:latin typeface="Arial" pitchFamily="34" charset="0"/>
            </a:endParaRPr>
          </a:p>
          <a:p>
            <a:pPr algn="l" rtl="0">
              <a:defRPr/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3- Infected cystic lung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4-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</a:rPr>
              <a:t>Empyema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 with    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   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</a:rPr>
              <a:t>broncho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</a:rPr>
              <a:t>-pleural fistula</a:t>
            </a:r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title"/>
          </p:nvPr>
        </p:nvSpPr>
        <p:spPr>
          <a:xfrm>
            <a:off x="2124075" y="476250"/>
            <a:ext cx="4679950" cy="1066800"/>
          </a:xfrm>
          <a:solidFill>
            <a:srgbClr val="CCECFF"/>
          </a:solidFill>
          <a:ln w="57150">
            <a:solidFill>
              <a:srgbClr val="CC6600"/>
            </a:solidFill>
          </a:ln>
        </p:spPr>
        <p:txBody>
          <a:bodyPr/>
          <a:lstStyle/>
          <a:p>
            <a:pPr rtl="0" eaLnBrk="1" hangingPunct="1"/>
            <a:r>
              <a:rPr lang="en-US" b="1" smtClean="0">
                <a:solidFill>
                  <a:srgbClr val="CC0000"/>
                </a:solidFill>
              </a:rPr>
              <a:t>Definition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6384925" y="26035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i="1">
                <a:latin typeface="Times New Roman" pitchFamily="18" charset="0"/>
                <a:cs typeface="Times New Roman" pitchFamily="18" charset="0"/>
              </a:rPr>
              <a:t>Treatment, continued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65532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chemeClr val="accent2"/>
                </a:solidFill>
              </a:rPr>
              <a:t>2- Antibiotics </a:t>
            </a:r>
          </a:p>
          <a:p>
            <a:pPr algn="l" rtl="0"/>
            <a:endParaRPr lang="en-US" sz="2800">
              <a:solidFill>
                <a:schemeClr val="accent2"/>
              </a:solidFill>
            </a:endParaRPr>
          </a:p>
          <a:p>
            <a:pPr algn="l" rtl="0"/>
            <a:r>
              <a:rPr lang="en-US" sz="2800">
                <a:solidFill>
                  <a:schemeClr val="accent2"/>
                </a:solidFill>
              </a:rPr>
              <a:t>3- Bronchoscopic removal of FB or instillation of antibiotics</a:t>
            </a: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323850" y="3429000"/>
            <a:ext cx="4741863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>
                <a:solidFill>
                  <a:schemeClr val="accent2"/>
                </a:solidFill>
              </a:rPr>
              <a:t>4-Surgical resection</a:t>
            </a:r>
          </a:p>
          <a:p>
            <a:pPr algn="l"/>
            <a:endParaRPr lang="en-US" sz="2800">
              <a:solidFill>
                <a:schemeClr val="accent2"/>
              </a:solidFill>
            </a:endParaRPr>
          </a:p>
          <a:p>
            <a:pPr algn="l"/>
            <a:r>
              <a:rPr lang="en-US" sz="2800">
                <a:solidFill>
                  <a:schemeClr val="accent2"/>
                </a:solidFill>
              </a:rPr>
              <a:t>5-TTT of complications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39266" name="Picture 2" descr="Image result for treatment of acute lung absces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2039"/>
            <a:ext cx="8686800" cy="6521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38242" name="Picture 2" descr="Image result for bronchiectasis clipart&quot;"/>
          <p:cNvPicPr>
            <a:picLocks noChangeAspect="1" noChangeArrowheads="1"/>
          </p:cNvPicPr>
          <p:nvPr/>
        </p:nvPicPr>
        <p:blipFill>
          <a:blip r:embed="rId2"/>
          <a:srcRect t="11167" r="2222" b="14852"/>
          <a:stretch>
            <a:fillRect/>
          </a:stretch>
        </p:blipFill>
        <p:spPr bwMode="auto">
          <a:xfrm>
            <a:off x="1752600" y="147203"/>
            <a:ext cx="5410200" cy="6516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68962" name="Picture 2" descr="Bronchiecta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31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orses and Zebras: Bronchiecta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59" y="381000"/>
            <a:ext cx="8942294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63842" name="Picture 2" descr="Bronchiectasi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" y="1"/>
            <a:ext cx="9142407" cy="6863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Bronchiectasis - causes and diagn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94" y="838200"/>
            <a:ext cx="907310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Bronchiectasis - Pulmonology Advi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0"/>
            <a:ext cx="3581399" cy="3940203"/>
          </a:xfrm>
          <a:prstGeom prst="rect">
            <a:avLst/>
          </a:prstGeom>
          <a:noFill/>
        </p:spPr>
      </p:pic>
      <p:pic>
        <p:nvPicPr>
          <p:cNvPr id="6" name="Picture 2" descr="cylindrical and cystic bronchiecta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1003" y="0"/>
            <a:ext cx="5052997" cy="3733800"/>
          </a:xfrm>
          <a:prstGeom prst="rect">
            <a:avLst/>
          </a:prstGeom>
          <a:noFill/>
        </p:spPr>
      </p:pic>
      <p:pic>
        <p:nvPicPr>
          <p:cNvPr id="166916" name="Picture 4" descr="HRCT grading system for patients with bronchiectasis. Each lobe of ..."/>
          <p:cNvPicPr>
            <a:picLocks noChangeAspect="1" noChangeArrowheads="1"/>
          </p:cNvPicPr>
          <p:nvPr/>
        </p:nvPicPr>
        <p:blipFill>
          <a:blip r:embed="rId4"/>
          <a:srcRect l="4941" t="54135"/>
          <a:stretch>
            <a:fillRect/>
          </a:stretch>
        </p:blipFill>
        <p:spPr bwMode="auto">
          <a:xfrm>
            <a:off x="914400" y="3952874"/>
            <a:ext cx="7696200" cy="290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64866" name="Picture 2" descr="Bronchiectasis - causes and diagn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59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83597"/>
            <a:ext cx="8382000" cy="57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47800" y="304800"/>
            <a:ext cx="711444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 DELANEY" pitchFamily="2" charset="0"/>
              </a:rPr>
              <a:t>Current therapies for </a:t>
            </a:r>
            <a:r>
              <a:rPr lang="en-US" sz="3200" dirty="0" err="1" smtClean="0">
                <a:latin typeface="AR DELANEY" pitchFamily="2" charset="0"/>
              </a:rPr>
              <a:t>bronchiectasis</a:t>
            </a:r>
            <a:endParaRPr lang="en-US" sz="3200" dirty="0">
              <a:latin typeface="AR DELANEY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57698" name="Picture 2" descr="Image result for lung abscess clipar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620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79" y="685800"/>
            <a:ext cx="9026191" cy="582582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64339" cy="25361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38272"/>
          <a:stretch>
            <a:fillRect/>
          </a:stretch>
        </p:blipFill>
        <p:spPr bwMode="auto">
          <a:xfrm>
            <a:off x="228600" y="1600200"/>
            <a:ext cx="8677930" cy="3810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886200" y="3124200"/>
            <a:ext cx="32004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4572000"/>
            <a:ext cx="4038600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Image result for thank you ca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4690"/>
            <a:ext cx="4648200" cy="618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4082" name="AutoShape 2" descr="Etiology and Pathogenesis of Lung abscess - PT Master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4" name="AutoShape 4" descr="Etiology and Pathogenesis of Lung abscess - PT Master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6" name="AutoShape 6" descr="Etiology and Pathogenesis of Lung abscess - PT Master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8" name="AutoShape 8" descr="Etiology and Pathogenesis of Lung abscess - PT Master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90" name="AutoShape 10" descr="https://ptmasterguide.com/wp-content/uploads/2020/01/definition-l-123842534459259936717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091" name="Picture 11"/>
          <p:cNvPicPr>
            <a:picLocks noChangeAspect="1" noChangeArrowheads="1"/>
          </p:cNvPicPr>
          <p:nvPr/>
        </p:nvPicPr>
        <p:blipFill>
          <a:blip r:embed="rId2"/>
          <a:srcRect l="6442" t="19792" r="46120" b="13542"/>
          <a:stretch>
            <a:fillRect/>
          </a:stretch>
        </p:blipFill>
        <p:spPr bwMode="auto">
          <a:xfrm>
            <a:off x="0" y="0"/>
            <a:ext cx="8915400" cy="67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3058" name="AutoShape 2" descr="Etiology and Pathogenesis of Lung abscess - PT Master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3060" name="Picture 4" descr="Lower Respiratory Tract Infections Lecture 6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40292" name="Picture 4" descr="Image result for treatment of acute lung absces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46" y="37503"/>
            <a:ext cx="8780019" cy="6591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547813" y="336550"/>
            <a:ext cx="5761037" cy="806450"/>
          </a:xfrm>
          <a:prstGeom prst="rect">
            <a:avLst/>
          </a:prstGeom>
          <a:solidFill>
            <a:srgbClr val="CCECFF"/>
          </a:solidFill>
          <a:ln w="57150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600" dirty="0" smtClean="0"/>
              <a:t>Classification</a:t>
            </a:r>
            <a:r>
              <a:rPr lang="en-US" sz="7200" dirty="0" smtClean="0">
                <a:solidFill>
                  <a:srgbClr val="FF5050"/>
                </a:solidFill>
              </a:rPr>
              <a:t> </a:t>
            </a:r>
            <a:endParaRPr lang="en-US" sz="7200" dirty="0">
              <a:solidFill>
                <a:srgbClr val="FF5050"/>
              </a:solidFill>
            </a:endParaRP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395288" y="1455738"/>
            <a:ext cx="8371202" cy="5262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4000" dirty="0">
                <a:solidFill>
                  <a:schemeClr val="accent2"/>
                </a:solidFill>
              </a:rPr>
              <a:t>1-According to etiology;</a:t>
            </a:r>
          </a:p>
          <a:p>
            <a:pPr algn="l"/>
            <a:r>
              <a:rPr lang="en-US" sz="3200" dirty="0"/>
              <a:t>    1ry</a:t>
            </a:r>
            <a:r>
              <a:rPr lang="en-US" sz="3200" dirty="0">
                <a:solidFill>
                  <a:srgbClr val="0066FF"/>
                </a:solidFill>
              </a:rPr>
              <a:t> (aspiration, pneumonia).</a:t>
            </a:r>
          </a:p>
          <a:p>
            <a:pPr algn="l"/>
            <a:r>
              <a:rPr lang="en-US" sz="3200" dirty="0">
                <a:solidFill>
                  <a:srgbClr val="0066FF"/>
                </a:solidFill>
              </a:rPr>
              <a:t>    </a:t>
            </a:r>
          </a:p>
          <a:p>
            <a:pPr algn="l"/>
            <a:r>
              <a:rPr lang="en-US" sz="3200" dirty="0"/>
              <a:t>    2ry </a:t>
            </a:r>
            <a:r>
              <a:rPr lang="en-US" sz="3200" dirty="0">
                <a:solidFill>
                  <a:srgbClr val="0066FF"/>
                </a:solidFill>
              </a:rPr>
              <a:t>(</a:t>
            </a:r>
            <a:r>
              <a:rPr lang="en-US" sz="3200" dirty="0" err="1">
                <a:solidFill>
                  <a:srgbClr val="0066FF"/>
                </a:solidFill>
              </a:rPr>
              <a:t>obst</a:t>
            </a:r>
            <a:r>
              <a:rPr lang="en-US" sz="3200" dirty="0">
                <a:solidFill>
                  <a:srgbClr val="0066FF"/>
                </a:solidFill>
              </a:rPr>
              <a:t>., spread from extra</a:t>
            </a:r>
          </a:p>
          <a:p>
            <a:pPr algn="l"/>
            <a:r>
              <a:rPr lang="en-US" sz="3200" dirty="0">
                <a:solidFill>
                  <a:srgbClr val="0066FF"/>
                </a:solidFill>
              </a:rPr>
              <a:t>           pulmonary site, infarction, </a:t>
            </a:r>
          </a:p>
          <a:p>
            <a:pPr algn="l"/>
            <a:r>
              <a:rPr lang="en-US" sz="3200" dirty="0">
                <a:solidFill>
                  <a:srgbClr val="0066FF"/>
                </a:solidFill>
              </a:rPr>
              <a:t>           immune </a:t>
            </a:r>
            <a:r>
              <a:rPr lang="en-US" sz="3200" dirty="0" err="1">
                <a:solidFill>
                  <a:srgbClr val="0066FF"/>
                </a:solidFill>
              </a:rPr>
              <a:t>supression</a:t>
            </a:r>
            <a:r>
              <a:rPr lang="en-US" sz="3200" dirty="0">
                <a:solidFill>
                  <a:srgbClr val="0066FF"/>
                </a:solidFill>
              </a:rPr>
              <a:t>).</a:t>
            </a:r>
          </a:p>
          <a:p>
            <a:pPr algn="l"/>
            <a:endParaRPr lang="en-US" sz="3200" dirty="0"/>
          </a:p>
          <a:p>
            <a:pPr algn="l"/>
            <a:r>
              <a:rPr lang="en-US" sz="4000" dirty="0">
                <a:solidFill>
                  <a:schemeClr val="accent2"/>
                </a:solidFill>
              </a:rPr>
              <a:t>2-According to the duration;</a:t>
            </a:r>
          </a:p>
          <a:p>
            <a:pPr algn="l"/>
            <a:r>
              <a:rPr lang="en-US" sz="3200" dirty="0"/>
              <a:t>    Acute </a:t>
            </a:r>
            <a:r>
              <a:rPr lang="en-US" sz="3200" dirty="0" smtClean="0">
                <a:solidFill>
                  <a:srgbClr val="0066FF"/>
                </a:solidFill>
              </a:rPr>
              <a:t>  up to 6 </a:t>
            </a:r>
            <a:r>
              <a:rPr lang="en-US" sz="3200" dirty="0">
                <a:solidFill>
                  <a:srgbClr val="0066FF"/>
                </a:solidFill>
              </a:rPr>
              <a:t>W.</a:t>
            </a:r>
            <a:endParaRPr lang="en-US" sz="3200" dirty="0"/>
          </a:p>
          <a:p>
            <a:pPr algn="l"/>
            <a:r>
              <a:rPr lang="en-US" sz="3200" dirty="0"/>
              <a:t>    Chronic </a:t>
            </a:r>
            <a:r>
              <a:rPr lang="en-US" sz="3200" dirty="0">
                <a:solidFill>
                  <a:srgbClr val="0066FF"/>
                </a:solidFill>
              </a:rPr>
              <a:t>&gt;6 W.</a:t>
            </a:r>
            <a:endParaRPr lang="en-US" sz="3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2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2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76130" name="Picture 2" descr="Lung abscess"/>
          <p:cNvPicPr>
            <a:picLocks noChangeAspect="1" noChangeArrowheads="1"/>
          </p:cNvPicPr>
          <p:nvPr/>
        </p:nvPicPr>
        <p:blipFill>
          <a:blip r:embed="rId2"/>
          <a:srcRect l="4067" r="3504" b="14620"/>
          <a:stretch>
            <a:fillRect/>
          </a:stretch>
        </p:blipFill>
        <p:spPr bwMode="auto">
          <a:xfrm>
            <a:off x="170104" y="304800"/>
            <a:ext cx="878991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835150" y="333375"/>
            <a:ext cx="5545138" cy="1079500"/>
          </a:xfrm>
          <a:prstGeom prst="rect">
            <a:avLst/>
          </a:prstGeom>
          <a:solidFill>
            <a:srgbClr val="CCECFF"/>
          </a:solidFill>
          <a:ln w="57150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400" dirty="0" smtClean="0"/>
              <a:t>Complications</a:t>
            </a:r>
            <a:endParaRPr lang="en-US" sz="4400" dirty="0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11188" y="1573213"/>
            <a:ext cx="7358105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rtl="0">
              <a:buFontTx/>
              <a:buAutoNum type="arabicPeriod"/>
            </a:pPr>
            <a:r>
              <a:rPr lang="en-US" sz="3200" dirty="0" err="1">
                <a:solidFill>
                  <a:schemeClr val="accent2"/>
                </a:solidFill>
              </a:rPr>
              <a:t>Hemoptysis</a:t>
            </a:r>
            <a:endParaRPr lang="en-US" sz="3200" dirty="0">
              <a:solidFill>
                <a:schemeClr val="accent2"/>
              </a:solidFill>
            </a:endParaRPr>
          </a:p>
          <a:p>
            <a:pPr marL="342900" indent="-342900" algn="l" rtl="0">
              <a:buFontTx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Extension of infection to;</a:t>
            </a:r>
          </a:p>
          <a:p>
            <a:pPr marL="342900" indent="-342900" algn="l" rtl="0"/>
            <a:r>
              <a:rPr lang="en-US" sz="3200" dirty="0">
                <a:solidFill>
                  <a:schemeClr val="accent2"/>
                </a:solidFill>
              </a:rPr>
              <a:t>        </a:t>
            </a:r>
            <a:r>
              <a:rPr lang="en-US" sz="3200" dirty="0"/>
              <a:t>* pleura</a:t>
            </a:r>
          </a:p>
          <a:p>
            <a:pPr marL="342900" indent="-342900" algn="l" rtl="0"/>
            <a:r>
              <a:rPr lang="en-US" sz="3200" dirty="0"/>
              <a:t>        * other parts of the lung </a:t>
            </a:r>
          </a:p>
          <a:p>
            <a:pPr marL="342900" indent="-342900" algn="l" rtl="0"/>
            <a:r>
              <a:rPr lang="en-US" sz="3200" dirty="0"/>
              <a:t>        * distant organs</a:t>
            </a:r>
          </a:p>
          <a:p>
            <a:pPr marL="342900" indent="-342900" algn="l" rtl="0"/>
            <a:r>
              <a:rPr lang="en-US" sz="3200" dirty="0">
                <a:solidFill>
                  <a:schemeClr val="accent2"/>
                </a:solidFill>
              </a:rPr>
              <a:t>3.Pyopneumothorax </a:t>
            </a:r>
          </a:p>
          <a:p>
            <a:pPr marL="342900" indent="-342900" algn="l" rtl="0"/>
            <a:r>
              <a:rPr lang="en-US" sz="3200" dirty="0">
                <a:solidFill>
                  <a:schemeClr val="accent2"/>
                </a:solidFill>
              </a:rPr>
              <a:t>4.Acute abscess          </a:t>
            </a:r>
            <a:r>
              <a:rPr lang="en-US" sz="3200" dirty="0" smtClean="0">
                <a:solidFill>
                  <a:schemeClr val="accent2"/>
                </a:solidFill>
              </a:rPr>
              <a:t>               </a:t>
            </a:r>
            <a:r>
              <a:rPr lang="en-US" sz="3200" dirty="0">
                <a:solidFill>
                  <a:schemeClr val="accent2"/>
                </a:solidFill>
              </a:rPr>
              <a:t>chronic</a:t>
            </a:r>
          </a:p>
          <a:p>
            <a:pPr marL="342900" indent="-342900" algn="l" rtl="0"/>
            <a:r>
              <a:rPr lang="en-US" sz="3200" dirty="0">
                <a:solidFill>
                  <a:schemeClr val="accent2"/>
                </a:solidFill>
              </a:rPr>
              <a:t>     </a:t>
            </a:r>
            <a:r>
              <a:rPr lang="en-US" sz="3200" dirty="0"/>
              <a:t>* </a:t>
            </a:r>
            <a:r>
              <a:rPr lang="en-US" sz="3200" dirty="0" err="1"/>
              <a:t>cachexia</a:t>
            </a:r>
            <a:r>
              <a:rPr lang="en-US" sz="3200" dirty="0"/>
              <a:t> </a:t>
            </a:r>
          </a:p>
          <a:p>
            <a:pPr marL="342900" indent="-342900" algn="l" rtl="0"/>
            <a:r>
              <a:rPr lang="en-US" sz="3200" dirty="0"/>
              <a:t>     * anemia </a:t>
            </a:r>
          </a:p>
          <a:p>
            <a:pPr marL="342900" indent="-342900" algn="l" rtl="0"/>
            <a:r>
              <a:rPr lang="en-US" sz="3200" dirty="0"/>
              <a:t>     * </a:t>
            </a:r>
            <a:r>
              <a:rPr lang="en-US" sz="3200" dirty="0" err="1"/>
              <a:t>amylodosis</a:t>
            </a:r>
            <a:endParaRPr lang="en-US" sz="3200" dirty="0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4427538" y="4868863"/>
            <a:ext cx="15113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EG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9CD735-C259-4518-A04F-8F50EF5A5F53}"/>
</file>

<file path=customXml/itemProps2.xml><?xml version="1.0" encoding="utf-8"?>
<ds:datastoreItem xmlns:ds="http://schemas.openxmlformats.org/officeDocument/2006/customXml" ds:itemID="{1C311D32-C5FF-4EB8-A981-FBC4AA0B5331}"/>
</file>

<file path=customXml/itemProps3.xml><?xml version="1.0" encoding="utf-8"?>
<ds:datastoreItem xmlns:ds="http://schemas.openxmlformats.org/officeDocument/2006/customXml" ds:itemID="{091FFDF9-622F-4582-9350-040DB4C412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284</Words>
  <Application>Microsoft Office PowerPoint</Application>
  <PresentationFormat>On-screen Show (4:3)</PresentationFormat>
  <Paragraphs>92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Capsules</vt:lpstr>
      <vt:lpstr>Office Theme</vt:lpstr>
      <vt:lpstr>  Suppurative lung diseases ( SLDs)</vt:lpstr>
      <vt:lpstr>Definition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dc:creator>Michele</dc:creator>
  <cp:lastModifiedBy>Ahmed ElAzony</cp:lastModifiedBy>
  <cp:revision>297</cp:revision>
  <dcterms:created xsi:type="dcterms:W3CDTF">2007-01-31T01:08:37Z</dcterms:created>
  <dcterms:modified xsi:type="dcterms:W3CDTF">2020-04-17T21:43:17Z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