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56" r:id="rId6"/>
    <p:sldMasterId id="2147483780" r:id="rId7"/>
    <p:sldMasterId id="2147483816" r:id="rId8"/>
    <p:sldMasterId id="2147483828" r:id="rId9"/>
    <p:sldMasterId id="2147483840" r:id="rId10"/>
    <p:sldMasterId id="2147483888" r:id="rId11"/>
    <p:sldMasterId id="2147483912" r:id="rId12"/>
    <p:sldMasterId id="2147483924" r:id="rId13"/>
    <p:sldMasterId id="2147483936" r:id="rId14"/>
    <p:sldMasterId id="2147483948" r:id="rId15"/>
    <p:sldMasterId id="2147483960" r:id="rId16"/>
    <p:sldMasterId id="2147483972" r:id="rId17"/>
  </p:sldMasterIdLst>
  <p:notesMasterIdLst>
    <p:notesMasterId r:id="rId60"/>
  </p:notesMasterIdLst>
  <p:sldIdLst>
    <p:sldId id="256" r:id="rId18"/>
    <p:sldId id="257" r:id="rId19"/>
    <p:sldId id="383" r:id="rId20"/>
    <p:sldId id="352" r:id="rId21"/>
    <p:sldId id="356" r:id="rId22"/>
    <p:sldId id="357" r:id="rId23"/>
    <p:sldId id="384" r:id="rId24"/>
    <p:sldId id="385" r:id="rId25"/>
    <p:sldId id="260" r:id="rId26"/>
    <p:sldId id="263" r:id="rId27"/>
    <p:sldId id="264" r:id="rId28"/>
    <p:sldId id="347" r:id="rId29"/>
    <p:sldId id="265" r:id="rId30"/>
    <p:sldId id="294" r:id="rId31"/>
    <p:sldId id="328" r:id="rId32"/>
    <p:sldId id="329" r:id="rId33"/>
    <p:sldId id="266" r:id="rId34"/>
    <p:sldId id="358" r:id="rId35"/>
    <p:sldId id="359" r:id="rId36"/>
    <p:sldId id="360" r:id="rId37"/>
    <p:sldId id="268" r:id="rId38"/>
    <p:sldId id="330" r:id="rId39"/>
    <p:sldId id="269" r:id="rId40"/>
    <p:sldId id="363" r:id="rId41"/>
    <p:sldId id="364" r:id="rId42"/>
    <p:sldId id="386" r:id="rId43"/>
    <p:sldId id="387" r:id="rId44"/>
    <p:sldId id="365" r:id="rId45"/>
    <p:sldId id="389" r:id="rId46"/>
    <p:sldId id="390" r:id="rId47"/>
    <p:sldId id="388" r:id="rId48"/>
    <p:sldId id="366" r:id="rId49"/>
    <p:sldId id="391" r:id="rId50"/>
    <p:sldId id="368" r:id="rId51"/>
    <p:sldId id="370" r:id="rId52"/>
    <p:sldId id="373" r:id="rId53"/>
    <p:sldId id="392" r:id="rId54"/>
    <p:sldId id="374" r:id="rId55"/>
    <p:sldId id="375" r:id="rId56"/>
    <p:sldId id="379" r:id="rId57"/>
    <p:sldId id="381" r:id="rId58"/>
    <p:sldId id="38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2B2A9-B4A3-4C30-9FC8-0EF08387BB43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D3086693-6469-4D4D-9C5F-F36360D965BC}">
      <dgm:prSet/>
      <dgm:spPr/>
      <dgm:t>
        <a:bodyPr/>
        <a:lstStyle/>
        <a:p>
          <a:pPr rtl="0"/>
          <a:r>
            <a:rPr lang="en-US" b="1" dirty="0" smtClean="0"/>
            <a:t>1-Estrogen</a:t>
          </a:r>
          <a:endParaRPr lang="ar-EG" dirty="0"/>
        </a:p>
      </dgm:t>
    </dgm:pt>
    <dgm:pt modelId="{98EB66B1-E1BD-4786-BB15-1E0986853036}" type="parTrans" cxnId="{C62873EC-3244-486D-A2D8-957AEE80C949}">
      <dgm:prSet/>
      <dgm:spPr/>
      <dgm:t>
        <a:bodyPr/>
        <a:lstStyle/>
        <a:p>
          <a:pPr rtl="1"/>
          <a:endParaRPr lang="ar-EG"/>
        </a:p>
      </dgm:t>
    </dgm:pt>
    <dgm:pt modelId="{BB97949F-B6DD-44EA-BFE0-5926DFCF72F2}" type="sibTrans" cxnId="{C62873EC-3244-486D-A2D8-957AEE80C949}">
      <dgm:prSet/>
      <dgm:spPr/>
      <dgm:t>
        <a:bodyPr/>
        <a:lstStyle/>
        <a:p>
          <a:pPr rtl="1"/>
          <a:endParaRPr lang="ar-EG"/>
        </a:p>
      </dgm:t>
    </dgm:pt>
    <dgm:pt modelId="{2F0D2102-26CB-4278-BDD7-DC8037421EA8}">
      <dgm:prSet/>
      <dgm:spPr/>
      <dgm:t>
        <a:bodyPr/>
        <a:lstStyle/>
        <a:p>
          <a:pPr rtl="0"/>
          <a:r>
            <a:rPr lang="en-US" b="1" dirty="0" smtClean="0"/>
            <a:t>2-Progestin</a:t>
          </a:r>
          <a:endParaRPr lang="ar-EG" dirty="0"/>
        </a:p>
      </dgm:t>
    </dgm:pt>
    <dgm:pt modelId="{A1817DF9-0B30-488D-AFFF-451995016FE2}" type="parTrans" cxnId="{C96DABFA-33BC-4433-A220-AFC72A36442F}">
      <dgm:prSet/>
      <dgm:spPr/>
      <dgm:t>
        <a:bodyPr/>
        <a:lstStyle/>
        <a:p>
          <a:pPr rtl="1"/>
          <a:endParaRPr lang="ar-EG"/>
        </a:p>
      </dgm:t>
    </dgm:pt>
    <dgm:pt modelId="{C268C09F-E9C2-4224-9CAC-E8C3CC4DBEA2}" type="sibTrans" cxnId="{C96DABFA-33BC-4433-A220-AFC72A36442F}">
      <dgm:prSet/>
      <dgm:spPr/>
      <dgm:t>
        <a:bodyPr/>
        <a:lstStyle/>
        <a:p>
          <a:pPr rtl="1"/>
          <a:endParaRPr lang="ar-EG"/>
        </a:p>
      </dgm:t>
    </dgm:pt>
    <dgm:pt modelId="{D62D1DD7-89D0-4A25-A210-088FB2F13070}" type="pres">
      <dgm:prSet presAssocID="{1442B2A9-B4A3-4C30-9FC8-0EF08387BB4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36DB7BC6-FA8E-4CC7-BB4F-835D3E99E66A}" type="pres">
      <dgm:prSet presAssocID="{D3086693-6469-4D4D-9C5F-F36360D965BC}" presName="parenttextcomposite" presStyleCnt="0"/>
      <dgm:spPr/>
      <dgm:t>
        <a:bodyPr/>
        <a:lstStyle/>
        <a:p>
          <a:pPr rtl="1"/>
          <a:endParaRPr lang="ar-EG"/>
        </a:p>
      </dgm:t>
    </dgm:pt>
    <dgm:pt modelId="{90915B6F-4537-41BD-A073-5173E836FA41}" type="pres">
      <dgm:prSet presAssocID="{D3086693-6469-4D4D-9C5F-F36360D965B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3C6613F-ED84-4ABB-89A1-E7FCC1ED17C7}" type="pres">
      <dgm:prSet presAssocID="{D3086693-6469-4D4D-9C5F-F36360D965BC}" presName="parallelogramComposite" presStyleCnt="0"/>
      <dgm:spPr/>
      <dgm:t>
        <a:bodyPr/>
        <a:lstStyle/>
        <a:p>
          <a:pPr rtl="1"/>
          <a:endParaRPr lang="ar-EG"/>
        </a:p>
      </dgm:t>
    </dgm:pt>
    <dgm:pt modelId="{4D29A1FA-4FF9-4381-BC7A-FAC11DB2F2D4}" type="pres">
      <dgm:prSet presAssocID="{D3086693-6469-4D4D-9C5F-F36360D965BC}" presName="parallelogram1" presStyleLbl="alignNode1" presStyleIdx="0" presStyleCnt="14"/>
      <dgm:spPr/>
      <dgm:t>
        <a:bodyPr/>
        <a:lstStyle/>
        <a:p>
          <a:pPr rtl="1"/>
          <a:endParaRPr lang="ar-EG"/>
        </a:p>
      </dgm:t>
    </dgm:pt>
    <dgm:pt modelId="{5FA0394E-9F95-4521-A8EE-0BC734C3D867}" type="pres">
      <dgm:prSet presAssocID="{D3086693-6469-4D4D-9C5F-F36360D965BC}" presName="parallelogram2" presStyleLbl="alignNode1" presStyleIdx="1" presStyleCnt="14"/>
      <dgm:spPr/>
      <dgm:t>
        <a:bodyPr/>
        <a:lstStyle/>
        <a:p>
          <a:pPr rtl="1"/>
          <a:endParaRPr lang="ar-EG"/>
        </a:p>
      </dgm:t>
    </dgm:pt>
    <dgm:pt modelId="{52744459-E0B7-47D7-90C0-6C192980F561}" type="pres">
      <dgm:prSet presAssocID="{D3086693-6469-4D4D-9C5F-F36360D965BC}" presName="parallelogram3" presStyleLbl="alignNode1" presStyleIdx="2" presStyleCnt="14"/>
      <dgm:spPr/>
      <dgm:t>
        <a:bodyPr/>
        <a:lstStyle/>
        <a:p>
          <a:pPr rtl="1"/>
          <a:endParaRPr lang="ar-EG"/>
        </a:p>
      </dgm:t>
    </dgm:pt>
    <dgm:pt modelId="{34B9F529-A944-4304-8BE5-B954A32B5FF5}" type="pres">
      <dgm:prSet presAssocID="{D3086693-6469-4D4D-9C5F-F36360D965BC}" presName="parallelogram4" presStyleLbl="alignNode1" presStyleIdx="3" presStyleCnt="14"/>
      <dgm:spPr/>
      <dgm:t>
        <a:bodyPr/>
        <a:lstStyle/>
        <a:p>
          <a:pPr rtl="1"/>
          <a:endParaRPr lang="ar-EG"/>
        </a:p>
      </dgm:t>
    </dgm:pt>
    <dgm:pt modelId="{3A6664A6-33F8-46A9-8BFA-C65CCF882545}" type="pres">
      <dgm:prSet presAssocID="{D3086693-6469-4D4D-9C5F-F36360D965BC}" presName="parallelogram5" presStyleLbl="alignNode1" presStyleIdx="4" presStyleCnt="14"/>
      <dgm:spPr/>
      <dgm:t>
        <a:bodyPr/>
        <a:lstStyle/>
        <a:p>
          <a:pPr rtl="1"/>
          <a:endParaRPr lang="ar-EG"/>
        </a:p>
      </dgm:t>
    </dgm:pt>
    <dgm:pt modelId="{508071A0-2AEF-4FA7-A5D7-CCF8A2718262}" type="pres">
      <dgm:prSet presAssocID="{D3086693-6469-4D4D-9C5F-F36360D965BC}" presName="parallelogram6" presStyleLbl="alignNode1" presStyleIdx="5" presStyleCnt="14"/>
      <dgm:spPr/>
      <dgm:t>
        <a:bodyPr/>
        <a:lstStyle/>
        <a:p>
          <a:pPr rtl="1"/>
          <a:endParaRPr lang="ar-EG"/>
        </a:p>
      </dgm:t>
    </dgm:pt>
    <dgm:pt modelId="{85103B6D-87D1-4404-8CB6-15B569A7FF6F}" type="pres">
      <dgm:prSet presAssocID="{D3086693-6469-4D4D-9C5F-F36360D965BC}" presName="parallelogram7" presStyleLbl="alignNode1" presStyleIdx="6" presStyleCnt="14"/>
      <dgm:spPr/>
      <dgm:t>
        <a:bodyPr/>
        <a:lstStyle/>
        <a:p>
          <a:pPr rtl="1"/>
          <a:endParaRPr lang="ar-EG"/>
        </a:p>
      </dgm:t>
    </dgm:pt>
    <dgm:pt modelId="{912D568C-CB8E-49F3-A62E-FB8D7DCD5B0D}" type="pres">
      <dgm:prSet presAssocID="{BB97949F-B6DD-44EA-BFE0-5926DFCF72F2}" presName="sibTrans" presStyleCnt="0"/>
      <dgm:spPr/>
      <dgm:t>
        <a:bodyPr/>
        <a:lstStyle/>
        <a:p>
          <a:pPr rtl="1"/>
          <a:endParaRPr lang="ar-EG"/>
        </a:p>
      </dgm:t>
    </dgm:pt>
    <dgm:pt modelId="{1A98B5D9-B67A-4598-A81D-D8C62707A819}" type="pres">
      <dgm:prSet presAssocID="{2F0D2102-26CB-4278-BDD7-DC8037421EA8}" presName="parenttextcomposite" presStyleCnt="0"/>
      <dgm:spPr/>
      <dgm:t>
        <a:bodyPr/>
        <a:lstStyle/>
        <a:p>
          <a:pPr rtl="1"/>
          <a:endParaRPr lang="ar-EG"/>
        </a:p>
      </dgm:t>
    </dgm:pt>
    <dgm:pt modelId="{77DFA6BA-8FC5-4EEE-B38D-EA4182562E5F}" type="pres">
      <dgm:prSet presAssocID="{2F0D2102-26CB-4278-BDD7-DC8037421EA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4C0D4B8-1D77-4AEA-A0C0-6AFE758E6BB7}" type="pres">
      <dgm:prSet presAssocID="{2F0D2102-26CB-4278-BDD7-DC8037421EA8}" presName="parallelogramComposite" presStyleCnt="0"/>
      <dgm:spPr/>
      <dgm:t>
        <a:bodyPr/>
        <a:lstStyle/>
        <a:p>
          <a:pPr rtl="1"/>
          <a:endParaRPr lang="ar-EG"/>
        </a:p>
      </dgm:t>
    </dgm:pt>
    <dgm:pt modelId="{FB23459A-A995-4DEA-B654-25ABD731A51D}" type="pres">
      <dgm:prSet presAssocID="{2F0D2102-26CB-4278-BDD7-DC8037421EA8}" presName="parallelogram1" presStyleLbl="alignNode1" presStyleIdx="7" presStyleCnt="14"/>
      <dgm:spPr/>
      <dgm:t>
        <a:bodyPr/>
        <a:lstStyle/>
        <a:p>
          <a:pPr rtl="1"/>
          <a:endParaRPr lang="ar-EG"/>
        </a:p>
      </dgm:t>
    </dgm:pt>
    <dgm:pt modelId="{FEECEC3C-41D8-4604-87F1-ACDF5E075EA5}" type="pres">
      <dgm:prSet presAssocID="{2F0D2102-26CB-4278-BDD7-DC8037421EA8}" presName="parallelogram2" presStyleLbl="alignNode1" presStyleIdx="8" presStyleCnt="14"/>
      <dgm:spPr/>
      <dgm:t>
        <a:bodyPr/>
        <a:lstStyle/>
        <a:p>
          <a:pPr rtl="1"/>
          <a:endParaRPr lang="ar-EG"/>
        </a:p>
      </dgm:t>
    </dgm:pt>
    <dgm:pt modelId="{B326DEF0-94D5-4632-80D9-37D65748F653}" type="pres">
      <dgm:prSet presAssocID="{2F0D2102-26CB-4278-BDD7-DC8037421EA8}" presName="parallelogram3" presStyleLbl="alignNode1" presStyleIdx="9" presStyleCnt="14"/>
      <dgm:spPr/>
      <dgm:t>
        <a:bodyPr/>
        <a:lstStyle/>
        <a:p>
          <a:pPr rtl="1"/>
          <a:endParaRPr lang="ar-EG"/>
        </a:p>
      </dgm:t>
    </dgm:pt>
    <dgm:pt modelId="{09FC5E6C-3760-4572-9E06-528449F618A3}" type="pres">
      <dgm:prSet presAssocID="{2F0D2102-26CB-4278-BDD7-DC8037421EA8}" presName="parallelogram4" presStyleLbl="alignNode1" presStyleIdx="10" presStyleCnt="14"/>
      <dgm:spPr/>
      <dgm:t>
        <a:bodyPr/>
        <a:lstStyle/>
        <a:p>
          <a:pPr rtl="1"/>
          <a:endParaRPr lang="ar-EG"/>
        </a:p>
      </dgm:t>
    </dgm:pt>
    <dgm:pt modelId="{19EDD92E-0EE5-406C-AD2A-484ACFBADAB6}" type="pres">
      <dgm:prSet presAssocID="{2F0D2102-26CB-4278-BDD7-DC8037421EA8}" presName="parallelogram5" presStyleLbl="alignNode1" presStyleIdx="11" presStyleCnt="14"/>
      <dgm:spPr/>
      <dgm:t>
        <a:bodyPr/>
        <a:lstStyle/>
        <a:p>
          <a:pPr rtl="1"/>
          <a:endParaRPr lang="ar-EG"/>
        </a:p>
      </dgm:t>
    </dgm:pt>
    <dgm:pt modelId="{4E341BF6-120B-42D7-AE18-B345956C31E7}" type="pres">
      <dgm:prSet presAssocID="{2F0D2102-26CB-4278-BDD7-DC8037421EA8}" presName="parallelogram6" presStyleLbl="alignNode1" presStyleIdx="12" presStyleCnt="14"/>
      <dgm:spPr/>
      <dgm:t>
        <a:bodyPr/>
        <a:lstStyle/>
        <a:p>
          <a:pPr rtl="1"/>
          <a:endParaRPr lang="ar-EG"/>
        </a:p>
      </dgm:t>
    </dgm:pt>
    <dgm:pt modelId="{E34A3BF4-3BBC-44CB-896E-27681C9D4E66}" type="pres">
      <dgm:prSet presAssocID="{2F0D2102-26CB-4278-BDD7-DC8037421EA8}" presName="parallelogram7" presStyleLbl="alignNode1" presStyleIdx="13" presStyleCnt="14"/>
      <dgm:spPr/>
      <dgm:t>
        <a:bodyPr/>
        <a:lstStyle/>
        <a:p>
          <a:pPr rtl="1"/>
          <a:endParaRPr lang="ar-EG"/>
        </a:p>
      </dgm:t>
    </dgm:pt>
  </dgm:ptLst>
  <dgm:cxnLst>
    <dgm:cxn modelId="{C62873EC-3244-486D-A2D8-957AEE80C949}" srcId="{1442B2A9-B4A3-4C30-9FC8-0EF08387BB43}" destId="{D3086693-6469-4D4D-9C5F-F36360D965BC}" srcOrd="0" destOrd="0" parTransId="{98EB66B1-E1BD-4786-BB15-1E0986853036}" sibTransId="{BB97949F-B6DD-44EA-BFE0-5926DFCF72F2}"/>
    <dgm:cxn modelId="{F7AE05B3-A2CB-4198-964E-0480851257E1}" type="presOf" srcId="{1442B2A9-B4A3-4C30-9FC8-0EF08387BB43}" destId="{D62D1DD7-89D0-4A25-A210-088FB2F13070}" srcOrd="0" destOrd="0" presId="urn:microsoft.com/office/officeart/2008/layout/VerticalAccentList"/>
    <dgm:cxn modelId="{C96DABFA-33BC-4433-A220-AFC72A36442F}" srcId="{1442B2A9-B4A3-4C30-9FC8-0EF08387BB43}" destId="{2F0D2102-26CB-4278-BDD7-DC8037421EA8}" srcOrd="1" destOrd="0" parTransId="{A1817DF9-0B30-488D-AFFF-451995016FE2}" sibTransId="{C268C09F-E9C2-4224-9CAC-E8C3CC4DBEA2}"/>
    <dgm:cxn modelId="{53E1BE81-7EF9-4BF4-9735-D9174A93F664}" type="presOf" srcId="{2F0D2102-26CB-4278-BDD7-DC8037421EA8}" destId="{77DFA6BA-8FC5-4EEE-B38D-EA4182562E5F}" srcOrd="0" destOrd="0" presId="urn:microsoft.com/office/officeart/2008/layout/VerticalAccentList"/>
    <dgm:cxn modelId="{2F710991-07AC-42AB-99AD-E5DB5DA10224}" type="presOf" srcId="{D3086693-6469-4D4D-9C5F-F36360D965BC}" destId="{90915B6F-4537-41BD-A073-5173E836FA41}" srcOrd="0" destOrd="0" presId="urn:microsoft.com/office/officeart/2008/layout/VerticalAccentList"/>
    <dgm:cxn modelId="{63C3379D-CF16-41BE-AACD-CB108E1CE2E3}" type="presParOf" srcId="{D62D1DD7-89D0-4A25-A210-088FB2F13070}" destId="{36DB7BC6-FA8E-4CC7-BB4F-835D3E99E66A}" srcOrd="0" destOrd="0" presId="urn:microsoft.com/office/officeart/2008/layout/VerticalAccentList"/>
    <dgm:cxn modelId="{CD6F0BEA-42F7-4D70-A0BB-CA171DCA3B3C}" type="presParOf" srcId="{36DB7BC6-FA8E-4CC7-BB4F-835D3E99E66A}" destId="{90915B6F-4537-41BD-A073-5173E836FA41}" srcOrd="0" destOrd="0" presId="urn:microsoft.com/office/officeart/2008/layout/VerticalAccentList"/>
    <dgm:cxn modelId="{F2A064B9-225D-4328-9886-67D92A61D9E6}" type="presParOf" srcId="{D62D1DD7-89D0-4A25-A210-088FB2F13070}" destId="{33C6613F-ED84-4ABB-89A1-E7FCC1ED17C7}" srcOrd="1" destOrd="0" presId="urn:microsoft.com/office/officeart/2008/layout/VerticalAccentList"/>
    <dgm:cxn modelId="{6E6CF0B1-0DE4-429E-93CC-D21BBCD44378}" type="presParOf" srcId="{33C6613F-ED84-4ABB-89A1-E7FCC1ED17C7}" destId="{4D29A1FA-4FF9-4381-BC7A-FAC11DB2F2D4}" srcOrd="0" destOrd="0" presId="urn:microsoft.com/office/officeart/2008/layout/VerticalAccentList"/>
    <dgm:cxn modelId="{B1B4CC08-A98A-4785-BB31-F5B574BE40D5}" type="presParOf" srcId="{33C6613F-ED84-4ABB-89A1-E7FCC1ED17C7}" destId="{5FA0394E-9F95-4521-A8EE-0BC734C3D867}" srcOrd="1" destOrd="0" presId="urn:microsoft.com/office/officeart/2008/layout/VerticalAccentList"/>
    <dgm:cxn modelId="{3FCB2570-98EE-4787-9F34-09DD48D5F3E9}" type="presParOf" srcId="{33C6613F-ED84-4ABB-89A1-E7FCC1ED17C7}" destId="{52744459-E0B7-47D7-90C0-6C192980F561}" srcOrd="2" destOrd="0" presId="urn:microsoft.com/office/officeart/2008/layout/VerticalAccentList"/>
    <dgm:cxn modelId="{772E3240-FCD4-4AEC-8911-43E36CF082E6}" type="presParOf" srcId="{33C6613F-ED84-4ABB-89A1-E7FCC1ED17C7}" destId="{34B9F529-A944-4304-8BE5-B954A32B5FF5}" srcOrd="3" destOrd="0" presId="urn:microsoft.com/office/officeart/2008/layout/VerticalAccentList"/>
    <dgm:cxn modelId="{19EBBC6D-0729-4B55-8096-BCCF4337F042}" type="presParOf" srcId="{33C6613F-ED84-4ABB-89A1-E7FCC1ED17C7}" destId="{3A6664A6-33F8-46A9-8BFA-C65CCF882545}" srcOrd="4" destOrd="0" presId="urn:microsoft.com/office/officeart/2008/layout/VerticalAccentList"/>
    <dgm:cxn modelId="{0C9F3337-D45D-4310-88DE-F978DBE736AE}" type="presParOf" srcId="{33C6613F-ED84-4ABB-89A1-E7FCC1ED17C7}" destId="{508071A0-2AEF-4FA7-A5D7-CCF8A2718262}" srcOrd="5" destOrd="0" presId="urn:microsoft.com/office/officeart/2008/layout/VerticalAccentList"/>
    <dgm:cxn modelId="{02374264-4B63-4104-8C9C-09E4CCD68CCB}" type="presParOf" srcId="{33C6613F-ED84-4ABB-89A1-E7FCC1ED17C7}" destId="{85103B6D-87D1-4404-8CB6-15B569A7FF6F}" srcOrd="6" destOrd="0" presId="urn:microsoft.com/office/officeart/2008/layout/VerticalAccentList"/>
    <dgm:cxn modelId="{151B8B7B-8C91-4E31-B1A5-AAE2DCE72170}" type="presParOf" srcId="{D62D1DD7-89D0-4A25-A210-088FB2F13070}" destId="{912D568C-CB8E-49F3-A62E-FB8D7DCD5B0D}" srcOrd="2" destOrd="0" presId="urn:microsoft.com/office/officeart/2008/layout/VerticalAccentList"/>
    <dgm:cxn modelId="{F24A9F84-F98C-45B5-B95D-23793FD8227D}" type="presParOf" srcId="{D62D1DD7-89D0-4A25-A210-088FB2F13070}" destId="{1A98B5D9-B67A-4598-A81D-D8C62707A819}" srcOrd="3" destOrd="0" presId="urn:microsoft.com/office/officeart/2008/layout/VerticalAccentList"/>
    <dgm:cxn modelId="{2DEC6C6B-FA07-4949-9C60-621CB9420ED7}" type="presParOf" srcId="{1A98B5D9-B67A-4598-A81D-D8C62707A819}" destId="{77DFA6BA-8FC5-4EEE-B38D-EA4182562E5F}" srcOrd="0" destOrd="0" presId="urn:microsoft.com/office/officeart/2008/layout/VerticalAccentList"/>
    <dgm:cxn modelId="{EA0F811B-BE5A-425C-AF89-24E7F00F0B76}" type="presParOf" srcId="{D62D1DD7-89D0-4A25-A210-088FB2F13070}" destId="{24C0D4B8-1D77-4AEA-A0C0-6AFE758E6BB7}" srcOrd="4" destOrd="0" presId="urn:microsoft.com/office/officeart/2008/layout/VerticalAccentList"/>
    <dgm:cxn modelId="{585F3E1E-A44B-4E66-8DB2-4567F1FF48E5}" type="presParOf" srcId="{24C0D4B8-1D77-4AEA-A0C0-6AFE758E6BB7}" destId="{FB23459A-A995-4DEA-B654-25ABD731A51D}" srcOrd="0" destOrd="0" presId="urn:microsoft.com/office/officeart/2008/layout/VerticalAccentList"/>
    <dgm:cxn modelId="{AD929BEF-0FAF-4626-895A-20D091228BDF}" type="presParOf" srcId="{24C0D4B8-1D77-4AEA-A0C0-6AFE758E6BB7}" destId="{FEECEC3C-41D8-4604-87F1-ACDF5E075EA5}" srcOrd="1" destOrd="0" presId="urn:microsoft.com/office/officeart/2008/layout/VerticalAccentList"/>
    <dgm:cxn modelId="{B1BEB031-E8E8-409A-BB29-3470D7472130}" type="presParOf" srcId="{24C0D4B8-1D77-4AEA-A0C0-6AFE758E6BB7}" destId="{B326DEF0-94D5-4632-80D9-37D65748F653}" srcOrd="2" destOrd="0" presId="urn:microsoft.com/office/officeart/2008/layout/VerticalAccentList"/>
    <dgm:cxn modelId="{180DCC92-1582-4E71-AACA-D9E7BBA7E1DD}" type="presParOf" srcId="{24C0D4B8-1D77-4AEA-A0C0-6AFE758E6BB7}" destId="{09FC5E6C-3760-4572-9E06-528449F618A3}" srcOrd="3" destOrd="0" presId="urn:microsoft.com/office/officeart/2008/layout/VerticalAccentList"/>
    <dgm:cxn modelId="{2ACF3642-CCD0-42DC-B73E-2E100351BEFD}" type="presParOf" srcId="{24C0D4B8-1D77-4AEA-A0C0-6AFE758E6BB7}" destId="{19EDD92E-0EE5-406C-AD2A-484ACFBADAB6}" srcOrd="4" destOrd="0" presId="urn:microsoft.com/office/officeart/2008/layout/VerticalAccentList"/>
    <dgm:cxn modelId="{240D3E41-92D6-40D6-B4D2-D2C6B0A31C26}" type="presParOf" srcId="{24C0D4B8-1D77-4AEA-A0C0-6AFE758E6BB7}" destId="{4E341BF6-120B-42D7-AE18-B345956C31E7}" srcOrd="5" destOrd="0" presId="urn:microsoft.com/office/officeart/2008/layout/VerticalAccentList"/>
    <dgm:cxn modelId="{513EDF0D-52E0-4968-BB1F-1F697574692B}" type="presParOf" srcId="{24C0D4B8-1D77-4AEA-A0C0-6AFE758E6BB7}" destId="{E34A3BF4-3BBC-44CB-896E-27681C9D4E6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E1EE1-361C-42B9-81CC-0AFB1B19C7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A892693C-FFCB-4153-99E3-5B2AF53020A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1-Cloimphene</a:t>
          </a:r>
          <a:endParaRPr lang="ar-EG" dirty="0"/>
        </a:p>
      </dgm:t>
    </dgm:pt>
    <dgm:pt modelId="{5C33F82B-2C85-465F-830C-1D7D03F5E5B2}" type="parTrans" cxnId="{E8CE48B6-EE57-432A-88DC-C88DC3FA5A69}">
      <dgm:prSet/>
      <dgm:spPr/>
      <dgm:t>
        <a:bodyPr/>
        <a:lstStyle/>
        <a:p>
          <a:pPr rtl="1"/>
          <a:endParaRPr lang="ar-EG"/>
        </a:p>
      </dgm:t>
    </dgm:pt>
    <dgm:pt modelId="{1FB7C439-D609-4081-A56A-45132A5956DD}" type="sibTrans" cxnId="{E8CE48B6-EE57-432A-88DC-C88DC3FA5A69}">
      <dgm:prSet/>
      <dgm:spPr/>
      <dgm:t>
        <a:bodyPr/>
        <a:lstStyle/>
        <a:p>
          <a:pPr rtl="1"/>
          <a:endParaRPr lang="ar-EG"/>
        </a:p>
      </dgm:t>
    </dgm:pt>
    <dgm:pt modelId="{07CEAA74-3BBD-47AE-B6D8-581E2D9D92A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2- Selective Estrogen Receptor Modulators (SERM)</a:t>
          </a:r>
          <a:endParaRPr lang="ar-EG" dirty="0"/>
        </a:p>
      </dgm:t>
    </dgm:pt>
    <dgm:pt modelId="{1E7E6A48-F383-440E-8112-15DC7A150024}" type="parTrans" cxnId="{6B5F53A2-1B0F-48B2-B862-7F607B70558D}">
      <dgm:prSet/>
      <dgm:spPr/>
      <dgm:t>
        <a:bodyPr/>
        <a:lstStyle/>
        <a:p>
          <a:pPr rtl="1"/>
          <a:endParaRPr lang="ar-EG"/>
        </a:p>
      </dgm:t>
    </dgm:pt>
    <dgm:pt modelId="{BDC3C04B-32AD-4888-98E2-5AC434781BE9}" type="sibTrans" cxnId="{6B5F53A2-1B0F-48B2-B862-7F607B70558D}">
      <dgm:prSet/>
      <dgm:spPr/>
      <dgm:t>
        <a:bodyPr/>
        <a:lstStyle/>
        <a:p>
          <a:pPr rtl="1"/>
          <a:endParaRPr lang="ar-EG"/>
        </a:p>
      </dgm:t>
    </dgm:pt>
    <dgm:pt modelId="{3D89BA8D-38EF-454B-84FC-0A4BAE1FD19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3-Pure estrogen receptor antagonists (</a:t>
          </a:r>
          <a:r>
            <a:rPr lang="en-US" b="1" dirty="0" err="1" smtClean="0"/>
            <a:t>fulvestrant</a:t>
          </a:r>
          <a:r>
            <a:rPr lang="en-US" b="1" dirty="0" smtClean="0"/>
            <a:t>) </a:t>
          </a:r>
          <a:endParaRPr lang="ar-EG" dirty="0"/>
        </a:p>
      </dgm:t>
    </dgm:pt>
    <dgm:pt modelId="{7D5FC79C-716D-4C2A-8952-65986D4063EB}" type="parTrans" cxnId="{06941DF6-9223-4443-9F5F-3425969A9E4D}">
      <dgm:prSet/>
      <dgm:spPr/>
      <dgm:t>
        <a:bodyPr/>
        <a:lstStyle/>
        <a:p>
          <a:pPr rtl="1"/>
          <a:endParaRPr lang="ar-EG"/>
        </a:p>
      </dgm:t>
    </dgm:pt>
    <dgm:pt modelId="{9F3CDFB9-9960-4DD6-911F-453D98301F1A}" type="sibTrans" cxnId="{06941DF6-9223-4443-9F5F-3425969A9E4D}">
      <dgm:prSet/>
      <dgm:spPr/>
      <dgm:t>
        <a:bodyPr/>
        <a:lstStyle/>
        <a:p>
          <a:pPr rtl="1"/>
          <a:endParaRPr lang="ar-EG"/>
        </a:p>
      </dgm:t>
    </dgm:pt>
    <dgm:pt modelId="{8652176C-430B-4B75-B760-43430CE23FE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smtClean="0"/>
            <a:t>4- Synthesis inhibitors </a:t>
          </a:r>
          <a:endParaRPr lang="ar-EG"/>
        </a:p>
      </dgm:t>
    </dgm:pt>
    <dgm:pt modelId="{AAA17890-A57D-4C56-963F-9E3A55270723}" type="parTrans" cxnId="{F94DE6D3-1E35-4C78-A97F-45F13AE012AA}">
      <dgm:prSet/>
      <dgm:spPr/>
      <dgm:t>
        <a:bodyPr/>
        <a:lstStyle/>
        <a:p>
          <a:pPr rtl="1"/>
          <a:endParaRPr lang="ar-EG"/>
        </a:p>
      </dgm:t>
    </dgm:pt>
    <dgm:pt modelId="{948F003E-1BE5-4C3E-A89F-0E34A6C9597C}" type="sibTrans" cxnId="{F94DE6D3-1E35-4C78-A97F-45F13AE012AA}">
      <dgm:prSet/>
      <dgm:spPr/>
      <dgm:t>
        <a:bodyPr/>
        <a:lstStyle/>
        <a:p>
          <a:pPr rtl="1"/>
          <a:endParaRPr lang="ar-EG"/>
        </a:p>
      </dgm:t>
    </dgm:pt>
    <dgm:pt modelId="{B4EA6412-3534-4FF8-B32D-05F52707CFB7}" type="pres">
      <dgm:prSet presAssocID="{932E1EE1-361C-42B9-81CC-0AFB1B19C7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ECA90CA-412C-4C25-AA74-7C9022F4245E}" type="pres">
      <dgm:prSet presAssocID="{932E1EE1-361C-42B9-81CC-0AFB1B19C79C}" presName="Name1" presStyleCnt="0"/>
      <dgm:spPr/>
    </dgm:pt>
    <dgm:pt modelId="{7D400630-2955-4964-A2BC-10230165094F}" type="pres">
      <dgm:prSet presAssocID="{932E1EE1-361C-42B9-81CC-0AFB1B19C79C}" presName="cycle" presStyleCnt="0"/>
      <dgm:spPr/>
    </dgm:pt>
    <dgm:pt modelId="{D529225A-27D3-4AB6-B722-EF8D752F2C74}" type="pres">
      <dgm:prSet presAssocID="{932E1EE1-361C-42B9-81CC-0AFB1B19C79C}" presName="srcNode" presStyleLbl="node1" presStyleIdx="0" presStyleCnt="4"/>
      <dgm:spPr/>
    </dgm:pt>
    <dgm:pt modelId="{25753C18-E9FE-4D8B-9E94-FCBB6A4B0747}" type="pres">
      <dgm:prSet presAssocID="{932E1EE1-361C-42B9-81CC-0AFB1B19C79C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4DF34030-C7B4-4D1F-9756-6BF67312FFEB}" type="pres">
      <dgm:prSet presAssocID="{932E1EE1-361C-42B9-81CC-0AFB1B19C79C}" presName="extraNode" presStyleLbl="node1" presStyleIdx="0" presStyleCnt="4"/>
      <dgm:spPr/>
    </dgm:pt>
    <dgm:pt modelId="{7C703DDB-70BE-47F3-9F04-C4850DCD0DCE}" type="pres">
      <dgm:prSet presAssocID="{932E1EE1-361C-42B9-81CC-0AFB1B19C79C}" presName="dstNode" presStyleLbl="node1" presStyleIdx="0" presStyleCnt="4"/>
      <dgm:spPr/>
    </dgm:pt>
    <dgm:pt modelId="{B12CFE01-7D18-4A08-9755-FF6C014349DC}" type="pres">
      <dgm:prSet presAssocID="{A892693C-FFCB-4153-99E3-5B2AF53020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60C169-F7CC-4424-AC06-F9EA81E7A5B0}" type="pres">
      <dgm:prSet presAssocID="{A892693C-FFCB-4153-99E3-5B2AF53020AE}" presName="accent_1" presStyleCnt="0"/>
      <dgm:spPr/>
    </dgm:pt>
    <dgm:pt modelId="{A6B5F1F8-A228-4627-887A-11802E67BFA5}" type="pres">
      <dgm:prSet presAssocID="{A892693C-FFCB-4153-99E3-5B2AF53020AE}" presName="accentRepeatNode" presStyleLbl="solidFgAcc1" presStyleIdx="0" presStyleCnt="4"/>
      <dgm:spPr/>
    </dgm:pt>
    <dgm:pt modelId="{6D84480F-A416-4692-906A-83579AA6FCFF}" type="pres">
      <dgm:prSet presAssocID="{07CEAA74-3BBD-47AE-B6D8-581E2D9D92A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084DF69-A6F1-4031-8424-78C563976740}" type="pres">
      <dgm:prSet presAssocID="{07CEAA74-3BBD-47AE-B6D8-581E2D9D92A6}" presName="accent_2" presStyleCnt="0"/>
      <dgm:spPr/>
    </dgm:pt>
    <dgm:pt modelId="{DBB05082-34C1-4F69-B93F-F991EBFA287F}" type="pres">
      <dgm:prSet presAssocID="{07CEAA74-3BBD-47AE-B6D8-581E2D9D92A6}" presName="accentRepeatNode" presStyleLbl="solidFgAcc1" presStyleIdx="1" presStyleCnt="4"/>
      <dgm:spPr/>
    </dgm:pt>
    <dgm:pt modelId="{C16EE2CC-E086-4240-BFED-B395077ED40E}" type="pres">
      <dgm:prSet presAssocID="{3D89BA8D-38EF-454B-84FC-0A4BAE1FD19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AF05547-4529-4B51-8A32-A587478FA670}" type="pres">
      <dgm:prSet presAssocID="{3D89BA8D-38EF-454B-84FC-0A4BAE1FD198}" presName="accent_3" presStyleCnt="0"/>
      <dgm:spPr/>
    </dgm:pt>
    <dgm:pt modelId="{771220CB-D414-44A0-BBC4-6FAAFC03C72E}" type="pres">
      <dgm:prSet presAssocID="{3D89BA8D-38EF-454B-84FC-0A4BAE1FD198}" presName="accentRepeatNode" presStyleLbl="solidFgAcc1" presStyleIdx="2" presStyleCnt="4"/>
      <dgm:spPr/>
    </dgm:pt>
    <dgm:pt modelId="{8A402BD6-33DE-4D67-BF55-7DAFAFB423F5}" type="pres">
      <dgm:prSet presAssocID="{8652176C-430B-4B75-B760-43430CE23F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946BE03-B1AE-403E-A3F0-CF61EF0B0AC4}" type="pres">
      <dgm:prSet presAssocID="{8652176C-430B-4B75-B760-43430CE23FE5}" presName="accent_4" presStyleCnt="0"/>
      <dgm:spPr/>
    </dgm:pt>
    <dgm:pt modelId="{04B4DE51-E2C6-4A51-AC8C-276E9CC0BB31}" type="pres">
      <dgm:prSet presAssocID="{8652176C-430B-4B75-B760-43430CE23FE5}" presName="accentRepeatNode" presStyleLbl="solidFgAcc1" presStyleIdx="3" presStyleCnt="4"/>
      <dgm:spPr/>
    </dgm:pt>
  </dgm:ptLst>
  <dgm:cxnLst>
    <dgm:cxn modelId="{06941DF6-9223-4443-9F5F-3425969A9E4D}" srcId="{932E1EE1-361C-42B9-81CC-0AFB1B19C79C}" destId="{3D89BA8D-38EF-454B-84FC-0A4BAE1FD198}" srcOrd="2" destOrd="0" parTransId="{7D5FC79C-716D-4C2A-8952-65986D4063EB}" sibTransId="{9F3CDFB9-9960-4DD6-911F-453D98301F1A}"/>
    <dgm:cxn modelId="{F94DE6D3-1E35-4C78-A97F-45F13AE012AA}" srcId="{932E1EE1-361C-42B9-81CC-0AFB1B19C79C}" destId="{8652176C-430B-4B75-B760-43430CE23FE5}" srcOrd="3" destOrd="0" parTransId="{AAA17890-A57D-4C56-963F-9E3A55270723}" sibTransId="{948F003E-1BE5-4C3E-A89F-0E34A6C9597C}"/>
    <dgm:cxn modelId="{88E6A87A-92C0-4529-87FC-2927AEF4042A}" type="presOf" srcId="{1FB7C439-D609-4081-A56A-45132A5956DD}" destId="{25753C18-E9FE-4D8B-9E94-FCBB6A4B0747}" srcOrd="0" destOrd="0" presId="urn:microsoft.com/office/officeart/2008/layout/VerticalCurvedList"/>
    <dgm:cxn modelId="{077D3A99-A58F-42C2-A9BA-F440804D2303}" type="presOf" srcId="{3D89BA8D-38EF-454B-84FC-0A4BAE1FD198}" destId="{C16EE2CC-E086-4240-BFED-B395077ED40E}" srcOrd="0" destOrd="0" presId="urn:microsoft.com/office/officeart/2008/layout/VerticalCurvedList"/>
    <dgm:cxn modelId="{7002B9C4-DE1C-4D7D-A692-320D5A26ACDE}" type="presOf" srcId="{932E1EE1-361C-42B9-81CC-0AFB1B19C79C}" destId="{B4EA6412-3534-4FF8-B32D-05F52707CFB7}" srcOrd="0" destOrd="0" presId="urn:microsoft.com/office/officeart/2008/layout/VerticalCurvedList"/>
    <dgm:cxn modelId="{662A304A-34C4-494B-BC50-00D091971178}" type="presOf" srcId="{A892693C-FFCB-4153-99E3-5B2AF53020AE}" destId="{B12CFE01-7D18-4A08-9755-FF6C014349DC}" srcOrd="0" destOrd="0" presId="urn:microsoft.com/office/officeart/2008/layout/VerticalCurvedList"/>
    <dgm:cxn modelId="{0BDD9B67-279D-4B45-AA2A-7FE8E8D70272}" type="presOf" srcId="{07CEAA74-3BBD-47AE-B6D8-581E2D9D92A6}" destId="{6D84480F-A416-4692-906A-83579AA6FCFF}" srcOrd="0" destOrd="0" presId="urn:microsoft.com/office/officeart/2008/layout/VerticalCurvedList"/>
    <dgm:cxn modelId="{6B5F53A2-1B0F-48B2-B862-7F607B70558D}" srcId="{932E1EE1-361C-42B9-81CC-0AFB1B19C79C}" destId="{07CEAA74-3BBD-47AE-B6D8-581E2D9D92A6}" srcOrd="1" destOrd="0" parTransId="{1E7E6A48-F383-440E-8112-15DC7A150024}" sibTransId="{BDC3C04B-32AD-4888-98E2-5AC434781BE9}"/>
    <dgm:cxn modelId="{E8CE48B6-EE57-432A-88DC-C88DC3FA5A69}" srcId="{932E1EE1-361C-42B9-81CC-0AFB1B19C79C}" destId="{A892693C-FFCB-4153-99E3-5B2AF53020AE}" srcOrd="0" destOrd="0" parTransId="{5C33F82B-2C85-465F-830C-1D7D03F5E5B2}" sibTransId="{1FB7C439-D609-4081-A56A-45132A5956DD}"/>
    <dgm:cxn modelId="{B83734C1-FA91-416A-98F7-72DC496846CC}" type="presOf" srcId="{8652176C-430B-4B75-B760-43430CE23FE5}" destId="{8A402BD6-33DE-4D67-BF55-7DAFAFB423F5}" srcOrd="0" destOrd="0" presId="urn:microsoft.com/office/officeart/2008/layout/VerticalCurvedList"/>
    <dgm:cxn modelId="{A615D82D-437D-437C-ABB9-D4A49F7AFAED}" type="presParOf" srcId="{B4EA6412-3534-4FF8-B32D-05F52707CFB7}" destId="{2ECA90CA-412C-4C25-AA74-7C9022F4245E}" srcOrd="0" destOrd="0" presId="urn:microsoft.com/office/officeart/2008/layout/VerticalCurvedList"/>
    <dgm:cxn modelId="{70BA1657-AC8C-487B-A5EE-AF2C4DA17986}" type="presParOf" srcId="{2ECA90CA-412C-4C25-AA74-7C9022F4245E}" destId="{7D400630-2955-4964-A2BC-10230165094F}" srcOrd="0" destOrd="0" presId="urn:microsoft.com/office/officeart/2008/layout/VerticalCurvedList"/>
    <dgm:cxn modelId="{31F7A8D8-2CCD-48CA-BC6D-8682A36E6A2B}" type="presParOf" srcId="{7D400630-2955-4964-A2BC-10230165094F}" destId="{D529225A-27D3-4AB6-B722-EF8D752F2C74}" srcOrd="0" destOrd="0" presId="urn:microsoft.com/office/officeart/2008/layout/VerticalCurvedList"/>
    <dgm:cxn modelId="{466DBA61-65DA-43F6-9BFE-F1AF4266FB79}" type="presParOf" srcId="{7D400630-2955-4964-A2BC-10230165094F}" destId="{25753C18-E9FE-4D8B-9E94-FCBB6A4B0747}" srcOrd="1" destOrd="0" presId="urn:microsoft.com/office/officeart/2008/layout/VerticalCurvedList"/>
    <dgm:cxn modelId="{9590ED6F-CEDE-46B9-9A74-875FE27FF580}" type="presParOf" srcId="{7D400630-2955-4964-A2BC-10230165094F}" destId="{4DF34030-C7B4-4D1F-9756-6BF67312FFEB}" srcOrd="2" destOrd="0" presId="urn:microsoft.com/office/officeart/2008/layout/VerticalCurvedList"/>
    <dgm:cxn modelId="{75D96443-73CB-4C6A-9D26-6280E05BF766}" type="presParOf" srcId="{7D400630-2955-4964-A2BC-10230165094F}" destId="{7C703DDB-70BE-47F3-9F04-C4850DCD0DCE}" srcOrd="3" destOrd="0" presId="urn:microsoft.com/office/officeart/2008/layout/VerticalCurvedList"/>
    <dgm:cxn modelId="{7F38D0AD-E2EF-498F-B07D-8CF211B6705F}" type="presParOf" srcId="{2ECA90CA-412C-4C25-AA74-7C9022F4245E}" destId="{B12CFE01-7D18-4A08-9755-FF6C014349DC}" srcOrd="1" destOrd="0" presId="urn:microsoft.com/office/officeart/2008/layout/VerticalCurvedList"/>
    <dgm:cxn modelId="{A764E406-CBF7-4ABA-B429-41808B280CA3}" type="presParOf" srcId="{2ECA90CA-412C-4C25-AA74-7C9022F4245E}" destId="{D160C169-F7CC-4424-AC06-F9EA81E7A5B0}" srcOrd="2" destOrd="0" presId="urn:microsoft.com/office/officeart/2008/layout/VerticalCurvedList"/>
    <dgm:cxn modelId="{5519934F-B25F-449C-8BD0-086C2E649001}" type="presParOf" srcId="{D160C169-F7CC-4424-AC06-F9EA81E7A5B0}" destId="{A6B5F1F8-A228-4627-887A-11802E67BFA5}" srcOrd="0" destOrd="0" presId="urn:microsoft.com/office/officeart/2008/layout/VerticalCurvedList"/>
    <dgm:cxn modelId="{36160521-CCC0-4CAF-A4CE-5B25BC4A8127}" type="presParOf" srcId="{2ECA90CA-412C-4C25-AA74-7C9022F4245E}" destId="{6D84480F-A416-4692-906A-83579AA6FCFF}" srcOrd="3" destOrd="0" presId="urn:microsoft.com/office/officeart/2008/layout/VerticalCurvedList"/>
    <dgm:cxn modelId="{D24A3E07-7591-46F7-B3D8-D232C7C49D4F}" type="presParOf" srcId="{2ECA90CA-412C-4C25-AA74-7C9022F4245E}" destId="{A084DF69-A6F1-4031-8424-78C563976740}" srcOrd="4" destOrd="0" presId="urn:microsoft.com/office/officeart/2008/layout/VerticalCurvedList"/>
    <dgm:cxn modelId="{D7FFE95B-9B4E-45B1-AA69-1C8E38514E14}" type="presParOf" srcId="{A084DF69-A6F1-4031-8424-78C563976740}" destId="{DBB05082-34C1-4F69-B93F-F991EBFA287F}" srcOrd="0" destOrd="0" presId="urn:microsoft.com/office/officeart/2008/layout/VerticalCurvedList"/>
    <dgm:cxn modelId="{9A3E07ED-BA24-46D9-8A55-5F04B09FC449}" type="presParOf" srcId="{2ECA90CA-412C-4C25-AA74-7C9022F4245E}" destId="{C16EE2CC-E086-4240-BFED-B395077ED40E}" srcOrd="5" destOrd="0" presId="urn:microsoft.com/office/officeart/2008/layout/VerticalCurvedList"/>
    <dgm:cxn modelId="{8ED2D696-966E-49B2-9BDA-D41151878050}" type="presParOf" srcId="{2ECA90CA-412C-4C25-AA74-7C9022F4245E}" destId="{CAF05547-4529-4B51-8A32-A587478FA670}" srcOrd="6" destOrd="0" presId="urn:microsoft.com/office/officeart/2008/layout/VerticalCurvedList"/>
    <dgm:cxn modelId="{7049E751-77D4-4FDB-A77C-D61BBC6755D8}" type="presParOf" srcId="{CAF05547-4529-4B51-8A32-A587478FA670}" destId="{771220CB-D414-44A0-BBC4-6FAAFC03C72E}" srcOrd="0" destOrd="0" presId="urn:microsoft.com/office/officeart/2008/layout/VerticalCurvedList"/>
    <dgm:cxn modelId="{79D60E86-8918-4FA7-AF05-C750931758BD}" type="presParOf" srcId="{2ECA90CA-412C-4C25-AA74-7C9022F4245E}" destId="{8A402BD6-33DE-4D67-BF55-7DAFAFB423F5}" srcOrd="7" destOrd="0" presId="urn:microsoft.com/office/officeart/2008/layout/VerticalCurvedList"/>
    <dgm:cxn modelId="{4F470B04-0B15-41AA-8183-716050E6A6AE}" type="presParOf" srcId="{2ECA90CA-412C-4C25-AA74-7C9022F4245E}" destId="{A946BE03-B1AE-403E-A3F0-CF61EF0B0AC4}" srcOrd="8" destOrd="0" presId="urn:microsoft.com/office/officeart/2008/layout/VerticalCurvedList"/>
    <dgm:cxn modelId="{45215C71-215D-4973-9B40-08AF60BAAA98}" type="presParOf" srcId="{A946BE03-B1AE-403E-A3F0-CF61EF0B0AC4}" destId="{04B4DE51-E2C6-4A51-AC8C-276E9CC0BB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8CB16-C9E0-46B6-BF75-9611F79AE265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rtl="1"/>
          <a:endParaRPr lang="ar-EG"/>
        </a:p>
      </dgm:t>
    </dgm:pt>
    <dgm:pt modelId="{5A237E7F-57D1-4650-BACE-5FB31D1A48F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>
              <a:solidFill>
                <a:srgbClr val="002060"/>
              </a:solidFill>
            </a:rPr>
            <a:t>Contraception</a:t>
          </a:r>
          <a:endParaRPr lang="ar-EG" b="1" dirty="0">
            <a:solidFill>
              <a:srgbClr val="002060"/>
            </a:solidFill>
          </a:endParaRPr>
        </a:p>
      </dgm:t>
    </dgm:pt>
    <dgm:pt modelId="{82AB1879-CCF3-4C0F-B719-AB097D9F3A4D}" type="parTrans" cxnId="{6C2FBD44-A891-4453-B67A-A118F2438E71}">
      <dgm:prSet/>
      <dgm:spPr/>
      <dgm:t>
        <a:bodyPr/>
        <a:lstStyle/>
        <a:p>
          <a:pPr rtl="1"/>
          <a:endParaRPr lang="ar-EG"/>
        </a:p>
      </dgm:t>
    </dgm:pt>
    <dgm:pt modelId="{66B184B9-A84F-4D9B-B2B6-97839AD7BC57}" type="sibTrans" cxnId="{6C2FBD44-A891-4453-B67A-A118F2438E71}">
      <dgm:prSet/>
      <dgm:spPr/>
      <dgm:t>
        <a:bodyPr/>
        <a:lstStyle/>
        <a:p>
          <a:pPr rtl="1"/>
          <a:endParaRPr lang="ar-EG"/>
        </a:p>
      </dgm:t>
    </dgm:pt>
    <dgm:pt modelId="{9AB59F86-DD64-4898-9137-9665EFFCBF7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-FSH release so - follicle development.</a:t>
          </a:r>
          <a:endParaRPr lang="ar-EG" dirty="0"/>
        </a:p>
      </dgm:t>
    </dgm:pt>
    <dgm:pt modelId="{1A47A2C4-6FBF-4691-9AF2-EEB96425EA32}" type="parTrans" cxnId="{E47A8D85-1770-4EB9-ACD7-3FE2E7E3511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EG"/>
        </a:p>
      </dgm:t>
    </dgm:pt>
    <dgm:pt modelId="{2DDDE0C9-9222-4AAB-B8E1-19C4722792C7}" type="sibTrans" cxnId="{E47A8D85-1770-4EB9-ACD7-3FE2E7E35114}">
      <dgm:prSet/>
      <dgm:spPr/>
      <dgm:t>
        <a:bodyPr/>
        <a:lstStyle/>
        <a:p>
          <a:pPr rtl="1"/>
          <a:endParaRPr lang="ar-EG"/>
        </a:p>
      </dgm:t>
    </dgm:pt>
    <dgm:pt modelId="{EA44C529-E9ED-4CE3-AD10-F3D123FF4AD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cervical mucus is inhospitable for sperm.</a:t>
          </a:r>
          <a:endParaRPr lang="ar-EG" dirty="0"/>
        </a:p>
      </dgm:t>
    </dgm:pt>
    <dgm:pt modelId="{B4249A78-A381-4CBB-92B5-C9E2032F805E}" type="parTrans" cxnId="{FA2400D4-8579-4C7F-BB5F-CED10C70F58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EG"/>
        </a:p>
      </dgm:t>
    </dgm:pt>
    <dgm:pt modelId="{96C04EF6-4823-4415-ABCE-79C90BE914AC}" type="sibTrans" cxnId="{FA2400D4-8579-4C7F-BB5F-CED10C70F58B}">
      <dgm:prSet/>
      <dgm:spPr/>
      <dgm:t>
        <a:bodyPr/>
        <a:lstStyle/>
        <a:p>
          <a:pPr rtl="1"/>
          <a:endParaRPr lang="ar-EG"/>
        </a:p>
      </dgm:t>
    </dgm:pt>
    <dgm:pt modelId="{A002B115-612B-4C77-B297-8B6DD8FF66D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rPr>
            <a:t>endometrium unsuitable for implantation</a:t>
          </a:r>
          <a:endParaRPr lang="ar-EG" dirty="0"/>
        </a:p>
      </dgm:t>
    </dgm:pt>
    <dgm:pt modelId="{797022A4-1BFF-4D6C-931F-C416AAA2B0F4}" type="parTrans" cxnId="{1A80F0A2-0CD7-4279-83C5-F6998922D928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EG"/>
        </a:p>
      </dgm:t>
    </dgm:pt>
    <dgm:pt modelId="{782F201D-F6C0-4F35-A4E5-2A447E7B72A3}" type="sibTrans" cxnId="{1A80F0A2-0CD7-4279-83C5-F6998922D928}">
      <dgm:prSet/>
      <dgm:spPr/>
      <dgm:t>
        <a:bodyPr/>
        <a:lstStyle/>
        <a:p>
          <a:pPr rtl="1"/>
          <a:endParaRPr lang="ar-EG"/>
        </a:p>
      </dgm:t>
    </dgm:pt>
    <dgm:pt modelId="{BF10CDFC-9874-4278-86C7-038862EB044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- LH release so</a:t>
          </a:r>
        </a:p>
        <a:p>
          <a:pPr rtl="1"/>
          <a:r>
            <a:rPr lang="en-US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 -ovulation.</a:t>
          </a:r>
          <a:endParaRPr lang="ar-EG" dirty="0"/>
        </a:p>
      </dgm:t>
    </dgm:pt>
    <dgm:pt modelId="{D7D0AAB3-6858-4F72-AB05-FF43A40B521B}" type="parTrans" cxnId="{07182707-519D-4A7F-B196-459D1A80DA7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EG"/>
        </a:p>
      </dgm:t>
    </dgm:pt>
    <dgm:pt modelId="{FB169F3B-D47E-4C70-B335-0E8D1E6CACFB}" type="sibTrans" cxnId="{07182707-519D-4A7F-B196-459D1A80DA73}">
      <dgm:prSet/>
      <dgm:spPr/>
      <dgm:t>
        <a:bodyPr/>
        <a:lstStyle/>
        <a:p>
          <a:pPr rtl="1"/>
          <a:endParaRPr lang="ar-EG"/>
        </a:p>
      </dgm:t>
    </dgm:pt>
    <dgm:pt modelId="{4090B6B7-52FA-4024-8C74-D9B5C7867023}" type="pres">
      <dgm:prSet presAssocID="{8798CB16-C9E0-46B6-BF75-9611F79AE2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F7216-D91C-44A7-88CA-377AAC1ABE4A}" type="pres">
      <dgm:prSet presAssocID="{5A237E7F-57D1-4650-BACE-5FB31D1A48F8}" presName="centerShape" presStyleLbl="node0" presStyleIdx="0" presStyleCnt="1" custScaleX="128475"/>
      <dgm:spPr/>
      <dgm:t>
        <a:bodyPr/>
        <a:lstStyle/>
        <a:p>
          <a:endParaRPr lang="en-US"/>
        </a:p>
      </dgm:t>
    </dgm:pt>
    <dgm:pt modelId="{3B5B67A1-E8D7-40FA-8403-064032547270}" type="pres">
      <dgm:prSet presAssocID="{1A47A2C4-6FBF-4691-9AF2-EEB96425EA3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A788B42-F564-4A79-94E2-620033AC0A75}" type="pres">
      <dgm:prSet presAssocID="{9AB59F86-DD64-4898-9137-9665EFFCBF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AB4B-06F5-494C-ACBE-E06950236B77}" type="pres">
      <dgm:prSet presAssocID="{D7D0AAB3-6858-4F72-AB05-FF43A40B521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D036CBA-BD3F-487A-9E61-5D83E3D828B9}" type="pres">
      <dgm:prSet presAssocID="{BF10CDFC-9874-4278-86C7-038862EB04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8B6B1-067D-4300-B5D6-833DCCDBC01E}" type="pres">
      <dgm:prSet presAssocID="{B4249A78-A381-4CBB-92B5-C9E2032F805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2BE23EC7-36BB-41FF-BC4A-AF1C4CBE82F5}" type="pres">
      <dgm:prSet presAssocID="{EA44C529-E9ED-4CE3-AD10-F3D123FF4ADF}" presName="node" presStyleLbl="node1" presStyleIdx="2" presStyleCnt="4" custRadScaleRad="97238" custRadScaleInc="-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F88EB-4A5D-408B-9F12-DE4CBF2419C1}" type="pres">
      <dgm:prSet presAssocID="{797022A4-1BFF-4D6C-931F-C416AAA2B0F4}" presName="parTrans" presStyleLbl="bgSibTrans2D1" presStyleIdx="3" presStyleCnt="4" custLinFactNeighborX="-10919" custLinFactNeighborY="14893"/>
      <dgm:spPr/>
      <dgm:t>
        <a:bodyPr/>
        <a:lstStyle/>
        <a:p>
          <a:endParaRPr lang="en-US"/>
        </a:p>
      </dgm:t>
    </dgm:pt>
    <dgm:pt modelId="{3A17DFBD-BAA7-4735-B290-BBDDF70CB750}" type="pres">
      <dgm:prSet presAssocID="{A002B115-612B-4C77-B297-8B6DD8FF66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91345-549F-4077-9082-3E8F13B1BAA6}" type="presOf" srcId="{D7D0AAB3-6858-4F72-AB05-FF43A40B521B}" destId="{FA03AB4B-06F5-494C-ACBE-E06950236B77}" srcOrd="0" destOrd="0" presId="urn:microsoft.com/office/officeart/2005/8/layout/radial4#1"/>
    <dgm:cxn modelId="{2213CB01-56D2-4A83-97F7-5ACD9A09D38A}" type="presOf" srcId="{B4249A78-A381-4CBB-92B5-C9E2032F805E}" destId="{7038B6B1-067D-4300-B5D6-833DCCDBC01E}" srcOrd="0" destOrd="0" presId="urn:microsoft.com/office/officeart/2005/8/layout/radial4#1"/>
    <dgm:cxn modelId="{55B3F0BD-D94C-4265-AD30-E41F61048669}" type="presOf" srcId="{EA44C529-E9ED-4CE3-AD10-F3D123FF4ADF}" destId="{2BE23EC7-36BB-41FF-BC4A-AF1C4CBE82F5}" srcOrd="0" destOrd="0" presId="urn:microsoft.com/office/officeart/2005/8/layout/radial4#1"/>
    <dgm:cxn modelId="{6C2FBD44-A891-4453-B67A-A118F2438E71}" srcId="{8798CB16-C9E0-46B6-BF75-9611F79AE265}" destId="{5A237E7F-57D1-4650-BACE-5FB31D1A48F8}" srcOrd="0" destOrd="0" parTransId="{82AB1879-CCF3-4C0F-B719-AB097D9F3A4D}" sibTransId="{66B184B9-A84F-4D9B-B2B6-97839AD7BC57}"/>
    <dgm:cxn modelId="{C06CA2E6-4C90-420D-A5BE-10E6AB5D2C33}" type="presOf" srcId="{797022A4-1BFF-4D6C-931F-C416AAA2B0F4}" destId="{824F88EB-4A5D-408B-9F12-DE4CBF2419C1}" srcOrd="0" destOrd="0" presId="urn:microsoft.com/office/officeart/2005/8/layout/radial4#1"/>
    <dgm:cxn modelId="{79F8FF96-FAE0-46E6-8190-F2AD84E5FDA7}" type="presOf" srcId="{1A47A2C4-6FBF-4691-9AF2-EEB96425EA32}" destId="{3B5B67A1-E8D7-40FA-8403-064032547270}" srcOrd="0" destOrd="0" presId="urn:microsoft.com/office/officeart/2005/8/layout/radial4#1"/>
    <dgm:cxn modelId="{07182707-519D-4A7F-B196-459D1A80DA73}" srcId="{5A237E7F-57D1-4650-BACE-5FB31D1A48F8}" destId="{BF10CDFC-9874-4278-86C7-038862EB0440}" srcOrd="1" destOrd="0" parTransId="{D7D0AAB3-6858-4F72-AB05-FF43A40B521B}" sibTransId="{FB169F3B-D47E-4C70-B335-0E8D1E6CACFB}"/>
    <dgm:cxn modelId="{0717B1F4-380A-4483-8744-67F4DA4AC5D2}" type="presOf" srcId="{9AB59F86-DD64-4898-9137-9665EFFCBF7F}" destId="{7A788B42-F564-4A79-94E2-620033AC0A75}" srcOrd="0" destOrd="0" presId="urn:microsoft.com/office/officeart/2005/8/layout/radial4#1"/>
    <dgm:cxn modelId="{B811152A-9674-48DF-9F91-A66A76142129}" type="presOf" srcId="{8798CB16-C9E0-46B6-BF75-9611F79AE265}" destId="{4090B6B7-52FA-4024-8C74-D9B5C7867023}" srcOrd="0" destOrd="0" presId="urn:microsoft.com/office/officeart/2005/8/layout/radial4#1"/>
    <dgm:cxn modelId="{E47A8D85-1770-4EB9-ACD7-3FE2E7E35114}" srcId="{5A237E7F-57D1-4650-BACE-5FB31D1A48F8}" destId="{9AB59F86-DD64-4898-9137-9665EFFCBF7F}" srcOrd="0" destOrd="0" parTransId="{1A47A2C4-6FBF-4691-9AF2-EEB96425EA32}" sibTransId="{2DDDE0C9-9222-4AAB-B8E1-19C4722792C7}"/>
    <dgm:cxn modelId="{DF48A252-7A55-4AC8-A899-8DD270F0A274}" type="presOf" srcId="{BF10CDFC-9874-4278-86C7-038862EB0440}" destId="{5D036CBA-BD3F-487A-9E61-5D83E3D828B9}" srcOrd="0" destOrd="0" presId="urn:microsoft.com/office/officeart/2005/8/layout/radial4#1"/>
    <dgm:cxn modelId="{1A80F0A2-0CD7-4279-83C5-F6998922D928}" srcId="{5A237E7F-57D1-4650-BACE-5FB31D1A48F8}" destId="{A002B115-612B-4C77-B297-8B6DD8FF66D3}" srcOrd="3" destOrd="0" parTransId="{797022A4-1BFF-4D6C-931F-C416AAA2B0F4}" sibTransId="{782F201D-F6C0-4F35-A4E5-2A447E7B72A3}"/>
    <dgm:cxn modelId="{5FE2C1BA-4EFE-404D-A728-28D2A1031F4B}" type="presOf" srcId="{A002B115-612B-4C77-B297-8B6DD8FF66D3}" destId="{3A17DFBD-BAA7-4735-B290-BBDDF70CB750}" srcOrd="0" destOrd="0" presId="urn:microsoft.com/office/officeart/2005/8/layout/radial4#1"/>
    <dgm:cxn modelId="{7226C497-5B07-4B8D-8CD4-5F860A4C28AF}" type="presOf" srcId="{5A237E7F-57D1-4650-BACE-5FB31D1A48F8}" destId="{967F7216-D91C-44A7-88CA-377AAC1ABE4A}" srcOrd="0" destOrd="0" presId="urn:microsoft.com/office/officeart/2005/8/layout/radial4#1"/>
    <dgm:cxn modelId="{FA2400D4-8579-4C7F-BB5F-CED10C70F58B}" srcId="{5A237E7F-57D1-4650-BACE-5FB31D1A48F8}" destId="{EA44C529-E9ED-4CE3-AD10-F3D123FF4ADF}" srcOrd="2" destOrd="0" parTransId="{B4249A78-A381-4CBB-92B5-C9E2032F805E}" sibTransId="{96C04EF6-4823-4415-ABCE-79C90BE914AC}"/>
    <dgm:cxn modelId="{88D2788C-4C30-490C-BD40-FBF6B7809956}" type="presParOf" srcId="{4090B6B7-52FA-4024-8C74-D9B5C7867023}" destId="{967F7216-D91C-44A7-88CA-377AAC1ABE4A}" srcOrd="0" destOrd="0" presId="urn:microsoft.com/office/officeart/2005/8/layout/radial4#1"/>
    <dgm:cxn modelId="{34BEF372-6927-4A8A-8CEE-7D3976874D52}" type="presParOf" srcId="{4090B6B7-52FA-4024-8C74-D9B5C7867023}" destId="{3B5B67A1-E8D7-40FA-8403-064032547270}" srcOrd="1" destOrd="0" presId="urn:microsoft.com/office/officeart/2005/8/layout/radial4#1"/>
    <dgm:cxn modelId="{81201301-7EC5-4BBF-967C-EAFDCCFFE0AC}" type="presParOf" srcId="{4090B6B7-52FA-4024-8C74-D9B5C7867023}" destId="{7A788B42-F564-4A79-94E2-620033AC0A75}" srcOrd="2" destOrd="0" presId="urn:microsoft.com/office/officeart/2005/8/layout/radial4#1"/>
    <dgm:cxn modelId="{EA8454A9-50F8-4699-B107-D3FA235FA34B}" type="presParOf" srcId="{4090B6B7-52FA-4024-8C74-D9B5C7867023}" destId="{FA03AB4B-06F5-494C-ACBE-E06950236B77}" srcOrd="3" destOrd="0" presId="urn:microsoft.com/office/officeart/2005/8/layout/radial4#1"/>
    <dgm:cxn modelId="{2ADAB3A1-5D8D-4976-9F3A-90F32FFCEC1A}" type="presParOf" srcId="{4090B6B7-52FA-4024-8C74-D9B5C7867023}" destId="{5D036CBA-BD3F-487A-9E61-5D83E3D828B9}" srcOrd="4" destOrd="0" presId="urn:microsoft.com/office/officeart/2005/8/layout/radial4#1"/>
    <dgm:cxn modelId="{77D357E3-A3ED-4107-A730-6BAABD890436}" type="presParOf" srcId="{4090B6B7-52FA-4024-8C74-D9B5C7867023}" destId="{7038B6B1-067D-4300-B5D6-833DCCDBC01E}" srcOrd="5" destOrd="0" presId="urn:microsoft.com/office/officeart/2005/8/layout/radial4#1"/>
    <dgm:cxn modelId="{6C4FF9CB-CFD1-4BF7-832D-CB9315499175}" type="presParOf" srcId="{4090B6B7-52FA-4024-8C74-D9B5C7867023}" destId="{2BE23EC7-36BB-41FF-BC4A-AF1C4CBE82F5}" srcOrd="6" destOrd="0" presId="urn:microsoft.com/office/officeart/2005/8/layout/radial4#1"/>
    <dgm:cxn modelId="{43A845F8-A664-472E-AFCD-65EA39570C86}" type="presParOf" srcId="{4090B6B7-52FA-4024-8C74-D9B5C7867023}" destId="{824F88EB-4A5D-408B-9F12-DE4CBF2419C1}" srcOrd="7" destOrd="0" presId="urn:microsoft.com/office/officeart/2005/8/layout/radial4#1"/>
    <dgm:cxn modelId="{B11661D9-42B3-4E1C-AB13-0D51E12009CA}" type="presParOf" srcId="{4090B6B7-52FA-4024-8C74-D9B5C7867023}" destId="{3A17DFBD-BAA7-4735-B290-BBDDF70CB750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4BA67-3D7E-4775-9BDF-9E03319FD0C0}" type="doc">
      <dgm:prSet loTypeId="urn:microsoft.com/office/officeart/2005/8/layout/hierarchy1#1" loCatId="hierarchy" qsTypeId="urn:microsoft.com/office/officeart/2005/8/quickstyle/simple1#2" qsCatId="simple" csTypeId="urn:microsoft.com/office/officeart/2005/8/colors/colorful2#1" csCatId="colorful" phldr="1"/>
      <dgm:spPr/>
      <dgm:t>
        <a:bodyPr/>
        <a:lstStyle/>
        <a:p>
          <a:pPr rtl="1"/>
          <a:endParaRPr lang="ar-EG"/>
        </a:p>
      </dgm:t>
    </dgm:pt>
    <dgm:pt modelId="{7D24A9F0-EEF0-4C61-BAE2-D8FE27EB8573}">
      <dgm:prSet phldrT="[Text]"/>
      <dgm:spPr/>
      <dgm:t>
        <a:bodyPr/>
        <a:lstStyle/>
        <a:p>
          <a:pPr rtl="1"/>
          <a:r>
            <a:rPr lang="en-US" b="1" dirty="0"/>
            <a:t>Combination agents </a:t>
          </a:r>
          <a:endParaRPr lang="ar-EG" b="1" dirty="0"/>
        </a:p>
      </dgm:t>
    </dgm:pt>
    <dgm:pt modelId="{4283455A-91B6-4077-89B7-A503DB00185B}" type="parTrans" cxnId="{ED3D0EA9-0FD5-4E00-B871-9B4AC3B95CCC}">
      <dgm:prSet/>
      <dgm:spPr/>
      <dgm:t>
        <a:bodyPr/>
        <a:lstStyle/>
        <a:p>
          <a:pPr rtl="1"/>
          <a:endParaRPr lang="ar-EG"/>
        </a:p>
      </dgm:t>
    </dgm:pt>
    <dgm:pt modelId="{DAF5EA13-A5F8-4973-BFDA-A8131205B7CE}" type="sibTrans" cxnId="{ED3D0EA9-0FD5-4E00-B871-9B4AC3B95CCC}">
      <dgm:prSet/>
      <dgm:spPr/>
      <dgm:t>
        <a:bodyPr/>
        <a:lstStyle/>
        <a:p>
          <a:pPr rtl="1"/>
          <a:endParaRPr lang="ar-EG"/>
        </a:p>
      </dgm:t>
    </dgm:pt>
    <dgm:pt modelId="{C3F4E989-7C1E-440A-88AF-5FD99BEF8D86}">
      <dgm:prSet phldrT="[Text]"/>
      <dgm:spPr/>
      <dgm:t>
        <a:bodyPr/>
        <a:lstStyle/>
        <a:p>
          <a:pPr rtl="1"/>
          <a:r>
            <a:rPr lang="en-US" b="1" dirty="0"/>
            <a:t>Monophasic</a:t>
          </a:r>
        </a:p>
        <a:p>
          <a:pPr rtl="1"/>
          <a:r>
            <a:rPr lang="en-US" b="1" dirty="0"/>
            <a:t>forms</a:t>
          </a:r>
          <a:endParaRPr lang="ar-EG" dirty="0"/>
        </a:p>
      </dgm:t>
    </dgm:pt>
    <dgm:pt modelId="{E57E1D9B-166D-49D9-A34B-D3432E489128}" type="parTrans" cxnId="{A602B7CA-9884-483E-BC8F-75D0D26CBF08}">
      <dgm:prSet/>
      <dgm:spPr/>
      <dgm:t>
        <a:bodyPr/>
        <a:lstStyle/>
        <a:p>
          <a:pPr rtl="1"/>
          <a:endParaRPr lang="ar-EG"/>
        </a:p>
      </dgm:t>
    </dgm:pt>
    <dgm:pt modelId="{B2FB831B-CD05-446C-9B8E-06FD07B06160}" type="sibTrans" cxnId="{A602B7CA-9884-483E-BC8F-75D0D26CBF08}">
      <dgm:prSet/>
      <dgm:spPr/>
      <dgm:t>
        <a:bodyPr/>
        <a:lstStyle/>
        <a:p>
          <a:pPr rtl="1"/>
          <a:endParaRPr lang="ar-EG"/>
        </a:p>
      </dgm:t>
    </dgm:pt>
    <dgm:pt modelId="{2AA12BE6-AD4C-49D1-A5A4-9C4F06F70868}">
      <dgm:prSet phldrT="[Text]"/>
      <dgm:spPr/>
      <dgm:t>
        <a:bodyPr/>
        <a:lstStyle/>
        <a:p>
          <a:pPr rtl="1"/>
          <a:r>
            <a:rPr lang="en-US" b="1" dirty="0" err="1"/>
            <a:t>triphasic</a:t>
          </a:r>
          <a:r>
            <a:rPr lang="en-US" b="1" dirty="0"/>
            <a:t> forms</a:t>
          </a:r>
          <a:endParaRPr lang="ar-EG" dirty="0"/>
        </a:p>
      </dgm:t>
    </dgm:pt>
    <dgm:pt modelId="{D4268EC5-027E-4F9E-A827-3FFF3C27B841}" type="parTrans" cxnId="{71731C44-64A7-45D1-B46E-D129C1D4272F}">
      <dgm:prSet/>
      <dgm:spPr/>
      <dgm:t>
        <a:bodyPr/>
        <a:lstStyle/>
        <a:p>
          <a:pPr rtl="1"/>
          <a:endParaRPr lang="ar-EG"/>
        </a:p>
      </dgm:t>
    </dgm:pt>
    <dgm:pt modelId="{310052CE-C331-4995-9586-D0D59EA9FED8}" type="sibTrans" cxnId="{71731C44-64A7-45D1-B46E-D129C1D4272F}">
      <dgm:prSet/>
      <dgm:spPr/>
      <dgm:t>
        <a:bodyPr/>
        <a:lstStyle/>
        <a:p>
          <a:pPr rtl="1"/>
          <a:endParaRPr lang="ar-EG"/>
        </a:p>
      </dgm:t>
    </dgm:pt>
    <dgm:pt modelId="{6CF9BA8C-ED28-44F0-B051-00E44FC3A3B8}">
      <dgm:prSet phldrT="[Text]"/>
      <dgm:spPr/>
      <dgm:t>
        <a:bodyPr/>
        <a:lstStyle/>
        <a:p>
          <a:pPr rtl="1"/>
          <a:r>
            <a:rPr lang="en-US" b="1" dirty="0"/>
            <a:t>Biphasic forms</a:t>
          </a:r>
          <a:r>
            <a:rPr lang="en-US" dirty="0"/>
            <a:t> </a:t>
          </a:r>
          <a:endParaRPr lang="ar-EG" dirty="0"/>
        </a:p>
      </dgm:t>
    </dgm:pt>
    <dgm:pt modelId="{FF040EF4-098D-4953-9979-FF5EC8AEB820}" type="parTrans" cxnId="{5561CFBA-6F53-474F-A5F7-25C76D339A08}">
      <dgm:prSet/>
      <dgm:spPr/>
      <dgm:t>
        <a:bodyPr/>
        <a:lstStyle/>
        <a:p>
          <a:pPr rtl="1"/>
          <a:endParaRPr lang="ar-EG"/>
        </a:p>
      </dgm:t>
    </dgm:pt>
    <dgm:pt modelId="{53DBE9D3-348E-4943-B6CB-0158783210F1}" type="sibTrans" cxnId="{5561CFBA-6F53-474F-A5F7-25C76D339A08}">
      <dgm:prSet/>
      <dgm:spPr/>
      <dgm:t>
        <a:bodyPr/>
        <a:lstStyle/>
        <a:p>
          <a:pPr rtl="1"/>
          <a:endParaRPr lang="ar-EG"/>
        </a:p>
      </dgm:t>
    </dgm:pt>
    <dgm:pt modelId="{34B0C537-9C7B-45AE-8571-F7772B096E25}" type="pres">
      <dgm:prSet presAssocID="{6984BA67-3D7E-4775-9BDF-9E03319FD0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FEE79-D24C-4F4B-856E-95A347FE1860}" type="pres">
      <dgm:prSet presAssocID="{7D24A9F0-EEF0-4C61-BAE2-D8FE27EB8573}" presName="hierRoot1" presStyleCnt="0"/>
      <dgm:spPr/>
    </dgm:pt>
    <dgm:pt modelId="{C05F4B56-7131-48EB-A601-2B35E3F7C3A5}" type="pres">
      <dgm:prSet presAssocID="{7D24A9F0-EEF0-4C61-BAE2-D8FE27EB8573}" presName="composite" presStyleCnt="0"/>
      <dgm:spPr/>
    </dgm:pt>
    <dgm:pt modelId="{4434998F-92DE-4D10-83CF-0A5E8C15115C}" type="pres">
      <dgm:prSet presAssocID="{7D24A9F0-EEF0-4C61-BAE2-D8FE27EB8573}" presName="background" presStyleLbl="node0" presStyleIdx="0" presStyleCnt="1"/>
      <dgm:spPr/>
    </dgm:pt>
    <dgm:pt modelId="{F71587F0-7F09-4886-A197-71AB91C6A92E}" type="pres">
      <dgm:prSet presAssocID="{7D24A9F0-EEF0-4C61-BAE2-D8FE27EB8573}" presName="text" presStyleLbl="fgAcc0" presStyleIdx="0" presStyleCnt="1" custScaleX="163859" custLinFactNeighborX="-12093" custLinFactNeighborY="-90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25DBC-ECBD-44DB-9614-D9E1BC3B7BCF}" type="pres">
      <dgm:prSet presAssocID="{7D24A9F0-EEF0-4C61-BAE2-D8FE27EB8573}" presName="hierChild2" presStyleCnt="0"/>
      <dgm:spPr/>
    </dgm:pt>
    <dgm:pt modelId="{8A106402-41BF-4935-83B6-FB917F8DCD58}" type="pres">
      <dgm:prSet presAssocID="{E57E1D9B-166D-49D9-A34B-D3432E48912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6A23948-BE4F-47C2-B1AF-7A63EDAC0EB6}" type="pres">
      <dgm:prSet presAssocID="{C3F4E989-7C1E-440A-88AF-5FD99BEF8D86}" presName="hierRoot2" presStyleCnt="0"/>
      <dgm:spPr/>
    </dgm:pt>
    <dgm:pt modelId="{07E41DA3-54BB-4C7B-963C-3487E5200DDC}" type="pres">
      <dgm:prSet presAssocID="{C3F4E989-7C1E-440A-88AF-5FD99BEF8D86}" presName="composite2" presStyleCnt="0"/>
      <dgm:spPr/>
    </dgm:pt>
    <dgm:pt modelId="{F14E27C4-2CFD-4F1E-938E-5C572BC85E54}" type="pres">
      <dgm:prSet presAssocID="{C3F4E989-7C1E-440A-88AF-5FD99BEF8D86}" presName="background2" presStyleLbl="node2" presStyleIdx="0" presStyleCnt="3"/>
      <dgm:spPr/>
    </dgm:pt>
    <dgm:pt modelId="{2FE013F7-F0DE-41E5-82D8-C96C7535AF18}" type="pres">
      <dgm:prSet presAssocID="{C3F4E989-7C1E-440A-88AF-5FD99BEF8D86}" presName="text2" presStyleLbl="fgAcc2" presStyleIdx="0" presStyleCnt="3" custLinFactY="-6383" custLinFactNeighborX="-29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868655-5C62-4AB9-B4AB-3E08C1BDE051}" type="pres">
      <dgm:prSet presAssocID="{C3F4E989-7C1E-440A-88AF-5FD99BEF8D86}" presName="hierChild3" presStyleCnt="0"/>
      <dgm:spPr/>
    </dgm:pt>
    <dgm:pt modelId="{C595AD16-BB8B-47B1-860B-14D5D5A52BA4}" type="pres">
      <dgm:prSet presAssocID="{FF040EF4-098D-4953-9979-FF5EC8AEB82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6085BD7-E165-43ED-9F6C-B65BD65D40D0}" type="pres">
      <dgm:prSet presAssocID="{6CF9BA8C-ED28-44F0-B051-00E44FC3A3B8}" presName="hierRoot2" presStyleCnt="0"/>
      <dgm:spPr/>
    </dgm:pt>
    <dgm:pt modelId="{024B694F-4DDE-4C94-88B0-8DE6A75E332F}" type="pres">
      <dgm:prSet presAssocID="{6CF9BA8C-ED28-44F0-B051-00E44FC3A3B8}" presName="composite2" presStyleCnt="0"/>
      <dgm:spPr/>
    </dgm:pt>
    <dgm:pt modelId="{B520A721-C4AB-4BD3-96D0-F536A382963D}" type="pres">
      <dgm:prSet presAssocID="{6CF9BA8C-ED28-44F0-B051-00E44FC3A3B8}" presName="background2" presStyleLbl="node2" presStyleIdx="1" presStyleCnt="3"/>
      <dgm:spPr/>
    </dgm:pt>
    <dgm:pt modelId="{04A2C76B-FED8-4FF6-A59F-9F172C5BF0C5}" type="pres">
      <dgm:prSet presAssocID="{6CF9BA8C-ED28-44F0-B051-00E44FC3A3B8}" presName="text2" presStyleLbl="fgAcc2" presStyleIdx="1" presStyleCnt="3" custScaleX="113559" custLinFactY="-9805" custLinFactNeighborX="-260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D2B4E-4EA0-4953-A889-635126D7D0B8}" type="pres">
      <dgm:prSet presAssocID="{6CF9BA8C-ED28-44F0-B051-00E44FC3A3B8}" presName="hierChild3" presStyleCnt="0"/>
      <dgm:spPr/>
    </dgm:pt>
    <dgm:pt modelId="{E49BBE0A-85F4-4E4E-BFEE-C01E5080C703}" type="pres">
      <dgm:prSet presAssocID="{D4268EC5-027E-4F9E-A827-3FFF3C27B84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EF76957-88F4-436D-85DB-89DC22215BAE}" type="pres">
      <dgm:prSet presAssocID="{2AA12BE6-AD4C-49D1-A5A4-9C4F06F70868}" presName="hierRoot2" presStyleCnt="0"/>
      <dgm:spPr/>
    </dgm:pt>
    <dgm:pt modelId="{E56842B1-F9B0-4C22-A4AF-13383F3549EB}" type="pres">
      <dgm:prSet presAssocID="{2AA12BE6-AD4C-49D1-A5A4-9C4F06F70868}" presName="composite2" presStyleCnt="0"/>
      <dgm:spPr/>
    </dgm:pt>
    <dgm:pt modelId="{B305E2C2-87F3-47A4-A36D-8EBF96E39BEB}" type="pres">
      <dgm:prSet presAssocID="{2AA12BE6-AD4C-49D1-A5A4-9C4F06F70868}" presName="background2" presStyleLbl="node2" presStyleIdx="2" presStyleCnt="3"/>
      <dgm:spPr/>
    </dgm:pt>
    <dgm:pt modelId="{733BDB32-EEBF-448E-A120-58C260E8D9CA}" type="pres">
      <dgm:prSet presAssocID="{2AA12BE6-AD4C-49D1-A5A4-9C4F06F70868}" presName="text2" presStyleLbl="fgAcc2" presStyleIdx="2" presStyleCnt="3" custScaleX="106324" custLinFactY="-6383" custLinFactNeighborX="-56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6764C-F9F4-4E4F-84D4-B7FA6A2FA5DA}" type="pres">
      <dgm:prSet presAssocID="{2AA12BE6-AD4C-49D1-A5A4-9C4F06F70868}" presName="hierChild3" presStyleCnt="0"/>
      <dgm:spPr/>
    </dgm:pt>
  </dgm:ptLst>
  <dgm:cxnLst>
    <dgm:cxn modelId="{E2086402-3FBC-42AA-B814-FDEE5A1820FE}" type="presOf" srcId="{2AA12BE6-AD4C-49D1-A5A4-9C4F06F70868}" destId="{733BDB32-EEBF-448E-A120-58C260E8D9CA}" srcOrd="0" destOrd="0" presId="urn:microsoft.com/office/officeart/2005/8/layout/hierarchy1#1"/>
    <dgm:cxn modelId="{B5231419-21AB-4C48-B40C-E2CA3FC35632}" type="presOf" srcId="{FF040EF4-098D-4953-9979-FF5EC8AEB820}" destId="{C595AD16-BB8B-47B1-860B-14D5D5A52BA4}" srcOrd="0" destOrd="0" presId="urn:microsoft.com/office/officeart/2005/8/layout/hierarchy1#1"/>
    <dgm:cxn modelId="{A602B7CA-9884-483E-BC8F-75D0D26CBF08}" srcId="{7D24A9F0-EEF0-4C61-BAE2-D8FE27EB8573}" destId="{C3F4E989-7C1E-440A-88AF-5FD99BEF8D86}" srcOrd="0" destOrd="0" parTransId="{E57E1D9B-166D-49D9-A34B-D3432E489128}" sibTransId="{B2FB831B-CD05-446C-9B8E-06FD07B06160}"/>
    <dgm:cxn modelId="{042D8EC8-4721-4818-A196-545DCD5C8B6B}" type="presOf" srcId="{D4268EC5-027E-4F9E-A827-3FFF3C27B841}" destId="{E49BBE0A-85F4-4E4E-BFEE-C01E5080C703}" srcOrd="0" destOrd="0" presId="urn:microsoft.com/office/officeart/2005/8/layout/hierarchy1#1"/>
    <dgm:cxn modelId="{3963FA71-19FE-45F2-92B9-96B7D893F989}" type="presOf" srcId="{6CF9BA8C-ED28-44F0-B051-00E44FC3A3B8}" destId="{04A2C76B-FED8-4FF6-A59F-9F172C5BF0C5}" srcOrd="0" destOrd="0" presId="urn:microsoft.com/office/officeart/2005/8/layout/hierarchy1#1"/>
    <dgm:cxn modelId="{666F2D92-30CA-4302-A017-0BBD4DA4843A}" type="presOf" srcId="{C3F4E989-7C1E-440A-88AF-5FD99BEF8D86}" destId="{2FE013F7-F0DE-41E5-82D8-C96C7535AF18}" srcOrd="0" destOrd="0" presId="urn:microsoft.com/office/officeart/2005/8/layout/hierarchy1#1"/>
    <dgm:cxn modelId="{77E2A819-0431-4B21-9454-2D9BC0FE670F}" type="presOf" srcId="{E57E1D9B-166D-49D9-A34B-D3432E489128}" destId="{8A106402-41BF-4935-83B6-FB917F8DCD58}" srcOrd="0" destOrd="0" presId="urn:microsoft.com/office/officeart/2005/8/layout/hierarchy1#1"/>
    <dgm:cxn modelId="{AA9542C7-E648-4759-9BBE-2DF3EF179EF5}" type="presOf" srcId="{7D24A9F0-EEF0-4C61-BAE2-D8FE27EB8573}" destId="{F71587F0-7F09-4886-A197-71AB91C6A92E}" srcOrd="0" destOrd="0" presId="urn:microsoft.com/office/officeart/2005/8/layout/hierarchy1#1"/>
    <dgm:cxn modelId="{ED3D0EA9-0FD5-4E00-B871-9B4AC3B95CCC}" srcId="{6984BA67-3D7E-4775-9BDF-9E03319FD0C0}" destId="{7D24A9F0-EEF0-4C61-BAE2-D8FE27EB8573}" srcOrd="0" destOrd="0" parTransId="{4283455A-91B6-4077-89B7-A503DB00185B}" sibTransId="{DAF5EA13-A5F8-4973-BFDA-A8131205B7CE}"/>
    <dgm:cxn modelId="{5561CFBA-6F53-474F-A5F7-25C76D339A08}" srcId="{7D24A9F0-EEF0-4C61-BAE2-D8FE27EB8573}" destId="{6CF9BA8C-ED28-44F0-B051-00E44FC3A3B8}" srcOrd="1" destOrd="0" parTransId="{FF040EF4-098D-4953-9979-FF5EC8AEB820}" sibTransId="{53DBE9D3-348E-4943-B6CB-0158783210F1}"/>
    <dgm:cxn modelId="{54E33DE3-3182-4835-920E-94F67955D630}" type="presOf" srcId="{6984BA67-3D7E-4775-9BDF-9E03319FD0C0}" destId="{34B0C537-9C7B-45AE-8571-F7772B096E25}" srcOrd="0" destOrd="0" presId="urn:microsoft.com/office/officeart/2005/8/layout/hierarchy1#1"/>
    <dgm:cxn modelId="{71731C44-64A7-45D1-B46E-D129C1D4272F}" srcId="{7D24A9F0-EEF0-4C61-BAE2-D8FE27EB8573}" destId="{2AA12BE6-AD4C-49D1-A5A4-9C4F06F70868}" srcOrd="2" destOrd="0" parTransId="{D4268EC5-027E-4F9E-A827-3FFF3C27B841}" sibTransId="{310052CE-C331-4995-9586-D0D59EA9FED8}"/>
    <dgm:cxn modelId="{9E24545D-6D0E-46F6-BA75-4C00EBCDF9F8}" type="presParOf" srcId="{34B0C537-9C7B-45AE-8571-F7772B096E25}" destId="{E55FEE79-D24C-4F4B-856E-95A347FE1860}" srcOrd="0" destOrd="0" presId="urn:microsoft.com/office/officeart/2005/8/layout/hierarchy1#1"/>
    <dgm:cxn modelId="{70506928-2AF7-4AEB-BAB4-E36007B3FC2D}" type="presParOf" srcId="{E55FEE79-D24C-4F4B-856E-95A347FE1860}" destId="{C05F4B56-7131-48EB-A601-2B35E3F7C3A5}" srcOrd="0" destOrd="0" presId="urn:microsoft.com/office/officeart/2005/8/layout/hierarchy1#1"/>
    <dgm:cxn modelId="{342B9FC0-690C-4623-B240-A2513C26F4FA}" type="presParOf" srcId="{C05F4B56-7131-48EB-A601-2B35E3F7C3A5}" destId="{4434998F-92DE-4D10-83CF-0A5E8C15115C}" srcOrd="0" destOrd="0" presId="urn:microsoft.com/office/officeart/2005/8/layout/hierarchy1#1"/>
    <dgm:cxn modelId="{E4FA3328-172D-46B9-A5AE-0F68DE470950}" type="presParOf" srcId="{C05F4B56-7131-48EB-A601-2B35E3F7C3A5}" destId="{F71587F0-7F09-4886-A197-71AB91C6A92E}" srcOrd="1" destOrd="0" presId="urn:microsoft.com/office/officeart/2005/8/layout/hierarchy1#1"/>
    <dgm:cxn modelId="{819A2589-3AB6-4F65-8A47-07544428FE92}" type="presParOf" srcId="{E55FEE79-D24C-4F4B-856E-95A347FE1860}" destId="{22C25DBC-ECBD-44DB-9614-D9E1BC3B7BCF}" srcOrd="1" destOrd="0" presId="urn:microsoft.com/office/officeart/2005/8/layout/hierarchy1#1"/>
    <dgm:cxn modelId="{FDF6ADFE-8F93-4137-8261-14E21B7A546E}" type="presParOf" srcId="{22C25DBC-ECBD-44DB-9614-D9E1BC3B7BCF}" destId="{8A106402-41BF-4935-83B6-FB917F8DCD58}" srcOrd="0" destOrd="0" presId="urn:microsoft.com/office/officeart/2005/8/layout/hierarchy1#1"/>
    <dgm:cxn modelId="{F9D2E926-E678-453C-8322-7F0AF006C215}" type="presParOf" srcId="{22C25DBC-ECBD-44DB-9614-D9E1BC3B7BCF}" destId="{56A23948-BE4F-47C2-B1AF-7A63EDAC0EB6}" srcOrd="1" destOrd="0" presId="urn:microsoft.com/office/officeart/2005/8/layout/hierarchy1#1"/>
    <dgm:cxn modelId="{CDD6D3F1-F2D5-4BB1-9C48-05D56F77E527}" type="presParOf" srcId="{56A23948-BE4F-47C2-B1AF-7A63EDAC0EB6}" destId="{07E41DA3-54BB-4C7B-963C-3487E5200DDC}" srcOrd="0" destOrd="0" presId="urn:microsoft.com/office/officeart/2005/8/layout/hierarchy1#1"/>
    <dgm:cxn modelId="{F6524559-8837-4903-A499-8139284AAF58}" type="presParOf" srcId="{07E41DA3-54BB-4C7B-963C-3487E5200DDC}" destId="{F14E27C4-2CFD-4F1E-938E-5C572BC85E54}" srcOrd="0" destOrd="0" presId="urn:microsoft.com/office/officeart/2005/8/layout/hierarchy1#1"/>
    <dgm:cxn modelId="{BB039E93-2C0B-4814-8A4E-D058050C6B5F}" type="presParOf" srcId="{07E41DA3-54BB-4C7B-963C-3487E5200DDC}" destId="{2FE013F7-F0DE-41E5-82D8-C96C7535AF18}" srcOrd="1" destOrd="0" presId="urn:microsoft.com/office/officeart/2005/8/layout/hierarchy1#1"/>
    <dgm:cxn modelId="{9CF543CA-CCA5-443D-8A71-381C99A43FE4}" type="presParOf" srcId="{56A23948-BE4F-47C2-B1AF-7A63EDAC0EB6}" destId="{5D868655-5C62-4AB9-B4AB-3E08C1BDE051}" srcOrd="1" destOrd="0" presId="urn:microsoft.com/office/officeart/2005/8/layout/hierarchy1#1"/>
    <dgm:cxn modelId="{330D0BFD-9437-4580-8FDF-31C057B7BD2F}" type="presParOf" srcId="{22C25DBC-ECBD-44DB-9614-D9E1BC3B7BCF}" destId="{C595AD16-BB8B-47B1-860B-14D5D5A52BA4}" srcOrd="2" destOrd="0" presId="urn:microsoft.com/office/officeart/2005/8/layout/hierarchy1#1"/>
    <dgm:cxn modelId="{327B97C9-BDBF-4731-8232-21AE21FF1BE3}" type="presParOf" srcId="{22C25DBC-ECBD-44DB-9614-D9E1BC3B7BCF}" destId="{46085BD7-E165-43ED-9F6C-B65BD65D40D0}" srcOrd="3" destOrd="0" presId="urn:microsoft.com/office/officeart/2005/8/layout/hierarchy1#1"/>
    <dgm:cxn modelId="{8B235402-7880-477C-B6EB-5202B5C07C05}" type="presParOf" srcId="{46085BD7-E165-43ED-9F6C-B65BD65D40D0}" destId="{024B694F-4DDE-4C94-88B0-8DE6A75E332F}" srcOrd="0" destOrd="0" presId="urn:microsoft.com/office/officeart/2005/8/layout/hierarchy1#1"/>
    <dgm:cxn modelId="{001D1229-2EC2-4CE7-A021-CB4EA125297E}" type="presParOf" srcId="{024B694F-4DDE-4C94-88B0-8DE6A75E332F}" destId="{B520A721-C4AB-4BD3-96D0-F536A382963D}" srcOrd="0" destOrd="0" presId="urn:microsoft.com/office/officeart/2005/8/layout/hierarchy1#1"/>
    <dgm:cxn modelId="{686FB81F-379B-4BE0-BF4D-967371D4603E}" type="presParOf" srcId="{024B694F-4DDE-4C94-88B0-8DE6A75E332F}" destId="{04A2C76B-FED8-4FF6-A59F-9F172C5BF0C5}" srcOrd="1" destOrd="0" presId="urn:microsoft.com/office/officeart/2005/8/layout/hierarchy1#1"/>
    <dgm:cxn modelId="{6E8FCC53-2943-4D92-A432-74CE3D04B6CE}" type="presParOf" srcId="{46085BD7-E165-43ED-9F6C-B65BD65D40D0}" destId="{66BD2B4E-4EA0-4953-A889-635126D7D0B8}" srcOrd="1" destOrd="0" presId="urn:microsoft.com/office/officeart/2005/8/layout/hierarchy1#1"/>
    <dgm:cxn modelId="{76C49D8B-F1A7-4F6F-BFC5-C9A70ABF4ED2}" type="presParOf" srcId="{22C25DBC-ECBD-44DB-9614-D9E1BC3B7BCF}" destId="{E49BBE0A-85F4-4E4E-BFEE-C01E5080C703}" srcOrd="4" destOrd="0" presId="urn:microsoft.com/office/officeart/2005/8/layout/hierarchy1#1"/>
    <dgm:cxn modelId="{69D077C2-0E34-434A-87D2-A6221F76F220}" type="presParOf" srcId="{22C25DBC-ECBD-44DB-9614-D9E1BC3B7BCF}" destId="{9EF76957-88F4-436D-85DB-89DC22215BAE}" srcOrd="5" destOrd="0" presId="urn:microsoft.com/office/officeart/2005/8/layout/hierarchy1#1"/>
    <dgm:cxn modelId="{733306B8-9604-4909-AB25-14B71CF3636F}" type="presParOf" srcId="{9EF76957-88F4-436D-85DB-89DC22215BAE}" destId="{E56842B1-F9B0-4C22-A4AF-13383F3549EB}" srcOrd="0" destOrd="0" presId="urn:microsoft.com/office/officeart/2005/8/layout/hierarchy1#1"/>
    <dgm:cxn modelId="{210A15C6-3128-4542-91C9-866B085D81E4}" type="presParOf" srcId="{E56842B1-F9B0-4C22-A4AF-13383F3549EB}" destId="{B305E2C2-87F3-47A4-A36D-8EBF96E39BEB}" srcOrd="0" destOrd="0" presId="urn:microsoft.com/office/officeart/2005/8/layout/hierarchy1#1"/>
    <dgm:cxn modelId="{39505E1A-50B0-463D-808F-86C4BC6ADFFF}" type="presParOf" srcId="{E56842B1-F9B0-4C22-A4AF-13383F3549EB}" destId="{733BDB32-EEBF-448E-A120-58C260E8D9CA}" srcOrd="1" destOrd="0" presId="urn:microsoft.com/office/officeart/2005/8/layout/hierarchy1#1"/>
    <dgm:cxn modelId="{8C042A26-C636-49F6-B797-B826EBCBF228}" type="presParOf" srcId="{9EF76957-88F4-436D-85DB-89DC22215BAE}" destId="{0DC6764C-F9F4-4E4F-84D4-B7FA6A2FA5DA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15B6F-4537-41BD-A073-5173E836FA41}">
      <dsp:nvSpPr>
        <dsp:cNvPr id="0" name=""/>
        <dsp:cNvSpPr/>
      </dsp:nvSpPr>
      <dsp:spPr>
        <a:xfrm>
          <a:off x="449579" y="1586137"/>
          <a:ext cx="8092440" cy="73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1-Estrogen</a:t>
          </a:r>
          <a:endParaRPr lang="ar-EG" sz="3500" kern="1200" dirty="0"/>
        </a:p>
      </dsp:txBody>
      <dsp:txXfrm>
        <a:off x="449579" y="1586137"/>
        <a:ext cx="8092440" cy="735676"/>
      </dsp:txXfrm>
    </dsp:sp>
    <dsp:sp modelId="{4D29A1FA-4FF9-4381-BC7A-FAC11DB2F2D4}">
      <dsp:nvSpPr>
        <dsp:cNvPr id="0" name=""/>
        <dsp:cNvSpPr/>
      </dsp:nvSpPr>
      <dsp:spPr>
        <a:xfrm>
          <a:off x="449579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A0394E-9F95-4521-A8EE-0BC734C3D867}">
      <dsp:nvSpPr>
        <dsp:cNvPr id="0" name=""/>
        <dsp:cNvSpPr/>
      </dsp:nvSpPr>
      <dsp:spPr>
        <a:xfrm>
          <a:off x="1591513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31606"/>
                <a:satOff val="1202"/>
                <a:lumOff val="875"/>
                <a:alphaOff val="0"/>
                <a:shade val="51000"/>
                <a:satMod val="130000"/>
              </a:schemeClr>
            </a:gs>
            <a:gs pos="80000">
              <a:schemeClr val="accent5">
                <a:hueOff val="-231606"/>
                <a:satOff val="1202"/>
                <a:lumOff val="875"/>
                <a:alphaOff val="0"/>
                <a:shade val="93000"/>
                <a:satMod val="130000"/>
              </a:schemeClr>
            </a:gs>
            <a:gs pos="100000">
              <a:schemeClr val="accent5">
                <a:hueOff val="-231606"/>
                <a:satOff val="1202"/>
                <a:lumOff val="8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31606"/>
              <a:satOff val="1202"/>
              <a:lumOff val="8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744459-E0B7-47D7-90C0-6C192980F561}">
      <dsp:nvSpPr>
        <dsp:cNvPr id="0" name=""/>
        <dsp:cNvSpPr/>
      </dsp:nvSpPr>
      <dsp:spPr>
        <a:xfrm>
          <a:off x="2733446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63211"/>
                <a:satOff val="2405"/>
                <a:lumOff val="1750"/>
                <a:alphaOff val="0"/>
                <a:shade val="51000"/>
                <a:satMod val="130000"/>
              </a:schemeClr>
            </a:gs>
            <a:gs pos="80000">
              <a:schemeClr val="accent5">
                <a:hueOff val="-463211"/>
                <a:satOff val="2405"/>
                <a:lumOff val="1750"/>
                <a:alphaOff val="0"/>
                <a:shade val="93000"/>
                <a:satMod val="130000"/>
              </a:schemeClr>
            </a:gs>
            <a:gs pos="100000">
              <a:schemeClr val="accent5">
                <a:hueOff val="-463211"/>
                <a:satOff val="2405"/>
                <a:lumOff val="17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63211"/>
              <a:satOff val="2405"/>
              <a:lumOff val="17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B9F529-A944-4304-8BE5-B954A32B5FF5}">
      <dsp:nvSpPr>
        <dsp:cNvPr id="0" name=""/>
        <dsp:cNvSpPr/>
      </dsp:nvSpPr>
      <dsp:spPr>
        <a:xfrm>
          <a:off x="3875379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94817"/>
                <a:satOff val="3607"/>
                <a:lumOff val="2624"/>
                <a:alphaOff val="0"/>
                <a:shade val="51000"/>
                <a:satMod val="130000"/>
              </a:schemeClr>
            </a:gs>
            <a:gs pos="80000">
              <a:schemeClr val="accent5">
                <a:hueOff val="-694817"/>
                <a:satOff val="3607"/>
                <a:lumOff val="2624"/>
                <a:alphaOff val="0"/>
                <a:shade val="93000"/>
                <a:satMod val="130000"/>
              </a:schemeClr>
            </a:gs>
            <a:gs pos="100000">
              <a:schemeClr val="accent5">
                <a:hueOff val="-694817"/>
                <a:satOff val="3607"/>
                <a:lumOff val="26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4817"/>
              <a:satOff val="3607"/>
              <a:lumOff val="26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6664A6-33F8-46A9-8BFA-C65CCF882545}">
      <dsp:nvSpPr>
        <dsp:cNvPr id="0" name=""/>
        <dsp:cNvSpPr/>
      </dsp:nvSpPr>
      <dsp:spPr>
        <a:xfrm>
          <a:off x="5017312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926423"/>
                <a:satOff val="4810"/>
                <a:lumOff val="3499"/>
                <a:alphaOff val="0"/>
                <a:shade val="51000"/>
                <a:satMod val="130000"/>
              </a:schemeClr>
            </a:gs>
            <a:gs pos="80000">
              <a:schemeClr val="accent5">
                <a:hueOff val="-926423"/>
                <a:satOff val="4810"/>
                <a:lumOff val="3499"/>
                <a:alphaOff val="0"/>
                <a:shade val="93000"/>
                <a:satMod val="130000"/>
              </a:schemeClr>
            </a:gs>
            <a:gs pos="100000">
              <a:schemeClr val="accent5">
                <a:hueOff val="-926423"/>
                <a:satOff val="4810"/>
                <a:lumOff val="34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26423"/>
              <a:satOff val="4810"/>
              <a:lumOff val="3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8071A0-2AEF-4FA7-A5D7-CCF8A2718262}">
      <dsp:nvSpPr>
        <dsp:cNvPr id="0" name=""/>
        <dsp:cNvSpPr/>
      </dsp:nvSpPr>
      <dsp:spPr>
        <a:xfrm>
          <a:off x="6159246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58028"/>
                <a:satOff val="6012"/>
                <a:lumOff val="4374"/>
                <a:alphaOff val="0"/>
                <a:shade val="51000"/>
                <a:satMod val="130000"/>
              </a:schemeClr>
            </a:gs>
            <a:gs pos="80000">
              <a:schemeClr val="accent5">
                <a:hueOff val="-1158028"/>
                <a:satOff val="6012"/>
                <a:lumOff val="4374"/>
                <a:alphaOff val="0"/>
                <a:shade val="93000"/>
                <a:satMod val="130000"/>
              </a:schemeClr>
            </a:gs>
            <a:gs pos="100000">
              <a:schemeClr val="accent5">
                <a:hueOff val="-1158028"/>
                <a:satOff val="6012"/>
                <a:lumOff val="43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58028"/>
              <a:satOff val="6012"/>
              <a:lumOff val="43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103B6D-87D1-4404-8CB6-15B569A7FF6F}">
      <dsp:nvSpPr>
        <dsp:cNvPr id="0" name=""/>
        <dsp:cNvSpPr/>
      </dsp:nvSpPr>
      <dsp:spPr>
        <a:xfrm>
          <a:off x="7301179" y="2321814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89634"/>
                <a:satOff val="7214"/>
                <a:lumOff val="5249"/>
                <a:alphaOff val="0"/>
                <a:shade val="51000"/>
                <a:satMod val="130000"/>
              </a:schemeClr>
            </a:gs>
            <a:gs pos="80000">
              <a:schemeClr val="accent5">
                <a:hueOff val="-1389634"/>
                <a:satOff val="7214"/>
                <a:lumOff val="5249"/>
                <a:alphaOff val="0"/>
                <a:shade val="93000"/>
                <a:satMod val="130000"/>
              </a:schemeClr>
            </a:gs>
            <a:gs pos="100000">
              <a:schemeClr val="accent5">
                <a:hueOff val="-1389634"/>
                <a:satOff val="7214"/>
                <a:lumOff val="52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389634"/>
              <a:satOff val="7214"/>
              <a:lumOff val="52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DFA6BA-8FC5-4EEE-B38D-EA4182562E5F}">
      <dsp:nvSpPr>
        <dsp:cNvPr id="0" name=""/>
        <dsp:cNvSpPr/>
      </dsp:nvSpPr>
      <dsp:spPr>
        <a:xfrm>
          <a:off x="449579" y="2603754"/>
          <a:ext cx="8092440" cy="73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2-Progestin</a:t>
          </a:r>
          <a:endParaRPr lang="ar-EG" sz="3500" kern="1200" dirty="0"/>
        </a:p>
      </dsp:txBody>
      <dsp:txXfrm>
        <a:off x="449579" y="2603754"/>
        <a:ext cx="8092440" cy="735676"/>
      </dsp:txXfrm>
    </dsp:sp>
    <dsp:sp modelId="{FB23459A-A995-4DEA-B654-25ABD731A51D}">
      <dsp:nvSpPr>
        <dsp:cNvPr id="0" name=""/>
        <dsp:cNvSpPr/>
      </dsp:nvSpPr>
      <dsp:spPr>
        <a:xfrm>
          <a:off x="449579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21240"/>
                <a:satOff val="8417"/>
                <a:lumOff val="6123"/>
                <a:alphaOff val="0"/>
                <a:shade val="51000"/>
                <a:satMod val="130000"/>
              </a:schemeClr>
            </a:gs>
            <a:gs pos="80000">
              <a:schemeClr val="accent5">
                <a:hueOff val="-1621240"/>
                <a:satOff val="8417"/>
                <a:lumOff val="6123"/>
                <a:alphaOff val="0"/>
                <a:shade val="93000"/>
                <a:satMod val="130000"/>
              </a:schemeClr>
            </a:gs>
            <a:gs pos="100000">
              <a:schemeClr val="accent5">
                <a:hueOff val="-1621240"/>
                <a:satOff val="8417"/>
                <a:lumOff val="61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21240"/>
              <a:satOff val="8417"/>
              <a:lumOff val="61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ECEC3C-41D8-4604-87F1-ACDF5E075EA5}">
      <dsp:nvSpPr>
        <dsp:cNvPr id="0" name=""/>
        <dsp:cNvSpPr/>
      </dsp:nvSpPr>
      <dsp:spPr>
        <a:xfrm>
          <a:off x="1591513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852846"/>
                <a:satOff val="9619"/>
                <a:lumOff val="6998"/>
                <a:alphaOff val="0"/>
                <a:shade val="51000"/>
                <a:satMod val="130000"/>
              </a:schemeClr>
            </a:gs>
            <a:gs pos="80000">
              <a:schemeClr val="accent5">
                <a:hueOff val="-1852846"/>
                <a:satOff val="9619"/>
                <a:lumOff val="6998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2846"/>
                <a:satOff val="9619"/>
                <a:lumOff val="69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52846"/>
              <a:satOff val="9619"/>
              <a:lumOff val="6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6DEF0-94D5-4632-80D9-37D65748F653}">
      <dsp:nvSpPr>
        <dsp:cNvPr id="0" name=""/>
        <dsp:cNvSpPr/>
      </dsp:nvSpPr>
      <dsp:spPr>
        <a:xfrm>
          <a:off x="2733446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084451"/>
                <a:satOff val="10821"/>
                <a:lumOff val="7873"/>
                <a:alphaOff val="0"/>
                <a:shade val="51000"/>
                <a:satMod val="130000"/>
              </a:schemeClr>
            </a:gs>
            <a:gs pos="80000">
              <a:schemeClr val="accent5">
                <a:hueOff val="-2084451"/>
                <a:satOff val="10821"/>
                <a:lumOff val="7873"/>
                <a:alphaOff val="0"/>
                <a:shade val="93000"/>
                <a:satMod val="130000"/>
              </a:schemeClr>
            </a:gs>
            <a:gs pos="100000">
              <a:schemeClr val="accent5">
                <a:hueOff val="-2084451"/>
                <a:satOff val="10821"/>
                <a:lumOff val="78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084451"/>
              <a:satOff val="10821"/>
              <a:lumOff val="78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FC5E6C-3760-4572-9E06-528449F618A3}">
      <dsp:nvSpPr>
        <dsp:cNvPr id="0" name=""/>
        <dsp:cNvSpPr/>
      </dsp:nvSpPr>
      <dsp:spPr>
        <a:xfrm>
          <a:off x="3875379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316057"/>
                <a:satOff val="12024"/>
                <a:lumOff val="8748"/>
                <a:alphaOff val="0"/>
                <a:shade val="51000"/>
                <a:satMod val="130000"/>
              </a:schemeClr>
            </a:gs>
            <a:gs pos="80000">
              <a:schemeClr val="accent5">
                <a:hueOff val="-2316057"/>
                <a:satOff val="12024"/>
                <a:lumOff val="8748"/>
                <a:alphaOff val="0"/>
                <a:shade val="93000"/>
                <a:satMod val="130000"/>
              </a:schemeClr>
            </a:gs>
            <a:gs pos="100000">
              <a:schemeClr val="accent5">
                <a:hueOff val="-2316057"/>
                <a:satOff val="12024"/>
                <a:lumOff val="87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316057"/>
              <a:satOff val="12024"/>
              <a:lumOff val="87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EDD92E-0EE5-406C-AD2A-484ACFBADAB6}">
      <dsp:nvSpPr>
        <dsp:cNvPr id="0" name=""/>
        <dsp:cNvSpPr/>
      </dsp:nvSpPr>
      <dsp:spPr>
        <a:xfrm>
          <a:off x="5017312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547663"/>
                <a:satOff val="13226"/>
                <a:lumOff val="9622"/>
                <a:alphaOff val="0"/>
                <a:shade val="51000"/>
                <a:satMod val="130000"/>
              </a:schemeClr>
            </a:gs>
            <a:gs pos="80000">
              <a:schemeClr val="accent5">
                <a:hueOff val="-2547663"/>
                <a:satOff val="13226"/>
                <a:lumOff val="9622"/>
                <a:alphaOff val="0"/>
                <a:shade val="93000"/>
                <a:satMod val="130000"/>
              </a:schemeClr>
            </a:gs>
            <a:gs pos="100000">
              <a:schemeClr val="accent5">
                <a:hueOff val="-2547663"/>
                <a:satOff val="13226"/>
                <a:lumOff val="96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547663"/>
              <a:satOff val="13226"/>
              <a:lumOff val="96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341BF6-120B-42D7-AE18-B345956C31E7}">
      <dsp:nvSpPr>
        <dsp:cNvPr id="0" name=""/>
        <dsp:cNvSpPr/>
      </dsp:nvSpPr>
      <dsp:spPr>
        <a:xfrm>
          <a:off x="6159246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779268"/>
                <a:satOff val="14429"/>
                <a:lumOff val="10497"/>
                <a:alphaOff val="0"/>
                <a:shade val="51000"/>
                <a:satMod val="130000"/>
              </a:schemeClr>
            </a:gs>
            <a:gs pos="80000">
              <a:schemeClr val="accent5">
                <a:hueOff val="-2779268"/>
                <a:satOff val="14429"/>
                <a:lumOff val="10497"/>
                <a:alphaOff val="0"/>
                <a:shade val="93000"/>
                <a:satMod val="130000"/>
              </a:schemeClr>
            </a:gs>
            <a:gs pos="100000">
              <a:schemeClr val="accent5">
                <a:hueOff val="-2779268"/>
                <a:satOff val="14429"/>
                <a:lumOff val="104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79268"/>
              <a:satOff val="14429"/>
              <a:lumOff val="10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4A3BF4-3BBC-44CB-896E-27681C9D4E66}">
      <dsp:nvSpPr>
        <dsp:cNvPr id="0" name=""/>
        <dsp:cNvSpPr/>
      </dsp:nvSpPr>
      <dsp:spPr>
        <a:xfrm>
          <a:off x="7301179" y="3339430"/>
          <a:ext cx="1078992" cy="17983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874"/>
                <a:satOff val="15631"/>
                <a:lumOff val="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53C18-E9FE-4D8B-9E94-FCBB6A4B0747}">
      <dsp:nvSpPr>
        <dsp:cNvPr id="0" name=""/>
        <dsp:cNvSpPr/>
      </dsp:nvSpPr>
      <dsp:spPr>
        <a:xfrm>
          <a:off x="-6634669" y="-1014592"/>
          <a:ext cx="7896585" cy="7896585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CFE01-7D18-4A08-9755-FF6C014349DC}">
      <dsp:nvSpPr>
        <dsp:cNvPr id="0" name=""/>
        <dsp:cNvSpPr/>
      </dsp:nvSpPr>
      <dsp:spPr>
        <a:xfrm>
          <a:off x="660316" y="451085"/>
          <a:ext cx="8400013" cy="9026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1647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1-Cloimphene</a:t>
          </a:r>
          <a:endParaRPr lang="ar-EG" sz="2800" kern="1200" dirty="0"/>
        </a:p>
      </dsp:txBody>
      <dsp:txXfrm>
        <a:off x="660316" y="451085"/>
        <a:ext cx="8400013" cy="902640"/>
      </dsp:txXfrm>
    </dsp:sp>
    <dsp:sp modelId="{A6B5F1F8-A228-4627-887A-11802E67BFA5}">
      <dsp:nvSpPr>
        <dsp:cNvPr id="0" name=""/>
        <dsp:cNvSpPr/>
      </dsp:nvSpPr>
      <dsp:spPr>
        <a:xfrm>
          <a:off x="96166" y="338255"/>
          <a:ext cx="1128301" cy="1128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4480F-A416-4692-906A-83579AA6FCFF}">
      <dsp:nvSpPr>
        <dsp:cNvPr id="0" name=""/>
        <dsp:cNvSpPr/>
      </dsp:nvSpPr>
      <dsp:spPr>
        <a:xfrm>
          <a:off x="1177821" y="1805281"/>
          <a:ext cx="7882509" cy="90264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647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2- Selective Estrogen Receptor Modulators (SERM)</a:t>
          </a:r>
          <a:endParaRPr lang="ar-EG" sz="2800" kern="1200" dirty="0"/>
        </a:p>
      </dsp:txBody>
      <dsp:txXfrm>
        <a:off x="1177821" y="1805281"/>
        <a:ext cx="7882509" cy="902640"/>
      </dsp:txXfrm>
    </dsp:sp>
    <dsp:sp modelId="{DBB05082-34C1-4F69-B93F-F991EBFA287F}">
      <dsp:nvSpPr>
        <dsp:cNvPr id="0" name=""/>
        <dsp:cNvSpPr/>
      </dsp:nvSpPr>
      <dsp:spPr>
        <a:xfrm>
          <a:off x="613671" y="1692451"/>
          <a:ext cx="1128301" cy="1128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55293"/>
              <a:satOff val="5156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E2CC-E086-4240-BFED-B395077ED40E}">
      <dsp:nvSpPr>
        <dsp:cNvPr id="0" name=""/>
        <dsp:cNvSpPr/>
      </dsp:nvSpPr>
      <dsp:spPr>
        <a:xfrm>
          <a:off x="1177821" y="3159477"/>
          <a:ext cx="7882509" cy="90264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1647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3-Pure estrogen receptor antagonists (</a:t>
          </a:r>
          <a:r>
            <a:rPr lang="en-US" sz="2800" b="1" kern="1200" dirty="0" err="1" smtClean="0"/>
            <a:t>fulvestrant</a:t>
          </a:r>
          <a:r>
            <a:rPr lang="en-US" sz="2800" b="1" kern="1200" dirty="0" smtClean="0"/>
            <a:t>) </a:t>
          </a:r>
          <a:endParaRPr lang="ar-EG" sz="2800" kern="1200" dirty="0"/>
        </a:p>
      </dsp:txBody>
      <dsp:txXfrm>
        <a:off x="1177821" y="3159477"/>
        <a:ext cx="7882509" cy="902640"/>
      </dsp:txXfrm>
    </dsp:sp>
    <dsp:sp modelId="{771220CB-D414-44A0-BBC4-6FAAFC03C72E}">
      <dsp:nvSpPr>
        <dsp:cNvPr id="0" name=""/>
        <dsp:cNvSpPr/>
      </dsp:nvSpPr>
      <dsp:spPr>
        <a:xfrm>
          <a:off x="613671" y="3046647"/>
          <a:ext cx="1128301" cy="1128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910586"/>
              <a:satOff val="1031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2BD6-33DE-4D67-BF55-7DAFAFB423F5}">
      <dsp:nvSpPr>
        <dsp:cNvPr id="0" name=""/>
        <dsp:cNvSpPr/>
      </dsp:nvSpPr>
      <dsp:spPr>
        <a:xfrm>
          <a:off x="660316" y="4513673"/>
          <a:ext cx="8400013" cy="90264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1647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4- Synthesis inhibitors </a:t>
          </a:r>
          <a:endParaRPr lang="ar-EG" sz="2800" kern="1200"/>
        </a:p>
      </dsp:txBody>
      <dsp:txXfrm>
        <a:off x="660316" y="4513673"/>
        <a:ext cx="8400013" cy="902640"/>
      </dsp:txXfrm>
    </dsp:sp>
    <dsp:sp modelId="{04B4DE51-E2C6-4A51-AC8C-276E9CC0BB31}">
      <dsp:nvSpPr>
        <dsp:cNvPr id="0" name=""/>
        <dsp:cNvSpPr/>
      </dsp:nvSpPr>
      <dsp:spPr>
        <a:xfrm>
          <a:off x="96166" y="4400843"/>
          <a:ext cx="1128301" cy="1128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365879"/>
              <a:satOff val="1546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F7216-D91C-44A7-88CA-377AAC1ABE4A}">
      <dsp:nvSpPr>
        <dsp:cNvPr id="0" name=""/>
        <dsp:cNvSpPr/>
      </dsp:nvSpPr>
      <dsp:spPr>
        <a:xfrm>
          <a:off x="2836750" y="2753571"/>
          <a:ext cx="3013298" cy="234543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002060"/>
              </a:solidFill>
            </a:rPr>
            <a:t>Contraception</a:t>
          </a:r>
          <a:endParaRPr lang="ar-EG" sz="2500" b="1" kern="1200" dirty="0">
            <a:solidFill>
              <a:srgbClr val="002060"/>
            </a:solidFill>
          </a:endParaRPr>
        </a:p>
      </dsp:txBody>
      <dsp:txXfrm>
        <a:off x="3278037" y="3097052"/>
        <a:ext cx="2130724" cy="1658474"/>
      </dsp:txXfrm>
    </dsp:sp>
    <dsp:sp modelId="{3B5B67A1-E8D7-40FA-8403-064032547270}">
      <dsp:nvSpPr>
        <dsp:cNvPr id="0" name=""/>
        <dsp:cNvSpPr/>
      </dsp:nvSpPr>
      <dsp:spPr>
        <a:xfrm rot="11700000">
          <a:off x="1085484" y="2955466"/>
          <a:ext cx="1764192" cy="668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7A788B42-F564-4A79-94E2-620033AC0A75}">
      <dsp:nvSpPr>
        <dsp:cNvPr id="0" name=""/>
        <dsp:cNvSpPr/>
      </dsp:nvSpPr>
      <dsp:spPr>
        <a:xfrm>
          <a:off x="1459" y="2170121"/>
          <a:ext cx="2228164" cy="17825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-FSH release so - follicle development.</a:t>
          </a:r>
          <a:endParaRPr lang="ar-EG" sz="2900" kern="1200" dirty="0"/>
        </a:p>
      </dsp:txBody>
      <dsp:txXfrm>
        <a:off x="53668" y="2222330"/>
        <a:ext cx="2123746" cy="1678113"/>
      </dsp:txXfrm>
    </dsp:sp>
    <dsp:sp modelId="{FA03AB4B-06F5-494C-ACBE-E06950236B77}">
      <dsp:nvSpPr>
        <dsp:cNvPr id="0" name=""/>
        <dsp:cNvSpPr/>
      </dsp:nvSpPr>
      <dsp:spPr>
        <a:xfrm rot="14700000">
          <a:off x="2351285" y="1473599"/>
          <a:ext cx="2008515" cy="668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D036CBA-BD3F-487A-9E61-5D83E3D828B9}">
      <dsp:nvSpPr>
        <dsp:cNvPr id="0" name=""/>
        <dsp:cNvSpPr/>
      </dsp:nvSpPr>
      <dsp:spPr>
        <a:xfrm>
          <a:off x="1817043" y="6392"/>
          <a:ext cx="2228164" cy="17825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- LH release so</a:t>
          </a:r>
        </a:p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 -ovulation.</a:t>
          </a:r>
          <a:endParaRPr lang="ar-EG" sz="2900" kern="1200" dirty="0"/>
        </a:p>
      </dsp:txBody>
      <dsp:txXfrm>
        <a:off x="1869252" y="58601"/>
        <a:ext cx="2123746" cy="1678113"/>
      </dsp:txXfrm>
    </dsp:sp>
    <dsp:sp modelId="{7038B6B1-067D-4300-B5D6-833DCCDBC01E}">
      <dsp:nvSpPr>
        <dsp:cNvPr id="0" name=""/>
        <dsp:cNvSpPr/>
      </dsp:nvSpPr>
      <dsp:spPr>
        <a:xfrm rot="17552310">
          <a:off x="4254765" y="1481626"/>
          <a:ext cx="1928936" cy="668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BE23EC7-36BB-41FF-BC4A-AF1C4CBE82F5}">
      <dsp:nvSpPr>
        <dsp:cNvPr id="0" name=""/>
        <dsp:cNvSpPr/>
      </dsp:nvSpPr>
      <dsp:spPr>
        <a:xfrm>
          <a:off x="4474836" y="33781"/>
          <a:ext cx="2228164" cy="17825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Arial" panose="020B0604020202020204"/>
            </a:rPr>
            <a:t>cervical mucus is inhospitable for sperm.</a:t>
          </a:r>
          <a:endParaRPr lang="ar-EG" sz="2900" kern="1200" dirty="0"/>
        </a:p>
      </dsp:txBody>
      <dsp:txXfrm>
        <a:off x="4527045" y="85990"/>
        <a:ext cx="2123746" cy="1678113"/>
      </dsp:txXfrm>
    </dsp:sp>
    <dsp:sp modelId="{824F88EB-4A5D-408B-9F12-DE4CBF2419C1}">
      <dsp:nvSpPr>
        <dsp:cNvPr id="0" name=""/>
        <dsp:cNvSpPr/>
      </dsp:nvSpPr>
      <dsp:spPr>
        <a:xfrm rot="20700000">
          <a:off x="5644490" y="3055018"/>
          <a:ext cx="1764192" cy="668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3A17DFBD-BAA7-4735-B290-BBDDF70CB750}">
      <dsp:nvSpPr>
        <dsp:cNvPr id="0" name=""/>
        <dsp:cNvSpPr/>
      </dsp:nvSpPr>
      <dsp:spPr>
        <a:xfrm>
          <a:off x="6457176" y="2170121"/>
          <a:ext cx="2228164" cy="17825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rPr>
            <a:t>endometrium unsuitable for implantation</a:t>
          </a:r>
          <a:endParaRPr lang="ar-EG" sz="2900" kern="1200" dirty="0"/>
        </a:p>
      </dsp:txBody>
      <dsp:txXfrm>
        <a:off x="6509385" y="2222330"/>
        <a:ext cx="2123746" cy="1678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BBE0A-85F4-4E4E-BFEE-C01E5080C703}">
      <dsp:nvSpPr>
        <dsp:cNvPr id="0" name=""/>
        <dsp:cNvSpPr/>
      </dsp:nvSpPr>
      <dsp:spPr>
        <a:xfrm>
          <a:off x="4073198" y="1429095"/>
          <a:ext cx="3242632" cy="45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15"/>
              </a:lnTo>
              <a:lnTo>
                <a:pt x="3242632" y="229915"/>
              </a:lnTo>
              <a:lnTo>
                <a:pt x="3242632" y="451743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5AD16-BB8B-47B1-860B-14D5D5A52BA4}">
      <dsp:nvSpPr>
        <dsp:cNvPr id="0" name=""/>
        <dsp:cNvSpPr/>
      </dsp:nvSpPr>
      <dsp:spPr>
        <a:xfrm>
          <a:off x="4073198" y="1429095"/>
          <a:ext cx="151526" cy="39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82"/>
              </a:lnTo>
              <a:lnTo>
                <a:pt x="151526" y="177882"/>
              </a:lnTo>
              <a:lnTo>
                <a:pt x="151526" y="39971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06402-41BF-4935-83B6-FB917F8DCD58}">
      <dsp:nvSpPr>
        <dsp:cNvPr id="0" name=""/>
        <dsp:cNvSpPr/>
      </dsp:nvSpPr>
      <dsp:spPr>
        <a:xfrm>
          <a:off x="1127465" y="1429095"/>
          <a:ext cx="2945732" cy="451743"/>
        </a:xfrm>
        <a:custGeom>
          <a:avLst/>
          <a:gdLst/>
          <a:ahLst/>
          <a:cxnLst/>
          <a:rect l="0" t="0" r="0" b="0"/>
          <a:pathLst>
            <a:path>
              <a:moveTo>
                <a:pt x="2945732" y="0"/>
              </a:moveTo>
              <a:lnTo>
                <a:pt x="2945732" y="229915"/>
              </a:lnTo>
              <a:lnTo>
                <a:pt x="0" y="229915"/>
              </a:lnTo>
              <a:lnTo>
                <a:pt x="0" y="451743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4998F-92DE-4D10-83CF-0A5E8C15115C}">
      <dsp:nvSpPr>
        <dsp:cNvPr id="0" name=""/>
        <dsp:cNvSpPr/>
      </dsp:nvSpPr>
      <dsp:spPr>
        <a:xfrm>
          <a:off x="2111363" y="-91437"/>
          <a:ext cx="3923669" cy="152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587F0-7F09-4886-A197-71AB91C6A92E}">
      <dsp:nvSpPr>
        <dsp:cNvPr id="0" name=""/>
        <dsp:cNvSpPr/>
      </dsp:nvSpPr>
      <dsp:spPr>
        <a:xfrm>
          <a:off x="2377423" y="161319"/>
          <a:ext cx="3923669" cy="1520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Combination agents </a:t>
          </a:r>
          <a:endParaRPr lang="ar-EG" sz="2800" b="1" kern="1200" dirty="0"/>
        </a:p>
      </dsp:txBody>
      <dsp:txXfrm>
        <a:off x="2421958" y="205854"/>
        <a:ext cx="3834599" cy="1431463"/>
      </dsp:txXfrm>
    </dsp:sp>
    <dsp:sp modelId="{F14E27C4-2CFD-4F1E-938E-5C572BC85E54}">
      <dsp:nvSpPr>
        <dsp:cNvPr id="0" name=""/>
        <dsp:cNvSpPr/>
      </dsp:nvSpPr>
      <dsp:spPr>
        <a:xfrm>
          <a:off x="-69804" y="1880838"/>
          <a:ext cx="2394540" cy="1520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013F7-F0DE-41E5-82D8-C96C7535AF18}">
      <dsp:nvSpPr>
        <dsp:cNvPr id="0" name=""/>
        <dsp:cNvSpPr/>
      </dsp:nvSpPr>
      <dsp:spPr>
        <a:xfrm>
          <a:off x="196255" y="2133595"/>
          <a:ext cx="2394540" cy="1520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Monophasic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forms</a:t>
          </a:r>
          <a:endParaRPr lang="ar-EG" sz="2800" kern="1200" dirty="0"/>
        </a:p>
      </dsp:txBody>
      <dsp:txXfrm>
        <a:off x="240790" y="2178130"/>
        <a:ext cx="2305470" cy="1431463"/>
      </dsp:txXfrm>
    </dsp:sp>
    <dsp:sp modelId="{B520A721-C4AB-4BD3-96D0-F536A382963D}">
      <dsp:nvSpPr>
        <dsp:cNvPr id="0" name=""/>
        <dsp:cNvSpPr/>
      </dsp:nvSpPr>
      <dsp:spPr>
        <a:xfrm>
          <a:off x="2865116" y="1828806"/>
          <a:ext cx="2719216" cy="1520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C76B-FED8-4FF6-A59F-9F172C5BF0C5}">
      <dsp:nvSpPr>
        <dsp:cNvPr id="0" name=""/>
        <dsp:cNvSpPr/>
      </dsp:nvSpPr>
      <dsp:spPr>
        <a:xfrm>
          <a:off x="3131176" y="2081563"/>
          <a:ext cx="2719216" cy="1520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Biphasic forms</a:t>
          </a:r>
          <a:r>
            <a:rPr lang="en-US" sz="2800" kern="1200" dirty="0"/>
            <a:t> </a:t>
          </a:r>
          <a:endParaRPr lang="ar-EG" sz="2800" kern="1200" dirty="0"/>
        </a:p>
      </dsp:txBody>
      <dsp:txXfrm>
        <a:off x="3175711" y="2126098"/>
        <a:ext cx="2630146" cy="1431463"/>
      </dsp:txXfrm>
    </dsp:sp>
    <dsp:sp modelId="{B305E2C2-87F3-47A4-A36D-8EBF96E39BEB}">
      <dsp:nvSpPr>
        <dsp:cNvPr id="0" name=""/>
        <dsp:cNvSpPr/>
      </dsp:nvSpPr>
      <dsp:spPr>
        <a:xfrm>
          <a:off x="6042844" y="1880838"/>
          <a:ext cx="2545971" cy="1520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BDB32-EEBF-448E-A120-58C260E8D9CA}">
      <dsp:nvSpPr>
        <dsp:cNvPr id="0" name=""/>
        <dsp:cNvSpPr/>
      </dsp:nvSpPr>
      <dsp:spPr>
        <a:xfrm>
          <a:off x="6308904" y="2133595"/>
          <a:ext cx="2545971" cy="1520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/>
            <a:t>triphasic</a:t>
          </a:r>
          <a:r>
            <a:rPr lang="en-US" sz="2800" b="1" kern="1200" dirty="0"/>
            <a:t> forms</a:t>
          </a:r>
          <a:endParaRPr lang="ar-EG" sz="2800" kern="1200" dirty="0"/>
        </a:p>
      </dsp:txBody>
      <dsp:txXfrm>
        <a:off x="6353439" y="2178130"/>
        <a:ext cx="2456901" cy="143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756-BB53-4524-BE32-0E7E0837093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6C0-FC96-46DC-A4DA-C3E7253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380-961A-4C9E-921F-0376500EE290}" type="slidenum">
              <a:rPr lang="ar-JO" smtClean="0">
                <a:solidFill>
                  <a:prstClr val="black"/>
                </a:solidFill>
              </a:rPr>
              <a:pPr/>
              <a:t>34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3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52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60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99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7649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12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23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5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92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40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751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723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71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270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666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82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59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099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05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7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8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155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788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1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8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9917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74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8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9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23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077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93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5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31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9353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7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179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6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0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98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3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25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9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7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53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5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0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4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3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92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0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25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6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340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2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76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5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6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51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18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0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49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286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79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13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1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40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9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9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62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38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68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7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13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4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3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5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31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46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90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17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0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695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38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4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90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51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361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32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98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1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481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84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7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09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3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53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78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31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E361-7804-4305-8347-CF26230BA825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204-0EB9-421F-A8E7-D0F4B5CE003E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78F-59F4-4D88-998F-E392906E8074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6E9D-275D-43FB-B06A-06DF9D30846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438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A74-9CC6-403F-A502-F369A1587077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12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0E79-DB75-49CC-A317-6060F8E1D48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21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5C95-FE85-4B8B-A7F3-DEE0813C1481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672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5610-1DB8-427D-A488-0A51F9D0365B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42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D8D-6EDE-44F9-964C-5FACECD997CC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986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D38C-012D-4EFD-8005-3B3226E36576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708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58-3BFB-4AC6-9C8D-995A8A73FDB9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/>
                </a:solidFill>
              </a:rPr>
              <a:pPr/>
              <a:t>5/13/2023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5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A50AA1AE-B240-4A19-B224-B9F4477564F2}" type="datetime8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13 أيار، 23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8915400" cy="12985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6000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FEMALE 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SEX HORMONES </a:t>
            </a:r>
            <a:endParaRPr lang="ar-EG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7543800" cy="1199704"/>
          </a:xfrm>
        </p:spPr>
        <p:txBody>
          <a:bodyPr>
            <a:normAutofit fontScale="55000" lnSpcReduction="20000"/>
          </a:bodyPr>
          <a:lstStyle/>
          <a:p>
            <a:pPr marR="4445" lvl="0" algn="ctr" rtl="0">
              <a:spcBef>
                <a:spcPts val="1555"/>
              </a:spcBef>
              <a:buClrTx/>
              <a:buSzTx/>
              <a:defRPr/>
            </a:pPr>
            <a:r>
              <a:rPr lang="en-US" sz="5500" b="1" kern="0" spc="-5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Dr</a:t>
            </a:r>
            <a:r>
              <a:rPr lang="en-US" sz="55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/</a:t>
            </a:r>
            <a:r>
              <a:rPr lang="en-US" sz="5500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5500" b="1" kern="0" spc="-5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Heba</a:t>
            </a:r>
            <a:r>
              <a:rPr lang="en-US" sz="55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Ahmed Hassan</a:t>
            </a:r>
            <a:endParaRPr lang="en-US" sz="5500" u="heavy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lvl="0" algn="ctr" rtl="0">
              <a:lnSpc>
                <a:spcPct val="106900"/>
              </a:lnSpc>
              <a:spcBef>
                <a:spcPts val="910"/>
              </a:spcBef>
              <a:buClrTx/>
              <a:buSzTx/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Assistant </a:t>
            </a:r>
            <a:r>
              <a:rPr lang="en-US" sz="40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professor</a:t>
            </a:r>
            <a:r>
              <a:rPr lang="en-US" sz="4000" b="1" kern="0" spc="-6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lang="en-US" sz="40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clinical</a:t>
            </a:r>
            <a:r>
              <a:rPr lang="en-US" sz="4000" b="1"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pharmacology</a:t>
            </a:r>
            <a:r>
              <a:rPr lang="en-US" sz="4000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faculty</a:t>
            </a:r>
            <a:r>
              <a:rPr lang="en-US" sz="4000" b="1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lang="en-US" sz="4000" b="1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medicine, </a:t>
            </a:r>
            <a:r>
              <a:rPr lang="en-US" sz="4000" b="1" kern="0" spc="-78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mutah</a:t>
            </a:r>
            <a:r>
              <a:rPr lang="en-US" sz="40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university</a:t>
            </a:r>
            <a:endParaRPr lang="en-US" sz="4000" u="heavy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9728" lvl="0" algn="ctr" rtl="0">
              <a:lnSpc>
                <a:spcPct val="200000"/>
              </a:lnSpc>
              <a:spcBef>
                <a:spcPts val="400"/>
              </a:spcBef>
            </a:pPr>
            <a:r>
              <a:rPr lang="en-US" sz="4400" u="sng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Clinical uses of estrogens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  <a:endParaRPr lang="ar-EG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81328"/>
            <a:ext cx="8915400" cy="5376672"/>
          </a:xfrm>
        </p:spPr>
        <p:txBody>
          <a:bodyPr>
            <a:noAutofit/>
          </a:bodyPr>
          <a:lstStyle/>
          <a:p>
            <a:pPr marL="285750" lvl="1" indent="-285750" algn="l" rtl="0">
              <a:lnSpc>
                <a:spcPct val="200000"/>
              </a:lnSpc>
              <a:buClr>
                <a:srgbClr val="72A376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Hormonal replacement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therapy:</a:t>
            </a:r>
            <a:endParaRPr lang="en-US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742950" lvl="1" indent="-377825" algn="l" rtl="0">
              <a:lnSpc>
                <a:spcPct val="200000"/>
              </a:lnSpc>
              <a:buClr>
                <a:srgbClr val="72A376"/>
              </a:buClr>
              <a:buFont typeface="+mj-lt"/>
              <a:buAutoNum type="alphaLcPeriod"/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Primary ovarian failure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(e.g. Turner's syndrome).</a:t>
            </a:r>
            <a:endParaRPr lang="en-US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200000"/>
              </a:lnSpc>
              <a:buClr>
                <a:srgbClr val="72A376"/>
              </a:buClr>
              <a:buFont typeface="+mj-lt"/>
              <a:buAutoNum type="alphaLcPeriod"/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Secondary ovarian failure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(menopause for flushing, vaginal dryness and to preserve bone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mass)</a:t>
            </a:r>
          </a:p>
          <a:p>
            <a:pPr marL="457200" lvl="1" indent="-365125" algn="l" rtl="0">
              <a:lnSpc>
                <a:spcPct val="200000"/>
              </a:lnSpc>
              <a:buClr>
                <a:srgbClr val="72A376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2-Contraception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			</a:t>
            </a:r>
            <a:endParaRPr lang="en-US" sz="2800" b="1" dirty="0" smtClean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457200" lvl="1" indent="-365125" algn="l" rtl="0">
              <a:lnSpc>
                <a:spcPct val="200000"/>
              </a:lnSpc>
              <a:buClr>
                <a:srgbClr val="72A376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3- Cancer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prostate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2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Adverse effects</a:t>
            </a:r>
            <a:endParaRPr lang="ar-EG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Autofit/>
          </a:bodyPr>
          <a:lstStyle/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Tenderness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 the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breasts.</a:t>
            </a: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Nausea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, vomiting,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anorexia.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Salt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and water retention with edema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Increased risk of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thromboembolism.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Intermittent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use for post-menopausal replacement therapy </a:t>
            </a:r>
            <a:r>
              <a:rPr lang="en-US" sz="2800" dirty="0">
                <a:latin typeface="Franklin Gothic Book"/>
                <a:ea typeface="Times New Roman"/>
                <a:cs typeface="Times New Roman"/>
              </a:rPr>
              <a:t>→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menstruation-like bleeding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Endometrial hyperplasia unless given with a </a:t>
            </a:r>
            <a:r>
              <a:rPr lang="en-US" sz="2800" dirty="0" err="1" smtClean="0">
                <a:latin typeface="Times New Roman"/>
                <a:ea typeface="Times New Roman"/>
                <a:cs typeface="Arial"/>
              </a:rPr>
              <a:t>progestogen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914400" lvl="1" indent="-4572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</a:rPr>
              <a:t>It </a:t>
            </a:r>
            <a:r>
              <a:rPr lang="en-US" sz="2800" dirty="0">
                <a:latin typeface="Times New Roman"/>
                <a:ea typeface="Times New Roman"/>
              </a:rPr>
              <a:t>causes genital abnormalities of the fetus if a pregnant woman was given estrogen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6930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92423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Anti-estrogens</a:t>
            </a:r>
            <a:endParaRPr lang="ar-EG" sz="4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48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109728" lvl="0" indent="0" algn="ctr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Anti-estrogens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are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competitive antagonists or partial agonists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1-Cloimphene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Selective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block of estrogen receptors in the pituitary → ↓↓ negative feedback → ↑↑ FSH &amp; LH → stimulates ovulation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S/E: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multiple ovulation with multiple pregnancy </a:t>
            </a:r>
            <a:endParaRPr lang="en-US" sz="2800" dirty="0">
              <a:solidFill>
                <a:srgbClr val="002060"/>
              </a:solidFill>
              <a:latin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ar-EG" sz="2800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228600" algn="ctr" rt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4400" b="1" u="sng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Anti-estrogens</a:t>
            </a:r>
            <a:endParaRPr lang="ar-EG" sz="4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8" y="2285997"/>
            <a:ext cx="2621648" cy="16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2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9144000" cy="5224462"/>
          </a:xfrm>
        </p:spPr>
        <p:txBody>
          <a:bodyPr>
            <a:normAutofit lnSpcReduction="10000"/>
          </a:bodyPr>
          <a:lstStyle/>
          <a:p>
            <a:pPr lvl="0" algn="l" rtl="0">
              <a:lnSpc>
                <a:spcPct val="200000"/>
              </a:lnSpc>
              <a:buClr>
                <a:srgbClr val="A9A57C"/>
              </a:buClr>
              <a:buFont typeface="Courier New"/>
              <a:buChar char="o"/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Selective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drugs that are estrogen agonists in some tissues but antagonists in others.</a:t>
            </a:r>
            <a:endParaRPr lang="en-US" sz="3600" dirty="0">
              <a:solidFill>
                <a:srgbClr val="2F2B20"/>
              </a:solidFill>
              <a:ea typeface="Times New Roman"/>
              <a:cs typeface="Arial"/>
            </a:endParaRPr>
          </a:p>
          <a:p>
            <a:pPr lvl="0" algn="l" rtl="0">
              <a:lnSpc>
                <a:spcPct val="200000"/>
              </a:lnSpc>
              <a:spcAft>
                <a:spcPts val="1000"/>
              </a:spcAft>
              <a:buClr>
                <a:srgbClr val="A9A57C"/>
              </a:buClr>
              <a:buFont typeface="Courier New"/>
              <a:buChar char="o"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Tamoxifen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 is </a:t>
            </a:r>
            <a:r>
              <a:rPr lang="en-US" sz="2800" u="sng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used in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 estrogen-dependent breast cancer. Increases risk of endometrial carcinoma.</a:t>
            </a:r>
            <a:endParaRPr lang="en-US" sz="3600" dirty="0">
              <a:solidFill>
                <a:srgbClr val="2F2B20"/>
              </a:solidFill>
              <a:ea typeface="Times New Roman"/>
              <a:cs typeface="Arial"/>
            </a:endParaRPr>
          </a:p>
          <a:p>
            <a:pPr lvl="0" algn="l" rtl="0">
              <a:lnSpc>
                <a:spcPct val="200000"/>
              </a:lnSpc>
              <a:buClr>
                <a:srgbClr val="A9A57C"/>
              </a:buClr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Raloxifene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</a:rPr>
              <a:t> is </a:t>
            </a:r>
            <a:r>
              <a:rPr lang="en-US" sz="2800" u="sng" dirty="0">
                <a:solidFill>
                  <a:srgbClr val="2F2B20"/>
                </a:solidFill>
                <a:latin typeface="Times New Roman"/>
                <a:ea typeface="Times New Roman"/>
              </a:rPr>
              <a:t>used to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</a:rPr>
              <a:t> treat &amp; prevent osteoporosis. No increased risk of endometrial carcinoma.</a:t>
            </a:r>
            <a:endParaRPr lang="ar-EG" sz="2800" dirty="0">
              <a:solidFill>
                <a:srgbClr val="2F2B20"/>
              </a:solidFill>
            </a:endParaRPr>
          </a:p>
          <a:p>
            <a:pPr>
              <a:lnSpc>
                <a:spcPct val="200000"/>
              </a:lnSpc>
            </a:pP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2- Selective Estrogen Receptor Modulators (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SERM)</a:t>
            </a:r>
            <a:endParaRPr lang="ar-EG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-91064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en-US" dirty="0" smtClean="0">
                <a:solidFill>
                  <a:srgbClr val="000000"/>
                </a:solidFill>
                <a:latin typeface="Wingdings"/>
              </a:rPr>
              <a:t></a:t>
            </a:r>
            <a:endParaRPr lang="ar-EG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380999"/>
            <a:ext cx="8915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Both drugs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Bone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(↓↓ postmenopausal osteoporosis).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↑↑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Risk of thrombosis. 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800" b="1" u="sng" dirty="0" smtClean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/>
              </a:rPr>
              <a:t>3-Pure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</a:rPr>
              <a:t>estrogen receptor antagonists (</a:t>
            </a:r>
            <a:r>
              <a:rPr lang="en-US" sz="3200" b="1" u="sng" dirty="0" err="1">
                <a:solidFill>
                  <a:srgbClr val="FF0000"/>
                </a:solidFill>
                <a:latin typeface="Times New Roman"/>
              </a:rPr>
              <a:t>fulvestrant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) 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It is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used for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treatment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tamoxifen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-resistant breast cancer </a:t>
            </a:r>
          </a:p>
          <a:p>
            <a:pPr lvl="0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ar-EG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01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4- Synthesis 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inhibitors </a:t>
            </a:r>
            <a:endParaRPr lang="en-US" sz="2800" u="sng" dirty="0">
              <a:solidFill>
                <a:srgbClr val="FF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1. Aromatase inhibitors (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</a:rPr>
              <a:t>anastrozole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): 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It inhibits aromatase (responsible for the last step in estrogen synthesis).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They are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used in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treatment of breast cancer.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</a:rPr>
              <a:t>Danazol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 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ct val="150000"/>
              </a:lnSpc>
              <a:buFont typeface="Wingdings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inhibits the cytochrome P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450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enzymes involved in gonadal steroid synthesis 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ct val="150000"/>
              </a:lnSpc>
              <a:buFont typeface="Wingdings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Anti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GnRH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relasing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It is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used in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treatment of endometriosis and fibrocystic disease of the breast. </a:t>
            </a:r>
          </a:p>
        </p:txBody>
      </p:sp>
    </p:spTree>
    <p:extLst>
      <p:ext uri="{BB962C8B-B14F-4D97-AF65-F5344CB8AC3E}">
        <p14:creationId xmlns:p14="http://schemas.microsoft.com/office/powerpoint/2010/main" val="13402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 fontScale="92500"/>
          </a:bodyPr>
          <a:lstStyle/>
          <a:p>
            <a:pPr algn="l" rtl="0"/>
            <a:endParaRPr lang="ar-EG" sz="24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l" rtl="0">
              <a:lnSpc>
                <a:spcPct val="200000"/>
              </a:lnSpc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Progesterone is secreted by the corpus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luteum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in the second part of the menstrual cycle, and by the placenta during pregnancy.</a:t>
            </a:r>
            <a:endParaRPr lang="en-US" sz="2800" dirty="0">
              <a:latin typeface="Calibri"/>
              <a:ea typeface="Times New Roman"/>
              <a:cs typeface="Arial"/>
            </a:endParaRPr>
          </a:p>
          <a:p>
            <a:pPr algn="l" rtl="0">
              <a:lnSpc>
                <a:spcPct val="200000"/>
              </a:lnSpc>
            </a:pPr>
            <a:r>
              <a:rPr lang="en-US" sz="3200" dirty="0">
                <a:latin typeface="Times New Roman"/>
                <a:ea typeface="Times New Roman"/>
              </a:rPr>
              <a:t>Small amounts are also secreted by testis and adrenal cortex</a:t>
            </a:r>
            <a:endParaRPr lang="ar-EG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0" indent="-228600" algn="ctr">
              <a:lnSpc>
                <a:spcPct val="115000"/>
              </a:lnSpc>
              <a:spcBef>
                <a:spcPct val="20000"/>
              </a:spcBef>
            </a:pPr>
            <a:r>
              <a:rPr lang="en-US" sz="3200" b="1" u="sng" spc="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The </a:t>
            </a:r>
            <a:r>
              <a:rPr lang="en-US" sz="3200" b="1" u="sng" spc="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Progestins</a:t>
            </a:r>
            <a:endParaRPr lang="ar-EG" sz="32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1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/>
          </a:bodyPr>
          <a:lstStyle/>
          <a:p>
            <a:pPr marL="365760" lvl="0" indent="-256032" algn="ctr">
              <a:lnSpc>
                <a:spcPct val="115000"/>
              </a:lnSpc>
              <a:spcBef>
                <a:spcPts val="400"/>
              </a:spcBef>
            </a:pPr>
            <a:r>
              <a:rPr lang="en-US" sz="4400" u="sng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Preparations</a:t>
            </a:r>
            <a:r>
              <a:rPr lang="en-US" sz="40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  <a:endParaRPr lang="ar-EG" sz="8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14800" cy="5108906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-US" b="1" u="sng" dirty="0" smtClean="0">
                <a:latin typeface="Times New Roman"/>
                <a:ea typeface="Times New Roman"/>
                <a:cs typeface="Arial"/>
              </a:rPr>
              <a:t>1-Natural </a:t>
            </a:r>
            <a:r>
              <a:rPr lang="en-US" b="1" u="sng" dirty="0" err="1">
                <a:latin typeface="Times New Roman"/>
                <a:ea typeface="Times New Roman"/>
                <a:cs typeface="Arial"/>
              </a:rPr>
              <a:t>progestins</a:t>
            </a:r>
            <a:r>
              <a:rPr lang="en-US" b="1" u="sng" dirty="0">
                <a:latin typeface="Times New Roman"/>
                <a:ea typeface="Times New Roman"/>
                <a:cs typeface="Arial"/>
              </a:rPr>
              <a:t>:</a:t>
            </a:r>
            <a:endParaRPr lang="en-US" sz="2000" b="1" u="sng" dirty="0">
              <a:latin typeface="Calibri"/>
              <a:ea typeface="Times New Roman"/>
              <a:cs typeface="Arial"/>
            </a:endParaRPr>
          </a:p>
          <a:p>
            <a:pPr marL="0" lvl="1" indent="0" algn="l" rtl="0">
              <a:lnSpc>
                <a:spcPct val="200000"/>
              </a:lnSpc>
              <a:spcAft>
                <a:spcPts val="0"/>
              </a:spcAft>
              <a:buFont typeface="Wingdings"/>
              <a:buChar char=""/>
            </a:pPr>
            <a:r>
              <a:rPr lang="en-US" b="1" dirty="0" smtClean="0">
                <a:latin typeface="Times New Roman"/>
                <a:ea typeface="Times New Roman"/>
                <a:cs typeface="Arial"/>
              </a:rPr>
              <a:t>It 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is synthesized in the ovary, testis, and adrenal from circulating cholesterol. </a:t>
            </a:r>
          </a:p>
          <a:p>
            <a:pPr marL="0" lvl="1" indent="0" algn="l" rtl="0">
              <a:lnSpc>
                <a:spcPct val="200000"/>
              </a:lnSpc>
              <a:spcAft>
                <a:spcPts val="0"/>
              </a:spcAft>
              <a:buFont typeface="Wingdings"/>
              <a:buChar char=""/>
            </a:pPr>
            <a:r>
              <a:rPr lang="en-US" b="1" dirty="0" smtClean="0">
                <a:latin typeface="Times New Roman"/>
                <a:ea typeface="Times New Roman"/>
                <a:cs typeface="Arial"/>
              </a:rPr>
              <a:t>Large 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amounts are also synthesized and released by the placenta during pregnancy</a:t>
            </a:r>
            <a:r>
              <a:rPr lang="en-US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b="1" dirty="0">
              <a:latin typeface="Calibri"/>
              <a:ea typeface="Times New Roman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1999" y="1444294"/>
            <a:ext cx="4343401" cy="5108906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buClr>
                <a:srgbClr val="72A376"/>
              </a:buClr>
              <a:buNone/>
            </a:pPr>
            <a:r>
              <a:rPr lang="en-US" b="1" u="sng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2-Synthetic </a:t>
            </a:r>
            <a:r>
              <a:rPr lang="en-US" b="1" u="sng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progestins</a:t>
            </a:r>
            <a:r>
              <a:rPr lang="en-US" b="1" u="sng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:</a:t>
            </a:r>
            <a:endParaRPr lang="en-US" sz="2000" b="1" u="sng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0" lvl="1" indent="0" algn="l" rtl="0">
              <a:lnSpc>
                <a:spcPct val="200000"/>
              </a:lnSpc>
              <a:buClr>
                <a:srgbClr val="72A376"/>
              </a:buClr>
              <a:buFont typeface="Wingdings"/>
              <a:buChar char=""/>
            </a:pP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Hydroxyprogesterone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medroxyprogesterone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18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megestrol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are 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closely related to progesterone. 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0" lvl="1" indent="0" algn="l" rtl="0">
              <a:lnSpc>
                <a:spcPct val="200000"/>
              </a:lnSpc>
              <a:buClr>
                <a:srgbClr val="72A376"/>
              </a:buClr>
              <a:buFont typeface="Wingdings"/>
              <a:buChar char=""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third-generation : </a:t>
            </a:r>
            <a:r>
              <a:rPr lang="en-US" sz="18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desogestrel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gestodene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, and </a:t>
            </a:r>
            <a:r>
              <a:rPr lang="en-US" sz="18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norgestimate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 lower 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androgenic activity than older synthetic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progestins</a:t>
            </a:r>
            <a:endParaRPr lang="ar-EG" sz="1800" b="1" dirty="0">
              <a:solidFill>
                <a:prstClr val="black"/>
              </a:solidFill>
            </a:endParaRPr>
          </a:p>
          <a:p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23464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200000"/>
              </a:lnSpc>
              <a:buFont typeface="Wingdings"/>
              <a:buChar char=""/>
              <a:tabLst>
                <a:tab pos="466725" algn="l"/>
              </a:tabLs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Bind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intracellular receptor.</a:t>
            </a:r>
            <a:endParaRPr lang="en-US" sz="2400" dirty="0">
              <a:latin typeface="Calibri"/>
              <a:ea typeface="Times New Roman"/>
              <a:cs typeface="Arial"/>
            </a:endParaRPr>
          </a:p>
          <a:p>
            <a:pPr algn="l" rtl="0">
              <a:lnSpc>
                <a:spcPct val="200000"/>
              </a:lnSpc>
            </a:pPr>
            <a:r>
              <a:rPr lang="en-US" sz="2800" dirty="0">
                <a:latin typeface="Times New Roman"/>
                <a:ea typeface="Times New Roman"/>
              </a:rPr>
              <a:t>Estrogen stimulates synthesis of progesterone receptors, whereas progesterone inhibits synthesis of estrogen </a:t>
            </a:r>
            <a:r>
              <a:rPr lang="en-US" sz="2800" dirty="0" smtClean="0">
                <a:latin typeface="Times New Roman"/>
                <a:ea typeface="Times New Roman"/>
              </a:rPr>
              <a:t>receptors</a:t>
            </a:r>
          </a:p>
          <a:p>
            <a:pPr algn="l" rtl="0">
              <a:lnSpc>
                <a:spcPct val="200000"/>
              </a:lnSpc>
            </a:pPr>
            <a:r>
              <a:rPr lang="en-US" sz="2800" dirty="0" smtClean="0">
                <a:latin typeface="Times New Roman"/>
              </a:rPr>
              <a:t>Relax uterus by decrease sensitivity to oxytocin</a:t>
            </a:r>
            <a:endParaRPr lang="ar-E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56032" algn="ctr" rtl="0">
              <a:lnSpc>
                <a:spcPct val="115000"/>
              </a:lnSpc>
              <a:spcBef>
                <a:spcPts val="400"/>
              </a:spcBef>
            </a:pPr>
            <a:r>
              <a:rPr lang="en-US" sz="4400" u="sng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Mechanism of action</a:t>
            </a:r>
            <a:r>
              <a:rPr lang="en-US" sz="44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294634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52532"/>
              </p:ext>
            </p:extLst>
          </p:nvPr>
        </p:nvGraphicFramePr>
        <p:xfrm>
          <a:off x="152400" y="1600200"/>
          <a:ext cx="899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0" indent="-228600" algn="ctr">
              <a:lnSpc>
                <a:spcPct val="115000"/>
              </a:lnSpc>
              <a:spcBef>
                <a:spcPct val="20000"/>
              </a:spcBef>
            </a:pPr>
            <a:r>
              <a:rPr lang="en-US" sz="3600" u="sng" dirty="0" smtClean="0">
                <a:solidFill>
                  <a:srgbClr val="000000"/>
                </a:solidFill>
                <a:effectLst/>
                <a:latin typeface="Times New Roman"/>
              </a:rPr>
              <a:t>Female Gonadal Hormones</a:t>
            </a:r>
            <a:endParaRPr lang="ar-EG" sz="6600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3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algn="l" rtl="0">
              <a:lnSpc>
                <a:spcPct val="20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Distribution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:bound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to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albumin, stored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 adipose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tissue.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20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Metabolism</a:t>
            </a:r>
            <a:r>
              <a:rPr lang="en-US" sz="2800" dirty="0" smtClean="0">
                <a:latin typeface="Times New Roman"/>
                <a:ea typeface="Times New Roman"/>
              </a:rPr>
              <a:t> : </a:t>
            </a:r>
            <a:r>
              <a:rPr lang="en-US" sz="2800" dirty="0">
                <a:latin typeface="Times New Roman"/>
                <a:ea typeface="Times New Roman"/>
              </a:rPr>
              <a:t>in the liver and the products are conjugated with </a:t>
            </a:r>
            <a:r>
              <a:rPr lang="en-US" sz="2800" dirty="0" err="1">
                <a:latin typeface="Times New Roman"/>
                <a:ea typeface="Times New Roman"/>
              </a:rPr>
              <a:t>glucuronic</a:t>
            </a:r>
            <a:r>
              <a:rPr lang="en-US" sz="2800" dirty="0">
                <a:latin typeface="Times New Roman"/>
                <a:ea typeface="Times New Roman"/>
              </a:rPr>
              <a:t> acid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742950" lvl="1" indent="-285750" algn="l" rtl="0">
              <a:lnSpc>
                <a:spcPct val="20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Excreted</a:t>
            </a:r>
            <a:r>
              <a:rPr lang="en-US" sz="2800" dirty="0" smtClean="0">
                <a:latin typeface="Times New Roman"/>
                <a:ea typeface="Times New Roman"/>
              </a:rPr>
              <a:t>: </a:t>
            </a:r>
            <a:r>
              <a:rPr lang="en-US" sz="2800" dirty="0">
                <a:latin typeface="Times New Roman"/>
                <a:ea typeface="Times New Roman"/>
              </a:rPr>
              <a:t>in the urine</a:t>
            </a:r>
            <a:endParaRPr lang="ar-E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56032" algn="ctr">
              <a:lnSpc>
                <a:spcPct val="115000"/>
              </a:lnSpc>
              <a:spcBef>
                <a:spcPts val="400"/>
              </a:spcBef>
            </a:pPr>
            <a:r>
              <a:rPr lang="en-US" sz="4000" u="sng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Pharmacokinetics</a:t>
            </a:r>
            <a:r>
              <a:rPr lang="en-US" sz="40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  <a:endParaRPr lang="ar-EG" sz="5400" dirty="0"/>
          </a:p>
        </p:txBody>
      </p:sp>
    </p:spTree>
    <p:extLst>
      <p:ext uri="{BB962C8B-B14F-4D97-AF65-F5344CB8AC3E}">
        <p14:creationId xmlns:p14="http://schemas.microsoft.com/office/powerpoint/2010/main" val="421171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 rtl="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Clinical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uses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endParaRPr lang="en-US" sz="3600" dirty="0">
              <a:latin typeface="Calibri"/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arenBoth"/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Contraception:</a:t>
            </a:r>
            <a:endParaRPr lang="en-US" sz="2400" dirty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With estrogen in combined oral contraceptive pills.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As progesterone-only contraceptive pills.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As injectable or implantable progesterone-only contraceptive.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As part of intrauterine device.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Combined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with estrogen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for estrogen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replacement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therapy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in women with an intact uterus, to prevent endometrial hyperplasia and carcinoma.</a:t>
            </a:r>
            <a:endParaRPr lang="en-US" sz="2400" dirty="0">
              <a:latin typeface="Calibri"/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arenBoth"/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Endometriosis.			</a:t>
            </a:r>
            <a:endParaRPr lang="en-US" sz="2800" b="1" dirty="0" smtClean="0">
              <a:latin typeface="Times New Roman"/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arenBoth"/>
            </a:pP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Endometrial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carcinoma</a:t>
            </a: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Adverse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effects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endParaRPr lang="en-US" sz="36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742950" lvl="1" indent="-285750" algn="justLow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Weak androgenic actions.</a:t>
            </a:r>
            <a:endParaRPr lang="en-US" sz="2800" dirty="0">
              <a:latin typeface="Calibri"/>
              <a:ea typeface="Times New Roman"/>
              <a:cs typeface="Arial"/>
            </a:endParaRPr>
          </a:p>
          <a:p>
            <a:pPr marL="742950" lvl="1" indent="-285750" algn="justLow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Other unwanted effects include acne, fluid retention weight change, depression, change in libido, breast discomfort irregular menstrual cycles, and breakthrough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bleeding.</a:t>
            </a:r>
            <a:endParaRPr lang="en-US" sz="2800" dirty="0" smtClean="0">
              <a:latin typeface="Calibri"/>
              <a:ea typeface="Times New Roman"/>
              <a:cs typeface="Arial"/>
            </a:endParaRPr>
          </a:p>
          <a:p>
            <a:pPr marL="742950" lvl="1" indent="-285750" algn="justLow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</a:rPr>
              <a:t>Increased </a:t>
            </a:r>
            <a:r>
              <a:rPr lang="en-US" sz="2800" dirty="0">
                <a:latin typeface="Times New Roman"/>
                <a:ea typeface="Times New Roman"/>
              </a:rPr>
              <a:t>incidence of thromboembolism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35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lvl="1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Mifepristone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is a partial agonist at progesterone receptors.</a:t>
            </a:r>
            <a:endParaRPr lang="en-US" sz="2800" dirty="0">
              <a:ea typeface="Times New Roman"/>
              <a:cs typeface="Arial"/>
            </a:endParaRPr>
          </a:p>
          <a:p>
            <a:pPr lvl="1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It sensitizes the uterus to the action of prostaglandins.</a:t>
            </a:r>
            <a:endParaRPr lang="en-US" sz="2800" dirty="0">
              <a:ea typeface="Times New Roman"/>
              <a:cs typeface="Arial"/>
            </a:endParaRPr>
          </a:p>
          <a:p>
            <a:pPr lvl="1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It is given orally and has a plasma half-life of 21 hours.</a:t>
            </a:r>
            <a:endParaRPr lang="en-US" sz="2800" dirty="0">
              <a:ea typeface="Times New Roman"/>
              <a:cs typeface="Arial"/>
            </a:endParaRPr>
          </a:p>
          <a:p>
            <a:pPr lvl="1" algn="l" rtl="0">
              <a:lnSpc>
                <a:spcPct val="200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Mifepristone </a:t>
            </a:r>
            <a:r>
              <a:rPr lang="en-US" sz="2800" u="sng" dirty="0">
                <a:latin typeface="Times New Roman"/>
                <a:ea typeface="Times New Roman"/>
                <a:cs typeface="Arial"/>
              </a:rPr>
              <a:t>is used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in combination with a PGE</a:t>
            </a:r>
            <a:r>
              <a:rPr lang="en-US" sz="2800" b="1" baseline="-25000" dirty="0">
                <a:latin typeface="Times New Roman"/>
                <a:ea typeface="Times New Roman"/>
                <a:cs typeface="Arial"/>
              </a:rPr>
              <a:t>1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(e.g. misoprostol)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for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termination of pregnancy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2800" dirty="0">
              <a:ea typeface="Times New Roman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22860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4400" b="1" u="sng" spc="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Antiprogestins</a:t>
            </a:r>
            <a:endParaRPr lang="ar-EG" sz="8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6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Contraceptives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4" y="1371600"/>
            <a:ext cx="8576121" cy="4754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002060"/>
                </a:solidFill>
              </a:rPr>
              <a:t>Drugs can decrease fertility by a number of different mechanisms: </a:t>
            </a:r>
          </a:p>
          <a:p>
            <a:pPr algn="l" rtl="0"/>
            <a:r>
              <a:rPr lang="en-US" sz="2800" b="1" dirty="0">
                <a:solidFill>
                  <a:srgbClr val="002060"/>
                </a:solidFill>
              </a:rPr>
              <a:t>Preventing ovulation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</a:rPr>
              <a:t>Currently, </a:t>
            </a:r>
            <a:r>
              <a:rPr lang="en-US" sz="2800" b="1" dirty="0">
                <a:solidFill>
                  <a:srgbClr val="002060"/>
                </a:solidFill>
              </a:rPr>
              <a:t>interference with ovulation </a:t>
            </a:r>
            <a:r>
              <a:rPr lang="en-US" sz="2800" dirty="0">
                <a:solidFill>
                  <a:srgbClr val="002060"/>
                </a:solidFill>
              </a:rPr>
              <a:t>is the </a:t>
            </a:r>
            <a:r>
              <a:rPr lang="en-US" sz="2800" b="1" dirty="0">
                <a:solidFill>
                  <a:srgbClr val="002060"/>
                </a:solidFill>
              </a:rPr>
              <a:t>most common pharmacologic intervention for preventing pregnancy </a:t>
            </a:r>
            <a:endParaRPr lang="ar-JO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utoShape 2" descr="Three things you need to know about contraceptives and COVID-19 - USA for  UNF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51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Major classes of contraceptives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contraceptives (progesterone only and combined)</a:t>
            </a:r>
          </a:p>
          <a:p>
            <a:pPr marL="514350" lvl="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Long-acting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progestogen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-only contraception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Transdermal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patch</a:t>
            </a:r>
          </a:p>
          <a:p>
            <a:pPr marL="514350" lvl="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Vaginal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 intrauterine device (IUD)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Postcoital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contraception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  <a:solidFill>
            <a:srgbClr val="FFFF00"/>
          </a:solidFill>
        </p:spPr>
        <p:txBody>
          <a:bodyPr/>
          <a:lstStyle/>
          <a:p>
            <a:r>
              <a:rPr lang="en-US" sz="4400" dirty="0"/>
              <a:t>A</a:t>
            </a:r>
            <a:r>
              <a:rPr lang="en-US" sz="4400" dirty="0" smtClean="0"/>
              <a:t>. </a:t>
            </a:r>
            <a:r>
              <a:rPr lang="en-US" sz="4400" dirty="0"/>
              <a:t>Progestin-only pills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839200" cy="4785395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Primolut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norgestrel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(called mini-pill),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 taken daily on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continuous schedule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Deliver low, continuous dosage of drug </a:t>
            </a:r>
          </a:p>
          <a:p>
            <a:pPr algn="l" rtl="0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produce irregular menstrual cycles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frequently than combination products</a:t>
            </a:r>
          </a:p>
          <a:p>
            <a:pPr algn="l" rtl="0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limited patient acceptance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increased possibility of pregnancy &amp; frequent occurrence of menstrual irregularities</a:t>
            </a:r>
            <a:endParaRPr lang="ar-JO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JO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5745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The progestin-only pill </a:t>
            </a:r>
            <a:r>
              <a:rPr lang="en-US" sz="2800" dirty="0"/>
              <a:t>may be </a:t>
            </a:r>
            <a:r>
              <a:rPr lang="en-US" sz="2800" b="1" dirty="0">
                <a:solidFill>
                  <a:srgbClr val="0070C0"/>
                </a:solidFill>
              </a:rPr>
              <a:t>used for patients who are breast-feeding </a:t>
            </a:r>
            <a:r>
              <a:rPr lang="en-US" sz="2800" dirty="0"/>
              <a:t>(</a:t>
            </a:r>
            <a:r>
              <a:rPr lang="en-US" sz="2800" dirty="0" err="1"/>
              <a:t>progestins</a:t>
            </a:r>
            <a:r>
              <a:rPr lang="en-US" sz="2800" dirty="0"/>
              <a:t> do not have an effect on milk production)</a:t>
            </a:r>
          </a:p>
          <a:p>
            <a:pPr algn="l" rtl="0"/>
            <a:r>
              <a:rPr lang="en-US" sz="2800" b="1" dirty="0"/>
              <a:t>Patents who are </a:t>
            </a:r>
            <a:r>
              <a:rPr lang="en-US" sz="2800" b="1" dirty="0">
                <a:solidFill>
                  <a:srgbClr val="0070C0"/>
                </a:solidFill>
              </a:rPr>
              <a:t>intolerant to estrogen</a:t>
            </a:r>
          </a:p>
          <a:p>
            <a:pPr algn="l" rtl="0"/>
            <a:r>
              <a:rPr lang="en-US" sz="2800" b="1" dirty="0"/>
              <a:t>Patients have </a:t>
            </a:r>
            <a:r>
              <a:rPr lang="en-US" sz="2800" b="1" dirty="0">
                <a:solidFill>
                  <a:srgbClr val="0070C0"/>
                </a:solidFill>
              </a:rPr>
              <a:t>other contraindications to estrogen-containing products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JO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493718" cy="32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8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36" y="431874"/>
            <a:ext cx="8229600" cy="907504"/>
          </a:xfrm>
          <a:solidFill>
            <a:srgbClr val="FFFF00"/>
          </a:solidFill>
        </p:spPr>
        <p:txBody>
          <a:bodyPr/>
          <a:lstStyle/>
          <a:p>
            <a:r>
              <a:rPr lang="en-US" sz="4000" dirty="0"/>
              <a:t>B</a:t>
            </a:r>
            <a:r>
              <a:rPr lang="en-US" sz="4000" dirty="0" smtClean="0"/>
              <a:t>. </a:t>
            </a:r>
            <a:r>
              <a:rPr lang="en-US" sz="3600" dirty="0"/>
              <a:t>Combination oral contraceptives 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pPr algn="l" rtl="0"/>
            <a:r>
              <a:rPr lang="en-US" b="1" dirty="0" err="1" smtClean="0">
                <a:solidFill>
                  <a:srgbClr val="0070C0"/>
                </a:solidFill>
              </a:rPr>
              <a:t>yasmine</a:t>
            </a:r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Products containing </a:t>
            </a:r>
            <a:r>
              <a:rPr lang="en-US" b="1" dirty="0">
                <a:solidFill>
                  <a:srgbClr val="0070C0"/>
                </a:solidFill>
              </a:rPr>
              <a:t>a combination of estrogen &amp; progestin </a:t>
            </a:r>
            <a:r>
              <a:rPr lang="en-US" b="1" dirty="0"/>
              <a:t>are the most common type of oral contraceptives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They are highly effective in achieving contraception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Monophasic combination pills </a:t>
            </a:r>
            <a:r>
              <a:rPr lang="en-US" dirty="0"/>
              <a:t>contain </a:t>
            </a:r>
            <a:r>
              <a:rPr lang="en-US" b="1" dirty="0"/>
              <a:t>constant dose of estrogen and progestin </a:t>
            </a:r>
            <a:r>
              <a:rPr lang="en-US" dirty="0"/>
              <a:t>given </a:t>
            </a:r>
            <a:r>
              <a:rPr lang="en-US" b="1" dirty="0"/>
              <a:t>over 21 days</a:t>
            </a:r>
          </a:p>
          <a:p>
            <a:pPr algn="l" rtl="0"/>
            <a:r>
              <a:rPr lang="en-US" b="1" dirty="0" err="1">
                <a:solidFill>
                  <a:srgbClr val="0070C0"/>
                </a:solidFill>
              </a:rPr>
              <a:t>Triphasic</a:t>
            </a:r>
            <a:r>
              <a:rPr lang="en-US" b="1" dirty="0">
                <a:solidFill>
                  <a:srgbClr val="0070C0"/>
                </a:solidFill>
              </a:rPr>
              <a:t> oral contraceptive products </a:t>
            </a:r>
            <a:r>
              <a:rPr lang="en-US" b="1" dirty="0"/>
              <a:t>mimic natural female cycle </a:t>
            </a:r>
            <a:r>
              <a:rPr lang="en-US" dirty="0"/>
              <a:t>and </a:t>
            </a:r>
            <a:r>
              <a:rPr lang="en-US" b="1" dirty="0"/>
              <a:t>contain constant dose of estrogen with increasing doses of progestin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JO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1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249680" y="2712720"/>
            <a:ext cx="152400" cy="1249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732240" y="1772816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5896" y="1628800"/>
            <a:ext cx="35814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467600" y="5695528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2133600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ESTROGEN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(E)</a:t>
            </a:r>
            <a:endParaRPr lang="ar-EG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1484784"/>
            <a:ext cx="2009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PROGESTERON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(P)</a:t>
            </a:r>
            <a:endParaRPr lang="ar-EG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100" y="6372106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BOTH(E,P)</a:t>
            </a:r>
            <a:endParaRPr lang="ar-EG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40439"/>
            <a:ext cx="856895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Mechanism of action of oral </a:t>
            </a:r>
          </a:p>
          <a:p>
            <a:pPr lvl="1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contraceptive pills</a:t>
            </a:r>
            <a:endParaRPr lang="ar-EG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Estrogen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81328"/>
            <a:ext cx="8991600" cy="5224272"/>
          </a:xfrm>
        </p:spPr>
        <p:txBody>
          <a:bodyPr>
            <a:noAutofit/>
          </a:bodyPr>
          <a:lstStyle/>
          <a:p>
            <a:pPr marL="742950" lvl="1" indent="-285750" algn="justLow" rtl="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"/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Synthesized by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the ovary, placenta and in small amounts by the testis and adrenal cortex.</a:t>
            </a:r>
            <a:endParaRPr lang="en-US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742950" lvl="1" indent="-285750" algn="justLow" rtl="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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There are three main endogenous estrogens in humans: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estradiol,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estrone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and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estriol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742950" lvl="1" indent="-285750" algn="justLow" rtl="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"/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Estradiol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is the most potent and is the principal estrogen secreted by the ovary</a:t>
            </a:r>
            <a:endParaRPr lang="ar-EG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50255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52400"/>
          <a:ext cx="8991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191000"/>
            <a:ext cx="25908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Fixed dose of estrogen and progestin for 21 days then7 days placebo.</a:t>
            </a:r>
            <a:endParaRPr lang="ar-EG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124176"/>
            <a:ext cx="3124200" cy="2400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Fixed dose of estrogen while  progestin dose increase  in 2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half of the cycle(21  days) then 7 days placebo</a:t>
            </a:r>
            <a:endParaRPr lang="en-US" dirty="0">
              <a:solidFill>
                <a:prstClr val="black"/>
              </a:solidFill>
              <a:latin typeface="Calibri" panose="020F0502020204030204"/>
              <a:ea typeface="Times New Roman" panose="02020603050405020304"/>
              <a:cs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440" y="3893343"/>
            <a:ext cx="295656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Dose of estrogen fixed or variable and progestin dose change in 3 equal phases during the cycle (21  days) then 7 days placebo.</a:t>
            </a:r>
            <a:endParaRPr lang="ar-EG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946-2907-41F8-8D1D-7762D5763247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3886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21200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51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6588" y="0"/>
            <a:ext cx="8507412" cy="616585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combination oral contraceptive, active pills are taken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21 days followed by 7 days of placebo</a:t>
            </a:r>
          </a:p>
          <a:p>
            <a:pPr algn="l" rtl="0">
              <a:lnSpc>
                <a:spcPct val="1700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Withdrawal bleeding occurs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hormone-free interval</a:t>
            </a:r>
          </a:p>
          <a:p>
            <a:pPr algn="l" rtl="0">
              <a:lnSpc>
                <a:spcPct val="1700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Estrogens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that are commonly present in combination pills are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ethinyl estradiol &amp;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mestranol</a:t>
            </a:r>
            <a:endParaRPr lang="en-US" sz="3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lnSpc>
                <a:spcPct val="1700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acetate,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norgestrel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levonorgestrel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desogestrel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norgestimate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JO" sz="3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7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171" y="1556792"/>
            <a:ext cx="8964333" cy="2592288"/>
            <a:chOff x="-71853" y="1556792"/>
            <a:chExt cx="8964333" cy="25922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" t="10960" r="5292" b="8552"/>
            <a:stretch>
              <a:fillRect/>
            </a:stretch>
          </p:blipFill>
          <p:spPr bwMode="auto">
            <a:xfrm>
              <a:off x="-71853" y="1556792"/>
              <a:ext cx="2751323" cy="2592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71800" y="1988840"/>
              <a:ext cx="6120680" cy="175432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>
              <a:spAutoFit/>
            </a:bodyPr>
            <a:lstStyle/>
            <a:p>
              <a:pPr lvl="1" algn="ctr" rtl="1">
                <a:lnSpc>
                  <a:spcPct val="150000"/>
                </a:lnSpc>
                <a:spcBef>
                  <a:spcPct val="20000"/>
                </a:spcBef>
                <a:buClr>
                  <a:srgbClr val="009DD9"/>
                </a:buClr>
                <a:defRPr/>
              </a:pPr>
              <a:r>
                <a:rPr lang="en-US" sz="3600" b="1" kern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a. Medroxyprogesterone:</a:t>
              </a:r>
              <a:r>
                <a:rPr lang="en-US" sz="3600" kern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 </a:t>
              </a:r>
              <a:r>
                <a:rPr lang="en-US" sz="3600" b="1" kern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intramuscular </a:t>
              </a:r>
              <a:endParaRPr lang="ar-EG" sz="3600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504" y="4581128"/>
            <a:ext cx="8944744" cy="1944216"/>
            <a:chOff x="107504" y="4005064"/>
            <a:chExt cx="8944744" cy="194421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005064"/>
              <a:ext cx="2536032" cy="1944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7504" y="4006805"/>
              <a:ext cx="6372200" cy="186512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>
              <a:spAutoFit/>
            </a:bodyPr>
            <a:lstStyle/>
            <a:p>
              <a:pPr lvl="1" algn="ctr">
                <a:lnSpc>
                  <a:spcPct val="150000"/>
                </a:lnSpc>
                <a:spcBef>
                  <a:spcPct val="20000"/>
                </a:spcBef>
                <a:buClr>
                  <a:srgbClr val="009DD9"/>
                </a:buClr>
              </a:pPr>
              <a:r>
                <a:rPr lang="en-US" sz="3600" b="1" dirty="0">
                  <a:solidFill>
                    <a:srgbClr val="E6842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b. </a:t>
              </a:r>
              <a:r>
                <a:rPr lang="en-US" sz="3600" b="1" dirty="0" err="1">
                  <a:solidFill>
                    <a:srgbClr val="E6842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Levoprogestrol</a:t>
              </a:r>
              <a:r>
                <a:rPr lang="en-US" sz="3600" b="1" dirty="0">
                  <a:solidFill>
                    <a:srgbClr val="E6842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: </a:t>
              </a:r>
            </a:p>
            <a:p>
              <a:pPr lvl="1" algn="ctr">
                <a:lnSpc>
                  <a:spcPct val="150000"/>
                </a:lnSpc>
                <a:spcBef>
                  <a:spcPct val="20000"/>
                </a:spcBef>
                <a:buClr>
                  <a:srgbClr val="009DD9"/>
                </a:buClr>
              </a:pPr>
              <a:r>
                <a:rPr lang="en-US" sz="3600" b="1" dirty="0">
                  <a:solidFill>
                    <a:srgbClr val="E6842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</a:rPr>
                <a:t>subcutaneous capsules.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44016" y="188640"/>
            <a:ext cx="88924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B. </a:t>
            </a:r>
            <a:r>
              <a:rPr 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Long-acting progestogen-only contraception</a:t>
            </a:r>
            <a:endParaRPr lang="ar-EG" sz="36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  <a:solidFill>
            <a:srgbClr val="FFFF00"/>
          </a:solidFill>
        </p:spPr>
        <p:txBody>
          <a:bodyPr/>
          <a:lstStyle/>
          <a:p>
            <a:r>
              <a:rPr lang="en-US" sz="4000" dirty="0"/>
              <a:t>C</a:t>
            </a:r>
            <a:r>
              <a:rPr lang="en-US" sz="4000" dirty="0" smtClean="0"/>
              <a:t>. </a:t>
            </a:r>
            <a:r>
              <a:rPr lang="en-US" sz="4000" dirty="0"/>
              <a:t>Transdermal patch: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48053" cy="4525963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alternative to combination oral contraceptive pills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transdermal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contraceptive patch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estradiol and progestin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norelgestromin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contraceptive patch is applied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week for 3 weeks to abdomen, upper torso, or buttock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Week 4 is patch-free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withdrawal bleeding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</a:p>
          <a:p>
            <a:pPr lvl="0" algn="l" rtl="0">
              <a:lnSpc>
                <a:spcPct val="120000"/>
              </a:lnSpc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transdermal patch has </a:t>
            </a:r>
            <a:r>
              <a:rPr lang="en-US" sz="2800" b="1" dirty="0">
                <a:solidFill>
                  <a:srgbClr val="0070C0"/>
                </a:solidFill>
              </a:rPr>
              <a:t>efficacy comparable to that of oral contraceptives</a:t>
            </a:r>
          </a:p>
          <a:p>
            <a:pPr lvl="0" algn="l" rtl="0">
              <a:lnSpc>
                <a:spcPct val="120000"/>
              </a:lnSpc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however, it has been shown to be </a:t>
            </a:r>
            <a:r>
              <a:rPr lang="en-US" sz="2800" b="1" dirty="0">
                <a:solidFill>
                  <a:srgbClr val="0070C0"/>
                </a:solidFill>
              </a:rPr>
              <a:t>less effective in women weighing greater than 90 </a:t>
            </a:r>
            <a:r>
              <a:rPr lang="en-US" sz="2800" b="1" dirty="0" smtClean="0">
                <a:solidFill>
                  <a:srgbClr val="0070C0"/>
                </a:solidFill>
              </a:rPr>
              <a:t>kilograms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81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79512"/>
          </a:xfrm>
          <a:solidFill>
            <a:srgbClr val="FFFF00"/>
          </a:solidFill>
        </p:spPr>
        <p:txBody>
          <a:bodyPr/>
          <a:lstStyle/>
          <a:p>
            <a:r>
              <a:rPr lang="en-US" sz="4000" dirty="0"/>
              <a:t>D</a:t>
            </a:r>
            <a:r>
              <a:rPr lang="en-US" sz="4000" dirty="0" smtClean="0"/>
              <a:t>. </a:t>
            </a:r>
            <a:r>
              <a:rPr lang="en-US" sz="4000" dirty="0"/>
              <a:t>Vaginal ring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71048" cy="508759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Ethinyl estradiol and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etonogestrel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ring is inserted into vagina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left in place for 3 weeks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Week 4 is ring-free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withdrawal bleeding occurs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contraceptive vaginal ring has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efficacy,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Vaginal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occasionally slip or be expelled accidentally</a:t>
            </a:r>
            <a:endParaRPr lang="ar-JO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35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338" name="Picture 2" descr="Image result for Vaginal 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543" y="26096"/>
            <a:ext cx="2307668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6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72208"/>
          </a:xfrm>
          <a:solidFill>
            <a:srgbClr val="FFFF00"/>
          </a:solidFill>
        </p:spPr>
        <p:txBody>
          <a:bodyPr/>
          <a:lstStyle/>
          <a:p>
            <a:r>
              <a:rPr lang="en-US" sz="4000" dirty="0"/>
              <a:t>5. Progestin intrauterine device (IUD)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>
                <a:solidFill>
                  <a:srgbClr val="0070C0"/>
                </a:solidFill>
              </a:rPr>
              <a:t>Mirena</a:t>
            </a:r>
            <a:endParaRPr lang="en-US" sz="2800" b="1" dirty="0">
              <a:solidFill>
                <a:srgbClr val="0070C0"/>
              </a:solidFill>
            </a:endParaRPr>
          </a:p>
          <a:p>
            <a:pPr algn="l" rtl="0"/>
            <a:r>
              <a:rPr lang="en-US" sz="2800" b="1" dirty="0" err="1">
                <a:solidFill>
                  <a:srgbClr val="0070C0"/>
                </a:solidFill>
              </a:rPr>
              <a:t>levonorgestrel</a:t>
            </a:r>
            <a:r>
              <a:rPr lang="en-US" sz="2800" b="1" dirty="0">
                <a:solidFill>
                  <a:srgbClr val="0070C0"/>
                </a:solidFill>
              </a:rPr>
              <a:t>-releasing intra-uterine system </a:t>
            </a:r>
            <a:r>
              <a:rPr lang="en-US" sz="2800" dirty="0"/>
              <a:t>offers </a:t>
            </a:r>
            <a:r>
              <a:rPr lang="en-US" sz="2800" b="1" dirty="0">
                <a:solidFill>
                  <a:schemeClr val="accent6"/>
                </a:solidFill>
              </a:rPr>
              <a:t>a highly effective method of long-term contraception</a:t>
            </a:r>
          </a:p>
          <a:p>
            <a:pPr algn="l" rtl="0"/>
            <a:r>
              <a:rPr lang="en-US" sz="2800" dirty="0"/>
              <a:t> </a:t>
            </a:r>
            <a:r>
              <a:rPr lang="en-US" sz="2800" b="1" dirty="0"/>
              <a:t>This intrauterine device </a:t>
            </a:r>
            <a:r>
              <a:rPr lang="en-US" sz="2800" b="1" dirty="0">
                <a:solidFill>
                  <a:srgbClr val="0070C0"/>
                </a:solidFill>
              </a:rPr>
              <a:t>provides contraception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for up to 5 years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6" name="Picture 2" descr="Image result for progestin intrauterine de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85750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630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548680"/>
            <a:ext cx="8712968" cy="120032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err="1" smtClean="0">
                <a:solidFill>
                  <a:srgbClr val="E684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Levonorgestrol</a:t>
            </a:r>
            <a:r>
              <a:rPr lang="en-US" sz="3600" b="1" kern="0" dirty="0" smtClean="0">
                <a:solidFill>
                  <a:srgbClr val="E684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-impregnated </a:t>
            </a:r>
            <a:endParaRPr lang="en-US" sz="3600" b="1" kern="0" dirty="0">
              <a:solidFill>
                <a:srgbClr val="E6842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</a:endParaRPr>
          </a:p>
          <a:p>
            <a:pPr algn="ctr">
              <a:defRPr/>
            </a:pPr>
            <a:r>
              <a:rPr lang="en-US" sz="3600" b="1" kern="0" dirty="0">
                <a:solidFill>
                  <a:srgbClr val="E684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    intrauterine device</a:t>
            </a:r>
            <a:r>
              <a:rPr lang="en-US" sz="3600" kern="0" dirty="0">
                <a:solidFill>
                  <a:srgbClr val="E684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 </a:t>
            </a:r>
            <a:endParaRPr lang="ar-EG" sz="2400" kern="0" dirty="0">
              <a:solidFill>
                <a:srgbClr val="E6842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3"/>
            <a:ext cx="3628452" cy="339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548301"/>
            <a:ext cx="3384376" cy="27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3528"/>
          </a:xfrm>
          <a:solidFill>
            <a:srgbClr val="FFFF00"/>
          </a:solidFill>
        </p:spPr>
        <p:txBody>
          <a:bodyPr/>
          <a:lstStyle/>
          <a:p>
            <a:r>
              <a:rPr lang="en-US" sz="4000" dirty="0"/>
              <a:t>6. Postcoital contraception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65" y="1353741"/>
            <a:ext cx="8507288" cy="4785395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>
                <a:solidFill>
                  <a:srgbClr val="0070C0"/>
                </a:solidFill>
              </a:rPr>
              <a:t>Postcoital</a:t>
            </a:r>
            <a:r>
              <a:rPr lang="en-US" sz="2800" b="1" dirty="0">
                <a:solidFill>
                  <a:srgbClr val="0070C0"/>
                </a:solidFill>
              </a:rPr>
              <a:t> or emergency contraception </a:t>
            </a:r>
            <a:r>
              <a:rPr lang="en-US" sz="2800" dirty="0"/>
              <a:t>reduces probability of pregnancy to between </a:t>
            </a:r>
            <a:r>
              <a:rPr lang="en-US" sz="2800" b="1" dirty="0">
                <a:solidFill>
                  <a:srgbClr val="0070C0"/>
                </a:solidFill>
              </a:rPr>
              <a:t>0.2 &amp; 3 percent</a:t>
            </a:r>
          </a:p>
          <a:p>
            <a:pPr algn="l" rtl="0"/>
            <a:r>
              <a:rPr lang="en-US" sz="2800" b="1" dirty="0"/>
              <a:t>Emergency contraception </a:t>
            </a:r>
            <a:r>
              <a:rPr lang="en-US" sz="2800" dirty="0"/>
              <a:t>uses </a:t>
            </a:r>
            <a:r>
              <a:rPr lang="en-US" sz="2800" b="1" dirty="0">
                <a:solidFill>
                  <a:srgbClr val="0070C0"/>
                </a:solidFill>
              </a:rPr>
              <a:t>high doses of progestin </a:t>
            </a:r>
            <a:r>
              <a:rPr lang="en-US" sz="2800" b="1" dirty="0"/>
              <a:t>(0.75 mg of levonorgestrel)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70C0"/>
                </a:solidFill>
              </a:rPr>
              <a:t>high doses of estrogen </a:t>
            </a:r>
            <a:r>
              <a:rPr lang="en-US" sz="2800" b="1" dirty="0"/>
              <a:t>(100 </a:t>
            </a:r>
            <a:r>
              <a:rPr lang="en-US" sz="2800" b="1" dirty="0" err="1"/>
              <a:t>μg</a:t>
            </a:r>
            <a:r>
              <a:rPr lang="en-US" sz="2800" b="1" dirty="0"/>
              <a:t> of ethinyl estradiol) </a:t>
            </a:r>
            <a:r>
              <a:rPr lang="en-US" sz="2800" b="1" dirty="0">
                <a:solidFill>
                  <a:srgbClr val="0070C0"/>
                </a:solidFill>
              </a:rPr>
              <a:t>plus progestin </a:t>
            </a:r>
            <a:r>
              <a:rPr lang="en-US" sz="2800" b="1" dirty="0"/>
              <a:t>(0.5 mg of levonorgestrel)</a:t>
            </a:r>
          </a:p>
          <a:p>
            <a:pPr algn="l" rtl="0"/>
            <a:r>
              <a:rPr lang="en-US" sz="2800" b="1" dirty="0"/>
              <a:t>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70C0"/>
                </a:solidFill>
              </a:rPr>
              <a:t>progestin-only emergency contraceptive </a:t>
            </a:r>
            <a:r>
              <a:rPr lang="en-US" sz="2800" dirty="0"/>
              <a:t>regimens </a:t>
            </a:r>
            <a:r>
              <a:rPr lang="en-US" sz="2800" b="1" dirty="0">
                <a:solidFill>
                  <a:srgbClr val="0070C0"/>
                </a:solidFill>
              </a:rPr>
              <a:t>are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better tolerated than </a:t>
            </a:r>
            <a:r>
              <a:rPr lang="en-US" sz="2800" b="1" dirty="0"/>
              <a:t>estrogen-progestin combination regimens</a:t>
            </a:r>
          </a:p>
          <a:p>
            <a:pPr algn="l" rtl="0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38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75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87680" cy="566896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For maximum effectiveness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/>
              <a:t>emergency contraception</a:t>
            </a:r>
            <a:r>
              <a:rPr lang="en-US" sz="2800" dirty="0"/>
              <a:t> should be taken </a:t>
            </a:r>
            <a:r>
              <a:rPr lang="en-US" sz="2800" b="1" dirty="0">
                <a:solidFill>
                  <a:srgbClr val="0070C0"/>
                </a:solidFill>
              </a:rPr>
              <a:t>as soon as possible after unprotected intercourse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Should be administered within 72 hours of unprotected intercourse (the morning-after pill)</a:t>
            </a:r>
            <a:endParaRPr lang="en-US" sz="2800" b="1" dirty="0"/>
          </a:p>
          <a:p>
            <a:pPr algn="l" rtl="0">
              <a:lnSpc>
                <a:spcPct val="150000"/>
              </a:lnSpc>
            </a:pPr>
            <a:r>
              <a:rPr lang="en-US" sz="2800" b="1" dirty="0"/>
              <a:t>A second dose of emergency contraception should be taken </a:t>
            </a:r>
            <a:r>
              <a:rPr lang="en-US" sz="2800" b="1" dirty="0">
                <a:solidFill>
                  <a:srgbClr val="0070C0"/>
                </a:solidFill>
              </a:rPr>
              <a:t>12 hours after the first dose</a:t>
            </a:r>
          </a:p>
          <a:p>
            <a:pPr marL="0" indent="0" algn="l" rtl="0">
              <a:buNone/>
            </a:pPr>
            <a:r>
              <a:rPr lang="en-US" sz="2800" dirty="0"/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39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>
            <a:off x="5217109" y="1433175"/>
            <a:ext cx="1019455" cy="83849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4150309" y="1437555"/>
            <a:ext cx="1066800" cy="83849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9100" y="257294"/>
            <a:ext cx="1752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hypothalamus</a:t>
            </a:r>
            <a:endParaRPr lang="ar-EG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93109" y="1038033"/>
            <a:ext cx="24219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Anterior pituitary</a:t>
            </a:r>
            <a:endParaRPr lang="ar-EG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36564" y="2064544"/>
            <a:ext cx="11548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F.S.H</a:t>
            </a:r>
            <a:endParaRPr lang="ar-EG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52089" y="2098179"/>
            <a:ext cx="990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L.H</a:t>
            </a:r>
            <a:endParaRPr lang="ar-EG" b="1" dirty="0"/>
          </a:p>
        </p:txBody>
      </p:sp>
      <p:cxnSp>
        <p:nvCxnSpPr>
          <p:cNvPr id="33" name="Straight Arrow Connector 32"/>
          <p:cNvCxnSpPr>
            <a:stCxn id="24" idx="2"/>
          </p:cNvCxnSpPr>
          <p:nvPr/>
        </p:nvCxnSpPr>
        <p:spPr>
          <a:xfrm>
            <a:off x="3647389" y="2467511"/>
            <a:ext cx="1066800" cy="773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2"/>
          </p:cNvCxnSpPr>
          <p:nvPr/>
        </p:nvCxnSpPr>
        <p:spPr>
          <a:xfrm flipH="1">
            <a:off x="5638802" y="2433876"/>
            <a:ext cx="1175180" cy="805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42689" y="3380125"/>
            <a:ext cx="267129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+ follicle development in ovary</a:t>
            </a:r>
            <a:endParaRPr lang="ar-EG" b="1" dirty="0"/>
          </a:p>
        </p:txBody>
      </p:sp>
      <p:cxnSp>
        <p:nvCxnSpPr>
          <p:cNvPr id="39" name="Straight Connector 38"/>
          <p:cNvCxnSpPr>
            <a:stCxn id="23" idx="3"/>
          </p:cNvCxnSpPr>
          <p:nvPr/>
        </p:nvCxnSpPr>
        <p:spPr>
          <a:xfrm>
            <a:off x="7391400" y="2249210"/>
            <a:ext cx="6095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00999" y="2249210"/>
            <a:ext cx="0" cy="805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2"/>
          </p:cNvCxnSpPr>
          <p:nvPr/>
        </p:nvCxnSpPr>
        <p:spPr>
          <a:xfrm>
            <a:off x="5105400" y="626626"/>
            <a:ext cx="0" cy="4114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81700" y="626626"/>
            <a:ext cx="11049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GnRh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199" y="3056959"/>
            <a:ext cx="1371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strogen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release</a:t>
            </a:r>
            <a:endParaRPr lang="ar-EG" b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>
            <a:stCxn id="24" idx="1"/>
          </p:cNvCxnSpPr>
          <p:nvPr/>
        </p:nvCxnSpPr>
        <p:spPr>
          <a:xfrm flipH="1">
            <a:off x="1676400" y="2282845"/>
            <a:ext cx="14756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76400" y="2282845"/>
            <a:ext cx="0" cy="1097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3400" y="3380124"/>
            <a:ext cx="3428999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Ovulation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progesterone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secretion from the corpus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</a:rPr>
              <a:t>luteum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38802" y="4876800"/>
            <a:ext cx="32003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latin typeface="Times New Roman"/>
                <a:ea typeface="Times New Roman"/>
              </a:rPr>
              <a:t>Controls </a:t>
            </a:r>
            <a:r>
              <a:rPr lang="en-US" b="1" dirty="0">
                <a:latin typeface="Times New Roman"/>
                <a:ea typeface="Times New Roman"/>
              </a:rPr>
              <a:t>the proliferative phase of the endometrium </a:t>
            </a:r>
            <a:endParaRPr lang="ar-EG" b="1" dirty="0"/>
          </a:p>
        </p:txBody>
      </p:sp>
      <p:cxnSp>
        <p:nvCxnSpPr>
          <p:cNvPr id="61" name="Straight Arrow Connector 60"/>
          <p:cNvCxnSpPr>
            <a:stCxn id="50" idx="2"/>
          </p:cNvCxnSpPr>
          <p:nvPr/>
        </p:nvCxnSpPr>
        <p:spPr>
          <a:xfrm>
            <a:off x="8000999" y="3703290"/>
            <a:ext cx="0" cy="1173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3399" y="5029200"/>
            <a:ext cx="36957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latin typeface="Times New Roman"/>
                <a:ea typeface="Times New Roman"/>
              </a:rPr>
              <a:t>controls the later secretory phase</a:t>
            </a:r>
            <a:endParaRPr lang="ar-EG" b="1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752600" y="3887955"/>
            <a:ext cx="0" cy="1187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4300" y="121286"/>
            <a:ext cx="32766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Neurohormonal</a:t>
            </a:r>
            <a:r>
              <a:rPr lang="en-US" sz="2400" b="1" dirty="0" smtClean="0"/>
              <a:t> control of female reproductive system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297580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  <a:solidFill>
            <a:srgbClr val="FFC000"/>
          </a:solidFill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Adverse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adverse effects: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breast tenderness, depression, fluid retention, headache, nausea &amp; vomiting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Cardiovascular: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rare, most serious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venous thromboembolism, thrombophlebitis, hypertension, increased incidence of MI &amp; cerebral &amp; coronary thrombosis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These adverse effects are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common among women who smoke &amp; who are older than 35 years</a:t>
            </a:r>
            <a:endParaRPr lang="ar-JO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93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41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686800" cy="5440363"/>
          </a:xfrm>
        </p:spPr>
        <p:txBody>
          <a:bodyPr>
            <a:noAutofit/>
          </a:bodyPr>
          <a:lstStyle/>
          <a:p>
            <a:pPr lvl="0" algn="l" rtl="0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Metabolic:</a:t>
            </a: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Abnormal glucose tolerance . </a:t>
            </a:r>
          </a:p>
          <a:p>
            <a:pPr lvl="0" algn="l" rtl="0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Weight gain 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is common in women who are taking </a:t>
            </a:r>
            <a:r>
              <a:rPr lang="en-US" sz="2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nortestosterone</a:t>
            </a: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derivatives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lipids: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combination pill causes change in serum lipoprotein profile</a:t>
            </a: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Estrogen causes increase in HDL and  decrease in LDL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(a desirable occurrence)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Whereas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negate some of  beneficial effects of estrogen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Therefore,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estrogen-dominant preparations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 best for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individuals with elevated serum cholesterol</a:t>
            </a:r>
            <a:endParaRPr lang="ar-JO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23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29"/>
            <a:ext cx="8229600" cy="1123528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Contraindications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Cerebrovascular &amp; thromboembolic disease</a:t>
            </a:r>
          </a:p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Liver disease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Combination oral contraceptives should not be used in patients over age of 35 who are heavy smokers</a:t>
            </a:r>
            <a:endParaRPr lang="ar-JO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84AD-3A16-4205-A6B2-3BAA14226D45}" type="slidenum">
              <a:rPr lang="ar-J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42</a:t>
            </a:fld>
            <a:endParaRPr lang="ar-J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71600"/>
            <a:ext cx="9296400" cy="5334000"/>
          </a:xfrm>
        </p:spPr>
        <p:txBody>
          <a:bodyPr>
            <a:noAutofit/>
          </a:bodyPr>
          <a:lstStyle/>
          <a:p>
            <a:pPr marL="742950" lvl="1" indent="-285750" algn="l" rtl="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Many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preparations (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oral, transdermal, intramuscular, implantation and topical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)</a:t>
            </a:r>
            <a:endParaRPr lang="en-US" sz="2800" dirty="0">
              <a:latin typeface="Calibri"/>
              <a:ea typeface="Times New Roman"/>
              <a:cs typeface="Arial"/>
            </a:endParaRPr>
          </a:p>
          <a:p>
            <a:pPr marL="742950" lvl="1" indent="-285750" algn="l" rtl="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Natural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(e.g. estradiol,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estriol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) and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synthetic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(e.g.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Mestranol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Ethinyl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estradiol,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Stilbestrol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).</a:t>
            </a:r>
            <a:endParaRPr lang="en-US" sz="2800" dirty="0">
              <a:latin typeface="Calibri"/>
              <a:ea typeface="Times New Roman"/>
              <a:cs typeface="Arial"/>
            </a:endParaRPr>
          </a:p>
          <a:p>
            <a:pPr algn="l" rtl="0">
              <a:lnSpc>
                <a:spcPct val="200000"/>
              </a:lnSpc>
            </a:pPr>
            <a:r>
              <a:rPr lang="en-US" sz="2800" dirty="0" smtClean="0">
                <a:latin typeface="Times New Roman"/>
                <a:ea typeface="Times New Roman"/>
              </a:rPr>
              <a:t>Estrogens (single </a:t>
            </a:r>
            <a:r>
              <a:rPr lang="en-US" sz="2800" dirty="0">
                <a:latin typeface="Times New Roman"/>
                <a:ea typeface="Times New Roman"/>
              </a:rPr>
              <a:t>agent or combined with </a:t>
            </a:r>
            <a:r>
              <a:rPr lang="en-US" sz="2800" dirty="0" smtClean="0">
                <a:latin typeface="Times New Roman"/>
                <a:ea typeface="Times New Roman"/>
              </a:rPr>
              <a:t>progesterone)</a:t>
            </a:r>
            <a:endParaRPr lang="ar-EG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56032" algn="ctr">
              <a:lnSpc>
                <a:spcPct val="115000"/>
              </a:lnSpc>
              <a:spcBef>
                <a:spcPts val="400"/>
              </a:spcBef>
            </a:pPr>
            <a:r>
              <a:rPr lang="en-US" sz="4400" u="sng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Preparations</a:t>
            </a:r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20353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Autofit/>
          </a:bodyPr>
          <a:lstStyle/>
          <a:p>
            <a:pPr marL="0" lvl="1" indent="0" algn="l" rtl="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Absorption</a:t>
            </a: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: well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absorbed in the gastrointestinal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tract,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readily absorbed from skin and mucous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membranes.</a:t>
            </a:r>
          </a:p>
          <a:p>
            <a:pPr marL="0" lvl="1" indent="0" algn="l" rtl="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Distribution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: bound to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globulin (SHBG). Pass BBB, placenta. High lipid soluble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2400" dirty="0" smtClean="0">
              <a:latin typeface="Calibri"/>
              <a:ea typeface="Times New Roman"/>
              <a:cs typeface="Arial"/>
            </a:endParaRPr>
          </a:p>
          <a:p>
            <a:pPr marL="0" lvl="1" indent="0" algn="l" rtl="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Metabolism: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natural estrogens are rapidly metabolized in the liver, whereas synthetic estrogens are degraded less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rapidly.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variable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amount of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enterohepatic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cycling</a:t>
            </a:r>
            <a:endParaRPr lang="en-US" sz="2400" dirty="0" smtClean="0">
              <a:latin typeface="Calibri"/>
              <a:ea typeface="Times New Roman"/>
              <a:cs typeface="Arial"/>
            </a:endParaRPr>
          </a:p>
          <a:p>
            <a:pPr marL="0" lvl="1" indent="0" algn="l" rtl="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Excretion: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 the urine as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glucuronides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Calibri"/>
              <a:ea typeface="Times New Roman"/>
              <a:cs typeface="Arial"/>
            </a:endParaRPr>
          </a:p>
          <a:p>
            <a:pPr algn="l" rtl="0">
              <a:lnSpc>
                <a:spcPct val="150000"/>
              </a:lnSpc>
            </a:pPr>
            <a:endParaRPr lang="ar-E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56032" algn="ctr">
              <a:lnSpc>
                <a:spcPct val="115000"/>
              </a:lnSpc>
              <a:spcBef>
                <a:spcPts val="400"/>
              </a:spcBef>
            </a:pPr>
            <a:r>
              <a:rPr lang="en-US" sz="4000" u="sng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Pharmacokinetic aspects</a:t>
            </a:r>
            <a:r>
              <a:rPr lang="en-US" sz="40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306272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400" u="sng" dirty="0"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>Mechanism of action: </a:t>
            </a:r>
            <a:endParaRPr lang="ar-EG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4497388" cy="5413706"/>
          </a:xfrm>
        </p:spPr>
        <p:txBody>
          <a:bodyPr>
            <a:noAutofit/>
          </a:bodyPr>
          <a:lstStyle/>
          <a:p>
            <a:pPr marL="800100" lvl="1" indent="-342900" algn="justLow" rtl="0">
              <a:lnSpc>
                <a:spcPct val="200000"/>
              </a:lnSpc>
              <a:spcBef>
                <a:spcPts val="0"/>
              </a:spcBef>
              <a:buClrTx/>
            </a:pP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binds </a:t>
            </a:r>
            <a:r>
              <a:rPr lang="en-US" sz="22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to nuclear </a:t>
            </a: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receptor.</a:t>
            </a:r>
          </a:p>
          <a:p>
            <a:pPr marL="800100" lvl="1" indent="-342900" algn="justLow" rtl="0">
              <a:lnSpc>
                <a:spcPct val="200000"/>
              </a:lnSpc>
              <a:spcBef>
                <a:spcPts val="0"/>
              </a:spcBef>
              <a:buClrTx/>
            </a:pP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two </a:t>
            </a:r>
            <a:r>
              <a:rPr lang="en-US" sz="22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types of estrogen receptor, termed </a:t>
            </a: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ER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  <a:ea typeface="Times New Roman"/>
                <a:cs typeface="Arial"/>
                <a:sym typeface="Symbol"/>
              </a:rPr>
              <a:t></a:t>
            </a: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and ER</a:t>
            </a:r>
            <a:r>
              <a:rPr lang="en-US" sz="2200" b="1" dirty="0">
                <a:solidFill>
                  <a:prstClr val="black"/>
                </a:solidFill>
                <a:latin typeface="Calibri"/>
                <a:ea typeface="Times New Roman"/>
                <a:cs typeface="Arial"/>
                <a:sym typeface="Symbol"/>
              </a:rPr>
              <a:t></a:t>
            </a: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200" b="1" dirty="0" smtClean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00100" lvl="1" indent="-342900" algn="justLow" rtl="0">
              <a:lnSpc>
                <a:spcPct val="200000"/>
              </a:lnSpc>
              <a:spcBef>
                <a:spcPts val="0"/>
              </a:spcBef>
              <a:buClrTx/>
            </a:pPr>
            <a:r>
              <a:rPr lang="en-US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Binds to nuclear </a:t>
            </a:r>
            <a:r>
              <a:rPr lang="en-US" sz="2200" b="1" dirty="0">
                <a:solidFill>
                  <a:prstClr val="black"/>
                </a:solidFill>
                <a:latin typeface="Times New Roman"/>
                <a:ea typeface="Times New Roman"/>
              </a:rPr>
              <a:t>sites and subsequent genomic effect "either gene transcription or inhibition of transcription</a:t>
            </a:r>
            <a:endParaRPr lang="ar-EG" sz="2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00200"/>
            <a:ext cx="40417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5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95650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ER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(anti-estrogen)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/>
              <a:t>Hypothalamus and pituitary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/>
              <a:t>+ ovulation due to inhibit –</a:t>
            </a:r>
            <a:r>
              <a:rPr lang="en-US" dirty="0" err="1" smtClean="0"/>
              <a:t>ve</a:t>
            </a:r>
            <a:r>
              <a:rPr lang="en-US" dirty="0" smtClean="0"/>
              <a:t> feedback on </a:t>
            </a:r>
            <a:r>
              <a:rPr lang="en-US" dirty="0" err="1" smtClean="0"/>
              <a:t>Gn</a:t>
            </a:r>
            <a:r>
              <a:rPr lang="en-US" dirty="0" smtClean="0"/>
              <a:t> RHM L.H and FSH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/>
              <a:t>Breast: cancer breast 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/>
              <a:t>(estrogen dependent)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/>
              <a:t>Used SERM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346575" cy="5489906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 (estrogenic effects)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sym typeface="Symbol"/>
              </a:rPr>
              <a:t>Bone</a:t>
            </a:r>
          </a:p>
          <a:p>
            <a:pPr marL="109728" indent="0" algn="l" rtl="0">
              <a:lnSpc>
                <a:spcPct val="200000"/>
              </a:lnSpc>
              <a:buNone/>
            </a:pPr>
            <a:r>
              <a:rPr lang="en-US" dirty="0" smtClean="0">
                <a:sym typeface="Symbol"/>
              </a:rPr>
              <a:t>( anti </a:t>
            </a:r>
            <a:r>
              <a:rPr lang="en-US" dirty="0" err="1" smtClean="0">
                <a:sym typeface="Symbol"/>
              </a:rPr>
              <a:t>osteprosis</a:t>
            </a:r>
            <a:r>
              <a:rPr lang="en-US" dirty="0" smtClean="0">
                <a:sym typeface="Symbol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sym typeface="Symbol"/>
              </a:rPr>
              <a:t>Blood( thromboembolism)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sym typeface="Symbol"/>
              </a:rPr>
              <a:t>Lipid (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↑HDL and ↓LDL)</a:t>
            </a:r>
            <a:endParaRPr lang="en-US" dirty="0" smtClean="0">
              <a:sym typeface="Symbol"/>
            </a:endParaRPr>
          </a:p>
          <a:p>
            <a:pPr algn="l" rtl="0">
              <a:lnSpc>
                <a:spcPct val="200000"/>
              </a:lnSpc>
            </a:pPr>
            <a:r>
              <a:rPr lang="en-US" dirty="0" smtClean="0">
                <a:sym typeface="Symbol"/>
              </a:rPr>
              <a:t>endometrium</a:t>
            </a:r>
            <a:r>
              <a:rPr lang="en-US" dirty="0" smtClean="0"/>
              <a:t> (hyperplasia then turn to cancer)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 rtl="0">
              <a:lnSpc>
                <a:spcPct val="17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primary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hypogonadism</a:t>
            </a: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: (11-13 years)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estrogen with </a:t>
            </a:r>
            <a:r>
              <a:rPr lang="en-US" sz="2800" dirty="0" err="1" smtClean="0">
                <a:latin typeface="Times New Roman"/>
                <a:ea typeface="Times New Roman"/>
                <a:cs typeface="Arial"/>
              </a:rPr>
              <a:t>progestins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to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stimulates development of secondary sexual characteristics and accelerates growth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Century Gothic"/>
              </a:rPr>
              <a:t> </a:t>
            </a:r>
            <a:endParaRPr lang="en-US" sz="3600" dirty="0">
              <a:ea typeface="Times New Roman"/>
              <a:cs typeface="Arial"/>
            </a:endParaRPr>
          </a:p>
          <a:p>
            <a:pPr marL="342900" lvl="0" indent="-228600" algn="l" rtl="0">
              <a:lnSpc>
                <a:spcPct val="170000"/>
              </a:lnSpc>
              <a:spcBef>
                <a:spcPct val="20000"/>
              </a:spcBef>
              <a:spcAft>
                <a:spcPts val="1000"/>
              </a:spcAft>
              <a:buClr>
                <a:srgbClr val="A9A57C"/>
              </a:buClr>
              <a:buSzTx/>
              <a:buFont typeface="Wingdings"/>
              <a:buChar char=""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 adults with primary amenorrhea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: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estrogen,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given cyclically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with a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progestogen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, induces an artificial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cycle</a:t>
            </a:r>
            <a:r>
              <a:rPr lang="en-US" sz="2800" dirty="0" smtClean="0">
                <a:latin typeface="Times New Roman"/>
                <a:ea typeface="Times New Roman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342900" lvl="0" indent="-228600" algn="l" rtl="0">
              <a:lnSpc>
                <a:spcPct val="170000"/>
              </a:lnSpc>
              <a:spcBef>
                <a:spcPct val="20000"/>
              </a:spcBef>
              <a:spcAft>
                <a:spcPts val="1000"/>
              </a:spcAft>
              <a:buClr>
                <a:srgbClr val="A9A57C"/>
              </a:buClr>
              <a:buSzTx/>
              <a:buFont typeface="Wingdings"/>
              <a:buChar char="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sexually mature women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  <a:cs typeface="Arial"/>
              </a:rPr>
              <a:t> estrogen (with progesterone) is contraceptive.</a:t>
            </a:r>
            <a:endParaRPr lang="en-US" sz="3600" dirty="0">
              <a:solidFill>
                <a:srgbClr val="2F2B20"/>
              </a:solidFill>
              <a:ea typeface="Times New Roman"/>
              <a:cs typeface="Arial"/>
            </a:endParaRPr>
          </a:p>
          <a:p>
            <a:pPr marL="342900" lvl="0" indent="-228600" algn="l" rtl="0">
              <a:lnSpc>
                <a:spcPct val="170000"/>
              </a:lnSpc>
              <a:spcBef>
                <a:spcPct val="20000"/>
              </a:spcBef>
              <a:buClr>
                <a:srgbClr val="A9A57C"/>
              </a:buClr>
              <a:buSzTx/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At or after the menopause: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Times New Roman"/>
              </a:rPr>
              <a:t>estrogen replacement prevents menopausal symptoms and bone loss</a:t>
            </a:r>
            <a:endParaRPr lang="ar-EG" sz="1800" dirty="0">
              <a:solidFill>
                <a:prstClr val="black"/>
              </a:solidFill>
            </a:endParaRPr>
          </a:p>
          <a:p>
            <a:pPr lvl="0" algn="l" rtl="0">
              <a:lnSpc>
                <a:spcPct val="200000"/>
              </a:lnSpc>
              <a:buFont typeface="Wingdings"/>
              <a:buChar char=""/>
            </a:pPr>
            <a:endParaRPr lang="en-US" sz="2800" dirty="0" smtClean="0">
              <a:latin typeface="Times New Roman"/>
              <a:ea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spc="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Effects of exogenous estrogen depend on the state of sexual maturity</a:t>
            </a:r>
            <a:endParaRPr lang="ar-EG" sz="32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93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793</TotalTime>
  <Words>1832</Words>
  <Application>Microsoft Office PowerPoint</Application>
  <PresentationFormat>On-screen Show (4:3)</PresentationFormat>
  <Paragraphs>243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Concourse</vt:lpstr>
      <vt:lpstr>Executive</vt:lpstr>
      <vt:lpstr>1_Executive</vt:lpstr>
      <vt:lpstr>2_Executive</vt:lpstr>
      <vt:lpstr>3_Executive</vt:lpstr>
      <vt:lpstr>5_Executive</vt:lpstr>
      <vt:lpstr>7_Executive</vt:lpstr>
      <vt:lpstr>10_Executive</vt:lpstr>
      <vt:lpstr>11_Executive</vt:lpstr>
      <vt:lpstr>12_Executive</vt:lpstr>
      <vt:lpstr>16_Executive</vt:lpstr>
      <vt:lpstr>18_Executive</vt:lpstr>
      <vt:lpstr>19_Executive</vt:lpstr>
      <vt:lpstr>8_Executive</vt:lpstr>
      <vt:lpstr>9_Executive</vt:lpstr>
      <vt:lpstr>4_Executive</vt:lpstr>
      <vt:lpstr>6_Executive</vt:lpstr>
      <vt:lpstr>FEMALE SEX HORMONES </vt:lpstr>
      <vt:lpstr>Female Gonadal Hormones</vt:lpstr>
      <vt:lpstr>Estrogen </vt:lpstr>
      <vt:lpstr>PowerPoint Presentation</vt:lpstr>
      <vt:lpstr>Preparations</vt:lpstr>
      <vt:lpstr>Pharmacokinetic aspects:</vt:lpstr>
      <vt:lpstr>Mechanism of action: </vt:lpstr>
      <vt:lpstr>ACTIONS</vt:lpstr>
      <vt:lpstr>Effects of exogenous estrogen depend on the state of sexual maturity</vt:lpstr>
      <vt:lpstr>Clinical uses of estrogens:</vt:lpstr>
      <vt:lpstr>Adverse effects</vt:lpstr>
      <vt:lpstr>Anti-estrogens</vt:lpstr>
      <vt:lpstr>Anti-estrogens</vt:lpstr>
      <vt:lpstr>PowerPoint Presentation</vt:lpstr>
      <vt:lpstr>PowerPoint Presentation</vt:lpstr>
      <vt:lpstr>PowerPoint Presentation</vt:lpstr>
      <vt:lpstr>The Progestins</vt:lpstr>
      <vt:lpstr>Preparations:</vt:lpstr>
      <vt:lpstr>Mechanism of action:</vt:lpstr>
      <vt:lpstr>Pharmacokinetics:</vt:lpstr>
      <vt:lpstr>PowerPoint Presentation</vt:lpstr>
      <vt:lpstr>PowerPoint Presentation</vt:lpstr>
      <vt:lpstr>Antiprogestins</vt:lpstr>
      <vt:lpstr>Contraceptives </vt:lpstr>
      <vt:lpstr>Major classes of contraceptives</vt:lpstr>
      <vt:lpstr>A. Progestin-only pills</vt:lpstr>
      <vt:lpstr>PowerPoint Presentation</vt:lpstr>
      <vt:lpstr>B. Combination oral contraceptives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Transdermal patch:</vt:lpstr>
      <vt:lpstr>D. Vaginal ring</vt:lpstr>
      <vt:lpstr>5. Progestin intrauterine device (IUD) </vt:lpstr>
      <vt:lpstr>PowerPoint Presentation</vt:lpstr>
      <vt:lpstr>6. Postcoital contraception</vt:lpstr>
      <vt:lpstr>PowerPoint Presentation</vt:lpstr>
      <vt:lpstr>Adverse effect</vt:lpstr>
      <vt:lpstr>PowerPoint Presentation</vt:lpstr>
      <vt:lpstr>Contraindications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Reproductive System</dc:title>
  <dc:creator>SW</dc:creator>
  <cp:lastModifiedBy>HP</cp:lastModifiedBy>
  <cp:revision>69</cp:revision>
  <dcterms:created xsi:type="dcterms:W3CDTF">2006-08-16T00:00:00Z</dcterms:created>
  <dcterms:modified xsi:type="dcterms:W3CDTF">2023-05-13T10:59:58Z</dcterms:modified>
</cp:coreProperties>
</file>