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3"/>
  </p:notesMasterIdLst>
  <p:sldIdLst>
    <p:sldId id="256" r:id="rId2"/>
    <p:sldId id="257" r:id="rId3"/>
    <p:sldId id="258" r:id="rId4"/>
    <p:sldId id="259" r:id="rId5"/>
    <p:sldId id="260" r:id="rId6"/>
    <p:sldId id="261" r:id="rId7"/>
    <p:sldId id="263" r:id="rId8"/>
    <p:sldId id="264" r:id="rId9"/>
    <p:sldId id="427" r:id="rId10"/>
    <p:sldId id="428"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62" r:id="rId24"/>
    <p:sldId id="277" r:id="rId25"/>
    <p:sldId id="278" r:id="rId26"/>
    <p:sldId id="279" r:id="rId27"/>
    <p:sldId id="426" r:id="rId28"/>
    <p:sldId id="429" r:id="rId29"/>
    <p:sldId id="280" r:id="rId30"/>
    <p:sldId id="281" r:id="rId31"/>
    <p:sldId id="282" r:id="rId32"/>
    <p:sldId id="430" r:id="rId33"/>
    <p:sldId id="431" r:id="rId34"/>
    <p:sldId id="432" r:id="rId35"/>
    <p:sldId id="433" r:id="rId36"/>
    <p:sldId id="434" r:id="rId37"/>
    <p:sldId id="435" r:id="rId38"/>
    <p:sldId id="436" r:id="rId39"/>
    <p:sldId id="437" r:id="rId40"/>
    <p:sldId id="438" r:id="rId41"/>
    <p:sldId id="439" r:id="rId42"/>
  </p:sldIdLst>
  <p:sldSz cx="12192000" cy="6858000"/>
  <p:notesSz cx="6858000" cy="9144000"/>
  <p:defaultText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872F0-2560-714B-A548-413B5184C8CC}" type="datetimeFigureOut">
              <a:rPr lang="en-JO" smtClean="0"/>
              <a:t>26/10/2023</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AA856-CD19-CE4F-B3D7-C905A62AA932}" type="slidenum">
              <a:rPr lang="en-JO" smtClean="0"/>
              <a:t>‹#›</a:t>
            </a:fld>
            <a:endParaRPr lang="en-JO"/>
          </a:p>
        </p:txBody>
      </p:sp>
    </p:spTree>
    <p:extLst>
      <p:ext uri="{BB962C8B-B14F-4D97-AF65-F5344CB8AC3E}">
        <p14:creationId xmlns:p14="http://schemas.microsoft.com/office/powerpoint/2010/main" val="143552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eaLnBrk="1" hangingPunct="1">
              <a:buFont typeface="+mj-lt"/>
              <a:buAutoNum type="arabicPeriod"/>
              <a:defRPr/>
            </a:pPr>
            <a:r>
              <a:rPr lang="en-US" altLang="en-US" sz="1200" b="1" dirty="0">
                <a:solidFill>
                  <a:srgbClr val="0070C0"/>
                </a:solidFill>
              </a:rPr>
              <a:t>Needs IVP as there is up to 30% association with renal tract abnormalities.</a:t>
            </a:r>
          </a:p>
          <a:p>
            <a:pPr marL="457200" indent="-457200" eaLnBrk="1" hangingPunct="1">
              <a:buFont typeface="+mj-lt"/>
              <a:buAutoNum type="arabicPeriod"/>
              <a:defRPr/>
            </a:pPr>
            <a:r>
              <a:rPr lang="en-US" altLang="en-US" sz="1200" b="1" dirty="0">
                <a:solidFill>
                  <a:srgbClr val="0070C0"/>
                </a:solidFill>
              </a:rPr>
              <a:t>Should be followed up for endometriosis 1 year after treatment ( Retrograde menstruation).</a:t>
            </a:r>
          </a:p>
          <a:p>
            <a:pPr algn="l"/>
            <a:endParaRPr lang="en-US" altLang="en-US" sz="1200" b="1" dirty="0">
              <a:solidFill>
                <a:srgbClr val="0070C0"/>
              </a:solidFill>
            </a:endParaRPr>
          </a:p>
          <a:p>
            <a:endParaRPr lang="en-JO" dirty="0"/>
          </a:p>
        </p:txBody>
      </p:sp>
      <p:sp>
        <p:nvSpPr>
          <p:cNvPr id="4" name="Slide Number Placeholder 3"/>
          <p:cNvSpPr>
            <a:spLocks noGrp="1"/>
          </p:cNvSpPr>
          <p:nvPr>
            <p:ph type="sldNum" sz="quarter" idx="5"/>
          </p:nvPr>
        </p:nvSpPr>
        <p:spPr/>
        <p:txBody>
          <a:bodyPr/>
          <a:lstStyle/>
          <a:p>
            <a:fld id="{D07AA856-CD19-CE4F-B3D7-C905A62AA932}" type="slidenum">
              <a:rPr lang="en-JO" smtClean="0"/>
              <a:t>8</a:t>
            </a:fld>
            <a:endParaRPr lang="en-JO"/>
          </a:p>
        </p:txBody>
      </p:sp>
    </p:spTree>
    <p:extLst>
      <p:ext uri="{BB962C8B-B14F-4D97-AF65-F5344CB8AC3E}">
        <p14:creationId xmlns:p14="http://schemas.microsoft.com/office/powerpoint/2010/main" val="184335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FFFFFF"/>
                </a:solidFill>
                <a:effectLst/>
                <a:latin typeface="Open Sans" panose="020B0606030504020204" pitchFamily="34" charset="0"/>
              </a:rPr>
              <a:t>Multiple images from a </a:t>
            </a:r>
            <a:r>
              <a:rPr lang="en-US" b="0" i="0" u="none" strike="noStrike" dirty="0" err="1">
                <a:solidFill>
                  <a:srgbClr val="FFFFFF"/>
                </a:solidFill>
                <a:effectLst/>
                <a:latin typeface="Open Sans" panose="020B0606030504020204" pitchFamily="34" charset="0"/>
              </a:rPr>
              <a:t>hysterosalpingogram</a:t>
            </a:r>
            <a:r>
              <a:rPr lang="en-US" b="0" i="0" u="none" strike="noStrike" dirty="0">
                <a:solidFill>
                  <a:srgbClr val="FFFFFF"/>
                </a:solidFill>
                <a:effectLst/>
                <a:latin typeface="Open Sans" panose="020B0606030504020204" pitchFamily="34" charset="0"/>
              </a:rPr>
              <a:t> demonstrate multiple linear intrauterine filling defects termed </a:t>
            </a:r>
            <a:r>
              <a:rPr lang="en-US" b="0" i="0" u="none" strike="noStrike" dirty="0" err="1">
                <a:solidFill>
                  <a:srgbClr val="FFFFFF"/>
                </a:solidFill>
                <a:effectLst/>
                <a:latin typeface="Open Sans" panose="020B0606030504020204" pitchFamily="34" charset="0"/>
              </a:rPr>
              <a:t>synechiae</a:t>
            </a:r>
            <a:r>
              <a:rPr lang="en-US" b="0" i="0" u="none" strike="noStrike" dirty="0">
                <a:solidFill>
                  <a:srgbClr val="FFFFFF"/>
                </a:solidFill>
                <a:effectLst/>
                <a:latin typeface="Open Sans" panose="020B0606030504020204" pitchFamily="34" charset="0"/>
              </a:rPr>
              <a:t> with free spillage of contrast bilaterally. Imaging appearance is characteristic of </a:t>
            </a:r>
            <a:r>
              <a:rPr lang="en-US" b="0" i="0" u="none" strike="noStrike" dirty="0" err="1">
                <a:solidFill>
                  <a:srgbClr val="FFFFFF"/>
                </a:solidFill>
                <a:effectLst/>
                <a:latin typeface="Open Sans" panose="020B0606030504020204" pitchFamily="34" charset="0"/>
              </a:rPr>
              <a:t>Asherman</a:t>
            </a:r>
            <a:r>
              <a:rPr lang="en-US" b="0" i="0" u="none" strike="noStrike" dirty="0">
                <a:solidFill>
                  <a:srgbClr val="FFFFFF"/>
                </a:solidFill>
                <a:effectLst/>
                <a:latin typeface="Open Sans" panose="020B0606030504020204" pitchFamily="34" charset="0"/>
              </a:rPr>
              <a:t> syndrome.</a:t>
            </a:r>
            <a:endParaRPr lang="en-JO" dirty="0"/>
          </a:p>
        </p:txBody>
      </p:sp>
      <p:sp>
        <p:nvSpPr>
          <p:cNvPr id="4" name="Slide Number Placeholder 3"/>
          <p:cNvSpPr>
            <a:spLocks noGrp="1"/>
          </p:cNvSpPr>
          <p:nvPr>
            <p:ph type="sldNum" sz="quarter" idx="5"/>
          </p:nvPr>
        </p:nvSpPr>
        <p:spPr/>
        <p:txBody>
          <a:bodyPr/>
          <a:lstStyle/>
          <a:p>
            <a:fld id="{D07AA856-CD19-CE4F-B3D7-C905A62AA932}" type="slidenum">
              <a:rPr lang="en-JO" smtClean="0"/>
              <a:t>27</a:t>
            </a:fld>
            <a:endParaRPr lang="en-JO"/>
          </a:p>
        </p:txBody>
      </p:sp>
    </p:spTree>
    <p:extLst>
      <p:ext uri="{BB962C8B-B14F-4D97-AF65-F5344CB8AC3E}">
        <p14:creationId xmlns:p14="http://schemas.microsoft.com/office/powerpoint/2010/main" val="253965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FFFFFF"/>
                </a:solidFill>
                <a:effectLst/>
                <a:latin typeface="Open Sans" panose="020B0606030504020204" pitchFamily="34" charset="0"/>
              </a:rPr>
              <a:t>The </a:t>
            </a:r>
            <a:r>
              <a:rPr lang="en-US" b="0" i="0" u="none" strike="noStrike" dirty="0" err="1">
                <a:solidFill>
                  <a:srgbClr val="FFFFFF"/>
                </a:solidFill>
                <a:effectLst/>
                <a:latin typeface="Open Sans" panose="020B0606030504020204" pitchFamily="34" charset="0"/>
              </a:rPr>
              <a:t>hysterosalpingography</a:t>
            </a:r>
            <a:r>
              <a:rPr lang="en-US" b="0" i="0" u="none" strike="noStrike" dirty="0">
                <a:solidFill>
                  <a:srgbClr val="FFFFFF"/>
                </a:solidFill>
                <a:effectLst/>
                <a:latin typeface="Open Sans" panose="020B0606030504020204" pitchFamily="34" charset="0"/>
              </a:rPr>
              <a:t> demonstrated classical findings of intrauterine adhesions (</a:t>
            </a:r>
            <a:r>
              <a:rPr lang="en-US" b="0" i="0" u="none" strike="noStrike" dirty="0" err="1">
                <a:solidFill>
                  <a:srgbClr val="FFFFFF"/>
                </a:solidFill>
                <a:effectLst/>
                <a:latin typeface="Open Sans" panose="020B0606030504020204" pitchFamily="34" charset="0"/>
              </a:rPr>
              <a:t>Asherman</a:t>
            </a:r>
            <a:r>
              <a:rPr lang="en-US" b="0" i="0" u="none" strike="noStrike" dirty="0">
                <a:solidFill>
                  <a:srgbClr val="FFFFFF"/>
                </a:solidFill>
                <a:effectLst/>
                <a:latin typeface="Open Sans" panose="020B0606030504020204" pitchFamily="34" charset="0"/>
              </a:rPr>
              <a:t> syndrome), the triangular-shaped filling defects in the uterine cavity.</a:t>
            </a:r>
          </a:p>
          <a:p>
            <a:r>
              <a:rPr lang="en-US" b="0" i="0" u="none" strike="noStrike" dirty="0">
                <a:solidFill>
                  <a:srgbClr val="FFFFFF"/>
                </a:solidFill>
                <a:effectLst/>
                <a:latin typeface="Open Sans" panose="020B0606030504020204" pitchFamily="34" charset="0"/>
              </a:rPr>
              <a:t>In addition, left </a:t>
            </a:r>
            <a:r>
              <a:rPr lang="en-US" b="0" i="0" u="none" strike="noStrike" dirty="0" err="1">
                <a:solidFill>
                  <a:srgbClr val="FFFFFF"/>
                </a:solidFill>
                <a:effectLst/>
                <a:latin typeface="Open Sans" panose="020B0606030504020204" pitchFamily="34" charset="0"/>
              </a:rPr>
              <a:t>hydrosalpinx</a:t>
            </a:r>
            <a:r>
              <a:rPr lang="en-US" b="0" i="0" u="none" strike="noStrike" dirty="0">
                <a:solidFill>
                  <a:srgbClr val="FFFFFF"/>
                </a:solidFill>
                <a:effectLst/>
                <a:latin typeface="Open Sans" panose="020B0606030504020204" pitchFamily="34" charset="0"/>
              </a:rPr>
              <a:t> was identified, </a:t>
            </a:r>
            <a:r>
              <a:rPr lang="en-US" b="0" i="0" u="none" strike="noStrike" dirty="0" err="1">
                <a:solidFill>
                  <a:srgbClr val="FFFFFF"/>
                </a:solidFill>
                <a:effectLst/>
                <a:latin typeface="Open Sans" panose="020B0606030504020204" pitchFamily="34" charset="0"/>
              </a:rPr>
              <a:t>characterised</a:t>
            </a:r>
            <a:r>
              <a:rPr lang="en-US" b="0" i="0" u="none" strike="noStrike" dirty="0">
                <a:solidFill>
                  <a:srgbClr val="FFFFFF"/>
                </a:solidFill>
                <a:effectLst/>
                <a:latin typeface="Open Sans" panose="020B0606030504020204" pitchFamily="34" charset="0"/>
              </a:rPr>
              <a:t> by dilation of the </a:t>
            </a:r>
            <a:r>
              <a:rPr lang="en-US" b="0" i="0" u="none" strike="noStrike" dirty="0" err="1">
                <a:solidFill>
                  <a:srgbClr val="FFFFFF"/>
                </a:solidFill>
                <a:effectLst/>
                <a:latin typeface="Open Sans" panose="020B0606030504020204" pitchFamily="34" charset="0"/>
              </a:rPr>
              <a:t>ampullary</a:t>
            </a:r>
            <a:r>
              <a:rPr lang="en-US" b="0" i="0" u="none" strike="noStrike" dirty="0">
                <a:solidFill>
                  <a:srgbClr val="FFFFFF"/>
                </a:solidFill>
                <a:effectLst/>
                <a:latin typeface="Open Sans" panose="020B0606030504020204" pitchFamily="34" charset="0"/>
              </a:rPr>
              <a:t> part of the fallopian tube and the absence of extravasation of contrast into the peritoneal cavity on this side.</a:t>
            </a:r>
          </a:p>
          <a:p>
            <a:endParaRPr lang="en-JO" dirty="0"/>
          </a:p>
        </p:txBody>
      </p:sp>
      <p:sp>
        <p:nvSpPr>
          <p:cNvPr id="4" name="Slide Number Placeholder 3"/>
          <p:cNvSpPr>
            <a:spLocks noGrp="1"/>
          </p:cNvSpPr>
          <p:nvPr>
            <p:ph type="sldNum" sz="quarter" idx="5"/>
          </p:nvPr>
        </p:nvSpPr>
        <p:spPr/>
        <p:txBody>
          <a:bodyPr/>
          <a:lstStyle/>
          <a:p>
            <a:fld id="{D07AA856-CD19-CE4F-B3D7-C905A62AA932}" type="slidenum">
              <a:rPr lang="en-JO" smtClean="0"/>
              <a:t>28</a:t>
            </a:fld>
            <a:endParaRPr lang="en-JO"/>
          </a:p>
        </p:txBody>
      </p:sp>
    </p:spTree>
    <p:extLst>
      <p:ext uri="{BB962C8B-B14F-4D97-AF65-F5344CB8AC3E}">
        <p14:creationId xmlns:p14="http://schemas.microsoft.com/office/powerpoint/2010/main" val="1281278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a:t>
            </a:r>
            <a:endParaRPr lang="en-JO" dirty="0"/>
          </a:p>
        </p:txBody>
      </p:sp>
      <p:sp>
        <p:nvSpPr>
          <p:cNvPr id="4" name="Slide Number Placeholder 3"/>
          <p:cNvSpPr>
            <a:spLocks noGrp="1"/>
          </p:cNvSpPr>
          <p:nvPr>
            <p:ph type="sldNum" sz="quarter" idx="5"/>
          </p:nvPr>
        </p:nvSpPr>
        <p:spPr/>
        <p:txBody>
          <a:bodyPr/>
          <a:lstStyle/>
          <a:p>
            <a:fld id="{D07AA856-CD19-CE4F-B3D7-C905A62AA932}" type="slidenum">
              <a:rPr lang="en-JO" smtClean="0"/>
              <a:t>32</a:t>
            </a:fld>
            <a:endParaRPr lang="en-JO"/>
          </a:p>
        </p:txBody>
      </p:sp>
    </p:spTree>
    <p:extLst>
      <p:ext uri="{BB962C8B-B14F-4D97-AF65-F5344CB8AC3E}">
        <p14:creationId xmlns:p14="http://schemas.microsoft.com/office/powerpoint/2010/main" val="2191425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C</a:t>
            </a:r>
            <a:endParaRPr lang="en-JO" dirty="0"/>
          </a:p>
        </p:txBody>
      </p:sp>
      <p:sp>
        <p:nvSpPr>
          <p:cNvPr id="4" name="Slide Number Placeholder 3"/>
          <p:cNvSpPr>
            <a:spLocks noGrp="1"/>
          </p:cNvSpPr>
          <p:nvPr>
            <p:ph type="sldNum" sz="quarter" idx="5"/>
          </p:nvPr>
        </p:nvSpPr>
        <p:spPr/>
        <p:txBody>
          <a:bodyPr/>
          <a:lstStyle/>
          <a:p>
            <a:fld id="{D07AA856-CD19-CE4F-B3D7-C905A62AA932}" type="slidenum">
              <a:rPr lang="en-JO" smtClean="0"/>
              <a:t>34</a:t>
            </a:fld>
            <a:endParaRPr lang="en-JO"/>
          </a:p>
        </p:txBody>
      </p:sp>
    </p:spTree>
    <p:extLst>
      <p:ext uri="{BB962C8B-B14F-4D97-AF65-F5344CB8AC3E}">
        <p14:creationId xmlns:p14="http://schemas.microsoft.com/office/powerpoint/2010/main" val="365500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5610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7907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9564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363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230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7730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0856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881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3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028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632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9967489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ncbi.nlm.nih.gov/pmc/articles/PMC7718141/figure/fig0005/"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radiopaedia.org/articles/haematometrium"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ncbi.nlm.nih.gov/pmc/articles/PMC7718141/" TargetMode="External"/><Relationship Id="rId7" Type="http://schemas.openxmlformats.org/officeDocument/2006/relationships/hyperlink" Target="https://radiopaedia.org/cases/31328/studies/32062?lang=gb" TargetMode="External"/><Relationship Id="rId2" Type="http://schemas.openxmlformats.org/officeDocument/2006/relationships/hyperlink" Target="https://www.aafp.org/pubs/afp/issues/2019/0701/p39.html" TargetMode="External"/><Relationship Id="rId1" Type="http://schemas.openxmlformats.org/officeDocument/2006/relationships/slideLayout" Target="../slideLayouts/slideLayout2.xml"/><Relationship Id="rId6" Type="http://schemas.openxmlformats.org/officeDocument/2006/relationships/hyperlink" Target="https://radiopaedia.org/cases/12230/studies/12538?lang=gb" TargetMode="External"/><Relationship Id="rId5" Type="http://schemas.openxmlformats.org/officeDocument/2006/relationships/hyperlink" Target="https://www.ncbi.nlm.nih.gov/books/NBK448088/" TargetMode="External"/><Relationship Id="rId4" Type="http://schemas.openxmlformats.org/officeDocument/2006/relationships/hyperlink" Target="https://radiopaedia.org/cases/71067/studies/81302?lang=gb"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avy paint art pattern">
            <a:extLst>
              <a:ext uri="{FF2B5EF4-FFF2-40B4-BE49-F238E27FC236}">
                <a16:creationId xmlns:a16="http://schemas.microsoft.com/office/drawing/2014/main" id="{BB3947AE-23F1-CF6A-5A25-E2D7D1289D30}"/>
              </a:ext>
            </a:extLst>
          </p:cNvPr>
          <p:cNvPicPr>
            <a:picLocks noChangeAspect="1"/>
          </p:cNvPicPr>
          <p:nvPr/>
        </p:nvPicPr>
        <p:blipFill rotWithShape="1">
          <a:blip r:embed="rId2"/>
          <a:srcRect t="3657" b="15986"/>
          <a:stretch/>
        </p:blipFill>
        <p:spPr>
          <a:xfrm>
            <a:off x="20" y="10"/>
            <a:ext cx="12191979" cy="6857989"/>
          </a:xfrm>
          <a:prstGeom prst="rect">
            <a:avLst/>
          </a:prstGeom>
        </p:spPr>
      </p:pic>
      <p:sp>
        <p:nvSpPr>
          <p:cNvPr id="2" name="Title 1">
            <a:extLst>
              <a:ext uri="{FF2B5EF4-FFF2-40B4-BE49-F238E27FC236}">
                <a16:creationId xmlns:a16="http://schemas.microsoft.com/office/drawing/2014/main" id="{1470FF14-A2EA-8506-7FB5-7F2B1369F9FB}"/>
              </a:ext>
            </a:extLst>
          </p:cNvPr>
          <p:cNvSpPr>
            <a:spLocks noGrp="1"/>
          </p:cNvSpPr>
          <p:nvPr>
            <p:ph type="ctrTitle"/>
          </p:nvPr>
        </p:nvSpPr>
        <p:spPr>
          <a:xfrm>
            <a:off x="6259813" y="450222"/>
            <a:ext cx="4401922" cy="2454319"/>
          </a:xfrm>
        </p:spPr>
        <p:txBody>
          <a:bodyPr anchor="t">
            <a:noAutofit/>
          </a:bodyPr>
          <a:lstStyle/>
          <a:p>
            <a:r>
              <a:rPr lang="en-US" b="1" dirty="0"/>
              <a:t>Approach to amenorrhea </a:t>
            </a:r>
            <a:endParaRPr lang="en-JO" b="1" dirty="0"/>
          </a:p>
        </p:txBody>
      </p:sp>
      <p:sp>
        <p:nvSpPr>
          <p:cNvPr id="3" name="Subtitle 2">
            <a:extLst>
              <a:ext uri="{FF2B5EF4-FFF2-40B4-BE49-F238E27FC236}">
                <a16:creationId xmlns:a16="http://schemas.microsoft.com/office/drawing/2014/main" id="{42434F2F-DF41-E534-6D5B-7A4F9B1749DA}"/>
              </a:ext>
            </a:extLst>
          </p:cNvPr>
          <p:cNvSpPr>
            <a:spLocks noGrp="1"/>
          </p:cNvSpPr>
          <p:nvPr>
            <p:ph type="subTitle" idx="1"/>
          </p:nvPr>
        </p:nvSpPr>
        <p:spPr>
          <a:xfrm>
            <a:off x="6259813" y="3617752"/>
            <a:ext cx="5932167" cy="1299877"/>
          </a:xfrm>
        </p:spPr>
        <p:txBody>
          <a:bodyPr anchor="ctr">
            <a:normAutofit/>
          </a:bodyPr>
          <a:lstStyle/>
          <a:p>
            <a:r>
              <a:rPr lang="en-US" sz="1800" dirty="0">
                <a:solidFill>
                  <a:srgbClr val="FFFFFF"/>
                </a:solidFill>
              </a:rPr>
              <a:t> </a:t>
            </a:r>
            <a:endParaRPr lang="en-JO" sz="1800" dirty="0">
              <a:solidFill>
                <a:srgbClr val="FFFFFF"/>
              </a:solidFill>
            </a:endParaRPr>
          </a:p>
        </p:txBody>
      </p:sp>
      <p:sp>
        <p:nvSpPr>
          <p:cNvPr id="7" name="TextBox 6">
            <a:extLst>
              <a:ext uri="{FF2B5EF4-FFF2-40B4-BE49-F238E27FC236}">
                <a16:creationId xmlns:a16="http://schemas.microsoft.com/office/drawing/2014/main" id="{E2925E88-6D03-A27B-F721-8E315F6B24B8}"/>
              </a:ext>
            </a:extLst>
          </p:cNvPr>
          <p:cNvSpPr txBox="1"/>
          <p:nvPr/>
        </p:nvSpPr>
        <p:spPr>
          <a:xfrm>
            <a:off x="6177896" y="2978637"/>
            <a:ext cx="6096000" cy="1938992"/>
          </a:xfrm>
          <a:prstGeom prst="rect">
            <a:avLst/>
          </a:prstGeom>
          <a:noFill/>
        </p:spPr>
        <p:txBody>
          <a:bodyPr wrap="square" rtlCol="0">
            <a:spAutoFit/>
          </a:bodyPr>
          <a:lstStyle/>
          <a:p>
            <a:pPr algn="l"/>
            <a:r>
              <a:rPr lang="en-US" sz="4000" dirty="0"/>
              <a:t>Done by:Khaldoon talafha </a:t>
            </a:r>
          </a:p>
          <a:p>
            <a:pPr algn="l"/>
            <a:r>
              <a:rPr lang="en-US" sz="4000" dirty="0"/>
              <a:t>Supervised by:Dr.Omar </a:t>
            </a:r>
            <a:r>
              <a:rPr lang="en-US" sz="4000" dirty="0" err="1"/>
              <a:t>dabas</a:t>
            </a:r>
            <a:endParaRPr lang="en-JO" sz="4000" dirty="0"/>
          </a:p>
        </p:txBody>
      </p:sp>
    </p:spTree>
    <p:extLst>
      <p:ext uri="{BB962C8B-B14F-4D97-AF65-F5344CB8AC3E}">
        <p14:creationId xmlns:p14="http://schemas.microsoft.com/office/powerpoint/2010/main" val="2201297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A84CA4-99AC-A483-1F52-34AA27BB2AA8}"/>
              </a:ext>
            </a:extLst>
          </p:cNvPr>
          <p:cNvSpPr>
            <a:spLocks noGrp="1"/>
          </p:cNvSpPr>
          <p:nvPr>
            <p:ph idx="1"/>
          </p:nvPr>
        </p:nvSpPr>
        <p:spPr>
          <a:xfrm>
            <a:off x="838200" y="286373"/>
            <a:ext cx="10515600" cy="5890590"/>
          </a:xfrm>
        </p:spPr>
        <p:txBody>
          <a:bodyPr>
            <a:normAutofit fontScale="92500" lnSpcReduction="20000"/>
          </a:bodyPr>
          <a:lstStyle/>
          <a:p>
            <a:r>
              <a:rPr lang="en-US" b="0" i="0" dirty="0">
                <a:effectLst/>
                <a:latin typeface="Helvetica" pitchFamily="2" charset="0"/>
              </a:rPr>
              <a:t>A</a:t>
            </a:r>
          </a:p>
          <a:p>
            <a:pPr marL="0" indent="0">
              <a:buNone/>
            </a:pPr>
            <a:r>
              <a:rPr lang="en-US" b="0" i="0" dirty="0">
                <a:effectLst/>
                <a:latin typeface="Helvetica" pitchFamily="2" charset="0"/>
              </a:rPr>
              <a:t> The most likely diagnosis is a haematocolpos from an imperforate hymen. Menstrual fluid had been collecting above the hymen as it could not escape. Over time this had distended the vagina and filled the uterine cavity. This was causing the swelling and the cyclical pain.</a:t>
            </a:r>
            <a:endParaRPr lang="en-US" dirty="0">
              <a:effectLst/>
              <a:latin typeface="Helvetica" pitchFamily="2" charset="0"/>
            </a:endParaRPr>
          </a:p>
          <a:p>
            <a:r>
              <a:rPr lang="en-US" b="0" i="0" dirty="0">
                <a:effectLst/>
                <a:latin typeface="Helvetica" pitchFamily="2" charset="0"/>
              </a:rPr>
              <a:t>B</a:t>
            </a:r>
          </a:p>
          <a:p>
            <a:pPr marL="0" indent="0">
              <a:buNone/>
            </a:pPr>
            <a:r>
              <a:rPr lang="en-US" b="0" i="0" dirty="0">
                <a:effectLst/>
                <a:latin typeface="Helvetica" pitchFamily="2" charset="0"/>
              </a:rPr>
              <a:t> An ultrasound should be performed to confirm the diagnosis and exclude any Müllerian structural alterations. The important differential is obstruction due to a horizontal vaginal plate at a higher level. In this case the ultrasound would not show blood filling the vagina down to the </a:t>
            </a:r>
            <a:r>
              <a:rPr lang="en-US" b="0" i="0" dirty="0" err="1">
                <a:effectLst/>
                <a:latin typeface="Helvetica" pitchFamily="2" charset="0"/>
              </a:rPr>
              <a:t>introitus</a:t>
            </a:r>
            <a:r>
              <a:rPr lang="en-US" b="0" i="0" dirty="0">
                <a:effectLst/>
                <a:latin typeface="Helvetica" pitchFamily="2" charset="0"/>
              </a:rPr>
              <a:t> because the site of an imperforate plate is higher in the vagina and is due to imperforate </a:t>
            </a:r>
            <a:r>
              <a:rPr lang="en-US" b="0" i="0" dirty="0" err="1">
                <a:effectLst/>
                <a:latin typeface="Helvetica" pitchFamily="2" charset="0"/>
              </a:rPr>
              <a:t>rogenital</a:t>
            </a:r>
            <a:r>
              <a:rPr lang="en-US" b="0" i="0" dirty="0">
                <a:effectLst/>
                <a:latin typeface="Helvetica" pitchFamily="2" charset="0"/>
              </a:rPr>
              <a:t> sinus. The additional finding of the blue vaginal swelling also points to the hymen being the level of obstruction.</a:t>
            </a:r>
            <a:endParaRPr lang="en-US" dirty="0">
              <a:effectLst/>
              <a:latin typeface="Helvetica" pitchFamily="2" charset="0"/>
            </a:endParaRPr>
          </a:p>
          <a:p>
            <a:r>
              <a:rPr lang="en-US" b="0" i="0" dirty="0">
                <a:effectLst/>
                <a:latin typeface="Helvetica" pitchFamily="2" charset="0"/>
              </a:rPr>
              <a:t>The girl was admitted for day case surgery. An incision was made in the hymen under general </a:t>
            </a:r>
            <a:r>
              <a:rPr lang="en-US" b="0" i="0" dirty="0" err="1">
                <a:effectLst/>
                <a:latin typeface="Helvetica" pitchFamily="2" charset="0"/>
              </a:rPr>
              <a:t>anaesthetic</a:t>
            </a:r>
            <a:r>
              <a:rPr lang="en-US" b="0" i="0" dirty="0">
                <a:effectLst/>
                <a:latin typeface="Helvetica" pitchFamily="2" charset="0"/>
              </a:rPr>
              <a:t>. 700 ml of old blood was evacuated. She made a good recovery and her periods commenced shortly afterwards.</a:t>
            </a:r>
            <a:endParaRPr lang="en-US" dirty="0">
              <a:effectLst/>
              <a:latin typeface="Helvetica" pitchFamily="2" charset="0"/>
            </a:endParaRPr>
          </a:p>
          <a:p>
            <a:endParaRPr lang="en-JO" dirty="0"/>
          </a:p>
        </p:txBody>
      </p:sp>
    </p:spTree>
    <p:extLst>
      <p:ext uri="{BB962C8B-B14F-4D97-AF65-F5344CB8AC3E}">
        <p14:creationId xmlns:p14="http://schemas.microsoft.com/office/powerpoint/2010/main" val="3264504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09A9F8-C9CE-17F1-DDA8-ADE947D3E99B}"/>
              </a:ext>
            </a:extLst>
          </p:cNvPr>
          <p:cNvSpPr>
            <a:spLocks noGrp="1"/>
          </p:cNvSpPr>
          <p:nvPr>
            <p:ph type="title"/>
          </p:nvPr>
        </p:nvSpPr>
        <p:spPr>
          <a:xfrm>
            <a:off x="793662" y="386930"/>
            <a:ext cx="10066122" cy="1298448"/>
          </a:xfrm>
        </p:spPr>
        <p:txBody>
          <a:bodyPr anchor="b">
            <a:normAutofit/>
          </a:bodyPr>
          <a:lstStyle/>
          <a:p>
            <a:r>
              <a:rPr lang="en-US" sz="4800"/>
              <a:t>Transverse vaginal septum </a:t>
            </a:r>
            <a:endParaRPr lang="en-JO" sz="4800"/>
          </a:p>
        </p:txBody>
      </p:sp>
      <p:sp>
        <p:nvSpPr>
          <p:cNvPr id="15" name="Rectangle 1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4C0CD4-F400-91A0-AA94-2524BFB0B7CA}"/>
              </a:ext>
            </a:extLst>
          </p:cNvPr>
          <p:cNvSpPr>
            <a:spLocks noGrp="1"/>
          </p:cNvSpPr>
          <p:nvPr>
            <p:ph idx="1"/>
          </p:nvPr>
        </p:nvSpPr>
        <p:spPr>
          <a:xfrm>
            <a:off x="793661" y="2599509"/>
            <a:ext cx="4530898" cy="3639450"/>
          </a:xfrm>
        </p:spPr>
        <p:txBody>
          <a:bodyPr anchor="ctr">
            <a:normAutofit/>
          </a:bodyPr>
          <a:lstStyle/>
          <a:p>
            <a:r>
              <a:rPr lang="en-US" sz="2000" dirty="0"/>
              <a:t>This anomaly  results from either failure of fusion Or canalization of the </a:t>
            </a:r>
            <a:r>
              <a:rPr lang="en-US" sz="2000" dirty="0" err="1"/>
              <a:t>müllerian</a:t>
            </a:r>
            <a:r>
              <a:rPr lang="en-US" sz="2000" dirty="0"/>
              <a:t> duct and urogenital sinus.</a:t>
            </a:r>
          </a:p>
          <a:p>
            <a:r>
              <a:rPr lang="en-US" sz="2000" dirty="0"/>
              <a:t>This septum forms above the level of the hymen at various levels in the vagina; it might be lower, middle or upper part of the vagina.</a:t>
            </a:r>
          </a:p>
          <a:p>
            <a:r>
              <a:rPr lang="en-US" sz="2000" dirty="0"/>
              <a:t>The septum can be completely obliterated or incomplete, causing different presentation.</a:t>
            </a:r>
          </a:p>
          <a:p>
            <a:endParaRPr lang="en-US" sz="2000" dirty="0"/>
          </a:p>
          <a:p>
            <a:endParaRPr lang="en-JO" sz="2000" dirty="0"/>
          </a:p>
        </p:txBody>
      </p:sp>
      <p:pic>
        <p:nvPicPr>
          <p:cNvPr id="8" name="Picture 7">
            <a:extLst>
              <a:ext uri="{FF2B5EF4-FFF2-40B4-BE49-F238E27FC236}">
                <a16:creationId xmlns:a16="http://schemas.microsoft.com/office/drawing/2014/main" id="{FD83C844-9CAE-6868-15ED-01BDB480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532" y="2899300"/>
            <a:ext cx="5150277" cy="2884154"/>
          </a:xfrm>
          <a:prstGeom prst="rect">
            <a:avLst/>
          </a:prstGeom>
        </p:spPr>
      </p:pic>
      <p:sp>
        <p:nvSpPr>
          <p:cNvPr id="19" name="Rectangle 1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3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B1A9A-3B18-CD0D-1C88-A58A3346F135}"/>
              </a:ext>
            </a:extLst>
          </p:cNvPr>
          <p:cNvSpPr>
            <a:spLocks noGrp="1"/>
          </p:cNvSpPr>
          <p:nvPr>
            <p:ph idx="1"/>
          </p:nvPr>
        </p:nvSpPr>
        <p:spPr>
          <a:xfrm>
            <a:off x="838200" y="285750"/>
            <a:ext cx="10515600" cy="5891213"/>
          </a:xfrm>
        </p:spPr>
        <p:txBody>
          <a:bodyPr/>
          <a:lstStyle/>
          <a:p>
            <a:r>
              <a:rPr lang="en-US" dirty="0"/>
              <a:t>If it was complete:</a:t>
            </a:r>
          </a:p>
          <a:p>
            <a:pPr marL="514350" indent="-514350">
              <a:buFont typeface="+mj-lt"/>
              <a:buAutoNum type="arabicPeriod"/>
            </a:pPr>
            <a:r>
              <a:rPr lang="en-US" dirty="0"/>
              <a:t>Abdominal pain</a:t>
            </a:r>
          </a:p>
          <a:p>
            <a:pPr marL="514350" indent="-514350">
              <a:buFont typeface="+mj-lt"/>
              <a:buAutoNum type="arabicPeriod"/>
            </a:pPr>
            <a:r>
              <a:rPr lang="en-US" dirty="0"/>
              <a:t>Primary amenorrhea</a:t>
            </a:r>
          </a:p>
          <a:p>
            <a:pPr marL="0" indent="0">
              <a:buNone/>
            </a:pPr>
            <a:r>
              <a:rPr lang="en-US" dirty="0"/>
              <a:t>* The abdominal pain is one to blood accumulating in the vagina ( </a:t>
            </a:r>
            <a:r>
              <a:rPr lang="en-US" dirty="0" err="1"/>
              <a:t>Hematocolpos</a:t>
            </a:r>
            <a:r>
              <a:rPr lang="en-US" dirty="0"/>
              <a:t> ), uterus ( </a:t>
            </a:r>
            <a:r>
              <a:rPr lang="en-US" dirty="0" err="1"/>
              <a:t>hematometra</a:t>
            </a:r>
            <a:r>
              <a:rPr lang="en-US" dirty="0"/>
              <a:t> ) or fallopian tubes ( </a:t>
            </a:r>
            <a:r>
              <a:rPr lang="en-US" dirty="0" err="1"/>
              <a:t>hematosalpiux</a:t>
            </a:r>
            <a:r>
              <a:rPr lang="en-US" dirty="0"/>
              <a:t> )</a:t>
            </a:r>
          </a:p>
          <a:p>
            <a:pPr marL="0" indent="0">
              <a:buNone/>
            </a:pPr>
            <a:endParaRPr lang="en-US" dirty="0"/>
          </a:p>
          <a:p>
            <a:r>
              <a:rPr lang="en-US" dirty="0"/>
              <a:t>If it was incomplete : asymptomatic with only</a:t>
            </a:r>
          </a:p>
          <a:p>
            <a:pPr marL="514350" indent="-514350">
              <a:buFont typeface="+mj-lt"/>
              <a:buAutoNum type="arabicPeriod"/>
            </a:pPr>
            <a:r>
              <a:rPr lang="en-US" dirty="0" err="1"/>
              <a:t>Dysparunia</a:t>
            </a:r>
            <a:endParaRPr lang="en-US" dirty="0"/>
          </a:p>
          <a:p>
            <a:pPr marL="514350" indent="-514350">
              <a:buFont typeface="+mj-lt"/>
              <a:buAutoNum type="arabicPeriod"/>
            </a:pPr>
            <a:r>
              <a:rPr lang="en-US" dirty="0"/>
              <a:t>Infertility</a:t>
            </a:r>
          </a:p>
          <a:p>
            <a:pPr marL="514350" indent="-514350">
              <a:buFont typeface="+mj-lt"/>
              <a:buAutoNum type="arabicPeriod"/>
            </a:pPr>
            <a:endParaRPr lang="en-JO" dirty="0"/>
          </a:p>
        </p:txBody>
      </p:sp>
    </p:spTree>
    <p:extLst>
      <p:ext uri="{BB962C8B-B14F-4D97-AF65-F5344CB8AC3E}">
        <p14:creationId xmlns:p14="http://schemas.microsoft.com/office/powerpoint/2010/main" val="3886697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7FA6A-CB3B-CA6D-A1F5-CB17D37FB8DD}"/>
              </a:ext>
            </a:extLst>
          </p:cNvPr>
          <p:cNvSpPr>
            <a:spLocks noGrp="1"/>
          </p:cNvSpPr>
          <p:nvPr>
            <p:ph idx="1"/>
          </p:nvPr>
        </p:nvSpPr>
        <p:spPr>
          <a:xfrm>
            <a:off x="838200" y="396875"/>
            <a:ext cx="10515600" cy="5780088"/>
          </a:xfrm>
        </p:spPr>
        <p:txBody>
          <a:bodyPr/>
          <a:lstStyle/>
          <a:p>
            <a:r>
              <a:rPr lang="en-US" dirty="0"/>
              <a:t>It’s important to distinguish transverse vaginal septum from imperforate hymen via physical exam.</a:t>
            </a:r>
          </a:p>
          <a:p>
            <a:r>
              <a:rPr lang="en-US" dirty="0"/>
              <a:t>With transverse vaginal septum their won’t be bluish bulging.</a:t>
            </a:r>
          </a:p>
          <a:p>
            <a:r>
              <a:rPr lang="en-US" dirty="0"/>
              <a:t>Now its important to locate the septum and assess it’s thickness, it can be down via vaginal ( </a:t>
            </a:r>
            <a:r>
              <a:rPr lang="en-US" dirty="0" err="1"/>
              <a:t>pv</a:t>
            </a:r>
            <a:r>
              <a:rPr lang="en-US" dirty="0"/>
              <a:t> exam ) and / or rectal ( Pr exam ) due to the discomfort it night inflict upon the pt.</a:t>
            </a:r>
          </a:p>
          <a:p>
            <a:r>
              <a:rPr lang="en-US" dirty="0"/>
              <a:t> We can offer ( EUA ) or via imaging either </a:t>
            </a:r>
            <a:r>
              <a:rPr lang="en-US" dirty="0" err="1"/>
              <a:t>uss</a:t>
            </a:r>
            <a:r>
              <a:rPr lang="en-US" dirty="0"/>
              <a:t>( </a:t>
            </a:r>
            <a:r>
              <a:rPr lang="en-US" dirty="0" err="1"/>
              <a:t>abd</a:t>
            </a:r>
            <a:r>
              <a:rPr lang="en-US" dirty="0"/>
              <a:t>, rectal or perineal) or </a:t>
            </a:r>
            <a:r>
              <a:rPr lang="en-US" dirty="0" err="1"/>
              <a:t>mri</a:t>
            </a:r>
            <a:endParaRPr lang="en-US" dirty="0"/>
          </a:p>
          <a:p>
            <a:r>
              <a:rPr lang="en-US" dirty="0"/>
              <a:t>Also these test’s help US locate the extent of blood accumulation.</a:t>
            </a:r>
            <a:endParaRPr lang="en-JO" dirty="0"/>
          </a:p>
        </p:txBody>
      </p:sp>
    </p:spTree>
    <p:extLst>
      <p:ext uri="{BB962C8B-B14F-4D97-AF65-F5344CB8AC3E}">
        <p14:creationId xmlns:p14="http://schemas.microsoft.com/office/powerpoint/2010/main" val="2271834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BD51-2AF4-EAEF-C441-B7AF9AE63D03}"/>
              </a:ext>
            </a:extLst>
          </p:cNvPr>
          <p:cNvSpPr>
            <a:spLocks noGrp="1"/>
          </p:cNvSpPr>
          <p:nvPr>
            <p:ph type="title"/>
          </p:nvPr>
        </p:nvSpPr>
        <p:spPr/>
        <p:txBody>
          <a:bodyPr/>
          <a:lstStyle/>
          <a:p>
            <a:r>
              <a:rPr lang="en-US" dirty="0"/>
              <a:t>Management</a:t>
            </a:r>
            <a:endParaRPr lang="en-JO" dirty="0"/>
          </a:p>
        </p:txBody>
      </p:sp>
      <p:sp>
        <p:nvSpPr>
          <p:cNvPr id="3" name="Content Placeholder 2">
            <a:extLst>
              <a:ext uri="{FF2B5EF4-FFF2-40B4-BE49-F238E27FC236}">
                <a16:creationId xmlns:a16="http://schemas.microsoft.com/office/drawing/2014/main" id="{A82D6F01-AC87-59BC-CE4E-BE0C210BB70B}"/>
              </a:ext>
            </a:extLst>
          </p:cNvPr>
          <p:cNvSpPr>
            <a:spLocks noGrp="1"/>
          </p:cNvSpPr>
          <p:nvPr>
            <p:ph idx="1"/>
          </p:nvPr>
        </p:nvSpPr>
        <p:spPr/>
        <p:txBody>
          <a:bodyPr/>
          <a:lstStyle/>
          <a:p>
            <a:pPr marL="514350" indent="-514350">
              <a:buFont typeface="+mj-lt"/>
              <a:buAutoNum type="arabicPeriod"/>
            </a:pPr>
            <a:r>
              <a:rPr lang="en-US" b="0" i="0" u="none" strike="noStrike" dirty="0">
                <a:solidFill>
                  <a:srgbClr val="212121"/>
                </a:solidFill>
                <a:effectLst/>
                <a:latin typeface="Cambria" panose="020F0502020204030204" pitchFamily="34" charset="0"/>
              </a:rPr>
              <a:t>drainage of the haematocolpos at an early age is necessary to preserve fertility and reduce the risk of endometriosis.</a:t>
            </a:r>
          </a:p>
          <a:p>
            <a:pPr marL="514350" indent="-514350">
              <a:buFont typeface="+mj-lt"/>
              <a:buAutoNum type="arabicPeriod"/>
            </a:pPr>
            <a:r>
              <a:rPr lang="en-US" b="0" i="0" u="none" strike="noStrike" dirty="0">
                <a:solidFill>
                  <a:srgbClr val="212121"/>
                </a:solidFill>
                <a:effectLst/>
                <a:latin typeface="Cambria" panose="02040503050406030204" pitchFamily="18" charset="0"/>
              </a:rPr>
              <a:t>transverse incision of the vaginal septum with </a:t>
            </a:r>
            <a:r>
              <a:rPr lang="en-US" b="0" i="0" u="none" strike="noStrike" dirty="0" err="1">
                <a:solidFill>
                  <a:srgbClr val="212121"/>
                </a:solidFill>
                <a:effectLst/>
                <a:latin typeface="Cambria" panose="02040503050406030204" pitchFamily="18" charset="0"/>
              </a:rPr>
              <a:t>sutarring</a:t>
            </a:r>
            <a:r>
              <a:rPr lang="en-US" b="0" i="0" u="none" strike="noStrike" dirty="0">
                <a:solidFill>
                  <a:srgbClr val="212121"/>
                </a:solidFill>
                <a:effectLst/>
                <a:latin typeface="Cambria" panose="02040503050406030204" pitchFamily="18" charset="0"/>
              </a:rPr>
              <a:t> of the edges with a sponge containing </a:t>
            </a:r>
            <a:r>
              <a:rPr lang="en-US" b="0" i="0" u="none" strike="noStrike" dirty="0" err="1">
                <a:solidFill>
                  <a:srgbClr val="212121"/>
                </a:solidFill>
                <a:effectLst/>
                <a:latin typeface="Cambria" panose="02040503050406030204" pitchFamily="18" charset="0"/>
              </a:rPr>
              <a:t>ostrogen</a:t>
            </a:r>
            <a:r>
              <a:rPr lang="en-US" b="0" i="0" u="none" strike="noStrike" dirty="0">
                <a:solidFill>
                  <a:srgbClr val="212121"/>
                </a:solidFill>
                <a:effectLst/>
                <a:latin typeface="Cambria" panose="02040503050406030204" pitchFamily="18" charset="0"/>
              </a:rPr>
              <a:t> left two days from the </a:t>
            </a:r>
            <a:r>
              <a:rPr lang="en-US" b="0" i="0" u="none" strike="noStrike" dirty="0" err="1">
                <a:solidFill>
                  <a:srgbClr val="212121"/>
                </a:solidFill>
                <a:effectLst/>
                <a:latin typeface="Cambria" panose="02040503050406030204" pitchFamily="18" charset="0"/>
              </a:rPr>
              <a:t>postop</a:t>
            </a:r>
            <a:r>
              <a:rPr lang="en-US" b="0" i="0" u="none" strike="noStrike" dirty="0">
                <a:solidFill>
                  <a:srgbClr val="212121"/>
                </a:solidFill>
                <a:effectLst/>
                <a:latin typeface="Cambria" panose="02040503050406030204" pitchFamily="18" charset="0"/>
              </a:rPr>
              <a:t>.</a:t>
            </a:r>
          </a:p>
          <a:p>
            <a:pPr marL="0" indent="0">
              <a:buNone/>
            </a:pPr>
            <a:r>
              <a:rPr lang="en-US" dirty="0">
                <a:solidFill>
                  <a:srgbClr val="212121"/>
                </a:solidFill>
                <a:latin typeface="Cambria" panose="02040503050406030204" pitchFamily="18" charset="0"/>
              </a:rPr>
              <a:t>* Possible complications from surgery</a:t>
            </a:r>
          </a:p>
          <a:p>
            <a:pPr>
              <a:buFont typeface="Wingdings" pitchFamily="2" charset="2"/>
              <a:buChar char="v"/>
            </a:pPr>
            <a:r>
              <a:rPr lang="en-US" dirty="0"/>
              <a:t>Vaginal stenosis ( causing recurrence of symptoms ) ; incidence can he reduced with the use of estrogen</a:t>
            </a:r>
          </a:p>
          <a:p>
            <a:pPr marL="514350" indent="-514350">
              <a:buFont typeface="+mj-lt"/>
              <a:buAutoNum type="arabicPeriod"/>
            </a:pPr>
            <a:endParaRPr lang="en-JO" dirty="0"/>
          </a:p>
        </p:txBody>
      </p:sp>
    </p:spTree>
    <p:extLst>
      <p:ext uri="{BB962C8B-B14F-4D97-AF65-F5344CB8AC3E}">
        <p14:creationId xmlns:p14="http://schemas.microsoft.com/office/powerpoint/2010/main" val="3906949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E94-43B7-23AB-495A-6F93121BAD5C}"/>
              </a:ext>
            </a:extLst>
          </p:cNvPr>
          <p:cNvSpPr>
            <a:spLocks noGrp="1"/>
          </p:cNvSpPr>
          <p:nvPr>
            <p:ph type="title"/>
          </p:nvPr>
        </p:nvSpPr>
        <p:spPr/>
        <p:txBody>
          <a:bodyPr/>
          <a:lstStyle/>
          <a:p>
            <a:r>
              <a:rPr lang="en-US" dirty="0"/>
              <a:t>Case presentation # 2</a:t>
            </a:r>
            <a:endParaRPr lang="en-JO" dirty="0"/>
          </a:p>
        </p:txBody>
      </p:sp>
      <p:sp>
        <p:nvSpPr>
          <p:cNvPr id="3" name="Content Placeholder 2">
            <a:extLst>
              <a:ext uri="{FF2B5EF4-FFF2-40B4-BE49-F238E27FC236}">
                <a16:creationId xmlns:a16="http://schemas.microsoft.com/office/drawing/2014/main" id="{D38444EF-E31F-2B11-A155-0978AD1FF9B6}"/>
              </a:ext>
            </a:extLst>
          </p:cNvPr>
          <p:cNvSpPr>
            <a:spLocks noGrp="1"/>
          </p:cNvSpPr>
          <p:nvPr>
            <p:ph idx="1"/>
          </p:nvPr>
        </p:nvSpPr>
        <p:spPr/>
        <p:txBody>
          <a:bodyPr>
            <a:normAutofit fontScale="92500"/>
          </a:bodyPr>
          <a:lstStyle/>
          <a:p>
            <a:r>
              <a:rPr lang="en-US" b="0" i="0" u="none" strike="noStrike" dirty="0">
                <a:solidFill>
                  <a:srgbClr val="212121"/>
                </a:solidFill>
                <a:effectLst/>
                <a:latin typeface="Cambria" panose="02040503050406030204" pitchFamily="18" charset="0"/>
              </a:rPr>
              <a:t>This is a 16 year old patient with a history of congenital right kidney </a:t>
            </a:r>
            <a:r>
              <a:rPr lang="en-US" b="0" i="0" u="none" strike="noStrike" dirty="0" err="1">
                <a:solidFill>
                  <a:srgbClr val="212121"/>
                </a:solidFill>
                <a:effectLst/>
                <a:latin typeface="Cambria" panose="02040503050406030204" pitchFamily="18" charset="0"/>
              </a:rPr>
              <a:t>agenesis</a:t>
            </a:r>
            <a:r>
              <a:rPr lang="en-US" b="0" i="0" u="none" strike="noStrike" dirty="0">
                <a:solidFill>
                  <a:srgbClr val="212121"/>
                </a:solidFill>
                <a:effectLst/>
                <a:latin typeface="Cambria" panose="02040503050406030204" pitchFamily="18" charset="0"/>
              </a:rPr>
              <a:t>. Without other pathological history, was not taking any drugs and with no medical family history. She presents for consultation with cyclic chronic pelvic pain in a primary amenorrhea context.</a:t>
            </a:r>
          </a:p>
          <a:p>
            <a:r>
              <a:rPr lang="en-US" b="0" i="0" u="none" strike="noStrike" dirty="0">
                <a:solidFill>
                  <a:srgbClr val="212121"/>
                </a:solidFill>
                <a:effectLst/>
                <a:latin typeface="Cambria" panose="02040503050406030204" pitchFamily="18" charset="0"/>
              </a:rPr>
              <a:t>The clinical examination found normal secondary sexual characteristics. A soft, depressed abdomen and sensitivity in the hypogastric area. The vagina examination found a vagina totally obstructed by a transverse septum in the form of a vaginal diaphragm 1 cm from the hymen (</a:t>
            </a:r>
            <a:r>
              <a:rPr lang="en-US" b="0" i="0" u="sng" strike="noStrike" dirty="0">
                <a:solidFill>
                  <a:srgbClr val="4C2C92"/>
                </a:solidFill>
                <a:effectLst/>
                <a:latin typeface="Cambria" panose="02040503050406030204" pitchFamily="18" charset="0"/>
                <a:hlinkClick r:id="rId2"/>
              </a:rPr>
              <a:t>Fig. 1</a:t>
            </a:r>
            <a:r>
              <a:rPr lang="en-US" b="0" i="0" u="none" strike="noStrike" dirty="0">
                <a:solidFill>
                  <a:srgbClr val="212121"/>
                </a:solidFill>
                <a:effectLst/>
                <a:latin typeface="Cambria" panose="02040503050406030204" pitchFamily="18" charset="0"/>
              </a:rPr>
              <a:t>). Pelvic and perineal ultrasound found a normal sized uterus with a large haematocolpos of 10 × 12 cm with the presence of a low transverse vaginal septum located 1 cm thick </a:t>
            </a:r>
          </a:p>
        </p:txBody>
      </p:sp>
    </p:spTree>
    <p:extLst>
      <p:ext uri="{BB962C8B-B14F-4D97-AF65-F5344CB8AC3E}">
        <p14:creationId xmlns:p14="http://schemas.microsoft.com/office/powerpoint/2010/main" val="265334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1629CC-4A19-8168-3EFC-68E8D6850C69}"/>
              </a:ext>
            </a:extLst>
          </p:cNvPr>
          <p:cNvPicPr>
            <a:picLocks noChangeAspect="1"/>
          </p:cNvPicPr>
          <p:nvPr/>
        </p:nvPicPr>
        <p:blipFill rotWithShape="1">
          <a:blip r:embed="rId2">
            <a:extLst>
              <a:ext uri="{28A0092B-C50C-407E-A947-70E740481C1C}">
                <a14:useLocalDpi xmlns:a14="http://schemas.microsoft.com/office/drawing/2010/main" val="0"/>
              </a:ext>
            </a:extLst>
          </a:blip>
          <a:srcRect t="1604" r="-2" b="7804"/>
          <a:stretch/>
        </p:blipFill>
        <p:spPr>
          <a:xfrm>
            <a:off x="4843431" y="0"/>
            <a:ext cx="7345520" cy="6858000"/>
          </a:xfrm>
          <a:prstGeom prst="rect">
            <a:avLst/>
          </a:prstGeom>
        </p:spPr>
      </p:pic>
      <p:pic>
        <p:nvPicPr>
          <p:cNvPr id="8" name="Content Placeholder 7">
            <a:extLst>
              <a:ext uri="{FF2B5EF4-FFF2-40B4-BE49-F238E27FC236}">
                <a16:creationId xmlns:a16="http://schemas.microsoft.com/office/drawing/2014/main" id="{84101984-9E29-8BD5-CA99-DF50D68EFF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4843432" cy="6865833"/>
          </a:xfrm>
        </p:spPr>
      </p:pic>
    </p:spTree>
    <p:extLst>
      <p:ext uri="{BB962C8B-B14F-4D97-AF65-F5344CB8AC3E}">
        <p14:creationId xmlns:p14="http://schemas.microsoft.com/office/powerpoint/2010/main" val="2748211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5961-84A1-2084-26AC-DC1DD34BED56}"/>
              </a:ext>
            </a:extLst>
          </p:cNvPr>
          <p:cNvSpPr>
            <a:spLocks noGrp="1"/>
          </p:cNvSpPr>
          <p:nvPr>
            <p:ph type="title"/>
          </p:nvPr>
        </p:nvSpPr>
        <p:spPr/>
        <p:txBody>
          <a:bodyPr/>
          <a:lstStyle/>
          <a:p>
            <a:endParaRPr lang="en-JO"/>
          </a:p>
        </p:txBody>
      </p:sp>
      <p:pic>
        <p:nvPicPr>
          <p:cNvPr id="8" name="Content Placeholder 7">
            <a:extLst>
              <a:ext uri="{FF2B5EF4-FFF2-40B4-BE49-F238E27FC236}">
                <a16:creationId xmlns:a16="http://schemas.microsoft.com/office/drawing/2014/main" id="{59385F81-5ECE-4027-D7B8-32DDD1A1BC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5515784" cy="6859753"/>
          </a:xfrm>
        </p:spPr>
      </p:pic>
      <p:pic>
        <p:nvPicPr>
          <p:cNvPr id="9" name="Picture 8">
            <a:extLst>
              <a:ext uri="{FF2B5EF4-FFF2-40B4-BE49-F238E27FC236}">
                <a16:creationId xmlns:a16="http://schemas.microsoft.com/office/drawing/2014/main" id="{2501368D-53D2-0FD4-14C5-14C79D0C2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784" y="-2"/>
            <a:ext cx="6676216" cy="6841055"/>
          </a:xfrm>
          <a:prstGeom prst="rect">
            <a:avLst/>
          </a:prstGeom>
        </p:spPr>
      </p:pic>
    </p:spTree>
    <p:extLst>
      <p:ext uri="{BB962C8B-B14F-4D97-AF65-F5344CB8AC3E}">
        <p14:creationId xmlns:p14="http://schemas.microsoft.com/office/powerpoint/2010/main" val="3160574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A15B8E-8AFC-EC86-0BC6-CCD8BB7D2F8A}"/>
              </a:ext>
            </a:extLst>
          </p:cNvPr>
          <p:cNvSpPr>
            <a:spLocks noGrp="1"/>
          </p:cNvSpPr>
          <p:nvPr>
            <p:ph type="title"/>
          </p:nvPr>
        </p:nvSpPr>
        <p:spPr>
          <a:xfrm>
            <a:off x="716739" y="4420674"/>
            <a:ext cx="10506456" cy="1130994"/>
          </a:xfrm>
        </p:spPr>
        <p:txBody>
          <a:bodyPr vert="horz" lIns="91440" tIns="45720" rIns="91440" bIns="45720" rtlCol="0" anchor="b">
            <a:normAutofit/>
          </a:bodyPr>
          <a:lstStyle/>
          <a:p>
            <a:pPr algn="ctr"/>
            <a:r>
              <a:rPr lang="en-US" sz="2400" b="0" i="0" u="none" strike="noStrike" dirty="0">
                <a:effectLst/>
                <a:latin typeface="Open Sans" panose="020F0502020204030204" pitchFamily="34" charset="0"/>
              </a:rPr>
              <a:t>The endometrial cavity is distended by </a:t>
            </a:r>
            <a:r>
              <a:rPr lang="en-US" sz="2400" b="0" i="0" dirty="0">
                <a:effectLst/>
                <a:latin typeface="Open Sans" panose="020F0502020204030204" pitchFamily="34" charset="0"/>
                <a:hlinkClick r:id="rId2" tooltip="Hematometra">
                  <a:extLst>
                    <a:ext uri="{A12FA001-AC4F-418D-AE19-62706E023703}">
                      <ahyp:hlinkClr xmlns:ahyp="http://schemas.microsoft.com/office/drawing/2018/hyperlinkcolor" val="tx"/>
                    </a:ext>
                  </a:extLst>
                </a:hlinkClick>
              </a:rPr>
              <a:t>hemorrhage</a:t>
            </a:r>
            <a:r>
              <a:rPr lang="en-US" sz="2400" b="0" i="0" u="none" strike="noStrike" dirty="0">
                <a:effectLst/>
                <a:latin typeface="Open Sans" panose="020F0502020204030204" pitchFamily="34" charset="0"/>
              </a:rPr>
              <a:t>. Transverse band in the upper vagina which is </a:t>
            </a:r>
            <a:r>
              <a:rPr lang="en-US" sz="2400" b="0" i="0" u="none" strike="noStrike" dirty="0" err="1">
                <a:effectLst/>
                <a:latin typeface="Open Sans" panose="020F0502020204030204" pitchFamily="34" charset="0"/>
              </a:rPr>
              <a:t>visualised</a:t>
            </a:r>
            <a:r>
              <a:rPr lang="en-US" sz="2400" b="0" i="0" u="none" strike="noStrike" dirty="0">
                <a:effectLst/>
                <a:latin typeface="Open Sans" panose="020F0502020204030204" pitchFamily="34" charset="0"/>
              </a:rPr>
              <a:t> more clearly after </a:t>
            </a:r>
            <a:r>
              <a:rPr lang="en-US" sz="2400" b="0" i="0" u="none" strike="noStrike" dirty="0" err="1">
                <a:effectLst/>
                <a:latin typeface="Open Sans" panose="020F0502020204030204" pitchFamily="34" charset="0"/>
              </a:rPr>
              <a:t>intravaginal</a:t>
            </a:r>
            <a:r>
              <a:rPr lang="en-US" sz="2400" b="0" i="0" u="none" strike="noStrike" dirty="0">
                <a:effectLst/>
                <a:latin typeface="Open Sans" panose="020F0502020204030204" pitchFamily="34" charset="0"/>
              </a:rPr>
              <a:t> administration of gel (right T2 sagittal stack).</a:t>
            </a:r>
            <a:endParaRPr lang="en-US" sz="5200" kern="1200" dirty="0">
              <a:latin typeface="+mj-lt"/>
              <a:ea typeface="+mj-ea"/>
              <a:cs typeface="+mj-cs"/>
            </a:endParaRPr>
          </a:p>
        </p:txBody>
      </p:sp>
      <p:pic>
        <p:nvPicPr>
          <p:cNvPr id="6" name="Picture 5">
            <a:extLst>
              <a:ext uri="{FF2B5EF4-FFF2-40B4-BE49-F238E27FC236}">
                <a16:creationId xmlns:a16="http://schemas.microsoft.com/office/drawing/2014/main" id="{110D61C8-2941-9357-161B-9362D97F605D}"/>
              </a:ext>
            </a:extLst>
          </p:cNvPr>
          <p:cNvPicPr>
            <a:picLocks noChangeAspect="1"/>
          </p:cNvPicPr>
          <p:nvPr/>
        </p:nvPicPr>
        <p:blipFill rotWithShape="1">
          <a:blip r:embed="rId3">
            <a:extLst>
              <a:ext uri="{28A0092B-C50C-407E-A947-70E740481C1C}">
                <a14:useLocalDpi xmlns:a14="http://schemas.microsoft.com/office/drawing/2010/main" val="0"/>
              </a:ext>
            </a:extLst>
          </a:blip>
          <a:srcRect t="1393" r="-5" b="471"/>
          <a:stretch/>
        </p:blipFill>
        <p:spPr>
          <a:xfrm>
            <a:off x="203682" y="181113"/>
            <a:ext cx="3797398" cy="3717071"/>
          </a:xfrm>
          <a:prstGeom prst="rect">
            <a:avLst/>
          </a:prstGeom>
        </p:spPr>
      </p:pic>
      <p:pic>
        <p:nvPicPr>
          <p:cNvPr id="5" name="Picture 4">
            <a:extLst>
              <a:ext uri="{FF2B5EF4-FFF2-40B4-BE49-F238E27FC236}">
                <a16:creationId xmlns:a16="http://schemas.microsoft.com/office/drawing/2014/main" id="{5B6AC795-AC4F-CA38-2145-74BCA522BEA0}"/>
              </a:ext>
            </a:extLst>
          </p:cNvPr>
          <p:cNvPicPr>
            <a:picLocks noChangeAspect="1"/>
          </p:cNvPicPr>
          <p:nvPr/>
        </p:nvPicPr>
        <p:blipFill rotWithShape="1">
          <a:blip r:embed="rId4">
            <a:extLst>
              <a:ext uri="{28A0092B-C50C-407E-A947-70E740481C1C}">
                <a14:useLocalDpi xmlns:a14="http://schemas.microsoft.com/office/drawing/2010/main" val="0"/>
              </a:ext>
            </a:extLst>
          </a:blip>
          <a:srcRect r="5" b="2572"/>
          <a:stretch/>
        </p:blipFill>
        <p:spPr>
          <a:xfrm>
            <a:off x="4193167" y="181113"/>
            <a:ext cx="3815005" cy="3717071"/>
          </a:xfrm>
          <a:prstGeom prst="rect">
            <a:avLst/>
          </a:prstGeom>
        </p:spPr>
      </p:pic>
      <p:pic>
        <p:nvPicPr>
          <p:cNvPr id="4" name="Content Placeholder 3">
            <a:extLst>
              <a:ext uri="{FF2B5EF4-FFF2-40B4-BE49-F238E27FC236}">
                <a16:creationId xmlns:a16="http://schemas.microsoft.com/office/drawing/2014/main" id="{FC57BFB6-DDB5-D273-5048-D8E46FABF16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2" b="1670"/>
          <a:stretch/>
        </p:blipFill>
        <p:spPr>
          <a:xfrm>
            <a:off x="8190920" y="181113"/>
            <a:ext cx="3799289" cy="3717071"/>
          </a:xfrm>
          <a:prstGeom prst="rect">
            <a:avLst/>
          </a:prstGeom>
        </p:spPr>
      </p:pic>
    </p:spTree>
    <p:extLst>
      <p:ext uri="{BB962C8B-B14F-4D97-AF65-F5344CB8AC3E}">
        <p14:creationId xmlns:p14="http://schemas.microsoft.com/office/powerpoint/2010/main" val="1401415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37698-FB0D-9095-1457-831A144CC6CA}"/>
              </a:ext>
            </a:extLst>
          </p:cNvPr>
          <p:cNvSpPr>
            <a:spLocks noGrp="1"/>
          </p:cNvSpPr>
          <p:nvPr>
            <p:ph type="title"/>
          </p:nvPr>
        </p:nvSpPr>
        <p:spPr>
          <a:xfrm>
            <a:off x="572493" y="238539"/>
            <a:ext cx="7906625" cy="1434415"/>
          </a:xfrm>
        </p:spPr>
        <p:txBody>
          <a:bodyPr anchor="b">
            <a:normAutofit/>
          </a:bodyPr>
          <a:lstStyle/>
          <a:p>
            <a:r>
              <a:rPr lang="en-US" altLang="ar-SA" sz="4600"/>
              <a:t>Mayer-Rokitansky-Kuster-Hauser syndrome </a:t>
            </a:r>
            <a:endParaRPr lang="en-JO" sz="4600"/>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0DAA01-F01D-8440-68F2-AB0AF37F381B}"/>
              </a:ext>
            </a:extLst>
          </p:cNvPr>
          <p:cNvSpPr>
            <a:spLocks noGrp="1"/>
          </p:cNvSpPr>
          <p:nvPr>
            <p:ph idx="1"/>
          </p:nvPr>
        </p:nvSpPr>
        <p:spPr>
          <a:xfrm>
            <a:off x="572493" y="2071316"/>
            <a:ext cx="6713552" cy="4119172"/>
          </a:xfrm>
        </p:spPr>
        <p:txBody>
          <a:bodyPr anchor="t">
            <a:normAutofit/>
          </a:bodyPr>
          <a:lstStyle/>
          <a:p>
            <a:r>
              <a:rPr lang="en-US" sz="2200"/>
              <a:t>Also known us müllerian agenesis, it’s failure of fusion of both Müllerian ducts resulting in absence of:</a:t>
            </a:r>
          </a:p>
          <a:p>
            <a:pPr marL="514350" indent="-514350">
              <a:buFont typeface="+mj-lt"/>
              <a:buAutoNum type="arabicPeriod"/>
            </a:pPr>
            <a:r>
              <a:rPr lang="en-US" sz="2200"/>
              <a:t>Upper vagina</a:t>
            </a:r>
          </a:p>
          <a:p>
            <a:pPr marL="514350" indent="-514350">
              <a:buFont typeface="+mj-lt"/>
              <a:buAutoNum type="arabicPeriod"/>
            </a:pPr>
            <a:r>
              <a:rPr lang="en-US" sz="2200"/>
              <a:t>Cervix</a:t>
            </a:r>
          </a:p>
          <a:p>
            <a:pPr marL="514350" indent="-514350">
              <a:buFont typeface="+mj-lt"/>
              <a:buAutoNum type="arabicPeriod"/>
            </a:pPr>
            <a:r>
              <a:rPr lang="en-US" sz="2200"/>
              <a:t>Uterus</a:t>
            </a:r>
          </a:p>
          <a:p>
            <a:r>
              <a:rPr lang="en-US" sz="2200"/>
              <a:t>These pt. Still have their ovaries and fallopian tubes </a:t>
            </a:r>
          </a:p>
          <a:p>
            <a:r>
              <a:rPr lang="en-US" sz="2200"/>
              <a:t>They have Normal breast, public hair and external genitalia</a:t>
            </a:r>
          </a:p>
          <a:p>
            <a:r>
              <a:rPr lang="en-US" sz="2200"/>
              <a:t>Normal female testosterone levels</a:t>
            </a:r>
          </a:p>
          <a:p>
            <a:r>
              <a:rPr lang="en-US" sz="2200"/>
              <a:t>Karyotyping: 46 XX</a:t>
            </a:r>
          </a:p>
        </p:txBody>
      </p:sp>
      <p:pic>
        <p:nvPicPr>
          <p:cNvPr id="9" name="Picture 8" descr="Normal sex dharacters">
            <a:extLst>
              <a:ext uri="{FF2B5EF4-FFF2-40B4-BE49-F238E27FC236}">
                <a16:creationId xmlns:a16="http://schemas.microsoft.com/office/drawing/2014/main" id="{A66A6C7F-19AE-2459-09C3-9EDCC0E38B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790" b="-5"/>
          <a:stretch/>
        </p:blipFill>
        <p:spPr bwMode="auto">
          <a:xfrm>
            <a:off x="8479118" y="0"/>
            <a:ext cx="3712882" cy="4096512"/>
          </a:xfrm>
          <a:prstGeom prst="rect">
            <a:avLst/>
          </a:prstGeo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a:extLst>
              <a:ext uri="{FF2B5EF4-FFF2-40B4-BE49-F238E27FC236}">
                <a16:creationId xmlns:a16="http://schemas.microsoft.com/office/drawing/2014/main" id="{E5187DEF-CA17-4B8F-FA56-F7D589C34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752705" y="4096512"/>
            <a:ext cx="4439295" cy="2810117"/>
          </a:xfrm>
          <a:prstGeom prst="rect">
            <a:avLst/>
          </a:prstGeom>
        </p:spPr>
      </p:pic>
    </p:spTree>
    <p:extLst>
      <p:ext uri="{BB962C8B-B14F-4D97-AF65-F5344CB8AC3E}">
        <p14:creationId xmlns:p14="http://schemas.microsoft.com/office/powerpoint/2010/main" val="215203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E1D7-859F-BEB4-E716-B4F849D0F481}"/>
              </a:ext>
            </a:extLst>
          </p:cNvPr>
          <p:cNvSpPr>
            <a:spLocks noGrp="1"/>
          </p:cNvSpPr>
          <p:nvPr>
            <p:ph type="title"/>
          </p:nvPr>
        </p:nvSpPr>
        <p:spPr/>
        <p:txBody>
          <a:bodyPr/>
          <a:lstStyle/>
          <a:p>
            <a:r>
              <a:rPr lang="en-US" dirty="0"/>
              <a:t>Outlines</a:t>
            </a:r>
            <a:endParaRPr lang="en-JO" dirty="0"/>
          </a:p>
        </p:txBody>
      </p:sp>
      <p:sp>
        <p:nvSpPr>
          <p:cNvPr id="3" name="Subtitle 2">
            <a:extLst>
              <a:ext uri="{FF2B5EF4-FFF2-40B4-BE49-F238E27FC236}">
                <a16:creationId xmlns:a16="http://schemas.microsoft.com/office/drawing/2014/main" id="{91471269-1CAC-E94D-B9CB-67A69A87C269}"/>
              </a:ext>
            </a:extLst>
          </p:cNvPr>
          <p:cNvSpPr>
            <a:spLocks noGrp="1"/>
          </p:cNvSpPr>
          <p:nvPr>
            <p:ph idx="1"/>
          </p:nvPr>
        </p:nvSpPr>
        <p:spPr/>
        <p:txBody>
          <a:bodyPr>
            <a:normAutofit/>
          </a:bodyPr>
          <a:lstStyle/>
          <a:p>
            <a:r>
              <a:rPr lang="en-US" dirty="0"/>
              <a:t>Embryology of female reproductive system</a:t>
            </a:r>
          </a:p>
          <a:p>
            <a:r>
              <a:rPr lang="en-US" dirty="0"/>
              <a:t>Primary and secondary amenorrhea etiologies related to uterine and outflow abnormalities , such as:</a:t>
            </a:r>
          </a:p>
          <a:p>
            <a:pPr marL="514350" indent="-514350">
              <a:buFont typeface="+mj-lt"/>
              <a:buAutoNum type="arabicPeriod"/>
            </a:pPr>
            <a:r>
              <a:rPr lang="en-US" dirty="0"/>
              <a:t>Imperforate hymen</a:t>
            </a:r>
          </a:p>
          <a:p>
            <a:pPr marL="514350" indent="-514350">
              <a:buFont typeface="+mj-lt"/>
              <a:buAutoNum type="arabicPeriod"/>
            </a:pPr>
            <a:r>
              <a:rPr lang="en-US" dirty="0"/>
              <a:t>Transverse vaginal septum</a:t>
            </a:r>
          </a:p>
          <a:p>
            <a:pPr marL="514350" indent="-514350">
              <a:buFont typeface="+mj-lt"/>
              <a:buAutoNum type="arabicPeriod"/>
            </a:pPr>
            <a:r>
              <a:rPr lang="en-US" dirty="0"/>
              <a:t>Androgen insensitivity syndrome</a:t>
            </a:r>
          </a:p>
          <a:p>
            <a:pPr marL="514350" indent="-514350">
              <a:buFont typeface="+mj-lt"/>
              <a:buAutoNum type="arabicPeriod"/>
            </a:pPr>
            <a:r>
              <a:rPr lang="en-US" dirty="0" err="1"/>
              <a:t>Mullerían</a:t>
            </a:r>
            <a:r>
              <a:rPr lang="en-US" dirty="0"/>
              <a:t> </a:t>
            </a:r>
            <a:r>
              <a:rPr lang="en-US" dirty="0" err="1"/>
              <a:t>agenesis</a:t>
            </a:r>
            <a:endParaRPr lang="en-US" dirty="0"/>
          </a:p>
          <a:p>
            <a:pPr marL="514350" indent="-514350">
              <a:buFont typeface="+mj-lt"/>
              <a:buAutoNum type="arabicPeriod"/>
            </a:pPr>
            <a:r>
              <a:rPr lang="en-US" dirty="0" err="1"/>
              <a:t>Asherman</a:t>
            </a:r>
            <a:r>
              <a:rPr lang="en-US" dirty="0"/>
              <a:t> syndrome</a:t>
            </a:r>
          </a:p>
          <a:p>
            <a:pPr marL="514350" indent="-514350">
              <a:buFont typeface="+mj-lt"/>
              <a:buAutoNum type="arabicPeriod"/>
            </a:pPr>
            <a:endParaRPr lang="en-US" dirty="0"/>
          </a:p>
          <a:p>
            <a:endParaRPr lang="en-US" dirty="0"/>
          </a:p>
        </p:txBody>
      </p:sp>
      <p:sp>
        <p:nvSpPr>
          <p:cNvPr id="4" name="Date Placeholder 3">
            <a:extLst>
              <a:ext uri="{FF2B5EF4-FFF2-40B4-BE49-F238E27FC236}">
                <a16:creationId xmlns:a16="http://schemas.microsoft.com/office/drawing/2014/main" id="{AB2B9921-E4AD-A60B-91BD-7078C3BCE6B3}"/>
              </a:ext>
            </a:extLst>
          </p:cNvPr>
          <p:cNvSpPr>
            <a:spLocks noGrp="1"/>
          </p:cNvSpPr>
          <p:nvPr>
            <p:ph type="dt" sz="half" idx="10"/>
          </p:nvPr>
        </p:nvSpPr>
        <p:spPr/>
        <p:txBody>
          <a:bodyPr/>
          <a:lstStyle/>
          <a:p>
            <a:fld id="{098A0168-EB40-45AF-89A1-87DE0A55FFC6}" type="datetime1">
              <a:rPr lang="en-US" smtClean="0"/>
              <a:t>10/26/23</a:t>
            </a:fld>
            <a:endParaRPr lang="en-US"/>
          </a:p>
        </p:txBody>
      </p:sp>
      <p:sp>
        <p:nvSpPr>
          <p:cNvPr id="5" name="Footer Placeholder 4">
            <a:extLst>
              <a:ext uri="{FF2B5EF4-FFF2-40B4-BE49-F238E27FC236}">
                <a16:creationId xmlns:a16="http://schemas.microsoft.com/office/drawing/2014/main" id="{B0BB974D-731D-0E11-C07D-47D82C56E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9773B8-0389-B539-76F5-9D703276FAA3}"/>
              </a:ext>
            </a:extLst>
          </p:cNvPr>
          <p:cNvSpPr>
            <a:spLocks noGrp="1"/>
          </p:cNvSpPr>
          <p:nvPr>
            <p:ph type="sldNum" sz="quarter" idx="12"/>
          </p:nvPr>
        </p:nvSpPr>
        <p:spPr/>
        <p:txBody>
          <a:bodyPr/>
          <a:lstStyle/>
          <a:p>
            <a:fld id="{81D2C36F-4504-47C0-B82F-A167342A2754}" type="slidenum">
              <a:rPr lang="en-US" smtClean="0"/>
              <a:t>2</a:t>
            </a:fld>
            <a:endParaRPr lang="en-US"/>
          </a:p>
        </p:txBody>
      </p:sp>
    </p:spTree>
    <p:extLst>
      <p:ext uri="{BB962C8B-B14F-4D97-AF65-F5344CB8AC3E}">
        <p14:creationId xmlns:p14="http://schemas.microsoft.com/office/powerpoint/2010/main" val="4103887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7C0CB9-1B26-4A22-A90B-1EE6BFFD5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143209-FADD-4B7E-A49A-BBA97A4E6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44035"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11A2FE00-D7C8-02AC-6E86-4109D25BB290}"/>
              </a:ext>
            </a:extLst>
          </p:cNvPr>
          <p:cNvSpPr>
            <a:spLocks noGrp="1"/>
          </p:cNvSpPr>
          <p:nvPr>
            <p:ph type="title"/>
          </p:nvPr>
        </p:nvSpPr>
        <p:spPr>
          <a:xfrm>
            <a:off x="988909" y="0"/>
            <a:ext cx="3466214" cy="2130945"/>
          </a:xfrm>
        </p:spPr>
        <p:txBody>
          <a:bodyPr anchor="ctr">
            <a:normAutofit/>
          </a:bodyPr>
          <a:lstStyle/>
          <a:p>
            <a:pPr algn="ctr"/>
            <a:r>
              <a:rPr lang="en-US" altLang="en-US" sz="3200" b="1">
                <a:solidFill>
                  <a:schemeClr val="bg1">
                    <a:alpha val="60000"/>
                  </a:schemeClr>
                </a:solidFill>
                <a:latin typeface="+mn-lt"/>
              </a:rPr>
              <a:t>Androgen insensitivity syndrome</a:t>
            </a:r>
            <a:endParaRPr lang="en-JO" sz="3200">
              <a:solidFill>
                <a:schemeClr val="bg1">
                  <a:alpha val="60000"/>
                </a:schemeClr>
              </a:solidFill>
            </a:endParaRPr>
          </a:p>
        </p:txBody>
      </p:sp>
      <p:sp>
        <p:nvSpPr>
          <p:cNvPr id="3" name="Content Placeholder 2">
            <a:extLst>
              <a:ext uri="{FF2B5EF4-FFF2-40B4-BE49-F238E27FC236}">
                <a16:creationId xmlns:a16="http://schemas.microsoft.com/office/drawing/2014/main" id="{04066278-187B-BF9F-389E-5D35DFEE7A20}"/>
              </a:ext>
            </a:extLst>
          </p:cNvPr>
          <p:cNvSpPr>
            <a:spLocks noGrp="1"/>
          </p:cNvSpPr>
          <p:nvPr>
            <p:ph idx="1"/>
          </p:nvPr>
        </p:nvSpPr>
        <p:spPr>
          <a:xfrm>
            <a:off x="6271519" y="266019"/>
            <a:ext cx="5092995" cy="2523001"/>
          </a:xfrm>
        </p:spPr>
        <p:txBody>
          <a:bodyPr anchor="t">
            <a:noAutofit/>
          </a:bodyPr>
          <a:lstStyle/>
          <a:p>
            <a:pPr algn="ctr"/>
            <a:r>
              <a:rPr lang="en-US" sz="2400" dirty="0">
                <a:solidFill>
                  <a:schemeClr val="bg1"/>
                </a:solidFill>
              </a:rPr>
              <a:t>It’s x-linked recessive affecting 46 XY ( male) the defect originate from the fact their androgen receptors are resistant to androgen; effecting the formation of male 2</a:t>
            </a:r>
            <a:r>
              <a:rPr lang="en-US" sz="2400" baseline="30000" dirty="0">
                <a:solidFill>
                  <a:schemeClr val="bg1"/>
                </a:solidFill>
              </a:rPr>
              <a:t>nd</a:t>
            </a:r>
            <a:r>
              <a:rPr lang="en-US" sz="2400" dirty="0">
                <a:solidFill>
                  <a:schemeClr val="bg1"/>
                </a:solidFill>
              </a:rPr>
              <a:t> sexual characteristics. Features:</a:t>
            </a:r>
          </a:p>
          <a:p>
            <a:pPr marL="514350" indent="-514350" algn="ctr">
              <a:buFont typeface="+mj-lt"/>
              <a:buAutoNum type="arabicPeriod"/>
            </a:pPr>
            <a:r>
              <a:rPr lang="en-US" sz="2400" dirty="0">
                <a:solidFill>
                  <a:schemeClr val="bg1"/>
                </a:solidFill>
              </a:rPr>
              <a:t>No labial fusion to form scrotum</a:t>
            </a:r>
          </a:p>
          <a:p>
            <a:pPr marL="514350" indent="-514350" algn="ctr">
              <a:buFont typeface="+mj-lt"/>
              <a:buAutoNum type="arabicPeriod"/>
            </a:pPr>
            <a:r>
              <a:rPr lang="en-US" sz="2400" dirty="0">
                <a:solidFill>
                  <a:schemeClr val="bg1"/>
                </a:solidFill>
              </a:rPr>
              <a:t>No </a:t>
            </a:r>
            <a:r>
              <a:rPr lang="en-US" sz="2400" dirty="0" err="1">
                <a:solidFill>
                  <a:schemeClr val="bg1"/>
                </a:solidFill>
              </a:rPr>
              <a:t>clitromegally</a:t>
            </a:r>
            <a:r>
              <a:rPr lang="en-US" sz="2400" dirty="0">
                <a:solidFill>
                  <a:schemeClr val="bg1"/>
                </a:solidFill>
              </a:rPr>
              <a:t> to form phallus</a:t>
            </a:r>
          </a:p>
          <a:p>
            <a:pPr marL="514350" indent="-514350" algn="ctr">
              <a:buFont typeface="+mj-lt"/>
              <a:buAutoNum type="arabicPeriod"/>
            </a:pPr>
            <a:r>
              <a:rPr lang="en-US" sz="2400" dirty="0">
                <a:solidFill>
                  <a:schemeClr val="bg1"/>
                </a:solidFill>
              </a:rPr>
              <a:t>Scares to No pubic hair</a:t>
            </a:r>
          </a:p>
          <a:p>
            <a:pPr marL="514350" indent="-514350" algn="ctr">
              <a:buFont typeface="+mj-lt"/>
              <a:buAutoNum type="arabicPeriod"/>
            </a:pPr>
            <a:r>
              <a:rPr lang="en-US" sz="2400" dirty="0">
                <a:solidFill>
                  <a:schemeClr val="bg1"/>
                </a:solidFill>
              </a:rPr>
              <a:t>No upper vagina , cervix, uterus, Fallopian tubes Or ovaries</a:t>
            </a:r>
          </a:p>
          <a:p>
            <a:pPr marL="514350" indent="-514350" algn="ctr">
              <a:buFont typeface="+mj-lt"/>
              <a:buAutoNum type="arabicPeriod"/>
            </a:pPr>
            <a:r>
              <a:rPr lang="en-US" sz="2400" dirty="0">
                <a:solidFill>
                  <a:schemeClr val="bg1"/>
                </a:solidFill>
              </a:rPr>
              <a:t>Breast development ( and androgens are converted to estrogen )</a:t>
            </a:r>
          </a:p>
          <a:p>
            <a:pPr marL="514350" indent="-514350" algn="ctr">
              <a:buFont typeface="+mj-lt"/>
              <a:buAutoNum type="arabicPeriod"/>
            </a:pPr>
            <a:r>
              <a:rPr lang="en-US" sz="2400" dirty="0">
                <a:solidFill>
                  <a:schemeClr val="bg1"/>
                </a:solidFill>
              </a:rPr>
              <a:t>undescended testis ( inguinal region or high in the abdomen )</a:t>
            </a:r>
            <a:endParaRPr lang="en-JO" sz="2400" dirty="0">
              <a:solidFill>
                <a:schemeClr val="bg1"/>
              </a:solidFill>
            </a:endParaRPr>
          </a:p>
        </p:txBody>
      </p:sp>
      <p:graphicFrame>
        <p:nvGraphicFramePr>
          <p:cNvPr id="8" name="Object 6">
            <a:extLst>
              <a:ext uri="{FF2B5EF4-FFF2-40B4-BE49-F238E27FC236}">
                <a16:creationId xmlns:a16="http://schemas.microsoft.com/office/drawing/2014/main" id="{9EEDEF37-7A09-4F56-A39C-5C4FF69D920D}"/>
              </a:ext>
            </a:extLst>
          </p:cNvPr>
          <p:cNvGraphicFramePr>
            <a:graphicFrameLocks noChangeAspect="1"/>
          </p:cNvGraphicFramePr>
          <p:nvPr>
            <p:extLst>
              <p:ext uri="{D42A27DB-BD31-4B8C-83A1-F6EECF244321}">
                <p14:modId xmlns:p14="http://schemas.microsoft.com/office/powerpoint/2010/main" val="2265996931"/>
              </p:ext>
            </p:extLst>
          </p:nvPr>
        </p:nvGraphicFramePr>
        <p:xfrm>
          <a:off x="1072198" y="1832094"/>
          <a:ext cx="3466214" cy="4811074"/>
        </p:xfrm>
        <a:graphic>
          <a:graphicData uri="http://schemas.openxmlformats.org/presentationml/2006/ole">
            <mc:AlternateContent xmlns:mc="http://schemas.openxmlformats.org/markup-compatibility/2006">
              <mc:Choice xmlns:v="urn:schemas-microsoft-com:vml" Requires="v">
                <p:oleObj name="Image" r:id="rId2" imgW="0" imgH="0" progId="PSP5.Image">
                  <p:embed/>
                </p:oleObj>
              </mc:Choice>
              <mc:Fallback>
                <p:oleObj name="Image" r:id="rId2" imgW="0" imgH="0" progId="PSP5.Image">
                  <p:embed/>
                  <p:pic>
                    <p:nvPicPr>
                      <p:cNvPr id="8" name="Object 6">
                        <a:extLst>
                          <a:ext uri="{FF2B5EF4-FFF2-40B4-BE49-F238E27FC236}">
                            <a16:creationId xmlns:a16="http://schemas.microsoft.com/office/drawing/2014/main" id="{9EEDEF37-7A09-4F56-A39C-5C4FF69D9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198" y="1832094"/>
                        <a:ext cx="3466214" cy="481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447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31D47D-8C70-EFBD-5D40-9109CC49DC58}"/>
              </a:ext>
            </a:extLst>
          </p:cNvPr>
          <p:cNvSpPr>
            <a:spLocks noGrp="1"/>
          </p:cNvSpPr>
          <p:nvPr>
            <p:ph type="body" idx="1"/>
          </p:nvPr>
        </p:nvSpPr>
        <p:spPr>
          <a:xfrm>
            <a:off x="836612" y="1986756"/>
            <a:ext cx="5157787" cy="823912"/>
          </a:xfrm>
        </p:spPr>
        <p:txBody>
          <a:bodyPr/>
          <a:lstStyle/>
          <a:p>
            <a:r>
              <a:rPr lang="en-US" dirty="0"/>
              <a:t>Müllerian genesis </a:t>
            </a:r>
            <a:endParaRPr lang="en-JO" dirty="0"/>
          </a:p>
        </p:txBody>
      </p:sp>
      <p:sp>
        <p:nvSpPr>
          <p:cNvPr id="3" name="Content Placeholder 2">
            <a:extLst>
              <a:ext uri="{FF2B5EF4-FFF2-40B4-BE49-F238E27FC236}">
                <a16:creationId xmlns:a16="http://schemas.microsoft.com/office/drawing/2014/main" id="{1CFDCCB0-4F83-CF51-E9E8-2FDC6E9BF539}"/>
              </a:ext>
            </a:extLst>
          </p:cNvPr>
          <p:cNvSpPr>
            <a:spLocks noGrp="1"/>
          </p:cNvSpPr>
          <p:nvPr>
            <p:ph sz="half" idx="2"/>
          </p:nvPr>
        </p:nvSpPr>
        <p:spPr>
          <a:xfrm>
            <a:off x="862014" y="3127375"/>
            <a:ext cx="5157787" cy="3316288"/>
          </a:xfrm>
        </p:spPr>
        <p:txBody>
          <a:bodyPr/>
          <a:lstStyle/>
          <a:p>
            <a:r>
              <a:rPr lang="en-US" dirty="0"/>
              <a:t>Female testosterone levels</a:t>
            </a:r>
          </a:p>
          <a:p>
            <a:r>
              <a:rPr lang="en-US" dirty="0"/>
              <a:t>USS:</a:t>
            </a:r>
          </a:p>
          <a:p>
            <a:pPr marL="0" indent="0">
              <a:buNone/>
            </a:pPr>
            <a:r>
              <a:rPr lang="en-US" dirty="0"/>
              <a:t>No uterus</a:t>
            </a:r>
          </a:p>
          <a:p>
            <a:pPr marL="0" indent="0">
              <a:buNone/>
            </a:pPr>
            <a:r>
              <a:rPr lang="en-US" dirty="0"/>
              <a:t>fallopian tubes and ovaries present</a:t>
            </a:r>
          </a:p>
          <a:p>
            <a:r>
              <a:rPr lang="en-US" dirty="0"/>
              <a:t>Karyotyping: 46 XX</a:t>
            </a:r>
            <a:endParaRPr lang="en-JO" dirty="0"/>
          </a:p>
        </p:txBody>
      </p:sp>
      <p:sp>
        <p:nvSpPr>
          <p:cNvPr id="5" name="Text Placeholder 4">
            <a:extLst>
              <a:ext uri="{FF2B5EF4-FFF2-40B4-BE49-F238E27FC236}">
                <a16:creationId xmlns:a16="http://schemas.microsoft.com/office/drawing/2014/main" id="{AFC21852-A470-DEB8-1223-F959F6606B42}"/>
              </a:ext>
            </a:extLst>
          </p:cNvPr>
          <p:cNvSpPr>
            <a:spLocks noGrp="1"/>
          </p:cNvSpPr>
          <p:nvPr>
            <p:ph type="body" sz="quarter" idx="3"/>
          </p:nvPr>
        </p:nvSpPr>
        <p:spPr>
          <a:xfrm>
            <a:off x="6096000" y="2129631"/>
            <a:ext cx="5183188" cy="823912"/>
          </a:xfrm>
        </p:spPr>
        <p:txBody>
          <a:bodyPr/>
          <a:lstStyle/>
          <a:p>
            <a:r>
              <a:rPr lang="en-US" dirty="0"/>
              <a:t>AIS</a:t>
            </a:r>
            <a:endParaRPr lang="en-JO" dirty="0"/>
          </a:p>
        </p:txBody>
      </p:sp>
      <p:sp>
        <p:nvSpPr>
          <p:cNvPr id="6" name="Content Placeholder 5">
            <a:extLst>
              <a:ext uri="{FF2B5EF4-FFF2-40B4-BE49-F238E27FC236}">
                <a16:creationId xmlns:a16="http://schemas.microsoft.com/office/drawing/2014/main" id="{A2C3DE85-1B5B-2E93-9CF1-33F30E6FAEA8}"/>
              </a:ext>
            </a:extLst>
          </p:cNvPr>
          <p:cNvSpPr>
            <a:spLocks noGrp="1"/>
          </p:cNvSpPr>
          <p:nvPr>
            <p:ph sz="quarter" idx="4"/>
          </p:nvPr>
        </p:nvSpPr>
        <p:spPr>
          <a:xfrm>
            <a:off x="6172200" y="3127375"/>
            <a:ext cx="5183188" cy="3062288"/>
          </a:xfrm>
        </p:spPr>
        <p:txBody>
          <a:bodyPr/>
          <a:lstStyle/>
          <a:p>
            <a:r>
              <a:rPr lang="en-US" dirty="0"/>
              <a:t>Male testosterone levels</a:t>
            </a:r>
          </a:p>
          <a:p>
            <a:r>
              <a:rPr lang="en-US" dirty="0"/>
              <a:t>USS:</a:t>
            </a:r>
          </a:p>
          <a:p>
            <a:pPr marL="0" indent="0">
              <a:buNone/>
            </a:pPr>
            <a:r>
              <a:rPr lang="en-US" dirty="0"/>
              <a:t>No uterus</a:t>
            </a:r>
          </a:p>
          <a:p>
            <a:pPr marL="0" indent="0">
              <a:buNone/>
            </a:pPr>
            <a:r>
              <a:rPr lang="en-US" dirty="0"/>
              <a:t>No fallopian tubes or ovaries</a:t>
            </a:r>
          </a:p>
          <a:p>
            <a:r>
              <a:rPr lang="en-US" dirty="0"/>
              <a:t>Karyotyping: 46 XY</a:t>
            </a:r>
            <a:endParaRPr lang="en-JO" dirty="0"/>
          </a:p>
        </p:txBody>
      </p:sp>
      <p:sp>
        <p:nvSpPr>
          <p:cNvPr id="7" name="TextBox 6">
            <a:extLst>
              <a:ext uri="{FF2B5EF4-FFF2-40B4-BE49-F238E27FC236}">
                <a16:creationId xmlns:a16="http://schemas.microsoft.com/office/drawing/2014/main" id="{2550E03C-6E68-B4AA-3D8D-33FB67DDE0FB}"/>
              </a:ext>
            </a:extLst>
          </p:cNvPr>
          <p:cNvSpPr txBox="1"/>
          <p:nvPr/>
        </p:nvSpPr>
        <p:spPr>
          <a:xfrm>
            <a:off x="1047750" y="471307"/>
            <a:ext cx="10628313" cy="1200329"/>
          </a:xfrm>
          <a:prstGeom prst="rect">
            <a:avLst/>
          </a:prstGeom>
          <a:noFill/>
        </p:spPr>
        <p:txBody>
          <a:bodyPr wrap="square" rtlCol="0">
            <a:spAutoFit/>
          </a:bodyPr>
          <a:lstStyle/>
          <a:p>
            <a:pPr algn="l"/>
            <a:r>
              <a:rPr lang="en-US" sz="3600" dirty="0"/>
              <a:t>After confirming Normal 2</a:t>
            </a:r>
            <a:r>
              <a:rPr lang="en-US" sz="3600" baseline="30000" dirty="0"/>
              <a:t>nd</a:t>
            </a:r>
            <a:r>
              <a:rPr lang="en-US" sz="3600" dirty="0"/>
              <a:t> sexual characteristics</a:t>
            </a:r>
          </a:p>
          <a:p>
            <a:pPr algn="l"/>
            <a:r>
              <a:rPr lang="en-US" sz="3600" dirty="0"/>
              <a:t>We check USS, testosterone and Karyotyping</a:t>
            </a:r>
            <a:endParaRPr lang="en-JO" sz="3600" dirty="0"/>
          </a:p>
        </p:txBody>
      </p:sp>
    </p:spTree>
    <p:extLst>
      <p:ext uri="{BB962C8B-B14F-4D97-AF65-F5344CB8AC3E}">
        <p14:creationId xmlns:p14="http://schemas.microsoft.com/office/powerpoint/2010/main" val="73197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4371-CB2D-AE85-B7E2-B436F607CB0B}"/>
              </a:ext>
            </a:extLst>
          </p:cNvPr>
          <p:cNvSpPr>
            <a:spLocks noGrp="1"/>
          </p:cNvSpPr>
          <p:nvPr>
            <p:ph type="title"/>
          </p:nvPr>
        </p:nvSpPr>
        <p:spPr/>
        <p:txBody>
          <a:bodyPr/>
          <a:lstStyle/>
          <a:p>
            <a:r>
              <a:rPr lang="en-US" dirty="0"/>
              <a:t>Management</a:t>
            </a:r>
            <a:endParaRPr lang="en-JO" dirty="0"/>
          </a:p>
        </p:txBody>
      </p:sp>
      <p:sp>
        <p:nvSpPr>
          <p:cNvPr id="3" name="Text Placeholder 2">
            <a:extLst>
              <a:ext uri="{FF2B5EF4-FFF2-40B4-BE49-F238E27FC236}">
                <a16:creationId xmlns:a16="http://schemas.microsoft.com/office/drawing/2014/main" id="{4978417E-F2EA-2BBB-BD85-861ECDC89ED5}"/>
              </a:ext>
            </a:extLst>
          </p:cNvPr>
          <p:cNvSpPr>
            <a:spLocks noGrp="1"/>
          </p:cNvSpPr>
          <p:nvPr>
            <p:ph type="body" idx="1"/>
          </p:nvPr>
        </p:nvSpPr>
        <p:spPr/>
        <p:txBody>
          <a:bodyPr/>
          <a:lstStyle/>
          <a:p>
            <a:r>
              <a:rPr lang="en-US" dirty="0"/>
              <a:t>Müllerian genesis </a:t>
            </a:r>
            <a:endParaRPr lang="en-JO" dirty="0"/>
          </a:p>
        </p:txBody>
      </p:sp>
      <p:sp>
        <p:nvSpPr>
          <p:cNvPr id="4" name="Content Placeholder 3">
            <a:extLst>
              <a:ext uri="{FF2B5EF4-FFF2-40B4-BE49-F238E27FC236}">
                <a16:creationId xmlns:a16="http://schemas.microsoft.com/office/drawing/2014/main" id="{97E3225F-8519-52F4-F409-73B60D5F52BF}"/>
              </a:ext>
            </a:extLst>
          </p:cNvPr>
          <p:cNvSpPr>
            <a:spLocks noGrp="1"/>
          </p:cNvSpPr>
          <p:nvPr>
            <p:ph sz="half" idx="2"/>
          </p:nvPr>
        </p:nvSpPr>
        <p:spPr/>
        <p:txBody>
          <a:bodyPr/>
          <a:lstStyle/>
          <a:p>
            <a:r>
              <a:rPr lang="en-US" dirty="0"/>
              <a:t>They can get pregnant with uterine transplantation</a:t>
            </a:r>
          </a:p>
          <a:p>
            <a:r>
              <a:rPr lang="en-US" dirty="0"/>
              <a:t>Vaginoplasty</a:t>
            </a:r>
            <a:endParaRPr lang="en-JO" dirty="0"/>
          </a:p>
        </p:txBody>
      </p:sp>
      <p:sp>
        <p:nvSpPr>
          <p:cNvPr id="5" name="Text Placeholder 4">
            <a:extLst>
              <a:ext uri="{FF2B5EF4-FFF2-40B4-BE49-F238E27FC236}">
                <a16:creationId xmlns:a16="http://schemas.microsoft.com/office/drawing/2014/main" id="{18FD2853-5D36-721B-DDC1-A90BCBC11FA1}"/>
              </a:ext>
            </a:extLst>
          </p:cNvPr>
          <p:cNvSpPr>
            <a:spLocks noGrp="1"/>
          </p:cNvSpPr>
          <p:nvPr>
            <p:ph type="body" sz="quarter" idx="3"/>
          </p:nvPr>
        </p:nvSpPr>
        <p:spPr/>
        <p:txBody>
          <a:bodyPr/>
          <a:lstStyle/>
          <a:p>
            <a:r>
              <a:rPr lang="en-US" dirty="0"/>
              <a:t>AIS</a:t>
            </a:r>
            <a:endParaRPr lang="en-JO" dirty="0"/>
          </a:p>
        </p:txBody>
      </p:sp>
      <p:sp>
        <p:nvSpPr>
          <p:cNvPr id="6" name="Content Placeholder 5">
            <a:extLst>
              <a:ext uri="{FF2B5EF4-FFF2-40B4-BE49-F238E27FC236}">
                <a16:creationId xmlns:a16="http://schemas.microsoft.com/office/drawing/2014/main" id="{2584CF80-EDA6-E1B4-CA06-1A945846B0A8}"/>
              </a:ext>
            </a:extLst>
          </p:cNvPr>
          <p:cNvSpPr>
            <a:spLocks noGrp="1"/>
          </p:cNvSpPr>
          <p:nvPr>
            <p:ph sz="quarter" idx="4"/>
          </p:nvPr>
        </p:nvSpPr>
        <p:spPr/>
        <p:txBody>
          <a:bodyPr/>
          <a:lstStyle/>
          <a:p>
            <a:r>
              <a:rPr lang="en-US" dirty="0"/>
              <a:t>They can’t get pregnant</a:t>
            </a:r>
          </a:p>
          <a:p>
            <a:r>
              <a:rPr lang="en-US" dirty="0"/>
              <a:t>Vaginoplasty</a:t>
            </a:r>
          </a:p>
          <a:p>
            <a:r>
              <a:rPr lang="en-US" altLang="ar-SA" sz="2800" dirty="0" err="1">
                <a:cs typeface="Tahoma" panose="020B0604030504040204" pitchFamily="34" charset="0"/>
              </a:rPr>
              <a:t>Gonadectomy</a:t>
            </a:r>
            <a:r>
              <a:rPr lang="en-US" altLang="ar-SA" sz="2800" dirty="0">
                <a:cs typeface="Tahoma" panose="020B0604030504040204" pitchFamily="34" charset="0"/>
              </a:rPr>
              <a:t> after puberty ( Risk for testicular Ca )</a:t>
            </a:r>
          </a:p>
          <a:p>
            <a:r>
              <a:rPr lang="en-US" dirty="0">
                <a:cs typeface="Tahoma" panose="020B0604030504040204" pitchFamily="34" charset="0"/>
              </a:rPr>
              <a:t>HRT(</a:t>
            </a:r>
            <a:r>
              <a:rPr lang="en-US" altLang="ar-SA" sz="2800" dirty="0">
                <a:cs typeface="Tahoma" panose="020B0604030504040204" pitchFamily="34" charset="0"/>
              </a:rPr>
              <a:t>Protection against Osteoporosis and Ischemic heart disease).</a:t>
            </a:r>
            <a:endParaRPr lang="en-US" dirty="0"/>
          </a:p>
        </p:txBody>
      </p:sp>
    </p:spTree>
    <p:extLst>
      <p:ext uri="{BB962C8B-B14F-4D97-AF65-F5344CB8AC3E}">
        <p14:creationId xmlns:p14="http://schemas.microsoft.com/office/powerpoint/2010/main" val="1817555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4F89C409-B1D7-016C-2C3F-E74B757157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4009" y="643467"/>
            <a:ext cx="4623982" cy="5571065"/>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789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8CCB-ED71-3F0E-AC46-40A24DF162FF}"/>
              </a:ext>
            </a:extLst>
          </p:cNvPr>
          <p:cNvSpPr>
            <a:spLocks noGrp="1"/>
          </p:cNvSpPr>
          <p:nvPr>
            <p:ph type="title"/>
          </p:nvPr>
        </p:nvSpPr>
        <p:spPr/>
        <p:txBody>
          <a:bodyPr/>
          <a:lstStyle/>
          <a:p>
            <a:r>
              <a:rPr lang="en-US" dirty="0" err="1"/>
              <a:t>Asherman</a:t>
            </a:r>
            <a:r>
              <a:rPr lang="en-US" dirty="0"/>
              <a:t> syndrome</a:t>
            </a:r>
            <a:endParaRPr lang="en-JO" dirty="0"/>
          </a:p>
        </p:txBody>
      </p:sp>
      <p:sp>
        <p:nvSpPr>
          <p:cNvPr id="4" name="Content Placeholder 3">
            <a:extLst>
              <a:ext uri="{FF2B5EF4-FFF2-40B4-BE49-F238E27FC236}">
                <a16:creationId xmlns:a16="http://schemas.microsoft.com/office/drawing/2014/main" id="{D0AD2457-9EFE-C0AB-3C87-FDDEC41EB38F}"/>
              </a:ext>
            </a:extLst>
          </p:cNvPr>
          <p:cNvSpPr>
            <a:spLocks noGrp="1"/>
          </p:cNvSpPr>
          <p:nvPr>
            <p:ph idx="1"/>
          </p:nvPr>
        </p:nvSpPr>
        <p:spPr/>
        <p:txBody>
          <a:bodyPr/>
          <a:lstStyle/>
          <a:p>
            <a:r>
              <a:rPr lang="en-US" dirty="0"/>
              <a:t>Formation of intrauterine </a:t>
            </a:r>
            <a:r>
              <a:rPr lang="en-US" dirty="0" err="1"/>
              <a:t>advesious</a:t>
            </a:r>
            <a:r>
              <a:rPr lang="en-US" dirty="0"/>
              <a:t> due to injury to basal layer of the endometrium in opposing points in the cavity</a:t>
            </a:r>
          </a:p>
          <a:p>
            <a:r>
              <a:rPr lang="en-US" dirty="0"/>
              <a:t>Etiology: D/C for 1 and 2</a:t>
            </a:r>
          </a:p>
          <a:p>
            <a:pPr marL="514350" indent="-514350">
              <a:buFont typeface="+mj-lt"/>
              <a:buAutoNum type="arabicPeriod"/>
            </a:pPr>
            <a:r>
              <a:rPr lang="en-US" dirty="0"/>
              <a:t>Miscarriage</a:t>
            </a:r>
          </a:p>
          <a:p>
            <a:pPr marL="514350" indent="-514350">
              <a:buFont typeface="+mj-lt"/>
              <a:buAutoNum type="arabicPeriod"/>
            </a:pPr>
            <a:r>
              <a:rPr lang="en-US" dirty="0"/>
              <a:t>AUB , endometrial polyp or fibroid</a:t>
            </a:r>
          </a:p>
          <a:p>
            <a:pPr marL="514350" indent="-514350">
              <a:buFont typeface="+mj-lt"/>
              <a:buAutoNum type="arabicPeriod"/>
            </a:pPr>
            <a:r>
              <a:rPr lang="en-US" dirty="0"/>
              <a:t>Tb or schistosomiasis( Rare )</a:t>
            </a:r>
          </a:p>
          <a:p>
            <a:pPr marL="514350" indent="-514350">
              <a:buFont typeface="+mj-lt"/>
              <a:buAutoNum type="arabicPeriod"/>
            </a:pPr>
            <a:endParaRPr lang="en-JO" dirty="0"/>
          </a:p>
        </p:txBody>
      </p:sp>
    </p:spTree>
    <p:extLst>
      <p:ext uri="{BB962C8B-B14F-4D97-AF65-F5344CB8AC3E}">
        <p14:creationId xmlns:p14="http://schemas.microsoft.com/office/powerpoint/2010/main" val="3880478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19CB-FA2A-2461-E8D1-016CC2CBF57D}"/>
              </a:ext>
            </a:extLst>
          </p:cNvPr>
          <p:cNvSpPr>
            <a:spLocks noGrp="1"/>
          </p:cNvSpPr>
          <p:nvPr>
            <p:ph type="title"/>
          </p:nvPr>
        </p:nvSpPr>
        <p:spPr/>
        <p:txBody>
          <a:bodyPr/>
          <a:lstStyle/>
          <a:p>
            <a:r>
              <a:rPr lang="en-US" dirty="0"/>
              <a:t>Presentation </a:t>
            </a:r>
            <a:endParaRPr lang="en-JO" dirty="0"/>
          </a:p>
        </p:txBody>
      </p:sp>
      <p:sp>
        <p:nvSpPr>
          <p:cNvPr id="3" name="Content Placeholder 2">
            <a:extLst>
              <a:ext uri="{FF2B5EF4-FFF2-40B4-BE49-F238E27FC236}">
                <a16:creationId xmlns:a16="http://schemas.microsoft.com/office/drawing/2014/main" id="{6E8885AC-1176-4709-3024-48BF7DB73DC3}"/>
              </a:ext>
            </a:extLst>
          </p:cNvPr>
          <p:cNvSpPr>
            <a:spLocks noGrp="1"/>
          </p:cNvSpPr>
          <p:nvPr>
            <p:ph idx="1"/>
          </p:nvPr>
        </p:nvSpPr>
        <p:spPr/>
        <p:txBody>
          <a:bodyPr/>
          <a:lstStyle/>
          <a:p>
            <a:pPr marL="514350" indent="-514350">
              <a:buFont typeface="+mj-lt"/>
              <a:buAutoNum type="arabicPeriod"/>
            </a:pPr>
            <a:r>
              <a:rPr lang="en-US" dirty="0"/>
              <a:t>Light or absent mens</a:t>
            </a:r>
          </a:p>
          <a:p>
            <a:pPr marL="514350" indent="-514350">
              <a:buFont typeface="+mj-lt"/>
              <a:buAutoNum type="arabicPeriod"/>
            </a:pPr>
            <a:r>
              <a:rPr lang="en-US" dirty="0"/>
              <a:t>Dysmenorrhea</a:t>
            </a:r>
          </a:p>
          <a:p>
            <a:pPr marL="514350" indent="-514350">
              <a:buFont typeface="+mj-lt"/>
              <a:buAutoNum type="arabicPeriod"/>
            </a:pPr>
            <a:r>
              <a:rPr lang="en-US" dirty="0"/>
              <a:t>recurrent miscarriage and/or infertility due to deficient endometrium and its poor </a:t>
            </a:r>
            <a:r>
              <a:rPr lang="en-US" dirty="0" err="1"/>
              <a:t>vascularisation</a:t>
            </a:r>
            <a:r>
              <a:rPr lang="en-US" dirty="0"/>
              <a:t>.</a:t>
            </a:r>
          </a:p>
        </p:txBody>
      </p:sp>
    </p:spTree>
    <p:extLst>
      <p:ext uri="{BB962C8B-B14F-4D97-AF65-F5344CB8AC3E}">
        <p14:creationId xmlns:p14="http://schemas.microsoft.com/office/powerpoint/2010/main" val="2101129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686C-53D4-3DDE-278E-AD07BB895773}"/>
              </a:ext>
            </a:extLst>
          </p:cNvPr>
          <p:cNvSpPr>
            <a:spLocks noGrp="1"/>
          </p:cNvSpPr>
          <p:nvPr>
            <p:ph type="title"/>
          </p:nvPr>
        </p:nvSpPr>
        <p:spPr/>
        <p:txBody>
          <a:bodyPr/>
          <a:lstStyle/>
          <a:p>
            <a:r>
              <a:rPr lang="en-US" dirty="0"/>
              <a:t>Evaluation</a:t>
            </a:r>
            <a:endParaRPr lang="en-JO" dirty="0"/>
          </a:p>
        </p:txBody>
      </p:sp>
      <p:sp>
        <p:nvSpPr>
          <p:cNvPr id="3" name="Content Placeholder 2">
            <a:extLst>
              <a:ext uri="{FF2B5EF4-FFF2-40B4-BE49-F238E27FC236}">
                <a16:creationId xmlns:a16="http://schemas.microsoft.com/office/drawing/2014/main" id="{348F5A3D-A60F-CB02-50DD-66A3A3D30BF6}"/>
              </a:ext>
            </a:extLst>
          </p:cNvPr>
          <p:cNvSpPr>
            <a:spLocks noGrp="1"/>
          </p:cNvSpPr>
          <p:nvPr>
            <p:ph idx="1"/>
          </p:nvPr>
        </p:nvSpPr>
        <p:spPr/>
        <p:txBody>
          <a:bodyPr/>
          <a:lstStyle/>
          <a:p>
            <a:r>
              <a:rPr lang="en-US" dirty="0" err="1"/>
              <a:t>Hysteroscopy</a:t>
            </a:r>
            <a:r>
              <a:rPr lang="en-US" dirty="0"/>
              <a:t> is gold standard. Also can be used as therapeutic method</a:t>
            </a:r>
          </a:p>
          <a:p>
            <a:r>
              <a:rPr lang="en-US" dirty="0"/>
              <a:t>But we can use saline sonography or </a:t>
            </a:r>
            <a:r>
              <a:rPr lang="en-US" dirty="0" err="1"/>
              <a:t>hysterosalpingorgram</a:t>
            </a:r>
            <a:endParaRPr lang="en-US" dirty="0"/>
          </a:p>
          <a:p>
            <a:r>
              <a:rPr lang="en-US" dirty="0"/>
              <a:t>MRI is needed when there is a total obliteration of the uterine cavity. </a:t>
            </a:r>
            <a:endParaRPr lang="en-JO" dirty="0"/>
          </a:p>
        </p:txBody>
      </p:sp>
    </p:spTree>
    <p:extLst>
      <p:ext uri="{BB962C8B-B14F-4D97-AF65-F5344CB8AC3E}">
        <p14:creationId xmlns:p14="http://schemas.microsoft.com/office/powerpoint/2010/main" val="252006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7" descr="IUSYNE Moderate">
            <a:extLst>
              <a:ext uri="{FF2B5EF4-FFF2-40B4-BE49-F238E27FC236}">
                <a16:creationId xmlns:a16="http://schemas.microsoft.com/office/drawing/2014/main" id="{D7265EB9-B724-D7A7-36CB-CB740148524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1052514"/>
            <a:ext cx="4514850" cy="46704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Oval 1">
            <a:extLst>
              <a:ext uri="{FF2B5EF4-FFF2-40B4-BE49-F238E27FC236}">
                <a16:creationId xmlns:a16="http://schemas.microsoft.com/office/drawing/2014/main" id="{7A1464C0-0B79-21F7-B1EB-877AD1FB6992}"/>
              </a:ext>
            </a:extLst>
          </p:cNvPr>
          <p:cNvSpPr>
            <a:spLocks noChangeArrowheads="1"/>
          </p:cNvSpPr>
          <p:nvPr/>
        </p:nvSpPr>
        <p:spPr bwMode="auto">
          <a:xfrm>
            <a:off x="3503613" y="3519489"/>
            <a:ext cx="1028700" cy="1152525"/>
          </a:xfrm>
          <a:prstGeom prst="ellipse">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cs typeface="Arial" panose="020B0604020202020204" pitchFamily="34" charset="0"/>
            </a:endParaRPr>
          </a:p>
        </p:txBody>
      </p:sp>
      <p:sp>
        <p:nvSpPr>
          <p:cNvPr id="28677" name="Oval 2">
            <a:extLst>
              <a:ext uri="{FF2B5EF4-FFF2-40B4-BE49-F238E27FC236}">
                <a16:creationId xmlns:a16="http://schemas.microsoft.com/office/drawing/2014/main" id="{139952B1-C640-3DAA-DA31-C1FAD8E439C8}"/>
              </a:ext>
            </a:extLst>
          </p:cNvPr>
          <p:cNvSpPr>
            <a:spLocks noChangeArrowheads="1"/>
          </p:cNvSpPr>
          <p:nvPr/>
        </p:nvSpPr>
        <p:spPr bwMode="auto">
          <a:xfrm>
            <a:off x="2640013" y="3663950"/>
            <a:ext cx="501650" cy="863600"/>
          </a:xfrm>
          <a:prstGeom prst="ellipse">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cs typeface="Arial" panose="020B0604020202020204" pitchFamily="34" charset="0"/>
            </a:endParaRPr>
          </a:p>
        </p:txBody>
      </p:sp>
      <p:sp>
        <p:nvSpPr>
          <p:cNvPr id="48135" name="Rectangle 3">
            <a:extLst>
              <a:ext uri="{FF2B5EF4-FFF2-40B4-BE49-F238E27FC236}">
                <a16:creationId xmlns:a16="http://schemas.microsoft.com/office/drawing/2014/main" id="{72C12962-2395-60D8-36BF-7EBB2E1C547B}"/>
              </a:ext>
            </a:extLst>
          </p:cNvPr>
          <p:cNvSpPr>
            <a:spLocks noChangeArrowheads="1"/>
          </p:cNvSpPr>
          <p:nvPr/>
        </p:nvSpPr>
        <p:spPr bwMode="auto">
          <a:xfrm>
            <a:off x="1524000" y="5722938"/>
            <a:ext cx="4514850" cy="1135062"/>
          </a:xfrm>
          <a:prstGeom prst="rect">
            <a:avLst/>
          </a:prstGeom>
          <a:noFill/>
          <a:ln w="9525" algn="ctr">
            <a:noFill/>
            <a:round/>
            <a:headEnd/>
            <a:tailEnd/>
          </a:ln>
          <a:effec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lgn="ctr" eaLnBrk="1" hangingPunct="1">
              <a:buFont typeface="Wingdings" panose="05000000000000000000" pitchFamily="2" charset="2"/>
              <a:buChar char="Ø"/>
              <a:defRPr/>
            </a:pPr>
            <a:r>
              <a:rPr lang="en-US" altLang="en-US" sz="2400" b="1" dirty="0">
                <a:solidFill>
                  <a:srgbClr val="FF0000"/>
                </a:solidFill>
                <a:latin typeface="+mn-lt"/>
                <a:cs typeface="Arial" panose="020B0604020202020204" pitchFamily="34" charset="0"/>
              </a:rPr>
              <a:t>Adhesions viewed by hysteroscopy.</a:t>
            </a:r>
          </a:p>
        </p:txBody>
      </p:sp>
      <p:sp>
        <p:nvSpPr>
          <p:cNvPr id="48136" name="Rectangle 4">
            <a:extLst>
              <a:ext uri="{FF2B5EF4-FFF2-40B4-BE49-F238E27FC236}">
                <a16:creationId xmlns:a16="http://schemas.microsoft.com/office/drawing/2014/main" id="{B84A7B53-C381-A1CC-AB2F-F2DE5EEC1030}"/>
              </a:ext>
            </a:extLst>
          </p:cNvPr>
          <p:cNvSpPr>
            <a:spLocks noChangeArrowheads="1"/>
          </p:cNvSpPr>
          <p:nvPr/>
        </p:nvSpPr>
        <p:spPr bwMode="auto">
          <a:xfrm>
            <a:off x="6038850" y="5722938"/>
            <a:ext cx="4629150" cy="1135062"/>
          </a:xfrm>
          <a:prstGeom prst="rect">
            <a:avLst/>
          </a:prstGeom>
          <a:noFill/>
          <a:ln w="9525" algn="ctr">
            <a:noFill/>
            <a:round/>
            <a:headEnd/>
            <a:tailEnd/>
          </a:ln>
          <a:effec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57200" indent="-457200" algn="ctr" eaLnBrk="1" hangingPunct="1">
              <a:buFont typeface="Wingdings" panose="05000000000000000000" pitchFamily="2" charset="2"/>
              <a:buChar char="Ø"/>
              <a:defRPr/>
            </a:pPr>
            <a:r>
              <a:rPr lang="en-US" altLang="en-US" sz="2400" b="1" dirty="0">
                <a:solidFill>
                  <a:srgbClr val="FF0000"/>
                </a:solidFill>
                <a:latin typeface="+mn-lt"/>
                <a:cs typeface="Arial" panose="020B0604020202020204" pitchFamily="34" charset="0"/>
              </a:rPr>
              <a:t>Hysterosalpingogram showing filling defect inside the Uterus.  </a:t>
            </a:r>
          </a:p>
        </p:txBody>
      </p:sp>
      <p:sp>
        <p:nvSpPr>
          <p:cNvPr id="10" name="Title 1">
            <a:extLst>
              <a:ext uri="{FF2B5EF4-FFF2-40B4-BE49-F238E27FC236}">
                <a16:creationId xmlns:a16="http://schemas.microsoft.com/office/drawing/2014/main" id="{5E9C6828-6727-0419-D5CE-CC4071EBAAF9}"/>
              </a:ext>
            </a:extLst>
          </p:cNvPr>
          <p:cNvSpPr>
            <a:spLocks noGrp="1"/>
          </p:cNvSpPr>
          <p:nvPr>
            <p:ph type="title"/>
          </p:nvPr>
        </p:nvSpPr>
        <p:spPr>
          <a:xfrm>
            <a:off x="1524000" y="1"/>
            <a:ext cx="9144000" cy="703263"/>
          </a:xfrm>
        </p:spPr>
        <p:txBody>
          <a:bodyPr anchor="t"/>
          <a:lstStyle/>
          <a:p>
            <a:pPr algn="ctr" eaLnBrk="1" hangingPunct="1">
              <a:defRPr/>
            </a:pPr>
            <a:r>
              <a:rPr lang="en-US" altLang="en-US" sz="4000" b="1" dirty="0">
                <a:latin typeface="+mn-lt"/>
              </a:rPr>
              <a:t>Asherman’s Syndrome</a:t>
            </a:r>
          </a:p>
        </p:txBody>
      </p:sp>
      <p:cxnSp>
        <p:nvCxnSpPr>
          <p:cNvPr id="4" name="Straight Arrow Connector 3">
            <a:extLst>
              <a:ext uri="{FF2B5EF4-FFF2-40B4-BE49-F238E27FC236}">
                <a16:creationId xmlns:a16="http://schemas.microsoft.com/office/drawing/2014/main" id="{F43362BF-D761-4275-7D2D-298F4DB2DF7D}"/>
              </a:ext>
            </a:extLst>
          </p:cNvPr>
          <p:cNvCxnSpPr/>
          <p:nvPr/>
        </p:nvCxnSpPr>
        <p:spPr>
          <a:xfrm flipH="1">
            <a:off x="8616951" y="2492375"/>
            <a:ext cx="1655763" cy="431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6249B74-47CB-251B-FA00-0279B536DA1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39975" y="1099596"/>
            <a:ext cx="3913725" cy="4658808"/>
          </a:xfr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55C620C2-9B5C-6BFA-83D3-74667430BC8A}"/>
              </a:ext>
            </a:extLst>
          </p:cNvPr>
          <p:cNvPicPr>
            <a:picLocks noChangeAspect="1"/>
          </p:cNvPicPr>
          <p:nvPr/>
        </p:nvPicPr>
        <p:blipFill rotWithShape="1">
          <a:blip r:embed="rId3">
            <a:extLst>
              <a:ext uri="{28A0092B-C50C-407E-A947-70E740481C1C}">
                <a14:useLocalDpi xmlns:a14="http://schemas.microsoft.com/office/drawing/2010/main" val="0"/>
              </a:ext>
            </a:extLst>
          </a:blip>
          <a:srcRect r="1760"/>
          <a:stretch/>
        </p:blipFill>
        <p:spPr>
          <a:xfrm>
            <a:off x="20" y="1282"/>
            <a:ext cx="12191980" cy="6856718"/>
          </a:xfrm>
          <a:prstGeom prst="rect">
            <a:avLst/>
          </a:prstGeom>
        </p:spPr>
      </p:pic>
    </p:spTree>
    <p:extLst>
      <p:ext uri="{BB962C8B-B14F-4D97-AF65-F5344CB8AC3E}">
        <p14:creationId xmlns:p14="http://schemas.microsoft.com/office/powerpoint/2010/main" val="337633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8810-2E6F-5E5E-7054-B8B1158F41F2}"/>
              </a:ext>
            </a:extLst>
          </p:cNvPr>
          <p:cNvSpPr>
            <a:spLocks noGrp="1"/>
          </p:cNvSpPr>
          <p:nvPr>
            <p:ph type="title"/>
          </p:nvPr>
        </p:nvSpPr>
        <p:spPr/>
        <p:txBody>
          <a:bodyPr/>
          <a:lstStyle/>
          <a:p>
            <a:r>
              <a:rPr lang="en-US" dirty="0"/>
              <a:t>Management</a:t>
            </a:r>
            <a:endParaRPr lang="en-JO" dirty="0"/>
          </a:p>
        </p:txBody>
      </p:sp>
      <p:sp>
        <p:nvSpPr>
          <p:cNvPr id="3" name="Content Placeholder 2">
            <a:extLst>
              <a:ext uri="{FF2B5EF4-FFF2-40B4-BE49-F238E27FC236}">
                <a16:creationId xmlns:a16="http://schemas.microsoft.com/office/drawing/2014/main" id="{1AB9FEE5-16C6-C495-60D9-782EAE3922A0}"/>
              </a:ext>
            </a:extLst>
          </p:cNvPr>
          <p:cNvSpPr>
            <a:spLocks noGrp="1"/>
          </p:cNvSpPr>
          <p:nvPr>
            <p:ph idx="1"/>
          </p:nvPr>
        </p:nvSpPr>
        <p:spPr/>
        <p:txBody>
          <a:bodyPr/>
          <a:lstStyle/>
          <a:p>
            <a:r>
              <a:rPr lang="en-US" dirty="0"/>
              <a:t>Preoperative and postoperative treatment with oral, transdermal, or intramuscular estrogen preparations may help to reduce scarring postoperatively and promote regeneration of the normal endometrium.</a:t>
            </a:r>
          </a:p>
          <a:p>
            <a:r>
              <a:rPr lang="en-US" sz="3600" b="1" u="sng" dirty="0">
                <a:solidFill>
                  <a:srgbClr val="FF0000"/>
                </a:solidFill>
              </a:rPr>
              <a:t>Main treatment is </a:t>
            </a:r>
            <a:r>
              <a:rPr lang="en-US" sz="3600" b="1" u="sng" dirty="0" err="1">
                <a:solidFill>
                  <a:srgbClr val="FF0000"/>
                </a:solidFill>
              </a:rPr>
              <a:t>adhesolysis</a:t>
            </a:r>
            <a:endParaRPr lang="en-US" sz="3600" b="1" u="sng" dirty="0">
              <a:solidFill>
                <a:srgbClr val="FF0000"/>
              </a:solidFill>
            </a:endParaRPr>
          </a:p>
          <a:p>
            <a:r>
              <a:rPr lang="en-US" dirty="0"/>
              <a:t>Devices to prevent the apposition of the uterine walls may also reduce scar formation. risk of atrophy of the wall due to pressure from the device.</a:t>
            </a:r>
            <a:endParaRPr lang="en-JO" dirty="0"/>
          </a:p>
        </p:txBody>
      </p:sp>
    </p:spTree>
    <p:extLst>
      <p:ext uri="{BB962C8B-B14F-4D97-AF65-F5344CB8AC3E}">
        <p14:creationId xmlns:p14="http://schemas.microsoft.com/office/powerpoint/2010/main" val="242720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C93F-4F78-C222-0ABA-32992A725495}"/>
              </a:ext>
            </a:extLst>
          </p:cNvPr>
          <p:cNvSpPr>
            <a:spLocks noGrp="1"/>
          </p:cNvSpPr>
          <p:nvPr>
            <p:ph type="title"/>
          </p:nvPr>
        </p:nvSpPr>
        <p:spPr/>
        <p:txBody>
          <a:bodyPr/>
          <a:lstStyle/>
          <a:p>
            <a:r>
              <a:rPr lang="en-US" dirty="0"/>
              <a:t>Embryology Of female reproductive system</a:t>
            </a:r>
            <a:endParaRPr lang="en-JO" dirty="0"/>
          </a:p>
        </p:txBody>
      </p:sp>
      <p:sp>
        <p:nvSpPr>
          <p:cNvPr id="3" name="Content Placeholder 2">
            <a:extLst>
              <a:ext uri="{FF2B5EF4-FFF2-40B4-BE49-F238E27FC236}">
                <a16:creationId xmlns:a16="http://schemas.microsoft.com/office/drawing/2014/main" id="{8C4819AB-85BC-E654-2931-F9E4888158D2}"/>
              </a:ext>
            </a:extLst>
          </p:cNvPr>
          <p:cNvSpPr>
            <a:spLocks noGrp="1"/>
          </p:cNvSpPr>
          <p:nvPr>
            <p:ph idx="1"/>
          </p:nvPr>
        </p:nvSpPr>
        <p:spPr/>
        <p:txBody>
          <a:bodyPr/>
          <a:lstStyle/>
          <a:p>
            <a:r>
              <a:rPr lang="en-US" dirty="0"/>
              <a:t>The female reproductive system is comprised of Internal and external parts.</a:t>
            </a:r>
          </a:p>
          <a:p>
            <a:r>
              <a:rPr lang="en-US" dirty="0"/>
              <a:t>Internal : ovaries, fallopian tubes, uterus, cervix and upper part of the vagina ( </a:t>
            </a:r>
            <a:r>
              <a:rPr lang="en-US" dirty="0" err="1"/>
              <a:t>mallerian</a:t>
            </a:r>
            <a:r>
              <a:rPr lang="en-US" dirty="0"/>
              <a:t> duct. Except for ovaries which come from genital ridge )</a:t>
            </a:r>
          </a:p>
          <a:p>
            <a:r>
              <a:rPr lang="en-US" dirty="0"/>
              <a:t>External : lower part of the vagina, vulva( urogenital sinus)</a:t>
            </a:r>
          </a:p>
          <a:p>
            <a:endParaRPr lang="en-JO" dirty="0"/>
          </a:p>
        </p:txBody>
      </p:sp>
    </p:spTree>
    <p:extLst>
      <p:ext uri="{BB962C8B-B14F-4D97-AF65-F5344CB8AC3E}">
        <p14:creationId xmlns:p14="http://schemas.microsoft.com/office/powerpoint/2010/main" val="3558644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EB5AC0-6411-CC06-84EF-40DEFB6E709C}"/>
              </a:ext>
            </a:extLst>
          </p:cNvPr>
          <p:cNvSpPr>
            <a:spLocks noGrp="1"/>
          </p:cNvSpPr>
          <p:nvPr>
            <p:ph idx="1"/>
          </p:nvPr>
        </p:nvSpPr>
        <p:spPr>
          <a:xfrm>
            <a:off x="838200" y="349250"/>
            <a:ext cx="10515600" cy="5827713"/>
          </a:xfrm>
        </p:spPr>
        <p:txBody>
          <a:bodyPr/>
          <a:lstStyle/>
          <a:p>
            <a:r>
              <a:rPr lang="en-US" dirty="0"/>
              <a:t>Staging is important as it affects prognosis.</a:t>
            </a:r>
          </a:p>
          <a:p>
            <a:pPr marL="514350" indent="-514350">
              <a:buFont typeface="+mj-lt"/>
              <a:buAutoNum type="arabicPeriod"/>
            </a:pPr>
            <a:r>
              <a:rPr lang="en-US" dirty="0"/>
              <a:t>Mild disease: few filmy adhesions involving less than a third of the uterine cavity with normal menses or hypomenorrhea.</a:t>
            </a:r>
          </a:p>
          <a:p>
            <a:pPr marL="514350" indent="-514350">
              <a:buFont typeface="+mj-lt"/>
              <a:buAutoNum type="arabicPeriod"/>
            </a:pPr>
            <a:r>
              <a:rPr lang="en-US" dirty="0"/>
              <a:t>Moderate disease: filmy and dense adhesions, the involvement of one-third to two- thirds of the cavity, and hypomenorrhea.</a:t>
            </a:r>
          </a:p>
          <a:p>
            <a:pPr marL="514350" indent="-514350">
              <a:buFont typeface="+mj-lt"/>
              <a:buAutoNum type="arabicPeriod"/>
            </a:pPr>
            <a:r>
              <a:rPr lang="en-US" dirty="0"/>
              <a:t>Severe Disease: dense adhesions involving more than two-thirds of the cavity with amenorrhea.</a:t>
            </a:r>
          </a:p>
          <a:p>
            <a:endParaRPr lang="en-US" dirty="0"/>
          </a:p>
          <a:p>
            <a:r>
              <a:rPr lang="en-US" dirty="0"/>
              <a:t>Prognosis:</a:t>
            </a:r>
          </a:p>
          <a:p>
            <a:pPr marL="0" indent="0">
              <a:buNone/>
            </a:pPr>
            <a:r>
              <a:rPr lang="en-US" dirty="0"/>
              <a:t>The chances of conceiving and delivery after surgery are lower in patients with moderate to severe disease </a:t>
            </a:r>
            <a:endParaRPr lang="en-JO" dirty="0"/>
          </a:p>
        </p:txBody>
      </p:sp>
    </p:spTree>
    <p:extLst>
      <p:ext uri="{BB962C8B-B14F-4D97-AF65-F5344CB8AC3E}">
        <p14:creationId xmlns:p14="http://schemas.microsoft.com/office/powerpoint/2010/main" val="128250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9F0C-B151-7B3E-5B01-EB574FAF593B}"/>
              </a:ext>
            </a:extLst>
          </p:cNvPr>
          <p:cNvSpPr>
            <a:spLocks noGrp="1"/>
          </p:cNvSpPr>
          <p:nvPr>
            <p:ph type="title"/>
          </p:nvPr>
        </p:nvSpPr>
        <p:spPr/>
        <p:txBody>
          <a:bodyPr/>
          <a:lstStyle/>
          <a:p>
            <a:r>
              <a:rPr lang="en-US" dirty="0"/>
              <a:t>Complications</a:t>
            </a:r>
            <a:endParaRPr lang="en-JO" dirty="0"/>
          </a:p>
        </p:txBody>
      </p:sp>
      <p:sp>
        <p:nvSpPr>
          <p:cNvPr id="3" name="Content Placeholder 2">
            <a:extLst>
              <a:ext uri="{FF2B5EF4-FFF2-40B4-BE49-F238E27FC236}">
                <a16:creationId xmlns:a16="http://schemas.microsoft.com/office/drawing/2014/main" id="{28930B6B-87C6-54F3-65D8-FE3DF7F3E6B2}"/>
              </a:ext>
            </a:extLst>
          </p:cNvPr>
          <p:cNvSpPr>
            <a:spLocks noGrp="1"/>
          </p:cNvSpPr>
          <p:nvPr>
            <p:ph idx="1"/>
          </p:nvPr>
        </p:nvSpPr>
        <p:spPr/>
        <p:txBody>
          <a:bodyPr>
            <a:normAutofit lnSpcReduction="10000"/>
          </a:bodyPr>
          <a:lstStyle/>
          <a:p>
            <a:pPr marL="514350" indent="-514350">
              <a:buFont typeface="+mj-lt"/>
              <a:buAutoNum type="arabicPeriod"/>
            </a:pPr>
            <a:r>
              <a:rPr lang="en-US" dirty="0"/>
              <a:t>repetitive pregnancy loss/abortions</a:t>
            </a:r>
          </a:p>
          <a:p>
            <a:pPr marL="514350" indent="-514350">
              <a:buFont typeface="+mj-lt"/>
              <a:buAutoNum type="arabicPeriod"/>
            </a:pPr>
            <a:r>
              <a:rPr lang="en-US" dirty="0"/>
              <a:t>Recurrence of the adhesions can be seen even after </a:t>
            </a:r>
            <a:r>
              <a:rPr lang="en-US" dirty="0" err="1"/>
              <a:t>adhesiolysis</a:t>
            </a:r>
            <a:r>
              <a:rPr lang="en-US" dirty="0"/>
              <a:t>.</a:t>
            </a:r>
          </a:p>
          <a:p>
            <a:pPr marL="514350" indent="-514350">
              <a:buFont typeface="+mj-lt"/>
              <a:buAutoNum type="arabicPeriod"/>
            </a:pPr>
            <a:r>
              <a:rPr lang="en-US" dirty="0"/>
              <a:t>Although the risk of endometrial cancer in women with </a:t>
            </a:r>
            <a:r>
              <a:rPr lang="en-US" dirty="0" err="1"/>
              <a:t>Asherman</a:t>
            </a:r>
            <a:r>
              <a:rPr lang="en-US" dirty="0"/>
              <a:t> syndrome may be lower than the general population, but symptoms suggestive of endometrial ca (early or abnormal bleeding, thickened endometrium) may be missed due to the scarring or cervical obstruction; therefore, these women may benefit from a routine sonographic evaluation of the endometrium to monitor changes.</a:t>
            </a:r>
          </a:p>
          <a:p>
            <a:pPr marL="514350" indent="-514350">
              <a:buFont typeface="+mj-lt"/>
              <a:buAutoNum type="arabicPeriod"/>
            </a:pPr>
            <a:r>
              <a:rPr lang="en-US" dirty="0"/>
              <a:t>obstetric complications that include preterm labor, Low birth weight(LBW), and placental complications that include retained placenta and placenta </a:t>
            </a:r>
            <a:r>
              <a:rPr lang="en-US" dirty="0" err="1"/>
              <a:t>accreta</a:t>
            </a:r>
            <a:r>
              <a:rPr lang="en-US" dirty="0"/>
              <a:t>.</a:t>
            </a:r>
            <a:endParaRPr lang="en-JO" dirty="0"/>
          </a:p>
        </p:txBody>
      </p:sp>
    </p:spTree>
    <p:extLst>
      <p:ext uri="{BB962C8B-B14F-4D97-AF65-F5344CB8AC3E}">
        <p14:creationId xmlns:p14="http://schemas.microsoft.com/office/powerpoint/2010/main" val="2853594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9F12-2215-586F-7F4F-A4F04BE30883}"/>
              </a:ext>
            </a:extLst>
          </p:cNvPr>
          <p:cNvSpPr>
            <a:spLocks noGrp="1"/>
          </p:cNvSpPr>
          <p:nvPr>
            <p:ph type="title"/>
          </p:nvPr>
        </p:nvSpPr>
        <p:spPr/>
        <p:txBody>
          <a:bodyPr/>
          <a:lstStyle/>
          <a:p>
            <a:r>
              <a:rPr lang="en-US" dirty="0"/>
              <a:t>Case presentation #3</a:t>
            </a:r>
            <a:endParaRPr lang="en-JO" dirty="0"/>
          </a:p>
        </p:txBody>
      </p:sp>
      <p:sp>
        <p:nvSpPr>
          <p:cNvPr id="3" name="Content Placeholder 2">
            <a:extLst>
              <a:ext uri="{FF2B5EF4-FFF2-40B4-BE49-F238E27FC236}">
                <a16:creationId xmlns:a16="http://schemas.microsoft.com/office/drawing/2014/main" id="{79DDB062-405F-0BD5-4B76-36372DEE5CA3}"/>
              </a:ext>
            </a:extLst>
          </p:cNvPr>
          <p:cNvSpPr>
            <a:spLocks noGrp="1"/>
          </p:cNvSpPr>
          <p:nvPr>
            <p:ph idx="1"/>
          </p:nvPr>
        </p:nvSpPr>
        <p:spPr/>
        <p:txBody>
          <a:bodyPr>
            <a:normAutofit fontScale="62500" lnSpcReduction="20000"/>
          </a:bodyPr>
          <a:lstStyle/>
          <a:p>
            <a:r>
              <a:rPr lang="en-US" b="0" i="0" dirty="0">
                <a:effectLst/>
                <a:latin typeface="Helvetica" pitchFamily="2" charset="0"/>
              </a:rPr>
              <a:t>A 34-year-old </a:t>
            </a:r>
            <a:r>
              <a:rPr lang="en-US" b="0" i="0" dirty="0" err="1">
                <a:effectLst/>
                <a:latin typeface="Helvetica" pitchFamily="2" charset="0"/>
              </a:rPr>
              <a:t>nulligravid</a:t>
            </a:r>
            <a:r>
              <a:rPr lang="en-US" b="0" i="0" dirty="0">
                <a:effectLst/>
                <a:latin typeface="Helvetica" pitchFamily="2" charset="0"/>
              </a:rPr>
              <a:t> woman presents with amenorrhea for the past 3 months. Her surgical history is significant for a </a:t>
            </a:r>
            <a:r>
              <a:rPr lang="en-US" b="0" i="0" dirty="0" err="1">
                <a:effectLst/>
                <a:latin typeface="Helvetica" pitchFamily="2" charset="0"/>
              </a:rPr>
              <a:t>myomectomy</a:t>
            </a:r>
            <a:r>
              <a:rPr lang="en-US" b="0" i="0" dirty="0">
                <a:effectLst/>
                <a:latin typeface="Helvetica" pitchFamily="2" charset="0"/>
              </a:rPr>
              <a:t> involving the removal of 3 submucosal fibroids. She underwent menarche at 13, and her menstrual periods have typically occurred in 28-day cycles, with 5 days of bleeding. However, she reports her menstrual bleeding has gradually decreased since the surgery. The physical examination findings are unremarkable, and the urine pregnancy test is negative.</a:t>
            </a:r>
            <a:endParaRPr lang="en-US" dirty="0">
              <a:effectLst/>
              <a:latin typeface="Helvetica" pitchFamily="2" charset="0"/>
            </a:endParaRPr>
          </a:p>
          <a:p>
            <a:r>
              <a:rPr lang="en-US" b="0" i="0" dirty="0">
                <a:effectLst/>
                <a:latin typeface="Helvetica" pitchFamily="2" charset="0"/>
              </a:rPr>
              <a:t>Follicle-stimulating hormone (FSH), thyroid-stimulating hormone (TSH), and prolactin levels are normal, and sexually transmitted infection screening results are negative. A </a:t>
            </a:r>
            <a:r>
              <a:rPr lang="en-US" b="0" i="0" dirty="0" err="1">
                <a:effectLst/>
                <a:latin typeface="Helvetica" pitchFamily="2" charset="0"/>
              </a:rPr>
              <a:t>transvaginal</a:t>
            </a:r>
            <a:r>
              <a:rPr lang="en-US" b="0" i="0" dirty="0">
                <a:effectLst/>
                <a:latin typeface="Helvetica" pitchFamily="2" charset="0"/>
              </a:rPr>
              <a:t> ultrasound shows a thin and irregular endometrial lining. Progestin and estrogen-progestin challenge tests fail to induce menses. What is the best next step in evaluation?</a:t>
            </a:r>
            <a:endParaRPr lang="en-US" dirty="0">
              <a:effectLst/>
              <a:latin typeface="Helvetica" pitchFamily="2" charset="0"/>
            </a:endParaRPr>
          </a:p>
          <a:p>
            <a:r>
              <a:rPr lang="en-US" b="0" i="0" dirty="0">
                <a:effectLst/>
                <a:latin typeface="Helvetica" pitchFamily="2" charset="0"/>
              </a:rPr>
              <a:t>﻿﻿A. </a:t>
            </a:r>
            <a:r>
              <a:rPr lang="en-US" b="0" i="0" dirty="0" err="1">
                <a:effectLst/>
                <a:latin typeface="Helvetica" pitchFamily="2" charset="0"/>
              </a:rPr>
              <a:t>Hysterosalpingogram</a:t>
            </a:r>
            <a:endParaRPr lang="en-US" dirty="0">
              <a:effectLst/>
              <a:latin typeface="Helvetica" pitchFamily="2" charset="0"/>
            </a:endParaRPr>
          </a:p>
          <a:p>
            <a:r>
              <a:rPr lang="en-US" b="0" i="0" dirty="0">
                <a:effectLst/>
                <a:latin typeface="Helvetica" pitchFamily="2" charset="0"/>
              </a:rPr>
              <a:t>﻿﻿B. </a:t>
            </a:r>
            <a:r>
              <a:rPr lang="en-US" b="0" i="0" dirty="0" err="1">
                <a:effectLst/>
                <a:latin typeface="Helvetica" pitchFamily="2" charset="0"/>
              </a:rPr>
              <a:t>Hysteroscopy</a:t>
            </a:r>
            <a:endParaRPr lang="en-US" dirty="0">
              <a:effectLst/>
              <a:latin typeface="Helvetica" pitchFamily="2" charset="0"/>
            </a:endParaRPr>
          </a:p>
          <a:p>
            <a:r>
              <a:rPr lang="en-US" b="0" i="0" dirty="0">
                <a:effectLst/>
                <a:latin typeface="Helvetica" pitchFamily="2" charset="0"/>
              </a:rPr>
              <a:t>﻿﻿C. Pap test and endometrial biopsy</a:t>
            </a:r>
            <a:endParaRPr lang="en-US" dirty="0">
              <a:effectLst/>
              <a:latin typeface="Helvetica" pitchFamily="2" charset="0"/>
            </a:endParaRPr>
          </a:p>
          <a:p>
            <a:r>
              <a:rPr lang="en-US" b="0" i="0" dirty="0">
                <a:effectLst/>
                <a:latin typeface="Helvetica" pitchFamily="2" charset="0"/>
              </a:rPr>
              <a:t>﻿﻿D. Saline infusion sonogram</a:t>
            </a:r>
          </a:p>
          <a:p>
            <a:endParaRPr lang="en-US" dirty="0">
              <a:latin typeface="Helvetica" pitchFamily="2" charset="0"/>
            </a:endParaRPr>
          </a:p>
          <a:p>
            <a:pPr>
              <a:buFont typeface="Wingdings" pitchFamily="2" charset="2"/>
              <a:buChar char="v"/>
            </a:pPr>
            <a:r>
              <a:rPr lang="en-US" dirty="0">
                <a:effectLst/>
                <a:latin typeface="Helvetica" pitchFamily="2" charset="0"/>
              </a:rPr>
              <a:t>Answer is in the note. With explanation in the next slide</a:t>
            </a:r>
          </a:p>
          <a:p>
            <a:endParaRPr lang="en-JO" dirty="0"/>
          </a:p>
        </p:txBody>
      </p:sp>
    </p:spTree>
    <p:extLst>
      <p:ext uri="{BB962C8B-B14F-4D97-AF65-F5344CB8AC3E}">
        <p14:creationId xmlns:p14="http://schemas.microsoft.com/office/powerpoint/2010/main" val="3199853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FAE590-1D02-65CC-55B4-B835303B77E8}"/>
              </a:ext>
            </a:extLst>
          </p:cNvPr>
          <p:cNvSpPr>
            <a:spLocks noGrp="1"/>
          </p:cNvSpPr>
          <p:nvPr>
            <p:ph idx="1"/>
          </p:nvPr>
        </p:nvSpPr>
        <p:spPr>
          <a:xfrm>
            <a:off x="838200" y="317500"/>
            <a:ext cx="10515600" cy="5859463"/>
          </a:xfrm>
        </p:spPr>
        <p:txBody>
          <a:bodyPr>
            <a:normAutofit fontScale="92500" lnSpcReduction="20000"/>
          </a:bodyPr>
          <a:lstStyle/>
          <a:p>
            <a:r>
              <a:rPr lang="en-US" b="0" i="0" dirty="0" err="1">
                <a:effectLst/>
                <a:latin typeface="Helvetica" pitchFamily="2" charset="0"/>
              </a:rPr>
              <a:t>Asherman</a:t>
            </a:r>
            <a:r>
              <a:rPr lang="en-US" b="0" i="0" dirty="0">
                <a:effectLst/>
                <a:latin typeface="Helvetica" pitchFamily="2" charset="0"/>
              </a:rPr>
              <a:t> syndrome, which is also referred to as intrauterine adhesions or intrauterine </a:t>
            </a:r>
            <a:r>
              <a:rPr lang="en-US" b="0" i="0" dirty="0" err="1">
                <a:effectLst/>
                <a:latin typeface="Helvetica" pitchFamily="2" charset="0"/>
              </a:rPr>
              <a:t>synechiae</a:t>
            </a:r>
            <a:r>
              <a:rPr lang="en-US" b="0" i="0" dirty="0">
                <a:effectLst/>
                <a:latin typeface="Helvetica" pitchFamily="2" charset="0"/>
              </a:rPr>
              <a:t>, occurs when scar tissue (adhesions) forms inside the uterus and the cervix. </a:t>
            </a:r>
            <a:r>
              <a:rPr lang="en-US" b="0" i="0" dirty="0" err="1">
                <a:effectLst/>
                <a:latin typeface="Helvetica" pitchFamily="2" charset="0"/>
              </a:rPr>
              <a:t>Hysteroscopy</a:t>
            </a:r>
            <a:r>
              <a:rPr lang="en-US" b="0" i="0" dirty="0">
                <a:effectLst/>
                <a:latin typeface="Helvetica" pitchFamily="2" charset="0"/>
              </a:rPr>
              <a:t> is the gold standard for diagnosis and allows for concurrent treatment of the condition.</a:t>
            </a:r>
            <a:endParaRPr lang="en-US" dirty="0">
              <a:effectLst/>
              <a:latin typeface="Helvetica" pitchFamily="2" charset="0"/>
            </a:endParaRPr>
          </a:p>
          <a:p>
            <a:r>
              <a:rPr lang="en-US" b="0" i="0" dirty="0">
                <a:effectLst/>
                <a:latin typeface="Helvetica" pitchFamily="2" charset="0"/>
              </a:rPr>
              <a:t>﻿﻿</a:t>
            </a:r>
            <a:r>
              <a:rPr lang="en-US" b="0" i="0" dirty="0" err="1">
                <a:effectLst/>
                <a:latin typeface="Helvetica" pitchFamily="2" charset="0"/>
              </a:rPr>
              <a:t>Asherman</a:t>
            </a:r>
            <a:r>
              <a:rPr lang="en-US" b="0" i="0" dirty="0">
                <a:effectLst/>
                <a:latin typeface="Helvetica" pitchFamily="2" charset="0"/>
              </a:rPr>
              <a:t> syndrome occurs primarily after a dilation and curettage performed for elective termination of pregnancy, a missed or incomplete miscarriage, or to treat a retained placenta after delivery. It can also occur after surgery to remove uterine fibroids.</a:t>
            </a:r>
            <a:endParaRPr lang="en-US" dirty="0">
              <a:effectLst/>
              <a:latin typeface="Helvetica" pitchFamily="2" charset="0"/>
            </a:endParaRPr>
          </a:p>
          <a:p>
            <a:r>
              <a:rPr lang="en-US" b="0" i="0" dirty="0">
                <a:effectLst/>
                <a:latin typeface="Helvetica" pitchFamily="2" charset="0"/>
              </a:rPr>
              <a:t>﻿﻿A saline infusion sonogram (SIS) or </a:t>
            </a:r>
            <a:r>
              <a:rPr lang="en-US" b="0" i="0" dirty="0" err="1">
                <a:effectLst/>
                <a:latin typeface="Helvetica" pitchFamily="2" charset="0"/>
              </a:rPr>
              <a:t>hysterosalpingogram</a:t>
            </a:r>
            <a:r>
              <a:rPr lang="en-US" b="0" i="0" dirty="0">
                <a:effectLst/>
                <a:latin typeface="Helvetica" pitchFamily="2" charset="0"/>
              </a:rPr>
              <a:t> (HSG) may be performed to help the clinician determine if a </a:t>
            </a:r>
            <a:r>
              <a:rPr lang="en-US" b="0" i="0" dirty="0" err="1">
                <a:effectLst/>
                <a:latin typeface="Helvetica" pitchFamily="2" charset="0"/>
              </a:rPr>
              <a:t>hysteroscopy</a:t>
            </a:r>
            <a:r>
              <a:rPr lang="en-US" b="0" i="0" dirty="0">
                <a:effectLst/>
                <a:latin typeface="Helvetica" pitchFamily="2" charset="0"/>
              </a:rPr>
              <a:t> is warranted, but they have lower sensitivity and specificity for the condition than </a:t>
            </a:r>
            <a:r>
              <a:rPr lang="en-US" b="0" i="0" dirty="0" err="1">
                <a:effectLst/>
                <a:latin typeface="Helvetica" pitchFamily="2" charset="0"/>
              </a:rPr>
              <a:t>hysteroscopy</a:t>
            </a:r>
            <a:r>
              <a:rPr lang="en-US" b="0" i="0" dirty="0">
                <a:effectLst/>
                <a:latin typeface="Helvetica" pitchFamily="2" charset="0"/>
              </a:rPr>
              <a:t>.</a:t>
            </a:r>
            <a:endParaRPr lang="en-US" dirty="0">
              <a:effectLst/>
              <a:latin typeface="Helvetica" pitchFamily="2" charset="0"/>
            </a:endParaRPr>
          </a:p>
          <a:p>
            <a:r>
              <a:rPr lang="en-US" b="0" i="0" dirty="0">
                <a:effectLst/>
                <a:latin typeface="Helvetica" pitchFamily="2" charset="0"/>
              </a:rPr>
              <a:t>However, in this patient, the clinical history, ultrasound findings, and failure to bleed after an estrogen-progestin challenge strongly suggest an outflow obstruction; therefore, SIS or HSG findings are unlikely to alter the patient's need for a </a:t>
            </a:r>
            <a:r>
              <a:rPr lang="en-US" b="0" i="0" dirty="0" err="1">
                <a:effectLst/>
                <a:latin typeface="Helvetica" pitchFamily="2" charset="0"/>
              </a:rPr>
              <a:t>hysteroscopy</a:t>
            </a:r>
            <a:r>
              <a:rPr lang="en-US" b="0" i="0" dirty="0">
                <a:effectLst/>
                <a:latin typeface="Helvetica" pitchFamily="2" charset="0"/>
              </a:rPr>
              <a:t>.</a:t>
            </a:r>
            <a:endParaRPr lang="en-US" dirty="0">
              <a:effectLst/>
              <a:latin typeface="Helvetica" pitchFamily="2" charset="0"/>
            </a:endParaRPr>
          </a:p>
          <a:p>
            <a:endParaRPr lang="en-JO" dirty="0"/>
          </a:p>
        </p:txBody>
      </p:sp>
    </p:spTree>
    <p:extLst>
      <p:ext uri="{BB962C8B-B14F-4D97-AF65-F5344CB8AC3E}">
        <p14:creationId xmlns:p14="http://schemas.microsoft.com/office/powerpoint/2010/main" val="1597221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2229-AFEB-A96E-65E7-ECE039FC43CC}"/>
              </a:ext>
            </a:extLst>
          </p:cNvPr>
          <p:cNvSpPr>
            <a:spLocks noGrp="1"/>
          </p:cNvSpPr>
          <p:nvPr>
            <p:ph type="title"/>
          </p:nvPr>
        </p:nvSpPr>
        <p:spPr/>
        <p:txBody>
          <a:bodyPr/>
          <a:lstStyle/>
          <a:p>
            <a:r>
              <a:rPr lang="en-US" dirty="0"/>
              <a:t>Case presentation #4</a:t>
            </a:r>
            <a:endParaRPr lang="en-JO" dirty="0"/>
          </a:p>
        </p:txBody>
      </p:sp>
      <p:sp>
        <p:nvSpPr>
          <p:cNvPr id="3" name="Content Placeholder 2">
            <a:extLst>
              <a:ext uri="{FF2B5EF4-FFF2-40B4-BE49-F238E27FC236}">
                <a16:creationId xmlns:a16="http://schemas.microsoft.com/office/drawing/2014/main" id="{D5CE50BC-EE82-0F5F-02C9-08181C3A4CCB}"/>
              </a:ext>
            </a:extLst>
          </p:cNvPr>
          <p:cNvSpPr>
            <a:spLocks noGrp="1"/>
          </p:cNvSpPr>
          <p:nvPr>
            <p:ph idx="1"/>
          </p:nvPr>
        </p:nvSpPr>
        <p:spPr/>
        <p:txBody>
          <a:bodyPr>
            <a:normAutofit fontScale="62500" lnSpcReduction="20000"/>
          </a:bodyPr>
          <a:lstStyle/>
          <a:p>
            <a:r>
              <a:rPr lang="en-US" b="0" i="0" dirty="0">
                <a:effectLst/>
                <a:latin typeface="Helvetica" pitchFamily="2" charset="0"/>
              </a:rPr>
              <a:t>A 31-year-old female presents to the outpatient clinic complaining of an inability to conceive. Her past medical history is significant for elective termination of pregnancy at age 21 and missed abortion at age 28 for which she underwent dilatation and curettage on both occasions. The patient reports that her menstrual bleeding has gradually decreased since her abortion and at present, she has her menses every 27 days, with two days of bleeding. Her vital signs are normal. The physical examination is unremarkable. The urine pregnancy test is negative. Thyroid-stimulating hormone (TSH), prolactin, and follicle-stimulating hormone (FSH) levels are normal.</a:t>
            </a:r>
            <a:endParaRPr lang="en-US" dirty="0">
              <a:effectLst/>
              <a:latin typeface="Helvetica" pitchFamily="2" charset="0"/>
            </a:endParaRPr>
          </a:p>
          <a:p>
            <a:r>
              <a:rPr lang="en-US" b="0" i="0" dirty="0">
                <a:effectLst/>
                <a:latin typeface="Helvetica" pitchFamily="2" charset="0"/>
              </a:rPr>
              <a:t>Testing for chlamydia and gonorrhea is negative. Which of the following is the most likely cause of this patient's symptoms?</a:t>
            </a:r>
            <a:endParaRPr lang="en-US" dirty="0">
              <a:effectLst/>
              <a:latin typeface="Helvetica" pitchFamily="2" charset="0"/>
            </a:endParaRPr>
          </a:p>
          <a:p>
            <a:r>
              <a:rPr lang="en-US" b="0" i="0" dirty="0">
                <a:effectLst/>
                <a:latin typeface="Helvetica" pitchFamily="2" charset="0"/>
              </a:rPr>
              <a:t>﻿﻿A. Hypothalamic-pituitary-ovarian axis dysfunction</a:t>
            </a:r>
            <a:endParaRPr lang="en-US" dirty="0">
              <a:effectLst/>
              <a:latin typeface="Helvetica" pitchFamily="2" charset="0"/>
            </a:endParaRPr>
          </a:p>
          <a:p>
            <a:r>
              <a:rPr lang="en-US" b="0" i="0" dirty="0">
                <a:effectLst/>
                <a:latin typeface="Helvetica" pitchFamily="2" charset="0"/>
              </a:rPr>
              <a:t>﻿﻿B. Cervical stenosis</a:t>
            </a:r>
            <a:endParaRPr lang="en-US" dirty="0">
              <a:effectLst/>
              <a:latin typeface="Helvetica" pitchFamily="2" charset="0"/>
            </a:endParaRPr>
          </a:p>
          <a:p>
            <a:r>
              <a:rPr lang="en-US" b="0" i="0" dirty="0">
                <a:effectLst/>
                <a:latin typeface="Helvetica" pitchFamily="2" charset="0"/>
              </a:rPr>
              <a:t> . .C. Endometrial scarring</a:t>
            </a:r>
            <a:endParaRPr lang="en-US" dirty="0">
              <a:effectLst/>
              <a:latin typeface="Helvetica" pitchFamily="2" charset="0"/>
            </a:endParaRPr>
          </a:p>
          <a:p>
            <a:r>
              <a:rPr lang="en-US" b="0" i="0" dirty="0">
                <a:effectLst/>
                <a:latin typeface="Helvetica" pitchFamily="2" charset="0"/>
              </a:rPr>
              <a:t>. .  D. Premature ovarian failure</a:t>
            </a:r>
          </a:p>
          <a:p>
            <a:endParaRPr lang="en-US" dirty="0">
              <a:latin typeface="Helvetica" pitchFamily="2" charset="0"/>
            </a:endParaRPr>
          </a:p>
          <a:p>
            <a:pPr>
              <a:buFont typeface="Wingdings" pitchFamily="2" charset="2"/>
              <a:buChar char="v"/>
            </a:pPr>
            <a:r>
              <a:rPr lang="en-US" dirty="0">
                <a:effectLst/>
                <a:latin typeface="Helvetica" pitchFamily="2" charset="0"/>
              </a:rPr>
              <a:t>Answer is in the note. With explanation in the next slide</a:t>
            </a:r>
          </a:p>
          <a:p>
            <a:pPr>
              <a:buFont typeface="Wingdings" pitchFamily="2" charset="2"/>
              <a:buChar char="v"/>
            </a:pPr>
            <a:endParaRPr lang="en-US" dirty="0">
              <a:effectLst/>
              <a:latin typeface="Helvetica" pitchFamily="2" charset="0"/>
            </a:endParaRPr>
          </a:p>
          <a:p>
            <a:endParaRPr lang="en-JO" dirty="0"/>
          </a:p>
        </p:txBody>
      </p:sp>
    </p:spTree>
    <p:extLst>
      <p:ext uri="{BB962C8B-B14F-4D97-AF65-F5344CB8AC3E}">
        <p14:creationId xmlns:p14="http://schemas.microsoft.com/office/powerpoint/2010/main" val="2314894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092C7C-FAAD-A98D-060C-D874FB9CC3E1}"/>
              </a:ext>
            </a:extLst>
          </p:cNvPr>
          <p:cNvSpPr>
            <a:spLocks noGrp="1"/>
          </p:cNvSpPr>
          <p:nvPr>
            <p:ph idx="1"/>
          </p:nvPr>
        </p:nvSpPr>
        <p:spPr>
          <a:xfrm>
            <a:off x="838200" y="460375"/>
            <a:ext cx="10515600" cy="5716588"/>
          </a:xfrm>
        </p:spPr>
        <p:txBody>
          <a:bodyPr/>
          <a:lstStyle/>
          <a:p>
            <a:r>
              <a:rPr lang="en-US" b="0" i="0" dirty="0">
                <a:effectLst/>
                <a:latin typeface="Helvetica" pitchFamily="2" charset="0"/>
              </a:rPr>
              <a:t>﻿</a:t>
            </a:r>
            <a:r>
              <a:rPr lang="en-US" b="0" i="0" dirty="0" err="1">
                <a:effectLst/>
                <a:latin typeface="Helvetica" pitchFamily="2" charset="0"/>
              </a:rPr>
              <a:t>Asherman</a:t>
            </a:r>
            <a:r>
              <a:rPr lang="en-US" b="0" i="0" dirty="0">
                <a:effectLst/>
                <a:latin typeface="Helvetica" pitchFamily="2" charset="0"/>
              </a:rPr>
              <a:t> syndrome, which is also referred to as intrauterine adhesions or intrauterine </a:t>
            </a:r>
            <a:r>
              <a:rPr lang="en-US" b="0" i="0" dirty="0" err="1">
                <a:effectLst/>
                <a:latin typeface="Helvetica" pitchFamily="2" charset="0"/>
              </a:rPr>
              <a:t>synechiae</a:t>
            </a:r>
            <a:r>
              <a:rPr lang="en-US" b="0" i="0" dirty="0">
                <a:effectLst/>
                <a:latin typeface="Helvetica" pitchFamily="2" charset="0"/>
              </a:rPr>
              <a:t>, occurs when scar tissue (adhesions) forms inside the uterus and/or the cervix.</a:t>
            </a:r>
            <a:endParaRPr lang="en-US" dirty="0">
              <a:effectLst/>
              <a:latin typeface="Helvetica" pitchFamily="2" charset="0"/>
            </a:endParaRPr>
          </a:p>
          <a:p>
            <a:r>
              <a:rPr lang="en-US" b="0" i="0" dirty="0">
                <a:effectLst/>
                <a:latin typeface="Helvetica" pitchFamily="2" charset="0"/>
              </a:rPr>
              <a:t>﻿</a:t>
            </a:r>
            <a:r>
              <a:rPr lang="en-US" b="0" i="0" dirty="0" err="1">
                <a:effectLst/>
                <a:latin typeface="Helvetica" pitchFamily="2" charset="0"/>
              </a:rPr>
              <a:t>Asherman</a:t>
            </a:r>
            <a:r>
              <a:rPr lang="en-US" b="0" i="0" dirty="0">
                <a:effectLst/>
                <a:latin typeface="Helvetica" pitchFamily="2" charset="0"/>
              </a:rPr>
              <a:t> syndrome occurs primarily after a dilation and curettage performed for elective termination of pregnancy, a missed or incomplete miscarriage.</a:t>
            </a:r>
            <a:endParaRPr lang="en-US" dirty="0">
              <a:effectLst/>
              <a:latin typeface="Helvetica" pitchFamily="2" charset="0"/>
            </a:endParaRPr>
          </a:p>
          <a:p>
            <a:r>
              <a:rPr lang="en-US" b="0" i="0" dirty="0">
                <a:effectLst/>
                <a:latin typeface="Helvetica" pitchFamily="2" charset="0"/>
              </a:rPr>
              <a:t>These adhesions may present as recurrent miscarriage and/or infertility due to scant endometrium and its poor </a:t>
            </a:r>
            <a:r>
              <a:rPr lang="en-US" b="0" i="0" dirty="0" err="1">
                <a:effectLst/>
                <a:latin typeface="Helvetica" pitchFamily="2" charset="0"/>
              </a:rPr>
              <a:t>vascularisation</a:t>
            </a:r>
            <a:r>
              <a:rPr lang="en-US" b="0" i="0" dirty="0">
                <a:effectLst/>
                <a:latin typeface="Helvetica" pitchFamily="2" charset="0"/>
              </a:rPr>
              <a:t>.</a:t>
            </a:r>
            <a:endParaRPr lang="en-US" dirty="0">
              <a:effectLst/>
              <a:latin typeface="Helvetica" pitchFamily="2" charset="0"/>
            </a:endParaRPr>
          </a:p>
          <a:p>
            <a:r>
              <a:rPr lang="en-US" b="0" i="0" dirty="0">
                <a:effectLst/>
                <a:latin typeface="Helvetica" pitchFamily="2" charset="0"/>
              </a:rPr>
              <a:t>Cervical stenosis can present as amenorrhoea or hypomenorrhea. However, if hypomenorrhea is seen, it is usually accompanied by dysmenorrhoea. Also, there are no risk factors for cervical stenosis in this patient.</a:t>
            </a:r>
            <a:endParaRPr lang="en-US" dirty="0">
              <a:effectLst/>
              <a:latin typeface="Helvetica" pitchFamily="2" charset="0"/>
            </a:endParaRPr>
          </a:p>
          <a:p>
            <a:endParaRPr lang="en-JO" dirty="0"/>
          </a:p>
        </p:txBody>
      </p:sp>
    </p:spTree>
    <p:extLst>
      <p:ext uri="{BB962C8B-B14F-4D97-AF65-F5344CB8AC3E}">
        <p14:creationId xmlns:p14="http://schemas.microsoft.com/office/powerpoint/2010/main" val="385513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0063-8093-E618-2891-2D154A4C2567}"/>
              </a:ext>
            </a:extLst>
          </p:cNvPr>
          <p:cNvSpPr>
            <a:spLocks noGrp="1"/>
          </p:cNvSpPr>
          <p:nvPr>
            <p:ph type="title"/>
          </p:nvPr>
        </p:nvSpPr>
        <p:spPr>
          <a:xfrm>
            <a:off x="838200" y="2479846"/>
            <a:ext cx="10515600" cy="1325563"/>
          </a:xfrm>
        </p:spPr>
        <p:txBody>
          <a:bodyPr/>
          <a:lstStyle/>
          <a:p>
            <a:r>
              <a:rPr lang="en-US" dirty="0"/>
              <a:t>These next slides are tables that somewhat summarizes AMENORRHEA </a:t>
            </a:r>
            <a:endParaRPr lang="en-JO" dirty="0"/>
          </a:p>
        </p:txBody>
      </p:sp>
    </p:spTree>
    <p:extLst>
      <p:ext uri="{BB962C8B-B14F-4D97-AF65-F5344CB8AC3E}">
        <p14:creationId xmlns:p14="http://schemas.microsoft.com/office/powerpoint/2010/main" val="1012301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6F120-393C-37B5-3A76-B3D4EE48E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2716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50199-378C-45D9-8A32-5E01E56CB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6059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BA0E767-AC59-820F-6D75-AED8A57E3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58" y="0"/>
            <a:ext cx="4938843" cy="6844854"/>
          </a:xfrm>
          <a:prstGeom prst="rect">
            <a:avLst/>
          </a:prstGeom>
          <a:ln>
            <a:noFill/>
          </a:ln>
        </p:spPr>
      </p:pic>
    </p:spTree>
    <p:extLst>
      <p:ext uri="{BB962C8B-B14F-4D97-AF65-F5344CB8AC3E}">
        <p14:creationId xmlns:p14="http://schemas.microsoft.com/office/powerpoint/2010/main" val="4092642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Arc 2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9D239D8-41F0-A17A-C912-A814E9D01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62" y="295043"/>
            <a:ext cx="5653700" cy="489631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DAD4C58-01C8-D6B8-F6B1-9DF4CEEA7F94}"/>
              </a:ext>
            </a:extLst>
          </p:cNvPr>
          <p:cNvSpPr>
            <a:spLocks noGrp="1"/>
          </p:cNvSpPr>
          <p:nvPr>
            <p:ph idx="1"/>
          </p:nvPr>
        </p:nvSpPr>
        <p:spPr>
          <a:xfrm>
            <a:off x="5894962" y="1984443"/>
            <a:ext cx="5458838" cy="4192520"/>
          </a:xfrm>
        </p:spPr>
        <p:txBody>
          <a:bodyPr>
            <a:normAutofit/>
          </a:bodyPr>
          <a:lstStyle/>
          <a:p>
            <a:r>
              <a:rPr lang="en-US" sz="2200"/>
              <a:t>Now starting with Müllerian ducts , The process by which the Müllerian ducts form these organs is comprised of two parts. First fusion with urogenital sinus second fusion of both ducts.</a:t>
            </a:r>
          </a:p>
          <a:p>
            <a:r>
              <a:rPr lang="en-US" sz="2200"/>
              <a:t>Müllerian duct fuses with urogenital sinus , canalize to form vagina( upper and lower)</a:t>
            </a:r>
          </a:p>
          <a:p>
            <a:r>
              <a:rPr lang="en-US" sz="2200"/>
              <a:t>Each duct fuses with each other starting inferiorly ending the process with the superior parts fusing leaving the fallopian tubes free</a:t>
            </a:r>
          </a:p>
        </p:txBody>
      </p:sp>
    </p:spTree>
    <p:extLst>
      <p:ext uri="{BB962C8B-B14F-4D97-AF65-F5344CB8AC3E}">
        <p14:creationId xmlns:p14="http://schemas.microsoft.com/office/powerpoint/2010/main" val="1026792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98D5E-2776-116F-0340-D8D26D8A1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4024"/>
          </a:xfrm>
          <a:prstGeom prst="rect">
            <a:avLst/>
          </a:prstGeom>
        </p:spPr>
      </p:pic>
    </p:spTree>
    <p:extLst>
      <p:ext uri="{BB962C8B-B14F-4D97-AF65-F5344CB8AC3E}">
        <p14:creationId xmlns:p14="http://schemas.microsoft.com/office/powerpoint/2010/main" val="2464767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40995-97C0-FA99-661E-E109BA35B815}"/>
              </a:ext>
            </a:extLst>
          </p:cNvPr>
          <p:cNvSpPr>
            <a:spLocks noGrp="1"/>
          </p:cNvSpPr>
          <p:nvPr>
            <p:ph type="title"/>
          </p:nvPr>
        </p:nvSpPr>
        <p:spPr>
          <a:xfrm>
            <a:off x="838200" y="-282326"/>
            <a:ext cx="10515600" cy="1325563"/>
          </a:xfrm>
        </p:spPr>
        <p:txBody>
          <a:bodyPr/>
          <a:lstStyle/>
          <a:p>
            <a:r>
              <a:rPr lang="en-US" dirty="0"/>
              <a:t>References </a:t>
            </a:r>
            <a:endParaRPr lang="en-JO" dirty="0"/>
          </a:p>
        </p:txBody>
      </p:sp>
      <p:sp>
        <p:nvSpPr>
          <p:cNvPr id="3" name="Content Placeholder 2">
            <a:extLst>
              <a:ext uri="{FF2B5EF4-FFF2-40B4-BE49-F238E27FC236}">
                <a16:creationId xmlns:a16="http://schemas.microsoft.com/office/drawing/2014/main" id="{97D64B0F-7D3A-49A4-82BB-F7FBD06601DD}"/>
              </a:ext>
            </a:extLst>
          </p:cNvPr>
          <p:cNvSpPr>
            <a:spLocks noGrp="1"/>
          </p:cNvSpPr>
          <p:nvPr>
            <p:ph idx="1"/>
          </p:nvPr>
        </p:nvSpPr>
        <p:spPr>
          <a:xfrm>
            <a:off x="838200" y="871569"/>
            <a:ext cx="10515600" cy="5305394"/>
          </a:xfrm>
        </p:spPr>
        <p:txBody>
          <a:bodyPr>
            <a:normAutofit fontScale="62500" lnSpcReduction="20000"/>
          </a:bodyPr>
          <a:lstStyle/>
          <a:p>
            <a:r>
              <a:rPr lang="en-US" dirty="0"/>
              <a:t>Ten teachers 20</a:t>
            </a:r>
            <a:r>
              <a:rPr lang="en-US" baseline="30000" dirty="0"/>
              <a:t>th</a:t>
            </a:r>
            <a:r>
              <a:rPr lang="en-US" dirty="0"/>
              <a:t> edition</a:t>
            </a:r>
          </a:p>
          <a:p>
            <a:r>
              <a:rPr lang="en-US" dirty="0" err="1"/>
              <a:t>Uptodate</a:t>
            </a:r>
            <a:r>
              <a:rPr lang="en-US" dirty="0"/>
              <a:t> </a:t>
            </a:r>
          </a:p>
          <a:p>
            <a:pPr marL="514350" indent="-514350">
              <a:buFont typeface="+mj-lt"/>
              <a:buAutoNum type="arabicPeriod"/>
            </a:pPr>
            <a:r>
              <a:rPr lang="en-US" dirty="0">
                <a:latin typeface=".SFUI-Regular"/>
              </a:rPr>
              <a:t>Causes of primary and secondary amenorrhea </a:t>
            </a:r>
          </a:p>
          <a:p>
            <a:pPr marL="514350" indent="-514350">
              <a:buFont typeface="+mj-lt"/>
              <a:buAutoNum type="arabicPeriod"/>
            </a:pPr>
            <a:r>
              <a:rPr lang="en-US" dirty="0">
                <a:effectLst/>
                <a:latin typeface=".SFUI-Regular"/>
              </a:rPr>
              <a:t>Management of primary </a:t>
            </a:r>
            <a:r>
              <a:rPr lang="en-US" dirty="0">
                <a:latin typeface=".SF UI"/>
              </a:rPr>
              <a:t>amenorrhea </a:t>
            </a:r>
          </a:p>
          <a:p>
            <a:pPr marL="514350" indent="-514350">
              <a:buFont typeface="+mj-lt"/>
              <a:buAutoNum type="arabicPeriod"/>
            </a:pPr>
            <a:r>
              <a:rPr lang="en-US" dirty="0">
                <a:effectLst/>
                <a:latin typeface=".SF UI"/>
              </a:rPr>
              <a:t>Management of secondary amenorrhea </a:t>
            </a:r>
          </a:p>
          <a:p>
            <a:r>
              <a:rPr lang="en-US" dirty="0">
                <a:effectLst/>
                <a:latin typeface=".SFUI-Regular"/>
                <a:hlinkClick r:id="rId2"/>
              </a:rPr>
              <a:t>https://</a:t>
            </a:r>
            <a:r>
              <a:rPr lang="en-US" dirty="0" err="1">
                <a:effectLst/>
                <a:latin typeface=".SFUI-Regular"/>
                <a:hlinkClick r:id="rId2"/>
              </a:rPr>
              <a:t>www.aafp.org</a:t>
            </a:r>
            <a:r>
              <a:rPr lang="en-US" dirty="0">
                <a:effectLst/>
                <a:latin typeface=".SFUI-Regular"/>
                <a:hlinkClick r:id="rId2"/>
              </a:rPr>
              <a:t>/pubs/afp/issues/2019/0701/p39.html</a:t>
            </a:r>
            <a:r>
              <a:rPr lang="en-US" dirty="0">
                <a:effectLst/>
                <a:latin typeface=".SFUI-Regular"/>
              </a:rPr>
              <a:t> </a:t>
            </a:r>
          </a:p>
          <a:p>
            <a:pPr marL="0" indent="0">
              <a:buNone/>
            </a:pPr>
            <a:r>
              <a:rPr lang="en-US" dirty="0">
                <a:effectLst/>
                <a:latin typeface=".SFUI-Regular"/>
              </a:rPr>
              <a:t>( approach to amenorrhea )</a:t>
            </a:r>
          </a:p>
          <a:p>
            <a:r>
              <a:rPr lang="en-US" dirty="0">
                <a:effectLst/>
                <a:latin typeface=".SFUI-Regular"/>
                <a:hlinkClick r:id="rId3"/>
              </a:rPr>
              <a:t>https://</a:t>
            </a:r>
            <a:r>
              <a:rPr lang="en-US" dirty="0" err="1">
                <a:effectLst/>
                <a:latin typeface=".SFUI-Regular"/>
                <a:hlinkClick r:id="rId3"/>
              </a:rPr>
              <a:t>www.ncbi.nlm.nih.gov</a:t>
            </a:r>
            <a:r>
              <a:rPr lang="en-US" dirty="0">
                <a:effectLst/>
                <a:latin typeface=".SFUI-Regular"/>
                <a:hlinkClick r:id="rId3"/>
              </a:rPr>
              <a:t>/</a:t>
            </a:r>
            <a:r>
              <a:rPr lang="en-US" dirty="0" err="1">
                <a:effectLst/>
                <a:latin typeface=".SFUI-Regular"/>
                <a:hlinkClick r:id="rId3"/>
              </a:rPr>
              <a:t>pmc</a:t>
            </a:r>
            <a:r>
              <a:rPr lang="en-US" dirty="0">
                <a:effectLst/>
                <a:latin typeface=".SFUI-Regular"/>
                <a:hlinkClick r:id="rId3"/>
              </a:rPr>
              <a:t>/articles/PMC7718141/</a:t>
            </a:r>
            <a:r>
              <a:rPr lang="en-US" dirty="0">
                <a:effectLst/>
                <a:latin typeface=".SFUI-Regular"/>
              </a:rPr>
              <a:t>     </a:t>
            </a:r>
          </a:p>
          <a:p>
            <a:pPr marL="0" indent="0">
              <a:buNone/>
            </a:pPr>
            <a:r>
              <a:rPr lang="en-US" dirty="0">
                <a:effectLst/>
                <a:latin typeface=".SFUI-Regular"/>
              </a:rPr>
              <a:t>( management of transverse vaginal septum )</a:t>
            </a:r>
          </a:p>
          <a:p>
            <a:r>
              <a:rPr lang="en-US" dirty="0">
                <a:effectLst/>
                <a:latin typeface=".SFUI-Regular"/>
                <a:hlinkClick r:id="rId4"/>
              </a:rPr>
              <a:t>https://</a:t>
            </a:r>
            <a:r>
              <a:rPr lang="en-US" dirty="0" err="1">
                <a:effectLst/>
                <a:latin typeface=".SFUI-Regular"/>
                <a:hlinkClick r:id="rId4"/>
              </a:rPr>
              <a:t>radiopaedia.org</a:t>
            </a:r>
            <a:r>
              <a:rPr lang="en-US" dirty="0">
                <a:effectLst/>
                <a:latin typeface=".SFUI-Regular"/>
                <a:hlinkClick r:id="rId4"/>
              </a:rPr>
              <a:t>/cases/71067/studies/81302?lang=gb</a:t>
            </a:r>
            <a:endParaRPr lang="en-US" dirty="0">
              <a:effectLst/>
              <a:latin typeface=".SFUI-Regular"/>
            </a:endParaRPr>
          </a:p>
          <a:p>
            <a:pPr marL="0" indent="0">
              <a:buNone/>
            </a:pPr>
            <a:r>
              <a:rPr lang="en-US" dirty="0">
                <a:latin typeface=".SFUI-Regular"/>
              </a:rPr>
              <a:t>( MRI images for transverse vaginal septum )</a:t>
            </a:r>
          </a:p>
          <a:p>
            <a:r>
              <a:rPr lang="en-US" dirty="0">
                <a:latin typeface=".SFUI-Regular"/>
                <a:hlinkClick r:id="rId5"/>
              </a:rPr>
              <a:t>https://</a:t>
            </a:r>
            <a:r>
              <a:rPr lang="en-US" dirty="0" err="1">
                <a:latin typeface=".SFUI-Regular"/>
                <a:hlinkClick r:id="rId5"/>
              </a:rPr>
              <a:t>www.ncbi.nlm.nih.gov</a:t>
            </a:r>
            <a:r>
              <a:rPr lang="en-US" dirty="0">
                <a:latin typeface=".SFUI-Regular"/>
                <a:hlinkClick r:id="rId5"/>
              </a:rPr>
              <a:t>/books/NBK448088/</a:t>
            </a:r>
            <a:endParaRPr lang="en-US" dirty="0">
              <a:latin typeface=".SFUI-Regular"/>
            </a:endParaRPr>
          </a:p>
          <a:p>
            <a:pPr marL="0" indent="0">
              <a:buNone/>
            </a:pPr>
            <a:r>
              <a:rPr lang="en-US" dirty="0">
                <a:latin typeface=".SFUI-Regular"/>
              </a:rPr>
              <a:t>( management of </a:t>
            </a:r>
            <a:r>
              <a:rPr lang="en-US" dirty="0" err="1">
                <a:latin typeface=".SFUI-Regular"/>
              </a:rPr>
              <a:t>Asherman</a:t>
            </a:r>
            <a:r>
              <a:rPr lang="en-US" dirty="0">
                <a:latin typeface=".SFUI-Regular"/>
              </a:rPr>
              <a:t> syndrome )</a:t>
            </a:r>
          </a:p>
          <a:p>
            <a:r>
              <a:rPr lang="en-US" dirty="0">
                <a:latin typeface=".SFUI-Regular"/>
                <a:hlinkClick r:id="rId6"/>
              </a:rPr>
              <a:t>https://</a:t>
            </a:r>
            <a:r>
              <a:rPr lang="en-US" dirty="0" err="1">
                <a:latin typeface=".SFUI-Regular"/>
                <a:hlinkClick r:id="rId6"/>
              </a:rPr>
              <a:t>radiopaedia.org</a:t>
            </a:r>
            <a:r>
              <a:rPr lang="en-US" dirty="0">
                <a:latin typeface=".SFUI-Regular"/>
                <a:hlinkClick r:id="rId6"/>
              </a:rPr>
              <a:t>/cases/12230/studies/12538?lang=gb</a:t>
            </a:r>
            <a:endParaRPr lang="en-US" dirty="0">
              <a:latin typeface=".SFUI-Regular"/>
            </a:endParaRPr>
          </a:p>
          <a:p>
            <a:pPr marL="0" indent="0">
              <a:buNone/>
            </a:pPr>
            <a:r>
              <a:rPr lang="en-US" dirty="0">
                <a:effectLst/>
                <a:latin typeface=".SFUI-Regular"/>
                <a:hlinkClick r:id="rId7"/>
              </a:rPr>
              <a:t>https://</a:t>
            </a:r>
            <a:r>
              <a:rPr lang="en-US" dirty="0" err="1">
                <a:effectLst/>
                <a:latin typeface=".SFUI-Regular"/>
                <a:hlinkClick r:id="rId7"/>
              </a:rPr>
              <a:t>radiopaedia.org</a:t>
            </a:r>
            <a:r>
              <a:rPr lang="en-US" dirty="0">
                <a:effectLst/>
                <a:latin typeface=".SFUI-Regular"/>
                <a:hlinkClick r:id="rId7"/>
              </a:rPr>
              <a:t>/cases/31328/studies/32062?lang=gb</a:t>
            </a:r>
            <a:r>
              <a:rPr lang="en-US" dirty="0">
                <a:effectLst/>
                <a:latin typeface=".SFUI-Regular"/>
              </a:rPr>
              <a:t> </a:t>
            </a:r>
          </a:p>
          <a:p>
            <a:pPr marL="0" indent="0">
              <a:buNone/>
            </a:pPr>
            <a:r>
              <a:rPr lang="en-US" dirty="0">
                <a:latin typeface=".SFUI-Regular"/>
              </a:rPr>
              <a:t>(</a:t>
            </a:r>
            <a:r>
              <a:rPr lang="en-US" b="0" i="0" u="none" strike="noStrike" dirty="0" err="1">
                <a:effectLst/>
                <a:latin typeface="Open Sans" panose="020B0606030504020204" pitchFamily="34" charset="0"/>
              </a:rPr>
              <a:t>hysterosalpingography</a:t>
            </a:r>
            <a:r>
              <a:rPr lang="en-US" b="0" i="0" u="none" strike="noStrike" dirty="0">
                <a:solidFill>
                  <a:srgbClr val="FFFFFF"/>
                </a:solidFill>
                <a:effectLst/>
                <a:latin typeface="Open Sans" panose="020B0606030504020204" pitchFamily="34" charset="0"/>
              </a:rPr>
              <a:t> </a:t>
            </a:r>
            <a:r>
              <a:rPr lang="en-US" b="0" i="0" u="none" strike="noStrike" dirty="0">
                <a:effectLst/>
                <a:latin typeface="Open Sans" panose="020B0606030504020204" pitchFamily="34" charset="0"/>
              </a:rPr>
              <a:t>for </a:t>
            </a:r>
            <a:r>
              <a:rPr lang="en-US" b="0" i="0" u="none" strike="noStrike" dirty="0" err="1">
                <a:effectLst/>
                <a:latin typeface="Open Sans" panose="020B0606030504020204" pitchFamily="34" charset="0"/>
              </a:rPr>
              <a:t>Asherman</a:t>
            </a:r>
            <a:r>
              <a:rPr lang="en-US" b="0" i="0" u="none" strike="noStrike" dirty="0">
                <a:effectLst/>
                <a:latin typeface="Open Sans" panose="020B0606030504020204" pitchFamily="34" charset="0"/>
              </a:rPr>
              <a:t> syndrome )</a:t>
            </a:r>
            <a:endParaRPr lang="en-US" dirty="0">
              <a:effectLst/>
              <a:latin typeface=".SFUI-Regular"/>
            </a:endParaRPr>
          </a:p>
          <a:p>
            <a:endParaRPr lang="en-US" dirty="0">
              <a:effectLst/>
              <a:latin typeface=".SFUI-Regular"/>
            </a:endParaRPr>
          </a:p>
        </p:txBody>
      </p:sp>
    </p:spTree>
    <p:extLst>
      <p:ext uri="{BB962C8B-B14F-4D97-AF65-F5344CB8AC3E}">
        <p14:creationId xmlns:p14="http://schemas.microsoft.com/office/powerpoint/2010/main" val="1548953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8A38-E413-EB35-C43B-A522A7D89B45}"/>
              </a:ext>
            </a:extLst>
          </p:cNvPr>
          <p:cNvSpPr>
            <a:spLocks noGrp="1"/>
          </p:cNvSpPr>
          <p:nvPr>
            <p:ph type="title"/>
          </p:nvPr>
        </p:nvSpPr>
        <p:spPr/>
        <p:txBody>
          <a:bodyPr/>
          <a:lstStyle/>
          <a:p>
            <a:endParaRPr lang="en-JO"/>
          </a:p>
        </p:txBody>
      </p:sp>
      <p:sp>
        <p:nvSpPr>
          <p:cNvPr id="3" name="Content Placeholder 2">
            <a:extLst>
              <a:ext uri="{FF2B5EF4-FFF2-40B4-BE49-F238E27FC236}">
                <a16:creationId xmlns:a16="http://schemas.microsoft.com/office/drawing/2014/main" id="{66726395-62B4-0FAE-5518-4481730558C6}"/>
              </a:ext>
            </a:extLst>
          </p:cNvPr>
          <p:cNvSpPr>
            <a:spLocks noGrp="1"/>
          </p:cNvSpPr>
          <p:nvPr>
            <p:ph idx="1"/>
          </p:nvPr>
        </p:nvSpPr>
        <p:spPr/>
        <p:txBody>
          <a:bodyPr/>
          <a:lstStyle/>
          <a:p>
            <a:r>
              <a:rPr lang="en-US" dirty="0"/>
              <a:t>All the previously mentioned causes of amenorrhea affects estrogen, progesterone and androgen release causing retardation in secondary sexual </a:t>
            </a:r>
            <a:r>
              <a:rPr lang="en-US" b="0" i="0" u="none" strike="noStrike" dirty="0">
                <a:effectLst/>
                <a:latin typeface="Google Sans"/>
              </a:rPr>
              <a:t>characteristic appearance on top of other signs and symptoms.</a:t>
            </a:r>
          </a:p>
          <a:p>
            <a:endParaRPr lang="en-US" dirty="0">
              <a:latin typeface="Google Sans"/>
            </a:endParaRPr>
          </a:p>
          <a:p>
            <a:r>
              <a:rPr lang="en-US" dirty="0">
                <a:solidFill>
                  <a:srgbClr val="FF0000"/>
                </a:solidFill>
                <a:latin typeface="Google Sans"/>
              </a:rPr>
              <a:t>Disorders we will talk about in this section of the seminar will not effect </a:t>
            </a:r>
            <a:r>
              <a:rPr lang="en-US" dirty="0">
                <a:solidFill>
                  <a:srgbClr val="FF0000"/>
                </a:solidFill>
              </a:rPr>
              <a:t>secondary sexual </a:t>
            </a:r>
            <a:r>
              <a:rPr lang="en-US" b="0" i="0" u="none" strike="noStrike" dirty="0">
                <a:solidFill>
                  <a:srgbClr val="FF0000"/>
                </a:solidFill>
                <a:effectLst/>
                <a:latin typeface="Google Sans"/>
              </a:rPr>
              <a:t>characteristic.</a:t>
            </a:r>
            <a:endParaRPr lang="en-JO" dirty="0">
              <a:solidFill>
                <a:srgbClr val="FF0000"/>
              </a:solidFill>
            </a:endParaRPr>
          </a:p>
        </p:txBody>
      </p:sp>
    </p:spTree>
    <p:extLst>
      <p:ext uri="{BB962C8B-B14F-4D97-AF65-F5344CB8AC3E}">
        <p14:creationId xmlns:p14="http://schemas.microsoft.com/office/powerpoint/2010/main" val="671958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8E00-6FE8-4E25-3A2A-85D40B55714F}"/>
              </a:ext>
            </a:extLst>
          </p:cNvPr>
          <p:cNvSpPr>
            <a:spLocks noGrp="1"/>
          </p:cNvSpPr>
          <p:nvPr>
            <p:ph type="title"/>
          </p:nvPr>
        </p:nvSpPr>
        <p:spPr/>
        <p:txBody>
          <a:bodyPr/>
          <a:lstStyle/>
          <a:p>
            <a:endParaRPr lang="en-JO"/>
          </a:p>
        </p:txBody>
      </p:sp>
      <p:pic>
        <p:nvPicPr>
          <p:cNvPr id="10" name="Graphic 12">
            <a:extLst>
              <a:ext uri="{FF2B5EF4-FFF2-40B4-BE49-F238E27FC236}">
                <a16:creationId xmlns:a16="http://schemas.microsoft.com/office/drawing/2014/main" id="{513E5DE5-A6A9-5EA6-2BD7-2C43FC31B42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286000" y="1861344"/>
            <a:ext cx="7620000" cy="4279900"/>
          </a:xfrm>
          <a:prstGeom prst="rect">
            <a:avLst/>
          </a:prstGeom>
        </p:spPr>
      </p:pic>
    </p:spTree>
    <p:extLst>
      <p:ext uri="{BB962C8B-B14F-4D97-AF65-F5344CB8AC3E}">
        <p14:creationId xmlns:p14="http://schemas.microsoft.com/office/powerpoint/2010/main" val="32828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6A190-FE60-0FCD-CBC5-3867374AD237}"/>
              </a:ext>
            </a:extLst>
          </p:cNvPr>
          <p:cNvSpPr>
            <a:spLocks noGrp="1"/>
          </p:cNvSpPr>
          <p:nvPr>
            <p:ph type="title"/>
          </p:nvPr>
        </p:nvSpPr>
        <p:spPr>
          <a:xfrm>
            <a:off x="761803" y="350196"/>
            <a:ext cx="4646904" cy="1624520"/>
          </a:xfrm>
        </p:spPr>
        <p:txBody>
          <a:bodyPr anchor="ctr">
            <a:normAutofit/>
          </a:bodyPr>
          <a:lstStyle/>
          <a:p>
            <a:r>
              <a:rPr lang="en-US" sz="4000"/>
              <a:t>Imperforate hymen</a:t>
            </a:r>
            <a:endParaRPr lang="en-JO" sz="4000"/>
          </a:p>
        </p:txBody>
      </p:sp>
      <p:sp>
        <p:nvSpPr>
          <p:cNvPr id="3" name="Content Placeholder 2">
            <a:extLst>
              <a:ext uri="{FF2B5EF4-FFF2-40B4-BE49-F238E27FC236}">
                <a16:creationId xmlns:a16="http://schemas.microsoft.com/office/drawing/2014/main" id="{B21B4C3B-1904-1647-24AE-DCAF73F328DF}"/>
              </a:ext>
            </a:extLst>
          </p:cNvPr>
          <p:cNvSpPr>
            <a:spLocks noGrp="1"/>
          </p:cNvSpPr>
          <p:nvPr>
            <p:ph idx="1"/>
          </p:nvPr>
        </p:nvSpPr>
        <p:spPr>
          <a:xfrm>
            <a:off x="734524" y="2187574"/>
            <a:ext cx="10445948" cy="4991099"/>
          </a:xfrm>
        </p:spPr>
        <p:txBody>
          <a:bodyPr anchor="ctr">
            <a:normAutofit/>
          </a:bodyPr>
          <a:lstStyle/>
          <a:p>
            <a:r>
              <a:rPr lang="en-US" dirty="0"/>
              <a:t>An imperforate hymen is the simplest most common defect in outflow obstruction that results in primary amenorrhea.</a:t>
            </a:r>
          </a:p>
          <a:p>
            <a:r>
              <a:rPr lang="en-US" dirty="0"/>
              <a:t>As the name suggests it’s obliteration of the Normal anatomical opening in the hymen.</a:t>
            </a:r>
          </a:p>
          <a:p>
            <a:r>
              <a:rPr lang="en-US" dirty="0"/>
              <a:t>Not only it’ll cause amenorrhea, but also will cause build up of blood in the vagina ( </a:t>
            </a:r>
            <a:r>
              <a:rPr lang="en-US" dirty="0" err="1"/>
              <a:t>hematocolpos</a:t>
            </a:r>
            <a:r>
              <a:rPr lang="en-US" dirty="0"/>
              <a:t> ) or uterus ( </a:t>
            </a:r>
            <a:r>
              <a:rPr lang="en-US" dirty="0" err="1"/>
              <a:t>hematometra</a:t>
            </a:r>
            <a:r>
              <a:rPr lang="en-US" dirty="0"/>
              <a:t> ) can be assessed via USS. Leading to signs and symptoms ,such as:</a:t>
            </a:r>
          </a:p>
          <a:p>
            <a:r>
              <a:rPr lang="en-US" dirty="0">
                <a:effectLst/>
                <a:latin typeface="Calibri" panose="020F0502020204030204" pitchFamily="34" charset="0"/>
                <a:ea typeface="Calibri" panose="020F0502020204030204" pitchFamily="34" charset="0"/>
                <a:cs typeface="Calibri" panose="020F0502020204030204" pitchFamily="34" charset="0"/>
              </a:rPr>
              <a:t>cyclic abdominal pain , </a:t>
            </a:r>
            <a:r>
              <a:rPr lang="en-US" dirty="0" err="1">
                <a:effectLst/>
                <a:latin typeface="Calibri" panose="020F0502020204030204" pitchFamily="34" charset="0"/>
                <a:ea typeface="Calibri" panose="020F0502020204030204" pitchFamily="34" charset="0"/>
                <a:cs typeface="Calibri" panose="020F0502020204030204" pitchFamily="34" charset="0"/>
              </a:rPr>
              <a:t>abd</a:t>
            </a:r>
            <a:r>
              <a:rPr lang="en-US" dirty="0">
                <a:effectLst/>
                <a:latin typeface="Calibri" panose="020F0502020204030204" pitchFamily="34" charset="0"/>
                <a:ea typeface="Calibri" panose="020F0502020204030204" pitchFamily="34" charset="0"/>
                <a:cs typeface="Calibri" panose="020F0502020204030204" pitchFamily="34" charset="0"/>
              </a:rPr>
              <a:t> swelling , difficult micturition</a:t>
            </a:r>
            <a:r>
              <a:rPr lang="en-JO" dirty="0">
                <a:effectLst/>
              </a:rPr>
              <a:t> </a:t>
            </a:r>
            <a:endParaRPr lang="en-US" dirty="0">
              <a:effectLst/>
            </a:endParaRPr>
          </a:p>
          <a:p>
            <a:r>
              <a:rPr lang="en-US" dirty="0"/>
              <a:t>On physical examination </a:t>
            </a:r>
            <a:r>
              <a:rPr lang="en-US" dirty="0">
                <a:solidFill>
                  <a:schemeClr val="accent1"/>
                </a:solidFill>
              </a:rPr>
              <a:t>bluish bulging of the hymen </a:t>
            </a:r>
            <a:endParaRPr lang="en-US" dirty="0"/>
          </a:p>
          <a:p>
            <a:endParaRPr lang="en-JO" sz="1600" dirty="0"/>
          </a:p>
        </p:txBody>
      </p:sp>
    </p:spTree>
    <p:extLst>
      <p:ext uri="{BB962C8B-B14F-4D97-AF65-F5344CB8AC3E}">
        <p14:creationId xmlns:p14="http://schemas.microsoft.com/office/powerpoint/2010/main" val="3095270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7">
            <a:extLst>
              <a:ext uri="{FF2B5EF4-FFF2-40B4-BE49-F238E27FC236}">
                <a16:creationId xmlns:a16="http://schemas.microsoft.com/office/drawing/2014/main" id="{DDA853CC-AACD-8F36-86AE-CB07B74DCB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96262" y="0"/>
            <a:ext cx="3995737" cy="375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8">
            <a:extLst>
              <a:ext uri="{FF2B5EF4-FFF2-40B4-BE49-F238E27FC236}">
                <a16:creationId xmlns:a16="http://schemas.microsoft.com/office/drawing/2014/main" id="{3C886224-9DE1-BE9B-8406-7A958E165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6263" y="3795713"/>
            <a:ext cx="3995737"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7D16CD5-F0F1-973B-D043-4529890E72F5}"/>
              </a:ext>
            </a:extLst>
          </p:cNvPr>
          <p:cNvSpPr txBox="1"/>
          <p:nvPr/>
        </p:nvSpPr>
        <p:spPr>
          <a:xfrm>
            <a:off x="508000" y="381000"/>
            <a:ext cx="6311900" cy="584775"/>
          </a:xfrm>
          <a:prstGeom prst="rect">
            <a:avLst/>
          </a:prstGeom>
          <a:noFill/>
        </p:spPr>
        <p:txBody>
          <a:bodyPr wrap="square" rtlCol="0">
            <a:spAutoFit/>
          </a:bodyPr>
          <a:lstStyle/>
          <a:p>
            <a:pPr algn="l"/>
            <a:endParaRPr lang="en-JO" sz="3200" dirty="0"/>
          </a:p>
        </p:txBody>
      </p:sp>
      <p:sp>
        <p:nvSpPr>
          <p:cNvPr id="10" name="TextBox 9">
            <a:extLst>
              <a:ext uri="{FF2B5EF4-FFF2-40B4-BE49-F238E27FC236}">
                <a16:creationId xmlns:a16="http://schemas.microsoft.com/office/drawing/2014/main" id="{8AAB7FD7-9AFB-B4A8-648E-55206FA22877}"/>
              </a:ext>
            </a:extLst>
          </p:cNvPr>
          <p:cNvSpPr txBox="1"/>
          <p:nvPr/>
        </p:nvSpPr>
        <p:spPr>
          <a:xfrm>
            <a:off x="92075" y="0"/>
            <a:ext cx="7143750" cy="6771084"/>
          </a:xfrm>
          <a:prstGeom prst="rect">
            <a:avLst/>
          </a:prstGeom>
          <a:noFill/>
        </p:spPr>
        <p:txBody>
          <a:bodyPr wrap="square" rtlCol="0">
            <a:spAutoFit/>
          </a:bodyPr>
          <a:lstStyle/>
          <a:p>
            <a:pPr algn="l"/>
            <a:r>
              <a:rPr lang="en-US" sz="3200" dirty="0"/>
              <a:t>Management</a:t>
            </a:r>
          </a:p>
          <a:p>
            <a:pPr algn="l"/>
            <a:endParaRPr lang="en-US" altLang="en-US" sz="3200" b="1" dirty="0">
              <a:solidFill>
                <a:srgbClr val="0070C0"/>
              </a:solidFill>
            </a:endParaRPr>
          </a:p>
          <a:p>
            <a:pPr algn="l"/>
            <a:endParaRPr lang="en-US" altLang="en-US" sz="3200" b="1" dirty="0">
              <a:solidFill>
                <a:srgbClr val="0070C0"/>
              </a:solidFill>
            </a:endParaRPr>
          </a:p>
          <a:p>
            <a:pPr algn="l"/>
            <a:r>
              <a:rPr lang="en-US" altLang="en-US" sz="3200" b="1" dirty="0" err="1">
                <a:solidFill>
                  <a:srgbClr val="0070C0"/>
                </a:solidFill>
              </a:rPr>
              <a:t>Hymenectomy</a:t>
            </a:r>
            <a:r>
              <a:rPr lang="en-US" altLang="en-US" sz="3200" b="1" dirty="0">
                <a:solidFill>
                  <a:srgbClr val="0070C0"/>
                </a:solidFill>
              </a:rPr>
              <a:t> (Incise the Hymen, cruciate incision). And drainage of the blood</a:t>
            </a:r>
          </a:p>
          <a:p>
            <a:pPr algn="l"/>
            <a:endParaRPr lang="en-JO" dirty="0"/>
          </a:p>
        </p:txBody>
      </p:sp>
    </p:spTree>
    <p:extLst>
      <p:ext uri="{BB962C8B-B14F-4D97-AF65-F5344CB8AC3E}">
        <p14:creationId xmlns:p14="http://schemas.microsoft.com/office/powerpoint/2010/main" val="617691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FC83-A54E-F140-41C8-C5050E7B4300}"/>
              </a:ext>
            </a:extLst>
          </p:cNvPr>
          <p:cNvSpPr>
            <a:spLocks noGrp="1"/>
          </p:cNvSpPr>
          <p:nvPr>
            <p:ph type="title"/>
          </p:nvPr>
        </p:nvSpPr>
        <p:spPr/>
        <p:txBody>
          <a:bodyPr/>
          <a:lstStyle/>
          <a:p>
            <a:r>
              <a:rPr lang="en-US" dirty="0"/>
              <a:t>Case presentation #1</a:t>
            </a:r>
            <a:endParaRPr lang="en-JO" dirty="0"/>
          </a:p>
        </p:txBody>
      </p:sp>
      <p:sp>
        <p:nvSpPr>
          <p:cNvPr id="3" name="Content Placeholder 2">
            <a:extLst>
              <a:ext uri="{FF2B5EF4-FFF2-40B4-BE49-F238E27FC236}">
                <a16:creationId xmlns:a16="http://schemas.microsoft.com/office/drawing/2014/main" id="{484F15EF-8189-20C4-27FA-D47AE06A4045}"/>
              </a:ext>
            </a:extLst>
          </p:cNvPr>
          <p:cNvSpPr>
            <a:spLocks noGrp="1"/>
          </p:cNvSpPr>
          <p:nvPr>
            <p:ph idx="1"/>
          </p:nvPr>
        </p:nvSpPr>
        <p:spPr/>
        <p:txBody>
          <a:bodyPr>
            <a:normAutofit fontScale="77500" lnSpcReduction="20000"/>
          </a:bodyPr>
          <a:lstStyle/>
          <a:p>
            <a:r>
              <a:rPr lang="en-US" b="0" i="0" dirty="0">
                <a:effectLst/>
                <a:latin typeface="Helvetica" pitchFamily="2" charset="0"/>
              </a:rPr>
              <a:t>A 15-year-old girl was seen in gynecology clinic with her mother. She had not yet started her periods. She described breast development at age 12 and pubic hair development. All her friends had started their periods and she wondered what was wrong.She also described abdominal pain that had started a couple of years ago. Initially she had ignored it but now it was interfering with sport. It was intermittent and on questioning she wondered if it was coming about monthly. It was a cramping lower abdominal pain.Medically there were no problems, no previous operations and no allergies. Socially she was doing well at school.</a:t>
            </a:r>
            <a:endParaRPr lang="en-US" dirty="0">
              <a:effectLst/>
              <a:latin typeface="Helvetica" pitchFamily="2" charset="0"/>
            </a:endParaRPr>
          </a:p>
          <a:p>
            <a:r>
              <a:rPr lang="en-US" b="0" i="0" dirty="0">
                <a:effectLst/>
                <a:latin typeface="Helvetica" pitchFamily="2" charset="0"/>
              </a:rPr>
              <a:t>On examination there was normal breast development and distribution of pubic hair. There was a hard swelling in the lower abdomen that was quite tender. On observation of the genitalia, a blue swelling at the level of the hymen was seen.</a:t>
            </a:r>
            <a:endParaRPr lang="en-US" dirty="0">
              <a:effectLst/>
              <a:latin typeface="Helvetica" pitchFamily="2" charset="0"/>
            </a:endParaRPr>
          </a:p>
          <a:p>
            <a:r>
              <a:rPr lang="en-US" b="0" i="0" dirty="0">
                <a:effectLst/>
                <a:latin typeface="Helvetica" pitchFamily="2" charset="0"/>
              </a:rPr>
              <a:t>A What is the most likely diagnosis?</a:t>
            </a:r>
            <a:endParaRPr lang="en-US" dirty="0">
              <a:effectLst/>
              <a:latin typeface="Helvetica" pitchFamily="2" charset="0"/>
            </a:endParaRPr>
          </a:p>
          <a:p>
            <a:r>
              <a:rPr lang="en-US" b="0" i="0" dirty="0">
                <a:effectLst/>
                <a:latin typeface="Helvetica" pitchFamily="2" charset="0"/>
              </a:rPr>
              <a:t>B Which investigations(s) should be performed and what is the differential diagnosis?</a:t>
            </a:r>
            <a:endParaRPr lang="en-US" dirty="0">
              <a:effectLst/>
              <a:latin typeface="Helvetica" pitchFamily="2" charset="0"/>
            </a:endParaRPr>
          </a:p>
          <a:p>
            <a:endParaRPr lang="en-JO" dirty="0"/>
          </a:p>
        </p:txBody>
      </p:sp>
    </p:spTree>
    <p:extLst>
      <p:ext uri="{BB962C8B-B14F-4D97-AF65-F5344CB8AC3E}">
        <p14:creationId xmlns:p14="http://schemas.microsoft.com/office/powerpoint/2010/main" val="2866652811"/>
      </p:ext>
    </p:extLst>
  </p:cSld>
  <p:clrMapOvr>
    <a:masterClrMapping/>
  </p:clrMapOvr>
</p:sld>
</file>

<file path=ppt/theme/theme1.xml><?xml version="1.0" encoding="utf-8"?>
<a:theme xmlns:a="http://schemas.openxmlformats.org/drawingml/2006/main" name="Office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5</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Approach to amenorrhea </vt:lpstr>
      <vt:lpstr>Outlines</vt:lpstr>
      <vt:lpstr>Embryology Of female reproductive system</vt:lpstr>
      <vt:lpstr>PowerPoint Presentation</vt:lpstr>
      <vt:lpstr>PowerPoint Presentation</vt:lpstr>
      <vt:lpstr>PowerPoint Presentation</vt:lpstr>
      <vt:lpstr>Imperforate hymen</vt:lpstr>
      <vt:lpstr>PowerPoint Presentation</vt:lpstr>
      <vt:lpstr>Case presentation #1</vt:lpstr>
      <vt:lpstr>PowerPoint Presentation</vt:lpstr>
      <vt:lpstr>Transverse vaginal septum </vt:lpstr>
      <vt:lpstr>PowerPoint Presentation</vt:lpstr>
      <vt:lpstr>PowerPoint Presentation</vt:lpstr>
      <vt:lpstr>Management</vt:lpstr>
      <vt:lpstr>Case presentation # 2</vt:lpstr>
      <vt:lpstr>PowerPoint Presentation</vt:lpstr>
      <vt:lpstr>PowerPoint Presentation</vt:lpstr>
      <vt:lpstr>The endometrial cavity is distended by hemorrhage. Transverse band in the upper vagina which is visualised more clearly after intravaginal administration of gel (right T2 sagittal stack).</vt:lpstr>
      <vt:lpstr>Mayer-Rokitansky-Kuster-Hauser syndrome </vt:lpstr>
      <vt:lpstr>Androgen insensitivity syndrome</vt:lpstr>
      <vt:lpstr>PowerPoint Presentation</vt:lpstr>
      <vt:lpstr>Management</vt:lpstr>
      <vt:lpstr>PowerPoint Presentation</vt:lpstr>
      <vt:lpstr>Asherman syndrome</vt:lpstr>
      <vt:lpstr>Presentation </vt:lpstr>
      <vt:lpstr>Evaluation</vt:lpstr>
      <vt:lpstr>Asherman’s Syndrome</vt:lpstr>
      <vt:lpstr>PowerPoint Presentation</vt:lpstr>
      <vt:lpstr>Management</vt:lpstr>
      <vt:lpstr>PowerPoint Presentation</vt:lpstr>
      <vt:lpstr>Complications</vt:lpstr>
      <vt:lpstr>Case presentation #3</vt:lpstr>
      <vt:lpstr>PowerPoint Presentation</vt:lpstr>
      <vt:lpstr>Case presentation #4</vt:lpstr>
      <vt:lpstr>PowerPoint Presentation</vt:lpstr>
      <vt:lpstr>These next slides are tables that somewhat summarizes AMENORRHEA </vt:lpstr>
      <vt:lpstr>PowerPoint Presentation</vt:lpstr>
      <vt:lpstr>PowerPoint Presentation</vt:lpstr>
      <vt:lpstr>PowerPoint Presentation</vt:lpstr>
      <vt:lpstr>PowerPoint Presentation</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amenorrhea</dc:title>
  <dc:creator>خلدون حسن عبدالكريم طلافحه</dc:creator>
  <cp:lastModifiedBy>خلدون حسن عبدالكريم طلافحه</cp:lastModifiedBy>
  <cp:revision>6</cp:revision>
  <dcterms:created xsi:type="dcterms:W3CDTF">2023-10-21T17:35:47Z</dcterms:created>
  <dcterms:modified xsi:type="dcterms:W3CDTF">2023-10-26T09:57:55Z</dcterms:modified>
</cp:coreProperties>
</file>