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9" r:id="rId4"/>
    <p:sldId id="260" r:id="rId5"/>
    <p:sldId id="261" r:id="rId6"/>
    <p:sldId id="262" r:id="rId7"/>
    <p:sldId id="292" r:id="rId8"/>
    <p:sldId id="293" r:id="rId9"/>
    <p:sldId id="263" r:id="rId10"/>
    <p:sldId id="299" r:id="rId11"/>
    <p:sldId id="288" r:id="rId12"/>
    <p:sldId id="289" r:id="rId13"/>
    <p:sldId id="290" r:id="rId14"/>
    <p:sldId id="264" r:id="rId15"/>
    <p:sldId id="265" r:id="rId16"/>
    <p:sldId id="291" r:id="rId17"/>
    <p:sldId id="266" r:id="rId18"/>
    <p:sldId id="296" r:id="rId19"/>
    <p:sldId id="268" r:id="rId20"/>
    <p:sldId id="297" r:id="rId21"/>
    <p:sldId id="269" r:id="rId22"/>
    <p:sldId id="298" r:id="rId23"/>
    <p:sldId id="300" r:id="rId24"/>
    <p:sldId id="294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18" autoAdjust="0"/>
  </p:normalViewPr>
  <p:slideViewPr>
    <p:cSldViewPr>
      <p:cViewPr varScale="1">
        <p:scale>
          <a:sx n="127" d="100"/>
          <a:sy n="127" d="100"/>
        </p:scale>
        <p:origin x="178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C574C7-1046-47DC-BC94-EC1873A83064}" type="datetimeFigureOut">
              <a:rPr lang="ar-JO" smtClean="0"/>
              <a:t>23/06/1443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AF4F7A-D69D-4FD3-8053-6512E472BE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233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inclusions are Russell bodies which are dilated endoplasmic reticulum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cisternae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containing condensed immunoglobulins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algn="l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pathological conditions in which Mott cells can be sighted are: reactive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plasmacytosis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various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hematolymphoid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malignancies viz.,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Burkitt's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lymphoma, Large B-cell lymphoma,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lymphoplasmablastic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lymphoma, multiple myeloma, 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4F7A-D69D-4FD3-8053-6512E472BE50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754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200" dirty="0" smtClean="0"/>
              <a:t>M-protein and Bence Jones proteins deposition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200" dirty="0" smtClean="0"/>
              <a:t>Hypercalcemia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200" dirty="0" smtClean="0"/>
              <a:t>Infection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200" dirty="0" smtClean="0"/>
              <a:t>NSAIDs-used for bone pain.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altLang="ko-KR" sz="1200" dirty="0" smtClean="0"/>
              <a:t>Amyloidosis. </a:t>
            </a:r>
            <a:endParaRPr lang="ko-KR" altLang="en-US" sz="1200" dirty="0" smtClean="0"/>
          </a:p>
          <a:p>
            <a:pPr algn="l"/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4F7A-D69D-4FD3-8053-6512E472BE50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1110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4F7A-D69D-4FD3-8053-6512E472BE50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4999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66172"/>
            <a:ext cx="4860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Done by:</a:t>
            </a:r>
            <a:b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</a:b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Jameel Al-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sawalhi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Shahd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Qudah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43372" y="3000378"/>
            <a:ext cx="486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rgbClr val="99DABA"/>
                </a:solidFill>
                <a:latin typeface="Bahnschrift" panose="020B0502040204020203" pitchFamily="34" charset="0"/>
                <a:ea typeface="맑은 고딕" pitchFamily="50" charset="-127"/>
                <a:cs typeface="Arial" pitchFamily="34" charset="0"/>
              </a:rPr>
              <a:t>Multiple Myeloma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2931790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01" y="-10390"/>
            <a:ext cx="4222799" cy="2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857238"/>
            <a:ext cx="7427168" cy="460648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dirty="0" smtClean="0"/>
              <a:t>In conclusion osteoclast activity is promoted and </a:t>
            </a:r>
            <a:r>
              <a:rPr lang="en-US" dirty="0" err="1" smtClean="0"/>
              <a:t>osteoblast</a:t>
            </a:r>
            <a:r>
              <a:rPr lang="en-US" dirty="0" smtClean="0"/>
              <a:t>  activity is reduced.</a:t>
            </a:r>
          </a:p>
          <a:p>
            <a:pPr marL="342900" indent="-34290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7664" y="123478"/>
            <a:ext cx="5578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9DABA"/>
                </a:solidFill>
                <a:latin typeface="Bahnschrift" panose="020B0502040204020203" pitchFamily="34" charset="0"/>
              </a:rPr>
              <a:t>Multiple Myeloma  - Bone </a:t>
            </a:r>
            <a:endParaRPr lang="en-US" sz="3600" dirty="0"/>
          </a:p>
        </p:txBody>
      </p:sp>
      <p:sp>
        <p:nvSpPr>
          <p:cNvPr id="4" name="سهم للأسفل 3"/>
          <p:cNvSpPr/>
          <p:nvPr/>
        </p:nvSpPr>
        <p:spPr>
          <a:xfrm>
            <a:off x="4714876" y="1428742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/>
          <p:cNvSpPr txBox="1"/>
          <p:nvPr/>
        </p:nvSpPr>
        <p:spPr>
          <a:xfrm>
            <a:off x="1500166" y="2071684"/>
            <a:ext cx="75009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dirty="0" smtClean="0"/>
              <a:t>This will lead to fractures and osteolytic lesion</a:t>
            </a:r>
          </a:p>
          <a:p>
            <a:pPr algn="ctr">
              <a:buFont typeface="Wingdings" pitchFamily="2" charset="2"/>
              <a:buChar char="q"/>
            </a:pP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 smtClean="0"/>
              <a:t>More calcium in serum leading to hypercalcemia which can cause nerve problems and dehydration 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4275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99DABA"/>
                </a:solidFill>
              </a:rPr>
              <a:t>Punched-out(osteolytic) skull lesions on X-Ray</a:t>
            </a:r>
            <a:endParaRPr lang="en-US" sz="3200" dirty="0">
              <a:solidFill>
                <a:srgbClr val="99DABA"/>
              </a:solidFill>
            </a:endParaRPr>
          </a:p>
        </p:txBody>
      </p:sp>
      <p:pic>
        <p:nvPicPr>
          <p:cNvPr id="3076" name="Picture 4" descr="Multiple myeloma | Radiology Case | Radiopaedia.or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03598"/>
            <a:ext cx="4115352" cy="34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547559">
            <a:off x="6007999" y="2075827"/>
            <a:ext cx="224348" cy="104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7547559">
            <a:off x="5431932" y="2049887"/>
            <a:ext cx="224348" cy="104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9DABA"/>
                </a:solidFill>
              </a:rPr>
              <a:t>Punched-out </a:t>
            </a:r>
            <a:r>
              <a:rPr lang="en-US" sz="2800" dirty="0" smtClean="0">
                <a:solidFill>
                  <a:srgbClr val="99DABA"/>
                </a:solidFill>
              </a:rPr>
              <a:t>vertebral </a:t>
            </a:r>
            <a:r>
              <a:rPr lang="en-US" sz="2800" dirty="0">
                <a:solidFill>
                  <a:srgbClr val="99DABA"/>
                </a:solidFill>
              </a:rPr>
              <a:t>lesions on X-Ray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275606"/>
            <a:ext cx="4392488" cy="31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rgbClr val="99DABA"/>
                </a:solidFill>
              </a:rPr>
              <a:t>Multiple Myeloma  - Humoral immunity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251520" y="1131590"/>
            <a:ext cx="8892480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Production of normal and functional Ig is depressed, which compromises the body to serious infections.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Infections are the most common cause of death in multiple myeloma patients</a:t>
            </a:r>
            <a:r>
              <a:rPr lang="en-US" sz="24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.( especially respiratory tract infection )   </a:t>
            </a:r>
            <a:endParaRPr lang="en-US" sz="24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9DABA"/>
                </a:solidFill>
              </a:rPr>
              <a:t>Multiple Myeloma  - Renal dysfunction</a:t>
            </a:r>
            <a:endParaRPr lang="ko-KR" altLang="en-US" sz="2800" dirty="0">
              <a:solidFill>
                <a:srgbClr val="99DABA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00100" y="928676"/>
            <a:ext cx="81439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In the blood there is also paraproteinaemia with bits of light chains floating around .</a:t>
            </a:r>
          </a:p>
          <a:p>
            <a:endParaRPr lang="en-US" sz="2000" dirty="0" smtClean="0"/>
          </a:p>
          <a:p>
            <a:r>
              <a:rPr lang="en-US" sz="2000" dirty="0" smtClean="0"/>
              <a:t>These </a:t>
            </a:r>
            <a:r>
              <a:rPr lang="en-US" sz="2000" dirty="0" err="1" smtClean="0"/>
              <a:t>paraprotiens</a:t>
            </a:r>
            <a:r>
              <a:rPr lang="en-US" sz="2000" dirty="0" smtClean="0"/>
              <a:t> which are produced by MM cells are small enough to get filtered through the </a:t>
            </a:r>
            <a:r>
              <a:rPr lang="en-US" sz="2000" dirty="0" err="1" smtClean="0"/>
              <a:t>glomerulos</a:t>
            </a:r>
            <a:r>
              <a:rPr lang="en-US" sz="2000" dirty="0" smtClean="0"/>
              <a:t> of the kidneys so can lead to renal failure in 20-30% of cases.</a:t>
            </a:r>
          </a:p>
          <a:p>
            <a:endParaRPr lang="en-US" sz="2000" dirty="0" smtClean="0"/>
          </a:p>
          <a:p>
            <a:r>
              <a:rPr lang="en-US" sz="2000" dirty="0" smtClean="0"/>
              <a:t>The light chains are also urinated out leading to a clinical feature of MM ( </a:t>
            </a:r>
            <a:r>
              <a:rPr lang="en-US" sz="2000" b="1" dirty="0" err="1" smtClean="0">
                <a:solidFill>
                  <a:srgbClr val="FF0000"/>
                </a:solidFill>
              </a:rPr>
              <a:t>bence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jones</a:t>
            </a:r>
            <a:r>
              <a:rPr lang="en-US" sz="2000" b="1" dirty="0" smtClean="0">
                <a:solidFill>
                  <a:srgbClr val="FF0000"/>
                </a:solidFill>
              </a:rPr>
              <a:t> proteins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Other factors : hypercalcemia, infections , NSAIDs for bone pain relief ,and amyloidosis  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1254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771550"/>
            <a:ext cx="6984776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Anemia, thrombocytopenia and leukopenia due to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   bone marrow infiltration.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     (anemia occur also from renal failure)</a:t>
            </a:r>
            <a:endParaRPr lang="en-US" sz="20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Bahnschrift" panose="020B0502040204020203" pitchFamily="34" charset="0"/>
              </a:rPr>
              <a:t>Paraproteinemia</a:t>
            </a:r>
            <a:r>
              <a:rPr lang="en-US" sz="2000" dirty="0" smtClean="0"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Rouleaux formation of RBCs on blood smear due to increased serum proteins 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172" name="Picture 4" descr="Autoagglutination vs Rouleaux formation | Medical Laborat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5846"/>
            <a:ext cx="2832249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" panose="020B0604020202020204" charset="0"/>
              </a:rPr>
              <a:t> </a:t>
            </a:r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D</a:t>
            </a:r>
            <a:r>
              <a:rPr lang="en-US" altLang="ko-KR" dirty="0" smtClean="0">
                <a:solidFill>
                  <a:srgbClr val="99DABA"/>
                </a:solidFill>
                <a:latin typeface="Source Sans Pro" panose="020B0604020202020204" charset="0"/>
              </a:rPr>
              <a:t>iagnosis</a:t>
            </a:r>
            <a:endParaRPr 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7140" y="1203598"/>
            <a:ext cx="9126860" cy="3312369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Bahnschrift" panose="020B0502040204020203" pitchFamily="34" charset="0"/>
              </a:rPr>
              <a:t> serum and/or urinary M-protein(by electrophoresis)</a:t>
            </a:r>
          </a:p>
          <a:p>
            <a:r>
              <a:rPr lang="en-US" sz="1600" dirty="0" smtClean="0">
                <a:latin typeface="Bahnschrift" panose="020B0502040204020203" pitchFamily="34" charset="0"/>
              </a:rPr>
              <a:t> </a:t>
            </a:r>
          </a:p>
          <a:p>
            <a:endParaRPr lang="en-US" sz="1600" dirty="0" smtClean="0">
              <a:latin typeface="Bahnschrift" panose="020B0502040204020203" pitchFamily="34" charset="0"/>
            </a:endParaRPr>
          </a:p>
          <a:p>
            <a:r>
              <a:rPr lang="en-US" sz="1600" dirty="0" smtClean="0">
                <a:latin typeface="Bahnschrift" panose="020B0502040204020203" pitchFamily="34" charset="0"/>
              </a:rPr>
              <a:t>   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             b. Serum monoclonal protein is present in 85% of patients, and 75% have a urine monoclonal protein </a:t>
            </a:r>
          </a:p>
          <a:p>
            <a:endParaRPr lang="en-US" sz="1600" dirty="0" smtClean="0">
              <a:latin typeface="Bahnschrift" panose="020B0502040204020203" pitchFamily="34" charset="0"/>
            </a:endParaRPr>
          </a:p>
          <a:p>
            <a:pPr lvl="0"/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399" r="12929" b="7601"/>
          <a:stretch/>
        </p:blipFill>
        <p:spPr>
          <a:xfrm>
            <a:off x="5220072" y="1563638"/>
            <a:ext cx="2664296" cy="2159631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-1044624" y="183936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60879" y="1707654"/>
            <a:ext cx="4032448" cy="15573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a. Monoclonal spike due to a malignant clone </a:t>
            </a:r>
          </a:p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of plasma cells synthesizing a single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lg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(usually IgG) called a monoclonal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protein   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(M-protein)</a:t>
            </a:r>
          </a:p>
          <a:p>
            <a:pPr lvl="0" algn="ctr">
              <a:spcBef>
                <a:spcPct val="20000"/>
              </a:spcBef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>
          <a:xfrm>
            <a:off x="405880" y="627534"/>
            <a:ext cx="8496944" cy="4176465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Bahnschrift" panose="020B0502040204020203" pitchFamily="34" charset="0"/>
              </a:rPr>
              <a:t>Plain </a:t>
            </a:r>
            <a:r>
              <a:rPr lang="en-US" sz="1800" dirty="0">
                <a:latin typeface="Bahnschrift" panose="020B0502040204020203" pitchFamily="34" charset="0"/>
              </a:rPr>
              <a:t>radiographs detect lytic bone </a:t>
            </a:r>
            <a:r>
              <a:rPr lang="en-US" sz="1800" dirty="0" smtClean="0">
                <a:latin typeface="Bahnschrift" panose="020B0502040204020203" pitchFamily="34" charset="0"/>
              </a:rPr>
              <a:t>lesions</a:t>
            </a:r>
            <a:endParaRPr lang="en-US" sz="18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Bahnschrift" panose="020B0502040204020203" pitchFamily="34" charset="0"/>
              </a:rPr>
              <a:t>Bone </a:t>
            </a:r>
            <a:r>
              <a:rPr lang="en-US" sz="1800" dirty="0">
                <a:latin typeface="Bahnschrift" panose="020B0502040204020203" pitchFamily="34" charset="0"/>
              </a:rPr>
              <a:t>marrow biopsy is essential for diagnosis and reveals at least 10% abnormal plasma cells</a:t>
            </a:r>
            <a:endParaRPr lang="ar-JO" sz="1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27534"/>
            <a:ext cx="8496944" cy="460648"/>
          </a:xfrm>
        </p:spPr>
        <p:txBody>
          <a:bodyPr/>
          <a:lstStyle/>
          <a:p>
            <a:r>
              <a:rPr lang="en-US" altLang="ko-KR" b="1" dirty="0" smtClean="0"/>
              <a:t>Other diagnostic measures: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Hypercalcemia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Elevated creatinine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Pancytopenia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Rouleaux formation in peripheral blood smear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Substantially elevated ESR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Urine-large amounts of free light chains </a:t>
            </a:r>
            <a:r>
              <a:rPr lang="en-US" dirty="0" smtClean="0"/>
              <a:t>called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Bence Jones </a:t>
            </a:r>
            <a:r>
              <a:rPr lang="en-US" dirty="0" smtClean="0"/>
              <a:t>protein. 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20" y="892041"/>
            <a:ext cx="3744416" cy="37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rgbClr val="99DABA"/>
                </a:solidFill>
                <a:latin typeface="Arial Black" panose="020B0A04020102020204" pitchFamily="34" charset="0"/>
                <a:ea typeface="+mn-ea"/>
              </a:rPr>
              <a:t>CRITERIA OF DIAGNOSIS Multiple Myeloma</a:t>
            </a:r>
            <a:endParaRPr lang="ar-JO" sz="4800" dirty="0">
              <a:solidFill>
                <a:srgbClr val="99DAB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Both of these criteria must be found :- </a:t>
            </a:r>
          </a:p>
          <a:p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AutoNum type="arabicParenBoth"/>
            </a:pPr>
            <a:r>
              <a:rPr lang="en-US" dirty="0" smtClean="0">
                <a:latin typeface="Bahnschrift" panose="020B0502040204020203" pitchFamily="34" charset="0"/>
              </a:rPr>
              <a:t>plasma </a:t>
            </a:r>
            <a:r>
              <a:rPr lang="en-US" dirty="0">
                <a:latin typeface="Bahnschrift" panose="020B0502040204020203" pitchFamily="34" charset="0"/>
              </a:rPr>
              <a:t>cells &gt; 10% of Bone marrow </a:t>
            </a:r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(2) Any one of the following "myeloma defining events :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a- </a:t>
            </a:r>
            <a:r>
              <a:rPr lang="en-US" dirty="0">
                <a:latin typeface="Bahnschrift" panose="020B0502040204020203" pitchFamily="34" charset="0"/>
              </a:rPr>
              <a:t>Evidence of end organ damage "CRAB"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           serum </a:t>
            </a:r>
            <a:r>
              <a:rPr lang="en-US" dirty="0">
                <a:latin typeface="Bahnschrift" panose="020B0502040204020203" pitchFamily="34" charset="0"/>
              </a:rPr>
              <a:t>Calcium &gt; 11 mg / </a:t>
            </a:r>
            <a:r>
              <a:rPr lang="en-US" dirty="0" smtClean="0">
                <a:latin typeface="Bahnschrift" panose="020B0502040204020203" pitchFamily="34" charset="0"/>
              </a:rPr>
              <a:t>dl                                               </a:t>
            </a:r>
            <a:r>
              <a:rPr lang="en-US" dirty="0">
                <a:latin typeface="Bahnschrift" panose="020B0502040204020203" pitchFamily="34" charset="0"/>
              </a:rPr>
              <a:t>Anemia : </a:t>
            </a:r>
            <a:r>
              <a:rPr lang="en-US" dirty="0" err="1">
                <a:latin typeface="Bahnschrift" panose="020B0502040204020203" pitchFamily="34" charset="0"/>
              </a:rPr>
              <a:t>Hgb</a:t>
            </a:r>
            <a:r>
              <a:rPr lang="en-US" dirty="0">
                <a:latin typeface="Bahnschrift" panose="020B0502040204020203" pitchFamily="34" charset="0"/>
              </a:rPr>
              <a:t>&lt;10 g/ dl </a:t>
            </a:r>
          </a:p>
          <a:p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</a:rPr>
              <a:t>                Renal </a:t>
            </a:r>
            <a:r>
              <a:rPr lang="en-US" dirty="0">
                <a:latin typeface="Bahnschrift" panose="020B0502040204020203" pitchFamily="34" charset="0"/>
              </a:rPr>
              <a:t>: Serum Cr &gt; 2 mg/dl </a:t>
            </a:r>
            <a:r>
              <a:rPr lang="en-US" dirty="0" smtClean="0">
                <a:latin typeface="Bahnschrift" panose="020B0502040204020203" pitchFamily="34" charset="0"/>
              </a:rPr>
              <a:t>                                              Bone lesions </a:t>
            </a:r>
            <a:r>
              <a:rPr lang="en-US" dirty="0">
                <a:latin typeface="Bahnschrift" panose="020B0502040204020203" pitchFamily="34" charset="0"/>
              </a:rPr>
              <a:t>&gt;= 1 lesions </a:t>
            </a:r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       b- </a:t>
            </a:r>
            <a:r>
              <a:rPr lang="en-US" dirty="0">
                <a:latin typeface="Bahnschrift" panose="020B0502040204020203" pitchFamily="34" charset="0"/>
              </a:rPr>
              <a:t>Any one </a:t>
            </a:r>
            <a:r>
              <a:rPr lang="en-US" dirty="0" smtClean="0">
                <a:latin typeface="Bahnschrift" panose="020B0502040204020203" pitchFamily="34" charset="0"/>
              </a:rPr>
              <a:t>of </a:t>
            </a:r>
            <a:r>
              <a:rPr lang="en-US" dirty="0">
                <a:latin typeface="Bahnschrift" panose="020B0502040204020203" pitchFamily="34" charset="0"/>
              </a:rPr>
              <a:t>these </a:t>
            </a:r>
            <a:r>
              <a:rPr lang="en-US" dirty="0" smtClean="0">
                <a:latin typeface="Bahnschrift" panose="020B0502040204020203" pitchFamily="34" charset="0"/>
              </a:rPr>
              <a:t>biomarkers </a:t>
            </a:r>
            <a:r>
              <a:rPr lang="en-US" dirty="0">
                <a:latin typeface="Bahnschrift" panose="020B0502040204020203" pitchFamily="34" charset="0"/>
              </a:rPr>
              <a:t>for cancer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         - plasma </a:t>
            </a:r>
            <a:r>
              <a:rPr lang="en-US" dirty="0">
                <a:latin typeface="Bahnschrift" panose="020B0502040204020203" pitchFamily="34" charset="0"/>
              </a:rPr>
              <a:t>cells &gt; 60%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         - serum </a:t>
            </a:r>
            <a:r>
              <a:rPr lang="en-US" dirty="0">
                <a:latin typeface="Bahnschrift" panose="020B0502040204020203" pitchFamily="34" charset="0"/>
              </a:rPr>
              <a:t>light chains &gt; 100 mg /dl </a:t>
            </a:r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               - </a:t>
            </a:r>
            <a:r>
              <a:rPr lang="en-US" dirty="0">
                <a:latin typeface="Bahnschrift" panose="020B0502040204020203" pitchFamily="34" charset="0"/>
              </a:rPr>
              <a:t>&gt;1 focal lesions on MRI</a:t>
            </a:r>
            <a:endParaRPr lang="ar-JO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What is multiple myeloma?</a:t>
            </a:r>
            <a:endParaRPr lang="ko-KR" altLang="en-US" dirty="0">
              <a:solidFill>
                <a:srgbClr val="99DABA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7290" y="987574"/>
            <a:ext cx="7535190" cy="460648"/>
          </a:xfrm>
        </p:spPr>
        <p:txBody>
          <a:bodyPr/>
          <a:lstStyle/>
          <a:p>
            <a:r>
              <a:rPr lang="en-US" b="1" dirty="0" smtClean="0"/>
              <a:t>Myeloma is a malignant disease of the plasma cells of bone</a:t>
            </a:r>
          </a:p>
          <a:p>
            <a:r>
              <a:rPr lang="en-US" b="1" dirty="0" smtClean="0"/>
              <a:t>marrow, accounting for 1% of all malignant disease.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09936" y="1748507"/>
            <a:ext cx="7491220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Normal Plasma cells are derived from B cells and can produce </a:t>
            </a:r>
            <a:r>
              <a:rPr lang="en-US" altLang="ko-KR" dirty="0" err="1" smtClean="0">
                <a:latin typeface="Bahnschrift" panose="020B0502040204020203" pitchFamily="34" charset="0"/>
              </a:rPr>
              <a:t>immunoglobulins</a:t>
            </a:r>
            <a:r>
              <a:rPr lang="en-US" altLang="ko-KR" dirty="0" smtClean="0">
                <a:latin typeface="Bahnschrift" panose="020B0502040204020203" pitchFamily="34" charset="0"/>
              </a:rPr>
              <a:t>(</a:t>
            </a:r>
            <a:r>
              <a:rPr lang="en-US" altLang="ko-KR" dirty="0" err="1" smtClean="0">
                <a:latin typeface="Bahnschrift" panose="020B0502040204020203" pitchFamily="34" charset="0"/>
              </a:rPr>
              <a:t>Ig</a:t>
            </a:r>
            <a:r>
              <a:rPr lang="en-US" altLang="ko-KR" dirty="0" smtClean="0">
                <a:latin typeface="Bahnschrift" panose="020B0502040204020203" pitchFamily="34" charset="0"/>
              </a:rPr>
              <a:t>).</a:t>
            </a:r>
          </a:p>
          <a:p>
            <a:pPr marL="285750" indent="-285750"/>
            <a:endParaRPr lang="en-US" altLang="ko-KR" dirty="0" smtClean="0">
              <a:latin typeface="Bahnschrift" panose="020B0502040204020203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Normal immunoglobulins are polyclonal, which means that a variety of heavy chains   are produced and each may be of kappa or lambda light chain type</a:t>
            </a:r>
            <a:endParaRPr lang="en-US" altLang="ko-KR" dirty="0" smtClean="0">
              <a:latin typeface="Bahnschrift" panose="020B0502040204020203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he plasma cells - Canadian Cancer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6130"/>
            <a:ext cx="5616624" cy="17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8992" y="3214692"/>
            <a:ext cx="4104456" cy="1080120"/>
          </a:xfrm>
          <a:prstGeom prst="rect">
            <a:avLst/>
          </a:prstGeom>
          <a:noFill/>
          <a:ln>
            <a:solidFill>
              <a:srgbClr val="99DA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99DABA"/>
                </a:solidFill>
                <a:latin typeface="Source Sans Pro" panose="020B0604020202020204" charset="0"/>
              </a:rPr>
              <a:t>Treatment</a:t>
            </a:r>
            <a:endParaRPr lang="ko-KR" alt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1131590"/>
            <a:ext cx="6912768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>
                <a:latin typeface="Bahnschrift" panose="020B0502040204020203" pitchFamily="34" charset="0"/>
              </a:rPr>
              <a:t> Systemic chemotherapy-preferred initial treatment (alkylating agents) for patients who are not transplant candidates</a:t>
            </a:r>
            <a:r>
              <a:rPr lang="en-US" altLang="ko-KR" dirty="0" smtClean="0"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Autologous hematopoietic cell transplantation ( HCT ) 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    </a:t>
            </a:r>
            <a:r>
              <a:rPr lang="en-US" altLang="ko-KR" dirty="0" smtClean="0">
                <a:latin typeface="Bahnschrift" panose="020B0502040204020203" pitchFamily="34" charset="0"/>
              </a:rPr>
              <a:t>   - which is the </a:t>
            </a:r>
            <a:r>
              <a:rPr lang="en-US" altLang="ko-KR" dirty="0">
                <a:latin typeface="Bahnschrift" panose="020B0502040204020203" pitchFamily="34" charset="0"/>
              </a:rPr>
              <a:t>preferred treatment for multiple </a:t>
            </a:r>
            <a:r>
              <a:rPr lang="en-US" altLang="ko-KR" dirty="0" smtClean="0">
                <a:latin typeface="Bahnschrift" panose="020B0502040204020203" pitchFamily="34" charset="0"/>
              </a:rPr>
              <a:t>myeloma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</a:t>
            </a:r>
            <a:r>
              <a:rPr lang="en-US" altLang="ko-KR" dirty="0" smtClean="0">
                <a:latin typeface="Bahnschrift" panose="020B0502040204020203" pitchFamily="34" charset="0"/>
              </a:rPr>
              <a:t>       - For younger patient 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</a:t>
            </a:r>
            <a:r>
              <a:rPr lang="en-US" altLang="ko-KR" dirty="0" smtClean="0">
                <a:latin typeface="Bahnschrift" panose="020B0502040204020203" pitchFamily="34" charset="0"/>
              </a:rPr>
              <a:t>       - dramatically improve survival and decrease </a:t>
            </a:r>
            <a:r>
              <a:rPr lang="en-US" altLang="ko-KR" dirty="0" err="1" smtClean="0">
                <a:latin typeface="Bahnschrift" panose="020B0502040204020203" pitchFamily="34" charset="0"/>
              </a:rPr>
              <a:t>mortility</a:t>
            </a:r>
            <a:r>
              <a:rPr lang="en-US" altLang="ko-KR" dirty="0" smtClean="0">
                <a:latin typeface="Bahnschrift" panose="020B0502040204020203" pitchFamily="34" charset="0"/>
              </a:rPr>
              <a:t> </a:t>
            </a:r>
          </a:p>
          <a:p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Palliative care “ For elderly “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Radiation therapy – if no response to chemotherapy &amp; if disabling pain is present . </a:t>
            </a:r>
            <a:endParaRPr lang="ko-KR" alt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>
          <a:xfrm>
            <a:off x="1619672" y="1347615"/>
            <a:ext cx="7283152" cy="3312368"/>
          </a:xfrm>
        </p:spPr>
        <p:txBody>
          <a:bodyPr/>
          <a:lstStyle/>
          <a:p>
            <a:pPr lvl="0"/>
            <a:endParaRPr lang="en-US" altLang="ko-KR" sz="1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Treatment depends on the patient’s case.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If he was asymptomatic with no end-organ damage no treatment is required but should be closely monitored</a:t>
            </a:r>
            <a: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.</a:t>
            </a:r>
            <a:b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</a:br>
            <a: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/>
            </a:r>
            <a:b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</a:br>
            <a: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/>
            </a:r>
            <a:b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</a:br>
            <a: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-Bisphosphonates for patients with one or more skeletal lesions </a:t>
            </a:r>
            <a:br>
              <a:rPr lang="en-US" altLang="ko-K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</a:br>
            <a:endParaRPr lang="en-US" altLang="ko-KR" sz="1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ko-KR" altLang="en-US" sz="1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</a:endParaRPr>
          </a:p>
          <a:p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val="11622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Prognosis: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-Multiple myeloma has a poor prognosis with median survival of 2-4 years with </a:t>
            </a:r>
            <a:br>
              <a:rPr lang="en-US" dirty="0" smtClean="0"/>
            </a:br>
            <a:r>
              <a:rPr lang="en-US" dirty="0" smtClean="0"/>
              <a:t>treatment (and only few months without treatment)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-The 5-years survival rate is 10%.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7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184" y="3202576"/>
            <a:ext cx="4860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Resources: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Davidson’s principles and practice of medicine.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Fundamentals of pathology |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Pathoma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Step up to medicine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83184" y="2514350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99DABA"/>
                </a:solidFill>
                <a:latin typeface="Bahnschrift" panose="020B0502040204020203" pitchFamily="34" charset="0"/>
                <a:ea typeface="맑은 고딕" pitchFamily="50" charset="-127"/>
                <a:cs typeface="Arial" pitchFamily="34" charset="0"/>
              </a:rPr>
              <a:t>Thank you and stay safe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2931790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0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0" y="976504"/>
            <a:ext cx="9144000" cy="373838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1800" dirty="0" smtClean="0"/>
              <a:t>In myeloma, plasma cells produce immunoglobulin of a single heavy and light chain, a monoclonal protein commonly referred to as a </a:t>
            </a:r>
            <a:r>
              <a:rPr lang="en-US" sz="1800" b="1" u="sng" dirty="0" smtClean="0">
                <a:solidFill>
                  <a:srgbClr val="FF0000"/>
                </a:solidFill>
              </a:rPr>
              <a:t>paraprotein</a:t>
            </a:r>
            <a:r>
              <a:rPr lang="en-US" sz="1800" dirty="0" smtClean="0"/>
              <a:t>.</a:t>
            </a: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/>
            <a:endParaRPr lang="en-US" sz="1800" dirty="0" smtClean="0">
              <a:latin typeface="Bahnschrift" panose="020B0502040204020203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The paraproteinaemia may be associated with excretion of light chains in the urine (</a:t>
            </a:r>
            <a:r>
              <a:rPr lang="en-US" sz="1800" b="1" u="sng" dirty="0" smtClean="0">
                <a:solidFill>
                  <a:srgbClr val="FF0000"/>
                </a:solidFill>
              </a:rPr>
              <a:t>Bence Jones protein</a:t>
            </a:r>
            <a:r>
              <a:rPr lang="en-US" sz="1800" dirty="0" smtClean="0"/>
              <a:t>), which are either kappa or lambda.</a:t>
            </a:r>
          </a:p>
          <a:p>
            <a:pPr>
              <a:buFont typeface="Courier New" pitchFamily="49" charset="0"/>
              <a:buChar char="o"/>
            </a:pPr>
            <a:endParaRPr lang="en-US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In approximately 20% there is no paraproteinaemia, only light chains in the urine.</a:t>
            </a:r>
          </a:p>
          <a:p>
            <a:pPr>
              <a:buFont typeface="Courier New" pitchFamily="49" charset="0"/>
              <a:buChar char="o"/>
            </a:pPr>
            <a:endParaRPr lang="en-US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Rarely, patients produce no paraprotein or light chains (&lt; 10%).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90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785786" y="357172"/>
            <a:ext cx="8358214" cy="2995737"/>
          </a:xfrm>
        </p:spPr>
        <p:txBody>
          <a:bodyPr/>
          <a:lstStyle/>
          <a:p>
            <a:r>
              <a:rPr lang="en-US" dirty="0" smtClean="0"/>
              <a:t>Myeloma is a disease of the elderly, the median age at presentation being over 60 years.</a:t>
            </a:r>
          </a:p>
          <a:p>
            <a:r>
              <a:rPr lang="en-US" dirty="0" smtClean="0"/>
              <a:t>It is rare under 40 years of age.</a:t>
            </a:r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altLang="ko-KR" dirty="0" smtClean="0">
                <a:latin typeface="Bahnschrift" panose="020B0502040204020203" pitchFamily="34" charset="0"/>
              </a:rPr>
              <a:t>With a male to female ratio 2:1.( more in black African 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/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Down below we can see </a:t>
            </a:r>
            <a:r>
              <a:rPr lang="en-US" dirty="0" smtClean="0">
                <a:latin typeface="Bahnschrift" panose="020B0502040204020203" pitchFamily="34" charset="0"/>
              </a:rPr>
              <a:t>the </a:t>
            </a:r>
            <a:r>
              <a:rPr lang="en-US" dirty="0">
                <a:latin typeface="Bahnschrift" panose="020B0502040204020203" pitchFamily="34" charset="0"/>
              </a:rPr>
              <a:t>frequency of different isotypes of monoclonal </a:t>
            </a:r>
            <a:r>
              <a:rPr lang="en-US" dirty="0" smtClean="0">
                <a:latin typeface="Bahnschrift" panose="020B0502040204020203" pitchFamily="34" charset="0"/>
              </a:rPr>
              <a:t>protein </a:t>
            </a:r>
            <a:r>
              <a:rPr lang="en-US" dirty="0">
                <a:latin typeface="Bahnschrift" panose="020B0502040204020203" pitchFamily="34" charset="0"/>
              </a:rPr>
              <a:t>in </a:t>
            </a:r>
            <a:r>
              <a:rPr lang="en-US" dirty="0" smtClean="0">
                <a:latin typeface="Bahnschrift" panose="020B0502040204020203" pitchFamily="34" charset="0"/>
              </a:rPr>
              <a:t>myeloma: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15766"/>
            <a:ext cx="465833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0" y="928676"/>
            <a:ext cx="9144000" cy="2995737"/>
          </a:xfrm>
        </p:spPr>
        <p:txBody>
          <a:bodyPr/>
          <a:lstStyle/>
          <a:p>
            <a:pPr marL="533400" indent="-457200">
              <a:spcAft>
                <a:spcPts val="600"/>
              </a:spcAft>
              <a:buClr>
                <a:srgbClr val="0DB7C4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Multiple myeloma has a number of effects on the </a:t>
            </a:r>
            <a:r>
              <a:rPr lang="en-US" sz="2200" dirty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skeleton, the immune system, and the kidney</a:t>
            </a:r>
            <a:r>
              <a:rPr lang="en-US" sz="2200" b="1" dirty="0" smtClean="0">
                <a:solidFill>
                  <a:srgbClr val="FF0000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,( take the acronym of HRAL) </a:t>
            </a:r>
            <a:r>
              <a:rPr lang="en-US" sz="22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all of which contribute to</a:t>
            </a:r>
            <a:r>
              <a:rPr lang="en-US" sz="2200" dirty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 morbidity and mortality </a:t>
            </a:r>
            <a:r>
              <a:rPr lang="en-US" sz="22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of the disease.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1632" y="257175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Showcard Gothic" panose="04020904020102020604" pitchFamily="82" charset="0"/>
            </a:endParaRPr>
          </a:p>
          <a:p>
            <a:endParaRPr lang="en-US" sz="1600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42910" y="2714626"/>
            <a:ext cx="3071834" cy="22929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HRAL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ypercalcemia</a:t>
            </a:r>
            <a:r>
              <a:rPr lang="en-US" sz="25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R</a:t>
            </a:r>
            <a:r>
              <a:rPr lang="en-US" sz="2200" b="1" dirty="0" smtClean="0"/>
              <a:t>enal failure 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A</a:t>
            </a:r>
            <a:r>
              <a:rPr lang="en-US" sz="2200" b="1" dirty="0" smtClean="0"/>
              <a:t>nemia</a:t>
            </a:r>
          </a:p>
          <a:p>
            <a:r>
              <a:rPr lang="en-US" sz="2500" b="1" dirty="0" err="1" smtClean="0">
                <a:solidFill>
                  <a:srgbClr val="FF0000"/>
                </a:solidFill>
              </a:rPr>
              <a:t>L</a:t>
            </a:r>
            <a:r>
              <a:rPr lang="en-US" sz="2200" b="1" dirty="0" err="1" smtClean="0"/>
              <a:t>ytic</a:t>
            </a:r>
            <a:r>
              <a:rPr lang="en-US" sz="2200" b="1" dirty="0" smtClean="0"/>
              <a:t> bone lesion 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4283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Microscopically</a:t>
            </a:r>
            <a:endParaRPr 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-By bone marrow aspiration, plasma cells must be increase to </a:t>
            </a:r>
            <a:r>
              <a:rPr lang="ar-JO" dirty="0" smtClean="0"/>
              <a:t>&lt;</a:t>
            </a:r>
            <a:r>
              <a:rPr lang="en-US" dirty="0" smtClean="0"/>
              <a:t>10% of</a:t>
            </a:r>
          </a:p>
          <a:p>
            <a:r>
              <a:rPr lang="en-US" dirty="0" smtClean="0"/>
              <a:t> the cellularity.</a:t>
            </a:r>
            <a:endParaRPr lang="en-US" dirty="0"/>
          </a:p>
        </p:txBody>
      </p:sp>
      <p:pic>
        <p:nvPicPr>
          <p:cNvPr id="5122" name="Picture 2" descr="Plasma Cell Neoplasms: an overview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9362"/>
            <a:ext cx="5256584" cy="31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547559">
            <a:off x="3982970" y="2464486"/>
            <a:ext cx="341168" cy="1426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547559">
            <a:off x="6632170" y="3613398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47559">
            <a:off x="6424530" y="2961401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Microscopically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80"/>
            <a:ext cx="9144000" cy="460648"/>
          </a:xfrm>
        </p:spPr>
        <p:txBody>
          <a:bodyPr/>
          <a:lstStyle/>
          <a:p>
            <a:r>
              <a:rPr lang="en-US" dirty="0" smtClean="0"/>
              <a:t>-Mott cells( red arrow) are plasma cells that have spherical inclusions packed in their cytoplasm.</a:t>
            </a:r>
            <a:endParaRPr lang="en-US" dirty="0" smtClean="0">
              <a:latin typeface="Bahnschrift" panose="020B05020402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Bahnschrift" panose="020B0502040204020203" pitchFamily="34" charset="0"/>
              </a:rPr>
              <a:t>Inclusions: </a:t>
            </a:r>
            <a:r>
              <a:rPr lang="en-US" b="1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Russell bodies</a:t>
            </a:r>
            <a:r>
              <a:rPr lang="en-US" dirty="0" smtClean="0">
                <a:latin typeface="Bahnschrift" panose="020B0502040204020203" pitchFamily="34" charset="0"/>
              </a:rPr>
              <a:t>.(yellow arrow)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6146" name="Picture 2" descr="The wonder of cells | Vet Times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428874"/>
            <a:ext cx="2773212" cy="23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Story of the Mott Cell, COVID-19 and the Cute Little Mouse – Labloga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357436"/>
            <a:ext cx="3269602" cy="24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7547559">
            <a:off x="3382484" y="3051546"/>
            <a:ext cx="807395" cy="298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52516">
            <a:off x="5477378" y="2465793"/>
            <a:ext cx="1392059" cy="26716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DABA"/>
                </a:solidFill>
                <a:latin typeface="Bahnschrift" panose="020B0502040204020203" pitchFamily="34" charset="0"/>
              </a:rPr>
              <a:t>Multiple Myeloma  - Bone </a:t>
            </a:r>
            <a:endParaRPr lang="ko-KR" altLang="en-US" dirty="0">
              <a:solidFill>
                <a:srgbClr val="99DABA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008028"/>
            <a:ext cx="7929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Bahnschrift" panose="020B0502040204020203" pitchFamily="34" charset="0"/>
              </a:rPr>
              <a:t>Osteoclast is activated by </a:t>
            </a:r>
            <a:r>
              <a:rPr lang="en-US" sz="1600" dirty="0" err="1" smtClean="0">
                <a:latin typeface="Bahnschrift" panose="020B0502040204020203" pitchFamily="34" charset="0"/>
              </a:rPr>
              <a:t>osteoblast</a:t>
            </a:r>
            <a:r>
              <a:rPr lang="en-US" sz="1600" dirty="0" smtClean="0">
                <a:latin typeface="Bahnschrift" panose="020B0502040204020203" pitchFamily="34" charset="0"/>
              </a:rPr>
              <a:t> which express </a:t>
            </a:r>
            <a:r>
              <a:rPr lang="en-US" sz="1600" dirty="0" err="1" smtClean="0">
                <a:latin typeface="Bahnschrift" panose="020B0502040204020203" pitchFamily="34" charset="0"/>
              </a:rPr>
              <a:t>RANKL,When</a:t>
            </a:r>
            <a:r>
              <a:rPr lang="en-US" sz="1600" dirty="0" smtClean="0">
                <a:latin typeface="Bahnschrift" panose="020B0502040204020203" pitchFamily="34" charset="0"/>
              </a:rPr>
              <a:t> RANKL binds to its receptor on osteoclast this will stimulate osteoclast activation and bone breakdown.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Bahnschrift" panose="020B0502040204020203" pitchFamily="34" charset="0"/>
              </a:rPr>
              <a:t>Also </a:t>
            </a:r>
            <a:r>
              <a:rPr lang="en-US" sz="1600" dirty="0" err="1" smtClean="0">
                <a:latin typeface="Bahnschrift" panose="020B0502040204020203" pitchFamily="34" charset="0"/>
              </a:rPr>
              <a:t>osteoblast</a:t>
            </a:r>
            <a:r>
              <a:rPr lang="en-US" sz="1600" dirty="0" smtClean="0">
                <a:latin typeface="Bahnschrift" panose="020B0502040204020203" pitchFamily="34" charset="0"/>
              </a:rPr>
              <a:t> </a:t>
            </a:r>
            <a:r>
              <a:rPr lang="en-US" sz="1600" dirty="0" err="1" smtClean="0">
                <a:latin typeface="Bahnschrift" panose="020B0502040204020203" pitchFamily="34" charset="0"/>
              </a:rPr>
              <a:t>secreate</a:t>
            </a:r>
            <a:r>
              <a:rPr lang="en-US" sz="1600" dirty="0" smtClean="0">
                <a:latin typeface="Bahnschrift" panose="020B0502040204020203" pitchFamily="34" charset="0"/>
              </a:rPr>
              <a:t> OPG which inhibit the previous interaction ( so decrease or inhibit osteoclast function )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93" y="3003798"/>
            <a:ext cx="4685419" cy="201622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357818" y="2357436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OPG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786314" y="3357568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-</a:t>
            </a:r>
            <a:endParaRPr lang="ar-JO" dirty="0"/>
          </a:p>
        </p:txBody>
      </p:sp>
      <p:sp>
        <p:nvSpPr>
          <p:cNvPr id="17" name="مخطط انسيابي: رابط 16"/>
          <p:cNvSpPr/>
          <p:nvPr/>
        </p:nvSpPr>
        <p:spPr>
          <a:xfrm>
            <a:off x="4857752" y="3429006"/>
            <a:ext cx="214314" cy="21431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20" name="سهم منحني إلى الأعلى 19"/>
          <p:cNvSpPr/>
          <p:nvPr/>
        </p:nvSpPr>
        <p:spPr>
          <a:xfrm rot="11118387">
            <a:off x="5027669" y="2702611"/>
            <a:ext cx="1306158" cy="645299"/>
          </a:xfrm>
          <a:prstGeom prst="curvedUpArrow">
            <a:avLst>
              <a:gd name="adj1" fmla="val 8249"/>
              <a:gd name="adj2" fmla="val 37712"/>
              <a:gd name="adj3" fmla="val 143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428728" y="285734"/>
            <a:ext cx="771527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 MM the bone marrow </a:t>
            </a:r>
            <a:r>
              <a:rPr lang="en-US" dirty="0" err="1" smtClean="0"/>
              <a:t>stromal</a:t>
            </a:r>
            <a:r>
              <a:rPr lang="en-US" dirty="0" smtClean="0"/>
              <a:t> cell will interact with these cancerous cells through receptors and cytokines.( result in cytokines mediated cell growth , survival ,drug resistetence and migration 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For ex :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MM cells release IL-3 which decrease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osteoblastic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activity 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MM cells secrete DKK1 which inhibit OPG production by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osteoblast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thus increase in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osteoclastic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activity 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MM cells also will stimulate osteoclast activity by MIP1- Alpha.</a:t>
            </a:r>
            <a:endParaRPr lang="ar-JO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1052</Words>
  <Application>Microsoft Office PowerPoint</Application>
  <PresentationFormat>On-screen Show (16:9)</PresentationFormat>
  <Paragraphs>148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맑은 고딕</vt:lpstr>
      <vt:lpstr>Arial</vt:lpstr>
      <vt:lpstr>Arial Black</vt:lpstr>
      <vt:lpstr>Bahnschrift</vt:lpstr>
      <vt:lpstr>Calibri</vt:lpstr>
      <vt:lpstr>Courier New</vt:lpstr>
      <vt:lpstr>Showcard Gothic</vt:lpstr>
      <vt:lpstr>Source Sans Pro</vt:lpstr>
      <vt:lpstr>Wingdings</vt:lpstr>
      <vt:lpstr>Office Theme</vt:lpstr>
      <vt:lpstr>Custom Design</vt:lpstr>
      <vt:lpstr>PowerPoint Presentation</vt:lpstr>
      <vt:lpstr>What is multiple myeloma?</vt:lpstr>
      <vt:lpstr>PowerPoint Presentation</vt:lpstr>
      <vt:lpstr>PowerPoint Presentation</vt:lpstr>
      <vt:lpstr>PowerPoint Presentation</vt:lpstr>
      <vt:lpstr>Microscopically</vt:lpstr>
      <vt:lpstr>Microscopically </vt:lpstr>
      <vt:lpstr>Multiple Myeloma  - Bone </vt:lpstr>
      <vt:lpstr>PowerPoint Presentation</vt:lpstr>
      <vt:lpstr>PowerPoint Presentation</vt:lpstr>
      <vt:lpstr>Punched-out(osteolytic) skull lesions on X-Ray</vt:lpstr>
      <vt:lpstr>Punched-out vertebral lesions on X-Ray</vt:lpstr>
      <vt:lpstr> Multiple Myeloma  - Humoral immunity</vt:lpstr>
      <vt:lpstr>Multiple Myeloma  - Renal dysfunction</vt:lpstr>
      <vt:lpstr>PowerPoint Presentation</vt:lpstr>
      <vt:lpstr> Diagnosis</vt:lpstr>
      <vt:lpstr>PowerPoint Presentation</vt:lpstr>
      <vt:lpstr>PowerPoint Presentation</vt:lpstr>
      <vt:lpstr>CRITERIA OF DIAGNOSIS Multiple Myeloma</vt:lpstr>
      <vt:lpstr>Treatment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69</cp:revision>
  <dcterms:created xsi:type="dcterms:W3CDTF">2014-04-01T16:27:38Z</dcterms:created>
  <dcterms:modified xsi:type="dcterms:W3CDTF">2022-01-26T22:45:04Z</dcterms:modified>
</cp:coreProperties>
</file>