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4"/>
  </p:notesMasterIdLst>
  <p:sldIdLst>
    <p:sldId id="287" r:id="rId2"/>
    <p:sldId id="300" r:id="rId3"/>
    <p:sldId id="303" r:id="rId4"/>
    <p:sldId id="302" r:id="rId5"/>
    <p:sldId id="263" r:id="rId6"/>
    <p:sldId id="266" r:id="rId7"/>
    <p:sldId id="268" r:id="rId8"/>
    <p:sldId id="319" r:id="rId9"/>
    <p:sldId id="291" r:id="rId10"/>
    <p:sldId id="292" r:id="rId11"/>
    <p:sldId id="307" r:id="rId12"/>
    <p:sldId id="293" r:id="rId13"/>
    <p:sldId id="295" r:id="rId14"/>
    <p:sldId id="309" r:id="rId15"/>
    <p:sldId id="320" r:id="rId16"/>
    <p:sldId id="321" r:id="rId17"/>
    <p:sldId id="324" r:id="rId18"/>
    <p:sldId id="325" r:id="rId19"/>
    <p:sldId id="330" r:id="rId20"/>
    <p:sldId id="331" r:id="rId21"/>
    <p:sldId id="332" r:id="rId22"/>
    <p:sldId id="333" r:id="rId23"/>
    <p:sldId id="334" r:id="rId24"/>
    <p:sldId id="335" r:id="rId25"/>
    <p:sldId id="336" r:id="rId26"/>
    <p:sldId id="337" r:id="rId27"/>
    <p:sldId id="338" r:id="rId28"/>
    <p:sldId id="323" r:id="rId29"/>
    <p:sldId id="339" r:id="rId30"/>
    <p:sldId id="340" r:id="rId31"/>
    <p:sldId id="341" r:id="rId32"/>
    <p:sldId id="342" r:id="rId33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>
        <p:scale>
          <a:sx n="96" d="100"/>
          <a:sy n="96" d="100"/>
        </p:scale>
        <p:origin x="-1066" y="-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B13DB7B8-139F-42AC-9D1D-40E267120C3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64C91CE3-10C3-4A30-8B69-D5F860B6B9B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xmlns="" id="{BED8D02E-409A-4052-B3A4-488424FDD52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C3AA16CA-7549-4764-88EF-E05622CEE87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DDD03A46-6061-4F2F-B016-0D772314C89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B3EAD1B5-5EC5-4FBA-8ED1-74165B864A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00C3B6AC-6F07-45E2-84A7-42A2F334719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45556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عنصر نائب لصورة الشريحة 1">
            <a:extLst>
              <a:ext uri="{FF2B5EF4-FFF2-40B4-BE49-F238E27FC236}">
                <a16:creationId xmlns:a16="http://schemas.microsoft.com/office/drawing/2014/main" xmlns="" id="{B5D32DC3-2E3C-4C4A-BEF9-BA4C5B1C30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عنصر نائب للملاحظات 2">
            <a:extLst>
              <a:ext uri="{FF2B5EF4-FFF2-40B4-BE49-F238E27FC236}">
                <a16:creationId xmlns:a16="http://schemas.microsoft.com/office/drawing/2014/main" xmlns="" id="{6E286EAC-9AD6-4667-9AD7-31689FC20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ar-JO" altLang="en-US"/>
          </a:p>
        </p:txBody>
      </p:sp>
      <p:sp>
        <p:nvSpPr>
          <p:cNvPr id="36868" name="عنصر نائب لرقم الشريحة 3">
            <a:extLst>
              <a:ext uri="{FF2B5EF4-FFF2-40B4-BE49-F238E27FC236}">
                <a16:creationId xmlns:a16="http://schemas.microsoft.com/office/drawing/2014/main" xmlns="" id="{17583B8E-DFE9-4307-94CF-12C3754D74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BCE2CD6-5CA0-4AF3-BFB4-29D5F22D10EE}" type="slidenum">
              <a:rPr lang="ar-SA" altLang="en-US" sz="1200"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6</a:t>
            </a:fld>
            <a:endParaRPr lang="en-US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xmlns="" id="{F125B24E-38E6-4EB2-ACF9-3A5F7FA57071}"/>
              </a:ext>
            </a:extLst>
          </p:cNvPr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>
              <a:extLst>
                <a:ext uri="{FF2B5EF4-FFF2-40B4-BE49-F238E27FC236}">
                  <a16:creationId xmlns:a16="http://schemas.microsoft.com/office/drawing/2014/main" xmlns="" id="{8F8C6C83-9EF1-4519-9931-BFDE656695C1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ar-JO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xmlns="" id="{B774F729-DC93-4E3D-8F8F-C4DCA3CCD2C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ar-JO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" name="Oval 5">
              <a:extLst>
                <a:ext uri="{FF2B5EF4-FFF2-40B4-BE49-F238E27FC236}">
                  <a16:creationId xmlns:a16="http://schemas.microsoft.com/office/drawing/2014/main" xmlns="" id="{2AE918F8-E6E5-4954-9FB0-5049A3B83BBB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ar-JO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8" name="Oval 6">
              <a:extLst>
                <a:ext uri="{FF2B5EF4-FFF2-40B4-BE49-F238E27FC236}">
                  <a16:creationId xmlns:a16="http://schemas.microsoft.com/office/drawing/2014/main" xmlns="" id="{C2D48CA6-54A9-42FF-B6AD-F255B4A4E7DE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ar-JO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9" name="Oval 7">
              <a:extLst>
                <a:ext uri="{FF2B5EF4-FFF2-40B4-BE49-F238E27FC236}">
                  <a16:creationId xmlns:a16="http://schemas.microsoft.com/office/drawing/2014/main" xmlns="" id="{A9FA5BAA-C2E2-4877-8A4C-2ACE2261406A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ar-JO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" name="Oval 8">
              <a:extLst>
                <a:ext uri="{FF2B5EF4-FFF2-40B4-BE49-F238E27FC236}">
                  <a16:creationId xmlns:a16="http://schemas.microsoft.com/office/drawing/2014/main" xmlns="" id="{564330C2-9F94-46E1-B05A-98FC3970650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ar-JO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563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63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xmlns="" id="{94CBBD4B-DE0F-47D4-88F0-2DF5311B51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C07AF-C2A6-4139-9C66-858D5C74F97E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12" name="Rectangle 10">
            <a:extLst>
              <a:ext uri="{FF2B5EF4-FFF2-40B4-BE49-F238E27FC236}">
                <a16:creationId xmlns:a16="http://schemas.microsoft.com/office/drawing/2014/main" xmlns="" id="{8ADCCB1D-6F06-46C8-95D1-C745E442D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>
            <a:extLst>
              <a:ext uri="{FF2B5EF4-FFF2-40B4-BE49-F238E27FC236}">
                <a16:creationId xmlns:a16="http://schemas.microsoft.com/office/drawing/2014/main" xmlns="" id="{B7BF65C7-325F-4350-8607-5FB9FEEEAC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730ED0-DE58-4594-8C4D-EB1958A273EE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486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3B562020-12C2-415A-8409-A58B83F9CB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F1782-63CB-43A1-824A-B0BC94F14A99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FA00AC9C-3ECC-4121-B914-2A47BB08CE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DEF998A3-8ABD-4019-9E55-028CBF18E5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936BF6-F76B-4FEF-BE3F-AF11ED7C103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95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59E654F6-D67B-4219-9BC5-4E12AF272E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7C440-B571-4337-BBB2-4DEA704936C9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6DAD84C5-93AD-4409-9E02-F2892BF48D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F4A5D9D7-6D9F-4703-BCAA-32DCFABABC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F17A4C-EE64-48B6-965F-563B035CE241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861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D286F36F-139E-4295-8649-AD911C47D5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D796F-9C73-4F9D-8EA9-81A3B56676DE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E10B8CD6-DB2A-45BE-BF5A-A0F04BBB0B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54CA0851-619A-41E7-B73C-EFA4C3EEE4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A96BDD-90CB-47F9-A0E3-E8B39D4D481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868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xmlns="" id="{BE5EACD0-6F1A-4990-950D-28420AF927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3A9C9-46BA-4FA9-8C02-EEF852508B0C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xmlns="" id="{068F5C4F-BE9B-4B0F-A370-1DBA625A98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xmlns="" id="{3FA53568-DE85-4CFF-96FC-24CE1D2EBCE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E039FB-25FE-4F49-A99B-452B8AAE3EA9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9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1630CB39-0DA5-4F8D-9D81-D86B62EBC8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6F685-8357-472C-94CD-BD9F6C963C80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xmlns="" id="{B71B615B-7805-466F-8447-FDC65E1194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xmlns="" id="{61D2E430-B428-49DB-B20C-405170C23F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57249-8FA2-4123-A730-6F064362440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270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xmlns="" id="{666D8C97-C930-41C6-8F9C-44CA788885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58E10-F87B-4AA6-981A-9CF56EE2C178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xmlns="" id="{1A9A6234-E214-4CD7-8E54-E47D6FF640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xmlns="" id="{AC095137-0718-487E-8104-44880105E3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A52F02-120C-478A-8185-A4FF944B3EC3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61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xmlns="" id="{BC1BE7A0-9169-4AD9-A067-83E956F843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39DC8-92F9-4035-99D2-8356B689ABB2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xmlns="" id="{037654D3-6B99-4254-8F53-6D7ACF4DF4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xmlns="" id="{287692B1-1EBC-4B3F-91A0-09C6799435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D109A3-ED9D-4317-A1B2-AE15F7C810E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333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xmlns="" id="{E21FDFCA-0ECD-4F49-89A2-E46808A0A4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C9B32-372E-4602-9895-97B3EC96A1E1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xmlns="" id="{9CAB0209-4813-492E-ABAA-072FF10DC3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xmlns="" id="{1126F28E-EC33-459F-85D1-AE0575BBFE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C405E6-40E1-4DB7-9064-CADA8137C1F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92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81C476FE-ADD3-4B8F-B81D-CEC725A327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BE23A-B8CA-4D6A-882E-B52154671E07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xmlns="" id="{4F63BF89-D0B7-44A1-892C-1C4C0FE672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xmlns="" id="{0739AF12-3C72-4966-964F-84C02009CD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CCFD7A-CCE7-4775-A60B-A01E60E4EF75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3047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JO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xmlns="" id="{CB90D36D-93C3-498E-9952-CF4774855C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B44DD-9C0B-4FFE-8289-2B0C81950DBB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xmlns="" id="{C22787AB-BA1E-4E72-98A3-1018F6607B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xmlns="" id="{C1F1D391-03CB-41C8-8F41-E14AC58CF1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ED1EBF-570E-425F-99F5-39D7685F39E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201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xmlns="" id="{BC38759A-11B5-4EF8-8B3F-625583E84B0F}"/>
              </a:ext>
            </a:extLst>
          </p:cNvPr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>
              <a:extLst>
                <a:ext uri="{FF2B5EF4-FFF2-40B4-BE49-F238E27FC236}">
                  <a16:creationId xmlns:a16="http://schemas.microsoft.com/office/drawing/2014/main" xmlns="" id="{6253DC27-395B-4A09-B0AE-31A98E34A0DD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ar-JO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Oval 4">
              <a:extLst>
                <a:ext uri="{FF2B5EF4-FFF2-40B4-BE49-F238E27FC236}">
                  <a16:creationId xmlns:a16="http://schemas.microsoft.com/office/drawing/2014/main" xmlns="" id="{E55516A4-CD79-4078-8D02-DF301B6AF01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ar-JO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Oval 5">
              <a:extLst>
                <a:ext uri="{FF2B5EF4-FFF2-40B4-BE49-F238E27FC236}">
                  <a16:creationId xmlns:a16="http://schemas.microsoft.com/office/drawing/2014/main" xmlns="" id="{C4B28EC1-549B-49FC-818E-9D1F99F6BEF9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ar-JO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5" name="Oval 6">
              <a:extLst>
                <a:ext uri="{FF2B5EF4-FFF2-40B4-BE49-F238E27FC236}">
                  <a16:creationId xmlns:a16="http://schemas.microsoft.com/office/drawing/2014/main" xmlns="" id="{20D81594-D91E-44BD-A638-CF427DF735F7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ar-JO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6" name="Oval 7">
              <a:extLst>
                <a:ext uri="{FF2B5EF4-FFF2-40B4-BE49-F238E27FC236}">
                  <a16:creationId xmlns:a16="http://schemas.microsoft.com/office/drawing/2014/main" xmlns="" id="{20D9BF33-9ADE-42AF-A905-68B370CBC693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rtl="0" eaLnBrk="1" hangingPunct="1"/>
              <a:endParaRPr lang="ar-JO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xmlns="" id="{A85ED40A-F939-484C-81AB-8961970BFD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5305" name="Rectangle 9">
            <a:extLst>
              <a:ext uri="{FF2B5EF4-FFF2-40B4-BE49-F238E27FC236}">
                <a16:creationId xmlns:a16="http://schemas.microsoft.com/office/drawing/2014/main" xmlns="" id="{338ACE78-CD4A-4AB5-8407-3FC13098FE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000"/>
            </a:lvl1pPr>
          </a:lstStyle>
          <a:p>
            <a:pPr>
              <a:defRPr/>
            </a:pPr>
            <a:fld id="{7218B8BE-F637-49C3-9EC4-98EDEAEEFF2D}" type="datetime1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5306" name="Rectangle 10">
            <a:extLst>
              <a:ext uri="{FF2B5EF4-FFF2-40B4-BE49-F238E27FC236}">
                <a16:creationId xmlns:a16="http://schemas.microsoft.com/office/drawing/2014/main" xmlns="" id="{6656F5B7-5B36-4D24-A93F-9DECBACF1F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7" name="Rectangle 11">
            <a:extLst>
              <a:ext uri="{FF2B5EF4-FFF2-40B4-BE49-F238E27FC236}">
                <a16:creationId xmlns:a16="http://schemas.microsoft.com/office/drawing/2014/main" xmlns="" id="{8A8400AD-96EA-4AB7-8910-6796051E1D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000"/>
            </a:lvl1pPr>
          </a:lstStyle>
          <a:p>
            <a:fld id="{39DEBB14-97E1-4250-9684-65E3FC412394}" type="slidenum">
              <a:rPr lang="ar-SA" altLang="en-US"/>
              <a:pPr/>
              <a:t>‹#›</a:t>
            </a:fld>
            <a:endParaRPr lang="en-US" altLang="en-US"/>
          </a:p>
        </p:txBody>
      </p:sp>
      <p:sp>
        <p:nvSpPr>
          <p:cNvPr id="1031" name="Rectangle 12">
            <a:extLst>
              <a:ext uri="{FF2B5EF4-FFF2-40B4-BE49-F238E27FC236}">
                <a16:creationId xmlns:a16="http://schemas.microsoft.com/office/drawing/2014/main" xmlns="" id="{1FDF6431-E93A-407F-8B9D-B52ABAD181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>
            <a:extLst>
              <a:ext uri="{FF2B5EF4-FFF2-40B4-BE49-F238E27FC236}">
                <a16:creationId xmlns:a16="http://schemas.microsoft.com/office/drawing/2014/main" xmlns="" id="{2BE38DA5-F38A-465B-9542-F731970C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DCE93DDF-6A0B-4E8D-B865-B690D758345B}" type="slidenum">
              <a:rPr lang="ar-SA" altLang="en-US" sz="1400"/>
              <a:pPr algn="ctr" eaLnBrk="1" hangingPunct="1"/>
              <a:t>1</a:t>
            </a:fld>
            <a:endParaRPr lang="en-US" altLang="en-US" sz="1400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xmlns="" id="{873497A0-2E59-4AE7-9A6B-93EDF4A7DF7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rtl="0" eaLnBrk="1" hangingPunct="1">
              <a:defRPr/>
            </a:pPr>
            <a:r>
              <a:rPr lang="en-US" sz="45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br>
              <a:rPr lang="en-US" sz="45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5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General arrangement of ANS  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xmlns="" id="{462E6BD2-42CF-41FA-A780-3334BA77233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1385888"/>
            <a:ext cx="8929687" cy="5572125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Each of the major 2 divisions of ANS consists of :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Pregangiolinic</a:t>
            </a: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fibers : arise from cell bodies of neurons in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CNS (</a:t>
            </a:r>
            <a:r>
              <a:rPr lang="en-US" sz="25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preganglionic</a:t>
            </a: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neurons) 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Autonomic Ganglia : site of synapses between </a:t>
            </a:r>
            <a:r>
              <a:rPr lang="en-US" sz="25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preganglonic</a:t>
            </a: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fibers  and cell bodies of postganglionic neurons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Postganglionic fibers : arise from cell bodies of postganglionic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neurons in ganglia to innervate various </a:t>
            </a:r>
            <a:r>
              <a:rPr lang="en-US" sz="25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effector</a:t>
            </a: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tissues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5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Central regulation is done by hypothalamus and  centers in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medulla oblongata in CNS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xmlns="" id="{CDA7260E-08CE-45AE-A7EE-07C6901EF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A5EADD61-6EE8-4630-8BF6-B57A20E4A052}" type="slidenum">
              <a:rPr lang="ar-SA" altLang="en-US" sz="1400"/>
              <a:pPr algn="ctr" eaLnBrk="1" hangingPunct="1"/>
              <a:t>10</a:t>
            </a:fld>
            <a:endParaRPr lang="en-US" altLang="en-US" sz="1400"/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xmlns="" id="{D8E3C3DD-8EC3-4064-94BF-25E874DCB3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755650" y="549275"/>
            <a:ext cx="7632700" cy="1143000"/>
          </a:xfrm>
        </p:spPr>
        <p:txBody>
          <a:bodyPr anchor="b"/>
          <a:lstStyle/>
          <a:p>
            <a:pPr rtl="0" eaLnBrk="1" hangingPunct="1">
              <a:defRPr/>
            </a:pPr>
            <a:r>
              <a:rPr lang="en-US" sz="45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Cholinoceptors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xmlns="" id="{9A87D9A3-7A33-4F26-8EFD-DE29224330C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algn="l" rtl="0" eaLnBrk="1" hangingPunct="1">
              <a:defRPr/>
            </a:pPr>
            <a:endParaRPr lang="en-US" sz="3300" b="1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anose="05000000000000000000" pitchFamily="2" charset="2"/>
              <a:buChar char="v"/>
              <a:defRPr/>
            </a:pPr>
            <a:r>
              <a:rPr lang="en-US" sz="33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Muscarinic receptors</a:t>
            </a:r>
          </a:p>
          <a:p>
            <a:pPr algn="l" rtl="0" eaLnBrk="1" hangingPunct="1">
              <a:buFont typeface="Wingdings" panose="05000000000000000000" pitchFamily="2" charset="2"/>
              <a:buChar char="v"/>
              <a:defRPr/>
            </a:pPr>
            <a:endParaRPr lang="en-US" sz="33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anose="05000000000000000000" pitchFamily="2" charset="2"/>
              <a:buChar char="v"/>
              <a:defRPr/>
            </a:pPr>
            <a:r>
              <a:rPr lang="en-US" sz="33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Nicotinic receptors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xmlns="" id="{C767630B-6F15-4A93-B53E-A1DF0088C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36924493-DA6B-4EBE-8B7C-E2E646262218}" type="slidenum">
              <a:rPr lang="ar-SA" altLang="en-US" sz="1400"/>
              <a:pPr algn="ctr" eaLnBrk="1" hangingPunct="1"/>
              <a:t>11</a:t>
            </a:fld>
            <a:endParaRPr lang="en-US" altLang="en-US" sz="1400"/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xmlns="" id="{F6B008AD-57BB-4C78-B957-1D34B77FC8E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785813"/>
          </a:xfrm>
        </p:spPr>
        <p:txBody>
          <a:bodyPr anchor="b"/>
          <a:lstStyle/>
          <a:p>
            <a:pPr eaLnBrk="1" hangingPunct="1">
              <a:defRPr/>
            </a:pPr>
            <a:r>
              <a:rPr lang="en-US" sz="45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Muscarinic</a:t>
            </a:r>
            <a: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receptors: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xmlns="" id="{7C7678E7-DDC3-42F7-B9E4-BC6456F362F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785813"/>
            <a:ext cx="8401050" cy="6072187"/>
          </a:xfrm>
        </p:spPr>
        <p:txBody>
          <a:bodyPr/>
          <a:lstStyle/>
          <a:p>
            <a:pPr algn="l" rtl="0" eaLnBrk="1" hangingPunct="1"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	CNS 			Excitatory 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Presynaptic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Excitatory; release Ach.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endParaRPr lang="en-US" sz="16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Postsynaptic on ECL cells in stomach  mucosa :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stimulatory; release histamine from ECL cells  </a:t>
            </a:r>
          </a:p>
          <a:p>
            <a:pPr marL="0" indent="0" algn="l" rtl="0" eaLnBrk="1" hangingPunct="1">
              <a:buFont typeface="Wingdings" panose="05000000000000000000" pitchFamily="2" charset="2"/>
              <a:buNone/>
              <a:defRPr/>
            </a:pP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             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Heart               Decrease Rate,    			           Contractility, SV, thus C.O.   </a:t>
            </a:r>
          </a:p>
          <a:p>
            <a:pPr marL="0" indent="0"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	        CNS			     slow inhibition 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Presynaptic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Inhibitory                                                                 	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xmlns="" id="{AA37493B-74D8-47C0-BB68-FD142B4E2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1CBD4DA2-EBCE-4507-B21D-B4A572592C87}" type="slidenum">
              <a:rPr lang="ar-SA" altLang="en-US" sz="1400"/>
              <a:pPr algn="ctr" eaLnBrk="1" hangingPunct="1"/>
              <a:t>12</a:t>
            </a:fld>
            <a:endParaRPr lang="en-US" altLang="en-US" sz="1400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xmlns="" id="{A3B66EB7-238D-4812-8FDF-9A0BFFE2852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54050"/>
          </a:xfrm>
        </p:spPr>
        <p:txBody>
          <a:bodyPr anchor="b"/>
          <a:lstStyle/>
          <a:p>
            <a:pPr rtl="0" eaLnBrk="1" hangingPunct="1">
              <a:defRPr/>
            </a:pPr>
            <a: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45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Cholinoceptors</a:t>
            </a:r>
            <a: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xmlns="" id="{869F34EE-E115-49D4-AB62-778F11610C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1000125"/>
            <a:ext cx="8929687" cy="585787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24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:  Endothelium : Nitric oxide release causing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vasodilation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        </a:t>
            </a:r>
            <a:r>
              <a:rPr lang="en-US" sz="2400" b="1" i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Note :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Vascular smooth muscle is poorly supplied by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en-US" sz="2400" b="1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parasmpathetic</a:t>
            </a: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nerve fibers.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M</a:t>
            </a:r>
            <a:r>
              <a:rPr lang="en-US" sz="24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ar-JO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Circular Muscle of iris :  Contraction leading to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Miosis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Ciliary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muscle  :  Contraction leading to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accomodation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of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eye for near vision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M</a:t>
            </a:r>
            <a:r>
              <a:rPr lang="en-US" sz="24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:   Bronchi: 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Bronchoconstriction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M</a:t>
            </a:r>
            <a:r>
              <a:rPr lang="en-US" sz="24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ar-JO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4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GIT smooth muscle:    Contraction of gut wall, 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relaxation of sphincters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M</a:t>
            </a:r>
            <a:r>
              <a:rPr lang="en-US" sz="24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Urinary Bladder: Contraction of wall  but relax sphincters 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M</a:t>
            </a:r>
            <a:r>
              <a:rPr lang="en-US" sz="24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: Exocrine glands: increased   secretions of  lachrymal,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sweat, salivary,  bronchial, intestinal, and pancreatic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glands as well as gastric acid secretion by parietal cells   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	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xmlns="" id="{A106F7DA-CA6A-454C-B7A2-9E3188034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F2B675AF-352D-403D-B7FA-A611FC1328D4}" type="slidenum">
              <a:rPr lang="ar-SA" altLang="en-US" sz="1400"/>
              <a:pPr algn="ctr" eaLnBrk="1" hangingPunct="1"/>
              <a:t>13</a:t>
            </a:fld>
            <a:endParaRPr lang="en-US" altLang="en-US" sz="1400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xmlns="" id="{7FFEE61C-361E-4E8A-AF48-4219E658185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714375"/>
          </a:xfrm>
        </p:spPr>
        <p:txBody>
          <a:bodyPr anchor="b"/>
          <a:lstStyle/>
          <a:p>
            <a:pPr rtl="0" eaLnBrk="1" hangingPunct="1">
              <a:defRPr/>
            </a:pPr>
            <a: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Nicotinic receptors 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xmlns="" id="{4DDD6D11-A4C4-4A12-834C-97972C416B0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785813"/>
            <a:ext cx="9144000" cy="6072187"/>
          </a:xfrm>
        </p:spPr>
        <p:txBody>
          <a:bodyPr/>
          <a:lstStyle/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Nicotinic N</a:t>
            </a:r>
            <a:r>
              <a:rPr lang="en-US" sz="28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	:    Autonomic ganglia (Stimulation)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Nicotinic N</a:t>
            </a:r>
            <a:r>
              <a:rPr lang="en-US" sz="28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	:     	Adrenal medulla : considered as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large sympathetic ganglion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(stimulation leads to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Noradrenaline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&amp; adrenaline release)                                                                  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endParaRPr lang="en-US" sz="12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Nicotinic N</a:t>
            </a:r>
            <a:r>
              <a:rPr lang="en-US" sz="2800" b="1" baseline="-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   Stimulation of NMJ  endplate leading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to membrane depolarization and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skeletal muscle contraction 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0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N</a:t>
            </a:r>
            <a:r>
              <a:rPr lang="en-US" sz="28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receptors are composed of 5 subunits while N</a:t>
            </a:r>
            <a:r>
              <a:rPr lang="en-US" sz="28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are receptors are composed of 4 subunits.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10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Note :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If Ach persists at nicotinic receptors, stimulation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is followed by inhibition due to persistent depolarization of post-synaptic cells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xmlns="" id="{B7F58105-0DB3-4BD1-A311-04456ADAF6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893175" cy="68580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b="1"/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b="1"/>
              <a:t>     </a:t>
            </a:r>
            <a:r>
              <a:rPr lang="en-US" altLang="en-US" sz="3300" b="1" u="sng"/>
              <a:t>Receptor transduction mechanisms :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b="1"/>
              <a:t>       Muscarinic receptors : GPCRs 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b="1"/>
              <a:t>          M</a:t>
            </a:r>
            <a:r>
              <a:rPr lang="en-US" altLang="en-US" sz="2800" b="1" baseline="-25000"/>
              <a:t>1</a:t>
            </a:r>
            <a:r>
              <a:rPr lang="en-US" altLang="en-US" sz="2800" b="1"/>
              <a:t> and M</a:t>
            </a:r>
            <a:r>
              <a:rPr lang="en-US" altLang="en-US" sz="2800" b="1" baseline="-25000"/>
              <a:t>3 </a:t>
            </a:r>
            <a:r>
              <a:rPr lang="en-US" altLang="en-US" sz="2800" b="1"/>
              <a:t>stimulate G</a:t>
            </a:r>
            <a:r>
              <a:rPr lang="en-US" altLang="en-US" sz="2800" b="1" baseline="-25000"/>
              <a:t>q</a:t>
            </a:r>
            <a:r>
              <a:rPr lang="en-US" altLang="en-US" sz="2800" b="1"/>
              <a:t> and leads to breakdown of PIP2 in cell membrane to IP3 and DAG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b="1"/>
              <a:t>         M</a:t>
            </a:r>
            <a:r>
              <a:rPr lang="en-US" altLang="en-US" sz="2800" b="1" baseline="-25000"/>
              <a:t>2</a:t>
            </a:r>
            <a:r>
              <a:rPr lang="en-US" altLang="en-US" sz="2800" b="1"/>
              <a:t> stimulates Gi leading to inhibition of adenyl cyclase and a decrease in cytoplasmic cAMP; also increases K</a:t>
            </a:r>
            <a:r>
              <a:rPr lang="en-US" altLang="en-US" sz="2800" b="1" baseline="30000"/>
              <a:t>+</a:t>
            </a:r>
            <a:r>
              <a:rPr lang="en-US" altLang="en-US" sz="2800" b="1"/>
              <a:t> permeability in resting pacemaker cells in SA node and in atrium;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800" b="1"/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800" b="1"/>
              <a:t>         Nicotinic receptors : ionotropic receptors in autonomic ganglia or NMJ that increases cationic  (sodium and potassium) permeability  and lead to depolarization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عنوان 1">
            <a:extLst>
              <a:ext uri="{FF2B5EF4-FFF2-40B4-BE49-F238E27FC236}">
                <a16:creationId xmlns:a16="http://schemas.microsoft.com/office/drawing/2014/main" xmlns="" id="{5DAC1FC3-394E-4C56-9947-255EFBC37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/>
          </a:p>
        </p:txBody>
      </p:sp>
      <p:sp>
        <p:nvSpPr>
          <p:cNvPr id="17411" name="عنصر نائب للمحتوى 2">
            <a:extLst>
              <a:ext uri="{FF2B5EF4-FFF2-40B4-BE49-F238E27FC236}">
                <a16:creationId xmlns:a16="http://schemas.microsoft.com/office/drawing/2014/main" xmlns="" id="{0CC6AE7C-3F27-4EAC-9148-D9884C5D8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altLang="en-US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xmlns="" id="{6330D17A-BBE9-4AA1-90B5-ABC24CE4E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-6350"/>
            <a:ext cx="8820150" cy="685800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¡"/>
              <a:defRPr sz="27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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sz="3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Sympathetic </a:t>
            </a:r>
            <a:r>
              <a:rPr lang="en-US" sz="36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autonomi</a:t>
            </a:r>
            <a:r>
              <a:rPr lang="en-US" sz="36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nervous system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:    It is </a:t>
            </a:r>
            <a:r>
              <a:rPr lang="en-US" sz="3600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thoraco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-lumbar</a:t>
            </a: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Preganglionic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myelinated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fibers leave spinal cord through anterior roots of thoracic &amp; lumbar spinal nerves.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Sympathetic ganglia in the paravertebral     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 sympathetic chains;  connection  is by white rami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communicantes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endParaRPr lang="en-US" sz="2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rtl="0" eaLnBrk="1" hangingPunct="1">
              <a:lnSpc>
                <a:spcPct val="80000"/>
              </a:lnSpc>
              <a:buFontTx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From ganglia, postganglionic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unmyelinated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fibers run via grey rami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communicantes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back to spinal nerves, and then along blood vessels to innervate effector tissues synapsing at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neuro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-effector junctions.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عنوان 1">
            <a:extLst>
              <a:ext uri="{FF2B5EF4-FFF2-40B4-BE49-F238E27FC236}">
                <a16:creationId xmlns:a16="http://schemas.microsoft.com/office/drawing/2014/main" xmlns="" id="{EEDC0C28-BAD8-4C12-856D-2F4FC458E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/>
          </a:p>
        </p:txBody>
      </p:sp>
      <p:sp>
        <p:nvSpPr>
          <p:cNvPr id="18435" name="عنصر نائب للمحتوى 2">
            <a:extLst>
              <a:ext uri="{FF2B5EF4-FFF2-40B4-BE49-F238E27FC236}">
                <a16:creationId xmlns:a16="http://schemas.microsoft.com/office/drawing/2014/main" xmlns="" id="{8AE18E07-2E5A-4C44-82E3-FA4C88027D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altLang="en-US"/>
          </a:p>
        </p:txBody>
      </p:sp>
      <p:pic>
        <p:nvPicPr>
          <p:cNvPr id="18436" name="Picture 2" descr="sym1">
            <a:extLst>
              <a:ext uri="{FF2B5EF4-FFF2-40B4-BE49-F238E27FC236}">
                <a16:creationId xmlns:a16="http://schemas.microsoft.com/office/drawing/2014/main" xmlns="" id="{510A00FD-AFC2-49DB-8FCF-6604366F77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8713788" cy="626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untitled">
            <a:extLst>
              <a:ext uri="{FF2B5EF4-FFF2-40B4-BE49-F238E27FC236}">
                <a16:creationId xmlns:a16="http://schemas.microsoft.com/office/drawing/2014/main" xmlns="" id="{F22D5E51-B76B-491D-B789-1AA866C53943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0"/>
            <a:ext cx="8964612" cy="6858000"/>
          </a:xfr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8EF3FD8-4756-44E5-8C55-C5E6F1E0C8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500063"/>
            <a:ext cx="7772400" cy="5595937"/>
          </a:xfrm>
        </p:spPr>
        <p:txBody>
          <a:bodyPr/>
          <a:lstStyle/>
          <a:p>
            <a:pPr algn="l" rtl="0">
              <a:buFontTx/>
              <a:buNone/>
              <a:defRPr/>
            </a:pPr>
            <a:r>
              <a:rPr lang="en-US" b="1" dirty="0"/>
              <a:t>FUNCTIONS  </a:t>
            </a:r>
          </a:p>
          <a:p>
            <a:pPr algn="l" rtl="0">
              <a:buFontTx/>
              <a:buNone/>
              <a:defRPr/>
            </a:pPr>
            <a:endParaRPr lang="en-US" b="1" dirty="0"/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Sympathetic NS stimulation :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</a:t>
            </a:r>
          </a:p>
          <a:p>
            <a:pPr lvl="1" algn="just" rtl="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Occurs with stress (physical or emotional) </a:t>
            </a:r>
          </a:p>
          <a:p>
            <a:pPr lvl="1" algn="just" rtl="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Leading to fight or flight reaction </a:t>
            </a:r>
          </a:p>
          <a:p>
            <a:pPr lvl="2" algn="just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Increase heart rate, BP, Blood flow to skeletal muscles, increases blood sugar level as source of energy by tissues. </a:t>
            </a:r>
          </a:p>
          <a:p>
            <a:pPr lvl="2" algn="just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    It is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ergotropic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.</a:t>
            </a:r>
            <a:endParaRPr lang="ar-JO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2784B0F6-278B-4500-B3C6-01F7A63302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251950" cy="6858000"/>
          </a:xfrm>
        </p:spPr>
        <p:txBody>
          <a:bodyPr/>
          <a:lstStyle/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endParaRPr lang="en-US" altLang="en-US" sz="1400" b="1" u="sng"/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b="1"/>
              <a:t>             </a:t>
            </a:r>
            <a:r>
              <a:rPr lang="en-US" altLang="en-US" b="1" u="sng"/>
              <a:t>Noradrenergic Transmission</a:t>
            </a:r>
            <a:r>
              <a:rPr lang="en-US" altLang="en-US" b="1"/>
              <a:t>  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1400" b="1"/>
              <a:t> </a:t>
            </a:r>
            <a:endParaRPr lang="en-US" altLang="en-US" sz="1400" b="1" u="sng"/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Transmitter is noradrenaline (NA) or Norepinephrine (NE)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endParaRPr lang="en-US" altLang="en-US" sz="1400" b="1" u="sng"/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u="sng"/>
              <a:t>Synthesis :</a:t>
            </a:r>
            <a:r>
              <a:rPr lang="en-US" altLang="en-US" sz="2800" b="1"/>
              <a:t>  </a:t>
            </a:r>
            <a:r>
              <a:rPr lang="en-US" altLang="en-US" sz="2800"/>
              <a:t>Tyrosine hydroxylase (TOH) activity is the 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rate-limiting enzyme in NA synthesis, and is subjected to end-product inhibition by free NA in cytoplasm  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i.e   negative feed back mechanism. 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In adrenal medulla, NA is converted to adrenaline (A) by phenylethanolamine N-methyl transferase PNMT. 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/>
              <a:t>     Synthesis of catecholamines is blocked by metyrosine</a:t>
            </a:r>
            <a:r>
              <a:rPr lang="en-US" altLang="en-US" sz="2800"/>
              <a:t> ( which inhibits TOH competitively). </a:t>
            </a:r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endParaRPr lang="en-US" altLang="en-US" sz="1200"/>
          </a:p>
          <a:p>
            <a:pPr marL="533400" indent="-533400"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u="sng"/>
              <a:t>Granular storage of NA :</a:t>
            </a:r>
            <a:r>
              <a:rPr lang="en-US" altLang="en-US" sz="2800"/>
              <a:t>  is </a:t>
            </a:r>
            <a:r>
              <a:rPr lang="en-US" altLang="en-US" sz="2800" b="1"/>
              <a:t>blocked by Reserpine and tetrabenazine</a:t>
            </a:r>
            <a:endParaRPr lang="en-US" altLang="en-US" sz="2800" u="sng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>
            <a:extLst>
              <a:ext uri="{FF2B5EF4-FFF2-40B4-BE49-F238E27FC236}">
                <a16:creationId xmlns:a16="http://schemas.microsoft.com/office/drawing/2014/main" xmlns="" id="{68B31D04-4FB3-42F0-A9E7-11433F9E5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101460EC-331C-4E81-9C22-28F1CB031CDD}" type="slidenum">
              <a:rPr lang="ar-SA" altLang="en-US" sz="1400"/>
              <a:pPr algn="ctr" eaLnBrk="1" hangingPunct="1"/>
              <a:t>2</a:t>
            </a:fld>
            <a:endParaRPr lang="en-US" altLang="en-US" sz="1400"/>
          </a:p>
        </p:txBody>
      </p:sp>
      <p:pic>
        <p:nvPicPr>
          <p:cNvPr id="4099" name="Picture 2" descr="untitled">
            <a:extLst>
              <a:ext uri="{FF2B5EF4-FFF2-40B4-BE49-F238E27FC236}">
                <a16:creationId xmlns:a16="http://schemas.microsoft.com/office/drawing/2014/main" xmlns="" id="{C85BBBBB-4410-491E-8856-83E09B8B5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200" y="0"/>
            <a:ext cx="907256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xmlns="" id="{0679BF4C-E819-4A59-978F-1EBAEBDF9C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15888"/>
            <a:ext cx="9324975" cy="6742112"/>
          </a:xfrm>
        </p:spPr>
        <p:txBody>
          <a:bodyPr/>
          <a:lstStyle/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</a:t>
            </a:r>
            <a:r>
              <a:rPr lang="en-US" altLang="en-US" sz="2800" b="1" u="sng"/>
              <a:t>Release of NA from sympathetic nerve ending occurs by: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1. Exocytosis</a:t>
            </a:r>
            <a:r>
              <a:rPr lang="en-US" altLang="en-US" sz="2800"/>
              <a:t>: in case of nerve impulses.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    It is </a:t>
            </a:r>
            <a:r>
              <a:rPr lang="en-US" altLang="en-US" sz="2800" b="1"/>
              <a:t>blocked by bretylium and guanethidine</a:t>
            </a:r>
            <a:r>
              <a:rPr lang="en-US" altLang="en-US" sz="2800"/>
              <a:t>    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2. Displacement</a:t>
            </a:r>
            <a:r>
              <a:rPr lang="en-US" altLang="en-US" sz="2800"/>
              <a:t> from storage granules: by </a:t>
            </a:r>
            <a:r>
              <a:rPr lang="en-US" altLang="en-US" sz="2800" b="1"/>
              <a:t>indirect acting sympathomimetics  </a:t>
            </a:r>
            <a:r>
              <a:rPr lang="en-US" altLang="en-US" sz="2800"/>
              <a:t> e.g. </a:t>
            </a:r>
            <a:r>
              <a:rPr lang="en-US" altLang="en-US" sz="2800" b="1"/>
              <a:t>Amphetamine </a:t>
            </a:r>
          </a:p>
          <a:p>
            <a:pPr marL="609600" indent="-609600" algn="l" rtl="0" eaLnBrk="1" hangingPunct="1">
              <a:lnSpc>
                <a:spcPct val="80000"/>
              </a:lnSpc>
            </a:pPr>
            <a:endParaRPr lang="en-US" altLang="en-US" sz="1400" b="1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</a:t>
            </a:r>
            <a:r>
              <a:rPr lang="en-US" altLang="en-US" sz="2800" b="1" u="sng"/>
              <a:t>Termination of action of released NA:</a:t>
            </a:r>
            <a:endParaRPr lang="en-US" altLang="en-US" sz="2800" b="1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1. Reuptake by sympathetic nerve ending:</a:t>
            </a:r>
            <a:r>
              <a:rPr lang="en-US" altLang="en-US" sz="2800"/>
              <a:t> about 80%. 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/>
              <a:t>     - By active amine pump.This can be inhibited by tricyclic antidepressants, and by local anaesthetic cocaine.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2. Enzyme catabolism: MAO:</a:t>
            </a:r>
            <a:r>
              <a:rPr lang="en-US" altLang="en-US" sz="2800"/>
              <a:t> found in mitochondria of sympathetic nerve endings, in intestine, liver &amp; CNS.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     COMT:</a:t>
            </a:r>
            <a:r>
              <a:rPr lang="en-US" altLang="en-US" sz="2800"/>
              <a:t> found in synapses and in plasma.</a:t>
            </a:r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endParaRPr lang="en-US" altLang="en-US" sz="1400"/>
          </a:p>
          <a:p>
            <a:pPr marL="609600" indent="-609600" algn="l" rtl="0" eaLnBrk="1" hangingPunct="1">
              <a:lnSpc>
                <a:spcPct val="80000"/>
              </a:lnSpc>
              <a:buFontTx/>
              <a:buNone/>
            </a:pPr>
            <a:r>
              <a:rPr lang="en-US" altLang="en-US" sz="2800" b="1"/>
              <a:t> End metabolite is Vanilylmandelic acid VMA</a:t>
            </a:r>
            <a:r>
              <a:rPr lang="en-US" altLang="en-US" sz="2800"/>
              <a:t>: excreted in urine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xmlns="" id="{1EB8DD37-71B2-4D8D-96C7-9D6A9C4F1B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endParaRPr lang="ar-JO" altLang="en-US"/>
          </a:p>
        </p:txBody>
      </p:sp>
      <p:pic>
        <p:nvPicPr>
          <p:cNvPr id="23555" name="Picture 4" descr="Untitled-64">
            <a:extLst>
              <a:ext uri="{FF2B5EF4-FFF2-40B4-BE49-F238E27FC236}">
                <a16:creationId xmlns:a16="http://schemas.microsoft.com/office/drawing/2014/main" xmlns="" id="{21DFFB62-541E-4B04-BBA5-0C6733F3CC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36050" cy="695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>
            <a:extLst>
              <a:ext uri="{FF2B5EF4-FFF2-40B4-BE49-F238E27FC236}">
                <a16:creationId xmlns:a16="http://schemas.microsoft.com/office/drawing/2014/main" xmlns="" id="{81ED2545-F296-49ED-9310-24A77A83DA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endParaRPr lang="ar-JO" altLang="en-US"/>
          </a:p>
        </p:txBody>
      </p:sp>
      <p:pic>
        <p:nvPicPr>
          <p:cNvPr id="24579" name="Picture 4" descr="Untitled-63">
            <a:extLst>
              <a:ext uri="{FF2B5EF4-FFF2-40B4-BE49-F238E27FC236}">
                <a16:creationId xmlns:a16="http://schemas.microsoft.com/office/drawing/2014/main" xmlns="" id="{E047E74A-C256-4169-A1DC-7DCAE50FB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8604250" cy="6584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>
            <a:extLst>
              <a:ext uri="{FF2B5EF4-FFF2-40B4-BE49-F238E27FC236}">
                <a16:creationId xmlns:a16="http://schemas.microsoft.com/office/drawing/2014/main" xmlns="" id="{A37AE665-47AB-4C46-8A2A-1AF1780934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endParaRPr lang="ar-JO" altLang="en-US"/>
          </a:p>
        </p:txBody>
      </p:sp>
      <p:pic>
        <p:nvPicPr>
          <p:cNvPr id="25603" name="Picture 4" descr="Untitled-65 copy">
            <a:extLst>
              <a:ext uri="{FF2B5EF4-FFF2-40B4-BE49-F238E27FC236}">
                <a16:creationId xmlns:a16="http://schemas.microsoft.com/office/drawing/2014/main" xmlns="" id="{4C0F7084-F845-423E-8136-6AA64EA40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xmlns="" id="{58C04542-14C8-4416-BF67-1B34469981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950" y="0"/>
            <a:ext cx="903605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 b="1" u="sng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u="sng"/>
              <a:t>Adrenergic Receptors :</a:t>
            </a:r>
            <a:r>
              <a:rPr lang="en-US" altLang="en-US" sz="2800" b="1"/>
              <a:t>  First proposed by Ahlquist in 1948</a:t>
            </a:r>
          </a:p>
          <a:p>
            <a:pPr algn="l" rtl="0" eaLnBrk="1" hangingPunct="1">
              <a:lnSpc>
                <a:spcPct val="90000"/>
              </a:lnSpc>
              <a:buFontTx/>
              <a:buChar char="-"/>
            </a:pPr>
            <a:r>
              <a:rPr lang="en-US" altLang="en-US" sz="2800" b="1"/>
              <a:t>Alpha :</a:t>
            </a:r>
            <a:r>
              <a:rPr lang="en-US" altLang="en-US" sz="2800"/>
              <a:t>   </a:t>
            </a:r>
            <a:r>
              <a:rPr lang="en-US" altLang="en-US" sz="2800" i="1"/>
              <a:t>αlpha 1</a:t>
            </a:r>
            <a:r>
              <a:rPr lang="en-US" altLang="en-US" sz="2800"/>
              <a:t> ( </a:t>
            </a:r>
            <a:r>
              <a:rPr lang="en-US" altLang="en-US" sz="2800" i="1"/>
              <a:t>A, B, D</a:t>
            </a:r>
            <a:r>
              <a:rPr lang="en-US" altLang="en-US" sz="2800"/>
              <a:t>) ,  </a:t>
            </a:r>
            <a:r>
              <a:rPr lang="en-US" altLang="en-US" sz="2800" i="1"/>
              <a:t>αlpha 2 (A, B, C)</a:t>
            </a:r>
            <a:r>
              <a:rPr lang="en-US" altLang="en-US" sz="2800"/>
              <a:t>        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-   </a:t>
            </a:r>
            <a:r>
              <a:rPr lang="en-US" altLang="en-US" sz="2800" b="1"/>
              <a:t>Beta :</a:t>
            </a:r>
            <a:r>
              <a:rPr lang="en-US" altLang="en-US" sz="2800"/>
              <a:t>     </a:t>
            </a:r>
            <a:r>
              <a:rPr lang="en-US" altLang="en-US" sz="2800" i="1"/>
              <a:t>B</a:t>
            </a:r>
            <a:r>
              <a:rPr lang="en-US" altLang="en-US" sz="2800"/>
              <a:t> </a:t>
            </a:r>
            <a:r>
              <a:rPr lang="en-US" altLang="en-US" sz="2800" i="1"/>
              <a:t>1</a:t>
            </a:r>
            <a:r>
              <a:rPr lang="en-US" altLang="en-US" sz="2800"/>
              <a:t>, </a:t>
            </a:r>
            <a:r>
              <a:rPr lang="en-US" altLang="en-US" sz="2800" i="1"/>
              <a:t>B</a:t>
            </a:r>
            <a:r>
              <a:rPr lang="en-US" altLang="en-US" sz="2800"/>
              <a:t> </a:t>
            </a:r>
            <a:r>
              <a:rPr lang="en-US" altLang="en-US" sz="2800" i="1"/>
              <a:t>2</a:t>
            </a:r>
            <a:r>
              <a:rPr lang="en-US" altLang="en-US" sz="2800"/>
              <a:t> , </a:t>
            </a:r>
            <a:r>
              <a:rPr lang="en-US" altLang="en-US" sz="2800" i="1"/>
              <a:t>B</a:t>
            </a:r>
            <a:r>
              <a:rPr lang="en-US" altLang="en-US" sz="2800" baseline="-25000"/>
              <a:t>3</a:t>
            </a:r>
          </a:p>
          <a:p>
            <a:pPr algn="l" rtl="0" eaLnBrk="1" hangingPunct="1">
              <a:lnSpc>
                <a:spcPct val="90000"/>
              </a:lnSpc>
              <a:buFontTx/>
              <a:buChar char="-"/>
            </a:pP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u="sng"/>
              <a:t>Transduction mechanisms :</a:t>
            </a:r>
            <a:r>
              <a:rPr lang="en-US" altLang="en-US" sz="2800" b="1"/>
              <a:t>    </a:t>
            </a:r>
            <a:r>
              <a:rPr lang="en-US" altLang="en-US" sz="2800"/>
              <a:t>All are GPCRs</a:t>
            </a:r>
            <a:endParaRPr lang="en-US" altLang="en-US" sz="2800" b="1" u="sng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i="1"/>
              <a:t>alpha 1</a:t>
            </a:r>
            <a:r>
              <a:rPr lang="en-US" altLang="en-US" sz="2800"/>
              <a:t> : stimulates </a:t>
            </a:r>
            <a:r>
              <a:rPr lang="en-US" altLang="en-US" sz="2800" i="1"/>
              <a:t>Gq</a:t>
            </a:r>
            <a:r>
              <a:rPr lang="en-US" altLang="en-US" sz="2800"/>
              <a:t> leading to stimulation of PLC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      and increase in DAG and IP3.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</a:t>
            </a:r>
            <a:r>
              <a:rPr lang="en-US" altLang="en-US" sz="2800" i="1"/>
              <a:t>alpha 2</a:t>
            </a:r>
            <a:r>
              <a:rPr lang="en-US" altLang="en-US" sz="2800"/>
              <a:t> : stimulates </a:t>
            </a:r>
            <a:r>
              <a:rPr lang="en-US" altLang="en-US" sz="2800" i="1"/>
              <a:t>Gi</a:t>
            </a:r>
            <a:r>
              <a:rPr lang="en-US" altLang="en-US" sz="2800"/>
              <a:t> leading to inhibition of adenyl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              cyclase and decrease in intracellular cAMP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i="1"/>
              <a:t>Beta 1 &amp; Beta 2</a:t>
            </a:r>
            <a:r>
              <a:rPr lang="en-US" altLang="en-US" sz="2800"/>
              <a:t> : both stimulate </a:t>
            </a:r>
            <a:r>
              <a:rPr lang="en-US" altLang="en-US" sz="2800" i="1"/>
              <a:t>Gs</a:t>
            </a:r>
            <a:r>
              <a:rPr lang="en-US" altLang="en-US" sz="2800"/>
              <a:t> leading to stimulation of adenyl cyclase and increase in intracellular cAMP 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xmlns="" id="{51E69819-5410-4890-A75B-09A9B65D4A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950" y="260350"/>
            <a:ext cx="9036050" cy="6481763"/>
          </a:xfrm>
        </p:spPr>
        <p:txBody>
          <a:bodyPr/>
          <a:lstStyle/>
          <a:p>
            <a:pPr algn="l" rtl="0" eaLnBrk="1" hangingPunct="1">
              <a:buFontTx/>
              <a:buNone/>
            </a:pPr>
            <a:r>
              <a:rPr lang="en-US" altLang="en-US" sz="2800" b="1" u="sng"/>
              <a:t>Alpha receptors : </a:t>
            </a:r>
          </a:p>
          <a:p>
            <a:pPr algn="l" rtl="0" eaLnBrk="1" hangingPunct="1">
              <a:buFontTx/>
              <a:buNone/>
            </a:pPr>
            <a:r>
              <a:rPr lang="en-US" altLang="en-US" sz="2800" b="1" u="sng"/>
              <a:t>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 i="1" u="sng"/>
              <a:t>αlpha 1 </a:t>
            </a:r>
            <a:r>
              <a:rPr lang="en-US" altLang="en-US" sz="2800" b="1"/>
              <a:t>:</a:t>
            </a:r>
            <a:r>
              <a:rPr lang="en-US" altLang="en-US" sz="2800"/>
              <a:t> on </a:t>
            </a:r>
            <a:r>
              <a:rPr lang="en-US" altLang="en-US" sz="2800" b="1"/>
              <a:t>smooth muscle → contraction</a:t>
            </a:r>
            <a:r>
              <a:rPr lang="en-US" altLang="en-US" sz="2800"/>
              <a:t>, in : </a:t>
            </a:r>
          </a:p>
          <a:p>
            <a:pPr algn="l" rtl="0" eaLnBrk="1" hangingPunct="1">
              <a:buFontTx/>
              <a:buNone/>
            </a:pPr>
            <a:endParaRPr lang="en-US" altLang="en-US" sz="2800"/>
          </a:p>
          <a:p>
            <a:pPr algn="l" rtl="0" eaLnBrk="1" hangingPunct="1">
              <a:buFontTx/>
              <a:buNone/>
            </a:pPr>
            <a:r>
              <a:rPr lang="en-US" altLang="en-US" sz="2800"/>
              <a:t>    </a:t>
            </a:r>
            <a:r>
              <a:rPr lang="en-US" altLang="en-US" sz="2800" b="1"/>
              <a:t>Blood Vessels</a:t>
            </a:r>
            <a:r>
              <a:rPr lang="en-US" altLang="en-US" sz="2800"/>
              <a:t>: vasoconstriction of arterioles and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                            venules </a:t>
            </a:r>
          </a:p>
          <a:p>
            <a:pPr lvl="1" algn="l" rtl="0" eaLnBrk="1" hangingPunct="1">
              <a:buFontTx/>
              <a:buNone/>
            </a:pPr>
            <a:r>
              <a:rPr lang="en-US" altLang="en-US" sz="2800"/>
              <a:t>     Skin &amp; mucous membranes → pallor.</a:t>
            </a:r>
          </a:p>
          <a:p>
            <a:pPr lvl="1" algn="l" rtl="0" eaLnBrk="1" hangingPunct="1">
              <a:buFontTx/>
              <a:buNone/>
            </a:pPr>
            <a:r>
              <a:rPr lang="en-US" altLang="en-US" sz="2800"/>
              <a:t>     Viscera  e.g. kidney, uterus → ↓ blood flow.</a:t>
            </a:r>
          </a:p>
          <a:p>
            <a:pPr lvl="1" algn="l" rtl="0" eaLnBrk="1" hangingPunct="1">
              <a:buFontTx/>
              <a:buNone/>
            </a:pPr>
            <a:r>
              <a:rPr lang="en-US" altLang="en-US" sz="2800"/>
              <a:t>     Skeletal muscle blood vesels → ↑ TPR (total </a:t>
            </a:r>
          </a:p>
          <a:p>
            <a:pPr lvl="1" algn="l" rtl="0" eaLnBrk="1" hangingPunct="1">
              <a:buFontTx/>
              <a:buNone/>
            </a:pPr>
            <a:r>
              <a:rPr lang="en-US" altLang="en-US" sz="2800"/>
              <a:t>       peripheral resistance), ↑ DBP (diastolic BP).   </a:t>
            </a:r>
          </a:p>
          <a:p>
            <a:pPr algn="l" rtl="0" eaLnBrk="1" hangingPunct="1"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xmlns="" id="{3A6C9C05-2705-47F4-BF2F-8AC2D4B088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15888"/>
            <a:ext cx="8893175" cy="6842125"/>
          </a:xfrm>
        </p:spPr>
        <p:txBody>
          <a:bodyPr/>
          <a:lstStyle/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     </a:t>
            </a:r>
            <a:r>
              <a:rPr lang="en-US" altLang="en-US" sz="2800" b="1"/>
              <a:t>Eye 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    </a:t>
            </a:r>
            <a:r>
              <a:rPr lang="en-US" altLang="en-US" sz="2800"/>
              <a:t>Conjunctival vessels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    Radial muscle of iris → mydriasis 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endParaRPr lang="en-US" altLang="en-US" sz="1400"/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2800" b="1"/>
              <a:t>   Skin</a:t>
            </a:r>
          </a:p>
          <a:p>
            <a:pPr algn="l" rtl="0"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    Arector pilorum → goose skin 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 Apocrine sweat glands in groin and axilla </a:t>
            </a:r>
          </a:p>
          <a:p>
            <a:pPr algn="l" rtl="0" eaLnBrk="1" hangingPunct="1">
              <a:buFontTx/>
              <a:buNone/>
            </a:pPr>
            <a:r>
              <a:rPr lang="en-US" altLang="en-US" sz="1800"/>
              <a:t>  </a:t>
            </a:r>
          </a:p>
          <a:p>
            <a:pPr algn="l" rtl="0" eaLnBrk="1" hangingPunct="1">
              <a:buFontTx/>
              <a:buNone/>
            </a:pPr>
            <a:r>
              <a:rPr lang="en-US" altLang="en-US" sz="2800"/>
              <a:t>   </a:t>
            </a:r>
            <a:r>
              <a:rPr lang="en-US" altLang="en-US" sz="2800" b="1"/>
              <a:t>Viscera: </a:t>
            </a:r>
          </a:p>
          <a:p>
            <a:pPr lvl="1" algn="l" rtl="0" eaLnBrk="1" hangingPunct="1">
              <a:buFontTx/>
              <a:buNone/>
            </a:pPr>
            <a:r>
              <a:rPr lang="en-US" altLang="en-US"/>
              <a:t>Bladder neck → difficult urination.</a:t>
            </a:r>
          </a:p>
          <a:p>
            <a:pPr lvl="1" algn="l" rtl="0" eaLnBrk="1" hangingPunct="1">
              <a:buFontTx/>
              <a:buNone/>
            </a:pPr>
            <a:r>
              <a:rPr lang="en-US" altLang="en-US"/>
              <a:t>Uterus → contraction. So, avoid α</a:t>
            </a:r>
            <a:r>
              <a:rPr lang="en-US" altLang="en-US" i="1"/>
              <a:t>lpha</a:t>
            </a:r>
            <a:r>
              <a:rPr lang="en-US" altLang="en-US"/>
              <a:t> 1 agonists during pregnancy to prevent harm to fetus.</a:t>
            </a:r>
          </a:p>
          <a:p>
            <a:pPr lvl="1" algn="l" rtl="0" eaLnBrk="1" hangingPunct="1">
              <a:buFontTx/>
              <a:buNone/>
            </a:pPr>
            <a:r>
              <a:rPr lang="en-US" altLang="en-US"/>
              <a:t>Vas deferens → ejaculation </a:t>
            </a:r>
          </a:p>
          <a:p>
            <a:pPr lvl="1" algn="l" rtl="0" eaLnBrk="1" hangingPunct="1">
              <a:buFontTx/>
              <a:buNone/>
            </a:pPr>
            <a:r>
              <a:rPr lang="en-US" altLang="en-US" sz="1000"/>
              <a:t>-</a:t>
            </a:r>
          </a:p>
          <a:p>
            <a:pPr algn="l" rtl="0" eaLnBrk="1" hangingPunct="1">
              <a:buFontTx/>
              <a:buNone/>
            </a:pPr>
            <a:r>
              <a:rPr lang="en-US" altLang="en-US" sz="2800" i="1"/>
              <a:t>αlpha 1</a:t>
            </a:r>
            <a:r>
              <a:rPr lang="en-US" altLang="en-US" sz="2800"/>
              <a:t> receptors also present in salivary glands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xmlns="" id="{FC2D422B-097F-494B-BCC6-3204D58022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u="sng"/>
              <a:t> </a:t>
            </a:r>
            <a:r>
              <a:rPr lang="en-US" altLang="en-US"/>
              <a:t>  </a:t>
            </a:r>
            <a:r>
              <a:rPr lang="en-US" altLang="en-US" b="1" i="1" u="sng"/>
              <a:t>αlpha 2</a:t>
            </a:r>
            <a:r>
              <a:rPr lang="en-US" altLang="en-US" b="1" u="sng"/>
              <a:t> :</a:t>
            </a:r>
            <a:r>
              <a:rPr lang="en-US" altLang="en-US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Char char="-"/>
            </a:pPr>
            <a:r>
              <a:rPr lang="en-US" altLang="en-US"/>
              <a:t>Mainly presynaptic: causing ↓ NA release from sympathetic nerve endings.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- In some places, it is post-synaptic as in: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  Brain stem causing  inhibition of vasomotor center (VMC) in medulla  oblongata, so lowers BP.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1600"/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-  pancreatic beta-cells causing ↓ insulin release.</a:t>
            </a:r>
          </a:p>
          <a:p>
            <a:pPr algn="l" rtl="0" eaLnBrk="1" hangingPunct="1">
              <a:lnSpc>
                <a:spcPct val="90000"/>
              </a:lnSpc>
              <a:buFontTx/>
              <a:buChar char="-"/>
            </a:pPr>
            <a:r>
              <a:rPr lang="en-US" altLang="en-US"/>
              <a:t>Ciliary epithelium : if stimulated, they decrease formation of aqueous humor </a:t>
            </a:r>
          </a:p>
          <a:p>
            <a:pPr algn="l" rtl="0" eaLnBrk="1" hangingPunct="1">
              <a:lnSpc>
                <a:spcPct val="90000"/>
              </a:lnSpc>
              <a:buFontTx/>
              <a:buChar char="-"/>
            </a:pPr>
            <a:r>
              <a:rPr lang="en-US" altLang="en-US"/>
              <a:t>Some B.V. to skeletal muscle : vasoconstriction </a:t>
            </a:r>
          </a:p>
          <a:p>
            <a:pPr algn="l" rtl="0" eaLnBrk="1" hangingPunct="1">
              <a:lnSpc>
                <a:spcPct val="90000"/>
              </a:lnSpc>
              <a:buFontTx/>
              <a:buChar char="-"/>
            </a:pPr>
            <a:r>
              <a:rPr lang="en-US" altLang="en-US" sz="1400"/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Char char="-"/>
            </a:pPr>
            <a:r>
              <a:rPr lang="en-US" altLang="en-US"/>
              <a:t>on platelets causing aggregation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عنوان 1">
            <a:extLst>
              <a:ext uri="{FF2B5EF4-FFF2-40B4-BE49-F238E27FC236}">
                <a16:creationId xmlns:a16="http://schemas.microsoft.com/office/drawing/2014/main" xmlns="" id="{C87277D4-8B67-4E75-931A-CBA5DD89F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en-US"/>
          </a:p>
        </p:txBody>
      </p:sp>
      <p:sp>
        <p:nvSpPr>
          <p:cNvPr id="30723" name="عنصر نائب للمحتوى 2">
            <a:extLst>
              <a:ext uri="{FF2B5EF4-FFF2-40B4-BE49-F238E27FC236}">
                <a16:creationId xmlns:a16="http://schemas.microsoft.com/office/drawing/2014/main" xmlns="" id="{4F6ED660-B867-44C4-9F7A-67C2FD7BA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JO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FF73FB5B-DDCC-436D-AE4E-4805626D65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467850" cy="6858000"/>
          </a:xfrm>
        </p:spPr>
        <p:txBody>
          <a:bodyPr/>
          <a:lstStyle/>
          <a:p>
            <a:pPr marL="609600" indent="-609600" algn="l" rtl="0" eaLnBrk="1" hangingPunct="1">
              <a:buFontTx/>
              <a:buNone/>
              <a:defRPr/>
            </a:pPr>
            <a:r>
              <a:rPr lang="en-US" b="1" u="sng" dirty="0"/>
              <a:t>Beta receptors : </a:t>
            </a:r>
          </a:p>
          <a:p>
            <a:pPr marL="609600" indent="-609600" algn="l" rtl="0" eaLnBrk="1" hangingPunct="1">
              <a:buFontTx/>
              <a:buNone/>
              <a:defRPr/>
            </a:pPr>
            <a:r>
              <a:rPr lang="en-US" b="1" dirty="0"/>
              <a:t>  </a:t>
            </a:r>
            <a:r>
              <a:rPr lang="en-US" b="1" i="1" u="sng" dirty="0" err="1"/>
              <a:t>Βeta</a:t>
            </a:r>
            <a:r>
              <a:rPr lang="en-US" b="1" i="1" u="sng" dirty="0"/>
              <a:t> 1</a:t>
            </a:r>
            <a:r>
              <a:rPr lang="en-US" b="1" u="sng" dirty="0"/>
              <a:t> :</a:t>
            </a:r>
            <a:r>
              <a:rPr lang="en-US" u="sng" dirty="0"/>
              <a:t> </a:t>
            </a:r>
            <a:r>
              <a:rPr lang="en-US" dirty="0"/>
              <a:t> a- Heart:</a:t>
            </a:r>
            <a:r>
              <a:rPr lang="en-US" altLang="ja-JP" dirty="0">
                <a:ea typeface="MS PGothic" pitchFamily="34" charset="-128"/>
              </a:rPr>
              <a:t>↑ Heart rate (tachycardia): due </a:t>
            </a:r>
          </a:p>
          <a:p>
            <a:pPr marL="609600" indent="-609600" algn="l" rtl="0" eaLnBrk="1" hangingPunct="1">
              <a:buFontTx/>
              <a:buNone/>
              <a:defRPr/>
            </a:pPr>
            <a:r>
              <a:rPr lang="en-US" altLang="ja-JP" dirty="0">
                <a:ea typeface="MS PGothic" pitchFamily="34" charset="-128"/>
              </a:rPr>
              <a:t>to ↑ SA  node activity. ↑ AV node conduction occurs.</a:t>
            </a:r>
          </a:p>
          <a:p>
            <a:pPr marL="609600" indent="-609600" algn="l" rtl="0" eaLnBrk="1" hangingPunct="1">
              <a:buFontTx/>
              <a:buNone/>
              <a:defRPr/>
            </a:pPr>
            <a:r>
              <a:rPr lang="en-US" altLang="ja-JP" dirty="0">
                <a:ea typeface="MS PGothic" pitchFamily="34" charset="-128"/>
              </a:rPr>
              <a:t>↑ Contractility of atria &amp; ventricles → ↑ SV. </a:t>
            </a:r>
          </a:p>
          <a:p>
            <a:pPr marL="609600" indent="-609600" algn="l" rtl="0" eaLnBrk="1" hangingPunct="1">
              <a:buFontTx/>
              <a:buNone/>
              <a:defRPr/>
            </a:pPr>
            <a:r>
              <a:rPr lang="en-US" altLang="ja-JP" dirty="0">
                <a:ea typeface="MS PGothic" pitchFamily="34" charset="-128"/>
              </a:rPr>
              <a:t> ↑ C.O. occurs due to tachycardia and ↑ SV.  </a:t>
            </a:r>
          </a:p>
          <a:p>
            <a:pPr marL="609600" indent="-609600" algn="l" rtl="0" eaLnBrk="1" hangingPunct="1">
              <a:buFontTx/>
              <a:buNone/>
              <a:defRPr/>
            </a:pPr>
            <a:r>
              <a:rPr lang="en-US" altLang="ja-JP" dirty="0">
                <a:ea typeface="MS PGothic" pitchFamily="34" charset="-128"/>
              </a:rPr>
              <a:t> As result, there is ↑ cardiac work &amp; O2 demand. </a:t>
            </a:r>
          </a:p>
          <a:p>
            <a:pPr marL="609600" indent="-609600" algn="l" rtl="0" eaLnBrk="1" hangingPunct="1">
              <a:buFontTx/>
              <a:buNone/>
              <a:defRPr/>
            </a:pPr>
            <a:r>
              <a:rPr lang="en-US" altLang="ja-JP" sz="1100" dirty="0">
                <a:ea typeface="MS PGothic" pitchFamily="34" charset="-128"/>
              </a:rPr>
              <a:t> </a:t>
            </a:r>
          </a:p>
          <a:p>
            <a:pPr marL="609600" indent="-609600" algn="l" rtl="0" eaLnBrk="1" hangingPunct="1">
              <a:buFontTx/>
              <a:buNone/>
              <a:defRPr/>
            </a:pPr>
            <a:r>
              <a:rPr lang="en-US" altLang="ja-JP" dirty="0">
                <a:ea typeface="MS PGothic" pitchFamily="34" charset="-128"/>
              </a:rPr>
              <a:t>Arrhythmias may occur due to ↑ in cardiac excitability,  automaticity, and conductivity.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endParaRPr lang="en-US" altLang="ja-JP" sz="1000" dirty="0">
              <a:ea typeface="MS PGothic" pitchFamily="34" charset="-128"/>
            </a:endParaRP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dirty="0">
                <a:ea typeface="MS PGothic" pitchFamily="34" charset="-128"/>
              </a:rPr>
              <a:t>In patients with coronary atherosclerosis, cardiac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dirty="0">
                <a:ea typeface="MS PGothic" pitchFamily="34" charset="-128"/>
              </a:rPr>
              <a:t>ischemia with angina may occur because </a:t>
            </a:r>
            <a:r>
              <a:rPr lang="en-US" altLang="ja-JP" dirty="0" err="1">
                <a:ea typeface="MS PGothic" pitchFamily="34" charset="-128"/>
              </a:rPr>
              <a:t>sclerosed</a:t>
            </a:r>
            <a:r>
              <a:rPr lang="en-US" altLang="ja-JP" dirty="0">
                <a:ea typeface="MS PGothic" pitchFamily="34" charset="-128"/>
              </a:rPr>
              <a:t> coronary arteries do not dilate enough to increase blood flow and O2 supply to myocardium.</a:t>
            </a:r>
          </a:p>
          <a:p>
            <a:pPr marL="609600" indent="-609600" algn="l" rtl="0" eaLnBrk="1" hangingPunct="1">
              <a:buFontTx/>
              <a:buNone/>
              <a:defRPr/>
            </a:pPr>
            <a:endParaRPr lang="en-US" altLang="ja-JP" dirty="0">
              <a:ea typeface="MS PGothic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xmlns="" id="{A0C2E28F-FE86-4DD5-8818-D2A798B23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B129C118-60E0-42F3-932E-435695033F5E}" type="slidenum">
              <a:rPr lang="ar-SA" altLang="en-US" sz="1400"/>
              <a:pPr algn="ctr" eaLnBrk="1" hangingPunct="1"/>
              <a:t>3</a:t>
            </a:fld>
            <a:endParaRPr lang="en-US" altLang="en-US" sz="1400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xmlns="" id="{79E6350B-713E-4A7D-8F23-00C576BBE4C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00063" y="0"/>
            <a:ext cx="8186737" cy="785813"/>
          </a:xfrm>
        </p:spPr>
        <p:txBody>
          <a:bodyPr anchor="b"/>
          <a:lstStyle/>
          <a:p>
            <a:pPr rtl="0" eaLnBrk="1" hangingPunct="1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Parasympathetic system : 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It is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cranio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-sacral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xmlns="" id="{6D0AA658-4B0D-4CA1-AE9F-58A3F1531CDD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785813"/>
            <a:ext cx="8929688" cy="6072187"/>
          </a:xfrm>
        </p:spPr>
        <p:txBody>
          <a:bodyPr/>
          <a:lstStyle/>
          <a:p>
            <a:pPr algn="just" rtl="0" eaLnBrk="1" hangingPunct="1"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Preganglionic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myelinated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fibers leave CNS with cranial nerves (3</a:t>
            </a:r>
            <a:r>
              <a:rPr lang="en-US" sz="24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oculomotor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, 7</a:t>
            </a:r>
            <a:r>
              <a:rPr lang="en-US" sz="24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facial, 9</a:t>
            </a:r>
            <a:r>
              <a:rPr lang="en-US" sz="24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glosso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-pharyngeal, 10</a:t>
            </a:r>
            <a:r>
              <a:rPr lang="en-US" sz="24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vagus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nerves). Ganglia associated with above cranial nerves are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ciliary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ganglia with III nerve,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pterygopalatine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submandibular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ganglia with VII nerve, and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otic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ganglia with IX nerve . They are located close to innervated organs. In case of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vagus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nerve X, ganglion cells are located  in wall of viscera in thorax and abdomen.</a:t>
            </a:r>
          </a:p>
          <a:p>
            <a:pPr algn="just" rtl="0" eaLnBrk="1" hangingPunct="1"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 rtl="0" eaLnBrk="1" hangingPunct="1"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For pelvic organs,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preganglionic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neurones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are present in lateral horn of sacral segment of spinal cord and leave in S2, S3 and S4 sacral spinal nerves to innervate urinary bladder and uterus.</a:t>
            </a:r>
          </a:p>
          <a:p>
            <a:pPr algn="just" rtl="0" eaLnBrk="1" hangingPunct="1">
              <a:buFont typeface="Wingdings" panose="05000000000000000000" pitchFamily="2" charset="2"/>
              <a:buNone/>
              <a:defRPr/>
            </a:pPr>
            <a:endParaRPr lang="en-US" sz="11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buFont typeface="Wingdings" panose="05000000000000000000" pitchFamily="2" charset="2"/>
              <a:buNone/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From ganglion cells, short </a:t>
            </a:r>
            <a:r>
              <a:rPr lang="en-US" sz="24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unmyelinated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postganglionic fibers run to innervate target tissues.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>
            <a:extLst>
              <a:ext uri="{FF2B5EF4-FFF2-40B4-BE49-F238E27FC236}">
                <a16:creationId xmlns:a16="http://schemas.microsoft.com/office/drawing/2014/main" xmlns="" id="{66E2CB60-3D08-4B22-8FDF-1296D58E73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0"/>
            <a:ext cx="8923338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ja-JP" sz="2800">
              <a:ea typeface="MS PGothic" panose="020B0600070205080204" pitchFamily="34" charset="-128"/>
            </a:endParaRP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ea typeface="MS PGothic" panose="020B0600070205080204" pitchFamily="34" charset="-128"/>
              </a:rPr>
              <a:t>b- Kidney: on juxtaglomerular cells (JG cells), causing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ea typeface="MS PGothic" panose="020B0600070205080204" pitchFamily="34" charset="-128"/>
              </a:rPr>
              <a:t>   release of renin (renin converts angiotensinogen in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ea typeface="MS PGothic" panose="020B0600070205080204" pitchFamily="34" charset="-128"/>
              </a:rPr>
              <a:t>   plasma to angiotensin 1. Ang.1 is converted by ACE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ea typeface="MS PGothic" panose="020B0600070205080204" pitchFamily="34" charset="-128"/>
              </a:rPr>
              <a:t>   enzyme into powerful vasoconstrictor angiotensin 2).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ea typeface="MS PGothic" panose="020B0600070205080204" pitchFamily="34" charset="-128"/>
              </a:rPr>
              <a:t>       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en-US" sz="2800" b="1" i="1" u="sng"/>
              <a:t>Βeta 2</a:t>
            </a:r>
            <a:r>
              <a:rPr lang="en-US" altLang="en-US" sz="2800" b="1" u="sng"/>
              <a:t> :</a:t>
            </a:r>
            <a:r>
              <a:rPr lang="en-US" altLang="en-US" sz="2800" u="sng"/>
              <a:t>  </a:t>
            </a:r>
            <a:endParaRPr lang="en-US" altLang="en-US" sz="2800"/>
          </a:p>
          <a:p>
            <a:pPr algn="l" rtl="0" eaLnBrk="1" hangingPunct="1">
              <a:lnSpc>
                <a:spcPct val="90000"/>
              </a:lnSpc>
              <a:buFontTx/>
              <a:buChar char="-"/>
            </a:pPr>
            <a:r>
              <a:rPr lang="en-US" altLang="en-US" sz="2800"/>
              <a:t>On </a:t>
            </a:r>
            <a:r>
              <a:rPr lang="en-US" altLang="en-US" sz="2800" b="1"/>
              <a:t>smooth muscle leading to relaxation in :</a:t>
            </a:r>
            <a:r>
              <a:rPr lang="en-US" altLang="en-US" sz="2800"/>
              <a:t> </a:t>
            </a:r>
            <a:endParaRPr lang="en-US" altLang="ja-JP" sz="2800">
              <a:ea typeface="MS PGothic" panose="020B0600070205080204" pitchFamily="34" charset="-128"/>
            </a:endParaRP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ea typeface="MS PGothic" panose="020B0600070205080204" pitchFamily="34" charset="-128"/>
              </a:rPr>
              <a:t>   B.V.of skeletal muscles → vasodilation,↓TPR, ↓DBP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ja-JP" sz="2800">
              <a:ea typeface="MS PGothic" panose="020B0600070205080204" pitchFamily="34" charset="-128"/>
            </a:endParaRP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ea typeface="MS PGothic" panose="020B0600070205080204" pitchFamily="34" charset="-128"/>
              </a:rPr>
              <a:t>  Viscera:  Bronchi: bronchodilation.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ea typeface="MS PGothic" panose="020B0600070205080204" pitchFamily="34" charset="-128"/>
              </a:rPr>
              <a:t>           GIT: relaxation of wall.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ea typeface="MS PGothic" panose="020B0600070205080204" pitchFamily="34" charset="-128"/>
              </a:rPr>
              <a:t>           Urinary bladder: relaxation of wall.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r>
              <a:rPr lang="en-US" altLang="ja-JP" sz="2800">
                <a:ea typeface="MS PGothic" panose="020B0600070205080204" pitchFamily="34" charset="-128"/>
              </a:rPr>
              <a:t>           Uterus: relaxation of wall.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B4940CB9-C2BC-4D75-A789-B17EE5D424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251950" cy="68580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sz="2800" dirty="0">
                <a:ea typeface="MS PGothic" pitchFamily="34" charset="-128"/>
              </a:rPr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sz="2800" dirty="0">
                <a:ea typeface="MS PGothic" pitchFamily="34" charset="-128"/>
              </a:rPr>
              <a:t>- Others : </a:t>
            </a:r>
            <a:r>
              <a:rPr lang="en-US" altLang="ja-JP" sz="2800" b="1" dirty="0">
                <a:ea typeface="MS PGothic" pitchFamily="34" charset="-128"/>
              </a:rPr>
              <a:t>Metabolic effects</a:t>
            </a:r>
            <a:r>
              <a:rPr lang="en-US" altLang="ja-JP" sz="2800" dirty="0">
                <a:ea typeface="MS PGothic" pitchFamily="34" charset="-128"/>
              </a:rPr>
              <a:t>  due to Adrenaline in blood.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sz="2800" dirty="0">
                <a:ea typeface="MS PGothic" pitchFamily="34" charset="-128"/>
              </a:rPr>
              <a:t>       </a:t>
            </a:r>
            <a:r>
              <a:rPr lang="en-US" altLang="ja-JP" sz="2800" b="1" dirty="0">
                <a:ea typeface="MS PGothic" pitchFamily="34" charset="-128"/>
              </a:rPr>
              <a:t>Liver:</a:t>
            </a:r>
            <a:r>
              <a:rPr lang="en-US" altLang="ja-JP" sz="2800" dirty="0">
                <a:ea typeface="MS PGothic" pitchFamily="34" charset="-128"/>
              </a:rPr>
              <a:t>  </a:t>
            </a:r>
            <a:r>
              <a:rPr lang="en-US" altLang="ja-JP" sz="2800" b="1" dirty="0">
                <a:ea typeface="MS PGothic" pitchFamily="34" charset="-128"/>
              </a:rPr>
              <a:t>↑ </a:t>
            </a:r>
            <a:r>
              <a:rPr lang="en-US" altLang="ja-JP" sz="2800" b="1" dirty="0" err="1">
                <a:ea typeface="MS PGothic" pitchFamily="34" charset="-128"/>
              </a:rPr>
              <a:t>glycogenolysis</a:t>
            </a:r>
            <a:r>
              <a:rPr lang="en-US" altLang="ja-JP" sz="2800" dirty="0">
                <a:ea typeface="MS PGothic" pitchFamily="34" charset="-128"/>
              </a:rPr>
              <a:t> → hyperglycemia.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sz="2800" dirty="0">
                <a:ea typeface="MS PGothic" pitchFamily="34" charset="-128"/>
              </a:rPr>
              <a:t>       In general, </a:t>
            </a:r>
            <a:r>
              <a:rPr lang="en-US" altLang="ja-JP" sz="2800" b="1" dirty="0">
                <a:ea typeface="MS PGothic" pitchFamily="34" charset="-128"/>
              </a:rPr>
              <a:t>BMR increases</a:t>
            </a:r>
            <a:r>
              <a:rPr lang="en-US" altLang="ja-JP" sz="2800" dirty="0">
                <a:ea typeface="MS PGothic" pitchFamily="34" charset="-128"/>
              </a:rPr>
              <a:t>, and </a:t>
            </a:r>
            <a:r>
              <a:rPr lang="en-US" altLang="ja-JP" sz="2800" b="1" dirty="0">
                <a:ea typeface="MS PGothic" pitchFamily="34" charset="-128"/>
              </a:rPr>
              <a:t>O2 consumption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sz="2800" b="1" dirty="0">
                <a:ea typeface="MS PGothic" pitchFamily="34" charset="-128"/>
              </a:rPr>
              <a:t>     increases by 20%.  Metabolic acidosis</a:t>
            </a:r>
            <a:r>
              <a:rPr lang="en-US" altLang="ja-JP" sz="2800" dirty="0">
                <a:ea typeface="MS PGothic" pitchFamily="34" charset="-128"/>
              </a:rPr>
              <a:t> may occur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sz="2800" dirty="0">
                <a:ea typeface="MS PGothic" pitchFamily="34" charset="-128"/>
              </a:rPr>
              <a:t>  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sz="2800" dirty="0">
                <a:ea typeface="MS PGothic" pitchFamily="34" charset="-128"/>
              </a:rPr>
              <a:t> </a:t>
            </a:r>
            <a:r>
              <a:rPr lang="en-US" altLang="ja-JP" sz="2800" b="1" dirty="0">
                <a:ea typeface="MS PGothic" pitchFamily="34" charset="-128"/>
              </a:rPr>
              <a:t>Skeletal muscles:↑K uptake</a:t>
            </a:r>
            <a:r>
              <a:rPr lang="en-US" altLang="ja-JP" sz="2800" dirty="0">
                <a:ea typeface="MS PGothic" pitchFamily="34" charset="-128"/>
              </a:rPr>
              <a:t> → hypokalemia may occur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endParaRPr lang="en-US" altLang="ja-JP" sz="1400" dirty="0">
              <a:ea typeface="MS PGothic" pitchFamily="34" charset="-128"/>
            </a:endParaRPr>
          </a:p>
          <a:p>
            <a:pPr algn="l" rtl="0"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altLang="ja-JP" sz="2800" dirty="0">
                <a:ea typeface="MS PGothic" pitchFamily="34" charset="-128"/>
              </a:rPr>
              <a:t>Mast cells : ↓ histamine release </a:t>
            </a:r>
          </a:p>
          <a:p>
            <a:pPr marL="0" indent="0"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sz="2800" dirty="0">
                <a:ea typeface="MS PGothic" pitchFamily="34" charset="-128"/>
              </a:rPr>
              <a:t>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sz="2800" b="1" dirty="0">
                <a:ea typeface="MS PGothic" pitchFamily="34" charset="-128"/>
              </a:rPr>
              <a:t> </a:t>
            </a:r>
            <a:r>
              <a:rPr lang="en-US" altLang="ja-JP" sz="2800" b="1" i="1" u="sng" dirty="0" err="1">
                <a:ea typeface="MS PGothic" pitchFamily="34" charset="-128"/>
              </a:rPr>
              <a:t>Βeta</a:t>
            </a:r>
            <a:r>
              <a:rPr lang="en-US" altLang="ja-JP" sz="2800" b="1" i="1" u="sng" dirty="0">
                <a:ea typeface="MS PGothic" pitchFamily="34" charset="-128"/>
              </a:rPr>
              <a:t> 3 </a:t>
            </a:r>
            <a:r>
              <a:rPr lang="en-US" altLang="ja-JP" sz="2800" u="sng" dirty="0">
                <a:ea typeface="MS PGothic" pitchFamily="34" charset="-128"/>
              </a:rPr>
              <a:t> </a:t>
            </a:r>
            <a:r>
              <a:rPr lang="en-US" altLang="ja-JP" sz="2800" dirty="0">
                <a:ea typeface="MS PGothic" pitchFamily="34" charset="-128"/>
              </a:rPr>
              <a:t>receptors : </a:t>
            </a:r>
          </a:p>
          <a:p>
            <a:pPr algn="l" rtl="0"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ja-JP" sz="2800" dirty="0">
                <a:ea typeface="MS PGothic" pitchFamily="34" charset="-128"/>
              </a:rPr>
              <a:t>  Fat cells : leading to ↑ lipolysis by stimulating intracellular lipase. Triglycerides → ↑ free fatty acids (FFA) in plasma  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>
            <a:extLst>
              <a:ext uri="{FF2B5EF4-FFF2-40B4-BE49-F238E27FC236}">
                <a16:creationId xmlns:a16="http://schemas.microsoft.com/office/drawing/2014/main" xmlns="" id="{81A91ADD-EDBD-402B-AE77-298C69F7FD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buFontTx/>
              <a:buNone/>
            </a:pPr>
            <a:endParaRPr lang="ar-JO" altLang="en-US"/>
          </a:p>
        </p:txBody>
      </p:sp>
      <p:pic>
        <p:nvPicPr>
          <p:cNvPr id="34819" name="Picture 4" descr="Untitled-66 copy">
            <a:extLst>
              <a:ext uri="{FF2B5EF4-FFF2-40B4-BE49-F238E27FC236}">
                <a16:creationId xmlns:a16="http://schemas.microsoft.com/office/drawing/2014/main" xmlns="" id="{22E1E785-F518-47F0-AE60-4FC8188501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xmlns="" id="{DAAF9496-531D-4EB8-9689-7F3646037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23A02582-7604-4676-9565-FF5EACF8C9AD}" type="slidenum">
              <a:rPr lang="ar-SA" altLang="en-US" sz="1400"/>
              <a:pPr algn="ctr" eaLnBrk="1" hangingPunct="1"/>
              <a:t>4</a:t>
            </a:fld>
            <a:endParaRPr lang="en-US" altLang="en-US" sz="1400"/>
          </a:p>
        </p:txBody>
      </p:sp>
      <p:pic>
        <p:nvPicPr>
          <p:cNvPr id="6147" name="Picture 2" descr="parasym1">
            <a:extLst>
              <a:ext uri="{FF2B5EF4-FFF2-40B4-BE49-F238E27FC236}">
                <a16:creationId xmlns:a16="http://schemas.microsoft.com/office/drawing/2014/main" xmlns="" id="{782E055F-7735-4BA6-8B5B-05A0AF3DF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xmlns="" id="{BC3C0894-BE93-40E7-9763-6330C76E3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FC6FBF72-48C6-4336-A69A-0247A54A4439}" type="slidenum">
              <a:rPr lang="ar-SA" altLang="en-US" sz="1400"/>
              <a:pPr algn="ctr" eaLnBrk="1" hangingPunct="1"/>
              <a:t>5</a:t>
            </a:fld>
            <a:endParaRPr lang="en-US" altLang="en-US" sz="1400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6A0DE5E7-C2C8-4983-889D-63D49FEB6A2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54050"/>
          </a:xfrm>
        </p:spPr>
        <p:txBody>
          <a:bodyPr anchor="b"/>
          <a:lstStyle/>
          <a:p>
            <a:pPr eaLnBrk="1" hangingPunct="1">
              <a:defRPr/>
            </a:pPr>
            <a: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Functions 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5F7A6293-9DF9-40B0-8BE7-2082167EF8E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214438"/>
            <a:ext cx="9144000" cy="5857875"/>
          </a:xfrm>
        </p:spPr>
        <p:txBody>
          <a:bodyPr/>
          <a:lstStyle/>
          <a:p>
            <a:pPr lvl="2"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9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Parasympathetic NS system stimulation: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It predominates during rest or sleep.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Parasympathetic  NS  slows the heart and regulates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digestion, bladder and bowel function.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It opposes sympathetic function in peripheral tissues.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1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It is </a:t>
            </a:r>
            <a:r>
              <a:rPr lang="en-US" sz="2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trophotropic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xmlns="" id="{67F964B6-ECE1-489A-A6A6-380C107DB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CDC60AA8-2A4C-4F38-856C-31E6F2F52DCF}" type="slidenum">
              <a:rPr lang="ar-SA" altLang="en-US" sz="1400"/>
              <a:pPr algn="ctr" eaLnBrk="1" hangingPunct="1"/>
              <a:t>6</a:t>
            </a:fld>
            <a:endParaRPr lang="en-US" altLang="en-US" sz="1400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45222FA6-0954-4FBC-BE83-F11B3CEE761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1417638"/>
          </a:xfrm>
        </p:spPr>
        <p:txBody>
          <a:bodyPr anchor="b"/>
          <a:lstStyle/>
          <a:p>
            <a:pPr eaLnBrk="1" hangingPunct="1">
              <a:defRPr/>
            </a:pPr>
            <a: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Cholinergic Transmission 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0A030307-40EF-4CCF-92E4-E8C2044B454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844675"/>
            <a:ext cx="9251950" cy="4038600"/>
          </a:xfrm>
        </p:spPr>
        <p:txBody>
          <a:bodyPr/>
          <a:lstStyle/>
          <a:p>
            <a:pPr algn="just" rtl="0" eaLnBrk="1" hangingPunct="1">
              <a:buFont typeface="Wingdings" panose="05000000000000000000" pitchFamily="2" charset="2"/>
              <a:buChar char="v"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Acetylcholine ( Ach ) is the neurotransmitter</a:t>
            </a:r>
          </a:p>
          <a:p>
            <a:pPr algn="just" rtl="0" eaLnBrk="1" hangingPunct="1">
              <a:buFont typeface="Wingdings" panose="05000000000000000000" pitchFamily="2" charset="2"/>
              <a:buChar char="v"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Acts on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cholinoceptors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present in:</a:t>
            </a:r>
          </a:p>
          <a:p>
            <a:pPr marL="0" indent="0" algn="just" rtl="0" eaLnBrk="1" hangingPunct="1">
              <a:buFont typeface="Wingdings" panose="05000000000000000000" pitchFamily="2" charset="2"/>
              <a:buNone/>
              <a:defRPr/>
            </a:pPr>
            <a:r>
              <a:rPr lang="en-US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 rtl="0" eaLnBrk="1" hangingPunct="1">
              <a:buFont typeface="Wingdings" panose="05000000000000000000" pitchFamily="2" charset="2"/>
              <a:buChar char="Ø"/>
              <a:defRPr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Autonomicganglia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sympathetic&amp;parasympathetic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1" algn="just" rtl="0" eaLnBrk="1" hangingPunct="1">
              <a:buFont typeface="Wingdings" panose="05000000000000000000" pitchFamily="2" charset="2"/>
              <a:buChar char="Ø"/>
              <a:defRPr/>
            </a:pP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Neuro-effector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junction  of parasympathetic </a:t>
            </a:r>
          </a:p>
          <a:p>
            <a:pPr lvl="1" algn="just" rtl="0" eaLnBrk="1" hangingPunct="1">
              <a:buFont typeface="Wingdings" panose="05000000000000000000" pitchFamily="2" charset="2"/>
              <a:buNone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post-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ganglionic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fibers </a:t>
            </a:r>
          </a:p>
          <a:p>
            <a:pPr lvl="1" algn="just" rtl="0" eaLnBrk="1" hangingPunct="1">
              <a:buFont typeface="Wingdings" panose="05000000000000000000" pitchFamily="2" charset="2"/>
              <a:buChar char="Ø"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Adrenal medulla  </a:t>
            </a:r>
          </a:p>
          <a:p>
            <a:pPr lvl="1" algn="just" rtl="0" eaLnBrk="1" hangingPunct="1">
              <a:buFont typeface="Wingdings" panose="05000000000000000000" pitchFamily="2" charset="2"/>
              <a:buChar char="Ø"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Somatic NMJ (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Neuro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-muscular junction) endplates</a:t>
            </a:r>
          </a:p>
          <a:p>
            <a:pPr lvl="1" algn="just" rtl="0" eaLnBrk="1" hangingPunct="1">
              <a:buFont typeface="Wingdings" panose="05000000000000000000" pitchFamily="2" charset="2"/>
              <a:buChar char="Ø"/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CNS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xmlns="" id="{9D146CF3-9CF8-44D4-8C4D-758123D05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BE5009F1-E57E-4E83-BABA-4C3DA247AD11}" type="slidenum">
              <a:rPr lang="ar-SA" altLang="en-US" sz="1400"/>
              <a:pPr algn="ctr" eaLnBrk="1" hangingPunct="1"/>
              <a:t>7</a:t>
            </a:fld>
            <a:endParaRPr lang="en-US" altLang="en-US" sz="14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B46A0674-0434-4333-A7C5-5354D6EF96B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>
              <a:defRPr/>
            </a:pPr>
            <a:r>
              <a:rPr lang="en-US" sz="45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Pathway of Acetylcholine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D164413C-8388-4440-85C6-CC578D98081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916113"/>
            <a:ext cx="8382000" cy="4038600"/>
          </a:xfrm>
        </p:spPr>
        <p:txBody>
          <a:bodyPr/>
          <a:lstStyle/>
          <a:p>
            <a:pPr algn="just" rtl="0" eaLnBrk="1" hangingPunct="1">
              <a:buFont typeface="Wingdings" panose="05000000000000000000" pitchFamily="2" charset="2"/>
              <a:buNone/>
              <a:defRPr/>
            </a:pPr>
            <a:r>
              <a:rPr lang="en-US" sz="29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Storage:</a:t>
            </a:r>
          </a:p>
          <a:p>
            <a:pPr lvl="1" algn="just" rtl="0" eaLnBrk="1" hangingPunct="1">
              <a:buFont typeface="Wingdings" panose="05000000000000000000" pitchFamily="2" charset="2"/>
              <a:buChar char="Ø"/>
              <a:defRPr/>
            </a:pPr>
            <a:r>
              <a:rPr lang="en-US" sz="2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Ach is actively transported from cytoplasm into storage vesicles where it is protected from degradation  </a:t>
            </a:r>
          </a:p>
          <a:p>
            <a:pPr lvl="1" algn="just" rtl="0" eaLnBrk="1" hangingPunct="1">
              <a:buFont typeface="Wingdings" panose="05000000000000000000" pitchFamily="2" charset="2"/>
              <a:buNone/>
              <a:defRPr/>
            </a:pPr>
            <a:endParaRPr lang="en-US" sz="23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1" algn="just" rtl="0" eaLnBrk="1" hangingPunct="1">
              <a:buFont typeface="Wingdings" panose="05000000000000000000" pitchFamily="2" charset="2"/>
              <a:buNone/>
              <a:defRPr/>
            </a:pPr>
            <a:r>
              <a:rPr lang="en-US" sz="29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Release</a:t>
            </a:r>
            <a:r>
              <a:rPr lang="en-US" sz="25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  by </a:t>
            </a:r>
            <a:r>
              <a:rPr lang="en-US" sz="23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exocytosis</a:t>
            </a:r>
            <a:r>
              <a:rPr lang="en-US" sz="2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1" algn="just" rtl="0" eaLnBrk="1" hangingPunct="1">
              <a:buFont typeface="Wingdings" panose="05000000000000000000" pitchFamily="2" charset="2"/>
              <a:buNone/>
              <a:defRPr/>
            </a:pPr>
            <a:endParaRPr lang="en-US" sz="23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1" algn="just" rtl="0" eaLnBrk="1" hangingPunct="1">
              <a:buFont typeface="Wingdings" panose="05000000000000000000" pitchFamily="2" charset="2"/>
              <a:buNone/>
              <a:defRPr/>
            </a:pPr>
            <a:r>
              <a:rPr lang="en-US" sz="29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Binding  : </a:t>
            </a:r>
            <a:r>
              <a:rPr lang="en-US" sz="2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Ach binds to &amp; activates </a:t>
            </a:r>
            <a:r>
              <a:rPr lang="en-US" sz="23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cholinoceptors</a:t>
            </a:r>
            <a:endParaRPr lang="en-US" sz="23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on post-synaptic tissues leading to various actions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xmlns="" id="{BE46B296-D739-40F6-80B1-A044E375A3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l" rtl="0" eaLnBrk="1" hangingPunct="1">
              <a:buFont typeface="Wingdings" panose="05000000000000000000" pitchFamily="2" charset="2"/>
              <a:buNone/>
            </a:pPr>
            <a:endParaRPr lang="ar-JO" altLang="en-US"/>
          </a:p>
        </p:txBody>
      </p:sp>
      <p:pic>
        <p:nvPicPr>
          <p:cNvPr id="10243" name="Picture 4" descr="Untitled-62">
            <a:extLst>
              <a:ext uri="{FF2B5EF4-FFF2-40B4-BE49-F238E27FC236}">
                <a16:creationId xmlns:a16="http://schemas.microsoft.com/office/drawing/2014/main" xmlns="" id="{D51D836D-BDA8-4223-8EE1-FD409D7F1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1813"/>
            <a:ext cx="9144000" cy="738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xmlns="" id="{8F2ABFC2-1D91-49AE-B1F4-4656A9EC4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16002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fld id="{645EE8AB-A13F-482D-BBDF-D353840258AE}" type="slidenum">
              <a:rPr lang="ar-SA" altLang="en-US" sz="1400"/>
              <a:pPr algn="ctr" eaLnBrk="1" hangingPunct="1"/>
              <a:t>9</a:t>
            </a:fld>
            <a:endParaRPr lang="en-US" altLang="en-US" sz="14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xmlns="" id="{9D057F4F-3404-4823-82CF-AC4A24A4630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rtl="0" eaLnBrk="1" hangingPunct="1">
              <a:defRPr/>
            </a:pPr>
            <a:r>
              <a:rPr lang="en-US" sz="45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Inhibitors of Ach Pathway 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xmlns="" id="{9A0A4457-D998-47E4-98E6-6B1058C5ABD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1628775"/>
            <a:ext cx="8382000" cy="5229225"/>
          </a:xfrm>
        </p:spPr>
        <p:txBody>
          <a:bodyPr/>
          <a:lstStyle/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Synthesis: </a:t>
            </a:r>
          </a:p>
          <a:p>
            <a:pPr lvl="1" algn="just" rtl="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Hemicholinium</a:t>
            </a:r>
          </a:p>
          <a:p>
            <a:pPr lvl="1"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Storage: </a:t>
            </a:r>
          </a:p>
          <a:p>
            <a:pPr lvl="1" algn="just" rtl="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Vesamicol</a:t>
            </a:r>
          </a:p>
          <a:p>
            <a:pPr lvl="1"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sz="28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Release: </a:t>
            </a:r>
          </a:p>
          <a:p>
            <a:pPr lvl="1" algn="just" rtl="0" eaLnBrk="1" hangingPunct="1">
              <a:lnSpc>
                <a:spcPct val="90000"/>
              </a:lnSpc>
              <a:buFont typeface="Wingdings" panose="05000000000000000000" pitchFamily="2" charset="2"/>
              <a:buChar char="Ø"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Botulinum toxins (Botulism : food poisoning)</a:t>
            </a:r>
          </a:p>
          <a:p>
            <a:pPr lvl="1"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Char char="v"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Binding of Ach to its receptors: anticholinergic</a:t>
            </a:r>
          </a:p>
          <a:p>
            <a:pPr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           drugs </a:t>
            </a:r>
          </a:p>
          <a:p>
            <a:pPr lvl="1" algn="just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1435</TotalTime>
  <Words>1361</Words>
  <Application>Microsoft Office PowerPoint</Application>
  <PresentationFormat>عرض على الشاشة (3:4)‏</PresentationFormat>
  <Paragraphs>250</Paragraphs>
  <Slides>32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32</vt:i4>
      </vt:variant>
    </vt:vector>
  </HeadingPairs>
  <TitlesOfParts>
    <vt:vector size="33" baseType="lpstr">
      <vt:lpstr>Watermark</vt:lpstr>
      <vt:lpstr>       General arrangement of ANS  </vt:lpstr>
      <vt:lpstr>عرض تقديمي في PowerPoint</vt:lpstr>
      <vt:lpstr>Parasympathetic system : It is cranio-sacral. </vt:lpstr>
      <vt:lpstr>عرض تقديمي في PowerPoint</vt:lpstr>
      <vt:lpstr>Functions  </vt:lpstr>
      <vt:lpstr>   Cholinergic Transmission </vt:lpstr>
      <vt:lpstr>Pathway of Acetylcholine</vt:lpstr>
      <vt:lpstr>عرض تقديمي في PowerPoint</vt:lpstr>
      <vt:lpstr>Inhibitors of Ach Pathway </vt:lpstr>
      <vt:lpstr>Cholinoceptors</vt:lpstr>
      <vt:lpstr>Muscarinic receptors:</vt:lpstr>
      <vt:lpstr>       Cholinoceptors </vt:lpstr>
      <vt:lpstr>Nicotinic receptors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Autonomic Pharmacology</dc:title>
  <dc:creator>Ahmad Maaitah</dc:creator>
  <cp:lastModifiedBy>Odai For Computer</cp:lastModifiedBy>
  <cp:revision>149</cp:revision>
  <dcterms:created xsi:type="dcterms:W3CDTF">2005-09-29T03:30:05Z</dcterms:created>
  <dcterms:modified xsi:type="dcterms:W3CDTF">2020-11-22T10:58:14Z</dcterms:modified>
</cp:coreProperties>
</file>