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705" r:id="rId4"/>
    <p:sldMasterId id="2147483717" r:id="rId5"/>
    <p:sldMasterId id="2147483733" r:id="rId6"/>
    <p:sldMasterId id="2147483745" r:id="rId7"/>
    <p:sldMasterId id="2147483761" r:id="rId8"/>
    <p:sldMasterId id="2147483773" r:id="rId9"/>
  </p:sldMasterIdLst>
  <p:notesMasterIdLst>
    <p:notesMasterId r:id="rId43"/>
  </p:notesMasterIdLst>
  <p:sldIdLst>
    <p:sldId id="581" r:id="rId10"/>
    <p:sldId id="695" r:id="rId11"/>
    <p:sldId id="385" r:id="rId12"/>
    <p:sldId id="386" r:id="rId13"/>
    <p:sldId id="387" r:id="rId14"/>
    <p:sldId id="388" r:id="rId15"/>
    <p:sldId id="389" r:id="rId16"/>
    <p:sldId id="671" r:id="rId17"/>
    <p:sldId id="672" r:id="rId18"/>
    <p:sldId id="674" r:id="rId19"/>
    <p:sldId id="675" r:id="rId20"/>
    <p:sldId id="696" r:id="rId21"/>
    <p:sldId id="697" r:id="rId22"/>
    <p:sldId id="337" r:id="rId23"/>
    <p:sldId id="430" r:id="rId24"/>
    <p:sldId id="698" r:id="rId25"/>
    <p:sldId id="410" r:id="rId26"/>
    <p:sldId id="432" r:id="rId27"/>
    <p:sldId id="699" r:id="rId28"/>
    <p:sldId id="408" r:id="rId29"/>
    <p:sldId id="411" r:id="rId30"/>
    <p:sldId id="741" r:id="rId31"/>
    <p:sldId id="685" r:id="rId32"/>
    <p:sldId id="325" r:id="rId33"/>
    <p:sldId id="702" r:id="rId34"/>
    <p:sldId id="327" r:id="rId35"/>
    <p:sldId id="279" r:id="rId36"/>
    <p:sldId id="693" r:id="rId37"/>
    <p:sldId id="703" r:id="rId38"/>
    <p:sldId id="692" r:id="rId39"/>
    <p:sldId id="258" r:id="rId40"/>
    <p:sldId id="646" r:id="rId41"/>
    <p:sldId id="49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nskAHq+d4bAzxrwpPiEpw==" hashData="TzXXsADbh4D5UJYt4eLT3nZGUJeGQrkxrCFhizDul00g5TYBvvwitbJc9pQDUC84dOeoKntZCSh/1qAAxjQ6C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E3CF4-8487-428F-8CD8-B6D732750B2D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5B754-A22E-4C29-8100-6D8211A16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0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511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>
            <a:extLst>
              <a:ext uri="{FF2B5EF4-FFF2-40B4-BE49-F238E27FC236}">
                <a16:creationId xmlns:a16="http://schemas.microsoft.com/office/drawing/2014/main" id="{1F0BEFDF-DA96-4AE0-8913-39FF366789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>
            <a:extLst>
              <a:ext uri="{FF2B5EF4-FFF2-40B4-BE49-F238E27FC236}">
                <a16:creationId xmlns:a16="http://schemas.microsoft.com/office/drawing/2014/main" id="{E8D1071C-4A72-4196-862E-186E7B81C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620" name="Slide Number Placeholder 3">
            <a:extLst>
              <a:ext uri="{FF2B5EF4-FFF2-40B4-BE49-F238E27FC236}">
                <a16:creationId xmlns:a16="http://schemas.microsoft.com/office/drawing/2014/main" id="{4F59AFE0-5FB5-4D8D-9DBD-48EBF3BD7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9C57C-816D-42D6-AB4C-EECC4EF7F4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>
            <a:extLst>
              <a:ext uri="{FF2B5EF4-FFF2-40B4-BE49-F238E27FC236}">
                <a16:creationId xmlns:a16="http://schemas.microsoft.com/office/drawing/2014/main" id="{8497E948-FD4F-4C6A-AFAA-15A9C98A54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>
            <a:extLst>
              <a:ext uri="{FF2B5EF4-FFF2-40B4-BE49-F238E27FC236}">
                <a16:creationId xmlns:a16="http://schemas.microsoft.com/office/drawing/2014/main" id="{1BDA504F-4434-4DCE-B8B6-D7F3F69C2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716" name="Slide Number Placeholder 3">
            <a:extLst>
              <a:ext uri="{FF2B5EF4-FFF2-40B4-BE49-F238E27FC236}">
                <a16:creationId xmlns:a16="http://schemas.microsoft.com/office/drawing/2014/main" id="{FDC6ABA9-E0FD-45B9-9393-5B5AB9D90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CAA278-F06E-4B02-B962-5DB8EAB58E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>
            <a:extLst>
              <a:ext uri="{FF2B5EF4-FFF2-40B4-BE49-F238E27FC236}">
                <a16:creationId xmlns:a16="http://schemas.microsoft.com/office/drawing/2014/main" id="{361EA924-767C-4AC4-B1C4-063FA88ED5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>
            <a:extLst>
              <a:ext uri="{FF2B5EF4-FFF2-40B4-BE49-F238E27FC236}">
                <a16:creationId xmlns:a16="http://schemas.microsoft.com/office/drawing/2014/main" id="{111E3AD4-E906-4606-9DB1-CC2818E34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36895A9F-3E71-4659-ADE4-FAD1F2F7D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35D94D-3D5A-44B1-B5E6-423FCDC9F4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417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622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id="{8206770A-707F-42E7-A275-BEE09D619C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>
            <a:extLst>
              <a:ext uri="{FF2B5EF4-FFF2-40B4-BE49-F238E27FC236}">
                <a16:creationId xmlns:a16="http://schemas.microsoft.com/office/drawing/2014/main" id="{992D0F27-ED46-47DF-BB64-480774BA2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79204" name="Slide Number Placeholder 3">
            <a:extLst>
              <a:ext uri="{FF2B5EF4-FFF2-40B4-BE49-F238E27FC236}">
                <a16:creationId xmlns:a16="http://schemas.microsoft.com/office/drawing/2014/main" id="{C521639B-E5C2-4422-A317-1C0765D56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56EE-C78D-413C-94D8-7A78A5C1A5B1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7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id="{FA3D736A-3238-4649-B97F-5B6783D361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4FFE9-DAEE-40BB-B617-B0A039132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CN" sz="2000" dirty="0"/>
              <a:t>Body of mandible     </a:t>
            </a:r>
          </a:p>
          <a:p>
            <a:pPr lvl="1">
              <a:defRPr/>
            </a:pPr>
            <a:r>
              <a:rPr lang="en-US" altLang="zh-CN" sz="1600" dirty="0"/>
              <a:t>Superior border: alveolar arch </a:t>
            </a:r>
            <a:r>
              <a:rPr lang="zh-CN" altLang="en-US" sz="1600" dirty="0">
                <a:solidFill>
                  <a:srgbClr val="0000FF"/>
                </a:solidFill>
              </a:rPr>
              <a:t> </a:t>
            </a:r>
          </a:p>
          <a:p>
            <a:pPr lvl="1">
              <a:defRPr/>
            </a:pPr>
            <a:r>
              <a:rPr lang="en-US" altLang="zh-CN" sz="1600" dirty="0"/>
              <a:t>Inferior border: base of mandible</a:t>
            </a:r>
            <a:endParaRPr lang="zh-CN" altLang="en-US" sz="1600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en-US" altLang="zh-CN" sz="1600" dirty="0"/>
              <a:t>Outer surface: mental protuberance 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altLang="zh-CN" sz="1600" b="1" dirty="0"/>
              <a:t>     mental foramen</a:t>
            </a:r>
            <a:r>
              <a:rPr lang="en-US" altLang="zh-CN" sz="1800" b="1" dirty="0"/>
              <a:t> </a:t>
            </a:r>
            <a:endParaRPr lang="zh-CN" altLang="en-US" sz="1600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en-US" altLang="zh-CN" sz="1800" dirty="0"/>
              <a:t>Inner surface: </a:t>
            </a:r>
            <a:r>
              <a:rPr lang="en-US" altLang="zh-CN" sz="1600" dirty="0"/>
              <a:t>mental spine</a:t>
            </a:r>
            <a:r>
              <a:rPr lang="en-US" altLang="zh-CN" sz="1800" dirty="0"/>
              <a:t>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altLang="zh-CN" sz="1800" dirty="0"/>
              <a:t>     </a:t>
            </a:r>
            <a:r>
              <a:rPr lang="en-US" altLang="zh-CN" sz="1600" dirty="0"/>
              <a:t>digastric fossa</a:t>
            </a:r>
            <a:endParaRPr lang="zh-CN" alt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altLang="zh-CN" sz="2000" dirty="0"/>
              <a:t>Ramus: </a:t>
            </a:r>
            <a:r>
              <a:rPr lang="en-US" altLang="zh-CN" sz="1600" dirty="0"/>
              <a:t>has two vertical processes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CN" sz="1600" dirty="0"/>
              <a:t>     separated by </a:t>
            </a:r>
            <a:r>
              <a:rPr lang="en-US" altLang="zh-CN" sz="1600" dirty="0" err="1"/>
              <a:t>mandibular</a:t>
            </a:r>
            <a:r>
              <a:rPr lang="en-US" altLang="zh-CN" sz="1600" dirty="0"/>
              <a:t> notch</a:t>
            </a:r>
            <a:endParaRPr lang="zh-CN" altLang="en-US" sz="1600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en-US" altLang="zh-CN" sz="1800" dirty="0"/>
              <a:t>Coronoid process </a:t>
            </a:r>
            <a:endParaRPr lang="zh-CN" altLang="en-US" sz="1600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en-US" altLang="zh-CN" sz="1800" b="1" dirty="0"/>
              <a:t>Condylar process </a:t>
            </a:r>
            <a:endParaRPr lang="zh-CN" altLang="en-US" sz="1800" b="1" dirty="0"/>
          </a:p>
          <a:p>
            <a:pPr lvl="2">
              <a:defRPr/>
            </a:pPr>
            <a:r>
              <a:rPr lang="en-US" altLang="zh-CN" sz="1600" b="1" dirty="0"/>
              <a:t>head of mandible </a:t>
            </a:r>
            <a:endParaRPr lang="zh-CN" altLang="en-US" sz="1600" b="1" dirty="0"/>
          </a:p>
          <a:p>
            <a:pPr lvl="2">
              <a:defRPr/>
            </a:pPr>
            <a:r>
              <a:rPr lang="en-US" altLang="zh-CN" sz="1600" b="1" dirty="0"/>
              <a:t>neck of mandible </a:t>
            </a:r>
            <a:endParaRPr lang="zh-CN" altLang="en-US" sz="1400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en-US" altLang="zh-CN" sz="1800" b="1" dirty="0"/>
              <a:t>Mandibular foramen </a:t>
            </a:r>
            <a:endParaRPr lang="zh-CN" altLang="en-US" sz="1600" b="1" dirty="0"/>
          </a:p>
          <a:p>
            <a:pPr lvl="1">
              <a:buFont typeface="Wingdings" pitchFamily="2" charset="2"/>
              <a:buNone/>
              <a:defRPr/>
            </a:pPr>
            <a:r>
              <a:rPr lang="zh-CN" altLang="en-US" sz="1800" dirty="0"/>
              <a:t>    </a:t>
            </a:r>
            <a:r>
              <a:rPr lang="en-US" altLang="zh-CN" sz="1800" dirty="0" err="1"/>
              <a:t>mandibular</a:t>
            </a:r>
            <a:r>
              <a:rPr lang="en-US" altLang="zh-CN" sz="1800" dirty="0"/>
              <a:t> </a:t>
            </a:r>
            <a:r>
              <a:rPr lang="en-US" altLang="zh-CN" sz="1800" dirty="0" err="1"/>
              <a:t>lingula</a:t>
            </a:r>
            <a:endParaRPr lang="zh-CN" altLang="en-US" sz="1800" dirty="0"/>
          </a:p>
          <a:p>
            <a:pPr lvl="1">
              <a:defRPr/>
            </a:pPr>
            <a:r>
              <a:rPr lang="en-US" altLang="zh-CN" sz="1800" b="1" dirty="0"/>
              <a:t>Angle of mandible</a:t>
            </a:r>
            <a:endParaRPr lang="zh-CN" altLang="en-US" sz="1600" b="1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en-US" altLang="zh-CN" sz="1800" b="1" dirty="0"/>
              <a:t>Masseteric </a:t>
            </a:r>
            <a:r>
              <a:rPr lang="en-US" altLang="zh-CN" sz="1800" b="1" dirty="0" err="1"/>
              <a:t>tuberocity</a:t>
            </a:r>
            <a:r>
              <a:rPr lang="en-US" altLang="zh-CN" sz="1800" b="1" dirty="0"/>
              <a:t> </a:t>
            </a:r>
            <a:endParaRPr lang="ar-SA" dirty="0"/>
          </a:p>
        </p:txBody>
      </p:sp>
      <p:sp>
        <p:nvSpPr>
          <p:cNvPr id="179204" name="Slide Number Placeholder 3">
            <a:extLst>
              <a:ext uri="{FF2B5EF4-FFF2-40B4-BE49-F238E27FC236}">
                <a16:creationId xmlns:a16="http://schemas.microsoft.com/office/drawing/2014/main" id="{91E22184-BAED-46BB-89A0-D7B8AED07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1802C-7F58-4F41-A7D9-C7FBC4059E7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>
            <a:extLst>
              <a:ext uri="{FF2B5EF4-FFF2-40B4-BE49-F238E27FC236}">
                <a16:creationId xmlns:a16="http://schemas.microsoft.com/office/drawing/2014/main" id="{26384E6E-6137-412B-BBD6-5432A3987B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>
            <a:extLst>
              <a:ext uri="{FF2B5EF4-FFF2-40B4-BE49-F238E27FC236}">
                <a16:creationId xmlns:a16="http://schemas.microsoft.com/office/drawing/2014/main" id="{66F43B0F-AEA3-446B-A923-AF0624FD23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180228" name="Slide Number Placeholder 3">
            <a:extLst>
              <a:ext uri="{FF2B5EF4-FFF2-40B4-BE49-F238E27FC236}">
                <a16:creationId xmlns:a16="http://schemas.microsoft.com/office/drawing/2014/main" id="{796EB358-76A4-4091-A3FA-38F3B6C94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92170-2EF3-4B49-9801-39A4B198D5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>
            <a:extLst>
              <a:ext uri="{FF2B5EF4-FFF2-40B4-BE49-F238E27FC236}">
                <a16:creationId xmlns:a16="http://schemas.microsoft.com/office/drawing/2014/main" id="{70484A52-7927-4465-8B51-D234A4E212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>
            <a:extLst>
              <a:ext uri="{FF2B5EF4-FFF2-40B4-BE49-F238E27FC236}">
                <a16:creationId xmlns:a16="http://schemas.microsoft.com/office/drawing/2014/main" id="{134D1A2C-D7F7-470F-B088-35E4EE640C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181252" name="Slide Number Placeholder 3">
            <a:extLst>
              <a:ext uri="{FF2B5EF4-FFF2-40B4-BE49-F238E27FC236}">
                <a16:creationId xmlns:a16="http://schemas.microsoft.com/office/drawing/2014/main" id="{20A465AF-66F6-4A25-972D-A44A88BED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6B8396-31FD-4EF2-8D58-39D5A2634B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>
            <a:extLst>
              <a:ext uri="{FF2B5EF4-FFF2-40B4-BE49-F238E27FC236}">
                <a16:creationId xmlns:a16="http://schemas.microsoft.com/office/drawing/2014/main" id="{B29898CC-D073-45E7-B659-58B28E5ACF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>
            <a:extLst>
              <a:ext uri="{FF2B5EF4-FFF2-40B4-BE49-F238E27FC236}">
                <a16:creationId xmlns:a16="http://schemas.microsoft.com/office/drawing/2014/main" id="{E8934478-963C-4DEB-B569-C29B05177B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182276" name="Slide Number Placeholder 3">
            <a:extLst>
              <a:ext uri="{FF2B5EF4-FFF2-40B4-BE49-F238E27FC236}">
                <a16:creationId xmlns:a16="http://schemas.microsoft.com/office/drawing/2014/main" id="{E22ABF2D-86A3-41B2-8143-2137E2CF7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C229F-197B-4CB5-8A26-9C06347DB8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>
            <a:extLst>
              <a:ext uri="{FF2B5EF4-FFF2-40B4-BE49-F238E27FC236}">
                <a16:creationId xmlns:a16="http://schemas.microsoft.com/office/drawing/2014/main" id="{0FBC022C-D2D2-4A25-8A1A-A215BE3B9A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>
            <a:extLst>
              <a:ext uri="{FF2B5EF4-FFF2-40B4-BE49-F238E27FC236}">
                <a16:creationId xmlns:a16="http://schemas.microsoft.com/office/drawing/2014/main" id="{261374AD-E39D-4F9F-A0CF-3F60A310B7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183300" name="Slide Number Placeholder 3">
            <a:extLst>
              <a:ext uri="{FF2B5EF4-FFF2-40B4-BE49-F238E27FC236}">
                <a16:creationId xmlns:a16="http://schemas.microsoft.com/office/drawing/2014/main" id="{6C0C76B6-61FD-4429-B2CA-BB33BDFED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40C9B-90AB-4E96-A5E2-B05D9DBFD99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>
            <a:extLst>
              <a:ext uri="{FF2B5EF4-FFF2-40B4-BE49-F238E27FC236}">
                <a16:creationId xmlns:a16="http://schemas.microsoft.com/office/drawing/2014/main" id="{364BF027-7B85-4698-AB95-D142F351B6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>
            <a:extLst>
              <a:ext uri="{FF2B5EF4-FFF2-40B4-BE49-F238E27FC236}">
                <a16:creationId xmlns:a16="http://schemas.microsoft.com/office/drawing/2014/main" id="{274B19CF-77D2-4126-89A4-95169B2AD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24" name="Slide Number Placeholder 3">
            <a:extLst>
              <a:ext uri="{FF2B5EF4-FFF2-40B4-BE49-F238E27FC236}">
                <a16:creationId xmlns:a16="http://schemas.microsoft.com/office/drawing/2014/main" id="{7D75E907-0B4C-4823-A958-C04E05279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FBC81-FA84-44F5-91C6-739D271C73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>
            <a:extLst>
              <a:ext uri="{FF2B5EF4-FFF2-40B4-BE49-F238E27FC236}">
                <a16:creationId xmlns:a16="http://schemas.microsoft.com/office/drawing/2014/main" id="{BB5DA197-8E12-4548-9157-8AE2C22880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>
            <a:extLst>
              <a:ext uri="{FF2B5EF4-FFF2-40B4-BE49-F238E27FC236}">
                <a16:creationId xmlns:a16="http://schemas.microsoft.com/office/drawing/2014/main" id="{17728F81-0CDD-436B-A411-DA852C848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596" name="Slide Number Placeholder 3">
            <a:extLst>
              <a:ext uri="{FF2B5EF4-FFF2-40B4-BE49-F238E27FC236}">
                <a16:creationId xmlns:a16="http://schemas.microsoft.com/office/drawing/2014/main" id="{060249C7-901C-479F-A81A-01C7AC4B3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0CA275-4CB1-4368-BEFF-AFB64FA5F91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269D3F-D728-4623-A5BB-CF5179AB8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5A47EA-F2AD-4C28-8770-9B93CA013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F13318-2A42-4170-AD8B-58270C134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EE868-1A30-4AB3-B26B-DAE432E50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89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4FFE91-0E48-41F7-9766-BE1B7864BB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F44472-F89B-4167-A1A9-380578369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84C6A-965E-4B79-84AB-7C18624BD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50E3E-20EA-4077-A838-B5085F048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3480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6676BD-04E9-4B6D-A237-C86DADFC63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576A8E-033C-4ED7-9D1A-5BE60C8B2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9EA337-2C6C-46AB-B5FD-8CA7A7169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525B1-7CBB-44BB-B272-1337EE1AC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3974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0E4874-0EB3-4349-AE91-AFFC3F8F6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A655EF-3ED1-45D8-B95D-E905B1233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096BA2-2053-4E2E-A2AA-9ACEFBA0B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2C19F-3EA9-464C-860D-BBBD2B4AC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015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71C96-B5A9-45B5-B8CB-E6950C116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F7B5BA-7920-4068-9016-1D3F042D4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8BF2F-A63C-4755-99E0-7A3F1CFBB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42062-E05B-49C0-946F-596B2CE33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2645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08809-C3A9-4FBC-B7E7-975CD3838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DC0D9-E926-4A8B-930C-B4675C47D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6814E-736D-4EFF-9E2E-7057F9F0C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A4E00-3FD7-4A9A-BF35-286DB0209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8682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53DE8-62EC-4215-AC99-CFD9C2DE8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FA7F6A-8BF7-4FE4-B725-F9DD9731D6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DAAA8B-6051-437D-8CC2-685FF152B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EE861-7F4B-4C7F-842B-2FE41F0E8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3012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B014F-E329-466B-84FC-F6F397E55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3D7996-6898-4D76-A872-E0AF02A19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88437C-4D98-4323-BDBF-825F81427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6ED26-751B-4241-BE87-94D7460DF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9388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02/06/1441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995053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02/06/1441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736110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02/06/1441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740723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02/06/1441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691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BA7E2C-697A-41F7-A7FD-2A434DDA7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011C8-54BE-455C-B42B-7680A7AED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E3B673-E77F-4679-9967-7A2601FD6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81E4D-69D1-4EDD-8024-BD39EA0E5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0589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02/06/1441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074390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02/06/1441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27204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02/06/1441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929199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02/06/1441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22295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02/06/1441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87988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02/06/1441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147429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02/06/1441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001343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61F6-9A80-4D77-8C76-5561ECB1C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04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7FCA071-492E-4C41-9612-8BF7F65FF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D33AA9-49D2-402E-8E14-B8310C062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C4E6105-BA43-4B3F-80A8-2382A395B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8E738-91A7-4CC2-8EDF-782EBCCE9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685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2A465-9A3E-4F83-8535-6673AD83D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9502E8-E01C-459A-BB0C-15F0AF734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9ABD15-1E8C-438C-B3A1-CB4B09EAF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4F4EA-D74D-494D-BCAA-63AFA4F2B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574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E1591-4B31-4FEF-8166-06A60C93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38681-AEB8-42C9-9875-3EB7FEA5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19147-3915-442D-AEB4-F3E670AE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fld id="{C741198E-73E5-40EF-AAC9-72E2E1BE90A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2813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00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4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17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9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6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3A7C03-C235-4FD0-815A-A72D7B0CA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FE8C4F-E672-489E-A279-32597F3B6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B93912-207A-43BF-AA95-8BDAC3D3D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8D3EA-9389-438B-882C-9504B6BE2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03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67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1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22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85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61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8100C50-29FE-4A46-9394-AB95934880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CC54F91-0300-4A8C-A87C-42627B0389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F9805FC-3DEC-4262-A96C-2CEA653A76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359D17D-7A49-4535-9B23-30CA90613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F574D16-E8CD-4F78-96CB-670EB01BFA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74C50ABC-5C47-4873-A66F-682ABD8D0E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20BC2DE-FBC0-4D9B-B889-9372B22F7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2124F96A-0AA4-4D5E-A0ED-1FACE6EDA5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A0DFFA5B-37E8-4FDD-844E-97B9DE8D0B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B89B390E-7D40-47CB-A107-F315FA1D36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E60BC07A-A07A-42EE-8B7A-1E6B4341CB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E29FED6-74F4-4D45-8478-6D66CCAB2B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48A64B4-7C37-4542-A2C0-85313781B1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AAAE98E2-5035-4A9F-B391-761C911FB7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39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BD7E9D7-57A8-4125-980C-A932411C9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ABE93F82-A4BE-4359-95CF-91FA7DA73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911A10-6B77-4983-B60D-CBB3505F3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E566-F530-4C94-AA10-A253B02B7572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546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257E98-2035-4D5A-A78F-65574849FA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977037-F63B-4DAA-9F84-6D48CF5ED6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CB05A-5B6D-45D9-9DC6-26ADAD43A9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DF5E60C-A2C0-4B62-94CB-597A5CCC5C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10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BB301F-A7E4-45FF-B257-AB52ABFF2C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81C04C-7BA1-4735-84C5-63FE892C4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81E59-E3F7-473D-8F20-71C3E3C142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7BF3CB7-19A5-40CD-A53A-68E64B43362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96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6A5F63-17E5-4F1A-AB8F-CDC84A587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B89E33-3957-4552-A60A-E9864EE3F2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9C0B4-3F3D-438E-9005-4BD3CD4DB797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9409462-F30B-4377-95FB-F668F6C2E90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4D179E-33AD-417E-AC29-911F905C8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4302BA-CC4C-454C-9518-2B0290F41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59301-E0AE-4A9E-9BF8-04330F538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7B453-4DFF-4639-ADC9-ADA56DF03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769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66906E9-CDEA-4CD9-88B5-4D1A15A9F5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E9E720-17FE-4082-930A-0C01E6F471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42B22-CD11-4C2B-849E-0598C8AD5BE9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AAC06BE-691B-470F-8E3B-512138E78C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97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70BC6-0E4B-435D-AEB8-DA3DABA418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165F7-2A87-497C-8D34-38394F1B65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92415-FB61-4AC3-BEF6-EFDF33BD564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DAEC773C-FE4F-48A6-879D-9FA00AEAA89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88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6FE0D1-3B38-4FC2-8F29-5099AA35CE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67321B5-37E8-46F9-9FFB-0BB900FAD0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61E04-B37D-4BE9-B77B-9C4ADE2914DE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22A7FDF-E5D7-42B6-AC16-7D84069DFA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4F68DB1-53A4-44E6-8C38-A327B7E883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D9789A4-1221-4E79-A319-F538148CB5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9D398-B319-4172-A09A-D8CC34829FB4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CB4A822-96D9-453E-8B59-7A6C72D625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7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14F03C-F81F-420C-85DF-BD1D504B5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CD9A8-CB11-4AF1-9C96-3A100A5507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7916C-274F-4458-B3D6-93DCBF20E78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082EBA6-4A8E-439D-9F79-12358DD2A95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66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75DAE3-8B70-4331-9CA2-B22B34C802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9FCA90-62F0-4273-9D37-E3D56B88E5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C0C66-193C-4092-A110-6179C939EA3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8427B45-F09A-4914-A382-BC999D37ECC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69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17046F-80FD-4CDD-A329-18646124FE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8D70E6-3AA2-4CD4-BB17-8F89F11554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80C75-2C32-47C0-AC76-0A29F49705D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7548113-4788-44A6-B4E8-C1DEFC9ECB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25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7F0BFC-3D84-4E95-8841-C32F537BBB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6E93B6-BC08-4A13-8A19-3382D0B638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68703-60A3-45A4-8B50-8D8CC76DF68C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07700921-D32A-4696-979F-C6C7D9E7CA6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7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2483AD-A838-4596-8C80-0444704380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29EE23-A086-463B-8910-F1628C03E2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3B8A1-B955-4C6C-8C7E-1EA1C7161653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91BE506-8AED-4F40-A72A-23B64FF1C88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16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087F4B-C876-4620-9E96-9D0236FFBF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A43F5C-8944-42EC-81B3-B65C120A0A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AD4A0-C224-4ED8-B81F-6C21F3AB2A0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1EE5D06-A199-4858-BC91-BD41DD5C227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9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4BD0D-6949-48EF-9B59-F787BD1E5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28D8EF-E944-4D94-AE2D-8CEA1494D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6853A-D42E-4570-9FD1-58B2FCA6B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4DDD8-15EB-429A-BB0E-DEB08B22A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039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D8EDB9-77F4-4FD6-ABBE-495428CC5E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2CF90B-1FD3-4FAF-905E-7892415C1C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4162-FA93-44B9-910E-9AE464CEC0BD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A810F81-003E-4529-B08B-6F3C9A0AA8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0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6DAF6B-9FF5-4A65-8EAE-06356322F7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10620-E2B1-44EE-B860-D22304FCB5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9992C-6B09-470E-98D0-BF57A1D646A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99D8CC5-1F01-4252-B848-30EF57ED42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3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F67D9D-E340-4227-BB0B-2B37948BEA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B3B55B-2FE8-42B4-B0DB-A90E1454ED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CAEB9-53DB-44E1-A893-EF3596161ED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F30D49C-F245-41E8-9239-04D00AD6EA5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73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631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56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197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681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9376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219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66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952972-B59A-4C2B-AC25-B675FAA93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D5C3A1-D6A5-4440-91AD-EC50CF65A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F1D8C0-C9F9-46E8-A837-70FF4612F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67221-ADDD-45B7-B04D-C695A1CD0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97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956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1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94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328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34B9E-69EA-455F-9D3C-BE181EA0B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798B77-D259-4DBD-A606-6A7B9FB6D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FF0CFA-0A6D-4163-87B3-79D09F0AA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53965-E5C7-4FFE-8E7D-CF83458E1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8809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C98D5-767E-455D-ABED-1E7220B16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EC7165-F31A-48F0-9CEF-475388434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F6CE3E-A092-418C-85D4-A5A163A70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1F601-95C7-4340-9CEC-23D0BCB91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0752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076568-1AB2-4818-8E06-F97A20B7D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0B59FB-5254-4913-83D1-D848D1558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296E52-DCCF-42D7-B68E-CF149DBDB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B3170-FBB5-4EEA-A565-1BDD9257C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0818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E7B27-6DBB-447F-A5B8-2370F18CA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338B2-0326-4FC3-8748-042B800AE6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4135DF-3ECA-4D21-A069-422DF30CB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3E694-10E5-4B83-80F9-5A9359838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0096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246DA6-D91F-4CFB-9AF0-196F355F4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0C74F1-04BD-470A-BE8B-555CE6BCB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97E725-B1C3-429A-9BC6-CA241C5EE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C87A8-C81A-402F-949C-4C417B8F8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903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6DB198-86E9-4FCF-A795-667C0806A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859FF9-753D-4E66-9BEC-A4E765B57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BBA3C8-C9B4-48C5-8DDE-5B1FD86FB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F24E4-B9D5-42A7-A03C-7A08B6B130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71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5C8D34-10AE-4F7F-92E8-FC7B33ADD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458207-2784-47AD-B554-C84E4524D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F8BB54-7D97-4BBB-8730-838B06A1C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13DB7-5A44-4F00-ACF0-0BC805C0F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0950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7A043E-B31A-4DA8-AEBC-3DDB179F0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6B21F6-A009-4336-9F1C-27C1C4842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FF3375-FAC0-4B60-BCB6-97BE7B7B1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31EC5-96DF-479C-AB9F-568A7BB388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2929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70B8E-7B3F-4040-A52A-98265C1AEF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A265A0-3A16-4846-81E0-AB23B9A910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F1ABAD-213D-4665-B4EE-99FBB239AD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3CCD0-7FCC-4F70-B55D-03839FE13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3002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4806B0-8B1B-4483-908C-A9129ACB29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F70530-9294-4E35-B62F-E3E488D9E2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396F8F-3345-412A-9B49-C74F92A2C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36BC0-1E09-4BCB-AFD1-0EABFDD59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939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1DA473-3DE1-41EB-A78A-855F856817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EA170F-165B-455B-8F94-D81E6FEE7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3727D2-C5D8-4E14-81A0-F99A2BE72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97526-B19A-4575-B1D0-B47CE36E3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67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641F89-62F9-4A9F-A4BC-685DC3A94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18CA2-CE05-4E0A-BAC8-6E345D1AFF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B223AF-54B2-44C5-969B-D3CAF078D8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2D029-D1FB-4509-827E-BC031C94B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9223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A391E7-50FA-4AB9-AAFD-EC3405EFD4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3DC7D-61C2-4072-AEB2-9D2907834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087C74-D6A8-46E2-9C32-56A7EB076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8CC19-C091-4AD2-BD9C-4F2BBE00D7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0640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4A2136-9A31-4CD8-AB2D-71E59EF04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3E4E0B-8A17-4B0D-8D2C-A5E405F73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B658BBD-BBD3-4185-B2F0-71081ED8D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75BFD-2C67-4CF7-94E8-523E49F3D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554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C1ABCF6-7E35-411E-A0B8-5BD71AED7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57A28EC-353F-4B65-946B-713E51FC2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CCDEA6-6B02-4AD5-A89C-16DA0BEB87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23212-E033-440A-B7B5-B8093C3E6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745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184775-141E-4F16-B8A9-DCE237409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3AF475-1216-4F54-B3E1-5A5FA5839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BBBD5E-0F56-415A-8C54-0250B6700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5096D-93F9-4C24-829D-5BA902DDC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554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2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265FD4-CCBD-4C74-A7CB-99E4FA86B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214DB5-1B50-4959-848F-91F992A3C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2ADAC0-D4C2-42C0-BC1C-02EDBBDD2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F72EF-04B2-497C-B46D-29F1A6206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3176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955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73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980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118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978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31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028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11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A36A0-5CF4-4268-AA6F-D3C7C61F4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A4825C-05A7-417F-B905-6DDF62F7B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2FAD0-E080-4255-BF51-242010261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05021-2F79-4BDE-B8FE-40FC9E35E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1394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D634DD-99FD-4AAA-88F7-F703FD6B2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362F68-BA46-4752-9D9A-7B58D1F1D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2F87EC-FD8B-495A-B93F-7454DEE2F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9F095-E527-47FC-844F-23C93D422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2725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6819C1-3002-451A-99AE-545DE0BA3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D0391B-7319-4AB5-A5BE-0B6C1C524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909CC9-DD93-4795-A357-146E1BC78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1386-75C6-48C1-A220-518CBFCFC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7535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CFAA48-ED81-439A-A33E-E3FF8D3FF2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55AE9B-7EB1-4530-A6AB-E2870F5FB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FACB6D-097B-43E3-A581-A1F533286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71F3-DD9E-40D2-AD35-B3361579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3621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AE348E-B329-4440-9C4A-201983E44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EE2F2B-EFCF-4080-ADF8-511C34442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E9054-ECD7-4FEB-B66B-BFB2A4E002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6FE6-CC3C-4372-92DE-41ABE85BE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9497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DE255A-48F1-45AE-901F-8EABEA23D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503241-828F-40AE-AFF1-05FDAF7F6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0371F6-956A-41C5-8E8B-E9D5231F7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19E85-F267-45A3-92B2-6B7E0CAD97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3327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AA27BD-FE0B-402D-8C6A-64B3D6FFE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763459-3EC8-4103-90B0-B41AE65DE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C7DEDC-B30F-4CC8-8BAA-23E2B904C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413B-0002-4FD5-84B8-7CFEDBE94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2539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91E3CC-167C-472E-A9B3-0C4CED075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A4D32C-9157-46EA-8F13-713A3D912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E213EF-BC9F-46D4-B05E-59B653D50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D59A7-6688-4B78-B8A7-E3D22F724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3300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410549-AF83-4ECC-8934-C9576A2FF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426C00-C287-4E35-9D50-76F86CBF5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C5197-0E4E-4D7D-8F88-75F3FCFDA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8AFAF-D171-4992-B7EA-907A5F341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3984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D7E3F-C9FC-48BA-B671-447FAA53D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41974D-8D71-4EC2-825E-3AE69E69B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FC9A78-22D5-46B7-8D03-B6724C5E2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4BA9E-CD64-4CD3-B783-5AAD755A1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634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32DD51-C4C0-4C8F-97CC-0DAB10261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83B0E-30DB-4449-805A-AF0A7B7BF4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6909BD-3C47-4B1D-8916-4C03C4CBA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EDE04-729C-41E9-B921-B9F5CD3436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1AF67-FDC8-4B96-A910-3A6CA6F8F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2B826-E152-4D8E-A39A-B6BD274EE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05863D-075E-4E0C-97C5-D211C17F7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6E45-8AD4-49B0-9976-172C1976F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7056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1C9434-86B7-4BC1-8B4F-0EE858016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F945D4-913F-4B17-95BD-B41984BAB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EB1109-4181-4CC9-83FF-67B66C506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632D-C651-47F3-874D-37C750FE6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8419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7EAAA-E2E1-4F59-81D0-E5A23BE02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EEF07-C858-449F-86CB-94C694CB3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B3386-9454-4FFD-8C57-13736D957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42711-4855-4E0F-A7DF-51436A450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9847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F1B384-2082-4B1C-A0F9-1A1325C6A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3E817DF-8487-4AD8-84F1-43B0790D77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0E86B81-8498-4DA2-9C05-292553EB8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3334-2575-420D-86AF-74D627870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070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9304909-2C75-4309-8BF4-D3741C089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35D6A3B-5DCF-4F55-85EB-8566AB018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556225-FFB6-44E7-BDA6-9FC0EA85E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856A-5DAF-4288-B8F4-722152002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5741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5D20E7-C2BE-4C53-BF60-F20684D87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03A626-28E8-4B3E-8B93-8696C8CE1A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EFBF24-4B1B-41D3-91FA-AD612825C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AB1BE-E083-4EF8-A9DA-75217BC81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0701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5E1F84-BA17-48DF-BDBD-BEC5F4351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DDCF5E-9EE8-4A9E-B538-C48303C5F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67AA20-A3F7-465A-B856-91F876303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C4FAD-5D6B-4826-8929-BC42A6EF8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3293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78D301-F56F-4EBF-BB45-95810D1C9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4D208D-AA4A-41F4-AFBC-528EB5B65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2B7149-0B27-46EE-A89D-7ACB67A98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2C99A-2F69-4DCF-853A-5E036269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4589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E8A227-F154-430F-AA43-AD29E0BB9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EDBD6E-F353-40B0-A740-DCFABB6B5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00A82E-743C-4C2C-A26F-DFA9AAAD4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0A0B1-106A-4CFC-8E32-505A4CC64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2738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C8E9C-4519-4AEC-B201-B6FFCB6B6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937C2-1B6D-472F-94AC-B26A8E60D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91E3F0-15C0-4108-AE4E-A6DDB5128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78E02-FE7C-4D4F-BA5D-5838F3093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9615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318BBA-9A3F-465E-BCFB-640BD47AC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E9D333-A73F-40BA-AED7-69F1FCC01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A95B42-72AF-4A38-83BA-CF9224D38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9C761-166B-4B05-BCAA-3C4C60E8A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54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412DE3-0DED-4E1F-9178-8D6217B3C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871ADB-801A-4F22-98C9-33DA5C76E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080D04-E040-445C-90CC-D1B52802A4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E4A69E-22B9-4436-8D5A-F77530DA45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93F439-E6D9-4943-805A-5FE8D5D9D8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494F8AD8-352E-4E1C-9729-8432F0498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58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CD7F41E-8651-49E6-9BC0-D3CB5CF887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E8FE680-42DF-4CDD-A84B-591A7B7367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D2E4B0D4-2469-4B27-952E-5D1245FD592D}" type="slidenum">
              <a:rPr lang="ar-EG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5B2FEAF-40EF-48D8-AFA3-FD79F558CA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22885" name="Rectangle 5">
              <a:extLst>
                <a:ext uri="{FF2B5EF4-FFF2-40B4-BE49-F238E27FC236}">
                  <a16:creationId xmlns:a16="http://schemas.microsoft.com/office/drawing/2014/main" id="{DFF98735-3FF1-414D-8368-2A8110994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6" name="Rectangle 6">
              <a:extLst>
                <a:ext uri="{FF2B5EF4-FFF2-40B4-BE49-F238E27FC236}">
                  <a16:creationId xmlns:a16="http://schemas.microsoft.com/office/drawing/2014/main" id="{45206562-034F-4558-BA28-178FBE54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7" name="Rectangle 7">
              <a:extLst>
                <a:ext uri="{FF2B5EF4-FFF2-40B4-BE49-F238E27FC236}">
                  <a16:creationId xmlns:a16="http://schemas.microsoft.com/office/drawing/2014/main" id="{4FA3E7A5-BA43-44E7-9932-C1B7F6949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8" name="Rectangle 8">
              <a:extLst>
                <a:ext uri="{FF2B5EF4-FFF2-40B4-BE49-F238E27FC236}">
                  <a16:creationId xmlns:a16="http://schemas.microsoft.com/office/drawing/2014/main" id="{567D89A5-AF54-47EF-A6ED-F5B4357B9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9" name="Rectangle 9">
              <a:extLst>
                <a:ext uri="{FF2B5EF4-FFF2-40B4-BE49-F238E27FC236}">
                  <a16:creationId xmlns:a16="http://schemas.microsoft.com/office/drawing/2014/main" id="{E5416165-BE26-468F-9321-BF489EAE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0" name="Rectangle 10">
              <a:extLst>
                <a:ext uri="{FF2B5EF4-FFF2-40B4-BE49-F238E27FC236}">
                  <a16:creationId xmlns:a16="http://schemas.microsoft.com/office/drawing/2014/main" id="{DCFFA5DE-D66F-4A86-A8A5-FBFE6391F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91" name="Rectangle 11">
              <a:extLst>
                <a:ext uri="{FF2B5EF4-FFF2-40B4-BE49-F238E27FC236}">
                  <a16:creationId xmlns:a16="http://schemas.microsoft.com/office/drawing/2014/main" id="{C3B224DA-E88C-4BF7-A17B-0402E986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92" name="Rectangle 12">
              <a:extLst>
                <a:ext uri="{FF2B5EF4-FFF2-40B4-BE49-F238E27FC236}">
                  <a16:creationId xmlns:a16="http://schemas.microsoft.com/office/drawing/2014/main" id="{2CE9504E-B694-466A-9CD0-40D29CD67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3" name="Rectangle 13">
              <a:extLst>
                <a:ext uri="{FF2B5EF4-FFF2-40B4-BE49-F238E27FC236}">
                  <a16:creationId xmlns:a16="http://schemas.microsoft.com/office/drawing/2014/main" id="{4DD7FD8D-8E19-42A0-8E67-68FCE5B58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5111A5AE-BA37-4FFD-86AE-DAE913E21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C2CB7301-F8C5-4D35-A764-395ED7003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96" name="Rectangle 16">
            <a:extLst>
              <a:ext uri="{FF2B5EF4-FFF2-40B4-BE49-F238E27FC236}">
                <a16:creationId xmlns:a16="http://schemas.microsoft.com/office/drawing/2014/main" id="{672E0B2D-0166-46BD-9BAA-D84ACE78D5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9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27-Jan-20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53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9025A8-6D3F-463D-90AF-4FD25346F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D8E83B-6C5C-40AD-B7EA-C634C4F61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452BCF-1CE5-4119-81F6-7F84591627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37E7D7-5156-457E-86B4-641D9CB937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2B0B51-A731-4DD1-8AE7-5EF455AA34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38DBEE-09A6-4B28-925E-56FE53D6C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68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36D-A129-4C3B-9879-554C5B6177E5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1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00997F-8C44-44F6-9376-80E1F882E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8FDE99-B108-4701-80A6-06D553FD7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9994B-66FB-4994-BB7E-AB31C07305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F55C35-D699-4779-AEB0-0B86D0F177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B40BF8-226B-4487-8492-C2AE4EFB61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3D3DA01-EC62-4FF4-853B-90C9F0AD5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69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961CD6-C30F-420E-BE96-CE0D7F6DF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D50198-4819-4F2D-85FF-7B2257895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4FAE9C-6AF0-4F03-BC4D-04383747BA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F1FD2F-BD4F-47B3-9B27-4532BAFBB1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9B5A32-909F-4407-AA04-D64A10F4C6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9FD68E-14D0-41D9-B25E-5C85307E9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63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1EAFE-869D-4835-9CBB-72497AD62DD1}" type="datetimeFigureOut">
              <a:rPr lang="ar-EG" smtClean="0"/>
              <a:pPr/>
              <a:t>02/06/1441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832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AB058A-8A94-4B52-A43D-EC5D6BD627B4}"/>
              </a:ext>
            </a:extLst>
          </p:cNvPr>
          <p:cNvSpPr/>
          <p:nvPr/>
        </p:nvSpPr>
        <p:spPr>
          <a:xfrm>
            <a:off x="0" y="168812"/>
            <a:ext cx="12192000" cy="6679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6192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Body of the mandible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161925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- It is horse-shoe shaped havening;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1925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- 2 borders (upper and lower)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1925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- 2 surfaces (inner and outer)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161925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Upper border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(alveolar margin), carries the sockets for the teeth.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161925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Lower border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shows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digastric fossa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close to the symphysis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menti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on each side.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161925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C- Outer surface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shows the following features.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192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Symphysis </a:t>
            </a:r>
            <a:r>
              <a:rPr lang="ar-SA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الالتصاق</a:t>
            </a:r>
            <a:r>
              <a:rPr lang="ar-SA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menti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a faint median ridge.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7117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Mental </a:t>
            </a:r>
            <a:r>
              <a:rPr lang="ar-SA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ذقني</a:t>
            </a:r>
            <a:r>
              <a:rPr lang="ar-SA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protuberance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a median elevation in front of body close to lower border.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7117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Mental tubercle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a projection on each side of the mental protuberance.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7117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Mental </a:t>
            </a:r>
            <a:r>
              <a:rPr lang="ar-SA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ذقني</a:t>
            </a:r>
            <a:r>
              <a:rPr lang="ar-SA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foramen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on the outer surface transmits the mental nerve and vessels.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7117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Oblique line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from the anterior border of the ramus to the mental foramen.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D- Inner surface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7117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Superior and inferior genial  </a:t>
            </a:r>
            <a:r>
              <a:rPr lang="ar-SA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ذقني</a:t>
            </a:r>
            <a:r>
              <a:rPr lang="ar-SA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tubercles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close to the middle line.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7117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Mylohyoid line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an oblique Line on the inner surface of the body.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7117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Submandibular fossa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below the mylohyoid line to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submandibular gland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7117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Sublingual fossa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above the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mylobyoid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line to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sublingual gland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0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551AF6-4AEB-432F-AF49-8D77C97169DA}"/>
              </a:ext>
            </a:extLst>
          </p:cNvPr>
          <p:cNvSpPr/>
          <p:nvPr/>
        </p:nvSpPr>
        <p:spPr>
          <a:xfrm>
            <a:off x="112542" y="112542"/>
            <a:ext cx="11957538" cy="6679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47117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Ramus of the mandible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1170" algn="l"/>
                <a:tab pos="132715" algn="l"/>
                <a:tab pos="45720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Upper concave border, Mandibular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 notch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1170" algn="l"/>
                <a:tab pos="132715" algn="l"/>
                <a:tab pos="45720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Lower border, it continuous with the base of the mandible.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1170" algn="l"/>
                <a:tab pos="132715" algn="l"/>
                <a:tab pos="457200" algn="l"/>
              </a:tabLst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Angle of the mandible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is the meeting of the posterior and inferior borders.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1170" algn="l"/>
                <a:tab pos="132715" algn="l"/>
                <a:tab pos="457200" algn="l"/>
              </a:tabLst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Inner surface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shows the following features,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71170" algn="l"/>
                <a:tab pos="132715" algn="l"/>
                <a:tab pos="68580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Mandibular foramen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in the center of the ramus →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mandibular canal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and transmits the inferior alveolar nerve and vessels.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71170" algn="l"/>
                <a:tab pos="132715" algn="l"/>
                <a:tab pos="68580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Lingula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a small tongue like process medial to the mandibular foramen.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71170" algn="l"/>
                <a:tab pos="132715" algn="l"/>
                <a:tab pos="68580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Mylohyoid groove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starts below the mandibular foramen and passes downward and forwards to end below the posterior end of the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mylohoid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line.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		- It lodges the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mylohyoid nerve and vessels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- 2 processes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Coronoid process,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a sharp projection in front of the mandibular notch.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Condylar process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the projection behind the mandibular notch. It constitutes of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1-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Head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of the mandible to form temporo-mandibular joint.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Neck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of the mandible, a constriction below the head.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Pterygoid fovea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a small depression on front of the neck.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60ACBE-2599-4C4B-9A55-039969671331}"/>
              </a:ext>
            </a:extLst>
          </p:cNvPr>
          <p:cNvSpPr/>
          <p:nvPr/>
        </p:nvSpPr>
        <p:spPr>
          <a:xfrm>
            <a:off x="180535" y="0"/>
            <a:ext cx="11830929" cy="678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47117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Muscles attached to the mandible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471170" algn="l"/>
              </a:tabLst>
            </a:pPr>
            <a:r>
              <a:rPr 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A- The ramus, receives the insertion of the 4 muscles of mastication;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1170" algn="l"/>
                <a:tab pos="114300" algn="l"/>
                <a:tab pos="132715" algn="l"/>
                <a:tab pos="571500" algn="r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Masseter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muscle, into the outer surface of the ramus.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1170" algn="l"/>
                <a:tab pos="114300" algn="l"/>
                <a:tab pos="132715" algn="l"/>
                <a:tab pos="571500" algn="r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Temporalis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into the tip and anterior border and medial surface of the coronoid process.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1170" algn="l"/>
                <a:tab pos="114300" algn="l"/>
                <a:tab pos="132715" algn="l"/>
                <a:tab pos="571500" algn="r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Lateral pterygoid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muscle, into the pterygoid fovea.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1170" algn="l"/>
                <a:tab pos="114300" algn="l"/>
                <a:tab pos="132715" algn="l"/>
                <a:tab pos="571500" algn="r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Medial pterygoid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muscle, into the inner surface of the angle.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47117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B- The body (1 insertion and 6 origins);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1- </a:t>
            </a:r>
            <a:r>
              <a:rPr 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Platysma</a:t>
            </a:r>
            <a:r>
              <a:rPr 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muscle, </a:t>
            </a:r>
            <a:r>
              <a:rPr 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inserted</a:t>
            </a:r>
            <a:r>
              <a:rPr 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into the base of the mandible.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2-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Buccinator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muscle from the oblique line.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Anterior belly of digastric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muscle from the digastric fossa.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4- </a:t>
            </a:r>
            <a:r>
              <a:rPr lang="en-US" sz="2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Mylohoid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muscle from the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mylohoid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line.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5- </a:t>
            </a:r>
            <a:r>
              <a:rPr lang="en-US" sz="2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Geniohoid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muscle from the inferior genial tubercle.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6-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Genioglossus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muscle from the superior genial tubercle.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7- </a:t>
            </a:r>
            <a:r>
              <a:rPr 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Superior constrictor muscle of the pharynx</a:t>
            </a:r>
            <a:r>
              <a:rPr 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from the posterior end of the </a:t>
            </a:r>
            <a:r>
              <a:rPr lang="en-US" sz="2000" dirty="0" err="1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mylohoid</a:t>
            </a:r>
            <a:r>
              <a:rPr 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line.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47117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Ligaments attached to the mandible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1170" algn="l"/>
                <a:tab pos="132715" algn="l"/>
                <a:tab pos="4572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Temporomandibular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ligament extends from articular eminence of e skull to lateral aspect of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neck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1170" algn="l"/>
                <a:tab pos="132715" algn="l"/>
                <a:tab pos="457200" algn="l"/>
              </a:tabLst>
            </a:pPr>
            <a:r>
              <a:rPr lang="en-US" sz="2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Stylomandibular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ligament; extends from the styloid process to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angle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1170" algn="l"/>
                <a:tab pos="132715" algn="l"/>
                <a:tab pos="457200" algn="l"/>
              </a:tabLst>
            </a:pPr>
            <a:r>
              <a:rPr lang="en-US" sz="2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Sphenomandibular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ligament; from the spine of the sphenoid to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lingula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1170" algn="l"/>
                <a:tab pos="132715" algn="l"/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Pterygomandibular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ligament; from pterygoid Hamulus to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posterior end of mylohyoid line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3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FAF8E3-6545-44A4-982D-39298C53570D}"/>
              </a:ext>
            </a:extLst>
          </p:cNvPr>
          <p:cNvSpPr/>
          <p:nvPr/>
        </p:nvSpPr>
        <p:spPr>
          <a:xfrm>
            <a:off x="323557" y="196948"/>
            <a:ext cx="11633981" cy="608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47117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Nerves related to the mandible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000" b="1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A- 2 Nerves related to the foramina</a:t>
            </a:r>
            <a:r>
              <a:rPr lang="en-US" sz="2000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20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1170" algn="l"/>
                <a:tab pos="132715" algn="l"/>
                <a:tab pos="58991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Inferior alveolar nerve enters the mandibular foramen.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1170" algn="l"/>
                <a:tab pos="132715" algn="l"/>
                <a:tab pos="58991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Mental nerve emerges from the mental foramen.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000" b="1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B- 2 Nerves related to the grooves</a:t>
            </a:r>
            <a:r>
              <a:rPr lang="en-US" sz="2000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en-US" sz="20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1- Nerve to mylohyoid, in the mylohyoid groove.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47117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2- Lingual nerve runs forwards along groove on the medial aspect of the last molar tooth.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895985" algn="l"/>
                <a:tab pos="1601470" algn="l"/>
                <a:tab pos="2271395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Arteries related to the mandible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262255" algn="l"/>
                <a:tab pos="233680" algn="l"/>
                <a:tab pos="26225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Inferior alveolar artery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passes through the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manndibular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foramen and canal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262255" algn="l"/>
                <a:tab pos="233680" algn="l"/>
                <a:tab pos="262255" algn="l"/>
              </a:tabLs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Mental artery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comes out of the mental foremen.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262255" algn="l"/>
                <a:tab pos="233680" algn="l"/>
                <a:tab pos="262255" algn="l"/>
              </a:tabLs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Mylohyoid artery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runs in the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mylohoid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groove.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262255" algn="l"/>
                <a:tab pos="233680" algn="l"/>
                <a:tab pos="262255" algn="l"/>
              </a:tabLs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Facial artery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curves around the lower border of the mandible at the antero-inferior angle of masseter muscle.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262255" algn="l"/>
                <a:tab pos="233680" algn="l"/>
                <a:tab pos="262255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Glands related to mandible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2255" algn="l"/>
                <a:tab pos="233680" algn="l"/>
                <a:tab pos="457200" algn="l"/>
                <a:tab pos="848995" algn="l"/>
              </a:tabLst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Submandibular salivary gland,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related to the submandibular fossa.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2255" algn="l"/>
                <a:tab pos="233680" algn="l"/>
                <a:tab pos="457200" algn="l"/>
                <a:tab pos="848995" algn="l"/>
              </a:tabLst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Sublingual salivary gland,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related to the sublingual fossa.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2255" algn="l"/>
                <a:tab pos="233680" algn="l"/>
                <a:tab pos="457200" algn="l"/>
                <a:tab pos="848995" algn="l"/>
              </a:tabLst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Parotid gland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related to the posterior border of the ramus.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666045" y="440267"/>
            <a:ext cx="10679288" cy="5575522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Cervical Vertebrae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 descr="颈椎1">
            <a:extLst>
              <a:ext uri="{FF2B5EF4-FFF2-40B4-BE49-F238E27FC236}">
                <a16:creationId xmlns:a16="http://schemas.microsoft.com/office/drawing/2014/main" id="{8BDC9532-B84F-4759-B9B2-D760267A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557339"/>
            <a:ext cx="52593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E25FDFDD-EBCA-4589-9D3C-F31502B3DA36}"/>
              </a:ext>
            </a:extLst>
          </p:cNvPr>
          <p:cNvSpPr>
            <a:spLocks/>
          </p:cNvSpPr>
          <p:nvPr/>
        </p:nvSpPr>
        <p:spPr bwMode="auto">
          <a:xfrm flipH="1">
            <a:off x="5229224" y="5445224"/>
            <a:ext cx="2534115" cy="1000132"/>
          </a:xfrm>
          <a:prstGeom prst="callout2">
            <a:avLst>
              <a:gd name="adj1" fmla="val 1574"/>
              <a:gd name="adj2" fmla="val 26239"/>
              <a:gd name="adj3" fmla="val -5239"/>
              <a:gd name="adj4" fmla="val 46787"/>
              <a:gd name="adj5" fmla="val -192420"/>
              <a:gd name="adj6" fmla="val 65745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Articular facet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DED863A8-4A3B-43CD-B89F-FC07B80480FA}"/>
              </a:ext>
            </a:extLst>
          </p:cNvPr>
          <p:cNvSpPr>
            <a:spLocks/>
          </p:cNvSpPr>
          <p:nvPr/>
        </p:nvSpPr>
        <p:spPr bwMode="auto">
          <a:xfrm flipH="1">
            <a:off x="5195392" y="556660"/>
            <a:ext cx="2304256" cy="1000132"/>
          </a:xfrm>
          <a:prstGeom prst="callout2">
            <a:avLst>
              <a:gd name="adj1" fmla="val 62350"/>
              <a:gd name="adj2" fmla="val 31107"/>
              <a:gd name="adj3" fmla="val 103158"/>
              <a:gd name="adj4" fmla="val 32020"/>
              <a:gd name="adj5" fmla="val 161421"/>
              <a:gd name="adj6" fmla="val 46096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Transverse process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13BEB872-4DB3-4510-89E8-3D8C1153F527}"/>
              </a:ext>
            </a:extLst>
          </p:cNvPr>
          <p:cNvSpPr>
            <a:spLocks/>
          </p:cNvSpPr>
          <p:nvPr/>
        </p:nvSpPr>
        <p:spPr bwMode="auto">
          <a:xfrm flipH="1">
            <a:off x="7571654" y="0"/>
            <a:ext cx="2916957" cy="1000132"/>
          </a:xfrm>
          <a:prstGeom prst="callout2">
            <a:avLst>
              <a:gd name="adj1" fmla="val 22496"/>
              <a:gd name="adj2" fmla="val 80091"/>
              <a:gd name="adj3" fmla="val 23451"/>
              <a:gd name="adj4" fmla="val 94409"/>
              <a:gd name="adj5" fmla="val 264744"/>
              <a:gd name="adj6" fmla="val 137145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Foramen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Transverserium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81921B35-4CA0-4725-B8A3-637B8A8536BB}"/>
              </a:ext>
            </a:extLst>
          </p:cNvPr>
          <p:cNvSpPr>
            <a:spLocks/>
          </p:cNvSpPr>
          <p:nvPr/>
        </p:nvSpPr>
        <p:spPr bwMode="auto">
          <a:xfrm flipH="1">
            <a:off x="3431704" y="4509120"/>
            <a:ext cx="2534116" cy="1000132"/>
          </a:xfrm>
          <a:prstGeom prst="callout2">
            <a:avLst>
              <a:gd name="adj1" fmla="val 1574"/>
              <a:gd name="adj2" fmla="val 26239"/>
              <a:gd name="adj3" fmla="val -5239"/>
              <a:gd name="adj4" fmla="val 46787"/>
              <a:gd name="adj5" fmla="val -74619"/>
              <a:gd name="adj6" fmla="val 2033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Articular processes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92796AC6-AC27-4F9C-BB02-8B202EC3DAB7}"/>
              </a:ext>
            </a:extLst>
          </p:cNvPr>
          <p:cNvSpPr>
            <a:spLocks/>
          </p:cNvSpPr>
          <p:nvPr/>
        </p:nvSpPr>
        <p:spPr bwMode="auto">
          <a:xfrm flipH="1">
            <a:off x="1991544" y="1564772"/>
            <a:ext cx="3491880" cy="432048"/>
          </a:xfrm>
          <a:prstGeom prst="callout2">
            <a:avLst>
              <a:gd name="adj1" fmla="val 66778"/>
              <a:gd name="adj2" fmla="val 8846"/>
              <a:gd name="adj3" fmla="val 30485"/>
              <a:gd name="adj4" fmla="val 2512"/>
              <a:gd name="adj5" fmla="val 96129"/>
              <a:gd name="adj6" fmla="val -12657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Anterior tubercle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0AB663FC-1999-4866-8F52-CFE8DEA34437}"/>
              </a:ext>
            </a:extLst>
          </p:cNvPr>
          <p:cNvSpPr>
            <a:spLocks/>
          </p:cNvSpPr>
          <p:nvPr/>
        </p:nvSpPr>
        <p:spPr bwMode="auto">
          <a:xfrm flipH="1">
            <a:off x="1991544" y="2932924"/>
            <a:ext cx="3527376" cy="640092"/>
          </a:xfrm>
          <a:prstGeom prst="callout2">
            <a:avLst>
              <a:gd name="adj1" fmla="val 52533"/>
              <a:gd name="adj2" fmla="val 8035"/>
              <a:gd name="adj3" fmla="val 15833"/>
              <a:gd name="adj4" fmla="val -1357"/>
              <a:gd name="adj5" fmla="val -52642"/>
              <a:gd name="adj6" fmla="val -6603"/>
            </a:avLst>
          </a:prstGeom>
          <a:noFill/>
          <a:ln w="38100">
            <a:solidFill>
              <a:srgbClr val="008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Posterior  tubercle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A9858A-6FF7-425C-9594-2DF23D9628B7}"/>
              </a:ext>
            </a:extLst>
          </p:cNvPr>
          <p:cNvSpPr/>
          <p:nvPr/>
        </p:nvSpPr>
        <p:spPr>
          <a:xfrm>
            <a:off x="98954" y="5445224"/>
            <a:ext cx="4392613" cy="13858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Carotid tubercle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=anterior tubercle of transverse process of C6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BE1CCFED-E825-41F5-B72D-7481DBE00264}"/>
              </a:ext>
            </a:extLst>
          </p:cNvPr>
          <p:cNvSpPr>
            <a:spLocks/>
          </p:cNvSpPr>
          <p:nvPr/>
        </p:nvSpPr>
        <p:spPr bwMode="auto">
          <a:xfrm>
            <a:off x="9007624" y="5638102"/>
            <a:ext cx="2304256" cy="1000132"/>
          </a:xfrm>
          <a:prstGeom prst="callout2">
            <a:avLst>
              <a:gd name="adj1" fmla="val 29530"/>
              <a:gd name="adj2" fmla="val 2617"/>
              <a:gd name="adj3" fmla="val -30677"/>
              <a:gd name="adj4" fmla="val -3138"/>
              <a:gd name="adj5" fmla="val -45930"/>
              <a:gd name="adj6" fmla="val -36444"/>
            </a:avLst>
          </a:prstGeom>
          <a:noFill/>
          <a:ln w="38100">
            <a:solidFill>
              <a:srgbClr val="008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Bifid Spine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A7D96CE7-E915-4296-B0EF-FA424C45ECBD}"/>
              </a:ext>
            </a:extLst>
          </p:cNvPr>
          <p:cNvSpPr>
            <a:spLocks/>
          </p:cNvSpPr>
          <p:nvPr/>
        </p:nvSpPr>
        <p:spPr bwMode="auto">
          <a:xfrm>
            <a:off x="9660006" y="4272208"/>
            <a:ext cx="2182038" cy="1000132"/>
          </a:xfrm>
          <a:prstGeom prst="callout2">
            <a:avLst>
              <a:gd name="adj1" fmla="val 29530"/>
              <a:gd name="adj2" fmla="val 2617"/>
              <a:gd name="adj3" fmla="val -30677"/>
              <a:gd name="adj4" fmla="val -48823"/>
              <a:gd name="adj5" fmla="val -32004"/>
              <a:gd name="adj6" fmla="val -72217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Vertebral foramen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301ADC2B-5665-4817-9808-A2387290E74A}"/>
              </a:ext>
            </a:extLst>
          </p:cNvPr>
          <p:cNvSpPr>
            <a:spLocks/>
          </p:cNvSpPr>
          <p:nvPr/>
        </p:nvSpPr>
        <p:spPr bwMode="auto">
          <a:xfrm>
            <a:off x="9137804" y="1056726"/>
            <a:ext cx="2174076" cy="1000132"/>
          </a:xfrm>
          <a:prstGeom prst="callout2">
            <a:avLst>
              <a:gd name="adj1" fmla="val 29530"/>
              <a:gd name="adj2" fmla="val 2617"/>
              <a:gd name="adj3" fmla="val 37553"/>
              <a:gd name="adj4" fmla="val -36501"/>
              <a:gd name="adj5" fmla="val 158620"/>
              <a:gd name="adj6" fmla="val -38111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Vertebrae Body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49F8223-CEF9-43E0-9C7A-C78071D5C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0" y="26888"/>
            <a:ext cx="6709481" cy="646331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Typical vertebrae (C3 to C6)</a:t>
            </a: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D80A64CD-6746-4AF5-9DE6-9C775AF64B52}"/>
              </a:ext>
            </a:extLst>
          </p:cNvPr>
          <p:cNvSpPr>
            <a:spLocks/>
          </p:cNvSpPr>
          <p:nvPr/>
        </p:nvSpPr>
        <p:spPr bwMode="auto">
          <a:xfrm flipH="1">
            <a:off x="10069626" y="2410061"/>
            <a:ext cx="1983119" cy="640092"/>
          </a:xfrm>
          <a:prstGeom prst="callout2">
            <a:avLst>
              <a:gd name="adj1" fmla="val 3739"/>
              <a:gd name="adj2" fmla="val 62906"/>
              <a:gd name="adj3" fmla="val -28345"/>
              <a:gd name="adj4" fmla="val 82282"/>
              <a:gd name="adj5" fmla="val -10499"/>
              <a:gd name="adj6" fmla="val 174520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Uncinate process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2" grpId="0"/>
      <p:bldP spid="13" grpId="0" animBg="1"/>
      <p:bldP spid="14" grpId="0" animBg="1"/>
      <p:bldP spid="1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5793B5-C7A0-401E-9323-16B9D2AC429D}"/>
              </a:ext>
            </a:extLst>
          </p:cNvPr>
          <p:cNvSpPr/>
          <p:nvPr/>
        </p:nvSpPr>
        <p:spPr>
          <a:xfrm>
            <a:off x="309489" y="196949"/>
            <a:ext cx="11619914" cy="6434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161925" algn="l"/>
                <a:tab pos="228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Cervical Vertebrae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All are characterized by the presence of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foramen transversarium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in the transverse process.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They are classified into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a- Typical vertebrae, these are 3, 4, 5, 6.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b- Non-typical vertebrae, these are 1 (atlas), 2 (axis) and 7.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2885" algn="l"/>
                <a:tab pos="374015" algn="l"/>
                <a:tab pos="507365" algn="l"/>
                <a:tab pos="228600" algn="l"/>
                <a:tab pos="374015" algn="l"/>
                <a:tab pos="50736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Typical Cervical Vertebra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870585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spine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is short and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bifid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870585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** Particular features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12954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1- The upper surface of the body is concave from side to side with bilateral lips (uncinate process),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87058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2- The bodies give attachment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anteriorly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to the anterior longitudinal ligament and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posteriorly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to the posterior longitudinal ligament.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12954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3- The laminae give attachment to the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ligamenta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flava.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12954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4- The spines →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Iigamentum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nuchae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87058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5- The tubercles (anterior and posterior) of the transverse processes.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12954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6-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The foramina transversarium from the 6th up to the 1st transmit the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12954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1) Second part of the vertebral artery.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12954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	2) Sympathetic plexus around the artery.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12954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	3) Vertebral vein.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0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寰椎（上面）">
            <a:extLst>
              <a:ext uri="{FF2B5EF4-FFF2-40B4-BE49-F238E27FC236}">
                <a16:creationId xmlns:a16="http://schemas.microsoft.com/office/drawing/2014/main" id="{27BFD032-3145-4210-A28E-8BAB92F7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908050"/>
            <a:ext cx="43910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B7F161DC-DD4E-47CA-A7A4-876BB1958D56}"/>
              </a:ext>
            </a:extLst>
          </p:cNvPr>
          <p:cNvSpPr>
            <a:spLocks/>
          </p:cNvSpPr>
          <p:nvPr/>
        </p:nvSpPr>
        <p:spPr bwMode="auto">
          <a:xfrm flipH="1">
            <a:off x="1956048" y="3004932"/>
            <a:ext cx="2771800" cy="1000132"/>
          </a:xfrm>
          <a:prstGeom prst="callout2">
            <a:avLst>
              <a:gd name="adj1" fmla="val 48284"/>
              <a:gd name="adj2" fmla="val 26007"/>
              <a:gd name="adj3" fmla="val 9386"/>
              <a:gd name="adj4" fmla="val 8433"/>
              <a:gd name="adj5" fmla="val -42533"/>
              <a:gd name="adj6" fmla="val -9893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marR="0" lvl="1" indent="0" algn="ctr" defTabSz="914400" rtl="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Groove for vertebral artery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4BE24BEF-12AC-47E6-B9F8-7F71D191E776}"/>
              </a:ext>
            </a:extLst>
          </p:cNvPr>
          <p:cNvSpPr>
            <a:spLocks/>
          </p:cNvSpPr>
          <p:nvPr/>
        </p:nvSpPr>
        <p:spPr bwMode="auto">
          <a:xfrm flipH="1">
            <a:off x="1631504" y="332656"/>
            <a:ext cx="2304256" cy="1000132"/>
          </a:xfrm>
          <a:prstGeom prst="callout2">
            <a:avLst>
              <a:gd name="adj1" fmla="val 62350"/>
              <a:gd name="adj2" fmla="val 31107"/>
              <a:gd name="adj3" fmla="val 103158"/>
              <a:gd name="adj4" fmla="val 32020"/>
              <a:gd name="adj5" fmla="val 123912"/>
              <a:gd name="adj6" fmla="val -30218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lateral mass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21281381-D273-477E-BF04-677C3384DAC4}"/>
              </a:ext>
            </a:extLst>
          </p:cNvPr>
          <p:cNvSpPr>
            <a:spLocks/>
          </p:cNvSpPr>
          <p:nvPr/>
        </p:nvSpPr>
        <p:spPr bwMode="auto">
          <a:xfrm>
            <a:off x="7752184" y="764704"/>
            <a:ext cx="2304256" cy="1000132"/>
          </a:xfrm>
          <a:prstGeom prst="callout2">
            <a:avLst>
              <a:gd name="adj1" fmla="val 31874"/>
              <a:gd name="adj2" fmla="val 582"/>
              <a:gd name="adj3" fmla="val 30485"/>
              <a:gd name="adj4" fmla="val -17838"/>
              <a:gd name="adj5" fmla="val 44206"/>
              <a:gd name="adj6" fmla="val -69901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Anterior arch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0A9119E1-D953-4CCA-AE19-7D95EF60C33F}"/>
              </a:ext>
            </a:extLst>
          </p:cNvPr>
          <p:cNvSpPr>
            <a:spLocks/>
          </p:cNvSpPr>
          <p:nvPr/>
        </p:nvSpPr>
        <p:spPr bwMode="auto">
          <a:xfrm flipH="1">
            <a:off x="3575720" y="4077072"/>
            <a:ext cx="2304256" cy="1000132"/>
          </a:xfrm>
          <a:prstGeom prst="callout2">
            <a:avLst>
              <a:gd name="adj1" fmla="val 34218"/>
              <a:gd name="adj2" fmla="val 19914"/>
              <a:gd name="adj3" fmla="val -32811"/>
              <a:gd name="adj4" fmla="val 14722"/>
              <a:gd name="adj5" fmla="val -108174"/>
              <a:gd name="adj6" fmla="val 12518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posterior arch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74A87722-A9D0-4A36-8DA4-1545B3152419}"/>
              </a:ext>
            </a:extLst>
          </p:cNvPr>
          <p:cNvSpPr>
            <a:spLocks/>
          </p:cNvSpPr>
          <p:nvPr/>
        </p:nvSpPr>
        <p:spPr bwMode="auto">
          <a:xfrm>
            <a:off x="7608168" y="1340768"/>
            <a:ext cx="2534116" cy="1000132"/>
          </a:xfrm>
          <a:prstGeom prst="callout2">
            <a:avLst>
              <a:gd name="adj1" fmla="val 36739"/>
              <a:gd name="adj2" fmla="val 23464"/>
              <a:gd name="adj3" fmla="val 25237"/>
              <a:gd name="adj4" fmla="val -67016"/>
              <a:gd name="adj5" fmla="val 2743"/>
              <a:gd name="adj6" fmla="val -71059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dental fovea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C14A958F-F774-4C2A-8CF8-CA68D5200268}"/>
              </a:ext>
            </a:extLst>
          </p:cNvPr>
          <p:cNvSpPr>
            <a:spLocks/>
          </p:cNvSpPr>
          <p:nvPr/>
        </p:nvSpPr>
        <p:spPr bwMode="auto">
          <a:xfrm>
            <a:off x="3791744" y="124612"/>
            <a:ext cx="3312368" cy="1000132"/>
          </a:xfrm>
          <a:prstGeom prst="callout2">
            <a:avLst>
              <a:gd name="adj1" fmla="val 50628"/>
              <a:gd name="adj2" fmla="val 48095"/>
              <a:gd name="adj3" fmla="val 46895"/>
              <a:gd name="adj4" fmla="val 46884"/>
              <a:gd name="adj5" fmla="val 88748"/>
              <a:gd name="adj6" fmla="val 60253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Anterior tubercle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7BF83E5D-271C-4CCC-8141-5A41FC97FDF4}"/>
              </a:ext>
            </a:extLst>
          </p:cNvPr>
          <p:cNvSpPr>
            <a:spLocks/>
          </p:cNvSpPr>
          <p:nvPr/>
        </p:nvSpPr>
        <p:spPr bwMode="auto">
          <a:xfrm>
            <a:off x="5879976" y="3292964"/>
            <a:ext cx="2534116" cy="1000132"/>
          </a:xfrm>
          <a:prstGeom prst="callout2">
            <a:avLst>
              <a:gd name="adj1" fmla="val 48460"/>
              <a:gd name="adj2" fmla="val 20688"/>
              <a:gd name="adj3" fmla="val 46336"/>
              <a:gd name="adj4" fmla="val -399"/>
              <a:gd name="adj5" fmla="val 1995"/>
              <a:gd name="adj6" fmla="val -4285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Posterior tubercle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96492DC3-2DBC-4ABD-85BA-3350688E34CD}"/>
              </a:ext>
            </a:extLst>
          </p:cNvPr>
          <p:cNvSpPr>
            <a:spLocks/>
          </p:cNvSpPr>
          <p:nvPr/>
        </p:nvSpPr>
        <p:spPr bwMode="auto">
          <a:xfrm flipH="1">
            <a:off x="0" y="1924812"/>
            <a:ext cx="4295800" cy="1000132"/>
          </a:xfrm>
          <a:prstGeom prst="callout2">
            <a:avLst>
              <a:gd name="adj1" fmla="val 55317"/>
              <a:gd name="adj2" fmla="val 9710"/>
              <a:gd name="adj3" fmla="val 28140"/>
              <a:gd name="adj4" fmla="val -5192"/>
              <a:gd name="adj5" fmla="val 17779"/>
              <a:gd name="adj6" fmla="val -11465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Kidney-shaped superior Articular facet 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1FFB25-0D09-4445-B402-F7DD4149F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244" y="2060574"/>
            <a:ext cx="15532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Atlas </a:t>
            </a:r>
            <a:endParaRPr kumimoji="0" lang="ar-SA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01836262-7B90-472A-859C-53069F70B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114" y="5708575"/>
            <a:ext cx="7380418" cy="769441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Superior surface C 1 Atlas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5B6B4CBF-5DC7-4A22-A29B-9B9528F75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65" y="5755904"/>
            <a:ext cx="5330305" cy="769441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Inferior surface C1 </a:t>
            </a:r>
          </a:p>
        </p:txBody>
      </p:sp>
      <p:pic>
        <p:nvPicPr>
          <p:cNvPr id="104453" name="Picture 4" descr="寰椎（下面）">
            <a:extLst>
              <a:ext uri="{FF2B5EF4-FFF2-40B4-BE49-F238E27FC236}">
                <a16:creationId xmlns:a16="http://schemas.microsoft.com/office/drawing/2014/main" id="{13EBE635-34D3-400A-A636-AA112B65E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2924176"/>
            <a:ext cx="407828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3">
            <a:extLst>
              <a:ext uri="{FF2B5EF4-FFF2-40B4-BE49-F238E27FC236}">
                <a16:creationId xmlns:a16="http://schemas.microsoft.com/office/drawing/2014/main" id="{81501B45-4D8C-435C-AD7D-B221264EF4FA}"/>
              </a:ext>
            </a:extLst>
          </p:cNvPr>
          <p:cNvSpPr>
            <a:spLocks/>
          </p:cNvSpPr>
          <p:nvPr/>
        </p:nvSpPr>
        <p:spPr bwMode="auto">
          <a:xfrm flipH="1">
            <a:off x="2135560" y="4221088"/>
            <a:ext cx="2520280" cy="1000132"/>
          </a:xfrm>
          <a:prstGeom prst="callout2">
            <a:avLst>
              <a:gd name="adj1" fmla="val 48284"/>
              <a:gd name="adj2" fmla="val 14361"/>
              <a:gd name="adj3" fmla="val 28140"/>
              <a:gd name="adj4" fmla="val -5192"/>
              <a:gd name="adj5" fmla="val -37845"/>
              <a:gd name="adj6" fmla="val -22282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Circular  Articular facet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3" descr="寰椎（上面）">
            <a:extLst>
              <a:ext uri="{FF2B5EF4-FFF2-40B4-BE49-F238E27FC236}">
                <a16:creationId xmlns:a16="http://schemas.microsoft.com/office/drawing/2014/main" id="{42C81FD8-160E-4246-8913-A5A1705E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0"/>
            <a:ext cx="46307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917E7B82-255C-4BF4-9856-7196B0F67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629" y="1988840"/>
            <a:ext cx="5344733" cy="707886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Superior surface C 1 </a:t>
            </a: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7D715632-9421-4B71-9383-5C0DB2313A20}"/>
              </a:ext>
            </a:extLst>
          </p:cNvPr>
          <p:cNvSpPr>
            <a:spLocks/>
          </p:cNvSpPr>
          <p:nvPr/>
        </p:nvSpPr>
        <p:spPr bwMode="auto">
          <a:xfrm flipH="1">
            <a:off x="2711624" y="764704"/>
            <a:ext cx="3096344" cy="936104"/>
          </a:xfrm>
          <a:prstGeom prst="callout2">
            <a:avLst>
              <a:gd name="adj1" fmla="val 55317"/>
              <a:gd name="adj2" fmla="val 9710"/>
              <a:gd name="adj3" fmla="val 28140"/>
              <a:gd name="adj4" fmla="val -5192"/>
              <a:gd name="adj5" fmla="val 22977"/>
              <a:gd name="adj6" fmla="val -38248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Kidney-shaped Articular facet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E98097-8245-48F9-A03E-9191F1887CD0}"/>
              </a:ext>
            </a:extLst>
          </p:cNvPr>
          <p:cNvSpPr/>
          <p:nvPr/>
        </p:nvSpPr>
        <p:spPr>
          <a:xfrm>
            <a:off x="225083" y="267286"/>
            <a:ext cx="11816862" cy="64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2885" algn="l"/>
                <a:tab pos="374015" algn="l"/>
                <a:tab pos="507365" algn="l"/>
                <a:tab pos="228600" algn="l"/>
                <a:tab pos="374015" algn="l"/>
                <a:tab pos="50736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First Cervical Vertebra (Atlas)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161925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** General features;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16192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1- Absence of a body.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16192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- Short anterior arch and a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longer posterior arch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87058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2-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Superior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articular facet →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kidney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-shaped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atlanto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-occipital joint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) and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inferior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articular facet→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circular (lateral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atlanto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-axial joint)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87058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4- The anterior arch carries an anterior tubercle. Posteriorly, the anterior arch carries an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articular Facet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for the dens of the axis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(median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atlanto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-axial joint)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87058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5- The posterior arch presents a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groove on its upper surface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vertebral artery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  <a:tabLst>
                <a:tab pos="87058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6- The medial side of each lateral mass presents a tubercle for attachment of the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transverse ligament of the atlas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6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666045" y="440267"/>
            <a:ext cx="10679288" cy="5575522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Mandible</a:t>
            </a:r>
          </a:p>
        </p:txBody>
      </p:sp>
    </p:spTree>
    <p:extLst>
      <p:ext uri="{BB962C8B-B14F-4D97-AF65-F5344CB8AC3E}">
        <p14:creationId xmlns:p14="http://schemas.microsoft.com/office/powerpoint/2010/main" val="2956872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8" descr="枢椎2">
            <a:extLst>
              <a:ext uri="{FF2B5EF4-FFF2-40B4-BE49-F238E27FC236}">
                <a16:creationId xmlns:a16="http://schemas.microsoft.com/office/drawing/2014/main" id="{3CD25C1D-B727-4453-859C-EA0922419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41" y="0"/>
            <a:ext cx="6053733" cy="509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83A9B8E2-0A30-440A-BE25-B086DBBF0C32}"/>
              </a:ext>
            </a:extLst>
          </p:cNvPr>
          <p:cNvSpPr>
            <a:spLocks/>
          </p:cNvSpPr>
          <p:nvPr/>
        </p:nvSpPr>
        <p:spPr bwMode="auto">
          <a:xfrm flipH="1">
            <a:off x="348997" y="1647122"/>
            <a:ext cx="3600400" cy="1000132"/>
          </a:xfrm>
          <a:prstGeom prst="callout2">
            <a:avLst>
              <a:gd name="adj1" fmla="val 25017"/>
              <a:gd name="adj2" fmla="val 7115"/>
              <a:gd name="adj3" fmla="val -550"/>
              <a:gd name="adj4" fmla="val -13352"/>
              <a:gd name="adj5" fmla="val -24004"/>
              <a:gd name="adj6" fmla="val -49545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Posterior articular facet for transverse ligament 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FB608E22-5C96-4A9F-A015-DD22D178A738}"/>
              </a:ext>
            </a:extLst>
          </p:cNvPr>
          <p:cNvSpPr>
            <a:spLocks/>
          </p:cNvSpPr>
          <p:nvPr/>
        </p:nvSpPr>
        <p:spPr bwMode="auto">
          <a:xfrm>
            <a:off x="348997" y="558160"/>
            <a:ext cx="4392488" cy="1000132"/>
          </a:xfrm>
          <a:prstGeom prst="callout2">
            <a:avLst>
              <a:gd name="adj1" fmla="val 22497"/>
              <a:gd name="adj2" fmla="val 91048"/>
              <a:gd name="adj3" fmla="val 12369"/>
              <a:gd name="adj4" fmla="val 111323"/>
              <a:gd name="adj5" fmla="val 9469"/>
              <a:gd name="adj6" fmla="val 122499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Dens 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odontoid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process)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677C520-2A3A-46A9-B2A8-A49FC90E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9228"/>
            <a:ext cx="7115218" cy="584775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Posterio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- superior surface C 2 Axis </a:t>
            </a: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AF3197FA-86BC-4C87-8964-CF4559D7E6AB}"/>
              </a:ext>
            </a:extLst>
          </p:cNvPr>
          <p:cNvSpPr>
            <a:spLocks/>
          </p:cNvSpPr>
          <p:nvPr/>
        </p:nvSpPr>
        <p:spPr bwMode="auto">
          <a:xfrm>
            <a:off x="6509792" y="4877140"/>
            <a:ext cx="2232426" cy="980728"/>
          </a:xfrm>
          <a:prstGeom prst="callout2">
            <a:avLst>
              <a:gd name="adj1" fmla="val 33022"/>
              <a:gd name="adj2" fmla="val 13788"/>
              <a:gd name="adj3" fmla="val -42399"/>
              <a:gd name="adj4" fmla="val 12125"/>
              <a:gd name="adj5" fmla="val -47144"/>
              <a:gd name="adj6" fmla="val -32466"/>
            </a:avLst>
          </a:prstGeom>
          <a:noFill/>
          <a:ln w="38100">
            <a:solidFill>
              <a:srgbClr val="008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Spinous process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312354-DB95-44F1-BF12-306568965E29}"/>
              </a:ext>
            </a:extLst>
          </p:cNvPr>
          <p:cNvSpPr/>
          <p:nvPr/>
        </p:nvSpPr>
        <p:spPr>
          <a:xfrm>
            <a:off x="7582487" y="168812"/>
            <a:ext cx="4501662" cy="4305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2885" algn="l"/>
                <a:tab pos="374015" algn="l"/>
                <a:tab pos="507365" algn="l"/>
                <a:tab pos="222885" algn="l"/>
                <a:tab pos="374015" algn="l"/>
                <a:tab pos="507365" algn="l"/>
                <a:tab pos="10287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Second Cervical Vertebra (Axis)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Low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87058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It is characterized by the presence of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dens or odontoid process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which projects from the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upper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part of the body. </a:t>
            </a:r>
          </a:p>
          <a:p>
            <a:pPr marL="342900" indent="-342900" algn="justLow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870585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dens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is grooved posteriorly by transverse ligament.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7" descr="第七颈椎">
            <a:extLst>
              <a:ext uri="{FF2B5EF4-FFF2-40B4-BE49-F238E27FC236}">
                <a16:creationId xmlns:a16="http://schemas.microsoft.com/office/drawing/2014/main" id="{CDB40B88-378A-4A9F-B59E-C3E50D537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125539"/>
            <a:ext cx="4402138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4DC10138-6F0B-44D5-A036-0FA98FCA4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442" y="5831011"/>
            <a:ext cx="3179653" cy="707886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C 7 Vertebra</a:t>
            </a: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143EE822-2936-47C5-B1CB-94555FA4FD10}"/>
              </a:ext>
            </a:extLst>
          </p:cNvPr>
          <p:cNvSpPr>
            <a:spLocks/>
          </p:cNvSpPr>
          <p:nvPr/>
        </p:nvSpPr>
        <p:spPr bwMode="auto">
          <a:xfrm>
            <a:off x="6960096" y="4653136"/>
            <a:ext cx="2304256" cy="1000132"/>
          </a:xfrm>
          <a:prstGeom prst="callout2">
            <a:avLst>
              <a:gd name="adj1" fmla="val 29530"/>
              <a:gd name="adj2" fmla="val 2617"/>
              <a:gd name="adj3" fmla="val -30677"/>
              <a:gd name="adj4" fmla="val -3138"/>
              <a:gd name="adj5" fmla="val -45930"/>
              <a:gd name="adj6" fmla="val -36444"/>
            </a:avLst>
          </a:prstGeom>
          <a:noFill/>
          <a:ln w="38100">
            <a:solidFill>
              <a:srgbClr val="008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Spinous processes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C9EB0F8D-FE3E-415B-B803-B20A218F7D17}"/>
              </a:ext>
            </a:extLst>
          </p:cNvPr>
          <p:cNvSpPr>
            <a:spLocks/>
          </p:cNvSpPr>
          <p:nvPr/>
        </p:nvSpPr>
        <p:spPr bwMode="auto">
          <a:xfrm flipH="1">
            <a:off x="2063552" y="988708"/>
            <a:ext cx="2520280" cy="1000132"/>
          </a:xfrm>
          <a:prstGeom prst="callout2">
            <a:avLst>
              <a:gd name="adj1" fmla="val 34218"/>
              <a:gd name="adj2" fmla="val 25525"/>
              <a:gd name="adj3" fmla="val 8189"/>
              <a:gd name="adj4" fmla="val -49431"/>
              <a:gd name="adj5" fmla="val 78972"/>
              <a:gd name="adj6" fmla="val -58048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Body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C74A6B5D-7D8B-440F-BEAB-8D68CD4068BC}"/>
              </a:ext>
            </a:extLst>
          </p:cNvPr>
          <p:cNvSpPr>
            <a:spLocks/>
          </p:cNvSpPr>
          <p:nvPr/>
        </p:nvSpPr>
        <p:spPr bwMode="auto">
          <a:xfrm flipH="1">
            <a:off x="7571656" y="844692"/>
            <a:ext cx="2871936" cy="1000132"/>
          </a:xfrm>
          <a:prstGeom prst="callout2">
            <a:avLst>
              <a:gd name="adj1" fmla="val 22496"/>
              <a:gd name="adj2" fmla="val 80091"/>
              <a:gd name="adj3" fmla="val 23451"/>
              <a:gd name="adj4" fmla="val 94409"/>
              <a:gd name="adj5" fmla="val 116879"/>
              <a:gd name="adj6" fmla="val 113088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Foramen Transversarium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A4FFA4-2B51-4840-83EC-F1E071E64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3860801"/>
            <a:ext cx="37433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7415BB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Spine Has  long and non-bifid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D9EF07-32AA-41D4-B59D-46CC705D0F81}"/>
              </a:ext>
            </a:extLst>
          </p:cNvPr>
          <p:cNvSpPr/>
          <p:nvPr/>
        </p:nvSpPr>
        <p:spPr>
          <a:xfrm>
            <a:off x="7715250" y="2420939"/>
            <a:ext cx="2844800" cy="157003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Transmits only vertebral vein 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412" y="387532"/>
            <a:ext cx="39052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0"/>
          <p:cNvSpPr>
            <a:spLocks/>
          </p:cNvSpPr>
          <p:nvPr/>
        </p:nvSpPr>
        <p:spPr bwMode="auto">
          <a:xfrm flipH="1">
            <a:off x="6544490" y="2809167"/>
            <a:ext cx="2438399" cy="713450"/>
          </a:xfrm>
          <a:prstGeom prst="callout2">
            <a:avLst>
              <a:gd name="adj1" fmla="val 11852"/>
              <a:gd name="adj2" fmla="val 48776"/>
              <a:gd name="adj3" fmla="val -47915"/>
              <a:gd name="adj4" fmla="val 48443"/>
              <a:gd name="adj5" fmla="val -169346"/>
              <a:gd name="adj6" fmla="val -17906"/>
            </a:avLst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Dens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of axis</a:t>
            </a: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 flipH="1">
            <a:off x="9603308" y="183532"/>
            <a:ext cx="1613331" cy="713450"/>
          </a:xfrm>
          <a:prstGeom prst="callout2">
            <a:avLst>
              <a:gd name="adj1" fmla="val 57626"/>
              <a:gd name="adj2" fmla="val 99774"/>
              <a:gd name="adj3" fmla="val 93067"/>
              <a:gd name="adj4" fmla="val 125362"/>
              <a:gd name="adj5" fmla="val 160224"/>
              <a:gd name="adj6" fmla="val 131075"/>
            </a:avLst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Atlas</a:t>
            </a: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 flipH="1">
            <a:off x="9185295" y="3749040"/>
            <a:ext cx="3006704" cy="753291"/>
          </a:xfrm>
          <a:prstGeom prst="callout2">
            <a:avLst>
              <a:gd name="adj1" fmla="val -2795"/>
              <a:gd name="adj2" fmla="val 96535"/>
              <a:gd name="adj3" fmla="val -311"/>
              <a:gd name="adj4" fmla="val 74707"/>
              <a:gd name="adj5" fmla="val -243455"/>
              <a:gd name="adj6" fmla="val 90255"/>
            </a:avLst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Transverse ligament of atlas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6743" y="287383"/>
            <a:ext cx="13846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90FA17-45BF-4872-A7D7-778D9F9C61D8}"/>
              </a:ext>
            </a:extLst>
          </p:cNvPr>
          <p:cNvSpPr/>
          <p:nvPr/>
        </p:nvSpPr>
        <p:spPr>
          <a:xfrm>
            <a:off x="0" y="-1"/>
            <a:ext cx="6596743" cy="6477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ATLANTO- OCCIPITAL JOINTS 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Articular surfaces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AutoNum type="alphaLcParenR"/>
              <a:tabLst>
                <a:tab pos="457200" algn="l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Above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the occipital condyles of the skull.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AutoNum type="alphaLcParenR"/>
              <a:tabLst>
                <a:tab pos="457200" algn="l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Below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the superior articular kidney-shaped facets of the atlas.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Flexion and extension (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nodding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move the head to say “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YES’</a:t>
            </a:r>
          </a:p>
          <a:p>
            <a:pPr marL="514350" lvl="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ATLANTO-AXIAL JOINTS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AutoNum type="arabicParenR"/>
              <a:tabLst>
                <a:tab pos="457200" algn="l"/>
              </a:tabLs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lateral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atlanto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-axial joints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: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lvl="0" algn="justLow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Between the inferior articular facet of the atlas and a superior articular facet of  the axis.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AutoNum type="arabicParenR" startAt="2"/>
              <a:tabLst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Median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atlanto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axial joint: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synovial joint of pivot variety between Odontoid process of the axis and Facet on the posterior surface of the anterior arch of atlas and 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transverse ligament of atlas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228600" algn="just"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132715" algn="l"/>
              </a:tabLs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Movements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side to side or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rotatory movements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head.</a:t>
            </a:r>
            <a:r>
              <a:rPr lang="en-US" dirty="0">
                <a:solidFill>
                  <a:srgbClr val="24406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 move the head to say “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</a:t>
            </a: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tabLst>
                <a:tab pos="132715" algn="l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Applied anatomy</a:t>
            </a: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132715" algn="l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Hanging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leads to backward dislocation of the axis from the atlas and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tear of the transverse ligament.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132715" algn="l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dens of the axis is thrust backwards leading to damage of medulla oblongata and spinal cord.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666045" y="440267"/>
            <a:ext cx="10679288" cy="5575522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Thoracic Vertebrae</a:t>
            </a:r>
          </a:p>
        </p:txBody>
      </p:sp>
    </p:spTree>
    <p:extLst>
      <p:ext uri="{BB962C8B-B14F-4D97-AF65-F5344CB8AC3E}">
        <p14:creationId xmlns:p14="http://schemas.microsoft.com/office/powerpoint/2010/main" val="177180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582188B1-493A-4162-8804-CD47EEDAF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150" y="404813"/>
            <a:ext cx="5545138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Thoracic vertebrae</a:t>
            </a:r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3EC95C59-4939-4E21-BAFE-BC5AABC4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5084764"/>
            <a:ext cx="2160588" cy="646331"/>
          </a:xfrm>
          <a:prstGeom prst="rect">
            <a:avLst/>
          </a:prstGeom>
          <a:solidFill>
            <a:srgbClr val="FFCCFF"/>
          </a:solidFill>
          <a:ln w="57150" cmpd="thickThin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2-8 th. v.</a:t>
            </a: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10AFE9A2-E5EA-488B-97CD-EEE8C25DF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5229226"/>
            <a:ext cx="4679950" cy="646331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 9, 10, 11, 12 th. v.</a:t>
            </a:r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EDCB4F64-9835-4BE2-BF0C-DF21A42DF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1844676"/>
            <a:ext cx="2160588" cy="646331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Twelve </a:t>
            </a:r>
          </a:p>
        </p:txBody>
      </p:sp>
      <p:sp>
        <p:nvSpPr>
          <p:cNvPr id="77833" name="Text Box 9">
            <a:extLst>
              <a:ext uri="{FF2B5EF4-FFF2-40B4-BE49-F238E27FC236}">
                <a16:creationId xmlns:a16="http://schemas.microsoft.com/office/drawing/2014/main" id="{610B6491-C28D-47E0-BD07-44F6939B7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3213101"/>
            <a:ext cx="2160587" cy="646331"/>
          </a:xfrm>
          <a:prstGeom prst="rect">
            <a:avLst/>
          </a:prstGeom>
          <a:solidFill>
            <a:srgbClr val="66FFFF"/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Atypical </a:t>
            </a:r>
          </a:p>
        </p:txBody>
      </p:sp>
      <p:sp>
        <p:nvSpPr>
          <p:cNvPr id="77834" name="Text Box 10">
            <a:extLst>
              <a:ext uri="{FF2B5EF4-FFF2-40B4-BE49-F238E27FC236}">
                <a16:creationId xmlns:a16="http://schemas.microsoft.com/office/drawing/2014/main" id="{56CED522-D94D-4B06-B29A-6ED3E35D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3213101"/>
            <a:ext cx="2160588" cy="646331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Typical  </a:t>
            </a:r>
          </a:p>
        </p:txBody>
      </p:sp>
      <p:sp>
        <p:nvSpPr>
          <p:cNvPr id="77835" name="Line 11">
            <a:extLst>
              <a:ext uri="{FF2B5EF4-FFF2-40B4-BE49-F238E27FC236}">
                <a16:creationId xmlns:a16="http://schemas.microsoft.com/office/drawing/2014/main" id="{5CF11292-8F0A-4168-8404-14EC4B9CE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2975" y="1125539"/>
            <a:ext cx="1588" cy="7191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36" name="Line 12">
            <a:extLst>
              <a:ext uri="{FF2B5EF4-FFF2-40B4-BE49-F238E27FC236}">
                <a16:creationId xmlns:a16="http://schemas.microsoft.com/office/drawing/2014/main" id="{13920808-72C1-4759-AA0C-2D1B509C35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2039" y="2565400"/>
            <a:ext cx="936625" cy="863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37" name="Line 13">
            <a:extLst>
              <a:ext uri="{FF2B5EF4-FFF2-40B4-BE49-F238E27FC236}">
                <a16:creationId xmlns:a16="http://schemas.microsoft.com/office/drawing/2014/main" id="{15F211B7-6F9B-4D5C-A2E8-80F1D4FF56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2565400"/>
            <a:ext cx="863600" cy="863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38" name="Line 14">
            <a:extLst>
              <a:ext uri="{FF2B5EF4-FFF2-40B4-BE49-F238E27FC236}">
                <a16:creationId xmlns:a16="http://schemas.microsoft.com/office/drawing/2014/main" id="{BE8C0A0F-49BF-4D7B-B02D-F287570CA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8" y="4005263"/>
            <a:ext cx="0" cy="100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39" name="Line 15">
            <a:extLst>
              <a:ext uri="{FF2B5EF4-FFF2-40B4-BE49-F238E27FC236}">
                <a16:creationId xmlns:a16="http://schemas.microsoft.com/office/drawing/2014/main" id="{ACBDFB94-6B76-44D9-AEC9-DB56887FE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2125" y="3933826"/>
            <a:ext cx="0" cy="12239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animBg="1"/>
      <p:bldP spid="77831" grpId="0" animBg="1"/>
      <p:bldP spid="77832" grpId="0" animBg="1"/>
      <p:bldP spid="77833" grpId="0" animBg="1"/>
      <p:bldP spid="778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130F6-917B-4E39-90D0-8A4BB125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t="8995" r="1654"/>
          <a:stretch/>
        </p:blipFill>
        <p:spPr>
          <a:xfrm>
            <a:off x="3785468" y="36132"/>
            <a:ext cx="6020972" cy="6135376"/>
          </a:xfrm>
          <a:prstGeom prst="rect">
            <a:avLst/>
          </a:prstGeom>
        </p:spPr>
      </p:pic>
      <p:sp>
        <p:nvSpPr>
          <p:cNvPr id="4" name="AutoShape 9">
            <a:extLst>
              <a:ext uri="{FF2B5EF4-FFF2-40B4-BE49-F238E27FC236}">
                <a16:creationId xmlns:a16="http://schemas.microsoft.com/office/drawing/2014/main" id="{92AF5DD1-C111-499B-B152-7243EC7D9819}"/>
              </a:ext>
            </a:extLst>
          </p:cNvPr>
          <p:cNvSpPr>
            <a:spLocks/>
          </p:cNvSpPr>
          <p:nvPr/>
        </p:nvSpPr>
        <p:spPr bwMode="auto">
          <a:xfrm>
            <a:off x="2325975" y="155603"/>
            <a:ext cx="1707564" cy="591745"/>
          </a:xfrm>
          <a:prstGeom prst="borderCallout2">
            <a:avLst>
              <a:gd name="adj1" fmla="val 10556"/>
              <a:gd name="adj2" fmla="val 103185"/>
              <a:gd name="adj3" fmla="val 10556"/>
              <a:gd name="adj4" fmla="val 112796"/>
              <a:gd name="adj5" fmla="val 214508"/>
              <a:gd name="adj6" fmla="val 245214"/>
            </a:avLst>
          </a:prstGeom>
          <a:solidFill>
            <a:srgbClr val="CCFF33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Body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C757DBA4-1E26-4CB7-8E41-83FB1AA3B4F5}"/>
              </a:ext>
            </a:extLst>
          </p:cNvPr>
          <p:cNvSpPr>
            <a:spLocks/>
          </p:cNvSpPr>
          <p:nvPr/>
        </p:nvSpPr>
        <p:spPr bwMode="auto">
          <a:xfrm>
            <a:off x="691564" y="1087539"/>
            <a:ext cx="2393950" cy="1082675"/>
          </a:xfrm>
          <a:prstGeom prst="borderCallout2">
            <a:avLst>
              <a:gd name="adj1" fmla="val 10556"/>
              <a:gd name="adj2" fmla="val 103185"/>
              <a:gd name="adj3" fmla="val 10556"/>
              <a:gd name="adj4" fmla="val 112796"/>
              <a:gd name="adj5" fmla="val 92792"/>
              <a:gd name="adj6" fmla="val 199217"/>
            </a:avLst>
          </a:prstGeom>
          <a:solidFill>
            <a:srgbClr val="CCFF33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Superior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demifacet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14202631-47BF-4BC7-BC00-42C38D506FCA}"/>
              </a:ext>
            </a:extLst>
          </p:cNvPr>
          <p:cNvSpPr>
            <a:spLocks/>
          </p:cNvSpPr>
          <p:nvPr/>
        </p:nvSpPr>
        <p:spPr bwMode="auto">
          <a:xfrm>
            <a:off x="1034757" y="2537744"/>
            <a:ext cx="1707564" cy="591745"/>
          </a:xfrm>
          <a:prstGeom prst="borderCallout2">
            <a:avLst>
              <a:gd name="adj1" fmla="val 10556"/>
              <a:gd name="adj2" fmla="val 103185"/>
              <a:gd name="adj3" fmla="val 10556"/>
              <a:gd name="adj4" fmla="val 112796"/>
              <a:gd name="adj5" fmla="val 40963"/>
              <a:gd name="adj6" fmla="val 283111"/>
            </a:avLst>
          </a:prstGeom>
          <a:solidFill>
            <a:srgbClr val="CCFF33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Pedicle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CF270158-9368-4D90-B561-39121D06F874}"/>
              </a:ext>
            </a:extLst>
          </p:cNvPr>
          <p:cNvSpPr>
            <a:spLocks/>
          </p:cNvSpPr>
          <p:nvPr/>
        </p:nvSpPr>
        <p:spPr bwMode="auto">
          <a:xfrm>
            <a:off x="3085514" y="5126798"/>
            <a:ext cx="1707564" cy="591745"/>
          </a:xfrm>
          <a:prstGeom prst="borderCallout2">
            <a:avLst>
              <a:gd name="adj1" fmla="val 10556"/>
              <a:gd name="adj2" fmla="val 103185"/>
              <a:gd name="adj3" fmla="val 10556"/>
              <a:gd name="adj4" fmla="val 112796"/>
              <a:gd name="adj5" fmla="val -230052"/>
              <a:gd name="adj6" fmla="val 180130"/>
            </a:avLst>
          </a:prstGeom>
          <a:solidFill>
            <a:srgbClr val="CCFF33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Lamina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F3975D48-D96D-47C8-8858-0D1EAE820C6D}"/>
              </a:ext>
            </a:extLst>
          </p:cNvPr>
          <p:cNvSpPr>
            <a:spLocks/>
          </p:cNvSpPr>
          <p:nvPr/>
        </p:nvSpPr>
        <p:spPr bwMode="auto">
          <a:xfrm>
            <a:off x="136564" y="3222527"/>
            <a:ext cx="2742394" cy="1465260"/>
          </a:xfrm>
          <a:prstGeom prst="borderCallout2">
            <a:avLst>
              <a:gd name="adj1" fmla="val 10556"/>
              <a:gd name="adj2" fmla="val 103185"/>
              <a:gd name="adj3" fmla="val 22281"/>
              <a:gd name="adj4" fmla="val 116280"/>
              <a:gd name="adj5" fmla="val 55739"/>
              <a:gd name="adj6" fmla="val 144869"/>
            </a:avLst>
          </a:prstGeom>
          <a:solidFill>
            <a:srgbClr val="CCFF33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Articular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facet of T. process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6D941792-4B9C-4E2C-A944-4D1C277556EB}"/>
              </a:ext>
            </a:extLst>
          </p:cNvPr>
          <p:cNvSpPr>
            <a:spLocks/>
          </p:cNvSpPr>
          <p:nvPr/>
        </p:nvSpPr>
        <p:spPr bwMode="auto">
          <a:xfrm>
            <a:off x="9289538" y="1454383"/>
            <a:ext cx="2433711" cy="650360"/>
          </a:xfrm>
          <a:prstGeom prst="borderCallout2">
            <a:avLst>
              <a:gd name="adj1" fmla="val 99662"/>
              <a:gd name="adj2" fmla="val 54336"/>
              <a:gd name="adj3" fmla="val 97552"/>
              <a:gd name="adj4" fmla="val -10186"/>
              <a:gd name="adj5" fmla="val 326584"/>
              <a:gd name="adj6" fmla="val -29925"/>
            </a:avLst>
          </a:prstGeom>
          <a:solidFill>
            <a:srgbClr val="CCFF33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T. process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9277AEFE-4918-441A-8636-BA4E5C125B4C}"/>
              </a:ext>
            </a:extLst>
          </p:cNvPr>
          <p:cNvSpPr>
            <a:spLocks/>
          </p:cNvSpPr>
          <p:nvPr/>
        </p:nvSpPr>
        <p:spPr bwMode="auto">
          <a:xfrm>
            <a:off x="8835653" y="4687787"/>
            <a:ext cx="3341479" cy="1025190"/>
          </a:xfrm>
          <a:prstGeom prst="borderCallout2">
            <a:avLst>
              <a:gd name="adj1" fmla="val 99662"/>
              <a:gd name="adj2" fmla="val 54336"/>
              <a:gd name="adj3" fmla="val 97552"/>
              <a:gd name="adj4" fmla="val -10186"/>
              <a:gd name="adj5" fmla="val -150552"/>
              <a:gd name="adj6" fmla="val -32852"/>
            </a:avLst>
          </a:prstGeom>
          <a:solidFill>
            <a:srgbClr val="CCFF33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Sup. Articular facet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24DD9EFC-D6F5-4716-9767-4C83F44883D9}"/>
              </a:ext>
            </a:extLst>
          </p:cNvPr>
          <p:cNvSpPr>
            <a:spLocks/>
          </p:cNvSpPr>
          <p:nvPr/>
        </p:nvSpPr>
        <p:spPr bwMode="auto">
          <a:xfrm>
            <a:off x="8072681" y="5846328"/>
            <a:ext cx="3650568" cy="650360"/>
          </a:xfrm>
          <a:prstGeom prst="borderCallout2">
            <a:avLst>
              <a:gd name="adj1" fmla="val 101825"/>
              <a:gd name="adj2" fmla="val 1735"/>
              <a:gd name="adj3" fmla="val 101878"/>
              <a:gd name="adj4" fmla="val -19628"/>
              <a:gd name="adj5" fmla="val -86560"/>
              <a:gd name="adj6" fmla="val -38210"/>
            </a:avLst>
          </a:prstGeom>
          <a:solidFill>
            <a:srgbClr val="CCFF33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Spinus process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2F1C0EC6-F5F0-417E-8C86-6EB8C04C3505}"/>
              </a:ext>
            </a:extLst>
          </p:cNvPr>
          <p:cNvSpPr>
            <a:spLocks/>
          </p:cNvSpPr>
          <p:nvPr/>
        </p:nvSpPr>
        <p:spPr bwMode="auto">
          <a:xfrm>
            <a:off x="8679767" y="155603"/>
            <a:ext cx="3193366" cy="1165429"/>
          </a:xfrm>
          <a:prstGeom prst="borderCallout2">
            <a:avLst>
              <a:gd name="adj1" fmla="val 99662"/>
              <a:gd name="adj2" fmla="val 54336"/>
              <a:gd name="adj3" fmla="val 97552"/>
              <a:gd name="adj4" fmla="val -10186"/>
              <a:gd name="adj5" fmla="val 242560"/>
              <a:gd name="adj6" fmla="val -59229"/>
            </a:avLst>
          </a:prstGeom>
          <a:solidFill>
            <a:srgbClr val="CCFF33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Vertebral foramen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2159AC-FE93-45C6-BB0C-0EF012CB68F8}"/>
              </a:ext>
            </a:extLst>
          </p:cNvPr>
          <p:cNvSpPr txBox="1"/>
          <p:nvPr/>
        </p:nvSpPr>
        <p:spPr>
          <a:xfrm>
            <a:off x="136564" y="5846327"/>
            <a:ext cx="634864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Typical thoracic vertebra</a:t>
            </a:r>
          </a:p>
        </p:txBody>
      </p:sp>
    </p:spTree>
    <p:extLst>
      <p:ext uri="{BB962C8B-B14F-4D97-AF65-F5344CB8AC3E}">
        <p14:creationId xmlns:p14="http://schemas.microsoft.com/office/powerpoint/2010/main" val="40414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1D1B5EC8-90AF-451B-AB80-9A83965A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13861" r="31021" b="35841"/>
          <a:stretch>
            <a:fillRect/>
          </a:stretch>
        </p:blipFill>
        <p:spPr bwMode="auto">
          <a:xfrm>
            <a:off x="1847850" y="908051"/>
            <a:ext cx="63373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AutoShape 4">
            <a:extLst>
              <a:ext uri="{FF2B5EF4-FFF2-40B4-BE49-F238E27FC236}">
                <a16:creationId xmlns:a16="http://schemas.microsoft.com/office/drawing/2014/main" id="{8C430E86-7537-4249-ACAB-4BFE93C9FC71}"/>
              </a:ext>
            </a:extLst>
          </p:cNvPr>
          <p:cNvSpPr>
            <a:spLocks/>
          </p:cNvSpPr>
          <p:nvPr/>
        </p:nvSpPr>
        <p:spPr bwMode="auto">
          <a:xfrm>
            <a:off x="6346825" y="5489576"/>
            <a:ext cx="2374900" cy="1082675"/>
          </a:xfrm>
          <a:prstGeom prst="borderCallout2">
            <a:avLst>
              <a:gd name="adj1" fmla="val 10556"/>
              <a:gd name="adj2" fmla="val -3208"/>
              <a:gd name="adj3" fmla="val 10556"/>
              <a:gd name="adj4" fmla="val -11231"/>
              <a:gd name="adj5" fmla="val -148389"/>
              <a:gd name="adj6" fmla="val -33556"/>
            </a:avLst>
          </a:prstGeom>
          <a:solidFill>
            <a:srgbClr val="FFCCFF"/>
          </a:solidFill>
          <a:ln w="762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inf. Articular processes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901" name="AutoShape 5">
            <a:extLst>
              <a:ext uri="{FF2B5EF4-FFF2-40B4-BE49-F238E27FC236}">
                <a16:creationId xmlns:a16="http://schemas.microsoft.com/office/drawing/2014/main" id="{55BB478C-4BD3-48CD-8AFE-D1D1B2DB46A5}"/>
              </a:ext>
            </a:extLst>
          </p:cNvPr>
          <p:cNvSpPr>
            <a:spLocks/>
          </p:cNvSpPr>
          <p:nvPr/>
        </p:nvSpPr>
        <p:spPr bwMode="auto">
          <a:xfrm>
            <a:off x="7874000" y="2982914"/>
            <a:ext cx="2393950" cy="1082675"/>
          </a:xfrm>
          <a:prstGeom prst="borderCallout2">
            <a:avLst>
              <a:gd name="adj1" fmla="val 10556"/>
              <a:gd name="adj2" fmla="val -3185"/>
              <a:gd name="adj3" fmla="val 10556"/>
              <a:gd name="adj4" fmla="val -44032"/>
              <a:gd name="adj5" fmla="val -50880"/>
              <a:gd name="adj6" fmla="val -55241"/>
            </a:avLst>
          </a:prstGeom>
          <a:solidFill>
            <a:srgbClr val="FFCCFF"/>
          </a:solidFill>
          <a:ln w="762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transverse process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903" name="AutoShape 7">
            <a:extLst>
              <a:ext uri="{FF2B5EF4-FFF2-40B4-BE49-F238E27FC236}">
                <a16:creationId xmlns:a16="http://schemas.microsoft.com/office/drawing/2014/main" id="{3E47C907-BD50-4B98-AC2F-E87F541DCAE8}"/>
              </a:ext>
            </a:extLst>
          </p:cNvPr>
          <p:cNvSpPr>
            <a:spLocks/>
          </p:cNvSpPr>
          <p:nvPr/>
        </p:nvSpPr>
        <p:spPr bwMode="auto">
          <a:xfrm>
            <a:off x="2314576" y="5483226"/>
            <a:ext cx="2200275" cy="1082675"/>
          </a:xfrm>
          <a:prstGeom prst="borderCallout2">
            <a:avLst>
              <a:gd name="adj1" fmla="val 10556"/>
              <a:gd name="adj2" fmla="val 103463"/>
              <a:gd name="adj3" fmla="val 10556"/>
              <a:gd name="adj4" fmla="val 110245"/>
              <a:gd name="adj5" fmla="val -160556"/>
              <a:gd name="adj6" fmla="val 135139"/>
            </a:avLst>
          </a:prstGeom>
          <a:solidFill>
            <a:srgbClr val="FFFF00"/>
          </a:solidFill>
          <a:ln w="7620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Articular facets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904" name="AutoShape 8">
            <a:extLst>
              <a:ext uri="{FF2B5EF4-FFF2-40B4-BE49-F238E27FC236}">
                <a16:creationId xmlns:a16="http://schemas.microsoft.com/office/drawing/2014/main" id="{43F720D3-2007-47E7-87A6-9DD15862C95A}"/>
              </a:ext>
            </a:extLst>
          </p:cNvPr>
          <p:cNvSpPr>
            <a:spLocks/>
          </p:cNvSpPr>
          <p:nvPr/>
        </p:nvSpPr>
        <p:spPr bwMode="auto">
          <a:xfrm>
            <a:off x="7966075" y="4217989"/>
            <a:ext cx="2336800" cy="1082675"/>
          </a:xfrm>
          <a:prstGeom prst="borderCallout2">
            <a:avLst>
              <a:gd name="adj1" fmla="val 10556"/>
              <a:gd name="adj2" fmla="val -3259"/>
              <a:gd name="adj3" fmla="val 10556"/>
              <a:gd name="adj4" fmla="val -37093"/>
              <a:gd name="adj5" fmla="val -5278"/>
              <a:gd name="adj6" fmla="val -49662"/>
            </a:avLst>
          </a:prstGeom>
          <a:solidFill>
            <a:srgbClr val="9966FF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Spinous  process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905" name="AutoShape 9">
            <a:extLst>
              <a:ext uri="{FF2B5EF4-FFF2-40B4-BE49-F238E27FC236}">
                <a16:creationId xmlns:a16="http://schemas.microsoft.com/office/drawing/2014/main" id="{8663A717-8060-4D82-9B8C-51E297E4509E}"/>
              </a:ext>
            </a:extLst>
          </p:cNvPr>
          <p:cNvSpPr>
            <a:spLocks/>
          </p:cNvSpPr>
          <p:nvPr/>
        </p:nvSpPr>
        <p:spPr bwMode="auto">
          <a:xfrm>
            <a:off x="1714500" y="449264"/>
            <a:ext cx="2393950" cy="1082675"/>
          </a:xfrm>
          <a:prstGeom prst="borderCallout2">
            <a:avLst>
              <a:gd name="adj1" fmla="val 10556"/>
              <a:gd name="adj2" fmla="val 103185"/>
              <a:gd name="adj3" fmla="val 10556"/>
              <a:gd name="adj4" fmla="val 112796"/>
              <a:gd name="adj5" fmla="val 185046"/>
              <a:gd name="adj6" fmla="val 115185"/>
            </a:avLst>
          </a:prstGeom>
          <a:solidFill>
            <a:srgbClr val="CCFF33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Superior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demifacet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906" name="AutoShape 10">
            <a:extLst>
              <a:ext uri="{FF2B5EF4-FFF2-40B4-BE49-F238E27FC236}">
                <a16:creationId xmlns:a16="http://schemas.microsoft.com/office/drawing/2014/main" id="{4D6D8279-C014-4D23-9253-46460E6F19AD}"/>
              </a:ext>
            </a:extLst>
          </p:cNvPr>
          <p:cNvSpPr>
            <a:spLocks/>
          </p:cNvSpPr>
          <p:nvPr/>
        </p:nvSpPr>
        <p:spPr bwMode="auto">
          <a:xfrm>
            <a:off x="1804988" y="4073526"/>
            <a:ext cx="2393950" cy="1082675"/>
          </a:xfrm>
          <a:prstGeom prst="borderCallout2">
            <a:avLst>
              <a:gd name="adj1" fmla="val 10556"/>
              <a:gd name="adj2" fmla="val 103185"/>
              <a:gd name="adj3" fmla="val 10556"/>
              <a:gd name="adj4" fmla="val 112069"/>
              <a:gd name="adj5" fmla="val -45310"/>
              <a:gd name="adj6" fmla="val 114389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Inferior  demifacet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907" name="AutoShape 11">
            <a:extLst>
              <a:ext uri="{FF2B5EF4-FFF2-40B4-BE49-F238E27FC236}">
                <a16:creationId xmlns:a16="http://schemas.microsoft.com/office/drawing/2014/main" id="{FAB3F99E-9BD1-4FB5-B694-E7BE359EA8BB}"/>
              </a:ext>
            </a:extLst>
          </p:cNvPr>
          <p:cNvSpPr>
            <a:spLocks/>
          </p:cNvSpPr>
          <p:nvPr/>
        </p:nvSpPr>
        <p:spPr bwMode="auto">
          <a:xfrm>
            <a:off x="7550151" y="1520826"/>
            <a:ext cx="2200275" cy="1082675"/>
          </a:xfrm>
          <a:prstGeom prst="borderCallout2">
            <a:avLst>
              <a:gd name="adj1" fmla="val 10556"/>
              <a:gd name="adj2" fmla="val -3463"/>
              <a:gd name="adj3" fmla="val 10556"/>
              <a:gd name="adj4" fmla="val -3463"/>
              <a:gd name="adj5" fmla="val 94722"/>
              <a:gd name="adj6" fmla="val -63708"/>
            </a:avLst>
          </a:prstGeom>
          <a:solidFill>
            <a:srgbClr val="0000FF"/>
          </a:solidFill>
          <a:ln w="7620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Articular facets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899" name="AutoShape 3">
            <a:extLst>
              <a:ext uri="{FF2B5EF4-FFF2-40B4-BE49-F238E27FC236}">
                <a16:creationId xmlns:a16="http://schemas.microsoft.com/office/drawing/2014/main" id="{D80EC749-5FBF-43EC-BE9F-5CE2383CE769}"/>
              </a:ext>
            </a:extLst>
          </p:cNvPr>
          <p:cNvSpPr>
            <a:spLocks/>
          </p:cNvSpPr>
          <p:nvPr/>
        </p:nvSpPr>
        <p:spPr bwMode="auto">
          <a:xfrm>
            <a:off x="7161212" y="280989"/>
            <a:ext cx="4092941" cy="1082675"/>
          </a:xfrm>
          <a:prstGeom prst="borderCallout2">
            <a:avLst>
              <a:gd name="adj1" fmla="val 10556"/>
              <a:gd name="adj2" fmla="val -2630"/>
              <a:gd name="adj3" fmla="val 10556"/>
              <a:gd name="adj4" fmla="val -19190"/>
              <a:gd name="adj5" fmla="val 127763"/>
              <a:gd name="adj6" fmla="val -45669"/>
            </a:avLst>
          </a:prstGeom>
          <a:solidFill>
            <a:srgbClr val="3399FF"/>
          </a:solidFill>
          <a:ln w="76200">
            <a:solidFill>
              <a:schemeClr val="accent2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sup. Articular process and facet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6DDBA989-6225-469E-AF82-8CBA2BFF038A}"/>
              </a:ext>
            </a:extLst>
          </p:cNvPr>
          <p:cNvSpPr>
            <a:spLocks/>
          </p:cNvSpPr>
          <p:nvPr/>
        </p:nvSpPr>
        <p:spPr bwMode="auto">
          <a:xfrm>
            <a:off x="282574" y="3289589"/>
            <a:ext cx="1763712" cy="693738"/>
          </a:xfrm>
          <a:prstGeom prst="borderCallout2">
            <a:avLst>
              <a:gd name="adj1" fmla="val 16477"/>
              <a:gd name="adj2" fmla="val 104319"/>
              <a:gd name="adj3" fmla="val 16477"/>
              <a:gd name="adj4" fmla="val 149144"/>
              <a:gd name="adj5" fmla="val -90763"/>
              <a:gd name="adj6" fmla="val 275116"/>
            </a:avLst>
          </a:prstGeom>
          <a:solidFill>
            <a:srgbClr val="CCFF66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pedicle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48ECAFDD-8C95-4616-BEB5-AC8F59F0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15973" r="28270" b="38666"/>
          <a:stretch>
            <a:fillRect/>
          </a:stretch>
        </p:blipFill>
        <p:spPr bwMode="auto">
          <a:xfrm>
            <a:off x="1847851" y="1412875"/>
            <a:ext cx="7885113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C9059E33-F76D-4D2C-9B0D-72E173A1D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3213100"/>
            <a:ext cx="2233612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alt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th.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v.</a:t>
            </a:r>
          </a:p>
        </p:txBody>
      </p:sp>
      <p:sp>
        <p:nvSpPr>
          <p:cNvPr id="25604" name="AutoShape 4">
            <a:extLst>
              <a:ext uri="{FF2B5EF4-FFF2-40B4-BE49-F238E27FC236}">
                <a16:creationId xmlns:a16="http://schemas.microsoft.com/office/drawing/2014/main" id="{D742C8E9-51D3-47B5-9ED6-E137FEE0FCAF}"/>
              </a:ext>
            </a:extLst>
          </p:cNvPr>
          <p:cNvSpPr>
            <a:spLocks/>
          </p:cNvSpPr>
          <p:nvPr/>
        </p:nvSpPr>
        <p:spPr bwMode="auto">
          <a:xfrm>
            <a:off x="2509839" y="4941888"/>
            <a:ext cx="3081337" cy="1511300"/>
          </a:xfrm>
          <a:prstGeom prst="borderCallout2">
            <a:avLst>
              <a:gd name="adj1" fmla="val 7565"/>
              <a:gd name="adj2" fmla="val 102472"/>
              <a:gd name="adj3" fmla="val 7565"/>
              <a:gd name="adj4" fmla="val 114991"/>
              <a:gd name="adj5" fmla="val 9662"/>
              <a:gd name="adj6" fmla="val 149148"/>
            </a:avLst>
          </a:prstGeom>
          <a:solidFill>
            <a:srgbClr val="FFCCFF"/>
          </a:solidFill>
          <a:ln w="762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inf. Articular process (lumber in type)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5" name="AutoShape 5">
            <a:extLst>
              <a:ext uri="{FF2B5EF4-FFF2-40B4-BE49-F238E27FC236}">
                <a16:creationId xmlns:a16="http://schemas.microsoft.com/office/drawing/2014/main" id="{4CECCDC1-F58B-4FF6-8D87-FBABEDF0F0C8}"/>
              </a:ext>
            </a:extLst>
          </p:cNvPr>
          <p:cNvSpPr>
            <a:spLocks/>
          </p:cNvSpPr>
          <p:nvPr/>
        </p:nvSpPr>
        <p:spPr bwMode="auto">
          <a:xfrm>
            <a:off x="8067675" y="1673226"/>
            <a:ext cx="2393950" cy="1082675"/>
          </a:xfrm>
          <a:prstGeom prst="borderCallout2">
            <a:avLst>
              <a:gd name="adj1" fmla="val 10556"/>
              <a:gd name="adj2" fmla="val -3185"/>
              <a:gd name="adj3" fmla="val 10556"/>
              <a:gd name="adj4" fmla="val -3185"/>
              <a:gd name="adj5" fmla="val 75806"/>
              <a:gd name="adj6" fmla="val -45356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transverse process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6" name="AutoShape 6">
            <a:extLst>
              <a:ext uri="{FF2B5EF4-FFF2-40B4-BE49-F238E27FC236}">
                <a16:creationId xmlns:a16="http://schemas.microsoft.com/office/drawing/2014/main" id="{13E67D72-A7FE-418E-8CAF-2EF69A02D560}"/>
              </a:ext>
            </a:extLst>
          </p:cNvPr>
          <p:cNvSpPr>
            <a:spLocks/>
          </p:cNvSpPr>
          <p:nvPr/>
        </p:nvSpPr>
        <p:spPr bwMode="auto">
          <a:xfrm>
            <a:off x="6394450" y="174626"/>
            <a:ext cx="3517900" cy="1382713"/>
          </a:xfrm>
          <a:prstGeom prst="borderCallout2">
            <a:avLst>
              <a:gd name="adj1" fmla="val 8269"/>
              <a:gd name="adj2" fmla="val -2167"/>
              <a:gd name="adj3" fmla="val 8269"/>
              <a:gd name="adj4" fmla="val -4736"/>
              <a:gd name="adj5" fmla="val 116417"/>
              <a:gd name="adj6" fmla="val -5056"/>
            </a:avLst>
          </a:prstGeom>
          <a:solidFill>
            <a:srgbClr val="CCFF33"/>
          </a:solidFill>
          <a:ln w="76200">
            <a:solidFill>
              <a:schemeClr val="accent2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sup. Articular process (thoacic in type)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7" name="AutoShape 7">
            <a:extLst>
              <a:ext uri="{FF2B5EF4-FFF2-40B4-BE49-F238E27FC236}">
                <a16:creationId xmlns:a16="http://schemas.microsoft.com/office/drawing/2014/main" id="{C2232064-F4CD-4B81-A69D-7E113E52AF04}"/>
              </a:ext>
            </a:extLst>
          </p:cNvPr>
          <p:cNvSpPr>
            <a:spLocks/>
          </p:cNvSpPr>
          <p:nvPr/>
        </p:nvSpPr>
        <p:spPr bwMode="auto">
          <a:xfrm>
            <a:off x="2347914" y="476250"/>
            <a:ext cx="2555875" cy="1081088"/>
          </a:xfrm>
          <a:prstGeom prst="borderCallout2">
            <a:avLst>
              <a:gd name="adj1" fmla="val 10574"/>
              <a:gd name="adj2" fmla="val 102981"/>
              <a:gd name="adj3" fmla="val 10574"/>
              <a:gd name="adj4" fmla="val 106769"/>
              <a:gd name="adj5" fmla="val 280468"/>
              <a:gd name="adj6" fmla="val 132421"/>
            </a:avLst>
          </a:prstGeom>
          <a:solidFill>
            <a:srgbClr val="0000FF"/>
          </a:solidFill>
          <a:ln w="762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 costal facet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 animBg="1"/>
      <p:bldP spid="25606" grpId="0" animBg="1"/>
      <p:bldP spid="256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9293B1-57E4-4FEC-92C6-61659D0A0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93314"/>
              </p:ext>
            </p:extLst>
          </p:nvPr>
        </p:nvGraphicFramePr>
        <p:xfrm>
          <a:off x="281354" y="294716"/>
          <a:ext cx="11352628" cy="6345235"/>
        </p:xfrm>
        <a:graphic>
          <a:graphicData uri="http://schemas.openxmlformats.org/drawingml/2006/table">
            <a:tbl>
              <a:tblPr/>
              <a:tblGrid>
                <a:gridCol w="5565014">
                  <a:extLst>
                    <a:ext uri="{9D8B030D-6E8A-4147-A177-3AD203B41FA5}">
                      <a16:colId xmlns:a16="http://schemas.microsoft.com/office/drawing/2014/main" val="729347599"/>
                    </a:ext>
                  </a:extLst>
                </a:gridCol>
                <a:gridCol w="5787614">
                  <a:extLst>
                    <a:ext uri="{9D8B030D-6E8A-4147-A177-3AD203B41FA5}">
                      <a16:colId xmlns:a16="http://schemas.microsoft.com/office/drawing/2014/main" val="298796"/>
                    </a:ext>
                  </a:extLst>
                </a:gridCol>
              </a:tblGrid>
              <a:tr h="5084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  <a:tab pos="266065" algn="l"/>
                        </a:tabLs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r>
                        <a:rPr lang="en-US" sz="28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thoracic vertebra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18745" algn="ctr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  <a:tab pos="266065" algn="l"/>
                        </a:tabLs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r>
                        <a:rPr lang="en-US" sz="28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thoracic vertebra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257327"/>
                  </a:ext>
                </a:extLst>
              </a:tr>
              <a:tr h="5836780">
                <a:tc>
                  <a:txBody>
                    <a:bodyPr/>
                    <a:lstStyle/>
                    <a:p>
                      <a:pPr marL="160020" marR="0" indent="-118745" algn="justLow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  <a:tab pos="266065" algn="l"/>
                        </a:tabLs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1- Transverse process has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 facet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60020" marR="0" indent="-118745" algn="justLow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  <a:tab pos="266065" algn="l"/>
                        </a:tabLs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2- The body kidney shaped.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justLow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  <a:tab pos="266065" algn="l"/>
                        </a:tabLst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3- Complete circular facet close to the upper border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 the body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justLow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  <a:tab pos="266065" algn="l"/>
                        </a:tabLs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justLow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  <a:tab pos="266065" algn="l"/>
                        </a:tabLst>
                      </a:pPr>
                      <a:endParaRPr lang="en-US" sz="28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justLow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  <a:tab pos="266065" algn="l"/>
                        </a:tabLs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4- Inferior articular process directed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forward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-118745" algn="justLow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  <a:tab pos="266065" algn="l"/>
                        </a:tabLs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  <a:tab pos="266065" algn="l"/>
                        </a:tabLs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1- Transverse process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has no facet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justLow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  <a:tab pos="266065" algn="l"/>
                        </a:tabLs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2- The body kidney shaped.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justLow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  <a:tab pos="266065" algn="l"/>
                        </a:tabLst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3- Complete circular facet away from the upper border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 the body. </a:t>
                      </a:r>
                    </a:p>
                    <a:p>
                      <a:pPr marL="0" marR="0" indent="0" algn="justLow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  <a:tab pos="266065" algn="l"/>
                        </a:tabLs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It encroaches on the middle of the pedicle.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justLow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  <a:tab pos="266065" algn="l"/>
                        </a:tabLs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4- Inferior articular process directed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laterally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4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02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666045" y="440267"/>
            <a:ext cx="10679288" cy="5575522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Lumbar Vertebrae</a:t>
            </a:r>
          </a:p>
        </p:txBody>
      </p:sp>
    </p:spTree>
    <p:extLst>
      <p:ext uri="{BB962C8B-B14F-4D97-AF65-F5344CB8AC3E}">
        <p14:creationId xmlns:p14="http://schemas.microsoft.com/office/powerpoint/2010/main" val="182532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6035A38-B50E-4B3E-82CD-D04BB71B3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13672" r="43604" b="47266"/>
          <a:stretch>
            <a:fillRect/>
          </a:stretch>
        </p:blipFill>
        <p:spPr bwMode="auto">
          <a:xfrm>
            <a:off x="1919289" y="1"/>
            <a:ext cx="6226175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5AB929E7-6BF4-42D9-BDBD-BB7DC85C3C5A}"/>
              </a:ext>
            </a:extLst>
          </p:cNvPr>
          <p:cNvSpPr>
            <a:spLocks/>
          </p:cNvSpPr>
          <p:nvPr/>
        </p:nvSpPr>
        <p:spPr bwMode="auto">
          <a:xfrm>
            <a:off x="6456363" y="782639"/>
            <a:ext cx="2971800" cy="701675"/>
          </a:xfrm>
          <a:prstGeom prst="callout2">
            <a:avLst>
              <a:gd name="adj1" fmla="val 326655"/>
              <a:gd name="adj2" fmla="val -499"/>
              <a:gd name="adj3" fmla="val 89895"/>
              <a:gd name="adj4" fmla="val 11232"/>
              <a:gd name="adj5" fmla="val 92994"/>
              <a:gd name="adj6" fmla="val -52126"/>
            </a:avLst>
          </a:prstGeom>
          <a:noFill/>
          <a:ln w="38100">
            <a:solidFill>
              <a:srgbClr val="00FF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 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FDA6DA4B-5DE3-4BB8-87F1-8E85580E4FA9}"/>
              </a:ext>
            </a:extLst>
          </p:cNvPr>
          <p:cNvSpPr/>
          <p:nvPr/>
        </p:nvSpPr>
        <p:spPr>
          <a:xfrm rot="15571285" flipH="1">
            <a:off x="4265613" y="3624263"/>
            <a:ext cx="477838" cy="3617913"/>
          </a:xfrm>
          <a:prstGeom prst="rightBracke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4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E04248D-4C77-4A3A-9332-32537C8CC55A}"/>
              </a:ext>
            </a:extLst>
          </p:cNvPr>
          <p:cNvSpPr/>
          <p:nvPr/>
        </p:nvSpPr>
        <p:spPr>
          <a:xfrm rot="1484971">
            <a:off x="7105650" y="2051051"/>
            <a:ext cx="577850" cy="2862263"/>
          </a:xfrm>
          <a:prstGeom prst="righ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4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679F10-76D0-40B3-B489-9620C370EAF7}"/>
              </a:ext>
            </a:extLst>
          </p:cNvPr>
          <p:cNvSpPr/>
          <p:nvPr/>
        </p:nvSpPr>
        <p:spPr>
          <a:xfrm>
            <a:off x="1524001" y="981075"/>
            <a:ext cx="1357313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4F880CCE-325E-4A80-B356-0B39AF65BA00}"/>
              </a:ext>
            </a:extLst>
          </p:cNvPr>
          <p:cNvSpPr>
            <a:spLocks/>
          </p:cNvSpPr>
          <p:nvPr/>
        </p:nvSpPr>
        <p:spPr bwMode="auto">
          <a:xfrm>
            <a:off x="3071813" y="5876926"/>
            <a:ext cx="2971800" cy="701675"/>
          </a:xfrm>
          <a:prstGeom prst="callout2">
            <a:avLst>
              <a:gd name="adj1" fmla="val 39565"/>
              <a:gd name="adj2" fmla="val 39935"/>
              <a:gd name="adj3" fmla="val -43140"/>
              <a:gd name="adj4" fmla="val 42281"/>
              <a:gd name="adj5" fmla="val -114478"/>
              <a:gd name="adj6" fmla="val 3532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A0568-5111-4A03-84A0-F59C1F588EB6}"/>
              </a:ext>
            </a:extLst>
          </p:cNvPr>
          <p:cNvSpPr/>
          <p:nvPr/>
        </p:nvSpPr>
        <p:spPr>
          <a:xfrm>
            <a:off x="4871864" y="5662990"/>
            <a:ext cx="569899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Horse-shoe shaped body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ADC0DE-AE73-42D2-B19A-BDE332FE6600}"/>
              </a:ext>
            </a:extLst>
          </p:cNvPr>
          <p:cNvSpPr/>
          <p:nvPr/>
        </p:nvSpPr>
        <p:spPr>
          <a:xfrm>
            <a:off x="5789742" y="116633"/>
            <a:ext cx="487825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Skeleton of lower jaw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2CB2F2-61CC-403C-B720-C30689443526}"/>
              </a:ext>
            </a:extLst>
          </p:cNvPr>
          <p:cNvSpPr/>
          <p:nvPr/>
        </p:nvSpPr>
        <p:spPr>
          <a:xfrm>
            <a:off x="1775520" y="188641"/>
            <a:ext cx="328808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mandible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AC5FDC5-669F-4BEE-823B-9BDAA4398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70" t="6596" r="11952" b="61258"/>
          <a:stretch/>
        </p:blipFill>
        <p:spPr>
          <a:xfrm>
            <a:off x="2550088" y="273425"/>
            <a:ext cx="9465448" cy="6014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02B17A-FE9C-4D42-8B94-5416FC4D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5387" r="986" b="3068"/>
          <a:stretch/>
        </p:blipFill>
        <p:spPr>
          <a:xfrm rot="10800000">
            <a:off x="1" y="2067951"/>
            <a:ext cx="2719266" cy="24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75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8B27AF-441B-4AE7-8590-5F8F26B97B4D}"/>
              </a:ext>
            </a:extLst>
          </p:cNvPr>
          <p:cNvSpPr/>
          <p:nvPr/>
        </p:nvSpPr>
        <p:spPr>
          <a:xfrm>
            <a:off x="135467" y="0"/>
            <a:ext cx="12056533" cy="6688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81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General features of the typical lumbar vertebrae (L1-L4)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A large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body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which increases in size gradually from the 1st to the 4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A wide triangular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vertebral foramen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thin (long and tapering)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transverse process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 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1B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accessory process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behind the root of the transverse process.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5-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1B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superior articular process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is curved with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superior articular facet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concave medially.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6- The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1B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inferior articular process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is curved with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inferior articular facet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convex laterally.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The distance between two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1BB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superior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articular processes (facets) 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1BB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wider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than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1BB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inferior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7-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1B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Mammillary process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on posterior edge of superior articular process.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Spine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is broad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quadrilateral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548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AC5FDC5-669F-4BEE-823B-9BDAA4398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68" t="42465" r="19154" b="31987"/>
          <a:stretch/>
        </p:blipFill>
        <p:spPr>
          <a:xfrm>
            <a:off x="411034" y="101599"/>
            <a:ext cx="11602366" cy="60621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5158D-4D9F-4D8F-BF45-A445CD30B593}"/>
              </a:ext>
            </a:extLst>
          </p:cNvPr>
          <p:cNvSpPr txBox="1"/>
          <p:nvPr/>
        </p:nvSpPr>
        <p:spPr>
          <a:xfrm>
            <a:off x="1" y="3429000"/>
            <a:ext cx="4211782" cy="269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17272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transverse processes are thick, strong and are attached to whole sides of the pedicles.</a:t>
            </a:r>
          </a:p>
          <a:p>
            <a:pPr marL="342900" lvl="0" indent="-342900" algn="justLow">
              <a:lnSpc>
                <a:spcPct val="122000"/>
              </a:lnSpc>
              <a:buFontTx/>
              <a:buAutoNum type="arabicParenR"/>
              <a:tabLst>
                <a:tab pos="172720" algn="l"/>
              </a:tabLst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distance between two superior articular processes is nearly equal to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inferior articular processes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8757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New year greetings">
            <a:extLst>
              <a:ext uri="{FF2B5EF4-FFF2-40B4-BE49-F238E27FC236}">
                <a16:creationId xmlns:a16="http://schemas.microsoft.com/office/drawing/2014/main" id="{FA959E00-E6D4-45FE-A24E-E247EEF7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WordArt 4">
            <a:extLst>
              <a:ext uri="{FF2B5EF4-FFF2-40B4-BE49-F238E27FC236}">
                <a16:creationId xmlns:a16="http://schemas.microsoft.com/office/drawing/2014/main" id="{8374AAA4-0AF4-45A8-8A44-D3F2F2AC18CE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 rot="535095">
            <a:off x="3706814" y="2108201"/>
            <a:ext cx="4752975" cy="1820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131959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0B8B1A6-BC99-49CB-9E90-44F8DD18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13672" r="43604" b="47266"/>
          <a:stretch>
            <a:fillRect/>
          </a:stretch>
        </p:blipFill>
        <p:spPr bwMode="auto">
          <a:xfrm>
            <a:off x="3863976" y="476251"/>
            <a:ext cx="6226175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>
            <a:extLst>
              <a:ext uri="{FF2B5EF4-FFF2-40B4-BE49-F238E27FC236}">
                <a16:creationId xmlns:a16="http://schemas.microsoft.com/office/drawing/2014/main" id="{7FC798B0-7BE1-4BD4-8EEE-B33436823FA7}"/>
              </a:ext>
            </a:extLst>
          </p:cNvPr>
          <p:cNvSpPr>
            <a:spLocks/>
          </p:cNvSpPr>
          <p:nvPr/>
        </p:nvSpPr>
        <p:spPr bwMode="auto">
          <a:xfrm>
            <a:off x="5427664" y="5876926"/>
            <a:ext cx="4124325" cy="701675"/>
          </a:xfrm>
          <a:prstGeom prst="callout2">
            <a:avLst>
              <a:gd name="adj1" fmla="val 73113"/>
              <a:gd name="adj2" fmla="val 6670"/>
              <a:gd name="adj3" fmla="val 73344"/>
              <a:gd name="adj4" fmla="val -12347"/>
              <a:gd name="adj5" fmla="val 21996"/>
              <a:gd name="adj6" fmla="val -1320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of mandible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6FC84CD0-143B-4389-AECC-EB449E78DB75}"/>
              </a:ext>
            </a:extLst>
          </p:cNvPr>
          <p:cNvSpPr>
            <a:spLocks/>
          </p:cNvSpPr>
          <p:nvPr/>
        </p:nvSpPr>
        <p:spPr bwMode="auto">
          <a:xfrm>
            <a:off x="8472489" y="3933826"/>
            <a:ext cx="1944687" cy="701675"/>
          </a:xfrm>
          <a:prstGeom prst="callout2">
            <a:avLst>
              <a:gd name="adj1" fmla="val 73925"/>
              <a:gd name="adj2" fmla="val 17763"/>
              <a:gd name="adj3" fmla="val 77749"/>
              <a:gd name="adj4" fmla="val -128234"/>
              <a:gd name="adj5" fmla="val 135839"/>
              <a:gd name="adj6" fmla="val -126233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alveolar border  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6C87E8D1-485A-4648-AACD-DAE4FB072CDC}"/>
              </a:ext>
            </a:extLst>
          </p:cNvPr>
          <p:cNvSpPr>
            <a:spLocks/>
          </p:cNvSpPr>
          <p:nvPr/>
        </p:nvSpPr>
        <p:spPr bwMode="auto">
          <a:xfrm flipH="1">
            <a:off x="1524001" y="5661026"/>
            <a:ext cx="2987675" cy="936625"/>
          </a:xfrm>
          <a:prstGeom prst="callout2">
            <a:avLst>
              <a:gd name="adj1" fmla="val 6882"/>
              <a:gd name="adj2" fmla="val 38760"/>
              <a:gd name="adj3" fmla="val 10371"/>
              <a:gd name="adj4" fmla="val 17326"/>
              <a:gd name="adj5" fmla="val -11788"/>
              <a:gd name="adj6" fmla="val 1088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protuberance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89315-CBA6-4925-BB69-A3CF4AF18368}"/>
              </a:ext>
            </a:extLst>
          </p:cNvPr>
          <p:cNvSpPr/>
          <p:nvPr/>
        </p:nvSpPr>
        <p:spPr>
          <a:xfrm>
            <a:off x="3432176" y="981075"/>
            <a:ext cx="1357313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F61FE83B-23AC-45CE-9481-512F7D2211BE}"/>
              </a:ext>
            </a:extLst>
          </p:cNvPr>
          <p:cNvSpPr>
            <a:spLocks/>
          </p:cNvSpPr>
          <p:nvPr/>
        </p:nvSpPr>
        <p:spPr bwMode="auto">
          <a:xfrm>
            <a:off x="8040216" y="4797152"/>
            <a:ext cx="1886044" cy="1000132"/>
          </a:xfrm>
          <a:prstGeom prst="callout2">
            <a:avLst>
              <a:gd name="adj1" fmla="val 49298"/>
              <a:gd name="adj2" fmla="val 15369"/>
              <a:gd name="adj3" fmla="val 48925"/>
              <a:gd name="adj4" fmla="val -63089"/>
              <a:gd name="adj5" fmla="val 69012"/>
              <a:gd name="adj6" fmla="val -121111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Mental foramen </a:t>
            </a: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9BD8CEDF-FD80-4032-8394-FBB276A4D552}"/>
              </a:ext>
            </a:extLst>
          </p:cNvPr>
          <p:cNvSpPr>
            <a:spLocks/>
          </p:cNvSpPr>
          <p:nvPr/>
        </p:nvSpPr>
        <p:spPr bwMode="auto">
          <a:xfrm flipH="1">
            <a:off x="1631504" y="3580996"/>
            <a:ext cx="3203848" cy="1000132"/>
          </a:xfrm>
          <a:prstGeom prst="callout2">
            <a:avLst>
              <a:gd name="adj1" fmla="val 101970"/>
              <a:gd name="adj2" fmla="val 40487"/>
              <a:gd name="adj3" fmla="val 106466"/>
              <a:gd name="adj4" fmla="val 51555"/>
              <a:gd name="adj5" fmla="val 159259"/>
              <a:gd name="adj6" fmla="val 17017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7415BB"/>
                </a:solidFill>
                <a:latin typeface="Arial"/>
                <a:cs typeface="Arial"/>
              </a:rPr>
              <a:t>Symphysis menti </a:t>
            </a:r>
            <a:endParaRPr lang="en-US" altLang="zh-CN" sz="3200" b="1" dirty="0">
              <a:ln w="11430"/>
              <a:solidFill>
                <a:srgbClr val="7415B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7E283-F7C4-4855-B133-293D4D99A6F7}"/>
              </a:ext>
            </a:extLst>
          </p:cNvPr>
          <p:cNvSpPr/>
          <p:nvPr/>
        </p:nvSpPr>
        <p:spPr>
          <a:xfrm>
            <a:off x="1849840" y="188641"/>
            <a:ext cx="849463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External surface of body of mandible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C68F2-9CDA-4054-9985-6581DD576E10}"/>
              </a:ext>
            </a:extLst>
          </p:cNvPr>
          <p:cNvSpPr/>
          <p:nvPr/>
        </p:nvSpPr>
        <p:spPr>
          <a:xfrm>
            <a:off x="3143251" y="1412875"/>
            <a:ext cx="1357313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467432-A78A-4343-8C99-32AE726C0885}"/>
              </a:ext>
            </a:extLst>
          </p:cNvPr>
          <p:cNvSpPr/>
          <p:nvPr/>
        </p:nvSpPr>
        <p:spPr>
          <a:xfrm>
            <a:off x="1703512" y="932528"/>
            <a:ext cx="3995936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 2 borders and 2 surfaces 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4153F72-C87B-42CF-B062-4BD987D2CCA0}"/>
              </a:ext>
            </a:extLst>
          </p:cNvPr>
          <p:cNvSpPr/>
          <p:nvPr/>
        </p:nvSpPr>
        <p:spPr>
          <a:xfrm>
            <a:off x="6024563" y="4151314"/>
            <a:ext cx="1579562" cy="1222375"/>
          </a:xfrm>
          <a:custGeom>
            <a:avLst/>
            <a:gdLst>
              <a:gd name="connsiteX0" fmla="*/ 1161535 w 1161535"/>
              <a:gd name="connsiteY0" fmla="*/ 0 h 988541"/>
              <a:gd name="connsiteX1" fmla="*/ 963827 w 1161535"/>
              <a:gd name="connsiteY1" fmla="*/ 420130 h 988541"/>
              <a:gd name="connsiteX2" fmla="*/ 395416 w 1161535"/>
              <a:gd name="connsiteY2" fmla="*/ 840260 h 988541"/>
              <a:gd name="connsiteX3" fmla="*/ 0 w 1161535"/>
              <a:gd name="connsiteY3" fmla="*/ 988541 h 9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535" h="988541">
                <a:moveTo>
                  <a:pt x="1161535" y="0"/>
                </a:moveTo>
                <a:cubicBezTo>
                  <a:pt x="1126524" y="140043"/>
                  <a:pt x="1091514" y="280087"/>
                  <a:pt x="963827" y="420130"/>
                </a:cubicBezTo>
                <a:cubicBezTo>
                  <a:pt x="836140" y="560173"/>
                  <a:pt x="556054" y="745525"/>
                  <a:pt x="395416" y="840260"/>
                </a:cubicBezTo>
                <a:cubicBezTo>
                  <a:pt x="234778" y="934995"/>
                  <a:pt x="117389" y="961768"/>
                  <a:pt x="0" y="988541"/>
                </a:cubicBezTo>
              </a:path>
            </a:pathLst>
          </a:custGeom>
          <a:ln w="5715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1D5303F7-DFFD-460C-AC19-EA60AA36C8E5}"/>
              </a:ext>
            </a:extLst>
          </p:cNvPr>
          <p:cNvSpPr>
            <a:spLocks/>
          </p:cNvSpPr>
          <p:nvPr/>
        </p:nvSpPr>
        <p:spPr bwMode="auto">
          <a:xfrm>
            <a:off x="6672263" y="1557339"/>
            <a:ext cx="2971800" cy="701675"/>
          </a:xfrm>
          <a:prstGeom prst="callout2">
            <a:avLst>
              <a:gd name="adj1" fmla="val 79446"/>
              <a:gd name="adj2" fmla="val 48521"/>
              <a:gd name="adj3" fmla="val 80893"/>
              <a:gd name="adj4" fmla="val 27479"/>
              <a:gd name="adj5" fmla="val 393054"/>
              <a:gd name="adj6" fmla="val 30203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Oblique line </a:t>
            </a:r>
            <a:endParaRPr lang="en-US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6D9407-CA9D-4A74-A756-E045A2E5B759}"/>
              </a:ext>
            </a:extLst>
          </p:cNvPr>
          <p:cNvSpPr/>
          <p:nvPr/>
        </p:nvSpPr>
        <p:spPr>
          <a:xfrm>
            <a:off x="2063552" y="2204865"/>
            <a:ext cx="3168352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Horse-shoe shaped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7158C50-92F4-4D3D-886C-049B7E176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3542" r="63281" b="55904"/>
          <a:stretch>
            <a:fillRect/>
          </a:stretch>
        </p:blipFill>
        <p:spPr bwMode="auto">
          <a:xfrm>
            <a:off x="3562350" y="685800"/>
            <a:ext cx="5486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>
            <a:extLst>
              <a:ext uri="{FF2B5EF4-FFF2-40B4-BE49-F238E27FC236}">
                <a16:creationId xmlns:a16="http://schemas.microsoft.com/office/drawing/2014/main" id="{D034506B-71CC-43DC-9E7B-CBFF521434C1}"/>
              </a:ext>
            </a:extLst>
          </p:cNvPr>
          <p:cNvSpPr>
            <a:spLocks/>
          </p:cNvSpPr>
          <p:nvPr/>
        </p:nvSpPr>
        <p:spPr bwMode="auto">
          <a:xfrm flipH="1">
            <a:off x="1774826" y="3141664"/>
            <a:ext cx="2252663" cy="701675"/>
          </a:xfrm>
          <a:prstGeom prst="callout2">
            <a:avLst>
              <a:gd name="adj1" fmla="val 70476"/>
              <a:gd name="adj2" fmla="val 39853"/>
              <a:gd name="adj3" fmla="val 151063"/>
              <a:gd name="adj4" fmla="val -12469"/>
              <a:gd name="adj5" fmla="val 216971"/>
              <a:gd name="adj6" fmla="val -27700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genial tubercle</a:t>
            </a: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2761F5E9-0CBB-4A7D-BB53-FD38390BA959}"/>
              </a:ext>
            </a:extLst>
          </p:cNvPr>
          <p:cNvSpPr>
            <a:spLocks/>
          </p:cNvSpPr>
          <p:nvPr/>
        </p:nvSpPr>
        <p:spPr bwMode="auto">
          <a:xfrm flipH="1">
            <a:off x="1828800" y="5248276"/>
            <a:ext cx="2971800" cy="701675"/>
          </a:xfrm>
          <a:prstGeom prst="callout2">
            <a:avLst>
              <a:gd name="adj1" fmla="val 47977"/>
              <a:gd name="adj2" fmla="val 41256"/>
              <a:gd name="adj3" fmla="val -48975"/>
              <a:gd name="adj4" fmla="val 19778"/>
              <a:gd name="adj5" fmla="val -51579"/>
              <a:gd name="adj6" fmla="val 1776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genial tubercle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D29DF1DD-FD78-40C8-9852-34B86F5E5C5A}"/>
              </a:ext>
            </a:extLst>
          </p:cNvPr>
          <p:cNvSpPr>
            <a:spLocks/>
          </p:cNvSpPr>
          <p:nvPr/>
        </p:nvSpPr>
        <p:spPr bwMode="auto">
          <a:xfrm flipH="1">
            <a:off x="4799856" y="1772816"/>
            <a:ext cx="2664296" cy="936104"/>
          </a:xfrm>
          <a:prstGeom prst="callout2">
            <a:avLst>
              <a:gd name="adj1" fmla="val 105557"/>
              <a:gd name="adj2" fmla="val 62857"/>
              <a:gd name="adj3" fmla="val 98468"/>
              <a:gd name="adj4" fmla="val 76386"/>
              <a:gd name="adj5" fmla="val 251961"/>
              <a:gd name="adj6" fmla="val 72469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latin typeface="Arial"/>
                <a:cs typeface="Arial"/>
              </a:rPr>
              <a:t>Subligual</a:t>
            </a:r>
            <a:r>
              <a:rPr lang="en-US" sz="3200" dirty="0">
                <a:solidFill>
                  <a:srgbClr val="C00000"/>
                </a:solidFill>
                <a:latin typeface="Arial"/>
                <a:cs typeface="Arial"/>
              </a:rPr>
              <a:t> fossa </a:t>
            </a:r>
            <a:endParaRPr lang="en-US" altLang="zh-CN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AD639F05-7E20-4B55-A9A0-138939451505}"/>
              </a:ext>
            </a:extLst>
          </p:cNvPr>
          <p:cNvSpPr>
            <a:spLocks/>
          </p:cNvSpPr>
          <p:nvPr/>
        </p:nvSpPr>
        <p:spPr bwMode="auto">
          <a:xfrm>
            <a:off x="7104063" y="4527551"/>
            <a:ext cx="3403600" cy="701675"/>
          </a:xfrm>
          <a:prstGeom prst="callout2">
            <a:avLst>
              <a:gd name="adj1" fmla="val 39998"/>
              <a:gd name="adj2" fmla="val 1891"/>
              <a:gd name="adj3" fmla="val -32467"/>
              <a:gd name="adj4" fmla="val -7888"/>
              <a:gd name="adj5" fmla="val -18469"/>
              <a:gd name="adj6" fmla="val -21533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Submandibular fossa</a:t>
            </a: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70B9B682-FB43-4481-BF80-94EE1A747765}"/>
              </a:ext>
            </a:extLst>
          </p:cNvPr>
          <p:cNvSpPr>
            <a:spLocks/>
          </p:cNvSpPr>
          <p:nvPr/>
        </p:nvSpPr>
        <p:spPr bwMode="auto">
          <a:xfrm>
            <a:off x="7176120" y="5453204"/>
            <a:ext cx="3384376" cy="1000132"/>
          </a:xfrm>
          <a:prstGeom prst="callout2">
            <a:avLst>
              <a:gd name="adj1" fmla="val 25577"/>
              <a:gd name="adj2" fmla="val 5025"/>
              <a:gd name="adj3" fmla="val -20389"/>
              <a:gd name="adj4" fmla="val -45046"/>
              <a:gd name="adj5" fmla="val -41589"/>
              <a:gd name="adj6" fmla="val -62061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8000"/>
                </a:solidFill>
                <a:latin typeface="Arial"/>
                <a:cs typeface="Arial"/>
              </a:rPr>
              <a:t> digastric fossa</a:t>
            </a:r>
            <a:endParaRPr lang="en-US" altLang="zh-CN" sz="32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EC2C61-3316-49A8-8012-DC2265F69B1E}"/>
              </a:ext>
            </a:extLst>
          </p:cNvPr>
          <p:cNvSpPr/>
          <p:nvPr/>
        </p:nvSpPr>
        <p:spPr>
          <a:xfrm>
            <a:off x="2080672" y="332657"/>
            <a:ext cx="826380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Internal surface of body of mandible 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01F04A9-67C2-432A-8BC6-676A15B2AACB}"/>
              </a:ext>
            </a:extLst>
          </p:cNvPr>
          <p:cNvSpPr/>
          <p:nvPr/>
        </p:nvSpPr>
        <p:spPr>
          <a:xfrm>
            <a:off x="4835526" y="3484564"/>
            <a:ext cx="2397125" cy="1531937"/>
          </a:xfrm>
          <a:custGeom>
            <a:avLst/>
            <a:gdLst>
              <a:gd name="connsiteX0" fmla="*/ 0 w 2397211"/>
              <a:gd name="connsiteY0" fmla="*/ 1532238 h 1532238"/>
              <a:gd name="connsiteX1" fmla="*/ 593124 w 2397211"/>
              <a:gd name="connsiteY1" fmla="*/ 1161536 h 1532238"/>
              <a:gd name="connsiteX2" fmla="*/ 939113 w 2397211"/>
              <a:gd name="connsiteY2" fmla="*/ 1013254 h 1532238"/>
              <a:gd name="connsiteX3" fmla="*/ 1334530 w 2397211"/>
              <a:gd name="connsiteY3" fmla="*/ 741406 h 1532238"/>
              <a:gd name="connsiteX4" fmla="*/ 2100648 w 2397211"/>
              <a:gd name="connsiteY4" fmla="*/ 321276 h 1532238"/>
              <a:gd name="connsiteX5" fmla="*/ 2397211 w 2397211"/>
              <a:gd name="connsiteY5" fmla="*/ 0 h 153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7211" h="1532238">
                <a:moveTo>
                  <a:pt x="0" y="1532238"/>
                </a:moveTo>
                <a:cubicBezTo>
                  <a:pt x="218302" y="1390135"/>
                  <a:pt x="436605" y="1248033"/>
                  <a:pt x="593124" y="1161536"/>
                </a:cubicBezTo>
                <a:cubicBezTo>
                  <a:pt x="749643" y="1075039"/>
                  <a:pt x="815545" y="1083276"/>
                  <a:pt x="939113" y="1013254"/>
                </a:cubicBezTo>
                <a:cubicBezTo>
                  <a:pt x="1062681" y="943232"/>
                  <a:pt x="1140941" y="856736"/>
                  <a:pt x="1334530" y="741406"/>
                </a:cubicBezTo>
                <a:cubicBezTo>
                  <a:pt x="1528119" y="626076"/>
                  <a:pt x="1923535" y="444844"/>
                  <a:pt x="2100648" y="321276"/>
                </a:cubicBezTo>
                <a:cubicBezTo>
                  <a:pt x="2277762" y="197708"/>
                  <a:pt x="2337486" y="98854"/>
                  <a:pt x="2397211" y="0"/>
                </a:cubicBezTo>
              </a:path>
            </a:pathLst>
          </a:custGeom>
          <a:ln w="5715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1C2C5FF5-4A02-409A-B621-732DE3E4F8A0}"/>
              </a:ext>
            </a:extLst>
          </p:cNvPr>
          <p:cNvSpPr>
            <a:spLocks/>
          </p:cNvSpPr>
          <p:nvPr/>
        </p:nvSpPr>
        <p:spPr bwMode="auto">
          <a:xfrm>
            <a:off x="8256240" y="2924944"/>
            <a:ext cx="2304256" cy="1000132"/>
          </a:xfrm>
          <a:prstGeom prst="callout2">
            <a:avLst>
              <a:gd name="adj1" fmla="val 46576"/>
              <a:gd name="adj2" fmla="val 11361"/>
              <a:gd name="adj3" fmla="val 79715"/>
              <a:gd name="adj4" fmla="val -83977"/>
              <a:gd name="adj5" fmla="val 117634"/>
              <a:gd name="adj6" fmla="val -82455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66"/>
                </a:solidFill>
                <a:latin typeface="Arial"/>
                <a:cs typeface="Arial"/>
              </a:rPr>
              <a:t>Mylohyoid 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7450AE3-179C-4638-9BC9-74F10E7C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13672" r="43604" b="47266"/>
          <a:stretch>
            <a:fillRect/>
          </a:stretch>
        </p:blipFill>
        <p:spPr bwMode="auto">
          <a:xfrm>
            <a:off x="1919289" y="1"/>
            <a:ext cx="6226175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24D1F8-9512-41ED-8A8B-CF1757D18A4A}"/>
              </a:ext>
            </a:extLst>
          </p:cNvPr>
          <p:cNvSpPr/>
          <p:nvPr/>
        </p:nvSpPr>
        <p:spPr>
          <a:xfrm>
            <a:off x="1524001" y="981075"/>
            <a:ext cx="1357313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941B1831-1EE3-49F1-AF93-8BCB2069ADF7}"/>
              </a:ext>
            </a:extLst>
          </p:cNvPr>
          <p:cNvSpPr>
            <a:spLocks/>
          </p:cNvSpPr>
          <p:nvPr/>
        </p:nvSpPr>
        <p:spPr bwMode="auto">
          <a:xfrm>
            <a:off x="6888163" y="3860801"/>
            <a:ext cx="2971800" cy="701675"/>
          </a:xfrm>
          <a:prstGeom prst="callout2">
            <a:avLst>
              <a:gd name="adj1" fmla="val 26845"/>
              <a:gd name="adj2" fmla="val 45364"/>
              <a:gd name="adj3" fmla="val -50920"/>
              <a:gd name="adj4" fmla="val 16104"/>
              <a:gd name="adj5" fmla="val -47243"/>
              <a:gd name="adj6" fmla="val -10215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surface of Ramus 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70A65B22-D2C7-42C3-809A-D86F590DC6CC}"/>
              </a:ext>
            </a:extLst>
          </p:cNvPr>
          <p:cNvSpPr>
            <a:spLocks/>
          </p:cNvSpPr>
          <p:nvPr/>
        </p:nvSpPr>
        <p:spPr bwMode="auto">
          <a:xfrm flipH="1">
            <a:off x="1847528" y="1124744"/>
            <a:ext cx="1886044" cy="1000132"/>
          </a:xfrm>
          <a:prstGeom prst="callout2">
            <a:avLst>
              <a:gd name="adj1" fmla="val 29530"/>
              <a:gd name="adj2" fmla="val 2617"/>
              <a:gd name="adj3" fmla="val 104419"/>
              <a:gd name="adj4" fmla="val -102833"/>
              <a:gd name="adj5" fmla="val 118709"/>
              <a:gd name="adj6" fmla="val -124426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Coronoid process</a:t>
            </a:r>
            <a:endParaRPr lang="en-US" altLang="zh-CN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AB1ACE88-E8E4-43CA-9062-9011FF872461}"/>
              </a:ext>
            </a:extLst>
          </p:cNvPr>
          <p:cNvSpPr>
            <a:spLocks/>
          </p:cNvSpPr>
          <p:nvPr/>
        </p:nvSpPr>
        <p:spPr bwMode="auto">
          <a:xfrm>
            <a:off x="5591944" y="0"/>
            <a:ext cx="2174076" cy="1000132"/>
          </a:xfrm>
          <a:prstGeom prst="callout2">
            <a:avLst>
              <a:gd name="adj1" fmla="val 41720"/>
              <a:gd name="adj2" fmla="val 22245"/>
              <a:gd name="adj3" fmla="val 103383"/>
              <a:gd name="adj4" fmla="val 19636"/>
              <a:gd name="adj5" fmla="val 247596"/>
              <a:gd name="adj6" fmla="val 56397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Mandibular notch</a:t>
            </a: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393E1448-7151-42BE-9AC3-DA0190A0D702}"/>
              </a:ext>
            </a:extLst>
          </p:cNvPr>
          <p:cNvSpPr>
            <a:spLocks/>
          </p:cNvSpPr>
          <p:nvPr/>
        </p:nvSpPr>
        <p:spPr bwMode="auto">
          <a:xfrm>
            <a:off x="7968208" y="1556792"/>
            <a:ext cx="1886044" cy="1000132"/>
          </a:xfrm>
          <a:prstGeom prst="callout2">
            <a:avLst>
              <a:gd name="adj1" fmla="val 13968"/>
              <a:gd name="adj2" fmla="val 554"/>
              <a:gd name="adj3" fmla="val -2369"/>
              <a:gd name="adj4" fmla="val -21341"/>
              <a:gd name="adj5" fmla="val 34720"/>
              <a:gd name="adj6" fmla="val -27513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Arial"/>
                <a:cs typeface="Arial"/>
              </a:rPr>
              <a:t>Condylar process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66575F81-65D7-4583-8F19-26623EC0495C}"/>
              </a:ext>
            </a:extLst>
          </p:cNvPr>
          <p:cNvSpPr>
            <a:spLocks/>
          </p:cNvSpPr>
          <p:nvPr/>
        </p:nvSpPr>
        <p:spPr bwMode="auto">
          <a:xfrm flipH="1">
            <a:off x="6960096" y="476672"/>
            <a:ext cx="2534116" cy="1000132"/>
          </a:xfrm>
          <a:prstGeom prst="callout2">
            <a:avLst>
              <a:gd name="adj1" fmla="val 39780"/>
              <a:gd name="adj2" fmla="val 76598"/>
              <a:gd name="adj3" fmla="val 74630"/>
              <a:gd name="adj4" fmla="val 90737"/>
              <a:gd name="adj5" fmla="val 162789"/>
              <a:gd name="adj6" fmla="val 96495"/>
            </a:avLst>
          </a:prstGeom>
          <a:noFill/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Pterygoid fovea </a:t>
            </a:r>
            <a:endParaRPr lang="en-US" altLang="zh-CN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82BFA085-FD6D-44AD-BC7E-38898990E5B0}"/>
              </a:ext>
            </a:extLst>
          </p:cNvPr>
          <p:cNvSpPr>
            <a:spLocks/>
          </p:cNvSpPr>
          <p:nvPr/>
        </p:nvSpPr>
        <p:spPr bwMode="auto">
          <a:xfrm>
            <a:off x="7450316" y="2932924"/>
            <a:ext cx="2534116" cy="1000132"/>
          </a:xfrm>
          <a:prstGeom prst="callout2">
            <a:avLst>
              <a:gd name="adj1" fmla="val 28166"/>
              <a:gd name="adj2" fmla="val 21986"/>
              <a:gd name="adj3" fmla="val -12937"/>
              <a:gd name="adj4" fmla="val 16599"/>
              <a:gd name="adj5" fmla="val -41066"/>
              <a:gd name="adj6" fmla="val -1944"/>
            </a:avLst>
          </a:prstGeom>
          <a:noFill/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Neck of mandible </a:t>
            </a:r>
            <a:endParaRPr lang="en-US" altLang="zh-CN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9363F3-8D38-4840-AB74-8EE955356CC1}"/>
              </a:ext>
            </a:extLst>
          </p:cNvPr>
          <p:cNvSpPr/>
          <p:nvPr/>
        </p:nvSpPr>
        <p:spPr>
          <a:xfrm>
            <a:off x="1660430" y="5877273"/>
            <a:ext cx="882805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External surface of ramus of mandible 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BFBAD7C7-7E3C-4ED5-9196-752C7F76268B}"/>
              </a:ext>
            </a:extLst>
          </p:cNvPr>
          <p:cNvSpPr>
            <a:spLocks/>
          </p:cNvSpPr>
          <p:nvPr/>
        </p:nvSpPr>
        <p:spPr bwMode="auto">
          <a:xfrm flipH="1">
            <a:off x="1524000" y="2132856"/>
            <a:ext cx="3203848" cy="1000132"/>
          </a:xfrm>
          <a:prstGeom prst="callout2">
            <a:avLst>
              <a:gd name="adj1" fmla="val 40447"/>
              <a:gd name="adj2" fmla="val 18217"/>
              <a:gd name="adj3" fmla="val 66106"/>
              <a:gd name="adj4" fmla="val -12982"/>
              <a:gd name="adj5" fmla="val 97565"/>
              <a:gd name="adj6" fmla="val -31500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Arial"/>
                <a:cs typeface="Arial"/>
              </a:rPr>
              <a:t>Anterior border </a:t>
            </a:r>
            <a:endParaRPr lang="en-US" altLang="zh-CN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B2319ABE-9B12-44CD-91FD-B27A37809966}"/>
              </a:ext>
            </a:extLst>
          </p:cNvPr>
          <p:cNvSpPr>
            <a:spLocks/>
          </p:cNvSpPr>
          <p:nvPr/>
        </p:nvSpPr>
        <p:spPr bwMode="auto">
          <a:xfrm>
            <a:off x="7356648" y="4589108"/>
            <a:ext cx="3203848" cy="1000132"/>
          </a:xfrm>
          <a:prstGeom prst="callout2">
            <a:avLst>
              <a:gd name="adj1" fmla="val 17004"/>
              <a:gd name="adj2" fmla="val 4313"/>
              <a:gd name="adj3" fmla="val -20633"/>
              <a:gd name="adj4" fmla="val -8591"/>
              <a:gd name="adj5" fmla="val -68881"/>
              <a:gd name="adj6" fmla="val -16864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Posterior border 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19A3C31B-46EC-4829-B6E3-5740BDF9F701}"/>
              </a:ext>
            </a:extLst>
          </p:cNvPr>
          <p:cNvSpPr>
            <a:spLocks/>
          </p:cNvSpPr>
          <p:nvPr/>
        </p:nvSpPr>
        <p:spPr bwMode="auto">
          <a:xfrm>
            <a:off x="2927350" y="5464176"/>
            <a:ext cx="2971800" cy="701675"/>
          </a:xfrm>
          <a:prstGeom prst="callout2">
            <a:avLst>
              <a:gd name="adj1" fmla="val 15959"/>
              <a:gd name="adj2" fmla="val 56410"/>
              <a:gd name="adj3" fmla="val -12668"/>
              <a:gd name="adj4" fmla="val 76394"/>
              <a:gd name="adj5" fmla="val -159912"/>
              <a:gd name="adj6" fmla="val 7609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Oblique line </a:t>
            </a:r>
            <a:endParaRPr lang="en-US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0009BC6C-2806-4E71-8FE1-6A782CC4EC0C}"/>
              </a:ext>
            </a:extLst>
          </p:cNvPr>
          <p:cNvSpPr>
            <a:spLocks/>
          </p:cNvSpPr>
          <p:nvPr/>
        </p:nvSpPr>
        <p:spPr bwMode="auto">
          <a:xfrm>
            <a:off x="6600825" y="2420939"/>
            <a:ext cx="2971800" cy="701675"/>
          </a:xfrm>
          <a:prstGeom prst="callout2">
            <a:avLst>
              <a:gd name="adj1" fmla="val 46420"/>
              <a:gd name="adj2" fmla="val 61789"/>
              <a:gd name="adj3" fmla="val 485"/>
              <a:gd name="adj4" fmla="val 42536"/>
              <a:gd name="adj5" fmla="val -49004"/>
              <a:gd name="adj6" fmla="val 3138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  <a:endParaRPr lang="en-US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9A5C752D-053E-463E-AE90-0892E1C45016}"/>
              </a:ext>
            </a:extLst>
          </p:cNvPr>
          <p:cNvSpPr>
            <a:spLocks/>
          </p:cNvSpPr>
          <p:nvPr/>
        </p:nvSpPr>
        <p:spPr bwMode="auto">
          <a:xfrm>
            <a:off x="6096001" y="5229226"/>
            <a:ext cx="4176713" cy="701675"/>
          </a:xfrm>
          <a:prstGeom prst="callout2">
            <a:avLst>
              <a:gd name="adj1" fmla="val 36008"/>
              <a:gd name="adj2" fmla="val 39843"/>
              <a:gd name="adj3" fmla="val -45085"/>
              <a:gd name="adj4" fmla="val 13808"/>
              <a:gd name="adj5" fmla="val -73633"/>
              <a:gd name="adj6" fmla="val 822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of mandible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238D15-B3CF-4253-8FC0-0FC59F254A0C}"/>
              </a:ext>
            </a:extLst>
          </p:cNvPr>
          <p:cNvSpPr/>
          <p:nvPr/>
        </p:nvSpPr>
        <p:spPr>
          <a:xfrm>
            <a:off x="80321" y="44625"/>
            <a:ext cx="543961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 2 borders, 2 surfaces and 2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144E907-B33B-4211-9F59-7FD39E51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3542" r="63281" b="55904"/>
          <a:stretch>
            <a:fillRect/>
          </a:stretch>
        </p:blipFill>
        <p:spPr bwMode="auto">
          <a:xfrm>
            <a:off x="2895600" y="685800"/>
            <a:ext cx="5486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3">
            <a:extLst>
              <a:ext uri="{FF2B5EF4-FFF2-40B4-BE49-F238E27FC236}">
                <a16:creationId xmlns:a16="http://schemas.microsoft.com/office/drawing/2014/main" id="{FDFE60FE-C430-43CE-A470-C2568825B4A3}"/>
              </a:ext>
            </a:extLst>
          </p:cNvPr>
          <p:cNvSpPr>
            <a:spLocks/>
          </p:cNvSpPr>
          <p:nvPr/>
        </p:nvSpPr>
        <p:spPr bwMode="auto">
          <a:xfrm>
            <a:off x="8256240" y="2564904"/>
            <a:ext cx="2160240" cy="1000132"/>
          </a:xfrm>
          <a:prstGeom prst="callout2">
            <a:avLst>
              <a:gd name="adj1" fmla="val 29530"/>
              <a:gd name="adj2" fmla="val 2617"/>
              <a:gd name="adj3" fmla="val -30677"/>
              <a:gd name="adj4" fmla="val -48823"/>
              <a:gd name="adj5" fmla="val 21915"/>
              <a:gd name="adj6" fmla="val -47254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Mandibular foramen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0FA1E382-D85A-4D93-9F9C-0DDDD239F24C}"/>
              </a:ext>
            </a:extLst>
          </p:cNvPr>
          <p:cNvSpPr>
            <a:spLocks/>
          </p:cNvSpPr>
          <p:nvPr/>
        </p:nvSpPr>
        <p:spPr bwMode="auto">
          <a:xfrm>
            <a:off x="7824192" y="3717032"/>
            <a:ext cx="2304256" cy="1000132"/>
          </a:xfrm>
          <a:prstGeom prst="callout2">
            <a:avLst>
              <a:gd name="adj1" fmla="val 29530"/>
              <a:gd name="adj2" fmla="val 2617"/>
              <a:gd name="adj3" fmla="val -30677"/>
              <a:gd name="adj4" fmla="val -3138"/>
              <a:gd name="adj5" fmla="val -45930"/>
              <a:gd name="adj6" fmla="val -36444"/>
            </a:avLst>
          </a:prstGeom>
          <a:noFill/>
          <a:ln w="38100">
            <a:solidFill>
              <a:srgbClr val="008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Mylohyoid groove</a:t>
            </a: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1E404709-E4EC-457F-9FB5-42F33F5E25F9}"/>
              </a:ext>
            </a:extLst>
          </p:cNvPr>
          <p:cNvSpPr>
            <a:spLocks/>
          </p:cNvSpPr>
          <p:nvPr/>
        </p:nvSpPr>
        <p:spPr bwMode="auto">
          <a:xfrm>
            <a:off x="8170396" y="404664"/>
            <a:ext cx="2174076" cy="1000132"/>
          </a:xfrm>
          <a:prstGeom prst="callout2">
            <a:avLst>
              <a:gd name="adj1" fmla="val 29530"/>
              <a:gd name="adj2" fmla="val 2617"/>
              <a:gd name="adj3" fmla="val 37553"/>
              <a:gd name="adj4" fmla="val -36501"/>
              <a:gd name="adj5" fmla="val 135177"/>
              <a:gd name="adj6" fmla="val -37032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Mandibular notch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B753CA19-876B-418F-8370-C05B2F1212FB}"/>
              </a:ext>
            </a:extLst>
          </p:cNvPr>
          <p:cNvSpPr>
            <a:spLocks/>
          </p:cNvSpPr>
          <p:nvPr/>
        </p:nvSpPr>
        <p:spPr bwMode="auto">
          <a:xfrm>
            <a:off x="8458428" y="1348748"/>
            <a:ext cx="1886044" cy="1000132"/>
          </a:xfrm>
          <a:prstGeom prst="callout2">
            <a:avLst>
              <a:gd name="adj1" fmla="val 29530"/>
              <a:gd name="adj2" fmla="val 2617"/>
              <a:gd name="adj3" fmla="val 17084"/>
              <a:gd name="adj4" fmla="val -5868"/>
              <a:gd name="adj5" fmla="val -2647"/>
              <a:gd name="adj6" fmla="val -29730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Arial"/>
                <a:cs typeface="Arial"/>
              </a:rPr>
              <a:t>Condylar process</a:t>
            </a: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C7D2A109-68C4-4FA4-9E40-EDA22793BCCF}"/>
              </a:ext>
            </a:extLst>
          </p:cNvPr>
          <p:cNvSpPr>
            <a:spLocks/>
          </p:cNvSpPr>
          <p:nvPr/>
        </p:nvSpPr>
        <p:spPr bwMode="auto">
          <a:xfrm flipH="1">
            <a:off x="3647728" y="188640"/>
            <a:ext cx="2534116" cy="1000132"/>
          </a:xfrm>
          <a:prstGeom prst="callout2">
            <a:avLst>
              <a:gd name="adj1" fmla="val 39083"/>
              <a:gd name="adj2" fmla="val 16062"/>
              <a:gd name="adj3" fmla="val 41647"/>
              <a:gd name="adj4" fmla="val -2250"/>
              <a:gd name="adj5" fmla="val 126991"/>
              <a:gd name="adj6" fmla="val -25724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7030A0"/>
                </a:solidFill>
                <a:latin typeface="Arial"/>
                <a:cs typeface="Arial"/>
              </a:rPr>
              <a:t>Coronoid process</a:t>
            </a:r>
            <a:endParaRPr lang="en-US" altLang="zh-CN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A6E0849E-CD65-418D-BD67-146BA277BFAE}"/>
              </a:ext>
            </a:extLst>
          </p:cNvPr>
          <p:cNvSpPr>
            <a:spLocks/>
          </p:cNvSpPr>
          <p:nvPr/>
        </p:nvSpPr>
        <p:spPr bwMode="auto">
          <a:xfrm flipH="1">
            <a:off x="3863752" y="1420756"/>
            <a:ext cx="2534116" cy="1000132"/>
          </a:xfrm>
          <a:prstGeom prst="callout2">
            <a:avLst>
              <a:gd name="adj1" fmla="val 58187"/>
              <a:gd name="adj2" fmla="val 25756"/>
              <a:gd name="adj3" fmla="val 79855"/>
              <a:gd name="adj4" fmla="val -20562"/>
              <a:gd name="adj5" fmla="val 135177"/>
              <a:gd name="adj6" fmla="val -26262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0066"/>
                </a:solidFill>
                <a:latin typeface="Arial"/>
                <a:cs typeface="Arial"/>
              </a:rPr>
              <a:t>Lingula </a:t>
            </a:r>
            <a:endParaRPr lang="en-US" altLang="zh-CN" sz="36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298BB2-2872-4868-9C14-F5147298C4B4}"/>
              </a:ext>
            </a:extLst>
          </p:cNvPr>
          <p:cNvSpPr/>
          <p:nvPr/>
        </p:nvSpPr>
        <p:spPr>
          <a:xfrm>
            <a:off x="1870552" y="5589241"/>
            <a:ext cx="854592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Internal surface of ramus of mandible </a:t>
            </a:r>
          </a:p>
        </p:txBody>
      </p:sp>
      <p:sp>
        <p:nvSpPr>
          <p:cNvPr id="21" name="AutoShape 10">
            <a:extLst>
              <a:ext uri="{FF2B5EF4-FFF2-40B4-BE49-F238E27FC236}">
                <a16:creationId xmlns:a16="http://schemas.microsoft.com/office/drawing/2014/main" id="{D6BED67D-171A-438A-9965-B0EEED087C36}"/>
              </a:ext>
            </a:extLst>
          </p:cNvPr>
          <p:cNvSpPr>
            <a:spLocks/>
          </p:cNvSpPr>
          <p:nvPr/>
        </p:nvSpPr>
        <p:spPr bwMode="auto">
          <a:xfrm>
            <a:off x="6653213" y="4868864"/>
            <a:ext cx="2971800" cy="701675"/>
          </a:xfrm>
          <a:prstGeom prst="callout2">
            <a:avLst>
              <a:gd name="adj1" fmla="val 9276"/>
              <a:gd name="adj2" fmla="val 35898"/>
              <a:gd name="adj3" fmla="val -45085"/>
              <a:gd name="adj4" fmla="val 13808"/>
              <a:gd name="adj5" fmla="val -163852"/>
              <a:gd name="adj6" fmla="val 1690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 area </a:t>
            </a: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0C683529-984E-419F-BD71-C3BE8E20FCC6}"/>
              </a:ext>
            </a:extLst>
          </p:cNvPr>
          <p:cNvSpPr>
            <a:spLocks/>
          </p:cNvSpPr>
          <p:nvPr/>
        </p:nvSpPr>
        <p:spPr bwMode="auto">
          <a:xfrm flipH="1">
            <a:off x="4079776" y="2348880"/>
            <a:ext cx="2304256" cy="1000132"/>
          </a:xfrm>
          <a:prstGeom prst="callout2">
            <a:avLst>
              <a:gd name="adj1" fmla="val 62350"/>
              <a:gd name="adj2" fmla="val 31107"/>
              <a:gd name="adj3" fmla="val 103158"/>
              <a:gd name="adj4" fmla="val 32020"/>
              <a:gd name="adj5" fmla="val 145207"/>
              <a:gd name="adj6" fmla="val 9805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Mylohyoid 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6107-20DD-4E12-96BE-A1D01144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9" y="90310"/>
            <a:ext cx="11954933" cy="667173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73743-96EB-459F-958E-AFB6F820C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3" t="7902" r="11229" b="56872"/>
          <a:stretch/>
        </p:blipFill>
        <p:spPr>
          <a:xfrm>
            <a:off x="462845" y="90310"/>
            <a:ext cx="9572451" cy="65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8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6107-20DD-4E12-96BE-A1D01144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9" y="90310"/>
            <a:ext cx="11954933" cy="667173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F9BEC-7D9C-4BF7-B952-14CBD643F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0" t="56297" r="14732" b="5678"/>
          <a:stretch/>
        </p:blipFill>
        <p:spPr>
          <a:xfrm>
            <a:off x="475891" y="90310"/>
            <a:ext cx="9559931" cy="66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466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1934</Words>
  <Application>Microsoft Office PowerPoint</Application>
  <PresentationFormat>Widescreen</PresentationFormat>
  <Paragraphs>299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Comic Sans MS</vt:lpstr>
      <vt:lpstr>Impact</vt:lpstr>
      <vt:lpstr>Symbol</vt:lpstr>
      <vt:lpstr>Times New Roman</vt:lpstr>
      <vt:lpstr>Wingdings</vt:lpstr>
      <vt:lpstr>Default Design</vt:lpstr>
      <vt:lpstr>1_Office Theme</vt:lpstr>
      <vt:lpstr>Pixel</vt:lpstr>
      <vt:lpstr>7_Office Theme</vt:lpstr>
      <vt:lpstr>3_Default Design</vt:lpstr>
      <vt:lpstr>8_Office Theme</vt:lpstr>
      <vt:lpstr>1_Default Design</vt:lpstr>
      <vt:lpstr>2_Default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Thoracic vertebrae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26</cp:revision>
  <dcterms:created xsi:type="dcterms:W3CDTF">2019-12-12T09:17:40Z</dcterms:created>
  <dcterms:modified xsi:type="dcterms:W3CDTF">2020-01-27T05:33:09Z</dcterms:modified>
</cp:coreProperties>
</file>