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88"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yth njada" userId="3a67d5512cb3539b" providerId="LiveId" clId="{58D372CC-DFE3-482A-81A0-3BFE3E03F8B9}"/>
    <pc:docChg chg="undo redo custSel addSld delSld modSld">
      <pc:chgData name="layth njada" userId="3a67d5512cb3539b" providerId="LiveId" clId="{58D372CC-DFE3-482A-81A0-3BFE3E03F8B9}" dt="2024-01-24T12:40:22.667" v="2075" actId="14100"/>
      <pc:docMkLst>
        <pc:docMk/>
      </pc:docMkLst>
      <pc:sldChg chg="modSp mod">
        <pc:chgData name="layth njada" userId="3a67d5512cb3539b" providerId="LiveId" clId="{58D372CC-DFE3-482A-81A0-3BFE3E03F8B9}" dt="2024-01-23T18:04:51.933" v="230" actId="20577"/>
        <pc:sldMkLst>
          <pc:docMk/>
          <pc:sldMk cId="3286731186" sldId="264"/>
        </pc:sldMkLst>
        <pc:spChg chg="mod">
          <ac:chgData name="layth njada" userId="3a67d5512cb3539b" providerId="LiveId" clId="{58D372CC-DFE3-482A-81A0-3BFE3E03F8B9}" dt="2024-01-23T18:04:51.933" v="230" actId="20577"/>
          <ac:spMkLst>
            <pc:docMk/>
            <pc:sldMk cId="3286731186" sldId="264"/>
            <ac:spMk id="2" creationId="{308C1FF2-9B5A-CCBE-08AA-AC3D7317EC36}"/>
          </ac:spMkLst>
        </pc:spChg>
      </pc:sldChg>
      <pc:sldChg chg="modSp mod">
        <pc:chgData name="layth njada" userId="3a67d5512cb3539b" providerId="LiveId" clId="{58D372CC-DFE3-482A-81A0-3BFE3E03F8B9}" dt="2024-01-23T17:17:44.296" v="33" actId="207"/>
        <pc:sldMkLst>
          <pc:docMk/>
          <pc:sldMk cId="2250970203" sldId="265"/>
        </pc:sldMkLst>
        <pc:spChg chg="mod">
          <ac:chgData name="layth njada" userId="3a67d5512cb3539b" providerId="LiveId" clId="{58D372CC-DFE3-482A-81A0-3BFE3E03F8B9}" dt="2024-01-23T17:17:44.296" v="33" actId="207"/>
          <ac:spMkLst>
            <pc:docMk/>
            <pc:sldMk cId="2250970203" sldId="265"/>
            <ac:spMk id="3" creationId="{B1C7A702-0099-5855-947B-3D9755205D38}"/>
          </ac:spMkLst>
        </pc:spChg>
      </pc:sldChg>
      <pc:sldChg chg="modSp mod">
        <pc:chgData name="layth njada" userId="3a67d5512cb3539b" providerId="LiveId" clId="{58D372CC-DFE3-482A-81A0-3BFE3E03F8B9}" dt="2024-01-23T18:04:42.590" v="226" actId="20577"/>
        <pc:sldMkLst>
          <pc:docMk/>
          <pc:sldMk cId="931470615" sldId="268"/>
        </pc:sldMkLst>
        <pc:spChg chg="mod">
          <ac:chgData name="layth njada" userId="3a67d5512cb3539b" providerId="LiveId" clId="{58D372CC-DFE3-482A-81A0-3BFE3E03F8B9}" dt="2024-01-23T18:04:42.590" v="226" actId="20577"/>
          <ac:spMkLst>
            <pc:docMk/>
            <pc:sldMk cId="931470615" sldId="268"/>
            <ac:spMk id="2" creationId="{308C1FF2-9B5A-CCBE-08AA-AC3D7317EC36}"/>
          </ac:spMkLst>
        </pc:spChg>
      </pc:sldChg>
      <pc:sldChg chg="modSp mod">
        <pc:chgData name="layth njada" userId="3a67d5512cb3539b" providerId="LiveId" clId="{58D372CC-DFE3-482A-81A0-3BFE3E03F8B9}" dt="2024-01-23T17:17:36.042" v="32" actId="207"/>
        <pc:sldMkLst>
          <pc:docMk/>
          <pc:sldMk cId="3128127563" sldId="269"/>
        </pc:sldMkLst>
        <pc:spChg chg="mod">
          <ac:chgData name="layth njada" userId="3a67d5512cb3539b" providerId="LiveId" clId="{58D372CC-DFE3-482A-81A0-3BFE3E03F8B9}" dt="2024-01-23T17:17:36.042" v="32" actId="207"/>
          <ac:spMkLst>
            <pc:docMk/>
            <pc:sldMk cId="3128127563" sldId="269"/>
            <ac:spMk id="3" creationId="{B1C7A702-0099-5855-947B-3D9755205D38}"/>
          </ac:spMkLst>
        </pc:spChg>
      </pc:sldChg>
      <pc:sldChg chg="addSp modSp add mod">
        <pc:chgData name="layth njada" userId="3a67d5512cb3539b" providerId="LiveId" clId="{58D372CC-DFE3-482A-81A0-3BFE3E03F8B9}" dt="2024-01-23T17:42:16.148" v="156" actId="13822"/>
        <pc:sldMkLst>
          <pc:docMk/>
          <pc:sldMk cId="3840348474" sldId="270"/>
        </pc:sldMkLst>
        <pc:spChg chg="mod">
          <ac:chgData name="layth njada" userId="3a67d5512cb3539b" providerId="LiveId" clId="{58D372CC-DFE3-482A-81A0-3BFE3E03F8B9}" dt="2024-01-23T17:40:41.093" v="150" actId="207"/>
          <ac:spMkLst>
            <pc:docMk/>
            <pc:sldMk cId="3840348474" sldId="270"/>
            <ac:spMk id="3" creationId="{B1C7A702-0099-5855-947B-3D9755205D38}"/>
          </ac:spMkLst>
        </pc:spChg>
        <pc:picChg chg="add mod">
          <ac:chgData name="layth njada" userId="3a67d5512cb3539b" providerId="LiveId" clId="{58D372CC-DFE3-482A-81A0-3BFE3E03F8B9}" dt="2024-01-23T17:40:28.916" v="148" actId="1076"/>
          <ac:picMkLst>
            <pc:docMk/>
            <pc:sldMk cId="3840348474" sldId="270"/>
            <ac:picMk id="5" creationId="{DF3C8157-1EEB-A32E-B398-233EE8283EB2}"/>
          </ac:picMkLst>
        </pc:picChg>
        <pc:picChg chg="add mod">
          <ac:chgData name="layth njada" userId="3a67d5512cb3539b" providerId="LiveId" clId="{58D372CC-DFE3-482A-81A0-3BFE3E03F8B9}" dt="2024-01-23T17:42:01.960" v="154" actId="14100"/>
          <ac:picMkLst>
            <pc:docMk/>
            <pc:sldMk cId="3840348474" sldId="270"/>
            <ac:picMk id="7" creationId="{266D7007-CB69-7494-179D-F84360FC8B33}"/>
          </ac:picMkLst>
        </pc:picChg>
        <pc:cxnChg chg="add mod">
          <ac:chgData name="layth njada" userId="3a67d5512cb3539b" providerId="LiveId" clId="{58D372CC-DFE3-482A-81A0-3BFE3E03F8B9}" dt="2024-01-23T17:42:16.148" v="156" actId="13822"/>
          <ac:cxnSpMkLst>
            <pc:docMk/>
            <pc:sldMk cId="3840348474" sldId="270"/>
            <ac:cxnSpMk id="9" creationId="{C13690DD-2A81-3378-42F0-0675C399D1AB}"/>
          </ac:cxnSpMkLst>
        </pc:cxnChg>
      </pc:sldChg>
      <pc:sldChg chg="delSp modSp add mod">
        <pc:chgData name="layth njada" userId="3a67d5512cb3539b" providerId="LiveId" clId="{58D372CC-DFE3-482A-81A0-3BFE3E03F8B9}" dt="2024-01-23T18:24:49.231" v="382" actId="207"/>
        <pc:sldMkLst>
          <pc:docMk/>
          <pc:sldMk cId="1285555981" sldId="271"/>
        </pc:sldMkLst>
        <pc:spChg chg="mod">
          <ac:chgData name="layth njada" userId="3a67d5512cb3539b" providerId="LiveId" clId="{58D372CC-DFE3-482A-81A0-3BFE3E03F8B9}" dt="2024-01-23T18:24:49.231" v="382" actId="207"/>
          <ac:spMkLst>
            <pc:docMk/>
            <pc:sldMk cId="1285555981" sldId="271"/>
            <ac:spMk id="3" creationId="{B1C7A702-0099-5855-947B-3D9755205D38}"/>
          </ac:spMkLst>
        </pc:spChg>
        <pc:picChg chg="del">
          <ac:chgData name="layth njada" userId="3a67d5512cb3539b" providerId="LiveId" clId="{58D372CC-DFE3-482A-81A0-3BFE3E03F8B9}" dt="2024-01-23T17:42:42.822" v="159" actId="478"/>
          <ac:picMkLst>
            <pc:docMk/>
            <pc:sldMk cId="1285555981" sldId="271"/>
            <ac:picMk id="5" creationId="{DF3C8157-1EEB-A32E-B398-233EE8283EB2}"/>
          </ac:picMkLst>
        </pc:picChg>
        <pc:picChg chg="del">
          <ac:chgData name="layth njada" userId="3a67d5512cb3539b" providerId="LiveId" clId="{58D372CC-DFE3-482A-81A0-3BFE3E03F8B9}" dt="2024-01-23T17:42:44.481" v="160" actId="478"/>
          <ac:picMkLst>
            <pc:docMk/>
            <pc:sldMk cId="1285555981" sldId="271"/>
            <ac:picMk id="7" creationId="{266D7007-CB69-7494-179D-F84360FC8B33}"/>
          </ac:picMkLst>
        </pc:picChg>
        <pc:cxnChg chg="del">
          <ac:chgData name="layth njada" userId="3a67d5512cb3539b" providerId="LiveId" clId="{58D372CC-DFE3-482A-81A0-3BFE3E03F8B9}" dt="2024-01-23T17:43:00.426" v="163" actId="478"/>
          <ac:cxnSpMkLst>
            <pc:docMk/>
            <pc:sldMk cId="1285555981" sldId="271"/>
            <ac:cxnSpMk id="9" creationId="{C13690DD-2A81-3378-42F0-0675C399D1AB}"/>
          </ac:cxnSpMkLst>
        </pc:cxnChg>
      </pc:sldChg>
      <pc:sldChg chg="modSp mod">
        <pc:chgData name="layth njada" userId="3a67d5512cb3539b" providerId="LiveId" clId="{58D372CC-DFE3-482A-81A0-3BFE3E03F8B9}" dt="2024-01-23T18:05:09.602" v="231" actId="108"/>
        <pc:sldMkLst>
          <pc:docMk/>
          <pc:sldMk cId="323438615" sldId="272"/>
        </pc:sldMkLst>
        <pc:spChg chg="mod">
          <ac:chgData name="layth njada" userId="3a67d5512cb3539b" providerId="LiveId" clId="{58D372CC-DFE3-482A-81A0-3BFE3E03F8B9}" dt="2024-01-23T18:05:09.602" v="231" actId="108"/>
          <ac:spMkLst>
            <pc:docMk/>
            <pc:sldMk cId="323438615" sldId="272"/>
            <ac:spMk id="2" creationId="{308C1FF2-9B5A-CCBE-08AA-AC3D7317EC36}"/>
          </ac:spMkLst>
        </pc:spChg>
      </pc:sldChg>
      <pc:sldChg chg="add del">
        <pc:chgData name="layth njada" userId="3a67d5512cb3539b" providerId="LiveId" clId="{58D372CC-DFE3-482A-81A0-3BFE3E03F8B9}" dt="2024-01-23T18:04:03.549" v="214" actId="47"/>
        <pc:sldMkLst>
          <pc:docMk/>
          <pc:sldMk cId="1879053933" sldId="273"/>
        </pc:sldMkLst>
      </pc:sldChg>
      <pc:sldChg chg="addSp delSp modSp mod">
        <pc:chgData name="layth njada" userId="3a67d5512cb3539b" providerId="LiveId" clId="{58D372CC-DFE3-482A-81A0-3BFE3E03F8B9}" dt="2024-01-23T18:12:27.224" v="268" actId="14100"/>
        <pc:sldMkLst>
          <pc:docMk/>
          <pc:sldMk cId="2375682975" sldId="273"/>
        </pc:sldMkLst>
        <pc:spChg chg="mod">
          <ac:chgData name="layth njada" userId="3a67d5512cb3539b" providerId="LiveId" clId="{58D372CC-DFE3-482A-81A0-3BFE3E03F8B9}" dt="2024-01-23T18:04:15.943" v="216" actId="20577"/>
          <ac:spMkLst>
            <pc:docMk/>
            <pc:sldMk cId="2375682975" sldId="273"/>
            <ac:spMk id="2" creationId="{58EC556D-F1A6-1CD1-F4CE-DAB67C9942C9}"/>
          </ac:spMkLst>
        </pc:spChg>
        <pc:spChg chg="mod">
          <ac:chgData name="layth njada" userId="3a67d5512cb3539b" providerId="LiveId" clId="{58D372CC-DFE3-482A-81A0-3BFE3E03F8B9}" dt="2024-01-23T18:12:12.577" v="264" actId="14"/>
          <ac:spMkLst>
            <pc:docMk/>
            <pc:sldMk cId="2375682975" sldId="273"/>
            <ac:spMk id="3" creationId="{B1C7A702-0099-5855-947B-3D9755205D38}"/>
          </ac:spMkLst>
        </pc:spChg>
        <pc:picChg chg="add del mod">
          <ac:chgData name="layth njada" userId="3a67d5512cb3539b" providerId="LiveId" clId="{58D372CC-DFE3-482A-81A0-3BFE3E03F8B9}" dt="2024-01-23T18:07:51.250" v="247" actId="478"/>
          <ac:picMkLst>
            <pc:docMk/>
            <pc:sldMk cId="2375682975" sldId="273"/>
            <ac:picMk id="5" creationId="{FBB874B2-9804-B621-464D-5B3D7FC24871}"/>
          </ac:picMkLst>
        </pc:picChg>
        <pc:picChg chg="add del mod">
          <ac:chgData name="layth njada" userId="3a67d5512cb3539b" providerId="LiveId" clId="{58D372CC-DFE3-482A-81A0-3BFE3E03F8B9}" dt="2024-01-23T18:09:33.385" v="255" actId="478"/>
          <ac:picMkLst>
            <pc:docMk/>
            <pc:sldMk cId="2375682975" sldId="273"/>
            <ac:picMk id="7" creationId="{B3572013-4131-32E8-1875-6F4D80FA80C3}"/>
          </ac:picMkLst>
        </pc:picChg>
        <pc:picChg chg="add mod">
          <ac:chgData name="layth njada" userId="3a67d5512cb3539b" providerId="LiveId" clId="{58D372CC-DFE3-482A-81A0-3BFE3E03F8B9}" dt="2024-01-23T18:12:27.224" v="268" actId="14100"/>
          <ac:picMkLst>
            <pc:docMk/>
            <pc:sldMk cId="2375682975" sldId="273"/>
            <ac:picMk id="9" creationId="{71DF6A98-74D0-E132-3486-665547699DA7}"/>
          </ac:picMkLst>
        </pc:picChg>
      </pc:sldChg>
      <pc:sldChg chg="addSp delSp modSp add mod">
        <pc:chgData name="layth njada" userId="3a67d5512cb3539b" providerId="LiveId" clId="{58D372CC-DFE3-482A-81A0-3BFE3E03F8B9}" dt="2024-01-23T18:19:17.430" v="354" actId="1076"/>
        <pc:sldMkLst>
          <pc:docMk/>
          <pc:sldMk cId="2279414189" sldId="274"/>
        </pc:sldMkLst>
        <pc:spChg chg="mod">
          <ac:chgData name="layth njada" userId="3a67d5512cb3539b" providerId="LiveId" clId="{58D372CC-DFE3-482A-81A0-3BFE3E03F8B9}" dt="2024-01-23T18:19:05.890" v="352" actId="27636"/>
          <ac:spMkLst>
            <pc:docMk/>
            <pc:sldMk cId="2279414189" sldId="274"/>
            <ac:spMk id="3" creationId="{B1C7A702-0099-5855-947B-3D9755205D38}"/>
          </ac:spMkLst>
        </pc:spChg>
        <pc:picChg chg="add del mod">
          <ac:chgData name="layth njada" userId="3a67d5512cb3539b" providerId="LiveId" clId="{58D372CC-DFE3-482A-81A0-3BFE3E03F8B9}" dt="2024-01-23T18:17:19.280" v="330" actId="478"/>
          <ac:picMkLst>
            <pc:docMk/>
            <pc:sldMk cId="2279414189" sldId="274"/>
            <ac:picMk id="4" creationId="{18473AC3-4F7D-33EB-0CDC-7EA40FD46E45}"/>
          </ac:picMkLst>
        </pc:picChg>
        <pc:picChg chg="add mod">
          <ac:chgData name="layth njada" userId="3a67d5512cb3539b" providerId="LiveId" clId="{58D372CC-DFE3-482A-81A0-3BFE3E03F8B9}" dt="2024-01-23T18:19:17.430" v="354" actId="1076"/>
          <ac:picMkLst>
            <pc:docMk/>
            <pc:sldMk cId="2279414189" sldId="274"/>
            <ac:picMk id="6" creationId="{C398EA79-C0C2-F504-37E9-50298AF39A9B}"/>
          </ac:picMkLst>
        </pc:picChg>
        <pc:picChg chg="del">
          <ac:chgData name="layth njada" userId="3a67d5512cb3539b" providerId="LiveId" clId="{58D372CC-DFE3-482A-81A0-3BFE3E03F8B9}" dt="2024-01-23T18:12:35.092" v="270" actId="478"/>
          <ac:picMkLst>
            <pc:docMk/>
            <pc:sldMk cId="2279414189" sldId="274"/>
            <ac:picMk id="9" creationId="{71DF6A98-74D0-E132-3486-665547699DA7}"/>
          </ac:picMkLst>
        </pc:picChg>
      </pc:sldChg>
      <pc:sldChg chg="modSp mod">
        <pc:chgData name="layth njada" userId="3a67d5512cb3539b" providerId="LiveId" clId="{58D372CC-DFE3-482A-81A0-3BFE3E03F8B9}" dt="2024-01-23T18:22:03.278" v="380" actId="20577"/>
        <pc:sldMkLst>
          <pc:docMk/>
          <pc:sldMk cId="1476421442" sldId="275"/>
        </pc:sldMkLst>
        <pc:spChg chg="mod">
          <ac:chgData name="layth njada" userId="3a67d5512cb3539b" providerId="LiveId" clId="{58D372CC-DFE3-482A-81A0-3BFE3E03F8B9}" dt="2024-01-23T18:22:03.278" v="380" actId="20577"/>
          <ac:spMkLst>
            <pc:docMk/>
            <pc:sldMk cId="1476421442" sldId="275"/>
            <ac:spMk id="2" creationId="{308C1FF2-9B5A-CCBE-08AA-AC3D7317EC36}"/>
          </ac:spMkLst>
        </pc:spChg>
      </pc:sldChg>
      <pc:sldChg chg="delSp modSp mod">
        <pc:chgData name="layth njada" userId="3a67d5512cb3539b" providerId="LiveId" clId="{58D372CC-DFE3-482A-81A0-3BFE3E03F8B9}" dt="2024-01-24T09:59:11.488" v="866" actId="207"/>
        <pc:sldMkLst>
          <pc:docMk/>
          <pc:sldMk cId="2045848553" sldId="276"/>
        </pc:sldMkLst>
        <pc:spChg chg="mod">
          <ac:chgData name="layth njada" userId="3a67d5512cb3539b" providerId="LiveId" clId="{58D372CC-DFE3-482A-81A0-3BFE3E03F8B9}" dt="2024-01-23T18:25:36.882" v="411" actId="20577"/>
          <ac:spMkLst>
            <pc:docMk/>
            <pc:sldMk cId="2045848553" sldId="276"/>
            <ac:spMk id="2" creationId="{58EC556D-F1A6-1CD1-F4CE-DAB67C9942C9}"/>
          </ac:spMkLst>
        </pc:spChg>
        <pc:spChg chg="mod">
          <ac:chgData name="layth njada" userId="3a67d5512cb3539b" providerId="LiveId" clId="{58D372CC-DFE3-482A-81A0-3BFE3E03F8B9}" dt="2024-01-24T09:59:11.488" v="866" actId="207"/>
          <ac:spMkLst>
            <pc:docMk/>
            <pc:sldMk cId="2045848553" sldId="276"/>
            <ac:spMk id="3" creationId="{B1C7A702-0099-5855-947B-3D9755205D38}"/>
          </ac:spMkLst>
        </pc:spChg>
        <pc:picChg chg="del">
          <ac:chgData name="layth njada" userId="3a67d5512cb3539b" providerId="LiveId" clId="{58D372CC-DFE3-482A-81A0-3BFE3E03F8B9}" dt="2024-01-23T18:25:15.793" v="383" actId="478"/>
          <ac:picMkLst>
            <pc:docMk/>
            <pc:sldMk cId="2045848553" sldId="276"/>
            <ac:picMk id="9" creationId="{71DF6A98-74D0-E132-3486-665547699DA7}"/>
          </ac:picMkLst>
        </pc:picChg>
      </pc:sldChg>
      <pc:sldChg chg="modSp add mod">
        <pc:chgData name="layth njada" userId="3a67d5512cb3539b" providerId="LiveId" clId="{58D372CC-DFE3-482A-81A0-3BFE3E03F8B9}" dt="2024-01-23T18:48:40.550" v="749" actId="207"/>
        <pc:sldMkLst>
          <pc:docMk/>
          <pc:sldMk cId="310501217" sldId="277"/>
        </pc:sldMkLst>
        <pc:spChg chg="mod">
          <ac:chgData name="layth njada" userId="3a67d5512cb3539b" providerId="LiveId" clId="{58D372CC-DFE3-482A-81A0-3BFE3E03F8B9}" dt="2024-01-23T18:48:40.550" v="749" actId="207"/>
          <ac:spMkLst>
            <pc:docMk/>
            <pc:sldMk cId="310501217" sldId="277"/>
            <ac:spMk id="3" creationId="{B1C7A702-0099-5855-947B-3D9755205D38}"/>
          </ac:spMkLst>
        </pc:spChg>
      </pc:sldChg>
      <pc:sldChg chg="addSp modSp add mod">
        <pc:chgData name="layth njada" userId="3a67d5512cb3539b" providerId="LiveId" clId="{58D372CC-DFE3-482A-81A0-3BFE3E03F8B9}" dt="2024-01-23T18:53:31.641" v="778" actId="20577"/>
        <pc:sldMkLst>
          <pc:docMk/>
          <pc:sldMk cId="2375080731" sldId="278"/>
        </pc:sldMkLst>
        <pc:spChg chg="mod">
          <ac:chgData name="layth njada" userId="3a67d5512cb3539b" providerId="LiveId" clId="{58D372CC-DFE3-482A-81A0-3BFE3E03F8B9}" dt="2024-01-23T18:53:31.641" v="778" actId="20577"/>
          <ac:spMkLst>
            <pc:docMk/>
            <pc:sldMk cId="2375080731" sldId="278"/>
            <ac:spMk id="3" creationId="{B1C7A702-0099-5855-947B-3D9755205D38}"/>
          </ac:spMkLst>
        </pc:spChg>
        <pc:picChg chg="add mod">
          <ac:chgData name="layth njada" userId="3a67d5512cb3539b" providerId="LiveId" clId="{58D372CC-DFE3-482A-81A0-3BFE3E03F8B9}" dt="2024-01-23T18:53:07.490" v="770" actId="14100"/>
          <ac:picMkLst>
            <pc:docMk/>
            <pc:sldMk cId="2375080731" sldId="278"/>
            <ac:picMk id="5" creationId="{DB1D80E9-2CC3-3C3C-65DC-7D5AB2FE7DD9}"/>
          </ac:picMkLst>
        </pc:picChg>
      </pc:sldChg>
      <pc:sldChg chg="addSp delSp modSp add mod">
        <pc:chgData name="layth njada" userId="3a67d5512cb3539b" providerId="LiveId" clId="{58D372CC-DFE3-482A-81A0-3BFE3E03F8B9}" dt="2024-01-23T19:02:04.306" v="845" actId="14100"/>
        <pc:sldMkLst>
          <pc:docMk/>
          <pc:sldMk cId="4097900947" sldId="279"/>
        </pc:sldMkLst>
        <pc:spChg chg="mod">
          <ac:chgData name="layth njada" userId="3a67d5512cb3539b" providerId="LiveId" clId="{58D372CC-DFE3-482A-81A0-3BFE3E03F8B9}" dt="2024-01-23T19:01:40.341" v="842" actId="207"/>
          <ac:spMkLst>
            <pc:docMk/>
            <pc:sldMk cId="4097900947" sldId="279"/>
            <ac:spMk id="3" creationId="{B1C7A702-0099-5855-947B-3D9755205D38}"/>
          </ac:spMkLst>
        </pc:spChg>
        <pc:picChg chg="del">
          <ac:chgData name="layth njada" userId="3a67d5512cb3539b" providerId="LiveId" clId="{58D372CC-DFE3-482A-81A0-3BFE3E03F8B9}" dt="2024-01-23T18:54:28.676" v="780" actId="478"/>
          <ac:picMkLst>
            <pc:docMk/>
            <pc:sldMk cId="4097900947" sldId="279"/>
            <ac:picMk id="5" creationId="{DB1D80E9-2CC3-3C3C-65DC-7D5AB2FE7DD9}"/>
          </ac:picMkLst>
        </pc:picChg>
        <pc:picChg chg="add mod">
          <ac:chgData name="layth njada" userId="3a67d5512cb3539b" providerId="LiveId" clId="{58D372CC-DFE3-482A-81A0-3BFE3E03F8B9}" dt="2024-01-23T19:02:04.306" v="845" actId="14100"/>
          <ac:picMkLst>
            <pc:docMk/>
            <pc:sldMk cId="4097900947" sldId="279"/>
            <ac:picMk id="6" creationId="{0093FCE9-74C3-288E-11C1-F435F247414C}"/>
          </ac:picMkLst>
        </pc:picChg>
      </pc:sldChg>
      <pc:sldChg chg="modSp mod">
        <pc:chgData name="layth njada" userId="3a67d5512cb3539b" providerId="LiveId" clId="{58D372CC-DFE3-482A-81A0-3BFE3E03F8B9}" dt="2024-01-24T09:58:34.844" v="864" actId="20577"/>
        <pc:sldMkLst>
          <pc:docMk/>
          <pc:sldMk cId="3033012924" sldId="280"/>
        </pc:sldMkLst>
        <pc:spChg chg="mod">
          <ac:chgData name="layth njada" userId="3a67d5512cb3539b" providerId="LiveId" clId="{58D372CC-DFE3-482A-81A0-3BFE3E03F8B9}" dt="2024-01-24T09:58:34.844" v="864" actId="20577"/>
          <ac:spMkLst>
            <pc:docMk/>
            <pc:sldMk cId="3033012924" sldId="280"/>
            <ac:spMk id="2" creationId="{308C1FF2-9B5A-CCBE-08AA-AC3D7317EC36}"/>
          </ac:spMkLst>
        </pc:spChg>
      </pc:sldChg>
      <pc:sldChg chg="modSp mod">
        <pc:chgData name="layth njada" userId="3a67d5512cb3539b" providerId="LiveId" clId="{58D372CC-DFE3-482A-81A0-3BFE3E03F8B9}" dt="2024-01-24T10:28:06.087" v="1199" actId="207"/>
        <pc:sldMkLst>
          <pc:docMk/>
          <pc:sldMk cId="1059637873" sldId="281"/>
        </pc:sldMkLst>
        <pc:spChg chg="mod">
          <ac:chgData name="layth njada" userId="3a67d5512cb3539b" providerId="LiveId" clId="{58D372CC-DFE3-482A-81A0-3BFE3E03F8B9}" dt="2024-01-24T10:06:05.995" v="891" actId="20577"/>
          <ac:spMkLst>
            <pc:docMk/>
            <pc:sldMk cId="1059637873" sldId="281"/>
            <ac:spMk id="2" creationId="{58EC556D-F1A6-1CD1-F4CE-DAB67C9942C9}"/>
          </ac:spMkLst>
        </pc:spChg>
        <pc:spChg chg="mod">
          <ac:chgData name="layth njada" userId="3a67d5512cb3539b" providerId="LiveId" clId="{58D372CC-DFE3-482A-81A0-3BFE3E03F8B9}" dt="2024-01-24T10:28:06.087" v="1199" actId="207"/>
          <ac:spMkLst>
            <pc:docMk/>
            <pc:sldMk cId="1059637873" sldId="281"/>
            <ac:spMk id="3" creationId="{B1C7A702-0099-5855-947B-3D9755205D38}"/>
          </ac:spMkLst>
        </pc:spChg>
      </pc:sldChg>
      <pc:sldChg chg="modSp add mod">
        <pc:chgData name="layth njada" userId="3a67d5512cb3539b" providerId="LiveId" clId="{58D372CC-DFE3-482A-81A0-3BFE3E03F8B9}" dt="2024-01-24T12:26:05.001" v="1832" actId="20577"/>
        <pc:sldMkLst>
          <pc:docMk/>
          <pc:sldMk cId="2866754971" sldId="282"/>
        </pc:sldMkLst>
        <pc:spChg chg="mod">
          <ac:chgData name="layth njada" userId="3a67d5512cb3539b" providerId="LiveId" clId="{58D372CC-DFE3-482A-81A0-3BFE3E03F8B9}" dt="2024-01-24T12:26:05.001" v="1832" actId="20577"/>
          <ac:spMkLst>
            <pc:docMk/>
            <pc:sldMk cId="2866754971" sldId="282"/>
            <ac:spMk id="3" creationId="{B1C7A702-0099-5855-947B-3D9755205D38}"/>
          </ac:spMkLst>
        </pc:spChg>
      </pc:sldChg>
      <pc:sldChg chg="modSp add mod">
        <pc:chgData name="layth njada" userId="3a67d5512cb3539b" providerId="LiveId" clId="{58D372CC-DFE3-482A-81A0-3BFE3E03F8B9}" dt="2024-01-24T10:19:34.325" v="1032"/>
        <pc:sldMkLst>
          <pc:docMk/>
          <pc:sldMk cId="2522695076" sldId="283"/>
        </pc:sldMkLst>
        <pc:spChg chg="mod">
          <ac:chgData name="layth njada" userId="3a67d5512cb3539b" providerId="LiveId" clId="{58D372CC-DFE3-482A-81A0-3BFE3E03F8B9}" dt="2024-01-24T10:19:34.325" v="1032"/>
          <ac:spMkLst>
            <pc:docMk/>
            <pc:sldMk cId="2522695076" sldId="283"/>
            <ac:spMk id="3" creationId="{B1C7A702-0099-5855-947B-3D9755205D38}"/>
          </ac:spMkLst>
        </pc:spChg>
      </pc:sldChg>
      <pc:sldChg chg="modSp add mod">
        <pc:chgData name="layth njada" userId="3a67d5512cb3539b" providerId="LiveId" clId="{58D372CC-DFE3-482A-81A0-3BFE3E03F8B9}" dt="2024-01-24T12:08:48.254" v="1800" actId="113"/>
        <pc:sldMkLst>
          <pc:docMk/>
          <pc:sldMk cId="3985325661" sldId="284"/>
        </pc:sldMkLst>
        <pc:spChg chg="mod">
          <ac:chgData name="layth njada" userId="3a67d5512cb3539b" providerId="LiveId" clId="{58D372CC-DFE3-482A-81A0-3BFE3E03F8B9}" dt="2024-01-24T12:08:48.254" v="1800" actId="113"/>
          <ac:spMkLst>
            <pc:docMk/>
            <pc:sldMk cId="3985325661" sldId="284"/>
            <ac:spMk id="3" creationId="{B1C7A702-0099-5855-947B-3D9755205D38}"/>
          </ac:spMkLst>
        </pc:spChg>
      </pc:sldChg>
      <pc:sldChg chg="addSp modSp add mod">
        <pc:chgData name="layth njada" userId="3a67d5512cb3539b" providerId="LiveId" clId="{58D372CC-DFE3-482A-81A0-3BFE3E03F8B9}" dt="2024-01-24T10:35:33.355" v="1266" actId="207"/>
        <pc:sldMkLst>
          <pc:docMk/>
          <pc:sldMk cId="1204190971" sldId="285"/>
        </pc:sldMkLst>
        <pc:spChg chg="mod">
          <ac:chgData name="layth njada" userId="3a67d5512cb3539b" providerId="LiveId" clId="{58D372CC-DFE3-482A-81A0-3BFE3E03F8B9}" dt="2024-01-24T10:35:33.355" v="1266" actId="207"/>
          <ac:spMkLst>
            <pc:docMk/>
            <pc:sldMk cId="1204190971" sldId="285"/>
            <ac:spMk id="3" creationId="{B1C7A702-0099-5855-947B-3D9755205D38}"/>
          </ac:spMkLst>
        </pc:spChg>
        <pc:picChg chg="add mod">
          <ac:chgData name="layth njada" userId="3a67d5512cb3539b" providerId="LiveId" clId="{58D372CC-DFE3-482A-81A0-3BFE3E03F8B9}" dt="2024-01-24T10:32:33.526" v="1232" actId="14100"/>
          <ac:picMkLst>
            <pc:docMk/>
            <pc:sldMk cId="1204190971" sldId="285"/>
            <ac:picMk id="4" creationId="{5BFE1597-E3B2-36D1-10FB-F97628C819A1}"/>
          </ac:picMkLst>
        </pc:picChg>
      </pc:sldChg>
      <pc:sldChg chg="delSp modSp add mod">
        <pc:chgData name="layth njada" userId="3a67d5512cb3539b" providerId="LiveId" clId="{58D372CC-DFE3-482A-81A0-3BFE3E03F8B9}" dt="2024-01-24T10:53:21.366" v="1360" actId="20577"/>
        <pc:sldMkLst>
          <pc:docMk/>
          <pc:sldMk cId="2718935226" sldId="286"/>
        </pc:sldMkLst>
        <pc:spChg chg="mod">
          <ac:chgData name="layth njada" userId="3a67d5512cb3539b" providerId="LiveId" clId="{58D372CC-DFE3-482A-81A0-3BFE3E03F8B9}" dt="2024-01-24T10:53:21.366" v="1360" actId="20577"/>
          <ac:spMkLst>
            <pc:docMk/>
            <pc:sldMk cId="2718935226" sldId="286"/>
            <ac:spMk id="3" creationId="{B1C7A702-0099-5855-947B-3D9755205D38}"/>
          </ac:spMkLst>
        </pc:spChg>
        <pc:picChg chg="del">
          <ac:chgData name="layth njada" userId="3a67d5512cb3539b" providerId="LiveId" clId="{58D372CC-DFE3-482A-81A0-3BFE3E03F8B9}" dt="2024-01-24T10:36:37.411" v="1268" actId="478"/>
          <ac:picMkLst>
            <pc:docMk/>
            <pc:sldMk cId="2718935226" sldId="286"/>
            <ac:picMk id="4" creationId="{5BFE1597-E3B2-36D1-10FB-F97628C819A1}"/>
          </ac:picMkLst>
        </pc:picChg>
      </pc:sldChg>
      <pc:sldChg chg="addSp delSp modSp add mod">
        <pc:chgData name="layth njada" userId="3a67d5512cb3539b" providerId="LiveId" clId="{58D372CC-DFE3-482A-81A0-3BFE3E03F8B9}" dt="2024-01-24T11:28:19.975" v="1573" actId="478"/>
        <pc:sldMkLst>
          <pc:docMk/>
          <pc:sldMk cId="3425392263" sldId="287"/>
        </pc:sldMkLst>
        <pc:spChg chg="mod">
          <ac:chgData name="layth njada" userId="3a67d5512cb3539b" providerId="LiveId" clId="{58D372CC-DFE3-482A-81A0-3BFE3E03F8B9}" dt="2024-01-24T11:04:22.663" v="1469" actId="20577"/>
          <ac:spMkLst>
            <pc:docMk/>
            <pc:sldMk cId="3425392263" sldId="287"/>
            <ac:spMk id="3" creationId="{B1C7A702-0099-5855-947B-3D9755205D38}"/>
          </ac:spMkLst>
        </pc:spChg>
        <pc:picChg chg="add del">
          <ac:chgData name="layth njada" userId="3a67d5512cb3539b" providerId="LiveId" clId="{58D372CC-DFE3-482A-81A0-3BFE3E03F8B9}" dt="2024-01-24T11:28:19.975" v="1573" actId="478"/>
          <ac:picMkLst>
            <pc:docMk/>
            <pc:sldMk cId="3425392263" sldId="287"/>
            <ac:picMk id="4" creationId="{3B90BD20-1E8B-FEB2-D99E-5188D0BFF6D0}"/>
          </ac:picMkLst>
        </pc:picChg>
      </pc:sldChg>
      <pc:sldChg chg="addSp delSp modSp add mod">
        <pc:chgData name="layth njada" userId="3a67d5512cb3539b" providerId="LiveId" clId="{58D372CC-DFE3-482A-81A0-3BFE3E03F8B9}" dt="2024-01-24T11:28:18.518" v="1570" actId="478"/>
        <pc:sldMkLst>
          <pc:docMk/>
          <pc:sldMk cId="794318952" sldId="288"/>
        </pc:sldMkLst>
        <pc:spChg chg="mod">
          <ac:chgData name="layth njada" userId="3a67d5512cb3539b" providerId="LiveId" clId="{58D372CC-DFE3-482A-81A0-3BFE3E03F8B9}" dt="2024-01-24T11:26:36.673" v="1563" actId="404"/>
          <ac:spMkLst>
            <pc:docMk/>
            <pc:sldMk cId="794318952" sldId="288"/>
            <ac:spMk id="3" creationId="{B1C7A702-0099-5855-947B-3D9755205D38}"/>
          </ac:spMkLst>
        </pc:spChg>
        <pc:picChg chg="add del mod">
          <ac:chgData name="layth njada" userId="3a67d5512cb3539b" providerId="LiveId" clId="{58D372CC-DFE3-482A-81A0-3BFE3E03F8B9}" dt="2024-01-24T11:28:18.518" v="1570" actId="478"/>
          <ac:picMkLst>
            <pc:docMk/>
            <pc:sldMk cId="794318952" sldId="288"/>
            <ac:picMk id="5" creationId="{2D1384B8-D724-24B4-CE41-352086A85D55}"/>
          </ac:picMkLst>
        </pc:picChg>
      </pc:sldChg>
      <pc:sldChg chg="addSp delSp modSp add del mod">
        <pc:chgData name="layth njada" userId="3a67d5512cb3539b" providerId="LiveId" clId="{58D372CC-DFE3-482A-81A0-3BFE3E03F8B9}" dt="2024-01-24T11:37:49.386" v="1659" actId="14100"/>
        <pc:sldMkLst>
          <pc:docMk/>
          <pc:sldMk cId="3031460855" sldId="289"/>
        </pc:sldMkLst>
        <pc:spChg chg="mod">
          <ac:chgData name="layth njada" userId="3a67d5512cb3539b" providerId="LiveId" clId="{58D372CC-DFE3-482A-81A0-3BFE3E03F8B9}" dt="2024-01-24T11:37:27.995" v="1652" actId="20577"/>
          <ac:spMkLst>
            <pc:docMk/>
            <pc:sldMk cId="3031460855" sldId="289"/>
            <ac:spMk id="3" creationId="{B1C7A702-0099-5855-947B-3D9755205D38}"/>
          </ac:spMkLst>
        </pc:spChg>
        <pc:picChg chg="add del mod">
          <ac:chgData name="layth njada" userId="3a67d5512cb3539b" providerId="LiveId" clId="{58D372CC-DFE3-482A-81A0-3BFE3E03F8B9}" dt="2024-01-24T11:31:11.012" v="1597" actId="478"/>
          <ac:picMkLst>
            <pc:docMk/>
            <pc:sldMk cId="3031460855" sldId="289"/>
            <ac:picMk id="4" creationId="{F3A9059E-6DD8-C063-33A0-61A182CDC84A}"/>
          </ac:picMkLst>
        </pc:picChg>
        <pc:picChg chg="del">
          <ac:chgData name="layth njada" userId="3a67d5512cb3539b" providerId="LiveId" clId="{58D372CC-DFE3-482A-81A0-3BFE3E03F8B9}" dt="2024-01-24T11:28:26.098" v="1575" actId="478"/>
          <ac:picMkLst>
            <pc:docMk/>
            <pc:sldMk cId="3031460855" sldId="289"/>
            <ac:picMk id="5" creationId="{2D1384B8-D724-24B4-CE41-352086A85D55}"/>
          </ac:picMkLst>
        </pc:picChg>
        <pc:picChg chg="add mod">
          <ac:chgData name="layth njada" userId="3a67d5512cb3539b" providerId="LiveId" clId="{58D372CC-DFE3-482A-81A0-3BFE3E03F8B9}" dt="2024-01-24T11:37:34.791" v="1654" actId="1076"/>
          <ac:picMkLst>
            <pc:docMk/>
            <pc:sldMk cId="3031460855" sldId="289"/>
            <ac:picMk id="7" creationId="{2DFE3E6A-7990-184D-6EFF-622946464EA1}"/>
          </ac:picMkLst>
        </pc:picChg>
        <pc:picChg chg="add mod">
          <ac:chgData name="layth njada" userId="3a67d5512cb3539b" providerId="LiveId" clId="{58D372CC-DFE3-482A-81A0-3BFE3E03F8B9}" dt="2024-01-24T11:37:49.386" v="1659" actId="14100"/>
          <ac:picMkLst>
            <pc:docMk/>
            <pc:sldMk cId="3031460855" sldId="289"/>
            <ac:picMk id="12" creationId="{EBFC12BA-CD28-0D3C-B4A9-F092D618FAB1}"/>
          </ac:picMkLst>
        </pc:picChg>
        <pc:cxnChg chg="add mod">
          <ac:chgData name="layth njada" userId="3a67d5512cb3539b" providerId="LiveId" clId="{58D372CC-DFE3-482A-81A0-3BFE3E03F8B9}" dt="2024-01-24T11:37:39.955" v="1656" actId="1076"/>
          <ac:cxnSpMkLst>
            <pc:docMk/>
            <pc:sldMk cId="3031460855" sldId="289"/>
            <ac:cxnSpMk id="9" creationId="{A3FF3849-140F-ED61-6CB6-707E3705924E}"/>
          </ac:cxnSpMkLst>
        </pc:cxnChg>
        <pc:cxnChg chg="add mod">
          <ac:chgData name="layth njada" userId="3a67d5512cb3539b" providerId="LiveId" clId="{58D372CC-DFE3-482A-81A0-3BFE3E03F8B9}" dt="2024-01-24T11:37:37.773" v="1655" actId="1076"/>
          <ac:cxnSpMkLst>
            <pc:docMk/>
            <pc:sldMk cId="3031460855" sldId="289"/>
            <ac:cxnSpMk id="11" creationId="{989D63A9-7DED-9A02-FA8A-B3F933139745}"/>
          </ac:cxnSpMkLst>
        </pc:cxnChg>
      </pc:sldChg>
      <pc:sldChg chg="delSp modSp add mod">
        <pc:chgData name="layth njada" userId="3a67d5512cb3539b" providerId="LiveId" clId="{58D372CC-DFE3-482A-81A0-3BFE3E03F8B9}" dt="2024-01-24T12:00:01.271" v="1760" actId="20577"/>
        <pc:sldMkLst>
          <pc:docMk/>
          <pc:sldMk cId="2499231958" sldId="290"/>
        </pc:sldMkLst>
        <pc:spChg chg="mod">
          <ac:chgData name="layth njada" userId="3a67d5512cb3539b" providerId="LiveId" clId="{58D372CC-DFE3-482A-81A0-3BFE3E03F8B9}" dt="2024-01-24T11:41:21.906" v="1691" actId="1076"/>
          <ac:spMkLst>
            <pc:docMk/>
            <pc:sldMk cId="2499231958" sldId="290"/>
            <ac:spMk id="2" creationId="{58EC556D-F1A6-1CD1-F4CE-DAB67C9942C9}"/>
          </ac:spMkLst>
        </pc:spChg>
        <pc:spChg chg="mod">
          <ac:chgData name="layth njada" userId="3a67d5512cb3539b" providerId="LiveId" clId="{58D372CC-DFE3-482A-81A0-3BFE3E03F8B9}" dt="2024-01-24T12:00:01.271" v="1760" actId="20577"/>
          <ac:spMkLst>
            <pc:docMk/>
            <pc:sldMk cId="2499231958" sldId="290"/>
            <ac:spMk id="3" creationId="{B1C7A702-0099-5855-947B-3D9755205D38}"/>
          </ac:spMkLst>
        </pc:spChg>
        <pc:picChg chg="del">
          <ac:chgData name="layth njada" userId="3a67d5512cb3539b" providerId="LiveId" clId="{58D372CC-DFE3-482A-81A0-3BFE3E03F8B9}" dt="2024-01-24T11:40:59.480" v="1661" actId="478"/>
          <ac:picMkLst>
            <pc:docMk/>
            <pc:sldMk cId="2499231958" sldId="290"/>
            <ac:picMk id="5" creationId="{2D1384B8-D724-24B4-CE41-352086A85D55}"/>
          </ac:picMkLst>
        </pc:picChg>
      </pc:sldChg>
      <pc:sldChg chg="modSp add mod">
        <pc:chgData name="layth njada" userId="3a67d5512cb3539b" providerId="LiveId" clId="{58D372CC-DFE3-482A-81A0-3BFE3E03F8B9}" dt="2024-01-24T12:05:57.802" v="1796" actId="113"/>
        <pc:sldMkLst>
          <pc:docMk/>
          <pc:sldMk cId="3222954360" sldId="291"/>
        </pc:sldMkLst>
        <pc:spChg chg="mod">
          <ac:chgData name="layth njada" userId="3a67d5512cb3539b" providerId="LiveId" clId="{58D372CC-DFE3-482A-81A0-3BFE3E03F8B9}" dt="2024-01-24T12:05:57.802" v="1796" actId="113"/>
          <ac:spMkLst>
            <pc:docMk/>
            <pc:sldMk cId="3222954360" sldId="291"/>
            <ac:spMk id="3" creationId="{B1C7A702-0099-5855-947B-3D9755205D38}"/>
          </ac:spMkLst>
        </pc:spChg>
      </pc:sldChg>
      <pc:sldChg chg="modSp mod">
        <pc:chgData name="layth njada" userId="3a67d5512cb3539b" providerId="LiveId" clId="{58D372CC-DFE3-482A-81A0-3BFE3E03F8B9}" dt="2024-01-24T12:11:41.435" v="1805" actId="20577"/>
        <pc:sldMkLst>
          <pc:docMk/>
          <pc:sldMk cId="4262735785" sldId="292"/>
        </pc:sldMkLst>
        <pc:spChg chg="mod">
          <ac:chgData name="layth njada" userId="3a67d5512cb3539b" providerId="LiveId" clId="{58D372CC-DFE3-482A-81A0-3BFE3E03F8B9}" dt="2024-01-24T12:11:41.435" v="1805" actId="20577"/>
          <ac:spMkLst>
            <pc:docMk/>
            <pc:sldMk cId="4262735785" sldId="292"/>
            <ac:spMk id="2" creationId="{308C1FF2-9B5A-CCBE-08AA-AC3D7317EC36}"/>
          </ac:spMkLst>
        </pc:spChg>
      </pc:sldChg>
      <pc:sldChg chg="modSp mod">
        <pc:chgData name="layth njada" userId="3a67d5512cb3539b" providerId="LiveId" clId="{58D372CC-DFE3-482A-81A0-3BFE3E03F8B9}" dt="2024-01-24T12:34:56.541" v="1998" actId="27636"/>
        <pc:sldMkLst>
          <pc:docMk/>
          <pc:sldMk cId="2042057434" sldId="293"/>
        </pc:sldMkLst>
        <pc:spChg chg="mod">
          <ac:chgData name="layth njada" userId="3a67d5512cb3539b" providerId="LiveId" clId="{58D372CC-DFE3-482A-81A0-3BFE3E03F8B9}" dt="2024-01-24T12:26:38.842" v="1836"/>
          <ac:spMkLst>
            <pc:docMk/>
            <pc:sldMk cId="2042057434" sldId="293"/>
            <ac:spMk id="2" creationId="{58EC556D-F1A6-1CD1-F4CE-DAB67C9942C9}"/>
          </ac:spMkLst>
        </pc:spChg>
        <pc:spChg chg="mod">
          <ac:chgData name="layth njada" userId="3a67d5512cb3539b" providerId="LiveId" clId="{58D372CC-DFE3-482A-81A0-3BFE3E03F8B9}" dt="2024-01-24T12:34:56.541" v="1998" actId="27636"/>
          <ac:spMkLst>
            <pc:docMk/>
            <pc:sldMk cId="2042057434" sldId="293"/>
            <ac:spMk id="3" creationId="{B1C7A702-0099-5855-947B-3D9755205D38}"/>
          </ac:spMkLst>
        </pc:spChg>
      </pc:sldChg>
      <pc:sldChg chg="addSp modSp add mod">
        <pc:chgData name="layth njada" userId="3a67d5512cb3539b" providerId="LiveId" clId="{58D372CC-DFE3-482A-81A0-3BFE3E03F8B9}" dt="2024-01-24T12:40:22.667" v="2075" actId="14100"/>
        <pc:sldMkLst>
          <pc:docMk/>
          <pc:sldMk cId="1628142268" sldId="294"/>
        </pc:sldMkLst>
        <pc:spChg chg="mod">
          <ac:chgData name="layth njada" userId="3a67d5512cb3539b" providerId="LiveId" clId="{58D372CC-DFE3-482A-81A0-3BFE3E03F8B9}" dt="2024-01-24T12:36:56.547" v="2045" actId="5793"/>
          <ac:spMkLst>
            <pc:docMk/>
            <pc:sldMk cId="1628142268" sldId="294"/>
            <ac:spMk id="3" creationId="{B1C7A702-0099-5855-947B-3D9755205D38}"/>
          </ac:spMkLst>
        </pc:spChg>
        <pc:spChg chg="add mod">
          <ac:chgData name="layth njada" userId="3a67d5512cb3539b" providerId="LiveId" clId="{58D372CC-DFE3-482A-81A0-3BFE3E03F8B9}" dt="2024-01-24T12:40:10.221" v="2069" actId="1076"/>
          <ac:spMkLst>
            <pc:docMk/>
            <pc:sldMk cId="1628142268" sldId="294"/>
            <ac:spMk id="6" creationId="{86623FC9-7F55-F68B-5467-6178A240E380}"/>
          </ac:spMkLst>
        </pc:spChg>
        <pc:picChg chg="add mod">
          <ac:chgData name="layth njada" userId="3a67d5512cb3539b" providerId="LiveId" clId="{58D372CC-DFE3-482A-81A0-3BFE3E03F8B9}" dt="2024-01-24T12:40:05.870" v="2068" actId="14100"/>
          <ac:picMkLst>
            <pc:docMk/>
            <pc:sldMk cId="1628142268" sldId="294"/>
            <ac:picMk id="5" creationId="{C56199C8-16D6-3FC9-5BFE-629545AE55A6}"/>
          </ac:picMkLst>
        </pc:picChg>
        <pc:picChg chg="add mod">
          <ac:chgData name="layth njada" userId="3a67d5512cb3539b" providerId="LiveId" clId="{58D372CC-DFE3-482A-81A0-3BFE3E03F8B9}" dt="2024-01-24T12:40:22.667" v="2075" actId="14100"/>
          <ac:picMkLst>
            <pc:docMk/>
            <pc:sldMk cId="1628142268" sldId="294"/>
            <ac:picMk id="7" creationId="{2D816B2F-0D7F-A2C6-F0A8-017518FAD92E}"/>
          </ac:picMkLst>
        </pc:picChg>
      </pc:sldChg>
      <pc:sldChg chg="delSp modSp add del mod">
        <pc:chgData name="layth njada" userId="3a67d5512cb3539b" providerId="LiveId" clId="{58D372CC-DFE3-482A-81A0-3BFE3E03F8B9}" dt="2024-01-24T12:35:22.861" v="2001" actId="47"/>
        <pc:sldMkLst>
          <pc:docMk/>
          <pc:sldMk cId="3469037722" sldId="295"/>
        </pc:sldMkLst>
        <pc:spChg chg="mod">
          <ac:chgData name="layth njada" userId="3a67d5512cb3539b" providerId="LiveId" clId="{58D372CC-DFE3-482A-81A0-3BFE3E03F8B9}" dt="2024-01-24T12:35:20.744" v="2000" actId="21"/>
          <ac:spMkLst>
            <pc:docMk/>
            <pc:sldMk cId="3469037722" sldId="295"/>
            <ac:spMk id="3" creationId="{B1C7A702-0099-5855-947B-3D9755205D38}"/>
          </ac:spMkLst>
        </pc:spChg>
        <pc:picChg chg="del">
          <ac:chgData name="layth njada" userId="3a67d5512cb3539b" providerId="LiveId" clId="{58D372CC-DFE3-482A-81A0-3BFE3E03F8B9}" dt="2024-01-24T12:33:47.252" v="1971" actId="478"/>
          <ac:picMkLst>
            <pc:docMk/>
            <pc:sldMk cId="3469037722" sldId="295"/>
            <ac:picMk id="5" creationId="{C56199C8-16D6-3FC9-5BFE-629545AE55A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712E7B-ABDD-9B78-17DA-654264C653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xmlns="" id="{63AE4C01-802B-85CE-D112-188C1C2507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xmlns="" id="{732DD22D-333B-56B6-56AC-5F536F915BE0}"/>
              </a:ext>
            </a:extLst>
          </p:cNvPr>
          <p:cNvSpPr>
            <a:spLocks noGrp="1"/>
          </p:cNvSpPr>
          <p:nvPr>
            <p:ph type="dt" sz="half" idx="10"/>
          </p:nvPr>
        </p:nvSpPr>
        <p:spPr/>
        <p:txBody>
          <a:bodyPr/>
          <a:lstStyle/>
          <a:p>
            <a:fld id="{5B51DB56-53CA-42ED-A7E6-A7A9A2084BC7}" type="datetimeFigureOut">
              <a:rPr lang="en-AE" smtClean="0"/>
              <a:t>24/01/2024</a:t>
            </a:fld>
            <a:endParaRPr lang="en-AE"/>
          </a:p>
        </p:txBody>
      </p:sp>
      <p:sp>
        <p:nvSpPr>
          <p:cNvPr id="5" name="Footer Placeholder 4">
            <a:extLst>
              <a:ext uri="{FF2B5EF4-FFF2-40B4-BE49-F238E27FC236}">
                <a16:creationId xmlns:a16="http://schemas.microsoft.com/office/drawing/2014/main" xmlns="" id="{E57AF367-0391-E6AB-E9E5-2002D0468CA4}"/>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xmlns="" id="{9C1B53E0-CB6A-2195-0133-E88860783C0D}"/>
              </a:ext>
            </a:extLst>
          </p:cNvPr>
          <p:cNvSpPr>
            <a:spLocks noGrp="1"/>
          </p:cNvSpPr>
          <p:nvPr>
            <p:ph type="sldNum" sz="quarter" idx="12"/>
          </p:nvPr>
        </p:nvSpPr>
        <p:spPr/>
        <p:txBody>
          <a:bodyPr/>
          <a:lstStyle/>
          <a:p>
            <a:fld id="{2B020A4F-6C71-49DF-A9AB-6578268211D5}" type="slidenum">
              <a:rPr lang="en-AE" smtClean="0"/>
              <a:t>‹#›</a:t>
            </a:fld>
            <a:endParaRPr lang="en-AE"/>
          </a:p>
        </p:txBody>
      </p:sp>
    </p:spTree>
    <p:extLst>
      <p:ext uri="{BB962C8B-B14F-4D97-AF65-F5344CB8AC3E}">
        <p14:creationId xmlns:p14="http://schemas.microsoft.com/office/powerpoint/2010/main" val="93546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199C46-89F9-2A17-9C39-D4664758DAF6}"/>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xmlns="" id="{6CDDDF58-96B6-DB02-E67D-F03DC955B3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xmlns="" id="{A795F2A7-F111-E068-F69E-D197601E948B}"/>
              </a:ext>
            </a:extLst>
          </p:cNvPr>
          <p:cNvSpPr>
            <a:spLocks noGrp="1"/>
          </p:cNvSpPr>
          <p:nvPr>
            <p:ph type="dt" sz="half" idx="10"/>
          </p:nvPr>
        </p:nvSpPr>
        <p:spPr/>
        <p:txBody>
          <a:bodyPr/>
          <a:lstStyle/>
          <a:p>
            <a:fld id="{5B51DB56-53CA-42ED-A7E6-A7A9A2084BC7}" type="datetimeFigureOut">
              <a:rPr lang="en-AE" smtClean="0"/>
              <a:t>24/01/2024</a:t>
            </a:fld>
            <a:endParaRPr lang="en-AE"/>
          </a:p>
        </p:txBody>
      </p:sp>
      <p:sp>
        <p:nvSpPr>
          <p:cNvPr id="5" name="Footer Placeholder 4">
            <a:extLst>
              <a:ext uri="{FF2B5EF4-FFF2-40B4-BE49-F238E27FC236}">
                <a16:creationId xmlns:a16="http://schemas.microsoft.com/office/drawing/2014/main" xmlns="" id="{063B2570-A673-0316-47FE-201E278F1EB7}"/>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xmlns="" id="{6F463CC0-B0E6-24D2-C674-39AD43415DA7}"/>
              </a:ext>
            </a:extLst>
          </p:cNvPr>
          <p:cNvSpPr>
            <a:spLocks noGrp="1"/>
          </p:cNvSpPr>
          <p:nvPr>
            <p:ph type="sldNum" sz="quarter" idx="12"/>
          </p:nvPr>
        </p:nvSpPr>
        <p:spPr/>
        <p:txBody>
          <a:bodyPr/>
          <a:lstStyle/>
          <a:p>
            <a:fld id="{2B020A4F-6C71-49DF-A9AB-6578268211D5}" type="slidenum">
              <a:rPr lang="en-AE" smtClean="0"/>
              <a:t>‹#›</a:t>
            </a:fld>
            <a:endParaRPr lang="en-AE"/>
          </a:p>
        </p:txBody>
      </p:sp>
    </p:spTree>
    <p:extLst>
      <p:ext uri="{BB962C8B-B14F-4D97-AF65-F5344CB8AC3E}">
        <p14:creationId xmlns:p14="http://schemas.microsoft.com/office/powerpoint/2010/main" val="896684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C387D01-A598-F8A8-7F3A-88132D858C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xmlns="" id="{1B90D697-31D6-1CAA-C46C-2123234979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xmlns="" id="{14CE2400-1920-7485-C2B6-D41735661F95}"/>
              </a:ext>
            </a:extLst>
          </p:cNvPr>
          <p:cNvSpPr>
            <a:spLocks noGrp="1"/>
          </p:cNvSpPr>
          <p:nvPr>
            <p:ph type="dt" sz="half" idx="10"/>
          </p:nvPr>
        </p:nvSpPr>
        <p:spPr/>
        <p:txBody>
          <a:bodyPr/>
          <a:lstStyle/>
          <a:p>
            <a:fld id="{5B51DB56-53CA-42ED-A7E6-A7A9A2084BC7}" type="datetimeFigureOut">
              <a:rPr lang="en-AE" smtClean="0"/>
              <a:t>24/01/2024</a:t>
            </a:fld>
            <a:endParaRPr lang="en-AE"/>
          </a:p>
        </p:txBody>
      </p:sp>
      <p:sp>
        <p:nvSpPr>
          <p:cNvPr id="5" name="Footer Placeholder 4">
            <a:extLst>
              <a:ext uri="{FF2B5EF4-FFF2-40B4-BE49-F238E27FC236}">
                <a16:creationId xmlns:a16="http://schemas.microsoft.com/office/drawing/2014/main" xmlns="" id="{CF0A4B74-3B61-E084-3E1A-836BB0A62B48}"/>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xmlns="" id="{8DA05BA6-9792-74F2-F1A9-BF06EE779BDE}"/>
              </a:ext>
            </a:extLst>
          </p:cNvPr>
          <p:cNvSpPr>
            <a:spLocks noGrp="1"/>
          </p:cNvSpPr>
          <p:nvPr>
            <p:ph type="sldNum" sz="quarter" idx="12"/>
          </p:nvPr>
        </p:nvSpPr>
        <p:spPr/>
        <p:txBody>
          <a:bodyPr/>
          <a:lstStyle/>
          <a:p>
            <a:fld id="{2B020A4F-6C71-49DF-A9AB-6578268211D5}" type="slidenum">
              <a:rPr lang="en-AE" smtClean="0"/>
              <a:t>‹#›</a:t>
            </a:fld>
            <a:endParaRPr lang="en-AE"/>
          </a:p>
        </p:txBody>
      </p:sp>
    </p:spTree>
    <p:extLst>
      <p:ext uri="{BB962C8B-B14F-4D97-AF65-F5344CB8AC3E}">
        <p14:creationId xmlns:p14="http://schemas.microsoft.com/office/powerpoint/2010/main" val="1672803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712E7B-ABDD-9B78-17DA-654264C653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 xmlns:a16="http://schemas.microsoft.com/office/drawing/2014/main" id="{63AE4C01-802B-85CE-D112-188C1C2507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 xmlns:a16="http://schemas.microsoft.com/office/drawing/2014/main" id="{732DD22D-333B-56B6-56AC-5F536F915BE0}"/>
              </a:ext>
            </a:extLst>
          </p:cNvPr>
          <p:cNvSpPr>
            <a:spLocks noGrp="1"/>
          </p:cNvSpPr>
          <p:nvPr>
            <p:ph type="dt" sz="half" idx="10"/>
          </p:nvPr>
        </p:nvSpPr>
        <p:spPr/>
        <p:txBody>
          <a:bodyPr/>
          <a:lstStyle/>
          <a:p>
            <a:fld id="{5B51DB56-53CA-42ED-A7E6-A7A9A2084BC7}" type="datetimeFigureOut">
              <a:rPr lang="en-AE" smtClean="0">
                <a:solidFill>
                  <a:prstClr val="black">
                    <a:tint val="75000"/>
                  </a:prstClr>
                </a:solidFill>
              </a:rPr>
              <a:pPr/>
              <a:t>24/01/2024</a:t>
            </a:fld>
            <a:endParaRPr lang="en-AE">
              <a:solidFill>
                <a:prstClr val="black">
                  <a:tint val="75000"/>
                </a:prstClr>
              </a:solidFill>
            </a:endParaRPr>
          </a:p>
        </p:txBody>
      </p:sp>
      <p:sp>
        <p:nvSpPr>
          <p:cNvPr id="5" name="Footer Placeholder 4">
            <a:extLst>
              <a:ext uri="{FF2B5EF4-FFF2-40B4-BE49-F238E27FC236}">
                <a16:creationId xmlns="" xmlns:a16="http://schemas.microsoft.com/office/drawing/2014/main" id="{E57AF367-0391-E6AB-E9E5-2002D0468CA4}"/>
              </a:ext>
            </a:extLst>
          </p:cNvPr>
          <p:cNvSpPr>
            <a:spLocks noGrp="1"/>
          </p:cNvSpPr>
          <p:nvPr>
            <p:ph type="ftr" sz="quarter" idx="11"/>
          </p:nvPr>
        </p:nvSpPr>
        <p:spPr/>
        <p:txBody>
          <a:bodyPr/>
          <a:lstStyle/>
          <a:p>
            <a:endParaRPr lang="en-AE">
              <a:solidFill>
                <a:prstClr val="black">
                  <a:tint val="75000"/>
                </a:prstClr>
              </a:solidFill>
            </a:endParaRPr>
          </a:p>
        </p:txBody>
      </p:sp>
      <p:sp>
        <p:nvSpPr>
          <p:cNvPr id="6" name="Slide Number Placeholder 5">
            <a:extLst>
              <a:ext uri="{FF2B5EF4-FFF2-40B4-BE49-F238E27FC236}">
                <a16:creationId xmlns="" xmlns:a16="http://schemas.microsoft.com/office/drawing/2014/main" id="{9C1B53E0-CB6A-2195-0133-E88860783C0D}"/>
              </a:ext>
            </a:extLst>
          </p:cNvPr>
          <p:cNvSpPr>
            <a:spLocks noGrp="1"/>
          </p:cNvSpPr>
          <p:nvPr>
            <p:ph type="sldNum" sz="quarter" idx="12"/>
          </p:nvPr>
        </p:nvSpPr>
        <p:spPr/>
        <p:txBody>
          <a:bodyPr/>
          <a:lstStyle/>
          <a:p>
            <a:fld id="{2B020A4F-6C71-49DF-A9AB-6578268211D5}" type="slidenum">
              <a:rPr lang="en-AE" smtClean="0">
                <a:solidFill>
                  <a:prstClr val="black">
                    <a:tint val="75000"/>
                  </a:prstClr>
                </a:solidFill>
              </a:rPr>
              <a:pPr/>
              <a:t>‹#›</a:t>
            </a:fld>
            <a:endParaRPr lang="en-AE">
              <a:solidFill>
                <a:prstClr val="black">
                  <a:tint val="75000"/>
                </a:prstClr>
              </a:solidFill>
            </a:endParaRPr>
          </a:p>
        </p:txBody>
      </p:sp>
    </p:spTree>
    <p:extLst>
      <p:ext uri="{BB962C8B-B14F-4D97-AF65-F5344CB8AC3E}">
        <p14:creationId xmlns:p14="http://schemas.microsoft.com/office/powerpoint/2010/main" val="662151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1CB75A-140B-33F0-68BB-28413D198425}"/>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 xmlns:a16="http://schemas.microsoft.com/office/drawing/2014/main" id="{85D47F57-F565-FEE0-D01B-02995F6022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 xmlns:a16="http://schemas.microsoft.com/office/drawing/2014/main" id="{607E16E6-5C21-B960-71DB-DDFB54D19241}"/>
              </a:ext>
            </a:extLst>
          </p:cNvPr>
          <p:cNvSpPr>
            <a:spLocks noGrp="1"/>
          </p:cNvSpPr>
          <p:nvPr>
            <p:ph type="dt" sz="half" idx="10"/>
          </p:nvPr>
        </p:nvSpPr>
        <p:spPr/>
        <p:txBody>
          <a:bodyPr/>
          <a:lstStyle/>
          <a:p>
            <a:fld id="{5B51DB56-53CA-42ED-A7E6-A7A9A2084BC7}" type="datetimeFigureOut">
              <a:rPr lang="en-AE" smtClean="0">
                <a:solidFill>
                  <a:prstClr val="black">
                    <a:tint val="75000"/>
                  </a:prstClr>
                </a:solidFill>
              </a:rPr>
              <a:pPr/>
              <a:t>24/01/2024</a:t>
            </a:fld>
            <a:endParaRPr lang="en-AE">
              <a:solidFill>
                <a:prstClr val="black">
                  <a:tint val="75000"/>
                </a:prstClr>
              </a:solidFill>
            </a:endParaRPr>
          </a:p>
        </p:txBody>
      </p:sp>
      <p:sp>
        <p:nvSpPr>
          <p:cNvPr id="5" name="Footer Placeholder 4">
            <a:extLst>
              <a:ext uri="{FF2B5EF4-FFF2-40B4-BE49-F238E27FC236}">
                <a16:creationId xmlns="" xmlns:a16="http://schemas.microsoft.com/office/drawing/2014/main" id="{419F65BE-7A7A-5745-84FC-8E1EDDB80087}"/>
              </a:ext>
            </a:extLst>
          </p:cNvPr>
          <p:cNvSpPr>
            <a:spLocks noGrp="1"/>
          </p:cNvSpPr>
          <p:nvPr>
            <p:ph type="ftr" sz="quarter" idx="11"/>
          </p:nvPr>
        </p:nvSpPr>
        <p:spPr/>
        <p:txBody>
          <a:bodyPr/>
          <a:lstStyle/>
          <a:p>
            <a:endParaRPr lang="en-AE">
              <a:solidFill>
                <a:prstClr val="black">
                  <a:tint val="75000"/>
                </a:prstClr>
              </a:solidFill>
            </a:endParaRPr>
          </a:p>
        </p:txBody>
      </p:sp>
      <p:sp>
        <p:nvSpPr>
          <p:cNvPr id="6" name="Slide Number Placeholder 5">
            <a:extLst>
              <a:ext uri="{FF2B5EF4-FFF2-40B4-BE49-F238E27FC236}">
                <a16:creationId xmlns="" xmlns:a16="http://schemas.microsoft.com/office/drawing/2014/main" id="{DCDB50C8-6A93-38D1-1E81-3C4765059D6B}"/>
              </a:ext>
            </a:extLst>
          </p:cNvPr>
          <p:cNvSpPr>
            <a:spLocks noGrp="1"/>
          </p:cNvSpPr>
          <p:nvPr>
            <p:ph type="sldNum" sz="quarter" idx="12"/>
          </p:nvPr>
        </p:nvSpPr>
        <p:spPr/>
        <p:txBody>
          <a:bodyPr/>
          <a:lstStyle/>
          <a:p>
            <a:fld id="{2B020A4F-6C71-49DF-A9AB-6578268211D5}" type="slidenum">
              <a:rPr lang="en-AE" smtClean="0">
                <a:solidFill>
                  <a:prstClr val="black">
                    <a:tint val="75000"/>
                  </a:prstClr>
                </a:solidFill>
              </a:rPr>
              <a:pPr/>
              <a:t>‹#›</a:t>
            </a:fld>
            <a:endParaRPr lang="en-AE">
              <a:solidFill>
                <a:prstClr val="black">
                  <a:tint val="75000"/>
                </a:prstClr>
              </a:solidFill>
            </a:endParaRPr>
          </a:p>
        </p:txBody>
      </p:sp>
    </p:spTree>
    <p:extLst>
      <p:ext uri="{BB962C8B-B14F-4D97-AF65-F5344CB8AC3E}">
        <p14:creationId xmlns:p14="http://schemas.microsoft.com/office/powerpoint/2010/main" val="362913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498EA2-E265-4E55-B347-934766E788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 xmlns:a16="http://schemas.microsoft.com/office/drawing/2014/main" id="{6ADF0A38-B6EA-2CAC-AC9F-470344804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0D54005-ADB2-41B8-E580-20E1F71B4083}"/>
              </a:ext>
            </a:extLst>
          </p:cNvPr>
          <p:cNvSpPr>
            <a:spLocks noGrp="1"/>
          </p:cNvSpPr>
          <p:nvPr>
            <p:ph type="dt" sz="half" idx="10"/>
          </p:nvPr>
        </p:nvSpPr>
        <p:spPr/>
        <p:txBody>
          <a:bodyPr/>
          <a:lstStyle/>
          <a:p>
            <a:fld id="{5B51DB56-53CA-42ED-A7E6-A7A9A2084BC7}" type="datetimeFigureOut">
              <a:rPr lang="en-AE" smtClean="0">
                <a:solidFill>
                  <a:prstClr val="black">
                    <a:tint val="75000"/>
                  </a:prstClr>
                </a:solidFill>
              </a:rPr>
              <a:pPr/>
              <a:t>24/01/2024</a:t>
            </a:fld>
            <a:endParaRPr lang="en-AE">
              <a:solidFill>
                <a:prstClr val="black">
                  <a:tint val="75000"/>
                </a:prstClr>
              </a:solidFill>
            </a:endParaRPr>
          </a:p>
        </p:txBody>
      </p:sp>
      <p:sp>
        <p:nvSpPr>
          <p:cNvPr id="5" name="Footer Placeholder 4">
            <a:extLst>
              <a:ext uri="{FF2B5EF4-FFF2-40B4-BE49-F238E27FC236}">
                <a16:creationId xmlns="" xmlns:a16="http://schemas.microsoft.com/office/drawing/2014/main" id="{4FC64E49-72B5-06AA-CFFB-9C93AE087B8C}"/>
              </a:ext>
            </a:extLst>
          </p:cNvPr>
          <p:cNvSpPr>
            <a:spLocks noGrp="1"/>
          </p:cNvSpPr>
          <p:nvPr>
            <p:ph type="ftr" sz="quarter" idx="11"/>
          </p:nvPr>
        </p:nvSpPr>
        <p:spPr/>
        <p:txBody>
          <a:bodyPr/>
          <a:lstStyle/>
          <a:p>
            <a:endParaRPr lang="en-AE">
              <a:solidFill>
                <a:prstClr val="black">
                  <a:tint val="75000"/>
                </a:prstClr>
              </a:solidFill>
            </a:endParaRPr>
          </a:p>
        </p:txBody>
      </p:sp>
      <p:sp>
        <p:nvSpPr>
          <p:cNvPr id="6" name="Slide Number Placeholder 5">
            <a:extLst>
              <a:ext uri="{FF2B5EF4-FFF2-40B4-BE49-F238E27FC236}">
                <a16:creationId xmlns="" xmlns:a16="http://schemas.microsoft.com/office/drawing/2014/main" id="{3168B193-74E7-B598-9D14-F46806641469}"/>
              </a:ext>
            </a:extLst>
          </p:cNvPr>
          <p:cNvSpPr>
            <a:spLocks noGrp="1"/>
          </p:cNvSpPr>
          <p:nvPr>
            <p:ph type="sldNum" sz="quarter" idx="12"/>
          </p:nvPr>
        </p:nvSpPr>
        <p:spPr/>
        <p:txBody>
          <a:bodyPr/>
          <a:lstStyle/>
          <a:p>
            <a:fld id="{2B020A4F-6C71-49DF-A9AB-6578268211D5}" type="slidenum">
              <a:rPr lang="en-AE" smtClean="0">
                <a:solidFill>
                  <a:prstClr val="black">
                    <a:tint val="75000"/>
                  </a:prstClr>
                </a:solidFill>
              </a:rPr>
              <a:pPr/>
              <a:t>‹#›</a:t>
            </a:fld>
            <a:endParaRPr lang="en-AE">
              <a:solidFill>
                <a:prstClr val="black">
                  <a:tint val="75000"/>
                </a:prstClr>
              </a:solidFill>
            </a:endParaRPr>
          </a:p>
        </p:txBody>
      </p:sp>
    </p:spTree>
    <p:extLst>
      <p:ext uri="{BB962C8B-B14F-4D97-AF65-F5344CB8AC3E}">
        <p14:creationId xmlns:p14="http://schemas.microsoft.com/office/powerpoint/2010/main" val="2923277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B31375-C35E-6235-A0AE-23AA06F37CB3}"/>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 xmlns:a16="http://schemas.microsoft.com/office/drawing/2014/main" id="{4CCF938C-5FB3-F6C0-6AA3-AD93A8277A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 xmlns:a16="http://schemas.microsoft.com/office/drawing/2014/main" id="{39BDC50C-81B3-8A6A-B626-02BC151A9F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 xmlns:a16="http://schemas.microsoft.com/office/drawing/2014/main" id="{18785CA3-4319-4953-E089-2CA05A915066}"/>
              </a:ext>
            </a:extLst>
          </p:cNvPr>
          <p:cNvSpPr>
            <a:spLocks noGrp="1"/>
          </p:cNvSpPr>
          <p:nvPr>
            <p:ph type="dt" sz="half" idx="10"/>
          </p:nvPr>
        </p:nvSpPr>
        <p:spPr/>
        <p:txBody>
          <a:bodyPr/>
          <a:lstStyle/>
          <a:p>
            <a:fld id="{5B51DB56-53CA-42ED-A7E6-A7A9A2084BC7}" type="datetimeFigureOut">
              <a:rPr lang="en-AE" smtClean="0">
                <a:solidFill>
                  <a:prstClr val="black">
                    <a:tint val="75000"/>
                  </a:prstClr>
                </a:solidFill>
              </a:rPr>
              <a:pPr/>
              <a:t>24/01/2024</a:t>
            </a:fld>
            <a:endParaRPr lang="en-AE">
              <a:solidFill>
                <a:prstClr val="black">
                  <a:tint val="75000"/>
                </a:prstClr>
              </a:solidFill>
            </a:endParaRPr>
          </a:p>
        </p:txBody>
      </p:sp>
      <p:sp>
        <p:nvSpPr>
          <p:cNvPr id="6" name="Footer Placeholder 5">
            <a:extLst>
              <a:ext uri="{FF2B5EF4-FFF2-40B4-BE49-F238E27FC236}">
                <a16:creationId xmlns="" xmlns:a16="http://schemas.microsoft.com/office/drawing/2014/main" id="{A8363C28-8EFF-5883-3D55-9368A152D160}"/>
              </a:ext>
            </a:extLst>
          </p:cNvPr>
          <p:cNvSpPr>
            <a:spLocks noGrp="1"/>
          </p:cNvSpPr>
          <p:nvPr>
            <p:ph type="ftr" sz="quarter" idx="11"/>
          </p:nvPr>
        </p:nvSpPr>
        <p:spPr/>
        <p:txBody>
          <a:bodyPr/>
          <a:lstStyle/>
          <a:p>
            <a:endParaRPr lang="en-AE">
              <a:solidFill>
                <a:prstClr val="black">
                  <a:tint val="75000"/>
                </a:prstClr>
              </a:solidFill>
            </a:endParaRPr>
          </a:p>
        </p:txBody>
      </p:sp>
      <p:sp>
        <p:nvSpPr>
          <p:cNvPr id="7" name="Slide Number Placeholder 6">
            <a:extLst>
              <a:ext uri="{FF2B5EF4-FFF2-40B4-BE49-F238E27FC236}">
                <a16:creationId xmlns="" xmlns:a16="http://schemas.microsoft.com/office/drawing/2014/main" id="{C51144E2-33AF-7822-BFDD-7659D881E72B}"/>
              </a:ext>
            </a:extLst>
          </p:cNvPr>
          <p:cNvSpPr>
            <a:spLocks noGrp="1"/>
          </p:cNvSpPr>
          <p:nvPr>
            <p:ph type="sldNum" sz="quarter" idx="12"/>
          </p:nvPr>
        </p:nvSpPr>
        <p:spPr/>
        <p:txBody>
          <a:bodyPr/>
          <a:lstStyle/>
          <a:p>
            <a:fld id="{2B020A4F-6C71-49DF-A9AB-6578268211D5}" type="slidenum">
              <a:rPr lang="en-AE" smtClean="0">
                <a:solidFill>
                  <a:prstClr val="black">
                    <a:tint val="75000"/>
                  </a:prstClr>
                </a:solidFill>
              </a:rPr>
              <a:pPr/>
              <a:t>‹#›</a:t>
            </a:fld>
            <a:endParaRPr lang="en-AE">
              <a:solidFill>
                <a:prstClr val="black">
                  <a:tint val="75000"/>
                </a:prstClr>
              </a:solidFill>
            </a:endParaRPr>
          </a:p>
        </p:txBody>
      </p:sp>
    </p:spTree>
    <p:extLst>
      <p:ext uri="{BB962C8B-B14F-4D97-AF65-F5344CB8AC3E}">
        <p14:creationId xmlns:p14="http://schemas.microsoft.com/office/powerpoint/2010/main" val="2891706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DFD63D-2799-A20C-D8F3-83A0508F382C}"/>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 xmlns:a16="http://schemas.microsoft.com/office/drawing/2014/main" id="{C9F33DBF-BB59-01BD-E973-A3F5524E1F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D10C27C-CF18-0D52-2885-7867F1F57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 xmlns:a16="http://schemas.microsoft.com/office/drawing/2014/main" id="{F0E87032-70C7-BAED-BA12-BB5D07A04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CA7118D-8392-1033-ECB1-654EA704A7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 xmlns:a16="http://schemas.microsoft.com/office/drawing/2014/main" id="{20337A4D-6F10-E53A-10AB-EE0DD88CE55A}"/>
              </a:ext>
            </a:extLst>
          </p:cNvPr>
          <p:cNvSpPr>
            <a:spLocks noGrp="1"/>
          </p:cNvSpPr>
          <p:nvPr>
            <p:ph type="dt" sz="half" idx="10"/>
          </p:nvPr>
        </p:nvSpPr>
        <p:spPr/>
        <p:txBody>
          <a:bodyPr/>
          <a:lstStyle/>
          <a:p>
            <a:fld id="{5B51DB56-53CA-42ED-A7E6-A7A9A2084BC7}" type="datetimeFigureOut">
              <a:rPr lang="en-AE" smtClean="0">
                <a:solidFill>
                  <a:prstClr val="black">
                    <a:tint val="75000"/>
                  </a:prstClr>
                </a:solidFill>
              </a:rPr>
              <a:pPr/>
              <a:t>24/01/2024</a:t>
            </a:fld>
            <a:endParaRPr lang="en-AE">
              <a:solidFill>
                <a:prstClr val="black">
                  <a:tint val="75000"/>
                </a:prstClr>
              </a:solidFill>
            </a:endParaRPr>
          </a:p>
        </p:txBody>
      </p:sp>
      <p:sp>
        <p:nvSpPr>
          <p:cNvPr id="8" name="Footer Placeholder 7">
            <a:extLst>
              <a:ext uri="{FF2B5EF4-FFF2-40B4-BE49-F238E27FC236}">
                <a16:creationId xmlns="" xmlns:a16="http://schemas.microsoft.com/office/drawing/2014/main" id="{B20229D4-AF20-019A-976C-3A99647925FF}"/>
              </a:ext>
            </a:extLst>
          </p:cNvPr>
          <p:cNvSpPr>
            <a:spLocks noGrp="1"/>
          </p:cNvSpPr>
          <p:nvPr>
            <p:ph type="ftr" sz="quarter" idx="11"/>
          </p:nvPr>
        </p:nvSpPr>
        <p:spPr/>
        <p:txBody>
          <a:bodyPr/>
          <a:lstStyle/>
          <a:p>
            <a:endParaRPr lang="en-AE">
              <a:solidFill>
                <a:prstClr val="black">
                  <a:tint val="75000"/>
                </a:prstClr>
              </a:solidFill>
            </a:endParaRPr>
          </a:p>
        </p:txBody>
      </p:sp>
      <p:sp>
        <p:nvSpPr>
          <p:cNvPr id="9" name="Slide Number Placeholder 8">
            <a:extLst>
              <a:ext uri="{FF2B5EF4-FFF2-40B4-BE49-F238E27FC236}">
                <a16:creationId xmlns="" xmlns:a16="http://schemas.microsoft.com/office/drawing/2014/main" id="{4733737D-1FAE-E771-0F76-0E7DEC7E7E6B}"/>
              </a:ext>
            </a:extLst>
          </p:cNvPr>
          <p:cNvSpPr>
            <a:spLocks noGrp="1"/>
          </p:cNvSpPr>
          <p:nvPr>
            <p:ph type="sldNum" sz="quarter" idx="12"/>
          </p:nvPr>
        </p:nvSpPr>
        <p:spPr/>
        <p:txBody>
          <a:bodyPr/>
          <a:lstStyle/>
          <a:p>
            <a:fld id="{2B020A4F-6C71-49DF-A9AB-6578268211D5}" type="slidenum">
              <a:rPr lang="en-AE" smtClean="0">
                <a:solidFill>
                  <a:prstClr val="black">
                    <a:tint val="75000"/>
                  </a:prstClr>
                </a:solidFill>
              </a:rPr>
              <a:pPr/>
              <a:t>‹#›</a:t>
            </a:fld>
            <a:endParaRPr lang="en-AE">
              <a:solidFill>
                <a:prstClr val="black">
                  <a:tint val="75000"/>
                </a:prstClr>
              </a:solidFill>
            </a:endParaRPr>
          </a:p>
        </p:txBody>
      </p:sp>
    </p:spTree>
    <p:extLst>
      <p:ext uri="{BB962C8B-B14F-4D97-AF65-F5344CB8AC3E}">
        <p14:creationId xmlns:p14="http://schemas.microsoft.com/office/powerpoint/2010/main" val="257279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280F1E-F97E-B971-C34C-08867AED9103}"/>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 xmlns:a16="http://schemas.microsoft.com/office/drawing/2014/main" id="{7A430F96-5A67-1FD8-4C04-1B7528B9474D}"/>
              </a:ext>
            </a:extLst>
          </p:cNvPr>
          <p:cNvSpPr>
            <a:spLocks noGrp="1"/>
          </p:cNvSpPr>
          <p:nvPr>
            <p:ph type="dt" sz="half" idx="10"/>
          </p:nvPr>
        </p:nvSpPr>
        <p:spPr/>
        <p:txBody>
          <a:bodyPr/>
          <a:lstStyle/>
          <a:p>
            <a:fld id="{5B51DB56-53CA-42ED-A7E6-A7A9A2084BC7}" type="datetimeFigureOut">
              <a:rPr lang="en-AE" smtClean="0">
                <a:solidFill>
                  <a:prstClr val="black">
                    <a:tint val="75000"/>
                  </a:prstClr>
                </a:solidFill>
              </a:rPr>
              <a:pPr/>
              <a:t>24/01/2024</a:t>
            </a:fld>
            <a:endParaRPr lang="en-AE">
              <a:solidFill>
                <a:prstClr val="black">
                  <a:tint val="75000"/>
                </a:prstClr>
              </a:solidFill>
            </a:endParaRPr>
          </a:p>
        </p:txBody>
      </p:sp>
      <p:sp>
        <p:nvSpPr>
          <p:cNvPr id="4" name="Footer Placeholder 3">
            <a:extLst>
              <a:ext uri="{FF2B5EF4-FFF2-40B4-BE49-F238E27FC236}">
                <a16:creationId xmlns="" xmlns:a16="http://schemas.microsoft.com/office/drawing/2014/main" id="{4E1B161E-1F5B-FBB7-107D-DC2001E53872}"/>
              </a:ext>
            </a:extLst>
          </p:cNvPr>
          <p:cNvSpPr>
            <a:spLocks noGrp="1"/>
          </p:cNvSpPr>
          <p:nvPr>
            <p:ph type="ftr" sz="quarter" idx="11"/>
          </p:nvPr>
        </p:nvSpPr>
        <p:spPr/>
        <p:txBody>
          <a:bodyPr/>
          <a:lstStyle/>
          <a:p>
            <a:endParaRPr lang="en-AE">
              <a:solidFill>
                <a:prstClr val="black">
                  <a:tint val="75000"/>
                </a:prstClr>
              </a:solidFill>
            </a:endParaRPr>
          </a:p>
        </p:txBody>
      </p:sp>
      <p:sp>
        <p:nvSpPr>
          <p:cNvPr id="5" name="Slide Number Placeholder 4">
            <a:extLst>
              <a:ext uri="{FF2B5EF4-FFF2-40B4-BE49-F238E27FC236}">
                <a16:creationId xmlns="" xmlns:a16="http://schemas.microsoft.com/office/drawing/2014/main" id="{2F4E49DC-5E71-7B0E-5C29-5351ACAEAFEE}"/>
              </a:ext>
            </a:extLst>
          </p:cNvPr>
          <p:cNvSpPr>
            <a:spLocks noGrp="1"/>
          </p:cNvSpPr>
          <p:nvPr>
            <p:ph type="sldNum" sz="quarter" idx="12"/>
          </p:nvPr>
        </p:nvSpPr>
        <p:spPr/>
        <p:txBody>
          <a:bodyPr/>
          <a:lstStyle/>
          <a:p>
            <a:fld id="{2B020A4F-6C71-49DF-A9AB-6578268211D5}" type="slidenum">
              <a:rPr lang="en-AE" smtClean="0">
                <a:solidFill>
                  <a:prstClr val="black">
                    <a:tint val="75000"/>
                  </a:prstClr>
                </a:solidFill>
              </a:rPr>
              <a:pPr/>
              <a:t>‹#›</a:t>
            </a:fld>
            <a:endParaRPr lang="en-AE">
              <a:solidFill>
                <a:prstClr val="black">
                  <a:tint val="75000"/>
                </a:prstClr>
              </a:solidFill>
            </a:endParaRPr>
          </a:p>
        </p:txBody>
      </p:sp>
    </p:spTree>
    <p:extLst>
      <p:ext uri="{BB962C8B-B14F-4D97-AF65-F5344CB8AC3E}">
        <p14:creationId xmlns:p14="http://schemas.microsoft.com/office/powerpoint/2010/main" val="666979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96F16D4-80E8-6446-67FF-3CB459178C57}"/>
              </a:ext>
            </a:extLst>
          </p:cNvPr>
          <p:cNvSpPr>
            <a:spLocks noGrp="1"/>
          </p:cNvSpPr>
          <p:nvPr>
            <p:ph type="dt" sz="half" idx="10"/>
          </p:nvPr>
        </p:nvSpPr>
        <p:spPr/>
        <p:txBody>
          <a:bodyPr/>
          <a:lstStyle/>
          <a:p>
            <a:fld id="{5B51DB56-53CA-42ED-A7E6-A7A9A2084BC7}" type="datetimeFigureOut">
              <a:rPr lang="en-AE" smtClean="0">
                <a:solidFill>
                  <a:prstClr val="black">
                    <a:tint val="75000"/>
                  </a:prstClr>
                </a:solidFill>
              </a:rPr>
              <a:pPr/>
              <a:t>24/01/2024</a:t>
            </a:fld>
            <a:endParaRPr lang="en-AE">
              <a:solidFill>
                <a:prstClr val="black">
                  <a:tint val="75000"/>
                </a:prstClr>
              </a:solidFill>
            </a:endParaRPr>
          </a:p>
        </p:txBody>
      </p:sp>
      <p:sp>
        <p:nvSpPr>
          <p:cNvPr id="3" name="Footer Placeholder 2">
            <a:extLst>
              <a:ext uri="{FF2B5EF4-FFF2-40B4-BE49-F238E27FC236}">
                <a16:creationId xmlns="" xmlns:a16="http://schemas.microsoft.com/office/drawing/2014/main" id="{7A7CB362-9789-A507-4B81-CB76F11D18AD}"/>
              </a:ext>
            </a:extLst>
          </p:cNvPr>
          <p:cNvSpPr>
            <a:spLocks noGrp="1"/>
          </p:cNvSpPr>
          <p:nvPr>
            <p:ph type="ftr" sz="quarter" idx="11"/>
          </p:nvPr>
        </p:nvSpPr>
        <p:spPr/>
        <p:txBody>
          <a:bodyPr/>
          <a:lstStyle/>
          <a:p>
            <a:endParaRPr lang="en-AE">
              <a:solidFill>
                <a:prstClr val="black">
                  <a:tint val="75000"/>
                </a:prstClr>
              </a:solidFill>
            </a:endParaRPr>
          </a:p>
        </p:txBody>
      </p:sp>
      <p:sp>
        <p:nvSpPr>
          <p:cNvPr id="4" name="Slide Number Placeholder 3">
            <a:extLst>
              <a:ext uri="{FF2B5EF4-FFF2-40B4-BE49-F238E27FC236}">
                <a16:creationId xmlns="" xmlns:a16="http://schemas.microsoft.com/office/drawing/2014/main" id="{79DE2DB9-B4D8-A702-4156-51DDFDCEB1BA}"/>
              </a:ext>
            </a:extLst>
          </p:cNvPr>
          <p:cNvSpPr>
            <a:spLocks noGrp="1"/>
          </p:cNvSpPr>
          <p:nvPr>
            <p:ph type="sldNum" sz="quarter" idx="12"/>
          </p:nvPr>
        </p:nvSpPr>
        <p:spPr/>
        <p:txBody>
          <a:bodyPr/>
          <a:lstStyle/>
          <a:p>
            <a:fld id="{2B020A4F-6C71-49DF-A9AB-6578268211D5}" type="slidenum">
              <a:rPr lang="en-AE" smtClean="0">
                <a:solidFill>
                  <a:prstClr val="black">
                    <a:tint val="75000"/>
                  </a:prstClr>
                </a:solidFill>
              </a:rPr>
              <a:pPr/>
              <a:t>‹#›</a:t>
            </a:fld>
            <a:endParaRPr lang="en-AE">
              <a:solidFill>
                <a:prstClr val="black">
                  <a:tint val="75000"/>
                </a:prstClr>
              </a:solidFill>
            </a:endParaRPr>
          </a:p>
        </p:txBody>
      </p:sp>
    </p:spTree>
    <p:extLst>
      <p:ext uri="{BB962C8B-B14F-4D97-AF65-F5344CB8AC3E}">
        <p14:creationId xmlns:p14="http://schemas.microsoft.com/office/powerpoint/2010/main" val="3079173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55775A-E307-9138-8F70-C07F8F9AF9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 xmlns:a16="http://schemas.microsoft.com/office/drawing/2014/main" id="{9CC3272E-0C3D-0548-A127-2C14D37D86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 xmlns:a16="http://schemas.microsoft.com/office/drawing/2014/main" id="{01293E31-D1A4-2800-8A07-A4364AF19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91DB2F-4D34-CA8A-B588-15D23D542896}"/>
              </a:ext>
            </a:extLst>
          </p:cNvPr>
          <p:cNvSpPr>
            <a:spLocks noGrp="1"/>
          </p:cNvSpPr>
          <p:nvPr>
            <p:ph type="dt" sz="half" idx="10"/>
          </p:nvPr>
        </p:nvSpPr>
        <p:spPr/>
        <p:txBody>
          <a:bodyPr/>
          <a:lstStyle/>
          <a:p>
            <a:fld id="{5B51DB56-53CA-42ED-A7E6-A7A9A2084BC7}" type="datetimeFigureOut">
              <a:rPr lang="en-AE" smtClean="0">
                <a:solidFill>
                  <a:prstClr val="black">
                    <a:tint val="75000"/>
                  </a:prstClr>
                </a:solidFill>
              </a:rPr>
              <a:pPr/>
              <a:t>24/01/2024</a:t>
            </a:fld>
            <a:endParaRPr lang="en-AE">
              <a:solidFill>
                <a:prstClr val="black">
                  <a:tint val="75000"/>
                </a:prstClr>
              </a:solidFill>
            </a:endParaRPr>
          </a:p>
        </p:txBody>
      </p:sp>
      <p:sp>
        <p:nvSpPr>
          <p:cNvPr id="6" name="Footer Placeholder 5">
            <a:extLst>
              <a:ext uri="{FF2B5EF4-FFF2-40B4-BE49-F238E27FC236}">
                <a16:creationId xmlns="" xmlns:a16="http://schemas.microsoft.com/office/drawing/2014/main" id="{5A8D539E-4348-26DD-AFDC-818B4279B739}"/>
              </a:ext>
            </a:extLst>
          </p:cNvPr>
          <p:cNvSpPr>
            <a:spLocks noGrp="1"/>
          </p:cNvSpPr>
          <p:nvPr>
            <p:ph type="ftr" sz="quarter" idx="11"/>
          </p:nvPr>
        </p:nvSpPr>
        <p:spPr/>
        <p:txBody>
          <a:bodyPr/>
          <a:lstStyle/>
          <a:p>
            <a:endParaRPr lang="en-AE">
              <a:solidFill>
                <a:prstClr val="black">
                  <a:tint val="75000"/>
                </a:prstClr>
              </a:solidFill>
            </a:endParaRPr>
          </a:p>
        </p:txBody>
      </p:sp>
      <p:sp>
        <p:nvSpPr>
          <p:cNvPr id="7" name="Slide Number Placeholder 6">
            <a:extLst>
              <a:ext uri="{FF2B5EF4-FFF2-40B4-BE49-F238E27FC236}">
                <a16:creationId xmlns="" xmlns:a16="http://schemas.microsoft.com/office/drawing/2014/main" id="{5DCDF50E-A2A0-B944-21CA-D3442CB285C2}"/>
              </a:ext>
            </a:extLst>
          </p:cNvPr>
          <p:cNvSpPr>
            <a:spLocks noGrp="1"/>
          </p:cNvSpPr>
          <p:nvPr>
            <p:ph type="sldNum" sz="quarter" idx="12"/>
          </p:nvPr>
        </p:nvSpPr>
        <p:spPr/>
        <p:txBody>
          <a:bodyPr/>
          <a:lstStyle/>
          <a:p>
            <a:fld id="{2B020A4F-6C71-49DF-A9AB-6578268211D5}" type="slidenum">
              <a:rPr lang="en-AE" smtClean="0">
                <a:solidFill>
                  <a:prstClr val="black">
                    <a:tint val="75000"/>
                  </a:prstClr>
                </a:solidFill>
              </a:rPr>
              <a:pPr/>
              <a:t>‹#›</a:t>
            </a:fld>
            <a:endParaRPr lang="en-AE">
              <a:solidFill>
                <a:prstClr val="black">
                  <a:tint val="75000"/>
                </a:prstClr>
              </a:solidFill>
            </a:endParaRPr>
          </a:p>
        </p:txBody>
      </p:sp>
    </p:spTree>
    <p:extLst>
      <p:ext uri="{BB962C8B-B14F-4D97-AF65-F5344CB8AC3E}">
        <p14:creationId xmlns:p14="http://schemas.microsoft.com/office/powerpoint/2010/main" val="110050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CB75A-140B-33F0-68BB-28413D198425}"/>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xmlns="" id="{85D47F57-F565-FEE0-D01B-02995F6022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xmlns="" id="{607E16E6-5C21-B960-71DB-DDFB54D19241}"/>
              </a:ext>
            </a:extLst>
          </p:cNvPr>
          <p:cNvSpPr>
            <a:spLocks noGrp="1"/>
          </p:cNvSpPr>
          <p:nvPr>
            <p:ph type="dt" sz="half" idx="10"/>
          </p:nvPr>
        </p:nvSpPr>
        <p:spPr/>
        <p:txBody>
          <a:bodyPr/>
          <a:lstStyle/>
          <a:p>
            <a:fld id="{5B51DB56-53CA-42ED-A7E6-A7A9A2084BC7}" type="datetimeFigureOut">
              <a:rPr lang="en-AE" smtClean="0"/>
              <a:t>24/01/2024</a:t>
            </a:fld>
            <a:endParaRPr lang="en-AE"/>
          </a:p>
        </p:txBody>
      </p:sp>
      <p:sp>
        <p:nvSpPr>
          <p:cNvPr id="5" name="Footer Placeholder 4">
            <a:extLst>
              <a:ext uri="{FF2B5EF4-FFF2-40B4-BE49-F238E27FC236}">
                <a16:creationId xmlns:a16="http://schemas.microsoft.com/office/drawing/2014/main" xmlns="" id="{419F65BE-7A7A-5745-84FC-8E1EDDB80087}"/>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xmlns="" id="{DCDB50C8-6A93-38D1-1E81-3C4765059D6B}"/>
              </a:ext>
            </a:extLst>
          </p:cNvPr>
          <p:cNvSpPr>
            <a:spLocks noGrp="1"/>
          </p:cNvSpPr>
          <p:nvPr>
            <p:ph type="sldNum" sz="quarter" idx="12"/>
          </p:nvPr>
        </p:nvSpPr>
        <p:spPr/>
        <p:txBody>
          <a:bodyPr/>
          <a:lstStyle/>
          <a:p>
            <a:fld id="{2B020A4F-6C71-49DF-A9AB-6578268211D5}" type="slidenum">
              <a:rPr lang="en-AE" smtClean="0"/>
              <a:t>‹#›</a:t>
            </a:fld>
            <a:endParaRPr lang="en-AE"/>
          </a:p>
        </p:txBody>
      </p:sp>
    </p:spTree>
    <p:extLst>
      <p:ext uri="{BB962C8B-B14F-4D97-AF65-F5344CB8AC3E}">
        <p14:creationId xmlns:p14="http://schemas.microsoft.com/office/powerpoint/2010/main" val="1466779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9AB6BF-D692-030A-DA76-282153553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 xmlns:a16="http://schemas.microsoft.com/office/drawing/2014/main" id="{A7F00E07-A7E6-C747-EEC4-124C0DEF8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 xmlns:a16="http://schemas.microsoft.com/office/drawing/2014/main" id="{0CD25875-47CA-DD79-D872-2C88132C6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17AEDE-D512-6D3A-6A5A-EC26866A2C1E}"/>
              </a:ext>
            </a:extLst>
          </p:cNvPr>
          <p:cNvSpPr>
            <a:spLocks noGrp="1"/>
          </p:cNvSpPr>
          <p:nvPr>
            <p:ph type="dt" sz="half" idx="10"/>
          </p:nvPr>
        </p:nvSpPr>
        <p:spPr/>
        <p:txBody>
          <a:bodyPr/>
          <a:lstStyle/>
          <a:p>
            <a:fld id="{5B51DB56-53CA-42ED-A7E6-A7A9A2084BC7}" type="datetimeFigureOut">
              <a:rPr lang="en-AE" smtClean="0">
                <a:solidFill>
                  <a:prstClr val="black">
                    <a:tint val="75000"/>
                  </a:prstClr>
                </a:solidFill>
              </a:rPr>
              <a:pPr/>
              <a:t>24/01/2024</a:t>
            </a:fld>
            <a:endParaRPr lang="en-AE">
              <a:solidFill>
                <a:prstClr val="black">
                  <a:tint val="75000"/>
                </a:prstClr>
              </a:solidFill>
            </a:endParaRPr>
          </a:p>
        </p:txBody>
      </p:sp>
      <p:sp>
        <p:nvSpPr>
          <p:cNvPr id="6" name="Footer Placeholder 5">
            <a:extLst>
              <a:ext uri="{FF2B5EF4-FFF2-40B4-BE49-F238E27FC236}">
                <a16:creationId xmlns="" xmlns:a16="http://schemas.microsoft.com/office/drawing/2014/main" id="{209C3519-741D-BDEC-8E06-C63C330FA86A}"/>
              </a:ext>
            </a:extLst>
          </p:cNvPr>
          <p:cNvSpPr>
            <a:spLocks noGrp="1"/>
          </p:cNvSpPr>
          <p:nvPr>
            <p:ph type="ftr" sz="quarter" idx="11"/>
          </p:nvPr>
        </p:nvSpPr>
        <p:spPr/>
        <p:txBody>
          <a:bodyPr/>
          <a:lstStyle/>
          <a:p>
            <a:endParaRPr lang="en-AE">
              <a:solidFill>
                <a:prstClr val="black">
                  <a:tint val="75000"/>
                </a:prstClr>
              </a:solidFill>
            </a:endParaRPr>
          </a:p>
        </p:txBody>
      </p:sp>
      <p:sp>
        <p:nvSpPr>
          <p:cNvPr id="7" name="Slide Number Placeholder 6">
            <a:extLst>
              <a:ext uri="{FF2B5EF4-FFF2-40B4-BE49-F238E27FC236}">
                <a16:creationId xmlns="" xmlns:a16="http://schemas.microsoft.com/office/drawing/2014/main" id="{F8577887-7614-EE67-363F-49F816B01A5A}"/>
              </a:ext>
            </a:extLst>
          </p:cNvPr>
          <p:cNvSpPr>
            <a:spLocks noGrp="1"/>
          </p:cNvSpPr>
          <p:nvPr>
            <p:ph type="sldNum" sz="quarter" idx="12"/>
          </p:nvPr>
        </p:nvSpPr>
        <p:spPr/>
        <p:txBody>
          <a:bodyPr/>
          <a:lstStyle/>
          <a:p>
            <a:fld id="{2B020A4F-6C71-49DF-A9AB-6578268211D5}" type="slidenum">
              <a:rPr lang="en-AE" smtClean="0">
                <a:solidFill>
                  <a:prstClr val="black">
                    <a:tint val="75000"/>
                  </a:prstClr>
                </a:solidFill>
              </a:rPr>
              <a:pPr/>
              <a:t>‹#›</a:t>
            </a:fld>
            <a:endParaRPr lang="en-AE">
              <a:solidFill>
                <a:prstClr val="black">
                  <a:tint val="75000"/>
                </a:prstClr>
              </a:solidFill>
            </a:endParaRPr>
          </a:p>
        </p:txBody>
      </p:sp>
    </p:spTree>
    <p:extLst>
      <p:ext uri="{BB962C8B-B14F-4D97-AF65-F5344CB8AC3E}">
        <p14:creationId xmlns:p14="http://schemas.microsoft.com/office/powerpoint/2010/main" val="1797400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199C46-89F9-2A17-9C39-D4664758DAF6}"/>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 xmlns:a16="http://schemas.microsoft.com/office/drawing/2014/main" id="{6CDDDF58-96B6-DB02-E67D-F03DC955B3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 xmlns:a16="http://schemas.microsoft.com/office/drawing/2014/main" id="{A795F2A7-F111-E068-F69E-D197601E948B}"/>
              </a:ext>
            </a:extLst>
          </p:cNvPr>
          <p:cNvSpPr>
            <a:spLocks noGrp="1"/>
          </p:cNvSpPr>
          <p:nvPr>
            <p:ph type="dt" sz="half" idx="10"/>
          </p:nvPr>
        </p:nvSpPr>
        <p:spPr/>
        <p:txBody>
          <a:bodyPr/>
          <a:lstStyle/>
          <a:p>
            <a:fld id="{5B51DB56-53CA-42ED-A7E6-A7A9A2084BC7}" type="datetimeFigureOut">
              <a:rPr lang="en-AE" smtClean="0">
                <a:solidFill>
                  <a:prstClr val="black">
                    <a:tint val="75000"/>
                  </a:prstClr>
                </a:solidFill>
              </a:rPr>
              <a:pPr/>
              <a:t>24/01/2024</a:t>
            </a:fld>
            <a:endParaRPr lang="en-AE">
              <a:solidFill>
                <a:prstClr val="black">
                  <a:tint val="75000"/>
                </a:prstClr>
              </a:solidFill>
            </a:endParaRPr>
          </a:p>
        </p:txBody>
      </p:sp>
      <p:sp>
        <p:nvSpPr>
          <p:cNvPr id="5" name="Footer Placeholder 4">
            <a:extLst>
              <a:ext uri="{FF2B5EF4-FFF2-40B4-BE49-F238E27FC236}">
                <a16:creationId xmlns="" xmlns:a16="http://schemas.microsoft.com/office/drawing/2014/main" id="{063B2570-A673-0316-47FE-201E278F1EB7}"/>
              </a:ext>
            </a:extLst>
          </p:cNvPr>
          <p:cNvSpPr>
            <a:spLocks noGrp="1"/>
          </p:cNvSpPr>
          <p:nvPr>
            <p:ph type="ftr" sz="quarter" idx="11"/>
          </p:nvPr>
        </p:nvSpPr>
        <p:spPr/>
        <p:txBody>
          <a:bodyPr/>
          <a:lstStyle/>
          <a:p>
            <a:endParaRPr lang="en-AE">
              <a:solidFill>
                <a:prstClr val="black">
                  <a:tint val="75000"/>
                </a:prstClr>
              </a:solidFill>
            </a:endParaRPr>
          </a:p>
        </p:txBody>
      </p:sp>
      <p:sp>
        <p:nvSpPr>
          <p:cNvPr id="6" name="Slide Number Placeholder 5">
            <a:extLst>
              <a:ext uri="{FF2B5EF4-FFF2-40B4-BE49-F238E27FC236}">
                <a16:creationId xmlns="" xmlns:a16="http://schemas.microsoft.com/office/drawing/2014/main" id="{6F463CC0-B0E6-24D2-C674-39AD43415DA7}"/>
              </a:ext>
            </a:extLst>
          </p:cNvPr>
          <p:cNvSpPr>
            <a:spLocks noGrp="1"/>
          </p:cNvSpPr>
          <p:nvPr>
            <p:ph type="sldNum" sz="quarter" idx="12"/>
          </p:nvPr>
        </p:nvSpPr>
        <p:spPr/>
        <p:txBody>
          <a:bodyPr/>
          <a:lstStyle/>
          <a:p>
            <a:fld id="{2B020A4F-6C71-49DF-A9AB-6578268211D5}" type="slidenum">
              <a:rPr lang="en-AE" smtClean="0">
                <a:solidFill>
                  <a:prstClr val="black">
                    <a:tint val="75000"/>
                  </a:prstClr>
                </a:solidFill>
              </a:rPr>
              <a:pPr/>
              <a:t>‹#›</a:t>
            </a:fld>
            <a:endParaRPr lang="en-AE">
              <a:solidFill>
                <a:prstClr val="black">
                  <a:tint val="75000"/>
                </a:prstClr>
              </a:solidFill>
            </a:endParaRPr>
          </a:p>
        </p:txBody>
      </p:sp>
    </p:spTree>
    <p:extLst>
      <p:ext uri="{BB962C8B-B14F-4D97-AF65-F5344CB8AC3E}">
        <p14:creationId xmlns:p14="http://schemas.microsoft.com/office/powerpoint/2010/main" val="1234224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C387D01-A598-F8A8-7F3A-88132D858C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 xmlns:a16="http://schemas.microsoft.com/office/drawing/2014/main" id="{1B90D697-31D6-1CAA-C46C-2123234979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 xmlns:a16="http://schemas.microsoft.com/office/drawing/2014/main" id="{14CE2400-1920-7485-C2B6-D41735661F95}"/>
              </a:ext>
            </a:extLst>
          </p:cNvPr>
          <p:cNvSpPr>
            <a:spLocks noGrp="1"/>
          </p:cNvSpPr>
          <p:nvPr>
            <p:ph type="dt" sz="half" idx="10"/>
          </p:nvPr>
        </p:nvSpPr>
        <p:spPr/>
        <p:txBody>
          <a:bodyPr/>
          <a:lstStyle/>
          <a:p>
            <a:fld id="{5B51DB56-53CA-42ED-A7E6-A7A9A2084BC7}" type="datetimeFigureOut">
              <a:rPr lang="en-AE" smtClean="0">
                <a:solidFill>
                  <a:prstClr val="black">
                    <a:tint val="75000"/>
                  </a:prstClr>
                </a:solidFill>
              </a:rPr>
              <a:pPr/>
              <a:t>24/01/2024</a:t>
            </a:fld>
            <a:endParaRPr lang="en-AE">
              <a:solidFill>
                <a:prstClr val="black">
                  <a:tint val="75000"/>
                </a:prstClr>
              </a:solidFill>
            </a:endParaRPr>
          </a:p>
        </p:txBody>
      </p:sp>
      <p:sp>
        <p:nvSpPr>
          <p:cNvPr id="5" name="Footer Placeholder 4">
            <a:extLst>
              <a:ext uri="{FF2B5EF4-FFF2-40B4-BE49-F238E27FC236}">
                <a16:creationId xmlns="" xmlns:a16="http://schemas.microsoft.com/office/drawing/2014/main" id="{CF0A4B74-3B61-E084-3E1A-836BB0A62B48}"/>
              </a:ext>
            </a:extLst>
          </p:cNvPr>
          <p:cNvSpPr>
            <a:spLocks noGrp="1"/>
          </p:cNvSpPr>
          <p:nvPr>
            <p:ph type="ftr" sz="quarter" idx="11"/>
          </p:nvPr>
        </p:nvSpPr>
        <p:spPr/>
        <p:txBody>
          <a:bodyPr/>
          <a:lstStyle/>
          <a:p>
            <a:endParaRPr lang="en-AE">
              <a:solidFill>
                <a:prstClr val="black">
                  <a:tint val="75000"/>
                </a:prstClr>
              </a:solidFill>
            </a:endParaRPr>
          </a:p>
        </p:txBody>
      </p:sp>
      <p:sp>
        <p:nvSpPr>
          <p:cNvPr id="6" name="Slide Number Placeholder 5">
            <a:extLst>
              <a:ext uri="{FF2B5EF4-FFF2-40B4-BE49-F238E27FC236}">
                <a16:creationId xmlns="" xmlns:a16="http://schemas.microsoft.com/office/drawing/2014/main" id="{8DA05BA6-9792-74F2-F1A9-BF06EE779BDE}"/>
              </a:ext>
            </a:extLst>
          </p:cNvPr>
          <p:cNvSpPr>
            <a:spLocks noGrp="1"/>
          </p:cNvSpPr>
          <p:nvPr>
            <p:ph type="sldNum" sz="quarter" idx="12"/>
          </p:nvPr>
        </p:nvSpPr>
        <p:spPr/>
        <p:txBody>
          <a:bodyPr/>
          <a:lstStyle/>
          <a:p>
            <a:fld id="{2B020A4F-6C71-49DF-A9AB-6578268211D5}" type="slidenum">
              <a:rPr lang="en-AE" smtClean="0">
                <a:solidFill>
                  <a:prstClr val="black">
                    <a:tint val="75000"/>
                  </a:prstClr>
                </a:solidFill>
              </a:rPr>
              <a:pPr/>
              <a:t>‹#›</a:t>
            </a:fld>
            <a:endParaRPr lang="en-AE">
              <a:solidFill>
                <a:prstClr val="black">
                  <a:tint val="75000"/>
                </a:prstClr>
              </a:solidFill>
            </a:endParaRPr>
          </a:p>
        </p:txBody>
      </p:sp>
    </p:spTree>
    <p:extLst>
      <p:ext uri="{BB962C8B-B14F-4D97-AF65-F5344CB8AC3E}">
        <p14:creationId xmlns:p14="http://schemas.microsoft.com/office/powerpoint/2010/main" val="424453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98EA2-E265-4E55-B347-934766E788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xmlns="" id="{6ADF0A38-B6EA-2CAC-AC9F-470344804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0D54005-ADB2-41B8-E580-20E1F71B4083}"/>
              </a:ext>
            </a:extLst>
          </p:cNvPr>
          <p:cNvSpPr>
            <a:spLocks noGrp="1"/>
          </p:cNvSpPr>
          <p:nvPr>
            <p:ph type="dt" sz="half" idx="10"/>
          </p:nvPr>
        </p:nvSpPr>
        <p:spPr/>
        <p:txBody>
          <a:bodyPr/>
          <a:lstStyle/>
          <a:p>
            <a:fld id="{5B51DB56-53CA-42ED-A7E6-A7A9A2084BC7}" type="datetimeFigureOut">
              <a:rPr lang="en-AE" smtClean="0"/>
              <a:t>24/01/2024</a:t>
            </a:fld>
            <a:endParaRPr lang="en-AE"/>
          </a:p>
        </p:txBody>
      </p:sp>
      <p:sp>
        <p:nvSpPr>
          <p:cNvPr id="5" name="Footer Placeholder 4">
            <a:extLst>
              <a:ext uri="{FF2B5EF4-FFF2-40B4-BE49-F238E27FC236}">
                <a16:creationId xmlns:a16="http://schemas.microsoft.com/office/drawing/2014/main" xmlns="" id="{4FC64E49-72B5-06AA-CFFB-9C93AE087B8C}"/>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xmlns="" id="{3168B193-74E7-B598-9D14-F46806641469}"/>
              </a:ext>
            </a:extLst>
          </p:cNvPr>
          <p:cNvSpPr>
            <a:spLocks noGrp="1"/>
          </p:cNvSpPr>
          <p:nvPr>
            <p:ph type="sldNum" sz="quarter" idx="12"/>
          </p:nvPr>
        </p:nvSpPr>
        <p:spPr/>
        <p:txBody>
          <a:bodyPr/>
          <a:lstStyle/>
          <a:p>
            <a:fld id="{2B020A4F-6C71-49DF-A9AB-6578268211D5}" type="slidenum">
              <a:rPr lang="en-AE" smtClean="0"/>
              <a:t>‹#›</a:t>
            </a:fld>
            <a:endParaRPr lang="en-AE"/>
          </a:p>
        </p:txBody>
      </p:sp>
    </p:spTree>
    <p:extLst>
      <p:ext uri="{BB962C8B-B14F-4D97-AF65-F5344CB8AC3E}">
        <p14:creationId xmlns:p14="http://schemas.microsoft.com/office/powerpoint/2010/main" val="60802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B31375-C35E-6235-A0AE-23AA06F37CB3}"/>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xmlns="" id="{4CCF938C-5FB3-F6C0-6AA3-AD93A8277A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xmlns="" id="{39BDC50C-81B3-8A6A-B626-02BC151A9F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xmlns="" id="{18785CA3-4319-4953-E089-2CA05A915066}"/>
              </a:ext>
            </a:extLst>
          </p:cNvPr>
          <p:cNvSpPr>
            <a:spLocks noGrp="1"/>
          </p:cNvSpPr>
          <p:nvPr>
            <p:ph type="dt" sz="half" idx="10"/>
          </p:nvPr>
        </p:nvSpPr>
        <p:spPr/>
        <p:txBody>
          <a:bodyPr/>
          <a:lstStyle/>
          <a:p>
            <a:fld id="{5B51DB56-53CA-42ED-A7E6-A7A9A2084BC7}" type="datetimeFigureOut">
              <a:rPr lang="en-AE" smtClean="0"/>
              <a:t>24/01/2024</a:t>
            </a:fld>
            <a:endParaRPr lang="en-AE"/>
          </a:p>
        </p:txBody>
      </p:sp>
      <p:sp>
        <p:nvSpPr>
          <p:cNvPr id="6" name="Footer Placeholder 5">
            <a:extLst>
              <a:ext uri="{FF2B5EF4-FFF2-40B4-BE49-F238E27FC236}">
                <a16:creationId xmlns:a16="http://schemas.microsoft.com/office/drawing/2014/main" xmlns="" id="{A8363C28-8EFF-5883-3D55-9368A152D160}"/>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xmlns="" id="{C51144E2-33AF-7822-BFDD-7659D881E72B}"/>
              </a:ext>
            </a:extLst>
          </p:cNvPr>
          <p:cNvSpPr>
            <a:spLocks noGrp="1"/>
          </p:cNvSpPr>
          <p:nvPr>
            <p:ph type="sldNum" sz="quarter" idx="12"/>
          </p:nvPr>
        </p:nvSpPr>
        <p:spPr/>
        <p:txBody>
          <a:bodyPr/>
          <a:lstStyle/>
          <a:p>
            <a:fld id="{2B020A4F-6C71-49DF-A9AB-6578268211D5}" type="slidenum">
              <a:rPr lang="en-AE" smtClean="0"/>
              <a:t>‹#›</a:t>
            </a:fld>
            <a:endParaRPr lang="en-AE"/>
          </a:p>
        </p:txBody>
      </p:sp>
    </p:spTree>
    <p:extLst>
      <p:ext uri="{BB962C8B-B14F-4D97-AF65-F5344CB8AC3E}">
        <p14:creationId xmlns:p14="http://schemas.microsoft.com/office/powerpoint/2010/main" val="108464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DFD63D-2799-A20C-D8F3-83A0508F382C}"/>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xmlns="" id="{C9F33DBF-BB59-01BD-E973-A3F5524E1F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D10C27C-CF18-0D52-2885-7867F1F57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xmlns="" id="{F0E87032-70C7-BAED-BA12-BB5D07A04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CA7118D-8392-1033-ECB1-654EA704A7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xmlns="" id="{20337A4D-6F10-E53A-10AB-EE0DD88CE55A}"/>
              </a:ext>
            </a:extLst>
          </p:cNvPr>
          <p:cNvSpPr>
            <a:spLocks noGrp="1"/>
          </p:cNvSpPr>
          <p:nvPr>
            <p:ph type="dt" sz="half" idx="10"/>
          </p:nvPr>
        </p:nvSpPr>
        <p:spPr/>
        <p:txBody>
          <a:bodyPr/>
          <a:lstStyle/>
          <a:p>
            <a:fld id="{5B51DB56-53CA-42ED-A7E6-A7A9A2084BC7}" type="datetimeFigureOut">
              <a:rPr lang="en-AE" smtClean="0"/>
              <a:t>24/01/2024</a:t>
            </a:fld>
            <a:endParaRPr lang="en-AE"/>
          </a:p>
        </p:txBody>
      </p:sp>
      <p:sp>
        <p:nvSpPr>
          <p:cNvPr id="8" name="Footer Placeholder 7">
            <a:extLst>
              <a:ext uri="{FF2B5EF4-FFF2-40B4-BE49-F238E27FC236}">
                <a16:creationId xmlns:a16="http://schemas.microsoft.com/office/drawing/2014/main" xmlns="" id="{B20229D4-AF20-019A-976C-3A99647925FF}"/>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xmlns="" id="{4733737D-1FAE-E771-0F76-0E7DEC7E7E6B}"/>
              </a:ext>
            </a:extLst>
          </p:cNvPr>
          <p:cNvSpPr>
            <a:spLocks noGrp="1"/>
          </p:cNvSpPr>
          <p:nvPr>
            <p:ph type="sldNum" sz="quarter" idx="12"/>
          </p:nvPr>
        </p:nvSpPr>
        <p:spPr/>
        <p:txBody>
          <a:bodyPr/>
          <a:lstStyle/>
          <a:p>
            <a:fld id="{2B020A4F-6C71-49DF-A9AB-6578268211D5}" type="slidenum">
              <a:rPr lang="en-AE" smtClean="0"/>
              <a:t>‹#›</a:t>
            </a:fld>
            <a:endParaRPr lang="en-AE"/>
          </a:p>
        </p:txBody>
      </p:sp>
    </p:spTree>
    <p:extLst>
      <p:ext uri="{BB962C8B-B14F-4D97-AF65-F5344CB8AC3E}">
        <p14:creationId xmlns:p14="http://schemas.microsoft.com/office/powerpoint/2010/main" val="242169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280F1E-F97E-B971-C34C-08867AED9103}"/>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xmlns="" id="{7A430F96-5A67-1FD8-4C04-1B7528B9474D}"/>
              </a:ext>
            </a:extLst>
          </p:cNvPr>
          <p:cNvSpPr>
            <a:spLocks noGrp="1"/>
          </p:cNvSpPr>
          <p:nvPr>
            <p:ph type="dt" sz="half" idx="10"/>
          </p:nvPr>
        </p:nvSpPr>
        <p:spPr/>
        <p:txBody>
          <a:bodyPr/>
          <a:lstStyle/>
          <a:p>
            <a:fld id="{5B51DB56-53CA-42ED-A7E6-A7A9A2084BC7}" type="datetimeFigureOut">
              <a:rPr lang="en-AE" smtClean="0"/>
              <a:t>24/01/2024</a:t>
            </a:fld>
            <a:endParaRPr lang="en-AE"/>
          </a:p>
        </p:txBody>
      </p:sp>
      <p:sp>
        <p:nvSpPr>
          <p:cNvPr id="4" name="Footer Placeholder 3">
            <a:extLst>
              <a:ext uri="{FF2B5EF4-FFF2-40B4-BE49-F238E27FC236}">
                <a16:creationId xmlns:a16="http://schemas.microsoft.com/office/drawing/2014/main" xmlns="" id="{4E1B161E-1F5B-FBB7-107D-DC2001E53872}"/>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xmlns="" id="{2F4E49DC-5E71-7B0E-5C29-5351ACAEAFEE}"/>
              </a:ext>
            </a:extLst>
          </p:cNvPr>
          <p:cNvSpPr>
            <a:spLocks noGrp="1"/>
          </p:cNvSpPr>
          <p:nvPr>
            <p:ph type="sldNum" sz="quarter" idx="12"/>
          </p:nvPr>
        </p:nvSpPr>
        <p:spPr/>
        <p:txBody>
          <a:bodyPr/>
          <a:lstStyle/>
          <a:p>
            <a:fld id="{2B020A4F-6C71-49DF-A9AB-6578268211D5}" type="slidenum">
              <a:rPr lang="en-AE" smtClean="0"/>
              <a:t>‹#›</a:t>
            </a:fld>
            <a:endParaRPr lang="en-AE"/>
          </a:p>
        </p:txBody>
      </p:sp>
    </p:spTree>
    <p:extLst>
      <p:ext uri="{BB962C8B-B14F-4D97-AF65-F5344CB8AC3E}">
        <p14:creationId xmlns:p14="http://schemas.microsoft.com/office/powerpoint/2010/main" val="413931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96F16D4-80E8-6446-67FF-3CB459178C57}"/>
              </a:ext>
            </a:extLst>
          </p:cNvPr>
          <p:cNvSpPr>
            <a:spLocks noGrp="1"/>
          </p:cNvSpPr>
          <p:nvPr>
            <p:ph type="dt" sz="half" idx="10"/>
          </p:nvPr>
        </p:nvSpPr>
        <p:spPr/>
        <p:txBody>
          <a:bodyPr/>
          <a:lstStyle/>
          <a:p>
            <a:fld id="{5B51DB56-53CA-42ED-A7E6-A7A9A2084BC7}" type="datetimeFigureOut">
              <a:rPr lang="en-AE" smtClean="0"/>
              <a:t>24/01/2024</a:t>
            </a:fld>
            <a:endParaRPr lang="en-AE"/>
          </a:p>
        </p:txBody>
      </p:sp>
      <p:sp>
        <p:nvSpPr>
          <p:cNvPr id="3" name="Footer Placeholder 2">
            <a:extLst>
              <a:ext uri="{FF2B5EF4-FFF2-40B4-BE49-F238E27FC236}">
                <a16:creationId xmlns:a16="http://schemas.microsoft.com/office/drawing/2014/main" xmlns="" id="{7A7CB362-9789-A507-4B81-CB76F11D18AD}"/>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xmlns="" id="{79DE2DB9-B4D8-A702-4156-51DDFDCEB1BA}"/>
              </a:ext>
            </a:extLst>
          </p:cNvPr>
          <p:cNvSpPr>
            <a:spLocks noGrp="1"/>
          </p:cNvSpPr>
          <p:nvPr>
            <p:ph type="sldNum" sz="quarter" idx="12"/>
          </p:nvPr>
        </p:nvSpPr>
        <p:spPr/>
        <p:txBody>
          <a:bodyPr/>
          <a:lstStyle/>
          <a:p>
            <a:fld id="{2B020A4F-6C71-49DF-A9AB-6578268211D5}" type="slidenum">
              <a:rPr lang="en-AE" smtClean="0"/>
              <a:t>‹#›</a:t>
            </a:fld>
            <a:endParaRPr lang="en-AE"/>
          </a:p>
        </p:txBody>
      </p:sp>
    </p:spTree>
    <p:extLst>
      <p:ext uri="{BB962C8B-B14F-4D97-AF65-F5344CB8AC3E}">
        <p14:creationId xmlns:p14="http://schemas.microsoft.com/office/powerpoint/2010/main" val="1745135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5775A-E307-9138-8F70-C07F8F9AF9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xmlns="" id="{9CC3272E-0C3D-0548-A127-2C14D37D86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xmlns="" id="{01293E31-D1A4-2800-8A07-A4364AF19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91DB2F-4D34-CA8A-B588-15D23D542896}"/>
              </a:ext>
            </a:extLst>
          </p:cNvPr>
          <p:cNvSpPr>
            <a:spLocks noGrp="1"/>
          </p:cNvSpPr>
          <p:nvPr>
            <p:ph type="dt" sz="half" idx="10"/>
          </p:nvPr>
        </p:nvSpPr>
        <p:spPr/>
        <p:txBody>
          <a:bodyPr/>
          <a:lstStyle/>
          <a:p>
            <a:fld id="{5B51DB56-53CA-42ED-A7E6-A7A9A2084BC7}" type="datetimeFigureOut">
              <a:rPr lang="en-AE" smtClean="0"/>
              <a:t>24/01/2024</a:t>
            </a:fld>
            <a:endParaRPr lang="en-AE"/>
          </a:p>
        </p:txBody>
      </p:sp>
      <p:sp>
        <p:nvSpPr>
          <p:cNvPr id="6" name="Footer Placeholder 5">
            <a:extLst>
              <a:ext uri="{FF2B5EF4-FFF2-40B4-BE49-F238E27FC236}">
                <a16:creationId xmlns:a16="http://schemas.microsoft.com/office/drawing/2014/main" xmlns="" id="{5A8D539E-4348-26DD-AFDC-818B4279B739}"/>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xmlns="" id="{5DCDF50E-A2A0-B944-21CA-D3442CB285C2}"/>
              </a:ext>
            </a:extLst>
          </p:cNvPr>
          <p:cNvSpPr>
            <a:spLocks noGrp="1"/>
          </p:cNvSpPr>
          <p:nvPr>
            <p:ph type="sldNum" sz="quarter" idx="12"/>
          </p:nvPr>
        </p:nvSpPr>
        <p:spPr/>
        <p:txBody>
          <a:bodyPr/>
          <a:lstStyle/>
          <a:p>
            <a:fld id="{2B020A4F-6C71-49DF-A9AB-6578268211D5}" type="slidenum">
              <a:rPr lang="en-AE" smtClean="0"/>
              <a:t>‹#›</a:t>
            </a:fld>
            <a:endParaRPr lang="en-AE"/>
          </a:p>
        </p:txBody>
      </p:sp>
    </p:spTree>
    <p:extLst>
      <p:ext uri="{BB962C8B-B14F-4D97-AF65-F5344CB8AC3E}">
        <p14:creationId xmlns:p14="http://schemas.microsoft.com/office/powerpoint/2010/main" val="379849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9AB6BF-D692-030A-DA76-282153553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xmlns="" id="{A7F00E07-A7E6-C747-EEC4-124C0DEF8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xmlns="" id="{0CD25875-47CA-DD79-D872-2C88132C6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17AEDE-D512-6D3A-6A5A-EC26866A2C1E}"/>
              </a:ext>
            </a:extLst>
          </p:cNvPr>
          <p:cNvSpPr>
            <a:spLocks noGrp="1"/>
          </p:cNvSpPr>
          <p:nvPr>
            <p:ph type="dt" sz="half" idx="10"/>
          </p:nvPr>
        </p:nvSpPr>
        <p:spPr/>
        <p:txBody>
          <a:bodyPr/>
          <a:lstStyle/>
          <a:p>
            <a:fld id="{5B51DB56-53CA-42ED-A7E6-A7A9A2084BC7}" type="datetimeFigureOut">
              <a:rPr lang="en-AE" smtClean="0"/>
              <a:t>24/01/2024</a:t>
            </a:fld>
            <a:endParaRPr lang="en-AE"/>
          </a:p>
        </p:txBody>
      </p:sp>
      <p:sp>
        <p:nvSpPr>
          <p:cNvPr id="6" name="Footer Placeholder 5">
            <a:extLst>
              <a:ext uri="{FF2B5EF4-FFF2-40B4-BE49-F238E27FC236}">
                <a16:creationId xmlns:a16="http://schemas.microsoft.com/office/drawing/2014/main" xmlns="" id="{209C3519-741D-BDEC-8E06-C63C330FA86A}"/>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xmlns="" id="{F8577887-7614-EE67-363F-49F816B01A5A}"/>
              </a:ext>
            </a:extLst>
          </p:cNvPr>
          <p:cNvSpPr>
            <a:spLocks noGrp="1"/>
          </p:cNvSpPr>
          <p:nvPr>
            <p:ph type="sldNum" sz="quarter" idx="12"/>
          </p:nvPr>
        </p:nvSpPr>
        <p:spPr/>
        <p:txBody>
          <a:bodyPr/>
          <a:lstStyle/>
          <a:p>
            <a:fld id="{2B020A4F-6C71-49DF-A9AB-6578268211D5}" type="slidenum">
              <a:rPr lang="en-AE" smtClean="0"/>
              <a:t>‹#›</a:t>
            </a:fld>
            <a:endParaRPr lang="en-AE"/>
          </a:p>
        </p:txBody>
      </p:sp>
    </p:spTree>
    <p:extLst>
      <p:ext uri="{BB962C8B-B14F-4D97-AF65-F5344CB8AC3E}">
        <p14:creationId xmlns:p14="http://schemas.microsoft.com/office/powerpoint/2010/main" val="100902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5130B35-2255-3FB4-A5A9-3C56F9248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xmlns="" id="{97A86F1D-D5F1-4F3D-7F6F-794B905802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xmlns="" id="{8D108B92-D303-91CF-92E9-800E22548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1DB56-53CA-42ED-A7E6-A7A9A2084BC7}" type="datetimeFigureOut">
              <a:rPr lang="en-AE" smtClean="0"/>
              <a:t>24/01/2024</a:t>
            </a:fld>
            <a:endParaRPr lang="en-AE"/>
          </a:p>
        </p:txBody>
      </p:sp>
      <p:sp>
        <p:nvSpPr>
          <p:cNvPr id="5" name="Footer Placeholder 4">
            <a:extLst>
              <a:ext uri="{FF2B5EF4-FFF2-40B4-BE49-F238E27FC236}">
                <a16:creationId xmlns:a16="http://schemas.microsoft.com/office/drawing/2014/main" xmlns="" id="{869A04D5-668A-DF42-91FB-5B6BD7B15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xmlns="" id="{DC0E841B-39A3-98CE-F358-1F88DA7A3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20A4F-6C71-49DF-A9AB-6578268211D5}" type="slidenum">
              <a:rPr lang="en-AE" smtClean="0"/>
              <a:t>‹#›</a:t>
            </a:fld>
            <a:endParaRPr lang="en-AE"/>
          </a:p>
        </p:txBody>
      </p:sp>
    </p:spTree>
    <p:extLst>
      <p:ext uri="{BB962C8B-B14F-4D97-AF65-F5344CB8AC3E}">
        <p14:creationId xmlns:p14="http://schemas.microsoft.com/office/powerpoint/2010/main" val="2566009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5130B35-2255-3FB4-A5A9-3C56F9248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 xmlns:a16="http://schemas.microsoft.com/office/drawing/2014/main" id="{97A86F1D-D5F1-4F3D-7F6F-794B905802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 xmlns:a16="http://schemas.microsoft.com/office/drawing/2014/main" id="{8D108B92-D303-91CF-92E9-800E22548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1DB56-53CA-42ED-A7E6-A7A9A2084BC7}" type="datetimeFigureOut">
              <a:rPr lang="en-AE" smtClean="0">
                <a:solidFill>
                  <a:prstClr val="black">
                    <a:tint val="75000"/>
                  </a:prstClr>
                </a:solidFill>
              </a:rPr>
              <a:pPr/>
              <a:t>24/01/2024</a:t>
            </a:fld>
            <a:endParaRPr lang="en-AE">
              <a:solidFill>
                <a:prstClr val="black">
                  <a:tint val="75000"/>
                </a:prstClr>
              </a:solidFill>
            </a:endParaRPr>
          </a:p>
        </p:txBody>
      </p:sp>
      <p:sp>
        <p:nvSpPr>
          <p:cNvPr id="5" name="Footer Placeholder 4">
            <a:extLst>
              <a:ext uri="{FF2B5EF4-FFF2-40B4-BE49-F238E27FC236}">
                <a16:creationId xmlns="" xmlns:a16="http://schemas.microsoft.com/office/drawing/2014/main" id="{869A04D5-668A-DF42-91FB-5B6BD7B15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solidFill>
                <a:prstClr val="black">
                  <a:tint val="75000"/>
                </a:prstClr>
              </a:solidFill>
            </a:endParaRPr>
          </a:p>
        </p:txBody>
      </p:sp>
      <p:sp>
        <p:nvSpPr>
          <p:cNvPr id="6" name="Slide Number Placeholder 5">
            <a:extLst>
              <a:ext uri="{FF2B5EF4-FFF2-40B4-BE49-F238E27FC236}">
                <a16:creationId xmlns="" xmlns:a16="http://schemas.microsoft.com/office/drawing/2014/main" id="{DC0E841B-39A3-98CE-F358-1F88DA7A3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20A4F-6C71-49DF-A9AB-6578268211D5}" type="slidenum">
              <a:rPr lang="en-AE" smtClean="0">
                <a:solidFill>
                  <a:prstClr val="black">
                    <a:tint val="75000"/>
                  </a:prstClr>
                </a:solidFill>
              </a:rPr>
              <a:pPr/>
              <a:t>‹#›</a:t>
            </a:fld>
            <a:endParaRPr lang="en-AE">
              <a:solidFill>
                <a:prstClr val="black">
                  <a:tint val="75000"/>
                </a:prstClr>
              </a:solidFill>
            </a:endParaRPr>
          </a:p>
        </p:txBody>
      </p:sp>
    </p:spTree>
    <p:extLst>
      <p:ext uri="{BB962C8B-B14F-4D97-AF65-F5344CB8AC3E}">
        <p14:creationId xmlns:p14="http://schemas.microsoft.com/office/powerpoint/2010/main" val="36253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0AC91D-EC75-733E-1428-2E940A5A8E9C}"/>
              </a:ext>
            </a:extLst>
          </p:cNvPr>
          <p:cNvSpPr>
            <a:spLocks noGrp="1"/>
          </p:cNvSpPr>
          <p:nvPr>
            <p:ph type="ctrTitle"/>
          </p:nvPr>
        </p:nvSpPr>
        <p:spPr/>
        <p:txBody>
          <a:bodyPr/>
          <a:lstStyle/>
          <a:p>
            <a:r>
              <a:rPr lang="en-US" dirty="0"/>
              <a:t>Hemolytic Anemia</a:t>
            </a:r>
            <a:endParaRPr lang="en-AE" dirty="0"/>
          </a:p>
        </p:txBody>
      </p:sp>
      <p:sp>
        <p:nvSpPr>
          <p:cNvPr id="3" name="Subtitle 2">
            <a:extLst>
              <a:ext uri="{FF2B5EF4-FFF2-40B4-BE49-F238E27FC236}">
                <a16:creationId xmlns:a16="http://schemas.microsoft.com/office/drawing/2014/main" xmlns="" id="{5B33A604-4E03-153E-3500-C129DFA71C50}"/>
              </a:ext>
            </a:extLst>
          </p:cNvPr>
          <p:cNvSpPr>
            <a:spLocks noGrp="1"/>
          </p:cNvSpPr>
          <p:nvPr>
            <p:ph type="subTitle" idx="1"/>
          </p:nvPr>
        </p:nvSpPr>
        <p:spPr>
          <a:xfrm>
            <a:off x="1524000" y="3863295"/>
            <a:ext cx="9144000" cy="1655762"/>
          </a:xfrm>
        </p:spPr>
        <p:txBody>
          <a:bodyPr/>
          <a:lstStyle/>
          <a:p>
            <a:r>
              <a:rPr lang="en-US" b="1" dirty="0"/>
              <a:t>Done by:</a:t>
            </a:r>
          </a:p>
          <a:p>
            <a:r>
              <a:rPr lang="en-US" dirty="0"/>
              <a:t>Laith </a:t>
            </a:r>
            <a:r>
              <a:rPr lang="en-US" dirty="0" err="1"/>
              <a:t>Najada</a:t>
            </a:r>
            <a:endParaRPr lang="en-US" dirty="0"/>
          </a:p>
          <a:p>
            <a:r>
              <a:rPr lang="en-US" dirty="0" err="1"/>
              <a:t>Abdulsalam</a:t>
            </a:r>
            <a:r>
              <a:rPr lang="en-US" dirty="0"/>
              <a:t> </a:t>
            </a:r>
            <a:r>
              <a:rPr lang="en-US" dirty="0" err="1" smtClean="0"/>
              <a:t>alBtoush</a:t>
            </a:r>
            <a:endParaRPr lang="en-AE" dirty="0"/>
          </a:p>
        </p:txBody>
      </p:sp>
    </p:spTree>
    <p:extLst>
      <p:ext uri="{BB962C8B-B14F-4D97-AF65-F5344CB8AC3E}">
        <p14:creationId xmlns:p14="http://schemas.microsoft.com/office/powerpoint/2010/main" val="402793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PNH</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An </a:t>
            </a:r>
            <a:r>
              <a:rPr lang="en-US" dirty="0">
                <a:solidFill>
                  <a:srgbClr val="FF0000"/>
                </a:solidFill>
                <a:latin typeface="Cambria" panose="02040503050406030204" pitchFamily="18" charset="0"/>
              </a:rPr>
              <a:t>acquired</a:t>
            </a:r>
            <a:r>
              <a:rPr lang="en-US" dirty="0">
                <a:latin typeface="Cambria" panose="02040503050406030204" pitchFamily="18" charset="0"/>
              </a:rPr>
              <a:t> genetic defect of the hematopoietic stem cell characterized by a triad of hemolytic anemia, pancytopenia, and thrombosis.</a:t>
            </a:r>
            <a:endParaRPr lang="ar-AE" dirty="0">
              <a:latin typeface="Cambria" panose="02040503050406030204" pitchFamily="18" charset="0"/>
            </a:endParaRPr>
          </a:p>
          <a:p>
            <a:r>
              <a:rPr lang="en-US" dirty="0"/>
              <a:t>Median age of onset: approx. 35–40 years.</a:t>
            </a:r>
          </a:p>
          <a:p>
            <a:r>
              <a:rPr lang="en-US" dirty="0"/>
              <a:t>Physiologically, a membrane-bound glycosylphosphatidylinositol (GPI) anchor (</a:t>
            </a:r>
            <a:r>
              <a:rPr lang="en-US" dirty="0">
                <a:solidFill>
                  <a:srgbClr val="FF0000"/>
                </a:solidFill>
              </a:rPr>
              <a:t>CD55/DAF, CD59</a:t>
            </a:r>
            <a:r>
              <a:rPr lang="en-US" dirty="0"/>
              <a:t>) protects RBCs against complement-mediated hemolysis.</a:t>
            </a:r>
          </a:p>
          <a:p>
            <a:r>
              <a:rPr lang="en-US" dirty="0"/>
              <a:t>Acquired mutation on the PIGA gene located on the X chromosome → GPI anchor loses its protective effect → RBC destruction by complement and reticuloendothelial system → intravascular and extravascular hemolysis</a:t>
            </a:r>
            <a:endParaRPr lang="en-AE" dirty="0"/>
          </a:p>
        </p:txBody>
      </p:sp>
    </p:spTree>
    <p:extLst>
      <p:ext uri="{BB962C8B-B14F-4D97-AF65-F5344CB8AC3E}">
        <p14:creationId xmlns:p14="http://schemas.microsoft.com/office/powerpoint/2010/main" val="225097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PNH</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694158" cy="520297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Clinical features:</a:t>
            </a:r>
          </a:p>
          <a:p>
            <a:pPr lvl="1"/>
            <a:r>
              <a:rPr lang="en-AE" dirty="0"/>
              <a:t>Signs of </a:t>
            </a:r>
            <a:r>
              <a:rPr lang="en-AE" dirty="0" err="1"/>
              <a:t>anemia</a:t>
            </a:r>
            <a:r>
              <a:rPr lang="en-AE" dirty="0"/>
              <a:t> and </a:t>
            </a:r>
            <a:r>
              <a:rPr lang="en-AE" dirty="0" err="1"/>
              <a:t>hemolysis</a:t>
            </a:r>
            <a:endParaRPr lang="en-AE" dirty="0"/>
          </a:p>
          <a:p>
            <a:pPr lvl="1"/>
            <a:r>
              <a:rPr lang="en-US" dirty="0"/>
              <a:t>Vasoconstriction (</a:t>
            </a:r>
            <a:r>
              <a:rPr lang="en-US" sz="1800" dirty="0"/>
              <a:t>due to scavenging of nitric oxide by free Hb results in smooth muscle contraction)</a:t>
            </a:r>
          </a:p>
          <a:p>
            <a:pPr lvl="2"/>
            <a:r>
              <a:rPr lang="en-US" dirty="0"/>
              <a:t>Headache, pulmonary hypertension</a:t>
            </a:r>
          </a:p>
          <a:p>
            <a:pPr lvl="2"/>
            <a:r>
              <a:rPr lang="en-US" dirty="0"/>
              <a:t>Abdominal pain, dysphagia, erectile dysfunction</a:t>
            </a:r>
          </a:p>
          <a:p>
            <a:pPr lvl="1"/>
            <a:r>
              <a:rPr lang="en-US" dirty="0"/>
              <a:t>Venous thrombosis in unusual locations (e.g., hepatic, cerebral, </a:t>
            </a:r>
            <a:r>
              <a:rPr lang="en-US" dirty="0" err="1"/>
              <a:t>mesentric</a:t>
            </a:r>
            <a:r>
              <a:rPr lang="en-US" dirty="0"/>
              <a:t>) </a:t>
            </a:r>
          </a:p>
          <a:p>
            <a:pPr lvl="1"/>
            <a:r>
              <a:rPr lang="en-US" dirty="0"/>
              <a:t>Increased risk of infections (in case of pancytopenia)</a:t>
            </a:r>
          </a:p>
          <a:p>
            <a:r>
              <a:rPr lang="en-AE" dirty="0"/>
              <a:t>Diagnosis: </a:t>
            </a:r>
          </a:p>
          <a:p>
            <a:pPr lvl="1"/>
            <a:r>
              <a:rPr lang="en-US" dirty="0">
                <a:solidFill>
                  <a:srgbClr val="FF0000"/>
                </a:solidFill>
              </a:rPr>
              <a:t>Flow cytometry </a:t>
            </a:r>
            <a:r>
              <a:rPr lang="en-US" dirty="0"/>
              <a:t>of peripheral blood (confirmatory test for PNH): can show deficiency of GPI-linked proteins on the surface of RBCs and WBCs (e.g., CD55, CD59)</a:t>
            </a:r>
          </a:p>
          <a:p>
            <a:r>
              <a:rPr lang="en-US" dirty="0"/>
              <a:t>Complications:</a:t>
            </a:r>
          </a:p>
          <a:p>
            <a:pPr lvl="1"/>
            <a:r>
              <a:rPr lang="en-US" dirty="0"/>
              <a:t>Thrombotic complications (e.g. Budd-Chiari syndrome)</a:t>
            </a:r>
          </a:p>
          <a:p>
            <a:pPr lvl="1"/>
            <a:r>
              <a:rPr lang="en-US" dirty="0"/>
              <a:t>Some patients develop acute myeloid leukemia (AML)</a:t>
            </a:r>
          </a:p>
          <a:p>
            <a:pPr lvl="1"/>
            <a:endParaRPr lang="en-AE" dirty="0"/>
          </a:p>
        </p:txBody>
      </p:sp>
    </p:spTree>
    <p:extLst>
      <p:ext uri="{BB962C8B-B14F-4D97-AF65-F5344CB8AC3E}">
        <p14:creationId xmlns:p14="http://schemas.microsoft.com/office/powerpoint/2010/main" val="73115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PNH</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926170" cy="520297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Treatment:</a:t>
            </a:r>
          </a:p>
          <a:p>
            <a:pPr lvl="1"/>
            <a:r>
              <a:rPr lang="en-US" dirty="0"/>
              <a:t>Patients with mild or no clinical manifestations: watchful waiting with close surveillance</a:t>
            </a:r>
          </a:p>
          <a:p>
            <a:pPr lvl="1"/>
            <a:r>
              <a:rPr lang="en-US" dirty="0"/>
              <a:t>Patients with significant clinical manifestations: Start targeted therapy.</a:t>
            </a:r>
          </a:p>
          <a:p>
            <a:pPr lvl="1"/>
            <a:r>
              <a:rPr lang="en-US" dirty="0"/>
              <a:t>Provide supportive care for all patients.</a:t>
            </a:r>
          </a:p>
          <a:p>
            <a:r>
              <a:rPr lang="en-US" dirty="0"/>
              <a:t>Targeted therapy: </a:t>
            </a:r>
          </a:p>
          <a:p>
            <a:pPr lvl="1"/>
            <a:r>
              <a:rPr lang="en-US" dirty="0"/>
              <a:t>complement inhibition with an anti-C5 antibody (e.g., eculizumab, </a:t>
            </a:r>
            <a:r>
              <a:rPr lang="en-US" dirty="0" err="1"/>
              <a:t>ravulizumab</a:t>
            </a:r>
            <a:r>
              <a:rPr lang="en-US" dirty="0"/>
              <a:t>)</a:t>
            </a:r>
          </a:p>
          <a:p>
            <a:r>
              <a:rPr lang="en-US" dirty="0"/>
              <a:t>Supportive therapy:</a:t>
            </a:r>
          </a:p>
          <a:p>
            <a:pPr lvl="1"/>
            <a:r>
              <a:rPr lang="en-US" dirty="0"/>
              <a:t>Consider RBC transfusion in symptomatic or severe anemia (e.g., Hb &lt; 7.0 mg/dL).</a:t>
            </a:r>
          </a:p>
          <a:p>
            <a:pPr lvl="1"/>
            <a:r>
              <a:rPr lang="en-US" dirty="0"/>
              <a:t>Start therapeutic anticoagulation without delay for any venous thromboembolic event</a:t>
            </a:r>
          </a:p>
          <a:p>
            <a:pPr lvl="1"/>
            <a:r>
              <a:rPr lang="en-US" dirty="0"/>
              <a:t>Consider vaccination and antibiotic prophylaxis for Neisseria meningitidis infection</a:t>
            </a:r>
          </a:p>
          <a:p>
            <a:pPr lvl="2"/>
            <a:endParaRPr lang="en-AE" dirty="0"/>
          </a:p>
        </p:txBody>
      </p:sp>
    </p:spTree>
    <p:extLst>
      <p:ext uri="{BB962C8B-B14F-4D97-AF65-F5344CB8AC3E}">
        <p14:creationId xmlns:p14="http://schemas.microsoft.com/office/powerpoint/2010/main" val="310432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C1FF2-9B5A-CCBE-08AA-AC3D7317EC36}"/>
              </a:ext>
            </a:extLst>
          </p:cNvPr>
          <p:cNvSpPr txBox="1">
            <a:spLocks/>
          </p:cNvSpPr>
          <p:nvPr/>
        </p:nvSpPr>
        <p:spPr>
          <a:xfrm>
            <a:off x="838200" y="276621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45515E"/>
                </a:solidFill>
              </a:rPr>
              <a:t>Glucose-6-Phosphate Dehydrogenase Deficiency</a:t>
            </a:r>
          </a:p>
          <a:p>
            <a:pPr algn="ctr"/>
            <a:r>
              <a:rPr lang="en-US" sz="4000" dirty="0">
                <a:solidFill>
                  <a:srgbClr val="45515E"/>
                </a:solidFill>
              </a:rPr>
              <a:t>(</a:t>
            </a:r>
            <a:r>
              <a:rPr lang="en-US" sz="4000" b="1" dirty="0">
                <a:solidFill>
                  <a:srgbClr val="45515E"/>
                </a:solidFill>
              </a:rPr>
              <a:t>Favism</a:t>
            </a:r>
            <a:r>
              <a:rPr lang="en-US" sz="4000" dirty="0">
                <a:solidFill>
                  <a:srgbClr val="45515E"/>
                </a:solidFill>
              </a:rPr>
              <a:t>)</a:t>
            </a:r>
            <a:endParaRPr lang="en-AE" sz="3600" dirty="0">
              <a:solidFill>
                <a:srgbClr val="45515E"/>
              </a:solidFill>
            </a:endParaRPr>
          </a:p>
        </p:txBody>
      </p:sp>
    </p:spTree>
    <p:extLst>
      <p:ext uri="{BB962C8B-B14F-4D97-AF65-F5344CB8AC3E}">
        <p14:creationId xmlns:p14="http://schemas.microsoft.com/office/powerpoint/2010/main" val="93147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G6PD deficiency</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515600" cy="51756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Glucose-6-phosphate dehydrogenase (G6PD) deficiency leads to an impaired regeneration of reduced glutathione, an important antioxidant, which makes RBCs more susceptible to oxidative stress and can result in episodic hemolytic anemia</a:t>
            </a:r>
          </a:p>
          <a:p>
            <a:r>
              <a:rPr lang="en-US" dirty="0"/>
              <a:t> The condition is inherited in an </a:t>
            </a:r>
            <a:r>
              <a:rPr lang="en-US" dirty="0">
                <a:solidFill>
                  <a:srgbClr val="FF0000"/>
                </a:solidFill>
              </a:rPr>
              <a:t>X-linked recessive</a:t>
            </a:r>
            <a:r>
              <a:rPr lang="en-US" dirty="0"/>
              <a:t> pattern and is the most common human enzyme deficiency worldwide</a:t>
            </a:r>
          </a:p>
          <a:p>
            <a:r>
              <a:rPr lang="en-US" dirty="0"/>
              <a:t>Affects primarily males of African, Mediterranean, and Asian descent</a:t>
            </a:r>
          </a:p>
          <a:p>
            <a:r>
              <a:rPr lang="en-US" dirty="0"/>
              <a:t>Causes of increased oxidative stress are triggers of hemolytic crisis and include:</a:t>
            </a:r>
          </a:p>
          <a:p>
            <a:pPr lvl="1"/>
            <a:r>
              <a:rPr lang="en-US" dirty="0"/>
              <a:t>Fava beans</a:t>
            </a:r>
          </a:p>
          <a:p>
            <a:pPr lvl="1"/>
            <a:r>
              <a:rPr lang="en-US" dirty="0"/>
              <a:t>Drugs: antimalarial drugs (e.g., chloroquine, primaquine), sulfa drugs (e.g., trimethoprim-sulfamethoxazole), nitrofurantoin, isoniazid, dapsone, NSAIDs</a:t>
            </a:r>
          </a:p>
          <a:p>
            <a:pPr lvl="1"/>
            <a:r>
              <a:rPr lang="en-US" dirty="0"/>
              <a:t>Bacterial and viral infections (most common cause)</a:t>
            </a:r>
            <a:endParaRPr lang="en-AE" dirty="0"/>
          </a:p>
        </p:txBody>
      </p:sp>
    </p:spTree>
    <p:extLst>
      <p:ext uri="{BB962C8B-B14F-4D97-AF65-F5344CB8AC3E}">
        <p14:creationId xmlns:p14="http://schemas.microsoft.com/office/powerpoint/2010/main" val="312812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G6PD deficiency</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515600" cy="5175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mbria" panose="02040503050406030204" pitchFamily="18" charset="0"/>
              </a:rPr>
              <a:t>Clinical features:</a:t>
            </a:r>
          </a:p>
          <a:p>
            <a:pPr lvl="1"/>
            <a:r>
              <a:rPr lang="en-US" sz="2000" dirty="0">
                <a:latin typeface="Cambria" panose="02040503050406030204" pitchFamily="18" charset="0"/>
              </a:rPr>
              <a:t>Most patients are asymptomatic</a:t>
            </a:r>
          </a:p>
          <a:p>
            <a:pPr lvl="1"/>
            <a:r>
              <a:rPr lang="en-US" sz="2000" dirty="0">
                <a:latin typeface="Cambria" panose="02040503050406030204" pitchFamily="18" charset="0"/>
              </a:rPr>
              <a:t> Recurring hemolytic crises may occur, especially following triggers</a:t>
            </a:r>
          </a:p>
          <a:p>
            <a:pPr lvl="2"/>
            <a:r>
              <a:rPr lang="en-US" sz="1800" dirty="0">
                <a:latin typeface="Cambria" panose="02040503050406030204" pitchFamily="18" charset="0"/>
              </a:rPr>
              <a:t>Arise within 2–3 days after increased oxidative stress</a:t>
            </a:r>
          </a:p>
          <a:p>
            <a:pPr lvl="2"/>
            <a:r>
              <a:rPr lang="en-US" sz="1800" dirty="0"/>
              <a:t>Sudden onset of back or abdominal pain, jaundice, dark urine, transient splenomegaly</a:t>
            </a:r>
            <a:endParaRPr lang="ar-AE" sz="1800" dirty="0"/>
          </a:p>
          <a:p>
            <a:r>
              <a:rPr lang="en-US" sz="2400" dirty="0"/>
              <a:t>Diagnosis: </a:t>
            </a:r>
          </a:p>
          <a:p>
            <a:pPr lvl="1"/>
            <a:r>
              <a:rPr lang="en-US" sz="2000" dirty="0"/>
              <a:t>Blood smear</a:t>
            </a:r>
          </a:p>
          <a:p>
            <a:pPr lvl="2"/>
            <a:r>
              <a:rPr lang="en-US" sz="1800" dirty="0">
                <a:solidFill>
                  <a:srgbClr val="FF0000"/>
                </a:solidFill>
              </a:rPr>
              <a:t>Heinz bodies: </a:t>
            </a:r>
            <a:r>
              <a:rPr lang="en-US" sz="1800" dirty="0"/>
              <a:t>Oxidative stress causes hemoglobin denaturation. Hemoglobin then precipitates as small inclusions within the erythrocytes. </a:t>
            </a:r>
          </a:p>
          <a:p>
            <a:pPr lvl="2"/>
            <a:r>
              <a:rPr lang="en-US" sz="1800" dirty="0">
                <a:solidFill>
                  <a:srgbClr val="FF0000"/>
                </a:solidFill>
              </a:rPr>
              <a:t>Bite cells</a:t>
            </a:r>
            <a:r>
              <a:rPr lang="en-US" sz="1800" dirty="0"/>
              <a:t>: due to macrophages selectively removing the denatured hemoglobin inclusions of RBCs </a:t>
            </a:r>
          </a:p>
          <a:p>
            <a:endParaRPr lang="en-AE" sz="2400" dirty="0"/>
          </a:p>
        </p:txBody>
      </p:sp>
      <p:pic>
        <p:nvPicPr>
          <p:cNvPr id="5" name="Picture 4">
            <a:extLst>
              <a:ext uri="{FF2B5EF4-FFF2-40B4-BE49-F238E27FC236}">
                <a16:creationId xmlns:a16="http://schemas.microsoft.com/office/drawing/2014/main" xmlns="" id="{DF3C8157-1EEB-A32E-B398-233EE8283EB2}"/>
              </a:ext>
            </a:extLst>
          </p:cNvPr>
          <p:cNvPicPr>
            <a:picLocks noChangeAspect="1"/>
          </p:cNvPicPr>
          <p:nvPr/>
        </p:nvPicPr>
        <p:blipFill>
          <a:blip r:embed="rId2"/>
          <a:stretch>
            <a:fillRect/>
          </a:stretch>
        </p:blipFill>
        <p:spPr>
          <a:xfrm>
            <a:off x="1937982" y="4887153"/>
            <a:ext cx="4048835" cy="1801742"/>
          </a:xfrm>
          <a:prstGeom prst="rect">
            <a:avLst/>
          </a:prstGeom>
        </p:spPr>
      </p:pic>
      <p:pic>
        <p:nvPicPr>
          <p:cNvPr id="7" name="Picture 6">
            <a:extLst>
              <a:ext uri="{FF2B5EF4-FFF2-40B4-BE49-F238E27FC236}">
                <a16:creationId xmlns:a16="http://schemas.microsoft.com/office/drawing/2014/main" xmlns="" id="{266D7007-CB69-7494-179D-F84360FC8B33}"/>
              </a:ext>
            </a:extLst>
          </p:cNvPr>
          <p:cNvPicPr>
            <a:picLocks noChangeAspect="1"/>
          </p:cNvPicPr>
          <p:nvPr/>
        </p:nvPicPr>
        <p:blipFill>
          <a:blip r:embed="rId3"/>
          <a:stretch>
            <a:fillRect/>
          </a:stretch>
        </p:blipFill>
        <p:spPr>
          <a:xfrm>
            <a:off x="6205184" y="4887153"/>
            <a:ext cx="4048833" cy="1801742"/>
          </a:xfrm>
          <a:prstGeom prst="rect">
            <a:avLst/>
          </a:prstGeom>
        </p:spPr>
      </p:pic>
      <p:cxnSp>
        <p:nvCxnSpPr>
          <p:cNvPr id="9" name="Straight Arrow Connector 8">
            <a:extLst>
              <a:ext uri="{FF2B5EF4-FFF2-40B4-BE49-F238E27FC236}">
                <a16:creationId xmlns:a16="http://schemas.microsoft.com/office/drawing/2014/main" xmlns="" id="{C13690DD-2A81-3378-42F0-0675C399D1AB}"/>
              </a:ext>
            </a:extLst>
          </p:cNvPr>
          <p:cNvCxnSpPr/>
          <p:nvPr/>
        </p:nvCxnSpPr>
        <p:spPr>
          <a:xfrm>
            <a:off x="8379725" y="5445457"/>
            <a:ext cx="58685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4034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G6PD deficiency</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515600" cy="5175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Diagnosis: </a:t>
            </a:r>
          </a:p>
          <a:p>
            <a:pPr lvl="1"/>
            <a:r>
              <a:rPr lang="en-US" dirty="0">
                <a:solidFill>
                  <a:srgbClr val="FF0000"/>
                </a:solidFill>
              </a:rPr>
              <a:t>Screening test: </a:t>
            </a:r>
            <a:r>
              <a:rPr lang="en-US" dirty="0"/>
              <a:t>fluorescent spot test</a:t>
            </a:r>
          </a:p>
          <a:p>
            <a:pPr lvl="2"/>
            <a:r>
              <a:rPr lang="en-US" dirty="0"/>
              <a:t>Add glucose-6-phosphate and NADP → measure NADPH fluorescence</a:t>
            </a:r>
          </a:p>
          <a:p>
            <a:pPr lvl="2"/>
            <a:r>
              <a:rPr lang="en-US" dirty="0"/>
              <a:t>Normal G6PD activity produces fluorescent NADPH out of NADP, while in G6PD deficiency a lack of fluorescence is seen.</a:t>
            </a:r>
          </a:p>
          <a:p>
            <a:pPr lvl="2"/>
            <a:r>
              <a:rPr lang="en-US" dirty="0"/>
              <a:t>Semi-quantitative</a:t>
            </a:r>
          </a:p>
          <a:p>
            <a:pPr lvl="1"/>
            <a:r>
              <a:rPr lang="en-US" dirty="0">
                <a:solidFill>
                  <a:srgbClr val="FF0000"/>
                </a:solidFill>
              </a:rPr>
              <a:t>Confirmatory test: </a:t>
            </a:r>
            <a:r>
              <a:rPr lang="en-US" dirty="0"/>
              <a:t>quantitative G6PD enzyme analysis</a:t>
            </a:r>
          </a:p>
          <a:p>
            <a:pPr lvl="1"/>
            <a:r>
              <a:rPr lang="en-US" dirty="0"/>
              <a:t>Ideally, both the screening and confirmatory tests should be </a:t>
            </a:r>
            <a:r>
              <a:rPr lang="en-US" dirty="0">
                <a:solidFill>
                  <a:srgbClr val="002060"/>
                </a:solidFill>
              </a:rPr>
              <a:t>performed during remission</a:t>
            </a:r>
            <a:r>
              <a:rPr lang="en-US" dirty="0"/>
              <a:t>.</a:t>
            </a:r>
          </a:p>
          <a:p>
            <a:r>
              <a:rPr lang="en-US" dirty="0"/>
              <a:t>Carriers of the G6PD deficiency may be </a:t>
            </a:r>
            <a:r>
              <a:rPr lang="en-US" dirty="0">
                <a:solidFill>
                  <a:srgbClr val="FF0000"/>
                </a:solidFill>
              </a:rPr>
              <a:t>less severely </a:t>
            </a:r>
            <a:r>
              <a:rPr lang="en-US" dirty="0"/>
              <a:t>affected by </a:t>
            </a:r>
            <a:r>
              <a:rPr lang="en-US" dirty="0">
                <a:solidFill>
                  <a:srgbClr val="002060"/>
                </a:solidFill>
              </a:rPr>
              <a:t>malaria</a:t>
            </a:r>
            <a:r>
              <a:rPr lang="en-US" dirty="0"/>
              <a:t>, especially if the disease is caused by Plasmodium falciparum.</a:t>
            </a:r>
          </a:p>
          <a:p>
            <a:r>
              <a:rPr lang="en-US" dirty="0"/>
              <a:t>Treatment: </a:t>
            </a:r>
          </a:p>
          <a:p>
            <a:pPr lvl="1"/>
            <a:r>
              <a:rPr lang="en-US" dirty="0"/>
              <a:t>Avoid triggers</a:t>
            </a:r>
            <a:endParaRPr lang="en-AE" dirty="0"/>
          </a:p>
        </p:txBody>
      </p:sp>
    </p:spTree>
    <p:extLst>
      <p:ext uri="{BB962C8B-B14F-4D97-AF65-F5344CB8AC3E}">
        <p14:creationId xmlns:p14="http://schemas.microsoft.com/office/powerpoint/2010/main" val="128555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C1FF2-9B5A-CCBE-08AA-AC3D7317EC36}"/>
              </a:ext>
            </a:extLst>
          </p:cNvPr>
          <p:cNvSpPr txBox="1">
            <a:spLocks/>
          </p:cNvSpPr>
          <p:nvPr/>
        </p:nvSpPr>
        <p:spPr>
          <a:xfrm>
            <a:off x="838200" y="2766219"/>
            <a:ext cx="10515600" cy="662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45515E"/>
                </a:solidFill>
              </a:rPr>
              <a:t> Pyruvate Kinase Deficiency</a:t>
            </a:r>
          </a:p>
        </p:txBody>
      </p:sp>
    </p:spTree>
    <p:extLst>
      <p:ext uri="{BB962C8B-B14F-4D97-AF65-F5344CB8AC3E}">
        <p14:creationId xmlns:p14="http://schemas.microsoft.com/office/powerpoint/2010/main" val="32343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PK deficiency</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515600" cy="5175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latin typeface="Cambria" panose="02040503050406030204" pitchFamily="18" charset="0"/>
              </a:rPr>
              <a:t>Autosomal recessive </a:t>
            </a:r>
            <a:r>
              <a:rPr lang="en-US" dirty="0">
                <a:latin typeface="Cambria" panose="02040503050406030204" pitchFamily="18" charset="0"/>
              </a:rPr>
              <a:t>defect of pyruvate kinase</a:t>
            </a:r>
          </a:p>
          <a:p>
            <a:r>
              <a:rPr lang="en-US" dirty="0">
                <a:latin typeface="Cambria" panose="02040503050406030204" pitchFamily="18" charset="0"/>
              </a:rPr>
              <a:t>Pathophysiology</a:t>
            </a:r>
          </a:p>
          <a:p>
            <a:pPr lvl="1"/>
            <a:r>
              <a:rPr lang="en-US" dirty="0">
                <a:latin typeface="Cambria" panose="02040503050406030204" pitchFamily="18" charset="0"/>
              </a:rPr>
              <a:t>Glucose is the only energy source in RBCs</a:t>
            </a:r>
          </a:p>
          <a:p>
            <a:pPr lvl="1"/>
            <a:r>
              <a:rPr lang="en-US" dirty="0">
                <a:latin typeface="Cambria" panose="02040503050406030204" pitchFamily="18" charset="0"/>
              </a:rPr>
              <a:t>Pyruvate kinase catalyzes the last step of glycolysis (i.e., irreversibly converts phosphoenolpyruvate into pyruvate)</a:t>
            </a:r>
          </a:p>
          <a:p>
            <a:pPr lvl="1"/>
            <a:r>
              <a:rPr lang="en-US" dirty="0">
                <a:latin typeface="Cambria" panose="02040503050406030204" pitchFamily="18" charset="0"/>
              </a:rPr>
              <a:t>Absence of pyruvate kinase → ATP deficiency in RBC</a:t>
            </a:r>
          </a:p>
          <a:p>
            <a:pPr lvl="1"/>
            <a:r>
              <a:rPr lang="en-US" dirty="0">
                <a:latin typeface="Cambria" panose="02040503050406030204" pitchFamily="18" charset="0"/>
              </a:rPr>
              <a:t>ATP deficiency disrupts the cation gradient along the RBC membrane → rigid RBCs → ↑ hemolysis (extravascular)</a:t>
            </a:r>
          </a:p>
          <a:p>
            <a:endParaRPr lang="en-US" dirty="0">
              <a:latin typeface="Cambria" panose="02040503050406030204" pitchFamily="18" charset="0"/>
            </a:endParaRPr>
          </a:p>
          <a:p>
            <a:endParaRPr lang="en-AE" dirty="0"/>
          </a:p>
        </p:txBody>
      </p:sp>
      <p:pic>
        <p:nvPicPr>
          <p:cNvPr id="9" name="Picture 8">
            <a:extLst>
              <a:ext uri="{FF2B5EF4-FFF2-40B4-BE49-F238E27FC236}">
                <a16:creationId xmlns:a16="http://schemas.microsoft.com/office/drawing/2014/main" xmlns="" id="{71DF6A98-74D0-E132-3486-665547699DA7}"/>
              </a:ext>
            </a:extLst>
          </p:cNvPr>
          <p:cNvPicPr>
            <a:picLocks noChangeAspect="1"/>
          </p:cNvPicPr>
          <p:nvPr/>
        </p:nvPicPr>
        <p:blipFill>
          <a:blip r:embed="rId2"/>
          <a:stretch>
            <a:fillRect/>
          </a:stretch>
        </p:blipFill>
        <p:spPr>
          <a:xfrm>
            <a:off x="4585649" y="4857501"/>
            <a:ext cx="2879676" cy="1816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568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PK deficiency</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515600" cy="51756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Cambria" panose="02040503050406030204" pitchFamily="18" charset="0"/>
              </a:rPr>
              <a:t>Clinical features:</a:t>
            </a:r>
          </a:p>
          <a:p>
            <a:pPr lvl="1"/>
            <a:r>
              <a:rPr lang="en-US" sz="2200" dirty="0">
                <a:latin typeface="Cambria" panose="02040503050406030204" pitchFamily="18" charset="0"/>
              </a:rPr>
              <a:t>Unlike patients with G6PD deficiency, the majority of patients with pyruvate kinase deficiency display clinical symptoms.</a:t>
            </a:r>
          </a:p>
          <a:p>
            <a:pPr lvl="1"/>
            <a:r>
              <a:rPr lang="en-US" sz="2200" dirty="0">
                <a:latin typeface="Cambria" panose="02040503050406030204" pitchFamily="18" charset="0"/>
              </a:rPr>
              <a:t>Typically newborn jaundice due to hemolysis and history of exchange transfusions</a:t>
            </a:r>
          </a:p>
          <a:p>
            <a:pPr lvl="1"/>
            <a:r>
              <a:rPr lang="en-US" sz="2200" dirty="0">
                <a:latin typeface="Cambria" panose="02040503050406030204" pitchFamily="18" charset="0"/>
              </a:rPr>
              <a:t>Splenomegaly</a:t>
            </a:r>
          </a:p>
          <a:p>
            <a:pPr lvl="1"/>
            <a:r>
              <a:rPr lang="en-US" sz="2200" dirty="0">
                <a:latin typeface="Cambria" panose="02040503050406030204" pitchFamily="18" charset="0"/>
              </a:rPr>
              <a:t>Pallor, fatigue, weakness</a:t>
            </a:r>
          </a:p>
          <a:p>
            <a:pPr lvl="1"/>
            <a:r>
              <a:rPr lang="en-US" sz="2200" dirty="0">
                <a:latin typeface="Cambria" panose="02040503050406030204" pitchFamily="18" charset="0"/>
              </a:rPr>
              <a:t>In rare cases: hydrops fetalis</a:t>
            </a:r>
          </a:p>
          <a:p>
            <a:r>
              <a:rPr lang="en-US" sz="2200" dirty="0">
                <a:latin typeface="Cambria" panose="02040503050406030204" pitchFamily="18" charset="0"/>
              </a:rPr>
              <a:t>Diagnosis: </a:t>
            </a:r>
          </a:p>
          <a:p>
            <a:pPr lvl="1"/>
            <a:r>
              <a:rPr lang="en-US" sz="2200" dirty="0">
                <a:latin typeface="Cambria" panose="02040503050406030204" pitchFamily="18" charset="0"/>
              </a:rPr>
              <a:t>↓ Pyruvate kinase enzyme activity</a:t>
            </a:r>
          </a:p>
          <a:p>
            <a:pPr lvl="1"/>
            <a:r>
              <a:rPr lang="en-US" sz="2200" dirty="0">
                <a:latin typeface="Cambria" panose="02040503050406030204" pitchFamily="18" charset="0"/>
              </a:rPr>
              <a:t>PKLR gene mutation</a:t>
            </a:r>
          </a:p>
          <a:p>
            <a:pPr lvl="1"/>
            <a:r>
              <a:rPr lang="en-US" sz="2200" dirty="0">
                <a:latin typeface="Cambria" panose="02040503050406030204" pitchFamily="18" charset="0"/>
              </a:rPr>
              <a:t>Blood smear: </a:t>
            </a:r>
            <a:r>
              <a:rPr lang="en-US" sz="2200" dirty="0">
                <a:solidFill>
                  <a:srgbClr val="FF0000"/>
                </a:solidFill>
                <a:latin typeface="Cambria" panose="02040503050406030204" pitchFamily="18" charset="0"/>
              </a:rPr>
              <a:t>burr cells</a:t>
            </a:r>
          </a:p>
          <a:p>
            <a:r>
              <a:rPr lang="en-US" sz="2600" dirty="0">
                <a:latin typeface="Cambria" panose="02040503050406030204" pitchFamily="18" charset="0"/>
              </a:rPr>
              <a:t>Treatment:</a:t>
            </a:r>
          </a:p>
          <a:p>
            <a:pPr lvl="1"/>
            <a:r>
              <a:rPr lang="en-US" sz="2200" dirty="0">
                <a:latin typeface="Cambria" panose="02040503050406030204" pitchFamily="18" charset="0"/>
              </a:rPr>
              <a:t>Phototherapy and/or exchange transfusions</a:t>
            </a:r>
          </a:p>
          <a:p>
            <a:pPr lvl="1"/>
            <a:r>
              <a:rPr lang="en-US" sz="2200" dirty="0">
                <a:latin typeface="Cambria" panose="02040503050406030204" pitchFamily="18" charset="0"/>
              </a:rPr>
              <a:t>In the case of severe anemia or excessively enlarged spleen: splenectomy</a:t>
            </a:r>
          </a:p>
          <a:p>
            <a:endParaRPr lang="en-US" sz="2200" dirty="0">
              <a:latin typeface="Cambria" panose="02040503050406030204" pitchFamily="18" charset="0"/>
            </a:endParaRPr>
          </a:p>
          <a:p>
            <a:endParaRPr lang="en-AE" sz="2200" dirty="0"/>
          </a:p>
        </p:txBody>
      </p:sp>
      <p:pic>
        <p:nvPicPr>
          <p:cNvPr id="6" name="Picture 5">
            <a:extLst>
              <a:ext uri="{FF2B5EF4-FFF2-40B4-BE49-F238E27FC236}">
                <a16:creationId xmlns:a16="http://schemas.microsoft.com/office/drawing/2014/main" xmlns="" id="{C398EA79-C0C2-F504-37E9-50298AF39A9B}"/>
              </a:ext>
            </a:extLst>
          </p:cNvPr>
          <p:cNvPicPr>
            <a:picLocks noChangeAspect="1"/>
          </p:cNvPicPr>
          <p:nvPr/>
        </p:nvPicPr>
        <p:blipFill>
          <a:blip r:embed="rId2"/>
          <a:stretch>
            <a:fillRect/>
          </a:stretch>
        </p:blipFill>
        <p:spPr>
          <a:xfrm>
            <a:off x="6201628" y="3175307"/>
            <a:ext cx="3638407" cy="2184614"/>
          </a:xfrm>
          <a:prstGeom prst="rect">
            <a:avLst/>
          </a:prstGeom>
        </p:spPr>
      </p:pic>
    </p:spTree>
    <p:extLst>
      <p:ext uri="{BB962C8B-B14F-4D97-AF65-F5344CB8AC3E}">
        <p14:creationId xmlns:p14="http://schemas.microsoft.com/office/powerpoint/2010/main" val="2279414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Introduction</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Hemolytic anemia is characterized by the breakdown of red blood cells (RBCs), that causes mainly a normocytic anemia.</a:t>
            </a:r>
          </a:p>
          <a:p>
            <a:r>
              <a:rPr lang="en-US" dirty="0">
                <a:latin typeface="Cambria" panose="02040503050406030204" pitchFamily="18" charset="0"/>
              </a:rPr>
              <a:t> Hemolytic anemia causes varying degrees of fatigue, pallor, and weakness, ranging from asymptomatic disease to life-threatening hemolytic crisis.</a:t>
            </a:r>
          </a:p>
          <a:p>
            <a:r>
              <a:rPr lang="en-US" dirty="0">
                <a:latin typeface="Cambria" panose="02040503050406030204" pitchFamily="18" charset="0"/>
              </a:rPr>
              <a:t>Hemolytic anemia should be suspected in patients with anemia and laboratory findings of hemolysis (e.g., elevated indirect bilirubin and lactate dehydrogenase, </a:t>
            </a:r>
            <a:r>
              <a:rPr lang="en-US" dirty="0" err="1">
                <a:latin typeface="Cambria" panose="02040503050406030204" pitchFamily="18" charset="0"/>
              </a:rPr>
              <a:t>reticulocytosis</a:t>
            </a:r>
            <a:r>
              <a:rPr lang="en-US" dirty="0">
                <a:latin typeface="Cambria" panose="02040503050406030204" pitchFamily="18" charset="0"/>
              </a:rPr>
              <a:t>, and decreased haptoglobin levels).</a:t>
            </a:r>
          </a:p>
          <a:p>
            <a:endParaRPr lang="en-AE" dirty="0"/>
          </a:p>
        </p:txBody>
      </p:sp>
    </p:spTree>
    <p:extLst>
      <p:ext uri="{BB962C8B-B14F-4D97-AF65-F5344CB8AC3E}">
        <p14:creationId xmlns:p14="http://schemas.microsoft.com/office/powerpoint/2010/main" val="1699984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C1FF2-9B5A-CCBE-08AA-AC3D7317EC36}"/>
              </a:ext>
            </a:extLst>
          </p:cNvPr>
          <p:cNvSpPr txBox="1">
            <a:spLocks/>
          </p:cNvSpPr>
          <p:nvPr/>
        </p:nvSpPr>
        <p:spPr>
          <a:xfrm>
            <a:off x="838200" y="2766219"/>
            <a:ext cx="10515600" cy="662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45515E"/>
                </a:solidFill>
              </a:rPr>
              <a:t>Hereditary Spherocytosis</a:t>
            </a:r>
          </a:p>
        </p:txBody>
      </p:sp>
    </p:spTree>
    <p:extLst>
      <p:ext uri="{BB962C8B-B14F-4D97-AF65-F5344CB8AC3E}">
        <p14:creationId xmlns:p14="http://schemas.microsoft.com/office/powerpoint/2010/main" val="1476421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Hereditary Spherocytosis</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515600" cy="517567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Most common inherited hemolytic disease among individuals of Northern European descent</a:t>
            </a:r>
          </a:p>
          <a:p>
            <a:r>
              <a:rPr lang="en-US" dirty="0">
                <a:latin typeface="Cambria" panose="02040503050406030204" pitchFamily="18" charset="0"/>
              </a:rPr>
              <a:t>Can be inherited as </a:t>
            </a:r>
            <a:r>
              <a:rPr lang="en-US" dirty="0">
                <a:solidFill>
                  <a:srgbClr val="FF0000"/>
                </a:solidFill>
                <a:latin typeface="Cambria" panose="02040503050406030204" pitchFamily="18" charset="0"/>
              </a:rPr>
              <a:t>autosomal dominant </a:t>
            </a:r>
            <a:r>
              <a:rPr lang="en-US" dirty="0">
                <a:latin typeface="Cambria" panose="02040503050406030204" pitchFamily="18" charset="0"/>
              </a:rPr>
              <a:t>(75%) or </a:t>
            </a:r>
            <a:r>
              <a:rPr lang="en-US" dirty="0">
                <a:solidFill>
                  <a:srgbClr val="FF0000"/>
                </a:solidFill>
                <a:latin typeface="Cambria" panose="02040503050406030204" pitchFamily="18" charset="0"/>
              </a:rPr>
              <a:t>autosomal recessive </a:t>
            </a:r>
            <a:r>
              <a:rPr lang="en-US" dirty="0">
                <a:latin typeface="Cambria" panose="02040503050406030204" pitchFamily="18" charset="0"/>
              </a:rPr>
              <a:t>(25%) </a:t>
            </a:r>
          </a:p>
          <a:p>
            <a:r>
              <a:rPr lang="en-US" dirty="0">
                <a:latin typeface="Cambria" panose="02040503050406030204" pitchFamily="18" charset="0"/>
              </a:rPr>
              <a:t>Caused by red blood cell (RBC) membrane protein defects (</a:t>
            </a:r>
            <a:r>
              <a:rPr lang="en-US" dirty="0">
                <a:solidFill>
                  <a:srgbClr val="FF0000"/>
                </a:solidFill>
                <a:latin typeface="Cambria" panose="02040503050406030204" pitchFamily="18" charset="0"/>
              </a:rPr>
              <a:t>Spectrin</a:t>
            </a:r>
            <a:r>
              <a:rPr lang="en-US" dirty="0">
                <a:latin typeface="Cambria" panose="02040503050406030204" pitchFamily="18" charset="0"/>
              </a:rPr>
              <a:t>, Ankyrin, Band 3, Protein 4.2), which render the RBCs more vulnerable to osmotic stress and hemolysis</a:t>
            </a:r>
          </a:p>
          <a:p>
            <a:r>
              <a:rPr lang="en-US" dirty="0">
                <a:latin typeface="Cambria" panose="02040503050406030204" pitchFamily="18" charset="0"/>
              </a:rPr>
              <a:t>Pathophysiology:</a:t>
            </a:r>
          </a:p>
          <a:p>
            <a:pPr lvl="1"/>
            <a:r>
              <a:rPr lang="en-US" dirty="0">
                <a:latin typeface="Cambria" panose="02040503050406030204" pitchFamily="18" charset="0"/>
              </a:rPr>
              <a:t>Genetic mutation → defects in RBC membrane proteins (especially </a:t>
            </a:r>
            <a:r>
              <a:rPr lang="en-US" dirty="0" err="1">
                <a:latin typeface="Cambria" panose="02040503050406030204" pitchFamily="18" charset="0"/>
              </a:rPr>
              <a:t>spectrin</a:t>
            </a:r>
            <a:r>
              <a:rPr lang="en-US" dirty="0">
                <a:latin typeface="Cambria" panose="02040503050406030204" pitchFamily="18" charset="0"/>
              </a:rPr>
              <a:t> and/or ankyrin) responsible for tying the inner membrane skeleton with the outer lipid bilayer → continuous loss of lipid bilayer components → decreased surface area of RBCs in relation to volume → sphere-shaped RBCs with decreased membrane stability → inability to change form while going through narrowed vessels → entrapment within splenic vasculature → splenomegaly  →destruction via splenic macrophages → extravascular hemolysis</a:t>
            </a:r>
          </a:p>
          <a:p>
            <a:endParaRPr lang="en-US" dirty="0">
              <a:latin typeface="Cambria" panose="02040503050406030204" pitchFamily="18" charset="0"/>
            </a:endParaRPr>
          </a:p>
          <a:p>
            <a:endParaRPr lang="en-US" dirty="0">
              <a:latin typeface="Cambria" panose="02040503050406030204" pitchFamily="18" charset="0"/>
            </a:endParaRPr>
          </a:p>
        </p:txBody>
      </p:sp>
    </p:spTree>
    <p:extLst>
      <p:ext uri="{BB962C8B-B14F-4D97-AF65-F5344CB8AC3E}">
        <p14:creationId xmlns:p14="http://schemas.microsoft.com/office/powerpoint/2010/main" val="2045848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Hereditary Spherocytosis</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694158" cy="5175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Presentation is variable.</a:t>
            </a:r>
          </a:p>
          <a:p>
            <a:pPr lvl="1"/>
            <a:r>
              <a:rPr lang="en-US" dirty="0">
                <a:latin typeface="Cambria" panose="02040503050406030204" pitchFamily="18" charset="0"/>
              </a:rPr>
              <a:t>Mild HS (20–30% of cases): often asymptomatic</a:t>
            </a:r>
          </a:p>
          <a:p>
            <a:pPr lvl="1"/>
            <a:r>
              <a:rPr lang="en-US" dirty="0">
                <a:latin typeface="Cambria" panose="02040503050406030204" pitchFamily="18" charset="0"/>
              </a:rPr>
              <a:t>Moderate HS (60–75% of cases): onset of symptoms (symptoms of anemia and hemolysis) in infancy or childhood</a:t>
            </a:r>
          </a:p>
          <a:p>
            <a:pPr lvl="1"/>
            <a:r>
              <a:rPr lang="en-US" dirty="0">
                <a:latin typeface="Cambria" panose="02040503050406030204" pitchFamily="18" charset="0"/>
              </a:rPr>
              <a:t>Severe HS (5% of cases): onset of symptoms in newborns or even in utero (hydrops fetalis)</a:t>
            </a:r>
          </a:p>
          <a:p>
            <a:r>
              <a:rPr lang="en-US" dirty="0">
                <a:latin typeface="Cambria" panose="02040503050406030204" pitchFamily="18" charset="0"/>
              </a:rPr>
              <a:t>Diagnosis:</a:t>
            </a:r>
          </a:p>
          <a:p>
            <a:pPr lvl="1"/>
            <a:r>
              <a:rPr lang="en-US" dirty="0">
                <a:latin typeface="Cambria" panose="02040503050406030204" pitchFamily="18" charset="0"/>
              </a:rPr>
              <a:t>CBC: ↑ MCHC, RDW and reticulocytes</a:t>
            </a:r>
          </a:p>
          <a:p>
            <a:pPr lvl="1"/>
            <a:r>
              <a:rPr lang="en-US" dirty="0">
                <a:latin typeface="Cambria" panose="02040503050406030204" pitchFamily="18" charset="0"/>
              </a:rPr>
              <a:t>Eosin-5-maleimide binding test (EMA binding test)</a:t>
            </a:r>
          </a:p>
          <a:p>
            <a:pPr lvl="2"/>
            <a:r>
              <a:rPr lang="en-US" dirty="0">
                <a:latin typeface="Cambria" panose="02040503050406030204" pitchFamily="18" charset="0"/>
              </a:rPr>
              <a:t>Test of choice, as results are readily available (within two hours)</a:t>
            </a:r>
          </a:p>
          <a:p>
            <a:pPr lvl="2"/>
            <a:r>
              <a:rPr lang="en-US" dirty="0">
                <a:latin typeface="Cambria" panose="02040503050406030204" pitchFamily="18" charset="0"/>
              </a:rPr>
              <a:t>Decreased binding between dye (eosin-5-maleimide) and RBC membrane proteins</a:t>
            </a:r>
          </a:p>
          <a:p>
            <a:pPr lvl="2"/>
            <a:r>
              <a:rPr lang="en-US" dirty="0">
                <a:latin typeface="Cambria" panose="02040503050406030204" pitchFamily="18" charset="0"/>
              </a:rPr>
              <a:t>Binding is quantified using flow cytometry, which shows </a:t>
            </a:r>
            <a:r>
              <a:rPr lang="en-US" dirty="0">
                <a:solidFill>
                  <a:srgbClr val="002060"/>
                </a:solidFill>
                <a:latin typeface="Cambria" panose="02040503050406030204" pitchFamily="18" charset="0"/>
              </a:rPr>
              <a:t>decreased mean fluorescence</a:t>
            </a:r>
          </a:p>
          <a:p>
            <a:pPr lvl="2"/>
            <a:r>
              <a:rPr lang="en-US" dirty="0">
                <a:latin typeface="Cambria" panose="02040503050406030204" pitchFamily="18" charset="0"/>
              </a:rPr>
              <a:t>The most sensitive and specific test (</a:t>
            </a:r>
            <a:r>
              <a:rPr lang="en-US" dirty="0">
                <a:solidFill>
                  <a:srgbClr val="FF0000"/>
                </a:solidFill>
                <a:latin typeface="Cambria" panose="02040503050406030204" pitchFamily="18" charset="0"/>
              </a:rPr>
              <a:t>Confirm the diagnosis</a:t>
            </a:r>
            <a:r>
              <a:rPr lang="en-US" dirty="0">
                <a:latin typeface="Cambria" panose="02040503050406030204" pitchFamily="18" charset="0"/>
              </a:rPr>
              <a:t>)</a:t>
            </a:r>
          </a:p>
          <a:p>
            <a:endParaRPr lang="en-US" dirty="0">
              <a:latin typeface="Cambria" panose="02040503050406030204" pitchFamily="18" charset="0"/>
            </a:endParaRPr>
          </a:p>
        </p:txBody>
      </p:sp>
    </p:spTree>
    <p:extLst>
      <p:ext uri="{BB962C8B-B14F-4D97-AF65-F5344CB8AC3E}">
        <p14:creationId xmlns:p14="http://schemas.microsoft.com/office/powerpoint/2010/main" val="310501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Hereditary Spherocytosis</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694158" cy="5175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Cont. diagnosis:</a:t>
            </a:r>
          </a:p>
          <a:p>
            <a:pPr lvl="1"/>
            <a:r>
              <a:rPr lang="en-US" dirty="0">
                <a:solidFill>
                  <a:srgbClr val="FF0000"/>
                </a:solidFill>
                <a:latin typeface="Cambria" panose="02040503050406030204" pitchFamily="18" charset="0"/>
              </a:rPr>
              <a:t>Negative</a:t>
            </a:r>
            <a:r>
              <a:rPr lang="en-US" dirty="0">
                <a:latin typeface="Cambria" panose="02040503050406030204" pitchFamily="18" charset="0"/>
              </a:rPr>
              <a:t> Coombs test: to exclude autoimmune hemolytic anemia (positive Coombs test), since spherocytosis is seen in both</a:t>
            </a:r>
          </a:p>
          <a:p>
            <a:pPr lvl="1"/>
            <a:r>
              <a:rPr lang="en-US" dirty="0">
                <a:latin typeface="Cambria" panose="02040503050406030204" pitchFamily="18" charset="0"/>
              </a:rPr>
              <a:t>Positive osmotic fragility test:</a:t>
            </a:r>
          </a:p>
          <a:p>
            <a:pPr lvl="2"/>
            <a:r>
              <a:rPr lang="en-US" dirty="0">
                <a:latin typeface="Cambria" panose="02040503050406030204" pitchFamily="18" charset="0"/>
              </a:rPr>
              <a:t>Measures the ability of RBCs to resist hemolysis when exposed to different degrees of salt dilution (e.g., RBCs swell and eventually lyse when incubated in hypotonic saline due to water influx)</a:t>
            </a:r>
          </a:p>
          <a:p>
            <a:pPr lvl="2"/>
            <a:r>
              <a:rPr lang="en-US" dirty="0">
                <a:latin typeface="Cambria" panose="02040503050406030204" pitchFamily="18" charset="0"/>
              </a:rPr>
              <a:t>Whether or not RBCs lyse depends on their surface area to volume ratio. This ratio is decreased in patients with HS, so their RBCs are more fragile and more vulnerable to osmotic stress.</a:t>
            </a:r>
          </a:p>
          <a:p>
            <a:pPr lvl="1"/>
            <a:r>
              <a:rPr lang="en-US" dirty="0">
                <a:latin typeface="Cambria" panose="02040503050406030204" pitchFamily="18" charset="0"/>
              </a:rPr>
              <a:t>Blood smear:</a:t>
            </a:r>
          </a:p>
          <a:p>
            <a:pPr lvl="2"/>
            <a:r>
              <a:rPr lang="en-US" dirty="0">
                <a:latin typeface="Cambria" panose="02040503050406030204" pitchFamily="18" charset="0"/>
              </a:rPr>
              <a:t>Characteristic </a:t>
            </a:r>
            <a:r>
              <a:rPr lang="en-US" dirty="0">
                <a:solidFill>
                  <a:srgbClr val="FF0000"/>
                </a:solidFill>
                <a:latin typeface="Cambria" panose="02040503050406030204" pitchFamily="18" charset="0"/>
              </a:rPr>
              <a:t>spherocytes</a:t>
            </a:r>
            <a:r>
              <a:rPr lang="en-US" dirty="0">
                <a:latin typeface="Cambria" panose="02040503050406030204" pitchFamily="18" charset="0"/>
              </a:rPr>
              <a:t> </a:t>
            </a:r>
            <a:r>
              <a:rPr lang="en-US" sz="1800" dirty="0">
                <a:latin typeface="Cambria" panose="02040503050406030204" pitchFamily="18" charset="0"/>
              </a:rPr>
              <a:t>(small round cells without central pallor) </a:t>
            </a:r>
            <a:endParaRPr lang="en-US" dirty="0">
              <a:latin typeface="Cambria" panose="02040503050406030204" pitchFamily="18" charset="0"/>
            </a:endParaRPr>
          </a:p>
          <a:p>
            <a:pPr lvl="2"/>
            <a:r>
              <a:rPr lang="en-US" dirty="0">
                <a:latin typeface="Cambria" panose="02040503050406030204" pitchFamily="18" charset="0"/>
              </a:rPr>
              <a:t>Potentially anisocytosis</a:t>
            </a:r>
          </a:p>
        </p:txBody>
      </p:sp>
      <p:pic>
        <p:nvPicPr>
          <p:cNvPr id="5" name="Picture 4">
            <a:extLst>
              <a:ext uri="{FF2B5EF4-FFF2-40B4-BE49-F238E27FC236}">
                <a16:creationId xmlns:a16="http://schemas.microsoft.com/office/drawing/2014/main" xmlns="" id="{DB1D80E9-2CC3-3C3C-65DC-7D5AB2FE7DD9}"/>
              </a:ext>
            </a:extLst>
          </p:cNvPr>
          <p:cNvPicPr>
            <a:picLocks noChangeAspect="1"/>
          </p:cNvPicPr>
          <p:nvPr/>
        </p:nvPicPr>
        <p:blipFill>
          <a:blip r:embed="rId2"/>
          <a:stretch>
            <a:fillRect/>
          </a:stretch>
        </p:blipFill>
        <p:spPr>
          <a:xfrm>
            <a:off x="9007522" y="4667535"/>
            <a:ext cx="3184478" cy="2190466"/>
          </a:xfrm>
          <a:prstGeom prst="rect">
            <a:avLst/>
          </a:prstGeom>
        </p:spPr>
      </p:pic>
    </p:spTree>
    <p:extLst>
      <p:ext uri="{BB962C8B-B14F-4D97-AF65-F5344CB8AC3E}">
        <p14:creationId xmlns:p14="http://schemas.microsoft.com/office/powerpoint/2010/main" val="2375080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Hereditary Spherocytosis</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694158" cy="51756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Complications: </a:t>
            </a:r>
          </a:p>
          <a:p>
            <a:pPr lvl="1"/>
            <a:r>
              <a:rPr lang="en-US" dirty="0">
                <a:latin typeface="Cambria" panose="02040503050406030204" pitchFamily="18" charset="0"/>
              </a:rPr>
              <a:t>Hemolytic crisis: esp. as a result of viral infection</a:t>
            </a:r>
          </a:p>
          <a:p>
            <a:pPr lvl="1"/>
            <a:r>
              <a:rPr lang="en-US" dirty="0">
                <a:latin typeface="Cambria" panose="02040503050406030204" pitchFamily="18" charset="0"/>
              </a:rPr>
              <a:t>Aplastic crisis: following infection with parvovirus B19; characterized by a low reticulocyte count (&lt; 0.1% of total RBC count)</a:t>
            </a:r>
          </a:p>
          <a:p>
            <a:pPr lvl="1"/>
            <a:r>
              <a:rPr lang="en-US" dirty="0" err="1">
                <a:latin typeface="Cambria" panose="02040503050406030204" pitchFamily="18" charset="0"/>
              </a:rPr>
              <a:t>Bilirubinate</a:t>
            </a:r>
            <a:r>
              <a:rPr lang="en-US" dirty="0">
                <a:latin typeface="Cambria" panose="02040503050406030204" pitchFamily="18" charset="0"/>
              </a:rPr>
              <a:t> gallstone formation, possibly leading to cholecystitis, cholangitis, and pancreatitis</a:t>
            </a:r>
          </a:p>
          <a:p>
            <a:pPr lvl="1"/>
            <a:r>
              <a:rPr lang="en-US" dirty="0">
                <a:latin typeface="Cambria" panose="02040503050406030204" pitchFamily="18" charset="0"/>
              </a:rPr>
              <a:t>Growth retardation and skeletal abnormalities due to bone marrow expansion</a:t>
            </a:r>
          </a:p>
          <a:p>
            <a:r>
              <a:rPr lang="en-US" dirty="0">
                <a:latin typeface="Cambria" panose="02040503050406030204" pitchFamily="18" charset="0"/>
              </a:rPr>
              <a:t>Treatment:</a:t>
            </a:r>
          </a:p>
          <a:p>
            <a:pPr lvl="1"/>
            <a:r>
              <a:rPr lang="en-US" dirty="0">
                <a:latin typeface="Cambria" panose="02040503050406030204" pitchFamily="18" charset="0"/>
              </a:rPr>
              <a:t>Splenectomy</a:t>
            </a:r>
          </a:p>
          <a:p>
            <a:pPr lvl="2"/>
            <a:r>
              <a:rPr lang="en-US" dirty="0">
                <a:latin typeface="Cambria" panose="02040503050406030204" pitchFamily="18" charset="0"/>
              </a:rPr>
              <a:t>Sole definitive treatment</a:t>
            </a:r>
          </a:p>
          <a:p>
            <a:pPr lvl="2"/>
            <a:r>
              <a:rPr lang="en-US" dirty="0">
                <a:latin typeface="Cambria" panose="02040503050406030204" pitchFamily="18" charset="0"/>
              </a:rPr>
              <a:t>Spherocytes will persist but hemolysis resolves</a:t>
            </a:r>
          </a:p>
          <a:p>
            <a:pPr lvl="2"/>
            <a:r>
              <a:rPr lang="en-US" dirty="0">
                <a:solidFill>
                  <a:srgbClr val="FF0000"/>
                </a:solidFill>
                <a:latin typeface="Cambria" panose="02040503050406030204" pitchFamily="18" charset="0"/>
              </a:rPr>
              <a:t>Howell Jolly bodies </a:t>
            </a:r>
            <a:r>
              <a:rPr lang="en-US" dirty="0">
                <a:latin typeface="Cambria" panose="02040503050406030204" pitchFamily="18" charset="0"/>
              </a:rPr>
              <a:t>appear</a:t>
            </a:r>
          </a:p>
          <a:p>
            <a:pPr lvl="3"/>
            <a:r>
              <a:rPr lang="en-US" dirty="0">
                <a:latin typeface="Cambria" panose="02040503050406030204" pitchFamily="18" charset="0"/>
              </a:rPr>
              <a:t>Some RBCs leave marrow with nuclear remnants</a:t>
            </a:r>
          </a:p>
          <a:p>
            <a:pPr lvl="3"/>
            <a:r>
              <a:rPr lang="en-US" dirty="0">
                <a:latin typeface="Cambria" panose="02040503050406030204" pitchFamily="18" charset="0"/>
              </a:rPr>
              <a:t>Normally cleared by spleen</a:t>
            </a:r>
          </a:p>
        </p:txBody>
      </p:sp>
      <p:pic>
        <p:nvPicPr>
          <p:cNvPr id="6" name="Picture 5">
            <a:extLst>
              <a:ext uri="{FF2B5EF4-FFF2-40B4-BE49-F238E27FC236}">
                <a16:creationId xmlns:a16="http://schemas.microsoft.com/office/drawing/2014/main" xmlns="" id="{0093FCE9-74C3-288E-11C1-F435F247414C}"/>
              </a:ext>
            </a:extLst>
          </p:cNvPr>
          <p:cNvPicPr>
            <a:picLocks noChangeAspect="1"/>
          </p:cNvPicPr>
          <p:nvPr/>
        </p:nvPicPr>
        <p:blipFill>
          <a:blip r:embed="rId2"/>
          <a:stretch>
            <a:fillRect/>
          </a:stretch>
        </p:blipFill>
        <p:spPr>
          <a:xfrm>
            <a:off x="7793653" y="4558352"/>
            <a:ext cx="4029075" cy="2237215"/>
          </a:xfrm>
          <a:prstGeom prst="rect">
            <a:avLst/>
          </a:prstGeom>
        </p:spPr>
      </p:pic>
    </p:spTree>
    <p:extLst>
      <p:ext uri="{BB962C8B-B14F-4D97-AF65-F5344CB8AC3E}">
        <p14:creationId xmlns:p14="http://schemas.microsoft.com/office/powerpoint/2010/main" val="409790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C1FF2-9B5A-CCBE-08AA-AC3D7317EC36}"/>
              </a:ext>
            </a:extLst>
          </p:cNvPr>
          <p:cNvSpPr txBox="1">
            <a:spLocks/>
          </p:cNvSpPr>
          <p:nvPr/>
        </p:nvSpPr>
        <p:spPr>
          <a:xfrm>
            <a:off x="838200" y="2766219"/>
            <a:ext cx="10515600" cy="662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45515E"/>
                </a:solidFill>
              </a:rPr>
              <a:t>Sickle Cell Disease</a:t>
            </a:r>
          </a:p>
        </p:txBody>
      </p:sp>
    </p:spTree>
    <p:extLst>
      <p:ext uri="{BB962C8B-B14F-4D97-AF65-F5344CB8AC3E}">
        <p14:creationId xmlns:p14="http://schemas.microsoft.com/office/powerpoint/2010/main" val="3033012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SCD</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515600" cy="51756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Sickle cell disease:</a:t>
            </a:r>
          </a:p>
          <a:p>
            <a:pPr lvl="1"/>
            <a:r>
              <a:rPr lang="en-US" dirty="0">
                <a:latin typeface="Cambria" panose="02040503050406030204" pitchFamily="18" charset="0"/>
              </a:rPr>
              <a:t>A group of conditions characterized by mutations in the </a:t>
            </a:r>
            <a:r>
              <a:rPr lang="en-US" dirty="0" err="1">
                <a:latin typeface="Cambria" panose="02040503050406030204" pitchFamily="18" charset="0"/>
              </a:rPr>
              <a:t>HbS</a:t>
            </a:r>
            <a:r>
              <a:rPr lang="en-US" dirty="0">
                <a:latin typeface="Cambria" panose="02040503050406030204" pitchFamily="18" charset="0"/>
              </a:rPr>
              <a:t> genotype that result in phenotypic manifestations similar to sickle cell anemia</a:t>
            </a:r>
          </a:p>
          <a:p>
            <a:pPr lvl="1"/>
            <a:r>
              <a:rPr lang="en-US" dirty="0">
                <a:latin typeface="Cambria" panose="02040503050406030204" pitchFamily="18" charset="0"/>
              </a:rPr>
              <a:t>Genotypes include </a:t>
            </a:r>
            <a:r>
              <a:rPr lang="en-US" dirty="0" err="1">
                <a:latin typeface="Cambria" panose="02040503050406030204" pitchFamily="18" charset="0"/>
              </a:rPr>
              <a:t>HbSS</a:t>
            </a:r>
            <a:r>
              <a:rPr lang="en-US" dirty="0">
                <a:latin typeface="Cambria" panose="02040503050406030204" pitchFamily="18" charset="0"/>
              </a:rPr>
              <a:t>, </a:t>
            </a:r>
            <a:r>
              <a:rPr lang="en-US" dirty="0" err="1">
                <a:latin typeface="Cambria" panose="02040503050406030204" pitchFamily="18" charset="0"/>
              </a:rPr>
              <a:t>HbS</a:t>
            </a:r>
            <a:r>
              <a:rPr lang="el-GR" dirty="0">
                <a:latin typeface="Cambria" panose="02040503050406030204" pitchFamily="18" charset="0"/>
              </a:rPr>
              <a:t>β0</a:t>
            </a:r>
            <a:r>
              <a:rPr lang="en-US" dirty="0" err="1">
                <a:latin typeface="Cambria" panose="02040503050406030204" pitchFamily="18" charset="0"/>
              </a:rPr>
              <a:t>thal</a:t>
            </a:r>
            <a:r>
              <a:rPr lang="en-US" dirty="0">
                <a:latin typeface="Cambria" panose="02040503050406030204" pitchFamily="18" charset="0"/>
              </a:rPr>
              <a:t>, </a:t>
            </a:r>
            <a:r>
              <a:rPr lang="en-US" dirty="0" err="1">
                <a:latin typeface="Cambria" panose="02040503050406030204" pitchFamily="18" charset="0"/>
              </a:rPr>
              <a:t>HbS</a:t>
            </a:r>
            <a:r>
              <a:rPr lang="el-GR" dirty="0">
                <a:latin typeface="Cambria" panose="02040503050406030204" pitchFamily="18" charset="0"/>
              </a:rPr>
              <a:t>β+</a:t>
            </a:r>
            <a:r>
              <a:rPr lang="en-US" dirty="0" err="1">
                <a:latin typeface="Cambria" panose="02040503050406030204" pitchFamily="18" charset="0"/>
              </a:rPr>
              <a:t>thal</a:t>
            </a:r>
            <a:r>
              <a:rPr lang="en-US" dirty="0">
                <a:latin typeface="Cambria" panose="02040503050406030204" pitchFamily="18" charset="0"/>
              </a:rPr>
              <a:t>, </a:t>
            </a:r>
            <a:r>
              <a:rPr lang="en-US" dirty="0" err="1">
                <a:latin typeface="Cambria" panose="02040503050406030204" pitchFamily="18" charset="0"/>
              </a:rPr>
              <a:t>HbSC</a:t>
            </a:r>
            <a:endParaRPr lang="en-US" dirty="0">
              <a:latin typeface="Cambria" panose="02040503050406030204" pitchFamily="18" charset="0"/>
            </a:endParaRPr>
          </a:p>
          <a:p>
            <a:pPr lvl="1"/>
            <a:r>
              <a:rPr lang="en-US" dirty="0">
                <a:latin typeface="Cambria" panose="02040503050406030204" pitchFamily="18" charset="0"/>
              </a:rPr>
              <a:t>Symptoms range from mild to severe</a:t>
            </a:r>
          </a:p>
          <a:p>
            <a:r>
              <a:rPr lang="en-US" dirty="0">
                <a:latin typeface="Cambria" panose="02040503050406030204" pitchFamily="18" charset="0"/>
              </a:rPr>
              <a:t>Sickle cell </a:t>
            </a:r>
            <a:r>
              <a:rPr lang="en-US" dirty="0">
                <a:solidFill>
                  <a:srgbClr val="FF0000"/>
                </a:solidFill>
                <a:latin typeface="Cambria" panose="02040503050406030204" pitchFamily="18" charset="0"/>
              </a:rPr>
              <a:t>anemia</a:t>
            </a:r>
            <a:r>
              <a:rPr lang="en-US" dirty="0">
                <a:latin typeface="Cambria" panose="02040503050406030204" pitchFamily="18" charset="0"/>
              </a:rPr>
              <a:t>:</a:t>
            </a:r>
          </a:p>
          <a:p>
            <a:pPr lvl="1"/>
            <a:r>
              <a:rPr lang="en-US" dirty="0">
                <a:latin typeface="Cambria" panose="02040503050406030204" pitchFamily="18" charset="0"/>
              </a:rPr>
              <a:t>The most severe clinical presentation of sickle cell disease</a:t>
            </a:r>
          </a:p>
          <a:p>
            <a:pPr lvl="1"/>
            <a:r>
              <a:rPr lang="en-US" dirty="0">
                <a:latin typeface="Cambria" panose="02040503050406030204" pitchFamily="18" charset="0"/>
              </a:rPr>
              <a:t>Genotypes include homozygous </a:t>
            </a:r>
            <a:r>
              <a:rPr lang="en-US" dirty="0" err="1">
                <a:solidFill>
                  <a:srgbClr val="FF0000"/>
                </a:solidFill>
                <a:latin typeface="Cambria" panose="02040503050406030204" pitchFamily="18" charset="0"/>
              </a:rPr>
              <a:t>HbSS</a:t>
            </a:r>
            <a:r>
              <a:rPr lang="en-US" dirty="0">
                <a:latin typeface="Cambria" panose="02040503050406030204" pitchFamily="18" charset="0"/>
              </a:rPr>
              <a:t> and compound heterozygous </a:t>
            </a:r>
            <a:r>
              <a:rPr lang="en-US" dirty="0" err="1">
                <a:solidFill>
                  <a:srgbClr val="FF0000"/>
                </a:solidFill>
                <a:latin typeface="Cambria" panose="02040503050406030204" pitchFamily="18" charset="0"/>
              </a:rPr>
              <a:t>HbS</a:t>
            </a:r>
            <a:r>
              <a:rPr lang="el-GR" dirty="0">
                <a:solidFill>
                  <a:srgbClr val="FF0000"/>
                </a:solidFill>
                <a:latin typeface="Cambria" panose="02040503050406030204" pitchFamily="18" charset="0"/>
              </a:rPr>
              <a:t>β0</a:t>
            </a:r>
            <a:r>
              <a:rPr lang="en-US" dirty="0" err="1">
                <a:solidFill>
                  <a:srgbClr val="FF0000"/>
                </a:solidFill>
                <a:latin typeface="Cambria" panose="02040503050406030204" pitchFamily="18" charset="0"/>
              </a:rPr>
              <a:t>thal</a:t>
            </a:r>
            <a:r>
              <a:rPr lang="en-US" dirty="0">
                <a:solidFill>
                  <a:srgbClr val="FF0000"/>
                </a:solidFill>
                <a:latin typeface="Cambria" panose="02040503050406030204" pitchFamily="18" charset="0"/>
              </a:rPr>
              <a:t> </a:t>
            </a:r>
            <a:r>
              <a:rPr lang="en-US" dirty="0">
                <a:latin typeface="Cambria" panose="02040503050406030204" pitchFamily="18" charset="0"/>
              </a:rPr>
              <a:t>(a form of sickle beta thalassemia).</a:t>
            </a:r>
          </a:p>
          <a:p>
            <a:r>
              <a:rPr lang="en-US" dirty="0">
                <a:latin typeface="Cambria" panose="02040503050406030204" pitchFamily="18" charset="0"/>
              </a:rPr>
              <a:t>Sickle cell </a:t>
            </a:r>
            <a:r>
              <a:rPr lang="en-US" dirty="0">
                <a:solidFill>
                  <a:srgbClr val="FF0000"/>
                </a:solidFill>
                <a:latin typeface="Cambria" panose="02040503050406030204" pitchFamily="18" charset="0"/>
              </a:rPr>
              <a:t>trait</a:t>
            </a:r>
            <a:r>
              <a:rPr lang="en-US" dirty="0">
                <a:latin typeface="Cambria" panose="02040503050406030204" pitchFamily="18" charset="0"/>
              </a:rPr>
              <a:t>:</a:t>
            </a:r>
          </a:p>
          <a:p>
            <a:pPr lvl="1"/>
            <a:r>
              <a:rPr lang="en-US" dirty="0">
                <a:latin typeface="Cambria" panose="02040503050406030204" pitchFamily="18" charset="0"/>
              </a:rPr>
              <a:t>Refers to the sickle cell </a:t>
            </a:r>
            <a:r>
              <a:rPr lang="en-US" b="1" dirty="0">
                <a:solidFill>
                  <a:srgbClr val="002060"/>
                </a:solidFill>
                <a:latin typeface="Cambria" panose="02040503050406030204" pitchFamily="18" charset="0"/>
              </a:rPr>
              <a:t>carrier</a:t>
            </a:r>
            <a:r>
              <a:rPr lang="en-US" dirty="0">
                <a:latin typeface="Cambria" panose="02040503050406030204" pitchFamily="18" charset="0"/>
              </a:rPr>
              <a:t> genotype (</a:t>
            </a:r>
            <a:r>
              <a:rPr lang="en-US" dirty="0" err="1">
                <a:latin typeface="Cambria" panose="02040503050406030204" pitchFamily="18" charset="0"/>
              </a:rPr>
              <a:t>HbAS</a:t>
            </a:r>
            <a:r>
              <a:rPr lang="en-US" dirty="0">
                <a:latin typeface="Cambria" panose="02040503050406030204" pitchFamily="18" charset="0"/>
              </a:rPr>
              <a:t>)</a:t>
            </a:r>
          </a:p>
          <a:p>
            <a:pPr lvl="1"/>
            <a:r>
              <a:rPr lang="en-US" dirty="0">
                <a:latin typeface="Cambria" panose="02040503050406030204" pitchFamily="18" charset="0"/>
              </a:rPr>
              <a:t>Not considered a form of sickle cell disease</a:t>
            </a:r>
          </a:p>
          <a:p>
            <a:pPr lvl="1"/>
            <a:r>
              <a:rPr lang="en-US" dirty="0">
                <a:latin typeface="Cambria" panose="02040503050406030204" pitchFamily="18" charset="0"/>
              </a:rPr>
              <a:t>Complications occur rarely </a:t>
            </a:r>
          </a:p>
          <a:p>
            <a:endParaRPr lang="en-US" dirty="0">
              <a:latin typeface="Cambria" panose="02040503050406030204" pitchFamily="18" charset="0"/>
            </a:endParaRPr>
          </a:p>
          <a:p>
            <a:endParaRPr lang="en-US" dirty="0">
              <a:latin typeface="Cambria" panose="02040503050406030204" pitchFamily="18" charset="0"/>
            </a:endParaRPr>
          </a:p>
        </p:txBody>
      </p:sp>
    </p:spTree>
    <p:extLst>
      <p:ext uri="{BB962C8B-B14F-4D97-AF65-F5344CB8AC3E}">
        <p14:creationId xmlns:p14="http://schemas.microsoft.com/office/powerpoint/2010/main" val="1059637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SCD</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515600" cy="517567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Predominantly affects individuals of African and Eastern Mediterranean descent.</a:t>
            </a:r>
          </a:p>
          <a:p>
            <a:r>
              <a:rPr lang="en-US" dirty="0">
                <a:latin typeface="Cambria" panose="02040503050406030204" pitchFamily="18" charset="0"/>
              </a:rPr>
              <a:t>Sickle cell anemia is the </a:t>
            </a:r>
            <a:r>
              <a:rPr lang="en-US" dirty="0">
                <a:solidFill>
                  <a:srgbClr val="FF0000"/>
                </a:solidFill>
                <a:latin typeface="Cambria" panose="02040503050406030204" pitchFamily="18" charset="0"/>
              </a:rPr>
              <a:t>most common </a:t>
            </a:r>
            <a:r>
              <a:rPr lang="en-US" dirty="0">
                <a:latin typeface="Cambria" panose="02040503050406030204" pitchFamily="18" charset="0"/>
              </a:rPr>
              <a:t>form of </a:t>
            </a:r>
            <a:r>
              <a:rPr lang="en-US" b="1" dirty="0">
                <a:solidFill>
                  <a:srgbClr val="002060"/>
                </a:solidFill>
                <a:latin typeface="Cambria" panose="02040503050406030204" pitchFamily="18" charset="0"/>
              </a:rPr>
              <a:t>intrinsic</a:t>
            </a:r>
            <a:r>
              <a:rPr lang="en-US" dirty="0">
                <a:latin typeface="Cambria" panose="02040503050406030204" pitchFamily="18" charset="0"/>
              </a:rPr>
              <a:t> hemolytic anemia worldwide.</a:t>
            </a:r>
          </a:p>
          <a:p>
            <a:r>
              <a:rPr lang="en-US" dirty="0">
                <a:latin typeface="Cambria" panose="02040503050406030204" pitchFamily="18" charset="0"/>
              </a:rPr>
              <a:t>Inherited as </a:t>
            </a:r>
            <a:r>
              <a:rPr lang="en-US" dirty="0">
                <a:solidFill>
                  <a:srgbClr val="FF0000"/>
                </a:solidFill>
                <a:latin typeface="Cambria" panose="02040503050406030204" pitchFamily="18" charset="0"/>
              </a:rPr>
              <a:t>autosomal recessive</a:t>
            </a:r>
          </a:p>
          <a:p>
            <a:r>
              <a:rPr lang="en-US" dirty="0">
                <a:latin typeface="Cambria" panose="02040503050406030204" pitchFamily="18" charset="0"/>
              </a:rPr>
              <a:t>Pathophysiology:</a:t>
            </a:r>
          </a:p>
          <a:p>
            <a:pPr lvl="1"/>
            <a:r>
              <a:rPr lang="en-US" b="1" dirty="0">
                <a:solidFill>
                  <a:srgbClr val="FF0000"/>
                </a:solidFill>
                <a:latin typeface="Cambria" panose="02040503050406030204" pitchFamily="18" charset="0"/>
              </a:rPr>
              <a:t>Point mutation </a:t>
            </a:r>
            <a:r>
              <a:rPr lang="en-US" dirty="0">
                <a:latin typeface="Cambria" panose="02040503050406030204" pitchFamily="18" charset="0"/>
              </a:rPr>
              <a:t>in the </a:t>
            </a:r>
            <a:r>
              <a:rPr lang="el-GR" dirty="0">
                <a:latin typeface="Cambria" panose="02040503050406030204" pitchFamily="18" charset="0"/>
              </a:rPr>
              <a:t>β-</a:t>
            </a:r>
            <a:r>
              <a:rPr lang="en-US" dirty="0">
                <a:latin typeface="Cambria" panose="02040503050406030204" pitchFamily="18" charset="0"/>
              </a:rPr>
              <a:t>globin gene (</a:t>
            </a:r>
            <a:r>
              <a:rPr lang="en-US" dirty="0">
                <a:solidFill>
                  <a:srgbClr val="FF0000"/>
                </a:solidFill>
                <a:latin typeface="Cambria" panose="02040503050406030204" pitchFamily="18" charset="0"/>
              </a:rPr>
              <a:t>chromosome 11</a:t>
            </a:r>
            <a:r>
              <a:rPr lang="en-US" dirty="0">
                <a:latin typeface="Cambria" panose="02040503050406030204" pitchFamily="18" charset="0"/>
              </a:rPr>
              <a:t>) → glutamic acid replaced with valine (single amino acid substitution) → 2 </a:t>
            </a:r>
            <a:r>
              <a:rPr lang="el-GR" dirty="0">
                <a:latin typeface="Cambria" panose="02040503050406030204" pitchFamily="18" charset="0"/>
              </a:rPr>
              <a:t>α-</a:t>
            </a:r>
            <a:r>
              <a:rPr lang="en-US" dirty="0">
                <a:latin typeface="Cambria" panose="02040503050406030204" pitchFamily="18" charset="0"/>
              </a:rPr>
              <a:t>globin and 2 mutated </a:t>
            </a:r>
            <a:r>
              <a:rPr lang="el-GR" dirty="0">
                <a:latin typeface="Cambria" panose="02040503050406030204" pitchFamily="18" charset="0"/>
              </a:rPr>
              <a:t>β-</a:t>
            </a:r>
            <a:r>
              <a:rPr lang="en-US" dirty="0">
                <a:latin typeface="Cambria" panose="02040503050406030204" pitchFamily="18" charset="0"/>
              </a:rPr>
              <a:t>globin subunits create pathological hemoglobin S (</a:t>
            </a:r>
            <a:r>
              <a:rPr lang="en-US" dirty="0" err="1">
                <a:latin typeface="Cambria" panose="02040503050406030204" pitchFamily="18" charset="0"/>
              </a:rPr>
              <a:t>HbS</a:t>
            </a:r>
            <a:r>
              <a:rPr lang="en-US" dirty="0">
                <a:latin typeface="Cambria" panose="02040503050406030204" pitchFamily="18" charset="0"/>
              </a:rPr>
              <a:t>).</a:t>
            </a:r>
          </a:p>
          <a:p>
            <a:pPr lvl="1"/>
            <a:r>
              <a:rPr lang="en-US" dirty="0">
                <a:latin typeface="Cambria" panose="02040503050406030204" pitchFamily="18" charset="0"/>
              </a:rPr>
              <a:t>Heterozygotes (</a:t>
            </a:r>
            <a:r>
              <a:rPr lang="en-US" dirty="0" err="1">
                <a:latin typeface="Cambria" panose="02040503050406030204" pitchFamily="18" charset="0"/>
              </a:rPr>
              <a:t>HbAS</a:t>
            </a:r>
            <a:r>
              <a:rPr lang="en-US" dirty="0">
                <a:latin typeface="Cambria" panose="02040503050406030204" pitchFamily="18" charset="0"/>
              </a:rPr>
              <a:t>): carry one sickle allele and one other (usually normal) → sickle cell trait</a:t>
            </a:r>
          </a:p>
          <a:p>
            <a:pPr lvl="1"/>
            <a:r>
              <a:rPr lang="en-US" dirty="0">
                <a:latin typeface="Cambria" panose="02040503050406030204" pitchFamily="18" charset="0"/>
              </a:rPr>
              <a:t>Homozygotes (</a:t>
            </a:r>
            <a:r>
              <a:rPr lang="en-US" dirty="0" err="1">
                <a:latin typeface="Cambria" panose="02040503050406030204" pitchFamily="18" charset="0"/>
              </a:rPr>
              <a:t>HbSS</a:t>
            </a:r>
            <a:r>
              <a:rPr lang="en-US" dirty="0">
                <a:latin typeface="Cambria" panose="02040503050406030204" pitchFamily="18" charset="0"/>
              </a:rPr>
              <a:t>): carry two sickle alleles → sickle cell anemia</a:t>
            </a:r>
          </a:p>
          <a:p>
            <a:pPr lvl="1"/>
            <a:r>
              <a:rPr lang="en-US" dirty="0">
                <a:latin typeface="Cambria" panose="02040503050406030204" pitchFamily="18" charset="0"/>
              </a:rPr>
              <a:t>Glutamic acid can also be replaced with a lysine, creating hemoglobin C</a:t>
            </a:r>
          </a:p>
          <a:p>
            <a:pPr lvl="1"/>
            <a:r>
              <a:rPr lang="en-US" dirty="0">
                <a:latin typeface="Cambria" panose="02040503050406030204" pitchFamily="18" charset="0"/>
              </a:rPr>
              <a:t>Heterozygosity for hemoglobin S and hemoglobin C → hemoglobin SC disease → phenotype more severe than sickle cell trait but not as severe as sickle cell disease (e.g., fewer acute sickling events)</a:t>
            </a:r>
          </a:p>
          <a:p>
            <a:endParaRPr lang="en-US" dirty="0">
              <a:latin typeface="Cambria" panose="02040503050406030204" pitchFamily="18" charset="0"/>
            </a:endParaRPr>
          </a:p>
        </p:txBody>
      </p:sp>
    </p:spTree>
    <p:extLst>
      <p:ext uri="{BB962C8B-B14F-4D97-AF65-F5344CB8AC3E}">
        <p14:creationId xmlns:p14="http://schemas.microsoft.com/office/powerpoint/2010/main" val="2866754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SCD</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0515600" cy="5175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latin typeface="Cambria" panose="02040503050406030204" pitchFamily="18" charset="0"/>
              </a:rPr>
              <a:t>HbS</a:t>
            </a:r>
            <a:r>
              <a:rPr lang="en-US" dirty="0">
                <a:latin typeface="Cambria" panose="02040503050406030204" pitchFamily="18" charset="0"/>
              </a:rPr>
              <a:t> polymerizes when deoxygenated, causing deformation of erythrocytes (“sickling”). This can be triggered by:</a:t>
            </a:r>
          </a:p>
          <a:p>
            <a:pPr lvl="1"/>
            <a:r>
              <a:rPr lang="en-US" dirty="0">
                <a:latin typeface="Cambria" panose="02040503050406030204" pitchFamily="18" charset="0"/>
              </a:rPr>
              <a:t>Hypoxia, infections, dehydration, acidosis, stress, pregnancy</a:t>
            </a:r>
          </a:p>
          <a:p>
            <a:r>
              <a:rPr lang="en-US" dirty="0">
                <a:latin typeface="Cambria" panose="02040503050406030204" pitchFamily="18" charset="0"/>
              </a:rPr>
              <a:t>Sickle cells lack elasticity and adhere to vascular endothelium, which disrupts microcirculation and causes </a:t>
            </a:r>
            <a:r>
              <a:rPr lang="en-US" b="1" dirty="0">
                <a:latin typeface="Cambria" panose="02040503050406030204" pitchFamily="18" charset="0"/>
              </a:rPr>
              <a:t>vascular occlusion </a:t>
            </a:r>
            <a:r>
              <a:rPr lang="en-US" dirty="0">
                <a:latin typeface="Cambria" panose="02040503050406030204" pitchFamily="18" charset="0"/>
              </a:rPr>
              <a:t>and subsequent </a:t>
            </a:r>
            <a:r>
              <a:rPr lang="en-US" b="1" dirty="0">
                <a:solidFill>
                  <a:srgbClr val="FF0000"/>
                </a:solidFill>
                <a:latin typeface="Cambria" panose="02040503050406030204" pitchFamily="18" charset="0"/>
              </a:rPr>
              <a:t>tissue infarction</a:t>
            </a:r>
            <a:r>
              <a:rPr lang="en-US" dirty="0">
                <a:latin typeface="Cambria" panose="02040503050406030204" pitchFamily="18" charset="0"/>
              </a:rPr>
              <a:t>.</a:t>
            </a:r>
          </a:p>
          <a:p>
            <a:r>
              <a:rPr lang="en-US" dirty="0">
                <a:latin typeface="Cambria" panose="02040503050406030204" pitchFamily="18" charset="0"/>
              </a:rPr>
              <a:t>Extravascular hemolysis and intravascular hemolysis are common and result in anemia.</a:t>
            </a:r>
          </a:p>
          <a:p>
            <a:r>
              <a:rPr lang="en-US" dirty="0">
                <a:latin typeface="Cambria" panose="02040503050406030204" pitchFamily="18" charset="0"/>
              </a:rPr>
              <a:t>The body increases the production of fetal hemoglobin (</a:t>
            </a:r>
            <a:r>
              <a:rPr lang="en-US" dirty="0" err="1">
                <a:latin typeface="Cambria" panose="02040503050406030204" pitchFamily="18" charset="0"/>
              </a:rPr>
              <a:t>HbF</a:t>
            </a:r>
            <a:r>
              <a:rPr lang="en-US" dirty="0">
                <a:latin typeface="Cambria" panose="02040503050406030204" pitchFamily="18" charset="0"/>
              </a:rPr>
              <a:t>) to compensate for low levels of </a:t>
            </a:r>
            <a:r>
              <a:rPr lang="en-US" dirty="0" err="1">
                <a:latin typeface="Cambria" panose="02040503050406030204" pitchFamily="18" charset="0"/>
              </a:rPr>
              <a:t>HbA</a:t>
            </a:r>
            <a:r>
              <a:rPr lang="en-US" dirty="0">
                <a:latin typeface="Cambria" panose="02040503050406030204" pitchFamily="18" charset="0"/>
              </a:rPr>
              <a:t> in sickle cell disease.</a:t>
            </a:r>
          </a:p>
        </p:txBody>
      </p:sp>
    </p:spTree>
    <p:extLst>
      <p:ext uri="{BB962C8B-B14F-4D97-AF65-F5344CB8AC3E}">
        <p14:creationId xmlns:p14="http://schemas.microsoft.com/office/powerpoint/2010/main" val="2522695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SCD</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1353800" cy="5175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Clinical features of sickle cell </a:t>
            </a:r>
            <a:r>
              <a:rPr lang="en-US" dirty="0">
                <a:solidFill>
                  <a:srgbClr val="FF0000"/>
                </a:solidFill>
                <a:latin typeface="Cambria" panose="02040503050406030204" pitchFamily="18" charset="0"/>
              </a:rPr>
              <a:t>trait</a:t>
            </a:r>
            <a:r>
              <a:rPr lang="en-US" dirty="0">
                <a:latin typeface="Cambria" panose="02040503050406030204" pitchFamily="18" charset="0"/>
              </a:rPr>
              <a:t>:</a:t>
            </a:r>
          </a:p>
          <a:p>
            <a:pPr lvl="1"/>
            <a:r>
              <a:rPr lang="en-US" dirty="0">
                <a:latin typeface="Cambria" panose="02040503050406030204" pitchFamily="18" charset="0"/>
              </a:rPr>
              <a:t>Often asymptomatic</a:t>
            </a:r>
          </a:p>
          <a:p>
            <a:pPr lvl="1"/>
            <a:r>
              <a:rPr lang="en-US" b="1" dirty="0">
                <a:solidFill>
                  <a:srgbClr val="002060"/>
                </a:solidFill>
                <a:latin typeface="Cambria" panose="02040503050406030204" pitchFamily="18" charset="0"/>
              </a:rPr>
              <a:t>Painless gross hematuria </a:t>
            </a:r>
            <a:r>
              <a:rPr lang="en-US" dirty="0">
                <a:latin typeface="Cambria" panose="02040503050406030204" pitchFamily="18" charset="0"/>
              </a:rPr>
              <a:t>due to renal papillary necrosis: often the only symptom</a:t>
            </a:r>
          </a:p>
          <a:p>
            <a:pPr lvl="1"/>
            <a:r>
              <a:rPr lang="en-US" dirty="0">
                <a:latin typeface="Cambria" panose="02040503050406030204" pitchFamily="18" charset="0"/>
              </a:rPr>
              <a:t>Nocturia and enuresis</a:t>
            </a:r>
          </a:p>
          <a:p>
            <a:pPr lvl="1"/>
            <a:r>
              <a:rPr lang="en-US" dirty="0">
                <a:latin typeface="Cambria" panose="02040503050406030204" pitchFamily="18" charset="0"/>
              </a:rPr>
              <a:t>Recurrent UTIs</a:t>
            </a:r>
          </a:p>
          <a:p>
            <a:pPr lvl="1"/>
            <a:r>
              <a:rPr lang="en-US" dirty="0">
                <a:latin typeface="Cambria" panose="02040503050406030204" pitchFamily="18" charset="0"/>
              </a:rPr>
              <a:t>Symptoms of sickle cell disease may manifest due to severe oxygen deficiency</a:t>
            </a:r>
          </a:p>
          <a:p>
            <a:pPr lvl="1"/>
            <a:r>
              <a:rPr lang="en-US" dirty="0">
                <a:latin typeface="Cambria" panose="02040503050406030204" pitchFamily="18" charset="0"/>
              </a:rPr>
              <a:t>Exertional collapse and sudden death can occur during or after extreme physical exertion (e.g., during sports, military training)</a:t>
            </a:r>
          </a:p>
          <a:p>
            <a:pPr lvl="1"/>
            <a:r>
              <a:rPr lang="en-US" dirty="0">
                <a:latin typeface="Cambria" panose="02040503050406030204" pitchFamily="18" charset="0"/>
              </a:rPr>
              <a:t>Increased risk of </a:t>
            </a:r>
            <a:r>
              <a:rPr lang="en-US" b="1" dirty="0">
                <a:solidFill>
                  <a:srgbClr val="002060"/>
                </a:solidFill>
                <a:latin typeface="Cambria" panose="02040503050406030204" pitchFamily="18" charset="0"/>
              </a:rPr>
              <a:t>renal medullary cancer</a:t>
            </a:r>
          </a:p>
          <a:p>
            <a:pPr lvl="1"/>
            <a:r>
              <a:rPr lang="en-US" dirty="0">
                <a:latin typeface="Cambria" panose="02040503050406030204" pitchFamily="18" charset="0"/>
              </a:rPr>
              <a:t>Individuals with sickle cell trait are less likely to develop severe forms of malaria and have reduced parasite prevalence.</a:t>
            </a:r>
          </a:p>
        </p:txBody>
      </p:sp>
    </p:spTree>
    <p:extLst>
      <p:ext uri="{BB962C8B-B14F-4D97-AF65-F5344CB8AC3E}">
        <p14:creationId xmlns:p14="http://schemas.microsoft.com/office/powerpoint/2010/main" val="3985325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34A51A-4A03-F302-9A95-7FB28377F43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Classification</a:t>
            </a:r>
            <a:endParaRPr lang="en-AE" dirty="0">
              <a:solidFill>
                <a:srgbClr val="45515E"/>
              </a:solidFill>
            </a:endParaRPr>
          </a:p>
        </p:txBody>
      </p:sp>
      <p:sp>
        <p:nvSpPr>
          <p:cNvPr id="5" name="Content Placeholder 2">
            <a:extLst>
              <a:ext uri="{FF2B5EF4-FFF2-40B4-BE49-F238E27FC236}">
                <a16:creationId xmlns:a16="http://schemas.microsoft.com/office/drawing/2014/main" xmlns="" id="{DDE83FFA-48AC-FF0F-6A6B-BF8BFC339D89}"/>
              </a:ext>
            </a:extLst>
          </p:cNvPr>
          <p:cNvSpPr txBox="1">
            <a:spLocks/>
          </p:cNvSpPr>
          <p:nvPr/>
        </p:nvSpPr>
        <p:spPr>
          <a:xfrm>
            <a:off x="838200" y="148597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mbria" panose="02040503050406030204" pitchFamily="18" charset="0"/>
              </a:rPr>
              <a:t>Hemolysis can either be caused by abnormalities in RBCs (hemoglobin, the RBC membrane, or intracellular enzymes), which is called intrinsic hemolytic anemia, or by external causes (immune-mediated or mechanical damage), which is called extrinsic hemolytic anemia</a:t>
            </a:r>
          </a:p>
          <a:p>
            <a:endParaRPr lang="en-AE" sz="2400" dirty="0"/>
          </a:p>
        </p:txBody>
      </p:sp>
      <p:pic>
        <p:nvPicPr>
          <p:cNvPr id="7" name="Picture 6">
            <a:extLst>
              <a:ext uri="{FF2B5EF4-FFF2-40B4-BE49-F238E27FC236}">
                <a16:creationId xmlns:a16="http://schemas.microsoft.com/office/drawing/2014/main" xmlns="" id="{D8918284-DD20-099A-9B4B-519ACC112F33}"/>
              </a:ext>
            </a:extLst>
          </p:cNvPr>
          <p:cNvPicPr>
            <a:picLocks noChangeAspect="1"/>
          </p:cNvPicPr>
          <p:nvPr/>
        </p:nvPicPr>
        <p:blipFill>
          <a:blip r:embed="rId2"/>
          <a:stretch>
            <a:fillRect/>
          </a:stretch>
        </p:blipFill>
        <p:spPr>
          <a:xfrm>
            <a:off x="1009934" y="2926234"/>
            <a:ext cx="10343866" cy="3931766"/>
          </a:xfrm>
          <a:prstGeom prst="rect">
            <a:avLst/>
          </a:prstGeom>
        </p:spPr>
      </p:pic>
    </p:spTree>
    <p:extLst>
      <p:ext uri="{BB962C8B-B14F-4D97-AF65-F5344CB8AC3E}">
        <p14:creationId xmlns:p14="http://schemas.microsoft.com/office/powerpoint/2010/main" val="2349471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SCD</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1353800" cy="5175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Clinical features of sickle cell </a:t>
            </a:r>
            <a:r>
              <a:rPr lang="en-US" dirty="0">
                <a:solidFill>
                  <a:srgbClr val="FF0000"/>
                </a:solidFill>
                <a:latin typeface="Cambria" panose="02040503050406030204" pitchFamily="18" charset="0"/>
              </a:rPr>
              <a:t>anemia</a:t>
            </a:r>
            <a:r>
              <a:rPr lang="en-US" dirty="0">
                <a:latin typeface="Cambria" panose="02040503050406030204" pitchFamily="18" charset="0"/>
              </a:rPr>
              <a:t>:</a:t>
            </a:r>
          </a:p>
          <a:p>
            <a:pPr lvl="1"/>
            <a:r>
              <a:rPr lang="en-US" dirty="0">
                <a:latin typeface="Cambria" panose="02040503050406030204" pitchFamily="18" charset="0"/>
              </a:rPr>
              <a:t>∼ 30% develop symptoms in the first year of life; &gt; 90% by age 6 years</a:t>
            </a:r>
          </a:p>
          <a:p>
            <a:pPr lvl="1"/>
            <a:r>
              <a:rPr lang="en-US" dirty="0">
                <a:latin typeface="Cambria" panose="02040503050406030204" pitchFamily="18" charset="0"/>
              </a:rPr>
              <a:t>Typically manifests after 3–6 months of age as the production of </a:t>
            </a:r>
            <a:r>
              <a:rPr lang="en-US" dirty="0" err="1">
                <a:latin typeface="Cambria" panose="02040503050406030204" pitchFamily="18" charset="0"/>
              </a:rPr>
              <a:t>HbF</a:t>
            </a:r>
            <a:r>
              <a:rPr lang="en-US" dirty="0">
                <a:latin typeface="Cambria" panose="02040503050406030204" pitchFamily="18" charset="0"/>
              </a:rPr>
              <a:t> decreases and </a:t>
            </a:r>
            <a:r>
              <a:rPr lang="en-US" dirty="0" err="1">
                <a:latin typeface="Cambria" panose="02040503050406030204" pitchFamily="18" charset="0"/>
              </a:rPr>
              <a:t>HbS</a:t>
            </a:r>
            <a:r>
              <a:rPr lang="en-US" dirty="0">
                <a:latin typeface="Cambria" panose="02040503050406030204" pitchFamily="18" charset="0"/>
              </a:rPr>
              <a:t> levels increase</a:t>
            </a:r>
          </a:p>
          <a:p>
            <a:pPr lvl="1"/>
            <a:r>
              <a:rPr lang="en-US" b="1" dirty="0">
                <a:latin typeface="Cambria" panose="02040503050406030204" pitchFamily="18" charset="0"/>
              </a:rPr>
              <a:t>Vaso-occlusive events:</a:t>
            </a:r>
          </a:p>
          <a:p>
            <a:pPr lvl="2"/>
            <a:r>
              <a:rPr lang="en-US" b="1" dirty="0">
                <a:solidFill>
                  <a:srgbClr val="002060"/>
                </a:solidFill>
                <a:latin typeface="Cambria" panose="02040503050406030204" pitchFamily="18" charset="0"/>
              </a:rPr>
              <a:t>Dactylitis</a:t>
            </a:r>
            <a:r>
              <a:rPr lang="en-US" dirty="0">
                <a:latin typeface="Cambria" panose="02040503050406030204" pitchFamily="18" charset="0"/>
              </a:rPr>
              <a:t> in children &lt; 5 years of age  </a:t>
            </a:r>
          </a:p>
          <a:p>
            <a:pPr lvl="3"/>
            <a:r>
              <a:rPr lang="en-US" dirty="0">
                <a:latin typeface="Cambria" panose="02040503050406030204" pitchFamily="18" charset="0"/>
              </a:rPr>
              <a:t>Typically the earliest manifestation of sickle cell disease</a:t>
            </a:r>
          </a:p>
          <a:p>
            <a:pPr lvl="3"/>
            <a:r>
              <a:rPr lang="en-US" dirty="0">
                <a:latin typeface="Cambria" panose="02040503050406030204" pitchFamily="18" charset="0"/>
              </a:rPr>
              <a:t>Most common in children between 6 months and 2 years of age; </a:t>
            </a:r>
          </a:p>
          <a:p>
            <a:pPr marL="1371600" lvl="3" indent="0">
              <a:buNone/>
            </a:pPr>
            <a:r>
              <a:rPr lang="en-US" dirty="0">
                <a:latin typeface="Cambria" panose="02040503050406030204" pitchFamily="18" charset="0"/>
              </a:rPr>
              <a:t>     uncommon in older children and adults</a:t>
            </a:r>
          </a:p>
          <a:p>
            <a:pPr lvl="2"/>
            <a:r>
              <a:rPr lang="en-US" dirty="0">
                <a:latin typeface="Cambria" panose="02040503050406030204" pitchFamily="18" charset="0"/>
              </a:rPr>
              <a:t>Vaso-occlusive crises (</a:t>
            </a:r>
            <a:r>
              <a:rPr lang="en-US" b="1" dirty="0">
                <a:solidFill>
                  <a:srgbClr val="002060"/>
                </a:solidFill>
                <a:latin typeface="Cambria" panose="02040503050406030204" pitchFamily="18" charset="0"/>
              </a:rPr>
              <a:t>sickle cell pain crisis</a:t>
            </a:r>
            <a:r>
              <a:rPr lang="en-US" dirty="0">
                <a:latin typeface="Cambria" panose="02040503050406030204" pitchFamily="18" charset="0"/>
              </a:rPr>
              <a:t>) </a:t>
            </a:r>
          </a:p>
          <a:p>
            <a:pPr lvl="3"/>
            <a:r>
              <a:rPr lang="en-US" dirty="0">
                <a:solidFill>
                  <a:srgbClr val="FF0000"/>
                </a:solidFill>
                <a:latin typeface="Cambria" panose="02040503050406030204" pitchFamily="18" charset="0"/>
              </a:rPr>
              <a:t>Most common </a:t>
            </a:r>
            <a:r>
              <a:rPr lang="en-US" dirty="0">
                <a:latin typeface="Cambria" panose="02040503050406030204" pitchFamily="18" charset="0"/>
              </a:rPr>
              <a:t>acute complication of sickle cell disease </a:t>
            </a:r>
          </a:p>
          <a:p>
            <a:pPr lvl="3"/>
            <a:r>
              <a:rPr lang="en-US" dirty="0">
                <a:latin typeface="Cambria" panose="02040503050406030204" pitchFamily="18" charset="0"/>
              </a:rPr>
              <a:t>Characterized by recurrent episodes of severe throbbing or sharp pain</a:t>
            </a:r>
          </a:p>
          <a:p>
            <a:pPr lvl="3"/>
            <a:r>
              <a:rPr lang="en-US" dirty="0">
                <a:latin typeface="Cambria" panose="02040503050406030204" pitchFamily="18" charset="0"/>
              </a:rPr>
              <a:t>Typically affects the limbs, chest, and back and lasts for ∼ 7 days</a:t>
            </a:r>
          </a:p>
          <a:p>
            <a:pPr lvl="3"/>
            <a:r>
              <a:rPr lang="en-US" dirty="0">
                <a:latin typeface="Cambria" panose="02040503050406030204" pitchFamily="18" charset="0"/>
              </a:rPr>
              <a:t>Often associated with other </a:t>
            </a:r>
            <a:r>
              <a:rPr lang="en-US" dirty="0" err="1">
                <a:latin typeface="Cambria" panose="02040503050406030204" pitchFamily="18" charset="0"/>
              </a:rPr>
              <a:t>vaso</a:t>
            </a:r>
            <a:r>
              <a:rPr lang="en-US" dirty="0">
                <a:latin typeface="Cambria" panose="02040503050406030204" pitchFamily="18" charset="0"/>
              </a:rPr>
              <a:t>-occlusive events (especially dactylitis in children)</a:t>
            </a:r>
          </a:p>
        </p:txBody>
      </p:sp>
      <p:pic>
        <p:nvPicPr>
          <p:cNvPr id="4" name="Picture 3">
            <a:extLst>
              <a:ext uri="{FF2B5EF4-FFF2-40B4-BE49-F238E27FC236}">
                <a16:creationId xmlns:a16="http://schemas.microsoft.com/office/drawing/2014/main" xmlns="" id="{5BFE1597-E3B2-36D1-10FB-F97628C819A1}"/>
              </a:ext>
            </a:extLst>
          </p:cNvPr>
          <p:cNvPicPr>
            <a:picLocks noChangeAspect="1"/>
          </p:cNvPicPr>
          <p:nvPr/>
        </p:nvPicPr>
        <p:blipFill>
          <a:blip r:embed="rId2"/>
          <a:stretch>
            <a:fillRect/>
          </a:stretch>
        </p:blipFill>
        <p:spPr>
          <a:xfrm>
            <a:off x="8952931" y="3032979"/>
            <a:ext cx="3109751" cy="2003045"/>
          </a:xfrm>
          <a:prstGeom prst="rect">
            <a:avLst/>
          </a:prstGeom>
        </p:spPr>
      </p:pic>
    </p:spTree>
    <p:extLst>
      <p:ext uri="{BB962C8B-B14F-4D97-AF65-F5344CB8AC3E}">
        <p14:creationId xmlns:p14="http://schemas.microsoft.com/office/powerpoint/2010/main" val="1204190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SCD</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1353800" cy="517567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Cont. clinical features of sickle cell </a:t>
            </a:r>
            <a:r>
              <a:rPr lang="en-US" dirty="0">
                <a:solidFill>
                  <a:srgbClr val="FF0000"/>
                </a:solidFill>
                <a:latin typeface="Cambria" panose="02040503050406030204" pitchFamily="18" charset="0"/>
              </a:rPr>
              <a:t>anemia</a:t>
            </a:r>
            <a:r>
              <a:rPr lang="en-US" dirty="0">
                <a:latin typeface="Cambria" panose="02040503050406030204" pitchFamily="18" charset="0"/>
              </a:rPr>
              <a:t>:</a:t>
            </a:r>
          </a:p>
          <a:p>
            <a:pPr lvl="1"/>
            <a:r>
              <a:rPr lang="en-US" b="1" dirty="0">
                <a:latin typeface="Cambria" panose="02040503050406030204" pitchFamily="18" charset="0"/>
              </a:rPr>
              <a:t>Vaso-occlusive events:</a:t>
            </a:r>
          </a:p>
          <a:p>
            <a:pPr lvl="2"/>
            <a:r>
              <a:rPr lang="en-US" b="1" dirty="0">
                <a:solidFill>
                  <a:srgbClr val="002060"/>
                </a:solidFill>
                <a:latin typeface="Cambria" panose="02040503050406030204" pitchFamily="18" charset="0"/>
              </a:rPr>
              <a:t>Acute chest syndrome</a:t>
            </a:r>
          </a:p>
          <a:p>
            <a:pPr lvl="3"/>
            <a:r>
              <a:rPr lang="en-US" dirty="0">
                <a:latin typeface="Cambria" panose="02040503050406030204" pitchFamily="18" charset="0"/>
              </a:rPr>
              <a:t>Characterized by new chest infiltrate and respiratory symptoms. </a:t>
            </a:r>
          </a:p>
          <a:p>
            <a:pPr lvl="3"/>
            <a:r>
              <a:rPr lang="en-US" dirty="0">
                <a:latin typeface="Cambria" panose="02040503050406030204" pitchFamily="18" charset="0"/>
              </a:rPr>
              <a:t>Typically presents with chest pain, dyspnea, and hypoxia.</a:t>
            </a:r>
          </a:p>
          <a:p>
            <a:pPr lvl="3"/>
            <a:r>
              <a:rPr lang="en-US" dirty="0">
                <a:latin typeface="Cambria" panose="02040503050406030204" pitchFamily="18" charset="0"/>
              </a:rPr>
              <a:t> The </a:t>
            </a:r>
            <a:r>
              <a:rPr lang="en-US" dirty="0">
                <a:solidFill>
                  <a:srgbClr val="FF0000"/>
                </a:solidFill>
                <a:latin typeface="Cambria" panose="02040503050406030204" pitchFamily="18" charset="0"/>
              </a:rPr>
              <a:t>most common cause of mortality </a:t>
            </a:r>
            <a:r>
              <a:rPr lang="en-US" dirty="0">
                <a:latin typeface="Cambria" panose="02040503050406030204" pitchFamily="18" charset="0"/>
              </a:rPr>
              <a:t>in patients with sickle cell disease.</a:t>
            </a:r>
          </a:p>
          <a:p>
            <a:pPr lvl="2"/>
            <a:r>
              <a:rPr lang="en-US" sz="2100" b="1" dirty="0">
                <a:solidFill>
                  <a:srgbClr val="002060"/>
                </a:solidFill>
                <a:latin typeface="Cambria" panose="02040503050406030204" pitchFamily="18" charset="0"/>
              </a:rPr>
              <a:t>Sickle cell hepatopathy</a:t>
            </a:r>
          </a:p>
          <a:p>
            <a:pPr lvl="3"/>
            <a:r>
              <a:rPr lang="en-US" dirty="0">
                <a:latin typeface="Cambria" panose="02040503050406030204" pitchFamily="18" charset="0"/>
              </a:rPr>
              <a:t>Suspect life-threatening acute intrahepatic cholestasis when laboratory studies suggest a cholestatic jaundice but imaging does not identify common bile duct obstruction or cholangitis.</a:t>
            </a:r>
          </a:p>
          <a:p>
            <a:pPr lvl="2"/>
            <a:r>
              <a:rPr lang="en-US" b="1" dirty="0">
                <a:solidFill>
                  <a:srgbClr val="002060"/>
                </a:solidFill>
                <a:latin typeface="Cambria" panose="02040503050406030204" pitchFamily="18" charset="0"/>
              </a:rPr>
              <a:t>Organ infarctions </a:t>
            </a:r>
            <a:r>
              <a:rPr lang="en-US" dirty="0">
                <a:latin typeface="Cambria" panose="02040503050406030204" pitchFamily="18" charset="0"/>
              </a:rPr>
              <a:t>(any organ; particularly the spleen)</a:t>
            </a:r>
          </a:p>
          <a:p>
            <a:pPr lvl="2"/>
            <a:r>
              <a:rPr lang="en-US" sz="2100" b="1" dirty="0">
                <a:solidFill>
                  <a:srgbClr val="002060"/>
                </a:solidFill>
                <a:latin typeface="Cambria" panose="02040503050406030204" pitchFamily="18" charset="0"/>
              </a:rPr>
              <a:t>Priapism</a:t>
            </a:r>
          </a:p>
          <a:p>
            <a:pPr lvl="2"/>
            <a:r>
              <a:rPr lang="en-US" sz="2100" b="1" dirty="0">
                <a:solidFill>
                  <a:srgbClr val="002060"/>
                </a:solidFill>
                <a:latin typeface="Cambria" panose="02040503050406030204" pitchFamily="18" charset="0"/>
              </a:rPr>
              <a:t>Stroke</a:t>
            </a:r>
            <a:r>
              <a:rPr lang="en-US" dirty="0">
                <a:latin typeface="Cambria" panose="02040503050406030204" pitchFamily="18" charset="0"/>
              </a:rPr>
              <a:t> (common in children)</a:t>
            </a:r>
          </a:p>
          <a:p>
            <a:pPr lvl="2"/>
            <a:r>
              <a:rPr lang="en-US" b="1" dirty="0">
                <a:solidFill>
                  <a:srgbClr val="002060"/>
                </a:solidFill>
                <a:latin typeface="Cambria" panose="02040503050406030204" pitchFamily="18" charset="0"/>
              </a:rPr>
              <a:t>Avascular necrosis</a:t>
            </a:r>
          </a:p>
          <a:p>
            <a:pPr lvl="1"/>
            <a:r>
              <a:rPr lang="en-US" b="1" dirty="0">
                <a:latin typeface="Cambria" panose="02040503050406030204" pitchFamily="18" charset="0"/>
              </a:rPr>
              <a:t>Infections</a:t>
            </a:r>
            <a:r>
              <a:rPr lang="en-US" b="1" dirty="0">
                <a:solidFill>
                  <a:srgbClr val="002060"/>
                </a:solidFill>
                <a:latin typeface="Cambria" panose="02040503050406030204" pitchFamily="18" charset="0"/>
              </a:rPr>
              <a:t> </a:t>
            </a:r>
          </a:p>
          <a:p>
            <a:pPr lvl="2"/>
            <a:r>
              <a:rPr lang="en-US" dirty="0">
                <a:latin typeface="Cambria" panose="02040503050406030204" pitchFamily="18" charset="0"/>
              </a:rPr>
              <a:t>Patients with sickle cell disease are at particularly high risk of developing infections due to the </a:t>
            </a:r>
            <a:r>
              <a:rPr lang="en-US" b="1" dirty="0">
                <a:solidFill>
                  <a:srgbClr val="002060"/>
                </a:solidFill>
                <a:latin typeface="Cambria" panose="02040503050406030204" pitchFamily="18" charset="0"/>
              </a:rPr>
              <a:t>early loss of splenic function</a:t>
            </a:r>
          </a:p>
          <a:p>
            <a:pPr lvl="2"/>
            <a:r>
              <a:rPr lang="en-US" dirty="0">
                <a:latin typeface="Cambria" panose="02040503050406030204" pitchFamily="18" charset="0"/>
              </a:rPr>
              <a:t>Pneumonia, meningitis, osteomyelitis (most common cause: </a:t>
            </a:r>
            <a:r>
              <a:rPr lang="en-US" dirty="0">
                <a:solidFill>
                  <a:srgbClr val="FF0000"/>
                </a:solidFill>
                <a:latin typeface="Cambria" panose="02040503050406030204" pitchFamily="18" charset="0"/>
              </a:rPr>
              <a:t>Salmonella</a:t>
            </a:r>
            <a:r>
              <a:rPr lang="en-US" dirty="0">
                <a:latin typeface="Cambria" panose="02040503050406030204" pitchFamily="18" charset="0"/>
              </a:rPr>
              <a:t> spp., Staphylococcus aureus), sepsis (most common cause: Streptococcus pneumoniae)</a:t>
            </a:r>
          </a:p>
          <a:p>
            <a:pPr lvl="3"/>
            <a:endParaRPr lang="en-US" dirty="0">
              <a:latin typeface="Cambria" panose="02040503050406030204" pitchFamily="18" charset="0"/>
            </a:endParaRPr>
          </a:p>
        </p:txBody>
      </p:sp>
    </p:spTree>
    <p:extLst>
      <p:ext uri="{BB962C8B-B14F-4D97-AF65-F5344CB8AC3E}">
        <p14:creationId xmlns:p14="http://schemas.microsoft.com/office/powerpoint/2010/main" val="2718935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SCD</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1353800" cy="5175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Cont. clinical features of sickle cell </a:t>
            </a:r>
            <a:r>
              <a:rPr lang="en-US" dirty="0">
                <a:solidFill>
                  <a:srgbClr val="FF0000"/>
                </a:solidFill>
                <a:latin typeface="Cambria" panose="02040503050406030204" pitchFamily="18" charset="0"/>
              </a:rPr>
              <a:t>anemia</a:t>
            </a:r>
            <a:r>
              <a:rPr lang="en-US" dirty="0">
                <a:latin typeface="Cambria" panose="02040503050406030204" pitchFamily="18" charset="0"/>
              </a:rPr>
              <a:t>:</a:t>
            </a:r>
          </a:p>
          <a:p>
            <a:pPr lvl="1"/>
            <a:r>
              <a:rPr lang="en-US" b="1" dirty="0">
                <a:latin typeface="Cambria" panose="02040503050406030204" pitchFamily="18" charset="0"/>
              </a:rPr>
              <a:t>Acute hemolytic crisis</a:t>
            </a:r>
          </a:p>
          <a:p>
            <a:pPr lvl="2"/>
            <a:r>
              <a:rPr lang="en-US" b="1" dirty="0">
                <a:solidFill>
                  <a:srgbClr val="002060"/>
                </a:solidFill>
                <a:latin typeface="Cambria" panose="02040503050406030204" pitchFamily="18" charset="0"/>
              </a:rPr>
              <a:t>Splenic sequestration</a:t>
            </a:r>
          </a:p>
          <a:p>
            <a:pPr lvl="3"/>
            <a:r>
              <a:rPr lang="en-US" dirty="0">
                <a:latin typeface="Cambria" panose="02040503050406030204" pitchFamily="18" charset="0"/>
              </a:rPr>
              <a:t>splenic </a:t>
            </a:r>
            <a:r>
              <a:rPr lang="en-US" dirty="0" err="1">
                <a:latin typeface="Cambria" panose="02040503050406030204" pitchFamily="18" charset="0"/>
              </a:rPr>
              <a:t>vaso</a:t>
            </a:r>
            <a:r>
              <a:rPr lang="en-US" dirty="0">
                <a:latin typeface="Cambria" panose="02040503050406030204" pitchFamily="18" charset="0"/>
              </a:rPr>
              <a:t>-occlusion and entrapment and pooling of large amounts of blood in the spleen</a:t>
            </a:r>
          </a:p>
          <a:p>
            <a:pPr lvl="3"/>
            <a:r>
              <a:rPr lang="en-US" dirty="0">
                <a:latin typeface="Cambria" panose="02040503050406030204" pitchFamily="18" charset="0"/>
              </a:rPr>
              <a:t>Most commonly affects children &lt; 5 years of age</a:t>
            </a:r>
          </a:p>
          <a:p>
            <a:pPr lvl="3"/>
            <a:r>
              <a:rPr lang="en-US" dirty="0">
                <a:latin typeface="Cambria" panose="02040503050406030204" pitchFamily="18" charset="0"/>
              </a:rPr>
              <a:t>Acute left upper quadrant pain, splenomegaly</a:t>
            </a:r>
          </a:p>
          <a:p>
            <a:pPr lvl="3"/>
            <a:r>
              <a:rPr lang="en-US" dirty="0">
                <a:latin typeface="Cambria" panose="02040503050406030204" pitchFamily="18" charset="0"/>
              </a:rPr>
              <a:t>Hypotension and/or hypovolemic shock, especially in infants </a:t>
            </a:r>
          </a:p>
          <a:p>
            <a:pPr lvl="3"/>
            <a:r>
              <a:rPr lang="en-US" dirty="0">
                <a:latin typeface="Cambria" panose="02040503050406030204" pitchFamily="18" charset="0"/>
              </a:rPr>
              <a:t>Symptoms of anemia (e.g., pallor, fatigue)</a:t>
            </a:r>
          </a:p>
          <a:p>
            <a:pPr lvl="3"/>
            <a:r>
              <a:rPr lang="en-US" dirty="0">
                <a:latin typeface="Cambria" panose="02040503050406030204" pitchFamily="18" charset="0"/>
              </a:rPr>
              <a:t>Anemia (Hb drop of ≥ 2 g/dL) with </a:t>
            </a:r>
            <a:r>
              <a:rPr lang="en-US" b="1" dirty="0" err="1">
                <a:solidFill>
                  <a:schemeClr val="accent2">
                    <a:lumMod val="50000"/>
                  </a:schemeClr>
                </a:solidFill>
                <a:latin typeface="Cambria" panose="02040503050406030204" pitchFamily="18" charset="0"/>
              </a:rPr>
              <a:t>reticulocytosis</a:t>
            </a:r>
            <a:endParaRPr lang="en-US" b="1" dirty="0">
              <a:solidFill>
                <a:schemeClr val="accent2">
                  <a:lumMod val="50000"/>
                </a:schemeClr>
              </a:solidFill>
              <a:latin typeface="Cambria" panose="02040503050406030204" pitchFamily="18" charset="0"/>
            </a:endParaRPr>
          </a:p>
          <a:p>
            <a:pPr lvl="3"/>
            <a:r>
              <a:rPr lang="en-US" dirty="0">
                <a:latin typeface="Cambria" panose="02040503050406030204" pitchFamily="18" charset="0"/>
              </a:rPr>
              <a:t>Thrombocytopenia</a:t>
            </a:r>
          </a:p>
          <a:p>
            <a:pPr lvl="2"/>
            <a:r>
              <a:rPr lang="en-US" b="1" dirty="0">
                <a:solidFill>
                  <a:srgbClr val="002060"/>
                </a:solidFill>
                <a:latin typeface="Cambria" panose="02040503050406030204" pitchFamily="18" charset="0"/>
              </a:rPr>
              <a:t>Aplastic crisis</a:t>
            </a:r>
          </a:p>
          <a:p>
            <a:pPr lvl="3"/>
            <a:r>
              <a:rPr lang="en-US" dirty="0">
                <a:latin typeface="Cambria" panose="02040503050406030204" pitchFamily="18" charset="0"/>
              </a:rPr>
              <a:t>Red blood cell aplasia with an acute, severe drop in hemoglobin and associated reticulocytopenia due to an infection with </a:t>
            </a:r>
            <a:r>
              <a:rPr lang="en-US" dirty="0">
                <a:solidFill>
                  <a:srgbClr val="FF0000"/>
                </a:solidFill>
                <a:latin typeface="Cambria" panose="02040503050406030204" pitchFamily="18" charset="0"/>
              </a:rPr>
              <a:t>parvovirus B19</a:t>
            </a:r>
          </a:p>
          <a:p>
            <a:pPr lvl="3"/>
            <a:r>
              <a:rPr lang="en-US" dirty="0">
                <a:latin typeface="Cambria" panose="02040503050406030204" pitchFamily="18" charset="0"/>
              </a:rPr>
              <a:t>Fever, pallor, fatigue, lethargy, dyspnea, syncope, heart failure (rare)</a:t>
            </a:r>
          </a:p>
          <a:p>
            <a:pPr lvl="3"/>
            <a:r>
              <a:rPr lang="en-US" dirty="0">
                <a:latin typeface="Cambria" panose="02040503050406030204" pitchFamily="18" charset="0"/>
              </a:rPr>
              <a:t>Anemia (Hb drop of ≥ 2 g/dL) with </a:t>
            </a:r>
            <a:r>
              <a:rPr lang="en-US" b="1" dirty="0">
                <a:solidFill>
                  <a:schemeClr val="accent2">
                    <a:lumMod val="50000"/>
                  </a:schemeClr>
                </a:solidFill>
                <a:latin typeface="Cambria" panose="02040503050406030204" pitchFamily="18" charset="0"/>
              </a:rPr>
              <a:t>reticulocytopenia</a:t>
            </a:r>
          </a:p>
          <a:p>
            <a:pPr lvl="3"/>
            <a:endParaRPr lang="en-US" b="1" dirty="0">
              <a:solidFill>
                <a:schemeClr val="accent2">
                  <a:lumMod val="50000"/>
                </a:schemeClr>
              </a:solidFill>
              <a:latin typeface="Cambria" panose="02040503050406030204" pitchFamily="18" charset="0"/>
            </a:endParaRPr>
          </a:p>
          <a:p>
            <a:pPr lvl="3"/>
            <a:endParaRPr lang="en-US" dirty="0">
              <a:solidFill>
                <a:srgbClr val="FF0000"/>
              </a:solidFill>
              <a:latin typeface="Cambria" panose="02040503050406030204" pitchFamily="18" charset="0"/>
            </a:endParaRPr>
          </a:p>
          <a:p>
            <a:pPr marL="1371600" lvl="3" indent="0">
              <a:buNone/>
            </a:pPr>
            <a:endParaRPr lang="en-US" dirty="0">
              <a:solidFill>
                <a:srgbClr val="FF0000"/>
              </a:solidFill>
              <a:latin typeface="Cambria" panose="02040503050406030204" pitchFamily="18" charset="0"/>
            </a:endParaRPr>
          </a:p>
        </p:txBody>
      </p:sp>
    </p:spTree>
    <p:extLst>
      <p:ext uri="{BB962C8B-B14F-4D97-AF65-F5344CB8AC3E}">
        <p14:creationId xmlns:p14="http://schemas.microsoft.com/office/powerpoint/2010/main" val="3425392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SCD</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1353800" cy="5175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Diagnosis:</a:t>
            </a:r>
            <a:endParaRPr lang="ar-AE" dirty="0">
              <a:latin typeface="Cambria" panose="02040503050406030204" pitchFamily="18" charset="0"/>
            </a:endParaRPr>
          </a:p>
          <a:p>
            <a:pPr lvl="1"/>
            <a:r>
              <a:rPr lang="en-US" dirty="0">
                <a:latin typeface="Cambria" panose="02040503050406030204" pitchFamily="18" charset="0"/>
              </a:rPr>
              <a:t>CBC: mild-to-severe anemia with </a:t>
            </a:r>
            <a:r>
              <a:rPr lang="en-US" dirty="0" err="1">
                <a:latin typeface="Cambria" panose="02040503050406030204" pitchFamily="18" charset="0"/>
              </a:rPr>
              <a:t>reticulocytosis</a:t>
            </a:r>
            <a:endParaRPr lang="en-US" dirty="0">
              <a:latin typeface="Cambria" panose="02040503050406030204" pitchFamily="18" charset="0"/>
            </a:endParaRPr>
          </a:p>
          <a:p>
            <a:pPr lvl="1"/>
            <a:r>
              <a:rPr lang="en-US" dirty="0">
                <a:latin typeface="Cambria" panose="02040503050406030204" pitchFamily="18" charset="0"/>
              </a:rPr>
              <a:t>Peripheral blood smear findings may include:</a:t>
            </a:r>
          </a:p>
          <a:p>
            <a:pPr lvl="2"/>
            <a:r>
              <a:rPr lang="en-US" dirty="0">
                <a:latin typeface="Cambria" panose="02040503050406030204" pitchFamily="18" charset="0"/>
              </a:rPr>
              <a:t>Crescent-shaped </a:t>
            </a:r>
            <a:r>
              <a:rPr lang="en-US" b="1" dirty="0">
                <a:solidFill>
                  <a:srgbClr val="FF0000"/>
                </a:solidFill>
                <a:latin typeface="Cambria" panose="02040503050406030204" pitchFamily="18" charset="0"/>
              </a:rPr>
              <a:t>sickled RBCs</a:t>
            </a:r>
            <a:r>
              <a:rPr lang="en-US" dirty="0">
                <a:latin typeface="Cambria" panose="02040503050406030204" pitchFamily="18" charset="0"/>
              </a:rPr>
              <a:t> (drepanocytes)</a:t>
            </a:r>
          </a:p>
          <a:p>
            <a:pPr lvl="2"/>
            <a:r>
              <a:rPr lang="en-US" b="1" dirty="0">
                <a:solidFill>
                  <a:srgbClr val="FF0000"/>
                </a:solidFill>
                <a:latin typeface="Cambria" panose="02040503050406030204" pitchFamily="18" charset="0"/>
              </a:rPr>
              <a:t>Target cells</a:t>
            </a:r>
          </a:p>
          <a:p>
            <a:pPr lvl="2"/>
            <a:r>
              <a:rPr lang="en-US" b="1" dirty="0">
                <a:solidFill>
                  <a:srgbClr val="FF0000"/>
                </a:solidFill>
                <a:latin typeface="Cambria" panose="02040503050406030204" pitchFamily="18" charset="0"/>
              </a:rPr>
              <a:t>Howell-Jolly bodies</a:t>
            </a:r>
            <a:r>
              <a:rPr lang="en-US" dirty="0">
                <a:latin typeface="Cambria" panose="02040503050406030204" pitchFamily="18" charset="0"/>
              </a:rPr>
              <a:t>: occur with splenic dysfunction </a:t>
            </a:r>
          </a:p>
          <a:p>
            <a:pPr lvl="2"/>
            <a:r>
              <a:rPr lang="en-US" b="1" dirty="0" err="1">
                <a:solidFill>
                  <a:srgbClr val="FF0000"/>
                </a:solidFill>
                <a:latin typeface="Cambria" panose="02040503050406030204" pitchFamily="18" charset="0"/>
              </a:rPr>
              <a:t>Reticulocytosis</a:t>
            </a:r>
            <a:r>
              <a:rPr lang="en-US" dirty="0">
                <a:latin typeface="Cambria" panose="02040503050406030204" pitchFamily="18" charset="0"/>
              </a:rPr>
              <a:t>: indicates the presence of hemolysis</a:t>
            </a:r>
          </a:p>
          <a:p>
            <a:pPr lvl="1"/>
            <a:r>
              <a:rPr lang="en-US" dirty="0">
                <a:latin typeface="Cambria" panose="02040503050406030204" pitchFamily="18" charset="0"/>
              </a:rPr>
              <a:t>Skull x-ray</a:t>
            </a:r>
          </a:p>
          <a:p>
            <a:pPr lvl="2"/>
            <a:r>
              <a:rPr lang="en-US" dirty="0">
                <a:latin typeface="Cambria" panose="02040503050406030204" pitchFamily="18" charset="0"/>
              </a:rPr>
              <a:t>May show hair-on-end (“</a:t>
            </a:r>
            <a:r>
              <a:rPr lang="en-US" b="1" dirty="0">
                <a:solidFill>
                  <a:srgbClr val="FF0000"/>
                </a:solidFill>
                <a:latin typeface="Cambria" panose="02040503050406030204" pitchFamily="18" charset="0"/>
              </a:rPr>
              <a:t>crew cut</a:t>
            </a:r>
            <a:r>
              <a:rPr lang="en-US" dirty="0">
                <a:latin typeface="Cambria" panose="02040503050406030204" pitchFamily="18" charset="0"/>
              </a:rPr>
              <a:t>”) sign</a:t>
            </a:r>
          </a:p>
          <a:p>
            <a:pPr lvl="2"/>
            <a:r>
              <a:rPr lang="en-US" dirty="0">
                <a:latin typeface="Cambria" panose="02040503050406030204" pitchFamily="18" charset="0"/>
              </a:rPr>
              <a:t>Caused by periosteal reaction to</a:t>
            </a:r>
          </a:p>
          <a:p>
            <a:pPr marL="914400" lvl="2" indent="0">
              <a:buNone/>
            </a:pPr>
            <a:r>
              <a:rPr lang="en-US" dirty="0">
                <a:latin typeface="Cambria" panose="02040503050406030204" pitchFamily="18" charset="0"/>
              </a:rPr>
              <a:t>    erythropoietic bone marrow hyperplasia</a:t>
            </a:r>
          </a:p>
          <a:p>
            <a:pPr marL="1371600" lvl="3" indent="0">
              <a:buNone/>
            </a:pPr>
            <a:endParaRPr lang="en-US" dirty="0">
              <a:latin typeface="Cambria" panose="02040503050406030204" pitchFamily="18" charset="0"/>
            </a:endParaRPr>
          </a:p>
          <a:p>
            <a:pPr lvl="6"/>
            <a:endParaRPr lang="en-US" b="1" dirty="0">
              <a:solidFill>
                <a:schemeClr val="accent2">
                  <a:lumMod val="50000"/>
                </a:schemeClr>
              </a:solidFill>
              <a:latin typeface="Cambria" panose="02040503050406030204" pitchFamily="18" charset="0"/>
            </a:endParaRPr>
          </a:p>
          <a:p>
            <a:pPr lvl="6"/>
            <a:endParaRPr lang="en-US" dirty="0">
              <a:solidFill>
                <a:srgbClr val="FF0000"/>
              </a:solidFill>
              <a:latin typeface="Cambria" panose="02040503050406030204" pitchFamily="18" charset="0"/>
            </a:endParaRPr>
          </a:p>
          <a:p>
            <a:pPr marL="2743200" lvl="6" indent="0">
              <a:buNone/>
            </a:pPr>
            <a:endParaRPr lang="en-US" dirty="0">
              <a:solidFill>
                <a:srgbClr val="FF0000"/>
              </a:solidFill>
              <a:latin typeface="Cambria" panose="02040503050406030204" pitchFamily="18" charset="0"/>
            </a:endParaRPr>
          </a:p>
        </p:txBody>
      </p:sp>
      <p:pic>
        <p:nvPicPr>
          <p:cNvPr id="7" name="Picture 6">
            <a:extLst>
              <a:ext uri="{FF2B5EF4-FFF2-40B4-BE49-F238E27FC236}">
                <a16:creationId xmlns:a16="http://schemas.microsoft.com/office/drawing/2014/main" xmlns="" id="{2DFE3E6A-7990-184D-6EFF-622946464EA1}"/>
              </a:ext>
            </a:extLst>
          </p:cNvPr>
          <p:cNvPicPr>
            <a:picLocks noChangeAspect="1"/>
          </p:cNvPicPr>
          <p:nvPr/>
        </p:nvPicPr>
        <p:blipFill>
          <a:blip r:embed="rId2"/>
          <a:stretch>
            <a:fillRect/>
          </a:stretch>
        </p:blipFill>
        <p:spPr>
          <a:xfrm>
            <a:off x="7998370" y="1494975"/>
            <a:ext cx="4029075" cy="2590942"/>
          </a:xfrm>
          <a:prstGeom prst="rect">
            <a:avLst/>
          </a:prstGeom>
        </p:spPr>
      </p:pic>
      <p:cxnSp>
        <p:nvCxnSpPr>
          <p:cNvPr id="9" name="Straight Arrow Connector 8">
            <a:extLst>
              <a:ext uri="{FF2B5EF4-FFF2-40B4-BE49-F238E27FC236}">
                <a16:creationId xmlns:a16="http://schemas.microsoft.com/office/drawing/2014/main" xmlns="" id="{A3FF3849-140F-ED61-6CB6-707E3705924E}"/>
              </a:ext>
            </a:extLst>
          </p:cNvPr>
          <p:cNvCxnSpPr/>
          <p:nvPr/>
        </p:nvCxnSpPr>
        <p:spPr>
          <a:xfrm>
            <a:off x="10832597" y="1346877"/>
            <a:ext cx="313898" cy="5868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xmlns="" id="{989D63A9-7DED-9A02-FA8A-B3F933139745}"/>
              </a:ext>
            </a:extLst>
          </p:cNvPr>
          <p:cNvCxnSpPr/>
          <p:nvPr/>
        </p:nvCxnSpPr>
        <p:spPr>
          <a:xfrm flipV="1">
            <a:off x="9662614" y="3144491"/>
            <a:ext cx="150125" cy="5740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 name="Picture 11">
            <a:extLst>
              <a:ext uri="{FF2B5EF4-FFF2-40B4-BE49-F238E27FC236}">
                <a16:creationId xmlns:a16="http://schemas.microsoft.com/office/drawing/2014/main" xmlns="" id="{EBFC12BA-CD28-0D3C-B4A9-F092D618FAB1}"/>
              </a:ext>
            </a:extLst>
          </p:cNvPr>
          <p:cNvPicPr>
            <a:picLocks noChangeAspect="1"/>
          </p:cNvPicPr>
          <p:nvPr/>
        </p:nvPicPr>
        <p:blipFill>
          <a:blip r:embed="rId3"/>
          <a:stretch>
            <a:fillRect/>
          </a:stretch>
        </p:blipFill>
        <p:spPr>
          <a:xfrm>
            <a:off x="8018842" y="4208724"/>
            <a:ext cx="4008603" cy="2590942"/>
          </a:xfrm>
          <a:prstGeom prst="rect">
            <a:avLst/>
          </a:prstGeom>
        </p:spPr>
      </p:pic>
    </p:spTree>
    <p:extLst>
      <p:ext uri="{BB962C8B-B14F-4D97-AF65-F5344CB8AC3E}">
        <p14:creationId xmlns:p14="http://schemas.microsoft.com/office/powerpoint/2010/main" val="3031460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SCD</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1353800" cy="5175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Diagnosis:</a:t>
            </a:r>
            <a:endParaRPr lang="ar-AE" dirty="0">
              <a:latin typeface="Cambria" panose="02040503050406030204" pitchFamily="18" charset="0"/>
            </a:endParaRPr>
          </a:p>
          <a:p>
            <a:pPr lvl="1"/>
            <a:r>
              <a:rPr lang="en-US" dirty="0">
                <a:latin typeface="Cambria" panose="02040503050406030204" pitchFamily="18" charset="0"/>
              </a:rPr>
              <a:t>Sickle cell trait and/or disease is most commonly diagnosed on </a:t>
            </a:r>
            <a:r>
              <a:rPr lang="en-US" dirty="0">
                <a:solidFill>
                  <a:srgbClr val="FF0000"/>
                </a:solidFill>
                <a:latin typeface="Cambria" panose="02040503050406030204" pitchFamily="18" charset="0"/>
              </a:rPr>
              <a:t>routine neonatal screening.</a:t>
            </a:r>
          </a:p>
          <a:p>
            <a:pPr lvl="1"/>
            <a:r>
              <a:rPr lang="en-US" b="1" dirty="0">
                <a:latin typeface="Cambria" panose="02040503050406030204" pitchFamily="18" charset="0"/>
              </a:rPr>
              <a:t>Confirmatory studies </a:t>
            </a:r>
            <a:r>
              <a:rPr lang="en-US" dirty="0">
                <a:latin typeface="Cambria" panose="02040503050406030204" pitchFamily="18" charset="0"/>
              </a:rPr>
              <a:t>should be performed for all individuals with a positive or inconclusive result on initial screening.</a:t>
            </a:r>
          </a:p>
          <a:p>
            <a:pPr lvl="2"/>
            <a:r>
              <a:rPr lang="en-US" b="1" dirty="0">
                <a:solidFill>
                  <a:srgbClr val="002060"/>
                </a:solidFill>
                <a:latin typeface="Cambria" panose="02040503050406030204" pitchFamily="18" charset="0"/>
              </a:rPr>
              <a:t>Hemoglobin electrophoresis (Qualitative)</a:t>
            </a:r>
          </a:p>
          <a:p>
            <a:pPr lvl="3"/>
            <a:r>
              <a:rPr lang="en-US" dirty="0">
                <a:latin typeface="Cambria" panose="02040503050406030204" pitchFamily="18" charset="0"/>
              </a:rPr>
              <a:t>No sickle cell trait/disease: hemoglobin A and F only</a:t>
            </a:r>
          </a:p>
          <a:p>
            <a:pPr lvl="3"/>
            <a:r>
              <a:rPr lang="en-US" dirty="0">
                <a:latin typeface="Cambria" panose="02040503050406030204" pitchFamily="18" charset="0"/>
              </a:rPr>
              <a:t>Sickle cell trait/disease:</a:t>
            </a:r>
          </a:p>
          <a:p>
            <a:pPr lvl="4"/>
            <a:r>
              <a:rPr lang="en-US" dirty="0">
                <a:latin typeface="Cambria" panose="02040503050406030204" pitchFamily="18" charset="0"/>
              </a:rPr>
              <a:t>Hemoglobin S is also present. </a:t>
            </a:r>
          </a:p>
          <a:p>
            <a:pPr lvl="4"/>
            <a:r>
              <a:rPr lang="en-US" dirty="0">
                <a:latin typeface="Cambria" panose="02040503050406030204" pitchFamily="18" charset="0"/>
              </a:rPr>
              <a:t>Hemoglobin C in hemoglobin SC disease</a:t>
            </a:r>
          </a:p>
          <a:p>
            <a:pPr lvl="2"/>
            <a:r>
              <a:rPr lang="en-US" b="1" dirty="0">
                <a:solidFill>
                  <a:srgbClr val="002060"/>
                </a:solidFill>
                <a:latin typeface="Cambria" panose="02040503050406030204" pitchFamily="18" charset="0"/>
              </a:rPr>
              <a:t>High performance liquid chromatography (Quantitative)</a:t>
            </a:r>
          </a:p>
          <a:p>
            <a:pPr lvl="2"/>
            <a:endParaRPr lang="en-US" dirty="0">
              <a:latin typeface="Cambria" panose="02040503050406030204" pitchFamily="18" charset="0"/>
            </a:endParaRPr>
          </a:p>
          <a:p>
            <a:pPr lvl="5"/>
            <a:endParaRPr lang="en-US" b="1" dirty="0">
              <a:solidFill>
                <a:schemeClr val="accent2">
                  <a:lumMod val="50000"/>
                </a:schemeClr>
              </a:solidFill>
              <a:latin typeface="Cambria" panose="02040503050406030204" pitchFamily="18" charset="0"/>
            </a:endParaRPr>
          </a:p>
          <a:p>
            <a:pPr lvl="5"/>
            <a:endParaRPr lang="en-US" dirty="0">
              <a:solidFill>
                <a:srgbClr val="FF0000"/>
              </a:solidFill>
              <a:latin typeface="Cambria" panose="02040503050406030204" pitchFamily="18" charset="0"/>
            </a:endParaRPr>
          </a:p>
          <a:p>
            <a:pPr marL="2286000" lvl="5" indent="0">
              <a:buNone/>
            </a:pPr>
            <a:endParaRPr lang="en-US" dirty="0">
              <a:solidFill>
                <a:srgbClr val="FF0000"/>
              </a:solidFill>
              <a:latin typeface="Cambria" panose="02040503050406030204" pitchFamily="18" charset="0"/>
            </a:endParaRPr>
          </a:p>
        </p:txBody>
      </p:sp>
      <p:pic>
        <p:nvPicPr>
          <p:cNvPr id="5" name="Picture 4">
            <a:extLst>
              <a:ext uri="{FF2B5EF4-FFF2-40B4-BE49-F238E27FC236}">
                <a16:creationId xmlns:a16="http://schemas.microsoft.com/office/drawing/2014/main" xmlns="" id="{2D1384B8-D724-24B4-CE41-352086A85D55}"/>
              </a:ext>
            </a:extLst>
          </p:cNvPr>
          <p:cNvPicPr>
            <a:picLocks noChangeAspect="1"/>
          </p:cNvPicPr>
          <p:nvPr/>
        </p:nvPicPr>
        <p:blipFill>
          <a:blip r:embed="rId2"/>
          <a:stretch>
            <a:fillRect/>
          </a:stretch>
        </p:blipFill>
        <p:spPr>
          <a:xfrm>
            <a:off x="2071759" y="5359921"/>
            <a:ext cx="6594570" cy="1325563"/>
          </a:xfrm>
          <a:prstGeom prst="rect">
            <a:avLst/>
          </a:prstGeom>
        </p:spPr>
      </p:pic>
    </p:spTree>
    <p:extLst>
      <p:ext uri="{BB962C8B-B14F-4D97-AF65-F5344CB8AC3E}">
        <p14:creationId xmlns:p14="http://schemas.microsoft.com/office/powerpoint/2010/main" val="794318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SCD</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1353800" cy="5175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Management: </a:t>
            </a:r>
          </a:p>
          <a:p>
            <a:pPr lvl="1"/>
            <a:r>
              <a:rPr lang="en-US" b="1" dirty="0">
                <a:latin typeface="Cambria" panose="02040503050406030204" pitchFamily="18" charset="0"/>
              </a:rPr>
              <a:t>Infants and children</a:t>
            </a:r>
          </a:p>
          <a:p>
            <a:pPr lvl="2"/>
            <a:r>
              <a:rPr lang="en-US" b="1" dirty="0">
                <a:solidFill>
                  <a:srgbClr val="002060"/>
                </a:solidFill>
                <a:latin typeface="Cambria" panose="02040503050406030204" pitchFamily="18" charset="0"/>
              </a:rPr>
              <a:t>Immunizations</a:t>
            </a:r>
          </a:p>
          <a:p>
            <a:pPr lvl="3"/>
            <a:r>
              <a:rPr lang="en-US" dirty="0">
                <a:latin typeface="Cambria" panose="02040503050406030204" pitchFamily="18" charset="0"/>
              </a:rPr>
              <a:t>Patients should receive all vaccines recommended for their age.</a:t>
            </a:r>
          </a:p>
          <a:p>
            <a:pPr lvl="3"/>
            <a:r>
              <a:rPr lang="en-US" dirty="0">
                <a:latin typeface="Cambria" panose="02040503050406030204" pitchFamily="18" charset="0"/>
              </a:rPr>
              <a:t>Pneumococcal vaccines and meningococcal vaccines are particularly important; earlier/additional doses may be required.</a:t>
            </a:r>
          </a:p>
          <a:p>
            <a:pPr lvl="2"/>
            <a:r>
              <a:rPr lang="en-US" b="1" dirty="0">
                <a:solidFill>
                  <a:srgbClr val="002060"/>
                </a:solidFill>
                <a:latin typeface="Cambria" panose="02040503050406030204" pitchFamily="18" charset="0"/>
              </a:rPr>
              <a:t>Antibiotic prophylaxis</a:t>
            </a:r>
          </a:p>
          <a:p>
            <a:pPr lvl="3"/>
            <a:r>
              <a:rPr lang="en-US" dirty="0">
                <a:latin typeface="Cambria" panose="02040503050406030204" pitchFamily="18" charset="0"/>
              </a:rPr>
              <a:t>Daily </a:t>
            </a:r>
            <a:r>
              <a:rPr lang="en-US" b="1" dirty="0">
                <a:solidFill>
                  <a:srgbClr val="FF0000"/>
                </a:solidFill>
                <a:latin typeface="Cambria" panose="02040503050406030204" pitchFamily="18" charset="0"/>
              </a:rPr>
              <a:t>prophylactic penicillin</a:t>
            </a:r>
          </a:p>
          <a:p>
            <a:pPr lvl="3"/>
            <a:r>
              <a:rPr lang="en-US" dirty="0">
                <a:latin typeface="Cambria" panose="02040503050406030204" pitchFamily="18" charset="0"/>
              </a:rPr>
              <a:t>Recommended from early infancy (1–2 months of age) until 5 years of age for children with </a:t>
            </a:r>
            <a:r>
              <a:rPr lang="en-US" dirty="0" err="1">
                <a:latin typeface="Cambria" panose="02040503050406030204" pitchFamily="18" charset="0"/>
              </a:rPr>
              <a:t>HbSS</a:t>
            </a:r>
            <a:endParaRPr lang="en-US" dirty="0">
              <a:latin typeface="Cambria" panose="02040503050406030204" pitchFamily="18" charset="0"/>
            </a:endParaRPr>
          </a:p>
          <a:p>
            <a:pPr lvl="3"/>
            <a:r>
              <a:rPr lang="en-US" dirty="0">
                <a:latin typeface="Cambria" panose="02040503050406030204" pitchFamily="18" charset="0"/>
              </a:rPr>
              <a:t>Continue penicillin prophylaxis in children who have had a splenectomy or history of invasive pneumococcal infection.</a:t>
            </a:r>
          </a:p>
          <a:p>
            <a:pPr lvl="2"/>
            <a:r>
              <a:rPr lang="en-US" b="1" dirty="0">
                <a:solidFill>
                  <a:srgbClr val="002060"/>
                </a:solidFill>
                <a:latin typeface="Cambria" panose="02040503050406030204" pitchFamily="18" charset="0"/>
              </a:rPr>
              <a:t>Hydroxyurea</a:t>
            </a:r>
            <a:r>
              <a:rPr lang="en-US" dirty="0">
                <a:latin typeface="Cambria" panose="02040503050406030204" pitchFamily="18" charset="0"/>
              </a:rPr>
              <a:t> therapy to minimize disease-related complications</a:t>
            </a:r>
          </a:p>
          <a:p>
            <a:pPr lvl="3"/>
            <a:r>
              <a:rPr lang="en-US" dirty="0">
                <a:latin typeface="Cambria" panose="02040503050406030204" pitchFamily="18" charset="0"/>
              </a:rPr>
              <a:t>All infants &gt; 9 months, children, and adolescents with SCA regardless of symptom severity </a:t>
            </a:r>
          </a:p>
          <a:p>
            <a:pPr lvl="2"/>
            <a:r>
              <a:rPr lang="en-US" b="1" dirty="0">
                <a:solidFill>
                  <a:srgbClr val="002060"/>
                </a:solidFill>
                <a:latin typeface="Cambria" panose="02040503050406030204" pitchFamily="18" charset="0"/>
              </a:rPr>
              <a:t>Annual transcranial doppler </a:t>
            </a:r>
            <a:r>
              <a:rPr lang="en-US" dirty="0">
                <a:latin typeface="Cambria" panose="02040503050406030204" pitchFamily="18" charset="0"/>
              </a:rPr>
              <a:t>to screen for stroke risk from 2 months till 16 years of age</a:t>
            </a:r>
          </a:p>
          <a:p>
            <a:pPr marL="1828800" lvl="4" indent="0">
              <a:buNone/>
            </a:pPr>
            <a:endParaRPr lang="en-US" dirty="0">
              <a:latin typeface="Cambria" panose="02040503050406030204" pitchFamily="18" charset="0"/>
            </a:endParaRPr>
          </a:p>
          <a:p>
            <a:pPr lvl="7"/>
            <a:endParaRPr lang="en-US" b="1" dirty="0">
              <a:solidFill>
                <a:schemeClr val="accent2">
                  <a:lumMod val="50000"/>
                </a:schemeClr>
              </a:solidFill>
              <a:latin typeface="Cambria" panose="02040503050406030204" pitchFamily="18" charset="0"/>
            </a:endParaRPr>
          </a:p>
          <a:p>
            <a:pPr lvl="7"/>
            <a:endParaRPr lang="en-US" dirty="0">
              <a:solidFill>
                <a:srgbClr val="FF0000"/>
              </a:solidFill>
              <a:latin typeface="Cambria" panose="02040503050406030204" pitchFamily="18" charset="0"/>
            </a:endParaRPr>
          </a:p>
          <a:p>
            <a:pPr marL="3200400" lvl="7" indent="0">
              <a:buNone/>
            </a:pPr>
            <a:endParaRPr lang="en-US" dirty="0">
              <a:solidFill>
                <a:srgbClr val="FF0000"/>
              </a:solidFill>
              <a:latin typeface="Cambria" panose="02040503050406030204" pitchFamily="18" charset="0"/>
            </a:endParaRPr>
          </a:p>
        </p:txBody>
      </p:sp>
    </p:spTree>
    <p:extLst>
      <p:ext uri="{BB962C8B-B14F-4D97-AF65-F5344CB8AC3E}">
        <p14:creationId xmlns:p14="http://schemas.microsoft.com/office/powerpoint/2010/main" val="2499231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SCD</a:t>
            </a:r>
            <a:endParaRPr lang="en-AE" dirty="0">
              <a:solidFill>
                <a:srgbClr val="45515E"/>
              </a:solidFill>
            </a:endParaRP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200" y="1498079"/>
            <a:ext cx="11353800" cy="5175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Management: </a:t>
            </a:r>
          </a:p>
          <a:p>
            <a:pPr lvl="1"/>
            <a:r>
              <a:rPr lang="en-US" b="1" dirty="0">
                <a:latin typeface="Cambria" panose="02040503050406030204" pitchFamily="18" charset="0"/>
              </a:rPr>
              <a:t>Adult</a:t>
            </a:r>
          </a:p>
          <a:p>
            <a:pPr lvl="2"/>
            <a:r>
              <a:rPr lang="en-US" b="1" dirty="0">
                <a:solidFill>
                  <a:srgbClr val="002060"/>
                </a:solidFill>
                <a:latin typeface="Cambria" panose="02040503050406030204" pitchFamily="18" charset="0"/>
              </a:rPr>
              <a:t>Immunizations</a:t>
            </a:r>
          </a:p>
          <a:p>
            <a:pPr lvl="2"/>
            <a:r>
              <a:rPr lang="en-US" b="1" dirty="0">
                <a:solidFill>
                  <a:srgbClr val="002060"/>
                </a:solidFill>
                <a:latin typeface="Cambria" panose="02040503050406030204" pitchFamily="18" charset="0"/>
              </a:rPr>
              <a:t>Hydroxyurea </a:t>
            </a:r>
            <a:r>
              <a:rPr lang="en-US" dirty="0">
                <a:latin typeface="Cambria" panose="02040503050406030204" pitchFamily="18" charset="0"/>
              </a:rPr>
              <a:t>therapy if clinically indicated</a:t>
            </a:r>
          </a:p>
          <a:p>
            <a:pPr lvl="3"/>
            <a:r>
              <a:rPr lang="en-US" dirty="0">
                <a:latin typeface="Cambria" panose="02040503050406030204" pitchFamily="18" charset="0"/>
              </a:rPr>
              <a:t>Frequent (≥ 3 episodes/year) acute pain episodes or other </a:t>
            </a:r>
            <a:r>
              <a:rPr lang="en-US" dirty="0" err="1">
                <a:latin typeface="Cambria" panose="02040503050406030204" pitchFamily="18" charset="0"/>
              </a:rPr>
              <a:t>vaso</a:t>
            </a:r>
            <a:r>
              <a:rPr lang="en-US" dirty="0">
                <a:latin typeface="Cambria" panose="02040503050406030204" pitchFamily="18" charset="0"/>
              </a:rPr>
              <a:t>-occlusive events</a:t>
            </a:r>
          </a:p>
          <a:p>
            <a:pPr lvl="3"/>
            <a:r>
              <a:rPr lang="en-US" dirty="0">
                <a:latin typeface="Cambria" panose="02040503050406030204" pitchFamily="18" charset="0"/>
              </a:rPr>
              <a:t>Severe symptomatic anemia</a:t>
            </a:r>
          </a:p>
          <a:p>
            <a:pPr lvl="3"/>
            <a:r>
              <a:rPr lang="en-US" dirty="0">
                <a:latin typeface="Cambria" panose="02040503050406030204" pitchFamily="18" charset="0"/>
              </a:rPr>
              <a:t>History of severe and/or recurrent acute chest syndrome</a:t>
            </a:r>
          </a:p>
          <a:p>
            <a:pPr lvl="2"/>
            <a:r>
              <a:rPr lang="en-US" dirty="0">
                <a:latin typeface="Cambria" panose="02040503050406030204" pitchFamily="18" charset="0"/>
              </a:rPr>
              <a:t>Reproduction counselling and </a:t>
            </a:r>
            <a:r>
              <a:rPr lang="en-US" b="1" dirty="0">
                <a:solidFill>
                  <a:srgbClr val="002060"/>
                </a:solidFill>
                <a:latin typeface="Cambria" panose="02040503050406030204" pitchFamily="18" charset="0"/>
              </a:rPr>
              <a:t>contraception</a:t>
            </a:r>
          </a:p>
          <a:p>
            <a:pPr lvl="1"/>
            <a:r>
              <a:rPr lang="en-US" b="1" dirty="0">
                <a:latin typeface="Cambria" panose="02040503050406030204" pitchFamily="18" charset="0"/>
              </a:rPr>
              <a:t>Allogeneic bone marrow transplantation</a:t>
            </a:r>
          </a:p>
          <a:p>
            <a:pPr lvl="2"/>
            <a:r>
              <a:rPr lang="en-US" dirty="0">
                <a:latin typeface="Cambria" panose="02040503050406030204" pitchFamily="18" charset="0"/>
              </a:rPr>
              <a:t>Currently the only potentially </a:t>
            </a:r>
            <a:r>
              <a:rPr lang="en-US" b="1" dirty="0">
                <a:solidFill>
                  <a:srgbClr val="002060"/>
                </a:solidFill>
                <a:latin typeface="Cambria" panose="02040503050406030204" pitchFamily="18" charset="0"/>
              </a:rPr>
              <a:t>curative</a:t>
            </a:r>
            <a:r>
              <a:rPr lang="en-US" dirty="0">
                <a:latin typeface="Cambria" panose="02040503050406030204" pitchFamily="18" charset="0"/>
              </a:rPr>
              <a:t> option </a:t>
            </a:r>
          </a:p>
          <a:p>
            <a:pPr lvl="2"/>
            <a:r>
              <a:rPr lang="en-US" dirty="0">
                <a:latin typeface="Cambria" panose="02040503050406030204" pitchFamily="18" charset="0"/>
              </a:rPr>
              <a:t>Associated with better outcomes if performed at a younger age (&lt; 16 years) </a:t>
            </a:r>
          </a:p>
          <a:p>
            <a:pPr lvl="1"/>
            <a:r>
              <a:rPr lang="en-US" b="1" dirty="0">
                <a:latin typeface="Cambria" panose="02040503050406030204" pitchFamily="18" charset="0"/>
              </a:rPr>
              <a:t>Blood transfusion </a:t>
            </a:r>
          </a:p>
          <a:p>
            <a:pPr lvl="1"/>
            <a:endParaRPr lang="en-US" b="1" dirty="0">
              <a:solidFill>
                <a:srgbClr val="002060"/>
              </a:solidFill>
              <a:latin typeface="Cambria" panose="02040503050406030204" pitchFamily="18" charset="0"/>
            </a:endParaRPr>
          </a:p>
          <a:p>
            <a:pPr lvl="2"/>
            <a:endParaRPr lang="en-US" dirty="0">
              <a:latin typeface="Cambria" panose="02040503050406030204" pitchFamily="18" charset="0"/>
            </a:endParaRPr>
          </a:p>
          <a:p>
            <a:pPr marL="2286000" lvl="5" indent="0">
              <a:buNone/>
            </a:pPr>
            <a:endParaRPr lang="en-US" dirty="0">
              <a:latin typeface="Cambria" panose="02040503050406030204" pitchFamily="18" charset="0"/>
            </a:endParaRPr>
          </a:p>
          <a:p>
            <a:pPr lvl="8"/>
            <a:endParaRPr lang="en-US" b="1" dirty="0">
              <a:solidFill>
                <a:schemeClr val="accent2">
                  <a:lumMod val="50000"/>
                </a:schemeClr>
              </a:solidFill>
              <a:latin typeface="Cambria" panose="02040503050406030204" pitchFamily="18" charset="0"/>
            </a:endParaRPr>
          </a:p>
          <a:p>
            <a:pPr lvl="8"/>
            <a:endParaRPr lang="en-US" dirty="0">
              <a:solidFill>
                <a:srgbClr val="FF0000"/>
              </a:solidFill>
              <a:latin typeface="Cambria" panose="02040503050406030204" pitchFamily="18" charset="0"/>
            </a:endParaRPr>
          </a:p>
          <a:p>
            <a:pPr marL="3657600" lvl="8" indent="0">
              <a:buNone/>
            </a:pPr>
            <a:endParaRPr lang="en-US" dirty="0">
              <a:solidFill>
                <a:srgbClr val="FF0000"/>
              </a:solidFill>
              <a:latin typeface="Cambria" panose="02040503050406030204" pitchFamily="18" charset="0"/>
            </a:endParaRPr>
          </a:p>
        </p:txBody>
      </p:sp>
    </p:spTree>
    <p:extLst>
      <p:ext uri="{BB962C8B-B14F-4D97-AF65-F5344CB8AC3E}">
        <p14:creationId xmlns:p14="http://schemas.microsoft.com/office/powerpoint/2010/main" val="3222954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C1FF2-9B5A-CCBE-08AA-AC3D7317EC36}"/>
              </a:ext>
            </a:extLst>
          </p:cNvPr>
          <p:cNvSpPr txBox="1">
            <a:spLocks/>
          </p:cNvSpPr>
          <p:nvPr/>
        </p:nvSpPr>
        <p:spPr>
          <a:xfrm>
            <a:off x="838200" y="2766219"/>
            <a:ext cx="10515600" cy="662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45515E"/>
                </a:solidFill>
              </a:rPr>
              <a:t>Hemoglobin C Disease</a:t>
            </a:r>
          </a:p>
        </p:txBody>
      </p:sp>
    </p:spTree>
    <p:extLst>
      <p:ext uri="{BB962C8B-B14F-4D97-AF65-F5344CB8AC3E}">
        <p14:creationId xmlns:p14="http://schemas.microsoft.com/office/powerpoint/2010/main" val="4262735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Hemoglobin C Disease</a:t>
            </a: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199" y="1498079"/>
            <a:ext cx="11117239" cy="517567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Hemoglobin C </a:t>
            </a:r>
            <a:r>
              <a:rPr lang="en-US" dirty="0">
                <a:solidFill>
                  <a:srgbClr val="FF0000"/>
                </a:solidFill>
                <a:latin typeface="Cambria" panose="02040503050406030204" pitchFamily="18" charset="0"/>
              </a:rPr>
              <a:t>disease</a:t>
            </a:r>
            <a:r>
              <a:rPr lang="en-US" dirty="0">
                <a:latin typeface="Cambria" panose="02040503050406030204" pitchFamily="18" charset="0"/>
              </a:rPr>
              <a:t>: occurs in individuals who are </a:t>
            </a:r>
            <a:r>
              <a:rPr lang="en-US" dirty="0">
                <a:solidFill>
                  <a:srgbClr val="002060"/>
                </a:solidFill>
                <a:latin typeface="Cambria" panose="02040503050406030204" pitchFamily="18" charset="0"/>
              </a:rPr>
              <a:t>homozygous</a:t>
            </a:r>
            <a:r>
              <a:rPr lang="en-US" dirty="0">
                <a:latin typeface="Cambria" panose="02040503050406030204" pitchFamily="18" charset="0"/>
              </a:rPr>
              <a:t> for the hemoglobin C mutation (</a:t>
            </a:r>
            <a:r>
              <a:rPr lang="en-US" dirty="0" err="1">
                <a:latin typeface="Cambria" panose="02040503050406030204" pitchFamily="18" charset="0"/>
              </a:rPr>
              <a:t>HbCC</a:t>
            </a:r>
            <a:r>
              <a:rPr lang="en-US" dirty="0">
                <a:latin typeface="Cambria" panose="02040503050406030204" pitchFamily="18" charset="0"/>
              </a:rPr>
              <a:t>)</a:t>
            </a:r>
          </a:p>
          <a:p>
            <a:r>
              <a:rPr lang="en-US" dirty="0">
                <a:latin typeface="Cambria" panose="02040503050406030204" pitchFamily="18" charset="0"/>
              </a:rPr>
              <a:t>Hemoglobin C </a:t>
            </a:r>
            <a:r>
              <a:rPr lang="en-US" dirty="0">
                <a:solidFill>
                  <a:srgbClr val="FF0000"/>
                </a:solidFill>
                <a:latin typeface="Cambria" panose="02040503050406030204" pitchFamily="18" charset="0"/>
              </a:rPr>
              <a:t>trait</a:t>
            </a:r>
            <a:r>
              <a:rPr lang="en-US" dirty="0">
                <a:latin typeface="Cambria" panose="02040503050406030204" pitchFamily="18" charset="0"/>
              </a:rPr>
              <a:t>: occurs in individuals who are </a:t>
            </a:r>
            <a:r>
              <a:rPr lang="en-US" dirty="0">
                <a:solidFill>
                  <a:srgbClr val="002060"/>
                </a:solidFill>
                <a:latin typeface="Cambria" panose="02040503050406030204" pitchFamily="18" charset="0"/>
              </a:rPr>
              <a:t>heterozygous</a:t>
            </a:r>
            <a:r>
              <a:rPr lang="en-US" dirty="0">
                <a:latin typeface="Cambria" panose="02040503050406030204" pitchFamily="18" charset="0"/>
              </a:rPr>
              <a:t> carriers of the hemoglobin C mutation (</a:t>
            </a:r>
            <a:r>
              <a:rPr lang="en-US" dirty="0" err="1">
                <a:latin typeface="Cambria" panose="02040503050406030204" pitchFamily="18" charset="0"/>
              </a:rPr>
              <a:t>HbAC</a:t>
            </a:r>
            <a:r>
              <a:rPr lang="en-US" dirty="0">
                <a:latin typeface="Cambria" panose="02040503050406030204" pitchFamily="18" charset="0"/>
              </a:rPr>
              <a:t>)</a:t>
            </a:r>
          </a:p>
          <a:p>
            <a:r>
              <a:rPr lang="en-US" dirty="0">
                <a:latin typeface="Cambria" panose="02040503050406030204" pitchFamily="18" charset="0"/>
              </a:rPr>
              <a:t>Inherited as </a:t>
            </a:r>
            <a:r>
              <a:rPr lang="en-US" dirty="0">
                <a:solidFill>
                  <a:srgbClr val="FF0000"/>
                </a:solidFill>
                <a:latin typeface="Cambria" panose="02040503050406030204" pitchFamily="18" charset="0"/>
              </a:rPr>
              <a:t>autosomal recessive</a:t>
            </a:r>
          </a:p>
          <a:p>
            <a:r>
              <a:rPr lang="en-US" dirty="0">
                <a:latin typeface="Cambria" panose="02040503050406030204" pitchFamily="18" charset="0"/>
              </a:rPr>
              <a:t>Pathophysiology:</a:t>
            </a:r>
          </a:p>
          <a:p>
            <a:pPr lvl="1"/>
            <a:r>
              <a:rPr lang="en-US" sz="2200" dirty="0">
                <a:latin typeface="Cambria" panose="02040503050406030204" pitchFamily="18" charset="0"/>
              </a:rPr>
              <a:t>β-globin mutation (glutamate replaced by lysine) creating hemoglobin C</a:t>
            </a:r>
          </a:p>
          <a:p>
            <a:pPr lvl="1"/>
            <a:r>
              <a:rPr lang="en-US" sz="2000" dirty="0" err="1">
                <a:latin typeface="Cambria" panose="02040503050406030204" pitchFamily="18" charset="0"/>
              </a:rPr>
              <a:t>HbC</a:t>
            </a:r>
            <a:r>
              <a:rPr lang="en-US" sz="2000" dirty="0">
                <a:latin typeface="Cambria" panose="02040503050406030204" pitchFamily="18" charset="0"/>
              </a:rPr>
              <a:t> precipitates as crystals → ↑ RBC rigidity and ↓ deformability → extravascular hemolysis</a:t>
            </a:r>
          </a:p>
          <a:p>
            <a:pPr lvl="1"/>
            <a:r>
              <a:rPr lang="en-US" sz="2000" dirty="0" err="1">
                <a:latin typeface="Cambria" panose="02040503050406030204" pitchFamily="18" charset="0"/>
              </a:rPr>
              <a:t>HbC</a:t>
            </a:r>
            <a:r>
              <a:rPr lang="en-US" sz="2000" dirty="0">
                <a:latin typeface="Cambria" panose="02040503050406030204" pitchFamily="18" charset="0"/>
              </a:rPr>
              <a:t> is less soluble than </a:t>
            </a:r>
            <a:r>
              <a:rPr lang="en-US" sz="2000" dirty="0" err="1">
                <a:latin typeface="Cambria" panose="02040503050406030204" pitchFamily="18" charset="0"/>
              </a:rPr>
              <a:t>HbA</a:t>
            </a:r>
            <a:r>
              <a:rPr lang="en-US" sz="2000" dirty="0">
                <a:latin typeface="Cambria" panose="02040503050406030204" pitchFamily="18" charset="0"/>
              </a:rPr>
              <a:t> and tends to form hexagonal crystals, which lead to RBC dehydration (↑ MCHC)</a:t>
            </a:r>
          </a:p>
          <a:p>
            <a:pPr lvl="1"/>
            <a:r>
              <a:rPr lang="en-US" sz="2000" dirty="0">
                <a:latin typeface="Cambria" panose="02040503050406030204" pitchFamily="18" charset="0"/>
              </a:rPr>
              <a:t>RBCs have reduced oxygen-binding capacity and a shorter lifespan</a:t>
            </a:r>
          </a:p>
          <a:p>
            <a:r>
              <a:rPr lang="en-US" dirty="0">
                <a:latin typeface="Cambria" panose="02040503050406030204" pitchFamily="18" charset="0"/>
              </a:rPr>
              <a:t>Clinical features:</a:t>
            </a:r>
          </a:p>
          <a:p>
            <a:pPr lvl="1"/>
            <a:r>
              <a:rPr lang="en-US" sz="2000" dirty="0">
                <a:latin typeface="Cambria" panose="02040503050406030204" pitchFamily="18" charset="0"/>
              </a:rPr>
              <a:t>Hemolytic anemia (usually mild), cholelithiasis, jaundice, splenomegaly</a:t>
            </a:r>
          </a:p>
          <a:p>
            <a:pPr lvl="1"/>
            <a:r>
              <a:rPr lang="en-US" sz="2000" dirty="0">
                <a:latin typeface="Cambria" panose="02040503050406030204" pitchFamily="18" charset="0"/>
              </a:rPr>
              <a:t>Patients with </a:t>
            </a:r>
            <a:r>
              <a:rPr lang="en-US" sz="2000" dirty="0" err="1">
                <a:latin typeface="Cambria" panose="02040503050406030204" pitchFamily="18" charset="0"/>
              </a:rPr>
              <a:t>HbSC</a:t>
            </a:r>
            <a:r>
              <a:rPr lang="en-US" sz="2000" dirty="0">
                <a:latin typeface="Cambria" panose="02040503050406030204" pitchFamily="18" charset="0"/>
              </a:rPr>
              <a:t> gene mutation (one </a:t>
            </a:r>
            <a:r>
              <a:rPr lang="en-US" sz="2000" dirty="0" err="1">
                <a:latin typeface="Cambria" panose="02040503050406030204" pitchFamily="18" charset="0"/>
              </a:rPr>
              <a:t>HbC</a:t>
            </a:r>
            <a:r>
              <a:rPr lang="en-US" sz="2000" dirty="0">
                <a:latin typeface="Cambria" panose="02040503050406030204" pitchFamily="18" charset="0"/>
              </a:rPr>
              <a:t> and one </a:t>
            </a:r>
            <a:r>
              <a:rPr lang="en-US" sz="2000" dirty="0" err="1">
                <a:latin typeface="Cambria" panose="02040503050406030204" pitchFamily="18" charset="0"/>
              </a:rPr>
              <a:t>HbS</a:t>
            </a:r>
            <a:r>
              <a:rPr lang="en-US" sz="2000" dirty="0">
                <a:latin typeface="Cambria" panose="02040503050406030204" pitchFamily="18" charset="0"/>
              </a:rPr>
              <a:t> trait) have milder symptoms than </a:t>
            </a:r>
            <a:r>
              <a:rPr lang="en-US" sz="2000" dirty="0" err="1">
                <a:latin typeface="Cambria" panose="02040503050406030204" pitchFamily="18" charset="0"/>
              </a:rPr>
              <a:t>HbSS</a:t>
            </a:r>
            <a:r>
              <a:rPr lang="en-US" sz="2000" dirty="0">
                <a:latin typeface="Cambria" panose="02040503050406030204" pitchFamily="18" charset="0"/>
              </a:rPr>
              <a:t> patients.</a:t>
            </a:r>
          </a:p>
          <a:p>
            <a:pPr lvl="2"/>
            <a:endParaRPr lang="en-US" sz="1600" dirty="0">
              <a:latin typeface="Cambria" panose="02040503050406030204" pitchFamily="18" charset="0"/>
            </a:endParaRPr>
          </a:p>
          <a:p>
            <a:pPr lvl="2"/>
            <a:endParaRPr lang="en-US" sz="1600" dirty="0">
              <a:latin typeface="Cambria" panose="02040503050406030204" pitchFamily="18" charset="0"/>
            </a:endParaRPr>
          </a:p>
          <a:p>
            <a:endParaRPr lang="en-US" dirty="0">
              <a:latin typeface="Cambria" panose="02040503050406030204" pitchFamily="18" charset="0"/>
            </a:endParaRPr>
          </a:p>
          <a:p>
            <a:endParaRPr lang="en-US" dirty="0">
              <a:latin typeface="Cambria" panose="02040503050406030204" pitchFamily="18" charset="0"/>
            </a:endParaRPr>
          </a:p>
        </p:txBody>
      </p:sp>
    </p:spTree>
    <p:extLst>
      <p:ext uri="{BB962C8B-B14F-4D97-AF65-F5344CB8AC3E}">
        <p14:creationId xmlns:p14="http://schemas.microsoft.com/office/powerpoint/2010/main" val="2042057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C556D-F1A6-1CD1-F4CE-DAB67C994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Hemoglobin C Disease</a:t>
            </a:r>
          </a:p>
        </p:txBody>
      </p:sp>
      <p:sp>
        <p:nvSpPr>
          <p:cNvPr id="3" name="Content Placeholder 2">
            <a:extLst>
              <a:ext uri="{FF2B5EF4-FFF2-40B4-BE49-F238E27FC236}">
                <a16:creationId xmlns:a16="http://schemas.microsoft.com/office/drawing/2014/main" xmlns="" id="{B1C7A702-0099-5855-947B-3D9755205D38}"/>
              </a:ext>
            </a:extLst>
          </p:cNvPr>
          <p:cNvSpPr txBox="1">
            <a:spLocks/>
          </p:cNvSpPr>
          <p:nvPr/>
        </p:nvSpPr>
        <p:spPr>
          <a:xfrm>
            <a:off x="838199" y="1498079"/>
            <a:ext cx="11117239" cy="517567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Cambria" panose="02040503050406030204" pitchFamily="18" charset="0"/>
              </a:rPr>
              <a:t>Diagnosis:</a:t>
            </a:r>
          </a:p>
          <a:p>
            <a:endParaRPr lang="en-US" sz="2600" dirty="0">
              <a:latin typeface="Cambria" panose="02040503050406030204" pitchFamily="18" charset="0"/>
            </a:endParaRPr>
          </a:p>
          <a:p>
            <a:endParaRPr lang="en-US" sz="2600" dirty="0">
              <a:latin typeface="Cambria" panose="02040503050406030204" pitchFamily="18" charset="0"/>
            </a:endParaRPr>
          </a:p>
          <a:p>
            <a:endParaRPr lang="en-US" sz="2600" dirty="0">
              <a:latin typeface="Cambria" panose="02040503050406030204" pitchFamily="18" charset="0"/>
            </a:endParaRPr>
          </a:p>
          <a:p>
            <a:endParaRPr lang="en-US" sz="2600" dirty="0">
              <a:latin typeface="Cambria" panose="02040503050406030204" pitchFamily="18" charset="0"/>
            </a:endParaRPr>
          </a:p>
          <a:p>
            <a:endParaRPr lang="en-US" sz="2600" dirty="0">
              <a:latin typeface="Cambria" panose="02040503050406030204" pitchFamily="18" charset="0"/>
            </a:endParaRPr>
          </a:p>
          <a:p>
            <a:pPr marL="0" indent="0">
              <a:buNone/>
            </a:pPr>
            <a:endParaRPr lang="en-US" sz="2600" dirty="0">
              <a:latin typeface="Cambria" panose="02040503050406030204" pitchFamily="18" charset="0"/>
            </a:endParaRPr>
          </a:p>
          <a:p>
            <a:pPr lvl="1"/>
            <a:endParaRPr lang="en-US" sz="20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pPr marL="0" indent="0">
              <a:buNone/>
            </a:pPr>
            <a:endParaRPr lang="en-US" sz="2400" dirty="0">
              <a:latin typeface="Cambria" panose="02040503050406030204" pitchFamily="18" charset="0"/>
            </a:endParaRPr>
          </a:p>
          <a:p>
            <a:r>
              <a:rPr lang="en-US" sz="2400" dirty="0">
                <a:latin typeface="Cambria" panose="02040503050406030204" pitchFamily="18" charset="0"/>
              </a:rPr>
              <a:t>Treatment: </a:t>
            </a:r>
          </a:p>
          <a:p>
            <a:pPr lvl="1"/>
            <a:r>
              <a:rPr lang="en-US" sz="2000" dirty="0">
                <a:latin typeface="Cambria" panose="02040503050406030204" pitchFamily="18" charset="0"/>
              </a:rPr>
              <a:t>Most patients do not require treatment.</a:t>
            </a:r>
          </a:p>
          <a:p>
            <a:pPr lvl="1"/>
            <a:r>
              <a:rPr lang="en-US" sz="2000" dirty="0">
                <a:latin typeface="Cambria" panose="02040503050406030204" pitchFamily="18" charset="0"/>
              </a:rPr>
              <a:t>Consider folic acid supplements in hemoglobin C disease. </a:t>
            </a:r>
          </a:p>
          <a:p>
            <a:pPr lvl="1"/>
            <a:r>
              <a:rPr lang="en-US" sz="2000" dirty="0">
                <a:latin typeface="Cambria" panose="02040503050406030204" pitchFamily="18" charset="0"/>
              </a:rPr>
              <a:t>Consider cholecystectomy in patients with symptomatic gallstones.</a:t>
            </a:r>
          </a:p>
          <a:p>
            <a:pPr lvl="1"/>
            <a:r>
              <a:rPr lang="en-US" sz="2000" dirty="0">
                <a:latin typeface="Cambria" panose="02040503050406030204" pitchFamily="18" charset="0"/>
              </a:rPr>
              <a:t>Splenectomy is rarely indicated. </a:t>
            </a:r>
          </a:p>
          <a:p>
            <a:pPr lvl="1"/>
            <a:endParaRPr lang="en-US" sz="2000" dirty="0">
              <a:latin typeface="Cambria" panose="02040503050406030204" pitchFamily="18" charset="0"/>
            </a:endParaRPr>
          </a:p>
          <a:p>
            <a:endParaRPr lang="en-US" dirty="0">
              <a:latin typeface="Cambria" panose="02040503050406030204" pitchFamily="18" charset="0"/>
            </a:endParaRPr>
          </a:p>
          <a:p>
            <a:endParaRPr lang="en-US" dirty="0">
              <a:latin typeface="Cambria" panose="02040503050406030204" pitchFamily="18" charset="0"/>
            </a:endParaRPr>
          </a:p>
        </p:txBody>
      </p:sp>
      <p:pic>
        <p:nvPicPr>
          <p:cNvPr id="5" name="Picture 4">
            <a:extLst>
              <a:ext uri="{FF2B5EF4-FFF2-40B4-BE49-F238E27FC236}">
                <a16:creationId xmlns:a16="http://schemas.microsoft.com/office/drawing/2014/main" xmlns="" id="{C56199C8-16D6-3FC9-5BFE-629545AE55A6}"/>
              </a:ext>
            </a:extLst>
          </p:cNvPr>
          <p:cNvPicPr>
            <a:picLocks noChangeAspect="1"/>
          </p:cNvPicPr>
          <p:nvPr/>
        </p:nvPicPr>
        <p:blipFill>
          <a:blip r:embed="rId2"/>
          <a:stretch>
            <a:fillRect/>
          </a:stretch>
        </p:blipFill>
        <p:spPr>
          <a:xfrm>
            <a:off x="1503177" y="1787857"/>
            <a:ext cx="7344769" cy="3327956"/>
          </a:xfrm>
          <a:prstGeom prst="rect">
            <a:avLst/>
          </a:prstGeom>
        </p:spPr>
      </p:pic>
      <p:sp>
        <p:nvSpPr>
          <p:cNvPr id="6" name="TextBox 5">
            <a:extLst>
              <a:ext uri="{FF2B5EF4-FFF2-40B4-BE49-F238E27FC236}">
                <a16:creationId xmlns:a16="http://schemas.microsoft.com/office/drawing/2014/main" xmlns="" id="{86623FC9-7F55-F68B-5467-6178A240E380}"/>
              </a:ext>
            </a:extLst>
          </p:cNvPr>
          <p:cNvSpPr txBox="1"/>
          <p:nvPr/>
        </p:nvSpPr>
        <p:spPr>
          <a:xfrm>
            <a:off x="3830470" y="2674901"/>
            <a:ext cx="1801505" cy="276999"/>
          </a:xfrm>
          <a:prstGeom prst="rect">
            <a:avLst/>
          </a:prstGeom>
          <a:noFill/>
        </p:spPr>
        <p:txBody>
          <a:bodyPr wrap="square" rtlCol="0">
            <a:spAutoFit/>
          </a:bodyPr>
          <a:lstStyle/>
          <a:p>
            <a:r>
              <a:rPr lang="en-US" sz="1200" dirty="0">
                <a:solidFill>
                  <a:srgbClr val="002060"/>
                </a:solidFill>
              </a:rPr>
              <a:t>(Hb 10–12 mg/dL)</a:t>
            </a:r>
            <a:endParaRPr lang="en-AE" sz="1200" dirty="0">
              <a:solidFill>
                <a:srgbClr val="002060"/>
              </a:solidFill>
            </a:endParaRPr>
          </a:p>
        </p:txBody>
      </p:sp>
      <p:pic>
        <p:nvPicPr>
          <p:cNvPr id="7" name="Picture 6">
            <a:extLst>
              <a:ext uri="{FF2B5EF4-FFF2-40B4-BE49-F238E27FC236}">
                <a16:creationId xmlns:a16="http://schemas.microsoft.com/office/drawing/2014/main" xmlns="" id="{2D816B2F-0D7F-A2C6-F0A8-017518FAD92E}"/>
              </a:ext>
            </a:extLst>
          </p:cNvPr>
          <p:cNvPicPr>
            <a:picLocks noChangeAspect="1"/>
          </p:cNvPicPr>
          <p:nvPr/>
        </p:nvPicPr>
        <p:blipFill>
          <a:blip r:embed="rId3"/>
          <a:stretch>
            <a:fillRect/>
          </a:stretch>
        </p:blipFill>
        <p:spPr>
          <a:xfrm>
            <a:off x="8966579" y="1813421"/>
            <a:ext cx="3106475" cy="3302391"/>
          </a:xfrm>
          <a:prstGeom prst="rect">
            <a:avLst/>
          </a:prstGeom>
        </p:spPr>
      </p:pic>
    </p:spTree>
    <p:extLst>
      <p:ext uri="{BB962C8B-B14F-4D97-AF65-F5344CB8AC3E}">
        <p14:creationId xmlns:p14="http://schemas.microsoft.com/office/powerpoint/2010/main" val="162814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34A51A-4A03-F302-9A95-7FB28377F43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Classification</a:t>
            </a:r>
            <a:endParaRPr lang="en-AE" dirty="0">
              <a:solidFill>
                <a:srgbClr val="45515E"/>
              </a:solidFill>
            </a:endParaRPr>
          </a:p>
        </p:txBody>
      </p:sp>
      <p:sp>
        <p:nvSpPr>
          <p:cNvPr id="5" name="Content Placeholder 2">
            <a:extLst>
              <a:ext uri="{FF2B5EF4-FFF2-40B4-BE49-F238E27FC236}">
                <a16:creationId xmlns:a16="http://schemas.microsoft.com/office/drawing/2014/main" xmlns="" id="{DDE83FFA-48AC-FF0F-6A6B-BF8BFC339D89}"/>
              </a:ext>
            </a:extLst>
          </p:cNvPr>
          <p:cNvSpPr txBox="1">
            <a:spLocks/>
          </p:cNvSpPr>
          <p:nvPr/>
        </p:nvSpPr>
        <p:spPr>
          <a:xfrm>
            <a:off x="838200" y="148597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mbria" panose="02040503050406030204" pitchFamily="18" charset="0"/>
              </a:rPr>
              <a:t>Hemolysis can be further categorized depending on whether it occurs inside the blood vessels (intravascular hemolysis), in the reticuloendothelial system (extravascular hemolysis), or both.</a:t>
            </a:r>
            <a:endParaRPr lang="en-AE" sz="2400" dirty="0"/>
          </a:p>
        </p:txBody>
      </p:sp>
      <p:pic>
        <p:nvPicPr>
          <p:cNvPr id="4" name="Picture 3">
            <a:extLst>
              <a:ext uri="{FF2B5EF4-FFF2-40B4-BE49-F238E27FC236}">
                <a16:creationId xmlns:a16="http://schemas.microsoft.com/office/drawing/2014/main" xmlns="" id="{589CF292-CB19-F040-D4DC-88FEE7938574}"/>
              </a:ext>
            </a:extLst>
          </p:cNvPr>
          <p:cNvPicPr>
            <a:picLocks noChangeAspect="1"/>
          </p:cNvPicPr>
          <p:nvPr/>
        </p:nvPicPr>
        <p:blipFill>
          <a:blip r:embed="rId2"/>
          <a:stretch>
            <a:fillRect/>
          </a:stretch>
        </p:blipFill>
        <p:spPr>
          <a:xfrm>
            <a:off x="1183268" y="2774004"/>
            <a:ext cx="9825464" cy="4046465"/>
          </a:xfrm>
          <a:prstGeom prst="rect">
            <a:avLst/>
          </a:prstGeom>
        </p:spPr>
      </p:pic>
    </p:spTree>
    <p:extLst>
      <p:ext uri="{BB962C8B-B14F-4D97-AF65-F5344CB8AC3E}">
        <p14:creationId xmlns:p14="http://schemas.microsoft.com/office/powerpoint/2010/main" val="1734019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Extrinsic Hemolytic</a:t>
            </a:r>
            <a:endParaRPr lang="ar-JO" dirty="0"/>
          </a:p>
        </p:txBody>
      </p:sp>
      <p:sp>
        <p:nvSpPr>
          <p:cNvPr id="3" name="عنصر نائب للمحتوى 2"/>
          <p:cNvSpPr>
            <a:spLocks noGrp="1"/>
          </p:cNvSpPr>
          <p:nvPr>
            <p:ph idx="1"/>
          </p:nvPr>
        </p:nvSpPr>
        <p:spPr>
          <a:xfrm>
            <a:off x="251346" y="1811977"/>
            <a:ext cx="4907508" cy="4351338"/>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sz="2400" b="1" dirty="0"/>
              <a:t>Antibody-mediated destruction of RBCs</a:t>
            </a:r>
          </a:p>
          <a:p>
            <a:pPr marL="0" indent="0">
              <a:buNone/>
            </a:pPr>
            <a:r>
              <a:rPr lang="en-US" sz="2400" dirty="0"/>
              <a:t> ◦ </a:t>
            </a:r>
            <a:r>
              <a:rPr lang="en-US" sz="2400" dirty="0" err="1"/>
              <a:t>Alloimmune</a:t>
            </a:r>
            <a:r>
              <a:rPr lang="en-US" sz="2400" dirty="0"/>
              <a:t> hemolytic anemia</a:t>
            </a:r>
          </a:p>
          <a:p>
            <a:pPr marL="0" indent="0">
              <a:buNone/>
            </a:pPr>
            <a:r>
              <a:rPr lang="en-US" sz="2400" dirty="0"/>
              <a:t> ▪ Hemolytic transfusion reaction</a:t>
            </a:r>
          </a:p>
          <a:p>
            <a:pPr marL="0" indent="0">
              <a:buNone/>
            </a:pPr>
            <a:r>
              <a:rPr lang="en-US" sz="2400" dirty="0"/>
              <a:t> ▪ Hemolytic disease of the fetus and newborn</a:t>
            </a:r>
          </a:p>
          <a:p>
            <a:pPr marL="0" indent="0">
              <a:buNone/>
            </a:pPr>
            <a:r>
              <a:rPr lang="en-US" sz="2400" dirty="0"/>
              <a:t> ◦ Autoimmune hemolytic anemia</a:t>
            </a:r>
          </a:p>
          <a:p>
            <a:pPr marL="0" indent="0">
              <a:buNone/>
            </a:pPr>
            <a:r>
              <a:rPr lang="en-US" sz="2400" dirty="0"/>
              <a:t> ▪ Cold agglutinin hemolytic anemia</a:t>
            </a:r>
          </a:p>
          <a:p>
            <a:pPr marL="0" indent="0">
              <a:buNone/>
            </a:pPr>
            <a:r>
              <a:rPr lang="en-US" sz="2400" dirty="0"/>
              <a:t> ▪ Warm agglutinin hemolytic </a:t>
            </a:r>
            <a:r>
              <a:rPr lang="en-US" sz="2400" dirty="0" smtClean="0"/>
              <a:t>anemia</a:t>
            </a:r>
          </a:p>
        </p:txBody>
      </p:sp>
      <p:sp>
        <p:nvSpPr>
          <p:cNvPr id="4" name="مستطيل 3"/>
          <p:cNvSpPr/>
          <p:nvPr/>
        </p:nvSpPr>
        <p:spPr>
          <a:xfrm>
            <a:off x="5295331" y="1832255"/>
            <a:ext cx="530443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prstClr val="black"/>
                </a:solidFill>
              </a:rPr>
              <a:t>• </a:t>
            </a:r>
            <a:r>
              <a:rPr lang="en-US" sz="2400" b="1" dirty="0">
                <a:solidFill>
                  <a:prstClr val="black"/>
                </a:solidFill>
              </a:rPr>
              <a:t>Mechanical destruction of RBCs</a:t>
            </a:r>
          </a:p>
          <a:p>
            <a:r>
              <a:rPr lang="en-US" sz="2400" dirty="0">
                <a:solidFill>
                  <a:prstClr val="black"/>
                </a:solidFill>
              </a:rPr>
              <a:t> ◦ MAHA</a:t>
            </a:r>
          </a:p>
          <a:p>
            <a:r>
              <a:rPr lang="en-US" sz="2400" dirty="0">
                <a:solidFill>
                  <a:prstClr val="black"/>
                </a:solidFill>
              </a:rPr>
              <a:t> ◦ </a:t>
            </a:r>
            <a:r>
              <a:rPr lang="en-US" sz="2400" dirty="0" err="1">
                <a:solidFill>
                  <a:prstClr val="black"/>
                </a:solidFill>
              </a:rPr>
              <a:t>Macroangiopathic</a:t>
            </a:r>
            <a:r>
              <a:rPr lang="en-US" sz="2400" dirty="0">
                <a:solidFill>
                  <a:prstClr val="black"/>
                </a:solidFill>
              </a:rPr>
              <a:t> hemolytic </a:t>
            </a:r>
            <a:r>
              <a:rPr lang="en-US" sz="2400" dirty="0" smtClean="0">
                <a:solidFill>
                  <a:prstClr val="black"/>
                </a:solidFill>
              </a:rPr>
              <a:t>anemia</a:t>
            </a:r>
            <a:endParaRPr lang="en-US" sz="2400" dirty="0">
              <a:solidFill>
                <a:prstClr val="black"/>
              </a:solidFill>
            </a:endParaRPr>
          </a:p>
        </p:txBody>
      </p:sp>
      <p:sp>
        <p:nvSpPr>
          <p:cNvPr id="5" name="مستطيل 4"/>
          <p:cNvSpPr/>
          <p:nvPr/>
        </p:nvSpPr>
        <p:spPr>
          <a:xfrm>
            <a:off x="5295331" y="3245852"/>
            <a:ext cx="6578221"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solidFill>
                  <a:prstClr val="black"/>
                </a:solidFill>
              </a:rPr>
              <a:t>Other</a:t>
            </a:r>
          </a:p>
          <a:p>
            <a:r>
              <a:rPr lang="en-US" sz="2400" dirty="0">
                <a:solidFill>
                  <a:prstClr val="black"/>
                </a:solidFill>
              </a:rPr>
              <a:t> ◦ Toxin-mediated RBC destruction, e.g., from a snake bite, oxidizing agents (e.g., </a:t>
            </a:r>
            <a:r>
              <a:rPr lang="en-US" sz="2400" dirty="0" err="1">
                <a:solidFill>
                  <a:prstClr val="black"/>
                </a:solidFill>
              </a:rPr>
              <a:t>dapsone</a:t>
            </a:r>
            <a:r>
              <a:rPr lang="en-US" sz="2400" dirty="0">
                <a:solidFill>
                  <a:prstClr val="black"/>
                </a:solidFill>
              </a:rPr>
              <a:t>, </a:t>
            </a:r>
            <a:r>
              <a:rPr lang="en-US" sz="2400" dirty="0" err="1">
                <a:solidFill>
                  <a:prstClr val="black"/>
                </a:solidFill>
              </a:rPr>
              <a:t>nitrofurantoin</a:t>
            </a:r>
            <a:r>
              <a:rPr lang="en-US" sz="2400" dirty="0">
                <a:solidFill>
                  <a:prstClr val="black"/>
                </a:solidFill>
              </a:rPr>
              <a:t>, </a:t>
            </a:r>
            <a:r>
              <a:rPr lang="en-US" sz="2400" dirty="0" err="1">
                <a:solidFill>
                  <a:prstClr val="black"/>
                </a:solidFill>
              </a:rPr>
              <a:t>phenazopyridine</a:t>
            </a:r>
            <a:r>
              <a:rPr lang="en-US" sz="2400" dirty="0">
                <a:solidFill>
                  <a:prstClr val="black"/>
                </a:solidFill>
              </a:rPr>
              <a:t>, </a:t>
            </a:r>
            <a:r>
              <a:rPr lang="en-US" sz="2400" dirty="0" err="1">
                <a:solidFill>
                  <a:prstClr val="black"/>
                </a:solidFill>
              </a:rPr>
              <a:t>primaquine</a:t>
            </a:r>
            <a:r>
              <a:rPr lang="en-US" sz="2400" dirty="0" smtClean="0">
                <a:solidFill>
                  <a:prstClr val="black"/>
                </a:solidFill>
              </a:rPr>
              <a:t>)</a:t>
            </a:r>
            <a:endParaRPr lang="en-US" sz="2400" dirty="0">
              <a:solidFill>
                <a:prstClr val="black"/>
              </a:solidFill>
            </a:endParaRPr>
          </a:p>
          <a:p>
            <a:r>
              <a:rPr lang="en-US" sz="2400" dirty="0">
                <a:solidFill>
                  <a:prstClr val="black"/>
                </a:solidFill>
              </a:rPr>
              <a:t> ◦ RBC destruction by intracellular pathogens, e.g., in malaria, </a:t>
            </a:r>
            <a:r>
              <a:rPr lang="en-US" sz="2400" dirty="0" err="1">
                <a:solidFill>
                  <a:prstClr val="black"/>
                </a:solidFill>
              </a:rPr>
              <a:t>babesiosis</a:t>
            </a:r>
            <a:r>
              <a:rPr lang="en-US" sz="2400" dirty="0">
                <a:solidFill>
                  <a:prstClr val="black"/>
                </a:solidFill>
              </a:rPr>
              <a:t>, </a:t>
            </a:r>
            <a:r>
              <a:rPr lang="en-US" sz="2400" dirty="0" err="1">
                <a:solidFill>
                  <a:prstClr val="black"/>
                </a:solidFill>
              </a:rPr>
              <a:t>bartonellosis</a:t>
            </a:r>
            <a:r>
              <a:rPr lang="en-US" sz="2400" dirty="0">
                <a:solidFill>
                  <a:prstClr val="black"/>
                </a:solidFill>
              </a:rPr>
              <a:t>, </a:t>
            </a:r>
            <a:r>
              <a:rPr lang="en-US" sz="2400" dirty="0" err="1">
                <a:solidFill>
                  <a:prstClr val="black"/>
                </a:solidFill>
              </a:rPr>
              <a:t>rickettsiosis</a:t>
            </a:r>
            <a:endParaRPr lang="en-US" sz="2400" dirty="0">
              <a:solidFill>
                <a:prstClr val="black"/>
              </a:solidFill>
            </a:endParaRPr>
          </a:p>
          <a:p>
            <a:r>
              <a:rPr lang="en-US" sz="2400" dirty="0">
                <a:solidFill>
                  <a:prstClr val="black"/>
                </a:solidFill>
              </a:rPr>
              <a:t> ◦ RBC destruction due to </a:t>
            </a:r>
            <a:r>
              <a:rPr lang="en-US" sz="2400" dirty="0" err="1">
                <a:solidFill>
                  <a:prstClr val="black"/>
                </a:solidFill>
              </a:rPr>
              <a:t>hypersplenism</a:t>
            </a:r>
            <a:endParaRPr lang="ar-JO" sz="2400" dirty="0">
              <a:solidFill>
                <a:prstClr val="black"/>
              </a:solidFill>
            </a:endParaRPr>
          </a:p>
        </p:txBody>
      </p:sp>
    </p:spTree>
    <p:extLst>
      <p:ext uri="{BB962C8B-B14F-4D97-AF65-F5344CB8AC3E}">
        <p14:creationId xmlns:p14="http://schemas.microsoft.com/office/powerpoint/2010/main" val="3619842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dirty="0"/>
              <a:t>MAHA</a:t>
            </a:r>
            <a:br>
              <a:rPr lang="en-US" dirty="0"/>
            </a:br>
            <a:r>
              <a:rPr lang="en-US" dirty="0" smtClean="0"/>
              <a:t>(</a:t>
            </a:r>
            <a:r>
              <a:rPr lang="en-US" dirty="0" err="1" smtClean="0"/>
              <a:t>Microangiopathic</a:t>
            </a:r>
            <a:r>
              <a:rPr lang="en-US" dirty="0" smtClean="0"/>
              <a:t> </a:t>
            </a:r>
            <a:r>
              <a:rPr lang="en-US" dirty="0"/>
              <a:t>hemolytic </a:t>
            </a:r>
            <a:r>
              <a:rPr lang="en-US" dirty="0" smtClean="0"/>
              <a:t>anemia)</a:t>
            </a:r>
            <a:endParaRPr lang="ar-JO" dirty="0"/>
          </a:p>
        </p:txBody>
      </p:sp>
      <p:sp>
        <p:nvSpPr>
          <p:cNvPr id="3" name="عنصر نائب للمحتوى 2"/>
          <p:cNvSpPr>
            <a:spLocks noGrp="1"/>
          </p:cNvSpPr>
          <p:nvPr>
            <p:ph idx="1"/>
          </p:nvPr>
        </p:nvSpPr>
        <p:spPr>
          <a:xfrm>
            <a:off x="204716" y="1825625"/>
            <a:ext cx="6198663" cy="4351338"/>
          </a:xfrm>
        </p:spPr>
        <p:txBody>
          <a:bodyPr>
            <a:normAutofit/>
          </a:bodyPr>
          <a:lstStyle/>
          <a:p>
            <a:pPr marL="0" indent="0">
              <a:buNone/>
            </a:pPr>
            <a:r>
              <a:rPr lang="en-US" dirty="0" smtClean="0"/>
              <a:t>Hemolytic </a:t>
            </a:r>
            <a:r>
              <a:rPr lang="en-US" dirty="0"/>
              <a:t>anemia (↑LDH, ↓ </a:t>
            </a:r>
            <a:r>
              <a:rPr lang="en-US" dirty="0" err="1"/>
              <a:t>haptoglobin</a:t>
            </a:r>
            <a:r>
              <a:rPr lang="en-US" dirty="0"/>
              <a:t>)</a:t>
            </a:r>
          </a:p>
          <a:p>
            <a:pPr marL="0" indent="0">
              <a:buNone/>
            </a:pPr>
            <a:r>
              <a:rPr lang="en-US" dirty="0" smtClean="0"/>
              <a:t>Caused </a:t>
            </a:r>
            <a:r>
              <a:rPr lang="en-US" dirty="0"/>
              <a:t>by shearing of RBCs as they pass through </a:t>
            </a:r>
            <a:r>
              <a:rPr lang="en-US" dirty="0" smtClean="0"/>
              <a:t>thrombi </a:t>
            </a:r>
            <a:r>
              <a:rPr lang="en-US" dirty="0"/>
              <a:t>in small vessels</a:t>
            </a:r>
          </a:p>
          <a:p>
            <a:pPr marL="0" indent="0">
              <a:buNone/>
            </a:pPr>
            <a:r>
              <a:rPr lang="en-US" dirty="0" smtClean="0"/>
              <a:t>Blood </a:t>
            </a:r>
            <a:r>
              <a:rPr lang="en-US" dirty="0"/>
              <a:t>smear: </a:t>
            </a:r>
            <a:r>
              <a:rPr lang="en-US" dirty="0" err="1"/>
              <a:t>schistocytes</a:t>
            </a:r>
            <a:endParaRPr lang="en-US" dirty="0"/>
          </a:p>
          <a:p>
            <a:pPr marL="0" indent="0">
              <a:buNone/>
            </a:pPr>
            <a:r>
              <a:rPr lang="en-US" dirty="0" smtClean="0"/>
              <a:t>Seen </a:t>
            </a:r>
            <a:r>
              <a:rPr lang="en-US" dirty="0"/>
              <a:t>in:</a:t>
            </a:r>
          </a:p>
          <a:p>
            <a:r>
              <a:rPr lang="en-US" dirty="0" smtClean="0"/>
              <a:t>TTP</a:t>
            </a:r>
            <a:endParaRPr lang="en-US" dirty="0"/>
          </a:p>
          <a:p>
            <a:r>
              <a:rPr lang="en-US" dirty="0" smtClean="0"/>
              <a:t>HUS</a:t>
            </a:r>
            <a:endParaRPr lang="en-US" dirty="0"/>
          </a:p>
          <a:p>
            <a:r>
              <a:rPr lang="en-US" dirty="0" smtClean="0"/>
              <a:t>DIC</a:t>
            </a:r>
            <a:endParaRPr lang="ar-JO"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565" t="22146" r="20829" b="20770"/>
          <a:stretch/>
        </p:blipFill>
        <p:spPr bwMode="auto">
          <a:xfrm>
            <a:off x="6403379" y="2002137"/>
            <a:ext cx="5544000" cy="41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8087933" y="154547"/>
            <a:ext cx="3524596" cy="461665"/>
          </a:xfrm>
          <a:prstGeom prst="rect">
            <a:avLst/>
          </a:prstGeom>
          <a:noFill/>
        </p:spPr>
        <p:txBody>
          <a:bodyPr wrap="square" rtlCol="1">
            <a:spAutoFit/>
          </a:bodyPr>
          <a:lstStyle/>
          <a:p>
            <a:r>
              <a:rPr lang="en-US" sz="2400" b="1" dirty="0" smtClean="0">
                <a:solidFill>
                  <a:srgbClr val="FF0000"/>
                </a:solidFill>
              </a:rPr>
              <a:t>Medical emergency !!!!!!!!</a:t>
            </a:r>
            <a:endParaRPr lang="ar-JO" sz="2400" b="1" dirty="0">
              <a:solidFill>
                <a:srgbClr val="FF0000"/>
              </a:solidFill>
            </a:endParaRPr>
          </a:p>
        </p:txBody>
      </p:sp>
    </p:spTree>
    <p:extLst>
      <p:ext uri="{BB962C8B-B14F-4D97-AF65-F5344CB8AC3E}">
        <p14:creationId xmlns:p14="http://schemas.microsoft.com/office/powerpoint/2010/main" val="838445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TTP</a:t>
            </a:r>
            <a:br>
              <a:rPr lang="en-US" dirty="0"/>
            </a:br>
            <a:r>
              <a:rPr lang="en-US" dirty="0"/>
              <a:t>Thrombotic thrombocytopenic </a:t>
            </a:r>
            <a:r>
              <a:rPr lang="en-US" dirty="0" err="1"/>
              <a:t>purpura</a:t>
            </a:r>
            <a:endParaRPr lang="ar-JO" dirty="0"/>
          </a:p>
        </p:txBody>
      </p:sp>
      <p:sp>
        <p:nvSpPr>
          <p:cNvPr id="3" name="عنصر نائب للمحتوى 2"/>
          <p:cNvSpPr>
            <a:spLocks noGrp="1"/>
          </p:cNvSpPr>
          <p:nvPr>
            <p:ph idx="1"/>
          </p:nvPr>
        </p:nvSpPr>
        <p:spPr/>
        <p:txBody>
          <a:bodyPr/>
          <a:lstStyle/>
          <a:p>
            <a:pPr marL="0" indent="0">
              <a:buNone/>
            </a:pPr>
            <a:r>
              <a:rPr lang="en-US" b="1" dirty="0" smtClean="0">
                <a:solidFill>
                  <a:srgbClr val="0070C0"/>
                </a:solidFill>
              </a:rPr>
              <a:t>Fever</a:t>
            </a:r>
            <a:endParaRPr lang="en-US" b="1" dirty="0">
              <a:solidFill>
                <a:srgbClr val="0070C0"/>
              </a:solidFill>
            </a:endParaRPr>
          </a:p>
          <a:p>
            <a:r>
              <a:rPr lang="en-US" dirty="0" smtClean="0"/>
              <a:t>Inflammation </a:t>
            </a:r>
            <a:r>
              <a:rPr lang="en-US" dirty="0"/>
              <a:t>from small vessel occlusion and tissue damage</a:t>
            </a:r>
          </a:p>
          <a:p>
            <a:pPr marL="0" indent="0">
              <a:buNone/>
            </a:pPr>
            <a:r>
              <a:rPr lang="en-US" b="1" dirty="0" smtClean="0">
                <a:solidFill>
                  <a:srgbClr val="0070C0"/>
                </a:solidFill>
              </a:rPr>
              <a:t>Neurological </a:t>
            </a:r>
            <a:r>
              <a:rPr lang="en-US" b="1" dirty="0">
                <a:solidFill>
                  <a:srgbClr val="0070C0"/>
                </a:solidFill>
              </a:rPr>
              <a:t>symptoms</a:t>
            </a:r>
          </a:p>
          <a:p>
            <a:r>
              <a:rPr lang="en-US" dirty="0" smtClean="0"/>
              <a:t>Headache</a:t>
            </a:r>
            <a:r>
              <a:rPr lang="en-US" dirty="0"/>
              <a:t>, confusion, seizures</a:t>
            </a:r>
          </a:p>
          <a:p>
            <a:pPr marL="0" indent="0">
              <a:buNone/>
            </a:pPr>
            <a:r>
              <a:rPr lang="en-US" dirty="0" smtClean="0"/>
              <a:t>Renal </a:t>
            </a:r>
            <a:r>
              <a:rPr lang="en-US" dirty="0"/>
              <a:t>failure</a:t>
            </a:r>
          </a:p>
          <a:p>
            <a:pPr marL="0" indent="0">
              <a:buNone/>
            </a:pPr>
            <a:r>
              <a:rPr lang="en-US" b="1" dirty="0" err="1" smtClean="0">
                <a:solidFill>
                  <a:srgbClr val="FF0000"/>
                </a:solidFill>
              </a:rPr>
              <a:t>Petechiae</a:t>
            </a:r>
            <a:r>
              <a:rPr lang="en-US" dirty="0" smtClean="0">
                <a:solidFill>
                  <a:srgbClr val="FF0000"/>
                </a:solidFill>
              </a:rPr>
              <a:t> </a:t>
            </a:r>
            <a:r>
              <a:rPr lang="en-US" dirty="0"/>
              <a:t>and bleeding</a:t>
            </a:r>
          </a:p>
          <a:p>
            <a:pPr marL="0" indent="0">
              <a:buNone/>
            </a:pPr>
            <a:endParaRPr lang="ar-JO" dirty="0"/>
          </a:p>
        </p:txBody>
      </p:sp>
    </p:spTree>
    <p:extLst>
      <p:ext uri="{BB962C8B-B14F-4D97-AF65-F5344CB8AC3E}">
        <p14:creationId xmlns:p14="http://schemas.microsoft.com/office/powerpoint/2010/main" val="2117612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TTP</a:t>
            </a:r>
            <a:br>
              <a:rPr lang="en-US" dirty="0"/>
            </a:br>
            <a:r>
              <a:rPr lang="en-US" dirty="0"/>
              <a:t>Thrombotic thrombocytopenic </a:t>
            </a:r>
            <a:r>
              <a:rPr lang="en-US" dirty="0" err="1"/>
              <a:t>purpura</a:t>
            </a:r>
            <a:endParaRPr lang="ar-JO" dirty="0"/>
          </a:p>
        </p:txBody>
      </p:sp>
      <p:sp>
        <p:nvSpPr>
          <p:cNvPr id="3" name="عنصر نائب للمحتوى 2"/>
          <p:cNvSpPr>
            <a:spLocks noGrp="1"/>
          </p:cNvSpPr>
          <p:nvPr>
            <p:ph idx="1"/>
          </p:nvPr>
        </p:nvSpPr>
        <p:spPr/>
        <p:txBody>
          <a:bodyPr/>
          <a:lstStyle/>
          <a:p>
            <a:pPr marL="0" indent="0">
              <a:buNone/>
            </a:pPr>
            <a:r>
              <a:rPr lang="en-US" b="1" dirty="0">
                <a:solidFill>
                  <a:srgbClr val="0070C0"/>
                </a:solidFill>
              </a:rPr>
              <a:t>Lab tests:</a:t>
            </a:r>
          </a:p>
          <a:p>
            <a:pPr marL="0" indent="0">
              <a:buNone/>
            </a:pPr>
            <a:r>
              <a:rPr lang="en-US" dirty="0"/>
              <a:t>• Hemolytic anemia</a:t>
            </a:r>
          </a:p>
          <a:p>
            <a:pPr marL="0" indent="0">
              <a:buNone/>
            </a:pPr>
            <a:r>
              <a:rPr lang="en-US" dirty="0"/>
              <a:t>• Thrombocytopenia</a:t>
            </a:r>
          </a:p>
          <a:p>
            <a:pPr marL="0" indent="0">
              <a:buNone/>
            </a:pPr>
            <a:r>
              <a:rPr lang="en-US" dirty="0"/>
              <a:t>• </a:t>
            </a:r>
            <a:r>
              <a:rPr lang="en-US" dirty="0" err="1"/>
              <a:t>Schistocytes</a:t>
            </a:r>
            <a:r>
              <a:rPr lang="en-US" dirty="0"/>
              <a:t> on blood smear</a:t>
            </a:r>
          </a:p>
          <a:p>
            <a:pPr marL="0" indent="0">
              <a:buNone/>
            </a:pPr>
            <a:r>
              <a:rPr lang="en-US" dirty="0"/>
              <a:t>• PT/PTT should be normal </a:t>
            </a:r>
          </a:p>
          <a:p>
            <a:pPr marL="0" indent="0">
              <a:buNone/>
            </a:pPr>
            <a:r>
              <a:rPr lang="en-US" dirty="0"/>
              <a:t>• Contrast with DIC</a:t>
            </a:r>
          </a:p>
          <a:p>
            <a:pPr marL="0" indent="0">
              <a:buNone/>
            </a:pPr>
            <a:r>
              <a:rPr lang="en-US" dirty="0"/>
              <a:t>• May see elevated </a:t>
            </a:r>
            <a:r>
              <a:rPr lang="en-US" dirty="0" smtClean="0"/>
              <a:t>d-dimer</a:t>
            </a:r>
            <a:endParaRPr lang="en-US" dirty="0"/>
          </a:p>
        </p:txBody>
      </p:sp>
    </p:spTree>
    <p:extLst>
      <p:ext uri="{BB962C8B-B14F-4D97-AF65-F5344CB8AC3E}">
        <p14:creationId xmlns:p14="http://schemas.microsoft.com/office/powerpoint/2010/main" val="3533416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TTP</a:t>
            </a:r>
            <a:br>
              <a:rPr lang="en-US" dirty="0"/>
            </a:br>
            <a:r>
              <a:rPr lang="en-US" dirty="0"/>
              <a:t>Thrombotic thrombocytopenic </a:t>
            </a:r>
            <a:r>
              <a:rPr lang="en-US" dirty="0" err="1"/>
              <a:t>purpura</a:t>
            </a:r>
            <a:endParaRPr lang="ar-JO" dirty="0"/>
          </a:p>
        </p:txBody>
      </p:sp>
      <p:sp>
        <p:nvSpPr>
          <p:cNvPr id="3" name="عنصر نائب للمحتوى 2"/>
          <p:cNvSpPr>
            <a:spLocks noGrp="1"/>
          </p:cNvSpPr>
          <p:nvPr>
            <p:ph idx="1"/>
          </p:nvPr>
        </p:nvSpPr>
        <p:spPr/>
        <p:txBody>
          <a:bodyPr/>
          <a:lstStyle/>
          <a:p>
            <a:pPr marL="0" indent="0">
              <a:buNone/>
            </a:pPr>
            <a:r>
              <a:rPr lang="en-US" b="1" dirty="0">
                <a:solidFill>
                  <a:srgbClr val="0070C0"/>
                </a:solidFill>
              </a:rPr>
              <a:t>Treatment</a:t>
            </a:r>
          </a:p>
          <a:p>
            <a:pPr marL="0" indent="0">
              <a:buNone/>
            </a:pPr>
            <a:r>
              <a:rPr lang="en-US" dirty="0"/>
              <a:t>• </a:t>
            </a:r>
            <a:r>
              <a:rPr lang="en-US" b="1" dirty="0">
                <a:solidFill>
                  <a:srgbClr val="FF0000"/>
                </a:solidFill>
              </a:rPr>
              <a:t>Plasma exchange</a:t>
            </a:r>
            <a:r>
              <a:rPr lang="en-US" dirty="0"/>
              <a:t>: removes antibodies</a:t>
            </a:r>
          </a:p>
          <a:p>
            <a:pPr marL="0" indent="0">
              <a:buNone/>
            </a:pPr>
            <a:r>
              <a:rPr lang="en-US" dirty="0"/>
              <a:t>• </a:t>
            </a:r>
            <a:r>
              <a:rPr lang="en-US" b="1" dirty="0">
                <a:solidFill>
                  <a:srgbClr val="FF0000"/>
                </a:solidFill>
              </a:rPr>
              <a:t>Platelet counts</a:t>
            </a:r>
            <a:r>
              <a:rPr lang="en-US" dirty="0"/>
              <a:t> monitored to determine efficacy</a:t>
            </a:r>
          </a:p>
          <a:p>
            <a:endParaRPr lang="ar-JO" dirty="0"/>
          </a:p>
        </p:txBody>
      </p:sp>
    </p:spTree>
    <p:extLst>
      <p:ext uri="{BB962C8B-B14F-4D97-AF65-F5344CB8AC3E}">
        <p14:creationId xmlns:p14="http://schemas.microsoft.com/office/powerpoint/2010/main" val="827128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dirty="0" smtClean="0"/>
              <a:t>HUS</a:t>
            </a:r>
            <a:br>
              <a:rPr lang="en-US" dirty="0" smtClean="0"/>
            </a:br>
            <a:r>
              <a:rPr lang="en-US" dirty="0" smtClean="0"/>
              <a:t>Hemolytic </a:t>
            </a:r>
            <a:r>
              <a:rPr lang="en-US" dirty="0"/>
              <a:t>Uremic </a:t>
            </a:r>
            <a:r>
              <a:rPr lang="en-US" dirty="0" smtClean="0"/>
              <a:t>Syndrome</a:t>
            </a:r>
            <a:endParaRPr lang="ar-JO" dirty="0"/>
          </a:p>
        </p:txBody>
      </p:sp>
      <p:sp>
        <p:nvSpPr>
          <p:cNvPr id="3" name="عنصر نائب للمحتوى 2"/>
          <p:cNvSpPr>
            <a:spLocks noGrp="1"/>
          </p:cNvSpPr>
          <p:nvPr>
            <p:ph idx="1"/>
          </p:nvPr>
        </p:nvSpPr>
        <p:spPr/>
        <p:txBody>
          <a:bodyPr>
            <a:normAutofit/>
          </a:bodyPr>
          <a:lstStyle/>
          <a:p>
            <a:pPr marL="0" indent="0">
              <a:buNone/>
            </a:pPr>
            <a:r>
              <a:rPr lang="en-US" dirty="0" smtClean="0"/>
              <a:t>Many </a:t>
            </a:r>
            <a:r>
              <a:rPr lang="en-US" dirty="0"/>
              <a:t>similarities with TTP</a:t>
            </a:r>
          </a:p>
          <a:p>
            <a:pPr marL="0" indent="0">
              <a:buNone/>
            </a:pPr>
            <a:r>
              <a:rPr lang="en-US" dirty="0" smtClean="0"/>
              <a:t>Also </a:t>
            </a:r>
            <a:r>
              <a:rPr lang="en-US" dirty="0"/>
              <a:t>caused by platelet-rich thrombi in small vessels</a:t>
            </a:r>
          </a:p>
          <a:p>
            <a:pPr marL="0" indent="0">
              <a:buNone/>
            </a:pPr>
            <a:r>
              <a:rPr lang="en-US" dirty="0" smtClean="0"/>
              <a:t>MAHA</a:t>
            </a:r>
            <a:r>
              <a:rPr lang="en-US" dirty="0"/>
              <a:t>, thrombocytopenia, acute kidney injury</a:t>
            </a:r>
          </a:p>
          <a:p>
            <a:r>
              <a:rPr lang="en-US" dirty="0" smtClean="0"/>
              <a:t>Usually </a:t>
            </a:r>
            <a:r>
              <a:rPr lang="en-US" dirty="0"/>
              <a:t>no fever or CNS symptoms</a:t>
            </a:r>
          </a:p>
          <a:p>
            <a:r>
              <a:rPr lang="en-US" dirty="0" smtClean="0"/>
              <a:t>Renal </a:t>
            </a:r>
            <a:r>
              <a:rPr lang="en-US" dirty="0"/>
              <a:t>thrombi → kidney injury</a:t>
            </a:r>
          </a:p>
          <a:p>
            <a:pPr marL="0" indent="0">
              <a:buNone/>
            </a:pPr>
            <a:r>
              <a:rPr lang="en-US" dirty="0" smtClean="0"/>
              <a:t>Commonly </a:t>
            </a:r>
            <a:r>
              <a:rPr lang="en-US" dirty="0"/>
              <a:t>seen in </a:t>
            </a:r>
            <a:r>
              <a:rPr lang="en-US" b="1" dirty="0">
                <a:solidFill>
                  <a:srgbClr val="FF0000"/>
                </a:solidFill>
              </a:rPr>
              <a:t>children</a:t>
            </a:r>
          </a:p>
          <a:p>
            <a:pPr marL="0" indent="0">
              <a:buNone/>
            </a:pPr>
            <a:r>
              <a:rPr lang="en-US" dirty="0" smtClean="0"/>
              <a:t>Commonly </a:t>
            </a:r>
            <a:r>
              <a:rPr lang="en-US" dirty="0"/>
              <a:t>follow GI infection E. Coli </a:t>
            </a:r>
            <a:endParaRPr lang="en-US" dirty="0" smtClean="0"/>
          </a:p>
          <a:p>
            <a:pPr marL="0" indent="0">
              <a:buNone/>
            </a:pPr>
            <a:r>
              <a:rPr lang="en-US" dirty="0" smtClean="0"/>
              <a:t>Shiga-like </a:t>
            </a:r>
            <a:r>
              <a:rPr lang="en-US" dirty="0"/>
              <a:t>toxin causes </a:t>
            </a:r>
            <a:r>
              <a:rPr lang="en-US" dirty="0" err="1" smtClean="0"/>
              <a:t>microthrombi</a:t>
            </a:r>
            <a:endParaRPr lang="en-US" dirty="0"/>
          </a:p>
        </p:txBody>
      </p:sp>
    </p:spTree>
    <p:extLst>
      <p:ext uri="{BB962C8B-B14F-4D97-AF65-F5344CB8AC3E}">
        <p14:creationId xmlns:p14="http://schemas.microsoft.com/office/powerpoint/2010/main" val="336104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dirty="0"/>
              <a:t>DIC</a:t>
            </a:r>
            <a:br>
              <a:rPr lang="en-US" dirty="0"/>
            </a:br>
            <a:r>
              <a:rPr lang="en-US" dirty="0"/>
              <a:t>Disseminated Intravascular </a:t>
            </a:r>
            <a:r>
              <a:rPr lang="en-US" dirty="0" smtClean="0"/>
              <a:t>Coagulation</a:t>
            </a:r>
            <a:endParaRPr lang="ar-JO" dirty="0"/>
          </a:p>
        </p:txBody>
      </p:sp>
      <p:sp>
        <p:nvSpPr>
          <p:cNvPr id="3" name="عنصر نائب للمحتوى 2"/>
          <p:cNvSpPr>
            <a:spLocks noGrp="1"/>
          </p:cNvSpPr>
          <p:nvPr>
            <p:ph idx="1"/>
          </p:nvPr>
        </p:nvSpPr>
        <p:spPr/>
        <p:txBody>
          <a:bodyPr/>
          <a:lstStyle/>
          <a:p>
            <a:pPr marL="0" indent="0">
              <a:buNone/>
            </a:pPr>
            <a:r>
              <a:rPr lang="en-US" dirty="0" smtClean="0"/>
              <a:t>• </a:t>
            </a:r>
            <a:r>
              <a:rPr lang="en-US" dirty="0"/>
              <a:t>Widespread activation of clotting cascade</a:t>
            </a:r>
          </a:p>
          <a:p>
            <a:pPr marL="0" indent="0">
              <a:buNone/>
            </a:pPr>
            <a:r>
              <a:rPr lang="en-US" dirty="0"/>
              <a:t>• Diffuse thrombi (platelets/fibrin) → ischemia</a:t>
            </a:r>
          </a:p>
          <a:p>
            <a:pPr marL="0" indent="0">
              <a:buNone/>
            </a:pPr>
            <a:r>
              <a:rPr lang="en-US" dirty="0"/>
              <a:t>• Consumption of clotting factors and platelets</a:t>
            </a:r>
          </a:p>
          <a:p>
            <a:pPr marL="0" indent="0">
              <a:buNone/>
            </a:pPr>
            <a:r>
              <a:rPr lang="en-US" dirty="0"/>
              <a:t>• Destruction of red blood cells → anemia</a:t>
            </a:r>
          </a:p>
          <a:p>
            <a:endParaRPr lang="ar-JO" dirty="0"/>
          </a:p>
        </p:txBody>
      </p:sp>
    </p:spTree>
    <p:extLst>
      <p:ext uri="{BB962C8B-B14F-4D97-AF65-F5344CB8AC3E}">
        <p14:creationId xmlns:p14="http://schemas.microsoft.com/office/powerpoint/2010/main" val="3274066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DIC</a:t>
            </a:r>
            <a:br>
              <a:rPr lang="en-US" dirty="0"/>
            </a:br>
            <a:r>
              <a:rPr lang="en-US" dirty="0"/>
              <a:t>Disseminated Intravascular Coagulation</a:t>
            </a:r>
            <a:endParaRPr lang="ar-JO" dirty="0"/>
          </a:p>
        </p:txBody>
      </p:sp>
      <p:sp>
        <p:nvSpPr>
          <p:cNvPr id="3" name="عنصر نائب للمحتوى 2"/>
          <p:cNvSpPr>
            <a:spLocks noGrp="1"/>
          </p:cNvSpPr>
          <p:nvPr>
            <p:ph idx="1"/>
          </p:nvPr>
        </p:nvSpPr>
        <p:spPr/>
        <p:txBody>
          <a:bodyPr/>
          <a:lstStyle/>
          <a:p>
            <a:pPr marL="0" indent="0">
              <a:buNone/>
            </a:pPr>
            <a:r>
              <a:rPr lang="en-US" dirty="0"/>
              <a:t>Occurs secondary to another process</a:t>
            </a:r>
          </a:p>
          <a:p>
            <a:pPr marL="0" indent="0">
              <a:buNone/>
            </a:pPr>
            <a:r>
              <a:rPr lang="en-US" dirty="0" smtClean="0"/>
              <a:t>Obstetrical </a:t>
            </a:r>
            <a:r>
              <a:rPr lang="en-US" dirty="0"/>
              <a:t>emergencies</a:t>
            </a:r>
          </a:p>
          <a:p>
            <a:r>
              <a:rPr lang="en-US" dirty="0" smtClean="0"/>
              <a:t>Amniotic </a:t>
            </a:r>
            <a:r>
              <a:rPr lang="en-US" dirty="0"/>
              <a:t>fluid contains tissue factor</a:t>
            </a:r>
          </a:p>
          <a:p>
            <a:r>
              <a:rPr lang="en-US" dirty="0" smtClean="0"/>
              <a:t>DIC </a:t>
            </a:r>
            <a:r>
              <a:rPr lang="en-US" dirty="0"/>
              <a:t>seen in conjunction with amniotic fluid embolism</a:t>
            </a:r>
          </a:p>
          <a:p>
            <a:pPr marL="0" indent="0">
              <a:buNone/>
            </a:pPr>
            <a:r>
              <a:rPr lang="en-US" dirty="0" smtClean="0"/>
              <a:t>Sepsis</a:t>
            </a:r>
            <a:endParaRPr lang="en-US" dirty="0"/>
          </a:p>
          <a:p>
            <a:r>
              <a:rPr lang="en-US" dirty="0" smtClean="0">
                <a:solidFill>
                  <a:srgbClr val="00B050"/>
                </a:solidFill>
              </a:rPr>
              <a:t>Endotoxin </a:t>
            </a:r>
            <a:r>
              <a:rPr lang="en-US" dirty="0"/>
              <a:t>–&gt; activates coagulation cascade</a:t>
            </a:r>
          </a:p>
          <a:p>
            <a:r>
              <a:rPr lang="en-US" dirty="0" smtClean="0"/>
              <a:t>Cytokines</a:t>
            </a:r>
            <a:endParaRPr lang="en-US" dirty="0"/>
          </a:p>
          <a:p>
            <a:endParaRPr lang="ar-JO" dirty="0"/>
          </a:p>
        </p:txBody>
      </p:sp>
    </p:spTree>
    <p:extLst>
      <p:ext uri="{BB962C8B-B14F-4D97-AF65-F5344CB8AC3E}">
        <p14:creationId xmlns:p14="http://schemas.microsoft.com/office/powerpoint/2010/main" val="927447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DIC</a:t>
            </a:r>
            <a:br>
              <a:rPr lang="en-US" dirty="0"/>
            </a:br>
            <a:r>
              <a:rPr lang="en-US" dirty="0"/>
              <a:t>Disseminated Intravascular Coagulation</a:t>
            </a:r>
            <a:endParaRPr lang="ar-JO" dirty="0"/>
          </a:p>
        </p:txBody>
      </p:sp>
      <p:sp>
        <p:nvSpPr>
          <p:cNvPr id="3" name="عنصر نائب للمحتوى 2"/>
          <p:cNvSpPr>
            <a:spLocks noGrp="1"/>
          </p:cNvSpPr>
          <p:nvPr>
            <p:ph idx="1"/>
          </p:nvPr>
        </p:nvSpPr>
        <p:spPr/>
        <p:txBody>
          <a:bodyPr/>
          <a:lstStyle/>
          <a:p>
            <a:pPr marL="0" indent="0">
              <a:buNone/>
            </a:pPr>
            <a:r>
              <a:rPr lang="en-US" b="1" dirty="0" smtClean="0">
                <a:solidFill>
                  <a:srgbClr val="C00000"/>
                </a:solidFill>
              </a:rPr>
              <a:t>Leukemia</a:t>
            </a:r>
            <a:endParaRPr lang="en-US" b="1" dirty="0">
              <a:solidFill>
                <a:srgbClr val="C00000"/>
              </a:solidFill>
            </a:endParaRPr>
          </a:p>
          <a:p>
            <a:r>
              <a:rPr lang="en-US" dirty="0" smtClean="0"/>
              <a:t>Especially </a:t>
            </a:r>
            <a:r>
              <a:rPr lang="en-US" dirty="0"/>
              <a:t>acute </a:t>
            </a:r>
            <a:r>
              <a:rPr lang="en-US" dirty="0" err="1"/>
              <a:t>promyelocytic</a:t>
            </a:r>
            <a:r>
              <a:rPr lang="en-US" dirty="0"/>
              <a:t> leukemia (APML)</a:t>
            </a:r>
          </a:p>
          <a:p>
            <a:r>
              <a:rPr lang="en-US" dirty="0" smtClean="0"/>
              <a:t>Cancer</a:t>
            </a:r>
            <a:r>
              <a:rPr lang="en-US" dirty="0"/>
              <a:t>: well-described </a:t>
            </a:r>
            <a:r>
              <a:rPr lang="en-US" dirty="0" err="1"/>
              <a:t>hypercoagulable</a:t>
            </a:r>
            <a:r>
              <a:rPr lang="en-US" dirty="0"/>
              <a:t> state</a:t>
            </a:r>
          </a:p>
          <a:p>
            <a:r>
              <a:rPr lang="en-US" dirty="0" smtClean="0"/>
              <a:t>Excess </a:t>
            </a:r>
            <a:r>
              <a:rPr lang="en-US" dirty="0"/>
              <a:t>coagulation: DIC</a:t>
            </a:r>
          </a:p>
          <a:p>
            <a:pPr marL="0" indent="0">
              <a:buNone/>
            </a:pPr>
            <a:r>
              <a:rPr lang="en-US" b="1" dirty="0" smtClean="0">
                <a:solidFill>
                  <a:srgbClr val="C00000"/>
                </a:solidFill>
              </a:rPr>
              <a:t>Rattlesnake </a:t>
            </a:r>
            <a:r>
              <a:rPr lang="en-US" b="1" dirty="0">
                <a:solidFill>
                  <a:srgbClr val="C00000"/>
                </a:solidFill>
              </a:rPr>
              <a:t>bites</a:t>
            </a:r>
          </a:p>
          <a:p>
            <a:r>
              <a:rPr lang="en-US" b="1" dirty="0" smtClean="0">
                <a:solidFill>
                  <a:srgbClr val="00B050"/>
                </a:solidFill>
              </a:rPr>
              <a:t>Thrombin-like </a:t>
            </a:r>
            <a:r>
              <a:rPr lang="en-US" b="1" dirty="0">
                <a:solidFill>
                  <a:srgbClr val="00B050"/>
                </a:solidFill>
              </a:rPr>
              <a:t>glycoproteins</a:t>
            </a:r>
            <a:r>
              <a:rPr lang="en-US" dirty="0"/>
              <a:t> within venom</a:t>
            </a:r>
          </a:p>
          <a:p>
            <a:r>
              <a:rPr lang="en-US" dirty="0" smtClean="0"/>
              <a:t>Diffuse </a:t>
            </a:r>
            <a:r>
              <a:rPr lang="en-US" dirty="0"/>
              <a:t>activation of clotting</a:t>
            </a:r>
            <a:endParaRPr lang="ar-JO" dirty="0"/>
          </a:p>
        </p:txBody>
      </p:sp>
    </p:spTree>
    <p:extLst>
      <p:ext uri="{BB962C8B-B14F-4D97-AF65-F5344CB8AC3E}">
        <p14:creationId xmlns:p14="http://schemas.microsoft.com/office/powerpoint/2010/main" val="2533958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DIC</a:t>
            </a:r>
            <a:br>
              <a:rPr lang="en-US" dirty="0"/>
            </a:br>
            <a:r>
              <a:rPr lang="en-US" dirty="0"/>
              <a:t>Disseminated Intravascular Coagulation</a:t>
            </a:r>
            <a:endParaRPr lang="ar-JO" dirty="0"/>
          </a:p>
        </p:txBody>
      </p:sp>
      <p:sp>
        <p:nvSpPr>
          <p:cNvPr id="3" name="عنصر نائب للمحتوى 2"/>
          <p:cNvSpPr>
            <a:spLocks noGrp="1"/>
          </p:cNvSpPr>
          <p:nvPr>
            <p:ph idx="1"/>
          </p:nvPr>
        </p:nvSpPr>
        <p:spPr/>
        <p:txBody>
          <a:bodyPr>
            <a:normAutofit lnSpcReduction="10000"/>
          </a:bodyPr>
          <a:lstStyle/>
          <a:p>
            <a:pPr marL="0" indent="0">
              <a:buNone/>
            </a:pPr>
            <a:r>
              <a:rPr lang="en-US" dirty="0" smtClean="0"/>
              <a:t>- Elevated </a:t>
            </a:r>
            <a:r>
              <a:rPr lang="en-US" dirty="0"/>
              <a:t>PT/PTT/Thrombin time</a:t>
            </a:r>
          </a:p>
          <a:p>
            <a:r>
              <a:rPr lang="en-US" dirty="0" smtClean="0"/>
              <a:t>Consumption </a:t>
            </a:r>
            <a:r>
              <a:rPr lang="en-US" dirty="0"/>
              <a:t>of factors</a:t>
            </a:r>
          </a:p>
          <a:p>
            <a:pPr marL="0" indent="0">
              <a:buNone/>
            </a:pPr>
            <a:r>
              <a:rPr lang="en-US" dirty="0" smtClean="0"/>
              <a:t>- Low </a:t>
            </a:r>
            <a:r>
              <a:rPr lang="en-US" dirty="0"/>
              <a:t>platelets</a:t>
            </a:r>
          </a:p>
          <a:p>
            <a:r>
              <a:rPr lang="en-US" dirty="0" smtClean="0"/>
              <a:t>Consumption </a:t>
            </a:r>
            <a:r>
              <a:rPr lang="en-US" dirty="0"/>
              <a:t>of platelets</a:t>
            </a:r>
          </a:p>
          <a:p>
            <a:pPr marL="0" indent="0">
              <a:buNone/>
            </a:pPr>
            <a:r>
              <a:rPr lang="en-US" dirty="0" smtClean="0"/>
              <a:t>- Low </a:t>
            </a:r>
            <a:r>
              <a:rPr lang="en-US" dirty="0"/>
              <a:t>fibrinogen (consumption)</a:t>
            </a:r>
          </a:p>
          <a:p>
            <a:pPr marL="0" indent="0">
              <a:buNone/>
            </a:pPr>
            <a:r>
              <a:rPr lang="en-US" dirty="0" smtClean="0"/>
              <a:t>- </a:t>
            </a:r>
            <a:r>
              <a:rPr lang="en-US" dirty="0" err="1" smtClean="0"/>
              <a:t>Microangiopathic</a:t>
            </a:r>
            <a:r>
              <a:rPr lang="en-US" dirty="0" smtClean="0"/>
              <a:t> </a:t>
            </a:r>
            <a:r>
              <a:rPr lang="en-US" dirty="0"/>
              <a:t>hemolytic anemia</a:t>
            </a:r>
          </a:p>
          <a:p>
            <a:r>
              <a:rPr lang="en-US" dirty="0" smtClean="0"/>
              <a:t>Low </a:t>
            </a:r>
            <a:r>
              <a:rPr lang="en-US" dirty="0"/>
              <a:t>RBC (anemia)</a:t>
            </a:r>
          </a:p>
          <a:p>
            <a:r>
              <a:rPr lang="en-US" dirty="0" err="1" smtClean="0"/>
              <a:t>Schistocytes</a:t>
            </a:r>
            <a:r>
              <a:rPr lang="en-US" dirty="0" smtClean="0"/>
              <a:t> </a:t>
            </a:r>
            <a:r>
              <a:rPr lang="en-US" dirty="0"/>
              <a:t>on blood smear</a:t>
            </a:r>
          </a:p>
          <a:p>
            <a:pPr marL="0" indent="0">
              <a:buNone/>
            </a:pPr>
            <a:r>
              <a:rPr lang="en-US" dirty="0" smtClean="0"/>
              <a:t>- Elevated </a:t>
            </a:r>
            <a:r>
              <a:rPr lang="en-US" dirty="0"/>
              <a:t>D-dimer</a:t>
            </a:r>
          </a:p>
          <a:p>
            <a:endParaRPr lang="ar-JO" dirty="0"/>
          </a:p>
        </p:txBody>
      </p:sp>
    </p:spTree>
    <p:extLst>
      <p:ext uri="{BB962C8B-B14F-4D97-AF65-F5344CB8AC3E}">
        <p14:creationId xmlns:p14="http://schemas.microsoft.com/office/powerpoint/2010/main" val="280474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C1FF2-9B5A-CCBE-08AA-AC3D7317EC3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Clinical feature:</a:t>
            </a:r>
            <a:endParaRPr lang="en-AE" dirty="0">
              <a:solidFill>
                <a:srgbClr val="45515E"/>
              </a:solidFill>
            </a:endParaRPr>
          </a:p>
        </p:txBody>
      </p:sp>
      <p:sp>
        <p:nvSpPr>
          <p:cNvPr id="3" name="Content Placeholder 2">
            <a:extLst>
              <a:ext uri="{FF2B5EF4-FFF2-40B4-BE49-F238E27FC236}">
                <a16:creationId xmlns:a16="http://schemas.microsoft.com/office/drawing/2014/main" xmlns="" id="{65A6E042-6D06-A26B-6BEA-B5F8545FBC6F}"/>
              </a:ext>
            </a:extLst>
          </p:cNvPr>
          <p:cNvSpPr txBox="1">
            <a:spLocks/>
          </p:cNvSpPr>
          <p:nvPr/>
        </p:nvSpPr>
        <p:spPr>
          <a:xfrm>
            <a:off x="838200" y="1498079"/>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Signs of anemia</a:t>
            </a:r>
          </a:p>
          <a:p>
            <a:pPr lvl="1"/>
            <a:r>
              <a:rPr lang="en-US" dirty="0">
                <a:latin typeface="Cambria" panose="02040503050406030204" pitchFamily="18" charset="0"/>
              </a:rPr>
              <a:t>Fatigue</a:t>
            </a:r>
          </a:p>
          <a:p>
            <a:pPr lvl="1"/>
            <a:r>
              <a:rPr lang="en-US" dirty="0">
                <a:latin typeface="Cambria" panose="02040503050406030204" pitchFamily="18" charset="0"/>
              </a:rPr>
              <a:t>Pallor</a:t>
            </a:r>
          </a:p>
          <a:p>
            <a:pPr lvl="1"/>
            <a:r>
              <a:rPr lang="en-US" dirty="0">
                <a:latin typeface="Cambria" panose="02040503050406030204" pitchFamily="18" charset="0"/>
              </a:rPr>
              <a:t>Exertional dyspnea</a:t>
            </a:r>
          </a:p>
          <a:p>
            <a:pPr lvl="1"/>
            <a:r>
              <a:rPr lang="en-US" dirty="0">
                <a:latin typeface="Cambria" panose="02040503050406030204" pitchFamily="18" charset="0"/>
              </a:rPr>
              <a:t>Tachycardia</a:t>
            </a:r>
          </a:p>
          <a:p>
            <a:r>
              <a:rPr lang="en-US" dirty="0">
                <a:latin typeface="Cambria" panose="02040503050406030204" pitchFamily="18" charset="0"/>
              </a:rPr>
              <a:t>Signs of hemolysis:</a:t>
            </a:r>
          </a:p>
          <a:p>
            <a:pPr lvl="1"/>
            <a:r>
              <a:rPr lang="en-US" dirty="0">
                <a:latin typeface="Cambria" panose="02040503050406030204" pitchFamily="18" charset="0"/>
              </a:rPr>
              <a:t>Jaundice</a:t>
            </a:r>
          </a:p>
          <a:p>
            <a:pPr lvl="1"/>
            <a:r>
              <a:rPr lang="en-US" dirty="0">
                <a:latin typeface="Cambria" panose="02040503050406030204" pitchFamily="18" charset="0"/>
              </a:rPr>
              <a:t>Pigmented gallstones (due to increased indirect bilirubin)</a:t>
            </a:r>
          </a:p>
          <a:p>
            <a:pPr lvl="1"/>
            <a:r>
              <a:rPr lang="en-US" dirty="0">
                <a:latin typeface="Cambria" panose="02040503050406030204" pitchFamily="18" charset="0"/>
              </a:rPr>
              <a:t>Splenomegaly (due to extravascular hemolysis)</a:t>
            </a:r>
          </a:p>
          <a:p>
            <a:pPr lvl="1"/>
            <a:r>
              <a:rPr lang="en-US" dirty="0">
                <a:latin typeface="Cambria" panose="02040503050406030204" pitchFamily="18" charset="0"/>
              </a:rPr>
              <a:t>Back pain and dark urine in severe hemolysis and hemoglobinuria</a:t>
            </a:r>
          </a:p>
          <a:p>
            <a:endParaRPr lang="en-AE" dirty="0"/>
          </a:p>
        </p:txBody>
      </p:sp>
    </p:spTree>
    <p:extLst>
      <p:ext uri="{BB962C8B-B14F-4D97-AF65-F5344CB8AC3E}">
        <p14:creationId xmlns:p14="http://schemas.microsoft.com/office/powerpoint/2010/main" val="1313648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DIC</a:t>
            </a:r>
            <a:br>
              <a:rPr lang="en-US" dirty="0"/>
            </a:br>
            <a:r>
              <a:rPr lang="en-US" dirty="0"/>
              <a:t>Disseminated Intravascular Coagulation</a:t>
            </a:r>
            <a:endParaRPr lang="ar-JO" dirty="0"/>
          </a:p>
        </p:txBody>
      </p:sp>
      <p:sp>
        <p:nvSpPr>
          <p:cNvPr id="3" name="عنصر نائب للمحتوى 2"/>
          <p:cNvSpPr>
            <a:spLocks noGrp="1"/>
          </p:cNvSpPr>
          <p:nvPr>
            <p:ph idx="1"/>
          </p:nvPr>
        </p:nvSpPr>
        <p:spPr/>
        <p:txBody>
          <a:bodyPr/>
          <a:lstStyle/>
          <a:p>
            <a:pPr marL="0" indent="0">
              <a:buNone/>
            </a:pPr>
            <a:r>
              <a:rPr lang="en-US" dirty="0"/>
              <a:t>• Treatment: underlying disorder</a:t>
            </a:r>
          </a:p>
          <a:p>
            <a:pPr marL="0" indent="0">
              <a:buNone/>
            </a:pPr>
            <a:r>
              <a:rPr lang="en-US" dirty="0"/>
              <a:t>• Fresh frozen plasma: replace clotting factors</a:t>
            </a:r>
          </a:p>
          <a:p>
            <a:pPr marL="0" indent="0">
              <a:buNone/>
            </a:pPr>
            <a:r>
              <a:rPr lang="en-US" dirty="0"/>
              <a:t>• RBCs, platelets</a:t>
            </a:r>
          </a:p>
          <a:p>
            <a:pPr marL="0" indent="0">
              <a:buNone/>
            </a:pPr>
            <a:r>
              <a:rPr lang="en-US" dirty="0"/>
              <a:t>• Cryoprecipitate (for low fibrinogen)</a:t>
            </a:r>
          </a:p>
          <a:p>
            <a:endParaRPr lang="ar-JO" dirty="0"/>
          </a:p>
        </p:txBody>
      </p:sp>
    </p:spTree>
    <p:extLst>
      <p:ext uri="{BB962C8B-B14F-4D97-AF65-F5344CB8AC3E}">
        <p14:creationId xmlns:p14="http://schemas.microsoft.com/office/powerpoint/2010/main" val="1399908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Malignant </a:t>
            </a:r>
            <a:r>
              <a:rPr lang="en-US" dirty="0" smtClean="0"/>
              <a:t>Hypertension</a:t>
            </a:r>
            <a:endParaRPr lang="ar-JO" dirty="0"/>
          </a:p>
        </p:txBody>
      </p:sp>
      <p:sp>
        <p:nvSpPr>
          <p:cNvPr id="3" name="عنصر نائب للمحتوى 2"/>
          <p:cNvSpPr>
            <a:spLocks noGrp="1"/>
          </p:cNvSpPr>
          <p:nvPr>
            <p:ph idx="1"/>
          </p:nvPr>
        </p:nvSpPr>
        <p:spPr/>
        <p:txBody>
          <a:bodyPr/>
          <a:lstStyle/>
          <a:p>
            <a:pPr marL="0" indent="0">
              <a:buNone/>
            </a:pPr>
            <a:r>
              <a:rPr lang="en-US" dirty="0" smtClean="0"/>
              <a:t>• </a:t>
            </a:r>
            <a:r>
              <a:rPr lang="en-US" dirty="0"/>
              <a:t>Associated with MAHA</a:t>
            </a:r>
          </a:p>
          <a:p>
            <a:pPr marL="0" indent="0">
              <a:buNone/>
            </a:pPr>
            <a:r>
              <a:rPr lang="en-US" dirty="0"/>
              <a:t>• Endothelial injury → thrombus formation</a:t>
            </a:r>
          </a:p>
          <a:p>
            <a:pPr marL="0" indent="0">
              <a:buNone/>
            </a:pPr>
            <a:r>
              <a:rPr lang="en-US" dirty="0"/>
              <a:t>• Improved with BP control</a:t>
            </a:r>
            <a:endParaRPr lang="ar-JO" dirty="0"/>
          </a:p>
        </p:txBody>
      </p:sp>
    </p:spTree>
    <p:extLst>
      <p:ext uri="{BB962C8B-B14F-4D97-AF65-F5344CB8AC3E}">
        <p14:creationId xmlns:p14="http://schemas.microsoft.com/office/powerpoint/2010/main" val="298522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err="1"/>
              <a:t>Macroangiopathic</a:t>
            </a:r>
            <a:r>
              <a:rPr lang="en-US" dirty="0"/>
              <a:t> hemolytic </a:t>
            </a:r>
            <a:r>
              <a:rPr lang="en-US" dirty="0" smtClean="0"/>
              <a:t>anemia</a:t>
            </a:r>
            <a:endParaRPr lang="ar-JO" dirty="0"/>
          </a:p>
        </p:txBody>
      </p:sp>
      <p:sp>
        <p:nvSpPr>
          <p:cNvPr id="3" name="عنصر نائب للمحتوى 2"/>
          <p:cNvSpPr>
            <a:spLocks noGrp="1"/>
          </p:cNvSpPr>
          <p:nvPr>
            <p:ph idx="1"/>
          </p:nvPr>
        </p:nvSpPr>
        <p:spPr>
          <a:xfrm>
            <a:off x="334851" y="1825625"/>
            <a:ext cx="11758411" cy="4351338"/>
          </a:xfrm>
        </p:spPr>
        <p:txBody>
          <a:bodyPr>
            <a:normAutofit fontScale="85000" lnSpcReduction="10000"/>
          </a:bodyPr>
          <a:lstStyle/>
          <a:p>
            <a:pPr marL="0" indent="0">
              <a:buNone/>
            </a:pPr>
            <a:r>
              <a:rPr lang="en-US" b="1" dirty="0" smtClean="0">
                <a:solidFill>
                  <a:srgbClr val="00B0F0"/>
                </a:solidFill>
              </a:rPr>
              <a:t>Etiology</a:t>
            </a:r>
            <a:endParaRPr lang="en-US" b="1" dirty="0">
              <a:solidFill>
                <a:srgbClr val="00B0F0"/>
              </a:solidFill>
            </a:endParaRPr>
          </a:p>
          <a:p>
            <a:pPr marL="0" indent="0">
              <a:buNone/>
            </a:pPr>
            <a:r>
              <a:rPr lang="en-US" dirty="0"/>
              <a:t> ◦ Congenital cardiovascular anomalies (e.g., bicuspid aortic valve, </a:t>
            </a:r>
            <a:r>
              <a:rPr lang="en-US" dirty="0" err="1"/>
              <a:t>coarctation</a:t>
            </a:r>
            <a:r>
              <a:rPr lang="en-US" dirty="0"/>
              <a:t> of the aorta) </a:t>
            </a:r>
            <a:endParaRPr lang="en-US" dirty="0" smtClean="0"/>
          </a:p>
          <a:p>
            <a:pPr marL="0" indent="0">
              <a:buNone/>
            </a:pPr>
            <a:r>
              <a:rPr lang="en-US" dirty="0" smtClean="0"/>
              <a:t> ◦ </a:t>
            </a:r>
            <a:r>
              <a:rPr lang="en-US" dirty="0"/>
              <a:t>Moderate and severe aortic stenosis: Heart valve replacement usually resolves the anemia.</a:t>
            </a:r>
          </a:p>
          <a:p>
            <a:pPr marL="0" indent="0">
              <a:buNone/>
            </a:pPr>
            <a:r>
              <a:rPr lang="en-US" dirty="0"/>
              <a:t> ◦ In other patient groups: Prosthetic heart valves can cause anemia.</a:t>
            </a:r>
          </a:p>
          <a:p>
            <a:pPr marL="0" indent="0">
              <a:buNone/>
            </a:pPr>
            <a:r>
              <a:rPr lang="en-US" dirty="0"/>
              <a:t> ◦ Extracorporeal circulation, dialysis</a:t>
            </a:r>
          </a:p>
          <a:p>
            <a:pPr marL="0" indent="0">
              <a:buNone/>
            </a:pPr>
            <a:r>
              <a:rPr lang="en-US" dirty="0"/>
              <a:t> ◦ </a:t>
            </a:r>
            <a:r>
              <a:rPr lang="en-US" dirty="0" err="1"/>
              <a:t>Exertional</a:t>
            </a:r>
            <a:r>
              <a:rPr lang="en-US" dirty="0"/>
              <a:t> </a:t>
            </a:r>
            <a:r>
              <a:rPr lang="en-US" dirty="0" err="1"/>
              <a:t>hemoglobinuria</a:t>
            </a:r>
            <a:r>
              <a:rPr lang="en-US" dirty="0"/>
              <a:t> (“march </a:t>
            </a:r>
            <a:r>
              <a:rPr lang="en-US" dirty="0" err="1"/>
              <a:t>hemoglobinuria</a:t>
            </a:r>
            <a:r>
              <a:rPr lang="en-US" dirty="0"/>
              <a:t>”): RBC destruction in the feet during strenuous exercise (e.g., running on hard surfaces)</a:t>
            </a:r>
          </a:p>
          <a:p>
            <a:pPr marL="0" indent="0">
              <a:buNone/>
            </a:pPr>
            <a:r>
              <a:rPr lang="en-US" b="1" dirty="0" smtClean="0">
                <a:solidFill>
                  <a:srgbClr val="00B0F0"/>
                </a:solidFill>
              </a:rPr>
              <a:t>Pathophysiology</a:t>
            </a:r>
            <a:r>
              <a:rPr lang="en-US" dirty="0"/>
              <a:t>: </a:t>
            </a:r>
            <a:endParaRPr lang="en-US" dirty="0" smtClean="0"/>
          </a:p>
          <a:p>
            <a:pPr marL="0" indent="0">
              <a:buNone/>
            </a:pPr>
            <a:r>
              <a:rPr lang="en-US" dirty="0" smtClean="0"/>
              <a:t>RBC </a:t>
            </a:r>
            <a:r>
              <a:rPr lang="en-US" dirty="0"/>
              <a:t>destruction in the systemic circulation (large vessels) due to mechanical forces applied to RBC membrane → intravascular hemolysis, </a:t>
            </a:r>
            <a:r>
              <a:rPr lang="en-US" dirty="0" err="1"/>
              <a:t>schistocytes</a:t>
            </a:r>
            <a:r>
              <a:rPr lang="en-US" dirty="0"/>
              <a:t>, ↑ free </a:t>
            </a:r>
            <a:r>
              <a:rPr lang="en-US" dirty="0" err="1"/>
              <a:t>Hb</a:t>
            </a:r>
            <a:endParaRPr lang="en-US" dirty="0"/>
          </a:p>
          <a:p>
            <a:pPr marL="0" indent="0">
              <a:buNone/>
            </a:pPr>
            <a:r>
              <a:rPr lang="en-US" dirty="0"/>
              <a:t> </a:t>
            </a:r>
            <a:endParaRPr lang="ar-JO" dirty="0"/>
          </a:p>
        </p:txBody>
      </p:sp>
    </p:spTree>
    <p:extLst>
      <p:ext uri="{BB962C8B-B14F-4D97-AF65-F5344CB8AC3E}">
        <p14:creationId xmlns:p14="http://schemas.microsoft.com/office/powerpoint/2010/main" val="3588099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err="1"/>
              <a:t>Macroangiopathic</a:t>
            </a:r>
            <a:r>
              <a:rPr lang="en-US" dirty="0"/>
              <a:t> hemolytic anemia</a:t>
            </a:r>
            <a:endParaRPr lang="ar-JO" dirty="0"/>
          </a:p>
        </p:txBody>
      </p:sp>
      <p:sp>
        <p:nvSpPr>
          <p:cNvPr id="3" name="عنصر نائب للمحتوى 2"/>
          <p:cNvSpPr>
            <a:spLocks noGrp="1"/>
          </p:cNvSpPr>
          <p:nvPr>
            <p:ph idx="1"/>
          </p:nvPr>
        </p:nvSpPr>
        <p:spPr>
          <a:xfrm>
            <a:off x="321971" y="1825625"/>
            <a:ext cx="11603865" cy="4351338"/>
          </a:xfrm>
        </p:spPr>
        <p:txBody>
          <a:bodyPr>
            <a:normAutofit fontScale="92500" lnSpcReduction="10000"/>
          </a:bodyPr>
          <a:lstStyle/>
          <a:p>
            <a:pPr marL="0" indent="0">
              <a:buNone/>
            </a:pPr>
            <a:r>
              <a:rPr lang="en-US" sz="2600" b="1" dirty="0" smtClean="0">
                <a:solidFill>
                  <a:srgbClr val="00B0F0"/>
                </a:solidFill>
              </a:rPr>
              <a:t>Clinical </a:t>
            </a:r>
            <a:r>
              <a:rPr lang="en-US" sz="2600" b="1" dirty="0">
                <a:solidFill>
                  <a:srgbClr val="00B0F0"/>
                </a:solidFill>
              </a:rPr>
              <a:t>features</a:t>
            </a:r>
          </a:p>
          <a:p>
            <a:pPr marL="0" indent="0">
              <a:buNone/>
            </a:pPr>
            <a:r>
              <a:rPr lang="en-US" sz="2600" dirty="0"/>
              <a:t> ◦ Features of anemia (e.g., pallor, fatigue)</a:t>
            </a:r>
          </a:p>
          <a:p>
            <a:pPr marL="0" indent="0">
              <a:buNone/>
            </a:pPr>
            <a:r>
              <a:rPr lang="en-US" sz="2600" dirty="0"/>
              <a:t> ◦ Jaundice</a:t>
            </a:r>
          </a:p>
          <a:p>
            <a:pPr marL="0" indent="0">
              <a:buNone/>
            </a:pPr>
            <a:r>
              <a:rPr lang="en-US" sz="2600" dirty="0"/>
              <a:t> </a:t>
            </a:r>
            <a:r>
              <a:rPr lang="en-US" sz="2600" b="1" dirty="0" smtClean="0">
                <a:solidFill>
                  <a:srgbClr val="00B0F0"/>
                </a:solidFill>
              </a:rPr>
              <a:t>Diagnostics</a:t>
            </a:r>
            <a:endParaRPr lang="en-US" sz="2600" b="1" dirty="0">
              <a:solidFill>
                <a:srgbClr val="00B0F0"/>
              </a:solidFill>
            </a:endParaRPr>
          </a:p>
          <a:p>
            <a:pPr marL="0" indent="0">
              <a:buNone/>
            </a:pPr>
            <a:r>
              <a:rPr lang="en-US" sz="2600" dirty="0"/>
              <a:t> ◦ Evidence of hemolysis (e.g., ↑ Indirect bilirubin, ↑ LDH, ↓ </a:t>
            </a:r>
            <a:r>
              <a:rPr lang="en-US" sz="2600" dirty="0" err="1"/>
              <a:t>haptoglobin</a:t>
            </a:r>
            <a:r>
              <a:rPr lang="en-US" sz="2600" dirty="0"/>
              <a:t>, </a:t>
            </a:r>
            <a:r>
              <a:rPr lang="en-US" sz="2600" dirty="0" err="1"/>
              <a:t>reticulocytosis</a:t>
            </a:r>
            <a:r>
              <a:rPr lang="en-US" sz="2600" dirty="0"/>
              <a:t>) </a:t>
            </a:r>
            <a:endParaRPr lang="en-US" sz="2600" dirty="0" smtClean="0"/>
          </a:p>
          <a:p>
            <a:pPr marL="0" indent="0">
              <a:buNone/>
            </a:pPr>
            <a:r>
              <a:rPr lang="en-US" sz="2600" dirty="0"/>
              <a:t> </a:t>
            </a:r>
            <a:r>
              <a:rPr lang="en-US" sz="2600" dirty="0" smtClean="0"/>
              <a:t>◦ </a:t>
            </a:r>
            <a:r>
              <a:rPr lang="en-US" sz="2600" dirty="0"/>
              <a:t>DAT: Negative</a:t>
            </a:r>
          </a:p>
          <a:p>
            <a:pPr marL="0" indent="0">
              <a:buNone/>
            </a:pPr>
            <a:r>
              <a:rPr lang="en-US" sz="2600" dirty="0"/>
              <a:t> ◦ Blood smear: </a:t>
            </a:r>
            <a:r>
              <a:rPr lang="en-US" sz="2600" dirty="0" err="1"/>
              <a:t>Schistocytes</a:t>
            </a:r>
            <a:r>
              <a:rPr lang="en-US" sz="2600" dirty="0"/>
              <a:t> </a:t>
            </a:r>
            <a:endParaRPr lang="en-US" sz="2600" dirty="0" smtClean="0"/>
          </a:p>
          <a:p>
            <a:pPr marL="0" indent="0">
              <a:buNone/>
            </a:pPr>
            <a:r>
              <a:rPr lang="en-US" sz="2600" dirty="0" smtClean="0"/>
              <a:t> ◦ </a:t>
            </a:r>
            <a:r>
              <a:rPr lang="en-US" sz="2600" dirty="0"/>
              <a:t>Consider echocardiography </a:t>
            </a:r>
            <a:endParaRPr lang="en-US" sz="2600" dirty="0" smtClean="0"/>
          </a:p>
          <a:p>
            <a:pPr marL="0" indent="0">
              <a:buNone/>
            </a:pPr>
            <a:r>
              <a:rPr lang="en-US" sz="2600" b="1" dirty="0" smtClean="0">
                <a:solidFill>
                  <a:srgbClr val="00B0F0"/>
                </a:solidFill>
              </a:rPr>
              <a:t>Treatment</a:t>
            </a:r>
            <a:endParaRPr lang="en-US" sz="2600" b="1" dirty="0">
              <a:solidFill>
                <a:srgbClr val="00B0F0"/>
              </a:solidFill>
            </a:endParaRPr>
          </a:p>
          <a:p>
            <a:pPr marL="0" indent="0">
              <a:buNone/>
            </a:pPr>
            <a:r>
              <a:rPr lang="en-US" sz="2600" dirty="0"/>
              <a:t> ◦ Address the underlying cause. </a:t>
            </a:r>
            <a:endParaRPr lang="ar-JO" sz="2600" dirty="0"/>
          </a:p>
        </p:txBody>
      </p:sp>
    </p:spTree>
    <p:extLst>
      <p:ext uri="{BB962C8B-B14F-4D97-AF65-F5344CB8AC3E}">
        <p14:creationId xmlns:p14="http://schemas.microsoft.com/office/powerpoint/2010/main" val="4253357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dirty="0"/>
              <a:t>AIHA</a:t>
            </a:r>
            <a:br>
              <a:rPr lang="en-US" dirty="0"/>
            </a:br>
            <a:r>
              <a:rPr lang="en-US" dirty="0"/>
              <a:t>Autoimmune Hemolytic </a:t>
            </a:r>
            <a:r>
              <a:rPr lang="en-US" dirty="0" smtClean="0"/>
              <a:t>Anemia</a:t>
            </a:r>
            <a:endParaRPr lang="ar-JO" dirty="0"/>
          </a:p>
        </p:txBody>
      </p:sp>
      <p:sp>
        <p:nvSpPr>
          <p:cNvPr id="3" name="عنصر نائب للمحتوى 2"/>
          <p:cNvSpPr>
            <a:spLocks noGrp="1"/>
          </p:cNvSpPr>
          <p:nvPr>
            <p:ph idx="1"/>
          </p:nvPr>
        </p:nvSpPr>
        <p:spPr/>
        <p:txBody>
          <a:bodyPr/>
          <a:lstStyle/>
          <a:p>
            <a:pPr marL="0" indent="0">
              <a:buNone/>
            </a:pPr>
            <a:r>
              <a:rPr lang="en-US" dirty="0" smtClean="0"/>
              <a:t>• </a:t>
            </a:r>
            <a:r>
              <a:rPr lang="en-US" dirty="0"/>
              <a:t>Red cell destruction from </a:t>
            </a:r>
            <a:r>
              <a:rPr lang="en-US" b="1" dirty="0">
                <a:solidFill>
                  <a:srgbClr val="FF0000"/>
                </a:solidFill>
              </a:rPr>
              <a:t>autoantibodies</a:t>
            </a:r>
          </a:p>
          <a:p>
            <a:pPr marL="0" indent="0">
              <a:buNone/>
            </a:pPr>
            <a:r>
              <a:rPr lang="en-US" dirty="0"/>
              <a:t>• Results in extravascular hemolysis</a:t>
            </a:r>
          </a:p>
          <a:p>
            <a:pPr marL="0" indent="0">
              <a:buNone/>
            </a:pPr>
            <a:r>
              <a:rPr lang="en-US" dirty="0"/>
              <a:t>• Red cell membrane removed in pieces by spleen</a:t>
            </a:r>
          </a:p>
          <a:p>
            <a:pPr marL="0" indent="0">
              <a:buNone/>
            </a:pPr>
            <a:r>
              <a:rPr lang="en-US" dirty="0"/>
              <a:t>• Can be “</a:t>
            </a:r>
            <a:r>
              <a:rPr lang="en-US" b="1" dirty="0">
                <a:solidFill>
                  <a:srgbClr val="FF0000"/>
                </a:solidFill>
              </a:rPr>
              <a:t>warm</a:t>
            </a:r>
            <a:r>
              <a:rPr lang="en-US" dirty="0"/>
              <a:t>” or “</a:t>
            </a:r>
            <a:r>
              <a:rPr lang="en-US" b="1" dirty="0">
                <a:solidFill>
                  <a:srgbClr val="00B0F0"/>
                </a:solidFill>
              </a:rPr>
              <a:t>cold</a:t>
            </a:r>
            <a:r>
              <a:rPr lang="en-US" dirty="0"/>
              <a:t>”</a:t>
            </a:r>
          </a:p>
          <a:p>
            <a:endParaRPr lang="ar-JO" dirty="0"/>
          </a:p>
        </p:txBody>
      </p:sp>
    </p:spTree>
    <p:extLst>
      <p:ext uri="{BB962C8B-B14F-4D97-AF65-F5344CB8AC3E}">
        <p14:creationId xmlns:p14="http://schemas.microsoft.com/office/powerpoint/2010/main" val="2446180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Warm </a:t>
            </a:r>
            <a:r>
              <a:rPr lang="en-US" dirty="0" smtClean="0"/>
              <a:t>AIHA</a:t>
            </a:r>
            <a:endParaRPr lang="ar-JO" dirty="0"/>
          </a:p>
        </p:txBody>
      </p:sp>
      <p:sp>
        <p:nvSpPr>
          <p:cNvPr id="3" name="عنصر نائب للمحتوى 2"/>
          <p:cNvSpPr>
            <a:spLocks noGrp="1"/>
          </p:cNvSpPr>
          <p:nvPr>
            <p:ph idx="1"/>
          </p:nvPr>
        </p:nvSpPr>
        <p:spPr/>
        <p:txBody>
          <a:bodyPr/>
          <a:lstStyle/>
          <a:p>
            <a:pPr marL="0" indent="0">
              <a:buNone/>
            </a:pPr>
            <a:r>
              <a:rPr lang="en-US" dirty="0" smtClean="0"/>
              <a:t>• </a:t>
            </a:r>
            <a:r>
              <a:rPr lang="en-US" dirty="0"/>
              <a:t>Most common type of AIHA</a:t>
            </a:r>
          </a:p>
          <a:p>
            <a:pPr marL="0" indent="0">
              <a:buNone/>
            </a:pPr>
            <a:r>
              <a:rPr lang="en-US" dirty="0"/>
              <a:t>• Antibodies bind at </a:t>
            </a:r>
            <a:r>
              <a:rPr lang="en-US" b="1" dirty="0">
                <a:solidFill>
                  <a:srgbClr val="FF0000"/>
                </a:solidFill>
              </a:rPr>
              <a:t>body temp </a:t>
            </a:r>
            <a:r>
              <a:rPr lang="en-US" b="1" dirty="0" smtClean="0">
                <a:solidFill>
                  <a:srgbClr val="FF0000"/>
                </a:solidFill>
              </a:rPr>
              <a:t>37 C </a:t>
            </a:r>
            <a:r>
              <a:rPr lang="en-US" dirty="0"/>
              <a:t>(“warm”)</a:t>
            </a:r>
          </a:p>
          <a:p>
            <a:pPr marL="0" indent="0">
              <a:buNone/>
            </a:pPr>
            <a:r>
              <a:rPr lang="en-US" dirty="0"/>
              <a:t>• </a:t>
            </a:r>
            <a:r>
              <a:rPr lang="en-US" b="1" dirty="0" err="1">
                <a:solidFill>
                  <a:srgbClr val="7030A0"/>
                </a:solidFill>
              </a:rPr>
              <a:t>IgG</a:t>
            </a:r>
            <a:r>
              <a:rPr lang="en-US" b="1" dirty="0">
                <a:solidFill>
                  <a:srgbClr val="7030A0"/>
                </a:solidFill>
              </a:rPr>
              <a:t> antibodies </a:t>
            </a:r>
            <a:r>
              <a:rPr lang="en-US" dirty="0"/>
              <a:t>against RBC surface antigens</a:t>
            </a:r>
          </a:p>
          <a:p>
            <a:endParaRPr lang="ar-JO" dirty="0"/>
          </a:p>
        </p:txBody>
      </p:sp>
    </p:spTree>
    <p:extLst>
      <p:ext uri="{BB962C8B-B14F-4D97-AF65-F5344CB8AC3E}">
        <p14:creationId xmlns:p14="http://schemas.microsoft.com/office/powerpoint/2010/main" val="616788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Warm</a:t>
            </a:r>
            <a:r>
              <a:rPr lang="en-US" dirty="0">
                <a:solidFill>
                  <a:srgbClr val="FF0000"/>
                </a:solidFill>
              </a:rPr>
              <a:t> </a:t>
            </a:r>
            <a:r>
              <a:rPr lang="en-US" dirty="0"/>
              <a:t>AIHA</a:t>
            </a:r>
            <a:endParaRPr lang="ar-JO" dirty="0"/>
          </a:p>
        </p:txBody>
      </p:sp>
      <p:sp>
        <p:nvSpPr>
          <p:cNvPr id="3" name="عنصر نائب للمحتوى 2"/>
          <p:cNvSpPr>
            <a:spLocks noGrp="1"/>
          </p:cNvSpPr>
          <p:nvPr>
            <p:ph idx="1"/>
          </p:nvPr>
        </p:nvSpPr>
        <p:spPr/>
        <p:txBody>
          <a:bodyPr>
            <a:normAutofit lnSpcReduction="10000"/>
          </a:bodyPr>
          <a:lstStyle/>
          <a:p>
            <a:pPr marL="0" indent="0">
              <a:buNone/>
            </a:pPr>
            <a:r>
              <a:rPr lang="en-US" b="1" dirty="0"/>
              <a:t>Signs and symptoms</a:t>
            </a:r>
          </a:p>
          <a:p>
            <a:pPr marL="0" indent="0">
              <a:buNone/>
            </a:pPr>
            <a:r>
              <a:rPr lang="en-US" dirty="0" smtClean="0">
                <a:solidFill>
                  <a:srgbClr val="FF0000"/>
                </a:solidFill>
              </a:rPr>
              <a:t>Anemia</a:t>
            </a:r>
            <a:endParaRPr lang="en-US" dirty="0">
              <a:solidFill>
                <a:srgbClr val="FF0000"/>
              </a:solidFill>
            </a:endParaRPr>
          </a:p>
          <a:p>
            <a:r>
              <a:rPr lang="en-US" dirty="0" smtClean="0"/>
              <a:t>Fatigue</a:t>
            </a:r>
            <a:endParaRPr lang="en-US" dirty="0"/>
          </a:p>
          <a:p>
            <a:r>
              <a:rPr lang="en-US" dirty="0" smtClean="0"/>
              <a:t>Pallor </a:t>
            </a:r>
            <a:r>
              <a:rPr lang="en-US" dirty="0"/>
              <a:t>(pale skin)</a:t>
            </a:r>
          </a:p>
          <a:p>
            <a:r>
              <a:rPr lang="en-US" dirty="0" smtClean="0"/>
              <a:t>Dyspnea</a:t>
            </a:r>
            <a:endParaRPr lang="en-US" dirty="0"/>
          </a:p>
          <a:p>
            <a:r>
              <a:rPr lang="en-US" dirty="0" smtClean="0"/>
              <a:t>Tachycardia </a:t>
            </a:r>
            <a:endParaRPr lang="en-US" dirty="0"/>
          </a:p>
          <a:p>
            <a:pPr marL="0" indent="0">
              <a:buNone/>
            </a:pPr>
            <a:r>
              <a:rPr lang="en-US" dirty="0" smtClean="0">
                <a:solidFill>
                  <a:srgbClr val="FF0000"/>
                </a:solidFill>
              </a:rPr>
              <a:t>Extravascular </a:t>
            </a:r>
            <a:r>
              <a:rPr lang="en-US" dirty="0">
                <a:solidFill>
                  <a:srgbClr val="FF0000"/>
                </a:solidFill>
              </a:rPr>
              <a:t>hemolysis</a:t>
            </a:r>
          </a:p>
          <a:p>
            <a:r>
              <a:rPr lang="en-US" dirty="0" smtClean="0"/>
              <a:t>Jaundice</a:t>
            </a:r>
            <a:endParaRPr lang="en-US" dirty="0"/>
          </a:p>
          <a:p>
            <a:r>
              <a:rPr lang="en-US" dirty="0" smtClean="0"/>
              <a:t>Splenomegaly</a:t>
            </a:r>
            <a:endParaRPr lang="en-US" dirty="0"/>
          </a:p>
          <a:p>
            <a:endParaRPr lang="ar-JO" dirty="0"/>
          </a:p>
        </p:txBody>
      </p:sp>
    </p:spTree>
    <p:extLst>
      <p:ext uri="{BB962C8B-B14F-4D97-AF65-F5344CB8AC3E}">
        <p14:creationId xmlns:p14="http://schemas.microsoft.com/office/powerpoint/2010/main" val="25860444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Warm</a:t>
            </a:r>
            <a:r>
              <a:rPr lang="en-US" dirty="0">
                <a:solidFill>
                  <a:srgbClr val="FF0000"/>
                </a:solidFill>
              </a:rPr>
              <a:t> </a:t>
            </a:r>
            <a:r>
              <a:rPr lang="en-US" dirty="0"/>
              <a:t>AIHA</a:t>
            </a:r>
            <a:endParaRPr lang="ar-JO" dirty="0"/>
          </a:p>
        </p:txBody>
      </p:sp>
      <p:sp>
        <p:nvSpPr>
          <p:cNvPr id="3" name="عنصر نائب للمحتوى 2"/>
          <p:cNvSpPr>
            <a:spLocks noGrp="1"/>
          </p:cNvSpPr>
          <p:nvPr>
            <p:ph idx="1"/>
          </p:nvPr>
        </p:nvSpPr>
        <p:spPr/>
        <p:txBody>
          <a:bodyPr/>
          <a:lstStyle/>
          <a:p>
            <a:pPr marL="0" indent="0">
              <a:buNone/>
            </a:pPr>
            <a:r>
              <a:rPr lang="en-US" b="1" dirty="0" err="1" smtClean="0">
                <a:solidFill>
                  <a:srgbClr val="FF0000"/>
                </a:solidFill>
              </a:rPr>
              <a:t>Spherocytes</a:t>
            </a:r>
            <a:endParaRPr lang="en-US" b="1" dirty="0">
              <a:solidFill>
                <a:srgbClr val="FF0000"/>
              </a:solidFill>
            </a:endParaRPr>
          </a:p>
          <a:p>
            <a:r>
              <a:rPr lang="en-US" dirty="0" smtClean="0"/>
              <a:t>Smaller </a:t>
            </a:r>
            <a:r>
              <a:rPr lang="en-US" dirty="0"/>
              <a:t>than normal RBCs</a:t>
            </a:r>
          </a:p>
          <a:p>
            <a:pPr marL="0" indent="0">
              <a:buNone/>
            </a:pPr>
            <a:r>
              <a:rPr lang="en-US" dirty="0" smtClean="0"/>
              <a:t>Spherical</a:t>
            </a:r>
            <a:endParaRPr lang="ar-JO"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16" t="22628" r="14191" b="15371"/>
          <a:stretch/>
        </p:blipFill>
        <p:spPr bwMode="auto">
          <a:xfrm>
            <a:off x="5024220" y="1856095"/>
            <a:ext cx="6578791" cy="429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072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ctr"/>
            <a:r>
              <a:rPr lang="en-US" dirty="0"/>
              <a:t>Direct </a:t>
            </a:r>
            <a:r>
              <a:rPr lang="en-US" dirty="0" err="1"/>
              <a:t>Antiglobulin</a:t>
            </a:r>
            <a:r>
              <a:rPr lang="en-US" dirty="0"/>
              <a:t> Test</a:t>
            </a:r>
            <a:br>
              <a:rPr lang="en-US" dirty="0"/>
            </a:br>
            <a:r>
              <a:rPr lang="en-US" dirty="0"/>
              <a:t>DAT or Coombs </a:t>
            </a:r>
            <a:r>
              <a:rPr lang="en-US" dirty="0" smtClean="0"/>
              <a:t>Test</a:t>
            </a:r>
            <a:endParaRPr lang="ar-JO" dirty="0"/>
          </a:p>
        </p:txBody>
      </p:sp>
      <p:sp>
        <p:nvSpPr>
          <p:cNvPr id="3" name="عنصر نائب للمحتوى 2"/>
          <p:cNvSpPr>
            <a:spLocks noGrp="1"/>
          </p:cNvSpPr>
          <p:nvPr>
            <p:ph idx="1"/>
          </p:nvPr>
        </p:nvSpPr>
        <p:spPr/>
        <p:txBody>
          <a:bodyPr/>
          <a:lstStyle/>
          <a:p>
            <a:pPr marL="0" indent="0">
              <a:buNone/>
            </a:pPr>
            <a:r>
              <a:rPr lang="en-US" dirty="0" smtClean="0"/>
              <a:t>• </a:t>
            </a:r>
            <a:r>
              <a:rPr lang="en-US" dirty="0"/>
              <a:t>Test for red blood cell antibodies</a:t>
            </a:r>
          </a:p>
          <a:p>
            <a:pPr marL="0" indent="0">
              <a:buNone/>
            </a:pPr>
            <a:r>
              <a:rPr lang="en-US" dirty="0"/>
              <a:t>• Patient RBCs plus </a:t>
            </a:r>
            <a:r>
              <a:rPr lang="en-US" b="1" dirty="0">
                <a:solidFill>
                  <a:srgbClr val="00B050"/>
                </a:solidFill>
              </a:rPr>
              <a:t>anti </a:t>
            </a:r>
            <a:r>
              <a:rPr lang="en-US" b="1" dirty="0" err="1">
                <a:solidFill>
                  <a:srgbClr val="00B050"/>
                </a:solidFill>
              </a:rPr>
              <a:t>IgG</a:t>
            </a:r>
            <a:r>
              <a:rPr lang="en-US" b="1" dirty="0">
                <a:solidFill>
                  <a:srgbClr val="00B050"/>
                </a:solidFill>
              </a:rPr>
              <a:t> </a:t>
            </a:r>
            <a:r>
              <a:rPr lang="en-US" dirty="0"/>
              <a:t>antiserum</a:t>
            </a:r>
          </a:p>
          <a:p>
            <a:pPr marL="0" indent="0">
              <a:buNone/>
            </a:pPr>
            <a:r>
              <a:rPr lang="en-US" dirty="0"/>
              <a:t>• Positive if agglutination occurs</a:t>
            </a:r>
          </a:p>
          <a:p>
            <a:pPr marL="0" indent="0">
              <a:buNone/>
            </a:pPr>
            <a:r>
              <a:rPr lang="en-US" dirty="0"/>
              <a:t>• Indicates patient’s </a:t>
            </a:r>
            <a:r>
              <a:rPr lang="en-US" b="1" dirty="0">
                <a:solidFill>
                  <a:srgbClr val="C00000"/>
                </a:solidFill>
              </a:rPr>
              <a:t>RBCs covered with </a:t>
            </a:r>
            <a:r>
              <a:rPr lang="en-US" b="1" dirty="0" err="1">
                <a:solidFill>
                  <a:srgbClr val="C00000"/>
                </a:solidFill>
              </a:rPr>
              <a:t>IgG</a:t>
            </a:r>
            <a:r>
              <a:rPr lang="en-US" b="1" dirty="0">
                <a:solidFill>
                  <a:srgbClr val="C00000"/>
                </a:solidFill>
              </a:rPr>
              <a:t> </a:t>
            </a:r>
            <a:endParaRPr lang="ar-JO" b="1" dirty="0">
              <a:solidFill>
                <a:srgbClr val="C00000"/>
              </a:solidFill>
            </a:endParaRPr>
          </a:p>
        </p:txBody>
      </p:sp>
    </p:spTree>
    <p:extLst>
      <p:ext uri="{BB962C8B-B14F-4D97-AF65-F5344CB8AC3E}">
        <p14:creationId xmlns:p14="http://schemas.microsoft.com/office/powerpoint/2010/main" val="3273444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63" t="14782" r="26690" b="8446"/>
          <a:stretch/>
        </p:blipFill>
        <p:spPr bwMode="auto">
          <a:xfrm>
            <a:off x="1096656" y="261133"/>
            <a:ext cx="10012622" cy="620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98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C1FF2-9B5A-CCBE-08AA-AC3D7317EC3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Diagnostics and workup:</a:t>
            </a:r>
            <a:endParaRPr lang="en-AE" dirty="0">
              <a:solidFill>
                <a:srgbClr val="45515E"/>
              </a:solidFill>
            </a:endParaRPr>
          </a:p>
        </p:txBody>
      </p:sp>
      <p:sp>
        <p:nvSpPr>
          <p:cNvPr id="3" name="Content Placeholder 2">
            <a:extLst>
              <a:ext uri="{FF2B5EF4-FFF2-40B4-BE49-F238E27FC236}">
                <a16:creationId xmlns:a16="http://schemas.microsoft.com/office/drawing/2014/main" xmlns="" id="{65A6E042-6D06-A26B-6BEA-B5F8545FBC6F}"/>
              </a:ext>
            </a:extLst>
          </p:cNvPr>
          <p:cNvSpPr txBox="1">
            <a:spLocks/>
          </p:cNvSpPr>
          <p:nvPr/>
        </p:nvSpPr>
        <p:spPr>
          <a:xfrm>
            <a:off x="838200" y="1498079"/>
            <a:ext cx="10515600" cy="499479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panose="02040503050406030204" pitchFamily="18" charset="0"/>
              </a:rPr>
              <a:t>Anemia workup: CBC with MCV, reticulocyte count</a:t>
            </a:r>
          </a:p>
          <a:p>
            <a:pPr lvl="1"/>
            <a:r>
              <a:rPr lang="en-US" dirty="0">
                <a:latin typeface="Cambria" panose="02040503050406030204" pitchFamily="18" charset="0"/>
              </a:rPr>
              <a:t>↓ Hb, </a:t>
            </a:r>
            <a:r>
              <a:rPr lang="en-US" dirty="0" err="1">
                <a:latin typeface="Cambria" panose="02040503050406030204" pitchFamily="18" charset="0"/>
              </a:rPr>
              <a:t>Hct</a:t>
            </a:r>
            <a:r>
              <a:rPr lang="en-US" dirty="0">
                <a:latin typeface="Cambria" panose="02040503050406030204" pitchFamily="18" charset="0"/>
              </a:rPr>
              <a:t>, and RBC count</a:t>
            </a:r>
          </a:p>
          <a:p>
            <a:pPr lvl="1"/>
            <a:r>
              <a:rPr lang="en-US" dirty="0" err="1">
                <a:latin typeface="Cambria" panose="02040503050406030204" pitchFamily="18" charset="0"/>
              </a:rPr>
              <a:t>Normocytosis</a:t>
            </a:r>
            <a:r>
              <a:rPr lang="en-US" dirty="0">
                <a:latin typeface="Cambria" panose="02040503050406030204" pitchFamily="18" charset="0"/>
              </a:rPr>
              <a:t>: typical finding for most hemolytic anemias</a:t>
            </a:r>
          </a:p>
          <a:p>
            <a:pPr lvl="1"/>
            <a:r>
              <a:rPr lang="en-US" dirty="0">
                <a:latin typeface="Cambria" panose="02040503050406030204" pitchFamily="18" charset="0"/>
              </a:rPr>
              <a:t>Microcytosis: consider thalassemia</a:t>
            </a:r>
          </a:p>
          <a:p>
            <a:pPr lvl="1"/>
            <a:r>
              <a:rPr lang="en-US" dirty="0" err="1">
                <a:latin typeface="Cambria" panose="02040503050406030204" pitchFamily="18" charset="0"/>
              </a:rPr>
              <a:t>Reticulocytosis</a:t>
            </a:r>
            <a:r>
              <a:rPr lang="en-US" dirty="0">
                <a:latin typeface="Cambria" panose="02040503050406030204" pitchFamily="18" charset="0"/>
              </a:rPr>
              <a:t> (corrected reticulocyte count &gt;2%)</a:t>
            </a:r>
          </a:p>
          <a:p>
            <a:pPr lvl="1"/>
            <a:r>
              <a:rPr lang="en-US" dirty="0">
                <a:latin typeface="Cambria" panose="02040503050406030204" pitchFamily="18" charset="0"/>
              </a:rPr>
              <a:t>WBC count: can be elevated due to inflammation or malignancy</a:t>
            </a:r>
          </a:p>
          <a:p>
            <a:pPr lvl="1"/>
            <a:r>
              <a:rPr lang="en-US" dirty="0">
                <a:latin typeface="Cambria" panose="02040503050406030204" pitchFamily="18" charset="0"/>
              </a:rPr>
              <a:t>Platelets: decreased in MAHA</a:t>
            </a:r>
          </a:p>
          <a:p>
            <a:r>
              <a:rPr lang="en-US" dirty="0">
                <a:latin typeface="Cambria" panose="02040503050406030204" pitchFamily="18" charset="0"/>
              </a:rPr>
              <a:t>Hemolysis workup: LDH, haptoglobin, bilirubin, urinalysis, and peripheral blood smear (PBS)</a:t>
            </a:r>
          </a:p>
          <a:p>
            <a:r>
              <a:rPr lang="en-US" dirty="0">
                <a:latin typeface="Cambria" panose="02040503050406030204" pitchFamily="18" charset="0"/>
              </a:rPr>
              <a:t>Obtain a direct Coombs test (i.e., DAT) to narrow the differential:</a:t>
            </a:r>
          </a:p>
          <a:p>
            <a:pPr lvl="1"/>
            <a:r>
              <a:rPr lang="en-US" dirty="0">
                <a:latin typeface="Cambria" panose="02040503050406030204" pitchFamily="18" charset="0"/>
              </a:rPr>
              <a:t>DAT positive: antibody-mediated hemolytic anemia (e.g. AIHA)</a:t>
            </a:r>
          </a:p>
          <a:p>
            <a:pPr lvl="1"/>
            <a:r>
              <a:rPr lang="en-US" dirty="0">
                <a:latin typeface="Cambria" panose="02040503050406030204" pitchFamily="18" charset="0"/>
              </a:rPr>
              <a:t>DAT negative: </a:t>
            </a:r>
            <a:r>
              <a:rPr lang="en-US" dirty="0" err="1">
                <a:latin typeface="Cambria" panose="02040503050406030204" pitchFamily="18" charset="0"/>
              </a:rPr>
              <a:t>nonantibody</a:t>
            </a:r>
            <a:r>
              <a:rPr lang="en-US" dirty="0">
                <a:latin typeface="Cambria" panose="02040503050406030204" pitchFamily="18" charset="0"/>
              </a:rPr>
              <a:t>-mediated hemolytic anemia</a:t>
            </a:r>
          </a:p>
          <a:p>
            <a:pPr marL="0" indent="0">
              <a:buNone/>
            </a:pPr>
            <a:endParaRPr lang="en-AE" dirty="0"/>
          </a:p>
        </p:txBody>
      </p:sp>
    </p:spTree>
    <p:extLst>
      <p:ext uri="{BB962C8B-B14F-4D97-AF65-F5344CB8AC3E}">
        <p14:creationId xmlns:p14="http://schemas.microsoft.com/office/powerpoint/2010/main" val="2976394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dirty="0"/>
              <a:t>Indirect </a:t>
            </a:r>
            <a:r>
              <a:rPr lang="en-US" dirty="0" err="1"/>
              <a:t>Antiglobulin</a:t>
            </a:r>
            <a:r>
              <a:rPr lang="en-US" dirty="0"/>
              <a:t> Test </a:t>
            </a:r>
            <a:br>
              <a:rPr lang="en-US" dirty="0"/>
            </a:br>
            <a:r>
              <a:rPr lang="en-US" dirty="0"/>
              <a:t>Indirect </a:t>
            </a:r>
            <a:r>
              <a:rPr lang="en-US" dirty="0" smtClean="0"/>
              <a:t>Coombs</a:t>
            </a:r>
            <a:endParaRPr lang="ar-JO" dirty="0"/>
          </a:p>
        </p:txBody>
      </p:sp>
      <p:sp>
        <p:nvSpPr>
          <p:cNvPr id="3" name="عنصر نائب للمحتوى 2"/>
          <p:cNvSpPr>
            <a:spLocks noGrp="1"/>
          </p:cNvSpPr>
          <p:nvPr>
            <p:ph idx="1"/>
          </p:nvPr>
        </p:nvSpPr>
        <p:spPr/>
        <p:txBody>
          <a:bodyPr/>
          <a:lstStyle/>
          <a:p>
            <a:pPr marL="0" indent="0">
              <a:buNone/>
            </a:pPr>
            <a:r>
              <a:rPr lang="en-US" dirty="0" smtClean="0"/>
              <a:t>• </a:t>
            </a:r>
            <a:r>
              <a:rPr lang="en-US" dirty="0"/>
              <a:t>Also a test for red blood cell antibodies</a:t>
            </a:r>
          </a:p>
          <a:p>
            <a:pPr marL="0" indent="0">
              <a:buNone/>
            </a:pPr>
            <a:r>
              <a:rPr lang="en-US" dirty="0"/>
              <a:t>• Not generally used in warm/cold AIHA</a:t>
            </a:r>
          </a:p>
          <a:p>
            <a:pPr marL="0" indent="0">
              <a:buNone/>
            </a:pPr>
            <a:r>
              <a:rPr lang="en-US" dirty="0"/>
              <a:t>• Tests for </a:t>
            </a:r>
            <a:r>
              <a:rPr lang="en-US" b="1" dirty="0">
                <a:solidFill>
                  <a:srgbClr val="00B0F0"/>
                </a:solidFill>
              </a:rPr>
              <a:t>antibodies in the serum</a:t>
            </a:r>
          </a:p>
          <a:p>
            <a:pPr marL="0" indent="0">
              <a:buNone/>
            </a:pPr>
            <a:r>
              <a:rPr lang="en-US" dirty="0"/>
              <a:t>• Patient’s serum (not RBCs) tested</a:t>
            </a:r>
          </a:p>
          <a:p>
            <a:pPr marL="0" indent="0">
              <a:buNone/>
            </a:pPr>
            <a:r>
              <a:rPr lang="en-US" dirty="0"/>
              <a:t>• Added to RBCs</a:t>
            </a:r>
          </a:p>
          <a:p>
            <a:pPr marL="0" indent="0">
              <a:buNone/>
            </a:pPr>
            <a:r>
              <a:rPr lang="en-US" dirty="0"/>
              <a:t>• Indicates </a:t>
            </a:r>
            <a:r>
              <a:rPr lang="en-US" b="1" dirty="0">
                <a:solidFill>
                  <a:srgbClr val="C00000"/>
                </a:solidFill>
              </a:rPr>
              <a:t>antibodies to RBC components</a:t>
            </a:r>
          </a:p>
          <a:p>
            <a:endParaRPr lang="ar-JO" dirty="0"/>
          </a:p>
        </p:txBody>
      </p:sp>
    </p:spTree>
    <p:extLst>
      <p:ext uri="{BB962C8B-B14F-4D97-AF65-F5344CB8AC3E}">
        <p14:creationId xmlns:p14="http://schemas.microsoft.com/office/powerpoint/2010/main" val="463498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15" t="21154" r="29419" b="6503"/>
          <a:stretch/>
        </p:blipFill>
        <p:spPr bwMode="auto">
          <a:xfrm>
            <a:off x="1098052" y="428884"/>
            <a:ext cx="10120407" cy="608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569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err="1"/>
              <a:t>Antiglobulin</a:t>
            </a:r>
            <a:r>
              <a:rPr lang="en-US" dirty="0"/>
              <a:t> </a:t>
            </a:r>
            <a:r>
              <a:rPr lang="en-US" dirty="0" smtClean="0"/>
              <a:t>Tests</a:t>
            </a:r>
            <a:endParaRPr lang="ar-JO" dirty="0"/>
          </a:p>
        </p:txBody>
      </p:sp>
      <p:sp>
        <p:nvSpPr>
          <p:cNvPr id="3" name="عنصر نائب للمحتوى 2"/>
          <p:cNvSpPr>
            <a:spLocks noGrp="1"/>
          </p:cNvSpPr>
          <p:nvPr>
            <p:ph idx="1"/>
          </p:nvPr>
        </p:nvSpPr>
        <p:spPr/>
        <p:txBody>
          <a:bodyPr/>
          <a:lstStyle/>
          <a:p>
            <a:pPr marL="0" indent="0">
              <a:buNone/>
            </a:pPr>
            <a:r>
              <a:rPr lang="en-US" b="1" dirty="0" smtClean="0">
                <a:solidFill>
                  <a:srgbClr val="FF0000"/>
                </a:solidFill>
              </a:rPr>
              <a:t>Direct </a:t>
            </a:r>
            <a:r>
              <a:rPr lang="en-US" b="1" dirty="0" err="1">
                <a:solidFill>
                  <a:srgbClr val="FF0000"/>
                </a:solidFill>
              </a:rPr>
              <a:t>antiglobulin</a:t>
            </a:r>
            <a:r>
              <a:rPr lang="en-US" b="1" dirty="0">
                <a:solidFill>
                  <a:srgbClr val="FF0000"/>
                </a:solidFill>
              </a:rPr>
              <a:t> test</a:t>
            </a:r>
          </a:p>
          <a:p>
            <a:r>
              <a:rPr lang="en-US" dirty="0" smtClean="0"/>
              <a:t>Test </a:t>
            </a:r>
            <a:r>
              <a:rPr lang="en-US" dirty="0"/>
              <a:t>for </a:t>
            </a:r>
            <a:r>
              <a:rPr lang="en-US" b="1" dirty="0">
                <a:solidFill>
                  <a:srgbClr val="00B050"/>
                </a:solidFill>
              </a:rPr>
              <a:t>antibodies bound to RBCs</a:t>
            </a:r>
          </a:p>
          <a:p>
            <a:r>
              <a:rPr lang="en-US" dirty="0" smtClean="0"/>
              <a:t>Commonly </a:t>
            </a:r>
            <a:r>
              <a:rPr lang="en-US" dirty="0"/>
              <a:t>used in </a:t>
            </a:r>
            <a:r>
              <a:rPr lang="en-US" b="1" dirty="0">
                <a:solidFill>
                  <a:srgbClr val="C00000"/>
                </a:solidFill>
              </a:rPr>
              <a:t>hemolytic </a:t>
            </a:r>
            <a:r>
              <a:rPr lang="en-US" b="1" dirty="0" err="1">
                <a:solidFill>
                  <a:srgbClr val="C00000"/>
                </a:solidFill>
              </a:rPr>
              <a:t>anemias</a:t>
            </a:r>
            <a:endParaRPr lang="en-US" b="1" dirty="0">
              <a:solidFill>
                <a:srgbClr val="C00000"/>
              </a:solidFill>
            </a:endParaRPr>
          </a:p>
          <a:p>
            <a:pPr marL="0" indent="0">
              <a:buNone/>
            </a:pPr>
            <a:r>
              <a:rPr lang="en-US" b="1" dirty="0" smtClean="0">
                <a:solidFill>
                  <a:srgbClr val="FF0000"/>
                </a:solidFill>
              </a:rPr>
              <a:t>Indirect </a:t>
            </a:r>
            <a:r>
              <a:rPr lang="en-US" b="1" dirty="0" err="1">
                <a:solidFill>
                  <a:srgbClr val="FF0000"/>
                </a:solidFill>
              </a:rPr>
              <a:t>antiglobulin</a:t>
            </a:r>
            <a:r>
              <a:rPr lang="en-US" b="1" dirty="0">
                <a:solidFill>
                  <a:srgbClr val="FF0000"/>
                </a:solidFill>
              </a:rPr>
              <a:t> test</a:t>
            </a:r>
          </a:p>
          <a:p>
            <a:r>
              <a:rPr lang="en-US" dirty="0" smtClean="0"/>
              <a:t>Test </a:t>
            </a:r>
            <a:r>
              <a:rPr lang="en-US" dirty="0"/>
              <a:t>for </a:t>
            </a:r>
            <a:r>
              <a:rPr lang="en-US" b="1" dirty="0">
                <a:solidFill>
                  <a:srgbClr val="0070C0"/>
                </a:solidFill>
              </a:rPr>
              <a:t>antibodies in serum</a:t>
            </a:r>
          </a:p>
          <a:p>
            <a:r>
              <a:rPr lang="en-US" dirty="0" smtClean="0"/>
              <a:t>Will </a:t>
            </a:r>
            <a:r>
              <a:rPr lang="en-US" dirty="0"/>
              <a:t>serum react with RBCs?</a:t>
            </a:r>
          </a:p>
          <a:p>
            <a:endParaRPr lang="ar-JO" dirty="0"/>
          </a:p>
        </p:txBody>
      </p:sp>
    </p:spTree>
    <p:extLst>
      <p:ext uri="{BB962C8B-B14F-4D97-AF65-F5344CB8AC3E}">
        <p14:creationId xmlns:p14="http://schemas.microsoft.com/office/powerpoint/2010/main" val="16191105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Warm</a:t>
            </a:r>
            <a:r>
              <a:rPr lang="en-US" dirty="0">
                <a:solidFill>
                  <a:srgbClr val="FF0000"/>
                </a:solidFill>
              </a:rPr>
              <a:t> </a:t>
            </a:r>
            <a:r>
              <a:rPr lang="en-US" dirty="0" smtClean="0"/>
              <a:t>AIHA</a:t>
            </a:r>
            <a:endParaRPr lang="ar-JO" dirty="0"/>
          </a:p>
        </p:txBody>
      </p:sp>
      <p:sp>
        <p:nvSpPr>
          <p:cNvPr id="3" name="عنصر نائب للمحتوى 2"/>
          <p:cNvSpPr>
            <a:spLocks noGrp="1"/>
          </p:cNvSpPr>
          <p:nvPr>
            <p:ph idx="1"/>
          </p:nvPr>
        </p:nvSpPr>
        <p:spPr/>
        <p:txBody>
          <a:bodyPr/>
          <a:lstStyle/>
          <a:p>
            <a:pPr marL="0" indent="0">
              <a:buNone/>
            </a:pPr>
            <a:r>
              <a:rPr lang="en-US" dirty="0"/>
              <a:t>• Mostly </a:t>
            </a:r>
            <a:r>
              <a:rPr lang="en-US" b="1" dirty="0">
                <a:solidFill>
                  <a:srgbClr val="C00000"/>
                </a:solidFill>
              </a:rPr>
              <a:t>idiopathic</a:t>
            </a:r>
          </a:p>
          <a:p>
            <a:pPr marL="0" indent="0">
              <a:buNone/>
            </a:pPr>
            <a:r>
              <a:rPr lang="en-US" dirty="0" smtClean="0"/>
              <a:t>• </a:t>
            </a:r>
            <a:r>
              <a:rPr lang="en-US" dirty="0"/>
              <a:t>Secondary causes</a:t>
            </a:r>
          </a:p>
          <a:p>
            <a:pPr marL="0" indent="0">
              <a:buNone/>
            </a:pPr>
            <a:r>
              <a:rPr lang="en-US" dirty="0"/>
              <a:t> ◦ Malignancy (lymphoma, chronic lymphocytic leukemia)</a:t>
            </a:r>
          </a:p>
          <a:p>
            <a:pPr marL="0" indent="0">
              <a:buNone/>
            </a:pPr>
            <a:r>
              <a:rPr lang="en-US" dirty="0"/>
              <a:t> ◦ Autoimmune diseases (e.g., SLE)</a:t>
            </a:r>
          </a:p>
          <a:p>
            <a:pPr marL="0" indent="0">
              <a:buNone/>
            </a:pPr>
            <a:r>
              <a:rPr lang="en-US" dirty="0"/>
              <a:t> ◦ Certain drugs (e.g., rifampin, phenytoin, </a:t>
            </a:r>
            <a:r>
              <a:rPr lang="en-US" b="1" dirty="0" err="1">
                <a:solidFill>
                  <a:srgbClr val="FF0000"/>
                </a:solidFill>
              </a:rPr>
              <a:t>penicillins</a:t>
            </a:r>
            <a:r>
              <a:rPr lang="en-US" b="1" dirty="0">
                <a:solidFill>
                  <a:srgbClr val="FF0000"/>
                </a:solidFill>
              </a:rPr>
              <a:t>, </a:t>
            </a:r>
            <a:r>
              <a:rPr lang="el-GR" b="1" dirty="0">
                <a:solidFill>
                  <a:srgbClr val="FF0000"/>
                </a:solidFill>
              </a:rPr>
              <a:t>α-</a:t>
            </a:r>
            <a:r>
              <a:rPr lang="en-US" b="1" dirty="0">
                <a:solidFill>
                  <a:srgbClr val="FF0000"/>
                </a:solidFill>
              </a:rPr>
              <a:t>methyldopa</a:t>
            </a:r>
            <a:r>
              <a:rPr lang="en-US" dirty="0"/>
              <a:t>) </a:t>
            </a:r>
            <a:endParaRPr lang="ar-JO" dirty="0"/>
          </a:p>
        </p:txBody>
      </p:sp>
    </p:spTree>
    <p:extLst>
      <p:ext uri="{BB962C8B-B14F-4D97-AF65-F5344CB8AC3E}">
        <p14:creationId xmlns:p14="http://schemas.microsoft.com/office/powerpoint/2010/main" val="3002161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Methyldopa</a:t>
            </a:r>
            <a:br>
              <a:rPr lang="en-US" dirty="0"/>
            </a:br>
            <a:r>
              <a:rPr lang="el-GR" dirty="0"/>
              <a:t>α </a:t>
            </a:r>
            <a:r>
              <a:rPr lang="en-US" dirty="0"/>
              <a:t>methyldopa</a:t>
            </a:r>
            <a:endParaRPr lang="ar-JO" dirty="0"/>
          </a:p>
        </p:txBody>
      </p:sp>
      <p:sp>
        <p:nvSpPr>
          <p:cNvPr id="3" name="عنصر نائب للمحتوى 2"/>
          <p:cNvSpPr>
            <a:spLocks noGrp="1"/>
          </p:cNvSpPr>
          <p:nvPr>
            <p:ph idx="1"/>
          </p:nvPr>
        </p:nvSpPr>
        <p:spPr/>
        <p:txBody>
          <a:bodyPr/>
          <a:lstStyle/>
          <a:p>
            <a:pPr marL="0" indent="0">
              <a:buNone/>
            </a:pPr>
            <a:r>
              <a:rPr lang="en-US" b="1" dirty="0">
                <a:solidFill>
                  <a:srgbClr val="C00000"/>
                </a:solidFill>
              </a:rPr>
              <a:t>Antihypertensive drug of choice in pregnancy</a:t>
            </a:r>
          </a:p>
          <a:p>
            <a:r>
              <a:rPr lang="en-US" dirty="0" smtClean="0"/>
              <a:t>Agonists </a:t>
            </a:r>
            <a:r>
              <a:rPr lang="en-US" dirty="0"/>
              <a:t>to CNS α2 receptors</a:t>
            </a:r>
          </a:p>
          <a:p>
            <a:r>
              <a:rPr lang="en-US" dirty="0" smtClean="0"/>
              <a:t>Synapses </a:t>
            </a:r>
            <a:r>
              <a:rPr lang="en-US" dirty="0"/>
              <a:t>believe too much sympathetic outflow</a:t>
            </a:r>
          </a:p>
          <a:p>
            <a:r>
              <a:rPr lang="en-US" dirty="0" smtClean="0"/>
              <a:t>Decrease </a:t>
            </a:r>
            <a:r>
              <a:rPr lang="en-US" dirty="0"/>
              <a:t>sympathetic tone in body</a:t>
            </a:r>
          </a:p>
          <a:p>
            <a:pPr marL="0" indent="0">
              <a:buNone/>
            </a:pPr>
            <a:r>
              <a:rPr lang="en-US" b="1" dirty="0" smtClean="0">
                <a:solidFill>
                  <a:srgbClr val="C00000"/>
                </a:solidFill>
              </a:rPr>
              <a:t>Associated </a:t>
            </a:r>
            <a:r>
              <a:rPr lang="en-US" b="1" dirty="0">
                <a:solidFill>
                  <a:srgbClr val="C00000"/>
                </a:solidFill>
              </a:rPr>
              <a:t>with warm AIHA</a:t>
            </a:r>
            <a:endParaRPr lang="ar-JO" b="1" dirty="0">
              <a:solidFill>
                <a:srgbClr val="C00000"/>
              </a:solidFill>
            </a:endParaRPr>
          </a:p>
        </p:txBody>
      </p:sp>
    </p:spTree>
    <p:extLst>
      <p:ext uri="{BB962C8B-B14F-4D97-AF65-F5344CB8AC3E}">
        <p14:creationId xmlns:p14="http://schemas.microsoft.com/office/powerpoint/2010/main" val="3025571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dirty="0"/>
              <a:t>Methyldopa</a:t>
            </a:r>
            <a:br>
              <a:rPr lang="en-US" dirty="0"/>
            </a:br>
            <a:r>
              <a:rPr lang="el-GR" dirty="0"/>
              <a:t>α </a:t>
            </a:r>
            <a:r>
              <a:rPr lang="en-US" dirty="0" smtClean="0"/>
              <a:t>methyldopa</a:t>
            </a:r>
            <a:endParaRPr lang="ar-JO" dirty="0"/>
          </a:p>
        </p:txBody>
      </p:sp>
      <p:sp>
        <p:nvSpPr>
          <p:cNvPr id="3" name="عنصر نائب للمحتوى 2"/>
          <p:cNvSpPr>
            <a:spLocks noGrp="1"/>
          </p:cNvSpPr>
          <p:nvPr>
            <p:ph idx="1"/>
          </p:nvPr>
        </p:nvSpPr>
        <p:spPr/>
        <p:txBody>
          <a:bodyPr/>
          <a:lstStyle/>
          <a:p>
            <a:pPr marL="0" indent="0">
              <a:buNone/>
            </a:pPr>
            <a:r>
              <a:rPr lang="en-US" dirty="0" smtClean="0"/>
              <a:t>Triggers </a:t>
            </a:r>
            <a:r>
              <a:rPr lang="en-US" dirty="0"/>
              <a:t>production of RBC antibodies</a:t>
            </a:r>
          </a:p>
          <a:p>
            <a:r>
              <a:rPr lang="en-US" dirty="0" smtClean="0"/>
              <a:t>Unclear </a:t>
            </a:r>
            <a:r>
              <a:rPr lang="en-US" dirty="0"/>
              <a:t>mechanism</a:t>
            </a:r>
          </a:p>
          <a:p>
            <a:r>
              <a:rPr lang="en-US" dirty="0" smtClean="0"/>
              <a:t>Drug </a:t>
            </a:r>
            <a:r>
              <a:rPr lang="en-US" dirty="0"/>
              <a:t>may alter Rh antigens on red cells</a:t>
            </a:r>
          </a:p>
          <a:p>
            <a:r>
              <a:rPr lang="en-US" dirty="0" smtClean="0"/>
              <a:t>Red </a:t>
            </a:r>
            <a:r>
              <a:rPr lang="en-US" dirty="0"/>
              <a:t>cells bind antibody in absence of drug</a:t>
            </a:r>
          </a:p>
          <a:p>
            <a:pPr marL="0" indent="0">
              <a:buNone/>
            </a:pPr>
            <a:r>
              <a:rPr lang="en-US" dirty="0" smtClean="0">
                <a:solidFill>
                  <a:srgbClr val="FF0000"/>
                </a:solidFill>
              </a:rPr>
              <a:t>Direct </a:t>
            </a:r>
            <a:r>
              <a:rPr lang="en-US" dirty="0">
                <a:solidFill>
                  <a:srgbClr val="FF0000"/>
                </a:solidFill>
              </a:rPr>
              <a:t>Coombs test: positive</a:t>
            </a:r>
          </a:p>
          <a:p>
            <a:pPr marL="0" indent="0">
              <a:buNone/>
            </a:pPr>
            <a:endParaRPr lang="ar-JO" dirty="0"/>
          </a:p>
        </p:txBody>
      </p:sp>
    </p:spTree>
    <p:extLst>
      <p:ext uri="{BB962C8B-B14F-4D97-AF65-F5344CB8AC3E}">
        <p14:creationId xmlns:p14="http://schemas.microsoft.com/office/powerpoint/2010/main" val="2654041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Penicillin</a:t>
            </a:r>
            <a:endParaRPr lang="ar-JO" dirty="0"/>
          </a:p>
        </p:txBody>
      </p:sp>
      <p:sp>
        <p:nvSpPr>
          <p:cNvPr id="3" name="عنصر نائب للمحتوى 2"/>
          <p:cNvSpPr>
            <a:spLocks noGrp="1"/>
          </p:cNvSpPr>
          <p:nvPr>
            <p:ph idx="1"/>
          </p:nvPr>
        </p:nvSpPr>
        <p:spPr/>
        <p:txBody>
          <a:bodyPr/>
          <a:lstStyle/>
          <a:p>
            <a:pPr marL="0" indent="0">
              <a:buNone/>
            </a:pPr>
            <a:r>
              <a:rPr lang="en-US" dirty="0" smtClean="0"/>
              <a:t>High </a:t>
            </a:r>
            <a:r>
              <a:rPr lang="en-US" dirty="0"/>
              <a:t>doses can lead to hemolytic anemia</a:t>
            </a:r>
          </a:p>
          <a:p>
            <a:pPr marL="0" indent="0">
              <a:buNone/>
            </a:pPr>
            <a:r>
              <a:rPr lang="en-US" dirty="0" smtClean="0"/>
              <a:t>PCN </a:t>
            </a:r>
            <a:r>
              <a:rPr lang="en-US" dirty="0"/>
              <a:t>binds to surface RBCs (“</a:t>
            </a:r>
            <a:r>
              <a:rPr lang="en-US" dirty="0" err="1"/>
              <a:t>hapten</a:t>
            </a:r>
            <a:r>
              <a:rPr lang="en-US" dirty="0"/>
              <a:t>”)</a:t>
            </a:r>
          </a:p>
          <a:p>
            <a:r>
              <a:rPr lang="en-US" dirty="0" smtClean="0"/>
              <a:t>Elicits </a:t>
            </a:r>
            <a:r>
              <a:rPr lang="en-US" dirty="0"/>
              <a:t>immune response </a:t>
            </a:r>
            <a:r>
              <a:rPr lang="en-US" b="1" dirty="0">
                <a:solidFill>
                  <a:srgbClr val="00B0F0"/>
                </a:solidFill>
              </a:rPr>
              <a:t>only when bound</a:t>
            </a:r>
          </a:p>
          <a:p>
            <a:pPr marL="0" indent="0">
              <a:buNone/>
            </a:pPr>
            <a:r>
              <a:rPr lang="en-US" b="1" dirty="0" smtClean="0">
                <a:solidFill>
                  <a:srgbClr val="C00000"/>
                </a:solidFill>
              </a:rPr>
              <a:t>Antibodies </a:t>
            </a:r>
            <a:r>
              <a:rPr lang="en-US" b="1" dirty="0">
                <a:solidFill>
                  <a:srgbClr val="C00000"/>
                </a:solidFill>
              </a:rPr>
              <a:t>against PCN bound to RBCs</a:t>
            </a:r>
          </a:p>
          <a:p>
            <a:pPr marL="0" indent="0">
              <a:buNone/>
            </a:pPr>
            <a:r>
              <a:rPr lang="en-US" dirty="0" smtClean="0">
                <a:solidFill>
                  <a:srgbClr val="FF0000"/>
                </a:solidFill>
              </a:rPr>
              <a:t>Direct </a:t>
            </a:r>
            <a:r>
              <a:rPr lang="en-US" dirty="0">
                <a:solidFill>
                  <a:srgbClr val="FF0000"/>
                </a:solidFill>
              </a:rPr>
              <a:t>Coombs test: positive</a:t>
            </a:r>
          </a:p>
          <a:p>
            <a:endParaRPr lang="ar-JO" dirty="0"/>
          </a:p>
        </p:txBody>
      </p:sp>
    </p:spTree>
    <p:extLst>
      <p:ext uri="{BB962C8B-B14F-4D97-AF65-F5344CB8AC3E}">
        <p14:creationId xmlns:p14="http://schemas.microsoft.com/office/powerpoint/2010/main" val="17536885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48048" y="72945"/>
            <a:ext cx="10515600" cy="1325563"/>
          </a:xfrm>
        </p:spPr>
        <p:txBody>
          <a:bodyPr/>
          <a:lstStyle/>
          <a:p>
            <a:pPr algn="ctr"/>
            <a:r>
              <a:rPr lang="en-US" b="1" dirty="0">
                <a:solidFill>
                  <a:srgbClr val="FF0000"/>
                </a:solidFill>
              </a:rPr>
              <a:t>Warm</a:t>
            </a:r>
            <a:r>
              <a:rPr lang="en-US" dirty="0">
                <a:solidFill>
                  <a:srgbClr val="FF0000"/>
                </a:solidFill>
              </a:rPr>
              <a:t> </a:t>
            </a:r>
            <a:r>
              <a:rPr lang="en-US" dirty="0" smtClean="0"/>
              <a:t>AIHA </a:t>
            </a:r>
            <a:r>
              <a:rPr lang="en-US" dirty="0" err="1" smtClean="0"/>
              <a:t>managment</a:t>
            </a:r>
            <a:endParaRPr lang="ar-JO" dirty="0"/>
          </a:p>
        </p:txBody>
      </p:sp>
      <p:sp>
        <p:nvSpPr>
          <p:cNvPr id="4" name="مستطيل 3"/>
          <p:cNvSpPr/>
          <p:nvPr/>
        </p:nvSpPr>
        <p:spPr>
          <a:xfrm>
            <a:off x="176011" y="1298513"/>
            <a:ext cx="11732654" cy="28007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200" b="1" dirty="0">
                <a:solidFill>
                  <a:prstClr val="black"/>
                </a:solidFill>
              </a:rPr>
              <a:t>Acute therapy</a:t>
            </a:r>
          </a:p>
          <a:p>
            <a:r>
              <a:rPr lang="en-US" sz="2200" dirty="0">
                <a:solidFill>
                  <a:prstClr val="black"/>
                </a:solidFill>
              </a:rPr>
              <a:t> • Indications: Severe symptoms of anemia or </a:t>
            </a:r>
            <a:r>
              <a:rPr lang="en-US" sz="2200" dirty="0" err="1">
                <a:solidFill>
                  <a:prstClr val="black"/>
                </a:solidFill>
              </a:rPr>
              <a:t>Hb</a:t>
            </a:r>
            <a:r>
              <a:rPr lang="en-US" sz="2200" dirty="0">
                <a:solidFill>
                  <a:prstClr val="black"/>
                </a:solidFill>
              </a:rPr>
              <a:t> &lt; 6–7 mg/</a:t>
            </a:r>
            <a:r>
              <a:rPr lang="en-US" sz="2200" dirty="0" err="1">
                <a:solidFill>
                  <a:prstClr val="black"/>
                </a:solidFill>
              </a:rPr>
              <a:t>dL</a:t>
            </a:r>
            <a:endParaRPr lang="en-US" sz="2200" dirty="0">
              <a:solidFill>
                <a:prstClr val="black"/>
              </a:solidFill>
            </a:endParaRPr>
          </a:p>
          <a:p>
            <a:r>
              <a:rPr lang="en-US" sz="2200" dirty="0">
                <a:solidFill>
                  <a:prstClr val="black"/>
                </a:solidFill>
              </a:rPr>
              <a:t> • Management</a:t>
            </a:r>
          </a:p>
          <a:p>
            <a:r>
              <a:rPr lang="en-US" sz="2200" dirty="0">
                <a:solidFill>
                  <a:prstClr val="black"/>
                </a:solidFill>
              </a:rPr>
              <a:t> ◦ Consider an RBC transfusion under specialist guidance. </a:t>
            </a:r>
            <a:endParaRPr lang="en-US" sz="2200" dirty="0" smtClean="0">
              <a:solidFill>
                <a:prstClr val="black"/>
              </a:solidFill>
            </a:endParaRPr>
          </a:p>
          <a:p>
            <a:r>
              <a:rPr lang="en-US" sz="2200" dirty="0" smtClean="0">
                <a:solidFill>
                  <a:prstClr val="black"/>
                </a:solidFill>
              </a:rPr>
              <a:t> </a:t>
            </a:r>
            <a:r>
              <a:rPr lang="en-US" sz="2200" dirty="0">
                <a:solidFill>
                  <a:prstClr val="black"/>
                </a:solidFill>
              </a:rPr>
              <a:t>◦ Consider temporizing measures.</a:t>
            </a:r>
          </a:p>
          <a:p>
            <a:r>
              <a:rPr lang="en-US" sz="2200" dirty="0">
                <a:solidFill>
                  <a:prstClr val="black"/>
                </a:solidFill>
              </a:rPr>
              <a:t> ▪ Early treatment with </a:t>
            </a:r>
            <a:r>
              <a:rPr lang="en-US" sz="2200" b="1" dirty="0">
                <a:solidFill>
                  <a:srgbClr val="FF0000"/>
                </a:solidFill>
              </a:rPr>
              <a:t>high-dose glucocorticoids </a:t>
            </a:r>
            <a:r>
              <a:rPr lang="en-US" sz="2200" dirty="0">
                <a:solidFill>
                  <a:prstClr val="black"/>
                </a:solidFill>
              </a:rPr>
              <a:t>(e.g., methylprednisolone)</a:t>
            </a:r>
          </a:p>
          <a:p>
            <a:r>
              <a:rPr lang="en-US" sz="2200" dirty="0">
                <a:solidFill>
                  <a:prstClr val="black"/>
                </a:solidFill>
              </a:rPr>
              <a:t> ▪ Rescue therapy with IVIG or plasma exchange</a:t>
            </a:r>
          </a:p>
          <a:p>
            <a:r>
              <a:rPr lang="en-US" sz="2200" dirty="0">
                <a:solidFill>
                  <a:prstClr val="black"/>
                </a:solidFill>
              </a:rPr>
              <a:t>Do not delay a potentially life-saving blood transfusion in unstable patients with severe anemia. </a:t>
            </a:r>
          </a:p>
        </p:txBody>
      </p:sp>
      <p:sp>
        <p:nvSpPr>
          <p:cNvPr id="5" name="مستطيل 4"/>
          <p:cNvSpPr/>
          <p:nvPr/>
        </p:nvSpPr>
        <p:spPr>
          <a:xfrm>
            <a:off x="176011" y="4256483"/>
            <a:ext cx="11732654"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200" b="1" dirty="0">
                <a:solidFill>
                  <a:prstClr val="black"/>
                </a:solidFill>
              </a:rPr>
              <a:t>Long-term therapy</a:t>
            </a:r>
          </a:p>
          <a:p>
            <a:r>
              <a:rPr lang="en-US" sz="2200" dirty="0">
                <a:solidFill>
                  <a:prstClr val="black"/>
                </a:solidFill>
              </a:rPr>
              <a:t> • Indications: Consider in most patients to reduce autoantibody production.</a:t>
            </a:r>
          </a:p>
          <a:p>
            <a:r>
              <a:rPr lang="en-US" sz="2200" dirty="0">
                <a:solidFill>
                  <a:prstClr val="black"/>
                </a:solidFill>
              </a:rPr>
              <a:t> • Treatment: typically involves systemic </a:t>
            </a:r>
            <a:r>
              <a:rPr lang="en-US" sz="2200" dirty="0" err="1">
                <a:solidFill>
                  <a:prstClr val="black"/>
                </a:solidFill>
              </a:rPr>
              <a:t>immunomodulators</a:t>
            </a:r>
            <a:endParaRPr lang="en-US" sz="2200" dirty="0">
              <a:solidFill>
                <a:prstClr val="black"/>
              </a:solidFill>
            </a:endParaRPr>
          </a:p>
          <a:p>
            <a:r>
              <a:rPr lang="en-US" sz="2200" dirty="0">
                <a:solidFill>
                  <a:prstClr val="black"/>
                </a:solidFill>
              </a:rPr>
              <a:t> ◦ First-line: high-dose glucocorticoids</a:t>
            </a:r>
          </a:p>
          <a:p>
            <a:r>
              <a:rPr lang="en-US" sz="2200" dirty="0">
                <a:solidFill>
                  <a:prstClr val="black"/>
                </a:solidFill>
              </a:rPr>
              <a:t> ◦ Second-line: rituximab</a:t>
            </a:r>
          </a:p>
          <a:p>
            <a:r>
              <a:rPr lang="en-US" sz="2200" dirty="0">
                <a:solidFill>
                  <a:prstClr val="black"/>
                </a:solidFill>
              </a:rPr>
              <a:t> ◦ Third-line: steroid-sparing </a:t>
            </a:r>
            <a:r>
              <a:rPr lang="en-US" sz="2200" dirty="0" err="1">
                <a:solidFill>
                  <a:prstClr val="black"/>
                </a:solidFill>
              </a:rPr>
              <a:t>immunosuppressants</a:t>
            </a:r>
            <a:r>
              <a:rPr lang="en-US" sz="2200" dirty="0">
                <a:solidFill>
                  <a:prstClr val="black"/>
                </a:solidFill>
              </a:rPr>
              <a:t> or </a:t>
            </a:r>
            <a:r>
              <a:rPr lang="en-US" sz="2200" b="1" dirty="0" err="1">
                <a:solidFill>
                  <a:srgbClr val="FF0000"/>
                </a:solidFill>
              </a:rPr>
              <a:t>splenectomy</a:t>
            </a:r>
            <a:endParaRPr lang="en-US" sz="2200" b="1" dirty="0">
              <a:solidFill>
                <a:srgbClr val="FF0000"/>
              </a:solidFill>
            </a:endParaRPr>
          </a:p>
        </p:txBody>
      </p:sp>
    </p:spTree>
    <p:extLst>
      <p:ext uri="{BB962C8B-B14F-4D97-AF65-F5344CB8AC3E}">
        <p14:creationId xmlns:p14="http://schemas.microsoft.com/office/powerpoint/2010/main" val="40295832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00B0F0"/>
                </a:solidFill>
              </a:rPr>
              <a:t>Cold</a:t>
            </a:r>
            <a:r>
              <a:rPr lang="en-US" dirty="0">
                <a:solidFill>
                  <a:srgbClr val="00B0F0"/>
                </a:solidFill>
              </a:rPr>
              <a:t> </a:t>
            </a:r>
            <a:r>
              <a:rPr lang="en-US" dirty="0" smtClean="0"/>
              <a:t>AIHA</a:t>
            </a:r>
            <a:endParaRPr lang="ar-JO" dirty="0"/>
          </a:p>
        </p:txBody>
      </p:sp>
      <p:sp>
        <p:nvSpPr>
          <p:cNvPr id="3" name="عنصر نائب للمحتوى 2"/>
          <p:cNvSpPr>
            <a:spLocks noGrp="1"/>
          </p:cNvSpPr>
          <p:nvPr>
            <p:ph idx="1"/>
          </p:nvPr>
        </p:nvSpPr>
        <p:spPr/>
        <p:txBody>
          <a:bodyPr/>
          <a:lstStyle/>
          <a:p>
            <a:pPr marL="0" indent="0">
              <a:buNone/>
            </a:pPr>
            <a:r>
              <a:rPr lang="en-US" dirty="0" smtClean="0"/>
              <a:t>Less </a:t>
            </a:r>
            <a:r>
              <a:rPr lang="en-US" dirty="0"/>
              <a:t>common type of AIHA</a:t>
            </a:r>
          </a:p>
          <a:p>
            <a:pPr marL="0" indent="0">
              <a:buNone/>
            </a:pPr>
            <a:r>
              <a:rPr lang="en-US" dirty="0" smtClean="0"/>
              <a:t>Antibodies </a:t>
            </a:r>
            <a:r>
              <a:rPr lang="en-US" dirty="0"/>
              <a:t>bind at &lt;30oC (“cold”)</a:t>
            </a:r>
          </a:p>
          <a:p>
            <a:r>
              <a:rPr lang="en-US" dirty="0" smtClean="0"/>
              <a:t>Occurs </a:t>
            </a:r>
            <a:r>
              <a:rPr lang="en-US" dirty="0"/>
              <a:t>in </a:t>
            </a:r>
            <a:r>
              <a:rPr lang="en-US" b="1" dirty="0">
                <a:solidFill>
                  <a:srgbClr val="C00000"/>
                </a:solidFill>
              </a:rPr>
              <a:t>limbs</a:t>
            </a:r>
          </a:p>
          <a:p>
            <a:r>
              <a:rPr lang="en-US" dirty="0" smtClean="0"/>
              <a:t>Also </a:t>
            </a:r>
            <a:r>
              <a:rPr lang="en-US" b="1" dirty="0">
                <a:solidFill>
                  <a:srgbClr val="C00000"/>
                </a:solidFill>
              </a:rPr>
              <a:t>fingertips, toes, nose, ears</a:t>
            </a:r>
          </a:p>
          <a:p>
            <a:pPr marL="0" indent="0">
              <a:buNone/>
            </a:pPr>
            <a:r>
              <a:rPr lang="en-US" dirty="0" smtClean="0"/>
              <a:t>May </a:t>
            </a:r>
            <a:r>
              <a:rPr lang="en-US" dirty="0"/>
              <a:t>present with painful fingers/toes </a:t>
            </a:r>
          </a:p>
          <a:p>
            <a:r>
              <a:rPr lang="en-US" b="1" dirty="0" smtClean="0">
                <a:solidFill>
                  <a:srgbClr val="7030A0"/>
                </a:solidFill>
              </a:rPr>
              <a:t>Purple </a:t>
            </a:r>
            <a:r>
              <a:rPr lang="en-US" b="1" dirty="0">
                <a:solidFill>
                  <a:srgbClr val="7030A0"/>
                </a:solidFill>
              </a:rPr>
              <a:t>discoloration </a:t>
            </a:r>
          </a:p>
          <a:p>
            <a:pPr marL="0" indent="0">
              <a:buNone/>
            </a:pPr>
            <a:r>
              <a:rPr lang="en-US" dirty="0" smtClean="0"/>
              <a:t>Symptoms </a:t>
            </a:r>
            <a:r>
              <a:rPr lang="en-US" dirty="0"/>
              <a:t>associated with cold exposure</a:t>
            </a:r>
          </a:p>
          <a:p>
            <a:pPr marL="0" indent="0">
              <a:buNone/>
            </a:pPr>
            <a:endParaRPr lang="ar-JO" dirty="0"/>
          </a:p>
        </p:txBody>
      </p:sp>
    </p:spTree>
    <p:extLst>
      <p:ext uri="{BB962C8B-B14F-4D97-AF65-F5344CB8AC3E}">
        <p14:creationId xmlns:p14="http://schemas.microsoft.com/office/powerpoint/2010/main" val="5796773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00B0F0"/>
                </a:solidFill>
              </a:rPr>
              <a:t>Cold</a:t>
            </a:r>
            <a:r>
              <a:rPr lang="en-US" dirty="0">
                <a:solidFill>
                  <a:srgbClr val="00B0F0"/>
                </a:solidFill>
              </a:rPr>
              <a:t> </a:t>
            </a:r>
            <a:r>
              <a:rPr lang="en-US" dirty="0"/>
              <a:t>AIHA</a:t>
            </a:r>
            <a:endParaRPr lang="ar-JO" dirty="0"/>
          </a:p>
        </p:txBody>
      </p:sp>
      <p:sp>
        <p:nvSpPr>
          <p:cNvPr id="3" name="عنصر نائب للمحتوى 2"/>
          <p:cNvSpPr>
            <a:spLocks noGrp="1"/>
          </p:cNvSpPr>
          <p:nvPr>
            <p:ph idx="1"/>
          </p:nvPr>
        </p:nvSpPr>
        <p:spPr/>
        <p:txBody>
          <a:bodyPr/>
          <a:lstStyle/>
          <a:p>
            <a:pPr marL="0" indent="0">
              <a:buNone/>
            </a:pPr>
            <a:r>
              <a:rPr lang="en-US" b="1" dirty="0">
                <a:solidFill>
                  <a:srgbClr val="FF0000"/>
                </a:solidFill>
              </a:rPr>
              <a:t>◦ Cold agglutinin disease (CAD): </a:t>
            </a:r>
            <a:r>
              <a:rPr lang="en-US" dirty="0"/>
              <a:t>a primary (idiopathic) form of cold AIHA in which hemolysis is mediated by monoclonal cold-sensitive </a:t>
            </a:r>
            <a:r>
              <a:rPr lang="en-US" dirty="0" err="1"/>
              <a:t>IgM</a:t>
            </a:r>
            <a:r>
              <a:rPr lang="en-US" dirty="0"/>
              <a:t> autoantibodies produced by a low-grade clonal B-cell </a:t>
            </a:r>
            <a:r>
              <a:rPr lang="en-US" dirty="0" err="1"/>
              <a:t>lymphoproliferative</a:t>
            </a:r>
            <a:r>
              <a:rPr lang="en-US" dirty="0"/>
              <a:t> disorder of the bone marrow</a:t>
            </a:r>
          </a:p>
          <a:p>
            <a:pPr marL="0" indent="0">
              <a:buNone/>
            </a:pPr>
            <a:r>
              <a:rPr lang="en-US" b="1" dirty="0">
                <a:solidFill>
                  <a:srgbClr val="FF0000"/>
                </a:solidFill>
              </a:rPr>
              <a:t> ◦ Cold agglutinin syndrome (CAS): </a:t>
            </a:r>
            <a:r>
              <a:rPr lang="en-US" dirty="0"/>
              <a:t>a rare form of cold AIHA in which cold-sensitive autoantibody-mediated hemolysis occurs secondary to another condition (e.g., infection, lymphoma)</a:t>
            </a:r>
            <a:endParaRPr lang="ar-JO" dirty="0"/>
          </a:p>
        </p:txBody>
      </p:sp>
    </p:spTree>
    <p:extLst>
      <p:ext uri="{BB962C8B-B14F-4D97-AF65-F5344CB8AC3E}">
        <p14:creationId xmlns:p14="http://schemas.microsoft.com/office/powerpoint/2010/main" val="210440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C1FF2-9B5A-CCBE-08AA-AC3D7317EC3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Diagnostics and workup:</a:t>
            </a:r>
            <a:endParaRPr lang="en-AE" dirty="0">
              <a:solidFill>
                <a:srgbClr val="45515E"/>
              </a:solidFill>
            </a:endParaRPr>
          </a:p>
        </p:txBody>
      </p:sp>
      <p:pic>
        <p:nvPicPr>
          <p:cNvPr id="5" name="Picture 4">
            <a:extLst>
              <a:ext uri="{FF2B5EF4-FFF2-40B4-BE49-F238E27FC236}">
                <a16:creationId xmlns:a16="http://schemas.microsoft.com/office/drawing/2014/main" xmlns="" id="{B25DCDCD-4E0F-2892-796A-A6F9BD21EA7C}"/>
              </a:ext>
            </a:extLst>
          </p:cNvPr>
          <p:cNvPicPr>
            <a:picLocks noChangeAspect="1"/>
          </p:cNvPicPr>
          <p:nvPr/>
        </p:nvPicPr>
        <p:blipFill>
          <a:blip r:embed="rId2"/>
          <a:stretch>
            <a:fillRect/>
          </a:stretch>
        </p:blipFill>
        <p:spPr>
          <a:xfrm>
            <a:off x="2134168" y="1167807"/>
            <a:ext cx="7923663" cy="5325068"/>
          </a:xfrm>
          <a:prstGeom prst="rect">
            <a:avLst/>
          </a:prstGeom>
        </p:spPr>
      </p:pic>
    </p:spTree>
    <p:extLst>
      <p:ext uri="{BB962C8B-B14F-4D97-AF65-F5344CB8AC3E}">
        <p14:creationId xmlns:p14="http://schemas.microsoft.com/office/powerpoint/2010/main" val="36091198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b="1" dirty="0">
                <a:solidFill>
                  <a:srgbClr val="00B0F0"/>
                </a:solidFill>
              </a:rPr>
              <a:t>Cold</a:t>
            </a:r>
            <a:r>
              <a:rPr lang="en-US" dirty="0">
                <a:solidFill>
                  <a:srgbClr val="00B0F0"/>
                </a:solidFill>
              </a:rPr>
              <a:t> </a:t>
            </a:r>
            <a:r>
              <a:rPr lang="en-US" dirty="0"/>
              <a:t>AIHA</a:t>
            </a:r>
            <a:br>
              <a:rPr lang="en-US" dirty="0"/>
            </a:br>
            <a:r>
              <a:rPr lang="en-US" b="1" dirty="0">
                <a:solidFill>
                  <a:srgbClr val="00B0F0"/>
                </a:solidFill>
              </a:rPr>
              <a:t>Cold</a:t>
            </a:r>
            <a:r>
              <a:rPr lang="en-US" dirty="0">
                <a:solidFill>
                  <a:srgbClr val="00B0F0"/>
                </a:solidFill>
              </a:rPr>
              <a:t> </a:t>
            </a:r>
            <a:r>
              <a:rPr lang="en-US" dirty="0"/>
              <a:t>Agglutinin </a:t>
            </a:r>
            <a:r>
              <a:rPr lang="en-US" dirty="0" smtClean="0"/>
              <a:t>Disease</a:t>
            </a:r>
            <a:endParaRPr lang="ar-JO" dirty="0"/>
          </a:p>
        </p:txBody>
      </p:sp>
      <p:sp>
        <p:nvSpPr>
          <p:cNvPr id="3" name="عنصر نائب للمحتوى 2"/>
          <p:cNvSpPr>
            <a:spLocks noGrp="1"/>
          </p:cNvSpPr>
          <p:nvPr>
            <p:ph idx="1"/>
          </p:nvPr>
        </p:nvSpPr>
        <p:spPr/>
        <p:txBody>
          <a:bodyPr/>
          <a:lstStyle/>
          <a:p>
            <a:pPr marL="0" indent="0">
              <a:buNone/>
            </a:pPr>
            <a:r>
              <a:rPr lang="en-US" dirty="0" smtClean="0"/>
              <a:t>• </a:t>
            </a:r>
            <a:r>
              <a:rPr lang="en-US" dirty="0"/>
              <a:t>Caused by </a:t>
            </a:r>
            <a:r>
              <a:rPr lang="en-US" dirty="0" err="1"/>
              <a:t>IgM</a:t>
            </a:r>
            <a:r>
              <a:rPr lang="en-US" dirty="0"/>
              <a:t> antibodies that agglutinate RBCs</a:t>
            </a:r>
          </a:p>
          <a:p>
            <a:pPr marL="0" indent="0">
              <a:buNone/>
            </a:pPr>
            <a:r>
              <a:rPr lang="en-US" dirty="0"/>
              <a:t>• RBCs warmed in central organs → </a:t>
            </a:r>
            <a:r>
              <a:rPr lang="en-US" dirty="0" err="1"/>
              <a:t>IgM</a:t>
            </a:r>
            <a:r>
              <a:rPr lang="en-US" dirty="0"/>
              <a:t> lost </a:t>
            </a:r>
          </a:p>
          <a:p>
            <a:pPr marL="0" indent="0">
              <a:buNone/>
            </a:pPr>
            <a:r>
              <a:rPr lang="en-US" dirty="0"/>
              <a:t>• Leaves bound C3 on RBCs</a:t>
            </a:r>
          </a:p>
          <a:p>
            <a:pPr marL="0" indent="0">
              <a:buNone/>
            </a:pPr>
            <a:r>
              <a:rPr lang="en-US" dirty="0"/>
              <a:t>• </a:t>
            </a:r>
            <a:r>
              <a:rPr lang="en-US" b="1" dirty="0">
                <a:solidFill>
                  <a:srgbClr val="00B050"/>
                </a:solidFill>
              </a:rPr>
              <a:t>DAT positive only for C3</a:t>
            </a:r>
            <a:endParaRPr lang="ar-JO" b="1" dirty="0">
              <a:solidFill>
                <a:srgbClr val="00B050"/>
              </a:solidFill>
            </a:endParaRPr>
          </a:p>
        </p:txBody>
      </p:sp>
    </p:spTree>
    <p:extLst>
      <p:ext uri="{BB962C8B-B14F-4D97-AF65-F5344CB8AC3E}">
        <p14:creationId xmlns:p14="http://schemas.microsoft.com/office/powerpoint/2010/main" val="3243701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Direct </a:t>
            </a:r>
            <a:r>
              <a:rPr lang="en-US" dirty="0" err="1"/>
              <a:t>Antiglobulin</a:t>
            </a:r>
            <a:r>
              <a:rPr lang="en-US" dirty="0"/>
              <a:t> Test </a:t>
            </a:r>
            <a:r>
              <a:rPr lang="en-US" dirty="0" smtClean="0"/>
              <a:t/>
            </a:r>
            <a:br>
              <a:rPr lang="en-US" dirty="0" smtClean="0"/>
            </a:br>
            <a:r>
              <a:rPr lang="en-US" dirty="0" smtClean="0"/>
              <a:t>DAT </a:t>
            </a:r>
            <a:r>
              <a:rPr lang="en-US" dirty="0"/>
              <a:t>or Coombs Test</a:t>
            </a:r>
            <a:endParaRPr lang="ar-JO" dirty="0"/>
          </a:p>
        </p:txBody>
      </p:sp>
      <p:sp>
        <p:nvSpPr>
          <p:cNvPr id="3" name="عنصر نائب للمحتوى 2"/>
          <p:cNvSpPr>
            <a:spLocks noGrp="1"/>
          </p:cNvSpPr>
          <p:nvPr>
            <p:ph idx="1"/>
          </p:nvPr>
        </p:nvSpPr>
        <p:spPr/>
        <p:txBody>
          <a:bodyPr/>
          <a:lstStyle/>
          <a:p>
            <a:endParaRPr lang="ar-JO"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65" t="17713" r="26660" b="6009"/>
          <a:stretch/>
        </p:blipFill>
        <p:spPr bwMode="auto">
          <a:xfrm>
            <a:off x="1105361" y="1705970"/>
            <a:ext cx="10181338" cy="476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0085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b="1" dirty="0">
                <a:solidFill>
                  <a:srgbClr val="00B0F0"/>
                </a:solidFill>
              </a:rPr>
              <a:t>Cold</a:t>
            </a:r>
            <a:r>
              <a:rPr lang="en-US" dirty="0">
                <a:solidFill>
                  <a:srgbClr val="00B0F0"/>
                </a:solidFill>
              </a:rPr>
              <a:t> </a:t>
            </a:r>
            <a:r>
              <a:rPr lang="en-US" dirty="0"/>
              <a:t>AIHA</a:t>
            </a:r>
            <a:br>
              <a:rPr lang="en-US" dirty="0"/>
            </a:br>
            <a:r>
              <a:rPr lang="en-US" b="1" dirty="0">
                <a:solidFill>
                  <a:srgbClr val="00B0F0"/>
                </a:solidFill>
              </a:rPr>
              <a:t>Cold</a:t>
            </a:r>
            <a:r>
              <a:rPr lang="en-US" dirty="0">
                <a:solidFill>
                  <a:srgbClr val="00B0F0"/>
                </a:solidFill>
              </a:rPr>
              <a:t> </a:t>
            </a:r>
            <a:r>
              <a:rPr lang="en-US" dirty="0"/>
              <a:t>Agglutinin </a:t>
            </a:r>
            <a:r>
              <a:rPr lang="en-US" dirty="0" smtClean="0"/>
              <a:t>Disease</a:t>
            </a:r>
            <a:endParaRPr lang="ar-JO" dirty="0"/>
          </a:p>
        </p:txBody>
      </p:sp>
      <p:sp>
        <p:nvSpPr>
          <p:cNvPr id="3" name="عنصر نائب للمحتوى 2"/>
          <p:cNvSpPr>
            <a:spLocks noGrp="1"/>
          </p:cNvSpPr>
          <p:nvPr>
            <p:ph idx="1"/>
          </p:nvPr>
        </p:nvSpPr>
        <p:spPr/>
        <p:txBody>
          <a:bodyPr>
            <a:normAutofit/>
          </a:bodyPr>
          <a:lstStyle/>
          <a:p>
            <a:pPr>
              <a:buFont typeface="Wingdings" pitchFamily="2" charset="2"/>
              <a:buChar char="v"/>
            </a:pPr>
            <a:r>
              <a:rPr lang="en-US" dirty="0" smtClean="0"/>
              <a:t>Usually </a:t>
            </a:r>
            <a:r>
              <a:rPr lang="en-US" dirty="0"/>
              <a:t>causes </a:t>
            </a:r>
            <a:r>
              <a:rPr lang="en-US" b="1" dirty="0">
                <a:solidFill>
                  <a:srgbClr val="FF0000"/>
                </a:solidFill>
              </a:rPr>
              <a:t>extravascular hemolysis </a:t>
            </a:r>
          </a:p>
          <a:p>
            <a:r>
              <a:rPr lang="en-US" dirty="0" smtClean="0"/>
              <a:t>C3 </a:t>
            </a:r>
            <a:r>
              <a:rPr lang="en-US" dirty="0"/>
              <a:t>coated RBCs removed by spleen</a:t>
            </a:r>
          </a:p>
          <a:p>
            <a:r>
              <a:rPr lang="en-US" dirty="0" smtClean="0"/>
              <a:t>Often </a:t>
            </a:r>
            <a:r>
              <a:rPr lang="en-US" dirty="0"/>
              <a:t>engulfed whole</a:t>
            </a:r>
          </a:p>
          <a:p>
            <a:r>
              <a:rPr lang="en-US" dirty="0" smtClean="0"/>
              <a:t>Spherocytosis </a:t>
            </a:r>
            <a:r>
              <a:rPr lang="en-US" dirty="0"/>
              <a:t>less common than in warm AIHA</a:t>
            </a:r>
          </a:p>
          <a:p>
            <a:pPr>
              <a:buFont typeface="Wingdings" pitchFamily="2" charset="2"/>
              <a:buChar char="v"/>
            </a:pPr>
            <a:r>
              <a:rPr lang="en-US" b="1" dirty="0" smtClean="0">
                <a:solidFill>
                  <a:srgbClr val="FF0000"/>
                </a:solidFill>
              </a:rPr>
              <a:t>Intravascular </a:t>
            </a:r>
            <a:r>
              <a:rPr lang="en-US" b="1" dirty="0">
                <a:solidFill>
                  <a:srgbClr val="FF0000"/>
                </a:solidFill>
              </a:rPr>
              <a:t>hemolysis rarely occurs</a:t>
            </a:r>
          </a:p>
          <a:p>
            <a:r>
              <a:rPr lang="en-US" dirty="0" smtClean="0"/>
              <a:t>Complement </a:t>
            </a:r>
            <a:r>
              <a:rPr lang="en-US" dirty="0"/>
              <a:t>usually does not activate</a:t>
            </a:r>
          </a:p>
          <a:p>
            <a:r>
              <a:rPr lang="en-US" dirty="0" smtClean="0"/>
              <a:t>RBCs</a:t>
            </a:r>
            <a:r>
              <a:rPr lang="en-US" dirty="0"/>
              <a:t>: complement inhibitory molecules (CD55/CD59)</a:t>
            </a:r>
          </a:p>
          <a:p>
            <a:r>
              <a:rPr lang="en-US" dirty="0" smtClean="0"/>
              <a:t>Complement </a:t>
            </a:r>
            <a:r>
              <a:rPr lang="en-US" dirty="0"/>
              <a:t>must be significantly activated to lyse cells</a:t>
            </a:r>
          </a:p>
          <a:p>
            <a:endParaRPr lang="ar-JO" dirty="0"/>
          </a:p>
        </p:txBody>
      </p:sp>
    </p:spTree>
    <p:extLst>
      <p:ext uri="{BB962C8B-B14F-4D97-AF65-F5344CB8AC3E}">
        <p14:creationId xmlns:p14="http://schemas.microsoft.com/office/powerpoint/2010/main" val="3061576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00B0F0"/>
                </a:solidFill>
              </a:rPr>
              <a:t>Cold</a:t>
            </a:r>
            <a:r>
              <a:rPr lang="en-US" dirty="0">
                <a:solidFill>
                  <a:srgbClr val="00B0F0"/>
                </a:solidFill>
              </a:rPr>
              <a:t> </a:t>
            </a:r>
            <a:r>
              <a:rPr lang="en-US" dirty="0"/>
              <a:t>AIHA</a:t>
            </a:r>
            <a:br>
              <a:rPr lang="en-US" dirty="0"/>
            </a:br>
            <a:r>
              <a:rPr lang="en-US" b="1" dirty="0">
                <a:solidFill>
                  <a:srgbClr val="00B0F0"/>
                </a:solidFill>
              </a:rPr>
              <a:t>Cold</a:t>
            </a:r>
            <a:r>
              <a:rPr lang="en-US" dirty="0">
                <a:solidFill>
                  <a:srgbClr val="00B0F0"/>
                </a:solidFill>
              </a:rPr>
              <a:t> </a:t>
            </a:r>
            <a:r>
              <a:rPr lang="en-US" dirty="0"/>
              <a:t>Agglutinin Disease</a:t>
            </a:r>
            <a:endParaRPr lang="ar-JO" dirty="0"/>
          </a:p>
        </p:txBody>
      </p:sp>
      <p:sp>
        <p:nvSpPr>
          <p:cNvPr id="3" name="عنصر نائب للمحتوى 2"/>
          <p:cNvSpPr>
            <a:spLocks noGrp="1"/>
          </p:cNvSpPr>
          <p:nvPr>
            <p:ph idx="1"/>
          </p:nvPr>
        </p:nvSpPr>
        <p:spPr/>
        <p:txBody>
          <a:bodyPr/>
          <a:lstStyle/>
          <a:p>
            <a:pPr marL="0" indent="0">
              <a:buNone/>
            </a:pPr>
            <a:r>
              <a:rPr lang="en-US" dirty="0"/>
              <a:t>• CAD: idiopathic</a:t>
            </a:r>
          </a:p>
          <a:p>
            <a:pPr marL="0" indent="0">
              <a:buNone/>
            </a:pPr>
            <a:r>
              <a:rPr lang="en-US" dirty="0"/>
              <a:t> • CAS occurs secondary to other diseases, including:</a:t>
            </a:r>
          </a:p>
          <a:p>
            <a:pPr marL="0" indent="0">
              <a:buNone/>
            </a:pPr>
            <a:r>
              <a:rPr lang="en-US" dirty="0"/>
              <a:t> ◦ Mycoplasma </a:t>
            </a:r>
            <a:r>
              <a:rPr lang="en-US" dirty="0" err="1"/>
              <a:t>pneumoniae</a:t>
            </a:r>
            <a:r>
              <a:rPr lang="en-US" dirty="0"/>
              <a:t> or EBV infection</a:t>
            </a:r>
          </a:p>
          <a:p>
            <a:pPr marL="0" indent="0">
              <a:buNone/>
            </a:pPr>
            <a:r>
              <a:rPr lang="en-US" dirty="0"/>
              <a:t> ◦ Malignancy (e.g., non-Hodgkin lymphoma, CLL)</a:t>
            </a:r>
          </a:p>
          <a:p>
            <a:pPr marL="0" indent="0">
              <a:buNone/>
            </a:pPr>
            <a:r>
              <a:rPr lang="en-US" dirty="0"/>
              <a:t> ◦ </a:t>
            </a:r>
            <a:r>
              <a:rPr lang="en-US" dirty="0" err="1"/>
              <a:t>Waldenstrom</a:t>
            </a:r>
            <a:r>
              <a:rPr lang="en-US" dirty="0"/>
              <a:t> </a:t>
            </a:r>
            <a:r>
              <a:rPr lang="en-US" dirty="0" err="1"/>
              <a:t>macroglobulinemia</a:t>
            </a:r>
            <a:endParaRPr lang="en-US" dirty="0"/>
          </a:p>
          <a:p>
            <a:pPr marL="0" indent="0">
              <a:buNone/>
            </a:pPr>
            <a:r>
              <a:rPr lang="en-US" dirty="0"/>
              <a:t>Cold weather is </a:t>
            </a:r>
            <a:r>
              <a:rPr lang="en-US" b="1" dirty="0" err="1">
                <a:solidFill>
                  <a:srgbClr val="FF0000"/>
                </a:solidFill>
              </a:rPr>
              <a:t>MMMM</a:t>
            </a:r>
            <a:r>
              <a:rPr lang="en-US" dirty="0" err="1"/>
              <a:t>iserable</a:t>
            </a:r>
            <a:r>
              <a:rPr lang="en-US" dirty="0"/>
              <a:t>: Cold (</a:t>
            </a:r>
            <a:r>
              <a:rPr lang="en-US" dirty="0" err="1"/>
              <a:t>Ig</a:t>
            </a:r>
            <a:r>
              <a:rPr lang="en-US" b="1" dirty="0" err="1">
                <a:solidFill>
                  <a:srgbClr val="FF0000"/>
                </a:solidFill>
              </a:rPr>
              <a:t>M</a:t>
            </a:r>
            <a:r>
              <a:rPr lang="en-US" dirty="0"/>
              <a:t>) AIHA is seen in </a:t>
            </a:r>
            <a:r>
              <a:rPr lang="en-US" b="1" dirty="0">
                <a:solidFill>
                  <a:srgbClr val="FF0000"/>
                </a:solidFill>
              </a:rPr>
              <a:t>M</a:t>
            </a:r>
            <a:r>
              <a:rPr lang="en-US" dirty="0"/>
              <a:t>alignancy (CLL), </a:t>
            </a:r>
            <a:r>
              <a:rPr lang="en-US" b="1" dirty="0">
                <a:solidFill>
                  <a:srgbClr val="FF0000"/>
                </a:solidFill>
              </a:rPr>
              <a:t>M</a:t>
            </a:r>
            <a:r>
              <a:rPr lang="en-US" dirty="0"/>
              <a:t>ycoplasma pneumonia, and </a:t>
            </a:r>
            <a:r>
              <a:rPr lang="en-US" b="1" dirty="0">
                <a:solidFill>
                  <a:srgbClr val="FF0000"/>
                </a:solidFill>
              </a:rPr>
              <a:t>M</a:t>
            </a:r>
            <a:r>
              <a:rPr lang="en-US" dirty="0"/>
              <a:t>ononucleosis.</a:t>
            </a:r>
            <a:endParaRPr lang="ar-JO" dirty="0"/>
          </a:p>
        </p:txBody>
      </p:sp>
    </p:spTree>
    <p:extLst>
      <p:ext uri="{BB962C8B-B14F-4D97-AF65-F5344CB8AC3E}">
        <p14:creationId xmlns:p14="http://schemas.microsoft.com/office/powerpoint/2010/main" val="33730686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00B0F0"/>
                </a:solidFill>
              </a:rPr>
              <a:t>Cold</a:t>
            </a:r>
            <a:r>
              <a:rPr lang="en-US" dirty="0">
                <a:solidFill>
                  <a:srgbClr val="00B0F0"/>
                </a:solidFill>
              </a:rPr>
              <a:t> </a:t>
            </a:r>
            <a:r>
              <a:rPr lang="en-US" dirty="0" smtClean="0"/>
              <a:t>AIHA</a:t>
            </a:r>
            <a:endParaRPr lang="ar-JO" dirty="0"/>
          </a:p>
        </p:txBody>
      </p:sp>
      <p:sp>
        <p:nvSpPr>
          <p:cNvPr id="3" name="عنصر نائب للمحتوى 2"/>
          <p:cNvSpPr>
            <a:spLocks noGrp="1"/>
          </p:cNvSpPr>
          <p:nvPr>
            <p:ph idx="1"/>
          </p:nvPr>
        </p:nvSpPr>
        <p:spPr/>
        <p:txBody>
          <a:bodyPr/>
          <a:lstStyle/>
          <a:p>
            <a:pPr marL="0" indent="0">
              <a:buNone/>
            </a:pPr>
            <a:r>
              <a:rPr lang="en-US" b="1" dirty="0">
                <a:solidFill>
                  <a:srgbClr val="00B0F0"/>
                </a:solidFill>
              </a:rPr>
              <a:t>Management </a:t>
            </a:r>
          </a:p>
          <a:p>
            <a:pPr marL="0" indent="0">
              <a:buNone/>
            </a:pPr>
            <a:r>
              <a:rPr lang="en-US" dirty="0"/>
              <a:t>The goal is to reduce cold-induced symptoms, control hemolysis, and improve anemia.</a:t>
            </a:r>
          </a:p>
          <a:p>
            <a:pPr marL="0" indent="0">
              <a:buNone/>
            </a:pPr>
            <a:r>
              <a:rPr lang="en-US" dirty="0"/>
              <a:t> • </a:t>
            </a:r>
            <a:r>
              <a:rPr lang="en-US" b="1" dirty="0">
                <a:solidFill>
                  <a:srgbClr val="C00000"/>
                </a:solidFill>
              </a:rPr>
              <a:t>CAD</a:t>
            </a:r>
            <a:r>
              <a:rPr lang="en-US" dirty="0"/>
              <a:t>: Consider chronic therapy (systemic </a:t>
            </a:r>
            <a:r>
              <a:rPr lang="en-US" dirty="0" err="1"/>
              <a:t>immunomodulatory</a:t>
            </a:r>
            <a:r>
              <a:rPr lang="en-US" dirty="0"/>
              <a:t>).</a:t>
            </a:r>
          </a:p>
          <a:p>
            <a:pPr marL="0" indent="0">
              <a:buNone/>
            </a:pPr>
            <a:r>
              <a:rPr lang="en-US" dirty="0"/>
              <a:t> • </a:t>
            </a:r>
            <a:r>
              <a:rPr lang="en-US" b="1" dirty="0">
                <a:solidFill>
                  <a:srgbClr val="C00000"/>
                </a:solidFill>
              </a:rPr>
              <a:t>CAS</a:t>
            </a:r>
            <a:r>
              <a:rPr lang="en-US" dirty="0"/>
              <a:t>: Treat the underlying condition</a:t>
            </a:r>
          </a:p>
          <a:p>
            <a:pPr marL="0" indent="0">
              <a:buNone/>
            </a:pPr>
            <a:r>
              <a:rPr lang="en-US" dirty="0"/>
              <a:t> • Advise all patients to avoid exposure to the cold.</a:t>
            </a:r>
            <a:endParaRPr lang="ar-JO" dirty="0"/>
          </a:p>
        </p:txBody>
      </p:sp>
    </p:spTree>
    <p:extLst>
      <p:ext uri="{BB962C8B-B14F-4D97-AF65-F5344CB8AC3E}">
        <p14:creationId xmlns:p14="http://schemas.microsoft.com/office/powerpoint/2010/main" val="19555963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12441" y="184822"/>
            <a:ext cx="10515600" cy="793974"/>
          </a:xfrm>
        </p:spPr>
        <p:txBody>
          <a:bodyPr/>
          <a:lstStyle/>
          <a:p>
            <a:pPr algn="ctr"/>
            <a:r>
              <a:rPr lang="en-US" b="1" dirty="0">
                <a:solidFill>
                  <a:srgbClr val="00B0F0"/>
                </a:solidFill>
              </a:rPr>
              <a:t>Management </a:t>
            </a:r>
            <a:endParaRPr lang="ar-JO" b="1" dirty="0">
              <a:solidFill>
                <a:srgbClr val="00B0F0"/>
              </a:solidFill>
            </a:endParaRPr>
          </a:p>
        </p:txBody>
      </p:sp>
      <p:sp>
        <p:nvSpPr>
          <p:cNvPr id="3" name="عنصر نائب للمحتوى 2"/>
          <p:cNvSpPr>
            <a:spLocks noGrp="1"/>
          </p:cNvSpPr>
          <p:nvPr>
            <p:ph idx="1"/>
          </p:nvPr>
        </p:nvSpPr>
        <p:spPr>
          <a:xfrm>
            <a:off x="781318" y="988498"/>
            <a:ext cx="10515600" cy="3106983"/>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200" dirty="0"/>
              <a:t>Acute therapy</a:t>
            </a:r>
          </a:p>
          <a:p>
            <a:pPr marL="0" indent="0">
              <a:buNone/>
            </a:pPr>
            <a:r>
              <a:rPr lang="en-US" sz="2200" dirty="0"/>
              <a:t> • Indications: Severe symptoms of anemia or </a:t>
            </a:r>
            <a:r>
              <a:rPr lang="en-US" sz="2200" dirty="0" err="1"/>
              <a:t>Hb</a:t>
            </a:r>
            <a:r>
              <a:rPr lang="en-US" sz="2200" dirty="0"/>
              <a:t> &lt; 7 mg/</a:t>
            </a:r>
            <a:r>
              <a:rPr lang="en-US" sz="2200" dirty="0" err="1"/>
              <a:t>dL</a:t>
            </a:r>
            <a:endParaRPr lang="en-US" sz="2200" dirty="0"/>
          </a:p>
          <a:p>
            <a:pPr marL="0" indent="0">
              <a:buNone/>
            </a:pPr>
            <a:r>
              <a:rPr lang="en-US" sz="2200" dirty="0"/>
              <a:t> • Management</a:t>
            </a:r>
          </a:p>
          <a:p>
            <a:pPr marL="0" indent="0">
              <a:buNone/>
            </a:pPr>
            <a:r>
              <a:rPr lang="en-US" sz="2200" dirty="0"/>
              <a:t> ◦ RBC transfusions as needed</a:t>
            </a:r>
          </a:p>
          <a:p>
            <a:pPr marL="0" indent="0">
              <a:buNone/>
            </a:pPr>
            <a:r>
              <a:rPr lang="en-US" sz="2200" dirty="0"/>
              <a:t> ◦ Consider temporizing measures.</a:t>
            </a:r>
          </a:p>
          <a:p>
            <a:pPr marL="0" indent="0">
              <a:buNone/>
            </a:pPr>
            <a:r>
              <a:rPr lang="en-US" sz="2200" dirty="0"/>
              <a:t> ▪ </a:t>
            </a:r>
            <a:r>
              <a:rPr lang="en-US" sz="2200" dirty="0" err="1"/>
              <a:t>Plasmapheresis</a:t>
            </a:r>
            <a:endParaRPr lang="en-US" sz="2200" dirty="0"/>
          </a:p>
          <a:p>
            <a:pPr marL="0" indent="0">
              <a:buNone/>
            </a:pPr>
            <a:r>
              <a:rPr lang="en-US" sz="2200" dirty="0"/>
              <a:t> ▪ Trial of glucocorticoids: e.g., prednisolone (however, the response is often poor</a:t>
            </a:r>
            <a:r>
              <a:rPr lang="en-US" sz="2200" dirty="0" smtClean="0"/>
              <a:t>)</a:t>
            </a:r>
            <a:endParaRPr lang="en-US" sz="2200" dirty="0"/>
          </a:p>
        </p:txBody>
      </p:sp>
      <p:sp>
        <p:nvSpPr>
          <p:cNvPr id="4" name="مستطيل 3"/>
          <p:cNvSpPr/>
          <p:nvPr/>
        </p:nvSpPr>
        <p:spPr>
          <a:xfrm>
            <a:off x="781318" y="4427430"/>
            <a:ext cx="10577847"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200" dirty="0">
                <a:solidFill>
                  <a:prstClr val="black"/>
                </a:solidFill>
              </a:rPr>
              <a:t>Long-term therapy</a:t>
            </a:r>
          </a:p>
          <a:p>
            <a:r>
              <a:rPr lang="en-US" sz="2200" dirty="0">
                <a:solidFill>
                  <a:prstClr val="black"/>
                </a:solidFill>
              </a:rPr>
              <a:t> • Indications: CAD with either symptomatic anemia or significant cold-induced symptoms</a:t>
            </a:r>
          </a:p>
          <a:p>
            <a:r>
              <a:rPr lang="en-US" sz="2200" dirty="0">
                <a:solidFill>
                  <a:prstClr val="black"/>
                </a:solidFill>
              </a:rPr>
              <a:t> • Treatment: Systemic </a:t>
            </a:r>
            <a:r>
              <a:rPr lang="en-US" sz="2200" dirty="0" err="1">
                <a:solidFill>
                  <a:prstClr val="black"/>
                </a:solidFill>
              </a:rPr>
              <a:t>immunomodulators</a:t>
            </a:r>
            <a:endParaRPr lang="en-US" sz="2200" dirty="0">
              <a:solidFill>
                <a:prstClr val="black"/>
              </a:solidFill>
            </a:endParaRPr>
          </a:p>
          <a:p>
            <a:r>
              <a:rPr lang="en-US" sz="2200" dirty="0">
                <a:solidFill>
                  <a:prstClr val="black"/>
                </a:solidFill>
              </a:rPr>
              <a:t> ◦ First-line treatment: rituximab (anti-CD20 antibody) [6]</a:t>
            </a:r>
          </a:p>
          <a:p>
            <a:r>
              <a:rPr lang="en-US" sz="2200" dirty="0">
                <a:solidFill>
                  <a:prstClr val="black"/>
                </a:solidFill>
              </a:rPr>
              <a:t> ◦ Combination therapy (i.e., rituximab PLUS </a:t>
            </a:r>
            <a:r>
              <a:rPr lang="en-US" sz="2200" dirty="0" err="1">
                <a:solidFill>
                  <a:prstClr val="black"/>
                </a:solidFill>
              </a:rPr>
              <a:t>bendamustine</a:t>
            </a:r>
            <a:r>
              <a:rPr lang="en-US" sz="2200" dirty="0">
                <a:solidFill>
                  <a:prstClr val="black"/>
                </a:solidFill>
              </a:rPr>
              <a:t> OR </a:t>
            </a:r>
            <a:r>
              <a:rPr lang="en-US" sz="2200" dirty="0" err="1">
                <a:solidFill>
                  <a:prstClr val="black"/>
                </a:solidFill>
              </a:rPr>
              <a:t>fludarabine</a:t>
            </a:r>
            <a:r>
              <a:rPr lang="en-US" sz="2200" dirty="0">
                <a:solidFill>
                  <a:prstClr val="black"/>
                </a:solidFill>
              </a:rPr>
              <a:t>) is often recommended in severe disease. [11][6]</a:t>
            </a:r>
          </a:p>
        </p:txBody>
      </p:sp>
    </p:spTree>
    <p:extLst>
      <p:ext uri="{BB962C8B-B14F-4D97-AF65-F5344CB8AC3E}">
        <p14:creationId xmlns:p14="http://schemas.microsoft.com/office/powerpoint/2010/main" val="27224958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Mechanical </a:t>
            </a:r>
            <a:r>
              <a:rPr lang="en-US" dirty="0" smtClean="0"/>
              <a:t>Hemolysis</a:t>
            </a:r>
            <a:endParaRPr lang="ar-JO" dirty="0"/>
          </a:p>
        </p:txBody>
      </p:sp>
      <p:sp>
        <p:nvSpPr>
          <p:cNvPr id="3" name="عنصر نائب للمحتوى 2"/>
          <p:cNvSpPr>
            <a:spLocks noGrp="1"/>
          </p:cNvSpPr>
          <p:nvPr>
            <p:ph idx="1"/>
          </p:nvPr>
        </p:nvSpPr>
        <p:spPr/>
        <p:txBody>
          <a:bodyPr/>
          <a:lstStyle/>
          <a:p>
            <a:pPr marL="0" indent="0">
              <a:buNone/>
            </a:pPr>
            <a:r>
              <a:rPr lang="en-US" dirty="0" smtClean="0"/>
              <a:t>Shear </a:t>
            </a:r>
            <a:r>
              <a:rPr lang="en-US" dirty="0"/>
              <a:t>forces destroy RBCs in </a:t>
            </a:r>
            <a:r>
              <a:rPr lang="en-US" b="1" dirty="0">
                <a:solidFill>
                  <a:srgbClr val="FF0000"/>
                </a:solidFill>
              </a:rPr>
              <a:t>large</a:t>
            </a:r>
            <a:r>
              <a:rPr lang="en-US" dirty="0">
                <a:solidFill>
                  <a:srgbClr val="FF0000"/>
                </a:solidFill>
              </a:rPr>
              <a:t> </a:t>
            </a:r>
            <a:r>
              <a:rPr lang="en-US" dirty="0"/>
              <a:t>blood vessels</a:t>
            </a:r>
          </a:p>
          <a:p>
            <a:pPr marL="0" indent="0">
              <a:buNone/>
            </a:pPr>
            <a:r>
              <a:rPr lang="en-US" dirty="0" smtClean="0"/>
              <a:t>Seen </a:t>
            </a:r>
            <a:r>
              <a:rPr lang="en-US" dirty="0"/>
              <a:t>in:</a:t>
            </a:r>
          </a:p>
          <a:p>
            <a:r>
              <a:rPr lang="en-US" b="1" dirty="0" smtClean="0">
                <a:solidFill>
                  <a:srgbClr val="7030A0"/>
                </a:solidFill>
              </a:rPr>
              <a:t>Aortic </a:t>
            </a:r>
            <a:r>
              <a:rPr lang="en-US" b="1" dirty="0">
                <a:solidFill>
                  <a:srgbClr val="7030A0"/>
                </a:solidFill>
              </a:rPr>
              <a:t>stenosis</a:t>
            </a:r>
          </a:p>
          <a:p>
            <a:r>
              <a:rPr lang="en-US" b="1" dirty="0" smtClean="0">
                <a:solidFill>
                  <a:schemeClr val="accent6">
                    <a:lumMod val="75000"/>
                  </a:schemeClr>
                </a:solidFill>
              </a:rPr>
              <a:t>Mechanical </a:t>
            </a:r>
            <a:r>
              <a:rPr lang="en-US" b="1" dirty="0">
                <a:solidFill>
                  <a:schemeClr val="accent6">
                    <a:lumMod val="75000"/>
                  </a:schemeClr>
                </a:solidFill>
              </a:rPr>
              <a:t>heart valves</a:t>
            </a:r>
          </a:p>
          <a:p>
            <a:r>
              <a:rPr lang="en-US" dirty="0" smtClean="0"/>
              <a:t>Left </a:t>
            </a:r>
            <a:r>
              <a:rPr lang="en-US" dirty="0"/>
              <a:t>ventricular assist devices</a:t>
            </a:r>
          </a:p>
          <a:p>
            <a:pPr marL="0" indent="0">
              <a:buNone/>
            </a:pPr>
            <a:r>
              <a:rPr lang="en-US" dirty="0" smtClean="0"/>
              <a:t>Hemolytic </a:t>
            </a:r>
            <a:r>
              <a:rPr lang="en-US" dirty="0"/>
              <a:t>anemia may occur</a:t>
            </a:r>
          </a:p>
          <a:p>
            <a:pPr marL="0" indent="0">
              <a:buNone/>
            </a:pPr>
            <a:r>
              <a:rPr lang="en-US" dirty="0" err="1" smtClean="0"/>
              <a:t>Schistocytes</a:t>
            </a:r>
            <a:r>
              <a:rPr lang="en-US" dirty="0" smtClean="0"/>
              <a:t> </a:t>
            </a:r>
            <a:r>
              <a:rPr lang="en-US" dirty="0"/>
              <a:t>can be seen on blood smear</a:t>
            </a:r>
          </a:p>
          <a:p>
            <a:endParaRPr lang="ar-JO" dirty="0"/>
          </a:p>
        </p:txBody>
      </p:sp>
    </p:spTree>
    <p:extLst>
      <p:ext uri="{BB962C8B-B14F-4D97-AF65-F5344CB8AC3E}">
        <p14:creationId xmlns:p14="http://schemas.microsoft.com/office/powerpoint/2010/main" val="7169565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Red Blood Cell </a:t>
            </a:r>
            <a:r>
              <a:rPr lang="en-US" dirty="0" smtClean="0"/>
              <a:t>Infections</a:t>
            </a:r>
            <a:endParaRPr lang="ar-JO" dirty="0"/>
          </a:p>
        </p:txBody>
      </p:sp>
      <p:sp>
        <p:nvSpPr>
          <p:cNvPr id="3" name="عنصر نائب للمحتوى 2"/>
          <p:cNvSpPr>
            <a:spLocks noGrp="1"/>
          </p:cNvSpPr>
          <p:nvPr>
            <p:ph idx="1"/>
          </p:nvPr>
        </p:nvSpPr>
        <p:spPr/>
        <p:txBody>
          <a:bodyPr/>
          <a:lstStyle/>
          <a:p>
            <a:pPr marL="0" indent="0">
              <a:buNone/>
            </a:pPr>
            <a:r>
              <a:rPr lang="en-US" dirty="0" smtClean="0"/>
              <a:t>• </a:t>
            </a:r>
            <a:r>
              <a:rPr lang="en-US" dirty="0"/>
              <a:t>May cause hemolytic anemia</a:t>
            </a:r>
          </a:p>
          <a:p>
            <a:pPr marL="0" indent="0">
              <a:buNone/>
            </a:pPr>
            <a:r>
              <a:rPr lang="en-US" dirty="0"/>
              <a:t>• Classic infectious agents: </a:t>
            </a:r>
            <a:r>
              <a:rPr lang="en-US" b="1" dirty="0">
                <a:solidFill>
                  <a:srgbClr val="FF0000"/>
                </a:solidFill>
              </a:rPr>
              <a:t>Malaria</a:t>
            </a:r>
            <a:r>
              <a:rPr lang="en-US" dirty="0"/>
              <a:t>, </a:t>
            </a:r>
            <a:r>
              <a:rPr lang="en-US" b="1" dirty="0" err="1">
                <a:solidFill>
                  <a:srgbClr val="FF0000"/>
                </a:solidFill>
              </a:rPr>
              <a:t>Babesia</a:t>
            </a:r>
            <a:endParaRPr lang="ar-JO" b="1" dirty="0">
              <a:solidFill>
                <a:srgbClr val="FF0000"/>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31" t="18203" r="20531" b="10440"/>
          <a:stretch/>
        </p:blipFill>
        <p:spPr bwMode="auto">
          <a:xfrm>
            <a:off x="2172647" y="3090144"/>
            <a:ext cx="2754839" cy="363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814" t="19365" r="64195" b="12233"/>
          <a:stretch/>
        </p:blipFill>
        <p:spPr bwMode="auto">
          <a:xfrm>
            <a:off x="7080823" y="2958387"/>
            <a:ext cx="3032167" cy="376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1671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06" y="180304"/>
            <a:ext cx="10225826" cy="6547902"/>
          </a:xfrm>
          <a:prstGeom prst="rect">
            <a:avLst/>
          </a:prstGeom>
        </p:spPr>
      </p:pic>
    </p:spTree>
    <p:extLst>
      <p:ext uri="{BB962C8B-B14F-4D97-AF65-F5344CB8AC3E}">
        <p14:creationId xmlns:p14="http://schemas.microsoft.com/office/powerpoint/2010/main" val="1773959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C1FF2-9B5A-CCBE-08AA-AC3D7317EC3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45515E"/>
                </a:solidFill>
              </a:rPr>
              <a:t>Diagnostics and workup:</a:t>
            </a:r>
            <a:endParaRPr lang="en-AE" dirty="0">
              <a:solidFill>
                <a:srgbClr val="45515E"/>
              </a:solidFill>
            </a:endParaRPr>
          </a:p>
        </p:txBody>
      </p:sp>
      <p:pic>
        <p:nvPicPr>
          <p:cNvPr id="7" name="Picture 6">
            <a:extLst>
              <a:ext uri="{FF2B5EF4-FFF2-40B4-BE49-F238E27FC236}">
                <a16:creationId xmlns:a16="http://schemas.microsoft.com/office/drawing/2014/main" xmlns="" id="{E0677995-9178-CB19-0A59-F53982EB151A}"/>
              </a:ext>
            </a:extLst>
          </p:cNvPr>
          <p:cNvPicPr>
            <a:picLocks noChangeAspect="1"/>
          </p:cNvPicPr>
          <p:nvPr/>
        </p:nvPicPr>
        <p:blipFill>
          <a:blip r:embed="rId2"/>
          <a:stretch>
            <a:fillRect/>
          </a:stretch>
        </p:blipFill>
        <p:spPr>
          <a:xfrm>
            <a:off x="2142699" y="1209675"/>
            <a:ext cx="7772826" cy="5283200"/>
          </a:xfrm>
          <a:prstGeom prst="rect">
            <a:avLst/>
          </a:prstGeom>
        </p:spPr>
      </p:pic>
    </p:spTree>
    <p:extLst>
      <p:ext uri="{BB962C8B-B14F-4D97-AF65-F5344CB8AC3E}">
        <p14:creationId xmlns:p14="http://schemas.microsoft.com/office/powerpoint/2010/main" val="1621282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C1FF2-9B5A-CCBE-08AA-AC3D7317EC36}"/>
              </a:ext>
            </a:extLst>
          </p:cNvPr>
          <p:cNvSpPr txBox="1">
            <a:spLocks/>
          </p:cNvSpPr>
          <p:nvPr/>
        </p:nvSpPr>
        <p:spPr>
          <a:xfrm>
            <a:off x="838200" y="276621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rgbClr val="45515E"/>
                </a:solidFill>
              </a:rPr>
              <a:t>Paroxysmal Nocturnal Hemoglobinuria </a:t>
            </a:r>
            <a:endParaRPr lang="en-AE" dirty="0">
              <a:solidFill>
                <a:srgbClr val="45515E"/>
              </a:solidFill>
            </a:endParaRPr>
          </a:p>
        </p:txBody>
      </p:sp>
    </p:spTree>
    <p:extLst>
      <p:ext uri="{BB962C8B-B14F-4D97-AF65-F5344CB8AC3E}">
        <p14:creationId xmlns:p14="http://schemas.microsoft.com/office/powerpoint/2010/main" val="3286731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4315</Words>
  <Application>Microsoft Office PowerPoint</Application>
  <PresentationFormat>مخصص</PresentationFormat>
  <Paragraphs>595</Paragraphs>
  <Slides>78</Slides>
  <Notes>0</Notes>
  <HiddenSlides>0</HiddenSlides>
  <MMClips>0</MMClips>
  <ScaleCrop>false</ScaleCrop>
  <HeadingPairs>
    <vt:vector size="4" baseType="variant">
      <vt:variant>
        <vt:lpstr>نسق</vt:lpstr>
      </vt:variant>
      <vt:variant>
        <vt:i4>2</vt:i4>
      </vt:variant>
      <vt:variant>
        <vt:lpstr>عناوين الشرائح</vt:lpstr>
      </vt:variant>
      <vt:variant>
        <vt:i4>78</vt:i4>
      </vt:variant>
    </vt:vector>
  </HeadingPairs>
  <TitlesOfParts>
    <vt:vector size="80" baseType="lpstr">
      <vt:lpstr>Office Theme</vt:lpstr>
      <vt:lpstr>1_Office Theme</vt:lpstr>
      <vt:lpstr>Hemolytic Anemia</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Extrinsic Hemolytic</vt:lpstr>
      <vt:lpstr>MAHA (Microangiopathic hemolytic anemia)</vt:lpstr>
      <vt:lpstr>TTP Thrombotic thrombocytopenic purpura</vt:lpstr>
      <vt:lpstr>TTP Thrombotic thrombocytopenic purpura</vt:lpstr>
      <vt:lpstr>TTP Thrombotic thrombocytopenic purpura</vt:lpstr>
      <vt:lpstr>HUS Hemolytic Uremic Syndrome</vt:lpstr>
      <vt:lpstr>DIC Disseminated Intravascular Coagulation</vt:lpstr>
      <vt:lpstr>DIC Disseminated Intravascular Coagulation</vt:lpstr>
      <vt:lpstr>DIC Disseminated Intravascular Coagulation</vt:lpstr>
      <vt:lpstr>DIC Disseminated Intravascular Coagulation</vt:lpstr>
      <vt:lpstr>DIC Disseminated Intravascular Coagulation</vt:lpstr>
      <vt:lpstr>Malignant Hypertension</vt:lpstr>
      <vt:lpstr>Macroangiopathic hemolytic anemia</vt:lpstr>
      <vt:lpstr>Macroangiopathic hemolytic anemia</vt:lpstr>
      <vt:lpstr>AIHA Autoimmune Hemolytic Anemia</vt:lpstr>
      <vt:lpstr>Warm AIHA</vt:lpstr>
      <vt:lpstr>Warm AIHA</vt:lpstr>
      <vt:lpstr>Warm AIHA</vt:lpstr>
      <vt:lpstr>Direct Antiglobulin Test DAT or Coombs Test</vt:lpstr>
      <vt:lpstr>عرض تقديمي في PowerPoint</vt:lpstr>
      <vt:lpstr>Indirect Antiglobulin Test  Indirect Coombs</vt:lpstr>
      <vt:lpstr>عرض تقديمي في PowerPoint</vt:lpstr>
      <vt:lpstr>Antiglobulin Tests</vt:lpstr>
      <vt:lpstr>Warm AIHA</vt:lpstr>
      <vt:lpstr>Methyldopa α methyldopa</vt:lpstr>
      <vt:lpstr>Methyldopa α methyldopa</vt:lpstr>
      <vt:lpstr>Penicillin</vt:lpstr>
      <vt:lpstr>Warm AIHA managment</vt:lpstr>
      <vt:lpstr>Cold AIHA</vt:lpstr>
      <vt:lpstr>Cold AIHA</vt:lpstr>
      <vt:lpstr>Cold AIHA Cold Agglutinin Disease</vt:lpstr>
      <vt:lpstr>Direct Antiglobulin Test  DAT or Coombs Test</vt:lpstr>
      <vt:lpstr>Cold AIHA Cold Agglutinin Disease</vt:lpstr>
      <vt:lpstr>Cold AIHA Cold Agglutinin Disease</vt:lpstr>
      <vt:lpstr>Cold AIHA</vt:lpstr>
      <vt:lpstr>Management </vt:lpstr>
      <vt:lpstr>Mechanical Hemolysis</vt:lpstr>
      <vt:lpstr>Red Blood Cell Infections</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Hemolytic Anemia</dc:title>
  <dc:creator>layth njada</dc:creator>
  <cp:lastModifiedBy>MTC</cp:lastModifiedBy>
  <cp:revision>3</cp:revision>
  <dcterms:created xsi:type="dcterms:W3CDTF">2024-01-23T14:28:59Z</dcterms:created>
  <dcterms:modified xsi:type="dcterms:W3CDTF">2024-01-24T13:52:01Z</dcterms:modified>
</cp:coreProperties>
</file>