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5" Type="http://schemas.openxmlformats.org/officeDocument/2006/relationships/custom-properties" Target="docProps/custom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76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7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 /><Relationship Id="rId13" Type="http://schemas.openxmlformats.org/officeDocument/2006/relationships/slide" Target="slides/slide9.xml" /><Relationship Id="rId18" Type="http://schemas.openxmlformats.org/officeDocument/2006/relationships/slide" Target="slides/slide14.xml" /><Relationship Id="rId26" Type="http://schemas.openxmlformats.org/officeDocument/2006/relationships/slide" Target="slides/slide22.xml" /><Relationship Id="rId3" Type="http://schemas.openxmlformats.org/officeDocument/2006/relationships/customXml" Target="../customXml/item3.xml" /><Relationship Id="rId21" Type="http://schemas.openxmlformats.org/officeDocument/2006/relationships/slide" Target="slides/slide17.xml" /><Relationship Id="rId7" Type="http://schemas.openxmlformats.org/officeDocument/2006/relationships/slide" Target="slides/slide3.xml" /><Relationship Id="rId12" Type="http://schemas.openxmlformats.org/officeDocument/2006/relationships/slide" Target="slides/slide8.xml" /><Relationship Id="rId17" Type="http://schemas.openxmlformats.org/officeDocument/2006/relationships/slide" Target="slides/slide13.xml" /><Relationship Id="rId25" Type="http://schemas.openxmlformats.org/officeDocument/2006/relationships/slide" Target="slides/slide21.xml" /><Relationship Id="rId2" Type="http://schemas.openxmlformats.org/officeDocument/2006/relationships/customXml" Target="../customXml/item2.xml" /><Relationship Id="rId16" Type="http://schemas.openxmlformats.org/officeDocument/2006/relationships/slide" Target="slides/slide12.xml" /><Relationship Id="rId20" Type="http://schemas.openxmlformats.org/officeDocument/2006/relationships/slide" Target="slides/slide16.xml" /><Relationship Id="rId29" Type="http://schemas.openxmlformats.org/officeDocument/2006/relationships/theme" Target="theme/theme1.xml" /><Relationship Id="rId1" Type="http://schemas.openxmlformats.org/officeDocument/2006/relationships/customXml" Target="../customXml/item1.xml" /><Relationship Id="rId6" Type="http://schemas.openxmlformats.org/officeDocument/2006/relationships/slide" Target="slides/slide2.xml" /><Relationship Id="rId11" Type="http://schemas.openxmlformats.org/officeDocument/2006/relationships/slide" Target="slides/slide7.xml" /><Relationship Id="rId24" Type="http://schemas.openxmlformats.org/officeDocument/2006/relationships/slide" Target="slides/slide20.xml" /><Relationship Id="rId5" Type="http://schemas.openxmlformats.org/officeDocument/2006/relationships/slide" Target="slides/slide1.xml" /><Relationship Id="rId15" Type="http://schemas.openxmlformats.org/officeDocument/2006/relationships/slide" Target="slides/slide11.xml" /><Relationship Id="rId23" Type="http://schemas.openxmlformats.org/officeDocument/2006/relationships/slide" Target="slides/slide19.xml" /><Relationship Id="rId28" Type="http://schemas.openxmlformats.org/officeDocument/2006/relationships/viewProps" Target="viewProps.xml" /><Relationship Id="rId10" Type="http://schemas.openxmlformats.org/officeDocument/2006/relationships/slide" Target="slides/slide6.xml" /><Relationship Id="rId19" Type="http://schemas.openxmlformats.org/officeDocument/2006/relationships/slide" Target="slides/slide15.xml" /><Relationship Id="rId4" Type="http://schemas.openxmlformats.org/officeDocument/2006/relationships/slideMaster" Target="slideMasters/slideMaster1.xml" /><Relationship Id="rId9" Type="http://schemas.openxmlformats.org/officeDocument/2006/relationships/slide" Target="slides/slide5.xml" /><Relationship Id="rId14" Type="http://schemas.openxmlformats.org/officeDocument/2006/relationships/slide" Target="slides/slide10.xml" /><Relationship Id="rId22" Type="http://schemas.openxmlformats.org/officeDocument/2006/relationships/slide" Target="slides/slide18.xml" /><Relationship Id="rId27" Type="http://schemas.openxmlformats.org/officeDocument/2006/relationships/presProps" Target="presProps.xml" /><Relationship Id="rId30" Type="http://schemas.openxmlformats.org/officeDocument/2006/relationships/tableStyles" Target="tableStyles.xml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253CA1-E8CD-4E4A-A2F3-1C24E074154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8979B7A-03EA-436C-8E14-88D1472BA6BB}">
      <dgm:prSet phldrT="[Text]"/>
      <dgm:spPr/>
      <dgm:t>
        <a:bodyPr/>
        <a:lstStyle/>
        <a:p>
          <a:endParaRPr lang="en-US" dirty="0"/>
        </a:p>
      </dgm:t>
    </dgm:pt>
    <dgm:pt modelId="{8E03EC36-881B-4152-B500-16AC96EA7CCB}" type="parTrans" cxnId="{D02BBF77-51FA-445B-9CFF-F18516391F7B}">
      <dgm:prSet/>
      <dgm:spPr/>
      <dgm:t>
        <a:bodyPr/>
        <a:lstStyle/>
        <a:p>
          <a:endParaRPr lang="en-US"/>
        </a:p>
      </dgm:t>
    </dgm:pt>
    <dgm:pt modelId="{995A4942-C142-4075-811E-1BB3E01F6D18}" type="sibTrans" cxnId="{D02BBF77-51FA-445B-9CFF-F18516391F7B}">
      <dgm:prSet/>
      <dgm:spPr/>
      <dgm:t>
        <a:bodyPr/>
        <a:lstStyle/>
        <a:p>
          <a:endParaRPr lang="en-US"/>
        </a:p>
      </dgm:t>
    </dgm:pt>
    <dgm:pt modelId="{825E40A6-F770-4976-9FBF-B6747090FB69}">
      <dgm:prSet phldrT="[Text]"/>
      <dgm:spPr/>
      <dgm:t>
        <a:bodyPr/>
        <a:lstStyle/>
        <a:p>
          <a:endParaRPr lang="en-US" dirty="0"/>
        </a:p>
      </dgm:t>
    </dgm:pt>
    <dgm:pt modelId="{5DBD37EA-5731-4D3B-8F60-31C4E5228097}" type="parTrans" cxnId="{04BCC9B6-AD5B-42CA-A606-DF345E87ABCC}">
      <dgm:prSet/>
      <dgm:spPr/>
      <dgm:t>
        <a:bodyPr/>
        <a:lstStyle/>
        <a:p>
          <a:endParaRPr lang="en-US"/>
        </a:p>
      </dgm:t>
    </dgm:pt>
    <dgm:pt modelId="{B6D9AB33-2EAF-484A-822E-19DFBAAA25E3}" type="sibTrans" cxnId="{04BCC9B6-AD5B-42CA-A606-DF345E87ABCC}">
      <dgm:prSet/>
      <dgm:spPr/>
      <dgm:t>
        <a:bodyPr/>
        <a:lstStyle/>
        <a:p>
          <a:endParaRPr lang="en-US"/>
        </a:p>
      </dgm:t>
    </dgm:pt>
    <dgm:pt modelId="{B7DD0B65-A61D-4EDD-87B4-20539A5BC751}">
      <dgm:prSet phldrT="[Text]"/>
      <dgm:spPr/>
      <dgm:t>
        <a:bodyPr/>
        <a:lstStyle/>
        <a:p>
          <a:endParaRPr lang="en-US" dirty="0"/>
        </a:p>
      </dgm:t>
    </dgm:pt>
    <dgm:pt modelId="{E3983B4C-E3A4-4313-8002-961132597A01}" type="parTrans" cxnId="{EA6CBC23-C178-4AF1-96C9-D60ABEB64F45}">
      <dgm:prSet/>
      <dgm:spPr/>
      <dgm:t>
        <a:bodyPr/>
        <a:lstStyle/>
        <a:p>
          <a:endParaRPr lang="en-US"/>
        </a:p>
      </dgm:t>
    </dgm:pt>
    <dgm:pt modelId="{281A7D5A-70B7-4CA9-831B-82971F7C5354}" type="sibTrans" cxnId="{EA6CBC23-C178-4AF1-96C9-D60ABEB64F45}">
      <dgm:prSet/>
      <dgm:spPr/>
      <dgm:t>
        <a:bodyPr/>
        <a:lstStyle/>
        <a:p>
          <a:endParaRPr lang="en-US"/>
        </a:p>
      </dgm:t>
    </dgm:pt>
    <dgm:pt modelId="{ACB35C27-9C91-4520-8320-79D591C156C6}">
      <dgm:prSet phldrT="[Text]"/>
      <dgm:spPr/>
      <dgm:t>
        <a:bodyPr/>
        <a:lstStyle/>
        <a:p>
          <a:endParaRPr lang="en-US" dirty="0"/>
        </a:p>
      </dgm:t>
    </dgm:pt>
    <dgm:pt modelId="{3CF143BA-A0E1-47E6-8EDF-0384B4B6FF08}" type="parTrans" cxnId="{71A06723-6456-42CF-862A-B9E63C9B6F0A}">
      <dgm:prSet/>
      <dgm:spPr/>
      <dgm:t>
        <a:bodyPr/>
        <a:lstStyle/>
        <a:p>
          <a:endParaRPr lang="en-US"/>
        </a:p>
      </dgm:t>
    </dgm:pt>
    <dgm:pt modelId="{3592B6C0-3DED-405F-96AE-A50051A96FB7}" type="sibTrans" cxnId="{71A06723-6456-42CF-862A-B9E63C9B6F0A}">
      <dgm:prSet/>
      <dgm:spPr/>
      <dgm:t>
        <a:bodyPr/>
        <a:lstStyle/>
        <a:p>
          <a:endParaRPr lang="en-US"/>
        </a:p>
      </dgm:t>
    </dgm:pt>
    <dgm:pt modelId="{FEE0232E-377A-4DCD-A956-44D004E8D90D}" type="pres">
      <dgm:prSet presAssocID="{28253CA1-E8CD-4E4A-A2F3-1C24E074154E}" presName="linear" presStyleCnt="0">
        <dgm:presLayoutVars>
          <dgm:animLvl val="lvl"/>
          <dgm:resizeHandles val="exact"/>
        </dgm:presLayoutVars>
      </dgm:prSet>
      <dgm:spPr/>
    </dgm:pt>
    <dgm:pt modelId="{77177EA6-2965-4A88-8FCE-BED9059A4618}" type="pres">
      <dgm:prSet presAssocID="{78979B7A-03EA-436C-8E14-88D1472BA6BB}" presName="parentText" presStyleLbl="node1" presStyleIdx="0" presStyleCnt="2" custLinFactNeighborX="836" custLinFactNeighborY="885">
        <dgm:presLayoutVars>
          <dgm:chMax val="0"/>
          <dgm:bulletEnabled val="1"/>
        </dgm:presLayoutVars>
      </dgm:prSet>
      <dgm:spPr/>
    </dgm:pt>
    <dgm:pt modelId="{4B540C26-66B7-4E43-8658-1595109A6CD7}" type="pres">
      <dgm:prSet presAssocID="{78979B7A-03EA-436C-8E14-88D1472BA6BB}" presName="childText" presStyleLbl="revTx" presStyleIdx="0" presStyleCnt="2">
        <dgm:presLayoutVars>
          <dgm:bulletEnabled val="1"/>
        </dgm:presLayoutVars>
      </dgm:prSet>
      <dgm:spPr/>
    </dgm:pt>
    <dgm:pt modelId="{EF3FC8B6-867E-41FE-B6F0-0F285DEA9F63}" type="pres">
      <dgm:prSet presAssocID="{B7DD0B65-A61D-4EDD-87B4-20539A5BC751}" presName="parentText" presStyleLbl="node1" presStyleIdx="1" presStyleCnt="2" custLinFactNeighborX="-1055" custLinFactNeighborY="29744">
        <dgm:presLayoutVars>
          <dgm:chMax val="0"/>
          <dgm:bulletEnabled val="1"/>
        </dgm:presLayoutVars>
      </dgm:prSet>
      <dgm:spPr/>
    </dgm:pt>
    <dgm:pt modelId="{D2B234AF-F954-451F-B2DE-0EAF71BE0400}" type="pres">
      <dgm:prSet presAssocID="{B7DD0B65-A61D-4EDD-87B4-20539A5BC751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E347B90B-33B2-445B-BF9C-FA05CBFB091D}" type="presOf" srcId="{ACB35C27-9C91-4520-8320-79D591C156C6}" destId="{D2B234AF-F954-451F-B2DE-0EAF71BE0400}" srcOrd="0" destOrd="0" presId="urn:microsoft.com/office/officeart/2005/8/layout/vList2"/>
    <dgm:cxn modelId="{3E85E90E-E3B0-4288-B07E-49284A1418FE}" type="presOf" srcId="{B7DD0B65-A61D-4EDD-87B4-20539A5BC751}" destId="{EF3FC8B6-867E-41FE-B6F0-0F285DEA9F63}" srcOrd="0" destOrd="0" presId="urn:microsoft.com/office/officeart/2005/8/layout/vList2"/>
    <dgm:cxn modelId="{71A06723-6456-42CF-862A-B9E63C9B6F0A}" srcId="{B7DD0B65-A61D-4EDD-87B4-20539A5BC751}" destId="{ACB35C27-9C91-4520-8320-79D591C156C6}" srcOrd="0" destOrd="0" parTransId="{3CF143BA-A0E1-47E6-8EDF-0384B4B6FF08}" sibTransId="{3592B6C0-3DED-405F-96AE-A50051A96FB7}"/>
    <dgm:cxn modelId="{EA6CBC23-C178-4AF1-96C9-D60ABEB64F45}" srcId="{28253CA1-E8CD-4E4A-A2F3-1C24E074154E}" destId="{B7DD0B65-A61D-4EDD-87B4-20539A5BC751}" srcOrd="1" destOrd="0" parTransId="{E3983B4C-E3A4-4313-8002-961132597A01}" sibTransId="{281A7D5A-70B7-4CA9-831B-82971F7C5354}"/>
    <dgm:cxn modelId="{E0C28E62-26E4-43B6-8AF7-70DDD587AA8B}" type="presOf" srcId="{78979B7A-03EA-436C-8E14-88D1472BA6BB}" destId="{77177EA6-2965-4A88-8FCE-BED9059A4618}" srcOrd="0" destOrd="0" presId="urn:microsoft.com/office/officeart/2005/8/layout/vList2"/>
    <dgm:cxn modelId="{22AF4A63-7D8B-4C26-BBD6-EAF294E7B9F8}" type="presOf" srcId="{825E40A6-F770-4976-9FBF-B6747090FB69}" destId="{4B540C26-66B7-4E43-8658-1595109A6CD7}" srcOrd="0" destOrd="0" presId="urn:microsoft.com/office/officeart/2005/8/layout/vList2"/>
    <dgm:cxn modelId="{D02BBF77-51FA-445B-9CFF-F18516391F7B}" srcId="{28253CA1-E8CD-4E4A-A2F3-1C24E074154E}" destId="{78979B7A-03EA-436C-8E14-88D1472BA6BB}" srcOrd="0" destOrd="0" parTransId="{8E03EC36-881B-4152-B500-16AC96EA7CCB}" sibTransId="{995A4942-C142-4075-811E-1BB3E01F6D18}"/>
    <dgm:cxn modelId="{04BCC9B6-AD5B-42CA-A606-DF345E87ABCC}" srcId="{78979B7A-03EA-436C-8E14-88D1472BA6BB}" destId="{825E40A6-F770-4976-9FBF-B6747090FB69}" srcOrd="0" destOrd="0" parTransId="{5DBD37EA-5731-4D3B-8F60-31C4E5228097}" sibTransId="{B6D9AB33-2EAF-484A-822E-19DFBAAA25E3}"/>
    <dgm:cxn modelId="{66D0FFF6-AE66-42A6-990A-45CF8AB3A61D}" type="presOf" srcId="{28253CA1-E8CD-4E4A-A2F3-1C24E074154E}" destId="{FEE0232E-377A-4DCD-A956-44D004E8D90D}" srcOrd="0" destOrd="0" presId="urn:microsoft.com/office/officeart/2005/8/layout/vList2"/>
    <dgm:cxn modelId="{3D3AF3BA-B70D-4A88-9A1A-95E9831DA1F7}" type="presParOf" srcId="{FEE0232E-377A-4DCD-A956-44D004E8D90D}" destId="{77177EA6-2965-4A88-8FCE-BED9059A4618}" srcOrd="0" destOrd="0" presId="urn:microsoft.com/office/officeart/2005/8/layout/vList2"/>
    <dgm:cxn modelId="{BDB06FA8-66DC-4D61-897B-1AA4C1DE0DDF}" type="presParOf" srcId="{FEE0232E-377A-4DCD-A956-44D004E8D90D}" destId="{4B540C26-66B7-4E43-8658-1595109A6CD7}" srcOrd="1" destOrd="0" presId="urn:microsoft.com/office/officeart/2005/8/layout/vList2"/>
    <dgm:cxn modelId="{2C20504D-1138-4334-A3CC-C28F76A39DEB}" type="presParOf" srcId="{FEE0232E-377A-4DCD-A956-44D004E8D90D}" destId="{EF3FC8B6-867E-41FE-B6F0-0F285DEA9F63}" srcOrd="2" destOrd="0" presId="urn:microsoft.com/office/officeart/2005/8/layout/vList2"/>
    <dgm:cxn modelId="{6D1F1514-5FB1-4B48-A850-1A5FE71EE53E}" type="presParOf" srcId="{FEE0232E-377A-4DCD-A956-44D004E8D90D}" destId="{D2B234AF-F954-451F-B2DE-0EAF71BE0400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177EA6-2965-4A88-8FCE-BED9059A4618}">
      <dsp:nvSpPr>
        <dsp:cNvPr id="0" name=""/>
        <dsp:cNvSpPr/>
      </dsp:nvSpPr>
      <dsp:spPr>
        <a:xfrm>
          <a:off x="0" y="425659"/>
          <a:ext cx="8128000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59399" y="485058"/>
        <a:ext cx="8009202" cy="1098002"/>
      </dsp:txXfrm>
    </dsp:sp>
    <dsp:sp modelId="{4B540C26-66B7-4E43-8658-1595109A6CD7}">
      <dsp:nvSpPr>
        <dsp:cNvPr id="0" name=""/>
        <dsp:cNvSpPr/>
      </dsp:nvSpPr>
      <dsp:spPr>
        <a:xfrm>
          <a:off x="0" y="1632933"/>
          <a:ext cx="8128000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064" tIns="82550" rIns="462280" bIns="82550" numCol="1" spcCol="1270" anchor="t" anchorCtr="0">
          <a:noAutofit/>
        </a:bodyPr>
        <a:lstStyle/>
        <a:p>
          <a:pPr marL="285750" lvl="1" indent="-285750" algn="l" defTabSz="2266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5100" kern="1200" dirty="0"/>
        </a:p>
      </dsp:txBody>
      <dsp:txXfrm>
        <a:off x="0" y="1632933"/>
        <a:ext cx="8128000" cy="1076400"/>
      </dsp:txXfrm>
    </dsp:sp>
    <dsp:sp modelId="{EF3FC8B6-867E-41FE-B6F0-0F285DEA9F63}">
      <dsp:nvSpPr>
        <dsp:cNvPr id="0" name=""/>
        <dsp:cNvSpPr/>
      </dsp:nvSpPr>
      <dsp:spPr>
        <a:xfrm>
          <a:off x="0" y="3029497"/>
          <a:ext cx="8128000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59399" y="3088896"/>
        <a:ext cx="8009202" cy="1098002"/>
      </dsp:txXfrm>
    </dsp:sp>
    <dsp:sp modelId="{D2B234AF-F954-451F-B2DE-0EAF71BE0400}">
      <dsp:nvSpPr>
        <dsp:cNvPr id="0" name=""/>
        <dsp:cNvSpPr/>
      </dsp:nvSpPr>
      <dsp:spPr>
        <a:xfrm>
          <a:off x="0" y="3926133"/>
          <a:ext cx="8128000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064" tIns="82550" rIns="462280" bIns="82550" numCol="1" spcCol="1270" anchor="t" anchorCtr="0">
          <a:noAutofit/>
        </a:bodyPr>
        <a:lstStyle/>
        <a:p>
          <a:pPr marL="285750" lvl="1" indent="-285750" algn="l" defTabSz="2266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5100" kern="1200" dirty="0"/>
        </a:p>
      </dsp:txBody>
      <dsp:txXfrm>
        <a:off x="0" y="3926133"/>
        <a:ext cx="8128000" cy="10764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156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469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99975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542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06751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1957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pPr/>
              <a:t>2/26/2023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9482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014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pPr/>
              <a:t>2/26/2023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325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186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pPr/>
              <a:t>2/26/2023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400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406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99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516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pPr/>
              <a:t>2/26/2023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492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029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464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9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 /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2.pn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 /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7.xml" 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 /><Relationship Id="rId2" Type="http://schemas.openxmlformats.org/officeDocument/2006/relationships/diagramData" Target="../diagrams/data1.xml" /><Relationship Id="rId1" Type="http://schemas.openxmlformats.org/officeDocument/2006/relationships/slideLayout" Target="../slideLayouts/slideLayout7.xml" /><Relationship Id="rId6" Type="http://schemas.microsoft.com/office/2007/relationships/diagramDrawing" Target="../diagrams/drawing1.xml" /><Relationship Id="rId5" Type="http://schemas.openxmlformats.org/officeDocument/2006/relationships/diagramColors" Target="../diagrams/colors1.xml" /><Relationship Id="rId4" Type="http://schemas.openxmlformats.org/officeDocument/2006/relationships/diagramQuickStyle" Target="../diagrams/quickStyle1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6358" y="654111"/>
            <a:ext cx="7766936" cy="1646302"/>
          </a:xfrm>
        </p:spPr>
        <p:txBody>
          <a:bodyPr/>
          <a:lstStyle/>
          <a:p>
            <a:r>
              <a:rPr lang="en-US" dirty="0"/>
              <a:t>Acute </a:t>
            </a:r>
            <a:r>
              <a:rPr lang="en-US" dirty="0" err="1"/>
              <a:t>dermatosis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697" y="4717039"/>
            <a:ext cx="7766936" cy="1096899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</a:rPr>
              <a:t>Dr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</a:rPr>
              <a:t>Sura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 Al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</a:rPr>
              <a:t>Rawabdeh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 MD</a:t>
            </a:r>
          </a:p>
          <a:p>
            <a:pPr algn="l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27-2-2023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2638882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B. Acute Eczematous Dermatitis.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270000"/>
            <a:ext cx="8596668" cy="3880773"/>
          </a:xfrm>
        </p:spPr>
        <p:txBody>
          <a:bodyPr/>
          <a:lstStyle/>
          <a:p>
            <a:r>
              <a:rPr lang="en-US" dirty="0">
                <a:latin typeface="Arial Rounded MT Bold" panose="020F0704030504030204" pitchFamily="34" charset="0"/>
              </a:rPr>
              <a:t>Eczema is a clinical term that embraces a number of </a:t>
            </a:r>
            <a:r>
              <a:rPr lang="en-US" dirty="0" err="1">
                <a:latin typeface="Arial Rounded MT Bold" panose="020F0704030504030204" pitchFamily="34" charset="0"/>
              </a:rPr>
              <a:t>conditions</a:t>
            </a:r>
            <a:r>
              <a:rPr lang="en-US" dirty="0">
                <a:latin typeface="Arial Rounded MT Bold" panose="020F0704030504030204" pitchFamily="34" charset="0"/>
              </a:rPr>
              <a:t> with varied underlying etiologies.</a:t>
            </a:r>
          </a:p>
          <a:p>
            <a:r>
              <a:rPr lang="en-US" dirty="0">
                <a:latin typeface="Arial Rounded MT Bold" panose="020F0704030504030204" pitchFamily="34" charset="0"/>
              </a:rPr>
              <a:t>Clinically the patient may has: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Arial Rounded MT Bold" panose="020F0704030504030204" pitchFamily="34" charset="0"/>
              </a:rPr>
              <a:t>erythematous papules with overlying vesicles, which ooze and become crusted.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Arial Rounded MT Bold" panose="020F0704030504030204" pitchFamily="34" charset="0"/>
              </a:rPr>
              <a:t> Pruritus is characteristic.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Arial Rounded MT Bold" panose="020F0704030504030204" pitchFamily="34" charset="0"/>
              </a:rPr>
              <a:t>With persistence, these lesions coalesce into raised, scaling plaques.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862" y="3953004"/>
            <a:ext cx="2793963" cy="2395537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8162" y="3953004"/>
            <a:ext cx="2672307" cy="245255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5929" y="3953004"/>
            <a:ext cx="3197086" cy="2395537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30129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619125"/>
            <a:ext cx="8854902" cy="1320800"/>
          </a:xfrm>
        </p:spPr>
        <p:txBody>
          <a:bodyPr/>
          <a:lstStyle/>
          <a:p>
            <a:r>
              <a:rPr lang="en-US" dirty="0"/>
              <a:t>The clinical subtypes include 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43051"/>
            <a:ext cx="8893002" cy="4498312"/>
          </a:xfrm>
        </p:spPr>
        <p:txBody>
          <a:bodyPr>
            <a:normAutofit/>
          </a:bodyPr>
          <a:lstStyle/>
          <a:p>
            <a:r>
              <a:rPr lang="en-US" dirty="0">
                <a:latin typeface="Arial Rounded MT Bold" panose="020F0704030504030204" pitchFamily="34" charset="0"/>
              </a:rPr>
              <a:t>1. Allergic contact dermatitis:</a:t>
            </a:r>
          </a:p>
          <a:p>
            <a:pPr marL="0" indent="0">
              <a:buNone/>
            </a:pPr>
            <a:r>
              <a:rPr lang="en-US" dirty="0">
                <a:latin typeface="Arial Rounded MT Bold" panose="020F0704030504030204" pitchFamily="34" charset="0"/>
              </a:rPr>
              <a:t>stems from topical exposure to an allergen and is caused by delayed hypersensitivy reactions.</a:t>
            </a:r>
          </a:p>
          <a:p>
            <a:pPr marL="0" indent="0">
              <a:buNone/>
            </a:pPr>
            <a:endParaRPr lang="en-US" dirty="0">
              <a:latin typeface="Arial Rounded MT Bold" panose="020F0704030504030204" pitchFamily="34" charset="0"/>
            </a:endParaRPr>
          </a:p>
          <a:p>
            <a:r>
              <a:rPr lang="en-US" dirty="0">
                <a:latin typeface="Arial Rounded MT Bold" panose="020F0704030504030204" pitchFamily="34" charset="0"/>
              </a:rPr>
              <a:t>2. Atopic dermatitis:</a:t>
            </a:r>
          </a:p>
          <a:p>
            <a:pPr marL="0" indent="0">
              <a:buNone/>
            </a:pPr>
            <a:r>
              <a:rPr lang="en-US" dirty="0">
                <a:latin typeface="Arial Rounded MT Bold" panose="020F0704030504030204" pitchFamily="34" charset="0"/>
              </a:rPr>
              <a:t>stem from defects in keratinocyte barrier function, defined as skin with increased</a:t>
            </a:r>
          </a:p>
          <a:p>
            <a:pPr marL="0" indent="0">
              <a:buNone/>
            </a:pPr>
            <a:endParaRPr lang="en-US" dirty="0"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 Rounded MT Bold" panose="020F0704030504030204" pitchFamily="34" charset="0"/>
              </a:rPr>
              <a:t>permeability to substances to which it is exposed, such as potential antigens</a:t>
            </a:r>
          </a:p>
          <a:p>
            <a:r>
              <a:rPr lang="en-US" dirty="0">
                <a:latin typeface="Arial Rounded MT Bold" panose="020F0704030504030204" pitchFamily="34" charset="0"/>
              </a:rPr>
              <a:t>3. Drug-related eczematous dermatitis: </a:t>
            </a:r>
          </a:p>
          <a:p>
            <a:pPr marL="0" indent="0">
              <a:buNone/>
            </a:pPr>
            <a:r>
              <a:rPr lang="en-US" dirty="0">
                <a:latin typeface="Arial Rounded MT Bold" panose="020F0704030504030204" pitchFamily="34" charset="0"/>
              </a:rPr>
              <a:t>Hypersensitivity reaction to a drug.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1127" y="190501"/>
            <a:ext cx="2852899" cy="178117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l="5691" r="5921"/>
          <a:stretch>
            <a:fillRect/>
          </a:stretch>
        </p:blipFill>
        <p:spPr>
          <a:xfrm>
            <a:off x="8996082" y="2544271"/>
            <a:ext cx="2967318" cy="228123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5488" y="5000625"/>
            <a:ext cx="2888537" cy="185737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0212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361951"/>
            <a:ext cx="8950152" cy="5679412"/>
          </a:xfrm>
        </p:spPr>
        <p:txBody>
          <a:bodyPr/>
          <a:lstStyle/>
          <a:p>
            <a:r>
              <a:rPr lang="en-US" dirty="0">
                <a:latin typeface="Arial Rounded MT Bold" panose="020F0704030504030204" pitchFamily="34" charset="0"/>
              </a:rPr>
              <a:t>4. Photoeczematous dermatitis:</a:t>
            </a:r>
          </a:p>
          <a:p>
            <a:pPr marL="0" indent="0">
              <a:buNone/>
            </a:pPr>
            <a:r>
              <a:rPr lang="en-US" dirty="0">
                <a:latin typeface="Arial Rounded MT Bold" panose="020F0704030504030204" pitchFamily="34" charset="0"/>
              </a:rPr>
              <a:t>appears as an abnormal reaction to UV or visible light</a:t>
            </a:r>
          </a:p>
          <a:p>
            <a:r>
              <a:rPr lang="en-US" dirty="0">
                <a:latin typeface="Arial Rounded MT Bold" panose="020F0704030504030204" pitchFamily="34" charset="0"/>
              </a:rPr>
              <a:t>5. Primary irritant dermatitis:</a:t>
            </a:r>
          </a:p>
          <a:p>
            <a:pPr marL="0" indent="0">
              <a:buNone/>
            </a:pPr>
            <a:r>
              <a:rPr lang="en-US" dirty="0">
                <a:latin typeface="Arial Rounded MT Bold" panose="020F0704030504030204" pitchFamily="34" charset="0"/>
              </a:rPr>
              <a:t>results from exposure to substances that chemically, physically, or mechanically</a:t>
            </a:r>
          </a:p>
          <a:p>
            <a:pPr marL="0" indent="0">
              <a:buNone/>
            </a:pPr>
            <a:r>
              <a:rPr lang="en-US" dirty="0">
                <a:latin typeface="Arial Rounded MT Bold" panose="020F0704030504030204" pitchFamily="34" charset="0"/>
              </a:rPr>
              <a:t>damage the skin.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" y="2953940"/>
            <a:ext cx="4476750" cy="251817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3190" y="2953940"/>
            <a:ext cx="3331735" cy="251817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8977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Allergic contact dermatitis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384663"/>
            <a:ext cx="8908242" cy="4656699"/>
          </a:xfrm>
        </p:spPr>
        <p:txBody>
          <a:bodyPr/>
          <a:lstStyle/>
          <a:p>
            <a:r>
              <a:rPr lang="en-US" dirty="0">
                <a:latin typeface="Arial Rounded MT Bold" panose="020F0704030504030204" pitchFamily="34" charset="0"/>
              </a:rPr>
              <a:t>Allergic contact dermatitis is triggered by exposure to an environmental contact-sensitizing agent, such as poison ivy, that chemically reacts with self-proteins, creating neoantigens that can be recognized by the T cell arm of the adaptive immune system.</a:t>
            </a:r>
          </a:p>
          <a:p>
            <a:endParaRPr lang="en-US" dirty="0">
              <a:latin typeface="Arial Rounded MT Bold" panose="020F0704030504030204" pitchFamily="34" charset="0"/>
            </a:endParaRPr>
          </a:p>
          <a:p>
            <a:pPr>
              <a:buNone/>
            </a:pPr>
            <a:endParaRPr lang="en-US" dirty="0"/>
          </a:p>
        </p:txBody>
      </p:sp>
      <p:sp>
        <p:nvSpPr>
          <p:cNvPr id="9218" name="AutoShape 2" descr="Daily Dose - You Asked, We Answered - 6 Things to Know about Poison Ivy and  Oa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20" name="AutoShape 4" descr="Daily Dose - You Asked, We Answered - 6 Things to Know about Poison Ivy and  Oa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08914" y="3773608"/>
            <a:ext cx="5817144" cy="2758774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124575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516835"/>
            <a:ext cx="8930492" cy="5524527"/>
          </a:xfrm>
        </p:spPr>
        <p:txBody>
          <a:bodyPr/>
          <a:lstStyle/>
          <a:p>
            <a:r>
              <a:rPr lang="en-US" dirty="0">
                <a:latin typeface="Arial Rounded MT Bold" panose="020F0704030504030204" pitchFamily="34" charset="0"/>
              </a:rPr>
              <a:t>The self-proteins modified by the agent are processed by epidermal Langerhans cells</a:t>
            </a:r>
          </a:p>
          <a:p>
            <a:r>
              <a:rPr lang="en-US" dirty="0">
                <a:latin typeface="Arial Rounded MT Bold" panose="020F0704030504030204" pitchFamily="34" charset="0"/>
              </a:rPr>
              <a:t>which migrate to draining lymph nodes and present the antigen to naïve T cells. </a:t>
            </a:r>
          </a:p>
          <a:p>
            <a:r>
              <a:rPr lang="en-US" dirty="0">
                <a:latin typeface="Arial Rounded MT Bold" panose="020F0704030504030204" pitchFamily="34" charset="0"/>
              </a:rPr>
              <a:t>This sensitization event leads to acquisition of immunologic memory</a:t>
            </a:r>
          </a:p>
          <a:p>
            <a:r>
              <a:rPr lang="en-US" dirty="0">
                <a:latin typeface="Arial Rounded MT Bold" panose="020F0704030504030204" pitchFamily="34" charset="0"/>
              </a:rPr>
              <a:t> on </a:t>
            </a:r>
            <a:r>
              <a:rPr lang="en-US" dirty="0" err="1">
                <a:latin typeface="Arial Rounded MT Bold" panose="020F0704030504030204" pitchFamily="34" charset="0"/>
              </a:rPr>
              <a:t>reexposure</a:t>
            </a:r>
            <a:r>
              <a:rPr lang="en-US" dirty="0">
                <a:latin typeface="Arial Rounded MT Bold" panose="020F0704030504030204" pitchFamily="34" charset="0"/>
              </a:rPr>
              <a:t> to the antigen, the activated memory CD4+ T lymphocytes migrate to the affected skin sites during the course of normal circulation</a:t>
            </a:r>
          </a:p>
        </p:txBody>
      </p:sp>
      <p:pic>
        <p:nvPicPr>
          <p:cNvPr id="1026" name="Picture 2" descr="Langerhans (epidermal dendritic) cells | Langerhans cell, Integumentary  system, Flashcard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39338" y="3289126"/>
            <a:ext cx="4277001" cy="32077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571" y="1632857"/>
            <a:ext cx="8947431" cy="4408505"/>
          </a:xfrm>
        </p:spPr>
        <p:txBody>
          <a:bodyPr>
            <a:normAutofit/>
          </a:bodyPr>
          <a:lstStyle/>
          <a:p>
            <a:r>
              <a:rPr lang="en-US" dirty="0">
                <a:latin typeface="Arial Rounded MT Bold" panose="020F0704030504030204" pitchFamily="34" charset="0"/>
              </a:rPr>
              <a:t>Spongiosis or epidermal edema, Edema fluid seeps into the</a:t>
            </a:r>
          </a:p>
          <a:p>
            <a:r>
              <a:rPr lang="en-US" dirty="0">
                <a:latin typeface="Arial Rounded MT Bold" panose="020F0704030504030204" pitchFamily="34" charset="0"/>
              </a:rPr>
              <a:t>epidermis, where it splays apart keratinocytes .</a:t>
            </a:r>
          </a:p>
          <a:p>
            <a:r>
              <a:rPr lang="en-US" dirty="0">
                <a:latin typeface="Arial Rounded MT Bold" panose="020F0704030504030204" pitchFamily="34" charset="0"/>
              </a:rPr>
              <a:t>Intercellular bridges are stretched and become more prominent and are easier to visualize. </a:t>
            </a:r>
          </a:p>
          <a:p>
            <a:r>
              <a:rPr lang="en-US" dirty="0">
                <a:latin typeface="Arial Rounded MT Bold" panose="020F0704030504030204" pitchFamily="34" charset="0"/>
              </a:rPr>
              <a:t>superficial perivascular lymphocytic infiltrate</a:t>
            </a:r>
          </a:p>
          <a:p>
            <a:r>
              <a:rPr lang="en-US" dirty="0">
                <a:latin typeface="Arial Rounded MT Bold" panose="020F0704030504030204" pitchFamily="34" charset="0"/>
              </a:rPr>
              <a:t> edema of dermal papillae.</a:t>
            </a:r>
          </a:p>
          <a:p>
            <a:r>
              <a:rPr lang="en-US" dirty="0">
                <a:latin typeface="Arial Rounded MT Bold" panose="020F0704030504030204" pitchFamily="34" charset="0"/>
              </a:rPr>
              <a:t> mast cell degranulation.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880" t="52778" r="23672" b="14697"/>
          <a:stretch/>
        </p:blipFill>
        <p:spPr>
          <a:xfrm>
            <a:off x="7554190" y="3480954"/>
            <a:ext cx="4335865" cy="3117273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760755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Clinical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266" y="1546635"/>
            <a:ext cx="8596668" cy="3880773"/>
          </a:xfrm>
        </p:spPr>
        <p:txBody>
          <a:bodyPr/>
          <a:lstStyle/>
          <a:p>
            <a:r>
              <a:rPr lang="en-US" dirty="0">
                <a:latin typeface="Arial Rounded MT Bold" panose="020F0704030504030204" pitchFamily="34" charset="0"/>
              </a:rPr>
              <a:t>Lesions of acute eczematous dermatitis are</a:t>
            </a:r>
          </a:p>
          <a:p>
            <a:pPr>
              <a:buFont typeface="Wingdings" pitchFamily="2" charset="2"/>
              <a:buChar char="§"/>
            </a:pPr>
            <a:r>
              <a:rPr lang="en-US" dirty="0" err="1">
                <a:latin typeface="Arial Rounded MT Bold" panose="020F0704030504030204" pitchFamily="34" charset="0"/>
              </a:rPr>
              <a:t>pruritic</a:t>
            </a:r>
            <a:r>
              <a:rPr lang="en-US" dirty="0">
                <a:latin typeface="Arial Rounded MT Bold" panose="020F0704030504030204" pitchFamily="34" charset="0"/>
              </a:rPr>
              <a:t>, edematous, oozing plaques, often containing vesicles and bullae. </a:t>
            </a:r>
          </a:p>
          <a:p>
            <a:pPr>
              <a:buFont typeface="Wingdings" pitchFamily="2" charset="2"/>
              <a:buChar char="§"/>
            </a:pPr>
            <a:r>
              <a:rPr lang="en-US" dirty="0">
                <a:latin typeface="Arial Rounded MT Bold" panose="020F0704030504030204" pitchFamily="34" charset="0"/>
              </a:rPr>
              <a:t>With persistent antigen exposure, lesions may become scaly (hyperkeratotic) as the epidermis thickens (acanthosis).</a:t>
            </a:r>
          </a:p>
          <a:p>
            <a:pPr>
              <a:buFont typeface="Wingdings" pitchFamily="2" charset="2"/>
              <a:buChar char="§"/>
            </a:pPr>
            <a:r>
              <a:rPr lang="en-US" dirty="0">
                <a:latin typeface="Arial Rounded MT Bold" panose="020F0704030504030204" pitchFamily="34" charset="0"/>
              </a:rPr>
              <a:t>It usually appears in early </a:t>
            </a:r>
            <a:r>
              <a:rPr lang="en-US" dirty="0" err="1">
                <a:latin typeface="Arial Rounded MT Bold" panose="020F0704030504030204" pitchFamily="34" charset="0"/>
              </a:rPr>
              <a:t>childhood</a:t>
            </a:r>
            <a:r>
              <a:rPr lang="en-US" dirty="0">
                <a:latin typeface="Arial Rounded MT Bold" panose="020F0704030504030204" pitchFamily="34" charset="0"/>
              </a:rPr>
              <a:t> and remits spontaneously as patients mature into adults. Children with atopic dermatitis often have asthma and allergic rhinitis, termed the </a:t>
            </a:r>
            <a:r>
              <a:rPr lang="en-US" u="sng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</a:rPr>
              <a:t>atopic triad.</a:t>
            </a:r>
          </a:p>
        </p:txBody>
      </p:sp>
      <p:pic>
        <p:nvPicPr>
          <p:cNvPr id="7172" name="Picture 4" descr="What is the difference between atopic dermatitis and eczema?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67140" y="4036423"/>
            <a:ext cx="5024860" cy="2821577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Erythema Multiforme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Arial Rounded MT Bold" panose="020F0704030504030204" pitchFamily="34" charset="0"/>
              </a:rPr>
              <a:t>Erythema multiforme is characterized by epithelial injury mediated by skin-homing CD8+ cytotoxic T lymphocytes.</a:t>
            </a:r>
          </a:p>
          <a:p>
            <a:r>
              <a:rPr lang="en-US" dirty="0">
                <a:latin typeface="Arial Rounded MT Bold" panose="020F0704030504030204" pitchFamily="34" charset="0"/>
              </a:rPr>
              <a:t>The cytotoxic T cell attack is focused on the basal cells of </a:t>
            </a:r>
            <a:r>
              <a:rPr lang="en-US" dirty="0" err="1">
                <a:latin typeface="Arial Rounded MT Bold" panose="020F0704030504030204" pitchFamily="34" charset="0"/>
              </a:rPr>
              <a:t>cutaneous</a:t>
            </a:r>
            <a:r>
              <a:rPr lang="en-US" dirty="0">
                <a:latin typeface="Arial Rounded MT Bold" panose="020F0704030504030204" pitchFamily="34" charset="0"/>
              </a:rPr>
              <a:t> and mucosal epithelia, presumably due to recognition of still unknown antigens</a:t>
            </a:r>
          </a:p>
          <a:p>
            <a:endParaRPr lang="en-US" dirty="0">
              <a:latin typeface="Arial Rounded MT Bold" panose="020F0704030504030204" pitchFamily="34" charset="0"/>
            </a:endParaRPr>
          </a:p>
          <a:p>
            <a:r>
              <a:rPr lang="en-US" dirty="0">
                <a:latin typeface="Arial Rounded MT Bold" panose="020F0704030504030204" pitchFamily="34" charset="0"/>
              </a:rPr>
              <a:t>self-limited disorder that appears to be a hypersensitivity response to</a:t>
            </a:r>
          </a:p>
          <a:p>
            <a:pPr>
              <a:buFont typeface="Wingdings" pitchFamily="2" charset="2"/>
              <a:buChar char="§"/>
            </a:pPr>
            <a:r>
              <a:rPr lang="en-US" dirty="0">
                <a:latin typeface="Arial Rounded MT Bold" panose="020F0704030504030204" pitchFamily="34" charset="0"/>
              </a:rPr>
              <a:t> certain infections herpes simplex, </a:t>
            </a:r>
            <a:r>
              <a:rPr lang="en-US" dirty="0" err="1">
                <a:latin typeface="Arial Rounded MT Bold" panose="020F0704030504030204" pitchFamily="34" charset="0"/>
              </a:rPr>
              <a:t>mycoplasma</a:t>
            </a:r>
            <a:r>
              <a:rPr lang="en-US" dirty="0">
                <a:latin typeface="Arial Rounded MT Bold" panose="020F0704030504030204" pitchFamily="34" charset="0"/>
              </a:rPr>
              <a:t>, and some fungi, </a:t>
            </a:r>
          </a:p>
          <a:p>
            <a:endParaRPr lang="en-US" dirty="0">
              <a:latin typeface="Arial Rounded MT Bold" panose="020F0704030504030204" pitchFamily="34" charset="0"/>
            </a:endParaRPr>
          </a:p>
          <a:p>
            <a:r>
              <a:rPr lang="en-US" dirty="0">
                <a:latin typeface="Arial Rounded MT Bold" panose="020F0704030504030204" pitchFamily="34" charset="0"/>
              </a:rPr>
              <a:t>drugs. 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latin typeface="Arial Rounded MT Bold" panose="020F0704030504030204" pitchFamily="34" charset="0"/>
              </a:rPr>
              <a:t>sulfonamides, penicillin, </a:t>
            </a:r>
            <a:r>
              <a:rPr lang="en-US" dirty="0" err="1">
                <a:latin typeface="Arial Rounded MT Bold" panose="020F0704030504030204" pitchFamily="34" charset="0"/>
              </a:rPr>
              <a:t>salicylates</a:t>
            </a:r>
            <a:r>
              <a:rPr lang="en-US" dirty="0">
                <a:latin typeface="Arial Rounded MT Bold" panose="020F0704030504030204" pitchFamily="34" charset="0"/>
              </a:rPr>
              <a:t>, </a:t>
            </a:r>
            <a:r>
              <a:rPr lang="en-US" dirty="0" err="1">
                <a:latin typeface="Arial Rounded MT Bold" panose="020F0704030504030204" pitchFamily="34" charset="0"/>
              </a:rPr>
              <a:t>hydantoins</a:t>
            </a:r>
            <a:r>
              <a:rPr lang="en-US" dirty="0">
                <a:latin typeface="Arial Rounded MT Bold" panose="020F0704030504030204" pitchFamily="34" charset="0"/>
              </a:rPr>
              <a:t>, and anti-</a:t>
            </a:r>
            <a:r>
              <a:rPr lang="en-US" dirty="0" err="1">
                <a:latin typeface="Arial Rounded MT Bold" panose="020F0704030504030204" pitchFamily="34" charset="0"/>
              </a:rPr>
              <a:t>malarials</a:t>
            </a:r>
            <a:endParaRPr lang="en-US" dirty="0">
              <a:latin typeface="Arial Rounded MT Bold" panose="020F0704030504030204" pitchFamily="34" charset="0"/>
            </a:endParaRPr>
          </a:p>
          <a:p>
            <a:endParaRPr lang="en-US" dirty="0">
              <a:latin typeface="Arial Rounded MT Bold" panose="020F0704030504030204" pitchFamily="34" charset="0"/>
            </a:endParaRPr>
          </a:p>
          <a:p>
            <a:endParaRPr lang="en-US" dirty="0"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MORPHOLOGY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 Rounded MT Bold" panose="020F0704030504030204" pitchFamily="34" charset="0"/>
              </a:rPr>
              <a:t>Affected individuals present with a wide array of lesions, which may include macules, papules, vesicles, and bullae (hence the term multiforme)</a:t>
            </a:r>
          </a:p>
          <a:p>
            <a:r>
              <a:rPr lang="en-US" dirty="0">
                <a:latin typeface="Arial Rounded MT Bold" panose="020F0704030504030204" pitchFamily="34" charset="0"/>
              </a:rPr>
              <a:t>Well-developed lesions have a characteristic “</a:t>
            </a:r>
            <a:r>
              <a:rPr lang="en-US" dirty="0" err="1">
                <a:latin typeface="Arial Rounded MT Bold" panose="020F0704030504030204" pitchFamily="34" charset="0"/>
              </a:rPr>
              <a:t>targetoid</a:t>
            </a:r>
            <a:r>
              <a:rPr lang="en-US" dirty="0">
                <a:latin typeface="Arial Rounded MT Bold" panose="020F0704030504030204" pitchFamily="34" charset="0"/>
              </a:rPr>
              <a:t>” appearance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40569" y="3579223"/>
            <a:ext cx="5493816" cy="307439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323" y="266474"/>
            <a:ext cx="8596668" cy="3880773"/>
          </a:xfrm>
        </p:spPr>
        <p:txBody>
          <a:bodyPr/>
          <a:lstStyle/>
          <a:p>
            <a:r>
              <a:rPr lang="en-US" dirty="0">
                <a:latin typeface="Arial Rounded MT Bold" panose="020F0704030504030204" pitchFamily="34" charset="0"/>
              </a:rPr>
              <a:t>Early lesions show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latin typeface="Arial Rounded MT Bold" panose="020F0704030504030204" pitchFamily="34" charset="0"/>
              </a:rPr>
              <a:t> superficial perivascular lymphocytic infiltrate 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latin typeface="Arial Rounded MT Bold" panose="020F0704030504030204" pitchFamily="34" charset="0"/>
              </a:rPr>
              <a:t> dermal edema 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latin typeface="Arial Rounded MT Bold" panose="020F0704030504030204" pitchFamily="34" charset="0"/>
              </a:rPr>
              <a:t>margination of lymphocytes along the dermoepidermal junction with apoptotic keratinocytes </a:t>
            </a:r>
          </a:p>
          <a:p>
            <a:endParaRPr lang="en-US" dirty="0">
              <a:latin typeface="Arial Rounded MT Bold" panose="020F0704030504030204" pitchFamily="34" charset="0"/>
            </a:endParaRPr>
          </a:p>
          <a:p>
            <a:r>
              <a:rPr lang="en-US" dirty="0">
                <a:latin typeface="Arial Rounded MT Bold" panose="020F0704030504030204" pitchFamily="34" charset="0"/>
              </a:rPr>
              <a:t> With time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latin typeface="Arial Rounded MT Bold" panose="020F0704030504030204" pitchFamily="34" charset="0"/>
              </a:rPr>
              <a:t> discrete, confluent zones of basal epidermal necrosis appear, with concomitant blister formation.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3589" y="3717932"/>
            <a:ext cx="4511040" cy="314006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052" name="Picture 4" descr="https://www.omicsonline.org/articles-images/2155-9554-2-123-g003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22135" y="3717932"/>
            <a:ext cx="4168231" cy="314006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08" y="0"/>
            <a:ext cx="6629776" cy="474181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3931" y="2377441"/>
            <a:ext cx="5788069" cy="448056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642075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257" y="256903"/>
            <a:ext cx="8596668" cy="1320800"/>
          </a:xfrm>
        </p:spPr>
        <p:txBody>
          <a:bodyPr/>
          <a:lstStyle/>
          <a:p>
            <a:r>
              <a:rPr lang="en-US" dirty="0"/>
              <a:t>Clinical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454" y="1311504"/>
            <a:ext cx="8596668" cy="3880773"/>
          </a:xfrm>
        </p:spPr>
        <p:txBody>
          <a:bodyPr/>
          <a:lstStyle/>
          <a:p>
            <a:r>
              <a:rPr lang="en-US" dirty="0">
                <a:latin typeface="Arial Rounded MT Bold" panose="020F0704030504030204" pitchFamily="34" charset="0"/>
              </a:rPr>
              <a:t>Erythema multiforme caused by medications may progress to more serious eruptions, such as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latin typeface="Arial Rounded MT Bold" panose="020F0704030504030204" pitchFamily="34" charset="0"/>
              </a:rPr>
              <a:t> Stevens-Johnson syndrome 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latin typeface="Arial Rounded MT Bold" panose="020F0704030504030204" pitchFamily="34" charset="0"/>
              </a:rPr>
              <a:t> toxic epidermal </a:t>
            </a:r>
            <a:r>
              <a:rPr lang="en-US" dirty="0" err="1">
                <a:latin typeface="Arial Rounded MT Bold" panose="020F0704030504030204" pitchFamily="34" charset="0"/>
              </a:rPr>
              <a:t>necrolysis</a:t>
            </a:r>
            <a:r>
              <a:rPr lang="en-US" dirty="0">
                <a:latin typeface="Arial Rounded MT Bold" panose="020F0704030504030204" pitchFamily="34" charset="0"/>
              </a:rPr>
              <a:t>. </a:t>
            </a:r>
          </a:p>
          <a:p>
            <a:endParaRPr lang="en-US" dirty="0">
              <a:latin typeface="Arial Rounded MT Bold" panose="020F0704030504030204" pitchFamily="34" charset="0"/>
            </a:endParaRPr>
          </a:p>
          <a:p>
            <a:r>
              <a:rPr lang="en-US" dirty="0">
                <a:latin typeface="Arial Rounded MT Bold" panose="020F0704030504030204" pitchFamily="34" charset="0"/>
              </a:rPr>
              <a:t>These forms can be life-threatening, as they may cause sloughing of large portions of the epidermis, resulting in fluid loss and infections complications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34995" y="2119194"/>
            <a:ext cx="2825931" cy="4477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274535"/>
            <a:ext cx="4990013" cy="3777253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48103" y="1274535"/>
            <a:ext cx="5029200" cy="3924483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/>
              <a:t>Good Luck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2323863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Functions of skin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593669"/>
            <a:ext cx="8596668" cy="4447693"/>
          </a:xfrm>
        </p:spPr>
        <p:txBody>
          <a:bodyPr/>
          <a:lstStyle/>
          <a:p>
            <a:r>
              <a:rPr lang="en-US" dirty="0">
                <a:latin typeface="Arial Rounded MT Bold" panose="020F0704030504030204" pitchFamily="34" charset="0"/>
              </a:rPr>
              <a:t>1. Squamous cells (keratinocytes) help maintain skin homeostasis by providing a physical barrier to environmental insults.</a:t>
            </a:r>
          </a:p>
          <a:p>
            <a:endParaRPr lang="en-US" dirty="0">
              <a:latin typeface="Arial Rounded MT Bold" panose="020F0704030504030204" pitchFamily="34" charset="0"/>
            </a:endParaRPr>
          </a:p>
          <a:p>
            <a:endParaRPr lang="en-US" dirty="0">
              <a:latin typeface="Arial Rounded MT Bold" panose="020F0704030504030204" pitchFamily="34" charset="0"/>
            </a:endParaRPr>
          </a:p>
          <a:p>
            <a:r>
              <a:rPr lang="en-US" dirty="0">
                <a:latin typeface="Arial Rounded MT Bold" panose="020F0704030504030204" pitchFamily="34" charset="0"/>
              </a:rPr>
              <a:t>2. Has a major role in immunity.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latin typeface="Arial Rounded MT Bold" panose="020F0704030504030204" pitchFamily="34" charset="0"/>
              </a:rPr>
              <a:t>     dermis contain: CD4+ and CD8+ cells.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latin typeface="Arial Rounded MT Bold" panose="020F0704030504030204" pitchFamily="34" charset="0"/>
              </a:rPr>
              <a:t>      epidermis contain: </a:t>
            </a:r>
            <a:r>
              <a:rPr lang="el-GR" dirty="0"/>
              <a:t>γ/δ </a:t>
            </a:r>
            <a:r>
              <a:rPr lang="en-US" dirty="0">
                <a:latin typeface="Arial Rounded MT Bold" panose="020F0704030504030204" pitchFamily="34" charset="0"/>
              </a:rPr>
              <a:t>T cells.</a:t>
            </a:r>
          </a:p>
        </p:txBody>
      </p:sp>
    </p:spTree>
    <p:extLst>
      <p:ext uri="{BB962C8B-B14F-4D97-AF65-F5344CB8AC3E}">
        <p14:creationId xmlns:p14="http://schemas.microsoft.com/office/powerpoint/2010/main" val="1747173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953590"/>
            <a:ext cx="8596668" cy="5116348"/>
          </a:xfrm>
        </p:spPr>
        <p:txBody>
          <a:bodyPr>
            <a:normAutofit/>
          </a:bodyPr>
          <a:lstStyle/>
          <a:p>
            <a:r>
              <a:rPr lang="en-US" sz="2800" dirty="0"/>
              <a:t>Acute inflammatory dermatoses.</a:t>
            </a:r>
          </a:p>
          <a:p>
            <a:endParaRPr lang="en-US" sz="2800" dirty="0"/>
          </a:p>
          <a:p>
            <a:r>
              <a:rPr lang="en-US" sz="2800" dirty="0"/>
              <a:t>Chronic Inflammatory Dermatoses.</a:t>
            </a:r>
          </a:p>
          <a:p>
            <a:endParaRPr lang="en-US" sz="2800" dirty="0"/>
          </a:p>
          <a:p>
            <a:r>
              <a:rPr lang="en-US" sz="2800" dirty="0"/>
              <a:t>Blistering (Bullous) Disorders.</a:t>
            </a:r>
          </a:p>
        </p:txBody>
      </p:sp>
    </p:spTree>
    <p:extLst>
      <p:ext uri="{BB962C8B-B14F-4D97-AF65-F5344CB8AC3E}">
        <p14:creationId xmlns:p14="http://schemas.microsoft.com/office/powerpoint/2010/main" val="3227840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Acute inflammatory dermatoses.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6705" y="1611949"/>
            <a:ext cx="8596668" cy="3880773"/>
          </a:xfrm>
        </p:spPr>
        <p:txBody>
          <a:bodyPr/>
          <a:lstStyle/>
          <a:p>
            <a:r>
              <a:rPr lang="en-US" dirty="0">
                <a:latin typeface="Arial Rounded MT Bold" panose="020F0704030504030204" pitchFamily="34" charset="0"/>
              </a:rPr>
              <a:t>Acute lesions, defined as:</a:t>
            </a:r>
          </a:p>
          <a:p>
            <a:pPr>
              <a:buFont typeface="Wingdings" pitchFamily="2" charset="2"/>
              <a:buChar char="q"/>
            </a:pPr>
            <a:r>
              <a:rPr lang="en-US" dirty="0">
                <a:latin typeface="Arial Rounded MT Bold" panose="020F0704030504030204" pitchFamily="34" charset="0"/>
              </a:rPr>
              <a:t> days to several weeks in duration.</a:t>
            </a:r>
          </a:p>
          <a:p>
            <a:pPr>
              <a:buFont typeface="Wingdings" pitchFamily="2" charset="2"/>
              <a:buChar char="q"/>
            </a:pPr>
            <a:r>
              <a:rPr lang="en-US" dirty="0">
                <a:latin typeface="Arial Rounded MT Bold" panose="020F0704030504030204" pitchFamily="34" charset="0"/>
              </a:rPr>
              <a:t> characterized by inflammation, edema, and sometimes epidermal, vascular, or subcutaneous injury. </a:t>
            </a:r>
          </a:p>
          <a:p>
            <a:pPr>
              <a:buFont typeface="Wingdings" pitchFamily="2" charset="2"/>
              <a:buChar char="q"/>
            </a:pPr>
            <a:r>
              <a:rPr lang="en-US" dirty="0">
                <a:latin typeface="Arial Rounded MT Bold" panose="020F0704030504030204" pitchFamily="34" charset="0"/>
              </a:rPr>
              <a:t>Marked by infiltrates consisting of mononuclear cells rather than neutrophils, (unlike acute inflammatory disorders at most other sites). </a:t>
            </a:r>
          </a:p>
          <a:p>
            <a:pPr>
              <a:buFont typeface="Wingdings" pitchFamily="2" charset="2"/>
              <a:buChar char="q"/>
            </a:pPr>
            <a:r>
              <a:rPr lang="en-US" dirty="0">
                <a:latin typeface="Arial Rounded MT Bold" panose="020F0704030504030204" pitchFamily="34" charset="0"/>
              </a:rPr>
              <a:t>Some acute lesions may persist, transitioning to a chronic phase, while others are self-limited</a:t>
            </a:r>
          </a:p>
        </p:txBody>
      </p:sp>
    </p:spTree>
    <p:extLst>
      <p:ext uri="{BB962C8B-B14F-4D97-AF65-F5344CB8AC3E}">
        <p14:creationId xmlns:p14="http://schemas.microsoft.com/office/powerpoint/2010/main" val="2144123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A. Urticaria.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069" y="1629439"/>
            <a:ext cx="8596668" cy="3880773"/>
          </a:xfrm>
        </p:spPr>
        <p:txBody>
          <a:bodyPr/>
          <a:lstStyle/>
          <a:p>
            <a:r>
              <a:rPr lang="en-US" dirty="0">
                <a:latin typeface="Arial Rounded MT Bold" panose="020F0704030504030204" pitchFamily="34" charset="0"/>
              </a:rPr>
              <a:t>A common disorder mediated by localized mast cell degranulation, which leads to dermal microvascular hyperpermeability. </a:t>
            </a:r>
          </a:p>
          <a:p>
            <a:endParaRPr lang="en-US" dirty="0">
              <a:latin typeface="Arial Rounded MT Bold" panose="020F0704030504030204" pitchFamily="34" charset="0"/>
            </a:endParaRPr>
          </a:p>
          <a:p>
            <a:r>
              <a:rPr lang="en-US" dirty="0">
                <a:latin typeface="Arial Rounded MT Bold" panose="020F0704030504030204" pitchFamily="34" charset="0"/>
              </a:rPr>
              <a:t>The resulting erythematous, edematous, and pruritic plaques are termed wheels.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50" y="3341820"/>
            <a:ext cx="4625884" cy="3496307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275" y="3652977"/>
            <a:ext cx="4143375" cy="185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75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439449054"/>
              </p:ext>
            </p:extLst>
          </p:nvPr>
        </p:nvGraphicFramePr>
        <p:xfrm>
          <a:off x="1136650" y="88159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/>
          <p:cNvSpPr/>
          <p:nvPr/>
        </p:nvSpPr>
        <p:spPr>
          <a:xfrm>
            <a:off x="1337914" y="4025384"/>
            <a:ext cx="32864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**</a:t>
            </a:r>
            <a:r>
              <a:rPr lang="en-US" sz="2000" dirty="0" err="1"/>
              <a:t>IgE</a:t>
            </a:r>
            <a:r>
              <a:rPr lang="en-US" sz="2000" dirty="0"/>
              <a:t>-independent urticaria</a:t>
            </a:r>
          </a:p>
        </p:txBody>
      </p:sp>
      <p:sp>
        <p:nvSpPr>
          <p:cNvPr id="6" name="Rectangle 5"/>
          <p:cNvSpPr/>
          <p:nvPr/>
        </p:nvSpPr>
        <p:spPr>
          <a:xfrm>
            <a:off x="1204564" y="1404811"/>
            <a:ext cx="30732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**</a:t>
            </a:r>
            <a:r>
              <a:rPr lang="en-US" sz="2000" dirty="0" err="1"/>
              <a:t>IgE</a:t>
            </a:r>
            <a:r>
              <a:rPr lang="en-US" sz="2000" dirty="0"/>
              <a:t>-dependent urticaria</a:t>
            </a:r>
          </a:p>
        </p:txBody>
      </p:sp>
      <p:sp>
        <p:nvSpPr>
          <p:cNvPr id="7" name="Rectangle 6"/>
          <p:cNvSpPr/>
          <p:nvPr/>
        </p:nvSpPr>
        <p:spPr>
          <a:xfrm>
            <a:off x="1204564" y="424934"/>
            <a:ext cx="23631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pathogenesis</a:t>
            </a:r>
          </a:p>
        </p:txBody>
      </p:sp>
      <p:sp>
        <p:nvSpPr>
          <p:cNvPr id="8" name="Rectangle 7"/>
          <p:cNvSpPr/>
          <p:nvPr/>
        </p:nvSpPr>
        <p:spPr>
          <a:xfrm>
            <a:off x="1337914" y="4310129"/>
            <a:ext cx="99587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Result from exposure </a:t>
            </a:r>
          </a:p>
          <a:p>
            <a:r>
              <a:rPr lang="en-US" dirty="0"/>
              <a:t>to substances that directly incite mast cell degranulation, </a:t>
            </a:r>
          </a:p>
          <a:p>
            <a:r>
              <a:rPr lang="en-US" dirty="0"/>
              <a:t>such as opiates and certain antibiotics</a:t>
            </a:r>
          </a:p>
        </p:txBody>
      </p:sp>
      <p:sp>
        <p:nvSpPr>
          <p:cNvPr id="9" name="Rectangle 8"/>
          <p:cNvSpPr/>
          <p:nvPr/>
        </p:nvSpPr>
        <p:spPr>
          <a:xfrm>
            <a:off x="1349157" y="1787895"/>
            <a:ext cx="75074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Responsible antigens </a:t>
            </a:r>
          </a:p>
          <a:p>
            <a:r>
              <a:rPr lang="en-US" sz="2000" dirty="0"/>
              <a:t>include viruses, pollens, foods, drugs, and insect venom.</a:t>
            </a:r>
          </a:p>
        </p:txBody>
      </p:sp>
    </p:spTree>
    <p:extLst>
      <p:ext uri="{BB962C8B-B14F-4D97-AF65-F5344CB8AC3E}">
        <p14:creationId xmlns:p14="http://schemas.microsoft.com/office/powerpoint/2010/main" val="399706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084" y="112052"/>
            <a:ext cx="8596668" cy="1320800"/>
          </a:xfrm>
        </p:spPr>
        <p:txBody>
          <a:bodyPr/>
          <a:lstStyle/>
          <a:p>
            <a:r>
              <a:rPr lang="en-US" dirty="0"/>
              <a:t>Histologic features of urticaria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084" y="1360489"/>
            <a:ext cx="7266516" cy="3880773"/>
          </a:xfrm>
        </p:spPr>
        <p:txBody>
          <a:bodyPr/>
          <a:lstStyle/>
          <a:p>
            <a:r>
              <a:rPr lang="en-US" dirty="0">
                <a:latin typeface="Arial Rounded MT Bold" panose="020F0704030504030204" pitchFamily="34" charset="0"/>
              </a:rPr>
              <a:t>*sparse superficial perivenular infiltrate of mononuclear cells, rare neutrophils, and sometimes eosinophils.</a:t>
            </a:r>
          </a:p>
          <a:p>
            <a:r>
              <a:rPr lang="en-US" dirty="0">
                <a:latin typeface="Arial Rounded MT Bold" panose="020F0704030504030204" pitchFamily="34" charset="0"/>
              </a:rPr>
              <a:t>*dermal edema causes splaying of collagen bundles.</a:t>
            </a:r>
          </a:p>
          <a:p>
            <a:r>
              <a:rPr lang="en-US" dirty="0">
                <a:latin typeface="Arial Rounded MT Bold" panose="020F0704030504030204" pitchFamily="34" charset="0"/>
              </a:rPr>
              <a:t>*Degranulation of mast cells, can be highlighted using a Giemsa stain.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2228850"/>
            <a:ext cx="4772663" cy="3600449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75" y="3133725"/>
            <a:ext cx="5048250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136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737361"/>
            <a:ext cx="8596668" cy="4304002"/>
          </a:xfrm>
        </p:spPr>
        <p:txBody>
          <a:bodyPr/>
          <a:lstStyle/>
          <a:p>
            <a:r>
              <a:rPr lang="en-US" dirty="0">
                <a:latin typeface="Arial Rounded MT Bold" panose="020F0704030504030204" pitchFamily="34" charset="0"/>
              </a:rPr>
              <a:t>Typically affects individuals between 20 and 40 years of age.</a:t>
            </a:r>
          </a:p>
          <a:p>
            <a:r>
              <a:rPr lang="en-US" dirty="0">
                <a:latin typeface="Arial Rounded MT Bold" panose="020F0704030504030204" pitchFamily="34" charset="0"/>
              </a:rPr>
              <a:t>Individual lesions usually develop and fade within hours, but episodes can persist for days or even months.</a:t>
            </a:r>
          </a:p>
          <a:p>
            <a:r>
              <a:rPr lang="en-US" dirty="0">
                <a:latin typeface="Arial Rounded MT Bold" panose="020F0704030504030204" pitchFamily="34" charset="0"/>
              </a:rPr>
              <a:t>Lesions range in size and nature from small, pruritic papules to large, edematous, erythematous plaques. </a:t>
            </a:r>
          </a:p>
          <a:p>
            <a:r>
              <a:rPr lang="en-US" dirty="0">
                <a:latin typeface="Arial Rounded MT Bold" panose="020F0704030504030204" pitchFamily="34" charset="0"/>
              </a:rPr>
              <a:t>Treatment: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Arial Rounded MT Bold" panose="020F0704030504030204" pitchFamily="34" charset="0"/>
              </a:rPr>
              <a:t>Antihistamines.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Arial Rounded MT Bold" panose="020F0704030504030204" pitchFamily="34" charset="0"/>
              </a:rPr>
              <a:t> leukotriene antagonists.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Arial Rounded MT Bold" panose="020F0704030504030204" pitchFamily="34" charset="0"/>
              </a:rPr>
              <a:t> monoclonal antibodies that block the action of </a:t>
            </a:r>
            <a:r>
              <a:rPr lang="en-US" dirty="0" err="1">
                <a:latin typeface="Arial Rounded MT Bold" panose="020F0704030504030204" pitchFamily="34" charset="0"/>
              </a:rPr>
              <a:t>IgE</a:t>
            </a:r>
            <a:r>
              <a:rPr lang="en-US" dirty="0">
                <a:latin typeface="Arial Rounded MT Bold" panose="020F0704030504030204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Arial Rounded MT Bold" panose="020F0704030504030204" pitchFamily="34" charset="0"/>
              </a:rPr>
              <a:t>immunosuppressive drugs</a:t>
            </a:r>
          </a:p>
        </p:txBody>
      </p:sp>
    </p:spTree>
    <p:extLst>
      <p:ext uri="{BB962C8B-B14F-4D97-AF65-F5344CB8AC3E}">
        <p14:creationId xmlns:p14="http://schemas.microsoft.com/office/powerpoint/2010/main" val="254212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9519295-a785-4531-bf36-dd370f3d8075">
      <Terms xmlns="http://schemas.microsoft.com/office/infopath/2007/PartnerControls"/>
    </lcf76f155ced4ddcb4097134ff3c332f>
    <TaxCatchAll xmlns="a433687a-ae5f-44a0-9b01-062828d2e89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B6135A120744438EC525D944DFD17D" ma:contentTypeVersion="9" ma:contentTypeDescription="Create a new document." ma:contentTypeScope="" ma:versionID="f8709bb895af9ed9ef77396be53405ce">
  <xsd:schema xmlns:xsd="http://www.w3.org/2001/XMLSchema" xmlns:xs="http://www.w3.org/2001/XMLSchema" xmlns:p="http://schemas.microsoft.com/office/2006/metadata/properties" xmlns:ns2="79519295-a785-4531-bf36-dd370f3d8075" xmlns:ns3="a433687a-ae5f-44a0-9b01-062828d2e892" targetNamespace="http://schemas.microsoft.com/office/2006/metadata/properties" ma:root="true" ma:fieldsID="9ff44ba1ab1e6dfa53a4b7bf0e8458e7" ns2:_="" ns3:_="">
    <xsd:import namespace="79519295-a785-4531-bf36-dd370f3d8075"/>
    <xsd:import namespace="a433687a-ae5f-44a0-9b01-062828d2e8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519295-a785-4531-bf36-dd370f3d80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9ff52f34-b351-492d-bd72-b80be8882ab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33687a-ae5f-44a0-9b01-062828d2e892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dbae2c18-8abb-40f2-a198-4224ca5277aa}" ma:internalName="TaxCatchAll" ma:showField="CatchAllData" ma:web="a433687a-ae5f-44a0-9b01-062828d2e89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1C9E36C-FD4E-4237-9ECF-E412B909119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8BA95FE-6B14-43D7-873C-13C7A464E316}">
  <ds:schemaRefs>
    <ds:schemaRef ds:uri="http://schemas.microsoft.com/office/2006/metadata/properties"/>
    <ds:schemaRef ds:uri="http://www.w3.org/2000/xmlns/"/>
    <ds:schemaRef ds:uri="79519295-a785-4531-bf36-dd370f3d8075"/>
    <ds:schemaRef ds:uri="http://schemas.microsoft.com/office/infopath/2007/PartnerControls"/>
    <ds:schemaRef ds:uri="a433687a-ae5f-44a0-9b01-062828d2e892"/>
    <ds:schemaRef ds:uri="http://www.w3.org/2001/XMLSchema-instance"/>
  </ds:schemaRefs>
</ds:datastoreItem>
</file>

<file path=customXml/itemProps3.xml><?xml version="1.0" encoding="utf-8"?>
<ds:datastoreItem xmlns:ds="http://schemas.openxmlformats.org/officeDocument/2006/customXml" ds:itemID="{72CD7A11-E9C0-48E6-89CB-3674043A797D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79519295-a785-4531-bf36-dd370f3d8075"/>
    <ds:schemaRef ds:uri="a433687a-ae5f-44a0-9b01-062828d2e89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3113</TotalTime>
  <Words>930</Words>
  <Application>Microsoft Office PowerPoint</Application>
  <PresentationFormat>Widescreen</PresentationFormat>
  <Paragraphs>112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Facet</vt:lpstr>
      <vt:lpstr>Acute dermatosis</vt:lpstr>
      <vt:lpstr>PowerPoint Presentation</vt:lpstr>
      <vt:lpstr>Functions of skin</vt:lpstr>
      <vt:lpstr>PowerPoint Presentation</vt:lpstr>
      <vt:lpstr>1. Acute inflammatory dermatoses. </vt:lpstr>
      <vt:lpstr>A. Urticaria.</vt:lpstr>
      <vt:lpstr>PowerPoint Presentation</vt:lpstr>
      <vt:lpstr>Histologic features of urticaria</vt:lpstr>
      <vt:lpstr>Clinical Features</vt:lpstr>
      <vt:lpstr>B. Acute Eczematous Dermatitis.</vt:lpstr>
      <vt:lpstr>The clinical subtypes include :</vt:lpstr>
      <vt:lpstr>PowerPoint Presentation</vt:lpstr>
      <vt:lpstr>Allergic contact dermatitis </vt:lpstr>
      <vt:lpstr>PowerPoint Presentation</vt:lpstr>
      <vt:lpstr>Histology</vt:lpstr>
      <vt:lpstr>Clinical Features</vt:lpstr>
      <vt:lpstr>Erythema Multiforme</vt:lpstr>
      <vt:lpstr>MORPHOLOGY</vt:lpstr>
      <vt:lpstr>PowerPoint Presentation</vt:lpstr>
      <vt:lpstr>Clinical Features</vt:lpstr>
      <vt:lpstr>PowerPoint Presentation</vt:lpstr>
      <vt:lpstr>Good Luck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razanemad852@gmail.com</cp:lastModifiedBy>
  <cp:revision>23</cp:revision>
  <dcterms:created xsi:type="dcterms:W3CDTF">2022-02-28T11:23:03Z</dcterms:created>
  <dcterms:modified xsi:type="dcterms:W3CDTF">2023-02-26T19:55:13Z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0x010100C7B6135A120744438EC525D944DFD17D</vt:lpwstr>
  </property>
</Properties>
</file>