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368"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Lst>
  <p:sldSz cx="10058400" cy="56769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solidFill>
        </a:fill>
      </a:tcStyle>
    </a:band2H>
    <a:firstCo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4" d="100"/>
          <a:sy n="74" d="100"/>
        </p:scale>
        <p:origin x="9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5:14:53.268"/>
    </inkml:context>
    <inkml:brush xml:id="br0">
      <inkml:brushProperty name="width" value="0.05" units="cm"/>
      <inkml:brushProperty name="height" value="0.05" units="cm"/>
      <inkml:brushProperty name="color" value="#FF0066"/>
    </inkml:brush>
  </inkml:definitions>
  <inkml:trace contextRef="#ctx0" brushRef="#br0">0 39 24575,'103'5'0,"154"27"0,-151-15 0,137 3 0,24 0 0,-110-4 0,34 5 0,-159-15 0,0-1 0,1-2 0,0-1 0,0-1 0,43-5 0,-76 4 0,1 0 0,-1 0 0,1 0 0,-1 0 0,1 0 0,-1 0 0,0 0 0,1 0 0,-1 0 0,1-1 0,-1 1 0,0 0 0,1 0 0,-1 0 0,0 0 0,1-1 0,-1 1 0,0 0 0,1 0 0,-1-1 0,0 1 0,1 0 0,-1-1 0,0 1 0,0 0 0,1-1 0,-1 1 0,0-1 0,0 1 0,0 0 0,0-1 0,1 1 0,-1-1 0,-9-12 0,-24-9 0,-6 2 0,-79-26 0,77 32 0,-74-37 0,116 47 0,10 2 0,13 0 0,22 1 0,0 2 0,0 1 0,0 3 0,-1 1 0,63 18 0,-58-10 0,-31-9 0,0 0 0,0 1 0,-1 1 0,1 1 0,-2 0 0,22 14 0,-38-21 0,1 0 0,0 1 0,0-1 0,-1 1 0,1-1 0,0 1 0,-1 0 0,0-1 0,1 1 0,-1 0 0,0 0 0,0 0 0,0 0 0,0 0 0,0 1 0,-1-1 0,1 0 0,-1 0 0,1 0 0,-1 1 0,0 2 0,0-2 0,-1 1 0,0-1 0,0 0 0,0 1 0,0-1 0,0 0 0,-1 0 0,1 0 0,-1 0 0,0 0 0,0 0 0,-4 4 0,-7 6 0,-1 0 0,-1-1 0,0 0 0,-18 10 0,22-14 0,-99 52 133,28-16-1631,52-26-5328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5:14:53.377"/>
    </inkml:context>
    <inkml:brush xml:id="br0">
      <inkml:brushProperty name="width" value="0.05" units="cm"/>
      <inkml:brushProperty name="height" value="0.05" units="cm"/>
      <inkml:brushProperty name="color" value="#FF0066"/>
    </inkml:brush>
  </inkml:definitions>
  <inkml:trace contextRef="#ctx0" brushRef="#br0">0 67 24575,'684'0'0,"-634"2"0,73 14 0,24 0 0,328-13 0,-283-5 0,-228 2 0,-2 1 0,1-2 0,-50-7 0,75 6 0,1-1 0,-1 0 0,0-1 0,1 0 0,-1-1 0,1 0 0,0-1 0,1 0 0,-1 0 0,1-1 0,-11-11 0,20 18 0,0-1 0,1 1 0,-1-1 0,0 0 0,0 0 0,0 1 0,1-1 0,-1 0 0,0 0 0,1 0 0,-1 0 0,1 0 0,-1 0 0,1 0 0,-1 0 0,1 0 0,0 0 0,0 0 0,-1-1 0,2 1 0,-1 1 0,0-1 0,1 1 0,-1-1 0,0 1 0,1 0 0,-1-1 0,0 1 0,1 0 0,-1-1 0,1 1 0,-1 0 0,1 0 0,-1-1 0,1 1 0,-1 0 0,1 0 0,-1 0 0,1 0 0,0-1 0,-1 1 0,1 0 0,-1 0 0,1 0 0,0 0 0,42 6 0,-30-2 0,0 1 0,-1 0 0,0 1 0,0 0 0,0 1 0,0 0 0,-1 1 0,15 13 0,-24-19 0,1 0 0,-1 0 0,1 1 0,-1-1 0,0 1 0,0-1 0,0 1 0,0 0 0,-1 0 0,1 0 0,-1 0 0,0 0 0,1 0 0,-1 0 0,-1 0 0,1 1 0,0-1 0,-1 0 0,0 0 0,1 1 0,-1-1 0,-1 0 0,1 1 0,0-1 0,-1 0 0,0 1 0,0-1 0,0 0 0,0 0 0,0 0 0,0 0 0,-1 0 0,0 0 0,1 0 0,-1-1 0,0 1 0,0 0 0,-1-1 0,-2 3 0,-26 21-270,0-1 0,-2-1 0,0-2 0,-39 19-1,71-41 257,-20 11-6812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5:14:55.878"/>
    </inkml:context>
    <inkml:brush xml:id="br0">
      <inkml:brushProperty name="width" value="0.05" units="cm"/>
      <inkml:brushProperty name="height" value="0.05" units="cm"/>
      <inkml:brushProperty name="color" value="#FF0066"/>
    </inkml:brush>
  </inkml:definitions>
  <inkml:trace contextRef="#ctx0" brushRef="#br0">1187 81 24575,'-84'2'0,"-1"5"0,2 2 0,-110 29 0,-236 87 0,408-119 0,-11 3 0,-1-1 0,0-2 0,-1-2 0,1-1 0,-55-1 0,87-2 0,0 0 0,0 0 0,-1 0 0,1 0 0,0 0 0,0 0 0,0-1 0,0 1 0,0 0 0,0 0 0,0-1 0,0 1 0,0-1 0,0 1 0,0-1 0,0 1 0,0-1 0,0 0 0,0 1 0,0-1 0,1 0 0,-1 0 0,0 1 0,0-1 0,0-2 0,0 1 0,1 1 0,0-1 0,0 0 0,-1 0 0,1 1 0,1-1 0,-1 0 0,0 0 0,0 1 0,1-1 0,-1 0 0,1 1 0,-1-1 0,1 1 0,0-3 0,6-9 0,1 0 0,0 1 0,12-15 0,-12 17 0,13-17 0,-10 14 0,0-1 0,-1-1 0,-1 1 0,0-1 0,-1-1 0,0 0 0,5-17 0,-12 32 0,-1 0 0,0 1 0,1-1 0,-1 0 0,0 0 0,0 1 0,0-1 0,1 0 0,-1 0 0,0 1 0,0-1 0,0 0 0,0 0 0,0 1 0,-1-1 0,1 0 0,0 0 0,0 1 0,0-1 0,0 0 0,-1 1 0,1-1 0,0 0 0,-1 1 0,0-2 0,-14 7 0,-19 27 0,18-15 0,1 1 0,0 1 0,2 0 0,0 1 0,-19 41 0,29-55 0,1 0 0,0 0 0,0 0 0,1 1 0,0-1 0,0 1 0,0-1 0,1 1 0,0-1 0,0 1 0,2 10 0,0-13 0,-1 1 0,1-1 0,-1 0 0,1 0 0,1 0 0,-1 0 0,1 0 0,-1 0 0,1-1 0,0 1 0,0-1 0,0 0 0,1 0 0,-1 0 0,1 0 0,0-1 0,0 1 0,7 2 0,16 7 0,1-2 0,0-1 0,1-1 0,0-1 0,0-2 0,30 2 0,-58-7 0,13 2-195,-1 1 0,1-1 0,-1 2 0,0 0 0,-1 1 0,19 9 0,-13-3-6631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1143000" y="685800"/>
            <a:ext cx="4572000" cy="3429000"/>
          </a:xfrm>
          <a:prstGeom prst="rect">
            <a:avLst/>
          </a:prstGeom>
        </p:spPr>
        <p:txBody>
          <a:bodyPr/>
          <a:lstStyle/>
          <a:p>
            <a:endParaRPr/>
          </a:p>
        </p:txBody>
      </p:sp>
      <p:sp>
        <p:nvSpPr>
          <p:cNvPr id="136" name="Shape 13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Helvetica Neue"/>
      </a:defRPr>
    </a:lvl1pPr>
    <a:lvl2pPr indent="228600" latinLnBrk="0">
      <a:defRPr sz="1200">
        <a:latin typeface="+mj-lt"/>
        <a:ea typeface="+mj-ea"/>
        <a:cs typeface="+mj-cs"/>
        <a:sym typeface="Helvetica Neue"/>
      </a:defRPr>
    </a:lvl2pPr>
    <a:lvl3pPr indent="457200" latinLnBrk="0">
      <a:defRPr sz="1200">
        <a:latin typeface="+mj-lt"/>
        <a:ea typeface="+mj-ea"/>
        <a:cs typeface="+mj-cs"/>
        <a:sym typeface="Helvetica Neue"/>
      </a:defRPr>
    </a:lvl3pPr>
    <a:lvl4pPr indent="685800" latinLnBrk="0">
      <a:defRPr sz="1200">
        <a:latin typeface="+mj-lt"/>
        <a:ea typeface="+mj-ea"/>
        <a:cs typeface="+mj-cs"/>
        <a:sym typeface="Helvetica Neue"/>
      </a:defRPr>
    </a:lvl4pPr>
    <a:lvl5pPr indent="914400" latinLnBrk="0">
      <a:defRPr sz="1200">
        <a:latin typeface="+mj-lt"/>
        <a:ea typeface="+mj-ea"/>
        <a:cs typeface="+mj-cs"/>
        <a:sym typeface="Helvetica Neue"/>
      </a:defRPr>
    </a:lvl5pPr>
    <a:lvl6pPr indent="1143000" latinLnBrk="0">
      <a:defRPr sz="1200">
        <a:latin typeface="+mj-lt"/>
        <a:ea typeface="+mj-ea"/>
        <a:cs typeface="+mj-cs"/>
        <a:sym typeface="Helvetica Neue"/>
      </a:defRPr>
    </a:lvl6pPr>
    <a:lvl7pPr indent="1371600" latinLnBrk="0">
      <a:defRPr sz="1200">
        <a:latin typeface="+mj-lt"/>
        <a:ea typeface="+mj-ea"/>
        <a:cs typeface="+mj-cs"/>
        <a:sym typeface="Helvetica Neue"/>
      </a:defRPr>
    </a:lvl7pPr>
    <a:lvl8pPr indent="1600200" latinLnBrk="0">
      <a:defRPr sz="1200">
        <a:latin typeface="+mj-lt"/>
        <a:ea typeface="+mj-ea"/>
        <a:cs typeface="+mj-cs"/>
        <a:sym typeface="Helvetica Neue"/>
      </a:defRPr>
    </a:lvl8pPr>
    <a:lvl9pPr indent="1828800" latinLnBrk="0">
      <a:defRPr sz="1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2" name="bg object 16" descr="bg object 16"/>
          <p:cNvPicPr>
            <a:picLocks noChangeAspect="1"/>
          </p:cNvPicPr>
          <p:nvPr/>
        </p:nvPicPr>
        <p:blipFill>
          <a:blip r:embed="rId2"/>
          <a:stretch>
            <a:fillRect/>
          </a:stretch>
        </p:blipFill>
        <p:spPr>
          <a:xfrm>
            <a:off x="0" y="0"/>
            <a:ext cx="10058400" cy="5672279"/>
          </a:xfrm>
          <a:prstGeom prst="rect">
            <a:avLst/>
          </a:prstGeom>
          <a:ln w="12700">
            <a:miter lim="400000"/>
          </a:ln>
        </p:spPr>
      </p:pic>
      <p:sp>
        <p:nvSpPr>
          <p:cNvPr id="13" name="Title Text"/>
          <p:cNvSpPr txBox="1">
            <a:spLocks noGrp="1"/>
          </p:cNvSpPr>
          <p:nvPr>
            <p:ph type="title"/>
          </p:nvPr>
        </p:nvSpPr>
        <p:spPr>
          <a:xfrm>
            <a:off x="754380" y="1759839"/>
            <a:ext cx="8549641" cy="1192150"/>
          </a:xfrm>
          <a:prstGeom prst="rect">
            <a:avLst/>
          </a:prstGeom>
        </p:spPr>
        <p:txBody>
          <a:bodyPr/>
          <a:lstStyle/>
          <a:p>
            <a:r>
              <a:t>Title Text</a:t>
            </a:r>
          </a:p>
        </p:txBody>
      </p:sp>
      <p:sp>
        <p:nvSpPr>
          <p:cNvPr id="14" name="Body Level One…"/>
          <p:cNvSpPr txBox="1">
            <a:spLocks noGrp="1"/>
          </p:cNvSpPr>
          <p:nvPr>
            <p:ph type="body" sz="quarter" idx="1"/>
          </p:nvPr>
        </p:nvSpPr>
        <p:spPr>
          <a:xfrm>
            <a:off x="1508760" y="3179064"/>
            <a:ext cx="7040881" cy="141922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89" name="Title Text"/>
          <p:cNvSpPr txBox="1">
            <a:spLocks noGrp="1"/>
          </p:cNvSpPr>
          <p:nvPr>
            <p:ph type="title"/>
          </p:nvPr>
        </p:nvSpPr>
        <p:spPr>
          <a:xfrm>
            <a:off x="1750923" y="1740985"/>
            <a:ext cx="6432553" cy="673885"/>
          </a:xfrm>
          <a:prstGeom prst="rect">
            <a:avLst/>
          </a:prstGeom>
        </p:spPr>
        <p:txBody>
          <a:bodyPr/>
          <a:lstStyle>
            <a:lvl1pPr defTabSz="916450">
              <a:defRPr sz="4400">
                <a:latin typeface="Arial"/>
                <a:ea typeface="Arial"/>
                <a:cs typeface="Arial"/>
                <a:sym typeface="Arial"/>
              </a:defRPr>
            </a:lvl1pPr>
          </a:lstStyle>
          <a:p>
            <a:r>
              <a:t>Title Text</a:t>
            </a:r>
          </a:p>
        </p:txBody>
      </p:sp>
      <p:sp>
        <p:nvSpPr>
          <p:cNvPr id="90" name="Body Level One…"/>
          <p:cNvSpPr txBox="1">
            <a:spLocks noGrp="1"/>
          </p:cNvSpPr>
          <p:nvPr>
            <p:ph type="body" sz="quarter" idx="1"/>
          </p:nvPr>
        </p:nvSpPr>
        <p:spPr>
          <a:xfrm>
            <a:off x="1508760" y="3178300"/>
            <a:ext cx="7040882" cy="1416052"/>
          </a:xfrm>
          <a:prstGeom prst="rect">
            <a:avLst/>
          </a:prstGeom>
        </p:spPr>
        <p:txBody>
          <a:bodyPr>
            <a:normAutofit/>
          </a:bodyPr>
          <a:lstStyle>
            <a:lvl1pPr defTabSz="916450">
              <a:defRPr sz="2600"/>
            </a:lvl1pPr>
            <a:lvl2pPr indent="0" defTabSz="916450">
              <a:defRPr sz="2600"/>
            </a:lvl2pPr>
            <a:lvl3pPr indent="0" defTabSz="916450">
              <a:defRPr sz="2600"/>
            </a:lvl3pPr>
            <a:lvl4pPr indent="0" defTabSz="916450">
              <a:defRPr sz="2600"/>
            </a:lvl4pPr>
            <a:lvl5pPr indent="0" defTabSz="916450">
              <a:defRPr sz="2600"/>
            </a:lvl5pPr>
          </a:lstStyle>
          <a:p>
            <a:r>
              <a:t>Body Level One</a:t>
            </a:r>
          </a:p>
          <a:p>
            <a:pPr lvl="1"/>
            <a:r>
              <a:t>Body Level Two</a:t>
            </a:r>
          </a:p>
          <a:p>
            <a:pPr lvl="2"/>
            <a:r>
              <a:t>Body Level Three</a:t>
            </a:r>
          </a:p>
          <a:p>
            <a:pPr lvl="3"/>
            <a:r>
              <a:t>Body Level Four</a:t>
            </a:r>
          </a:p>
          <a:p>
            <a:pPr lvl="4"/>
            <a:r>
              <a:t>Body Level Five</a:t>
            </a:r>
          </a:p>
        </p:txBody>
      </p:sp>
      <p:sp>
        <p:nvSpPr>
          <p:cNvPr id="91" name="Slide Number"/>
          <p:cNvSpPr txBox="1">
            <a:spLocks noGrp="1"/>
          </p:cNvSpPr>
          <p:nvPr>
            <p:ph type="sldNum" sz="quarter" idx="2"/>
          </p:nvPr>
        </p:nvSpPr>
        <p:spPr>
          <a:xfrm>
            <a:off x="9288507" y="5274054"/>
            <a:ext cx="266974" cy="279401"/>
          </a:xfrm>
          <a:prstGeom prst="rect">
            <a:avLst/>
          </a:prstGeom>
        </p:spPr>
        <p:txBody>
          <a:bodyPr/>
          <a:lstStyle>
            <a:lvl1pPr defTabSz="916450"/>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98" name="bg object 16" descr="bg object 16"/>
          <p:cNvPicPr>
            <a:picLocks noChangeAspect="1"/>
          </p:cNvPicPr>
          <p:nvPr/>
        </p:nvPicPr>
        <p:blipFill>
          <a:blip r:embed="rId2"/>
          <a:stretch>
            <a:fillRect/>
          </a:stretch>
        </p:blipFill>
        <p:spPr>
          <a:xfrm>
            <a:off x="0" y="9525"/>
            <a:ext cx="10058401" cy="4183994"/>
          </a:xfrm>
          <a:prstGeom prst="rect">
            <a:avLst/>
          </a:prstGeom>
          <a:ln w="12700">
            <a:miter lim="400000"/>
          </a:ln>
        </p:spPr>
      </p:pic>
      <p:sp>
        <p:nvSpPr>
          <p:cNvPr id="99" name="Title Text"/>
          <p:cNvSpPr txBox="1">
            <a:spLocks noGrp="1"/>
          </p:cNvSpPr>
          <p:nvPr>
            <p:ph type="title"/>
          </p:nvPr>
        </p:nvSpPr>
        <p:spPr>
          <a:xfrm>
            <a:off x="748760" y="454786"/>
            <a:ext cx="2359027" cy="391266"/>
          </a:xfrm>
          <a:prstGeom prst="rect">
            <a:avLst/>
          </a:prstGeom>
        </p:spPr>
        <p:txBody>
          <a:bodyPr/>
          <a:lstStyle>
            <a:lvl1pPr defTabSz="677821">
              <a:defRPr sz="2200"/>
            </a:lvl1pPr>
          </a:lstStyle>
          <a:p>
            <a:r>
              <a:t>Title Text</a:t>
            </a:r>
          </a:p>
        </p:txBody>
      </p:sp>
      <p:sp>
        <p:nvSpPr>
          <p:cNvPr id="100" name="Body Level One…"/>
          <p:cNvSpPr txBox="1">
            <a:spLocks noGrp="1"/>
          </p:cNvSpPr>
          <p:nvPr>
            <p:ph type="body" idx="1"/>
          </p:nvPr>
        </p:nvSpPr>
        <p:spPr>
          <a:xfrm>
            <a:off x="249235" y="1676624"/>
            <a:ext cx="9503414" cy="3435059"/>
          </a:xfrm>
          <a:prstGeom prst="rect">
            <a:avLst/>
          </a:prstGeom>
        </p:spPr>
        <p:txBody>
          <a:bodyPr>
            <a:normAutofit/>
          </a:bodyPr>
          <a:lstStyle>
            <a:lvl1pPr defTabSz="677821">
              <a:defRPr sz="1800">
                <a:latin typeface="Trebuchet MS"/>
                <a:ea typeface="Trebuchet MS"/>
                <a:cs typeface="Trebuchet MS"/>
                <a:sym typeface="Trebuchet MS"/>
              </a:defRPr>
            </a:lvl1pPr>
            <a:lvl2pPr indent="0" defTabSz="677821">
              <a:defRPr sz="1800">
                <a:latin typeface="Trebuchet MS"/>
                <a:ea typeface="Trebuchet MS"/>
                <a:cs typeface="Trebuchet MS"/>
                <a:sym typeface="Trebuchet MS"/>
              </a:defRPr>
            </a:lvl2pPr>
            <a:lvl3pPr indent="0" defTabSz="677821">
              <a:defRPr sz="1800">
                <a:latin typeface="Trebuchet MS"/>
                <a:ea typeface="Trebuchet MS"/>
                <a:cs typeface="Trebuchet MS"/>
                <a:sym typeface="Trebuchet MS"/>
              </a:defRPr>
            </a:lvl3pPr>
            <a:lvl4pPr indent="0" defTabSz="677821">
              <a:defRPr sz="1800">
                <a:latin typeface="Trebuchet MS"/>
                <a:ea typeface="Trebuchet MS"/>
                <a:cs typeface="Trebuchet MS"/>
                <a:sym typeface="Trebuchet MS"/>
              </a:defRPr>
            </a:lvl4pPr>
            <a:lvl5pPr indent="0" defTabSz="677821">
              <a:defRPr sz="1800">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101" name="Slide Number"/>
          <p:cNvSpPr txBox="1">
            <a:spLocks noGrp="1"/>
          </p:cNvSpPr>
          <p:nvPr>
            <p:ph type="sldNum" sz="quarter" idx="2"/>
          </p:nvPr>
        </p:nvSpPr>
        <p:spPr>
          <a:xfrm>
            <a:off x="9345014" y="5275688"/>
            <a:ext cx="210469" cy="215901"/>
          </a:xfrm>
          <a:prstGeom prst="rect">
            <a:avLst/>
          </a:prstGeom>
        </p:spPr>
        <p:txBody>
          <a:bodyPr/>
          <a:lstStyle>
            <a:lvl1pPr defTabSz="756919">
              <a:defRPr sz="1400"/>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108" name="bg object 16" descr="bg object 16"/>
          <p:cNvPicPr>
            <a:picLocks noChangeAspect="1"/>
          </p:cNvPicPr>
          <p:nvPr/>
        </p:nvPicPr>
        <p:blipFill>
          <a:blip r:embed="rId2"/>
          <a:stretch>
            <a:fillRect/>
          </a:stretch>
        </p:blipFill>
        <p:spPr>
          <a:xfrm>
            <a:off x="0" y="9525"/>
            <a:ext cx="10058401" cy="5581988"/>
          </a:xfrm>
          <a:prstGeom prst="rect">
            <a:avLst/>
          </a:prstGeom>
          <a:ln w="12700">
            <a:miter lim="400000"/>
          </a:ln>
        </p:spPr>
      </p:pic>
      <p:sp>
        <p:nvSpPr>
          <p:cNvPr id="109" name="bg object 17"/>
          <p:cNvSpPr/>
          <p:nvPr/>
        </p:nvSpPr>
        <p:spPr>
          <a:xfrm>
            <a:off x="0" y="714780"/>
            <a:ext cx="10052910" cy="4180056"/>
          </a:xfrm>
          <a:prstGeom prst="rect">
            <a:avLst/>
          </a:prstGeom>
          <a:solidFill>
            <a:srgbClr val="FFFFFF"/>
          </a:solidFill>
          <a:ln w="12700">
            <a:miter lim="400000"/>
          </a:ln>
        </p:spPr>
        <p:txBody>
          <a:bodyPr lIns="45718" tIns="45718" rIns="45718" bIns="45718"/>
          <a:lstStyle/>
          <a:p>
            <a:pPr defTabSz="756919">
              <a:defRPr sz="1200">
                <a:latin typeface="+mn-lt"/>
                <a:ea typeface="+mn-ea"/>
                <a:cs typeface="+mn-cs"/>
                <a:sym typeface="Helvetica"/>
              </a:defRPr>
            </a:pPr>
            <a:endParaRPr/>
          </a:p>
        </p:txBody>
      </p:sp>
      <p:sp>
        <p:nvSpPr>
          <p:cNvPr id="110" name="Title Text"/>
          <p:cNvSpPr txBox="1">
            <a:spLocks noGrp="1"/>
          </p:cNvSpPr>
          <p:nvPr>
            <p:ph type="title"/>
          </p:nvPr>
        </p:nvSpPr>
        <p:spPr>
          <a:xfrm>
            <a:off x="748760" y="454786"/>
            <a:ext cx="2359027" cy="391266"/>
          </a:xfrm>
          <a:prstGeom prst="rect">
            <a:avLst/>
          </a:prstGeom>
        </p:spPr>
        <p:txBody>
          <a:bodyPr/>
          <a:lstStyle>
            <a:lvl1pPr defTabSz="677821">
              <a:defRPr sz="2200"/>
            </a:lvl1pPr>
          </a:lstStyle>
          <a:p>
            <a:r>
              <a:t>Title Text</a:t>
            </a:r>
          </a:p>
        </p:txBody>
      </p:sp>
      <p:sp>
        <p:nvSpPr>
          <p:cNvPr id="111" name="Slide Number"/>
          <p:cNvSpPr txBox="1">
            <a:spLocks noGrp="1"/>
          </p:cNvSpPr>
          <p:nvPr>
            <p:ph type="sldNum" sz="quarter" idx="2"/>
          </p:nvPr>
        </p:nvSpPr>
        <p:spPr>
          <a:xfrm>
            <a:off x="9345014" y="5275688"/>
            <a:ext cx="210469" cy="215901"/>
          </a:xfrm>
          <a:prstGeom prst="rect">
            <a:avLst/>
          </a:prstGeom>
        </p:spPr>
        <p:txBody>
          <a:bodyPr/>
          <a:lstStyle>
            <a:lvl1pPr defTabSz="756919">
              <a:defRPr sz="1400"/>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118" name="Title Text"/>
          <p:cNvSpPr txBox="1">
            <a:spLocks noGrp="1"/>
          </p:cNvSpPr>
          <p:nvPr>
            <p:ph type="title"/>
          </p:nvPr>
        </p:nvSpPr>
        <p:spPr>
          <a:xfrm>
            <a:off x="748760" y="454786"/>
            <a:ext cx="2359027" cy="391266"/>
          </a:xfrm>
          <a:prstGeom prst="rect">
            <a:avLst/>
          </a:prstGeom>
        </p:spPr>
        <p:txBody>
          <a:bodyPr/>
          <a:lstStyle>
            <a:lvl1pPr defTabSz="677821">
              <a:defRPr sz="2200"/>
            </a:lvl1pPr>
          </a:lstStyle>
          <a:p>
            <a:r>
              <a:t>Title Text</a:t>
            </a:r>
          </a:p>
        </p:txBody>
      </p:sp>
      <p:sp>
        <p:nvSpPr>
          <p:cNvPr id="119" name="Body Level One…"/>
          <p:cNvSpPr txBox="1">
            <a:spLocks noGrp="1"/>
          </p:cNvSpPr>
          <p:nvPr>
            <p:ph type="body" idx="1"/>
          </p:nvPr>
        </p:nvSpPr>
        <p:spPr>
          <a:xfrm>
            <a:off x="249235" y="1676624"/>
            <a:ext cx="9503414" cy="3435059"/>
          </a:xfrm>
          <a:prstGeom prst="rect">
            <a:avLst/>
          </a:prstGeom>
        </p:spPr>
        <p:txBody>
          <a:bodyPr>
            <a:normAutofit/>
          </a:bodyPr>
          <a:lstStyle>
            <a:lvl1pPr defTabSz="677821">
              <a:defRPr sz="1800">
                <a:latin typeface="Trebuchet MS"/>
                <a:ea typeface="Trebuchet MS"/>
                <a:cs typeface="Trebuchet MS"/>
                <a:sym typeface="Trebuchet MS"/>
              </a:defRPr>
            </a:lvl1pPr>
            <a:lvl2pPr indent="0" defTabSz="677821">
              <a:defRPr sz="1800">
                <a:latin typeface="Trebuchet MS"/>
                <a:ea typeface="Trebuchet MS"/>
                <a:cs typeface="Trebuchet MS"/>
                <a:sym typeface="Trebuchet MS"/>
              </a:defRPr>
            </a:lvl2pPr>
            <a:lvl3pPr indent="0" defTabSz="677821">
              <a:defRPr sz="1800">
                <a:latin typeface="Trebuchet MS"/>
                <a:ea typeface="Trebuchet MS"/>
                <a:cs typeface="Trebuchet MS"/>
                <a:sym typeface="Trebuchet MS"/>
              </a:defRPr>
            </a:lvl3pPr>
            <a:lvl4pPr indent="0" defTabSz="677821">
              <a:defRPr sz="1800">
                <a:latin typeface="Trebuchet MS"/>
                <a:ea typeface="Trebuchet MS"/>
                <a:cs typeface="Trebuchet MS"/>
                <a:sym typeface="Trebuchet MS"/>
              </a:defRPr>
            </a:lvl4pPr>
            <a:lvl5pPr indent="0" defTabSz="677821">
              <a:defRPr sz="1800">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120" name="Slide Number"/>
          <p:cNvSpPr txBox="1">
            <a:spLocks noGrp="1"/>
          </p:cNvSpPr>
          <p:nvPr>
            <p:ph type="sldNum" sz="quarter" idx="2"/>
          </p:nvPr>
        </p:nvSpPr>
        <p:spPr>
          <a:xfrm>
            <a:off x="9345014" y="5275688"/>
            <a:ext cx="210469" cy="215901"/>
          </a:xfrm>
          <a:prstGeom prst="rect">
            <a:avLst/>
          </a:prstGeom>
        </p:spPr>
        <p:txBody>
          <a:bodyPr/>
          <a:lstStyle>
            <a:lvl1pPr defTabSz="756919">
              <a:defRPr sz="1400"/>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127" name="Title Text"/>
          <p:cNvSpPr txBox="1">
            <a:spLocks noGrp="1"/>
          </p:cNvSpPr>
          <p:nvPr>
            <p:ph type="title"/>
          </p:nvPr>
        </p:nvSpPr>
        <p:spPr>
          <a:xfrm>
            <a:off x="754252" y="499992"/>
            <a:ext cx="8549894" cy="704852"/>
          </a:xfrm>
          <a:prstGeom prst="rect">
            <a:avLst/>
          </a:prstGeom>
        </p:spPr>
        <p:txBody>
          <a:bodyPr/>
          <a:lstStyle>
            <a:lvl1pPr defTabSz="916450">
              <a:defRPr sz="4400">
                <a:latin typeface="Arial"/>
                <a:ea typeface="Arial"/>
                <a:cs typeface="Arial"/>
                <a:sym typeface="Arial"/>
              </a:defRPr>
            </a:lvl1pPr>
          </a:lstStyle>
          <a:p>
            <a:r>
              <a:t>Title Text</a:t>
            </a:r>
          </a:p>
        </p:txBody>
      </p:sp>
      <p:sp>
        <p:nvSpPr>
          <p:cNvPr id="128" name="Body Level One…"/>
          <p:cNvSpPr txBox="1">
            <a:spLocks noGrp="1"/>
          </p:cNvSpPr>
          <p:nvPr>
            <p:ph type="body" idx="1"/>
          </p:nvPr>
        </p:nvSpPr>
        <p:spPr>
          <a:xfrm>
            <a:off x="233520" y="1623453"/>
            <a:ext cx="9502142" cy="3101340"/>
          </a:xfrm>
          <a:prstGeom prst="rect">
            <a:avLst/>
          </a:prstGeom>
        </p:spPr>
        <p:txBody>
          <a:bodyPr>
            <a:normAutofit/>
          </a:bodyPr>
          <a:lstStyle>
            <a:lvl1pPr defTabSz="916450">
              <a:defRPr sz="2600"/>
            </a:lvl1pPr>
            <a:lvl2pPr indent="0" defTabSz="916450">
              <a:defRPr sz="2600"/>
            </a:lvl2pPr>
            <a:lvl3pPr indent="0" defTabSz="916450">
              <a:defRPr sz="2600"/>
            </a:lvl3pPr>
            <a:lvl4pPr indent="0" defTabSz="916450">
              <a:defRPr sz="2600"/>
            </a:lvl4pPr>
            <a:lvl5pPr indent="0" defTabSz="916450">
              <a:defRPr sz="2600"/>
            </a:lvl5pPr>
          </a:lstStyle>
          <a:p>
            <a:r>
              <a:t>Body Level One</a:t>
            </a:r>
          </a:p>
          <a:p>
            <a:pPr lvl="1"/>
            <a:r>
              <a:t>Body Level Two</a:t>
            </a:r>
          </a:p>
          <a:p>
            <a:pPr lvl="2"/>
            <a:r>
              <a:t>Body Level Three</a:t>
            </a:r>
          </a:p>
          <a:p>
            <a:pPr lvl="3"/>
            <a:r>
              <a:t>Body Level Four</a:t>
            </a:r>
          </a:p>
          <a:p>
            <a:pPr lvl="4"/>
            <a:r>
              <a:t>Body Level Five</a:t>
            </a:r>
          </a:p>
        </p:txBody>
      </p:sp>
      <p:sp>
        <p:nvSpPr>
          <p:cNvPr id="129" name="Slide Number"/>
          <p:cNvSpPr txBox="1">
            <a:spLocks noGrp="1"/>
          </p:cNvSpPr>
          <p:nvPr>
            <p:ph type="sldNum" sz="quarter" idx="2"/>
          </p:nvPr>
        </p:nvSpPr>
        <p:spPr>
          <a:xfrm>
            <a:off x="9288507" y="5274054"/>
            <a:ext cx="266974" cy="279401"/>
          </a:xfrm>
          <a:prstGeom prst="rect">
            <a:avLst/>
          </a:prstGeom>
        </p:spPr>
        <p:txBody>
          <a:bodyPr/>
          <a:lstStyle>
            <a:lvl1pPr defTabSz="916450"/>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prstGeom prst="rect">
            <a:avLst/>
          </a:prstGeom>
        </p:spPr>
        <p:txBody>
          <a:bodyPr/>
          <a:lstStyle/>
          <a:p>
            <a:r>
              <a:t>Title Text</a:t>
            </a:r>
          </a:p>
        </p:txBody>
      </p:sp>
      <p:sp>
        <p:nvSpPr>
          <p:cNvPr id="23" name="Body Level One…"/>
          <p:cNvSpPr txBox="1">
            <a:spLocks noGrp="1"/>
          </p:cNvSpPr>
          <p:nvPr>
            <p:ph type="body" idx="1"/>
          </p:nvPr>
        </p:nvSpPr>
        <p:spPr>
          <a:xfrm>
            <a:off x="230517" y="1628088"/>
            <a:ext cx="9478010" cy="3097529"/>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31" name="Title Text"/>
          <p:cNvSpPr txBox="1">
            <a:spLocks noGrp="1"/>
          </p:cNvSpPr>
          <p:nvPr>
            <p:ph type="title"/>
          </p:nvPr>
        </p:nvSpPr>
        <p:spPr>
          <a:prstGeom prst="rect">
            <a:avLst/>
          </a:prstGeom>
        </p:spPr>
        <p:txBody>
          <a:bodyPr/>
          <a:lstStyle/>
          <a:p>
            <a:r>
              <a:t>Title Text</a:t>
            </a:r>
          </a:p>
        </p:txBody>
      </p:sp>
      <p:sp>
        <p:nvSpPr>
          <p:cNvPr id="32" name="Body Level One…"/>
          <p:cNvSpPr txBox="1">
            <a:spLocks noGrp="1"/>
          </p:cNvSpPr>
          <p:nvPr>
            <p:ph type="body" idx="1"/>
          </p:nvPr>
        </p:nvSpPr>
        <p:spPr>
          <a:xfrm>
            <a:off x="230517" y="1628088"/>
            <a:ext cx="9478010" cy="3097529"/>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40" name="bg object 16" descr="bg object 16"/>
          <p:cNvPicPr>
            <a:picLocks noChangeAspect="1"/>
          </p:cNvPicPr>
          <p:nvPr/>
        </p:nvPicPr>
        <p:blipFill>
          <a:blip r:embed="rId2"/>
          <a:stretch>
            <a:fillRect/>
          </a:stretch>
        </p:blipFill>
        <p:spPr>
          <a:xfrm>
            <a:off x="0" y="0"/>
            <a:ext cx="10058400" cy="5672279"/>
          </a:xfrm>
          <a:prstGeom prst="rect">
            <a:avLst/>
          </a:prstGeom>
          <a:ln w="12700">
            <a:miter lim="400000"/>
          </a:ln>
        </p:spPr>
      </p:pic>
      <p:sp>
        <p:nvSpPr>
          <p:cNvPr id="41" name="Title Text"/>
          <p:cNvSpPr txBox="1">
            <a:spLocks noGrp="1"/>
          </p:cNvSpPr>
          <p:nvPr>
            <p:ph type="title"/>
          </p:nvPr>
        </p:nvSpPr>
        <p:spPr>
          <a:prstGeom prst="rect">
            <a:avLst/>
          </a:prstGeom>
        </p:spPr>
        <p:txBody>
          <a:bodyPr/>
          <a:lstStyle/>
          <a:p>
            <a:r>
              <a:t>Title Text</a:t>
            </a:r>
          </a:p>
        </p:txBody>
      </p:sp>
      <p:sp>
        <p:nvSpPr>
          <p:cNvPr id="42" name="Body Level One…"/>
          <p:cNvSpPr txBox="1">
            <a:spLocks noGrp="1"/>
          </p:cNvSpPr>
          <p:nvPr>
            <p:ph type="body" sz="half" idx="1"/>
          </p:nvPr>
        </p:nvSpPr>
        <p:spPr>
          <a:xfrm>
            <a:off x="502919" y="1305686"/>
            <a:ext cx="4375405" cy="3746755"/>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0" name="Title Text"/>
          <p:cNvSpPr txBox="1">
            <a:spLocks noGrp="1"/>
          </p:cNvSpPr>
          <p:nvPr>
            <p:ph type="title"/>
          </p:nvPr>
        </p:nvSpPr>
        <p:spPr>
          <a:prstGeom prst="rect">
            <a:avLst/>
          </a:prstGeom>
        </p:spPr>
        <p:txBody>
          <a:bodyPr/>
          <a:lstStyle/>
          <a:p>
            <a:r>
              <a:t>Title Text</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0">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Slide 0">
    <p:spTree>
      <p:nvGrpSpPr>
        <p:cNvPr id="1" name=""/>
        <p:cNvGrpSpPr/>
        <p:nvPr/>
      </p:nvGrpSpPr>
      <p:grpSpPr>
        <a:xfrm>
          <a:off x="0" y="0"/>
          <a:ext cx="0" cy="0"/>
          <a:chOff x="0" y="0"/>
          <a:chExt cx="0" cy="0"/>
        </a:xfrm>
      </p:grpSpPr>
      <p:sp>
        <p:nvSpPr>
          <p:cNvPr id="72" name="Title Text"/>
          <p:cNvSpPr txBox="1">
            <a:spLocks noGrp="1"/>
          </p:cNvSpPr>
          <p:nvPr>
            <p:ph type="title"/>
          </p:nvPr>
        </p:nvSpPr>
        <p:spPr>
          <a:xfrm>
            <a:off x="249235" y="263114"/>
            <a:ext cx="9559928" cy="1116559"/>
          </a:xfrm>
          <a:prstGeom prst="rect">
            <a:avLst/>
          </a:prstGeom>
        </p:spPr>
        <p:txBody>
          <a:bodyPr/>
          <a:lstStyle>
            <a:lvl1pPr defTabSz="677821">
              <a:defRPr sz="1600">
                <a:latin typeface="Trebuchet MS"/>
                <a:ea typeface="Trebuchet MS"/>
                <a:cs typeface="Trebuchet MS"/>
                <a:sym typeface="Trebuchet MS"/>
              </a:defRPr>
            </a:lvl1pPr>
          </a:lstStyle>
          <a:p>
            <a:r>
              <a:t>Title Text</a:t>
            </a:r>
          </a:p>
        </p:txBody>
      </p:sp>
      <p:sp>
        <p:nvSpPr>
          <p:cNvPr id="73" name="Body Level One…"/>
          <p:cNvSpPr txBox="1">
            <a:spLocks noGrp="1"/>
          </p:cNvSpPr>
          <p:nvPr>
            <p:ph type="body" sz="quarter" idx="1"/>
          </p:nvPr>
        </p:nvSpPr>
        <p:spPr>
          <a:xfrm>
            <a:off x="1508760" y="3180546"/>
            <a:ext cx="7040882" cy="1415638"/>
          </a:xfrm>
          <a:prstGeom prst="rect">
            <a:avLst/>
          </a:prstGeom>
        </p:spPr>
        <p:txBody>
          <a:bodyPr>
            <a:normAutofit/>
          </a:bodyPr>
          <a:lstStyle>
            <a:lvl1pPr defTabSz="677821">
              <a:defRPr sz="1800">
                <a:latin typeface="Trebuchet MS"/>
                <a:ea typeface="Trebuchet MS"/>
                <a:cs typeface="Trebuchet MS"/>
                <a:sym typeface="Trebuchet MS"/>
              </a:defRPr>
            </a:lvl1pPr>
            <a:lvl2pPr indent="0" defTabSz="677821">
              <a:defRPr sz="1800">
                <a:latin typeface="Trebuchet MS"/>
                <a:ea typeface="Trebuchet MS"/>
                <a:cs typeface="Trebuchet MS"/>
                <a:sym typeface="Trebuchet MS"/>
              </a:defRPr>
            </a:lvl2pPr>
            <a:lvl3pPr indent="0" defTabSz="677821">
              <a:defRPr sz="1800">
                <a:latin typeface="Trebuchet MS"/>
                <a:ea typeface="Trebuchet MS"/>
                <a:cs typeface="Trebuchet MS"/>
                <a:sym typeface="Trebuchet MS"/>
              </a:defRPr>
            </a:lvl3pPr>
            <a:lvl4pPr indent="0" defTabSz="677821">
              <a:defRPr sz="1800">
                <a:latin typeface="Trebuchet MS"/>
                <a:ea typeface="Trebuchet MS"/>
                <a:cs typeface="Trebuchet MS"/>
                <a:sym typeface="Trebuchet MS"/>
              </a:defRPr>
            </a:lvl4pPr>
            <a:lvl5pPr indent="0" defTabSz="677821">
              <a:defRPr sz="1800">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74" name="Slide Number"/>
          <p:cNvSpPr txBox="1">
            <a:spLocks noGrp="1"/>
          </p:cNvSpPr>
          <p:nvPr>
            <p:ph type="sldNum" sz="quarter" idx="2"/>
          </p:nvPr>
        </p:nvSpPr>
        <p:spPr>
          <a:xfrm>
            <a:off x="9345014" y="5275688"/>
            <a:ext cx="210469" cy="215901"/>
          </a:xfrm>
          <a:prstGeom prst="rect">
            <a:avLst/>
          </a:prstGeom>
        </p:spPr>
        <p:txBody>
          <a:bodyPr/>
          <a:lstStyle>
            <a:lvl1pPr defTabSz="756919">
              <a:defRPr sz="1400"/>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81" name="bg object 16" descr="bg object 16"/>
          <p:cNvPicPr>
            <a:picLocks noChangeAspect="1"/>
          </p:cNvPicPr>
          <p:nvPr/>
        </p:nvPicPr>
        <p:blipFill>
          <a:blip r:embed="rId2"/>
          <a:stretch>
            <a:fillRect/>
          </a:stretch>
        </p:blipFill>
        <p:spPr>
          <a:xfrm>
            <a:off x="0" y="9525"/>
            <a:ext cx="10058401" cy="5581988"/>
          </a:xfrm>
          <a:prstGeom prst="rect">
            <a:avLst/>
          </a:prstGeom>
          <a:ln w="12700">
            <a:miter lim="400000"/>
          </a:ln>
        </p:spPr>
      </p:pic>
      <p:sp>
        <p:nvSpPr>
          <p:cNvPr id="82" name="Slide Number"/>
          <p:cNvSpPr txBox="1">
            <a:spLocks noGrp="1"/>
          </p:cNvSpPr>
          <p:nvPr>
            <p:ph type="sldNum" sz="quarter" idx="2"/>
          </p:nvPr>
        </p:nvSpPr>
        <p:spPr>
          <a:xfrm>
            <a:off x="9345014" y="5275688"/>
            <a:ext cx="210469" cy="215901"/>
          </a:xfrm>
          <a:prstGeom prst="rect">
            <a:avLst/>
          </a:prstGeom>
        </p:spPr>
        <p:txBody>
          <a:bodyPr/>
          <a:lstStyle>
            <a:lvl1pPr defTabSz="756919">
              <a:defRPr sz="1400"/>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bg object 16" descr="bg object 16"/>
          <p:cNvPicPr>
            <a:picLocks noChangeAspect="1"/>
          </p:cNvPicPr>
          <p:nvPr/>
        </p:nvPicPr>
        <p:blipFill>
          <a:blip r:embed="rId16"/>
          <a:stretch>
            <a:fillRect/>
          </a:stretch>
        </p:blipFill>
        <p:spPr>
          <a:xfrm>
            <a:off x="0" y="0"/>
            <a:ext cx="10058400" cy="5672279"/>
          </a:xfrm>
          <a:prstGeom prst="rect">
            <a:avLst/>
          </a:prstGeom>
          <a:ln w="12700">
            <a:miter lim="400000"/>
          </a:ln>
        </p:spPr>
      </p:pic>
      <p:sp>
        <p:nvSpPr>
          <p:cNvPr id="3" name="Title Text"/>
          <p:cNvSpPr txBox="1">
            <a:spLocks noGrp="1"/>
          </p:cNvSpPr>
          <p:nvPr>
            <p:ph type="title"/>
          </p:nvPr>
        </p:nvSpPr>
        <p:spPr>
          <a:xfrm>
            <a:off x="741680" y="449000"/>
            <a:ext cx="8575040" cy="7575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Title Text</a:t>
            </a:r>
          </a:p>
        </p:txBody>
      </p:sp>
      <p:sp>
        <p:nvSpPr>
          <p:cNvPr id="4" name="Body Level One…"/>
          <p:cNvSpPr txBox="1">
            <a:spLocks noGrp="1"/>
          </p:cNvSpPr>
          <p:nvPr>
            <p:ph type="body" idx="1"/>
          </p:nvPr>
        </p:nvSpPr>
        <p:spPr>
          <a:xfrm>
            <a:off x="502919" y="1324610"/>
            <a:ext cx="9052561" cy="43522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9288507" y="5279516"/>
            <a:ext cx="266974" cy="279401"/>
          </a:xfrm>
          <a:prstGeom prst="rect">
            <a:avLst/>
          </a:prstGeom>
          <a:ln w="12700">
            <a:miter lim="400000"/>
          </a:ln>
        </p:spPr>
        <p:txBody>
          <a:bodyPr wrap="none" lIns="0" tIns="0" rIns="0" bIns="0">
            <a:spAutoFit/>
          </a:bodyPr>
          <a:lstStyle>
            <a:lvl1pPr algn="r">
              <a:defRPr>
                <a:solidFill>
                  <a:srgbClr val="888888"/>
                </a:solidFill>
                <a:latin typeface="+mn-lt"/>
                <a:ea typeface="+mn-ea"/>
                <a:cs typeface="+mn-cs"/>
                <a:sym typeface="Helvetica"/>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l" defTabSz="914400"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icrosoft Sans Serif"/>
          <a:ea typeface="Microsoft Sans Serif"/>
          <a:cs typeface="Microsoft Sans Serif"/>
          <a:sym typeface="Microsoft Sans Serif"/>
        </a:defRPr>
      </a:lvl1pPr>
      <a:lvl2pPr marL="0" marR="0" indent="0" algn="l" defTabSz="914400"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icrosoft Sans Serif"/>
          <a:ea typeface="Microsoft Sans Serif"/>
          <a:cs typeface="Microsoft Sans Serif"/>
          <a:sym typeface="Microsoft Sans Serif"/>
        </a:defRPr>
      </a:lvl2pPr>
      <a:lvl3pPr marL="0" marR="0" indent="0" algn="l" defTabSz="914400"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icrosoft Sans Serif"/>
          <a:ea typeface="Microsoft Sans Serif"/>
          <a:cs typeface="Microsoft Sans Serif"/>
          <a:sym typeface="Microsoft Sans Serif"/>
        </a:defRPr>
      </a:lvl3pPr>
      <a:lvl4pPr marL="0" marR="0" indent="0" algn="l" defTabSz="914400"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icrosoft Sans Serif"/>
          <a:ea typeface="Microsoft Sans Serif"/>
          <a:cs typeface="Microsoft Sans Serif"/>
          <a:sym typeface="Microsoft Sans Serif"/>
        </a:defRPr>
      </a:lvl4pPr>
      <a:lvl5pPr marL="0" marR="0" indent="0" algn="l" defTabSz="914400"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icrosoft Sans Serif"/>
          <a:ea typeface="Microsoft Sans Serif"/>
          <a:cs typeface="Microsoft Sans Serif"/>
          <a:sym typeface="Microsoft Sans Serif"/>
        </a:defRPr>
      </a:lvl5pPr>
      <a:lvl6pPr marL="0" marR="0" indent="0" algn="l" defTabSz="914400"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icrosoft Sans Serif"/>
          <a:ea typeface="Microsoft Sans Serif"/>
          <a:cs typeface="Microsoft Sans Serif"/>
          <a:sym typeface="Microsoft Sans Serif"/>
        </a:defRPr>
      </a:lvl6pPr>
      <a:lvl7pPr marL="0" marR="0" indent="0" algn="l" defTabSz="914400"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icrosoft Sans Serif"/>
          <a:ea typeface="Microsoft Sans Serif"/>
          <a:cs typeface="Microsoft Sans Serif"/>
          <a:sym typeface="Microsoft Sans Serif"/>
        </a:defRPr>
      </a:lvl7pPr>
      <a:lvl8pPr marL="0" marR="0" indent="0" algn="l" defTabSz="914400"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icrosoft Sans Serif"/>
          <a:ea typeface="Microsoft Sans Serif"/>
          <a:cs typeface="Microsoft Sans Serif"/>
          <a:sym typeface="Microsoft Sans Serif"/>
        </a:defRPr>
      </a:lvl8pPr>
      <a:lvl9pPr marL="0" marR="0" indent="0" algn="l" defTabSz="914400"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icrosoft Sans Serif"/>
          <a:ea typeface="Microsoft Sans Serif"/>
          <a:cs typeface="Microsoft Sans Serif"/>
          <a:sym typeface="Microsoft Sans Serif"/>
        </a:defRPr>
      </a:lvl9pPr>
    </p:titleStyle>
    <p:bodyStyle>
      <a:lvl1pPr marL="0" marR="0" indent="0" algn="l" defTabSz="914400" rtl="0" latinLnBrk="0">
        <a:lnSpc>
          <a:spcPct val="100000"/>
        </a:lnSpc>
        <a:spcBef>
          <a:spcPts val="0"/>
        </a:spcBef>
        <a:spcAft>
          <a:spcPts val="0"/>
        </a:spcAft>
        <a:buClrTx/>
        <a:buSzTx/>
        <a:buFontTx/>
        <a:buNone/>
        <a:tabLst/>
        <a:defRPr sz="2700" b="0" i="0" u="none" strike="noStrike" cap="none" spc="0" baseline="0">
          <a:solidFill>
            <a:srgbClr val="000000"/>
          </a:solidFill>
          <a:uFillTx/>
          <a:latin typeface="Microsoft Sans Serif"/>
          <a:ea typeface="Microsoft Sans Serif"/>
          <a:cs typeface="Microsoft Sans Serif"/>
          <a:sym typeface="Microsoft Sans Serif"/>
        </a:defRPr>
      </a:lvl1pPr>
      <a:lvl2pPr marL="0" marR="0" indent="457200" algn="l" defTabSz="914400" rtl="0" latinLnBrk="0">
        <a:lnSpc>
          <a:spcPct val="100000"/>
        </a:lnSpc>
        <a:spcBef>
          <a:spcPts val="0"/>
        </a:spcBef>
        <a:spcAft>
          <a:spcPts val="0"/>
        </a:spcAft>
        <a:buClrTx/>
        <a:buSzTx/>
        <a:buFontTx/>
        <a:buNone/>
        <a:tabLst/>
        <a:defRPr sz="2700" b="0" i="0" u="none" strike="noStrike" cap="none" spc="0" baseline="0">
          <a:solidFill>
            <a:srgbClr val="000000"/>
          </a:solidFill>
          <a:uFillTx/>
          <a:latin typeface="Microsoft Sans Serif"/>
          <a:ea typeface="Microsoft Sans Serif"/>
          <a:cs typeface="Microsoft Sans Serif"/>
          <a:sym typeface="Microsoft Sans Serif"/>
        </a:defRPr>
      </a:lvl2pPr>
      <a:lvl3pPr marL="0" marR="0" indent="914400" algn="l" defTabSz="914400" rtl="0" latinLnBrk="0">
        <a:lnSpc>
          <a:spcPct val="100000"/>
        </a:lnSpc>
        <a:spcBef>
          <a:spcPts val="0"/>
        </a:spcBef>
        <a:spcAft>
          <a:spcPts val="0"/>
        </a:spcAft>
        <a:buClrTx/>
        <a:buSzTx/>
        <a:buFontTx/>
        <a:buNone/>
        <a:tabLst/>
        <a:defRPr sz="2700" b="0" i="0" u="none" strike="noStrike" cap="none" spc="0" baseline="0">
          <a:solidFill>
            <a:srgbClr val="000000"/>
          </a:solidFill>
          <a:uFillTx/>
          <a:latin typeface="Microsoft Sans Serif"/>
          <a:ea typeface="Microsoft Sans Serif"/>
          <a:cs typeface="Microsoft Sans Serif"/>
          <a:sym typeface="Microsoft Sans Serif"/>
        </a:defRPr>
      </a:lvl3pPr>
      <a:lvl4pPr marL="0" marR="0" indent="1371600" algn="l" defTabSz="914400" rtl="0" latinLnBrk="0">
        <a:lnSpc>
          <a:spcPct val="100000"/>
        </a:lnSpc>
        <a:spcBef>
          <a:spcPts val="0"/>
        </a:spcBef>
        <a:spcAft>
          <a:spcPts val="0"/>
        </a:spcAft>
        <a:buClrTx/>
        <a:buSzTx/>
        <a:buFontTx/>
        <a:buNone/>
        <a:tabLst/>
        <a:defRPr sz="2700" b="0" i="0" u="none" strike="noStrike" cap="none" spc="0" baseline="0">
          <a:solidFill>
            <a:srgbClr val="000000"/>
          </a:solidFill>
          <a:uFillTx/>
          <a:latin typeface="Microsoft Sans Serif"/>
          <a:ea typeface="Microsoft Sans Serif"/>
          <a:cs typeface="Microsoft Sans Serif"/>
          <a:sym typeface="Microsoft Sans Serif"/>
        </a:defRPr>
      </a:lvl4pPr>
      <a:lvl5pPr marL="0" marR="0" indent="1828800" algn="l" defTabSz="914400" rtl="0" latinLnBrk="0">
        <a:lnSpc>
          <a:spcPct val="100000"/>
        </a:lnSpc>
        <a:spcBef>
          <a:spcPts val="0"/>
        </a:spcBef>
        <a:spcAft>
          <a:spcPts val="0"/>
        </a:spcAft>
        <a:buClrTx/>
        <a:buSzTx/>
        <a:buFontTx/>
        <a:buNone/>
        <a:tabLst/>
        <a:defRPr sz="2700" b="0" i="0" u="none" strike="noStrike" cap="none" spc="0" baseline="0">
          <a:solidFill>
            <a:srgbClr val="000000"/>
          </a:solidFill>
          <a:uFillTx/>
          <a:latin typeface="Microsoft Sans Serif"/>
          <a:ea typeface="Microsoft Sans Serif"/>
          <a:cs typeface="Microsoft Sans Serif"/>
          <a:sym typeface="Microsoft Sans Serif"/>
        </a:defRPr>
      </a:lvl5pPr>
      <a:lvl6pPr marL="0" marR="0" indent="2286000" algn="l" defTabSz="914400" rtl="0" latinLnBrk="0">
        <a:lnSpc>
          <a:spcPct val="100000"/>
        </a:lnSpc>
        <a:spcBef>
          <a:spcPts val="0"/>
        </a:spcBef>
        <a:spcAft>
          <a:spcPts val="0"/>
        </a:spcAft>
        <a:buClrTx/>
        <a:buSzTx/>
        <a:buFontTx/>
        <a:buNone/>
        <a:tabLst/>
        <a:defRPr sz="2700" b="0" i="0" u="none" strike="noStrike" cap="none" spc="0" baseline="0">
          <a:solidFill>
            <a:srgbClr val="000000"/>
          </a:solidFill>
          <a:uFillTx/>
          <a:latin typeface="Microsoft Sans Serif"/>
          <a:ea typeface="Microsoft Sans Serif"/>
          <a:cs typeface="Microsoft Sans Serif"/>
          <a:sym typeface="Microsoft Sans Serif"/>
        </a:defRPr>
      </a:lvl6pPr>
      <a:lvl7pPr marL="0" marR="0" indent="2743200" algn="l" defTabSz="914400" rtl="0" latinLnBrk="0">
        <a:lnSpc>
          <a:spcPct val="100000"/>
        </a:lnSpc>
        <a:spcBef>
          <a:spcPts val="0"/>
        </a:spcBef>
        <a:spcAft>
          <a:spcPts val="0"/>
        </a:spcAft>
        <a:buClrTx/>
        <a:buSzTx/>
        <a:buFontTx/>
        <a:buNone/>
        <a:tabLst/>
        <a:defRPr sz="2700" b="0" i="0" u="none" strike="noStrike" cap="none" spc="0" baseline="0">
          <a:solidFill>
            <a:srgbClr val="000000"/>
          </a:solidFill>
          <a:uFillTx/>
          <a:latin typeface="Microsoft Sans Serif"/>
          <a:ea typeface="Microsoft Sans Serif"/>
          <a:cs typeface="Microsoft Sans Serif"/>
          <a:sym typeface="Microsoft Sans Serif"/>
        </a:defRPr>
      </a:lvl7pPr>
      <a:lvl8pPr marL="0" marR="0" indent="3200400" algn="l" defTabSz="914400" rtl="0" latinLnBrk="0">
        <a:lnSpc>
          <a:spcPct val="100000"/>
        </a:lnSpc>
        <a:spcBef>
          <a:spcPts val="0"/>
        </a:spcBef>
        <a:spcAft>
          <a:spcPts val="0"/>
        </a:spcAft>
        <a:buClrTx/>
        <a:buSzTx/>
        <a:buFontTx/>
        <a:buNone/>
        <a:tabLst/>
        <a:defRPr sz="2700" b="0" i="0" u="none" strike="noStrike" cap="none" spc="0" baseline="0">
          <a:solidFill>
            <a:srgbClr val="000000"/>
          </a:solidFill>
          <a:uFillTx/>
          <a:latin typeface="Microsoft Sans Serif"/>
          <a:ea typeface="Microsoft Sans Serif"/>
          <a:cs typeface="Microsoft Sans Serif"/>
          <a:sym typeface="Microsoft Sans Serif"/>
        </a:defRPr>
      </a:lvl8pPr>
      <a:lvl9pPr marL="0" marR="0" indent="3657600" algn="l" defTabSz="914400" rtl="0" latinLnBrk="0">
        <a:lnSpc>
          <a:spcPct val="100000"/>
        </a:lnSpc>
        <a:spcBef>
          <a:spcPts val="0"/>
        </a:spcBef>
        <a:spcAft>
          <a:spcPts val="0"/>
        </a:spcAft>
        <a:buClrTx/>
        <a:buSzTx/>
        <a:buFontTx/>
        <a:buNone/>
        <a:tabLst/>
        <a:defRPr sz="2700" b="0" i="0" u="none" strike="noStrike" cap="none" spc="0" baseline="0">
          <a:solidFill>
            <a:srgbClr val="000000"/>
          </a:solidFill>
          <a:uFillTx/>
          <a:latin typeface="Microsoft Sans Serif"/>
          <a:ea typeface="Microsoft Sans Serif"/>
          <a:cs typeface="Microsoft Sans Serif"/>
          <a:sym typeface="Microsoft Sans Serif"/>
        </a:defRPr>
      </a:lvl9pPr>
    </p:bodyStyle>
    <p:otherStyle>
      <a:lvl1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1pPr>
      <a:lvl2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2pPr>
      <a:lvl3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3pPr>
      <a:lvl4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4pPr>
      <a:lvl5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5pPr>
      <a:lvl6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6pPr>
      <a:lvl7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7pPr>
      <a:lvl8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8pPr>
      <a:lvl9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7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1.xml"/><Relationship Id="rId4" Type="http://schemas.openxmlformats.org/officeDocument/2006/relationships/image" Target="../media/image4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3.jpeg"/><Relationship Id="rId4" Type="http://schemas.openxmlformats.org/officeDocument/2006/relationships/image" Target="../media/image52.jpeg"/></Relationships>
</file>

<file path=ppt/slides/_rels/slide8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8.xml"/><Relationship Id="rId5" Type="http://schemas.openxmlformats.org/officeDocument/2006/relationships/image" Target="../media/image59.png"/><Relationship Id="rId4" Type="http://schemas.openxmlformats.org/officeDocument/2006/relationships/image" Target="../media/image58.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customXml" Target="../ink/ink2.xml"/><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3.xml"/><Relationship Id="rId5" Type="http://schemas.openxmlformats.org/officeDocument/2006/relationships/image" Target="../media/image65.jpeg"/><Relationship Id="rId4" Type="http://schemas.openxmlformats.org/officeDocument/2006/relationships/image" Target="../media/image64.png"/></Relationships>
</file>

<file path=ppt/slides/_rels/slide9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object 2" descr="object 2"/>
          <p:cNvPicPr>
            <a:picLocks noChangeAspect="1"/>
          </p:cNvPicPr>
          <p:nvPr/>
        </p:nvPicPr>
        <p:blipFill>
          <a:blip r:embed="rId2"/>
          <a:stretch>
            <a:fillRect/>
          </a:stretch>
        </p:blipFill>
        <p:spPr>
          <a:xfrm>
            <a:off x="0" y="8077"/>
            <a:ext cx="10058400" cy="1302069"/>
          </a:xfrm>
          <a:prstGeom prst="rect">
            <a:avLst/>
          </a:prstGeom>
          <a:ln w="12700">
            <a:miter lim="400000"/>
          </a:ln>
        </p:spPr>
      </p:pic>
      <p:sp>
        <p:nvSpPr>
          <p:cNvPr id="139" name="object 3"/>
          <p:cNvSpPr txBox="1">
            <a:spLocks noGrp="1"/>
          </p:cNvSpPr>
          <p:nvPr>
            <p:ph type="title"/>
          </p:nvPr>
        </p:nvSpPr>
        <p:spPr>
          <a:xfrm>
            <a:off x="1117193" y="366077"/>
            <a:ext cx="2155826" cy="530226"/>
          </a:xfrm>
          <a:prstGeom prst="rect">
            <a:avLst/>
          </a:prstGeom>
        </p:spPr>
        <p:txBody>
          <a:bodyPr/>
          <a:lstStyle>
            <a:lvl1pPr indent="12700">
              <a:spcBef>
                <a:spcPts val="100"/>
              </a:spcBef>
              <a:defRPr sz="3300" u="sng" spc="-100">
                <a:solidFill>
                  <a:srgbClr val="FFFFFF"/>
                </a:solidFill>
                <a:uFill>
                  <a:solidFill>
                    <a:srgbClr val="FFFFFF"/>
                  </a:solidFill>
                </a:uFill>
              </a:defRPr>
            </a:lvl1pPr>
          </a:lstStyle>
          <a:p>
            <a:r>
              <a:t>Postpartum</a:t>
            </a:r>
          </a:p>
        </p:txBody>
      </p:sp>
      <p:grpSp>
        <p:nvGrpSpPr>
          <p:cNvPr id="150" name="object 4"/>
          <p:cNvGrpSpPr/>
          <p:nvPr/>
        </p:nvGrpSpPr>
        <p:grpSpPr>
          <a:xfrm>
            <a:off x="531493" y="1753057"/>
            <a:ext cx="9015096" cy="3462973"/>
            <a:chOff x="0" y="0"/>
            <a:chExt cx="9015094" cy="3462972"/>
          </a:xfrm>
        </p:grpSpPr>
        <p:sp>
          <p:nvSpPr>
            <p:cNvPr id="140" name="object 5"/>
            <p:cNvSpPr/>
            <p:nvPr/>
          </p:nvSpPr>
          <p:spPr>
            <a:xfrm>
              <a:off x="0" y="0"/>
              <a:ext cx="6941502" cy="623254"/>
            </a:xfrm>
            <a:custGeom>
              <a:avLst/>
              <a:gdLst/>
              <a:ahLst/>
              <a:cxnLst>
                <a:cxn ang="0">
                  <a:pos x="wd2" y="hd2"/>
                </a:cxn>
                <a:cxn ang="5400000">
                  <a:pos x="wd2" y="hd2"/>
                </a:cxn>
                <a:cxn ang="10800000">
                  <a:pos x="wd2" y="hd2"/>
                </a:cxn>
                <a:cxn ang="16200000">
                  <a:pos x="wd2" y="hd2"/>
                </a:cxn>
              </a:cxnLst>
              <a:rect l="0" t="0" r="r" b="b"/>
              <a:pathLst>
                <a:path w="21600" h="21600" extrusionOk="0">
                  <a:moveTo>
                    <a:pt x="21406" y="0"/>
                  </a:moveTo>
                  <a:lnTo>
                    <a:pt x="194" y="0"/>
                  </a:lnTo>
                  <a:lnTo>
                    <a:pt x="118" y="169"/>
                  </a:lnTo>
                  <a:lnTo>
                    <a:pt x="57" y="632"/>
                  </a:lnTo>
                  <a:lnTo>
                    <a:pt x="15" y="1317"/>
                  </a:lnTo>
                  <a:lnTo>
                    <a:pt x="0" y="2157"/>
                  </a:lnTo>
                  <a:lnTo>
                    <a:pt x="0" y="19443"/>
                  </a:lnTo>
                  <a:lnTo>
                    <a:pt x="15" y="20283"/>
                  </a:lnTo>
                  <a:lnTo>
                    <a:pt x="57" y="20968"/>
                  </a:lnTo>
                  <a:lnTo>
                    <a:pt x="118" y="21430"/>
                  </a:lnTo>
                  <a:lnTo>
                    <a:pt x="194" y="21600"/>
                  </a:lnTo>
                  <a:lnTo>
                    <a:pt x="21406" y="21600"/>
                  </a:lnTo>
                  <a:lnTo>
                    <a:pt x="21482" y="21430"/>
                  </a:lnTo>
                  <a:lnTo>
                    <a:pt x="21543" y="20968"/>
                  </a:lnTo>
                  <a:lnTo>
                    <a:pt x="21585" y="20283"/>
                  </a:lnTo>
                  <a:lnTo>
                    <a:pt x="21600" y="19443"/>
                  </a:lnTo>
                  <a:lnTo>
                    <a:pt x="21600" y="2157"/>
                  </a:lnTo>
                  <a:lnTo>
                    <a:pt x="21585" y="1317"/>
                  </a:lnTo>
                  <a:lnTo>
                    <a:pt x="21543" y="632"/>
                  </a:lnTo>
                  <a:lnTo>
                    <a:pt x="21482" y="169"/>
                  </a:lnTo>
                  <a:lnTo>
                    <a:pt x="21406" y="0"/>
                  </a:lnTo>
                  <a:close/>
                </a:path>
              </a:pathLst>
            </a:custGeom>
            <a:solidFill>
              <a:srgbClr val="C04F4D"/>
            </a:solidFill>
            <a:ln w="12700" cap="flat">
              <a:noFill/>
              <a:miter lim="400000"/>
            </a:ln>
            <a:effectLst/>
          </p:spPr>
          <p:txBody>
            <a:bodyPr wrap="square" lIns="45719" tIns="45719" rIns="45719" bIns="45719" numCol="1" anchor="t">
              <a:noAutofit/>
            </a:bodyPr>
            <a:lstStyle/>
            <a:p>
              <a:endParaRPr/>
            </a:p>
          </p:txBody>
        </p:sp>
        <p:sp>
          <p:nvSpPr>
            <p:cNvPr id="141" name="object 6"/>
            <p:cNvSpPr/>
            <p:nvPr/>
          </p:nvSpPr>
          <p:spPr>
            <a:xfrm>
              <a:off x="0" y="0"/>
              <a:ext cx="6941502" cy="623254"/>
            </a:xfrm>
            <a:custGeom>
              <a:avLst/>
              <a:gdLst/>
              <a:ahLst/>
              <a:cxnLst>
                <a:cxn ang="0">
                  <a:pos x="wd2" y="hd2"/>
                </a:cxn>
                <a:cxn ang="5400000">
                  <a:pos x="wd2" y="hd2"/>
                </a:cxn>
                <a:cxn ang="10800000">
                  <a:pos x="wd2" y="hd2"/>
                </a:cxn>
                <a:cxn ang="16200000">
                  <a:pos x="wd2" y="hd2"/>
                </a:cxn>
              </a:cxnLst>
              <a:rect l="0" t="0" r="r" b="b"/>
              <a:pathLst>
                <a:path w="21600" h="21600" extrusionOk="0">
                  <a:moveTo>
                    <a:pt x="0" y="2157"/>
                  </a:moveTo>
                  <a:lnTo>
                    <a:pt x="15" y="1317"/>
                  </a:lnTo>
                  <a:lnTo>
                    <a:pt x="57" y="632"/>
                  </a:lnTo>
                  <a:lnTo>
                    <a:pt x="118" y="169"/>
                  </a:lnTo>
                  <a:lnTo>
                    <a:pt x="194" y="0"/>
                  </a:lnTo>
                  <a:lnTo>
                    <a:pt x="21406" y="0"/>
                  </a:lnTo>
                  <a:lnTo>
                    <a:pt x="21482" y="169"/>
                  </a:lnTo>
                  <a:lnTo>
                    <a:pt x="21543" y="632"/>
                  </a:lnTo>
                  <a:lnTo>
                    <a:pt x="21585" y="1317"/>
                  </a:lnTo>
                  <a:lnTo>
                    <a:pt x="21600" y="2157"/>
                  </a:lnTo>
                  <a:lnTo>
                    <a:pt x="21600" y="19443"/>
                  </a:lnTo>
                  <a:lnTo>
                    <a:pt x="21585" y="20283"/>
                  </a:lnTo>
                  <a:lnTo>
                    <a:pt x="21543" y="20968"/>
                  </a:lnTo>
                  <a:lnTo>
                    <a:pt x="21482" y="21430"/>
                  </a:lnTo>
                  <a:lnTo>
                    <a:pt x="21406" y="21600"/>
                  </a:lnTo>
                  <a:lnTo>
                    <a:pt x="194" y="21600"/>
                  </a:lnTo>
                  <a:lnTo>
                    <a:pt x="118" y="21430"/>
                  </a:lnTo>
                  <a:lnTo>
                    <a:pt x="57" y="20968"/>
                  </a:lnTo>
                  <a:lnTo>
                    <a:pt x="15" y="20283"/>
                  </a:lnTo>
                  <a:lnTo>
                    <a:pt x="0" y="19443"/>
                  </a:lnTo>
                  <a:lnTo>
                    <a:pt x="0" y="2157"/>
                  </a:lnTo>
                </a:path>
              </a:pathLst>
            </a:custGeom>
            <a:noFill/>
            <a:ln w="25399" cap="flat">
              <a:solidFill>
                <a:srgbClr val="FFFFFF"/>
              </a:solidFill>
              <a:prstDash val="solid"/>
              <a:round/>
            </a:ln>
            <a:effectLst/>
          </p:spPr>
          <p:txBody>
            <a:bodyPr wrap="square" lIns="45719" tIns="45719" rIns="45719" bIns="45719" numCol="1" anchor="t">
              <a:noAutofit/>
            </a:bodyPr>
            <a:lstStyle/>
            <a:p>
              <a:endParaRPr/>
            </a:p>
          </p:txBody>
        </p:sp>
        <p:sp>
          <p:nvSpPr>
            <p:cNvPr id="142" name="object 7"/>
            <p:cNvSpPr/>
            <p:nvPr/>
          </p:nvSpPr>
          <p:spPr>
            <a:xfrm>
              <a:off x="518477" y="709930"/>
              <a:ext cx="6941503" cy="623254"/>
            </a:xfrm>
            <a:custGeom>
              <a:avLst/>
              <a:gdLst/>
              <a:ahLst/>
              <a:cxnLst>
                <a:cxn ang="0">
                  <a:pos x="wd2" y="hd2"/>
                </a:cxn>
                <a:cxn ang="5400000">
                  <a:pos x="wd2" y="hd2"/>
                </a:cxn>
                <a:cxn ang="10800000">
                  <a:pos x="wd2" y="hd2"/>
                </a:cxn>
                <a:cxn ang="16200000">
                  <a:pos x="wd2" y="hd2"/>
                </a:cxn>
              </a:cxnLst>
              <a:rect l="0" t="0" r="r" b="b"/>
              <a:pathLst>
                <a:path w="21600" h="21600" extrusionOk="0">
                  <a:moveTo>
                    <a:pt x="21406" y="0"/>
                  </a:moveTo>
                  <a:lnTo>
                    <a:pt x="194" y="0"/>
                  </a:lnTo>
                  <a:lnTo>
                    <a:pt x="118" y="169"/>
                  </a:lnTo>
                  <a:lnTo>
                    <a:pt x="57" y="632"/>
                  </a:lnTo>
                  <a:lnTo>
                    <a:pt x="15" y="1317"/>
                  </a:lnTo>
                  <a:lnTo>
                    <a:pt x="0" y="2157"/>
                  </a:lnTo>
                  <a:lnTo>
                    <a:pt x="0" y="19443"/>
                  </a:lnTo>
                  <a:lnTo>
                    <a:pt x="15" y="20283"/>
                  </a:lnTo>
                  <a:lnTo>
                    <a:pt x="57" y="20968"/>
                  </a:lnTo>
                  <a:lnTo>
                    <a:pt x="118" y="21430"/>
                  </a:lnTo>
                  <a:lnTo>
                    <a:pt x="194" y="21600"/>
                  </a:lnTo>
                  <a:lnTo>
                    <a:pt x="21406" y="21600"/>
                  </a:lnTo>
                  <a:lnTo>
                    <a:pt x="21482" y="21430"/>
                  </a:lnTo>
                  <a:lnTo>
                    <a:pt x="21543" y="20968"/>
                  </a:lnTo>
                  <a:lnTo>
                    <a:pt x="21585" y="20283"/>
                  </a:lnTo>
                  <a:lnTo>
                    <a:pt x="21600" y="19443"/>
                  </a:lnTo>
                  <a:lnTo>
                    <a:pt x="21600" y="2157"/>
                  </a:lnTo>
                  <a:lnTo>
                    <a:pt x="21585" y="1317"/>
                  </a:lnTo>
                  <a:lnTo>
                    <a:pt x="21543" y="632"/>
                  </a:lnTo>
                  <a:lnTo>
                    <a:pt x="21482" y="169"/>
                  </a:lnTo>
                  <a:lnTo>
                    <a:pt x="21406" y="0"/>
                  </a:lnTo>
                  <a:close/>
                </a:path>
              </a:pathLst>
            </a:custGeom>
            <a:solidFill>
              <a:srgbClr val="9CBB59"/>
            </a:solidFill>
            <a:ln w="12700" cap="flat">
              <a:noFill/>
              <a:miter lim="400000"/>
            </a:ln>
            <a:effectLst/>
          </p:spPr>
          <p:txBody>
            <a:bodyPr wrap="square" lIns="45719" tIns="45719" rIns="45719" bIns="45719" numCol="1" anchor="t">
              <a:noAutofit/>
            </a:bodyPr>
            <a:lstStyle/>
            <a:p>
              <a:endParaRPr/>
            </a:p>
          </p:txBody>
        </p:sp>
        <p:sp>
          <p:nvSpPr>
            <p:cNvPr id="143" name="object 8"/>
            <p:cNvSpPr/>
            <p:nvPr/>
          </p:nvSpPr>
          <p:spPr>
            <a:xfrm>
              <a:off x="518477" y="709930"/>
              <a:ext cx="6941503" cy="623254"/>
            </a:xfrm>
            <a:custGeom>
              <a:avLst/>
              <a:gdLst/>
              <a:ahLst/>
              <a:cxnLst>
                <a:cxn ang="0">
                  <a:pos x="wd2" y="hd2"/>
                </a:cxn>
                <a:cxn ang="5400000">
                  <a:pos x="wd2" y="hd2"/>
                </a:cxn>
                <a:cxn ang="10800000">
                  <a:pos x="wd2" y="hd2"/>
                </a:cxn>
                <a:cxn ang="16200000">
                  <a:pos x="wd2" y="hd2"/>
                </a:cxn>
              </a:cxnLst>
              <a:rect l="0" t="0" r="r" b="b"/>
              <a:pathLst>
                <a:path w="21600" h="21600" extrusionOk="0">
                  <a:moveTo>
                    <a:pt x="0" y="2157"/>
                  </a:moveTo>
                  <a:lnTo>
                    <a:pt x="15" y="1317"/>
                  </a:lnTo>
                  <a:lnTo>
                    <a:pt x="57" y="632"/>
                  </a:lnTo>
                  <a:lnTo>
                    <a:pt x="118" y="169"/>
                  </a:lnTo>
                  <a:lnTo>
                    <a:pt x="194" y="0"/>
                  </a:lnTo>
                  <a:lnTo>
                    <a:pt x="21406" y="0"/>
                  </a:lnTo>
                  <a:lnTo>
                    <a:pt x="21482" y="169"/>
                  </a:lnTo>
                  <a:lnTo>
                    <a:pt x="21543" y="632"/>
                  </a:lnTo>
                  <a:lnTo>
                    <a:pt x="21585" y="1317"/>
                  </a:lnTo>
                  <a:lnTo>
                    <a:pt x="21600" y="2157"/>
                  </a:lnTo>
                  <a:lnTo>
                    <a:pt x="21600" y="19443"/>
                  </a:lnTo>
                  <a:lnTo>
                    <a:pt x="21585" y="20283"/>
                  </a:lnTo>
                  <a:lnTo>
                    <a:pt x="21543" y="20968"/>
                  </a:lnTo>
                  <a:lnTo>
                    <a:pt x="21482" y="21430"/>
                  </a:lnTo>
                  <a:lnTo>
                    <a:pt x="21406" y="21600"/>
                  </a:lnTo>
                  <a:lnTo>
                    <a:pt x="194" y="21600"/>
                  </a:lnTo>
                  <a:lnTo>
                    <a:pt x="118" y="21430"/>
                  </a:lnTo>
                  <a:lnTo>
                    <a:pt x="57" y="20968"/>
                  </a:lnTo>
                  <a:lnTo>
                    <a:pt x="15" y="20283"/>
                  </a:lnTo>
                  <a:lnTo>
                    <a:pt x="0" y="19443"/>
                  </a:lnTo>
                  <a:lnTo>
                    <a:pt x="0" y="2157"/>
                  </a:lnTo>
                </a:path>
              </a:pathLst>
            </a:custGeom>
            <a:noFill/>
            <a:ln w="25399" cap="flat">
              <a:solidFill>
                <a:srgbClr val="FFFFFF"/>
              </a:solidFill>
              <a:prstDash val="solid"/>
              <a:round/>
            </a:ln>
            <a:effectLst/>
          </p:spPr>
          <p:txBody>
            <a:bodyPr wrap="square" lIns="45719" tIns="45719" rIns="45719" bIns="45719" numCol="1" anchor="t">
              <a:noAutofit/>
            </a:bodyPr>
            <a:lstStyle/>
            <a:p>
              <a:endParaRPr/>
            </a:p>
          </p:txBody>
        </p:sp>
        <p:sp>
          <p:nvSpPr>
            <p:cNvPr id="144" name="object 9"/>
            <p:cNvSpPr/>
            <p:nvPr/>
          </p:nvSpPr>
          <p:spPr>
            <a:xfrm>
              <a:off x="1036637" y="1419860"/>
              <a:ext cx="6941503" cy="623253"/>
            </a:xfrm>
            <a:custGeom>
              <a:avLst/>
              <a:gdLst/>
              <a:ahLst/>
              <a:cxnLst>
                <a:cxn ang="0">
                  <a:pos x="wd2" y="hd2"/>
                </a:cxn>
                <a:cxn ang="5400000">
                  <a:pos x="wd2" y="hd2"/>
                </a:cxn>
                <a:cxn ang="10800000">
                  <a:pos x="wd2" y="hd2"/>
                </a:cxn>
                <a:cxn ang="16200000">
                  <a:pos x="wd2" y="hd2"/>
                </a:cxn>
              </a:cxnLst>
              <a:rect l="0" t="0" r="r" b="b"/>
              <a:pathLst>
                <a:path w="21600" h="21600" extrusionOk="0">
                  <a:moveTo>
                    <a:pt x="21406" y="0"/>
                  </a:moveTo>
                  <a:lnTo>
                    <a:pt x="194" y="0"/>
                  </a:lnTo>
                  <a:lnTo>
                    <a:pt x="118" y="169"/>
                  </a:lnTo>
                  <a:lnTo>
                    <a:pt x="57" y="632"/>
                  </a:lnTo>
                  <a:lnTo>
                    <a:pt x="15" y="1317"/>
                  </a:lnTo>
                  <a:lnTo>
                    <a:pt x="0" y="2157"/>
                  </a:lnTo>
                  <a:lnTo>
                    <a:pt x="0" y="19443"/>
                  </a:lnTo>
                  <a:lnTo>
                    <a:pt x="15" y="20283"/>
                  </a:lnTo>
                  <a:lnTo>
                    <a:pt x="57" y="20968"/>
                  </a:lnTo>
                  <a:lnTo>
                    <a:pt x="118" y="21430"/>
                  </a:lnTo>
                  <a:lnTo>
                    <a:pt x="194" y="21600"/>
                  </a:lnTo>
                  <a:lnTo>
                    <a:pt x="21406" y="21600"/>
                  </a:lnTo>
                  <a:lnTo>
                    <a:pt x="21482" y="21430"/>
                  </a:lnTo>
                  <a:lnTo>
                    <a:pt x="21543" y="20968"/>
                  </a:lnTo>
                  <a:lnTo>
                    <a:pt x="21585" y="20283"/>
                  </a:lnTo>
                  <a:lnTo>
                    <a:pt x="21600" y="19443"/>
                  </a:lnTo>
                  <a:lnTo>
                    <a:pt x="21600" y="2157"/>
                  </a:lnTo>
                  <a:lnTo>
                    <a:pt x="21585" y="1317"/>
                  </a:lnTo>
                  <a:lnTo>
                    <a:pt x="21543" y="632"/>
                  </a:lnTo>
                  <a:lnTo>
                    <a:pt x="21482" y="169"/>
                  </a:lnTo>
                  <a:lnTo>
                    <a:pt x="21406" y="0"/>
                  </a:lnTo>
                  <a:close/>
                </a:path>
              </a:pathLst>
            </a:custGeom>
            <a:solidFill>
              <a:schemeClr val="accent4"/>
            </a:solidFill>
            <a:ln w="12700" cap="flat">
              <a:noFill/>
              <a:miter lim="400000"/>
            </a:ln>
            <a:effectLst/>
          </p:spPr>
          <p:txBody>
            <a:bodyPr wrap="square" lIns="45719" tIns="45719" rIns="45719" bIns="45719" numCol="1" anchor="t">
              <a:noAutofit/>
            </a:bodyPr>
            <a:lstStyle/>
            <a:p>
              <a:endParaRPr/>
            </a:p>
          </p:txBody>
        </p:sp>
        <p:sp>
          <p:nvSpPr>
            <p:cNvPr id="145" name="object 10"/>
            <p:cNvSpPr/>
            <p:nvPr/>
          </p:nvSpPr>
          <p:spPr>
            <a:xfrm>
              <a:off x="1036637" y="1419860"/>
              <a:ext cx="6941503" cy="623253"/>
            </a:xfrm>
            <a:custGeom>
              <a:avLst/>
              <a:gdLst/>
              <a:ahLst/>
              <a:cxnLst>
                <a:cxn ang="0">
                  <a:pos x="wd2" y="hd2"/>
                </a:cxn>
                <a:cxn ang="5400000">
                  <a:pos x="wd2" y="hd2"/>
                </a:cxn>
                <a:cxn ang="10800000">
                  <a:pos x="wd2" y="hd2"/>
                </a:cxn>
                <a:cxn ang="16200000">
                  <a:pos x="wd2" y="hd2"/>
                </a:cxn>
              </a:cxnLst>
              <a:rect l="0" t="0" r="r" b="b"/>
              <a:pathLst>
                <a:path w="21600" h="21600" extrusionOk="0">
                  <a:moveTo>
                    <a:pt x="0" y="2157"/>
                  </a:moveTo>
                  <a:lnTo>
                    <a:pt x="15" y="1317"/>
                  </a:lnTo>
                  <a:lnTo>
                    <a:pt x="57" y="632"/>
                  </a:lnTo>
                  <a:lnTo>
                    <a:pt x="118" y="169"/>
                  </a:lnTo>
                  <a:lnTo>
                    <a:pt x="194" y="0"/>
                  </a:lnTo>
                  <a:lnTo>
                    <a:pt x="21406" y="0"/>
                  </a:lnTo>
                  <a:lnTo>
                    <a:pt x="21482" y="169"/>
                  </a:lnTo>
                  <a:lnTo>
                    <a:pt x="21543" y="632"/>
                  </a:lnTo>
                  <a:lnTo>
                    <a:pt x="21585" y="1317"/>
                  </a:lnTo>
                  <a:lnTo>
                    <a:pt x="21600" y="2157"/>
                  </a:lnTo>
                  <a:lnTo>
                    <a:pt x="21600" y="19443"/>
                  </a:lnTo>
                  <a:lnTo>
                    <a:pt x="21585" y="20283"/>
                  </a:lnTo>
                  <a:lnTo>
                    <a:pt x="21543" y="20968"/>
                  </a:lnTo>
                  <a:lnTo>
                    <a:pt x="21482" y="21430"/>
                  </a:lnTo>
                  <a:lnTo>
                    <a:pt x="21406" y="21600"/>
                  </a:lnTo>
                  <a:lnTo>
                    <a:pt x="194" y="21600"/>
                  </a:lnTo>
                  <a:lnTo>
                    <a:pt x="118" y="21430"/>
                  </a:lnTo>
                  <a:lnTo>
                    <a:pt x="57" y="20968"/>
                  </a:lnTo>
                  <a:lnTo>
                    <a:pt x="15" y="20283"/>
                  </a:lnTo>
                  <a:lnTo>
                    <a:pt x="0" y="19443"/>
                  </a:lnTo>
                  <a:lnTo>
                    <a:pt x="0" y="2157"/>
                  </a:lnTo>
                </a:path>
              </a:pathLst>
            </a:custGeom>
            <a:noFill/>
            <a:ln w="25399" cap="flat">
              <a:solidFill>
                <a:srgbClr val="FFFFFF"/>
              </a:solidFill>
              <a:prstDash val="solid"/>
              <a:round/>
            </a:ln>
            <a:effectLst/>
          </p:spPr>
          <p:txBody>
            <a:bodyPr wrap="square" lIns="45719" tIns="45719" rIns="45719" bIns="45719" numCol="1" anchor="t">
              <a:noAutofit/>
            </a:bodyPr>
            <a:lstStyle/>
            <a:p>
              <a:endParaRPr/>
            </a:p>
          </p:txBody>
        </p:sp>
        <p:sp>
          <p:nvSpPr>
            <p:cNvPr id="146" name="object 11"/>
            <p:cNvSpPr/>
            <p:nvPr/>
          </p:nvSpPr>
          <p:spPr>
            <a:xfrm>
              <a:off x="1555114" y="2129789"/>
              <a:ext cx="6941503" cy="623253"/>
            </a:xfrm>
            <a:custGeom>
              <a:avLst/>
              <a:gdLst/>
              <a:ahLst/>
              <a:cxnLst>
                <a:cxn ang="0">
                  <a:pos x="wd2" y="hd2"/>
                </a:cxn>
                <a:cxn ang="5400000">
                  <a:pos x="wd2" y="hd2"/>
                </a:cxn>
                <a:cxn ang="10800000">
                  <a:pos x="wd2" y="hd2"/>
                </a:cxn>
                <a:cxn ang="16200000">
                  <a:pos x="wd2" y="hd2"/>
                </a:cxn>
              </a:cxnLst>
              <a:rect l="0" t="0" r="r" b="b"/>
              <a:pathLst>
                <a:path w="21600" h="21600" extrusionOk="0">
                  <a:moveTo>
                    <a:pt x="21406" y="0"/>
                  </a:moveTo>
                  <a:lnTo>
                    <a:pt x="194" y="0"/>
                  </a:lnTo>
                  <a:lnTo>
                    <a:pt x="118" y="169"/>
                  </a:lnTo>
                  <a:lnTo>
                    <a:pt x="57" y="632"/>
                  </a:lnTo>
                  <a:lnTo>
                    <a:pt x="15" y="1317"/>
                  </a:lnTo>
                  <a:lnTo>
                    <a:pt x="0" y="2157"/>
                  </a:lnTo>
                  <a:lnTo>
                    <a:pt x="0" y="19443"/>
                  </a:lnTo>
                  <a:lnTo>
                    <a:pt x="15" y="20283"/>
                  </a:lnTo>
                  <a:lnTo>
                    <a:pt x="57" y="20968"/>
                  </a:lnTo>
                  <a:lnTo>
                    <a:pt x="118" y="21431"/>
                  </a:lnTo>
                  <a:lnTo>
                    <a:pt x="194" y="21600"/>
                  </a:lnTo>
                  <a:lnTo>
                    <a:pt x="21406" y="21600"/>
                  </a:lnTo>
                  <a:lnTo>
                    <a:pt x="21482" y="21431"/>
                  </a:lnTo>
                  <a:lnTo>
                    <a:pt x="21543" y="20968"/>
                  </a:lnTo>
                  <a:lnTo>
                    <a:pt x="21585" y="20283"/>
                  </a:lnTo>
                  <a:lnTo>
                    <a:pt x="21600" y="19443"/>
                  </a:lnTo>
                  <a:lnTo>
                    <a:pt x="21600" y="2157"/>
                  </a:lnTo>
                  <a:lnTo>
                    <a:pt x="21585" y="1317"/>
                  </a:lnTo>
                  <a:lnTo>
                    <a:pt x="21543" y="632"/>
                  </a:lnTo>
                  <a:lnTo>
                    <a:pt x="21482" y="169"/>
                  </a:lnTo>
                  <a:lnTo>
                    <a:pt x="21406" y="0"/>
                  </a:lnTo>
                  <a:close/>
                </a:path>
              </a:pathLst>
            </a:custGeom>
            <a:solidFill>
              <a:srgbClr val="4BADC6"/>
            </a:solidFill>
            <a:ln w="12700" cap="flat">
              <a:noFill/>
              <a:miter lim="400000"/>
            </a:ln>
            <a:effectLst/>
          </p:spPr>
          <p:txBody>
            <a:bodyPr wrap="square" lIns="45719" tIns="45719" rIns="45719" bIns="45719" numCol="1" anchor="t">
              <a:noAutofit/>
            </a:bodyPr>
            <a:lstStyle/>
            <a:p>
              <a:endParaRPr/>
            </a:p>
          </p:txBody>
        </p:sp>
        <p:sp>
          <p:nvSpPr>
            <p:cNvPr id="147" name="object 12"/>
            <p:cNvSpPr/>
            <p:nvPr/>
          </p:nvSpPr>
          <p:spPr>
            <a:xfrm>
              <a:off x="1555114" y="2129789"/>
              <a:ext cx="6941503" cy="623253"/>
            </a:xfrm>
            <a:custGeom>
              <a:avLst/>
              <a:gdLst/>
              <a:ahLst/>
              <a:cxnLst>
                <a:cxn ang="0">
                  <a:pos x="wd2" y="hd2"/>
                </a:cxn>
                <a:cxn ang="5400000">
                  <a:pos x="wd2" y="hd2"/>
                </a:cxn>
                <a:cxn ang="10800000">
                  <a:pos x="wd2" y="hd2"/>
                </a:cxn>
                <a:cxn ang="16200000">
                  <a:pos x="wd2" y="hd2"/>
                </a:cxn>
              </a:cxnLst>
              <a:rect l="0" t="0" r="r" b="b"/>
              <a:pathLst>
                <a:path w="21600" h="21600" extrusionOk="0">
                  <a:moveTo>
                    <a:pt x="0" y="2157"/>
                  </a:moveTo>
                  <a:lnTo>
                    <a:pt x="15" y="1317"/>
                  </a:lnTo>
                  <a:lnTo>
                    <a:pt x="57" y="632"/>
                  </a:lnTo>
                  <a:lnTo>
                    <a:pt x="118" y="169"/>
                  </a:lnTo>
                  <a:lnTo>
                    <a:pt x="194" y="0"/>
                  </a:lnTo>
                  <a:lnTo>
                    <a:pt x="21406" y="0"/>
                  </a:lnTo>
                  <a:lnTo>
                    <a:pt x="21482" y="169"/>
                  </a:lnTo>
                  <a:lnTo>
                    <a:pt x="21543" y="632"/>
                  </a:lnTo>
                  <a:lnTo>
                    <a:pt x="21585" y="1317"/>
                  </a:lnTo>
                  <a:lnTo>
                    <a:pt x="21600" y="2157"/>
                  </a:lnTo>
                  <a:lnTo>
                    <a:pt x="21600" y="19443"/>
                  </a:lnTo>
                  <a:lnTo>
                    <a:pt x="21585" y="20283"/>
                  </a:lnTo>
                  <a:lnTo>
                    <a:pt x="21543" y="20968"/>
                  </a:lnTo>
                  <a:lnTo>
                    <a:pt x="21482" y="21431"/>
                  </a:lnTo>
                  <a:lnTo>
                    <a:pt x="21406" y="21600"/>
                  </a:lnTo>
                  <a:lnTo>
                    <a:pt x="194" y="21600"/>
                  </a:lnTo>
                  <a:lnTo>
                    <a:pt x="118" y="21431"/>
                  </a:lnTo>
                  <a:lnTo>
                    <a:pt x="57" y="20968"/>
                  </a:lnTo>
                  <a:lnTo>
                    <a:pt x="15" y="20283"/>
                  </a:lnTo>
                  <a:lnTo>
                    <a:pt x="0" y="19443"/>
                  </a:lnTo>
                  <a:lnTo>
                    <a:pt x="0" y="2157"/>
                  </a:lnTo>
                </a:path>
              </a:pathLst>
            </a:custGeom>
            <a:noFill/>
            <a:ln w="25399" cap="flat">
              <a:solidFill>
                <a:srgbClr val="FFFFFF"/>
              </a:solidFill>
              <a:prstDash val="solid"/>
              <a:round/>
            </a:ln>
            <a:effectLst/>
          </p:spPr>
          <p:txBody>
            <a:bodyPr wrap="square" lIns="45719" tIns="45719" rIns="45719" bIns="45719" numCol="1" anchor="t">
              <a:noAutofit/>
            </a:bodyPr>
            <a:lstStyle/>
            <a:p>
              <a:endParaRPr/>
            </a:p>
          </p:txBody>
        </p:sp>
        <p:sp>
          <p:nvSpPr>
            <p:cNvPr id="148" name="object 13"/>
            <p:cNvSpPr/>
            <p:nvPr/>
          </p:nvSpPr>
          <p:spPr>
            <a:xfrm>
              <a:off x="2073592" y="2839720"/>
              <a:ext cx="6941503" cy="623253"/>
            </a:xfrm>
            <a:custGeom>
              <a:avLst/>
              <a:gdLst/>
              <a:ahLst/>
              <a:cxnLst>
                <a:cxn ang="0">
                  <a:pos x="wd2" y="hd2"/>
                </a:cxn>
                <a:cxn ang="5400000">
                  <a:pos x="wd2" y="hd2"/>
                </a:cxn>
                <a:cxn ang="10800000">
                  <a:pos x="wd2" y="hd2"/>
                </a:cxn>
                <a:cxn ang="16200000">
                  <a:pos x="wd2" y="hd2"/>
                </a:cxn>
              </a:cxnLst>
              <a:rect l="0" t="0" r="r" b="b"/>
              <a:pathLst>
                <a:path w="21600" h="21600" extrusionOk="0">
                  <a:moveTo>
                    <a:pt x="21406" y="0"/>
                  </a:moveTo>
                  <a:lnTo>
                    <a:pt x="194" y="0"/>
                  </a:lnTo>
                  <a:lnTo>
                    <a:pt x="118" y="169"/>
                  </a:lnTo>
                  <a:lnTo>
                    <a:pt x="57" y="632"/>
                  </a:lnTo>
                  <a:lnTo>
                    <a:pt x="15" y="1317"/>
                  </a:lnTo>
                  <a:lnTo>
                    <a:pt x="0" y="2157"/>
                  </a:lnTo>
                  <a:lnTo>
                    <a:pt x="0" y="19443"/>
                  </a:lnTo>
                  <a:lnTo>
                    <a:pt x="15" y="20283"/>
                  </a:lnTo>
                  <a:lnTo>
                    <a:pt x="57" y="20968"/>
                  </a:lnTo>
                  <a:lnTo>
                    <a:pt x="118" y="21431"/>
                  </a:lnTo>
                  <a:lnTo>
                    <a:pt x="194" y="21600"/>
                  </a:lnTo>
                  <a:lnTo>
                    <a:pt x="21406" y="21600"/>
                  </a:lnTo>
                  <a:lnTo>
                    <a:pt x="21482" y="21431"/>
                  </a:lnTo>
                  <a:lnTo>
                    <a:pt x="21543" y="20968"/>
                  </a:lnTo>
                  <a:lnTo>
                    <a:pt x="21585" y="20283"/>
                  </a:lnTo>
                  <a:lnTo>
                    <a:pt x="21600" y="19443"/>
                  </a:lnTo>
                  <a:lnTo>
                    <a:pt x="21600" y="2157"/>
                  </a:lnTo>
                  <a:lnTo>
                    <a:pt x="21585" y="1317"/>
                  </a:lnTo>
                  <a:lnTo>
                    <a:pt x="21543" y="632"/>
                  </a:lnTo>
                  <a:lnTo>
                    <a:pt x="21482" y="169"/>
                  </a:lnTo>
                  <a:lnTo>
                    <a:pt x="21406" y="0"/>
                  </a:lnTo>
                  <a:close/>
                </a:path>
              </a:pathLst>
            </a:custGeom>
            <a:solidFill>
              <a:schemeClr val="accent6"/>
            </a:solidFill>
            <a:ln w="12700" cap="flat">
              <a:noFill/>
              <a:miter lim="400000"/>
            </a:ln>
            <a:effectLst/>
          </p:spPr>
          <p:txBody>
            <a:bodyPr wrap="square" lIns="45719" tIns="45719" rIns="45719" bIns="45719" numCol="1" anchor="t">
              <a:noAutofit/>
            </a:bodyPr>
            <a:lstStyle/>
            <a:p>
              <a:endParaRPr/>
            </a:p>
          </p:txBody>
        </p:sp>
        <p:sp>
          <p:nvSpPr>
            <p:cNvPr id="149" name="object 14"/>
            <p:cNvSpPr/>
            <p:nvPr/>
          </p:nvSpPr>
          <p:spPr>
            <a:xfrm>
              <a:off x="2073592" y="2839720"/>
              <a:ext cx="6941503" cy="623253"/>
            </a:xfrm>
            <a:custGeom>
              <a:avLst/>
              <a:gdLst/>
              <a:ahLst/>
              <a:cxnLst>
                <a:cxn ang="0">
                  <a:pos x="wd2" y="hd2"/>
                </a:cxn>
                <a:cxn ang="5400000">
                  <a:pos x="wd2" y="hd2"/>
                </a:cxn>
                <a:cxn ang="10800000">
                  <a:pos x="wd2" y="hd2"/>
                </a:cxn>
                <a:cxn ang="16200000">
                  <a:pos x="wd2" y="hd2"/>
                </a:cxn>
              </a:cxnLst>
              <a:rect l="0" t="0" r="r" b="b"/>
              <a:pathLst>
                <a:path w="21600" h="21600" extrusionOk="0">
                  <a:moveTo>
                    <a:pt x="0" y="2157"/>
                  </a:moveTo>
                  <a:lnTo>
                    <a:pt x="15" y="1317"/>
                  </a:lnTo>
                  <a:lnTo>
                    <a:pt x="57" y="632"/>
                  </a:lnTo>
                  <a:lnTo>
                    <a:pt x="118" y="169"/>
                  </a:lnTo>
                  <a:lnTo>
                    <a:pt x="194" y="0"/>
                  </a:lnTo>
                  <a:lnTo>
                    <a:pt x="21406" y="0"/>
                  </a:lnTo>
                  <a:lnTo>
                    <a:pt x="21482" y="169"/>
                  </a:lnTo>
                  <a:lnTo>
                    <a:pt x="21543" y="632"/>
                  </a:lnTo>
                  <a:lnTo>
                    <a:pt x="21585" y="1317"/>
                  </a:lnTo>
                  <a:lnTo>
                    <a:pt x="21600" y="2157"/>
                  </a:lnTo>
                  <a:lnTo>
                    <a:pt x="21600" y="19443"/>
                  </a:lnTo>
                  <a:lnTo>
                    <a:pt x="21585" y="20283"/>
                  </a:lnTo>
                  <a:lnTo>
                    <a:pt x="21543" y="20968"/>
                  </a:lnTo>
                  <a:lnTo>
                    <a:pt x="21482" y="21431"/>
                  </a:lnTo>
                  <a:lnTo>
                    <a:pt x="21406" y="21600"/>
                  </a:lnTo>
                  <a:lnTo>
                    <a:pt x="194" y="21600"/>
                  </a:lnTo>
                  <a:lnTo>
                    <a:pt x="118" y="21431"/>
                  </a:lnTo>
                  <a:lnTo>
                    <a:pt x="57" y="20968"/>
                  </a:lnTo>
                  <a:lnTo>
                    <a:pt x="15" y="20283"/>
                  </a:lnTo>
                  <a:lnTo>
                    <a:pt x="0" y="19443"/>
                  </a:lnTo>
                  <a:lnTo>
                    <a:pt x="0" y="2157"/>
                  </a:lnTo>
                </a:path>
              </a:pathLst>
            </a:custGeom>
            <a:noFill/>
            <a:ln w="25399" cap="flat">
              <a:solidFill>
                <a:srgbClr val="FFFFFF"/>
              </a:solidFill>
              <a:prstDash val="solid"/>
              <a:round/>
            </a:ln>
            <a:effectLst/>
          </p:spPr>
          <p:txBody>
            <a:bodyPr wrap="square" lIns="45719" tIns="45719" rIns="45719" bIns="45719" numCol="1" anchor="t">
              <a:noAutofit/>
            </a:bodyPr>
            <a:lstStyle/>
            <a:p>
              <a:endParaRPr/>
            </a:p>
          </p:txBody>
        </p:sp>
      </p:grpSp>
      <p:sp>
        <p:nvSpPr>
          <p:cNvPr id="151" name="object 15"/>
          <p:cNvSpPr txBox="1"/>
          <p:nvPr/>
        </p:nvSpPr>
        <p:spPr>
          <a:xfrm>
            <a:off x="639762" y="1895367"/>
            <a:ext cx="4003676" cy="31138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spcBef>
                <a:spcPts val="100"/>
              </a:spcBef>
              <a:defRPr sz="2400">
                <a:solidFill>
                  <a:srgbClr val="FFFFFF"/>
                </a:solidFill>
                <a:latin typeface="Arial"/>
                <a:ea typeface="Arial"/>
                <a:cs typeface="Arial"/>
                <a:sym typeface="Arial"/>
              </a:defRPr>
            </a:pPr>
            <a:r>
              <a:t>Sora</a:t>
            </a:r>
            <a:r>
              <a:rPr spc="-100"/>
              <a:t> </a:t>
            </a:r>
            <a:r>
              <a:rPr spc="-10"/>
              <a:t>Dmuor</a:t>
            </a:r>
          </a:p>
          <a:p>
            <a:pPr marR="1402714" algn="r">
              <a:spcBef>
                <a:spcPts val="2500"/>
              </a:spcBef>
              <a:defRPr sz="2500">
                <a:solidFill>
                  <a:srgbClr val="FFFFFF"/>
                </a:solidFill>
                <a:latin typeface="Arial"/>
                <a:ea typeface="Arial"/>
                <a:cs typeface="Arial"/>
                <a:sym typeface="Arial"/>
              </a:defRPr>
            </a:pPr>
            <a:r>
              <a:t>Muna</a:t>
            </a:r>
            <a:r>
              <a:rPr spc="-165"/>
              <a:t> </a:t>
            </a:r>
            <a:r>
              <a:rPr spc="-10"/>
              <a:t>Aloutani</a:t>
            </a:r>
          </a:p>
          <a:p>
            <a:pPr marR="1351280" algn="r">
              <a:spcBef>
                <a:spcPts val="2400"/>
              </a:spcBef>
              <a:defRPr sz="2600">
                <a:solidFill>
                  <a:srgbClr val="FFFFFF"/>
                </a:solidFill>
                <a:latin typeface="Arial"/>
                <a:ea typeface="Arial"/>
                <a:cs typeface="Arial"/>
                <a:sym typeface="Arial"/>
              </a:defRPr>
            </a:pPr>
            <a:r>
              <a:t>Ali</a:t>
            </a:r>
            <a:r>
              <a:rPr spc="-155"/>
              <a:t> </a:t>
            </a:r>
            <a:r>
              <a:rPr spc="-10"/>
              <a:t>Alhwitat</a:t>
            </a:r>
          </a:p>
          <a:p>
            <a:pPr indent="1567180">
              <a:spcBef>
                <a:spcPts val="2600"/>
              </a:spcBef>
              <a:defRPr sz="2400" spc="-20">
                <a:solidFill>
                  <a:srgbClr val="FFFFFF"/>
                </a:solidFill>
                <a:latin typeface="Arial"/>
                <a:ea typeface="Arial"/>
                <a:cs typeface="Arial"/>
                <a:sym typeface="Arial"/>
              </a:defRPr>
            </a:pPr>
            <a:r>
              <a:t>Leen</a:t>
            </a:r>
            <a:r>
              <a:rPr spc="-135"/>
              <a:t> </a:t>
            </a:r>
            <a:r>
              <a:rPr spc="-10"/>
              <a:t>maaitah</a:t>
            </a:r>
          </a:p>
          <a:p>
            <a:pPr indent="2085975">
              <a:spcBef>
                <a:spcPts val="2600"/>
              </a:spcBef>
              <a:defRPr sz="2500">
                <a:solidFill>
                  <a:srgbClr val="FFFFFF"/>
                </a:solidFill>
                <a:latin typeface="Arial"/>
                <a:ea typeface="Arial"/>
                <a:cs typeface="Arial"/>
                <a:sym typeface="Arial"/>
              </a:defRPr>
            </a:pPr>
            <a:r>
              <a:t>Mera</a:t>
            </a:r>
            <a:r>
              <a:rPr spc="-170"/>
              <a:t> </a:t>
            </a:r>
            <a:r>
              <a:rPr spc="-10"/>
              <a:t>Alkelani</a:t>
            </a:r>
          </a:p>
        </p:txBody>
      </p:sp>
      <p:grpSp>
        <p:nvGrpSpPr>
          <p:cNvPr id="168" name="object 16"/>
          <p:cNvGrpSpPr/>
          <p:nvPr/>
        </p:nvGrpSpPr>
        <p:grpSpPr>
          <a:xfrm>
            <a:off x="7068184" y="2208353"/>
            <a:ext cx="1960246" cy="2531429"/>
            <a:chOff x="0" y="0"/>
            <a:chExt cx="1960245" cy="2531428"/>
          </a:xfrm>
        </p:grpSpPr>
        <p:grpSp>
          <p:nvGrpSpPr>
            <p:cNvPr id="154" name="object 17"/>
            <p:cNvGrpSpPr/>
            <p:nvPr/>
          </p:nvGrpSpPr>
          <p:grpSpPr>
            <a:xfrm>
              <a:off x="0" y="0"/>
              <a:ext cx="405132" cy="405130"/>
              <a:chOff x="0" y="0"/>
              <a:chExt cx="405131" cy="405130"/>
            </a:xfrm>
          </p:grpSpPr>
          <p:sp>
            <p:nvSpPr>
              <p:cNvPr id="152" name="Triangle"/>
              <p:cNvSpPr/>
              <p:nvPr/>
            </p:nvSpPr>
            <p:spPr>
              <a:xfrm>
                <a:off x="0" y="222884"/>
                <a:ext cx="405132" cy="18224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0800" y="21600"/>
                    </a:lnTo>
                    <a:lnTo>
                      <a:pt x="21600" y="0"/>
                    </a:lnTo>
                    <a:close/>
                  </a:path>
                </a:pathLst>
              </a:custGeom>
              <a:solidFill>
                <a:srgbClr val="F2DBDA">
                  <a:alpha val="89799"/>
                </a:srgbClr>
              </a:solidFill>
              <a:ln w="12700" cap="flat">
                <a:noFill/>
                <a:miter lim="400000"/>
              </a:ln>
              <a:effectLst/>
            </p:spPr>
            <p:txBody>
              <a:bodyPr wrap="square" lIns="45719" tIns="45719" rIns="45719" bIns="45719" numCol="1" anchor="t">
                <a:noAutofit/>
              </a:bodyPr>
              <a:lstStyle/>
              <a:p>
                <a:endParaRPr/>
              </a:p>
            </p:txBody>
          </p:sp>
          <p:sp>
            <p:nvSpPr>
              <p:cNvPr id="153" name="Square"/>
              <p:cNvSpPr/>
              <p:nvPr/>
            </p:nvSpPr>
            <p:spPr>
              <a:xfrm>
                <a:off x="91122" y="-1"/>
                <a:ext cx="222886" cy="222887"/>
              </a:xfrm>
              <a:prstGeom prst="rect">
                <a:avLst/>
              </a:prstGeom>
              <a:solidFill>
                <a:srgbClr val="F2DBDA">
                  <a:alpha val="89799"/>
                </a:srgbClr>
              </a:solidFill>
              <a:ln w="12700" cap="flat">
                <a:noFill/>
                <a:miter lim="400000"/>
              </a:ln>
              <a:effectLst/>
            </p:spPr>
            <p:txBody>
              <a:bodyPr wrap="square" lIns="45719" tIns="45719" rIns="45719" bIns="45719" numCol="1" anchor="t">
                <a:noAutofit/>
              </a:bodyPr>
              <a:lstStyle/>
              <a:p>
                <a:endParaRPr/>
              </a:p>
            </p:txBody>
          </p:sp>
        </p:grpSp>
        <p:sp>
          <p:nvSpPr>
            <p:cNvPr id="155" name="object 18"/>
            <p:cNvSpPr/>
            <p:nvPr/>
          </p:nvSpPr>
          <p:spPr>
            <a:xfrm>
              <a:off x="0" y="0"/>
              <a:ext cx="405132" cy="405131"/>
            </a:xfrm>
            <a:custGeom>
              <a:avLst/>
              <a:gdLst/>
              <a:ahLst/>
              <a:cxnLst>
                <a:cxn ang="0">
                  <a:pos x="wd2" y="hd2"/>
                </a:cxn>
                <a:cxn ang="5400000">
                  <a:pos x="wd2" y="hd2"/>
                </a:cxn>
                <a:cxn ang="10800000">
                  <a:pos x="wd2" y="hd2"/>
                </a:cxn>
                <a:cxn ang="16200000">
                  <a:pos x="wd2" y="hd2"/>
                </a:cxn>
              </a:cxnLst>
              <a:rect l="0" t="0" r="r" b="b"/>
              <a:pathLst>
                <a:path w="21600" h="21600" extrusionOk="0">
                  <a:moveTo>
                    <a:pt x="0" y="11883"/>
                  </a:moveTo>
                  <a:lnTo>
                    <a:pt x="4858" y="11883"/>
                  </a:lnTo>
                  <a:lnTo>
                    <a:pt x="4858" y="0"/>
                  </a:lnTo>
                  <a:lnTo>
                    <a:pt x="16742" y="0"/>
                  </a:lnTo>
                  <a:lnTo>
                    <a:pt x="16742" y="11883"/>
                  </a:lnTo>
                  <a:lnTo>
                    <a:pt x="21600" y="11883"/>
                  </a:lnTo>
                  <a:lnTo>
                    <a:pt x="10800" y="21600"/>
                  </a:lnTo>
                  <a:lnTo>
                    <a:pt x="0" y="11883"/>
                  </a:lnTo>
                </a:path>
              </a:pathLst>
            </a:custGeom>
            <a:noFill/>
            <a:ln w="25400" cap="flat">
              <a:solidFill>
                <a:srgbClr val="F2DBDA"/>
              </a:solidFill>
              <a:prstDash val="solid"/>
              <a:round/>
            </a:ln>
            <a:effectLst/>
          </p:spPr>
          <p:txBody>
            <a:bodyPr wrap="square" lIns="45719" tIns="45719" rIns="45719" bIns="45719" numCol="1" anchor="t">
              <a:noAutofit/>
            </a:bodyPr>
            <a:lstStyle/>
            <a:p>
              <a:endParaRPr/>
            </a:p>
          </p:txBody>
        </p:sp>
        <p:grpSp>
          <p:nvGrpSpPr>
            <p:cNvPr id="158" name="object 19"/>
            <p:cNvGrpSpPr/>
            <p:nvPr/>
          </p:nvGrpSpPr>
          <p:grpSpPr>
            <a:xfrm>
              <a:off x="518478" y="709930"/>
              <a:ext cx="405131" cy="405132"/>
              <a:chOff x="0" y="0"/>
              <a:chExt cx="405130" cy="405131"/>
            </a:xfrm>
          </p:grpSpPr>
          <p:sp>
            <p:nvSpPr>
              <p:cNvPr id="156" name="Triangle"/>
              <p:cNvSpPr/>
              <p:nvPr/>
            </p:nvSpPr>
            <p:spPr>
              <a:xfrm>
                <a:off x="0" y="222884"/>
                <a:ext cx="405131" cy="18224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0800" y="21600"/>
                    </a:lnTo>
                    <a:lnTo>
                      <a:pt x="21600" y="0"/>
                    </a:lnTo>
                    <a:close/>
                  </a:path>
                </a:pathLst>
              </a:custGeom>
              <a:solidFill>
                <a:srgbClr val="EAF1DD">
                  <a:alpha val="89799"/>
                </a:srgbClr>
              </a:solidFill>
              <a:ln w="12700" cap="flat">
                <a:noFill/>
                <a:miter lim="400000"/>
              </a:ln>
              <a:effectLst/>
            </p:spPr>
            <p:txBody>
              <a:bodyPr wrap="square" lIns="45719" tIns="45719" rIns="45719" bIns="45719" numCol="1" anchor="t">
                <a:noAutofit/>
              </a:bodyPr>
              <a:lstStyle/>
              <a:p>
                <a:endParaRPr/>
              </a:p>
            </p:txBody>
          </p:sp>
          <p:sp>
            <p:nvSpPr>
              <p:cNvPr id="157" name="Square"/>
              <p:cNvSpPr/>
              <p:nvPr/>
            </p:nvSpPr>
            <p:spPr>
              <a:xfrm>
                <a:off x="91122" y="0"/>
                <a:ext cx="222886" cy="222885"/>
              </a:xfrm>
              <a:prstGeom prst="rect">
                <a:avLst/>
              </a:prstGeom>
              <a:solidFill>
                <a:srgbClr val="EAF1DD">
                  <a:alpha val="89799"/>
                </a:srgbClr>
              </a:solidFill>
              <a:ln w="12700" cap="flat">
                <a:noFill/>
                <a:miter lim="400000"/>
              </a:ln>
              <a:effectLst/>
            </p:spPr>
            <p:txBody>
              <a:bodyPr wrap="square" lIns="45719" tIns="45719" rIns="45719" bIns="45719" numCol="1" anchor="t">
                <a:noAutofit/>
              </a:bodyPr>
              <a:lstStyle/>
              <a:p>
                <a:endParaRPr/>
              </a:p>
            </p:txBody>
          </p:sp>
        </p:grpSp>
        <p:sp>
          <p:nvSpPr>
            <p:cNvPr id="159" name="object 20"/>
            <p:cNvSpPr/>
            <p:nvPr/>
          </p:nvSpPr>
          <p:spPr>
            <a:xfrm>
              <a:off x="518477" y="709930"/>
              <a:ext cx="405132" cy="405132"/>
            </a:xfrm>
            <a:custGeom>
              <a:avLst/>
              <a:gdLst/>
              <a:ahLst/>
              <a:cxnLst>
                <a:cxn ang="0">
                  <a:pos x="wd2" y="hd2"/>
                </a:cxn>
                <a:cxn ang="5400000">
                  <a:pos x="wd2" y="hd2"/>
                </a:cxn>
                <a:cxn ang="10800000">
                  <a:pos x="wd2" y="hd2"/>
                </a:cxn>
                <a:cxn ang="16200000">
                  <a:pos x="wd2" y="hd2"/>
                </a:cxn>
              </a:cxnLst>
              <a:rect l="0" t="0" r="r" b="b"/>
              <a:pathLst>
                <a:path w="21600" h="21600" extrusionOk="0">
                  <a:moveTo>
                    <a:pt x="0" y="11883"/>
                  </a:moveTo>
                  <a:lnTo>
                    <a:pt x="4858" y="11883"/>
                  </a:lnTo>
                  <a:lnTo>
                    <a:pt x="4858" y="0"/>
                  </a:lnTo>
                  <a:lnTo>
                    <a:pt x="16742" y="0"/>
                  </a:lnTo>
                  <a:lnTo>
                    <a:pt x="16742" y="11883"/>
                  </a:lnTo>
                  <a:lnTo>
                    <a:pt x="21600" y="11883"/>
                  </a:lnTo>
                  <a:lnTo>
                    <a:pt x="10800" y="21600"/>
                  </a:lnTo>
                  <a:lnTo>
                    <a:pt x="0" y="11883"/>
                  </a:lnTo>
                </a:path>
              </a:pathLst>
            </a:custGeom>
            <a:noFill/>
            <a:ln w="25400" cap="flat">
              <a:solidFill>
                <a:srgbClr val="EAF1DD"/>
              </a:solidFill>
              <a:prstDash val="solid"/>
              <a:round/>
            </a:ln>
            <a:effectLst/>
          </p:spPr>
          <p:txBody>
            <a:bodyPr wrap="square" lIns="45719" tIns="45719" rIns="45719" bIns="45719" numCol="1" anchor="t">
              <a:noAutofit/>
            </a:bodyPr>
            <a:lstStyle/>
            <a:p>
              <a:endParaRPr/>
            </a:p>
          </p:txBody>
        </p:sp>
        <p:grpSp>
          <p:nvGrpSpPr>
            <p:cNvPr id="162" name="object 21"/>
            <p:cNvGrpSpPr/>
            <p:nvPr/>
          </p:nvGrpSpPr>
          <p:grpSpPr>
            <a:xfrm>
              <a:off x="1036955" y="1409383"/>
              <a:ext cx="405131" cy="405131"/>
              <a:chOff x="0" y="0"/>
              <a:chExt cx="405130" cy="405130"/>
            </a:xfrm>
          </p:grpSpPr>
          <p:sp>
            <p:nvSpPr>
              <p:cNvPr id="160" name="Triangle"/>
              <p:cNvSpPr/>
              <p:nvPr/>
            </p:nvSpPr>
            <p:spPr>
              <a:xfrm>
                <a:off x="0" y="222884"/>
                <a:ext cx="405131" cy="18224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0800" y="21600"/>
                    </a:lnTo>
                    <a:lnTo>
                      <a:pt x="21600" y="0"/>
                    </a:lnTo>
                    <a:close/>
                  </a:path>
                </a:pathLst>
              </a:custGeom>
              <a:solidFill>
                <a:srgbClr val="E5DFEC">
                  <a:alpha val="89799"/>
                </a:srgbClr>
              </a:solidFill>
              <a:ln w="12700" cap="flat">
                <a:noFill/>
                <a:miter lim="400000"/>
              </a:ln>
              <a:effectLst/>
            </p:spPr>
            <p:txBody>
              <a:bodyPr wrap="square" lIns="45719" tIns="45719" rIns="45719" bIns="45719" numCol="1" anchor="t">
                <a:noAutofit/>
              </a:bodyPr>
              <a:lstStyle/>
              <a:p>
                <a:endParaRPr/>
              </a:p>
            </p:txBody>
          </p:sp>
          <p:sp>
            <p:nvSpPr>
              <p:cNvPr id="161" name="Square"/>
              <p:cNvSpPr/>
              <p:nvPr/>
            </p:nvSpPr>
            <p:spPr>
              <a:xfrm>
                <a:off x="91122" y="0"/>
                <a:ext cx="222886" cy="222885"/>
              </a:xfrm>
              <a:prstGeom prst="rect">
                <a:avLst/>
              </a:prstGeom>
              <a:solidFill>
                <a:srgbClr val="E5DFEC">
                  <a:alpha val="89799"/>
                </a:srgbClr>
              </a:solidFill>
              <a:ln w="12700" cap="flat">
                <a:noFill/>
                <a:miter lim="400000"/>
              </a:ln>
              <a:effectLst/>
            </p:spPr>
            <p:txBody>
              <a:bodyPr wrap="square" lIns="45719" tIns="45719" rIns="45719" bIns="45719" numCol="1" anchor="t">
                <a:noAutofit/>
              </a:bodyPr>
              <a:lstStyle/>
              <a:p>
                <a:endParaRPr/>
              </a:p>
            </p:txBody>
          </p:sp>
        </p:grpSp>
        <p:sp>
          <p:nvSpPr>
            <p:cNvPr id="163" name="object 22"/>
            <p:cNvSpPr/>
            <p:nvPr/>
          </p:nvSpPr>
          <p:spPr>
            <a:xfrm>
              <a:off x="1036955" y="1409383"/>
              <a:ext cx="405131" cy="405131"/>
            </a:xfrm>
            <a:custGeom>
              <a:avLst/>
              <a:gdLst/>
              <a:ahLst/>
              <a:cxnLst>
                <a:cxn ang="0">
                  <a:pos x="wd2" y="hd2"/>
                </a:cxn>
                <a:cxn ang="5400000">
                  <a:pos x="wd2" y="hd2"/>
                </a:cxn>
                <a:cxn ang="10800000">
                  <a:pos x="wd2" y="hd2"/>
                </a:cxn>
                <a:cxn ang="16200000">
                  <a:pos x="wd2" y="hd2"/>
                </a:cxn>
              </a:cxnLst>
              <a:rect l="0" t="0" r="r" b="b"/>
              <a:pathLst>
                <a:path w="21600" h="21600" extrusionOk="0">
                  <a:moveTo>
                    <a:pt x="0" y="11883"/>
                  </a:moveTo>
                  <a:lnTo>
                    <a:pt x="4858" y="11883"/>
                  </a:lnTo>
                  <a:lnTo>
                    <a:pt x="4858" y="0"/>
                  </a:lnTo>
                  <a:lnTo>
                    <a:pt x="16742" y="0"/>
                  </a:lnTo>
                  <a:lnTo>
                    <a:pt x="16742" y="11883"/>
                  </a:lnTo>
                  <a:lnTo>
                    <a:pt x="21600" y="11883"/>
                  </a:lnTo>
                  <a:lnTo>
                    <a:pt x="10800" y="21600"/>
                  </a:lnTo>
                  <a:lnTo>
                    <a:pt x="0" y="11883"/>
                  </a:lnTo>
                </a:path>
              </a:pathLst>
            </a:custGeom>
            <a:noFill/>
            <a:ln w="25400" cap="flat">
              <a:solidFill>
                <a:srgbClr val="E5DFEC"/>
              </a:solidFill>
              <a:prstDash val="solid"/>
              <a:round/>
            </a:ln>
            <a:effectLst/>
          </p:spPr>
          <p:txBody>
            <a:bodyPr wrap="square" lIns="45719" tIns="45719" rIns="45719" bIns="45719" numCol="1" anchor="t">
              <a:noAutofit/>
            </a:bodyPr>
            <a:lstStyle/>
            <a:p>
              <a:endParaRPr/>
            </a:p>
          </p:txBody>
        </p:sp>
        <p:grpSp>
          <p:nvGrpSpPr>
            <p:cNvPr id="166" name="object 23"/>
            <p:cNvGrpSpPr/>
            <p:nvPr/>
          </p:nvGrpSpPr>
          <p:grpSpPr>
            <a:xfrm>
              <a:off x="1555115" y="2126298"/>
              <a:ext cx="405131" cy="405131"/>
              <a:chOff x="0" y="0"/>
              <a:chExt cx="405130" cy="405130"/>
            </a:xfrm>
          </p:grpSpPr>
          <p:sp>
            <p:nvSpPr>
              <p:cNvPr id="164" name="Triangle"/>
              <p:cNvSpPr/>
              <p:nvPr/>
            </p:nvSpPr>
            <p:spPr>
              <a:xfrm>
                <a:off x="0" y="222884"/>
                <a:ext cx="405131" cy="18224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0800" y="21600"/>
                    </a:lnTo>
                    <a:lnTo>
                      <a:pt x="21600" y="0"/>
                    </a:lnTo>
                    <a:close/>
                  </a:path>
                </a:pathLst>
              </a:custGeom>
              <a:solidFill>
                <a:srgbClr val="DAEEF3">
                  <a:alpha val="89799"/>
                </a:srgbClr>
              </a:solidFill>
              <a:ln w="12700" cap="flat">
                <a:noFill/>
                <a:miter lim="400000"/>
              </a:ln>
              <a:effectLst/>
            </p:spPr>
            <p:txBody>
              <a:bodyPr wrap="square" lIns="45719" tIns="45719" rIns="45719" bIns="45719" numCol="1" anchor="t">
                <a:noAutofit/>
              </a:bodyPr>
              <a:lstStyle/>
              <a:p>
                <a:endParaRPr/>
              </a:p>
            </p:txBody>
          </p:sp>
          <p:sp>
            <p:nvSpPr>
              <p:cNvPr id="165" name="Square"/>
              <p:cNvSpPr/>
              <p:nvPr/>
            </p:nvSpPr>
            <p:spPr>
              <a:xfrm>
                <a:off x="91122" y="0"/>
                <a:ext cx="222886" cy="222885"/>
              </a:xfrm>
              <a:prstGeom prst="rect">
                <a:avLst/>
              </a:prstGeom>
              <a:solidFill>
                <a:srgbClr val="DAEEF3">
                  <a:alpha val="89799"/>
                </a:srgbClr>
              </a:solidFill>
              <a:ln w="12700" cap="flat">
                <a:noFill/>
                <a:miter lim="400000"/>
              </a:ln>
              <a:effectLst/>
            </p:spPr>
            <p:txBody>
              <a:bodyPr wrap="square" lIns="45719" tIns="45719" rIns="45719" bIns="45719" numCol="1" anchor="t">
                <a:noAutofit/>
              </a:bodyPr>
              <a:lstStyle/>
              <a:p>
                <a:endParaRPr/>
              </a:p>
            </p:txBody>
          </p:sp>
        </p:grpSp>
        <p:sp>
          <p:nvSpPr>
            <p:cNvPr id="167" name="object 24"/>
            <p:cNvSpPr/>
            <p:nvPr/>
          </p:nvSpPr>
          <p:spPr>
            <a:xfrm>
              <a:off x="1555115" y="2126298"/>
              <a:ext cx="405131" cy="405131"/>
            </a:xfrm>
            <a:custGeom>
              <a:avLst/>
              <a:gdLst/>
              <a:ahLst/>
              <a:cxnLst>
                <a:cxn ang="0">
                  <a:pos x="wd2" y="hd2"/>
                </a:cxn>
                <a:cxn ang="5400000">
                  <a:pos x="wd2" y="hd2"/>
                </a:cxn>
                <a:cxn ang="10800000">
                  <a:pos x="wd2" y="hd2"/>
                </a:cxn>
                <a:cxn ang="16200000">
                  <a:pos x="wd2" y="hd2"/>
                </a:cxn>
              </a:cxnLst>
              <a:rect l="0" t="0" r="r" b="b"/>
              <a:pathLst>
                <a:path w="21600" h="21600" extrusionOk="0">
                  <a:moveTo>
                    <a:pt x="0" y="11883"/>
                  </a:moveTo>
                  <a:lnTo>
                    <a:pt x="4858" y="11883"/>
                  </a:lnTo>
                  <a:lnTo>
                    <a:pt x="4858" y="0"/>
                  </a:lnTo>
                  <a:lnTo>
                    <a:pt x="16742" y="0"/>
                  </a:lnTo>
                  <a:lnTo>
                    <a:pt x="16742" y="11883"/>
                  </a:lnTo>
                  <a:lnTo>
                    <a:pt x="21600" y="11883"/>
                  </a:lnTo>
                  <a:lnTo>
                    <a:pt x="10800" y="21600"/>
                  </a:lnTo>
                  <a:lnTo>
                    <a:pt x="0" y="11883"/>
                  </a:lnTo>
                </a:path>
              </a:pathLst>
            </a:custGeom>
            <a:noFill/>
            <a:ln w="25400" cap="flat">
              <a:solidFill>
                <a:srgbClr val="DAEEF3"/>
              </a:solidFill>
              <a:prstDash val="solid"/>
              <a:round/>
            </a:ln>
            <a:effectLst/>
          </p:spPr>
          <p:txBody>
            <a:bodyPr wrap="square" lIns="45719" tIns="45719" rIns="45719" bIns="45719" numCol="1" anchor="t">
              <a:noAutofit/>
            </a:bodyPr>
            <a:lstStyle/>
            <a:p>
              <a:endParaRPr/>
            </a:p>
          </p:txBody>
        </p: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object 2"/>
          <p:cNvSpPr txBox="1">
            <a:spLocks noGrp="1"/>
          </p:cNvSpPr>
          <p:nvPr>
            <p:ph type="title"/>
          </p:nvPr>
        </p:nvSpPr>
        <p:spPr>
          <a:xfrm>
            <a:off x="741679" y="449000"/>
            <a:ext cx="8575041" cy="757557"/>
          </a:xfrm>
          <a:prstGeom prst="rect">
            <a:avLst/>
          </a:prstGeom>
        </p:spPr>
        <p:txBody>
          <a:bodyPr/>
          <a:lstStyle>
            <a:lvl1pPr indent="3176270">
              <a:defRPr sz="3400" spc="200"/>
            </a:lvl1pPr>
          </a:lstStyle>
          <a:p>
            <a:r>
              <a:t>Afterpains</a:t>
            </a:r>
          </a:p>
        </p:txBody>
      </p:sp>
      <p:sp>
        <p:nvSpPr>
          <p:cNvPr id="200" name="object 3"/>
          <p:cNvSpPr txBox="1"/>
          <p:nvPr/>
        </p:nvSpPr>
        <p:spPr>
          <a:xfrm>
            <a:off x="752728" y="1483887"/>
            <a:ext cx="8444867" cy="31484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201295" indent="-188595">
              <a:lnSpc>
                <a:spcPts val="2200"/>
              </a:lnSpc>
              <a:spcBef>
                <a:spcPts val="100"/>
              </a:spcBef>
              <a:buSzPct val="100000"/>
              <a:buChar char="•"/>
              <a:tabLst>
                <a:tab pos="190500" algn="l"/>
              </a:tabLst>
              <a:defRPr sz="2000" spc="-9">
                <a:latin typeface="Microsoft Sans Serif"/>
                <a:ea typeface="Microsoft Sans Serif"/>
                <a:cs typeface="Microsoft Sans Serif"/>
                <a:sym typeface="Microsoft Sans Serif"/>
              </a:defRPr>
            </a:pPr>
            <a:r>
              <a:t>Afterpains</a:t>
            </a:r>
            <a:r>
              <a:rPr spc="-90"/>
              <a:t> </a:t>
            </a:r>
            <a:r>
              <a:rPr spc="0"/>
              <a:t>occur</a:t>
            </a:r>
            <a:r>
              <a:rPr spc="-85"/>
              <a:t> </a:t>
            </a:r>
            <a:r>
              <a:rPr spc="0"/>
              <a:t>in</a:t>
            </a:r>
            <a:r>
              <a:rPr spc="-79"/>
              <a:t> </a:t>
            </a:r>
            <a:r>
              <a:rPr spc="0"/>
              <a:t>50</a:t>
            </a:r>
            <a:r>
              <a:rPr spc="-85"/>
              <a:t> </a:t>
            </a:r>
            <a:r>
              <a:rPr spc="0"/>
              <a:t>percent</a:t>
            </a:r>
            <a:r>
              <a:rPr spc="-79"/>
              <a:t> </a:t>
            </a:r>
            <a:r>
              <a:rPr spc="0"/>
              <a:t>of</a:t>
            </a:r>
            <a:r>
              <a:rPr spc="-95"/>
              <a:t> </a:t>
            </a:r>
            <a:r>
              <a:rPr spc="-19"/>
              <a:t>individuals</a:t>
            </a:r>
            <a:r>
              <a:rPr spc="-90"/>
              <a:t> </a:t>
            </a:r>
            <a:r>
              <a:rPr spc="0"/>
              <a:t>within</a:t>
            </a:r>
            <a:r>
              <a:rPr spc="-79"/>
              <a:t> </a:t>
            </a:r>
            <a:r>
              <a:rPr spc="0"/>
              <a:t>48</a:t>
            </a:r>
            <a:r>
              <a:rPr spc="-85"/>
              <a:t> </a:t>
            </a:r>
            <a:r>
              <a:rPr spc="0"/>
              <a:t>hours</a:t>
            </a:r>
            <a:r>
              <a:rPr spc="-79"/>
              <a:t> </a:t>
            </a:r>
            <a:r>
              <a:rPr spc="0"/>
              <a:t>of</a:t>
            </a:r>
            <a:r>
              <a:rPr spc="-85"/>
              <a:t> </a:t>
            </a:r>
            <a:r>
              <a:rPr spc="0"/>
              <a:t>vaginal</a:t>
            </a:r>
            <a:r>
              <a:rPr spc="-100"/>
              <a:t> </a:t>
            </a:r>
            <a:r>
              <a:rPr spc="-25"/>
              <a:t>or</a:t>
            </a:r>
          </a:p>
          <a:p>
            <a:pPr indent="200025">
              <a:lnSpc>
                <a:spcPts val="2200"/>
              </a:lnSpc>
              <a:defRPr sz="2000" spc="-25">
                <a:latin typeface="Microsoft Sans Serif"/>
                <a:ea typeface="Microsoft Sans Serif"/>
                <a:cs typeface="Microsoft Sans Serif"/>
                <a:sym typeface="Microsoft Sans Serif"/>
              </a:defRPr>
            </a:pPr>
            <a:r>
              <a:t>cesarean</a:t>
            </a:r>
            <a:r>
              <a:rPr spc="30"/>
              <a:t> </a:t>
            </a:r>
            <a:r>
              <a:rPr spc="0"/>
              <a:t>birth</a:t>
            </a:r>
            <a:r>
              <a:rPr spc="25"/>
              <a:t> </a:t>
            </a:r>
            <a:r>
              <a:rPr spc="0"/>
              <a:t>due</a:t>
            </a:r>
            <a:r>
              <a:rPr spc="35"/>
              <a:t> </a:t>
            </a:r>
            <a:r>
              <a:rPr spc="0"/>
              <a:t>to</a:t>
            </a:r>
            <a:r>
              <a:rPr spc="319"/>
              <a:t> </a:t>
            </a:r>
            <a:r>
              <a:rPr sz="1900" spc="0"/>
              <a:t>hypertonic</a:t>
            </a:r>
            <a:r>
              <a:rPr sz="1900" spc="55"/>
              <a:t> </a:t>
            </a:r>
            <a:r>
              <a:rPr sz="1900" spc="0"/>
              <a:t>uterine</a:t>
            </a:r>
            <a:r>
              <a:rPr sz="1900" spc="70"/>
              <a:t> </a:t>
            </a:r>
            <a:r>
              <a:rPr sz="1900" spc="35"/>
              <a:t>contractions</a:t>
            </a:r>
            <a:r>
              <a:rPr spc="35"/>
              <a:t>.</a:t>
            </a:r>
          </a:p>
          <a:p>
            <a:pPr marL="202564" indent="-188595">
              <a:lnSpc>
                <a:spcPts val="2200"/>
              </a:lnSpc>
              <a:buSzPct val="100000"/>
              <a:buChar char="•"/>
              <a:tabLst>
                <a:tab pos="190500" algn="l"/>
              </a:tabLst>
              <a:defRPr sz="2000">
                <a:latin typeface="Microsoft Sans Serif"/>
                <a:ea typeface="Microsoft Sans Serif"/>
                <a:cs typeface="Microsoft Sans Serif"/>
                <a:sym typeface="Microsoft Sans Serif"/>
              </a:defRPr>
            </a:pPr>
            <a:r>
              <a:t>The</a:t>
            </a:r>
            <a:r>
              <a:rPr spc="-65"/>
              <a:t> </a:t>
            </a:r>
            <a:r>
              <a:t>pain</a:t>
            </a:r>
            <a:r>
              <a:rPr spc="-60"/>
              <a:t> </a:t>
            </a:r>
            <a:r>
              <a:t>is</a:t>
            </a:r>
            <a:r>
              <a:rPr spc="-60"/>
              <a:t> </a:t>
            </a:r>
            <a:r>
              <a:t>intermittent</a:t>
            </a:r>
            <a:r>
              <a:rPr spc="-60"/>
              <a:t> </a:t>
            </a:r>
            <a:r>
              <a:t>and</a:t>
            </a:r>
            <a:r>
              <a:rPr spc="-65"/>
              <a:t> </a:t>
            </a:r>
            <a:r>
              <a:t>often</a:t>
            </a:r>
            <a:r>
              <a:rPr spc="-60"/>
              <a:t> </a:t>
            </a:r>
            <a:r>
              <a:t>more</a:t>
            </a:r>
            <a:r>
              <a:rPr spc="-60"/>
              <a:t> </a:t>
            </a:r>
            <a:r>
              <a:t>intense</a:t>
            </a:r>
            <a:r>
              <a:rPr spc="-65"/>
              <a:t> </a:t>
            </a:r>
            <a:r>
              <a:t>during</a:t>
            </a:r>
            <a:r>
              <a:rPr spc="-60"/>
              <a:t> </a:t>
            </a:r>
            <a:r>
              <a:t>Lactation</a:t>
            </a:r>
            <a:r>
              <a:rPr spc="-60"/>
              <a:t> </a:t>
            </a:r>
            <a:r>
              <a:t>due</a:t>
            </a:r>
            <a:r>
              <a:rPr spc="-55"/>
              <a:t> </a:t>
            </a:r>
            <a:r>
              <a:t>to</a:t>
            </a:r>
            <a:r>
              <a:rPr spc="-79"/>
              <a:t> </a:t>
            </a:r>
            <a:r>
              <a:rPr spc="-25"/>
              <a:t>the</a:t>
            </a:r>
          </a:p>
          <a:p>
            <a:pPr indent="201929">
              <a:lnSpc>
                <a:spcPts val="2200"/>
              </a:lnSpc>
              <a:defRPr sz="1900" spc="-10">
                <a:latin typeface="Microsoft Sans Serif"/>
                <a:ea typeface="Microsoft Sans Serif"/>
                <a:cs typeface="Microsoft Sans Serif"/>
                <a:sym typeface="Microsoft Sans Serif"/>
              </a:defRPr>
            </a:pPr>
            <a:r>
              <a:t>release</a:t>
            </a:r>
            <a:r>
              <a:rPr spc="-90"/>
              <a:t> </a:t>
            </a:r>
            <a:r>
              <a:rPr spc="0"/>
              <a:t>of</a:t>
            </a:r>
            <a:r>
              <a:rPr spc="-85"/>
              <a:t> </a:t>
            </a:r>
            <a:r>
              <a:t>oxytocin</a:t>
            </a:r>
            <a:r>
              <a:rPr spc="-95"/>
              <a:t> </a:t>
            </a:r>
            <a:r>
              <a:rPr spc="-20"/>
              <a:t>associated</a:t>
            </a:r>
            <a:r>
              <a:rPr spc="-85"/>
              <a:t> </a:t>
            </a:r>
            <a:r>
              <a:t>with</a:t>
            </a:r>
            <a:r>
              <a:rPr spc="-95"/>
              <a:t> </a:t>
            </a:r>
            <a:r>
              <a:t>suckling.</a:t>
            </a:r>
          </a:p>
          <a:p>
            <a:pPr marL="201295" marR="5080" indent="-189229">
              <a:lnSpc>
                <a:spcPct val="76400"/>
              </a:lnSpc>
              <a:spcBef>
                <a:spcPts val="1200"/>
              </a:spcBef>
              <a:buSzPct val="100000"/>
              <a:buChar char="•"/>
              <a:tabLst>
                <a:tab pos="190500" algn="l"/>
              </a:tabLst>
              <a:defRPr sz="2000" spc="-9">
                <a:latin typeface="Microsoft Sans Serif"/>
                <a:ea typeface="Microsoft Sans Serif"/>
                <a:cs typeface="Microsoft Sans Serif"/>
                <a:sym typeface="Microsoft Sans Serif"/>
              </a:defRPr>
            </a:pPr>
            <a:r>
              <a:t>Afterpains</a:t>
            </a:r>
            <a:r>
              <a:rPr spc="-79"/>
              <a:t> </a:t>
            </a:r>
            <a:r>
              <a:rPr spc="0"/>
              <a:t>usually</a:t>
            </a:r>
            <a:r>
              <a:rPr spc="-90"/>
              <a:t> </a:t>
            </a:r>
            <a:r>
              <a:t>spontaneously</a:t>
            </a:r>
            <a:r>
              <a:rPr spc="-79"/>
              <a:t> </a:t>
            </a:r>
            <a:r>
              <a:rPr spc="0"/>
              <a:t>resolve</a:t>
            </a:r>
            <a:r>
              <a:rPr spc="-79"/>
              <a:t> </a:t>
            </a:r>
            <a:r>
              <a:rPr spc="0"/>
              <a:t>by</a:t>
            </a:r>
            <a:r>
              <a:rPr spc="-79"/>
              <a:t> </a:t>
            </a:r>
            <a:r>
              <a:rPr spc="0"/>
              <a:t>the</a:t>
            </a:r>
            <a:r>
              <a:rPr spc="-79"/>
              <a:t> </a:t>
            </a:r>
            <a:r>
              <a:rPr spc="0"/>
              <a:t>end</a:t>
            </a:r>
            <a:r>
              <a:rPr spc="-79"/>
              <a:t> </a:t>
            </a:r>
            <a:r>
              <a:rPr spc="0"/>
              <a:t>of</a:t>
            </a:r>
            <a:r>
              <a:rPr spc="-79"/>
              <a:t> </a:t>
            </a:r>
            <a:r>
              <a:rPr spc="0"/>
              <a:t>the</a:t>
            </a:r>
            <a:r>
              <a:rPr spc="-85"/>
              <a:t> </a:t>
            </a:r>
            <a:r>
              <a:rPr spc="0"/>
              <a:t>first</a:t>
            </a:r>
            <a:r>
              <a:rPr spc="-79"/>
              <a:t> </a:t>
            </a:r>
            <a:r>
              <a:t>postpartum </a:t>
            </a:r>
            <a:r>
              <a:rPr sz="1900" spc="0"/>
              <a:t>week.</a:t>
            </a:r>
            <a:r>
              <a:rPr sz="1900" spc="-75"/>
              <a:t> </a:t>
            </a:r>
            <a:r>
              <a:rPr sz="1900" spc="0"/>
              <a:t>Mild</a:t>
            </a:r>
            <a:r>
              <a:rPr sz="1900" spc="-70"/>
              <a:t> </a:t>
            </a:r>
            <a:r>
              <a:rPr sz="1900" spc="-10"/>
              <a:t>analgesics</a:t>
            </a:r>
            <a:r>
              <a:rPr sz="1900" spc="-75"/>
              <a:t> </a:t>
            </a:r>
            <a:r>
              <a:rPr sz="1900" spc="0"/>
              <a:t>(eg,</a:t>
            </a:r>
            <a:r>
              <a:rPr sz="1900" spc="-70"/>
              <a:t> </a:t>
            </a:r>
            <a:r>
              <a:rPr sz="1900" spc="-10"/>
              <a:t>acetaminophen</a:t>
            </a:r>
            <a:r>
              <a:rPr sz="1900" spc="-75"/>
              <a:t> </a:t>
            </a:r>
            <a:r>
              <a:rPr sz="1900" spc="0"/>
              <a:t>[paracetamol],</a:t>
            </a:r>
            <a:r>
              <a:rPr sz="1900" spc="-80"/>
              <a:t> </a:t>
            </a:r>
            <a:r>
              <a:rPr sz="1900" spc="-10"/>
              <a:t>ibuprofen, diclofenac</a:t>
            </a:r>
            <a:r>
              <a:rPr sz="1900" spc="-50"/>
              <a:t> </a:t>
            </a:r>
            <a:r>
              <a:rPr sz="1900" spc="-20"/>
              <a:t>suppositories)</a:t>
            </a:r>
            <a:r>
              <a:rPr sz="1900" spc="-35"/>
              <a:t> </a:t>
            </a:r>
            <a:r>
              <a:rPr sz="1900" spc="0"/>
              <a:t>are</a:t>
            </a:r>
            <a:r>
              <a:rPr sz="1900" spc="-45"/>
              <a:t> </a:t>
            </a:r>
            <a:r>
              <a:rPr sz="1900" spc="-10"/>
              <a:t>effective.</a:t>
            </a:r>
            <a:endParaRPr sz="1900" spc="-9"/>
          </a:p>
          <a:p>
            <a:pPr marL="198120" marR="104139" indent="-186054">
              <a:lnSpc>
                <a:spcPct val="76800"/>
              </a:lnSpc>
              <a:spcBef>
                <a:spcPts val="800"/>
              </a:spcBef>
              <a:buSzPct val="100000"/>
              <a:buChar char="•"/>
              <a:tabLst>
                <a:tab pos="190500" algn="l"/>
              </a:tabLst>
              <a:defRPr sz="1900" spc="-20">
                <a:latin typeface="Microsoft Sans Serif"/>
                <a:ea typeface="Microsoft Sans Serif"/>
                <a:cs typeface="Microsoft Sans Serif"/>
                <a:sym typeface="Microsoft Sans Serif"/>
              </a:defRPr>
            </a:pPr>
            <a:r>
              <a:t>Nonsteroidal</a:t>
            </a:r>
            <a:r>
              <a:rPr spc="-65"/>
              <a:t> </a:t>
            </a:r>
            <a:r>
              <a:rPr spc="-25"/>
              <a:t>anti-</a:t>
            </a:r>
            <a:r>
              <a:t>inflammatory</a:t>
            </a:r>
            <a:r>
              <a:rPr spc="-55"/>
              <a:t> </a:t>
            </a:r>
            <a:r>
              <a:rPr spc="0"/>
              <a:t>drugs</a:t>
            </a:r>
            <a:r>
              <a:rPr spc="-45"/>
              <a:t> </a:t>
            </a:r>
            <a:r>
              <a:rPr spc="0"/>
              <a:t>(NSAlDs)</a:t>
            </a:r>
            <a:r>
              <a:rPr spc="-55"/>
              <a:t> </a:t>
            </a:r>
            <a:r>
              <a:rPr spc="-10"/>
              <a:t>appear</a:t>
            </a:r>
            <a:r>
              <a:rPr spc="-45"/>
              <a:t> </a:t>
            </a:r>
            <a:r>
              <a:rPr spc="0"/>
              <a:t>to</a:t>
            </a:r>
            <a:r>
              <a:rPr spc="-55"/>
              <a:t> </a:t>
            </a:r>
            <a:r>
              <a:rPr spc="0"/>
              <a:t>be</a:t>
            </a:r>
            <a:r>
              <a:rPr spc="-45"/>
              <a:t> </a:t>
            </a:r>
            <a:r>
              <a:rPr spc="0"/>
              <a:t>as</a:t>
            </a:r>
            <a:r>
              <a:rPr spc="-59"/>
              <a:t> </a:t>
            </a:r>
            <a:r>
              <a:t>effective</a:t>
            </a:r>
            <a:r>
              <a:rPr spc="-65"/>
              <a:t> </a:t>
            </a:r>
            <a:r>
              <a:rPr spc="-25"/>
              <a:t>as 	</a:t>
            </a:r>
            <a:r>
              <a:rPr spc="-10"/>
              <a:t>acetaminophen</a:t>
            </a:r>
            <a:r>
              <a:rPr spc="-70"/>
              <a:t> </a:t>
            </a:r>
            <a:r>
              <a:rPr spc="0"/>
              <a:t>(paracetamol),</a:t>
            </a:r>
            <a:r>
              <a:rPr spc="-70"/>
              <a:t> </a:t>
            </a:r>
            <a:r>
              <a:rPr spc="0"/>
              <a:t>and</a:t>
            </a:r>
            <a:r>
              <a:rPr spc="-59"/>
              <a:t> </a:t>
            </a:r>
            <a:r>
              <a:rPr spc="0"/>
              <a:t>the</a:t>
            </a:r>
            <a:r>
              <a:rPr spc="-70"/>
              <a:t> </a:t>
            </a:r>
            <a:r>
              <a:rPr spc="0"/>
              <a:t>two</a:t>
            </a:r>
            <a:r>
              <a:rPr spc="-59"/>
              <a:t> </a:t>
            </a:r>
            <a:r>
              <a:rPr spc="0"/>
              <a:t>drugs</a:t>
            </a:r>
            <a:r>
              <a:rPr spc="-70"/>
              <a:t> </a:t>
            </a:r>
            <a:r>
              <a:rPr spc="0"/>
              <a:t>can</a:t>
            </a:r>
            <a:r>
              <a:rPr spc="-65"/>
              <a:t> </a:t>
            </a:r>
            <a:r>
              <a:rPr spc="0"/>
              <a:t>be</a:t>
            </a:r>
            <a:r>
              <a:rPr spc="-65"/>
              <a:t> </a:t>
            </a:r>
            <a:r>
              <a:rPr spc="0"/>
              <a:t>used</a:t>
            </a:r>
            <a:r>
              <a:rPr spc="-85"/>
              <a:t> </a:t>
            </a:r>
            <a:r>
              <a:rPr spc="-25"/>
              <a:t>in 	</a:t>
            </a:r>
            <a:r>
              <a:rPr spc="-10"/>
              <a:t>combination</a:t>
            </a:r>
            <a:r>
              <a:rPr spc="-80"/>
              <a:t> </a:t>
            </a:r>
            <a:r>
              <a:rPr spc="0"/>
              <a:t>if</a:t>
            </a:r>
            <a:r>
              <a:rPr spc="-70"/>
              <a:t> </a:t>
            </a:r>
            <a:r>
              <a:rPr spc="0"/>
              <a:t>a</a:t>
            </a:r>
            <a:r>
              <a:rPr spc="-80"/>
              <a:t> </a:t>
            </a:r>
            <a:r>
              <a:rPr spc="0"/>
              <a:t>single</a:t>
            </a:r>
            <a:r>
              <a:rPr spc="-70"/>
              <a:t> </a:t>
            </a:r>
            <a:r>
              <a:rPr spc="0"/>
              <a:t>drug</a:t>
            </a:r>
            <a:r>
              <a:rPr spc="-80"/>
              <a:t> </a:t>
            </a:r>
            <a:r>
              <a:rPr spc="0"/>
              <a:t>is</a:t>
            </a:r>
            <a:r>
              <a:rPr spc="-80"/>
              <a:t> </a:t>
            </a:r>
            <a:r>
              <a:rPr spc="-10"/>
              <a:t>inadequate.</a:t>
            </a:r>
          </a:p>
          <a:p>
            <a:pPr marL="200025" indent="-186054">
              <a:lnSpc>
                <a:spcPts val="1700"/>
              </a:lnSpc>
              <a:buSzPct val="100000"/>
              <a:buChar char="•"/>
              <a:tabLst>
                <a:tab pos="190500" algn="l"/>
              </a:tabLst>
              <a:defRPr sz="1900">
                <a:latin typeface="Microsoft Sans Serif"/>
                <a:ea typeface="Microsoft Sans Serif"/>
                <a:cs typeface="Microsoft Sans Serif"/>
                <a:sym typeface="Microsoft Sans Serif"/>
              </a:defRPr>
            </a:pPr>
            <a:r>
              <a:t>Severe</a:t>
            </a:r>
            <a:r>
              <a:rPr spc="-75"/>
              <a:t> </a:t>
            </a:r>
            <a:r>
              <a:t>afterpains</a:t>
            </a:r>
            <a:r>
              <a:rPr spc="-65"/>
              <a:t> </a:t>
            </a:r>
            <a:r>
              <a:t>after</a:t>
            </a:r>
            <a:r>
              <a:rPr spc="-75"/>
              <a:t> </a:t>
            </a:r>
            <a:r>
              <a:t>vaginal</a:t>
            </a:r>
            <a:r>
              <a:rPr spc="-65"/>
              <a:t> </a:t>
            </a:r>
            <a:r>
              <a:t>birth</a:t>
            </a:r>
            <a:r>
              <a:rPr spc="-75"/>
              <a:t> </a:t>
            </a:r>
            <a:r>
              <a:t>are</a:t>
            </a:r>
            <a:r>
              <a:rPr spc="-65"/>
              <a:t> </a:t>
            </a:r>
            <a:r>
              <a:rPr spc="-10"/>
              <a:t>atypical</a:t>
            </a:r>
            <a:r>
              <a:rPr spc="-75"/>
              <a:t> </a:t>
            </a:r>
            <a:r>
              <a:t>and</a:t>
            </a:r>
            <a:r>
              <a:rPr spc="-65"/>
              <a:t> </a:t>
            </a:r>
            <a:r>
              <a:t>should</a:t>
            </a:r>
            <a:r>
              <a:rPr spc="-75"/>
              <a:t> </a:t>
            </a:r>
            <a:r>
              <a:t>prompt</a:t>
            </a:r>
            <a:r>
              <a:rPr spc="-85"/>
              <a:t> </a:t>
            </a:r>
            <a:r>
              <a:rPr spc="-25"/>
              <a:t>an</a:t>
            </a:r>
          </a:p>
          <a:p>
            <a:pPr indent="201295">
              <a:lnSpc>
                <a:spcPts val="2200"/>
              </a:lnSpc>
              <a:defRPr sz="2000" spc="-19">
                <a:latin typeface="Microsoft Sans Serif"/>
                <a:ea typeface="Microsoft Sans Serif"/>
                <a:cs typeface="Microsoft Sans Serif"/>
                <a:sym typeface="Microsoft Sans Serif"/>
              </a:defRPr>
            </a:pPr>
            <a:r>
              <a:t>evaluation</a:t>
            </a:r>
            <a:r>
              <a:rPr spc="-75"/>
              <a:t> </a:t>
            </a:r>
            <a:r>
              <a:rPr spc="0"/>
              <a:t>for</a:t>
            </a:r>
            <a:r>
              <a:rPr spc="-70"/>
              <a:t> </a:t>
            </a:r>
            <a:r>
              <a:rPr spc="0"/>
              <a:t>another</a:t>
            </a:r>
            <a:r>
              <a:rPr spc="-85"/>
              <a:t> </a:t>
            </a:r>
            <a:r>
              <a:rPr spc="-9"/>
              <a:t>source.</a:t>
            </a:r>
          </a:p>
        </p:txBody>
      </p:sp>
    </p:spTree>
  </p:cSld>
  <p:clrMapOvr>
    <a:masterClrMapping/>
  </p:clrMapOvr>
  <p:transition spd="med"/>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3" name="object 2"/>
          <p:cNvGrpSpPr/>
          <p:nvPr/>
        </p:nvGrpSpPr>
        <p:grpSpPr>
          <a:xfrm>
            <a:off x="458151" y="9030"/>
            <a:ext cx="8900162" cy="5169854"/>
            <a:chOff x="0" y="0"/>
            <a:chExt cx="8900160" cy="5169852"/>
          </a:xfrm>
        </p:grpSpPr>
        <p:sp>
          <p:nvSpPr>
            <p:cNvPr id="821" name="object 3"/>
            <p:cNvSpPr/>
            <p:nvPr/>
          </p:nvSpPr>
          <p:spPr>
            <a:xfrm>
              <a:off x="7963853" y="0"/>
              <a:ext cx="936308" cy="39433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29" y="765"/>
                  </a:lnTo>
                  <a:lnTo>
                    <a:pt x="300" y="3270"/>
                  </a:lnTo>
                  <a:lnTo>
                    <a:pt x="674" y="5652"/>
                  </a:lnTo>
                  <a:lnTo>
                    <a:pt x="1135" y="7948"/>
                  </a:lnTo>
                  <a:lnTo>
                    <a:pt x="1685" y="10087"/>
                  </a:lnTo>
                  <a:lnTo>
                    <a:pt x="2315" y="12104"/>
                  </a:lnTo>
                  <a:lnTo>
                    <a:pt x="3025" y="13965"/>
                  </a:lnTo>
                  <a:lnTo>
                    <a:pt x="3809" y="15652"/>
                  </a:lnTo>
                  <a:lnTo>
                    <a:pt x="4658" y="17148"/>
                  </a:lnTo>
                  <a:lnTo>
                    <a:pt x="5559" y="18452"/>
                  </a:lnTo>
                  <a:lnTo>
                    <a:pt x="6526" y="19548"/>
                  </a:lnTo>
                  <a:lnTo>
                    <a:pt x="7530" y="20435"/>
                  </a:lnTo>
                  <a:lnTo>
                    <a:pt x="8584" y="21078"/>
                  </a:lnTo>
                  <a:lnTo>
                    <a:pt x="9683" y="21478"/>
                  </a:lnTo>
                  <a:lnTo>
                    <a:pt x="10804" y="21600"/>
                  </a:lnTo>
                  <a:lnTo>
                    <a:pt x="11932" y="21478"/>
                  </a:lnTo>
                  <a:lnTo>
                    <a:pt x="13023" y="21078"/>
                  </a:lnTo>
                  <a:lnTo>
                    <a:pt x="14070" y="20435"/>
                  </a:lnTo>
                  <a:lnTo>
                    <a:pt x="15081" y="19548"/>
                  </a:lnTo>
                  <a:lnTo>
                    <a:pt x="16041" y="18452"/>
                  </a:lnTo>
                  <a:lnTo>
                    <a:pt x="16949" y="17148"/>
                  </a:lnTo>
                  <a:lnTo>
                    <a:pt x="17799" y="15652"/>
                  </a:lnTo>
                  <a:lnTo>
                    <a:pt x="18575" y="13965"/>
                  </a:lnTo>
                  <a:lnTo>
                    <a:pt x="19285" y="12104"/>
                  </a:lnTo>
                  <a:lnTo>
                    <a:pt x="19915" y="10087"/>
                  </a:lnTo>
                  <a:lnTo>
                    <a:pt x="20465" y="7948"/>
                  </a:lnTo>
                  <a:lnTo>
                    <a:pt x="20933" y="5652"/>
                  </a:lnTo>
                  <a:lnTo>
                    <a:pt x="21300" y="3270"/>
                  </a:lnTo>
                  <a:lnTo>
                    <a:pt x="21571" y="765"/>
                  </a:lnTo>
                  <a:lnTo>
                    <a:pt x="21600" y="0"/>
                  </a:lnTo>
                  <a:close/>
                </a:path>
              </a:pathLst>
            </a:custGeom>
            <a:solidFill>
              <a:srgbClr val="FFC000"/>
            </a:solidFill>
            <a:ln w="12700" cap="flat">
              <a:noFill/>
              <a:miter lim="400000"/>
            </a:ln>
            <a:effectLst/>
          </p:spPr>
          <p:txBody>
            <a:bodyPr wrap="square" lIns="45719" tIns="45719" rIns="45719" bIns="45719" numCol="1" anchor="t">
              <a:noAutofit/>
            </a:bodyPr>
            <a:lstStyle/>
            <a:p>
              <a:endParaRPr/>
            </a:p>
          </p:txBody>
        </p:sp>
        <p:sp>
          <p:nvSpPr>
            <p:cNvPr id="822" name="object 4"/>
            <p:cNvSpPr/>
            <p:nvPr/>
          </p:nvSpPr>
          <p:spPr>
            <a:xfrm>
              <a:off x="0" y="3485513"/>
              <a:ext cx="1684338" cy="16843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 y="615"/>
                  </a:lnTo>
                  <a:lnTo>
                    <a:pt x="33" y="1226"/>
                  </a:lnTo>
                  <a:lnTo>
                    <a:pt x="77" y="1832"/>
                  </a:lnTo>
                  <a:lnTo>
                    <a:pt x="134" y="2435"/>
                  </a:lnTo>
                  <a:lnTo>
                    <a:pt x="212" y="3029"/>
                  </a:lnTo>
                  <a:lnTo>
                    <a:pt x="301" y="3620"/>
                  </a:lnTo>
                  <a:lnTo>
                    <a:pt x="411" y="4206"/>
                  </a:lnTo>
                  <a:lnTo>
                    <a:pt x="533" y="4788"/>
                  </a:lnTo>
                  <a:lnTo>
                    <a:pt x="672" y="5362"/>
                  </a:lnTo>
                  <a:lnTo>
                    <a:pt x="822" y="5932"/>
                  </a:lnTo>
                  <a:lnTo>
                    <a:pt x="993" y="6494"/>
                  </a:lnTo>
                  <a:lnTo>
                    <a:pt x="1177" y="7048"/>
                  </a:lnTo>
                  <a:lnTo>
                    <a:pt x="1372" y="7598"/>
                  </a:lnTo>
                  <a:lnTo>
                    <a:pt x="1588" y="8139"/>
                  </a:lnTo>
                  <a:lnTo>
                    <a:pt x="1812" y="8673"/>
                  </a:lnTo>
                  <a:lnTo>
                    <a:pt x="2052" y="9202"/>
                  </a:lnTo>
                  <a:lnTo>
                    <a:pt x="2305" y="9719"/>
                  </a:lnTo>
                  <a:lnTo>
                    <a:pt x="2573" y="10232"/>
                  </a:lnTo>
                  <a:lnTo>
                    <a:pt x="2854" y="10737"/>
                  </a:lnTo>
                  <a:lnTo>
                    <a:pt x="3147" y="11230"/>
                  </a:lnTo>
                  <a:lnTo>
                    <a:pt x="3453" y="11718"/>
                  </a:lnTo>
                  <a:lnTo>
                    <a:pt x="3770" y="12195"/>
                  </a:lnTo>
                  <a:lnTo>
                    <a:pt x="4100" y="12663"/>
                  </a:lnTo>
                  <a:lnTo>
                    <a:pt x="4442" y="13123"/>
                  </a:lnTo>
                  <a:lnTo>
                    <a:pt x="4796" y="13571"/>
                  </a:lnTo>
                  <a:lnTo>
                    <a:pt x="5163" y="14015"/>
                  </a:lnTo>
                  <a:lnTo>
                    <a:pt x="5537" y="14442"/>
                  </a:lnTo>
                  <a:lnTo>
                    <a:pt x="5928" y="14861"/>
                  </a:lnTo>
                  <a:lnTo>
                    <a:pt x="6327" y="15273"/>
                  </a:lnTo>
                  <a:lnTo>
                    <a:pt x="6734" y="15672"/>
                  </a:lnTo>
                  <a:lnTo>
                    <a:pt x="7154" y="16059"/>
                  </a:lnTo>
                  <a:lnTo>
                    <a:pt x="7585" y="16437"/>
                  </a:lnTo>
                  <a:lnTo>
                    <a:pt x="8025" y="16804"/>
                  </a:lnTo>
                  <a:lnTo>
                    <a:pt x="8477" y="17158"/>
                  </a:lnTo>
                  <a:lnTo>
                    <a:pt x="8937" y="17500"/>
                  </a:lnTo>
                  <a:lnTo>
                    <a:pt x="9405" y="17830"/>
                  </a:lnTo>
                  <a:lnTo>
                    <a:pt x="9882" y="18147"/>
                  </a:lnTo>
                  <a:lnTo>
                    <a:pt x="10370" y="18453"/>
                  </a:lnTo>
                  <a:lnTo>
                    <a:pt x="10863" y="18746"/>
                  </a:lnTo>
                  <a:lnTo>
                    <a:pt x="11368" y="19027"/>
                  </a:lnTo>
                  <a:lnTo>
                    <a:pt x="11877" y="19291"/>
                  </a:lnTo>
                  <a:lnTo>
                    <a:pt x="12398" y="19548"/>
                  </a:lnTo>
                  <a:lnTo>
                    <a:pt x="12923" y="19788"/>
                  </a:lnTo>
                  <a:lnTo>
                    <a:pt x="13461" y="20012"/>
                  </a:lnTo>
                  <a:lnTo>
                    <a:pt x="14002" y="20224"/>
                  </a:lnTo>
                  <a:lnTo>
                    <a:pt x="14552" y="20423"/>
                  </a:lnTo>
                  <a:lnTo>
                    <a:pt x="15106" y="20607"/>
                  </a:lnTo>
                  <a:lnTo>
                    <a:pt x="15668" y="20773"/>
                  </a:lnTo>
                  <a:lnTo>
                    <a:pt x="16238" y="20928"/>
                  </a:lnTo>
                  <a:lnTo>
                    <a:pt x="16812" y="21067"/>
                  </a:lnTo>
                  <a:lnTo>
                    <a:pt x="17390" y="21189"/>
                  </a:lnTo>
                  <a:lnTo>
                    <a:pt x="17976" y="21299"/>
                  </a:lnTo>
                  <a:lnTo>
                    <a:pt x="18571" y="21388"/>
                  </a:lnTo>
                  <a:lnTo>
                    <a:pt x="19165" y="21462"/>
                  </a:lnTo>
                  <a:lnTo>
                    <a:pt x="19768" y="21523"/>
                  </a:lnTo>
                  <a:lnTo>
                    <a:pt x="20374" y="21563"/>
                  </a:lnTo>
                  <a:lnTo>
                    <a:pt x="20985" y="21592"/>
                  </a:lnTo>
                  <a:lnTo>
                    <a:pt x="21600" y="21600"/>
                  </a:lnTo>
                </a:path>
              </a:pathLst>
            </a:custGeom>
            <a:noFill/>
            <a:ln w="104775" cap="flat">
              <a:solidFill>
                <a:srgbClr val="FFC000"/>
              </a:solidFill>
              <a:prstDash val="sysDash"/>
              <a:round/>
            </a:ln>
            <a:effectLst/>
          </p:spPr>
          <p:txBody>
            <a:bodyPr wrap="square" lIns="45719" tIns="45719" rIns="45719" bIns="45719" numCol="1" anchor="t">
              <a:noAutofit/>
            </a:bodyPr>
            <a:lstStyle/>
            <a:p>
              <a:endParaRPr/>
            </a:p>
          </p:txBody>
        </p:sp>
      </p:grpSp>
      <p:sp>
        <p:nvSpPr>
          <p:cNvPr id="824" name="object 5"/>
          <p:cNvSpPr txBox="1"/>
          <p:nvPr/>
        </p:nvSpPr>
        <p:spPr>
          <a:xfrm>
            <a:off x="345122" y="570342"/>
            <a:ext cx="9197976" cy="30404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200025" indent="-187325">
              <a:lnSpc>
                <a:spcPts val="2500"/>
              </a:lnSpc>
              <a:spcBef>
                <a:spcPts val="100"/>
              </a:spcBef>
              <a:buSzPct val="100000"/>
              <a:buChar char="•"/>
              <a:tabLst>
                <a:tab pos="190500" algn="l"/>
              </a:tabLst>
              <a:defRPr sz="2100" spc="-10">
                <a:latin typeface="Microsoft Sans Serif"/>
                <a:ea typeface="Microsoft Sans Serif"/>
                <a:cs typeface="Microsoft Sans Serif"/>
                <a:sym typeface="Microsoft Sans Serif"/>
              </a:defRPr>
            </a:pPr>
            <a:r>
              <a:t>The</a:t>
            </a:r>
            <a:r>
              <a:rPr spc="-104"/>
              <a:t> </a:t>
            </a:r>
            <a:r>
              <a:rPr spc="-20"/>
              <a:t>milk</a:t>
            </a:r>
            <a:r>
              <a:rPr spc="-104"/>
              <a:t> </a:t>
            </a:r>
            <a:r>
              <a:rPr spc="-25"/>
              <a:t>ejection</a:t>
            </a:r>
            <a:r>
              <a:rPr spc="-95"/>
              <a:t> </a:t>
            </a:r>
            <a:r>
              <a:t>reflex</a:t>
            </a:r>
            <a:r>
              <a:rPr spc="-95"/>
              <a:t> </a:t>
            </a:r>
            <a:r>
              <a:rPr spc="0"/>
              <a:t>is</a:t>
            </a:r>
            <a:r>
              <a:rPr spc="-100"/>
              <a:t> </a:t>
            </a:r>
            <a:r>
              <a:rPr spc="-25"/>
              <a:t>readily</a:t>
            </a:r>
            <a:r>
              <a:rPr spc="-104"/>
              <a:t> </a:t>
            </a:r>
            <a:r>
              <a:rPr spc="-25"/>
              <a:t>inhibited</a:t>
            </a:r>
            <a:r>
              <a:rPr spc="-90"/>
              <a:t> </a:t>
            </a:r>
            <a:r>
              <a:rPr spc="0"/>
              <a:t>by</a:t>
            </a:r>
            <a:r>
              <a:rPr spc="-114"/>
              <a:t> </a:t>
            </a:r>
            <a:r>
              <a:rPr spc="-30"/>
              <a:t>emotional</a:t>
            </a:r>
            <a:r>
              <a:rPr spc="-100"/>
              <a:t> </a:t>
            </a:r>
            <a:r>
              <a:rPr spc="0"/>
              <a:t>stress</a:t>
            </a:r>
            <a:r>
              <a:rPr spc="-95"/>
              <a:t> </a:t>
            </a:r>
            <a:r>
              <a:rPr spc="-20"/>
              <a:t>and</a:t>
            </a:r>
            <a:r>
              <a:rPr spc="-110"/>
              <a:t> </a:t>
            </a:r>
            <a:r>
              <a:rPr spc="-20"/>
              <a:t>this</a:t>
            </a:r>
            <a:r>
              <a:rPr spc="-114"/>
              <a:t> </a:t>
            </a:r>
            <a:r>
              <a:rPr spc="-25"/>
              <a:t>may</a:t>
            </a:r>
          </a:p>
          <a:p>
            <a:pPr indent="200660">
              <a:lnSpc>
                <a:spcPts val="2500"/>
              </a:lnSpc>
              <a:defRPr sz="2100" spc="-10">
                <a:latin typeface="Microsoft Sans Serif"/>
                <a:ea typeface="Microsoft Sans Serif"/>
                <a:cs typeface="Microsoft Sans Serif"/>
                <a:sym typeface="Microsoft Sans Serif"/>
              </a:defRPr>
            </a:pPr>
            <a:r>
              <a:t>explain</a:t>
            </a:r>
            <a:r>
              <a:rPr spc="-104"/>
              <a:t> </a:t>
            </a:r>
            <a:r>
              <a:rPr spc="0"/>
              <a:t>why</a:t>
            </a:r>
            <a:r>
              <a:rPr spc="-100"/>
              <a:t> </a:t>
            </a:r>
            <a:r>
              <a:t>maternal</a:t>
            </a:r>
            <a:r>
              <a:rPr spc="-100"/>
              <a:t> </a:t>
            </a:r>
            <a:r>
              <a:t>anxiety</a:t>
            </a:r>
            <a:r>
              <a:rPr spc="-104"/>
              <a:t> </a:t>
            </a:r>
            <a:r>
              <a:t>frequently</a:t>
            </a:r>
            <a:r>
              <a:rPr spc="-100"/>
              <a:t> </a:t>
            </a:r>
            <a:r>
              <a:rPr spc="0"/>
              <a:t>leads</a:t>
            </a:r>
            <a:r>
              <a:rPr spc="-100"/>
              <a:t> </a:t>
            </a:r>
            <a:r>
              <a:rPr spc="0"/>
              <a:t>to</a:t>
            </a:r>
            <a:r>
              <a:rPr spc="-90"/>
              <a:t> </a:t>
            </a:r>
            <a:r>
              <a:t>failure</a:t>
            </a:r>
            <a:r>
              <a:rPr spc="-104"/>
              <a:t> </a:t>
            </a:r>
            <a:r>
              <a:rPr spc="0"/>
              <a:t>of</a:t>
            </a:r>
            <a:r>
              <a:rPr spc="-104"/>
              <a:t> </a:t>
            </a:r>
            <a:r>
              <a:t>lactation.</a:t>
            </a:r>
          </a:p>
          <a:p>
            <a:pPr>
              <a:spcBef>
                <a:spcPts val="800"/>
              </a:spcBef>
              <a:defRPr sz="2100">
                <a:latin typeface="Microsoft Sans Serif"/>
                <a:ea typeface="Microsoft Sans Serif"/>
                <a:cs typeface="Microsoft Sans Serif"/>
                <a:sym typeface="Microsoft Sans Serif"/>
              </a:defRPr>
            </a:pPr>
            <a:endParaRPr/>
          </a:p>
          <a:p>
            <a:pPr marL="200660" indent="-187960">
              <a:lnSpc>
                <a:spcPts val="2500"/>
              </a:lnSpc>
              <a:buSzPct val="100000"/>
              <a:buChar char="•"/>
              <a:tabLst>
                <a:tab pos="190500" algn="l"/>
              </a:tabLst>
              <a:defRPr sz="2100">
                <a:latin typeface="Microsoft Sans Serif"/>
                <a:ea typeface="Microsoft Sans Serif"/>
                <a:cs typeface="Microsoft Sans Serif"/>
                <a:sym typeface="Microsoft Sans Serif"/>
              </a:defRPr>
            </a:pPr>
            <a:r>
              <a:t>Successful</a:t>
            </a:r>
            <a:r>
              <a:rPr spc="-69"/>
              <a:t> </a:t>
            </a:r>
            <a:r>
              <a:t>breastfeeding</a:t>
            </a:r>
            <a:r>
              <a:rPr spc="-60"/>
              <a:t> </a:t>
            </a:r>
            <a:r>
              <a:t>depends</a:t>
            </a:r>
            <a:r>
              <a:rPr spc="-65"/>
              <a:t> </a:t>
            </a:r>
            <a:r>
              <a:t>on</a:t>
            </a:r>
            <a:r>
              <a:rPr spc="-65"/>
              <a:t> </a:t>
            </a:r>
            <a:r>
              <a:t>engendering</a:t>
            </a:r>
            <a:r>
              <a:rPr spc="-60"/>
              <a:t> </a:t>
            </a:r>
            <a:r>
              <a:t>confidence</a:t>
            </a:r>
            <a:r>
              <a:rPr spc="-65"/>
              <a:t> </a:t>
            </a:r>
            <a:r>
              <a:t>in</a:t>
            </a:r>
            <a:r>
              <a:rPr spc="-60"/>
              <a:t> </a:t>
            </a:r>
            <a:r>
              <a:t>the</a:t>
            </a:r>
            <a:r>
              <a:rPr spc="-69"/>
              <a:t> </a:t>
            </a:r>
            <a:r>
              <a:rPr spc="-10"/>
              <a:t>mother</a:t>
            </a:r>
          </a:p>
          <a:p>
            <a:pPr indent="200025">
              <a:lnSpc>
                <a:spcPts val="2500"/>
              </a:lnSpc>
              <a:defRPr sz="2100" spc="-20">
                <a:latin typeface="Microsoft Sans Serif"/>
                <a:ea typeface="Microsoft Sans Serif"/>
                <a:cs typeface="Microsoft Sans Serif"/>
                <a:sym typeface="Microsoft Sans Serif"/>
              </a:defRPr>
            </a:pPr>
            <a:r>
              <a:t>and</a:t>
            </a:r>
            <a:r>
              <a:rPr spc="-120"/>
              <a:t> </a:t>
            </a:r>
            <a:r>
              <a:rPr spc="-30"/>
              <a:t>ensuring</a:t>
            </a:r>
            <a:r>
              <a:rPr spc="-104"/>
              <a:t> </a:t>
            </a:r>
            <a:r>
              <a:rPr spc="-25"/>
              <a:t>correct</a:t>
            </a:r>
            <a:r>
              <a:rPr spc="-104"/>
              <a:t> </a:t>
            </a:r>
            <a:r>
              <a:t>fixing</a:t>
            </a:r>
            <a:r>
              <a:rPr spc="-110"/>
              <a:t> </a:t>
            </a:r>
            <a:r>
              <a:t>and</a:t>
            </a:r>
            <a:r>
              <a:rPr spc="-110"/>
              <a:t> </a:t>
            </a:r>
            <a:r>
              <a:rPr spc="-25"/>
              <a:t>suckling</a:t>
            </a:r>
            <a:r>
              <a:rPr spc="-95"/>
              <a:t> </a:t>
            </a:r>
            <a:r>
              <a:rPr spc="0"/>
              <a:t>on</a:t>
            </a:r>
            <a:r>
              <a:rPr spc="-104"/>
              <a:t> </a:t>
            </a:r>
            <a:r>
              <a:rPr spc="0"/>
              <a:t>the</a:t>
            </a:r>
            <a:r>
              <a:rPr spc="-104"/>
              <a:t> </a:t>
            </a:r>
            <a:r>
              <a:rPr spc="-10"/>
              <a:t>nipple.</a:t>
            </a:r>
          </a:p>
          <a:p>
            <a:pPr>
              <a:spcBef>
                <a:spcPts val="1100"/>
              </a:spcBef>
              <a:defRPr sz="2100">
                <a:latin typeface="Microsoft Sans Serif"/>
                <a:ea typeface="Microsoft Sans Serif"/>
                <a:cs typeface="Microsoft Sans Serif"/>
                <a:sym typeface="Microsoft Sans Serif"/>
              </a:defRPr>
            </a:pPr>
            <a:endParaRPr spc="-10"/>
          </a:p>
          <a:p>
            <a:pPr marL="200660" marR="5080" indent="-188595">
              <a:lnSpc>
                <a:spcPts val="2500"/>
              </a:lnSpc>
              <a:buSzPct val="100000"/>
              <a:buChar char="•"/>
              <a:tabLst>
                <a:tab pos="190500" algn="l"/>
              </a:tabLst>
              <a:defRPr sz="2100" spc="-10">
                <a:latin typeface="Microsoft Sans Serif"/>
                <a:ea typeface="Microsoft Sans Serif"/>
                <a:cs typeface="Microsoft Sans Serif"/>
                <a:sym typeface="Microsoft Sans Serif"/>
              </a:defRPr>
            </a:pPr>
            <a:r>
              <a:t>Another</a:t>
            </a:r>
            <a:r>
              <a:rPr spc="-80"/>
              <a:t> </a:t>
            </a:r>
            <a:r>
              <a:rPr spc="0"/>
              <a:t>factor</a:t>
            </a:r>
            <a:r>
              <a:rPr spc="-75"/>
              <a:t> </a:t>
            </a:r>
            <a:r>
              <a:rPr spc="0"/>
              <a:t>that</a:t>
            </a:r>
            <a:r>
              <a:rPr spc="-80"/>
              <a:t> </a:t>
            </a:r>
            <a:r>
              <a:rPr spc="0"/>
              <a:t>is</a:t>
            </a:r>
            <a:r>
              <a:rPr spc="-75"/>
              <a:t> </a:t>
            </a:r>
            <a:r>
              <a:rPr spc="0"/>
              <a:t>of</a:t>
            </a:r>
            <a:r>
              <a:rPr spc="-75"/>
              <a:t> </a:t>
            </a:r>
            <a:r>
              <a:t>potential</a:t>
            </a:r>
            <a:r>
              <a:rPr spc="-69"/>
              <a:t> </a:t>
            </a:r>
            <a:r>
              <a:t>physiological</a:t>
            </a:r>
            <a:r>
              <a:rPr spc="-80"/>
              <a:t> </a:t>
            </a:r>
            <a:r>
              <a:t>importance</a:t>
            </a:r>
            <a:r>
              <a:rPr spc="-75"/>
              <a:t> </a:t>
            </a:r>
            <a:r>
              <a:rPr spc="0"/>
              <a:t>as</a:t>
            </a:r>
            <a:r>
              <a:rPr spc="-80"/>
              <a:t> </a:t>
            </a:r>
            <a:r>
              <a:rPr spc="0"/>
              <a:t>an</a:t>
            </a:r>
            <a:r>
              <a:rPr spc="-75"/>
              <a:t> </a:t>
            </a:r>
            <a:r>
              <a:t>inhibitor</a:t>
            </a:r>
            <a:r>
              <a:rPr spc="-95"/>
              <a:t> </a:t>
            </a:r>
            <a:r>
              <a:rPr spc="-25"/>
              <a:t>of </a:t>
            </a:r>
            <a:r>
              <a:rPr spc="0"/>
              <a:t>breast</a:t>
            </a:r>
            <a:r>
              <a:rPr spc="-90"/>
              <a:t> </a:t>
            </a:r>
            <a:r>
              <a:rPr spc="0"/>
              <a:t>milk</a:t>
            </a:r>
            <a:r>
              <a:rPr spc="-85"/>
              <a:t> </a:t>
            </a:r>
            <a:r>
              <a:rPr spc="0"/>
              <a:t>is:</a:t>
            </a:r>
            <a:r>
              <a:rPr spc="-75"/>
              <a:t> </a:t>
            </a:r>
            <a:r>
              <a:rPr spc="0"/>
              <a:t>when</a:t>
            </a:r>
            <a:r>
              <a:rPr spc="-90"/>
              <a:t> </a:t>
            </a:r>
            <a:r>
              <a:rPr spc="0"/>
              <a:t>the</a:t>
            </a:r>
            <a:r>
              <a:rPr spc="-80"/>
              <a:t> </a:t>
            </a:r>
            <a:r>
              <a:rPr spc="0"/>
              <a:t>milk</a:t>
            </a:r>
            <a:r>
              <a:rPr spc="-85"/>
              <a:t> </a:t>
            </a:r>
            <a:r>
              <a:rPr spc="0"/>
              <a:t>is</a:t>
            </a:r>
            <a:r>
              <a:rPr spc="-90"/>
              <a:t> </a:t>
            </a:r>
            <a:r>
              <a:rPr spc="0"/>
              <a:t>not</a:t>
            </a:r>
            <a:r>
              <a:rPr spc="-80"/>
              <a:t> </a:t>
            </a:r>
            <a:r>
              <a:t>effectively</a:t>
            </a:r>
            <a:r>
              <a:rPr spc="-85"/>
              <a:t> </a:t>
            </a:r>
            <a:r>
              <a:t>stripped</a:t>
            </a:r>
            <a:r>
              <a:rPr spc="-85"/>
              <a:t> </a:t>
            </a:r>
            <a:r>
              <a:rPr spc="0"/>
              <a:t>from</a:t>
            </a:r>
            <a:r>
              <a:rPr spc="-85"/>
              <a:t> </a:t>
            </a:r>
            <a:r>
              <a:rPr spc="0"/>
              <a:t>the</a:t>
            </a:r>
            <a:r>
              <a:rPr spc="-85"/>
              <a:t> </a:t>
            </a:r>
            <a:r>
              <a:t>breast</a:t>
            </a:r>
            <a:r>
              <a:rPr spc="-100"/>
              <a:t> </a:t>
            </a:r>
            <a:r>
              <a:rPr spc="-25"/>
              <a:t>at </a:t>
            </a:r>
            <a:r>
              <a:rPr spc="0"/>
              <a:t>each</a:t>
            </a:r>
            <a:r>
              <a:rPr spc="-110"/>
              <a:t> </a:t>
            </a:r>
            <a:r>
              <a:rPr spc="0"/>
              <a:t>feed,</a:t>
            </a:r>
            <a:r>
              <a:rPr spc="-104"/>
              <a:t> </a:t>
            </a:r>
            <a:r>
              <a:rPr spc="0"/>
              <a:t>this</a:t>
            </a:r>
            <a:r>
              <a:rPr spc="-104"/>
              <a:t> </a:t>
            </a:r>
            <a:r>
              <a:rPr spc="0"/>
              <a:t>will</a:t>
            </a:r>
            <a:r>
              <a:rPr spc="-104"/>
              <a:t> </a:t>
            </a:r>
            <a:r>
              <a:t>inhibit</a:t>
            </a:r>
            <a:r>
              <a:rPr spc="-100"/>
              <a:t> </a:t>
            </a:r>
            <a:r>
              <a:t>lactopoiesis</a:t>
            </a:r>
            <a:r>
              <a:rPr spc="-110"/>
              <a:t> </a:t>
            </a:r>
            <a:r>
              <a:rPr spc="0"/>
              <a:t>and</a:t>
            </a:r>
            <a:r>
              <a:rPr spc="-100"/>
              <a:t> </a:t>
            </a:r>
            <a:r>
              <a:rPr spc="0"/>
              <a:t>lead</a:t>
            </a:r>
            <a:r>
              <a:rPr spc="-104"/>
              <a:t> </a:t>
            </a:r>
            <a:r>
              <a:rPr spc="0"/>
              <a:t>to</a:t>
            </a:r>
            <a:r>
              <a:rPr spc="-100"/>
              <a:t> </a:t>
            </a:r>
            <a:r>
              <a:rPr spc="0"/>
              <a:t>a</a:t>
            </a:r>
            <a:r>
              <a:rPr spc="-104"/>
              <a:t> </a:t>
            </a:r>
            <a:r>
              <a:rPr spc="0"/>
              <a:t>fall</a:t>
            </a:r>
            <a:r>
              <a:rPr spc="-100"/>
              <a:t> </a:t>
            </a:r>
            <a:r>
              <a:rPr spc="0"/>
              <a:t>in</a:t>
            </a:r>
            <a:r>
              <a:rPr spc="-110"/>
              <a:t> </a:t>
            </a:r>
            <a:r>
              <a:rPr spc="0"/>
              <a:t>milk</a:t>
            </a:r>
            <a:r>
              <a:rPr spc="-104"/>
              <a:t> </a:t>
            </a:r>
            <a:r>
              <a:t>production.</a:t>
            </a:r>
          </a:p>
        </p:txBody>
      </p:sp>
    </p:spTree>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 name="object 2"/>
          <p:cNvSpPr txBox="1">
            <a:spLocks noGrp="1"/>
          </p:cNvSpPr>
          <p:nvPr>
            <p:ph type="title"/>
          </p:nvPr>
        </p:nvSpPr>
        <p:spPr>
          <a:xfrm>
            <a:off x="532930" y="706657"/>
            <a:ext cx="2358390" cy="645161"/>
          </a:xfrm>
          <a:prstGeom prst="rect">
            <a:avLst/>
          </a:prstGeom>
        </p:spPr>
        <p:txBody>
          <a:bodyPr/>
          <a:lstStyle>
            <a:lvl1pPr indent="12700">
              <a:spcBef>
                <a:spcPts val="100"/>
              </a:spcBef>
              <a:defRPr sz="4000" spc="-100"/>
            </a:lvl1pPr>
          </a:lstStyle>
          <a:p>
            <a:r>
              <a:t>Colostrum</a:t>
            </a:r>
          </a:p>
        </p:txBody>
      </p:sp>
      <p:grpSp>
        <p:nvGrpSpPr>
          <p:cNvPr id="829" name="object 3"/>
          <p:cNvGrpSpPr/>
          <p:nvPr/>
        </p:nvGrpSpPr>
        <p:grpSpPr>
          <a:xfrm>
            <a:off x="453707" y="1361263"/>
            <a:ext cx="9130029" cy="3754756"/>
            <a:chOff x="0" y="0"/>
            <a:chExt cx="9130029" cy="3754755"/>
          </a:xfrm>
        </p:grpSpPr>
        <p:pic>
          <p:nvPicPr>
            <p:cNvPr id="827" name="object 4" descr="object 4"/>
            <p:cNvPicPr>
              <a:picLocks noChangeAspect="1"/>
            </p:cNvPicPr>
            <p:nvPr/>
          </p:nvPicPr>
          <p:blipFill>
            <a:blip r:embed="rId2"/>
            <a:stretch>
              <a:fillRect/>
            </a:stretch>
          </p:blipFill>
          <p:spPr>
            <a:xfrm>
              <a:off x="0" y="0"/>
              <a:ext cx="9089391" cy="81280"/>
            </a:xfrm>
            <a:prstGeom prst="rect">
              <a:avLst/>
            </a:prstGeom>
            <a:ln w="12700" cap="flat">
              <a:noFill/>
              <a:miter lim="400000"/>
            </a:ln>
            <a:effectLst/>
          </p:spPr>
        </p:pic>
        <p:pic>
          <p:nvPicPr>
            <p:cNvPr id="828" name="object 5" descr="object 5"/>
            <p:cNvPicPr>
              <a:picLocks noChangeAspect="1"/>
            </p:cNvPicPr>
            <p:nvPr/>
          </p:nvPicPr>
          <p:blipFill>
            <a:blip r:embed="rId3"/>
            <a:stretch>
              <a:fillRect/>
            </a:stretch>
          </p:blipFill>
          <p:spPr>
            <a:xfrm>
              <a:off x="5878512" y="375285"/>
              <a:ext cx="3251518" cy="3379471"/>
            </a:xfrm>
            <a:prstGeom prst="rect">
              <a:avLst/>
            </a:prstGeom>
            <a:ln w="12700" cap="flat">
              <a:noFill/>
              <a:miter lim="400000"/>
            </a:ln>
            <a:effectLst/>
          </p:spPr>
        </p:pic>
      </p:grpSp>
      <p:sp>
        <p:nvSpPr>
          <p:cNvPr id="830" name="object 6"/>
          <p:cNvSpPr txBox="1"/>
          <p:nvPr/>
        </p:nvSpPr>
        <p:spPr>
          <a:xfrm>
            <a:off x="61924" y="1774003"/>
            <a:ext cx="6092192" cy="5407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198120" indent="-185420">
              <a:lnSpc>
                <a:spcPts val="2200"/>
              </a:lnSpc>
              <a:spcBef>
                <a:spcPts val="100"/>
              </a:spcBef>
              <a:buSzPct val="100000"/>
              <a:buChar char="•"/>
              <a:tabLst>
                <a:tab pos="190500" algn="l"/>
              </a:tabLst>
              <a:defRPr spc="-20">
                <a:latin typeface="Microsoft Sans Serif"/>
                <a:ea typeface="Microsoft Sans Serif"/>
                <a:cs typeface="Microsoft Sans Serif"/>
                <a:sym typeface="Microsoft Sans Serif"/>
              </a:defRPr>
            </a:pPr>
            <a:r>
              <a:t>Colostrum</a:t>
            </a:r>
            <a:r>
              <a:rPr spc="-85"/>
              <a:t> </a:t>
            </a:r>
            <a:r>
              <a:rPr spc="0"/>
              <a:t>is</a:t>
            </a:r>
            <a:r>
              <a:rPr spc="-85"/>
              <a:t> </a:t>
            </a:r>
            <a:r>
              <a:rPr spc="0"/>
              <a:t>a</a:t>
            </a:r>
            <a:r>
              <a:rPr spc="-85"/>
              <a:t> </a:t>
            </a:r>
            <a:r>
              <a:t>yellowish</a:t>
            </a:r>
            <a:r>
              <a:rPr spc="-90"/>
              <a:t> </a:t>
            </a:r>
            <a:r>
              <a:rPr spc="-10"/>
              <a:t>fluid</a:t>
            </a:r>
            <a:r>
              <a:rPr spc="-85"/>
              <a:t> </a:t>
            </a:r>
            <a:r>
              <a:rPr spc="0"/>
              <a:t>secreted</a:t>
            </a:r>
            <a:r>
              <a:rPr spc="-80"/>
              <a:t> </a:t>
            </a:r>
            <a:r>
              <a:rPr spc="0"/>
              <a:t>by</a:t>
            </a:r>
            <a:r>
              <a:rPr spc="-85"/>
              <a:t> </a:t>
            </a:r>
            <a:r>
              <a:rPr spc="0"/>
              <a:t>the</a:t>
            </a:r>
            <a:r>
              <a:rPr spc="-75"/>
              <a:t> </a:t>
            </a:r>
            <a:r>
              <a:rPr spc="0"/>
              <a:t>breast</a:t>
            </a:r>
            <a:r>
              <a:rPr spc="-100"/>
              <a:t> </a:t>
            </a:r>
            <a:r>
              <a:t>that</a:t>
            </a:r>
          </a:p>
          <a:p>
            <a:pPr indent="457200">
              <a:lnSpc>
                <a:spcPts val="2100"/>
              </a:lnSpc>
              <a:tabLst>
                <a:tab pos="990600" algn="l"/>
                <a:tab pos="1409700" algn="l"/>
                <a:tab pos="2616200" algn="l"/>
                <a:tab pos="3022600" algn="l"/>
                <a:tab pos="3683000" algn="l"/>
                <a:tab pos="4089400" algn="l"/>
                <a:tab pos="4572000" algn="l"/>
                <a:tab pos="5181600" algn="l"/>
                <a:tab pos="5880100" algn="l"/>
              </a:tabLst>
              <a:defRPr spc="-25">
                <a:latin typeface="Microsoft Sans Serif"/>
                <a:ea typeface="Microsoft Sans Serif"/>
                <a:cs typeface="Microsoft Sans Serif"/>
                <a:sym typeface="Microsoft Sans Serif"/>
              </a:defRPr>
            </a:pPr>
            <a:r>
              <a:t>can</a:t>
            </a:r>
            <a:r>
              <a:rPr spc="0"/>
              <a:t>	</a:t>
            </a:r>
            <a:r>
              <a:t>be</a:t>
            </a:r>
            <a:r>
              <a:rPr spc="0"/>
              <a:t>	</a:t>
            </a:r>
            <a:r>
              <a:rPr sz="1700" spc="-10"/>
              <a:t>expressed</a:t>
            </a:r>
            <a:r>
              <a:rPr sz="1700" spc="0"/>
              <a:t>	</a:t>
            </a:r>
            <a:r>
              <a:t>as</a:t>
            </a:r>
            <a:r>
              <a:rPr spc="0"/>
              <a:t>	</a:t>
            </a:r>
            <a:r>
              <a:rPr spc="-10"/>
              <a:t>early</a:t>
            </a:r>
            <a:r>
              <a:rPr spc="0"/>
              <a:t>	</a:t>
            </a:r>
            <a:r>
              <a:t>as</a:t>
            </a:r>
            <a:r>
              <a:rPr spc="0"/>
              <a:t>	</a:t>
            </a:r>
            <a:r>
              <a:t>the</a:t>
            </a:r>
            <a:r>
              <a:rPr spc="0"/>
              <a:t>	</a:t>
            </a:r>
            <a:r>
              <a:rPr spc="-20"/>
              <a:t>16th</a:t>
            </a:r>
            <a:r>
              <a:rPr spc="0"/>
              <a:t>	</a:t>
            </a:r>
            <a:r>
              <a:rPr spc="-20"/>
              <a:t>week</a:t>
            </a:r>
            <a:r>
              <a:rPr spc="0"/>
              <a:t>	</a:t>
            </a:r>
            <a:r>
              <a:t>of</a:t>
            </a:r>
          </a:p>
        </p:txBody>
      </p:sp>
      <p:sp>
        <p:nvSpPr>
          <p:cNvPr id="831" name="object 7"/>
          <p:cNvSpPr txBox="1"/>
          <p:nvPr/>
        </p:nvSpPr>
        <p:spPr>
          <a:xfrm>
            <a:off x="249274" y="2317563"/>
            <a:ext cx="5904867" cy="266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spcBef>
                <a:spcPts val="100"/>
              </a:spcBef>
              <a:tabLst>
                <a:tab pos="1638300" algn="l"/>
              </a:tabLst>
              <a:defRPr spc="-10">
                <a:latin typeface="Microsoft Sans Serif"/>
                <a:ea typeface="Microsoft Sans Serif"/>
                <a:cs typeface="Microsoft Sans Serif"/>
                <a:sym typeface="Microsoft Sans Serif"/>
              </a:defRPr>
            </a:pPr>
            <a:r>
              <a:t>pregnancy,</a:t>
            </a:r>
            <a:r>
              <a:rPr spc="0"/>
              <a:t>	but is</a:t>
            </a:r>
            <a:r>
              <a:rPr spc="-5"/>
              <a:t> </a:t>
            </a:r>
            <a:r>
              <a:rPr spc="0"/>
              <a:t>replaced</a:t>
            </a:r>
            <a:r>
              <a:rPr spc="-5"/>
              <a:t> </a:t>
            </a:r>
            <a:r>
              <a:rPr spc="0"/>
              <a:t>by milk</a:t>
            </a:r>
            <a:r>
              <a:t> </a:t>
            </a:r>
            <a:r>
              <a:rPr spc="0"/>
              <a:t>during the </a:t>
            </a:r>
            <a:r>
              <a:t>second</a:t>
            </a:r>
          </a:p>
        </p:txBody>
      </p:sp>
      <p:sp>
        <p:nvSpPr>
          <p:cNvPr id="832" name="object 8"/>
          <p:cNvSpPr txBox="1"/>
          <p:nvPr/>
        </p:nvSpPr>
        <p:spPr>
          <a:xfrm>
            <a:off x="60984" y="2589166"/>
            <a:ext cx="5995672" cy="24051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200660">
              <a:spcBef>
                <a:spcPts val="800"/>
              </a:spcBef>
              <a:defRPr>
                <a:latin typeface="Microsoft Sans Serif"/>
                <a:ea typeface="Microsoft Sans Serif"/>
                <a:cs typeface="Microsoft Sans Serif"/>
                <a:sym typeface="Microsoft Sans Serif"/>
              </a:defRPr>
            </a:pPr>
            <a:r>
              <a:t>postpartum</a:t>
            </a:r>
            <a:r>
              <a:rPr spc="-120"/>
              <a:t> </a:t>
            </a:r>
            <a:r>
              <a:rPr spc="-20"/>
              <a:t>day.</a:t>
            </a:r>
          </a:p>
          <a:p>
            <a:pPr marL="197485" marR="106045" indent="-185420">
              <a:lnSpc>
                <a:spcPts val="2100"/>
              </a:lnSpc>
              <a:spcBef>
                <a:spcPts val="800"/>
              </a:spcBef>
              <a:buSzPct val="100000"/>
              <a:buChar char="•"/>
              <a:tabLst>
                <a:tab pos="190500" algn="l"/>
              </a:tabLst>
              <a:defRPr spc="-30">
                <a:latin typeface="Microsoft Sans Serif"/>
                <a:ea typeface="Microsoft Sans Serif"/>
                <a:cs typeface="Microsoft Sans Serif"/>
                <a:sym typeface="Microsoft Sans Serif"/>
              </a:defRPr>
            </a:pPr>
            <a:r>
              <a:t>Colostrum</a:t>
            </a:r>
            <a:r>
              <a:rPr spc="-60"/>
              <a:t> </a:t>
            </a:r>
            <a:r>
              <a:rPr spc="0"/>
              <a:t>has</a:t>
            </a:r>
            <a:r>
              <a:rPr spc="-50"/>
              <a:t> </a:t>
            </a:r>
            <a:r>
              <a:rPr spc="0"/>
              <a:t>a</a:t>
            </a:r>
            <a:r>
              <a:rPr spc="-45"/>
              <a:t> </a:t>
            </a:r>
            <a:r>
              <a:rPr spc="-10"/>
              <a:t>high</a:t>
            </a:r>
            <a:r>
              <a:rPr spc="-65"/>
              <a:t> </a:t>
            </a:r>
            <a:r>
              <a:t>concentration</a:t>
            </a:r>
            <a:r>
              <a:rPr spc="-40"/>
              <a:t> </a:t>
            </a:r>
            <a:r>
              <a:rPr spc="0"/>
              <a:t>of</a:t>
            </a:r>
            <a:r>
              <a:rPr spc="-55"/>
              <a:t> </a:t>
            </a:r>
            <a:r>
              <a:rPr spc="-10"/>
              <a:t>proteins 	</a:t>
            </a:r>
            <a:r>
              <a:rPr spc="-20"/>
              <a:t>(immunoglobulin</a:t>
            </a:r>
            <a:r>
              <a:rPr spc="-60"/>
              <a:t> </a:t>
            </a:r>
            <a:r>
              <a:rPr spc="0"/>
              <a:t>(lg)</a:t>
            </a:r>
            <a:r>
              <a:rPr spc="-60"/>
              <a:t> </a:t>
            </a:r>
            <a:r>
              <a:rPr spc="0"/>
              <a:t>A,</a:t>
            </a:r>
            <a:r>
              <a:rPr spc="-55"/>
              <a:t> </a:t>
            </a:r>
            <a:r>
              <a:rPr spc="0"/>
              <a:t>which</a:t>
            </a:r>
            <a:r>
              <a:rPr spc="-55"/>
              <a:t> </a:t>
            </a:r>
            <a:r>
              <a:rPr spc="0"/>
              <a:t>plays</a:t>
            </a:r>
            <a:r>
              <a:rPr spc="-55"/>
              <a:t> </a:t>
            </a:r>
            <a:r>
              <a:rPr spc="0"/>
              <a:t>an</a:t>
            </a:r>
            <a:r>
              <a:rPr spc="-60"/>
              <a:t> </a:t>
            </a:r>
            <a:r>
              <a:rPr spc="0"/>
              <a:t>important</a:t>
            </a:r>
            <a:r>
              <a:rPr spc="-60"/>
              <a:t> </a:t>
            </a:r>
            <a:r>
              <a:rPr spc="0"/>
              <a:t>role</a:t>
            </a:r>
            <a:r>
              <a:rPr spc="-75"/>
              <a:t> </a:t>
            </a:r>
            <a:r>
              <a:rPr spc="-25"/>
              <a:t>in</a:t>
            </a:r>
          </a:p>
          <a:p>
            <a:pPr indent="458469">
              <a:lnSpc>
                <a:spcPts val="2000"/>
              </a:lnSpc>
              <a:defRPr>
                <a:latin typeface="Microsoft Sans Serif"/>
                <a:ea typeface="Microsoft Sans Serif"/>
                <a:cs typeface="Microsoft Sans Serif"/>
                <a:sym typeface="Microsoft Sans Serif"/>
              </a:defRPr>
            </a:pPr>
            <a:r>
              <a:t>protection</a:t>
            </a:r>
            <a:r>
              <a:rPr spc="-69"/>
              <a:t> </a:t>
            </a:r>
            <a:r>
              <a:t>against</a:t>
            </a:r>
            <a:r>
              <a:rPr spc="-69"/>
              <a:t> </a:t>
            </a:r>
            <a:r>
              <a:rPr spc="-10"/>
              <a:t>infection).</a:t>
            </a:r>
          </a:p>
          <a:p>
            <a:pPr marL="200025" indent="-186054">
              <a:lnSpc>
                <a:spcPts val="2100"/>
              </a:lnSpc>
              <a:spcBef>
                <a:spcPts val="600"/>
              </a:spcBef>
              <a:buSzPct val="100000"/>
              <a:buChar char="•"/>
              <a:tabLst>
                <a:tab pos="190500" algn="l"/>
              </a:tabLst>
              <a:defRPr>
                <a:latin typeface="Microsoft Sans Serif"/>
                <a:ea typeface="Microsoft Sans Serif"/>
                <a:cs typeface="Microsoft Sans Serif"/>
                <a:sym typeface="Microsoft Sans Serif"/>
              </a:defRPr>
            </a:pPr>
            <a:r>
              <a:t>lt</a:t>
            </a:r>
            <a:r>
              <a:rPr spc="-60"/>
              <a:t> </a:t>
            </a:r>
            <a:r>
              <a:t>also</a:t>
            </a:r>
            <a:r>
              <a:rPr spc="-69"/>
              <a:t> </a:t>
            </a:r>
            <a:r>
              <a:rPr spc="-20"/>
              <a:t>contains</a:t>
            </a:r>
            <a:r>
              <a:rPr spc="-60"/>
              <a:t> </a:t>
            </a:r>
            <a:r>
              <a:rPr spc="-10"/>
              <a:t>large</a:t>
            </a:r>
            <a:r>
              <a:rPr spc="-60"/>
              <a:t> </a:t>
            </a:r>
            <a:r>
              <a:t>fat</a:t>
            </a:r>
            <a:r>
              <a:rPr spc="-65"/>
              <a:t> </a:t>
            </a:r>
            <a:r>
              <a:rPr spc="-20"/>
              <a:t>globules</a:t>
            </a:r>
            <a:r>
              <a:rPr spc="-60"/>
              <a:t> </a:t>
            </a:r>
            <a:r>
              <a:t>(but</a:t>
            </a:r>
            <a:r>
              <a:rPr spc="-69"/>
              <a:t> </a:t>
            </a:r>
            <a:r>
              <a:rPr spc="-20"/>
              <a:t>contains</a:t>
            </a:r>
            <a:r>
              <a:rPr spc="-65"/>
              <a:t> </a:t>
            </a:r>
            <a:r>
              <a:t>less</a:t>
            </a:r>
            <a:r>
              <a:rPr spc="-60"/>
              <a:t> </a:t>
            </a:r>
            <a:r>
              <a:rPr spc="-10"/>
              <a:t>sugar</a:t>
            </a:r>
          </a:p>
          <a:p>
            <a:pPr indent="202564">
              <a:lnSpc>
                <a:spcPts val="2200"/>
              </a:lnSpc>
              <a:defRPr>
                <a:latin typeface="Microsoft Sans Serif"/>
                <a:ea typeface="Microsoft Sans Serif"/>
                <a:cs typeface="Microsoft Sans Serif"/>
                <a:sym typeface="Microsoft Sans Serif"/>
              </a:defRPr>
            </a:pPr>
            <a:r>
              <a:t>and</a:t>
            </a:r>
            <a:r>
              <a:rPr spc="-69"/>
              <a:t> </a:t>
            </a:r>
            <a:r>
              <a:t>fat</a:t>
            </a:r>
            <a:r>
              <a:rPr spc="-60"/>
              <a:t> </a:t>
            </a:r>
            <a:r>
              <a:t>than</a:t>
            </a:r>
            <a:r>
              <a:rPr spc="-55"/>
              <a:t> </a:t>
            </a:r>
            <a:r>
              <a:t>breast</a:t>
            </a:r>
            <a:r>
              <a:rPr spc="-60"/>
              <a:t> </a:t>
            </a:r>
            <a:r>
              <a:rPr spc="-10"/>
              <a:t>milk).</a:t>
            </a:r>
          </a:p>
          <a:p>
            <a:pPr marL="200025" indent="-186054">
              <a:lnSpc>
                <a:spcPts val="2100"/>
              </a:lnSpc>
              <a:spcBef>
                <a:spcPts val="700"/>
              </a:spcBef>
              <a:buSzPct val="100000"/>
              <a:buChar char="•"/>
              <a:tabLst>
                <a:tab pos="190500" algn="l"/>
              </a:tabLst>
              <a:defRPr>
                <a:latin typeface="Microsoft Sans Serif"/>
                <a:ea typeface="Microsoft Sans Serif"/>
                <a:cs typeface="Microsoft Sans Serif"/>
                <a:sym typeface="Microsoft Sans Serif"/>
              </a:defRPr>
            </a:pPr>
            <a:r>
              <a:t>Colostrum</a:t>
            </a:r>
            <a:r>
              <a:rPr spc="-55"/>
              <a:t> </a:t>
            </a:r>
            <a:r>
              <a:t>is</a:t>
            </a:r>
            <a:r>
              <a:rPr spc="-55"/>
              <a:t> </a:t>
            </a:r>
            <a:r>
              <a:rPr spc="-10"/>
              <a:t>believed</a:t>
            </a:r>
            <a:r>
              <a:rPr spc="-50"/>
              <a:t> </a:t>
            </a:r>
            <a:r>
              <a:t>to</a:t>
            </a:r>
            <a:r>
              <a:rPr spc="-55"/>
              <a:t> </a:t>
            </a:r>
            <a:r>
              <a:t>have</a:t>
            </a:r>
            <a:r>
              <a:rPr spc="-55"/>
              <a:t> </a:t>
            </a:r>
            <a:r>
              <a:t>a</a:t>
            </a:r>
            <a:r>
              <a:rPr spc="-55"/>
              <a:t> </a:t>
            </a:r>
            <a:r>
              <a:rPr spc="-10"/>
              <a:t>laxative</a:t>
            </a:r>
            <a:r>
              <a:rPr spc="-55"/>
              <a:t> </a:t>
            </a:r>
            <a:r>
              <a:t>effect,</a:t>
            </a:r>
            <a:r>
              <a:rPr spc="-55"/>
              <a:t> </a:t>
            </a:r>
            <a:r>
              <a:rPr spc="-10"/>
              <a:t>which</a:t>
            </a:r>
            <a:r>
              <a:rPr spc="-69"/>
              <a:t> </a:t>
            </a:r>
            <a:r>
              <a:rPr spc="-25"/>
              <a:t>may</a:t>
            </a:r>
          </a:p>
          <a:p>
            <a:pPr indent="202564">
              <a:lnSpc>
                <a:spcPts val="2200"/>
              </a:lnSpc>
              <a:defRPr>
                <a:latin typeface="Microsoft Sans Serif"/>
                <a:ea typeface="Microsoft Sans Serif"/>
                <a:cs typeface="Microsoft Sans Serif"/>
                <a:sym typeface="Microsoft Sans Serif"/>
              </a:defRPr>
            </a:pPr>
            <a:r>
              <a:t>help</a:t>
            </a:r>
            <a:r>
              <a:rPr spc="-60"/>
              <a:t> </a:t>
            </a:r>
            <a:r>
              <a:t>empty</a:t>
            </a:r>
            <a:r>
              <a:rPr spc="-55"/>
              <a:t> </a:t>
            </a:r>
            <a:r>
              <a:t>the</a:t>
            </a:r>
            <a:r>
              <a:rPr spc="-50"/>
              <a:t> </a:t>
            </a:r>
            <a:r>
              <a:t>baby's</a:t>
            </a:r>
            <a:r>
              <a:rPr spc="-55"/>
              <a:t> </a:t>
            </a:r>
            <a:r>
              <a:t>bowel</a:t>
            </a:r>
            <a:r>
              <a:rPr spc="-50"/>
              <a:t> </a:t>
            </a:r>
            <a:r>
              <a:t>of</a:t>
            </a:r>
            <a:r>
              <a:rPr spc="-60"/>
              <a:t> </a:t>
            </a:r>
            <a:r>
              <a:rPr spc="-10"/>
              <a:t>meconium.</a:t>
            </a:r>
          </a:p>
        </p:txBody>
      </p:sp>
    </p:spTree>
  </p:cSld>
  <p:clrMapOvr>
    <a:masterClrMapping/>
  </p:clrMapOvr>
  <p:transition spd="med"/>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 name="object 2"/>
          <p:cNvSpPr txBox="1">
            <a:spLocks noGrp="1"/>
          </p:cNvSpPr>
          <p:nvPr>
            <p:ph type="title"/>
          </p:nvPr>
        </p:nvSpPr>
        <p:spPr>
          <a:xfrm>
            <a:off x="754380" y="522802"/>
            <a:ext cx="2491740" cy="640081"/>
          </a:xfrm>
          <a:prstGeom prst="rect">
            <a:avLst/>
          </a:prstGeom>
        </p:spPr>
        <p:txBody>
          <a:bodyPr/>
          <a:lstStyle/>
          <a:p>
            <a:pPr indent="12700">
              <a:spcBef>
                <a:spcPts val="100"/>
              </a:spcBef>
              <a:defRPr sz="4000" spc="-100"/>
            </a:pPr>
            <a:r>
              <a:t>Breast</a:t>
            </a:r>
            <a:r>
              <a:rPr spc="-300"/>
              <a:t> </a:t>
            </a:r>
            <a:r>
              <a:t>milk</a:t>
            </a:r>
          </a:p>
        </p:txBody>
      </p:sp>
      <p:pic>
        <p:nvPicPr>
          <p:cNvPr id="835" name="object 3" descr="object 3"/>
          <p:cNvPicPr>
            <a:picLocks noChangeAspect="1"/>
          </p:cNvPicPr>
          <p:nvPr/>
        </p:nvPicPr>
        <p:blipFill>
          <a:blip r:embed="rId2"/>
          <a:stretch>
            <a:fillRect/>
          </a:stretch>
        </p:blipFill>
        <p:spPr>
          <a:xfrm>
            <a:off x="534669" y="1358406"/>
            <a:ext cx="8989377" cy="82551"/>
          </a:xfrm>
          <a:prstGeom prst="rect">
            <a:avLst/>
          </a:prstGeom>
          <a:ln w="12700">
            <a:miter lim="400000"/>
          </a:ln>
        </p:spPr>
      </p:pic>
      <p:sp>
        <p:nvSpPr>
          <p:cNvPr id="836" name="object 4"/>
          <p:cNvSpPr txBox="1">
            <a:spLocks noGrp="1"/>
          </p:cNvSpPr>
          <p:nvPr>
            <p:ph type="body" idx="1"/>
          </p:nvPr>
        </p:nvSpPr>
        <p:spPr>
          <a:xfrm>
            <a:off x="230517" y="1628088"/>
            <a:ext cx="9478010" cy="3097529"/>
          </a:xfrm>
          <a:prstGeom prst="rect">
            <a:avLst/>
          </a:prstGeom>
        </p:spPr>
        <p:txBody>
          <a:bodyPr/>
          <a:lstStyle/>
          <a:p>
            <a:pPr marL="201929" marR="5080" indent="-187325">
              <a:lnSpc>
                <a:spcPts val="3200"/>
              </a:lnSpc>
              <a:spcBef>
                <a:spcPts val="200"/>
              </a:spcBef>
              <a:buSzPct val="100000"/>
              <a:buChar char="•"/>
              <a:tabLst>
                <a:tab pos="190500" algn="l"/>
              </a:tabLst>
            </a:pPr>
            <a:r>
              <a:t>The</a:t>
            </a:r>
            <a:r>
              <a:rPr spc="-100"/>
              <a:t> </a:t>
            </a:r>
            <a:r>
              <a:t>major</a:t>
            </a:r>
            <a:r>
              <a:rPr spc="-100"/>
              <a:t> </a:t>
            </a:r>
            <a:r>
              <a:t>constituents</a:t>
            </a:r>
            <a:r>
              <a:rPr spc="-100"/>
              <a:t> </a:t>
            </a:r>
            <a:r>
              <a:t>of</a:t>
            </a:r>
            <a:r>
              <a:rPr spc="-100"/>
              <a:t> </a:t>
            </a:r>
            <a:r>
              <a:t>breast</a:t>
            </a:r>
            <a:r>
              <a:rPr spc="-100"/>
              <a:t> </a:t>
            </a:r>
            <a:r>
              <a:t>milk</a:t>
            </a:r>
            <a:r>
              <a:rPr spc="-100"/>
              <a:t> </a:t>
            </a:r>
            <a:r>
              <a:t>are</a:t>
            </a:r>
            <a:r>
              <a:rPr spc="-100"/>
              <a:t> </a:t>
            </a:r>
            <a:r>
              <a:t>lactose,</a:t>
            </a:r>
            <a:r>
              <a:rPr spc="-100"/>
              <a:t> </a:t>
            </a:r>
            <a:r>
              <a:t>protein,</a:t>
            </a:r>
            <a:r>
              <a:rPr spc="-100"/>
              <a:t> fat </a:t>
            </a:r>
            <a:r>
              <a:t>and</a:t>
            </a:r>
            <a:r>
              <a:rPr spc="-100"/>
              <a:t> </a:t>
            </a:r>
            <a:r>
              <a:t>water.</a:t>
            </a:r>
            <a:r>
              <a:rPr spc="-100"/>
              <a:t> </a:t>
            </a:r>
            <a:r>
              <a:t>However,</a:t>
            </a:r>
            <a:r>
              <a:rPr spc="-100"/>
              <a:t> </a:t>
            </a:r>
            <a:r>
              <a:t>the</a:t>
            </a:r>
            <a:r>
              <a:rPr spc="-100"/>
              <a:t> </a:t>
            </a:r>
            <a:r>
              <a:t>composition</a:t>
            </a:r>
            <a:r>
              <a:rPr spc="-100"/>
              <a:t> </a:t>
            </a:r>
            <a:r>
              <a:t>of</a:t>
            </a:r>
            <a:r>
              <a:rPr spc="-100"/>
              <a:t> </a:t>
            </a:r>
            <a:r>
              <a:t>breast</a:t>
            </a:r>
            <a:r>
              <a:rPr spc="-100"/>
              <a:t> </a:t>
            </a:r>
            <a:r>
              <a:t>milk</a:t>
            </a:r>
            <a:r>
              <a:rPr spc="-100"/>
              <a:t> </a:t>
            </a:r>
            <a:r>
              <a:t>is</a:t>
            </a:r>
            <a:r>
              <a:rPr spc="-200"/>
              <a:t> </a:t>
            </a:r>
            <a:r>
              <a:rPr spc="-100"/>
              <a:t>not constant.</a:t>
            </a:r>
          </a:p>
          <a:p>
            <a:pPr marL="201295" indent="-188595">
              <a:spcBef>
                <a:spcPts val="400"/>
              </a:spcBef>
              <a:buSzPct val="100000"/>
              <a:buChar char="•"/>
              <a:tabLst>
                <a:tab pos="190500" algn="l"/>
              </a:tabLst>
              <a:defRPr sz="2800" spc="-100"/>
            </a:pPr>
            <a:r>
              <a:t>Lactalbumin</a:t>
            </a:r>
            <a:r>
              <a:rPr spc="-200"/>
              <a:t> </a:t>
            </a:r>
            <a:r>
              <a:rPr spc="0"/>
              <a:t>is</a:t>
            </a:r>
            <a:r>
              <a:rPr spc="-200"/>
              <a:t> </a:t>
            </a:r>
            <a:r>
              <a:rPr spc="0"/>
              <a:t>the</a:t>
            </a:r>
            <a:r>
              <a:rPr spc="-200"/>
              <a:t> </a:t>
            </a:r>
            <a:r>
              <a:t>major</a:t>
            </a:r>
            <a:r>
              <a:rPr spc="-200"/>
              <a:t> </a:t>
            </a:r>
            <a:r>
              <a:t>protein</a:t>
            </a:r>
            <a:r>
              <a:rPr spc="-200"/>
              <a:t> </a:t>
            </a:r>
            <a:r>
              <a:rPr spc="0"/>
              <a:t>in</a:t>
            </a:r>
            <a:r>
              <a:rPr spc="-200"/>
              <a:t> </a:t>
            </a:r>
            <a:r>
              <a:t>breast</a:t>
            </a:r>
            <a:r>
              <a:rPr spc="-200"/>
              <a:t> </a:t>
            </a:r>
            <a:r>
              <a:t>milk.</a:t>
            </a:r>
          </a:p>
          <a:p>
            <a:pPr marL="201929" marR="66039" indent="-187325">
              <a:lnSpc>
                <a:spcPts val="3200"/>
              </a:lnSpc>
              <a:spcBef>
                <a:spcPts val="1000"/>
              </a:spcBef>
              <a:buSzPct val="100000"/>
              <a:buChar char="•"/>
              <a:tabLst>
                <a:tab pos="203200" algn="l"/>
              </a:tabLst>
            </a:pPr>
            <a:r>
              <a:t>In</a:t>
            </a:r>
            <a:r>
              <a:rPr spc="-100"/>
              <a:t> </a:t>
            </a:r>
            <a:r>
              <a:t>addition</a:t>
            </a:r>
            <a:r>
              <a:rPr spc="-100"/>
              <a:t> </a:t>
            </a:r>
            <a:r>
              <a:t>to</a:t>
            </a:r>
            <a:r>
              <a:rPr spc="-100"/>
              <a:t> </a:t>
            </a:r>
            <a:r>
              <a:t>IgA,</a:t>
            </a:r>
            <a:r>
              <a:rPr spc="-100"/>
              <a:t> </a:t>
            </a:r>
            <a:r>
              <a:t>breast</a:t>
            </a:r>
            <a:r>
              <a:rPr spc="-100"/>
              <a:t> </a:t>
            </a:r>
            <a:r>
              <a:t>milk</a:t>
            </a:r>
            <a:r>
              <a:rPr spc="-100"/>
              <a:t> </a:t>
            </a:r>
            <a:r>
              <a:t>contains</a:t>
            </a:r>
            <a:r>
              <a:rPr spc="-100"/>
              <a:t> </a:t>
            </a:r>
            <a:r>
              <a:t>small</a:t>
            </a:r>
            <a:r>
              <a:rPr spc="-100"/>
              <a:t> </a:t>
            </a:r>
            <a:r>
              <a:t>amounts</a:t>
            </a:r>
            <a:r>
              <a:rPr spc="-100"/>
              <a:t> </a:t>
            </a:r>
            <a:r>
              <a:t>of</a:t>
            </a:r>
            <a:r>
              <a:rPr spc="-200"/>
              <a:t> </a:t>
            </a:r>
            <a:r>
              <a:rPr spc="-100"/>
              <a:t>IgM 	</a:t>
            </a:r>
            <a:r>
              <a:t>and</a:t>
            </a:r>
            <a:r>
              <a:rPr spc="-200"/>
              <a:t> </a:t>
            </a:r>
            <a:r>
              <a:t>IgG</a:t>
            </a:r>
            <a:r>
              <a:rPr spc="-200"/>
              <a:t> </a:t>
            </a:r>
            <a:r>
              <a:t>and</a:t>
            </a:r>
            <a:r>
              <a:rPr spc="-200"/>
              <a:t> </a:t>
            </a:r>
            <a:r>
              <a:t>other</a:t>
            </a:r>
            <a:r>
              <a:rPr spc="-200"/>
              <a:t> </a:t>
            </a:r>
            <a:r>
              <a:t>factors</a:t>
            </a:r>
            <a:r>
              <a:rPr spc="-200"/>
              <a:t> </a:t>
            </a:r>
            <a:r>
              <a:t>such</a:t>
            </a:r>
            <a:r>
              <a:rPr spc="-200"/>
              <a:t> </a:t>
            </a:r>
            <a:r>
              <a:t>as</a:t>
            </a:r>
            <a:r>
              <a:rPr spc="-200"/>
              <a:t> </a:t>
            </a:r>
            <a:r>
              <a:t>lactoferrin,</a:t>
            </a:r>
            <a:r>
              <a:rPr spc="-200"/>
              <a:t> </a:t>
            </a:r>
            <a:r>
              <a:rPr spc="-100"/>
              <a:t>macrophages, 	</a:t>
            </a:r>
            <a:r>
              <a:t>complement</a:t>
            </a:r>
            <a:r>
              <a:rPr spc="-200"/>
              <a:t> </a:t>
            </a:r>
            <a:r>
              <a:t>and</a:t>
            </a:r>
            <a:r>
              <a:rPr spc="-200"/>
              <a:t> </a:t>
            </a:r>
            <a:r>
              <a:rPr spc="-100"/>
              <a:t>lysozymes.</a:t>
            </a:r>
          </a:p>
        </p:txBody>
      </p:sp>
    </p:spTree>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 name="object 2"/>
          <p:cNvSpPr txBox="1">
            <a:spLocks noGrp="1"/>
          </p:cNvSpPr>
          <p:nvPr>
            <p:ph type="title"/>
          </p:nvPr>
        </p:nvSpPr>
        <p:spPr>
          <a:xfrm>
            <a:off x="782496" y="261879"/>
            <a:ext cx="6514467" cy="1196976"/>
          </a:xfrm>
          <a:prstGeom prst="rect">
            <a:avLst/>
          </a:prstGeom>
        </p:spPr>
        <p:txBody>
          <a:bodyPr/>
          <a:lstStyle/>
          <a:p>
            <a:pPr indent="18415">
              <a:lnSpc>
                <a:spcPts val="4500"/>
              </a:lnSpc>
              <a:spcBef>
                <a:spcPts val="100"/>
              </a:spcBef>
              <a:defRPr sz="3900" spc="200"/>
            </a:pPr>
            <a:r>
              <a:t>Mechanisms</a:t>
            </a:r>
            <a:r>
              <a:rPr spc="400"/>
              <a:t> </a:t>
            </a:r>
            <a:r>
              <a:rPr spc="100"/>
              <a:t>of </a:t>
            </a:r>
            <a:r>
              <a:rPr sz="3800"/>
              <a:t>lactational</a:t>
            </a:r>
            <a:endParaRPr sz="3800" spc="194"/>
          </a:p>
          <a:p>
            <a:pPr indent="12700">
              <a:lnSpc>
                <a:spcPts val="4500"/>
              </a:lnSpc>
              <a:defRPr sz="3900" spc="100"/>
            </a:pPr>
            <a:r>
              <a:t>amenorrhoea</a:t>
            </a:r>
          </a:p>
        </p:txBody>
      </p:sp>
      <p:pic>
        <p:nvPicPr>
          <p:cNvPr id="839" name="object 3" descr="object 3"/>
          <p:cNvPicPr>
            <a:picLocks noChangeAspect="1"/>
          </p:cNvPicPr>
          <p:nvPr/>
        </p:nvPicPr>
        <p:blipFill>
          <a:blip r:embed="rId2"/>
          <a:stretch>
            <a:fillRect/>
          </a:stretch>
        </p:blipFill>
        <p:spPr>
          <a:xfrm>
            <a:off x="534669" y="1358406"/>
            <a:ext cx="8989377" cy="82551"/>
          </a:xfrm>
          <a:prstGeom prst="rect">
            <a:avLst/>
          </a:prstGeom>
          <a:ln w="12700">
            <a:miter lim="400000"/>
          </a:ln>
        </p:spPr>
      </p:pic>
      <p:sp>
        <p:nvSpPr>
          <p:cNvPr id="840" name="object 4"/>
          <p:cNvSpPr txBox="1"/>
          <p:nvPr/>
        </p:nvSpPr>
        <p:spPr>
          <a:xfrm>
            <a:off x="142086" y="1641346"/>
            <a:ext cx="9724392" cy="3423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200660" marR="535940" indent="-188595">
              <a:lnSpc>
                <a:spcPts val="1800"/>
              </a:lnSpc>
              <a:spcBef>
                <a:spcPts val="100"/>
              </a:spcBef>
              <a:buSzPct val="100000"/>
              <a:buChar char="•"/>
              <a:tabLst>
                <a:tab pos="190500" algn="l"/>
              </a:tabLst>
              <a:defRPr sz="1500" spc="-10">
                <a:latin typeface="Microsoft Sans Serif"/>
                <a:ea typeface="Microsoft Sans Serif"/>
                <a:cs typeface="Microsoft Sans Serif"/>
                <a:sym typeface="Microsoft Sans Serif"/>
              </a:defRPr>
            </a:pPr>
            <a:r>
              <a:t>The</a:t>
            </a:r>
            <a:r>
              <a:rPr spc="25"/>
              <a:t> </a:t>
            </a:r>
            <a:r>
              <a:rPr spc="0"/>
              <a:t>key</a:t>
            </a:r>
            <a:r>
              <a:rPr spc="35"/>
              <a:t> </a:t>
            </a:r>
            <a:r>
              <a:rPr spc="0"/>
              <a:t>event</a:t>
            </a:r>
            <a:r>
              <a:rPr spc="35"/>
              <a:t> </a:t>
            </a:r>
            <a:r>
              <a:rPr spc="0"/>
              <a:t>is</a:t>
            </a:r>
            <a:r>
              <a:rPr spc="35"/>
              <a:t> </a:t>
            </a:r>
            <a:r>
              <a:rPr spc="0"/>
              <a:t>a</a:t>
            </a:r>
            <a:r>
              <a:rPr spc="405"/>
              <a:t> </a:t>
            </a:r>
            <a:r>
              <a:rPr spc="0"/>
              <a:t>suckling-induced</a:t>
            </a:r>
            <a:r>
              <a:rPr spc="35"/>
              <a:t> </a:t>
            </a:r>
            <a:r>
              <a:rPr spc="0"/>
              <a:t>change</a:t>
            </a:r>
            <a:r>
              <a:rPr spc="70"/>
              <a:t> </a:t>
            </a:r>
            <a:r>
              <a:rPr spc="0"/>
              <a:t>in</a:t>
            </a:r>
            <a:r>
              <a:rPr spc="104"/>
              <a:t> </a:t>
            </a:r>
            <a:r>
              <a:rPr spc="0"/>
              <a:t>the</a:t>
            </a:r>
            <a:r>
              <a:rPr spc="80"/>
              <a:t> </a:t>
            </a:r>
            <a:r>
              <a:rPr spc="0"/>
              <a:t>hypothalamic</a:t>
            </a:r>
            <a:r>
              <a:rPr spc="50"/>
              <a:t> </a:t>
            </a:r>
            <a:r>
              <a:rPr spc="0"/>
              <a:t>sensitivity</a:t>
            </a:r>
            <a:r>
              <a:rPr spc="455"/>
              <a:t> </a:t>
            </a:r>
            <a:r>
              <a:rPr sz="1600" spc="0"/>
              <a:t>to</a:t>
            </a:r>
            <a:r>
              <a:rPr sz="1600" spc="55"/>
              <a:t> </a:t>
            </a:r>
            <a:r>
              <a:rPr sz="1600" spc="0"/>
              <a:t>the</a:t>
            </a:r>
            <a:r>
              <a:rPr sz="1600" spc="50"/>
              <a:t> </a:t>
            </a:r>
            <a:r>
              <a:rPr sz="1600" spc="0"/>
              <a:t>feedback</a:t>
            </a:r>
            <a:r>
              <a:rPr sz="1600" spc="50"/>
              <a:t> </a:t>
            </a:r>
            <a:r>
              <a:rPr sz="1600" spc="0"/>
              <a:t>effects</a:t>
            </a:r>
            <a:r>
              <a:rPr sz="1600" spc="35"/>
              <a:t> </a:t>
            </a:r>
            <a:r>
              <a:rPr sz="1600" spc="-25"/>
              <a:t>of </a:t>
            </a:r>
            <a:r>
              <a:rPr sz="1600" spc="-20"/>
              <a:t>ovarian</a:t>
            </a:r>
            <a:r>
              <a:rPr sz="1600" spc="-55"/>
              <a:t> </a:t>
            </a:r>
            <a:r>
              <a:rPr sz="1600"/>
              <a:t>steroids.</a:t>
            </a:r>
            <a:endParaRPr sz="1600" spc="-10"/>
          </a:p>
          <a:p>
            <a:pPr marL="201295" indent="-187960">
              <a:lnSpc>
                <a:spcPts val="1900"/>
              </a:lnSpc>
              <a:spcBef>
                <a:spcPts val="100"/>
              </a:spcBef>
              <a:buSzPct val="100000"/>
              <a:buChar char="•"/>
              <a:tabLst>
                <a:tab pos="190500" algn="l"/>
              </a:tabLst>
              <a:defRPr sz="1600">
                <a:latin typeface="Microsoft Sans Serif"/>
                <a:ea typeface="Microsoft Sans Serif"/>
                <a:cs typeface="Microsoft Sans Serif"/>
                <a:sym typeface="Microsoft Sans Serif"/>
              </a:defRPr>
            </a:pPr>
            <a:r>
              <a:t>During</a:t>
            </a:r>
            <a:r>
              <a:rPr spc="-5"/>
              <a:t> </a:t>
            </a:r>
            <a:r>
              <a:rPr spc="-10"/>
              <a:t>lactation,</a:t>
            </a:r>
            <a:r>
              <a:t> the</a:t>
            </a:r>
            <a:r>
              <a:rPr spc="-5"/>
              <a:t> </a:t>
            </a:r>
            <a:r>
              <a:rPr spc="-10"/>
              <a:t>hypothalamus</a:t>
            </a:r>
            <a:r>
              <a:rPr spc="5"/>
              <a:t> </a:t>
            </a:r>
            <a:r>
              <a:t>becomes</a:t>
            </a:r>
            <a:r>
              <a:rPr spc="229"/>
              <a:t> </a:t>
            </a:r>
            <a:r>
              <a:rPr sz="1500"/>
              <a:t>more</a:t>
            </a:r>
            <a:r>
              <a:rPr sz="1500" spc="15"/>
              <a:t> </a:t>
            </a:r>
            <a:r>
              <a:rPr sz="1500"/>
              <a:t>sensitive</a:t>
            </a:r>
            <a:r>
              <a:rPr sz="1500" spc="110"/>
              <a:t> </a:t>
            </a:r>
            <a:r>
              <a:rPr sz="1700"/>
              <a:t>to</a:t>
            </a:r>
            <a:r>
              <a:rPr sz="1700" spc="15"/>
              <a:t> </a:t>
            </a:r>
            <a:r>
              <a:rPr sz="1700"/>
              <a:t>the</a:t>
            </a:r>
            <a:r>
              <a:rPr sz="1700" spc="15"/>
              <a:t> </a:t>
            </a:r>
            <a:r>
              <a:rPr sz="1500"/>
              <a:t>negative</a:t>
            </a:r>
            <a:r>
              <a:rPr sz="1500" spc="-25"/>
              <a:t> </a:t>
            </a:r>
            <a:r>
              <a:rPr sz="1500"/>
              <a:t>feedback</a:t>
            </a:r>
            <a:r>
              <a:rPr sz="1500" spc="114"/>
              <a:t> </a:t>
            </a:r>
            <a:r>
              <a:rPr spc="-10"/>
              <a:t>effects</a:t>
            </a:r>
            <a:r>
              <a:rPr spc="-5"/>
              <a:t> </a:t>
            </a:r>
            <a:r>
              <a:t>and</a:t>
            </a:r>
            <a:r>
              <a:rPr spc="104"/>
              <a:t> </a:t>
            </a:r>
            <a:r>
              <a:rPr sz="1400" spc="-20"/>
              <a:t>less</a:t>
            </a:r>
            <a:endParaRPr sz="1400"/>
          </a:p>
          <a:p>
            <a:pPr indent="206375">
              <a:lnSpc>
                <a:spcPts val="1900"/>
              </a:lnSpc>
              <a:defRPr sz="1500">
                <a:latin typeface="Microsoft Sans Serif"/>
                <a:ea typeface="Microsoft Sans Serif"/>
                <a:cs typeface="Microsoft Sans Serif"/>
                <a:sym typeface="Microsoft Sans Serif"/>
              </a:defRPr>
            </a:pPr>
            <a:r>
              <a:t>sensitive</a:t>
            </a:r>
            <a:r>
              <a:rPr spc="85"/>
              <a:t> </a:t>
            </a:r>
            <a:r>
              <a:rPr sz="1700"/>
              <a:t>to</a:t>
            </a:r>
            <a:r>
              <a:rPr sz="1700" spc="65"/>
              <a:t> </a:t>
            </a:r>
            <a:r>
              <a:rPr sz="1700"/>
              <a:t>the</a:t>
            </a:r>
            <a:r>
              <a:rPr sz="1700" spc="110"/>
              <a:t> </a:t>
            </a:r>
            <a:r>
              <a:t>positive feedback</a:t>
            </a:r>
            <a:r>
              <a:rPr spc="175"/>
              <a:t> </a:t>
            </a:r>
            <a:r>
              <a:rPr sz="1600"/>
              <a:t>effects</a:t>
            </a:r>
            <a:r>
              <a:rPr sz="1600" spc="35"/>
              <a:t> </a:t>
            </a:r>
            <a:r>
              <a:rPr sz="1600"/>
              <a:t>of</a:t>
            </a:r>
            <a:r>
              <a:rPr sz="1600" spc="35"/>
              <a:t> </a:t>
            </a:r>
            <a:r>
              <a:rPr sz="1600" spc="-10"/>
              <a:t>estrogen.</a:t>
            </a:r>
            <a:endParaRPr sz="1600"/>
          </a:p>
          <a:p>
            <a:pPr marL="200660" marR="5080" indent="-187325">
              <a:lnSpc>
                <a:spcPts val="1800"/>
              </a:lnSpc>
              <a:spcBef>
                <a:spcPts val="500"/>
              </a:spcBef>
              <a:buSzPct val="100000"/>
              <a:buChar char="•"/>
              <a:tabLst>
                <a:tab pos="190500" algn="l"/>
              </a:tabLst>
              <a:defRPr sz="1600">
                <a:latin typeface="Microsoft Sans Serif"/>
                <a:ea typeface="Microsoft Sans Serif"/>
                <a:cs typeface="Microsoft Sans Serif"/>
                <a:sym typeface="Microsoft Sans Serif"/>
              </a:defRPr>
            </a:pPr>
            <a:r>
              <a:t>This</a:t>
            </a:r>
            <a:r>
              <a:rPr spc="-60"/>
              <a:t> </a:t>
            </a:r>
            <a:r>
              <a:t>means</a:t>
            </a:r>
            <a:r>
              <a:rPr spc="-55"/>
              <a:t> </a:t>
            </a:r>
            <a:r>
              <a:t>that</a:t>
            </a:r>
            <a:r>
              <a:rPr spc="-55"/>
              <a:t> </a:t>
            </a:r>
            <a:r>
              <a:t>if</a:t>
            </a:r>
            <a:r>
              <a:rPr spc="-50"/>
              <a:t> </a:t>
            </a:r>
            <a:r>
              <a:t>the</a:t>
            </a:r>
            <a:r>
              <a:rPr spc="-60"/>
              <a:t> </a:t>
            </a:r>
            <a:r>
              <a:rPr spc="-20"/>
              <a:t>pituitary</a:t>
            </a:r>
            <a:r>
              <a:rPr spc="-60"/>
              <a:t> </a:t>
            </a:r>
            <a:r>
              <a:rPr spc="-20"/>
              <a:t>secretes</a:t>
            </a:r>
            <a:r>
              <a:rPr spc="-60"/>
              <a:t> </a:t>
            </a:r>
            <a:r>
              <a:rPr spc="-10"/>
              <a:t>enough</a:t>
            </a:r>
            <a:r>
              <a:rPr spc="-60"/>
              <a:t> </a:t>
            </a:r>
            <a:r>
              <a:rPr spc="-25"/>
              <a:t>follicle-</a:t>
            </a:r>
            <a:r>
              <a:rPr spc="-20"/>
              <a:t>stimulating</a:t>
            </a:r>
            <a:r>
              <a:rPr spc="-60"/>
              <a:t> </a:t>
            </a:r>
            <a:r>
              <a:rPr spc="-10"/>
              <a:t>hormone</a:t>
            </a:r>
            <a:r>
              <a:rPr spc="-55"/>
              <a:t> </a:t>
            </a:r>
            <a:r>
              <a:t>to</a:t>
            </a:r>
            <a:r>
              <a:rPr spc="-55"/>
              <a:t> </a:t>
            </a:r>
            <a:r>
              <a:rPr spc="-10"/>
              <a:t>initiate</a:t>
            </a:r>
            <a:r>
              <a:rPr spc="-55"/>
              <a:t> </a:t>
            </a:r>
            <a:r>
              <a:t>the</a:t>
            </a:r>
            <a:r>
              <a:rPr spc="-65"/>
              <a:t> </a:t>
            </a:r>
            <a:r>
              <a:rPr spc="-10"/>
              <a:t>development</a:t>
            </a:r>
            <a:r>
              <a:rPr spc="-65"/>
              <a:t> </a:t>
            </a:r>
            <a:r>
              <a:rPr spc="-25"/>
              <a:t>of 	</a:t>
            </a:r>
            <a:r>
              <a:t>an</a:t>
            </a:r>
            <a:r>
              <a:rPr spc="-70"/>
              <a:t> </a:t>
            </a:r>
            <a:r>
              <a:t>ovarian</a:t>
            </a:r>
            <a:r>
              <a:rPr spc="-70"/>
              <a:t> </a:t>
            </a:r>
            <a:r>
              <a:rPr spc="-20"/>
              <a:t>follicle,</a:t>
            </a:r>
            <a:r>
              <a:rPr spc="-65"/>
              <a:t> </a:t>
            </a:r>
            <a:r>
              <a:t>the</a:t>
            </a:r>
            <a:r>
              <a:rPr spc="-65"/>
              <a:t> </a:t>
            </a:r>
            <a:r>
              <a:t>consequent</a:t>
            </a:r>
            <a:r>
              <a:rPr spc="95"/>
              <a:t> </a:t>
            </a:r>
            <a:r>
              <a:rPr u="sng" spc="-10">
                <a:uFill>
                  <a:solidFill>
                    <a:srgbClr val="000000"/>
                  </a:solidFill>
                </a:uFill>
              </a:rPr>
              <a:t>oestrogen</a:t>
            </a:r>
            <a:r>
              <a:rPr spc="-60"/>
              <a:t> </a:t>
            </a:r>
            <a:r>
              <a:rPr sz="1500"/>
              <a:t>and</a:t>
            </a:r>
            <a:r>
              <a:rPr sz="1500" spc="15"/>
              <a:t> </a:t>
            </a:r>
            <a:r>
              <a:rPr u="sng">
                <a:uFill>
                  <a:solidFill>
                    <a:srgbClr val="000000"/>
                  </a:solidFill>
                </a:uFill>
              </a:rPr>
              <a:t>inhibin</a:t>
            </a:r>
            <a:r>
              <a:rPr spc="-60"/>
              <a:t> </a:t>
            </a:r>
            <a:r>
              <a:t>secretion</a:t>
            </a:r>
            <a:r>
              <a:rPr spc="-60"/>
              <a:t> </a:t>
            </a:r>
            <a:r>
              <a:t>will</a:t>
            </a:r>
            <a:r>
              <a:rPr spc="-70"/>
              <a:t> </a:t>
            </a:r>
            <a:r>
              <a:t>inhibit</a:t>
            </a:r>
            <a:r>
              <a:rPr spc="10"/>
              <a:t> </a:t>
            </a:r>
            <a:r>
              <a:rPr u="sng">
                <a:uFill>
                  <a:solidFill>
                    <a:srgbClr val="000000"/>
                  </a:solidFill>
                </a:uFill>
              </a:rPr>
              <a:t>gonadotrophin</a:t>
            </a:r>
            <a:r>
              <a:rPr spc="-60"/>
              <a:t> </a:t>
            </a:r>
            <a:r>
              <a:rPr spc="-10"/>
              <a:t>production 	</a:t>
            </a:r>
            <a:r>
              <a:t>and</a:t>
            </a:r>
            <a:r>
              <a:rPr spc="-80"/>
              <a:t> </a:t>
            </a:r>
            <a:r>
              <a:t>the</a:t>
            </a:r>
            <a:r>
              <a:rPr spc="-75"/>
              <a:t> </a:t>
            </a:r>
            <a:r>
              <a:rPr spc="-10"/>
              <a:t>follicle</a:t>
            </a:r>
            <a:r>
              <a:rPr spc="-80"/>
              <a:t> </a:t>
            </a:r>
            <a:r>
              <a:t>will</a:t>
            </a:r>
            <a:r>
              <a:rPr spc="-75"/>
              <a:t> </a:t>
            </a:r>
            <a:r>
              <a:t>fail</a:t>
            </a:r>
            <a:r>
              <a:rPr spc="-75"/>
              <a:t> </a:t>
            </a:r>
            <a:r>
              <a:t>to</a:t>
            </a:r>
            <a:r>
              <a:rPr spc="-85"/>
              <a:t> </a:t>
            </a:r>
            <a:r>
              <a:rPr spc="-10"/>
              <a:t>mature.</a:t>
            </a:r>
          </a:p>
          <a:p>
            <a:pPr>
              <a:spcBef>
                <a:spcPts val="1200"/>
              </a:spcBef>
              <a:buSzPct val="100000"/>
              <a:buFont typeface="Microsoft Sans Serif"/>
              <a:buChar char="•"/>
              <a:defRPr sz="1600">
                <a:latin typeface="Microsoft Sans Serif"/>
                <a:ea typeface="Microsoft Sans Serif"/>
                <a:cs typeface="Microsoft Sans Serif"/>
                <a:sym typeface="Microsoft Sans Serif"/>
              </a:defRPr>
            </a:pPr>
            <a:endParaRPr spc="-10"/>
          </a:p>
          <a:p>
            <a:pPr marL="200660" marR="772794" indent="-187960">
              <a:lnSpc>
                <a:spcPts val="1900"/>
              </a:lnSpc>
              <a:buSzPct val="100000"/>
              <a:buChar char="•"/>
              <a:tabLst>
                <a:tab pos="190500" algn="l"/>
              </a:tabLst>
              <a:defRPr sz="1600">
                <a:latin typeface="Microsoft Sans Serif"/>
                <a:ea typeface="Microsoft Sans Serif"/>
                <a:cs typeface="Microsoft Sans Serif"/>
                <a:sym typeface="Microsoft Sans Serif"/>
              </a:defRPr>
            </a:pPr>
            <a:r>
              <a:t>From</a:t>
            </a:r>
            <a:r>
              <a:rPr spc="20"/>
              <a:t> </a:t>
            </a:r>
            <a:r>
              <a:t>a</a:t>
            </a:r>
            <a:r>
              <a:rPr spc="30"/>
              <a:t> </a:t>
            </a:r>
            <a:r>
              <a:rPr spc="-10"/>
              <a:t>clinical</a:t>
            </a:r>
            <a:r>
              <a:rPr spc="25"/>
              <a:t> </a:t>
            </a:r>
            <a:r>
              <a:t>standpoint,</a:t>
            </a:r>
            <a:r>
              <a:rPr spc="30"/>
              <a:t> </a:t>
            </a:r>
            <a:r>
              <a:t>the</a:t>
            </a:r>
            <a:r>
              <a:rPr spc="25"/>
              <a:t> </a:t>
            </a:r>
            <a:r>
              <a:t>major</a:t>
            </a:r>
            <a:r>
              <a:rPr spc="25"/>
              <a:t> </a:t>
            </a:r>
            <a:r>
              <a:t>factor</a:t>
            </a:r>
            <a:r>
              <a:rPr spc="30"/>
              <a:t> </a:t>
            </a:r>
            <a:r>
              <a:t>is</a:t>
            </a:r>
            <a:r>
              <a:rPr spc="365"/>
              <a:t> </a:t>
            </a:r>
            <a:r>
              <a:rPr sz="1500"/>
              <a:t>the</a:t>
            </a:r>
            <a:r>
              <a:rPr sz="1500" spc="70"/>
              <a:t> </a:t>
            </a:r>
            <a:r>
              <a:rPr sz="1500"/>
              <a:t>frequency</a:t>
            </a:r>
            <a:r>
              <a:rPr sz="1500" spc="25"/>
              <a:t> </a:t>
            </a:r>
            <a:r>
              <a:rPr sz="1500"/>
              <a:t>and</a:t>
            </a:r>
            <a:r>
              <a:rPr sz="1500" spc="70"/>
              <a:t> </a:t>
            </a:r>
            <a:r>
              <a:rPr sz="1500"/>
              <a:t>duration</a:t>
            </a:r>
            <a:r>
              <a:rPr sz="1500" spc="45"/>
              <a:t> </a:t>
            </a:r>
            <a:r>
              <a:rPr sz="1500"/>
              <a:t>of</a:t>
            </a:r>
            <a:r>
              <a:rPr sz="1500" spc="90"/>
              <a:t> </a:t>
            </a:r>
            <a:r>
              <a:rPr sz="1500"/>
              <a:t>the</a:t>
            </a:r>
            <a:r>
              <a:rPr sz="1500" spc="85"/>
              <a:t> </a:t>
            </a:r>
            <a:r>
              <a:rPr sz="1500"/>
              <a:t>suckling</a:t>
            </a:r>
            <a:r>
              <a:rPr sz="1500" spc="475"/>
              <a:t> </a:t>
            </a:r>
            <a:r>
              <a:rPr spc="-10"/>
              <a:t>stimulus, </a:t>
            </a:r>
            <a:r>
              <a:rPr spc="-20"/>
              <a:t>although</a:t>
            </a:r>
            <a:r>
              <a:rPr spc="-70"/>
              <a:t> </a:t>
            </a:r>
            <a:r>
              <a:t>other</a:t>
            </a:r>
            <a:r>
              <a:rPr spc="-70"/>
              <a:t> </a:t>
            </a:r>
            <a:r>
              <a:rPr spc="-10"/>
              <a:t>factors</a:t>
            </a:r>
            <a:r>
              <a:rPr spc="-65"/>
              <a:t> </a:t>
            </a:r>
            <a:r>
              <a:t>such</a:t>
            </a:r>
            <a:r>
              <a:rPr spc="-65"/>
              <a:t> </a:t>
            </a:r>
            <a:r>
              <a:t>as</a:t>
            </a:r>
            <a:r>
              <a:rPr spc="110"/>
              <a:t> </a:t>
            </a:r>
            <a:r>
              <a:rPr u="sng">
                <a:uFill>
                  <a:solidFill>
                    <a:srgbClr val="000000"/>
                  </a:solidFill>
                </a:uFill>
              </a:rPr>
              <a:t>maternal</a:t>
            </a:r>
            <a:r>
              <a:rPr u="sng" spc="-60">
                <a:uFill>
                  <a:solidFill>
                    <a:srgbClr val="000000"/>
                  </a:solidFill>
                </a:uFill>
              </a:rPr>
              <a:t> </a:t>
            </a:r>
            <a:r>
              <a:rPr u="sng" spc="-10">
                <a:uFill>
                  <a:solidFill>
                    <a:srgbClr val="000000"/>
                  </a:solidFill>
                </a:uFill>
              </a:rPr>
              <a:t>weight</a:t>
            </a:r>
            <a:r>
              <a:rPr u="sng" spc="-65">
                <a:uFill>
                  <a:solidFill>
                    <a:srgbClr val="000000"/>
                  </a:solidFill>
                </a:uFill>
              </a:rPr>
              <a:t> </a:t>
            </a:r>
            <a:r>
              <a:rPr u="sng">
                <a:uFill>
                  <a:solidFill>
                    <a:srgbClr val="000000"/>
                  </a:solidFill>
                </a:uFill>
              </a:rPr>
              <a:t>and</a:t>
            </a:r>
            <a:r>
              <a:rPr u="sng" spc="-65">
                <a:uFill>
                  <a:solidFill>
                    <a:srgbClr val="000000"/>
                  </a:solidFill>
                </a:uFill>
              </a:rPr>
              <a:t> </a:t>
            </a:r>
            <a:r>
              <a:rPr u="sng">
                <a:uFill>
                  <a:solidFill>
                    <a:srgbClr val="000000"/>
                  </a:solidFill>
                </a:uFill>
              </a:rPr>
              <a:t>diet</a:t>
            </a:r>
            <a:r>
              <a:rPr spc="10"/>
              <a:t> </a:t>
            </a:r>
            <a:r>
              <a:t>may</a:t>
            </a:r>
            <a:r>
              <a:rPr spc="-55"/>
              <a:t> </a:t>
            </a:r>
            <a:r>
              <a:t>be</a:t>
            </a:r>
            <a:r>
              <a:rPr spc="-55"/>
              <a:t> </a:t>
            </a:r>
            <a:r>
              <a:rPr spc="-10"/>
              <a:t>important</a:t>
            </a:r>
            <a:r>
              <a:rPr spc="-55"/>
              <a:t> </a:t>
            </a:r>
            <a:r>
              <a:t>confounding</a:t>
            </a:r>
            <a:r>
              <a:rPr spc="-60"/>
              <a:t> </a:t>
            </a:r>
            <a:r>
              <a:rPr spc="-10"/>
              <a:t>factors.</a:t>
            </a:r>
          </a:p>
          <a:p>
            <a:pPr>
              <a:spcBef>
                <a:spcPts val="1200"/>
              </a:spcBef>
              <a:buSzPct val="100000"/>
              <a:buFont typeface="Microsoft Sans Serif"/>
              <a:buChar char="•"/>
              <a:defRPr sz="1600">
                <a:latin typeface="Microsoft Sans Serif"/>
                <a:ea typeface="Microsoft Sans Serif"/>
                <a:cs typeface="Microsoft Sans Serif"/>
                <a:sym typeface="Microsoft Sans Serif"/>
              </a:defRPr>
            </a:pPr>
            <a:endParaRPr spc="-10"/>
          </a:p>
          <a:p>
            <a:pPr marL="201295" indent="-187960">
              <a:lnSpc>
                <a:spcPts val="1800"/>
              </a:lnSpc>
              <a:buSzPct val="100000"/>
              <a:buChar char="•"/>
              <a:tabLst>
                <a:tab pos="190500" algn="l"/>
              </a:tabLst>
              <a:defRPr sz="1600">
                <a:latin typeface="Microsoft Sans Serif"/>
                <a:ea typeface="Microsoft Sans Serif"/>
                <a:cs typeface="Microsoft Sans Serif"/>
                <a:sym typeface="Microsoft Sans Serif"/>
              </a:defRPr>
            </a:pPr>
            <a:r>
              <a:t>If</a:t>
            </a:r>
            <a:r>
              <a:rPr spc="-75"/>
              <a:t> </a:t>
            </a:r>
            <a:r>
              <a:t>supplementary</a:t>
            </a:r>
            <a:r>
              <a:rPr spc="-70"/>
              <a:t> </a:t>
            </a:r>
            <a:r>
              <a:t>food</a:t>
            </a:r>
            <a:r>
              <a:rPr spc="-75"/>
              <a:t> </a:t>
            </a:r>
            <a:r>
              <a:t>is</a:t>
            </a:r>
            <a:r>
              <a:rPr spc="-70"/>
              <a:t> </a:t>
            </a:r>
            <a:r>
              <a:t>introduced</a:t>
            </a:r>
            <a:r>
              <a:rPr spc="-70"/>
              <a:t> </a:t>
            </a:r>
            <a:r>
              <a:t>at</a:t>
            </a:r>
            <a:r>
              <a:rPr spc="-75"/>
              <a:t> </a:t>
            </a:r>
            <a:r>
              <a:t>an</a:t>
            </a:r>
            <a:r>
              <a:rPr spc="-70"/>
              <a:t> </a:t>
            </a:r>
            <a:r>
              <a:t>early</a:t>
            </a:r>
            <a:r>
              <a:rPr spc="-70"/>
              <a:t> </a:t>
            </a:r>
            <a:r>
              <a:t>stage,</a:t>
            </a:r>
            <a:r>
              <a:rPr spc="-75"/>
              <a:t> </a:t>
            </a:r>
            <a:r>
              <a:t>the</a:t>
            </a:r>
            <a:r>
              <a:rPr spc="-70"/>
              <a:t> </a:t>
            </a:r>
            <a:r>
              <a:t>suckling</a:t>
            </a:r>
            <a:r>
              <a:rPr spc="-75"/>
              <a:t> </a:t>
            </a:r>
            <a:r>
              <a:rPr spc="-10"/>
              <a:t>stimulus</a:t>
            </a:r>
            <a:r>
              <a:rPr spc="-70"/>
              <a:t> </a:t>
            </a:r>
            <a:r>
              <a:t>will</a:t>
            </a:r>
            <a:r>
              <a:rPr spc="-70"/>
              <a:t> </a:t>
            </a:r>
            <a:r>
              <a:t>fall</a:t>
            </a:r>
            <a:r>
              <a:rPr spc="-75"/>
              <a:t> </a:t>
            </a:r>
            <a:r>
              <a:t>and</a:t>
            </a:r>
            <a:r>
              <a:rPr spc="-75"/>
              <a:t> </a:t>
            </a:r>
            <a:r>
              <a:t>early</a:t>
            </a:r>
            <a:r>
              <a:rPr spc="-70"/>
              <a:t> </a:t>
            </a:r>
            <a:r>
              <a:t>ovulation</a:t>
            </a:r>
            <a:r>
              <a:rPr spc="-85"/>
              <a:t> </a:t>
            </a:r>
            <a:r>
              <a:rPr sz="1500" spc="-25"/>
              <a:t>and</a:t>
            </a:r>
            <a:endParaRPr sz="1500"/>
          </a:p>
          <a:p>
            <a:pPr indent="201929">
              <a:lnSpc>
                <a:spcPts val="2000"/>
              </a:lnSpc>
              <a:defRPr sz="1700">
                <a:latin typeface="Microsoft Sans Serif"/>
                <a:ea typeface="Microsoft Sans Serif"/>
                <a:cs typeface="Microsoft Sans Serif"/>
                <a:sym typeface="Microsoft Sans Serif"/>
              </a:defRPr>
            </a:pPr>
            <a:r>
              <a:t>a</a:t>
            </a:r>
            <a:r>
              <a:rPr spc="-80"/>
              <a:t> </a:t>
            </a:r>
            <a:r>
              <a:rPr spc="-20"/>
              <a:t>return</a:t>
            </a:r>
            <a:r>
              <a:rPr spc="-69"/>
              <a:t> </a:t>
            </a:r>
            <a:r>
              <a:t>to</a:t>
            </a:r>
            <a:r>
              <a:rPr spc="-75"/>
              <a:t> </a:t>
            </a:r>
            <a:r>
              <a:rPr spc="-10"/>
              <a:t>fertility.</a:t>
            </a:r>
          </a:p>
        </p:txBody>
      </p:sp>
    </p:spTree>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 name="object 2"/>
          <p:cNvSpPr txBox="1">
            <a:spLocks noGrp="1"/>
          </p:cNvSpPr>
          <p:nvPr>
            <p:ph type="title"/>
          </p:nvPr>
        </p:nvSpPr>
        <p:spPr>
          <a:xfrm>
            <a:off x="741679" y="449000"/>
            <a:ext cx="8575041" cy="757557"/>
          </a:xfrm>
          <a:prstGeom prst="rect">
            <a:avLst/>
          </a:prstGeom>
        </p:spPr>
        <p:txBody>
          <a:bodyPr/>
          <a:lstStyle/>
          <a:p>
            <a:pPr indent="60960">
              <a:spcBef>
                <a:spcPts val="100"/>
              </a:spcBef>
              <a:defRPr spc="200"/>
            </a:pPr>
            <a:r>
              <a:t>Non-breastfeeding</a:t>
            </a:r>
            <a:r>
              <a:rPr spc="400"/>
              <a:t> </a:t>
            </a:r>
            <a:r>
              <a:rPr sz="4100" spc="300"/>
              <a:t>mothers</a:t>
            </a:r>
          </a:p>
        </p:txBody>
      </p:sp>
      <p:pic>
        <p:nvPicPr>
          <p:cNvPr id="843" name="object 3" descr="object 3"/>
          <p:cNvPicPr>
            <a:picLocks noChangeAspect="1"/>
          </p:cNvPicPr>
          <p:nvPr/>
        </p:nvPicPr>
        <p:blipFill>
          <a:blip r:embed="rId2"/>
          <a:stretch>
            <a:fillRect/>
          </a:stretch>
        </p:blipFill>
        <p:spPr>
          <a:xfrm>
            <a:off x="534669" y="1358406"/>
            <a:ext cx="8989377" cy="82551"/>
          </a:xfrm>
          <a:prstGeom prst="rect">
            <a:avLst/>
          </a:prstGeom>
          <a:ln w="12700">
            <a:miter lim="400000"/>
          </a:ln>
        </p:spPr>
      </p:pic>
      <p:sp>
        <p:nvSpPr>
          <p:cNvPr id="844" name="object 4"/>
          <p:cNvSpPr txBox="1"/>
          <p:nvPr/>
        </p:nvSpPr>
        <p:spPr>
          <a:xfrm>
            <a:off x="62864" y="1631665"/>
            <a:ext cx="9554210" cy="2748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200660" indent="-187960">
              <a:lnSpc>
                <a:spcPts val="2500"/>
              </a:lnSpc>
              <a:spcBef>
                <a:spcPts val="100"/>
              </a:spcBef>
              <a:buSzPct val="100000"/>
              <a:buChar char="•"/>
              <a:tabLst>
                <a:tab pos="190500" algn="l"/>
              </a:tabLst>
              <a:defRPr sz="2100" spc="-10">
                <a:latin typeface="Microsoft Sans Serif"/>
                <a:ea typeface="Microsoft Sans Serif"/>
                <a:cs typeface="Microsoft Sans Serif"/>
                <a:sym typeface="Microsoft Sans Serif"/>
              </a:defRPr>
            </a:pPr>
            <a:r>
              <a:t>Non-</a:t>
            </a:r>
            <a:r>
              <a:rPr spc="0"/>
              <a:t>breastfeeding</a:t>
            </a:r>
            <a:r>
              <a:rPr spc="-50"/>
              <a:t> </a:t>
            </a:r>
            <a:r>
              <a:rPr spc="0"/>
              <a:t>mothers</a:t>
            </a:r>
            <a:r>
              <a:rPr spc="-45"/>
              <a:t> </a:t>
            </a:r>
            <a:r>
              <a:rPr spc="0"/>
              <a:t>may</a:t>
            </a:r>
            <a:r>
              <a:rPr spc="-45"/>
              <a:t> </a:t>
            </a:r>
            <a:r>
              <a:rPr spc="0"/>
              <a:t>suffer</a:t>
            </a:r>
            <a:r>
              <a:rPr spc="-50"/>
              <a:t> </a:t>
            </a:r>
            <a:r>
              <a:rPr spc="0"/>
              <a:t>considerable</a:t>
            </a:r>
            <a:r>
              <a:rPr spc="-40"/>
              <a:t> </a:t>
            </a:r>
            <a:r>
              <a:rPr spc="0"/>
              <a:t>engorgement</a:t>
            </a:r>
            <a:r>
              <a:rPr spc="-45"/>
              <a:t> </a:t>
            </a:r>
            <a:r>
              <a:rPr spc="0"/>
              <a:t>and</a:t>
            </a:r>
            <a:r>
              <a:rPr spc="-55"/>
              <a:t> </a:t>
            </a:r>
            <a:r>
              <a:t>breast</a:t>
            </a:r>
          </a:p>
          <a:p>
            <a:pPr indent="200025">
              <a:lnSpc>
                <a:spcPts val="2500"/>
              </a:lnSpc>
              <a:defRPr sz="2100" spc="-10">
                <a:latin typeface="Microsoft Sans Serif"/>
                <a:ea typeface="Microsoft Sans Serif"/>
                <a:cs typeface="Microsoft Sans Serif"/>
                <a:sym typeface="Microsoft Sans Serif"/>
              </a:defRPr>
            </a:pPr>
            <a:r>
              <a:t>pain.</a:t>
            </a:r>
          </a:p>
          <a:p>
            <a:pPr marL="201295" marR="66039" indent="-188595">
              <a:lnSpc>
                <a:spcPts val="2500"/>
              </a:lnSpc>
              <a:spcBef>
                <a:spcPts val="900"/>
              </a:spcBef>
              <a:buSzPct val="100000"/>
              <a:buChar char="•"/>
              <a:tabLst>
                <a:tab pos="190500" algn="l"/>
              </a:tabLst>
              <a:defRPr sz="2100">
                <a:latin typeface="Microsoft Sans Serif"/>
                <a:ea typeface="Microsoft Sans Serif"/>
                <a:cs typeface="Microsoft Sans Serif"/>
                <a:sym typeface="Microsoft Sans Serif"/>
              </a:defRPr>
            </a:pPr>
            <a:r>
              <a:t>Dopamine</a:t>
            </a:r>
            <a:r>
              <a:rPr spc="-60"/>
              <a:t> </a:t>
            </a:r>
            <a:r>
              <a:t>receptor</a:t>
            </a:r>
            <a:r>
              <a:rPr spc="-55"/>
              <a:t> </a:t>
            </a:r>
            <a:r>
              <a:t>stimulants,</a:t>
            </a:r>
            <a:r>
              <a:rPr spc="-50"/>
              <a:t> </a:t>
            </a:r>
            <a:r>
              <a:t>such</a:t>
            </a:r>
            <a:r>
              <a:rPr spc="-55"/>
              <a:t> </a:t>
            </a:r>
            <a:r>
              <a:t>as</a:t>
            </a:r>
            <a:r>
              <a:rPr spc="295"/>
              <a:t> </a:t>
            </a:r>
            <a:r>
              <a:rPr sz="2000" u="sng" spc="70">
                <a:uFill>
                  <a:solidFill>
                    <a:srgbClr val="000000"/>
                  </a:solidFill>
                </a:uFill>
              </a:rPr>
              <a:t>bromocriptine</a:t>
            </a:r>
            <a:r>
              <a:rPr sz="2000" spc="-130"/>
              <a:t> </a:t>
            </a:r>
            <a:r>
              <a:t>and</a:t>
            </a:r>
            <a:r>
              <a:rPr spc="120"/>
              <a:t> </a:t>
            </a:r>
            <a:r>
              <a:rPr sz="1900" u="sng" spc="59">
                <a:uFill>
                  <a:solidFill>
                    <a:srgbClr val="000000"/>
                  </a:solidFill>
                </a:uFill>
              </a:rPr>
              <a:t>cabergoline</a:t>
            </a:r>
            <a:r>
              <a:rPr sz="2200" spc="60"/>
              <a:t>,</a:t>
            </a:r>
            <a:r>
              <a:rPr sz="2200" spc="-39"/>
              <a:t> </a:t>
            </a:r>
            <a:r>
              <a:rPr sz="2200" spc="-9"/>
              <a:t>inhibit </a:t>
            </a:r>
            <a:r>
              <a:t>prolactin</a:t>
            </a:r>
            <a:r>
              <a:rPr spc="-55"/>
              <a:t> </a:t>
            </a:r>
            <a:r>
              <a:t>and</a:t>
            </a:r>
            <a:r>
              <a:rPr spc="-40"/>
              <a:t> </a:t>
            </a:r>
            <a:r>
              <a:t>thus</a:t>
            </a:r>
            <a:r>
              <a:rPr spc="-40"/>
              <a:t> </a:t>
            </a:r>
            <a:r>
              <a:t>suppress</a:t>
            </a:r>
            <a:r>
              <a:rPr spc="-40"/>
              <a:t> </a:t>
            </a:r>
            <a:r>
              <a:t>lactation.</a:t>
            </a:r>
            <a:r>
              <a:rPr spc="-34"/>
              <a:t> </a:t>
            </a:r>
            <a:r>
              <a:t>However,</a:t>
            </a:r>
            <a:r>
              <a:rPr spc="-40"/>
              <a:t> </a:t>
            </a:r>
            <a:r>
              <a:t>both</a:t>
            </a:r>
            <a:r>
              <a:rPr spc="-40"/>
              <a:t> </a:t>
            </a:r>
            <a:r>
              <a:t>commonly</a:t>
            </a:r>
            <a:r>
              <a:rPr spc="-45"/>
              <a:t> </a:t>
            </a:r>
            <a:r>
              <a:rPr spc="-10"/>
              <a:t>cause </a:t>
            </a:r>
            <a:r>
              <a:t>drowsiness,</a:t>
            </a:r>
            <a:r>
              <a:rPr spc="-69"/>
              <a:t> </a:t>
            </a:r>
            <a:r>
              <a:t>hypotension,</a:t>
            </a:r>
            <a:r>
              <a:rPr spc="-55"/>
              <a:t> </a:t>
            </a:r>
            <a:r>
              <a:t>headache</a:t>
            </a:r>
            <a:r>
              <a:rPr spc="-55"/>
              <a:t> </a:t>
            </a:r>
            <a:r>
              <a:t>and</a:t>
            </a:r>
            <a:r>
              <a:rPr spc="-65"/>
              <a:t> </a:t>
            </a:r>
            <a:r>
              <a:rPr spc="-10"/>
              <a:t>gastrointestinal</a:t>
            </a:r>
            <a:r>
              <a:rPr spc="-60"/>
              <a:t> </a:t>
            </a:r>
            <a:r>
              <a:rPr spc="-15"/>
              <a:t>side-</a:t>
            </a:r>
            <a:r>
              <a:rPr spc="-10"/>
              <a:t>effects.</a:t>
            </a:r>
          </a:p>
          <a:p>
            <a:pPr marL="200025" marR="5080" indent="-187960">
              <a:lnSpc>
                <a:spcPts val="2500"/>
              </a:lnSpc>
              <a:spcBef>
                <a:spcPts val="800"/>
              </a:spcBef>
              <a:buSzPct val="100000"/>
              <a:buChar char="•"/>
              <a:tabLst>
                <a:tab pos="190500" algn="l"/>
                <a:tab pos="9131300" algn="l"/>
              </a:tabLst>
              <a:defRPr sz="2100">
                <a:latin typeface="Microsoft Sans Serif"/>
                <a:ea typeface="Microsoft Sans Serif"/>
                <a:cs typeface="Microsoft Sans Serif"/>
                <a:sym typeface="Microsoft Sans Serif"/>
              </a:defRPr>
            </a:pPr>
            <a:r>
              <a:t>Furthermore,</a:t>
            </a:r>
            <a:r>
              <a:rPr spc="80"/>
              <a:t> </a:t>
            </a:r>
            <a:r>
              <a:rPr sz="2000" u="sng" spc="65">
                <a:uFill>
                  <a:solidFill>
                    <a:srgbClr val="000000"/>
                  </a:solidFill>
                </a:uFill>
              </a:rPr>
              <a:t>fluid</a:t>
            </a:r>
            <a:r>
              <a:rPr sz="2000" u="sng" spc="-15">
                <a:uFill>
                  <a:solidFill>
                    <a:srgbClr val="000000"/>
                  </a:solidFill>
                </a:uFill>
              </a:rPr>
              <a:t> </a:t>
            </a:r>
            <a:r>
              <a:rPr sz="2000" u="sng" spc="60">
                <a:uFill>
                  <a:solidFill>
                    <a:srgbClr val="000000"/>
                  </a:solidFill>
                </a:uFill>
              </a:rPr>
              <a:t>restriction</a:t>
            </a:r>
            <a:r>
              <a:rPr sz="2000" u="sng" spc="-39">
                <a:uFill>
                  <a:solidFill>
                    <a:srgbClr val="000000"/>
                  </a:solidFill>
                </a:uFill>
              </a:rPr>
              <a:t> </a:t>
            </a:r>
            <a:r>
              <a:rPr sz="2000" u="sng">
                <a:uFill>
                  <a:solidFill>
                    <a:srgbClr val="000000"/>
                  </a:solidFill>
                </a:uFill>
              </a:rPr>
              <a:t>and</a:t>
            </a:r>
            <a:r>
              <a:rPr sz="2000" u="sng" spc="-70">
                <a:uFill>
                  <a:solidFill>
                    <a:srgbClr val="000000"/>
                  </a:solidFill>
                </a:uFill>
              </a:rPr>
              <a:t> </a:t>
            </a:r>
            <a:r>
              <a:rPr sz="2000" u="sng">
                <a:uFill>
                  <a:solidFill>
                    <a:srgbClr val="000000"/>
                  </a:solidFill>
                </a:uFill>
              </a:rPr>
              <a:t>a</a:t>
            </a:r>
            <a:r>
              <a:rPr sz="2000" u="sng" spc="15">
                <a:uFill>
                  <a:solidFill>
                    <a:srgbClr val="000000"/>
                  </a:solidFill>
                </a:uFill>
              </a:rPr>
              <a:t> </a:t>
            </a:r>
            <a:r>
              <a:rPr sz="2000" u="sng" spc="65">
                <a:uFill>
                  <a:solidFill>
                    <a:srgbClr val="000000"/>
                  </a:solidFill>
                </a:uFill>
              </a:rPr>
              <a:t>tight</a:t>
            </a:r>
            <a:r>
              <a:rPr sz="2000" u="sng" spc="-39">
                <a:uFill>
                  <a:solidFill>
                    <a:srgbClr val="000000"/>
                  </a:solidFill>
                </a:uFill>
              </a:rPr>
              <a:t> </a:t>
            </a:r>
            <a:r>
              <a:rPr sz="2000" u="sng" spc="50">
                <a:uFill>
                  <a:solidFill>
                    <a:srgbClr val="000000"/>
                  </a:solidFill>
                </a:uFill>
              </a:rPr>
              <a:t>brassiere</a:t>
            </a:r>
            <a:r>
              <a:rPr sz="2000" spc="325"/>
              <a:t> </a:t>
            </a:r>
            <a:r>
              <a:t>have</a:t>
            </a:r>
            <a:r>
              <a:rPr spc="-50"/>
              <a:t> </a:t>
            </a:r>
            <a:r>
              <a:t>been</a:t>
            </a:r>
            <a:r>
              <a:rPr spc="-55"/>
              <a:t> </a:t>
            </a:r>
            <a:r>
              <a:t>shown</a:t>
            </a:r>
            <a:r>
              <a:rPr spc="-55"/>
              <a:t> </a:t>
            </a:r>
            <a:r>
              <a:t>to</a:t>
            </a:r>
            <a:r>
              <a:rPr spc="-50"/>
              <a:t> </a:t>
            </a:r>
            <a:r>
              <a:t>be</a:t>
            </a:r>
            <a:r>
              <a:rPr spc="-75"/>
              <a:t> </a:t>
            </a:r>
            <a:r>
              <a:rPr spc="-25"/>
              <a:t>as effective</a:t>
            </a:r>
            <a:r>
              <a:rPr spc="-100"/>
              <a:t> </a:t>
            </a:r>
            <a:r>
              <a:t>as</a:t>
            </a:r>
            <a:r>
              <a:rPr spc="-110"/>
              <a:t> </a:t>
            </a:r>
            <a:r>
              <a:rPr spc="-30"/>
              <a:t>bromocriptine</a:t>
            </a:r>
            <a:r>
              <a:rPr spc="-95"/>
              <a:t> </a:t>
            </a:r>
            <a:r>
              <a:rPr spc="-20"/>
              <a:t>usage</a:t>
            </a:r>
            <a:r>
              <a:rPr spc="-95"/>
              <a:t> </a:t>
            </a:r>
            <a:r>
              <a:t>by</a:t>
            </a:r>
            <a:r>
              <a:rPr spc="-90"/>
              <a:t> </a:t>
            </a:r>
            <a:r>
              <a:t>the</a:t>
            </a:r>
            <a:r>
              <a:rPr spc="-110"/>
              <a:t> </a:t>
            </a:r>
            <a:r>
              <a:rPr spc="-25"/>
              <a:t>second</a:t>
            </a:r>
            <a:r>
              <a:rPr spc="-95"/>
              <a:t> </a:t>
            </a:r>
            <a:r>
              <a:rPr spc="-20"/>
              <a:t>week</a:t>
            </a:r>
            <a:r>
              <a:rPr spc="-100"/>
              <a:t> </a:t>
            </a:r>
            <a:r>
              <a:rPr spc="-20"/>
              <a:t>and</a:t>
            </a:r>
            <a:r>
              <a:rPr spc="-110"/>
              <a:t> </a:t>
            </a:r>
            <a:r>
              <a:rPr spc="-30"/>
              <a:t>therefore</a:t>
            </a:r>
            <a:r>
              <a:rPr spc="-95"/>
              <a:t> </a:t>
            </a:r>
            <a:r>
              <a:rPr spc="-20"/>
              <a:t>this</a:t>
            </a:r>
            <a:r>
              <a:rPr spc="-114"/>
              <a:t> </a:t>
            </a:r>
            <a:r>
              <a:rPr spc="-25"/>
              <a:t>is</a:t>
            </a:r>
            <a:r>
              <a:t>	</a:t>
            </a:r>
            <a:r>
              <a:rPr sz="2200" u="sng" spc="-25">
                <a:uFill>
                  <a:solidFill>
                    <a:srgbClr val="000000"/>
                  </a:solidFill>
                </a:uFill>
              </a:rPr>
              <a:t>the</a:t>
            </a:r>
            <a:r>
              <a:rPr sz="2200" spc="-25"/>
              <a:t> </a:t>
            </a:r>
            <a:r>
              <a:rPr u="sng" spc="-10">
                <a:uFill>
                  <a:solidFill>
                    <a:srgbClr val="000000"/>
                  </a:solidFill>
                </a:uFill>
              </a:rPr>
              <a:t>method</a:t>
            </a:r>
            <a:r>
              <a:rPr u="sng" spc="-100">
                <a:uFill>
                  <a:solidFill>
                    <a:srgbClr val="000000"/>
                  </a:solidFill>
                </a:uFill>
              </a:rPr>
              <a:t> </a:t>
            </a:r>
            <a:r>
              <a:rPr u="sng">
                <a:uFill>
                  <a:solidFill>
                    <a:srgbClr val="000000"/>
                  </a:solidFill>
                </a:uFill>
              </a:rPr>
              <a:t>of</a:t>
            </a:r>
            <a:r>
              <a:rPr u="sng" spc="-95">
                <a:uFill>
                  <a:solidFill>
                    <a:srgbClr val="000000"/>
                  </a:solidFill>
                </a:uFill>
              </a:rPr>
              <a:t> </a:t>
            </a:r>
            <a:r>
              <a:rPr u="sng" spc="-10">
                <a:uFill>
                  <a:solidFill>
                    <a:srgbClr val="000000"/>
                  </a:solidFill>
                </a:uFill>
              </a:rPr>
              <a:t>choice</a:t>
            </a:r>
            <a:r>
              <a:rPr u="sng" spc="-100">
                <a:uFill>
                  <a:solidFill>
                    <a:srgbClr val="000000"/>
                  </a:solidFill>
                </a:uFill>
              </a:rPr>
              <a:t> </a:t>
            </a:r>
            <a:r>
              <a:rPr u="sng">
                <a:uFill>
                  <a:solidFill>
                    <a:srgbClr val="000000"/>
                  </a:solidFill>
                </a:uFill>
              </a:rPr>
              <a:t>for</a:t>
            </a:r>
            <a:r>
              <a:rPr u="sng" spc="-95">
                <a:uFill>
                  <a:solidFill>
                    <a:srgbClr val="000000"/>
                  </a:solidFill>
                </a:uFill>
              </a:rPr>
              <a:t> </a:t>
            </a:r>
            <a:r>
              <a:rPr u="sng">
                <a:uFill>
                  <a:solidFill>
                    <a:srgbClr val="000000"/>
                  </a:solidFill>
                </a:uFill>
              </a:rPr>
              <a:t>the</a:t>
            </a:r>
            <a:r>
              <a:rPr u="sng" spc="-100">
                <a:uFill>
                  <a:solidFill>
                    <a:srgbClr val="000000"/>
                  </a:solidFill>
                </a:uFill>
              </a:rPr>
              <a:t> </a:t>
            </a:r>
            <a:r>
              <a:rPr u="sng" spc="-10">
                <a:uFill>
                  <a:solidFill>
                    <a:srgbClr val="000000"/>
                  </a:solidFill>
                </a:uFill>
              </a:rPr>
              <a:t>suppression</a:t>
            </a:r>
            <a:r>
              <a:rPr u="sng" spc="-95">
                <a:uFill>
                  <a:solidFill>
                    <a:srgbClr val="000000"/>
                  </a:solidFill>
                </a:uFill>
              </a:rPr>
              <a:t> </a:t>
            </a:r>
            <a:r>
              <a:rPr u="sng">
                <a:uFill>
                  <a:solidFill>
                    <a:srgbClr val="000000"/>
                  </a:solidFill>
                </a:uFill>
              </a:rPr>
              <a:t>of</a:t>
            </a:r>
            <a:r>
              <a:rPr u="sng" spc="-100">
                <a:uFill>
                  <a:solidFill>
                    <a:srgbClr val="000000"/>
                  </a:solidFill>
                </a:uFill>
              </a:rPr>
              <a:t> </a:t>
            </a:r>
            <a:r>
              <a:rPr u="sng" spc="-10">
                <a:uFill>
                  <a:solidFill>
                    <a:srgbClr val="000000"/>
                  </a:solidFill>
                </a:uFill>
              </a:rPr>
              <a:t>lactation.</a:t>
            </a:r>
          </a:p>
        </p:txBody>
      </p:sp>
    </p:spTree>
  </p:cSld>
  <p:clrMapOvr>
    <a:masterClrMapping/>
  </p:clrMapOvr>
  <p:transition spd="med"/>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6" name="object 2" descr="object 2"/>
          <p:cNvPicPr>
            <a:picLocks noChangeAspect="1"/>
          </p:cNvPicPr>
          <p:nvPr/>
        </p:nvPicPr>
        <p:blipFill>
          <a:blip r:embed="rId2"/>
          <a:stretch>
            <a:fillRect/>
          </a:stretch>
        </p:blipFill>
        <p:spPr>
          <a:xfrm>
            <a:off x="840429" y="1401173"/>
            <a:ext cx="8380978" cy="3937872"/>
          </a:xfrm>
          <a:prstGeom prst="rect">
            <a:avLst/>
          </a:prstGeom>
          <a:ln w="12700">
            <a:miter lim="400000"/>
          </a:ln>
        </p:spPr>
      </p:pic>
      <p:sp>
        <p:nvSpPr>
          <p:cNvPr id="847" name="object 3"/>
          <p:cNvSpPr txBox="1"/>
          <p:nvPr/>
        </p:nvSpPr>
        <p:spPr>
          <a:xfrm>
            <a:off x="1067121" y="389272"/>
            <a:ext cx="7153911" cy="8882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625475" indent="-612775">
              <a:spcBef>
                <a:spcPts val="100"/>
              </a:spcBef>
              <a:buSzPct val="100000"/>
              <a:buChar char="•"/>
              <a:tabLst>
                <a:tab pos="622300" algn="l"/>
              </a:tabLst>
              <a:defRPr sz="6300" spc="-260">
                <a:latin typeface="Arial"/>
                <a:ea typeface="Arial"/>
                <a:cs typeface="Arial"/>
                <a:sym typeface="Arial"/>
              </a:defRPr>
            </a:pPr>
            <a:r>
              <a:t>Benefitsof</a:t>
            </a:r>
            <a:r>
              <a:rPr spc="-10"/>
              <a:t> ioctotion</a:t>
            </a:r>
          </a:p>
        </p:txBody>
      </p:sp>
      <p:sp>
        <p:nvSpPr>
          <p:cNvPr id="848" name="object 4"/>
          <p:cNvSpPr txBox="1"/>
          <p:nvPr/>
        </p:nvSpPr>
        <p:spPr>
          <a:xfrm>
            <a:off x="5186181" y="2689248"/>
            <a:ext cx="3608071" cy="379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ctr">
              <a:lnSpc>
                <a:spcPts val="1500"/>
              </a:lnSpc>
              <a:spcBef>
                <a:spcPts val="100"/>
              </a:spcBef>
              <a:defRPr sz="1400" spc="170">
                <a:solidFill>
                  <a:srgbClr val="333333"/>
                </a:solidFill>
                <a:latin typeface="Cambria"/>
                <a:ea typeface="Cambria"/>
                <a:cs typeface="Cambria"/>
                <a:sym typeface="Cambria"/>
              </a:defRPr>
            </a:pPr>
            <a:r>
              <a:t>Meeis</a:t>
            </a:r>
            <a:r>
              <a:rPr spc="295"/>
              <a:t> </a:t>
            </a:r>
            <a:r>
              <a:rPr spc="150">
                <a:solidFill>
                  <a:srgbClr val="363636"/>
                </a:solidFill>
              </a:rPr>
              <a:t>ihe</a:t>
            </a:r>
            <a:r>
              <a:rPr spc="110">
                <a:solidFill>
                  <a:srgbClr val="363636"/>
                </a:solidFill>
              </a:rPr>
              <a:t> </a:t>
            </a:r>
            <a:r>
              <a:rPr spc="-150">
                <a:solidFill>
                  <a:srgbClr val="242424"/>
                </a:solidFill>
              </a:rPr>
              <a:t>f</a:t>
            </a:r>
            <a:r>
              <a:rPr spc="-60">
                <a:solidFill>
                  <a:srgbClr val="242424"/>
                </a:solidFill>
              </a:rPr>
              <a:t> </a:t>
            </a:r>
            <a:r>
              <a:rPr spc="0">
                <a:solidFill>
                  <a:srgbClr val="2D2D2D"/>
                </a:solidFill>
              </a:rPr>
              <a:t>ull</a:t>
            </a:r>
            <a:r>
              <a:rPr spc="330">
                <a:solidFill>
                  <a:srgbClr val="2D2D2D"/>
                </a:solidFill>
              </a:rPr>
              <a:t> </a:t>
            </a:r>
            <a:r>
              <a:rPr spc="0">
                <a:solidFill>
                  <a:srgbClr val="262626"/>
                </a:solidFill>
              </a:rPr>
              <a:t>nutr</a:t>
            </a:r>
            <a:r>
              <a:rPr spc="-85">
                <a:solidFill>
                  <a:srgbClr val="262626"/>
                </a:solidFill>
              </a:rPr>
              <a:t> </a:t>
            </a:r>
            <a:r>
              <a:rPr spc="-140">
                <a:solidFill>
                  <a:srgbClr val="2D2D2D"/>
                </a:solidFill>
              </a:rPr>
              <a:t>it</a:t>
            </a:r>
            <a:r>
              <a:rPr spc="-80">
                <a:solidFill>
                  <a:srgbClr val="2D2D2D"/>
                </a:solidFill>
              </a:rPr>
              <a:t> </a:t>
            </a:r>
            <a:r>
              <a:rPr spc="60">
                <a:solidFill>
                  <a:srgbClr val="383838"/>
                </a:solidFill>
              </a:rPr>
              <a:t>ionai</a:t>
            </a:r>
            <a:r>
              <a:rPr spc="335">
                <a:solidFill>
                  <a:srgbClr val="383838"/>
                </a:solidFill>
              </a:rPr>
              <a:t> </a:t>
            </a:r>
            <a:r>
              <a:rPr spc="80">
                <a:solidFill>
                  <a:srgbClr val="242424"/>
                </a:solidFill>
              </a:rPr>
              <a:t>requ</a:t>
            </a:r>
            <a:r>
              <a:rPr spc="-120">
                <a:solidFill>
                  <a:srgbClr val="242424"/>
                </a:solidFill>
              </a:rPr>
              <a:t> </a:t>
            </a:r>
            <a:r>
              <a:rPr spc="0">
                <a:solidFill>
                  <a:srgbClr val="313131"/>
                </a:solidFill>
              </a:rPr>
              <a:t>irem</a:t>
            </a:r>
            <a:r>
              <a:rPr spc="-130">
                <a:solidFill>
                  <a:srgbClr val="313131"/>
                </a:solidFill>
              </a:rPr>
              <a:t> </a:t>
            </a:r>
            <a:r>
              <a:rPr spc="0">
                <a:solidFill>
                  <a:srgbClr val="262626"/>
                </a:solidFill>
              </a:rPr>
              <a:t>ent</a:t>
            </a:r>
            <a:r>
              <a:rPr spc="345">
                <a:solidFill>
                  <a:srgbClr val="262626"/>
                </a:solidFill>
              </a:rPr>
              <a:t> </a:t>
            </a:r>
            <a:r>
              <a:rPr spc="-25">
                <a:solidFill>
                  <a:srgbClr val="282828"/>
                </a:solidFill>
              </a:rPr>
              <a:t>of</a:t>
            </a:r>
          </a:p>
          <a:p>
            <a:pPr indent="8254" algn="ctr">
              <a:lnSpc>
                <a:spcPts val="1500"/>
              </a:lnSpc>
              <a:defRPr sz="1300" spc="65">
                <a:solidFill>
                  <a:srgbClr val="282828"/>
                </a:solidFill>
                <a:latin typeface="Cambria"/>
                <a:ea typeface="Cambria"/>
                <a:cs typeface="Cambria"/>
                <a:sym typeface="Cambria"/>
              </a:defRPr>
            </a:pPr>
            <a:r>
              <a:t>inlant</a:t>
            </a:r>
          </a:p>
        </p:txBody>
      </p:sp>
      <p:sp>
        <p:nvSpPr>
          <p:cNvPr id="849" name="object 5"/>
          <p:cNvSpPr txBox="1"/>
          <p:nvPr/>
        </p:nvSpPr>
        <p:spPr>
          <a:xfrm>
            <a:off x="1304158" y="2706393"/>
            <a:ext cx="3565526" cy="5527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5080" indent="33019" algn="ctr">
              <a:lnSpc>
                <a:spcPct val="92000"/>
              </a:lnSpc>
              <a:spcBef>
                <a:spcPts val="200"/>
              </a:spcBef>
              <a:defRPr sz="1400" spc="170">
                <a:solidFill>
                  <a:srgbClr val="242424"/>
                </a:solidFill>
                <a:latin typeface="Cambria"/>
                <a:ea typeface="Cambria"/>
                <a:cs typeface="Cambria"/>
                <a:sym typeface="Cambria"/>
              </a:defRPr>
            </a:pPr>
            <a:r>
              <a:t>Reduces</a:t>
            </a:r>
            <a:r>
              <a:rPr spc="234"/>
              <a:t> </a:t>
            </a:r>
            <a:r>
              <a:rPr spc="150">
                <a:solidFill>
                  <a:srgbClr val="2D2D2D"/>
                </a:solidFill>
              </a:rPr>
              <a:t>ihe</a:t>
            </a:r>
            <a:r>
              <a:rPr spc="94">
                <a:solidFill>
                  <a:srgbClr val="2D2D2D"/>
                </a:solidFill>
              </a:rPr>
              <a:t> </a:t>
            </a:r>
            <a:r>
              <a:rPr spc="-145">
                <a:solidFill>
                  <a:srgbClr val="2A2A2A"/>
                </a:solidFill>
              </a:rPr>
              <a:t>r</a:t>
            </a:r>
            <a:r>
              <a:rPr spc="-130">
                <a:solidFill>
                  <a:srgbClr val="2A2A2A"/>
                </a:solidFill>
              </a:rPr>
              <a:t> </a:t>
            </a:r>
            <a:r>
              <a:rPr spc="0"/>
              <a:t>ink</a:t>
            </a:r>
            <a:r>
              <a:rPr spc="260"/>
              <a:t> </a:t>
            </a:r>
            <a:r>
              <a:rPr spc="0">
                <a:solidFill>
                  <a:srgbClr val="2A2A2A"/>
                </a:solidFill>
              </a:rPr>
              <a:t>oI</a:t>
            </a:r>
            <a:r>
              <a:rPr spc="360">
                <a:solidFill>
                  <a:srgbClr val="2A2A2A"/>
                </a:solidFill>
              </a:rPr>
              <a:t> </a:t>
            </a:r>
            <a:r>
              <a:rPr spc="90">
                <a:solidFill>
                  <a:srgbClr val="232323"/>
                </a:solidFill>
              </a:rPr>
              <a:t>breast</a:t>
            </a:r>
            <a:r>
              <a:rPr spc="290">
                <a:solidFill>
                  <a:srgbClr val="232323"/>
                </a:solidFill>
              </a:rPr>
              <a:t> </a:t>
            </a:r>
            <a:r>
              <a:rPr spc="114">
                <a:solidFill>
                  <a:srgbClr val="2A2A2A"/>
                </a:solidFill>
              </a:rPr>
              <a:t>cancer. </a:t>
            </a:r>
            <a:r>
              <a:rPr sz="1300" spc="104">
                <a:solidFill>
                  <a:srgbClr val="282828"/>
                </a:solidFill>
              </a:rPr>
              <a:t>ovarian</a:t>
            </a:r>
            <a:r>
              <a:rPr sz="1300" spc="355">
                <a:solidFill>
                  <a:srgbClr val="282828"/>
                </a:solidFill>
              </a:rPr>
              <a:t> </a:t>
            </a:r>
            <a:r>
              <a:rPr sz="1300" spc="94">
                <a:solidFill>
                  <a:srgbClr val="313131"/>
                </a:solidFill>
              </a:rPr>
              <a:t>caricer,</a:t>
            </a:r>
            <a:r>
              <a:rPr sz="1300" spc="265">
                <a:solidFill>
                  <a:srgbClr val="313131"/>
                </a:solidFill>
              </a:rPr>
              <a:t> </a:t>
            </a:r>
            <a:r>
              <a:rPr sz="1300" spc="85">
                <a:solidFill>
                  <a:srgbClr val="2D2D2D"/>
                </a:solidFill>
              </a:rPr>
              <a:t>di</a:t>
            </a:r>
            <a:r>
              <a:rPr sz="1300" spc="85">
                <a:solidFill>
                  <a:srgbClr val="2A2A2A"/>
                </a:solidFill>
              </a:rPr>
              <a:t>at7etes.</a:t>
            </a:r>
            <a:r>
              <a:rPr sz="1300" spc="400">
                <a:solidFill>
                  <a:srgbClr val="2A2A2A"/>
                </a:solidFill>
              </a:rPr>
              <a:t> </a:t>
            </a:r>
            <a:r>
              <a:rPr sz="1300" spc="125">
                <a:solidFill>
                  <a:srgbClr val="181818"/>
                </a:solidFill>
              </a:rPr>
              <a:t>hypeGension </a:t>
            </a:r>
            <a:r>
              <a:rPr sz="1300" spc="104">
                <a:solidFill>
                  <a:srgbClr val="383838"/>
                </a:solidFill>
              </a:rPr>
              <a:t>arxJ</a:t>
            </a:r>
            <a:r>
              <a:rPr sz="1300" spc="329">
                <a:solidFill>
                  <a:srgbClr val="383838"/>
                </a:solidFill>
              </a:rPr>
              <a:t> </a:t>
            </a:r>
            <a:r>
              <a:rPr sz="1300" spc="104">
                <a:solidFill>
                  <a:srgbClr val="232323"/>
                </a:solidFill>
              </a:rPr>
              <a:t>heart</a:t>
            </a:r>
            <a:r>
              <a:rPr sz="1300" spc="345">
                <a:solidFill>
                  <a:srgbClr val="232323"/>
                </a:solidFill>
              </a:rPr>
              <a:t> </a:t>
            </a:r>
            <a:r>
              <a:rPr sz="1300" spc="0">
                <a:solidFill>
                  <a:srgbClr val="2A2A2A"/>
                </a:solidFill>
              </a:rPr>
              <a:t>di</a:t>
            </a:r>
            <a:r>
              <a:rPr sz="1300" spc="-100">
                <a:solidFill>
                  <a:srgbClr val="2A2A2A"/>
                </a:solidFill>
              </a:rPr>
              <a:t> </a:t>
            </a:r>
            <a:r>
              <a:rPr sz="1300" spc="229">
                <a:solidFill>
                  <a:srgbClr val="313131"/>
                </a:solidFill>
              </a:rPr>
              <a:t>sease</a:t>
            </a:r>
          </a:p>
        </p:txBody>
      </p:sp>
      <p:sp>
        <p:nvSpPr>
          <p:cNvPr id="850" name="object 6"/>
          <p:cNvSpPr txBox="1"/>
          <p:nvPr/>
        </p:nvSpPr>
        <p:spPr>
          <a:xfrm>
            <a:off x="1322256" y="3635328"/>
            <a:ext cx="3578861" cy="379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ctr">
              <a:lnSpc>
                <a:spcPts val="1500"/>
              </a:lnSpc>
              <a:spcBef>
                <a:spcPts val="100"/>
              </a:spcBef>
              <a:defRPr sz="1400" spc="104">
                <a:solidFill>
                  <a:srgbClr val="232323"/>
                </a:solidFill>
                <a:latin typeface="Cambria"/>
                <a:ea typeface="Cambria"/>
                <a:cs typeface="Cambria"/>
                <a:sym typeface="Cambria"/>
              </a:defRPr>
            </a:pPr>
            <a:r>
              <a:t>Prom</a:t>
            </a:r>
            <a:r>
              <a:rPr spc="-145"/>
              <a:t> </a:t>
            </a:r>
            <a:r>
              <a:rPr spc="-35"/>
              <a:t>ot</a:t>
            </a:r>
            <a:r>
              <a:rPr spc="-104"/>
              <a:t> </a:t>
            </a:r>
            <a:r>
              <a:rPr spc="0">
                <a:solidFill>
                  <a:srgbClr val="313131"/>
                </a:solidFill>
              </a:rPr>
              <a:t>es</a:t>
            </a:r>
            <a:r>
              <a:rPr spc="175">
                <a:solidFill>
                  <a:srgbClr val="313131"/>
                </a:solidFill>
              </a:rPr>
              <a:t>  </a:t>
            </a:r>
            <a:r>
              <a:rPr spc="90">
                <a:solidFill>
                  <a:srgbClr val="2A2A2A"/>
                </a:solidFill>
              </a:rPr>
              <a:t>post</a:t>
            </a:r>
            <a:r>
              <a:rPr spc="360">
                <a:solidFill>
                  <a:srgbClr val="2A2A2A"/>
                </a:solidFill>
              </a:rPr>
              <a:t> </a:t>
            </a:r>
            <a:r>
              <a:rPr spc="0"/>
              <a:t>par</a:t>
            </a:r>
            <a:r>
              <a:rPr spc="-125"/>
              <a:t> </a:t>
            </a:r>
            <a:r>
              <a:rPr spc="-30">
                <a:solidFill>
                  <a:srgbClr val="262626"/>
                </a:solidFill>
              </a:rPr>
              <a:t>tu</a:t>
            </a:r>
            <a:r>
              <a:rPr spc="-155">
                <a:solidFill>
                  <a:srgbClr val="262626"/>
                </a:solidFill>
              </a:rPr>
              <a:t> </a:t>
            </a:r>
            <a:r>
              <a:rPr spc="55">
                <a:solidFill>
                  <a:srgbClr val="313131"/>
                </a:solidFill>
              </a:rPr>
              <a:t>m</a:t>
            </a:r>
            <a:r>
              <a:rPr spc="325">
                <a:solidFill>
                  <a:srgbClr val="313131"/>
                </a:solidFill>
              </a:rPr>
              <a:t> </a:t>
            </a:r>
            <a:r>
              <a:rPr spc="55">
                <a:solidFill>
                  <a:srgbClr val="1D1D1D"/>
                </a:solidFill>
              </a:rPr>
              <a:t>weight</a:t>
            </a:r>
            <a:r>
              <a:rPr spc="370">
                <a:solidFill>
                  <a:srgbClr val="1D1D1D"/>
                </a:solidFill>
              </a:rPr>
              <a:t> </a:t>
            </a:r>
            <a:r>
              <a:rPr spc="150">
                <a:solidFill>
                  <a:srgbClr val="343434"/>
                </a:solidFill>
              </a:rPr>
              <a:t>loss</a:t>
            </a:r>
            <a:r>
              <a:rPr spc="155">
                <a:solidFill>
                  <a:srgbClr val="343434"/>
                </a:solidFill>
              </a:rPr>
              <a:t> </a:t>
            </a:r>
            <a:r>
              <a:rPr spc="155">
                <a:solidFill>
                  <a:srgbClr val="2D2D2D"/>
                </a:solidFill>
              </a:rPr>
              <a:t>and</a:t>
            </a:r>
          </a:p>
          <a:p>
            <a:pPr marR="15875" algn="ctr">
              <a:lnSpc>
                <a:spcPts val="1500"/>
              </a:lnSpc>
              <a:defRPr sz="1300" spc="110">
                <a:solidFill>
                  <a:srgbClr val="2D2D2D"/>
                </a:solidFill>
                <a:latin typeface="Cambria"/>
                <a:ea typeface="Cambria"/>
                <a:cs typeface="Cambria"/>
                <a:sym typeface="Cambria"/>
              </a:defRPr>
            </a:pPr>
            <a:r>
              <a:t>emotional</a:t>
            </a:r>
            <a:r>
              <a:rPr spc="415"/>
              <a:t> </a:t>
            </a:r>
            <a:r>
              <a:rPr spc="114"/>
              <a:t>he</a:t>
            </a:r>
            <a:r>
              <a:rPr spc="-135"/>
              <a:t> </a:t>
            </a:r>
            <a:r>
              <a:rPr spc="0">
                <a:solidFill>
                  <a:srgbClr val="313131"/>
                </a:solidFill>
              </a:rPr>
              <a:t>alt</a:t>
            </a:r>
            <a:r>
              <a:rPr spc="-15">
                <a:solidFill>
                  <a:srgbClr val="313131"/>
                </a:solidFill>
              </a:rPr>
              <a:t> </a:t>
            </a:r>
            <a:r>
              <a:rPr spc="-50">
                <a:solidFill>
                  <a:srgbClr val="343434"/>
                </a:solidFill>
              </a:rPr>
              <a:t>h</a:t>
            </a:r>
          </a:p>
        </p:txBody>
      </p:sp>
      <p:sp>
        <p:nvSpPr>
          <p:cNvPr id="851" name="object 7"/>
          <p:cNvSpPr txBox="1"/>
          <p:nvPr/>
        </p:nvSpPr>
        <p:spPr>
          <a:xfrm>
            <a:off x="5240313" y="3635328"/>
            <a:ext cx="3519806" cy="379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ctr">
              <a:lnSpc>
                <a:spcPts val="1500"/>
              </a:lnSpc>
              <a:spcBef>
                <a:spcPts val="100"/>
              </a:spcBef>
              <a:tabLst>
                <a:tab pos="1600200" algn="l"/>
                <a:tab pos="1841500" algn="l"/>
              </a:tabLst>
              <a:defRPr sz="1400" spc="185">
                <a:solidFill>
                  <a:srgbClr val="2A2A2A"/>
                </a:solidFill>
                <a:latin typeface="Cambria"/>
                <a:ea typeface="Cambria"/>
                <a:cs typeface="Cambria"/>
                <a:sym typeface="Cambria"/>
              </a:defRPr>
            </a:pPr>
            <a:r>
              <a:t>Reduces</a:t>
            </a:r>
            <a:r>
              <a:rPr spc="350"/>
              <a:t> </a:t>
            </a:r>
            <a:r>
              <a:rPr spc="160">
                <a:solidFill>
                  <a:srgbClr val="242424"/>
                </a:solidFill>
              </a:rPr>
              <a:t>the</a:t>
            </a:r>
            <a:r>
              <a:rPr spc="-55">
                <a:solidFill>
                  <a:srgbClr val="242424"/>
                </a:solidFill>
              </a:rPr>
              <a:t> </a:t>
            </a:r>
            <a:r>
              <a:rPr spc="-130">
                <a:solidFill>
                  <a:srgbClr val="2D2D2D"/>
                </a:solidFill>
              </a:rPr>
              <a:t>ri</a:t>
            </a:r>
            <a:r>
              <a:rPr spc="-100">
                <a:solidFill>
                  <a:srgbClr val="2D2D2D"/>
                </a:solidFill>
              </a:rPr>
              <a:t> </a:t>
            </a:r>
            <a:r>
              <a:rPr spc="-25">
                <a:solidFill>
                  <a:srgbClr val="242424"/>
                </a:solidFill>
              </a:rPr>
              <a:t>sk</a:t>
            </a:r>
            <a:r>
              <a:rPr spc="0">
                <a:solidFill>
                  <a:srgbClr val="242424"/>
                </a:solidFill>
              </a:rPr>
              <a:t>	</a:t>
            </a:r>
            <a:r>
              <a:rPr spc="-25">
                <a:solidFill>
                  <a:srgbClr val="4B4B4B"/>
                </a:solidFill>
              </a:rPr>
              <a:t>ol</a:t>
            </a:r>
            <a:r>
              <a:rPr spc="0">
                <a:solidFill>
                  <a:srgbClr val="4B4B4B"/>
                </a:solidFill>
              </a:rPr>
              <a:t>	</a:t>
            </a:r>
            <a:r>
              <a:rPr spc="80">
                <a:solidFill>
                  <a:srgbClr val="4D4D4D"/>
                </a:solidFill>
              </a:rPr>
              <a:t>i</a:t>
            </a:r>
            <a:r>
              <a:rPr spc="80">
                <a:solidFill>
                  <a:srgbClr val="232323"/>
                </a:solidFill>
              </a:rPr>
              <a:t>nI</a:t>
            </a:r>
            <a:r>
              <a:rPr spc="80">
                <a:solidFill>
                  <a:srgbClr val="282828"/>
                </a:solidFill>
              </a:rPr>
              <a:t>ectious</a:t>
            </a:r>
            <a:r>
              <a:rPr spc="280">
                <a:solidFill>
                  <a:srgbClr val="282828"/>
                </a:solidFill>
              </a:rPr>
              <a:t> </a:t>
            </a:r>
            <a:r>
              <a:rPr spc="155">
                <a:solidFill>
                  <a:srgbClr val="232323"/>
                </a:solidFill>
              </a:rPr>
              <a:t>disease</a:t>
            </a:r>
          </a:p>
          <a:p>
            <a:pPr indent="9525" algn="ctr">
              <a:lnSpc>
                <a:spcPts val="1500"/>
              </a:lnSpc>
              <a:defRPr sz="1300">
                <a:solidFill>
                  <a:srgbClr val="2D2D2D"/>
                </a:solidFill>
                <a:latin typeface="Cambria"/>
                <a:ea typeface="Cambria"/>
                <a:cs typeface="Cambria"/>
                <a:sym typeface="Cambria"/>
              </a:defRPr>
            </a:pPr>
            <a:r>
              <a:t>and</a:t>
            </a:r>
            <a:r>
              <a:rPr spc="209"/>
              <a:t>  </a:t>
            </a:r>
            <a:r>
              <a:rPr spc="-55">
                <a:solidFill>
                  <a:srgbClr val="4D4D4D"/>
                </a:solidFill>
              </a:rPr>
              <a:t>ill</a:t>
            </a:r>
            <a:r>
              <a:rPr spc="-120">
                <a:solidFill>
                  <a:srgbClr val="4D4D4D"/>
                </a:solidFill>
              </a:rPr>
              <a:t> </a:t>
            </a:r>
            <a:r>
              <a:rPr spc="195">
                <a:solidFill>
                  <a:srgbClr val="313131"/>
                </a:solidFill>
              </a:rPr>
              <a:t>ness</a:t>
            </a:r>
          </a:p>
        </p:txBody>
      </p:sp>
      <p:sp>
        <p:nvSpPr>
          <p:cNvPr id="852" name="object 8"/>
          <p:cNvSpPr txBox="1"/>
          <p:nvPr/>
        </p:nvSpPr>
        <p:spPr>
          <a:xfrm>
            <a:off x="1307395" y="4243636"/>
            <a:ext cx="3556001" cy="7151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30480" algn="ctr">
              <a:spcBef>
                <a:spcPts val="100"/>
              </a:spcBef>
              <a:defRPr sz="1300" spc="120">
                <a:solidFill>
                  <a:srgbClr val="343434"/>
                </a:solidFill>
                <a:latin typeface="Arial"/>
                <a:ea typeface="Arial"/>
                <a:cs typeface="Arial"/>
                <a:sym typeface="Arial"/>
              </a:defRPr>
            </a:pPr>
            <a:r>
              <a:t>Emotional</a:t>
            </a:r>
            <a:r>
              <a:rPr spc="229"/>
              <a:t> </a:t>
            </a:r>
            <a:r>
              <a:rPr spc="110">
                <a:solidFill>
                  <a:srgbClr val="1C1C1C"/>
                </a:solidFill>
              </a:rPr>
              <a:t>support</a:t>
            </a:r>
            <a:r>
              <a:rPr spc="340">
                <a:solidFill>
                  <a:srgbClr val="1C1C1C"/>
                </a:solidFill>
              </a:rPr>
              <a:t> </a:t>
            </a:r>
            <a:r>
              <a:rPr spc="0">
                <a:solidFill>
                  <a:srgbClr val="2D2D2D"/>
                </a:solidFill>
              </a:rPr>
              <a:t>arwi</a:t>
            </a:r>
            <a:r>
              <a:rPr spc="209">
                <a:solidFill>
                  <a:srgbClr val="2D2D2D"/>
                </a:solidFill>
              </a:rPr>
              <a:t> </a:t>
            </a:r>
            <a:r>
              <a:rPr spc="110">
                <a:solidFill>
                  <a:srgbClr val="242424"/>
                </a:solidFill>
              </a:rPr>
              <a:t>borxiing</a:t>
            </a:r>
          </a:p>
          <a:p>
            <a:pPr marR="5080" indent="12064" algn="ctr">
              <a:lnSpc>
                <a:spcPts val="1400"/>
              </a:lnSpc>
              <a:spcBef>
                <a:spcPts val="1300"/>
              </a:spcBef>
              <a:defRPr sz="1400" spc="90">
                <a:solidFill>
                  <a:srgbClr val="232323"/>
                </a:solidFill>
                <a:latin typeface="Cambria"/>
                <a:ea typeface="Cambria"/>
                <a:cs typeface="Cambria"/>
                <a:sym typeface="Cambria"/>
              </a:defRPr>
            </a:pPr>
            <a:r>
              <a:t>Prevent</a:t>
            </a:r>
            <a:r>
              <a:rPr spc="-10"/>
              <a:t> </a:t>
            </a:r>
            <a:r>
              <a:rPr>
                <a:solidFill>
                  <a:srgbClr val="363636"/>
                </a:solidFill>
              </a:rPr>
              <a:t>s</a:t>
            </a:r>
            <a:r>
              <a:rPr spc="305">
                <a:solidFill>
                  <a:srgbClr val="363636"/>
                </a:solidFill>
              </a:rPr>
              <a:t> </a:t>
            </a:r>
            <a:r>
              <a:rPr spc="0">
                <a:solidFill>
                  <a:srgbClr val="242424"/>
                </a:solidFill>
              </a:rPr>
              <a:t>posC</a:t>
            </a:r>
            <a:r>
              <a:rPr spc="390">
                <a:solidFill>
                  <a:srgbClr val="242424"/>
                </a:solidFill>
              </a:rPr>
              <a:t> </a:t>
            </a:r>
            <a:r>
              <a:rPr spc="0">
                <a:solidFill>
                  <a:srgbClr val="2A2A2A"/>
                </a:solidFill>
              </a:rPr>
              <a:t>part</a:t>
            </a:r>
            <a:r>
              <a:rPr spc="-25">
                <a:solidFill>
                  <a:srgbClr val="2A2A2A"/>
                </a:solidFill>
              </a:rPr>
              <a:t> </a:t>
            </a:r>
            <a:r>
              <a:rPr spc="100">
                <a:solidFill>
                  <a:srgbClr val="343434"/>
                </a:solidFill>
              </a:rPr>
              <a:t>u</a:t>
            </a:r>
            <a:r>
              <a:rPr spc="100">
                <a:solidFill>
                  <a:srgbClr val="4F4F4F"/>
                </a:solidFill>
              </a:rPr>
              <a:t>m</a:t>
            </a:r>
            <a:r>
              <a:rPr spc="415">
                <a:solidFill>
                  <a:srgbClr val="4F4F4F"/>
                </a:solidFill>
              </a:rPr>
              <a:t> </a:t>
            </a:r>
            <a:r>
              <a:rPr spc="0">
                <a:solidFill>
                  <a:srgbClr val="3D3D3D"/>
                </a:solidFill>
              </a:rPr>
              <a:t>hem</a:t>
            </a:r>
            <a:r>
              <a:rPr spc="135">
                <a:solidFill>
                  <a:srgbClr val="3D3D3D"/>
                </a:solidFill>
              </a:rPr>
              <a:t> </a:t>
            </a:r>
            <a:r>
              <a:rPr spc="-10">
                <a:solidFill>
                  <a:srgbClr val="2B2B2B"/>
                </a:solidFill>
              </a:rPr>
              <a:t>or</a:t>
            </a:r>
            <a:r>
              <a:rPr spc="-110">
                <a:solidFill>
                  <a:srgbClr val="2B2B2B"/>
                </a:solidFill>
              </a:rPr>
              <a:t> </a:t>
            </a:r>
            <a:r>
              <a:rPr spc="0"/>
              <a:t>rlnage</a:t>
            </a:r>
            <a:r>
              <a:rPr spc="325"/>
              <a:t> </a:t>
            </a:r>
            <a:r>
              <a:rPr spc="-25"/>
              <a:t>and </a:t>
            </a:r>
            <a:r>
              <a:rPr spc="145">
                <a:solidFill>
                  <a:srgbClr val="1F1F1F"/>
                </a:solidFill>
              </a:rPr>
              <a:t>delays</a:t>
            </a:r>
            <a:r>
              <a:rPr spc="220">
                <a:solidFill>
                  <a:srgbClr val="1F1F1F"/>
                </a:solidFill>
              </a:rPr>
              <a:t> </a:t>
            </a:r>
            <a:r>
              <a:rPr spc="60">
                <a:solidFill>
                  <a:srgbClr val="282828"/>
                </a:solidFill>
              </a:rPr>
              <a:t>ovulation</a:t>
            </a:r>
          </a:p>
        </p:txBody>
      </p:sp>
      <p:sp>
        <p:nvSpPr>
          <p:cNvPr id="853" name="object 9"/>
          <p:cNvSpPr txBox="1"/>
          <p:nvPr/>
        </p:nvSpPr>
        <p:spPr>
          <a:xfrm>
            <a:off x="5185828" y="4247641"/>
            <a:ext cx="3621405" cy="892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3810" algn="ctr">
              <a:spcBef>
                <a:spcPts val="100"/>
              </a:spcBef>
              <a:tabLst>
                <a:tab pos="1079500" algn="l"/>
              </a:tabLst>
              <a:defRPr sz="1300" spc="150">
                <a:solidFill>
                  <a:srgbClr val="232323"/>
                </a:solidFill>
                <a:latin typeface="Arial"/>
                <a:ea typeface="Arial"/>
                <a:cs typeface="Arial"/>
                <a:sym typeface="Arial"/>
              </a:defRPr>
            </a:pPr>
            <a:r>
              <a:t>Lowers</a:t>
            </a:r>
            <a:r>
              <a:rPr spc="295"/>
              <a:t> </a:t>
            </a:r>
            <a:r>
              <a:rPr spc="-80">
                <a:solidFill>
                  <a:srgbClr val="2A2A2A"/>
                </a:solidFill>
              </a:rPr>
              <a:t>t</a:t>
            </a:r>
            <a:r>
              <a:rPr spc="-164">
                <a:solidFill>
                  <a:srgbClr val="2A2A2A"/>
                </a:solidFill>
              </a:rPr>
              <a:t> </a:t>
            </a:r>
            <a:r>
              <a:rPr spc="-25">
                <a:solidFill>
                  <a:srgbClr val="525252"/>
                </a:solidFill>
              </a:rPr>
              <a:t>he</a:t>
            </a:r>
            <a:r>
              <a:rPr spc="0">
                <a:solidFill>
                  <a:srgbClr val="525252"/>
                </a:solidFill>
              </a:rPr>
              <a:t>	</a:t>
            </a:r>
            <a:r>
              <a:rPr spc="80">
                <a:solidFill>
                  <a:srgbClr val="262626"/>
                </a:solidFill>
              </a:rPr>
              <a:t>risk</a:t>
            </a:r>
            <a:r>
              <a:rPr spc="305">
                <a:solidFill>
                  <a:srgbClr val="262626"/>
                </a:solidFill>
              </a:rPr>
              <a:t> </a:t>
            </a:r>
            <a:r>
              <a:rPr spc="0">
                <a:solidFill>
                  <a:srgbClr val="333333"/>
                </a:solidFill>
              </a:rPr>
              <a:t>of</a:t>
            </a:r>
            <a:r>
              <a:rPr spc="320">
                <a:solidFill>
                  <a:srgbClr val="333333"/>
                </a:solidFill>
              </a:rPr>
              <a:t> </a:t>
            </a:r>
            <a:r>
              <a:rPr spc="120">
                <a:solidFill>
                  <a:srgbClr val="1F1F1F"/>
                </a:solidFill>
              </a:rPr>
              <a:t>develo@ng</a:t>
            </a:r>
            <a:r>
              <a:rPr spc="260">
                <a:solidFill>
                  <a:srgbClr val="1F1F1F"/>
                </a:solidFill>
              </a:rPr>
              <a:t> </a:t>
            </a:r>
            <a:r>
              <a:rPr spc="94">
                <a:solidFill>
                  <a:srgbClr val="262626"/>
                </a:solidFill>
              </a:rPr>
              <a:t>allergic</a:t>
            </a:r>
          </a:p>
          <a:p>
            <a:pPr marR="5080" indent="12064" algn="ctr">
              <a:lnSpc>
                <a:spcPts val="1400"/>
              </a:lnSpc>
              <a:spcBef>
                <a:spcPts val="1300"/>
              </a:spcBef>
              <a:tabLst>
                <a:tab pos="736600" algn="l"/>
                <a:tab pos="1714500" algn="l"/>
              </a:tabLst>
              <a:defRPr sz="1400" spc="-10">
                <a:solidFill>
                  <a:srgbClr val="2D2D2D"/>
                </a:solidFill>
                <a:latin typeface="Cambria"/>
                <a:ea typeface="Cambria"/>
                <a:cs typeface="Cambria"/>
                <a:sym typeface="Cambria"/>
              </a:defRPr>
            </a:pPr>
            <a:r>
              <a:t>L</a:t>
            </a:r>
            <a:r>
              <a:rPr>
                <a:solidFill>
                  <a:srgbClr val="3D3D3D"/>
                </a:solidFill>
              </a:rPr>
              <a:t>s</a:t>
            </a:r>
            <a:r>
              <a:t>ower</a:t>
            </a:r>
            <a:r>
              <a:rPr spc="0"/>
              <a:t>	</a:t>
            </a:r>
            <a:r>
              <a:rPr spc="65"/>
              <a:t>the</a:t>
            </a:r>
            <a:r>
              <a:rPr spc="240"/>
              <a:t> </a:t>
            </a:r>
            <a:r>
              <a:rPr spc="104">
                <a:solidFill>
                  <a:srgbClr val="313131"/>
                </a:solidFill>
              </a:rPr>
              <a:t>rale</a:t>
            </a:r>
            <a:r>
              <a:rPr spc="155">
                <a:solidFill>
                  <a:srgbClr val="313131"/>
                </a:solidFill>
              </a:rPr>
              <a:t> </a:t>
            </a:r>
            <a:r>
              <a:rPr spc="140">
                <a:solidFill>
                  <a:srgbClr val="2F2F2F"/>
                </a:solidFill>
              </a:rPr>
              <a:t>od</a:t>
            </a:r>
            <a:r>
              <a:rPr spc="204">
                <a:solidFill>
                  <a:srgbClr val="2F2F2F"/>
                </a:solidFill>
              </a:rPr>
              <a:t> </a:t>
            </a:r>
            <a:r>
              <a:rPr spc="135">
                <a:solidFill>
                  <a:srgbClr val="2B2B2B"/>
                </a:solidFill>
              </a:rPr>
              <a:t>sudden</a:t>
            </a:r>
            <a:r>
              <a:rPr spc="365">
                <a:solidFill>
                  <a:srgbClr val="2B2B2B"/>
                </a:solidFill>
              </a:rPr>
              <a:t> </a:t>
            </a:r>
            <a:r>
              <a:rPr spc="-50">
                <a:solidFill>
                  <a:srgbClr val="2B2B2B"/>
                </a:solidFill>
              </a:rPr>
              <a:t>inf</a:t>
            </a:r>
            <a:r>
              <a:rPr spc="-5">
                <a:solidFill>
                  <a:srgbClr val="2B2B2B"/>
                </a:solidFill>
              </a:rPr>
              <a:t> </a:t>
            </a:r>
            <a:r>
              <a:rPr spc="0"/>
              <a:t>ant</a:t>
            </a:r>
            <a:r>
              <a:rPr spc="305"/>
              <a:t> </a:t>
            </a:r>
            <a:r>
              <a:rPr spc="100"/>
              <a:t>death </a:t>
            </a:r>
            <a:r>
              <a:rPr spc="114">
                <a:solidFill>
                  <a:srgbClr val="1F1F1F"/>
                </a:solidFill>
              </a:rPr>
              <a:t>syndrome</a:t>
            </a:r>
            <a:r>
              <a:rPr spc="315">
                <a:solidFill>
                  <a:srgbClr val="1F1F1F"/>
                </a:solidFill>
              </a:rPr>
              <a:t> </a:t>
            </a:r>
            <a:r>
              <a:rPr spc="90">
                <a:solidFill>
                  <a:srgbClr val="424242"/>
                </a:solidFill>
              </a:rPr>
              <a:t>(S</a:t>
            </a:r>
            <a:r>
              <a:rPr spc="-60">
                <a:solidFill>
                  <a:srgbClr val="424242"/>
                </a:solidFill>
              </a:rPr>
              <a:t> </a:t>
            </a:r>
            <a:r>
              <a:rPr spc="-459">
                <a:solidFill>
                  <a:srgbClr val="313131"/>
                </a:solidFill>
              </a:rPr>
              <a:t>1</a:t>
            </a:r>
            <a:r>
              <a:rPr spc="-459">
                <a:solidFill>
                  <a:srgbClr val="3B3B3B"/>
                </a:solidFill>
              </a:rPr>
              <a:t>D</a:t>
            </a:r>
            <a:r>
              <a:rPr spc="135">
                <a:solidFill>
                  <a:srgbClr val="3B3B3B"/>
                </a:solidFill>
              </a:rPr>
              <a:t>  </a:t>
            </a:r>
            <a:r>
              <a:rPr spc="-360">
                <a:solidFill>
                  <a:srgbClr val="414141"/>
                </a:solidFill>
              </a:rPr>
              <a:t>S),</a:t>
            </a:r>
            <a:r>
              <a:rPr spc="0">
                <a:solidFill>
                  <a:srgbClr val="414141"/>
                </a:solidFill>
              </a:rPr>
              <a:t>	</a:t>
            </a:r>
            <a:r>
              <a:rPr spc="80">
                <a:solidFill>
                  <a:srgbClr val="343434"/>
                </a:solidFill>
              </a:rPr>
              <a:t>carrier, </a:t>
            </a:r>
            <a:r>
              <a:rPr spc="94">
                <a:solidFill>
                  <a:srgbClr val="282828"/>
                </a:solidFill>
              </a:rPr>
              <a:t>gastrointestinal</a:t>
            </a:r>
            <a:r>
              <a:rPr spc="189">
                <a:solidFill>
                  <a:srgbClr val="282828"/>
                </a:solidFill>
              </a:rPr>
              <a:t> </a:t>
            </a:r>
            <a:r>
              <a:rPr spc="40">
                <a:solidFill>
                  <a:srgbClr val="1D1D1D"/>
                </a:solidFill>
              </a:rPr>
              <a:t>disrupt</a:t>
            </a:r>
          </a:p>
        </p:txBody>
      </p:sp>
    </p:spTree>
  </p:cSld>
  <p:clrMapOvr>
    <a:masterClrMapping/>
  </p:clrMapOvr>
  <p:transition spd="med"/>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 name="object 2"/>
          <p:cNvSpPr txBox="1"/>
          <p:nvPr/>
        </p:nvSpPr>
        <p:spPr>
          <a:xfrm>
            <a:off x="224471" y="1089193"/>
            <a:ext cx="3558542" cy="2691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spcBef>
                <a:spcPts val="100"/>
              </a:spcBef>
              <a:defRPr sz="1900" spc="-10">
                <a:latin typeface="Times New Roman"/>
                <a:ea typeface="Times New Roman"/>
                <a:cs typeface="Times New Roman"/>
                <a:sym typeface="Times New Roman"/>
              </a:defRPr>
            </a:pPr>
            <a:r>
              <a:t>2-</a:t>
            </a:r>
            <a:r>
              <a:rPr spc="0"/>
              <a:t>3</a:t>
            </a:r>
            <a:r>
              <a:rPr spc="5"/>
              <a:t> </a:t>
            </a:r>
            <a:r>
              <a:rPr spc="0"/>
              <a:t>postpartum</a:t>
            </a:r>
            <a:r>
              <a:rPr spc="14"/>
              <a:t> </a:t>
            </a:r>
            <a:r>
              <a:rPr spc="0"/>
              <a:t>day</a:t>
            </a:r>
            <a:r>
              <a:rPr spc="10"/>
              <a:t> </a:t>
            </a:r>
            <a:r>
              <a:rPr spc="0"/>
              <a:t>if</a:t>
            </a:r>
            <a:r>
              <a:rPr spc="10"/>
              <a:t> </a:t>
            </a:r>
            <a:r>
              <a:t>breastfeeding</a:t>
            </a:r>
          </a:p>
        </p:txBody>
      </p:sp>
      <p:sp>
        <p:nvSpPr>
          <p:cNvPr id="856" name="object 3"/>
          <p:cNvSpPr txBox="1"/>
          <p:nvPr/>
        </p:nvSpPr>
        <p:spPr>
          <a:xfrm>
            <a:off x="3890009" y="1118692"/>
            <a:ext cx="3571241" cy="265557"/>
          </a:xfrm>
          <a:prstGeom prst="rect">
            <a:avLst/>
          </a:prstGeom>
          <a:solidFill>
            <a:srgbClr val="FFFF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ts val="2100"/>
              </a:lnSpc>
              <a:defRPr sz="1900">
                <a:latin typeface="Times New Roman"/>
                <a:ea typeface="Times New Roman"/>
                <a:cs typeface="Times New Roman"/>
                <a:sym typeface="Times New Roman"/>
              </a:defRPr>
            </a:pPr>
            <a:r>
              <a:t>has</a:t>
            </a:r>
            <a:r>
              <a:rPr spc="-14"/>
              <a:t> </a:t>
            </a:r>
            <a:r>
              <a:t>not been effectively </a:t>
            </a:r>
            <a:r>
              <a:rPr spc="-10"/>
              <a:t>established</a:t>
            </a:r>
          </a:p>
        </p:txBody>
      </p:sp>
      <p:sp>
        <p:nvSpPr>
          <p:cNvPr id="857" name="object 4"/>
          <p:cNvSpPr txBox="1"/>
          <p:nvPr/>
        </p:nvSpPr>
        <p:spPr>
          <a:xfrm>
            <a:off x="171767" y="1601752"/>
            <a:ext cx="9135110" cy="34641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spcBef>
                <a:spcPts val="100"/>
              </a:spcBef>
              <a:defRPr sz="1900">
                <a:latin typeface="Times New Roman"/>
                <a:ea typeface="Times New Roman"/>
                <a:cs typeface="Times New Roman"/>
                <a:sym typeface="Times New Roman"/>
              </a:defRPr>
            </a:pPr>
            <a:r>
              <a:t>Breast engorgement</a:t>
            </a:r>
            <a:r>
              <a:rPr spc="10"/>
              <a:t> </a:t>
            </a:r>
            <a:r>
              <a:t>may</a:t>
            </a:r>
            <a:r>
              <a:rPr spc="5"/>
              <a:t> </a:t>
            </a:r>
            <a:r>
              <a:t>give</a:t>
            </a:r>
            <a:r>
              <a:rPr spc="10"/>
              <a:t> </a:t>
            </a:r>
            <a:r>
              <a:t>rise</a:t>
            </a:r>
            <a:r>
              <a:rPr spc="10"/>
              <a:t> </a:t>
            </a:r>
            <a:r>
              <a:t>to</a:t>
            </a:r>
            <a:r>
              <a:rPr spc="5"/>
              <a:t> </a:t>
            </a:r>
            <a:r>
              <a:t>puerperal</a:t>
            </a:r>
            <a:r>
              <a:rPr spc="10"/>
              <a:t> </a:t>
            </a:r>
            <a:r>
              <a:t>fever</a:t>
            </a:r>
            <a:r>
              <a:rPr spc="10"/>
              <a:t> </a:t>
            </a:r>
            <a:r>
              <a:t>of</a:t>
            </a:r>
            <a:r>
              <a:rPr spc="5"/>
              <a:t> </a:t>
            </a:r>
            <a:r>
              <a:t>up</a:t>
            </a:r>
            <a:r>
              <a:rPr spc="10"/>
              <a:t> </a:t>
            </a:r>
            <a:r>
              <a:t>to</a:t>
            </a:r>
            <a:r>
              <a:rPr spc="5"/>
              <a:t> </a:t>
            </a:r>
            <a:r>
              <a:t>39ºC</a:t>
            </a:r>
            <a:r>
              <a:rPr spc="10"/>
              <a:t> </a:t>
            </a:r>
            <a:r>
              <a:t>in</a:t>
            </a:r>
            <a:r>
              <a:rPr spc="10"/>
              <a:t> </a:t>
            </a:r>
            <a:r>
              <a:t>13%</a:t>
            </a:r>
            <a:r>
              <a:rPr spc="5"/>
              <a:t> </a:t>
            </a:r>
            <a:r>
              <a:t>of</a:t>
            </a:r>
            <a:r>
              <a:rPr spc="5"/>
              <a:t> </a:t>
            </a:r>
            <a:r>
              <a:rPr spc="-10"/>
              <a:t>mothers,</a:t>
            </a:r>
          </a:p>
          <a:p>
            <a:pPr indent="12700">
              <a:defRPr sz="1900">
                <a:latin typeface="Times New Roman"/>
                <a:ea typeface="Times New Roman"/>
                <a:cs typeface="Times New Roman"/>
                <a:sym typeface="Times New Roman"/>
              </a:defRPr>
            </a:pPr>
            <a:r>
              <a:t>however</a:t>
            </a:r>
            <a:r>
              <a:rPr spc="10"/>
              <a:t> </a:t>
            </a:r>
            <a:r>
              <a:t>other</a:t>
            </a:r>
            <a:r>
              <a:rPr spc="14"/>
              <a:t> </a:t>
            </a:r>
            <a:r>
              <a:t>infective</a:t>
            </a:r>
            <a:r>
              <a:rPr spc="10"/>
              <a:t> </a:t>
            </a:r>
            <a:r>
              <a:t>causes</a:t>
            </a:r>
            <a:r>
              <a:rPr spc="14"/>
              <a:t> </a:t>
            </a:r>
            <a:r>
              <a:t>must</a:t>
            </a:r>
            <a:r>
              <a:rPr spc="10"/>
              <a:t> </a:t>
            </a:r>
            <a:r>
              <a:t>be</a:t>
            </a:r>
            <a:r>
              <a:rPr spc="14"/>
              <a:t> </a:t>
            </a:r>
            <a:r>
              <a:rPr spc="-10"/>
              <a:t>excluded</a:t>
            </a:r>
          </a:p>
          <a:p>
            <a:pPr indent="64135">
              <a:spcBef>
                <a:spcPts val="900"/>
              </a:spcBef>
              <a:defRPr sz="1900" spc="50">
                <a:latin typeface="Microsoft Sans Serif"/>
                <a:ea typeface="Microsoft Sans Serif"/>
                <a:cs typeface="Microsoft Sans Serif"/>
                <a:sym typeface="Microsoft Sans Serif"/>
              </a:defRPr>
            </a:pPr>
            <a:r>
              <a:t>Primary</a:t>
            </a:r>
            <a:r>
              <a:rPr spc="14"/>
              <a:t> </a:t>
            </a:r>
            <a:r>
              <a:rPr spc="0">
                <a:latin typeface="Times New Roman"/>
                <a:ea typeface="Times New Roman"/>
                <a:cs typeface="Times New Roman"/>
                <a:sym typeface="Times New Roman"/>
              </a:rPr>
              <a:t>engorgement--&lt;interstitial</a:t>
            </a:r>
            <a:r>
              <a:rPr spc="29">
                <a:latin typeface="Times New Roman"/>
                <a:ea typeface="Times New Roman"/>
                <a:cs typeface="Times New Roman"/>
                <a:sym typeface="Times New Roman"/>
              </a:rPr>
              <a:t> </a:t>
            </a:r>
            <a:r>
              <a:rPr spc="0">
                <a:latin typeface="Times New Roman"/>
                <a:ea typeface="Times New Roman"/>
                <a:cs typeface="Times New Roman"/>
                <a:sym typeface="Times New Roman"/>
              </a:rPr>
              <a:t>edema</a:t>
            </a:r>
            <a:r>
              <a:rPr spc="29">
                <a:latin typeface="Times New Roman"/>
                <a:ea typeface="Times New Roman"/>
                <a:cs typeface="Times New Roman"/>
                <a:sym typeface="Times New Roman"/>
              </a:rPr>
              <a:t> </a:t>
            </a:r>
            <a:r>
              <a:rPr spc="0">
                <a:latin typeface="Times New Roman"/>
                <a:ea typeface="Times New Roman"/>
                <a:cs typeface="Times New Roman"/>
                <a:sym typeface="Times New Roman"/>
              </a:rPr>
              <a:t>and</a:t>
            </a:r>
            <a:r>
              <a:rPr spc="35">
                <a:latin typeface="Times New Roman"/>
                <a:ea typeface="Times New Roman"/>
                <a:cs typeface="Times New Roman"/>
                <a:sym typeface="Times New Roman"/>
              </a:rPr>
              <a:t> </a:t>
            </a:r>
            <a:r>
              <a:rPr spc="0">
                <a:latin typeface="Times New Roman"/>
                <a:ea typeface="Times New Roman"/>
                <a:cs typeface="Times New Roman"/>
                <a:sym typeface="Times New Roman"/>
              </a:rPr>
              <a:t>onset</a:t>
            </a:r>
            <a:r>
              <a:rPr spc="29">
                <a:latin typeface="Times New Roman"/>
                <a:ea typeface="Times New Roman"/>
                <a:cs typeface="Times New Roman"/>
                <a:sym typeface="Times New Roman"/>
              </a:rPr>
              <a:t> </a:t>
            </a:r>
            <a:r>
              <a:rPr spc="0">
                <a:latin typeface="Times New Roman"/>
                <a:ea typeface="Times New Roman"/>
                <a:cs typeface="Times New Roman"/>
                <a:sym typeface="Times New Roman"/>
              </a:rPr>
              <a:t>of</a:t>
            </a:r>
            <a:r>
              <a:rPr spc="29">
                <a:latin typeface="Times New Roman"/>
                <a:ea typeface="Times New Roman"/>
                <a:cs typeface="Times New Roman"/>
                <a:sym typeface="Times New Roman"/>
              </a:rPr>
              <a:t> </a:t>
            </a:r>
            <a:r>
              <a:rPr spc="0">
                <a:latin typeface="Times New Roman"/>
                <a:ea typeface="Times New Roman"/>
                <a:cs typeface="Times New Roman"/>
                <a:sym typeface="Times New Roman"/>
              </a:rPr>
              <a:t>copious</a:t>
            </a:r>
            <a:r>
              <a:rPr spc="35">
                <a:latin typeface="Times New Roman"/>
                <a:ea typeface="Times New Roman"/>
                <a:cs typeface="Times New Roman"/>
                <a:sym typeface="Times New Roman"/>
              </a:rPr>
              <a:t> </a:t>
            </a:r>
            <a:r>
              <a:rPr spc="0">
                <a:latin typeface="Times New Roman"/>
                <a:ea typeface="Times New Roman"/>
                <a:cs typeface="Times New Roman"/>
                <a:sym typeface="Times New Roman"/>
              </a:rPr>
              <a:t>milk</a:t>
            </a:r>
            <a:r>
              <a:rPr spc="29">
                <a:latin typeface="Times New Roman"/>
                <a:ea typeface="Times New Roman"/>
                <a:cs typeface="Times New Roman"/>
                <a:sym typeface="Times New Roman"/>
              </a:rPr>
              <a:t> </a:t>
            </a:r>
            <a:r>
              <a:rPr spc="-10">
                <a:latin typeface="Times New Roman"/>
                <a:ea typeface="Times New Roman"/>
                <a:cs typeface="Times New Roman"/>
                <a:sym typeface="Times New Roman"/>
              </a:rPr>
              <a:t>production</a:t>
            </a:r>
            <a:endParaRPr>
              <a:latin typeface="Times New Roman"/>
              <a:ea typeface="Times New Roman"/>
              <a:cs typeface="Times New Roman"/>
              <a:sym typeface="Times New Roman"/>
            </a:endParaRPr>
          </a:p>
          <a:p>
            <a:pPr indent="62230">
              <a:spcBef>
                <a:spcPts val="400"/>
              </a:spcBef>
              <a:defRPr sz="1700">
                <a:latin typeface="Microsoft Sans Serif"/>
                <a:ea typeface="Microsoft Sans Serif"/>
                <a:cs typeface="Microsoft Sans Serif"/>
                <a:sym typeface="Microsoft Sans Serif"/>
              </a:defRPr>
            </a:pPr>
            <a:r>
              <a:t>Secondary</a:t>
            </a:r>
            <a:r>
              <a:rPr spc="80"/>
              <a:t> </a:t>
            </a:r>
            <a:r>
              <a:rPr sz="1900" spc="-10">
                <a:latin typeface="Times New Roman"/>
                <a:ea typeface="Times New Roman"/>
                <a:cs typeface="Times New Roman"/>
                <a:sym typeface="Times New Roman"/>
              </a:rPr>
              <a:t>engorgement</a:t>
            </a:r>
            <a:r>
              <a:rPr sz="1900" spc="-245">
                <a:latin typeface="Times New Roman"/>
                <a:ea typeface="Times New Roman"/>
                <a:cs typeface="Times New Roman"/>
                <a:sym typeface="Times New Roman"/>
              </a:rPr>
              <a:t> </a:t>
            </a:r>
            <a:r>
              <a:rPr sz="1900" spc="-35"/>
              <a:t>&lt;&lt;</a:t>
            </a:r>
            <a:r>
              <a:rPr sz="1900" spc="-35">
                <a:latin typeface="Times New Roman"/>
                <a:ea typeface="Times New Roman"/>
                <a:cs typeface="Times New Roman"/>
                <a:sym typeface="Times New Roman"/>
              </a:rPr>
              <a:t>mother's</a:t>
            </a:r>
            <a:r>
              <a:rPr sz="1900" spc="50">
                <a:latin typeface="Times New Roman"/>
                <a:ea typeface="Times New Roman"/>
                <a:cs typeface="Times New Roman"/>
                <a:sym typeface="Times New Roman"/>
              </a:rPr>
              <a:t> </a:t>
            </a:r>
            <a:r>
              <a:rPr sz="1900">
                <a:latin typeface="Times New Roman"/>
                <a:ea typeface="Times New Roman"/>
                <a:cs typeface="Times New Roman"/>
                <a:sym typeface="Times New Roman"/>
              </a:rPr>
              <a:t>milk</a:t>
            </a:r>
            <a:r>
              <a:rPr sz="1900" spc="45">
                <a:latin typeface="Times New Roman"/>
                <a:ea typeface="Times New Roman"/>
                <a:cs typeface="Times New Roman"/>
                <a:sym typeface="Times New Roman"/>
              </a:rPr>
              <a:t> </a:t>
            </a:r>
            <a:r>
              <a:rPr sz="1900">
                <a:latin typeface="Times New Roman"/>
                <a:ea typeface="Times New Roman"/>
                <a:cs typeface="Times New Roman"/>
                <a:sym typeface="Times New Roman"/>
              </a:rPr>
              <a:t>supply</a:t>
            </a:r>
            <a:r>
              <a:rPr sz="1900" spc="50">
                <a:latin typeface="Times New Roman"/>
                <a:ea typeface="Times New Roman"/>
                <a:cs typeface="Times New Roman"/>
                <a:sym typeface="Times New Roman"/>
              </a:rPr>
              <a:t> </a:t>
            </a:r>
            <a:r>
              <a:rPr sz="1900">
                <a:latin typeface="Times New Roman"/>
                <a:ea typeface="Times New Roman"/>
                <a:cs typeface="Times New Roman"/>
                <a:sym typeface="Times New Roman"/>
              </a:rPr>
              <a:t>exceeds</a:t>
            </a:r>
            <a:r>
              <a:rPr sz="1900" spc="50">
                <a:latin typeface="Times New Roman"/>
                <a:ea typeface="Times New Roman"/>
                <a:cs typeface="Times New Roman"/>
                <a:sym typeface="Times New Roman"/>
              </a:rPr>
              <a:t> </a:t>
            </a:r>
            <a:r>
              <a:rPr sz="1900">
                <a:latin typeface="Times New Roman"/>
                <a:ea typeface="Times New Roman"/>
                <a:cs typeface="Times New Roman"/>
                <a:sym typeface="Times New Roman"/>
              </a:rPr>
              <a:t>the</a:t>
            </a:r>
            <a:r>
              <a:rPr sz="1900" spc="50">
                <a:latin typeface="Times New Roman"/>
                <a:ea typeface="Times New Roman"/>
                <a:cs typeface="Times New Roman"/>
                <a:sym typeface="Times New Roman"/>
              </a:rPr>
              <a:t> </a:t>
            </a:r>
            <a:r>
              <a:rPr sz="1900">
                <a:latin typeface="Times New Roman"/>
                <a:ea typeface="Times New Roman"/>
                <a:cs typeface="Times New Roman"/>
                <a:sym typeface="Times New Roman"/>
              </a:rPr>
              <a:t>amount</a:t>
            </a:r>
            <a:r>
              <a:rPr sz="1900" spc="55">
                <a:latin typeface="Times New Roman"/>
                <a:ea typeface="Times New Roman"/>
                <a:cs typeface="Times New Roman"/>
                <a:sym typeface="Times New Roman"/>
              </a:rPr>
              <a:t> </a:t>
            </a:r>
            <a:r>
              <a:rPr sz="1900">
                <a:latin typeface="Times New Roman"/>
                <a:ea typeface="Times New Roman"/>
                <a:cs typeface="Times New Roman"/>
                <a:sym typeface="Times New Roman"/>
              </a:rPr>
              <a:t>of</a:t>
            </a:r>
            <a:r>
              <a:rPr sz="1900" spc="50">
                <a:latin typeface="Times New Roman"/>
                <a:ea typeface="Times New Roman"/>
                <a:cs typeface="Times New Roman"/>
                <a:sym typeface="Times New Roman"/>
              </a:rPr>
              <a:t> </a:t>
            </a:r>
            <a:r>
              <a:rPr sz="1900">
                <a:latin typeface="Times New Roman"/>
                <a:ea typeface="Times New Roman"/>
                <a:cs typeface="Times New Roman"/>
                <a:sym typeface="Times New Roman"/>
              </a:rPr>
              <a:t>milk</a:t>
            </a:r>
            <a:r>
              <a:rPr sz="1900" spc="50">
                <a:latin typeface="Times New Roman"/>
                <a:ea typeface="Times New Roman"/>
                <a:cs typeface="Times New Roman"/>
                <a:sym typeface="Times New Roman"/>
              </a:rPr>
              <a:t> </a:t>
            </a:r>
            <a:r>
              <a:rPr sz="1900">
                <a:latin typeface="Times New Roman"/>
                <a:ea typeface="Times New Roman"/>
                <a:cs typeface="Times New Roman"/>
                <a:sym typeface="Times New Roman"/>
              </a:rPr>
              <a:t>removed</a:t>
            </a:r>
            <a:r>
              <a:rPr sz="1900" spc="25">
                <a:latin typeface="Times New Roman"/>
                <a:ea typeface="Times New Roman"/>
                <a:cs typeface="Times New Roman"/>
                <a:sym typeface="Times New Roman"/>
              </a:rPr>
              <a:t> </a:t>
            </a:r>
            <a:r>
              <a:rPr sz="1900" spc="-25">
                <a:latin typeface="Times New Roman"/>
                <a:ea typeface="Times New Roman"/>
                <a:cs typeface="Times New Roman"/>
                <a:sym typeface="Times New Roman"/>
              </a:rPr>
              <a:t>by</a:t>
            </a:r>
            <a:endParaRPr sz="1900">
              <a:latin typeface="Times New Roman"/>
              <a:ea typeface="Times New Roman"/>
              <a:cs typeface="Times New Roman"/>
              <a:sym typeface="Times New Roman"/>
            </a:endParaRPr>
          </a:p>
          <a:p>
            <a:pPr indent="57150">
              <a:defRPr sz="1900">
                <a:latin typeface="Times New Roman"/>
                <a:ea typeface="Times New Roman"/>
                <a:cs typeface="Times New Roman"/>
                <a:sym typeface="Times New Roman"/>
              </a:defRPr>
            </a:pPr>
            <a:r>
              <a:t>her</a:t>
            </a:r>
            <a:r>
              <a:rPr spc="-5"/>
              <a:t> </a:t>
            </a:r>
            <a:r>
              <a:rPr spc="-10"/>
              <a:t>infant</a:t>
            </a:r>
          </a:p>
          <a:p>
            <a:pPr indent="69214">
              <a:spcBef>
                <a:spcPts val="700"/>
              </a:spcBef>
              <a:defRPr spc="90">
                <a:solidFill>
                  <a:srgbClr val="632523"/>
                </a:solidFill>
                <a:latin typeface="Arial"/>
                <a:ea typeface="Arial"/>
                <a:cs typeface="Arial"/>
                <a:sym typeface="Arial"/>
              </a:defRPr>
            </a:pPr>
            <a:r>
              <a:t>Treatment</a:t>
            </a:r>
            <a:r>
              <a:rPr spc="45"/>
              <a:t> </a:t>
            </a:r>
            <a:r>
              <a:rPr sz="1900" spc="59"/>
              <a:t>:</a:t>
            </a:r>
            <a:endParaRPr sz="1900" spc="94"/>
          </a:p>
          <a:p>
            <a:pPr marL="337820" indent="-95250">
              <a:lnSpc>
                <a:spcPts val="2200"/>
              </a:lnSpc>
              <a:spcBef>
                <a:spcPts val="400"/>
              </a:spcBef>
              <a:buSzPct val="94871"/>
              <a:buFont typeface="Microsoft Sans Serif"/>
              <a:buChar char="•"/>
              <a:tabLst>
                <a:tab pos="330200" algn="l"/>
              </a:tabLst>
              <a:defRPr sz="1900">
                <a:latin typeface="Times New Roman"/>
                <a:ea typeface="Times New Roman"/>
                <a:cs typeface="Times New Roman"/>
                <a:sym typeface="Times New Roman"/>
              </a:defRPr>
            </a:pPr>
            <a:r>
              <a:t>manual</a:t>
            </a:r>
            <a:r>
              <a:rPr spc="-5"/>
              <a:t> </a:t>
            </a:r>
            <a:r>
              <a:t>expression,</a:t>
            </a:r>
            <a:r>
              <a:rPr spc="10"/>
              <a:t> </a:t>
            </a:r>
            <a:r>
              <a:t>firm</a:t>
            </a:r>
            <a:r>
              <a:rPr spc="14"/>
              <a:t> </a:t>
            </a:r>
            <a:r>
              <a:t>support,</a:t>
            </a:r>
            <a:r>
              <a:rPr spc="5"/>
              <a:t> </a:t>
            </a:r>
            <a:r>
              <a:t>applying</a:t>
            </a:r>
            <a:r>
              <a:rPr spc="10"/>
              <a:t> </a:t>
            </a:r>
            <a:r>
              <a:t>an</a:t>
            </a:r>
            <a:r>
              <a:rPr spc="14"/>
              <a:t> </a:t>
            </a:r>
            <a:r>
              <a:t>ice</a:t>
            </a:r>
            <a:r>
              <a:rPr spc="5"/>
              <a:t> </a:t>
            </a:r>
            <a:r>
              <a:t>bag</a:t>
            </a:r>
            <a:r>
              <a:rPr spc="10"/>
              <a:t> </a:t>
            </a:r>
            <a:r>
              <a:t>and</a:t>
            </a:r>
            <a:r>
              <a:rPr spc="14"/>
              <a:t> </a:t>
            </a:r>
            <a:r>
              <a:t>an</a:t>
            </a:r>
            <a:r>
              <a:rPr spc="5"/>
              <a:t> </a:t>
            </a:r>
            <a:r>
              <a:t>electric</a:t>
            </a:r>
            <a:r>
              <a:rPr spc="10"/>
              <a:t> </a:t>
            </a:r>
            <a:r>
              <a:t>breast</a:t>
            </a:r>
            <a:r>
              <a:rPr spc="14"/>
              <a:t> </a:t>
            </a:r>
            <a:r>
              <a:t>pump,</a:t>
            </a:r>
            <a:r>
              <a:rPr spc="-5"/>
              <a:t> </a:t>
            </a:r>
            <a:r>
              <a:rPr spc="-20"/>
              <a:t>warm</a:t>
            </a:r>
          </a:p>
          <a:p>
            <a:pPr indent="64768">
              <a:lnSpc>
                <a:spcPts val="2200"/>
              </a:lnSpc>
              <a:defRPr sz="1900">
                <a:latin typeface="Times New Roman"/>
                <a:ea typeface="Times New Roman"/>
                <a:cs typeface="Times New Roman"/>
                <a:sym typeface="Times New Roman"/>
              </a:defRPr>
            </a:pPr>
            <a:r>
              <a:t>compresses</a:t>
            </a:r>
            <a:r>
              <a:rPr spc="10"/>
              <a:t> </a:t>
            </a:r>
            <a:r>
              <a:t>before</a:t>
            </a:r>
            <a:r>
              <a:rPr spc="20"/>
              <a:t> </a:t>
            </a:r>
            <a:r>
              <a:t>feeding</a:t>
            </a:r>
            <a:r>
              <a:rPr spc="14"/>
              <a:t> </a:t>
            </a:r>
            <a:r>
              <a:t>to</a:t>
            </a:r>
            <a:r>
              <a:rPr spc="20"/>
              <a:t> </a:t>
            </a:r>
            <a:r>
              <a:t>enhance</a:t>
            </a:r>
            <a:r>
              <a:rPr spc="14"/>
              <a:t> </a:t>
            </a:r>
            <a:r>
              <a:rPr spc="-10"/>
              <a:t>let-</a:t>
            </a:r>
            <a:r>
              <a:t>down</a:t>
            </a:r>
            <a:r>
              <a:rPr spc="20"/>
              <a:t> </a:t>
            </a:r>
            <a:r>
              <a:t>and</a:t>
            </a:r>
            <a:r>
              <a:rPr spc="14"/>
              <a:t> </a:t>
            </a:r>
            <a:r>
              <a:t>facilitate</a:t>
            </a:r>
            <a:r>
              <a:rPr spc="20"/>
              <a:t> </a:t>
            </a:r>
            <a:r>
              <a:t>milk</a:t>
            </a:r>
            <a:r>
              <a:rPr spc="14"/>
              <a:t> </a:t>
            </a:r>
            <a:r>
              <a:rPr spc="-10"/>
              <a:t>removal</a:t>
            </a:r>
          </a:p>
          <a:p>
            <a:pPr marL="249554" indent="-184785">
              <a:spcBef>
                <a:spcPts val="100"/>
              </a:spcBef>
              <a:buSzPct val="100000"/>
              <a:buFont typeface="Microsoft Sans Serif"/>
              <a:buChar char="•"/>
              <a:tabLst>
                <a:tab pos="241300" algn="l"/>
              </a:tabLst>
              <a:defRPr sz="1900">
                <a:latin typeface="Times New Roman"/>
                <a:ea typeface="Times New Roman"/>
                <a:cs typeface="Times New Roman"/>
                <a:sym typeface="Times New Roman"/>
              </a:defRPr>
            </a:pPr>
            <a:r>
              <a:t>mild</a:t>
            </a:r>
            <a:r>
              <a:rPr spc="20"/>
              <a:t> </a:t>
            </a:r>
            <a:r>
              <a:t>analgesics</a:t>
            </a:r>
            <a:r>
              <a:rPr spc="29"/>
              <a:t> </a:t>
            </a:r>
            <a:r>
              <a:t>such</a:t>
            </a:r>
            <a:r>
              <a:rPr spc="29"/>
              <a:t> </a:t>
            </a:r>
            <a:r>
              <a:t>as</a:t>
            </a:r>
            <a:r>
              <a:rPr spc="29"/>
              <a:t> </a:t>
            </a:r>
            <a:r>
              <a:t>acetaminophen,</a:t>
            </a:r>
            <a:r>
              <a:rPr spc="29"/>
              <a:t> </a:t>
            </a:r>
            <a:r>
              <a:rPr spc="-10"/>
              <a:t>ibuprofen</a:t>
            </a:r>
          </a:p>
          <a:p>
            <a:pPr marL="337184" marR="557530" lvl="1" indent="-273684">
              <a:lnSpc>
                <a:spcPts val="2100"/>
              </a:lnSpc>
              <a:spcBef>
                <a:spcPts val="600"/>
              </a:spcBef>
              <a:buSzPct val="94871"/>
              <a:buFont typeface="Microsoft Sans Serif"/>
              <a:buChar char="•"/>
              <a:tabLst>
                <a:tab pos="330200" algn="l"/>
              </a:tabLst>
              <a:defRPr sz="1900">
                <a:latin typeface="Times New Roman"/>
                <a:ea typeface="Times New Roman"/>
                <a:cs typeface="Times New Roman"/>
                <a:sym typeface="Times New Roman"/>
              </a:defRPr>
            </a:pPr>
            <a:r>
              <a:t>In women</a:t>
            </a:r>
            <a:r>
              <a:rPr spc="10"/>
              <a:t> </a:t>
            </a:r>
            <a:r>
              <a:t>who</a:t>
            </a:r>
            <a:r>
              <a:rPr spc="10"/>
              <a:t> </a:t>
            </a:r>
            <a:r>
              <a:t>are</a:t>
            </a:r>
            <a:r>
              <a:rPr spc="10"/>
              <a:t> </a:t>
            </a:r>
            <a:r>
              <a:t>not</a:t>
            </a:r>
            <a:r>
              <a:rPr spc="10"/>
              <a:t> </a:t>
            </a:r>
            <a:r>
              <a:t>breastfeeding,</a:t>
            </a:r>
            <a:r>
              <a:rPr spc="5"/>
              <a:t> </a:t>
            </a:r>
            <a:r>
              <a:t>the</a:t>
            </a:r>
            <a:r>
              <a:rPr spc="10"/>
              <a:t> </a:t>
            </a:r>
            <a:r>
              <a:t>use</a:t>
            </a:r>
            <a:r>
              <a:rPr spc="10"/>
              <a:t> </a:t>
            </a:r>
            <a:r>
              <a:t>of</a:t>
            </a:r>
            <a:r>
              <a:rPr spc="10"/>
              <a:t> </a:t>
            </a:r>
            <a:r>
              <a:t>a</a:t>
            </a:r>
            <a:r>
              <a:rPr spc="10"/>
              <a:t> </a:t>
            </a:r>
            <a:r>
              <a:t>tight</a:t>
            </a:r>
            <a:r>
              <a:rPr spc="10"/>
              <a:t> </a:t>
            </a:r>
            <a:r>
              <a:t>bra</a:t>
            </a:r>
            <a:r>
              <a:rPr spc="5"/>
              <a:t> </a:t>
            </a:r>
            <a:r>
              <a:t>and</a:t>
            </a:r>
            <a:r>
              <a:rPr spc="10"/>
              <a:t> </a:t>
            </a:r>
            <a:r>
              <a:t>avoidance</a:t>
            </a:r>
            <a:r>
              <a:rPr spc="10"/>
              <a:t> </a:t>
            </a:r>
            <a:r>
              <a:t>of</a:t>
            </a:r>
            <a:r>
              <a:rPr spc="5"/>
              <a:t> </a:t>
            </a:r>
            <a:r>
              <a:rPr spc="-10"/>
              <a:t>breast stimulation</a:t>
            </a:r>
          </a:p>
        </p:txBody>
      </p:sp>
      <p:sp>
        <p:nvSpPr>
          <p:cNvPr id="858" name="object 5"/>
          <p:cNvSpPr txBox="1">
            <a:spLocks noGrp="1"/>
          </p:cNvSpPr>
          <p:nvPr>
            <p:ph type="title"/>
          </p:nvPr>
        </p:nvSpPr>
        <p:spPr>
          <a:xfrm>
            <a:off x="633374" y="143181"/>
            <a:ext cx="4461510" cy="557532"/>
          </a:xfrm>
          <a:prstGeom prst="rect">
            <a:avLst/>
          </a:prstGeom>
        </p:spPr>
        <p:txBody>
          <a:bodyPr/>
          <a:lstStyle/>
          <a:p>
            <a:pPr indent="12700">
              <a:defRPr sz="3400" spc="100"/>
            </a:pPr>
            <a:r>
              <a:t>Breast</a:t>
            </a:r>
            <a:r>
              <a:rPr spc="300"/>
              <a:t> </a:t>
            </a:r>
            <a:r>
              <a:rPr sz="3500"/>
              <a:t>engorgement</a:t>
            </a:r>
          </a:p>
        </p:txBody>
      </p:sp>
    </p:spTree>
  </p:cSld>
  <p:clrMapOvr>
    <a:masterClrMapping/>
  </p:clrMapOvr>
  <p:transition spd="med"/>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 name="object 2" descr="object 2"/>
          <p:cNvPicPr>
            <a:picLocks noChangeAspect="1"/>
          </p:cNvPicPr>
          <p:nvPr/>
        </p:nvPicPr>
        <p:blipFill>
          <a:blip r:embed="rId2"/>
          <a:stretch>
            <a:fillRect/>
          </a:stretch>
        </p:blipFill>
        <p:spPr>
          <a:xfrm>
            <a:off x="66680" y="0"/>
            <a:ext cx="4605372" cy="5218110"/>
          </a:xfrm>
          <a:prstGeom prst="rect">
            <a:avLst/>
          </a:prstGeom>
          <a:ln w="12700">
            <a:miter lim="400000"/>
          </a:ln>
        </p:spPr>
      </p:pic>
      <p:pic>
        <p:nvPicPr>
          <p:cNvPr id="861" name="object 3" descr="object 3"/>
          <p:cNvPicPr>
            <a:picLocks noChangeAspect="1"/>
          </p:cNvPicPr>
          <p:nvPr/>
        </p:nvPicPr>
        <p:blipFill>
          <a:blip r:embed="rId3"/>
          <a:stretch>
            <a:fillRect/>
          </a:stretch>
        </p:blipFill>
        <p:spPr>
          <a:xfrm>
            <a:off x="4976307" y="0"/>
            <a:ext cx="5082092" cy="5080800"/>
          </a:xfrm>
          <a:prstGeom prst="rect">
            <a:avLst/>
          </a:prstGeom>
          <a:ln w="12700">
            <a:miter lim="400000"/>
          </a:ln>
        </p:spPr>
      </p:pic>
    </p:spTree>
  </p:cSld>
  <p:clrMapOvr>
    <a:masterClrMapping/>
  </p:clrMapOvr>
  <p:transition spd="med"/>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 name="object 2"/>
          <p:cNvSpPr/>
          <p:nvPr/>
        </p:nvSpPr>
        <p:spPr>
          <a:xfrm>
            <a:off x="2362200" y="4069538"/>
            <a:ext cx="2297747" cy="271781"/>
          </a:xfrm>
          <a:prstGeom prst="rect">
            <a:avLst/>
          </a:prstGeom>
          <a:solidFill>
            <a:srgbClr val="FFFF00"/>
          </a:solidFill>
          <a:ln w="12700">
            <a:miter lim="400000"/>
          </a:ln>
        </p:spPr>
        <p:txBody>
          <a:bodyPr lIns="45719" rIns="45719"/>
          <a:lstStyle/>
          <a:p>
            <a:endParaRPr/>
          </a:p>
        </p:txBody>
      </p:sp>
      <p:sp>
        <p:nvSpPr>
          <p:cNvPr id="864" name="object 3"/>
          <p:cNvSpPr txBox="1"/>
          <p:nvPr/>
        </p:nvSpPr>
        <p:spPr>
          <a:xfrm>
            <a:off x="59334" y="758696"/>
            <a:ext cx="8729345" cy="41299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198120" indent="-184785">
              <a:lnSpc>
                <a:spcPts val="2200"/>
              </a:lnSpc>
              <a:spcBef>
                <a:spcPts val="100"/>
              </a:spcBef>
              <a:buSzPct val="100000"/>
              <a:buFont typeface="Microsoft Sans Serif"/>
              <a:buChar char="•"/>
              <a:tabLst>
                <a:tab pos="190500" algn="l"/>
              </a:tabLst>
              <a:defRPr sz="1900" spc="-10">
                <a:latin typeface="Times New Roman"/>
                <a:ea typeface="Times New Roman"/>
                <a:cs typeface="Times New Roman"/>
                <a:sym typeface="Times New Roman"/>
              </a:defRPr>
            </a:pPr>
            <a:r>
              <a:t>Mastitis</a:t>
            </a:r>
            <a:r>
              <a:rPr spc="-114"/>
              <a:t> </a:t>
            </a:r>
            <a:r>
              <a:rPr sz="1500" spc="0">
                <a:solidFill>
                  <a:srgbClr val="32325D"/>
                </a:solidFill>
                <a:latin typeface="Microsoft Sans Serif"/>
                <a:ea typeface="Microsoft Sans Serif"/>
                <a:cs typeface="Microsoft Sans Serif"/>
                <a:sym typeface="Microsoft Sans Serif"/>
              </a:rPr>
              <a:t>me</a:t>
            </a:r>
            <a:r>
              <a:rPr spc="0"/>
              <a:t>ans</a:t>
            </a:r>
            <a:r>
              <a:rPr spc="14"/>
              <a:t> </a:t>
            </a:r>
            <a:r>
              <a:rPr spc="0"/>
              <a:t>inflammation</a:t>
            </a:r>
            <a:r>
              <a:rPr spc="29"/>
              <a:t> </a:t>
            </a:r>
            <a:r>
              <a:rPr spc="0"/>
              <a:t>of</a:t>
            </a:r>
            <a:r>
              <a:rPr spc="29"/>
              <a:t> </a:t>
            </a:r>
            <a:r>
              <a:rPr spc="0"/>
              <a:t>the</a:t>
            </a:r>
            <a:r>
              <a:rPr spc="35"/>
              <a:t> </a:t>
            </a:r>
            <a:r>
              <a:rPr spc="0"/>
              <a:t>breast,</a:t>
            </a:r>
            <a:r>
              <a:rPr spc="29"/>
              <a:t> </a:t>
            </a:r>
            <a:r>
              <a:rPr spc="0"/>
              <a:t>and</a:t>
            </a:r>
            <a:r>
              <a:rPr spc="29"/>
              <a:t> </a:t>
            </a:r>
            <a:r>
              <a:rPr spc="0"/>
              <a:t>may</a:t>
            </a:r>
            <a:r>
              <a:rPr spc="29"/>
              <a:t> </a:t>
            </a:r>
            <a:r>
              <a:rPr spc="0"/>
              <a:t>be</a:t>
            </a:r>
            <a:r>
              <a:rPr spc="29"/>
              <a:t> </a:t>
            </a:r>
            <a:r>
              <a:t>non-</a:t>
            </a:r>
            <a:r>
              <a:rPr spc="0"/>
              <a:t>infectious</a:t>
            </a:r>
            <a:r>
              <a:rPr spc="29"/>
              <a:t> </a:t>
            </a:r>
            <a:r>
              <a:rPr spc="0"/>
              <a:t>or</a:t>
            </a:r>
            <a:r>
              <a:rPr spc="29"/>
              <a:t> </a:t>
            </a:r>
            <a:r>
              <a:rPr spc="0"/>
              <a:t>infectious</a:t>
            </a:r>
            <a:r>
              <a:rPr spc="14"/>
              <a:t> </a:t>
            </a:r>
            <a:r>
              <a:rPr spc="-25"/>
              <a:t>in</a:t>
            </a:r>
          </a:p>
          <a:p>
            <a:pPr indent="457834">
              <a:lnSpc>
                <a:spcPts val="2200"/>
              </a:lnSpc>
              <a:defRPr sz="1900">
                <a:latin typeface="Times New Roman"/>
                <a:ea typeface="Times New Roman"/>
                <a:cs typeface="Times New Roman"/>
                <a:sym typeface="Times New Roman"/>
              </a:defRPr>
            </a:pPr>
            <a:r>
              <a:t>origin.</a:t>
            </a:r>
            <a:r>
              <a:rPr spc="20"/>
              <a:t> </a:t>
            </a:r>
            <a:r>
              <a:t>In</a:t>
            </a:r>
            <a:r>
              <a:rPr spc="29"/>
              <a:t> </a:t>
            </a:r>
            <a:r>
              <a:t>lactating</a:t>
            </a:r>
            <a:r>
              <a:rPr spc="25"/>
              <a:t> </a:t>
            </a:r>
            <a:r>
              <a:t>women,</a:t>
            </a:r>
            <a:r>
              <a:rPr spc="29"/>
              <a:t> </a:t>
            </a:r>
            <a:r>
              <a:t>it</a:t>
            </a:r>
            <a:r>
              <a:rPr spc="29"/>
              <a:t> </a:t>
            </a:r>
            <a:r>
              <a:t>is</a:t>
            </a:r>
            <a:r>
              <a:rPr spc="35"/>
              <a:t> </a:t>
            </a:r>
            <a:r>
              <a:t>essentially</a:t>
            </a:r>
            <a:r>
              <a:rPr spc="29"/>
              <a:t> </a:t>
            </a:r>
            <a:r>
              <a:t>caused</a:t>
            </a:r>
            <a:r>
              <a:rPr spc="25"/>
              <a:t> </a:t>
            </a:r>
            <a:r>
              <a:t>by</a:t>
            </a:r>
            <a:r>
              <a:rPr spc="29"/>
              <a:t> </a:t>
            </a:r>
            <a:r>
              <a:t>an</a:t>
            </a:r>
            <a:r>
              <a:rPr spc="25"/>
              <a:t> </a:t>
            </a:r>
            <a:r>
              <a:t>accumulation</a:t>
            </a:r>
            <a:r>
              <a:rPr spc="29"/>
              <a:t> </a:t>
            </a:r>
            <a:r>
              <a:t>of</a:t>
            </a:r>
            <a:r>
              <a:rPr spc="25"/>
              <a:t> </a:t>
            </a:r>
            <a:r>
              <a:rPr spc="-10"/>
              <a:t>milk.</a:t>
            </a:r>
          </a:p>
          <a:p>
            <a:pPr marL="198754" indent="-186054">
              <a:spcBef>
                <a:spcPts val="700"/>
              </a:spcBef>
              <a:buSzPct val="118181"/>
              <a:buFont typeface="Arial"/>
              <a:buChar char="•"/>
              <a:tabLst>
                <a:tab pos="190500" algn="l"/>
              </a:tabLst>
              <a:defRPr sz="1600" i="1" spc="-10">
                <a:solidFill>
                  <a:srgbClr val="632523"/>
                </a:solidFill>
                <a:latin typeface="Verdana"/>
                <a:ea typeface="Verdana"/>
                <a:cs typeface="Verdana"/>
                <a:sym typeface="Verdana"/>
              </a:defRPr>
            </a:pPr>
            <a:r>
              <a:t>Epidemiology</a:t>
            </a:r>
          </a:p>
          <a:p>
            <a:pPr marL="198120" indent="-184785">
              <a:spcBef>
                <a:spcPts val="600"/>
              </a:spcBef>
              <a:buSzPct val="100000"/>
              <a:buFont typeface="Microsoft Sans Serif"/>
              <a:buChar char="•"/>
              <a:tabLst>
                <a:tab pos="190500" algn="l"/>
              </a:tabLst>
              <a:defRPr sz="1900">
                <a:latin typeface="Times New Roman"/>
                <a:ea typeface="Times New Roman"/>
                <a:cs typeface="Times New Roman"/>
                <a:sym typeface="Times New Roman"/>
              </a:defRPr>
            </a:pPr>
            <a:r>
              <a:t>Worldwide</a:t>
            </a:r>
            <a:r>
              <a:rPr spc="-5"/>
              <a:t> </a:t>
            </a:r>
            <a:r>
              <a:t>up to</a:t>
            </a:r>
            <a:r>
              <a:rPr spc="-5"/>
              <a:t> </a:t>
            </a:r>
            <a:r>
              <a:t>20% of breastfeeding women</a:t>
            </a:r>
            <a:r>
              <a:rPr spc="-5"/>
              <a:t> </a:t>
            </a:r>
            <a:r>
              <a:t>develop lactation </a:t>
            </a:r>
            <a:r>
              <a:rPr spc="-10"/>
              <a:t>mastitis.</a:t>
            </a:r>
          </a:p>
          <a:p>
            <a:pPr indent="12700">
              <a:spcBef>
                <a:spcPts val="600"/>
              </a:spcBef>
              <a:defRPr sz="1600" i="1" spc="-10">
                <a:solidFill>
                  <a:srgbClr val="632523"/>
                </a:solidFill>
                <a:latin typeface="Verdana"/>
                <a:ea typeface="Verdana"/>
                <a:cs typeface="Verdana"/>
                <a:sym typeface="Verdana"/>
              </a:defRPr>
            </a:pPr>
            <a:r>
              <a:t>Aetiology</a:t>
            </a:r>
            <a:r>
              <a:rPr sz="1900" i="0">
                <a:solidFill>
                  <a:srgbClr val="000000"/>
                </a:solidFill>
                <a:latin typeface="Times New Roman"/>
                <a:ea typeface="Times New Roman"/>
                <a:cs typeface="Times New Roman"/>
                <a:sym typeface="Times New Roman"/>
              </a:rPr>
              <a:t>:</a:t>
            </a:r>
            <a:endParaRPr sz="1900" spc="-11">
              <a:latin typeface="Times New Roman"/>
              <a:ea typeface="Times New Roman"/>
              <a:cs typeface="Times New Roman"/>
              <a:sym typeface="Times New Roman"/>
            </a:endParaRPr>
          </a:p>
          <a:p>
            <a:pPr marL="198120" indent="-184785">
              <a:spcBef>
                <a:spcPts val="600"/>
              </a:spcBef>
              <a:buSzPct val="100000"/>
              <a:buFont typeface="Microsoft Sans Serif"/>
              <a:buChar char="•"/>
              <a:tabLst>
                <a:tab pos="190500" algn="l"/>
              </a:tabLst>
              <a:defRPr sz="1900">
                <a:latin typeface="Times New Roman"/>
                <a:ea typeface="Times New Roman"/>
                <a:cs typeface="Times New Roman"/>
                <a:sym typeface="Times New Roman"/>
              </a:defRPr>
            </a:pPr>
            <a:r>
              <a:t>Puerperal</a:t>
            </a:r>
            <a:r>
              <a:rPr spc="10"/>
              <a:t> </a:t>
            </a:r>
            <a:r>
              <a:t>mastitis</a:t>
            </a:r>
            <a:r>
              <a:rPr spc="10"/>
              <a:t> </a:t>
            </a:r>
            <a:r>
              <a:t>may</a:t>
            </a:r>
            <a:r>
              <a:rPr spc="14"/>
              <a:t> </a:t>
            </a:r>
            <a:r>
              <a:t>or</a:t>
            </a:r>
            <a:r>
              <a:rPr spc="10"/>
              <a:t> </a:t>
            </a:r>
            <a:r>
              <a:t>may</a:t>
            </a:r>
            <a:r>
              <a:rPr spc="10"/>
              <a:t> </a:t>
            </a:r>
            <a:r>
              <a:t>not</a:t>
            </a:r>
            <a:r>
              <a:rPr spc="14"/>
              <a:t> </a:t>
            </a:r>
            <a:r>
              <a:t>be</a:t>
            </a:r>
            <a:r>
              <a:rPr spc="10"/>
              <a:t> </a:t>
            </a:r>
            <a:r>
              <a:t>associated</a:t>
            </a:r>
            <a:r>
              <a:rPr spc="10"/>
              <a:t> </a:t>
            </a:r>
            <a:r>
              <a:t>with</a:t>
            </a:r>
            <a:r>
              <a:rPr spc="14"/>
              <a:t> </a:t>
            </a:r>
            <a:r>
              <a:rPr spc="-10"/>
              <a:t>infection.</a:t>
            </a:r>
          </a:p>
          <a:p>
            <a:pPr marL="198120" indent="-184785">
              <a:lnSpc>
                <a:spcPts val="2200"/>
              </a:lnSpc>
              <a:spcBef>
                <a:spcPts val="700"/>
              </a:spcBef>
              <a:buSzPct val="100000"/>
              <a:buFont typeface="Microsoft Sans Serif"/>
              <a:buChar char="•"/>
              <a:tabLst>
                <a:tab pos="190500" algn="l"/>
              </a:tabLst>
              <a:defRPr sz="1900" spc="-10">
                <a:latin typeface="Times New Roman"/>
                <a:ea typeface="Times New Roman"/>
                <a:cs typeface="Times New Roman"/>
                <a:sym typeface="Times New Roman"/>
              </a:defRPr>
            </a:pPr>
            <a:r>
              <a:t>Non-</a:t>
            </a:r>
            <a:r>
              <a:rPr spc="0"/>
              <a:t>infectious</a:t>
            </a:r>
            <a:r>
              <a:rPr spc="20"/>
              <a:t> </a:t>
            </a:r>
            <a:r>
              <a:rPr spc="0"/>
              <a:t>mastitis</a:t>
            </a:r>
            <a:r>
              <a:rPr spc="25"/>
              <a:t> </a:t>
            </a:r>
            <a:r>
              <a:rPr spc="0"/>
              <a:t>is</a:t>
            </a:r>
            <a:r>
              <a:rPr spc="29"/>
              <a:t> </a:t>
            </a:r>
            <a:r>
              <a:rPr spc="0"/>
              <a:t>due</a:t>
            </a:r>
            <a:r>
              <a:rPr spc="25"/>
              <a:t> </a:t>
            </a:r>
            <a:r>
              <a:rPr spc="0"/>
              <a:t>to</a:t>
            </a:r>
            <a:r>
              <a:rPr spc="25"/>
              <a:t> </a:t>
            </a:r>
            <a:r>
              <a:rPr spc="0"/>
              <a:t>an</a:t>
            </a:r>
            <a:r>
              <a:rPr spc="25"/>
              <a:t> </a:t>
            </a:r>
            <a:r>
              <a:rPr spc="0"/>
              <a:t>accumulation</a:t>
            </a:r>
            <a:r>
              <a:rPr spc="25"/>
              <a:t> </a:t>
            </a:r>
            <a:r>
              <a:rPr spc="0"/>
              <a:t>of</a:t>
            </a:r>
            <a:r>
              <a:rPr spc="25"/>
              <a:t> </a:t>
            </a:r>
            <a:r>
              <a:rPr spc="0"/>
              <a:t>milk</a:t>
            </a:r>
            <a:r>
              <a:rPr spc="25"/>
              <a:t> </a:t>
            </a:r>
            <a:r>
              <a:rPr spc="0"/>
              <a:t>causing</a:t>
            </a:r>
            <a:r>
              <a:rPr spc="25"/>
              <a:t> </a:t>
            </a:r>
            <a:r>
              <a:rPr spc="0"/>
              <a:t>an</a:t>
            </a:r>
            <a:r>
              <a:rPr spc="20"/>
              <a:t> </a:t>
            </a:r>
            <a:r>
              <a:t>inflammatory</a:t>
            </a:r>
          </a:p>
          <a:p>
            <a:pPr indent="200660">
              <a:lnSpc>
                <a:spcPts val="2200"/>
              </a:lnSpc>
              <a:defRPr sz="1900">
                <a:latin typeface="Times New Roman"/>
                <a:ea typeface="Times New Roman"/>
                <a:cs typeface="Times New Roman"/>
                <a:sym typeface="Times New Roman"/>
              </a:defRPr>
            </a:pPr>
            <a:r>
              <a:t>response</a:t>
            </a:r>
            <a:r>
              <a:rPr spc="10"/>
              <a:t> </a:t>
            </a:r>
            <a:r>
              <a:t>in</a:t>
            </a:r>
            <a:r>
              <a:rPr spc="14"/>
              <a:t> </a:t>
            </a:r>
            <a:r>
              <a:t>the</a:t>
            </a:r>
            <a:r>
              <a:rPr spc="14"/>
              <a:t> </a:t>
            </a:r>
            <a:r>
              <a:rPr spc="-10"/>
              <a:t>breast.</a:t>
            </a:r>
          </a:p>
          <a:p>
            <a:pPr marL="198120" indent="-184785">
              <a:spcBef>
                <a:spcPts val="400"/>
              </a:spcBef>
              <a:buSzPct val="100000"/>
              <a:buFont typeface="Microsoft Sans Serif"/>
              <a:buChar char="•"/>
              <a:tabLst>
                <a:tab pos="190500" algn="l"/>
              </a:tabLst>
              <a:defRPr sz="1900">
                <a:latin typeface="Times New Roman"/>
                <a:ea typeface="Times New Roman"/>
                <a:cs typeface="Times New Roman"/>
                <a:sym typeface="Times New Roman"/>
              </a:defRPr>
            </a:pPr>
            <a:r>
              <a:t>Infectious</a:t>
            </a:r>
            <a:r>
              <a:rPr spc="-5"/>
              <a:t> </a:t>
            </a:r>
            <a:r>
              <a:t>mastitis occurs when accumulated</a:t>
            </a:r>
            <a:r>
              <a:rPr spc="5"/>
              <a:t> </a:t>
            </a:r>
            <a:r>
              <a:t>milk allows bacteria to</a:t>
            </a:r>
            <a:r>
              <a:rPr spc="5"/>
              <a:t> </a:t>
            </a:r>
            <a:r>
              <a:t>grow. The</a:t>
            </a:r>
            <a:r>
              <a:rPr spc="-5"/>
              <a:t> </a:t>
            </a:r>
            <a:r>
              <a:rPr spc="-10"/>
              <a:t>usual</a:t>
            </a:r>
          </a:p>
          <a:p>
            <a:pPr indent="156210">
              <a:spcBef>
                <a:spcPts val="1300"/>
              </a:spcBef>
              <a:defRPr sz="1900">
                <a:latin typeface="Times New Roman"/>
                <a:ea typeface="Times New Roman"/>
                <a:cs typeface="Times New Roman"/>
                <a:sym typeface="Times New Roman"/>
              </a:defRPr>
            </a:pPr>
            <a:r>
              <a:t>infecting organism is</a:t>
            </a:r>
            <a:r>
              <a:rPr spc="5"/>
              <a:t> </a:t>
            </a:r>
            <a:r>
              <a:t>Staphylococcus</a:t>
            </a:r>
            <a:r>
              <a:rPr spc="10"/>
              <a:t> </a:t>
            </a:r>
            <a:r>
              <a:t>aureus, although it</a:t>
            </a:r>
            <a:r>
              <a:rPr spc="14"/>
              <a:t> </a:t>
            </a:r>
            <a:r>
              <a:t>may also be</a:t>
            </a:r>
            <a:r>
              <a:rPr spc="5"/>
              <a:t> </a:t>
            </a:r>
            <a:r>
              <a:rPr spc="-10"/>
              <a:t>Staphylococcus</a:t>
            </a:r>
          </a:p>
          <a:p>
            <a:pPr indent="390525">
              <a:spcBef>
                <a:spcPts val="1000"/>
              </a:spcBef>
              <a:defRPr sz="1900">
                <a:latin typeface="Times New Roman"/>
                <a:ea typeface="Times New Roman"/>
                <a:cs typeface="Times New Roman"/>
                <a:sym typeface="Times New Roman"/>
              </a:defRPr>
            </a:pPr>
            <a:r>
              <a:t>albus and </a:t>
            </a:r>
            <a:r>
              <a:rPr spc="-10"/>
              <a:t>streptococci..</a:t>
            </a:r>
          </a:p>
          <a:p>
            <a:pPr marL="386715" lvl="1" indent="-184785">
              <a:spcBef>
                <a:spcPts val="600"/>
              </a:spcBef>
              <a:buSzPct val="100000"/>
              <a:buFont typeface="Microsoft Sans Serif"/>
              <a:buChar char="•"/>
              <a:tabLst>
                <a:tab pos="381000" algn="l"/>
              </a:tabLst>
              <a:defRPr sz="1900">
                <a:latin typeface="Times New Roman"/>
                <a:ea typeface="Times New Roman"/>
                <a:cs typeface="Times New Roman"/>
                <a:sym typeface="Times New Roman"/>
              </a:defRPr>
            </a:pPr>
            <a:r>
              <a:t>Infectious</a:t>
            </a:r>
            <a:r>
              <a:rPr spc="14"/>
              <a:t> </a:t>
            </a:r>
            <a:r>
              <a:t>mastitis</a:t>
            </a:r>
            <a:r>
              <a:rPr spc="14"/>
              <a:t> </a:t>
            </a:r>
            <a:r>
              <a:t>may</a:t>
            </a:r>
            <a:r>
              <a:rPr spc="14"/>
              <a:t> </a:t>
            </a:r>
            <a:r>
              <a:t>lead</a:t>
            </a:r>
            <a:r>
              <a:rPr spc="20"/>
              <a:t> </a:t>
            </a:r>
            <a:r>
              <a:t>to</a:t>
            </a:r>
            <a:r>
              <a:rPr spc="14"/>
              <a:t> </a:t>
            </a:r>
            <a:r>
              <a:t>a</a:t>
            </a:r>
            <a:r>
              <a:rPr spc="14"/>
              <a:t> </a:t>
            </a:r>
            <a:r>
              <a:t>breast</a:t>
            </a:r>
            <a:r>
              <a:rPr spc="20"/>
              <a:t> </a:t>
            </a:r>
            <a:r>
              <a:rPr spc="-10"/>
              <a:t>abscess.</a:t>
            </a:r>
          </a:p>
        </p:txBody>
      </p:sp>
      <p:sp>
        <p:nvSpPr>
          <p:cNvPr id="865" name="object 4"/>
          <p:cNvSpPr txBox="1">
            <a:spLocks noGrp="1"/>
          </p:cNvSpPr>
          <p:nvPr>
            <p:ph type="title"/>
          </p:nvPr>
        </p:nvSpPr>
        <p:spPr>
          <a:xfrm>
            <a:off x="519873" y="78326"/>
            <a:ext cx="1727837" cy="551182"/>
          </a:xfrm>
          <a:prstGeom prst="rect">
            <a:avLst/>
          </a:prstGeom>
        </p:spPr>
        <p:txBody>
          <a:bodyPr/>
          <a:lstStyle>
            <a:lvl1pPr indent="12700">
              <a:defRPr sz="3400" spc="100"/>
            </a:lvl1pPr>
          </a:lstStyle>
          <a:p>
            <a:r>
              <a:t>Mastitis</a:t>
            </a:r>
          </a:p>
        </p:txBody>
      </p:sp>
    </p:spTree>
  </p:cSld>
  <p:clrMapOvr>
    <a:masterClrMapping/>
  </p:clrMapOvr>
  <p:transition spd="med"/>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 name="object 2"/>
          <p:cNvSpPr/>
          <p:nvPr/>
        </p:nvSpPr>
        <p:spPr>
          <a:xfrm>
            <a:off x="3008628" y="1362533"/>
            <a:ext cx="1543050" cy="226697"/>
          </a:xfrm>
          <a:prstGeom prst="rect">
            <a:avLst/>
          </a:prstGeom>
          <a:solidFill>
            <a:srgbClr val="FFFF00"/>
          </a:solidFill>
          <a:ln w="12700">
            <a:miter lim="400000"/>
          </a:ln>
        </p:spPr>
        <p:txBody>
          <a:bodyPr lIns="45719" rIns="45719"/>
          <a:lstStyle/>
          <a:p>
            <a:endParaRPr/>
          </a:p>
        </p:txBody>
      </p:sp>
      <p:sp>
        <p:nvSpPr>
          <p:cNvPr id="868" name="object 3"/>
          <p:cNvSpPr txBox="1"/>
          <p:nvPr/>
        </p:nvSpPr>
        <p:spPr>
          <a:xfrm>
            <a:off x="217284" y="1036685"/>
            <a:ext cx="4350385" cy="981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237490" indent="-187325">
              <a:spcBef>
                <a:spcPts val="800"/>
              </a:spcBef>
              <a:buSzPct val="114285"/>
              <a:buChar char="•"/>
              <a:tabLst>
                <a:tab pos="228600" algn="l"/>
              </a:tabLst>
              <a:defRPr sz="1700" spc="50">
                <a:solidFill>
                  <a:srgbClr val="632523"/>
                </a:solidFill>
                <a:latin typeface="Arial"/>
                <a:ea typeface="Arial"/>
                <a:cs typeface="Arial"/>
                <a:sym typeface="Arial"/>
              </a:defRPr>
            </a:pPr>
            <a:r>
              <a:t>Presentation</a:t>
            </a:r>
          </a:p>
          <a:p>
            <a:pPr marL="238759" indent="-187325">
              <a:spcBef>
                <a:spcPts val="700"/>
              </a:spcBef>
              <a:buSzPct val="100000"/>
              <a:buFont typeface="Microsoft Sans Serif"/>
              <a:buChar char="•"/>
              <a:tabLst>
                <a:tab pos="228600" algn="l"/>
              </a:tabLst>
              <a:defRPr sz="1600">
                <a:latin typeface="Times New Roman"/>
                <a:ea typeface="Times New Roman"/>
                <a:cs typeface="Times New Roman"/>
                <a:sym typeface="Times New Roman"/>
              </a:defRPr>
            </a:pPr>
            <a:r>
              <a:t>Mastitis</a:t>
            </a:r>
            <a:r>
              <a:rPr spc="-65"/>
              <a:t> </a:t>
            </a:r>
            <a:r>
              <a:t>is</a:t>
            </a:r>
            <a:r>
              <a:rPr spc="-65"/>
              <a:t> </a:t>
            </a:r>
            <a:r>
              <a:t>diagnosed</a:t>
            </a:r>
            <a:r>
              <a:rPr spc="-55"/>
              <a:t> </a:t>
            </a:r>
            <a:r>
              <a:t>based</a:t>
            </a:r>
            <a:r>
              <a:rPr spc="-80"/>
              <a:t> </a:t>
            </a:r>
            <a:r>
              <a:rPr spc="-25"/>
              <a:t>on</a:t>
            </a:r>
            <a:r>
              <a:rPr spc="-240"/>
              <a:t> </a:t>
            </a:r>
            <a:r>
              <a:rPr sz="2400" spc="-30" baseline="15151"/>
              <a:t>clinical</a:t>
            </a:r>
            <a:r>
              <a:rPr sz="2400" spc="-150" baseline="15151"/>
              <a:t> </a:t>
            </a:r>
            <a:r>
              <a:rPr sz="2400" spc="-15" baseline="15151"/>
              <a:t>symptoms</a:t>
            </a:r>
            <a:endParaRPr sz="2400" baseline="15151"/>
          </a:p>
          <a:p>
            <a:pPr marL="238125" indent="-187325">
              <a:spcBef>
                <a:spcPts val="600"/>
              </a:spcBef>
              <a:buSzPct val="100000"/>
              <a:buFont typeface="Microsoft Sans Serif"/>
              <a:buChar char="•"/>
              <a:tabLst>
                <a:tab pos="228600" algn="l"/>
              </a:tabLst>
              <a:defRPr sz="1600" spc="-10">
                <a:latin typeface="Times New Roman"/>
                <a:ea typeface="Times New Roman"/>
                <a:cs typeface="Times New Roman"/>
                <a:sym typeface="Times New Roman"/>
              </a:defRPr>
            </a:pPr>
            <a:r>
              <a:t>Symptoms:</a:t>
            </a:r>
          </a:p>
        </p:txBody>
      </p:sp>
      <p:sp>
        <p:nvSpPr>
          <p:cNvPr id="869" name="object 4"/>
          <p:cNvSpPr/>
          <p:nvPr/>
        </p:nvSpPr>
        <p:spPr>
          <a:xfrm>
            <a:off x="7924800" y="2365198"/>
            <a:ext cx="593407" cy="226379"/>
          </a:xfrm>
          <a:prstGeom prst="rect">
            <a:avLst/>
          </a:prstGeom>
          <a:solidFill>
            <a:srgbClr val="FFFF00"/>
          </a:solidFill>
          <a:ln w="12700">
            <a:miter lim="400000"/>
          </a:ln>
        </p:spPr>
        <p:txBody>
          <a:bodyPr lIns="45719" rIns="45719"/>
          <a:lstStyle/>
          <a:p>
            <a:endParaRPr/>
          </a:p>
        </p:txBody>
      </p:sp>
      <p:sp>
        <p:nvSpPr>
          <p:cNvPr id="870" name="object 5"/>
          <p:cNvSpPr txBox="1"/>
          <p:nvPr/>
        </p:nvSpPr>
        <p:spPr>
          <a:xfrm>
            <a:off x="97789" y="2300029"/>
            <a:ext cx="8487410" cy="219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200025" indent="-187325">
              <a:spcBef>
                <a:spcPts val="100"/>
              </a:spcBef>
              <a:buSzPct val="100000"/>
              <a:buFont typeface="Microsoft Sans Serif"/>
              <a:buChar char="•"/>
              <a:tabLst>
                <a:tab pos="190500" algn="l"/>
              </a:tabLst>
              <a:defRPr sz="1600">
                <a:latin typeface="Times New Roman"/>
                <a:ea typeface="Times New Roman"/>
                <a:cs typeface="Times New Roman"/>
                <a:sym typeface="Times New Roman"/>
              </a:defRPr>
            </a:pPr>
            <a:r>
              <a:t>This</a:t>
            </a:r>
            <a:r>
              <a:rPr spc="-75"/>
              <a:t> </a:t>
            </a:r>
            <a:r>
              <a:rPr spc="-10"/>
              <a:t>normally</a:t>
            </a:r>
            <a:r>
              <a:rPr spc="-65"/>
              <a:t> </a:t>
            </a:r>
            <a:r>
              <a:t>presents</a:t>
            </a:r>
            <a:r>
              <a:rPr spc="-75"/>
              <a:t> </a:t>
            </a:r>
            <a:r>
              <a:t>≥1</a:t>
            </a:r>
            <a:r>
              <a:rPr spc="-65"/>
              <a:t> </a:t>
            </a:r>
            <a:r>
              <a:t>week</a:t>
            </a:r>
            <a:r>
              <a:rPr spc="-80"/>
              <a:t> </a:t>
            </a:r>
            <a:r>
              <a:rPr spc="-20"/>
              <a:t>postpartum,</a:t>
            </a:r>
            <a:r>
              <a:rPr spc="-65"/>
              <a:t> </a:t>
            </a:r>
            <a:r>
              <a:t>usually</a:t>
            </a:r>
            <a:r>
              <a:rPr spc="-75"/>
              <a:t> </a:t>
            </a:r>
            <a:r>
              <a:t>in</a:t>
            </a:r>
            <a:r>
              <a:rPr spc="-65"/>
              <a:t> </a:t>
            </a:r>
            <a:r>
              <a:t>only</a:t>
            </a:r>
            <a:r>
              <a:rPr spc="-75"/>
              <a:t> </a:t>
            </a:r>
            <a:r>
              <a:t>one</a:t>
            </a:r>
            <a:r>
              <a:rPr spc="-65"/>
              <a:t> </a:t>
            </a:r>
            <a:r>
              <a:t>breast.</a:t>
            </a:r>
            <a:r>
              <a:rPr spc="-75"/>
              <a:t> </a:t>
            </a:r>
            <a:r>
              <a:t>The</a:t>
            </a:r>
            <a:r>
              <a:rPr spc="-65"/>
              <a:t> </a:t>
            </a:r>
            <a:r>
              <a:t>area</a:t>
            </a:r>
            <a:r>
              <a:rPr spc="-75"/>
              <a:t> </a:t>
            </a:r>
            <a:r>
              <a:rPr spc="-10"/>
              <a:t>affected</a:t>
            </a:r>
            <a:r>
              <a:rPr spc="-65"/>
              <a:t> </a:t>
            </a:r>
            <a:r>
              <a:t>is</a:t>
            </a:r>
            <a:r>
              <a:rPr spc="-80"/>
              <a:t> </a:t>
            </a:r>
            <a:r>
              <a:rPr spc="-10"/>
              <a:t>painful,</a:t>
            </a:r>
          </a:p>
        </p:txBody>
      </p:sp>
      <p:sp>
        <p:nvSpPr>
          <p:cNvPr id="871" name="object 6"/>
          <p:cNvSpPr txBox="1"/>
          <p:nvPr/>
        </p:nvSpPr>
        <p:spPr>
          <a:xfrm>
            <a:off x="8695690" y="2365198"/>
            <a:ext cx="939801" cy="216674"/>
          </a:xfrm>
          <a:prstGeom prst="rect">
            <a:avLst/>
          </a:prstGeom>
          <a:solidFill>
            <a:srgbClr val="FFFF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ts val="1700"/>
              </a:lnSpc>
              <a:defRPr sz="1600">
                <a:latin typeface="Times New Roman"/>
                <a:ea typeface="Times New Roman"/>
                <a:cs typeface="Times New Roman"/>
                <a:sym typeface="Times New Roman"/>
              </a:defRPr>
            </a:pPr>
            <a:r>
              <a:t>tender,</a:t>
            </a:r>
            <a:r>
              <a:rPr spc="-80"/>
              <a:t> </a:t>
            </a:r>
            <a:r>
              <a:rPr sz="1500" spc="-25"/>
              <a:t>red</a:t>
            </a:r>
          </a:p>
        </p:txBody>
      </p:sp>
      <p:sp>
        <p:nvSpPr>
          <p:cNvPr id="872" name="object 7"/>
          <p:cNvSpPr txBox="1"/>
          <p:nvPr/>
        </p:nvSpPr>
        <p:spPr>
          <a:xfrm>
            <a:off x="457200" y="2680157"/>
            <a:ext cx="688341" cy="216675"/>
          </a:xfrm>
          <a:prstGeom prst="rect">
            <a:avLst/>
          </a:prstGeom>
          <a:solidFill>
            <a:srgbClr val="FFFF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ts val="1700"/>
              </a:lnSpc>
              <a:defRPr sz="1600">
                <a:latin typeface="Times New Roman"/>
                <a:ea typeface="Times New Roman"/>
                <a:cs typeface="Times New Roman"/>
                <a:sym typeface="Times New Roman"/>
              </a:defRPr>
            </a:pPr>
            <a:r>
              <a:t>and</a:t>
            </a:r>
            <a:r>
              <a:rPr spc="-90"/>
              <a:t> </a:t>
            </a:r>
            <a:r>
              <a:rPr spc="-20"/>
              <a:t>hot.</a:t>
            </a:r>
          </a:p>
        </p:txBody>
      </p:sp>
      <p:sp>
        <p:nvSpPr>
          <p:cNvPr id="873" name="object 8"/>
          <p:cNvSpPr txBox="1"/>
          <p:nvPr/>
        </p:nvSpPr>
        <p:spPr>
          <a:xfrm>
            <a:off x="137476" y="3012416"/>
            <a:ext cx="2642872" cy="197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201295" indent="-188595">
              <a:spcBef>
                <a:spcPts val="100"/>
              </a:spcBef>
              <a:buSzPct val="117857"/>
              <a:buChar char="•"/>
              <a:tabLst>
                <a:tab pos="190500" algn="l"/>
              </a:tabLst>
              <a:defRPr sz="1400" spc="65">
                <a:solidFill>
                  <a:srgbClr val="632523"/>
                </a:solidFill>
                <a:latin typeface="Arial"/>
                <a:ea typeface="Arial"/>
                <a:cs typeface="Arial"/>
                <a:sym typeface="Arial"/>
              </a:defRPr>
            </a:pPr>
            <a:r>
              <a:t>Systemic</a:t>
            </a:r>
            <a:r>
              <a:rPr spc="-45"/>
              <a:t> </a:t>
            </a:r>
            <a:r>
              <a:rPr spc="90"/>
              <a:t>symptoms</a:t>
            </a:r>
            <a:r>
              <a:rPr spc="-45"/>
              <a:t> </a:t>
            </a:r>
            <a:r>
              <a:rPr spc="45"/>
              <a:t>include</a:t>
            </a:r>
          </a:p>
        </p:txBody>
      </p:sp>
      <p:sp>
        <p:nvSpPr>
          <p:cNvPr id="874" name="object 9"/>
          <p:cNvSpPr txBox="1"/>
          <p:nvPr/>
        </p:nvSpPr>
        <p:spPr>
          <a:xfrm>
            <a:off x="2855277" y="2988132"/>
            <a:ext cx="5814696" cy="216675"/>
          </a:xfrm>
          <a:prstGeom prst="rect">
            <a:avLst/>
          </a:prstGeom>
          <a:solidFill>
            <a:srgbClr val="FFFF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ts val="1700"/>
              </a:lnSpc>
              <a:defRPr sz="1600" spc="-10">
                <a:latin typeface="Times New Roman"/>
                <a:ea typeface="Times New Roman"/>
                <a:cs typeface="Times New Roman"/>
                <a:sym typeface="Times New Roman"/>
              </a:defRPr>
            </a:pPr>
            <a:r>
              <a:t>fever,</a:t>
            </a:r>
            <a:r>
              <a:rPr spc="-70"/>
              <a:t> </a:t>
            </a:r>
            <a:r>
              <a:rPr spc="0"/>
              <a:t>rigors,</a:t>
            </a:r>
            <a:r>
              <a:rPr spc="-60"/>
              <a:t> </a:t>
            </a:r>
            <a:r>
              <a:t>muscle</a:t>
            </a:r>
            <a:r>
              <a:rPr spc="-65"/>
              <a:t> </a:t>
            </a:r>
            <a:r>
              <a:t>pain,</a:t>
            </a:r>
            <a:r>
              <a:rPr spc="-60"/>
              <a:t> </a:t>
            </a:r>
            <a:r>
              <a:rPr spc="-20"/>
              <a:t>lethargy,</a:t>
            </a:r>
            <a:r>
              <a:rPr spc="-70"/>
              <a:t> </a:t>
            </a:r>
            <a:r>
              <a:rPr spc="-20"/>
              <a:t>depression,</a:t>
            </a:r>
            <a:r>
              <a:rPr spc="-60"/>
              <a:t> </a:t>
            </a:r>
            <a:r>
              <a:rPr spc="0"/>
              <a:t>nausea</a:t>
            </a:r>
            <a:r>
              <a:rPr spc="-60"/>
              <a:t> </a:t>
            </a:r>
            <a:r>
              <a:rPr spc="0"/>
              <a:t>and</a:t>
            </a:r>
            <a:r>
              <a:rPr spc="-65"/>
              <a:t> </a:t>
            </a:r>
            <a:r>
              <a:t>headache.</a:t>
            </a:r>
          </a:p>
        </p:txBody>
      </p:sp>
      <p:sp>
        <p:nvSpPr>
          <p:cNvPr id="875" name="object 10"/>
          <p:cNvSpPr txBox="1"/>
          <p:nvPr/>
        </p:nvSpPr>
        <p:spPr>
          <a:xfrm>
            <a:off x="291579" y="3309831"/>
            <a:ext cx="9265285" cy="1655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200660" marR="273684" indent="-187960">
              <a:lnSpc>
                <a:spcPts val="1800"/>
              </a:lnSpc>
              <a:spcBef>
                <a:spcPts val="200"/>
              </a:spcBef>
              <a:buSzPct val="100000"/>
              <a:buFont typeface="Microsoft Sans Serif"/>
              <a:buChar char="•"/>
              <a:tabLst>
                <a:tab pos="190500" algn="l"/>
              </a:tabLst>
              <a:defRPr sz="1600">
                <a:latin typeface="Times New Roman"/>
                <a:ea typeface="Times New Roman"/>
                <a:cs typeface="Times New Roman"/>
                <a:sym typeface="Times New Roman"/>
              </a:defRPr>
            </a:pPr>
            <a:r>
              <a:t>It</a:t>
            </a:r>
            <a:r>
              <a:rPr spc="-60"/>
              <a:t> </a:t>
            </a:r>
            <a:r>
              <a:t>should</a:t>
            </a:r>
            <a:r>
              <a:rPr spc="-60"/>
              <a:t> </a:t>
            </a:r>
            <a:r>
              <a:t>be</a:t>
            </a:r>
            <a:r>
              <a:rPr spc="-55"/>
              <a:t> </a:t>
            </a:r>
            <a:r>
              <a:rPr spc="-10"/>
              <a:t>distinguished</a:t>
            </a:r>
            <a:r>
              <a:rPr spc="-60"/>
              <a:t> </a:t>
            </a:r>
            <a:r>
              <a:t>from</a:t>
            </a:r>
            <a:r>
              <a:rPr spc="-55"/>
              <a:t> </a:t>
            </a:r>
            <a:r>
              <a:t>(breast</a:t>
            </a:r>
            <a:r>
              <a:rPr spc="-65"/>
              <a:t> </a:t>
            </a:r>
            <a:r>
              <a:rPr spc="-20"/>
              <a:t>engorgement)</a:t>
            </a:r>
            <a:r>
              <a:rPr spc="-55"/>
              <a:t> </a:t>
            </a:r>
            <a:r>
              <a:t>which</a:t>
            </a:r>
            <a:r>
              <a:rPr spc="-60"/>
              <a:t> </a:t>
            </a:r>
            <a:r>
              <a:t>usually</a:t>
            </a:r>
            <a:r>
              <a:rPr spc="-55"/>
              <a:t> </a:t>
            </a:r>
            <a:r>
              <a:t>presents</a:t>
            </a:r>
            <a:r>
              <a:rPr spc="-60"/>
              <a:t> </a:t>
            </a:r>
            <a:r>
              <a:t>on</a:t>
            </a:r>
            <a:r>
              <a:rPr spc="-55"/>
              <a:t> </a:t>
            </a:r>
            <a:r>
              <a:t>the</a:t>
            </a:r>
            <a:r>
              <a:rPr spc="-60"/>
              <a:t> </a:t>
            </a:r>
            <a:r>
              <a:t>second</a:t>
            </a:r>
            <a:r>
              <a:rPr spc="-50"/>
              <a:t> </a:t>
            </a:r>
            <a:r>
              <a:t>or</a:t>
            </a:r>
            <a:r>
              <a:rPr spc="-60"/>
              <a:t> </a:t>
            </a:r>
            <a:r>
              <a:t>third</a:t>
            </a:r>
            <a:r>
              <a:rPr spc="-55"/>
              <a:t> </a:t>
            </a:r>
            <a:r>
              <a:t>day</a:t>
            </a:r>
            <a:r>
              <a:rPr spc="-75"/>
              <a:t> </a:t>
            </a:r>
            <a:r>
              <a:rPr spc="-25"/>
              <a:t>of </a:t>
            </a:r>
            <a:r>
              <a:rPr spc="-20"/>
              <a:t>breastfeeding.</a:t>
            </a:r>
            <a:r>
              <a:rPr spc="-65"/>
              <a:t> </a:t>
            </a:r>
            <a:r>
              <a:t>The</a:t>
            </a:r>
            <a:r>
              <a:rPr spc="-60"/>
              <a:t> </a:t>
            </a:r>
            <a:r>
              <a:rPr spc="-20"/>
              <a:t>complaint</a:t>
            </a:r>
            <a:r>
              <a:rPr spc="-55"/>
              <a:t> </a:t>
            </a:r>
            <a:r>
              <a:t>in</a:t>
            </a:r>
            <a:r>
              <a:rPr spc="-60"/>
              <a:t> </a:t>
            </a:r>
            <a:r>
              <a:t>this</a:t>
            </a:r>
            <a:r>
              <a:rPr spc="-55"/>
              <a:t> </a:t>
            </a:r>
            <a:r>
              <a:t>case</a:t>
            </a:r>
            <a:r>
              <a:rPr spc="-60"/>
              <a:t> </a:t>
            </a:r>
            <a:r>
              <a:t>is</a:t>
            </a:r>
            <a:r>
              <a:rPr spc="-60"/>
              <a:t> </a:t>
            </a:r>
            <a:r>
              <a:t>of</a:t>
            </a:r>
            <a:r>
              <a:rPr spc="-55"/>
              <a:t> </a:t>
            </a:r>
            <a:r>
              <a:t>swollen</a:t>
            </a:r>
            <a:r>
              <a:rPr spc="-55"/>
              <a:t> </a:t>
            </a:r>
            <a:r>
              <a:t>and</a:t>
            </a:r>
            <a:r>
              <a:rPr spc="-55"/>
              <a:t> </a:t>
            </a:r>
            <a:r>
              <a:rPr spc="-10"/>
              <a:t>tender</a:t>
            </a:r>
            <a:r>
              <a:rPr spc="-65"/>
              <a:t> </a:t>
            </a:r>
            <a:r>
              <a:t>breasts</a:t>
            </a:r>
            <a:r>
              <a:rPr spc="-60"/>
              <a:t> </a:t>
            </a:r>
            <a:r>
              <a:rPr spc="-10"/>
              <a:t>bilaterally.</a:t>
            </a:r>
          </a:p>
          <a:p>
            <a:pPr marL="200025" indent="-187325">
              <a:spcBef>
                <a:spcPts val="500"/>
              </a:spcBef>
              <a:buSzPct val="100000"/>
              <a:buFont typeface="Microsoft Sans Serif"/>
              <a:buChar char="•"/>
              <a:tabLst>
                <a:tab pos="190500" algn="l"/>
              </a:tabLst>
              <a:defRPr sz="1600" spc="-10">
                <a:latin typeface="Times New Roman"/>
                <a:ea typeface="Times New Roman"/>
                <a:cs typeface="Times New Roman"/>
                <a:sym typeface="Times New Roman"/>
              </a:defRPr>
            </a:pPr>
            <a:r>
              <a:t>Signs</a:t>
            </a:r>
          </a:p>
          <a:p>
            <a:pPr marL="200660" indent="-187325">
              <a:spcBef>
                <a:spcPts val="600"/>
              </a:spcBef>
              <a:buSzPct val="100000"/>
              <a:buFont typeface="Microsoft Sans Serif"/>
              <a:buChar char="•"/>
              <a:tabLst>
                <a:tab pos="190500" algn="l"/>
              </a:tabLst>
              <a:defRPr sz="1600">
                <a:latin typeface="Times New Roman"/>
                <a:ea typeface="Times New Roman"/>
                <a:cs typeface="Times New Roman"/>
                <a:sym typeface="Times New Roman"/>
              </a:defRPr>
            </a:pPr>
            <a:r>
              <a:t>Breast</a:t>
            </a:r>
            <a:r>
              <a:rPr spc="-70"/>
              <a:t> </a:t>
            </a:r>
            <a:r>
              <a:rPr spc="-20"/>
              <a:t>examination</a:t>
            </a:r>
            <a:r>
              <a:rPr spc="-60"/>
              <a:t> </a:t>
            </a:r>
            <a:r>
              <a:rPr spc="-10"/>
              <a:t>reveals</a:t>
            </a:r>
            <a:r>
              <a:rPr spc="-70"/>
              <a:t> </a:t>
            </a:r>
            <a:r>
              <a:rPr spc="-20"/>
              <a:t>unilateral</a:t>
            </a:r>
            <a:r>
              <a:rPr spc="-60"/>
              <a:t> </a:t>
            </a:r>
            <a:r>
              <a:rPr spc="-10"/>
              <a:t>oedema,</a:t>
            </a:r>
            <a:r>
              <a:rPr spc="-65"/>
              <a:t> </a:t>
            </a:r>
            <a:r>
              <a:rPr spc="-20"/>
              <a:t>erythema,</a:t>
            </a:r>
            <a:r>
              <a:rPr spc="-65"/>
              <a:t> </a:t>
            </a:r>
            <a:r>
              <a:t>and</a:t>
            </a:r>
            <a:r>
              <a:rPr spc="-60"/>
              <a:t> </a:t>
            </a:r>
            <a:r>
              <a:rPr spc="-10"/>
              <a:t>tenderness.</a:t>
            </a:r>
            <a:r>
              <a:rPr spc="-60"/>
              <a:t> </a:t>
            </a:r>
            <a:r>
              <a:t>The</a:t>
            </a:r>
            <a:r>
              <a:rPr spc="-65"/>
              <a:t> </a:t>
            </a:r>
            <a:r>
              <a:rPr spc="-10"/>
              <a:t>affected</a:t>
            </a:r>
            <a:r>
              <a:rPr spc="-60"/>
              <a:t> </a:t>
            </a:r>
            <a:r>
              <a:t>area</a:t>
            </a:r>
            <a:r>
              <a:rPr spc="-60"/>
              <a:t> </a:t>
            </a:r>
            <a:r>
              <a:rPr spc="-10"/>
              <a:t>feels</a:t>
            </a:r>
            <a:r>
              <a:rPr spc="-65"/>
              <a:t> </a:t>
            </a:r>
            <a:r>
              <a:t>firm</a:t>
            </a:r>
            <a:r>
              <a:rPr spc="-60"/>
              <a:t> </a:t>
            </a:r>
            <a:r>
              <a:t>and</a:t>
            </a:r>
            <a:r>
              <a:rPr spc="-70"/>
              <a:t> </a:t>
            </a:r>
            <a:r>
              <a:rPr spc="-20"/>
              <a:t>hot.</a:t>
            </a:r>
          </a:p>
          <a:p>
            <a:pPr marL="201295" indent="-187960">
              <a:spcBef>
                <a:spcPts val="600"/>
              </a:spcBef>
              <a:buSzPct val="100000"/>
              <a:buFont typeface="Microsoft Sans Serif"/>
              <a:buChar char="•"/>
              <a:tabLst>
                <a:tab pos="190500" algn="l"/>
              </a:tabLst>
              <a:defRPr sz="1600">
                <a:latin typeface="Times New Roman"/>
                <a:ea typeface="Times New Roman"/>
                <a:cs typeface="Times New Roman"/>
                <a:sym typeface="Times New Roman"/>
              </a:defRPr>
            </a:pPr>
            <a:r>
              <a:t>There</a:t>
            </a:r>
            <a:r>
              <a:rPr spc="10"/>
              <a:t> </a:t>
            </a:r>
            <a:r>
              <a:t>may</a:t>
            </a:r>
            <a:r>
              <a:rPr spc="15"/>
              <a:t> </a:t>
            </a:r>
            <a:r>
              <a:t>be</a:t>
            </a:r>
            <a:r>
              <a:rPr spc="15"/>
              <a:t> </a:t>
            </a:r>
            <a:r>
              <a:rPr spc="-10"/>
              <a:t>fever.</a:t>
            </a:r>
          </a:p>
          <a:p>
            <a:pPr marL="200660" indent="-187325">
              <a:spcBef>
                <a:spcPts val="600"/>
              </a:spcBef>
              <a:buSzPct val="100000"/>
              <a:buFont typeface="Microsoft Sans Serif"/>
              <a:buChar char="•"/>
              <a:tabLst>
                <a:tab pos="190500" algn="l"/>
              </a:tabLst>
              <a:defRPr sz="1600">
                <a:latin typeface="Times New Roman"/>
                <a:ea typeface="Times New Roman"/>
                <a:cs typeface="Times New Roman"/>
                <a:sym typeface="Times New Roman"/>
              </a:defRPr>
            </a:pPr>
            <a:r>
              <a:t>If</a:t>
            </a:r>
            <a:r>
              <a:rPr spc="-65"/>
              <a:t> </a:t>
            </a:r>
            <a:r>
              <a:t>a</a:t>
            </a:r>
            <a:r>
              <a:rPr spc="-60"/>
              <a:t> </a:t>
            </a:r>
            <a:r>
              <a:t>breast</a:t>
            </a:r>
            <a:r>
              <a:rPr spc="-65"/>
              <a:t> </a:t>
            </a:r>
            <a:r>
              <a:t>abscess</a:t>
            </a:r>
            <a:r>
              <a:rPr spc="-60"/>
              <a:t> </a:t>
            </a:r>
            <a:r>
              <a:t>has</a:t>
            </a:r>
            <a:r>
              <a:rPr spc="-70"/>
              <a:t> </a:t>
            </a:r>
            <a:r>
              <a:rPr spc="-20"/>
              <a:t>developed,</a:t>
            </a:r>
            <a:r>
              <a:rPr spc="-60"/>
              <a:t> </a:t>
            </a:r>
            <a:r>
              <a:t>there</a:t>
            </a:r>
            <a:r>
              <a:rPr spc="-55"/>
              <a:t> </a:t>
            </a:r>
            <a:r>
              <a:t>will</a:t>
            </a:r>
            <a:r>
              <a:rPr spc="-65"/>
              <a:t> </a:t>
            </a:r>
            <a:r>
              <a:t>be</a:t>
            </a:r>
            <a:r>
              <a:rPr spc="-60"/>
              <a:t> </a:t>
            </a:r>
            <a:r>
              <a:t>a</a:t>
            </a:r>
            <a:r>
              <a:rPr spc="-70"/>
              <a:t> </a:t>
            </a:r>
            <a:r>
              <a:rPr spc="-10"/>
              <a:t>fluctuant</a:t>
            </a:r>
            <a:r>
              <a:rPr spc="-60"/>
              <a:t> </a:t>
            </a:r>
            <a:r>
              <a:t>tender</a:t>
            </a:r>
            <a:r>
              <a:rPr spc="-60"/>
              <a:t> </a:t>
            </a:r>
            <a:r>
              <a:t>lump,</a:t>
            </a:r>
            <a:r>
              <a:rPr spc="-60"/>
              <a:t> </a:t>
            </a:r>
            <a:r>
              <a:t>with</a:t>
            </a:r>
            <a:r>
              <a:rPr spc="-60"/>
              <a:t> </a:t>
            </a:r>
            <a:r>
              <a:rPr spc="-10"/>
              <a:t>overlying</a:t>
            </a:r>
            <a:r>
              <a:rPr spc="-70"/>
              <a:t> </a:t>
            </a:r>
            <a:r>
              <a:rPr spc="-10"/>
              <a:t>erythema.</a:t>
            </a:r>
          </a:p>
        </p:txBody>
      </p:sp>
      <p:sp>
        <p:nvSpPr>
          <p:cNvPr id="876" name="object 11"/>
          <p:cNvSpPr txBox="1">
            <a:spLocks noGrp="1"/>
          </p:cNvSpPr>
          <p:nvPr>
            <p:ph type="title"/>
          </p:nvPr>
        </p:nvSpPr>
        <p:spPr>
          <a:xfrm>
            <a:off x="3935538" y="61817"/>
            <a:ext cx="1727836" cy="551182"/>
          </a:xfrm>
          <a:prstGeom prst="rect">
            <a:avLst/>
          </a:prstGeom>
        </p:spPr>
        <p:txBody>
          <a:bodyPr/>
          <a:lstStyle>
            <a:lvl1pPr indent="12700">
              <a:defRPr sz="3400" spc="100"/>
            </a:lvl1pPr>
          </a:lstStyle>
          <a:p>
            <a:r>
              <a:t>Mastitis</a:t>
            </a:r>
          </a:p>
        </p:txBody>
      </p:sp>
      <p:pic>
        <p:nvPicPr>
          <p:cNvPr id="877" name="object 12" descr="object 12"/>
          <p:cNvPicPr>
            <a:picLocks noChangeAspect="1"/>
          </p:cNvPicPr>
          <p:nvPr/>
        </p:nvPicPr>
        <p:blipFill>
          <a:blip r:embed="rId2"/>
          <a:stretch>
            <a:fillRect/>
          </a:stretch>
        </p:blipFill>
        <p:spPr>
          <a:xfrm>
            <a:off x="7569738" y="1276"/>
            <a:ext cx="2416873" cy="2259430"/>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object 2"/>
          <p:cNvSpPr txBox="1">
            <a:spLocks noGrp="1"/>
          </p:cNvSpPr>
          <p:nvPr>
            <p:ph type="title"/>
          </p:nvPr>
        </p:nvSpPr>
        <p:spPr>
          <a:xfrm>
            <a:off x="741679" y="449000"/>
            <a:ext cx="8575041" cy="757557"/>
          </a:xfrm>
          <a:prstGeom prst="rect">
            <a:avLst/>
          </a:prstGeom>
        </p:spPr>
        <p:txBody>
          <a:bodyPr/>
          <a:lstStyle/>
          <a:p>
            <a:pPr indent="1939925">
              <a:spcBef>
                <a:spcPts val="100"/>
              </a:spcBef>
              <a:defRPr sz="3100" spc="100"/>
            </a:pPr>
            <a:r>
              <a:t>Genital System</a:t>
            </a:r>
            <a:r>
              <a:rPr spc="0"/>
              <a:t> </a:t>
            </a:r>
            <a:r>
              <a:rPr sz="3200" spc="0"/>
              <a:t>-</a:t>
            </a:r>
            <a:r>
              <a:rPr sz="3200"/>
              <a:t> </a:t>
            </a:r>
            <a:r>
              <a:t>Lochia</a:t>
            </a:r>
          </a:p>
        </p:txBody>
      </p:sp>
      <p:sp>
        <p:nvSpPr>
          <p:cNvPr id="203" name="object 3"/>
          <p:cNvSpPr txBox="1"/>
          <p:nvPr/>
        </p:nvSpPr>
        <p:spPr>
          <a:xfrm>
            <a:off x="753362" y="1431598"/>
            <a:ext cx="8383907" cy="36525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199389" indent="-186054">
              <a:spcBef>
                <a:spcPts val="1000"/>
              </a:spcBef>
              <a:buSzPct val="100000"/>
              <a:buChar char="•"/>
              <a:tabLst>
                <a:tab pos="190500" algn="l"/>
              </a:tabLst>
              <a:defRPr sz="1900">
                <a:latin typeface="Microsoft Sans Serif"/>
                <a:ea typeface="Microsoft Sans Serif"/>
                <a:cs typeface="Microsoft Sans Serif"/>
                <a:sym typeface="Microsoft Sans Serif"/>
              </a:defRPr>
            </a:pPr>
            <a:r>
              <a:t>The</a:t>
            </a:r>
            <a:r>
              <a:rPr spc="-65"/>
              <a:t> </a:t>
            </a:r>
            <a:r>
              <a:t>basal</a:t>
            </a:r>
            <a:r>
              <a:rPr spc="-65"/>
              <a:t> </a:t>
            </a:r>
            <a:r>
              <a:rPr spc="-10"/>
              <a:t>portion</a:t>
            </a:r>
            <a:r>
              <a:rPr spc="-59"/>
              <a:t> </a:t>
            </a:r>
            <a:r>
              <a:t>of</a:t>
            </a:r>
            <a:r>
              <a:rPr spc="-65"/>
              <a:t> </a:t>
            </a:r>
            <a:r>
              <a:t>the</a:t>
            </a:r>
            <a:r>
              <a:rPr spc="-55"/>
              <a:t> </a:t>
            </a:r>
            <a:r>
              <a:rPr spc="-10"/>
              <a:t>decidua</a:t>
            </a:r>
            <a:r>
              <a:rPr spc="-65"/>
              <a:t> </a:t>
            </a:r>
            <a:r>
              <a:rPr spc="-10"/>
              <a:t>remains</a:t>
            </a:r>
            <a:r>
              <a:rPr spc="-65"/>
              <a:t> </a:t>
            </a:r>
            <a:r>
              <a:t>after</a:t>
            </a:r>
            <a:r>
              <a:rPr spc="-59"/>
              <a:t> </a:t>
            </a:r>
            <a:r>
              <a:t>the</a:t>
            </a:r>
            <a:r>
              <a:rPr spc="-59"/>
              <a:t> </a:t>
            </a:r>
            <a:r>
              <a:rPr spc="-10"/>
              <a:t>placenta</a:t>
            </a:r>
            <a:r>
              <a:rPr spc="-70"/>
              <a:t> </a:t>
            </a:r>
            <a:r>
              <a:rPr spc="-10"/>
              <a:t>separates.</a:t>
            </a:r>
          </a:p>
          <a:p>
            <a:pPr marL="198754" marR="5080" indent="-186054">
              <a:lnSpc>
                <a:spcPts val="2300"/>
              </a:lnSpc>
              <a:spcBef>
                <a:spcPts val="1000"/>
              </a:spcBef>
              <a:buSzPct val="100000"/>
              <a:buChar char="•"/>
              <a:tabLst>
                <a:tab pos="190500" algn="l"/>
              </a:tabLst>
              <a:defRPr sz="1900" spc="-10">
                <a:latin typeface="Microsoft Sans Serif"/>
                <a:ea typeface="Microsoft Sans Serif"/>
                <a:cs typeface="Microsoft Sans Serif"/>
                <a:sym typeface="Microsoft Sans Serif"/>
              </a:defRPr>
            </a:pPr>
            <a:r>
              <a:t>This</a:t>
            </a:r>
            <a:r>
              <a:rPr spc="-85"/>
              <a:t> </a:t>
            </a:r>
            <a:r>
              <a:rPr spc="-20"/>
              <a:t>decidua</a:t>
            </a:r>
            <a:r>
              <a:rPr spc="-95"/>
              <a:t> </a:t>
            </a:r>
            <a:r>
              <a:rPr spc="-20"/>
              <a:t>divides</a:t>
            </a:r>
            <a:r>
              <a:rPr spc="-75"/>
              <a:t> </a:t>
            </a:r>
            <a:r>
              <a:rPr spc="0"/>
              <a:t>into</a:t>
            </a:r>
            <a:r>
              <a:rPr spc="-85"/>
              <a:t> </a:t>
            </a:r>
            <a:r>
              <a:rPr spc="0"/>
              <a:t>two</a:t>
            </a:r>
            <a:r>
              <a:rPr spc="-75"/>
              <a:t> </a:t>
            </a:r>
            <a:r>
              <a:t>layers:</a:t>
            </a:r>
            <a:r>
              <a:rPr spc="-95"/>
              <a:t> </a:t>
            </a:r>
            <a:r>
              <a:rPr spc="-20"/>
              <a:t>Superficial</a:t>
            </a:r>
            <a:r>
              <a:rPr spc="-80"/>
              <a:t> </a:t>
            </a:r>
            <a:r>
              <a:t>layer</a:t>
            </a:r>
            <a:r>
              <a:rPr spc="-80"/>
              <a:t> </a:t>
            </a:r>
            <a:r>
              <a:rPr spc="0"/>
              <a:t>is</a:t>
            </a:r>
            <a:r>
              <a:rPr spc="390"/>
              <a:t> </a:t>
            </a:r>
            <a:r>
              <a:rPr sz="1800" u="sng" spc="50">
                <a:uFill>
                  <a:solidFill>
                    <a:srgbClr val="000000"/>
                  </a:solidFill>
                </a:uFill>
              </a:rPr>
              <a:t>shed</a:t>
            </a:r>
            <a:r>
              <a:rPr sz="1800" spc="-110"/>
              <a:t> </a:t>
            </a:r>
            <a:r>
              <a:rPr spc="0"/>
              <a:t>&amp;</a:t>
            </a:r>
            <a:r>
              <a:rPr spc="-85"/>
              <a:t> </a:t>
            </a:r>
            <a:r>
              <a:t>Deep</a:t>
            </a:r>
            <a:r>
              <a:rPr spc="-85"/>
              <a:t> </a:t>
            </a:r>
            <a:r>
              <a:t>layer 	</a:t>
            </a:r>
            <a:r>
              <a:rPr sz="2000" spc="-9"/>
              <a:t>regenerates</a:t>
            </a:r>
            <a:r>
              <a:rPr sz="2000" spc="-75"/>
              <a:t> </a:t>
            </a:r>
            <a:r>
              <a:rPr sz="2000" spc="0"/>
              <a:t>new</a:t>
            </a:r>
            <a:r>
              <a:rPr sz="2000" spc="-79"/>
              <a:t> </a:t>
            </a:r>
            <a:r>
              <a:rPr sz="2000" spc="-9"/>
              <a:t>endometrium,</a:t>
            </a:r>
            <a:r>
              <a:rPr sz="2000" spc="-70"/>
              <a:t> </a:t>
            </a:r>
            <a:r>
              <a:rPr sz="2000" spc="0"/>
              <a:t>which</a:t>
            </a:r>
            <a:r>
              <a:rPr sz="2000" spc="-70"/>
              <a:t> </a:t>
            </a:r>
            <a:r>
              <a:rPr sz="2000" spc="0"/>
              <a:t>covers</a:t>
            </a:r>
            <a:r>
              <a:rPr sz="2000" spc="-75"/>
              <a:t> </a:t>
            </a:r>
            <a:r>
              <a:rPr sz="2000" spc="0"/>
              <a:t>the</a:t>
            </a:r>
            <a:r>
              <a:rPr sz="2000" spc="-65"/>
              <a:t> </a:t>
            </a:r>
            <a:r>
              <a:rPr sz="2000" spc="0"/>
              <a:t>entire</a:t>
            </a:r>
            <a:r>
              <a:rPr sz="2000" spc="-79"/>
              <a:t> </a:t>
            </a:r>
            <a:r>
              <a:rPr sz="2000" spc="-9"/>
              <a:t>endometrial</a:t>
            </a:r>
            <a:r>
              <a:rPr sz="2000" spc="-79"/>
              <a:t> </a:t>
            </a:r>
            <a:r>
              <a:rPr sz="2000" spc="-9"/>
              <a:t>cavity 	</a:t>
            </a:r>
            <a:r>
              <a:rPr sz="2000" spc="0"/>
              <a:t>by</a:t>
            </a:r>
            <a:r>
              <a:rPr sz="2000" spc="-70"/>
              <a:t> </a:t>
            </a:r>
            <a:r>
              <a:rPr sz="2000" spc="0"/>
              <a:t>the</a:t>
            </a:r>
            <a:r>
              <a:rPr sz="2000" spc="-55"/>
              <a:t> </a:t>
            </a:r>
            <a:r>
              <a:rPr sz="2000" spc="0"/>
              <a:t>16th</a:t>
            </a:r>
            <a:r>
              <a:rPr sz="2000" spc="-60"/>
              <a:t> </a:t>
            </a:r>
            <a:r>
              <a:rPr sz="2000" spc="0"/>
              <a:t>postpartum</a:t>
            </a:r>
            <a:r>
              <a:rPr sz="2000" spc="-70"/>
              <a:t> </a:t>
            </a:r>
            <a:r>
              <a:rPr sz="2000" spc="-25"/>
              <a:t>day</a:t>
            </a:r>
            <a:endParaRPr sz="2000" spc="-10"/>
          </a:p>
          <a:p>
            <a:pPr marL="199389" indent="-186054">
              <a:lnSpc>
                <a:spcPts val="2300"/>
              </a:lnSpc>
              <a:spcBef>
                <a:spcPts val="600"/>
              </a:spcBef>
              <a:buSzPct val="100000"/>
              <a:buChar char="•"/>
              <a:tabLst>
                <a:tab pos="190500" algn="l"/>
              </a:tabLst>
              <a:defRPr sz="1900">
                <a:latin typeface="Microsoft Sans Serif"/>
                <a:ea typeface="Microsoft Sans Serif"/>
                <a:cs typeface="Microsoft Sans Serif"/>
                <a:sym typeface="Microsoft Sans Serif"/>
              </a:defRPr>
            </a:pPr>
            <a:r>
              <a:t>Normal</a:t>
            </a:r>
            <a:r>
              <a:rPr spc="-35"/>
              <a:t> </a:t>
            </a:r>
            <a:r>
              <a:rPr spc="-10"/>
              <a:t>shedding</a:t>
            </a:r>
            <a:r>
              <a:rPr spc="-35"/>
              <a:t> </a:t>
            </a:r>
            <a:r>
              <a:t>of</a:t>
            </a:r>
            <a:r>
              <a:rPr spc="-35"/>
              <a:t> </a:t>
            </a:r>
            <a:r>
              <a:t>blood</a:t>
            </a:r>
            <a:r>
              <a:rPr spc="-35"/>
              <a:t> </a:t>
            </a:r>
            <a:r>
              <a:t>and</a:t>
            </a:r>
            <a:r>
              <a:rPr spc="-35"/>
              <a:t> </a:t>
            </a:r>
            <a:r>
              <a:rPr spc="-10"/>
              <a:t>decidua</a:t>
            </a:r>
            <a:r>
              <a:rPr spc="-29"/>
              <a:t> </a:t>
            </a:r>
            <a:r>
              <a:t>is</a:t>
            </a:r>
            <a:r>
              <a:rPr spc="-35"/>
              <a:t> </a:t>
            </a:r>
            <a:r>
              <a:t>referred</a:t>
            </a:r>
            <a:r>
              <a:rPr spc="-35"/>
              <a:t> </a:t>
            </a:r>
            <a:r>
              <a:t>to</a:t>
            </a:r>
            <a:r>
              <a:rPr spc="-35"/>
              <a:t> </a:t>
            </a:r>
            <a:r>
              <a:t>as</a:t>
            </a:r>
            <a:r>
              <a:rPr spc="455"/>
              <a:t> </a:t>
            </a:r>
            <a:r>
              <a:t>lochia</a:t>
            </a:r>
            <a:r>
              <a:rPr spc="-25"/>
              <a:t> </a:t>
            </a:r>
            <a:r>
              <a:t>rubra</a:t>
            </a:r>
            <a:r>
              <a:rPr spc="70"/>
              <a:t> </a:t>
            </a:r>
            <a:r>
              <a:rPr spc="-10"/>
              <a:t>(red,</a:t>
            </a:r>
          </a:p>
          <a:p>
            <a:pPr indent="201295">
              <a:lnSpc>
                <a:spcPts val="2300"/>
              </a:lnSpc>
              <a:defRPr sz="2000">
                <a:latin typeface="Microsoft Sans Serif"/>
                <a:ea typeface="Microsoft Sans Serif"/>
                <a:cs typeface="Microsoft Sans Serif"/>
                <a:sym typeface="Microsoft Sans Serif"/>
              </a:defRPr>
            </a:pPr>
            <a:r>
              <a:t>red</a:t>
            </a:r>
            <a:r>
              <a:rPr spc="-110"/>
              <a:t> </a:t>
            </a:r>
            <a:r>
              <a:t>brown),</a:t>
            </a:r>
            <a:r>
              <a:rPr spc="-95"/>
              <a:t> </a:t>
            </a:r>
            <a:r>
              <a:t>and</a:t>
            </a:r>
            <a:r>
              <a:rPr spc="-100"/>
              <a:t> </a:t>
            </a:r>
            <a:r>
              <a:t>lasts</a:t>
            </a:r>
            <a:r>
              <a:rPr spc="-90"/>
              <a:t> </a:t>
            </a:r>
            <a:r>
              <a:t>for</a:t>
            </a:r>
            <a:r>
              <a:rPr spc="-100"/>
              <a:t> </a:t>
            </a:r>
            <a:r>
              <a:t>the</a:t>
            </a:r>
            <a:r>
              <a:rPr spc="-95"/>
              <a:t> </a:t>
            </a:r>
            <a:r>
              <a:t>first</a:t>
            </a:r>
            <a:r>
              <a:rPr spc="-95"/>
              <a:t> </a:t>
            </a:r>
            <a:r>
              <a:t>few</a:t>
            </a:r>
            <a:r>
              <a:rPr spc="-95"/>
              <a:t> </a:t>
            </a:r>
            <a:r>
              <a:t>days</a:t>
            </a:r>
            <a:r>
              <a:rPr spc="-100"/>
              <a:t> </a:t>
            </a:r>
            <a:r>
              <a:rPr spc="-9"/>
              <a:t>following</a:t>
            </a:r>
            <a:r>
              <a:rPr spc="-100"/>
              <a:t> </a:t>
            </a:r>
            <a:r>
              <a:rPr spc="-9"/>
              <a:t>delivery.</a:t>
            </a:r>
          </a:p>
          <a:p>
            <a:pPr marL="200025" indent="-186689">
              <a:lnSpc>
                <a:spcPts val="2200"/>
              </a:lnSpc>
              <a:spcBef>
                <a:spcPts val="800"/>
              </a:spcBef>
              <a:buSzPct val="100000"/>
              <a:buChar char="•"/>
              <a:tabLst>
                <a:tab pos="190500" algn="l"/>
              </a:tabLst>
              <a:defRPr sz="1900">
                <a:latin typeface="Microsoft Sans Serif"/>
                <a:ea typeface="Microsoft Sans Serif"/>
                <a:cs typeface="Microsoft Sans Serif"/>
                <a:sym typeface="Microsoft Sans Serif"/>
              </a:defRPr>
            </a:pPr>
            <a:r>
              <a:t>Vaginal</a:t>
            </a:r>
            <a:r>
              <a:rPr spc="-55"/>
              <a:t> </a:t>
            </a:r>
            <a:r>
              <a:rPr spc="-10"/>
              <a:t>discharge</a:t>
            </a:r>
            <a:r>
              <a:rPr spc="-50"/>
              <a:t> </a:t>
            </a:r>
            <a:r>
              <a:t>then</a:t>
            </a:r>
            <a:r>
              <a:rPr spc="-50"/>
              <a:t> </a:t>
            </a:r>
            <a:r>
              <a:rPr spc="-10"/>
              <a:t>becomes</a:t>
            </a:r>
            <a:r>
              <a:rPr spc="-50"/>
              <a:t> </a:t>
            </a:r>
            <a:r>
              <a:rPr spc="-10"/>
              <a:t>increasingly</a:t>
            </a:r>
            <a:r>
              <a:rPr spc="-45"/>
              <a:t> </a:t>
            </a:r>
            <a:r>
              <a:t>watery,</a:t>
            </a:r>
            <a:r>
              <a:rPr spc="-50"/>
              <a:t> </a:t>
            </a:r>
            <a:r>
              <a:t>called</a:t>
            </a:r>
            <a:r>
              <a:rPr spc="380"/>
              <a:t> </a:t>
            </a:r>
            <a:r>
              <a:rPr sz="1800"/>
              <a:t>lochia</a:t>
            </a:r>
            <a:r>
              <a:rPr sz="1800" spc="-75"/>
              <a:t> </a:t>
            </a:r>
            <a:r>
              <a:rPr sz="1800" spc="-10"/>
              <a:t>serosa</a:t>
            </a:r>
          </a:p>
          <a:p>
            <a:pPr indent="201295">
              <a:lnSpc>
                <a:spcPts val="2300"/>
              </a:lnSpc>
              <a:defRPr sz="2000">
                <a:latin typeface="Microsoft Sans Serif"/>
                <a:ea typeface="Microsoft Sans Serif"/>
                <a:cs typeface="Microsoft Sans Serif"/>
                <a:sym typeface="Microsoft Sans Serif"/>
              </a:defRPr>
            </a:pPr>
            <a:r>
              <a:t>(pinkish</a:t>
            </a:r>
            <a:r>
              <a:rPr spc="-104"/>
              <a:t> </a:t>
            </a:r>
            <a:r>
              <a:t>brown),</a:t>
            </a:r>
            <a:r>
              <a:rPr spc="-95"/>
              <a:t> </a:t>
            </a:r>
            <a:r>
              <a:t>which</a:t>
            </a:r>
            <a:r>
              <a:rPr spc="-90"/>
              <a:t> </a:t>
            </a:r>
            <a:r>
              <a:t>lasts</a:t>
            </a:r>
            <a:r>
              <a:rPr spc="-95"/>
              <a:t> </a:t>
            </a:r>
            <a:r>
              <a:t>for</a:t>
            </a:r>
            <a:r>
              <a:rPr spc="-90"/>
              <a:t> </a:t>
            </a:r>
            <a:r>
              <a:t>two</a:t>
            </a:r>
            <a:r>
              <a:rPr spc="-90"/>
              <a:t> </a:t>
            </a:r>
            <a:r>
              <a:t>to</a:t>
            </a:r>
            <a:r>
              <a:rPr spc="-95"/>
              <a:t> </a:t>
            </a:r>
            <a:r>
              <a:t>three</a:t>
            </a:r>
            <a:r>
              <a:rPr spc="-95"/>
              <a:t> </a:t>
            </a:r>
            <a:r>
              <a:rPr spc="-9"/>
              <a:t>weeks.</a:t>
            </a:r>
          </a:p>
          <a:p>
            <a:pPr marL="201295" indent="-188595">
              <a:spcBef>
                <a:spcPts val="500"/>
              </a:spcBef>
              <a:buSzPct val="100000"/>
              <a:buChar char="•"/>
              <a:tabLst>
                <a:tab pos="190500" algn="l"/>
              </a:tabLst>
              <a:defRPr sz="2000" spc="-19">
                <a:latin typeface="Microsoft Sans Serif"/>
                <a:ea typeface="Microsoft Sans Serif"/>
                <a:cs typeface="Microsoft Sans Serif"/>
                <a:sym typeface="Microsoft Sans Serif"/>
              </a:defRPr>
            </a:pPr>
            <a:r>
              <a:t>Ultimately,</a:t>
            </a:r>
            <a:r>
              <a:rPr spc="-45"/>
              <a:t> </a:t>
            </a:r>
            <a:r>
              <a:rPr spc="0"/>
              <a:t>the</a:t>
            </a:r>
            <a:r>
              <a:rPr spc="-35"/>
              <a:t> </a:t>
            </a:r>
            <a:r>
              <a:rPr spc="0"/>
              <a:t>discharge</a:t>
            </a:r>
            <a:r>
              <a:rPr spc="-35"/>
              <a:t> </a:t>
            </a:r>
            <a:r>
              <a:rPr spc="0"/>
              <a:t>turns</a:t>
            </a:r>
            <a:r>
              <a:rPr spc="-50"/>
              <a:t> </a:t>
            </a:r>
            <a:r>
              <a:rPr spc="-25"/>
              <a:t>yellowish-</a:t>
            </a:r>
            <a:r>
              <a:rPr spc="0"/>
              <a:t>white,</a:t>
            </a:r>
            <a:r>
              <a:rPr spc="-35"/>
              <a:t> </a:t>
            </a:r>
            <a:r>
              <a:rPr spc="0"/>
              <a:t>the</a:t>
            </a:r>
            <a:r>
              <a:rPr spc="250"/>
              <a:t> </a:t>
            </a:r>
            <a:r>
              <a:rPr sz="1900" spc="0"/>
              <a:t>lochia</a:t>
            </a:r>
            <a:r>
              <a:rPr sz="1900" spc="-55"/>
              <a:t> </a:t>
            </a:r>
            <a:r>
              <a:rPr sz="1800" spc="-10"/>
              <a:t>alba</a:t>
            </a:r>
            <a:r>
              <a:rPr sz="2100" spc="-10"/>
              <a:t>.</a:t>
            </a:r>
            <a:endParaRPr sz="2100" spc="-21"/>
          </a:p>
          <a:p>
            <a:pPr marL="201295" marR="290829" indent="-189229">
              <a:lnSpc>
                <a:spcPts val="2300"/>
              </a:lnSpc>
              <a:spcBef>
                <a:spcPts val="800"/>
              </a:spcBef>
              <a:buSzPct val="100000"/>
              <a:buChar char="•"/>
              <a:tabLst>
                <a:tab pos="190500" algn="l"/>
              </a:tabLst>
              <a:defRPr sz="2000">
                <a:latin typeface="Microsoft Sans Serif"/>
                <a:ea typeface="Microsoft Sans Serif"/>
                <a:cs typeface="Microsoft Sans Serif"/>
                <a:sym typeface="Microsoft Sans Serif"/>
              </a:defRPr>
            </a:pPr>
            <a:r>
              <a:t>The</a:t>
            </a:r>
            <a:r>
              <a:rPr spc="-90"/>
              <a:t> </a:t>
            </a:r>
            <a:r>
              <a:t>total</a:t>
            </a:r>
            <a:r>
              <a:rPr spc="-95"/>
              <a:t> </a:t>
            </a:r>
            <a:r>
              <a:rPr spc="-25"/>
              <a:t>volume</a:t>
            </a:r>
            <a:r>
              <a:rPr spc="-79"/>
              <a:t> </a:t>
            </a:r>
            <a:r>
              <a:t>of</a:t>
            </a:r>
            <a:r>
              <a:rPr spc="-95"/>
              <a:t> </a:t>
            </a:r>
            <a:r>
              <a:rPr spc="-9"/>
              <a:t>postpartum</a:t>
            </a:r>
            <a:r>
              <a:rPr spc="-90"/>
              <a:t> </a:t>
            </a:r>
            <a:r>
              <a:rPr spc="-19"/>
              <a:t>lochial</a:t>
            </a:r>
            <a:r>
              <a:rPr spc="-100"/>
              <a:t> </a:t>
            </a:r>
            <a:r>
              <a:rPr spc="-30"/>
              <a:t>secretion</a:t>
            </a:r>
            <a:r>
              <a:rPr spc="-79"/>
              <a:t> </a:t>
            </a:r>
            <a:r>
              <a:t>is</a:t>
            </a:r>
            <a:r>
              <a:rPr spc="-95"/>
              <a:t> </a:t>
            </a:r>
            <a:r>
              <a:t>200</a:t>
            </a:r>
            <a:r>
              <a:rPr spc="-79"/>
              <a:t> </a:t>
            </a:r>
            <a:r>
              <a:t>to</a:t>
            </a:r>
            <a:r>
              <a:rPr spc="-90"/>
              <a:t> </a:t>
            </a:r>
            <a:r>
              <a:t>500</a:t>
            </a:r>
            <a:r>
              <a:rPr spc="-79"/>
              <a:t> </a:t>
            </a:r>
            <a:r>
              <a:t>mL</a:t>
            </a:r>
            <a:r>
              <a:rPr spc="-90"/>
              <a:t> </a:t>
            </a:r>
            <a:r>
              <a:t>over</a:t>
            </a:r>
            <a:r>
              <a:rPr spc="-120"/>
              <a:t> </a:t>
            </a:r>
            <a:r>
              <a:rPr spc="-50"/>
              <a:t>a </a:t>
            </a:r>
            <a:r>
              <a:t>mean</a:t>
            </a:r>
            <a:r>
              <a:rPr spc="-65"/>
              <a:t> </a:t>
            </a:r>
            <a:r>
              <a:t>duration</a:t>
            </a:r>
            <a:r>
              <a:rPr spc="-55"/>
              <a:t> </a:t>
            </a:r>
            <a:r>
              <a:t>of</a:t>
            </a:r>
            <a:r>
              <a:rPr spc="-55"/>
              <a:t> </a:t>
            </a:r>
            <a:r>
              <a:t>just</a:t>
            </a:r>
            <a:r>
              <a:rPr spc="-55"/>
              <a:t> </a:t>
            </a:r>
            <a:r>
              <a:t>over</a:t>
            </a:r>
            <a:r>
              <a:rPr spc="-55"/>
              <a:t> </a:t>
            </a:r>
            <a:r>
              <a:t>one</a:t>
            </a:r>
            <a:r>
              <a:rPr spc="-65"/>
              <a:t> </a:t>
            </a:r>
            <a:r>
              <a:rPr spc="-9"/>
              <a:t>month.</a:t>
            </a:r>
          </a:p>
        </p:txBody>
      </p:sp>
    </p:spTree>
  </p:cSld>
  <p:clrMapOvr>
    <a:masterClrMapping/>
  </p:clrMapOvr>
  <p:transition spd="med"/>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 name="object 2"/>
          <p:cNvSpPr txBox="1"/>
          <p:nvPr/>
        </p:nvSpPr>
        <p:spPr>
          <a:xfrm>
            <a:off x="191071" y="792375"/>
            <a:ext cx="1669414" cy="2219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marL="201929" indent="-189229">
              <a:spcBef>
                <a:spcPts val="100"/>
              </a:spcBef>
              <a:buSzPct val="100000"/>
              <a:buChar char="•"/>
              <a:tabLst>
                <a:tab pos="190500" algn="l"/>
              </a:tabLst>
              <a:defRPr sz="1600" spc="100">
                <a:solidFill>
                  <a:srgbClr val="632523"/>
                </a:solidFill>
                <a:latin typeface="Arial"/>
                <a:ea typeface="Arial"/>
                <a:cs typeface="Arial"/>
                <a:sym typeface="Arial"/>
              </a:defRPr>
            </a:lvl1pPr>
          </a:lstStyle>
          <a:p>
            <a:r>
              <a:t>Investigations</a:t>
            </a:r>
          </a:p>
        </p:txBody>
      </p:sp>
      <p:sp>
        <p:nvSpPr>
          <p:cNvPr id="880" name="object 3"/>
          <p:cNvSpPr txBox="1"/>
          <p:nvPr/>
        </p:nvSpPr>
        <p:spPr>
          <a:xfrm>
            <a:off x="154622" y="1303795"/>
            <a:ext cx="2542540" cy="215386"/>
          </a:xfrm>
          <a:prstGeom prst="rect">
            <a:avLst/>
          </a:prstGeom>
          <a:solidFill>
            <a:srgbClr val="FFFF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187959" indent="-189229">
              <a:lnSpc>
                <a:spcPts val="1700"/>
              </a:lnSpc>
              <a:buSzPct val="100000"/>
              <a:buChar char="•"/>
              <a:tabLst>
                <a:tab pos="177800" algn="l"/>
              </a:tabLst>
              <a:defRPr sz="1400" spc="-20">
                <a:solidFill>
                  <a:srgbClr val="32325D"/>
                </a:solidFill>
                <a:latin typeface="Microsoft Sans Serif"/>
                <a:ea typeface="Microsoft Sans Serif"/>
                <a:cs typeface="Microsoft Sans Serif"/>
                <a:sym typeface="Microsoft Sans Serif"/>
              </a:defRPr>
            </a:pPr>
            <a:r>
              <a:t>Diagnosis</a:t>
            </a:r>
            <a:r>
              <a:rPr spc="-75"/>
              <a:t> </a:t>
            </a:r>
            <a:r>
              <a:rPr spc="0"/>
              <a:t>is</a:t>
            </a:r>
            <a:r>
              <a:rPr spc="-5"/>
              <a:t> </a:t>
            </a:r>
            <a:r>
              <a:rPr sz="1500" spc="-10">
                <a:solidFill>
                  <a:srgbClr val="FF0000"/>
                </a:solidFill>
              </a:rPr>
              <a:t>usually</a:t>
            </a:r>
            <a:r>
              <a:rPr sz="1500" spc="-70">
                <a:solidFill>
                  <a:srgbClr val="FF0000"/>
                </a:solidFill>
              </a:rPr>
              <a:t> </a:t>
            </a:r>
            <a:r>
              <a:rPr spc="-10">
                <a:solidFill>
                  <a:srgbClr val="FF0000"/>
                </a:solidFill>
              </a:rPr>
              <a:t>clinical</a:t>
            </a:r>
            <a:r>
              <a:rPr sz="1600" spc="-10"/>
              <a:t>.</a:t>
            </a:r>
          </a:p>
        </p:txBody>
      </p:sp>
      <p:sp>
        <p:nvSpPr>
          <p:cNvPr id="881" name="object 4"/>
          <p:cNvSpPr txBox="1"/>
          <p:nvPr/>
        </p:nvSpPr>
        <p:spPr>
          <a:xfrm>
            <a:off x="128942" y="1775785"/>
            <a:ext cx="2188847" cy="622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199389" indent="-186689">
              <a:buSzPct val="100000"/>
              <a:buChar char="•"/>
              <a:tabLst>
                <a:tab pos="190500" algn="l"/>
              </a:tabLst>
              <a:defRPr spc="-10">
                <a:solidFill>
                  <a:srgbClr val="632523"/>
                </a:solidFill>
                <a:latin typeface="Arial"/>
                <a:ea typeface="Arial"/>
                <a:cs typeface="Arial"/>
                <a:sym typeface="Arial"/>
              </a:defRPr>
            </a:pPr>
            <a:r>
              <a:t>Management</a:t>
            </a:r>
          </a:p>
          <a:p>
            <a:pPr indent="212725">
              <a:spcBef>
                <a:spcPts val="1100"/>
              </a:spcBef>
              <a:defRPr sz="1500">
                <a:solidFill>
                  <a:srgbClr val="32325D"/>
                </a:solidFill>
                <a:latin typeface="Microsoft Sans Serif"/>
                <a:ea typeface="Microsoft Sans Serif"/>
                <a:cs typeface="Microsoft Sans Serif"/>
                <a:sym typeface="Microsoft Sans Serif"/>
              </a:defRPr>
            </a:pPr>
            <a:r>
              <a:t>First-line</a:t>
            </a:r>
            <a:r>
              <a:rPr spc="380"/>
              <a:t> </a:t>
            </a:r>
            <a:r>
              <a:rPr sz="1400" spc="-10"/>
              <a:t>management</a:t>
            </a:r>
          </a:p>
        </p:txBody>
      </p:sp>
      <p:grpSp>
        <p:nvGrpSpPr>
          <p:cNvPr id="884" name="object 5"/>
          <p:cNvGrpSpPr/>
          <p:nvPr/>
        </p:nvGrpSpPr>
        <p:grpSpPr>
          <a:xfrm>
            <a:off x="154621" y="999629"/>
            <a:ext cx="8555992" cy="1277622"/>
            <a:chOff x="0" y="0"/>
            <a:chExt cx="8555990" cy="1277620"/>
          </a:xfrm>
        </p:grpSpPr>
        <p:sp>
          <p:nvSpPr>
            <p:cNvPr id="882" name="Rectangle"/>
            <p:cNvSpPr/>
            <p:nvPr/>
          </p:nvSpPr>
          <p:spPr>
            <a:xfrm>
              <a:off x="-1" y="1051242"/>
              <a:ext cx="52388" cy="226379"/>
            </a:xfrm>
            <a:prstGeom prst="rect">
              <a:avLst/>
            </a:prstGeom>
            <a:solidFill>
              <a:srgbClr val="FFFF00"/>
            </a:solidFill>
            <a:ln w="12700" cap="flat">
              <a:noFill/>
              <a:miter lim="400000"/>
            </a:ln>
            <a:effectLst/>
          </p:spPr>
          <p:txBody>
            <a:bodyPr wrap="square" lIns="45719" tIns="45719" rIns="45719" bIns="45719" numCol="1" anchor="t">
              <a:noAutofit/>
            </a:bodyPr>
            <a:lstStyle/>
            <a:p>
              <a:endParaRPr/>
            </a:p>
          </p:txBody>
        </p:sp>
        <p:sp>
          <p:nvSpPr>
            <p:cNvPr id="883" name="Rectangle"/>
            <p:cNvSpPr/>
            <p:nvPr/>
          </p:nvSpPr>
          <p:spPr>
            <a:xfrm>
              <a:off x="6268084" y="-1"/>
              <a:ext cx="2287906" cy="226378"/>
            </a:xfrm>
            <a:prstGeom prst="rect">
              <a:avLst/>
            </a:prstGeom>
            <a:solidFill>
              <a:srgbClr val="FFFF00"/>
            </a:solidFill>
            <a:ln w="12700" cap="flat">
              <a:noFill/>
              <a:miter lim="400000"/>
            </a:ln>
            <a:effectLst/>
          </p:spPr>
          <p:txBody>
            <a:bodyPr wrap="square" lIns="45719" tIns="45719" rIns="45719" bIns="45719" numCol="1" anchor="t">
              <a:noAutofit/>
            </a:bodyPr>
            <a:lstStyle/>
            <a:p>
              <a:endParaRPr/>
            </a:p>
          </p:txBody>
        </p:sp>
      </p:grpSp>
      <p:sp>
        <p:nvSpPr>
          <p:cNvPr id="885" name="object 6"/>
          <p:cNvSpPr txBox="1"/>
          <p:nvPr/>
        </p:nvSpPr>
        <p:spPr>
          <a:xfrm>
            <a:off x="122554" y="2579510"/>
            <a:ext cx="4308476" cy="199893"/>
          </a:xfrm>
          <a:prstGeom prst="rect">
            <a:avLst/>
          </a:prstGeom>
          <a:solidFill>
            <a:srgbClr val="FFFF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187960" indent="-187960">
              <a:lnSpc>
                <a:spcPts val="1600"/>
              </a:lnSpc>
              <a:buSzPct val="100000"/>
              <a:buChar char="•"/>
              <a:tabLst>
                <a:tab pos="177800" algn="l"/>
              </a:tabLst>
              <a:defRPr sz="1400">
                <a:solidFill>
                  <a:srgbClr val="32325D"/>
                </a:solidFill>
                <a:latin typeface="Microsoft Sans Serif"/>
                <a:ea typeface="Microsoft Sans Serif"/>
                <a:cs typeface="Microsoft Sans Serif"/>
                <a:sym typeface="Microsoft Sans Serif"/>
              </a:defRPr>
            </a:pPr>
            <a:r>
              <a:t>Encourage</a:t>
            </a:r>
            <a:r>
              <a:rPr spc="-20"/>
              <a:t> </a:t>
            </a:r>
            <a:r>
              <a:t>the</a:t>
            </a:r>
            <a:r>
              <a:rPr spc="-5"/>
              <a:t> </a:t>
            </a:r>
            <a:r>
              <a:t>woman to</a:t>
            </a:r>
            <a:r>
              <a:rPr spc="-5"/>
              <a:t> </a:t>
            </a:r>
            <a:r>
              <a:t>continue</a:t>
            </a:r>
            <a:r>
              <a:rPr spc="-5"/>
              <a:t> </a:t>
            </a:r>
            <a:r>
              <a:rPr spc="-10"/>
              <a:t>breastfeeding.</a:t>
            </a:r>
          </a:p>
        </p:txBody>
      </p:sp>
      <p:sp>
        <p:nvSpPr>
          <p:cNvPr id="886" name="object 7"/>
          <p:cNvSpPr txBox="1"/>
          <p:nvPr/>
        </p:nvSpPr>
        <p:spPr>
          <a:xfrm>
            <a:off x="122553" y="2884184"/>
            <a:ext cx="5063492" cy="1371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200660" indent="-187960">
              <a:spcBef>
                <a:spcPts val="1000"/>
              </a:spcBef>
              <a:buSzPct val="100000"/>
              <a:buChar char="•"/>
              <a:tabLst>
                <a:tab pos="190500" algn="l"/>
              </a:tabLst>
              <a:defRPr sz="1400">
                <a:solidFill>
                  <a:srgbClr val="32325D"/>
                </a:solidFill>
                <a:latin typeface="Microsoft Sans Serif"/>
                <a:ea typeface="Microsoft Sans Serif"/>
                <a:cs typeface="Microsoft Sans Serif"/>
                <a:sym typeface="Microsoft Sans Serif"/>
              </a:defRPr>
            </a:pPr>
            <a:r>
              <a:t>Improve</a:t>
            </a:r>
            <a:r>
              <a:rPr spc="15"/>
              <a:t> </a:t>
            </a:r>
            <a:r>
              <a:t>milk</a:t>
            </a:r>
            <a:r>
              <a:rPr spc="15"/>
              <a:t> </a:t>
            </a:r>
            <a:r>
              <a:t>removal.</a:t>
            </a:r>
            <a:r>
              <a:rPr spc="-15"/>
              <a:t> </a:t>
            </a:r>
            <a:r>
              <a:t>This</a:t>
            </a:r>
            <a:r>
              <a:rPr spc="15"/>
              <a:t> </a:t>
            </a:r>
            <a:r>
              <a:t>may</a:t>
            </a:r>
            <a:r>
              <a:rPr spc="15"/>
              <a:t> </a:t>
            </a:r>
            <a:r>
              <a:rPr spc="-10"/>
              <a:t>involve:</a:t>
            </a:r>
          </a:p>
          <a:p>
            <a:pPr marL="200660" indent="-187960">
              <a:spcBef>
                <a:spcPts val="900"/>
              </a:spcBef>
              <a:buSzPct val="100000"/>
              <a:buChar char="•"/>
              <a:tabLst>
                <a:tab pos="190500" algn="l"/>
              </a:tabLst>
              <a:defRPr sz="1400">
                <a:solidFill>
                  <a:srgbClr val="32325D"/>
                </a:solidFill>
                <a:latin typeface="Microsoft Sans Serif"/>
                <a:ea typeface="Microsoft Sans Serif"/>
                <a:cs typeface="Microsoft Sans Serif"/>
                <a:sym typeface="Microsoft Sans Serif"/>
              </a:defRPr>
            </a:pPr>
            <a:r>
              <a:t>Assessment of breastfeeding </a:t>
            </a:r>
            <a:r>
              <a:rPr spc="-10"/>
              <a:t>technique.</a:t>
            </a:r>
          </a:p>
          <a:p>
            <a:pPr marL="201295" marR="5080" indent="-188595">
              <a:lnSpc>
                <a:spcPts val="1700"/>
              </a:lnSpc>
              <a:buSzPct val="100000"/>
              <a:buChar char="•"/>
              <a:tabLst>
                <a:tab pos="190500" algn="l"/>
                <a:tab pos="444500" algn="l"/>
              </a:tabLst>
              <a:defRPr sz="1400">
                <a:solidFill>
                  <a:srgbClr val="32325D"/>
                </a:solidFill>
                <a:latin typeface="Microsoft Sans Serif"/>
                <a:ea typeface="Microsoft Sans Serif"/>
                <a:cs typeface="Microsoft Sans Serif"/>
                <a:sym typeface="Microsoft Sans Serif"/>
              </a:defRPr>
            </a:pPr>
            <a:r>
              <a:t>	an</a:t>
            </a:r>
            <a:r>
              <a:rPr spc="-15"/>
              <a:t> </a:t>
            </a:r>
            <a:r>
              <a:t>appropriately</a:t>
            </a:r>
            <a:r>
              <a:rPr spc="-10"/>
              <a:t> </a:t>
            </a:r>
            <a:r>
              <a:t>Manual</a:t>
            </a:r>
            <a:r>
              <a:rPr spc="-15"/>
              <a:t> </a:t>
            </a:r>
            <a:r>
              <a:t>expression</a:t>
            </a:r>
            <a:r>
              <a:rPr spc="-10"/>
              <a:t> </a:t>
            </a:r>
            <a:r>
              <a:t>of</a:t>
            </a:r>
            <a:r>
              <a:rPr spc="-15"/>
              <a:t> </a:t>
            </a:r>
            <a:r>
              <a:t>milk</a:t>
            </a:r>
            <a:r>
              <a:rPr spc="-10"/>
              <a:t> </a:t>
            </a:r>
            <a:r>
              <a:t>to</a:t>
            </a:r>
            <a:r>
              <a:rPr spc="-20"/>
              <a:t> </a:t>
            </a:r>
            <a:r>
              <a:t>empty</a:t>
            </a:r>
            <a:r>
              <a:rPr spc="-50"/>
              <a:t> </a:t>
            </a:r>
            <a:r>
              <a:rPr spc="-25"/>
              <a:t>the </a:t>
            </a:r>
            <a:r>
              <a:t>breast after </a:t>
            </a:r>
            <a:r>
              <a:rPr spc="-10"/>
              <a:t>feeding.</a:t>
            </a:r>
          </a:p>
          <a:p>
            <a:pPr marL="200660" indent="-187960">
              <a:lnSpc>
                <a:spcPts val="1700"/>
              </a:lnSpc>
              <a:buSzPct val="100000"/>
              <a:buChar char="•"/>
              <a:tabLst>
                <a:tab pos="190500" algn="l"/>
              </a:tabLst>
              <a:defRPr sz="1400" spc="-20">
                <a:solidFill>
                  <a:srgbClr val="32325D"/>
                </a:solidFill>
                <a:latin typeface="Microsoft Sans Serif"/>
                <a:ea typeface="Microsoft Sans Serif"/>
                <a:cs typeface="Microsoft Sans Serif"/>
                <a:sym typeface="Microsoft Sans Serif"/>
              </a:defRPr>
            </a:pPr>
            <a:r>
              <a:t>Self-</a:t>
            </a:r>
            <a:r>
              <a:rPr spc="0"/>
              <a:t>massage</a:t>
            </a:r>
            <a:r>
              <a:rPr spc="5"/>
              <a:t> </a:t>
            </a:r>
            <a:r>
              <a:rPr spc="0"/>
              <a:t>of</a:t>
            </a:r>
            <a:r>
              <a:rPr spc="15"/>
              <a:t> </a:t>
            </a:r>
            <a:r>
              <a:rPr spc="0"/>
              <a:t>the</a:t>
            </a:r>
            <a:r>
              <a:rPr spc="15"/>
              <a:t> </a:t>
            </a:r>
            <a:r>
              <a:rPr spc="0"/>
              <a:t>breast</a:t>
            </a:r>
            <a:r>
              <a:rPr spc="10"/>
              <a:t> </a:t>
            </a:r>
            <a:r>
              <a:rPr spc="0"/>
              <a:t>before</a:t>
            </a:r>
            <a:r>
              <a:rPr spc="15"/>
              <a:t> </a:t>
            </a:r>
            <a:r>
              <a:rPr spc="0"/>
              <a:t>feeding</a:t>
            </a:r>
            <a:r>
              <a:rPr spc="15"/>
              <a:t> </a:t>
            </a:r>
            <a:r>
              <a:rPr spc="0"/>
              <a:t>or</a:t>
            </a:r>
            <a:r>
              <a:rPr spc="10"/>
              <a:t> </a:t>
            </a:r>
            <a:r>
              <a:rPr spc="-10"/>
              <a:t>expression,</a:t>
            </a:r>
          </a:p>
          <a:p>
            <a:pPr indent="457200">
              <a:defRPr sz="1400">
                <a:solidFill>
                  <a:srgbClr val="32325D"/>
                </a:solidFill>
                <a:latin typeface="Microsoft Sans Serif"/>
                <a:ea typeface="Microsoft Sans Serif"/>
                <a:cs typeface="Microsoft Sans Serif"/>
                <a:sym typeface="Microsoft Sans Serif"/>
              </a:defRPr>
            </a:pPr>
            <a:r>
              <a:t>or</a:t>
            </a:r>
            <a:r>
              <a:rPr spc="-5"/>
              <a:t> </a:t>
            </a:r>
            <a:r>
              <a:t>application</a:t>
            </a:r>
            <a:r>
              <a:rPr spc="-5"/>
              <a:t> </a:t>
            </a:r>
            <a:r>
              <a:t>of heat</a:t>
            </a:r>
            <a:r>
              <a:rPr spc="-5"/>
              <a:t> </a:t>
            </a:r>
            <a:r>
              <a:t>by warm</a:t>
            </a:r>
            <a:r>
              <a:rPr spc="-5"/>
              <a:t> </a:t>
            </a:r>
            <a:r>
              <a:t>compresses,</a:t>
            </a:r>
            <a:r>
              <a:rPr spc="5"/>
              <a:t> </a:t>
            </a:r>
            <a:r>
              <a:t>shower</a:t>
            </a:r>
            <a:r>
              <a:rPr spc="-5"/>
              <a:t> </a:t>
            </a:r>
            <a:r>
              <a:rPr spc="-25"/>
              <a:t>or</a:t>
            </a:r>
          </a:p>
        </p:txBody>
      </p:sp>
      <p:sp>
        <p:nvSpPr>
          <p:cNvPr id="887" name="object 8"/>
          <p:cNvSpPr txBox="1"/>
          <p:nvPr/>
        </p:nvSpPr>
        <p:spPr>
          <a:xfrm>
            <a:off x="122553" y="4346718"/>
            <a:ext cx="2623822"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98120">
              <a:tabLst>
                <a:tab pos="901700" algn="l"/>
              </a:tabLst>
              <a:defRPr sz="1400" spc="-20">
                <a:solidFill>
                  <a:srgbClr val="32325D"/>
                </a:solidFill>
                <a:latin typeface="Microsoft Sans Serif"/>
                <a:ea typeface="Microsoft Sans Serif"/>
                <a:cs typeface="Microsoft Sans Serif"/>
                <a:sym typeface="Microsoft Sans Serif"/>
              </a:defRPr>
            </a:pPr>
            <a:r>
              <a:t>heat</a:t>
            </a:r>
            <a:r>
              <a:rPr spc="0"/>
              <a:t>	</a:t>
            </a:r>
            <a:r>
              <a:rPr spc="-10"/>
              <a:t>packs.</a:t>
            </a:r>
          </a:p>
          <a:p>
            <a:pPr marL="200660" indent="-187960">
              <a:buSzPct val="100000"/>
              <a:buChar char="•"/>
              <a:tabLst>
                <a:tab pos="190500" algn="l"/>
              </a:tabLst>
              <a:defRPr sz="1400">
                <a:solidFill>
                  <a:srgbClr val="32325D"/>
                </a:solidFill>
                <a:latin typeface="Microsoft Sans Serif"/>
                <a:ea typeface="Microsoft Sans Serif"/>
                <a:cs typeface="Microsoft Sans Serif"/>
                <a:sym typeface="Microsoft Sans Serif"/>
              </a:defRPr>
            </a:pPr>
            <a:r>
              <a:t>Increasing</a:t>
            </a:r>
            <a:r>
              <a:rPr spc="-60"/>
              <a:t> </a:t>
            </a:r>
            <a:r>
              <a:t>feeding</a:t>
            </a:r>
            <a:r>
              <a:rPr spc="-60"/>
              <a:t> </a:t>
            </a:r>
            <a:r>
              <a:rPr spc="-10"/>
              <a:t>frequency.</a:t>
            </a:r>
          </a:p>
          <a:p>
            <a:pPr marL="200660" indent="-187960">
              <a:buSzPct val="100000"/>
              <a:buChar char="•"/>
              <a:tabLst>
                <a:tab pos="190500" algn="l"/>
              </a:tabLst>
              <a:defRPr sz="1400">
                <a:solidFill>
                  <a:srgbClr val="32325D"/>
                </a:solidFill>
                <a:latin typeface="Microsoft Sans Serif"/>
                <a:ea typeface="Microsoft Sans Serif"/>
                <a:cs typeface="Microsoft Sans Serif"/>
                <a:sym typeface="Microsoft Sans Serif"/>
              </a:defRPr>
            </a:pPr>
            <a:r>
              <a:t>Feeding</a:t>
            </a:r>
            <a:r>
              <a:rPr spc="-15"/>
              <a:t> </a:t>
            </a:r>
            <a:r>
              <a:t>on</a:t>
            </a:r>
            <a:r>
              <a:rPr spc="-5"/>
              <a:t> </a:t>
            </a:r>
            <a:r>
              <a:t>the</a:t>
            </a:r>
            <a:r>
              <a:rPr spc="-10"/>
              <a:t> </a:t>
            </a:r>
            <a:r>
              <a:t>affected</a:t>
            </a:r>
            <a:r>
              <a:rPr spc="-10"/>
              <a:t> side.</a:t>
            </a:r>
          </a:p>
        </p:txBody>
      </p:sp>
      <p:sp>
        <p:nvSpPr>
          <p:cNvPr id="888" name="object 9"/>
          <p:cNvSpPr txBox="1"/>
          <p:nvPr/>
        </p:nvSpPr>
        <p:spPr>
          <a:xfrm>
            <a:off x="156209" y="5172886"/>
            <a:ext cx="3260092" cy="20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200660" indent="-187960">
              <a:spcBef>
                <a:spcPts val="100"/>
              </a:spcBef>
              <a:buSzPct val="100000"/>
              <a:buChar char="•"/>
              <a:tabLst>
                <a:tab pos="190500" algn="l"/>
              </a:tabLst>
              <a:defRPr sz="1400">
                <a:solidFill>
                  <a:srgbClr val="32325D"/>
                </a:solidFill>
                <a:latin typeface="Microsoft Sans Serif"/>
                <a:ea typeface="Microsoft Sans Serif"/>
                <a:cs typeface="Microsoft Sans Serif"/>
                <a:sym typeface="Microsoft Sans Serif"/>
              </a:defRPr>
            </a:pPr>
            <a:r>
              <a:t>Analgesia. Paracetamol or </a:t>
            </a:r>
            <a:r>
              <a:rPr spc="-10"/>
              <a:t>ibuprofen.</a:t>
            </a:r>
          </a:p>
        </p:txBody>
      </p:sp>
      <p:sp>
        <p:nvSpPr>
          <p:cNvPr id="889" name="object 10"/>
          <p:cNvSpPr txBox="1">
            <a:spLocks noGrp="1"/>
          </p:cNvSpPr>
          <p:nvPr>
            <p:ph type="title"/>
          </p:nvPr>
        </p:nvSpPr>
        <p:spPr>
          <a:xfrm>
            <a:off x="3594860" y="-34068"/>
            <a:ext cx="1727836" cy="551182"/>
          </a:xfrm>
          <a:prstGeom prst="rect">
            <a:avLst/>
          </a:prstGeom>
        </p:spPr>
        <p:txBody>
          <a:bodyPr/>
          <a:lstStyle>
            <a:lvl1pPr indent="12700">
              <a:defRPr sz="3400" spc="100"/>
            </a:lvl1pPr>
          </a:lstStyle>
          <a:p>
            <a:r>
              <a:t>Mastitis</a:t>
            </a:r>
          </a:p>
        </p:txBody>
      </p:sp>
      <p:sp>
        <p:nvSpPr>
          <p:cNvPr id="890" name="object 11"/>
          <p:cNvSpPr txBox="1"/>
          <p:nvPr/>
        </p:nvSpPr>
        <p:spPr>
          <a:xfrm>
            <a:off x="4932996" y="773620"/>
            <a:ext cx="840106" cy="190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1300" spc="-10">
                <a:solidFill>
                  <a:srgbClr val="632523"/>
                </a:solidFill>
                <a:latin typeface="Microsoft Sans Serif"/>
                <a:ea typeface="Microsoft Sans Serif"/>
                <a:cs typeface="Microsoft Sans Serif"/>
                <a:sym typeface="Microsoft Sans Serif"/>
              </a:defRPr>
            </a:lvl1pPr>
          </a:lstStyle>
          <a:p>
            <a:r>
              <a:t>Antibiotics</a:t>
            </a:r>
          </a:p>
        </p:txBody>
      </p:sp>
      <p:sp>
        <p:nvSpPr>
          <p:cNvPr id="891" name="object 12"/>
          <p:cNvSpPr txBox="1"/>
          <p:nvPr/>
        </p:nvSpPr>
        <p:spPr>
          <a:xfrm>
            <a:off x="4928870" y="986395"/>
            <a:ext cx="4572001" cy="20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spcBef>
                <a:spcPts val="100"/>
              </a:spcBef>
              <a:defRPr sz="1300" spc="-10">
                <a:solidFill>
                  <a:srgbClr val="32325D"/>
                </a:solidFill>
                <a:latin typeface="Microsoft Sans Serif"/>
                <a:ea typeface="Microsoft Sans Serif"/>
                <a:cs typeface="Microsoft Sans Serif"/>
                <a:sym typeface="Microsoft Sans Serif"/>
              </a:defRPr>
            </a:pPr>
            <a:r>
              <a:t>Antibiotics,</a:t>
            </a:r>
            <a:r>
              <a:rPr spc="-50"/>
              <a:t> </a:t>
            </a:r>
            <a:r>
              <a:rPr spc="0"/>
              <a:t>usually</a:t>
            </a:r>
            <a:r>
              <a:rPr spc="-5"/>
              <a:t> </a:t>
            </a:r>
            <a:r>
              <a:rPr spc="0"/>
              <a:t>flucloxacillin</a:t>
            </a:r>
            <a:r>
              <a:rPr spc="-45"/>
              <a:t> </a:t>
            </a:r>
            <a:r>
              <a:rPr sz="1400" spc="0"/>
              <a:t>or</a:t>
            </a:r>
            <a:r>
              <a:rPr sz="1400" spc="-55"/>
              <a:t> </a:t>
            </a:r>
            <a:r>
              <a:rPr sz="1400"/>
              <a:t>clarithromycin</a:t>
            </a:r>
            <a:r>
              <a:t>,</a:t>
            </a:r>
            <a:r>
              <a:rPr spc="-50"/>
              <a:t> </a:t>
            </a:r>
            <a:r>
              <a:t>should</a:t>
            </a:r>
            <a:r>
              <a:rPr spc="-65"/>
              <a:t> </a:t>
            </a:r>
            <a:r>
              <a:rPr spc="-25"/>
              <a:t>be</a:t>
            </a:r>
          </a:p>
        </p:txBody>
      </p:sp>
      <p:sp>
        <p:nvSpPr>
          <p:cNvPr id="892" name="object 13"/>
          <p:cNvSpPr txBox="1"/>
          <p:nvPr/>
        </p:nvSpPr>
        <p:spPr>
          <a:xfrm>
            <a:off x="4928184" y="1191386"/>
            <a:ext cx="4311651" cy="406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5080" indent="13334">
              <a:lnSpc>
                <a:spcPct val="113300"/>
              </a:lnSpc>
              <a:defRPr sz="1300">
                <a:solidFill>
                  <a:srgbClr val="32325D"/>
                </a:solidFill>
                <a:latin typeface="Microsoft Sans Serif"/>
                <a:ea typeface="Microsoft Sans Serif"/>
                <a:cs typeface="Microsoft Sans Serif"/>
                <a:sym typeface="Microsoft Sans Serif"/>
              </a:defRPr>
            </a:pPr>
            <a:r>
              <a:t>prescribed.</a:t>
            </a:r>
            <a:r>
              <a:rPr spc="-65"/>
              <a:t> </a:t>
            </a:r>
            <a:r>
              <a:t>Treatment</a:t>
            </a:r>
            <a:r>
              <a:rPr spc="-60"/>
              <a:t> </a:t>
            </a:r>
            <a:r>
              <a:rPr spc="-10"/>
              <a:t>should</a:t>
            </a:r>
            <a:r>
              <a:rPr spc="-65"/>
              <a:t> </a:t>
            </a:r>
            <a:r>
              <a:t>be</a:t>
            </a:r>
            <a:r>
              <a:rPr spc="-60"/>
              <a:t> </a:t>
            </a:r>
            <a:r>
              <a:t>in</a:t>
            </a:r>
            <a:r>
              <a:rPr spc="-65"/>
              <a:t> </a:t>
            </a:r>
            <a:r>
              <a:t>accordance</a:t>
            </a:r>
            <a:r>
              <a:rPr spc="-65"/>
              <a:t> </a:t>
            </a:r>
            <a:r>
              <a:t>with</a:t>
            </a:r>
            <a:r>
              <a:rPr spc="-65"/>
              <a:t> </a:t>
            </a:r>
            <a:r>
              <a:rPr spc="-10"/>
              <a:t>local </a:t>
            </a:r>
            <a:r>
              <a:t>prescribing</a:t>
            </a:r>
            <a:r>
              <a:rPr spc="45"/>
              <a:t> </a:t>
            </a:r>
            <a:r>
              <a:rPr spc="-10"/>
              <a:t>guidelines.</a:t>
            </a:r>
          </a:p>
        </p:txBody>
      </p:sp>
      <p:sp>
        <p:nvSpPr>
          <p:cNvPr id="893" name="object 14"/>
          <p:cNvSpPr txBox="1"/>
          <p:nvPr/>
        </p:nvSpPr>
        <p:spPr>
          <a:xfrm>
            <a:off x="4928184" y="1905260"/>
            <a:ext cx="4767580"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6509">
              <a:spcBef>
                <a:spcPts val="200"/>
              </a:spcBef>
              <a:defRPr sz="1300">
                <a:solidFill>
                  <a:srgbClr val="632523"/>
                </a:solidFill>
                <a:latin typeface="Microsoft Sans Serif"/>
                <a:ea typeface="Microsoft Sans Serif"/>
                <a:cs typeface="Microsoft Sans Serif"/>
                <a:sym typeface="Microsoft Sans Serif"/>
              </a:defRPr>
            </a:pPr>
            <a:r>
              <a:t>Surgical</a:t>
            </a:r>
            <a:r>
              <a:rPr spc="120"/>
              <a:t> </a:t>
            </a:r>
            <a:r>
              <a:rPr sz="1200" spc="-10"/>
              <a:t>managemen</a:t>
            </a:r>
            <a:r>
              <a:rPr sz="1200" spc="-10">
                <a:solidFill>
                  <a:srgbClr val="32325D"/>
                </a:solidFill>
              </a:rPr>
              <a:t>t</a:t>
            </a:r>
            <a:endParaRPr sz="1200"/>
          </a:p>
          <a:p>
            <a:pPr indent="12700">
              <a:spcBef>
                <a:spcPts val="100"/>
              </a:spcBef>
              <a:defRPr sz="1300">
                <a:solidFill>
                  <a:srgbClr val="32325D"/>
                </a:solidFill>
                <a:latin typeface="Microsoft Sans Serif"/>
                <a:ea typeface="Microsoft Sans Serif"/>
                <a:cs typeface="Microsoft Sans Serif"/>
                <a:sym typeface="Microsoft Sans Serif"/>
              </a:defRPr>
            </a:pPr>
            <a:r>
              <a:t>Surgical</a:t>
            </a:r>
            <a:r>
              <a:rPr spc="-40"/>
              <a:t> </a:t>
            </a:r>
            <a:r>
              <a:t>management</a:t>
            </a:r>
            <a:r>
              <a:rPr spc="-20"/>
              <a:t> </a:t>
            </a:r>
            <a:r>
              <a:t>is</a:t>
            </a:r>
            <a:r>
              <a:rPr spc="-40"/>
              <a:t> </a:t>
            </a:r>
            <a:r>
              <a:t>indicated</a:t>
            </a:r>
            <a:r>
              <a:rPr spc="-25"/>
              <a:t> </a:t>
            </a:r>
            <a:r>
              <a:rPr spc="-10"/>
              <a:t>for</a:t>
            </a:r>
            <a:r>
              <a:rPr spc="-40"/>
              <a:t> </a:t>
            </a:r>
            <a:r>
              <a:t>breast</a:t>
            </a:r>
            <a:r>
              <a:rPr spc="-25"/>
              <a:t> </a:t>
            </a:r>
            <a:r>
              <a:rPr spc="-20"/>
              <a:t>abscesses.</a:t>
            </a:r>
            <a:r>
              <a:rPr spc="-40"/>
              <a:t> </a:t>
            </a:r>
            <a:r>
              <a:rPr spc="-10"/>
              <a:t>Incision</a:t>
            </a:r>
          </a:p>
          <a:p>
            <a:pPr indent="13334">
              <a:spcBef>
                <a:spcPts val="200"/>
              </a:spcBef>
              <a:defRPr sz="1300">
                <a:solidFill>
                  <a:srgbClr val="32325D"/>
                </a:solidFill>
                <a:latin typeface="Microsoft Sans Serif"/>
                <a:ea typeface="Microsoft Sans Serif"/>
                <a:cs typeface="Microsoft Sans Serif"/>
                <a:sym typeface="Microsoft Sans Serif"/>
              </a:defRPr>
            </a:pPr>
            <a:r>
              <a:t>and</a:t>
            </a:r>
            <a:r>
              <a:rPr spc="-55"/>
              <a:t> </a:t>
            </a:r>
            <a:r>
              <a:rPr spc="-10"/>
              <a:t>drainage</a:t>
            </a:r>
            <a:r>
              <a:rPr spc="-55"/>
              <a:t> </a:t>
            </a:r>
            <a:r>
              <a:t>of</a:t>
            </a:r>
            <a:r>
              <a:rPr spc="-55"/>
              <a:t> </a:t>
            </a:r>
            <a:r>
              <a:rPr spc="-10"/>
              <a:t>abscess</a:t>
            </a:r>
          </a:p>
        </p:txBody>
      </p:sp>
    </p:spTree>
  </p:cSld>
  <p:clrMapOvr>
    <a:masterClrMapping/>
  </p:clrMapOvr>
  <p:transition spd="med"/>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5" name="object 2" descr="object 2"/>
          <p:cNvPicPr>
            <a:picLocks noChangeAspect="1"/>
          </p:cNvPicPr>
          <p:nvPr/>
        </p:nvPicPr>
        <p:blipFill>
          <a:blip r:embed="rId2"/>
          <a:stretch>
            <a:fillRect/>
          </a:stretch>
        </p:blipFill>
        <p:spPr>
          <a:xfrm>
            <a:off x="4951383" y="1715186"/>
            <a:ext cx="5009543" cy="3041761"/>
          </a:xfrm>
          <a:prstGeom prst="rect">
            <a:avLst/>
          </a:prstGeom>
          <a:ln w="12700">
            <a:miter lim="400000"/>
          </a:ln>
        </p:spPr>
      </p:pic>
      <p:pic>
        <p:nvPicPr>
          <p:cNvPr id="896" name="object 3" descr="object 3"/>
          <p:cNvPicPr>
            <a:picLocks noChangeAspect="1"/>
          </p:cNvPicPr>
          <p:nvPr/>
        </p:nvPicPr>
        <p:blipFill>
          <a:blip r:embed="rId3"/>
          <a:stretch>
            <a:fillRect/>
          </a:stretch>
        </p:blipFill>
        <p:spPr>
          <a:xfrm>
            <a:off x="257397" y="1722336"/>
            <a:ext cx="4635287" cy="2956772"/>
          </a:xfrm>
          <a:prstGeom prst="rect">
            <a:avLst/>
          </a:prstGeom>
          <a:ln w="12700">
            <a:miter lim="400000"/>
          </a:ln>
        </p:spPr>
      </p:pic>
    </p:spTree>
  </p:cSld>
  <p:clrMapOvr>
    <a:masterClrMapping/>
  </p:clrMapOvr>
  <p:transition spd="med"/>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6" name="object 2"/>
          <p:cNvGrpSpPr/>
          <p:nvPr/>
        </p:nvGrpSpPr>
        <p:grpSpPr>
          <a:xfrm>
            <a:off x="-1" y="13475"/>
            <a:ext cx="10058401" cy="4991101"/>
            <a:chOff x="0" y="0"/>
            <a:chExt cx="10058400" cy="4991100"/>
          </a:xfrm>
        </p:grpSpPr>
        <p:sp>
          <p:nvSpPr>
            <p:cNvPr id="898" name="Shape"/>
            <p:cNvSpPr/>
            <p:nvPr/>
          </p:nvSpPr>
          <p:spPr>
            <a:xfrm>
              <a:off x="4686617" y="4978400"/>
              <a:ext cx="981394"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5395" y="21600"/>
                  </a:lnTo>
                  <a:lnTo>
                    <a:pt x="20412"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899" name="Shape"/>
            <p:cNvSpPr/>
            <p:nvPr/>
          </p:nvSpPr>
          <p:spPr>
            <a:xfrm>
              <a:off x="4490720" y="4965700"/>
              <a:ext cx="1486536"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710" y="21600"/>
                  </a:lnTo>
                  <a:lnTo>
                    <a:pt x="20857"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900" name="Shape"/>
            <p:cNvSpPr/>
            <p:nvPr/>
          </p:nvSpPr>
          <p:spPr>
            <a:xfrm>
              <a:off x="4242434" y="4953000"/>
              <a:ext cx="1990408"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551" y="21600"/>
                  </a:lnTo>
                  <a:lnTo>
                    <a:pt x="21045"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901" name="Shape"/>
            <p:cNvSpPr/>
            <p:nvPr/>
          </p:nvSpPr>
          <p:spPr>
            <a:xfrm>
              <a:off x="3989703" y="4940300"/>
              <a:ext cx="2447292"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446" y="21600"/>
                  </a:lnTo>
                  <a:lnTo>
                    <a:pt x="21149"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902" name="Shape"/>
            <p:cNvSpPr/>
            <p:nvPr/>
          </p:nvSpPr>
          <p:spPr>
            <a:xfrm>
              <a:off x="3787456" y="4927600"/>
              <a:ext cx="1935164"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563" y="21600"/>
                  </a:lnTo>
                  <a:lnTo>
                    <a:pt x="20253"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903" name="Shape"/>
            <p:cNvSpPr/>
            <p:nvPr/>
          </p:nvSpPr>
          <p:spPr>
            <a:xfrm>
              <a:off x="5783579" y="4927600"/>
              <a:ext cx="802958"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01" y="0"/>
                  </a:lnTo>
                  <a:lnTo>
                    <a:pt x="0" y="21600"/>
                  </a:lnTo>
                  <a:lnTo>
                    <a:pt x="20276"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904" name="Shape"/>
            <p:cNvSpPr/>
            <p:nvPr/>
          </p:nvSpPr>
          <p:spPr>
            <a:xfrm>
              <a:off x="3284537" y="4876800"/>
              <a:ext cx="3081021" cy="508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352" y="5400"/>
                  </a:lnTo>
                  <a:lnTo>
                    <a:pt x="703" y="5400"/>
                  </a:lnTo>
                  <a:lnTo>
                    <a:pt x="1055" y="10800"/>
                  </a:lnTo>
                  <a:lnTo>
                    <a:pt x="1758" y="10800"/>
                  </a:lnTo>
                  <a:lnTo>
                    <a:pt x="2110" y="16200"/>
                  </a:lnTo>
                  <a:lnTo>
                    <a:pt x="2464" y="16200"/>
                  </a:lnTo>
                  <a:lnTo>
                    <a:pt x="2818" y="21600"/>
                  </a:lnTo>
                  <a:lnTo>
                    <a:pt x="17179"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905" name="Shape"/>
            <p:cNvSpPr/>
            <p:nvPr/>
          </p:nvSpPr>
          <p:spPr>
            <a:xfrm>
              <a:off x="6096317" y="4914900"/>
              <a:ext cx="637224"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765" y="0"/>
                  </a:lnTo>
                  <a:lnTo>
                    <a:pt x="0" y="21600"/>
                  </a:lnTo>
                  <a:lnTo>
                    <a:pt x="19943"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906" name="Shape"/>
            <p:cNvSpPr/>
            <p:nvPr/>
          </p:nvSpPr>
          <p:spPr>
            <a:xfrm>
              <a:off x="6303326" y="4902200"/>
              <a:ext cx="577533"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00" y="0"/>
                  </a:lnTo>
                  <a:lnTo>
                    <a:pt x="0" y="21600"/>
                  </a:lnTo>
                  <a:lnTo>
                    <a:pt x="19759"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907" name="Shape"/>
            <p:cNvSpPr/>
            <p:nvPr/>
          </p:nvSpPr>
          <p:spPr>
            <a:xfrm>
              <a:off x="6455409" y="4889500"/>
              <a:ext cx="572453"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17" y="0"/>
                  </a:lnTo>
                  <a:lnTo>
                    <a:pt x="0" y="21600"/>
                  </a:lnTo>
                  <a:lnTo>
                    <a:pt x="19755"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908" name="Shape"/>
            <p:cNvSpPr/>
            <p:nvPr/>
          </p:nvSpPr>
          <p:spPr>
            <a:xfrm>
              <a:off x="6607809" y="4876800"/>
              <a:ext cx="569914"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25" y="0"/>
                  </a:lnTo>
                  <a:lnTo>
                    <a:pt x="0" y="21600"/>
                  </a:lnTo>
                  <a:lnTo>
                    <a:pt x="19687"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909" name="Shape"/>
            <p:cNvSpPr/>
            <p:nvPr/>
          </p:nvSpPr>
          <p:spPr>
            <a:xfrm>
              <a:off x="2733675" y="4826000"/>
              <a:ext cx="4091622" cy="508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054" y="10800"/>
                  </a:lnTo>
                  <a:lnTo>
                    <a:pt x="2378" y="21600"/>
                  </a:lnTo>
                  <a:lnTo>
                    <a:pt x="19443" y="21600"/>
                  </a:lnTo>
                  <a:lnTo>
                    <a:pt x="19713" y="16200"/>
                  </a:lnTo>
                  <a:lnTo>
                    <a:pt x="19983" y="16200"/>
                  </a:lnTo>
                  <a:lnTo>
                    <a:pt x="20252" y="10800"/>
                  </a:lnTo>
                  <a:lnTo>
                    <a:pt x="20522" y="10800"/>
                  </a:lnTo>
                  <a:lnTo>
                    <a:pt x="20792" y="5400"/>
                  </a:lnTo>
                  <a:lnTo>
                    <a:pt x="21330" y="54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910" name="Shape"/>
            <p:cNvSpPr/>
            <p:nvPr/>
          </p:nvSpPr>
          <p:spPr>
            <a:xfrm>
              <a:off x="6759892" y="4864100"/>
              <a:ext cx="518161"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18" y="0"/>
                  </a:lnTo>
                  <a:lnTo>
                    <a:pt x="0" y="21600"/>
                  </a:lnTo>
                  <a:lnTo>
                    <a:pt x="19509"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911" name="Shape"/>
            <p:cNvSpPr/>
            <p:nvPr/>
          </p:nvSpPr>
          <p:spPr>
            <a:xfrm>
              <a:off x="6911975" y="4851400"/>
              <a:ext cx="466407"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353" y="0"/>
                  </a:lnTo>
                  <a:lnTo>
                    <a:pt x="0" y="21600"/>
                  </a:lnTo>
                  <a:lnTo>
                    <a:pt x="19277"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912" name="Shape"/>
            <p:cNvSpPr/>
            <p:nvPr/>
          </p:nvSpPr>
          <p:spPr>
            <a:xfrm>
              <a:off x="7064057" y="4838700"/>
              <a:ext cx="414656"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646" y="0"/>
                  </a:lnTo>
                  <a:lnTo>
                    <a:pt x="0" y="21600"/>
                  </a:lnTo>
                  <a:lnTo>
                    <a:pt x="18987"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913" name="Shape"/>
            <p:cNvSpPr/>
            <p:nvPr/>
          </p:nvSpPr>
          <p:spPr>
            <a:xfrm>
              <a:off x="7165340" y="4826000"/>
              <a:ext cx="413703"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636" y="0"/>
                  </a:lnTo>
                  <a:lnTo>
                    <a:pt x="0" y="21600"/>
                  </a:lnTo>
                  <a:lnTo>
                    <a:pt x="18981"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914" name="Shape"/>
            <p:cNvSpPr/>
            <p:nvPr/>
          </p:nvSpPr>
          <p:spPr>
            <a:xfrm>
              <a:off x="2635250" y="4813300"/>
              <a:ext cx="4291966"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248" y="21600"/>
                  </a:lnTo>
                  <a:lnTo>
                    <a:pt x="21344"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915" name="Shape"/>
            <p:cNvSpPr/>
            <p:nvPr/>
          </p:nvSpPr>
          <p:spPr>
            <a:xfrm>
              <a:off x="7266305" y="4813300"/>
              <a:ext cx="414338"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632" y="0"/>
                  </a:lnTo>
                  <a:lnTo>
                    <a:pt x="0" y="21600"/>
                  </a:lnTo>
                  <a:lnTo>
                    <a:pt x="18952"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916" name="Shape"/>
            <p:cNvSpPr/>
            <p:nvPr/>
          </p:nvSpPr>
          <p:spPr>
            <a:xfrm>
              <a:off x="2537142" y="4800600"/>
              <a:ext cx="4491038"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237" y="21600"/>
                  </a:lnTo>
                  <a:lnTo>
                    <a:pt x="21360"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917" name="Shape"/>
            <p:cNvSpPr/>
            <p:nvPr/>
          </p:nvSpPr>
          <p:spPr>
            <a:xfrm>
              <a:off x="7367269" y="4800600"/>
              <a:ext cx="414973"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628" y="0"/>
                  </a:lnTo>
                  <a:lnTo>
                    <a:pt x="0" y="21600"/>
                  </a:lnTo>
                  <a:lnTo>
                    <a:pt x="18956"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918" name="Shape"/>
            <p:cNvSpPr/>
            <p:nvPr/>
          </p:nvSpPr>
          <p:spPr>
            <a:xfrm>
              <a:off x="2439034" y="4787900"/>
              <a:ext cx="4688841"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225" y="21600"/>
                  </a:lnTo>
                  <a:lnTo>
                    <a:pt x="21370"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919" name="Shape"/>
            <p:cNvSpPr/>
            <p:nvPr/>
          </p:nvSpPr>
          <p:spPr>
            <a:xfrm>
              <a:off x="7518717" y="4787900"/>
              <a:ext cx="365126"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986" y="0"/>
                  </a:lnTo>
                  <a:lnTo>
                    <a:pt x="0" y="21600"/>
                  </a:lnTo>
                  <a:lnTo>
                    <a:pt x="18595"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920" name="Shape"/>
            <p:cNvSpPr/>
            <p:nvPr/>
          </p:nvSpPr>
          <p:spPr>
            <a:xfrm>
              <a:off x="2291714" y="4775200"/>
              <a:ext cx="4935856"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215" y="21600"/>
                  </a:lnTo>
                  <a:lnTo>
                    <a:pt x="21382"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921" name="Shape"/>
            <p:cNvSpPr/>
            <p:nvPr/>
          </p:nvSpPr>
          <p:spPr>
            <a:xfrm>
              <a:off x="7619682" y="4762500"/>
              <a:ext cx="415926" cy="254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5227" y="0"/>
                  </a:lnTo>
                  <a:lnTo>
                    <a:pt x="0" y="21600"/>
                  </a:lnTo>
                  <a:lnTo>
                    <a:pt x="16340"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922" name="Shape"/>
            <p:cNvSpPr/>
            <p:nvPr/>
          </p:nvSpPr>
          <p:spPr>
            <a:xfrm>
              <a:off x="2193606" y="4762500"/>
              <a:ext cx="5133659"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207" y="21600"/>
                  </a:lnTo>
                  <a:lnTo>
                    <a:pt x="21390"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923" name="Shape"/>
            <p:cNvSpPr/>
            <p:nvPr/>
          </p:nvSpPr>
          <p:spPr>
            <a:xfrm>
              <a:off x="2095817" y="4749800"/>
              <a:ext cx="5331143"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98" y="21600"/>
                  </a:lnTo>
                  <a:lnTo>
                    <a:pt x="21398"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924" name="Shape"/>
            <p:cNvSpPr/>
            <p:nvPr/>
          </p:nvSpPr>
          <p:spPr>
            <a:xfrm>
              <a:off x="7770494" y="4749800"/>
              <a:ext cx="366396"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976" y="0"/>
                  </a:lnTo>
                  <a:lnTo>
                    <a:pt x="0" y="21600"/>
                  </a:lnTo>
                  <a:lnTo>
                    <a:pt x="18605"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925" name="Shape"/>
            <p:cNvSpPr/>
            <p:nvPr/>
          </p:nvSpPr>
          <p:spPr>
            <a:xfrm>
              <a:off x="1899601" y="4724400"/>
              <a:ext cx="5676584" cy="254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87" y="10800"/>
                  </a:lnTo>
                  <a:lnTo>
                    <a:pt x="373" y="10800"/>
                  </a:lnTo>
                  <a:lnTo>
                    <a:pt x="559" y="21600"/>
                  </a:lnTo>
                  <a:lnTo>
                    <a:pt x="21221"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926" name="Shape"/>
            <p:cNvSpPr/>
            <p:nvPr/>
          </p:nvSpPr>
          <p:spPr>
            <a:xfrm>
              <a:off x="7871142" y="4699000"/>
              <a:ext cx="564199" cy="508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499" y="0"/>
                  </a:lnTo>
                  <a:lnTo>
                    <a:pt x="9578" y="5400"/>
                  </a:lnTo>
                  <a:lnTo>
                    <a:pt x="7670" y="5400"/>
                  </a:lnTo>
                  <a:lnTo>
                    <a:pt x="3829" y="16200"/>
                  </a:lnTo>
                  <a:lnTo>
                    <a:pt x="1921" y="16200"/>
                  </a:lnTo>
                  <a:lnTo>
                    <a:pt x="0" y="21600"/>
                  </a:lnTo>
                  <a:lnTo>
                    <a:pt x="12107" y="21600"/>
                  </a:lnTo>
                  <a:lnTo>
                    <a:pt x="15936" y="10800"/>
                  </a:lnTo>
                  <a:lnTo>
                    <a:pt x="17832" y="108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927" name="Shape"/>
            <p:cNvSpPr/>
            <p:nvPr/>
          </p:nvSpPr>
          <p:spPr>
            <a:xfrm>
              <a:off x="1801494" y="4711700"/>
              <a:ext cx="5874068"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80" y="21600"/>
                  </a:lnTo>
                  <a:lnTo>
                    <a:pt x="21417"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928" name="Shape"/>
            <p:cNvSpPr/>
            <p:nvPr/>
          </p:nvSpPr>
          <p:spPr>
            <a:xfrm>
              <a:off x="1622106" y="4597400"/>
              <a:ext cx="6736400" cy="114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811" y="12000"/>
                  </a:lnTo>
                  <a:lnTo>
                    <a:pt x="974" y="12000"/>
                  </a:lnTo>
                  <a:lnTo>
                    <a:pt x="1627" y="21600"/>
                  </a:lnTo>
                  <a:lnTo>
                    <a:pt x="19569" y="21600"/>
                  </a:lnTo>
                  <a:lnTo>
                    <a:pt x="19885" y="16800"/>
                  </a:lnTo>
                  <a:lnTo>
                    <a:pt x="20041" y="16800"/>
                  </a:lnTo>
                  <a:lnTo>
                    <a:pt x="20197" y="14400"/>
                  </a:lnTo>
                  <a:lnTo>
                    <a:pt x="20353" y="14400"/>
                  </a:lnTo>
                  <a:lnTo>
                    <a:pt x="20665" y="9600"/>
                  </a:lnTo>
                  <a:lnTo>
                    <a:pt x="20821" y="9600"/>
                  </a:lnTo>
                  <a:lnTo>
                    <a:pt x="21133" y="4800"/>
                  </a:lnTo>
                  <a:lnTo>
                    <a:pt x="21288" y="48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929" name="Shape"/>
            <p:cNvSpPr/>
            <p:nvPr/>
          </p:nvSpPr>
          <p:spPr>
            <a:xfrm>
              <a:off x="8221344" y="4279900"/>
              <a:ext cx="1837056" cy="4191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726" y="2618"/>
                  </a:lnTo>
                  <a:lnTo>
                    <a:pt x="12827" y="10473"/>
                  </a:lnTo>
                  <a:lnTo>
                    <a:pt x="12248" y="10473"/>
                  </a:lnTo>
                  <a:lnTo>
                    <a:pt x="8769" y="14400"/>
                  </a:lnTo>
                  <a:lnTo>
                    <a:pt x="8187" y="14400"/>
                  </a:lnTo>
                  <a:lnTo>
                    <a:pt x="5857" y="17018"/>
                  </a:lnTo>
                  <a:lnTo>
                    <a:pt x="5271" y="17018"/>
                  </a:lnTo>
                  <a:lnTo>
                    <a:pt x="4103" y="18327"/>
                  </a:lnTo>
                  <a:lnTo>
                    <a:pt x="3517" y="18327"/>
                  </a:lnTo>
                  <a:lnTo>
                    <a:pt x="1758" y="20291"/>
                  </a:lnTo>
                  <a:lnTo>
                    <a:pt x="1172" y="20291"/>
                  </a:lnTo>
                  <a:lnTo>
                    <a:pt x="0" y="21600"/>
                  </a:lnTo>
                  <a:lnTo>
                    <a:pt x="3099" y="21600"/>
                  </a:lnTo>
                  <a:lnTo>
                    <a:pt x="4834" y="19636"/>
                  </a:lnTo>
                  <a:lnTo>
                    <a:pt x="5413" y="19636"/>
                  </a:lnTo>
                  <a:lnTo>
                    <a:pt x="7142" y="17673"/>
                  </a:lnTo>
                  <a:lnTo>
                    <a:pt x="7720" y="17673"/>
                  </a:lnTo>
                  <a:lnTo>
                    <a:pt x="10027" y="15055"/>
                  </a:lnTo>
                  <a:lnTo>
                    <a:pt x="10606" y="15055"/>
                  </a:lnTo>
                  <a:lnTo>
                    <a:pt x="18083" y="6545"/>
                  </a:lnTo>
                  <a:lnTo>
                    <a:pt x="21600" y="1964"/>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930" name="Shape"/>
            <p:cNvSpPr/>
            <p:nvPr/>
          </p:nvSpPr>
          <p:spPr>
            <a:xfrm>
              <a:off x="1556066" y="4673600"/>
              <a:ext cx="353061" cy="12700"/>
            </a:xfrm>
            <a:custGeom>
              <a:avLst/>
              <a:gdLst/>
              <a:ahLst/>
              <a:cxnLst>
                <a:cxn ang="0">
                  <a:pos x="wd2" y="hd2"/>
                </a:cxn>
                <a:cxn ang="5400000">
                  <a:pos x="wd2" y="hd2"/>
                </a:cxn>
                <a:cxn ang="10800000">
                  <a:pos x="wd2" y="hd2"/>
                </a:cxn>
                <a:cxn ang="16200000">
                  <a:pos x="wd2" y="hd2"/>
                </a:cxn>
              </a:cxnLst>
              <a:rect l="0" t="0" r="r" b="b"/>
              <a:pathLst>
                <a:path w="21600" h="21600" extrusionOk="0">
                  <a:moveTo>
                    <a:pt x="18550" y="0"/>
                  </a:moveTo>
                  <a:lnTo>
                    <a:pt x="0" y="0"/>
                  </a:lnTo>
                  <a:lnTo>
                    <a:pt x="2991" y="21600"/>
                  </a:lnTo>
                  <a:lnTo>
                    <a:pt x="21600" y="21600"/>
                  </a:lnTo>
                  <a:lnTo>
                    <a:pt x="1855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931" name="Shape"/>
            <p:cNvSpPr/>
            <p:nvPr/>
          </p:nvSpPr>
          <p:spPr>
            <a:xfrm>
              <a:off x="1457959" y="4660900"/>
              <a:ext cx="351791" cy="12700"/>
            </a:xfrm>
            <a:custGeom>
              <a:avLst/>
              <a:gdLst/>
              <a:ahLst/>
              <a:cxnLst>
                <a:cxn ang="0">
                  <a:pos x="wd2" y="hd2"/>
                </a:cxn>
                <a:cxn ang="5400000">
                  <a:pos x="wd2" y="hd2"/>
                </a:cxn>
                <a:cxn ang="10800000">
                  <a:pos x="wd2" y="hd2"/>
                </a:cxn>
                <a:cxn ang="16200000">
                  <a:pos x="wd2" y="hd2"/>
                </a:cxn>
              </a:cxnLst>
              <a:rect l="0" t="0" r="r" b="b"/>
              <a:pathLst>
                <a:path w="21600" h="21600" extrusionOk="0">
                  <a:moveTo>
                    <a:pt x="18520" y="0"/>
                  </a:moveTo>
                  <a:lnTo>
                    <a:pt x="0" y="0"/>
                  </a:lnTo>
                  <a:lnTo>
                    <a:pt x="3002" y="21600"/>
                  </a:lnTo>
                  <a:lnTo>
                    <a:pt x="21600" y="21600"/>
                  </a:lnTo>
                  <a:lnTo>
                    <a:pt x="1852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932" name="Shape"/>
            <p:cNvSpPr/>
            <p:nvPr/>
          </p:nvSpPr>
          <p:spPr>
            <a:xfrm>
              <a:off x="1310956" y="4635500"/>
              <a:ext cx="398781" cy="25400"/>
            </a:xfrm>
            <a:custGeom>
              <a:avLst/>
              <a:gdLst/>
              <a:ahLst/>
              <a:cxnLst>
                <a:cxn ang="0">
                  <a:pos x="wd2" y="hd2"/>
                </a:cxn>
                <a:cxn ang="5400000">
                  <a:pos x="wd2" y="hd2"/>
                </a:cxn>
                <a:cxn ang="10800000">
                  <a:pos x="wd2" y="hd2"/>
                </a:cxn>
                <a:cxn ang="16200000">
                  <a:pos x="wd2" y="hd2"/>
                </a:cxn>
              </a:cxnLst>
              <a:rect l="0" t="0" r="r" b="b"/>
              <a:pathLst>
                <a:path w="21600" h="21600" extrusionOk="0">
                  <a:moveTo>
                    <a:pt x="16183" y="0"/>
                  </a:moveTo>
                  <a:lnTo>
                    <a:pt x="0" y="0"/>
                  </a:lnTo>
                  <a:lnTo>
                    <a:pt x="5297" y="21600"/>
                  </a:lnTo>
                  <a:lnTo>
                    <a:pt x="21600" y="21600"/>
                  </a:lnTo>
                  <a:lnTo>
                    <a:pt x="16183"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933" name="Shape"/>
            <p:cNvSpPr/>
            <p:nvPr/>
          </p:nvSpPr>
          <p:spPr>
            <a:xfrm>
              <a:off x="611186" y="4508500"/>
              <a:ext cx="948691" cy="127000"/>
            </a:xfrm>
            <a:custGeom>
              <a:avLst/>
              <a:gdLst/>
              <a:ahLst/>
              <a:cxnLst>
                <a:cxn ang="0">
                  <a:pos x="wd2" y="hd2"/>
                </a:cxn>
                <a:cxn ang="5400000">
                  <a:pos x="wd2" y="hd2"/>
                </a:cxn>
                <a:cxn ang="10800000">
                  <a:pos x="wd2" y="hd2"/>
                </a:cxn>
                <a:cxn ang="16200000">
                  <a:pos x="wd2" y="hd2"/>
                </a:cxn>
              </a:cxnLst>
              <a:rect l="0" t="0" r="r" b="b"/>
              <a:pathLst>
                <a:path w="21600" h="21600" extrusionOk="0">
                  <a:moveTo>
                    <a:pt x="5429" y="0"/>
                  </a:moveTo>
                  <a:lnTo>
                    <a:pt x="0" y="0"/>
                  </a:lnTo>
                  <a:lnTo>
                    <a:pt x="4619" y="8640"/>
                  </a:lnTo>
                  <a:lnTo>
                    <a:pt x="5776" y="8640"/>
                  </a:lnTo>
                  <a:lnTo>
                    <a:pt x="8089" y="12960"/>
                  </a:lnTo>
                  <a:lnTo>
                    <a:pt x="9246" y="12960"/>
                  </a:lnTo>
                  <a:lnTo>
                    <a:pt x="11472" y="17280"/>
                  </a:lnTo>
                  <a:lnTo>
                    <a:pt x="12586" y="17280"/>
                  </a:lnTo>
                  <a:lnTo>
                    <a:pt x="14819" y="21600"/>
                  </a:lnTo>
                  <a:lnTo>
                    <a:pt x="21600" y="21600"/>
                  </a:lnTo>
                  <a:lnTo>
                    <a:pt x="20458" y="19440"/>
                  </a:lnTo>
                  <a:lnTo>
                    <a:pt x="19323" y="19440"/>
                  </a:lnTo>
                  <a:lnTo>
                    <a:pt x="17002" y="15120"/>
                  </a:lnTo>
                  <a:lnTo>
                    <a:pt x="15846" y="15120"/>
                  </a:lnTo>
                  <a:lnTo>
                    <a:pt x="13525" y="10800"/>
                  </a:lnTo>
                  <a:lnTo>
                    <a:pt x="12369" y="10800"/>
                  </a:lnTo>
                  <a:lnTo>
                    <a:pt x="10055" y="6480"/>
                  </a:lnTo>
                  <a:lnTo>
                    <a:pt x="8899" y="6480"/>
                  </a:lnTo>
                  <a:lnTo>
                    <a:pt x="5429"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934" name="Shape"/>
            <p:cNvSpPr/>
            <p:nvPr/>
          </p:nvSpPr>
          <p:spPr>
            <a:xfrm>
              <a:off x="0" y="-1"/>
              <a:ext cx="10058400" cy="45974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19512"/>
                  </a:lnTo>
                  <a:lnTo>
                    <a:pt x="745" y="20049"/>
                  </a:lnTo>
                  <a:lnTo>
                    <a:pt x="1050" y="20228"/>
                  </a:lnTo>
                  <a:lnTo>
                    <a:pt x="1152" y="20347"/>
                  </a:lnTo>
                  <a:lnTo>
                    <a:pt x="1971" y="20824"/>
                  </a:lnTo>
                  <a:lnTo>
                    <a:pt x="3374" y="21600"/>
                  </a:lnTo>
                  <a:lnTo>
                    <a:pt x="18054" y="21600"/>
                  </a:lnTo>
                  <a:lnTo>
                    <a:pt x="18366" y="21421"/>
                  </a:lnTo>
                  <a:lnTo>
                    <a:pt x="18470" y="21421"/>
                  </a:lnTo>
                  <a:lnTo>
                    <a:pt x="18789" y="21242"/>
                  </a:lnTo>
                  <a:lnTo>
                    <a:pt x="18895" y="21242"/>
                  </a:lnTo>
                  <a:lnTo>
                    <a:pt x="19530" y="20884"/>
                  </a:lnTo>
                  <a:lnTo>
                    <a:pt x="19636" y="20884"/>
                  </a:lnTo>
                  <a:lnTo>
                    <a:pt x="20687" y="20287"/>
                  </a:lnTo>
                  <a:lnTo>
                    <a:pt x="21368" y="19929"/>
                  </a:lnTo>
                  <a:lnTo>
                    <a:pt x="21600" y="1975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935" name="Shape"/>
            <p:cNvSpPr/>
            <p:nvPr/>
          </p:nvSpPr>
          <p:spPr>
            <a:xfrm>
              <a:off x="-1" y="4330700"/>
              <a:ext cx="2106931" cy="381000"/>
            </a:xfrm>
            <a:custGeom>
              <a:avLst/>
              <a:gdLst/>
              <a:ahLst/>
              <a:cxnLst>
                <a:cxn ang="0">
                  <a:pos x="wd2" y="hd2"/>
                </a:cxn>
                <a:cxn ang="5400000">
                  <a:pos x="wd2" y="hd2"/>
                </a:cxn>
                <a:cxn ang="10800000">
                  <a:pos x="wd2" y="hd2"/>
                </a:cxn>
                <a:cxn ang="16200000">
                  <a:pos x="wd2" y="hd2"/>
                </a:cxn>
              </a:cxnLst>
              <a:rect l="0" t="0" r="r" b="b"/>
              <a:pathLst>
                <a:path w="21600" h="21600" extrusionOk="0">
                  <a:moveTo>
                    <a:pt x="20080" y="20160"/>
                  </a:moveTo>
                  <a:lnTo>
                    <a:pt x="16958" y="20160"/>
                  </a:lnTo>
                  <a:lnTo>
                    <a:pt x="17964" y="21600"/>
                  </a:lnTo>
                  <a:lnTo>
                    <a:pt x="21600" y="21600"/>
                  </a:lnTo>
                  <a:lnTo>
                    <a:pt x="21095" y="20880"/>
                  </a:lnTo>
                  <a:lnTo>
                    <a:pt x="20588" y="20880"/>
                  </a:lnTo>
                  <a:lnTo>
                    <a:pt x="20080" y="20160"/>
                  </a:lnTo>
                  <a:close/>
                  <a:moveTo>
                    <a:pt x="0" y="0"/>
                  </a:moveTo>
                  <a:lnTo>
                    <a:pt x="0" y="2880"/>
                  </a:lnTo>
                  <a:lnTo>
                    <a:pt x="579" y="3600"/>
                  </a:lnTo>
                  <a:lnTo>
                    <a:pt x="2640" y="6480"/>
                  </a:lnTo>
                  <a:lnTo>
                    <a:pt x="3157" y="6480"/>
                  </a:lnTo>
                  <a:lnTo>
                    <a:pt x="5745" y="10080"/>
                  </a:lnTo>
                  <a:lnTo>
                    <a:pt x="8193" y="10080"/>
                  </a:lnTo>
                  <a:lnTo>
                    <a:pt x="6634" y="7920"/>
                  </a:lnTo>
                  <a:lnTo>
                    <a:pt x="6116" y="7920"/>
                  </a:lnTo>
                  <a:lnTo>
                    <a:pt x="4085" y="5040"/>
                  </a:lnTo>
                  <a:lnTo>
                    <a:pt x="3590" y="5040"/>
                  </a:lnTo>
                  <a:lnTo>
                    <a:pt x="612" y="720"/>
                  </a:lnTo>
                  <a:lnTo>
                    <a:pt x="0" y="0"/>
                  </a:lnTo>
                  <a:close/>
                </a:path>
              </a:pathLst>
            </a:custGeom>
            <a:noFill/>
            <a:ln w="12700" cap="flat">
              <a:noFill/>
              <a:miter lim="400000"/>
            </a:ln>
            <a:effectLst/>
          </p:spPr>
          <p:txBody>
            <a:bodyPr wrap="square" lIns="45719" tIns="45719" rIns="45719" bIns="45719" numCol="1" anchor="t">
              <a:noAutofit/>
            </a:bodyPr>
            <a:lstStyle/>
            <a:p>
              <a:endParaRPr/>
            </a:p>
          </p:txBody>
        </p:sp>
      </p:grpSp>
      <p:sp>
        <p:nvSpPr>
          <p:cNvPr id="937" name="object 3"/>
          <p:cNvSpPr txBox="1">
            <a:spLocks noGrp="1"/>
          </p:cNvSpPr>
          <p:nvPr>
            <p:ph type="title"/>
          </p:nvPr>
        </p:nvSpPr>
        <p:spPr>
          <a:xfrm>
            <a:off x="3326129" y="2076294"/>
            <a:ext cx="3307080" cy="739776"/>
          </a:xfrm>
          <a:prstGeom prst="rect">
            <a:avLst/>
          </a:prstGeom>
        </p:spPr>
        <p:txBody>
          <a:bodyPr/>
          <a:lstStyle/>
          <a:p>
            <a:pPr indent="12700">
              <a:spcBef>
                <a:spcPts val="100"/>
              </a:spcBef>
              <a:defRPr sz="4600">
                <a:solidFill>
                  <a:srgbClr val="FFFFFF"/>
                </a:solidFill>
              </a:defRPr>
            </a:pPr>
            <a:r>
              <a:t>Thank</a:t>
            </a:r>
            <a:r>
              <a:rPr spc="-300"/>
              <a:t> </a:t>
            </a:r>
            <a:r>
              <a:rPr spc="-100"/>
              <a:t>You</a:t>
            </a:r>
            <a:r>
              <a:rPr spc="-400"/>
              <a:t> </a:t>
            </a:r>
            <a:r>
              <a:rPr spc="-100"/>
              <a:t>(:</a:t>
            </a:r>
          </a:p>
        </p:txBody>
      </p:sp>
      <p:grpSp>
        <p:nvGrpSpPr>
          <p:cNvPr id="956" name="object 4"/>
          <p:cNvGrpSpPr/>
          <p:nvPr/>
        </p:nvGrpSpPr>
        <p:grpSpPr>
          <a:xfrm>
            <a:off x="3278187" y="2932570"/>
            <a:ext cx="3502343" cy="43499"/>
            <a:chOff x="0" y="0"/>
            <a:chExt cx="3502342" cy="43497"/>
          </a:xfrm>
        </p:grpSpPr>
        <p:grpSp>
          <p:nvGrpSpPr>
            <p:cNvPr id="954" name="object 5"/>
            <p:cNvGrpSpPr/>
            <p:nvPr/>
          </p:nvGrpSpPr>
          <p:grpSpPr>
            <a:xfrm>
              <a:off x="635" y="1269"/>
              <a:ext cx="3501708" cy="42070"/>
              <a:chOff x="0" y="0"/>
              <a:chExt cx="3501707" cy="42068"/>
            </a:xfrm>
          </p:grpSpPr>
          <p:sp>
            <p:nvSpPr>
              <p:cNvPr id="938" name="Shape"/>
              <p:cNvSpPr/>
              <p:nvPr/>
            </p:nvSpPr>
            <p:spPr>
              <a:xfrm>
                <a:off x="1581011" y="22597"/>
                <a:ext cx="836620" cy="18679"/>
              </a:xfrm>
              <a:custGeom>
                <a:avLst/>
                <a:gdLst/>
                <a:ahLst/>
                <a:cxnLst>
                  <a:cxn ang="0">
                    <a:pos x="wd2" y="hd2"/>
                  </a:cxn>
                  <a:cxn ang="5400000">
                    <a:pos x="wd2" y="hd2"/>
                  </a:cxn>
                  <a:cxn ang="10800000">
                    <a:pos x="wd2" y="hd2"/>
                  </a:cxn>
                  <a:cxn ang="16200000">
                    <a:pos x="wd2" y="hd2"/>
                  </a:cxn>
                </a:cxnLst>
                <a:rect l="0" t="0" r="r" b="b"/>
                <a:pathLst>
                  <a:path w="21600" h="21600" extrusionOk="0">
                    <a:moveTo>
                      <a:pt x="21195" y="0"/>
                    </a:moveTo>
                    <a:lnTo>
                      <a:pt x="4771" y="0"/>
                    </a:lnTo>
                    <a:lnTo>
                      <a:pt x="1987" y="5811"/>
                    </a:lnTo>
                    <a:lnTo>
                      <a:pt x="922" y="7280"/>
                    </a:lnTo>
                    <a:lnTo>
                      <a:pt x="0" y="7571"/>
                    </a:lnTo>
                    <a:lnTo>
                      <a:pt x="1553" y="17928"/>
                    </a:lnTo>
                    <a:lnTo>
                      <a:pt x="2602" y="20865"/>
                    </a:lnTo>
                    <a:lnTo>
                      <a:pt x="3766" y="21600"/>
                    </a:lnTo>
                    <a:lnTo>
                      <a:pt x="5045" y="20131"/>
                    </a:lnTo>
                    <a:lnTo>
                      <a:pt x="7832" y="15007"/>
                    </a:lnTo>
                    <a:lnTo>
                      <a:pt x="7820" y="15007"/>
                    </a:lnTo>
                    <a:lnTo>
                      <a:pt x="9406" y="12788"/>
                    </a:lnTo>
                    <a:lnTo>
                      <a:pt x="10996" y="11319"/>
                    </a:lnTo>
                    <a:lnTo>
                      <a:pt x="15308" y="11319"/>
                    </a:lnTo>
                    <a:lnTo>
                      <a:pt x="21151" y="1422"/>
                    </a:lnTo>
                    <a:lnTo>
                      <a:pt x="21600" y="1422"/>
                    </a:lnTo>
                    <a:lnTo>
                      <a:pt x="21195"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939" name="Shape"/>
              <p:cNvSpPr/>
              <p:nvPr/>
            </p:nvSpPr>
            <p:spPr>
              <a:xfrm>
                <a:off x="2562542" y="29368"/>
                <a:ext cx="260669"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84" y="2591"/>
                    </a:lnTo>
                    <a:lnTo>
                      <a:pt x="4131" y="17281"/>
                    </a:lnTo>
                    <a:lnTo>
                      <a:pt x="4341" y="17281"/>
                    </a:lnTo>
                    <a:lnTo>
                      <a:pt x="7656" y="21600"/>
                    </a:lnTo>
                    <a:lnTo>
                      <a:pt x="11550" y="19872"/>
                    </a:lnTo>
                    <a:lnTo>
                      <a:pt x="15680" y="14688"/>
                    </a:lnTo>
                    <a:lnTo>
                      <a:pt x="21600" y="2591"/>
                    </a:lnTo>
                    <a:lnTo>
                      <a:pt x="5051" y="2591"/>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940" name="Shape"/>
              <p:cNvSpPr/>
              <p:nvPr/>
            </p:nvSpPr>
            <p:spPr>
              <a:xfrm>
                <a:off x="213994" y="25400"/>
                <a:ext cx="1029971" cy="136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139" y="502"/>
                    </a:lnTo>
                    <a:lnTo>
                      <a:pt x="2480" y="3084"/>
                    </a:lnTo>
                    <a:lnTo>
                      <a:pt x="2458" y="3084"/>
                    </a:lnTo>
                    <a:lnTo>
                      <a:pt x="6579" y="16097"/>
                    </a:lnTo>
                    <a:lnTo>
                      <a:pt x="7824" y="18586"/>
                    </a:lnTo>
                    <a:lnTo>
                      <a:pt x="10540" y="21600"/>
                    </a:lnTo>
                    <a:lnTo>
                      <a:pt x="11200" y="21600"/>
                    </a:lnTo>
                    <a:lnTo>
                      <a:pt x="13663" y="19591"/>
                    </a:lnTo>
                    <a:lnTo>
                      <a:pt x="18937" y="6549"/>
                    </a:lnTo>
                    <a:lnTo>
                      <a:pt x="18929" y="6549"/>
                    </a:lnTo>
                    <a:lnTo>
                      <a:pt x="2160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941" name="Shape"/>
              <p:cNvSpPr/>
              <p:nvPr/>
            </p:nvSpPr>
            <p:spPr>
              <a:xfrm>
                <a:off x="2966375" y="26850"/>
                <a:ext cx="535333" cy="12701"/>
              </a:xfrm>
              <a:custGeom>
                <a:avLst/>
                <a:gdLst/>
                <a:ahLst/>
                <a:cxnLst>
                  <a:cxn ang="0">
                    <a:pos x="wd2" y="hd2"/>
                  </a:cxn>
                  <a:cxn ang="5400000">
                    <a:pos x="wd2" y="hd2"/>
                  </a:cxn>
                  <a:cxn ang="10800000">
                    <a:pos x="wd2" y="hd2"/>
                  </a:cxn>
                  <a:cxn ang="16200000">
                    <a:pos x="wd2" y="hd2"/>
                  </a:cxn>
                </a:cxnLst>
                <a:rect l="0" t="0" r="r" b="b"/>
                <a:pathLst>
                  <a:path w="21600" h="21600" extrusionOk="0">
                    <a:moveTo>
                      <a:pt x="21587" y="0"/>
                    </a:moveTo>
                    <a:lnTo>
                      <a:pt x="0" y="0"/>
                    </a:lnTo>
                    <a:lnTo>
                      <a:pt x="2089" y="2263"/>
                    </a:lnTo>
                    <a:lnTo>
                      <a:pt x="6535" y="18669"/>
                    </a:lnTo>
                    <a:lnTo>
                      <a:pt x="8802" y="21600"/>
                    </a:lnTo>
                    <a:lnTo>
                      <a:pt x="10993" y="19843"/>
                    </a:lnTo>
                    <a:lnTo>
                      <a:pt x="16937" y="5225"/>
                    </a:lnTo>
                    <a:lnTo>
                      <a:pt x="16918" y="5225"/>
                    </a:lnTo>
                    <a:lnTo>
                      <a:pt x="18628" y="2263"/>
                    </a:lnTo>
                    <a:lnTo>
                      <a:pt x="21600" y="2263"/>
                    </a:lnTo>
                    <a:lnTo>
                      <a:pt x="21600" y="1676"/>
                    </a:lnTo>
                    <a:lnTo>
                      <a:pt x="21587" y="1089"/>
                    </a:lnTo>
                    <a:lnTo>
                      <a:pt x="21587"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942" name="Shape"/>
              <p:cNvSpPr/>
              <p:nvPr/>
            </p:nvSpPr>
            <p:spPr>
              <a:xfrm>
                <a:off x="0" y="17462"/>
                <a:ext cx="1278255" cy="152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255" y="14849"/>
                    </a:lnTo>
                    <a:lnTo>
                      <a:pt x="1234" y="14849"/>
                    </a:lnTo>
                    <a:lnTo>
                      <a:pt x="2012" y="12600"/>
                    </a:lnTo>
                    <a:lnTo>
                      <a:pt x="2763" y="11251"/>
                    </a:lnTo>
                    <a:lnTo>
                      <a:pt x="21021" y="11251"/>
                    </a:lnTo>
                    <a:lnTo>
                      <a:pt x="21600" y="9900"/>
                    </a:lnTo>
                    <a:lnTo>
                      <a:pt x="1813" y="9900"/>
                    </a:lnTo>
                    <a:lnTo>
                      <a:pt x="2042" y="9703"/>
                    </a:lnTo>
                    <a:lnTo>
                      <a:pt x="1309" y="8549"/>
                    </a:lnTo>
                    <a:lnTo>
                      <a:pt x="628" y="5849"/>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943" name="Shape"/>
              <p:cNvSpPr/>
              <p:nvPr/>
            </p:nvSpPr>
            <p:spPr>
              <a:xfrm>
                <a:off x="2672397" y="0"/>
                <a:ext cx="828994" cy="32703"/>
              </a:xfrm>
              <a:custGeom>
                <a:avLst/>
                <a:gdLst/>
                <a:ahLst/>
                <a:cxnLst>
                  <a:cxn ang="0">
                    <a:pos x="wd2" y="hd2"/>
                  </a:cxn>
                  <a:cxn ang="5400000">
                    <a:pos x="wd2" y="hd2"/>
                  </a:cxn>
                  <a:cxn ang="10800000">
                    <a:pos x="wd2" y="hd2"/>
                  </a:cxn>
                  <a:cxn ang="16200000">
                    <a:pos x="wd2" y="hd2"/>
                  </a:cxn>
                </a:cxnLst>
                <a:rect l="0" t="0" r="r" b="b"/>
                <a:pathLst>
                  <a:path w="21600" h="21600" extrusionOk="0">
                    <a:moveTo>
                      <a:pt x="13799" y="0"/>
                    </a:moveTo>
                    <a:lnTo>
                      <a:pt x="12434" y="209"/>
                    </a:lnTo>
                    <a:lnTo>
                      <a:pt x="11152" y="1258"/>
                    </a:lnTo>
                    <a:lnTo>
                      <a:pt x="9936" y="2935"/>
                    </a:lnTo>
                    <a:lnTo>
                      <a:pt x="8786" y="5242"/>
                    </a:lnTo>
                    <a:lnTo>
                      <a:pt x="7727" y="8178"/>
                    </a:lnTo>
                    <a:lnTo>
                      <a:pt x="5675" y="15099"/>
                    </a:lnTo>
                    <a:lnTo>
                      <a:pt x="4451" y="17825"/>
                    </a:lnTo>
                    <a:lnTo>
                      <a:pt x="3077" y="19712"/>
                    </a:lnTo>
                    <a:lnTo>
                      <a:pt x="1605" y="20971"/>
                    </a:lnTo>
                    <a:lnTo>
                      <a:pt x="0" y="21600"/>
                    </a:lnTo>
                    <a:lnTo>
                      <a:pt x="3930" y="21600"/>
                    </a:lnTo>
                    <a:lnTo>
                      <a:pt x="6196" y="18664"/>
                    </a:lnTo>
                    <a:lnTo>
                      <a:pt x="7545" y="18064"/>
                    </a:lnTo>
                    <a:lnTo>
                      <a:pt x="21600" y="18064"/>
                    </a:lnTo>
                    <a:lnTo>
                      <a:pt x="21600" y="17825"/>
                    </a:lnTo>
                    <a:lnTo>
                      <a:pt x="21592" y="17406"/>
                    </a:lnTo>
                    <a:lnTo>
                      <a:pt x="21592" y="16777"/>
                    </a:lnTo>
                    <a:lnTo>
                      <a:pt x="21583" y="16357"/>
                    </a:lnTo>
                    <a:lnTo>
                      <a:pt x="21583" y="15738"/>
                    </a:lnTo>
                    <a:lnTo>
                      <a:pt x="21575" y="15518"/>
                    </a:lnTo>
                    <a:lnTo>
                      <a:pt x="21575" y="13421"/>
                    </a:lnTo>
                    <a:lnTo>
                      <a:pt x="21583" y="13212"/>
                    </a:lnTo>
                    <a:lnTo>
                      <a:pt x="21583" y="12583"/>
                    </a:lnTo>
                    <a:lnTo>
                      <a:pt x="21592" y="12163"/>
                    </a:lnTo>
                    <a:lnTo>
                      <a:pt x="21592" y="11953"/>
                    </a:lnTo>
                    <a:lnTo>
                      <a:pt x="19904" y="7550"/>
                    </a:lnTo>
                    <a:lnTo>
                      <a:pt x="18283" y="4194"/>
                    </a:lnTo>
                    <a:lnTo>
                      <a:pt x="16719" y="1887"/>
                    </a:lnTo>
                    <a:lnTo>
                      <a:pt x="15222" y="629"/>
                    </a:lnTo>
                    <a:lnTo>
                      <a:pt x="13799"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944" name="Shape"/>
              <p:cNvSpPr/>
              <p:nvPr/>
            </p:nvSpPr>
            <p:spPr>
              <a:xfrm>
                <a:off x="2407348" y="21272"/>
                <a:ext cx="155194" cy="12701"/>
              </a:xfrm>
              <a:custGeom>
                <a:avLst/>
                <a:gdLst/>
                <a:ahLst/>
                <a:cxnLst>
                  <a:cxn ang="0">
                    <a:pos x="wd2" y="hd2"/>
                  </a:cxn>
                  <a:cxn ang="5400000">
                    <a:pos x="wd2" y="hd2"/>
                  </a:cxn>
                  <a:cxn ang="10800000">
                    <a:pos x="wd2" y="hd2"/>
                  </a:cxn>
                  <a:cxn ang="16200000">
                    <a:pos x="wd2" y="hd2"/>
                  </a:cxn>
                </a:cxnLst>
                <a:rect l="0" t="0" r="r" b="b"/>
                <a:pathLst>
                  <a:path w="21600" h="21600" extrusionOk="0">
                    <a:moveTo>
                      <a:pt x="5780" y="0"/>
                    </a:moveTo>
                    <a:lnTo>
                      <a:pt x="3836" y="0"/>
                    </a:lnTo>
                    <a:lnTo>
                      <a:pt x="0" y="871"/>
                    </a:lnTo>
                    <a:lnTo>
                      <a:pt x="1602" y="871"/>
                    </a:lnTo>
                    <a:lnTo>
                      <a:pt x="5692" y="7477"/>
                    </a:lnTo>
                    <a:lnTo>
                      <a:pt x="13277" y="15815"/>
                    </a:lnTo>
                    <a:lnTo>
                      <a:pt x="13380" y="15815"/>
                    </a:lnTo>
                    <a:lnTo>
                      <a:pt x="21246" y="21600"/>
                    </a:lnTo>
                    <a:lnTo>
                      <a:pt x="21600" y="21600"/>
                    </a:lnTo>
                    <a:lnTo>
                      <a:pt x="17313" y="10086"/>
                    </a:lnTo>
                    <a:lnTo>
                      <a:pt x="17407" y="10086"/>
                    </a:lnTo>
                    <a:lnTo>
                      <a:pt x="11304" y="2493"/>
                    </a:lnTo>
                    <a:lnTo>
                      <a:pt x="578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945" name="Triangle"/>
              <p:cNvSpPr/>
              <p:nvPr/>
            </p:nvSpPr>
            <p:spPr>
              <a:xfrm>
                <a:off x="1525118" y="23073"/>
                <a:ext cx="39896" cy="12701"/>
              </a:xfrm>
              <a:custGeom>
                <a:avLst/>
                <a:gdLst/>
                <a:ahLst/>
                <a:cxnLst>
                  <a:cxn ang="0">
                    <a:pos x="wd2" y="hd2"/>
                  </a:cxn>
                  <a:cxn ang="5400000">
                    <a:pos x="wd2" y="hd2"/>
                  </a:cxn>
                  <a:cxn ang="10800000">
                    <a:pos x="wd2" y="hd2"/>
                  </a:cxn>
                  <a:cxn ang="16200000">
                    <a:pos x="wd2" y="hd2"/>
                  </a:cxn>
                </a:cxnLst>
                <a:rect l="0" t="0" r="r" b="b"/>
                <a:pathLst>
                  <a:path w="21600" h="21600" extrusionOk="0">
                    <a:moveTo>
                      <a:pt x="17780" y="0"/>
                    </a:moveTo>
                    <a:lnTo>
                      <a:pt x="0" y="21600"/>
                    </a:lnTo>
                    <a:lnTo>
                      <a:pt x="21600" y="21600"/>
                    </a:lnTo>
                    <a:lnTo>
                      <a:pt x="1778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946" name="Shape"/>
              <p:cNvSpPr/>
              <p:nvPr/>
            </p:nvSpPr>
            <p:spPr>
              <a:xfrm>
                <a:off x="1463038" y="19733"/>
                <a:ext cx="117973" cy="12701"/>
              </a:xfrm>
              <a:custGeom>
                <a:avLst/>
                <a:gdLst/>
                <a:ahLst/>
                <a:cxnLst>
                  <a:cxn ang="0">
                    <a:pos x="wd2" y="hd2"/>
                  </a:cxn>
                  <a:cxn ang="5400000">
                    <a:pos x="wd2" y="hd2"/>
                  </a:cxn>
                  <a:cxn ang="10800000">
                    <a:pos x="wd2" y="hd2"/>
                  </a:cxn>
                  <a:cxn ang="16200000">
                    <a:pos x="wd2" y="hd2"/>
                  </a:cxn>
                </a:cxnLst>
                <a:rect l="0" t="0" r="r" b="b"/>
                <a:pathLst>
                  <a:path w="21600" h="21600" extrusionOk="0">
                    <a:moveTo>
                      <a:pt x="2907" y="0"/>
                    </a:moveTo>
                    <a:lnTo>
                      <a:pt x="0" y="0"/>
                    </a:lnTo>
                    <a:lnTo>
                      <a:pt x="1802" y="5317"/>
                    </a:lnTo>
                    <a:lnTo>
                      <a:pt x="1977" y="5317"/>
                    </a:lnTo>
                    <a:lnTo>
                      <a:pt x="9534" y="17017"/>
                    </a:lnTo>
                    <a:lnTo>
                      <a:pt x="9766" y="17017"/>
                    </a:lnTo>
                    <a:lnTo>
                      <a:pt x="17379" y="21600"/>
                    </a:lnTo>
                    <a:lnTo>
                      <a:pt x="21600" y="21054"/>
                    </a:lnTo>
                    <a:lnTo>
                      <a:pt x="20056" y="17017"/>
                    </a:lnTo>
                    <a:lnTo>
                      <a:pt x="12208" y="6379"/>
                    </a:lnTo>
                    <a:lnTo>
                      <a:pt x="2907"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947" name="Shape"/>
              <p:cNvSpPr/>
              <p:nvPr/>
            </p:nvSpPr>
            <p:spPr>
              <a:xfrm>
                <a:off x="120860" y="17787"/>
                <a:ext cx="1175079"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63" y="0"/>
                    </a:lnTo>
                    <a:lnTo>
                      <a:pt x="0" y="16757"/>
                    </a:lnTo>
                    <a:lnTo>
                      <a:pt x="136" y="21600"/>
                    </a:lnTo>
                    <a:lnTo>
                      <a:pt x="21275" y="21600"/>
                    </a:lnTo>
                    <a:lnTo>
                      <a:pt x="2160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948" name="Shape"/>
              <p:cNvSpPr/>
              <p:nvPr/>
            </p:nvSpPr>
            <p:spPr>
              <a:xfrm>
                <a:off x="168453" y="16993"/>
                <a:ext cx="1186096"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939" y="0"/>
                    </a:lnTo>
                    <a:lnTo>
                      <a:pt x="0" y="21600"/>
                    </a:lnTo>
                    <a:lnTo>
                      <a:pt x="20556" y="21600"/>
                    </a:lnTo>
                    <a:lnTo>
                      <a:pt x="2160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949" name="Shape"/>
              <p:cNvSpPr/>
              <p:nvPr/>
            </p:nvSpPr>
            <p:spPr>
              <a:xfrm>
                <a:off x="220344" y="13810"/>
                <a:ext cx="1241116" cy="12701"/>
              </a:xfrm>
              <a:custGeom>
                <a:avLst/>
                <a:gdLst/>
                <a:ahLst/>
                <a:cxnLst>
                  <a:cxn ang="0">
                    <a:pos x="wd2" y="hd2"/>
                  </a:cxn>
                  <a:cxn ang="5400000">
                    <a:pos x="wd2" y="hd2"/>
                  </a:cxn>
                  <a:cxn ang="10800000">
                    <a:pos x="wd2" y="hd2"/>
                  </a:cxn>
                  <a:cxn ang="16200000">
                    <a:pos x="wd2" y="hd2"/>
                  </a:cxn>
                </a:cxnLst>
                <a:rect l="0" t="0" r="r" b="b"/>
                <a:pathLst>
                  <a:path w="21600" h="21600" extrusionOk="0">
                    <a:moveTo>
                      <a:pt x="5487" y="0"/>
                    </a:moveTo>
                    <a:lnTo>
                      <a:pt x="4260" y="0"/>
                    </a:lnTo>
                    <a:lnTo>
                      <a:pt x="1969" y="8927"/>
                    </a:lnTo>
                    <a:lnTo>
                      <a:pt x="1978" y="8927"/>
                    </a:lnTo>
                    <a:lnTo>
                      <a:pt x="0" y="21600"/>
                    </a:lnTo>
                    <a:lnTo>
                      <a:pt x="19589" y="21600"/>
                    </a:lnTo>
                    <a:lnTo>
                      <a:pt x="21600" y="20548"/>
                    </a:lnTo>
                    <a:lnTo>
                      <a:pt x="21368" y="11432"/>
                    </a:lnTo>
                    <a:lnTo>
                      <a:pt x="8620" y="11432"/>
                    </a:lnTo>
                    <a:lnTo>
                      <a:pt x="5487"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950" name="Triangle"/>
              <p:cNvSpPr/>
              <p:nvPr/>
            </p:nvSpPr>
            <p:spPr>
              <a:xfrm>
                <a:off x="1441022" y="16378"/>
                <a:ext cx="22017" cy="12701"/>
              </a:xfrm>
              <a:custGeom>
                <a:avLst/>
                <a:gdLst/>
                <a:ahLst/>
                <a:cxnLst>
                  <a:cxn ang="0">
                    <a:pos x="wd2" y="hd2"/>
                  </a:cxn>
                  <a:cxn ang="5400000">
                    <a:pos x="wd2" y="hd2"/>
                  </a:cxn>
                  <a:cxn ang="10800000">
                    <a:pos x="wd2" y="hd2"/>
                  </a:cxn>
                  <a:cxn ang="16200000">
                    <a:pos x="wd2" y="hd2"/>
                  </a:cxn>
                </a:cxnLst>
                <a:rect l="0" t="0" r="r" b="b"/>
                <a:pathLst>
                  <a:path w="21600" h="21600" extrusionOk="0">
                    <a:moveTo>
                      <a:pt x="20058" y="0"/>
                    </a:moveTo>
                    <a:lnTo>
                      <a:pt x="0" y="0"/>
                    </a:lnTo>
                    <a:lnTo>
                      <a:pt x="21600" y="21600"/>
                    </a:lnTo>
                    <a:lnTo>
                      <a:pt x="20058"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951" name="Shape"/>
              <p:cNvSpPr/>
              <p:nvPr/>
            </p:nvSpPr>
            <p:spPr>
              <a:xfrm>
                <a:off x="1765331" y="7937"/>
                <a:ext cx="636382" cy="14661"/>
              </a:xfrm>
              <a:custGeom>
                <a:avLst/>
                <a:gdLst/>
                <a:ahLst/>
                <a:cxnLst>
                  <a:cxn ang="0">
                    <a:pos x="wd2" y="hd2"/>
                  </a:cxn>
                  <a:cxn ang="5400000">
                    <a:pos x="wd2" y="hd2"/>
                  </a:cxn>
                  <a:cxn ang="10800000">
                    <a:pos x="wd2" y="hd2"/>
                  </a:cxn>
                  <a:cxn ang="16200000">
                    <a:pos x="wd2" y="hd2"/>
                  </a:cxn>
                </a:cxnLst>
                <a:rect l="0" t="0" r="r" b="b"/>
                <a:pathLst>
                  <a:path w="21600" h="21600" extrusionOk="0">
                    <a:moveTo>
                      <a:pt x="15765" y="0"/>
                    </a:moveTo>
                    <a:lnTo>
                      <a:pt x="14019" y="0"/>
                    </a:lnTo>
                    <a:lnTo>
                      <a:pt x="12317" y="1871"/>
                    </a:lnTo>
                    <a:lnTo>
                      <a:pt x="0" y="21600"/>
                    </a:lnTo>
                    <a:lnTo>
                      <a:pt x="21600" y="21600"/>
                    </a:lnTo>
                    <a:lnTo>
                      <a:pt x="18718" y="6549"/>
                    </a:lnTo>
                    <a:lnTo>
                      <a:pt x="17188" y="1871"/>
                    </a:lnTo>
                    <a:lnTo>
                      <a:pt x="15765"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952" name="Shape"/>
              <p:cNvSpPr/>
              <p:nvPr/>
            </p:nvSpPr>
            <p:spPr>
              <a:xfrm>
                <a:off x="755967" y="5080"/>
                <a:ext cx="692151" cy="15240"/>
              </a:xfrm>
              <a:custGeom>
                <a:avLst/>
                <a:gdLst/>
                <a:ahLst/>
                <a:cxnLst>
                  <a:cxn ang="0">
                    <a:pos x="wd2" y="hd2"/>
                  </a:cxn>
                  <a:cxn ang="5400000">
                    <a:pos x="wd2" y="hd2"/>
                  </a:cxn>
                  <a:cxn ang="10800000">
                    <a:pos x="wd2" y="hd2"/>
                  </a:cxn>
                  <a:cxn ang="16200000">
                    <a:pos x="wd2" y="hd2"/>
                  </a:cxn>
                </a:cxnLst>
                <a:rect l="0" t="0" r="r" b="b"/>
                <a:pathLst>
                  <a:path w="21600" h="21600" extrusionOk="0">
                    <a:moveTo>
                      <a:pt x="15378" y="0"/>
                    </a:moveTo>
                    <a:lnTo>
                      <a:pt x="13634" y="449"/>
                    </a:lnTo>
                    <a:lnTo>
                      <a:pt x="9988" y="4500"/>
                    </a:lnTo>
                    <a:lnTo>
                      <a:pt x="1361" y="20713"/>
                    </a:lnTo>
                    <a:lnTo>
                      <a:pt x="1251" y="20713"/>
                    </a:lnTo>
                    <a:lnTo>
                      <a:pt x="0" y="21600"/>
                    </a:lnTo>
                    <a:lnTo>
                      <a:pt x="21600" y="21600"/>
                    </a:lnTo>
                    <a:lnTo>
                      <a:pt x="19906" y="9899"/>
                    </a:lnTo>
                    <a:lnTo>
                      <a:pt x="18558" y="4500"/>
                    </a:lnTo>
                    <a:lnTo>
                      <a:pt x="17042" y="1349"/>
                    </a:lnTo>
                    <a:lnTo>
                      <a:pt x="15378"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953" name="Shape"/>
              <p:cNvSpPr/>
              <p:nvPr/>
            </p:nvSpPr>
            <p:spPr>
              <a:xfrm>
                <a:off x="2006917" y="24606"/>
                <a:ext cx="1494791"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586" y="0"/>
                    </a:lnTo>
                    <a:lnTo>
                      <a:pt x="20838" y="1438"/>
                    </a:lnTo>
                    <a:lnTo>
                      <a:pt x="21063" y="1438"/>
                    </a:lnTo>
                    <a:lnTo>
                      <a:pt x="21591" y="18720"/>
                    </a:lnTo>
                    <a:lnTo>
                      <a:pt x="21595" y="10079"/>
                    </a:lnTo>
                    <a:lnTo>
                      <a:pt x="21600" y="7280"/>
                    </a:lnTo>
                    <a:lnTo>
                      <a:pt x="21600" y="0"/>
                    </a:lnTo>
                    <a:close/>
                    <a:moveTo>
                      <a:pt x="2413" y="17282"/>
                    </a:moveTo>
                    <a:lnTo>
                      <a:pt x="0" y="17282"/>
                    </a:lnTo>
                    <a:lnTo>
                      <a:pt x="1753" y="21600"/>
                    </a:lnTo>
                    <a:lnTo>
                      <a:pt x="2413" y="17282"/>
                    </a:lnTo>
                    <a:close/>
                  </a:path>
                </a:pathLst>
              </a:custGeom>
              <a:noFill/>
              <a:ln w="12700" cap="flat">
                <a:noFill/>
                <a:miter lim="400000"/>
              </a:ln>
              <a:effectLst/>
            </p:spPr>
            <p:txBody>
              <a:bodyPr wrap="square" lIns="45719" tIns="45719" rIns="45719" bIns="45719" numCol="1" anchor="t">
                <a:noAutofit/>
              </a:bodyPr>
              <a:lstStyle/>
              <a:p>
                <a:endParaRPr/>
              </a:p>
            </p:txBody>
          </p:sp>
        </p:grpSp>
        <p:sp>
          <p:nvSpPr>
            <p:cNvPr id="955" name="object 6"/>
            <p:cNvSpPr/>
            <p:nvPr/>
          </p:nvSpPr>
          <p:spPr>
            <a:xfrm>
              <a:off x="0" y="0"/>
              <a:ext cx="3501708" cy="43498"/>
            </a:xfrm>
            <a:custGeom>
              <a:avLst/>
              <a:gdLst/>
              <a:ahLst/>
              <a:cxnLst>
                <a:cxn ang="0">
                  <a:pos x="wd2" y="hd2"/>
                </a:cxn>
                <a:cxn ang="5400000">
                  <a:pos x="wd2" y="hd2"/>
                </a:cxn>
                <a:cxn ang="10800000">
                  <a:pos x="wd2" y="hd2"/>
                </a:cxn>
                <a:cxn ang="16200000">
                  <a:pos x="wd2" y="hd2"/>
                </a:cxn>
              </a:cxnLst>
              <a:rect l="0" t="0" r="r" b="b"/>
              <a:pathLst>
                <a:path w="21600" h="21600" extrusionOk="0">
                  <a:moveTo>
                    <a:pt x="4" y="9460"/>
                  </a:moveTo>
                  <a:lnTo>
                    <a:pt x="282" y="7725"/>
                  </a:lnTo>
                  <a:lnTo>
                    <a:pt x="580" y="6621"/>
                  </a:lnTo>
                  <a:lnTo>
                    <a:pt x="893" y="5991"/>
                  </a:lnTo>
                  <a:lnTo>
                    <a:pt x="1220" y="5991"/>
                  </a:lnTo>
                  <a:lnTo>
                    <a:pt x="1553" y="6307"/>
                  </a:lnTo>
                  <a:lnTo>
                    <a:pt x="1888" y="6937"/>
                  </a:lnTo>
                  <a:lnTo>
                    <a:pt x="2223" y="7725"/>
                  </a:lnTo>
                  <a:lnTo>
                    <a:pt x="2552" y="8671"/>
                  </a:lnTo>
                  <a:lnTo>
                    <a:pt x="2873" y="9460"/>
                  </a:lnTo>
                  <a:lnTo>
                    <a:pt x="3220" y="10090"/>
                  </a:lnTo>
                  <a:lnTo>
                    <a:pt x="3553" y="10090"/>
                  </a:lnTo>
                  <a:lnTo>
                    <a:pt x="3874" y="9775"/>
                  </a:lnTo>
                  <a:lnTo>
                    <a:pt x="4183" y="9460"/>
                  </a:lnTo>
                  <a:lnTo>
                    <a:pt x="4481" y="8987"/>
                  </a:lnTo>
                  <a:lnTo>
                    <a:pt x="4767" y="8829"/>
                  </a:lnTo>
                  <a:lnTo>
                    <a:pt x="5043" y="8829"/>
                  </a:lnTo>
                  <a:lnTo>
                    <a:pt x="5309" y="9460"/>
                  </a:lnTo>
                  <a:lnTo>
                    <a:pt x="5550" y="9775"/>
                  </a:lnTo>
                  <a:lnTo>
                    <a:pt x="5805" y="9302"/>
                  </a:lnTo>
                  <a:lnTo>
                    <a:pt x="6073" y="8513"/>
                  </a:lnTo>
                  <a:lnTo>
                    <a:pt x="6355" y="7567"/>
                  </a:lnTo>
                  <a:lnTo>
                    <a:pt x="6653" y="6621"/>
                  </a:lnTo>
                  <a:lnTo>
                    <a:pt x="6962" y="5991"/>
                  </a:lnTo>
                  <a:lnTo>
                    <a:pt x="7284" y="6149"/>
                  </a:lnTo>
                  <a:lnTo>
                    <a:pt x="7616" y="7253"/>
                  </a:lnTo>
                  <a:lnTo>
                    <a:pt x="7963" y="9460"/>
                  </a:lnTo>
                  <a:lnTo>
                    <a:pt x="8243" y="11667"/>
                  </a:lnTo>
                  <a:lnTo>
                    <a:pt x="8512" y="13559"/>
                  </a:lnTo>
                  <a:lnTo>
                    <a:pt x="8774" y="14978"/>
                  </a:lnTo>
                  <a:lnTo>
                    <a:pt x="9034" y="15924"/>
                  </a:lnTo>
                  <a:lnTo>
                    <a:pt x="9299" y="16555"/>
                  </a:lnTo>
                  <a:lnTo>
                    <a:pt x="9573" y="16713"/>
                  </a:lnTo>
                  <a:lnTo>
                    <a:pt x="9863" y="16239"/>
                  </a:lnTo>
                  <a:lnTo>
                    <a:pt x="10170" y="15451"/>
                  </a:lnTo>
                  <a:lnTo>
                    <a:pt x="10503" y="14032"/>
                  </a:lnTo>
                  <a:lnTo>
                    <a:pt x="10866" y="11983"/>
                  </a:lnTo>
                  <a:lnTo>
                    <a:pt x="11263" y="9460"/>
                  </a:lnTo>
                  <a:lnTo>
                    <a:pt x="11721" y="6307"/>
                  </a:lnTo>
                  <a:lnTo>
                    <a:pt x="12090" y="3941"/>
                  </a:lnTo>
                  <a:lnTo>
                    <a:pt x="12391" y="2365"/>
                  </a:lnTo>
                  <a:lnTo>
                    <a:pt x="12652" y="1419"/>
                  </a:lnTo>
                  <a:lnTo>
                    <a:pt x="12893" y="1419"/>
                  </a:lnTo>
                  <a:lnTo>
                    <a:pt x="13137" y="2207"/>
                  </a:lnTo>
                  <a:lnTo>
                    <a:pt x="13410" y="3783"/>
                  </a:lnTo>
                  <a:lnTo>
                    <a:pt x="13735" y="6149"/>
                  </a:lnTo>
                  <a:lnTo>
                    <a:pt x="14132" y="9460"/>
                  </a:lnTo>
                  <a:lnTo>
                    <a:pt x="14555" y="12613"/>
                  </a:lnTo>
                  <a:lnTo>
                    <a:pt x="14935" y="14820"/>
                  </a:lnTo>
                  <a:lnTo>
                    <a:pt x="15278" y="16081"/>
                  </a:lnTo>
                  <a:lnTo>
                    <a:pt x="15587" y="16555"/>
                  </a:lnTo>
                  <a:lnTo>
                    <a:pt x="15870" y="16239"/>
                  </a:lnTo>
                  <a:lnTo>
                    <a:pt x="16124" y="15293"/>
                  </a:lnTo>
                  <a:lnTo>
                    <a:pt x="16361" y="13717"/>
                  </a:lnTo>
                  <a:lnTo>
                    <a:pt x="16578" y="11825"/>
                  </a:lnTo>
                  <a:lnTo>
                    <a:pt x="16786" y="9460"/>
                  </a:lnTo>
                  <a:lnTo>
                    <a:pt x="16939" y="7883"/>
                  </a:lnTo>
                  <a:lnTo>
                    <a:pt x="17407" y="5045"/>
                  </a:lnTo>
                  <a:lnTo>
                    <a:pt x="17707" y="3626"/>
                  </a:lnTo>
                  <a:lnTo>
                    <a:pt x="18041" y="2365"/>
                  </a:lnTo>
                  <a:lnTo>
                    <a:pt x="18402" y="1419"/>
                  </a:lnTo>
                  <a:lnTo>
                    <a:pt x="18784" y="630"/>
                  </a:lnTo>
                  <a:lnTo>
                    <a:pt x="19175" y="157"/>
                  </a:lnTo>
                  <a:lnTo>
                    <a:pt x="19571" y="0"/>
                  </a:lnTo>
                  <a:lnTo>
                    <a:pt x="19963" y="315"/>
                  </a:lnTo>
                  <a:lnTo>
                    <a:pt x="20343" y="946"/>
                  </a:lnTo>
                  <a:lnTo>
                    <a:pt x="20705" y="2207"/>
                  </a:lnTo>
                  <a:lnTo>
                    <a:pt x="21040" y="3941"/>
                  </a:lnTo>
                  <a:lnTo>
                    <a:pt x="21340" y="6464"/>
                  </a:lnTo>
                  <a:lnTo>
                    <a:pt x="21600" y="9460"/>
                  </a:lnTo>
                  <a:lnTo>
                    <a:pt x="21600" y="17027"/>
                  </a:lnTo>
                  <a:lnTo>
                    <a:pt x="21165" y="12928"/>
                  </a:lnTo>
                  <a:lnTo>
                    <a:pt x="20920" y="11825"/>
                  </a:lnTo>
                  <a:lnTo>
                    <a:pt x="20652" y="11194"/>
                  </a:lnTo>
                  <a:lnTo>
                    <a:pt x="20362" y="11194"/>
                  </a:lnTo>
                  <a:lnTo>
                    <a:pt x="20049" y="11509"/>
                  </a:lnTo>
                  <a:lnTo>
                    <a:pt x="19708" y="12297"/>
                  </a:lnTo>
                  <a:lnTo>
                    <a:pt x="19340" y="13559"/>
                  </a:lnTo>
                  <a:lnTo>
                    <a:pt x="18942" y="15136"/>
                  </a:lnTo>
                  <a:lnTo>
                    <a:pt x="18515" y="17027"/>
                  </a:lnTo>
                  <a:lnTo>
                    <a:pt x="18004" y="19077"/>
                  </a:lnTo>
                  <a:lnTo>
                    <a:pt x="17575" y="20339"/>
                  </a:lnTo>
                  <a:lnTo>
                    <a:pt x="17211" y="20811"/>
                  </a:lnTo>
                  <a:lnTo>
                    <a:pt x="16898" y="20811"/>
                  </a:lnTo>
                  <a:lnTo>
                    <a:pt x="16620" y="20339"/>
                  </a:lnTo>
                  <a:lnTo>
                    <a:pt x="16365" y="19393"/>
                  </a:lnTo>
                  <a:lnTo>
                    <a:pt x="16116" y="18289"/>
                  </a:lnTo>
                  <a:lnTo>
                    <a:pt x="15860" y="17027"/>
                  </a:lnTo>
                  <a:lnTo>
                    <a:pt x="15642" y="16239"/>
                  </a:lnTo>
                  <a:lnTo>
                    <a:pt x="15378" y="16081"/>
                  </a:lnTo>
                  <a:lnTo>
                    <a:pt x="15074" y="16239"/>
                  </a:lnTo>
                  <a:lnTo>
                    <a:pt x="14743" y="16555"/>
                  </a:lnTo>
                  <a:lnTo>
                    <a:pt x="14391" y="17027"/>
                  </a:lnTo>
                  <a:lnTo>
                    <a:pt x="14029" y="17658"/>
                  </a:lnTo>
                  <a:lnTo>
                    <a:pt x="13662" y="17973"/>
                  </a:lnTo>
                  <a:lnTo>
                    <a:pt x="13302" y="18289"/>
                  </a:lnTo>
                  <a:lnTo>
                    <a:pt x="12957" y="18289"/>
                  </a:lnTo>
                  <a:lnTo>
                    <a:pt x="12634" y="17973"/>
                  </a:lnTo>
                  <a:lnTo>
                    <a:pt x="12344" y="17027"/>
                  </a:lnTo>
                  <a:lnTo>
                    <a:pt x="12023" y="15451"/>
                  </a:lnTo>
                  <a:lnTo>
                    <a:pt x="11714" y="14190"/>
                  </a:lnTo>
                  <a:lnTo>
                    <a:pt x="11416" y="12928"/>
                  </a:lnTo>
                  <a:lnTo>
                    <a:pt x="11118" y="12140"/>
                  </a:lnTo>
                  <a:lnTo>
                    <a:pt x="10821" y="11825"/>
                  </a:lnTo>
                  <a:lnTo>
                    <a:pt x="10511" y="11983"/>
                  </a:lnTo>
                  <a:lnTo>
                    <a:pt x="10188" y="12771"/>
                  </a:lnTo>
                  <a:lnTo>
                    <a:pt x="9845" y="14505"/>
                  </a:lnTo>
                  <a:lnTo>
                    <a:pt x="9475" y="17027"/>
                  </a:lnTo>
                  <a:lnTo>
                    <a:pt x="9064" y="19235"/>
                  </a:lnTo>
                  <a:lnTo>
                    <a:pt x="8692" y="19708"/>
                  </a:lnTo>
                  <a:lnTo>
                    <a:pt x="8357" y="18920"/>
                  </a:lnTo>
                  <a:lnTo>
                    <a:pt x="8051" y="17501"/>
                  </a:lnTo>
                  <a:lnTo>
                    <a:pt x="7771" y="15924"/>
                  </a:lnTo>
                  <a:lnTo>
                    <a:pt x="7513" y="14978"/>
                  </a:lnTo>
                  <a:lnTo>
                    <a:pt x="7270" y="15136"/>
                  </a:lnTo>
                  <a:lnTo>
                    <a:pt x="7037" y="17027"/>
                  </a:lnTo>
                  <a:lnTo>
                    <a:pt x="6859" y="18920"/>
                  </a:lnTo>
                  <a:lnTo>
                    <a:pt x="6655" y="20181"/>
                  </a:lnTo>
                  <a:lnTo>
                    <a:pt x="6428" y="21127"/>
                  </a:lnTo>
                  <a:lnTo>
                    <a:pt x="6175" y="21600"/>
                  </a:lnTo>
                  <a:lnTo>
                    <a:pt x="5899" y="21600"/>
                  </a:lnTo>
                  <a:lnTo>
                    <a:pt x="5599" y="21285"/>
                  </a:lnTo>
                  <a:lnTo>
                    <a:pt x="5274" y="20811"/>
                  </a:lnTo>
                  <a:lnTo>
                    <a:pt x="4926" y="20023"/>
                  </a:lnTo>
                  <a:lnTo>
                    <a:pt x="4553" y="19077"/>
                  </a:lnTo>
                  <a:lnTo>
                    <a:pt x="4156" y="18131"/>
                  </a:lnTo>
                  <a:lnTo>
                    <a:pt x="3735" y="17027"/>
                  </a:lnTo>
                  <a:lnTo>
                    <a:pt x="3363" y="15767"/>
                  </a:lnTo>
                  <a:lnTo>
                    <a:pt x="3030" y="14505"/>
                  </a:lnTo>
                  <a:lnTo>
                    <a:pt x="2728" y="13086"/>
                  </a:lnTo>
                  <a:lnTo>
                    <a:pt x="2448" y="11825"/>
                  </a:lnTo>
                  <a:lnTo>
                    <a:pt x="2184" y="10563"/>
                  </a:lnTo>
                  <a:lnTo>
                    <a:pt x="1925" y="9775"/>
                  </a:lnTo>
                  <a:lnTo>
                    <a:pt x="1665" y="9302"/>
                  </a:lnTo>
                  <a:lnTo>
                    <a:pt x="1391" y="9302"/>
                  </a:lnTo>
                  <a:lnTo>
                    <a:pt x="1097" y="10090"/>
                  </a:lnTo>
                  <a:lnTo>
                    <a:pt x="772" y="11509"/>
                  </a:lnTo>
                  <a:lnTo>
                    <a:pt x="411" y="13717"/>
                  </a:lnTo>
                  <a:lnTo>
                    <a:pt x="4" y="17027"/>
                  </a:lnTo>
                  <a:lnTo>
                    <a:pt x="0" y="14978"/>
                  </a:lnTo>
                  <a:lnTo>
                    <a:pt x="0" y="11983"/>
                  </a:lnTo>
                  <a:lnTo>
                    <a:pt x="4" y="9460"/>
                  </a:lnTo>
                </a:path>
              </a:pathLst>
            </a:custGeom>
            <a:noFill/>
            <a:ln w="34290" cap="flat">
              <a:solidFill>
                <a:srgbClr val="FFFFFF"/>
              </a:solidFill>
              <a:prstDash val="solid"/>
              <a:round/>
            </a:ln>
            <a:effectLst/>
          </p:spPr>
          <p:txBody>
            <a:bodyPr wrap="square" lIns="45719" tIns="45719" rIns="45719" bIns="45719" numCol="1" anchor="t">
              <a:noAutofit/>
            </a:bodyPr>
            <a:lstStyle/>
            <a:p>
              <a:endParaRPr/>
            </a:p>
          </p:txBody>
        </p:sp>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 name="object 2"/>
          <p:cNvGrpSpPr/>
          <p:nvPr/>
        </p:nvGrpSpPr>
        <p:grpSpPr>
          <a:xfrm>
            <a:off x="333692" y="9030"/>
            <a:ext cx="9724708" cy="5657851"/>
            <a:chOff x="0" y="0"/>
            <a:chExt cx="9724707" cy="5657850"/>
          </a:xfrm>
        </p:grpSpPr>
        <p:pic>
          <p:nvPicPr>
            <p:cNvPr id="205" name="object 3" descr="object 3"/>
            <p:cNvPicPr>
              <a:picLocks noChangeAspect="1"/>
            </p:cNvPicPr>
            <p:nvPr/>
          </p:nvPicPr>
          <p:blipFill>
            <a:blip r:embed="rId2"/>
            <a:stretch>
              <a:fillRect/>
            </a:stretch>
          </p:blipFill>
          <p:spPr>
            <a:xfrm>
              <a:off x="0" y="535304"/>
              <a:ext cx="3506152" cy="4722814"/>
            </a:xfrm>
            <a:prstGeom prst="rect">
              <a:avLst/>
            </a:prstGeom>
            <a:ln w="12700" cap="flat">
              <a:noFill/>
              <a:miter lim="400000"/>
            </a:ln>
            <a:effectLst/>
          </p:spPr>
        </p:pic>
        <p:pic>
          <p:nvPicPr>
            <p:cNvPr id="206" name="object 4" descr="object 4"/>
            <p:cNvPicPr>
              <a:picLocks noChangeAspect="1"/>
            </p:cNvPicPr>
            <p:nvPr/>
          </p:nvPicPr>
          <p:blipFill>
            <a:blip r:embed="rId3"/>
            <a:stretch>
              <a:fillRect/>
            </a:stretch>
          </p:blipFill>
          <p:spPr>
            <a:xfrm>
              <a:off x="3506153" y="0"/>
              <a:ext cx="6218555" cy="5657850"/>
            </a:xfrm>
            <a:prstGeom prst="rect">
              <a:avLst/>
            </a:prstGeom>
            <a:ln w="12700" cap="flat">
              <a:noFill/>
              <a:miter lim="400000"/>
            </a:ln>
            <a:effectLst/>
          </p:spPr>
        </p:pic>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object 2"/>
          <p:cNvSpPr txBox="1">
            <a:spLocks noGrp="1"/>
          </p:cNvSpPr>
          <p:nvPr>
            <p:ph type="title"/>
          </p:nvPr>
        </p:nvSpPr>
        <p:spPr>
          <a:xfrm>
            <a:off x="741679" y="449000"/>
            <a:ext cx="8575041" cy="757557"/>
          </a:xfrm>
          <a:prstGeom prst="rect">
            <a:avLst/>
          </a:prstGeom>
        </p:spPr>
        <p:txBody>
          <a:bodyPr/>
          <a:lstStyle/>
          <a:p>
            <a:pPr indent="278765">
              <a:spcBef>
                <a:spcPts val="100"/>
              </a:spcBef>
              <a:defRPr sz="3200" spc="100"/>
            </a:pPr>
            <a:r>
              <a:t>Genital System</a:t>
            </a:r>
            <a:r>
              <a:rPr spc="0"/>
              <a:t> </a:t>
            </a:r>
            <a:r>
              <a:rPr sz="3300" spc="0"/>
              <a:t>-</a:t>
            </a:r>
            <a:r>
              <a:rPr sz="3300"/>
              <a:t> </a:t>
            </a:r>
            <a:r>
              <a:t>Cervix</a:t>
            </a:r>
          </a:p>
        </p:txBody>
      </p:sp>
      <p:sp>
        <p:nvSpPr>
          <p:cNvPr id="210" name="object 3"/>
          <p:cNvSpPr txBox="1"/>
          <p:nvPr/>
        </p:nvSpPr>
        <p:spPr>
          <a:xfrm>
            <a:off x="754379" y="1430840"/>
            <a:ext cx="5093337" cy="35311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200660" marR="301625" indent="-187960">
              <a:lnSpc>
                <a:spcPct val="82500"/>
              </a:lnSpc>
              <a:spcBef>
                <a:spcPts val="500"/>
              </a:spcBef>
              <a:buSzPct val="100000"/>
              <a:buChar char="•"/>
              <a:tabLst>
                <a:tab pos="190500" algn="l"/>
              </a:tabLst>
              <a:defRPr sz="2000">
                <a:latin typeface="Microsoft Sans Serif"/>
                <a:ea typeface="Microsoft Sans Serif"/>
                <a:cs typeface="Microsoft Sans Serif"/>
                <a:sym typeface="Microsoft Sans Serif"/>
              </a:defRPr>
            </a:pPr>
            <a:r>
              <a:t>After</a:t>
            </a:r>
            <a:r>
              <a:rPr spc="-110"/>
              <a:t> </a:t>
            </a:r>
            <a:r>
              <a:t>delivery,</a:t>
            </a:r>
            <a:r>
              <a:rPr spc="-110"/>
              <a:t> </a:t>
            </a:r>
            <a:r>
              <a:t>the</a:t>
            </a:r>
            <a:r>
              <a:rPr spc="-104"/>
              <a:t> </a:t>
            </a:r>
            <a:r>
              <a:t>cervix</a:t>
            </a:r>
            <a:r>
              <a:rPr spc="-110"/>
              <a:t> </a:t>
            </a:r>
            <a:r>
              <a:t>is</a:t>
            </a:r>
            <a:r>
              <a:rPr spc="-104"/>
              <a:t> </a:t>
            </a:r>
            <a:r>
              <a:t>soft</a:t>
            </a:r>
            <a:r>
              <a:rPr spc="-110"/>
              <a:t> </a:t>
            </a:r>
            <a:r>
              <a:t>and</a:t>
            </a:r>
            <a:r>
              <a:rPr spc="-114"/>
              <a:t> </a:t>
            </a:r>
            <a:r>
              <a:rPr spc="-9"/>
              <a:t>floppy </a:t>
            </a:r>
            <a:r>
              <a:rPr sz="1900"/>
              <a:t>and</a:t>
            </a:r>
            <a:r>
              <a:rPr sz="1900" spc="-59"/>
              <a:t> </a:t>
            </a:r>
            <a:r>
              <a:rPr sz="1900"/>
              <a:t>there</a:t>
            </a:r>
            <a:r>
              <a:rPr sz="1900" spc="-55"/>
              <a:t> </a:t>
            </a:r>
            <a:r>
              <a:rPr sz="1900"/>
              <a:t>are</a:t>
            </a:r>
            <a:r>
              <a:rPr sz="1900" spc="-55"/>
              <a:t> </a:t>
            </a:r>
            <a:r>
              <a:rPr sz="1900"/>
              <a:t>small</a:t>
            </a:r>
            <a:r>
              <a:rPr sz="1900" spc="-55"/>
              <a:t> </a:t>
            </a:r>
            <a:r>
              <a:rPr sz="1900" spc="-10"/>
              <a:t>lacerations</a:t>
            </a:r>
            <a:r>
              <a:rPr sz="1900" spc="-55"/>
              <a:t> </a:t>
            </a:r>
            <a:r>
              <a:rPr sz="1900"/>
              <a:t>at</a:t>
            </a:r>
            <a:r>
              <a:rPr sz="1900" spc="-70"/>
              <a:t> </a:t>
            </a:r>
            <a:r>
              <a:rPr sz="1900" spc="-25"/>
              <a:t>the </a:t>
            </a:r>
            <a:r>
              <a:rPr sz="1900" spc="-10"/>
              <a:t>margins</a:t>
            </a:r>
            <a:r>
              <a:rPr sz="1900" spc="-55"/>
              <a:t> </a:t>
            </a:r>
            <a:r>
              <a:rPr sz="1900"/>
              <a:t>of</a:t>
            </a:r>
            <a:r>
              <a:rPr sz="1900" spc="-45"/>
              <a:t> </a:t>
            </a:r>
            <a:r>
              <a:rPr sz="1900"/>
              <a:t>the</a:t>
            </a:r>
            <a:r>
              <a:rPr sz="1900" spc="-50"/>
              <a:t> </a:t>
            </a:r>
            <a:r>
              <a:rPr sz="1900" spc="-10"/>
              <a:t>external</a:t>
            </a:r>
            <a:r>
              <a:rPr sz="1900" spc="-65"/>
              <a:t> </a:t>
            </a:r>
            <a:r>
              <a:rPr sz="1900" spc="-25"/>
              <a:t>os.</a:t>
            </a:r>
            <a:endParaRPr sz="1900"/>
          </a:p>
          <a:p>
            <a:pPr marL="198120" marR="5080" indent="-186054">
              <a:lnSpc>
                <a:spcPct val="81400"/>
              </a:lnSpc>
              <a:spcBef>
                <a:spcPts val="400"/>
              </a:spcBef>
              <a:buSzPct val="100000"/>
              <a:buChar char="•"/>
              <a:tabLst>
                <a:tab pos="190500" algn="l"/>
              </a:tabLst>
              <a:defRPr sz="1900">
                <a:latin typeface="Microsoft Sans Serif"/>
                <a:ea typeface="Microsoft Sans Serif"/>
                <a:cs typeface="Microsoft Sans Serif"/>
                <a:sym typeface="Microsoft Sans Serif"/>
              </a:defRPr>
            </a:pPr>
            <a:r>
              <a:t>The</a:t>
            </a:r>
            <a:r>
              <a:rPr spc="-65"/>
              <a:t> </a:t>
            </a:r>
            <a:r>
              <a:t>cervix</a:t>
            </a:r>
            <a:r>
              <a:rPr spc="-59"/>
              <a:t> </a:t>
            </a:r>
            <a:r>
              <a:t>contracts</a:t>
            </a:r>
            <a:r>
              <a:rPr spc="-59"/>
              <a:t> </a:t>
            </a:r>
            <a:r>
              <a:t>slowly,</a:t>
            </a:r>
            <a:r>
              <a:rPr spc="-59"/>
              <a:t> </a:t>
            </a:r>
            <a:r>
              <a:rPr spc="-10"/>
              <a:t>remaining</a:t>
            </a:r>
            <a:r>
              <a:rPr spc="-59"/>
              <a:t> </a:t>
            </a:r>
            <a:r>
              <a:t>two</a:t>
            </a:r>
            <a:r>
              <a:rPr spc="-80"/>
              <a:t> </a:t>
            </a:r>
            <a:r>
              <a:rPr spc="-25"/>
              <a:t>to 	</a:t>
            </a:r>
            <a:r>
              <a:rPr sz="2000" spc="-19"/>
              <a:t>three</a:t>
            </a:r>
            <a:r>
              <a:rPr sz="2000" spc="-100"/>
              <a:t> </a:t>
            </a:r>
            <a:r>
              <a:rPr sz="2000" spc="-30"/>
              <a:t>centimeters</a:t>
            </a:r>
            <a:r>
              <a:rPr sz="2000" spc="-100"/>
              <a:t> </a:t>
            </a:r>
            <a:r>
              <a:rPr sz="2000" spc="-19"/>
              <a:t>dilated</a:t>
            </a:r>
            <a:r>
              <a:rPr sz="2000" spc="-79"/>
              <a:t> </a:t>
            </a:r>
            <a:r>
              <a:rPr sz="2000"/>
              <a:t>for</a:t>
            </a:r>
            <a:r>
              <a:rPr sz="2000" spc="-85"/>
              <a:t> </a:t>
            </a:r>
            <a:r>
              <a:rPr sz="2000"/>
              <a:t>the</a:t>
            </a:r>
            <a:r>
              <a:rPr sz="2000" spc="-90"/>
              <a:t> </a:t>
            </a:r>
            <a:r>
              <a:rPr sz="2000" spc="-19"/>
              <a:t>first</a:t>
            </a:r>
            <a:r>
              <a:rPr sz="2000" spc="-100"/>
              <a:t> </a:t>
            </a:r>
            <a:r>
              <a:rPr sz="2000" spc="-25"/>
              <a:t>few 	</a:t>
            </a:r>
            <a:r>
              <a:t>postpartum</a:t>
            </a:r>
            <a:r>
              <a:rPr spc="-70"/>
              <a:t> </a:t>
            </a:r>
            <a:r>
              <a:rPr spc="-10"/>
              <a:t>days,</a:t>
            </a:r>
          </a:p>
          <a:p>
            <a:pPr marL="198754" indent="-186054">
              <a:spcBef>
                <a:spcPts val="100"/>
              </a:spcBef>
              <a:buSzPct val="100000"/>
              <a:buChar char="•"/>
              <a:tabLst>
                <a:tab pos="190500" algn="l"/>
              </a:tabLst>
              <a:defRPr sz="1900">
                <a:latin typeface="Microsoft Sans Serif"/>
                <a:ea typeface="Microsoft Sans Serif"/>
                <a:cs typeface="Microsoft Sans Serif"/>
                <a:sym typeface="Microsoft Sans Serif"/>
              </a:defRPr>
            </a:pPr>
            <a:r>
              <a:t>Less</a:t>
            </a:r>
            <a:r>
              <a:rPr spc="-75"/>
              <a:t> </a:t>
            </a:r>
            <a:r>
              <a:t>than</a:t>
            </a:r>
            <a:r>
              <a:rPr spc="-65"/>
              <a:t> </a:t>
            </a:r>
            <a:r>
              <a:t>1</a:t>
            </a:r>
            <a:r>
              <a:rPr spc="-65"/>
              <a:t> </a:t>
            </a:r>
            <a:r>
              <a:t>centimeter</a:t>
            </a:r>
            <a:r>
              <a:rPr spc="-70"/>
              <a:t> </a:t>
            </a:r>
            <a:r>
              <a:t>dilated</a:t>
            </a:r>
            <a:r>
              <a:rPr spc="-65"/>
              <a:t> </a:t>
            </a:r>
            <a:r>
              <a:t>at</a:t>
            </a:r>
            <a:r>
              <a:rPr spc="-70"/>
              <a:t> </a:t>
            </a:r>
            <a:r>
              <a:t>one</a:t>
            </a:r>
            <a:r>
              <a:rPr spc="-75"/>
              <a:t> </a:t>
            </a:r>
            <a:r>
              <a:rPr spc="-10"/>
              <a:t>week.</a:t>
            </a:r>
          </a:p>
          <a:p>
            <a:pPr marL="199389" indent="-186689">
              <a:lnSpc>
                <a:spcPts val="2000"/>
              </a:lnSpc>
              <a:spcBef>
                <a:spcPts val="100"/>
              </a:spcBef>
              <a:buSzPct val="100000"/>
              <a:buChar char="•"/>
              <a:tabLst>
                <a:tab pos="190500" algn="l"/>
              </a:tabLst>
              <a:defRPr>
                <a:latin typeface="Microsoft Sans Serif"/>
                <a:ea typeface="Microsoft Sans Serif"/>
                <a:cs typeface="Microsoft Sans Serif"/>
                <a:sym typeface="Microsoft Sans Serif"/>
              </a:defRPr>
            </a:pPr>
            <a:r>
              <a:t>The </a:t>
            </a:r>
            <a:r>
              <a:rPr spc="50"/>
              <a:t>external</a:t>
            </a:r>
            <a:r>
              <a:rPr spc="30"/>
              <a:t> </a:t>
            </a:r>
            <a:r>
              <a:t>os</a:t>
            </a:r>
            <a:r>
              <a:rPr spc="34"/>
              <a:t> </a:t>
            </a:r>
            <a:r>
              <a:rPr spc="50"/>
              <a:t>never</a:t>
            </a:r>
            <a:r>
              <a:rPr spc="5"/>
              <a:t> </a:t>
            </a:r>
            <a:r>
              <a:rPr spc="55"/>
              <a:t>resumes</a:t>
            </a:r>
            <a:r>
              <a:rPr spc="34"/>
              <a:t> </a:t>
            </a:r>
            <a:r>
              <a:rPr sz="1900"/>
              <a:t>its</a:t>
            </a:r>
            <a:r>
              <a:rPr sz="1900" spc="14"/>
              <a:t> </a:t>
            </a:r>
            <a:r>
              <a:rPr spc="45"/>
              <a:t>pregravid</a:t>
            </a:r>
          </a:p>
          <a:p>
            <a:pPr marR="97155" indent="204470">
              <a:lnSpc>
                <a:spcPct val="80500"/>
              </a:lnSpc>
              <a:spcBef>
                <a:spcPts val="200"/>
              </a:spcBef>
              <a:defRPr>
                <a:latin typeface="Microsoft Sans Serif"/>
                <a:ea typeface="Microsoft Sans Serif"/>
                <a:cs typeface="Microsoft Sans Serif"/>
                <a:sym typeface="Microsoft Sans Serif"/>
              </a:defRPr>
            </a:pPr>
            <a:r>
              <a:t>shape</a:t>
            </a:r>
            <a:r>
              <a:rPr sz="2000"/>
              <a:t>;</a:t>
            </a:r>
            <a:r>
              <a:rPr sz="2000" spc="-30"/>
              <a:t> </a:t>
            </a:r>
            <a:r>
              <a:rPr sz="2000"/>
              <a:t>the</a:t>
            </a:r>
            <a:r>
              <a:rPr sz="2000" spc="-50"/>
              <a:t> </a:t>
            </a:r>
            <a:r>
              <a:rPr sz="2000" spc="-9"/>
              <a:t>small,</a:t>
            </a:r>
            <a:r>
              <a:rPr sz="2000" spc="-45"/>
              <a:t> </a:t>
            </a:r>
            <a:r>
              <a:rPr sz="2000" spc="-9"/>
              <a:t>smooth,</a:t>
            </a:r>
            <a:r>
              <a:rPr sz="2000" spc="-50"/>
              <a:t> </a:t>
            </a:r>
            <a:r>
              <a:rPr sz="2000" spc="-9"/>
              <a:t>regular</a:t>
            </a:r>
            <a:r>
              <a:rPr sz="2000" spc="-50"/>
              <a:t> </a:t>
            </a:r>
            <a:r>
              <a:rPr sz="2000" spc="-9"/>
              <a:t>circular </a:t>
            </a:r>
            <a:r>
              <a:rPr sz="1900" spc="-10"/>
              <a:t>opening</a:t>
            </a:r>
            <a:r>
              <a:rPr sz="1900" spc="-59"/>
              <a:t> </a:t>
            </a:r>
            <a:r>
              <a:rPr sz="1900"/>
              <a:t>of</a:t>
            </a:r>
            <a:r>
              <a:rPr sz="1900" spc="-55"/>
              <a:t> </a:t>
            </a:r>
            <a:r>
              <a:rPr sz="1900"/>
              <a:t>the</a:t>
            </a:r>
            <a:r>
              <a:rPr sz="1900" spc="-59"/>
              <a:t> </a:t>
            </a:r>
            <a:r>
              <a:rPr sz="1900" spc="-20"/>
              <a:t>nulligravida</a:t>
            </a:r>
            <a:r>
              <a:rPr sz="1900" spc="-55"/>
              <a:t> </a:t>
            </a:r>
            <a:r>
              <a:rPr sz="1900"/>
              <a:t>becomes</a:t>
            </a:r>
            <a:r>
              <a:rPr sz="1900" spc="-59"/>
              <a:t> </a:t>
            </a:r>
            <a:r>
              <a:rPr sz="1900"/>
              <a:t>a</a:t>
            </a:r>
            <a:r>
              <a:rPr sz="1900" spc="-59"/>
              <a:t> </a:t>
            </a:r>
            <a:r>
              <a:rPr sz="1900" spc="-10"/>
              <a:t>large, </a:t>
            </a:r>
            <a:r>
              <a:rPr sz="2000" spc="-9"/>
              <a:t>transverse,</a:t>
            </a:r>
            <a:r>
              <a:rPr sz="2000" spc="-75"/>
              <a:t> </a:t>
            </a:r>
            <a:r>
              <a:rPr sz="2000"/>
              <a:t>stellate</a:t>
            </a:r>
            <a:r>
              <a:rPr sz="2000" spc="-79"/>
              <a:t> </a:t>
            </a:r>
            <a:r>
              <a:rPr sz="2000"/>
              <a:t>slit</a:t>
            </a:r>
            <a:r>
              <a:rPr sz="2000" spc="-70"/>
              <a:t> </a:t>
            </a:r>
            <a:r>
              <a:rPr sz="2000"/>
              <a:t>after</a:t>
            </a:r>
            <a:r>
              <a:rPr sz="2000" spc="-79"/>
              <a:t> </a:t>
            </a:r>
            <a:r>
              <a:rPr sz="2000" spc="-9"/>
              <a:t>childbirth.</a:t>
            </a:r>
            <a:endParaRPr sz="2000"/>
          </a:p>
          <a:p>
            <a:pPr marL="200660" marR="304800" indent="-187960">
              <a:lnSpc>
                <a:spcPct val="78500"/>
              </a:lnSpc>
              <a:spcBef>
                <a:spcPts val="300"/>
              </a:spcBef>
              <a:buSzPct val="100000"/>
              <a:buFont typeface="Microsoft Sans Serif"/>
              <a:buChar char="•"/>
              <a:tabLst>
                <a:tab pos="190500" algn="l"/>
              </a:tabLst>
              <a:defRPr sz="2100">
                <a:latin typeface="Times New Roman"/>
                <a:ea typeface="Times New Roman"/>
                <a:cs typeface="Times New Roman"/>
                <a:sym typeface="Times New Roman"/>
              </a:defRPr>
            </a:pPr>
            <a:r>
              <a:t>The</a:t>
            </a:r>
            <a:r>
              <a:rPr spc="-30"/>
              <a:t> </a:t>
            </a:r>
            <a:r>
              <a:t>external</a:t>
            </a:r>
            <a:r>
              <a:rPr spc="-25"/>
              <a:t> </a:t>
            </a:r>
            <a:r>
              <a:t>os</a:t>
            </a:r>
            <a:r>
              <a:rPr spc="-30"/>
              <a:t> </a:t>
            </a:r>
            <a:r>
              <a:t>can</a:t>
            </a:r>
            <a:r>
              <a:rPr spc="-25"/>
              <a:t> </a:t>
            </a:r>
            <a:r>
              <a:t>remain</a:t>
            </a:r>
            <a:r>
              <a:rPr spc="-40"/>
              <a:t> </a:t>
            </a:r>
            <a:r>
              <a:rPr spc="-20"/>
              <a:t>open </a:t>
            </a:r>
            <a:r>
              <a:rPr spc="-10"/>
              <a:t>permanently,</a:t>
            </a:r>
            <a:r>
              <a:t> giving</a:t>
            </a:r>
            <a:r>
              <a:rPr spc="5"/>
              <a:t> </a:t>
            </a:r>
            <a:r>
              <a:t>a</a:t>
            </a:r>
            <a:r>
              <a:rPr spc="5"/>
              <a:t> </a:t>
            </a:r>
            <a:r>
              <a:rPr spc="-10"/>
              <a:t>characteristic</a:t>
            </a:r>
            <a:r>
              <a:rPr spc="-5"/>
              <a:t> </a:t>
            </a:r>
            <a:r>
              <a:rPr spc="-10"/>
              <a:t>funnel </a:t>
            </a:r>
            <a:r>
              <a:t>shape</a:t>
            </a:r>
            <a:r>
              <a:rPr spc="5"/>
              <a:t> </a:t>
            </a:r>
            <a:r>
              <a:t>to</a:t>
            </a:r>
            <a:r>
              <a:rPr spc="10"/>
              <a:t> </a:t>
            </a:r>
            <a:r>
              <a:t>the</a:t>
            </a:r>
            <a:r>
              <a:rPr spc="10"/>
              <a:t> </a:t>
            </a:r>
            <a:r>
              <a:t>parous </a:t>
            </a:r>
            <a:r>
              <a:rPr spc="-10"/>
              <a:t>cervix.</a:t>
            </a:r>
          </a:p>
        </p:txBody>
      </p:sp>
      <p:pic>
        <p:nvPicPr>
          <p:cNvPr id="211" name="object 4" descr="object 4"/>
          <p:cNvPicPr>
            <a:picLocks noChangeAspect="1"/>
          </p:cNvPicPr>
          <p:nvPr/>
        </p:nvPicPr>
        <p:blipFill>
          <a:blip r:embed="rId2"/>
          <a:stretch>
            <a:fillRect/>
          </a:stretch>
        </p:blipFill>
        <p:spPr>
          <a:xfrm>
            <a:off x="6176962" y="374155"/>
            <a:ext cx="3166110" cy="5047617"/>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object 2"/>
          <p:cNvSpPr txBox="1">
            <a:spLocks noGrp="1"/>
          </p:cNvSpPr>
          <p:nvPr>
            <p:ph type="title"/>
          </p:nvPr>
        </p:nvSpPr>
        <p:spPr>
          <a:xfrm>
            <a:off x="1189863" y="337643"/>
            <a:ext cx="7597776" cy="520701"/>
          </a:xfrm>
          <a:prstGeom prst="rect">
            <a:avLst/>
          </a:prstGeom>
        </p:spPr>
        <p:txBody>
          <a:bodyPr/>
          <a:lstStyle/>
          <a:p>
            <a:pPr indent="12700">
              <a:spcBef>
                <a:spcPts val="100"/>
              </a:spcBef>
              <a:defRPr sz="3200"/>
            </a:pPr>
            <a:r>
              <a:t>Genital</a:t>
            </a:r>
            <a:r>
              <a:rPr spc="100"/>
              <a:t> </a:t>
            </a:r>
            <a:r>
              <a:rPr sz="3100" spc="100"/>
              <a:t>System</a:t>
            </a:r>
            <a:r>
              <a:rPr sz="3100"/>
              <a:t> </a:t>
            </a:r>
            <a:r>
              <a:t>- Vagina,</a:t>
            </a:r>
            <a:r>
              <a:rPr spc="100"/>
              <a:t> </a:t>
            </a:r>
            <a:r>
              <a:rPr sz="3100" spc="100"/>
              <a:t>hymen, pelvic</a:t>
            </a:r>
          </a:p>
        </p:txBody>
      </p:sp>
      <p:sp>
        <p:nvSpPr>
          <p:cNvPr id="214" name="object 3"/>
          <p:cNvSpPr txBox="1"/>
          <p:nvPr/>
        </p:nvSpPr>
        <p:spPr>
          <a:xfrm>
            <a:off x="753287" y="888412"/>
            <a:ext cx="8443595" cy="29642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50495" algn="ctr">
              <a:spcBef>
                <a:spcPts val="1100"/>
              </a:spcBef>
              <a:defRPr sz="2900" spc="135">
                <a:latin typeface="Microsoft Sans Serif"/>
                <a:ea typeface="Microsoft Sans Serif"/>
                <a:cs typeface="Microsoft Sans Serif"/>
                <a:sym typeface="Microsoft Sans Serif"/>
              </a:defRPr>
            </a:pPr>
            <a:r>
              <a:rPr dirty="0"/>
              <a:t>muscles</a:t>
            </a:r>
          </a:p>
          <a:p>
            <a:pPr marL="201295" indent="-187960">
              <a:spcBef>
                <a:spcPts val="700"/>
              </a:spcBef>
              <a:buSzPct val="100000"/>
              <a:buChar char="•"/>
              <a:tabLst>
                <a:tab pos="190500" algn="l"/>
              </a:tabLst>
              <a:defRPr sz="2100">
                <a:latin typeface="Microsoft Sans Serif"/>
                <a:ea typeface="Microsoft Sans Serif"/>
                <a:cs typeface="Microsoft Sans Serif"/>
                <a:sym typeface="Microsoft Sans Serif"/>
              </a:defRPr>
            </a:pPr>
            <a:r>
              <a:rPr dirty="0"/>
              <a:t>The</a:t>
            </a:r>
            <a:r>
              <a:rPr spc="-15" dirty="0"/>
              <a:t> </a:t>
            </a:r>
            <a:r>
              <a:rPr dirty="0"/>
              <a:t>vagina</a:t>
            </a:r>
            <a:r>
              <a:rPr spc="-15" dirty="0"/>
              <a:t> </a:t>
            </a:r>
            <a:r>
              <a:rPr dirty="0"/>
              <a:t>is</a:t>
            </a:r>
            <a:r>
              <a:rPr spc="-15" dirty="0"/>
              <a:t> </a:t>
            </a:r>
            <a:r>
              <a:rPr dirty="0"/>
              <a:t>capacious</a:t>
            </a:r>
            <a:r>
              <a:rPr spc="-15" dirty="0"/>
              <a:t> </a:t>
            </a:r>
            <a:r>
              <a:rPr dirty="0"/>
              <a:t>and</a:t>
            </a:r>
            <a:r>
              <a:rPr spc="-10" dirty="0"/>
              <a:t> </a:t>
            </a:r>
            <a:r>
              <a:rPr dirty="0"/>
              <a:t>smooth</a:t>
            </a:r>
            <a:r>
              <a:rPr spc="-15" dirty="0"/>
              <a:t> </a:t>
            </a:r>
            <a:r>
              <a:rPr dirty="0"/>
              <a:t>immediately</a:t>
            </a:r>
            <a:r>
              <a:rPr spc="-10" dirty="0"/>
              <a:t> </a:t>
            </a:r>
            <a:r>
              <a:rPr dirty="0"/>
              <a:t>after</a:t>
            </a:r>
            <a:r>
              <a:rPr spc="-25" dirty="0"/>
              <a:t> </a:t>
            </a:r>
            <a:r>
              <a:rPr spc="-10" dirty="0"/>
              <a:t>birth.</a:t>
            </a:r>
          </a:p>
          <a:p>
            <a:pPr marL="200660" indent="-187325">
              <a:lnSpc>
                <a:spcPts val="2500"/>
              </a:lnSpc>
              <a:spcBef>
                <a:spcPts val="700"/>
              </a:spcBef>
              <a:buSzPct val="100000"/>
              <a:buChar char="•"/>
              <a:tabLst>
                <a:tab pos="190500" algn="l"/>
              </a:tabLst>
              <a:defRPr sz="2100">
                <a:latin typeface="Microsoft Sans Serif"/>
                <a:ea typeface="Microsoft Sans Serif"/>
                <a:cs typeface="Microsoft Sans Serif"/>
                <a:sym typeface="Microsoft Sans Serif"/>
              </a:defRPr>
            </a:pPr>
            <a:r>
              <a:rPr dirty="0"/>
              <a:t>It</a:t>
            </a:r>
            <a:r>
              <a:rPr spc="-120" dirty="0"/>
              <a:t> </a:t>
            </a:r>
            <a:r>
              <a:rPr spc="-10" dirty="0"/>
              <a:t>slowly</a:t>
            </a:r>
            <a:r>
              <a:rPr spc="-104" dirty="0"/>
              <a:t> </a:t>
            </a:r>
            <a:r>
              <a:rPr spc="-10" dirty="0"/>
              <a:t>contracts,</a:t>
            </a:r>
            <a:r>
              <a:rPr spc="-110" dirty="0"/>
              <a:t> </a:t>
            </a:r>
            <a:r>
              <a:rPr dirty="0"/>
              <a:t>but</a:t>
            </a:r>
            <a:r>
              <a:rPr spc="-110" dirty="0"/>
              <a:t> </a:t>
            </a:r>
            <a:r>
              <a:rPr dirty="0"/>
              <a:t>not</a:t>
            </a:r>
            <a:r>
              <a:rPr spc="-110" dirty="0"/>
              <a:t> </a:t>
            </a:r>
            <a:r>
              <a:rPr dirty="0"/>
              <a:t>to</a:t>
            </a:r>
            <a:r>
              <a:rPr spc="-104" dirty="0"/>
              <a:t> </a:t>
            </a:r>
            <a:r>
              <a:rPr dirty="0"/>
              <a:t>its</a:t>
            </a:r>
            <a:r>
              <a:rPr spc="-110" dirty="0"/>
              <a:t> </a:t>
            </a:r>
            <a:r>
              <a:rPr spc="-25" dirty="0"/>
              <a:t>nulligravid</a:t>
            </a:r>
            <a:r>
              <a:rPr spc="-110" dirty="0"/>
              <a:t> </a:t>
            </a:r>
            <a:r>
              <a:rPr spc="-10" dirty="0"/>
              <a:t>size;</a:t>
            </a:r>
            <a:r>
              <a:rPr spc="-110" dirty="0"/>
              <a:t> </a:t>
            </a:r>
            <a:r>
              <a:rPr spc="-10" dirty="0"/>
              <a:t>rugae</a:t>
            </a:r>
            <a:r>
              <a:rPr spc="-110" dirty="0"/>
              <a:t> </a:t>
            </a:r>
            <a:r>
              <a:rPr dirty="0"/>
              <a:t>are</a:t>
            </a:r>
            <a:r>
              <a:rPr spc="-104" dirty="0"/>
              <a:t> </a:t>
            </a:r>
            <a:r>
              <a:rPr dirty="0"/>
              <a:t>restored</a:t>
            </a:r>
            <a:r>
              <a:rPr spc="-130" dirty="0"/>
              <a:t> </a:t>
            </a:r>
            <a:r>
              <a:rPr spc="-25" dirty="0"/>
              <a:t>in</a:t>
            </a:r>
          </a:p>
          <a:p>
            <a:pPr indent="201295">
              <a:lnSpc>
                <a:spcPts val="2500"/>
              </a:lnSpc>
              <a:defRPr sz="2100">
                <a:latin typeface="Microsoft Sans Serif"/>
                <a:ea typeface="Microsoft Sans Serif"/>
                <a:cs typeface="Microsoft Sans Serif"/>
                <a:sym typeface="Microsoft Sans Serif"/>
              </a:defRPr>
            </a:pPr>
            <a:r>
              <a:rPr dirty="0"/>
              <a:t>the</a:t>
            </a:r>
            <a:r>
              <a:rPr spc="-100" dirty="0"/>
              <a:t> </a:t>
            </a:r>
            <a:r>
              <a:rPr spc="-20" dirty="0"/>
              <a:t>third</a:t>
            </a:r>
            <a:r>
              <a:rPr spc="-110" dirty="0"/>
              <a:t> </a:t>
            </a:r>
            <a:r>
              <a:rPr spc="-30" dirty="0"/>
              <a:t>postpartum</a:t>
            </a:r>
            <a:r>
              <a:rPr spc="-95" dirty="0"/>
              <a:t> </a:t>
            </a:r>
            <a:r>
              <a:rPr spc="-20" dirty="0"/>
              <a:t>week</a:t>
            </a:r>
            <a:r>
              <a:rPr spc="-95" dirty="0"/>
              <a:t> </a:t>
            </a:r>
            <a:r>
              <a:rPr dirty="0"/>
              <a:t>as</a:t>
            </a:r>
            <a:r>
              <a:rPr spc="-100" dirty="0"/>
              <a:t> </a:t>
            </a:r>
            <a:r>
              <a:rPr spc="-25" dirty="0"/>
              <a:t>edema</a:t>
            </a:r>
            <a:r>
              <a:rPr spc="-100" dirty="0"/>
              <a:t> </a:t>
            </a:r>
            <a:r>
              <a:rPr spc="-10" dirty="0"/>
              <a:t>and</a:t>
            </a:r>
            <a:r>
              <a:rPr spc="-104" dirty="0"/>
              <a:t> </a:t>
            </a:r>
            <a:r>
              <a:rPr spc="-30" dirty="0"/>
              <a:t>vascularity</a:t>
            </a:r>
            <a:r>
              <a:rPr spc="-100" dirty="0"/>
              <a:t> </a:t>
            </a:r>
            <a:r>
              <a:rPr spc="-10" dirty="0"/>
              <a:t>subside.</a:t>
            </a:r>
          </a:p>
          <a:p>
            <a:pPr marL="201295" indent="-187960">
              <a:lnSpc>
                <a:spcPts val="2500"/>
              </a:lnSpc>
              <a:spcBef>
                <a:spcPts val="700"/>
              </a:spcBef>
              <a:buSzPct val="100000"/>
              <a:buChar char="•"/>
              <a:tabLst>
                <a:tab pos="190500" algn="l"/>
              </a:tabLst>
              <a:defRPr sz="2100">
                <a:latin typeface="Microsoft Sans Serif"/>
                <a:ea typeface="Microsoft Sans Serif"/>
                <a:cs typeface="Microsoft Sans Serif"/>
                <a:sym typeface="Microsoft Sans Serif"/>
              </a:defRPr>
            </a:pPr>
            <a:r>
              <a:rPr dirty="0"/>
              <a:t>The</a:t>
            </a:r>
            <a:r>
              <a:rPr spc="-65" dirty="0"/>
              <a:t> </a:t>
            </a:r>
            <a:r>
              <a:rPr dirty="0"/>
              <a:t>hymen</a:t>
            </a:r>
            <a:r>
              <a:rPr spc="-65" dirty="0"/>
              <a:t> </a:t>
            </a:r>
            <a:r>
              <a:rPr dirty="0"/>
              <a:t>is</a:t>
            </a:r>
            <a:r>
              <a:rPr spc="-60" dirty="0"/>
              <a:t> </a:t>
            </a:r>
            <a:r>
              <a:rPr dirty="0"/>
              <a:t>replaced</a:t>
            </a:r>
            <a:r>
              <a:rPr spc="-60" dirty="0"/>
              <a:t> </a:t>
            </a:r>
            <a:r>
              <a:rPr dirty="0"/>
              <a:t>by</a:t>
            </a:r>
            <a:r>
              <a:rPr spc="-65" dirty="0"/>
              <a:t> </a:t>
            </a:r>
            <a:r>
              <a:rPr dirty="0"/>
              <a:t>multiple</a:t>
            </a:r>
            <a:r>
              <a:rPr spc="-60" dirty="0"/>
              <a:t> </a:t>
            </a:r>
            <a:r>
              <a:rPr dirty="0"/>
              <a:t>tags</a:t>
            </a:r>
            <a:r>
              <a:rPr spc="-65" dirty="0"/>
              <a:t> </a:t>
            </a:r>
            <a:r>
              <a:rPr dirty="0"/>
              <a:t>of</a:t>
            </a:r>
            <a:r>
              <a:rPr spc="-60" dirty="0"/>
              <a:t> </a:t>
            </a:r>
            <a:r>
              <a:rPr dirty="0"/>
              <a:t>tissue</a:t>
            </a:r>
            <a:r>
              <a:rPr spc="-60" dirty="0"/>
              <a:t> </a:t>
            </a:r>
            <a:r>
              <a:rPr dirty="0"/>
              <a:t>called</a:t>
            </a:r>
            <a:r>
              <a:rPr spc="-65" dirty="0"/>
              <a:t> </a:t>
            </a:r>
            <a:r>
              <a:rPr dirty="0"/>
              <a:t>the</a:t>
            </a:r>
            <a:r>
              <a:rPr spc="-69" dirty="0"/>
              <a:t> </a:t>
            </a:r>
            <a:r>
              <a:rPr spc="-10" dirty="0" err="1"/>
              <a:t>carunculae</a:t>
            </a:r>
            <a:endParaRPr spc="-10" dirty="0"/>
          </a:p>
          <a:p>
            <a:pPr indent="199389">
              <a:lnSpc>
                <a:spcPts val="2500"/>
              </a:lnSpc>
              <a:defRPr sz="2100" spc="-25">
                <a:latin typeface="Microsoft Sans Serif"/>
                <a:ea typeface="Microsoft Sans Serif"/>
                <a:cs typeface="Microsoft Sans Serif"/>
                <a:sym typeface="Microsoft Sans Serif"/>
              </a:defRPr>
            </a:pPr>
            <a:r>
              <a:rPr dirty="0"/>
              <a:t>hymenales</a:t>
            </a:r>
            <a:r>
              <a:rPr spc="-90" dirty="0"/>
              <a:t> </a:t>
            </a:r>
            <a:r>
              <a:rPr spc="-10" dirty="0"/>
              <a:t>(</a:t>
            </a:r>
            <a:r>
              <a:rPr spc="-10" dirty="0" err="1"/>
              <a:t>myrtiformes</a:t>
            </a:r>
            <a:r>
              <a:rPr spc="-10" dirty="0"/>
              <a:t>).</a:t>
            </a:r>
          </a:p>
          <a:p>
            <a:pPr marL="200025" indent="-187325">
              <a:lnSpc>
                <a:spcPts val="2500"/>
              </a:lnSpc>
              <a:spcBef>
                <a:spcPts val="700"/>
              </a:spcBef>
              <a:buSzPct val="100000"/>
              <a:buChar char="•"/>
              <a:tabLst>
                <a:tab pos="190500" algn="l"/>
              </a:tabLst>
              <a:defRPr sz="2100" spc="-25">
                <a:latin typeface="Microsoft Sans Serif"/>
                <a:ea typeface="Microsoft Sans Serif"/>
                <a:cs typeface="Microsoft Sans Serif"/>
                <a:sym typeface="Microsoft Sans Serif"/>
              </a:defRPr>
            </a:pPr>
            <a:r>
              <a:rPr dirty="0"/>
              <a:t>Fascial</a:t>
            </a:r>
            <a:r>
              <a:rPr spc="-85" dirty="0"/>
              <a:t> </a:t>
            </a:r>
            <a:r>
              <a:rPr spc="-30" dirty="0"/>
              <a:t>stretching</a:t>
            </a:r>
            <a:r>
              <a:rPr spc="-75" dirty="0"/>
              <a:t> </a:t>
            </a:r>
            <a:r>
              <a:rPr spc="-10" dirty="0"/>
              <a:t>and</a:t>
            </a:r>
            <a:r>
              <a:rPr spc="-60" dirty="0"/>
              <a:t> </a:t>
            </a:r>
            <a:r>
              <a:rPr spc="0" dirty="0"/>
              <a:t>trauma</a:t>
            </a:r>
            <a:r>
              <a:rPr spc="-75" dirty="0"/>
              <a:t> </a:t>
            </a:r>
            <a:r>
              <a:rPr spc="-20" dirty="0"/>
              <a:t>during</a:t>
            </a:r>
            <a:r>
              <a:rPr spc="-75" dirty="0"/>
              <a:t> </a:t>
            </a:r>
            <a:r>
              <a:rPr dirty="0"/>
              <a:t>childbirth</a:t>
            </a:r>
            <a:r>
              <a:rPr spc="-65" dirty="0"/>
              <a:t> </a:t>
            </a:r>
            <a:r>
              <a:rPr spc="-20" dirty="0"/>
              <a:t>result</a:t>
            </a:r>
            <a:r>
              <a:rPr spc="-69" dirty="0"/>
              <a:t> </a:t>
            </a:r>
            <a:r>
              <a:rPr spc="0" dirty="0"/>
              <a:t>in</a:t>
            </a:r>
            <a:r>
              <a:rPr spc="380" dirty="0"/>
              <a:t> </a:t>
            </a:r>
            <a:r>
              <a:rPr sz="2000" u="sng" spc="0" dirty="0">
                <a:uFill>
                  <a:solidFill>
                    <a:srgbClr val="000000"/>
                  </a:solidFill>
                </a:uFill>
              </a:rPr>
              <a:t>pelvic</a:t>
            </a:r>
            <a:r>
              <a:rPr sz="2000" u="sng" spc="-50" dirty="0">
                <a:uFill>
                  <a:solidFill>
                    <a:srgbClr val="000000"/>
                  </a:solidFill>
                </a:uFill>
              </a:rPr>
              <a:t> </a:t>
            </a:r>
            <a:r>
              <a:rPr sz="1900" u="sng" spc="45" dirty="0">
                <a:uFill>
                  <a:solidFill>
                    <a:srgbClr val="000000"/>
                  </a:solidFill>
                </a:uFill>
              </a:rPr>
              <a:t>muscle</a:t>
            </a:r>
            <a:r>
              <a:rPr sz="1900" u="sng" spc="500" dirty="0">
                <a:uFill>
                  <a:solidFill>
                    <a:srgbClr val="000000"/>
                  </a:solidFill>
                </a:uFill>
              </a:rPr>
              <a:t> </a:t>
            </a:r>
            <a:endParaRPr sz="1900" spc="-22" dirty="0"/>
          </a:p>
          <a:p>
            <a:pPr indent="208279">
              <a:lnSpc>
                <a:spcPts val="2500"/>
              </a:lnSpc>
              <a:defRPr sz="2000" u="sng" spc="50">
                <a:uFill>
                  <a:solidFill>
                    <a:srgbClr val="000000"/>
                  </a:solidFill>
                </a:uFill>
                <a:latin typeface="Microsoft Sans Serif"/>
                <a:ea typeface="Microsoft Sans Serif"/>
                <a:cs typeface="Microsoft Sans Serif"/>
                <a:sym typeface="Microsoft Sans Serif"/>
              </a:defRPr>
            </a:pPr>
            <a:r>
              <a:rPr dirty="0"/>
              <a:t>Relaxation,</a:t>
            </a:r>
            <a:r>
              <a:rPr sz="2100" u="none" spc="-60" dirty="0">
                <a:uFillTx/>
              </a:rPr>
              <a:t> </a:t>
            </a:r>
            <a:r>
              <a:rPr sz="2100" u="none" spc="0" dirty="0">
                <a:uFillTx/>
              </a:rPr>
              <a:t>which</a:t>
            </a:r>
            <a:r>
              <a:rPr sz="2100" u="none" spc="-65" dirty="0">
                <a:uFillTx/>
              </a:rPr>
              <a:t> </a:t>
            </a:r>
            <a:r>
              <a:rPr sz="2100" u="none" spc="0" dirty="0">
                <a:uFillTx/>
              </a:rPr>
              <a:t>may</a:t>
            </a:r>
            <a:r>
              <a:rPr sz="2100" u="none" spc="-65" dirty="0">
                <a:uFillTx/>
              </a:rPr>
              <a:t> </a:t>
            </a:r>
            <a:r>
              <a:rPr sz="2100" u="none" spc="0" dirty="0">
                <a:uFillTx/>
              </a:rPr>
              <a:t>not</a:t>
            </a:r>
            <a:r>
              <a:rPr sz="2100" u="none" spc="-65" dirty="0">
                <a:uFillTx/>
              </a:rPr>
              <a:t> </a:t>
            </a:r>
            <a:r>
              <a:rPr sz="2100" u="none" spc="0" dirty="0">
                <a:uFillTx/>
              </a:rPr>
              <a:t>return</a:t>
            </a:r>
            <a:r>
              <a:rPr sz="2100" u="none" spc="-65" dirty="0">
                <a:uFillTx/>
              </a:rPr>
              <a:t> </a:t>
            </a:r>
            <a:r>
              <a:rPr sz="2100" u="none" spc="0" dirty="0">
                <a:uFillTx/>
              </a:rPr>
              <a:t>to</a:t>
            </a:r>
            <a:r>
              <a:rPr sz="2100" u="none" spc="-60" dirty="0">
                <a:uFillTx/>
              </a:rPr>
              <a:t> </a:t>
            </a:r>
            <a:r>
              <a:rPr sz="2100" u="none" spc="0" dirty="0">
                <a:uFillTx/>
              </a:rPr>
              <a:t>the</a:t>
            </a:r>
            <a:r>
              <a:rPr sz="2100" u="none" spc="-65" dirty="0">
                <a:uFillTx/>
              </a:rPr>
              <a:t> </a:t>
            </a:r>
            <a:r>
              <a:rPr sz="2100" u="none" spc="-10" dirty="0" err="1">
                <a:uFillTx/>
              </a:rPr>
              <a:t>pregravid</a:t>
            </a:r>
            <a:r>
              <a:rPr sz="2100" u="none" spc="-69" dirty="0">
                <a:uFillTx/>
              </a:rPr>
              <a:t> </a:t>
            </a:r>
            <a:r>
              <a:rPr sz="2100" u="none" spc="-10" dirty="0">
                <a:uFillTx/>
              </a:rPr>
              <a:t>state.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object 2"/>
          <p:cNvSpPr txBox="1">
            <a:spLocks noGrp="1"/>
          </p:cNvSpPr>
          <p:nvPr>
            <p:ph type="title"/>
          </p:nvPr>
        </p:nvSpPr>
        <p:spPr>
          <a:xfrm>
            <a:off x="741679" y="449000"/>
            <a:ext cx="8575041" cy="757557"/>
          </a:xfrm>
          <a:prstGeom prst="rect">
            <a:avLst/>
          </a:prstGeom>
        </p:spPr>
        <p:txBody>
          <a:bodyPr/>
          <a:lstStyle/>
          <a:p>
            <a:pPr indent="1827529">
              <a:spcBef>
                <a:spcPts val="100"/>
              </a:spcBef>
              <a:defRPr sz="3400" spc="100"/>
            </a:pPr>
            <a:r>
              <a:t>Cardiovascular</a:t>
            </a:r>
            <a:r>
              <a:rPr spc="300"/>
              <a:t> </a:t>
            </a:r>
            <a:r>
              <a:rPr sz="3500"/>
              <a:t>System</a:t>
            </a:r>
          </a:p>
        </p:txBody>
      </p:sp>
      <p:sp>
        <p:nvSpPr>
          <p:cNvPr id="217" name="object 3"/>
          <p:cNvSpPr txBox="1"/>
          <p:nvPr/>
        </p:nvSpPr>
        <p:spPr>
          <a:xfrm>
            <a:off x="1130934" y="1461268"/>
            <a:ext cx="7768592" cy="2679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201295" marR="238125" indent="-188595" algn="just">
              <a:lnSpc>
                <a:spcPts val="2500"/>
              </a:lnSpc>
              <a:spcBef>
                <a:spcPts val="400"/>
              </a:spcBef>
              <a:buSzPct val="100000"/>
              <a:buFont typeface="Microsoft Sans Serif"/>
              <a:buChar char="•"/>
              <a:tabLst>
                <a:tab pos="190500" algn="l"/>
              </a:tabLst>
              <a:defRPr sz="2300">
                <a:latin typeface="Times New Roman"/>
                <a:ea typeface="Times New Roman"/>
                <a:cs typeface="Times New Roman"/>
                <a:sym typeface="Times New Roman"/>
              </a:defRPr>
            </a:pPr>
            <a:r>
              <a:t>Immediately following delivery, there is</a:t>
            </a:r>
            <a:r>
              <a:rPr spc="60"/>
              <a:t> </a:t>
            </a:r>
            <a:r>
              <a:rPr sz="2000" u="sng" spc="60">
                <a:uFill>
                  <a:solidFill>
                    <a:srgbClr val="000000"/>
                  </a:solidFill>
                </a:uFill>
                <a:latin typeface="Microsoft Sans Serif"/>
                <a:ea typeface="Microsoft Sans Serif"/>
                <a:cs typeface="Microsoft Sans Serif"/>
                <a:sym typeface="Microsoft Sans Serif"/>
              </a:rPr>
              <a:t>marked </a:t>
            </a:r>
            <a:r>
              <a:rPr sz="2000" u="sng" spc="55">
                <a:uFill>
                  <a:solidFill>
                    <a:srgbClr val="000000"/>
                  </a:solidFill>
                </a:uFill>
                <a:latin typeface="Microsoft Sans Serif"/>
                <a:ea typeface="Microsoft Sans Serif"/>
                <a:cs typeface="Microsoft Sans Serif"/>
                <a:sym typeface="Microsoft Sans Serif"/>
              </a:rPr>
              <a:t>increase in</a:t>
            </a:r>
            <a:r>
              <a:rPr sz="2000" u="sng" spc="150">
                <a:uFill>
                  <a:solidFill>
                    <a:srgbClr val="000000"/>
                  </a:solidFill>
                </a:uFill>
                <a:latin typeface="Microsoft Sans Serif"/>
                <a:ea typeface="Microsoft Sans Serif"/>
                <a:cs typeface="Microsoft Sans Serif"/>
                <a:sym typeface="Microsoft Sans Serif"/>
              </a:rPr>
              <a:t> </a:t>
            </a:r>
            <a:r>
              <a:rPr sz="2000" spc="150">
                <a:latin typeface="Microsoft Sans Serif"/>
                <a:ea typeface="Microsoft Sans Serif"/>
                <a:cs typeface="Microsoft Sans Serif"/>
                <a:sym typeface="Microsoft Sans Serif"/>
              </a:rPr>
              <a:t> </a:t>
            </a:r>
            <a:r>
              <a:rPr sz="2000" u="sng" spc="55">
                <a:uFill>
                  <a:solidFill>
                    <a:srgbClr val="000000"/>
                  </a:solidFill>
                </a:uFill>
                <a:latin typeface="Microsoft Sans Serif"/>
                <a:ea typeface="Microsoft Sans Serif"/>
                <a:cs typeface="Microsoft Sans Serif"/>
                <a:sym typeface="Microsoft Sans Serif"/>
              </a:rPr>
              <a:t>peripheral</a:t>
            </a:r>
            <a:r>
              <a:rPr sz="2000" u="sng" spc="39">
                <a:uFill>
                  <a:solidFill>
                    <a:srgbClr val="000000"/>
                  </a:solidFill>
                </a:uFill>
                <a:latin typeface="Microsoft Sans Serif"/>
                <a:ea typeface="Microsoft Sans Serif"/>
                <a:cs typeface="Microsoft Sans Serif"/>
                <a:sym typeface="Microsoft Sans Serif"/>
              </a:rPr>
              <a:t> </a:t>
            </a:r>
            <a:r>
              <a:rPr sz="2000" u="sng" spc="55">
                <a:uFill>
                  <a:solidFill>
                    <a:srgbClr val="000000"/>
                  </a:solidFill>
                </a:uFill>
                <a:latin typeface="Microsoft Sans Serif"/>
                <a:ea typeface="Microsoft Sans Serif"/>
                <a:cs typeface="Microsoft Sans Serif"/>
                <a:sym typeface="Microsoft Sans Serif"/>
              </a:rPr>
              <a:t>vascular</a:t>
            </a:r>
            <a:r>
              <a:rPr sz="2000" u="sng" spc="39">
                <a:uFill>
                  <a:solidFill>
                    <a:srgbClr val="000000"/>
                  </a:solidFill>
                </a:uFill>
                <a:latin typeface="Microsoft Sans Serif"/>
                <a:ea typeface="Microsoft Sans Serif"/>
                <a:cs typeface="Microsoft Sans Serif"/>
                <a:sym typeface="Microsoft Sans Serif"/>
              </a:rPr>
              <a:t> </a:t>
            </a:r>
            <a:r>
              <a:rPr sz="2000" u="sng" spc="50">
                <a:uFill>
                  <a:solidFill>
                    <a:srgbClr val="000000"/>
                  </a:solidFill>
                </a:uFill>
                <a:latin typeface="Microsoft Sans Serif"/>
                <a:ea typeface="Microsoft Sans Serif"/>
                <a:cs typeface="Microsoft Sans Serif"/>
                <a:sym typeface="Microsoft Sans Serif"/>
              </a:rPr>
              <a:t>resistance</a:t>
            </a:r>
            <a:r>
              <a:rPr sz="2000" u="sng" spc="200">
                <a:uFill>
                  <a:solidFill>
                    <a:srgbClr val="000000"/>
                  </a:solidFill>
                </a:uFill>
                <a:latin typeface="Microsoft Sans Serif"/>
                <a:ea typeface="Microsoft Sans Serif"/>
                <a:cs typeface="Microsoft Sans Serif"/>
                <a:sym typeface="Microsoft Sans Serif"/>
              </a:rPr>
              <a:t> </a:t>
            </a:r>
            <a:r>
              <a:t>due</a:t>
            </a:r>
            <a:r>
              <a:rPr spc="-10"/>
              <a:t> </a:t>
            </a:r>
            <a:r>
              <a:t>to</a:t>
            </a:r>
            <a:r>
              <a:rPr spc="5"/>
              <a:t> </a:t>
            </a:r>
            <a:r>
              <a:t>the</a:t>
            </a:r>
            <a:r>
              <a:rPr spc="-5"/>
              <a:t> </a:t>
            </a:r>
            <a:r>
              <a:t>removal of</a:t>
            </a:r>
            <a:r>
              <a:rPr spc="-5"/>
              <a:t> </a:t>
            </a:r>
            <a:r>
              <a:t>the</a:t>
            </a:r>
            <a:r>
              <a:rPr spc="-20"/>
              <a:t> low- </a:t>
            </a:r>
            <a:r>
              <a:t>pressure</a:t>
            </a:r>
            <a:r>
              <a:rPr spc="-110"/>
              <a:t> </a:t>
            </a:r>
            <a:r>
              <a:t>uteroplacental</a:t>
            </a:r>
            <a:r>
              <a:rPr spc="-104"/>
              <a:t> </a:t>
            </a:r>
            <a:r>
              <a:t>circulatory</a:t>
            </a:r>
            <a:r>
              <a:rPr spc="-110"/>
              <a:t> </a:t>
            </a:r>
            <a:r>
              <a:rPr spc="-10"/>
              <a:t>shunt</a:t>
            </a:r>
          </a:p>
          <a:p>
            <a:pPr>
              <a:spcBef>
                <a:spcPts val="400"/>
              </a:spcBef>
              <a:buSzPct val="100000"/>
              <a:buFont typeface="Microsoft Sans Serif"/>
              <a:buChar char="•"/>
              <a:defRPr sz="2300">
                <a:latin typeface="Times New Roman"/>
                <a:ea typeface="Times New Roman"/>
                <a:cs typeface="Times New Roman"/>
                <a:sym typeface="Times New Roman"/>
              </a:defRPr>
            </a:pPr>
            <a:endParaRPr spc="-10"/>
          </a:p>
          <a:p>
            <a:pPr marL="200660" indent="-187960">
              <a:lnSpc>
                <a:spcPts val="2600"/>
              </a:lnSpc>
              <a:buSzPct val="100000"/>
              <a:buFont typeface="Microsoft Sans Serif"/>
              <a:buChar char="•"/>
              <a:tabLst>
                <a:tab pos="190500" algn="l"/>
              </a:tabLst>
              <a:defRPr sz="2300">
                <a:latin typeface="Times New Roman"/>
                <a:ea typeface="Times New Roman"/>
                <a:cs typeface="Times New Roman"/>
                <a:sym typeface="Times New Roman"/>
              </a:defRPr>
            </a:pPr>
            <a:r>
              <a:t>The</a:t>
            </a:r>
            <a:r>
              <a:rPr spc="55"/>
              <a:t> </a:t>
            </a:r>
            <a:r>
              <a:rPr sz="2000" u="sng" spc="65">
                <a:uFill>
                  <a:solidFill>
                    <a:srgbClr val="000000"/>
                  </a:solidFill>
                </a:uFill>
                <a:latin typeface="Microsoft Sans Serif"/>
                <a:ea typeface="Microsoft Sans Serif"/>
                <a:cs typeface="Microsoft Sans Serif"/>
                <a:sym typeface="Microsoft Sans Serif"/>
              </a:rPr>
              <a:t>cardiac</a:t>
            </a:r>
            <a:r>
              <a:rPr sz="2000" u="sng" spc="79">
                <a:uFill>
                  <a:solidFill>
                    <a:srgbClr val="000000"/>
                  </a:solidFill>
                </a:uFill>
                <a:latin typeface="Microsoft Sans Serif"/>
                <a:ea typeface="Microsoft Sans Serif"/>
                <a:cs typeface="Microsoft Sans Serif"/>
                <a:sym typeface="Microsoft Sans Serif"/>
              </a:rPr>
              <a:t> </a:t>
            </a:r>
            <a:r>
              <a:rPr sz="2100" u="sng" spc="69">
                <a:uFill>
                  <a:solidFill>
                    <a:srgbClr val="000000"/>
                  </a:solidFill>
                </a:uFill>
                <a:latin typeface="Microsoft Sans Serif"/>
                <a:ea typeface="Microsoft Sans Serif"/>
                <a:cs typeface="Microsoft Sans Serif"/>
                <a:sym typeface="Microsoft Sans Serif"/>
              </a:rPr>
              <a:t>output</a:t>
            </a:r>
            <a:r>
              <a:rPr sz="2100" u="sng" spc="34">
                <a:uFill>
                  <a:solidFill>
                    <a:srgbClr val="000000"/>
                  </a:solidFill>
                </a:uFill>
                <a:latin typeface="Microsoft Sans Serif"/>
                <a:ea typeface="Microsoft Sans Serif"/>
                <a:cs typeface="Microsoft Sans Serif"/>
                <a:sym typeface="Microsoft Sans Serif"/>
              </a:rPr>
              <a:t> </a:t>
            </a:r>
            <a:r>
              <a:rPr sz="2000" u="sng" spc="50">
                <a:uFill>
                  <a:solidFill>
                    <a:srgbClr val="000000"/>
                  </a:solidFill>
                </a:uFill>
                <a:latin typeface="Microsoft Sans Serif"/>
                <a:ea typeface="Microsoft Sans Serif"/>
                <a:cs typeface="Microsoft Sans Serif"/>
                <a:sym typeface="Microsoft Sans Serif"/>
              </a:rPr>
              <a:t>and</a:t>
            </a:r>
            <a:r>
              <a:rPr sz="2000" u="sng" spc="60">
                <a:uFill>
                  <a:solidFill>
                    <a:srgbClr val="000000"/>
                  </a:solidFill>
                </a:uFill>
                <a:latin typeface="Microsoft Sans Serif"/>
                <a:ea typeface="Microsoft Sans Serif"/>
                <a:cs typeface="Microsoft Sans Serif"/>
                <a:sym typeface="Microsoft Sans Serif"/>
              </a:rPr>
              <a:t> </a:t>
            </a:r>
            <a:r>
              <a:rPr sz="2000" u="sng" spc="55">
                <a:uFill>
                  <a:solidFill>
                    <a:srgbClr val="000000"/>
                  </a:solidFill>
                </a:uFill>
                <a:latin typeface="Microsoft Sans Serif"/>
                <a:ea typeface="Microsoft Sans Serif"/>
                <a:cs typeface="Microsoft Sans Serif"/>
                <a:sym typeface="Microsoft Sans Serif"/>
              </a:rPr>
              <a:t>plasma</a:t>
            </a:r>
            <a:r>
              <a:rPr sz="2000" u="sng" spc="60">
                <a:uFill>
                  <a:solidFill>
                    <a:srgbClr val="000000"/>
                  </a:solidFill>
                </a:uFill>
                <a:latin typeface="Microsoft Sans Serif"/>
                <a:ea typeface="Microsoft Sans Serif"/>
                <a:cs typeface="Microsoft Sans Serif"/>
                <a:sym typeface="Microsoft Sans Serif"/>
              </a:rPr>
              <a:t> </a:t>
            </a:r>
            <a:r>
              <a:rPr sz="2000" u="sng" spc="70">
                <a:uFill>
                  <a:solidFill>
                    <a:srgbClr val="000000"/>
                  </a:solidFill>
                </a:uFill>
                <a:latin typeface="Microsoft Sans Serif"/>
                <a:ea typeface="Microsoft Sans Serif"/>
                <a:cs typeface="Microsoft Sans Serif"/>
                <a:sym typeface="Microsoft Sans Serif"/>
              </a:rPr>
              <a:t>volume</a:t>
            </a:r>
            <a:r>
              <a:rPr sz="2000" u="sng" spc="315">
                <a:uFill>
                  <a:solidFill>
                    <a:srgbClr val="000000"/>
                  </a:solidFill>
                </a:uFill>
                <a:latin typeface="Microsoft Sans Serif"/>
                <a:ea typeface="Microsoft Sans Serif"/>
                <a:cs typeface="Microsoft Sans Serif"/>
                <a:sym typeface="Microsoft Sans Serif"/>
              </a:rPr>
              <a:t> </a:t>
            </a:r>
            <a:r>
              <a:t>gradually</a:t>
            </a:r>
            <a:r>
              <a:rPr spc="-10"/>
              <a:t> </a:t>
            </a:r>
            <a:r>
              <a:t>returns</a:t>
            </a:r>
            <a:r>
              <a:rPr spc="-30"/>
              <a:t> </a:t>
            </a:r>
            <a:r>
              <a:rPr spc="-25"/>
              <a:t>to</a:t>
            </a:r>
          </a:p>
          <a:p>
            <a:pPr indent="201295">
              <a:lnSpc>
                <a:spcPts val="2600"/>
              </a:lnSpc>
              <a:defRPr sz="2300">
                <a:latin typeface="Times New Roman"/>
                <a:ea typeface="Times New Roman"/>
                <a:cs typeface="Times New Roman"/>
                <a:sym typeface="Times New Roman"/>
              </a:defRPr>
            </a:pPr>
            <a:r>
              <a:t>normal</a:t>
            </a:r>
            <a:r>
              <a:rPr spc="-55"/>
              <a:t> </a:t>
            </a:r>
            <a:r>
              <a:t>during</a:t>
            </a:r>
            <a:r>
              <a:rPr spc="-45"/>
              <a:t> </a:t>
            </a:r>
            <a:r>
              <a:t>the</a:t>
            </a:r>
            <a:r>
              <a:rPr spc="-40"/>
              <a:t> </a:t>
            </a:r>
            <a:r>
              <a:t>first</a:t>
            </a:r>
            <a:r>
              <a:rPr spc="-45"/>
              <a:t> </a:t>
            </a:r>
            <a:r>
              <a:t>2</a:t>
            </a:r>
            <a:r>
              <a:rPr spc="-45"/>
              <a:t> </a:t>
            </a:r>
            <a:r>
              <a:t>weeks</a:t>
            </a:r>
            <a:r>
              <a:rPr spc="-40"/>
              <a:t> </a:t>
            </a:r>
            <a:r>
              <a:t>of</a:t>
            </a:r>
            <a:r>
              <a:rPr spc="-55"/>
              <a:t> </a:t>
            </a:r>
            <a:r>
              <a:rPr spc="-10"/>
              <a:t>puerperium.</a:t>
            </a:r>
          </a:p>
          <a:p>
            <a:pPr>
              <a:spcBef>
                <a:spcPts val="300"/>
              </a:spcBef>
              <a:defRPr sz="2300">
                <a:latin typeface="Times New Roman"/>
                <a:ea typeface="Times New Roman"/>
                <a:cs typeface="Times New Roman"/>
                <a:sym typeface="Times New Roman"/>
              </a:defRPr>
            </a:pPr>
            <a:endParaRPr spc="-10"/>
          </a:p>
          <a:p>
            <a:pPr marL="200025" indent="-187325">
              <a:buSzPct val="100000"/>
              <a:buFont typeface="Microsoft Sans Serif"/>
              <a:buChar char="•"/>
              <a:tabLst>
                <a:tab pos="190500" algn="l"/>
              </a:tabLst>
              <a:defRPr sz="2300">
                <a:latin typeface="Times New Roman"/>
                <a:ea typeface="Times New Roman"/>
                <a:cs typeface="Times New Roman"/>
                <a:sym typeface="Times New Roman"/>
              </a:defRPr>
            </a:pPr>
            <a:r>
              <a:t>Rises</a:t>
            </a:r>
            <a:r>
              <a:rPr spc="-60"/>
              <a:t> </a:t>
            </a:r>
            <a:r>
              <a:t>of</a:t>
            </a:r>
            <a:r>
              <a:rPr spc="-60"/>
              <a:t> </a:t>
            </a:r>
            <a:r>
              <a:t>pulse</a:t>
            </a:r>
            <a:r>
              <a:rPr spc="-60"/>
              <a:t> </a:t>
            </a:r>
            <a:r>
              <a:t>may</a:t>
            </a:r>
            <a:r>
              <a:rPr spc="-60"/>
              <a:t> </a:t>
            </a:r>
            <a:r>
              <a:t>indicate</a:t>
            </a:r>
            <a:r>
              <a:rPr spc="-60"/>
              <a:t> </a:t>
            </a:r>
            <a:r>
              <a:t>presence</a:t>
            </a:r>
            <a:r>
              <a:rPr spc="-60"/>
              <a:t> </a:t>
            </a:r>
            <a:r>
              <a:t>of</a:t>
            </a:r>
            <a:r>
              <a:rPr spc="-60"/>
              <a:t> </a:t>
            </a:r>
            <a:r>
              <a:t>hemorrhage</a:t>
            </a:r>
            <a:r>
              <a:rPr spc="-60"/>
              <a:t> </a:t>
            </a:r>
            <a:r>
              <a:t>or</a:t>
            </a:r>
            <a:r>
              <a:rPr spc="-70"/>
              <a:t> </a:t>
            </a:r>
            <a:r>
              <a:rPr spc="-10"/>
              <a:t>infection.</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object 2"/>
          <p:cNvSpPr txBox="1">
            <a:spLocks noGrp="1"/>
          </p:cNvSpPr>
          <p:nvPr>
            <p:ph type="title"/>
          </p:nvPr>
        </p:nvSpPr>
        <p:spPr>
          <a:xfrm>
            <a:off x="741679" y="449000"/>
            <a:ext cx="8575041" cy="757557"/>
          </a:xfrm>
          <a:prstGeom prst="rect">
            <a:avLst/>
          </a:prstGeom>
        </p:spPr>
        <p:txBody>
          <a:bodyPr/>
          <a:lstStyle/>
          <a:p>
            <a:pPr indent="2343785">
              <a:spcBef>
                <a:spcPts val="100"/>
              </a:spcBef>
              <a:defRPr sz="3000" spc="100"/>
            </a:pPr>
            <a:r>
              <a:t>Hematologic</a:t>
            </a:r>
            <a:r>
              <a:rPr spc="200"/>
              <a:t> </a:t>
            </a:r>
            <a:r>
              <a:t>system</a:t>
            </a:r>
          </a:p>
        </p:txBody>
      </p:sp>
      <p:sp>
        <p:nvSpPr>
          <p:cNvPr id="220" name="object 3"/>
          <p:cNvSpPr txBox="1"/>
          <p:nvPr/>
        </p:nvSpPr>
        <p:spPr>
          <a:xfrm>
            <a:off x="1124228" y="1431615"/>
            <a:ext cx="7673342" cy="3365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206375" indent="-187960">
              <a:spcBef>
                <a:spcPts val="100"/>
              </a:spcBef>
              <a:buSzPct val="100000"/>
              <a:buChar char="•"/>
              <a:tabLst>
                <a:tab pos="203200" algn="l"/>
              </a:tabLst>
              <a:defRPr sz="2100" spc="-20">
                <a:latin typeface="Microsoft Sans Serif"/>
                <a:ea typeface="Microsoft Sans Serif"/>
                <a:cs typeface="Microsoft Sans Serif"/>
                <a:sym typeface="Microsoft Sans Serif"/>
              </a:defRPr>
            </a:pPr>
            <a:r>
              <a:t>Leukocytosis</a:t>
            </a:r>
            <a:r>
              <a:rPr spc="-80"/>
              <a:t> </a:t>
            </a:r>
            <a:r>
              <a:rPr spc="0"/>
              <a:t>and</a:t>
            </a:r>
            <a:r>
              <a:rPr spc="-90"/>
              <a:t> </a:t>
            </a:r>
            <a:r>
              <a:t>thrombocytosis</a:t>
            </a:r>
            <a:r>
              <a:rPr spc="-75"/>
              <a:t> </a:t>
            </a:r>
            <a:r>
              <a:rPr spc="0"/>
              <a:t>occur</a:t>
            </a:r>
            <a:r>
              <a:rPr spc="-85"/>
              <a:t> </a:t>
            </a:r>
            <a:r>
              <a:rPr spc="-10"/>
              <a:t>during</a:t>
            </a:r>
            <a:r>
              <a:rPr spc="-75"/>
              <a:t> </a:t>
            </a:r>
            <a:r>
              <a:rPr spc="0"/>
              <a:t>and</a:t>
            </a:r>
            <a:r>
              <a:rPr spc="-80"/>
              <a:t> </a:t>
            </a:r>
            <a:r>
              <a:rPr spc="0"/>
              <a:t>after</a:t>
            </a:r>
            <a:r>
              <a:rPr spc="-80"/>
              <a:t> </a:t>
            </a:r>
            <a:r>
              <a:rPr spc="-10"/>
              <a:t>labour.</a:t>
            </a:r>
          </a:p>
          <a:p>
            <a:pPr>
              <a:spcBef>
                <a:spcPts val="800"/>
              </a:spcBef>
              <a:buSzPct val="100000"/>
              <a:buFont typeface="Microsoft Sans Serif"/>
              <a:buChar char="•"/>
              <a:defRPr sz="2100">
                <a:latin typeface="Microsoft Sans Serif"/>
                <a:ea typeface="Microsoft Sans Serif"/>
                <a:cs typeface="Microsoft Sans Serif"/>
                <a:sym typeface="Microsoft Sans Serif"/>
              </a:defRPr>
            </a:pPr>
            <a:endParaRPr spc="-10"/>
          </a:p>
          <a:p>
            <a:pPr marL="117475" indent="-114300">
              <a:lnSpc>
                <a:spcPts val="2700"/>
              </a:lnSpc>
              <a:buSzPct val="100000"/>
              <a:buChar char="•"/>
              <a:tabLst>
                <a:tab pos="114300" algn="l"/>
              </a:tabLst>
              <a:defRPr sz="2300" u="sng" spc="145">
                <a:uFill>
                  <a:solidFill>
                    <a:srgbClr val="000000"/>
                  </a:solidFill>
                </a:uFill>
                <a:latin typeface="Microsoft Sans Serif"/>
                <a:ea typeface="Microsoft Sans Serif"/>
                <a:cs typeface="Microsoft Sans Serif"/>
                <a:sym typeface="Microsoft Sans Serif"/>
              </a:defRPr>
            </a:pPr>
            <a:r>
              <a:t> </a:t>
            </a:r>
            <a:r>
              <a:rPr spc="60"/>
              <a:t>Hematocrit</a:t>
            </a:r>
            <a:r>
              <a:rPr u="none" spc="-209">
                <a:uFillTx/>
              </a:rPr>
              <a:t> </a:t>
            </a:r>
            <a:r>
              <a:rPr sz="2000" u="none" spc="0">
                <a:uFillTx/>
              </a:rPr>
              <a:t>drops</a:t>
            </a:r>
            <a:r>
              <a:rPr sz="2000" u="none" spc="-90">
                <a:uFillTx/>
              </a:rPr>
              <a:t> </a:t>
            </a:r>
            <a:r>
              <a:rPr sz="2000" u="none" spc="0">
                <a:uFillTx/>
              </a:rPr>
              <a:t>because</a:t>
            </a:r>
            <a:r>
              <a:rPr sz="2000" u="none" spc="-90">
                <a:uFillTx/>
              </a:rPr>
              <a:t> </a:t>
            </a:r>
            <a:r>
              <a:rPr sz="2000" u="none" spc="0">
                <a:uFillTx/>
              </a:rPr>
              <a:t>of</a:t>
            </a:r>
            <a:r>
              <a:rPr sz="2000" u="none" spc="-85">
                <a:uFillTx/>
              </a:rPr>
              <a:t> </a:t>
            </a:r>
            <a:r>
              <a:rPr sz="2000" u="none" spc="0">
                <a:uFillTx/>
              </a:rPr>
              <a:t>blood</a:t>
            </a:r>
            <a:r>
              <a:rPr sz="2000" u="none" spc="-95">
                <a:uFillTx/>
              </a:rPr>
              <a:t> </a:t>
            </a:r>
            <a:r>
              <a:rPr sz="2000" u="none" spc="0">
                <a:uFillTx/>
              </a:rPr>
              <a:t>loss</a:t>
            </a:r>
            <a:r>
              <a:rPr sz="2000" u="none" spc="-90">
                <a:uFillTx/>
              </a:rPr>
              <a:t> </a:t>
            </a:r>
            <a:r>
              <a:rPr sz="2000" u="none" spc="0">
                <a:uFillTx/>
              </a:rPr>
              <a:t>during</a:t>
            </a:r>
            <a:r>
              <a:rPr sz="2000" u="none" spc="-95">
                <a:uFillTx/>
              </a:rPr>
              <a:t> </a:t>
            </a:r>
            <a:r>
              <a:rPr sz="2000" u="none" spc="0">
                <a:uFillTx/>
              </a:rPr>
              <a:t>delivery,</a:t>
            </a:r>
            <a:r>
              <a:rPr sz="2000" u="none" spc="380">
                <a:uFillTx/>
              </a:rPr>
              <a:t> </a:t>
            </a:r>
            <a:r>
              <a:rPr sz="2000" u="none" spc="-9">
                <a:uFillTx/>
              </a:rPr>
              <a:t>rises</a:t>
            </a:r>
            <a:endParaRPr sz="2000" spc="126"/>
          </a:p>
          <a:p>
            <a:pPr indent="207645">
              <a:lnSpc>
                <a:spcPts val="2500"/>
              </a:lnSpc>
              <a:defRPr sz="2100" spc="-10">
                <a:latin typeface="Microsoft Sans Serif"/>
                <a:ea typeface="Microsoft Sans Serif"/>
                <a:cs typeface="Microsoft Sans Serif"/>
                <a:sym typeface="Microsoft Sans Serif"/>
              </a:defRPr>
            </a:pPr>
            <a:r>
              <a:t>after</a:t>
            </a:r>
            <a:r>
              <a:rPr spc="-125"/>
              <a:t> </a:t>
            </a:r>
            <a:r>
              <a:rPr spc="0"/>
              <a:t>3</a:t>
            </a:r>
            <a:r>
              <a:rPr spc="-114"/>
              <a:t> </a:t>
            </a:r>
            <a:r>
              <a:rPr spc="0"/>
              <a:t>to</a:t>
            </a:r>
            <a:r>
              <a:rPr spc="-110"/>
              <a:t> </a:t>
            </a:r>
            <a:r>
              <a:rPr spc="0"/>
              <a:t>7</a:t>
            </a:r>
            <a:r>
              <a:rPr spc="-125"/>
              <a:t> </a:t>
            </a:r>
            <a:r>
              <a:t>day</a:t>
            </a:r>
            <a:r>
              <a:rPr spc="-114"/>
              <a:t> </a:t>
            </a:r>
            <a:r>
              <a:rPr spc="0"/>
              <a:t>of</a:t>
            </a:r>
            <a:r>
              <a:rPr spc="-120"/>
              <a:t> </a:t>
            </a:r>
            <a:r>
              <a:t>postpartum.</a:t>
            </a:r>
          </a:p>
          <a:p>
            <a:pPr>
              <a:spcBef>
                <a:spcPts val="700"/>
              </a:spcBef>
              <a:defRPr sz="2100">
                <a:latin typeface="Microsoft Sans Serif"/>
                <a:ea typeface="Microsoft Sans Serif"/>
                <a:cs typeface="Microsoft Sans Serif"/>
                <a:sym typeface="Microsoft Sans Serif"/>
              </a:defRPr>
            </a:pPr>
            <a:endParaRPr/>
          </a:p>
          <a:p>
            <a:pPr marL="114935" indent="-114300">
              <a:buSzPct val="100000"/>
              <a:buChar char="•"/>
              <a:tabLst>
                <a:tab pos="114300" algn="l"/>
                <a:tab pos="1384300" algn="l"/>
              </a:tabLst>
              <a:defRPr sz="2300" u="sng" spc="225">
                <a:uFill>
                  <a:solidFill>
                    <a:srgbClr val="000000"/>
                  </a:solidFill>
                </a:uFill>
                <a:latin typeface="Microsoft Sans Serif"/>
                <a:ea typeface="Microsoft Sans Serif"/>
                <a:cs typeface="Microsoft Sans Serif"/>
                <a:sym typeface="Microsoft Sans Serif"/>
              </a:defRPr>
            </a:pPr>
            <a:r>
              <a:t> </a:t>
            </a:r>
            <a:r>
              <a:rPr spc="65"/>
              <a:t>Blood</a:t>
            </a:r>
            <a:r>
              <a:rPr spc="0"/>
              <a:t>	</a:t>
            </a:r>
            <a:r>
              <a:rPr spc="80"/>
              <a:t>volume</a:t>
            </a:r>
            <a:r>
              <a:rPr spc="25"/>
              <a:t> </a:t>
            </a:r>
            <a:r>
              <a:rPr sz="2100" u="none" spc="-20">
                <a:uFillTx/>
              </a:rPr>
              <a:t>returns</a:t>
            </a:r>
            <a:r>
              <a:rPr sz="2100" u="none" spc="-95">
                <a:uFillTx/>
              </a:rPr>
              <a:t> </a:t>
            </a:r>
            <a:r>
              <a:rPr sz="2100" u="none" spc="-10">
                <a:uFillTx/>
              </a:rPr>
              <a:t>nearly</a:t>
            </a:r>
            <a:r>
              <a:rPr sz="2100" u="none" spc="-100">
                <a:uFillTx/>
              </a:rPr>
              <a:t> </a:t>
            </a:r>
            <a:r>
              <a:rPr sz="2100" u="none" spc="0">
                <a:uFillTx/>
              </a:rPr>
              <a:t>to</a:t>
            </a:r>
            <a:r>
              <a:rPr sz="2100" u="none" spc="-114">
                <a:uFillTx/>
              </a:rPr>
              <a:t> </a:t>
            </a:r>
            <a:r>
              <a:rPr sz="2100" u="none" spc="-34">
                <a:uFillTx/>
              </a:rPr>
              <a:t>pre-</a:t>
            </a:r>
            <a:r>
              <a:rPr sz="2100" u="none" spc="-30">
                <a:uFillTx/>
              </a:rPr>
              <a:t>pregnant</a:t>
            </a:r>
            <a:r>
              <a:rPr sz="2100" u="none" spc="-110">
                <a:uFillTx/>
              </a:rPr>
              <a:t> </a:t>
            </a:r>
            <a:r>
              <a:rPr sz="2100" u="none" spc="-25">
                <a:uFillTx/>
              </a:rPr>
              <a:t>state</a:t>
            </a:r>
            <a:r>
              <a:rPr sz="2100" u="none" spc="-100">
                <a:uFillTx/>
              </a:rPr>
              <a:t> </a:t>
            </a:r>
            <a:r>
              <a:rPr sz="2100" u="none" spc="0">
                <a:uFillTx/>
              </a:rPr>
              <a:t>in</a:t>
            </a:r>
            <a:r>
              <a:rPr sz="2100" u="none" spc="-110">
                <a:uFillTx/>
              </a:rPr>
              <a:t> </a:t>
            </a:r>
            <a:r>
              <a:rPr sz="2100" u="none" spc="-10">
                <a:uFillTx/>
              </a:rPr>
              <a:t>about</a:t>
            </a:r>
            <a:endParaRPr sz="2100" spc="205"/>
          </a:p>
          <a:p>
            <a:pPr indent="116839">
              <a:spcBef>
                <a:spcPts val="100"/>
              </a:spcBef>
              <a:defRPr sz="2100" spc="-50">
                <a:latin typeface="Microsoft Sans Serif"/>
                <a:ea typeface="Microsoft Sans Serif"/>
                <a:cs typeface="Microsoft Sans Serif"/>
                <a:sym typeface="Microsoft Sans Serif"/>
              </a:defRPr>
            </a:pPr>
            <a:r>
              <a:t>1</a:t>
            </a:r>
            <a:r>
              <a:rPr spc="-10"/>
              <a:t>week.</a:t>
            </a:r>
          </a:p>
          <a:p>
            <a:pPr>
              <a:spcBef>
                <a:spcPts val="800"/>
              </a:spcBef>
              <a:defRPr sz="2100">
                <a:latin typeface="Microsoft Sans Serif"/>
                <a:ea typeface="Microsoft Sans Serif"/>
                <a:cs typeface="Microsoft Sans Serif"/>
                <a:sym typeface="Microsoft Sans Serif"/>
              </a:defRPr>
            </a:pPr>
            <a:endParaRPr spc="-10"/>
          </a:p>
          <a:p>
            <a:pPr marL="121920" indent="-114300">
              <a:buSzPct val="100000"/>
              <a:buChar char="•"/>
              <a:tabLst>
                <a:tab pos="114300" algn="l"/>
              </a:tabLst>
              <a:defRPr sz="2300" u="sng" spc="185">
                <a:uFill>
                  <a:solidFill>
                    <a:srgbClr val="000000"/>
                  </a:solidFill>
                </a:uFill>
                <a:latin typeface="Microsoft Sans Serif"/>
                <a:ea typeface="Microsoft Sans Serif"/>
                <a:cs typeface="Microsoft Sans Serif"/>
                <a:sym typeface="Microsoft Sans Serif"/>
              </a:defRPr>
            </a:pPr>
            <a:r>
              <a:t> </a:t>
            </a:r>
            <a:r>
              <a:rPr spc="65"/>
              <a:t>Hypercoagulable</a:t>
            </a:r>
            <a:r>
              <a:rPr spc="140"/>
              <a:t> </a:t>
            </a:r>
            <a:r>
              <a:rPr spc="60"/>
              <a:t>state</a:t>
            </a:r>
            <a:r>
              <a:rPr spc="70"/>
              <a:t> </a:t>
            </a:r>
            <a:r>
              <a:rPr sz="2100" u="none" spc="0">
                <a:uFillTx/>
              </a:rPr>
              <a:t>of</a:t>
            </a:r>
            <a:r>
              <a:rPr sz="2100" u="none" spc="-65">
                <a:uFillTx/>
              </a:rPr>
              <a:t> </a:t>
            </a:r>
            <a:r>
              <a:rPr sz="2100" u="none" spc="0">
                <a:uFillTx/>
              </a:rPr>
              <a:t>pregnancy</a:t>
            </a:r>
            <a:r>
              <a:rPr sz="2100" u="none" spc="-55">
                <a:uFillTx/>
              </a:rPr>
              <a:t> </a:t>
            </a:r>
            <a:r>
              <a:rPr sz="2100" u="none" spc="0">
                <a:uFillTx/>
              </a:rPr>
              <a:t>continues</a:t>
            </a:r>
            <a:r>
              <a:rPr sz="2100" u="none" spc="-60">
                <a:uFillTx/>
              </a:rPr>
              <a:t> </a:t>
            </a:r>
            <a:r>
              <a:rPr sz="2100" u="none" spc="0">
                <a:uFillTx/>
              </a:rPr>
              <a:t>in</a:t>
            </a:r>
            <a:r>
              <a:rPr sz="2100" u="none" spc="-60">
                <a:uFillTx/>
              </a:rPr>
              <a:t> </a:t>
            </a:r>
            <a:r>
              <a:rPr sz="2100" u="none" spc="0">
                <a:uFillTx/>
              </a:rPr>
              <a:t>the</a:t>
            </a:r>
            <a:r>
              <a:rPr sz="2100" u="none" spc="-60">
                <a:uFillTx/>
              </a:rPr>
              <a:t> </a:t>
            </a:r>
            <a:r>
              <a:rPr sz="2100" u="none" spc="-10">
                <a:uFillTx/>
              </a:rPr>
              <a:t>first</a:t>
            </a:r>
            <a:r>
              <a:rPr sz="2100" u="none" spc="-100">
                <a:uFillTx/>
              </a:rPr>
              <a:t> </a:t>
            </a:r>
            <a:r>
              <a:rPr sz="2100" u="none" spc="-50">
                <a:uFillTx/>
              </a:rPr>
              <a:t>2</a:t>
            </a:r>
            <a:endParaRPr sz="2100" spc="168"/>
          </a:p>
          <a:p>
            <a:pPr indent="207645">
              <a:defRPr sz="2000">
                <a:latin typeface="Microsoft Sans Serif"/>
                <a:ea typeface="Microsoft Sans Serif"/>
                <a:cs typeface="Microsoft Sans Serif"/>
                <a:sym typeface="Microsoft Sans Serif"/>
              </a:defRPr>
            </a:pPr>
            <a:r>
              <a:t>weeks</a:t>
            </a:r>
            <a:r>
              <a:rPr spc="-110"/>
              <a:t> </a:t>
            </a:r>
            <a:r>
              <a:t>of</a:t>
            </a:r>
            <a:r>
              <a:rPr spc="-95"/>
              <a:t> </a:t>
            </a:r>
            <a:r>
              <a:t>puerperium</a:t>
            </a:r>
            <a:r>
              <a:rPr spc="-110"/>
              <a:t> </a:t>
            </a:r>
            <a:r>
              <a:t>(risk</a:t>
            </a:r>
            <a:r>
              <a:rPr spc="-100"/>
              <a:t> </a:t>
            </a:r>
            <a:r>
              <a:t>of</a:t>
            </a:r>
            <a:r>
              <a:rPr spc="-104"/>
              <a:t> </a:t>
            </a:r>
            <a:r>
              <a:t>DVT</a:t>
            </a:r>
            <a:r>
              <a:rPr spc="-100"/>
              <a:t> </a:t>
            </a:r>
            <a:r>
              <a:t>and</a:t>
            </a:r>
            <a:r>
              <a:rPr spc="-120"/>
              <a:t> </a:t>
            </a:r>
            <a:r>
              <a:rPr spc="-25"/>
              <a:t>PE)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object 2"/>
          <p:cNvSpPr txBox="1">
            <a:spLocks noGrp="1"/>
          </p:cNvSpPr>
          <p:nvPr>
            <p:ph type="title"/>
          </p:nvPr>
        </p:nvSpPr>
        <p:spPr>
          <a:xfrm>
            <a:off x="741679" y="449000"/>
            <a:ext cx="8575041" cy="757557"/>
          </a:xfrm>
          <a:prstGeom prst="rect">
            <a:avLst/>
          </a:prstGeom>
        </p:spPr>
        <p:txBody>
          <a:bodyPr/>
          <a:lstStyle/>
          <a:p>
            <a:pPr indent="2620645">
              <a:spcBef>
                <a:spcPts val="100"/>
              </a:spcBef>
              <a:defRPr sz="3200" spc="100"/>
            </a:pPr>
            <a:r>
              <a:t>Endocrine</a:t>
            </a:r>
            <a:r>
              <a:rPr spc="0"/>
              <a:t> </a:t>
            </a:r>
            <a:r>
              <a:rPr sz="3300" spc="0"/>
              <a:t>- hCG</a:t>
            </a:r>
          </a:p>
        </p:txBody>
      </p:sp>
      <p:sp>
        <p:nvSpPr>
          <p:cNvPr id="223" name="object 3"/>
          <p:cNvSpPr txBox="1"/>
          <p:nvPr/>
        </p:nvSpPr>
        <p:spPr>
          <a:xfrm>
            <a:off x="754379" y="1439021"/>
            <a:ext cx="8236586" cy="23568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200660" indent="-187960">
              <a:spcBef>
                <a:spcPts val="500"/>
              </a:spcBef>
              <a:buSzPct val="100000"/>
              <a:buChar char="•"/>
              <a:tabLst>
                <a:tab pos="190500" algn="l"/>
              </a:tabLst>
              <a:defRPr sz="2000">
                <a:latin typeface="Microsoft Sans Serif"/>
                <a:ea typeface="Microsoft Sans Serif"/>
                <a:cs typeface="Microsoft Sans Serif"/>
                <a:sym typeface="Microsoft Sans Serif"/>
              </a:defRPr>
            </a:pPr>
            <a:r>
              <a:t>Human</a:t>
            </a:r>
            <a:r>
              <a:rPr spc="60"/>
              <a:t> </a:t>
            </a:r>
            <a:r>
              <a:rPr spc="55"/>
              <a:t>chorionic</a:t>
            </a:r>
            <a:r>
              <a:rPr spc="45"/>
              <a:t> </a:t>
            </a:r>
            <a:r>
              <a:rPr spc="75"/>
              <a:t>gonadotropin</a:t>
            </a:r>
            <a:r>
              <a:rPr spc="-19"/>
              <a:t> </a:t>
            </a:r>
            <a:r>
              <a:t>(hCG)</a:t>
            </a:r>
            <a:r>
              <a:rPr spc="35"/>
              <a:t> </a:t>
            </a:r>
            <a:r>
              <a:rPr spc="-9"/>
              <a:t>levels:</a:t>
            </a:r>
          </a:p>
          <a:p>
            <a:pPr marL="575309" lvl="1" indent="-186054">
              <a:lnSpc>
                <a:spcPts val="2100"/>
              </a:lnSpc>
              <a:spcBef>
                <a:spcPts val="400"/>
              </a:spcBef>
              <a:buSzPct val="100000"/>
              <a:buChar char="•"/>
              <a:tabLst>
                <a:tab pos="571500" algn="l"/>
              </a:tabLst>
              <a:defRPr>
                <a:latin typeface="Microsoft Sans Serif"/>
                <a:ea typeface="Microsoft Sans Serif"/>
                <a:cs typeface="Microsoft Sans Serif"/>
                <a:sym typeface="Microsoft Sans Serif"/>
              </a:defRPr>
            </a:pPr>
            <a:r>
              <a:t>The</a:t>
            </a:r>
            <a:r>
              <a:rPr spc="-75"/>
              <a:t> </a:t>
            </a:r>
            <a:r>
              <a:t>normal</a:t>
            </a:r>
            <a:r>
              <a:rPr spc="-65"/>
              <a:t> </a:t>
            </a:r>
            <a:r>
              <a:t>fall</a:t>
            </a:r>
            <a:r>
              <a:rPr spc="-69"/>
              <a:t> </a:t>
            </a:r>
            <a:r>
              <a:t>and</a:t>
            </a:r>
            <a:r>
              <a:rPr spc="-75"/>
              <a:t> </a:t>
            </a:r>
            <a:r>
              <a:t>disappearance</a:t>
            </a:r>
            <a:r>
              <a:rPr spc="-65"/>
              <a:t> </a:t>
            </a:r>
            <a:r>
              <a:t>of</a:t>
            </a:r>
            <a:r>
              <a:rPr spc="-69"/>
              <a:t> </a:t>
            </a:r>
            <a:r>
              <a:t>hCG</a:t>
            </a:r>
            <a:r>
              <a:rPr spc="-69"/>
              <a:t> </a:t>
            </a:r>
            <a:r>
              <a:t>postpartum</a:t>
            </a:r>
            <a:r>
              <a:rPr spc="-65"/>
              <a:t> </a:t>
            </a:r>
            <a:r>
              <a:t>has</a:t>
            </a:r>
            <a:r>
              <a:rPr spc="-75"/>
              <a:t> </a:t>
            </a:r>
            <a:r>
              <a:t>an</a:t>
            </a:r>
            <a:r>
              <a:rPr spc="-69"/>
              <a:t> </a:t>
            </a:r>
            <a:r>
              <a:t>initial</a:t>
            </a:r>
            <a:r>
              <a:rPr spc="-75"/>
              <a:t> </a:t>
            </a:r>
            <a:r>
              <a:rPr spc="-10"/>
              <a:t>rapid</a:t>
            </a:r>
          </a:p>
          <a:p>
            <a:pPr indent="578484">
              <a:lnSpc>
                <a:spcPts val="2100"/>
              </a:lnSpc>
              <a:defRPr>
                <a:latin typeface="Microsoft Sans Serif"/>
                <a:ea typeface="Microsoft Sans Serif"/>
                <a:cs typeface="Microsoft Sans Serif"/>
                <a:sym typeface="Microsoft Sans Serif"/>
              </a:defRPr>
            </a:pPr>
            <a:r>
              <a:t>phase</a:t>
            </a:r>
            <a:r>
              <a:rPr spc="-55"/>
              <a:t> </a:t>
            </a:r>
            <a:r>
              <a:t>and</a:t>
            </a:r>
            <a:r>
              <a:rPr spc="-60"/>
              <a:t> </a:t>
            </a:r>
            <a:r>
              <a:t>then</a:t>
            </a:r>
            <a:r>
              <a:rPr spc="-55"/>
              <a:t> </a:t>
            </a:r>
            <a:r>
              <a:t>a</a:t>
            </a:r>
            <a:r>
              <a:rPr spc="-55"/>
              <a:t> </a:t>
            </a:r>
            <a:r>
              <a:t>more</a:t>
            </a:r>
            <a:r>
              <a:rPr spc="-55"/>
              <a:t> </a:t>
            </a:r>
            <a:r>
              <a:t>gradual</a:t>
            </a:r>
            <a:r>
              <a:rPr spc="-55"/>
              <a:t> </a:t>
            </a:r>
            <a:r>
              <a:rPr spc="-10"/>
              <a:t>decline.</a:t>
            </a:r>
          </a:p>
          <a:p>
            <a:pPr>
              <a:spcBef>
                <a:spcPts val="1000"/>
              </a:spcBef>
              <a:defRPr>
                <a:latin typeface="Microsoft Sans Serif"/>
                <a:ea typeface="Microsoft Sans Serif"/>
                <a:cs typeface="Microsoft Sans Serif"/>
                <a:sym typeface="Microsoft Sans Serif"/>
              </a:defRPr>
            </a:pPr>
            <a:endParaRPr spc="-10"/>
          </a:p>
          <a:p>
            <a:pPr marL="574040" lvl="1" indent="-185420">
              <a:lnSpc>
                <a:spcPts val="2100"/>
              </a:lnSpc>
              <a:buSzPct val="100000"/>
              <a:buChar char="•"/>
              <a:tabLst>
                <a:tab pos="571500" algn="l"/>
              </a:tabLst>
              <a:defRPr spc="-20">
                <a:latin typeface="Microsoft Sans Serif"/>
                <a:ea typeface="Microsoft Sans Serif"/>
                <a:cs typeface="Microsoft Sans Serif"/>
                <a:sym typeface="Microsoft Sans Serif"/>
              </a:defRPr>
            </a:pPr>
            <a:r>
              <a:t>HCG</a:t>
            </a:r>
            <a:r>
              <a:rPr spc="-85"/>
              <a:t> </a:t>
            </a:r>
            <a:r>
              <a:t>values</a:t>
            </a:r>
            <a:r>
              <a:rPr spc="-85"/>
              <a:t> </a:t>
            </a:r>
            <a:r>
              <a:t>typically</a:t>
            </a:r>
            <a:r>
              <a:rPr spc="-65"/>
              <a:t> </a:t>
            </a:r>
            <a:r>
              <a:rPr spc="0"/>
              <a:t>return</a:t>
            </a:r>
            <a:r>
              <a:rPr spc="-75"/>
              <a:t> </a:t>
            </a:r>
            <a:r>
              <a:rPr spc="0"/>
              <a:t>to</a:t>
            </a:r>
            <a:r>
              <a:rPr spc="-80"/>
              <a:t> </a:t>
            </a:r>
            <a:r>
              <a:rPr spc="-10"/>
              <a:t>normal</a:t>
            </a:r>
            <a:r>
              <a:rPr spc="-75"/>
              <a:t> </a:t>
            </a:r>
            <a:r>
              <a:rPr spc="-10"/>
              <a:t>nonpregnant</a:t>
            </a:r>
            <a:r>
              <a:rPr spc="-85"/>
              <a:t> </a:t>
            </a:r>
            <a:r>
              <a:t>levels</a:t>
            </a:r>
            <a:r>
              <a:rPr spc="-75"/>
              <a:t> </a:t>
            </a:r>
            <a:r>
              <a:rPr spc="0"/>
              <a:t>two</a:t>
            </a:r>
            <a:r>
              <a:rPr spc="-75"/>
              <a:t> </a:t>
            </a:r>
            <a:r>
              <a:rPr spc="0"/>
              <a:t>to</a:t>
            </a:r>
            <a:r>
              <a:rPr spc="-75"/>
              <a:t> </a:t>
            </a:r>
            <a:r>
              <a:rPr spc="0"/>
              <a:t>four</a:t>
            </a:r>
            <a:r>
              <a:rPr spc="-75"/>
              <a:t> </a:t>
            </a:r>
            <a:r>
              <a:rPr spc="-10"/>
              <a:t>weeks</a:t>
            </a:r>
          </a:p>
          <a:p>
            <a:pPr indent="576580">
              <a:lnSpc>
                <a:spcPts val="2100"/>
              </a:lnSpc>
              <a:defRPr>
                <a:latin typeface="Microsoft Sans Serif"/>
                <a:ea typeface="Microsoft Sans Serif"/>
                <a:cs typeface="Microsoft Sans Serif"/>
                <a:sym typeface="Microsoft Sans Serif"/>
              </a:defRPr>
            </a:pPr>
            <a:r>
              <a:t>after</a:t>
            </a:r>
            <a:r>
              <a:rPr spc="-90"/>
              <a:t> </a:t>
            </a:r>
            <a:r>
              <a:t>term</a:t>
            </a:r>
            <a:r>
              <a:rPr spc="-95"/>
              <a:t> </a:t>
            </a:r>
            <a:r>
              <a:rPr spc="-20"/>
              <a:t>delivery,</a:t>
            </a:r>
            <a:r>
              <a:rPr spc="-85"/>
              <a:t> </a:t>
            </a:r>
            <a:r>
              <a:t>but</a:t>
            </a:r>
            <a:r>
              <a:rPr spc="-90"/>
              <a:t> </a:t>
            </a:r>
            <a:r>
              <a:t>can</a:t>
            </a:r>
            <a:r>
              <a:rPr spc="-85"/>
              <a:t> </a:t>
            </a:r>
            <a:r>
              <a:t>take</a:t>
            </a:r>
            <a:r>
              <a:rPr spc="-95"/>
              <a:t> </a:t>
            </a:r>
            <a:r>
              <a:rPr spc="-10"/>
              <a:t>longer.</a:t>
            </a:r>
          </a:p>
          <a:p>
            <a:pPr marL="575309" lvl="1" indent="-186054">
              <a:lnSpc>
                <a:spcPts val="2100"/>
              </a:lnSpc>
              <a:spcBef>
                <a:spcPts val="300"/>
              </a:spcBef>
              <a:buSzPct val="100000"/>
              <a:buChar char="•"/>
              <a:tabLst>
                <a:tab pos="571500" algn="l"/>
              </a:tabLst>
              <a:defRPr>
                <a:latin typeface="Microsoft Sans Serif"/>
                <a:ea typeface="Microsoft Sans Serif"/>
                <a:cs typeface="Microsoft Sans Serif"/>
                <a:sym typeface="Microsoft Sans Serif"/>
              </a:defRPr>
            </a:pPr>
            <a:r>
              <a:t>The</a:t>
            </a:r>
            <a:r>
              <a:rPr spc="-69"/>
              <a:t> </a:t>
            </a:r>
            <a:r>
              <a:t>most</a:t>
            </a:r>
            <a:r>
              <a:rPr spc="-65"/>
              <a:t> </a:t>
            </a:r>
            <a:r>
              <a:t>serious</a:t>
            </a:r>
            <a:r>
              <a:rPr spc="-65"/>
              <a:t> </a:t>
            </a:r>
            <a:r>
              <a:t>concern</a:t>
            </a:r>
            <a:r>
              <a:rPr spc="-69"/>
              <a:t> </a:t>
            </a:r>
            <a:r>
              <a:t>in</a:t>
            </a:r>
            <a:r>
              <a:rPr spc="-69"/>
              <a:t> </a:t>
            </a:r>
            <a:r>
              <a:t>patients</a:t>
            </a:r>
            <a:r>
              <a:rPr spc="-65"/>
              <a:t> </a:t>
            </a:r>
            <a:r>
              <a:t>with</a:t>
            </a:r>
            <a:r>
              <a:rPr spc="-69"/>
              <a:t> </a:t>
            </a:r>
            <a:r>
              <a:t>rising</a:t>
            </a:r>
            <a:r>
              <a:rPr spc="-65"/>
              <a:t> </a:t>
            </a:r>
            <a:r>
              <a:t>hCG</a:t>
            </a:r>
            <a:r>
              <a:rPr spc="-65"/>
              <a:t> </a:t>
            </a:r>
            <a:r>
              <a:t>levels</a:t>
            </a:r>
            <a:r>
              <a:rPr spc="-65"/>
              <a:t> </a:t>
            </a:r>
            <a:r>
              <a:t>postpartum</a:t>
            </a:r>
            <a:r>
              <a:rPr spc="-90"/>
              <a:t> </a:t>
            </a:r>
            <a:r>
              <a:rPr spc="-25"/>
              <a:t>is</a:t>
            </a:r>
          </a:p>
          <a:p>
            <a:pPr indent="578484">
              <a:lnSpc>
                <a:spcPts val="2100"/>
              </a:lnSpc>
              <a:defRPr spc="-10">
                <a:latin typeface="Microsoft Sans Serif"/>
                <a:ea typeface="Microsoft Sans Serif"/>
                <a:cs typeface="Microsoft Sans Serif"/>
                <a:sym typeface="Microsoft Sans Serif"/>
              </a:defRPr>
            </a:pPr>
            <a:r>
              <a:t>gestational</a:t>
            </a:r>
            <a:r>
              <a:rPr spc="-69"/>
              <a:t> </a:t>
            </a:r>
            <a:r>
              <a:rPr spc="0"/>
              <a:t>trophoblastic</a:t>
            </a:r>
            <a:r>
              <a:rPr spc="-75"/>
              <a:t> </a:t>
            </a:r>
            <a:r>
              <a:t>disease.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object 2"/>
          <p:cNvSpPr txBox="1">
            <a:spLocks noGrp="1"/>
          </p:cNvSpPr>
          <p:nvPr>
            <p:ph type="title"/>
          </p:nvPr>
        </p:nvSpPr>
        <p:spPr>
          <a:xfrm>
            <a:off x="741679" y="449000"/>
            <a:ext cx="8575041" cy="757557"/>
          </a:xfrm>
          <a:prstGeom prst="rect">
            <a:avLst/>
          </a:prstGeom>
        </p:spPr>
        <p:txBody>
          <a:bodyPr/>
          <a:lstStyle/>
          <a:p>
            <a:pPr indent="2188845">
              <a:spcBef>
                <a:spcPts val="100"/>
              </a:spcBef>
              <a:defRPr sz="3200" spc="100"/>
            </a:pPr>
            <a:r>
              <a:t>Endocrine</a:t>
            </a:r>
            <a:r>
              <a:rPr spc="0"/>
              <a:t> </a:t>
            </a:r>
            <a:r>
              <a:rPr sz="3300" spc="0"/>
              <a:t>-</a:t>
            </a:r>
            <a:r>
              <a:rPr sz="3300"/>
              <a:t> </a:t>
            </a:r>
            <a:r>
              <a:t>Prolactin</a:t>
            </a:r>
          </a:p>
        </p:txBody>
      </p:sp>
      <p:sp>
        <p:nvSpPr>
          <p:cNvPr id="226" name="object 3"/>
          <p:cNvSpPr txBox="1"/>
          <p:nvPr/>
        </p:nvSpPr>
        <p:spPr>
          <a:xfrm>
            <a:off x="761237" y="1434479"/>
            <a:ext cx="8408035" cy="2070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193675" indent="-187960" algn="just">
              <a:lnSpc>
                <a:spcPts val="2500"/>
              </a:lnSpc>
              <a:spcBef>
                <a:spcPts val="100"/>
              </a:spcBef>
              <a:buSzPct val="100000"/>
              <a:buChar char="•"/>
              <a:tabLst>
                <a:tab pos="190500" algn="l"/>
              </a:tabLst>
              <a:defRPr sz="2100">
                <a:latin typeface="Microsoft Sans Serif"/>
                <a:ea typeface="Microsoft Sans Serif"/>
                <a:cs typeface="Microsoft Sans Serif"/>
                <a:sym typeface="Microsoft Sans Serif"/>
              </a:defRPr>
            </a:pPr>
            <a:r>
              <a:t>Levels of</a:t>
            </a:r>
            <a:r>
              <a:rPr spc="-5"/>
              <a:t> </a:t>
            </a:r>
            <a:r>
              <a:t>prolactin during pregnancy</a:t>
            </a:r>
            <a:r>
              <a:rPr spc="5"/>
              <a:t> </a:t>
            </a:r>
            <a:r>
              <a:t>gradually increase towards</a:t>
            </a:r>
            <a:r>
              <a:rPr spc="-5"/>
              <a:t> </a:t>
            </a:r>
            <a:r>
              <a:rPr spc="-10"/>
              <a:t>term,</a:t>
            </a:r>
          </a:p>
          <a:p>
            <a:pPr indent="193675" algn="just">
              <a:lnSpc>
                <a:spcPts val="2500"/>
              </a:lnSpc>
              <a:defRPr sz="2100">
                <a:latin typeface="Microsoft Sans Serif"/>
                <a:ea typeface="Microsoft Sans Serif"/>
                <a:cs typeface="Microsoft Sans Serif"/>
                <a:sym typeface="Microsoft Sans Serif"/>
              </a:defRPr>
            </a:pPr>
            <a:r>
              <a:t>and</a:t>
            </a:r>
            <a:r>
              <a:rPr spc="-69"/>
              <a:t> </a:t>
            </a:r>
            <a:r>
              <a:t>remain</a:t>
            </a:r>
            <a:r>
              <a:rPr spc="-65"/>
              <a:t> </a:t>
            </a:r>
            <a:r>
              <a:rPr spc="-10"/>
              <a:t>elevated</a:t>
            </a:r>
            <a:r>
              <a:rPr spc="-65"/>
              <a:t> </a:t>
            </a:r>
            <a:r>
              <a:t>for</a:t>
            </a:r>
            <a:r>
              <a:rPr spc="-65"/>
              <a:t> </a:t>
            </a:r>
            <a:r>
              <a:t>up</a:t>
            </a:r>
            <a:r>
              <a:rPr spc="-60"/>
              <a:t> </a:t>
            </a:r>
            <a:r>
              <a:t>to</a:t>
            </a:r>
            <a:r>
              <a:rPr spc="-65"/>
              <a:t> </a:t>
            </a:r>
            <a:r>
              <a:t>6</a:t>
            </a:r>
            <a:r>
              <a:rPr spc="-65"/>
              <a:t> </a:t>
            </a:r>
            <a:r>
              <a:t>weeks</a:t>
            </a:r>
            <a:r>
              <a:rPr spc="-65"/>
              <a:t> </a:t>
            </a:r>
            <a:r>
              <a:t>post</a:t>
            </a:r>
            <a:r>
              <a:rPr spc="-65"/>
              <a:t> </a:t>
            </a:r>
            <a:r>
              <a:rPr spc="-10"/>
              <a:t>partum.</a:t>
            </a:r>
          </a:p>
          <a:p>
            <a:pPr marL="192404" indent="-187325" algn="just">
              <a:lnSpc>
                <a:spcPts val="2500"/>
              </a:lnSpc>
              <a:spcBef>
                <a:spcPts val="900"/>
              </a:spcBef>
              <a:buSzPct val="100000"/>
              <a:buChar char="•"/>
              <a:tabLst>
                <a:tab pos="190500" algn="l"/>
                <a:tab pos="190500" algn="l"/>
              </a:tabLst>
              <a:defRPr sz="2100">
                <a:latin typeface="Microsoft Sans Serif"/>
                <a:ea typeface="Microsoft Sans Serif"/>
                <a:cs typeface="Microsoft Sans Serif"/>
                <a:sym typeface="Microsoft Sans Serif"/>
              </a:defRPr>
            </a:pPr>
            <a:r>
              <a:t>	By</a:t>
            </a:r>
            <a:r>
              <a:rPr spc="-85"/>
              <a:t> </a:t>
            </a:r>
            <a:r>
              <a:t>six</a:t>
            </a:r>
            <a:r>
              <a:rPr spc="-75"/>
              <a:t> </a:t>
            </a:r>
            <a:r>
              <a:t>weeks</a:t>
            </a:r>
            <a:r>
              <a:rPr spc="-75"/>
              <a:t> </a:t>
            </a:r>
            <a:r>
              <a:t>after</a:t>
            </a:r>
            <a:r>
              <a:rPr spc="-80"/>
              <a:t> </a:t>
            </a:r>
            <a:r>
              <a:t>delivery,</a:t>
            </a:r>
            <a:r>
              <a:rPr spc="-75"/>
              <a:t> </a:t>
            </a:r>
            <a:r>
              <a:t>estradiol</a:t>
            </a:r>
            <a:r>
              <a:rPr spc="-80"/>
              <a:t> </a:t>
            </a:r>
            <a:r>
              <a:t>secretion</a:t>
            </a:r>
            <a:r>
              <a:rPr spc="-75"/>
              <a:t> </a:t>
            </a:r>
            <a:r>
              <a:t>has</a:t>
            </a:r>
            <a:r>
              <a:rPr spc="-75"/>
              <a:t> </a:t>
            </a:r>
            <a:r>
              <a:t>decreased,</a:t>
            </a:r>
            <a:r>
              <a:rPr spc="-80"/>
              <a:t> </a:t>
            </a:r>
            <a:r>
              <a:t>and</a:t>
            </a:r>
            <a:r>
              <a:rPr spc="-104"/>
              <a:t> </a:t>
            </a:r>
            <a:r>
              <a:rPr spc="-25"/>
              <a:t>the </a:t>
            </a:r>
            <a:r>
              <a:t>basal</a:t>
            </a:r>
            <a:r>
              <a:rPr spc="-85"/>
              <a:t> </a:t>
            </a:r>
            <a:r>
              <a:t>serum</a:t>
            </a:r>
            <a:r>
              <a:rPr spc="-90"/>
              <a:t> </a:t>
            </a:r>
            <a:r>
              <a:rPr spc="-20"/>
              <a:t>prolactin</a:t>
            </a:r>
            <a:r>
              <a:rPr spc="-100"/>
              <a:t> </a:t>
            </a:r>
            <a:r>
              <a:rPr spc="-25"/>
              <a:t>concentration</a:t>
            </a:r>
            <a:r>
              <a:rPr spc="-80"/>
              <a:t> </a:t>
            </a:r>
            <a:r>
              <a:t>is</a:t>
            </a:r>
            <a:r>
              <a:rPr spc="-90"/>
              <a:t> </a:t>
            </a:r>
            <a:r>
              <a:rPr spc="-10"/>
              <a:t>usually</a:t>
            </a:r>
            <a:r>
              <a:rPr spc="-90"/>
              <a:t> </a:t>
            </a:r>
            <a:r>
              <a:rPr spc="-10"/>
              <a:t>normal,</a:t>
            </a:r>
            <a:r>
              <a:rPr spc="-90"/>
              <a:t> </a:t>
            </a:r>
            <a:r>
              <a:t>even</a:t>
            </a:r>
            <a:r>
              <a:rPr spc="-90"/>
              <a:t> </a:t>
            </a:r>
            <a:r>
              <a:t>when</a:t>
            </a:r>
            <a:r>
              <a:rPr spc="-100"/>
              <a:t> </a:t>
            </a:r>
            <a:r>
              <a:rPr spc="-25"/>
              <a:t>the </a:t>
            </a:r>
            <a:r>
              <a:t>mother</a:t>
            </a:r>
            <a:r>
              <a:rPr spc="-65"/>
              <a:t> </a:t>
            </a:r>
            <a:r>
              <a:t>is</a:t>
            </a:r>
            <a:r>
              <a:rPr spc="-69"/>
              <a:t> </a:t>
            </a:r>
            <a:r>
              <a:rPr spc="-10"/>
              <a:t>breastfeeding.</a:t>
            </a:r>
          </a:p>
          <a:p>
            <a:pPr>
              <a:spcBef>
                <a:spcPts val="300"/>
              </a:spcBef>
              <a:defRPr sz="2300" spc="-50">
                <a:latin typeface="Microsoft Sans Serif"/>
                <a:ea typeface="Microsoft Sans Serif"/>
                <a:cs typeface="Microsoft Sans Serif"/>
                <a:sym typeface="Microsoft Sans Serif"/>
              </a:defRPr>
            </a:pPr>
            <a:r>
              <a:t>•</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object 2"/>
          <p:cNvSpPr txBox="1">
            <a:spLocks noGrp="1"/>
          </p:cNvSpPr>
          <p:nvPr>
            <p:ph type="title"/>
          </p:nvPr>
        </p:nvSpPr>
        <p:spPr>
          <a:xfrm>
            <a:off x="741679" y="449000"/>
            <a:ext cx="8575041" cy="757557"/>
          </a:xfrm>
          <a:prstGeom prst="rect">
            <a:avLst/>
          </a:prstGeom>
        </p:spPr>
        <p:txBody>
          <a:bodyPr/>
          <a:lstStyle/>
          <a:p>
            <a:pPr indent="2211704">
              <a:spcBef>
                <a:spcPts val="100"/>
              </a:spcBef>
              <a:defRPr sz="3100" spc="100"/>
            </a:pPr>
            <a:r>
              <a:t>Endocrine</a:t>
            </a:r>
            <a:r>
              <a:rPr spc="0"/>
              <a:t> </a:t>
            </a:r>
            <a:r>
              <a:rPr sz="3200" spc="0"/>
              <a:t>-</a:t>
            </a:r>
            <a:r>
              <a:rPr sz="3200"/>
              <a:t> </a:t>
            </a:r>
            <a:r>
              <a:t>Estrogen</a:t>
            </a:r>
          </a:p>
        </p:txBody>
      </p:sp>
      <p:sp>
        <p:nvSpPr>
          <p:cNvPr id="229" name="object 3"/>
          <p:cNvSpPr txBox="1"/>
          <p:nvPr/>
        </p:nvSpPr>
        <p:spPr>
          <a:xfrm>
            <a:off x="762304" y="1452046"/>
            <a:ext cx="8446135" cy="19885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198120" indent="-185420">
              <a:spcBef>
                <a:spcPts val="500"/>
              </a:spcBef>
              <a:buSzPct val="100000"/>
              <a:buChar char="•"/>
              <a:tabLst>
                <a:tab pos="190500" algn="l"/>
              </a:tabLst>
              <a:defRPr sz="1900" spc="59">
                <a:latin typeface="Microsoft Sans Serif"/>
                <a:ea typeface="Microsoft Sans Serif"/>
                <a:cs typeface="Microsoft Sans Serif"/>
                <a:sym typeface="Microsoft Sans Serif"/>
              </a:defRPr>
            </a:pPr>
            <a:r>
              <a:t>Estrogen</a:t>
            </a:r>
            <a:r>
              <a:rPr spc="-45"/>
              <a:t> </a:t>
            </a:r>
            <a:r>
              <a:rPr spc="0"/>
              <a:t>-</a:t>
            </a:r>
            <a:r>
              <a:rPr spc="29"/>
              <a:t> </a:t>
            </a:r>
            <a:r>
              <a:rPr spc="0"/>
              <a:t>Hot</a:t>
            </a:r>
            <a:r>
              <a:rPr spc="35"/>
              <a:t> </a:t>
            </a:r>
            <a:r>
              <a:rPr spc="-10"/>
              <a:t>flashes</a:t>
            </a:r>
          </a:p>
          <a:p>
            <a:pPr marL="567055" lvl="1" indent="-185420">
              <a:lnSpc>
                <a:spcPts val="2100"/>
              </a:lnSpc>
              <a:spcBef>
                <a:spcPts val="300"/>
              </a:spcBef>
              <a:buSzPct val="100000"/>
              <a:buChar char="•"/>
              <a:tabLst>
                <a:tab pos="558800" algn="l"/>
              </a:tabLst>
              <a:defRPr>
                <a:latin typeface="Microsoft Sans Serif"/>
                <a:ea typeface="Microsoft Sans Serif"/>
                <a:cs typeface="Microsoft Sans Serif"/>
                <a:sym typeface="Microsoft Sans Serif"/>
              </a:defRPr>
            </a:pPr>
            <a:r>
              <a:t>Some</a:t>
            </a:r>
            <a:r>
              <a:rPr spc="-25"/>
              <a:t> </a:t>
            </a:r>
            <a:r>
              <a:rPr spc="-10"/>
              <a:t>individuals</a:t>
            </a:r>
            <a:r>
              <a:rPr spc="-15"/>
              <a:t> </a:t>
            </a:r>
            <a:r>
              <a:t>report</a:t>
            </a:r>
            <a:r>
              <a:rPr spc="-15"/>
              <a:t> </a:t>
            </a:r>
            <a:r>
              <a:t>hot</a:t>
            </a:r>
            <a:r>
              <a:rPr spc="-15"/>
              <a:t> </a:t>
            </a:r>
            <a:r>
              <a:t>flashes</a:t>
            </a:r>
            <a:r>
              <a:rPr spc="-20"/>
              <a:t> </a:t>
            </a:r>
            <a:r>
              <a:t>in</a:t>
            </a:r>
            <a:r>
              <a:rPr spc="-20"/>
              <a:t> </a:t>
            </a:r>
            <a:r>
              <a:t>the</a:t>
            </a:r>
            <a:r>
              <a:rPr spc="-15"/>
              <a:t> </a:t>
            </a:r>
            <a:r>
              <a:t>postpartum</a:t>
            </a:r>
            <a:r>
              <a:rPr spc="-20"/>
              <a:t> </a:t>
            </a:r>
            <a:r>
              <a:t>period,</a:t>
            </a:r>
            <a:r>
              <a:rPr spc="-20"/>
              <a:t> </a:t>
            </a:r>
            <a:r>
              <a:t>with</a:t>
            </a:r>
            <a:r>
              <a:rPr spc="-30"/>
              <a:t> </a:t>
            </a:r>
            <a:r>
              <a:rPr spc="-10"/>
              <a:t>resolution</a:t>
            </a:r>
          </a:p>
          <a:p>
            <a:pPr indent="568959">
              <a:lnSpc>
                <a:spcPts val="2200"/>
              </a:lnSpc>
              <a:defRPr sz="1900">
                <a:latin typeface="Microsoft Sans Serif"/>
                <a:ea typeface="Microsoft Sans Serif"/>
                <a:cs typeface="Microsoft Sans Serif"/>
                <a:sym typeface="Microsoft Sans Serif"/>
              </a:defRPr>
            </a:pPr>
            <a:r>
              <a:t>over</a:t>
            </a:r>
            <a:r>
              <a:rPr spc="-100"/>
              <a:t> </a:t>
            </a:r>
            <a:r>
              <a:rPr spc="-10"/>
              <a:t>time.</a:t>
            </a:r>
          </a:p>
          <a:p>
            <a:pPr marL="567055" marR="567690" lvl="1" indent="-185420">
              <a:lnSpc>
                <a:spcPts val="2100"/>
              </a:lnSpc>
              <a:spcBef>
                <a:spcPts val="500"/>
              </a:spcBef>
              <a:buSzPct val="100000"/>
              <a:buChar char="•"/>
              <a:tabLst>
                <a:tab pos="558800" algn="l"/>
              </a:tabLst>
              <a:defRPr>
                <a:latin typeface="Microsoft Sans Serif"/>
                <a:ea typeface="Microsoft Sans Serif"/>
                <a:cs typeface="Microsoft Sans Serif"/>
                <a:sym typeface="Microsoft Sans Serif"/>
              </a:defRPr>
            </a:pPr>
            <a:r>
              <a:t>The</a:t>
            </a:r>
            <a:r>
              <a:rPr spc="-85"/>
              <a:t> </a:t>
            </a:r>
            <a:r>
              <a:t>cause</a:t>
            </a:r>
            <a:r>
              <a:rPr spc="-80"/>
              <a:t> </a:t>
            </a:r>
            <a:r>
              <a:t>is</a:t>
            </a:r>
            <a:r>
              <a:rPr spc="-80"/>
              <a:t> </a:t>
            </a:r>
            <a:r>
              <a:t>unknown</a:t>
            </a:r>
            <a:r>
              <a:rPr spc="-75"/>
              <a:t> </a:t>
            </a:r>
            <a:r>
              <a:t>but</a:t>
            </a:r>
            <a:r>
              <a:rPr spc="-80"/>
              <a:t> </a:t>
            </a:r>
            <a:r>
              <a:t>may</a:t>
            </a:r>
            <a:r>
              <a:rPr spc="-85"/>
              <a:t> </a:t>
            </a:r>
            <a:r>
              <a:t>be</a:t>
            </a:r>
            <a:r>
              <a:rPr spc="-75"/>
              <a:t> </a:t>
            </a:r>
            <a:r>
              <a:t>due</a:t>
            </a:r>
            <a:r>
              <a:rPr spc="-80"/>
              <a:t> </a:t>
            </a:r>
            <a:r>
              <a:t>to</a:t>
            </a:r>
            <a:r>
              <a:rPr spc="-85"/>
              <a:t> </a:t>
            </a:r>
            <a:r>
              <a:rPr spc="-10"/>
              <a:t>thermoregulatory</a:t>
            </a:r>
            <a:r>
              <a:rPr spc="-85"/>
              <a:t> </a:t>
            </a:r>
            <a:r>
              <a:rPr spc="-10"/>
              <a:t>dysfunction, 	initiated</a:t>
            </a:r>
            <a:r>
              <a:rPr spc="-15"/>
              <a:t> </a:t>
            </a:r>
            <a:r>
              <a:t>at</a:t>
            </a:r>
            <a:r>
              <a:rPr spc="-10"/>
              <a:t> </a:t>
            </a:r>
            <a:r>
              <a:t>the</a:t>
            </a:r>
            <a:r>
              <a:rPr spc="-15"/>
              <a:t> </a:t>
            </a:r>
            <a:r>
              <a:t>level</a:t>
            </a:r>
            <a:r>
              <a:rPr spc="-10"/>
              <a:t> </a:t>
            </a:r>
            <a:r>
              <a:t>of</a:t>
            </a:r>
            <a:r>
              <a:rPr spc="-5"/>
              <a:t> </a:t>
            </a:r>
            <a:r>
              <a:t>the</a:t>
            </a:r>
            <a:r>
              <a:rPr spc="-15"/>
              <a:t> </a:t>
            </a:r>
            <a:r>
              <a:t>hypothalamus</a:t>
            </a:r>
            <a:r>
              <a:rPr spc="-10"/>
              <a:t> </a:t>
            </a:r>
            <a:r>
              <a:t>by</a:t>
            </a:r>
            <a:r>
              <a:rPr spc="275"/>
              <a:t> </a:t>
            </a:r>
            <a:r>
              <a:rPr sz="1700" spc="50"/>
              <a:t>estrogen</a:t>
            </a:r>
            <a:r>
              <a:rPr sz="1700" spc="5"/>
              <a:t> </a:t>
            </a:r>
            <a:r>
              <a:t>withdrawal</a:t>
            </a:r>
            <a:r>
              <a:rPr spc="65"/>
              <a:t> </a:t>
            </a:r>
            <a:r>
              <a:rPr sz="1900" spc="-10"/>
              <a:t>after 	</a:t>
            </a:r>
            <a:r>
              <a:t>delivery</a:t>
            </a:r>
            <a:r>
              <a:rPr spc="-55"/>
              <a:t> </a:t>
            </a:r>
            <a:r>
              <a:t>of</a:t>
            </a:r>
            <a:r>
              <a:rPr spc="-55"/>
              <a:t> </a:t>
            </a:r>
            <a:r>
              <a:t>the</a:t>
            </a:r>
            <a:r>
              <a:rPr spc="-55"/>
              <a:t> </a:t>
            </a:r>
            <a:r>
              <a:t>placenta.</a:t>
            </a:r>
            <a:r>
              <a:rPr spc="-50"/>
              <a:t> </a:t>
            </a:r>
            <a:r>
              <a:t>In</a:t>
            </a:r>
            <a:r>
              <a:rPr spc="-55"/>
              <a:t> </a:t>
            </a:r>
            <a:r>
              <a:t>addition,</a:t>
            </a:r>
            <a:r>
              <a:rPr spc="-55"/>
              <a:t> </a:t>
            </a:r>
            <a:r>
              <a:t>the</a:t>
            </a:r>
            <a:r>
              <a:rPr spc="-55"/>
              <a:t> </a:t>
            </a:r>
            <a:r>
              <a:t>initial</a:t>
            </a:r>
            <a:r>
              <a:rPr spc="-45"/>
              <a:t> </a:t>
            </a:r>
            <a:r>
              <a:rPr spc="-10"/>
              <a:t>hyperprolactinemic</a:t>
            </a:r>
            <a:r>
              <a:rPr spc="-65"/>
              <a:t> </a:t>
            </a:r>
            <a:r>
              <a:rPr spc="-10"/>
              <a:t>state 	</a:t>
            </a:r>
            <a:r>
              <a:t>associated</a:t>
            </a:r>
            <a:r>
              <a:rPr spc="75"/>
              <a:t> </a:t>
            </a:r>
            <a:r>
              <a:t>with</a:t>
            </a:r>
            <a:r>
              <a:rPr spc="204"/>
              <a:t> </a:t>
            </a:r>
            <a:r>
              <a:rPr sz="1700"/>
              <a:t>breastfeeding</a:t>
            </a:r>
            <a:r>
              <a:rPr sz="1700" spc="60"/>
              <a:t> </a:t>
            </a:r>
            <a:r>
              <a:t>depresses</a:t>
            </a:r>
            <a:r>
              <a:rPr spc="75"/>
              <a:t> </a:t>
            </a:r>
            <a:r>
              <a:t>estrogen</a:t>
            </a:r>
            <a:r>
              <a:rPr spc="60"/>
              <a:t> </a:t>
            </a:r>
            <a:r>
              <a:rPr spc="-10"/>
              <a:t>production.</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object 2"/>
          <p:cNvSpPr txBox="1">
            <a:spLocks noGrp="1"/>
          </p:cNvSpPr>
          <p:nvPr>
            <p:ph type="title"/>
          </p:nvPr>
        </p:nvSpPr>
        <p:spPr>
          <a:xfrm>
            <a:off x="741679" y="449000"/>
            <a:ext cx="8575041" cy="757557"/>
          </a:xfrm>
          <a:prstGeom prst="rect">
            <a:avLst/>
          </a:prstGeom>
        </p:spPr>
        <p:txBody>
          <a:bodyPr/>
          <a:lstStyle/>
          <a:p>
            <a:pPr indent="1772285">
              <a:spcBef>
                <a:spcPts val="100"/>
              </a:spcBef>
              <a:defRPr sz="3200" spc="200"/>
            </a:pPr>
            <a:r>
              <a:t>Introduction</a:t>
            </a:r>
            <a:r>
              <a:rPr spc="300"/>
              <a:t> </a:t>
            </a:r>
            <a:r>
              <a:rPr sz="3400" spc="0"/>
              <a:t>&amp;</a:t>
            </a:r>
            <a:r>
              <a:rPr sz="3400" spc="100"/>
              <a:t> </a:t>
            </a:r>
            <a:r>
              <a:rPr spc="100"/>
              <a:t>Definition</a:t>
            </a:r>
          </a:p>
        </p:txBody>
      </p:sp>
      <p:sp>
        <p:nvSpPr>
          <p:cNvPr id="171" name="object 3"/>
          <p:cNvSpPr txBox="1"/>
          <p:nvPr/>
        </p:nvSpPr>
        <p:spPr>
          <a:xfrm>
            <a:off x="753744" y="1548002"/>
            <a:ext cx="8382001" cy="3322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201295" indent="-188595">
              <a:lnSpc>
                <a:spcPts val="2400"/>
              </a:lnSpc>
              <a:spcBef>
                <a:spcPts val="100"/>
              </a:spcBef>
              <a:buSzPct val="100000"/>
              <a:buChar char="•"/>
              <a:tabLst>
                <a:tab pos="190500" algn="l"/>
              </a:tabLst>
              <a:defRPr sz="2000">
                <a:latin typeface="Microsoft Sans Serif"/>
                <a:ea typeface="Microsoft Sans Serif"/>
                <a:cs typeface="Microsoft Sans Serif"/>
                <a:sym typeface="Microsoft Sans Serif"/>
              </a:defRPr>
            </a:pPr>
            <a:r>
              <a:t>The</a:t>
            </a:r>
            <a:r>
              <a:rPr spc="104"/>
              <a:t> </a:t>
            </a:r>
            <a:r>
              <a:rPr spc="75"/>
              <a:t>postpartum</a:t>
            </a:r>
            <a:r>
              <a:rPr spc="-9"/>
              <a:t> </a:t>
            </a:r>
            <a:r>
              <a:rPr spc="60"/>
              <a:t>period</a:t>
            </a:r>
            <a:r>
              <a:rPr sz="2100" spc="60"/>
              <a:t>,</a:t>
            </a:r>
            <a:r>
              <a:rPr sz="2100" spc="-40"/>
              <a:t> </a:t>
            </a:r>
            <a:r>
              <a:rPr sz="2100"/>
              <a:t>also</a:t>
            </a:r>
            <a:r>
              <a:rPr sz="2100" spc="-65"/>
              <a:t> </a:t>
            </a:r>
            <a:r>
              <a:rPr sz="2100"/>
              <a:t>known</a:t>
            </a:r>
            <a:r>
              <a:rPr sz="2100" spc="-55"/>
              <a:t> </a:t>
            </a:r>
            <a:r>
              <a:rPr sz="2100"/>
              <a:t>as</a:t>
            </a:r>
            <a:r>
              <a:rPr sz="2100" spc="270"/>
              <a:t> </a:t>
            </a:r>
            <a:r>
              <a:t>the</a:t>
            </a:r>
            <a:r>
              <a:rPr spc="19"/>
              <a:t> </a:t>
            </a:r>
            <a:r>
              <a:rPr spc="75"/>
              <a:t>puerperium</a:t>
            </a:r>
            <a:r>
              <a:rPr spc="55"/>
              <a:t> </a:t>
            </a:r>
            <a:r>
              <a:rPr sz="2200"/>
              <a:t>and</a:t>
            </a:r>
            <a:r>
              <a:rPr sz="2200" spc="-45"/>
              <a:t> </a:t>
            </a:r>
            <a:r>
              <a:rPr sz="2200"/>
              <a:t>the</a:t>
            </a:r>
            <a:r>
              <a:rPr sz="2200" spc="-95"/>
              <a:t> </a:t>
            </a:r>
            <a:r>
              <a:rPr sz="2200" spc="-50"/>
              <a:t>"</a:t>
            </a:r>
            <a:endParaRPr sz="2200"/>
          </a:p>
          <a:p>
            <a:pPr marR="189864" indent="212725">
              <a:lnSpc>
                <a:spcPts val="2200"/>
              </a:lnSpc>
              <a:spcBef>
                <a:spcPts val="200"/>
              </a:spcBef>
              <a:defRPr sz="2100" spc="75">
                <a:latin typeface="Microsoft Sans Serif"/>
                <a:ea typeface="Microsoft Sans Serif"/>
                <a:cs typeface="Microsoft Sans Serif"/>
                <a:sym typeface="Microsoft Sans Serif"/>
              </a:defRPr>
            </a:pPr>
            <a:r>
              <a:t>fourth</a:t>
            </a:r>
            <a:r>
              <a:rPr spc="-60"/>
              <a:t> </a:t>
            </a:r>
            <a:r>
              <a:rPr sz="2000" spc="60"/>
              <a:t>trimester</a:t>
            </a:r>
            <a:r>
              <a:rPr sz="2200" spc="60"/>
              <a:t>,"</a:t>
            </a:r>
            <a:r>
              <a:rPr sz="2200" spc="-79"/>
              <a:t> </a:t>
            </a:r>
            <a:r>
              <a:rPr sz="2200" spc="-9"/>
              <a:t>refers</a:t>
            </a:r>
            <a:r>
              <a:rPr sz="2200" spc="-95"/>
              <a:t> </a:t>
            </a:r>
            <a:r>
              <a:rPr sz="2200" spc="0"/>
              <a:t>to</a:t>
            </a:r>
            <a:r>
              <a:rPr sz="2200" spc="-95"/>
              <a:t> </a:t>
            </a:r>
            <a:r>
              <a:rPr sz="2200" spc="0"/>
              <a:t>the</a:t>
            </a:r>
            <a:r>
              <a:rPr sz="2200" spc="-90"/>
              <a:t> </a:t>
            </a:r>
            <a:r>
              <a:rPr sz="2200" spc="0"/>
              <a:t>weeks</a:t>
            </a:r>
            <a:r>
              <a:rPr sz="2200" spc="-95"/>
              <a:t> </a:t>
            </a:r>
            <a:r>
              <a:rPr sz="2200" spc="-9"/>
              <a:t>after</a:t>
            </a:r>
            <a:r>
              <a:rPr sz="2200" spc="-95"/>
              <a:t> </a:t>
            </a:r>
            <a:r>
              <a:rPr sz="2200" spc="-9"/>
              <a:t>birth</a:t>
            </a:r>
            <a:r>
              <a:rPr sz="2200" spc="-95"/>
              <a:t> </a:t>
            </a:r>
            <a:r>
              <a:rPr sz="2200" spc="0"/>
              <a:t>when</a:t>
            </a:r>
            <a:r>
              <a:rPr sz="2200" spc="-114"/>
              <a:t> </a:t>
            </a:r>
            <a:r>
              <a:rPr sz="2200" spc="-25"/>
              <a:t>the </a:t>
            </a:r>
            <a:r>
              <a:rPr spc="-30"/>
              <a:t>physiologic</a:t>
            </a:r>
            <a:r>
              <a:rPr spc="-114"/>
              <a:t> </a:t>
            </a:r>
            <a:r>
              <a:rPr spc="-30"/>
              <a:t>changes</a:t>
            </a:r>
            <a:r>
              <a:rPr spc="-95"/>
              <a:t> </a:t>
            </a:r>
            <a:r>
              <a:rPr spc="-20"/>
              <a:t>related</a:t>
            </a:r>
            <a:r>
              <a:rPr spc="-90"/>
              <a:t> </a:t>
            </a:r>
            <a:r>
              <a:rPr spc="0"/>
              <a:t>to</a:t>
            </a:r>
            <a:r>
              <a:rPr spc="-104"/>
              <a:t> </a:t>
            </a:r>
            <a:r>
              <a:rPr spc="-30"/>
              <a:t>pregnancy</a:t>
            </a:r>
            <a:r>
              <a:rPr spc="-90"/>
              <a:t> </a:t>
            </a:r>
            <a:r>
              <a:rPr spc="0"/>
              <a:t>return</a:t>
            </a:r>
            <a:r>
              <a:rPr spc="-90"/>
              <a:t> </a:t>
            </a:r>
            <a:r>
              <a:rPr spc="0"/>
              <a:t>to</a:t>
            </a:r>
            <a:r>
              <a:rPr spc="-95"/>
              <a:t> </a:t>
            </a:r>
            <a:r>
              <a:rPr spc="0"/>
              <a:t>the</a:t>
            </a:r>
            <a:r>
              <a:rPr spc="-95"/>
              <a:t> </a:t>
            </a:r>
            <a:r>
              <a:rPr spc="-10"/>
              <a:t>nonpregnant state.</a:t>
            </a:r>
          </a:p>
          <a:p>
            <a:pPr marL="200025" marR="5080" indent="-187960">
              <a:lnSpc>
                <a:spcPts val="2200"/>
              </a:lnSpc>
              <a:spcBef>
                <a:spcPts val="800"/>
              </a:spcBef>
              <a:buSzPct val="100000"/>
              <a:buChar char="•"/>
              <a:tabLst>
                <a:tab pos="190500" algn="l"/>
              </a:tabLst>
              <a:defRPr sz="2100" spc="-20">
                <a:latin typeface="Microsoft Sans Serif"/>
                <a:ea typeface="Microsoft Sans Serif"/>
                <a:cs typeface="Microsoft Sans Serif"/>
                <a:sym typeface="Microsoft Sans Serif"/>
              </a:defRPr>
            </a:pPr>
            <a:r>
              <a:t>There</a:t>
            </a:r>
            <a:r>
              <a:rPr spc="-120"/>
              <a:t> </a:t>
            </a:r>
            <a:r>
              <a:rPr spc="0"/>
              <a:t>is</a:t>
            </a:r>
            <a:r>
              <a:rPr spc="-100"/>
              <a:t> </a:t>
            </a:r>
            <a:r>
              <a:t>consensus</a:t>
            </a:r>
            <a:r>
              <a:rPr spc="-104"/>
              <a:t> </a:t>
            </a:r>
            <a:r>
              <a:rPr spc="-10"/>
              <a:t>that</a:t>
            </a:r>
            <a:r>
              <a:rPr spc="-100"/>
              <a:t> </a:t>
            </a:r>
            <a:r>
              <a:rPr spc="0"/>
              <a:t>the</a:t>
            </a:r>
            <a:r>
              <a:rPr spc="-100"/>
              <a:t> </a:t>
            </a:r>
            <a:r>
              <a:t>postpartum</a:t>
            </a:r>
            <a:r>
              <a:rPr spc="-104"/>
              <a:t> </a:t>
            </a:r>
            <a:r>
              <a:rPr spc="-10"/>
              <a:t>period</a:t>
            </a:r>
            <a:r>
              <a:rPr spc="-100"/>
              <a:t> </a:t>
            </a:r>
            <a:r>
              <a:rPr spc="-10"/>
              <a:t>begins</a:t>
            </a:r>
            <a:r>
              <a:rPr spc="-104"/>
              <a:t> </a:t>
            </a:r>
            <a:r>
              <a:rPr spc="-10"/>
              <a:t>upon</a:t>
            </a:r>
            <a:r>
              <a:rPr spc="-100"/>
              <a:t> </a:t>
            </a:r>
            <a:r>
              <a:rPr spc="-10"/>
              <a:t>birth</a:t>
            </a:r>
            <a:r>
              <a:rPr spc="-120"/>
              <a:t> </a:t>
            </a:r>
            <a:r>
              <a:rPr spc="-25"/>
              <a:t>of </a:t>
            </a:r>
            <a:r>
              <a:rPr spc="0"/>
              <a:t>the</a:t>
            </a:r>
            <a:r>
              <a:rPr spc="-125"/>
              <a:t> </a:t>
            </a:r>
            <a:r>
              <a:t>newborn and the placenta.</a:t>
            </a:r>
            <a:r>
              <a:rPr spc="-110"/>
              <a:t> </a:t>
            </a:r>
            <a:r>
              <a:rPr spc="0"/>
              <a:t>The</a:t>
            </a:r>
            <a:r>
              <a:rPr spc="-114"/>
              <a:t> </a:t>
            </a:r>
            <a:r>
              <a:rPr spc="0"/>
              <a:t>end</a:t>
            </a:r>
            <a:r>
              <a:rPr spc="-110"/>
              <a:t> </a:t>
            </a:r>
            <a:r>
              <a:rPr spc="0"/>
              <a:t>is</a:t>
            </a:r>
            <a:r>
              <a:rPr spc="-110"/>
              <a:t> </a:t>
            </a:r>
            <a:r>
              <a:rPr spc="-10"/>
              <a:t>less</a:t>
            </a:r>
            <a:r>
              <a:rPr spc="-114"/>
              <a:t> </a:t>
            </a:r>
            <a:r>
              <a:t>well</a:t>
            </a:r>
            <a:r>
              <a:rPr spc="-114"/>
              <a:t> </a:t>
            </a:r>
            <a:r>
              <a:rPr spc="-10"/>
              <a:t>defined,</a:t>
            </a:r>
            <a:r>
              <a:rPr spc="-110"/>
              <a:t> </a:t>
            </a:r>
            <a:r>
              <a:rPr spc="0"/>
              <a:t>but</a:t>
            </a:r>
            <a:r>
              <a:rPr spc="-110"/>
              <a:t> </a:t>
            </a:r>
            <a:r>
              <a:rPr spc="0"/>
              <a:t>is</a:t>
            </a:r>
            <a:r>
              <a:rPr spc="-110"/>
              <a:t> </a:t>
            </a:r>
            <a:r>
              <a:rPr spc="-10"/>
              <a:t>often</a:t>
            </a:r>
            <a:r>
              <a:rPr spc="-114"/>
              <a:t> </a:t>
            </a:r>
            <a:r>
              <a:t>considered</a:t>
            </a:r>
            <a:r>
              <a:rPr spc="-120"/>
              <a:t> </a:t>
            </a:r>
            <a:r>
              <a:rPr spc="-25"/>
              <a:t>the </a:t>
            </a:r>
            <a:r>
              <a:rPr spc="0"/>
              <a:t>six</a:t>
            </a:r>
            <a:r>
              <a:rPr spc="-110"/>
              <a:t> </a:t>
            </a:r>
            <a:r>
              <a:rPr spc="0"/>
              <a:t>to</a:t>
            </a:r>
            <a:r>
              <a:rPr spc="-104"/>
              <a:t> </a:t>
            </a:r>
            <a:r>
              <a:t>eight</a:t>
            </a:r>
            <a:r>
              <a:rPr spc="-110"/>
              <a:t> </a:t>
            </a:r>
            <a:r>
              <a:t>weeks</a:t>
            </a:r>
            <a:r>
              <a:rPr spc="-100"/>
              <a:t> </a:t>
            </a:r>
            <a:r>
              <a:t>after</a:t>
            </a:r>
            <a:r>
              <a:rPr spc="-104"/>
              <a:t> </a:t>
            </a:r>
            <a:r>
              <a:t>birth</a:t>
            </a:r>
            <a:r>
              <a:rPr spc="-120"/>
              <a:t> </a:t>
            </a:r>
            <a:r>
              <a:rPr spc="-30"/>
              <a:t>because</a:t>
            </a:r>
            <a:r>
              <a:rPr spc="-100"/>
              <a:t> </a:t>
            </a:r>
            <a:r>
              <a:rPr spc="0"/>
              <a:t>the</a:t>
            </a:r>
            <a:r>
              <a:rPr spc="-100"/>
              <a:t> </a:t>
            </a:r>
            <a:r>
              <a:rPr spc="-25"/>
              <a:t>effects</a:t>
            </a:r>
            <a:r>
              <a:rPr spc="-100"/>
              <a:t> </a:t>
            </a:r>
            <a:r>
              <a:rPr spc="0"/>
              <a:t>of</a:t>
            </a:r>
            <a:r>
              <a:rPr spc="-120"/>
              <a:t> </a:t>
            </a:r>
            <a:r>
              <a:rPr spc="-34"/>
              <a:t>pregnancy</a:t>
            </a:r>
            <a:r>
              <a:rPr spc="-114"/>
              <a:t> </a:t>
            </a:r>
            <a:r>
              <a:rPr spc="-25"/>
              <a:t>on </a:t>
            </a:r>
            <a:r>
              <a:rPr spc="0"/>
              <a:t>many</a:t>
            </a:r>
            <a:r>
              <a:rPr spc="-55"/>
              <a:t> </a:t>
            </a:r>
            <a:r>
              <a:rPr spc="0"/>
              <a:t>systems</a:t>
            </a:r>
            <a:r>
              <a:rPr spc="-40"/>
              <a:t> </a:t>
            </a:r>
            <a:r>
              <a:rPr spc="0"/>
              <a:t>have</a:t>
            </a:r>
            <a:r>
              <a:rPr spc="-45"/>
              <a:t> </a:t>
            </a:r>
            <a:r>
              <a:rPr spc="0"/>
              <a:t>largely</a:t>
            </a:r>
            <a:r>
              <a:rPr spc="-40"/>
              <a:t> </a:t>
            </a:r>
            <a:r>
              <a:rPr spc="0"/>
              <a:t>returned</a:t>
            </a:r>
            <a:r>
              <a:rPr spc="-45"/>
              <a:t> </a:t>
            </a:r>
            <a:r>
              <a:rPr spc="0"/>
              <a:t>to</a:t>
            </a:r>
            <a:r>
              <a:rPr spc="-34"/>
              <a:t> </a:t>
            </a:r>
            <a:r>
              <a:rPr spc="0"/>
              <a:t>the</a:t>
            </a:r>
            <a:r>
              <a:rPr spc="-40"/>
              <a:t> </a:t>
            </a:r>
            <a:r>
              <a:rPr spc="0"/>
              <a:t>prepregnancy</a:t>
            </a:r>
            <a:r>
              <a:rPr spc="-45"/>
              <a:t> </a:t>
            </a:r>
            <a:r>
              <a:rPr spc="0"/>
              <a:t>state</a:t>
            </a:r>
            <a:r>
              <a:rPr spc="-40"/>
              <a:t> </a:t>
            </a:r>
            <a:r>
              <a:rPr spc="0"/>
              <a:t>by</a:t>
            </a:r>
            <a:r>
              <a:rPr spc="-55"/>
              <a:t> </a:t>
            </a:r>
            <a:r>
              <a:t>this </a:t>
            </a:r>
            <a:r>
              <a:rPr sz="2200" spc="-9"/>
              <a:t>time.</a:t>
            </a:r>
            <a:endParaRPr sz="2200" spc="-20"/>
          </a:p>
          <a:p>
            <a:pPr marL="200025" marR="230504" indent="-187325">
              <a:lnSpc>
                <a:spcPts val="2400"/>
              </a:lnSpc>
              <a:spcBef>
                <a:spcPts val="400"/>
              </a:spcBef>
              <a:buSzPct val="100000"/>
              <a:buChar char="•"/>
              <a:tabLst>
                <a:tab pos="190500" algn="l"/>
              </a:tabLst>
              <a:defRPr sz="2100">
                <a:latin typeface="Microsoft Sans Serif"/>
                <a:ea typeface="Microsoft Sans Serif"/>
                <a:cs typeface="Microsoft Sans Serif"/>
                <a:sym typeface="Microsoft Sans Serif"/>
              </a:defRPr>
            </a:pPr>
            <a:r>
              <a:t>However,</a:t>
            </a:r>
            <a:r>
              <a:rPr spc="-120"/>
              <a:t> </a:t>
            </a:r>
            <a:r>
              <a:t>not</a:t>
            </a:r>
            <a:r>
              <a:rPr spc="-120"/>
              <a:t> </a:t>
            </a:r>
            <a:r>
              <a:t>all</a:t>
            </a:r>
            <a:r>
              <a:rPr spc="-114"/>
              <a:t> </a:t>
            </a:r>
            <a:r>
              <a:rPr spc="-10"/>
              <a:t>organ</a:t>
            </a:r>
            <a:r>
              <a:rPr spc="-120"/>
              <a:t> </a:t>
            </a:r>
            <a:r>
              <a:t>systems</a:t>
            </a:r>
            <a:r>
              <a:rPr spc="-120"/>
              <a:t> </a:t>
            </a:r>
            <a:r>
              <a:t>return</a:t>
            </a:r>
            <a:r>
              <a:rPr spc="-114"/>
              <a:t> </a:t>
            </a:r>
            <a:r>
              <a:t>to</a:t>
            </a:r>
            <a:r>
              <a:rPr spc="-114"/>
              <a:t> </a:t>
            </a:r>
            <a:r>
              <a:rPr spc="-20"/>
              <a:t>baseline</a:t>
            </a:r>
            <a:r>
              <a:rPr spc="-120"/>
              <a:t> </a:t>
            </a:r>
            <a:r>
              <a:rPr spc="-10"/>
              <a:t>within</a:t>
            </a:r>
            <a:r>
              <a:rPr spc="-114"/>
              <a:t> </a:t>
            </a:r>
            <a:r>
              <a:rPr spc="-10"/>
              <a:t>this</a:t>
            </a:r>
            <a:r>
              <a:rPr spc="-120"/>
              <a:t> </a:t>
            </a:r>
            <a:r>
              <a:rPr spc="-10"/>
              <a:t>period </a:t>
            </a:r>
            <a:r>
              <a:rPr spc="-25"/>
              <a:t>(6-</a:t>
            </a:r>
            <a:r>
              <a:rPr spc="-20"/>
              <a:t>8w).</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object 2"/>
          <p:cNvSpPr txBox="1">
            <a:spLocks noGrp="1"/>
          </p:cNvSpPr>
          <p:nvPr>
            <p:ph type="title"/>
          </p:nvPr>
        </p:nvSpPr>
        <p:spPr>
          <a:xfrm>
            <a:off x="741679" y="449000"/>
            <a:ext cx="8575041" cy="757557"/>
          </a:xfrm>
          <a:prstGeom prst="rect">
            <a:avLst/>
          </a:prstGeom>
        </p:spPr>
        <p:txBody>
          <a:bodyPr/>
          <a:lstStyle/>
          <a:p>
            <a:pPr indent="1887220">
              <a:spcBef>
                <a:spcPts val="100"/>
              </a:spcBef>
              <a:defRPr sz="3100" spc="100"/>
            </a:pPr>
            <a:r>
              <a:t>Resumption</a:t>
            </a:r>
            <a:r>
              <a:rPr spc="200"/>
              <a:t> </a:t>
            </a:r>
            <a:r>
              <a:rPr sz="3200"/>
              <a:t>of </a:t>
            </a:r>
            <a:r>
              <a:t>ovulation</a:t>
            </a:r>
          </a:p>
        </p:txBody>
      </p:sp>
      <p:sp>
        <p:nvSpPr>
          <p:cNvPr id="232" name="object 3"/>
          <p:cNvSpPr txBox="1"/>
          <p:nvPr/>
        </p:nvSpPr>
        <p:spPr>
          <a:xfrm>
            <a:off x="753287" y="1442610"/>
            <a:ext cx="8188326" cy="35862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199389" marR="104139" indent="-187325">
              <a:lnSpc>
                <a:spcPts val="2500"/>
              </a:lnSpc>
              <a:spcBef>
                <a:spcPts val="200"/>
              </a:spcBef>
              <a:buSzPct val="100000"/>
              <a:buChar char="•"/>
              <a:tabLst>
                <a:tab pos="190500" algn="l"/>
              </a:tabLst>
              <a:defRPr sz="2100" spc="-30">
                <a:latin typeface="Microsoft Sans Serif"/>
                <a:ea typeface="Microsoft Sans Serif"/>
                <a:cs typeface="Microsoft Sans Serif"/>
                <a:sym typeface="Microsoft Sans Serif"/>
              </a:defRPr>
            </a:pPr>
            <a:r>
              <a:t>Gonadotropins</a:t>
            </a:r>
            <a:r>
              <a:rPr spc="-114"/>
              <a:t> </a:t>
            </a:r>
            <a:r>
              <a:rPr spc="0"/>
              <a:t>and</a:t>
            </a:r>
            <a:r>
              <a:rPr spc="-100"/>
              <a:t> </a:t>
            </a:r>
            <a:r>
              <a:rPr spc="0"/>
              <a:t>sex</a:t>
            </a:r>
            <a:r>
              <a:rPr spc="-104"/>
              <a:t> </a:t>
            </a:r>
            <a:r>
              <a:rPr spc="-10"/>
              <a:t>steroids</a:t>
            </a:r>
            <a:r>
              <a:rPr spc="-100"/>
              <a:t> </a:t>
            </a:r>
            <a:r>
              <a:rPr spc="0"/>
              <a:t>are</a:t>
            </a:r>
            <a:r>
              <a:rPr spc="-100"/>
              <a:t> </a:t>
            </a:r>
            <a:r>
              <a:rPr spc="0"/>
              <a:t>at</a:t>
            </a:r>
            <a:r>
              <a:rPr spc="-95"/>
              <a:t> </a:t>
            </a:r>
            <a:r>
              <a:rPr spc="0"/>
              <a:t>low</a:t>
            </a:r>
            <a:r>
              <a:rPr spc="-100"/>
              <a:t> </a:t>
            </a:r>
            <a:r>
              <a:rPr spc="-10"/>
              <a:t>levels</a:t>
            </a:r>
            <a:r>
              <a:rPr spc="-104"/>
              <a:t> </a:t>
            </a:r>
            <a:r>
              <a:rPr spc="0"/>
              <a:t>for</a:t>
            </a:r>
            <a:r>
              <a:rPr spc="-100"/>
              <a:t> </a:t>
            </a:r>
            <a:r>
              <a:rPr spc="0"/>
              <a:t>the</a:t>
            </a:r>
            <a:r>
              <a:rPr spc="-104"/>
              <a:t> </a:t>
            </a:r>
            <a:r>
              <a:rPr spc="0"/>
              <a:t>first</a:t>
            </a:r>
            <a:r>
              <a:rPr spc="-95"/>
              <a:t> </a:t>
            </a:r>
            <a:r>
              <a:rPr spc="0"/>
              <a:t>two</a:t>
            </a:r>
            <a:r>
              <a:rPr spc="-120"/>
              <a:t> </a:t>
            </a:r>
            <a:r>
              <a:rPr spc="-25"/>
              <a:t>to 	</a:t>
            </a:r>
            <a:r>
              <a:rPr spc="-10"/>
              <a:t>three</a:t>
            </a:r>
            <a:r>
              <a:rPr spc="-120"/>
              <a:t> </a:t>
            </a:r>
            <a:r>
              <a:rPr spc="0"/>
              <a:t>weeks</a:t>
            </a:r>
            <a:r>
              <a:rPr spc="-114"/>
              <a:t> </a:t>
            </a:r>
            <a:r>
              <a:rPr spc="-10"/>
              <a:t>postpartum.</a:t>
            </a:r>
          </a:p>
          <a:p>
            <a:pPr marL="200660" indent="-187325">
              <a:spcBef>
                <a:spcPts val="600"/>
              </a:spcBef>
              <a:buSzPct val="100000"/>
              <a:buChar char="•"/>
              <a:tabLst>
                <a:tab pos="190500" algn="l"/>
              </a:tabLst>
              <a:defRPr sz="2100">
                <a:latin typeface="Microsoft Sans Serif"/>
                <a:ea typeface="Microsoft Sans Serif"/>
                <a:cs typeface="Microsoft Sans Serif"/>
                <a:sym typeface="Microsoft Sans Serif"/>
              </a:defRPr>
            </a:pPr>
            <a:r>
              <a:t>In</a:t>
            </a:r>
            <a:r>
              <a:rPr spc="-110"/>
              <a:t> </a:t>
            </a:r>
            <a:r>
              <a:t>non</a:t>
            </a:r>
            <a:r>
              <a:rPr spc="-110"/>
              <a:t> </a:t>
            </a:r>
            <a:r>
              <a:rPr spc="-10"/>
              <a:t>lactating</a:t>
            </a:r>
            <a:r>
              <a:rPr spc="-110"/>
              <a:t> </a:t>
            </a:r>
            <a:r>
              <a:rPr spc="-10"/>
              <a:t>women:</a:t>
            </a:r>
          </a:p>
          <a:p>
            <a:pPr marL="575944" lvl="1" indent="-185420">
              <a:lnSpc>
                <a:spcPts val="2100"/>
              </a:lnSpc>
              <a:spcBef>
                <a:spcPts val="300"/>
              </a:spcBef>
              <a:buSzPct val="100000"/>
              <a:buChar char="•"/>
              <a:tabLst>
                <a:tab pos="571500" algn="l"/>
              </a:tabLst>
              <a:defRPr>
                <a:latin typeface="Microsoft Sans Serif"/>
                <a:ea typeface="Microsoft Sans Serif"/>
                <a:cs typeface="Microsoft Sans Serif"/>
                <a:sym typeface="Microsoft Sans Serif"/>
              </a:defRPr>
            </a:pPr>
            <a:r>
              <a:t>Return</a:t>
            </a:r>
            <a:r>
              <a:rPr spc="-85"/>
              <a:t> </a:t>
            </a:r>
            <a:r>
              <a:t>of</a:t>
            </a:r>
            <a:r>
              <a:rPr spc="-90"/>
              <a:t> </a:t>
            </a:r>
            <a:r>
              <a:rPr spc="-10"/>
              <a:t>menstruation</a:t>
            </a:r>
            <a:r>
              <a:rPr spc="-85"/>
              <a:t> </a:t>
            </a:r>
            <a:r>
              <a:rPr spc="-20"/>
              <a:t>following</a:t>
            </a:r>
            <a:r>
              <a:rPr spc="-85"/>
              <a:t> </a:t>
            </a:r>
            <a:r>
              <a:t>delivery</a:t>
            </a:r>
            <a:r>
              <a:rPr spc="-80"/>
              <a:t> </a:t>
            </a:r>
            <a:r>
              <a:t>ranges</a:t>
            </a:r>
            <a:r>
              <a:rPr spc="-80"/>
              <a:t> </a:t>
            </a:r>
            <a:r>
              <a:t>from</a:t>
            </a:r>
            <a:r>
              <a:rPr spc="-80"/>
              <a:t> </a:t>
            </a:r>
            <a:r>
              <a:t>45</a:t>
            </a:r>
            <a:r>
              <a:rPr spc="-85"/>
              <a:t> </a:t>
            </a:r>
            <a:r>
              <a:t>to</a:t>
            </a:r>
            <a:r>
              <a:rPr spc="-75"/>
              <a:t> </a:t>
            </a:r>
            <a:r>
              <a:t>64</a:t>
            </a:r>
            <a:r>
              <a:rPr spc="-100"/>
              <a:t> </a:t>
            </a:r>
            <a:r>
              <a:rPr spc="-20"/>
              <a:t>days</a:t>
            </a:r>
          </a:p>
          <a:p>
            <a:pPr indent="578484">
              <a:lnSpc>
                <a:spcPts val="2200"/>
              </a:lnSpc>
              <a:defRPr sz="1900" spc="-10">
                <a:latin typeface="Microsoft Sans Serif"/>
                <a:ea typeface="Microsoft Sans Serif"/>
                <a:cs typeface="Microsoft Sans Serif"/>
                <a:sym typeface="Microsoft Sans Serif"/>
              </a:defRPr>
            </a:pPr>
            <a:r>
              <a:t>postpartum</a:t>
            </a:r>
          </a:p>
          <a:p>
            <a:pPr marL="575309" lvl="1" indent="-185420">
              <a:spcBef>
                <a:spcPts val="200"/>
              </a:spcBef>
              <a:buSzPct val="100000"/>
              <a:buChar char="•"/>
              <a:tabLst>
                <a:tab pos="571500" algn="l"/>
              </a:tabLst>
              <a:defRPr spc="-10">
                <a:latin typeface="Microsoft Sans Serif"/>
                <a:ea typeface="Microsoft Sans Serif"/>
                <a:cs typeface="Microsoft Sans Serif"/>
                <a:sym typeface="Microsoft Sans Serif"/>
              </a:defRPr>
            </a:pPr>
            <a:r>
              <a:t>Time</a:t>
            </a:r>
            <a:r>
              <a:rPr spc="-90"/>
              <a:t> </a:t>
            </a:r>
            <a:r>
              <a:rPr spc="0"/>
              <a:t>to</a:t>
            </a:r>
            <a:r>
              <a:rPr spc="-95"/>
              <a:t> </a:t>
            </a:r>
            <a:r>
              <a:rPr spc="-20"/>
              <a:t>ovulation</a:t>
            </a:r>
            <a:r>
              <a:rPr spc="-80"/>
              <a:t> </a:t>
            </a:r>
            <a:r>
              <a:rPr spc="0"/>
              <a:t>ranged</a:t>
            </a:r>
            <a:r>
              <a:rPr spc="-90"/>
              <a:t> </a:t>
            </a:r>
            <a:r>
              <a:rPr spc="0"/>
              <a:t>from</a:t>
            </a:r>
            <a:r>
              <a:rPr spc="-85"/>
              <a:t> </a:t>
            </a:r>
            <a:r>
              <a:rPr spc="0"/>
              <a:t>45</a:t>
            </a:r>
            <a:r>
              <a:rPr spc="-85"/>
              <a:t> </a:t>
            </a:r>
            <a:r>
              <a:rPr spc="0"/>
              <a:t>to</a:t>
            </a:r>
            <a:r>
              <a:rPr spc="-85"/>
              <a:t> </a:t>
            </a:r>
            <a:r>
              <a:rPr spc="0"/>
              <a:t>94</a:t>
            </a:r>
            <a:r>
              <a:rPr spc="-95"/>
              <a:t> </a:t>
            </a:r>
            <a:r>
              <a:t>days,</a:t>
            </a:r>
          </a:p>
          <a:p>
            <a:pPr marL="200660" indent="-187325">
              <a:spcBef>
                <a:spcPts val="600"/>
              </a:spcBef>
              <a:buSzPct val="100000"/>
              <a:buChar char="•"/>
              <a:tabLst>
                <a:tab pos="190500" algn="l"/>
              </a:tabLst>
              <a:defRPr sz="2200">
                <a:latin typeface="Microsoft Sans Serif"/>
                <a:ea typeface="Microsoft Sans Serif"/>
                <a:cs typeface="Microsoft Sans Serif"/>
                <a:sym typeface="Microsoft Sans Serif"/>
              </a:defRPr>
            </a:pPr>
            <a:r>
              <a:t>70</a:t>
            </a:r>
            <a:r>
              <a:rPr spc="-110"/>
              <a:t> </a:t>
            </a:r>
            <a:r>
              <a:rPr spc="-25"/>
              <a:t>percent</a:t>
            </a:r>
            <a:r>
              <a:rPr spc="-90"/>
              <a:t> </a:t>
            </a:r>
            <a:r>
              <a:t>of</a:t>
            </a:r>
            <a:r>
              <a:rPr spc="-110"/>
              <a:t> </a:t>
            </a:r>
            <a:r>
              <a:rPr spc="-30"/>
              <a:t>women</a:t>
            </a:r>
            <a:r>
              <a:rPr spc="-100"/>
              <a:t> </a:t>
            </a:r>
            <a:r>
              <a:rPr spc="-19"/>
              <a:t>will</a:t>
            </a:r>
            <a:r>
              <a:rPr spc="-110"/>
              <a:t> </a:t>
            </a:r>
            <a:r>
              <a:rPr spc="-30"/>
              <a:t>menstruate</a:t>
            </a:r>
            <a:r>
              <a:rPr spc="-95"/>
              <a:t> </a:t>
            </a:r>
            <a:r>
              <a:t>by</a:t>
            </a:r>
            <a:r>
              <a:rPr spc="-90"/>
              <a:t> </a:t>
            </a:r>
            <a:r>
              <a:t>the</a:t>
            </a:r>
            <a:r>
              <a:rPr spc="-100"/>
              <a:t> </a:t>
            </a:r>
            <a:r>
              <a:rPr spc="-19"/>
              <a:t>12th</a:t>
            </a:r>
            <a:r>
              <a:rPr spc="-114"/>
              <a:t> </a:t>
            </a:r>
            <a:r>
              <a:rPr spc="-30"/>
              <a:t>postpartum</a:t>
            </a:r>
            <a:r>
              <a:rPr spc="-104"/>
              <a:t> </a:t>
            </a:r>
            <a:r>
              <a:rPr spc="-19"/>
              <a:t>week</a:t>
            </a:r>
          </a:p>
          <a:p>
            <a:pPr marL="200660" indent="-187325">
              <a:lnSpc>
                <a:spcPts val="2500"/>
              </a:lnSpc>
              <a:spcBef>
                <a:spcPts val="700"/>
              </a:spcBef>
              <a:buSzPct val="100000"/>
              <a:buChar char="•"/>
              <a:tabLst>
                <a:tab pos="190500" algn="l"/>
              </a:tabLst>
              <a:defRPr sz="2100">
                <a:latin typeface="Microsoft Sans Serif"/>
                <a:ea typeface="Microsoft Sans Serif"/>
                <a:cs typeface="Microsoft Sans Serif"/>
                <a:sym typeface="Microsoft Sans Serif"/>
              </a:defRPr>
            </a:pPr>
            <a:r>
              <a:t>Women</a:t>
            </a:r>
            <a:r>
              <a:rPr spc="-104"/>
              <a:t> </a:t>
            </a:r>
            <a:r>
              <a:rPr spc="-10"/>
              <a:t>who</a:t>
            </a:r>
            <a:r>
              <a:rPr spc="-100"/>
              <a:t> </a:t>
            </a:r>
            <a:r>
              <a:rPr spc="-20"/>
              <a:t>breastfeed</a:t>
            </a:r>
            <a:r>
              <a:rPr spc="-100"/>
              <a:t> </a:t>
            </a:r>
            <a:r>
              <a:rPr spc="-10"/>
              <a:t>have</a:t>
            </a:r>
            <a:r>
              <a:rPr spc="-100"/>
              <a:t> </a:t>
            </a:r>
            <a:r>
              <a:t>a</a:t>
            </a:r>
            <a:r>
              <a:rPr spc="-100"/>
              <a:t> </a:t>
            </a:r>
            <a:r>
              <a:rPr spc="-10"/>
              <a:t>delay</a:t>
            </a:r>
            <a:r>
              <a:rPr spc="-100"/>
              <a:t> </a:t>
            </a:r>
            <a:r>
              <a:t>in</a:t>
            </a:r>
            <a:r>
              <a:rPr spc="-95"/>
              <a:t> </a:t>
            </a:r>
            <a:r>
              <a:rPr spc="-20"/>
              <a:t>resumption</a:t>
            </a:r>
            <a:r>
              <a:rPr spc="-100"/>
              <a:t> </a:t>
            </a:r>
            <a:r>
              <a:t>of</a:t>
            </a:r>
            <a:r>
              <a:rPr spc="-104"/>
              <a:t> </a:t>
            </a:r>
            <a:r>
              <a:rPr spc="-10"/>
              <a:t>ovulation</a:t>
            </a:r>
          </a:p>
          <a:p>
            <a:pPr indent="200025">
              <a:lnSpc>
                <a:spcPts val="2600"/>
              </a:lnSpc>
              <a:defRPr sz="2200" spc="-9">
                <a:latin typeface="Microsoft Sans Serif"/>
                <a:ea typeface="Microsoft Sans Serif"/>
                <a:cs typeface="Microsoft Sans Serif"/>
                <a:sym typeface="Microsoft Sans Serif"/>
              </a:defRPr>
            </a:pPr>
            <a:r>
              <a:t>postpartum.</a:t>
            </a:r>
          </a:p>
          <a:p>
            <a:pPr marL="576580" lvl="1" indent="-186054">
              <a:lnSpc>
                <a:spcPts val="2100"/>
              </a:lnSpc>
              <a:spcBef>
                <a:spcPts val="300"/>
              </a:spcBef>
              <a:buSzPct val="100000"/>
              <a:buChar char="•"/>
              <a:tabLst>
                <a:tab pos="571500" algn="l"/>
              </a:tabLst>
              <a:defRPr>
                <a:latin typeface="Microsoft Sans Serif"/>
                <a:ea typeface="Microsoft Sans Serif"/>
                <a:cs typeface="Microsoft Sans Serif"/>
                <a:sym typeface="Microsoft Sans Serif"/>
              </a:defRPr>
            </a:pPr>
            <a:r>
              <a:t>This</a:t>
            </a:r>
            <a:r>
              <a:rPr spc="5"/>
              <a:t> </a:t>
            </a:r>
            <a:r>
              <a:t>is</a:t>
            </a:r>
            <a:r>
              <a:rPr spc="10"/>
              <a:t> </a:t>
            </a:r>
            <a:r>
              <a:rPr spc="-10"/>
              <a:t>believed</a:t>
            </a:r>
            <a:r>
              <a:rPr spc="5"/>
              <a:t> </a:t>
            </a:r>
            <a:r>
              <a:t>to</a:t>
            </a:r>
            <a:r>
              <a:rPr spc="10"/>
              <a:t> </a:t>
            </a:r>
            <a:r>
              <a:t>be due</a:t>
            </a:r>
            <a:r>
              <a:rPr spc="5"/>
              <a:t> </a:t>
            </a:r>
            <a:r>
              <a:t>to</a:t>
            </a:r>
            <a:r>
              <a:rPr spc="375"/>
              <a:t> </a:t>
            </a:r>
            <a:r>
              <a:t>prolactin-induced</a:t>
            </a:r>
            <a:r>
              <a:rPr spc="15"/>
              <a:t> </a:t>
            </a:r>
            <a:r>
              <a:rPr spc="45"/>
              <a:t>inhibition</a:t>
            </a:r>
            <a:r>
              <a:rPr spc="20"/>
              <a:t> </a:t>
            </a:r>
            <a:r>
              <a:rPr sz="1700"/>
              <a:t>of</a:t>
            </a:r>
            <a:r>
              <a:rPr sz="1700" spc="40"/>
              <a:t> </a:t>
            </a:r>
            <a:r>
              <a:rPr spc="-10"/>
              <a:t>pulsatile</a:t>
            </a:r>
          </a:p>
          <a:p>
            <a:pPr indent="586105">
              <a:lnSpc>
                <a:spcPts val="2200"/>
              </a:lnSpc>
              <a:defRPr sz="1700" spc="50">
                <a:latin typeface="Microsoft Sans Serif"/>
                <a:ea typeface="Microsoft Sans Serif"/>
                <a:cs typeface="Microsoft Sans Serif"/>
                <a:sym typeface="Microsoft Sans Serif"/>
              </a:defRPr>
            </a:pPr>
            <a:r>
              <a:t>gonadotropin-</a:t>
            </a:r>
            <a:r>
              <a:rPr spc="0"/>
              <a:t>releasing</a:t>
            </a:r>
            <a:r>
              <a:rPr spc="155"/>
              <a:t> </a:t>
            </a:r>
            <a:r>
              <a:rPr spc="0"/>
              <a:t>hormone</a:t>
            </a:r>
            <a:r>
              <a:rPr spc="114"/>
              <a:t> </a:t>
            </a:r>
            <a:r>
              <a:rPr spc="0"/>
              <a:t>release</a:t>
            </a:r>
            <a:r>
              <a:rPr spc="370"/>
              <a:t> </a:t>
            </a:r>
            <a:r>
              <a:rPr sz="1800" spc="0"/>
              <a:t>from</a:t>
            </a:r>
            <a:r>
              <a:rPr sz="1800" spc="125"/>
              <a:t> </a:t>
            </a:r>
            <a:r>
              <a:rPr sz="1800" spc="0"/>
              <a:t>the</a:t>
            </a:r>
            <a:r>
              <a:rPr sz="1800" spc="120"/>
              <a:t> </a:t>
            </a:r>
            <a:r>
              <a:rPr sz="1800" spc="-10"/>
              <a:t>hypothalamus</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object 2"/>
          <p:cNvSpPr txBox="1">
            <a:spLocks noGrp="1"/>
          </p:cNvSpPr>
          <p:nvPr>
            <p:ph type="title"/>
          </p:nvPr>
        </p:nvSpPr>
        <p:spPr>
          <a:xfrm>
            <a:off x="741679" y="449000"/>
            <a:ext cx="8575041" cy="757557"/>
          </a:xfrm>
          <a:prstGeom prst="rect">
            <a:avLst/>
          </a:prstGeom>
        </p:spPr>
        <p:txBody>
          <a:bodyPr/>
          <a:lstStyle/>
          <a:p>
            <a:pPr indent="2141854">
              <a:spcBef>
                <a:spcPts val="100"/>
              </a:spcBef>
              <a:defRPr sz="3500"/>
            </a:pPr>
            <a:r>
              <a:t>GI</a:t>
            </a:r>
            <a:r>
              <a:rPr spc="200"/>
              <a:t> </a:t>
            </a:r>
            <a:r>
              <a:t>&amp;</a:t>
            </a:r>
            <a:r>
              <a:rPr spc="100"/>
              <a:t> </a:t>
            </a:r>
            <a:r>
              <a:rPr sz="3300" spc="100"/>
              <a:t>Abdominal </a:t>
            </a:r>
            <a:r>
              <a:rPr sz="3400" spc="100"/>
              <a:t>wall</a:t>
            </a:r>
          </a:p>
        </p:txBody>
      </p:sp>
      <p:sp>
        <p:nvSpPr>
          <p:cNvPr id="235" name="object 3"/>
          <p:cNvSpPr txBox="1"/>
          <p:nvPr/>
        </p:nvSpPr>
        <p:spPr>
          <a:xfrm>
            <a:off x="764272" y="1404373"/>
            <a:ext cx="5495292" cy="20322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spcBef>
                <a:spcPts val="200"/>
              </a:spcBef>
              <a:defRPr sz="2000" u="sng" spc="75">
                <a:uFill>
                  <a:solidFill>
                    <a:srgbClr val="000000"/>
                  </a:solidFill>
                </a:uFill>
                <a:latin typeface="Microsoft Sans Serif"/>
                <a:ea typeface="Microsoft Sans Serif"/>
                <a:cs typeface="Microsoft Sans Serif"/>
                <a:sym typeface="Microsoft Sans Serif"/>
              </a:defRPr>
            </a:pPr>
            <a:r>
              <a:t>Constipation</a:t>
            </a:r>
            <a:r>
              <a:rPr u="none" spc="-4">
                <a:uFillTx/>
              </a:rPr>
              <a:t> </a:t>
            </a:r>
            <a:r>
              <a:rPr sz="2300" u="none" spc="0">
                <a:uFillTx/>
                <a:latin typeface="Times New Roman"/>
                <a:ea typeface="Times New Roman"/>
                <a:cs typeface="Times New Roman"/>
                <a:sym typeface="Times New Roman"/>
              </a:rPr>
              <a:t>:</a:t>
            </a:r>
            <a:r>
              <a:rPr sz="2300" u="none" spc="15">
                <a:uFillTx/>
                <a:latin typeface="Times New Roman"/>
                <a:ea typeface="Times New Roman"/>
                <a:cs typeface="Times New Roman"/>
                <a:sym typeface="Times New Roman"/>
              </a:rPr>
              <a:t> </a:t>
            </a:r>
            <a:r>
              <a:rPr sz="2300" spc="0">
                <a:latin typeface="Times New Roman"/>
                <a:ea typeface="Times New Roman"/>
                <a:cs typeface="Times New Roman"/>
                <a:sym typeface="Times New Roman"/>
              </a:rPr>
              <a:t>due</a:t>
            </a:r>
            <a:r>
              <a:rPr sz="2300" spc="-5">
                <a:latin typeface="Times New Roman"/>
                <a:ea typeface="Times New Roman"/>
                <a:cs typeface="Times New Roman"/>
                <a:sym typeface="Times New Roman"/>
              </a:rPr>
              <a:t> </a:t>
            </a:r>
            <a:r>
              <a:rPr sz="2300" spc="-25">
                <a:latin typeface="Times New Roman"/>
                <a:ea typeface="Times New Roman"/>
                <a:cs typeface="Times New Roman"/>
                <a:sym typeface="Times New Roman"/>
              </a:rPr>
              <a:t>to</a:t>
            </a:r>
            <a:r>
              <a:rPr sz="2300" u="none" spc="-25">
                <a:uFillTx/>
                <a:latin typeface="Times New Roman"/>
                <a:ea typeface="Times New Roman"/>
                <a:cs typeface="Times New Roman"/>
                <a:sym typeface="Times New Roman"/>
              </a:rPr>
              <a:t>:</a:t>
            </a:r>
            <a:endParaRPr sz="2300" spc="86">
              <a:latin typeface="Times New Roman"/>
              <a:ea typeface="Times New Roman"/>
              <a:cs typeface="Times New Roman"/>
              <a:sym typeface="Times New Roman"/>
            </a:endParaRPr>
          </a:p>
          <a:p>
            <a:pPr marL="567055" indent="-187325">
              <a:spcBef>
                <a:spcPts val="100"/>
              </a:spcBef>
              <a:buSzPct val="100000"/>
              <a:buFont typeface="Microsoft Sans Serif"/>
              <a:buChar char="•"/>
              <a:tabLst>
                <a:tab pos="558800" algn="l"/>
              </a:tabLst>
              <a:defRPr sz="2300">
                <a:latin typeface="Times New Roman"/>
                <a:ea typeface="Times New Roman"/>
                <a:cs typeface="Times New Roman"/>
                <a:sym typeface="Times New Roman"/>
              </a:defRPr>
            </a:pPr>
            <a:r>
              <a:t>Low</a:t>
            </a:r>
            <a:r>
              <a:rPr spc="-65"/>
              <a:t> </a:t>
            </a:r>
            <a:r>
              <a:t>fiber</a:t>
            </a:r>
            <a:r>
              <a:rPr spc="-45"/>
              <a:t> </a:t>
            </a:r>
            <a:r>
              <a:t>diet</a:t>
            </a:r>
            <a:r>
              <a:rPr spc="-45"/>
              <a:t> </a:t>
            </a:r>
            <a:r>
              <a:t>,</a:t>
            </a:r>
            <a:r>
              <a:rPr spc="-50"/>
              <a:t> </a:t>
            </a:r>
            <a:r>
              <a:t>dehydration</a:t>
            </a:r>
            <a:r>
              <a:rPr spc="-45"/>
              <a:t> </a:t>
            </a:r>
            <a:r>
              <a:t>during</a:t>
            </a:r>
            <a:r>
              <a:rPr spc="-50"/>
              <a:t> </a:t>
            </a:r>
            <a:r>
              <a:rPr spc="-10"/>
              <a:t>labour</a:t>
            </a:r>
          </a:p>
          <a:p>
            <a:pPr marL="567055" indent="-187325">
              <a:spcBef>
                <a:spcPts val="100"/>
              </a:spcBef>
              <a:buSzPct val="100000"/>
              <a:buFont typeface="Microsoft Sans Serif"/>
              <a:buChar char="•"/>
              <a:tabLst>
                <a:tab pos="558800" algn="l"/>
              </a:tabLst>
              <a:defRPr sz="2300">
                <a:latin typeface="Times New Roman"/>
                <a:ea typeface="Times New Roman"/>
                <a:cs typeface="Times New Roman"/>
                <a:sym typeface="Times New Roman"/>
              </a:defRPr>
            </a:pPr>
            <a:r>
              <a:t>Fear</a:t>
            </a:r>
            <a:r>
              <a:rPr spc="-45"/>
              <a:t> </a:t>
            </a:r>
            <a:r>
              <a:t>of</a:t>
            </a:r>
            <a:r>
              <a:rPr spc="-35"/>
              <a:t> </a:t>
            </a:r>
            <a:r>
              <a:t>evacuation</a:t>
            </a:r>
            <a:r>
              <a:rPr spc="-35"/>
              <a:t> </a:t>
            </a:r>
            <a:r>
              <a:t>due</a:t>
            </a:r>
            <a:r>
              <a:rPr spc="-35"/>
              <a:t> </a:t>
            </a:r>
            <a:r>
              <a:t>to</a:t>
            </a:r>
            <a:r>
              <a:rPr spc="-35"/>
              <a:t> </a:t>
            </a:r>
            <a:r>
              <a:t>pain</a:t>
            </a:r>
            <a:r>
              <a:rPr spc="-40"/>
              <a:t> </a:t>
            </a:r>
            <a:r>
              <a:t>from</a:t>
            </a:r>
            <a:r>
              <a:rPr spc="-75"/>
              <a:t> </a:t>
            </a:r>
            <a:r>
              <a:rPr spc="-50"/>
              <a:t>:</a:t>
            </a:r>
          </a:p>
          <a:p>
            <a:pPr marL="943610" lvl="1" indent="-187325">
              <a:spcBef>
                <a:spcPts val="100"/>
              </a:spcBef>
              <a:buSzPct val="100000"/>
              <a:buFont typeface="Microsoft Sans Serif"/>
              <a:buChar char="•"/>
              <a:tabLst>
                <a:tab pos="939800" algn="l"/>
              </a:tabLst>
              <a:defRPr sz="2300">
                <a:latin typeface="Times New Roman"/>
                <a:ea typeface="Times New Roman"/>
                <a:cs typeface="Times New Roman"/>
                <a:sym typeface="Times New Roman"/>
              </a:defRPr>
            </a:pPr>
            <a:r>
              <a:t>Sutured</a:t>
            </a:r>
            <a:r>
              <a:rPr spc="-75"/>
              <a:t> </a:t>
            </a:r>
            <a:r>
              <a:rPr spc="-10"/>
              <a:t>perineum</a:t>
            </a:r>
          </a:p>
          <a:p>
            <a:pPr marL="943610" lvl="1" indent="-187325">
              <a:spcBef>
                <a:spcPts val="100"/>
              </a:spcBef>
              <a:buSzPct val="100000"/>
              <a:buFont typeface="Microsoft Sans Serif"/>
              <a:buChar char="•"/>
              <a:tabLst>
                <a:tab pos="939800" algn="l"/>
              </a:tabLst>
              <a:defRPr sz="2300">
                <a:latin typeface="Times New Roman"/>
                <a:ea typeface="Times New Roman"/>
                <a:cs typeface="Times New Roman"/>
                <a:sym typeface="Times New Roman"/>
              </a:defRPr>
            </a:pPr>
            <a:r>
              <a:t>Prolapsed</a:t>
            </a:r>
            <a:r>
              <a:rPr spc="-95"/>
              <a:t> </a:t>
            </a:r>
            <a:r>
              <a:rPr spc="-10"/>
              <a:t>haemorrhoids</a:t>
            </a:r>
          </a:p>
          <a:p>
            <a:pPr marL="943610" lvl="1" indent="-187325">
              <a:spcBef>
                <a:spcPts val="100"/>
              </a:spcBef>
              <a:buSzPct val="100000"/>
              <a:buFont typeface="Microsoft Sans Serif"/>
              <a:buChar char="•"/>
              <a:tabLst>
                <a:tab pos="939800" algn="l"/>
              </a:tabLst>
              <a:defRPr sz="2300">
                <a:latin typeface="Times New Roman"/>
                <a:ea typeface="Times New Roman"/>
                <a:cs typeface="Times New Roman"/>
                <a:sym typeface="Times New Roman"/>
              </a:defRPr>
            </a:pPr>
            <a:r>
              <a:t>Anal</a:t>
            </a:r>
            <a:r>
              <a:rPr spc="-55"/>
              <a:t> </a:t>
            </a:r>
            <a:r>
              <a:rPr spc="-10"/>
              <a:t>fissure</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object 2"/>
          <p:cNvSpPr txBox="1">
            <a:spLocks noGrp="1"/>
          </p:cNvSpPr>
          <p:nvPr>
            <p:ph type="title"/>
          </p:nvPr>
        </p:nvSpPr>
        <p:spPr>
          <a:xfrm>
            <a:off x="741679" y="449000"/>
            <a:ext cx="8575041" cy="757557"/>
          </a:xfrm>
          <a:prstGeom prst="rect">
            <a:avLst/>
          </a:prstGeom>
        </p:spPr>
        <p:txBody>
          <a:bodyPr/>
          <a:lstStyle/>
          <a:p>
            <a:pPr indent="2141854">
              <a:spcBef>
                <a:spcPts val="100"/>
              </a:spcBef>
              <a:defRPr sz="3500"/>
            </a:pPr>
            <a:r>
              <a:t>GI</a:t>
            </a:r>
            <a:r>
              <a:rPr spc="200"/>
              <a:t> </a:t>
            </a:r>
            <a:r>
              <a:t>&amp;</a:t>
            </a:r>
            <a:r>
              <a:rPr spc="100"/>
              <a:t> </a:t>
            </a:r>
            <a:r>
              <a:rPr sz="3300" spc="100"/>
              <a:t>Abdominal </a:t>
            </a:r>
            <a:r>
              <a:rPr sz="3400" spc="100"/>
              <a:t>wall</a:t>
            </a:r>
          </a:p>
        </p:txBody>
      </p:sp>
      <p:sp>
        <p:nvSpPr>
          <p:cNvPr id="238" name="object 3"/>
          <p:cNvSpPr txBox="1"/>
          <p:nvPr/>
        </p:nvSpPr>
        <p:spPr>
          <a:xfrm>
            <a:off x="763751" y="1438002"/>
            <a:ext cx="4060192" cy="3632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200660" indent="-187960">
              <a:spcBef>
                <a:spcPts val="500"/>
              </a:spcBef>
              <a:buSzPct val="100000"/>
              <a:buChar char="•"/>
              <a:tabLst>
                <a:tab pos="190500" algn="l"/>
              </a:tabLst>
              <a:defRPr sz="2000" spc="70">
                <a:latin typeface="Microsoft Sans Serif"/>
                <a:ea typeface="Microsoft Sans Serif"/>
                <a:cs typeface="Microsoft Sans Serif"/>
                <a:sym typeface="Microsoft Sans Serif"/>
              </a:defRPr>
            </a:pPr>
            <a:r>
              <a:t>Abdominal</a:t>
            </a:r>
            <a:r>
              <a:rPr spc="-4"/>
              <a:t> </a:t>
            </a:r>
            <a:r>
              <a:rPr spc="50"/>
              <a:t>wall:</a:t>
            </a:r>
          </a:p>
          <a:p>
            <a:pPr marL="566419" lvl="1" indent="-186054">
              <a:lnSpc>
                <a:spcPts val="2100"/>
              </a:lnSpc>
              <a:spcBef>
                <a:spcPts val="400"/>
              </a:spcBef>
              <a:buSzPct val="100000"/>
              <a:buChar char="•"/>
              <a:tabLst>
                <a:tab pos="558800" algn="l"/>
              </a:tabLst>
              <a:defRPr>
                <a:latin typeface="Microsoft Sans Serif"/>
                <a:ea typeface="Microsoft Sans Serif"/>
                <a:cs typeface="Microsoft Sans Serif"/>
                <a:sym typeface="Microsoft Sans Serif"/>
              </a:defRPr>
            </a:pPr>
            <a:r>
              <a:t>The</a:t>
            </a:r>
            <a:r>
              <a:rPr spc="-75"/>
              <a:t> </a:t>
            </a:r>
            <a:r>
              <a:rPr spc="-20"/>
              <a:t>abdominal</a:t>
            </a:r>
            <a:r>
              <a:rPr spc="-65"/>
              <a:t> </a:t>
            </a:r>
            <a:r>
              <a:t>wall</a:t>
            </a:r>
            <a:r>
              <a:rPr spc="-65"/>
              <a:t> </a:t>
            </a:r>
            <a:r>
              <a:t>is</a:t>
            </a:r>
            <a:r>
              <a:rPr spc="-80"/>
              <a:t> </a:t>
            </a:r>
            <a:r>
              <a:rPr sz="1700" spc="-25"/>
              <a:t>lax</a:t>
            </a:r>
            <a:endParaRPr sz="1700"/>
          </a:p>
          <a:p>
            <a:pPr indent="567690">
              <a:lnSpc>
                <a:spcPts val="2200"/>
              </a:lnSpc>
              <a:defRPr sz="1900" spc="-10">
                <a:latin typeface="Microsoft Sans Serif"/>
                <a:ea typeface="Microsoft Sans Serif"/>
                <a:cs typeface="Microsoft Sans Serif"/>
                <a:sym typeface="Microsoft Sans Serif"/>
              </a:defRPr>
            </a:pPr>
            <a:r>
              <a:t>postpartum</a:t>
            </a:r>
          </a:p>
          <a:p>
            <a:pPr marL="566419" lvl="1" indent="-186054">
              <a:spcBef>
                <a:spcPts val="300"/>
              </a:spcBef>
              <a:buSzPct val="100000"/>
              <a:buChar char="•"/>
              <a:tabLst>
                <a:tab pos="558800" algn="l"/>
              </a:tabLst>
              <a:defRPr>
                <a:latin typeface="Microsoft Sans Serif"/>
                <a:ea typeface="Microsoft Sans Serif"/>
                <a:cs typeface="Microsoft Sans Serif"/>
                <a:sym typeface="Microsoft Sans Serif"/>
              </a:defRPr>
            </a:pPr>
            <a:r>
              <a:t>Regains</a:t>
            </a:r>
            <a:r>
              <a:rPr spc="-55"/>
              <a:t> </a:t>
            </a:r>
            <a:r>
              <a:t>most,</a:t>
            </a:r>
            <a:r>
              <a:rPr spc="-45"/>
              <a:t> </a:t>
            </a:r>
            <a:r>
              <a:t>if</a:t>
            </a:r>
            <a:r>
              <a:rPr spc="-45"/>
              <a:t> </a:t>
            </a:r>
            <a:r>
              <a:t>not</a:t>
            </a:r>
            <a:r>
              <a:rPr spc="-50"/>
              <a:t> </a:t>
            </a:r>
            <a:r>
              <a:t>all,</a:t>
            </a:r>
            <a:r>
              <a:rPr spc="-50"/>
              <a:t> </a:t>
            </a:r>
            <a:r>
              <a:t>of</a:t>
            </a:r>
            <a:r>
              <a:rPr spc="-65"/>
              <a:t> </a:t>
            </a:r>
            <a:r>
              <a:rPr sz="1700" spc="-25"/>
              <a:t>its</a:t>
            </a:r>
            <a:endParaRPr sz="1700"/>
          </a:p>
          <a:p>
            <a:pPr indent="567690">
              <a:defRPr>
                <a:latin typeface="Microsoft Sans Serif"/>
                <a:ea typeface="Microsoft Sans Serif"/>
                <a:cs typeface="Microsoft Sans Serif"/>
                <a:sym typeface="Microsoft Sans Serif"/>
              </a:defRPr>
            </a:pPr>
            <a:r>
              <a:t>normal</a:t>
            </a:r>
            <a:r>
              <a:rPr spc="-55"/>
              <a:t> </a:t>
            </a:r>
            <a:r>
              <a:t>muscular</a:t>
            </a:r>
            <a:r>
              <a:rPr spc="-45"/>
              <a:t> </a:t>
            </a:r>
            <a:r>
              <a:t>tone</a:t>
            </a:r>
            <a:r>
              <a:rPr spc="-45"/>
              <a:t> </a:t>
            </a:r>
            <a:r>
              <a:t>over</a:t>
            </a:r>
            <a:r>
              <a:rPr spc="-60"/>
              <a:t> </a:t>
            </a:r>
            <a:r>
              <a:rPr spc="-10"/>
              <a:t>several</a:t>
            </a:r>
          </a:p>
          <a:p>
            <a:pPr indent="903605">
              <a:defRPr sz="1700" spc="-10">
                <a:latin typeface="Microsoft Sans Serif"/>
                <a:ea typeface="Microsoft Sans Serif"/>
                <a:cs typeface="Microsoft Sans Serif"/>
                <a:sym typeface="Microsoft Sans Serif"/>
              </a:defRPr>
            </a:pPr>
            <a:r>
              <a:t>weeks.</a:t>
            </a:r>
          </a:p>
          <a:p>
            <a:pPr marL="565150" marR="17145" lvl="1" indent="-186054">
              <a:spcBef>
                <a:spcPts val="400"/>
              </a:spcBef>
              <a:buSzPct val="100000"/>
              <a:buChar char="•"/>
              <a:tabLst>
                <a:tab pos="558800" algn="l"/>
              </a:tabLst>
              <a:defRPr spc="-20">
                <a:latin typeface="Microsoft Sans Serif"/>
                <a:ea typeface="Microsoft Sans Serif"/>
                <a:cs typeface="Microsoft Sans Serif"/>
                <a:sym typeface="Microsoft Sans Serif"/>
              </a:defRPr>
            </a:pPr>
            <a:r>
              <a:t>Separation</a:t>
            </a:r>
            <a:r>
              <a:rPr spc="-34"/>
              <a:t> </a:t>
            </a:r>
            <a:r>
              <a:t>(diastasis)</a:t>
            </a:r>
            <a:r>
              <a:rPr spc="-30"/>
              <a:t> </a:t>
            </a:r>
            <a:r>
              <a:rPr spc="0"/>
              <a:t>of</a:t>
            </a:r>
            <a:r>
              <a:rPr spc="-25"/>
              <a:t> </a:t>
            </a:r>
            <a:r>
              <a:rPr spc="0"/>
              <a:t>the</a:t>
            </a:r>
            <a:r>
              <a:rPr spc="-30"/>
              <a:t> </a:t>
            </a:r>
            <a:r>
              <a:rPr spc="-10"/>
              <a:t>rectus 	</a:t>
            </a:r>
            <a:r>
              <a:t>abdominis</a:t>
            </a:r>
            <a:r>
              <a:rPr spc="-80"/>
              <a:t> </a:t>
            </a:r>
            <a:r>
              <a:rPr spc="0"/>
              <a:t>muscles</a:t>
            </a:r>
            <a:r>
              <a:rPr spc="-65"/>
              <a:t> </a:t>
            </a:r>
            <a:r>
              <a:rPr spc="0"/>
              <a:t>may</a:t>
            </a:r>
            <a:r>
              <a:rPr spc="-80"/>
              <a:t> </a:t>
            </a:r>
            <a:r>
              <a:rPr spc="-10"/>
              <a:t>persist.</a:t>
            </a:r>
          </a:p>
          <a:p>
            <a:pPr marL="566419" lvl="1" indent="-186054">
              <a:spcBef>
                <a:spcPts val="300"/>
              </a:spcBef>
              <a:buSzPct val="100000"/>
              <a:buChar char="•"/>
              <a:tabLst>
                <a:tab pos="558800" algn="l"/>
              </a:tabLst>
              <a:defRPr spc="-10">
                <a:latin typeface="Microsoft Sans Serif"/>
                <a:ea typeface="Microsoft Sans Serif"/>
                <a:cs typeface="Microsoft Sans Serif"/>
                <a:sym typeface="Microsoft Sans Serif"/>
              </a:defRPr>
            </a:pPr>
            <a:r>
              <a:t>Long-</a:t>
            </a:r>
            <a:r>
              <a:rPr spc="0"/>
              <a:t>term</a:t>
            </a:r>
            <a:r>
              <a:rPr spc="-55"/>
              <a:t> </a:t>
            </a:r>
            <a:r>
              <a:rPr spc="0"/>
              <a:t>sequelae</a:t>
            </a:r>
            <a:r>
              <a:rPr spc="-34"/>
              <a:t> </a:t>
            </a:r>
            <a:r>
              <a:rPr spc="0"/>
              <a:t>may</a:t>
            </a:r>
            <a:r>
              <a:rPr spc="-45"/>
              <a:t> </a:t>
            </a:r>
            <a:r>
              <a:t>include:</a:t>
            </a:r>
          </a:p>
          <a:p>
            <a:pPr marL="944880" lvl="2" indent="-188594">
              <a:spcBef>
                <a:spcPts val="400"/>
              </a:spcBef>
              <a:buSzPct val="100000"/>
              <a:buChar char="•"/>
              <a:tabLst>
                <a:tab pos="939800" algn="l"/>
              </a:tabLst>
              <a:defRPr sz="1500" spc="-20">
                <a:latin typeface="Microsoft Sans Serif"/>
                <a:ea typeface="Microsoft Sans Serif"/>
                <a:cs typeface="Microsoft Sans Serif"/>
                <a:sym typeface="Microsoft Sans Serif"/>
              </a:defRPr>
            </a:pPr>
            <a:r>
              <a:t>Low</a:t>
            </a:r>
            <a:r>
              <a:rPr spc="-80"/>
              <a:t> </a:t>
            </a:r>
            <a:r>
              <a:rPr spc="-10"/>
              <a:t>back</a:t>
            </a:r>
            <a:r>
              <a:rPr spc="-70"/>
              <a:t> </a:t>
            </a:r>
            <a:r>
              <a:rPr spc="-10"/>
              <a:t>pain,</a:t>
            </a:r>
          </a:p>
          <a:p>
            <a:pPr marL="944244" lvl="2" indent="-187959">
              <a:spcBef>
                <a:spcPts val="300"/>
              </a:spcBef>
              <a:buSzPct val="100000"/>
              <a:buChar char="•"/>
              <a:tabLst>
                <a:tab pos="939800" algn="l"/>
              </a:tabLst>
              <a:defRPr sz="1500" spc="-10">
                <a:latin typeface="Microsoft Sans Serif"/>
                <a:ea typeface="Microsoft Sans Serif"/>
                <a:cs typeface="Microsoft Sans Serif"/>
                <a:sym typeface="Microsoft Sans Serif"/>
              </a:defRPr>
            </a:pPr>
            <a:r>
              <a:t>Abdominal</a:t>
            </a:r>
            <a:r>
              <a:rPr spc="-75"/>
              <a:t> </a:t>
            </a:r>
            <a:r>
              <a:t>discomfort,</a:t>
            </a:r>
          </a:p>
          <a:p>
            <a:pPr marL="945514" lvl="2" indent="-189230">
              <a:spcBef>
                <a:spcPts val="400"/>
              </a:spcBef>
              <a:buSzPct val="100000"/>
              <a:buChar char="•"/>
              <a:tabLst>
                <a:tab pos="939800" algn="l"/>
              </a:tabLst>
              <a:defRPr sz="1400" spc="-10">
                <a:latin typeface="Microsoft Sans Serif"/>
                <a:ea typeface="Microsoft Sans Serif"/>
                <a:cs typeface="Microsoft Sans Serif"/>
                <a:sym typeface="Microsoft Sans Serif"/>
              </a:defRPr>
            </a:pPr>
            <a:r>
              <a:t>Cosmetic</a:t>
            </a:r>
            <a:r>
              <a:rPr spc="-75"/>
              <a:t> </a:t>
            </a:r>
            <a:r>
              <a:t>issues.</a:t>
            </a:r>
          </a:p>
        </p:txBody>
      </p:sp>
      <p:pic>
        <p:nvPicPr>
          <p:cNvPr id="239" name="object 4" descr="object 4"/>
          <p:cNvPicPr>
            <a:picLocks noChangeAspect="1"/>
          </p:cNvPicPr>
          <p:nvPr/>
        </p:nvPicPr>
        <p:blipFill>
          <a:blip r:embed="rId2"/>
          <a:stretch>
            <a:fillRect/>
          </a:stretch>
        </p:blipFill>
        <p:spPr>
          <a:xfrm>
            <a:off x="5531801" y="1544142"/>
            <a:ext cx="3925253" cy="3126106"/>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object 2"/>
          <p:cNvSpPr txBox="1">
            <a:spLocks noGrp="1"/>
          </p:cNvSpPr>
          <p:nvPr>
            <p:ph type="title"/>
          </p:nvPr>
        </p:nvSpPr>
        <p:spPr>
          <a:xfrm>
            <a:off x="741679" y="449000"/>
            <a:ext cx="8575041" cy="757557"/>
          </a:xfrm>
          <a:prstGeom prst="rect">
            <a:avLst/>
          </a:prstGeom>
        </p:spPr>
        <p:txBody>
          <a:bodyPr/>
          <a:lstStyle/>
          <a:p>
            <a:pPr indent="2789554">
              <a:spcBef>
                <a:spcPts val="100"/>
              </a:spcBef>
              <a:defRPr sz="3200" spc="100"/>
            </a:pPr>
            <a:r>
              <a:t>Urinary</a:t>
            </a:r>
            <a:r>
              <a:rPr spc="200"/>
              <a:t> </a:t>
            </a:r>
            <a:r>
              <a:t>system</a:t>
            </a:r>
          </a:p>
        </p:txBody>
      </p:sp>
      <p:sp>
        <p:nvSpPr>
          <p:cNvPr id="242" name="object 3"/>
          <p:cNvSpPr txBox="1"/>
          <p:nvPr/>
        </p:nvSpPr>
        <p:spPr>
          <a:xfrm>
            <a:off x="1080540" y="1406416"/>
            <a:ext cx="8019417" cy="2745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389254" indent="-376554">
              <a:spcBef>
                <a:spcPts val="200"/>
              </a:spcBef>
              <a:buSzPct val="102500"/>
              <a:buFont typeface="Arial"/>
              <a:buChar char="•"/>
              <a:tabLst>
                <a:tab pos="381000" algn="l"/>
              </a:tabLst>
              <a:defRPr sz="2000" i="1" u="sng" spc="-30">
                <a:uFill>
                  <a:solidFill>
                    <a:srgbClr val="000000"/>
                  </a:solidFill>
                </a:uFill>
                <a:latin typeface="Verdana"/>
                <a:ea typeface="Verdana"/>
                <a:cs typeface="Verdana"/>
                <a:sym typeface="Verdana"/>
              </a:defRPr>
            </a:pPr>
            <a:r>
              <a:t>Urinary</a:t>
            </a:r>
            <a:r>
              <a:rPr spc="-125"/>
              <a:t> </a:t>
            </a:r>
            <a:r>
              <a:rPr spc="-9"/>
              <a:t>retention</a:t>
            </a:r>
          </a:p>
          <a:p>
            <a:pPr marL="772159" lvl="1" indent="-377190">
              <a:lnSpc>
                <a:spcPts val="2200"/>
              </a:lnSpc>
              <a:spcBef>
                <a:spcPts val="100"/>
              </a:spcBef>
              <a:buSzPct val="100000"/>
              <a:buFont typeface="Microsoft Sans Serif"/>
              <a:buChar char="•"/>
              <a:tabLst>
                <a:tab pos="762000" algn="l"/>
                <a:tab pos="6794500" algn="l"/>
              </a:tabLst>
              <a:defRPr sz="1900">
                <a:latin typeface="Times New Roman"/>
                <a:ea typeface="Times New Roman"/>
                <a:cs typeface="Times New Roman"/>
                <a:sym typeface="Times New Roman"/>
              </a:defRPr>
            </a:pPr>
            <a:r>
              <a:t>The</a:t>
            </a:r>
            <a:r>
              <a:rPr spc="5"/>
              <a:t> </a:t>
            </a:r>
            <a:r>
              <a:t>first</a:t>
            </a:r>
            <a:r>
              <a:rPr spc="20"/>
              <a:t> </a:t>
            </a:r>
            <a:r>
              <a:t>24</a:t>
            </a:r>
            <a:r>
              <a:rPr spc="25"/>
              <a:t> </a:t>
            </a:r>
            <a:r>
              <a:t>hours</a:t>
            </a:r>
            <a:r>
              <a:rPr spc="14"/>
              <a:t> </a:t>
            </a:r>
            <a:r>
              <a:t>after</a:t>
            </a:r>
            <a:r>
              <a:rPr spc="20"/>
              <a:t> </a:t>
            </a:r>
            <a:r>
              <a:t>childbirth,</a:t>
            </a:r>
            <a:r>
              <a:rPr spc="25"/>
              <a:t> </a:t>
            </a:r>
            <a:r>
              <a:t>especially</a:t>
            </a:r>
            <a:r>
              <a:rPr spc="20"/>
              <a:t> </a:t>
            </a:r>
            <a:r>
              <a:t>with</a:t>
            </a:r>
            <a:r>
              <a:rPr spc="20"/>
              <a:t> </a:t>
            </a:r>
            <a:r>
              <a:rPr spc="-10"/>
              <a:t>difficult,</a:t>
            </a:r>
            <a:r>
              <a:t>	traumatic</a:t>
            </a:r>
            <a:r>
              <a:rPr spc="-20"/>
              <a:t> </a:t>
            </a:r>
            <a:r>
              <a:rPr spc="-25"/>
              <a:t>or</a:t>
            </a:r>
          </a:p>
          <a:p>
            <a:pPr indent="772159">
              <a:lnSpc>
                <a:spcPts val="2200"/>
              </a:lnSpc>
              <a:tabLst>
                <a:tab pos="3073400" algn="l"/>
              </a:tabLst>
              <a:defRPr sz="1900">
                <a:latin typeface="Times New Roman"/>
                <a:ea typeface="Times New Roman"/>
                <a:cs typeface="Times New Roman"/>
                <a:sym typeface="Times New Roman"/>
              </a:defRPr>
            </a:pPr>
            <a:r>
              <a:t>instrumental</a:t>
            </a:r>
            <a:r>
              <a:rPr spc="-35"/>
              <a:t> </a:t>
            </a:r>
            <a:r>
              <a:rPr spc="-10"/>
              <a:t>delivery,</a:t>
            </a:r>
            <a:r>
              <a:t>	or if</a:t>
            </a:r>
            <a:r>
              <a:rPr spc="-5"/>
              <a:t> </a:t>
            </a:r>
            <a:r>
              <a:t>regional</a:t>
            </a:r>
            <a:r>
              <a:rPr spc="-5"/>
              <a:t> </a:t>
            </a:r>
            <a:r>
              <a:t>anesthesia</a:t>
            </a:r>
            <a:r>
              <a:rPr spc="-5"/>
              <a:t> </a:t>
            </a:r>
            <a:r>
              <a:t>(spinal/epidural)</a:t>
            </a:r>
            <a:r>
              <a:rPr spc="-10"/>
              <a:t> </a:t>
            </a:r>
            <a:r>
              <a:t>is</a:t>
            </a:r>
            <a:r>
              <a:rPr spc="-10"/>
              <a:t> </a:t>
            </a:r>
            <a:r>
              <a:rPr spc="-20"/>
              <a:t>used</a:t>
            </a:r>
          </a:p>
          <a:p>
            <a:pPr>
              <a:spcBef>
                <a:spcPts val="800"/>
              </a:spcBef>
              <a:defRPr sz="1900">
                <a:latin typeface="Times New Roman"/>
                <a:ea typeface="Times New Roman"/>
                <a:cs typeface="Times New Roman"/>
                <a:sym typeface="Times New Roman"/>
              </a:defRPr>
            </a:pPr>
            <a:endParaRPr spc="-20"/>
          </a:p>
          <a:p>
            <a:pPr marL="388619" indent="-375919">
              <a:buSzPct val="102631"/>
              <a:buFont typeface="Arial"/>
              <a:buChar char="•"/>
              <a:tabLst>
                <a:tab pos="381000" algn="l"/>
              </a:tabLst>
              <a:defRPr sz="1900" i="1" u="sng" spc="-35">
                <a:uFill>
                  <a:solidFill>
                    <a:srgbClr val="000000"/>
                  </a:solidFill>
                </a:uFill>
                <a:latin typeface="Verdana"/>
                <a:ea typeface="Verdana"/>
                <a:cs typeface="Verdana"/>
                <a:sym typeface="Verdana"/>
              </a:defRPr>
            </a:pPr>
            <a:r>
              <a:t>There</a:t>
            </a:r>
            <a:r>
              <a:rPr spc="-195"/>
              <a:t> </a:t>
            </a:r>
            <a:r>
              <a:rPr spc="-10"/>
              <a:t>is</a:t>
            </a:r>
            <a:r>
              <a:rPr spc="-209"/>
              <a:t> </a:t>
            </a:r>
            <a:r>
              <a:rPr spc="0"/>
              <a:t>diuresis</a:t>
            </a:r>
            <a:r>
              <a:rPr spc="-5"/>
              <a:t> </a:t>
            </a:r>
            <a:r>
              <a:rPr sz="2300" i="0" u="none" spc="0">
                <a:uFillTx/>
                <a:latin typeface="Times New Roman"/>
                <a:ea typeface="Times New Roman"/>
                <a:cs typeface="Times New Roman"/>
                <a:sym typeface="Times New Roman"/>
              </a:rPr>
              <a:t>during</a:t>
            </a:r>
            <a:r>
              <a:rPr sz="2300" i="0" u="none" spc="-30">
                <a:uFillTx/>
                <a:latin typeface="Times New Roman"/>
                <a:ea typeface="Times New Roman"/>
                <a:cs typeface="Times New Roman"/>
                <a:sym typeface="Times New Roman"/>
              </a:rPr>
              <a:t> </a:t>
            </a:r>
            <a:r>
              <a:rPr sz="2300" i="0" u="none" spc="0">
                <a:uFillTx/>
                <a:latin typeface="Times New Roman"/>
                <a:ea typeface="Times New Roman"/>
                <a:cs typeface="Times New Roman"/>
                <a:sym typeface="Times New Roman"/>
              </a:rPr>
              <a:t>the</a:t>
            </a:r>
            <a:r>
              <a:rPr sz="2300" i="0" u="none" spc="-20">
                <a:uFillTx/>
                <a:latin typeface="Times New Roman"/>
                <a:ea typeface="Times New Roman"/>
                <a:cs typeface="Times New Roman"/>
                <a:sym typeface="Times New Roman"/>
              </a:rPr>
              <a:t> </a:t>
            </a:r>
            <a:r>
              <a:rPr sz="2300" i="0" u="none" spc="0">
                <a:uFillTx/>
                <a:latin typeface="Times New Roman"/>
                <a:ea typeface="Times New Roman"/>
                <a:cs typeface="Times New Roman"/>
                <a:sym typeface="Times New Roman"/>
              </a:rPr>
              <a:t>first</a:t>
            </a:r>
            <a:r>
              <a:rPr sz="2300" i="0" u="none" spc="-30">
                <a:uFillTx/>
                <a:latin typeface="Times New Roman"/>
                <a:ea typeface="Times New Roman"/>
                <a:cs typeface="Times New Roman"/>
                <a:sym typeface="Times New Roman"/>
              </a:rPr>
              <a:t> </a:t>
            </a:r>
            <a:r>
              <a:rPr sz="2300" i="0" u="none" spc="0">
                <a:uFillTx/>
                <a:latin typeface="Times New Roman"/>
                <a:ea typeface="Times New Roman"/>
                <a:cs typeface="Times New Roman"/>
                <a:sym typeface="Times New Roman"/>
              </a:rPr>
              <a:t>five</a:t>
            </a:r>
            <a:r>
              <a:rPr sz="2300" i="0" u="none" spc="-30">
                <a:uFillTx/>
                <a:latin typeface="Times New Roman"/>
                <a:ea typeface="Times New Roman"/>
                <a:cs typeface="Times New Roman"/>
                <a:sym typeface="Times New Roman"/>
              </a:rPr>
              <a:t> </a:t>
            </a:r>
            <a:r>
              <a:rPr sz="2300" i="0" u="none" spc="0">
                <a:uFillTx/>
                <a:latin typeface="Times New Roman"/>
                <a:ea typeface="Times New Roman"/>
                <a:cs typeface="Times New Roman"/>
                <a:sym typeface="Times New Roman"/>
              </a:rPr>
              <a:t>days</a:t>
            </a:r>
            <a:r>
              <a:rPr sz="2300" i="0" u="none" spc="-25">
                <a:uFillTx/>
                <a:latin typeface="Times New Roman"/>
                <a:ea typeface="Times New Roman"/>
                <a:cs typeface="Times New Roman"/>
                <a:sym typeface="Times New Roman"/>
              </a:rPr>
              <a:t> </a:t>
            </a:r>
            <a:r>
              <a:rPr sz="2300" i="0" u="none" spc="0">
                <a:uFillTx/>
                <a:latin typeface="Times New Roman"/>
                <a:ea typeface="Times New Roman"/>
                <a:cs typeface="Times New Roman"/>
                <a:sym typeface="Times New Roman"/>
              </a:rPr>
              <a:t>after</a:t>
            </a:r>
            <a:r>
              <a:rPr sz="2300" i="0" u="none" spc="-30">
                <a:uFillTx/>
                <a:latin typeface="Times New Roman"/>
                <a:ea typeface="Times New Roman"/>
                <a:cs typeface="Times New Roman"/>
                <a:sym typeface="Times New Roman"/>
              </a:rPr>
              <a:t> </a:t>
            </a:r>
            <a:r>
              <a:rPr sz="2300" i="0" u="none" spc="0">
                <a:uFillTx/>
                <a:latin typeface="Times New Roman"/>
                <a:ea typeface="Times New Roman"/>
                <a:cs typeface="Times New Roman"/>
                <a:sym typeface="Times New Roman"/>
              </a:rPr>
              <a:t>delivery</a:t>
            </a:r>
            <a:r>
              <a:rPr sz="2300" i="0" u="none" spc="-65">
                <a:uFillTx/>
                <a:latin typeface="Times New Roman"/>
                <a:ea typeface="Times New Roman"/>
                <a:cs typeface="Times New Roman"/>
                <a:sym typeface="Times New Roman"/>
              </a:rPr>
              <a:t> </a:t>
            </a:r>
            <a:r>
              <a:rPr i="0" u="none" spc="-50">
                <a:uFillTx/>
                <a:latin typeface="Times New Roman"/>
                <a:ea typeface="Times New Roman"/>
                <a:cs typeface="Times New Roman"/>
                <a:sym typeface="Times New Roman"/>
              </a:rPr>
              <a:t>.</a:t>
            </a:r>
            <a:endParaRPr>
              <a:latin typeface="Times New Roman"/>
              <a:ea typeface="Times New Roman"/>
              <a:cs typeface="Times New Roman"/>
              <a:sym typeface="Times New Roman"/>
            </a:endParaRPr>
          </a:p>
          <a:p>
            <a:pPr marL="624840" lvl="1" indent="-184784">
              <a:spcBef>
                <a:spcPts val="200"/>
              </a:spcBef>
              <a:buSzPct val="100000"/>
              <a:buFont typeface="Microsoft Sans Serif"/>
              <a:buChar char="•"/>
              <a:tabLst>
                <a:tab pos="622300" algn="l"/>
              </a:tabLst>
              <a:defRPr sz="1900">
                <a:latin typeface="Times New Roman"/>
                <a:ea typeface="Times New Roman"/>
                <a:cs typeface="Times New Roman"/>
                <a:sym typeface="Times New Roman"/>
              </a:defRPr>
            </a:pPr>
            <a:r>
              <a:t>Increase</a:t>
            </a:r>
            <a:r>
              <a:rPr spc="-5"/>
              <a:t> </a:t>
            </a:r>
            <a:r>
              <a:t>urine</a:t>
            </a:r>
            <a:r>
              <a:rPr spc="5"/>
              <a:t> </a:t>
            </a:r>
            <a:r>
              <a:t>production</a:t>
            </a:r>
            <a:r>
              <a:rPr spc="5"/>
              <a:t> </a:t>
            </a:r>
            <a:r>
              <a:t>in</a:t>
            </a:r>
            <a:r>
              <a:rPr spc="-5"/>
              <a:t> </a:t>
            </a:r>
            <a:r>
              <a:rPr spc="-10"/>
              <a:t>puerperium</a:t>
            </a:r>
          </a:p>
          <a:p>
            <a:pPr marL="624840" lvl="1" indent="-184784">
              <a:lnSpc>
                <a:spcPts val="2200"/>
              </a:lnSpc>
              <a:spcBef>
                <a:spcPts val="100"/>
              </a:spcBef>
              <a:buSzPct val="100000"/>
              <a:buFont typeface="Microsoft Sans Serif"/>
              <a:buChar char="•"/>
              <a:tabLst>
                <a:tab pos="622300" algn="l"/>
              </a:tabLst>
              <a:defRPr sz="1900">
                <a:latin typeface="Times New Roman"/>
                <a:ea typeface="Times New Roman"/>
                <a:cs typeface="Times New Roman"/>
                <a:sym typeface="Times New Roman"/>
              </a:defRPr>
            </a:pPr>
            <a:r>
              <a:t>Diuresis</a:t>
            </a:r>
            <a:r>
              <a:rPr spc="59"/>
              <a:t> </a:t>
            </a:r>
            <a:r>
              <a:t>body's</a:t>
            </a:r>
            <a:r>
              <a:rPr spc="25"/>
              <a:t> </a:t>
            </a:r>
            <a:r>
              <a:t>mechanism</a:t>
            </a:r>
            <a:r>
              <a:rPr spc="29"/>
              <a:t> </a:t>
            </a:r>
            <a:r>
              <a:t>of</a:t>
            </a:r>
            <a:r>
              <a:rPr spc="25"/>
              <a:t> </a:t>
            </a:r>
            <a:r>
              <a:t>getting</a:t>
            </a:r>
            <a:r>
              <a:rPr spc="25"/>
              <a:t> </a:t>
            </a:r>
            <a:r>
              <a:t>rid</a:t>
            </a:r>
            <a:r>
              <a:rPr spc="29"/>
              <a:t> </a:t>
            </a:r>
            <a:r>
              <a:t>of</a:t>
            </a:r>
            <a:r>
              <a:rPr spc="25"/>
              <a:t> </a:t>
            </a:r>
            <a:r>
              <a:t>the</a:t>
            </a:r>
            <a:r>
              <a:rPr spc="29"/>
              <a:t> </a:t>
            </a:r>
            <a:r>
              <a:t>excess</a:t>
            </a:r>
            <a:r>
              <a:rPr spc="25"/>
              <a:t> </a:t>
            </a:r>
            <a:r>
              <a:t>fluid</a:t>
            </a:r>
            <a:r>
              <a:rPr spc="20"/>
              <a:t> </a:t>
            </a:r>
            <a:r>
              <a:rPr spc="-10"/>
              <a:t>retained</a:t>
            </a:r>
          </a:p>
          <a:p>
            <a:pPr indent="628650">
              <a:lnSpc>
                <a:spcPts val="2200"/>
              </a:lnSpc>
              <a:defRPr sz="1900">
                <a:latin typeface="Times New Roman"/>
                <a:ea typeface="Times New Roman"/>
                <a:cs typeface="Times New Roman"/>
                <a:sym typeface="Times New Roman"/>
              </a:defRPr>
            </a:pPr>
            <a:r>
              <a:t>during</a:t>
            </a:r>
            <a:r>
              <a:rPr spc="-5"/>
              <a:t> </a:t>
            </a:r>
            <a:r>
              <a:rPr spc="-10"/>
              <a:t>pregnancy</a:t>
            </a:r>
          </a:p>
          <a:p>
            <a:pPr marL="624840" lvl="1" indent="-184784">
              <a:spcBef>
                <a:spcPts val="100"/>
              </a:spcBef>
              <a:buSzPct val="100000"/>
              <a:buFont typeface="Microsoft Sans Serif"/>
              <a:buChar char="•"/>
              <a:tabLst>
                <a:tab pos="622300" algn="l"/>
              </a:tabLst>
              <a:defRPr sz="1900">
                <a:latin typeface="Times New Roman"/>
                <a:ea typeface="Times New Roman"/>
                <a:cs typeface="Times New Roman"/>
                <a:sym typeface="Times New Roman"/>
              </a:defRPr>
            </a:pPr>
            <a:r>
              <a:t>Increased</a:t>
            </a:r>
            <a:r>
              <a:rPr spc="10"/>
              <a:t> </a:t>
            </a:r>
            <a:r>
              <a:t>fluid</a:t>
            </a:r>
            <a:r>
              <a:rPr spc="10"/>
              <a:t> </a:t>
            </a:r>
            <a:r>
              <a:t>intake</a:t>
            </a:r>
            <a:r>
              <a:rPr spc="10"/>
              <a:t> </a:t>
            </a:r>
            <a:r>
              <a:t>of</a:t>
            </a:r>
            <a:r>
              <a:rPr spc="14"/>
              <a:t> </a:t>
            </a:r>
            <a:r>
              <a:t>breastfeeding</a:t>
            </a:r>
            <a:r>
              <a:rPr spc="10"/>
              <a:t> </a:t>
            </a:r>
            <a:r>
              <a:rPr spc="-10"/>
              <a:t>mothers</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6" name="object 2"/>
          <p:cNvGrpSpPr/>
          <p:nvPr/>
        </p:nvGrpSpPr>
        <p:grpSpPr>
          <a:xfrm>
            <a:off x="0" y="-1764"/>
            <a:ext cx="10058400" cy="3603943"/>
            <a:chOff x="0" y="0"/>
            <a:chExt cx="10058400" cy="3603942"/>
          </a:xfrm>
        </p:grpSpPr>
        <p:pic>
          <p:nvPicPr>
            <p:cNvPr id="244" name="object 3" descr="object 3"/>
            <p:cNvPicPr>
              <a:picLocks noChangeAspect="1"/>
            </p:cNvPicPr>
            <p:nvPr/>
          </p:nvPicPr>
          <p:blipFill>
            <a:blip r:embed="rId2"/>
            <a:stretch>
              <a:fillRect/>
            </a:stretch>
          </p:blipFill>
          <p:spPr>
            <a:xfrm>
              <a:off x="0" y="1762"/>
              <a:ext cx="10058400" cy="3602180"/>
            </a:xfrm>
            <a:prstGeom prst="rect">
              <a:avLst/>
            </a:prstGeom>
            <a:ln w="12700" cap="flat">
              <a:noFill/>
              <a:miter lim="400000"/>
            </a:ln>
            <a:effectLst/>
          </p:spPr>
        </p:pic>
        <p:pic>
          <p:nvPicPr>
            <p:cNvPr id="245" name="object 4" descr="object 4"/>
            <p:cNvPicPr>
              <a:picLocks noChangeAspect="1"/>
            </p:cNvPicPr>
            <p:nvPr/>
          </p:nvPicPr>
          <p:blipFill>
            <a:blip r:embed="rId3"/>
            <a:stretch>
              <a:fillRect/>
            </a:stretch>
          </p:blipFill>
          <p:spPr>
            <a:xfrm>
              <a:off x="0" y="0"/>
              <a:ext cx="10058400" cy="3603943"/>
            </a:xfrm>
            <a:prstGeom prst="rect">
              <a:avLst/>
            </a:prstGeom>
            <a:ln w="12700" cap="flat">
              <a:noFill/>
              <a:miter lim="400000"/>
            </a:ln>
            <a:effectLst/>
          </p:spPr>
        </p:pic>
      </p:grpSp>
      <p:sp>
        <p:nvSpPr>
          <p:cNvPr id="247" name="object 5"/>
          <p:cNvSpPr txBox="1">
            <a:spLocks noGrp="1"/>
          </p:cNvSpPr>
          <p:nvPr>
            <p:ph type="title"/>
          </p:nvPr>
        </p:nvSpPr>
        <p:spPr>
          <a:xfrm>
            <a:off x="2425546" y="2467672"/>
            <a:ext cx="3738881" cy="548641"/>
          </a:xfrm>
          <a:prstGeom prst="rect">
            <a:avLst/>
          </a:prstGeom>
        </p:spPr>
        <p:txBody>
          <a:bodyPr/>
          <a:lstStyle/>
          <a:p>
            <a:pPr indent="12700">
              <a:spcBef>
                <a:spcPts val="100"/>
              </a:spcBef>
              <a:defRPr sz="3400" u="sng" spc="100">
                <a:solidFill>
                  <a:srgbClr val="FFFFFF"/>
                </a:solidFill>
                <a:uFill>
                  <a:solidFill>
                    <a:srgbClr val="FFFFFF"/>
                  </a:solidFill>
                </a:uFill>
                <a:latin typeface="Arial"/>
                <a:ea typeface="Arial"/>
                <a:cs typeface="Arial"/>
                <a:sym typeface="Arial"/>
              </a:defRPr>
            </a:pPr>
            <a:r>
              <a:t>Puerperal</a:t>
            </a:r>
            <a:r>
              <a:rPr spc="-100"/>
              <a:t> </a:t>
            </a:r>
            <a:r>
              <a:rPr sz="3300"/>
              <a:t>Pyrexia</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object 2"/>
          <p:cNvSpPr txBox="1"/>
          <p:nvPr/>
        </p:nvSpPr>
        <p:spPr>
          <a:xfrm>
            <a:off x="148754" y="684864"/>
            <a:ext cx="7684136" cy="6800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lnSpc>
                <a:spcPts val="1800"/>
              </a:lnSpc>
              <a:spcBef>
                <a:spcPts val="100"/>
              </a:spcBef>
              <a:defRPr sz="1500" spc="-20">
                <a:solidFill>
                  <a:srgbClr val="FF0000"/>
                </a:solidFill>
                <a:latin typeface="Microsoft Sans Serif"/>
                <a:ea typeface="Microsoft Sans Serif"/>
                <a:cs typeface="Microsoft Sans Serif"/>
                <a:sym typeface="Microsoft Sans Serif"/>
              </a:defRPr>
            </a:pPr>
            <a:r>
              <a:t>Definition</a:t>
            </a:r>
            <a:r>
              <a:rPr>
                <a:solidFill>
                  <a:srgbClr val="000000"/>
                </a:solidFill>
              </a:rPr>
              <a:t>:</a:t>
            </a:r>
            <a:r>
              <a:rPr spc="-60">
                <a:solidFill>
                  <a:srgbClr val="000000"/>
                </a:solidFill>
              </a:rPr>
              <a:t> </a:t>
            </a:r>
            <a:r>
              <a:rPr>
                <a:solidFill>
                  <a:srgbClr val="000000"/>
                </a:solidFill>
              </a:rPr>
              <a:t>temperature</a:t>
            </a:r>
            <a:r>
              <a:rPr spc="-45">
                <a:solidFill>
                  <a:srgbClr val="000000"/>
                </a:solidFill>
              </a:rPr>
              <a:t> </a:t>
            </a:r>
            <a:r>
              <a:rPr spc="0">
                <a:solidFill>
                  <a:srgbClr val="000000"/>
                </a:solidFill>
              </a:rPr>
              <a:t>of</a:t>
            </a:r>
            <a:r>
              <a:rPr spc="-45">
                <a:solidFill>
                  <a:srgbClr val="000000"/>
                </a:solidFill>
              </a:rPr>
              <a:t> </a:t>
            </a:r>
            <a:r>
              <a:rPr spc="0">
                <a:solidFill>
                  <a:srgbClr val="000000"/>
                </a:solidFill>
              </a:rPr>
              <a:t>38ºC</a:t>
            </a:r>
            <a:r>
              <a:rPr spc="-45">
                <a:solidFill>
                  <a:srgbClr val="000000"/>
                </a:solidFill>
              </a:rPr>
              <a:t> </a:t>
            </a:r>
            <a:r>
              <a:rPr spc="0">
                <a:solidFill>
                  <a:srgbClr val="000000"/>
                </a:solidFill>
              </a:rPr>
              <a:t>or</a:t>
            </a:r>
            <a:r>
              <a:rPr spc="-50">
                <a:solidFill>
                  <a:srgbClr val="000000"/>
                </a:solidFill>
              </a:rPr>
              <a:t> </a:t>
            </a:r>
            <a:r>
              <a:rPr spc="0">
                <a:solidFill>
                  <a:srgbClr val="000000"/>
                </a:solidFill>
              </a:rPr>
              <a:t>higher</a:t>
            </a:r>
            <a:r>
              <a:rPr spc="-45">
                <a:solidFill>
                  <a:srgbClr val="000000"/>
                </a:solidFill>
              </a:rPr>
              <a:t> </a:t>
            </a:r>
            <a:r>
              <a:rPr spc="0">
                <a:solidFill>
                  <a:srgbClr val="000000"/>
                </a:solidFill>
              </a:rPr>
              <a:t>on</a:t>
            </a:r>
            <a:r>
              <a:rPr spc="-45">
                <a:solidFill>
                  <a:srgbClr val="000000"/>
                </a:solidFill>
              </a:rPr>
              <a:t> </a:t>
            </a:r>
            <a:r>
              <a:rPr spc="0">
                <a:solidFill>
                  <a:srgbClr val="000000"/>
                </a:solidFill>
              </a:rPr>
              <a:t>any</a:t>
            </a:r>
            <a:r>
              <a:rPr spc="-45">
                <a:solidFill>
                  <a:srgbClr val="000000"/>
                </a:solidFill>
              </a:rPr>
              <a:t> </a:t>
            </a:r>
            <a:r>
              <a:rPr spc="-10">
                <a:solidFill>
                  <a:srgbClr val="000000"/>
                </a:solidFill>
              </a:rPr>
              <a:t>two</a:t>
            </a:r>
            <a:r>
              <a:rPr spc="-104">
                <a:solidFill>
                  <a:srgbClr val="000000"/>
                </a:solidFill>
              </a:rPr>
              <a:t> </a:t>
            </a:r>
            <a:r>
              <a:rPr spc="-55">
                <a:solidFill>
                  <a:srgbClr val="000000"/>
                </a:solidFill>
              </a:rPr>
              <a:t>separate</a:t>
            </a:r>
            <a:r>
              <a:rPr spc="-85">
                <a:solidFill>
                  <a:srgbClr val="000000"/>
                </a:solidFill>
              </a:rPr>
              <a:t> </a:t>
            </a:r>
            <a:r>
              <a:rPr spc="-45">
                <a:solidFill>
                  <a:srgbClr val="000000"/>
                </a:solidFill>
              </a:rPr>
              <a:t>occasions</a:t>
            </a:r>
            <a:r>
              <a:rPr spc="-5">
                <a:solidFill>
                  <a:srgbClr val="000000"/>
                </a:solidFill>
              </a:rPr>
              <a:t> </a:t>
            </a:r>
            <a:r>
              <a:rPr spc="0">
                <a:solidFill>
                  <a:srgbClr val="000000"/>
                </a:solidFill>
              </a:rPr>
              <a:t>of</a:t>
            </a:r>
            <a:r>
              <a:rPr spc="-50">
                <a:solidFill>
                  <a:srgbClr val="000000"/>
                </a:solidFill>
              </a:rPr>
              <a:t> </a:t>
            </a:r>
            <a:r>
              <a:rPr spc="0">
                <a:solidFill>
                  <a:srgbClr val="000000"/>
                </a:solidFill>
              </a:rPr>
              <a:t>the</a:t>
            </a:r>
            <a:r>
              <a:rPr spc="-45">
                <a:solidFill>
                  <a:srgbClr val="000000"/>
                </a:solidFill>
              </a:rPr>
              <a:t> </a:t>
            </a:r>
            <a:r>
              <a:rPr spc="0">
                <a:solidFill>
                  <a:srgbClr val="000000"/>
                </a:solidFill>
              </a:rPr>
              <a:t>first</a:t>
            </a:r>
            <a:r>
              <a:rPr spc="-45">
                <a:solidFill>
                  <a:srgbClr val="000000"/>
                </a:solidFill>
              </a:rPr>
              <a:t> </a:t>
            </a:r>
            <a:r>
              <a:rPr spc="0">
                <a:solidFill>
                  <a:srgbClr val="000000"/>
                </a:solidFill>
              </a:rPr>
              <a:t>10</a:t>
            </a:r>
            <a:r>
              <a:rPr spc="-45">
                <a:solidFill>
                  <a:srgbClr val="000000"/>
                </a:solidFill>
              </a:rPr>
              <a:t> </a:t>
            </a:r>
            <a:r>
              <a:rPr>
                <a:solidFill>
                  <a:srgbClr val="000000"/>
                </a:solidFill>
              </a:rPr>
              <a:t>days</a:t>
            </a:r>
          </a:p>
          <a:p>
            <a:pPr indent="12700">
              <a:lnSpc>
                <a:spcPts val="1800"/>
              </a:lnSpc>
              <a:defRPr sz="1500" spc="-20">
                <a:latin typeface="Microsoft Sans Serif"/>
                <a:ea typeface="Microsoft Sans Serif"/>
                <a:cs typeface="Microsoft Sans Serif"/>
                <a:sym typeface="Microsoft Sans Serif"/>
              </a:defRPr>
            </a:pPr>
            <a:r>
              <a:t>postpartum</a:t>
            </a:r>
            <a:r>
              <a:rPr spc="-35"/>
              <a:t> </a:t>
            </a:r>
            <a:r>
              <a:t>exclusive</a:t>
            </a:r>
            <a:r>
              <a:rPr spc="-30"/>
              <a:t> </a:t>
            </a:r>
            <a:r>
              <a:rPr spc="0"/>
              <a:t>of</a:t>
            </a:r>
            <a:r>
              <a:rPr spc="-40"/>
              <a:t> </a:t>
            </a:r>
            <a:r>
              <a:rPr spc="-25"/>
              <a:t>the</a:t>
            </a:r>
          </a:p>
          <a:p>
            <a:pPr indent="13334">
              <a:lnSpc>
                <a:spcPts val="1800"/>
              </a:lnSpc>
              <a:defRPr sz="1500">
                <a:latin typeface="Microsoft Sans Serif"/>
                <a:ea typeface="Microsoft Sans Serif"/>
                <a:cs typeface="Microsoft Sans Serif"/>
                <a:sym typeface="Microsoft Sans Serif"/>
              </a:defRPr>
            </a:pPr>
            <a:r>
              <a:t>first</a:t>
            </a:r>
            <a:r>
              <a:rPr spc="-60"/>
              <a:t> </a:t>
            </a:r>
            <a:r>
              <a:t>24</a:t>
            </a:r>
            <a:r>
              <a:rPr spc="-55"/>
              <a:t> </a:t>
            </a:r>
            <a:r>
              <a:t>hours</a:t>
            </a:r>
            <a:r>
              <a:rPr spc="-60"/>
              <a:t> </a:t>
            </a:r>
            <a:r>
              <a:t>(orally)</a:t>
            </a:r>
            <a:r>
              <a:rPr spc="-75"/>
              <a:t> </a:t>
            </a:r>
            <a:r>
              <a:rPr spc="-50"/>
              <a:t>"</a:t>
            </a:r>
          </a:p>
        </p:txBody>
      </p:sp>
      <p:sp>
        <p:nvSpPr>
          <p:cNvPr id="250" name="object 3"/>
          <p:cNvSpPr txBox="1">
            <a:spLocks noGrp="1"/>
          </p:cNvSpPr>
          <p:nvPr>
            <p:ph type="title"/>
          </p:nvPr>
        </p:nvSpPr>
        <p:spPr>
          <a:xfrm>
            <a:off x="164629" y="62284"/>
            <a:ext cx="3523617" cy="521336"/>
          </a:xfrm>
          <a:prstGeom prst="rect">
            <a:avLst/>
          </a:prstGeom>
        </p:spPr>
        <p:txBody>
          <a:bodyPr/>
          <a:lstStyle/>
          <a:p>
            <a:pPr indent="12700">
              <a:spcBef>
                <a:spcPts val="100"/>
              </a:spcBef>
              <a:defRPr sz="3200"/>
            </a:pPr>
            <a:r>
              <a:t>Puerperal</a:t>
            </a:r>
            <a:r>
              <a:rPr spc="100"/>
              <a:t> </a:t>
            </a:r>
            <a:r>
              <a:t>Pyrexia</a:t>
            </a:r>
          </a:p>
        </p:txBody>
      </p:sp>
      <p:pic>
        <p:nvPicPr>
          <p:cNvPr id="251" name="object 4" descr="object 4"/>
          <p:cNvPicPr>
            <a:picLocks noChangeAspect="1"/>
          </p:cNvPicPr>
          <p:nvPr/>
        </p:nvPicPr>
        <p:blipFill>
          <a:blip r:embed="rId2"/>
          <a:stretch>
            <a:fillRect/>
          </a:stretch>
        </p:blipFill>
        <p:spPr>
          <a:xfrm>
            <a:off x="506094" y="1468577"/>
            <a:ext cx="8177848" cy="4044317"/>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object 2"/>
          <p:cNvSpPr txBox="1">
            <a:spLocks noGrp="1"/>
          </p:cNvSpPr>
          <p:nvPr>
            <p:ph type="title"/>
          </p:nvPr>
        </p:nvSpPr>
        <p:spPr>
          <a:xfrm>
            <a:off x="741679" y="449000"/>
            <a:ext cx="8575041" cy="757557"/>
          </a:xfrm>
          <a:prstGeom prst="rect">
            <a:avLst/>
          </a:prstGeom>
        </p:spPr>
        <p:txBody>
          <a:bodyPr/>
          <a:lstStyle/>
          <a:p>
            <a:pPr indent="12700">
              <a:spcBef>
                <a:spcPts val="100"/>
              </a:spcBef>
              <a:defRPr sz="4800">
                <a:solidFill>
                  <a:srgbClr val="FF0000"/>
                </a:solidFill>
                <a:latin typeface="Arial"/>
                <a:ea typeface="Arial"/>
                <a:cs typeface="Arial"/>
                <a:sym typeface="Arial"/>
              </a:defRPr>
            </a:pPr>
            <a:r>
              <a:t>DDX</a:t>
            </a:r>
            <a:r>
              <a:rPr spc="-200"/>
              <a:t> </a:t>
            </a:r>
            <a:r>
              <a:rPr spc="200"/>
              <a:t>:</a:t>
            </a:r>
          </a:p>
        </p:txBody>
      </p:sp>
      <p:sp>
        <p:nvSpPr>
          <p:cNvPr id="254" name="object 3"/>
          <p:cNvSpPr txBox="1"/>
          <p:nvPr/>
        </p:nvSpPr>
        <p:spPr>
          <a:xfrm>
            <a:off x="232574" y="1629617"/>
            <a:ext cx="6131562" cy="281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403225" indent="-342900">
              <a:spcBef>
                <a:spcPts val="100"/>
              </a:spcBef>
              <a:buSzPct val="100000"/>
              <a:buAutoNum type="arabicPeriod"/>
              <a:tabLst>
                <a:tab pos="393700" algn="l"/>
              </a:tabLst>
              <a:defRPr sz="1500">
                <a:latin typeface="Microsoft Sans Serif"/>
                <a:ea typeface="Microsoft Sans Serif"/>
                <a:cs typeface="Microsoft Sans Serif"/>
                <a:sym typeface="Microsoft Sans Serif"/>
              </a:defRPr>
            </a:pPr>
            <a:r>
              <a:t>Breast</a:t>
            </a:r>
            <a:r>
              <a:rPr spc="-75"/>
              <a:t> </a:t>
            </a:r>
            <a:r>
              <a:rPr spc="-20"/>
              <a:t>infection</a:t>
            </a:r>
            <a:r>
              <a:rPr spc="-60"/>
              <a:t> </a:t>
            </a:r>
            <a:r>
              <a:rPr spc="-10"/>
              <a:t>(Mastitis</a:t>
            </a:r>
            <a:r>
              <a:rPr spc="-55"/>
              <a:t> </a:t>
            </a:r>
            <a:r>
              <a:t>or</a:t>
            </a:r>
            <a:r>
              <a:rPr spc="-55"/>
              <a:t> </a:t>
            </a:r>
            <a:r>
              <a:t>breast</a:t>
            </a:r>
            <a:r>
              <a:rPr spc="-60"/>
              <a:t> </a:t>
            </a:r>
            <a:r>
              <a:rPr spc="-10"/>
              <a:t>abscess)</a:t>
            </a:r>
          </a:p>
          <a:p>
            <a:pPr marL="401954" indent="-342265">
              <a:spcBef>
                <a:spcPts val="1300"/>
              </a:spcBef>
              <a:buSzPct val="100000"/>
              <a:buAutoNum type="arabicPeriod"/>
              <a:tabLst>
                <a:tab pos="393700" algn="l"/>
              </a:tabLst>
              <a:defRPr sz="1400" spc="-20">
                <a:latin typeface="Microsoft Sans Serif"/>
                <a:ea typeface="Microsoft Sans Serif"/>
                <a:cs typeface="Microsoft Sans Serif"/>
                <a:sym typeface="Microsoft Sans Serif"/>
              </a:defRPr>
            </a:pPr>
            <a:r>
              <a:t>Puerperal</a:t>
            </a:r>
            <a:r>
              <a:rPr spc="-45"/>
              <a:t> </a:t>
            </a:r>
            <a:r>
              <a:rPr spc="-10"/>
              <a:t>Sepsis</a:t>
            </a:r>
          </a:p>
          <a:p>
            <a:pPr marL="356234" indent="-342900">
              <a:spcBef>
                <a:spcPts val="1300"/>
              </a:spcBef>
              <a:buSzPct val="100000"/>
              <a:buAutoNum type="arabicPeriod"/>
              <a:tabLst>
                <a:tab pos="355600" algn="l"/>
              </a:tabLst>
              <a:defRPr sz="1500" spc="-10">
                <a:latin typeface="Microsoft Sans Serif"/>
                <a:ea typeface="Microsoft Sans Serif"/>
                <a:cs typeface="Microsoft Sans Serif"/>
                <a:sym typeface="Microsoft Sans Serif"/>
              </a:defRPr>
            </a:pPr>
            <a:r>
              <a:t>Surgical</a:t>
            </a:r>
            <a:r>
              <a:rPr spc="-65"/>
              <a:t> </a:t>
            </a:r>
            <a:r>
              <a:rPr spc="0"/>
              <a:t>site</a:t>
            </a:r>
            <a:r>
              <a:rPr spc="-60"/>
              <a:t> </a:t>
            </a:r>
            <a:r>
              <a:rPr spc="0"/>
              <a:t>infection</a:t>
            </a:r>
            <a:r>
              <a:rPr spc="-60"/>
              <a:t> </a:t>
            </a:r>
            <a:r>
              <a:rPr spc="0"/>
              <a:t>(eg,</a:t>
            </a:r>
            <a:r>
              <a:rPr spc="-60"/>
              <a:t> </a:t>
            </a:r>
            <a:r>
              <a:rPr spc="0"/>
              <a:t>episiotomy,</a:t>
            </a:r>
            <a:r>
              <a:rPr spc="-60"/>
              <a:t> </a:t>
            </a:r>
            <a:r>
              <a:rPr spc="0"/>
              <a:t>laceration,</a:t>
            </a:r>
            <a:r>
              <a:rPr spc="-60"/>
              <a:t> </a:t>
            </a:r>
            <a:r>
              <a:t>abdominal</a:t>
            </a:r>
            <a:r>
              <a:rPr spc="-65"/>
              <a:t> </a:t>
            </a:r>
            <a:r>
              <a:t>incision)</a:t>
            </a:r>
          </a:p>
          <a:p>
            <a:pPr marL="356234" indent="-342900">
              <a:spcBef>
                <a:spcPts val="1300"/>
              </a:spcBef>
              <a:buSzPct val="100000"/>
              <a:buAutoNum type="arabicPeriod"/>
              <a:tabLst>
                <a:tab pos="355600" algn="l"/>
              </a:tabLst>
              <a:defRPr sz="1500">
                <a:latin typeface="Microsoft Sans Serif"/>
                <a:ea typeface="Microsoft Sans Serif"/>
                <a:cs typeface="Microsoft Sans Serif"/>
                <a:sym typeface="Microsoft Sans Serif"/>
              </a:defRPr>
            </a:pPr>
            <a:r>
              <a:t>Respiratory</a:t>
            </a:r>
            <a:r>
              <a:rPr spc="-80"/>
              <a:t> </a:t>
            </a:r>
            <a:r>
              <a:rPr spc="-10"/>
              <a:t>infections</a:t>
            </a:r>
          </a:p>
          <a:p>
            <a:pPr marL="356234" indent="-342900">
              <a:spcBef>
                <a:spcPts val="1200"/>
              </a:spcBef>
              <a:buSzPct val="100000"/>
              <a:buAutoNum type="arabicPeriod"/>
              <a:tabLst>
                <a:tab pos="355600" algn="l"/>
              </a:tabLst>
              <a:defRPr sz="1500">
                <a:latin typeface="Microsoft Sans Serif"/>
                <a:ea typeface="Microsoft Sans Serif"/>
                <a:cs typeface="Microsoft Sans Serif"/>
                <a:sym typeface="Microsoft Sans Serif"/>
              </a:defRPr>
            </a:pPr>
            <a:r>
              <a:t>Urinary</a:t>
            </a:r>
            <a:r>
              <a:rPr spc="-75"/>
              <a:t> </a:t>
            </a:r>
            <a:r>
              <a:t>tract</a:t>
            </a:r>
            <a:r>
              <a:rPr spc="-75"/>
              <a:t> </a:t>
            </a:r>
            <a:r>
              <a:rPr spc="-10"/>
              <a:t>infection</a:t>
            </a:r>
            <a:r>
              <a:rPr spc="-75"/>
              <a:t> </a:t>
            </a:r>
            <a:r>
              <a:rPr spc="-10"/>
              <a:t>(cystitis,</a:t>
            </a:r>
            <a:r>
              <a:rPr spc="-70"/>
              <a:t> </a:t>
            </a:r>
            <a:r>
              <a:rPr spc="-10"/>
              <a:t>pyelonephritis)</a:t>
            </a:r>
          </a:p>
          <a:p>
            <a:pPr marL="356234" indent="-342900">
              <a:spcBef>
                <a:spcPts val="1200"/>
              </a:spcBef>
              <a:buSzPct val="100000"/>
              <a:buAutoNum type="arabicPeriod"/>
              <a:tabLst>
                <a:tab pos="355600" algn="l"/>
              </a:tabLst>
              <a:defRPr sz="1500">
                <a:latin typeface="Microsoft Sans Serif"/>
                <a:ea typeface="Microsoft Sans Serif"/>
                <a:cs typeface="Microsoft Sans Serif"/>
                <a:sym typeface="Microsoft Sans Serif"/>
              </a:defRPr>
            </a:pPr>
            <a:r>
              <a:t>Deep</a:t>
            </a:r>
            <a:r>
              <a:rPr spc="-60"/>
              <a:t> </a:t>
            </a:r>
            <a:r>
              <a:rPr spc="-10"/>
              <a:t>Venous</a:t>
            </a:r>
            <a:r>
              <a:rPr spc="-65"/>
              <a:t> </a:t>
            </a:r>
            <a:r>
              <a:rPr spc="-10"/>
              <a:t>thrombosis</a:t>
            </a:r>
          </a:p>
          <a:p>
            <a:pPr marL="354965" indent="-342265">
              <a:spcBef>
                <a:spcPts val="1200"/>
              </a:spcBef>
              <a:buSzPct val="100000"/>
              <a:buAutoNum type="arabicPeriod"/>
              <a:tabLst>
                <a:tab pos="342900" algn="l"/>
              </a:tabLst>
              <a:defRPr sz="1500" spc="-20">
                <a:latin typeface="Microsoft Sans Serif"/>
                <a:ea typeface="Microsoft Sans Serif"/>
                <a:cs typeface="Microsoft Sans Serif"/>
                <a:sym typeface="Microsoft Sans Serif"/>
              </a:defRPr>
            </a:pPr>
            <a:r>
              <a:t>Septic</a:t>
            </a:r>
            <a:r>
              <a:rPr spc="-45"/>
              <a:t> </a:t>
            </a:r>
            <a:r>
              <a:t>pelvic</a:t>
            </a:r>
            <a:r>
              <a:rPr spc="-35"/>
              <a:t> </a:t>
            </a:r>
            <a:r>
              <a:rPr spc="-10"/>
              <a:t>thrombophlebitis</a:t>
            </a:r>
          </a:p>
          <a:p>
            <a:pPr marL="356234" indent="-342900">
              <a:spcBef>
                <a:spcPts val="1200"/>
              </a:spcBef>
              <a:buSzPct val="100000"/>
              <a:buAutoNum type="arabicPeriod"/>
              <a:tabLst>
                <a:tab pos="355600" algn="l"/>
              </a:tabLst>
              <a:defRPr sz="1500">
                <a:latin typeface="Microsoft Sans Serif"/>
                <a:ea typeface="Microsoft Sans Serif"/>
                <a:cs typeface="Microsoft Sans Serif"/>
                <a:sym typeface="Microsoft Sans Serif"/>
              </a:defRPr>
            </a:pPr>
            <a:r>
              <a:t>Other</a:t>
            </a:r>
            <a:r>
              <a:rPr spc="-95"/>
              <a:t> </a:t>
            </a:r>
            <a:r>
              <a:rPr spc="-10"/>
              <a:t>medical</a:t>
            </a:r>
            <a:r>
              <a:rPr spc="-80"/>
              <a:t> </a:t>
            </a:r>
            <a:r>
              <a:rPr spc="-10"/>
              <a:t>causes</a:t>
            </a:r>
            <a:r>
              <a:rPr spc="-85"/>
              <a:t> </a:t>
            </a:r>
            <a:r>
              <a:t>of</a:t>
            </a:r>
            <a:r>
              <a:rPr spc="-85"/>
              <a:t> </a:t>
            </a:r>
            <a:r>
              <a:rPr spc="-10"/>
              <a:t>fever</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object 2"/>
          <p:cNvSpPr txBox="1">
            <a:spLocks noGrp="1"/>
          </p:cNvSpPr>
          <p:nvPr>
            <p:ph type="title"/>
          </p:nvPr>
        </p:nvSpPr>
        <p:spPr>
          <a:xfrm>
            <a:off x="31431" y="-26722"/>
            <a:ext cx="2985137" cy="506732"/>
          </a:xfrm>
          <a:prstGeom prst="rect">
            <a:avLst/>
          </a:prstGeom>
        </p:spPr>
        <p:txBody>
          <a:bodyPr/>
          <a:lstStyle/>
          <a:p>
            <a:pPr indent="12700">
              <a:spcBef>
                <a:spcPts val="100"/>
              </a:spcBef>
              <a:defRPr sz="3100"/>
            </a:pPr>
            <a:r>
              <a:t>Puerperal</a:t>
            </a:r>
            <a:r>
              <a:rPr spc="-200"/>
              <a:t> </a:t>
            </a:r>
            <a:r>
              <a:rPr spc="-100"/>
              <a:t>sepsis</a:t>
            </a:r>
          </a:p>
        </p:txBody>
      </p:sp>
      <p:grpSp>
        <p:nvGrpSpPr>
          <p:cNvPr id="259" name="object 3"/>
          <p:cNvGrpSpPr/>
          <p:nvPr/>
        </p:nvGrpSpPr>
        <p:grpSpPr>
          <a:xfrm>
            <a:off x="180339" y="516078"/>
            <a:ext cx="3646806" cy="679133"/>
            <a:chOff x="0" y="0"/>
            <a:chExt cx="3646804" cy="679132"/>
          </a:xfrm>
        </p:grpSpPr>
        <p:sp>
          <p:nvSpPr>
            <p:cNvPr id="257" name="Shape"/>
            <p:cNvSpPr/>
            <p:nvPr/>
          </p:nvSpPr>
          <p:spPr>
            <a:xfrm>
              <a:off x="0" y="226377"/>
              <a:ext cx="2980056" cy="4527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7217" y="21600"/>
                  </a:lnTo>
                  <a:lnTo>
                    <a:pt x="7217" y="10815"/>
                  </a:lnTo>
                  <a:lnTo>
                    <a:pt x="21600" y="10815"/>
                  </a:lnTo>
                  <a:lnTo>
                    <a:pt x="21600" y="0"/>
                  </a:lnTo>
                  <a:close/>
                </a:path>
              </a:pathLst>
            </a:custGeom>
            <a:solidFill>
              <a:srgbClr val="FFFF00"/>
            </a:solidFill>
            <a:ln w="12700" cap="flat">
              <a:noFill/>
              <a:miter lim="400000"/>
            </a:ln>
            <a:effectLst/>
          </p:spPr>
          <p:txBody>
            <a:bodyPr wrap="square" lIns="45719" tIns="45719" rIns="45719" bIns="45719" numCol="1" anchor="t">
              <a:noAutofit/>
            </a:bodyPr>
            <a:lstStyle/>
            <a:p>
              <a:endParaRPr/>
            </a:p>
          </p:txBody>
        </p:sp>
        <p:sp>
          <p:nvSpPr>
            <p:cNvPr id="258" name="Rectangle"/>
            <p:cNvSpPr/>
            <p:nvPr/>
          </p:nvSpPr>
          <p:spPr>
            <a:xfrm>
              <a:off x="3599496" y="0"/>
              <a:ext cx="47309" cy="226378"/>
            </a:xfrm>
            <a:prstGeom prst="rect">
              <a:avLst/>
            </a:prstGeom>
            <a:solidFill>
              <a:srgbClr val="FFFF00"/>
            </a:solidFill>
            <a:ln w="12700" cap="flat">
              <a:noFill/>
              <a:miter lim="400000"/>
            </a:ln>
            <a:effectLst/>
          </p:spPr>
          <p:txBody>
            <a:bodyPr wrap="square" lIns="45719" tIns="45719" rIns="45719" bIns="45719" numCol="1" anchor="t">
              <a:noAutofit/>
            </a:bodyPr>
            <a:lstStyle/>
            <a:p>
              <a:endParaRPr/>
            </a:p>
          </p:txBody>
        </p:sp>
      </p:grpSp>
      <p:sp>
        <p:nvSpPr>
          <p:cNvPr id="260" name="object 4"/>
          <p:cNvSpPr txBox="1"/>
          <p:nvPr/>
        </p:nvSpPr>
        <p:spPr>
          <a:xfrm>
            <a:off x="-20955" y="493217"/>
            <a:ext cx="3750311" cy="639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200025" marR="5080" indent="-187960">
              <a:lnSpc>
                <a:spcPct val="98100"/>
              </a:lnSpc>
              <a:spcBef>
                <a:spcPts val="100"/>
              </a:spcBef>
              <a:buSzPct val="100000"/>
              <a:buChar char="•"/>
              <a:tabLst>
                <a:tab pos="190500" algn="l"/>
              </a:tabLst>
              <a:defRPr sz="1600">
                <a:latin typeface="Microsoft Sans Serif"/>
                <a:ea typeface="Microsoft Sans Serif"/>
                <a:cs typeface="Microsoft Sans Serif"/>
                <a:sym typeface="Microsoft Sans Serif"/>
              </a:defRPr>
            </a:pPr>
            <a:r>
              <a:t>•</a:t>
            </a:r>
            <a:r>
              <a:rPr sz="1500"/>
              <a:t>The</a:t>
            </a:r>
            <a:r>
              <a:rPr sz="1500" spc="-75"/>
              <a:t> </a:t>
            </a:r>
            <a:r>
              <a:rPr sz="1500" spc="-20"/>
              <a:t>following</a:t>
            </a:r>
            <a:r>
              <a:rPr sz="1500" spc="-65"/>
              <a:t> </a:t>
            </a:r>
            <a:r>
              <a:rPr sz="1500" spc="-10"/>
              <a:t>signs</a:t>
            </a:r>
            <a:r>
              <a:rPr sz="1500" spc="-65"/>
              <a:t> </a:t>
            </a:r>
            <a:r>
              <a:rPr sz="1500"/>
              <a:t>and</a:t>
            </a:r>
            <a:r>
              <a:rPr sz="1500" spc="-65"/>
              <a:t> </a:t>
            </a:r>
            <a:r>
              <a:rPr sz="1500"/>
              <a:t>symptoms</a:t>
            </a:r>
            <a:r>
              <a:rPr sz="1500" spc="-70"/>
              <a:t> </a:t>
            </a:r>
            <a:r>
              <a:rPr sz="1500" spc="-10"/>
              <a:t>should </a:t>
            </a:r>
            <a:r>
              <a:rPr sz="1500"/>
              <a:t>prompt</a:t>
            </a:r>
            <a:r>
              <a:rPr sz="1500" spc="-55"/>
              <a:t> </a:t>
            </a:r>
            <a:r>
              <a:rPr sz="1500"/>
              <a:t>urgent</a:t>
            </a:r>
            <a:r>
              <a:rPr sz="1500" spc="-55"/>
              <a:t> </a:t>
            </a:r>
            <a:r>
              <a:rPr sz="1500"/>
              <a:t>referral</a:t>
            </a:r>
            <a:r>
              <a:rPr sz="1500" spc="-55"/>
              <a:t> </a:t>
            </a:r>
            <a:r>
              <a:rPr sz="1500"/>
              <a:t>for</a:t>
            </a:r>
            <a:r>
              <a:rPr sz="1500" spc="-55"/>
              <a:t> </a:t>
            </a:r>
            <a:r>
              <a:rPr sz="1500" spc="-10"/>
              <a:t>hospital </a:t>
            </a:r>
            <a:r>
              <a:rPr sz="1400" spc="-10"/>
              <a:t>assessment</a:t>
            </a:r>
          </a:p>
        </p:txBody>
      </p:sp>
      <p:grpSp>
        <p:nvGrpSpPr>
          <p:cNvPr id="278" name="object 5"/>
          <p:cNvGrpSpPr/>
          <p:nvPr/>
        </p:nvGrpSpPr>
        <p:grpSpPr>
          <a:xfrm>
            <a:off x="31431" y="1389837"/>
            <a:ext cx="10026969" cy="4189732"/>
            <a:chOff x="0" y="0"/>
            <a:chExt cx="10026967" cy="4189730"/>
          </a:xfrm>
        </p:grpSpPr>
        <p:pic>
          <p:nvPicPr>
            <p:cNvPr id="261" name="object 6" descr="object 6"/>
            <p:cNvPicPr>
              <a:picLocks noChangeAspect="1"/>
            </p:cNvPicPr>
            <p:nvPr/>
          </p:nvPicPr>
          <p:blipFill>
            <a:blip r:embed="rId2"/>
            <a:stretch>
              <a:fillRect/>
            </a:stretch>
          </p:blipFill>
          <p:spPr>
            <a:xfrm>
              <a:off x="5988367" y="1907540"/>
              <a:ext cx="4038601" cy="2282191"/>
            </a:xfrm>
            <a:prstGeom prst="rect">
              <a:avLst/>
            </a:prstGeom>
            <a:ln w="12700" cap="flat">
              <a:noFill/>
              <a:miter lim="400000"/>
            </a:ln>
            <a:effectLst/>
          </p:spPr>
        </p:pic>
        <p:sp>
          <p:nvSpPr>
            <p:cNvPr id="262" name="object 7"/>
            <p:cNvSpPr/>
            <p:nvPr/>
          </p:nvSpPr>
          <p:spPr>
            <a:xfrm>
              <a:off x="0" y="0"/>
              <a:ext cx="5811203" cy="382588"/>
            </a:xfrm>
            <a:custGeom>
              <a:avLst/>
              <a:gdLst/>
              <a:ahLst/>
              <a:cxnLst>
                <a:cxn ang="0">
                  <a:pos x="wd2" y="hd2"/>
                </a:cxn>
                <a:cxn ang="5400000">
                  <a:pos x="wd2" y="hd2"/>
                </a:cxn>
                <a:cxn ang="10800000">
                  <a:pos x="wd2" y="hd2"/>
                </a:cxn>
                <a:cxn ang="16200000">
                  <a:pos x="wd2" y="hd2"/>
                </a:cxn>
              </a:cxnLst>
              <a:rect l="0" t="0" r="r" b="b"/>
              <a:pathLst>
                <a:path w="21600" h="21600" extrusionOk="0">
                  <a:moveTo>
                    <a:pt x="21364" y="0"/>
                  </a:moveTo>
                  <a:lnTo>
                    <a:pt x="236" y="0"/>
                  </a:lnTo>
                  <a:lnTo>
                    <a:pt x="144" y="282"/>
                  </a:lnTo>
                  <a:lnTo>
                    <a:pt x="69" y="1050"/>
                  </a:lnTo>
                  <a:lnTo>
                    <a:pt x="19" y="2190"/>
                  </a:lnTo>
                  <a:lnTo>
                    <a:pt x="0" y="3585"/>
                  </a:lnTo>
                  <a:lnTo>
                    <a:pt x="0" y="18015"/>
                  </a:lnTo>
                  <a:lnTo>
                    <a:pt x="19" y="19410"/>
                  </a:lnTo>
                  <a:lnTo>
                    <a:pt x="69" y="20550"/>
                  </a:lnTo>
                  <a:lnTo>
                    <a:pt x="144" y="21318"/>
                  </a:lnTo>
                  <a:lnTo>
                    <a:pt x="236" y="21600"/>
                  </a:lnTo>
                  <a:lnTo>
                    <a:pt x="21364" y="21600"/>
                  </a:lnTo>
                  <a:lnTo>
                    <a:pt x="21456" y="21318"/>
                  </a:lnTo>
                  <a:lnTo>
                    <a:pt x="21531" y="20550"/>
                  </a:lnTo>
                  <a:lnTo>
                    <a:pt x="21581" y="19410"/>
                  </a:lnTo>
                  <a:lnTo>
                    <a:pt x="21600" y="18015"/>
                  </a:lnTo>
                  <a:lnTo>
                    <a:pt x="21600" y="3585"/>
                  </a:lnTo>
                  <a:lnTo>
                    <a:pt x="21581" y="2190"/>
                  </a:lnTo>
                  <a:lnTo>
                    <a:pt x="21531" y="1050"/>
                  </a:lnTo>
                  <a:lnTo>
                    <a:pt x="21456" y="282"/>
                  </a:lnTo>
                  <a:lnTo>
                    <a:pt x="21364" y="0"/>
                  </a:lnTo>
                  <a:close/>
                </a:path>
              </a:pathLst>
            </a:custGeom>
            <a:solidFill>
              <a:srgbClr val="4F82BD"/>
            </a:solidFill>
            <a:ln w="12700" cap="flat">
              <a:noFill/>
              <a:miter lim="400000"/>
            </a:ln>
            <a:effectLst/>
          </p:spPr>
          <p:txBody>
            <a:bodyPr wrap="square" lIns="45719" tIns="45719" rIns="45719" bIns="45719" numCol="1" anchor="t">
              <a:noAutofit/>
            </a:bodyPr>
            <a:lstStyle/>
            <a:p>
              <a:endParaRPr/>
            </a:p>
          </p:txBody>
        </p:sp>
        <p:sp>
          <p:nvSpPr>
            <p:cNvPr id="263" name="object 8"/>
            <p:cNvSpPr/>
            <p:nvPr/>
          </p:nvSpPr>
          <p:spPr>
            <a:xfrm>
              <a:off x="0" y="0"/>
              <a:ext cx="5811203" cy="382588"/>
            </a:xfrm>
            <a:custGeom>
              <a:avLst/>
              <a:gdLst/>
              <a:ahLst/>
              <a:cxnLst>
                <a:cxn ang="0">
                  <a:pos x="wd2" y="hd2"/>
                </a:cxn>
                <a:cxn ang="5400000">
                  <a:pos x="wd2" y="hd2"/>
                </a:cxn>
                <a:cxn ang="10800000">
                  <a:pos x="wd2" y="hd2"/>
                </a:cxn>
                <a:cxn ang="16200000">
                  <a:pos x="wd2" y="hd2"/>
                </a:cxn>
              </a:cxnLst>
              <a:rect l="0" t="0" r="r" b="b"/>
              <a:pathLst>
                <a:path w="21600" h="21600" extrusionOk="0">
                  <a:moveTo>
                    <a:pt x="0" y="3585"/>
                  </a:moveTo>
                  <a:lnTo>
                    <a:pt x="19" y="2190"/>
                  </a:lnTo>
                  <a:lnTo>
                    <a:pt x="69" y="1050"/>
                  </a:lnTo>
                  <a:lnTo>
                    <a:pt x="144" y="282"/>
                  </a:lnTo>
                  <a:lnTo>
                    <a:pt x="236" y="0"/>
                  </a:lnTo>
                  <a:lnTo>
                    <a:pt x="21364" y="0"/>
                  </a:lnTo>
                  <a:lnTo>
                    <a:pt x="21456" y="282"/>
                  </a:lnTo>
                  <a:lnTo>
                    <a:pt x="21531" y="1050"/>
                  </a:lnTo>
                  <a:lnTo>
                    <a:pt x="21581" y="2190"/>
                  </a:lnTo>
                  <a:lnTo>
                    <a:pt x="21600" y="3585"/>
                  </a:lnTo>
                  <a:lnTo>
                    <a:pt x="21600" y="18015"/>
                  </a:lnTo>
                  <a:lnTo>
                    <a:pt x="21581" y="19410"/>
                  </a:lnTo>
                  <a:lnTo>
                    <a:pt x="21531" y="20550"/>
                  </a:lnTo>
                  <a:lnTo>
                    <a:pt x="21456" y="21318"/>
                  </a:lnTo>
                  <a:lnTo>
                    <a:pt x="21364" y="21600"/>
                  </a:lnTo>
                  <a:lnTo>
                    <a:pt x="236" y="21600"/>
                  </a:lnTo>
                  <a:lnTo>
                    <a:pt x="144" y="21318"/>
                  </a:lnTo>
                  <a:lnTo>
                    <a:pt x="69" y="20550"/>
                  </a:lnTo>
                  <a:lnTo>
                    <a:pt x="19" y="19410"/>
                  </a:lnTo>
                  <a:lnTo>
                    <a:pt x="0" y="18015"/>
                  </a:lnTo>
                  <a:lnTo>
                    <a:pt x="0" y="3585"/>
                  </a:lnTo>
                </a:path>
              </a:pathLst>
            </a:custGeom>
            <a:noFill/>
            <a:ln w="25399" cap="flat">
              <a:solidFill>
                <a:srgbClr val="FFFFFF"/>
              </a:solidFill>
              <a:prstDash val="solid"/>
              <a:round/>
            </a:ln>
            <a:effectLst/>
          </p:spPr>
          <p:txBody>
            <a:bodyPr wrap="square" lIns="45719" tIns="45719" rIns="45719" bIns="45719" numCol="1" anchor="t">
              <a:noAutofit/>
            </a:bodyPr>
            <a:lstStyle/>
            <a:p>
              <a:endParaRPr/>
            </a:p>
          </p:txBody>
        </p:sp>
        <p:sp>
          <p:nvSpPr>
            <p:cNvPr id="264" name="object 9"/>
            <p:cNvSpPr/>
            <p:nvPr/>
          </p:nvSpPr>
          <p:spPr>
            <a:xfrm>
              <a:off x="0" y="429895"/>
              <a:ext cx="5811203" cy="382588"/>
            </a:xfrm>
            <a:custGeom>
              <a:avLst/>
              <a:gdLst/>
              <a:ahLst/>
              <a:cxnLst>
                <a:cxn ang="0">
                  <a:pos x="wd2" y="hd2"/>
                </a:cxn>
                <a:cxn ang="5400000">
                  <a:pos x="wd2" y="hd2"/>
                </a:cxn>
                <a:cxn ang="10800000">
                  <a:pos x="wd2" y="hd2"/>
                </a:cxn>
                <a:cxn ang="16200000">
                  <a:pos x="wd2" y="hd2"/>
                </a:cxn>
              </a:cxnLst>
              <a:rect l="0" t="0" r="r" b="b"/>
              <a:pathLst>
                <a:path w="21600" h="21600" extrusionOk="0">
                  <a:moveTo>
                    <a:pt x="21364" y="0"/>
                  </a:moveTo>
                  <a:lnTo>
                    <a:pt x="236" y="0"/>
                  </a:lnTo>
                  <a:lnTo>
                    <a:pt x="144" y="282"/>
                  </a:lnTo>
                  <a:lnTo>
                    <a:pt x="69" y="1050"/>
                  </a:lnTo>
                  <a:lnTo>
                    <a:pt x="19" y="2190"/>
                  </a:lnTo>
                  <a:lnTo>
                    <a:pt x="0" y="3585"/>
                  </a:lnTo>
                  <a:lnTo>
                    <a:pt x="0" y="18015"/>
                  </a:lnTo>
                  <a:lnTo>
                    <a:pt x="19" y="19410"/>
                  </a:lnTo>
                  <a:lnTo>
                    <a:pt x="69" y="20550"/>
                  </a:lnTo>
                  <a:lnTo>
                    <a:pt x="144" y="21318"/>
                  </a:lnTo>
                  <a:lnTo>
                    <a:pt x="236" y="21600"/>
                  </a:lnTo>
                  <a:lnTo>
                    <a:pt x="21364" y="21600"/>
                  </a:lnTo>
                  <a:lnTo>
                    <a:pt x="21456" y="21318"/>
                  </a:lnTo>
                  <a:lnTo>
                    <a:pt x="21531" y="20550"/>
                  </a:lnTo>
                  <a:lnTo>
                    <a:pt x="21581" y="19410"/>
                  </a:lnTo>
                  <a:lnTo>
                    <a:pt x="21600" y="18015"/>
                  </a:lnTo>
                  <a:lnTo>
                    <a:pt x="21600" y="3585"/>
                  </a:lnTo>
                  <a:lnTo>
                    <a:pt x="21581" y="2190"/>
                  </a:lnTo>
                  <a:lnTo>
                    <a:pt x="21531" y="1050"/>
                  </a:lnTo>
                  <a:lnTo>
                    <a:pt x="21456" y="282"/>
                  </a:lnTo>
                  <a:lnTo>
                    <a:pt x="21364" y="0"/>
                  </a:lnTo>
                  <a:close/>
                </a:path>
              </a:pathLst>
            </a:custGeom>
            <a:solidFill>
              <a:srgbClr val="4F82BD"/>
            </a:solidFill>
            <a:ln w="12700" cap="flat">
              <a:noFill/>
              <a:miter lim="400000"/>
            </a:ln>
            <a:effectLst/>
          </p:spPr>
          <p:txBody>
            <a:bodyPr wrap="square" lIns="45719" tIns="45719" rIns="45719" bIns="45719" numCol="1" anchor="t">
              <a:noAutofit/>
            </a:bodyPr>
            <a:lstStyle/>
            <a:p>
              <a:endParaRPr/>
            </a:p>
          </p:txBody>
        </p:sp>
        <p:sp>
          <p:nvSpPr>
            <p:cNvPr id="265" name="object 10"/>
            <p:cNvSpPr/>
            <p:nvPr/>
          </p:nvSpPr>
          <p:spPr>
            <a:xfrm>
              <a:off x="0" y="429895"/>
              <a:ext cx="5811203" cy="382588"/>
            </a:xfrm>
            <a:custGeom>
              <a:avLst/>
              <a:gdLst/>
              <a:ahLst/>
              <a:cxnLst>
                <a:cxn ang="0">
                  <a:pos x="wd2" y="hd2"/>
                </a:cxn>
                <a:cxn ang="5400000">
                  <a:pos x="wd2" y="hd2"/>
                </a:cxn>
                <a:cxn ang="10800000">
                  <a:pos x="wd2" y="hd2"/>
                </a:cxn>
                <a:cxn ang="16200000">
                  <a:pos x="wd2" y="hd2"/>
                </a:cxn>
              </a:cxnLst>
              <a:rect l="0" t="0" r="r" b="b"/>
              <a:pathLst>
                <a:path w="21600" h="21600" extrusionOk="0">
                  <a:moveTo>
                    <a:pt x="0" y="3585"/>
                  </a:moveTo>
                  <a:lnTo>
                    <a:pt x="19" y="2190"/>
                  </a:lnTo>
                  <a:lnTo>
                    <a:pt x="69" y="1050"/>
                  </a:lnTo>
                  <a:lnTo>
                    <a:pt x="144" y="282"/>
                  </a:lnTo>
                  <a:lnTo>
                    <a:pt x="236" y="0"/>
                  </a:lnTo>
                  <a:lnTo>
                    <a:pt x="21364" y="0"/>
                  </a:lnTo>
                  <a:lnTo>
                    <a:pt x="21456" y="282"/>
                  </a:lnTo>
                  <a:lnTo>
                    <a:pt x="21531" y="1050"/>
                  </a:lnTo>
                  <a:lnTo>
                    <a:pt x="21581" y="2190"/>
                  </a:lnTo>
                  <a:lnTo>
                    <a:pt x="21600" y="3585"/>
                  </a:lnTo>
                  <a:lnTo>
                    <a:pt x="21600" y="18015"/>
                  </a:lnTo>
                  <a:lnTo>
                    <a:pt x="21581" y="19410"/>
                  </a:lnTo>
                  <a:lnTo>
                    <a:pt x="21531" y="20550"/>
                  </a:lnTo>
                  <a:lnTo>
                    <a:pt x="21456" y="21318"/>
                  </a:lnTo>
                  <a:lnTo>
                    <a:pt x="21364" y="21600"/>
                  </a:lnTo>
                  <a:lnTo>
                    <a:pt x="236" y="21600"/>
                  </a:lnTo>
                  <a:lnTo>
                    <a:pt x="144" y="21318"/>
                  </a:lnTo>
                  <a:lnTo>
                    <a:pt x="69" y="20550"/>
                  </a:lnTo>
                  <a:lnTo>
                    <a:pt x="19" y="19410"/>
                  </a:lnTo>
                  <a:lnTo>
                    <a:pt x="0" y="18015"/>
                  </a:lnTo>
                  <a:lnTo>
                    <a:pt x="0" y="3585"/>
                  </a:lnTo>
                </a:path>
              </a:pathLst>
            </a:custGeom>
            <a:noFill/>
            <a:ln w="25399" cap="flat">
              <a:solidFill>
                <a:srgbClr val="FFFFFF"/>
              </a:solidFill>
              <a:prstDash val="solid"/>
              <a:round/>
            </a:ln>
            <a:effectLst/>
          </p:spPr>
          <p:txBody>
            <a:bodyPr wrap="square" lIns="45719" tIns="45719" rIns="45719" bIns="45719" numCol="1" anchor="t">
              <a:noAutofit/>
            </a:bodyPr>
            <a:lstStyle/>
            <a:p>
              <a:endParaRPr/>
            </a:p>
          </p:txBody>
        </p:sp>
        <p:sp>
          <p:nvSpPr>
            <p:cNvPr id="266" name="object 11"/>
            <p:cNvSpPr/>
            <p:nvPr/>
          </p:nvSpPr>
          <p:spPr>
            <a:xfrm>
              <a:off x="0" y="859790"/>
              <a:ext cx="5811203" cy="382588"/>
            </a:xfrm>
            <a:custGeom>
              <a:avLst/>
              <a:gdLst/>
              <a:ahLst/>
              <a:cxnLst>
                <a:cxn ang="0">
                  <a:pos x="wd2" y="hd2"/>
                </a:cxn>
                <a:cxn ang="5400000">
                  <a:pos x="wd2" y="hd2"/>
                </a:cxn>
                <a:cxn ang="10800000">
                  <a:pos x="wd2" y="hd2"/>
                </a:cxn>
                <a:cxn ang="16200000">
                  <a:pos x="wd2" y="hd2"/>
                </a:cxn>
              </a:cxnLst>
              <a:rect l="0" t="0" r="r" b="b"/>
              <a:pathLst>
                <a:path w="21600" h="21600" extrusionOk="0">
                  <a:moveTo>
                    <a:pt x="21364" y="0"/>
                  </a:moveTo>
                  <a:lnTo>
                    <a:pt x="236" y="0"/>
                  </a:lnTo>
                  <a:lnTo>
                    <a:pt x="144" y="282"/>
                  </a:lnTo>
                  <a:lnTo>
                    <a:pt x="69" y="1050"/>
                  </a:lnTo>
                  <a:lnTo>
                    <a:pt x="19" y="2190"/>
                  </a:lnTo>
                  <a:lnTo>
                    <a:pt x="0" y="3585"/>
                  </a:lnTo>
                  <a:lnTo>
                    <a:pt x="0" y="18015"/>
                  </a:lnTo>
                  <a:lnTo>
                    <a:pt x="19" y="19410"/>
                  </a:lnTo>
                  <a:lnTo>
                    <a:pt x="69" y="20550"/>
                  </a:lnTo>
                  <a:lnTo>
                    <a:pt x="144" y="21318"/>
                  </a:lnTo>
                  <a:lnTo>
                    <a:pt x="236" y="21600"/>
                  </a:lnTo>
                  <a:lnTo>
                    <a:pt x="21364" y="21600"/>
                  </a:lnTo>
                  <a:lnTo>
                    <a:pt x="21456" y="21318"/>
                  </a:lnTo>
                  <a:lnTo>
                    <a:pt x="21531" y="20550"/>
                  </a:lnTo>
                  <a:lnTo>
                    <a:pt x="21581" y="19410"/>
                  </a:lnTo>
                  <a:lnTo>
                    <a:pt x="21600" y="18015"/>
                  </a:lnTo>
                  <a:lnTo>
                    <a:pt x="21600" y="3585"/>
                  </a:lnTo>
                  <a:lnTo>
                    <a:pt x="21581" y="2190"/>
                  </a:lnTo>
                  <a:lnTo>
                    <a:pt x="21531" y="1050"/>
                  </a:lnTo>
                  <a:lnTo>
                    <a:pt x="21456" y="282"/>
                  </a:lnTo>
                  <a:lnTo>
                    <a:pt x="21364" y="0"/>
                  </a:lnTo>
                  <a:close/>
                </a:path>
              </a:pathLst>
            </a:custGeom>
            <a:solidFill>
              <a:srgbClr val="4F82BD"/>
            </a:solidFill>
            <a:ln w="12700" cap="flat">
              <a:noFill/>
              <a:miter lim="400000"/>
            </a:ln>
            <a:effectLst/>
          </p:spPr>
          <p:txBody>
            <a:bodyPr wrap="square" lIns="45719" tIns="45719" rIns="45719" bIns="45719" numCol="1" anchor="t">
              <a:noAutofit/>
            </a:bodyPr>
            <a:lstStyle/>
            <a:p>
              <a:endParaRPr/>
            </a:p>
          </p:txBody>
        </p:sp>
        <p:sp>
          <p:nvSpPr>
            <p:cNvPr id="267" name="object 12"/>
            <p:cNvSpPr/>
            <p:nvPr/>
          </p:nvSpPr>
          <p:spPr>
            <a:xfrm>
              <a:off x="0" y="859790"/>
              <a:ext cx="5811203" cy="382588"/>
            </a:xfrm>
            <a:custGeom>
              <a:avLst/>
              <a:gdLst/>
              <a:ahLst/>
              <a:cxnLst>
                <a:cxn ang="0">
                  <a:pos x="wd2" y="hd2"/>
                </a:cxn>
                <a:cxn ang="5400000">
                  <a:pos x="wd2" y="hd2"/>
                </a:cxn>
                <a:cxn ang="10800000">
                  <a:pos x="wd2" y="hd2"/>
                </a:cxn>
                <a:cxn ang="16200000">
                  <a:pos x="wd2" y="hd2"/>
                </a:cxn>
              </a:cxnLst>
              <a:rect l="0" t="0" r="r" b="b"/>
              <a:pathLst>
                <a:path w="21600" h="21600" extrusionOk="0">
                  <a:moveTo>
                    <a:pt x="0" y="3585"/>
                  </a:moveTo>
                  <a:lnTo>
                    <a:pt x="19" y="2190"/>
                  </a:lnTo>
                  <a:lnTo>
                    <a:pt x="69" y="1050"/>
                  </a:lnTo>
                  <a:lnTo>
                    <a:pt x="144" y="282"/>
                  </a:lnTo>
                  <a:lnTo>
                    <a:pt x="236" y="0"/>
                  </a:lnTo>
                  <a:lnTo>
                    <a:pt x="21364" y="0"/>
                  </a:lnTo>
                  <a:lnTo>
                    <a:pt x="21456" y="282"/>
                  </a:lnTo>
                  <a:lnTo>
                    <a:pt x="21531" y="1050"/>
                  </a:lnTo>
                  <a:lnTo>
                    <a:pt x="21581" y="2190"/>
                  </a:lnTo>
                  <a:lnTo>
                    <a:pt x="21600" y="3585"/>
                  </a:lnTo>
                  <a:lnTo>
                    <a:pt x="21600" y="18015"/>
                  </a:lnTo>
                  <a:lnTo>
                    <a:pt x="21581" y="19410"/>
                  </a:lnTo>
                  <a:lnTo>
                    <a:pt x="21531" y="20550"/>
                  </a:lnTo>
                  <a:lnTo>
                    <a:pt x="21456" y="21318"/>
                  </a:lnTo>
                  <a:lnTo>
                    <a:pt x="21364" y="21600"/>
                  </a:lnTo>
                  <a:lnTo>
                    <a:pt x="236" y="21600"/>
                  </a:lnTo>
                  <a:lnTo>
                    <a:pt x="144" y="21318"/>
                  </a:lnTo>
                  <a:lnTo>
                    <a:pt x="69" y="20550"/>
                  </a:lnTo>
                  <a:lnTo>
                    <a:pt x="19" y="19410"/>
                  </a:lnTo>
                  <a:lnTo>
                    <a:pt x="0" y="18015"/>
                  </a:lnTo>
                  <a:lnTo>
                    <a:pt x="0" y="3585"/>
                  </a:lnTo>
                </a:path>
              </a:pathLst>
            </a:custGeom>
            <a:noFill/>
            <a:ln w="25399" cap="flat">
              <a:solidFill>
                <a:srgbClr val="FFFFFF"/>
              </a:solidFill>
              <a:prstDash val="solid"/>
              <a:round/>
            </a:ln>
            <a:effectLst/>
          </p:spPr>
          <p:txBody>
            <a:bodyPr wrap="square" lIns="45719" tIns="45719" rIns="45719" bIns="45719" numCol="1" anchor="t">
              <a:noAutofit/>
            </a:bodyPr>
            <a:lstStyle/>
            <a:p>
              <a:endParaRPr/>
            </a:p>
          </p:txBody>
        </p:sp>
        <p:sp>
          <p:nvSpPr>
            <p:cNvPr id="268" name="object 13"/>
            <p:cNvSpPr/>
            <p:nvPr/>
          </p:nvSpPr>
          <p:spPr>
            <a:xfrm>
              <a:off x="0" y="1289685"/>
              <a:ext cx="5811203" cy="382588"/>
            </a:xfrm>
            <a:custGeom>
              <a:avLst/>
              <a:gdLst/>
              <a:ahLst/>
              <a:cxnLst>
                <a:cxn ang="0">
                  <a:pos x="wd2" y="hd2"/>
                </a:cxn>
                <a:cxn ang="5400000">
                  <a:pos x="wd2" y="hd2"/>
                </a:cxn>
                <a:cxn ang="10800000">
                  <a:pos x="wd2" y="hd2"/>
                </a:cxn>
                <a:cxn ang="16200000">
                  <a:pos x="wd2" y="hd2"/>
                </a:cxn>
              </a:cxnLst>
              <a:rect l="0" t="0" r="r" b="b"/>
              <a:pathLst>
                <a:path w="21600" h="21600" extrusionOk="0">
                  <a:moveTo>
                    <a:pt x="21364" y="0"/>
                  </a:moveTo>
                  <a:lnTo>
                    <a:pt x="236" y="0"/>
                  </a:lnTo>
                  <a:lnTo>
                    <a:pt x="144" y="282"/>
                  </a:lnTo>
                  <a:lnTo>
                    <a:pt x="69" y="1050"/>
                  </a:lnTo>
                  <a:lnTo>
                    <a:pt x="19" y="2190"/>
                  </a:lnTo>
                  <a:lnTo>
                    <a:pt x="0" y="3585"/>
                  </a:lnTo>
                  <a:lnTo>
                    <a:pt x="0" y="18015"/>
                  </a:lnTo>
                  <a:lnTo>
                    <a:pt x="19" y="19410"/>
                  </a:lnTo>
                  <a:lnTo>
                    <a:pt x="69" y="20550"/>
                  </a:lnTo>
                  <a:lnTo>
                    <a:pt x="144" y="21318"/>
                  </a:lnTo>
                  <a:lnTo>
                    <a:pt x="236" y="21600"/>
                  </a:lnTo>
                  <a:lnTo>
                    <a:pt x="21364" y="21600"/>
                  </a:lnTo>
                  <a:lnTo>
                    <a:pt x="21456" y="21318"/>
                  </a:lnTo>
                  <a:lnTo>
                    <a:pt x="21531" y="20550"/>
                  </a:lnTo>
                  <a:lnTo>
                    <a:pt x="21581" y="19410"/>
                  </a:lnTo>
                  <a:lnTo>
                    <a:pt x="21600" y="18015"/>
                  </a:lnTo>
                  <a:lnTo>
                    <a:pt x="21600" y="3585"/>
                  </a:lnTo>
                  <a:lnTo>
                    <a:pt x="21581" y="2190"/>
                  </a:lnTo>
                  <a:lnTo>
                    <a:pt x="21531" y="1050"/>
                  </a:lnTo>
                  <a:lnTo>
                    <a:pt x="21456" y="282"/>
                  </a:lnTo>
                  <a:lnTo>
                    <a:pt x="21364" y="0"/>
                  </a:lnTo>
                  <a:close/>
                </a:path>
              </a:pathLst>
            </a:custGeom>
            <a:solidFill>
              <a:srgbClr val="4F82BD"/>
            </a:solidFill>
            <a:ln w="12700" cap="flat">
              <a:noFill/>
              <a:miter lim="400000"/>
            </a:ln>
            <a:effectLst/>
          </p:spPr>
          <p:txBody>
            <a:bodyPr wrap="square" lIns="45719" tIns="45719" rIns="45719" bIns="45719" numCol="1" anchor="t">
              <a:noAutofit/>
            </a:bodyPr>
            <a:lstStyle/>
            <a:p>
              <a:endParaRPr/>
            </a:p>
          </p:txBody>
        </p:sp>
        <p:sp>
          <p:nvSpPr>
            <p:cNvPr id="269" name="object 14"/>
            <p:cNvSpPr/>
            <p:nvPr/>
          </p:nvSpPr>
          <p:spPr>
            <a:xfrm>
              <a:off x="0" y="1289685"/>
              <a:ext cx="5811203" cy="382588"/>
            </a:xfrm>
            <a:custGeom>
              <a:avLst/>
              <a:gdLst/>
              <a:ahLst/>
              <a:cxnLst>
                <a:cxn ang="0">
                  <a:pos x="wd2" y="hd2"/>
                </a:cxn>
                <a:cxn ang="5400000">
                  <a:pos x="wd2" y="hd2"/>
                </a:cxn>
                <a:cxn ang="10800000">
                  <a:pos x="wd2" y="hd2"/>
                </a:cxn>
                <a:cxn ang="16200000">
                  <a:pos x="wd2" y="hd2"/>
                </a:cxn>
              </a:cxnLst>
              <a:rect l="0" t="0" r="r" b="b"/>
              <a:pathLst>
                <a:path w="21600" h="21600" extrusionOk="0">
                  <a:moveTo>
                    <a:pt x="0" y="3585"/>
                  </a:moveTo>
                  <a:lnTo>
                    <a:pt x="19" y="2190"/>
                  </a:lnTo>
                  <a:lnTo>
                    <a:pt x="69" y="1050"/>
                  </a:lnTo>
                  <a:lnTo>
                    <a:pt x="144" y="282"/>
                  </a:lnTo>
                  <a:lnTo>
                    <a:pt x="236" y="0"/>
                  </a:lnTo>
                  <a:lnTo>
                    <a:pt x="21364" y="0"/>
                  </a:lnTo>
                  <a:lnTo>
                    <a:pt x="21456" y="282"/>
                  </a:lnTo>
                  <a:lnTo>
                    <a:pt x="21531" y="1050"/>
                  </a:lnTo>
                  <a:lnTo>
                    <a:pt x="21581" y="2190"/>
                  </a:lnTo>
                  <a:lnTo>
                    <a:pt x="21600" y="3585"/>
                  </a:lnTo>
                  <a:lnTo>
                    <a:pt x="21600" y="18015"/>
                  </a:lnTo>
                  <a:lnTo>
                    <a:pt x="21581" y="19410"/>
                  </a:lnTo>
                  <a:lnTo>
                    <a:pt x="21531" y="20550"/>
                  </a:lnTo>
                  <a:lnTo>
                    <a:pt x="21456" y="21318"/>
                  </a:lnTo>
                  <a:lnTo>
                    <a:pt x="21364" y="21600"/>
                  </a:lnTo>
                  <a:lnTo>
                    <a:pt x="236" y="21600"/>
                  </a:lnTo>
                  <a:lnTo>
                    <a:pt x="144" y="21318"/>
                  </a:lnTo>
                  <a:lnTo>
                    <a:pt x="69" y="20550"/>
                  </a:lnTo>
                  <a:lnTo>
                    <a:pt x="19" y="19410"/>
                  </a:lnTo>
                  <a:lnTo>
                    <a:pt x="0" y="18015"/>
                  </a:lnTo>
                  <a:lnTo>
                    <a:pt x="0" y="3585"/>
                  </a:lnTo>
                </a:path>
              </a:pathLst>
            </a:custGeom>
            <a:noFill/>
            <a:ln w="25399" cap="flat">
              <a:solidFill>
                <a:srgbClr val="FFFFFF"/>
              </a:solidFill>
              <a:prstDash val="solid"/>
              <a:round/>
            </a:ln>
            <a:effectLst/>
          </p:spPr>
          <p:txBody>
            <a:bodyPr wrap="square" lIns="45719" tIns="45719" rIns="45719" bIns="45719" numCol="1" anchor="t">
              <a:noAutofit/>
            </a:bodyPr>
            <a:lstStyle/>
            <a:p>
              <a:endParaRPr/>
            </a:p>
          </p:txBody>
        </p:sp>
        <p:sp>
          <p:nvSpPr>
            <p:cNvPr id="270" name="object 15"/>
            <p:cNvSpPr/>
            <p:nvPr/>
          </p:nvSpPr>
          <p:spPr>
            <a:xfrm>
              <a:off x="0" y="1719580"/>
              <a:ext cx="5811203" cy="382589"/>
            </a:xfrm>
            <a:custGeom>
              <a:avLst/>
              <a:gdLst/>
              <a:ahLst/>
              <a:cxnLst>
                <a:cxn ang="0">
                  <a:pos x="wd2" y="hd2"/>
                </a:cxn>
                <a:cxn ang="5400000">
                  <a:pos x="wd2" y="hd2"/>
                </a:cxn>
                <a:cxn ang="10800000">
                  <a:pos x="wd2" y="hd2"/>
                </a:cxn>
                <a:cxn ang="16200000">
                  <a:pos x="wd2" y="hd2"/>
                </a:cxn>
              </a:cxnLst>
              <a:rect l="0" t="0" r="r" b="b"/>
              <a:pathLst>
                <a:path w="21600" h="21600" extrusionOk="0">
                  <a:moveTo>
                    <a:pt x="21364" y="0"/>
                  </a:moveTo>
                  <a:lnTo>
                    <a:pt x="236" y="0"/>
                  </a:lnTo>
                  <a:lnTo>
                    <a:pt x="144" y="282"/>
                  </a:lnTo>
                  <a:lnTo>
                    <a:pt x="69" y="1050"/>
                  </a:lnTo>
                  <a:lnTo>
                    <a:pt x="19" y="2190"/>
                  </a:lnTo>
                  <a:lnTo>
                    <a:pt x="0" y="3585"/>
                  </a:lnTo>
                  <a:lnTo>
                    <a:pt x="0" y="18015"/>
                  </a:lnTo>
                  <a:lnTo>
                    <a:pt x="19" y="19410"/>
                  </a:lnTo>
                  <a:lnTo>
                    <a:pt x="69" y="20550"/>
                  </a:lnTo>
                  <a:lnTo>
                    <a:pt x="144" y="21318"/>
                  </a:lnTo>
                  <a:lnTo>
                    <a:pt x="236" y="21600"/>
                  </a:lnTo>
                  <a:lnTo>
                    <a:pt x="21364" y="21600"/>
                  </a:lnTo>
                  <a:lnTo>
                    <a:pt x="21456" y="21318"/>
                  </a:lnTo>
                  <a:lnTo>
                    <a:pt x="21531" y="20550"/>
                  </a:lnTo>
                  <a:lnTo>
                    <a:pt x="21581" y="19410"/>
                  </a:lnTo>
                  <a:lnTo>
                    <a:pt x="21600" y="18015"/>
                  </a:lnTo>
                  <a:lnTo>
                    <a:pt x="21600" y="3585"/>
                  </a:lnTo>
                  <a:lnTo>
                    <a:pt x="21581" y="2190"/>
                  </a:lnTo>
                  <a:lnTo>
                    <a:pt x="21531" y="1050"/>
                  </a:lnTo>
                  <a:lnTo>
                    <a:pt x="21456" y="282"/>
                  </a:lnTo>
                  <a:lnTo>
                    <a:pt x="21364" y="0"/>
                  </a:lnTo>
                  <a:close/>
                </a:path>
              </a:pathLst>
            </a:custGeom>
            <a:solidFill>
              <a:srgbClr val="4F82BD"/>
            </a:solidFill>
            <a:ln w="12700" cap="flat">
              <a:noFill/>
              <a:miter lim="400000"/>
            </a:ln>
            <a:effectLst/>
          </p:spPr>
          <p:txBody>
            <a:bodyPr wrap="square" lIns="45719" tIns="45719" rIns="45719" bIns="45719" numCol="1" anchor="t">
              <a:noAutofit/>
            </a:bodyPr>
            <a:lstStyle/>
            <a:p>
              <a:endParaRPr/>
            </a:p>
          </p:txBody>
        </p:sp>
        <p:sp>
          <p:nvSpPr>
            <p:cNvPr id="271" name="object 16"/>
            <p:cNvSpPr/>
            <p:nvPr/>
          </p:nvSpPr>
          <p:spPr>
            <a:xfrm>
              <a:off x="0" y="1719580"/>
              <a:ext cx="5811203" cy="382589"/>
            </a:xfrm>
            <a:custGeom>
              <a:avLst/>
              <a:gdLst/>
              <a:ahLst/>
              <a:cxnLst>
                <a:cxn ang="0">
                  <a:pos x="wd2" y="hd2"/>
                </a:cxn>
                <a:cxn ang="5400000">
                  <a:pos x="wd2" y="hd2"/>
                </a:cxn>
                <a:cxn ang="10800000">
                  <a:pos x="wd2" y="hd2"/>
                </a:cxn>
                <a:cxn ang="16200000">
                  <a:pos x="wd2" y="hd2"/>
                </a:cxn>
              </a:cxnLst>
              <a:rect l="0" t="0" r="r" b="b"/>
              <a:pathLst>
                <a:path w="21600" h="21600" extrusionOk="0">
                  <a:moveTo>
                    <a:pt x="0" y="3585"/>
                  </a:moveTo>
                  <a:lnTo>
                    <a:pt x="19" y="2190"/>
                  </a:lnTo>
                  <a:lnTo>
                    <a:pt x="69" y="1050"/>
                  </a:lnTo>
                  <a:lnTo>
                    <a:pt x="144" y="282"/>
                  </a:lnTo>
                  <a:lnTo>
                    <a:pt x="236" y="0"/>
                  </a:lnTo>
                  <a:lnTo>
                    <a:pt x="21364" y="0"/>
                  </a:lnTo>
                  <a:lnTo>
                    <a:pt x="21456" y="282"/>
                  </a:lnTo>
                  <a:lnTo>
                    <a:pt x="21531" y="1050"/>
                  </a:lnTo>
                  <a:lnTo>
                    <a:pt x="21581" y="2190"/>
                  </a:lnTo>
                  <a:lnTo>
                    <a:pt x="21600" y="3585"/>
                  </a:lnTo>
                  <a:lnTo>
                    <a:pt x="21600" y="18015"/>
                  </a:lnTo>
                  <a:lnTo>
                    <a:pt x="21581" y="19410"/>
                  </a:lnTo>
                  <a:lnTo>
                    <a:pt x="21531" y="20550"/>
                  </a:lnTo>
                  <a:lnTo>
                    <a:pt x="21456" y="21318"/>
                  </a:lnTo>
                  <a:lnTo>
                    <a:pt x="21364" y="21600"/>
                  </a:lnTo>
                  <a:lnTo>
                    <a:pt x="236" y="21600"/>
                  </a:lnTo>
                  <a:lnTo>
                    <a:pt x="144" y="21318"/>
                  </a:lnTo>
                  <a:lnTo>
                    <a:pt x="69" y="20550"/>
                  </a:lnTo>
                  <a:lnTo>
                    <a:pt x="19" y="19410"/>
                  </a:lnTo>
                  <a:lnTo>
                    <a:pt x="0" y="18015"/>
                  </a:lnTo>
                  <a:lnTo>
                    <a:pt x="0" y="3585"/>
                  </a:lnTo>
                </a:path>
              </a:pathLst>
            </a:custGeom>
            <a:noFill/>
            <a:ln w="25399" cap="flat">
              <a:solidFill>
                <a:srgbClr val="FFFFFF"/>
              </a:solidFill>
              <a:prstDash val="solid"/>
              <a:round/>
            </a:ln>
            <a:effectLst/>
          </p:spPr>
          <p:txBody>
            <a:bodyPr wrap="square" lIns="45719" tIns="45719" rIns="45719" bIns="45719" numCol="1" anchor="t">
              <a:noAutofit/>
            </a:bodyPr>
            <a:lstStyle/>
            <a:p>
              <a:endParaRPr/>
            </a:p>
          </p:txBody>
        </p:sp>
        <p:sp>
          <p:nvSpPr>
            <p:cNvPr id="272" name="object 17"/>
            <p:cNvSpPr/>
            <p:nvPr/>
          </p:nvSpPr>
          <p:spPr>
            <a:xfrm>
              <a:off x="0" y="2149475"/>
              <a:ext cx="5811203" cy="382589"/>
            </a:xfrm>
            <a:custGeom>
              <a:avLst/>
              <a:gdLst/>
              <a:ahLst/>
              <a:cxnLst>
                <a:cxn ang="0">
                  <a:pos x="wd2" y="hd2"/>
                </a:cxn>
                <a:cxn ang="5400000">
                  <a:pos x="wd2" y="hd2"/>
                </a:cxn>
                <a:cxn ang="10800000">
                  <a:pos x="wd2" y="hd2"/>
                </a:cxn>
                <a:cxn ang="16200000">
                  <a:pos x="wd2" y="hd2"/>
                </a:cxn>
              </a:cxnLst>
              <a:rect l="0" t="0" r="r" b="b"/>
              <a:pathLst>
                <a:path w="21600" h="21600" extrusionOk="0">
                  <a:moveTo>
                    <a:pt x="21364" y="0"/>
                  </a:moveTo>
                  <a:lnTo>
                    <a:pt x="236" y="0"/>
                  </a:lnTo>
                  <a:lnTo>
                    <a:pt x="144" y="282"/>
                  </a:lnTo>
                  <a:lnTo>
                    <a:pt x="69" y="1050"/>
                  </a:lnTo>
                  <a:lnTo>
                    <a:pt x="19" y="2190"/>
                  </a:lnTo>
                  <a:lnTo>
                    <a:pt x="0" y="3585"/>
                  </a:lnTo>
                  <a:lnTo>
                    <a:pt x="0" y="18015"/>
                  </a:lnTo>
                  <a:lnTo>
                    <a:pt x="19" y="19410"/>
                  </a:lnTo>
                  <a:lnTo>
                    <a:pt x="69" y="20550"/>
                  </a:lnTo>
                  <a:lnTo>
                    <a:pt x="144" y="21318"/>
                  </a:lnTo>
                  <a:lnTo>
                    <a:pt x="236" y="21600"/>
                  </a:lnTo>
                  <a:lnTo>
                    <a:pt x="21364" y="21600"/>
                  </a:lnTo>
                  <a:lnTo>
                    <a:pt x="21456" y="21318"/>
                  </a:lnTo>
                  <a:lnTo>
                    <a:pt x="21531" y="20550"/>
                  </a:lnTo>
                  <a:lnTo>
                    <a:pt x="21581" y="19410"/>
                  </a:lnTo>
                  <a:lnTo>
                    <a:pt x="21600" y="18015"/>
                  </a:lnTo>
                  <a:lnTo>
                    <a:pt x="21600" y="3585"/>
                  </a:lnTo>
                  <a:lnTo>
                    <a:pt x="21581" y="2190"/>
                  </a:lnTo>
                  <a:lnTo>
                    <a:pt x="21531" y="1050"/>
                  </a:lnTo>
                  <a:lnTo>
                    <a:pt x="21456" y="282"/>
                  </a:lnTo>
                  <a:lnTo>
                    <a:pt x="21364" y="0"/>
                  </a:lnTo>
                  <a:close/>
                </a:path>
              </a:pathLst>
            </a:custGeom>
            <a:solidFill>
              <a:srgbClr val="4F82BD"/>
            </a:solidFill>
            <a:ln w="12700" cap="flat">
              <a:noFill/>
              <a:miter lim="400000"/>
            </a:ln>
            <a:effectLst/>
          </p:spPr>
          <p:txBody>
            <a:bodyPr wrap="square" lIns="45719" tIns="45719" rIns="45719" bIns="45719" numCol="1" anchor="t">
              <a:noAutofit/>
            </a:bodyPr>
            <a:lstStyle/>
            <a:p>
              <a:endParaRPr/>
            </a:p>
          </p:txBody>
        </p:sp>
        <p:sp>
          <p:nvSpPr>
            <p:cNvPr id="273" name="object 18"/>
            <p:cNvSpPr/>
            <p:nvPr/>
          </p:nvSpPr>
          <p:spPr>
            <a:xfrm>
              <a:off x="0" y="2149475"/>
              <a:ext cx="5811203" cy="382589"/>
            </a:xfrm>
            <a:custGeom>
              <a:avLst/>
              <a:gdLst/>
              <a:ahLst/>
              <a:cxnLst>
                <a:cxn ang="0">
                  <a:pos x="wd2" y="hd2"/>
                </a:cxn>
                <a:cxn ang="5400000">
                  <a:pos x="wd2" y="hd2"/>
                </a:cxn>
                <a:cxn ang="10800000">
                  <a:pos x="wd2" y="hd2"/>
                </a:cxn>
                <a:cxn ang="16200000">
                  <a:pos x="wd2" y="hd2"/>
                </a:cxn>
              </a:cxnLst>
              <a:rect l="0" t="0" r="r" b="b"/>
              <a:pathLst>
                <a:path w="21600" h="21600" extrusionOk="0">
                  <a:moveTo>
                    <a:pt x="0" y="3585"/>
                  </a:moveTo>
                  <a:lnTo>
                    <a:pt x="19" y="2190"/>
                  </a:lnTo>
                  <a:lnTo>
                    <a:pt x="69" y="1050"/>
                  </a:lnTo>
                  <a:lnTo>
                    <a:pt x="144" y="282"/>
                  </a:lnTo>
                  <a:lnTo>
                    <a:pt x="236" y="0"/>
                  </a:lnTo>
                  <a:lnTo>
                    <a:pt x="21364" y="0"/>
                  </a:lnTo>
                  <a:lnTo>
                    <a:pt x="21456" y="282"/>
                  </a:lnTo>
                  <a:lnTo>
                    <a:pt x="21531" y="1050"/>
                  </a:lnTo>
                  <a:lnTo>
                    <a:pt x="21581" y="2190"/>
                  </a:lnTo>
                  <a:lnTo>
                    <a:pt x="21600" y="3585"/>
                  </a:lnTo>
                  <a:lnTo>
                    <a:pt x="21600" y="18015"/>
                  </a:lnTo>
                  <a:lnTo>
                    <a:pt x="21581" y="19410"/>
                  </a:lnTo>
                  <a:lnTo>
                    <a:pt x="21531" y="20550"/>
                  </a:lnTo>
                  <a:lnTo>
                    <a:pt x="21456" y="21318"/>
                  </a:lnTo>
                  <a:lnTo>
                    <a:pt x="21364" y="21600"/>
                  </a:lnTo>
                  <a:lnTo>
                    <a:pt x="236" y="21600"/>
                  </a:lnTo>
                  <a:lnTo>
                    <a:pt x="144" y="21318"/>
                  </a:lnTo>
                  <a:lnTo>
                    <a:pt x="69" y="20550"/>
                  </a:lnTo>
                  <a:lnTo>
                    <a:pt x="19" y="19410"/>
                  </a:lnTo>
                  <a:lnTo>
                    <a:pt x="0" y="18015"/>
                  </a:lnTo>
                  <a:lnTo>
                    <a:pt x="0" y="3585"/>
                  </a:lnTo>
                </a:path>
              </a:pathLst>
            </a:custGeom>
            <a:noFill/>
            <a:ln w="25399" cap="flat">
              <a:solidFill>
                <a:srgbClr val="FFFFFF"/>
              </a:solidFill>
              <a:prstDash val="solid"/>
              <a:round/>
            </a:ln>
            <a:effectLst/>
          </p:spPr>
          <p:txBody>
            <a:bodyPr wrap="square" lIns="45719" tIns="45719" rIns="45719" bIns="45719" numCol="1" anchor="t">
              <a:noAutofit/>
            </a:bodyPr>
            <a:lstStyle/>
            <a:p>
              <a:endParaRPr/>
            </a:p>
          </p:txBody>
        </p:sp>
        <p:sp>
          <p:nvSpPr>
            <p:cNvPr id="274" name="object 19"/>
            <p:cNvSpPr/>
            <p:nvPr/>
          </p:nvSpPr>
          <p:spPr>
            <a:xfrm>
              <a:off x="0" y="2579053"/>
              <a:ext cx="5811203" cy="382589"/>
            </a:xfrm>
            <a:custGeom>
              <a:avLst/>
              <a:gdLst/>
              <a:ahLst/>
              <a:cxnLst>
                <a:cxn ang="0">
                  <a:pos x="wd2" y="hd2"/>
                </a:cxn>
                <a:cxn ang="5400000">
                  <a:pos x="wd2" y="hd2"/>
                </a:cxn>
                <a:cxn ang="10800000">
                  <a:pos x="wd2" y="hd2"/>
                </a:cxn>
                <a:cxn ang="16200000">
                  <a:pos x="wd2" y="hd2"/>
                </a:cxn>
              </a:cxnLst>
              <a:rect l="0" t="0" r="r" b="b"/>
              <a:pathLst>
                <a:path w="21600" h="21600" extrusionOk="0">
                  <a:moveTo>
                    <a:pt x="21364" y="0"/>
                  </a:moveTo>
                  <a:lnTo>
                    <a:pt x="236" y="0"/>
                  </a:lnTo>
                  <a:lnTo>
                    <a:pt x="144" y="282"/>
                  </a:lnTo>
                  <a:lnTo>
                    <a:pt x="69" y="1050"/>
                  </a:lnTo>
                  <a:lnTo>
                    <a:pt x="19" y="2190"/>
                  </a:lnTo>
                  <a:lnTo>
                    <a:pt x="0" y="3585"/>
                  </a:lnTo>
                  <a:lnTo>
                    <a:pt x="0" y="18015"/>
                  </a:lnTo>
                  <a:lnTo>
                    <a:pt x="19" y="19410"/>
                  </a:lnTo>
                  <a:lnTo>
                    <a:pt x="69" y="20550"/>
                  </a:lnTo>
                  <a:lnTo>
                    <a:pt x="144" y="21318"/>
                  </a:lnTo>
                  <a:lnTo>
                    <a:pt x="236" y="21600"/>
                  </a:lnTo>
                  <a:lnTo>
                    <a:pt x="21364" y="21600"/>
                  </a:lnTo>
                  <a:lnTo>
                    <a:pt x="21456" y="21318"/>
                  </a:lnTo>
                  <a:lnTo>
                    <a:pt x="21531" y="20550"/>
                  </a:lnTo>
                  <a:lnTo>
                    <a:pt x="21581" y="19410"/>
                  </a:lnTo>
                  <a:lnTo>
                    <a:pt x="21600" y="18015"/>
                  </a:lnTo>
                  <a:lnTo>
                    <a:pt x="21600" y="3585"/>
                  </a:lnTo>
                  <a:lnTo>
                    <a:pt x="21581" y="2190"/>
                  </a:lnTo>
                  <a:lnTo>
                    <a:pt x="21531" y="1050"/>
                  </a:lnTo>
                  <a:lnTo>
                    <a:pt x="21456" y="282"/>
                  </a:lnTo>
                  <a:lnTo>
                    <a:pt x="21364" y="0"/>
                  </a:lnTo>
                  <a:close/>
                </a:path>
              </a:pathLst>
            </a:custGeom>
            <a:solidFill>
              <a:srgbClr val="4F82BD"/>
            </a:solidFill>
            <a:ln w="12700" cap="flat">
              <a:noFill/>
              <a:miter lim="400000"/>
            </a:ln>
            <a:effectLst/>
          </p:spPr>
          <p:txBody>
            <a:bodyPr wrap="square" lIns="45719" tIns="45719" rIns="45719" bIns="45719" numCol="1" anchor="t">
              <a:noAutofit/>
            </a:bodyPr>
            <a:lstStyle/>
            <a:p>
              <a:endParaRPr/>
            </a:p>
          </p:txBody>
        </p:sp>
        <p:sp>
          <p:nvSpPr>
            <p:cNvPr id="275" name="object 20"/>
            <p:cNvSpPr/>
            <p:nvPr/>
          </p:nvSpPr>
          <p:spPr>
            <a:xfrm>
              <a:off x="0" y="2579053"/>
              <a:ext cx="5811203" cy="382589"/>
            </a:xfrm>
            <a:custGeom>
              <a:avLst/>
              <a:gdLst/>
              <a:ahLst/>
              <a:cxnLst>
                <a:cxn ang="0">
                  <a:pos x="wd2" y="hd2"/>
                </a:cxn>
                <a:cxn ang="5400000">
                  <a:pos x="wd2" y="hd2"/>
                </a:cxn>
                <a:cxn ang="10800000">
                  <a:pos x="wd2" y="hd2"/>
                </a:cxn>
                <a:cxn ang="16200000">
                  <a:pos x="wd2" y="hd2"/>
                </a:cxn>
              </a:cxnLst>
              <a:rect l="0" t="0" r="r" b="b"/>
              <a:pathLst>
                <a:path w="21600" h="21600" extrusionOk="0">
                  <a:moveTo>
                    <a:pt x="0" y="3585"/>
                  </a:moveTo>
                  <a:lnTo>
                    <a:pt x="19" y="2190"/>
                  </a:lnTo>
                  <a:lnTo>
                    <a:pt x="69" y="1050"/>
                  </a:lnTo>
                  <a:lnTo>
                    <a:pt x="144" y="282"/>
                  </a:lnTo>
                  <a:lnTo>
                    <a:pt x="236" y="0"/>
                  </a:lnTo>
                  <a:lnTo>
                    <a:pt x="21364" y="0"/>
                  </a:lnTo>
                  <a:lnTo>
                    <a:pt x="21456" y="282"/>
                  </a:lnTo>
                  <a:lnTo>
                    <a:pt x="21531" y="1050"/>
                  </a:lnTo>
                  <a:lnTo>
                    <a:pt x="21581" y="2190"/>
                  </a:lnTo>
                  <a:lnTo>
                    <a:pt x="21600" y="3585"/>
                  </a:lnTo>
                  <a:lnTo>
                    <a:pt x="21600" y="18015"/>
                  </a:lnTo>
                  <a:lnTo>
                    <a:pt x="21581" y="19410"/>
                  </a:lnTo>
                  <a:lnTo>
                    <a:pt x="21531" y="20550"/>
                  </a:lnTo>
                  <a:lnTo>
                    <a:pt x="21456" y="21318"/>
                  </a:lnTo>
                  <a:lnTo>
                    <a:pt x="21364" y="21600"/>
                  </a:lnTo>
                  <a:lnTo>
                    <a:pt x="236" y="21600"/>
                  </a:lnTo>
                  <a:lnTo>
                    <a:pt x="144" y="21318"/>
                  </a:lnTo>
                  <a:lnTo>
                    <a:pt x="69" y="20550"/>
                  </a:lnTo>
                  <a:lnTo>
                    <a:pt x="19" y="19410"/>
                  </a:lnTo>
                  <a:lnTo>
                    <a:pt x="0" y="18015"/>
                  </a:lnTo>
                  <a:lnTo>
                    <a:pt x="0" y="3585"/>
                  </a:lnTo>
                </a:path>
              </a:pathLst>
            </a:custGeom>
            <a:noFill/>
            <a:ln w="25399" cap="flat">
              <a:solidFill>
                <a:srgbClr val="FFFFFF"/>
              </a:solidFill>
              <a:prstDash val="solid"/>
              <a:round/>
            </a:ln>
            <a:effectLst/>
          </p:spPr>
          <p:txBody>
            <a:bodyPr wrap="square" lIns="45719" tIns="45719" rIns="45719" bIns="45719" numCol="1" anchor="t">
              <a:noAutofit/>
            </a:bodyPr>
            <a:lstStyle/>
            <a:p>
              <a:endParaRPr/>
            </a:p>
          </p:txBody>
        </p:sp>
        <p:sp>
          <p:nvSpPr>
            <p:cNvPr id="276" name="object 21"/>
            <p:cNvSpPr/>
            <p:nvPr/>
          </p:nvSpPr>
          <p:spPr>
            <a:xfrm>
              <a:off x="0" y="3008948"/>
              <a:ext cx="5811203" cy="382589"/>
            </a:xfrm>
            <a:custGeom>
              <a:avLst/>
              <a:gdLst/>
              <a:ahLst/>
              <a:cxnLst>
                <a:cxn ang="0">
                  <a:pos x="wd2" y="hd2"/>
                </a:cxn>
                <a:cxn ang="5400000">
                  <a:pos x="wd2" y="hd2"/>
                </a:cxn>
                <a:cxn ang="10800000">
                  <a:pos x="wd2" y="hd2"/>
                </a:cxn>
                <a:cxn ang="16200000">
                  <a:pos x="wd2" y="hd2"/>
                </a:cxn>
              </a:cxnLst>
              <a:rect l="0" t="0" r="r" b="b"/>
              <a:pathLst>
                <a:path w="21600" h="21600" extrusionOk="0">
                  <a:moveTo>
                    <a:pt x="21364" y="0"/>
                  </a:moveTo>
                  <a:lnTo>
                    <a:pt x="236" y="0"/>
                  </a:lnTo>
                  <a:lnTo>
                    <a:pt x="144" y="282"/>
                  </a:lnTo>
                  <a:lnTo>
                    <a:pt x="69" y="1050"/>
                  </a:lnTo>
                  <a:lnTo>
                    <a:pt x="19" y="2190"/>
                  </a:lnTo>
                  <a:lnTo>
                    <a:pt x="0" y="3585"/>
                  </a:lnTo>
                  <a:lnTo>
                    <a:pt x="0" y="18015"/>
                  </a:lnTo>
                  <a:lnTo>
                    <a:pt x="19" y="19410"/>
                  </a:lnTo>
                  <a:lnTo>
                    <a:pt x="69" y="20550"/>
                  </a:lnTo>
                  <a:lnTo>
                    <a:pt x="144" y="21318"/>
                  </a:lnTo>
                  <a:lnTo>
                    <a:pt x="236" y="21600"/>
                  </a:lnTo>
                  <a:lnTo>
                    <a:pt x="21364" y="21600"/>
                  </a:lnTo>
                  <a:lnTo>
                    <a:pt x="21456" y="21318"/>
                  </a:lnTo>
                  <a:lnTo>
                    <a:pt x="21531" y="20550"/>
                  </a:lnTo>
                  <a:lnTo>
                    <a:pt x="21581" y="19410"/>
                  </a:lnTo>
                  <a:lnTo>
                    <a:pt x="21600" y="18015"/>
                  </a:lnTo>
                  <a:lnTo>
                    <a:pt x="21600" y="3585"/>
                  </a:lnTo>
                  <a:lnTo>
                    <a:pt x="21581" y="2190"/>
                  </a:lnTo>
                  <a:lnTo>
                    <a:pt x="21531" y="1050"/>
                  </a:lnTo>
                  <a:lnTo>
                    <a:pt x="21456" y="282"/>
                  </a:lnTo>
                  <a:lnTo>
                    <a:pt x="21364" y="0"/>
                  </a:lnTo>
                  <a:close/>
                </a:path>
              </a:pathLst>
            </a:custGeom>
            <a:solidFill>
              <a:srgbClr val="4F82BD"/>
            </a:solidFill>
            <a:ln w="12700" cap="flat">
              <a:noFill/>
              <a:miter lim="400000"/>
            </a:ln>
            <a:effectLst/>
          </p:spPr>
          <p:txBody>
            <a:bodyPr wrap="square" lIns="45719" tIns="45719" rIns="45719" bIns="45719" numCol="1" anchor="t">
              <a:noAutofit/>
            </a:bodyPr>
            <a:lstStyle/>
            <a:p>
              <a:endParaRPr/>
            </a:p>
          </p:txBody>
        </p:sp>
        <p:sp>
          <p:nvSpPr>
            <p:cNvPr id="277" name="object 22"/>
            <p:cNvSpPr/>
            <p:nvPr/>
          </p:nvSpPr>
          <p:spPr>
            <a:xfrm>
              <a:off x="0" y="3008948"/>
              <a:ext cx="5811203" cy="382589"/>
            </a:xfrm>
            <a:custGeom>
              <a:avLst/>
              <a:gdLst/>
              <a:ahLst/>
              <a:cxnLst>
                <a:cxn ang="0">
                  <a:pos x="wd2" y="hd2"/>
                </a:cxn>
                <a:cxn ang="5400000">
                  <a:pos x="wd2" y="hd2"/>
                </a:cxn>
                <a:cxn ang="10800000">
                  <a:pos x="wd2" y="hd2"/>
                </a:cxn>
                <a:cxn ang="16200000">
                  <a:pos x="wd2" y="hd2"/>
                </a:cxn>
              </a:cxnLst>
              <a:rect l="0" t="0" r="r" b="b"/>
              <a:pathLst>
                <a:path w="21600" h="21600" extrusionOk="0">
                  <a:moveTo>
                    <a:pt x="0" y="3585"/>
                  </a:moveTo>
                  <a:lnTo>
                    <a:pt x="19" y="2190"/>
                  </a:lnTo>
                  <a:lnTo>
                    <a:pt x="69" y="1050"/>
                  </a:lnTo>
                  <a:lnTo>
                    <a:pt x="144" y="282"/>
                  </a:lnTo>
                  <a:lnTo>
                    <a:pt x="236" y="0"/>
                  </a:lnTo>
                  <a:lnTo>
                    <a:pt x="21364" y="0"/>
                  </a:lnTo>
                  <a:lnTo>
                    <a:pt x="21456" y="282"/>
                  </a:lnTo>
                  <a:lnTo>
                    <a:pt x="21531" y="1050"/>
                  </a:lnTo>
                  <a:lnTo>
                    <a:pt x="21581" y="2190"/>
                  </a:lnTo>
                  <a:lnTo>
                    <a:pt x="21600" y="3585"/>
                  </a:lnTo>
                  <a:lnTo>
                    <a:pt x="21600" y="18015"/>
                  </a:lnTo>
                  <a:lnTo>
                    <a:pt x="21581" y="19410"/>
                  </a:lnTo>
                  <a:lnTo>
                    <a:pt x="21531" y="20550"/>
                  </a:lnTo>
                  <a:lnTo>
                    <a:pt x="21456" y="21318"/>
                  </a:lnTo>
                  <a:lnTo>
                    <a:pt x="21364" y="21600"/>
                  </a:lnTo>
                  <a:lnTo>
                    <a:pt x="236" y="21600"/>
                  </a:lnTo>
                  <a:lnTo>
                    <a:pt x="144" y="21318"/>
                  </a:lnTo>
                  <a:lnTo>
                    <a:pt x="69" y="20550"/>
                  </a:lnTo>
                  <a:lnTo>
                    <a:pt x="19" y="19410"/>
                  </a:lnTo>
                  <a:lnTo>
                    <a:pt x="0" y="18015"/>
                  </a:lnTo>
                  <a:lnTo>
                    <a:pt x="0" y="3585"/>
                  </a:lnTo>
                </a:path>
              </a:pathLst>
            </a:custGeom>
            <a:noFill/>
            <a:ln w="25399" cap="flat">
              <a:solidFill>
                <a:srgbClr val="FFFFFF"/>
              </a:solidFill>
              <a:prstDash val="solid"/>
              <a:round/>
            </a:ln>
            <a:effectLst/>
          </p:spPr>
          <p:txBody>
            <a:bodyPr wrap="square" lIns="45719" tIns="45719" rIns="45719" bIns="45719" numCol="1" anchor="t">
              <a:noAutofit/>
            </a:bodyPr>
            <a:lstStyle/>
            <a:p>
              <a:endParaRPr/>
            </a:p>
          </p:txBody>
        </p:sp>
      </p:grpSp>
      <p:sp>
        <p:nvSpPr>
          <p:cNvPr id="279" name="object 23"/>
          <p:cNvSpPr txBox="1"/>
          <p:nvPr/>
        </p:nvSpPr>
        <p:spPr>
          <a:xfrm>
            <a:off x="70566" y="1476874"/>
            <a:ext cx="5732780" cy="30080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40005">
              <a:spcBef>
                <a:spcPts val="100"/>
              </a:spcBef>
              <a:defRPr sz="1400">
                <a:solidFill>
                  <a:srgbClr val="FFFFFF"/>
                </a:solidFill>
                <a:latin typeface="Arial"/>
                <a:ea typeface="Arial"/>
                <a:cs typeface="Arial"/>
                <a:sym typeface="Arial"/>
              </a:defRPr>
            </a:pPr>
            <a:r>
              <a:t>Pyrexia</a:t>
            </a:r>
            <a:r>
              <a:rPr spc="-75"/>
              <a:t> </a:t>
            </a:r>
            <a:r>
              <a:rPr spc="-10"/>
              <a:t>(greater</a:t>
            </a:r>
            <a:r>
              <a:rPr spc="-75"/>
              <a:t> </a:t>
            </a:r>
            <a:r>
              <a:t>than</a:t>
            </a:r>
            <a:r>
              <a:rPr spc="-75"/>
              <a:t> </a:t>
            </a:r>
            <a:r>
              <a:t>or</a:t>
            </a:r>
            <a:r>
              <a:rPr spc="-75"/>
              <a:t> </a:t>
            </a:r>
            <a:r>
              <a:t>equal</a:t>
            </a:r>
            <a:r>
              <a:rPr spc="-75"/>
              <a:t> </a:t>
            </a:r>
            <a:r>
              <a:t>to</a:t>
            </a:r>
            <a:r>
              <a:rPr spc="-75"/>
              <a:t> </a:t>
            </a:r>
            <a:r>
              <a:rPr spc="-10"/>
              <a:t>38°C).</a:t>
            </a:r>
          </a:p>
          <a:p>
            <a:pPr marR="2216785" indent="40005">
              <a:lnSpc>
                <a:spcPct val="193100"/>
              </a:lnSpc>
              <a:defRPr sz="1400">
                <a:solidFill>
                  <a:srgbClr val="FFFFFF"/>
                </a:solidFill>
                <a:latin typeface="Arial"/>
                <a:ea typeface="Arial"/>
                <a:cs typeface="Arial"/>
                <a:sym typeface="Arial"/>
              </a:defRPr>
            </a:pPr>
            <a:r>
              <a:t>Sustained</a:t>
            </a:r>
            <a:r>
              <a:rPr spc="-50"/>
              <a:t> </a:t>
            </a:r>
            <a:r>
              <a:t>tachycardia</a:t>
            </a:r>
            <a:r>
              <a:rPr spc="-50"/>
              <a:t> </a:t>
            </a:r>
            <a:r>
              <a:t>(≥90</a:t>
            </a:r>
            <a:r>
              <a:rPr spc="-50"/>
              <a:t> </a:t>
            </a:r>
            <a:r>
              <a:rPr spc="-10"/>
              <a:t>beats/minute). </a:t>
            </a:r>
            <a:r>
              <a:rPr spc="-20"/>
              <a:t>Breathlessness</a:t>
            </a:r>
            <a:r>
              <a:rPr spc="-10"/>
              <a:t> </a:t>
            </a:r>
            <a:r>
              <a:rPr spc="-20"/>
              <a:t>(respiratory</a:t>
            </a:r>
            <a:r>
              <a:rPr spc="-10"/>
              <a:t> rate </a:t>
            </a:r>
            <a:r>
              <a:rPr spc="-25"/>
              <a:t>≥20 </a:t>
            </a:r>
            <a:r>
              <a:rPr sz="1500" spc="-10"/>
              <a:t>breaths/minute).</a:t>
            </a:r>
            <a:endParaRPr sz="1500"/>
          </a:p>
          <a:p>
            <a:pPr indent="40005">
              <a:spcBef>
                <a:spcPts val="1600"/>
              </a:spcBef>
              <a:defRPr sz="1400">
                <a:solidFill>
                  <a:srgbClr val="FFFFFF"/>
                </a:solidFill>
                <a:latin typeface="Arial"/>
                <a:ea typeface="Arial"/>
                <a:cs typeface="Arial"/>
                <a:sym typeface="Arial"/>
              </a:defRPr>
            </a:pPr>
            <a:r>
              <a:t>Abdominal</a:t>
            </a:r>
            <a:r>
              <a:rPr spc="-20"/>
              <a:t> </a:t>
            </a:r>
            <a:r>
              <a:t>or</a:t>
            </a:r>
            <a:r>
              <a:rPr spc="-20"/>
              <a:t> </a:t>
            </a:r>
            <a:r>
              <a:t>chest</a:t>
            </a:r>
            <a:r>
              <a:rPr spc="-20"/>
              <a:t> </a:t>
            </a:r>
            <a:r>
              <a:rPr spc="-10"/>
              <a:t>pain.</a:t>
            </a:r>
          </a:p>
          <a:p>
            <a:pPr indent="40005">
              <a:spcBef>
                <a:spcPts val="1500"/>
              </a:spcBef>
              <a:defRPr sz="1500" spc="-10">
                <a:solidFill>
                  <a:srgbClr val="FFFFFF"/>
                </a:solidFill>
                <a:latin typeface="Arial"/>
                <a:ea typeface="Arial"/>
                <a:cs typeface="Arial"/>
                <a:sym typeface="Arial"/>
              </a:defRPr>
            </a:pPr>
            <a:r>
              <a:t>Diarrhoea</a:t>
            </a:r>
            <a:r>
              <a:rPr spc="-70"/>
              <a:t> </a:t>
            </a:r>
            <a:r>
              <a:t>and/or</a:t>
            </a:r>
            <a:r>
              <a:rPr spc="-70"/>
              <a:t> </a:t>
            </a:r>
            <a:r>
              <a:t>vomiting</a:t>
            </a:r>
            <a:r>
              <a:rPr spc="-70"/>
              <a:t> </a:t>
            </a:r>
            <a:r>
              <a:rPr spc="0"/>
              <a:t>-</a:t>
            </a:r>
            <a:r>
              <a:rPr spc="-70"/>
              <a:t> </a:t>
            </a:r>
            <a:r>
              <a:rPr spc="0"/>
              <a:t>may</a:t>
            </a:r>
            <a:r>
              <a:rPr spc="-70"/>
              <a:t> </a:t>
            </a:r>
            <a:r>
              <a:rPr spc="0"/>
              <a:t>be</a:t>
            </a:r>
            <a:r>
              <a:rPr spc="-70"/>
              <a:t> </a:t>
            </a:r>
            <a:r>
              <a:rPr spc="0"/>
              <a:t>due</a:t>
            </a:r>
            <a:r>
              <a:rPr spc="-70"/>
              <a:t> </a:t>
            </a:r>
            <a:r>
              <a:rPr spc="-25"/>
              <a:t>to</a:t>
            </a:r>
          </a:p>
          <a:p>
            <a:pPr indent="40005">
              <a:spcBef>
                <a:spcPts val="1600"/>
              </a:spcBef>
              <a:defRPr sz="1400" spc="-10">
                <a:solidFill>
                  <a:srgbClr val="FFFFFF"/>
                </a:solidFill>
                <a:latin typeface="Arial"/>
                <a:ea typeface="Arial"/>
                <a:cs typeface="Arial"/>
                <a:sym typeface="Arial"/>
              </a:defRPr>
            </a:pPr>
            <a:r>
              <a:t>endotoxins.</a:t>
            </a:r>
          </a:p>
          <a:p>
            <a:pPr indent="40005">
              <a:spcBef>
                <a:spcPts val="1600"/>
              </a:spcBef>
              <a:defRPr sz="1400">
                <a:solidFill>
                  <a:srgbClr val="FFFFFF"/>
                </a:solidFill>
                <a:latin typeface="Arial"/>
                <a:ea typeface="Arial"/>
                <a:cs typeface="Arial"/>
                <a:sym typeface="Arial"/>
              </a:defRPr>
            </a:pPr>
            <a:r>
              <a:t>Uterine</a:t>
            </a:r>
            <a:r>
              <a:rPr spc="-65"/>
              <a:t> </a:t>
            </a:r>
            <a:r>
              <a:t>or</a:t>
            </a:r>
            <a:r>
              <a:rPr spc="-60"/>
              <a:t> </a:t>
            </a:r>
            <a:r>
              <a:t>renal</a:t>
            </a:r>
            <a:r>
              <a:rPr spc="-60"/>
              <a:t> </a:t>
            </a:r>
            <a:r>
              <a:t>angle</a:t>
            </a:r>
            <a:r>
              <a:rPr spc="-65"/>
              <a:t> </a:t>
            </a:r>
            <a:r>
              <a:t>pain</a:t>
            </a:r>
            <a:r>
              <a:rPr spc="-60"/>
              <a:t> </a:t>
            </a:r>
            <a:r>
              <a:t>and</a:t>
            </a:r>
            <a:r>
              <a:rPr spc="-60"/>
              <a:t> </a:t>
            </a:r>
            <a:r>
              <a:rPr spc="-10"/>
              <a:t>tenderness.</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object 2"/>
          <p:cNvSpPr txBox="1">
            <a:spLocks noGrp="1"/>
          </p:cNvSpPr>
          <p:nvPr>
            <p:ph type="title"/>
          </p:nvPr>
        </p:nvSpPr>
        <p:spPr>
          <a:xfrm>
            <a:off x="760323" y="280811"/>
            <a:ext cx="7262494" cy="530226"/>
          </a:xfrm>
          <a:prstGeom prst="rect">
            <a:avLst/>
          </a:prstGeom>
        </p:spPr>
        <p:txBody>
          <a:bodyPr/>
          <a:lstStyle/>
          <a:p>
            <a:pPr indent="12700">
              <a:spcBef>
                <a:spcPts val="100"/>
              </a:spcBef>
              <a:defRPr sz="3300" spc="-100"/>
            </a:pPr>
            <a:r>
              <a:t>Puerperal</a:t>
            </a:r>
            <a:r>
              <a:rPr spc="-200"/>
              <a:t> </a:t>
            </a:r>
            <a:r>
              <a:t>sepsis</a:t>
            </a:r>
            <a:r>
              <a:rPr spc="-200"/>
              <a:t> </a:t>
            </a:r>
            <a:r>
              <a:t>(genital</a:t>
            </a:r>
            <a:r>
              <a:rPr spc="-200"/>
              <a:t> </a:t>
            </a:r>
            <a:r>
              <a:rPr spc="0"/>
              <a:t>tract</a:t>
            </a:r>
            <a:r>
              <a:rPr spc="-200"/>
              <a:t> </a:t>
            </a:r>
            <a:r>
              <a:t>infection)</a:t>
            </a:r>
          </a:p>
        </p:txBody>
      </p:sp>
      <p:sp>
        <p:nvSpPr>
          <p:cNvPr id="282" name="object 3"/>
          <p:cNvSpPr txBox="1"/>
          <p:nvPr/>
        </p:nvSpPr>
        <p:spPr>
          <a:xfrm>
            <a:off x="431165" y="1093831"/>
            <a:ext cx="5114926" cy="798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198754" marR="5080" indent="-186689">
              <a:lnSpc>
                <a:spcPct val="82200"/>
              </a:lnSpc>
              <a:spcBef>
                <a:spcPts val="400"/>
              </a:spcBef>
              <a:buSzPct val="100000"/>
              <a:buChar char="•"/>
              <a:tabLst>
                <a:tab pos="190500" algn="l"/>
                <a:tab pos="190500" algn="l"/>
              </a:tabLst>
              <a:defRPr sz="1500">
                <a:latin typeface="Microsoft Sans Serif"/>
                <a:ea typeface="Microsoft Sans Serif"/>
                <a:cs typeface="Microsoft Sans Serif"/>
                <a:sym typeface="Microsoft Sans Serif"/>
              </a:defRPr>
            </a:pPr>
            <a:r>
              <a:t>	Onset:</a:t>
            </a:r>
            <a:r>
              <a:rPr spc="-60"/>
              <a:t> </a:t>
            </a:r>
            <a:r>
              <a:rPr spc="-10"/>
              <a:t>usually</a:t>
            </a:r>
            <a:r>
              <a:rPr spc="-55"/>
              <a:t> </a:t>
            </a:r>
            <a:r>
              <a:rPr spc="-20"/>
              <a:t>2-</a:t>
            </a:r>
            <a:r>
              <a:t>3</a:t>
            </a:r>
            <a:r>
              <a:rPr spc="-55"/>
              <a:t> </a:t>
            </a:r>
            <a:r>
              <a:t>days</a:t>
            </a:r>
            <a:r>
              <a:rPr spc="-50"/>
              <a:t> </a:t>
            </a:r>
            <a:r>
              <a:t>after</a:t>
            </a:r>
            <a:r>
              <a:rPr spc="-55"/>
              <a:t> </a:t>
            </a:r>
            <a:r>
              <a:rPr spc="-10"/>
              <a:t>delivery</a:t>
            </a:r>
            <a:r>
              <a:rPr spc="-55"/>
              <a:t> </a:t>
            </a:r>
            <a:r>
              <a:t>(in</a:t>
            </a:r>
            <a:r>
              <a:rPr spc="-55"/>
              <a:t> </a:t>
            </a:r>
            <a:r>
              <a:t>severe</a:t>
            </a:r>
            <a:r>
              <a:rPr spc="-55"/>
              <a:t> </a:t>
            </a:r>
            <a:r>
              <a:rPr spc="-10"/>
              <a:t>cases </a:t>
            </a:r>
            <a:r>
              <a:t>group</a:t>
            </a:r>
            <a:r>
              <a:rPr spc="-40"/>
              <a:t> </a:t>
            </a:r>
            <a:r>
              <a:t>A</a:t>
            </a:r>
            <a:r>
              <a:rPr spc="-35"/>
              <a:t> </a:t>
            </a:r>
            <a:r>
              <a:t>strep</a:t>
            </a:r>
            <a:r>
              <a:rPr spc="-35"/>
              <a:t> </a:t>
            </a:r>
            <a:r>
              <a:t>infection</a:t>
            </a:r>
            <a:r>
              <a:rPr spc="-35"/>
              <a:t> </a:t>
            </a:r>
            <a:r>
              <a:t>mainly</a:t>
            </a:r>
            <a:r>
              <a:rPr spc="-35"/>
              <a:t> </a:t>
            </a:r>
            <a:r>
              <a:t>may</a:t>
            </a:r>
            <a:r>
              <a:rPr spc="-35"/>
              <a:t> </a:t>
            </a:r>
            <a:r>
              <a:t>develop</a:t>
            </a:r>
            <a:r>
              <a:rPr spc="-35"/>
              <a:t> </a:t>
            </a:r>
            <a:r>
              <a:t>in</a:t>
            </a:r>
            <a:r>
              <a:rPr spc="-30"/>
              <a:t> </a:t>
            </a:r>
            <a:r>
              <a:t>the</a:t>
            </a:r>
            <a:r>
              <a:rPr spc="-35"/>
              <a:t> </a:t>
            </a:r>
            <a:r>
              <a:t>first</a:t>
            </a:r>
            <a:r>
              <a:rPr spc="-50"/>
              <a:t> </a:t>
            </a:r>
            <a:r>
              <a:rPr spc="-25"/>
              <a:t>24 </a:t>
            </a:r>
            <a:r>
              <a:rPr sz="1400" spc="30">
                <a:solidFill>
                  <a:srgbClr val="632523"/>
                </a:solidFill>
                <a:latin typeface="Arial"/>
                <a:ea typeface="Arial"/>
                <a:cs typeface="Arial"/>
                <a:sym typeface="Arial"/>
              </a:rPr>
              <a:t>hrs)</a:t>
            </a:r>
            <a:endParaRPr sz="1400">
              <a:latin typeface="Arial"/>
              <a:ea typeface="Arial"/>
              <a:cs typeface="Arial"/>
              <a:sym typeface="Arial"/>
            </a:endParaRPr>
          </a:p>
          <a:p>
            <a:pPr indent="12700">
              <a:spcBef>
                <a:spcPts val="400"/>
              </a:spcBef>
              <a:defRPr sz="1500" spc="60">
                <a:solidFill>
                  <a:srgbClr val="632523"/>
                </a:solidFill>
                <a:latin typeface="Arial"/>
                <a:ea typeface="Arial"/>
                <a:cs typeface="Arial"/>
                <a:sym typeface="Arial"/>
              </a:defRPr>
            </a:pPr>
            <a:r>
              <a:t>Predisposing</a:t>
            </a:r>
            <a:r>
              <a:rPr spc="-40"/>
              <a:t> </a:t>
            </a:r>
            <a:r>
              <a:rPr spc="45"/>
              <a:t>factors:</a:t>
            </a:r>
          </a:p>
        </p:txBody>
      </p:sp>
      <p:sp>
        <p:nvSpPr>
          <p:cNvPr id="283" name="object 4"/>
          <p:cNvSpPr txBox="1"/>
          <p:nvPr/>
        </p:nvSpPr>
        <p:spPr>
          <a:xfrm>
            <a:off x="443865" y="2022932"/>
            <a:ext cx="1566545" cy="182239"/>
          </a:xfrm>
          <a:prstGeom prst="rect">
            <a:avLst/>
          </a:prstGeom>
          <a:solidFill>
            <a:srgbClr val="FFFF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189229" indent="-189229">
              <a:lnSpc>
                <a:spcPts val="1400"/>
              </a:lnSpc>
              <a:buSzPct val="100000"/>
              <a:buChar char="•"/>
              <a:tabLst>
                <a:tab pos="177800" algn="l"/>
              </a:tabLst>
              <a:defRPr sz="1500">
                <a:latin typeface="Microsoft Sans Serif"/>
                <a:ea typeface="Microsoft Sans Serif"/>
                <a:cs typeface="Microsoft Sans Serif"/>
                <a:sym typeface="Microsoft Sans Serif"/>
              </a:defRPr>
            </a:pPr>
            <a:r>
              <a:t>General</a:t>
            </a:r>
            <a:r>
              <a:rPr spc="-15"/>
              <a:t> </a:t>
            </a:r>
            <a:r>
              <a:rPr spc="-10"/>
              <a:t>factors:</a:t>
            </a:r>
          </a:p>
        </p:txBody>
      </p:sp>
      <p:sp>
        <p:nvSpPr>
          <p:cNvPr id="284" name="object 5"/>
          <p:cNvSpPr txBox="1"/>
          <p:nvPr/>
        </p:nvSpPr>
        <p:spPr>
          <a:xfrm>
            <a:off x="430352" y="2277383"/>
            <a:ext cx="4356735" cy="736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201929" indent="-188595">
              <a:spcBef>
                <a:spcPts val="400"/>
              </a:spcBef>
              <a:buSzPct val="100000"/>
              <a:buChar char="•"/>
              <a:tabLst>
                <a:tab pos="190500" algn="l"/>
              </a:tabLst>
              <a:defRPr sz="1500">
                <a:latin typeface="Microsoft Sans Serif"/>
                <a:ea typeface="Microsoft Sans Serif"/>
                <a:cs typeface="Microsoft Sans Serif"/>
                <a:sym typeface="Microsoft Sans Serif"/>
              </a:defRPr>
            </a:pPr>
            <a:r>
              <a:t>that</a:t>
            </a:r>
            <a:r>
              <a:rPr spc="-60"/>
              <a:t> </a:t>
            </a:r>
            <a:r>
              <a:t>lead</a:t>
            </a:r>
            <a:r>
              <a:rPr spc="-55"/>
              <a:t> </a:t>
            </a:r>
            <a:r>
              <a:t>to</a:t>
            </a:r>
            <a:r>
              <a:rPr spc="-60"/>
              <a:t> </a:t>
            </a:r>
            <a:r>
              <a:rPr spc="-20"/>
              <a:t>decreased</a:t>
            </a:r>
            <a:r>
              <a:rPr spc="-65"/>
              <a:t> </a:t>
            </a:r>
            <a:r>
              <a:rPr spc="-10"/>
              <a:t>immunity</a:t>
            </a:r>
            <a:r>
              <a:rPr spc="-50"/>
              <a:t> </a:t>
            </a:r>
            <a:r>
              <a:t>such</a:t>
            </a:r>
            <a:r>
              <a:rPr spc="-55"/>
              <a:t> </a:t>
            </a:r>
            <a:r>
              <a:t>as</a:t>
            </a:r>
            <a:r>
              <a:rPr spc="-60"/>
              <a:t> </a:t>
            </a:r>
            <a:r>
              <a:rPr spc="-10"/>
              <a:t>anemia</a:t>
            </a:r>
          </a:p>
          <a:p>
            <a:pPr marL="201295" indent="-188595">
              <a:spcBef>
                <a:spcPts val="300"/>
              </a:spcBef>
              <a:buSzPct val="100000"/>
              <a:buChar char="•"/>
              <a:tabLst>
                <a:tab pos="190500" algn="l"/>
              </a:tabLst>
              <a:defRPr sz="1600" spc="-20">
                <a:latin typeface="Microsoft Sans Serif"/>
                <a:ea typeface="Microsoft Sans Serif"/>
                <a:cs typeface="Microsoft Sans Serif"/>
                <a:sym typeface="Microsoft Sans Serif"/>
              </a:defRPr>
            </a:pPr>
            <a:r>
              <a:t>antepartum</a:t>
            </a:r>
            <a:r>
              <a:rPr spc="-65"/>
              <a:t> </a:t>
            </a:r>
            <a:r>
              <a:rPr spc="0"/>
              <a:t>or</a:t>
            </a:r>
            <a:r>
              <a:rPr spc="-65"/>
              <a:t> </a:t>
            </a:r>
            <a:r>
              <a:t>postpartum</a:t>
            </a:r>
            <a:r>
              <a:rPr spc="-70"/>
              <a:t> </a:t>
            </a:r>
            <a:r>
              <a:rPr spc="-10"/>
              <a:t>hemorrhage</a:t>
            </a:r>
          </a:p>
          <a:p>
            <a:pPr marL="243840" indent="-231140">
              <a:spcBef>
                <a:spcPts val="300"/>
              </a:spcBef>
              <a:buSzPct val="100000"/>
              <a:buChar char="•"/>
              <a:tabLst>
                <a:tab pos="241300" algn="l"/>
              </a:tabLst>
              <a:defRPr sz="1500" spc="-20">
                <a:latin typeface="Microsoft Sans Serif"/>
                <a:ea typeface="Microsoft Sans Serif"/>
                <a:cs typeface="Microsoft Sans Serif"/>
                <a:sym typeface="Microsoft Sans Serif"/>
              </a:defRPr>
            </a:pPr>
            <a:r>
              <a:t>diabetes</a:t>
            </a:r>
            <a:r>
              <a:rPr spc="-50"/>
              <a:t> </a:t>
            </a:r>
            <a:r>
              <a:rPr spc="0"/>
              <a:t>or</a:t>
            </a:r>
            <a:r>
              <a:rPr spc="-50"/>
              <a:t> </a:t>
            </a:r>
            <a:r>
              <a:t>septic</a:t>
            </a:r>
            <a:r>
              <a:rPr spc="-45"/>
              <a:t> </a:t>
            </a:r>
            <a:r>
              <a:rPr spc="-10"/>
              <a:t>focus</a:t>
            </a:r>
          </a:p>
        </p:txBody>
      </p:sp>
      <p:sp>
        <p:nvSpPr>
          <p:cNvPr id="285" name="object 6"/>
          <p:cNvSpPr txBox="1"/>
          <p:nvPr/>
        </p:nvSpPr>
        <p:spPr>
          <a:xfrm>
            <a:off x="443865" y="3160852"/>
            <a:ext cx="1318895" cy="182239"/>
          </a:xfrm>
          <a:prstGeom prst="rect">
            <a:avLst/>
          </a:prstGeom>
          <a:solidFill>
            <a:srgbClr val="FFFF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189229" indent="-189229">
              <a:lnSpc>
                <a:spcPts val="1400"/>
              </a:lnSpc>
              <a:buSzPct val="100000"/>
              <a:buChar char="•"/>
              <a:tabLst>
                <a:tab pos="177800" algn="l"/>
              </a:tabLst>
              <a:defRPr sz="1500" spc="-10">
                <a:latin typeface="Microsoft Sans Serif"/>
                <a:ea typeface="Microsoft Sans Serif"/>
                <a:cs typeface="Microsoft Sans Serif"/>
                <a:sym typeface="Microsoft Sans Serif"/>
              </a:defRPr>
            </a:pPr>
            <a:r>
              <a:t>Local</a:t>
            </a:r>
            <a:r>
              <a:rPr spc="-55"/>
              <a:t> </a:t>
            </a:r>
            <a:r>
              <a:t>factors</a:t>
            </a:r>
          </a:p>
        </p:txBody>
      </p:sp>
      <p:sp>
        <p:nvSpPr>
          <p:cNvPr id="286" name="object 7"/>
          <p:cNvSpPr txBox="1"/>
          <p:nvPr/>
        </p:nvSpPr>
        <p:spPr>
          <a:xfrm>
            <a:off x="1752281" y="3123864"/>
            <a:ext cx="1748790" cy="228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spcBef>
                <a:spcPts val="100"/>
              </a:spcBef>
              <a:defRPr sz="1600">
                <a:latin typeface="Microsoft Sans Serif"/>
                <a:ea typeface="Microsoft Sans Serif"/>
                <a:cs typeface="Microsoft Sans Serif"/>
                <a:sym typeface="Microsoft Sans Serif"/>
              </a:defRPr>
            </a:pPr>
            <a:r>
              <a:t>"in</a:t>
            </a:r>
            <a:r>
              <a:rPr spc="-50"/>
              <a:t> </a:t>
            </a:r>
            <a:r>
              <a:t>the</a:t>
            </a:r>
            <a:r>
              <a:rPr spc="-45"/>
              <a:t> </a:t>
            </a:r>
            <a:r>
              <a:t>genital</a:t>
            </a:r>
            <a:r>
              <a:rPr spc="-50"/>
              <a:t> </a:t>
            </a:r>
            <a:r>
              <a:rPr spc="-10"/>
              <a:t>tract"</a:t>
            </a:r>
          </a:p>
        </p:txBody>
      </p:sp>
      <p:sp>
        <p:nvSpPr>
          <p:cNvPr id="287" name="object 8"/>
          <p:cNvSpPr txBox="1"/>
          <p:nvPr/>
        </p:nvSpPr>
        <p:spPr>
          <a:xfrm>
            <a:off x="429589" y="3422027"/>
            <a:ext cx="5036822" cy="18789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476884" indent="-462915">
              <a:spcBef>
                <a:spcPts val="400"/>
              </a:spcBef>
              <a:buSzPct val="100000"/>
              <a:buChar char="•"/>
              <a:tabLst>
                <a:tab pos="469900" algn="l"/>
              </a:tabLst>
              <a:defRPr sz="1500">
                <a:latin typeface="Microsoft Sans Serif"/>
                <a:ea typeface="Microsoft Sans Serif"/>
                <a:cs typeface="Microsoft Sans Serif"/>
                <a:sym typeface="Microsoft Sans Serif"/>
              </a:defRPr>
            </a:pPr>
            <a:r>
              <a:t>Lack</a:t>
            </a:r>
            <a:r>
              <a:rPr spc="-70"/>
              <a:t> </a:t>
            </a:r>
            <a:r>
              <a:t>of</a:t>
            </a:r>
            <a:r>
              <a:rPr spc="-65"/>
              <a:t> </a:t>
            </a:r>
            <a:r>
              <a:t>antiseptic</a:t>
            </a:r>
            <a:r>
              <a:rPr spc="-75"/>
              <a:t> </a:t>
            </a:r>
            <a:r>
              <a:rPr spc="-10"/>
              <a:t>measures</a:t>
            </a:r>
          </a:p>
          <a:p>
            <a:pPr marL="435609" indent="-421640">
              <a:spcBef>
                <a:spcPts val="300"/>
              </a:spcBef>
              <a:buSzPct val="100000"/>
              <a:buChar char="•"/>
              <a:tabLst>
                <a:tab pos="431800" algn="l"/>
              </a:tabLst>
              <a:defRPr sz="1500">
                <a:latin typeface="Microsoft Sans Serif"/>
                <a:ea typeface="Microsoft Sans Serif"/>
                <a:cs typeface="Microsoft Sans Serif"/>
                <a:sym typeface="Microsoft Sans Serif"/>
              </a:defRPr>
            </a:pPr>
            <a:r>
              <a:t>Premature</a:t>
            </a:r>
            <a:r>
              <a:rPr spc="-25"/>
              <a:t> </a:t>
            </a:r>
            <a:r>
              <a:t>rupture</a:t>
            </a:r>
            <a:r>
              <a:rPr spc="-15"/>
              <a:t> </a:t>
            </a:r>
            <a:r>
              <a:t>of</a:t>
            </a:r>
            <a:r>
              <a:rPr spc="-10"/>
              <a:t> membranes.</a:t>
            </a:r>
          </a:p>
          <a:p>
            <a:pPr marL="388620" indent="-375920">
              <a:spcBef>
                <a:spcPts val="300"/>
              </a:spcBef>
              <a:buSzPct val="103332"/>
              <a:buChar char="•"/>
              <a:tabLst>
                <a:tab pos="381000" algn="l"/>
              </a:tabLst>
              <a:defRPr sz="1500">
                <a:latin typeface="Microsoft Sans Serif"/>
                <a:ea typeface="Microsoft Sans Serif"/>
                <a:cs typeface="Microsoft Sans Serif"/>
                <a:sym typeface="Microsoft Sans Serif"/>
              </a:defRPr>
            </a:pPr>
            <a:r>
              <a:t>Prolonged</a:t>
            </a:r>
            <a:r>
              <a:rPr spc="-45"/>
              <a:t> </a:t>
            </a:r>
            <a:r>
              <a:rPr spc="-10"/>
              <a:t>labor</a:t>
            </a:r>
            <a:r>
              <a:rPr spc="-50"/>
              <a:t> </a:t>
            </a:r>
            <a:r>
              <a:rPr spc="-10"/>
              <a:t>with</a:t>
            </a:r>
            <a:r>
              <a:rPr spc="-50"/>
              <a:t> </a:t>
            </a:r>
            <a:r>
              <a:rPr spc="-20"/>
              <a:t>excessive</a:t>
            </a:r>
            <a:r>
              <a:rPr spc="-50"/>
              <a:t> </a:t>
            </a:r>
            <a:r>
              <a:rPr spc="-20"/>
              <a:t>vaginal</a:t>
            </a:r>
            <a:r>
              <a:rPr spc="-55"/>
              <a:t> </a:t>
            </a:r>
            <a:r>
              <a:rPr spc="-10"/>
              <a:t>examination</a:t>
            </a:r>
          </a:p>
          <a:p>
            <a:pPr marL="434340" indent="-421005">
              <a:spcBef>
                <a:spcPts val="300"/>
              </a:spcBef>
              <a:buSzPct val="100000"/>
              <a:buChar char="•"/>
              <a:tabLst>
                <a:tab pos="431800" algn="l"/>
              </a:tabLst>
              <a:defRPr sz="1500" spc="-20">
                <a:latin typeface="Microsoft Sans Serif"/>
                <a:ea typeface="Microsoft Sans Serif"/>
                <a:cs typeface="Microsoft Sans Serif"/>
                <a:sym typeface="Microsoft Sans Serif"/>
              </a:defRPr>
            </a:pPr>
            <a:r>
              <a:t>Retained</a:t>
            </a:r>
            <a:r>
              <a:rPr spc="-40"/>
              <a:t> </a:t>
            </a:r>
            <a:r>
              <a:rPr spc="0"/>
              <a:t>parts</a:t>
            </a:r>
            <a:r>
              <a:rPr spc="-40"/>
              <a:t> </a:t>
            </a:r>
            <a:r>
              <a:rPr spc="0"/>
              <a:t>of</a:t>
            </a:r>
            <a:r>
              <a:rPr spc="-40"/>
              <a:t> </a:t>
            </a:r>
            <a:r>
              <a:t>placenta</a:t>
            </a:r>
            <a:r>
              <a:rPr spc="-40"/>
              <a:t> </a:t>
            </a:r>
            <a:r>
              <a:rPr spc="0"/>
              <a:t>or</a:t>
            </a:r>
            <a:r>
              <a:rPr spc="-40"/>
              <a:t> </a:t>
            </a:r>
            <a:r>
              <a:rPr spc="-10"/>
              <a:t>membranes.</a:t>
            </a:r>
          </a:p>
          <a:p>
            <a:pPr marL="389890" marR="5080" indent="-375920">
              <a:lnSpc>
                <a:spcPts val="1600"/>
              </a:lnSpc>
              <a:spcBef>
                <a:spcPts val="400"/>
              </a:spcBef>
              <a:buSzPct val="100000"/>
              <a:buChar char="•"/>
              <a:tabLst>
                <a:tab pos="381000" algn="l"/>
                <a:tab pos="431800" algn="l"/>
              </a:tabLst>
              <a:defRPr sz="1500">
                <a:latin typeface="Microsoft Sans Serif"/>
                <a:ea typeface="Microsoft Sans Serif"/>
                <a:cs typeface="Microsoft Sans Serif"/>
                <a:sym typeface="Microsoft Sans Serif"/>
              </a:defRPr>
            </a:pPr>
            <a:r>
              <a:t>	Intrauterine</a:t>
            </a:r>
            <a:r>
              <a:rPr spc="-50"/>
              <a:t> </a:t>
            </a:r>
            <a:r>
              <a:t>manipulations</a:t>
            </a:r>
            <a:r>
              <a:rPr spc="-45"/>
              <a:t> </a:t>
            </a:r>
            <a:r>
              <a:t>(e.g.</a:t>
            </a:r>
            <a:r>
              <a:rPr spc="-45"/>
              <a:t> </a:t>
            </a:r>
            <a:r>
              <a:t>manual</a:t>
            </a:r>
            <a:r>
              <a:rPr spc="-45"/>
              <a:t> </a:t>
            </a:r>
            <a:r>
              <a:t>separation</a:t>
            </a:r>
            <a:r>
              <a:rPr spc="-55"/>
              <a:t> </a:t>
            </a:r>
            <a:r>
              <a:rPr spc="-25"/>
              <a:t>of </a:t>
            </a:r>
            <a:r>
              <a:rPr spc="-10"/>
              <a:t>placenta)</a:t>
            </a:r>
          </a:p>
          <a:p>
            <a:pPr marL="389890" marR="520700" indent="-375920">
              <a:lnSpc>
                <a:spcPts val="1600"/>
              </a:lnSpc>
              <a:spcBef>
                <a:spcPts val="300"/>
              </a:spcBef>
              <a:buSzPct val="100000"/>
              <a:buChar char="•"/>
              <a:tabLst>
                <a:tab pos="381000" algn="l"/>
                <a:tab pos="431800" algn="l"/>
              </a:tabLst>
              <a:defRPr sz="1500">
                <a:latin typeface="Microsoft Sans Serif"/>
                <a:ea typeface="Microsoft Sans Serif"/>
                <a:cs typeface="Microsoft Sans Serif"/>
                <a:sym typeface="Microsoft Sans Serif"/>
              </a:defRPr>
            </a:pPr>
            <a:r>
              <a:t>	Instrumental</a:t>
            </a:r>
            <a:r>
              <a:rPr spc="-10"/>
              <a:t> </a:t>
            </a:r>
            <a:r>
              <a:t>delivery</a:t>
            </a:r>
            <a:r>
              <a:rPr spc="-5"/>
              <a:t> </a:t>
            </a:r>
            <a:r>
              <a:t>with</a:t>
            </a:r>
            <a:r>
              <a:rPr spc="-5"/>
              <a:t> </a:t>
            </a:r>
            <a:r>
              <a:t>possible</a:t>
            </a:r>
            <a:r>
              <a:rPr spc="-10"/>
              <a:t> </a:t>
            </a:r>
            <a:r>
              <a:t>genital</a:t>
            </a:r>
            <a:r>
              <a:rPr spc="-5"/>
              <a:t> </a:t>
            </a:r>
            <a:r>
              <a:rPr spc="-10"/>
              <a:t>tract lacerations.</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4" name="object 2"/>
          <p:cNvGrpSpPr/>
          <p:nvPr/>
        </p:nvGrpSpPr>
        <p:grpSpPr>
          <a:xfrm>
            <a:off x="0" y="11252"/>
            <a:ext cx="10058400" cy="5657852"/>
            <a:chOff x="0" y="0"/>
            <a:chExt cx="10058400" cy="5657850"/>
          </a:xfrm>
        </p:grpSpPr>
        <p:grpSp>
          <p:nvGrpSpPr>
            <p:cNvPr id="291" name="object 3"/>
            <p:cNvGrpSpPr/>
            <p:nvPr/>
          </p:nvGrpSpPr>
          <p:grpSpPr>
            <a:xfrm>
              <a:off x="0" y="0"/>
              <a:ext cx="10058400" cy="5285899"/>
              <a:chOff x="0" y="0"/>
              <a:chExt cx="10058400" cy="5285898"/>
            </a:xfrm>
          </p:grpSpPr>
          <p:sp>
            <p:nvSpPr>
              <p:cNvPr id="289" name="Rectangle"/>
              <p:cNvSpPr/>
              <p:nvPr/>
            </p:nvSpPr>
            <p:spPr>
              <a:xfrm>
                <a:off x="0" y="5273198"/>
                <a:ext cx="10058400" cy="12701"/>
              </a:xfrm>
              <a:prstGeom prst="rect">
                <a:avLst/>
              </a:prstGeom>
              <a:solidFill>
                <a:srgbClr val="E0E0DB"/>
              </a:solidFill>
              <a:ln w="12700" cap="flat">
                <a:noFill/>
                <a:miter lim="400000"/>
              </a:ln>
              <a:effectLst/>
            </p:spPr>
            <p:txBody>
              <a:bodyPr wrap="square" lIns="45719" tIns="45719" rIns="45719" bIns="45719" numCol="1" anchor="t">
                <a:noAutofit/>
              </a:bodyPr>
              <a:lstStyle/>
              <a:p>
                <a:endParaRPr/>
              </a:p>
            </p:txBody>
          </p:sp>
          <p:sp>
            <p:nvSpPr>
              <p:cNvPr id="290" name="Rectangle"/>
              <p:cNvSpPr/>
              <p:nvPr/>
            </p:nvSpPr>
            <p:spPr>
              <a:xfrm>
                <a:off x="0" y="0"/>
                <a:ext cx="10058400" cy="5225416"/>
              </a:xfrm>
              <a:prstGeom prst="rect">
                <a:avLst/>
              </a:prstGeom>
              <a:solidFill>
                <a:srgbClr val="E0E0DB"/>
              </a:solidFill>
              <a:ln w="12700" cap="flat">
                <a:noFill/>
                <a:miter lim="400000"/>
              </a:ln>
              <a:effectLst/>
            </p:spPr>
            <p:txBody>
              <a:bodyPr wrap="square" lIns="45719" tIns="45719" rIns="45719" bIns="45719" numCol="1" anchor="t">
                <a:noAutofit/>
              </a:bodyPr>
              <a:lstStyle/>
              <a:p>
                <a:endParaRPr/>
              </a:p>
            </p:txBody>
          </p:sp>
        </p:grpSp>
        <p:sp>
          <p:nvSpPr>
            <p:cNvPr id="292" name="object 4"/>
            <p:cNvSpPr/>
            <p:nvPr/>
          </p:nvSpPr>
          <p:spPr>
            <a:xfrm>
              <a:off x="2540" y="5280660"/>
              <a:ext cx="10055860" cy="377191"/>
            </a:xfrm>
            <a:prstGeom prst="rect">
              <a:avLst/>
            </a:prstGeom>
            <a:solidFill>
              <a:srgbClr val="82837B"/>
            </a:solidFill>
            <a:ln w="12700" cap="flat">
              <a:noFill/>
              <a:miter lim="400000"/>
            </a:ln>
            <a:effectLst/>
          </p:spPr>
          <p:txBody>
            <a:bodyPr wrap="square" lIns="45719" tIns="45719" rIns="45719" bIns="45719" numCol="1" anchor="t">
              <a:noAutofit/>
            </a:bodyPr>
            <a:lstStyle/>
            <a:p>
              <a:endParaRPr/>
            </a:p>
          </p:txBody>
        </p:sp>
        <p:sp>
          <p:nvSpPr>
            <p:cNvPr id="293" name="object 5"/>
            <p:cNvSpPr/>
            <p:nvPr/>
          </p:nvSpPr>
          <p:spPr>
            <a:xfrm>
              <a:off x="0" y="5225415"/>
              <a:ext cx="10055860" cy="53024"/>
            </a:xfrm>
            <a:prstGeom prst="rect">
              <a:avLst/>
            </a:prstGeom>
            <a:solidFill>
              <a:srgbClr val="ACACA8"/>
            </a:solidFill>
            <a:ln w="12700" cap="flat">
              <a:noFill/>
              <a:miter lim="400000"/>
            </a:ln>
            <a:effectLst/>
          </p:spPr>
          <p:txBody>
            <a:bodyPr wrap="square" lIns="45719" tIns="45719" rIns="45719" bIns="45719" numCol="1" anchor="t">
              <a:noAutofit/>
            </a:bodyPr>
            <a:lstStyle/>
            <a:p>
              <a:endParaRPr/>
            </a:p>
          </p:txBody>
        </p:sp>
      </p:grpSp>
      <p:sp>
        <p:nvSpPr>
          <p:cNvPr id="295" name="object 6"/>
          <p:cNvSpPr txBox="1"/>
          <p:nvPr/>
        </p:nvSpPr>
        <p:spPr>
          <a:xfrm>
            <a:off x="772135" y="307797"/>
            <a:ext cx="6113780" cy="449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417194" indent="-366395">
              <a:spcBef>
                <a:spcPts val="100"/>
              </a:spcBef>
              <a:buClr>
                <a:srgbClr val="000000"/>
              </a:buClr>
              <a:buSzPct val="109258"/>
              <a:buFont typeface="Helvetica"/>
              <a:buChar char="o"/>
              <a:tabLst>
                <a:tab pos="406400" algn="l"/>
                <a:tab pos="5969000" algn="l"/>
              </a:tabLst>
              <a:defRPr sz="2700" spc="125">
                <a:solidFill>
                  <a:srgbClr val="001F5F"/>
                </a:solidFill>
                <a:latin typeface="Verdana"/>
                <a:ea typeface="Verdana"/>
                <a:cs typeface="Verdana"/>
                <a:sym typeface="Verdana"/>
              </a:defRPr>
            </a:pPr>
            <a:r>
              <a:t>Causative</a:t>
            </a:r>
            <a:r>
              <a:rPr sz="2900"/>
              <a:t>micro-</a:t>
            </a:r>
            <a:r>
              <a:rPr sz="2900" spc="80"/>
              <a:t> </a:t>
            </a:r>
            <a:r>
              <a:rPr spc="104"/>
              <a:t>organisms</a:t>
            </a:r>
            <a:r>
              <a:rPr spc="0"/>
              <a:t>	</a:t>
            </a:r>
            <a:r>
              <a:rPr sz="2900" spc="-400"/>
              <a:t>:</a:t>
            </a:r>
            <a:endParaRPr sz="2900" spc="134"/>
          </a:p>
          <a:p>
            <a:pPr>
              <a:spcBef>
                <a:spcPts val="500"/>
              </a:spcBef>
              <a:buSzPct val="100000"/>
              <a:buFont typeface="Helvetica"/>
              <a:buChar char="o"/>
              <a:defRPr sz="2700">
                <a:latin typeface="Verdana"/>
                <a:ea typeface="Verdana"/>
                <a:cs typeface="Verdana"/>
                <a:sym typeface="Verdana"/>
              </a:defRPr>
            </a:pPr>
            <a:endParaRPr sz="2900" spc="134"/>
          </a:p>
          <a:p>
            <a:pPr marL="612775" lvl="1" indent="-295275">
              <a:buSzPct val="102500"/>
              <a:buAutoNum type="arabicParenR"/>
              <a:tabLst>
                <a:tab pos="609600" algn="l"/>
              </a:tabLst>
              <a:defRPr sz="2000">
                <a:solidFill>
                  <a:srgbClr val="001F5F"/>
                </a:solidFill>
                <a:latin typeface="Verdana"/>
                <a:ea typeface="Verdana"/>
                <a:cs typeface="Verdana"/>
                <a:sym typeface="Verdana"/>
              </a:defRPr>
            </a:pPr>
            <a:r>
              <a:t>Polymicrobial</a:t>
            </a:r>
            <a:r>
              <a:rPr spc="220"/>
              <a:t> </a:t>
            </a:r>
            <a:r>
              <a:t>Bacterial</a:t>
            </a:r>
            <a:r>
              <a:rPr spc="225"/>
              <a:t> </a:t>
            </a:r>
            <a:r>
              <a:rPr sz="1900"/>
              <a:t>pathogens</a:t>
            </a:r>
            <a:r>
              <a:rPr sz="1900" spc="170"/>
              <a:t> </a:t>
            </a:r>
            <a:r>
              <a:rPr sz="1900"/>
              <a:t>(</a:t>
            </a:r>
            <a:r>
              <a:rPr sz="1900" spc="490"/>
              <a:t> </a:t>
            </a:r>
            <a:r>
              <a:rPr sz="1900" spc="50"/>
              <a:t>Most</a:t>
            </a:r>
            <a:endParaRPr sz="1900"/>
          </a:p>
          <a:p>
            <a:pPr indent="39369">
              <a:defRPr sz="1900" spc="65">
                <a:solidFill>
                  <a:srgbClr val="001F5F"/>
                </a:solidFill>
                <a:latin typeface="Verdana"/>
                <a:ea typeface="Verdana"/>
                <a:cs typeface="Verdana"/>
                <a:sym typeface="Verdana"/>
              </a:defRPr>
            </a:pPr>
            <a:r>
              <a:t>Common</a:t>
            </a:r>
            <a:r>
              <a:rPr spc="-20"/>
              <a:t> </a:t>
            </a:r>
            <a:r>
              <a:rPr spc="-50"/>
              <a:t>)</a:t>
            </a:r>
          </a:p>
          <a:p>
            <a:pPr indent="12700">
              <a:lnSpc>
                <a:spcPts val="1700"/>
              </a:lnSpc>
              <a:defRPr sz="1400">
                <a:solidFill>
                  <a:srgbClr val="006FC0"/>
                </a:solidFill>
                <a:latin typeface="Verdana"/>
                <a:ea typeface="Verdana"/>
                <a:cs typeface="Verdana"/>
                <a:sym typeface="Verdana"/>
              </a:defRPr>
            </a:pPr>
            <a:r>
              <a:t>.</a:t>
            </a:r>
            <a:r>
              <a:rPr spc="-94"/>
              <a:t> </a:t>
            </a:r>
            <a:r>
              <a:rPr>
                <a:solidFill>
                  <a:srgbClr val="000000"/>
                </a:solidFill>
              </a:rPr>
              <a:t>Mixed</a:t>
            </a:r>
            <a:r>
              <a:rPr spc="-94">
                <a:solidFill>
                  <a:srgbClr val="000000"/>
                </a:solidFill>
              </a:rPr>
              <a:t> </a:t>
            </a:r>
            <a:r>
              <a:rPr spc="-20">
                <a:solidFill>
                  <a:srgbClr val="000000"/>
                </a:solidFill>
              </a:rPr>
              <a:t>flora</a:t>
            </a:r>
            <a:r>
              <a:rPr spc="-94">
                <a:solidFill>
                  <a:srgbClr val="000000"/>
                </a:solidFill>
              </a:rPr>
              <a:t> </a:t>
            </a:r>
            <a:r>
              <a:rPr spc="-40">
                <a:solidFill>
                  <a:srgbClr val="000000"/>
                </a:solidFill>
              </a:rPr>
              <a:t>with</a:t>
            </a:r>
            <a:r>
              <a:rPr spc="-60">
                <a:solidFill>
                  <a:srgbClr val="000000"/>
                </a:solidFill>
              </a:rPr>
              <a:t> </a:t>
            </a:r>
            <a:r>
              <a:rPr>
                <a:solidFill>
                  <a:srgbClr val="000000"/>
                </a:solidFill>
              </a:rPr>
              <a:t>low</a:t>
            </a:r>
            <a:r>
              <a:rPr spc="-55">
                <a:solidFill>
                  <a:srgbClr val="000000"/>
                </a:solidFill>
              </a:rPr>
              <a:t> </a:t>
            </a:r>
            <a:r>
              <a:rPr spc="-25">
                <a:solidFill>
                  <a:srgbClr val="000000"/>
                </a:solidFill>
              </a:rPr>
              <a:t>virulence</a:t>
            </a:r>
            <a:r>
              <a:rPr spc="-80">
                <a:solidFill>
                  <a:srgbClr val="000000"/>
                </a:solidFill>
              </a:rPr>
              <a:t> </a:t>
            </a:r>
            <a:r>
              <a:rPr>
                <a:solidFill>
                  <a:srgbClr val="000000"/>
                </a:solidFill>
              </a:rPr>
              <a:t>which</a:t>
            </a:r>
            <a:r>
              <a:rPr spc="-114">
                <a:solidFill>
                  <a:srgbClr val="000000"/>
                </a:solidFill>
              </a:rPr>
              <a:t> </a:t>
            </a:r>
            <a:r>
              <a:rPr spc="-45">
                <a:solidFill>
                  <a:srgbClr val="000000"/>
                </a:solidFill>
              </a:rPr>
              <a:t>normally </a:t>
            </a:r>
            <a:r>
              <a:rPr spc="-20">
                <a:solidFill>
                  <a:srgbClr val="000000"/>
                </a:solidFill>
              </a:rPr>
              <a:t>colonizes</a:t>
            </a:r>
            <a:r>
              <a:rPr spc="-100">
                <a:solidFill>
                  <a:srgbClr val="000000"/>
                </a:solidFill>
              </a:rPr>
              <a:t> </a:t>
            </a:r>
            <a:r>
              <a:rPr spc="-25">
                <a:solidFill>
                  <a:srgbClr val="000000"/>
                </a:solidFill>
              </a:rPr>
              <a:t>the</a:t>
            </a:r>
          </a:p>
          <a:p>
            <a:pPr indent="20320">
              <a:lnSpc>
                <a:spcPts val="1700"/>
              </a:lnSpc>
              <a:defRPr sz="1400" spc="-10">
                <a:latin typeface="Verdana"/>
                <a:ea typeface="Verdana"/>
                <a:cs typeface="Verdana"/>
                <a:sym typeface="Verdana"/>
              </a:defRPr>
            </a:pPr>
            <a:r>
              <a:t>perineum</a:t>
            </a:r>
            <a:r>
              <a:rPr spc="-75"/>
              <a:t> </a:t>
            </a:r>
            <a:r>
              <a:rPr sz="1500" spc="0"/>
              <a:t>and</a:t>
            </a:r>
            <a:r>
              <a:rPr sz="1500" spc="-55"/>
              <a:t> </a:t>
            </a:r>
            <a:r>
              <a:rPr spc="-20"/>
              <a:t>lower</a:t>
            </a:r>
            <a:r>
              <a:rPr spc="-70"/>
              <a:t> </a:t>
            </a:r>
            <a:r>
              <a:t>genital</a:t>
            </a:r>
            <a:r>
              <a:rPr spc="-65"/>
              <a:t> </a:t>
            </a:r>
            <a:r>
              <a:t>tract.</a:t>
            </a:r>
          </a:p>
          <a:p>
            <a:pPr marL="360045" lvl="1" indent="-329565">
              <a:spcBef>
                <a:spcPts val="1600"/>
              </a:spcBef>
              <a:buSzPct val="105128"/>
              <a:buAutoNum type="arabicParenR" startAt="2"/>
              <a:tabLst>
                <a:tab pos="355600" algn="l"/>
              </a:tabLst>
              <a:defRPr sz="1900">
                <a:solidFill>
                  <a:srgbClr val="001F5F"/>
                </a:solidFill>
                <a:latin typeface="Verdana"/>
                <a:ea typeface="Verdana"/>
                <a:cs typeface="Verdana"/>
                <a:sym typeface="Verdana"/>
              </a:defRPr>
            </a:pPr>
            <a:r>
              <a:t>Anaerobic</a:t>
            </a:r>
            <a:r>
              <a:rPr spc="-45"/>
              <a:t> </a:t>
            </a:r>
            <a:r>
              <a:t>(</a:t>
            </a:r>
            <a:r>
              <a:rPr spc="229"/>
              <a:t> </a:t>
            </a:r>
            <a:r>
              <a:rPr sz="1800" spc="95"/>
              <a:t>Streptococcus</a:t>
            </a:r>
            <a:r>
              <a:rPr sz="1800" spc="-40"/>
              <a:t> </a:t>
            </a:r>
            <a:r>
              <a:rPr spc="-50"/>
              <a:t>)</a:t>
            </a:r>
          </a:p>
          <a:p>
            <a:pPr marL="359409" lvl="1" indent="-329565">
              <a:lnSpc>
                <a:spcPts val="2400"/>
              </a:lnSpc>
              <a:spcBef>
                <a:spcPts val="1600"/>
              </a:spcBef>
              <a:buSzPct val="107893"/>
              <a:buAutoNum type="arabicParenR" startAt="2"/>
              <a:tabLst>
                <a:tab pos="355600" algn="l"/>
              </a:tabLst>
              <a:defRPr sz="1900" spc="59">
                <a:solidFill>
                  <a:srgbClr val="001F5F"/>
                </a:solidFill>
                <a:latin typeface="Verdana"/>
                <a:ea typeface="Verdana"/>
                <a:cs typeface="Verdana"/>
                <a:sym typeface="Verdana"/>
              </a:defRPr>
            </a:pPr>
            <a:r>
              <a:t>Aerobic</a:t>
            </a:r>
          </a:p>
          <a:p>
            <a:pPr marL="256540" lvl="2" indent="-234315">
              <a:lnSpc>
                <a:spcPts val="1900"/>
              </a:lnSpc>
              <a:buSzPct val="93548"/>
              <a:buAutoNum type="arabicPeriod"/>
              <a:tabLst>
                <a:tab pos="254000" algn="l"/>
              </a:tabLst>
              <a:defRPr sz="1500">
                <a:latin typeface="Arial"/>
                <a:ea typeface="Arial"/>
                <a:cs typeface="Arial"/>
                <a:sym typeface="Arial"/>
              </a:defRPr>
            </a:pPr>
            <a:r>
              <a:t>Gram</a:t>
            </a:r>
            <a:r>
              <a:rPr spc="155"/>
              <a:t> </a:t>
            </a:r>
            <a:r>
              <a:rPr sz="1600" spc="-25"/>
              <a:t>+ve</a:t>
            </a:r>
            <a:endParaRPr sz="1600"/>
          </a:p>
          <a:p>
            <a:pPr indent="12700">
              <a:lnSpc>
                <a:spcPts val="1700"/>
              </a:lnSpc>
              <a:defRPr sz="1400">
                <a:latin typeface="Verdana"/>
                <a:ea typeface="Verdana"/>
                <a:cs typeface="Verdana"/>
                <a:sym typeface="Verdana"/>
              </a:defRPr>
            </a:pPr>
            <a:r>
              <a:t>.</a:t>
            </a:r>
            <a:r>
              <a:rPr spc="-104"/>
              <a:t> </a:t>
            </a:r>
            <a:r>
              <a:t>Staphylococcus</a:t>
            </a:r>
            <a:r>
              <a:rPr spc="-104"/>
              <a:t> </a:t>
            </a:r>
            <a:r>
              <a:rPr spc="-25"/>
              <a:t>aureus</a:t>
            </a:r>
            <a:r>
              <a:rPr spc="-35"/>
              <a:t> </a:t>
            </a:r>
            <a:r>
              <a:t>“</a:t>
            </a:r>
            <a:r>
              <a:rPr spc="-55"/>
              <a:t> </a:t>
            </a:r>
            <a:r>
              <a:rPr spc="-20"/>
              <a:t>enter</a:t>
            </a:r>
            <a:r>
              <a:rPr spc="-60"/>
              <a:t> </a:t>
            </a:r>
            <a:r>
              <a:rPr spc="-10"/>
              <a:t>via</a:t>
            </a:r>
            <a:r>
              <a:rPr spc="-90"/>
              <a:t> </a:t>
            </a:r>
            <a:r>
              <a:rPr spc="-10"/>
              <a:t>lacerations</a:t>
            </a:r>
            <a:r>
              <a:rPr spc="-30"/>
              <a:t> </a:t>
            </a:r>
            <a:r>
              <a:t>“</a:t>
            </a:r>
            <a:r>
              <a:rPr spc="-55"/>
              <a:t> </a:t>
            </a:r>
            <a:r>
              <a:rPr spc="-50"/>
              <a:t>/</a:t>
            </a:r>
          </a:p>
          <a:p>
            <a:pPr indent="12700">
              <a:defRPr sz="1400">
                <a:latin typeface="Verdana"/>
                <a:ea typeface="Verdana"/>
                <a:cs typeface="Verdana"/>
                <a:sym typeface="Verdana"/>
              </a:defRPr>
            </a:pPr>
            <a:r>
              <a:t>.</a:t>
            </a:r>
            <a:r>
              <a:rPr spc="-110"/>
              <a:t> </a:t>
            </a:r>
            <a:r>
              <a:t>Beta</a:t>
            </a:r>
            <a:r>
              <a:rPr spc="-60"/>
              <a:t> </a:t>
            </a:r>
            <a:r>
              <a:rPr spc="-10"/>
              <a:t>hemolytic</a:t>
            </a:r>
            <a:r>
              <a:rPr spc="-30"/>
              <a:t> </a:t>
            </a:r>
            <a:r>
              <a:t>streptococci</a:t>
            </a:r>
            <a:r>
              <a:rPr spc="-145"/>
              <a:t> </a:t>
            </a:r>
            <a:r>
              <a:t>(</a:t>
            </a:r>
            <a:r>
              <a:rPr spc="-85"/>
              <a:t> </a:t>
            </a:r>
            <a:r>
              <a:t>Group</a:t>
            </a:r>
            <a:r>
              <a:rPr spc="-15"/>
              <a:t> </a:t>
            </a:r>
            <a:r>
              <a:t>A</a:t>
            </a:r>
            <a:r>
              <a:rPr spc="-15"/>
              <a:t> </a:t>
            </a:r>
            <a:r>
              <a:t>/</a:t>
            </a:r>
            <a:r>
              <a:rPr spc="-50"/>
              <a:t> </a:t>
            </a:r>
            <a:r>
              <a:t>Group</a:t>
            </a:r>
            <a:r>
              <a:rPr spc="-175"/>
              <a:t> </a:t>
            </a:r>
            <a:r>
              <a:t>B</a:t>
            </a:r>
            <a:r>
              <a:rPr spc="-150"/>
              <a:t> </a:t>
            </a:r>
            <a:r>
              <a:rPr spc="-50"/>
              <a:t>)</a:t>
            </a:r>
          </a:p>
          <a:p>
            <a:pPr indent="12700">
              <a:defRPr sz="1400">
                <a:latin typeface="Verdana"/>
                <a:ea typeface="Verdana"/>
                <a:cs typeface="Verdana"/>
                <a:sym typeface="Verdana"/>
              </a:defRPr>
            </a:pPr>
            <a:r>
              <a:t>.</a:t>
            </a:r>
            <a:r>
              <a:rPr spc="-140"/>
              <a:t> </a:t>
            </a:r>
            <a:r>
              <a:rPr spc="-10"/>
              <a:t>Enterococcus</a:t>
            </a:r>
          </a:p>
          <a:p>
            <a:pPr marL="256540" lvl="2" indent="-234315">
              <a:spcBef>
                <a:spcPts val="1700"/>
              </a:spcBef>
              <a:buSzPct val="93548"/>
              <a:buAutoNum type="arabicPeriod" startAt="2"/>
              <a:tabLst>
                <a:tab pos="254000" algn="l"/>
              </a:tabLst>
              <a:defRPr sz="1500">
                <a:latin typeface="Arial"/>
                <a:ea typeface="Arial"/>
                <a:cs typeface="Arial"/>
                <a:sym typeface="Arial"/>
              </a:defRPr>
            </a:pPr>
            <a:r>
              <a:t>Gram</a:t>
            </a:r>
            <a:r>
              <a:rPr spc="65"/>
              <a:t> </a:t>
            </a:r>
            <a:r>
              <a:t>–ve</a:t>
            </a:r>
            <a:r>
              <a:rPr spc="130"/>
              <a:t> </a:t>
            </a:r>
            <a:r>
              <a:rPr sz="1400" spc="40"/>
              <a:t>:</a:t>
            </a:r>
            <a:endParaRPr sz="1400"/>
          </a:p>
          <a:p>
            <a:pPr indent="12700">
              <a:defRPr sz="1400">
                <a:latin typeface="Verdana"/>
                <a:ea typeface="Verdana"/>
                <a:cs typeface="Verdana"/>
                <a:sym typeface="Verdana"/>
              </a:defRPr>
            </a:pPr>
            <a:r>
              <a:t>.</a:t>
            </a:r>
            <a:r>
              <a:rPr spc="-145"/>
              <a:t> </a:t>
            </a:r>
            <a:r>
              <a:rPr spc="-10"/>
              <a:t>E.coli</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5" name="object 2"/>
          <p:cNvGrpSpPr/>
          <p:nvPr/>
        </p:nvGrpSpPr>
        <p:grpSpPr>
          <a:xfrm>
            <a:off x="0" y="-1764"/>
            <a:ext cx="10058400" cy="3603943"/>
            <a:chOff x="0" y="0"/>
            <a:chExt cx="10058400" cy="3603942"/>
          </a:xfrm>
        </p:grpSpPr>
        <p:pic>
          <p:nvPicPr>
            <p:cNvPr id="173" name="object 3" descr="object 3"/>
            <p:cNvPicPr>
              <a:picLocks noChangeAspect="1"/>
            </p:cNvPicPr>
            <p:nvPr/>
          </p:nvPicPr>
          <p:blipFill>
            <a:blip r:embed="rId2"/>
            <a:stretch>
              <a:fillRect/>
            </a:stretch>
          </p:blipFill>
          <p:spPr>
            <a:xfrm>
              <a:off x="0" y="1762"/>
              <a:ext cx="10058400" cy="3602180"/>
            </a:xfrm>
            <a:prstGeom prst="rect">
              <a:avLst/>
            </a:prstGeom>
            <a:ln w="12700" cap="flat">
              <a:noFill/>
              <a:miter lim="400000"/>
            </a:ln>
            <a:effectLst/>
          </p:spPr>
        </p:pic>
        <p:pic>
          <p:nvPicPr>
            <p:cNvPr id="174" name="object 4" descr="object 4"/>
            <p:cNvPicPr>
              <a:picLocks noChangeAspect="1"/>
            </p:cNvPicPr>
            <p:nvPr/>
          </p:nvPicPr>
          <p:blipFill>
            <a:blip r:embed="rId3"/>
            <a:stretch>
              <a:fillRect/>
            </a:stretch>
          </p:blipFill>
          <p:spPr>
            <a:xfrm>
              <a:off x="0" y="0"/>
              <a:ext cx="10058400" cy="3603943"/>
            </a:xfrm>
            <a:prstGeom prst="rect">
              <a:avLst/>
            </a:prstGeom>
            <a:ln w="12700" cap="flat">
              <a:noFill/>
              <a:miter lim="400000"/>
            </a:ln>
            <a:effectLst/>
          </p:spPr>
        </p:pic>
      </p:grpSp>
      <p:sp>
        <p:nvSpPr>
          <p:cNvPr id="176" name="object 5"/>
          <p:cNvSpPr txBox="1">
            <a:spLocks noGrp="1"/>
          </p:cNvSpPr>
          <p:nvPr>
            <p:ph type="title"/>
          </p:nvPr>
        </p:nvSpPr>
        <p:spPr>
          <a:xfrm>
            <a:off x="1174038" y="2435354"/>
            <a:ext cx="6713219" cy="587376"/>
          </a:xfrm>
          <a:prstGeom prst="rect">
            <a:avLst/>
          </a:prstGeom>
        </p:spPr>
        <p:txBody>
          <a:bodyPr/>
          <a:lstStyle/>
          <a:p>
            <a:pPr indent="12700">
              <a:spcBef>
                <a:spcPts val="100"/>
              </a:spcBef>
              <a:defRPr sz="3600" u="sng">
                <a:solidFill>
                  <a:srgbClr val="FFFFFF"/>
                </a:solidFill>
                <a:uFill>
                  <a:solidFill>
                    <a:srgbClr val="FFFFFF"/>
                  </a:solidFill>
                </a:uFill>
                <a:latin typeface="Arial"/>
                <a:ea typeface="Arial"/>
                <a:cs typeface="Arial"/>
                <a:sym typeface="Arial"/>
              </a:defRPr>
            </a:pPr>
            <a:r>
              <a:t>Postpartum</a:t>
            </a:r>
            <a:r>
              <a:rPr spc="-400"/>
              <a:t> </a:t>
            </a:r>
            <a:r>
              <a:rPr sz="3400" spc="-100"/>
              <a:t>Findings</a:t>
            </a:r>
            <a:r>
              <a:rPr sz="3400" spc="-300"/>
              <a:t> </a:t>
            </a:r>
            <a:r>
              <a:t>and</a:t>
            </a:r>
            <a:r>
              <a:rPr spc="-500"/>
              <a:t> </a:t>
            </a:r>
            <a:r>
              <a:rPr sz="3300" spc="-100"/>
              <a:t>Changes</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2" name="object 2"/>
          <p:cNvGrpSpPr/>
          <p:nvPr/>
        </p:nvGrpSpPr>
        <p:grpSpPr>
          <a:xfrm>
            <a:off x="0" y="11252"/>
            <a:ext cx="10058400" cy="5657852"/>
            <a:chOff x="0" y="0"/>
            <a:chExt cx="10058400" cy="5657850"/>
          </a:xfrm>
        </p:grpSpPr>
        <p:grpSp>
          <p:nvGrpSpPr>
            <p:cNvPr id="299" name="object 3"/>
            <p:cNvGrpSpPr/>
            <p:nvPr/>
          </p:nvGrpSpPr>
          <p:grpSpPr>
            <a:xfrm>
              <a:off x="0" y="0"/>
              <a:ext cx="10058400" cy="5285899"/>
              <a:chOff x="0" y="0"/>
              <a:chExt cx="10058400" cy="5285898"/>
            </a:xfrm>
          </p:grpSpPr>
          <p:sp>
            <p:nvSpPr>
              <p:cNvPr id="297" name="Rectangle"/>
              <p:cNvSpPr/>
              <p:nvPr/>
            </p:nvSpPr>
            <p:spPr>
              <a:xfrm>
                <a:off x="0" y="5273198"/>
                <a:ext cx="10058400" cy="12701"/>
              </a:xfrm>
              <a:prstGeom prst="rect">
                <a:avLst/>
              </a:prstGeom>
              <a:solidFill>
                <a:srgbClr val="E0E0DB"/>
              </a:solidFill>
              <a:ln w="12700" cap="flat">
                <a:noFill/>
                <a:miter lim="400000"/>
              </a:ln>
              <a:effectLst/>
            </p:spPr>
            <p:txBody>
              <a:bodyPr wrap="square" lIns="45719" tIns="45719" rIns="45719" bIns="45719" numCol="1" anchor="t">
                <a:noAutofit/>
              </a:bodyPr>
              <a:lstStyle/>
              <a:p>
                <a:endParaRPr/>
              </a:p>
            </p:txBody>
          </p:sp>
          <p:sp>
            <p:nvSpPr>
              <p:cNvPr id="298" name="Rectangle"/>
              <p:cNvSpPr/>
              <p:nvPr/>
            </p:nvSpPr>
            <p:spPr>
              <a:xfrm>
                <a:off x="0" y="0"/>
                <a:ext cx="10058400" cy="5225416"/>
              </a:xfrm>
              <a:prstGeom prst="rect">
                <a:avLst/>
              </a:prstGeom>
              <a:solidFill>
                <a:srgbClr val="E0E0DB"/>
              </a:solidFill>
              <a:ln w="12700" cap="flat">
                <a:noFill/>
                <a:miter lim="400000"/>
              </a:ln>
              <a:effectLst/>
            </p:spPr>
            <p:txBody>
              <a:bodyPr wrap="square" lIns="45719" tIns="45719" rIns="45719" bIns="45719" numCol="1" anchor="t">
                <a:noAutofit/>
              </a:bodyPr>
              <a:lstStyle/>
              <a:p>
                <a:endParaRPr/>
              </a:p>
            </p:txBody>
          </p:sp>
        </p:grpSp>
        <p:sp>
          <p:nvSpPr>
            <p:cNvPr id="300" name="object 4"/>
            <p:cNvSpPr/>
            <p:nvPr/>
          </p:nvSpPr>
          <p:spPr>
            <a:xfrm>
              <a:off x="2540" y="5280660"/>
              <a:ext cx="10055860" cy="377191"/>
            </a:xfrm>
            <a:prstGeom prst="rect">
              <a:avLst/>
            </a:prstGeom>
            <a:solidFill>
              <a:srgbClr val="82837B"/>
            </a:solidFill>
            <a:ln w="12700" cap="flat">
              <a:noFill/>
              <a:miter lim="400000"/>
            </a:ln>
            <a:effectLst/>
          </p:spPr>
          <p:txBody>
            <a:bodyPr wrap="square" lIns="45719" tIns="45719" rIns="45719" bIns="45719" numCol="1" anchor="t">
              <a:noAutofit/>
            </a:bodyPr>
            <a:lstStyle/>
            <a:p>
              <a:endParaRPr/>
            </a:p>
          </p:txBody>
        </p:sp>
        <p:sp>
          <p:nvSpPr>
            <p:cNvPr id="301" name="object 5"/>
            <p:cNvSpPr/>
            <p:nvPr/>
          </p:nvSpPr>
          <p:spPr>
            <a:xfrm>
              <a:off x="0" y="5225415"/>
              <a:ext cx="10055860" cy="53024"/>
            </a:xfrm>
            <a:prstGeom prst="rect">
              <a:avLst/>
            </a:prstGeom>
            <a:solidFill>
              <a:srgbClr val="ACACA8"/>
            </a:solidFill>
            <a:ln w="12700" cap="flat">
              <a:noFill/>
              <a:miter lim="400000"/>
            </a:ln>
            <a:effectLst/>
          </p:spPr>
          <p:txBody>
            <a:bodyPr wrap="square" lIns="45719" tIns="45719" rIns="45719" bIns="45719" numCol="1" anchor="t">
              <a:noAutofit/>
            </a:bodyPr>
            <a:lstStyle/>
            <a:p>
              <a:endParaRPr/>
            </a:p>
          </p:txBody>
        </p:sp>
      </p:grpSp>
      <p:sp>
        <p:nvSpPr>
          <p:cNvPr id="303" name="object 6"/>
          <p:cNvSpPr txBox="1">
            <a:spLocks noGrp="1"/>
          </p:cNvSpPr>
          <p:nvPr>
            <p:ph type="title"/>
          </p:nvPr>
        </p:nvSpPr>
        <p:spPr>
          <a:xfrm>
            <a:off x="685949" y="281127"/>
            <a:ext cx="3448051" cy="427992"/>
          </a:xfrm>
          <a:prstGeom prst="rect">
            <a:avLst/>
          </a:prstGeom>
        </p:spPr>
        <p:txBody>
          <a:bodyPr/>
          <a:lstStyle/>
          <a:p>
            <a:pPr indent="12700">
              <a:defRPr sz="2600" spc="100">
                <a:latin typeface="Segoe UI Symbol"/>
                <a:ea typeface="Segoe UI Symbol"/>
                <a:cs typeface="Segoe UI Symbol"/>
                <a:sym typeface="Segoe UI Symbol"/>
              </a:defRPr>
            </a:pPr>
            <a:r>
              <a:t>o</a:t>
            </a:r>
            <a:r>
              <a:rPr sz="2400">
                <a:solidFill>
                  <a:srgbClr val="001F5F"/>
                </a:solidFill>
                <a:latin typeface="Verdana"/>
                <a:ea typeface="Verdana"/>
                <a:cs typeface="Verdana"/>
                <a:sym typeface="Verdana"/>
              </a:rPr>
              <a:t>Source</a:t>
            </a:r>
            <a:r>
              <a:rPr>
                <a:solidFill>
                  <a:srgbClr val="001F5F"/>
                </a:solidFill>
                <a:latin typeface="Verdana"/>
                <a:ea typeface="Verdana"/>
                <a:cs typeface="Verdana"/>
                <a:sym typeface="Verdana"/>
              </a:rPr>
              <a:t>of</a:t>
            </a:r>
            <a:r>
              <a:rPr sz="2500">
                <a:solidFill>
                  <a:srgbClr val="001F5F"/>
                </a:solidFill>
                <a:latin typeface="Verdana"/>
                <a:ea typeface="Verdana"/>
                <a:cs typeface="Verdana"/>
                <a:sym typeface="Verdana"/>
              </a:rPr>
              <a:t>infection</a:t>
            </a:r>
            <a:r>
              <a:rPr>
                <a:solidFill>
                  <a:srgbClr val="001F5F"/>
                </a:solidFill>
                <a:latin typeface="Verdana"/>
                <a:ea typeface="Verdana"/>
                <a:cs typeface="Verdana"/>
                <a:sym typeface="Verdana"/>
              </a:rPr>
              <a:t>:</a:t>
            </a:r>
          </a:p>
        </p:txBody>
      </p:sp>
      <p:sp>
        <p:nvSpPr>
          <p:cNvPr id="304" name="object 7"/>
          <p:cNvSpPr txBox="1"/>
          <p:nvPr/>
        </p:nvSpPr>
        <p:spPr>
          <a:xfrm>
            <a:off x="657401" y="707560"/>
            <a:ext cx="6749417" cy="40495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597534" indent="-330834">
              <a:lnSpc>
                <a:spcPts val="2300"/>
              </a:lnSpc>
              <a:buSzPct val="110810"/>
              <a:buAutoNum type="arabicParenR"/>
              <a:tabLst>
                <a:tab pos="596900" algn="l"/>
              </a:tabLst>
              <a:defRPr spc="75">
                <a:latin typeface="Verdana"/>
                <a:ea typeface="Verdana"/>
                <a:cs typeface="Verdana"/>
                <a:sym typeface="Verdana"/>
              </a:defRPr>
            </a:pPr>
            <a:r>
              <a:t>Endogenous</a:t>
            </a:r>
          </a:p>
          <a:p>
            <a:pPr marL="13334" marR="176529" indent="224155">
              <a:lnSpc>
                <a:spcPct val="100400"/>
              </a:lnSpc>
              <a:defRPr sz="1900">
                <a:solidFill>
                  <a:srgbClr val="006FC0"/>
                </a:solidFill>
                <a:latin typeface="Verdana"/>
                <a:ea typeface="Verdana"/>
                <a:cs typeface="Verdana"/>
                <a:sym typeface="Verdana"/>
              </a:defRPr>
            </a:pPr>
            <a:r>
              <a:t>.</a:t>
            </a:r>
            <a:r>
              <a:rPr spc="-245"/>
              <a:t> </a:t>
            </a:r>
            <a:r>
              <a:rPr spc="-65">
                <a:solidFill>
                  <a:srgbClr val="000000"/>
                </a:solidFill>
              </a:rPr>
              <a:t>Organisms</a:t>
            </a:r>
            <a:r>
              <a:rPr spc="-130">
                <a:solidFill>
                  <a:srgbClr val="000000"/>
                </a:solidFill>
              </a:rPr>
              <a:t> </a:t>
            </a:r>
            <a:r>
              <a:rPr>
                <a:solidFill>
                  <a:srgbClr val="000000"/>
                </a:solidFill>
              </a:rPr>
              <a:t>are</a:t>
            </a:r>
            <a:r>
              <a:rPr spc="-119">
                <a:solidFill>
                  <a:srgbClr val="000000"/>
                </a:solidFill>
              </a:rPr>
              <a:t> </a:t>
            </a:r>
            <a:r>
              <a:rPr>
                <a:solidFill>
                  <a:srgbClr val="000000"/>
                </a:solidFill>
              </a:rPr>
              <a:t>already</a:t>
            </a:r>
            <a:r>
              <a:rPr spc="-195">
                <a:solidFill>
                  <a:srgbClr val="000000"/>
                </a:solidFill>
              </a:rPr>
              <a:t> </a:t>
            </a:r>
            <a:r>
              <a:rPr spc="-50">
                <a:solidFill>
                  <a:srgbClr val="000000"/>
                </a:solidFill>
              </a:rPr>
              <a:t>present</a:t>
            </a:r>
            <a:r>
              <a:rPr spc="-204">
                <a:solidFill>
                  <a:srgbClr val="000000"/>
                </a:solidFill>
              </a:rPr>
              <a:t> </a:t>
            </a:r>
            <a:r>
              <a:rPr spc="-55">
                <a:solidFill>
                  <a:srgbClr val="000000"/>
                </a:solidFill>
              </a:rPr>
              <a:t>in</a:t>
            </a:r>
            <a:r>
              <a:rPr spc="-180">
                <a:solidFill>
                  <a:srgbClr val="000000"/>
                </a:solidFill>
              </a:rPr>
              <a:t> </a:t>
            </a:r>
            <a:r>
              <a:rPr>
                <a:solidFill>
                  <a:srgbClr val="000000"/>
                </a:solidFill>
              </a:rPr>
              <a:t>the</a:t>
            </a:r>
            <a:r>
              <a:rPr spc="-100">
                <a:solidFill>
                  <a:srgbClr val="000000"/>
                </a:solidFill>
              </a:rPr>
              <a:t> </a:t>
            </a:r>
            <a:r>
              <a:rPr spc="-29">
                <a:solidFill>
                  <a:srgbClr val="000000"/>
                </a:solidFill>
              </a:rPr>
              <a:t>genital</a:t>
            </a:r>
            <a:r>
              <a:rPr spc="-119">
                <a:solidFill>
                  <a:srgbClr val="000000"/>
                </a:solidFill>
              </a:rPr>
              <a:t> </a:t>
            </a:r>
            <a:r>
              <a:rPr>
                <a:solidFill>
                  <a:srgbClr val="000000"/>
                </a:solidFill>
              </a:rPr>
              <a:t>tract</a:t>
            </a:r>
            <a:r>
              <a:rPr spc="-110">
                <a:solidFill>
                  <a:srgbClr val="000000"/>
                </a:solidFill>
              </a:rPr>
              <a:t> </a:t>
            </a:r>
            <a:r>
              <a:rPr spc="-50">
                <a:solidFill>
                  <a:srgbClr val="000000"/>
                </a:solidFill>
              </a:rPr>
              <a:t>( normal</a:t>
            </a:r>
            <a:r>
              <a:rPr spc="-184">
                <a:solidFill>
                  <a:srgbClr val="000000"/>
                </a:solidFill>
              </a:rPr>
              <a:t> </a:t>
            </a:r>
            <a:r>
              <a:rPr spc="-40">
                <a:solidFill>
                  <a:srgbClr val="000000"/>
                </a:solidFill>
              </a:rPr>
              <a:t>flora</a:t>
            </a:r>
            <a:r>
              <a:rPr spc="-180">
                <a:solidFill>
                  <a:srgbClr val="000000"/>
                </a:solidFill>
              </a:rPr>
              <a:t> </a:t>
            </a:r>
            <a:r>
              <a:rPr>
                <a:solidFill>
                  <a:srgbClr val="000000"/>
                </a:solidFill>
              </a:rPr>
              <a:t>/</a:t>
            </a:r>
            <a:r>
              <a:rPr spc="-155">
                <a:solidFill>
                  <a:srgbClr val="000000"/>
                </a:solidFill>
              </a:rPr>
              <a:t> </a:t>
            </a:r>
            <a:r>
              <a:rPr spc="-10">
                <a:solidFill>
                  <a:srgbClr val="000000"/>
                </a:solidFill>
              </a:rPr>
              <a:t>Antepartum</a:t>
            </a:r>
            <a:r>
              <a:rPr spc="-80">
                <a:solidFill>
                  <a:srgbClr val="000000"/>
                </a:solidFill>
              </a:rPr>
              <a:t> </a:t>
            </a:r>
            <a:r>
              <a:rPr spc="-50">
                <a:solidFill>
                  <a:srgbClr val="000000"/>
                </a:solidFill>
              </a:rPr>
              <a:t>infections</a:t>
            </a:r>
            <a:r>
              <a:rPr spc="-125">
                <a:solidFill>
                  <a:srgbClr val="000000"/>
                </a:solidFill>
              </a:rPr>
              <a:t> </a:t>
            </a:r>
            <a:r>
              <a:rPr>
                <a:solidFill>
                  <a:srgbClr val="000000"/>
                </a:solidFill>
              </a:rPr>
              <a:t>/</a:t>
            </a:r>
            <a:r>
              <a:rPr spc="-130">
                <a:solidFill>
                  <a:srgbClr val="000000"/>
                </a:solidFill>
              </a:rPr>
              <a:t> </a:t>
            </a:r>
            <a:r>
              <a:rPr spc="-10">
                <a:solidFill>
                  <a:srgbClr val="000000"/>
                </a:solidFill>
              </a:rPr>
              <a:t>Retained products</a:t>
            </a:r>
            <a:r>
              <a:rPr spc="-29">
                <a:solidFill>
                  <a:srgbClr val="000000"/>
                </a:solidFill>
              </a:rPr>
              <a:t> </a:t>
            </a:r>
            <a:r>
              <a:rPr>
                <a:solidFill>
                  <a:srgbClr val="000000"/>
                </a:solidFill>
              </a:rPr>
              <a:t>of</a:t>
            </a:r>
            <a:r>
              <a:rPr spc="-40">
                <a:solidFill>
                  <a:srgbClr val="000000"/>
                </a:solidFill>
              </a:rPr>
              <a:t> </a:t>
            </a:r>
            <a:r>
              <a:rPr sz="2000">
                <a:solidFill>
                  <a:srgbClr val="000000"/>
                </a:solidFill>
              </a:rPr>
              <a:t>conception</a:t>
            </a:r>
            <a:r>
              <a:rPr sz="2000" spc="-90">
                <a:solidFill>
                  <a:srgbClr val="000000"/>
                </a:solidFill>
              </a:rPr>
              <a:t> </a:t>
            </a:r>
            <a:r>
              <a:rPr spc="-50">
                <a:solidFill>
                  <a:srgbClr val="000000"/>
                </a:solidFill>
              </a:rPr>
              <a:t>)</a:t>
            </a:r>
          </a:p>
          <a:p>
            <a:pPr marL="599440" indent="-330834">
              <a:spcBef>
                <a:spcPts val="2200"/>
              </a:spcBef>
              <a:buSzPct val="110810"/>
              <a:buAutoNum type="arabicParenR" startAt="2"/>
              <a:tabLst>
                <a:tab pos="596900" algn="l"/>
              </a:tabLst>
              <a:defRPr spc="69">
                <a:latin typeface="Verdana"/>
                <a:ea typeface="Verdana"/>
                <a:cs typeface="Verdana"/>
                <a:sym typeface="Verdana"/>
              </a:defRPr>
            </a:pPr>
            <a:r>
              <a:t>Exogenous</a:t>
            </a:r>
          </a:p>
          <a:p>
            <a:pPr indent="238759">
              <a:defRPr sz="1900">
                <a:latin typeface="Verdana"/>
                <a:ea typeface="Verdana"/>
                <a:cs typeface="Verdana"/>
                <a:sym typeface="Verdana"/>
              </a:defRPr>
            </a:pPr>
            <a:r>
              <a:t>.</a:t>
            </a:r>
            <a:r>
              <a:rPr spc="-245"/>
              <a:t> </a:t>
            </a:r>
            <a:r>
              <a:rPr spc="-95"/>
              <a:t>From</a:t>
            </a:r>
            <a:r>
              <a:rPr spc="-220"/>
              <a:t> </a:t>
            </a:r>
            <a:r>
              <a:t>(</a:t>
            </a:r>
            <a:r>
              <a:rPr spc="-229"/>
              <a:t> </a:t>
            </a:r>
            <a:r>
              <a:rPr spc="-75"/>
              <a:t>unsterilized</a:t>
            </a:r>
            <a:r>
              <a:rPr spc="-184"/>
              <a:t> </a:t>
            </a:r>
            <a:r>
              <a:rPr spc="-90"/>
              <a:t>instruments</a:t>
            </a:r>
            <a:r>
              <a:rPr spc="-59"/>
              <a:t> </a:t>
            </a:r>
            <a:r>
              <a:t>/</a:t>
            </a:r>
            <a:r>
              <a:rPr spc="-104"/>
              <a:t> </a:t>
            </a:r>
            <a:r>
              <a:rPr spc="-10"/>
              <a:t>droplet</a:t>
            </a:r>
            <a:r>
              <a:rPr spc="-165"/>
              <a:t> </a:t>
            </a:r>
            <a:r>
              <a:rPr spc="-29"/>
              <a:t>infection</a:t>
            </a:r>
            <a:r>
              <a:rPr spc="-104"/>
              <a:t> </a:t>
            </a:r>
            <a:r>
              <a:t>/</a:t>
            </a:r>
            <a:r>
              <a:rPr spc="-239"/>
              <a:t> </a:t>
            </a:r>
            <a:r>
              <a:rPr spc="-85"/>
              <a:t>..</a:t>
            </a:r>
            <a:r>
              <a:rPr spc="-190"/>
              <a:t> </a:t>
            </a:r>
            <a:r>
              <a:rPr spc="-50"/>
              <a:t>)</a:t>
            </a:r>
          </a:p>
          <a:p>
            <a:pPr marL="596900" marR="175895" indent="-341629">
              <a:spcBef>
                <a:spcPts val="2300"/>
              </a:spcBef>
              <a:buSzPct val="107893"/>
              <a:buAutoNum type="arabicParenR" startAt="3"/>
              <a:tabLst>
                <a:tab pos="596900" algn="l"/>
              </a:tabLst>
              <a:defRPr sz="1900" spc="50">
                <a:latin typeface="Verdana"/>
                <a:ea typeface="Verdana"/>
                <a:cs typeface="Verdana"/>
                <a:sym typeface="Verdana"/>
              </a:defRPr>
            </a:pPr>
            <a:r>
              <a:t>Autogenous</a:t>
            </a:r>
            <a:r>
              <a:rPr spc="-119"/>
              <a:t> </a:t>
            </a:r>
            <a:r>
              <a:rPr spc="0"/>
              <a:t>(</a:t>
            </a:r>
            <a:r>
              <a:rPr spc="-180"/>
              <a:t> </a:t>
            </a:r>
            <a:r>
              <a:rPr spc="0"/>
              <a:t>Hematogenous</a:t>
            </a:r>
            <a:r>
              <a:rPr spc="-65"/>
              <a:t> </a:t>
            </a:r>
            <a:r>
              <a:rPr spc="0"/>
              <a:t>spread</a:t>
            </a:r>
            <a:r>
              <a:rPr spc="-165"/>
              <a:t> </a:t>
            </a:r>
            <a:r>
              <a:rPr spc="-75"/>
              <a:t>from</a:t>
            </a:r>
            <a:r>
              <a:rPr spc="-119"/>
              <a:t> </a:t>
            </a:r>
            <a:r>
              <a:rPr spc="-10"/>
              <a:t>septic focus)</a:t>
            </a:r>
          </a:p>
          <a:p>
            <a:pPr marL="178435" indent="-165735">
              <a:lnSpc>
                <a:spcPts val="1900"/>
              </a:lnSpc>
              <a:spcBef>
                <a:spcPts val="1800"/>
              </a:spcBef>
              <a:buClr>
                <a:srgbClr val="001F5F"/>
              </a:buClr>
              <a:buSzPct val="97058"/>
              <a:buChar char="•"/>
              <a:tabLst>
                <a:tab pos="177800" algn="l"/>
              </a:tabLst>
              <a:defRPr sz="1700">
                <a:latin typeface="Arial"/>
                <a:ea typeface="Arial"/>
                <a:cs typeface="Arial"/>
                <a:sym typeface="Arial"/>
              </a:defRPr>
            </a:pPr>
            <a:r>
              <a:t>Route</a:t>
            </a:r>
            <a:r>
              <a:rPr spc="5"/>
              <a:t> </a:t>
            </a:r>
            <a:r>
              <a:rPr sz="1600" spc="75"/>
              <a:t>of</a:t>
            </a:r>
            <a:r>
              <a:rPr sz="1600" spc="120"/>
              <a:t> </a:t>
            </a:r>
            <a:r>
              <a:rPr spc="55"/>
              <a:t>spread</a:t>
            </a:r>
            <a:r>
              <a:rPr spc="-110"/>
              <a:t> </a:t>
            </a:r>
            <a:r>
              <a:rPr sz="1600"/>
              <a:t>/</a:t>
            </a:r>
            <a:r>
              <a:rPr sz="1600" spc="55"/>
              <a:t>  </a:t>
            </a:r>
            <a:r>
              <a:t>Mode</a:t>
            </a:r>
            <a:r>
              <a:rPr spc="30"/>
              <a:t> </a:t>
            </a:r>
            <a:r>
              <a:rPr sz="1600" spc="75"/>
              <a:t>of</a:t>
            </a:r>
            <a:r>
              <a:rPr sz="1600" spc="50"/>
              <a:t> </a:t>
            </a:r>
            <a:r>
              <a:rPr sz="1600"/>
              <a:t>transmission</a:t>
            </a:r>
            <a:r>
              <a:rPr sz="1600" spc="-5"/>
              <a:t> </a:t>
            </a:r>
            <a:r>
              <a:rPr sz="1600" spc="35"/>
              <a:t>:</a:t>
            </a:r>
            <a:endParaRPr sz="1600"/>
          </a:p>
          <a:p>
            <a:pPr marL="249554" indent="-229234">
              <a:lnSpc>
                <a:spcPts val="1800"/>
              </a:lnSpc>
              <a:buSzPct val="106666"/>
              <a:buAutoNum type="arabicParenR"/>
              <a:tabLst>
                <a:tab pos="241300" algn="l"/>
              </a:tabLst>
              <a:defRPr sz="1500" spc="65">
                <a:latin typeface="Arial"/>
                <a:ea typeface="Arial"/>
                <a:cs typeface="Arial"/>
                <a:sym typeface="Arial"/>
              </a:defRPr>
            </a:pPr>
            <a:r>
              <a:t>Ascending</a:t>
            </a:r>
            <a:r>
              <a:rPr spc="20"/>
              <a:t> </a:t>
            </a:r>
            <a:r>
              <a:rPr spc="10"/>
              <a:t>infection</a:t>
            </a:r>
            <a:r>
              <a:rPr spc="-5"/>
              <a:t> </a:t>
            </a:r>
            <a:r>
              <a:rPr spc="55"/>
              <a:t>from</a:t>
            </a:r>
            <a:r>
              <a:rPr spc="0"/>
              <a:t> </a:t>
            </a:r>
            <a:r>
              <a:rPr spc="10"/>
              <a:t>lower</a:t>
            </a:r>
            <a:r>
              <a:rPr spc="40"/>
              <a:t> </a:t>
            </a:r>
            <a:r>
              <a:rPr spc="50"/>
              <a:t>genital</a:t>
            </a:r>
            <a:r>
              <a:rPr spc="0"/>
              <a:t> </a:t>
            </a:r>
            <a:r>
              <a:rPr spc="55"/>
              <a:t>tract</a:t>
            </a:r>
            <a:r>
              <a:rPr spc="-30"/>
              <a:t> </a:t>
            </a:r>
            <a:r>
              <a:rPr sz="1400" spc="10"/>
              <a:t>(</a:t>
            </a:r>
            <a:r>
              <a:rPr sz="1400" spc="215"/>
              <a:t> </a:t>
            </a:r>
            <a:r>
              <a:rPr spc="10"/>
              <a:t>Most</a:t>
            </a:r>
            <a:r>
              <a:t> </a:t>
            </a:r>
            <a:r>
              <a:rPr spc="75"/>
              <a:t>Common</a:t>
            </a:r>
            <a:r>
              <a:rPr spc="-10"/>
              <a:t> </a:t>
            </a:r>
            <a:r>
              <a:rPr sz="1400" spc="-50"/>
              <a:t>)</a:t>
            </a:r>
            <a:endParaRPr sz="1400" spc="60"/>
          </a:p>
          <a:p>
            <a:pPr marL="245109" indent="-228600">
              <a:lnSpc>
                <a:spcPts val="1700"/>
              </a:lnSpc>
              <a:buSzPct val="100000"/>
              <a:buAutoNum type="arabicParenR"/>
              <a:tabLst>
                <a:tab pos="241300" algn="l"/>
              </a:tabLst>
              <a:defRPr sz="1500">
                <a:latin typeface="Arial"/>
                <a:ea typeface="Arial"/>
                <a:cs typeface="Arial"/>
                <a:sym typeface="Arial"/>
              </a:defRPr>
            </a:pPr>
            <a:r>
              <a:t>Direct</a:t>
            </a:r>
            <a:r>
              <a:rPr spc="120"/>
              <a:t> </a:t>
            </a:r>
            <a:r>
              <a:rPr spc="45"/>
              <a:t>spread</a:t>
            </a:r>
          </a:p>
          <a:p>
            <a:pPr marL="240665" indent="-227965">
              <a:lnSpc>
                <a:spcPts val="1800"/>
              </a:lnSpc>
              <a:buSzPct val="103332"/>
              <a:buAutoNum type="arabicParenR"/>
              <a:tabLst>
                <a:tab pos="228600" algn="l"/>
              </a:tabLst>
              <a:defRPr sz="1500">
                <a:latin typeface="Arial"/>
                <a:ea typeface="Arial"/>
                <a:cs typeface="Arial"/>
                <a:sym typeface="Arial"/>
              </a:defRPr>
            </a:pPr>
            <a:r>
              <a:t>Distant</a:t>
            </a:r>
            <a:r>
              <a:rPr spc="-55"/>
              <a:t> </a:t>
            </a:r>
            <a:r>
              <a:rPr sz="1400"/>
              <a:t>sites</a:t>
            </a:r>
            <a:r>
              <a:rPr sz="1400" spc="35"/>
              <a:t> </a:t>
            </a:r>
            <a:r>
              <a:rPr spc="65"/>
              <a:t>of </a:t>
            </a:r>
            <a:r>
              <a:rPr spc="60"/>
              <a:t>spread</a:t>
            </a:r>
            <a:r>
              <a:rPr spc="5"/>
              <a:t> </a:t>
            </a:r>
            <a:r>
              <a:t>via</a:t>
            </a:r>
            <a:r>
              <a:rPr spc="45"/>
              <a:t> </a:t>
            </a:r>
            <a:r>
              <a:rPr spc="65"/>
              <a:t>lymphatics</a:t>
            </a:r>
            <a:r>
              <a:rPr spc="-85"/>
              <a:t> </a:t>
            </a:r>
            <a:r>
              <a:rPr sz="1400" spc="104"/>
              <a:t>&amp;</a:t>
            </a:r>
            <a:r>
              <a:rPr sz="1400" spc="80"/>
              <a:t> </a:t>
            </a:r>
            <a:r>
              <a:rPr spc="80"/>
              <a:t>blood</a:t>
            </a:r>
            <a:r>
              <a:rPr spc="-5"/>
              <a:t> </a:t>
            </a:r>
            <a:r>
              <a:rPr sz="1400" spc="45"/>
              <a:t>vessels</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1" name="object 2"/>
          <p:cNvGrpSpPr/>
          <p:nvPr/>
        </p:nvGrpSpPr>
        <p:grpSpPr>
          <a:xfrm>
            <a:off x="0" y="11252"/>
            <a:ext cx="10058400" cy="5657852"/>
            <a:chOff x="0" y="0"/>
            <a:chExt cx="10058400" cy="5657850"/>
          </a:xfrm>
        </p:grpSpPr>
        <p:grpSp>
          <p:nvGrpSpPr>
            <p:cNvPr id="308" name="object 3"/>
            <p:cNvGrpSpPr/>
            <p:nvPr/>
          </p:nvGrpSpPr>
          <p:grpSpPr>
            <a:xfrm>
              <a:off x="0" y="0"/>
              <a:ext cx="10058400" cy="5285899"/>
              <a:chOff x="0" y="0"/>
              <a:chExt cx="10058400" cy="5285898"/>
            </a:xfrm>
          </p:grpSpPr>
          <p:sp>
            <p:nvSpPr>
              <p:cNvPr id="306" name="Rectangle"/>
              <p:cNvSpPr/>
              <p:nvPr/>
            </p:nvSpPr>
            <p:spPr>
              <a:xfrm>
                <a:off x="0" y="5273198"/>
                <a:ext cx="10058400" cy="12701"/>
              </a:xfrm>
              <a:prstGeom prst="rect">
                <a:avLst/>
              </a:prstGeom>
              <a:solidFill>
                <a:srgbClr val="E0E0DB"/>
              </a:solidFill>
              <a:ln w="12700" cap="flat">
                <a:noFill/>
                <a:miter lim="400000"/>
              </a:ln>
              <a:effectLst/>
            </p:spPr>
            <p:txBody>
              <a:bodyPr wrap="square" lIns="45719" tIns="45719" rIns="45719" bIns="45719" numCol="1" anchor="t">
                <a:noAutofit/>
              </a:bodyPr>
              <a:lstStyle/>
              <a:p>
                <a:endParaRPr/>
              </a:p>
            </p:txBody>
          </p:sp>
          <p:sp>
            <p:nvSpPr>
              <p:cNvPr id="307" name="Rectangle"/>
              <p:cNvSpPr/>
              <p:nvPr/>
            </p:nvSpPr>
            <p:spPr>
              <a:xfrm>
                <a:off x="0" y="0"/>
                <a:ext cx="10058400" cy="5225416"/>
              </a:xfrm>
              <a:prstGeom prst="rect">
                <a:avLst/>
              </a:prstGeom>
              <a:solidFill>
                <a:srgbClr val="E0E0DB"/>
              </a:solidFill>
              <a:ln w="12700" cap="flat">
                <a:noFill/>
                <a:miter lim="400000"/>
              </a:ln>
              <a:effectLst/>
            </p:spPr>
            <p:txBody>
              <a:bodyPr wrap="square" lIns="45719" tIns="45719" rIns="45719" bIns="45719" numCol="1" anchor="t">
                <a:noAutofit/>
              </a:bodyPr>
              <a:lstStyle/>
              <a:p>
                <a:endParaRPr/>
              </a:p>
            </p:txBody>
          </p:sp>
        </p:grpSp>
        <p:sp>
          <p:nvSpPr>
            <p:cNvPr id="309" name="object 4"/>
            <p:cNvSpPr/>
            <p:nvPr/>
          </p:nvSpPr>
          <p:spPr>
            <a:xfrm>
              <a:off x="2540" y="5280660"/>
              <a:ext cx="10055860" cy="377191"/>
            </a:xfrm>
            <a:prstGeom prst="rect">
              <a:avLst/>
            </a:prstGeom>
            <a:solidFill>
              <a:srgbClr val="82837B"/>
            </a:solidFill>
            <a:ln w="12700" cap="flat">
              <a:noFill/>
              <a:miter lim="400000"/>
            </a:ln>
            <a:effectLst/>
          </p:spPr>
          <p:txBody>
            <a:bodyPr wrap="square" lIns="45719" tIns="45719" rIns="45719" bIns="45719" numCol="1" anchor="t">
              <a:noAutofit/>
            </a:bodyPr>
            <a:lstStyle/>
            <a:p>
              <a:endParaRPr/>
            </a:p>
          </p:txBody>
        </p:sp>
        <p:sp>
          <p:nvSpPr>
            <p:cNvPr id="310" name="object 5"/>
            <p:cNvSpPr/>
            <p:nvPr/>
          </p:nvSpPr>
          <p:spPr>
            <a:xfrm>
              <a:off x="0" y="5225415"/>
              <a:ext cx="10055860" cy="53024"/>
            </a:xfrm>
            <a:prstGeom prst="rect">
              <a:avLst/>
            </a:prstGeom>
            <a:solidFill>
              <a:srgbClr val="ACACA8"/>
            </a:solidFill>
            <a:ln w="12700" cap="flat">
              <a:noFill/>
              <a:miter lim="400000"/>
            </a:ln>
            <a:effectLst/>
          </p:spPr>
          <p:txBody>
            <a:bodyPr wrap="square" lIns="45719" tIns="45719" rIns="45719" bIns="45719" numCol="1" anchor="t">
              <a:noAutofit/>
            </a:bodyPr>
            <a:lstStyle/>
            <a:p>
              <a:endParaRPr/>
            </a:p>
          </p:txBody>
        </p:sp>
      </p:grpSp>
      <p:sp>
        <p:nvSpPr>
          <p:cNvPr id="312" name="object 6"/>
          <p:cNvSpPr txBox="1"/>
          <p:nvPr/>
        </p:nvSpPr>
        <p:spPr>
          <a:xfrm>
            <a:off x="535654" y="224385"/>
            <a:ext cx="7491732" cy="47258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lnSpc>
                <a:spcPts val="2400"/>
              </a:lnSpc>
              <a:defRPr sz="1900" spc="405">
                <a:latin typeface="Segoe UI Symbol"/>
                <a:ea typeface="Segoe UI Symbol"/>
                <a:cs typeface="Segoe UI Symbol"/>
                <a:sym typeface="Segoe UI Symbol"/>
              </a:defRPr>
            </a:pPr>
            <a:r>
              <a:t>o</a:t>
            </a:r>
            <a:r>
              <a:rPr spc="170"/>
              <a:t> </a:t>
            </a:r>
            <a:r>
              <a:rPr sz="1800" spc="75">
                <a:latin typeface="Verdana"/>
                <a:ea typeface="Verdana"/>
                <a:cs typeface="Verdana"/>
                <a:sym typeface="Verdana"/>
              </a:rPr>
              <a:t>Sites</a:t>
            </a:r>
            <a:r>
              <a:rPr sz="1800" spc="150">
                <a:latin typeface="Verdana"/>
                <a:ea typeface="Verdana"/>
                <a:cs typeface="Verdana"/>
                <a:sym typeface="Verdana"/>
              </a:rPr>
              <a:t> </a:t>
            </a:r>
            <a:r>
              <a:rPr spc="0">
                <a:latin typeface="Verdana"/>
                <a:ea typeface="Verdana"/>
                <a:cs typeface="Verdana"/>
                <a:sym typeface="Verdana"/>
              </a:rPr>
              <a:t>&amp;</a:t>
            </a:r>
            <a:r>
              <a:rPr spc="184">
                <a:latin typeface="Verdana"/>
                <a:ea typeface="Verdana"/>
                <a:cs typeface="Verdana"/>
                <a:sym typeface="Verdana"/>
              </a:rPr>
              <a:t> </a:t>
            </a:r>
            <a:r>
              <a:rPr sz="2000" spc="0">
                <a:latin typeface="Verdana"/>
                <a:ea typeface="Verdana"/>
                <a:cs typeface="Verdana"/>
                <a:sym typeface="Verdana"/>
              </a:rPr>
              <a:t>timing</a:t>
            </a:r>
            <a:r>
              <a:rPr sz="2000" spc="39">
                <a:latin typeface="Verdana"/>
                <a:ea typeface="Verdana"/>
                <a:cs typeface="Verdana"/>
                <a:sym typeface="Verdana"/>
              </a:rPr>
              <a:t> </a:t>
            </a:r>
            <a:r>
              <a:rPr spc="0">
                <a:latin typeface="Verdana"/>
                <a:ea typeface="Verdana"/>
                <a:cs typeface="Verdana"/>
                <a:sym typeface="Verdana"/>
              </a:rPr>
              <a:t>of</a:t>
            </a:r>
            <a:r>
              <a:rPr spc="85">
                <a:latin typeface="Verdana"/>
                <a:ea typeface="Verdana"/>
                <a:cs typeface="Verdana"/>
                <a:sym typeface="Verdana"/>
              </a:rPr>
              <a:t> </a:t>
            </a:r>
            <a:r>
              <a:rPr sz="2000" spc="50">
                <a:latin typeface="Verdana"/>
                <a:ea typeface="Verdana"/>
                <a:cs typeface="Verdana"/>
                <a:sym typeface="Verdana"/>
              </a:rPr>
              <a:t>infection</a:t>
            </a:r>
            <a:r>
              <a:rPr sz="2000" spc="55">
                <a:latin typeface="Verdana"/>
                <a:ea typeface="Verdana"/>
                <a:cs typeface="Verdana"/>
                <a:sym typeface="Verdana"/>
              </a:rPr>
              <a:t> </a:t>
            </a:r>
            <a:r>
              <a:rPr spc="-50">
                <a:latin typeface="Verdana"/>
                <a:ea typeface="Verdana"/>
                <a:cs typeface="Verdana"/>
                <a:sym typeface="Verdana"/>
              </a:rPr>
              <a:t>:</a:t>
            </a:r>
            <a:endParaRPr>
              <a:latin typeface="Verdana"/>
              <a:ea typeface="Verdana"/>
              <a:cs typeface="Verdana"/>
              <a:sym typeface="Verdana"/>
            </a:endParaRPr>
          </a:p>
          <a:p>
            <a:pPr indent="268604">
              <a:lnSpc>
                <a:spcPts val="2000"/>
              </a:lnSpc>
              <a:defRPr sz="1700">
                <a:solidFill>
                  <a:srgbClr val="001F5F"/>
                </a:solidFill>
                <a:latin typeface="Arial"/>
                <a:ea typeface="Arial"/>
                <a:cs typeface="Arial"/>
                <a:sym typeface="Arial"/>
              </a:defRPr>
            </a:pPr>
            <a:r>
              <a:t>1)</a:t>
            </a:r>
            <a:r>
              <a:rPr spc="195"/>
              <a:t> </a:t>
            </a:r>
            <a:r>
              <a:t>Primary</a:t>
            </a:r>
            <a:r>
              <a:rPr spc="-15"/>
              <a:t> </a:t>
            </a:r>
            <a:r>
              <a:rPr sz="1600"/>
              <a:t>sites</a:t>
            </a:r>
            <a:r>
              <a:rPr sz="1600" spc="-20"/>
              <a:t> </a:t>
            </a:r>
            <a:r>
              <a:rPr sz="1600"/>
              <a:t>(</a:t>
            </a:r>
            <a:r>
              <a:rPr sz="1600" spc="265"/>
              <a:t> </a:t>
            </a:r>
            <a:r>
              <a:t>Genital</a:t>
            </a:r>
            <a:r>
              <a:rPr spc="-20"/>
              <a:t> </a:t>
            </a:r>
            <a:r>
              <a:rPr sz="1600"/>
              <a:t>Tract</a:t>
            </a:r>
            <a:r>
              <a:rPr sz="1600" spc="45"/>
              <a:t> </a:t>
            </a:r>
            <a:r>
              <a:rPr sz="1600" spc="-50"/>
              <a:t>)</a:t>
            </a:r>
            <a:endParaRPr sz="1600"/>
          </a:p>
          <a:p>
            <a:pPr indent="267970">
              <a:lnSpc>
                <a:spcPts val="1900"/>
              </a:lnSpc>
              <a:defRPr sz="1600">
                <a:latin typeface="Verdana"/>
                <a:ea typeface="Verdana"/>
                <a:cs typeface="Verdana"/>
                <a:sym typeface="Verdana"/>
              </a:defRPr>
            </a:pPr>
            <a:r>
              <a:t>.</a:t>
            </a:r>
            <a:r>
              <a:rPr spc="-170"/>
              <a:t> </a:t>
            </a:r>
            <a:r>
              <a:rPr spc="-10"/>
              <a:t>Presented</a:t>
            </a:r>
            <a:r>
              <a:rPr spc="-190"/>
              <a:t> </a:t>
            </a:r>
            <a:r>
              <a:rPr spc="-150"/>
              <a:t>2-</a:t>
            </a:r>
            <a:r>
              <a:rPr spc="-20"/>
              <a:t>3</a:t>
            </a:r>
            <a:r>
              <a:rPr spc="-150"/>
              <a:t> </a:t>
            </a:r>
            <a:r>
              <a:t>days</a:t>
            </a:r>
            <a:r>
              <a:rPr spc="-80"/>
              <a:t> </a:t>
            </a:r>
            <a:r>
              <a:rPr spc="-20"/>
              <a:t>after</a:t>
            </a:r>
            <a:r>
              <a:rPr spc="-104"/>
              <a:t> </a:t>
            </a:r>
            <a:r>
              <a:rPr spc="-10"/>
              <a:t>delivery</a:t>
            </a:r>
          </a:p>
          <a:p>
            <a:pPr indent="534034">
              <a:defRPr sz="1600">
                <a:latin typeface="Arial"/>
                <a:ea typeface="Arial"/>
                <a:cs typeface="Arial"/>
                <a:sym typeface="Arial"/>
              </a:defRPr>
            </a:pPr>
            <a:r>
              <a:t>1Uterus</a:t>
            </a:r>
            <a:r>
              <a:rPr spc="-30"/>
              <a:t> </a:t>
            </a:r>
            <a:r>
              <a:rPr>
                <a:latin typeface="Verdana"/>
                <a:ea typeface="Verdana"/>
                <a:cs typeface="Verdana"/>
                <a:sym typeface="Verdana"/>
              </a:rPr>
              <a:t>(</a:t>
            </a:r>
            <a:r>
              <a:rPr spc="-175">
                <a:latin typeface="Verdana"/>
                <a:ea typeface="Verdana"/>
                <a:cs typeface="Verdana"/>
                <a:sym typeface="Verdana"/>
              </a:rPr>
              <a:t> </a:t>
            </a:r>
            <a:r>
              <a:rPr sz="1500" spc="-50">
                <a:latin typeface="Verdana"/>
                <a:ea typeface="Verdana"/>
                <a:cs typeface="Verdana"/>
                <a:sym typeface="Verdana"/>
              </a:rPr>
              <a:t>mostly</a:t>
            </a:r>
            <a:r>
              <a:rPr sz="1500" spc="-30">
                <a:latin typeface="Verdana"/>
                <a:ea typeface="Verdana"/>
                <a:cs typeface="Verdana"/>
                <a:sym typeface="Verdana"/>
              </a:rPr>
              <a:t> </a:t>
            </a:r>
            <a:r>
              <a:rPr>
                <a:latin typeface="Verdana"/>
                <a:ea typeface="Verdana"/>
                <a:cs typeface="Verdana"/>
                <a:sym typeface="Verdana"/>
              </a:rPr>
              <a:t>due</a:t>
            </a:r>
            <a:r>
              <a:rPr spc="-40">
                <a:latin typeface="Verdana"/>
                <a:ea typeface="Verdana"/>
                <a:cs typeface="Verdana"/>
                <a:sym typeface="Verdana"/>
              </a:rPr>
              <a:t> </a:t>
            </a:r>
            <a:r>
              <a:rPr>
                <a:latin typeface="Verdana"/>
                <a:ea typeface="Verdana"/>
                <a:cs typeface="Verdana"/>
                <a:sym typeface="Verdana"/>
              </a:rPr>
              <a:t>to</a:t>
            </a:r>
            <a:r>
              <a:rPr spc="-35">
                <a:latin typeface="Verdana"/>
                <a:ea typeface="Verdana"/>
                <a:cs typeface="Verdana"/>
                <a:sym typeface="Verdana"/>
              </a:rPr>
              <a:t> </a:t>
            </a:r>
            <a:r>
              <a:rPr>
                <a:latin typeface="Verdana"/>
                <a:ea typeface="Verdana"/>
                <a:cs typeface="Verdana"/>
                <a:sym typeface="Verdana"/>
              </a:rPr>
              <a:t>anaerobic</a:t>
            </a:r>
            <a:r>
              <a:rPr spc="-55">
                <a:latin typeface="Verdana"/>
                <a:ea typeface="Verdana"/>
                <a:cs typeface="Verdana"/>
                <a:sym typeface="Verdana"/>
              </a:rPr>
              <a:t> </a:t>
            </a:r>
            <a:r>
              <a:rPr spc="-20">
                <a:latin typeface="Verdana"/>
                <a:ea typeface="Verdana"/>
                <a:cs typeface="Verdana"/>
                <a:sym typeface="Verdana"/>
              </a:rPr>
              <a:t>Streptococcus</a:t>
            </a:r>
            <a:r>
              <a:rPr spc="-55">
                <a:latin typeface="Verdana"/>
                <a:ea typeface="Verdana"/>
                <a:cs typeface="Verdana"/>
                <a:sym typeface="Verdana"/>
              </a:rPr>
              <a:t> </a:t>
            </a:r>
            <a:r>
              <a:rPr>
                <a:latin typeface="Verdana"/>
                <a:ea typeface="Verdana"/>
                <a:cs typeface="Verdana"/>
                <a:sym typeface="Verdana"/>
              </a:rPr>
              <a:t>infecting</a:t>
            </a:r>
            <a:r>
              <a:rPr spc="-60">
                <a:latin typeface="Verdana"/>
                <a:ea typeface="Verdana"/>
                <a:cs typeface="Verdana"/>
                <a:sym typeface="Verdana"/>
              </a:rPr>
              <a:t> </a:t>
            </a:r>
            <a:r>
              <a:rPr spc="-10">
                <a:latin typeface="Verdana"/>
                <a:ea typeface="Verdana"/>
                <a:cs typeface="Verdana"/>
                <a:sym typeface="Verdana"/>
              </a:rPr>
              <a:t>retained</a:t>
            </a:r>
            <a:endParaRPr>
              <a:latin typeface="Verdana"/>
              <a:ea typeface="Verdana"/>
              <a:cs typeface="Verdana"/>
              <a:sym typeface="Verdana"/>
            </a:endParaRPr>
          </a:p>
          <a:p>
            <a:pPr indent="271145">
              <a:lnSpc>
                <a:spcPts val="1900"/>
              </a:lnSpc>
              <a:defRPr sz="1500" spc="-55">
                <a:latin typeface="Verdana"/>
                <a:ea typeface="Verdana"/>
                <a:cs typeface="Verdana"/>
                <a:sym typeface="Verdana"/>
              </a:defRPr>
            </a:pPr>
            <a:r>
              <a:t>tissue</a:t>
            </a:r>
            <a:r>
              <a:rPr spc="-100"/>
              <a:t> </a:t>
            </a:r>
            <a:r>
              <a:rPr sz="1600" spc="-50"/>
              <a:t>)</a:t>
            </a:r>
            <a:endParaRPr sz="1600" spc="-58"/>
          </a:p>
          <a:p>
            <a:pPr indent="279400">
              <a:lnSpc>
                <a:spcPts val="2000"/>
              </a:lnSpc>
              <a:tabLst>
                <a:tab pos="533400" algn="l"/>
              </a:tabLst>
              <a:defRPr sz="1600" spc="-50">
                <a:latin typeface="Arial"/>
                <a:ea typeface="Arial"/>
                <a:cs typeface="Arial"/>
                <a:sym typeface="Arial"/>
              </a:defRPr>
            </a:pPr>
            <a:r>
              <a:t>2</a:t>
            </a:r>
            <a:r>
              <a:rPr spc="0"/>
              <a:t>	</a:t>
            </a:r>
            <a:r>
              <a:rPr sz="1700" spc="0"/>
              <a:t>Placental</a:t>
            </a:r>
            <a:r>
              <a:rPr sz="1700" spc="45"/>
              <a:t> </a:t>
            </a:r>
            <a:r>
              <a:rPr spc="0"/>
              <a:t>site</a:t>
            </a:r>
            <a:r>
              <a:rPr spc="-25"/>
              <a:t> </a:t>
            </a:r>
            <a:r>
              <a:rPr spc="0">
                <a:latin typeface="Verdana"/>
                <a:ea typeface="Verdana"/>
                <a:cs typeface="Verdana"/>
                <a:sym typeface="Verdana"/>
              </a:rPr>
              <a:t>(</a:t>
            </a:r>
            <a:r>
              <a:rPr spc="-190">
                <a:latin typeface="Verdana"/>
                <a:ea typeface="Verdana"/>
                <a:cs typeface="Verdana"/>
                <a:sym typeface="Verdana"/>
              </a:rPr>
              <a:t> </a:t>
            </a:r>
            <a:r>
              <a:rPr spc="-75">
                <a:latin typeface="Verdana"/>
                <a:ea typeface="Verdana"/>
                <a:cs typeface="Verdana"/>
                <a:sym typeface="Verdana"/>
              </a:rPr>
              <a:t>mostly</a:t>
            </a:r>
            <a:r>
              <a:rPr spc="-5">
                <a:latin typeface="Verdana"/>
                <a:ea typeface="Verdana"/>
                <a:cs typeface="Verdana"/>
                <a:sym typeface="Verdana"/>
              </a:rPr>
              <a:t> </a:t>
            </a:r>
            <a:r>
              <a:rPr spc="-10">
                <a:latin typeface="Verdana"/>
                <a:ea typeface="Verdana"/>
                <a:cs typeface="Verdana"/>
                <a:sym typeface="Verdana"/>
              </a:rPr>
              <a:t>due</a:t>
            </a:r>
            <a:r>
              <a:rPr spc="-25">
                <a:latin typeface="Verdana"/>
                <a:ea typeface="Verdana"/>
                <a:cs typeface="Verdana"/>
                <a:sym typeface="Verdana"/>
              </a:rPr>
              <a:t> </a:t>
            </a:r>
            <a:r>
              <a:rPr spc="-10">
                <a:latin typeface="Verdana"/>
                <a:ea typeface="Verdana"/>
                <a:cs typeface="Verdana"/>
                <a:sym typeface="Verdana"/>
              </a:rPr>
              <a:t>to</a:t>
            </a:r>
            <a:r>
              <a:rPr spc="-165">
                <a:latin typeface="Verdana"/>
                <a:ea typeface="Verdana"/>
                <a:cs typeface="Verdana"/>
                <a:sym typeface="Verdana"/>
              </a:rPr>
              <a:t> </a:t>
            </a:r>
            <a:r>
              <a:rPr spc="-60">
                <a:latin typeface="Verdana"/>
                <a:ea typeface="Verdana"/>
                <a:cs typeface="Verdana"/>
                <a:sym typeface="Verdana"/>
              </a:rPr>
              <a:t>GBS</a:t>
            </a:r>
            <a:r>
              <a:rPr>
                <a:latin typeface="Verdana"/>
                <a:ea typeface="Verdana"/>
                <a:cs typeface="Verdana"/>
                <a:sym typeface="Verdana"/>
              </a:rPr>
              <a:t> </a:t>
            </a:r>
            <a:r>
              <a:rPr spc="-10">
                <a:latin typeface="Verdana"/>
                <a:ea typeface="Verdana"/>
                <a:cs typeface="Verdana"/>
                <a:sym typeface="Verdana"/>
              </a:rPr>
              <a:t>by</a:t>
            </a:r>
            <a:r>
              <a:rPr spc="-60">
                <a:latin typeface="Verdana"/>
                <a:ea typeface="Verdana"/>
                <a:cs typeface="Verdana"/>
                <a:sym typeface="Verdana"/>
              </a:rPr>
              <a:t> </a:t>
            </a:r>
            <a:r>
              <a:rPr spc="-25">
                <a:latin typeface="Verdana"/>
                <a:ea typeface="Verdana"/>
                <a:cs typeface="Verdana"/>
                <a:sym typeface="Verdana"/>
              </a:rPr>
              <a:t>Hematogenous</a:t>
            </a:r>
            <a:r>
              <a:rPr spc="-5">
                <a:latin typeface="Verdana"/>
                <a:ea typeface="Verdana"/>
                <a:cs typeface="Verdana"/>
                <a:sym typeface="Verdana"/>
              </a:rPr>
              <a:t> </a:t>
            </a:r>
            <a:r>
              <a:rPr spc="-25">
                <a:latin typeface="Verdana"/>
                <a:ea typeface="Verdana"/>
                <a:cs typeface="Verdana"/>
                <a:sym typeface="Verdana"/>
              </a:rPr>
              <a:t>spread</a:t>
            </a:r>
            <a:r>
              <a:rPr spc="-70">
                <a:latin typeface="Verdana"/>
                <a:ea typeface="Verdana"/>
                <a:cs typeface="Verdana"/>
                <a:sym typeface="Verdana"/>
              </a:rPr>
              <a:t> </a:t>
            </a:r>
            <a:r>
              <a:rPr>
                <a:latin typeface="Verdana"/>
                <a:ea typeface="Verdana"/>
                <a:cs typeface="Verdana"/>
                <a:sym typeface="Verdana"/>
              </a:rPr>
              <a:t>)</a:t>
            </a:r>
          </a:p>
          <a:p>
            <a:pPr indent="277495">
              <a:lnSpc>
                <a:spcPts val="1900"/>
              </a:lnSpc>
              <a:tabLst>
                <a:tab pos="533400" algn="l"/>
              </a:tabLst>
              <a:defRPr sz="1600" spc="-50">
                <a:latin typeface="Arial"/>
                <a:ea typeface="Arial"/>
                <a:cs typeface="Arial"/>
                <a:sym typeface="Arial"/>
              </a:defRPr>
            </a:pPr>
            <a:r>
              <a:t>3</a:t>
            </a:r>
            <a:r>
              <a:rPr spc="0"/>
              <a:t>	</a:t>
            </a:r>
            <a:r>
              <a:rPr spc="60"/>
              <a:t>Lacerations</a:t>
            </a:r>
            <a:r>
              <a:rPr spc="-60"/>
              <a:t> </a:t>
            </a:r>
            <a:r>
              <a:rPr spc="0">
                <a:latin typeface="Verdana"/>
                <a:ea typeface="Verdana"/>
                <a:cs typeface="Verdana"/>
                <a:sym typeface="Verdana"/>
              </a:rPr>
              <a:t>(</a:t>
            </a:r>
            <a:r>
              <a:rPr spc="-225">
                <a:latin typeface="Verdana"/>
                <a:ea typeface="Verdana"/>
                <a:cs typeface="Verdana"/>
                <a:sym typeface="Verdana"/>
              </a:rPr>
              <a:t> </a:t>
            </a:r>
            <a:r>
              <a:rPr spc="-70">
                <a:latin typeface="Verdana"/>
                <a:ea typeface="Verdana"/>
                <a:cs typeface="Verdana"/>
                <a:sym typeface="Verdana"/>
              </a:rPr>
              <a:t>mostly</a:t>
            </a:r>
            <a:r>
              <a:rPr spc="-65">
                <a:latin typeface="Verdana"/>
                <a:ea typeface="Verdana"/>
                <a:cs typeface="Verdana"/>
                <a:sym typeface="Verdana"/>
              </a:rPr>
              <a:t> </a:t>
            </a:r>
            <a:r>
              <a:rPr spc="0">
                <a:latin typeface="Verdana"/>
                <a:ea typeface="Verdana"/>
                <a:cs typeface="Verdana"/>
                <a:sym typeface="Verdana"/>
              </a:rPr>
              <a:t>due</a:t>
            </a:r>
            <a:r>
              <a:rPr spc="-80">
                <a:latin typeface="Verdana"/>
                <a:ea typeface="Verdana"/>
                <a:cs typeface="Verdana"/>
                <a:sym typeface="Verdana"/>
              </a:rPr>
              <a:t> </a:t>
            </a:r>
            <a:r>
              <a:rPr spc="0">
                <a:latin typeface="Verdana"/>
                <a:ea typeface="Verdana"/>
                <a:cs typeface="Verdana"/>
                <a:sym typeface="Verdana"/>
              </a:rPr>
              <a:t>to</a:t>
            </a:r>
            <a:r>
              <a:rPr spc="-104">
                <a:latin typeface="Verdana"/>
                <a:ea typeface="Verdana"/>
                <a:cs typeface="Verdana"/>
                <a:sym typeface="Verdana"/>
              </a:rPr>
              <a:t> </a:t>
            </a:r>
            <a:r>
              <a:rPr spc="-10">
                <a:latin typeface="Verdana"/>
                <a:ea typeface="Verdana"/>
                <a:cs typeface="Verdana"/>
                <a:sym typeface="Verdana"/>
              </a:rPr>
              <a:t>Staphylococcus</a:t>
            </a:r>
            <a:r>
              <a:rPr spc="-100">
                <a:latin typeface="Verdana"/>
                <a:ea typeface="Verdana"/>
                <a:cs typeface="Verdana"/>
                <a:sym typeface="Verdana"/>
              </a:rPr>
              <a:t> </a:t>
            </a:r>
            <a:r>
              <a:rPr spc="-45">
                <a:latin typeface="Verdana"/>
                <a:ea typeface="Verdana"/>
                <a:cs typeface="Verdana"/>
                <a:sym typeface="Verdana"/>
              </a:rPr>
              <a:t>aureus</a:t>
            </a:r>
            <a:r>
              <a:rPr spc="-75">
                <a:latin typeface="Verdana"/>
                <a:ea typeface="Verdana"/>
                <a:cs typeface="Verdana"/>
                <a:sym typeface="Verdana"/>
              </a:rPr>
              <a:t> </a:t>
            </a:r>
            <a:r>
              <a:rPr spc="-20">
                <a:latin typeface="Verdana"/>
                <a:ea typeface="Verdana"/>
                <a:cs typeface="Verdana"/>
                <a:sym typeface="Verdana"/>
              </a:rPr>
              <a:t>causing</a:t>
            </a:r>
            <a:r>
              <a:rPr spc="-75">
                <a:latin typeface="Verdana"/>
                <a:ea typeface="Verdana"/>
                <a:cs typeface="Verdana"/>
                <a:sym typeface="Verdana"/>
              </a:rPr>
              <a:t> </a:t>
            </a:r>
            <a:r>
              <a:rPr spc="-10">
                <a:latin typeface="Verdana"/>
                <a:ea typeface="Verdana"/>
                <a:cs typeface="Verdana"/>
                <a:sym typeface="Verdana"/>
              </a:rPr>
              <a:t>greenish</a:t>
            </a:r>
            <a:endParaRPr>
              <a:latin typeface="Verdana"/>
              <a:ea typeface="Verdana"/>
              <a:cs typeface="Verdana"/>
              <a:sym typeface="Verdana"/>
            </a:endParaRPr>
          </a:p>
          <a:p>
            <a:pPr indent="280670">
              <a:defRPr sz="1600" spc="-10">
                <a:latin typeface="Verdana"/>
                <a:ea typeface="Verdana"/>
                <a:cs typeface="Verdana"/>
                <a:sym typeface="Verdana"/>
              </a:defRPr>
            </a:pPr>
            <a:r>
              <a:t>discharge</a:t>
            </a:r>
            <a:r>
              <a:rPr spc="-95"/>
              <a:t> </a:t>
            </a:r>
            <a:r>
              <a:rPr spc="-50"/>
              <a:t>)</a:t>
            </a:r>
          </a:p>
          <a:p>
            <a:pPr indent="267970">
              <a:lnSpc>
                <a:spcPts val="2000"/>
              </a:lnSpc>
              <a:spcBef>
                <a:spcPts val="1900"/>
              </a:spcBef>
              <a:defRPr sz="1700" spc="20">
                <a:solidFill>
                  <a:srgbClr val="001F5F"/>
                </a:solidFill>
                <a:latin typeface="Arial"/>
                <a:ea typeface="Arial"/>
                <a:cs typeface="Arial"/>
                <a:sym typeface="Arial"/>
              </a:defRPr>
            </a:pPr>
            <a:r>
              <a:t>2)</a:t>
            </a:r>
            <a:r>
              <a:rPr spc="234"/>
              <a:t> </a:t>
            </a:r>
            <a:r>
              <a:t>Secondary</a:t>
            </a:r>
            <a:r>
              <a:rPr spc="-80"/>
              <a:t> </a:t>
            </a:r>
            <a:r>
              <a:rPr sz="1600"/>
              <a:t>sites</a:t>
            </a:r>
            <a:r>
              <a:rPr sz="1600" spc="-50"/>
              <a:t> </a:t>
            </a:r>
            <a:r>
              <a:rPr sz="1600"/>
              <a:t>(</a:t>
            </a:r>
            <a:r>
              <a:rPr sz="1600" spc="240"/>
              <a:t> </a:t>
            </a:r>
            <a:r>
              <a:rPr sz="1600" spc="70"/>
              <a:t>Local</a:t>
            </a:r>
            <a:r>
              <a:rPr sz="1600" spc="-20"/>
              <a:t> </a:t>
            </a:r>
            <a:r>
              <a:rPr sz="1600"/>
              <a:t>Surrounding </a:t>
            </a:r>
            <a:r>
              <a:rPr sz="1600" spc="-50"/>
              <a:t>)</a:t>
            </a:r>
            <a:endParaRPr sz="1600" spc="18"/>
          </a:p>
          <a:p>
            <a:pPr indent="267970">
              <a:lnSpc>
                <a:spcPts val="1900"/>
              </a:lnSpc>
              <a:defRPr sz="1600">
                <a:latin typeface="Verdana"/>
                <a:ea typeface="Verdana"/>
                <a:cs typeface="Verdana"/>
                <a:sym typeface="Verdana"/>
              </a:defRPr>
            </a:pPr>
            <a:r>
              <a:t>.</a:t>
            </a:r>
            <a:r>
              <a:rPr spc="-170"/>
              <a:t> </a:t>
            </a:r>
            <a:r>
              <a:rPr spc="-10"/>
              <a:t>Presented</a:t>
            </a:r>
            <a:r>
              <a:rPr spc="-195"/>
              <a:t> </a:t>
            </a:r>
            <a:r>
              <a:rPr spc="-155"/>
              <a:t>7-</a:t>
            </a:r>
            <a:r>
              <a:rPr spc="-50"/>
              <a:t>10</a:t>
            </a:r>
            <a:r>
              <a:rPr spc="-150"/>
              <a:t> </a:t>
            </a:r>
            <a:r>
              <a:t>days</a:t>
            </a:r>
            <a:r>
              <a:rPr spc="-75"/>
              <a:t> </a:t>
            </a:r>
            <a:r>
              <a:rPr spc="-10"/>
              <a:t>after</a:t>
            </a:r>
            <a:r>
              <a:rPr spc="-104"/>
              <a:t> </a:t>
            </a:r>
            <a:r>
              <a:rPr spc="-10"/>
              <a:t>delivery</a:t>
            </a:r>
          </a:p>
          <a:p>
            <a:pPr indent="267970">
              <a:lnSpc>
                <a:spcPts val="1900"/>
              </a:lnSpc>
              <a:defRPr sz="1600">
                <a:latin typeface="Verdana"/>
                <a:ea typeface="Verdana"/>
                <a:cs typeface="Verdana"/>
                <a:sym typeface="Verdana"/>
              </a:defRPr>
            </a:pPr>
            <a:r>
              <a:t>.</a:t>
            </a:r>
            <a:r>
              <a:rPr spc="-215"/>
              <a:t> </a:t>
            </a:r>
            <a:r>
              <a:rPr sz="1700" spc="55">
                <a:latin typeface="Arial"/>
                <a:ea typeface="Arial"/>
                <a:cs typeface="Arial"/>
                <a:sym typeface="Arial"/>
              </a:rPr>
              <a:t>Including</a:t>
            </a:r>
            <a:r>
              <a:rPr sz="1700" spc="-85">
                <a:latin typeface="Arial"/>
                <a:ea typeface="Arial"/>
                <a:cs typeface="Arial"/>
                <a:sym typeface="Arial"/>
              </a:rPr>
              <a:t> </a:t>
            </a:r>
            <a:r>
              <a:rPr>
                <a:latin typeface="Arial"/>
                <a:ea typeface="Arial"/>
                <a:cs typeface="Arial"/>
                <a:sym typeface="Arial"/>
              </a:rPr>
              <a:t>(</a:t>
            </a:r>
            <a:r>
              <a:rPr spc="80">
                <a:latin typeface="Arial"/>
                <a:ea typeface="Arial"/>
                <a:cs typeface="Arial"/>
                <a:sym typeface="Arial"/>
              </a:rPr>
              <a:t> </a:t>
            </a:r>
            <a:r>
              <a:rPr>
                <a:latin typeface="Arial"/>
                <a:ea typeface="Arial"/>
                <a:cs typeface="Arial"/>
                <a:sym typeface="Arial"/>
              </a:rPr>
              <a:t>4</a:t>
            </a:r>
            <a:r>
              <a:rPr spc="-20">
                <a:latin typeface="Arial"/>
                <a:ea typeface="Arial"/>
                <a:cs typeface="Arial"/>
                <a:sym typeface="Arial"/>
              </a:rPr>
              <a:t> </a:t>
            </a:r>
            <a:r>
              <a:rPr spc="-10">
                <a:latin typeface="Arial"/>
                <a:ea typeface="Arial"/>
                <a:cs typeface="Arial"/>
                <a:sym typeface="Arial"/>
              </a:rPr>
              <a:t>Ps</a:t>
            </a:r>
            <a:r>
              <a:rPr spc="-104">
                <a:latin typeface="Arial"/>
                <a:ea typeface="Arial"/>
                <a:cs typeface="Arial"/>
                <a:sym typeface="Arial"/>
              </a:rPr>
              <a:t> </a:t>
            </a:r>
            <a:r>
              <a:rPr spc="-50">
                <a:latin typeface="Arial"/>
                <a:ea typeface="Arial"/>
                <a:cs typeface="Arial"/>
                <a:sym typeface="Arial"/>
              </a:rPr>
              <a:t>)</a:t>
            </a:r>
            <a:endParaRPr>
              <a:latin typeface="Arial"/>
              <a:ea typeface="Arial"/>
              <a:cs typeface="Arial"/>
              <a:sym typeface="Arial"/>
            </a:endParaRPr>
          </a:p>
          <a:p>
            <a:pPr marL="521334" indent="-242570">
              <a:lnSpc>
                <a:spcPts val="2000"/>
              </a:lnSpc>
              <a:buSzPct val="94285"/>
              <a:buAutoNum type="arabicPeriod"/>
              <a:tabLst>
                <a:tab pos="520700" algn="l"/>
              </a:tabLst>
              <a:defRPr sz="1700" spc="-10">
                <a:latin typeface="Arial"/>
                <a:ea typeface="Arial"/>
                <a:cs typeface="Arial"/>
                <a:sym typeface="Arial"/>
              </a:defRPr>
            </a:pPr>
            <a:r>
              <a:t>Parametritis</a:t>
            </a:r>
          </a:p>
          <a:p>
            <a:pPr marL="525780" indent="-262890">
              <a:lnSpc>
                <a:spcPts val="1900"/>
              </a:lnSpc>
              <a:buSzPct val="97058"/>
              <a:buAutoNum type="arabicPeriod"/>
              <a:tabLst>
                <a:tab pos="520700" algn="l"/>
              </a:tabLst>
              <a:defRPr sz="1700" spc="-80">
                <a:latin typeface="Arial"/>
                <a:ea typeface="Arial"/>
                <a:cs typeface="Arial"/>
                <a:sym typeface="Arial"/>
              </a:defRPr>
            </a:pPr>
            <a:r>
              <a:t>PID</a:t>
            </a:r>
            <a:r>
              <a:rPr spc="90"/>
              <a:t> </a:t>
            </a:r>
            <a:r>
              <a:rPr sz="1600" spc="0"/>
              <a:t>(</a:t>
            </a:r>
            <a:r>
              <a:rPr sz="1600" spc="300"/>
              <a:t> </a:t>
            </a:r>
            <a:r>
              <a:rPr spc="0"/>
              <a:t>Salpingo-</a:t>
            </a:r>
            <a:r>
              <a:rPr sz="1600" spc="50"/>
              <a:t>oophoritis</a:t>
            </a:r>
            <a:r>
              <a:rPr sz="1600" spc="104"/>
              <a:t> </a:t>
            </a:r>
            <a:r>
              <a:rPr sz="1600" spc="-50"/>
              <a:t>)</a:t>
            </a:r>
            <a:endParaRPr sz="1600" spc="-75"/>
          </a:p>
          <a:p>
            <a:pPr marL="535305" indent="-263525">
              <a:lnSpc>
                <a:spcPts val="1900"/>
              </a:lnSpc>
              <a:buSzPct val="100000"/>
              <a:buAutoNum type="arabicPeriod"/>
              <a:tabLst>
                <a:tab pos="533400" algn="l"/>
              </a:tabLst>
              <a:defRPr sz="1600">
                <a:latin typeface="Arial"/>
                <a:ea typeface="Arial"/>
                <a:cs typeface="Arial"/>
                <a:sym typeface="Arial"/>
              </a:defRPr>
            </a:pPr>
            <a:r>
              <a:t>Peritonitis</a:t>
            </a:r>
            <a:r>
              <a:rPr spc="-114"/>
              <a:t> </a:t>
            </a:r>
            <a:r>
              <a:t>/</a:t>
            </a:r>
            <a:r>
              <a:rPr spc="484"/>
              <a:t> </a:t>
            </a:r>
            <a:r>
              <a:rPr spc="60"/>
              <a:t>Pelvic</a:t>
            </a:r>
            <a:r>
              <a:rPr spc="25"/>
              <a:t> </a:t>
            </a:r>
            <a:r>
              <a:rPr spc="70"/>
              <a:t>abscess</a:t>
            </a:r>
            <a:r>
              <a:rPr spc="-104"/>
              <a:t> </a:t>
            </a:r>
            <a:r>
              <a:t>/</a:t>
            </a:r>
            <a:r>
              <a:rPr spc="480"/>
              <a:t> </a:t>
            </a:r>
            <a:r>
              <a:rPr sz="1700" spc="75"/>
              <a:t>pelvic</a:t>
            </a:r>
            <a:r>
              <a:rPr sz="1700" spc="5"/>
              <a:t> </a:t>
            </a:r>
            <a:r>
              <a:rPr sz="1700" spc="75"/>
              <a:t>cellulitis</a:t>
            </a:r>
            <a:endParaRPr sz="1700"/>
          </a:p>
          <a:p>
            <a:pPr marL="542290" indent="-262890">
              <a:lnSpc>
                <a:spcPts val="2000"/>
              </a:lnSpc>
              <a:buSzPct val="100000"/>
              <a:buAutoNum type="arabicPeriod"/>
              <a:tabLst>
                <a:tab pos="533400" algn="l"/>
              </a:tabLst>
              <a:defRPr sz="1600" spc="60">
                <a:latin typeface="Arial"/>
                <a:ea typeface="Arial"/>
                <a:cs typeface="Arial"/>
                <a:sym typeface="Arial"/>
              </a:defRPr>
            </a:pPr>
            <a:r>
              <a:t>Pelvic</a:t>
            </a:r>
            <a:r>
              <a:rPr spc="-70"/>
              <a:t> </a:t>
            </a:r>
            <a:r>
              <a:rPr sz="1700" spc="30"/>
              <a:t>Septic</a:t>
            </a:r>
            <a:r>
              <a:rPr sz="1700" spc="-69"/>
              <a:t> </a:t>
            </a:r>
            <a:r>
              <a:rPr spc="30"/>
              <a:t>Thrombophlebitis</a:t>
            </a:r>
            <a:r>
              <a:rPr spc="-100"/>
              <a:t> </a:t>
            </a:r>
            <a:r>
              <a:rPr spc="30"/>
              <a:t>(</a:t>
            </a:r>
            <a:r>
              <a:rPr spc="180"/>
              <a:t> </a:t>
            </a:r>
            <a:r>
              <a:rPr sz="1700" spc="30"/>
              <a:t>presented</a:t>
            </a:r>
            <a:r>
              <a:rPr sz="1700" spc="-130"/>
              <a:t> </a:t>
            </a:r>
            <a:r>
              <a:rPr sz="1700" spc="30"/>
              <a:t>14</a:t>
            </a:r>
            <a:r>
              <a:rPr sz="1700" spc="185"/>
              <a:t> </a:t>
            </a:r>
            <a:r>
              <a:rPr spc="80"/>
              <a:t>days</a:t>
            </a:r>
            <a:r>
              <a:rPr spc="-60"/>
              <a:t> </a:t>
            </a:r>
            <a:r>
              <a:rPr sz="1700" spc="30"/>
              <a:t>after</a:t>
            </a:r>
            <a:r>
              <a:rPr sz="1700" spc="-30"/>
              <a:t> </a:t>
            </a:r>
            <a:r>
              <a:rPr sz="1700" spc="69"/>
              <a:t>delivery</a:t>
            </a:r>
            <a:r>
              <a:rPr sz="1700" spc="20"/>
              <a:t> </a:t>
            </a:r>
            <a:r>
              <a:rPr spc="-50">
                <a:latin typeface="Verdana"/>
                <a:ea typeface="Verdana"/>
                <a:cs typeface="Verdana"/>
                <a:sym typeface="Verdana"/>
              </a:rPr>
              <a:t>)</a:t>
            </a:r>
            <a:endParaRPr>
              <a:latin typeface="Verdana"/>
              <a:ea typeface="Verdana"/>
              <a:cs typeface="Verdana"/>
              <a:sym typeface="Verdana"/>
            </a:endParaRPr>
          </a:p>
          <a:p>
            <a:pPr indent="267970">
              <a:lnSpc>
                <a:spcPts val="2000"/>
              </a:lnSpc>
              <a:spcBef>
                <a:spcPts val="1900"/>
              </a:spcBef>
              <a:defRPr sz="1700">
                <a:solidFill>
                  <a:srgbClr val="001F5F"/>
                </a:solidFill>
                <a:latin typeface="Arial"/>
                <a:ea typeface="Arial"/>
                <a:cs typeface="Arial"/>
                <a:sym typeface="Arial"/>
              </a:defRPr>
            </a:pPr>
            <a:r>
              <a:t>3)</a:t>
            </a:r>
            <a:r>
              <a:rPr spc="114"/>
              <a:t> </a:t>
            </a:r>
            <a:r>
              <a:rPr spc="-10"/>
              <a:t>Tertiary</a:t>
            </a:r>
            <a:r>
              <a:rPr spc="-69"/>
              <a:t> </a:t>
            </a:r>
            <a:r>
              <a:rPr sz="1600"/>
              <a:t>sites</a:t>
            </a:r>
            <a:r>
              <a:rPr sz="1600" spc="-75"/>
              <a:t> </a:t>
            </a:r>
            <a:r>
              <a:rPr sz="1600"/>
              <a:t>(</a:t>
            </a:r>
            <a:r>
              <a:rPr sz="1600" spc="215"/>
              <a:t> </a:t>
            </a:r>
            <a:r>
              <a:rPr spc="50"/>
              <a:t>Generalized</a:t>
            </a:r>
            <a:r>
              <a:rPr spc="-90"/>
              <a:t> </a:t>
            </a:r>
            <a:r>
              <a:rPr sz="1600" spc="275"/>
              <a:t>“</a:t>
            </a:r>
            <a:r>
              <a:rPr sz="1600" spc="-5"/>
              <a:t> </a:t>
            </a:r>
            <a:r>
              <a:rPr spc="50"/>
              <a:t>Septicemia</a:t>
            </a:r>
            <a:r>
              <a:rPr spc="-130"/>
              <a:t> </a:t>
            </a:r>
            <a:r>
              <a:rPr sz="1600"/>
              <a:t>/</a:t>
            </a:r>
            <a:r>
              <a:rPr sz="1600" spc="480"/>
              <a:t> </a:t>
            </a:r>
            <a:r>
              <a:t>Septic</a:t>
            </a:r>
            <a:r>
              <a:rPr spc="15"/>
              <a:t> </a:t>
            </a:r>
            <a:r>
              <a:rPr sz="1600" spc="90"/>
              <a:t>shock</a:t>
            </a:r>
            <a:r>
              <a:rPr sz="1600"/>
              <a:t> </a:t>
            </a:r>
            <a:r>
              <a:rPr sz="1600" spc="275"/>
              <a:t>“</a:t>
            </a:r>
            <a:r>
              <a:rPr sz="1600" spc="-20"/>
              <a:t> </a:t>
            </a:r>
            <a:r>
              <a:rPr sz="1600" spc="-50"/>
              <a:t>)</a:t>
            </a:r>
            <a:endParaRPr sz="1600"/>
          </a:p>
          <a:p>
            <a:pPr indent="267970">
              <a:lnSpc>
                <a:spcPts val="1900"/>
              </a:lnSpc>
              <a:defRPr sz="1600">
                <a:latin typeface="Verdana"/>
                <a:ea typeface="Verdana"/>
                <a:cs typeface="Verdana"/>
                <a:sym typeface="Verdana"/>
              </a:defRPr>
            </a:pPr>
            <a:r>
              <a:t>.</a:t>
            </a:r>
            <a:r>
              <a:rPr spc="-170"/>
              <a:t> </a:t>
            </a:r>
            <a:r>
              <a:rPr spc="-10"/>
              <a:t>Presented</a:t>
            </a:r>
            <a:r>
              <a:rPr spc="-190"/>
              <a:t> </a:t>
            </a:r>
            <a:r>
              <a:rPr spc="-150"/>
              <a:t>3-</a:t>
            </a:r>
            <a:r>
              <a:rPr spc="-20"/>
              <a:t>4</a:t>
            </a:r>
            <a:r>
              <a:rPr spc="-150"/>
              <a:t> </a:t>
            </a:r>
            <a:r>
              <a:t>days</a:t>
            </a:r>
            <a:r>
              <a:rPr spc="-80"/>
              <a:t> </a:t>
            </a:r>
            <a:r>
              <a:rPr spc="-20"/>
              <a:t>after</a:t>
            </a:r>
            <a:r>
              <a:rPr spc="-104"/>
              <a:t> </a:t>
            </a:r>
            <a:r>
              <a:rPr spc="-10"/>
              <a:t>delivery</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9" name="object 2"/>
          <p:cNvGrpSpPr/>
          <p:nvPr/>
        </p:nvGrpSpPr>
        <p:grpSpPr>
          <a:xfrm>
            <a:off x="0" y="11252"/>
            <a:ext cx="10058400" cy="5657852"/>
            <a:chOff x="0" y="0"/>
            <a:chExt cx="10058400" cy="5657850"/>
          </a:xfrm>
        </p:grpSpPr>
        <p:grpSp>
          <p:nvGrpSpPr>
            <p:cNvPr id="316" name="object 3"/>
            <p:cNvGrpSpPr/>
            <p:nvPr/>
          </p:nvGrpSpPr>
          <p:grpSpPr>
            <a:xfrm>
              <a:off x="0" y="0"/>
              <a:ext cx="10058400" cy="5285899"/>
              <a:chOff x="0" y="0"/>
              <a:chExt cx="10058400" cy="5285898"/>
            </a:xfrm>
          </p:grpSpPr>
          <p:sp>
            <p:nvSpPr>
              <p:cNvPr id="314" name="Rectangle"/>
              <p:cNvSpPr/>
              <p:nvPr/>
            </p:nvSpPr>
            <p:spPr>
              <a:xfrm>
                <a:off x="0" y="5273198"/>
                <a:ext cx="10058400" cy="12701"/>
              </a:xfrm>
              <a:prstGeom prst="rect">
                <a:avLst/>
              </a:prstGeom>
              <a:solidFill>
                <a:srgbClr val="E0E0DB"/>
              </a:solidFill>
              <a:ln w="12700" cap="flat">
                <a:noFill/>
                <a:miter lim="400000"/>
              </a:ln>
              <a:effectLst/>
            </p:spPr>
            <p:txBody>
              <a:bodyPr wrap="square" lIns="45719" tIns="45719" rIns="45719" bIns="45719" numCol="1" anchor="t">
                <a:noAutofit/>
              </a:bodyPr>
              <a:lstStyle/>
              <a:p>
                <a:endParaRPr/>
              </a:p>
            </p:txBody>
          </p:sp>
          <p:sp>
            <p:nvSpPr>
              <p:cNvPr id="315" name="Rectangle"/>
              <p:cNvSpPr/>
              <p:nvPr/>
            </p:nvSpPr>
            <p:spPr>
              <a:xfrm>
                <a:off x="0" y="0"/>
                <a:ext cx="10058400" cy="5225416"/>
              </a:xfrm>
              <a:prstGeom prst="rect">
                <a:avLst/>
              </a:prstGeom>
              <a:solidFill>
                <a:srgbClr val="E0E0DB"/>
              </a:solidFill>
              <a:ln w="12700" cap="flat">
                <a:noFill/>
                <a:miter lim="400000"/>
              </a:ln>
              <a:effectLst/>
            </p:spPr>
            <p:txBody>
              <a:bodyPr wrap="square" lIns="45719" tIns="45719" rIns="45719" bIns="45719" numCol="1" anchor="t">
                <a:noAutofit/>
              </a:bodyPr>
              <a:lstStyle/>
              <a:p>
                <a:endParaRPr/>
              </a:p>
            </p:txBody>
          </p:sp>
        </p:grpSp>
        <p:sp>
          <p:nvSpPr>
            <p:cNvPr id="317" name="object 4"/>
            <p:cNvSpPr/>
            <p:nvPr/>
          </p:nvSpPr>
          <p:spPr>
            <a:xfrm>
              <a:off x="2540" y="5280660"/>
              <a:ext cx="10055860" cy="377191"/>
            </a:xfrm>
            <a:prstGeom prst="rect">
              <a:avLst/>
            </a:prstGeom>
            <a:solidFill>
              <a:srgbClr val="82837B"/>
            </a:solidFill>
            <a:ln w="12700" cap="flat">
              <a:noFill/>
              <a:miter lim="400000"/>
            </a:ln>
            <a:effectLst/>
          </p:spPr>
          <p:txBody>
            <a:bodyPr wrap="square" lIns="45719" tIns="45719" rIns="45719" bIns="45719" numCol="1" anchor="t">
              <a:noAutofit/>
            </a:bodyPr>
            <a:lstStyle/>
            <a:p>
              <a:endParaRPr/>
            </a:p>
          </p:txBody>
        </p:sp>
        <p:sp>
          <p:nvSpPr>
            <p:cNvPr id="318" name="object 5"/>
            <p:cNvSpPr/>
            <p:nvPr/>
          </p:nvSpPr>
          <p:spPr>
            <a:xfrm>
              <a:off x="0" y="5225415"/>
              <a:ext cx="10055860" cy="53024"/>
            </a:xfrm>
            <a:prstGeom prst="rect">
              <a:avLst/>
            </a:prstGeom>
            <a:solidFill>
              <a:srgbClr val="ACACA8"/>
            </a:solidFill>
            <a:ln w="12700" cap="flat">
              <a:noFill/>
              <a:miter lim="400000"/>
            </a:ln>
            <a:effectLst/>
          </p:spPr>
          <p:txBody>
            <a:bodyPr wrap="square" lIns="45719" tIns="45719" rIns="45719" bIns="45719" numCol="1" anchor="t">
              <a:noAutofit/>
            </a:bodyPr>
            <a:lstStyle/>
            <a:p>
              <a:endParaRPr/>
            </a:p>
          </p:txBody>
        </p:sp>
      </p:grpSp>
      <p:sp>
        <p:nvSpPr>
          <p:cNvPr id="320" name="object 6"/>
          <p:cNvSpPr txBox="1"/>
          <p:nvPr/>
        </p:nvSpPr>
        <p:spPr>
          <a:xfrm>
            <a:off x="696073" y="499482"/>
            <a:ext cx="6974207" cy="5025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lnSpc>
                <a:spcPts val="2000"/>
              </a:lnSpc>
              <a:spcBef>
                <a:spcPts val="100"/>
              </a:spcBef>
              <a:tabLst>
                <a:tab pos="457200" algn="l"/>
              </a:tabLst>
              <a:defRPr sz="1600" spc="-810">
                <a:latin typeface="Segoe UI Symbol"/>
                <a:ea typeface="Segoe UI Symbol"/>
                <a:cs typeface="Segoe UI Symbol"/>
                <a:sym typeface="Segoe UI Symbol"/>
              </a:defRPr>
            </a:pPr>
            <a:r>
              <a:t>¾</a:t>
            </a:r>
            <a:r>
              <a:rPr spc="0"/>
              <a:t>	</a:t>
            </a:r>
            <a:r>
              <a:rPr spc="0">
                <a:latin typeface="Verdana"/>
                <a:ea typeface="Verdana"/>
                <a:cs typeface="Verdana"/>
                <a:sym typeface="Verdana"/>
              </a:rPr>
              <a:t>Most</a:t>
            </a:r>
            <a:r>
              <a:rPr spc="185">
                <a:latin typeface="Verdana"/>
                <a:ea typeface="Verdana"/>
                <a:cs typeface="Verdana"/>
                <a:sym typeface="Verdana"/>
              </a:rPr>
              <a:t> </a:t>
            </a:r>
            <a:r>
              <a:rPr spc="0">
                <a:latin typeface="Verdana"/>
                <a:ea typeface="Verdana"/>
                <a:cs typeface="Verdana"/>
                <a:sym typeface="Verdana"/>
              </a:rPr>
              <a:t>Common</a:t>
            </a:r>
            <a:r>
              <a:rPr spc="234">
                <a:latin typeface="Verdana"/>
                <a:ea typeface="Verdana"/>
                <a:cs typeface="Verdana"/>
                <a:sym typeface="Verdana"/>
              </a:rPr>
              <a:t> </a:t>
            </a:r>
            <a:r>
              <a:rPr spc="0">
                <a:latin typeface="Verdana"/>
                <a:ea typeface="Verdana"/>
                <a:cs typeface="Verdana"/>
                <a:sym typeface="Verdana"/>
              </a:rPr>
              <a:t>site</a:t>
            </a:r>
            <a:r>
              <a:rPr spc="180">
                <a:latin typeface="Verdana"/>
                <a:ea typeface="Verdana"/>
                <a:cs typeface="Verdana"/>
                <a:sym typeface="Verdana"/>
              </a:rPr>
              <a:t> </a:t>
            </a:r>
            <a:r>
              <a:rPr spc="0">
                <a:latin typeface="Verdana"/>
                <a:ea typeface="Verdana"/>
                <a:cs typeface="Verdana"/>
                <a:sym typeface="Verdana"/>
              </a:rPr>
              <a:t>of</a:t>
            </a:r>
            <a:r>
              <a:rPr spc="150">
                <a:latin typeface="Verdana"/>
                <a:ea typeface="Verdana"/>
                <a:cs typeface="Verdana"/>
                <a:sym typeface="Verdana"/>
              </a:rPr>
              <a:t> </a:t>
            </a:r>
            <a:r>
              <a:rPr sz="1700" spc="0">
                <a:latin typeface="Verdana"/>
                <a:ea typeface="Verdana"/>
                <a:cs typeface="Verdana"/>
                <a:sym typeface="Verdana"/>
              </a:rPr>
              <a:t>infection</a:t>
            </a:r>
            <a:r>
              <a:rPr sz="1700" spc="200">
                <a:latin typeface="Verdana"/>
                <a:ea typeface="Verdana"/>
                <a:cs typeface="Verdana"/>
                <a:sym typeface="Verdana"/>
              </a:rPr>
              <a:t> </a:t>
            </a:r>
            <a:r>
              <a:rPr spc="0">
                <a:latin typeface="Verdana"/>
                <a:ea typeface="Verdana"/>
                <a:cs typeface="Verdana"/>
                <a:sym typeface="Verdana"/>
              </a:rPr>
              <a:t>following</a:t>
            </a:r>
            <a:r>
              <a:rPr spc="234">
                <a:latin typeface="Verdana"/>
                <a:ea typeface="Verdana"/>
                <a:cs typeface="Verdana"/>
                <a:sym typeface="Verdana"/>
              </a:rPr>
              <a:t> </a:t>
            </a:r>
            <a:r>
              <a:rPr spc="0">
                <a:solidFill>
                  <a:srgbClr val="001F5F"/>
                </a:solidFill>
                <a:latin typeface="Verdana"/>
                <a:ea typeface="Verdana"/>
                <a:cs typeface="Verdana"/>
                <a:sym typeface="Verdana"/>
              </a:rPr>
              <a:t>Vaginal</a:t>
            </a:r>
            <a:r>
              <a:rPr spc="195">
                <a:solidFill>
                  <a:srgbClr val="001F5F"/>
                </a:solidFill>
                <a:latin typeface="Verdana"/>
                <a:ea typeface="Verdana"/>
                <a:cs typeface="Verdana"/>
                <a:sym typeface="Verdana"/>
              </a:rPr>
              <a:t> </a:t>
            </a:r>
            <a:r>
              <a:rPr sz="1700" spc="0">
                <a:solidFill>
                  <a:srgbClr val="001F5F"/>
                </a:solidFill>
                <a:latin typeface="Verdana"/>
                <a:ea typeface="Verdana"/>
                <a:cs typeface="Verdana"/>
                <a:sym typeface="Verdana"/>
              </a:rPr>
              <a:t>delivery</a:t>
            </a:r>
            <a:r>
              <a:rPr sz="1700" spc="160">
                <a:solidFill>
                  <a:srgbClr val="001F5F"/>
                </a:solidFill>
                <a:latin typeface="Verdana"/>
                <a:ea typeface="Verdana"/>
                <a:cs typeface="Verdana"/>
                <a:sym typeface="Verdana"/>
              </a:rPr>
              <a:t> </a:t>
            </a:r>
            <a:r>
              <a:rPr spc="60">
                <a:latin typeface="Verdana"/>
                <a:ea typeface="Verdana"/>
                <a:cs typeface="Verdana"/>
                <a:sym typeface="Verdana"/>
              </a:rPr>
              <a:t>is</a:t>
            </a:r>
            <a:endParaRPr>
              <a:latin typeface="Verdana"/>
              <a:ea typeface="Verdana"/>
              <a:cs typeface="Verdana"/>
              <a:sym typeface="Verdana"/>
            </a:endParaRPr>
          </a:p>
          <a:p>
            <a:pPr indent="246379">
              <a:lnSpc>
                <a:spcPts val="2000"/>
              </a:lnSpc>
              <a:defRPr sz="1700" spc="-34">
                <a:latin typeface="Verdana"/>
                <a:ea typeface="Verdana"/>
                <a:cs typeface="Verdana"/>
                <a:sym typeface="Verdana"/>
              </a:defRPr>
            </a:pPr>
            <a:r>
              <a:t>the</a:t>
            </a:r>
            <a:r>
              <a:rPr spc="-25"/>
              <a:t> </a:t>
            </a:r>
            <a:r>
              <a:rPr sz="1600" spc="0">
                <a:solidFill>
                  <a:srgbClr val="001F5F"/>
                </a:solidFill>
              </a:rPr>
              <a:t>placental</a:t>
            </a:r>
            <a:r>
              <a:rPr sz="1600" spc="215">
                <a:solidFill>
                  <a:srgbClr val="001F5F"/>
                </a:solidFill>
              </a:rPr>
              <a:t> </a:t>
            </a:r>
            <a:r>
              <a:rPr sz="1600" spc="-10">
                <a:solidFill>
                  <a:srgbClr val="001F5F"/>
                </a:solidFill>
              </a:rPr>
              <a:t>site.</a:t>
            </a:r>
          </a:p>
        </p:txBody>
      </p:sp>
      <p:sp>
        <p:nvSpPr>
          <p:cNvPr id="321" name="object 7"/>
          <p:cNvSpPr txBox="1"/>
          <p:nvPr/>
        </p:nvSpPr>
        <p:spPr>
          <a:xfrm>
            <a:off x="652989" y="922160"/>
            <a:ext cx="8175626" cy="10740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lnSpc>
                <a:spcPts val="2700"/>
              </a:lnSpc>
              <a:spcBef>
                <a:spcPts val="100"/>
              </a:spcBef>
              <a:defRPr sz="2300" spc="-50">
                <a:latin typeface="Arial"/>
                <a:ea typeface="Arial"/>
                <a:cs typeface="Arial"/>
                <a:sym typeface="Arial"/>
              </a:defRPr>
            </a:pPr>
            <a:r>
              <a:t>•</a:t>
            </a:r>
          </a:p>
          <a:p>
            <a:pPr indent="502919">
              <a:lnSpc>
                <a:spcPts val="1900"/>
              </a:lnSpc>
              <a:defRPr sz="1600">
                <a:latin typeface="Verdana"/>
                <a:ea typeface="Verdana"/>
                <a:cs typeface="Verdana"/>
                <a:sym typeface="Verdana"/>
              </a:defRPr>
            </a:pPr>
            <a:r>
              <a:t>Most</a:t>
            </a:r>
            <a:r>
              <a:rPr spc="200"/>
              <a:t> </a:t>
            </a:r>
            <a:r>
              <a:t>Common</a:t>
            </a:r>
            <a:r>
              <a:rPr spc="220"/>
              <a:t> </a:t>
            </a:r>
            <a:r>
              <a:t>site</a:t>
            </a:r>
            <a:r>
              <a:rPr spc="165"/>
              <a:t> </a:t>
            </a:r>
            <a:r>
              <a:t>of</a:t>
            </a:r>
            <a:r>
              <a:rPr spc="140"/>
              <a:t> </a:t>
            </a:r>
            <a:r>
              <a:rPr sz="1700"/>
              <a:t>infection</a:t>
            </a:r>
            <a:r>
              <a:rPr sz="1700" spc="185"/>
              <a:t> </a:t>
            </a:r>
            <a:r>
              <a:t>following</a:t>
            </a:r>
            <a:r>
              <a:rPr spc="229"/>
              <a:t> </a:t>
            </a:r>
            <a:r>
              <a:rPr>
                <a:solidFill>
                  <a:srgbClr val="001F5F"/>
                </a:solidFill>
              </a:rPr>
              <a:t>Cesarean</a:t>
            </a:r>
            <a:r>
              <a:rPr spc="270">
                <a:solidFill>
                  <a:srgbClr val="001F5F"/>
                </a:solidFill>
              </a:rPr>
              <a:t> </a:t>
            </a:r>
            <a:r>
              <a:rPr spc="50">
                <a:solidFill>
                  <a:srgbClr val="001F5F"/>
                </a:solidFill>
              </a:rPr>
              <a:t>Section</a:t>
            </a:r>
            <a:r>
              <a:rPr spc="185">
                <a:solidFill>
                  <a:srgbClr val="001F5F"/>
                </a:solidFill>
              </a:rPr>
              <a:t> </a:t>
            </a:r>
            <a:r>
              <a:rPr spc="60"/>
              <a:t>is</a:t>
            </a:r>
            <a:r>
              <a:rPr spc="140"/>
              <a:t> </a:t>
            </a:r>
            <a:r>
              <a:rPr spc="-25"/>
              <a:t>the</a:t>
            </a:r>
          </a:p>
          <a:p>
            <a:pPr indent="288290">
              <a:lnSpc>
                <a:spcPts val="1900"/>
              </a:lnSpc>
              <a:defRPr sz="1700">
                <a:solidFill>
                  <a:srgbClr val="001F5F"/>
                </a:solidFill>
                <a:latin typeface="Verdana"/>
                <a:ea typeface="Verdana"/>
                <a:cs typeface="Verdana"/>
                <a:sym typeface="Verdana"/>
              </a:defRPr>
            </a:pPr>
            <a:r>
              <a:t>uterine</a:t>
            </a:r>
            <a:r>
              <a:rPr spc="95"/>
              <a:t> </a:t>
            </a:r>
            <a:r>
              <a:rPr sz="1600" spc="55"/>
              <a:t>incision</a:t>
            </a:r>
            <a:r>
              <a:rPr sz="1600" spc="135"/>
              <a:t> </a:t>
            </a:r>
            <a:r>
              <a:rPr sz="1600"/>
              <a:t>site</a:t>
            </a:r>
            <a:r>
              <a:rPr sz="1600" spc="15"/>
              <a:t> </a:t>
            </a:r>
            <a:r>
              <a:rPr sz="1600">
                <a:solidFill>
                  <a:srgbClr val="000000"/>
                </a:solidFill>
              </a:rPr>
              <a:t>(</a:t>
            </a:r>
            <a:r>
              <a:rPr sz="1600" spc="175">
                <a:solidFill>
                  <a:srgbClr val="000000"/>
                </a:solidFill>
              </a:rPr>
              <a:t> </a:t>
            </a:r>
            <a:r>
              <a:rPr sz="1600">
                <a:solidFill>
                  <a:srgbClr val="000000"/>
                </a:solidFill>
              </a:rPr>
              <a:t>due</a:t>
            </a:r>
            <a:r>
              <a:rPr sz="1600" spc="80">
                <a:solidFill>
                  <a:srgbClr val="000000"/>
                </a:solidFill>
              </a:rPr>
              <a:t> </a:t>
            </a:r>
            <a:r>
              <a:rPr sz="1600">
                <a:solidFill>
                  <a:srgbClr val="000000"/>
                </a:solidFill>
              </a:rPr>
              <a:t>to</a:t>
            </a:r>
            <a:r>
              <a:rPr sz="1600" spc="95">
                <a:solidFill>
                  <a:srgbClr val="000000"/>
                </a:solidFill>
              </a:rPr>
              <a:t> </a:t>
            </a:r>
            <a:r>
              <a:rPr sz="1600">
                <a:solidFill>
                  <a:srgbClr val="000000"/>
                </a:solidFill>
              </a:rPr>
              <a:t>superficial</a:t>
            </a:r>
            <a:r>
              <a:rPr sz="1600" spc="90">
                <a:solidFill>
                  <a:srgbClr val="000000"/>
                </a:solidFill>
              </a:rPr>
              <a:t> </a:t>
            </a:r>
            <a:r>
              <a:rPr sz="1600">
                <a:solidFill>
                  <a:srgbClr val="000000"/>
                </a:solidFill>
              </a:rPr>
              <a:t>abdominal</a:t>
            </a:r>
            <a:r>
              <a:rPr sz="1600" spc="85">
                <a:solidFill>
                  <a:srgbClr val="000000"/>
                </a:solidFill>
              </a:rPr>
              <a:t> </a:t>
            </a:r>
            <a:r>
              <a:rPr sz="1600">
                <a:solidFill>
                  <a:srgbClr val="000000"/>
                </a:solidFill>
              </a:rPr>
              <a:t>wound</a:t>
            </a:r>
            <a:r>
              <a:rPr sz="1600" spc="114">
                <a:solidFill>
                  <a:srgbClr val="000000"/>
                </a:solidFill>
              </a:rPr>
              <a:t> </a:t>
            </a:r>
            <a:r>
              <a:rPr>
                <a:solidFill>
                  <a:srgbClr val="000000"/>
                </a:solidFill>
              </a:rPr>
              <a:t>infection</a:t>
            </a:r>
            <a:r>
              <a:rPr spc="65">
                <a:solidFill>
                  <a:srgbClr val="000000"/>
                </a:solidFill>
              </a:rPr>
              <a:t> </a:t>
            </a:r>
            <a:r>
              <a:rPr spc="-20">
                <a:solidFill>
                  <a:srgbClr val="000000"/>
                </a:solidFill>
              </a:rPr>
              <a:t>from</a:t>
            </a:r>
          </a:p>
          <a:p>
            <a:pPr indent="288925">
              <a:lnSpc>
                <a:spcPts val="2000"/>
              </a:lnSpc>
              <a:defRPr sz="1600">
                <a:latin typeface="Verdana"/>
                <a:ea typeface="Verdana"/>
                <a:cs typeface="Verdana"/>
                <a:sym typeface="Verdana"/>
              </a:defRPr>
            </a:pPr>
            <a:r>
              <a:t>organisms</a:t>
            </a:r>
            <a:r>
              <a:rPr spc="220"/>
              <a:t> </a:t>
            </a:r>
            <a:r>
              <a:t>on</a:t>
            </a:r>
            <a:r>
              <a:rPr spc="130"/>
              <a:t> </a:t>
            </a:r>
            <a:r>
              <a:rPr sz="1700"/>
              <a:t>the</a:t>
            </a:r>
            <a:r>
              <a:rPr sz="1700" spc="175"/>
              <a:t> </a:t>
            </a:r>
            <a:r>
              <a:t>surface</a:t>
            </a:r>
            <a:r>
              <a:rPr spc="170"/>
              <a:t> </a:t>
            </a:r>
            <a:r>
              <a:t>of</a:t>
            </a:r>
            <a:r>
              <a:rPr spc="135"/>
              <a:t> </a:t>
            </a:r>
            <a:r>
              <a:t>skin</a:t>
            </a:r>
            <a:r>
              <a:rPr spc="40"/>
              <a:t> </a:t>
            </a:r>
            <a:r>
              <a:rPr spc="-50"/>
              <a:t>)</a:t>
            </a:r>
          </a:p>
        </p:txBody>
      </p:sp>
      <p:sp>
        <p:nvSpPr>
          <p:cNvPr id="322" name="object 8"/>
          <p:cNvSpPr txBox="1"/>
          <p:nvPr/>
        </p:nvSpPr>
        <p:spPr>
          <a:xfrm>
            <a:off x="751628" y="2229625"/>
            <a:ext cx="3295017"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spcBef>
                <a:spcPts val="100"/>
              </a:spcBef>
              <a:tabLst>
                <a:tab pos="3149600" algn="l"/>
              </a:tabLst>
              <a:defRPr sz="2900" spc="225">
                <a:solidFill>
                  <a:srgbClr val="001F5F"/>
                </a:solidFill>
                <a:latin typeface="Verdana"/>
                <a:ea typeface="Verdana"/>
                <a:cs typeface="Verdana"/>
                <a:sym typeface="Verdana"/>
              </a:defRPr>
            </a:pPr>
            <a:r>
              <a:t>*</a:t>
            </a:r>
            <a:r>
              <a:rPr sz="2800"/>
              <a:t>Endometritis</a:t>
            </a:r>
            <a:r>
              <a:rPr sz="2800" spc="0"/>
              <a:t>	</a:t>
            </a:r>
            <a:r>
              <a:rPr spc="-400"/>
              <a:t>:</a:t>
            </a:r>
          </a:p>
        </p:txBody>
      </p:sp>
      <p:sp>
        <p:nvSpPr>
          <p:cNvPr id="323" name="object 9"/>
          <p:cNvSpPr txBox="1"/>
          <p:nvPr/>
        </p:nvSpPr>
        <p:spPr>
          <a:xfrm>
            <a:off x="673759" y="3139746"/>
            <a:ext cx="8321042" cy="16967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5240">
              <a:lnSpc>
                <a:spcPts val="2000"/>
              </a:lnSpc>
              <a:spcBef>
                <a:spcPts val="100"/>
              </a:spcBef>
              <a:defRPr sz="1400">
                <a:solidFill>
                  <a:srgbClr val="006FC0"/>
                </a:solidFill>
                <a:latin typeface="Verdana"/>
                <a:ea typeface="Verdana"/>
                <a:cs typeface="Verdana"/>
                <a:sym typeface="Verdana"/>
              </a:defRPr>
            </a:pPr>
            <a:r>
              <a:t>.</a:t>
            </a:r>
            <a:r>
              <a:rPr spc="-140"/>
              <a:t> </a:t>
            </a:r>
            <a:r>
              <a:rPr sz="1600" spc="55">
                <a:solidFill>
                  <a:srgbClr val="000000"/>
                </a:solidFill>
                <a:latin typeface="Arial"/>
                <a:ea typeface="Arial"/>
                <a:cs typeface="Arial"/>
                <a:sym typeface="Arial"/>
              </a:rPr>
              <a:t>Most</a:t>
            </a:r>
            <a:r>
              <a:rPr sz="1600" spc="40">
                <a:solidFill>
                  <a:srgbClr val="000000"/>
                </a:solidFill>
                <a:latin typeface="Arial"/>
                <a:ea typeface="Arial"/>
                <a:cs typeface="Arial"/>
                <a:sym typeface="Arial"/>
              </a:rPr>
              <a:t> </a:t>
            </a:r>
            <a:r>
              <a:rPr sz="1700" spc="60">
                <a:solidFill>
                  <a:srgbClr val="000000"/>
                </a:solidFill>
                <a:latin typeface="Arial"/>
                <a:ea typeface="Arial"/>
                <a:cs typeface="Arial"/>
                <a:sym typeface="Arial"/>
              </a:rPr>
              <a:t>Common</a:t>
            </a:r>
            <a:r>
              <a:rPr sz="1700" spc="-5">
                <a:solidFill>
                  <a:srgbClr val="000000"/>
                </a:solidFill>
                <a:latin typeface="Arial"/>
                <a:ea typeface="Arial"/>
                <a:cs typeface="Arial"/>
                <a:sym typeface="Arial"/>
              </a:rPr>
              <a:t> </a:t>
            </a:r>
            <a:r>
              <a:rPr sz="1600">
                <a:solidFill>
                  <a:srgbClr val="000000"/>
                </a:solidFill>
                <a:latin typeface="Arial"/>
                <a:ea typeface="Arial"/>
                <a:cs typeface="Arial"/>
                <a:sym typeface="Arial"/>
              </a:rPr>
              <a:t>site</a:t>
            </a:r>
            <a:r>
              <a:rPr sz="1600" spc="30">
                <a:solidFill>
                  <a:srgbClr val="000000"/>
                </a:solidFill>
                <a:latin typeface="Arial"/>
                <a:ea typeface="Arial"/>
                <a:cs typeface="Arial"/>
                <a:sym typeface="Arial"/>
              </a:rPr>
              <a:t> </a:t>
            </a:r>
            <a:r>
              <a:rPr sz="1600" spc="75">
                <a:solidFill>
                  <a:srgbClr val="000000"/>
                </a:solidFill>
                <a:latin typeface="Arial"/>
                <a:ea typeface="Arial"/>
                <a:cs typeface="Arial"/>
                <a:sym typeface="Arial"/>
              </a:rPr>
              <a:t>of</a:t>
            </a:r>
            <a:r>
              <a:rPr sz="1600" spc="120">
                <a:solidFill>
                  <a:srgbClr val="000000"/>
                </a:solidFill>
                <a:latin typeface="Arial"/>
                <a:ea typeface="Arial"/>
                <a:cs typeface="Arial"/>
                <a:sym typeface="Arial"/>
              </a:rPr>
              <a:t> </a:t>
            </a:r>
            <a:r>
              <a:rPr sz="1700">
                <a:solidFill>
                  <a:srgbClr val="000000"/>
                </a:solidFill>
                <a:latin typeface="Arial"/>
                <a:ea typeface="Arial"/>
                <a:cs typeface="Arial"/>
                <a:sym typeface="Arial"/>
              </a:rPr>
              <a:t>genital</a:t>
            </a:r>
            <a:r>
              <a:rPr sz="1700" spc="-40">
                <a:solidFill>
                  <a:srgbClr val="000000"/>
                </a:solidFill>
                <a:latin typeface="Arial"/>
                <a:ea typeface="Arial"/>
                <a:cs typeface="Arial"/>
                <a:sym typeface="Arial"/>
              </a:rPr>
              <a:t> </a:t>
            </a:r>
            <a:r>
              <a:rPr sz="1700" spc="55">
                <a:solidFill>
                  <a:srgbClr val="000000"/>
                </a:solidFill>
                <a:latin typeface="Arial"/>
                <a:ea typeface="Arial"/>
                <a:cs typeface="Arial"/>
                <a:sym typeface="Arial"/>
              </a:rPr>
              <a:t>tract</a:t>
            </a:r>
            <a:r>
              <a:rPr sz="1700" spc="30">
                <a:solidFill>
                  <a:srgbClr val="000000"/>
                </a:solidFill>
                <a:latin typeface="Arial"/>
                <a:ea typeface="Arial"/>
                <a:cs typeface="Arial"/>
                <a:sym typeface="Arial"/>
              </a:rPr>
              <a:t> </a:t>
            </a:r>
            <a:r>
              <a:rPr sz="1700" spc="55">
                <a:solidFill>
                  <a:srgbClr val="000000"/>
                </a:solidFill>
                <a:latin typeface="Arial"/>
                <a:ea typeface="Arial"/>
                <a:cs typeface="Arial"/>
                <a:sym typeface="Arial"/>
              </a:rPr>
              <a:t>infection</a:t>
            </a:r>
            <a:endParaRPr sz="1700">
              <a:latin typeface="Arial"/>
              <a:ea typeface="Arial"/>
              <a:cs typeface="Arial"/>
              <a:sym typeface="Arial"/>
            </a:endParaRPr>
          </a:p>
          <a:p>
            <a:pPr marL="11429" marR="5080" indent="1905" algn="just">
              <a:lnSpc>
                <a:spcPts val="1900"/>
              </a:lnSpc>
              <a:defRPr sz="1600">
                <a:latin typeface="Verdana"/>
                <a:ea typeface="Verdana"/>
                <a:cs typeface="Verdana"/>
                <a:sym typeface="Verdana"/>
              </a:defRPr>
            </a:pPr>
            <a:r>
              <a:t>.</a:t>
            </a:r>
            <a:r>
              <a:rPr spc="-120"/>
              <a:t> </a:t>
            </a:r>
            <a:r>
              <a:rPr spc="5"/>
              <a:t>Placenta</a:t>
            </a:r>
            <a:r>
              <a:t>l</a:t>
            </a:r>
            <a:r>
              <a:rPr spc="-104"/>
              <a:t> </a:t>
            </a:r>
            <a:r>
              <a:t>separation</a:t>
            </a:r>
            <a:r>
              <a:rPr spc="-104"/>
              <a:t> </a:t>
            </a:r>
            <a:r>
              <a:rPr spc="-25"/>
              <a:t>exposes</a:t>
            </a:r>
            <a:r>
              <a:rPr spc="35"/>
              <a:t> </a:t>
            </a:r>
            <a:r>
              <a:t>a</a:t>
            </a:r>
            <a:r>
              <a:rPr spc="-40"/>
              <a:t> </a:t>
            </a:r>
            <a:r>
              <a:rPr spc="-20"/>
              <a:t>large</a:t>
            </a:r>
            <a:r>
              <a:rPr spc="-100"/>
              <a:t> </a:t>
            </a:r>
            <a:r>
              <a:rPr spc="-25"/>
              <a:t>raw</a:t>
            </a:r>
            <a:r>
              <a:rPr spc="-70"/>
              <a:t> </a:t>
            </a:r>
            <a:r>
              <a:rPr spc="20"/>
              <a:t>area</a:t>
            </a:r>
            <a:r>
              <a:rPr spc="-100"/>
              <a:t> </a:t>
            </a:r>
            <a:r>
              <a:rPr spc="-25"/>
              <a:t>equivalent</a:t>
            </a:r>
            <a:r>
              <a:rPr spc="-90"/>
              <a:t> </a:t>
            </a:r>
            <a:r>
              <a:rPr spc="-10"/>
              <a:t>t</a:t>
            </a:r>
            <a:r>
              <a:t>o</a:t>
            </a:r>
            <a:r>
              <a:rPr spc="-55"/>
              <a:t> </a:t>
            </a:r>
            <a:r>
              <a:rPr spc="25"/>
              <a:t>a</a:t>
            </a:r>
            <a:r>
              <a:t>n</a:t>
            </a:r>
            <a:r>
              <a:rPr spc="-160"/>
              <a:t> </a:t>
            </a:r>
            <a:r>
              <a:t>(</a:t>
            </a:r>
            <a:r>
              <a:rPr spc="-95"/>
              <a:t> </a:t>
            </a:r>
            <a:r>
              <a:rPr spc="25"/>
              <a:t>open</a:t>
            </a:r>
            <a:r>
              <a:rPr spc="-65"/>
              <a:t> </a:t>
            </a:r>
            <a:r>
              <a:rPr spc="5"/>
              <a:t>woun</a:t>
            </a:r>
            <a:r>
              <a:t>d</a:t>
            </a:r>
            <a:r>
              <a:rPr spc="-85"/>
              <a:t> </a:t>
            </a:r>
            <a:r>
              <a:t>/ </a:t>
            </a:r>
            <a:r>
              <a:rPr spc="-20"/>
              <a:t>retained</a:t>
            </a:r>
            <a:r>
              <a:rPr spc="-125"/>
              <a:t> </a:t>
            </a:r>
            <a:r>
              <a:rPr spc="-25"/>
              <a:t>products</a:t>
            </a:r>
            <a:r>
              <a:rPr spc="-90"/>
              <a:t> </a:t>
            </a:r>
            <a:r>
              <a:rPr spc="-5"/>
              <a:t>o</a:t>
            </a:r>
            <a:r>
              <a:t>f</a:t>
            </a:r>
            <a:r>
              <a:rPr spc="-55"/>
              <a:t> </a:t>
            </a:r>
            <a:r>
              <a:rPr spc="25"/>
              <a:t>conception</a:t>
            </a:r>
            <a:r>
              <a:rPr spc="-114"/>
              <a:t> </a:t>
            </a:r>
            <a:r>
              <a:t>/</a:t>
            </a:r>
            <a:r>
              <a:rPr spc="-70"/>
              <a:t> </a:t>
            </a:r>
            <a:r>
              <a:rPr spc="30"/>
              <a:t>and</a:t>
            </a:r>
            <a:r>
              <a:rPr spc="-55"/>
              <a:t> </a:t>
            </a:r>
            <a:r>
              <a:rPr spc="25"/>
              <a:t>blood</a:t>
            </a:r>
            <a:r>
              <a:rPr spc="-95"/>
              <a:t> </a:t>
            </a:r>
            <a:r>
              <a:rPr spc="-15"/>
              <a:t>clots</a:t>
            </a:r>
            <a:r>
              <a:rPr spc="-185"/>
              <a:t> </a:t>
            </a:r>
            <a:r>
              <a:t>)</a:t>
            </a:r>
            <a:r>
              <a:rPr spc="-185"/>
              <a:t> </a:t>
            </a:r>
            <a:r>
              <a:rPr spc="-45"/>
              <a:t>withi</a:t>
            </a:r>
            <a:r>
              <a:t>n</a:t>
            </a:r>
            <a:r>
              <a:rPr spc="-120"/>
              <a:t> </a:t>
            </a:r>
            <a:r>
              <a:rPr spc="-20"/>
              <a:t>the</a:t>
            </a:r>
            <a:r>
              <a:rPr spc="-180"/>
              <a:t> </a:t>
            </a:r>
            <a:r>
              <a:rPr spc="-65"/>
              <a:t>uterus</a:t>
            </a:r>
            <a:r>
              <a:rPr spc="-20"/>
              <a:t> </a:t>
            </a:r>
            <a:r>
              <a:rPr spc="55"/>
              <a:t>can</a:t>
            </a:r>
            <a:r>
              <a:rPr spc="-65"/>
              <a:t> </a:t>
            </a:r>
            <a:r>
              <a:rPr spc="-10"/>
              <a:t>provide </a:t>
            </a:r>
            <a:r>
              <a:t>a</a:t>
            </a:r>
            <a:r>
              <a:rPr spc="-50"/>
              <a:t> </a:t>
            </a:r>
            <a:r>
              <a:rPr spc="-20"/>
              <a:t>culture</a:t>
            </a:r>
            <a:r>
              <a:rPr spc="-80"/>
              <a:t> </a:t>
            </a:r>
            <a:r>
              <a:t>medium</a:t>
            </a:r>
            <a:r>
              <a:rPr spc="-80"/>
              <a:t> </a:t>
            </a:r>
            <a:r>
              <a:rPr spc="-55"/>
              <a:t>fo</a:t>
            </a:r>
            <a:r>
              <a:t>r</a:t>
            </a:r>
            <a:r>
              <a:rPr spc="-100"/>
              <a:t> </a:t>
            </a:r>
            <a:r>
              <a:rPr spc="-20"/>
              <a:t>infection.</a:t>
            </a:r>
          </a:p>
          <a:p>
            <a:pPr indent="12700">
              <a:lnSpc>
                <a:spcPts val="1900"/>
              </a:lnSpc>
              <a:spcBef>
                <a:spcPts val="1800"/>
              </a:spcBef>
              <a:defRPr sz="1600">
                <a:latin typeface="Verdana"/>
                <a:ea typeface="Verdana"/>
                <a:cs typeface="Verdana"/>
                <a:sym typeface="Verdana"/>
              </a:defRPr>
            </a:pPr>
            <a:r>
              <a:t>(</a:t>
            </a:r>
            <a:r>
              <a:rPr spc="-180"/>
              <a:t> </a:t>
            </a:r>
            <a:r>
              <a:rPr spc="10">
                <a:latin typeface="Arial"/>
                <a:ea typeface="Arial"/>
                <a:cs typeface="Arial"/>
                <a:sym typeface="Arial"/>
              </a:rPr>
              <a:t>Endometritis</a:t>
            </a:r>
            <a:r>
              <a:rPr spc="95">
                <a:latin typeface="Arial"/>
                <a:ea typeface="Arial"/>
                <a:cs typeface="Arial"/>
                <a:sym typeface="Arial"/>
              </a:rPr>
              <a:t> </a:t>
            </a:r>
            <a:r>
              <a:rPr spc="1010">
                <a:latin typeface="Arial"/>
                <a:ea typeface="Arial"/>
                <a:cs typeface="Arial"/>
                <a:sym typeface="Arial"/>
              </a:rPr>
              <a:t>*</a:t>
            </a:r>
            <a:r>
              <a:rPr spc="-5">
                <a:latin typeface="Arial"/>
                <a:ea typeface="Arial"/>
                <a:cs typeface="Arial"/>
                <a:sym typeface="Arial"/>
              </a:rPr>
              <a:t> </a:t>
            </a:r>
            <a:r>
              <a:rPr spc="10">
                <a:latin typeface="Arial"/>
                <a:ea typeface="Arial"/>
                <a:cs typeface="Arial"/>
                <a:sym typeface="Arial"/>
              </a:rPr>
              <a:t>Endomymetritis</a:t>
            </a:r>
            <a:r>
              <a:rPr spc="104">
                <a:latin typeface="Arial"/>
                <a:ea typeface="Arial"/>
                <a:cs typeface="Arial"/>
                <a:sym typeface="Arial"/>
              </a:rPr>
              <a:t> </a:t>
            </a:r>
            <a:r>
              <a:rPr spc="1010">
                <a:latin typeface="Arial"/>
                <a:ea typeface="Arial"/>
                <a:cs typeface="Arial"/>
                <a:sym typeface="Arial"/>
              </a:rPr>
              <a:t>*</a:t>
            </a:r>
            <a:r>
              <a:rPr spc="10">
                <a:latin typeface="Arial"/>
                <a:ea typeface="Arial"/>
                <a:cs typeface="Arial"/>
                <a:sym typeface="Arial"/>
              </a:rPr>
              <a:t> </a:t>
            </a:r>
            <a:r>
              <a:rPr sz="1700" spc="10">
                <a:latin typeface="Arial"/>
                <a:ea typeface="Arial"/>
                <a:cs typeface="Arial"/>
                <a:sym typeface="Arial"/>
              </a:rPr>
              <a:t>Parametritis</a:t>
            </a:r>
            <a:r>
              <a:rPr sz="1700" spc="90">
                <a:latin typeface="Arial"/>
                <a:ea typeface="Arial"/>
                <a:cs typeface="Arial"/>
                <a:sym typeface="Arial"/>
              </a:rPr>
              <a:t> </a:t>
            </a:r>
            <a:r>
              <a:rPr spc="1010">
                <a:latin typeface="Arial"/>
                <a:ea typeface="Arial"/>
                <a:cs typeface="Arial"/>
                <a:sym typeface="Arial"/>
              </a:rPr>
              <a:t>*</a:t>
            </a:r>
            <a:r>
              <a:rPr spc="70">
                <a:latin typeface="Arial"/>
                <a:ea typeface="Arial"/>
                <a:cs typeface="Arial"/>
                <a:sym typeface="Arial"/>
              </a:rPr>
              <a:t> </a:t>
            </a:r>
            <a:r>
              <a:rPr spc="60">
                <a:latin typeface="Arial"/>
                <a:ea typeface="Arial"/>
                <a:cs typeface="Arial"/>
                <a:sym typeface="Arial"/>
              </a:rPr>
              <a:t>Pelvic</a:t>
            </a:r>
            <a:r>
              <a:rPr spc="114">
                <a:latin typeface="Arial"/>
                <a:ea typeface="Arial"/>
                <a:cs typeface="Arial"/>
                <a:sym typeface="Arial"/>
              </a:rPr>
              <a:t> </a:t>
            </a:r>
            <a:r>
              <a:rPr spc="70">
                <a:latin typeface="Arial"/>
                <a:ea typeface="Arial"/>
                <a:cs typeface="Arial"/>
                <a:sym typeface="Arial"/>
              </a:rPr>
              <a:t>abscess</a:t>
            </a:r>
            <a:r>
              <a:rPr spc="-50">
                <a:latin typeface="Arial"/>
                <a:ea typeface="Arial"/>
                <a:cs typeface="Arial"/>
                <a:sym typeface="Arial"/>
              </a:rPr>
              <a:t> </a:t>
            </a:r>
            <a:r>
              <a:rPr spc="10">
                <a:latin typeface="Arial"/>
                <a:ea typeface="Arial"/>
                <a:cs typeface="Arial"/>
                <a:sym typeface="Arial"/>
              </a:rPr>
              <a:t>/</a:t>
            </a:r>
            <a:r>
              <a:rPr spc="40">
                <a:latin typeface="Arial"/>
                <a:ea typeface="Arial"/>
                <a:cs typeface="Arial"/>
                <a:sym typeface="Arial"/>
              </a:rPr>
              <a:t>  </a:t>
            </a:r>
            <a:r>
              <a:rPr spc="10">
                <a:latin typeface="Arial"/>
                <a:ea typeface="Arial"/>
                <a:cs typeface="Arial"/>
                <a:sym typeface="Arial"/>
              </a:rPr>
              <a:t>Cellulitis</a:t>
            </a:r>
            <a:r>
              <a:rPr spc="35">
                <a:latin typeface="Arial"/>
                <a:ea typeface="Arial"/>
                <a:cs typeface="Arial"/>
                <a:sym typeface="Arial"/>
              </a:rPr>
              <a:t> </a:t>
            </a:r>
            <a:r>
              <a:rPr spc="-50">
                <a:latin typeface="Arial"/>
                <a:ea typeface="Arial"/>
                <a:cs typeface="Arial"/>
                <a:sym typeface="Arial"/>
              </a:rPr>
              <a:t>)</a:t>
            </a:r>
            <a:endParaRPr>
              <a:latin typeface="Arial"/>
              <a:ea typeface="Arial"/>
              <a:cs typeface="Arial"/>
              <a:sym typeface="Arial"/>
            </a:endParaRPr>
          </a:p>
          <a:p>
            <a:pPr indent="25400">
              <a:lnSpc>
                <a:spcPts val="2000"/>
              </a:lnSpc>
              <a:defRPr sz="1600" spc="10">
                <a:latin typeface="Arial"/>
                <a:ea typeface="Arial"/>
                <a:cs typeface="Arial"/>
                <a:sym typeface="Arial"/>
              </a:defRPr>
            </a:pPr>
            <a:r>
              <a:t>.</a:t>
            </a:r>
            <a:r>
              <a:rPr spc="110"/>
              <a:t> </a:t>
            </a:r>
            <a:r>
              <a:rPr sz="1700" u="sng">
                <a:uFill>
                  <a:solidFill>
                    <a:srgbClr val="000000"/>
                  </a:solidFill>
                </a:uFill>
              </a:rPr>
              <a:t>Management</a:t>
            </a:r>
            <a:r>
              <a:rPr sz="1700" spc="-34"/>
              <a:t> </a:t>
            </a:r>
            <a:r>
              <a:rPr spc="85"/>
              <a:t>:</a:t>
            </a:r>
            <a:r>
              <a:rPr spc="-25"/>
              <a:t> </a:t>
            </a:r>
            <a:r>
              <a:t>IV</a:t>
            </a:r>
            <a:r>
              <a:rPr spc="110"/>
              <a:t> </a:t>
            </a:r>
            <a:r>
              <a:rPr sz="1700" spc="50"/>
              <a:t>antibiotics</a:t>
            </a:r>
            <a:r>
              <a:rPr sz="1700" spc="-100"/>
              <a:t> </a:t>
            </a:r>
            <a:r>
              <a:t>/</a:t>
            </a:r>
            <a:r>
              <a:rPr spc="85"/>
              <a:t>  </a:t>
            </a:r>
            <a:r>
              <a:rPr sz="1700"/>
              <a:t>Evacuate</a:t>
            </a:r>
            <a:r>
              <a:rPr sz="1700" spc="125"/>
              <a:t> </a:t>
            </a:r>
            <a:r>
              <a:rPr sz="1700" spc="60"/>
              <a:t>any</a:t>
            </a:r>
            <a:r>
              <a:rPr sz="1700" spc="145"/>
              <a:t> </a:t>
            </a:r>
            <a:r>
              <a:rPr sz="1700"/>
              <a:t>retained</a:t>
            </a:r>
            <a:r>
              <a:rPr sz="1700" spc="5"/>
              <a:t> </a:t>
            </a:r>
            <a:r>
              <a:rPr spc="65"/>
              <a:t>tissues</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object 2"/>
          <p:cNvSpPr txBox="1"/>
          <p:nvPr/>
        </p:nvSpPr>
        <p:spPr>
          <a:xfrm>
            <a:off x="6212420" y="1002851"/>
            <a:ext cx="2788286" cy="29430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128904" indent="13334">
              <a:lnSpc>
                <a:spcPct val="102298"/>
              </a:lnSpc>
              <a:defRPr sz="1400">
                <a:solidFill>
                  <a:srgbClr val="1C1E21"/>
                </a:solidFill>
                <a:latin typeface="Microsoft Sans Serif"/>
                <a:ea typeface="Microsoft Sans Serif"/>
                <a:cs typeface="Microsoft Sans Serif"/>
                <a:sym typeface="Microsoft Sans Serif"/>
              </a:defRPr>
            </a:pPr>
            <a:r>
              <a:t>INITIALLY</a:t>
            </a:r>
            <a:r>
              <a:rPr spc="15"/>
              <a:t> </a:t>
            </a:r>
            <a:r>
              <a:t>BROAD</a:t>
            </a:r>
            <a:r>
              <a:rPr spc="15"/>
              <a:t> </a:t>
            </a:r>
            <a:r>
              <a:rPr spc="-10"/>
              <a:t>SPECTRUM ANTIBIOTICS:</a:t>
            </a:r>
          </a:p>
          <a:p>
            <a:pPr>
              <a:spcBef>
                <a:spcPts val="100"/>
              </a:spcBef>
              <a:defRPr sz="1400">
                <a:latin typeface="Microsoft Sans Serif"/>
                <a:ea typeface="Microsoft Sans Serif"/>
                <a:cs typeface="Microsoft Sans Serif"/>
                <a:sym typeface="Microsoft Sans Serif"/>
              </a:defRPr>
            </a:pPr>
            <a:endParaRPr spc="-10"/>
          </a:p>
          <a:p>
            <a:pPr marL="248920" indent="-235584">
              <a:buSzPct val="100000"/>
              <a:buChar char="•"/>
              <a:tabLst>
                <a:tab pos="241300" algn="l"/>
              </a:tabLst>
              <a:defRPr sz="1400">
                <a:solidFill>
                  <a:srgbClr val="1C1E21"/>
                </a:solidFill>
                <a:latin typeface="Microsoft Sans Serif"/>
                <a:ea typeface="Microsoft Sans Serif"/>
                <a:cs typeface="Microsoft Sans Serif"/>
                <a:sym typeface="Microsoft Sans Serif"/>
              </a:defRPr>
            </a:pPr>
            <a:r>
              <a:t>Ampicillin 500</a:t>
            </a:r>
            <a:r>
              <a:rPr spc="10"/>
              <a:t> </a:t>
            </a:r>
            <a:r>
              <a:t>mg</a:t>
            </a:r>
            <a:r>
              <a:rPr spc="-10"/>
              <a:t> </a:t>
            </a:r>
            <a:r>
              <a:rPr spc="-25"/>
              <a:t>QDS</a:t>
            </a:r>
          </a:p>
          <a:p>
            <a:pPr marL="300990" indent="-287654">
              <a:buSzPct val="100000"/>
              <a:buChar char="•"/>
              <a:tabLst>
                <a:tab pos="292100" algn="l"/>
              </a:tabLst>
              <a:defRPr sz="1400">
                <a:solidFill>
                  <a:srgbClr val="1C1E21"/>
                </a:solidFill>
                <a:latin typeface="Microsoft Sans Serif"/>
                <a:ea typeface="Microsoft Sans Serif"/>
                <a:cs typeface="Microsoft Sans Serif"/>
                <a:sym typeface="Microsoft Sans Serif"/>
              </a:defRPr>
            </a:pPr>
            <a:r>
              <a:t>Gentamycin</a:t>
            </a:r>
            <a:r>
              <a:rPr spc="20"/>
              <a:t> </a:t>
            </a:r>
            <a:r>
              <a:rPr spc="-20"/>
              <a:t>60-</a:t>
            </a:r>
            <a:r>
              <a:t>80</a:t>
            </a:r>
            <a:r>
              <a:rPr spc="25"/>
              <a:t> </a:t>
            </a:r>
            <a:r>
              <a:t>mg</a:t>
            </a:r>
            <a:r>
              <a:rPr spc="10"/>
              <a:t> </a:t>
            </a:r>
            <a:r>
              <a:rPr spc="-25"/>
              <a:t>TDS</a:t>
            </a:r>
          </a:p>
          <a:p>
            <a:pPr marL="300990" indent="-287654">
              <a:buSzPct val="100000"/>
              <a:buChar char="•"/>
              <a:tabLst>
                <a:tab pos="292100" algn="l"/>
              </a:tabLst>
              <a:defRPr sz="1400" spc="-10">
                <a:solidFill>
                  <a:srgbClr val="1C1E21"/>
                </a:solidFill>
                <a:latin typeface="Microsoft Sans Serif"/>
                <a:ea typeface="Microsoft Sans Serif"/>
                <a:cs typeface="Microsoft Sans Serif"/>
                <a:sym typeface="Microsoft Sans Serif"/>
              </a:defRPr>
            </a:pPr>
            <a:r>
              <a:t>Metronidazole</a:t>
            </a:r>
            <a:r>
              <a:rPr spc="15"/>
              <a:t> </a:t>
            </a:r>
            <a:r>
              <a:rPr spc="0"/>
              <a:t>400</a:t>
            </a:r>
            <a:r>
              <a:rPr spc="20"/>
              <a:t> </a:t>
            </a:r>
            <a:r>
              <a:rPr spc="0"/>
              <a:t>mg</a:t>
            </a:r>
            <a:r>
              <a:rPr spc="5"/>
              <a:t> </a:t>
            </a:r>
            <a:r>
              <a:rPr spc="-25"/>
              <a:t>TDS</a:t>
            </a:r>
          </a:p>
          <a:p>
            <a:pPr>
              <a:buClr>
                <a:srgbClr val="1C1E21"/>
              </a:buClr>
              <a:buSzPct val="100000"/>
              <a:buFont typeface="Microsoft Sans Serif"/>
              <a:buChar char="•"/>
              <a:defRPr sz="1400">
                <a:latin typeface="Microsoft Sans Serif"/>
                <a:ea typeface="Microsoft Sans Serif"/>
                <a:cs typeface="Microsoft Sans Serif"/>
                <a:sym typeface="Microsoft Sans Serif"/>
              </a:defRPr>
            </a:pPr>
            <a:endParaRPr spc="-25"/>
          </a:p>
          <a:p>
            <a:pPr>
              <a:spcBef>
                <a:spcPts val="400"/>
              </a:spcBef>
              <a:buClr>
                <a:srgbClr val="1C1E21"/>
              </a:buClr>
              <a:buSzPct val="100000"/>
              <a:buFont typeface="Microsoft Sans Serif"/>
              <a:buChar char="•"/>
              <a:defRPr sz="1400">
                <a:latin typeface="Microsoft Sans Serif"/>
                <a:ea typeface="Microsoft Sans Serif"/>
                <a:cs typeface="Microsoft Sans Serif"/>
                <a:sym typeface="Microsoft Sans Serif"/>
              </a:defRPr>
            </a:pPr>
            <a:endParaRPr spc="-25"/>
          </a:p>
          <a:p>
            <a:pPr indent="13334">
              <a:defRPr sz="1400">
                <a:solidFill>
                  <a:srgbClr val="1C1E21"/>
                </a:solidFill>
                <a:latin typeface="Microsoft Sans Serif"/>
                <a:ea typeface="Microsoft Sans Serif"/>
                <a:cs typeface="Microsoft Sans Serif"/>
                <a:sym typeface="Microsoft Sans Serif"/>
              </a:defRPr>
            </a:pPr>
            <a:r>
              <a:t>SEVERE</a:t>
            </a:r>
            <a:r>
              <a:rPr spc="80"/>
              <a:t> </a:t>
            </a:r>
            <a:r>
              <a:rPr spc="-10"/>
              <a:t>cases:</a:t>
            </a:r>
          </a:p>
          <a:p>
            <a:pPr>
              <a:spcBef>
                <a:spcPts val="200"/>
              </a:spcBef>
              <a:defRPr sz="1400">
                <a:latin typeface="Microsoft Sans Serif"/>
                <a:ea typeface="Microsoft Sans Serif"/>
                <a:cs typeface="Microsoft Sans Serif"/>
                <a:sym typeface="Microsoft Sans Serif"/>
              </a:defRPr>
            </a:pPr>
            <a:endParaRPr spc="-10"/>
          </a:p>
          <a:p>
            <a:pPr marL="351790" lvl="1" indent="-73025">
              <a:buSzPct val="93103"/>
              <a:buChar char="•"/>
              <a:tabLst>
                <a:tab pos="342900" algn="l"/>
              </a:tabLst>
              <a:defRPr sz="1400">
                <a:solidFill>
                  <a:srgbClr val="1C1E21"/>
                </a:solidFill>
                <a:latin typeface="Microsoft Sans Serif"/>
                <a:ea typeface="Microsoft Sans Serif"/>
                <a:cs typeface="Microsoft Sans Serif"/>
                <a:sym typeface="Microsoft Sans Serif"/>
              </a:defRPr>
            </a:pPr>
            <a:r>
              <a:t>IV</a:t>
            </a:r>
            <a:r>
              <a:rPr spc="5"/>
              <a:t> </a:t>
            </a:r>
            <a:r>
              <a:t>Clindamycin</a:t>
            </a:r>
            <a:r>
              <a:rPr spc="10"/>
              <a:t> </a:t>
            </a:r>
            <a:r>
              <a:t>600</a:t>
            </a:r>
            <a:r>
              <a:rPr spc="15"/>
              <a:t> </a:t>
            </a:r>
            <a:r>
              <a:t>mg</a:t>
            </a:r>
            <a:r>
              <a:rPr spc="10"/>
              <a:t> </a:t>
            </a:r>
            <a:r>
              <a:t>IV</a:t>
            </a:r>
            <a:r>
              <a:rPr spc="-10"/>
              <a:t> </a:t>
            </a:r>
            <a:r>
              <a:rPr spc="-50"/>
              <a:t>8</a:t>
            </a:r>
          </a:p>
          <a:p>
            <a:pPr indent="12700">
              <a:defRPr sz="1400" spc="-10">
                <a:solidFill>
                  <a:srgbClr val="1C1E21"/>
                </a:solidFill>
                <a:latin typeface="Microsoft Sans Serif"/>
                <a:ea typeface="Microsoft Sans Serif"/>
                <a:cs typeface="Microsoft Sans Serif"/>
                <a:sym typeface="Microsoft Sans Serif"/>
              </a:defRPr>
            </a:pPr>
            <a:r>
              <a:t>hourly</a:t>
            </a:r>
          </a:p>
          <a:p>
            <a:pPr marL="300990" indent="-287654">
              <a:buSzPct val="100000"/>
              <a:buChar char="•"/>
              <a:tabLst>
                <a:tab pos="292100" algn="l"/>
              </a:tabLst>
              <a:defRPr sz="1400">
                <a:solidFill>
                  <a:srgbClr val="1C1E21"/>
                </a:solidFill>
                <a:latin typeface="Microsoft Sans Serif"/>
                <a:ea typeface="Microsoft Sans Serif"/>
                <a:cs typeface="Microsoft Sans Serif"/>
                <a:sym typeface="Microsoft Sans Serif"/>
              </a:defRPr>
            </a:pPr>
            <a:r>
              <a:t>IV</a:t>
            </a:r>
            <a:r>
              <a:rPr spc="25"/>
              <a:t> </a:t>
            </a:r>
            <a:r>
              <a:t>Gentamycin</a:t>
            </a:r>
            <a:r>
              <a:rPr spc="30"/>
              <a:t> </a:t>
            </a:r>
            <a:r>
              <a:rPr spc="-20"/>
              <a:t>60-</a:t>
            </a:r>
            <a:r>
              <a:t>80</a:t>
            </a:r>
            <a:r>
              <a:rPr spc="35"/>
              <a:t> </a:t>
            </a:r>
            <a:r>
              <a:t>mg</a:t>
            </a:r>
            <a:r>
              <a:rPr spc="15"/>
              <a:t> </a:t>
            </a:r>
            <a:r>
              <a:rPr spc="-25"/>
              <a:t>TDS</a:t>
            </a:r>
          </a:p>
          <a:p>
            <a:pPr marL="300990" indent="-287654">
              <a:buSzPct val="100000"/>
              <a:buChar char="•"/>
              <a:tabLst>
                <a:tab pos="292100" algn="l"/>
              </a:tabLst>
              <a:defRPr sz="1400">
                <a:solidFill>
                  <a:srgbClr val="1C1E21"/>
                </a:solidFill>
                <a:latin typeface="Microsoft Sans Serif"/>
                <a:ea typeface="Microsoft Sans Serif"/>
                <a:cs typeface="Microsoft Sans Serif"/>
                <a:sym typeface="Microsoft Sans Serif"/>
              </a:defRPr>
            </a:pPr>
            <a:r>
              <a:t>IV</a:t>
            </a:r>
            <a:r>
              <a:rPr spc="30"/>
              <a:t> </a:t>
            </a:r>
            <a:r>
              <a:rPr spc="-10"/>
              <a:t>cephalosporins</a:t>
            </a:r>
          </a:p>
        </p:txBody>
      </p:sp>
      <p:sp>
        <p:nvSpPr>
          <p:cNvPr id="326" name="object 3"/>
          <p:cNvSpPr txBox="1">
            <a:spLocks noGrp="1"/>
          </p:cNvSpPr>
          <p:nvPr>
            <p:ph type="title"/>
          </p:nvPr>
        </p:nvSpPr>
        <p:spPr>
          <a:xfrm>
            <a:off x="323125" y="198161"/>
            <a:ext cx="5338447" cy="529591"/>
          </a:xfrm>
          <a:prstGeom prst="rect">
            <a:avLst/>
          </a:prstGeom>
        </p:spPr>
        <p:txBody>
          <a:bodyPr/>
          <a:lstStyle/>
          <a:p>
            <a:pPr indent="12700">
              <a:spcBef>
                <a:spcPts val="100"/>
              </a:spcBef>
              <a:defRPr sz="3300" spc="-100"/>
            </a:pPr>
            <a:r>
              <a:t>Prevention</a:t>
            </a:r>
            <a:r>
              <a:rPr spc="-200"/>
              <a:t> </a:t>
            </a:r>
            <a:r>
              <a:rPr spc="0"/>
              <a:t>and</a:t>
            </a:r>
            <a:r>
              <a:rPr spc="-200"/>
              <a:t> </a:t>
            </a:r>
            <a:r>
              <a:t>management</a:t>
            </a:r>
          </a:p>
        </p:txBody>
      </p:sp>
      <p:pic>
        <p:nvPicPr>
          <p:cNvPr id="327" name="object 4" descr="object 4"/>
          <p:cNvPicPr>
            <a:picLocks noChangeAspect="1"/>
          </p:cNvPicPr>
          <p:nvPr/>
        </p:nvPicPr>
        <p:blipFill>
          <a:blip r:embed="rId2"/>
          <a:stretch>
            <a:fillRect/>
          </a:stretch>
        </p:blipFill>
        <p:spPr>
          <a:xfrm>
            <a:off x="173989" y="1227277"/>
            <a:ext cx="5667693" cy="4227197"/>
          </a:xfrm>
          <a:prstGeom prst="rect">
            <a:avLst/>
          </a:prstGeom>
          <a:ln w="12700">
            <a:miter lim="400000"/>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object 2"/>
          <p:cNvSpPr txBox="1"/>
          <p:nvPr/>
        </p:nvSpPr>
        <p:spPr>
          <a:xfrm>
            <a:off x="241300" y="1104225"/>
            <a:ext cx="9350375" cy="15065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389889" marR="5080" indent="-376554">
              <a:lnSpc>
                <a:spcPts val="2900"/>
              </a:lnSpc>
              <a:spcBef>
                <a:spcPts val="300"/>
              </a:spcBef>
              <a:buSzPct val="100000"/>
              <a:buFont typeface="Microsoft Sans Serif"/>
              <a:buChar char="•"/>
              <a:tabLst>
                <a:tab pos="381000" algn="l"/>
              </a:tabLst>
              <a:defRPr sz="2600">
                <a:latin typeface="Times New Roman"/>
                <a:ea typeface="Times New Roman"/>
                <a:cs typeface="Times New Roman"/>
                <a:sym typeface="Times New Roman"/>
              </a:defRPr>
            </a:pPr>
            <a:r>
              <a:t>Inflammation</a:t>
            </a:r>
            <a:r>
              <a:rPr spc="10"/>
              <a:t> </a:t>
            </a:r>
            <a:r>
              <a:t>in</a:t>
            </a:r>
            <a:r>
              <a:rPr spc="15"/>
              <a:t> </a:t>
            </a:r>
            <a:r>
              <a:t>the</a:t>
            </a:r>
            <a:r>
              <a:rPr spc="10"/>
              <a:t> </a:t>
            </a:r>
            <a:r>
              <a:t>site</a:t>
            </a:r>
            <a:r>
              <a:rPr spc="20"/>
              <a:t> </a:t>
            </a:r>
            <a:r>
              <a:t>of</a:t>
            </a:r>
            <a:r>
              <a:rPr spc="15"/>
              <a:t> </a:t>
            </a:r>
            <a:r>
              <a:t>cesarian</a:t>
            </a:r>
            <a:r>
              <a:rPr spc="10"/>
              <a:t> </a:t>
            </a:r>
            <a:r>
              <a:t>incision,</a:t>
            </a:r>
            <a:r>
              <a:rPr spc="20"/>
              <a:t> </a:t>
            </a:r>
            <a:r>
              <a:t>episiotomy,</a:t>
            </a:r>
            <a:r>
              <a:rPr spc="5"/>
              <a:t> </a:t>
            </a:r>
            <a:r>
              <a:rPr spc="-10"/>
              <a:t>laceration </a:t>
            </a:r>
            <a:r>
              <a:t>associated</a:t>
            </a:r>
            <a:r>
              <a:rPr spc="5"/>
              <a:t> </a:t>
            </a:r>
            <a:r>
              <a:t>with</a:t>
            </a:r>
            <a:r>
              <a:rPr spc="5"/>
              <a:t> </a:t>
            </a:r>
            <a:r>
              <a:rPr spc="-10"/>
              <a:t>delivery,</a:t>
            </a:r>
          </a:p>
          <a:p>
            <a:pPr marL="389254" indent="-376554">
              <a:lnSpc>
                <a:spcPts val="3000"/>
              </a:lnSpc>
              <a:spcBef>
                <a:spcPts val="100"/>
              </a:spcBef>
              <a:buSzPct val="100000"/>
              <a:buFont typeface="Microsoft Sans Serif"/>
              <a:buChar char="•"/>
              <a:tabLst>
                <a:tab pos="381000" algn="l"/>
              </a:tabLst>
              <a:defRPr sz="2600">
                <a:latin typeface="Times New Roman"/>
                <a:ea typeface="Times New Roman"/>
                <a:cs typeface="Times New Roman"/>
                <a:sym typeface="Times New Roman"/>
              </a:defRPr>
            </a:pPr>
            <a:r>
              <a:t>On</a:t>
            </a:r>
            <a:r>
              <a:rPr spc="-135"/>
              <a:t> </a:t>
            </a:r>
            <a:r>
              <a:t>exam,</a:t>
            </a:r>
            <a:r>
              <a:rPr spc="-120"/>
              <a:t> </a:t>
            </a:r>
            <a:r>
              <a:t>painful</a:t>
            </a:r>
            <a:r>
              <a:rPr spc="-130"/>
              <a:t> </a:t>
            </a:r>
            <a:r>
              <a:rPr spc="-10"/>
              <a:t>erythematous</a:t>
            </a:r>
            <a:r>
              <a:rPr spc="-120"/>
              <a:t> </a:t>
            </a:r>
            <a:r>
              <a:t>and</a:t>
            </a:r>
            <a:r>
              <a:rPr spc="-120"/>
              <a:t> </a:t>
            </a:r>
            <a:r>
              <a:t>edematous</a:t>
            </a:r>
            <a:r>
              <a:rPr spc="-120"/>
              <a:t> </a:t>
            </a:r>
            <a:r>
              <a:t>wound</a:t>
            </a:r>
            <a:r>
              <a:rPr spc="-140"/>
              <a:t> </a:t>
            </a:r>
            <a:r>
              <a:rPr spc="-25"/>
              <a:t>and</a:t>
            </a:r>
          </a:p>
          <a:p>
            <a:pPr indent="389890">
              <a:lnSpc>
                <a:spcPts val="3000"/>
              </a:lnSpc>
              <a:defRPr sz="2600">
                <a:latin typeface="Times New Roman"/>
                <a:ea typeface="Times New Roman"/>
                <a:cs typeface="Times New Roman"/>
                <a:sym typeface="Times New Roman"/>
              </a:defRPr>
            </a:pPr>
            <a:r>
              <a:t>discharge</a:t>
            </a:r>
            <a:r>
              <a:rPr spc="-135"/>
              <a:t> </a:t>
            </a:r>
            <a:r>
              <a:t>or</a:t>
            </a:r>
            <a:r>
              <a:rPr spc="-125"/>
              <a:t> </a:t>
            </a:r>
            <a:r>
              <a:t>vulvar</a:t>
            </a:r>
            <a:r>
              <a:rPr spc="-130"/>
              <a:t> </a:t>
            </a:r>
            <a:r>
              <a:t>edema</a:t>
            </a:r>
            <a:r>
              <a:rPr spc="-125"/>
              <a:t> </a:t>
            </a:r>
            <a:r>
              <a:t>with</a:t>
            </a:r>
            <a:r>
              <a:rPr spc="-130"/>
              <a:t> </a:t>
            </a:r>
            <a:r>
              <a:t>fever</a:t>
            </a:r>
            <a:r>
              <a:rPr spc="-125"/>
              <a:t> </a:t>
            </a:r>
            <a:r>
              <a:rPr spc="-10"/>
              <a:t>persistent</a:t>
            </a:r>
            <a:r>
              <a:rPr spc="-130"/>
              <a:t> </a:t>
            </a:r>
            <a:r>
              <a:t>despite</a:t>
            </a:r>
            <a:r>
              <a:rPr spc="-135"/>
              <a:t> </a:t>
            </a:r>
            <a:r>
              <a:rPr spc="-10"/>
              <a:t>antibiotic</a:t>
            </a:r>
          </a:p>
        </p:txBody>
      </p:sp>
      <p:sp>
        <p:nvSpPr>
          <p:cNvPr id="330" name="object 3"/>
          <p:cNvSpPr txBox="1"/>
          <p:nvPr/>
        </p:nvSpPr>
        <p:spPr>
          <a:xfrm>
            <a:off x="6031865" y="2751277"/>
            <a:ext cx="748666" cy="355907"/>
          </a:xfrm>
          <a:prstGeom prst="rect">
            <a:avLst/>
          </a:prstGeom>
          <a:solidFill>
            <a:srgbClr val="FFFF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ts val="2800"/>
              </a:lnSpc>
              <a:defRPr sz="2600">
                <a:latin typeface="Times New Roman"/>
                <a:ea typeface="Times New Roman"/>
                <a:cs typeface="Times New Roman"/>
                <a:sym typeface="Times New Roman"/>
              </a:defRPr>
            </a:pPr>
            <a:r>
              <a:t>day</a:t>
            </a:r>
            <a:r>
              <a:rPr spc="-125"/>
              <a:t> </a:t>
            </a:r>
            <a:r>
              <a:rPr spc="-50"/>
              <a:t>4</a:t>
            </a:r>
          </a:p>
        </p:txBody>
      </p:sp>
      <p:sp>
        <p:nvSpPr>
          <p:cNvPr id="331" name="object 4"/>
          <p:cNvSpPr txBox="1"/>
          <p:nvPr/>
        </p:nvSpPr>
        <p:spPr>
          <a:xfrm>
            <a:off x="246963" y="2711393"/>
            <a:ext cx="4358642" cy="6021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384175">
              <a:spcBef>
                <a:spcPts val="500"/>
              </a:spcBef>
              <a:defRPr sz="2000" spc="-9">
                <a:latin typeface="Times New Roman"/>
                <a:ea typeface="Times New Roman"/>
                <a:cs typeface="Times New Roman"/>
                <a:sym typeface="Times New Roman"/>
              </a:defRPr>
            </a:pPr>
            <a:r>
              <a:t>treatment</a:t>
            </a:r>
            <a:r>
              <a:rPr spc="-90"/>
              <a:t> </a:t>
            </a:r>
            <a:r>
              <a:t>develop</a:t>
            </a:r>
            <a:r>
              <a:rPr spc="-90"/>
              <a:t> </a:t>
            </a:r>
            <a:r>
              <a:t>around</a:t>
            </a:r>
            <a:r>
              <a:rPr spc="-85"/>
              <a:t> </a:t>
            </a:r>
            <a:r>
              <a:t>postoperative</a:t>
            </a:r>
          </a:p>
          <a:p>
            <a:pPr indent="12700">
              <a:spcBef>
                <a:spcPts val="400"/>
              </a:spcBef>
              <a:defRPr spc="85">
                <a:solidFill>
                  <a:srgbClr val="632523"/>
                </a:solidFill>
                <a:latin typeface="Arial"/>
                <a:ea typeface="Arial"/>
                <a:cs typeface="Arial"/>
                <a:sym typeface="Arial"/>
              </a:defRPr>
            </a:pPr>
            <a:r>
              <a:t>Treatment</a:t>
            </a:r>
          </a:p>
        </p:txBody>
      </p:sp>
      <p:sp>
        <p:nvSpPr>
          <p:cNvPr id="332" name="object 5"/>
          <p:cNvSpPr txBox="1"/>
          <p:nvPr/>
        </p:nvSpPr>
        <p:spPr>
          <a:xfrm>
            <a:off x="255143" y="3352331"/>
            <a:ext cx="8589010" cy="17989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652144" marR="51435" indent="-639444">
              <a:lnSpc>
                <a:spcPts val="2400"/>
              </a:lnSpc>
              <a:spcBef>
                <a:spcPts val="200"/>
              </a:spcBef>
              <a:buSzPct val="107893"/>
              <a:buAutoNum type="arabicParenR"/>
              <a:tabLst>
                <a:tab pos="647700" algn="l"/>
              </a:tabLst>
              <a:defRPr sz="1900" spc="55">
                <a:latin typeface="Arial"/>
                <a:ea typeface="Arial"/>
                <a:cs typeface="Arial"/>
                <a:sym typeface="Arial"/>
              </a:defRPr>
            </a:pPr>
            <a:r>
              <a:t>Remove</a:t>
            </a:r>
            <a:r>
              <a:rPr spc="300"/>
              <a:t> </a:t>
            </a:r>
            <a:r>
              <a:rPr sz="2000" spc="125"/>
              <a:t>sutures</a:t>
            </a:r>
            <a:r>
              <a:rPr sz="2000" spc="265"/>
              <a:t> </a:t>
            </a:r>
            <a:r>
              <a:rPr sz="2000" spc="110"/>
              <a:t>under</a:t>
            </a:r>
            <a:r>
              <a:rPr sz="2000" spc="229"/>
              <a:t> </a:t>
            </a:r>
            <a:r>
              <a:rPr sz="2000" spc="95"/>
              <a:t>tension</a:t>
            </a:r>
            <a:r>
              <a:rPr sz="2000" spc="305"/>
              <a:t> </a:t>
            </a:r>
            <a:r>
              <a:rPr sz="2000" spc="85"/>
              <a:t>and</a:t>
            </a:r>
            <a:r>
              <a:rPr sz="2000" spc="204"/>
              <a:t> </a:t>
            </a:r>
            <a:r>
              <a:rPr sz="2000" spc="70"/>
              <a:t>debridement</a:t>
            </a:r>
            <a:r>
              <a:rPr sz="2000" spc="164"/>
              <a:t> </a:t>
            </a:r>
            <a:r>
              <a:rPr sz="2000" spc="0"/>
              <a:t>of</a:t>
            </a:r>
            <a:r>
              <a:rPr sz="2000" spc="265"/>
              <a:t> </a:t>
            </a:r>
            <a:r>
              <a:rPr spc="80"/>
              <a:t>any</a:t>
            </a:r>
            <a:r>
              <a:rPr spc="119"/>
              <a:t> </a:t>
            </a:r>
            <a:r>
              <a:rPr sz="2000" spc="60"/>
              <a:t>foreign </a:t>
            </a:r>
            <a:r>
              <a:rPr sz="2000" spc="90"/>
              <a:t>materials</a:t>
            </a:r>
            <a:r>
              <a:rPr sz="2000" spc="260"/>
              <a:t> </a:t>
            </a:r>
            <a:r>
              <a:rPr sz="2000" spc="85"/>
              <a:t>and</a:t>
            </a:r>
            <a:r>
              <a:rPr sz="2000" spc="180"/>
              <a:t> </a:t>
            </a:r>
            <a:r>
              <a:rPr sz="2000" spc="65"/>
              <a:t>necrotic</a:t>
            </a:r>
            <a:r>
              <a:rPr sz="2000" spc="260"/>
              <a:t> </a:t>
            </a:r>
            <a:r>
              <a:rPr spc="100"/>
              <a:t>tissues</a:t>
            </a:r>
          </a:p>
          <a:p>
            <a:pPr marL="389254" indent="-376554">
              <a:lnSpc>
                <a:spcPts val="2300"/>
              </a:lnSpc>
              <a:buSzPct val="107893"/>
              <a:buAutoNum type="arabicParenR"/>
              <a:tabLst>
                <a:tab pos="381000" algn="l"/>
              </a:tabLst>
              <a:defRPr sz="1900" spc="80">
                <a:latin typeface="Arial"/>
                <a:ea typeface="Arial"/>
                <a:cs typeface="Arial"/>
                <a:sym typeface="Arial"/>
              </a:defRPr>
            </a:pPr>
            <a:r>
              <a:t>Clean(</a:t>
            </a:r>
            <a:r>
              <a:rPr spc="204"/>
              <a:t> </a:t>
            </a:r>
            <a:r>
              <a:rPr sz="2100" spc="65"/>
              <a:t>irrigation</a:t>
            </a:r>
            <a:r>
              <a:rPr sz="2100" spc="60"/>
              <a:t> </a:t>
            </a:r>
            <a:r>
              <a:rPr sz="2000" spc="0"/>
              <a:t>)</a:t>
            </a:r>
            <a:r>
              <a:rPr sz="2000" spc="350"/>
              <a:t> </a:t>
            </a:r>
            <a:r>
              <a:rPr sz="2000" spc="85"/>
              <a:t>and</a:t>
            </a:r>
            <a:r>
              <a:rPr sz="2000" spc="204"/>
              <a:t> </a:t>
            </a:r>
            <a:r>
              <a:rPr spc="70"/>
              <a:t>dress</a:t>
            </a:r>
            <a:r>
              <a:rPr spc="195"/>
              <a:t> </a:t>
            </a:r>
            <a:r>
              <a:rPr sz="2200" spc="65"/>
              <a:t>with</a:t>
            </a:r>
            <a:r>
              <a:rPr sz="2200" spc="155"/>
              <a:t> </a:t>
            </a:r>
            <a:r>
              <a:rPr sz="2000" spc="90"/>
              <a:t>antiseptic</a:t>
            </a:r>
            <a:r>
              <a:rPr sz="2000" spc="215"/>
              <a:t> </a:t>
            </a:r>
            <a:r>
              <a:rPr sz="2000" spc="85"/>
              <a:t>solution</a:t>
            </a:r>
            <a:endParaRPr sz="2000" spc="84"/>
          </a:p>
          <a:p>
            <a:pPr marL="389890" indent="-376554">
              <a:lnSpc>
                <a:spcPts val="2100"/>
              </a:lnSpc>
              <a:buSzPct val="110810"/>
              <a:buAutoNum type="arabicParenR"/>
              <a:tabLst>
                <a:tab pos="381000" algn="l"/>
              </a:tabLst>
              <a:defRPr spc="100">
                <a:latin typeface="Arial"/>
                <a:ea typeface="Arial"/>
                <a:cs typeface="Arial"/>
                <a:sym typeface="Arial"/>
              </a:defRPr>
            </a:pPr>
            <a:r>
              <a:t>Give</a:t>
            </a:r>
            <a:r>
              <a:rPr spc="275"/>
              <a:t> </a:t>
            </a:r>
            <a:r>
              <a:rPr sz="1900"/>
              <a:t>Analgesia</a:t>
            </a:r>
            <a:r>
              <a:rPr sz="1900" spc="350"/>
              <a:t> </a:t>
            </a:r>
            <a:r>
              <a:rPr sz="2000" spc="90"/>
              <a:t>and</a:t>
            </a:r>
            <a:r>
              <a:rPr sz="2000" spc="245"/>
              <a:t> </a:t>
            </a:r>
            <a:r>
              <a:rPr sz="2000" spc="55"/>
              <a:t>IV</a:t>
            </a:r>
            <a:r>
              <a:rPr sz="2000" spc="195"/>
              <a:t> </a:t>
            </a:r>
            <a:r>
              <a:rPr sz="2000" spc="79"/>
              <a:t>antibiotics</a:t>
            </a:r>
            <a:endParaRPr sz="2000" spc="111"/>
          </a:p>
          <a:p>
            <a:pPr marL="685165" indent="-288290">
              <a:lnSpc>
                <a:spcPts val="2600"/>
              </a:lnSpc>
              <a:buSzPct val="110810"/>
              <a:buAutoNum type="arabicParenR"/>
              <a:tabLst>
                <a:tab pos="673100" algn="l"/>
                <a:tab pos="2260600" algn="l"/>
              </a:tabLst>
              <a:defRPr spc="125">
                <a:latin typeface="Arial"/>
                <a:ea typeface="Arial"/>
                <a:cs typeface="Arial"/>
                <a:sym typeface="Arial"/>
              </a:defRPr>
            </a:pPr>
            <a:r>
              <a:t>Use</a:t>
            </a:r>
            <a:r>
              <a:rPr spc="180"/>
              <a:t> </a:t>
            </a:r>
            <a:r>
              <a:rPr sz="2100" spc="75"/>
              <a:t>warm</a:t>
            </a:r>
            <a:r>
              <a:rPr sz="2100" spc="290"/>
              <a:t> </a:t>
            </a:r>
            <a:r>
              <a:rPr sz="2000" spc="-50"/>
              <a:t>/</a:t>
            </a:r>
            <a:r>
              <a:rPr sz="2000" spc="0"/>
              <a:t>	</a:t>
            </a:r>
            <a:r>
              <a:rPr sz="2000" spc="55"/>
              <a:t>cold</a:t>
            </a:r>
            <a:r>
              <a:rPr sz="2000" spc="254"/>
              <a:t> </a:t>
            </a:r>
            <a:r>
              <a:rPr sz="1900" spc="85"/>
              <a:t>Sitz</a:t>
            </a:r>
            <a:r>
              <a:rPr sz="1900" spc="290"/>
              <a:t> </a:t>
            </a:r>
            <a:r>
              <a:rPr sz="2000" spc="104"/>
              <a:t>bath</a:t>
            </a:r>
            <a:r>
              <a:rPr sz="2000" spc="170"/>
              <a:t> </a:t>
            </a:r>
            <a:r>
              <a:rPr sz="2100" spc="0"/>
              <a:t>for</a:t>
            </a:r>
            <a:r>
              <a:rPr sz="2100" spc="265"/>
              <a:t> </a:t>
            </a:r>
            <a:r>
              <a:rPr sz="2000" spc="85"/>
              <a:t>Perinal</a:t>
            </a:r>
            <a:r>
              <a:rPr sz="2000" spc="225"/>
              <a:t> </a:t>
            </a:r>
            <a:r>
              <a:rPr sz="2000" spc="90"/>
              <a:t>lacerations</a:t>
            </a:r>
            <a:r>
              <a:rPr sz="2000" spc="325"/>
              <a:t> </a:t>
            </a:r>
            <a:r>
              <a:rPr sz="2500" spc="0"/>
              <a:t>/</a:t>
            </a:r>
            <a:r>
              <a:rPr sz="2500" spc="360"/>
              <a:t> </a:t>
            </a:r>
            <a:r>
              <a:rPr sz="2000" spc="85"/>
              <a:t>Episiotomy</a:t>
            </a:r>
            <a:endParaRPr sz="2000" spc="138"/>
          </a:p>
          <a:p>
            <a:pPr marL="390525" indent="-377190">
              <a:lnSpc>
                <a:spcPts val="2400"/>
              </a:lnSpc>
              <a:buSzPct val="105128"/>
              <a:buAutoNum type="arabicParenR"/>
              <a:tabLst>
                <a:tab pos="381000" algn="l"/>
              </a:tabLst>
              <a:defRPr sz="1900" spc="100">
                <a:latin typeface="Arial"/>
                <a:ea typeface="Arial"/>
                <a:cs typeface="Arial"/>
                <a:sym typeface="Arial"/>
              </a:defRPr>
            </a:pPr>
            <a:r>
              <a:t>Healing</a:t>
            </a:r>
            <a:r>
              <a:rPr spc="295"/>
              <a:t> </a:t>
            </a:r>
            <a:r>
              <a:rPr sz="2000" spc="0"/>
              <a:t>by</a:t>
            </a:r>
            <a:r>
              <a:rPr sz="2000" spc="270"/>
              <a:t> </a:t>
            </a:r>
            <a:r>
              <a:rPr sz="2100" spc="60"/>
              <a:t>primary</a:t>
            </a:r>
            <a:r>
              <a:rPr sz="2100" spc="229"/>
              <a:t> </a:t>
            </a:r>
            <a:r>
              <a:rPr sz="2000" spc="95"/>
              <a:t>intension</a:t>
            </a:r>
            <a:r>
              <a:rPr sz="2000" spc="229"/>
              <a:t> </a:t>
            </a:r>
            <a:r>
              <a:rPr sz="2000" spc="0"/>
              <a:t>or</a:t>
            </a:r>
            <a:r>
              <a:rPr sz="2000" spc="355"/>
              <a:t> </a:t>
            </a:r>
            <a:r>
              <a:rPr spc="90"/>
              <a:t>secondary</a:t>
            </a:r>
            <a:r>
              <a:rPr spc="310"/>
              <a:t> </a:t>
            </a:r>
            <a:r>
              <a:rPr sz="2100" spc="110"/>
              <a:t>suturing</a:t>
            </a:r>
          </a:p>
        </p:txBody>
      </p:sp>
      <p:sp>
        <p:nvSpPr>
          <p:cNvPr id="333" name="object 6"/>
          <p:cNvSpPr txBox="1">
            <a:spLocks noGrp="1"/>
          </p:cNvSpPr>
          <p:nvPr>
            <p:ph type="title"/>
          </p:nvPr>
        </p:nvSpPr>
        <p:spPr>
          <a:xfrm>
            <a:off x="580961" y="316539"/>
            <a:ext cx="3978276" cy="610870"/>
          </a:xfrm>
          <a:prstGeom prst="rect">
            <a:avLst/>
          </a:prstGeom>
        </p:spPr>
        <p:txBody>
          <a:bodyPr/>
          <a:lstStyle/>
          <a:p>
            <a:pPr indent="12700">
              <a:defRPr sz="3800" spc="100"/>
            </a:pPr>
            <a:r>
              <a:t>Wound</a:t>
            </a:r>
            <a:r>
              <a:rPr spc="300"/>
              <a:t> </a:t>
            </a:r>
            <a:r>
              <a:rPr sz="3700" spc="200"/>
              <a:t>infection</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object 2"/>
          <p:cNvSpPr txBox="1"/>
          <p:nvPr/>
        </p:nvSpPr>
        <p:spPr>
          <a:xfrm>
            <a:off x="62863" y="906558"/>
            <a:ext cx="7413626" cy="3177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spcBef>
                <a:spcPts val="100"/>
              </a:spcBef>
              <a:defRPr sz="2300">
                <a:latin typeface="Times New Roman"/>
                <a:ea typeface="Times New Roman"/>
                <a:cs typeface="Times New Roman"/>
                <a:sym typeface="Times New Roman"/>
              </a:defRPr>
            </a:pPr>
            <a:r>
              <a:t>first</a:t>
            </a:r>
            <a:r>
              <a:rPr spc="-65"/>
              <a:t> </a:t>
            </a:r>
            <a:r>
              <a:t>24</a:t>
            </a:r>
            <a:r>
              <a:rPr spc="-55"/>
              <a:t> </a:t>
            </a:r>
            <a:r>
              <a:t>hours</a:t>
            </a:r>
            <a:r>
              <a:rPr spc="-55"/>
              <a:t> </a:t>
            </a:r>
            <a:r>
              <a:t>after</a:t>
            </a:r>
            <a:r>
              <a:rPr spc="-55"/>
              <a:t> </a:t>
            </a:r>
            <a:r>
              <a:t>delivery</a:t>
            </a:r>
            <a:r>
              <a:rPr spc="-55"/>
              <a:t> </a:t>
            </a:r>
            <a:r>
              <a:t>particularly</a:t>
            </a:r>
            <a:r>
              <a:rPr spc="-55"/>
              <a:t> </a:t>
            </a:r>
            <a:r>
              <a:t>after</a:t>
            </a:r>
            <a:r>
              <a:rPr spc="-55"/>
              <a:t> </a:t>
            </a:r>
            <a:r>
              <a:t>general</a:t>
            </a:r>
            <a:r>
              <a:rPr spc="-65"/>
              <a:t> </a:t>
            </a:r>
            <a:r>
              <a:rPr spc="-10"/>
              <a:t>anesthesia</a:t>
            </a:r>
          </a:p>
        </p:txBody>
      </p:sp>
      <p:grpSp>
        <p:nvGrpSpPr>
          <p:cNvPr id="338" name="object 3"/>
          <p:cNvGrpSpPr/>
          <p:nvPr/>
        </p:nvGrpSpPr>
        <p:grpSpPr>
          <a:xfrm>
            <a:off x="1185544" y="1581607"/>
            <a:ext cx="593726" cy="873761"/>
            <a:chOff x="0" y="0"/>
            <a:chExt cx="593725" cy="873759"/>
          </a:xfrm>
        </p:grpSpPr>
        <p:sp>
          <p:nvSpPr>
            <p:cNvPr id="336" name="object 4"/>
            <p:cNvSpPr/>
            <p:nvPr/>
          </p:nvSpPr>
          <p:spPr>
            <a:xfrm>
              <a:off x="31433" y="0"/>
              <a:ext cx="562293" cy="8645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796"/>
                  </a:lnTo>
                  <a:lnTo>
                    <a:pt x="0" y="10796"/>
                  </a:lnTo>
                  <a:lnTo>
                    <a:pt x="0" y="21600"/>
                  </a:lnTo>
                </a:path>
              </a:pathLst>
            </a:custGeom>
            <a:noFill/>
            <a:ln w="5080" cap="flat">
              <a:solidFill>
                <a:srgbClr val="4472C4"/>
              </a:solidFill>
              <a:prstDash val="solid"/>
              <a:round/>
            </a:ln>
            <a:effectLst/>
          </p:spPr>
          <p:txBody>
            <a:bodyPr wrap="square" lIns="45719" tIns="45719" rIns="45719" bIns="45719" numCol="1" anchor="t">
              <a:noAutofit/>
            </a:bodyPr>
            <a:lstStyle/>
            <a:p>
              <a:endParaRPr/>
            </a:p>
          </p:txBody>
        </p:sp>
        <p:sp>
          <p:nvSpPr>
            <p:cNvPr id="337" name="object 5"/>
            <p:cNvSpPr/>
            <p:nvPr/>
          </p:nvSpPr>
          <p:spPr>
            <a:xfrm>
              <a:off x="0" y="810894"/>
              <a:ext cx="62866" cy="628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0800" y="21600"/>
                  </a:lnTo>
                  <a:lnTo>
                    <a:pt x="21600" y="0"/>
                  </a:lnTo>
                  <a:close/>
                </a:path>
              </a:pathLst>
            </a:custGeom>
            <a:solidFill>
              <a:srgbClr val="4472C4"/>
            </a:solidFill>
            <a:ln w="12700" cap="flat">
              <a:noFill/>
              <a:miter lim="400000"/>
            </a:ln>
            <a:effectLst/>
          </p:spPr>
          <p:txBody>
            <a:bodyPr wrap="square" lIns="45719" tIns="45719" rIns="45719" bIns="45719" numCol="1" anchor="t">
              <a:noAutofit/>
            </a:bodyPr>
            <a:lstStyle/>
            <a:p>
              <a:endParaRPr/>
            </a:p>
          </p:txBody>
        </p:sp>
      </p:grpSp>
      <p:sp>
        <p:nvSpPr>
          <p:cNvPr id="339" name="object 6"/>
          <p:cNvSpPr txBox="1"/>
          <p:nvPr/>
        </p:nvSpPr>
        <p:spPr>
          <a:xfrm>
            <a:off x="530541" y="2464575"/>
            <a:ext cx="1926590" cy="264161"/>
          </a:xfrm>
          <a:prstGeom prst="rect">
            <a:avLst/>
          </a:prstGeom>
          <a:solidFill>
            <a:srgbClr val="ED7D31"/>
          </a:solidFill>
          <a:ln w="10160">
            <a:solidFill>
              <a:srgbClr val="241307"/>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393700">
              <a:spcBef>
                <a:spcPts val="300"/>
              </a:spcBef>
              <a:defRPr sz="1700" spc="-10">
                <a:solidFill>
                  <a:srgbClr val="FFFFFF"/>
                </a:solidFill>
                <a:latin typeface="Microsoft Sans Serif"/>
                <a:ea typeface="Microsoft Sans Serif"/>
                <a:cs typeface="Microsoft Sans Serif"/>
                <a:sym typeface="Microsoft Sans Serif"/>
              </a:defRPr>
            </a:lvl1pPr>
          </a:lstStyle>
          <a:p>
            <a:r>
              <a:t>Atelectasis</a:t>
            </a:r>
          </a:p>
        </p:txBody>
      </p:sp>
      <p:grpSp>
        <p:nvGrpSpPr>
          <p:cNvPr id="343" name="object 7"/>
          <p:cNvGrpSpPr/>
          <p:nvPr/>
        </p:nvGrpSpPr>
        <p:grpSpPr>
          <a:xfrm>
            <a:off x="3234053" y="1344753"/>
            <a:ext cx="2683193" cy="1215074"/>
            <a:chOff x="0" y="0"/>
            <a:chExt cx="2683192" cy="1215073"/>
          </a:xfrm>
        </p:grpSpPr>
        <p:sp>
          <p:nvSpPr>
            <p:cNvPr id="340" name="object 8"/>
            <p:cNvSpPr/>
            <p:nvPr/>
          </p:nvSpPr>
          <p:spPr>
            <a:xfrm>
              <a:off x="121603" y="0"/>
              <a:ext cx="673418" cy="8645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796"/>
                  </a:lnTo>
                  <a:lnTo>
                    <a:pt x="21600" y="10796"/>
                  </a:lnTo>
                  <a:lnTo>
                    <a:pt x="21600" y="21600"/>
                  </a:lnTo>
                </a:path>
              </a:pathLst>
            </a:custGeom>
            <a:noFill/>
            <a:ln w="5080" cap="flat">
              <a:solidFill>
                <a:srgbClr val="4472C4"/>
              </a:solidFill>
              <a:prstDash val="solid"/>
              <a:round/>
            </a:ln>
            <a:effectLst/>
          </p:spPr>
          <p:txBody>
            <a:bodyPr wrap="square" lIns="45719" tIns="45719" rIns="45719" bIns="45719" numCol="1" anchor="t">
              <a:noAutofit/>
            </a:bodyPr>
            <a:lstStyle/>
            <a:p>
              <a:endParaRPr/>
            </a:p>
          </p:txBody>
        </p:sp>
        <p:sp>
          <p:nvSpPr>
            <p:cNvPr id="341" name="object 9"/>
            <p:cNvSpPr/>
            <p:nvPr/>
          </p:nvSpPr>
          <p:spPr>
            <a:xfrm>
              <a:off x="763588" y="810894"/>
              <a:ext cx="62867" cy="628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0800" y="21600"/>
                  </a:lnTo>
                  <a:lnTo>
                    <a:pt x="21600" y="0"/>
                  </a:lnTo>
                  <a:close/>
                </a:path>
              </a:pathLst>
            </a:custGeom>
            <a:solidFill>
              <a:srgbClr val="4472C4"/>
            </a:solidFill>
            <a:ln w="12700" cap="flat">
              <a:noFill/>
              <a:miter lim="400000"/>
            </a:ln>
            <a:effectLst/>
          </p:spPr>
          <p:txBody>
            <a:bodyPr wrap="square" lIns="45719" tIns="45719" rIns="45719" bIns="45719" numCol="1" anchor="t">
              <a:noAutofit/>
            </a:bodyPr>
            <a:lstStyle/>
            <a:p>
              <a:endParaRPr/>
            </a:p>
          </p:txBody>
        </p:sp>
        <p:sp>
          <p:nvSpPr>
            <p:cNvPr id="342" name="object 10"/>
            <p:cNvSpPr/>
            <p:nvPr/>
          </p:nvSpPr>
          <p:spPr>
            <a:xfrm>
              <a:off x="0" y="834073"/>
              <a:ext cx="2683193" cy="381001"/>
            </a:xfrm>
            <a:prstGeom prst="rect">
              <a:avLst/>
            </a:prstGeom>
            <a:solidFill>
              <a:srgbClr val="ED7D31"/>
            </a:solidFill>
            <a:ln w="12700" cap="flat">
              <a:noFill/>
              <a:miter lim="400000"/>
            </a:ln>
            <a:effectLst/>
          </p:spPr>
          <p:txBody>
            <a:bodyPr wrap="square" lIns="45719" tIns="45719" rIns="45719" bIns="45719" numCol="1" anchor="t">
              <a:noAutofit/>
            </a:bodyPr>
            <a:lstStyle/>
            <a:p>
              <a:endParaRPr/>
            </a:p>
          </p:txBody>
        </p:sp>
      </p:grpSp>
      <p:sp>
        <p:nvSpPr>
          <p:cNvPr id="344" name="object 11"/>
          <p:cNvSpPr txBox="1"/>
          <p:nvPr/>
        </p:nvSpPr>
        <p:spPr>
          <a:xfrm>
            <a:off x="3234053" y="2178825"/>
            <a:ext cx="2683511" cy="276860"/>
          </a:xfrm>
          <a:prstGeom prst="rect">
            <a:avLst/>
          </a:prstGeom>
          <a:ln w="10159">
            <a:solidFill>
              <a:srgbClr val="241307"/>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81914">
              <a:spcBef>
                <a:spcPts val="100"/>
              </a:spcBef>
              <a:defRPr spc="45">
                <a:solidFill>
                  <a:srgbClr val="FFFFFF"/>
                </a:solidFill>
                <a:latin typeface="Microsoft Sans Serif"/>
                <a:ea typeface="Microsoft Sans Serif"/>
                <a:cs typeface="Microsoft Sans Serif"/>
                <a:sym typeface="Microsoft Sans Serif"/>
              </a:defRPr>
            </a:pPr>
            <a:r>
              <a:t>Aspiration</a:t>
            </a:r>
            <a:r>
              <a:rPr spc="69"/>
              <a:t> </a:t>
            </a:r>
            <a:r>
              <a:rPr spc="-10"/>
              <a:t>pneumonia</a:t>
            </a:r>
          </a:p>
        </p:txBody>
      </p:sp>
      <p:sp>
        <p:nvSpPr>
          <p:cNvPr id="345" name="object 12"/>
          <p:cNvSpPr txBox="1"/>
          <p:nvPr/>
        </p:nvSpPr>
        <p:spPr>
          <a:xfrm>
            <a:off x="57467" y="3640278"/>
            <a:ext cx="4450080" cy="558709"/>
          </a:xfrm>
          <a:prstGeom prst="rect">
            <a:avLst/>
          </a:prstGeom>
          <a:ln w="10159">
            <a:solidFill>
              <a:srgbClr val="ED7D3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74930">
              <a:defRPr sz="1900">
                <a:latin typeface="Times New Roman"/>
                <a:ea typeface="Times New Roman"/>
                <a:cs typeface="Times New Roman"/>
                <a:sym typeface="Times New Roman"/>
              </a:defRPr>
            </a:pPr>
            <a:r>
              <a:t>Ass.</a:t>
            </a:r>
            <a:r>
              <a:rPr spc="-20"/>
              <a:t> </a:t>
            </a:r>
            <a:r>
              <a:t>With</a:t>
            </a:r>
            <a:r>
              <a:rPr spc="-10"/>
              <a:t> </a:t>
            </a:r>
            <a:r>
              <a:t>general</a:t>
            </a:r>
            <a:r>
              <a:rPr spc="-14"/>
              <a:t> </a:t>
            </a:r>
            <a:r>
              <a:rPr spc="-10"/>
              <a:t>anesthesia</a:t>
            </a:r>
          </a:p>
          <a:p>
            <a:pPr indent="74930">
              <a:defRPr sz="1900">
                <a:latin typeface="Times New Roman"/>
                <a:ea typeface="Times New Roman"/>
                <a:cs typeface="Times New Roman"/>
                <a:sym typeface="Times New Roman"/>
              </a:defRPr>
            </a:pPr>
            <a:r>
              <a:t>associated</a:t>
            </a:r>
            <a:r>
              <a:rPr spc="-5"/>
              <a:t> </a:t>
            </a:r>
            <a:r>
              <a:t>with</a:t>
            </a:r>
            <a:r>
              <a:rPr spc="-5"/>
              <a:t> </a:t>
            </a:r>
            <a:r>
              <a:t>fever</a:t>
            </a:r>
            <a:r>
              <a:rPr spc="-40"/>
              <a:t> </a:t>
            </a:r>
            <a:r>
              <a:t>can</a:t>
            </a:r>
            <a:r>
              <a:rPr spc="-5"/>
              <a:t> </a:t>
            </a:r>
            <a:r>
              <a:t>be</a:t>
            </a:r>
            <a:r>
              <a:rPr spc="-5"/>
              <a:t> </a:t>
            </a:r>
            <a:r>
              <a:t>prevented</a:t>
            </a:r>
            <a:r>
              <a:rPr spc="-20"/>
              <a:t> </a:t>
            </a:r>
            <a:r>
              <a:rPr spc="-25"/>
              <a:t>by</a:t>
            </a:r>
          </a:p>
        </p:txBody>
      </p:sp>
      <p:sp>
        <p:nvSpPr>
          <p:cNvPr id="346" name="object 13"/>
          <p:cNvSpPr txBox="1"/>
          <p:nvPr/>
        </p:nvSpPr>
        <p:spPr>
          <a:xfrm>
            <a:off x="2150427" y="4281311"/>
            <a:ext cx="1500506" cy="265556"/>
          </a:xfrm>
          <a:prstGeom prst="rect">
            <a:avLst/>
          </a:prstGeom>
          <a:solidFill>
            <a:srgbClr val="FFFF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61593">
              <a:lnSpc>
                <a:spcPts val="2100"/>
              </a:lnSpc>
              <a:defRPr sz="1900" spc="-10">
                <a:latin typeface="Times New Roman"/>
                <a:ea typeface="Times New Roman"/>
                <a:cs typeface="Times New Roman"/>
                <a:sym typeface="Times New Roman"/>
              </a:defRPr>
            </a:lvl1pPr>
          </a:lstStyle>
          <a:p>
            <a:r>
              <a:t>physiotherapy</a:t>
            </a:r>
          </a:p>
        </p:txBody>
      </p:sp>
      <p:grpSp>
        <p:nvGrpSpPr>
          <p:cNvPr id="353" name="object 14"/>
          <p:cNvGrpSpPr/>
          <p:nvPr/>
        </p:nvGrpSpPr>
        <p:grpSpPr>
          <a:xfrm>
            <a:off x="113346" y="131585"/>
            <a:ext cx="5375593" cy="3515362"/>
            <a:chOff x="0" y="0"/>
            <a:chExt cx="5375592" cy="3515360"/>
          </a:xfrm>
        </p:grpSpPr>
        <p:sp>
          <p:nvSpPr>
            <p:cNvPr id="347" name="object 15"/>
            <p:cNvSpPr/>
            <p:nvPr/>
          </p:nvSpPr>
          <p:spPr>
            <a:xfrm>
              <a:off x="1380490" y="2713990"/>
              <a:ext cx="788354" cy="794703"/>
            </a:xfrm>
            <a:prstGeom prst="line">
              <a:avLst/>
            </a:prstGeom>
            <a:noFill/>
            <a:ln w="5080" cap="flat">
              <a:solidFill>
                <a:srgbClr val="4472C4"/>
              </a:solidFill>
              <a:prstDash val="solid"/>
              <a:round/>
            </a:ln>
            <a:effectLst/>
          </p:spPr>
          <p:txBody>
            <a:bodyPr wrap="square" lIns="45719" tIns="45719" rIns="45719" bIns="45719" numCol="1" anchor="t">
              <a:noAutofit/>
            </a:bodyPr>
            <a:lstStyle/>
            <a:p>
              <a:endParaRPr/>
            </a:p>
          </p:txBody>
        </p:sp>
        <p:sp>
          <p:nvSpPr>
            <p:cNvPr id="348" name="object 16"/>
            <p:cNvSpPr/>
            <p:nvPr/>
          </p:nvSpPr>
          <p:spPr>
            <a:xfrm>
              <a:off x="2108835" y="3448685"/>
              <a:ext cx="66676" cy="66676"/>
            </a:xfrm>
            <a:custGeom>
              <a:avLst/>
              <a:gdLst/>
              <a:ahLst/>
              <a:cxnLst>
                <a:cxn ang="0">
                  <a:pos x="wd2" y="hd2"/>
                </a:cxn>
                <a:cxn ang="5400000">
                  <a:pos x="wd2" y="hd2"/>
                </a:cxn>
                <a:cxn ang="10800000">
                  <a:pos x="wd2" y="hd2"/>
                </a:cxn>
                <a:cxn ang="16200000">
                  <a:pos x="wd2" y="hd2"/>
                </a:cxn>
              </a:cxnLst>
              <a:rect l="0" t="0" r="r" b="b"/>
              <a:pathLst>
                <a:path w="21600" h="21600" extrusionOk="0">
                  <a:moveTo>
                    <a:pt x="14503" y="0"/>
                  </a:moveTo>
                  <a:lnTo>
                    <a:pt x="0" y="14297"/>
                  </a:lnTo>
                  <a:lnTo>
                    <a:pt x="21600" y="21600"/>
                  </a:lnTo>
                  <a:lnTo>
                    <a:pt x="14503" y="0"/>
                  </a:lnTo>
                  <a:close/>
                </a:path>
              </a:pathLst>
            </a:custGeom>
            <a:solidFill>
              <a:srgbClr val="4472C4"/>
            </a:solidFill>
            <a:ln w="12700" cap="flat">
              <a:noFill/>
              <a:miter lim="400000"/>
            </a:ln>
            <a:effectLst/>
          </p:spPr>
          <p:txBody>
            <a:bodyPr wrap="square" lIns="45719" tIns="45719" rIns="45719" bIns="45719" numCol="1" anchor="t">
              <a:noAutofit/>
            </a:bodyPr>
            <a:lstStyle/>
            <a:p>
              <a:endParaRPr/>
            </a:p>
          </p:txBody>
        </p:sp>
        <p:sp>
          <p:nvSpPr>
            <p:cNvPr id="349" name="object 17"/>
            <p:cNvSpPr/>
            <p:nvPr/>
          </p:nvSpPr>
          <p:spPr>
            <a:xfrm>
              <a:off x="4462462" y="2428239"/>
              <a:ext cx="423545" cy="575630"/>
            </a:xfrm>
            <a:prstGeom prst="line">
              <a:avLst/>
            </a:prstGeom>
            <a:noFill/>
            <a:ln w="5080" cap="flat">
              <a:solidFill>
                <a:srgbClr val="4472C4"/>
              </a:solidFill>
              <a:prstDash val="solid"/>
              <a:round/>
            </a:ln>
            <a:effectLst/>
          </p:spPr>
          <p:txBody>
            <a:bodyPr wrap="square" lIns="45719" tIns="45719" rIns="45719" bIns="45719" numCol="1" anchor="t">
              <a:noAutofit/>
            </a:bodyPr>
            <a:lstStyle/>
            <a:p>
              <a:endParaRPr/>
            </a:p>
          </p:txBody>
        </p:sp>
        <p:sp>
          <p:nvSpPr>
            <p:cNvPr id="350" name="object 18"/>
            <p:cNvSpPr/>
            <p:nvPr/>
          </p:nvSpPr>
          <p:spPr>
            <a:xfrm>
              <a:off x="4828857" y="2942271"/>
              <a:ext cx="62549" cy="69216"/>
            </a:xfrm>
            <a:custGeom>
              <a:avLst/>
              <a:gdLst/>
              <a:ahLst/>
              <a:cxnLst>
                <a:cxn ang="0">
                  <a:pos x="wd2" y="hd2"/>
                </a:cxn>
                <a:cxn ang="5400000">
                  <a:pos x="wd2" y="hd2"/>
                </a:cxn>
                <a:cxn ang="10800000">
                  <a:pos x="wd2" y="hd2"/>
                </a:cxn>
                <a:cxn ang="16200000">
                  <a:pos x="wd2" y="hd2"/>
                </a:cxn>
              </a:cxnLst>
              <a:rect l="0" t="0" r="r" b="b"/>
              <a:pathLst>
                <a:path w="21600" h="21600" extrusionOk="0">
                  <a:moveTo>
                    <a:pt x="17543" y="0"/>
                  </a:moveTo>
                  <a:lnTo>
                    <a:pt x="0" y="11593"/>
                  </a:lnTo>
                  <a:lnTo>
                    <a:pt x="21600" y="21600"/>
                  </a:lnTo>
                  <a:lnTo>
                    <a:pt x="17543" y="0"/>
                  </a:lnTo>
                  <a:close/>
                </a:path>
              </a:pathLst>
            </a:custGeom>
            <a:solidFill>
              <a:srgbClr val="4472C4"/>
            </a:solidFill>
            <a:ln w="12700" cap="flat">
              <a:noFill/>
              <a:miter lim="400000"/>
            </a:ln>
            <a:effectLst/>
          </p:spPr>
          <p:txBody>
            <a:bodyPr wrap="square" lIns="45719" tIns="45719" rIns="45719" bIns="45719" numCol="1" anchor="t">
              <a:noAutofit/>
            </a:bodyPr>
            <a:lstStyle/>
            <a:p>
              <a:endParaRPr/>
            </a:p>
          </p:txBody>
        </p:sp>
        <p:sp>
          <p:nvSpPr>
            <p:cNvPr id="351" name="object 19"/>
            <p:cNvSpPr/>
            <p:nvPr/>
          </p:nvSpPr>
          <p:spPr>
            <a:xfrm>
              <a:off x="0" y="0"/>
              <a:ext cx="5375593" cy="757873"/>
            </a:xfrm>
            <a:prstGeom prst="rect">
              <a:avLst/>
            </a:prstGeom>
            <a:solidFill>
              <a:srgbClr val="ED7D31"/>
            </a:solidFill>
            <a:ln w="12700" cap="flat">
              <a:noFill/>
              <a:miter lim="400000"/>
            </a:ln>
            <a:effectLst/>
          </p:spPr>
          <p:txBody>
            <a:bodyPr wrap="square" lIns="45719" tIns="45719" rIns="45719" bIns="45719" numCol="1" anchor="t">
              <a:noAutofit/>
            </a:bodyPr>
            <a:lstStyle/>
            <a:p>
              <a:endParaRPr/>
            </a:p>
          </p:txBody>
        </p:sp>
        <p:sp>
          <p:nvSpPr>
            <p:cNvPr id="352" name="object 20"/>
            <p:cNvSpPr/>
            <p:nvPr/>
          </p:nvSpPr>
          <p:spPr>
            <a:xfrm>
              <a:off x="0" y="0"/>
              <a:ext cx="5375593" cy="757873"/>
            </a:xfrm>
            <a:prstGeom prst="rect">
              <a:avLst/>
            </a:prstGeom>
            <a:noFill/>
            <a:ln w="144145" cap="flat">
              <a:solidFill>
                <a:srgbClr val="ED7D31"/>
              </a:solidFill>
              <a:prstDash val="solid"/>
              <a:round/>
            </a:ln>
            <a:effectLst/>
          </p:spPr>
          <p:txBody>
            <a:bodyPr wrap="square" lIns="45719" tIns="45719" rIns="45719" bIns="45719" numCol="1" anchor="t">
              <a:noAutofit/>
            </a:bodyPr>
            <a:lstStyle/>
            <a:p>
              <a:endParaRPr/>
            </a:p>
          </p:txBody>
        </p:sp>
      </p:grpSp>
      <p:sp>
        <p:nvSpPr>
          <p:cNvPr id="354" name="object 21"/>
          <p:cNvSpPr txBox="1"/>
          <p:nvPr/>
        </p:nvSpPr>
        <p:spPr>
          <a:xfrm>
            <a:off x="4789804" y="3427869"/>
            <a:ext cx="3750310" cy="838110"/>
          </a:xfrm>
          <a:prstGeom prst="rect">
            <a:avLst/>
          </a:prstGeom>
          <a:ln w="10159">
            <a:solidFill>
              <a:srgbClr val="ED7D3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74930">
              <a:defRPr sz="1900">
                <a:latin typeface="Times New Roman"/>
                <a:ea typeface="Times New Roman"/>
                <a:cs typeface="Times New Roman"/>
                <a:sym typeface="Times New Roman"/>
              </a:defRPr>
            </a:pPr>
            <a:r>
              <a:t>Mendelson's</a:t>
            </a:r>
            <a:r>
              <a:rPr spc="-10"/>
              <a:t> syndrome</a:t>
            </a:r>
          </a:p>
          <a:p>
            <a:pPr indent="74930">
              <a:defRPr sz="1900">
                <a:latin typeface="Times New Roman"/>
                <a:ea typeface="Times New Roman"/>
                <a:cs typeface="Times New Roman"/>
                <a:sym typeface="Times New Roman"/>
              </a:defRPr>
            </a:pPr>
            <a:r>
              <a:t>spiking</a:t>
            </a:r>
            <a:r>
              <a:rPr spc="35"/>
              <a:t> </a:t>
            </a:r>
            <a:r>
              <a:t>temperature,</a:t>
            </a:r>
            <a:r>
              <a:rPr spc="40"/>
              <a:t> </a:t>
            </a:r>
            <a:r>
              <a:rPr spc="-10"/>
              <a:t>wheezing,</a:t>
            </a:r>
          </a:p>
          <a:p>
            <a:pPr indent="74930">
              <a:defRPr sz="1900">
                <a:latin typeface="Times New Roman"/>
                <a:ea typeface="Times New Roman"/>
                <a:cs typeface="Times New Roman"/>
                <a:sym typeface="Times New Roman"/>
              </a:defRPr>
            </a:pPr>
            <a:r>
              <a:t>dyspnea, and </a:t>
            </a:r>
            <a:r>
              <a:rPr spc="-10"/>
              <a:t>hypoxia</a:t>
            </a:r>
          </a:p>
        </p:txBody>
      </p:sp>
      <p:sp>
        <p:nvSpPr>
          <p:cNvPr id="355" name="object 22"/>
          <p:cNvSpPr txBox="1">
            <a:spLocks noGrp="1"/>
          </p:cNvSpPr>
          <p:nvPr>
            <p:ph type="title"/>
          </p:nvPr>
        </p:nvSpPr>
        <p:spPr>
          <a:xfrm>
            <a:off x="519430" y="177874"/>
            <a:ext cx="4521835" cy="637541"/>
          </a:xfrm>
          <a:prstGeom prst="rect">
            <a:avLst/>
          </a:prstGeom>
        </p:spPr>
        <p:txBody>
          <a:bodyPr/>
          <a:lstStyle/>
          <a:p>
            <a:pPr indent="12700">
              <a:spcBef>
                <a:spcPts val="100"/>
              </a:spcBef>
              <a:defRPr sz="4000"/>
            </a:pPr>
            <a:r>
              <a:t>Chest</a:t>
            </a:r>
            <a:r>
              <a:rPr spc="-300"/>
              <a:t> </a:t>
            </a:r>
            <a:r>
              <a:rPr spc="-100"/>
              <a:t>complications</a:t>
            </a:r>
          </a:p>
        </p:txBody>
      </p:sp>
      <p:pic>
        <p:nvPicPr>
          <p:cNvPr id="356" name="object 23" descr="object 23"/>
          <p:cNvPicPr>
            <a:picLocks noChangeAspect="1"/>
          </p:cNvPicPr>
          <p:nvPr/>
        </p:nvPicPr>
        <p:blipFill>
          <a:blip r:embed="rId2"/>
          <a:stretch>
            <a:fillRect/>
          </a:stretch>
        </p:blipFill>
        <p:spPr>
          <a:xfrm>
            <a:off x="6405245" y="1307288"/>
            <a:ext cx="3355023" cy="1853247"/>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object 2"/>
          <p:cNvSpPr txBox="1">
            <a:spLocks noGrp="1"/>
          </p:cNvSpPr>
          <p:nvPr>
            <p:ph type="title"/>
          </p:nvPr>
        </p:nvSpPr>
        <p:spPr>
          <a:xfrm>
            <a:off x="108191" y="136199"/>
            <a:ext cx="8284844" cy="429261"/>
          </a:xfrm>
          <a:prstGeom prst="rect">
            <a:avLst/>
          </a:prstGeom>
        </p:spPr>
        <p:txBody>
          <a:bodyPr/>
          <a:lstStyle/>
          <a:p>
            <a:pPr indent="12700">
              <a:defRPr sz="2600" u="sng" spc="100">
                <a:uFill>
                  <a:solidFill>
                    <a:srgbClr val="000000"/>
                  </a:solidFill>
                </a:uFill>
              </a:defRPr>
            </a:pPr>
            <a:r>
              <a:t>venous thromboembolism </a:t>
            </a:r>
            <a:r>
              <a:rPr spc="0"/>
              <a:t>and</a:t>
            </a:r>
            <a:r>
              <a:t> pulmonary </a:t>
            </a:r>
            <a:r>
              <a:rPr spc="0"/>
              <a:t>embolism</a:t>
            </a:r>
          </a:p>
        </p:txBody>
      </p:sp>
      <p:sp>
        <p:nvSpPr>
          <p:cNvPr id="359" name="object 3"/>
          <p:cNvSpPr txBox="1"/>
          <p:nvPr/>
        </p:nvSpPr>
        <p:spPr>
          <a:xfrm>
            <a:off x="66978" y="632015"/>
            <a:ext cx="984887" cy="20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spcBef>
                <a:spcPts val="100"/>
              </a:spcBef>
              <a:defRPr sz="1400">
                <a:solidFill>
                  <a:srgbClr val="32325D"/>
                </a:solidFill>
                <a:latin typeface="Microsoft Sans Serif"/>
                <a:ea typeface="Microsoft Sans Serif"/>
                <a:cs typeface="Microsoft Sans Serif"/>
                <a:sym typeface="Microsoft Sans Serif"/>
              </a:defRPr>
            </a:pPr>
            <a:r>
              <a:t>Risk</a:t>
            </a:r>
            <a:r>
              <a:rPr spc="35"/>
              <a:t> </a:t>
            </a:r>
            <a:r>
              <a:rPr spc="-10"/>
              <a:t>factors</a:t>
            </a:r>
          </a:p>
        </p:txBody>
      </p:sp>
      <p:sp>
        <p:nvSpPr>
          <p:cNvPr id="360" name="object 4"/>
          <p:cNvSpPr txBox="1"/>
          <p:nvPr/>
        </p:nvSpPr>
        <p:spPr>
          <a:xfrm>
            <a:off x="75564" y="956451"/>
            <a:ext cx="1220470" cy="215385"/>
          </a:xfrm>
          <a:prstGeom prst="rect">
            <a:avLst/>
          </a:prstGeom>
          <a:solidFill>
            <a:srgbClr val="FFFF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189229" indent="-189229">
              <a:lnSpc>
                <a:spcPts val="1700"/>
              </a:lnSpc>
              <a:buSzPct val="100000"/>
              <a:buChar char="•"/>
              <a:tabLst>
                <a:tab pos="177800" algn="l"/>
              </a:tabLst>
              <a:defRPr sz="1400" spc="-20">
                <a:solidFill>
                  <a:srgbClr val="32325D"/>
                </a:solidFill>
                <a:latin typeface="Microsoft Sans Serif"/>
                <a:ea typeface="Microsoft Sans Serif"/>
                <a:cs typeface="Microsoft Sans Serif"/>
                <a:sym typeface="Microsoft Sans Serif"/>
              </a:defRPr>
            </a:pPr>
            <a:r>
              <a:t>Pre-existing</a:t>
            </a:r>
            <a:r>
              <a:rPr sz="1600"/>
              <a:t>:</a:t>
            </a:r>
          </a:p>
        </p:txBody>
      </p:sp>
      <p:sp>
        <p:nvSpPr>
          <p:cNvPr id="361" name="object 5"/>
          <p:cNvSpPr txBox="1"/>
          <p:nvPr/>
        </p:nvSpPr>
        <p:spPr>
          <a:xfrm>
            <a:off x="75563" y="1287285"/>
            <a:ext cx="1286512" cy="203201"/>
          </a:xfrm>
          <a:prstGeom prst="rect">
            <a:avLst/>
          </a:prstGeom>
          <a:solidFill>
            <a:srgbClr val="FFFF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189229" indent="-189229">
              <a:buSzPct val="100000"/>
              <a:buChar char="•"/>
              <a:tabLst>
                <a:tab pos="177800" algn="l"/>
              </a:tabLst>
              <a:defRPr sz="1400">
                <a:solidFill>
                  <a:srgbClr val="32325D"/>
                </a:solidFill>
                <a:latin typeface="Microsoft Sans Serif"/>
                <a:ea typeface="Microsoft Sans Serif"/>
                <a:cs typeface="Microsoft Sans Serif"/>
                <a:sym typeface="Microsoft Sans Serif"/>
              </a:defRPr>
            </a:pPr>
            <a:r>
              <a:t>Previous</a:t>
            </a:r>
            <a:r>
              <a:rPr spc="-90"/>
              <a:t> </a:t>
            </a:r>
            <a:r>
              <a:rPr spc="-25"/>
              <a:t>VTE</a:t>
            </a:r>
          </a:p>
        </p:txBody>
      </p:sp>
      <p:sp>
        <p:nvSpPr>
          <p:cNvPr id="362" name="object 6"/>
          <p:cNvSpPr txBox="1"/>
          <p:nvPr/>
        </p:nvSpPr>
        <p:spPr>
          <a:xfrm>
            <a:off x="1322615" y="1260297"/>
            <a:ext cx="83821" cy="228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1600" spc="-50">
                <a:solidFill>
                  <a:srgbClr val="32325D"/>
                </a:solidFill>
                <a:latin typeface="Microsoft Sans Serif"/>
                <a:ea typeface="Microsoft Sans Serif"/>
                <a:cs typeface="Microsoft Sans Serif"/>
                <a:sym typeface="Microsoft Sans Serif"/>
              </a:defRPr>
            </a:lvl1pPr>
          </a:lstStyle>
          <a:p>
            <a:r>
              <a:t>.</a:t>
            </a:r>
          </a:p>
        </p:txBody>
      </p:sp>
      <p:sp>
        <p:nvSpPr>
          <p:cNvPr id="363" name="object 7"/>
          <p:cNvSpPr txBox="1"/>
          <p:nvPr/>
        </p:nvSpPr>
        <p:spPr>
          <a:xfrm>
            <a:off x="75564" y="1618438"/>
            <a:ext cx="1503045" cy="212718"/>
          </a:xfrm>
          <a:prstGeom prst="rect">
            <a:avLst/>
          </a:prstGeom>
          <a:solidFill>
            <a:srgbClr val="FFFF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marL="186689" indent="-187960">
              <a:lnSpc>
                <a:spcPts val="1700"/>
              </a:lnSpc>
              <a:buSzPct val="100000"/>
              <a:buChar char="•"/>
              <a:tabLst>
                <a:tab pos="177800" algn="l"/>
              </a:tabLst>
              <a:defRPr sz="1500" spc="-10">
                <a:solidFill>
                  <a:srgbClr val="32325D"/>
                </a:solidFill>
                <a:latin typeface="Microsoft Sans Serif"/>
                <a:ea typeface="Microsoft Sans Serif"/>
                <a:cs typeface="Microsoft Sans Serif"/>
                <a:sym typeface="Microsoft Sans Serif"/>
              </a:defRPr>
            </a:lvl1pPr>
          </a:lstStyle>
          <a:p>
            <a:r>
              <a:t>Thrombophilia:</a:t>
            </a:r>
          </a:p>
        </p:txBody>
      </p:sp>
      <p:sp>
        <p:nvSpPr>
          <p:cNvPr id="364" name="object 8"/>
          <p:cNvSpPr txBox="1"/>
          <p:nvPr/>
        </p:nvSpPr>
        <p:spPr>
          <a:xfrm>
            <a:off x="452755" y="1897202"/>
            <a:ext cx="1031240" cy="212719"/>
          </a:xfrm>
          <a:prstGeom prst="rect">
            <a:avLst/>
          </a:prstGeom>
          <a:solidFill>
            <a:srgbClr val="00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marL="186689" indent="-187960">
              <a:lnSpc>
                <a:spcPts val="1700"/>
              </a:lnSpc>
              <a:buSzPct val="100000"/>
              <a:buChar char="•"/>
              <a:tabLst>
                <a:tab pos="177800" algn="l"/>
              </a:tabLst>
              <a:defRPr sz="1500" spc="-10">
                <a:solidFill>
                  <a:srgbClr val="32325D"/>
                </a:solidFill>
                <a:latin typeface="Microsoft Sans Serif"/>
                <a:ea typeface="Microsoft Sans Serif"/>
                <a:cs typeface="Microsoft Sans Serif"/>
                <a:sym typeface="Microsoft Sans Serif"/>
              </a:defRPr>
            </a:lvl1pPr>
          </a:lstStyle>
          <a:p>
            <a:r>
              <a:t>Heritable:</a:t>
            </a:r>
          </a:p>
        </p:txBody>
      </p:sp>
      <p:sp>
        <p:nvSpPr>
          <p:cNvPr id="365" name="object 9"/>
          <p:cNvSpPr txBox="1"/>
          <p:nvPr/>
        </p:nvSpPr>
        <p:spPr>
          <a:xfrm>
            <a:off x="1514156" y="1889968"/>
            <a:ext cx="3799206" cy="21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spcBef>
                <a:spcPts val="100"/>
              </a:spcBef>
              <a:defRPr sz="1500">
                <a:solidFill>
                  <a:srgbClr val="32325D"/>
                </a:solidFill>
                <a:latin typeface="Microsoft Sans Serif"/>
                <a:ea typeface="Microsoft Sans Serif"/>
                <a:cs typeface="Microsoft Sans Serif"/>
                <a:sym typeface="Microsoft Sans Serif"/>
              </a:defRPr>
            </a:pPr>
            <a:r>
              <a:t>antithrombin</a:t>
            </a:r>
            <a:r>
              <a:rPr spc="-15"/>
              <a:t> </a:t>
            </a:r>
            <a:r>
              <a:t>deficiency,</a:t>
            </a:r>
            <a:r>
              <a:rPr spc="-10"/>
              <a:t> </a:t>
            </a:r>
            <a:r>
              <a:t>protein</a:t>
            </a:r>
            <a:r>
              <a:rPr spc="-10"/>
              <a:t> </a:t>
            </a:r>
            <a:r>
              <a:t>C</a:t>
            </a:r>
            <a:r>
              <a:rPr spc="-15"/>
              <a:t> </a:t>
            </a:r>
            <a:r>
              <a:rPr spc="-10"/>
              <a:t>deficiency,</a:t>
            </a:r>
          </a:p>
        </p:txBody>
      </p:sp>
      <p:sp>
        <p:nvSpPr>
          <p:cNvPr id="366" name="object 10"/>
          <p:cNvSpPr txBox="1"/>
          <p:nvPr/>
        </p:nvSpPr>
        <p:spPr>
          <a:xfrm>
            <a:off x="627836" y="2114678"/>
            <a:ext cx="4624072" cy="441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3334">
              <a:lnSpc>
                <a:spcPts val="1700"/>
              </a:lnSpc>
              <a:spcBef>
                <a:spcPts val="100"/>
              </a:spcBef>
              <a:defRPr sz="1500">
                <a:solidFill>
                  <a:srgbClr val="32325D"/>
                </a:solidFill>
                <a:latin typeface="Microsoft Sans Serif"/>
                <a:ea typeface="Microsoft Sans Serif"/>
                <a:cs typeface="Microsoft Sans Serif"/>
                <a:sym typeface="Microsoft Sans Serif"/>
              </a:defRPr>
            </a:pPr>
            <a:r>
              <a:t>protein</a:t>
            </a:r>
            <a:r>
              <a:rPr spc="-60"/>
              <a:t> </a:t>
            </a:r>
            <a:r>
              <a:t>S</a:t>
            </a:r>
            <a:r>
              <a:rPr spc="-60"/>
              <a:t> </a:t>
            </a:r>
            <a:r>
              <a:t>deficiency,</a:t>
            </a:r>
            <a:r>
              <a:rPr spc="-55"/>
              <a:t> </a:t>
            </a:r>
            <a:r>
              <a:t>factor</a:t>
            </a:r>
            <a:r>
              <a:rPr spc="-55"/>
              <a:t> </a:t>
            </a:r>
            <a:r>
              <a:t>V</a:t>
            </a:r>
            <a:r>
              <a:rPr spc="-55"/>
              <a:t> </a:t>
            </a:r>
            <a:r>
              <a:rPr spc="-10"/>
              <a:t>Leiden,</a:t>
            </a:r>
            <a:r>
              <a:rPr spc="-60"/>
              <a:t> </a:t>
            </a:r>
            <a:r>
              <a:t>prothrombin</a:t>
            </a:r>
            <a:r>
              <a:rPr spc="-65"/>
              <a:t> </a:t>
            </a:r>
            <a:r>
              <a:rPr sz="1400" spc="-20"/>
              <a:t>gene</a:t>
            </a:r>
            <a:endParaRPr sz="1400"/>
          </a:p>
          <a:p>
            <a:pPr indent="12700">
              <a:lnSpc>
                <a:spcPts val="1800"/>
              </a:lnSpc>
              <a:defRPr sz="1600" spc="-10">
                <a:solidFill>
                  <a:srgbClr val="32325D"/>
                </a:solidFill>
                <a:latin typeface="Microsoft Sans Serif"/>
                <a:ea typeface="Microsoft Sans Serif"/>
                <a:cs typeface="Microsoft Sans Serif"/>
                <a:sym typeface="Microsoft Sans Serif"/>
              </a:defRPr>
            </a:pPr>
            <a:r>
              <a:t>mutation.</a:t>
            </a:r>
          </a:p>
        </p:txBody>
      </p:sp>
      <p:sp>
        <p:nvSpPr>
          <p:cNvPr id="367" name="object 11"/>
          <p:cNvSpPr txBox="1"/>
          <p:nvPr/>
        </p:nvSpPr>
        <p:spPr>
          <a:xfrm>
            <a:off x="452755" y="2628406"/>
            <a:ext cx="1007745" cy="212718"/>
          </a:xfrm>
          <a:prstGeom prst="rect">
            <a:avLst/>
          </a:prstGeom>
          <a:solidFill>
            <a:srgbClr val="00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marL="187325" indent="-188595">
              <a:lnSpc>
                <a:spcPts val="1700"/>
              </a:lnSpc>
              <a:buSzPct val="100000"/>
              <a:buChar char="•"/>
              <a:tabLst>
                <a:tab pos="177800" algn="l"/>
              </a:tabLst>
              <a:defRPr sz="1500" spc="-10">
                <a:solidFill>
                  <a:srgbClr val="32325D"/>
                </a:solidFill>
                <a:latin typeface="Microsoft Sans Serif"/>
                <a:ea typeface="Microsoft Sans Serif"/>
                <a:cs typeface="Microsoft Sans Serif"/>
                <a:sym typeface="Microsoft Sans Serif"/>
              </a:defRPr>
            </a:lvl1pPr>
          </a:lstStyle>
          <a:p>
            <a:r>
              <a:t>Acquired:</a:t>
            </a:r>
          </a:p>
        </p:txBody>
      </p:sp>
      <p:sp>
        <p:nvSpPr>
          <p:cNvPr id="368" name="object 12"/>
          <p:cNvSpPr txBox="1"/>
          <p:nvPr/>
        </p:nvSpPr>
        <p:spPr>
          <a:xfrm>
            <a:off x="1489087" y="2614650"/>
            <a:ext cx="3803651" cy="21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defRPr sz="1500">
                <a:solidFill>
                  <a:srgbClr val="32325D"/>
                </a:solidFill>
                <a:latin typeface="Microsoft Sans Serif"/>
                <a:ea typeface="Microsoft Sans Serif"/>
                <a:cs typeface="Microsoft Sans Serif"/>
                <a:sym typeface="Microsoft Sans Serif"/>
              </a:defRPr>
            </a:pPr>
            <a:r>
              <a:t>antiphospholipid</a:t>
            </a:r>
            <a:r>
              <a:rPr spc="-60"/>
              <a:t> </a:t>
            </a:r>
            <a:r>
              <a:rPr spc="-10"/>
              <a:t>antibodies,</a:t>
            </a:r>
            <a:r>
              <a:rPr spc="-70"/>
              <a:t> </a:t>
            </a:r>
            <a:r>
              <a:rPr spc="-10"/>
              <a:t>persistent</a:t>
            </a:r>
            <a:r>
              <a:rPr spc="-65"/>
              <a:t> </a:t>
            </a:r>
            <a:r>
              <a:rPr spc="-10"/>
              <a:t>lupus</a:t>
            </a:r>
          </a:p>
        </p:txBody>
      </p:sp>
      <p:sp>
        <p:nvSpPr>
          <p:cNvPr id="369" name="object 13"/>
          <p:cNvSpPr txBox="1"/>
          <p:nvPr/>
        </p:nvSpPr>
        <p:spPr>
          <a:xfrm>
            <a:off x="11327" y="2869202"/>
            <a:ext cx="5181601" cy="2590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181610" indent="629284">
              <a:lnSpc>
                <a:spcPts val="1700"/>
              </a:lnSpc>
              <a:spcBef>
                <a:spcPts val="200"/>
              </a:spcBef>
              <a:defRPr sz="1500">
                <a:solidFill>
                  <a:srgbClr val="32325D"/>
                </a:solidFill>
                <a:latin typeface="Microsoft Sans Serif"/>
                <a:ea typeface="Microsoft Sans Serif"/>
                <a:cs typeface="Microsoft Sans Serif"/>
                <a:sym typeface="Microsoft Sans Serif"/>
              </a:defRPr>
            </a:pPr>
            <a:r>
              <a:t>anticoagulant</a:t>
            </a:r>
            <a:r>
              <a:rPr spc="-75"/>
              <a:t> </a:t>
            </a:r>
            <a:r>
              <a:t>and/or</a:t>
            </a:r>
            <a:r>
              <a:rPr spc="-70"/>
              <a:t> </a:t>
            </a:r>
            <a:r>
              <a:t>persistent</a:t>
            </a:r>
            <a:r>
              <a:rPr spc="-70"/>
              <a:t> </a:t>
            </a:r>
            <a:r>
              <a:t>moderate/high</a:t>
            </a:r>
            <a:r>
              <a:rPr spc="-70"/>
              <a:t> </a:t>
            </a:r>
            <a:r>
              <a:rPr spc="-10"/>
              <a:t>titre </a:t>
            </a:r>
            <a:r>
              <a:rPr spc="-20"/>
              <a:t>anticardiolipin</a:t>
            </a:r>
            <a:r>
              <a:rPr spc="-45"/>
              <a:t> </a:t>
            </a:r>
            <a:r>
              <a:rPr spc="-10"/>
              <a:t>antibodies</a:t>
            </a:r>
            <a:r>
              <a:rPr spc="-35"/>
              <a:t> </a:t>
            </a:r>
            <a:r>
              <a:t>and/or</a:t>
            </a:r>
            <a:r>
              <a:rPr spc="-35"/>
              <a:t> </a:t>
            </a:r>
            <a:r>
              <a:rPr spc="-10"/>
              <a:t>β2-</a:t>
            </a:r>
            <a:r>
              <a:t>glycoprotein</a:t>
            </a:r>
            <a:r>
              <a:rPr spc="-60"/>
              <a:t> </a:t>
            </a:r>
            <a:r>
              <a:rPr spc="-50"/>
              <a:t>1 </a:t>
            </a:r>
            <a:r>
              <a:rPr spc="-10"/>
              <a:t>antibodies.</a:t>
            </a:r>
          </a:p>
          <a:p>
            <a:pPr marL="252095" indent="-187960">
              <a:spcBef>
                <a:spcPts val="600"/>
              </a:spcBef>
              <a:buSzPct val="100000"/>
              <a:buChar char="•"/>
              <a:tabLst>
                <a:tab pos="241300" algn="l"/>
              </a:tabLst>
              <a:defRPr sz="1500" spc="-10">
                <a:solidFill>
                  <a:srgbClr val="32325D"/>
                </a:solidFill>
                <a:latin typeface="Microsoft Sans Serif"/>
                <a:ea typeface="Microsoft Sans Serif"/>
                <a:cs typeface="Microsoft Sans Serif"/>
                <a:sym typeface="Microsoft Sans Serif"/>
              </a:defRPr>
            </a:pPr>
            <a:r>
              <a:t>Medical</a:t>
            </a:r>
            <a:r>
              <a:rPr spc="-50"/>
              <a:t> </a:t>
            </a:r>
            <a:r>
              <a:t>comorbidities</a:t>
            </a:r>
          </a:p>
          <a:p>
            <a:pPr marL="252729" indent="-189229">
              <a:spcBef>
                <a:spcPts val="800"/>
              </a:spcBef>
              <a:buSzPct val="100000"/>
              <a:buChar char="•"/>
              <a:tabLst>
                <a:tab pos="241300" algn="l"/>
              </a:tabLst>
              <a:defRPr sz="1400" spc="-20">
                <a:solidFill>
                  <a:srgbClr val="32325D"/>
                </a:solidFill>
                <a:latin typeface="Microsoft Sans Serif"/>
                <a:ea typeface="Microsoft Sans Serif"/>
                <a:cs typeface="Microsoft Sans Serif"/>
                <a:sym typeface="Microsoft Sans Serif"/>
              </a:defRPr>
            </a:pPr>
            <a:r>
              <a:t>Age</a:t>
            </a:r>
            <a:r>
              <a:rPr spc="-80"/>
              <a:t> </a:t>
            </a:r>
            <a:r>
              <a:rPr spc="-10"/>
              <a:t>&gt;35</a:t>
            </a:r>
            <a:r>
              <a:rPr spc="-70"/>
              <a:t> </a:t>
            </a:r>
            <a:r>
              <a:rPr spc="-10"/>
              <a:t>years.</a:t>
            </a:r>
          </a:p>
          <a:p>
            <a:pPr marL="252729" indent="-188595">
              <a:spcBef>
                <a:spcPts val="700"/>
              </a:spcBef>
              <a:buSzPct val="100000"/>
              <a:buChar char="•"/>
              <a:tabLst>
                <a:tab pos="241300" algn="l"/>
              </a:tabLst>
              <a:defRPr sz="1500">
                <a:solidFill>
                  <a:srgbClr val="32325D"/>
                </a:solidFill>
                <a:latin typeface="Microsoft Sans Serif"/>
                <a:ea typeface="Microsoft Sans Serif"/>
                <a:cs typeface="Microsoft Sans Serif"/>
                <a:sym typeface="Microsoft Sans Serif"/>
              </a:defRPr>
            </a:pPr>
            <a:r>
              <a:t>Obesity</a:t>
            </a:r>
            <a:r>
              <a:rPr spc="-35"/>
              <a:t> </a:t>
            </a:r>
            <a:r>
              <a:t>(BMI</a:t>
            </a:r>
            <a:r>
              <a:rPr spc="-35"/>
              <a:t> </a:t>
            </a:r>
            <a:r>
              <a:t>≥</a:t>
            </a:r>
            <a:r>
              <a:rPr spc="-30"/>
              <a:t> </a:t>
            </a:r>
            <a:r>
              <a:t>30</a:t>
            </a:r>
            <a:r>
              <a:rPr spc="-30"/>
              <a:t> </a:t>
            </a:r>
            <a:r>
              <a:t>kg/m</a:t>
            </a:r>
            <a:r>
              <a:rPr baseline="27777">
                <a:solidFill>
                  <a:srgbClr val="666666"/>
                </a:solidFill>
              </a:rPr>
              <a:t>2</a:t>
            </a:r>
            <a:r>
              <a:t>)</a:t>
            </a:r>
            <a:r>
              <a:rPr spc="-50"/>
              <a:t> </a:t>
            </a:r>
            <a:r>
              <a:rPr spc="-10"/>
              <a:t>either</a:t>
            </a:r>
            <a:r>
              <a:rPr spc="-50"/>
              <a:t> </a:t>
            </a:r>
            <a:r>
              <a:rPr spc="-25"/>
              <a:t>pre-</a:t>
            </a:r>
            <a:r>
              <a:rPr spc="-10"/>
              <a:t>pregnancy</a:t>
            </a:r>
            <a:r>
              <a:rPr spc="-40"/>
              <a:t> </a:t>
            </a:r>
            <a:r>
              <a:t>or</a:t>
            </a:r>
            <a:r>
              <a:rPr spc="-40"/>
              <a:t> </a:t>
            </a:r>
            <a:r>
              <a:t>in</a:t>
            </a:r>
            <a:r>
              <a:rPr spc="-45"/>
              <a:t> </a:t>
            </a:r>
            <a:r>
              <a:rPr spc="-10"/>
              <a:t>early</a:t>
            </a:r>
          </a:p>
          <a:p>
            <a:pPr indent="252095">
              <a:defRPr sz="1400" spc="-10">
                <a:solidFill>
                  <a:srgbClr val="32325D"/>
                </a:solidFill>
                <a:latin typeface="Microsoft Sans Serif"/>
                <a:ea typeface="Microsoft Sans Serif"/>
                <a:cs typeface="Microsoft Sans Serif"/>
                <a:sym typeface="Microsoft Sans Serif"/>
              </a:defRPr>
            </a:pPr>
            <a:r>
              <a:t>pregnancy.</a:t>
            </a:r>
          </a:p>
          <a:p>
            <a:pPr marL="252729" indent="-188595">
              <a:lnSpc>
                <a:spcPts val="1700"/>
              </a:lnSpc>
              <a:spcBef>
                <a:spcPts val="800"/>
              </a:spcBef>
              <a:buSzPct val="100000"/>
              <a:buChar char="•"/>
              <a:tabLst>
                <a:tab pos="241300" algn="l"/>
              </a:tabLst>
              <a:defRPr sz="1500">
                <a:solidFill>
                  <a:srgbClr val="32325D"/>
                </a:solidFill>
                <a:latin typeface="Microsoft Sans Serif"/>
                <a:ea typeface="Microsoft Sans Serif"/>
                <a:cs typeface="Microsoft Sans Serif"/>
                <a:sym typeface="Microsoft Sans Serif"/>
              </a:defRPr>
            </a:pPr>
            <a:r>
              <a:t>Gross</a:t>
            </a:r>
            <a:r>
              <a:rPr spc="-75"/>
              <a:t> </a:t>
            </a:r>
            <a:r>
              <a:rPr spc="-10"/>
              <a:t>varicose</a:t>
            </a:r>
            <a:r>
              <a:rPr spc="-70"/>
              <a:t> </a:t>
            </a:r>
            <a:r>
              <a:rPr spc="-10"/>
              <a:t>veins</a:t>
            </a:r>
            <a:r>
              <a:rPr spc="-65"/>
              <a:t> </a:t>
            </a:r>
            <a:r>
              <a:t>(symptomatic</a:t>
            </a:r>
            <a:r>
              <a:rPr spc="-70"/>
              <a:t> </a:t>
            </a:r>
            <a:r>
              <a:t>or</a:t>
            </a:r>
            <a:r>
              <a:rPr spc="-70"/>
              <a:t> </a:t>
            </a:r>
            <a:r>
              <a:rPr spc="-10"/>
              <a:t>above</a:t>
            </a:r>
            <a:r>
              <a:rPr spc="-70"/>
              <a:t> </a:t>
            </a:r>
            <a:r>
              <a:t>knee</a:t>
            </a:r>
            <a:r>
              <a:rPr spc="-65"/>
              <a:t> </a:t>
            </a:r>
            <a:r>
              <a:t>or</a:t>
            </a:r>
            <a:r>
              <a:rPr spc="-80"/>
              <a:t> </a:t>
            </a:r>
            <a:r>
              <a:rPr sz="1400" spc="-20"/>
              <a:t>with</a:t>
            </a:r>
            <a:endParaRPr sz="1400"/>
          </a:p>
          <a:p>
            <a:pPr indent="251459">
              <a:lnSpc>
                <a:spcPts val="1700"/>
              </a:lnSpc>
              <a:defRPr sz="1500" spc="-10">
                <a:solidFill>
                  <a:srgbClr val="32325D"/>
                </a:solidFill>
                <a:latin typeface="Microsoft Sans Serif"/>
                <a:ea typeface="Microsoft Sans Serif"/>
                <a:cs typeface="Microsoft Sans Serif"/>
                <a:sym typeface="Microsoft Sans Serif"/>
              </a:defRPr>
            </a:pPr>
            <a:r>
              <a:t>associated</a:t>
            </a:r>
            <a:r>
              <a:rPr spc="-70"/>
              <a:t> </a:t>
            </a:r>
            <a:r>
              <a:t>phlebitis,</a:t>
            </a:r>
            <a:r>
              <a:rPr spc="-65"/>
              <a:t> </a:t>
            </a:r>
            <a:r>
              <a:t>oedema/skin</a:t>
            </a:r>
            <a:r>
              <a:rPr spc="-65"/>
              <a:t> </a:t>
            </a:r>
            <a:r>
              <a:t>changes).</a:t>
            </a:r>
          </a:p>
          <a:p>
            <a:pPr marL="252729" indent="-189229">
              <a:spcBef>
                <a:spcPts val="800"/>
              </a:spcBef>
              <a:buSzPct val="100000"/>
              <a:buChar char="•"/>
              <a:tabLst>
                <a:tab pos="241300" algn="l"/>
              </a:tabLst>
              <a:defRPr sz="1400" spc="-10">
                <a:solidFill>
                  <a:srgbClr val="32325D"/>
                </a:solidFill>
                <a:latin typeface="Microsoft Sans Serif"/>
                <a:ea typeface="Microsoft Sans Serif"/>
                <a:cs typeface="Microsoft Sans Serif"/>
                <a:sym typeface="Microsoft Sans Serif"/>
              </a:defRPr>
            </a:pPr>
            <a:r>
              <a:t>Paraplegia.</a:t>
            </a:r>
          </a:p>
        </p:txBody>
      </p:sp>
      <p:sp>
        <p:nvSpPr>
          <p:cNvPr id="370" name="object 14"/>
          <p:cNvSpPr txBox="1"/>
          <p:nvPr/>
        </p:nvSpPr>
        <p:spPr>
          <a:xfrm>
            <a:off x="6121717" y="1503820"/>
            <a:ext cx="1567181" cy="20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spcBef>
                <a:spcPts val="100"/>
              </a:spcBef>
              <a:defRPr sz="1300">
                <a:solidFill>
                  <a:srgbClr val="32325D"/>
                </a:solidFill>
                <a:latin typeface="Microsoft Sans Serif"/>
                <a:ea typeface="Microsoft Sans Serif"/>
                <a:cs typeface="Microsoft Sans Serif"/>
                <a:sym typeface="Microsoft Sans Serif"/>
              </a:defRPr>
            </a:pPr>
            <a:r>
              <a:t>New</a:t>
            </a:r>
            <a:r>
              <a:rPr spc="-50"/>
              <a:t> </a:t>
            </a:r>
            <a:r>
              <a:rPr spc="-10"/>
              <a:t>onset/transient</a:t>
            </a:r>
            <a:r>
              <a:rPr sz="1400" spc="-10"/>
              <a:t>:</a:t>
            </a:r>
          </a:p>
        </p:txBody>
      </p:sp>
      <p:sp>
        <p:nvSpPr>
          <p:cNvPr id="371" name="object 15"/>
          <p:cNvSpPr txBox="1"/>
          <p:nvPr/>
        </p:nvSpPr>
        <p:spPr>
          <a:xfrm>
            <a:off x="6121031" y="1743218"/>
            <a:ext cx="3196590" cy="1422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248284" indent="-234950">
              <a:spcBef>
                <a:spcPts val="200"/>
              </a:spcBef>
              <a:buSzPct val="100000"/>
              <a:buChar char="•"/>
              <a:tabLst>
                <a:tab pos="241300" algn="l"/>
              </a:tabLst>
              <a:defRPr sz="1300">
                <a:solidFill>
                  <a:srgbClr val="32325D"/>
                </a:solidFill>
                <a:latin typeface="Microsoft Sans Serif"/>
                <a:ea typeface="Microsoft Sans Serif"/>
                <a:cs typeface="Microsoft Sans Serif"/>
                <a:sym typeface="Microsoft Sans Serif"/>
              </a:defRPr>
            </a:pPr>
            <a:r>
              <a:t>Any</a:t>
            </a:r>
            <a:r>
              <a:rPr spc="-65"/>
              <a:t> </a:t>
            </a:r>
            <a:r>
              <a:t>surgical</a:t>
            </a:r>
            <a:r>
              <a:rPr spc="-35"/>
              <a:t> </a:t>
            </a:r>
            <a:r>
              <a:t>procedure</a:t>
            </a:r>
            <a:r>
              <a:rPr spc="-55"/>
              <a:t> </a:t>
            </a:r>
            <a:r>
              <a:t>in</a:t>
            </a:r>
            <a:r>
              <a:rPr spc="-50"/>
              <a:t> </a:t>
            </a:r>
            <a:r>
              <a:t>pregnancy</a:t>
            </a:r>
            <a:r>
              <a:rPr spc="-70"/>
              <a:t> </a:t>
            </a:r>
            <a:r>
              <a:rPr spc="-25"/>
              <a:t>or</a:t>
            </a:r>
          </a:p>
          <a:p>
            <a:pPr indent="247650">
              <a:spcBef>
                <a:spcPts val="100"/>
              </a:spcBef>
              <a:defRPr sz="1300" spc="-10">
                <a:solidFill>
                  <a:srgbClr val="32325D"/>
                </a:solidFill>
                <a:latin typeface="Microsoft Sans Serif"/>
                <a:ea typeface="Microsoft Sans Serif"/>
                <a:cs typeface="Microsoft Sans Serif"/>
                <a:sym typeface="Microsoft Sans Serif"/>
              </a:defRPr>
            </a:pPr>
            <a:r>
              <a:t>puerperium</a:t>
            </a:r>
          </a:p>
          <a:p>
            <a:pPr marL="247015" indent="-233679">
              <a:spcBef>
                <a:spcPts val="100"/>
              </a:spcBef>
              <a:buSzPct val="100000"/>
              <a:buChar char="•"/>
              <a:tabLst>
                <a:tab pos="241300" algn="l"/>
              </a:tabLst>
              <a:defRPr sz="1300">
                <a:solidFill>
                  <a:srgbClr val="32325D"/>
                </a:solidFill>
                <a:latin typeface="Microsoft Sans Serif"/>
                <a:ea typeface="Microsoft Sans Serif"/>
                <a:cs typeface="Microsoft Sans Serif"/>
                <a:sym typeface="Microsoft Sans Serif"/>
              </a:defRPr>
            </a:pPr>
            <a:r>
              <a:t>Bone</a:t>
            </a:r>
            <a:r>
              <a:rPr spc="40"/>
              <a:t> </a:t>
            </a:r>
            <a:r>
              <a:rPr spc="-10"/>
              <a:t>fracture.</a:t>
            </a:r>
          </a:p>
          <a:p>
            <a:pPr marL="246379" indent="-233679">
              <a:buSzPct val="100000"/>
              <a:buChar char="•"/>
              <a:tabLst>
                <a:tab pos="241300" algn="l"/>
              </a:tabLst>
              <a:defRPr sz="1300" spc="-10">
                <a:solidFill>
                  <a:srgbClr val="32325D"/>
                </a:solidFill>
                <a:latin typeface="Microsoft Sans Serif"/>
                <a:ea typeface="Microsoft Sans Serif"/>
                <a:cs typeface="Microsoft Sans Serif"/>
                <a:sym typeface="Microsoft Sans Serif"/>
              </a:defRPr>
            </a:pPr>
            <a:r>
              <a:t>Admission</a:t>
            </a:r>
            <a:r>
              <a:rPr spc="-25"/>
              <a:t> </a:t>
            </a:r>
            <a:r>
              <a:rPr spc="0"/>
              <a:t>or</a:t>
            </a:r>
            <a:r>
              <a:rPr spc="-15"/>
              <a:t> </a:t>
            </a:r>
            <a:r>
              <a:t>immobility</a:t>
            </a:r>
            <a:r>
              <a:rPr spc="-15"/>
              <a:t> </a:t>
            </a:r>
            <a:r>
              <a:rPr spc="0"/>
              <a:t>(≥3</a:t>
            </a:r>
            <a:r>
              <a:rPr spc="-25"/>
              <a:t> </a:t>
            </a:r>
            <a:r>
              <a:rPr spc="0"/>
              <a:t>days'</a:t>
            </a:r>
            <a:r>
              <a:rPr spc="-30"/>
              <a:t> </a:t>
            </a:r>
            <a:r>
              <a:rPr spc="-25"/>
              <a:t>bed</a:t>
            </a:r>
          </a:p>
          <a:p>
            <a:pPr indent="247015">
              <a:spcBef>
                <a:spcPts val="100"/>
              </a:spcBef>
              <a:defRPr sz="1300">
                <a:solidFill>
                  <a:srgbClr val="32325D"/>
                </a:solidFill>
                <a:latin typeface="Microsoft Sans Serif"/>
                <a:ea typeface="Microsoft Sans Serif"/>
                <a:cs typeface="Microsoft Sans Serif"/>
                <a:sym typeface="Microsoft Sans Serif"/>
              </a:defRPr>
            </a:pPr>
            <a:r>
              <a:t>rest)</a:t>
            </a:r>
            <a:r>
              <a:rPr spc="-55"/>
              <a:t> </a:t>
            </a:r>
            <a:r>
              <a:t>-</a:t>
            </a:r>
            <a:r>
              <a:rPr spc="-50"/>
              <a:t> </a:t>
            </a:r>
            <a:r>
              <a:t>eg,</a:t>
            </a:r>
            <a:r>
              <a:rPr spc="-50"/>
              <a:t> </a:t>
            </a:r>
            <a:r>
              <a:t>pelvic</a:t>
            </a:r>
            <a:r>
              <a:rPr spc="-55"/>
              <a:t> </a:t>
            </a:r>
            <a:r>
              <a:t>girdle</a:t>
            </a:r>
            <a:r>
              <a:rPr spc="-50"/>
              <a:t> </a:t>
            </a:r>
            <a:r>
              <a:t>pain</a:t>
            </a:r>
            <a:r>
              <a:rPr spc="-60"/>
              <a:t> </a:t>
            </a:r>
            <a:r>
              <a:rPr spc="-10"/>
              <a:t>restricting</a:t>
            </a:r>
          </a:p>
          <a:p>
            <a:pPr indent="245745">
              <a:spcBef>
                <a:spcPts val="100"/>
              </a:spcBef>
              <a:defRPr sz="1300" spc="-10">
                <a:solidFill>
                  <a:srgbClr val="32325D"/>
                </a:solidFill>
                <a:latin typeface="Microsoft Sans Serif"/>
                <a:ea typeface="Microsoft Sans Serif"/>
                <a:cs typeface="Microsoft Sans Serif"/>
                <a:sym typeface="Microsoft Sans Serif"/>
              </a:defRPr>
            </a:pPr>
            <a:r>
              <a:t>mobility.</a:t>
            </a:r>
          </a:p>
          <a:p>
            <a:pPr marL="246379" indent="-233679">
              <a:spcBef>
                <a:spcPts val="300"/>
              </a:spcBef>
              <a:buSzPct val="100000"/>
              <a:buChar char="•"/>
              <a:tabLst>
                <a:tab pos="241300" algn="l"/>
              </a:tabLst>
              <a:defRPr sz="1300" spc="-25">
                <a:solidFill>
                  <a:srgbClr val="32325D"/>
                </a:solidFill>
                <a:latin typeface="Microsoft Sans Serif"/>
                <a:ea typeface="Microsoft Sans Serif"/>
                <a:cs typeface="Microsoft Sans Serif"/>
                <a:sym typeface="Microsoft Sans Serif"/>
              </a:defRPr>
            </a:pPr>
            <a:r>
              <a:t>Long-</a:t>
            </a:r>
            <a:r>
              <a:rPr spc="0"/>
              <a:t>distance</a:t>
            </a:r>
            <a:r>
              <a:rPr spc="-10"/>
              <a:t> travel.</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object 2"/>
          <p:cNvSpPr txBox="1">
            <a:spLocks noGrp="1"/>
          </p:cNvSpPr>
          <p:nvPr>
            <p:ph type="title"/>
          </p:nvPr>
        </p:nvSpPr>
        <p:spPr>
          <a:xfrm>
            <a:off x="765821" y="229591"/>
            <a:ext cx="8345807" cy="428626"/>
          </a:xfrm>
          <a:prstGeom prst="rect">
            <a:avLst/>
          </a:prstGeom>
        </p:spPr>
        <p:txBody>
          <a:bodyPr/>
          <a:lstStyle/>
          <a:p>
            <a:pPr indent="12700">
              <a:defRPr sz="2600"/>
            </a:pPr>
            <a:r>
              <a:t>Venous</a:t>
            </a:r>
            <a:r>
              <a:rPr spc="100"/>
              <a:t> thromboembolism </a:t>
            </a:r>
            <a:r>
              <a:t>and</a:t>
            </a:r>
            <a:r>
              <a:rPr spc="100"/>
              <a:t> pulmonary embolism</a:t>
            </a:r>
          </a:p>
        </p:txBody>
      </p:sp>
      <p:sp>
        <p:nvSpPr>
          <p:cNvPr id="374" name="object 3"/>
          <p:cNvSpPr/>
          <p:nvPr/>
        </p:nvSpPr>
        <p:spPr>
          <a:xfrm>
            <a:off x="983931" y="1028522"/>
            <a:ext cx="5237798" cy="510540"/>
          </a:xfrm>
          <a:custGeom>
            <a:avLst/>
            <a:gdLst/>
            <a:ahLst/>
            <a:cxnLst>
              <a:cxn ang="0">
                <a:pos x="wd2" y="hd2"/>
              </a:cxn>
              <a:cxn ang="5400000">
                <a:pos x="wd2" y="hd2"/>
              </a:cxn>
              <a:cxn ang="10800000">
                <a:pos x="wd2" y="hd2"/>
              </a:cxn>
              <a:cxn ang="16200000">
                <a:pos x="wd2" y="hd2"/>
              </a:cxn>
            </a:cxnLst>
            <a:rect l="0" t="0" r="r" b="b"/>
            <a:pathLst>
              <a:path w="21600" h="21600" extrusionOk="0">
                <a:moveTo>
                  <a:pt x="21249" y="0"/>
                </a:moveTo>
                <a:lnTo>
                  <a:pt x="350" y="0"/>
                </a:lnTo>
                <a:lnTo>
                  <a:pt x="213" y="282"/>
                </a:lnTo>
                <a:lnTo>
                  <a:pt x="102" y="1048"/>
                </a:lnTo>
                <a:lnTo>
                  <a:pt x="27" y="2190"/>
                </a:lnTo>
                <a:lnTo>
                  <a:pt x="0" y="3587"/>
                </a:lnTo>
                <a:lnTo>
                  <a:pt x="0" y="18013"/>
                </a:lnTo>
                <a:lnTo>
                  <a:pt x="27" y="19410"/>
                </a:lnTo>
                <a:lnTo>
                  <a:pt x="102" y="20552"/>
                </a:lnTo>
                <a:lnTo>
                  <a:pt x="213" y="21318"/>
                </a:lnTo>
                <a:lnTo>
                  <a:pt x="350" y="21600"/>
                </a:lnTo>
                <a:lnTo>
                  <a:pt x="21249" y="21600"/>
                </a:lnTo>
                <a:lnTo>
                  <a:pt x="21385" y="21318"/>
                </a:lnTo>
                <a:lnTo>
                  <a:pt x="21497" y="20552"/>
                </a:lnTo>
                <a:lnTo>
                  <a:pt x="21573" y="19410"/>
                </a:lnTo>
                <a:lnTo>
                  <a:pt x="21600" y="18013"/>
                </a:lnTo>
                <a:lnTo>
                  <a:pt x="21600" y="3587"/>
                </a:lnTo>
                <a:lnTo>
                  <a:pt x="21573" y="2190"/>
                </a:lnTo>
                <a:lnTo>
                  <a:pt x="21497" y="1048"/>
                </a:lnTo>
                <a:lnTo>
                  <a:pt x="21385" y="282"/>
                </a:lnTo>
                <a:lnTo>
                  <a:pt x="21249" y="0"/>
                </a:lnTo>
                <a:close/>
              </a:path>
            </a:pathLst>
          </a:custGeom>
          <a:solidFill>
            <a:srgbClr val="ED7D31"/>
          </a:solidFill>
          <a:ln w="12700">
            <a:miter lim="400000"/>
          </a:ln>
        </p:spPr>
        <p:txBody>
          <a:bodyPr lIns="45719" rIns="45719"/>
          <a:lstStyle/>
          <a:p>
            <a:endParaRPr/>
          </a:p>
        </p:txBody>
      </p:sp>
      <p:graphicFrame>
        <p:nvGraphicFramePr>
          <p:cNvPr id="375" name="object 4"/>
          <p:cNvGraphicFramePr/>
          <p:nvPr/>
        </p:nvGraphicFramePr>
        <p:xfrm>
          <a:off x="598169" y="1068527"/>
          <a:ext cx="7482838" cy="2637790"/>
        </p:xfrm>
        <a:graphic>
          <a:graphicData uri="http://schemas.openxmlformats.org/drawingml/2006/table">
            <a:tbl>
              <a:tblPr>
                <a:tableStyleId>{4C3C2611-4C71-4FC5-86AE-919BDF0F9419}</a:tableStyleId>
              </a:tblPr>
              <a:tblGrid>
                <a:gridCol w="374015">
                  <a:extLst>
                    <a:ext uri="{9D8B030D-6E8A-4147-A177-3AD203B41FA5}">
                      <a16:colId xmlns:a16="http://schemas.microsoft.com/office/drawing/2014/main" val="20000"/>
                    </a:ext>
                  </a:extLst>
                </a:gridCol>
                <a:gridCol w="5237480">
                  <a:extLst>
                    <a:ext uri="{9D8B030D-6E8A-4147-A177-3AD203B41FA5}">
                      <a16:colId xmlns:a16="http://schemas.microsoft.com/office/drawing/2014/main" val="20001"/>
                    </a:ext>
                  </a:extLst>
                </a:gridCol>
                <a:gridCol w="1871343">
                  <a:extLst>
                    <a:ext uri="{9D8B030D-6E8A-4147-A177-3AD203B41FA5}">
                      <a16:colId xmlns:a16="http://schemas.microsoft.com/office/drawing/2014/main" val="20002"/>
                    </a:ext>
                  </a:extLst>
                </a:gridCol>
              </a:tblGrid>
              <a:tr h="203200">
                <a:tc>
                  <a:txBody>
                    <a:bodyPr/>
                    <a:lstStyle/>
                    <a:p>
                      <a:pPr algn="l">
                        <a:defRPr>
                          <a:sym typeface="Calibri"/>
                        </a:defRPr>
                      </a:pPr>
                      <a:endParaRPr/>
                    </a:p>
                  </a:txBody>
                  <a:tcPr marL="0" marR="0" marT="0" marB="0" horzOverflow="overflow">
                    <a:lnR w="19050">
                      <a:solidFill>
                        <a:srgbClr val="ED7D31"/>
                      </a:solidFill>
                    </a:lnR>
                    <a:lnB w="12700">
                      <a:solidFill>
                        <a:srgbClr val="4473C4"/>
                      </a:solidFill>
                    </a:lnB>
                  </a:tcPr>
                </a:tc>
                <a:tc>
                  <a:txBody>
                    <a:bodyPr/>
                    <a:lstStyle/>
                    <a:p>
                      <a:pPr algn="l">
                        <a:defRPr>
                          <a:sym typeface="Calibri"/>
                        </a:defRPr>
                      </a:pPr>
                      <a:endParaRPr/>
                    </a:p>
                  </a:txBody>
                  <a:tcPr marL="0" marR="0" marT="0" marB="0" horzOverflow="overflow">
                    <a:lnL w="19050">
                      <a:solidFill>
                        <a:srgbClr val="ED7D31"/>
                      </a:solidFill>
                    </a:lnL>
                    <a:lnR w="19050">
                      <a:solidFill>
                        <a:srgbClr val="ED7D31"/>
                      </a:solidFill>
                    </a:lnR>
                    <a:lnB w="12700">
                      <a:solidFill>
                        <a:srgbClr val="4473C4"/>
                      </a:solidFill>
                    </a:lnB>
                  </a:tcPr>
                </a:tc>
                <a:tc>
                  <a:txBody>
                    <a:bodyPr/>
                    <a:lstStyle/>
                    <a:p>
                      <a:pPr algn="l">
                        <a:defRPr>
                          <a:sym typeface="Calibri"/>
                        </a:defRPr>
                      </a:pPr>
                      <a:endParaRPr/>
                    </a:p>
                  </a:txBody>
                  <a:tcPr marL="0" marR="0" marT="0" marB="0" horzOverflow="overflow">
                    <a:lnL w="19050">
                      <a:solidFill>
                        <a:srgbClr val="ED7D31"/>
                      </a:solidFill>
                    </a:lnL>
                    <a:lnB w="12700">
                      <a:solidFill>
                        <a:srgbClr val="4473C4"/>
                      </a:solidFill>
                    </a:lnB>
                  </a:tcPr>
                </a:tc>
                <a:extLst>
                  <a:ext uri="{0D108BD9-81ED-4DB2-BD59-A6C34878D82A}">
                    <a16:rowId xmlns:a16="http://schemas.microsoft.com/office/drawing/2014/main" val="10000"/>
                  </a:ext>
                </a:extLst>
              </a:tr>
              <a:tr h="201930">
                <a:tc>
                  <a:txBody>
                    <a:bodyPr/>
                    <a:lstStyle/>
                    <a:p>
                      <a:pPr algn="l">
                        <a:defRPr>
                          <a:sym typeface="Calibri"/>
                        </a:defRPr>
                      </a:pPr>
                      <a:endParaRPr/>
                    </a:p>
                  </a:txBody>
                  <a:tcPr marL="0" marR="0" marT="0" marB="0" horzOverflow="overflow">
                    <a:lnL w="12700">
                      <a:solidFill>
                        <a:srgbClr val="4473C4"/>
                      </a:solidFill>
                    </a:lnL>
                    <a:lnR w="19050">
                      <a:solidFill>
                        <a:srgbClr val="ED7D31"/>
                      </a:solidFill>
                    </a:lnR>
                    <a:lnT w="12700">
                      <a:solidFill>
                        <a:srgbClr val="4473C4"/>
                      </a:solidFill>
                    </a:lnT>
                  </a:tcPr>
                </a:tc>
                <a:tc>
                  <a:txBody>
                    <a:bodyPr/>
                    <a:lstStyle/>
                    <a:p>
                      <a:pPr indent="222250" algn="l">
                        <a:lnSpc>
                          <a:spcPts val="1400"/>
                        </a:lnSpc>
                        <a:defRPr sz="2200">
                          <a:solidFill>
                            <a:srgbClr val="FFFFFF"/>
                          </a:solidFill>
                          <a:latin typeface="Microsoft Sans Serif"/>
                          <a:ea typeface="Microsoft Sans Serif"/>
                          <a:cs typeface="Microsoft Sans Serif"/>
                          <a:sym typeface="Microsoft Sans Serif"/>
                        </a:defRPr>
                      </a:pPr>
                      <a:r>
                        <a:t>RISK</a:t>
                      </a:r>
                      <a:r>
                        <a:rPr spc="104"/>
                        <a:t> </a:t>
                      </a:r>
                      <a:r>
                        <a:rPr spc="-9"/>
                        <a:t>FACTORS</a:t>
                      </a:r>
                    </a:p>
                  </a:txBody>
                  <a:tcPr marL="0" marR="0" marT="0" marB="0" horzOverflow="overflow">
                    <a:lnL w="19050">
                      <a:solidFill>
                        <a:srgbClr val="ED7D31"/>
                      </a:solidFill>
                    </a:lnL>
                    <a:lnR w="19050">
                      <a:solidFill>
                        <a:srgbClr val="ED7D31"/>
                      </a:solidFill>
                    </a:lnR>
                    <a:lnT w="12700">
                      <a:solidFill>
                        <a:srgbClr val="4473C4"/>
                      </a:solidFill>
                    </a:lnT>
                  </a:tcPr>
                </a:tc>
                <a:tc>
                  <a:txBody>
                    <a:bodyPr/>
                    <a:lstStyle/>
                    <a:p>
                      <a:pPr algn="l">
                        <a:defRPr>
                          <a:sym typeface="Calibri"/>
                        </a:defRPr>
                      </a:pPr>
                      <a:endParaRPr/>
                    </a:p>
                  </a:txBody>
                  <a:tcPr marL="0" marR="0" marT="0" marB="0" horzOverflow="overflow">
                    <a:lnL w="19050">
                      <a:solidFill>
                        <a:srgbClr val="ED7D31"/>
                      </a:solidFill>
                    </a:lnL>
                    <a:lnR w="12700">
                      <a:solidFill>
                        <a:srgbClr val="4473C4"/>
                      </a:solidFill>
                    </a:lnR>
                    <a:lnT w="12700">
                      <a:solidFill>
                        <a:srgbClr val="4473C4"/>
                      </a:solidFill>
                    </a:lnT>
                  </a:tcPr>
                </a:tc>
                <a:extLst>
                  <a:ext uri="{0D108BD9-81ED-4DB2-BD59-A6C34878D82A}">
                    <a16:rowId xmlns:a16="http://schemas.microsoft.com/office/drawing/2014/main" val="10001"/>
                  </a:ext>
                </a:extLst>
              </a:tr>
              <a:tr h="2089150">
                <a:tc gridSpan="3">
                  <a:txBody>
                    <a:bodyPr/>
                    <a:lstStyle/>
                    <a:p>
                      <a:pPr marL="767715" indent="-187959" algn="l">
                        <a:spcBef>
                          <a:spcPts val="1000"/>
                        </a:spcBef>
                        <a:buSzPct val="100000"/>
                        <a:buChar char="•"/>
                        <a:tabLst>
                          <a:tab pos="762000" algn="l"/>
                        </a:tabLst>
                        <a:defRPr sz="1900">
                          <a:latin typeface="Times New Roman"/>
                          <a:ea typeface="Times New Roman"/>
                          <a:cs typeface="Times New Roman"/>
                          <a:sym typeface="Times New Roman"/>
                        </a:defRPr>
                      </a:pPr>
                      <a:r>
                        <a:t>age</a:t>
                      </a:r>
                      <a:r>
                        <a:rPr spc="5"/>
                        <a:t> </a:t>
                      </a:r>
                      <a:r>
                        <a:t>&gt;=35</a:t>
                      </a:r>
                      <a:r>
                        <a:rPr spc="5"/>
                        <a:t> </a:t>
                      </a:r>
                      <a:r>
                        <a:rPr spc="-10"/>
                        <a:t>years</a:t>
                      </a:r>
                    </a:p>
                    <a:p>
                      <a:pPr marL="767080" indent="-187959" algn="l">
                        <a:spcBef>
                          <a:spcPts val="100"/>
                        </a:spcBef>
                        <a:buSzPct val="100000"/>
                        <a:buChar char="•"/>
                        <a:tabLst>
                          <a:tab pos="762000" algn="l"/>
                        </a:tabLst>
                        <a:defRPr sz="1900" spc="-10">
                          <a:latin typeface="Times New Roman"/>
                          <a:ea typeface="Times New Roman"/>
                          <a:cs typeface="Times New Roman"/>
                          <a:sym typeface="Times New Roman"/>
                        </a:defRPr>
                      </a:pPr>
                      <a:r>
                        <a:t>hypertension</a:t>
                      </a:r>
                    </a:p>
                    <a:p>
                      <a:pPr marL="767715" indent="-187959" algn="l">
                        <a:spcBef>
                          <a:spcPts val="100"/>
                        </a:spcBef>
                        <a:buSzPct val="100000"/>
                        <a:buChar char="•"/>
                        <a:tabLst>
                          <a:tab pos="762000" algn="l"/>
                        </a:tabLst>
                        <a:defRPr sz="1900">
                          <a:latin typeface="Times New Roman"/>
                          <a:ea typeface="Times New Roman"/>
                          <a:cs typeface="Times New Roman"/>
                          <a:sym typeface="Times New Roman"/>
                        </a:defRPr>
                      </a:pPr>
                      <a:r>
                        <a:t>and postpartum </a:t>
                      </a:r>
                      <a:r>
                        <a:rPr spc="-10"/>
                        <a:t>bleeding.</a:t>
                      </a:r>
                    </a:p>
                    <a:p>
                      <a:pPr marL="956944" lvl="1" indent="-187959" algn="l">
                        <a:spcBef>
                          <a:spcPts val="100"/>
                        </a:spcBef>
                        <a:buSzPct val="100000"/>
                        <a:buChar char="•"/>
                        <a:tabLst>
                          <a:tab pos="952500" algn="l"/>
                        </a:tabLst>
                        <a:defRPr sz="1900">
                          <a:latin typeface="Times New Roman"/>
                          <a:ea typeface="Times New Roman"/>
                          <a:cs typeface="Times New Roman"/>
                          <a:sym typeface="Times New Roman"/>
                        </a:defRPr>
                      </a:pPr>
                      <a:r>
                        <a:t>Previous</a:t>
                      </a:r>
                      <a:r>
                        <a:rPr spc="-25"/>
                        <a:t> VTE</a:t>
                      </a:r>
                    </a:p>
                    <a:p>
                      <a:pPr marL="956944" lvl="1" indent="-187959" algn="l">
                        <a:spcBef>
                          <a:spcPts val="100"/>
                        </a:spcBef>
                        <a:buSzPct val="100000"/>
                        <a:buChar char="•"/>
                        <a:tabLst>
                          <a:tab pos="952500" algn="l"/>
                        </a:tabLst>
                        <a:defRPr sz="1900">
                          <a:latin typeface="Times New Roman"/>
                          <a:ea typeface="Times New Roman"/>
                          <a:cs typeface="Times New Roman"/>
                          <a:sym typeface="Times New Roman"/>
                        </a:defRPr>
                      </a:pPr>
                      <a:r>
                        <a:t>High</a:t>
                      </a:r>
                      <a:r>
                        <a:rPr spc="-5"/>
                        <a:t> </a:t>
                      </a:r>
                      <a:r>
                        <a:t>body</a:t>
                      </a:r>
                      <a:r>
                        <a:rPr spc="5"/>
                        <a:t> </a:t>
                      </a:r>
                      <a:r>
                        <a:t>mass</a:t>
                      </a:r>
                      <a:r>
                        <a:rPr spc="10"/>
                        <a:t> </a:t>
                      </a:r>
                      <a:r>
                        <a:t>index</a:t>
                      </a:r>
                      <a:r>
                        <a:rPr spc="5"/>
                        <a:t> </a:t>
                      </a:r>
                      <a:r>
                        <a:t>/</a:t>
                      </a:r>
                      <a:r>
                        <a:rPr spc="10"/>
                        <a:t> </a:t>
                      </a:r>
                      <a:r>
                        <a:rPr spc="-10"/>
                        <a:t>immobilization</a:t>
                      </a:r>
                    </a:p>
                    <a:p>
                      <a:pPr marL="956944" lvl="1" indent="-187959" algn="l">
                        <a:spcBef>
                          <a:spcPts val="100"/>
                        </a:spcBef>
                        <a:buSzPct val="100000"/>
                        <a:buChar char="•"/>
                        <a:tabLst>
                          <a:tab pos="952500" algn="l"/>
                        </a:tabLst>
                        <a:defRPr sz="1900">
                          <a:latin typeface="Times New Roman"/>
                          <a:ea typeface="Times New Roman"/>
                          <a:cs typeface="Times New Roman"/>
                          <a:sym typeface="Times New Roman"/>
                        </a:defRPr>
                      </a:pPr>
                      <a:r>
                        <a:t>Caesarean</a:t>
                      </a:r>
                      <a:r>
                        <a:rPr spc="29"/>
                        <a:t> </a:t>
                      </a:r>
                      <a:r>
                        <a:t>delivery</a:t>
                      </a:r>
                      <a:r>
                        <a:rPr spc="29"/>
                        <a:t> </a:t>
                      </a:r>
                      <a:r>
                        <a:t>or</a:t>
                      </a:r>
                      <a:r>
                        <a:rPr spc="29"/>
                        <a:t> </a:t>
                      </a:r>
                      <a:r>
                        <a:t>operative</a:t>
                      </a:r>
                      <a:r>
                        <a:rPr spc="29"/>
                        <a:t> </a:t>
                      </a:r>
                      <a:r>
                        <a:rPr spc="-10"/>
                        <a:t>delivery</a:t>
                      </a:r>
                    </a:p>
                  </a:txBody>
                  <a:tcPr marL="0" marR="0" marT="0" marB="0" horzOverflow="overflow">
                    <a:lnL w="12700">
                      <a:solidFill>
                        <a:srgbClr val="4473C4"/>
                      </a:solidFill>
                    </a:lnL>
                    <a:lnR w="12700">
                      <a:solidFill>
                        <a:srgbClr val="4473C4"/>
                      </a:solidFill>
                    </a:lnR>
                    <a:lnB w="12700">
                      <a:solidFill>
                        <a:srgbClr val="4473C4"/>
                      </a:solid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376" name="object 5"/>
          <p:cNvSpPr txBox="1"/>
          <p:nvPr/>
        </p:nvSpPr>
        <p:spPr>
          <a:xfrm>
            <a:off x="205421" y="3804011"/>
            <a:ext cx="6890386" cy="14693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29844">
              <a:spcBef>
                <a:spcPts val="400"/>
              </a:spcBef>
              <a:defRPr spc="114">
                <a:solidFill>
                  <a:srgbClr val="632523"/>
                </a:solidFill>
                <a:latin typeface="Arial"/>
                <a:ea typeface="Arial"/>
                <a:cs typeface="Arial"/>
                <a:sym typeface="Arial"/>
              </a:defRPr>
            </a:pPr>
            <a:r>
              <a:t>Clinical</a:t>
            </a:r>
            <a:r>
              <a:rPr spc="30"/>
              <a:t> </a:t>
            </a:r>
            <a:r>
              <a:rPr spc="120"/>
              <a:t>Picture</a:t>
            </a:r>
            <a:r>
              <a:rPr sz="1900" spc="119"/>
              <a:t>:</a:t>
            </a:r>
            <a:endParaRPr sz="1900" spc="120"/>
          </a:p>
          <a:p>
            <a:pPr marL="257175" indent="-244475">
              <a:spcBef>
                <a:spcPts val="300"/>
              </a:spcBef>
              <a:buSzPct val="100000"/>
              <a:buFont typeface="Microsoft Sans Serif"/>
              <a:buChar char="•"/>
              <a:tabLst>
                <a:tab pos="254000" algn="l"/>
              </a:tabLst>
              <a:defRPr u="sng">
                <a:uFill>
                  <a:solidFill>
                    <a:srgbClr val="000000"/>
                  </a:solidFill>
                </a:uFill>
                <a:latin typeface="Times New Roman"/>
                <a:ea typeface="Times New Roman"/>
                <a:cs typeface="Times New Roman"/>
                <a:sym typeface="Times New Roman"/>
              </a:defRPr>
            </a:pPr>
            <a:r>
              <a:t>Pulmonary</a:t>
            </a:r>
            <a:r>
              <a:rPr spc="10"/>
              <a:t> </a:t>
            </a:r>
            <a:r>
              <a:t>embolism</a:t>
            </a:r>
            <a:r>
              <a:rPr u="none">
                <a:uFillTx/>
              </a:rPr>
              <a:t>:</a:t>
            </a:r>
            <a:r>
              <a:rPr u="none" spc="15">
                <a:uFillTx/>
              </a:rPr>
              <a:t> </a:t>
            </a:r>
            <a:r>
              <a:rPr u="none" spc="-10">
                <a:uFillTx/>
              </a:rPr>
              <a:t>Acute-</a:t>
            </a:r>
            <a:r>
              <a:rPr u="none">
                <a:uFillTx/>
              </a:rPr>
              <a:t>onset</a:t>
            </a:r>
            <a:r>
              <a:rPr u="none" spc="10">
                <a:uFillTx/>
              </a:rPr>
              <a:t> </a:t>
            </a:r>
            <a:r>
              <a:rPr u="none">
                <a:uFillTx/>
              </a:rPr>
              <a:t>dyspnea,</a:t>
            </a:r>
            <a:r>
              <a:rPr u="none" spc="15">
                <a:uFillTx/>
              </a:rPr>
              <a:t> </a:t>
            </a:r>
            <a:r>
              <a:rPr u="none">
                <a:uFillTx/>
              </a:rPr>
              <a:t>sharp</a:t>
            </a:r>
            <a:r>
              <a:rPr u="none" spc="10">
                <a:uFillTx/>
              </a:rPr>
              <a:t> </a:t>
            </a:r>
            <a:r>
              <a:rPr u="none">
                <a:uFillTx/>
              </a:rPr>
              <a:t>pain,</a:t>
            </a:r>
            <a:r>
              <a:rPr u="none" spc="15">
                <a:uFillTx/>
              </a:rPr>
              <a:t> </a:t>
            </a:r>
            <a:r>
              <a:rPr u="none">
                <a:uFillTx/>
              </a:rPr>
              <a:t>and</a:t>
            </a:r>
            <a:r>
              <a:rPr u="none" spc="10">
                <a:uFillTx/>
              </a:rPr>
              <a:t> </a:t>
            </a:r>
            <a:r>
              <a:rPr u="none" spc="-10">
                <a:uFillTx/>
              </a:rPr>
              <a:t>hemoptysis</a:t>
            </a:r>
          </a:p>
          <a:p>
            <a:pPr>
              <a:spcBef>
                <a:spcPts val="700"/>
              </a:spcBef>
              <a:buSzPct val="100000"/>
              <a:buFont typeface="Microsoft Sans Serif"/>
              <a:buChar char="•"/>
              <a:defRPr>
                <a:latin typeface="Times New Roman"/>
                <a:ea typeface="Times New Roman"/>
                <a:cs typeface="Times New Roman"/>
                <a:sym typeface="Times New Roman"/>
              </a:defRPr>
            </a:pPr>
            <a:endParaRPr u="none" spc="-10">
              <a:uFillTx/>
            </a:endParaRPr>
          </a:p>
          <a:p>
            <a:pPr marL="92710" indent="-92075">
              <a:lnSpc>
                <a:spcPts val="2100"/>
              </a:lnSpc>
              <a:buSzPct val="100000"/>
              <a:buChar char="•"/>
              <a:tabLst>
                <a:tab pos="88900" algn="l"/>
              </a:tabLst>
              <a:defRPr u="sng" spc="455">
                <a:uFill>
                  <a:solidFill>
                    <a:srgbClr val="000000"/>
                  </a:solidFill>
                </a:uFill>
                <a:latin typeface="Microsoft Sans Serif"/>
                <a:ea typeface="Microsoft Sans Serif"/>
                <a:cs typeface="Microsoft Sans Serif"/>
                <a:sym typeface="Microsoft Sans Serif"/>
              </a:defRPr>
            </a:pPr>
            <a:r>
              <a:t> </a:t>
            </a:r>
            <a:r>
              <a:rPr spc="0">
                <a:latin typeface="Times New Roman"/>
                <a:ea typeface="Times New Roman"/>
                <a:cs typeface="Times New Roman"/>
                <a:sym typeface="Times New Roman"/>
              </a:rPr>
              <a:t>DVT</a:t>
            </a:r>
            <a:r>
              <a:rPr spc="5">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a:t>
            </a:r>
            <a:r>
              <a:rPr u="none" spc="-5">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Edema,</a:t>
            </a:r>
            <a:r>
              <a:rPr u="none" spc="-5">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Leg</a:t>
            </a:r>
            <a:r>
              <a:rPr u="none" spc="-5">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pain, Tenderness, Warmth</a:t>
            </a:r>
            <a:r>
              <a:rPr u="none" spc="-5">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or erythema</a:t>
            </a:r>
            <a:r>
              <a:rPr u="none" spc="-5">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of</a:t>
            </a:r>
            <a:r>
              <a:rPr u="none" spc="-5">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the</a:t>
            </a:r>
            <a:r>
              <a:rPr u="none" spc="-15">
                <a:uFillTx/>
                <a:latin typeface="Times New Roman"/>
                <a:ea typeface="Times New Roman"/>
                <a:cs typeface="Times New Roman"/>
                <a:sym typeface="Times New Roman"/>
              </a:rPr>
              <a:t> </a:t>
            </a:r>
            <a:r>
              <a:rPr sz="1700" u="none" spc="-20">
                <a:uFillTx/>
                <a:latin typeface="Times New Roman"/>
                <a:ea typeface="Times New Roman"/>
                <a:cs typeface="Times New Roman"/>
                <a:sym typeface="Times New Roman"/>
              </a:rPr>
              <a:t>skin</a:t>
            </a:r>
            <a:endParaRPr sz="1700" spc="429">
              <a:latin typeface="Times New Roman"/>
              <a:ea typeface="Times New Roman"/>
              <a:cs typeface="Times New Roman"/>
              <a:sym typeface="Times New Roman"/>
            </a:endParaRPr>
          </a:p>
          <a:p>
            <a:pPr indent="22859">
              <a:lnSpc>
                <a:spcPts val="2100"/>
              </a:lnSpc>
              <a:defRPr>
                <a:latin typeface="Times New Roman"/>
                <a:ea typeface="Times New Roman"/>
                <a:cs typeface="Times New Roman"/>
                <a:sym typeface="Times New Roman"/>
              </a:defRPr>
            </a:pPr>
            <a:r>
              <a:t>over</a:t>
            </a:r>
            <a:r>
              <a:rPr spc="-10"/>
              <a:t> </a:t>
            </a:r>
            <a:r>
              <a:t>particular</a:t>
            </a:r>
            <a:r>
              <a:rPr spc="-5"/>
              <a:t> </a:t>
            </a:r>
            <a:r>
              <a:rPr spc="-20"/>
              <a:t>area</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object 2"/>
          <p:cNvSpPr txBox="1"/>
          <p:nvPr/>
        </p:nvSpPr>
        <p:spPr>
          <a:xfrm>
            <a:off x="148589" y="1065796"/>
            <a:ext cx="4993005" cy="1003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200660" indent="-187325">
              <a:spcBef>
                <a:spcPts val="400"/>
              </a:spcBef>
              <a:buSzPct val="100000"/>
              <a:buChar char="•"/>
              <a:tabLst>
                <a:tab pos="190500" algn="l"/>
              </a:tabLst>
              <a:defRPr sz="1400" spc="-10">
                <a:solidFill>
                  <a:srgbClr val="632523"/>
                </a:solidFill>
                <a:latin typeface="Arial"/>
                <a:ea typeface="Arial"/>
                <a:cs typeface="Arial"/>
                <a:sym typeface="Arial"/>
              </a:defRPr>
            </a:pPr>
            <a:r>
              <a:t>INVESTIGATION</a:t>
            </a:r>
            <a:r>
              <a:rPr sz="1300">
                <a:solidFill>
                  <a:srgbClr val="000000"/>
                </a:solidFill>
                <a:latin typeface="Microsoft Sans Serif"/>
                <a:ea typeface="Microsoft Sans Serif"/>
                <a:cs typeface="Microsoft Sans Serif"/>
                <a:sym typeface="Microsoft Sans Serif"/>
              </a:rPr>
              <a:t>:</a:t>
            </a:r>
            <a:endParaRPr sz="1300" spc="-9">
              <a:latin typeface="Microsoft Sans Serif"/>
              <a:ea typeface="Microsoft Sans Serif"/>
              <a:cs typeface="Microsoft Sans Serif"/>
              <a:sym typeface="Microsoft Sans Serif"/>
            </a:endParaRPr>
          </a:p>
          <a:p>
            <a:pPr marL="202564" indent="-187960">
              <a:spcBef>
                <a:spcPts val="400"/>
              </a:spcBef>
              <a:buSzPct val="100000"/>
              <a:buChar char="•"/>
              <a:tabLst>
                <a:tab pos="190500" algn="l"/>
              </a:tabLst>
              <a:defRPr sz="1500" spc="-10">
                <a:latin typeface="Microsoft Sans Serif"/>
                <a:ea typeface="Microsoft Sans Serif"/>
                <a:cs typeface="Microsoft Sans Serif"/>
                <a:sym typeface="Microsoft Sans Serif"/>
              </a:defRPr>
            </a:pPr>
            <a:r>
              <a:t>lower</a:t>
            </a:r>
            <a:r>
              <a:rPr spc="-50"/>
              <a:t> </a:t>
            </a:r>
            <a:r>
              <a:rPr spc="0"/>
              <a:t>limb</a:t>
            </a:r>
            <a:r>
              <a:rPr spc="-55"/>
              <a:t> </a:t>
            </a:r>
            <a:r>
              <a:rPr spc="-20"/>
              <a:t>compression</a:t>
            </a:r>
            <a:r>
              <a:rPr spc="-45"/>
              <a:t> </a:t>
            </a:r>
            <a:r>
              <a:rPr spc="-20"/>
              <a:t>ultrasound</a:t>
            </a:r>
            <a:r>
              <a:rPr spc="-50"/>
              <a:t> </a:t>
            </a:r>
            <a:r>
              <a:rPr spc="0"/>
              <a:t>done</a:t>
            </a:r>
            <a:r>
              <a:rPr spc="-40"/>
              <a:t> </a:t>
            </a:r>
            <a:r>
              <a:t>within</a:t>
            </a:r>
            <a:r>
              <a:rPr spc="-55"/>
              <a:t> </a:t>
            </a:r>
            <a:r>
              <a:rPr spc="-25"/>
              <a:t>24-</a:t>
            </a:r>
            <a:r>
              <a:rPr spc="0"/>
              <a:t>48</a:t>
            </a:r>
            <a:r>
              <a:rPr spc="-55"/>
              <a:t> </a:t>
            </a:r>
            <a:r>
              <a:rPr spc="-25"/>
              <a:t>hr</a:t>
            </a:r>
          </a:p>
          <a:p>
            <a:pPr marL="201295" indent="-188595">
              <a:spcBef>
                <a:spcPts val="400"/>
              </a:spcBef>
              <a:buSzPct val="103448"/>
              <a:buChar char="•"/>
              <a:tabLst>
                <a:tab pos="190500" algn="l"/>
              </a:tabLst>
              <a:defRPr sz="1400">
                <a:latin typeface="Microsoft Sans Serif"/>
                <a:ea typeface="Microsoft Sans Serif"/>
                <a:cs typeface="Microsoft Sans Serif"/>
                <a:sym typeface="Microsoft Sans Serif"/>
              </a:defRPr>
            </a:pPr>
            <a:r>
              <a:t>Venography</a:t>
            </a:r>
            <a:r>
              <a:rPr spc="-55"/>
              <a:t> </a:t>
            </a:r>
            <a:r>
              <a:rPr sz="1500" spc="-10"/>
              <a:t>and</a:t>
            </a:r>
            <a:r>
              <a:rPr sz="1500" spc="-75"/>
              <a:t> </a:t>
            </a:r>
            <a:r>
              <a:rPr sz="1500" spc="-10"/>
              <a:t>MRI</a:t>
            </a:r>
            <a:r>
              <a:rPr sz="1500" spc="-70"/>
              <a:t> </a:t>
            </a:r>
            <a:r>
              <a:rPr sz="1500" spc="-10"/>
              <a:t>can</a:t>
            </a:r>
            <a:r>
              <a:rPr sz="1500" spc="-70"/>
              <a:t> </a:t>
            </a:r>
            <a:r>
              <a:rPr sz="1500"/>
              <a:t>be</a:t>
            </a:r>
            <a:r>
              <a:rPr sz="1500" spc="-65"/>
              <a:t> </a:t>
            </a:r>
            <a:r>
              <a:rPr sz="1500" spc="-10"/>
              <a:t>useful</a:t>
            </a:r>
            <a:endParaRPr sz="1500"/>
          </a:p>
          <a:p>
            <a:pPr indent="12700">
              <a:spcBef>
                <a:spcPts val="400"/>
              </a:spcBef>
              <a:defRPr sz="1500" spc="-25">
                <a:solidFill>
                  <a:srgbClr val="32325D"/>
                </a:solidFill>
                <a:latin typeface="Microsoft Sans Serif"/>
                <a:ea typeface="Microsoft Sans Serif"/>
                <a:cs typeface="Microsoft Sans Serif"/>
                <a:sym typeface="Microsoft Sans Serif"/>
              </a:defRPr>
            </a:pPr>
            <a:r>
              <a:t>PE</a:t>
            </a:r>
          </a:p>
        </p:txBody>
      </p:sp>
      <p:sp>
        <p:nvSpPr>
          <p:cNvPr id="379" name="object 3"/>
          <p:cNvSpPr/>
          <p:nvPr/>
        </p:nvSpPr>
        <p:spPr>
          <a:xfrm>
            <a:off x="4645342" y="2172157"/>
            <a:ext cx="329883" cy="251461"/>
          </a:xfrm>
          <a:prstGeom prst="rect">
            <a:avLst/>
          </a:prstGeom>
          <a:solidFill>
            <a:srgbClr val="FFFF00"/>
          </a:solidFill>
          <a:ln w="12700">
            <a:miter lim="400000"/>
          </a:ln>
        </p:spPr>
        <p:txBody>
          <a:bodyPr lIns="45719" rIns="45719"/>
          <a:lstStyle/>
          <a:p>
            <a:endParaRPr/>
          </a:p>
        </p:txBody>
      </p:sp>
      <p:sp>
        <p:nvSpPr>
          <p:cNvPr id="380" name="object 4"/>
          <p:cNvSpPr txBox="1"/>
          <p:nvPr/>
        </p:nvSpPr>
        <p:spPr>
          <a:xfrm>
            <a:off x="163195" y="2172157"/>
            <a:ext cx="516891" cy="190501"/>
          </a:xfrm>
          <a:prstGeom prst="rect">
            <a:avLst/>
          </a:prstGeom>
          <a:solidFill>
            <a:srgbClr val="FFFF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33655">
              <a:spcBef>
                <a:spcPts val="100"/>
              </a:spcBef>
              <a:defRPr sz="1300" spc="-10">
                <a:solidFill>
                  <a:srgbClr val="32325D"/>
                </a:solidFill>
                <a:latin typeface="Microsoft Sans Serif"/>
                <a:ea typeface="Microsoft Sans Serif"/>
                <a:cs typeface="Microsoft Sans Serif"/>
                <a:sym typeface="Microsoft Sans Serif"/>
              </a:defRPr>
            </a:lvl1pPr>
          </a:lstStyle>
          <a:p>
            <a:r>
              <a:t>(ECG)</a:t>
            </a:r>
          </a:p>
        </p:txBody>
      </p:sp>
      <p:sp>
        <p:nvSpPr>
          <p:cNvPr id="381" name="object 5"/>
          <p:cNvSpPr txBox="1"/>
          <p:nvPr/>
        </p:nvSpPr>
        <p:spPr>
          <a:xfrm>
            <a:off x="708341" y="2171642"/>
            <a:ext cx="1435737" cy="20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spcBef>
                <a:spcPts val="100"/>
              </a:spcBef>
              <a:defRPr sz="1400">
                <a:solidFill>
                  <a:srgbClr val="32325D"/>
                </a:solidFill>
                <a:latin typeface="Microsoft Sans Serif"/>
                <a:ea typeface="Microsoft Sans Serif"/>
                <a:cs typeface="Microsoft Sans Serif"/>
                <a:sym typeface="Microsoft Sans Serif"/>
              </a:defRPr>
            </a:pPr>
            <a:r>
              <a:t>and</a:t>
            </a:r>
            <a:r>
              <a:rPr spc="-75"/>
              <a:t> </a:t>
            </a:r>
            <a:r>
              <a:t>a</a:t>
            </a:r>
            <a:r>
              <a:rPr spc="-65"/>
              <a:t> </a:t>
            </a:r>
            <a:r>
              <a:t>chest</a:t>
            </a:r>
            <a:r>
              <a:rPr spc="-70"/>
              <a:t> </a:t>
            </a:r>
            <a:r>
              <a:rPr spc="-10"/>
              <a:t>X-</a:t>
            </a:r>
            <a:r>
              <a:rPr spc="-25"/>
              <a:t>ray</a:t>
            </a:r>
          </a:p>
        </p:txBody>
      </p:sp>
      <p:sp>
        <p:nvSpPr>
          <p:cNvPr id="382" name="object 6"/>
          <p:cNvSpPr txBox="1"/>
          <p:nvPr/>
        </p:nvSpPr>
        <p:spPr>
          <a:xfrm>
            <a:off x="2223452" y="2172157"/>
            <a:ext cx="474345" cy="190501"/>
          </a:xfrm>
          <a:prstGeom prst="rect">
            <a:avLst/>
          </a:prstGeom>
          <a:solidFill>
            <a:srgbClr val="FFFF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100"/>
              </a:spcBef>
              <a:defRPr sz="1300" spc="-10">
                <a:solidFill>
                  <a:srgbClr val="32325D"/>
                </a:solidFill>
                <a:latin typeface="Microsoft Sans Serif"/>
                <a:ea typeface="Microsoft Sans Serif"/>
                <a:cs typeface="Microsoft Sans Serif"/>
                <a:sym typeface="Microsoft Sans Serif"/>
              </a:defRPr>
            </a:lvl1pPr>
          </a:lstStyle>
          <a:p>
            <a:r>
              <a:t>(CXR)</a:t>
            </a:r>
          </a:p>
        </p:txBody>
      </p:sp>
      <p:sp>
        <p:nvSpPr>
          <p:cNvPr id="383" name="object 7"/>
          <p:cNvSpPr txBox="1"/>
          <p:nvPr/>
        </p:nvSpPr>
        <p:spPr>
          <a:xfrm>
            <a:off x="2715855" y="2151202"/>
            <a:ext cx="2313941" cy="228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spcBef>
                <a:spcPts val="100"/>
              </a:spcBef>
              <a:defRPr sz="1500">
                <a:solidFill>
                  <a:srgbClr val="32325D"/>
                </a:solidFill>
                <a:latin typeface="Microsoft Sans Serif"/>
                <a:ea typeface="Microsoft Sans Serif"/>
                <a:cs typeface="Microsoft Sans Serif"/>
                <a:sym typeface="Microsoft Sans Serif"/>
              </a:defRPr>
            </a:pPr>
            <a:r>
              <a:t>ventilation/perfusion</a:t>
            </a:r>
            <a:r>
              <a:rPr spc="95"/>
              <a:t> </a:t>
            </a:r>
            <a:r>
              <a:rPr sz="1600" spc="-20"/>
              <a:t>(</a:t>
            </a:r>
            <a:r>
              <a:rPr spc="-20"/>
              <a:t>V/Q</a:t>
            </a:r>
            <a:r>
              <a:rPr sz="1600" spc="-20"/>
              <a:t>)</a:t>
            </a:r>
          </a:p>
        </p:txBody>
      </p:sp>
      <p:sp>
        <p:nvSpPr>
          <p:cNvPr id="384" name="object 8"/>
          <p:cNvSpPr/>
          <p:nvPr/>
        </p:nvSpPr>
        <p:spPr>
          <a:xfrm>
            <a:off x="163195" y="2675077"/>
            <a:ext cx="555943" cy="251461"/>
          </a:xfrm>
          <a:prstGeom prst="rect">
            <a:avLst/>
          </a:prstGeom>
          <a:solidFill>
            <a:srgbClr val="FFFF00"/>
          </a:solidFill>
          <a:ln w="12700">
            <a:miter lim="400000"/>
          </a:ln>
        </p:spPr>
        <p:txBody>
          <a:bodyPr lIns="45719" rIns="45719"/>
          <a:lstStyle/>
          <a:p>
            <a:endParaRPr/>
          </a:p>
        </p:txBody>
      </p:sp>
      <p:sp>
        <p:nvSpPr>
          <p:cNvPr id="385" name="object 9"/>
          <p:cNvSpPr txBox="1"/>
          <p:nvPr/>
        </p:nvSpPr>
        <p:spPr>
          <a:xfrm>
            <a:off x="149579" y="2647773"/>
            <a:ext cx="4984117" cy="20789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spcBef>
                <a:spcPts val="100"/>
              </a:spcBef>
              <a:defRPr sz="1300" spc="-10">
                <a:solidFill>
                  <a:srgbClr val="32325D"/>
                </a:solidFill>
                <a:latin typeface="Microsoft Sans Serif"/>
                <a:ea typeface="Microsoft Sans Serif"/>
                <a:cs typeface="Microsoft Sans Serif"/>
                <a:sym typeface="Microsoft Sans Serif"/>
              </a:defRPr>
            </a:pPr>
            <a:r>
              <a:t>(CTPA)</a:t>
            </a:r>
            <a:r>
              <a:rPr sz="1600"/>
              <a:t>.</a:t>
            </a:r>
            <a:endParaRPr sz="1600" spc="-12"/>
          </a:p>
          <a:p>
            <a:pPr>
              <a:spcBef>
                <a:spcPts val="900"/>
              </a:spcBef>
              <a:defRPr sz="1300">
                <a:latin typeface="Microsoft Sans Serif"/>
                <a:ea typeface="Microsoft Sans Serif"/>
                <a:cs typeface="Microsoft Sans Serif"/>
                <a:sym typeface="Microsoft Sans Serif"/>
              </a:defRPr>
            </a:pPr>
            <a:endParaRPr sz="1600" spc="-12"/>
          </a:p>
          <a:p>
            <a:pPr indent="12700">
              <a:defRPr spc="-10">
                <a:solidFill>
                  <a:srgbClr val="632523"/>
                </a:solidFill>
                <a:latin typeface="Arial"/>
                <a:ea typeface="Arial"/>
                <a:cs typeface="Arial"/>
                <a:sym typeface="Arial"/>
              </a:defRPr>
            </a:pPr>
            <a:r>
              <a:t>Management:</a:t>
            </a:r>
          </a:p>
          <a:p>
            <a:pPr indent="13334">
              <a:spcBef>
                <a:spcPts val="400"/>
              </a:spcBef>
              <a:defRPr sz="1500">
                <a:latin typeface="Microsoft Sans Serif"/>
                <a:ea typeface="Microsoft Sans Serif"/>
                <a:cs typeface="Microsoft Sans Serif"/>
                <a:sym typeface="Microsoft Sans Serif"/>
              </a:defRPr>
            </a:pPr>
            <a:r>
              <a:t>full</a:t>
            </a:r>
            <a:r>
              <a:rPr spc="-25"/>
              <a:t> </a:t>
            </a:r>
            <a:r>
              <a:t>anticoagulant</a:t>
            </a:r>
            <a:r>
              <a:rPr spc="-25"/>
              <a:t> </a:t>
            </a:r>
            <a:r>
              <a:t>therapy</a:t>
            </a:r>
            <a:r>
              <a:rPr spc="-25"/>
              <a:t> </a:t>
            </a:r>
            <a:r>
              <a:t>(ex:</a:t>
            </a:r>
            <a:r>
              <a:rPr spc="-25"/>
              <a:t> </a:t>
            </a:r>
            <a:r>
              <a:t>Heparins,</a:t>
            </a:r>
            <a:r>
              <a:rPr spc="-25"/>
              <a:t> </a:t>
            </a:r>
            <a:r>
              <a:t>warfarin,</a:t>
            </a:r>
            <a:r>
              <a:rPr spc="-20"/>
              <a:t> </a:t>
            </a:r>
            <a:r>
              <a:t>factor</a:t>
            </a:r>
            <a:r>
              <a:rPr spc="-35"/>
              <a:t> </a:t>
            </a:r>
            <a:r>
              <a:rPr spc="-25"/>
              <a:t>Xa</a:t>
            </a:r>
          </a:p>
          <a:p>
            <a:pPr indent="12700">
              <a:spcBef>
                <a:spcPts val="100"/>
              </a:spcBef>
              <a:defRPr sz="1500" spc="-10">
                <a:latin typeface="Microsoft Sans Serif"/>
                <a:ea typeface="Microsoft Sans Serif"/>
                <a:cs typeface="Microsoft Sans Serif"/>
                <a:sym typeface="Microsoft Sans Serif"/>
              </a:defRPr>
            </a:pPr>
            <a:r>
              <a:t>inhibitors)</a:t>
            </a:r>
          </a:p>
          <a:p>
            <a:pPr indent="12700">
              <a:spcBef>
                <a:spcPts val="600"/>
              </a:spcBef>
              <a:defRPr sz="1500" spc="-20">
                <a:latin typeface="Microsoft Sans Serif"/>
                <a:ea typeface="Microsoft Sans Serif"/>
                <a:cs typeface="Microsoft Sans Serif"/>
                <a:sym typeface="Microsoft Sans Serif"/>
              </a:defRPr>
            </a:pPr>
            <a:r>
              <a:t>Endovascular</a:t>
            </a:r>
            <a:r>
              <a:rPr spc="-40"/>
              <a:t> </a:t>
            </a:r>
            <a:r>
              <a:rPr spc="0"/>
              <a:t>and</a:t>
            </a:r>
            <a:r>
              <a:rPr spc="-40"/>
              <a:t> </a:t>
            </a:r>
            <a:r>
              <a:rPr spc="-10"/>
              <a:t>surgical</a:t>
            </a:r>
            <a:r>
              <a:rPr spc="-35"/>
              <a:t> </a:t>
            </a:r>
            <a:r>
              <a:rPr spc="-10"/>
              <a:t>interventions</a:t>
            </a:r>
          </a:p>
          <a:p>
            <a:pPr marR="59055" indent="13334">
              <a:lnSpc>
                <a:spcPct val="110000"/>
              </a:lnSpc>
              <a:spcBef>
                <a:spcPts val="300"/>
              </a:spcBef>
              <a:defRPr sz="1500">
                <a:latin typeface="Microsoft Sans Serif"/>
                <a:ea typeface="Microsoft Sans Serif"/>
                <a:cs typeface="Microsoft Sans Serif"/>
                <a:sym typeface="Microsoft Sans Serif"/>
              </a:defRPr>
            </a:pPr>
            <a:r>
              <a:t>Percutaneous</a:t>
            </a:r>
            <a:r>
              <a:rPr spc="-60"/>
              <a:t> </a:t>
            </a:r>
            <a:r>
              <a:t>transcatheter</a:t>
            </a:r>
            <a:r>
              <a:rPr spc="-55"/>
              <a:t> </a:t>
            </a:r>
            <a:r>
              <a:t>treatment</a:t>
            </a:r>
            <a:r>
              <a:rPr spc="-50"/>
              <a:t> </a:t>
            </a:r>
            <a:r>
              <a:t>of</a:t>
            </a:r>
            <a:r>
              <a:rPr spc="-70"/>
              <a:t> </a:t>
            </a:r>
            <a:r>
              <a:rPr sz="1400"/>
              <a:t>DVT</a:t>
            </a:r>
            <a:r>
              <a:rPr sz="1400" spc="-25"/>
              <a:t> </a:t>
            </a:r>
            <a:r>
              <a:rPr spc="-10"/>
              <a:t>(Thrombus </a:t>
            </a:r>
            <a:r>
              <a:t>removal,</a:t>
            </a:r>
            <a:r>
              <a:rPr spc="-70"/>
              <a:t> </a:t>
            </a:r>
            <a:r>
              <a:rPr spc="-10"/>
              <a:t>Mechanical</a:t>
            </a:r>
            <a:r>
              <a:rPr spc="-50"/>
              <a:t> </a:t>
            </a:r>
            <a:r>
              <a:rPr spc="-10"/>
              <a:t>thrombectomy,</a:t>
            </a:r>
            <a:r>
              <a:rPr spc="-25"/>
              <a:t> </a:t>
            </a:r>
            <a:r>
              <a:rPr spc="-20"/>
              <a:t>Angioplasty,</a:t>
            </a:r>
            <a:r>
              <a:rPr spc="-80"/>
              <a:t> </a:t>
            </a:r>
            <a:r>
              <a:rPr spc="-10"/>
              <a:t>Stenting)</a:t>
            </a:r>
          </a:p>
        </p:txBody>
      </p:sp>
      <p:pic>
        <p:nvPicPr>
          <p:cNvPr id="386" name="object 10" descr="object 10"/>
          <p:cNvPicPr>
            <a:picLocks noChangeAspect="1"/>
          </p:cNvPicPr>
          <p:nvPr/>
        </p:nvPicPr>
        <p:blipFill>
          <a:blip r:embed="rId2"/>
          <a:stretch>
            <a:fillRect/>
          </a:stretch>
        </p:blipFill>
        <p:spPr>
          <a:xfrm>
            <a:off x="6456045" y="760870"/>
            <a:ext cx="2871153" cy="4282442"/>
          </a:xfrm>
          <a:prstGeom prst="rect">
            <a:avLst/>
          </a:prstGeom>
          <a:ln w="12700">
            <a:miter lim="400000"/>
          </a:ln>
        </p:spPr>
      </p:pic>
      <p:sp>
        <p:nvSpPr>
          <p:cNvPr id="387" name="object 11"/>
          <p:cNvSpPr txBox="1">
            <a:spLocks noGrp="1"/>
          </p:cNvSpPr>
          <p:nvPr>
            <p:ph type="title"/>
          </p:nvPr>
        </p:nvSpPr>
        <p:spPr>
          <a:xfrm>
            <a:off x="217334" y="70313"/>
            <a:ext cx="4869817" cy="923926"/>
          </a:xfrm>
          <a:prstGeom prst="rect">
            <a:avLst/>
          </a:prstGeom>
        </p:spPr>
        <p:txBody>
          <a:bodyPr/>
          <a:lstStyle/>
          <a:p>
            <a:pPr indent="12700">
              <a:spcBef>
                <a:spcPts val="400"/>
              </a:spcBef>
              <a:defRPr sz="2600"/>
            </a:pPr>
            <a:r>
              <a:t>Venous</a:t>
            </a:r>
            <a:r>
              <a:rPr spc="200"/>
              <a:t> </a:t>
            </a:r>
            <a:r>
              <a:rPr sz="2500" spc="100"/>
              <a:t>thromboembolism </a:t>
            </a:r>
            <a:r>
              <a:t>and</a:t>
            </a:r>
          </a:p>
          <a:p>
            <a:pPr indent="17145">
              <a:spcBef>
                <a:spcPts val="400"/>
              </a:spcBef>
              <a:defRPr sz="2600" spc="100"/>
            </a:pPr>
            <a:r>
              <a:t>pulmonary embolism</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EC175-F0D8-C2DA-64D5-B58BE66017E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7968D78-5854-AD8C-C03B-124EF74D4802}"/>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6D2699D2-39A7-DEC4-F8CB-B657594E2556}"/>
              </a:ext>
            </a:extLst>
          </p:cNvPr>
          <p:cNvPicPr>
            <a:picLocks noChangeAspect="1"/>
          </p:cNvPicPr>
          <p:nvPr/>
        </p:nvPicPr>
        <p:blipFill>
          <a:blip r:embed="rId2"/>
          <a:stretch>
            <a:fillRect/>
          </a:stretch>
        </p:blipFill>
        <p:spPr>
          <a:xfrm>
            <a:off x="254237" y="0"/>
            <a:ext cx="9549925" cy="5676900"/>
          </a:xfrm>
          <a:prstGeom prst="rect">
            <a:avLst/>
          </a:prstGeom>
        </p:spPr>
      </p:pic>
    </p:spTree>
    <p:extLst>
      <p:ext uri="{BB962C8B-B14F-4D97-AF65-F5344CB8AC3E}">
        <p14:creationId xmlns:p14="http://schemas.microsoft.com/office/powerpoint/2010/main" val="30005628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object 2"/>
          <p:cNvSpPr txBox="1">
            <a:spLocks noGrp="1"/>
          </p:cNvSpPr>
          <p:nvPr>
            <p:ph type="title"/>
          </p:nvPr>
        </p:nvSpPr>
        <p:spPr>
          <a:xfrm>
            <a:off x="741679" y="449000"/>
            <a:ext cx="8575041" cy="757557"/>
          </a:xfrm>
          <a:prstGeom prst="rect">
            <a:avLst/>
          </a:prstGeom>
        </p:spPr>
        <p:txBody>
          <a:bodyPr/>
          <a:lstStyle/>
          <a:p>
            <a:pPr indent="2406650">
              <a:spcBef>
                <a:spcPts val="100"/>
              </a:spcBef>
              <a:defRPr sz="3500"/>
            </a:pPr>
            <a:r>
              <a:t>General</a:t>
            </a:r>
            <a:r>
              <a:rPr spc="200"/>
              <a:t> </a:t>
            </a:r>
            <a:r>
              <a:rPr spc="100"/>
              <a:t>Changes</a:t>
            </a:r>
          </a:p>
        </p:txBody>
      </p:sp>
      <p:sp>
        <p:nvSpPr>
          <p:cNvPr id="179" name="object 3"/>
          <p:cNvSpPr txBox="1"/>
          <p:nvPr/>
        </p:nvSpPr>
        <p:spPr>
          <a:xfrm>
            <a:off x="760958" y="1438499"/>
            <a:ext cx="8305801" cy="34515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199389" indent="-186689">
              <a:spcBef>
                <a:spcPts val="300"/>
              </a:spcBef>
              <a:buSzPct val="100000"/>
              <a:buChar char="•"/>
              <a:tabLst>
                <a:tab pos="190500" algn="l"/>
              </a:tabLst>
              <a:defRPr spc="55">
                <a:latin typeface="Microsoft Sans Serif"/>
                <a:ea typeface="Microsoft Sans Serif"/>
                <a:cs typeface="Microsoft Sans Serif"/>
                <a:sym typeface="Microsoft Sans Serif"/>
              </a:defRPr>
            </a:pPr>
            <a:r>
              <a:t>Postpartum</a:t>
            </a:r>
            <a:r>
              <a:rPr spc="-5"/>
              <a:t> </a:t>
            </a:r>
            <a:r>
              <a:rPr sz="1900" spc="-10"/>
              <a:t>shivering:</a:t>
            </a:r>
            <a:endParaRPr sz="1900" spc="58"/>
          </a:p>
          <a:p>
            <a:pPr marL="568959" marR="5080" lvl="1" indent="-187959">
              <a:lnSpc>
                <a:spcPts val="1700"/>
              </a:lnSpc>
              <a:spcBef>
                <a:spcPts val="500"/>
              </a:spcBef>
              <a:buSzPct val="103030"/>
              <a:buChar char="•"/>
              <a:tabLst>
                <a:tab pos="558800" algn="l"/>
              </a:tabLst>
              <a:defRPr sz="1600">
                <a:latin typeface="Microsoft Sans Serif"/>
                <a:ea typeface="Microsoft Sans Serif"/>
                <a:cs typeface="Microsoft Sans Serif"/>
                <a:sym typeface="Microsoft Sans Serif"/>
              </a:defRPr>
            </a:pPr>
            <a:r>
              <a:t>Postpartum</a:t>
            </a:r>
            <a:r>
              <a:rPr spc="-65"/>
              <a:t> </a:t>
            </a:r>
            <a:r>
              <a:rPr sz="1700" spc="-20"/>
              <a:t>shivering</a:t>
            </a:r>
            <a:r>
              <a:rPr sz="1700" spc="-69"/>
              <a:t> </a:t>
            </a:r>
            <a:r>
              <a:rPr sz="1700"/>
              <a:t>or</a:t>
            </a:r>
            <a:r>
              <a:rPr sz="1700" spc="-90"/>
              <a:t> </a:t>
            </a:r>
            <a:r>
              <a:rPr spc="-10"/>
              <a:t>chills</a:t>
            </a:r>
            <a:r>
              <a:rPr spc="-60"/>
              <a:t> </a:t>
            </a:r>
            <a:r>
              <a:rPr sz="1700" spc="-10"/>
              <a:t>are</a:t>
            </a:r>
            <a:r>
              <a:rPr sz="1700" spc="-90"/>
              <a:t> </a:t>
            </a:r>
            <a:r>
              <a:t>observed</a:t>
            </a:r>
            <a:r>
              <a:rPr spc="-55"/>
              <a:t> </a:t>
            </a:r>
            <a:r>
              <a:rPr sz="1700"/>
              <a:t>in</a:t>
            </a:r>
            <a:r>
              <a:rPr sz="1700" spc="-75"/>
              <a:t> </a:t>
            </a:r>
            <a:r>
              <a:rPr sz="1700"/>
              <a:t>25</a:t>
            </a:r>
            <a:r>
              <a:rPr sz="1700" spc="-69"/>
              <a:t> </a:t>
            </a:r>
            <a:r>
              <a:rPr sz="1700"/>
              <a:t>to</a:t>
            </a:r>
            <a:r>
              <a:rPr sz="1700" spc="-69"/>
              <a:t> </a:t>
            </a:r>
            <a:r>
              <a:rPr sz="1700"/>
              <a:t>50</a:t>
            </a:r>
            <a:r>
              <a:rPr sz="1700" spc="-69"/>
              <a:t> </a:t>
            </a:r>
            <a:r>
              <a:rPr sz="1700"/>
              <a:t>%</a:t>
            </a:r>
            <a:r>
              <a:rPr sz="1700" spc="-69"/>
              <a:t> </a:t>
            </a:r>
            <a:r>
              <a:rPr sz="1700"/>
              <a:t>of</a:t>
            </a:r>
            <a:r>
              <a:rPr sz="1700" spc="-80"/>
              <a:t> </a:t>
            </a:r>
            <a:r>
              <a:t>women.</a:t>
            </a:r>
            <a:r>
              <a:rPr spc="-65"/>
              <a:t> </a:t>
            </a:r>
            <a:r>
              <a:rPr sz="1700" spc="-10"/>
              <a:t>Shivering 	</a:t>
            </a:r>
            <a:r>
              <a:rPr sz="1700" spc="-20"/>
              <a:t>usually</a:t>
            </a:r>
            <a:r>
              <a:rPr sz="1700" spc="-80"/>
              <a:t> </a:t>
            </a:r>
            <a:r>
              <a:rPr sz="1700" spc="-20"/>
              <a:t>starts</a:t>
            </a:r>
            <a:r>
              <a:rPr sz="1700" spc="-75"/>
              <a:t> </a:t>
            </a:r>
            <a:r>
              <a:rPr sz="1700"/>
              <a:t>1</a:t>
            </a:r>
            <a:r>
              <a:rPr sz="1700" spc="-69"/>
              <a:t> </a:t>
            </a:r>
            <a:r>
              <a:rPr sz="1700"/>
              <a:t>to</a:t>
            </a:r>
            <a:r>
              <a:rPr sz="1700" spc="-69"/>
              <a:t> </a:t>
            </a:r>
            <a:r>
              <a:rPr sz="1700"/>
              <a:t>30</a:t>
            </a:r>
            <a:r>
              <a:rPr sz="1700" spc="-75"/>
              <a:t> </a:t>
            </a:r>
            <a:r>
              <a:rPr sz="1700" spc="-20"/>
              <a:t>minutes</a:t>
            </a:r>
            <a:r>
              <a:rPr sz="1700" spc="-85"/>
              <a:t> </a:t>
            </a:r>
            <a:r>
              <a:rPr spc="-10"/>
              <a:t>post-</a:t>
            </a:r>
            <a:r>
              <a:rPr sz="1700" spc="-20"/>
              <a:t>delivery</a:t>
            </a:r>
            <a:r>
              <a:rPr sz="1700" spc="-80"/>
              <a:t> </a:t>
            </a:r>
            <a:r>
              <a:rPr sz="1700" spc="-20"/>
              <a:t>and</a:t>
            </a:r>
            <a:r>
              <a:rPr sz="1700" spc="-80"/>
              <a:t> </a:t>
            </a:r>
            <a:r>
              <a:rPr sz="1700" spc="-20"/>
              <a:t>lasts</a:t>
            </a:r>
            <a:r>
              <a:rPr sz="1700" spc="-75"/>
              <a:t> </a:t>
            </a:r>
            <a:r>
              <a:rPr sz="1700"/>
              <a:t>for</a:t>
            </a:r>
            <a:r>
              <a:rPr sz="1700" spc="-69"/>
              <a:t> </a:t>
            </a:r>
            <a:r>
              <a:rPr sz="1700"/>
              <a:t>2</a:t>
            </a:r>
            <a:r>
              <a:rPr sz="1700" spc="-75"/>
              <a:t> </a:t>
            </a:r>
            <a:r>
              <a:rPr sz="1700"/>
              <a:t>to</a:t>
            </a:r>
            <a:r>
              <a:rPr sz="1700" spc="-69"/>
              <a:t> </a:t>
            </a:r>
            <a:r>
              <a:rPr sz="1700"/>
              <a:t>60</a:t>
            </a:r>
            <a:r>
              <a:rPr sz="1700" spc="-75"/>
              <a:t> </a:t>
            </a:r>
            <a:r>
              <a:rPr sz="1700" spc="-20"/>
              <a:t>minutes.</a:t>
            </a:r>
            <a:r>
              <a:rPr sz="1700" spc="-80"/>
              <a:t> </a:t>
            </a:r>
            <a:r>
              <a:rPr sz="1700" spc="-20"/>
              <a:t>The</a:t>
            </a:r>
            <a:r>
              <a:rPr sz="1700" spc="-80"/>
              <a:t> </a:t>
            </a:r>
            <a:r>
              <a:rPr sz="1700" spc="-10"/>
              <a:t>cause 	</a:t>
            </a:r>
            <a:r>
              <a:rPr sz="1700"/>
              <a:t>is</a:t>
            </a:r>
            <a:r>
              <a:rPr sz="1700" spc="-90"/>
              <a:t> </a:t>
            </a:r>
            <a:r>
              <a:rPr sz="1700" spc="-10"/>
              <a:t>unknown.</a:t>
            </a:r>
            <a:endParaRPr sz="1700"/>
          </a:p>
          <a:p>
            <a:pPr marL="570230" lvl="1" indent="-187325">
              <a:buSzPct val="100000"/>
              <a:buChar char="•"/>
              <a:tabLst>
                <a:tab pos="558800" algn="l"/>
              </a:tabLst>
              <a:defRPr sz="1700" spc="-10">
                <a:latin typeface="Microsoft Sans Serif"/>
                <a:ea typeface="Microsoft Sans Serif"/>
                <a:cs typeface="Microsoft Sans Serif"/>
                <a:sym typeface="Microsoft Sans Serif"/>
              </a:defRPr>
            </a:pPr>
            <a:r>
              <a:t>Treatment</a:t>
            </a:r>
            <a:r>
              <a:rPr spc="-69"/>
              <a:t> </a:t>
            </a:r>
            <a:r>
              <a:rPr spc="0"/>
              <a:t>is</a:t>
            </a:r>
            <a:r>
              <a:rPr spc="-65"/>
              <a:t> </a:t>
            </a:r>
            <a:r>
              <a:t>supportive</a:t>
            </a:r>
            <a:r>
              <a:rPr spc="-69"/>
              <a:t> </a:t>
            </a:r>
            <a:r>
              <a:rPr spc="0"/>
              <a:t>with</a:t>
            </a:r>
            <a:r>
              <a:rPr spc="-60"/>
              <a:t> </a:t>
            </a:r>
            <a:r>
              <a:rPr spc="0"/>
              <a:t>warm</a:t>
            </a:r>
            <a:r>
              <a:rPr spc="-69"/>
              <a:t> </a:t>
            </a:r>
            <a:r>
              <a:t>blankets</a:t>
            </a:r>
            <a:r>
              <a:rPr spc="-65"/>
              <a:t> </a:t>
            </a:r>
            <a:r>
              <a:t>and/or</a:t>
            </a:r>
            <a:r>
              <a:rPr spc="-60"/>
              <a:t> </a:t>
            </a:r>
            <a:r>
              <a:rPr spc="0"/>
              <a:t>warm</a:t>
            </a:r>
            <a:r>
              <a:rPr spc="-80"/>
              <a:t> </a:t>
            </a:r>
            <a:r>
              <a:rPr sz="1600" spc="-20"/>
              <a:t>air.</a:t>
            </a:r>
            <a:endParaRPr sz="1600" spc="-9"/>
          </a:p>
          <a:p>
            <a:pPr marL="200025" indent="-187325">
              <a:spcBef>
                <a:spcPts val="600"/>
              </a:spcBef>
              <a:buSzPct val="97297"/>
              <a:buChar char="•"/>
              <a:tabLst>
                <a:tab pos="190500" algn="l"/>
              </a:tabLst>
              <a:defRPr spc="10">
                <a:latin typeface="Microsoft Sans Serif"/>
                <a:ea typeface="Microsoft Sans Serif"/>
                <a:cs typeface="Microsoft Sans Serif"/>
                <a:sym typeface="Microsoft Sans Serif"/>
              </a:defRPr>
            </a:pPr>
            <a:r>
              <a:t>Physiological</a:t>
            </a:r>
            <a:r>
              <a:rPr spc="220"/>
              <a:t> </a:t>
            </a:r>
            <a:r>
              <a:t>Weight</a:t>
            </a:r>
            <a:r>
              <a:rPr spc="245"/>
              <a:t> </a:t>
            </a:r>
            <a:r>
              <a:rPr spc="-20"/>
              <a:t>loss</a:t>
            </a:r>
          </a:p>
          <a:p>
            <a:pPr marL="570230" lvl="1" indent="-187325">
              <a:lnSpc>
                <a:spcPts val="1900"/>
              </a:lnSpc>
              <a:buSzPct val="100000"/>
              <a:buChar char="•"/>
              <a:tabLst>
                <a:tab pos="558800" algn="l"/>
              </a:tabLst>
              <a:defRPr sz="1700" spc="-10">
                <a:latin typeface="Microsoft Sans Serif"/>
                <a:ea typeface="Microsoft Sans Serif"/>
                <a:cs typeface="Microsoft Sans Serif"/>
                <a:sym typeface="Microsoft Sans Serif"/>
              </a:defRPr>
            </a:pPr>
            <a:r>
              <a:t>The</a:t>
            </a:r>
            <a:r>
              <a:rPr spc="-100"/>
              <a:t> </a:t>
            </a:r>
            <a:r>
              <a:t>mean</a:t>
            </a:r>
            <a:r>
              <a:rPr spc="-80"/>
              <a:t> </a:t>
            </a:r>
            <a:r>
              <a:t>weight</a:t>
            </a:r>
            <a:r>
              <a:rPr spc="-80"/>
              <a:t> </a:t>
            </a:r>
            <a:r>
              <a:t>loss</a:t>
            </a:r>
            <a:r>
              <a:rPr spc="-85"/>
              <a:t> </a:t>
            </a:r>
            <a:r>
              <a:rPr spc="0"/>
              <a:t>from</a:t>
            </a:r>
            <a:r>
              <a:rPr spc="-80"/>
              <a:t> </a:t>
            </a:r>
            <a:r>
              <a:t>delivery</a:t>
            </a:r>
            <a:r>
              <a:rPr spc="-85"/>
              <a:t> </a:t>
            </a:r>
            <a:r>
              <a:rPr spc="0"/>
              <a:t>of</a:t>
            </a:r>
            <a:r>
              <a:rPr spc="-80"/>
              <a:t> </a:t>
            </a:r>
            <a:r>
              <a:rPr spc="0"/>
              <a:t>the</a:t>
            </a:r>
            <a:r>
              <a:rPr spc="-80"/>
              <a:t> </a:t>
            </a:r>
            <a:r>
              <a:t>fetus,</a:t>
            </a:r>
            <a:r>
              <a:rPr spc="-85"/>
              <a:t> </a:t>
            </a:r>
            <a:r>
              <a:rPr spc="-20"/>
              <a:t>placenta,</a:t>
            </a:r>
            <a:r>
              <a:rPr spc="-85"/>
              <a:t> </a:t>
            </a:r>
            <a:r>
              <a:rPr spc="0"/>
              <a:t>and</a:t>
            </a:r>
            <a:r>
              <a:rPr spc="-80"/>
              <a:t> </a:t>
            </a:r>
            <a:r>
              <a:t>amniotic</a:t>
            </a:r>
            <a:r>
              <a:rPr spc="-85"/>
              <a:t> </a:t>
            </a:r>
            <a:r>
              <a:rPr spc="-25"/>
              <a:t>fluid</a:t>
            </a:r>
            <a:r>
              <a:rPr spc="-90"/>
              <a:t> </a:t>
            </a:r>
            <a:r>
              <a:rPr spc="-25"/>
              <a:t>is</a:t>
            </a:r>
          </a:p>
          <a:p>
            <a:pPr indent="571500">
              <a:lnSpc>
                <a:spcPts val="1900"/>
              </a:lnSpc>
              <a:defRPr sz="1600">
                <a:latin typeface="Microsoft Sans Serif"/>
                <a:ea typeface="Microsoft Sans Serif"/>
                <a:cs typeface="Microsoft Sans Serif"/>
                <a:sym typeface="Microsoft Sans Serif"/>
              </a:defRPr>
            </a:pPr>
            <a:r>
              <a:t>around</a:t>
            </a:r>
            <a:r>
              <a:rPr spc="-60"/>
              <a:t> </a:t>
            </a:r>
            <a:r>
              <a:t>6</a:t>
            </a:r>
            <a:r>
              <a:rPr spc="-65"/>
              <a:t> </a:t>
            </a:r>
            <a:r>
              <a:rPr spc="-20"/>
              <a:t>kgs.</a:t>
            </a:r>
          </a:p>
          <a:p>
            <a:pPr marL="569594" lvl="1" indent="-186690">
              <a:spcBef>
                <a:spcPts val="100"/>
              </a:spcBef>
              <a:buSzPct val="100000"/>
              <a:buChar char="•"/>
              <a:tabLst>
                <a:tab pos="558800" algn="l"/>
              </a:tabLst>
              <a:defRPr sz="1600">
                <a:latin typeface="Microsoft Sans Serif"/>
                <a:ea typeface="Microsoft Sans Serif"/>
                <a:cs typeface="Microsoft Sans Serif"/>
                <a:sym typeface="Microsoft Sans Serif"/>
              </a:defRPr>
            </a:pPr>
            <a:r>
              <a:t>Further</a:t>
            </a:r>
            <a:r>
              <a:rPr spc="-35"/>
              <a:t> </a:t>
            </a:r>
            <a:r>
              <a:t>loss</a:t>
            </a:r>
            <a:r>
              <a:rPr spc="-25"/>
              <a:t> </a:t>
            </a:r>
            <a:r>
              <a:t>of</a:t>
            </a:r>
            <a:r>
              <a:rPr spc="-25"/>
              <a:t> </a:t>
            </a:r>
            <a:r>
              <a:rPr spc="-10"/>
              <a:t>2-</a:t>
            </a:r>
            <a:r>
              <a:t>7</a:t>
            </a:r>
            <a:r>
              <a:rPr spc="-25"/>
              <a:t> </a:t>
            </a:r>
            <a:r>
              <a:t>kgs</a:t>
            </a:r>
            <a:r>
              <a:rPr spc="-30"/>
              <a:t> </a:t>
            </a:r>
            <a:r>
              <a:t>is</a:t>
            </a:r>
            <a:r>
              <a:rPr spc="-30"/>
              <a:t> </a:t>
            </a:r>
            <a:r>
              <a:t>due</a:t>
            </a:r>
            <a:r>
              <a:rPr spc="-40"/>
              <a:t> </a:t>
            </a:r>
            <a:r>
              <a:rPr spc="-25"/>
              <a:t>to:</a:t>
            </a:r>
          </a:p>
          <a:p>
            <a:pPr marL="946785" lvl="2" indent="-187959">
              <a:spcBef>
                <a:spcPts val="100"/>
              </a:spcBef>
              <a:buSzPct val="100000"/>
              <a:buChar char="•"/>
              <a:tabLst>
                <a:tab pos="939800" algn="l"/>
              </a:tabLst>
              <a:defRPr sz="1400" spc="-20">
                <a:latin typeface="Microsoft Sans Serif"/>
                <a:ea typeface="Microsoft Sans Serif"/>
                <a:cs typeface="Microsoft Sans Serif"/>
                <a:sym typeface="Microsoft Sans Serif"/>
              </a:defRPr>
            </a:pPr>
            <a:r>
              <a:t>Involution</a:t>
            </a:r>
            <a:r>
              <a:rPr spc="-35"/>
              <a:t> </a:t>
            </a:r>
            <a:r>
              <a:rPr spc="0"/>
              <a:t>of</a:t>
            </a:r>
            <a:r>
              <a:rPr spc="-30"/>
              <a:t> </a:t>
            </a:r>
            <a:r>
              <a:rPr spc="0"/>
              <a:t>the</a:t>
            </a:r>
            <a:r>
              <a:rPr spc="-35"/>
              <a:t> </a:t>
            </a:r>
            <a:r>
              <a:rPr spc="-10"/>
              <a:t>uterus</a:t>
            </a:r>
          </a:p>
          <a:p>
            <a:pPr marL="947419" lvl="2" indent="-187959">
              <a:spcBef>
                <a:spcPts val="100"/>
              </a:spcBef>
              <a:buSzPct val="100000"/>
              <a:buChar char="•"/>
              <a:tabLst>
                <a:tab pos="939800" algn="l"/>
              </a:tabLst>
              <a:defRPr sz="1400">
                <a:latin typeface="Microsoft Sans Serif"/>
                <a:ea typeface="Microsoft Sans Serif"/>
                <a:cs typeface="Microsoft Sans Serif"/>
                <a:sym typeface="Microsoft Sans Serif"/>
              </a:defRPr>
            </a:pPr>
            <a:r>
              <a:t>Loss</a:t>
            </a:r>
            <a:r>
              <a:rPr spc="-60"/>
              <a:t> </a:t>
            </a:r>
            <a:r>
              <a:t>of</a:t>
            </a:r>
            <a:r>
              <a:rPr spc="-60"/>
              <a:t> </a:t>
            </a:r>
            <a:r>
              <a:rPr sz="1300"/>
              <a:t>lochial</a:t>
            </a:r>
            <a:r>
              <a:rPr sz="1300" spc="-45"/>
              <a:t> </a:t>
            </a:r>
            <a:r>
              <a:rPr sz="1300" spc="-10"/>
              <a:t>fluid</a:t>
            </a:r>
            <a:endParaRPr sz="1300"/>
          </a:p>
          <a:p>
            <a:pPr marL="947419" lvl="2" indent="-187959">
              <a:spcBef>
                <a:spcPts val="100"/>
              </a:spcBef>
              <a:buSzPct val="100000"/>
              <a:buChar char="•"/>
              <a:tabLst>
                <a:tab pos="939800" algn="l"/>
              </a:tabLst>
              <a:defRPr sz="1400">
                <a:latin typeface="Microsoft Sans Serif"/>
                <a:ea typeface="Microsoft Sans Serif"/>
                <a:cs typeface="Microsoft Sans Serif"/>
                <a:sym typeface="Microsoft Sans Serif"/>
              </a:defRPr>
            </a:pPr>
            <a:r>
              <a:t>Loss</a:t>
            </a:r>
            <a:r>
              <a:rPr spc="-35"/>
              <a:t> </a:t>
            </a:r>
            <a:r>
              <a:t>of</a:t>
            </a:r>
            <a:r>
              <a:rPr spc="-40"/>
              <a:t> </a:t>
            </a:r>
            <a:r>
              <a:t>intra-</a:t>
            </a:r>
            <a:r>
              <a:rPr spc="-35"/>
              <a:t> </a:t>
            </a:r>
            <a:r>
              <a:t>and</a:t>
            </a:r>
            <a:r>
              <a:rPr spc="-30"/>
              <a:t> </a:t>
            </a:r>
            <a:r>
              <a:rPr spc="-20"/>
              <a:t>extra-</a:t>
            </a:r>
            <a:r>
              <a:rPr spc="-10"/>
              <a:t>cellular</a:t>
            </a:r>
            <a:r>
              <a:rPr spc="-40"/>
              <a:t> </a:t>
            </a:r>
            <a:r>
              <a:rPr sz="1300" spc="-10"/>
              <a:t>fluid</a:t>
            </a:r>
            <a:endParaRPr sz="1300"/>
          </a:p>
          <a:p>
            <a:pPr marL="569594" lvl="1" indent="-187325">
              <a:lnSpc>
                <a:spcPts val="1900"/>
              </a:lnSpc>
              <a:buSzPct val="100000"/>
              <a:buChar char="•"/>
              <a:tabLst>
                <a:tab pos="558800" algn="l"/>
              </a:tabLst>
              <a:defRPr sz="1700" spc="-20">
                <a:latin typeface="Microsoft Sans Serif"/>
                <a:ea typeface="Microsoft Sans Serif"/>
                <a:cs typeface="Microsoft Sans Serif"/>
                <a:sym typeface="Microsoft Sans Serif"/>
              </a:defRPr>
            </a:pPr>
            <a:r>
              <a:t>Approximately</a:t>
            </a:r>
            <a:r>
              <a:rPr spc="-90"/>
              <a:t> </a:t>
            </a:r>
            <a:r>
              <a:rPr spc="-25"/>
              <a:t>one-</a:t>
            </a:r>
            <a:r>
              <a:rPr spc="0"/>
              <a:t>half</a:t>
            </a:r>
            <a:r>
              <a:rPr spc="-80"/>
              <a:t> </a:t>
            </a:r>
            <a:r>
              <a:rPr spc="0"/>
              <a:t>of</a:t>
            </a:r>
            <a:r>
              <a:rPr spc="-80"/>
              <a:t> </a:t>
            </a:r>
            <a:r>
              <a:t>gestational</a:t>
            </a:r>
            <a:r>
              <a:rPr spc="-80"/>
              <a:t> </a:t>
            </a:r>
            <a:r>
              <a:rPr spc="-10"/>
              <a:t>weight</a:t>
            </a:r>
            <a:r>
              <a:rPr spc="-75"/>
              <a:t> </a:t>
            </a:r>
            <a:r>
              <a:rPr spc="0"/>
              <a:t>gain</a:t>
            </a:r>
            <a:r>
              <a:rPr spc="-80"/>
              <a:t> </a:t>
            </a:r>
            <a:r>
              <a:rPr spc="0"/>
              <a:t>is</a:t>
            </a:r>
            <a:r>
              <a:rPr spc="-80"/>
              <a:t> </a:t>
            </a:r>
            <a:r>
              <a:rPr spc="0"/>
              <a:t>lost</a:t>
            </a:r>
            <a:r>
              <a:rPr spc="-80"/>
              <a:t> </a:t>
            </a:r>
            <a:r>
              <a:rPr spc="0"/>
              <a:t>in</a:t>
            </a:r>
            <a:r>
              <a:rPr spc="-80"/>
              <a:t> </a:t>
            </a:r>
            <a:r>
              <a:rPr spc="0"/>
              <a:t>the</a:t>
            </a:r>
            <a:r>
              <a:rPr spc="-75"/>
              <a:t> </a:t>
            </a:r>
            <a:r>
              <a:rPr spc="0"/>
              <a:t>first</a:t>
            </a:r>
            <a:r>
              <a:rPr spc="-80"/>
              <a:t> </a:t>
            </a:r>
            <a:r>
              <a:rPr spc="0"/>
              <a:t>six</a:t>
            </a:r>
            <a:r>
              <a:rPr spc="-80"/>
              <a:t> </a:t>
            </a:r>
            <a:r>
              <a:rPr spc="0"/>
              <a:t>weeks</a:t>
            </a:r>
            <a:r>
              <a:rPr spc="-80"/>
              <a:t> </a:t>
            </a:r>
            <a:r>
              <a:rPr spc="-10"/>
              <a:t>after</a:t>
            </a:r>
          </a:p>
          <a:p>
            <a:pPr indent="570865">
              <a:lnSpc>
                <a:spcPts val="2000"/>
              </a:lnSpc>
              <a:defRPr spc="-10">
                <a:latin typeface="Microsoft Sans Serif"/>
                <a:ea typeface="Microsoft Sans Serif"/>
                <a:cs typeface="Microsoft Sans Serif"/>
                <a:sym typeface="Microsoft Sans Serif"/>
              </a:defRPr>
            </a:pPr>
            <a:r>
              <a:t>birth.</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6" name="object 2"/>
          <p:cNvGrpSpPr/>
          <p:nvPr/>
        </p:nvGrpSpPr>
        <p:grpSpPr>
          <a:xfrm>
            <a:off x="0" y="11252"/>
            <a:ext cx="10058400" cy="5657852"/>
            <a:chOff x="0" y="0"/>
            <a:chExt cx="10058400" cy="5657850"/>
          </a:xfrm>
        </p:grpSpPr>
        <p:grpSp>
          <p:nvGrpSpPr>
            <p:cNvPr id="413" name="object 3"/>
            <p:cNvGrpSpPr/>
            <p:nvPr/>
          </p:nvGrpSpPr>
          <p:grpSpPr>
            <a:xfrm>
              <a:off x="0" y="0"/>
              <a:ext cx="10058400" cy="5285899"/>
              <a:chOff x="0" y="0"/>
              <a:chExt cx="10058400" cy="5285898"/>
            </a:xfrm>
          </p:grpSpPr>
          <p:sp>
            <p:nvSpPr>
              <p:cNvPr id="411" name="Rectangle"/>
              <p:cNvSpPr/>
              <p:nvPr/>
            </p:nvSpPr>
            <p:spPr>
              <a:xfrm>
                <a:off x="0" y="5273198"/>
                <a:ext cx="10058400" cy="12701"/>
              </a:xfrm>
              <a:prstGeom prst="rect">
                <a:avLst/>
              </a:prstGeom>
              <a:solidFill>
                <a:srgbClr val="E0E0DB"/>
              </a:solidFill>
              <a:ln w="12700" cap="flat">
                <a:noFill/>
                <a:miter lim="400000"/>
              </a:ln>
              <a:effectLst/>
            </p:spPr>
            <p:txBody>
              <a:bodyPr wrap="square" lIns="45719" tIns="45719" rIns="45719" bIns="45719" numCol="1" anchor="t">
                <a:noAutofit/>
              </a:bodyPr>
              <a:lstStyle/>
              <a:p>
                <a:endParaRPr/>
              </a:p>
            </p:txBody>
          </p:sp>
          <p:sp>
            <p:nvSpPr>
              <p:cNvPr id="412" name="Rectangle"/>
              <p:cNvSpPr/>
              <p:nvPr/>
            </p:nvSpPr>
            <p:spPr>
              <a:xfrm>
                <a:off x="0" y="0"/>
                <a:ext cx="10058400" cy="5225416"/>
              </a:xfrm>
              <a:prstGeom prst="rect">
                <a:avLst/>
              </a:prstGeom>
              <a:solidFill>
                <a:srgbClr val="E0E0DB"/>
              </a:solidFill>
              <a:ln w="12700" cap="flat">
                <a:noFill/>
                <a:miter lim="400000"/>
              </a:ln>
              <a:effectLst/>
            </p:spPr>
            <p:txBody>
              <a:bodyPr wrap="square" lIns="45719" tIns="45719" rIns="45719" bIns="45719" numCol="1" anchor="t">
                <a:noAutofit/>
              </a:bodyPr>
              <a:lstStyle/>
              <a:p>
                <a:endParaRPr/>
              </a:p>
            </p:txBody>
          </p:sp>
        </p:grpSp>
        <p:sp>
          <p:nvSpPr>
            <p:cNvPr id="414" name="object 4"/>
            <p:cNvSpPr/>
            <p:nvPr/>
          </p:nvSpPr>
          <p:spPr>
            <a:xfrm>
              <a:off x="2540" y="5280660"/>
              <a:ext cx="10055860" cy="377191"/>
            </a:xfrm>
            <a:prstGeom prst="rect">
              <a:avLst/>
            </a:prstGeom>
            <a:solidFill>
              <a:srgbClr val="82837B"/>
            </a:solidFill>
            <a:ln w="12700" cap="flat">
              <a:noFill/>
              <a:miter lim="400000"/>
            </a:ln>
            <a:effectLst/>
          </p:spPr>
          <p:txBody>
            <a:bodyPr wrap="square" lIns="45719" tIns="45719" rIns="45719" bIns="45719" numCol="1" anchor="t">
              <a:noAutofit/>
            </a:bodyPr>
            <a:lstStyle/>
            <a:p>
              <a:endParaRPr/>
            </a:p>
          </p:txBody>
        </p:sp>
        <p:sp>
          <p:nvSpPr>
            <p:cNvPr id="415" name="object 5"/>
            <p:cNvSpPr/>
            <p:nvPr/>
          </p:nvSpPr>
          <p:spPr>
            <a:xfrm>
              <a:off x="0" y="5225415"/>
              <a:ext cx="10055860" cy="53024"/>
            </a:xfrm>
            <a:prstGeom prst="rect">
              <a:avLst/>
            </a:prstGeom>
            <a:solidFill>
              <a:srgbClr val="ACACA8"/>
            </a:solidFill>
            <a:ln w="12700" cap="flat">
              <a:noFill/>
              <a:miter lim="400000"/>
            </a:ln>
            <a:effectLst/>
          </p:spPr>
          <p:txBody>
            <a:bodyPr wrap="square" lIns="45719" tIns="45719" rIns="45719" bIns="45719" numCol="1" anchor="t">
              <a:noAutofit/>
            </a:bodyPr>
            <a:lstStyle/>
            <a:p>
              <a:endParaRPr/>
            </a:p>
          </p:txBody>
        </p:sp>
      </p:grpSp>
      <p:sp>
        <p:nvSpPr>
          <p:cNvPr id="417" name="object 6"/>
          <p:cNvSpPr txBox="1"/>
          <p:nvPr/>
        </p:nvSpPr>
        <p:spPr>
          <a:xfrm>
            <a:off x="551963" y="373050"/>
            <a:ext cx="7969251" cy="3438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309245" indent="-304800">
              <a:spcBef>
                <a:spcPts val="100"/>
              </a:spcBef>
              <a:buSzPct val="104000"/>
              <a:buFont typeface="Helvetica"/>
              <a:buChar char="❑"/>
              <a:tabLst>
                <a:tab pos="304800" algn="l"/>
                <a:tab pos="1816100" algn="l"/>
              </a:tabLst>
              <a:defRPr sz="2500" spc="140">
                <a:latin typeface="Verdana"/>
                <a:ea typeface="Verdana"/>
                <a:cs typeface="Verdana"/>
                <a:sym typeface="Verdana"/>
              </a:defRPr>
            </a:pPr>
            <a:r>
              <a:t>Clinical</a:t>
            </a:r>
            <a:r>
              <a:rPr spc="0"/>
              <a:t>	</a:t>
            </a:r>
            <a:r>
              <a:rPr spc="90"/>
              <a:t>Approach</a:t>
            </a:r>
          </a:p>
          <a:p>
            <a:pPr>
              <a:spcBef>
                <a:spcPts val="300"/>
              </a:spcBef>
              <a:defRPr sz="2500">
                <a:latin typeface="Verdana"/>
                <a:ea typeface="Verdana"/>
                <a:cs typeface="Verdana"/>
                <a:sym typeface="Verdana"/>
              </a:defRPr>
            </a:pPr>
            <a:endParaRPr spc="90"/>
          </a:p>
          <a:p>
            <a:pPr indent="111125">
              <a:defRPr sz="1900" spc="95">
                <a:latin typeface="Verdana"/>
                <a:ea typeface="Verdana"/>
                <a:cs typeface="Verdana"/>
                <a:sym typeface="Verdana"/>
              </a:defRPr>
            </a:pPr>
            <a:r>
              <a:t>Clinical</a:t>
            </a:r>
            <a:r>
              <a:rPr spc="140"/>
              <a:t> </a:t>
            </a:r>
            <a:r>
              <a:rPr spc="50"/>
              <a:t>Presentation</a:t>
            </a:r>
            <a:r>
              <a:rPr spc="170"/>
              <a:t> </a:t>
            </a:r>
            <a:r>
              <a:rPr spc="0"/>
              <a:t>&amp;</a:t>
            </a:r>
            <a:r>
              <a:rPr spc="254"/>
              <a:t> </a:t>
            </a:r>
            <a:r>
              <a:rPr spc="0"/>
              <a:t>Severity</a:t>
            </a:r>
            <a:r>
              <a:rPr spc="104"/>
              <a:t> </a:t>
            </a:r>
            <a:r>
              <a:rPr spc="-50"/>
              <a:t>:</a:t>
            </a:r>
          </a:p>
          <a:p>
            <a:pPr marL="14604" marR="5080" indent="83821">
              <a:lnSpc>
                <a:spcPct val="92600"/>
              </a:lnSpc>
              <a:spcBef>
                <a:spcPts val="2000"/>
              </a:spcBef>
              <a:tabLst>
                <a:tab pos="2159000" algn="l"/>
                <a:tab pos="5918200" algn="l"/>
                <a:tab pos="6769100" algn="l"/>
              </a:tabLst>
              <a:defRPr sz="1900">
                <a:latin typeface="Arial"/>
                <a:ea typeface="Arial"/>
                <a:cs typeface="Arial"/>
                <a:sym typeface="Arial"/>
              </a:defRPr>
            </a:pPr>
            <a:r>
              <a:t>*</a:t>
            </a:r>
            <a:r>
              <a:rPr spc="270"/>
              <a:t> </a:t>
            </a:r>
            <a:r>
              <a:rPr spc="70"/>
              <a:t>Depends</a:t>
            </a:r>
            <a:r>
              <a:rPr spc="204"/>
              <a:t> </a:t>
            </a:r>
            <a:r>
              <a:rPr spc="55"/>
              <a:t>on</a:t>
            </a:r>
            <a:r>
              <a:rPr spc="190"/>
              <a:t> </a:t>
            </a:r>
            <a:r>
              <a:rPr sz="2000" spc="55"/>
              <a:t>the</a:t>
            </a:r>
            <a:r>
              <a:rPr sz="2000" spc="95"/>
              <a:t> </a:t>
            </a:r>
            <a:r>
              <a:t>(</a:t>
            </a:r>
            <a:r>
              <a:rPr spc="270"/>
              <a:t> </a:t>
            </a:r>
            <a:r>
              <a:rPr spc="50"/>
              <a:t>general</a:t>
            </a:r>
            <a:r>
              <a:rPr spc="195"/>
              <a:t> </a:t>
            </a:r>
            <a:r>
              <a:rPr sz="2000" spc="79"/>
              <a:t>health</a:t>
            </a:r>
            <a:r>
              <a:rPr sz="2000" spc="215"/>
              <a:t> </a:t>
            </a:r>
            <a:r>
              <a:rPr spc="80"/>
              <a:t>and</a:t>
            </a:r>
            <a:r>
              <a:rPr spc="165"/>
              <a:t> </a:t>
            </a:r>
            <a:r>
              <a:rPr spc="80"/>
              <a:t>resistance</a:t>
            </a:r>
            <a:r>
              <a:rPr spc="110"/>
              <a:t> </a:t>
            </a:r>
            <a:r>
              <a:t>of</a:t>
            </a:r>
            <a:r>
              <a:rPr spc="190"/>
              <a:t> </a:t>
            </a:r>
            <a:r>
              <a:rPr sz="2000" spc="55"/>
              <a:t>the</a:t>
            </a:r>
            <a:r>
              <a:rPr sz="2000" spc="195"/>
              <a:t> </a:t>
            </a:r>
            <a:r>
              <a:rPr sz="2000" spc="60"/>
              <a:t>woman</a:t>
            </a:r>
            <a:r>
              <a:rPr sz="2000" spc="215"/>
              <a:t> </a:t>
            </a:r>
            <a:r>
              <a:rPr sz="2500" spc="-50"/>
              <a:t>/ </a:t>
            </a:r>
            <a:r>
              <a:rPr sz="2000" spc="100"/>
              <a:t>number</a:t>
            </a:r>
            <a:r>
              <a:rPr sz="2000" spc="125"/>
              <a:t> </a:t>
            </a:r>
            <a:r>
              <a:t>of</a:t>
            </a:r>
            <a:r>
              <a:rPr spc="200"/>
              <a:t> </a:t>
            </a:r>
            <a:r>
              <a:rPr sz="2000" spc="60"/>
              <a:t>factors</a:t>
            </a:r>
            <a:r>
              <a:rPr sz="2000" spc="209"/>
              <a:t> </a:t>
            </a:r>
            <a:r>
              <a:rPr spc="80"/>
              <a:t>and</a:t>
            </a:r>
            <a:r>
              <a:rPr spc="184"/>
              <a:t> </a:t>
            </a:r>
            <a:r>
              <a:rPr spc="65"/>
              <a:t>associated</a:t>
            </a:r>
            <a:r>
              <a:rPr spc="209"/>
              <a:t> </a:t>
            </a:r>
            <a:r>
              <a:rPr sz="2100" spc="60"/>
              <a:t>risk</a:t>
            </a:r>
            <a:r>
              <a:rPr sz="2100" spc="135"/>
              <a:t> </a:t>
            </a:r>
            <a:r>
              <a:rPr sz="2000" spc="60"/>
              <a:t>factors</a:t>
            </a:r>
            <a:r>
              <a:rPr sz="2000" spc="240"/>
              <a:t> </a:t>
            </a:r>
            <a:r>
              <a:rPr spc="-50"/>
              <a:t>/</a:t>
            </a:r>
            <a:r>
              <a:t>	</a:t>
            </a:r>
            <a:r>
              <a:rPr sz="2000" spc="45"/>
              <a:t>site</a:t>
            </a:r>
            <a:r>
              <a:rPr sz="2000" spc="140"/>
              <a:t> </a:t>
            </a:r>
            <a:r>
              <a:t>of</a:t>
            </a:r>
            <a:r>
              <a:rPr spc="200"/>
              <a:t> </a:t>
            </a:r>
            <a:r>
              <a:rPr sz="2000" spc="50"/>
              <a:t>infection </a:t>
            </a:r>
            <a:r>
              <a:rPr spc="80"/>
              <a:t>and</a:t>
            </a:r>
            <a:r>
              <a:rPr spc="150"/>
              <a:t> </a:t>
            </a:r>
            <a:r>
              <a:rPr sz="2000" spc="50"/>
              <a:t>its</a:t>
            </a:r>
            <a:r>
              <a:rPr sz="2000" spc="215"/>
              <a:t> </a:t>
            </a:r>
            <a:r>
              <a:rPr spc="59"/>
              <a:t>spread</a:t>
            </a:r>
            <a:r>
              <a:rPr spc="250"/>
              <a:t> </a:t>
            </a:r>
            <a:r>
              <a:rPr spc="-50"/>
              <a:t>/</a:t>
            </a:r>
            <a:r>
              <a:t>	</a:t>
            </a:r>
            <a:r>
              <a:rPr sz="2000" spc="70"/>
              <a:t>virulence</a:t>
            </a:r>
            <a:r>
              <a:rPr sz="2000" spc="150"/>
              <a:t> </a:t>
            </a:r>
            <a:r>
              <a:t>of</a:t>
            </a:r>
            <a:r>
              <a:rPr spc="209"/>
              <a:t> </a:t>
            </a:r>
            <a:r>
              <a:rPr sz="2000" spc="55"/>
              <a:t>the</a:t>
            </a:r>
            <a:r>
              <a:rPr sz="2000" spc="190"/>
              <a:t> </a:t>
            </a:r>
            <a:r>
              <a:rPr sz="2000" spc="55"/>
              <a:t>offending</a:t>
            </a:r>
            <a:r>
              <a:rPr sz="2000" spc="215"/>
              <a:t> </a:t>
            </a:r>
            <a:r>
              <a:rPr spc="80"/>
              <a:t>organism</a:t>
            </a:r>
            <a:r>
              <a:rPr spc="290"/>
              <a:t> </a:t>
            </a:r>
            <a:r>
              <a:rPr spc="-50"/>
              <a:t>/</a:t>
            </a:r>
            <a:r>
              <a:t>	</a:t>
            </a:r>
            <a:r>
              <a:rPr sz="2000" spc="45"/>
              <a:t>the</a:t>
            </a:r>
            <a:endParaRPr sz="2000"/>
          </a:p>
          <a:p>
            <a:pPr indent="108585">
              <a:lnSpc>
                <a:spcPts val="2300"/>
              </a:lnSpc>
              <a:tabLst>
                <a:tab pos="7569200" algn="l"/>
              </a:tabLst>
              <a:defRPr sz="1900" spc="55">
                <a:latin typeface="Arial"/>
                <a:ea typeface="Arial"/>
                <a:cs typeface="Arial"/>
                <a:sym typeface="Arial"/>
              </a:defRPr>
            </a:pPr>
            <a:r>
              <a:t>presence</a:t>
            </a:r>
            <a:r>
              <a:rPr spc="150"/>
              <a:t> </a:t>
            </a:r>
            <a:r>
              <a:rPr spc="0"/>
              <a:t>of</a:t>
            </a:r>
            <a:r>
              <a:rPr spc="245"/>
              <a:t> </a:t>
            </a:r>
            <a:r>
              <a:rPr spc="100"/>
              <a:t>haematoma</a:t>
            </a:r>
            <a:r>
              <a:rPr spc="165"/>
              <a:t> </a:t>
            </a:r>
            <a:r>
              <a:rPr sz="2000" spc="0"/>
              <a:t>or</a:t>
            </a:r>
            <a:r>
              <a:rPr sz="2000" spc="285"/>
              <a:t> </a:t>
            </a:r>
            <a:r>
              <a:rPr sz="2000" spc="65"/>
              <a:t>retained</a:t>
            </a:r>
            <a:r>
              <a:rPr sz="2000" spc="215"/>
              <a:t> </a:t>
            </a:r>
            <a:r>
              <a:rPr sz="2000" spc="79"/>
              <a:t>products</a:t>
            </a:r>
            <a:r>
              <a:rPr sz="2000" spc="120"/>
              <a:t> </a:t>
            </a:r>
            <a:r>
              <a:rPr spc="0"/>
              <a:t>of</a:t>
            </a:r>
            <a:r>
              <a:rPr spc="220"/>
              <a:t> </a:t>
            </a:r>
            <a:r>
              <a:rPr spc="80"/>
              <a:t>conception</a:t>
            </a:r>
            <a:r>
              <a:rPr spc="320"/>
              <a:t> </a:t>
            </a:r>
            <a:r>
              <a:rPr spc="-50"/>
              <a:t>/</a:t>
            </a:r>
            <a:r>
              <a:rPr spc="0"/>
              <a:t>	</a:t>
            </a:r>
            <a:r>
              <a:rPr sz="2000" spc="39"/>
              <a:t>the</a:t>
            </a:r>
            <a:endParaRPr sz="2000" spc="57"/>
          </a:p>
          <a:p>
            <a:pPr indent="108585">
              <a:lnSpc>
                <a:spcPts val="2400"/>
              </a:lnSpc>
              <a:defRPr sz="2100" spc="75">
                <a:latin typeface="Arial"/>
                <a:ea typeface="Arial"/>
                <a:cs typeface="Arial"/>
                <a:sym typeface="Arial"/>
              </a:defRPr>
            </a:pPr>
            <a:r>
              <a:t>timing</a:t>
            </a:r>
            <a:r>
              <a:rPr spc="104"/>
              <a:t> </a:t>
            </a:r>
            <a:r>
              <a:rPr sz="1900" spc="0"/>
              <a:t>of</a:t>
            </a:r>
            <a:r>
              <a:rPr sz="1900" spc="215"/>
              <a:t> </a:t>
            </a:r>
            <a:r>
              <a:rPr spc="60"/>
              <a:t>antibiotic</a:t>
            </a:r>
            <a:r>
              <a:rPr spc="185"/>
              <a:t> </a:t>
            </a:r>
            <a:r>
              <a:rPr sz="2000" spc="70"/>
              <a:t>therapy</a:t>
            </a:r>
            <a:r>
              <a:rPr sz="2000" spc="79"/>
              <a:t> </a:t>
            </a:r>
            <a:r>
              <a:rPr sz="1900" spc="-50"/>
              <a:t>)</a:t>
            </a:r>
            <a:endParaRPr sz="1900" spc="67"/>
          </a:p>
          <a:p>
            <a:pPr indent="108585">
              <a:spcBef>
                <a:spcPts val="2300"/>
              </a:spcBef>
              <a:tabLst>
                <a:tab pos="2641600" algn="l"/>
                <a:tab pos="3530600" algn="l"/>
                <a:tab pos="4762500" algn="l"/>
                <a:tab pos="5943600" algn="l"/>
                <a:tab pos="6159500" algn="l"/>
                <a:tab pos="7645400" algn="l"/>
              </a:tabLst>
              <a:defRPr sz="2000" spc="-159">
                <a:latin typeface="Verdana"/>
                <a:ea typeface="Verdana"/>
                <a:cs typeface="Verdana"/>
                <a:sym typeface="Verdana"/>
              </a:defRPr>
            </a:pPr>
            <a:r>
              <a:t>1)</a:t>
            </a:r>
            <a:r>
              <a:rPr spc="30"/>
              <a:t> </a:t>
            </a:r>
            <a:r>
              <a:rPr sz="1900" spc="0"/>
              <a:t>General</a:t>
            </a:r>
            <a:r>
              <a:rPr sz="1900" spc="10"/>
              <a:t> </a:t>
            </a:r>
            <a:r>
              <a:rPr sz="1900" spc="0">
                <a:latin typeface="Arial"/>
                <a:ea typeface="Arial"/>
                <a:cs typeface="Arial"/>
                <a:sym typeface="Arial"/>
              </a:rPr>
              <a:t>(</a:t>
            </a:r>
            <a:r>
              <a:rPr sz="1900" spc="315">
                <a:latin typeface="Arial"/>
                <a:ea typeface="Arial"/>
                <a:cs typeface="Arial"/>
                <a:sym typeface="Arial"/>
              </a:rPr>
              <a:t> </a:t>
            </a:r>
            <a:r>
              <a:rPr sz="1900" spc="0">
                <a:latin typeface="Arial"/>
                <a:ea typeface="Arial"/>
                <a:cs typeface="Arial"/>
                <a:sym typeface="Arial"/>
              </a:rPr>
              <a:t>Fever</a:t>
            </a:r>
            <a:r>
              <a:rPr sz="1900" spc="335">
                <a:latin typeface="Arial"/>
                <a:ea typeface="Arial"/>
                <a:cs typeface="Arial"/>
                <a:sym typeface="Arial"/>
              </a:rPr>
              <a:t> </a:t>
            </a:r>
            <a:r>
              <a:rPr sz="1900" spc="-50">
                <a:latin typeface="Arial"/>
                <a:ea typeface="Arial"/>
                <a:cs typeface="Arial"/>
                <a:sym typeface="Arial"/>
              </a:rPr>
              <a:t>/</a:t>
            </a:r>
            <a:r>
              <a:rPr sz="1900" spc="0">
                <a:latin typeface="Arial"/>
                <a:ea typeface="Arial"/>
                <a:cs typeface="Arial"/>
                <a:sym typeface="Arial"/>
              </a:rPr>
              <a:t>	</a:t>
            </a:r>
            <a:r>
              <a:rPr sz="2100" spc="50">
                <a:latin typeface="Arial"/>
                <a:ea typeface="Arial"/>
                <a:cs typeface="Arial"/>
                <a:sym typeface="Arial"/>
              </a:rPr>
              <a:t>rigor</a:t>
            </a:r>
            <a:r>
              <a:rPr sz="2100" spc="185">
                <a:latin typeface="Arial"/>
                <a:ea typeface="Arial"/>
                <a:cs typeface="Arial"/>
                <a:sym typeface="Arial"/>
              </a:rPr>
              <a:t> </a:t>
            </a:r>
            <a:r>
              <a:rPr sz="1900" spc="-50">
                <a:latin typeface="Arial"/>
                <a:ea typeface="Arial"/>
                <a:cs typeface="Arial"/>
                <a:sym typeface="Arial"/>
              </a:rPr>
              <a:t>/</a:t>
            </a:r>
            <a:r>
              <a:rPr sz="1900" spc="0">
                <a:latin typeface="Arial"/>
                <a:ea typeface="Arial"/>
                <a:cs typeface="Arial"/>
                <a:sym typeface="Arial"/>
              </a:rPr>
              <a:t>	</a:t>
            </a:r>
            <a:r>
              <a:rPr sz="1900" spc="85">
                <a:latin typeface="Arial"/>
                <a:ea typeface="Arial"/>
                <a:cs typeface="Arial"/>
                <a:sym typeface="Arial"/>
              </a:rPr>
              <a:t>malaise</a:t>
            </a:r>
            <a:r>
              <a:rPr sz="1900" spc="260">
                <a:latin typeface="Arial"/>
                <a:ea typeface="Arial"/>
                <a:cs typeface="Arial"/>
                <a:sym typeface="Arial"/>
              </a:rPr>
              <a:t> </a:t>
            </a:r>
            <a:r>
              <a:rPr sz="1900" spc="-50">
                <a:latin typeface="Arial"/>
                <a:ea typeface="Arial"/>
                <a:cs typeface="Arial"/>
                <a:sym typeface="Arial"/>
              </a:rPr>
              <a:t>/</a:t>
            </a:r>
            <a:r>
              <a:rPr sz="1900" spc="0">
                <a:latin typeface="Arial"/>
                <a:ea typeface="Arial"/>
                <a:cs typeface="Arial"/>
                <a:sym typeface="Arial"/>
              </a:rPr>
              <a:t>	</a:t>
            </a:r>
            <a:r>
              <a:rPr sz="1900" spc="50">
                <a:latin typeface="Arial"/>
                <a:ea typeface="Arial"/>
                <a:cs typeface="Arial"/>
                <a:sym typeface="Arial"/>
              </a:rPr>
              <a:t>anorexia</a:t>
            </a:r>
            <a:r>
              <a:rPr sz="1900" spc="0">
                <a:latin typeface="Arial"/>
                <a:ea typeface="Arial"/>
                <a:cs typeface="Arial"/>
                <a:sym typeface="Arial"/>
              </a:rPr>
              <a:t>	</a:t>
            </a:r>
            <a:r>
              <a:rPr sz="1900" spc="-50">
                <a:latin typeface="Arial"/>
                <a:ea typeface="Arial"/>
                <a:cs typeface="Arial"/>
                <a:sym typeface="Arial"/>
              </a:rPr>
              <a:t>/</a:t>
            </a:r>
            <a:r>
              <a:rPr sz="1900" spc="0">
                <a:latin typeface="Arial"/>
                <a:ea typeface="Arial"/>
                <a:cs typeface="Arial"/>
                <a:sym typeface="Arial"/>
              </a:rPr>
              <a:t>	</a:t>
            </a:r>
            <a:r>
              <a:rPr sz="1800" spc="110">
                <a:latin typeface="Arial"/>
                <a:ea typeface="Arial"/>
                <a:cs typeface="Arial"/>
                <a:sym typeface="Arial"/>
              </a:rPr>
              <a:t>headache</a:t>
            </a:r>
            <a:r>
              <a:rPr sz="1800" spc="295">
                <a:latin typeface="Arial"/>
                <a:ea typeface="Arial"/>
                <a:cs typeface="Arial"/>
                <a:sym typeface="Arial"/>
              </a:rPr>
              <a:t> </a:t>
            </a:r>
            <a:r>
              <a:rPr sz="1900" spc="-50">
                <a:latin typeface="Arial"/>
                <a:ea typeface="Arial"/>
                <a:cs typeface="Arial"/>
                <a:sym typeface="Arial"/>
              </a:rPr>
              <a:t>/</a:t>
            </a:r>
            <a:r>
              <a:rPr sz="1900" spc="0">
                <a:latin typeface="Arial"/>
                <a:ea typeface="Arial"/>
                <a:cs typeface="Arial"/>
                <a:sym typeface="Arial"/>
              </a:rPr>
              <a:t>	</a:t>
            </a:r>
            <a:r>
              <a:rPr sz="1800" spc="90">
                <a:latin typeface="Arial"/>
                <a:ea typeface="Arial"/>
                <a:cs typeface="Arial"/>
                <a:sym typeface="Arial"/>
              </a:rPr>
              <a:t>..</a:t>
            </a:r>
            <a:r>
              <a:rPr sz="1800" spc="-60">
                <a:latin typeface="Arial"/>
                <a:ea typeface="Arial"/>
                <a:cs typeface="Arial"/>
                <a:sym typeface="Arial"/>
              </a:rPr>
              <a:t> </a:t>
            </a:r>
            <a:r>
              <a:rPr sz="1900" spc="-50">
                <a:latin typeface="Arial"/>
                <a:ea typeface="Arial"/>
                <a:cs typeface="Arial"/>
                <a:sym typeface="Arial"/>
              </a:rPr>
              <a:t>)</a:t>
            </a:r>
          </a:p>
        </p:txBody>
      </p:sp>
      <p:sp>
        <p:nvSpPr>
          <p:cNvPr id="418" name="object 7"/>
          <p:cNvSpPr txBox="1"/>
          <p:nvPr/>
        </p:nvSpPr>
        <p:spPr>
          <a:xfrm>
            <a:off x="647412" y="3903732"/>
            <a:ext cx="7055486" cy="3052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spcBef>
                <a:spcPts val="100"/>
              </a:spcBef>
              <a:tabLst>
                <a:tab pos="419100" algn="l"/>
                <a:tab pos="3644900" algn="l"/>
                <a:tab pos="4483100" algn="l"/>
                <a:tab pos="5854700" algn="l"/>
              </a:tabLst>
              <a:defRPr sz="2000" spc="-25">
                <a:latin typeface="Verdana"/>
                <a:ea typeface="Verdana"/>
                <a:cs typeface="Verdana"/>
                <a:sym typeface="Verdana"/>
              </a:defRPr>
            </a:pPr>
            <a:r>
              <a:t>2)</a:t>
            </a:r>
            <a:r>
              <a:rPr spc="0"/>
              <a:t>	</a:t>
            </a:r>
            <a:r>
              <a:rPr sz="1900" spc="0"/>
              <a:t>Abdominal</a:t>
            </a:r>
            <a:r>
              <a:rPr sz="1900" spc="55"/>
              <a:t> </a:t>
            </a:r>
            <a:r>
              <a:rPr sz="1900" spc="0">
                <a:latin typeface="Arial"/>
                <a:ea typeface="Arial"/>
                <a:cs typeface="Arial"/>
                <a:sym typeface="Arial"/>
              </a:rPr>
              <a:t>(</a:t>
            </a:r>
            <a:r>
              <a:rPr sz="1900" spc="365">
                <a:latin typeface="Arial"/>
                <a:ea typeface="Arial"/>
                <a:cs typeface="Arial"/>
                <a:sym typeface="Arial"/>
              </a:rPr>
              <a:t> </a:t>
            </a:r>
            <a:r>
              <a:rPr spc="75">
                <a:latin typeface="Arial"/>
                <a:ea typeface="Arial"/>
                <a:cs typeface="Arial"/>
                <a:sym typeface="Arial"/>
              </a:rPr>
              <a:t>discomfort</a:t>
            </a:r>
            <a:r>
              <a:rPr spc="360">
                <a:latin typeface="Arial"/>
                <a:ea typeface="Arial"/>
                <a:cs typeface="Arial"/>
                <a:sym typeface="Arial"/>
              </a:rPr>
              <a:t> </a:t>
            </a:r>
            <a:r>
              <a:rPr sz="1900" spc="-50">
                <a:latin typeface="Arial"/>
                <a:ea typeface="Arial"/>
                <a:cs typeface="Arial"/>
                <a:sym typeface="Arial"/>
              </a:rPr>
              <a:t>/</a:t>
            </a:r>
            <a:r>
              <a:rPr sz="1900" spc="0">
                <a:latin typeface="Arial"/>
                <a:ea typeface="Arial"/>
                <a:cs typeface="Arial"/>
                <a:sym typeface="Arial"/>
              </a:rPr>
              <a:t>	</a:t>
            </a:r>
            <a:r>
              <a:rPr spc="79">
                <a:latin typeface="Arial"/>
                <a:ea typeface="Arial"/>
                <a:cs typeface="Arial"/>
                <a:sym typeface="Arial"/>
              </a:rPr>
              <a:t>pain</a:t>
            </a:r>
            <a:r>
              <a:rPr spc="240">
                <a:latin typeface="Arial"/>
                <a:ea typeface="Arial"/>
                <a:cs typeface="Arial"/>
                <a:sym typeface="Arial"/>
              </a:rPr>
              <a:t> </a:t>
            </a:r>
            <a:r>
              <a:rPr sz="1900" spc="-50">
                <a:latin typeface="Arial"/>
                <a:ea typeface="Arial"/>
                <a:cs typeface="Arial"/>
                <a:sym typeface="Arial"/>
              </a:rPr>
              <a:t>/</a:t>
            </a:r>
            <a:r>
              <a:rPr sz="1900" spc="0">
                <a:latin typeface="Arial"/>
                <a:ea typeface="Arial"/>
                <a:cs typeface="Arial"/>
                <a:sym typeface="Arial"/>
              </a:rPr>
              <a:t>	</a:t>
            </a:r>
            <a:r>
              <a:rPr spc="65">
                <a:latin typeface="Arial"/>
                <a:ea typeface="Arial"/>
                <a:cs typeface="Arial"/>
                <a:sym typeface="Arial"/>
              </a:rPr>
              <a:t>vomiting</a:t>
            </a:r>
            <a:r>
              <a:rPr spc="234">
                <a:latin typeface="Arial"/>
                <a:ea typeface="Arial"/>
                <a:cs typeface="Arial"/>
                <a:sym typeface="Arial"/>
              </a:rPr>
              <a:t> </a:t>
            </a:r>
            <a:r>
              <a:rPr sz="1900" spc="-50">
                <a:latin typeface="Arial"/>
                <a:ea typeface="Arial"/>
                <a:cs typeface="Arial"/>
                <a:sym typeface="Arial"/>
              </a:rPr>
              <a:t>/</a:t>
            </a:r>
            <a:r>
              <a:rPr sz="1900" spc="0">
                <a:latin typeface="Arial"/>
                <a:ea typeface="Arial"/>
                <a:cs typeface="Arial"/>
                <a:sym typeface="Arial"/>
              </a:rPr>
              <a:t>	</a:t>
            </a:r>
            <a:r>
              <a:rPr spc="75">
                <a:latin typeface="Arial"/>
                <a:ea typeface="Arial"/>
                <a:cs typeface="Arial"/>
                <a:sym typeface="Arial"/>
              </a:rPr>
              <a:t>diarrhea</a:t>
            </a:r>
            <a:r>
              <a:rPr spc="229">
                <a:latin typeface="Arial"/>
                <a:ea typeface="Arial"/>
                <a:cs typeface="Arial"/>
                <a:sym typeface="Arial"/>
              </a:rPr>
              <a:t> </a:t>
            </a:r>
            <a:r>
              <a:rPr sz="1900" spc="-50">
                <a:latin typeface="Arial"/>
                <a:ea typeface="Arial"/>
                <a:cs typeface="Arial"/>
                <a:sym typeface="Arial"/>
              </a:rPr>
              <a:t>/</a:t>
            </a:r>
          </a:p>
        </p:txBody>
      </p:sp>
      <p:sp>
        <p:nvSpPr>
          <p:cNvPr id="419" name="object 8"/>
          <p:cNvSpPr txBox="1"/>
          <p:nvPr/>
        </p:nvSpPr>
        <p:spPr>
          <a:xfrm>
            <a:off x="7837575" y="3916820"/>
            <a:ext cx="320041" cy="2715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spcBef>
                <a:spcPts val="100"/>
              </a:spcBef>
              <a:defRPr spc="90">
                <a:latin typeface="Arial"/>
                <a:ea typeface="Arial"/>
                <a:cs typeface="Arial"/>
                <a:sym typeface="Arial"/>
              </a:defRPr>
            </a:pPr>
            <a:r>
              <a:t>..</a:t>
            </a:r>
            <a:r>
              <a:rPr spc="-69"/>
              <a:t> </a:t>
            </a:r>
            <a:r>
              <a:rPr sz="1900" spc="-50"/>
              <a:t>)</a:t>
            </a:r>
          </a:p>
        </p:txBody>
      </p:sp>
      <p:sp>
        <p:nvSpPr>
          <p:cNvPr id="420" name="object 9"/>
          <p:cNvSpPr txBox="1"/>
          <p:nvPr/>
        </p:nvSpPr>
        <p:spPr>
          <a:xfrm>
            <a:off x="650932" y="4206226"/>
            <a:ext cx="6217922" cy="3052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tabLst>
                <a:tab pos="3759200" algn="l"/>
                <a:tab pos="5905500" algn="l"/>
              </a:tabLst>
              <a:defRPr sz="2000" spc="-145">
                <a:latin typeface="Verdana"/>
                <a:ea typeface="Verdana"/>
                <a:cs typeface="Verdana"/>
                <a:sym typeface="Verdana"/>
              </a:defRPr>
            </a:pPr>
            <a:r>
              <a:t>3)</a:t>
            </a:r>
            <a:r>
              <a:rPr spc="-70"/>
              <a:t> </a:t>
            </a:r>
            <a:r>
              <a:rPr sz="1900" spc="55"/>
              <a:t>Genital</a:t>
            </a:r>
            <a:r>
              <a:rPr sz="1900" spc="-45"/>
              <a:t> </a:t>
            </a:r>
            <a:r>
              <a:rPr sz="1900" spc="0">
                <a:latin typeface="Arial"/>
                <a:ea typeface="Arial"/>
                <a:cs typeface="Arial"/>
                <a:sym typeface="Arial"/>
              </a:rPr>
              <a:t>(</a:t>
            </a:r>
            <a:r>
              <a:rPr sz="1900" spc="265">
                <a:latin typeface="Arial"/>
                <a:ea typeface="Arial"/>
                <a:cs typeface="Arial"/>
                <a:sym typeface="Arial"/>
              </a:rPr>
              <a:t> </a:t>
            </a:r>
            <a:r>
              <a:rPr sz="1900" spc="70">
                <a:latin typeface="Arial"/>
                <a:ea typeface="Arial"/>
                <a:cs typeface="Arial"/>
                <a:sym typeface="Arial"/>
              </a:rPr>
              <a:t>Offensive</a:t>
            </a:r>
            <a:r>
              <a:rPr sz="1900" spc="180">
                <a:latin typeface="Arial"/>
                <a:ea typeface="Arial"/>
                <a:cs typeface="Arial"/>
                <a:sym typeface="Arial"/>
              </a:rPr>
              <a:t> </a:t>
            </a:r>
            <a:r>
              <a:rPr spc="55">
                <a:latin typeface="Arial"/>
                <a:ea typeface="Arial"/>
                <a:cs typeface="Arial"/>
                <a:sym typeface="Arial"/>
              </a:rPr>
              <a:t>lochia</a:t>
            </a:r>
            <a:r>
              <a:rPr spc="254">
                <a:latin typeface="Arial"/>
                <a:ea typeface="Arial"/>
                <a:cs typeface="Arial"/>
                <a:sym typeface="Arial"/>
              </a:rPr>
              <a:t> </a:t>
            </a:r>
            <a:r>
              <a:rPr sz="1900" spc="-50">
                <a:latin typeface="Arial"/>
                <a:ea typeface="Arial"/>
                <a:cs typeface="Arial"/>
                <a:sym typeface="Arial"/>
              </a:rPr>
              <a:t>/</a:t>
            </a:r>
            <a:r>
              <a:rPr sz="1900" spc="0">
                <a:latin typeface="Arial"/>
                <a:ea typeface="Arial"/>
                <a:cs typeface="Arial"/>
                <a:sym typeface="Arial"/>
              </a:rPr>
              <a:t>	</a:t>
            </a:r>
            <a:r>
              <a:rPr sz="1900" spc="85">
                <a:latin typeface="Arial"/>
                <a:ea typeface="Arial"/>
                <a:cs typeface="Arial"/>
                <a:sym typeface="Arial"/>
              </a:rPr>
              <a:t>secondary</a:t>
            </a:r>
            <a:r>
              <a:rPr sz="1900" spc="190">
                <a:latin typeface="Arial"/>
                <a:ea typeface="Arial"/>
                <a:cs typeface="Arial"/>
                <a:sym typeface="Arial"/>
              </a:rPr>
              <a:t> </a:t>
            </a:r>
            <a:r>
              <a:rPr sz="1800" spc="65">
                <a:latin typeface="Arial"/>
                <a:ea typeface="Arial"/>
                <a:cs typeface="Arial"/>
                <a:sym typeface="Arial"/>
              </a:rPr>
              <a:t>PPH</a:t>
            </a:r>
            <a:r>
              <a:rPr sz="1800" spc="155">
                <a:latin typeface="Arial"/>
                <a:ea typeface="Arial"/>
                <a:cs typeface="Arial"/>
                <a:sym typeface="Arial"/>
              </a:rPr>
              <a:t> </a:t>
            </a:r>
            <a:r>
              <a:rPr sz="1900" spc="-50">
                <a:latin typeface="Arial"/>
                <a:ea typeface="Arial"/>
                <a:cs typeface="Arial"/>
                <a:sym typeface="Arial"/>
              </a:rPr>
              <a:t>/</a:t>
            </a:r>
            <a:r>
              <a:rPr sz="1900" spc="0">
                <a:latin typeface="Arial"/>
                <a:ea typeface="Arial"/>
                <a:cs typeface="Arial"/>
                <a:sym typeface="Arial"/>
              </a:rPr>
              <a:t>	</a:t>
            </a:r>
            <a:r>
              <a:rPr sz="1800" spc="90">
                <a:latin typeface="Arial"/>
                <a:ea typeface="Arial"/>
                <a:cs typeface="Arial"/>
                <a:sym typeface="Arial"/>
              </a:rPr>
              <a:t>..</a:t>
            </a:r>
            <a:r>
              <a:rPr sz="1800" spc="-55">
                <a:latin typeface="Arial"/>
                <a:ea typeface="Arial"/>
                <a:cs typeface="Arial"/>
                <a:sym typeface="Arial"/>
              </a:rPr>
              <a:t> </a:t>
            </a:r>
            <a:r>
              <a:rPr sz="1900" spc="-50">
                <a:latin typeface="Arial"/>
                <a:ea typeface="Arial"/>
                <a:cs typeface="Arial"/>
                <a:sym typeface="Arial"/>
              </a:rPr>
              <a:t>)</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7" name="object 2"/>
          <p:cNvGrpSpPr/>
          <p:nvPr/>
        </p:nvGrpSpPr>
        <p:grpSpPr>
          <a:xfrm>
            <a:off x="0" y="11252"/>
            <a:ext cx="10058400" cy="5657852"/>
            <a:chOff x="0" y="0"/>
            <a:chExt cx="10058400" cy="5657850"/>
          </a:xfrm>
        </p:grpSpPr>
        <p:grpSp>
          <p:nvGrpSpPr>
            <p:cNvPr id="424" name="object 3"/>
            <p:cNvGrpSpPr/>
            <p:nvPr/>
          </p:nvGrpSpPr>
          <p:grpSpPr>
            <a:xfrm>
              <a:off x="0" y="0"/>
              <a:ext cx="10058400" cy="5285899"/>
              <a:chOff x="0" y="0"/>
              <a:chExt cx="10058400" cy="5285898"/>
            </a:xfrm>
          </p:grpSpPr>
          <p:sp>
            <p:nvSpPr>
              <p:cNvPr id="422" name="Rectangle"/>
              <p:cNvSpPr/>
              <p:nvPr/>
            </p:nvSpPr>
            <p:spPr>
              <a:xfrm>
                <a:off x="0" y="5273198"/>
                <a:ext cx="10058400" cy="12701"/>
              </a:xfrm>
              <a:prstGeom prst="rect">
                <a:avLst/>
              </a:prstGeom>
              <a:solidFill>
                <a:srgbClr val="E0E0DB"/>
              </a:solidFill>
              <a:ln w="12700" cap="flat">
                <a:noFill/>
                <a:miter lim="400000"/>
              </a:ln>
              <a:effectLst/>
            </p:spPr>
            <p:txBody>
              <a:bodyPr wrap="square" lIns="45719" tIns="45719" rIns="45719" bIns="45719" numCol="1" anchor="t">
                <a:noAutofit/>
              </a:bodyPr>
              <a:lstStyle/>
              <a:p>
                <a:endParaRPr/>
              </a:p>
            </p:txBody>
          </p:sp>
          <p:sp>
            <p:nvSpPr>
              <p:cNvPr id="423" name="Rectangle"/>
              <p:cNvSpPr/>
              <p:nvPr/>
            </p:nvSpPr>
            <p:spPr>
              <a:xfrm>
                <a:off x="0" y="0"/>
                <a:ext cx="10058400" cy="5225416"/>
              </a:xfrm>
              <a:prstGeom prst="rect">
                <a:avLst/>
              </a:prstGeom>
              <a:solidFill>
                <a:srgbClr val="E0E0DB"/>
              </a:solidFill>
              <a:ln w="12700" cap="flat">
                <a:noFill/>
                <a:miter lim="400000"/>
              </a:ln>
              <a:effectLst/>
            </p:spPr>
            <p:txBody>
              <a:bodyPr wrap="square" lIns="45719" tIns="45719" rIns="45719" bIns="45719" numCol="1" anchor="t">
                <a:noAutofit/>
              </a:bodyPr>
              <a:lstStyle/>
              <a:p>
                <a:endParaRPr/>
              </a:p>
            </p:txBody>
          </p:sp>
        </p:grpSp>
        <p:sp>
          <p:nvSpPr>
            <p:cNvPr id="425" name="object 4"/>
            <p:cNvSpPr/>
            <p:nvPr/>
          </p:nvSpPr>
          <p:spPr>
            <a:xfrm>
              <a:off x="2540" y="5280660"/>
              <a:ext cx="10055860" cy="377191"/>
            </a:xfrm>
            <a:prstGeom prst="rect">
              <a:avLst/>
            </a:prstGeom>
            <a:solidFill>
              <a:srgbClr val="82837B"/>
            </a:solidFill>
            <a:ln w="12700" cap="flat">
              <a:noFill/>
              <a:miter lim="400000"/>
            </a:ln>
            <a:effectLst/>
          </p:spPr>
          <p:txBody>
            <a:bodyPr wrap="square" lIns="45719" tIns="45719" rIns="45719" bIns="45719" numCol="1" anchor="t">
              <a:noAutofit/>
            </a:bodyPr>
            <a:lstStyle/>
            <a:p>
              <a:endParaRPr/>
            </a:p>
          </p:txBody>
        </p:sp>
        <p:sp>
          <p:nvSpPr>
            <p:cNvPr id="426" name="object 5"/>
            <p:cNvSpPr/>
            <p:nvPr/>
          </p:nvSpPr>
          <p:spPr>
            <a:xfrm>
              <a:off x="0" y="5225415"/>
              <a:ext cx="10055860" cy="53024"/>
            </a:xfrm>
            <a:prstGeom prst="rect">
              <a:avLst/>
            </a:prstGeom>
            <a:solidFill>
              <a:srgbClr val="ACACA8"/>
            </a:solidFill>
            <a:ln w="12700" cap="flat">
              <a:noFill/>
              <a:miter lim="400000"/>
            </a:ln>
            <a:effectLst/>
          </p:spPr>
          <p:txBody>
            <a:bodyPr wrap="square" lIns="45719" tIns="45719" rIns="45719" bIns="45719" numCol="1" anchor="t">
              <a:noAutofit/>
            </a:bodyPr>
            <a:lstStyle/>
            <a:p>
              <a:endParaRPr/>
            </a:p>
          </p:txBody>
        </p:sp>
      </p:grpSp>
      <p:sp>
        <p:nvSpPr>
          <p:cNvPr id="428" name="object 6"/>
          <p:cNvSpPr txBox="1">
            <a:spLocks noGrp="1"/>
          </p:cNvSpPr>
          <p:nvPr>
            <p:ph type="title"/>
          </p:nvPr>
        </p:nvSpPr>
        <p:spPr>
          <a:xfrm>
            <a:off x="670543" y="329070"/>
            <a:ext cx="1922147" cy="427991"/>
          </a:xfrm>
          <a:prstGeom prst="rect">
            <a:avLst/>
          </a:prstGeom>
        </p:spPr>
        <p:txBody>
          <a:bodyPr/>
          <a:lstStyle/>
          <a:p>
            <a:pPr indent="12700">
              <a:defRPr sz="2600" spc="900">
                <a:latin typeface="Verdana"/>
                <a:ea typeface="Verdana"/>
                <a:cs typeface="Verdana"/>
                <a:sym typeface="Verdana"/>
              </a:defRPr>
            </a:pPr>
            <a:r>
              <a:t>*</a:t>
            </a:r>
            <a:r>
              <a:rPr spc="-300"/>
              <a:t> </a:t>
            </a:r>
            <a:r>
              <a:rPr sz="2500" spc="100"/>
              <a:t>History</a:t>
            </a:r>
            <a:r>
              <a:rPr sz="2500" spc="0"/>
              <a:t> </a:t>
            </a:r>
            <a:r>
              <a:rPr spc="-400"/>
              <a:t>:</a:t>
            </a:r>
          </a:p>
        </p:txBody>
      </p:sp>
      <p:sp>
        <p:nvSpPr>
          <p:cNvPr id="429" name="object 7"/>
          <p:cNvSpPr txBox="1"/>
          <p:nvPr/>
        </p:nvSpPr>
        <p:spPr>
          <a:xfrm>
            <a:off x="627837" y="1049963"/>
            <a:ext cx="7329807" cy="38068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9684">
              <a:lnSpc>
                <a:spcPts val="2200"/>
              </a:lnSpc>
              <a:defRPr sz="1400">
                <a:latin typeface="Arial"/>
                <a:ea typeface="Arial"/>
                <a:cs typeface="Arial"/>
                <a:sym typeface="Arial"/>
              </a:defRPr>
            </a:pPr>
            <a:r>
              <a:t>.</a:t>
            </a:r>
            <a:r>
              <a:rPr spc="145"/>
              <a:t> </a:t>
            </a:r>
            <a:r>
              <a:rPr sz="1500">
                <a:latin typeface="Verdana"/>
                <a:ea typeface="Verdana"/>
                <a:cs typeface="Verdana"/>
                <a:sym typeface="Verdana"/>
              </a:rPr>
              <a:t>Fever </a:t>
            </a:r>
            <a:r>
              <a:t>(</a:t>
            </a:r>
            <a:r>
              <a:rPr spc="270"/>
              <a:t> </a:t>
            </a:r>
            <a:r>
              <a:rPr sz="1500"/>
              <a:t>onset</a:t>
            </a:r>
            <a:r>
              <a:rPr sz="1500" spc="209"/>
              <a:t> </a:t>
            </a:r>
            <a:r>
              <a:t>/</a:t>
            </a:r>
            <a:r>
              <a:rPr spc="110"/>
              <a:t>  </a:t>
            </a:r>
            <a:r>
              <a:rPr sz="1600"/>
              <a:t>duration</a:t>
            </a:r>
            <a:r>
              <a:rPr sz="1600" spc="370"/>
              <a:t> </a:t>
            </a:r>
            <a:r>
              <a:rPr sz="1900"/>
              <a:t>/</a:t>
            </a:r>
            <a:r>
              <a:rPr sz="1900" spc="184"/>
              <a:t> </a:t>
            </a:r>
            <a:r>
              <a:rPr spc="60"/>
              <a:t>course</a:t>
            </a:r>
            <a:r>
              <a:rPr spc="265"/>
              <a:t> </a:t>
            </a:r>
            <a:r>
              <a:t>/</a:t>
            </a:r>
            <a:r>
              <a:rPr spc="94"/>
              <a:t>  </a:t>
            </a:r>
            <a:r>
              <a:rPr sz="1500"/>
              <a:t>frequency</a:t>
            </a:r>
            <a:r>
              <a:rPr sz="1500" spc="215"/>
              <a:t> </a:t>
            </a:r>
            <a:r>
              <a:rPr sz="1900"/>
              <a:t>/</a:t>
            </a:r>
            <a:r>
              <a:rPr sz="1900" spc="350"/>
              <a:t> </a:t>
            </a:r>
            <a:r>
              <a:rPr sz="1600"/>
              <a:t>timing</a:t>
            </a:r>
            <a:r>
              <a:rPr sz="1600" spc="150"/>
              <a:t> </a:t>
            </a:r>
            <a:r>
              <a:rPr sz="1600"/>
              <a:t>from</a:t>
            </a:r>
            <a:r>
              <a:rPr sz="1600" spc="100"/>
              <a:t> </a:t>
            </a:r>
            <a:r>
              <a:rPr sz="1500"/>
              <a:t>delivery</a:t>
            </a:r>
            <a:r>
              <a:rPr sz="1500" spc="360"/>
              <a:t> </a:t>
            </a:r>
            <a:r>
              <a:rPr sz="1900"/>
              <a:t>/</a:t>
            </a:r>
            <a:r>
              <a:rPr sz="1900" spc="165"/>
              <a:t> </a:t>
            </a:r>
            <a:r>
              <a:rPr sz="1500"/>
              <a:t>route</a:t>
            </a:r>
            <a:r>
              <a:rPr sz="1500" spc="114"/>
              <a:t> </a:t>
            </a:r>
            <a:r>
              <a:rPr spc="-25"/>
              <a:t>of</a:t>
            </a:r>
          </a:p>
          <a:p>
            <a:pPr indent="13970">
              <a:lnSpc>
                <a:spcPts val="1500"/>
              </a:lnSpc>
              <a:defRPr sz="1600" spc="10">
                <a:latin typeface="Arial"/>
                <a:ea typeface="Arial"/>
                <a:cs typeface="Arial"/>
                <a:sym typeface="Arial"/>
              </a:defRPr>
            </a:pPr>
            <a:r>
              <a:t>administration</a:t>
            </a:r>
            <a:r>
              <a:rPr spc="254"/>
              <a:t> </a:t>
            </a:r>
            <a:r>
              <a:rPr sz="1400"/>
              <a:t>/</a:t>
            </a:r>
            <a:r>
              <a:rPr sz="1400" spc="140"/>
              <a:t>  </a:t>
            </a:r>
            <a:r>
              <a:rPr sz="1400"/>
              <a:t>response</a:t>
            </a:r>
            <a:r>
              <a:rPr sz="1400" spc="185"/>
              <a:t> </a:t>
            </a:r>
            <a:r>
              <a:rPr sz="1500"/>
              <a:t>to</a:t>
            </a:r>
            <a:r>
              <a:rPr sz="1500" spc="330"/>
              <a:t> </a:t>
            </a:r>
            <a:r>
              <a:t>anti-</a:t>
            </a:r>
            <a:r>
              <a:rPr spc="209"/>
              <a:t> </a:t>
            </a:r>
            <a:r>
              <a:rPr sz="1500"/>
              <a:t>pyretics</a:t>
            </a:r>
            <a:r>
              <a:rPr sz="1500" spc="260"/>
              <a:t> </a:t>
            </a:r>
            <a:r>
              <a:rPr sz="1400"/>
              <a:t>/</a:t>
            </a:r>
            <a:r>
              <a:rPr sz="1400" spc="165"/>
              <a:t>  </a:t>
            </a:r>
            <a:r>
              <a:rPr sz="1400" spc="50"/>
              <a:t>..</a:t>
            </a:r>
            <a:r>
              <a:rPr sz="1400" spc="100"/>
              <a:t> </a:t>
            </a:r>
            <a:r>
              <a:rPr sz="1400" spc="-50"/>
              <a:t>)</a:t>
            </a:r>
            <a:endParaRPr sz="1400" spc="8"/>
          </a:p>
          <a:p>
            <a:pPr indent="19684">
              <a:lnSpc>
                <a:spcPts val="2000"/>
              </a:lnSpc>
              <a:defRPr sz="1400">
                <a:latin typeface="Arial"/>
                <a:ea typeface="Arial"/>
                <a:cs typeface="Arial"/>
                <a:sym typeface="Arial"/>
              </a:defRPr>
            </a:pPr>
            <a:r>
              <a:t>.</a:t>
            </a:r>
            <a:r>
              <a:rPr spc="145"/>
              <a:t> </a:t>
            </a:r>
            <a:r>
              <a:rPr sz="1500">
                <a:latin typeface="Verdana"/>
                <a:ea typeface="Verdana"/>
                <a:cs typeface="Verdana"/>
                <a:sym typeface="Verdana"/>
              </a:rPr>
              <a:t>General</a:t>
            </a:r>
            <a:r>
              <a:rPr sz="1500" spc="104">
                <a:latin typeface="Verdana"/>
                <a:ea typeface="Verdana"/>
                <a:cs typeface="Verdana"/>
                <a:sym typeface="Verdana"/>
              </a:rPr>
              <a:t> </a:t>
            </a:r>
            <a:r>
              <a:rPr>
                <a:latin typeface="Verdana"/>
                <a:ea typeface="Verdana"/>
                <a:cs typeface="Verdana"/>
                <a:sym typeface="Verdana"/>
              </a:rPr>
              <a:t>symptoms</a:t>
            </a:r>
            <a:r>
              <a:rPr spc="30">
                <a:latin typeface="Verdana"/>
                <a:ea typeface="Verdana"/>
                <a:cs typeface="Verdana"/>
                <a:sym typeface="Verdana"/>
              </a:rPr>
              <a:t> </a:t>
            </a:r>
            <a:r>
              <a:t>(</a:t>
            </a:r>
            <a:r>
              <a:rPr spc="280"/>
              <a:t> </a:t>
            </a:r>
            <a:r>
              <a:rPr sz="1500"/>
              <a:t>Fatigue</a:t>
            </a:r>
            <a:r>
              <a:rPr sz="1500" spc="245"/>
              <a:t> </a:t>
            </a:r>
            <a:r>
              <a:t>/</a:t>
            </a:r>
            <a:r>
              <a:rPr spc="114"/>
              <a:t>  </a:t>
            </a:r>
            <a:r>
              <a:rPr sz="1500"/>
              <a:t>anorexia</a:t>
            </a:r>
            <a:r>
              <a:rPr sz="1500" spc="400"/>
              <a:t> </a:t>
            </a:r>
            <a:r>
              <a:rPr sz="1900"/>
              <a:t>/</a:t>
            </a:r>
            <a:r>
              <a:rPr sz="1900" spc="250"/>
              <a:t> </a:t>
            </a:r>
            <a:r>
              <a:rPr spc="50"/>
              <a:t>..</a:t>
            </a:r>
            <a:r>
              <a:rPr spc="65"/>
              <a:t> </a:t>
            </a:r>
            <a:r>
              <a:rPr spc="-50"/>
              <a:t>)</a:t>
            </a:r>
          </a:p>
          <a:p>
            <a:pPr indent="19684">
              <a:lnSpc>
                <a:spcPts val="1700"/>
              </a:lnSpc>
              <a:defRPr sz="1400">
                <a:latin typeface="Arial"/>
                <a:ea typeface="Arial"/>
                <a:cs typeface="Arial"/>
                <a:sym typeface="Arial"/>
              </a:defRPr>
            </a:pPr>
            <a:r>
              <a:t>.</a:t>
            </a:r>
            <a:r>
              <a:rPr spc="94"/>
              <a:t> </a:t>
            </a:r>
            <a:r>
              <a:rPr sz="1500" spc="-10">
                <a:latin typeface="Verdana"/>
                <a:ea typeface="Verdana"/>
                <a:cs typeface="Verdana"/>
                <a:sym typeface="Verdana"/>
              </a:rPr>
              <a:t>Breast-</a:t>
            </a:r>
            <a:r>
              <a:rPr sz="1500" spc="20">
                <a:latin typeface="Verdana"/>
                <a:ea typeface="Verdana"/>
                <a:cs typeface="Verdana"/>
                <a:sym typeface="Verdana"/>
              </a:rPr>
              <a:t> </a:t>
            </a:r>
            <a:r>
              <a:rPr sz="1500">
                <a:latin typeface="Verdana"/>
                <a:ea typeface="Verdana"/>
                <a:cs typeface="Verdana"/>
                <a:sym typeface="Verdana"/>
              </a:rPr>
              <a:t>feeding</a:t>
            </a:r>
            <a:r>
              <a:rPr sz="1500" spc="10">
                <a:latin typeface="Verdana"/>
                <a:ea typeface="Verdana"/>
                <a:cs typeface="Verdana"/>
                <a:sym typeface="Verdana"/>
              </a:rPr>
              <a:t> </a:t>
            </a:r>
            <a:r>
              <a:t>(</a:t>
            </a:r>
            <a:r>
              <a:rPr spc="250"/>
              <a:t> </a:t>
            </a:r>
            <a:r>
              <a:rPr sz="1500"/>
              <a:t>any</a:t>
            </a:r>
            <a:r>
              <a:rPr sz="1500" spc="140"/>
              <a:t> </a:t>
            </a:r>
            <a:r>
              <a:rPr sz="1500"/>
              <a:t>breast</a:t>
            </a:r>
            <a:r>
              <a:rPr sz="1500" spc="110"/>
              <a:t> </a:t>
            </a:r>
            <a:r>
              <a:rPr spc="45"/>
              <a:t>redness</a:t>
            </a:r>
            <a:r>
              <a:rPr spc="175"/>
              <a:t> </a:t>
            </a:r>
            <a:r>
              <a:t>/</a:t>
            </a:r>
            <a:r>
              <a:rPr spc="85"/>
              <a:t>  </a:t>
            </a:r>
            <a:r>
              <a:rPr sz="1500"/>
              <a:t>pain</a:t>
            </a:r>
            <a:r>
              <a:rPr sz="1500" spc="160"/>
              <a:t> </a:t>
            </a:r>
            <a:r>
              <a:t>/</a:t>
            </a:r>
            <a:r>
              <a:rPr spc="90"/>
              <a:t>  </a:t>
            </a:r>
            <a:r>
              <a:rPr sz="1500" spc="50"/>
              <a:t>lumps</a:t>
            </a:r>
            <a:r>
              <a:rPr sz="1500" spc="160"/>
              <a:t> </a:t>
            </a:r>
            <a:r>
              <a:t>/</a:t>
            </a:r>
            <a:r>
              <a:rPr spc="90"/>
              <a:t>  </a:t>
            </a:r>
            <a:r>
              <a:rPr spc="50"/>
              <a:t>..</a:t>
            </a:r>
            <a:r>
              <a:rPr spc="35"/>
              <a:t> </a:t>
            </a:r>
            <a:r>
              <a:rPr spc="-50"/>
              <a:t>)</a:t>
            </a:r>
          </a:p>
          <a:p>
            <a:pPr indent="19684">
              <a:lnSpc>
                <a:spcPts val="1500"/>
              </a:lnSpc>
              <a:defRPr sz="1400">
                <a:latin typeface="Arial"/>
                <a:ea typeface="Arial"/>
                <a:cs typeface="Arial"/>
                <a:sym typeface="Arial"/>
              </a:defRPr>
            </a:pPr>
            <a:r>
              <a:t>.</a:t>
            </a:r>
            <a:r>
              <a:rPr spc="160"/>
              <a:t> </a:t>
            </a:r>
            <a:r>
              <a:rPr spc="110">
                <a:latin typeface="Verdana"/>
                <a:ea typeface="Verdana"/>
                <a:cs typeface="Verdana"/>
                <a:sym typeface="Verdana"/>
              </a:rPr>
              <a:t>RS</a:t>
            </a:r>
            <a:r>
              <a:rPr spc="-60">
                <a:latin typeface="Verdana"/>
                <a:ea typeface="Verdana"/>
                <a:cs typeface="Verdana"/>
                <a:sym typeface="Verdana"/>
              </a:rPr>
              <a:t> </a:t>
            </a:r>
            <a:r>
              <a:rPr>
                <a:latin typeface="Verdana"/>
                <a:ea typeface="Verdana"/>
                <a:cs typeface="Verdana"/>
                <a:sym typeface="Verdana"/>
              </a:rPr>
              <a:t>symptoms</a:t>
            </a:r>
            <a:r>
              <a:rPr spc="-20">
                <a:latin typeface="Verdana"/>
                <a:ea typeface="Verdana"/>
                <a:cs typeface="Verdana"/>
                <a:sym typeface="Verdana"/>
              </a:rPr>
              <a:t> </a:t>
            </a:r>
            <a:r>
              <a:t>(</a:t>
            </a:r>
            <a:r>
              <a:rPr spc="305"/>
              <a:t> </a:t>
            </a:r>
            <a:r>
              <a:rPr spc="80"/>
              <a:t>SOB</a:t>
            </a:r>
            <a:r>
              <a:rPr spc="100"/>
              <a:t> </a:t>
            </a:r>
            <a:r>
              <a:t>/</a:t>
            </a:r>
            <a:r>
              <a:rPr spc="85"/>
              <a:t>  </a:t>
            </a:r>
            <a:r>
              <a:rPr spc="55"/>
              <a:t>cough</a:t>
            </a:r>
            <a:r>
              <a:rPr spc="189"/>
              <a:t> </a:t>
            </a:r>
            <a:r>
              <a:t>/</a:t>
            </a:r>
            <a:r>
              <a:rPr spc="80"/>
              <a:t>  </a:t>
            </a:r>
            <a:r>
              <a:rPr spc="60"/>
              <a:t>chest</a:t>
            </a:r>
            <a:r>
              <a:rPr spc="165"/>
              <a:t> </a:t>
            </a:r>
            <a:r>
              <a:rPr sz="1500"/>
              <a:t>pain</a:t>
            </a:r>
            <a:r>
              <a:rPr sz="1500" spc="160"/>
              <a:t> </a:t>
            </a:r>
            <a:r>
              <a:t>/</a:t>
            </a:r>
            <a:r>
              <a:rPr spc="100"/>
              <a:t>  </a:t>
            </a:r>
            <a:r>
              <a:rPr spc="55"/>
              <a:t>..</a:t>
            </a:r>
            <a:r>
              <a:rPr spc="30"/>
              <a:t> </a:t>
            </a:r>
            <a:r>
              <a:rPr spc="-50"/>
              <a:t>)</a:t>
            </a:r>
          </a:p>
          <a:p>
            <a:pPr indent="19684">
              <a:lnSpc>
                <a:spcPts val="2000"/>
              </a:lnSpc>
              <a:defRPr sz="1400">
                <a:latin typeface="Arial"/>
                <a:ea typeface="Arial"/>
                <a:cs typeface="Arial"/>
                <a:sym typeface="Arial"/>
              </a:defRPr>
            </a:pPr>
            <a:r>
              <a:t>.</a:t>
            </a:r>
            <a:r>
              <a:rPr spc="180"/>
              <a:t> </a:t>
            </a:r>
            <a:r>
              <a:rPr>
                <a:latin typeface="Verdana"/>
                <a:ea typeface="Verdana"/>
                <a:cs typeface="Verdana"/>
                <a:sym typeface="Verdana"/>
              </a:rPr>
              <a:t>GI</a:t>
            </a:r>
            <a:r>
              <a:rPr spc="140">
                <a:latin typeface="Verdana"/>
                <a:ea typeface="Verdana"/>
                <a:cs typeface="Verdana"/>
                <a:sym typeface="Verdana"/>
              </a:rPr>
              <a:t> </a:t>
            </a:r>
            <a:r>
              <a:rPr>
                <a:latin typeface="Verdana"/>
                <a:ea typeface="Verdana"/>
                <a:cs typeface="Verdana"/>
                <a:sym typeface="Verdana"/>
              </a:rPr>
              <a:t>symptoms</a:t>
            </a:r>
            <a:r>
              <a:rPr spc="30">
                <a:latin typeface="Verdana"/>
                <a:ea typeface="Verdana"/>
                <a:cs typeface="Verdana"/>
                <a:sym typeface="Verdana"/>
              </a:rPr>
              <a:t> </a:t>
            </a:r>
            <a:r>
              <a:t>(</a:t>
            </a:r>
            <a:r>
              <a:rPr spc="310"/>
              <a:t> </a:t>
            </a:r>
            <a:r>
              <a:rPr sz="1500"/>
              <a:t>N&amp;V</a:t>
            </a:r>
            <a:r>
              <a:rPr sz="1500" spc="405"/>
              <a:t> </a:t>
            </a:r>
            <a:r>
              <a:rPr sz="1900"/>
              <a:t>/</a:t>
            </a:r>
            <a:r>
              <a:rPr sz="1900" spc="220"/>
              <a:t> </a:t>
            </a:r>
            <a:r>
              <a:rPr sz="1500"/>
              <a:t>diarrhea</a:t>
            </a:r>
            <a:r>
              <a:rPr sz="1500" spc="185"/>
              <a:t> </a:t>
            </a:r>
            <a:r>
              <a:t>/</a:t>
            </a:r>
            <a:r>
              <a:rPr spc="135"/>
              <a:t>  </a:t>
            </a:r>
            <a:r>
              <a:rPr sz="1500"/>
              <a:t>abdominal</a:t>
            </a:r>
            <a:r>
              <a:rPr sz="1500" spc="125"/>
              <a:t> </a:t>
            </a:r>
            <a:r>
              <a:rPr sz="1500"/>
              <a:t>pain</a:t>
            </a:r>
            <a:r>
              <a:rPr sz="1500" spc="215"/>
              <a:t> </a:t>
            </a:r>
            <a:r>
              <a:t>/</a:t>
            </a:r>
            <a:r>
              <a:rPr spc="150"/>
              <a:t>  </a:t>
            </a:r>
            <a:r>
              <a:rPr spc="50"/>
              <a:t>..</a:t>
            </a:r>
            <a:r>
              <a:rPr spc="75"/>
              <a:t> </a:t>
            </a:r>
            <a:r>
              <a:rPr spc="-50"/>
              <a:t>)</a:t>
            </a:r>
          </a:p>
          <a:p>
            <a:pPr indent="19684">
              <a:lnSpc>
                <a:spcPts val="1700"/>
              </a:lnSpc>
              <a:defRPr sz="1400" spc="10">
                <a:latin typeface="Arial"/>
                <a:ea typeface="Arial"/>
                <a:cs typeface="Arial"/>
                <a:sym typeface="Arial"/>
              </a:defRPr>
            </a:pPr>
            <a:r>
              <a:t>.</a:t>
            </a:r>
            <a:r>
              <a:rPr spc="140"/>
              <a:t> </a:t>
            </a:r>
            <a:r>
              <a:rPr sz="1500">
                <a:latin typeface="Verdana"/>
                <a:ea typeface="Verdana"/>
                <a:cs typeface="Verdana"/>
                <a:sym typeface="Verdana"/>
              </a:rPr>
              <a:t>Urinary</a:t>
            </a:r>
            <a:r>
              <a:rPr sz="1500" spc="110">
                <a:latin typeface="Verdana"/>
                <a:ea typeface="Verdana"/>
                <a:cs typeface="Verdana"/>
                <a:sym typeface="Verdana"/>
              </a:rPr>
              <a:t> </a:t>
            </a:r>
            <a:r>
              <a:rPr>
                <a:latin typeface="Verdana"/>
                <a:ea typeface="Verdana"/>
                <a:cs typeface="Verdana"/>
                <a:sym typeface="Verdana"/>
              </a:rPr>
              <a:t>symptoms</a:t>
            </a:r>
            <a:r>
              <a:rPr spc="35">
                <a:latin typeface="Verdana"/>
                <a:ea typeface="Verdana"/>
                <a:cs typeface="Verdana"/>
                <a:sym typeface="Verdana"/>
              </a:rPr>
              <a:t> </a:t>
            </a:r>
            <a:r>
              <a:t>(</a:t>
            </a:r>
            <a:r>
              <a:rPr spc="270"/>
              <a:t> </a:t>
            </a:r>
            <a:r>
              <a:rPr sz="1500"/>
              <a:t>frequency</a:t>
            </a:r>
            <a:r>
              <a:rPr sz="1500" spc="229"/>
              <a:t> </a:t>
            </a:r>
            <a:r>
              <a:t>/</a:t>
            </a:r>
            <a:r>
              <a:rPr spc="125"/>
              <a:t>  </a:t>
            </a:r>
            <a:r>
              <a:rPr sz="1500"/>
              <a:t>urgency</a:t>
            </a:r>
            <a:r>
              <a:rPr sz="1500" spc="204"/>
              <a:t> </a:t>
            </a:r>
            <a:r>
              <a:t>/</a:t>
            </a:r>
            <a:r>
              <a:rPr spc="125"/>
              <a:t>  </a:t>
            </a:r>
            <a:r>
              <a:rPr sz="1500"/>
              <a:t>dysuria</a:t>
            </a:r>
            <a:r>
              <a:rPr sz="1500" spc="215"/>
              <a:t> </a:t>
            </a:r>
            <a:r>
              <a:t>/</a:t>
            </a:r>
            <a:r>
              <a:rPr spc="120"/>
              <a:t>  </a:t>
            </a:r>
            <a:r>
              <a:rPr sz="1500"/>
              <a:t>incontinence</a:t>
            </a:r>
            <a:r>
              <a:rPr sz="1500" spc="245"/>
              <a:t> </a:t>
            </a:r>
            <a:r>
              <a:t>/</a:t>
            </a:r>
            <a:r>
              <a:rPr spc="140"/>
              <a:t>  </a:t>
            </a:r>
            <a:r>
              <a:rPr spc="50"/>
              <a:t>..</a:t>
            </a:r>
            <a:r>
              <a:rPr spc="65"/>
              <a:t> </a:t>
            </a:r>
            <a:r>
              <a:rPr spc="-50"/>
              <a:t>)</a:t>
            </a:r>
          </a:p>
          <a:p>
            <a:pPr indent="19684">
              <a:lnSpc>
                <a:spcPts val="1700"/>
              </a:lnSpc>
              <a:defRPr sz="1400">
                <a:latin typeface="Arial"/>
                <a:ea typeface="Arial"/>
                <a:cs typeface="Arial"/>
                <a:sym typeface="Arial"/>
              </a:defRPr>
            </a:pPr>
            <a:r>
              <a:t>.</a:t>
            </a:r>
            <a:r>
              <a:rPr spc="120"/>
              <a:t> </a:t>
            </a:r>
            <a:r>
              <a:rPr sz="1500">
                <a:latin typeface="Verdana"/>
                <a:ea typeface="Verdana"/>
                <a:cs typeface="Verdana"/>
                <a:sym typeface="Verdana"/>
              </a:rPr>
              <a:t>Vaginal</a:t>
            </a:r>
            <a:r>
              <a:rPr sz="1500" spc="60">
                <a:latin typeface="Verdana"/>
                <a:ea typeface="Verdana"/>
                <a:cs typeface="Verdana"/>
                <a:sym typeface="Verdana"/>
              </a:rPr>
              <a:t> </a:t>
            </a:r>
            <a:r>
              <a:rPr>
                <a:latin typeface="Verdana"/>
                <a:ea typeface="Verdana"/>
                <a:cs typeface="Verdana"/>
                <a:sym typeface="Verdana"/>
              </a:rPr>
              <a:t>discharge</a:t>
            </a:r>
            <a:r>
              <a:rPr spc="40">
                <a:latin typeface="Verdana"/>
                <a:ea typeface="Verdana"/>
                <a:cs typeface="Verdana"/>
                <a:sym typeface="Verdana"/>
              </a:rPr>
              <a:t> </a:t>
            </a:r>
            <a:r>
              <a:t>(</a:t>
            </a:r>
            <a:r>
              <a:rPr spc="220"/>
              <a:t> </a:t>
            </a:r>
            <a:r>
              <a:rPr sz="1500"/>
              <a:t>color</a:t>
            </a:r>
            <a:r>
              <a:rPr sz="1500" spc="185"/>
              <a:t> </a:t>
            </a:r>
            <a:r>
              <a:t>/</a:t>
            </a:r>
            <a:r>
              <a:rPr spc="90"/>
              <a:t>  </a:t>
            </a:r>
            <a:r>
              <a:rPr sz="1500"/>
              <a:t>odour</a:t>
            </a:r>
            <a:r>
              <a:rPr sz="1500" spc="190"/>
              <a:t> </a:t>
            </a:r>
            <a:r>
              <a:t>/</a:t>
            </a:r>
            <a:r>
              <a:rPr spc="110"/>
              <a:t>  </a:t>
            </a:r>
            <a:r>
              <a:rPr sz="1500" spc="50"/>
              <a:t>amount</a:t>
            </a:r>
            <a:r>
              <a:rPr sz="1500" spc="155"/>
              <a:t> </a:t>
            </a:r>
            <a:r>
              <a:t>/</a:t>
            </a:r>
            <a:r>
              <a:rPr spc="114"/>
              <a:t>  </a:t>
            </a:r>
            <a:r>
              <a:rPr spc="50"/>
              <a:t>..</a:t>
            </a:r>
            <a:r>
              <a:rPr spc="40"/>
              <a:t> </a:t>
            </a:r>
            <a:r>
              <a:rPr spc="-50"/>
              <a:t>)</a:t>
            </a:r>
          </a:p>
          <a:p>
            <a:pPr indent="19684">
              <a:lnSpc>
                <a:spcPts val="1800"/>
              </a:lnSpc>
              <a:defRPr sz="1400">
                <a:latin typeface="Arial"/>
                <a:ea typeface="Arial"/>
                <a:cs typeface="Arial"/>
                <a:sym typeface="Arial"/>
              </a:defRPr>
            </a:pPr>
            <a:r>
              <a:t>.</a:t>
            </a:r>
            <a:r>
              <a:rPr spc="110"/>
              <a:t> </a:t>
            </a:r>
            <a:r>
              <a:rPr>
                <a:latin typeface="Verdana"/>
                <a:ea typeface="Verdana"/>
                <a:cs typeface="Verdana"/>
                <a:sym typeface="Verdana"/>
              </a:rPr>
              <a:t>Lower</a:t>
            </a:r>
            <a:r>
              <a:rPr spc="114">
                <a:latin typeface="Verdana"/>
                <a:ea typeface="Verdana"/>
                <a:cs typeface="Verdana"/>
                <a:sym typeface="Verdana"/>
              </a:rPr>
              <a:t> </a:t>
            </a:r>
            <a:r>
              <a:rPr sz="1500">
                <a:latin typeface="Verdana"/>
                <a:ea typeface="Verdana"/>
                <a:cs typeface="Verdana"/>
                <a:sym typeface="Verdana"/>
              </a:rPr>
              <a:t>Limb</a:t>
            </a:r>
            <a:r>
              <a:rPr sz="1500" spc="30">
                <a:latin typeface="Verdana"/>
                <a:ea typeface="Verdana"/>
                <a:cs typeface="Verdana"/>
                <a:sym typeface="Verdana"/>
              </a:rPr>
              <a:t> </a:t>
            </a:r>
            <a:r>
              <a:t>(</a:t>
            </a:r>
            <a:r>
              <a:rPr spc="270"/>
              <a:t> </a:t>
            </a:r>
            <a:r>
              <a:rPr sz="1500"/>
              <a:t>pain</a:t>
            </a:r>
            <a:r>
              <a:rPr sz="1500" spc="195"/>
              <a:t> </a:t>
            </a:r>
            <a:r>
              <a:t>/</a:t>
            </a:r>
            <a:r>
              <a:rPr spc="100"/>
              <a:t>  </a:t>
            </a:r>
            <a:r>
              <a:rPr sz="1500"/>
              <a:t>swelling</a:t>
            </a:r>
            <a:r>
              <a:rPr sz="1500" spc="250"/>
              <a:t> </a:t>
            </a:r>
            <a:r>
              <a:t>/</a:t>
            </a:r>
            <a:r>
              <a:rPr spc="135"/>
              <a:t>  </a:t>
            </a:r>
            <a:r>
              <a:rPr spc="50"/>
              <a:t>..</a:t>
            </a:r>
            <a:r>
              <a:rPr spc="25"/>
              <a:t> </a:t>
            </a:r>
            <a:r>
              <a:rPr spc="-50"/>
              <a:t>)</a:t>
            </a:r>
          </a:p>
          <a:p>
            <a:pPr indent="19684">
              <a:lnSpc>
                <a:spcPts val="1700"/>
              </a:lnSpc>
              <a:spcBef>
                <a:spcPts val="1600"/>
              </a:spcBef>
              <a:defRPr sz="1400">
                <a:latin typeface="Arial"/>
                <a:ea typeface="Arial"/>
                <a:cs typeface="Arial"/>
                <a:sym typeface="Arial"/>
              </a:defRPr>
            </a:pPr>
            <a:r>
              <a:t>.</a:t>
            </a:r>
            <a:r>
              <a:rPr spc="125"/>
              <a:t> </a:t>
            </a:r>
            <a:r>
              <a:rPr sz="1500">
                <a:latin typeface="Verdana"/>
                <a:ea typeface="Verdana"/>
                <a:cs typeface="Verdana"/>
                <a:sym typeface="Verdana"/>
              </a:rPr>
              <a:t>Delivery </a:t>
            </a:r>
            <a:r>
              <a:t>(</a:t>
            </a:r>
            <a:r>
              <a:rPr spc="270"/>
              <a:t> </a:t>
            </a:r>
            <a:r>
              <a:rPr sz="1500"/>
              <a:t>date</a:t>
            </a:r>
            <a:r>
              <a:rPr sz="1500" spc="229"/>
              <a:t> </a:t>
            </a:r>
            <a:r>
              <a:t>/</a:t>
            </a:r>
            <a:r>
              <a:rPr spc="114"/>
              <a:t>  </a:t>
            </a:r>
            <a:r>
              <a:t>mode</a:t>
            </a:r>
            <a:r>
              <a:rPr spc="220"/>
              <a:t> </a:t>
            </a:r>
            <a:r>
              <a:t>/</a:t>
            </a:r>
            <a:r>
              <a:rPr spc="100"/>
              <a:t>  </a:t>
            </a:r>
            <a:r>
              <a:rPr sz="1600"/>
              <a:t>duration</a:t>
            </a:r>
            <a:r>
              <a:rPr sz="1600" spc="170"/>
              <a:t> </a:t>
            </a:r>
            <a:r>
              <a:rPr spc="-50"/>
              <a:t>/</a:t>
            </a:r>
          </a:p>
          <a:p>
            <a:pPr indent="12700">
              <a:lnSpc>
                <a:spcPts val="1900"/>
              </a:lnSpc>
              <a:defRPr sz="1500" spc="10">
                <a:latin typeface="Arial"/>
                <a:ea typeface="Arial"/>
                <a:cs typeface="Arial"/>
                <a:sym typeface="Arial"/>
              </a:defRPr>
            </a:pPr>
            <a:r>
              <a:t>interventions</a:t>
            </a:r>
            <a:r>
              <a:rPr spc="170"/>
              <a:t> </a:t>
            </a:r>
            <a:r>
              <a:rPr sz="1400"/>
              <a:t>“</a:t>
            </a:r>
            <a:r>
              <a:rPr sz="1400" spc="325"/>
              <a:t> </a:t>
            </a:r>
            <a:r>
              <a:rPr sz="1400" spc="55"/>
              <a:t>IOL</a:t>
            </a:r>
            <a:r>
              <a:rPr sz="1400" spc="260"/>
              <a:t> </a:t>
            </a:r>
            <a:r>
              <a:rPr sz="1400"/>
              <a:t>/</a:t>
            </a:r>
            <a:r>
              <a:rPr sz="1400" spc="145"/>
              <a:t>  </a:t>
            </a:r>
            <a:r>
              <a:rPr sz="1600"/>
              <a:t>Instrumental</a:t>
            </a:r>
            <a:r>
              <a:rPr sz="1600" spc="125"/>
              <a:t> </a:t>
            </a:r>
            <a:r>
              <a:t>delivery</a:t>
            </a:r>
            <a:r>
              <a:rPr spc="270"/>
              <a:t> </a:t>
            </a:r>
            <a:r>
              <a:rPr sz="1400"/>
              <a:t>/</a:t>
            </a:r>
            <a:r>
              <a:rPr sz="1400" spc="145"/>
              <a:t>  </a:t>
            </a:r>
            <a:r>
              <a:rPr spc="50"/>
              <a:t>manual</a:t>
            </a:r>
            <a:r>
              <a:rPr spc="160"/>
              <a:t> </a:t>
            </a:r>
            <a:r>
              <a:t>removal</a:t>
            </a:r>
            <a:r>
              <a:rPr spc="145"/>
              <a:t> </a:t>
            </a:r>
            <a:r>
              <a:rPr sz="1400"/>
              <a:t>of</a:t>
            </a:r>
            <a:r>
              <a:rPr sz="1400" spc="240"/>
              <a:t> </a:t>
            </a:r>
            <a:r>
              <a:t>placenta”</a:t>
            </a:r>
            <a:r>
              <a:rPr spc="45"/>
              <a:t>  </a:t>
            </a:r>
            <a:r>
              <a:rPr sz="1900" spc="-50"/>
              <a:t>/</a:t>
            </a:r>
            <a:endParaRPr sz="1900" spc="12"/>
          </a:p>
          <a:p>
            <a:pPr indent="13970">
              <a:lnSpc>
                <a:spcPts val="1800"/>
              </a:lnSpc>
              <a:defRPr sz="1500" spc="55">
                <a:latin typeface="Arial"/>
                <a:ea typeface="Arial"/>
                <a:cs typeface="Arial"/>
                <a:sym typeface="Arial"/>
              </a:defRPr>
            </a:pPr>
            <a:r>
              <a:t>complications</a:t>
            </a:r>
            <a:r>
              <a:rPr spc="145"/>
              <a:t> </a:t>
            </a:r>
            <a:r>
              <a:rPr sz="1400" spc="0"/>
              <a:t>“</a:t>
            </a:r>
            <a:r>
              <a:rPr sz="1400" spc="295"/>
              <a:t> </a:t>
            </a:r>
            <a:r>
              <a:rPr spc="0"/>
              <a:t>lacerations</a:t>
            </a:r>
            <a:r>
              <a:rPr spc="295"/>
              <a:t> </a:t>
            </a:r>
            <a:r>
              <a:rPr sz="1400" spc="0"/>
              <a:t>/</a:t>
            </a:r>
            <a:r>
              <a:rPr sz="1400" spc="130"/>
              <a:t>  </a:t>
            </a:r>
            <a:r>
              <a:rPr sz="1400" spc="0"/>
              <a:t>needed</a:t>
            </a:r>
            <a:r>
              <a:rPr sz="1400" spc="204"/>
              <a:t> </a:t>
            </a:r>
            <a:r>
              <a:rPr sz="1600" spc="45"/>
              <a:t>suturing</a:t>
            </a:r>
            <a:r>
              <a:rPr sz="1600" spc="250"/>
              <a:t> </a:t>
            </a:r>
            <a:r>
              <a:rPr sz="1400" spc="0"/>
              <a:t>/</a:t>
            </a:r>
            <a:r>
              <a:rPr sz="1400" spc="130"/>
              <a:t>  </a:t>
            </a:r>
            <a:r>
              <a:rPr spc="0"/>
              <a:t>bleeding</a:t>
            </a:r>
            <a:r>
              <a:rPr spc="140"/>
              <a:t> </a:t>
            </a:r>
            <a:r>
              <a:rPr sz="1400" spc="0"/>
              <a:t>“</a:t>
            </a:r>
            <a:r>
              <a:rPr sz="1400" spc="220"/>
              <a:t> </a:t>
            </a:r>
            <a:r>
              <a:rPr sz="1400" spc="-50"/>
              <a:t>)</a:t>
            </a:r>
            <a:endParaRPr sz="1400" spc="51"/>
          </a:p>
          <a:p>
            <a:pPr indent="19684">
              <a:lnSpc>
                <a:spcPts val="2200"/>
              </a:lnSpc>
              <a:spcBef>
                <a:spcPts val="1300"/>
              </a:spcBef>
              <a:defRPr sz="1400" spc="10">
                <a:latin typeface="Arial"/>
                <a:ea typeface="Arial"/>
                <a:cs typeface="Arial"/>
                <a:sym typeface="Arial"/>
              </a:defRPr>
            </a:pPr>
            <a:r>
              <a:t>.</a:t>
            </a:r>
            <a:r>
              <a:rPr spc="180"/>
              <a:t> </a:t>
            </a:r>
            <a:r>
              <a:rPr spc="140">
                <a:latin typeface="Verdana"/>
                <a:ea typeface="Verdana"/>
                <a:cs typeface="Verdana"/>
                <a:sym typeface="Verdana"/>
              </a:rPr>
              <a:t>ROM</a:t>
            </a:r>
            <a:r>
              <a:rPr spc="25">
                <a:latin typeface="Verdana"/>
                <a:ea typeface="Verdana"/>
                <a:cs typeface="Verdana"/>
                <a:sym typeface="Verdana"/>
              </a:rPr>
              <a:t> </a:t>
            </a:r>
            <a:r>
              <a:t>(</a:t>
            </a:r>
            <a:r>
              <a:rPr spc="260"/>
              <a:t> </a:t>
            </a:r>
            <a:r>
              <a:rPr sz="1500"/>
              <a:t>Timing</a:t>
            </a:r>
            <a:r>
              <a:rPr sz="1500" spc="225"/>
              <a:t> </a:t>
            </a:r>
            <a:r>
              <a:rPr sz="1900"/>
              <a:t>/</a:t>
            </a:r>
            <a:r>
              <a:rPr sz="1900" spc="355"/>
              <a:t> </a:t>
            </a:r>
            <a:r>
              <a:rPr sz="1500" spc="60"/>
              <a:t>Duration</a:t>
            </a:r>
            <a:r>
              <a:rPr sz="1500" spc="225"/>
              <a:t> </a:t>
            </a:r>
            <a:r>
              <a:rPr sz="1900"/>
              <a:t>/</a:t>
            </a:r>
            <a:r>
              <a:rPr sz="1900" spc="355"/>
              <a:t> </a:t>
            </a:r>
            <a:r>
              <a:rPr sz="1500"/>
              <a:t>spontaneous</a:t>
            </a:r>
            <a:r>
              <a:rPr sz="1500" spc="100"/>
              <a:t> </a:t>
            </a:r>
            <a:r>
              <a:rPr sz="1500"/>
              <a:t>or</a:t>
            </a:r>
            <a:r>
              <a:rPr sz="1500" spc="225"/>
              <a:t> </a:t>
            </a:r>
            <a:r>
              <a:rPr sz="1600"/>
              <a:t>artificial</a:t>
            </a:r>
            <a:r>
              <a:rPr sz="1600" spc="190"/>
              <a:t> </a:t>
            </a:r>
            <a:r>
              <a:rPr sz="1900"/>
              <a:t>/</a:t>
            </a:r>
            <a:r>
              <a:rPr sz="1900" spc="375"/>
              <a:t> </a:t>
            </a:r>
            <a:r>
              <a:rPr sz="1500"/>
              <a:t>Hx</a:t>
            </a:r>
            <a:r>
              <a:rPr sz="1500" spc="145"/>
              <a:t> </a:t>
            </a:r>
            <a:r>
              <a:t>of</a:t>
            </a:r>
            <a:r>
              <a:rPr spc="189"/>
              <a:t> </a:t>
            </a:r>
            <a:r>
              <a:rPr sz="1500"/>
              <a:t>antibiotics</a:t>
            </a:r>
            <a:r>
              <a:rPr sz="1500" spc="135"/>
              <a:t> </a:t>
            </a:r>
            <a:r>
              <a:rPr spc="-50"/>
              <a:t>)</a:t>
            </a:r>
          </a:p>
          <a:p>
            <a:pPr indent="19684">
              <a:lnSpc>
                <a:spcPts val="1700"/>
              </a:lnSpc>
              <a:defRPr sz="1400">
                <a:latin typeface="Arial"/>
                <a:ea typeface="Arial"/>
                <a:cs typeface="Arial"/>
                <a:sym typeface="Arial"/>
              </a:defRPr>
            </a:pPr>
            <a:r>
              <a:t>.</a:t>
            </a:r>
            <a:r>
              <a:rPr spc="85"/>
              <a:t> </a:t>
            </a:r>
            <a:r>
              <a:rPr sz="1500">
                <a:latin typeface="Verdana"/>
                <a:ea typeface="Verdana"/>
                <a:cs typeface="Verdana"/>
                <a:sym typeface="Verdana"/>
              </a:rPr>
              <a:t>Peripartum</a:t>
            </a:r>
            <a:r>
              <a:rPr sz="1500" spc="-45">
                <a:latin typeface="Verdana"/>
                <a:ea typeface="Verdana"/>
                <a:cs typeface="Verdana"/>
                <a:sym typeface="Verdana"/>
              </a:rPr>
              <a:t> </a:t>
            </a:r>
            <a:r>
              <a:rPr sz="1500" spc="-10">
                <a:latin typeface="Verdana"/>
                <a:ea typeface="Verdana"/>
                <a:cs typeface="Verdana"/>
                <a:sym typeface="Verdana"/>
              </a:rPr>
              <a:t>complications</a:t>
            </a:r>
            <a:endParaRPr sz="1500">
              <a:latin typeface="Verdana"/>
              <a:ea typeface="Verdana"/>
              <a:cs typeface="Verdana"/>
              <a:sym typeface="Verdana"/>
            </a:endParaRPr>
          </a:p>
          <a:p>
            <a:pPr indent="19684">
              <a:lnSpc>
                <a:spcPts val="1700"/>
              </a:lnSpc>
              <a:defRPr sz="1400">
                <a:latin typeface="Verdana"/>
                <a:ea typeface="Verdana"/>
                <a:cs typeface="Verdana"/>
                <a:sym typeface="Verdana"/>
              </a:defRPr>
            </a:pPr>
            <a:r>
              <a:t>. Drug</a:t>
            </a:r>
            <a:r>
              <a:rPr spc="15"/>
              <a:t> </a:t>
            </a:r>
            <a:r>
              <a:rPr sz="1500" spc="-10"/>
              <a:t>History</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6" name="object 2"/>
          <p:cNvGrpSpPr/>
          <p:nvPr/>
        </p:nvGrpSpPr>
        <p:grpSpPr>
          <a:xfrm>
            <a:off x="0" y="11252"/>
            <a:ext cx="10058400" cy="5657852"/>
            <a:chOff x="0" y="0"/>
            <a:chExt cx="10058400" cy="5657850"/>
          </a:xfrm>
        </p:grpSpPr>
        <p:grpSp>
          <p:nvGrpSpPr>
            <p:cNvPr id="433" name="object 3"/>
            <p:cNvGrpSpPr/>
            <p:nvPr/>
          </p:nvGrpSpPr>
          <p:grpSpPr>
            <a:xfrm>
              <a:off x="0" y="0"/>
              <a:ext cx="10058400" cy="5285899"/>
              <a:chOff x="0" y="0"/>
              <a:chExt cx="10058400" cy="5285898"/>
            </a:xfrm>
          </p:grpSpPr>
          <p:sp>
            <p:nvSpPr>
              <p:cNvPr id="431" name="Rectangle"/>
              <p:cNvSpPr/>
              <p:nvPr/>
            </p:nvSpPr>
            <p:spPr>
              <a:xfrm>
                <a:off x="0" y="5273198"/>
                <a:ext cx="10058400" cy="12701"/>
              </a:xfrm>
              <a:prstGeom prst="rect">
                <a:avLst/>
              </a:prstGeom>
              <a:solidFill>
                <a:srgbClr val="E0E0DB"/>
              </a:solidFill>
              <a:ln w="12700" cap="flat">
                <a:noFill/>
                <a:miter lim="400000"/>
              </a:ln>
              <a:effectLst/>
            </p:spPr>
            <p:txBody>
              <a:bodyPr wrap="square" lIns="45719" tIns="45719" rIns="45719" bIns="45719" numCol="1" anchor="t">
                <a:noAutofit/>
              </a:bodyPr>
              <a:lstStyle/>
              <a:p>
                <a:endParaRPr/>
              </a:p>
            </p:txBody>
          </p:sp>
          <p:sp>
            <p:nvSpPr>
              <p:cNvPr id="432" name="Rectangle"/>
              <p:cNvSpPr/>
              <p:nvPr/>
            </p:nvSpPr>
            <p:spPr>
              <a:xfrm>
                <a:off x="0" y="0"/>
                <a:ext cx="10058400" cy="5225416"/>
              </a:xfrm>
              <a:prstGeom prst="rect">
                <a:avLst/>
              </a:prstGeom>
              <a:solidFill>
                <a:srgbClr val="E0E0DB"/>
              </a:solidFill>
              <a:ln w="12700" cap="flat">
                <a:noFill/>
                <a:miter lim="400000"/>
              </a:ln>
              <a:effectLst/>
            </p:spPr>
            <p:txBody>
              <a:bodyPr wrap="square" lIns="45719" tIns="45719" rIns="45719" bIns="45719" numCol="1" anchor="t">
                <a:noAutofit/>
              </a:bodyPr>
              <a:lstStyle/>
              <a:p>
                <a:endParaRPr/>
              </a:p>
            </p:txBody>
          </p:sp>
        </p:grpSp>
        <p:sp>
          <p:nvSpPr>
            <p:cNvPr id="434" name="object 4"/>
            <p:cNvSpPr/>
            <p:nvPr/>
          </p:nvSpPr>
          <p:spPr>
            <a:xfrm>
              <a:off x="2540" y="5280660"/>
              <a:ext cx="10055860" cy="377191"/>
            </a:xfrm>
            <a:prstGeom prst="rect">
              <a:avLst/>
            </a:prstGeom>
            <a:solidFill>
              <a:srgbClr val="82837B"/>
            </a:solidFill>
            <a:ln w="12700" cap="flat">
              <a:noFill/>
              <a:miter lim="400000"/>
            </a:ln>
            <a:effectLst/>
          </p:spPr>
          <p:txBody>
            <a:bodyPr wrap="square" lIns="45719" tIns="45719" rIns="45719" bIns="45719" numCol="1" anchor="t">
              <a:noAutofit/>
            </a:bodyPr>
            <a:lstStyle/>
            <a:p>
              <a:endParaRPr/>
            </a:p>
          </p:txBody>
        </p:sp>
        <p:sp>
          <p:nvSpPr>
            <p:cNvPr id="435" name="object 5"/>
            <p:cNvSpPr/>
            <p:nvPr/>
          </p:nvSpPr>
          <p:spPr>
            <a:xfrm>
              <a:off x="0" y="5225415"/>
              <a:ext cx="10055860" cy="53024"/>
            </a:xfrm>
            <a:prstGeom prst="rect">
              <a:avLst/>
            </a:prstGeom>
            <a:solidFill>
              <a:srgbClr val="ACACA8"/>
            </a:solidFill>
            <a:ln w="12700" cap="flat">
              <a:noFill/>
              <a:miter lim="400000"/>
            </a:ln>
            <a:effectLst/>
          </p:spPr>
          <p:txBody>
            <a:bodyPr wrap="square" lIns="45719" tIns="45719" rIns="45719" bIns="45719" numCol="1" anchor="t">
              <a:noAutofit/>
            </a:bodyPr>
            <a:lstStyle/>
            <a:p>
              <a:endParaRPr/>
            </a:p>
          </p:txBody>
        </p:sp>
      </p:grpSp>
      <p:sp>
        <p:nvSpPr>
          <p:cNvPr id="437" name="object 6"/>
          <p:cNvSpPr txBox="1">
            <a:spLocks noGrp="1"/>
          </p:cNvSpPr>
          <p:nvPr>
            <p:ph type="title"/>
          </p:nvPr>
        </p:nvSpPr>
        <p:spPr>
          <a:xfrm>
            <a:off x="795395" y="200799"/>
            <a:ext cx="5342255" cy="690247"/>
          </a:xfrm>
          <a:prstGeom prst="rect">
            <a:avLst/>
          </a:prstGeom>
        </p:spPr>
        <p:txBody>
          <a:bodyPr/>
          <a:lstStyle/>
          <a:p>
            <a:pPr indent="41909">
              <a:lnSpc>
                <a:spcPts val="2600"/>
              </a:lnSpc>
              <a:spcBef>
                <a:spcPts val="100"/>
              </a:spcBef>
              <a:defRPr sz="2300" spc="800">
                <a:latin typeface="Verdana"/>
                <a:ea typeface="Verdana"/>
                <a:cs typeface="Verdana"/>
                <a:sym typeface="Verdana"/>
              </a:defRPr>
            </a:pPr>
            <a:r>
              <a:t>*</a:t>
            </a:r>
            <a:r>
              <a:rPr spc="-300"/>
              <a:t> </a:t>
            </a:r>
            <a:r>
              <a:rPr sz="2200" spc="100"/>
              <a:t>Physical </a:t>
            </a:r>
            <a:r>
              <a:rPr spc="0"/>
              <a:t>Examination </a:t>
            </a:r>
            <a:r>
              <a:rPr spc="-400"/>
              <a:t>:</a:t>
            </a:r>
          </a:p>
          <a:p>
            <a:pPr indent="12700">
              <a:lnSpc>
                <a:spcPts val="2600"/>
              </a:lnSpc>
              <a:tabLst>
                <a:tab pos="3048000" algn="l"/>
                <a:tab pos="4203700" algn="l"/>
                <a:tab pos="5029200" algn="l"/>
              </a:tabLst>
              <a:defRPr sz="1900">
                <a:latin typeface="Arial"/>
                <a:ea typeface="Arial"/>
                <a:cs typeface="Arial"/>
                <a:sym typeface="Arial"/>
              </a:defRPr>
            </a:pPr>
            <a:r>
              <a:t>General</a:t>
            </a:r>
            <a:r>
              <a:rPr spc="100"/>
              <a:t> </a:t>
            </a:r>
            <a:r>
              <a:rPr sz="2000"/>
              <a:t>look</a:t>
            </a:r>
            <a:r>
              <a:rPr sz="2000" spc="100"/>
              <a:t> </a:t>
            </a:r>
            <a:r>
              <a:t>(</a:t>
            </a:r>
            <a:r>
              <a:rPr spc="200"/>
              <a:t> </a:t>
            </a:r>
            <a:r>
              <a:t>looks</a:t>
            </a:r>
            <a:r>
              <a:rPr spc="100"/>
              <a:t> </a:t>
            </a:r>
            <a:r>
              <a:rPr sz="2300"/>
              <a:t>ill</a:t>
            </a:r>
            <a:r>
              <a:rPr sz="2300" spc="300"/>
              <a:t> </a:t>
            </a:r>
            <a:r>
              <a:rPr spc="-100"/>
              <a:t>/</a:t>
            </a:r>
            <a:r>
              <a:t>	</a:t>
            </a:r>
            <a:r>
              <a:rPr sz="2000"/>
              <a:t>in</a:t>
            </a:r>
            <a:r>
              <a:rPr sz="2000" spc="300"/>
              <a:t> </a:t>
            </a:r>
            <a:r>
              <a:rPr sz="2000"/>
              <a:t>pain</a:t>
            </a:r>
            <a:r>
              <a:rPr sz="2000" spc="200"/>
              <a:t> </a:t>
            </a:r>
            <a:r>
              <a:rPr spc="-100"/>
              <a:t>/</a:t>
            </a:r>
            <a:r>
              <a:t>	pale</a:t>
            </a:r>
            <a:r>
              <a:rPr spc="200"/>
              <a:t> </a:t>
            </a:r>
            <a:r>
              <a:rPr spc="-100"/>
              <a:t>/</a:t>
            </a:r>
            <a:r>
              <a:t>	</a:t>
            </a:r>
            <a:r>
              <a:rPr sz="1800"/>
              <a:t>..</a:t>
            </a:r>
            <a:r>
              <a:rPr sz="1800" spc="-100"/>
              <a:t> </a:t>
            </a:r>
            <a:r>
              <a:rPr spc="-100"/>
              <a:t>)</a:t>
            </a:r>
          </a:p>
        </p:txBody>
      </p:sp>
      <p:sp>
        <p:nvSpPr>
          <p:cNvPr id="438" name="object 7"/>
          <p:cNvSpPr txBox="1"/>
          <p:nvPr/>
        </p:nvSpPr>
        <p:spPr>
          <a:xfrm>
            <a:off x="791742" y="868034"/>
            <a:ext cx="6757036" cy="41711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3334">
              <a:lnSpc>
                <a:spcPts val="2400"/>
              </a:lnSpc>
              <a:spcBef>
                <a:spcPts val="100"/>
              </a:spcBef>
              <a:defRPr sz="2000" spc="70">
                <a:latin typeface="Arial"/>
                <a:ea typeface="Arial"/>
                <a:cs typeface="Arial"/>
                <a:sym typeface="Arial"/>
              </a:defRPr>
            </a:pPr>
            <a:r>
              <a:t>Vital</a:t>
            </a:r>
            <a:r>
              <a:rPr spc="140"/>
              <a:t> </a:t>
            </a:r>
            <a:r>
              <a:rPr sz="1900" spc="50"/>
              <a:t>sign</a:t>
            </a:r>
            <a:r>
              <a:rPr sz="1900"/>
              <a:t> </a:t>
            </a:r>
            <a:r>
              <a:rPr sz="1900" spc="0"/>
              <a:t>(</a:t>
            </a:r>
            <a:r>
              <a:rPr sz="1900" spc="254"/>
              <a:t> </a:t>
            </a:r>
            <a:r>
              <a:rPr sz="1900" spc="0">
                <a:latin typeface="Verdana"/>
                <a:ea typeface="Verdana"/>
                <a:cs typeface="Verdana"/>
                <a:sym typeface="Verdana"/>
              </a:rPr>
              <a:t>Y</a:t>
            </a:r>
            <a:r>
              <a:rPr sz="1900" spc="-20">
                <a:latin typeface="Verdana"/>
                <a:ea typeface="Verdana"/>
                <a:cs typeface="Verdana"/>
                <a:sym typeface="Verdana"/>
              </a:rPr>
              <a:t> </a:t>
            </a:r>
            <a:r>
              <a:rPr spc="60"/>
              <a:t>temp</a:t>
            </a:r>
            <a:r>
              <a:rPr spc="215"/>
              <a:t> </a:t>
            </a:r>
            <a:r>
              <a:rPr sz="1900" spc="0"/>
              <a:t>&amp;</a:t>
            </a:r>
            <a:r>
              <a:rPr sz="1900" spc="265"/>
              <a:t> </a:t>
            </a:r>
            <a:r>
              <a:rPr sz="1900" spc="75"/>
              <a:t>pulse</a:t>
            </a:r>
            <a:r>
              <a:rPr sz="1900" spc="59"/>
              <a:t> </a:t>
            </a:r>
            <a:r>
              <a:rPr sz="1900" spc="-50"/>
              <a:t>)</a:t>
            </a:r>
            <a:endParaRPr sz="1900" spc="66"/>
          </a:p>
          <a:p>
            <a:pPr indent="15875">
              <a:lnSpc>
                <a:spcPts val="2300"/>
              </a:lnSpc>
              <a:tabLst>
                <a:tab pos="5943600" algn="l"/>
              </a:tabLst>
              <a:defRPr sz="1900" spc="75">
                <a:latin typeface="Arial"/>
                <a:ea typeface="Arial"/>
                <a:cs typeface="Arial"/>
                <a:sym typeface="Arial"/>
              </a:defRPr>
            </a:pPr>
            <a:r>
              <a:t>General</a:t>
            </a:r>
            <a:r>
              <a:rPr spc="204"/>
              <a:t> </a:t>
            </a:r>
            <a:r>
              <a:rPr sz="2000" spc="95"/>
              <a:t>Examination</a:t>
            </a:r>
            <a:r>
              <a:rPr sz="2000" spc="65"/>
              <a:t> </a:t>
            </a:r>
            <a:r>
              <a:rPr spc="0"/>
              <a:t>(</a:t>
            </a:r>
            <a:r>
              <a:rPr spc="275"/>
              <a:t> </a:t>
            </a:r>
            <a:r>
              <a:rPr sz="2000" spc="79"/>
              <a:t>including</a:t>
            </a:r>
            <a:r>
              <a:rPr sz="2000" spc="185"/>
              <a:t> </a:t>
            </a:r>
            <a:r>
              <a:rPr sz="1800" spc="100"/>
              <a:t>Head</a:t>
            </a:r>
            <a:r>
              <a:rPr sz="1800" spc="279"/>
              <a:t> </a:t>
            </a:r>
            <a:r>
              <a:rPr spc="0"/>
              <a:t>&amp;</a:t>
            </a:r>
            <a:r>
              <a:rPr spc="280"/>
              <a:t> </a:t>
            </a:r>
            <a:r>
              <a:rPr spc="70"/>
              <a:t>neck</a:t>
            </a:r>
            <a:r>
              <a:rPr spc="250"/>
              <a:t> </a:t>
            </a:r>
            <a:r>
              <a:rPr spc="-50"/>
              <a:t>/</a:t>
            </a:r>
            <a:r>
              <a:rPr spc="0"/>
              <a:t>	</a:t>
            </a:r>
            <a:r>
              <a:rPr spc="80"/>
              <a:t>chest</a:t>
            </a:r>
            <a:r>
              <a:rPr spc="204"/>
              <a:t> </a:t>
            </a:r>
            <a:r>
              <a:rPr spc="-50"/>
              <a:t>/</a:t>
            </a:r>
          </a:p>
          <a:p>
            <a:pPr indent="13334">
              <a:lnSpc>
                <a:spcPts val="2300"/>
              </a:lnSpc>
              <a:tabLst>
                <a:tab pos="1066800" algn="l"/>
              </a:tabLst>
              <a:defRPr sz="1900" spc="75">
                <a:latin typeface="Arial"/>
                <a:ea typeface="Arial"/>
                <a:cs typeface="Arial"/>
                <a:sym typeface="Arial"/>
              </a:defRPr>
            </a:pPr>
            <a:r>
              <a:t>breast</a:t>
            </a:r>
            <a:r>
              <a:rPr spc="254"/>
              <a:t> </a:t>
            </a:r>
            <a:r>
              <a:rPr spc="-50"/>
              <a:t>/</a:t>
            </a:r>
            <a:r>
              <a:rPr spc="0"/>
              <a:t>	</a:t>
            </a:r>
            <a:r>
              <a:rPr sz="2000" spc="0"/>
              <a:t>Lower</a:t>
            </a:r>
            <a:r>
              <a:rPr sz="2000" spc="260"/>
              <a:t> </a:t>
            </a:r>
            <a:r>
              <a:rPr sz="2000" spc="70"/>
              <a:t>Limb</a:t>
            </a:r>
            <a:r>
              <a:rPr sz="2000" spc="110"/>
              <a:t> </a:t>
            </a:r>
            <a:r>
              <a:rPr spc="-50"/>
              <a:t>)</a:t>
            </a:r>
          </a:p>
          <a:p>
            <a:pPr>
              <a:spcBef>
                <a:spcPts val="200"/>
              </a:spcBef>
              <a:defRPr sz="1900">
                <a:latin typeface="Arial"/>
                <a:ea typeface="Arial"/>
                <a:cs typeface="Arial"/>
                <a:sym typeface="Arial"/>
              </a:defRPr>
            </a:pPr>
            <a:endParaRPr spc="-50"/>
          </a:p>
          <a:p>
            <a:pPr indent="13334">
              <a:lnSpc>
                <a:spcPts val="2300"/>
              </a:lnSpc>
              <a:defRPr sz="1900">
                <a:latin typeface="Verdana"/>
                <a:ea typeface="Verdana"/>
                <a:cs typeface="Verdana"/>
                <a:sym typeface="Verdana"/>
              </a:defRPr>
            </a:pPr>
            <a:r>
              <a:t>Abdominal</a:t>
            </a:r>
            <a:r>
              <a:rPr spc="479"/>
              <a:t> </a:t>
            </a:r>
            <a:r>
              <a:rPr sz="2000" spc="-9"/>
              <a:t>Examination</a:t>
            </a:r>
            <a:endParaRPr sz="2000"/>
          </a:p>
          <a:p>
            <a:pPr marL="327025" indent="-314325">
              <a:lnSpc>
                <a:spcPts val="2300"/>
              </a:lnSpc>
              <a:buSzPct val="95000"/>
              <a:buAutoNum type="arabicPeriod"/>
              <a:tabLst>
                <a:tab pos="317500" algn="l"/>
              </a:tabLst>
              <a:defRPr sz="2000" spc="75">
                <a:latin typeface="Arial"/>
                <a:ea typeface="Arial"/>
                <a:cs typeface="Arial"/>
                <a:sym typeface="Arial"/>
              </a:defRPr>
            </a:pPr>
            <a:r>
              <a:t>Uterine</a:t>
            </a:r>
            <a:r>
              <a:rPr spc="170"/>
              <a:t> </a:t>
            </a:r>
            <a:r>
              <a:rPr sz="1900" spc="65"/>
              <a:t>Tenderness</a:t>
            </a:r>
            <a:endParaRPr sz="1900" spc="71"/>
          </a:p>
          <a:p>
            <a:pPr marL="327659" indent="-314325">
              <a:lnSpc>
                <a:spcPts val="2300"/>
              </a:lnSpc>
              <a:buSzPct val="95000"/>
              <a:buAutoNum type="arabicPeriod"/>
              <a:tabLst>
                <a:tab pos="317500" algn="l"/>
              </a:tabLst>
              <a:defRPr sz="2000" spc="75">
                <a:latin typeface="Arial"/>
                <a:ea typeface="Arial"/>
                <a:cs typeface="Arial"/>
                <a:sym typeface="Arial"/>
              </a:defRPr>
            </a:pPr>
            <a:r>
              <a:t>Uterine</a:t>
            </a:r>
            <a:r>
              <a:rPr spc="155"/>
              <a:t> </a:t>
            </a:r>
            <a:r>
              <a:t>subinvolution</a:t>
            </a:r>
            <a:r>
              <a:rPr spc="85"/>
              <a:t> </a:t>
            </a:r>
            <a:r>
              <a:rPr sz="1900" spc="0"/>
              <a:t>(</a:t>
            </a:r>
            <a:r>
              <a:rPr sz="1900" spc="280"/>
              <a:t> </a:t>
            </a:r>
            <a:r>
              <a:t>Endometritis</a:t>
            </a:r>
            <a:r>
              <a:rPr spc="25"/>
              <a:t> </a:t>
            </a:r>
            <a:r>
              <a:rPr sz="1900" spc="-50"/>
              <a:t>)</a:t>
            </a:r>
            <a:endParaRPr sz="1900" spc="71"/>
          </a:p>
          <a:p>
            <a:pPr marL="328929" indent="-314325">
              <a:lnSpc>
                <a:spcPts val="2400"/>
              </a:lnSpc>
              <a:buSzPct val="97500"/>
              <a:buAutoNum type="arabicPeriod"/>
              <a:tabLst>
                <a:tab pos="317500" algn="l"/>
              </a:tabLst>
              <a:defRPr sz="2000" spc="79">
                <a:latin typeface="Arial"/>
                <a:ea typeface="Arial"/>
                <a:cs typeface="Arial"/>
                <a:sym typeface="Arial"/>
              </a:defRPr>
            </a:pPr>
            <a:r>
              <a:t>Abdominal</a:t>
            </a:r>
            <a:r>
              <a:rPr spc="125"/>
              <a:t> </a:t>
            </a:r>
            <a:r>
              <a:rPr sz="2100" spc="50"/>
              <a:t>rigidity</a:t>
            </a:r>
            <a:r>
              <a:rPr sz="2100" spc="40"/>
              <a:t> </a:t>
            </a:r>
            <a:r>
              <a:rPr sz="1900" spc="0"/>
              <a:t>(</a:t>
            </a:r>
            <a:r>
              <a:rPr sz="1900" spc="290"/>
              <a:t> </a:t>
            </a:r>
            <a:r>
              <a:rPr sz="1900" spc="80"/>
              <a:t>signs</a:t>
            </a:r>
            <a:r>
              <a:rPr sz="1900" spc="155"/>
              <a:t> </a:t>
            </a:r>
            <a:r>
              <a:rPr sz="1900" spc="0"/>
              <a:t>of</a:t>
            </a:r>
            <a:r>
              <a:rPr sz="1900" spc="170"/>
              <a:t> </a:t>
            </a:r>
            <a:r>
              <a:rPr spc="60"/>
              <a:t>Peritonitis</a:t>
            </a:r>
            <a:r>
              <a:rPr spc="30"/>
              <a:t> </a:t>
            </a:r>
            <a:r>
              <a:rPr sz="1900" spc="-50"/>
              <a:t>)</a:t>
            </a:r>
            <a:endParaRPr sz="1900" spc="76"/>
          </a:p>
          <a:p>
            <a:pPr indent="20320">
              <a:lnSpc>
                <a:spcPts val="2300"/>
              </a:lnSpc>
              <a:defRPr sz="1900" spc="65">
                <a:latin typeface="Arial"/>
                <a:ea typeface="Arial"/>
                <a:cs typeface="Arial"/>
                <a:sym typeface="Arial"/>
              </a:defRPr>
            </a:pPr>
            <a:r>
              <a:t>3.</a:t>
            </a:r>
            <a:r>
              <a:rPr spc="160"/>
              <a:t> </a:t>
            </a:r>
            <a:r>
              <a:rPr spc="70"/>
              <a:t>Renal</a:t>
            </a:r>
            <a:r>
              <a:rPr spc="155"/>
              <a:t> </a:t>
            </a:r>
            <a:r>
              <a:t>angle</a:t>
            </a:r>
            <a:r>
              <a:rPr spc="190"/>
              <a:t> </a:t>
            </a:r>
            <a:r>
              <a:rPr spc="59"/>
              <a:t>tenderness</a:t>
            </a:r>
            <a:r>
              <a:rPr spc="75"/>
              <a:t> </a:t>
            </a:r>
            <a:r>
              <a:rPr spc="0"/>
              <a:t>(</a:t>
            </a:r>
            <a:r>
              <a:rPr spc="239"/>
              <a:t> </a:t>
            </a:r>
            <a:r>
              <a:rPr sz="2000" spc="60"/>
              <a:t>Pyelonephritis</a:t>
            </a:r>
            <a:r>
              <a:rPr sz="2000" spc="50"/>
              <a:t> </a:t>
            </a:r>
            <a:r>
              <a:rPr spc="-50"/>
              <a:t>)</a:t>
            </a:r>
          </a:p>
          <a:p>
            <a:pPr>
              <a:defRPr sz="2000">
                <a:latin typeface="Arial"/>
                <a:ea typeface="Arial"/>
                <a:cs typeface="Arial"/>
                <a:sym typeface="Arial"/>
              </a:defRPr>
            </a:pPr>
            <a:endParaRPr spc="-50"/>
          </a:p>
          <a:p>
            <a:pPr>
              <a:spcBef>
                <a:spcPts val="300"/>
              </a:spcBef>
              <a:defRPr sz="2000">
                <a:latin typeface="Arial"/>
                <a:ea typeface="Arial"/>
                <a:cs typeface="Arial"/>
                <a:sym typeface="Arial"/>
              </a:defRPr>
            </a:pPr>
            <a:endParaRPr spc="-50"/>
          </a:p>
          <a:p>
            <a:pPr indent="13334">
              <a:defRPr sz="1900">
                <a:latin typeface="Verdana"/>
                <a:ea typeface="Verdana"/>
                <a:cs typeface="Verdana"/>
                <a:sym typeface="Verdana"/>
              </a:defRPr>
            </a:pPr>
            <a:r>
              <a:t>Vaginal</a:t>
            </a:r>
            <a:r>
              <a:rPr spc="315"/>
              <a:t> </a:t>
            </a:r>
            <a:r>
              <a:rPr sz="2000" spc="-9"/>
              <a:t>Examination</a:t>
            </a:r>
            <a:endParaRPr sz="2000"/>
          </a:p>
          <a:p>
            <a:pPr marL="327025" indent="-314325">
              <a:lnSpc>
                <a:spcPts val="2200"/>
              </a:lnSpc>
              <a:buSzPct val="97435"/>
              <a:buAutoNum type="arabicPeriod"/>
              <a:tabLst>
                <a:tab pos="317500" algn="l"/>
              </a:tabLst>
              <a:defRPr sz="1900" spc="75">
                <a:latin typeface="Arial"/>
                <a:ea typeface="Arial"/>
                <a:cs typeface="Arial"/>
                <a:sym typeface="Arial"/>
              </a:defRPr>
            </a:pPr>
            <a:r>
              <a:t>Forniceal</a:t>
            </a:r>
            <a:r>
              <a:rPr spc="195"/>
              <a:t> </a:t>
            </a:r>
            <a:r>
              <a:rPr spc="55"/>
              <a:t>tenderness</a:t>
            </a:r>
          </a:p>
          <a:p>
            <a:pPr marL="327659" indent="-314325">
              <a:lnSpc>
                <a:spcPts val="2400"/>
              </a:lnSpc>
              <a:buSzPct val="92682"/>
              <a:buAutoNum type="arabicPeriod"/>
              <a:tabLst>
                <a:tab pos="317500" algn="l"/>
              </a:tabLst>
              <a:defRPr sz="2000" spc="75">
                <a:latin typeface="Arial"/>
                <a:ea typeface="Arial"/>
                <a:cs typeface="Arial"/>
                <a:sym typeface="Arial"/>
              </a:defRPr>
            </a:pPr>
            <a:r>
              <a:t>Indurated</a:t>
            </a:r>
            <a:r>
              <a:rPr spc="135"/>
              <a:t> </a:t>
            </a:r>
            <a:r>
              <a:rPr spc="70"/>
              <a:t>Parametrial</a:t>
            </a:r>
            <a:r>
              <a:rPr spc="225"/>
              <a:t> </a:t>
            </a:r>
            <a:r>
              <a:rPr sz="1800" spc="100"/>
              <a:t>Mass</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5" name="object 2"/>
          <p:cNvGrpSpPr/>
          <p:nvPr/>
        </p:nvGrpSpPr>
        <p:grpSpPr>
          <a:xfrm>
            <a:off x="0" y="11252"/>
            <a:ext cx="10058400" cy="5657852"/>
            <a:chOff x="0" y="0"/>
            <a:chExt cx="10058400" cy="5657850"/>
          </a:xfrm>
        </p:grpSpPr>
        <p:grpSp>
          <p:nvGrpSpPr>
            <p:cNvPr id="442" name="object 3"/>
            <p:cNvGrpSpPr/>
            <p:nvPr/>
          </p:nvGrpSpPr>
          <p:grpSpPr>
            <a:xfrm>
              <a:off x="0" y="0"/>
              <a:ext cx="10058400" cy="5285899"/>
              <a:chOff x="0" y="0"/>
              <a:chExt cx="10058400" cy="5285898"/>
            </a:xfrm>
          </p:grpSpPr>
          <p:sp>
            <p:nvSpPr>
              <p:cNvPr id="440" name="Rectangle"/>
              <p:cNvSpPr/>
              <p:nvPr/>
            </p:nvSpPr>
            <p:spPr>
              <a:xfrm>
                <a:off x="0" y="5273198"/>
                <a:ext cx="10058400" cy="12701"/>
              </a:xfrm>
              <a:prstGeom prst="rect">
                <a:avLst/>
              </a:prstGeom>
              <a:solidFill>
                <a:srgbClr val="E0E0DB"/>
              </a:solidFill>
              <a:ln w="12700" cap="flat">
                <a:noFill/>
                <a:miter lim="400000"/>
              </a:ln>
              <a:effectLst/>
            </p:spPr>
            <p:txBody>
              <a:bodyPr wrap="square" lIns="45719" tIns="45719" rIns="45719" bIns="45719" numCol="1" anchor="t">
                <a:noAutofit/>
              </a:bodyPr>
              <a:lstStyle/>
              <a:p>
                <a:endParaRPr/>
              </a:p>
            </p:txBody>
          </p:sp>
          <p:sp>
            <p:nvSpPr>
              <p:cNvPr id="441" name="Rectangle"/>
              <p:cNvSpPr/>
              <p:nvPr/>
            </p:nvSpPr>
            <p:spPr>
              <a:xfrm>
                <a:off x="0" y="0"/>
                <a:ext cx="10058400" cy="5225416"/>
              </a:xfrm>
              <a:prstGeom prst="rect">
                <a:avLst/>
              </a:prstGeom>
              <a:solidFill>
                <a:srgbClr val="E0E0DB"/>
              </a:solidFill>
              <a:ln w="12700" cap="flat">
                <a:noFill/>
                <a:miter lim="400000"/>
              </a:ln>
              <a:effectLst/>
            </p:spPr>
            <p:txBody>
              <a:bodyPr wrap="square" lIns="45719" tIns="45719" rIns="45719" bIns="45719" numCol="1" anchor="t">
                <a:noAutofit/>
              </a:bodyPr>
              <a:lstStyle/>
              <a:p>
                <a:endParaRPr/>
              </a:p>
            </p:txBody>
          </p:sp>
        </p:grpSp>
        <p:sp>
          <p:nvSpPr>
            <p:cNvPr id="443" name="object 4"/>
            <p:cNvSpPr/>
            <p:nvPr/>
          </p:nvSpPr>
          <p:spPr>
            <a:xfrm>
              <a:off x="2540" y="5280660"/>
              <a:ext cx="10055860" cy="377191"/>
            </a:xfrm>
            <a:prstGeom prst="rect">
              <a:avLst/>
            </a:prstGeom>
            <a:solidFill>
              <a:srgbClr val="82837B"/>
            </a:solidFill>
            <a:ln w="12700" cap="flat">
              <a:noFill/>
              <a:miter lim="400000"/>
            </a:ln>
            <a:effectLst/>
          </p:spPr>
          <p:txBody>
            <a:bodyPr wrap="square" lIns="45719" tIns="45719" rIns="45719" bIns="45719" numCol="1" anchor="t">
              <a:noAutofit/>
            </a:bodyPr>
            <a:lstStyle/>
            <a:p>
              <a:endParaRPr/>
            </a:p>
          </p:txBody>
        </p:sp>
        <p:sp>
          <p:nvSpPr>
            <p:cNvPr id="444" name="object 5"/>
            <p:cNvSpPr/>
            <p:nvPr/>
          </p:nvSpPr>
          <p:spPr>
            <a:xfrm>
              <a:off x="0" y="5225415"/>
              <a:ext cx="10055860" cy="53024"/>
            </a:xfrm>
            <a:prstGeom prst="rect">
              <a:avLst/>
            </a:prstGeom>
            <a:solidFill>
              <a:srgbClr val="ACACA8"/>
            </a:solidFill>
            <a:ln w="12700" cap="flat">
              <a:noFill/>
              <a:miter lim="400000"/>
            </a:ln>
            <a:effectLst/>
          </p:spPr>
          <p:txBody>
            <a:bodyPr wrap="square" lIns="45719" tIns="45719" rIns="45719" bIns="45719" numCol="1" anchor="t">
              <a:noAutofit/>
            </a:bodyPr>
            <a:lstStyle/>
            <a:p>
              <a:endParaRPr/>
            </a:p>
          </p:txBody>
        </p:sp>
      </p:grpSp>
      <p:sp>
        <p:nvSpPr>
          <p:cNvPr id="446" name="object 6"/>
          <p:cNvSpPr txBox="1"/>
          <p:nvPr/>
        </p:nvSpPr>
        <p:spPr>
          <a:xfrm>
            <a:off x="267623" y="232550"/>
            <a:ext cx="3593467" cy="7765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defRPr sz="2600" spc="-1215">
                <a:latin typeface="Segoe UI Symbol"/>
                <a:ea typeface="Segoe UI Symbol"/>
                <a:cs typeface="Segoe UI Symbol"/>
                <a:sym typeface="Segoe UI Symbol"/>
              </a:defRPr>
            </a:pPr>
            <a:r>
              <a:t>¾</a:t>
            </a:r>
            <a:r>
              <a:rPr spc="195"/>
              <a:t> </a:t>
            </a:r>
            <a:r>
              <a:rPr sz="2500" spc="120">
                <a:latin typeface="Verdana"/>
                <a:ea typeface="Verdana"/>
                <a:cs typeface="Verdana"/>
                <a:sym typeface="Verdana"/>
              </a:rPr>
              <a:t>Pelvic</a:t>
            </a:r>
            <a:r>
              <a:rPr sz="2500" spc="-310">
                <a:latin typeface="Verdana"/>
                <a:ea typeface="Verdana"/>
                <a:cs typeface="Verdana"/>
                <a:sym typeface="Verdana"/>
              </a:rPr>
              <a:t> </a:t>
            </a:r>
            <a:r>
              <a:rPr sz="2500" spc="110">
                <a:latin typeface="Verdana"/>
                <a:ea typeface="Verdana"/>
                <a:cs typeface="Verdana"/>
                <a:sym typeface="Verdana"/>
              </a:rPr>
              <a:t>Examination</a:t>
            </a:r>
            <a:endParaRPr sz="2500" spc="-1168">
              <a:latin typeface="Verdana"/>
              <a:ea typeface="Verdana"/>
              <a:cs typeface="Verdana"/>
              <a:sym typeface="Verdana"/>
            </a:endParaRPr>
          </a:p>
          <a:p>
            <a:pPr indent="298450">
              <a:defRPr sz="2600" spc="120">
                <a:latin typeface="Arial"/>
                <a:ea typeface="Arial"/>
                <a:cs typeface="Arial"/>
                <a:sym typeface="Arial"/>
              </a:defRPr>
            </a:pPr>
            <a:r>
              <a:t>Inspection</a:t>
            </a:r>
          </a:p>
        </p:txBody>
      </p:sp>
      <p:sp>
        <p:nvSpPr>
          <p:cNvPr id="447" name="object 7"/>
          <p:cNvSpPr txBox="1">
            <a:spLocks noGrp="1"/>
          </p:cNvSpPr>
          <p:nvPr>
            <p:ph type="title"/>
          </p:nvPr>
        </p:nvSpPr>
        <p:spPr>
          <a:xfrm>
            <a:off x="976462" y="931958"/>
            <a:ext cx="3867785" cy="528956"/>
          </a:xfrm>
          <a:prstGeom prst="rect">
            <a:avLst/>
          </a:prstGeom>
        </p:spPr>
        <p:txBody>
          <a:bodyPr/>
          <a:lstStyle/>
          <a:p>
            <a:pPr indent="12700">
              <a:spcBef>
                <a:spcPts val="100"/>
              </a:spcBef>
              <a:tabLst>
                <a:tab pos="2489200" algn="l"/>
                <a:tab pos="2768600" algn="l"/>
              </a:tabLst>
              <a:defRPr sz="2500">
                <a:latin typeface="Arial"/>
                <a:ea typeface="Arial"/>
                <a:cs typeface="Arial"/>
                <a:sym typeface="Arial"/>
              </a:defRPr>
            </a:pPr>
            <a:r>
              <a:t>1.Lochia</a:t>
            </a:r>
            <a:r>
              <a:rPr sz="2600"/>
              <a:t>(</a:t>
            </a:r>
            <a:r>
              <a:rPr sz="2600" spc="300"/>
              <a:t> </a:t>
            </a:r>
            <a:r>
              <a:rPr sz="2600"/>
              <a:t>color	</a:t>
            </a:r>
            <a:r>
              <a:rPr sz="2600" spc="-100"/>
              <a:t>/</a:t>
            </a:r>
            <a:r>
              <a:rPr sz="2600"/>
              <a:t>	</a:t>
            </a:r>
            <a:r>
              <a:rPr sz="2600" spc="100"/>
              <a:t>odour</a:t>
            </a:r>
            <a:r>
              <a:rPr sz="3300" spc="100"/>
              <a:t>/</a:t>
            </a:r>
          </a:p>
        </p:txBody>
      </p:sp>
      <p:sp>
        <p:nvSpPr>
          <p:cNvPr id="448" name="object 8"/>
          <p:cNvSpPr txBox="1"/>
          <p:nvPr/>
        </p:nvSpPr>
        <p:spPr>
          <a:xfrm>
            <a:off x="246800" y="1430160"/>
            <a:ext cx="5369562" cy="35597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327025">
              <a:lnSpc>
                <a:spcPts val="2800"/>
              </a:lnSpc>
              <a:tabLst>
                <a:tab pos="1790700" algn="l"/>
              </a:tabLst>
              <a:defRPr sz="2600" spc="145">
                <a:latin typeface="Arial"/>
                <a:ea typeface="Arial"/>
                <a:cs typeface="Arial"/>
                <a:sym typeface="Arial"/>
              </a:defRPr>
            </a:pPr>
            <a:r>
              <a:t>amount</a:t>
            </a:r>
            <a:r>
              <a:rPr spc="0"/>
              <a:t>	</a:t>
            </a:r>
            <a:r>
              <a:rPr spc="-50"/>
              <a:t>)</a:t>
            </a:r>
          </a:p>
          <a:p>
            <a:pPr indent="737234">
              <a:lnSpc>
                <a:spcPts val="3500"/>
              </a:lnSpc>
              <a:defRPr sz="2500" spc="95">
                <a:latin typeface="Arial"/>
                <a:ea typeface="Arial"/>
                <a:cs typeface="Arial"/>
                <a:sym typeface="Arial"/>
              </a:defRPr>
            </a:pPr>
            <a:r>
              <a:t>2.Perineal</a:t>
            </a:r>
            <a:r>
              <a:rPr spc="280"/>
              <a:t> </a:t>
            </a:r>
            <a:r>
              <a:rPr sz="2600" spc="135"/>
              <a:t>wound</a:t>
            </a:r>
            <a:r>
              <a:rPr sz="3300" spc="135"/>
              <a:t>/</a:t>
            </a:r>
            <a:endParaRPr sz="3300" spc="125"/>
          </a:p>
          <a:p>
            <a:pPr indent="318134">
              <a:lnSpc>
                <a:spcPts val="3100"/>
              </a:lnSpc>
              <a:defRPr sz="2500" spc="135">
                <a:latin typeface="Arial"/>
                <a:ea typeface="Arial"/>
                <a:cs typeface="Arial"/>
                <a:sym typeface="Arial"/>
              </a:defRPr>
            </a:pPr>
            <a:r>
              <a:t>lacerations</a:t>
            </a:r>
            <a:r>
              <a:rPr spc="320"/>
              <a:t> </a:t>
            </a:r>
            <a:r>
              <a:rPr sz="2600" spc="0"/>
              <a:t>&amp;</a:t>
            </a:r>
            <a:r>
              <a:rPr sz="2600" spc="295"/>
              <a:t> </a:t>
            </a:r>
            <a:r>
              <a:t>discharge</a:t>
            </a:r>
          </a:p>
          <a:p>
            <a:pPr>
              <a:spcBef>
                <a:spcPts val="1000"/>
              </a:spcBef>
              <a:defRPr sz="2500">
                <a:latin typeface="Arial"/>
                <a:ea typeface="Arial"/>
                <a:cs typeface="Arial"/>
                <a:sym typeface="Arial"/>
              </a:defRPr>
            </a:pPr>
            <a:endParaRPr/>
          </a:p>
          <a:p>
            <a:pPr indent="12700">
              <a:defRPr sz="1900" spc="-50">
                <a:latin typeface="Times New Roman"/>
                <a:ea typeface="Times New Roman"/>
                <a:cs typeface="Times New Roman"/>
                <a:sym typeface="Times New Roman"/>
              </a:defRPr>
            </a:pPr>
            <a:r>
              <a:t>¾</a:t>
            </a:r>
          </a:p>
          <a:p>
            <a:pPr indent="318134">
              <a:lnSpc>
                <a:spcPts val="2700"/>
              </a:lnSpc>
              <a:spcBef>
                <a:spcPts val="200"/>
              </a:spcBef>
              <a:tabLst>
                <a:tab pos="2311400" algn="l"/>
              </a:tabLst>
              <a:defRPr sz="2500" spc="60">
                <a:latin typeface="Verdana"/>
                <a:ea typeface="Verdana"/>
                <a:cs typeface="Verdana"/>
                <a:sym typeface="Verdana"/>
              </a:defRPr>
            </a:pPr>
            <a:r>
              <a:t>Bimanual</a:t>
            </a:r>
            <a:r>
              <a:rPr spc="0"/>
              <a:t>	</a:t>
            </a:r>
            <a:r>
              <a:rPr spc="110"/>
              <a:t>Examination</a:t>
            </a:r>
          </a:p>
          <a:p>
            <a:pPr marL="1029335" indent="-289559">
              <a:lnSpc>
                <a:spcPts val="3200"/>
              </a:lnSpc>
              <a:buSzPct val="94230"/>
              <a:buAutoNum type="arabicPeriod"/>
              <a:tabLst>
                <a:tab pos="1028700" algn="l"/>
                <a:tab pos="2527300" algn="l"/>
                <a:tab pos="3289300" algn="l"/>
              </a:tabLst>
              <a:defRPr sz="2600" spc="120">
                <a:latin typeface="Arial"/>
                <a:ea typeface="Arial"/>
                <a:cs typeface="Arial"/>
                <a:sym typeface="Arial"/>
              </a:defRPr>
            </a:pPr>
            <a:r>
              <a:t>Uterine</a:t>
            </a:r>
            <a:r>
              <a:rPr spc="-120"/>
              <a:t> </a:t>
            </a:r>
            <a:r>
              <a:rPr spc="-50"/>
              <a:t>(</a:t>
            </a:r>
            <a:r>
              <a:rPr spc="0"/>
              <a:t>	</a:t>
            </a:r>
            <a:r>
              <a:rPr sz="2400" spc="65"/>
              <a:t>size</a:t>
            </a:r>
            <a:r>
              <a:rPr sz="2400" spc="0"/>
              <a:t>	</a:t>
            </a:r>
            <a:r>
              <a:rPr sz="3300" spc="0"/>
              <a:t>/</a:t>
            </a:r>
            <a:r>
              <a:rPr sz="3300" spc="280"/>
              <a:t> </a:t>
            </a:r>
            <a:r>
              <a:rPr sz="2500" spc="150"/>
              <a:t>tenderness</a:t>
            </a:r>
            <a:endParaRPr sz="2500" spc="115"/>
          </a:p>
          <a:p>
            <a:pPr indent="330834">
              <a:lnSpc>
                <a:spcPts val="3500"/>
              </a:lnSpc>
              <a:tabLst>
                <a:tab pos="2247900" algn="l"/>
              </a:tabLst>
              <a:defRPr sz="3300">
                <a:latin typeface="Arial"/>
                <a:ea typeface="Arial"/>
                <a:cs typeface="Arial"/>
                <a:sym typeface="Arial"/>
              </a:defRPr>
            </a:pPr>
            <a:r>
              <a:t>/</a:t>
            </a:r>
            <a:r>
              <a:rPr spc="355"/>
              <a:t> </a:t>
            </a:r>
            <a:r>
              <a:rPr sz="2700" spc="80"/>
              <a:t>mobility</a:t>
            </a:r>
            <a:r>
              <a:rPr sz="2700"/>
              <a:t>	</a:t>
            </a:r>
            <a:r>
              <a:rPr sz="2600" spc="-60"/>
              <a:t>)</a:t>
            </a:r>
            <a:endParaRPr sz="2600"/>
          </a:p>
          <a:p>
            <a:pPr marL="741680" indent="-420369">
              <a:lnSpc>
                <a:spcPts val="3000"/>
              </a:lnSpc>
              <a:buSzPct val="98000"/>
              <a:buAutoNum type="arabicPeriod" startAt="2"/>
              <a:tabLst>
                <a:tab pos="736600" algn="l"/>
                <a:tab pos="2159000" algn="l"/>
              </a:tabLst>
              <a:defRPr sz="2500" spc="140">
                <a:latin typeface="Arial"/>
                <a:ea typeface="Arial"/>
                <a:cs typeface="Arial"/>
                <a:sym typeface="Arial"/>
              </a:defRPr>
            </a:pPr>
            <a:r>
              <a:t>Adnexal</a:t>
            </a:r>
            <a:r>
              <a:rPr spc="0"/>
              <a:t>	</a:t>
            </a:r>
            <a:r>
              <a:rPr sz="2300" spc="180"/>
              <a:t>Masses</a:t>
            </a:r>
          </a:p>
        </p:txBody>
      </p:sp>
      <p:grpSp>
        <p:nvGrpSpPr>
          <p:cNvPr id="451" name="object 9"/>
          <p:cNvGrpSpPr/>
          <p:nvPr/>
        </p:nvGrpSpPr>
        <p:grpSpPr>
          <a:xfrm>
            <a:off x="6140767" y="385903"/>
            <a:ext cx="3512821" cy="4689793"/>
            <a:chOff x="0" y="0"/>
            <a:chExt cx="3512820" cy="4689792"/>
          </a:xfrm>
        </p:grpSpPr>
        <p:pic>
          <p:nvPicPr>
            <p:cNvPr id="449" name="object 10" descr="object 10"/>
            <p:cNvPicPr>
              <a:picLocks noChangeAspect="1"/>
            </p:cNvPicPr>
            <p:nvPr/>
          </p:nvPicPr>
          <p:blipFill>
            <a:blip r:embed="rId2"/>
            <a:stretch>
              <a:fillRect/>
            </a:stretch>
          </p:blipFill>
          <p:spPr>
            <a:xfrm>
              <a:off x="1149031" y="3246437"/>
              <a:ext cx="1581786" cy="1443356"/>
            </a:xfrm>
            <a:prstGeom prst="rect">
              <a:avLst/>
            </a:prstGeom>
            <a:ln w="12700" cap="flat">
              <a:noFill/>
              <a:miter lim="400000"/>
            </a:ln>
            <a:effectLst/>
          </p:spPr>
        </p:pic>
        <p:pic>
          <p:nvPicPr>
            <p:cNvPr id="450" name="object 11" descr="object 11"/>
            <p:cNvPicPr>
              <a:picLocks noChangeAspect="1"/>
            </p:cNvPicPr>
            <p:nvPr/>
          </p:nvPicPr>
          <p:blipFill>
            <a:blip r:embed="rId3"/>
            <a:stretch>
              <a:fillRect/>
            </a:stretch>
          </p:blipFill>
          <p:spPr>
            <a:xfrm>
              <a:off x="0" y="0"/>
              <a:ext cx="3512821" cy="2504440"/>
            </a:xfrm>
            <a:prstGeom prst="rect">
              <a:avLst/>
            </a:prstGeom>
            <a:ln w="12700" cap="flat">
              <a:noFill/>
              <a:miter lim="400000"/>
            </a:ln>
            <a:effectLst/>
          </p:spPr>
        </p:pic>
      </p:gr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8" name="object 2"/>
          <p:cNvGrpSpPr/>
          <p:nvPr/>
        </p:nvGrpSpPr>
        <p:grpSpPr>
          <a:xfrm>
            <a:off x="0" y="11252"/>
            <a:ext cx="10058400" cy="5657852"/>
            <a:chOff x="0" y="0"/>
            <a:chExt cx="10058400" cy="5657850"/>
          </a:xfrm>
        </p:grpSpPr>
        <p:grpSp>
          <p:nvGrpSpPr>
            <p:cNvPr id="455" name="object 3"/>
            <p:cNvGrpSpPr/>
            <p:nvPr/>
          </p:nvGrpSpPr>
          <p:grpSpPr>
            <a:xfrm>
              <a:off x="0" y="0"/>
              <a:ext cx="10058400" cy="5285899"/>
              <a:chOff x="0" y="0"/>
              <a:chExt cx="10058400" cy="5285898"/>
            </a:xfrm>
          </p:grpSpPr>
          <p:sp>
            <p:nvSpPr>
              <p:cNvPr id="453" name="Rectangle"/>
              <p:cNvSpPr/>
              <p:nvPr/>
            </p:nvSpPr>
            <p:spPr>
              <a:xfrm>
                <a:off x="0" y="5273198"/>
                <a:ext cx="10058400" cy="12701"/>
              </a:xfrm>
              <a:prstGeom prst="rect">
                <a:avLst/>
              </a:prstGeom>
              <a:solidFill>
                <a:srgbClr val="E0E0DB"/>
              </a:solidFill>
              <a:ln w="12700" cap="flat">
                <a:noFill/>
                <a:miter lim="400000"/>
              </a:ln>
              <a:effectLst/>
            </p:spPr>
            <p:txBody>
              <a:bodyPr wrap="square" lIns="45719" tIns="45719" rIns="45719" bIns="45719" numCol="1" anchor="t">
                <a:noAutofit/>
              </a:bodyPr>
              <a:lstStyle/>
              <a:p>
                <a:endParaRPr/>
              </a:p>
            </p:txBody>
          </p:sp>
          <p:sp>
            <p:nvSpPr>
              <p:cNvPr id="454" name="Rectangle"/>
              <p:cNvSpPr/>
              <p:nvPr/>
            </p:nvSpPr>
            <p:spPr>
              <a:xfrm>
                <a:off x="0" y="0"/>
                <a:ext cx="10058400" cy="5225416"/>
              </a:xfrm>
              <a:prstGeom prst="rect">
                <a:avLst/>
              </a:prstGeom>
              <a:solidFill>
                <a:srgbClr val="E0E0DB"/>
              </a:solidFill>
              <a:ln w="12700" cap="flat">
                <a:noFill/>
                <a:miter lim="400000"/>
              </a:ln>
              <a:effectLst/>
            </p:spPr>
            <p:txBody>
              <a:bodyPr wrap="square" lIns="45719" tIns="45719" rIns="45719" bIns="45719" numCol="1" anchor="t">
                <a:noAutofit/>
              </a:bodyPr>
              <a:lstStyle/>
              <a:p>
                <a:endParaRPr/>
              </a:p>
            </p:txBody>
          </p:sp>
        </p:grpSp>
        <p:sp>
          <p:nvSpPr>
            <p:cNvPr id="456" name="object 4"/>
            <p:cNvSpPr/>
            <p:nvPr/>
          </p:nvSpPr>
          <p:spPr>
            <a:xfrm>
              <a:off x="2540" y="5280660"/>
              <a:ext cx="10055860" cy="377191"/>
            </a:xfrm>
            <a:prstGeom prst="rect">
              <a:avLst/>
            </a:prstGeom>
            <a:solidFill>
              <a:srgbClr val="82837B"/>
            </a:solidFill>
            <a:ln w="12700" cap="flat">
              <a:noFill/>
              <a:miter lim="400000"/>
            </a:ln>
            <a:effectLst/>
          </p:spPr>
          <p:txBody>
            <a:bodyPr wrap="square" lIns="45719" tIns="45719" rIns="45719" bIns="45719" numCol="1" anchor="t">
              <a:noAutofit/>
            </a:bodyPr>
            <a:lstStyle/>
            <a:p>
              <a:endParaRPr/>
            </a:p>
          </p:txBody>
        </p:sp>
        <p:sp>
          <p:nvSpPr>
            <p:cNvPr id="457" name="object 5"/>
            <p:cNvSpPr/>
            <p:nvPr/>
          </p:nvSpPr>
          <p:spPr>
            <a:xfrm>
              <a:off x="0" y="5225415"/>
              <a:ext cx="10055860" cy="53024"/>
            </a:xfrm>
            <a:prstGeom prst="rect">
              <a:avLst/>
            </a:prstGeom>
            <a:solidFill>
              <a:srgbClr val="ACACA8"/>
            </a:solidFill>
            <a:ln w="12700" cap="flat">
              <a:noFill/>
              <a:miter lim="400000"/>
            </a:ln>
            <a:effectLst/>
          </p:spPr>
          <p:txBody>
            <a:bodyPr wrap="square" lIns="45719" tIns="45719" rIns="45719" bIns="45719" numCol="1" anchor="t">
              <a:noAutofit/>
            </a:bodyPr>
            <a:lstStyle/>
            <a:p>
              <a:endParaRPr/>
            </a:p>
          </p:txBody>
        </p:sp>
      </p:grpSp>
      <p:sp>
        <p:nvSpPr>
          <p:cNvPr id="459" name="object 6"/>
          <p:cNvSpPr txBox="1">
            <a:spLocks noGrp="1"/>
          </p:cNvSpPr>
          <p:nvPr>
            <p:ph type="title"/>
          </p:nvPr>
        </p:nvSpPr>
        <p:spPr>
          <a:xfrm>
            <a:off x="856213" y="151983"/>
            <a:ext cx="3829051" cy="1094107"/>
          </a:xfrm>
          <a:prstGeom prst="rect">
            <a:avLst/>
          </a:prstGeom>
        </p:spPr>
        <p:txBody>
          <a:bodyPr/>
          <a:lstStyle/>
          <a:p>
            <a:pPr indent="28575">
              <a:spcBef>
                <a:spcPts val="100"/>
              </a:spcBef>
              <a:defRPr sz="2600" spc="900">
                <a:latin typeface="Verdana"/>
                <a:ea typeface="Verdana"/>
                <a:cs typeface="Verdana"/>
                <a:sym typeface="Verdana"/>
              </a:defRPr>
            </a:pPr>
            <a:r>
              <a:t>*</a:t>
            </a:r>
            <a:r>
              <a:rPr spc="-200"/>
              <a:t> </a:t>
            </a:r>
            <a:r>
              <a:rPr sz="3300" spc="100"/>
              <a:t>Investigations</a:t>
            </a:r>
            <a:endParaRPr sz="3300" spc="1142"/>
          </a:p>
          <a:p>
            <a:pPr indent="12700">
              <a:defRPr sz="3600" spc="-500">
                <a:latin typeface="Verdana"/>
                <a:ea typeface="Verdana"/>
                <a:cs typeface="Verdana"/>
                <a:sym typeface="Verdana"/>
              </a:defRPr>
            </a:pPr>
            <a:r>
              <a:t>:</a:t>
            </a:r>
          </a:p>
        </p:txBody>
      </p:sp>
      <p:sp>
        <p:nvSpPr>
          <p:cNvPr id="460" name="object 7"/>
          <p:cNvSpPr txBox="1"/>
          <p:nvPr/>
        </p:nvSpPr>
        <p:spPr>
          <a:xfrm>
            <a:off x="822181" y="1188117"/>
            <a:ext cx="4000501" cy="36934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403225" indent="-393700">
              <a:lnSpc>
                <a:spcPts val="3200"/>
              </a:lnSpc>
              <a:buClr>
                <a:srgbClr val="006FC0"/>
              </a:buClr>
              <a:buSzPct val="107843"/>
              <a:buAutoNum type="arabicParenR"/>
              <a:tabLst>
                <a:tab pos="393700" algn="l"/>
              </a:tabLst>
              <a:defRPr sz="2500" spc="60">
                <a:latin typeface="Verdana"/>
                <a:ea typeface="Verdana"/>
                <a:cs typeface="Verdana"/>
                <a:sym typeface="Verdana"/>
              </a:defRPr>
            </a:pPr>
            <a:r>
              <a:t>Laboratory</a:t>
            </a:r>
            <a:r>
              <a:rPr spc="-434"/>
              <a:t> </a:t>
            </a:r>
            <a:r>
              <a:rPr sz="2400" spc="135"/>
              <a:t>Testing</a:t>
            </a:r>
            <a:endParaRPr sz="2400" spc="57"/>
          </a:p>
          <a:p>
            <a:pPr marL="285750" lvl="1" indent="-254000">
              <a:lnSpc>
                <a:spcPts val="1900"/>
              </a:lnSpc>
              <a:spcBef>
                <a:spcPts val="1700"/>
              </a:spcBef>
              <a:buSzPct val="103571"/>
              <a:buAutoNum type="arabicPeriod"/>
              <a:tabLst>
                <a:tab pos="279400" algn="l"/>
              </a:tabLst>
              <a:defRPr sz="1400" spc="75">
                <a:latin typeface="Arial"/>
                <a:ea typeface="Arial"/>
                <a:cs typeface="Arial"/>
                <a:sym typeface="Arial"/>
              </a:defRPr>
            </a:pPr>
            <a:r>
              <a:t>CBC</a:t>
            </a:r>
            <a:r>
              <a:rPr spc="100"/>
              <a:t> </a:t>
            </a:r>
            <a:r>
              <a:rPr sz="1600" spc="0"/>
              <a:t>with</a:t>
            </a:r>
            <a:r>
              <a:rPr sz="1600" spc="110"/>
              <a:t> </a:t>
            </a:r>
            <a:r>
              <a:rPr sz="1500" spc="-10"/>
              <a:t>differential</a:t>
            </a:r>
            <a:endParaRPr sz="1500" spc="80"/>
          </a:p>
          <a:p>
            <a:pPr marL="274320" lvl="1" indent="-253365">
              <a:lnSpc>
                <a:spcPts val="1700"/>
              </a:lnSpc>
              <a:buSzPct val="93548"/>
              <a:buAutoNum type="arabicPeriod"/>
              <a:tabLst>
                <a:tab pos="266700" algn="l"/>
              </a:tabLst>
              <a:defRPr sz="1500" spc="-10">
                <a:latin typeface="Arial"/>
                <a:ea typeface="Arial"/>
                <a:cs typeface="Arial"/>
                <a:sym typeface="Arial"/>
              </a:defRPr>
            </a:pPr>
            <a:r>
              <a:t>Urinalysis</a:t>
            </a:r>
          </a:p>
          <a:p>
            <a:pPr marL="275590" lvl="1" indent="-254000">
              <a:lnSpc>
                <a:spcPts val="1700"/>
              </a:lnSpc>
              <a:buSzPct val="93548"/>
              <a:buAutoNum type="arabicPeriod"/>
              <a:tabLst>
                <a:tab pos="266700" algn="l"/>
              </a:tabLst>
              <a:defRPr sz="1500">
                <a:latin typeface="Arial"/>
                <a:ea typeface="Arial"/>
                <a:cs typeface="Arial"/>
                <a:sym typeface="Arial"/>
              </a:defRPr>
            </a:pPr>
            <a:r>
              <a:t>Urine</a:t>
            </a:r>
            <a:r>
              <a:rPr spc="270"/>
              <a:t> </a:t>
            </a:r>
            <a:r>
              <a:rPr spc="45"/>
              <a:t>culture</a:t>
            </a:r>
          </a:p>
          <a:p>
            <a:pPr marL="274320" lvl="1" indent="-253365">
              <a:lnSpc>
                <a:spcPts val="1700"/>
              </a:lnSpc>
              <a:buSzPct val="96666"/>
              <a:buAutoNum type="arabicPeriod"/>
              <a:tabLst>
                <a:tab pos="266700" algn="l"/>
              </a:tabLst>
              <a:defRPr sz="1500">
                <a:latin typeface="Arial"/>
                <a:ea typeface="Arial"/>
                <a:cs typeface="Arial"/>
                <a:sym typeface="Arial"/>
              </a:defRPr>
            </a:pPr>
            <a:r>
              <a:t>Blood</a:t>
            </a:r>
            <a:r>
              <a:rPr spc="285"/>
              <a:t> </a:t>
            </a:r>
            <a:r>
              <a:rPr spc="45"/>
              <a:t>culture</a:t>
            </a:r>
          </a:p>
          <a:p>
            <a:pPr marL="276859" lvl="1" indent="-254000">
              <a:lnSpc>
                <a:spcPts val="1700"/>
              </a:lnSpc>
              <a:buSzPct val="96666"/>
              <a:buAutoNum type="arabicPeriod"/>
              <a:tabLst>
                <a:tab pos="266700" algn="l"/>
              </a:tabLst>
              <a:defRPr sz="1500">
                <a:latin typeface="Arial"/>
                <a:ea typeface="Arial"/>
                <a:cs typeface="Arial"/>
                <a:sym typeface="Arial"/>
              </a:defRPr>
            </a:pPr>
            <a:r>
              <a:t>High</a:t>
            </a:r>
            <a:r>
              <a:rPr spc="290"/>
              <a:t> </a:t>
            </a:r>
            <a:r>
              <a:t>Vaginal</a:t>
            </a:r>
            <a:r>
              <a:rPr spc="290"/>
              <a:t> </a:t>
            </a:r>
            <a:r>
              <a:rPr sz="1400"/>
              <a:t>Swab</a:t>
            </a:r>
            <a:r>
              <a:rPr sz="1400" spc="240"/>
              <a:t> </a:t>
            </a:r>
            <a:r>
              <a:t>for</a:t>
            </a:r>
            <a:r>
              <a:rPr spc="325"/>
              <a:t> </a:t>
            </a:r>
            <a:r>
              <a:rPr spc="45"/>
              <a:t>culture</a:t>
            </a:r>
          </a:p>
          <a:p>
            <a:pPr marL="276859" lvl="1" indent="-254000">
              <a:lnSpc>
                <a:spcPts val="1800"/>
              </a:lnSpc>
              <a:buSzPct val="96666"/>
              <a:buAutoNum type="arabicPeriod"/>
              <a:tabLst>
                <a:tab pos="266700" algn="l"/>
              </a:tabLst>
              <a:defRPr sz="1500" spc="55">
                <a:latin typeface="Arial"/>
                <a:ea typeface="Arial"/>
                <a:cs typeface="Arial"/>
                <a:sym typeface="Arial"/>
              </a:defRPr>
            </a:pPr>
            <a:r>
              <a:t>Other</a:t>
            </a:r>
            <a:r>
              <a:rPr spc="145"/>
              <a:t> </a:t>
            </a:r>
            <a:r>
              <a:rPr sz="1400" spc="70"/>
              <a:t>Swabs</a:t>
            </a:r>
            <a:r>
              <a:rPr sz="1400" spc="145"/>
              <a:t> </a:t>
            </a:r>
            <a:r>
              <a:rPr sz="1600" spc="0"/>
              <a:t>from</a:t>
            </a:r>
            <a:r>
              <a:rPr sz="1600" spc="80"/>
              <a:t> </a:t>
            </a:r>
            <a:r>
              <a:rPr sz="1400" spc="0"/>
              <a:t>(</a:t>
            </a:r>
            <a:r>
              <a:rPr sz="1400" spc="234"/>
              <a:t> </a:t>
            </a:r>
            <a:r>
              <a:rPr spc="0"/>
              <a:t>wound</a:t>
            </a:r>
            <a:r>
              <a:rPr spc="175"/>
              <a:t> </a:t>
            </a:r>
            <a:r>
              <a:rPr sz="1400" spc="0"/>
              <a:t>/</a:t>
            </a:r>
            <a:r>
              <a:rPr sz="1400" spc="85"/>
              <a:t>  </a:t>
            </a:r>
            <a:r>
              <a:rPr sz="1600" spc="0"/>
              <a:t>throat</a:t>
            </a:r>
            <a:r>
              <a:rPr sz="1600" spc="165"/>
              <a:t> </a:t>
            </a:r>
            <a:r>
              <a:rPr sz="1400" spc="0"/>
              <a:t>/</a:t>
            </a:r>
            <a:r>
              <a:rPr sz="1400" spc="110"/>
              <a:t>  </a:t>
            </a:r>
            <a:r>
              <a:rPr sz="1400" spc="50"/>
              <a:t>..</a:t>
            </a:r>
            <a:r>
              <a:rPr sz="1400" spc="35"/>
              <a:t> </a:t>
            </a:r>
            <a:r>
              <a:rPr sz="1400" spc="-50"/>
              <a:t>)</a:t>
            </a:r>
            <a:endParaRPr sz="1400" spc="51"/>
          </a:p>
          <a:p>
            <a:pPr marL="281304" lvl="1" indent="-254000">
              <a:lnSpc>
                <a:spcPts val="1700"/>
              </a:lnSpc>
              <a:buSzPct val="103571"/>
              <a:buAutoNum type="arabicPeriod"/>
              <a:tabLst>
                <a:tab pos="279400" algn="l"/>
              </a:tabLst>
              <a:defRPr sz="1400" spc="55">
                <a:latin typeface="Arial"/>
                <a:ea typeface="Arial"/>
                <a:cs typeface="Arial"/>
                <a:sym typeface="Arial"/>
              </a:defRPr>
            </a:pPr>
            <a:r>
              <a:t>ABGs</a:t>
            </a:r>
            <a:r>
              <a:rPr spc="104"/>
              <a:t> </a:t>
            </a:r>
            <a:r>
              <a:rPr spc="0"/>
              <a:t>(</a:t>
            </a:r>
            <a:r>
              <a:rPr spc="270"/>
              <a:t> </a:t>
            </a:r>
            <a:r>
              <a:rPr sz="1500" spc="0"/>
              <a:t>shock</a:t>
            </a:r>
            <a:r>
              <a:rPr sz="1500" spc="45"/>
              <a:t> </a:t>
            </a:r>
            <a:r>
              <a:rPr spc="-50"/>
              <a:t>)</a:t>
            </a:r>
          </a:p>
          <a:p>
            <a:pPr indent="12700">
              <a:spcBef>
                <a:spcPts val="1500"/>
              </a:spcBef>
              <a:defRPr sz="2700" spc="-300">
                <a:latin typeface="Verdana"/>
                <a:ea typeface="Verdana"/>
                <a:cs typeface="Verdana"/>
                <a:sym typeface="Verdana"/>
              </a:defRPr>
            </a:pPr>
            <a:r>
              <a:t>2)</a:t>
            </a:r>
            <a:r>
              <a:rPr spc="295"/>
              <a:t> </a:t>
            </a:r>
            <a:r>
              <a:rPr sz="2500" spc="-10"/>
              <a:t>Imaging</a:t>
            </a:r>
            <a:endParaRPr sz="2500" spc="-277"/>
          </a:p>
          <a:p>
            <a:pPr marL="284479" indent="-253365">
              <a:lnSpc>
                <a:spcPts val="1800"/>
              </a:lnSpc>
              <a:spcBef>
                <a:spcPts val="1800"/>
              </a:spcBef>
              <a:buSzPct val="103571"/>
              <a:buAutoNum type="arabicPeriod" startAt="2"/>
              <a:tabLst>
                <a:tab pos="279400" algn="l"/>
              </a:tabLst>
              <a:defRPr sz="1400" spc="75">
                <a:latin typeface="Arial"/>
                <a:ea typeface="Arial"/>
                <a:cs typeface="Arial"/>
                <a:sym typeface="Arial"/>
              </a:defRPr>
            </a:pPr>
            <a:r>
              <a:t>US</a:t>
            </a:r>
            <a:r>
              <a:rPr spc="0"/>
              <a:t> (</a:t>
            </a:r>
            <a:r>
              <a:rPr spc="285"/>
              <a:t> </a:t>
            </a:r>
            <a:r>
              <a:rPr sz="1500" spc="0"/>
              <a:t>to</a:t>
            </a:r>
            <a:r>
              <a:rPr sz="1500" spc="265"/>
              <a:t> </a:t>
            </a:r>
            <a:r>
              <a:rPr sz="1500" spc="0"/>
              <a:t>look</a:t>
            </a:r>
            <a:r>
              <a:rPr sz="1500" spc="170"/>
              <a:t> </a:t>
            </a:r>
            <a:r>
              <a:rPr sz="1500" spc="0"/>
              <a:t>for</a:t>
            </a:r>
            <a:r>
              <a:rPr sz="1500" spc="215"/>
              <a:t> </a:t>
            </a:r>
            <a:r>
              <a:rPr sz="1500" spc="0"/>
              <a:t>retained</a:t>
            </a:r>
            <a:r>
              <a:rPr sz="1500" spc="204"/>
              <a:t> </a:t>
            </a:r>
            <a:r>
              <a:rPr sz="1500" spc="0"/>
              <a:t>products</a:t>
            </a:r>
            <a:r>
              <a:rPr sz="1500" spc="90"/>
              <a:t> </a:t>
            </a:r>
            <a:r>
              <a:rPr spc="-50"/>
              <a:t>)</a:t>
            </a:r>
          </a:p>
          <a:p>
            <a:pPr marL="282575" indent="-254000">
              <a:lnSpc>
                <a:spcPts val="1500"/>
              </a:lnSpc>
              <a:buSzPct val="107407"/>
              <a:buAutoNum type="arabicPeriod" startAt="2"/>
              <a:tabLst>
                <a:tab pos="279400" algn="l"/>
                <a:tab pos="914400" algn="l"/>
              </a:tabLst>
              <a:defRPr sz="1300" spc="60">
                <a:latin typeface="Arial"/>
                <a:ea typeface="Arial"/>
                <a:cs typeface="Arial"/>
                <a:sym typeface="Arial"/>
              </a:defRPr>
            </a:pPr>
            <a:r>
              <a:t>CXR</a:t>
            </a:r>
            <a:r>
              <a:rPr spc="0"/>
              <a:t>	</a:t>
            </a:r>
            <a:r>
              <a:rPr sz="1400" spc="0"/>
              <a:t>(</a:t>
            </a:r>
            <a:r>
              <a:rPr sz="1400" spc="245"/>
              <a:t> </a:t>
            </a:r>
            <a:r>
              <a:rPr sz="1400" spc="0"/>
              <a:t>Atelectasis</a:t>
            </a:r>
            <a:r>
              <a:rPr sz="1400" spc="280"/>
              <a:t> </a:t>
            </a:r>
            <a:r>
              <a:rPr sz="1400" spc="0"/>
              <a:t>/</a:t>
            </a:r>
            <a:r>
              <a:rPr sz="1400" spc="110"/>
              <a:t>  </a:t>
            </a:r>
            <a:r>
              <a:rPr sz="1500" spc="65"/>
              <a:t>pneumonia</a:t>
            </a:r>
            <a:r>
              <a:rPr sz="1500" spc="190"/>
              <a:t> </a:t>
            </a:r>
            <a:r>
              <a:rPr sz="1400" spc="0"/>
              <a:t>/</a:t>
            </a:r>
            <a:r>
              <a:rPr sz="1400" spc="135"/>
              <a:t>  </a:t>
            </a:r>
            <a:r>
              <a:rPr sz="1400" spc="50"/>
              <a:t>..</a:t>
            </a:r>
            <a:r>
              <a:rPr sz="1400" spc="20"/>
              <a:t> </a:t>
            </a:r>
            <a:r>
              <a:rPr sz="1400" spc="-50"/>
              <a:t>)</a:t>
            </a:r>
            <a:endParaRPr sz="1400" spc="64"/>
          </a:p>
          <a:p>
            <a:pPr marL="272415" indent="-253365">
              <a:lnSpc>
                <a:spcPts val="2100"/>
              </a:lnSpc>
              <a:buSzPct val="100000"/>
              <a:buAutoNum type="arabicPeriod" startAt="2"/>
              <a:tabLst>
                <a:tab pos="266700" algn="l"/>
              </a:tabLst>
              <a:defRPr sz="1400">
                <a:latin typeface="Arial"/>
                <a:ea typeface="Arial"/>
                <a:cs typeface="Arial"/>
                <a:sym typeface="Arial"/>
              </a:defRPr>
            </a:pPr>
            <a:r>
              <a:t>Pelvic</a:t>
            </a:r>
            <a:r>
              <a:rPr spc="225"/>
              <a:t> </a:t>
            </a:r>
            <a:r>
              <a:t>CT</a:t>
            </a:r>
            <a:r>
              <a:rPr spc="135"/>
              <a:t> </a:t>
            </a:r>
            <a:r>
              <a:rPr sz="1900"/>
              <a:t>/</a:t>
            </a:r>
            <a:r>
              <a:rPr sz="1900" spc="330"/>
              <a:t> </a:t>
            </a:r>
            <a:r>
              <a:rPr spc="35"/>
              <a:t>MRI</a:t>
            </a:r>
          </a:p>
        </p:txBody>
      </p:sp>
      <p:pic>
        <p:nvPicPr>
          <p:cNvPr id="461" name="object 8" descr="object 8"/>
          <p:cNvPicPr>
            <a:picLocks noChangeAspect="1"/>
          </p:cNvPicPr>
          <p:nvPr/>
        </p:nvPicPr>
        <p:blipFill>
          <a:blip r:embed="rId2"/>
          <a:stretch>
            <a:fillRect/>
          </a:stretch>
        </p:blipFill>
        <p:spPr>
          <a:xfrm>
            <a:off x="6314121" y="546876"/>
            <a:ext cx="2866708" cy="1760221"/>
          </a:xfrm>
          <a:prstGeom prst="rect">
            <a:avLst/>
          </a:prstGeom>
          <a:ln w="12700">
            <a:miter lim="400000"/>
          </a:ln>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8" name="object 2"/>
          <p:cNvGrpSpPr/>
          <p:nvPr/>
        </p:nvGrpSpPr>
        <p:grpSpPr>
          <a:xfrm>
            <a:off x="0" y="11252"/>
            <a:ext cx="10058400" cy="5657852"/>
            <a:chOff x="0" y="0"/>
            <a:chExt cx="10058400" cy="5657850"/>
          </a:xfrm>
        </p:grpSpPr>
        <p:grpSp>
          <p:nvGrpSpPr>
            <p:cNvPr id="465" name="object 3"/>
            <p:cNvGrpSpPr/>
            <p:nvPr/>
          </p:nvGrpSpPr>
          <p:grpSpPr>
            <a:xfrm>
              <a:off x="0" y="0"/>
              <a:ext cx="10058400" cy="5285899"/>
              <a:chOff x="0" y="0"/>
              <a:chExt cx="10058400" cy="5285898"/>
            </a:xfrm>
          </p:grpSpPr>
          <p:sp>
            <p:nvSpPr>
              <p:cNvPr id="463" name="Rectangle"/>
              <p:cNvSpPr/>
              <p:nvPr/>
            </p:nvSpPr>
            <p:spPr>
              <a:xfrm>
                <a:off x="0" y="5273198"/>
                <a:ext cx="10058400" cy="12701"/>
              </a:xfrm>
              <a:prstGeom prst="rect">
                <a:avLst/>
              </a:prstGeom>
              <a:solidFill>
                <a:srgbClr val="E0E0DB"/>
              </a:solidFill>
              <a:ln w="12700" cap="flat">
                <a:noFill/>
                <a:miter lim="400000"/>
              </a:ln>
              <a:effectLst/>
            </p:spPr>
            <p:txBody>
              <a:bodyPr wrap="square" lIns="45719" tIns="45719" rIns="45719" bIns="45719" numCol="1" anchor="t">
                <a:noAutofit/>
              </a:bodyPr>
              <a:lstStyle/>
              <a:p>
                <a:endParaRPr/>
              </a:p>
            </p:txBody>
          </p:sp>
          <p:sp>
            <p:nvSpPr>
              <p:cNvPr id="464" name="Rectangle"/>
              <p:cNvSpPr/>
              <p:nvPr/>
            </p:nvSpPr>
            <p:spPr>
              <a:xfrm>
                <a:off x="0" y="0"/>
                <a:ext cx="10058400" cy="5225416"/>
              </a:xfrm>
              <a:prstGeom prst="rect">
                <a:avLst/>
              </a:prstGeom>
              <a:solidFill>
                <a:srgbClr val="E0E0DB"/>
              </a:solidFill>
              <a:ln w="12700" cap="flat">
                <a:noFill/>
                <a:miter lim="400000"/>
              </a:ln>
              <a:effectLst/>
            </p:spPr>
            <p:txBody>
              <a:bodyPr wrap="square" lIns="45719" tIns="45719" rIns="45719" bIns="45719" numCol="1" anchor="t">
                <a:noAutofit/>
              </a:bodyPr>
              <a:lstStyle/>
              <a:p>
                <a:endParaRPr/>
              </a:p>
            </p:txBody>
          </p:sp>
        </p:grpSp>
        <p:sp>
          <p:nvSpPr>
            <p:cNvPr id="466" name="object 4"/>
            <p:cNvSpPr/>
            <p:nvPr/>
          </p:nvSpPr>
          <p:spPr>
            <a:xfrm>
              <a:off x="2540" y="5280660"/>
              <a:ext cx="10055860" cy="377191"/>
            </a:xfrm>
            <a:prstGeom prst="rect">
              <a:avLst/>
            </a:prstGeom>
            <a:solidFill>
              <a:srgbClr val="82837B"/>
            </a:solidFill>
            <a:ln w="12700" cap="flat">
              <a:noFill/>
              <a:miter lim="400000"/>
            </a:ln>
            <a:effectLst/>
          </p:spPr>
          <p:txBody>
            <a:bodyPr wrap="square" lIns="45719" tIns="45719" rIns="45719" bIns="45719" numCol="1" anchor="t">
              <a:noAutofit/>
            </a:bodyPr>
            <a:lstStyle/>
            <a:p>
              <a:endParaRPr/>
            </a:p>
          </p:txBody>
        </p:sp>
        <p:sp>
          <p:nvSpPr>
            <p:cNvPr id="467" name="object 5"/>
            <p:cNvSpPr/>
            <p:nvPr/>
          </p:nvSpPr>
          <p:spPr>
            <a:xfrm>
              <a:off x="0" y="5225415"/>
              <a:ext cx="10055860" cy="53024"/>
            </a:xfrm>
            <a:prstGeom prst="rect">
              <a:avLst/>
            </a:prstGeom>
            <a:solidFill>
              <a:srgbClr val="ACACA8"/>
            </a:solidFill>
            <a:ln w="12700" cap="flat">
              <a:noFill/>
              <a:miter lim="400000"/>
            </a:ln>
            <a:effectLst/>
          </p:spPr>
          <p:txBody>
            <a:bodyPr wrap="square" lIns="45719" tIns="45719" rIns="45719" bIns="45719" numCol="1" anchor="t">
              <a:noAutofit/>
            </a:bodyPr>
            <a:lstStyle/>
            <a:p>
              <a:endParaRPr/>
            </a:p>
          </p:txBody>
        </p:sp>
      </p:grpSp>
      <p:sp>
        <p:nvSpPr>
          <p:cNvPr id="469" name="object 6"/>
          <p:cNvSpPr txBox="1"/>
          <p:nvPr/>
        </p:nvSpPr>
        <p:spPr>
          <a:xfrm>
            <a:off x="675322" y="230644"/>
            <a:ext cx="7477126" cy="48024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55880">
              <a:spcBef>
                <a:spcPts val="100"/>
              </a:spcBef>
              <a:defRPr sz="2300" spc="1399">
                <a:latin typeface="Arial"/>
                <a:ea typeface="Arial"/>
                <a:cs typeface="Arial"/>
                <a:sym typeface="Arial"/>
              </a:defRPr>
            </a:pPr>
            <a:r>
              <a:t>*</a:t>
            </a:r>
            <a:r>
              <a:rPr spc="-85"/>
              <a:t> </a:t>
            </a:r>
            <a:r>
              <a:rPr sz="2200" spc="55">
                <a:latin typeface="Verdana"/>
                <a:ea typeface="Verdana"/>
                <a:cs typeface="Verdana"/>
                <a:sym typeface="Verdana"/>
              </a:rPr>
              <a:t>Management</a:t>
            </a:r>
            <a:r>
              <a:rPr sz="2200" spc="39">
                <a:latin typeface="Verdana"/>
                <a:ea typeface="Verdana"/>
                <a:cs typeface="Verdana"/>
                <a:sym typeface="Verdana"/>
              </a:rPr>
              <a:t> </a:t>
            </a:r>
            <a:r>
              <a:rPr spc="-335">
                <a:latin typeface="Verdana"/>
                <a:ea typeface="Verdana"/>
                <a:cs typeface="Verdana"/>
                <a:sym typeface="Verdana"/>
              </a:rPr>
              <a:t>:</a:t>
            </a:r>
            <a:endParaRPr>
              <a:latin typeface="Verdana"/>
              <a:ea typeface="Verdana"/>
              <a:cs typeface="Verdana"/>
              <a:sym typeface="Verdana"/>
            </a:endParaRPr>
          </a:p>
          <a:p>
            <a:pPr indent="35559">
              <a:lnSpc>
                <a:spcPts val="2300"/>
              </a:lnSpc>
              <a:spcBef>
                <a:spcPts val="2300"/>
              </a:spcBef>
              <a:defRPr sz="1900">
                <a:latin typeface="Arial"/>
                <a:ea typeface="Arial"/>
                <a:cs typeface="Arial"/>
                <a:sym typeface="Arial"/>
              </a:defRPr>
            </a:pPr>
            <a:r>
              <a:t>.</a:t>
            </a:r>
            <a:r>
              <a:rPr spc="90"/>
              <a:t> </a:t>
            </a:r>
            <a:r>
              <a:rPr spc="85"/>
              <a:t>Admission</a:t>
            </a:r>
            <a:r>
              <a:rPr spc="270"/>
              <a:t> </a:t>
            </a:r>
            <a:r>
              <a:t>&amp;</a:t>
            </a:r>
            <a:r>
              <a:rPr spc="285"/>
              <a:t> </a:t>
            </a:r>
            <a:r>
              <a:rPr spc="65"/>
              <a:t>Bed</a:t>
            </a:r>
            <a:r>
              <a:rPr spc="114"/>
              <a:t> </a:t>
            </a:r>
            <a:r>
              <a:rPr sz="2000" spc="39"/>
              <a:t>rest</a:t>
            </a:r>
            <a:endParaRPr sz="2000"/>
          </a:p>
          <a:p>
            <a:pPr indent="35559">
              <a:lnSpc>
                <a:spcPts val="2300"/>
              </a:lnSpc>
              <a:defRPr sz="1900">
                <a:latin typeface="Arial"/>
                <a:ea typeface="Arial"/>
                <a:cs typeface="Arial"/>
                <a:sym typeface="Arial"/>
              </a:defRPr>
            </a:pPr>
            <a:r>
              <a:t>.</a:t>
            </a:r>
            <a:r>
              <a:rPr spc="80"/>
              <a:t> </a:t>
            </a:r>
            <a:r>
              <a:rPr sz="2000" spc="70"/>
              <a:t>Vital</a:t>
            </a:r>
            <a:r>
              <a:rPr sz="2000" spc="155"/>
              <a:t> </a:t>
            </a:r>
            <a:r>
              <a:rPr spc="75"/>
              <a:t>signs</a:t>
            </a:r>
            <a:r>
              <a:rPr spc="209"/>
              <a:t> </a:t>
            </a:r>
            <a:r>
              <a:rPr sz="2000" spc="60"/>
              <a:t>monitoring</a:t>
            </a:r>
            <a:endParaRPr sz="2000"/>
          </a:p>
          <a:p>
            <a:pPr indent="35559">
              <a:lnSpc>
                <a:spcPts val="2300"/>
              </a:lnSpc>
              <a:defRPr sz="1900">
                <a:latin typeface="Arial"/>
                <a:ea typeface="Arial"/>
                <a:cs typeface="Arial"/>
                <a:sym typeface="Arial"/>
              </a:defRPr>
            </a:pPr>
            <a:r>
              <a:t>.</a:t>
            </a:r>
            <a:r>
              <a:rPr spc="85"/>
              <a:t> </a:t>
            </a:r>
            <a:r>
              <a:rPr sz="2000" spc="75"/>
              <a:t>Insert</a:t>
            </a:r>
            <a:r>
              <a:rPr sz="2000" spc="145"/>
              <a:t> </a:t>
            </a:r>
            <a:r>
              <a:rPr sz="2100" spc="80"/>
              <a:t>urinary</a:t>
            </a:r>
            <a:r>
              <a:rPr sz="2100" spc="150"/>
              <a:t> </a:t>
            </a:r>
            <a:r>
              <a:rPr sz="2000" spc="70"/>
              <a:t>catheterization</a:t>
            </a:r>
            <a:r>
              <a:rPr sz="2000" spc="270"/>
              <a:t> </a:t>
            </a:r>
            <a:r>
              <a:t>&amp;</a:t>
            </a:r>
            <a:r>
              <a:rPr spc="285"/>
              <a:t> </a:t>
            </a:r>
            <a:r>
              <a:rPr sz="2100" spc="60"/>
              <a:t>monitor</a:t>
            </a:r>
            <a:r>
              <a:rPr sz="2100" spc="240"/>
              <a:t> </a:t>
            </a:r>
            <a:r>
              <a:rPr sz="1800" spc="125"/>
              <a:t>UOP</a:t>
            </a:r>
          </a:p>
          <a:p>
            <a:pPr indent="35559">
              <a:lnSpc>
                <a:spcPts val="2400"/>
              </a:lnSpc>
              <a:defRPr sz="1900">
                <a:latin typeface="Arial"/>
                <a:ea typeface="Arial"/>
                <a:cs typeface="Arial"/>
                <a:sym typeface="Arial"/>
              </a:defRPr>
            </a:pPr>
            <a:r>
              <a:t>.</a:t>
            </a:r>
            <a:r>
              <a:rPr spc="65"/>
              <a:t> </a:t>
            </a:r>
            <a:r>
              <a:rPr spc="45"/>
              <a:t>Provide</a:t>
            </a:r>
            <a:r>
              <a:rPr spc="209"/>
              <a:t> </a:t>
            </a:r>
            <a:r>
              <a:rPr sz="2000" spc="70"/>
              <a:t>healthy</a:t>
            </a:r>
            <a:r>
              <a:rPr sz="2000" spc="159"/>
              <a:t> </a:t>
            </a:r>
            <a:r>
              <a:rPr sz="2000"/>
              <a:t>diet</a:t>
            </a:r>
            <a:r>
              <a:rPr sz="2000" spc="190"/>
              <a:t> </a:t>
            </a:r>
            <a:r>
              <a:rPr sz="2000" spc="75"/>
              <a:t>supported</a:t>
            </a:r>
            <a:r>
              <a:rPr sz="2000" spc="175"/>
              <a:t> </a:t>
            </a:r>
            <a:r>
              <a:rPr sz="2200" spc="45"/>
              <a:t>with</a:t>
            </a:r>
            <a:r>
              <a:rPr sz="2200" spc="145"/>
              <a:t> </a:t>
            </a:r>
            <a:r>
              <a:rPr sz="2000" spc="70"/>
              <a:t>vitamins</a:t>
            </a:r>
            <a:r>
              <a:rPr sz="2000" spc="295"/>
              <a:t> </a:t>
            </a:r>
            <a:r>
              <a:t>&amp;</a:t>
            </a:r>
            <a:r>
              <a:rPr spc="295"/>
              <a:t> </a:t>
            </a:r>
            <a:r>
              <a:rPr sz="2000" spc="70"/>
              <a:t>minerals</a:t>
            </a:r>
            <a:endParaRPr sz="2000"/>
          </a:p>
          <a:p>
            <a:pPr indent="35559">
              <a:lnSpc>
                <a:spcPts val="2400"/>
              </a:lnSpc>
              <a:tabLst>
                <a:tab pos="3530600" algn="l"/>
              </a:tabLst>
              <a:defRPr sz="1900">
                <a:latin typeface="Arial"/>
                <a:ea typeface="Arial"/>
                <a:cs typeface="Arial"/>
                <a:sym typeface="Arial"/>
              </a:defRPr>
            </a:pPr>
            <a:r>
              <a:t>.</a:t>
            </a:r>
            <a:r>
              <a:rPr spc="80"/>
              <a:t> Increase</a:t>
            </a:r>
            <a:r>
              <a:rPr spc="145"/>
              <a:t> </a:t>
            </a:r>
            <a:r>
              <a:rPr sz="2000" spc="55"/>
              <a:t>oral</a:t>
            </a:r>
            <a:r>
              <a:rPr sz="2000" spc="155"/>
              <a:t> </a:t>
            </a:r>
            <a:r>
              <a:rPr sz="2100" spc="55"/>
              <a:t>fluid</a:t>
            </a:r>
            <a:r>
              <a:rPr sz="2100" spc="145"/>
              <a:t> </a:t>
            </a:r>
            <a:r>
              <a:rPr sz="2000" spc="65"/>
              <a:t>intake</a:t>
            </a:r>
            <a:r>
              <a:rPr sz="2000" spc="240"/>
              <a:t> </a:t>
            </a:r>
            <a:r>
              <a:rPr spc="-50"/>
              <a:t>/</a:t>
            </a:r>
            <a:r>
              <a:t>	give</a:t>
            </a:r>
            <a:r>
              <a:rPr spc="260"/>
              <a:t> </a:t>
            </a:r>
            <a:r>
              <a:rPr spc="59"/>
              <a:t>IV</a:t>
            </a:r>
            <a:r>
              <a:rPr spc="220"/>
              <a:t> </a:t>
            </a:r>
            <a:r>
              <a:rPr sz="2100" spc="55"/>
              <a:t>fluid</a:t>
            </a:r>
            <a:endParaRPr sz="2100"/>
          </a:p>
          <a:p>
            <a:pPr indent="35559">
              <a:lnSpc>
                <a:spcPts val="2400"/>
              </a:lnSpc>
              <a:defRPr sz="1900">
                <a:latin typeface="Arial"/>
                <a:ea typeface="Arial"/>
                <a:cs typeface="Arial"/>
                <a:sym typeface="Arial"/>
              </a:defRPr>
            </a:pPr>
            <a:r>
              <a:t>.</a:t>
            </a:r>
            <a:r>
              <a:rPr spc="95"/>
              <a:t> </a:t>
            </a:r>
            <a:r>
              <a:rPr sz="1800" spc="65"/>
              <a:t>Give</a:t>
            </a:r>
            <a:r>
              <a:rPr sz="1800" spc="215"/>
              <a:t> </a:t>
            </a:r>
            <a:r>
              <a:rPr sz="2100" spc="60"/>
              <a:t>Anti-</a:t>
            </a:r>
            <a:r>
              <a:rPr sz="2100" spc="130"/>
              <a:t> </a:t>
            </a:r>
            <a:r>
              <a:rPr sz="2000" spc="60"/>
              <a:t>pyretics</a:t>
            </a:r>
            <a:endParaRPr sz="2000"/>
          </a:p>
          <a:p>
            <a:pPr indent="35559">
              <a:defRPr sz="1900">
                <a:latin typeface="Arial"/>
                <a:ea typeface="Arial"/>
                <a:cs typeface="Arial"/>
                <a:sym typeface="Arial"/>
              </a:defRPr>
            </a:pPr>
            <a:r>
              <a:t>.</a:t>
            </a:r>
            <a:r>
              <a:rPr spc="90"/>
              <a:t> </a:t>
            </a:r>
            <a:r>
              <a:rPr sz="1800" spc="65"/>
              <a:t>Give</a:t>
            </a:r>
            <a:r>
              <a:rPr sz="1800" spc="209"/>
              <a:t> </a:t>
            </a:r>
            <a:r>
              <a:rPr spc="59"/>
              <a:t>Analgesia</a:t>
            </a:r>
          </a:p>
          <a:p>
            <a:pPr indent="35559">
              <a:lnSpc>
                <a:spcPts val="2800"/>
              </a:lnSpc>
              <a:spcBef>
                <a:spcPts val="1900"/>
              </a:spcBef>
              <a:defRPr sz="1900">
                <a:latin typeface="Arial"/>
                <a:ea typeface="Arial"/>
                <a:cs typeface="Arial"/>
                <a:sym typeface="Arial"/>
              </a:defRPr>
            </a:pPr>
            <a:r>
              <a:t>.</a:t>
            </a:r>
            <a:r>
              <a:rPr spc="95"/>
              <a:t> </a:t>
            </a:r>
            <a:r>
              <a:rPr sz="1800" spc="65"/>
              <a:t>Give</a:t>
            </a:r>
            <a:r>
              <a:rPr sz="1800" spc="220"/>
              <a:t> </a:t>
            </a:r>
            <a:r>
              <a:rPr sz="2000" spc="79"/>
              <a:t>Empirical</a:t>
            </a:r>
            <a:r>
              <a:rPr sz="2000" spc="415"/>
              <a:t> </a:t>
            </a:r>
            <a:r>
              <a:rPr sz="2500"/>
              <a:t>/</a:t>
            </a:r>
            <a:r>
              <a:rPr sz="2500" spc="165"/>
              <a:t> </a:t>
            </a:r>
            <a:r>
              <a:rPr sz="2000" spc="60"/>
              <a:t>Therapeutic</a:t>
            </a:r>
            <a:r>
              <a:rPr sz="2000" spc="209"/>
              <a:t> </a:t>
            </a:r>
            <a:r>
              <a:rPr spc="90"/>
              <a:t>Broad</a:t>
            </a:r>
            <a:r>
              <a:rPr spc="200"/>
              <a:t> </a:t>
            </a:r>
            <a:r>
              <a:rPr sz="2000" spc="85"/>
              <a:t>spectrum</a:t>
            </a:r>
            <a:r>
              <a:rPr sz="2000" spc="185"/>
              <a:t> </a:t>
            </a:r>
            <a:r>
              <a:rPr spc="59"/>
              <a:t>IV</a:t>
            </a:r>
            <a:r>
              <a:rPr spc="135"/>
              <a:t> </a:t>
            </a:r>
            <a:r>
              <a:rPr sz="2000" spc="55"/>
              <a:t>antibiotics</a:t>
            </a:r>
            <a:endParaRPr sz="2000"/>
          </a:p>
          <a:p>
            <a:pPr indent="12700">
              <a:lnSpc>
                <a:spcPts val="2400"/>
              </a:lnSpc>
              <a:tabLst>
                <a:tab pos="2400300" algn="l"/>
                <a:tab pos="6883400" algn="l"/>
              </a:tabLst>
              <a:defRPr sz="1900">
                <a:latin typeface="Arial"/>
                <a:ea typeface="Arial"/>
                <a:cs typeface="Arial"/>
                <a:sym typeface="Arial"/>
              </a:defRPr>
            </a:pPr>
            <a:r>
              <a:t>(</a:t>
            </a:r>
            <a:r>
              <a:rPr spc="290"/>
              <a:t> </a:t>
            </a:r>
            <a:r>
              <a:rPr spc="80"/>
              <a:t>Cephalosporins</a:t>
            </a:r>
            <a:r>
              <a:rPr spc="280"/>
              <a:t> </a:t>
            </a:r>
            <a:r>
              <a:rPr spc="-50"/>
              <a:t>/</a:t>
            </a:r>
            <a:r>
              <a:t>	</a:t>
            </a:r>
            <a:r>
              <a:rPr sz="2100" spc="65"/>
              <a:t>Ampicillin</a:t>
            </a:r>
            <a:r>
              <a:rPr sz="2100" spc="315"/>
              <a:t> </a:t>
            </a:r>
            <a:r>
              <a:rPr spc="1210"/>
              <a:t>*</a:t>
            </a:r>
            <a:r>
              <a:rPr spc="-25"/>
              <a:t> </a:t>
            </a:r>
            <a:r>
              <a:rPr spc="119"/>
              <a:t>Gram</a:t>
            </a:r>
            <a:r>
              <a:rPr spc="110"/>
              <a:t> </a:t>
            </a:r>
            <a:r>
              <a:rPr sz="1800" spc="55"/>
              <a:t>+ve</a:t>
            </a:r>
            <a:r>
              <a:rPr sz="1800" spc="85"/>
              <a:t> </a:t>
            </a:r>
            <a:r>
              <a:rPr spc="80"/>
              <a:t>Gentamicin</a:t>
            </a:r>
            <a:r>
              <a:t>	</a:t>
            </a:r>
            <a:r>
              <a:rPr spc="1160"/>
              <a:t>*</a:t>
            </a:r>
          </a:p>
          <a:p>
            <a:pPr indent="112395">
              <a:lnSpc>
                <a:spcPts val="2000"/>
              </a:lnSpc>
              <a:defRPr sz="1900" spc="119">
                <a:latin typeface="Arial"/>
                <a:ea typeface="Arial"/>
                <a:cs typeface="Arial"/>
                <a:sym typeface="Arial"/>
              </a:defRPr>
            </a:pPr>
            <a:r>
              <a:t>Gram</a:t>
            </a:r>
            <a:r>
              <a:rPr spc="80"/>
              <a:t> </a:t>
            </a:r>
            <a:r>
              <a:rPr spc="-25"/>
              <a:t>–ve</a:t>
            </a:r>
          </a:p>
          <a:p>
            <a:pPr indent="106679">
              <a:lnSpc>
                <a:spcPts val="2700"/>
              </a:lnSpc>
              <a:defRPr sz="2000" spc="90">
                <a:latin typeface="Arial"/>
                <a:ea typeface="Arial"/>
                <a:cs typeface="Arial"/>
                <a:sym typeface="Arial"/>
              </a:defRPr>
            </a:pPr>
            <a:r>
              <a:t>Clindamicin</a:t>
            </a:r>
            <a:r>
              <a:rPr spc="405"/>
              <a:t> </a:t>
            </a:r>
            <a:r>
              <a:rPr sz="2500" spc="0"/>
              <a:t>/</a:t>
            </a:r>
            <a:r>
              <a:rPr sz="2500" spc="180"/>
              <a:t> </a:t>
            </a:r>
            <a:r>
              <a:rPr spc="50"/>
              <a:t>Metronidazole</a:t>
            </a:r>
            <a:r>
              <a:rPr spc="360"/>
              <a:t> </a:t>
            </a:r>
            <a:r>
              <a:rPr sz="1900" spc="1210"/>
              <a:t>*</a:t>
            </a:r>
            <a:r>
              <a:rPr sz="1900" spc="-80"/>
              <a:t> </a:t>
            </a:r>
            <a:r>
              <a:rPr sz="1900" spc="70"/>
              <a:t>Anaerobes</a:t>
            </a:r>
            <a:r>
              <a:rPr sz="1900" spc="110"/>
              <a:t> </a:t>
            </a:r>
            <a:r>
              <a:rPr sz="1900" spc="-50"/>
              <a:t>)</a:t>
            </a:r>
            <a:endParaRPr sz="1900" spc="85"/>
          </a:p>
          <a:p>
            <a:pPr>
              <a:defRPr sz="2000">
                <a:latin typeface="Arial"/>
                <a:ea typeface="Arial"/>
                <a:cs typeface="Arial"/>
                <a:sym typeface="Arial"/>
              </a:defRPr>
            </a:pPr>
            <a:endParaRPr sz="1900" spc="85"/>
          </a:p>
          <a:p>
            <a:pPr indent="35559">
              <a:defRPr sz="1900">
                <a:latin typeface="Arial"/>
                <a:ea typeface="Arial"/>
                <a:cs typeface="Arial"/>
                <a:sym typeface="Arial"/>
              </a:defRPr>
            </a:pPr>
            <a:r>
              <a:t>.</a:t>
            </a:r>
            <a:r>
              <a:rPr spc="90"/>
              <a:t> </a:t>
            </a:r>
            <a:r>
              <a:rPr spc="85"/>
              <a:t>Others </a:t>
            </a:r>
            <a:r>
              <a:t>(</a:t>
            </a:r>
            <a:r>
              <a:rPr spc="270"/>
              <a:t> </a:t>
            </a:r>
            <a:r>
              <a:rPr spc="70"/>
              <a:t>according</a:t>
            </a:r>
            <a:r>
              <a:rPr spc="135"/>
              <a:t> </a:t>
            </a:r>
            <a:r>
              <a:rPr sz="2000"/>
              <a:t>to</a:t>
            </a:r>
            <a:r>
              <a:rPr sz="2000" spc="229"/>
              <a:t> </a:t>
            </a:r>
            <a:r>
              <a:rPr sz="2000" spc="55"/>
              <a:t>the</a:t>
            </a:r>
            <a:r>
              <a:rPr sz="2000" spc="164"/>
              <a:t> </a:t>
            </a:r>
            <a:r>
              <a:rPr sz="2000" spc="79"/>
              <a:t>Underlying</a:t>
            </a:r>
            <a:r>
              <a:rPr sz="2000" spc="220"/>
              <a:t> </a:t>
            </a:r>
            <a:r>
              <a:rPr sz="1800" spc="85"/>
              <a:t>cause</a:t>
            </a:r>
            <a:r>
              <a:rPr sz="1800" spc="75"/>
              <a:t> </a:t>
            </a:r>
            <a:r>
              <a:rPr spc="-50"/>
              <a:t>)</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object 2"/>
          <p:cNvSpPr txBox="1">
            <a:spLocks noGrp="1"/>
          </p:cNvSpPr>
          <p:nvPr>
            <p:ph type="title"/>
          </p:nvPr>
        </p:nvSpPr>
        <p:spPr>
          <a:xfrm>
            <a:off x="696911" y="95036"/>
            <a:ext cx="7007861" cy="1489076"/>
          </a:xfrm>
          <a:prstGeom prst="rect">
            <a:avLst/>
          </a:prstGeom>
        </p:spPr>
        <p:txBody>
          <a:bodyPr/>
          <a:lstStyle/>
          <a:p>
            <a:pPr marR="5080" indent="12700">
              <a:spcBef>
                <a:spcPts val="100"/>
              </a:spcBef>
              <a:defRPr sz="4800"/>
            </a:pPr>
            <a:r>
              <a:t>Case Scenario: </a:t>
            </a:r>
            <a:r>
              <a:rPr spc="-100"/>
              <a:t>Puerperal Pyrexia</a:t>
            </a:r>
          </a:p>
        </p:txBody>
      </p:sp>
      <p:sp>
        <p:nvSpPr>
          <p:cNvPr id="472" name="object 3"/>
          <p:cNvSpPr txBox="1"/>
          <p:nvPr/>
        </p:nvSpPr>
        <p:spPr>
          <a:xfrm>
            <a:off x="220661" y="2030622"/>
            <a:ext cx="4634867" cy="274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3247389" indent="12700">
              <a:spcBef>
                <a:spcPts val="100"/>
              </a:spcBef>
              <a:defRPr sz="1600" u="sng" spc="45">
                <a:solidFill>
                  <a:srgbClr val="632523"/>
                </a:solidFill>
                <a:uFill>
                  <a:solidFill>
                    <a:srgbClr val="632523"/>
                  </a:solidFill>
                </a:uFill>
                <a:latin typeface="Arial"/>
                <a:ea typeface="Arial"/>
                <a:cs typeface="Arial"/>
                <a:sym typeface="Arial"/>
              </a:defRPr>
            </a:pPr>
            <a:r>
              <a:t>Patient</a:t>
            </a:r>
            <a:r>
              <a:rPr spc="-5"/>
              <a:t> </a:t>
            </a:r>
            <a:r>
              <a:t>Profile</a:t>
            </a:r>
            <a:r>
              <a:rPr u="none">
                <a:uFillTx/>
              </a:rPr>
              <a:t> </a:t>
            </a:r>
            <a:r>
              <a:rPr u="none" spc="0">
                <a:solidFill>
                  <a:srgbClr val="000000"/>
                </a:solidFill>
                <a:uFillTx/>
                <a:latin typeface="Microsoft Sans Serif"/>
                <a:ea typeface="Microsoft Sans Serif"/>
                <a:cs typeface="Microsoft Sans Serif"/>
                <a:sym typeface="Microsoft Sans Serif"/>
              </a:rPr>
              <a:t>Name:</a:t>
            </a:r>
            <a:r>
              <a:rPr u="none" spc="-30">
                <a:solidFill>
                  <a:srgbClr val="000000"/>
                </a:solidFill>
                <a:uFillTx/>
                <a:latin typeface="Microsoft Sans Serif"/>
                <a:ea typeface="Microsoft Sans Serif"/>
                <a:cs typeface="Microsoft Sans Serif"/>
                <a:sym typeface="Microsoft Sans Serif"/>
              </a:rPr>
              <a:t> </a:t>
            </a:r>
            <a:r>
              <a:rPr u="none" spc="0">
                <a:solidFill>
                  <a:srgbClr val="000000"/>
                </a:solidFill>
                <a:uFillTx/>
                <a:latin typeface="Microsoft Sans Serif"/>
                <a:ea typeface="Microsoft Sans Serif"/>
                <a:cs typeface="Microsoft Sans Serif"/>
                <a:sym typeface="Microsoft Sans Serif"/>
              </a:rPr>
              <a:t>Mrs.</a:t>
            </a:r>
            <a:r>
              <a:rPr u="none" spc="-30">
                <a:solidFill>
                  <a:srgbClr val="000000"/>
                </a:solidFill>
                <a:uFillTx/>
                <a:latin typeface="Microsoft Sans Serif"/>
                <a:ea typeface="Microsoft Sans Serif"/>
                <a:cs typeface="Microsoft Sans Serif"/>
                <a:sym typeface="Microsoft Sans Serif"/>
              </a:rPr>
              <a:t> </a:t>
            </a:r>
            <a:r>
              <a:rPr u="none" spc="-50">
                <a:solidFill>
                  <a:srgbClr val="000000"/>
                </a:solidFill>
                <a:uFillTx/>
                <a:latin typeface="Microsoft Sans Serif"/>
                <a:ea typeface="Microsoft Sans Serif"/>
                <a:cs typeface="Microsoft Sans Serif"/>
                <a:sym typeface="Microsoft Sans Serif"/>
              </a:rPr>
              <a:t>A </a:t>
            </a:r>
            <a:r>
              <a:rPr u="none" spc="0">
                <a:solidFill>
                  <a:srgbClr val="000000"/>
                </a:solidFill>
                <a:uFillTx/>
                <a:latin typeface="Microsoft Sans Serif"/>
                <a:ea typeface="Microsoft Sans Serif"/>
                <a:cs typeface="Microsoft Sans Serif"/>
                <a:sym typeface="Microsoft Sans Serif"/>
              </a:rPr>
              <a:t>Age: 28 </a:t>
            </a:r>
            <a:r>
              <a:rPr u="none" spc="-20">
                <a:solidFill>
                  <a:srgbClr val="000000"/>
                </a:solidFill>
                <a:uFillTx/>
                <a:latin typeface="Microsoft Sans Serif"/>
                <a:ea typeface="Microsoft Sans Serif"/>
                <a:cs typeface="Microsoft Sans Serif"/>
                <a:sym typeface="Microsoft Sans Serif"/>
              </a:rPr>
              <a:t>years</a:t>
            </a:r>
            <a:endParaRPr>
              <a:latin typeface="Microsoft Sans Serif"/>
              <a:ea typeface="Microsoft Sans Serif"/>
              <a:cs typeface="Microsoft Sans Serif"/>
              <a:sym typeface="Microsoft Sans Serif"/>
            </a:endParaRPr>
          </a:p>
          <a:p>
            <a:pPr indent="12700">
              <a:defRPr sz="1600">
                <a:latin typeface="Microsoft Sans Serif"/>
                <a:ea typeface="Microsoft Sans Serif"/>
                <a:cs typeface="Microsoft Sans Serif"/>
                <a:sym typeface="Microsoft Sans Serif"/>
              </a:defRPr>
            </a:pPr>
            <a:r>
              <a:t>Gravida</a:t>
            </a:r>
            <a:r>
              <a:rPr spc="-25"/>
              <a:t> </a:t>
            </a:r>
            <a:r>
              <a:t>&amp;</a:t>
            </a:r>
            <a:r>
              <a:rPr spc="-20"/>
              <a:t> </a:t>
            </a:r>
            <a:r>
              <a:t>Parity:</a:t>
            </a:r>
            <a:r>
              <a:rPr spc="-20"/>
              <a:t> </a:t>
            </a:r>
            <a:r>
              <a:t>G2P2</a:t>
            </a:r>
            <a:r>
              <a:rPr spc="-20"/>
              <a:t> </a:t>
            </a:r>
            <a:r>
              <a:t>(Second</a:t>
            </a:r>
            <a:r>
              <a:rPr spc="-20"/>
              <a:t> </a:t>
            </a:r>
            <a:r>
              <a:rPr spc="-10"/>
              <a:t>delivery)</a:t>
            </a:r>
          </a:p>
          <a:p>
            <a:pPr marR="5714" indent="12700">
              <a:defRPr sz="1600">
                <a:latin typeface="Microsoft Sans Serif"/>
                <a:ea typeface="Microsoft Sans Serif"/>
                <a:cs typeface="Microsoft Sans Serif"/>
                <a:sym typeface="Microsoft Sans Serif"/>
              </a:defRPr>
            </a:pPr>
            <a:r>
              <a:t>Delivery:</a:t>
            </a:r>
            <a:r>
              <a:rPr spc="-25"/>
              <a:t> </a:t>
            </a:r>
            <a:r>
              <a:t>Emergency</a:t>
            </a:r>
            <a:r>
              <a:rPr spc="-25"/>
              <a:t> </a:t>
            </a:r>
            <a:r>
              <a:rPr spc="-10"/>
              <a:t>C-</a:t>
            </a:r>
            <a:r>
              <a:t>section</a:t>
            </a:r>
            <a:r>
              <a:rPr spc="-25"/>
              <a:t> </a:t>
            </a:r>
            <a:r>
              <a:t>due</a:t>
            </a:r>
            <a:r>
              <a:rPr spc="-25"/>
              <a:t> </a:t>
            </a:r>
            <a:r>
              <a:t>to</a:t>
            </a:r>
            <a:r>
              <a:rPr spc="-25"/>
              <a:t> </a:t>
            </a:r>
            <a:r>
              <a:t>fetal</a:t>
            </a:r>
            <a:r>
              <a:rPr spc="-25"/>
              <a:t> </a:t>
            </a:r>
            <a:r>
              <a:rPr spc="-10"/>
              <a:t>distress </a:t>
            </a:r>
            <a:r>
              <a:t>Postpartum</a:t>
            </a:r>
            <a:r>
              <a:rPr spc="-40"/>
              <a:t> </a:t>
            </a:r>
            <a:r>
              <a:t>Day:</a:t>
            </a:r>
            <a:r>
              <a:rPr spc="-40"/>
              <a:t> </a:t>
            </a:r>
            <a:r>
              <a:rPr spc="-50"/>
              <a:t>4</a:t>
            </a:r>
          </a:p>
          <a:p>
            <a:pPr indent="12700">
              <a:defRPr sz="1600" u="sng" spc="55">
                <a:solidFill>
                  <a:srgbClr val="632523"/>
                </a:solidFill>
                <a:uFill>
                  <a:solidFill>
                    <a:srgbClr val="632523"/>
                  </a:solidFill>
                </a:uFill>
                <a:latin typeface="Arial"/>
                <a:ea typeface="Arial"/>
                <a:cs typeface="Arial"/>
                <a:sym typeface="Arial"/>
              </a:defRPr>
            </a:pPr>
            <a:r>
              <a:t>Presenting</a:t>
            </a:r>
            <a:r>
              <a:rPr spc="15"/>
              <a:t> </a:t>
            </a:r>
            <a:r>
              <a:t>Complaints</a:t>
            </a:r>
          </a:p>
          <a:p>
            <a:pPr marR="5080" indent="12700">
              <a:defRPr sz="1600">
                <a:latin typeface="Microsoft Sans Serif"/>
                <a:ea typeface="Microsoft Sans Serif"/>
                <a:cs typeface="Microsoft Sans Serif"/>
                <a:sym typeface="Microsoft Sans Serif"/>
              </a:defRPr>
            </a:pPr>
            <a:r>
              <a:t>Mrs.</a:t>
            </a:r>
            <a:r>
              <a:rPr spc="-25"/>
              <a:t> </a:t>
            </a:r>
            <a:r>
              <a:t>A</a:t>
            </a:r>
            <a:r>
              <a:rPr spc="-25"/>
              <a:t> </a:t>
            </a:r>
            <a:r>
              <a:t>presents</a:t>
            </a:r>
            <a:r>
              <a:rPr spc="-20"/>
              <a:t> </a:t>
            </a:r>
            <a:r>
              <a:t>to</a:t>
            </a:r>
            <a:r>
              <a:rPr spc="-25"/>
              <a:t> </a:t>
            </a:r>
            <a:r>
              <a:t>the</a:t>
            </a:r>
            <a:r>
              <a:rPr spc="-20"/>
              <a:t> </a:t>
            </a:r>
            <a:r>
              <a:t>emergency</a:t>
            </a:r>
            <a:r>
              <a:rPr spc="-25"/>
              <a:t> </a:t>
            </a:r>
            <a:r>
              <a:t>department</a:t>
            </a:r>
            <a:r>
              <a:rPr spc="-25"/>
              <a:t> </a:t>
            </a:r>
            <a:r>
              <a:rPr spc="-10"/>
              <a:t>with: </a:t>
            </a:r>
            <a:r>
              <a:t>Fever</a:t>
            </a:r>
            <a:r>
              <a:rPr spc="-15"/>
              <a:t> </a:t>
            </a:r>
            <a:r>
              <a:t>of</a:t>
            </a:r>
            <a:r>
              <a:rPr spc="-10"/>
              <a:t> </a:t>
            </a:r>
            <a:r>
              <a:t>38.5°C</a:t>
            </a:r>
            <a:r>
              <a:rPr spc="-15"/>
              <a:t> </a:t>
            </a:r>
            <a:r>
              <a:t>(101.3°F)</a:t>
            </a:r>
            <a:r>
              <a:rPr spc="-10"/>
              <a:t> </a:t>
            </a:r>
            <a:r>
              <a:t>since</a:t>
            </a:r>
            <a:r>
              <a:rPr spc="-10"/>
              <a:t> </a:t>
            </a:r>
            <a:r>
              <a:t>the</a:t>
            </a:r>
            <a:r>
              <a:rPr spc="-15"/>
              <a:t> </a:t>
            </a:r>
            <a:r>
              <a:t>last</a:t>
            </a:r>
            <a:r>
              <a:rPr spc="-10"/>
              <a:t> </a:t>
            </a:r>
            <a:r>
              <a:t>24</a:t>
            </a:r>
            <a:r>
              <a:rPr spc="-15"/>
              <a:t> </a:t>
            </a:r>
            <a:r>
              <a:rPr spc="-10"/>
              <a:t>hours </a:t>
            </a:r>
            <a:r>
              <a:t>Lower</a:t>
            </a:r>
            <a:r>
              <a:rPr spc="-35"/>
              <a:t> </a:t>
            </a:r>
            <a:r>
              <a:t>abdominal</a:t>
            </a:r>
            <a:r>
              <a:rPr spc="-30"/>
              <a:t> </a:t>
            </a:r>
            <a:r>
              <a:rPr spc="-20"/>
              <a:t>pain</a:t>
            </a:r>
          </a:p>
          <a:p>
            <a:pPr marR="1767838" indent="12700">
              <a:defRPr sz="1600" spc="-10">
                <a:latin typeface="Microsoft Sans Serif"/>
                <a:ea typeface="Microsoft Sans Serif"/>
                <a:cs typeface="Microsoft Sans Serif"/>
                <a:sym typeface="Microsoft Sans Serif"/>
              </a:defRPr>
            </a:pPr>
            <a:r>
              <a:t>Foul-</a:t>
            </a:r>
            <a:r>
              <a:rPr spc="0"/>
              <a:t>smelling</a:t>
            </a:r>
            <a:r>
              <a:rPr spc="-40"/>
              <a:t> </a:t>
            </a:r>
            <a:r>
              <a:rPr spc="0"/>
              <a:t>vaginal</a:t>
            </a:r>
            <a:r>
              <a:rPr spc="-35"/>
              <a:t> </a:t>
            </a:r>
            <a:r>
              <a:t>discharge </a:t>
            </a:r>
            <a:r>
              <a:rPr spc="0"/>
              <a:t>Generalized</a:t>
            </a:r>
            <a:r>
              <a:rPr spc="-35"/>
              <a:t> </a:t>
            </a:r>
            <a:r>
              <a:rPr spc="0"/>
              <a:t>body</a:t>
            </a:r>
            <a:r>
              <a:rPr spc="-35"/>
              <a:t> </a:t>
            </a:r>
            <a:r>
              <a:t>weakness</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object 2"/>
          <p:cNvSpPr txBox="1">
            <a:spLocks noGrp="1"/>
          </p:cNvSpPr>
          <p:nvPr>
            <p:ph type="title"/>
          </p:nvPr>
        </p:nvSpPr>
        <p:spPr>
          <a:xfrm>
            <a:off x="741679" y="449000"/>
            <a:ext cx="8575041" cy="757557"/>
          </a:xfrm>
          <a:prstGeom prst="rect">
            <a:avLst/>
          </a:prstGeom>
        </p:spPr>
        <p:txBody>
          <a:bodyPr/>
          <a:lstStyle/>
          <a:p>
            <a:pPr indent="12700">
              <a:spcBef>
                <a:spcPts val="100"/>
              </a:spcBef>
              <a:defRPr sz="4800"/>
            </a:pPr>
            <a:r>
              <a:t>History</a:t>
            </a:r>
            <a:r>
              <a:rPr spc="-100"/>
              <a:t> Taking</a:t>
            </a:r>
          </a:p>
        </p:txBody>
      </p:sp>
      <p:sp>
        <p:nvSpPr>
          <p:cNvPr id="475" name="object 3"/>
          <p:cNvSpPr txBox="1"/>
          <p:nvPr/>
        </p:nvSpPr>
        <p:spPr>
          <a:xfrm>
            <a:off x="139699" y="1626258"/>
            <a:ext cx="5798187" cy="3594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251459" indent="-238759">
              <a:spcBef>
                <a:spcPts val="100"/>
              </a:spcBef>
              <a:buSzPct val="88888"/>
              <a:buAutoNum type="arabicPeriod"/>
              <a:tabLst>
                <a:tab pos="241300" algn="l"/>
              </a:tabLst>
              <a:defRPr spc="69">
                <a:latin typeface="Arial"/>
                <a:ea typeface="Arial"/>
                <a:cs typeface="Arial"/>
                <a:sym typeface="Arial"/>
              </a:defRPr>
            </a:pPr>
            <a:r>
              <a:t>Obstetric</a:t>
            </a:r>
            <a:r>
              <a:rPr spc="15"/>
              <a:t> </a:t>
            </a:r>
            <a:r>
              <a:t>History</a:t>
            </a:r>
          </a:p>
          <a:p>
            <a:pPr marR="247015" indent="12700">
              <a:defRPr sz="1600">
                <a:latin typeface="Microsoft Sans Serif"/>
                <a:ea typeface="Microsoft Sans Serif"/>
                <a:cs typeface="Microsoft Sans Serif"/>
                <a:sym typeface="Microsoft Sans Serif"/>
              </a:defRPr>
            </a:pPr>
            <a:r>
              <a:t>Delivered</a:t>
            </a:r>
            <a:r>
              <a:rPr spc="-10"/>
              <a:t> </a:t>
            </a:r>
            <a:r>
              <a:t>4</a:t>
            </a:r>
            <a:r>
              <a:rPr spc="-10"/>
              <a:t> </a:t>
            </a:r>
            <a:r>
              <a:t>days</a:t>
            </a:r>
            <a:r>
              <a:rPr spc="-10"/>
              <a:t> </a:t>
            </a:r>
            <a:r>
              <a:t>ago</a:t>
            </a:r>
            <a:r>
              <a:rPr spc="-5"/>
              <a:t> </a:t>
            </a:r>
            <a:r>
              <a:t>via</a:t>
            </a:r>
            <a:r>
              <a:rPr spc="-10"/>
              <a:t> C-</a:t>
            </a:r>
            <a:r>
              <a:t>section</a:t>
            </a:r>
            <a:r>
              <a:rPr spc="-10"/>
              <a:t> </a:t>
            </a:r>
            <a:r>
              <a:t>due</a:t>
            </a:r>
            <a:r>
              <a:rPr spc="-10"/>
              <a:t> </a:t>
            </a:r>
            <a:r>
              <a:t>to</a:t>
            </a:r>
            <a:r>
              <a:rPr spc="-5"/>
              <a:t> </a:t>
            </a:r>
            <a:r>
              <a:t>fetal</a:t>
            </a:r>
            <a:r>
              <a:rPr spc="-10"/>
              <a:t> distress. </a:t>
            </a:r>
            <a:r>
              <a:t>Prolonged</a:t>
            </a:r>
            <a:r>
              <a:rPr spc="-30"/>
              <a:t> </a:t>
            </a:r>
            <a:r>
              <a:t>rupture</a:t>
            </a:r>
            <a:r>
              <a:rPr spc="-25"/>
              <a:t> </a:t>
            </a:r>
            <a:r>
              <a:t>of</a:t>
            </a:r>
            <a:r>
              <a:rPr spc="-30"/>
              <a:t> </a:t>
            </a:r>
            <a:r>
              <a:t>membranes</a:t>
            </a:r>
            <a:r>
              <a:rPr spc="-25"/>
              <a:t> </a:t>
            </a:r>
            <a:r>
              <a:t>(&gt;18</a:t>
            </a:r>
            <a:r>
              <a:rPr spc="-25"/>
              <a:t> </a:t>
            </a:r>
            <a:r>
              <a:t>hours)</a:t>
            </a:r>
            <a:r>
              <a:rPr spc="-30"/>
              <a:t> </a:t>
            </a:r>
            <a:r>
              <a:t>before</a:t>
            </a:r>
            <a:r>
              <a:rPr spc="-25"/>
              <a:t> </a:t>
            </a:r>
            <a:r>
              <a:rPr spc="-10"/>
              <a:t>delivery. </a:t>
            </a:r>
            <a:r>
              <a:t>No</a:t>
            </a:r>
            <a:r>
              <a:rPr spc="-35"/>
              <a:t> </a:t>
            </a:r>
            <a:r>
              <a:t>prophylactic</a:t>
            </a:r>
            <a:r>
              <a:rPr spc="-35"/>
              <a:t> </a:t>
            </a:r>
            <a:r>
              <a:t>antibiotics</a:t>
            </a:r>
            <a:r>
              <a:rPr spc="-35"/>
              <a:t> </a:t>
            </a:r>
            <a:r>
              <a:t>given</a:t>
            </a:r>
            <a:r>
              <a:rPr spc="-35"/>
              <a:t> </a:t>
            </a:r>
            <a:r>
              <a:t>before</a:t>
            </a:r>
            <a:r>
              <a:rPr spc="-35"/>
              <a:t> </a:t>
            </a:r>
            <a:r>
              <a:rPr spc="-10"/>
              <a:t>surgery.</a:t>
            </a:r>
          </a:p>
          <a:p>
            <a:pPr marL="251459" indent="-238759">
              <a:lnSpc>
                <a:spcPts val="2100"/>
              </a:lnSpc>
              <a:buSzPct val="88888"/>
              <a:buAutoNum type="arabicPeriod" startAt="2"/>
              <a:tabLst>
                <a:tab pos="241300" algn="l"/>
              </a:tabLst>
              <a:defRPr spc="50">
                <a:latin typeface="Arial"/>
                <a:ea typeface="Arial"/>
                <a:cs typeface="Arial"/>
                <a:sym typeface="Arial"/>
              </a:defRPr>
            </a:pPr>
            <a:r>
              <a:t>Medical</a:t>
            </a:r>
            <a:r>
              <a:rPr spc="0"/>
              <a:t> </a:t>
            </a:r>
            <a:r>
              <a:rPr spc="95"/>
              <a:t>&amp;</a:t>
            </a:r>
            <a:r>
              <a:rPr spc="5"/>
              <a:t> </a:t>
            </a:r>
            <a:r>
              <a:rPr spc="69"/>
              <a:t>Surgical</a:t>
            </a:r>
            <a:r>
              <a:rPr spc="5"/>
              <a:t> </a:t>
            </a:r>
            <a:r>
              <a:rPr spc="69"/>
              <a:t>History</a:t>
            </a:r>
          </a:p>
          <a:p>
            <a:pPr indent="12700">
              <a:defRPr sz="1600">
                <a:latin typeface="Microsoft Sans Serif"/>
                <a:ea typeface="Microsoft Sans Serif"/>
                <a:cs typeface="Microsoft Sans Serif"/>
                <a:sym typeface="Microsoft Sans Serif"/>
              </a:defRPr>
            </a:pPr>
            <a:r>
              <a:t>No</a:t>
            </a:r>
            <a:r>
              <a:rPr spc="-15"/>
              <a:t> </a:t>
            </a:r>
            <a:r>
              <a:t>history</a:t>
            </a:r>
            <a:r>
              <a:rPr spc="-10"/>
              <a:t> </a:t>
            </a:r>
            <a:r>
              <a:t>of</a:t>
            </a:r>
            <a:r>
              <a:rPr spc="-10"/>
              <a:t> </a:t>
            </a:r>
            <a:r>
              <a:t>diabetes</a:t>
            </a:r>
            <a:r>
              <a:rPr spc="-15"/>
              <a:t> </a:t>
            </a:r>
            <a:r>
              <a:t>or</a:t>
            </a:r>
            <a:r>
              <a:rPr spc="-10"/>
              <a:t> hypertension.</a:t>
            </a:r>
          </a:p>
          <a:p>
            <a:pPr indent="12700">
              <a:lnSpc>
                <a:spcPts val="1900"/>
              </a:lnSpc>
              <a:defRPr sz="1600">
                <a:latin typeface="Microsoft Sans Serif"/>
                <a:ea typeface="Microsoft Sans Serif"/>
                <a:cs typeface="Microsoft Sans Serif"/>
                <a:sym typeface="Microsoft Sans Serif"/>
              </a:defRPr>
            </a:pPr>
            <a:r>
              <a:t>No</a:t>
            </a:r>
            <a:r>
              <a:rPr spc="-20"/>
              <a:t> </a:t>
            </a:r>
            <a:r>
              <a:t>past</a:t>
            </a:r>
            <a:r>
              <a:rPr spc="-15"/>
              <a:t> </a:t>
            </a:r>
            <a:r>
              <a:t>history</a:t>
            </a:r>
            <a:r>
              <a:rPr spc="-20"/>
              <a:t> </a:t>
            </a:r>
            <a:r>
              <a:t>of</a:t>
            </a:r>
            <a:r>
              <a:rPr spc="-15"/>
              <a:t> </a:t>
            </a:r>
            <a:r>
              <a:t>pelvic</a:t>
            </a:r>
            <a:r>
              <a:rPr spc="-15"/>
              <a:t> </a:t>
            </a:r>
            <a:r>
              <a:t>infections</a:t>
            </a:r>
            <a:r>
              <a:rPr spc="-20"/>
              <a:t> </a:t>
            </a:r>
            <a:r>
              <a:t>or</a:t>
            </a:r>
            <a:r>
              <a:rPr spc="-15"/>
              <a:t> </a:t>
            </a:r>
            <a:r>
              <a:rPr spc="-10"/>
              <a:t>UTls.</a:t>
            </a:r>
          </a:p>
          <a:p>
            <a:pPr marL="251459" indent="-238759">
              <a:lnSpc>
                <a:spcPts val="2100"/>
              </a:lnSpc>
              <a:buSzPct val="88888"/>
              <a:buAutoNum type="arabicPeriod" startAt="3"/>
              <a:tabLst>
                <a:tab pos="241300" algn="l"/>
              </a:tabLst>
              <a:defRPr spc="60">
                <a:latin typeface="Arial"/>
                <a:ea typeface="Arial"/>
                <a:cs typeface="Arial"/>
                <a:sym typeface="Arial"/>
              </a:defRPr>
            </a:pPr>
            <a:r>
              <a:t>Menstrual</a:t>
            </a:r>
            <a:r>
              <a:rPr spc="80"/>
              <a:t> </a:t>
            </a:r>
            <a:r>
              <a:rPr spc="95"/>
              <a:t>&amp;</a:t>
            </a:r>
            <a:r>
              <a:rPr spc="85"/>
              <a:t> </a:t>
            </a:r>
            <a:r>
              <a:rPr spc="0"/>
              <a:t>Sexual</a:t>
            </a:r>
            <a:r>
              <a:rPr spc="85"/>
              <a:t> </a:t>
            </a:r>
            <a:r>
              <a:rPr spc="69"/>
              <a:t>History</a:t>
            </a:r>
          </a:p>
          <a:p>
            <a:pPr marR="1800860" indent="12700">
              <a:defRPr sz="1600">
                <a:latin typeface="Microsoft Sans Serif"/>
                <a:ea typeface="Microsoft Sans Serif"/>
                <a:cs typeface="Microsoft Sans Serif"/>
                <a:sym typeface="Microsoft Sans Serif"/>
              </a:defRPr>
            </a:pPr>
            <a:r>
              <a:t>Regular</a:t>
            </a:r>
            <a:r>
              <a:rPr spc="-35"/>
              <a:t> </a:t>
            </a:r>
            <a:r>
              <a:t>menstrual</a:t>
            </a:r>
            <a:r>
              <a:rPr spc="-30"/>
              <a:t> </a:t>
            </a:r>
            <a:r>
              <a:t>cycles</a:t>
            </a:r>
            <a:r>
              <a:rPr spc="-35"/>
              <a:t> </a:t>
            </a:r>
            <a:r>
              <a:t>before</a:t>
            </a:r>
            <a:r>
              <a:rPr spc="-30"/>
              <a:t> </a:t>
            </a:r>
            <a:r>
              <a:rPr spc="-10"/>
              <a:t>pregnancy. </a:t>
            </a:r>
            <a:r>
              <a:t>No</a:t>
            </a:r>
            <a:r>
              <a:rPr spc="-10"/>
              <a:t> </a:t>
            </a:r>
            <a:r>
              <a:t>history</a:t>
            </a:r>
            <a:r>
              <a:rPr spc="-10"/>
              <a:t> </a:t>
            </a:r>
            <a:r>
              <a:t>of</a:t>
            </a:r>
            <a:r>
              <a:rPr spc="-10"/>
              <a:t> </a:t>
            </a:r>
            <a:r>
              <a:rPr spc="-20"/>
              <a:t>STls.</a:t>
            </a:r>
          </a:p>
          <a:p>
            <a:pPr marL="251459" indent="-238759">
              <a:lnSpc>
                <a:spcPts val="2100"/>
              </a:lnSpc>
              <a:buSzPct val="88888"/>
              <a:buAutoNum type="arabicPeriod" startAt="4"/>
              <a:tabLst>
                <a:tab pos="241300" algn="l"/>
              </a:tabLst>
              <a:defRPr spc="65">
                <a:latin typeface="Arial"/>
                <a:ea typeface="Arial"/>
                <a:cs typeface="Arial"/>
                <a:sym typeface="Arial"/>
              </a:defRPr>
            </a:pPr>
            <a:r>
              <a:t>Current</a:t>
            </a:r>
            <a:r>
              <a:rPr spc="10"/>
              <a:t> </a:t>
            </a:r>
            <a:r>
              <a:rPr spc="69"/>
              <a:t>Symptoms</a:t>
            </a:r>
          </a:p>
          <a:p>
            <a:pPr indent="12700">
              <a:defRPr sz="1600">
                <a:latin typeface="Microsoft Sans Serif"/>
                <a:ea typeface="Microsoft Sans Serif"/>
                <a:cs typeface="Microsoft Sans Serif"/>
                <a:sym typeface="Microsoft Sans Serif"/>
              </a:defRPr>
            </a:pPr>
            <a:r>
              <a:t>Fever</a:t>
            </a:r>
            <a:r>
              <a:rPr spc="-25"/>
              <a:t> </a:t>
            </a:r>
            <a:r>
              <a:t>started</a:t>
            </a:r>
            <a:r>
              <a:rPr spc="-20"/>
              <a:t> </a:t>
            </a:r>
            <a:r>
              <a:t>on</a:t>
            </a:r>
            <a:r>
              <a:rPr spc="-20"/>
              <a:t> </a:t>
            </a:r>
            <a:r>
              <a:t>postpartum</a:t>
            </a:r>
            <a:r>
              <a:rPr spc="-20"/>
              <a:t> </a:t>
            </a:r>
            <a:r>
              <a:t>day</a:t>
            </a:r>
            <a:r>
              <a:rPr spc="-20"/>
              <a:t> </a:t>
            </a:r>
            <a:r>
              <a:rPr spc="-25"/>
              <a:t>3.</a:t>
            </a:r>
          </a:p>
          <a:p>
            <a:pPr marR="5080" indent="12700">
              <a:defRPr sz="1600">
                <a:latin typeface="Microsoft Sans Serif"/>
                <a:ea typeface="Microsoft Sans Serif"/>
                <a:cs typeface="Microsoft Sans Serif"/>
                <a:sym typeface="Microsoft Sans Serif"/>
              </a:defRPr>
            </a:pPr>
            <a:r>
              <a:t>Abdominal</a:t>
            </a:r>
            <a:r>
              <a:rPr spc="-35"/>
              <a:t> </a:t>
            </a:r>
            <a:r>
              <a:t>pain</a:t>
            </a:r>
            <a:r>
              <a:rPr spc="-30"/>
              <a:t> </a:t>
            </a:r>
            <a:r>
              <a:t>worsening,</a:t>
            </a:r>
            <a:r>
              <a:rPr spc="-30"/>
              <a:t> </a:t>
            </a:r>
            <a:r>
              <a:t>particularly</a:t>
            </a:r>
            <a:r>
              <a:rPr spc="-35"/>
              <a:t> </a:t>
            </a:r>
            <a:r>
              <a:t>over</a:t>
            </a:r>
            <a:r>
              <a:rPr spc="-30"/>
              <a:t> </a:t>
            </a:r>
            <a:r>
              <a:t>the</a:t>
            </a:r>
            <a:r>
              <a:rPr spc="-30"/>
              <a:t> </a:t>
            </a:r>
            <a:r>
              <a:t>lower</a:t>
            </a:r>
            <a:r>
              <a:rPr spc="-35"/>
              <a:t> </a:t>
            </a:r>
            <a:r>
              <a:rPr spc="-10"/>
              <a:t>abdomen. </a:t>
            </a:r>
            <a:r>
              <a:t>Lochia</a:t>
            </a:r>
            <a:r>
              <a:rPr spc="-10"/>
              <a:t> </a:t>
            </a:r>
            <a:r>
              <a:t>is</a:t>
            </a:r>
            <a:r>
              <a:rPr spc="-10"/>
              <a:t> foul-</a:t>
            </a:r>
            <a:r>
              <a:t>smelling</a:t>
            </a:r>
            <a:r>
              <a:rPr spc="-10"/>
              <a:t> </a:t>
            </a:r>
            <a:r>
              <a:t>and</a:t>
            </a:r>
            <a:r>
              <a:rPr spc="-10"/>
              <a:t> yellowish-green.</a:t>
            </a:r>
          </a:p>
          <a:p>
            <a:pPr indent="12700">
              <a:defRPr sz="1600">
                <a:latin typeface="Microsoft Sans Serif"/>
                <a:ea typeface="Microsoft Sans Serif"/>
                <a:cs typeface="Microsoft Sans Serif"/>
                <a:sym typeface="Microsoft Sans Serif"/>
              </a:defRPr>
            </a:pPr>
            <a:r>
              <a:t>No</a:t>
            </a:r>
            <a:r>
              <a:rPr spc="-30"/>
              <a:t> </a:t>
            </a:r>
            <a:r>
              <a:t>urinary</a:t>
            </a:r>
            <a:r>
              <a:rPr spc="-25"/>
              <a:t> </a:t>
            </a:r>
            <a:r>
              <a:t>symptoms</a:t>
            </a:r>
            <a:r>
              <a:rPr spc="-25"/>
              <a:t> </a:t>
            </a:r>
            <a:r>
              <a:t>(e.g.,</a:t>
            </a:r>
            <a:r>
              <a:rPr spc="-30"/>
              <a:t> </a:t>
            </a:r>
            <a:r>
              <a:t>burning</a:t>
            </a:r>
            <a:r>
              <a:rPr spc="-25"/>
              <a:t> </a:t>
            </a:r>
            <a:r>
              <a:t>sensation</a:t>
            </a:r>
            <a:r>
              <a:rPr spc="-25"/>
              <a:t> </a:t>
            </a:r>
            <a:r>
              <a:t>or</a:t>
            </a:r>
            <a:r>
              <a:rPr spc="-30"/>
              <a:t> </a:t>
            </a:r>
            <a:r>
              <a:rPr spc="-10"/>
              <a:t>urgency).</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object 2"/>
          <p:cNvSpPr txBox="1">
            <a:spLocks noGrp="1"/>
          </p:cNvSpPr>
          <p:nvPr>
            <p:ph type="title"/>
          </p:nvPr>
        </p:nvSpPr>
        <p:spPr>
          <a:xfrm>
            <a:off x="741679" y="449000"/>
            <a:ext cx="8575041" cy="757557"/>
          </a:xfrm>
          <a:prstGeom prst="rect">
            <a:avLst/>
          </a:prstGeom>
        </p:spPr>
        <p:txBody>
          <a:bodyPr/>
          <a:lstStyle/>
          <a:p>
            <a:pPr indent="12700">
              <a:spcBef>
                <a:spcPts val="100"/>
              </a:spcBef>
              <a:defRPr sz="4800"/>
            </a:pPr>
            <a:r>
              <a:t>Physical</a:t>
            </a:r>
            <a:r>
              <a:rPr spc="-100"/>
              <a:t> Examination</a:t>
            </a:r>
          </a:p>
        </p:txBody>
      </p:sp>
      <p:sp>
        <p:nvSpPr>
          <p:cNvPr id="478" name="object 3"/>
          <p:cNvSpPr txBox="1"/>
          <p:nvPr/>
        </p:nvSpPr>
        <p:spPr>
          <a:xfrm>
            <a:off x="139700" y="1577463"/>
            <a:ext cx="6224905" cy="3873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321309" indent="-308609">
              <a:spcBef>
                <a:spcPts val="100"/>
              </a:spcBef>
              <a:buClr>
                <a:srgbClr val="000000"/>
              </a:buClr>
              <a:buSzPct val="83333"/>
              <a:buAutoNum type="arabicPeriod"/>
              <a:tabLst>
                <a:tab pos="317500" algn="l"/>
              </a:tabLst>
              <a:defRPr sz="2400" spc="50">
                <a:solidFill>
                  <a:srgbClr val="632523"/>
                </a:solidFill>
                <a:latin typeface="Arial"/>
                <a:ea typeface="Arial"/>
                <a:cs typeface="Arial"/>
                <a:sym typeface="Arial"/>
              </a:defRPr>
            </a:pPr>
            <a:r>
              <a:t>General</a:t>
            </a:r>
            <a:r>
              <a:rPr spc="0"/>
              <a:t> </a:t>
            </a:r>
            <a:r>
              <a:rPr spc="75"/>
              <a:t>Examination</a:t>
            </a:r>
          </a:p>
          <a:p>
            <a:pPr indent="12700">
              <a:defRPr sz="2000">
                <a:latin typeface="Microsoft Sans Serif"/>
                <a:ea typeface="Microsoft Sans Serif"/>
                <a:cs typeface="Microsoft Sans Serif"/>
                <a:sym typeface="Microsoft Sans Serif"/>
              </a:defRPr>
            </a:pPr>
            <a:r>
              <a:t>Temperature:</a:t>
            </a:r>
            <a:r>
              <a:rPr spc="-39"/>
              <a:t> </a:t>
            </a:r>
            <a:r>
              <a:rPr spc="-9"/>
              <a:t>38.5°C</a:t>
            </a:r>
          </a:p>
          <a:p>
            <a:pPr marR="2900045" indent="12700">
              <a:defRPr sz="2000">
                <a:latin typeface="Microsoft Sans Serif"/>
                <a:ea typeface="Microsoft Sans Serif"/>
                <a:cs typeface="Microsoft Sans Serif"/>
                <a:sym typeface="Microsoft Sans Serif"/>
              </a:defRPr>
            </a:pPr>
            <a:r>
              <a:t>Pulse: 110 bpm </a:t>
            </a:r>
            <a:r>
              <a:rPr spc="-9"/>
              <a:t>(tachycardia) </a:t>
            </a:r>
            <a:r>
              <a:t>BP:</a:t>
            </a:r>
            <a:r>
              <a:rPr spc="-9"/>
              <a:t> </a:t>
            </a:r>
            <a:r>
              <a:t>110/70</a:t>
            </a:r>
            <a:r>
              <a:rPr spc="-4"/>
              <a:t> </a:t>
            </a:r>
            <a:r>
              <a:rPr spc="-19"/>
              <a:t>mmHg</a:t>
            </a:r>
          </a:p>
          <a:p>
            <a:pPr indent="12700">
              <a:lnSpc>
                <a:spcPts val="2300"/>
              </a:lnSpc>
              <a:defRPr sz="2000">
                <a:latin typeface="Microsoft Sans Serif"/>
                <a:ea typeface="Microsoft Sans Serif"/>
                <a:cs typeface="Microsoft Sans Serif"/>
                <a:sym typeface="Microsoft Sans Serif"/>
              </a:defRPr>
            </a:pPr>
            <a:r>
              <a:t>Pallor</a:t>
            </a:r>
            <a:r>
              <a:rPr spc="-15"/>
              <a:t> </a:t>
            </a:r>
            <a:r>
              <a:t>present,</a:t>
            </a:r>
            <a:r>
              <a:rPr spc="-9"/>
              <a:t> </a:t>
            </a:r>
            <a:r>
              <a:t>mild</a:t>
            </a:r>
            <a:r>
              <a:rPr spc="-15"/>
              <a:t> </a:t>
            </a:r>
            <a:r>
              <a:rPr spc="-9"/>
              <a:t>dehydration</a:t>
            </a:r>
          </a:p>
          <a:p>
            <a:pPr marL="294640" indent="-281940">
              <a:lnSpc>
                <a:spcPts val="2800"/>
              </a:lnSpc>
              <a:buClr>
                <a:srgbClr val="000000"/>
              </a:buClr>
              <a:buSzPct val="83333"/>
              <a:buAutoNum type="arabicPeriod" startAt="2"/>
              <a:tabLst>
                <a:tab pos="292100" algn="l"/>
              </a:tabLst>
              <a:defRPr sz="2400" spc="104">
                <a:solidFill>
                  <a:srgbClr val="632523"/>
                </a:solidFill>
                <a:latin typeface="Arial"/>
                <a:ea typeface="Arial"/>
                <a:cs typeface="Arial"/>
                <a:sym typeface="Arial"/>
              </a:defRPr>
            </a:pPr>
            <a:r>
              <a:t>Abdominal</a:t>
            </a:r>
            <a:r>
              <a:rPr spc="-5"/>
              <a:t> </a:t>
            </a:r>
            <a:r>
              <a:rPr spc="75"/>
              <a:t>Examination</a:t>
            </a:r>
          </a:p>
          <a:p>
            <a:pPr indent="12700">
              <a:defRPr sz="2000">
                <a:latin typeface="Microsoft Sans Serif"/>
                <a:ea typeface="Microsoft Sans Serif"/>
                <a:cs typeface="Microsoft Sans Serif"/>
                <a:sym typeface="Microsoft Sans Serif"/>
              </a:defRPr>
            </a:pPr>
            <a:r>
              <a:t>Mild</a:t>
            </a:r>
            <a:r>
              <a:rPr spc="-9"/>
              <a:t> </a:t>
            </a:r>
            <a:r>
              <a:t>tenderness</a:t>
            </a:r>
            <a:r>
              <a:rPr spc="-9"/>
              <a:t> </a:t>
            </a:r>
            <a:r>
              <a:t>over</a:t>
            </a:r>
            <a:r>
              <a:rPr spc="-9"/>
              <a:t> </a:t>
            </a:r>
            <a:r>
              <a:t>lower</a:t>
            </a:r>
            <a:r>
              <a:rPr spc="-9"/>
              <a:t> abdomen</a:t>
            </a:r>
          </a:p>
          <a:p>
            <a:pPr marR="781050" indent="12700">
              <a:defRPr sz="2000">
                <a:latin typeface="Microsoft Sans Serif"/>
                <a:ea typeface="Microsoft Sans Serif"/>
                <a:cs typeface="Microsoft Sans Serif"/>
                <a:sym typeface="Microsoft Sans Serif"/>
              </a:defRPr>
            </a:pPr>
            <a:r>
              <a:t>Uterus</a:t>
            </a:r>
            <a:r>
              <a:rPr spc="-15"/>
              <a:t> </a:t>
            </a:r>
            <a:r>
              <a:t>is</a:t>
            </a:r>
            <a:r>
              <a:rPr spc="-4"/>
              <a:t> </a:t>
            </a:r>
            <a:r>
              <a:t>slightly</a:t>
            </a:r>
            <a:r>
              <a:rPr spc="-4"/>
              <a:t> </a:t>
            </a:r>
            <a:r>
              <a:t>enlarged,</a:t>
            </a:r>
            <a:r>
              <a:rPr spc="-4"/>
              <a:t> </a:t>
            </a:r>
            <a:r>
              <a:t>tender</a:t>
            </a:r>
            <a:r>
              <a:rPr spc="-4"/>
              <a:t> </a:t>
            </a:r>
            <a:r>
              <a:t>on</a:t>
            </a:r>
            <a:r>
              <a:rPr spc="-4"/>
              <a:t> </a:t>
            </a:r>
            <a:r>
              <a:rPr spc="-9"/>
              <a:t>palpation </a:t>
            </a:r>
            <a:r>
              <a:t>No signs</a:t>
            </a:r>
            <a:r>
              <a:rPr spc="4"/>
              <a:t> </a:t>
            </a:r>
            <a:r>
              <a:t>of wound</a:t>
            </a:r>
            <a:r>
              <a:rPr spc="4"/>
              <a:t> </a:t>
            </a:r>
            <a:r>
              <a:t>infection</a:t>
            </a:r>
            <a:r>
              <a:rPr spc="4"/>
              <a:t> </a:t>
            </a:r>
            <a:r>
              <a:t>at the</a:t>
            </a:r>
            <a:r>
              <a:rPr spc="4"/>
              <a:t> </a:t>
            </a:r>
            <a:r>
              <a:rPr spc="-19"/>
              <a:t>C-</a:t>
            </a:r>
            <a:r>
              <a:t>section</a:t>
            </a:r>
            <a:r>
              <a:rPr spc="4"/>
              <a:t> </a:t>
            </a:r>
            <a:r>
              <a:rPr spc="-19"/>
              <a:t>site</a:t>
            </a:r>
          </a:p>
          <a:p>
            <a:pPr marL="294640" indent="-281940">
              <a:lnSpc>
                <a:spcPts val="2800"/>
              </a:lnSpc>
              <a:buClr>
                <a:srgbClr val="000000"/>
              </a:buClr>
              <a:buSzPct val="83333"/>
              <a:buAutoNum type="arabicPeriod" startAt="3"/>
              <a:tabLst>
                <a:tab pos="292100" algn="l"/>
              </a:tabLst>
              <a:defRPr sz="2400" spc="80">
                <a:solidFill>
                  <a:srgbClr val="632523"/>
                </a:solidFill>
                <a:latin typeface="Arial"/>
                <a:ea typeface="Arial"/>
                <a:cs typeface="Arial"/>
                <a:sym typeface="Arial"/>
              </a:defRPr>
            </a:pPr>
            <a:r>
              <a:t>Pelvic</a:t>
            </a:r>
            <a:r>
              <a:rPr spc="10"/>
              <a:t> </a:t>
            </a:r>
            <a:r>
              <a:rPr spc="75"/>
              <a:t>Examination</a:t>
            </a:r>
          </a:p>
          <a:p>
            <a:pPr marR="1162685" indent="12700">
              <a:defRPr sz="2000">
                <a:latin typeface="Microsoft Sans Serif"/>
                <a:ea typeface="Microsoft Sans Serif"/>
                <a:cs typeface="Microsoft Sans Serif"/>
                <a:sym typeface="Microsoft Sans Serif"/>
              </a:defRPr>
            </a:pPr>
            <a:r>
              <a:t>Uterine</a:t>
            </a:r>
            <a:r>
              <a:rPr spc="-15"/>
              <a:t> </a:t>
            </a:r>
            <a:r>
              <a:t>tenderness</a:t>
            </a:r>
            <a:r>
              <a:rPr spc="-15"/>
              <a:t> </a:t>
            </a:r>
            <a:r>
              <a:t>on</a:t>
            </a:r>
            <a:r>
              <a:rPr spc="-9"/>
              <a:t> </a:t>
            </a:r>
            <a:r>
              <a:t>bimanual</a:t>
            </a:r>
            <a:r>
              <a:rPr spc="-15"/>
              <a:t> </a:t>
            </a:r>
            <a:r>
              <a:rPr spc="-9"/>
              <a:t>examination Foul-</a:t>
            </a:r>
            <a:r>
              <a:t>smelling,</a:t>
            </a:r>
            <a:r>
              <a:rPr spc="-19"/>
              <a:t> </a:t>
            </a:r>
            <a:r>
              <a:t>purulent</a:t>
            </a:r>
            <a:r>
              <a:rPr spc="-15"/>
              <a:t> </a:t>
            </a:r>
            <a:r>
              <a:rPr spc="-9"/>
              <a:t>lochia</a:t>
            </a:r>
          </a:p>
          <a:p>
            <a:pPr indent="12700">
              <a:defRPr sz="2000">
                <a:latin typeface="Microsoft Sans Serif"/>
                <a:ea typeface="Microsoft Sans Serif"/>
                <a:cs typeface="Microsoft Sans Serif"/>
                <a:sym typeface="Microsoft Sans Serif"/>
              </a:defRPr>
            </a:pPr>
            <a:r>
              <a:t>No</a:t>
            </a:r>
            <a:r>
              <a:rPr spc="-4"/>
              <a:t> </a:t>
            </a:r>
            <a:r>
              <a:t>adnexal</a:t>
            </a:r>
            <a:r>
              <a:rPr spc="-4"/>
              <a:t> </a:t>
            </a:r>
            <a:r>
              <a:t>mass,</a:t>
            </a:r>
            <a:r>
              <a:rPr spc="-4"/>
              <a:t> </a:t>
            </a:r>
            <a:r>
              <a:t>but</a:t>
            </a:r>
            <a:r>
              <a:rPr spc="-4"/>
              <a:t> </a:t>
            </a:r>
            <a:r>
              <a:t>mild</a:t>
            </a:r>
            <a:r>
              <a:rPr spc="-4"/>
              <a:t> </a:t>
            </a:r>
            <a:r>
              <a:t>adnexal</a:t>
            </a:r>
            <a:r>
              <a:rPr spc="-4"/>
              <a:t> </a:t>
            </a:r>
            <a:r>
              <a:t>tenderness</a:t>
            </a:r>
            <a:r>
              <a:rPr spc="-4"/>
              <a:t> </a:t>
            </a:r>
            <a:r>
              <a:rPr spc="-9"/>
              <a:t>present</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object 2"/>
          <p:cNvSpPr txBox="1">
            <a:spLocks noGrp="1"/>
          </p:cNvSpPr>
          <p:nvPr>
            <p:ph type="title"/>
          </p:nvPr>
        </p:nvSpPr>
        <p:spPr>
          <a:xfrm>
            <a:off x="741679" y="449000"/>
            <a:ext cx="8575041" cy="757557"/>
          </a:xfrm>
          <a:prstGeom prst="rect">
            <a:avLst/>
          </a:prstGeom>
        </p:spPr>
        <p:txBody>
          <a:bodyPr/>
          <a:lstStyle/>
          <a:p>
            <a:pPr indent="12700">
              <a:spcBef>
                <a:spcPts val="100"/>
              </a:spcBef>
              <a:defRPr sz="4400">
                <a:solidFill>
                  <a:srgbClr val="632523"/>
                </a:solidFill>
              </a:defRPr>
            </a:pPr>
            <a:r>
              <a:t>Differential</a:t>
            </a:r>
            <a:r>
              <a:rPr spc="-100"/>
              <a:t> Diagnoses</a:t>
            </a:r>
          </a:p>
        </p:txBody>
      </p:sp>
      <p:sp>
        <p:nvSpPr>
          <p:cNvPr id="481" name="object 3"/>
          <p:cNvSpPr txBox="1"/>
          <p:nvPr/>
        </p:nvSpPr>
        <p:spPr>
          <a:xfrm>
            <a:off x="220662" y="2021152"/>
            <a:ext cx="6199505" cy="2794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399415" indent="-386715">
              <a:spcBef>
                <a:spcPts val="100"/>
              </a:spcBef>
              <a:buSzPct val="100000"/>
              <a:buAutoNum type="arabicPeriod"/>
              <a:tabLst>
                <a:tab pos="393700" algn="l"/>
              </a:tabLst>
              <a:defRPr sz="2700">
                <a:latin typeface="Microsoft Sans Serif"/>
                <a:ea typeface="Microsoft Sans Serif"/>
                <a:cs typeface="Microsoft Sans Serif"/>
                <a:sym typeface="Microsoft Sans Serif"/>
              </a:defRPr>
            </a:pPr>
            <a:r>
              <a:t>Puerperal</a:t>
            </a:r>
            <a:r>
              <a:rPr spc="-35"/>
              <a:t> </a:t>
            </a:r>
            <a:r>
              <a:t>Endometritis</a:t>
            </a:r>
            <a:r>
              <a:rPr spc="-35"/>
              <a:t> </a:t>
            </a:r>
            <a:r>
              <a:t>(most</a:t>
            </a:r>
            <a:r>
              <a:rPr spc="-30"/>
              <a:t> </a:t>
            </a:r>
            <a:r>
              <a:rPr spc="-10"/>
              <a:t>likely)</a:t>
            </a:r>
          </a:p>
          <a:p>
            <a:pPr>
              <a:spcBef>
                <a:spcPts val="100"/>
              </a:spcBef>
              <a:buSzPct val="100000"/>
              <a:buAutoNum type="arabicPeriod"/>
              <a:defRPr sz="2700">
                <a:latin typeface="Microsoft Sans Serif"/>
                <a:ea typeface="Microsoft Sans Serif"/>
                <a:cs typeface="Microsoft Sans Serif"/>
                <a:sym typeface="Microsoft Sans Serif"/>
              </a:defRPr>
            </a:pPr>
            <a:endParaRPr spc="-10"/>
          </a:p>
          <a:p>
            <a:pPr marL="399415" indent="-386715">
              <a:buSzPct val="100000"/>
              <a:buAutoNum type="arabicPeriod" startAt="2"/>
              <a:tabLst>
                <a:tab pos="393700" algn="l"/>
              </a:tabLst>
              <a:defRPr sz="2700">
                <a:latin typeface="Microsoft Sans Serif"/>
                <a:ea typeface="Microsoft Sans Serif"/>
                <a:cs typeface="Microsoft Sans Serif"/>
                <a:sym typeface="Microsoft Sans Serif"/>
              </a:defRPr>
            </a:pPr>
            <a:r>
              <a:t>Urinary</a:t>
            </a:r>
            <a:r>
              <a:rPr spc="-20"/>
              <a:t> </a:t>
            </a:r>
            <a:r>
              <a:t>Tract</a:t>
            </a:r>
            <a:r>
              <a:rPr spc="-10"/>
              <a:t> </a:t>
            </a:r>
            <a:r>
              <a:t>Infection</a:t>
            </a:r>
            <a:r>
              <a:rPr spc="-5"/>
              <a:t> </a:t>
            </a:r>
            <a:r>
              <a:rPr spc="-10"/>
              <a:t>(UTI)</a:t>
            </a:r>
          </a:p>
          <a:p>
            <a:pPr>
              <a:spcBef>
                <a:spcPts val="100"/>
              </a:spcBef>
              <a:buSzPct val="100000"/>
              <a:buAutoNum type="arabicPeriod" startAt="2"/>
              <a:defRPr sz="2700">
                <a:latin typeface="Microsoft Sans Serif"/>
                <a:ea typeface="Microsoft Sans Serif"/>
                <a:cs typeface="Microsoft Sans Serif"/>
                <a:sym typeface="Microsoft Sans Serif"/>
              </a:defRPr>
            </a:pPr>
            <a:endParaRPr spc="-10"/>
          </a:p>
          <a:p>
            <a:pPr marL="399415" indent="-386715">
              <a:buSzPct val="100000"/>
              <a:buAutoNum type="arabicPeriod" startAt="3"/>
              <a:tabLst>
                <a:tab pos="393700" algn="l"/>
              </a:tabLst>
              <a:defRPr sz="2700">
                <a:latin typeface="Microsoft Sans Serif"/>
                <a:ea typeface="Microsoft Sans Serif"/>
                <a:cs typeface="Microsoft Sans Serif"/>
                <a:sym typeface="Microsoft Sans Serif"/>
              </a:defRPr>
            </a:pPr>
            <a:r>
              <a:t>Surgical</a:t>
            </a:r>
            <a:r>
              <a:rPr spc="-35"/>
              <a:t> </a:t>
            </a:r>
            <a:r>
              <a:t>Site</a:t>
            </a:r>
            <a:r>
              <a:rPr spc="-30"/>
              <a:t> </a:t>
            </a:r>
            <a:r>
              <a:rPr spc="-10"/>
              <a:t>Infection</a:t>
            </a:r>
          </a:p>
          <a:p>
            <a:pPr>
              <a:spcBef>
                <a:spcPts val="100"/>
              </a:spcBef>
              <a:buSzPct val="100000"/>
              <a:buAutoNum type="arabicPeriod" startAt="3"/>
              <a:defRPr sz="2700">
                <a:latin typeface="Microsoft Sans Serif"/>
                <a:ea typeface="Microsoft Sans Serif"/>
                <a:cs typeface="Microsoft Sans Serif"/>
                <a:sym typeface="Microsoft Sans Serif"/>
              </a:defRPr>
            </a:pPr>
            <a:endParaRPr spc="-10"/>
          </a:p>
          <a:p>
            <a:pPr marL="399415" indent="-386715">
              <a:buSzPct val="100000"/>
              <a:buAutoNum type="arabicPeriod" startAt="4"/>
              <a:tabLst>
                <a:tab pos="393700" algn="l"/>
              </a:tabLst>
              <a:defRPr sz="2700">
                <a:latin typeface="Microsoft Sans Serif"/>
                <a:ea typeface="Microsoft Sans Serif"/>
                <a:cs typeface="Microsoft Sans Serif"/>
                <a:sym typeface="Microsoft Sans Serif"/>
              </a:defRPr>
            </a:pPr>
            <a:r>
              <a:t>Septic</a:t>
            </a:r>
            <a:r>
              <a:rPr spc="-50"/>
              <a:t> </a:t>
            </a:r>
            <a:r>
              <a:t>Pelvic</a:t>
            </a:r>
            <a:r>
              <a:rPr spc="-50"/>
              <a:t> </a:t>
            </a:r>
            <a:r>
              <a:t>Thrombophlebitis</a:t>
            </a:r>
            <a:r>
              <a:rPr spc="-50"/>
              <a:t> </a:t>
            </a:r>
            <a:r>
              <a:rPr spc="-10"/>
              <a:t>(SPT)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object 2"/>
          <p:cNvSpPr txBox="1">
            <a:spLocks noGrp="1"/>
          </p:cNvSpPr>
          <p:nvPr>
            <p:ph type="title"/>
          </p:nvPr>
        </p:nvSpPr>
        <p:spPr>
          <a:xfrm>
            <a:off x="741679" y="449000"/>
            <a:ext cx="8575041" cy="757557"/>
          </a:xfrm>
          <a:prstGeom prst="rect">
            <a:avLst/>
          </a:prstGeom>
        </p:spPr>
        <p:txBody>
          <a:bodyPr/>
          <a:lstStyle/>
          <a:p>
            <a:pPr indent="2406650">
              <a:spcBef>
                <a:spcPts val="100"/>
              </a:spcBef>
              <a:defRPr sz="3500"/>
            </a:pPr>
            <a:r>
              <a:t>General</a:t>
            </a:r>
            <a:r>
              <a:rPr spc="200"/>
              <a:t> </a:t>
            </a:r>
            <a:r>
              <a:rPr spc="100"/>
              <a:t>Changes</a:t>
            </a:r>
          </a:p>
        </p:txBody>
      </p:sp>
      <p:sp>
        <p:nvSpPr>
          <p:cNvPr id="182" name="object 3"/>
          <p:cNvSpPr txBox="1"/>
          <p:nvPr/>
        </p:nvSpPr>
        <p:spPr>
          <a:xfrm>
            <a:off x="759827" y="1451771"/>
            <a:ext cx="8223886" cy="33597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198120" indent="-185420">
              <a:spcBef>
                <a:spcPts val="500"/>
              </a:spcBef>
              <a:buSzPct val="100000"/>
              <a:buChar char="•"/>
              <a:tabLst>
                <a:tab pos="190500" algn="l"/>
              </a:tabLst>
              <a:defRPr sz="1900">
                <a:latin typeface="Microsoft Sans Serif"/>
                <a:ea typeface="Microsoft Sans Serif"/>
                <a:cs typeface="Microsoft Sans Serif"/>
                <a:sym typeface="Microsoft Sans Serif"/>
              </a:defRPr>
            </a:pPr>
            <a:r>
              <a:t>Hair</a:t>
            </a:r>
            <a:r>
              <a:rPr spc="40"/>
              <a:t> </a:t>
            </a:r>
            <a:r>
              <a:rPr spc="50"/>
              <a:t>and</a:t>
            </a:r>
            <a:r>
              <a:rPr spc="55"/>
              <a:t> </a:t>
            </a:r>
            <a:r>
              <a:rPr spc="50"/>
              <a:t>Skin:</a:t>
            </a:r>
          </a:p>
          <a:p>
            <a:pPr marL="624205" lvl="1" indent="-240029">
              <a:spcBef>
                <a:spcPts val="400"/>
              </a:spcBef>
              <a:buSzPct val="100000"/>
              <a:buChar char="•"/>
              <a:tabLst>
                <a:tab pos="622300" algn="l"/>
              </a:tabLst>
              <a:defRPr>
                <a:latin typeface="Microsoft Sans Serif"/>
                <a:ea typeface="Microsoft Sans Serif"/>
                <a:cs typeface="Microsoft Sans Serif"/>
                <a:sym typeface="Microsoft Sans Serif"/>
              </a:defRPr>
            </a:pPr>
            <a:r>
              <a:t>Striae:</a:t>
            </a:r>
            <a:r>
              <a:rPr spc="-34"/>
              <a:t> </a:t>
            </a:r>
            <a:r>
              <a:t>Fade</a:t>
            </a:r>
            <a:r>
              <a:rPr spc="-34"/>
              <a:t> </a:t>
            </a:r>
            <a:r>
              <a:t>from</a:t>
            </a:r>
            <a:r>
              <a:rPr spc="-30"/>
              <a:t> </a:t>
            </a:r>
            <a:r>
              <a:t>red</a:t>
            </a:r>
            <a:r>
              <a:rPr spc="-40"/>
              <a:t> </a:t>
            </a:r>
            <a:r>
              <a:t>to</a:t>
            </a:r>
            <a:r>
              <a:rPr spc="-30"/>
              <a:t> </a:t>
            </a:r>
            <a:r>
              <a:t>silvery,</a:t>
            </a:r>
            <a:r>
              <a:rPr spc="-34"/>
              <a:t> </a:t>
            </a:r>
            <a:r>
              <a:t>but</a:t>
            </a:r>
            <a:r>
              <a:rPr spc="-30"/>
              <a:t> </a:t>
            </a:r>
            <a:r>
              <a:t>are</a:t>
            </a:r>
            <a:r>
              <a:rPr spc="-45"/>
              <a:t> </a:t>
            </a:r>
            <a:r>
              <a:rPr spc="-10"/>
              <a:t>permanent.</a:t>
            </a:r>
          </a:p>
          <a:p>
            <a:pPr marL="570230" lvl="1" indent="-186054">
              <a:lnSpc>
                <a:spcPts val="2100"/>
              </a:lnSpc>
              <a:spcBef>
                <a:spcPts val="400"/>
              </a:spcBef>
              <a:buSzPct val="100000"/>
              <a:buChar char="•"/>
              <a:tabLst>
                <a:tab pos="558800" algn="l"/>
              </a:tabLst>
              <a:defRPr>
                <a:latin typeface="Microsoft Sans Serif"/>
                <a:ea typeface="Microsoft Sans Serif"/>
                <a:cs typeface="Microsoft Sans Serif"/>
                <a:sym typeface="Microsoft Sans Serif"/>
              </a:defRPr>
            </a:pPr>
            <a:r>
              <a:t>The</a:t>
            </a:r>
            <a:r>
              <a:rPr spc="-34"/>
              <a:t> </a:t>
            </a:r>
            <a:r>
              <a:t>abdominal</a:t>
            </a:r>
            <a:r>
              <a:rPr spc="-30"/>
              <a:t> </a:t>
            </a:r>
            <a:r>
              <a:t>skin:</a:t>
            </a:r>
            <a:r>
              <a:rPr spc="-34"/>
              <a:t> </a:t>
            </a:r>
            <a:r>
              <a:t>May</a:t>
            </a:r>
            <a:r>
              <a:rPr spc="-30"/>
              <a:t> </a:t>
            </a:r>
            <a:r>
              <a:t>remain</a:t>
            </a:r>
            <a:r>
              <a:rPr spc="-30"/>
              <a:t> </a:t>
            </a:r>
            <a:r>
              <a:t>lax</a:t>
            </a:r>
            <a:r>
              <a:rPr spc="-34"/>
              <a:t> </a:t>
            </a:r>
            <a:r>
              <a:t>if</a:t>
            </a:r>
            <a:r>
              <a:rPr spc="-30"/>
              <a:t> </a:t>
            </a:r>
            <a:r>
              <a:t>there</a:t>
            </a:r>
            <a:r>
              <a:rPr spc="-34"/>
              <a:t> </a:t>
            </a:r>
            <a:r>
              <a:t>was</a:t>
            </a:r>
            <a:r>
              <a:rPr spc="-34"/>
              <a:t> </a:t>
            </a:r>
            <a:r>
              <a:t>extensive</a:t>
            </a:r>
            <a:r>
              <a:rPr spc="-30"/>
              <a:t> </a:t>
            </a:r>
            <a:r>
              <a:t>rupture</a:t>
            </a:r>
            <a:r>
              <a:rPr spc="-34"/>
              <a:t> </a:t>
            </a:r>
            <a:r>
              <a:t>of</a:t>
            </a:r>
            <a:r>
              <a:rPr spc="-34"/>
              <a:t> </a:t>
            </a:r>
            <a:r>
              <a:rPr spc="-10"/>
              <a:t>elastic</a:t>
            </a:r>
          </a:p>
          <a:p>
            <a:pPr indent="571500">
              <a:lnSpc>
                <a:spcPts val="2200"/>
              </a:lnSpc>
              <a:defRPr spc="-10">
                <a:latin typeface="Microsoft Sans Serif"/>
                <a:ea typeface="Microsoft Sans Serif"/>
                <a:cs typeface="Microsoft Sans Serif"/>
                <a:sym typeface="Microsoft Sans Serif"/>
              </a:defRPr>
            </a:pPr>
            <a:r>
              <a:t>fibers.</a:t>
            </a:r>
          </a:p>
          <a:p>
            <a:pPr marL="570230" lvl="1" indent="-186054">
              <a:lnSpc>
                <a:spcPts val="2100"/>
              </a:lnSpc>
              <a:spcBef>
                <a:spcPts val="300"/>
              </a:spcBef>
              <a:buSzPct val="100000"/>
              <a:buChar char="•"/>
              <a:tabLst>
                <a:tab pos="558800" algn="l"/>
              </a:tabLst>
              <a:defRPr>
                <a:latin typeface="Microsoft Sans Serif"/>
                <a:ea typeface="Microsoft Sans Serif"/>
                <a:cs typeface="Microsoft Sans Serif"/>
                <a:sym typeface="Microsoft Sans Serif"/>
              </a:defRPr>
            </a:pPr>
            <a:r>
              <a:t>Chloasma:</a:t>
            </a:r>
            <a:r>
              <a:rPr spc="-60"/>
              <a:t> </a:t>
            </a:r>
            <a:r>
              <a:t>Resolves</a:t>
            </a:r>
            <a:r>
              <a:rPr spc="-50"/>
              <a:t> </a:t>
            </a:r>
            <a:r>
              <a:t>in</a:t>
            </a:r>
            <a:r>
              <a:rPr spc="-60"/>
              <a:t> </a:t>
            </a:r>
            <a:r>
              <a:t>the</a:t>
            </a:r>
            <a:r>
              <a:rPr spc="-50"/>
              <a:t> </a:t>
            </a:r>
            <a:r>
              <a:t>postpartum</a:t>
            </a:r>
            <a:r>
              <a:rPr spc="-55"/>
              <a:t> </a:t>
            </a:r>
            <a:r>
              <a:t>period,</a:t>
            </a:r>
            <a:r>
              <a:rPr spc="-55"/>
              <a:t> </a:t>
            </a:r>
            <a:r>
              <a:t>although</a:t>
            </a:r>
            <a:r>
              <a:rPr spc="-55"/>
              <a:t> </a:t>
            </a:r>
            <a:r>
              <a:t>the</a:t>
            </a:r>
            <a:r>
              <a:rPr spc="-55"/>
              <a:t> </a:t>
            </a:r>
            <a:r>
              <a:t>exact</a:t>
            </a:r>
            <a:r>
              <a:rPr spc="-50"/>
              <a:t> </a:t>
            </a:r>
            <a:r>
              <a:rPr spc="-10"/>
              <a:t>timing</a:t>
            </a:r>
            <a:r>
              <a:rPr spc="-75"/>
              <a:t> </a:t>
            </a:r>
            <a:r>
              <a:rPr spc="-25"/>
              <a:t>is</a:t>
            </a:r>
          </a:p>
          <a:p>
            <a:pPr indent="572769">
              <a:lnSpc>
                <a:spcPts val="2200"/>
              </a:lnSpc>
              <a:defRPr sz="1900">
                <a:latin typeface="Microsoft Sans Serif"/>
                <a:ea typeface="Microsoft Sans Serif"/>
                <a:cs typeface="Microsoft Sans Serif"/>
                <a:sym typeface="Microsoft Sans Serif"/>
              </a:defRPr>
            </a:pPr>
            <a:r>
              <a:t>not</a:t>
            </a:r>
            <a:r>
              <a:rPr spc="-125"/>
              <a:t> </a:t>
            </a:r>
            <a:r>
              <a:rPr spc="-10"/>
              <a:t>known.</a:t>
            </a:r>
          </a:p>
          <a:p>
            <a:pPr marL="570230" lvl="1" indent="-186054">
              <a:lnSpc>
                <a:spcPts val="2100"/>
              </a:lnSpc>
              <a:spcBef>
                <a:spcPts val="300"/>
              </a:spcBef>
              <a:buSzPct val="100000"/>
              <a:buChar char="•"/>
              <a:tabLst>
                <a:tab pos="558800" algn="l"/>
              </a:tabLst>
              <a:defRPr>
                <a:latin typeface="Microsoft Sans Serif"/>
                <a:ea typeface="Microsoft Sans Serif"/>
                <a:cs typeface="Microsoft Sans Serif"/>
                <a:sym typeface="Microsoft Sans Serif"/>
              </a:defRPr>
            </a:pPr>
            <a:r>
              <a:t>During</a:t>
            </a:r>
            <a:r>
              <a:rPr spc="-25"/>
              <a:t> </a:t>
            </a:r>
            <a:r>
              <a:t>pregnancy,</a:t>
            </a:r>
            <a:r>
              <a:rPr spc="-20"/>
              <a:t> </a:t>
            </a:r>
            <a:r>
              <a:t>there</a:t>
            </a:r>
            <a:r>
              <a:rPr spc="-25"/>
              <a:t> </a:t>
            </a:r>
            <a:r>
              <a:t>is</a:t>
            </a:r>
            <a:r>
              <a:rPr spc="-20"/>
              <a:t> </a:t>
            </a:r>
            <a:r>
              <a:t>an</a:t>
            </a:r>
            <a:r>
              <a:rPr spc="-30"/>
              <a:t> </a:t>
            </a:r>
            <a:r>
              <a:t>increase</a:t>
            </a:r>
            <a:r>
              <a:rPr spc="-20"/>
              <a:t> </a:t>
            </a:r>
            <a:r>
              <a:t>in</a:t>
            </a:r>
            <a:r>
              <a:rPr spc="-25"/>
              <a:t> </a:t>
            </a:r>
            <a:r>
              <a:t>the</a:t>
            </a:r>
            <a:r>
              <a:rPr spc="-20"/>
              <a:t> </a:t>
            </a:r>
            <a:r>
              <a:t>percentage</a:t>
            </a:r>
            <a:r>
              <a:rPr spc="-25"/>
              <a:t> </a:t>
            </a:r>
            <a:r>
              <a:t>of</a:t>
            </a:r>
            <a:r>
              <a:rPr spc="-20"/>
              <a:t> </a:t>
            </a:r>
            <a:r>
              <a:t>"growing"</a:t>
            </a:r>
            <a:r>
              <a:rPr spc="-45"/>
              <a:t> </a:t>
            </a:r>
            <a:r>
              <a:rPr spc="-25"/>
              <a:t>or</a:t>
            </a:r>
          </a:p>
          <a:p>
            <a:pPr indent="572769">
              <a:lnSpc>
                <a:spcPts val="2200"/>
              </a:lnSpc>
              <a:defRPr>
                <a:latin typeface="Microsoft Sans Serif"/>
                <a:ea typeface="Microsoft Sans Serif"/>
                <a:cs typeface="Microsoft Sans Serif"/>
                <a:sym typeface="Microsoft Sans Serif"/>
              </a:defRPr>
            </a:pPr>
            <a:r>
              <a:t>anagen</a:t>
            </a:r>
            <a:r>
              <a:rPr spc="-95"/>
              <a:t> </a:t>
            </a:r>
            <a:r>
              <a:t>hair</a:t>
            </a:r>
            <a:r>
              <a:rPr spc="-85"/>
              <a:t> </a:t>
            </a:r>
            <a:r>
              <a:t>relative</a:t>
            </a:r>
            <a:r>
              <a:rPr spc="-85"/>
              <a:t> </a:t>
            </a:r>
            <a:r>
              <a:t>to</a:t>
            </a:r>
            <a:r>
              <a:rPr spc="-85"/>
              <a:t> </a:t>
            </a:r>
            <a:r>
              <a:t>the</a:t>
            </a:r>
            <a:r>
              <a:rPr spc="-85"/>
              <a:t> </a:t>
            </a:r>
            <a:r>
              <a:t>"resting"</a:t>
            </a:r>
            <a:r>
              <a:rPr spc="-85"/>
              <a:t> </a:t>
            </a:r>
            <a:r>
              <a:t>or</a:t>
            </a:r>
            <a:r>
              <a:rPr spc="-90"/>
              <a:t> </a:t>
            </a:r>
            <a:r>
              <a:t>telogen</a:t>
            </a:r>
            <a:r>
              <a:rPr spc="-95"/>
              <a:t> </a:t>
            </a:r>
            <a:r>
              <a:rPr spc="-10"/>
              <a:t>hair.</a:t>
            </a:r>
          </a:p>
          <a:p>
            <a:pPr marL="949325" lvl="2" indent="-188594">
              <a:spcBef>
                <a:spcPts val="300"/>
              </a:spcBef>
              <a:buSzPct val="100000"/>
              <a:buChar char="•"/>
              <a:tabLst>
                <a:tab pos="939800" algn="l"/>
              </a:tabLst>
              <a:defRPr sz="1500">
                <a:latin typeface="Microsoft Sans Serif"/>
                <a:ea typeface="Microsoft Sans Serif"/>
                <a:cs typeface="Microsoft Sans Serif"/>
                <a:sym typeface="Microsoft Sans Serif"/>
              </a:defRPr>
            </a:pPr>
            <a:r>
              <a:t>This</a:t>
            </a:r>
            <a:r>
              <a:rPr spc="-30"/>
              <a:t> </a:t>
            </a:r>
            <a:r>
              <a:t>ratio</a:t>
            </a:r>
            <a:r>
              <a:rPr spc="-30"/>
              <a:t> </a:t>
            </a:r>
            <a:r>
              <a:t>is</a:t>
            </a:r>
            <a:r>
              <a:rPr spc="-30"/>
              <a:t> </a:t>
            </a:r>
            <a:r>
              <a:t>reversed</a:t>
            </a:r>
            <a:r>
              <a:rPr spc="-25"/>
              <a:t> </a:t>
            </a:r>
            <a:r>
              <a:t>in</a:t>
            </a:r>
            <a:r>
              <a:rPr spc="-25"/>
              <a:t> </a:t>
            </a:r>
            <a:r>
              <a:t>the</a:t>
            </a:r>
            <a:r>
              <a:rPr spc="-35"/>
              <a:t> </a:t>
            </a:r>
            <a:r>
              <a:rPr spc="-10"/>
              <a:t>puerperium.</a:t>
            </a:r>
          </a:p>
          <a:p>
            <a:pPr marL="948055" lvl="2" indent="-187959">
              <a:spcBef>
                <a:spcPts val="300"/>
              </a:spcBef>
              <a:buSzPct val="100000"/>
              <a:buChar char="•"/>
              <a:tabLst>
                <a:tab pos="939800" algn="l"/>
              </a:tabLst>
              <a:defRPr sz="1500" spc="-20">
                <a:latin typeface="Microsoft Sans Serif"/>
                <a:ea typeface="Microsoft Sans Serif"/>
                <a:cs typeface="Microsoft Sans Serif"/>
                <a:sym typeface="Microsoft Sans Serif"/>
              </a:defRPr>
            </a:pPr>
            <a:r>
              <a:t>Telogen</a:t>
            </a:r>
            <a:r>
              <a:rPr spc="-70"/>
              <a:t> </a:t>
            </a:r>
            <a:r>
              <a:t>effluvium</a:t>
            </a:r>
            <a:r>
              <a:rPr spc="-60"/>
              <a:t> </a:t>
            </a:r>
            <a:r>
              <a:rPr spc="0"/>
              <a:t>is</a:t>
            </a:r>
            <a:r>
              <a:rPr spc="-60"/>
              <a:t> </a:t>
            </a:r>
            <a:r>
              <a:rPr spc="0"/>
              <a:t>the</a:t>
            </a:r>
            <a:r>
              <a:rPr spc="-60"/>
              <a:t> </a:t>
            </a:r>
            <a:r>
              <a:rPr spc="-10"/>
              <a:t>hair</a:t>
            </a:r>
            <a:r>
              <a:rPr spc="-70"/>
              <a:t> </a:t>
            </a:r>
            <a:r>
              <a:rPr spc="-10"/>
              <a:t>loss</a:t>
            </a:r>
            <a:r>
              <a:rPr spc="-75"/>
              <a:t> </a:t>
            </a:r>
            <a:r>
              <a:rPr spc="0"/>
              <a:t>commonly</a:t>
            </a:r>
            <a:r>
              <a:rPr spc="-50"/>
              <a:t> </a:t>
            </a:r>
            <a:r>
              <a:t>noted</a:t>
            </a:r>
            <a:r>
              <a:rPr spc="-65"/>
              <a:t> </a:t>
            </a:r>
            <a:r>
              <a:rPr spc="-10"/>
              <a:t>one</a:t>
            </a:r>
            <a:r>
              <a:rPr spc="-65"/>
              <a:t> </a:t>
            </a:r>
            <a:r>
              <a:rPr spc="0"/>
              <a:t>to</a:t>
            </a:r>
            <a:r>
              <a:rPr spc="-65"/>
              <a:t> </a:t>
            </a:r>
            <a:r>
              <a:rPr spc="-10"/>
              <a:t>five</a:t>
            </a:r>
            <a:r>
              <a:rPr spc="-65"/>
              <a:t> </a:t>
            </a:r>
            <a:r>
              <a:t>months</a:t>
            </a:r>
            <a:r>
              <a:rPr spc="-60"/>
              <a:t> </a:t>
            </a:r>
            <a:r>
              <a:rPr spc="0"/>
              <a:t>after</a:t>
            </a:r>
            <a:r>
              <a:rPr spc="-65"/>
              <a:t> </a:t>
            </a:r>
            <a:r>
              <a:rPr spc="-10"/>
              <a:t>delivery.</a:t>
            </a:r>
          </a:p>
          <a:p>
            <a:pPr marL="948689" lvl="2" indent="-187959">
              <a:lnSpc>
                <a:spcPts val="1800"/>
              </a:lnSpc>
              <a:spcBef>
                <a:spcPts val="300"/>
              </a:spcBef>
              <a:buSzPct val="100000"/>
              <a:buChar char="•"/>
              <a:tabLst>
                <a:tab pos="939800" algn="l"/>
              </a:tabLst>
              <a:defRPr sz="1500" spc="-10">
                <a:latin typeface="Microsoft Sans Serif"/>
                <a:ea typeface="Microsoft Sans Serif"/>
                <a:cs typeface="Microsoft Sans Serif"/>
                <a:sym typeface="Microsoft Sans Serif"/>
              </a:defRPr>
            </a:pPr>
            <a:r>
              <a:t>This</a:t>
            </a:r>
            <a:r>
              <a:rPr spc="-65"/>
              <a:t> </a:t>
            </a:r>
            <a:r>
              <a:rPr spc="0"/>
              <a:t>is</a:t>
            </a:r>
            <a:r>
              <a:rPr spc="-60"/>
              <a:t> </a:t>
            </a:r>
            <a:r>
              <a:rPr spc="0"/>
              <a:t>usually</a:t>
            </a:r>
            <a:r>
              <a:rPr spc="-70"/>
              <a:t> </a:t>
            </a:r>
            <a:r>
              <a:rPr spc="-20"/>
              <a:t>self-</a:t>
            </a:r>
            <a:r>
              <a:rPr spc="0"/>
              <a:t>limited</a:t>
            </a:r>
            <a:r>
              <a:rPr spc="-55"/>
              <a:t> </a:t>
            </a:r>
            <a:r>
              <a:rPr spc="0"/>
              <a:t>with</a:t>
            </a:r>
            <a:r>
              <a:rPr spc="-65"/>
              <a:t> </a:t>
            </a:r>
            <a:r>
              <a:rPr spc="-20"/>
              <a:t>restoration</a:t>
            </a:r>
            <a:r>
              <a:rPr spc="-65"/>
              <a:t> </a:t>
            </a:r>
            <a:r>
              <a:rPr spc="0"/>
              <a:t>of</a:t>
            </a:r>
            <a:r>
              <a:rPr spc="-55"/>
              <a:t> </a:t>
            </a:r>
            <a:r>
              <a:rPr spc="0"/>
              <a:t>normal</a:t>
            </a:r>
            <a:r>
              <a:rPr spc="-60"/>
              <a:t> </a:t>
            </a:r>
            <a:r>
              <a:rPr spc="0"/>
              <a:t>hair</a:t>
            </a:r>
            <a:r>
              <a:rPr spc="-70"/>
              <a:t> </a:t>
            </a:r>
            <a:r>
              <a:rPr spc="-20"/>
              <a:t>patterns</a:t>
            </a:r>
            <a:r>
              <a:rPr spc="-55"/>
              <a:t> </a:t>
            </a:r>
            <a:r>
              <a:rPr spc="0"/>
              <a:t>by</a:t>
            </a:r>
            <a:r>
              <a:rPr spc="-60"/>
              <a:t> </a:t>
            </a:r>
            <a:r>
              <a:rPr spc="0"/>
              <a:t>6</a:t>
            </a:r>
            <a:r>
              <a:rPr spc="-65"/>
              <a:t> </a:t>
            </a:r>
            <a:r>
              <a:rPr spc="0"/>
              <a:t>to</a:t>
            </a:r>
            <a:r>
              <a:rPr spc="-60"/>
              <a:t> </a:t>
            </a:r>
            <a:r>
              <a:rPr spc="0"/>
              <a:t>15</a:t>
            </a:r>
            <a:r>
              <a:rPr spc="-60"/>
              <a:t> </a:t>
            </a:r>
            <a:r>
              <a:t>months</a:t>
            </a:r>
          </a:p>
          <a:p>
            <a:pPr indent="949325">
              <a:lnSpc>
                <a:spcPts val="1800"/>
              </a:lnSpc>
              <a:defRPr sz="1500">
                <a:latin typeface="Microsoft Sans Serif"/>
                <a:ea typeface="Microsoft Sans Serif"/>
                <a:cs typeface="Microsoft Sans Serif"/>
                <a:sym typeface="Microsoft Sans Serif"/>
              </a:defRPr>
            </a:pPr>
            <a:r>
              <a:t>after</a:t>
            </a:r>
            <a:r>
              <a:rPr spc="-100"/>
              <a:t> </a:t>
            </a:r>
            <a:r>
              <a:rPr spc="-10"/>
              <a:t>delivery.</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object 2"/>
          <p:cNvSpPr txBox="1">
            <a:spLocks noGrp="1"/>
          </p:cNvSpPr>
          <p:nvPr>
            <p:ph type="title"/>
          </p:nvPr>
        </p:nvSpPr>
        <p:spPr>
          <a:xfrm>
            <a:off x="741679" y="449000"/>
            <a:ext cx="8575041" cy="757557"/>
          </a:xfrm>
          <a:prstGeom prst="rect">
            <a:avLst/>
          </a:prstGeom>
        </p:spPr>
        <p:txBody>
          <a:bodyPr/>
          <a:lstStyle/>
          <a:p>
            <a:pPr indent="12700">
              <a:spcBef>
                <a:spcPts val="100"/>
              </a:spcBef>
              <a:defRPr sz="4400"/>
            </a:pPr>
            <a:r>
              <a:t>Investigations</a:t>
            </a:r>
            <a:r>
              <a:rPr spc="-100"/>
              <a:t> Ordered</a:t>
            </a:r>
          </a:p>
        </p:txBody>
      </p:sp>
      <p:sp>
        <p:nvSpPr>
          <p:cNvPr id="484" name="object 3"/>
          <p:cNvSpPr txBox="1"/>
          <p:nvPr/>
        </p:nvSpPr>
        <p:spPr>
          <a:xfrm>
            <a:off x="139699" y="1586352"/>
            <a:ext cx="9194167" cy="3962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350520" indent="-337820">
              <a:spcBef>
                <a:spcPts val="100"/>
              </a:spcBef>
              <a:buClr>
                <a:srgbClr val="000000"/>
              </a:buClr>
              <a:buSzPct val="100000"/>
              <a:buAutoNum type="arabicPeriod"/>
              <a:tabLst>
                <a:tab pos="342900" algn="l"/>
              </a:tabLst>
              <a:defRPr sz="2400" spc="114">
                <a:solidFill>
                  <a:srgbClr val="632523"/>
                </a:solidFill>
                <a:latin typeface="Arial"/>
                <a:ea typeface="Arial"/>
                <a:cs typeface="Arial"/>
                <a:sym typeface="Arial"/>
              </a:defRPr>
            </a:pPr>
            <a:r>
              <a:t>Blood</a:t>
            </a:r>
            <a:r>
              <a:rPr spc="15"/>
              <a:t> </a:t>
            </a:r>
            <a:r>
              <a:rPr spc="55"/>
              <a:t>Tests</a:t>
            </a:r>
          </a:p>
          <a:p>
            <a:pPr marR="117475" indent="12700">
              <a:defRPr sz="2400">
                <a:latin typeface="Microsoft Sans Serif"/>
                <a:ea typeface="Microsoft Sans Serif"/>
                <a:cs typeface="Microsoft Sans Serif"/>
                <a:sym typeface="Microsoft Sans Serif"/>
              </a:defRPr>
            </a:pPr>
            <a:r>
              <a:t>Complete</a:t>
            </a:r>
            <a:r>
              <a:rPr spc="-20"/>
              <a:t> </a:t>
            </a:r>
            <a:r>
              <a:t>Blood</a:t>
            </a:r>
            <a:r>
              <a:rPr spc="-20"/>
              <a:t> </a:t>
            </a:r>
            <a:r>
              <a:t>Count</a:t>
            </a:r>
            <a:r>
              <a:rPr spc="-20"/>
              <a:t> </a:t>
            </a:r>
            <a:r>
              <a:t>(CBC):</a:t>
            </a:r>
            <a:r>
              <a:rPr spc="-20"/>
              <a:t> </a:t>
            </a:r>
            <a:r>
              <a:t>WBC</a:t>
            </a:r>
            <a:r>
              <a:rPr spc="-15"/>
              <a:t> </a:t>
            </a:r>
            <a:r>
              <a:t>↑</a:t>
            </a:r>
            <a:r>
              <a:rPr spc="-20"/>
              <a:t> </a:t>
            </a:r>
            <a:r>
              <a:t>(Leukocytosis</a:t>
            </a:r>
            <a:r>
              <a:rPr spc="-20"/>
              <a:t> </a:t>
            </a:r>
            <a:r>
              <a:rPr spc="-10"/>
              <a:t>~16,000/mm³) </a:t>
            </a:r>
            <a:r>
              <a:rPr spc="-20"/>
              <a:t>C-</a:t>
            </a:r>
            <a:r>
              <a:t>reactive</a:t>
            </a:r>
            <a:r>
              <a:rPr spc="-25"/>
              <a:t> </a:t>
            </a:r>
            <a:r>
              <a:t>Protein</a:t>
            </a:r>
            <a:r>
              <a:rPr spc="-25"/>
              <a:t> </a:t>
            </a:r>
            <a:r>
              <a:t>(CRP):</a:t>
            </a:r>
            <a:r>
              <a:rPr spc="-25"/>
              <a:t> </a:t>
            </a:r>
            <a:r>
              <a:rPr spc="-10"/>
              <a:t>Elevated</a:t>
            </a:r>
          </a:p>
          <a:p>
            <a:pPr indent="12700">
              <a:defRPr sz="2400">
                <a:latin typeface="Microsoft Sans Serif"/>
                <a:ea typeface="Microsoft Sans Serif"/>
                <a:cs typeface="Microsoft Sans Serif"/>
                <a:sym typeface="Microsoft Sans Serif"/>
              </a:defRPr>
            </a:pPr>
            <a:r>
              <a:t>Blood</a:t>
            </a:r>
            <a:r>
              <a:rPr spc="-30"/>
              <a:t> </a:t>
            </a:r>
            <a:r>
              <a:t>Culture:</a:t>
            </a:r>
            <a:r>
              <a:rPr spc="-30"/>
              <a:t> </a:t>
            </a:r>
            <a:r>
              <a:rPr spc="-10"/>
              <a:t>Pending</a:t>
            </a:r>
          </a:p>
          <a:p>
            <a:pPr marL="350520" marR="3497579" indent="-337820">
              <a:buClr>
                <a:srgbClr val="000000"/>
              </a:buClr>
              <a:buSzPct val="100000"/>
              <a:buAutoNum type="arabicPeriod" startAt="2"/>
              <a:tabLst>
                <a:tab pos="342900" algn="l"/>
              </a:tabLst>
              <a:defRPr sz="2400" spc="80">
                <a:solidFill>
                  <a:srgbClr val="632523"/>
                </a:solidFill>
                <a:latin typeface="Arial"/>
                <a:ea typeface="Arial"/>
                <a:cs typeface="Arial"/>
                <a:sym typeface="Arial"/>
              </a:defRPr>
            </a:pPr>
            <a:r>
              <a:t>Pelvic</a:t>
            </a:r>
            <a:r>
              <a:rPr spc="0"/>
              <a:t> </a:t>
            </a:r>
            <a:r>
              <a:rPr spc="70"/>
              <a:t>Swabs</a:t>
            </a:r>
            <a:r>
              <a:rPr spc="5"/>
              <a:t> </a:t>
            </a:r>
            <a:r>
              <a:rPr spc="125"/>
              <a:t>&amp;</a:t>
            </a:r>
            <a:r>
              <a:rPr spc="0"/>
              <a:t> </a:t>
            </a:r>
            <a:r>
              <a:rPr spc="85"/>
              <a:t>Urinalysis </a:t>
            </a:r>
            <a:r>
              <a:rPr spc="0">
                <a:solidFill>
                  <a:srgbClr val="000000"/>
                </a:solidFill>
                <a:latin typeface="Microsoft Sans Serif"/>
                <a:ea typeface="Microsoft Sans Serif"/>
                <a:cs typeface="Microsoft Sans Serif"/>
                <a:sym typeface="Microsoft Sans Serif"/>
              </a:rPr>
              <a:t>Endocervical</a:t>
            </a:r>
            <a:r>
              <a:rPr spc="-15">
                <a:solidFill>
                  <a:srgbClr val="000000"/>
                </a:solidFill>
                <a:latin typeface="Microsoft Sans Serif"/>
                <a:ea typeface="Microsoft Sans Serif"/>
                <a:cs typeface="Microsoft Sans Serif"/>
                <a:sym typeface="Microsoft Sans Serif"/>
              </a:rPr>
              <a:t> </a:t>
            </a:r>
            <a:r>
              <a:rPr spc="0">
                <a:solidFill>
                  <a:srgbClr val="000000"/>
                </a:solidFill>
                <a:latin typeface="Microsoft Sans Serif"/>
                <a:ea typeface="Microsoft Sans Serif"/>
                <a:cs typeface="Microsoft Sans Serif"/>
                <a:sym typeface="Microsoft Sans Serif"/>
              </a:rPr>
              <a:t>swab</a:t>
            </a:r>
            <a:r>
              <a:rPr spc="-10">
                <a:solidFill>
                  <a:srgbClr val="000000"/>
                </a:solidFill>
                <a:latin typeface="Microsoft Sans Serif"/>
                <a:ea typeface="Microsoft Sans Serif"/>
                <a:cs typeface="Microsoft Sans Serif"/>
                <a:sym typeface="Microsoft Sans Serif"/>
              </a:rPr>
              <a:t> </a:t>
            </a:r>
            <a:r>
              <a:rPr spc="0">
                <a:solidFill>
                  <a:srgbClr val="000000"/>
                </a:solidFill>
                <a:latin typeface="Microsoft Sans Serif"/>
                <a:ea typeface="Microsoft Sans Serif"/>
                <a:cs typeface="Microsoft Sans Serif"/>
                <a:sym typeface="Microsoft Sans Serif"/>
              </a:rPr>
              <a:t>for</a:t>
            </a:r>
            <a:r>
              <a:rPr spc="-10">
                <a:solidFill>
                  <a:srgbClr val="000000"/>
                </a:solidFill>
                <a:latin typeface="Microsoft Sans Serif"/>
                <a:ea typeface="Microsoft Sans Serif"/>
                <a:cs typeface="Microsoft Sans Serif"/>
                <a:sym typeface="Microsoft Sans Serif"/>
              </a:rPr>
              <a:t> </a:t>
            </a:r>
            <a:r>
              <a:rPr spc="0">
                <a:solidFill>
                  <a:srgbClr val="000000"/>
                </a:solidFill>
                <a:latin typeface="Microsoft Sans Serif"/>
                <a:ea typeface="Microsoft Sans Serif"/>
                <a:cs typeface="Microsoft Sans Serif"/>
                <a:sym typeface="Microsoft Sans Serif"/>
              </a:rPr>
              <a:t>culture</a:t>
            </a:r>
            <a:r>
              <a:rPr spc="-10">
                <a:solidFill>
                  <a:srgbClr val="000000"/>
                </a:solidFill>
                <a:latin typeface="Microsoft Sans Serif"/>
                <a:ea typeface="Microsoft Sans Serif"/>
                <a:cs typeface="Microsoft Sans Serif"/>
                <a:sym typeface="Microsoft Sans Serif"/>
              </a:rPr>
              <a:t> </a:t>
            </a:r>
            <a:r>
              <a:rPr spc="0">
                <a:solidFill>
                  <a:srgbClr val="000000"/>
                </a:solidFill>
                <a:latin typeface="Microsoft Sans Serif"/>
                <a:ea typeface="Microsoft Sans Serif"/>
                <a:cs typeface="Microsoft Sans Serif"/>
                <a:sym typeface="Microsoft Sans Serif"/>
              </a:rPr>
              <a:t>&amp;</a:t>
            </a:r>
            <a:r>
              <a:rPr spc="-10">
                <a:solidFill>
                  <a:srgbClr val="000000"/>
                </a:solidFill>
                <a:latin typeface="Microsoft Sans Serif"/>
                <a:ea typeface="Microsoft Sans Serif"/>
                <a:cs typeface="Microsoft Sans Serif"/>
                <a:sym typeface="Microsoft Sans Serif"/>
              </a:rPr>
              <a:t> sensitivity </a:t>
            </a:r>
            <a:r>
              <a:rPr spc="0">
                <a:solidFill>
                  <a:srgbClr val="000000"/>
                </a:solidFill>
                <a:latin typeface="Microsoft Sans Serif"/>
                <a:ea typeface="Microsoft Sans Serif"/>
                <a:cs typeface="Microsoft Sans Serif"/>
                <a:sym typeface="Microsoft Sans Serif"/>
              </a:rPr>
              <a:t>Urine</a:t>
            </a:r>
            <a:r>
              <a:rPr spc="-10">
                <a:solidFill>
                  <a:srgbClr val="000000"/>
                </a:solidFill>
                <a:latin typeface="Microsoft Sans Serif"/>
                <a:ea typeface="Microsoft Sans Serif"/>
                <a:cs typeface="Microsoft Sans Serif"/>
                <a:sym typeface="Microsoft Sans Serif"/>
              </a:rPr>
              <a:t> </a:t>
            </a:r>
            <a:r>
              <a:rPr spc="0">
                <a:solidFill>
                  <a:srgbClr val="000000"/>
                </a:solidFill>
                <a:latin typeface="Microsoft Sans Serif"/>
                <a:ea typeface="Microsoft Sans Serif"/>
                <a:cs typeface="Microsoft Sans Serif"/>
                <a:sym typeface="Microsoft Sans Serif"/>
              </a:rPr>
              <a:t>analysis</a:t>
            </a:r>
            <a:r>
              <a:rPr spc="-5">
                <a:solidFill>
                  <a:srgbClr val="000000"/>
                </a:solidFill>
                <a:latin typeface="Microsoft Sans Serif"/>
                <a:ea typeface="Microsoft Sans Serif"/>
                <a:cs typeface="Microsoft Sans Serif"/>
                <a:sym typeface="Microsoft Sans Serif"/>
              </a:rPr>
              <a:t> </a:t>
            </a:r>
            <a:r>
              <a:rPr spc="0">
                <a:solidFill>
                  <a:srgbClr val="000000"/>
                </a:solidFill>
                <a:latin typeface="Microsoft Sans Serif"/>
                <a:ea typeface="Microsoft Sans Serif"/>
                <a:cs typeface="Microsoft Sans Serif"/>
                <a:sym typeface="Microsoft Sans Serif"/>
              </a:rPr>
              <a:t>&amp;</a:t>
            </a:r>
            <a:r>
              <a:rPr spc="-5">
                <a:solidFill>
                  <a:srgbClr val="000000"/>
                </a:solidFill>
                <a:latin typeface="Microsoft Sans Serif"/>
                <a:ea typeface="Microsoft Sans Serif"/>
                <a:cs typeface="Microsoft Sans Serif"/>
                <a:sym typeface="Microsoft Sans Serif"/>
              </a:rPr>
              <a:t> </a:t>
            </a:r>
            <a:r>
              <a:rPr spc="0">
                <a:solidFill>
                  <a:srgbClr val="000000"/>
                </a:solidFill>
                <a:latin typeface="Microsoft Sans Serif"/>
                <a:ea typeface="Microsoft Sans Serif"/>
                <a:cs typeface="Microsoft Sans Serif"/>
                <a:sym typeface="Microsoft Sans Serif"/>
              </a:rPr>
              <a:t>culture</a:t>
            </a:r>
            <a:r>
              <a:rPr spc="-10">
                <a:solidFill>
                  <a:srgbClr val="000000"/>
                </a:solidFill>
                <a:latin typeface="Microsoft Sans Serif"/>
                <a:ea typeface="Microsoft Sans Serif"/>
                <a:cs typeface="Microsoft Sans Serif"/>
                <a:sym typeface="Microsoft Sans Serif"/>
              </a:rPr>
              <a:t> </a:t>
            </a:r>
            <a:r>
              <a:rPr spc="0">
                <a:solidFill>
                  <a:srgbClr val="000000"/>
                </a:solidFill>
                <a:latin typeface="Microsoft Sans Serif"/>
                <a:ea typeface="Microsoft Sans Serif"/>
                <a:cs typeface="Microsoft Sans Serif"/>
                <a:sym typeface="Microsoft Sans Serif"/>
              </a:rPr>
              <a:t>(to</a:t>
            </a:r>
            <a:r>
              <a:rPr spc="-5">
                <a:solidFill>
                  <a:srgbClr val="000000"/>
                </a:solidFill>
                <a:latin typeface="Microsoft Sans Serif"/>
                <a:ea typeface="Microsoft Sans Serif"/>
                <a:cs typeface="Microsoft Sans Serif"/>
                <a:sym typeface="Microsoft Sans Serif"/>
              </a:rPr>
              <a:t> </a:t>
            </a:r>
            <a:r>
              <a:rPr spc="0">
                <a:solidFill>
                  <a:srgbClr val="000000"/>
                </a:solidFill>
                <a:latin typeface="Microsoft Sans Serif"/>
                <a:ea typeface="Microsoft Sans Serif"/>
                <a:cs typeface="Microsoft Sans Serif"/>
                <a:sym typeface="Microsoft Sans Serif"/>
              </a:rPr>
              <a:t>rule</a:t>
            </a:r>
            <a:r>
              <a:rPr spc="-5">
                <a:solidFill>
                  <a:srgbClr val="000000"/>
                </a:solidFill>
                <a:latin typeface="Microsoft Sans Serif"/>
                <a:ea typeface="Microsoft Sans Serif"/>
                <a:cs typeface="Microsoft Sans Serif"/>
                <a:sym typeface="Microsoft Sans Serif"/>
              </a:rPr>
              <a:t> </a:t>
            </a:r>
            <a:r>
              <a:rPr spc="0">
                <a:solidFill>
                  <a:srgbClr val="000000"/>
                </a:solidFill>
                <a:latin typeface="Microsoft Sans Serif"/>
                <a:ea typeface="Microsoft Sans Serif"/>
                <a:cs typeface="Microsoft Sans Serif"/>
                <a:sym typeface="Microsoft Sans Serif"/>
              </a:rPr>
              <a:t>out</a:t>
            </a:r>
            <a:r>
              <a:rPr spc="-5">
                <a:solidFill>
                  <a:srgbClr val="000000"/>
                </a:solidFill>
                <a:latin typeface="Microsoft Sans Serif"/>
                <a:ea typeface="Microsoft Sans Serif"/>
                <a:cs typeface="Microsoft Sans Serif"/>
                <a:sym typeface="Microsoft Sans Serif"/>
              </a:rPr>
              <a:t> </a:t>
            </a:r>
            <a:r>
              <a:rPr spc="-20">
                <a:solidFill>
                  <a:srgbClr val="000000"/>
                </a:solidFill>
                <a:latin typeface="Microsoft Sans Serif"/>
                <a:ea typeface="Microsoft Sans Serif"/>
                <a:cs typeface="Microsoft Sans Serif"/>
                <a:sym typeface="Microsoft Sans Serif"/>
              </a:rPr>
              <a:t>UTI)</a:t>
            </a:r>
            <a:endParaRPr>
              <a:latin typeface="Microsoft Sans Serif"/>
              <a:ea typeface="Microsoft Sans Serif"/>
              <a:cs typeface="Microsoft Sans Serif"/>
              <a:sym typeface="Microsoft Sans Serif"/>
            </a:endParaRPr>
          </a:p>
          <a:p>
            <a:pPr marL="349884" indent="-337184">
              <a:buClr>
                <a:srgbClr val="000000"/>
              </a:buClr>
              <a:buSzPct val="100000"/>
              <a:buAutoNum type="arabicPeriod" startAt="2"/>
              <a:tabLst>
                <a:tab pos="342900" algn="l"/>
              </a:tabLst>
              <a:defRPr sz="2400" spc="70">
                <a:solidFill>
                  <a:srgbClr val="632523"/>
                </a:solidFill>
                <a:latin typeface="Arial"/>
                <a:ea typeface="Arial"/>
                <a:cs typeface="Arial"/>
                <a:sym typeface="Arial"/>
              </a:defRPr>
            </a:pPr>
            <a:r>
              <a:t>Imaging</a:t>
            </a:r>
          </a:p>
          <a:p>
            <a:pPr marR="5080" indent="12700">
              <a:defRPr sz="2400">
                <a:latin typeface="Microsoft Sans Serif"/>
                <a:ea typeface="Microsoft Sans Serif"/>
                <a:cs typeface="Microsoft Sans Serif"/>
                <a:sym typeface="Microsoft Sans Serif"/>
              </a:defRPr>
            </a:pPr>
            <a:r>
              <a:t>Pelvic</a:t>
            </a:r>
            <a:r>
              <a:rPr spc="-20"/>
              <a:t> </a:t>
            </a:r>
            <a:r>
              <a:t>ultrasound:</a:t>
            </a:r>
            <a:r>
              <a:rPr spc="-20"/>
              <a:t> </a:t>
            </a:r>
            <a:r>
              <a:t>No</a:t>
            </a:r>
            <a:r>
              <a:rPr spc="-20"/>
              <a:t> </a:t>
            </a:r>
            <a:r>
              <a:t>retained</a:t>
            </a:r>
            <a:r>
              <a:rPr spc="-15"/>
              <a:t> </a:t>
            </a:r>
            <a:r>
              <a:t>products,</a:t>
            </a:r>
            <a:r>
              <a:rPr spc="-20"/>
              <a:t> </a:t>
            </a:r>
            <a:r>
              <a:t>but</a:t>
            </a:r>
            <a:r>
              <a:rPr spc="-20"/>
              <a:t> </a:t>
            </a:r>
            <a:r>
              <a:t>thickened</a:t>
            </a:r>
            <a:r>
              <a:rPr spc="-15"/>
              <a:t> </a:t>
            </a:r>
            <a:r>
              <a:rPr spc="-10"/>
              <a:t>endometrium </a:t>
            </a:r>
            <a:r>
              <a:t>with</a:t>
            </a:r>
            <a:r>
              <a:rPr spc="-30"/>
              <a:t> </a:t>
            </a:r>
            <a:r>
              <a:t>increased</a:t>
            </a:r>
            <a:r>
              <a:rPr spc="-25"/>
              <a:t> </a:t>
            </a:r>
            <a:r>
              <a:t>vascularity</a:t>
            </a:r>
            <a:r>
              <a:rPr spc="-30"/>
              <a:t> </a:t>
            </a:r>
            <a:r>
              <a:t>(suggestive</a:t>
            </a:r>
            <a:r>
              <a:rPr spc="-25"/>
              <a:t> </a:t>
            </a:r>
            <a:r>
              <a:t>of</a:t>
            </a:r>
            <a:r>
              <a:rPr spc="-25"/>
              <a:t> </a:t>
            </a:r>
            <a:r>
              <a:rPr spc="-10"/>
              <a:t>endometritis).</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8" name="object 2"/>
          <p:cNvGrpSpPr/>
          <p:nvPr/>
        </p:nvGrpSpPr>
        <p:grpSpPr>
          <a:xfrm>
            <a:off x="0" y="-1764"/>
            <a:ext cx="10058400" cy="3603943"/>
            <a:chOff x="0" y="0"/>
            <a:chExt cx="10058400" cy="3603942"/>
          </a:xfrm>
        </p:grpSpPr>
        <p:pic>
          <p:nvPicPr>
            <p:cNvPr id="486" name="object 3" descr="object 3"/>
            <p:cNvPicPr>
              <a:picLocks noChangeAspect="1"/>
            </p:cNvPicPr>
            <p:nvPr/>
          </p:nvPicPr>
          <p:blipFill>
            <a:blip r:embed="rId2"/>
            <a:stretch>
              <a:fillRect/>
            </a:stretch>
          </p:blipFill>
          <p:spPr>
            <a:xfrm>
              <a:off x="0" y="1762"/>
              <a:ext cx="10058400" cy="3602180"/>
            </a:xfrm>
            <a:prstGeom prst="rect">
              <a:avLst/>
            </a:prstGeom>
            <a:ln w="12700" cap="flat">
              <a:noFill/>
              <a:miter lim="400000"/>
            </a:ln>
            <a:effectLst/>
          </p:spPr>
        </p:pic>
        <p:pic>
          <p:nvPicPr>
            <p:cNvPr id="487" name="object 4" descr="object 4"/>
            <p:cNvPicPr>
              <a:picLocks noChangeAspect="1"/>
            </p:cNvPicPr>
            <p:nvPr/>
          </p:nvPicPr>
          <p:blipFill>
            <a:blip r:embed="rId3"/>
            <a:stretch>
              <a:fillRect/>
            </a:stretch>
          </p:blipFill>
          <p:spPr>
            <a:xfrm>
              <a:off x="0" y="0"/>
              <a:ext cx="10058400" cy="3603943"/>
            </a:xfrm>
            <a:prstGeom prst="rect">
              <a:avLst/>
            </a:prstGeom>
            <a:ln w="12700" cap="flat">
              <a:noFill/>
              <a:miter lim="400000"/>
            </a:ln>
            <a:effectLst/>
          </p:spPr>
        </p:pic>
      </p:grpSp>
      <p:sp>
        <p:nvSpPr>
          <p:cNvPr id="489" name="object 5"/>
          <p:cNvSpPr txBox="1">
            <a:spLocks noGrp="1"/>
          </p:cNvSpPr>
          <p:nvPr>
            <p:ph type="title"/>
          </p:nvPr>
        </p:nvSpPr>
        <p:spPr>
          <a:xfrm>
            <a:off x="2074416" y="2462999"/>
            <a:ext cx="5067937" cy="554356"/>
          </a:xfrm>
          <a:prstGeom prst="rect">
            <a:avLst/>
          </a:prstGeom>
        </p:spPr>
        <p:txBody>
          <a:bodyPr/>
          <a:lstStyle/>
          <a:p>
            <a:pPr indent="12700">
              <a:spcBef>
                <a:spcPts val="100"/>
              </a:spcBef>
              <a:defRPr sz="3200" spc="100">
                <a:solidFill>
                  <a:srgbClr val="FFFFFF"/>
                </a:solidFill>
                <a:latin typeface="Arial"/>
                <a:ea typeface="Arial"/>
                <a:cs typeface="Arial"/>
                <a:sym typeface="Arial"/>
              </a:defRPr>
            </a:pPr>
            <a:r>
              <a:t>Psychological</a:t>
            </a:r>
            <a:r>
              <a:rPr spc="0"/>
              <a:t> </a:t>
            </a:r>
            <a:r>
              <a:rPr sz="3400" spc="200"/>
              <a:t>problems</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object 2"/>
          <p:cNvSpPr txBox="1">
            <a:spLocks noGrp="1"/>
          </p:cNvSpPr>
          <p:nvPr>
            <p:ph type="title"/>
          </p:nvPr>
        </p:nvSpPr>
        <p:spPr>
          <a:xfrm>
            <a:off x="741679" y="449000"/>
            <a:ext cx="8575041" cy="757557"/>
          </a:xfrm>
          <a:prstGeom prst="rect">
            <a:avLst/>
          </a:prstGeom>
        </p:spPr>
        <p:txBody>
          <a:bodyPr/>
          <a:lstStyle/>
          <a:p>
            <a:pPr indent="3086735">
              <a:spcBef>
                <a:spcPts val="100"/>
              </a:spcBef>
              <a:defRPr sz="3400" spc="100"/>
            </a:pPr>
            <a:r>
              <a:t>Baby</a:t>
            </a:r>
            <a:r>
              <a:rPr spc="300"/>
              <a:t> </a:t>
            </a:r>
            <a:r>
              <a:t>blues</a:t>
            </a:r>
          </a:p>
        </p:txBody>
      </p:sp>
      <p:sp>
        <p:nvSpPr>
          <p:cNvPr id="492" name="object 3"/>
          <p:cNvSpPr txBox="1"/>
          <p:nvPr/>
        </p:nvSpPr>
        <p:spPr>
          <a:xfrm>
            <a:off x="344803" y="1423232"/>
            <a:ext cx="6064887" cy="3489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116204" marR="5080" indent="-114300">
              <a:lnSpc>
                <a:spcPts val="2600"/>
              </a:lnSpc>
              <a:spcBef>
                <a:spcPts val="200"/>
              </a:spcBef>
              <a:buSzPct val="100000"/>
              <a:buChar char="•"/>
              <a:tabLst>
                <a:tab pos="203200" algn="l"/>
              </a:tabLst>
              <a:defRPr sz="2300" u="sng" spc="95">
                <a:uFill>
                  <a:solidFill>
                    <a:srgbClr val="000000"/>
                  </a:solidFill>
                </a:uFill>
                <a:latin typeface="Microsoft Sans Serif"/>
                <a:ea typeface="Microsoft Sans Serif"/>
                <a:cs typeface="Microsoft Sans Serif"/>
                <a:sym typeface="Microsoft Sans Serif"/>
              </a:defRPr>
            </a:pPr>
            <a:r>
              <a:t> </a:t>
            </a:r>
            <a:r>
              <a:rPr spc="0">
                <a:latin typeface="Times New Roman"/>
                <a:ea typeface="Times New Roman"/>
                <a:cs typeface="Times New Roman"/>
                <a:sym typeface="Times New Roman"/>
              </a:rPr>
              <a:t>50</a:t>
            </a:r>
            <a:r>
              <a:rPr spc="-40">
                <a:latin typeface="Times New Roman"/>
                <a:ea typeface="Times New Roman"/>
                <a:cs typeface="Times New Roman"/>
                <a:sym typeface="Times New Roman"/>
              </a:rPr>
              <a:t> </a:t>
            </a:r>
            <a:r>
              <a:rPr spc="0">
                <a:latin typeface="Times New Roman"/>
                <a:ea typeface="Times New Roman"/>
                <a:cs typeface="Times New Roman"/>
                <a:sym typeface="Times New Roman"/>
              </a:rPr>
              <a:t>to</a:t>
            </a:r>
            <a:r>
              <a:rPr spc="-35">
                <a:latin typeface="Times New Roman"/>
                <a:ea typeface="Times New Roman"/>
                <a:cs typeface="Times New Roman"/>
                <a:sym typeface="Times New Roman"/>
              </a:rPr>
              <a:t> </a:t>
            </a:r>
            <a:r>
              <a:rPr spc="0">
                <a:latin typeface="Times New Roman"/>
                <a:ea typeface="Times New Roman"/>
                <a:cs typeface="Times New Roman"/>
                <a:sym typeface="Times New Roman"/>
              </a:rPr>
              <a:t>85%</a:t>
            </a:r>
            <a:r>
              <a:rPr spc="-45">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of</a:t>
            </a:r>
            <a:r>
              <a:rPr u="none" spc="-40">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women</a:t>
            </a:r>
            <a:r>
              <a:rPr u="none" spc="-35">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experience</a:t>
            </a:r>
            <a:r>
              <a:rPr u="none" spc="-35">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postpartum</a:t>
            </a:r>
            <a:r>
              <a:rPr u="none" spc="-45">
                <a:uFillTx/>
                <a:latin typeface="Times New Roman"/>
                <a:ea typeface="Times New Roman"/>
                <a:cs typeface="Times New Roman"/>
                <a:sym typeface="Times New Roman"/>
              </a:rPr>
              <a:t> </a:t>
            </a:r>
            <a:r>
              <a:rPr u="none" spc="-10">
                <a:uFillTx/>
                <a:latin typeface="Times New Roman"/>
                <a:ea typeface="Times New Roman"/>
                <a:cs typeface="Times New Roman"/>
                <a:sym typeface="Times New Roman"/>
              </a:rPr>
              <a:t>blues 	</a:t>
            </a:r>
            <a:r>
              <a:rPr u="none" spc="0">
                <a:uFillTx/>
                <a:latin typeface="Times New Roman"/>
                <a:ea typeface="Times New Roman"/>
                <a:cs typeface="Times New Roman"/>
                <a:sym typeface="Times New Roman"/>
              </a:rPr>
              <a:t>during</a:t>
            </a:r>
            <a:r>
              <a:rPr u="none" spc="-70">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the</a:t>
            </a:r>
            <a:r>
              <a:rPr u="none" spc="-60">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first</a:t>
            </a:r>
            <a:r>
              <a:rPr u="none" spc="-70">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few</a:t>
            </a:r>
            <a:r>
              <a:rPr u="none" spc="-60">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weeks</a:t>
            </a:r>
            <a:r>
              <a:rPr u="none" spc="-70">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after</a:t>
            </a:r>
            <a:r>
              <a:rPr u="none" spc="-70">
                <a:uFillTx/>
                <a:latin typeface="Times New Roman"/>
                <a:ea typeface="Times New Roman"/>
                <a:cs typeface="Times New Roman"/>
                <a:sym typeface="Times New Roman"/>
              </a:rPr>
              <a:t> </a:t>
            </a:r>
            <a:r>
              <a:rPr u="none" spc="-10">
                <a:uFillTx/>
                <a:latin typeface="Times New Roman"/>
                <a:ea typeface="Times New Roman"/>
                <a:cs typeface="Times New Roman"/>
                <a:sym typeface="Times New Roman"/>
              </a:rPr>
              <a:t>delivery.</a:t>
            </a:r>
            <a:endParaRPr>
              <a:latin typeface="Times New Roman"/>
              <a:ea typeface="Times New Roman"/>
              <a:cs typeface="Times New Roman"/>
              <a:sym typeface="Times New Roman"/>
            </a:endParaRPr>
          </a:p>
          <a:p>
            <a:pPr marL="114300" marR="421005" indent="-114300">
              <a:lnSpc>
                <a:spcPts val="2500"/>
              </a:lnSpc>
              <a:spcBef>
                <a:spcPts val="800"/>
              </a:spcBef>
              <a:buSzPct val="100000"/>
              <a:buChar char="•"/>
              <a:tabLst>
                <a:tab pos="114300" algn="l"/>
              </a:tabLst>
              <a:defRPr sz="2300" u="sng" spc="185">
                <a:uFill>
                  <a:solidFill>
                    <a:srgbClr val="000000"/>
                  </a:solidFill>
                </a:uFill>
                <a:latin typeface="Microsoft Sans Serif"/>
                <a:ea typeface="Microsoft Sans Serif"/>
                <a:cs typeface="Microsoft Sans Serif"/>
                <a:sym typeface="Microsoft Sans Serif"/>
              </a:defRPr>
            </a:pPr>
            <a:r>
              <a:t> </a:t>
            </a:r>
            <a:r>
              <a:rPr sz="2000" spc="75"/>
              <a:t>Symptoms</a:t>
            </a:r>
            <a:r>
              <a:rPr u="none" spc="75">
                <a:uFillTx/>
                <a:latin typeface="Times New Roman"/>
                <a:ea typeface="Times New Roman"/>
                <a:cs typeface="Times New Roman"/>
                <a:sym typeface="Times New Roman"/>
              </a:rPr>
              <a:t>:</a:t>
            </a:r>
            <a:r>
              <a:rPr u="none" spc="-35">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feelings</a:t>
            </a:r>
            <a:r>
              <a:rPr u="none" spc="-40">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of</a:t>
            </a:r>
            <a:r>
              <a:rPr u="none" spc="-45">
                <a:uFillTx/>
                <a:latin typeface="Times New Roman"/>
                <a:ea typeface="Times New Roman"/>
                <a:cs typeface="Times New Roman"/>
                <a:sym typeface="Times New Roman"/>
              </a:rPr>
              <a:t> </a:t>
            </a:r>
            <a:r>
              <a:rPr u="none" spc="-10">
                <a:uFillTx/>
                <a:latin typeface="Times New Roman"/>
                <a:ea typeface="Times New Roman"/>
                <a:cs typeface="Times New Roman"/>
                <a:sym typeface="Times New Roman"/>
              </a:rPr>
              <a:t>sadness,</a:t>
            </a:r>
            <a:r>
              <a:rPr u="none" spc="-45">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mood</a:t>
            </a:r>
            <a:r>
              <a:rPr u="none" spc="-55">
                <a:uFillTx/>
                <a:latin typeface="Times New Roman"/>
                <a:ea typeface="Times New Roman"/>
                <a:cs typeface="Times New Roman"/>
                <a:sym typeface="Times New Roman"/>
              </a:rPr>
              <a:t> </a:t>
            </a:r>
            <a:r>
              <a:rPr u="none" spc="-10">
                <a:uFillTx/>
                <a:latin typeface="Times New Roman"/>
                <a:ea typeface="Times New Roman"/>
                <a:cs typeface="Times New Roman"/>
                <a:sym typeface="Times New Roman"/>
              </a:rPr>
              <a:t>lability, 	</a:t>
            </a:r>
            <a:r>
              <a:rPr u="none" spc="0">
                <a:uFillTx/>
                <a:latin typeface="Times New Roman"/>
                <a:ea typeface="Times New Roman"/>
                <a:cs typeface="Times New Roman"/>
                <a:sym typeface="Times New Roman"/>
              </a:rPr>
              <a:t>tearfulness,</a:t>
            </a:r>
            <a:r>
              <a:rPr u="none" spc="-65">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anxiety</a:t>
            </a:r>
            <a:r>
              <a:rPr u="none" spc="-65">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or</a:t>
            </a:r>
            <a:r>
              <a:rPr u="none" spc="-65">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irritability</a:t>
            </a:r>
            <a:r>
              <a:rPr u="none" spc="-65">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a:t>
            </a:r>
            <a:r>
              <a:rPr u="none" spc="-65">
                <a:uFillTx/>
                <a:latin typeface="Times New Roman"/>
                <a:ea typeface="Times New Roman"/>
                <a:cs typeface="Times New Roman"/>
                <a:sym typeface="Times New Roman"/>
              </a:rPr>
              <a:t> </a:t>
            </a:r>
            <a:r>
              <a:rPr u="none" spc="-10">
                <a:uFillTx/>
                <a:latin typeface="Times New Roman"/>
                <a:ea typeface="Times New Roman"/>
                <a:cs typeface="Times New Roman"/>
                <a:sym typeface="Times New Roman"/>
              </a:rPr>
              <a:t>Feeling 	</a:t>
            </a:r>
            <a:r>
              <a:rPr u="none" spc="0">
                <a:uFillTx/>
                <a:latin typeface="Times New Roman"/>
                <a:ea typeface="Times New Roman"/>
                <a:cs typeface="Times New Roman"/>
                <a:sym typeface="Times New Roman"/>
              </a:rPr>
              <a:t>overwhelmed</a:t>
            </a:r>
            <a:r>
              <a:rPr u="none" spc="-60">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and</a:t>
            </a:r>
            <a:r>
              <a:rPr u="none" spc="-40">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that</a:t>
            </a:r>
            <a:r>
              <a:rPr u="none" spc="-45">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you</a:t>
            </a:r>
            <a:r>
              <a:rPr u="none" spc="-45">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cant</a:t>
            </a:r>
            <a:r>
              <a:rPr u="none" spc="-40">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take</a:t>
            </a:r>
            <a:r>
              <a:rPr u="none" spc="-50">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care</a:t>
            </a:r>
            <a:r>
              <a:rPr u="none" spc="-40">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of</a:t>
            </a:r>
            <a:r>
              <a:rPr u="none" spc="-65">
                <a:uFillTx/>
                <a:latin typeface="Times New Roman"/>
                <a:ea typeface="Times New Roman"/>
                <a:cs typeface="Times New Roman"/>
                <a:sym typeface="Times New Roman"/>
              </a:rPr>
              <a:t> </a:t>
            </a:r>
            <a:r>
              <a:rPr u="none" spc="-25">
                <a:uFillTx/>
                <a:latin typeface="Times New Roman"/>
                <a:ea typeface="Times New Roman"/>
                <a:cs typeface="Times New Roman"/>
                <a:sym typeface="Times New Roman"/>
              </a:rPr>
              <a:t>the 	</a:t>
            </a:r>
            <a:r>
              <a:rPr u="none" spc="-20">
                <a:uFillTx/>
                <a:latin typeface="Times New Roman"/>
                <a:ea typeface="Times New Roman"/>
                <a:cs typeface="Times New Roman"/>
                <a:sym typeface="Times New Roman"/>
              </a:rPr>
              <a:t>baby</a:t>
            </a:r>
            <a:endParaRPr>
              <a:latin typeface="Times New Roman"/>
              <a:ea typeface="Times New Roman"/>
              <a:cs typeface="Times New Roman"/>
              <a:sym typeface="Times New Roman"/>
            </a:endParaRPr>
          </a:p>
          <a:p>
            <a:pPr marL="117475" marR="292100" indent="-114300">
              <a:lnSpc>
                <a:spcPts val="2500"/>
              </a:lnSpc>
              <a:spcBef>
                <a:spcPts val="800"/>
              </a:spcBef>
              <a:buSzPct val="100000"/>
              <a:buChar char="•"/>
              <a:tabLst>
                <a:tab pos="127000" algn="l"/>
              </a:tabLst>
              <a:defRPr sz="2300" u="sng" spc="160">
                <a:uFill>
                  <a:solidFill>
                    <a:srgbClr val="000000"/>
                  </a:solidFill>
                </a:uFill>
                <a:latin typeface="Microsoft Sans Serif"/>
                <a:ea typeface="Microsoft Sans Serif"/>
                <a:cs typeface="Microsoft Sans Serif"/>
                <a:sym typeface="Microsoft Sans Serif"/>
              </a:defRPr>
            </a:pPr>
            <a:r>
              <a:t> </a:t>
            </a:r>
            <a:r>
              <a:rPr sz="2000" spc="50"/>
              <a:t>Onset</a:t>
            </a:r>
            <a:r>
              <a:rPr u="none" spc="50">
                <a:uFillTx/>
                <a:latin typeface="Times New Roman"/>
                <a:ea typeface="Times New Roman"/>
                <a:cs typeface="Times New Roman"/>
                <a:sym typeface="Times New Roman"/>
              </a:rPr>
              <a:t>:</a:t>
            </a:r>
            <a:r>
              <a:rPr u="none" spc="-20">
                <a:uFillTx/>
                <a:latin typeface="Times New Roman"/>
                <a:ea typeface="Times New Roman"/>
                <a:cs typeface="Times New Roman"/>
                <a:sym typeface="Times New Roman"/>
              </a:rPr>
              <a:t> </a:t>
            </a:r>
            <a:r>
              <a:rPr u="none" spc="-10">
                <a:uFillTx/>
                <a:latin typeface="Times New Roman"/>
                <a:ea typeface="Times New Roman"/>
                <a:cs typeface="Times New Roman"/>
                <a:sym typeface="Times New Roman"/>
              </a:rPr>
              <a:t>4-</a:t>
            </a:r>
            <a:r>
              <a:rPr u="none" spc="0">
                <a:uFillTx/>
                <a:latin typeface="Times New Roman"/>
                <a:ea typeface="Times New Roman"/>
                <a:cs typeface="Times New Roman"/>
                <a:sym typeface="Times New Roman"/>
              </a:rPr>
              <a:t>5</a:t>
            </a:r>
            <a:r>
              <a:rPr u="none" spc="-20">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day</a:t>
            </a:r>
            <a:r>
              <a:rPr u="none" spc="-25">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after</a:t>
            </a:r>
            <a:r>
              <a:rPr u="none" spc="-20">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delivery</a:t>
            </a:r>
            <a:r>
              <a:rPr u="none" spc="-20">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and</a:t>
            </a:r>
            <a:r>
              <a:rPr u="none" spc="-20">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may</a:t>
            </a:r>
            <a:r>
              <a:rPr u="none" spc="-20">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last</a:t>
            </a:r>
            <a:r>
              <a:rPr u="none" spc="-25">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for</a:t>
            </a:r>
            <a:r>
              <a:rPr u="none" spc="-65">
                <a:uFillTx/>
                <a:latin typeface="Times New Roman"/>
                <a:ea typeface="Times New Roman"/>
                <a:cs typeface="Times New Roman"/>
                <a:sym typeface="Times New Roman"/>
              </a:rPr>
              <a:t> </a:t>
            </a:r>
            <a:r>
              <a:rPr u="none" spc="-50">
                <a:uFillTx/>
                <a:latin typeface="Times New Roman"/>
                <a:ea typeface="Times New Roman"/>
                <a:cs typeface="Times New Roman"/>
                <a:sym typeface="Times New Roman"/>
              </a:rPr>
              <a:t>a 	</a:t>
            </a:r>
            <a:r>
              <a:rPr u="none" spc="0">
                <a:uFillTx/>
                <a:latin typeface="Times New Roman"/>
                <a:ea typeface="Times New Roman"/>
                <a:cs typeface="Times New Roman"/>
                <a:sym typeface="Times New Roman"/>
              </a:rPr>
              <a:t>few</a:t>
            </a:r>
            <a:r>
              <a:rPr u="none" spc="-40">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hours</a:t>
            </a:r>
            <a:r>
              <a:rPr u="none" spc="-25">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or</a:t>
            </a:r>
            <a:r>
              <a:rPr u="none" spc="-25">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a</a:t>
            </a:r>
            <a:r>
              <a:rPr u="none" spc="-25">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few</a:t>
            </a:r>
            <a:r>
              <a:rPr u="none" spc="-35">
                <a:uFillTx/>
                <a:latin typeface="Times New Roman"/>
                <a:ea typeface="Times New Roman"/>
                <a:cs typeface="Times New Roman"/>
                <a:sym typeface="Times New Roman"/>
              </a:rPr>
              <a:t> </a:t>
            </a:r>
            <a:r>
              <a:rPr u="none" spc="-10">
                <a:uFillTx/>
                <a:latin typeface="Times New Roman"/>
                <a:ea typeface="Times New Roman"/>
                <a:cs typeface="Times New Roman"/>
                <a:sym typeface="Times New Roman"/>
              </a:rPr>
              <a:t>days.</a:t>
            </a:r>
            <a:endParaRPr>
              <a:latin typeface="Times New Roman"/>
              <a:ea typeface="Times New Roman"/>
              <a:cs typeface="Times New Roman"/>
              <a:sym typeface="Times New Roman"/>
            </a:endParaRPr>
          </a:p>
          <a:p>
            <a:pPr marL="212090" indent="-187960">
              <a:lnSpc>
                <a:spcPts val="2600"/>
              </a:lnSpc>
              <a:spcBef>
                <a:spcPts val="500"/>
              </a:spcBef>
              <a:buSzPct val="100000"/>
              <a:buFont typeface="Microsoft Sans Serif"/>
              <a:buChar char="•"/>
              <a:tabLst>
                <a:tab pos="203200" algn="l"/>
              </a:tabLst>
              <a:defRPr sz="2300">
                <a:latin typeface="Times New Roman"/>
                <a:ea typeface="Times New Roman"/>
                <a:cs typeface="Times New Roman"/>
                <a:sym typeface="Times New Roman"/>
              </a:defRPr>
            </a:pPr>
            <a:r>
              <a:t>Remitting</a:t>
            </a:r>
            <a:r>
              <a:rPr spc="-85"/>
              <a:t> </a:t>
            </a:r>
            <a:r>
              <a:t>spontaneously</a:t>
            </a:r>
            <a:r>
              <a:rPr spc="-80"/>
              <a:t> </a:t>
            </a:r>
            <a:r>
              <a:t>within</a:t>
            </a:r>
            <a:r>
              <a:rPr spc="-75"/>
              <a:t> </a:t>
            </a:r>
            <a:r>
              <a:t>two</a:t>
            </a:r>
            <a:r>
              <a:rPr spc="-80"/>
              <a:t> </a:t>
            </a:r>
            <a:r>
              <a:t>weeks</a:t>
            </a:r>
            <a:r>
              <a:rPr spc="-100"/>
              <a:t> </a:t>
            </a:r>
            <a:r>
              <a:rPr spc="-25"/>
              <a:t>of</a:t>
            </a:r>
          </a:p>
          <a:p>
            <a:pPr indent="211454">
              <a:lnSpc>
                <a:spcPts val="2600"/>
              </a:lnSpc>
              <a:defRPr sz="2300" spc="-10">
                <a:latin typeface="Times New Roman"/>
                <a:ea typeface="Times New Roman"/>
                <a:cs typeface="Times New Roman"/>
                <a:sym typeface="Times New Roman"/>
              </a:defRPr>
            </a:pPr>
            <a:r>
              <a:t>delivery</a:t>
            </a:r>
          </a:p>
        </p:txBody>
      </p:sp>
      <p:pic>
        <p:nvPicPr>
          <p:cNvPr id="493" name="object 4" descr="object 4"/>
          <p:cNvPicPr>
            <a:picLocks noChangeAspect="1"/>
          </p:cNvPicPr>
          <p:nvPr/>
        </p:nvPicPr>
        <p:blipFill>
          <a:blip r:embed="rId2"/>
          <a:stretch>
            <a:fillRect/>
          </a:stretch>
        </p:blipFill>
        <p:spPr>
          <a:xfrm>
            <a:off x="6590347" y="1404126"/>
            <a:ext cx="3251518" cy="3379471"/>
          </a:xfrm>
          <a:prstGeom prst="rect">
            <a:avLst/>
          </a:prstGeom>
          <a:ln w="12700">
            <a:miter lim="400000"/>
          </a:ln>
        </p:spPr>
      </p:pic>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object 2"/>
          <p:cNvSpPr txBox="1">
            <a:spLocks noGrp="1"/>
          </p:cNvSpPr>
          <p:nvPr>
            <p:ph type="title"/>
          </p:nvPr>
        </p:nvSpPr>
        <p:spPr>
          <a:xfrm>
            <a:off x="741679" y="449000"/>
            <a:ext cx="8575041" cy="757557"/>
          </a:xfrm>
          <a:prstGeom prst="rect">
            <a:avLst/>
          </a:prstGeom>
        </p:spPr>
        <p:txBody>
          <a:bodyPr/>
          <a:lstStyle/>
          <a:p>
            <a:pPr indent="946785">
              <a:spcBef>
                <a:spcPts val="100"/>
              </a:spcBef>
              <a:defRPr sz="3400" spc="100"/>
            </a:pPr>
            <a:r>
              <a:t>Post</a:t>
            </a:r>
            <a:r>
              <a:rPr spc="300"/>
              <a:t> </a:t>
            </a:r>
            <a:r>
              <a:t>Partum</a:t>
            </a:r>
            <a:r>
              <a:rPr spc="300"/>
              <a:t> </a:t>
            </a:r>
            <a:r>
              <a:t>Depression</a:t>
            </a:r>
            <a:r>
              <a:rPr spc="0"/>
              <a:t> </a:t>
            </a:r>
            <a:r>
              <a:rPr sz="3600" spc="-100"/>
              <a:t>(PPD)</a:t>
            </a:r>
          </a:p>
        </p:txBody>
      </p:sp>
      <p:sp>
        <p:nvSpPr>
          <p:cNvPr id="496" name="object 3"/>
          <p:cNvSpPr txBox="1"/>
          <p:nvPr/>
        </p:nvSpPr>
        <p:spPr>
          <a:xfrm>
            <a:off x="356233" y="1432059"/>
            <a:ext cx="9017001" cy="25015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206375" indent="-187960">
              <a:spcBef>
                <a:spcPts val="600"/>
              </a:spcBef>
              <a:buClr>
                <a:srgbClr val="ED7D31"/>
              </a:buClr>
              <a:buSzPct val="100000"/>
              <a:buChar char="•"/>
              <a:tabLst>
                <a:tab pos="203200" algn="l"/>
              </a:tabLst>
              <a:defRPr sz="2000">
                <a:latin typeface="Microsoft Sans Serif"/>
                <a:ea typeface="Microsoft Sans Serif"/>
                <a:cs typeface="Microsoft Sans Serif"/>
                <a:sym typeface="Microsoft Sans Serif"/>
              </a:defRPr>
            </a:pPr>
            <a:r>
              <a:t>Related</a:t>
            </a:r>
            <a:r>
              <a:rPr spc="164"/>
              <a:t> </a:t>
            </a:r>
            <a:r>
              <a:rPr sz="2100" spc="50"/>
              <a:t>solely</a:t>
            </a:r>
            <a:r>
              <a:rPr sz="2100" spc="160"/>
              <a:t> </a:t>
            </a:r>
            <a:r>
              <a:t>to</a:t>
            </a:r>
            <a:r>
              <a:rPr spc="200"/>
              <a:t> </a:t>
            </a:r>
            <a:r>
              <a:rPr spc="70"/>
              <a:t>pregnancy</a:t>
            </a:r>
            <a:r>
              <a:rPr spc="145"/>
              <a:t> </a:t>
            </a:r>
            <a:r>
              <a:rPr spc="50"/>
              <a:t>and</a:t>
            </a:r>
            <a:r>
              <a:rPr spc="195"/>
              <a:t> </a:t>
            </a:r>
            <a:r>
              <a:rPr sz="2100" spc="69"/>
              <a:t>childbirth</a:t>
            </a:r>
            <a:endParaRPr sz="2100"/>
          </a:p>
          <a:p>
            <a:pPr marL="200025" indent="-187325">
              <a:lnSpc>
                <a:spcPts val="2700"/>
              </a:lnSpc>
              <a:spcBef>
                <a:spcPts val="500"/>
              </a:spcBef>
              <a:buClr>
                <a:srgbClr val="ED7D31"/>
              </a:buClr>
              <a:buSzPct val="100000"/>
              <a:buFont typeface="Microsoft Sans Serif"/>
              <a:buChar char="•"/>
              <a:tabLst>
                <a:tab pos="190500" algn="l"/>
              </a:tabLst>
              <a:defRPr sz="2300">
                <a:latin typeface="Times New Roman"/>
                <a:ea typeface="Times New Roman"/>
                <a:cs typeface="Times New Roman"/>
                <a:sym typeface="Times New Roman"/>
              </a:defRPr>
            </a:pPr>
            <a:r>
              <a:t>PPD</a:t>
            </a:r>
            <a:r>
              <a:rPr spc="-35"/>
              <a:t> </a:t>
            </a:r>
            <a:r>
              <a:t>generally</a:t>
            </a:r>
            <a:r>
              <a:rPr spc="50"/>
              <a:t> </a:t>
            </a:r>
            <a:r>
              <a:rPr sz="2000" spc="50">
                <a:latin typeface="Microsoft Sans Serif"/>
                <a:ea typeface="Microsoft Sans Serif"/>
                <a:cs typeface="Microsoft Sans Serif"/>
                <a:sym typeface="Microsoft Sans Serif"/>
              </a:rPr>
              <a:t>lasts </a:t>
            </a:r>
            <a:r>
              <a:rPr sz="2000" spc="55">
                <a:latin typeface="Microsoft Sans Serif"/>
                <a:ea typeface="Microsoft Sans Serif"/>
                <a:cs typeface="Microsoft Sans Serif"/>
                <a:sym typeface="Microsoft Sans Serif"/>
              </a:rPr>
              <a:t>for</a:t>
            </a:r>
            <a:r>
              <a:rPr sz="2000" spc="-19">
                <a:latin typeface="Microsoft Sans Serif"/>
                <a:ea typeface="Microsoft Sans Serif"/>
                <a:cs typeface="Microsoft Sans Serif"/>
                <a:sym typeface="Microsoft Sans Serif"/>
              </a:rPr>
              <a:t> </a:t>
            </a:r>
            <a:r>
              <a:rPr sz="2000" spc="-9">
                <a:latin typeface="Microsoft Sans Serif"/>
                <a:ea typeface="Microsoft Sans Serif"/>
                <a:cs typeface="Microsoft Sans Serif"/>
                <a:sym typeface="Microsoft Sans Serif"/>
              </a:rPr>
              <a:t>3-</a:t>
            </a:r>
            <a:r>
              <a:rPr sz="2000">
                <a:latin typeface="Microsoft Sans Serif"/>
                <a:ea typeface="Microsoft Sans Serif"/>
                <a:cs typeface="Microsoft Sans Serif"/>
                <a:sym typeface="Microsoft Sans Serif"/>
              </a:rPr>
              <a:t>6</a:t>
            </a:r>
            <a:r>
              <a:rPr sz="2000" spc="65">
                <a:latin typeface="Microsoft Sans Serif"/>
                <a:ea typeface="Microsoft Sans Serif"/>
                <a:cs typeface="Microsoft Sans Serif"/>
                <a:sym typeface="Microsoft Sans Serif"/>
              </a:rPr>
              <a:t> months</a:t>
            </a:r>
            <a:r>
              <a:rPr sz="2000" spc="-305">
                <a:latin typeface="Microsoft Sans Serif"/>
                <a:ea typeface="Microsoft Sans Serif"/>
                <a:cs typeface="Microsoft Sans Serif"/>
                <a:sym typeface="Microsoft Sans Serif"/>
              </a:rPr>
              <a:t> </a:t>
            </a:r>
            <a:r>
              <a:t>,</a:t>
            </a:r>
            <a:r>
              <a:rPr spc="-25"/>
              <a:t> </a:t>
            </a:r>
            <a:r>
              <a:t>with</a:t>
            </a:r>
            <a:r>
              <a:rPr spc="-20"/>
              <a:t> </a:t>
            </a:r>
            <a:r>
              <a:t>25%</a:t>
            </a:r>
            <a:r>
              <a:rPr spc="-25"/>
              <a:t> </a:t>
            </a:r>
            <a:r>
              <a:t>of</a:t>
            </a:r>
            <a:r>
              <a:rPr spc="-25"/>
              <a:t> </a:t>
            </a:r>
            <a:r>
              <a:t>patients</a:t>
            </a:r>
            <a:r>
              <a:rPr spc="-25"/>
              <a:t> </a:t>
            </a:r>
            <a:r>
              <a:t>still</a:t>
            </a:r>
            <a:r>
              <a:rPr spc="-20"/>
              <a:t> </a:t>
            </a:r>
            <a:r>
              <a:t>affected</a:t>
            </a:r>
            <a:r>
              <a:rPr spc="-20"/>
              <a:t> </a:t>
            </a:r>
            <a:r>
              <a:t>at</a:t>
            </a:r>
            <a:r>
              <a:rPr spc="-75"/>
              <a:t> </a:t>
            </a:r>
            <a:r>
              <a:rPr spc="-50"/>
              <a:t>1</a:t>
            </a:r>
          </a:p>
          <a:p>
            <a:pPr indent="200025">
              <a:lnSpc>
                <a:spcPts val="2600"/>
              </a:lnSpc>
              <a:defRPr sz="2200" spc="-9">
                <a:latin typeface="Times New Roman"/>
                <a:ea typeface="Times New Roman"/>
                <a:cs typeface="Times New Roman"/>
                <a:sym typeface="Times New Roman"/>
              </a:defRPr>
            </a:pPr>
            <a:r>
              <a:t>year.</a:t>
            </a:r>
          </a:p>
          <a:p>
            <a:pPr marL="456565" indent="-443865">
              <a:lnSpc>
                <a:spcPts val="2600"/>
              </a:lnSpc>
              <a:spcBef>
                <a:spcPts val="600"/>
              </a:spcBef>
              <a:buClr>
                <a:srgbClr val="ED7D31"/>
              </a:buClr>
              <a:buSzPct val="100000"/>
              <a:buFont typeface="Microsoft Sans Serif"/>
              <a:buChar char="•"/>
              <a:tabLst>
                <a:tab pos="444500" algn="l"/>
              </a:tabLst>
              <a:defRPr sz="2300">
                <a:latin typeface="Times New Roman"/>
                <a:ea typeface="Times New Roman"/>
                <a:cs typeface="Times New Roman"/>
                <a:sym typeface="Times New Roman"/>
              </a:defRPr>
            </a:pPr>
            <a:r>
              <a:t>PPD</a:t>
            </a:r>
            <a:r>
              <a:rPr spc="-15"/>
              <a:t> </a:t>
            </a:r>
            <a:r>
              <a:t>greatly</a:t>
            </a:r>
            <a:r>
              <a:rPr spc="5"/>
              <a:t> </a:t>
            </a:r>
            <a:r>
              <a:t>affects the</a:t>
            </a:r>
            <a:r>
              <a:rPr spc="80"/>
              <a:t> </a:t>
            </a:r>
            <a:r>
              <a:rPr sz="2000" spc="70">
                <a:latin typeface="Microsoft Sans Serif"/>
                <a:ea typeface="Microsoft Sans Serif"/>
                <a:cs typeface="Microsoft Sans Serif"/>
                <a:sym typeface="Microsoft Sans Serif"/>
              </a:rPr>
              <a:t>patient's</a:t>
            </a:r>
            <a:r>
              <a:rPr sz="2000" spc="65">
                <a:latin typeface="Microsoft Sans Serif"/>
                <a:ea typeface="Microsoft Sans Serif"/>
                <a:cs typeface="Microsoft Sans Serif"/>
                <a:sym typeface="Microsoft Sans Serif"/>
              </a:rPr>
              <a:t> </a:t>
            </a:r>
            <a:r>
              <a:rPr sz="2100" spc="50">
                <a:latin typeface="Microsoft Sans Serif"/>
                <a:ea typeface="Microsoft Sans Serif"/>
                <a:cs typeface="Microsoft Sans Serif"/>
                <a:sym typeface="Microsoft Sans Serif"/>
              </a:rPr>
              <a:t>ability</a:t>
            </a:r>
            <a:r>
              <a:rPr sz="2100" spc="69">
                <a:latin typeface="Microsoft Sans Serif"/>
                <a:ea typeface="Microsoft Sans Serif"/>
                <a:cs typeface="Microsoft Sans Serif"/>
                <a:sym typeface="Microsoft Sans Serif"/>
              </a:rPr>
              <a:t> </a:t>
            </a:r>
            <a:r>
              <a:rPr sz="2000">
                <a:latin typeface="Microsoft Sans Serif"/>
                <a:ea typeface="Microsoft Sans Serif"/>
                <a:cs typeface="Microsoft Sans Serif"/>
                <a:sym typeface="Microsoft Sans Serif"/>
              </a:rPr>
              <a:t>to</a:t>
            </a:r>
            <a:r>
              <a:rPr sz="2000" spc="95">
                <a:latin typeface="Microsoft Sans Serif"/>
                <a:ea typeface="Microsoft Sans Serif"/>
                <a:cs typeface="Microsoft Sans Serif"/>
                <a:sym typeface="Microsoft Sans Serif"/>
              </a:rPr>
              <a:t> </a:t>
            </a:r>
            <a:r>
              <a:rPr sz="2000" spc="65">
                <a:latin typeface="Microsoft Sans Serif"/>
                <a:ea typeface="Microsoft Sans Serif"/>
                <a:cs typeface="Microsoft Sans Serif"/>
                <a:sym typeface="Microsoft Sans Serif"/>
              </a:rPr>
              <a:t>complete</a:t>
            </a:r>
            <a:r>
              <a:rPr sz="2000" spc="70">
                <a:latin typeface="Microsoft Sans Serif"/>
                <a:ea typeface="Microsoft Sans Serif"/>
                <a:cs typeface="Microsoft Sans Serif"/>
                <a:sym typeface="Microsoft Sans Serif"/>
              </a:rPr>
              <a:t> </a:t>
            </a:r>
            <a:r>
              <a:rPr sz="2100" spc="50">
                <a:latin typeface="Microsoft Sans Serif"/>
                <a:ea typeface="Microsoft Sans Serif"/>
                <a:cs typeface="Microsoft Sans Serif"/>
                <a:sym typeface="Microsoft Sans Serif"/>
              </a:rPr>
              <a:t>activities</a:t>
            </a:r>
            <a:endParaRPr sz="2100">
              <a:latin typeface="Microsoft Sans Serif"/>
              <a:ea typeface="Microsoft Sans Serif"/>
              <a:cs typeface="Microsoft Sans Serif"/>
              <a:sym typeface="Microsoft Sans Serif"/>
            </a:endParaRPr>
          </a:p>
          <a:p>
            <a:pPr indent="200025">
              <a:lnSpc>
                <a:spcPts val="2600"/>
              </a:lnSpc>
              <a:defRPr sz="2300" spc="-20">
                <a:latin typeface="Times New Roman"/>
                <a:ea typeface="Times New Roman"/>
                <a:cs typeface="Times New Roman"/>
                <a:sym typeface="Times New Roman"/>
              </a:defRPr>
            </a:pPr>
            <a:r>
              <a:t>associated</a:t>
            </a:r>
            <a:r>
              <a:rPr spc="-40"/>
              <a:t> </a:t>
            </a:r>
            <a:r>
              <a:rPr spc="0"/>
              <a:t>with</a:t>
            </a:r>
            <a:r>
              <a:rPr spc="-45"/>
              <a:t> </a:t>
            </a:r>
            <a:r>
              <a:rPr spc="0"/>
              <a:t>daily</a:t>
            </a:r>
            <a:r>
              <a:rPr spc="-50"/>
              <a:t> </a:t>
            </a:r>
            <a:r>
              <a:rPr spc="-10"/>
              <a:t>living.</a:t>
            </a:r>
          </a:p>
          <a:p>
            <a:pPr marL="200660" marR="472440" indent="-188595">
              <a:lnSpc>
                <a:spcPts val="2500"/>
              </a:lnSpc>
              <a:spcBef>
                <a:spcPts val="800"/>
              </a:spcBef>
              <a:buClr>
                <a:srgbClr val="ED7D31"/>
              </a:buClr>
              <a:buSzPct val="100000"/>
              <a:buFont typeface="Microsoft Sans Serif"/>
              <a:buChar char="•"/>
              <a:tabLst>
                <a:tab pos="190500" algn="l"/>
              </a:tabLst>
              <a:defRPr sz="2300">
                <a:latin typeface="Times New Roman"/>
                <a:ea typeface="Times New Roman"/>
                <a:cs typeface="Times New Roman"/>
                <a:sym typeface="Times New Roman"/>
              </a:defRPr>
            </a:pPr>
            <a:r>
              <a:t>First</a:t>
            </a:r>
            <a:r>
              <a:rPr spc="-60"/>
              <a:t> </a:t>
            </a:r>
            <a:r>
              <a:t>line</a:t>
            </a:r>
            <a:r>
              <a:rPr spc="-50"/>
              <a:t> </a:t>
            </a:r>
            <a:r>
              <a:t>of</a:t>
            </a:r>
            <a:r>
              <a:rPr spc="-50"/>
              <a:t> </a:t>
            </a:r>
            <a:r>
              <a:t>treatment</a:t>
            </a:r>
            <a:r>
              <a:rPr spc="-55"/>
              <a:t> </a:t>
            </a:r>
            <a:r>
              <a:t>:</a:t>
            </a:r>
            <a:r>
              <a:rPr spc="-45"/>
              <a:t> </a:t>
            </a:r>
            <a:r>
              <a:t>antidepressant</a:t>
            </a:r>
            <a:r>
              <a:rPr spc="-50"/>
              <a:t> </a:t>
            </a:r>
            <a:r>
              <a:t>and</a:t>
            </a:r>
            <a:r>
              <a:rPr spc="-55"/>
              <a:t> </a:t>
            </a:r>
            <a:r>
              <a:t>supportive</a:t>
            </a:r>
            <a:r>
              <a:rPr spc="-50"/>
              <a:t> </a:t>
            </a:r>
            <a:r>
              <a:t>care</a:t>
            </a:r>
            <a:r>
              <a:rPr spc="-50"/>
              <a:t> </a:t>
            </a:r>
            <a:r>
              <a:t>,</a:t>
            </a:r>
            <a:r>
              <a:rPr spc="-60"/>
              <a:t> </a:t>
            </a:r>
            <a:r>
              <a:rPr spc="-10"/>
              <a:t>reassurance </a:t>
            </a:r>
            <a:r>
              <a:t>from</a:t>
            </a:r>
            <a:r>
              <a:rPr spc="-55"/>
              <a:t> </a:t>
            </a:r>
            <a:r>
              <a:t>family</a:t>
            </a:r>
            <a:r>
              <a:rPr spc="-50"/>
              <a:t> </a:t>
            </a:r>
            <a:r>
              <a:t>and</a:t>
            </a:r>
            <a:r>
              <a:rPr spc="-45"/>
              <a:t> </a:t>
            </a:r>
            <a:r>
              <a:t>health</a:t>
            </a:r>
            <a:r>
              <a:rPr spc="-50"/>
              <a:t> </a:t>
            </a:r>
            <a:r>
              <a:t>care</a:t>
            </a:r>
            <a:r>
              <a:rPr spc="-55"/>
              <a:t> </a:t>
            </a:r>
            <a:r>
              <a:rPr spc="-10"/>
              <a:t>professionals.</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object 2"/>
          <p:cNvSpPr txBox="1">
            <a:spLocks noGrp="1"/>
          </p:cNvSpPr>
          <p:nvPr>
            <p:ph type="title"/>
          </p:nvPr>
        </p:nvSpPr>
        <p:spPr>
          <a:xfrm>
            <a:off x="761313" y="264461"/>
            <a:ext cx="3938906" cy="664847"/>
          </a:xfrm>
          <a:prstGeom prst="rect">
            <a:avLst/>
          </a:prstGeom>
        </p:spPr>
        <p:txBody>
          <a:bodyPr/>
          <a:lstStyle/>
          <a:p>
            <a:pPr indent="13970">
              <a:spcBef>
                <a:spcPts val="100"/>
              </a:spcBef>
              <a:tabLst>
                <a:tab pos="3924300" algn="l"/>
              </a:tabLst>
              <a:defRPr sz="2100" u="sng">
                <a:uFill>
                  <a:solidFill>
                    <a:srgbClr val="000000"/>
                  </a:solidFill>
                </a:uFill>
              </a:defRPr>
            </a:pPr>
            <a:r>
              <a:t>Who</a:t>
            </a:r>
            <a:r>
              <a:rPr spc="100"/>
              <a:t> </a:t>
            </a:r>
            <a:r>
              <a:t>is</a:t>
            </a:r>
            <a:r>
              <a:rPr spc="100"/>
              <a:t> </a:t>
            </a:r>
            <a:r>
              <a:t>at</a:t>
            </a:r>
            <a:r>
              <a:rPr spc="100"/>
              <a:t> </a:t>
            </a:r>
            <a:r>
              <a:t>Risk</a:t>
            </a:r>
            <a:r>
              <a:rPr spc="100"/>
              <a:t> </a:t>
            </a:r>
            <a:r>
              <a:t>for</a:t>
            </a:r>
            <a:r>
              <a:rPr spc="100"/>
              <a:t> </a:t>
            </a:r>
            <a:r>
              <a:t>Postpartum	</a:t>
            </a:r>
          </a:p>
          <a:p>
            <a:pPr indent="12700">
              <a:spcBef>
                <a:spcPts val="100"/>
              </a:spcBef>
              <a:defRPr sz="1900" u="sng">
                <a:uFill>
                  <a:solidFill>
                    <a:srgbClr val="000000"/>
                  </a:solidFill>
                </a:uFill>
              </a:defRPr>
            </a:pPr>
            <a:r>
              <a:t>Depression?</a:t>
            </a:r>
          </a:p>
        </p:txBody>
      </p:sp>
      <p:grpSp>
        <p:nvGrpSpPr>
          <p:cNvPr id="502" name="object 3"/>
          <p:cNvGrpSpPr/>
          <p:nvPr/>
        </p:nvGrpSpPr>
        <p:grpSpPr>
          <a:xfrm>
            <a:off x="5259070" y="634823"/>
            <a:ext cx="4306888" cy="4439285"/>
            <a:chOff x="0" y="0"/>
            <a:chExt cx="4306887" cy="4439285"/>
          </a:xfrm>
        </p:grpSpPr>
        <p:pic>
          <p:nvPicPr>
            <p:cNvPr id="499" name="object 4" descr="object 4"/>
            <p:cNvPicPr>
              <a:picLocks noChangeAspect="1"/>
            </p:cNvPicPr>
            <p:nvPr/>
          </p:nvPicPr>
          <p:blipFill>
            <a:blip r:embed="rId2"/>
            <a:stretch>
              <a:fillRect/>
            </a:stretch>
          </p:blipFill>
          <p:spPr>
            <a:xfrm>
              <a:off x="0" y="0"/>
              <a:ext cx="4225925" cy="4215766"/>
            </a:xfrm>
            <a:prstGeom prst="rect">
              <a:avLst/>
            </a:prstGeom>
            <a:ln w="12700" cap="flat">
              <a:noFill/>
              <a:miter lim="400000"/>
            </a:ln>
            <a:effectLst/>
          </p:spPr>
        </p:pic>
        <p:sp>
          <p:nvSpPr>
            <p:cNvPr id="500" name="object 5"/>
            <p:cNvSpPr/>
            <p:nvPr/>
          </p:nvSpPr>
          <p:spPr>
            <a:xfrm>
              <a:off x="2432685" y="2905760"/>
              <a:ext cx="1874203" cy="15335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67" y="21511"/>
                  </a:lnTo>
                  <a:lnTo>
                    <a:pt x="1127" y="21408"/>
                  </a:lnTo>
                  <a:lnTo>
                    <a:pt x="1687" y="21287"/>
                  </a:lnTo>
                  <a:lnTo>
                    <a:pt x="2239" y="21153"/>
                  </a:lnTo>
                  <a:lnTo>
                    <a:pt x="2788" y="21005"/>
                  </a:lnTo>
                  <a:lnTo>
                    <a:pt x="3337" y="20840"/>
                  </a:lnTo>
                  <a:lnTo>
                    <a:pt x="3879" y="20665"/>
                  </a:lnTo>
                  <a:lnTo>
                    <a:pt x="4417" y="20473"/>
                  </a:lnTo>
                  <a:lnTo>
                    <a:pt x="4947" y="20267"/>
                  </a:lnTo>
                  <a:lnTo>
                    <a:pt x="5474" y="20053"/>
                  </a:lnTo>
                  <a:lnTo>
                    <a:pt x="5997" y="19820"/>
                  </a:lnTo>
                  <a:lnTo>
                    <a:pt x="6517" y="19579"/>
                  </a:lnTo>
                  <a:lnTo>
                    <a:pt x="7029" y="19319"/>
                  </a:lnTo>
                  <a:lnTo>
                    <a:pt x="7538" y="19051"/>
                  </a:lnTo>
                  <a:lnTo>
                    <a:pt x="8039" y="18765"/>
                  </a:lnTo>
                  <a:lnTo>
                    <a:pt x="8537" y="18470"/>
                  </a:lnTo>
                  <a:lnTo>
                    <a:pt x="9027" y="18161"/>
                  </a:lnTo>
                  <a:lnTo>
                    <a:pt x="9510" y="17843"/>
                  </a:lnTo>
                  <a:lnTo>
                    <a:pt x="9989" y="17508"/>
                  </a:lnTo>
                  <a:lnTo>
                    <a:pt x="10462" y="17164"/>
                  </a:lnTo>
                  <a:lnTo>
                    <a:pt x="10930" y="16810"/>
                  </a:lnTo>
                  <a:lnTo>
                    <a:pt x="11387" y="16439"/>
                  </a:lnTo>
                  <a:lnTo>
                    <a:pt x="11841" y="16059"/>
                  </a:lnTo>
                  <a:lnTo>
                    <a:pt x="12287" y="15670"/>
                  </a:lnTo>
                  <a:lnTo>
                    <a:pt x="12727" y="15268"/>
                  </a:lnTo>
                  <a:lnTo>
                    <a:pt x="13158" y="14852"/>
                  </a:lnTo>
                  <a:lnTo>
                    <a:pt x="13583" y="14427"/>
                  </a:lnTo>
                  <a:lnTo>
                    <a:pt x="14000" y="13993"/>
                  </a:lnTo>
                  <a:lnTo>
                    <a:pt x="14410" y="13546"/>
                  </a:lnTo>
                  <a:lnTo>
                    <a:pt x="14812" y="13090"/>
                  </a:lnTo>
                  <a:lnTo>
                    <a:pt x="15207" y="12620"/>
                  </a:lnTo>
                  <a:lnTo>
                    <a:pt x="15592" y="12142"/>
                  </a:lnTo>
                  <a:lnTo>
                    <a:pt x="15972" y="11654"/>
                  </a:lnTo>
                  <a:lnTo>
                    <a:pt x="16342" y="11158"/>
                  </a:lnTo>
                  <a:lnTo>
                    <a:pt x="16704" y="10652"/>
                  </a:lnTo>
                  <a:lnTo>
                    <a:pt x="17055" y="10134"/>
                  </a:lnTo>
                  <a:lnTo>
                    <a:pt x="17399" y="9606"/>
                  </a:lnTo>
                  <a:lnTo>
                    <a:pt x="17736" y="9069"/>
                  </a:lnTo>
                  <a:lnTo>
                    <a:pt x="18062" y="8524"/>
                  </a:lnTo>
                  <a:lnTo>
                    <a:pt x="18380" y="7969"/>
                  </a:lnTo>
                  <a:lnTo>
                    <a:pt x="18687" y="7406"/>
                  </a:lnTo>
                  <a:lnTo>
                    <a:pt x="18984" y="6833"/>
                  </a:lnTo>
                  <a:lnTo>
                    <a:pt x="19273" y="6252"/>
                  </a:lnTo>
                  <a:lnTo>
                    <a:pt x="19551" y="5662"/>
                  </a:lnTo>
                  <a:lnTo>
                    <a:pt x="19822" y="5067"/>
                  </a:lnTo>
                  <a:lnTo>
                    <a:pt x="20081" y="4459"/>
                  </a:lnTo>
                  <a:lnTo>
                    <a:pt x="20330" y="3846"/>
                  </a:lnTo>
                  <a:lnTo>
                    <a:pt x="20568" y="3224"/>
                  </a:lnTo>
                  <a:lnTo>
                    <a:pt x="20795" y="2594"/>
                  </a:lnTo>
                  <a:lnTo>
                    <a:pt x="21015" y="1954"/>
                  </a:lnTo>
                  <a:lnTo>
                    <a:pt x="21219" y="1310"/>
                  </a:lnTo>
                  <a:lnTo>
                    <a:pt x="21413" y="657"/>
                  </a:lnTo>
                  <a:lnTo>
                    <a:pt x="21600" y="0"/>
                  </a:lnTo>
                </a:path>
              </a:pathLst>
            </a:custGeom>
            <a:noFill/>
            <a:ln w="104775" cap="flat">
              <a:solidFill>
                <a:srgbClr val="FFC000"/>
              </a:solidFill>
              <a:prstDash val="sysDash"/>
              <a:round/>
            </a:ln>
            <a:effectLst/>
          </p:spPr>
          <p:txBody>
            <a:bodyPr wrap="square" lIns="45719" tIns="45719" rIns="45719" bIns="45719" numCol="1" anchor="t">
              <a:noAutofit/>
            </a:bodyPr>
            <a:lstStyle/>
            <a:p>
              <a:endParaRPr/>
            </a:p>
          </p:txBody>
        </p:sp>
        <p:sp>
          <p:nvSpPr>
            <p:cNvPr id="501" name="object 6"/>
            <p:cNvSpPr/>
            <p:nvPr/>
          </p:nvSpPr>
          <p:spPr>
            <a:xfrm>
              <a:off x="3195954" y="134303"/>
              <a:ext cx="651828" cy="635001"/>
            </a:xfrm>
            <a:custGeom>
              <a:avLst/>
              <a:gdLst/>
              <a:ahLst/>
              <a:cxnLst>
                <a:cxn ang="0">
                  <a:pos x="wd2" y="hd2"/>
                </a:cxn>
                <a:cxn ang="5400000">
                  <a:pos x="wd2" y="hd2"/>
                </a:cxn>
                <a:cxn ang="10800000">
                  <a:pos x="wd2" y="hd2"/>
                </a:cxn>
                <a:cxn ang="16200000">
                  <a:pos x="wd2" y="hd2"/>
                </a:cxn>
              </a:cxnLst>
              <a:rect l="0" t="0" r="r" b="b"/>
              <a:pathLst>
                <a:path w="21600" h="21600" extrusionOk="0">
                  <a:moveTo>
                    <a:pt x="10795" y="0"/>
                  </a:moveTo>
                  <a:lnTo>
                    <a:pt x="9206" y="119"/>
                  </a:lnTo>
                  <a:lnTo>
                    <a:pt x="7680" y="454"/>
                  </a:lnTo>
                  <a:lnTo>
                    <a:pt x="6250" y="1004"/>
                  </a:lnTo>
                  <a:lnTo>
                    <a:pt x="4913" y="1739"/>
                  </a:lnTo>
                  <a:lnTo>
                    <a:pt x="3714" y="2646"/>
                  </a:lnTo>
                  <a:lnTo>
                    <a:pt x="2651" y="3715"/>
                  </a:lnTo>
                  <a:lnTo>
                    <a:pt x="1736" y="4914"/>
                  </a:lnTo>
                  <a:lnTo>
                    <a:pt x="999" y="6242"/>
                  </a:lnTo>
                  <a:lnTo>
                    <a:pt x="452" y="7679"/>
                  </a:lnTo>
                  <a:lnTo>
                    <a:pt x="116" y="9202"/>
                  </a:lnTo>
                  <a:lnTo>
                    <a:pt x="0" y="10800"/>
                  </a:lnTo>
                  <a:lnTo>
                    <a:pt x="116" y="12398"/>
                  </a:lnTo>
                  <a:lnTo>
                    <a:pt x="452" y="13921"/>
                  </a:lnTo>
                  <a:lnTo>
                    <a:pt x="999" y="15347"/>
                  </a:lnTo>
                  <a:lnTo>
                    <a:pt x="1736" y="16675"/>
                  </a:lnTo>
                  <a:lnTo>
                    <a:pt x="2651" y="17885"/>
                  </a:lnTo>
                  <a:lnTo>
                    <a:pt x="3714" y="18954"/>
                  </a:lnTo>
                  <a:lnTo>
                    <a:pt x="4913" y="19861"/>
                  </a:lnTo>
                  <a:lnTo>
                    <a:pt x="6250" y="20596"/>
                  </a:lnTo>
                  <a:lnTo>
                    <a:pt x="7680" y="21136"/>
                  </a:lnTo>
                  <a:lnTo>
                    <a:pt x="9206" y="21481"/>
                  </a:lnTo>
                  <a:lnTo>
                    <a:pt x="10795" y="21600"/>
                  </a:lnTo>
                  <a:lnTo>
                    <a:pt x="12394" y="21481"/>
                  </a:lnTo>
                  <a:lnTo>
                    <a:pt x="13920" y="21136"/>
                  </a:lnTo>
                  <a:lnTo>
                    <a:pt x="15350" y="20596"/>
                  </a:lnTo>
                  <a:lnTo>
                    <a:pt x="16676" y="19861"/>
                  </a:lnTo>
                  <a:lnTo>
                    <a:pt x="17886" y="18954"/>
                  </a:lnTo>
                  <a:lnTo>
                    <a:pt x="18949" y="17885"/>
                  </a:lnTo>
                  <a:lnTo>
                    <a:pt x="19853" y="16675"/>
                  </a:lnTo>
                  <a:lnTo>
                    <a:pt x="20590" y="15347"/>
                  </a:lnTo>
                  <a:lnTo>
                    <a:pt x="21137" y="13921"/>
                  </a:lnTo>
                  <a:lnTo>
                    <a:pt x="21474" y="12398"/>
                  </a:lnTo>
                  <a:lnTo>
                    <a:pt x="21600" y="10800"/>
                  </a:lnTo>
                  <a:lnTo>
                    <a:pt x="21474" y="9202"/>
                  </a:lnTo>
                  <a:lnTo>
                    <a:pt x="21137" y="7679"/>
                  </a:lnTo>
                  <a:lnTo>
                    <a:pt x="20590" y="6242"/>
                  </a:lnTo>
                  <a:lnTo>
                    <a:pt x="19853" y="4914"/>
                  </a:lnTo>
                  <a:lnTo>
                    <a:pt x="18949" y="3715"/>
                  </a:lnTo>
                  <a:lnTo>
                    <a:pt x="17886" y="2646"/>
                  </a:lnTo>
                  <a:lnTo>
                    <a:pt x="16676" y="1739"/>
                  </a:lnTo>
                  <a:lnTo>
                    <a:pt x="15350" y="1004"/>
                  </a:lnTo>
                  <a:lnTo>
                    <a:pt x="13920" y="454"/>
                  </a:lnTo>
                  <a:lnTo>
                    <a:pt x="12394" y="119"/>
                  </a:lnTo>
                  <a:lnTo>
                    <a:pt x="10795"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grpSp>
      <p:sp>
        <p:nvSpPr>
          <p:cNvPr id="503" name="object 7"/>
          <p:cNvSpPr txBox="1"/>
          <p:nvPr/>
        </p:nvSpPr>
        <p:spPr>
          <a:xfrm>
            <a:off x="5321934" y="4884739"/>
            <a:ext cx="235331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spcBef>
                <a:spcPts val="100"/>
              </a:spcBef>
              <a:defRPr sz="700" u="sng" spc="-10">
                <a:solidFill>
                  <a:srgbClr val="0563C1"/>
                </a:solidFill>
                <a:uFill>
                  <a:solidFill>
                    <a:srgbClr val="0563C1"/>
                  </a:solidFill>
                </a:uFill>
                <a:latin typeface="Microsoft Sans Serif"/>
                <a:ea typeface="Microsoft Sans Serif"/>
                <a:cs typeface="Microsoft Sans Serif"/>
                <a:sym typeface="Microsoft Sans Serif"/>
              </a:defRPr>
            </a:pPr>
            <a:r>
              <a:t>This</a:t>
            </a:r>
            <a:r>
              <a:rPr spc="-15"/>
              <a:t> </a:t>
            </a:r>
            <a:r>
              <a:rPr spc="0"/>
              <a:t>Photo</a:t>
            </a:r>
            <a:r>
              <a:rPr u="none" spc="-5">
                <a:uFillTx/>
              </a:rPr>
              <a:t> </a:t>
            </a:r>
            <a:r>
              <a:rPr u="none" spc="0">
                <a:solidFill>
                  <a:srgbClr val="000000"/>
                </a:solidFill>
                <a:uFillTx/>
              </a:rPr>
              <a:t>by</a:t>
            </a:r>
            <a:r>
              <a:rPr u="none" spc="-15">
                <a:solidFill>
                  <a:srgbClr val="000000"/>
                </a:solidFill>
                <a:uFillTx/>
              </a:rPr>
              <a:t> </a:t>
            </a:r>
            <a:r>
              <a:rPr u="none" spc="0">
                <a:solidFill>
                  <a:srgbClr val="000000"/>
                </a:solidFill>
                <a:uFillTx/>
              </a:rPr>
              <a:t>Unknown</a:t>
            </a:r>
            <a:r>
              <a:rPr u="none" spc="10">
                <a:solidFill>
                  <a:srgbClr val="000000"/>
                </a:solidFill>
                <a:uFillTx/>
              </a:rPr>
              <a:t> </a:t>
            </a:r>
            <a:r>
              <a:rPr u="none" spc="0">
                <a:solidFill>
                  <a:srgbClr val="000000"/>
                </a:solidFill>
                <a:uFillTx/>
              </a:rPr>
              <a:t>Author</a:t>
            </a:r>
            <a:r>
              <a:rPr u="none">
                <a:solidFill>
                  <a:srgbClr val="000000"/>
                </a:solidFill>
                <a:uFillTx/>
              </a:rPr>
              <a:t> </a:t>
            </a:r>
            <a:r>
              <a:rPr u="none" spc="0">
                <a:solidFill>
                  <a:srgbClr val="000000"/>
                </a:solidFill>
                <a:uFillTx/>
              </a:rPr>
              <a:t>is</a:t>
            </a:r>
            <a:r>
              <a:rPr u="none" spc="-5">
                <a:solidFill>
                  <a:srgbClr val="000000"/>
                </a:solidFill>
                <a:uFillTx/>
              </a:rPr>
              <a:t> </a:t>
            </a:r>
            <a:r>
              <a:rPr u="none">
                <a:solidFill>
                  <a:srgbClr val="000000"/>
                </a:solidFill>
                <a:uFillTx/>
              </a:rPr>
              <a:t>licensed </a:t>
            </a:r>
            <a:r>
              <a:rPr u="none" spc="0">
                <a:solidFill>
                  <a:srgbClr val="000000"/>
                </a:solidFill>
                <a:uFillTx/>
              </a:rPr>
              <a:t>under</a:t>
            </a:r>
            <a:r>
              <a:rPr u="none" spc="-5">
                <a:solidFill>
                  <a:srgbClr val="000000"/>
                </a:solidFill>
                <a:uFillTx/>
              </a:rPr>
              <a:t> </a:t>
            </a:r>
            <a:r>
              <a:rPr spc="0"/>
              <a:t>CC</a:t>
            </a:r>
            <a:r>
              <a:rPr spc="-15"/>
              <a:t> </a:t>
            </a:r>
            <a:r>
              <a:rPr spc="-25"/>
              <a:t>BY</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object 2"/>
          <p:cNvSpPr txBox="1">
            <a:spLocks noGrp="1"/>
          </p:cNvSpPr>
          <p:nvPr>
            <p:ph type="title"/>
          </p:nvPr>
        </p:nvSpPr>
        <p:spPr>
          <a:xfrm>
            <a:off x="741679" y="449000"/>
            <a:ext cx="8575041" cy="757557"/>
          </a:xfrm>
          <a:prstGeom prst="rect">
            <a:avLst/>
          </a:prstGeom>
        </p:spPr>
        <p:txBody>
          <a:bodyPr/>
          <a:lstStyle/>
          <a:p>
            <a:pPr indent="1844038">
              <a:spcBef>
                <a:spcPts val="100"/>
              </a:spcBef>
              <a:defRPr sz="3400" spc="200"/>
            </a:pPr>
            <a:r>
              <a:t>Postpartum</a:t>
            </a:r>
            <a:r>
              <a:rPr spc="400"/>
              <a:t> </a:t>
            </a:r>
            <a:r>
              <a:t>psychosis</a:t>
            </a:r>
          </a:p>
        </p:txBody>
      </p:sp>
      <p:sp>
        <p:nvSpPr>
          <p:cNvPr id="506" name="object 3"/>
          <p:cNvSpPr txBox="1"/>
          <p:nvPr/>
        </p:nvSpPr>
        <p:spPr>
          <a:xfrm>
            <a:off x="356233" y="1404707"/>
            <a:ext cx="8971917" cy="34032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200025" indent="-187325">
              <a:spcBef>
                <a:spcPts val="900"/>
              </a:spcBef>
              <a:buSzPct val="100000"/>
              <a:buFont typeface="Microsoft Sans Serif"/>
              <a:buChar char="•"/>
              <a:tabLst>
                <a:tab pos="190500" algn="l"/>
              </a:tabLst>
              <a:defRPr sz="2300">
                <a:latin typeface="Times New Roman"/>
                <a:ea typeface="Times New Roman"/>
                <a:cs typeface="Times New Roman"/>
                <a:sym typeface="Times New Roman"/>
              </a:defRPr>
            </a:pPr>
            <a:r>
              <a:t>The</a:t>
            </a:r>
            <a:r>
              <a:rPr spc="-65"/>
              <a:t> </a:t>
            </a:r>
            <a:r>
              <a:t>most</a:t>
            </a:r>
            <a:r>
              <a:rPr spc="-60"/>
              <a:t> </a:t>
            </a:r>
            <a:r>
              <a:t>severe</a:t>
            </a:r>
            <a:r>
              <a:rPr spc="-65"/>
              <a:t> </a:t>
            </a:r>
            <a:r>
              <a:t>form</a:t>
            </a:r>
            <a:r>
              <a:rPr spc="-55"/>
              <a:t> </a:t>
            </a:r>
            <a:r>
              <a:t>of</a:t>
            </a:r>
            <a:r>
              <a:rPr spc="-65"/>
              <a:t> </a:t>
            </a:r>
            <a:r>
              <a:t>postpartum</a:t>
            </a:r>
            <a:r>
              <a:rPr spc="-60"/>
              <a:t> </a:t>
            </a:r>
            <a:r>
              <a:t>psychiatric</a:t>
            </a:r>
            <a:r>
              <a:rPr spc="-65"/>
              <a:t> </a:t>
            </a:r>
            <a:r>
              <a:rPr spc="-10"/>
              <a:t>illness.</a:t>
            </a:r>
          </a:p>
          <a:p>
            <a:pPr marL="200025" indent="-187325">
              <a:spcBef>
                <a:spcPts val="800"/>
              </a:spcBef>
              <a:buSzPct val="100000"/>
              <a:buFont typeface="Microsoft Sans Serif"/>
              <a:buChar char="•"/>
              <a:tabLst>
                <a:tab pos="190500" algn="l"/>
              </a:tabLst>
              <a:defRPr sz="2300">
                <a:latin typeface="Times New Roman"/>
                <a:ea typeface="Times New Roman"/>
                <a:cs typeface="Times New Roman"/>
                <a:sym typeface="Times New Roman"/>
              </a:defRPr>
            </a:pPr>
            <a:r>
              <a:t>It</a:t>
            </a:r>
            <a:r>
              <a:rPr spc="-30"/>
              <a:t> </a:t>
            </a:r>
            <a:r>
              <a:t>is</a:t>
            </a:r>
            <a:r>
              <a:rPr spc="-25"/>
              <a:t> </a:t>
            </a:r>
            <a:r>
              <a:t>a</a:t>
            </a:r>
            <a:r>
              <a:rPr spc="-25"/>
              <a:t> </a:t>
            </a:r>
            <a:r>
              <a:t>rare</a:t>
            </a:r>
            <a:r>
              <a:rPr spc="-30"/>
              <a:t> </a:t>
            </a:r>
            <a:r>
              <a:t>event</a:t>
            </a:r>
            <a:r>
              <a:rPr spc="-25"/>
              <a:t> </a:t>
            </a:r>
            <a:r>
              <a:t>(1</a:t>
            </a:r>
            <a:r>
              <a:rPr spc="-25"/>
              <a:t> </a:t>
            </a:r>
            <a:r>
              <a:t>to</a:t>
            </a:r>
            <a:r>
              <a:rPr spc="-20"/>
              <a:t> </a:t>
            </a:r>
            <a:r>
              <a:t>2</a:t>
            </a:r>
            <a:r>
              <a:rPr spc="-30"/>
              <a:t> </a:t>
            </a:r>
            <a:r>
              <a:t>per</a:t>
            </a:r>
            <a:r>
              <a:rPr spc="-25"/>
              <a:t> </a:t>
            </a:r>
            <a:r>
              <a:t>1000</a:t>
            </a:r>
            <a:r>
              <a:rPr spc="-25"/>
              <a:t> </a:t>
            </a:r>
            <a:r>
              <a:t>women)</a:t>
            </a:r>
            <a:r>
              <a:rPr spc="-25"/>
              <a:t> </a:t>
            </a:r>
            <a:r>
              <a:t>after</a:t>
            </a:r>
            <a:r>
              <a:rPr spc="-40"/>
              <a:t> </a:t>
            </a:r>
            <a:r>
              <a:rPr spc="-10"/>
              <a:t>childbirth.</a:t>
            </a:r>
          </a:p>
          <a:p>
            <a:pPr marL="200025" indent="-187325">
              <a:lnSpc>
                <a:spcPts val="2600"/>
              </a:lnSpc>
              <a:spcBef>
                <a:spcPts val="800"/>
              </a:spcBef>
              <a:buSzPct val="100000"/>
              <a:buFont typeface="Microsoft Sans Serif"/>
              <a:buChar char="•"/>
              <a:tabLst>
                <a:tab pos="190500" algn="l"/>
              </a:tabLst>
              <a:defRPr sz="2300">
                <a:latin typeface="Times New Roman"/>
                <a:ea typeface="Times New Roman"/>
                <a:cs typeface="Times New Roman"/>
                <a:sym typeface="Times New Roman"/>
              </a:defRPr>
            </a:pPr>
            <a:r>
              <a:t>Patient</a:t>
            </a:r>
            <a:r>
              <a:rPr spc="-75"/>
              <a:t> </a:t>
            </a:r>
            <a:r>
              <a:t>with</a:t>
            </a:r>
            <a:r>
              <a:rPr spc="-75"/>
              <a:t> </a:t>
            </a:r>
            <a:r>
              <a:t>postpartum</a:t>
            </a:r>
            <a:r>
              <a:rPr spc="-65"/>
              <a:t> </a:t>
            </a:r>
            <a:r>
              <a:t>psychosis</a:t>
            </a:r>
            <a:r>
              <a:rPr spc="-75"/>
              <a:t> </a:t>
            </a:r>
            <a:r>
              <a:t>usually</a:t>
            </a:r>
            <a:r>
              <a:rPr spc="-75"/>
              <a:t> </a:t>
            </a:r>
            <a:r>
              <a:t>present</a:t>
            </a:r>
            <a:r>
              <a:rPr spc="-65"/>
              <a:t> </a:t>
            </a:r>
            <a:r>
              <a:t>with</a:t>
            </a:r>
            <a:r>
              <a:rPr spc="-75"/>
              <a:t> </a:t>
            </a:r>
            <a:r>
              <a:t>schizophrenia</a:t>
            </a:r>
            <a:r>
              <a:rPr spc="-90"/>
              <a:t> </a:t>
            </a:r>
            <a:r>
              <a:rPr spc="-25"/>
              <a:t>or</a:t>
            </a:r>
          </a:p>
          <a:p>
            <a:pPr indent="200660">
              <a:lnSpc>
                <a:spcPts val="2600"/>
              </a:lnSpc>
              <a:defRPr sz="2300">
                <a:latin typeface="Times New Roman"/>
                <a:ea typeface="Times New Roman"/>
                <a:cs typeface="Times New Roman"/>
                <a:sym typeface="Times New Roman"/>
              </a:defRPr>
            </a:pPr>
            <a:r>
              <a:t>manic</a:t>
            </a:r>
            <a:r>
              <a:rPr spc="-85"/>
              <a:t> </a:t>
            </a:r>
            <a:r>
              <a:rPr spc="-25"/>
              <a:t>depressive</a:t>
            </a:r>
            <a:r>
              <a:rPr spc="-80"/>
              <a:t> </a:t>
            </a:r>
            <a:r>
              <a:rPr spc="-10"/>
              <a:t>disorder.</a:t>
            </a:r>
          </a:p>
          <a:p>
            <a:pPr marL="200660" marR="67944" indent="-188595">
              <a:lnSpc>
                <a:spcPts val="2500"/>
              </a:lnSpc>
              <a:spcBef>
                <a:spcPts val="1200"/>
              </a:spcBef>
              <a:buSzPct val="100000"/>
              <a:buFont typeface="Microsoft Sans Serif"/>
              <a:buChar char="•"/>
              <a:tabLst>
                <a:tab pos="190500" algn="l"/>
              </a:tabLst>
              <a:defRPr sz="2300">
                <a:latin typeface="Times New Roman"/>
                <a:ea typeface="Times New Roman"/>
                <a:cs typeface="Times New Roman"/>
                <a:sym typeface="Times New Roman"/>
              </a:defRPr>
            </a:pPr>
            <a:r>
              <a:t>Onset</a:t>
            </a:r>
            <a:r>
              <a:rPr spc="-50"/>
              <a:t> </a:t>
            </a:r>
            <a:r>
              <a:t>of</a:t>
            </a:r>
            <a:r>
              <a:rPr spc="-50"/>
              <a:t> </a:t>
            </a:r>
            <a:r>
              <a:t>symptoms:</a:t>
            </a:r>
            <a:r>
              <a:rPr spc="-50"/>
              <a:t> </a:t>
            </a:r>
            <a:r>
              <a:t>as</a:t>
            </a:r>
            <a:r>
              <a:rPr spc="-40"/>
              <a:t> </a:t>
            </a:r>
            <a:r>
              <a:t>early</a:t>
            </a:r>
            <a:r>
              <a:rPr spc="-50"/>
              <a:t> </a:t>
            </a:r>
            <a:r>
              <a:t>as</a:t>
            </a:r>
            <a:r>
              <a:rPr spc="-50"/>
              <a:t> </a:t>
            </a:r>
            <a:r>
              <a:t>the</a:t>
            </a:r>
            <a:r>
              <a:rPr spc="-40"/>
              <a:t> </a:t>
            </a:r>
            <a:r>
              <a:t>first</a:t>
            </a:r>
            <a:r>
              <a:rPr spc="-50"/>
              <a:t> </a:t>
            </a:r>
            <a:r>
              <a:t>48</a:t>
            </a:r>
            <a:r>
              <a:rPr spc="-50"/>
              <a:t> </a:t>
            </a:r>
            <a:r>
              <a:t>to</a:t>
            </a:r>
            <a:r>
              <a:rPr spc="-45"/>
              <a:t> </a:t>
            </a:r>
            <a:r>
              <a:t>72</a:t>
            </a:r>
            <a:r>
              <a:rPr spc="-45"/>
              <a:t> </a:t>
            </a:r>
            <a:r>
              <a:t>hours</a:t>
            </a:r>
            <a:r>
              <a:rPr spc="-50"/>
              <a:t> </a:t>
            </a:r>
            <a:r>
              <a:t>after</a:t>
            </a:r>
            <a:r>
              <a:rPr spc="-45"/>
              <a:t> </a:t>
            </a:r>
            <a:r>
              <a:t>delivery.</a:t>
            </a:r>
            <a:r>
              <a:rPr spc="-70"/>
              <a:t> </a:t>
            </a:r>
            <a:r>
              <a:rPr spc="-25"/>
              <a:t>The </a:t>
            </a:r>
            <a:r>
              <a:t>majority</a:t>
            </a:r>
            <a:r>
              <a:rPr spc="-65"/>
              <a:t> </a:t>
            </a:r>
            <a:r>
              <a:t>of</a:t>
            </a:r>
            <a:r>
              <a:rPr spc="-55"/>
              <a:t> </a:t>
            </a:r>
            <a:r>
              <a:t>women</a:t>
            </a:r>
            <a:r>
              <a:rPr spc="-65"/>
              <a:t> </a:t>
            </a:r>
            <a:r>
              <a:t>with</a:t>
            </a:r>
            <a:r>
              <a:rPr spc="-55"/>
              <a:t> </a:t>
            </a:r>
            <a:r>
              <a:t>puerperal</a:t>
            </a:r>
            <a:r>
              <a:rPr spc="-65"/>
              <a:t> </a:t>
            </a:r>
            <a:r>
              <a:t>psychosis</a:t>
            </a:r>
            <a:r>
              <a:rPr spc="-55"/>
              <a:t> </a:t>
            </a:r>
            <a:r>
              <a:t>develop</a:t>
            </a:r>
            <a:r>
              <a:rPr spc="-65"/>
              <a:t> </a:t>
            </a:r>
            <a:r>
              <a:t>symptoms</a:t>
            </a:r>
            <a:r>
              <a:rPr spc="-55"/>
              <a:t> </a:t>
            </a:r>
            <a:r>
              <a:t>within</a:t>
            </a:r>
            <a:r>
              <a:rPr spc="-80"/>
              <a:t> </a:t>
            </a:r>
            <a:r>
              <a:rPr spc="-25"/>
              <a:t>the </a:t>
            </a:r>
            <a:r>
              <a:t>first</a:t>
            </a:r>
            <a:r>
              <a:rPr spc="-70"/>
              <a:t> </a:t>
            </a:r>
            <a:r>
              <a:t>two</a:t>
            </a:r>
            <a:r>
              <a:rPr spc="-55"/>
              <a:t> </a:t>
            </a:r>
            <a:r>
              <a:t>postpartum</a:t>
            </a:r>
            <a:r>
              <a:rPr spc="-60"/>
              <a:t> </a:t>
            </a:r>
            <a:r>
              <a:rPr spc="-10"/>
              <a:t>weeks.</a:t>
            </a:r>
          </a:p>
          <a:p>
            <a:pPr marL="200025" marR="5080" indent="-187960">
              <a:lnSpc>
                <a:spcPts val="2500"/>
              </a:lnSpc>
              <a:spcBef>
                <a:spcPts val="1100"/>
              </a:spcBef>
              <a:buSzPct val="100000"/>
              <a:buFont typeface="Microsoft Sans Serif"/>
              <a:buChar char="•"/>
              <a:tabLst>
                <a:tab pos="190500" algn="l"/>
              </a:tabLst>
              <a:defRPr sz="2300">
                <a:latin typeface="Times New Roman"/>
                <a:ea typeface="Times New Roman"/>
                <a:cs typeface="Times New Roman"/>
                <a:sym typeface="Times New Roman"/>
              </a:defRPr>
            </a:pPr>
            <a:r>
              <a:t>All</a:t>
            </a:r>
            <a:r>
              <a:rPr spc="-60"/>
              <a:t> </a:t>
            </a:r>
            <a:r>
              <a:t>patient</a:t>
            </a:r>
            <a:r>
              <a:rPr spc="-50"/>
              <a:t> </a:t>
            </a:r>
            <a:r>
              <a:t>need</a:t>
            </a:r>
            <a:r>
              <a:rPr spc="-60"/>
              <a:t> </a:t>
            </a:r>
            <a:r>
              <a:t>hospitalization</a:t>
            </a:r>
            <a:r>
              <a:rPr spc="-50"/>
              <a:t> </a:t>
            </a:r>
            <a:r>
              <a:t>,</a:t>
            </a:r>
            <a:r>
              <a:rPr spc="-55"/>
              <a:t> </a:t>
            </a:r>
            <a:r>
              <a:t>medical</a:t>
            </a:r>
            <a:r>
              <a:rPr spc="-55"/>
              <a:t> </a:t>
            </a:r>
            <a:r>
              <a:t>therapy</a:t>
            </a:r>
            <a:r>
              <a:rPr spc="-55"/>
              <a:t> </a:t>
            </a:r>
            <a:r>
              <a:t>and</a:t>
            </a:r>
            <a:r>
              <a:rPr spc="-55"/>
              <a:t> </a:t>
            </a:r>
            <a:r>
              <a:t>long</a:t>
            </a:r>
            <a:r>
              <a:rPr spc="-55"/>
              <a:t> </a:t>
            </a:r>
            <a:r>
              <a:t>term</a:t>
            </a:r>
            <a:r>
              <a:rPr spc="-60"/>
              <a:t> </a:t>
            </a:r>
            <a:r>
              <a:rPr spc="-10"/>
              <a:t>psychiatric care.</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8" name="object 2" descr="object 2"/>
          <p:cNvPicPr>
            <a:picLocks noChangeAspect="1"/>
          </p:cNvPicPr>
          <p:nvPr/>
        </p:nvPicPr>
        <p:blipFill>
          <a:blip r:embed="rId2"/>
          <a:stretch>
            <a:fillRect/>
          </a:stretch>
        </p:blipFill>
        <p:spPr>
          <a:xfrm>
            <a:off x="534669" y="1358406"/>
            <a:ext cx="8989377" cy="82551"/>
          </a:xfrm>
          <a:prstGeom prst="rect">
            <a:avLst/>
          </a:prstGeom>
          <a:ln w="12700">
            <a:miter lim="400000"/>
          </a:ln>
        </p:spPr>
      </p:pic>
      <p:sp>
        <p:nvSpPr>
          <p:cNvPr id="509" name="object 3"/>
          <p:cNvSpPr txBox="1"/>
          <p:nvPr/>
        </p:nvSpPr>
        <p:spPr>
          <a:xfrm>
            <a:off x="268286" y="1616868"/>
            <a:ext cx="7911467" cy="325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462280" indent="-377190">
              <a:spcBef>
                <a:spcPts val="500"/>
              </a:spcBef>
              <a:buSzPct val="100000"/>
              <a:buAutoNum type="arabicPeriod"/>
              <a:tabLst>
                <a:tab pos="457200" algn="l"/>
              </a:tabLst>
              <a:defRPr spc="-10">
                <a:latin typeface="Microsoft Sans Serif"/>
                <a:ea typeface="Microsoft Sans Serif"/>
                <a:cs typeface="Microsoft Sans Serif"/>
                <a:sym typeface="Microsoft Sans Serif"/>
              </a:defRPr>
            </a:pPr>
            <a:r>
              <a:t>Hallucinations</a:t>
            </a:r>
          </a:p>
          <a:p>
            <a:pPr marL="463550" indent="-377190">
              <a:spcBef>
                <a:spcPts val="400"/>
              </a:spcBef>
              <a:buSzPct val="97058"/>
              <a:buAutoNum type="arabicPeriod"/>
              <a:tabLst>
                <a:tab pos="457200" algn="l"/>
              </a:tabLst>
              <a:defRPr sz="1700" spc="-10">
                <a:latin typeface="Microsoft Sans Serif"/>
                <a:ea typeface="Microsoft Sans Serif"/>
                <a:cs typeface="Microsoft Sans Serif"/>
                <a:sym typeface="Microsoft Sans Serif"/>
              </a:defRPr>
            </a:pPr>
            <a:r>
              <a:t>delusions</a:t>
            </a:r>
          </a:p>
          <a:p>
            <a:pPr marL="388620" indent="-375920">
              <a:spcBef>
                <a:spcPts val="400"/>
              </a:spcBef>
              <a:buSzPct val="100000"/>
              <a:buAutoNum type="arabicPeriod"/>
              <a:tabLst>
                <a:tab pos="381000" algn="l"/>
              </a:tabLst>
              <a:defRPr sz="1700">
                <a:latin typeface="Microsoft Sans Serif"/>
                <a:ea typeface="Microsoft Sans Serif"/>
                <a:cs typeface="Microsoft Sans Serif"/>
                <a:sym typeface="Microsoft Sans Serif"/>
              </a:defRPr>
            </a:pPr>
            <a:r>
              <a:t>a</a:t>
            </a:r>
            <a:r>
              <a:rPr spc="45"/>
              <a:t> </a:t>
            </a:r>
            <a:r>
              <a:rPr spc="50"/>
              <a:t>manic </a:t>
            </a:r>
            <a:r>
              <a:rPr spc="40"/>
              <a:t>mood</a:t>
            </a:r>
          </a:p>
          <a:p>
            <a:pPr marL="388620" indent="-375920">
              <a:spcBef>
                <a:spcPts val="400"/>
              </a:spcBef>
              <a:buSzPct val="100000"/>
              <a:buAutoNum type="arabicPeriod"/>
              <a:tabLst>
                <a:tab pos="381000" algn="l"/>
              </a:tabLst>
              <a:defRPr sz="1700">
                <a:latin typeface="Microsoft Sans Serif"/>
                <a:ea typeface="Microsoft Sans Serif"/>
                <a:cs typeface="Microsoft Sans Serif"/>
                <a:sym typeface="Microsoft Sans Serif"/>
              </a:defRPr>
            </a:pPr>
            <a:r>
              <a:t>a</a:t>
            </a:r>
            <a:r>
              <a:rPr spc="110"/>
              <a:t> </a:t>
            </a:r>
            <a:r>
              <a:t>low</a:t>
            </a:r>
            <a:r>
              <a:rPr spc="135"/>
              <a:t> </a:t>
            </a:r>
            <a:r>
              <a:rPr spc="40"/>
              <a:t>mood</a:t>
            </a:r>
          </a:p>
          <a:p>
            <a:pPr marL="396240" indent="-376554">
              <a:lnSpc>
                <a:spcPts val="2100"/>
              </a:lnSpc>
              <a:spcBef>
                <a:spcPts val="500"/>
              </a:spcBef>
              <a:buSzPct val="97222"/>
              <a:buAutoNum type="arabicPeriod"/>
              <a:tabLst>
                <a:tab pos="393700" algn="l"/>
              </a:tabLst>
              <a:defRPr>
                <a:latin typeface="Microsoft Sans Serif"/>
                <a:ea typeface="Microsoft Sans Serif"/>
                <a:cs typeface="Microsoft Sans Serif"/>
                <a:sym typeface="Microsoft Sans Serif"/>
              </a:defRPr>
            </a:pPr>
            <a:r>
              <a:t>sometimes</a:t>
            </a:r>
            <a:r>
              <a:rPr spc="30"/>
              <a:t> </a:t>
            </a:r>
            <a:r>
              <a:rPr sz="1700"/>
              <a:t>a</a:t>
            </a:r>
            <a:r>
              <a:rPr sz="1700" spc="114"/>
              <a:t> </a:t>
            </a:r>
            <a:r>
              <a:rPr spc="45"/>
              <a:t>mixture</a:t>
            </a:r>
            <a:r>
              <a:rPr spc="120"/>
              <a:t> </a:t>
            </a:r>
            <a:r>
              <a:rPr sz="1700"/>
              <a:t>of</a:t>
            </a:r>
            <a:r>
              <a:rPr sz="1700" spc="170"/>
              <a:t> </a:t>
            </a:r>
            <a:r>
              <a:rPr spc="60"/>
              <a:t>both</a:t>
            </a:r>
            <a:r>
              <a:rPr spc="34"/>
              <a:t> </a:t>
            </a:r>
            <a:r>
              <a:rPr sz="1700"/>
              <a:t>a</a:t>
            </a:r>
            <a:r>
              <a:rPr sz="1700" spc="114"/>
              <a:t> </a:t>
            </a:r>
            <a:r>
              <a:t>manic</a:t>
            </a:r>
            <a:r>
              <a:rPr spc="110"/>
              <a:t> </a:t>
            </a:r>
            <a:r>
              <a:rPr spc="50"/>
              <a:t>mood</a:t>
            </a:r>
            <a:r>
              <a:rPr spc="85"/>
              <a:t> </a:t>
            </a:r>
            <a:r>
              <a:rPr sz="1700"/>
              <a:t>and</a:t>
            </a:r>
            <a:r>
              <a:rPr sz="1700" spc="75"/>
              <a:t> </a:t>
            </a:r>
            <a:r>
              <a:rPr sz="1700"/>
              <a:t>a</a:t>
            </a:r>
            <a:r>
              <a:rPr sz="1700" spc="125"/>
              <a:t> </a:t>
            </a:r>
            <a:r>
              <a:t>low</a:t>
            </a:r>
            <a:r>
              <a:rPr spc="145"/>
              <a:t> </a:t>
            </a:r>
            <a:r>
              <a:rPr spc="50"/>
              <a:t>mood</a:t>
            </a:r>
            <a:r>
              <a:rPr spc="40"/>
              <a:t> </a:t>
            </a:r>
            <a:r>
              <a:rPr sz="1700"/>
              <a:t>-</a:t>
            </a:r>
            <a:r>
              <a:rPr sz="1700" spc="130"/>
              <a:t> </a:t>
            </a:r>
            <a:r>
              <a:rPr sz="1700"/>
              <a:t>or</a:t>
            </a:r>
            <a:r>
              <a:rPr sz="1700" spc="145"/>
              <a:t> </a:t>
            </a:r>
            <a:r>
              <a:rPr spc="-10"/>
              <a:t>rapidly</a:t>
            </a:r>
          </a:p>
          <a:p>
            <a:pPr indent="395604">
              <a:lnSpc>
                <a:spcPts val="2000"/>
              </a:lnSpc>
              <a:defRPr sz="1700">
                <a:latin typeface="Microsoft Sans Serif"/>
                <a:ea typeface="Microsoft Sans Serif"/>
                <a:cs typeface="Microsoft Sans Serif"/>
                <a:sym typeface="Microsoft Sans Serif"/>
              </a:defRPr>
            </a:pPr>
            <a:r>
              <a:t>changing</a:t>
            </a:r>
            <a:r>
              <a:rPr spc="279"/>
              <a:t> </a:t>
            </a:r>
            <a:r>
              <a:rPr spc="40"/>
              <a:t>moods</a:t>
            </a:r>
          </a:p>
          <a:p>
            <a:pPr marL="396875" indent="-376554">
              <a:spcBef>
                <a:spcPts val="300"/>
              </a:spcBef>
              <a:buSzPct val="97142"/>
              <a:buAutoNum type="arabicPeriod" startAt="6"/>
              <a:tabLst>
                <a:tab pos="393700" algn="l"/>
              </a:tabLst>
              <a:defRPr sz="1700">
                <a:latin typeface="Microsoft Sans Serif"/>
                <a:ea typeface="Microsoft Sans Serif"/>
                <a:cs typeface="Microsoft Sans Serif"/>
                <a:sym typeface="Microsoft Sans Serif"/>
              </a:defRPr>
            </a:pPr>
            <a:r>
              <a:t>loss</a:t>
            </a:r>
            <a:r>
              <a:rPr spc="160"/>
              <a:t> </a:t>
            </a:r>
            <a:r>
              <a:t>of</a:t>
            </a:r>
            <a:r>
              <a:rPr spc="215"/>
              <a:t> </a:t>
            </a:r>
            <a:r>
              <a:rPr spc="40"/>
              <a:t>inhibitions</a:t>
            </a:r>
          </a:p>
          <a:p>
            <a:pPr marL="393700" indent="-376554">
              <a:spcBef>
                <a:spcPts val="300"/>
              </a:spcBef>
              <a:buSzPct val="100000"/>
              <a:buAutoNum type="arabicPeriod" startAt="6"/>
              <a:tabLst>
                <a:tab pos="393700" algn="l"/>
              </a:tabLst>
              <a:defRPr sz="1700">
                <a:latin typeface="Microsoft Sans Serif"/>
                <a:ea typeface="Microsoft Sans Serif"/>
                <a:cs typeface="Microsoft Sans Serif"/>
                <a:sym typeface="Microsoft Sans Serif"/>
              </a:defRPr>
            </a:pPr>
            <a:r>
              <a:t>feeling</a:t>
            </a:r>
            <a:r>
              <a:rPr spc="150"/>
              <a:t> </a:t>
            </a:r>
            <a:r>
              <a:rPr sz="1800" spc="45"/>
              <a:t>suspicious</a:t>
            </a:r>
            <a:r>
              <a:rPr sz="1800" spc="145"/>
              <a:t> </a:t>
            </a:r>
            <a:r>
              <a:t>or</a:t>
            </a:r>
            <a:r>
              <a:rPr spc="165"/>
              <a:t> </a:t>
            </a:r>
            <a:r>
              <a:rPr spc="-10"/>
              <a:t>fearful</a:t>
            </a:r>
          </a:p>
          <a:p>
            <a:pPr marL="392429" indent="-376554">
              <a:spcBef>
                <a:spcPts val="400"/>
              </a:spcBef>
              <a:buSzPct val="100000"/>
              <a:buAutoNum type="arabicPeriod" startAt="6"/>
              <a:tabLst>
                <a:tab pos="381000" algn="l"/>
              </a:tabLst>
              <a:defRPr sz="1600" spc="-10">
                <a:latin typeface="Microsoft Sans Serif"/>
                <a:ea typeface="Microsoft Sans Serif"/>
                <a:cs typeface="Microsoft Sans Serif"/>
                <a:sym typeface="Microsoft Sans Serif"/>
              </a:defRPr>
            </a:pPr>
            <a:r>
              <a:t>restlessness</a:t>
            </a:r>
          </a:p>
          <a:p>
            <a:pPr marL="394334" indent="-376554">
              <a:spcBef>
                <a:spcPts val="300"/>
              </a:spcBef>
              <a:buSzPct val="97142"/>
              <a:buAutoNum type="arabicPeriod" startAt="6"/>
              <a:tabLst>
                <a:tab pos="393700" algn="l"/>
              </a:tabLst>
              <a:defRPr sz="1700">
                <a:latin typeface="Microsoft Sans Serif"/>
                <a:ea typeface="Microsoft Sans Serif"/>
                <a:cs typeface="Microsoft Sans Serif"/>
                <a:sym typeface="Microsoft Sans Serif"/>
              </a:defRPr>
            </a:pPr>
            <a:r>
              <a:t>feeling</a:t>
            </a:r>
            <a:r>
              <a:rPr spc="204"/>
              <a:t> </a:t>
            </a:r>
            <a:r>
              <a:t>very</a:t>
            </a:r>
            <a:r>
              <a:rPr spc="220"/>
              <a:t> </a:t>
            </a:r>
            <a:r>
              <a:rPr spc="40"/>
              <a:t>confused</a:t>
            </a:r>
          </a:p>
          <a:p>
            <a:pPr marL="393065" indent="-373379">
              <a:spcBef>
                <a:spcPts val="400"/>
              </a:spcBef>
              <a:buSzPct val="97222"/>
              <a:buAutoNum type="arabicPeriod" startAt="6"/>
              <a:tabLst>
                <a:tab pos="381000" algn="l"/>
              </a:tabLst>
              <a:defRPr>
                <a:latin typeface="Microsoft Sans Serif"/>
                <a:ea typeface="Microsoft Sans Serif"/>
                <a:cs typeface="Microsoft Sans Serif"/>
                <a:sym typeface="Microsoft Sans Serif"/>
              </a:defRPr>
            </a:pPr>
            <a:r>
              <a:t>behaving</a:t>
            </a:r>
            <a:r>
              <a:rPr spc="130"/>
              <a:t> </a:t>
            </a:r>
            <a:r>
              <a:rPr sz="1700"/>
              <a:t>in</a:t>
            </a:r>
            <a:r>
              <a:rPr sz="1700" spc="114"/>
              <a:t> </a:t>
            </a:r>
            <a:r>
              <a:rPr sz="1700"/>
              <a:t>a</a:t>
            </a:r>
            <a:r>
              <a:rPr sz="1700" spc="135"/>
              <a:t> </a:t>
            </a:r>
            <a:r>
              <a:rPr sz="1700"/>
              <a:t>way</a:t>
            </a:r>
            <a:r>
              <a:rPr sz="1700" spc="175"/>
              <a:t> </a:t>
            </a:r>
            <a:r>
              <a:rPr spc="50"/>
              <a:t>that's</a:t>
            </a:r>
            <a:r>
              <a:rPr spc="145"/>
              <a:t> </a:t>
            </a:r>
            <a:r>
              <a:rPr spc="50"/>
              <a:t>out</a:t>
            </a:r>
            <a:r>
              <a:rPr spc="180"/>
              <a:t> </a:t>
            </a:r>
            <a:r>
              <a:rPr sz="1700"/>
              <a:t>of</a:t>
            </a:r>
            <a:r>
              <a:rPr sz="1700" spc="180"/>
              <a:t> </a:t>
            </a:r>
            <a:r>
              <a:rPr spc="-10"/>
              <a:t>character</a:t>
            </a:r>
          </a:p>
        </p:txBody>
      </p:sp>
      <p:sp>
        <p:nvSpPr>
          <p:cNvPr id="510" name="object 4"/>
          <p:cNvSpPr txBox="1">
            <a:spLocks noGrp="1"/>
          </p:cNvSpPr>
          <p:nvPr>
            <p:ph type="title"/>
          </p:nvPr>
        </p:nvSpPr>
        <p:spPr>
          <a:xfrm>
            <a:off x="741679" y="449000"/>
            <a:ext cx="8575041" cy="757557"/>
          </a:xfrm>
          <a:prstGeom prst="rect">
            <a:avLst/>
          </a:prstGeom>
        </p:spPr>
        <p:txBody>
          <a:bodyPr/>
          <a:lstStyle/>
          <a:p>
            <a:pPr>
              <a:spcBef>
                <a:spcPts val="100"/>
              </a:spcBef>
              <a:defRPr sz="2800" u="sng" spc="100">
                <a:uFill>
                  <a:solidFill>
                    <a:srgbClr val="000000"/>
                  </a:solidFill>
                </a:uFill>
              </a:defRPr>
            </a:pPr>
            <a:r>
              <a:t>Symptoms </a:t>
            </a:r>
            <a:r>
              <a:rPr sz="2900" spc="-100"/>
              <a:t>:</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 name="object 2" descr="object 2"/>
          <p:cNvPicPr>
            <a:picLocks noChangeAspect="1"/>
          </p:cNvPicPr>
          <p:nvPr/>
        </p:nvPicPr>
        <p:blipFill>
          <a:blip r:embed="rId2"/>
          <a:stretch>
            <a:fillRect/>
          </a:stretch>
        </p:blipFill>
        <p:spPr>
          <a:xfrm>
            <a:off x="311783" y="736105"/>
            <a:ext cx="9493569" cy="3971926"/>
          </a:xfrm>
          <a:prstGeom prst="rect">
            <a:avLst/>
          </a:prstGeom>
          <a:ln w="12700">
            <a:miter lim="400000"/>
          </a:ln>
        </p:spPr>
      </p:pic>
      <p:sp>
        <p:nvSpPr>
          <p:cNvPr id="513" name="object 3"/>
          <p:cNvSpPr txBox="1"/>
          <p:nvPr/>
        </p:nvSpPr>
        <p:spPr>
          <a:xfrm>
            <a:off x="4007801" y="2723278"/>
            <a:ext cx="1952626" cy="190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294640" indent="-281940">
              <a:spcBef>
                <a:spcPts val="100"/>
              </a:spcBef>
              <a:buSzPct val="100000"/>
              <a:buChar char="•"/>
              <a:tabLst>
                <a:tab pos="292100" algn="l"/>
              </a:tabLst>
              <a:defRPr sz="1300">
                <a:solidFill>
                  <a:srgbClr val="FFFFFF"/>
                </a:solidFill>
                <a:latin typeface="Microsoft Sans Serif"/>
                <a:ea typeface="Microsoft Sans Serif"/>
                <a:cs typeface="Microsoft Sans Serif"/>
                <a:sym typeface="Microsoft Sans Serif"/>
              </a:defRPr>
            </a:pPr>
            <a:r>
              <a:t>Maryam</a:t>
            </a:r>
            <a:r>
              <a:rPr spc="65"/>
              <a:t> </a:t>
            </a:r>
            <a:r>
              <a:t>zyad</a:t>
            </a:r>
            <a:r>
              <a:rPr spc="70"/>
              <a:t> </a:t>
            </a:r>
            <a:r>
              <a:t>al</a:t>
            </a:r>
            <a:r>
              <a:rPr spc="70"/>
              <a:t> </a:t>
            </a:r>
            <a:r>
              <a:rPr spc="-10"/>
              <a:t>abadi</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7" name="object 2"/>
          <p:cNvGrpSpPr/>
          <p:nvPr/>
        </p:nvGrpSpPr>
        <p:grpSpPr>
          <a:xfrm>
            <a:off x="0" y="-1764"/>
            <a:ext cx="10058400" cy="3603943"/>
            <a:chOff x="0" y="0"/>
            <a:chExt cx="10058400" cy="3603942"/>
          </a:xfrm>
        </p:grpSpPr>
        <p:pic>
          <p:nvPicPr>
            <p:cNvPr id="515" name="object 3" descr="object 3"/>
            <p:cNvPicPr>
              <a:picLocks noChangeAspect="1"/>
            </p:cNvPicPr>
            <p:nvPr/>
          </p:nvPicPr>
          <p:blipFill>
            <a:blip r:embed="rId2"/>
            <a:stretch>
              <a:fillRect/>
            </a:stretch>
          </p:blipFill>
          <p:spPr>
            <a:xfrm>
              <a:off x="0" y="1762"/>
              <a:ext cx="10058400" cy="3602180"/>
            </a:xfrm>
            <a:prstGeom prst="rect">
              <a:avLst/>
            </a:prstGeom>
            <a:ln w="12700" cap="flat">
              <a:noFill/>
              <a:miter lim="400000"/>
            </a:ln>
            <a:effectLst/>
          </p:spPr>
        </p:pic>
        <p:pic>
          <p:nvPicPr>
            <p:cNvPr id="516" name="object 4" descr="object 4"/>
            <p:cNvPicPr>
              <a:picLocks noChangeAspect="1"/>
            </p:cNvPicPr>
            <p:nvPr/>
          </p:nvPicPr>
          <p:blipFill>
            <a:blip r:embed="rId3"/>
            <a:stretch>
              <a:fillRect/>
            </a:stretch>
          </p:blipFill>
          <p:spPr>
            <a:xfrm>
              <a:off x="0" y="0"/>
              <a:ext cx="10058400" cy="3603943"/>
            </a:xfrm>
            <a:prstGeom prst="rect">
              <a:avLst/>
            </a:prstGeom>
            <a:ln w="12700" cap="flat">
              <a:noFill/>
              <a:miter lim="400000"/>
            </a:ln>
            <a:effectLst/>
          </p:spPr>
        </p:pic>
      </p:grpSp>
      <p:sp>
        <p:nvSpPr>
          <p:cNvPr id="518" name="object 5"/>
          <p:cNvSpPr txBox="1"/>
          <p:nvPr/>
        </p:nvSpPr>
        <p:spPr>
          <a:xfrm>
            <a:off x="1172056" y="2471378"/>
            <a:ext cx="5521962" cy="9425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spcBef>
                <a:spcPts val="1200"/>
              </a:spcBef>
              <a:defRPr sz="3500" u="sng" spc="-30">
                <a:solidFill>
                  <a:srgbClr val="FFFFFF"/>
                </a:solidFill>
                <a:uFill>
                  <a:solidFill>
                    <a:srgbClr val="FFFFFF"/>
                  </a:solidFill>
                </a:uFill>
                <a:latin typeface="Arial"/>
                <a:ea typeface="Arial"/>
                <a:cs typeface="Arial"/>
                <a:sym typeface="Arial"/>
              </a:defRPr>
            </a:pPr>
            <a:r>
              <a:t>GI,</a:t>
            </a:r>
            <a:r>
              <a:rPr spc="-355"/>
              <a:t> </a:t>
            </a:r>
            <a:r>
              <a:rPr spc="165"/>
              <a:t>Urinary</a:t>
            </a:r>
            <a:r>
              <a:rPr spc="-60"/>
              <a:t> </a:t>
            </a:r>
            <a:r>
              <a:rPr sz="3400" spc="190"/>
              <a:t>complications </a:t>
            </a:r>
            <a:endParaRPr sz="3400" spc="-29"/>
          </a:p>
          <a:p>
            <a:pPr indent="346709">
              <a:spcBef>
                <a:spcPts val="700"/>
              </a:spcBef>
              <a:defRPr sz="2400" u="sng" spc="-425">
                <a:uFill>
                  <a:solidFill>
                    <a:srgbClr val="000000"/>
                  </a:solidFill>
                </a:uFill>
                <a:latin typeface="Arial"/>
                <a:ea typeface="Arial"/>
                <a:cs typeface="Arial"/>
                <a:sym typeface="Arial"/>
              </a:defRPr>
            </a:pPr>
            <a:r>
              <a:t> </a:t>
            </a:r>
            <a:r>
              <a:rPr spc="0"/>
              <a:t>&amp;</a:t>
            </a:r>
            <a:r>
              <a:rPr spc="-150"/>
              <a:t> </a:t>
            </a:r>
            <a:r>
              <a:rPr sz="2200" spc="100"/>
              <a:t>Postpartum</a:t>
            </a:r>
            <a:r>
              <a:rPr sz="2200" spc="-300"/>
              <a:t> </a:t>
            </a:r>
            <a:r>
              <a:rPr sz="2100" spc="-25"/>
              <a:t>HTN</a:t>
            </a: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object 2"/>
          <p:cNvSpPr/>
          <p:nvPr/>
        </p:nvSpPr>
        <p:spPr>
          <a:xfrm>
            <a:off x="-1" y="9031"/>
            <a:ext cx="3437892" cy="5657851"/>
          </a:xfrm>
          <a:custGeom>
            <a:avLst/>
            <a:gdLst/>
            <a:ahLst/>
            <a:cxnLst>
              <a:cxn ang="0">
                <a:pos x="wd2" y="hd2"/>
              </a:cxn>
              <a:cxn ang="5400000">
                <a:pos x="wd2" y="hd2"/>
              </a:cxn>
              <a:cxn ang="10800000">
                <a:pos x="wd2" y="hd2"/>
              </a:cxn>
              <a:cxn ang="16200000">
                <a:pos x="wd2" y="hd2"/>
              </a:cxn>
            </a:cxnLst>
            <a:rect l="0" t="0" r="r" b="b"/>
            <a:pathLst>
              <a:path w="21600" h="21600" extrusionOk="0">
                <a:moveTo>
                  <a:pt x="11714" y="0"/>
                </a:moveTo>
                <a:lnTo>
                  <a:pt x="0" y="0"/>
                </a:lnTo>
                <a:lnTo>
                  <a:pt x="0" y="21600"/>
                </a:lnTo>
                <a:lnTo>
                  <a:pt x="11714" y="21600"/>
                </a:lnTo>
                <a:lnTo>
                  <a:pt x="12376" y="21341"/>
                </a:lnTo>
                <a:lnTo>
                  <a:pt x="12623" y="21238"/>
                </a:lnTo>
                <a:lnTo>
                  <a:pt x="12869" y="21132"/>
                </a:lnTo>
                <a:lnTo>
                  <a:pt x="13112" y="21024"/>
                </a:lnTo>
                <a:lnTo>
                  <a:pt x="13351" y="20915"/>
                </a:lnTo>
                <a:lnTo>
                  <a:pt x="13589" y="20804"/>
                </a:lnTo>
                <a:lnTo>
                  <a:pt x="13824" y="20690"/>
                </a:lnTo>
                <a:lnTo>
                  <a:pt x="14056" y="20575"/>
                </a:lnTo>
                <a:lnTo>
                  <a:pt x="14285" y="20457"/>
                </a:lnTo>
                <a:lnTo>
                  <a:pt x="14510" y="20337"/>
                </a:lnTo>
                <a:lnTo>
                  <a:pt x="14734" y="20216"/>
                </a:lnTo>
                <a:lnTo>
                  <a:pt x="14955" y="20092"/>
                </a:lnTo>
                <a:lnTo>
                  <a:pt x="15173" y="19967"/>
                </a:lnTo>
                <a:lnTo>
                  <a:pt x="15388" y="19840"/>
                </a:lnTo>
                <a:lnTo>
                  <a:pt x="15600" y="19712"/>
                </a:lnTo>
                <a:lnTo>
                  <a:pt x="15807" y="19581"/>
                </a:lnTo>
                <a:lnTo>
                  <a:pt x="16012" y="19448"/>
                </a:lnTo>
                <a:lnTo>
                  <a:pt x="16216" y="19314"/>
                </a:lnTo>
                <a:lnTo>
                  <a:pt x="16415" y="19178"/>
                </a:lnTo>
                <a:lnTo>
                  <a:pt x="16611" y="19040"/>
                </a:lnTo>
                <a:lnTo>
                  <a:pt x="16804" y="18901"/>
                </a:lnTo>
                <a:lnTo>
                  <a:pt x="16994" y="18759"/>
                </a:lnTo>
                <a:lnTo>
                  <a:pt x="17179" y="18616"/>
                </a:lnTo>
                <a:lnTo>
                  <a:pt x="17363" y="18472"/>
                </a:lnTo>
                <a:lnTo>
                  <a:pt x="17543" y="18325"/>
                </a:lnTo>
                <a:lnTo>
                  <a:pt x="17718" y="18178"/>
                </a:lnTo>
                <a:lnTo>
                  <a:pt x="17892" y="18028"/>
                </a:lnTo>
                <a:lnTo>
                  <a:pt x="18061" y="17878"/>
                </a:lnTo>
                <a:lnTo>
                  <a:pt x="18227" y="17725"/>
                </a:lnTo>
                <a:lnTo>
                  <a:pt x="18388" y="17571"/>
                </a:lnTo>
                <a:lnTo>
                  <a:pt x="18548" y="17416"/>
                </a:lnTo>
                <a:lnTo>
                  <a:pt x="18704" y="17258"/>
                </a:lnTo>
                <a:lnTo>
                  <a:pt x="18855" y="17099"/>
                </a:lnTo>
                <a:lnTo>
                  <a:pt x="19003" y="16939"/>
                </a:lnTo>
                <a:lnTo>
                  <a:pt x="19146" y="16778"/>
                </a:lnTo>
                <a:lnTo>
                  <a:pt x="19288" y="16616"/>
                </a:lnTo>
                <a:lnTo>
                  <a:pt x="19424" y="16452"/>
                </a:lnTo>
                <a:lnTo>
                  <a:pt x="19557" y="16286"/>
                </a:lnTo>
                <a:lnTo>
                  <a:pt x="19687" y="16120"/>
                </a:lnTo>
                <a:lnTo>
                  <a:pt x="19811" y="15952"/>
                </a:lnTo>
                <a:lnTo>
                  <a:pt x="19932" y="15782"/>
                </a:lnTo>
                <a:lnTo>
                  <a:pt x="20050" y="15612"/>
                </a:lnTo>
                <a:lnTo>
                  <a:pt x="20164" y="15440"/>
                </a:lnTo>
                <a:lnTo>
                  <a:pt x="20271" y="15267"/>
                </a:lnTo>
                <a:lnTo>
                  <a:pt x="20377" y="15092"/>
                </a:lnTo>
                <a:lnTo>
                  <a:pt x="20479" y="14916"/>
                </a:lnTo>
                <a:lnTo>
                  <a:pt x="20577" y="14741"/>
                </a:lnTo>
                <a:lnTo>
                  <a:pt x="20668" y="14562"/>
                </a:lnTo>
                <a:lnTo>
                  <a:pt x="20758" y="14383"/>
                </a:lnTo>
                <a:lnTo>
                  <a:pt x="20842" y="14204"/>
                </a:lnTo>
                <a:lnTo>
                  <a:pt x="20922" y="14023"/>
                </a:lnTo>
                <a:lnTo>
                  <a:pt x="20998" y="13840"/>
                </a:lnTo>
                <a:lnTo>
                  <a:pt x="21069" y="13657"/>
                </a:lnTo>
                <a:lnTo>
                  <a:pt x="21137" y="13473"/>
                </a:lnTo>
                <a:lnTo>
                  <a:pt x="21199" y="13287"/>
                </a:lnTo>
                <a:lnTo>
                  <a:pt x="21259" y="13102"/>
                </a:lnTo>
                <a:lnTo>
                  <a:pt x="21313" y="12915"/>
                </a:lnTo>
                <a:lnTo>
                  <a:pt x="21361" y="12726"/>
                </a:lnTo>
                <a:lnTo>
                  <a:pt x="21406" y="12538"/>
                </a:lnTo>
                <a:lnTo>
                  <a:pt x="21446" y="12348"/>
                </a:lnTo>
                <a:lnTo>
                  <a:pt x="21482" y="12158"/>
                </a:lnTo>
                <a:lnTo>
                  <a:pt x="21514" y="11966"/>
                </a:lnTo>
                <a:lnTo>
                  <a:pt x="21540" y="11773"/>
                </a:lnTo>
                <a:lnTo>
                  <a:pt x="21562" y="11581"/>
                </a:lnTo>
                <a:lnTo>
                  <a:pt x="21578" y="11387"/>
                </a:lnTo>
                <a:lnTo>
                  <a:pt x="21590" y="11192"/>
                </a:lnTo>
                <a:lnTo>
                  <a:pt x="21598" y="10996"/>
                </a:lnTo>
                <a:lnTo>
                  <a:pt x="21600" y="10800"/>
                </a:lnTo>
                <a:lnTo>
                  <a:pt x="21598" y="10604"/>
                </a:lnTo>
                <a:lnTo>
                  <a:pt x="21590" y="10408"/>
                </a:lnTo>
                <a:lnTo>
                  <a:pt x="21578" y="10213"/>
                </a:lnTo>
                <a:lnTo>
                  <a:pt x="21562" y="10019"/>
                </a:lnTo>
                <a:lnTo>
                  <a:pt x="21540" y="9827"/>
                </a:lnTo>
                <a:lnTo>
                  <a:pt x="21514" y="9634"/>
                </a:lnTo>
                <a:lnTo>
                  <a:pt x="21482" y="9442"/>
                </a:lnTo>
                <a:lnTo>
                  <a:pt x="21446" y="9252"/>
                </a:lnTo>
                <a:lnTo>
                  <a:pt x="21406" y="9062"/>
                </a:lnTo>
                <a:lnTo>
                  <a:pt x="21361" y="8874"/>
                </a:lnTo>
                <a:lnTo>
                  <a:pt x="21313" y="8685"/>
                </a:lnTo>
                <a:lnTo>
                  <a:pt x="21259" y="8498"/>
                </a:lnTo>
                <a:lnTo>
                  <a:pt x="21199" y="8313"/>
                </a:lnTo>
                <a:lnTo>
                  <a:pt x="21137" y="8127"/>
                </a:lnTo>
                <a:lnTo>
                  <a:pt x="21069" y="7943"/>
                </a:lnTo>
                <a:lnTo>
                  <a:pt x="20998" y="7760"/>
                </a:lnTo>
                <a:lnTo>
                  <a:pt x="20922" y="7577"/>
                </a:lnTo>
                <a:lnTo>
                  <a:pt x="20842" y="7396"/>
                </a:lnTo>
                <a:lnTo>
                  <a:pt x="20758" y="7217"/>
                </a:lnTo>
                <a:lnTo>
                  <a:pt x="20668" y="7038"/>
                </a:lnTo>
                <a:lnTo>
                  <a:pt x="20577" y="6859"/>
                </a:lnTo>
                <a:lnTo>
                  <a:pt x="20479" y="6684"/>
                </a:lnTo>
                <a:lnTo>
                  <a:pt x="20377" y="6508"/>
                </a:lnTo>
                <a:lnTo>
                  <a:pt x="20271" y="6333"/>
                </a:lnTo>
                <a:lnTo>
                  <a:pt x="20164" y="6160"/>
                </a:lnTo>
                <a:lnTo>
                  <a:pt x="20050" y="5988"/>
                </a:lnTo>
                <a:lnTo>
                  <a:pt x="19932" y="5818"/>
                </a:lnTo>
                <a:lnTo>
                  <a:pt x="19811" y="5648"/>
                </a:lnTo>
                <a:lnTo>
                  <a:pt x="19687" y="5480"/>
                </a:lnTo>
                <a:lnTo>
                  <a:pt x="19557" y="5314"/>
                </a:lnTo>
                <a:lnTo>
                  <a:pt x="19424" y="5148"/>
                </a:lnTo>
                <a:lnTo>
                  <a:pt x="19288" y="4984"/>
                </a:lnTo>
                <a:lnTo>
                  <a:pt x="19146" y="4822"/>
                </a:lnTo>
                <a:lnTo>
                  <a:pt x="19003" y="4661"/>
                </a:lnTo>
                <a:lnTo>
                  <a:pt x="18855" y="4501"/>
                </a:lnTo>
                <a:lnTo>
                  <a:pt x="18704" y="4342"/>
                </a:lnTo>
                <a:lnTo>
                  <a:pt x="18548" y="4184"/>
                </a:lnTo>
                <a:lnTo>
                  <a:pt x="18388" y="4029"/>
                </a:lnTo>
                <a:lnTo>
                  <a:pt x="18227" y="3875"/>
                </a:lnTo>
                <a:lnTo>
                  <a:pt x="18061" y="3722"/>
                </a:lnTo>
                <a:lnTo>
                  <a:pt x="17892" y="3572"/>
                </a:lnTo>
                <a:lnTo>
                  <a:pt x="17718" y="3422"/>
                </a:lnTo>
                <a:lnTo>
                  <a:pt x="17543" y="3275"/>
                </a:lnTo>
                <a:lnTo>
                  <a:pt x="17363" y="3128"/>
                </a:lnTo>
                <a:lnTo>
                  <a:pt x="17179" y="2984"/>
                </a:lnTo>
                <a:lnTo>
                  <a:pt x="16994" y="2841"/>
                </a:lnTo>
                <a:lnTo>
                  <a:pt x="16804" y="2699"/>
                </a:lnTo>
                <a:lnTo>
                  <a:pt x="16611" y="2560"/>
                </a:lnTo>
                <a:lnTo>
                  <a:pt x="16415" y="2422"/>
                </a:lnTo>
                <a:lnTo>
                  <a:pt x="16216" y="2286"/>
                </a:lnTo>
                <a:lnTo>
                  <a:pt x="16012" y="2152"/>
                </a:lnTo>
                <a:lnTo>
                  <a:pt x="15807" y="2019"/>
                </a:lnTo>
                <a:lnTo>
                  <a:pt x="15600" y="1888"/>
                </a:lnTo>
                <a:lnTo>
                  <a:pt x="15388" y="1760"/>
                </a:lnTo>
                <a:lnTo>
                  <a:pt x="15173" y="1633"/>
                </a:lnTo>
                <a:lnTo>
                  <a:pt x="14955" y="1508"/>
                </a:lnTo>
                <a:lnTo>
                  <a:pt x="14734" y="1384"/>
                </a:lnTo>
                <a:lnTo>
                  <a:pt x="14510" y="1263"/>
                </a:lnTo>
                <a:lnTo>
                  <a:pt x="14285" y="1143"/>
                </a:lnTo>
                <a:lnTo>
                  <a:pt x="14056" y="1025"/>
                </a:lnTo>
                <a:lnTo>
                  <a:pt x="13824" y="910"/>
                </a:lnTo>
                <a:lnTo>
                  <a:pt x="13589" y="796"/>
                </a:lnTo>
                <a:lnTo>
                  <a:pt x="13351" y="685"/>
                </a:lnTo>
                <a:lnTo>
                  <a:pt x="13112" y="576"/>
                </a:lnTo>
                <a:lnTo>
                  <a:pt x="12869" y="468"/>
                </a:lnTo>
                <a:lnTo>
                  <a:pt x="12623" y="362"/>
                </a:lnTo>
                <a:lnTo>
                  <a:pt x="12376" y="259"/>
                </a:lnTo>
                <a:lnTo>
                  <a:pt x="11714" y="0"/>
                </a:lnTo>
                <a:close/>
              </a:path>
            </a:pathLst>
          </a:custGeom>
          <a:solidFill>
            <a:srgbClr val="ED7D31"/>
          </a:solidFill>
          <a:ln w="12700">
            <a:miter lim="400000"/>
          </a:ln>
        </p:spPr>
        <p:txBody>
          <a:bodyPr lIns="45719" rIns="45719"/>
          <a:lstStyle/>
          <a:p>
            <a:endParaRPr/>
          </a:p>
        </p:txBody>
      </p:sp>
      <p:sp>
        <p:nvSpPr>
          <p:cNvPr id="521" name="object 3"/>
          <p:cNvSpPr txBox="1"/>
          <p:nvPr/>
        </p:nvSpPr>
        <p:spPr>
          <a:xfrm>
            <a:off x="-8395" y="1939953"/>
            <a:ext cx="2435862" cy="1219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lnSpc>
                <a:spcPts val="4900"/>
              </a:lnSpc>
              <a:spcBef>
                <a:spcPts val="100"/>
              </a:spcBef>
              <a:defRPr sz="4200" spc="215">
                <a:solidFill>
                  <a:srgbClr val="FFFFFF"/>
                </a:solidFill>
                <a:latin typeface="Microsoft Sans Serif"/>
                <a:ea typeface="Microsoft Sans Serif"/>
                <a:cs typeface="Microsoft Sans Serif"/>
                <a:sym typeface="Microsoft Sans Serif"/>
              </a:defRPr>
            </a:pPr>
            <a:r>
              <a:t>Urine</a:t>
            </a:r>
          </a:p>
          <a:p>
            <a:pPr indent="22859">
              <a:lnSpc>
                <a:spcPts val="4800"/>
              </a:lnSpc>
              <a:defRPr sz="4100" spc="310">
                <a:solidFill>
                  <a:srgbClr val="FFFFFF"/>
                </a:solidFill>
                <a:latin typeface="Microsoft Sans Serif"/>
                <a:ea typeface="Microsoft Sans Serif"/>
                <a:cs typeface="Microsoft Sans Serif"/>
                <a:sym typeface="Microsoft Sans Serif"/>
              </a:defRPr>
            </a:pPr>
            <a:r>
              <a:t>retention</a:t>
            </a:r>
          </a:p>
        </p:txBody>
      </p:sp>
      <p:sp>
        <p:nvSpPr>
          <p:cNvPr id="522" name="object 4"/>
          <p:cNvSpPr/>
          <p:nvPr/>
        </p:nvSpPr>
        <p:spPr>
          <a:xfrm>
            <a:off x="7913368" y="3719969"/>
            <a:ext cx="1684339" cy="1684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15" y="21592"/>
                </a:lnTo>
                <a:lnTo>
                  <a:pt x="1226" y="21563"/>
                </a:lnTo>
                <a:lnTo>
                  <a:pt x="1832" y="21523"/>
                </a:lnTo>
                <a:lnTo>
                  <a:pt x="2435" y="21462"/>
                </a:lnTo>
                <a:lnTo>
                  <a:pt x="3029" y="21388"/>
                </a:lnTo>
                <a:lnTo>
                  <a:pt x="3620" y="21299"/>
                </a:lnTo>
                <a:lnTo>
                  <a:pt x="4206" y="21189"/>
                </a:lnTo>
                <a:lnTo>
                  <a:pt x="4788" y="21067"/>
                </a:lnTo>
                <a:lnTo>
                  <a:pt x="5362" y="20928"/>
                </a:lnTo>
                <a:lnTo>
                  <a:pt x="5932" y="20773"/>
                </a:lnTo>
                <a:lnTo>
                  <a:pt x="6494" y="20607"/>
                </a:lnTo>
                <a:lnTo>
                  <a:pt x="7048" y="20423"/>
                </a:lnTo>
                <a:lnTo>
                  <a:pt x="7598" y="20224"/>
                </a:lnTo>
                <a:lnTo>
                  <a:pt x="8139" y="20012"/>
                </a:lnTo>
                <a:lnTo>
                  <a:pt x="8673" y="19788"/>
                </a:lnTo>
                <a:lnTo>
                  <a:pt x="9202" y="19548"/>
                </a:lnTo>
                <a:lnTo>
                  <a:pt x="9719" y="19291"/>
                </a:lnTo>
                <a:lnTo>
                  <a:pt x="10232" y="19027"/>
                </a:lnTo>
                <a:lnTo>
                  <a:pt x="10737" y="18746"/>
                </a:lnTo>
                <a:lnTo>
                  <a:pt x="11230" y="18453"/>
                </a:lnTo>
                <a:lnTo>
                  <a:pt x="11718" y="18147"/>
                </a:lnTo>
                <a:lnTo>
                  <a:pt x="12195" y="17830"/>
                </a:lnTo>
                <a:lnTo>
                  <a:pt x="12663" y="17500"/>
                </a:lnTo>
                <a:lnTo>
                  <a:pt x="13123" y="17158"/>
                </a:lnTo>
                <a:lnTo>
                  <a:pt x="13571" y="16804"/>
                </a:lnTo>
                <a:lnTo>
                  <a:pt x="14015" y="16437"/>
                </a:lnTo>
                <a:lnTo>
                  <a:pt x="14442" y="16059"/>
                </a:lnTo>
                <a:lnTo>
                  <a:pt x="14861" y="15672"/>
                </a:lnTo>
                <a:lnTo>
                  <a:pt x="15273" y="15273"/>
                </a:lnTo>
                <a:lnTo>
                  <a:pt x="15672" y="14861"/>
                </a:lnTo>
                <a:lnTo>
                  <a:pt x="16059" y="14442"/>
                </a:lnTo>
                <a:lnTo>
                  <a:pt x="16437" y="14015"/>
                </a:lnTo>
                <a:lnTo>
                  <a:pt x="16804" y="13571"/>
                </a:lnTo>
                <a:lnTo>
                  <a:pt x="17158" y="13123"/>
                </a:lnTo>
                <a:lnTo>
                  <a:pt x="17500" y="12663"/>
                </a:lnTo>
                <a:lnTo>
                  <a:pt x="17830" y="12195"/>
                </a:lnTo>
                <a:lnTo>
                  <a:pt x="18147" y="11718"/>
                </a:lnTo>
                <a:lnTo>
                  <a:pt x="18453" y="11230"/>
                </a:lnTo>
                <a:lnTo>
                  <a:pt x="18746" y="10737"/>
                </a:lnTo>
                <a:lnTo>
                  <a:pt x="19027" y="10232"/>
                </a:lnTo>
                <a:lnTo>
                  <a:pt x="19291" y="9719"/>
                </a:lnTo>
                <a:lnTo>
                  <a:pt x="19548" y="9202"/>
                </a:lnTo>
                <a:lnTo>
                  <a:pt x="19788" y="8673"/>
                </a:lnTo>
                <a:lnTo>
                  <a:pt x="20012" y="8139"/>
                </a:lnTo>
                <a:lnTo>
                  <a:pt x="20224" y="7598"/>
                </a:lnTo>
                <a:lnTo>
                  <a:pt x="20423" y="7048"/>
                </a:lnTo>
                <a:lnTo>
                  <a:pt x="20607" y="6494"/>
                </a:lnTo>
                <a:lnTo>
                  <a:pt x="20773" y="5932"/>
                </a:lnTo>
                <a:lnTo>
                  <a:pt x="20928" y="5362"/>
                </a:lnTo>
                <a:lnTo>
                  <a:pt x="21067" y="4788"/>
                </a:lnTo>
                <a:lnTo>
                  <a:pt x="21189" y="4206"/>
                </a:lnTo>
                <a:lnTo>
                  <a:pt x="21299" y="3620"/>
                </a:lnTo>
                <a:lnTo>
                  <a:pt x="21388" y="3029"/>
                </a:lnTo>
                <a:lnTo>
                  <a:pt x="21462" y="2435"/>
                </a:lnTo>
                <a:lnTo>
                  <a:pt x="21523" y="1832"/>
                </a:lnTo>
                <a:lnTo>
                  <a:pt x="21563" y="1226"/>
                </a:lnTo>
                <a:lnTo>
                  <a:pt x="21592" y="615"/>
                </a:lnTo>
                <a:lnTo>
                  <a:pt x="21600" y="0"/>
                </a:lnTo>
              </a:path>
            </a:pathLst>
          </a:custGeom>
          <a:ln w="104775">
            <a:solidFill>
              <a:srgbClr val="FFC000"/>
            </a:solidFill>
            <a:prstDash val="sysDash"/>
          </a:ln>
        </p:spPr>
        <p:txBody>
          <a:bodyPr lIns="45719" rIns="45719"/>
          <a:lstStyle/>
          <a:p>
            <a:endParaRPr/>
          </a:p>
        </p:txBody>
      </p:sp>
      <p:sp>
        <p:nvSpPr>
          <p:cNvPr id="523" name="object 5"/>
          <p:cNvSpPr txBox="1"/>
          <p:nvPr/>
        </p:nvSpPr>
        <p:spPr>
          <a:xfrm>
            <a:off x="3816222" y="2385519"/>
            <a:ext cx="1566546" cy="254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marL="198754" indent="-186054">
              <a:spcBef>
                <a:spcPts val="100"/>
              </a:spcBef>
              <a:buSzPct val="100000"/>
              <a:buChar char="•"/>
              <a:tabLst>
                <a:tab pos="190500" algn="l"/>
              </a:tabLst>
              <a:defRPr sz="1700" spc="-10">
                <a:latin typeface="Microsoft Sans Serif"/>
                <a:ea typeface="Microsoft Sans Serif"/>
                <a:cs typeface="Microsoft Sans Serif"/>
                <a:sym typeface="Microsoft Sans Serif"/>
              </a:defRPr>
            </a:lvl1pPr>
          </a:lstStyle>
          <a:p>
            <a:r>
              <a:t>Management</a:t>
            </a:r>
          </a:p>
        </p:txBody>
      </p:sp>
      <p:sp>
        <p:nvSpPr>
          <p:cNvPr id="524" name="object 6"/>
          <p:cNvSpPr txBox="1"/>
          <p:nvPr/>
        </p:nvSpPr>
        <p:spPr>
          <a:xfrm>
            <a:off x="3812221" y="3108809"/>
            <a:ext cx="5581651" cy="1964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200660" indent="-187960">
              <a:lnSpc>
                <a:spcPts val="2400"/>
              </a:lnSpc>
              <a:spcBef>
                <a:spcPts val="100"/>
              </a:spcBef>
              <a:buSzPct val="100000"/>
              <a:buFont typeface="Microsoft Sans Serif"/>
              <a:buChar char="•"/>
              <a:tabLst>
                <a:tab pos="190500" algn="l"/>
              </a:tabLst>
              <a:defRPr sz="2200">
                <a:latin typeface="Times New Roman"/>
                <a:ea typeface="Times New Roman"/>
                <a:cs typeface="Times New Roman"/>
                <a:sym typeface="Times New Roman"/>
              </a:defRPr>
            </a:pPr>
            <a:r>
              <a:t>Leave</a:t>
            </a:r>
            <a:r>
              <a:rPr spc="-85"/>
              <a:t> </a:t>
            </a:r>
            <a:r>
              <a:t>an</a:t>
            </a:r>
            <a:r>
              <a:rPr spc="-90"/>
              <a:t> </a:t>
            </a:r>
            <a:r>
              <a:rPr spc="-9"/>
              <a:t>indwelling</a:t>
            </a:r>
            <a:r>
              <a:rPr spc="-79"/>
              <a:t> </a:t>
            </a:r>
            <a:r>
              <a:t>catheter</a:t>
            </a:r>
            <a:r>
              <a:rPr spc="-85"/>
              <a:t> </a:t>
            </a:r>
            <a:r>
              <a:t>on</a:t>
            </a:r>
            <a:r>
              <a:rPr spc="-85"/>
              <a:t> </a:t>
            </a:r>
            <a:r>
              <a:rPr spc="-9"/>
              <a:t>continuous</a:t>
            </a:r>
          </a:p>
          <a:p>
            <a:pPr indent="200660">
              <a:lnSpc>
                <a:spcPts val="2400"/>
              </a:lnSpc>
              <a:defRPr sz="2200">
                <a:latin typeface="Times New Roman"/>
                <a:ea typeface="Times New Roman"/>
                <a:cs typeface="Times New Roman"/>
                <a:sym typeface="Times New Roman"/>
              </a:defRPr>
            </a:pPr>
            <a:r>
              <a:t>drainage</a:t>
            </a:r>
            <a:r>
              <a:rPr spc="-100"/>
              <a:t> </a:t>
            </a:r>
            <a:r>
              <a:t>for</a:t>
            </a:r>
            <a:r>
              <a:rPr spc="-85"/>
              <a:t> </a:t>
            </a:r>
            <a:r>
              <a:t>48</a:t>
            </a:r>
            <a:r>
              <a:rPr spc="-95"/>
              <a:t> </a:t>
            </a:r>
            <a:r>
              <a:rPr spc="-9"/>
              <a:t>hours.</a:t>
            </a:r>
          </a:p>
          <a:p>
            <a:pPr>
              <a:spcBef>
                <a:spcPts val="1100"/>
              </a:spcBef>
              <a:defRPr sz="2200">
                <a:latin typeface="Times New Roman"/>
                <a:ea typeface="Times New Roman"/>
                <a:cs typeface="Times New Roman"/>
                <a:sym typeface="Times New Roman"/>
              </a:defRPr>
            </a:pPr>
            <a:endParaRPr spc="-9"/>
          </a:p>
          <a:p>
            <a:pPr marL="200660" marR="5080" indent="-188595">
              <a:lnSpc>
                <a:spcPct val="81500"/>
              </a:lnSpc>
              <a:buSzPct val="100000"/>
              <a:buFont typeface="Microsoft Sans Serif"/>
              <a:buChar char="•"/>
              <a:tabLst>
                <a:tab pos="190500" algn="l"/>
              </a:tabLst>
              <a:defRPr sz="2200">
                <a:latin typeface="Times New Roman"/>
                <a:ea typeface="Times New Roman"/>
                <a:cs typeface="Times New Roman"/>
                <a:sym typeface="Times New Roman"/>
              </a:defRPr>
            </a:pPr>
            <a:r>
              <a:t>After</a:t>
            </a:r>
            <a:r>
              <a:rPr spc="-110"/>
              <a:t> </a:t>
            </a:r>
            <a:r>
              <a:t>the</a:t>
            </a:r>
            <a:r>
              <a:rPr spc="-85"/>
              <a:t> </a:t>
            </a:r>
            <a:r>
              <a:t>bladder</a:t>
            </a:r>
            <a:r>
              <a:rPr spc="-90"/>
              <a:t> </a:t>
            </a:r>
            <a:r>
              <a:t>has</a:t>
            </a:r>
            <a:r>
              <a:rPr spc="-85"/>
              <a:t> </a:t>
            </a:r>
            <a:r>
              <a:t>been</a:t>
            </a:r>
            <a:r>
              <a:rPr spc="-95"/>
              <a:t> </a:t>
            </a:r>
            <a:r>
              <a:rPr spc="-9"/>
              <a:t>continuously </a:t>
            </a:r>
            <a:r>
              <a:t>emptied,</a:t>
            </a:r>
            <a:r>
              <a:rPr spc="-100"/>
              <a:t> </a:t>
            </a:r>
            <a:r>
              <a:t>the</a:t>
            </a:r>
            <a:r>
              <a:rPr spc="-100"/>
              <a:t> </a:t>
            </a:r>
            <a:r>
              <a:t>catheter</a:t>
            </a:r>
            <a:r>
              <a:rPr spc="-95"/>
              <a:t> </a:t>
            </a:r>
            <a:r>
              <a:t>can</a:t>
            </a:r>
            <a:r>
              <a:rPr spc="-100"/>
              <a:t> </a:t>
            </a:r>
            <a:r>
              <a:t>be</a:t>
            </a:r>
            <a:r>
              <a:rPr spc="-95"/>
              <a:t> </a:t>
            </a:r>
            <a:r>
              <a:t>removed</a:t>
            </a:r>
            <a:r>
              <a:rPr spc="-100"/>
              <a:t> </a:t>
            </a:r>
            <a:r>
              <a:t>and</a:t>
            </a:r>
            <a:r>
              <a:rPr spc="-110"/>
              <a:t> </a:t>
            </a:r>
            <a:r>
              <a:rPr spc="-19"/>
              <a:t>then </a:t>
            </a:r>
            <a:r>
              <a:t>the</a:t>
            </a:r>
            <a:r>
              <a:rPr spc="-79"/>
              <a:t> </a:t>
            </a:r>
            <a:r>
              <a:rPr sz="2500"/>
              <a:t>volumes</a:t>
            </a:r>
            <a:r>
              <a:rPr sz="2500" spc="-130"/>
              <a:t> </a:t>
            </a:r>
            <a:r>
              <a:t>of</a:t>
            </a:r>
            <a:r>
              <a:rPr spc="-70"/>
              <a:t> </a:t>
            </a:r>
            <a:r>
              <a:t>urine</a:t>
            </a:r>
            <a:r>
              <a:rPr spc="-70"/>
              <a:t> </a:t>
            </a:r>
            <a:r>
              <a:t>passed</a:t>
            </a:r>
            <a:r>
              <a:rPr spc="-65"/>
              <a:t> </a:t>
            </a:r>
            <a:r>
              <a:t>can</a:t>
            </a:r>
            <a:r>
              <a:rPr spc="-65"/>
              <a:t> </a:t>
            </a:r>
            <a:r>
              <a:t>be</a:t>
            </a:r>
            <a:r>
              <a:rPr spc="-75"/>
              <a:t> </a:t>
            </a:r>
            <a:r>
              <a:rPr spc="-9"/>
              <a:t>monitored.</a:t>
            </a:r>
          </a:p>
        </p:txBody>
      </p:sp>
      <p:sp>
        <p:nvSpPr>
          <p:cNvPr id="525" name="object 7"/>
          <p:cNvSpPr txBox="1"/>
          <p:nvPr/>
        </p:nvSpPr>
        <p:spPr>
          <a:xfrm>
            <a:off x="3819130" y="354499"/>
            <a:ext cx="5560062" cy="15565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30810">
              <a:spcBef>
                <a:spcPts val="100"/>
              </a:spcBef>
              <a:defRPr sz="2800" spc="100">
                <a:latin typeface="Microsoft Sans Serif"/>
                <a:ea typeface="Microsoft Sans Serif"/>
                <a:cs typeface="Microsoft Sans Serif"/>
                <a:sym typeface="Microsoft Sans Serif"/>
              </a:defRPr>
            </a:pPr>
            <a:r>
              <a:t>Urinary</a:t>
            </a:r>
            <a:r>
              <a:rPr spc="65"/>
              <a:t> </a:t>
            </a:r>
            <a:r>
              <a:rPr spc="135"/>
              <a:t>complications</a:t>
            </a:r>
          </a:p>
          <a:p>
            <a:pPr marL="199389" indent="-186689">
              <a:lnSpc>
                <a:spcPts val="1900"/>
              </a:lnSpc>
              <a:spcBef>
                <a:spcPts val="1600"/>
              </a:spcBef>
              <a:buSzPct val="97142"/>
              <a:buChar char="•"/>
              <a:tabLst>
                <a:tab pos="190500" algn="l"/>
              </a:tabLst>
              <a:defRPr sz="1700">
                <a:latin typeface="Microsoft Sans Serif"/>
                <a:ea typeface="Microsoft Sans Serif"/>
                <a:cs typeface="Microsoft Sans Serif"/>
                <a:sym typeface="Microsoft Sans Serif"/>
              </a:defRPr>
            </a:pPr>
            <a:r>
              <a:t>Postpartum</a:t>
            </a:r>
            <a:r>
              <a:rPr spc="145"/>
              <a:t> </a:t>
            </a:r>
            <a:r>
              <a:t>urinary</a:t>
            </a:r>
            <a:r>
              <a:rPr spc="155"/>
              <a:t> </a:t>
            </a:r>
            <a:r>
              <a:t>retention</a:t>
            </a:r>
            <a:r>
              <a:rPr spc="85"/>
              <a:t> </a:t>
            </a:r>
            <a:r>
              <a:t>(PUR)</a:t>
            </a:r>
            <a:r>
              <a:rPr spc="195"/>
              <a:t> </a:t>
            </a:r>
            <a:r>
              <a:t>is</a:t>
            </a:r>
            <a:r>
              <a:rPr spc="155"/>
              <a:t> </a:t>
            </a:r>
            <a:r>
              <a:t>a</a:t>
            </a:r>
            <a:r>
              <a:rPr spc="185"/>
              <a:t> </a:t>
            </a:r>
            <a:r>
              <a:rPr spc="-10"/>
              <a:t>common</a:t>
            </a:r>
          </a:p>
          <a:p>
            <a:pPr indent="200025">
              <a:lnSpc>
                <a:spcPts val="1800"/>
              </a:lnSpc>
              <a:defRPr sz="1700" spc="10">
                <a:latin typeface="Microsoft Sans Serif"/>
                <a:ea typeface="Microsoft Sans Serif"/>
                <a:cs typeface="Microsoft Sans Serif"/>
                <a:sym typeface="Microsoft Sans Serif"/>
              </a:defRPr>
            </a:pPr>
            <a:r>
              <a:t>postpartum</a:t>
            </a:r>
            <a:r>
              <a:rPr spc="130"/>
              <a:t> </a:t>
            </a:r>
            <a:r>
              <a:t>complication</a:t>
            </a:r>
            <a:r>
              <a:rPr spc="110"/>
              <a:t> </a:t>
            </a:r>
            <a:r>
              <a:rPr spc="45"/>
              <a:t>characterised</a:t>
            </a:r>
            <a:r>
              <a:rPr spc="160"/>
              <a:t> </a:t>
            </a:r>
            <a:r>
              <a:t>by</a:t>
            </a:r>
            <a:r>
              <a:rPr spc="185"/>
              <a:t> </a:t>
            </a:r>
            <a:r>
              <a:t>dysuria</a:t>
            </a:r>
            <a:r>
              <a:rPr spc="125"/>
              <a:t> </a:t>
            </a:r>
            <a:r>
              <a:rPr spc="-25"/>
              <a:t>or</a:t>
            </a:r>
          </a:p>
          <a:p>
            <a:pPr indent="450215">
              <a:lnSpc>
                <a:spcPts val="1900"/>
              </a:lnSpc>
              <a:defRPr sz="1700">
                <a:latin typeface="Microsoft Sans Serif"/>
                <a:ea typeface="Microsoft Sans Serif"/>
                <a:cs typeface="Microsoft Sans Serif"/>
                <a:sym typeface="Microsoft Sans Serif"/>
              </a:defRPr>
            </a:pPr>
            <a:r>
              <a:t>a</a:t>
            </a:r>
            <a:r>
              <a:rPr spc="145"/>
              <a:t> </a:t>
            </a:r>
            <a:r>
              <a:rPr sz="1800"/>
              <a:t>complete</a:t>
            </a:r>
            <a:r>
              <a:rPr sz="1800" spc="150"/>
              <a:t> </a:t>
            </a:r>
            <a:r>
              <a:rPr sz="1800"/>
              <a:t>inability</a:t>
            </a:r>
            <a:r>
              <a:rPr sz="1800" spc="160"/>
              <a:t> </a:t>
            </a:r>
            <a:r>
              <a:t>to</a:t>
            </a:r>
            <a:r>
              <a:rPr spc="200"/>
              <a:t> </a:t>
            </a:r>
            <a:r>
              <a:rPr sz="1800"/>
              <a:t>urinate</a:t>
            </a:r>
            <a:r>
              <a:rPr sz="1800" spc="114"/>
              <a:t> </a:t>
            </a:r>
            <a:r>
              <a:rPr spc="-20"/>
              <a:t>after</a:t>
            </a:r>
          </a:p>
          <a:p>
            <a:pPr indent="194310">
              <a:lnSpc>
                <a:spcPts val="1900"/>
              </a:lnSpc>
              <a:defRPr sz="1600">
                <a:latin typeface="Microsoft Sans Serif"/>
                <a:ea typeface="Microsoft Sans Serif"/>
                <a:cs typeface="Microsoft Sans Serif"/>
                <a:sym typeface="Microsoft Sans Serif"/>
              </a:defRPr>
            </a:pPr>
            <a:r>
              <a:t>delivery(VOlDlNG</a:t>
            </a:r>
            <a:r>
              <a:rPr spc="70"/>
              <a:t>  </a:t>
            </a:r>
            <a:r>
              <a:rPr spc="-10"/>
              <a:t>DlFFlCULTY).</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object 2" descr="object 2"/>
          <p:cNvPicPr>
            <a:picLocks noChangeAspect="1"/>
          </p:cNvPicPr>
          <p:nvPr/>
        </p:nvPicPr>
        <p:blipFill>
          <a:blip r:embed="rId2"/>
          <a:stretch>
            <a:fillRect/>
          </a:stretch>
        </p:blipFill>
        <p:spPr>
          <a:xfrm>
            <a:off x="0" y="8077"/>
            <a:ext cx="10058400" cy="1319214"/>
          </a:xfrm>
          <a:prstGeom prst="rect">
            <a:avLst/>
          </a:prstGeom>
          <a:ln w="12700">
            <a:miter lim="400000"/>
          </a:ln>
        </p:spPr>
      </p:pic>
      <p:sp>
        <p:nvSpPr>
          <p:cNvPr id="185" name="object 3"/>
          <p:cNvSpPr txBox="1">
            <a:spLocks noGrp="1"/>
          </p:cNvSpPr>
          <p:nvPr>
            <p:ph type="title"/>
          </p:nvPr>
        </p:nvSpPr>
        <p:spPr>
          <a:xfrm>
            <a:off x="741679" y="449000"/>
            <a:ext cx="8575041" cy="757557"/>
          </a:xfrm>
          <a:prstGeom prst="rect">
            <a:avLst/>
          </a:prstGeom>
        </p:spPr>
        <p:txBody>
          <a:bodyPr/>
          <a:lstStyle/>
          <a:p>
            <a:pPr indent="3277870">
              <a:spcBef>
                <a:spcPts val="100"/>
              </a:spcBef>
              <a:defRPr sz="2900">
                <a:solidFill>
                  <a:srgbClr val="FFFFFF"/>
                </a:solidFill>
                <a:latin typeface="Arial"/>
                <a:ea typeface="Arial"/>
                <a:cs typeface="Arial"/>
                <a:sym typeface="Arial"/>
              </a:defRPr>
            </a:pPr>
            <a:r>
              <a:t>Genital </a:t>
            </a:r>
            <a:r>
              <a:rPr sz="2800" spc="100"/>
              <a:t>System</a:t>
            </a:r>
          </a:p>
        </p:txBody>
      </p:sp>
      <p:sp>
        <p:nvSpPr>
          <p:cNvPr id="186" name="object 4"/>
          <p:cNvSpPr txBox="1"/>
          <p:nvPr/>
        </p:nvSpPr>
        <p:spPr>
          <a:xfrm>
            <a:off x="1214374" y="2833232"/>
            <a:ext cx="2962276" cy="1124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911860" indent="-228600">
              <a:spcBef>
                <a:spcPts val="700"/>
              </a:spcBef>
              <a:buSzPct val="103224"/>
              <a:buFont typeface="Microsoft Sans Serif"/>
              <a:buChar char="•"/>
              <a:tabLst>
                <a:tab pos="901700" algn="l"/>
              </a:tabLst>
              <a:defRPr sz="1500">
                <a:latin typeface="Arial"/>
                <a:ea typeface="Arial"/>
                <a:cs typeface="Arial"/>
                <a:sym typeface="Arial"/>
              </a:defRPr>
            </a:pPr>
            <a:r>
              <a:t>Uterine</a:t>
            </a:r>
            <a:r>
              <a:rPr spc="270"/>
              <a:t> </a:t>
            </a:r>
            <a:r>
              <a:rPr sz="1600" spc="65"/>
              <a:t>involution</a:t>
            </a:r>
            <a:endParaRPr sz="1600"/>
          </a:p>
          <a:p>
            <a:pPr marL="1625600" lvl="1" indent="-228600">
              <a:spcBef>
                <a:spcPts val="700"/>
              </a:spcBef>
              <a:buSzPct val="110344"/>
              <a:buFont typeface="Microsoft Sans Serif"/>
              <a:buChar char="•"/>
              <a:tabLst>
                <a:tab pos="1625600" algn="l"/>
              </a:tabLst>
              <a:defRPr sz="1400" spc="45">
                <a:latin typeface="Arial"/>
                <a:ea typeface="Arial"/>
                <a:cs typeface="Arial"/>
                <a:sym typeface="Arial"/>
              </a:defRPr>
            </a:pPr>
            <a:r>
              <a:t>Lochia</a:t>
            </a:r>
          </a:p>
          <a:p>
            <a:pPr marL="1633854" lvl="1" indent="-228600">
              <a:spcBef>
                <a:spcPts val="700"/>
              </a:spcBef>
              <a:buSzPct val="110344"/>
              <a:buFont typeface="Microsoft Sans Serif"/>
              <a:buChar char="•"/>
              <a:tabLst>
                <a:tab pos="1625600" algn="l"/>
              </a:tabLst>
              <a:defRPr sz="1400" spc="40">
                <a:latin typeface="Arial"/>
                <a:ea typeface="Arial"/>
                <a:cs typeface="Arial"/>
                <a:sym typeface="Arial"/>
              </a:defRPr>
            </a:pPr>
            <a:r>
              <a:t>Cervix</a:t>
            </a:r>
          </a:p>
          <a:p>
            <a:pPr marL="240665" indent="-227965">
              <a:spcBef>
                <a:spcPts val="800"/>
              </a:spcBef>
              <a:buSzPct val="114285"/>
              <a:buFont typeface="Microsoft Sans Serif"/>
              <a:buChar char="•"/>
              <a:tabLst>
                <a:tab pos="228600" algn="l"/>
              </a:tabLst>
              <a:defRPr sz="1400">
                <a:latin typeface="Arial"/>
                <a:ea typeface="Arial"/>
                <a:cs typeface="Arial"/>
                <a:sym typeface="Arial"/>
              </a:defRPr>
            </a:pPr>
            <a:r>
              <a:t>Vagina,</a:t>
            </a:r>
            <a:r>
              <a:rPr spc="5"/>
              <a:t> </a:t>
            </a:r>
            <a:r>
              <a:rPr sz="1500" spc="50"/>
              <a:t>hymen,</a:t>
            </a:r>
            <a:r>
              <a:rPr sz="1500" spc="5"/>
              <a:t> </a:t>
            </a:r>
            <a:r>
              <a:rPr sz="1500" spc="45"/>
              <a:t>pelvic</a:t>
            </a:r>
            <a:r>
              <a:rPr sz="1500" spc="-25"/>
              <a:t> </a:t>
            </a:r>
            <a:r>
              <a:rPr spc="45"/>
              <a:t>muscles</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object 2"/>
          <p:cNvSpPr txBox="1">
            <a:spLocks noGrp="1"/>
          </p:cNvSpPr>
          <p:nvPr>
            <p:ph type="title"/>
          </p:nvPr>
        </p:nvSpPr>
        <p:spPr>
          <a:xfrm>
            <a:off x="795069" y="483939"/>
            <a:ext cx="5728337" cy="681991"/>
          </a:xfrm>
          <a:prstGeom prst="rect">
            <a:avLst/>
          </a:prstGeom>
        </p:spPr>
        <p:txBody>
          <a:bodyPr/>
          <a:lstStyle/>
          <a:p>
            <a:pPr indent="12700">
              <a:spcBef>
                <a:spcPts val="100"/>
              </a:spcBef>
              <a:tabLst>
                <a:tab pos="3657600" algn="l"/>
              </a:tabLst>
              <a:defRPr sz="4100" spc="199"/>
            </a:pPr>
            <a:r>
              <a:t>Incontinence</a:t>
            </a:r>
            <a:r>
              <a:rPr spc="0"/>
              <a:t>	</a:t>
            </a:r>
            <a:r>
              <a:rPr sz="4300" spc="200"/>
              <a:t>of</a:t>
            </a:r>
            <a:r>
              <a:rPr sz="4300" spc="100"/>
              <a:t> </a:t>
            </a:r>
            <a:r>
              <a:rPr spc="300"/>
              <a:t>urine</a:t>
            </a:r>
          </a:p>
        </p:txBody>
      </p:sp>
      <p:pic>
        <p:nvPicPr>
          <p:cNvPr id="528" name="object 3" descr="object 3"/>
          <p:cNvPicPr>
            <a:picLocks noChangeAspect="1"/>
          </p:cNvPicPr>
          <p:nvPr/>
        </p:nvPicPr>
        <p:blipFill>
          <a:blip r:embed="rId2"/>
          <a:stretch>
            <a:fillRect/>
          </a:stretch>
        </p:blipFill>
        <p:spPr>
          <a:xfrm>
            <a:off x="534669" y="1358406"/>
            <a:ext cx="8989377" cy="82551"/>
          </a:xfrm>
          <a:prstGeom prst="rect">
            <a:avLst/>
          </a:prstGeom>
          <a:ln w="12700">
            <a:miter lim="400000"/>
          </a:ln>
        </p:spPr>
      </p:pic>
      <p:sp>
        <p:nvSpPr>
          <p:cNvPr id="529" name="object 4"/>
          <p:cNvSpPr txBox="1"/>
          <p:nvPr/>
        </p:nvSpPr>
        <p:spPr>
          <a:xfrm>
            <a:off x="268287" y="1683542"/>
            <a:ext cx="9037320" cy="27627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182245" marR="33655" indent="-163195">
              <a:lnSpc>
                <a:spcPts val="2000"/>
              </a:lnSpc>
              <a:spcBef>
                <a:spcPts val="500"/>
              </a:spcBef>
              <a:defRPr sz="1900" spc="45">
                <a:latin typeface="Microsoft Sans Serif"/>
                <a:ea typeface="Microsoft Sans Serif"/>
                <a:cs typeface="Microsoft Sans Serif"/>
                <a:sym typeface="Microsoft Sans Serif"/>
              </a:defRPr>
            </a:pPr>
            <a:r>
              <a:t>Urinary</a:t>
            </a:r>
            <a:r>
              <a:rPr spc="40"/>
              <a:t> </a:t>
            </a:r>
            <a:r>
              <a:rPr spc="55"/>
              <a:t>incontinence</a:t>
            </a:r>
            <a:r>
              <a:rPr spc="95"/>
              <a:t> </a:t>
            </a:r>
            <a:r>
              <a:rPr sz="2100" spc="0">
                <a:latin typeface="Times New Roman"/>
                <a:ea typeface="Times New Roman"/>
                <a:cs typeface="Times New Roman"/>
                <a:sym typeface="Times New Roman"/>
              </a:rPr>
              <a:t>will</a:t>
            </a:r>
            <a:r>
              <a:rPr sz="2100" spc="15">
                <a:latin typeface="Times New Roman"/>
                <a:ea typeface="Times New Roman"/>
                <a:cs typeface="Times New Roman"/>
                <a:sym typeface="Times New Roman"/>
              </a:rPr>
              <a:t> </a:t>
            </a:r>
            <a:r>
              <a:rPr sz="2100" spc="0">
                <a:latin typeface="Times New Roman"/>
                <a:ea typeface="Times New Roman"/>
                <a:cs typeface="Times New Roman"/>
                <a:sym typeface="Times New Roman"/>
              </a:rPr>
              <a:t>occur</a:t>
            </a:r>
            <a:r>
              <a:rPr sz="2100" spc="5">
                <a:latin typeface="Times New Roman"/>
                <a:ea typeface="Times New Roman"/>
                <a:cs typeface="Times New Roman"/>
                <a:sym typeface="Times New Roman"/>
              </a:rPr>
              <a:t> </a:t>
            </a:r>
            <a:r>
              <a:rPr sz="2100" spc="0">
                <a:latin typeface="Times New Roman"/>
                <a:ea typeface="Times New Roman"/>
                <a:cs typeface="Times New Roman"/>
                <a:sym typeface="Times New Roman"/>
              </a:rPr>
              <a:t>in</a:t>
            </a:r>
            <a:r>
              <a:rPr sz="2100" spc="15">
                <a:latin typeface="Times New Roman"/>
                <a:ea typeface="Times New Roman"/>
                <a:cs typeface="Times New Roman"/>
                <a:sym typeface="Times New Roman"/>
              </a:rPr>
              <a:t> </a:t>
            </a:r>
            <a:r>
              <a:rPr sz="2100" spc="-10">
                <a:latin typeface="Times New Roman"/>
                <a:ea typeface="Times New Roman"/>
                <a:cs typeface="Times New Roman"/>
                <a:sym typeface="Times New Roman"/>
              </a:rPr>
              <a:t>approximately</a:t>
            </a:r>
            <a:r>
              <a:rPr sz="2100" spc="10">
                <a:latin typeface="Times New Roman"/>
                <a:ea typeface="Times New Roman"/>
                <a:cs typeface="Times New Roman"/>
                <a:sym typeface="Times New Roman"/>
              </a:rPr>
              <a:t> </a:t>
            </a:r>
            <a:r>
              <a:rPr sz="2100" spc="0">
                <a:latin typeface="Times New Roman"/>
                <a:ea typeface="Times New Roman"/>
                <a:cs typeface="Times New Roman"/>
                <a:sym typeface="Times New Roman"/>
              </a:rPr>
              <a:t>15%</a:t>
            </a:r>
            <a:r>
              <a:rPr sz="2100" spc="10">
                <a:latin typeface="Times New Roman"/>
                <a:ea typeface="Times New Roman"/>
                <a:cs typeface="Times New Roman"/>
                <a:sym typeface="Times New Roman"/>
              </a:rPr>
              <a:t> </a:t>
            </a:r>
            <a:r>
              <a:rPr sz="2100" spc="0">
                <a:latin typeface="Times New Roman"/>
                <a:ea typeface="Times New Roman"/>
                <a:cs typeface="Times New Roman"/>
                <a:sym typeface="Times New Roman"/>
              </a:rPr>
              <a:t>of</a:t>
            </a:r>
            <a:r>
              <a:rPr sz="2100" spc="10">
                <a:latin typeface="Times New Roman"/>
                <a:ea typeface="Times New Roman"/>
                <a:cs typeface="Times New Roman"/>
                <a:sym typeface="Times New Roman"/>
              </a:rPr>
              <a:t> </a:t>
            </a:r>
            <a:r>
              <a:rPr sz="2100" spc="0">
                <a:latin typeface="Times New Roman"/>
                <a:ea typeface="Times New Roman"/>
                <a:cs typeface="Times New Roman"/>
                <a:sym typeface="Times New Roman"/>
              </a:rPr>
              <a:t>women</a:t>
            </a:r>
            <a:r>
              <a:rPr sz="2100" spc="10">
                <a:latin typeface="Times New Roman"/>
                <a:ea typeface="Times New Roman"/>
                <a:cs typeface="Times New Roman"/>
                <a:sym typeface="Times New Roman"/>
              </a:rPr>
              <a:t> </a:t>
            </a:r>
            <a:r>
              <a:rPr sz="2100" spc="0">
                <a:latin typeface="Times New Roman"/>
                <a:ea typeface="Times New Roman"/>
                <a:cs typeface="Times New Roman"/>
                <a:sym typeface="Times New Roman"/>
              </a:rPr>
              <a:t>who</a:t>
            </a:r>
            <a:r>
              <a:rPr sz="2100" spc="15">
                <a:latin typeface="Times New Roman"/>
                <a:ea typeface="Times New Roman"/>
                <a:cs typeface="Times New Roman"/>
                <a:sym typeface="Times New Roman"/>
              </a:rPr>
              <a:t> </a:t>
            </a:r>
            <a:r>
              <a:rPr sz="2100" spc="0">
                <a:latin typeface="Times New Roman"/>
                <a:ea typeface="Times New Roman"/>
                <a:cs typeface="Times New Roman"/>
                <a:sym typeface="Times New Roman"/>
              </a:rPr>
              <a:t>will</a:t>
            </a:r>
            <a:r>
              <a:rPr sz="2100" spc="-10">
                <a:latin typeface="Times New Roman"/>
                <a:ea typeface="Times New Roman"/>
                <a:cs typeface="Times New Roman"/>
                <a:sym typeface="Times New Roman"/>
              </a:rPr>
              <a:t> </a:t>
            </a:r>
            <a:r>
              <a:rPr sz="2100" spc="0">
                <a:latin typeface="Times New Roman"/>
                <a:ea typeface="Times New Roman"/>
                <a:cs typeface="Times New Roman"/>
                <a:sym typeface="Times New Roman"/>
              </a:rPr>
              <a:t>have</a:t>
            </a:r>
            <a:r>
              <a:rPr sz="2100" spc="-45">
                <a:latin typeface="Times New Roman"/>
                <a:ea typeface="Times New Roman"/>
                <a:cs typeface="Times New Roman"/>
                <a:sym typeface="Times New Roman"/>
              </a:rPr>
              <a:t> </a:t>
            </a:r>
            <a:r>
              <a:rPr sz="2100" spc="-25">
                <a:latin typeface="Times New Roman"/>
                <a:ea typeface="Times New Roman"/>
                <a:cs typeface="Times New Roman"/>
                <a:sym typeface="Times New Roman"/>
              </a:rPr>
              <a:t>it </a:t>
            </a:r>
            <a:r>
              <a:rPr sz="2100" spc="0">
                <a:latin typeface="Times New Roman"/>
                <a:ea typeface="Times New Roman"/>
                <a:cs typeface="Times New Roman"/>
                <a:sym typeface="Times New Roman"/>
              </a:rPr>
              <a:t>to</a:t>
            </a:r>
            <a:r>
              <a:rPr sz="2100" spc="-10">
                <a:latin typeface="Times New Roman"/>
                <a:ea typeface="Times New Roman"/>
                <a:cs typeface="Times New Roman"/>
                <a:sym typeface="Times New Roman"/>
              </a:rPr>
              <a:t> </a:t>
            </a:r>
            <a:r>
              <a:rPr sz="2100" spc="0">
                <a:latin typeface="Times New Roman"/>
                <a:ea typeface="Times New Roman"/>
                <a:cs typeface="Times New Roman"/>
                <a:sym typeface="Times New Roman"/>
              </a:rPr>
              <a:t>persist</a:t>
            </a:r>
            <a:r>
              <a:rPr sz="2100" spc="-5">
                <a:latin typeface="Times New Roman"/>
                <a:ea typeface="Times New Roman"/>
                <a:cs typeface="Times New Roman"/>
                <a:sym typeface="Times New Roman"/>
              </a:rPr>
              <a:t> </a:t>
            </a:r>
            <a:r>
              <a:rPr sz="2100" spc="0">
                <a:latin typeface="Times New Roman"/>
                <a:ea typeface="Times New Roman"/>
                <a:cs typeface="Times New Roman"/>
                <a:sym typeface="Times New Roman"/>
              </a:rPr>
              <a:t>for 3</a:t>
            </a:r>
            <a:r>
              <a:rPr sz="2100" spc="-5">
                <a:latin typeface="Times New Roman"/>
                <a:ea typeface="Times New Roman"/>
                <a:cs typeface="Times New Roman"/>
                <a:sym typeface="Times New Roman"/>
              </a:rPr>
              <a:t> </a:t>
            </a:r>
            <a:r>
              <a:rPr sz="2100" spc="0">
                <a:latin typeface="Times New Roman"/>
                <a:ea typeface="Times New Roman"/>
                <a:cs typeface="Times New Roman"/>
                <a:sym typeface="Times New Roman"/>
              </a:rPr>
              <a:t>months after</a:t>
            </a:r>
            <a:r>
              <a:rPr sz="2100" spc="-10">
                <a:latin typeface="Times New Roman"/>
                <a:ea typeface="Times New Roman"/>
                <a:cs typeface="Times New Roman"/>
                <a:sym typeface="Times New Roman"/>
              </a:rPr>
              <a:t> birth.</a:t>
            </a:r>
            <a:endParaRPr sz="2100" spc="49">
              <a:latin typeface="Times New Roman"/>
              <a:ea typeface="Times New Roman"/>
              <a:cs typeface="Times New Roman"/>
              <a:sym typeface="Times New Roman"/>
            </a:endParaRPr>
          </a:p>
          <a:p>
            <a:pPr>
              <a:spcBef>
                <a:spcPts val="1200"/>
              </a:spcBef>
              <a:defRPr sz="2100">
                <a:latin typeface="Times New Roman"/>
                <a:ea typeface="Times New Roman"/>
                <a:cs typeface="Times New Roman"/>
                <a:sym typeface="Times New Roman"/>
              </a:defRPr>
            </a:pPr>
            <a:endParaRPr sz="2100" spc="49">
              <a:latin typeface="Times New Roman"/>
              <a:ea typeface="Times New Roman"/>
              <a:cs typeface="Times New Roman"/>
              <a:sym typeface="Times New Roman"/>
            </a:endParaRPr>
          </a:p>
          <a:p>
            <a:pPr indent="12700">
              <a:lnSpc>
                <a:spcPts val="2300"/>
              </a:lnSpc>
              <a:defRPr sz="2100">
                <a:latin typeface="Times New Roman"/>
                <a:ea typeface="Times New Roman"/>
                <a:cs typeface="Times New Roman"/>
                <a:sym typeface="Times New Roman"/>
              </a:defRPr>
            </a:pPr>
            <a:r>
              <a:t>It</a:t>
            </a:r>
            <a:r>
              <a:rPr spc="5"/>
              <a:t> </a:t>
            </a:r>
            <a:r>
              <a:t>is</a:t>
            </a:r>
            <a:r>
              <a:rPr spc="65"/>
              <a:t> </a:t>
            </a:r>
            <a:r>
              <a:rPr sz="1900" spc="50">
                <a:latin typeface="Microsoft Sans Serif"/>
                <a:ea typeface="Microsoft Sans Serif"/>
                <a:cs typeface="Microsoft Sans Serif"/>
                <a:sym typeface="Microsoft Sans Serif"/>
              </a:rPr>
              <a:t>more</a:t>
            </a:r>
            <a:r>
              <a:rPr sz="1900" spc="55">
                <a:latin typeface="Microsoft Sans Serif"/>
                <a:ea typeface="Microsoft Sans Serif"/>
                <a:cs typeface="Microsoft Sans Serif"/>
                <a:sym typeface="Microsoft Sans Serif"/>
              </a:rPr>
              <a:t> </a:t>
            </a:r>
            <a:r>
              <a:t>frequently</a:t>
            </a:r>
            <a:r>
              <a:rPr spc="15"/>
              <a:t> </a:t>
            </a:r>
            <a:r>
              <a:t>seen</a:t>
            </a:r>
            <a:r>
              <a:rPr spc="15"/>
              <a:t> </a:t>
            </a:r>
            <a:r>
              <a:t>following</a:t>
            </a:r>
            <a:r>
              <a:rPr spc="20"/>
              <a:t> </a:t>
            </a:r>
            <a:r>
              <a:rPr spc="-10"/>
              <a:t>instrumental</a:t>
            </a:r>
            <a:r>
              <a:rPr spc="15"/>
              <a:t> </a:t>
            </a:r>
            <a:r>
              <a:t>delivery</a:t>
            </a:r>
            <a:r>
              <a:rPr spc="15"/>
              <a:t> </a:t>
            </a:r>
            <a:r>
              <a:t>and</a:t>
            </a:r>
            <a:r>
              <a:rPr spc="55"/>
              <a:t> </a:t>
            </a:r>
            <a:r>
              <a:rPr sz="1800">
                <a:latin typeface="Microsoft Sans Serif"/>
                <a:ea typeface="Microsoft Sans Serif"/>
                <a:cs typeface="Microsoft Sans Serif"/>
                <a:sym typeface="Microsoft Sans Serif"/>
              </a:rPr>
              <a:t>least</a:t>
            </a:r>
            <a:r>
              <a:rPr sz="1800" spc="75">
                <a:latin typeface="Microsoft Sans Serif"/>
                <a:ea typeface="Microsoft Sans Serif"/>
                <a:cs typeface="Microsoft Sans Serif"/>
                <a:sym typeface="Microsoft Sans Serif"/>
              </a:rPr>
              <a:t> </a:t>
            </a:r>
            <a:r>
              <a:rPr spc="-20"/>
              <a:t>frequently </a:t>
            </a:r>
            <a:r>
              <a:rPr spc="-10"/>
              <a:t>after</a:t>
            </a:r>
          </a:p>
          <a:p>
            <a:pPr indent="201295">
              <a:lnSpc>
                <a:spcPts val="2300"/>
              </a:lnSpc>
              <a:defRPr sz="2100">
                <a:latin typeface="Times New Roman"/>
                <a:ea typeface="Times New Roman"/>
                <a:cs typeface="Times New Roman"/>
                <a:sym typeface="Times New Roman"/>
              </a:defRPr>
            </a:pPr>
            <a:r>
              <a:t>elective</a:t>
            </a:r>
            <a:r>
              <a:rPr spc="-85"/>
              <a:t> </a:t>
            </a:r>
            <a:r>
              <a:rPr spc="-10"/>
              <a:t>caesarean</a:t>
            </a:r>
            <a:r>
              <a:rPr spc="-90"/>
              <a:t> </a:t>
            </a:r>
            <a:r>
              <a:rPr spc="-10"/>
              <a:t>section.</a:t>
            </a:r>
          </a:p>
          <a:p>
            <a:pPr>
              <a:spcBef>
                <a:spcPts val="900"/>
              </a:spcBef>
              <a:defRPr sz="2100">
                <a:latin typeface="Times New Roman"/>
                <a:ea typeface="Times New Roman"/>
                <a:cs typeface="Times New Roman"/>
                <a:sym typeface="Times New Roman"/>
              </a:defRPr>
            </a:pPr>
            <a:endParaRPr spc="-10"/>
          </a:p>
          <a:p>
            <a:pPr marL="187960" marR="133350" indent="-175895">
              <a:lnSpc>
                <a:spcPts val="2000"/>
              </a:lnSpc>
              <a:defRPr sz="2100" spc="-10">
                <a:latin typeface="Times New Roman"/>
                <a:ea typeface="Times New Roman"/>
                <a:cs typeface="Times New Roman"/>
                <a:sym typeface="Times New Roman"/>
              </a:defRPr>
            </a:pPr>
            <a:r>
              <a:t>Complications</a:t>
            </a:r>
            <a:r>
              <a:rPr spc="-20"/>
              <a:t> </a:t>
            </a:r>
            <a:r>
              <a:rPr spc="0"/>
              <a:t>to</a:t>
            </a:r>
            <a:r>
              <a:rPr spc="-15"/>
              <a:t> </a:t>
            </a:r>
            <a:r>
              <a:rPr spc="0"/>
              <a:t>the</a:t>
            </a:r>
            <a:r>
              <a:rPr spc="-15"/>
              <a:t> </a:t>
            </a:r>
            <a:r>
              <a:rPr spc="0"/>
              <a:t>ureter</a:t>
            </a:r>
            <a:r>
              <a:rPr spc="-20"/>
              <a:t> </a:t>
            </a:r>
            <a:r>
              <a:rPr spc="0"/>
              <a:t>are</a:t>
            </a:r>
            <a:r>
              <a:rPr spc="-15"/>
              <a:t> </a:t>
            </a:r>
            <a:r>
              <a:rPr spc="0"/>
              <a:t>most</a:t>
            </a:r>
            <a:r>
              <a:rPr spc="-15"/>
              <a:t> </a:t>
            </a:r>
            <a:r>
              <a:rPr spc="0"/>
              <a:t>commonly</a:t>
            </a:r>
            <a:r>
              <a:rPr spc="-15"/>
              <a:t> </a:t>
            </a:r>
            <a:r>
              <a:rPr spc="0"/>
              <a:t>seen</a:t>
            </a:r>
            <a:r>
              <a:rPr spc="-15"/>
              <a:t> </a:t>
            </a:r>
            <a:r>
              <a:rPr spc="0"/>
              <a:t>after</a:t>
            </a:r>
            <a:r>
              <a:rPr spc="-15"/>
              <a:t> </a:t>
            </a:r>
            <a:r>
              <a:rPr spc="0"/>
              <a:t>a</a:t>
            </a:r>
            <a:r>
              <a:t> complicated</a:t>
            </a:r>
            <a:r>
              <a:rPr spc="-30"/>
              <a:t> </a:t>
            </a:r>
            <a:r>
              <a:t>caesarean </a:t>
            </a:r>
            <a:r>
              <a:rPr spc="0"/>
              <a:t>section,</a:t>
            </a:r>
            <a:r>
              <a:rPr spc="-20"/>
              <a:t> </a:t>
            </a:r>
            <a:r>
              <a:rPr spc="0"/>
              <a:t>when</a:t>
            </a:r>
            <a:r>
              <a:rPr spc="-20"/>
              <a:t> </a:t>
            </a:r>
            <a:r>
              <a:rPr spc="0"/>
              <a:t>ureteric</a:t>
            </a:r>
            <a:r>
              <a:rPr spc="-15"/>
              <a:t> </a:t>
            </a:r>
            <a:r>
              <a:rPr spc="0"/>
              <a:t>injury</a:t>
            </a:r>
            <a:r>
              <a:rPr spc="-15"/>
              <a:t> </a:t>
            </a:r>
            <a:r>
              <a:rPr spc="0"/>
              <a:t>may</a:t>
            </a:r>
            <a:r>
              <a:rPr spc="-15"/>
              <a:t> </a:t>
            </a:r>
            <a:r>
              <a:rPr spc="0"/>
              <a:t>either</a:t>
            </a:r>
            <a:r>
              <a:rPr spc="-20"/>
              <a:t> </a:t>
            </a:r>
            <a:r>
              <a:rPr spc="0"/>
              <a:t>result</a:t>
            </a:r>
            <a:r>
              <a:rPr spc="-15"/>
              <a:t> </a:t>
            </a:r>
            <a:r>
              <a:rPr spc="0"/>
              <a:t>in</a:t>
            </a:r>
            <a:r>
              <a:rPr spc="-15"/>
              <a:t> </a:t>
            </a:r>
            <a:r>
              <a:rPr spc="0"/>
              <a:t>a</a:t>
            </a:r>
            <a:r>
              <a:t> </a:t>
            </a:r>
            <a:r>
              <a:rPr spc="0"/>
              <a:t>ureteric</a:t>
            </a:r>
            <a:r>
              <a:rPr spc="-15"/>
              <a:t> </a:t>
            </a:r>
            <a:r>
              <a:rPr spc="0"/>
              <a:t>fistula</a:t>
            </a:r>
            <a:r>
              <a:rPr spc="-20"/>
              <a:t> </a:t>
            </a:r>
            <a:r>
              <a:rPr spc="0"/>
              <a:t>or</a:t>
            </a:r>
            <a:r>
              <a:rPr spc="-20"/>
              <a:t> </a:t>
            </a:r>
            <a:r>
              <a:t>ureteric occlusion.</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1" name="object 2"/>
          <p:cNvGrpSpPr/>
          <p:nvPr/>
        </p:nvGrpSpPr>
        <p:grpSpPr>
          <a:xfrm>
            <a:off x="-1" y="15062"/>
            <a:ext cx="10058401" cy="1930401"/>
            <a:chOff x="0" y="0"/>
            <a:chExt cx="10058400" cy="1930400"/>
          </a:xfrm>
        </p:grpSpPr>
        <p:sp>
          <p:nvSpPr>
            <p:cNvPr id="531" name="Shape"/>
            <p:cNvSpPr/>
            <p:nvPr/>
          </p:nvSpPr>
          <p:spPr>
            <a:xfrm>
              <a:off x="4478654" y="1917700"/>
              <a:ext cx="812483"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334" y="21600"/>
                  </a:lnTo>
                  <a:lnTo>
                    <a:pt x="20309"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32" name="Shape"/>
            <p:cNvSpPr/>
            <p:nvPr/>
          </p:nvSpPr>
          <p:spPr>
            <a:xfrm>
              <a:off x="4074476" y="1905000"/>
              <a:ext cx="1675131"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51" y="21600"/>
                  </a:lnTo>
                  <a:lnTo>
                    <a:pt x="19602"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33" name="Shape"/>
            <p:cNvSpPr/>
            <p:nvPr/>
          </p:nvSpPr>
          <p:spPr>
            <a:xfrm>
              <a:off x="3770946" y="1892300"/>
              <a:ext cx="2392047"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459" y="21600"/>
                  </a:lnTo>
                  <a:lnTo>
                    <a:pt x="21133"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34" name="Shape"/>
            <p:cNvSpPr/>
            <p:nvPr/>
          </p:nvSpPr>
          <p:spPr>
            <a:xfrm>
              <a:off x="3534092" y="1879600"/>
              <a:ext cx="2927986"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314" y="21600"/>
                  </a:lnTo>
                  <a:lnTo>
                    <a:pt x="20890"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35" name="Shape"/>
            <p:cNvSpPr/>
            <p:nvPr/>
          </p:nvSpPr>
          <p:spPr>
            <a:xfrm>
              <a:off x="3309301" y="1866900"/>
              <a:ext cx="3395029"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295" y="21600"/>
                  </a:lnTo>
                  <a:lnTo>
                    <a:pt x="21281"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36" name="Shape"/>
            <p:cNvSpPr/>
            <p:nvPr/>
          </p:nvSpPr>
          <p:spPr>
            <a:xfrm>
              <a:off x="3123564" y="1854200"/>
              <a:ext cx="3780473"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32" y="21600"/>
                  </a:lnTo>
                  <a:lnTo>
                    <a:pt x="21313"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37" name="Shape"/>
            <p:cNvSpPr/>
            <p:nvPr/>
          </p:nvSpPr>
          <p:spPr>
            <a:xfrm>
              <a:off x="2876231" y="1841500"/>
              <a:ext cx="864237" cy="12700"/>
            </a:xfrm>
            <a:custGeom>
              <a:avLst/>
              <a:gdLst/>
              <a:ahLst/>
              <a:cxnLst>
                <a:cxn ang="0">
                  <a:pos x="wd2" y="hd2"/>
                </a:cxn>
                <a:cxn ang="5400000">
                  <a:pos x="wd2" y="hd2"/>
                </a:cxn>
                <a:cxn ang="10800000">
                  <a:pos x="wd2" y="hd2"/>
                </a:cxn>
                <a:cxn ang="16200000">
                  <a:pos x="wd2" y="hd2"/>
                </a:cxn>
              </a:cxnLst>
              <a:rect l="0" t="0" r="r" b="b"/>
              <a:pathLst>
                <a:path w="21600" h="21600" extrusionOk="0">
                  <a:moveTo>
                    <a:pt x="20918" y="0"/>
                  </a:moveTo>
                  <a:lnTo>
                    <a:pt x="0" y="0"/>
                  </a:lnTo>
                  <a:lnTo>
                    <a:pt x="2516" y="21600"/>
                  </a:lnTo>
                  <a:lnTo>
                    <a:pt x="21600" y="21600"/>
                  </a:lnTo>
                  <a:lnTo>
                    <a:pt x="20918"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38" name="Shape"/>
            <p:cNvSpPr/>
            <p:nvPr/>
          </p:nvSpPr>
          <p:spPr>
            <a:xfrm>
              <a:off x="3781106" y="1841500"/>
              <a:ext cx="3272474"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22" y="21600"/>
                  </a:lnTo>
                  <a:lnTo>
                    <a:pt x="21271"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39" name="Shape"/>
            <p:cNvSpPr/>
            <p:nvPr/>
          </p:nvSpPr>
          <p:spPr>
            <a:xfrm>
              <a:off x="2729864" y="1828800"/>
              <a:ext cx="692786" cy="12700"/>
            </a:xfrm>
            <a:custGeom>
              <a:avLst/>
              <a:gdLst/>
              <a:ahLst/>
              <a:cxnLst>
                <a:cxn ang="0">
                  <a:pos x="wd2" y="hd2"/>
                </a:cxn>
                <a:cxn ang="5400000">
                  <a:pos x="wd2" y="hd2"/>
                </a:cxn>
                <a:cxn ang="10800000">
                  <a:pos x="wd2" y="hd2"/>
                </a:cxn>
                <a:cxn ang="16200000">
                  <a:pos x="wd2" y="hd2"/>
                </a:cxn>
              </a:cxnLst>
              <a:rect l="0" t="0" r="r" b="b"/>
              <a:pathLst>
                <a:path w="21600" h="21600" extrusionOk="0">
                  <a:moveTo>
                    <a:pt x="19878" y="0"/>
                  </a:moveTo>
                  <a:lnTo>
                    <a:pt x="0" y="0"/>
                  </a:lnTo>
                  <a:lnTo>
                    <a:pt x="1505" y="21600"/>
                  </a:lnTo>
                  <a:lnTo>
                    <a:pt x="21600" y="21600"/>
                  </a:lnTo>
                  <a:lnTo>
                    <a:pt x="19878"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40" name="Shape"/>
            <p:cNvSpPr/>
            <p:nvPr/>
          </p:nvSpPr>
          <p:spPr>
            <a:xfrm>
              <a:off x="3493134" y="1828800"/>
              <a:ext cx="3763012"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112" y="21600"/>
                  </a:lnTo>
                  <a:lnTo>
                    <a:pt x="21296"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41" name="Shape"/>
            <p:cNvSpPr/>
            <p:nvPr/>
          </p:nvSpPr>
          <p:spPr>
            <a:xfrm>
              <a:off x="2585719" y="1816100"/>
              <a:ext cx="671513" cy="12700"/>
            </a:xfrm>
            <a:custGeom>
              <a:avLst/>
              <a:gdLst/>
              <a:ahLst/>
              <a:cxnLst>
                <a:cxn ang="0">
                  <a:pos x="wd2" y="hd2"/>
                </a:cxn>
                <a:cxn ang="5400000">
                  <a:pos x="wd2" y="hd2"/>
                </a:cxn>
                <a:cxn ang="10800000">
                  <a:pos x="wd2" y="hd2"/>
                </a:cxn>
                <a:cxn ang="16200000">
                  <a:pos x="wd2" y="hd2"/>
                </a:cxn>
              </a:cxnLst>
              <a:rect l="0" t="0" r="r" b="b"/>
              <a:pathLst>
                <a:path w="21600" h="21600" extrusionOk="0">
                  <a:moveTo>
                    <a:pt x="19833" y="0"/>
                  </a:moveTo>
                  <a:lnTo>
                    <a:pt x="0" y="0"/>
                  </a:lnTo>
                  <a:lnTo>
                    <a:pt x="1552" y="21600"/>
                  </a:lnTo>
                  <a:lnTo>
                    <a:pt x="21600" y="21600"/>
                  </a:lnTo>
                  <a:lnTo>
                    <a:pt x="19833"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42" name="Shape"/>
            <p:cNvSpPr/>
            <p:nvPr/>
          </p:nvSpPr>
          <p:spPr>
            <a:xfrm>
              <a:off x="3367721" y="1816100"/>
              <a:ext cx="4047175"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205" y="21600"/>
                  </a:lnTo>
                  <a:lnTo>
                    <a:pt x="21317"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43" name="Shape"/>
            <p:cNvSpPr/>
            <p:nvPr/>
          </p:nvSpPr>
          <p:spPr>
            <a:xfrm>
              <a:off x="2432050" y="1803400"/>
              <a:ext cx="586106" cy="12700"/>
            </a:xfrm>
            <a:custGeom>
              <a:avLst/>
              <a:gdLst/>
              <a:ahLst/>
              <a:cxnLst>
                <a:cxn ang="0">
                  <a:pos x="wd2" y="hd2"/>
                </a:cxn>
                <a:cxn ang="5400000">
                  <a:pos x="wd2" y="hd2"/>
                </a:cxn>
                <a:cxn ang="10800000">
                  <a:pos x="wd2" y="hd2"/>
                </a:cxn>
                <a:cxn ang="16200000">
                  <a:pos x="wd2" y="hd2"/>
                </a:cxn>
              </a:cxnLst>
              <a:rect l="0" t="0" r="r" b="b"/>
              <a:pathLst>
                <a:path w="21600" h="21600" extrusionOk="0">
                  <a:moveTo>
                    <a:pt x="19950" y="0"/>
                  </a:moveTo>
                  <a:lnTo>
                    <a:pt x="0" y="0"/>
                  </a:lnTo>
                  <a:lnTo>
                    <a:pt x="1954" y="21600"/>
                  </a:lnTo>
                  <a:lnTo>
                    <a:pt x="21600" y="21600"/>
                  </a:lnTo>
                  <a:lnTo>
                    <a:pt x="1995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44" name="Shape"/>
            <p:cNvSpPr/>
            <p:nvPr/>
          </p:nvSpPr>
          <p:spPr>
            <a:xfrm>
              <a:off x="3190875" y="1803400"/>
              <a:ext cx="4329747"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247" y="21600"/>
                  </a:lnTo>
                  <a:lnTo>
                    <a:pt x="21335"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45" name="Shape"/>
            <p:cNvSpPr/>
            <p:nvPr/>
          </p:nvSpPr>
          <p:spPr>
            <a:xfrm>
              <a:off x="2277744" y="1790700"/>
              <a:ext cx="605156" cy="12700"/>
            </a:xfrm>
            <a:custGeom>
              <a:avLst/>
              <a:gdLst/>
              <a:ahLst/>
              <a:cxnLst>
                <a:cxn ang="0">
                  <a:pos x="wd2" y="hd2"/>
                </a:cxn>
                <a:cxn ang="5400000">
                  <a:pos x="wd2" y="hd2"/>
                </a:cxn>
                <a:cxn ang="10800000">
                  <a:pos x="wd2" y="hd2"/>
                </a:cxn>
                <a:cxn ang="16200000">
                  <a:pos x="wd2" y="hd2"/>
                </a:cxn>
              </a:cxnLst>
              <a:rect l="0" t="0" r="r" b="b"/>
              <a:pathLst>
                <a:path w="21600" h="21600" extrusionOk="0">
                  <a:moveTo>
                    <a:pt x="19991" y="0"/>
                  </a:moveTo>
                  <a:lnTo>
                    <a:pt x="0" y="0"/>
                  </a:lnTo>
                  <a:lnTo>
                    <a:pt x="1734" y="21600"/>
                  </a:lnTo>
                  <a:lnTo>
                    <a:pt x="21600" y="21600"/>
                  </a:lnTo>
                  <a:lnTo>
                    <a:pt x="19991"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46" name="Shape"/>
            <p:cNvSpPr/>
            <p:nvPr/>
          </p:nvSpPr>
          <p:spPr>
            <a:xfrm>
              <a:off x="3041331" y="1790700"/>
              <a:ext cx="4636137"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232" y="21600"/>
                  </a:lnTo>
                  <a:lnTo>
                    <a:pt x="21360"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47" name="Shape"/>
            <p:cNvSpPr/>
            <p:nvPr/>
          </p:nvSpPr>
          <p:spPr>
            <a:xfrm>
              <a:off x="2132011" y="1778000"/>
              <a:ext cx="542609" cy="12700"/>
            </a:xfrm>
            <a:custGeom>
              <a:avLst/>
              <a:gdLst/>
              <a:ahLst/>
              <a:cxnLst>
                <a:cxn ang="0">
                  <a:pos x="wd2" y="hd2"/>
                </a:cxn>
                <a:cxn ang="5400000">
                  <a:pos x="wd2" y="hd2"/>
                </a:cxn>
                <a:cxn ang="10800000">
                  <a:pos x="wd2" y="hd2"/>
                </a:cxn>
                <a:cxn ang="16200000">
                  <a:pos x="wd2" y="hd2"/>
                </a:cxn>
              </a:cxnLst>
              <a:rect l="0" t="0" r="r" b="b"/>
              <a:pathLst>
                <a:path w="21600" h="21600" extrusionOk="0">
                  <a:moveTo>
                    <a:pt x="19489" y="0"/>
                  </a:moveTo>
                  <a:lnTo>
                    <a:pt x="0" y="0"/>
                  </a:lnTo>
                  <a:lnTo>
                    <a:pt x="3868" y="21600"/>
                  </a:lnTo>
                  <a:lnTo>
                    <a:pt x="21600" y="21600"/>
                  </a:lnTo>
                  <a:lnTo>
                    <a:pt x="19489"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48" name="Shape"/>
            <p:cNvSpPr/>
            <p:nvPr/>
          </p:nvSpPr>
          <p:spPr>
            <a:xfrm>
              <a:off x="2741612" y="1765300"/>
              <a:ext cx="5192713" cy="254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444" y="10800"/>
                  </a:lnTo>
                  <a:lnTo>
                    <a:pt x="666" y="21600"/>
                  </a:lnTo>
                  <a:lnTo>
                    <a:pt x="20746" y="21600"/>
                  </a:lnTo>
                  <a:lnTo>
                    <a:pt x="20959" y="10800"/>
                  </a:lnTo>
                  <a:lnTo>
                    <a:pt x="21386" y="108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49" name="Shape"/>
            <p:cNvSpPr/>
            <p:nvPr/>
          </p:nvSpPr>
          <p:spPr>
            <a:xfrm>
              <a:off x="1995486" y="1765300"/>
              <a:ext cx="573089" cy="12700"/>
            </a:xfrm>
            <a:custGeom>
              <a:avLst/>
              <a:gdLst/>
              <a:ahLst/>
              <a:cxnLst>
                <a:cxn ang="0">
                  <a:pos x="wd2" y="hd2"/>
                </a:cxn>
                <a:cxn ang="5400000">
                  <a:pos x="wd2" y="hd2"/>
                </a:cxn>
                <a:cxn ang="10800000">
                  <a:pos x="wd2" y="hd2"/>
                </a:cxn>
                <a:cxn ang="16200000">
                  <a:pos x="wd2" y="hd2"/>
                </a:cxn>
              </a:cxnLst>
              <a:rect l="0" t="0" r="r" b="b"/>
              <a:pathLst>
                <a:path w="21600" h="21600" extrusionOk="0">
                  <a:moveTo>
                    <a:pt x="19602" y="0"/>
                  </a:moveTo>
                  <a:lnTo>
                    <a:pt x="0" y="0"/>
                  </a:lnTo>
                  <a:lnTo>
                    <a:pt x="1651" y="21600"/>
                  </a:lnTo>
                  <a:lnTo>
                    <a:pt x="21600" y="21600"/>
                  </a:lnTo>
                  <a:lnTo>
                    <a:pt x="19602"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50" name="Shape"/>
            <p:cNvSpPr/>
            <p:nvPr/>
          </p:nvSpPr>
          <p:spPr>
            <a:xfrm>
              <a:off x="1854200" y="1752600"/>
              <a:ext cx="570548" cy="12700"/>
            </a:xfrm>
            <a:custGeom>
              <a:avLst/>
              <a:gdLst/>
              <a:ahLst/>
              <a:cxnLst>
                <a:cxn ang="0">
                  <a:pos x="wd2" y="hd2"/>
                </a:cxn>
                <a:cxn ang="5400000">
                  <a:pos x="wd2" y="hd2"/>
                </a:cxn>
                <a:cxn ang="10800000">
                  <a:pos x="wd2" y="hd2"/>
                </a:cxn>
                <a:cxn ang="16200000">
                  <a:pos x="wd2" y="hd2"/>
                </a:cxn>
              </a:cxnLst>
              <a:rect l="0" t="0" r="r" b="b"/>
              <a:pathLst>
                <a:path w="21600" h="21600" extrusionOk="0">
                  <a:moveTo>
                    <a:pt x="18751" y="0"/>
                  </a:moveTo>
                  <a:lnTo>
                    <a:pt x="0" y="0"/>
                  </a:lnTo>
                  <a:lnTo>
                    <a:pt x="2019" y="21600"/>
                  </a:lnTo>
                  <a:lnTo>
                    <a:pt x="21600" y="21600"/>
                  </a:lnTo>
                  <a:lnTo>
                    <a:pt x="18751"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51" name="Shape"/>
            <p:cNvSpPr/>
            <p:nvPr/>
          </p:nvSpPr>
          <p:spPr>
            <a:xfrm>
              <a:off x="2591116" y="1752600"/>
              <a:ext cx="5445762"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257" y="21600"/>
                  </a:lnTo>
                  <a:lnTo>
                    <a:pt x="21396"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52" name="Shape"/>
            <p:cNvSpPr/>
            <p:nvPr/>
          </p:nvSpPr>
          <p:spPr>
            <a:xfrm>
              <a:off x="1747836" y="1739900"/>
              <a:ext cx="473076" cy="12700"/>
            </a:xfrm>
            <a:custGeom>
              <a:avLst/>
              <a:gdLst/>
              <a:ahLst/>
              <a:cxnLst>
                <a:cxn ang="0">
                  <a:pos x="wd2" y="hd2"/>
                </a:cxn>
                <a:cxn ang="5400000">
                  <a:pos x="wd2" y="hd2"/>
                </a:cxn>
                <a:cxn ang="10800000">
                  <a:pos x="wd2" y="hd2"/>
                </a:cxn>
                <a:cxn ang="16200000">
                  <a:pos x="wd2" y="hd2"/>
                </a:cxn>
              </a:cxnLst>
              <a:rect l="0" t="0" r="r" b="b"/>
              <a:pathLst>
                <a:path w="21600" h="21600" extrusionOk="0">
                  <a:moveTo>
                    <a:pt x="19527" y="0"/>
                  </a:moveTo>
                  <a:lnTo>
                    <a:pt x="0" y="0"/>
                  </a:lnTo>
                  <a:lnTo>
                    <a:pt x="2435" y="21600"/>
                  </a:lnTo>
                  <a:lnTo>
                    <a:pt x="21600" y="21600"/>
                  </a:lnTo>
                  <a:lnTo>
                    <a:pt x="19527"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53" name="Shape"/>
            <p:cNvSpPr/>
            <p:nvPr/>
          </p:nvSpPr>
          <p:spPr>
            <a:xfrm>
              <a:off x="2414270" y="1739900"/>
              <a:ext cx="5778501"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361" y="21600"/>
                  </a:lnTo>
                  <a:lnTo>
                    <a:pt x="21405"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54" name="Shape"/>
            <p:cNvSpPr/>
            <p:nvPr/>
          </p:nvSpPr>
          <p:spPr>
            <a:xfrm>
              <a:off x="1655444" y="1727200"/>
              <a:ext cx="440691" cy="12700"/>
            </a:xfrm>
            <a:custGeom>
              <a:avLst/>
              <a:gdLst/>
              <a:ahLst/>
              <a:cxnLst>
                <a:cxn ang="0">
                  <a:pos x="wd2" y="hd2"/>
                </a:cxn>
                <a:cxn ang="5400000">
                  <a:pos x="wd2" y="hd2"/>
                </a:cxn>
                <a:cxn ang="10800000">
                  <a:pos x="wd2" y="hd2"/>
                </a:cxn>
                <a:cxn ang="16200000">
                  <a:pos x="wd2" y="hd2"/>
                </a:cxn>
              </a:cxnLst>
              <a:rect l="0" t="0" r="r" b="b"/>
              <a:pathLst>
                <a:path w="21600" h="21600" extrusionOk="0">
                  <a:moveTo>
                    <a:pt x="19935" y="0"/>
                  </a:moveTo>
                  <a:lnTo>
                    <a:pt x="0" y="0"/>
                  </a:lnTo>
                  <a:lnTo>
                    <a:pt x="1930" y="21600"/>
                  </a:lnTo>
                  <a:lnTo>
                    <a:pt x="21600" y="21600"/>
                  </a:lnTo>
                  <a:lnTo>
                    <a:pt x="19935"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55" name="Shape"/>
            <p:cNvSpPr/>
            <p:nvPr/>
          </p:nvSpPr>
          <p:spPr>
            <a:xfrm>
              <a:off x="2317750" y="1727200"/>
              <a:ext cx="6031866"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73" y="21600"/>
                  </a:lnTo>
                  <a:lnTo>
                    <a:pt x="21412"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56" name="Shape"/>
            <p:cNvSpPr/>
            <p:nvPr/>
          </p:nvSpPr>
          <p:spPr>
            <a:xfrm>
              <a:off x="1538921" y="1714500"/>
              <a:ext cx="454979" cy="12700"/>
            </a:xfrm>
            <a:custGeom>
              <a:avLst/>
              <a:gdLst/>
              <a:ahLst/>
              <a:cxnLst>
                <a:cxn ang="0">
                  <a:pos x="wd2" y="hd2"/>
                </a:cxn>
                <a:cxn ang="5400000">
                  <a:pos x="wd2" y="hd2"/>
                </a:cxn>
                <a:cxn ang="10800000">
                  <a:pos x="wd2" y="hd2"/>
                </a:cxn>
                <a:cxn ang="16200000">
                  <a:pos x="wd2" y="hd2"/>
                </a:cxn>
              </a:cxnLst>
              <a:rect l="0" t="0" r="r" b="b"/>
              <a:pathLst>
                <a:path w="21600" h="21600" extrusionOk="0">
                  <a:moveTo>
                    <a:pt x="19595" y="0"/>
                  </a:moveTo>
                  <a:lnTo>
                    <a:pt x="0" y="0"/>
                  </a:lnTo>
                  <a:lnTo>
                    <a:pt x="1839" y="21600"/>
                  </a:lnTo>
                  <a:lnTo>
                    <a:pt x="21600" y="21600"/>
                  </a:lnTo>
                  <a:lnTo>
                    <a:pt x="19595"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57" name="Shape"/>
            <p:cNvSpPr/>
            <p:nvPr/>
          </p:nvSpPr>
          <p:spPr>
            <a:xfrm>
              <a:off x="2187256" y="1714500"/>
              <a:ext cx="6423662"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46" y="21600"/>
                  </a:lnTo>
                  <a:lnTo>
                    <a:pt x="21073"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58" name="Shape"/>
            <p:cNvSpPr/>
            <p:nvPr/>
          </p:nvSpPr>
          <p:spPr>
            <a:xfrm>
              <a:off x="1392871" y="1701800"/>
              <a:ext cx="474346" cy="12700"/>
            </a:xfrm>
            <a:custGeom>
              <a:avLst/>
              <a:gdLst/>
              <a:ahLst/>
              <a:cxnLst>
                <a:cxn ang="0">
                  <a:pos x="wd2" y="hd2"/>
                </a:cxn>
                <a:cxn ang="5400000">
                  <a:pos x="wd2" y="hd2"/>
                </a:cxn>
                <a:cxn ang="10800000">
                  <a:pos x="wd2" y="hd2"/>
                </a:cxn>
                <a:cxn ang="16200000">
                  <a:pos x="wd2" y="hd2"/>
                </a:cxn>
              </a:cxnLst>
              <a:rect l="0" t="0" r="r" b="b"/>
              <a:pathLst>
                <a:path w="21600" h="21600" extrusionOk="0">
                  <a:moveTo>
                    <a:pt x="19677" y="0"/>
                  </a:moveTo>
                  <a:lnTo>
                    <a:pt x="0" y="0"/>
                  </a:lnTo>
                  <a:lnTo>
                    <a:pt x="2212" y="21600"/>
                  </a:lnTo>
                  <a:lnTo>
                    <a:pt x="21600" y="21600"/>
                  </a:lnTo>
                  <a:lnTo>
                    <a:pt x="19677"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59" name="Shape"/>
            <p:cNvSpPr/>
            <p:nvPr/>
          </p:nvSpPr>
          <p:spPr>
            <a:xfrm>
              <a:off x="2036126" y="1701800"/>
              <a:ext cx="6679249"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74" y="21600"/>
                  </a:lnTo>
                  <a:lnTo>
                    <a:pt x="21431"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60" name="Shape"/>
            <p:cNvSpPr/>
            <p:nvPr/>
          </p:nvSpPr>
          <p:spPr>
            <a:xfrm>
              <a:off x="1273809" y="1689100"/>
              <a:ext cx="462598" cy="12700"/>
            </a:xfrm>
            <a:custGeom>
              <a:avLst/>
              <a:gdLst/>
              <a:ahLst/>
              <a:cxnLst>
                <a:cxn ang="0">
                  <a:pos x="wd2" y="hd2"/>
                </a:cxn>
                <a:cxn ang="5400000">
                  <a:pos x="wd2" y="hd2"/>
                </a:cxn>
                <a:cxn ang="10800000">
                  <a:pos x="wd2" y="hd2"/>
                </a:cxn>
                <a:cxn ang="16200000">
                  <a:pos x="wd2" y="hd2"/>
                </a:cxn>
              </a:cxnLst>
              <a:rect l="0" t="0" r="r" b="b"/>
              <a:pathLst>
                <a:path w="21600" h="21600" extrusionOk="0">
                  <a:moveTo>
                    <a:pt x="20221" y="0"/>
                  </a:moveTo>
                  <a:lnTo>
                    <a:pt x="0" y="0"/>
                  </a:lnTo>
                  <a:lnTo>
                    <a:pt x="3291" y="21600"/>
                  </a:lnTo>
                  <a:lnTo>
                    <a:pt x="21600" y="21600"/>
                  </a:lnTo>
                  <a:lnTo>
                    <a:pt x="20221"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61" name="Shape"/>
            <p:cNvSpPr/>
            <p:nvPr/>
          </p:nvSpPr>
          <p:spPr>
            <a:xfrm>
              <a:off x="1928495" y="1689100"/>
              <a:ext cx="6943726"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67" y="21600"/>
                  </a:lnTo>
                  <a:lnTo>
                    <a:pt x="21437"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62" name="Shape"/>
            <p:cNvSpPr/>
            <p:nvPr/>
          </p:nvSpPr>
          <p:spPr>
            <a:xfrm>
              <a:off x="1203641" y="1676400"/>
              <a:ext cx="425134" cy="12700"/>
            </a:xfrm>
            <a:custGeom>
              <a:avLst/>
              <a:gdLst/>
              <a:ahLst/>
              <a:cxnLst>
                <a:cxn ang="0">
                  <a:pos x="wd2" y="hd2"/>
                </a:cxn>
                <a:cxn ang="5400000">
                  <a:pos x="wd2" y="hd2"/>
                </a:cxn>
                <a:cxn ang="10800000">
                  <a:pos x="wd2" y="hd2"/>
                </a:cxn>
                <a:cxn ang="16200000">
                  <a:pos x="wd2" y="hd2"/>
                </a:cxn>
              </a:cxnLst>
              <a:rect l="0" t="0" r="r" b="b"/>
              <a:pathLst>
                <a:path w="21600" h="21600" extrusionOk="0">
                  <a:moveTo>
                    <a:pt x="19616" y="0"/>
                  </a:moveTo>
                  <a:lnTo>
                    <a:pt x="0" y="0"/>
                  </a:lnTo>
                  <a:lnTo>
                    <a:pt x="1791" y="21600"/>
                  </a:lnTo>
                  <a:lnTo>
                    <a:pt x="21600" y="21600"/>
                  </a:lnTo>
                  <a:lnTo>
                    <a:pt x="19616"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63" name="Shape"/>
            <p:cNvSpPr/>
            <p:nvPr/>
          </p:nvSpPr>
          <p:spPr>
            <a:xfrm>
              <a:off x="1826895" y="1676400"/>
              <a:ext cx="7201852"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52" y="21600"/>
                  </a:lnTo>
                  <a:lnTo>
                    <a:pt x="21444"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64" name="Shape"/>
            <p:cNvSpPr/>
            <p:nvPr/>
          </p:nvSpPr>
          <p:spPr>
            <a:xfrm>
              <a:off x="1113789" y="1663700"/>
              <a:ext cx="400368" cy="12700"/>
            </a:xfrm>
            <a:custGeom>
              <a:avLst/>
              <a:gdLst/>
              <a:ahLst/>
              <a:cxnLst>
                <a:cxn ang="0">
                  <a:pos x="wd2" y="hd2"/>
                </a:cxn>
                <a:cxn ang="5400000">
                  <a:pos x="wd2" y="hd2"/>
                </a:cxn>
                <a:cxn ang="10800000">
                  <a:pos x="wd2" y="hd2"/>
                </a:cxn>
                <a:cxn ang="16200000">
                  <a:pos x="wd2" y="hd2"/>
                </a:cxn>
              </a:cxnLst>
              <a:rect l="0" t="0" r="r" b="b"/>
              <a:pathLst>
                <a:path w="21600" h="21600" extrusionOk="0">
                  <a:moveTo>
                    <a:pt x="17660" y="0"/>
                  </a:moveTo>
                  <a:lnTo>
                    <a:pt x="0" y="0"/>
                  </a:lnTo>
                  <a:lnTo>
                    <a:pt x="2415" y="21600"/>
                  </a:lnTo>
                  <a:lnTo>
                    <a:pt x="21600" y="21600"/>
                  </a:lnTo>
                  <a:lnTo>
                    <a:pt x="1766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65" name="Shape"/>
            <p:cNvSpPr/>
            <p:nvPr/>
          </p:nvSpPr>
          <p:spPr>
            <a:xfrm>
              <a:off x="1724976" y="1663700"/>
              <a:ext cx="7460617"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47" y="21600"/>
                  </a:lnTo>
                  <a:lnTo>
                    <a:pt x="21449"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66" name="Shape"/>
            <p:cNvSpPr/>
            <p:nvPr/>
          </p:nvSpPr>
          <p:spPr>
            <a:xfrm>
              <a:off x="816291" y="1625600"/>
              <a:ext cx="587376" cy="38100"/>
            </a:xfrm>
            <a:custGeom>
              <a:avLst/>
              <a:gdLst/>
              <a:ahLst/>
              <a:cxnLst>
                <a:cxn ang="0">
                  <a:pos x="wd2" y="hd2"/>
                </a:cxn>
                <a:cxn ang="5400000">
                  <a:pos x="wd2" y="hd2"/>
                </a:cxn>
                <a:cxn ang="10800000">
                  <a:pos x="wd2" y="hd2"/>
                </a:cxn>
                <a:cxn ang="16200000">
                  <a:pos x="wd2" y="hd2"/>
                </a:cxn>
              </a:cxnLst>
              <a:rect l="0" t="0" r="r" b="b"/>
              <a:pathLst>
                <a:path w="21600" h="21600" extrusionOk="0">
                  <a:moveTo>
                    <a:pt x="12049" y="0"/>
                  </a:moveTo>
                  <a:lnTo>
                    <a:pt x="0" y="0"/>
                  </a:lnTo>
                  <a:lnTo>
                    <a:pt x="1763" y="7200"/>
                  </a:lnTo>
                  <a:lnTo>
                    <a:pt x="9294" y="21600"/>
                  </a:lnTo>
                  <a:lnTo>
                    <a:pt x="21600" y="21600"/>
                  </a:lnTo>
                  <a:lnTo>
                    <a:pt x="20211" y="14400"/>
                  </a:lnTo>
                  <a:lnTo>
                    <a:pt x="17432" y="14400"/>
                  </a:lnTo>
                  <a:lnTo>
                    <a:pt x="16031" y="7200"/>
                  </a:lnTo>
                  <a:lnTo>
                    <a:pt x="13380" y="7200"/>
                  </a:lnTo>
                  <a:lnTo>
                    <a:pt x="12049"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67" name="Shape"/>
            <p:cNvSpPr/>
            <p:nvPr/>
          </p:nvSpPr>
          <p:spPr>
            <a:xfrm>
              <a:off x="1503679" y="1638300"/>
              <a:ext cx="7786372" cy="25400"/>
            </a:xfrm>
            <a:custGeom>
              <a:avLst/>
              <a:gdLst/>
              <a:ahLst/>
              <a:cxnLst>
                <a:cxn ang="0">
                  <a:pos x="wd2" y="hd2"/>
                </a:cxn>
                <a:cxn ang="5400000">
                  <a:pos x="wd2" y="hd2"/>
                </a:cxn>
                <a:cxn ang="10800000">
                  <a:pos x="wd2" y="hd2"/>
                </a:cxn>
                <a:cxn ang="16200000">
                  <a:pos x="wd2" y="hd2"/>
                </a:cxn>
              </a:cxnLst>
              <a:rect l="0" t="0" r="r" b="b"/>
              <a:pathLst>
                <a:path w="21600" h="21600" extrusionOk="0">
                  <a:moveTo>
                    <a:pt x="20564" y="0"/>
                  </a:moveTo>
                  <a:lnTo>
                    <a:pt x="0" y="0"/>
                  </a:lnTo>
                  <a:lnTo>
                    <a:pt x="307" y="10800"/>
                  </a:lnTo>
                  <a:lnTo>
                    <a:pt x="461" y="21600"/>
                  </a:lnTo>
                  <a:lnTo>
                    <a:pt x="21456" y="21600"/>
                  </a:lnTo>
                  <a:lnTo>
                    <a:pt x="21600" y="10800"/>
                  </a:lnTo>
                  <a:lnTo>
                    <a:pt x="20548" y="10800"/>
                  </a:lnTo>
                  <a:lnTo>
                    <a:pt x="20564"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68" name="Shape"/>
            <p:cNvSpPr/>
            <p:nvPr/>
          </p:nvSpPr>
          <p:spPr>
            <a:xfrm>
              <a:off x="8910955" y="1638300"/>
              <a:ext cx="535623"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922" y="0"/>
                  </a:lnTo>
                  <a:lnTo>
                    <a:pt x="0" y="21600"/>
                  </a:lnTo>
                  <a:lnTo>
                    <a:pt x="19500"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69" name="Shape"/>
            <p:cNvSpPr/>
            <p:nvPr/>
          </p:nvSpPr>
          <p:spPr>
            <a:xfrm>
              <a:off x="1189036" y="1600200"/>
              <a:ext cx="7943217" cy="381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41" y="7200"/>
                  </a:lnTo>
                  <a:lnTo>
                    <a:pt x="282" y="7200"/>
                  </a:lnTo>
                  <a:lnTo>
                    <a:pt x="565" y="14400"/>
                  </a:lnTo>
                  <a:lnTo>
                    <a:pt x="705" y="21600"/>
                  </a:lnTo>
                  <a:lnTo>
                    <a:pt x="21060" y="21600"/>
                  </a:lnTo>
                  <a:lnTo>
                    <a:pt x="21195" y="14400"/>
                  </a:lnTo>
                  <a:lnTo>
                    <a:pt x="21331" y="144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70" name="Shape"/>
            <p:cNvSpPr/>
            <p:nvPr/>
          </p:nvSpPr>
          <p:spPr>
            <a:xfrm>
              <a:off x="9049067" y="1625600"/>
              <a:ext cx="501969"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59" y="0"/>
                  </a:lnTo>
                  <a:lnTo>
                    <a:pt x="0" y="21600"/>
                  </a:lnTo>
                  <a:lnTo>
                    <a:pt x="19359"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71" name="Shape"/>
            <p:cNvSpPr/>
            <p:nvPr/>
          </p:nvSpPr>
          <p:spPr>
            <a:xfrm>
              <a:off x="720089" y="1612900"/>
              <a:ext cx="357188" cy="12700"/>
            </a:xfrm>
            <a:custGeom>
              <a:avLst/>
              <a:gdLst/>
              <a:ahLst/>
              <a:cxnLst>
                <a:cxn ang="0">
                  <a:pos x="wd2" y="hd2"/>
                </a:cxn>
                <a:cxn ang="5400000">
                  <a:pos x="wd2" y="hd2"/>
                </a:cxn>
                <a:cxn ang="10800000">
                  <a:pos x="wd2" y="hd2"/>
                </a:cxn>
                <a:cxn ang="16200000">
                  <a:pos x="wd2" y="hd2"/>
                </a:cxn>
              </a:cxnLst>
              <a:rect l="0" t="0" r="r" b="b"/>
              <a:pathLst>
                <a:path w="21600" h="21600" extrusionOk="0">
                  <a:moveTo>
                    <a:pt x="19776" y="0"/>
                  </a:moveTo>
                  <a:lnTo>
                    <a:pt x="0" y="0"/>
                  </a:lnTo>
                  <a:lnTo>
                    <a:pt x="2899" y="21600"/>
                  </a:lnTo>
                  <a:lnTo>
                    <a:pt x="21600" y="21600"/>
                  </a:lnTo>
                  <a:lnTo>
                    <a:pt x="19776"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72" name="Shape"/>
            <p:cNvSpPr/>
            <p:nvPr/>
          </p:nvSpPr>
          <p:spPr>
            <a:xfrm>
              <a:off x="9149397" y="1612900"/>
              <a:ext cx="563881"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09" y="0"/>
                  </a:lnTo>
                  <a:lnTo>
                    <a:pt x="0" y="21600"/>
                  </a:lnTo>
                  <a:lnTo>
                    <a:pt x="19532"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73" name="Shape"/>
            <p:cNvSpPr/>
            <p:nvPr/>
          </p:nvSpPr>
          <p:spPr>
            <a:xfrm>
              <a:off x="488949" y="1574800"/>
              <a:ext cx="497206" cy="38100"/>
            </a:xfrm>
            <a:custGeom>
              <a:avLst/>
              <a:gdLst/>
              <a:ahLst/>
              <a:cxnLst>
                <a:cxn ang="0">
                  <a:pos x="wd2" y="hd2"/>
                </a:cxn>
                <a:cxn ang="5400000">
                  <a:pos x="wd2" y="hd2"/>
                </a:cxn>
                <a:cxn ang="10800000">
                  <a:pos x="wd2" y="hd2"/>
                </a:cxn>
                <a:cxn ang="16200000">
                  <a:pos x="wd2" y="hd2"/>
                </a:cxn>
              </a:cxnLst>
              <a:rect l="0" t="0" r="r" b="b"/>
              <a:pathLst>
                <a:path w="21600" h="21600" extrusionOk="0">
                  <a:moveTo>
                    <a:pt x="12800" y="0"/>
                  </a:moveTo>
                  <a:lnTo>
                    <a:pt x="0" y="0"/>
                  </a:lnTo>
                  <a:lnTo>
                    <a:pt x="3986" y="14400"/>
                  </a:lnTo>
                  <a:lnTo>
                    <a:pt x="5972" y="14400"/>
                  </a:lnTo>
                  <a:lnTo>
                    <a:pt x="7972" y="21600"/>
                  </a:lnTo>
                  <a:lnTo>
                    <a:pt x="21600" y="21600"/>
                  </a:lnTo>
                  <a:lnTo>
                    <a:pt x="17200" y="7200"/>
                  </a:lnTo>
                  <a:lnTo>
                    <a:pt x="15007" y="7200"/>
                  </a:lnTo>
                  <a:lnTo>
                    <a:pt x="128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74" name="Shape"/>
            <p:cNvSpPr/>
            <p:nvPr/>
          </p:nvSpPr>
          <p:spPr>
            <a:xfrm>
              <a:off x="9299575" y="1600200"/>
              <a:ext cx="521653" cy="12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64" y="0"/>
                  </a:lnTo>
                  <a:lnTo>
                    <a:pt x="0" y="21600"/>
                  </a:lnTo>
                  <a:lnTo>
                    <a:pt x="19365"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75" name="Shape"/>
            <p:cNvSpPr/>
            <p:nvPr/>
          </p:nvSpPr>
          <p:spPr>
            <a:xfrm>
              <a:off x="839468" y="1549400"/>
              <a:ext cx="8589648" cy="508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377" y="10800"/>
                  </a:lnTo>
                  <a:lnTo>
                    <a:pt x="502" y="16200"/>
                  </a:lnTo>
                  <a:lnTo>
                    <a:pt x="628" y="16200"/>
                  </a:lnTo>
                  <a:lnTo>
                    <a:pt x="753" y="21600"/>
                  </a:lnTo>
                  <a:lnTo>
                    <a:pt x="20978" y="21600"/>
                  </a:lnTo>
                  <a:lnTo>
                    <a:pt x="21227" y="10800"/>
                  </a:lnTo>
                  <a:lnTo>
                    <a:pt x="21352" y="108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76" name="Shape"/>
            <p:cNvSpPr/>
            <p:nvPr/>
          </p:nvSpPr>
          <p:spPr>
            <a:xfrm>
              <a:off x="9449434" y="1524000"/>
              <a:ext cx="608966" cy="762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3547" y="18000"/>
                  </a:lnTo>
                  <a:lnTo>
                    <a:pt x="1779" y="18000"/>
                  </a:lnTo>
                  <a:lnTo>
                    <a:pt x="0" y="21600"/>
                  </a:lnTo>
                  <a:lnTo>
                    <a:pt x="15102" y="21600"/>
                  </a:lnTo>
                  <a:lnTo>
                    <a:pt x="17016" y="18000"/>
                  </a:lnTo>
                  <a:lnTo>
                    <a:pt x="21600" y="144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77" name="Shape"/>
            <p:cNvSpPr/>
            <p:nvPr/>
          </p:nvSpPr>
          <p:spPr>
            <a:xfrm>
              <a:off x="29526" y="1498600"/>
              <a:ext cx="707074" cy="76200"/>
            </a:xfrm>
            <a:custGeom>
              <a:avLst/>
              <a:gdLst/>
              <a:ahLst/>
              <a:cxnLst>
                <a:cxn ang="0">
                  <a:pos x="wd2" y="hd2"/>
                </a:cxn>
                <a:cxn ang="5400000">
                  <a:pos x="wd2" y="hd2"/>
                </a:cxn>
                <a:cxn ang="10800000">
                  <a:pos x="wd2" y="hd2"/>
                </a:cxn>
                <a:cxn ang="16200000">
                  <a:pos x="wd2" y="hd2"/>
                </a:cxn>
              </a:cxnLst>
              <a:rect l="0" t="0" r="r" b="b"/>
              <a:pathLst>
                <a:path w="21600" h="21600" extrusionOk="0">
                  <a:moveTo>
                    <a:pt x="7420" y="0"/>
                  </a:moveTo>
                  <a:lnTo>
                    <a:pt x="0" y="0"/>
                  </a:lnTo>
                  <a:lnTo>
                    <a:pt x="3104" y="7200"/>
                  </a:lnTo>
                  <a:lnTo>
                    <a:pt x="4656" y="7200"/>
                  </a:lnTo>
                  <a:lnTo>
                    <a:pt x="6207" y="10800"/>
                  </a:lnTo>
                  <a:lnTo>
                    <a:pt x="9331" y="14400"/>
                  </a:lnTo>
                  <a:lnTo>
                    <a:pt x="12463" y="21600"/>
                  </a:lnTo>
                  <a:lnTo>
                    <a:pt x="21600" y="21600"/>
                  </a:lnTo>
                  <a:lnTo>
                    <a:pt x="20174" y="18000"/>
                  </a:lnTo>
                  <a:lnTo>
                    <a:pt x="18739" y="18000"/>
                  </a:lnTo>
                  <a:lnTo>
                    <a:pt x="17323" y="14400"/>
                  </a:lnTo>
                  <a:lnTo>
                    <a:pt x="15897" y="14400"/>
                  </a:lnTo>
                  <a:lnTo>
                    <a:pt x="14481" y="10800"/>
                  </a:lnTo>
                  <a:lnTo>
                    <a:pt x="13065" y="10800"/>
                  </a:lnTo>
                  <a:lnTo>
                    <a:pt x="10242" y="3600"/>
                  </a:lnTo>
                  <a:lnTo>
                    <a:pt x="8836" y="3600"/>
                  </a:lnTo>
                  <a:lnTo>
                    <a:pt x="742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78" name="Shape"/>
            <p:cNvSpPr/>
            <p:nvPr/>
          </p:nvSpPr>
          <p:spPr>
            <a:xfrm>
              <a:off x="639762" y="1524000"/>
              <a:ext cx="8937626" cy="254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20" y="10800"/>
                  </a:lnTo>
                  <a:lnTo>
                    <a:pt x="362" y="21600"/>
                  </a:lnTo>
                  <a:lnTo>
                    <a:pt x="21361"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79" name="Shape"/>
            <p:cNvSpPr/>
            <p:nvPr/>
          </p:nvSpPr>
          <p:spPr>
            <a:xfrm>
              <a:off x="0" y="-1"/>
              <a:ext cx="10058400" cy="15240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0160"/>
                  </a:lnTo>
                  <a:lnTo>
                    <a:pt x="355" y="20520"/>
                  </a:lnTo>
                  <a:lnTo>
                    <a:pt x="588" y="20880"/>
                  </a:lnTo>
                  <a:lnTo>
                    <a:pt x="704" y="20880"/>
                  </a:lnTo>
                  <a:lnTo>
                    <a:pt x="937" y="21240"/>
                  </a:lnTo>
                  <a:lnTo>
                    <a:pt x="1053" y="21240"/>
                  </a:lnTo>
                  <a:lnTo>
                    <a:pt x="1267" y="21600"/>
                  </a:lnTo>
                  <a:lnTo>
                    <a:pt x="20673" y="21600"/>
                  </a:lnTo>
                  <a:lnTo>
                    <a:pt x="20991" y="21060"/>
                  </a:lnTo>
                  <a:lnTo>
                    <a:pt x="21097" y="21060"/>
                  </a:lnTo>
                  <a:lnTo>
                    <a:pt x="21202" y="20880"/>
                  </a:lnTo>
                  <a:lnTo>
                    <a:pt x="21600" y="2034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580" name="Triangle"/>
            <p:cNvSpPr/>
            <p:nvPr/>
          </p:nvSpPr>
          <p:spPr>
            <a:xfrm>
              <a:off x="-1" y="1447800"/>
              <a:ext cx="226378" cy="50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0" y="0"/>
                  </a:lnTo>
                  <a:close/>
                </a:path>
              </a:pathLst>
            </a:custGeom>
            <a:noFill/>
            <a:ln w="12700" cap="flat">
              <a:noFill/>
              <a:miter lim="400000"/>
            </a:ln>
            <a:effectLst/>
          </p:spPr>
          <p:txBody>
            <a:bodyPr wrap="square" lIns="45719" tIns="45719" rIns="45719" bIns="45719" numCol="1" anchor="t">
              <a:noAutofit/>
            </a:bodyPr>
            <a:lstStyle/>
            <a:p>
              <a:endParaRPr/>
            </a:p>
          </p:txBody>
        </p:sp>
      </p:grpSp>
      <p:sp>
        <p:nvSpPr>
          <p:cNvPr id="582" name="object 3"/>
          <p:cNvSpPr txBox="1">
            <a:spLocks noGrp="1"/>
          </p:cNvSpPr>
          <p:nvPr>
            <p:ph type="title"/>
          </p:nvPr>
        </p:nvSpPr>
        <p:spPr>
          <a:xfrm>
            <a:off x="741679" y="449000"/>
            <a:ext cx="8575041" cy="757557"/>
          </a:xfrm>
          <a:prstGeom prst="rect">
            <a:avLst/>
          </a:prstGeom>
        </p:spPr>
        <p:txBody>
          <a:bodyPr/>
          <a:lstStyle/>
          <a:p>
            <a:pPr indent="25400">
              <a:spcBef>
                <a:spcPts val="100"/>
              </a:spcBef>
              <a:defRPr spc="-100">
                <a:solidFill>
                  <a:srgbClr val="FFFFFF"/>
                </a:solidFill>
              </a:defRPr>
            </a:pPr>
            <a:r>
              <a:t>Urinary</a:t>
            </a:r>
            <a:r>
              <a:rPr spc="-300"/>
              <a:t> </a:t>
            </a:r>
            <a:r>
              <a:rPr spc="0"/>
              <a:t>tract</a:t>
            </a:r>
            <a:r>
              <a:rPr spc="-300"/>
              <a:t> </a:t>
            </a:r>
            <a:r>
              <a:t>infection</a:t>
            </a:r>
          </a:p>
        </p:txBody>
      </p:sp>
      <p:sp>
        <p:nvSpPr>
          <p:cNvPr id="583" name="object 4"/>
          <p:cNvSpPr txBox="1"/>
          <p:nvPr/>
        </p:nvSpPr>
        <p:spPr>
          <a:xfrm>
            <a:off x="325437" y="1928185"/>
            <a:ext cx="8595360" cy="300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218440" indent="-187325">
              <a:spcBef>
                <a:spcPts val="100"/>
              </a:spcBef>
              <a:buSzPct val="97222"/>
              <a:buChar char="•"/>
              <a:tabLst>
                <a:tab pos="215900" algn="l"/>
              </a:tabLst>
              <a:defRPr>
                <a:latin typeface="Microsoft Sans Serif"/>
                <a:ea typeface="Microsoft Sans Serif"/>
                <a:cs typeface="Microsoft Sans Serif"/>
                <a:sym typeface="Microsoft Sans Serif"/>
              </a:defRPr>
            </a:pPr>
            <a:r>
              <a:t>urinary</a:t>
            </a:r>
            <a:r>
              <a:rPr spc="204"/>
              <a:t> </a:t>
            </a:r>
            <a:r>
              <a:t>tract</a:t>
            </a:r>
            <a:r>
              <a:rPr spc="215"/>
              <a:t> </a:t>
            </a:r>
            <a:r>
              <a:t>infections</a:t>
            </a:r>
            <a:r>
              <a:rPr spc="209"/>
              <a:t> </a:t>
            </a:r>
            <a:r>
              <a:t>that</a:t>
            </a:r>
            <a:r>
              <a:rPr spc="190"/>
              <a:t> </a:t>
            </a:r>
            <a:r>
              <a:rPr sz="1700"/>
              <a:t>take</a:t>
            </a:r>
            <a:r>
              <a:rPr sz="1700" spc="215"/>
              <a:t> </a:t>
            </a:r>
            <a:r>
              <a:rPr sz="1700"/>
              <a:t>place</a:t>
            </a:r>
            <a:r>
              <a:rPr sz="1700" spc="234"/>
              <a:t> </a:t>
            </a:r>
            <a:r>
              <a:rPr sz="1700"/>
              <a:t>in</a:t>
            </a:r>
            <a:r>
              <a:rPr sz="1700" spc="260"/>
              <a:t> </a:t>
            </a:r>
            <a:r>
              <a:rPr sz="1700"/>
              <a:t>the</a:t>
            </a:r>
            <a:r>
              <a:rPr sz="1700" spc="245"/>
              <a:t> </a:t>
            </a:r>
            <a:r>
              <a:t>days</a:t>
            </a:r>
            <a:r>
              <a:rPr spc="229"/>
              <a:t> </a:t>
            </a:r>
            <a:r>
              <a:rPr sz="1700"/>
              <a:t>or</a:t>
            </a:r>
            <a:r>
              <a:rPr sz="1700" spc="260"/>
              <a:t> </a:t>
            </a:r>
            <a:r>
              <a:rPr sz="1700" spc="50"/>
              <a:t>weeks</a:t>
            </a:r>
            <a:r>
              <a:rPr sz="1700" spc="209"/>
              <a:t> </a:t>
            </a:r>
            <a:r>
              <a:t>after</a:t>
            </a:r>
            <a:r>
              <a:rPr spc="225"/>
              <a:t> </a:t>
            </a:r>
            <a:r>
              <a:rPr spc="50"/>
              <a:t>giving</a:t>
            </a:r>
            <a:r>
              <a:rPr spc="200"/>
              <a:t> </a:t>
            </a:r>
            <a:r>
              <a:rPr spc="-10"/>
              <a:t>birth</a:t>
            </a:r>
            <a:r>
              <a:rPr sz="800" spc="-10"/>
              <a:t>.</a:t>
            </a:r>
            <a:endParaRPr sz="800"/>
          </a:p>
          <a:p>
            <a:pPr>
              <a:spcBef>
                <a:spcPts val="300"/>
              </a:spcBef>
              <a:buSzPct val="100000"/>
              <a:buFont typeface="Microsoft Sans Serif"/>
              <a:buChar char="•"/>
              <a:defRPr>
                <a:latin typeface="Microsoft Sans Serif"/>
                <a:ea typeface="Microsoft Sans Serif"/>
                <a:cs typeface="Microsoft Sans Serif"/>
                <a:sym typeface="Microsoft Sans Serif"/>
              </a:defRPr>
            </a:pPr>
            <a:endParaRPr sz="800"/>
          </a:p>
          <a:p>
            <a:pPr marL="217170" indent="-187325">
              <a:buSzPct val="97222"/>
              <a:buChar char="•"/>
              <a:tabLst>
                <a:tab pos="215900" algn="l"/>
              </a:tabLst>
              <a:defRPr>
                <a:latin typeface="Microsoft Sans Serif"/>
                <a:ea typeface="Microsoft Sans Serif"/>
                <a:cs typeface="Microsoft Sans Serif"/>
                <a:sym typeface="Microsoft Sans Serif"/>
              </a:defRPr>
            </a:pPr>
            <a:r>
              <a:t>Clinical</a:t>
            </a:r>
            <a:r>
              <a:rPr spc="245"/>
              <a:t> </a:t>
            </a:r>
            <a:r>
              <a:t>picture</a:t>
            </a:r>
            <a:r>
              <a:rPr spc="225"/>
              <a:t> </a:t>
            </a:r>
            <a:r>
              <a:rPr sz="1700" spc="-50"/>
              <a:t>:</a:t>
            </a:r>
            <a:endParaRPr sz="1700"/>
          </a:p>
          <a:p>
            <a:pPr>
              <a:buSzPct val="100000"/>
              <a:buFont typeface="Microsoft Sans Serif"/>
              <a:buChar char="•"/>
              <a:defRPr>
                <a:latin typeface="Microsoft Sans Serif"/>
                <a:ea typeface="Microsoft Sans Serif"/>
                <a:cs typeface="Microsoft Sans Serif"/>
                <a:sym typeface="Microsoft Sans Serif"/>
              </a:defRPr>
            </a:pPr>
            <a:endParaRPr sz="1700"/>
          </a:p>
          <a:p>
            <a:pPr marL="103504" indent="-102870">
              <a:lnSpc>
                <a:spcPts val="2400"/>
              </a:lnSpc>
              <a:buSzPct val="100000"/>
              <a:buFont typeface="Times New Roman"/>
              <a:buChar char="•"/>
              <a:tabLst>
                <a:tab pos="101600" algn="l"/>
              </a:tabLst>
              <a:defRPr sz="2000" u="sng" spc="240">
                <a:uFill>
                  <a:solidFill>
                    <a:srgbClr val="000000"/>
                  </a:solidFill>
                </a:uFill>
                <a:latin typeface="Microsoft Sans Serif"/>
                <a:ea typeface="Microsoft Sans Serif"/>
                <a:cs typeface="Microsoft Sans Serif"/>
                <a:sym typeface="Microsoft Sans Serif"/>
              </a:defRPr>
            </a:pPr>
            <a:r>
              <a:t> </a:t>
            </a:r>
            <a:r>
              <a:rPr sz="1900" spc="0"/>
              <a:t>Lower</a:t>
            </a:r>
            <a:r>
              <a:rPr sz="1900" spc="-85"/>
              <a:t> </a:t>
            </a:r>
            <a:r>
              <a:rPr sz="1900" spc="0"/>
              <a:t>urinary</a:t>
            </a:r>
            <a:r>
              <a:rPr sz="1900" spc="-70"/>
              <a:t> </a:t>
            </a:r>
            <a:r>
              <a:rPr sz="1900" spc="0"/>
              <a:t>symptoms</a:t>
            </a:r>
            <a:r>
              <a:rPr sz="1900" spc="45"/>
              <a:t> </a:t>
            </a:r>
            <a:r>
              <a:rPr sz="1800" u="none" spc="0">
                <a:uFillTx/>
              </a:rPr>
              <a:t>:</a:t>
            </a:r>
            <a:r>
              <a:rPr sz="1800" u="none" spc="-65">
                <a:uFillTx/>
              </a:rPr>
              <a:t> </a:t>
            </a:r>
            <a:r>
              <a:rPr sz="1800" u="none" spc="0">
                <a:uFillTx/>
              </a:rPr>
              <a:t>frequency,</a:t>
            </a:r>
            <a:r>
              <a:rPr sz="1800" u="none" spc="-65">
                <a:uFillTx/>
              </a:rPr>
              <a:t> </a:t>
            </a:r>
            <a:r>
              <a:rPr sz="1800" u="none" spc="0">
                <a:uFillTx/>
              </a:rPr>
              <a:t>urgency,</a:t>
            </a:r>
            <a:r>
              <a:rPr sz="1800" u="none" spc="-69">
                <a:uFillTx/>
              </a:rPr>
              <a:t> </a:t>
            </a:r>
            <a:r>
              <a:rPr sz="1800" u="none" spc="0">
                <a:uFillTx/>
              </a:rPr>
              <a:t>dysuria</a:t>
            </a:r>
            <a:r>
              <a:rPr sz="1800" u="none" spc="-65">
                <a:uFillTx/>
              </a:rPr>
              <a:t> </a:t>
            </a:r>
            <a:r>
              <a:rPr sz="1800" u="none" spc="0">
                <a:uFillTx/>
              </a:rPr>
              <a:t>,</a:t>
            </a:r>
            <a:r>
              <a:rPr sz="1800" u="none" spc="-69">
                <a:uFillTx/>
              </a:rPr>
              <a:t> </a:t>
            </a:r>
            <a:r>
              <a:rPr sz="1800" u="none" spc="-10">
                <a:uFillTx/>
              </a:rPr>
              <a:t>haematuria</a:t>
            </a:r>
          </a:p>
          <a:p>
            <a:pPr marL="210820" indent="-187325">
              <a:lnSpc>
                <a:spcPts val="2300"/>
              </a:lnSpc>
              <a:buSzPct val="100000"/>
              <a:buChar char="•"/>
              <a:tabLst>
                <a:tab pos="203200" algn="l"/>
              </a:tabLst>
              <a:defRPr>
                <a:latin typeface="Microsoft Sans Serif"/>
                <a:ea typeface="Microsoft Sans Serif"/>
                <a:cs typeface="Microsoft Sans Serif"/>
                <a:sym typeface="Microsoft Sans Serif"/>
              </a:defRPr>
            </a:pPr>
            <a:r>
              <a:t>For</a:t>
            </a:r>
            <a:r>
              <a:rPr spc="-25"/>
              <a:t> </a:t>
            </a:r>
            <a:r>
              <a:rPr sz="1900" u="sng" spc="-29">
                <a:uFill>
                  <a:solidFill>
                    <a:srgbClr val="000000"/>
                  </a:solidFill>
                </a:uFill>
              </a:rPr>
              <a:t>pyelonephritis</a:t>
            </a:r>
            <a:r>
              <a:rPr sz="1900" spc="-70"/>
              <a:t> </a:t>
            </a:r>
            <a:r>
              <a:rPr sz="1900"/>
              <a:t>:</a:t>
            </a:r>
            <a:r>
              <a:rPr sz="1900" spc="-75"/>
              <a:t> </a:t>
            </a:r>
            <a:r>
              <a:rPr sz="1900"/>
              <a:t>fever,</a:t>
            </a:r>
            <a:r>
              <a:rPr sz="1900" spc="-80"/>
              <a:t> </a:t>
            </a:r>
            <a:r>
              <a:rPr sz="1900" spc="-20"/>
              <a:t>vomiting</a:t>
            </a:r>
            <a:r>
              <a:rPr sz="1900" spc="-75"/>
              <a:t> </a:t>
            </a:r>
            <a:r>
              <a:rPr sz="1900"/>
              <a:t>and</a:t>
            </a:r>
            <a:r>
              <a:rPr sz="1900" spc="-80"/>
              <a:t> </a:t>
            </a:r>
            <a:r>
              <a:rPr sz="1900" spc="-10"/>
              <a:t>flank</a:t>
            </a:r>
            <a:r>
              <a:rPr sz="1900" spc="-80"/>
              <a:t> </a:t>
            </a:r>
            <a:r>
              <a:rPr sz="1900" spc="-10"/>
              <a:t>pain</a:t>
            </a:r>
            <a:r>
              <a:rPr sz="1900" spc="-75"/>
              <a:t> </a:t>
            </a:r>
            <a:r>
              <a:rPr sz="1900"/>
              <a:t>and</a:t>
            </a:r>
            <a:r>
              <a:rPr sz="1900" spc="-85"/>
              <a:t> </a:t>
            </a:r>
            <a:r>
              <a:rPr sz="1900" spc="-10"/>
              <a:t>tenderness</a:t>
            </a:r>
            <a:endParaRPr sz="1900"/>
          </a:p>
          <a:p>
            <a:pPr marL="276859" indent="-247650">
              <a:spcBef>
                <a:spcPts val="700"/>
              </a:spcBef>
              <a:buSzPct val="100000"/>
              <a:buChar char="•"/>
              <a:tabLst>
                <a:tab pos="266700" algn="l"/>
              </a:tabLst>
              <a:defRPr spc="55">
                <a:latin typeface="Microsoft Sans Serif"/>
                <a:ea typeface="Microsoft Sans Serif"/>
                <a:cs typeface="Microsoft Sans Serif"/>
                <a:sym typeface="Microsoft Sans Serif"/>
              </a:defRPr>
            </a:pPr>
            <a:r>
              <a:t>Management</a:t>
            </a:r>
            <a:r>
              <a:rPr spc="-20"/>
              <a:t> </a:t>
            </a:r>
            <a:r>
              <a:rPr spc="-50"/>
              <a:t>:</a:t>
            </a:r>
          </a:p>
          <a:p>
            <a:pPr>
              <a:spcBef>
                <a:spcPts val="800"/>
              </a:spcBef>
              <a:buSzPct val="100000"/>
              <a:buFont typeface="Microsoft Sans Serif"/>
              <a:buChar char="•"/>
              <a:defRPr>
                <a:latin typeface="Microsoft Sans Serif"/>
                <a:ea typeface="Microsoft Sans Serif"/>
                <a:cs typeface="Microsoft Sans Serif"/>
                <a:sym typeface="Microsoft Sans Serif"/>
              </a:defRPr>
            </a:pPr>
            <a:endParaRPr spc="-50"/>
          </a:p>
          <a:p>
            <a:pPr marL="210184" indent="-186689">
              <a:buSzPct val="100000"/>
              <a:buChar char="•"/>
              <a:tabLst>
                <a:tab pos="203200" algn="l"/>
              </a:tabLst>
              <a:defRPr sz="1900" spc="-10">
                <a:latin typeface="Microsoft Sans Serif"/>
                <a:ea typeface="Microsoft Sans Serif"/>
                <a:cs typeface="Microsoft Sans Serif"/>
                <a:sym typeface="Microsoft Sans Serif"/>
              </a:defRPr>
            </a:pPr>
            <a:r>
              <a:t>Fluid</a:t>
            </a:r>
            <a:r>
              <a:rPr spc="-100"/>
              <a:t> </a:t>
            </a:r>
            <a:r>
              <a:rPr spc="0"/>
              <a:t>if</a:t>
            </a:r>
            <a:r>
              <a:rPr spc="-95"/>
              <a:t> </a:t>
            </a:r>
            <a:r>
              <a:t>there</a:t>
            </a:r>
            <a:r>
              <a:rPr spc="-100"/>
              <a:t> </a:t>
            </a:r>
            <a:r>
              <a:rPr spc="0"/>
              <a:t>is</a:t>
            </a:r>
            <a:r>
              <a:rPr spc="-95"/>
              <a:t> </a:t>
            </a:r>
            <a:r>
              <a:t>signs</a:t>
            </a:r>
            <a:r>
              <a:rPr spc="-100"/>
              <a:t> </a:t>
            </a:r>
            <a:r>
              <a:rPr spc="0"/>
              <a:t>of</a:t>
            </a:r>
            <a:r>
              <a:rPr spc="-100"/>
              <a:t> </a:t>
            </a:r>
            <a:r>
              <a:t>dehydration</a:t>
            </a:r>
          </a:p>
          <a:p>
            <a:pPr marL="210184" indent="-186689">
              <a:spcBef>
                <a:spcPts val="200"/>
              </a:spcBef>
              <a:buSzPct val="100000"/>
              <a:buChar char="•"/>
              <a:tabLst>
                <a:tab pos="203200" algn="l"/>
              </a:tabLst>
              <a:defRPr sz="1900">
                <a:latin typeface="Microsoft Sans Serif"/>
                <a:ea typeface="Microsoft Sans Serif"/>
                <a:cs typeface="Microsoft Sans Serif"/>
                <a:sym typeface="Microsoft Sans Serif"/>
              </a:defRPr>
            </a:pPr>
            <a:r>
              <a:t>Proper</a:t>
            </a:r>
            <a:r>
              <a:rPr spc="-40"/>
              <a:t> </a:t>
            </a:r>
            <a:r>
              <a:rPr spc="-10"/>
              <a:t>antibiotic</a:t>
            </a:r>
            <a:r>
              <a:rPr spc="-29"/>
              <a:t> </a:t>
            </a:r>
            <a:r>
              <a:t>:</a:t>
            </a:r>
            <a:r>
              <a:rPr spc="-35"/>
              <a:t> </a:t>
            </a:r>
            <a:r>
              <a:rPr spc="-20"/>
              <a:t>Trimethoprim-</a:t>
            </a:r>
            <a:r>
              <a:rPr spc="-10"/>
              <a:t>sulfamethoxazole</a:t>
            </a:r>
            <a:r>
              <a:rPr spc="-35"/>
              <a:t> </a:t>
            </a:r>
            <a:r>
              <a:t>,</a:t>
            </a:r>
            <a:r>
              <a:rPr spc="-29"/>
              <a:t> </a:t>
            </a:r>
            <a:r>
              <a:rPr spc="-10"/>
              <a:t>nitrofurantoin,</a:t>
            </a:r>
            <a:r>
              <a:rPr spc="-45"/>
              <a:t> </a:t>
            </a:r>
            <a:r>
              <a:rPr spc="-10"/>
              <a:t>ciprofloxacin</a:t>
            </a: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 name="object 2"/>
          <p:cNvSpPr/>
          <p:nvPr/>
        </p:nvSpPr>
        <p:spPr>
          <a:xfrm>
            <a:off x="530541" y="1954035"/>
            <a:ext cx="2685733" cy="38418"/>
          </a:xfrm>
          <a:custGeom>
            <a:avLst/>
            <a:gdLst/>
            <a:ahLst/>
            <a:cxnLst>
              <a:cxn ang="0">
                <a:pos x="wd2" y="hd2"/>
              </a:cxn>
              <a:cxn ang="5400000">
                <a:pos x="wd2" y="hd2"/>
              </a:cxn>
              <a:cxn ang="10800000">
                <a:pos x="wd2" y="hd2"/>
              </a:cxn>
              <a:cxn ang="16200000">
                <a:pos x="wd2" y="hd2"/>
              </a:cxn>
            </a:cxnLst>
            <a:rect l="0" t="0" r="r" b="b"/>
            <a:pathLst>
              <a:path w="21600" h="21600" extrusionOk="0">
                <a:moveTo>
                  <a:pt x="3" y="7319"/>
                </a:moveTo>
                <a:lnTo>
                  <a:pt x="477" y="4463"/>
                </a:lnTo>
                <a:lnTo>
                  <a:pt x="942" y="2499"/>
                </a:lnTo>
                <a:lnTo>
                  <a:pt x="1397" y="1071"/>
                </a:lnTo>
                <a:lnTo>
                  <a:pt x="1836" y="178"/>
                </a:lnTo>
                <a:lnTo>
                  <a:pt x="2262" y="0"/>
                </a:lnTo>
                <a:lnTo>
                  <a:pt x="2671" y="356"/>
                </a:lnTo>
                <a:lnTo>
                  <a:pt x="3062" y="1249"/>
                </a:lnTo>
                <a:lnTo>
                  <a:pt x="3434" y="2856"/>
                </a:lnTo>
                <a:lnTo>
                  <a:pt x="3782" y="4820"/>
                </a:lnTo>
                <a:lnTo>
                  <a:pt x="4106" y="7319"/>
                </a:lnTo>
                <a:lnTo>
                  <a:pt x="4397" y="9282"/>
                </a:lnTo>
                <a:lnTo>
                  <a:pt x="4704" y="10711"/>
                </a:lnTo>
                <a:lnTo>
                  <a:pt x="5025" y="11424"/>
                </a:lnTo>
                <a:lnTo>
                  <a:pt x="5370" y="11603"/>
                </a:lnTo>
                <a:lnTo>
                  <a:pt x="5733" y="11246"/>
                </a:lnTo>
                <a:lnTo>
                  <a:pt x="6116" y="10711"/>
                </a:lnTo>
                <a:lnTo>
                  <a:pt x="6524" y="9996"/>
                </a:lnTo>
                <a:lnTo>
                  <a:pt x="6958" y="9104"/>
                </a:lnTo>
                <a:lnTo>
                  <a:pt x="7418" y="8390"/>
                </a:lnTo>
                <a:lnTo>
                  <a:pt x="7906" y="7676"/>
                </a:lnTo>
                <a:lnTo>
                  <a:pt x="8424" y="7319"/>
                </a:lnTo>
                <a:lnTo>
                  <a:pt x="8937" y="7141"/>
                </a:lnTo>
                <a:lnTo>
                  <a:pt x="9417" y="7319"/>
                </a:lnTo>
                <a:lnTo>
                  <a:pt x="9864" y="7676"/>
                </a:lnTo>
                <a:lnTo>
                  <a:pt x="10285" y="8211"/>
                </a:lnTo>
                <a:lnTo>
                  <a:pt x="10686" y="8568"/>
                </a:lnTo>
                <a:lnTo>
                  <a:pt x="11072" y="9104"/>
                </a:lnTo>
                <a:lnTo>
                  <a:pt x="11447" y="9282"/>
                </a:lnTo>
                <a:lnTo>
                  <a:pt x="11820" y="9282"/>
                </a:lnTo>
                <a:lnTo>
                  <a:pt x="12193" y="9104"/>
                </a:lnTo>
                <a:lnTo>
                  <a:pt x="12571" y="8390"/>
                </a:lnTo>
                <a:lnTo>
                  <a:pt x="12959" y="7319"/>
                </a:lnTo>
                <a:lnTo>
                  <a:pt x="13368" y="6248"/>
                </a:lnTo>
                <a:lnTo>
                  <a:pt x="13789" y="6069"/>
                </a:lnTo>
                <a:lnTo>
                  <a:pt x="14220" y="6248"/>
                </a:lnTo>
                <a:lnTo>
                  <a:pt x="14660" y="6783"/>
                </a:lnTo>
                <a:lnTo>
                  <a:pt x="15101" y="7497"/>
                </a:lnTo>
                <a:lnTo>
                  <a:pt x="15538" y="8211"/>
                </a:lnTo>
                <a:lnTo>
                  <a:pt x="15964" y="8926"/>
                </a:lnTo>
                <a:lnTo>
                  <a:pt x="16381" y="9282"/>
                </a:lnTo>
                <a:lnTo>
                  <a:pt x="16776" y="9282"/>
                </a:lnTo>
                <a:lnTo>
                  <a:pt x="17149" y="8568"/>
                </a:lnTo>
                <a:lnTo>
                  <a:pt x="17497" y="7319"/>
                </a:lnTo>
                <a:lnTo>
                  <a:pt x="17882" y="5712"/>
                </a:lnTo>
                <a:lnTo>
                  <a:pt x="18303" y="4998"/>
                </a:lnTo>
                <a:lnTo>
                  <a:pt x="18748" y="4820"/>
                </a:lnTo>
                <a:lnTo>
                  <a:pt x="19207" y="5177"/>
                </a:lnTo>
                <a:lnTo>
                  <a:pt x="19670" y="5712"/>
                </a:lnTo>
                <a:lnTo>
                  <a:pt x="20122" y="6426"/>
                </a:lnTo>
                <a:lnTo>
                  <a:pt x="20551" y="7141"/>
                </a:lnTo>
                <a:lnTo>
                  <a:pt x="20949" y="7676"/>
                </a:lnTo>
                <a:lnTo>
                  <a:pt x="21301" y="7676"/>
                </a:lnTo>
                <a:lnTo>
                  <a:pt x="21600" y="7319"/>
                </a:lnTo>
                <a:lnTo>
                  <a:pt x="21595" y="11067"/>
                </a:lnTo>
                <a:lnTo>
                  <a:pt x="21597" y="12852"/>
                </a:lnTo>
                <a:lnTo>
                  <a:pt x="21600" y="15888"/>
                </a:lnTo>
                <a:lnTo>
                  <a:pt x="21291" y="16245"/>
                </a:lnTo>
                <a:lnTo>
                  <a:pt x="20931" y="16245"/>
                </a:lnTo>
                <a:lnTo>
                  <a:pt x="20528" y="16066"/>
                </a:lnTo>
                <a:lnTo>
                  <a:pt x="20096" y="15709"/>
                </a:lnTo>
                <a:lnTo>
                  <a:pt x="19641" y="15352"/>
                </a:lnTo>
                <a:lnTo>
                  <a:pt x="19179" y="14816"/>
                </a:lnTo>
                <a:lnTo>
                  <a:pt x="18717" y="14459"/>
                </a:lnTo>
                <a:lnTo>
                  <a:pt x="18273" y="14102"/>
                </a:lnTo>
                <a:lnTo>
                  <a:pt x="17851" y="14102"/>
                </a:lnTo>
                <a:lnTo>
                  <a:pt x="17466" y="14281"/>
                </a:lnTo>
                <a:lnTo>
                  <a:pt x="17129" y="14816"/>
                </a:lnTo>
                <a:lnTo>
                  <a:pt x="16848" y="15888"/>
                </a:lnTo>
                <a:lnTo>
                  <a:pt x="16587" y="16602"/>
                </a:lnTo>
                <a:lnTo>
                  <a:pt x="16299" y="16602"/>
                </a:lnTo>
                <a:lnTo>
                  <a:pt x="15985" y="16245"/>
                </a:lnTo>
                <a:lnTo>
                  <a:pt x="15643" y="15173"/>
                </a:lnTo>
                <a:lnTo>
                  <a:pt x="15275" y="14102"/>
                </a:lnTo>
                <a:lnTo>
                  <a:pt x="14887" y="13031"/>
                </a:lnTo>
                <a:lnTo>
                  <a:pt x="14473" y="11960"/>
                </a:lnTo>
                <a:lnTo>
                  <a:pt x="14037" y="11246"/>
                </a:lnTo>
                <a:lnTo>
                  <a:pt x="13582" y="11246"/>
                </a:lnTo>
                <a:lnTo>
                  <a:pt x="13105" y="11781"/>
                </a:lnTo>
                <a:lnTo>
                  <a:pt x="12609" y="13210"/>
                </a:lnTo>
                <a:lnTo>
                  <a:pt x="12096" y="15888"/>
                </a:lnTo>
                <a:lnTo>
                  <a:pt x="11570" y="18744"/>
                </a:lnTo>
                <a:lnTo>
                  <a:pt x="11118" y="20529"/>
                </a:lnTo>
                <a:lnTo>
                  <a:pt x="10722" y="21422"/>
                </a:lnTo>
                <a:lnTo>
                  <a:pt x="10370" y="21600"/>
                </a:lnTo>
                <a:lnTo>
                  <a:pt x="10045" y="21243"/>
                </a:lnTo>
                <a:lnTo>
                  <a:pt x="9731" y="20529"/>
                </a:lnTo>
                <a:lnTo>
                  <a:pt x="9412" y="19458"/>
                </a:lnTo>
                <a:lnTo>
                  <a:pt x="9073" y="18387"/>
                </a:lnTo>
                <a:lnTo>
                  <a:pt x="8700" y="17316"/>
                </a:lnTo>
                <a:lnTo>
                  <a:pt x="8271" y="16423"/>
                </a:lnTo>
                <a:lnTo>
                  <a:pt x="7778" y="15888"/>
                </a:lnTo>
                <a:lnTo>
                  <a:pt x="7466" y="15709"/>
                </a:lnTo>
                <a:lnTo>
                  <a:pt x="7155" y="15888"/>
                </a:lnTo>
                <a:lnTo>
                  <a:pt x="6836" y="16066"/>
                </a:lnTo>
                <a:lnTo>
                  <a:pt x="6509" y="16423"/>
                </a:lnTo>
                <a:lnTo>
                  <a:pt x="6177" y="16780"/>
                </a:lnTo>
                <a:lnTo>
                  <a:pt x="5837" y="17137"/>
                </a:lnTo>
                <a:lnTo>
                  <a:pt x="5485" y="17673"/>
                </a:lnTo>
                <a:lnTo>
                  <a:pt x="5122" y="18208"/>
                </a:lnTo>
                <a:lnTo>
                  <a:pt x="4747" y="18565"/>
                </a:lnTo>
                <a:lnTo>
                  <a:pt x="4356" y="18922"/>
                </a:lnTo>
                <a:lnTo>
                  <a:pt x="3950" y="19279"/>
                </a:lnTo>
                <a:lnTo>
                  <a:pt x="3529" y="19458"/>
                </a:lnTo>
                <a:lnTo>
                  <a:pt x="3090" y="19637"/>
                </a:lnTo>
                <a:lnTo>
                  <a:pt x="2630" y="19458"/>
                </a:lnTo>
                <a:lnTo>
                  <a:pt x="2150" y="19279"/>
                </a:lnTo>
                <a:lnTo>
                  <a:pt x="1650" y="18744"/>
                </a:lnTo>
                <a:lnTo>
                  <a:pt x="1126" y="18030"/>
                </a:lnTo>
                <a:lnTo>
                  <a:pt x="577" y="17137"/>
                </a:lnTo>
                <a:lnTo>
                  <a:pt x="3" y="15888"/>
                </a:lnTo>
                <a:lnTo>
                  <a:pt x="3" y="13210"/>
                </a:lnTo>
                <a:lnTo>
                  <a:pt x="0" y="10353"/>
                </a:lnTo>
                <a:lnTo>
                  <a:pt x="3" y="7319"/>
                </a:lnTo>
              </a:path>
            </a:pathLst>
          </a:custGeom>
          <a:ln w="31115">
            <a:solidFill>
              <a:srgbClr val="ED7D31"/>
            </a:solidFill>
          </a:ln>
        </p:spPr>
        <p:txBody>
          <a:bodyPr lIns="45719" rIns="45719"/>
          <a:lstStyle/>
          <a:p>
            <a:endParaRPr/>
          </a:p>
        </p:txBody>
      </p:sp>
      <p:sp>
        <p:nvSpPr>
          <p:cNvPr id="586" name="object 3"/>
          <p:cNvSpPr txBox="1"/>
          <p:nvPr/>
        </p:nvSpPr>
        <p:spPr>
          <a:xfrm>
            <a:off x="517841" y="550109"/>
            <a:ext cx="3364867" cy="1434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274954" marR="5080" indent="-187325">
              <a:lnSpc>
                <a:spcPts val="1900"/>
              </a:lnSpc>
              <a:spcBef>
                <a:spcPts val="200"/>
              </a:spcBef>
              <a:buSzPct val="100000"/>
              <a:buChar char="•"/>
              <a:tabLst>
                <a:tab pos="266700" algn="l"/>
              </a:tabLst>
              <a:defRPr sz="1700" spc="-25">
                <a:latin typeface="Microsoft Sans Serif"/>
                <a:ea typeface="Microsoft Sans Serif"/>
                <a:cs typeface="Microsoft Sans Serif"/>
                <a:sym typeface="Microsoft Sans Serif"/>
              </a:defRPr>
            </a:pPr>
            <a:r>
              <a:t>Compared</a:t>
            </a:r>
            <a:r>
              <a:rPr spc="-110"/>
              <a:t> </a:t>
            </a:r>
            <a:r>
              <a:rPr spc="-10"/>
              <a:t>with</a:t>
            </a:r>
            <a:r>
              <a:rPr spc="-95"/>
              <a:t> </a:t>
            </a:r>
            <a:r>
              <a:rPr spc="-10"/>
              <a:t>intended</a:t>
            </a:r>
            <a:r>
              <a:rPr spc="-85"/>
              <a:t> </a:t>
            </a:r>
            <a:r>
              <a:rPr spc="-10"/>
              <a:t>vaginal </a:t>
            </a:r>
            <a:r>
              <a:rPr spc="-20"/>
              <a:t>delivery,</a:t>
            </a:r>
            <a:r>
              <a:rPr spc="-65"/>
              <a:t> </a:t>
            </a:r>
            <a:r>
              <a:rPr spc="-30"/>
              <a:t>intended </a:t>
            </a:r>
            <a:r>
              <a:rPr spc="-10"/>
              <a:t>caesarean delivery</a:t>
            </a:r>
            <a:r>
              <a:rPr spc="-100"/>
              <a:t> </a:t>
            </a:r>
            <a:r>
              <a:rPr spc="0"/>
              <a:t>was</a:t>
            </a:r>
            <a:r>
              <a:rPr spc="-100"/>
              <a:t> </a:t>
            </a:r>
            <a:r>
              <a:rPr spc="-10"/>
              <a:t>significantly </a:t>
            </a:r>
            <a:r>
              <a:rPr spc="-20"/>
              <a:t>associated</a:t>
            </a:r>
            <a:r>
              <a:rPr spc="-95"/>
              <a:t> </a:t>
            </a:r>
            <a:r>
              <a:rPr spc="-10"/>
              <a:t>with</a:t>
            </a:r>
            <a:r>
              <a:rPr spc="-50"/>
              <a:t> </a:t>
            </a:r>
            <a:r>
              <a:rPr spc="0"/>
              <a:t>a</a:t>
            </a:r>
            <a:r>
              <a:rPr spc="-85"/>
              <a:t> </a:t>
            </a:r>
            <a:r>
              <a:rPr spc="-10"/>
              <a:t>higher</a:t>
            </a:r>
            <a:r>
              <a:rPr spc="-50"/>
              <a:t> </a:t>
            </a:r>
            <a:r>
              <a:rPr spc="-20"/>
              <a:t>risk</a:t>
            </a:r>
            <a:r>
              <a:rPr spc="-85"/>
              <a:t> </a:t>
            </a:r>
            <a:r>
              <a:t>of </a:t>
            </a:r>
            <a:r>
              <a:rPr spc="-20"/>
              <a:t>postpartum</a:t>
            </a:r>
            <a:r>
              <a:rPr spc="-40"/>
              <a:t> </a:t>
            </a:r>
            <a:r>
              <a:rPr sz="1800"/>
              <a:t>urinary</a:t>
            </a:r>
            <a:r>
              <a:rPr sz="1800" spc="-55"/>
              <a:t> </a:t>
            </a:r>
            <a:r>
              <a:rPr sz="1800" spc="-10"/>
              <a:t>tract</a:t>
            </a:r>
          </a:p>
          <a:p>
            <a:pPr indent="12700">
              <a:lnSpc>
                <a:spcPts val="1800"/>
              </a:lnSpc>
              <a:tabLst>
                <a:tab pos="444500" algn="l"/>
              </a:tabLst>
              <a:defRPr sz="1700" u="sng">
                <a:uFill>
                  <a:solidFill>
                    <a:srgbClr val="000000"/>
                  </a:solidFill>
                </a:uFill>
                <a:latin typeface="Microsoft Sans Serif"/>
                <a:ea typeface="Microsoft Sans Serif"/>
                <a:cs typeface="Microsoft Sans Serif"/>
                <a:sym typeface="Microsoft Sans Serif"/>
              </a:defRPr>
            </a:pPr>
            <a:r>
              <a:t>	</a:t>
            </a:r>
            <a:r>
              <a:rPr spc="-10"/>
              <a:t>infection.</a:t>
            </a:r>
          </a:p>
        </p:txBody>
      </p:sp>
      <p:pic>
        <p:nvPicPr>
          <p:cNvPr id="587" name="object 4" descr="object 4"/>
          <p:cNvPicPr>
            <a:picLocks noChangeAspect="1"/>
          </p:cNvPicPr>
          <p:nvPr/>
        </p:nvPicPr>
        <p:blipFill>
          <a:blip r:embed="rId2"/>
          <a:stretch>
            <a:fillRect/>
          </a:stretch>
        </p:blipFill>
        <p:spPr>
          <a:xfrm>
            <a:off x="4348479" y="442418"/>
            <a:ext cx="5632768" cy="5194618"/>
          </a:xfrm>
          <a:prstGeom prst="rect">
            <a:avLst/>
          </a:prstGeom>
          <a:ln w="12700">
            <a:miter lim="400000"/>
          </a:ln>
        </p:spPr>
      </p:pic>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object 2"/>
          <p:cNvSpPr txBox="1">
            <a:spLocks noGrp="1"/>
          </p:cNvSpPr>
          <p:nvPr>
            <p:ph type="title"/>
          </p:nvPr>
        </p:nvSpPr>
        <p:spPr>
          <a:xfrm>
            <a:off x="930909" y="210873"/>
            <a:ext cx="8365492" cy="636272"/>
          </a:xfrm>
          <a:prstGeom prst="rect">
            <a:avLst/>
          </a:prstGeom>
        </p:spPr>
        <p:txBody>
          <a:bodyPr/>
          <a:lstStyle/>
          <a:p>
            <a:pPr indent="12700">
              <a:spcBef>
                <a:spcPts val="100"/>
              </a:spcBef>
              <a:defRPr sz="4000"/>
            </a:pPr>
            <a:r>
              <a:t>GI</a:t>
            </a:r>
            <a:r>
              <a:rPr spc="300"/>
              <a:t> </a:t>
            </a:r>
            <a:r>
              <a:rPr sz="3700" spc="200"/>
              <a:t>complications</a:t>
            </a:r>
            <a:r>
              <a:rPr sz="3700" spc="100"/>
              <a:t> </a:t>
            </a:r>
            <a:r>
              <a:t>-</a:t>
            </a:r>
            <a:r>
              <a:rPr spc="300"/>
              <a:t> </a:t>
            </a:r>
            <a:r>
              <a:rPr sz="3800" spc="200"/>
              <a:t>Incontinence</a:t>
            </a:r>
            <a:r>
              <a:rPr sz="3800" spc="400"/>
              <a:t> </a:t>
            </a:r>
            <a:r>
              <a:rPr sz="3900" spc="200"/>
              <a:t>of</a:t>
            </a:r>
          </a:p>
        </p:txBody>
      </p:sp>
      <p:pic>
        <p:nvPicPr>
          <p:cNvPr id="590" name="object 3" descr="object 3"/>
          <p:cNvPicPr>
            <a:picLocks noChangeAspect="1"/>
          </p:cNvPicPr>
          <p:nvPr/>
        </p:nvPicPr>
        <p:blipFill>
          <a:blip r:embed="rId2"/>
          <a:stretch>
            <a:fillRect/>
          </a:stretch>
        </p:blipFill>
        <p:spPr>
          <a:xfrm>
            <a:off x="534669" y="1358406"/>
            <a:ext cx="8989377" cy="82551"/>
          </a:xfrm>
          <a:prstGeom prst="rect">
            <a:avLst/>
          </a:prstGeom>
          <a:ln w="12700">
            <a:miter lim="400000"/>
          </a:ln>
        </p:spPr>
      </p:pic>
      <p:sp>
        <p:nvSpPr>
          <p:cNvPr id="591" name="object 4"/>
          <p:cNvSpPr txBox="1"/>
          <p:nvPr/>
        </p:nvSpPr>
        <p:spPr>
          <a:xfrm>
            <a:off x="210096" y="792839"/>
            <a:ext cx="9700895" cy="4417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14300" algn="ctr">
              <a:spcBef>
                <a:spcPts val="600"/>
              </a:spcBef>
              <a:defRPr sz="3800" spc="170">
                <a:latin typeface="Microsoft Sans Serif"/>
                <a:ea typeface="Microsoft Sans Serif"/>
                <a:cs typeface="Microsoft Sans Serif"/>
                <a:sym typeface="Microsoft Sans Serif"/>
              </a:defRPr>
            </a:pPr>
            <a:r>
              <a:t>feces</a:t>
            </a:r>
          </a:p>
          <a:p>
            <a:pPr indent="13334">
              <a:lnSpc>
                <a:spcPts val="2300"/>
              </a:lnSpc>
              <a:spcBef>
                <a:spcPts val="200"/>
              </a:spcBef>
              <a:defRPr sz="1900">
                <a:latin typeface="Times New Roman"/>
                <a:ea typeface="Times New Roman"/>
                <a:cs typeface="Times New Roman"/>
                <a:sym typeface="Times New Roman"/>
              </a:defRPr>
            </a:pPr>
            <a:r>
              <a:t>35%</a:t>
            </a:r>
            <a:r>
              <a:rPr spc="20"/>
              <a:t> </a:t>
            </a:r>
            <a:r>
              <a:t>of</a:t>
            </a:r>
            <a:r>
              <a:rPr spc="25"/>
              <a:t> </a:t>
            </a:r>
            <a:r>
              <a:t>women</a:t>
            </a:r>
            <a:r>
              <a:rPr spc="20"/>
              <a:t> </a:t>
            </a:r>
            <a:r>
              <a:t>undergoing</a:t>
            </a:r>
            <a:r>
              <a:rPr spc="25"/>
              <a:t> </a:t>
            </a:r>
            <a:r>
              <a:t>their</a:t>
            </a:r>
            <a:r>
              <a:rPr spc="20"/>
              <a:t> </a:t>
            </a:r>
            <a:r>
              <a:t>first</a:t>
            </a:r>
            <a:r>
              <a:rPr spc="29"/>
              <a:t> </a:t>
            </a:r>
            <a:r>
              <a:t>vaginal</a:t>
            </a:r>
            <a:r>
              <a:rPr spc="20"/>
              <a:t> </a:t>
            </a:r>
            <a:r>
              <a:t>delivery</a:t>
            </a:r>
            <a:r>
              <a:rPr spc="25"/>
              <a:t> </a:t>
            </a:r>
            <a:r>
              <a:t>develop</a:t>
            </a:r>
            <a:r>
              <a:rPr spc="55"/>
              <a:t> </a:t>
            </a:r>
            <a:r>
              <a:rPr sz="1800">
                <a:latin typeface="Microsoft Sans Serif"/>
                <a:ea typeface="Microsoft Sans Serif"/>
                <a:cs typeface="Microsoft Sans Serif"/>
                <a:sym typeface="Microsoft Sans Serif"/>
              </a:rPr>
              <a:t>anal</a:t>
            </a:r>
            <a:r>
              <a:rPr sz="1800" spc="75">
                <a:latin typeface="Microsoft Sans Serif"/>
                <a:ea typeface="Microsoft Sans Serif"/>
                <a:cs typeface="Microsoft Sans Serif"/>
                <a:sym typeface="Microsoft Sans Serif"/>
              </a:rPr>
              <a:t> </a:t>
            </a:r>
            <a:r>
              <a:rPr sz="1800" spc="50">
                <a:latin typeface="Microsoft Sans Serif"/>
                <a:ea typeface="Microsoft Sans Serif"/>
                <a:cs typeface="Microsoft Sans Serif"/>
                <a:sym typeface="Microsoft Sans Serif"/>
              </a:rPr>
              <a:t>sphincter</a:t>
            </a:r>
            <a:r>
              <a:rPr sz="1800" spc="55">
                <a:latin typeface="Microsoft Sans Serif"/>
                <a:ea typeface="Microsoft Sans Serif"/>
                <a:cs typeface="Microsoft Sans Serif"/>
                <a:sym typeface="Microsoft Sans Serif"/>
              </a:rPr>
              <a:t> </a:t>
            </a:r>
            <a:r>
              <a:rPr sz="1800" spc="34">
                <a:latin typeface="Microsoft Sans Serif"/>
                <a:ea typeface="Microsoft Sans Serif"/>
                <a:cs typeface="Microsoft Sans Serif"/>
                <a:sym typeface="Microsoft Sans Serif"/>
              </a:rPr>
              <a:t>injury</a:t>
            </a:r>
            <a:r>
              <a:rPr spc="35"/>
              <a:t>.</a:t>
            </a:r>
          </a:p>
          <a:p>
            <a:pPr indent="201295">
              <a:lnSpc>
                <a:spcPts val="2200"/>
              </a:lnSpc>
              <a:defRPr sz="1900">
                <a:latin typeface="Times New Roman"/>
                <a:ea typeface="Times New Roman"/>
                <a:cs typeface="Times New Roman"/>
                <a:sym typeface="Times New Roman"/>
              </a:defRPr>
            </a:pPr>
            <a:r>
              <a:t>Approximately 10%</a:t>
            </a:r>
            <a:r>
              <a:rPr spc="5"/>
              <a:t> </a:t>
            </a:r>
            <a:r>
              <a:t>will</a:t>
            </a:r>
            <a:r>
              <a:rPr spc="10"/>
              <a:t> </a:t>
            </a:r>
            <a:r>
              <a:t>still</a:t>
            </a:r>
            <a:r>
              <a:rPr spc="5"/>
              <a:t> </a:t>
            </a:r>
            <a:r>
              <a:t>have</a:t>
            </a:r>
            <a:r>
              <a:rPr spc="10"/>
              <a:t> </a:t>
            </a:r>
            <a:r>
              <a:t>anal</a:t>
            </a:r>
            <a:r>
              <a:rPr spc="5"/>
              <a:t> </a:t>
            </a:r>
            <a:r>
              <a:t>symptoms</a:t>
            </a:r>
            <a:r>
              <a:rPr spc="5"/>
              <a:t> </a:t>
            </a:r>
            <a:r>
              <a:t>of</a:t>
            </a:r>
            <a:r>
              <a:rPr spc="10"/>
              <a:t> </a:t>
            </a:r>
            <a:r>
              <a:t>urgency</a:t>
            </a:r>
            <a:r>
              <a:rPr spc="5"/>
              <a:t> </a:t>
            </a:r>
            <a:r>
              <a:t>or</a:t>
            </a:r>
            <a:r>
              <a:rPr spc="10"/>
              <a:t> </a:t>
            </a:r>
            <a:r>
              <a:t>incontinence</a:t>
            </a:r>
            <a:r>
              <a:rPr spc="5"/>
              <a:t> </a:t>
            </a:r>
            <a:r>
              <a:t>at</a:t>
            </a:r>
            <a:r>
              <a:rPr spc="10"/>
              <a:t> </a:t>
            </a:r>
            <a:r>
              <a:t>3</a:t>
            </a:r>
            <a:r>
              <a:rPr spc="5"/>
              <a:t> </a:t>
            </a:r>
            <a:r>
              <a:t>months</a:t>
            </a:r>
            <a:r>
              <a:rPr spc="-35"/>
              <a:t> </a:t>
            </a:r>
            <a:r>
              <a:rPr spc="-10"/>
              <a:t>after</a:t>
            </a:r>
          </a:p>
          <a:p>
            <a:pPr indent="200660">
              <a:lnSpc>
                <a:spcPts val="2200"/>
              </a:lnSpc>
              <a:defRPr sz="1900" spc="-10">
                <a:latin typeface="Times New Roman"/>
                <a:ea typeface="Times New Roman"/>
                <a:cs typeface="Times New Roman"/>
                <a:sym typeface="Times New Roman"/>
              </a:defRPr>
            </a:pPr>
            <a:r>
              <a:t>birth.</a:t>
            </a:r>
          </a:p>
          <a:p>
            <a:pPr indent="20954">
              <a:spcBef>
                <a:spcPts val="400"/>
              </a:spcBef>
              <a:defRPr spc="45">
                <a:latin typeface="Microsoft Sans Serif"/>
                <a:ea typeface="Microsoft Sans Serif"/>
                <a:cs typeface="Microsoft Sans Serif"/>
                <a:sym typeface="Microsoft Sans Serif"/>
              </a:defRPr>
            </a:pPr>
            <a:r>
              <a:t>Etiology</a:t>
            </a:r>
            <a:r>
              <a:rPr spc="80"/>
              <a:t> </a:t>
            </a:r>
            <a:r>
              <a:rPr sz="1900" spc="-10">
                <a:latin typeface="Times New Roman"/>
                <a:ea typeface="Times New Roman"/>
                <a:cs typeface="Times New Roman"/>
                <a:sym typeface="Times New Roman"/>
              </a:rPr>
              <a:t>include</a:t>
            </a:r>
            <a:endParaRPr sz="1900" spc="47">
              <a:latin typeface="Times New Roman"/>
              <a:ea typeface="Times New Roman"/>
              <a:cs typeface="Times New Roman"/>
              <a:sym typeface="Times New Roman"/>
            </a:endParaRPr>
          </a:p>
          <a:p>
            <a:pPr marL="390525" indent="-377190">
              <a:lnSpc>
                <a:spcPts val="2200"/>
              </a:lnSpc>
              <a:spcBef>
                <a:spcPts val="700"/>
              </a:spcBef>
              <a:buSzPct val="100000"/>
              <a:buAutoNum type="arabicPeriod"/>
              <a:tabLst>
                <a:tab pos="381000" algn="l"/>
                <a:tab pos="4775200" algn="l"/>
              </a:tabLst>
              <a:defRPr sz="1900">
                <a:latin typeface="Times New Roman"/>
                <a:ea typeface="Times New Roman"/>
                <a:cs typeface="Times New Roman"/>
                <a:sym typeface="Times New Roman"/>
              </a:defRPr>
            </a:pPr>
            <a:r>
              <a:t>instrumental</a:t>
            </a:r>
            <a:r>
              <a:rPr spc="5"/>
              <a:t> </a:t>
            </a:r>
            <a:r>
              <a:t>delivery</a:t>
            </a:r>
            <a:r>
              <a:rPr spc="20"/>
              <a:t> </a:t>
            </a:r>
            <a:r>
              <a:t>(use</a:t>
            </a:r>
            <a:r>
              <a:rPr spc="14"/>
              <a:t> </a:t>
            </a:r>
            <a:r>
              <a:t>of</a:t>
            </a:r>
            <a:r>
              <a:rPr spc="20"/>
              <a:t> </a:t>
            </a:r>
            <a:r>
              <a:t>vacuum</a:t>
            </a:r>
            <a:r>
              <a:rPr spc="25"/>
              <a:t> </a:t>
            </a:r>
            <a:r>
              <a:rPr spc="-25"/>
              <a:t>16%</a:t>
            </a:r>
            <a:r>
              <a:t>	extraction</a:t>
            </a:r>
            <a:r>
              <a:rPr spc="14"/>
              <a:t> </a:t>
            </a:r>
            <a:r>
              <a:t>is</a:t>
            </a:r>
            <a:r>
              <a:rPr spc="25"/>
              <a:t> </a:t>
            </a:r>
            <a:r>
              <a:t>associated</a:t>
            </a:r>
            <a:r>
              <a:rPr spc="14"/>
              <a:t> </a:t>
            </a:r>
            <a:r>
              <a:t>with</a:t>
            </a:r>
            <a:r>
              <a:rPr spc="25"/>
              <a:t> </a:t>
            </a:r>
            <a:r>
              <a:t>less</a:t>
            </a:r>
            <a:r>
              <a:rPr spc="20"/>
              <a:t> </a:t>
            </a:r>
            <a:r>
              <a:t>perineal</a:t>
            </a:r>
            <a:r>
              <a:rPr spc="14"/>
              <a:t> </a:t>
            </a:r>
            <a:r>
              <a:rPr spc="-10"/>
              <a:t>trauma</a:t>
            </a:r>
          </a:p>
          <a:p>
            <a:pPr indent="390525">
              <a:lnSpc>
                <a:spcPts val="2200"/>
              </a:lnSpc>
              <a:defRPr sz="1900">
                <a:latin typeface="Times New Roman"/>
                <a:ea typeface="Times New Roman"/>
                <a:cs typeface="Times New Roman"/>
                <a:sym typeface="Times New Roman"/>
              </a:defRPr>
            </a:pPr>
            <a:r>
              <a:t>than</a:t>
            </a:r>
            <a:r>
              <a:rPr spc="-10"/>
              <a:t> </a:t>
            </a:r>
            <a:r>
              <a:t>forceps</a:t>
            </a:r>
            <a:r>
              <a:rPr spc="5"/>
              <a:t> </a:t>
            </a:r>
            <a:r>
              <a:t>32%</a:t>
            </a:r>
            <a:r>
              <a:rPr spc="5"/>
              <a:t> </a:t>
            </a:r>
            <a:r>
              <a:rPr spc="-10"/>
              <a:t>delivery)</a:t>
            </a:r>
          </a:p>
          <a:p>
            <a:pPr marL="389890" indent="-376554">
              <a:spcBef>
                <a:spcPts val="400"/>
              </a:spcBef>
              <a:buSzPct val="100000"/>
              <a:buAutoNum type="arabicPeriod" startAt="2"/>
              <a:tabLst>
                <a:tab pos="381000" algn="l"/>
              </a:tabLst>
              <a:defRPr sz="1900">
                <a:latin typeface="Times New Roman"/>
                <a:ea typeface="Times New Roman"/>
                <a:cs typeface="Times New Roman"/>
                <a:sym typeface="Times New Roman"/>
              </a:defRPr>
            </a:pPr>
            <a:r>
              <a:t>Prolonged</a:t>
            </a:r>
            <a:r>
              <a:rPr spc="-5"/>
              <a:t> </a:t>
            </a:r>
            <a:r>
              <a:t>second</a:t>
            </a:r>
            <a:r>
              <a:rPr spc="-5"/>
              <a:t> </a:t>
            </a:r>
            <a:r>
              <a:t>stage of</a:t>
            </a:r>
            <a:r>
              <a:rPr spc="-5"/>
              <a:t> </a:t>
            </a:r>
            <a:r>
              <a:rPr spc="-10"/>
              <a:t>labour,</a:t>
            </a:r>
          </a:p>
          <a:p>
            <a:pPr marL="389890" indent="-376554">
              <a:spcBef>
                <a:spcPts val="600"/>
              </a:spcBef>
              <a:buSzPct val="100000"/>
              <a:buAutoNum type="arabicPeriod" startAt="2"/>
              <a:tabLst>
                <a:tab pos="381000" algn="l"/>
              </a:tabLst>
              <a:defRPr sz="1900">
                <a:latin typeface="Times New Roman"/>
                <a:ea typeface="Times New Roman"/>
                <a:cs typeface="Times New Roman"/>
                <a:sym typeface="Times New Roman"/>
              </a:defRPr>
            </a:pPr>
            <a:r>
              <a:t>birthweight</a:t>
            </a:r>
            <a:r>
              <a:rPr spc="-10"/>
              <a:t> </a:t>
            </a:r>
            <a:r>
              <a:t>over 4.0</a:t>
            </a:r>
            <a:r>
              <a:rPr spc="-14"/>
              <a:t> </a:t>
            </a:r>
            <a:r>
              <a:rPr spc="-25"/>
              <a:t>kg,</a:t>
            </a:r>
          </a:p>
          <a:p>
            <a:pPr marL="388620" indent="-375920">
              <a:spcBef>
                <a:spcPts val="500"/>
              </a:spcBef>
              <a:buSzPct val="100000"/>
              <a:buAutoNum type="arabicPeriod" startAt="2"/>
              <a:tabLst>
                <a:tab pos="381000" algn="l"/>
              </a:tabLst>
              <a:defRPr sz="2000" spc="-30">
                <a:latin typeface="Times New Roman"/>
                <a:ea typeface="Times New Roman"/>
                <a:cs typeface="Times New Roman"/>
                <a:sym typeface="Times New Roman"/>
              </a:defRPr>
            </a:pPr>
            <a:r>
              <a:t>occipito-</a:t>
            </a:r>
            <a:r>
              <a:rPr spc="0"/>
              <a:t>posterior</a:t>
            </a:r>
            <a:r>
              <a:rPr spc="-55"/>
              <a:t> </a:t>
            </a:r>
            <a:r>
              <a:rPr spc="-9"/>
              <a:t>position</a:t>
            </a:r>
          </a:p>
          <a:p>
            <a:pPr marL="388619" indent="-375919">
              <a:spcBef>
                <a:spcPts val="600"/>
              </a:spcBef>
              <a:buSzPct val="100000"/>
              <a:buAutoNum type="arabicPeriod" startAt="2"/>
              <a:tabLst>
                <a:tab pos="381000" algn="l"/>
              </a:tabLst>
              <a:defRPr sz="1900" spc="-10">
                <a:latin typeface="Times New Roman"/>
                <a:ea typeface="Times New Roman"/>
                <a:cs typeface="Times New Roman"/>
                <a:sym typeface="Times New Roman"/>
              </a:defRPr>
            </a:pPr>
            <a:r>
              <a:t>Episiotomy.</a:t>
            </a:r>
          </a:p>
          <a:p>
            <a:pPr indent="13334">
              <a:lnSpc>
                <a:spcPts val="2200"/>
              </a:lnSpc>
              <a:spcBef>
                <a:spcPts val="500"/>
              </a:spcBef>
              <a:tabLst>
                <a:tab pos="5791200" algn="l"/>
              </a:tabLst>
              <a:defRPr sz="1900">
                <a:latin typeface="Times New Roman"/>
                <a:ea typeface="Times New Roman"/>
                <a:cs typeface="Times New Roman"/>
                <a:sym typeface="Times New Roman"/>
              </a:defRPr>
            </a:pPr>
            <a:r>
              <a:t>In</a:t>
            </a:r>
            <a:r>
              <a:rPr spc="5"/>
              <a:t> </a:t>
            </a:r>
            <a:r>
              <a:t>women</a:t>
            </a:r>
            <a:r>
              <a:rPr spc="5"/>
              <a:t> </a:t>
            </a:r>
            <a:r>
              <a:t>who</a:t>
            </a:r>
            <a:r>
              <a:rPr spc="5"/>
              <a:t> </a:t>
            </a:r>
            <a:r>
              <a:t>have</a:t>
            </a:r>
            <a:r>
              <a:rPr spc="10"/>
              <a:t> </a:t>
            </a:r>
            <a:r>
              <a:t>a</a:t>
            </a:r>
            <a:r>
              <a:rPr spc="5"/>
              <a:t> </a:t>
            </a:r>
            <a:r>
              <a:t>recognized</a:t>
            </a:r>
            <a:r>
              <a:rPr spc="10"/>
              <a:t> </a:t>
            </a:r>
            <a:r>
              <a:t>anal</a:t>
            </a:r>
            <a:r>
              <a:rPr spc="5"/>
              <a:t> </a:t>
            </a:r>
            <a:r>
              <a:t>sphincter</a:t>
            </a:r>
            <a:r>
              <a:rPr spc="10"/>
              <a:t> </a:t>
            </a:r>
            <a:r>
              <a:rPr spc="-10"/>
              <a:t>rupture,</a:t>
            </a:r>
            <a:r>
              <a:t>	37%</a:t>
            </a:r>
            <a:r>
              <a:rPr spc="5"/>
              <a:t> </a:t>
            </a:r>
            <a:r>
              <a:t>continue</a:t>
            </a:r>
            <a:r>
              <a:rPr spc="10"/>
              <a:t> </a:t>
            </a:r>
            <a:r>
              <a:t>to</a:t>
            </a:r>
            <a:r>
              <a:rPr spc="14"/>
              <a:t> </a:t>
            </a:r>
            <a:r>
              <a:t>have</a:t>
            </a:r>
            <a:r>
              <a:rPr spc="-5"/>
              <a:t> </a:t>
            </a:r>
            <a:r>
              <a:rPr spc="-20"/>
              <a:t>anal</a:t>
            </a:r>
          </a:p>
          <a:p>
            <a:pPr indent="201295">
              <a:lnSpc>
                <a:spcPts val="2200"/>
              </a:lnSpc>
              <a:defRPr sz="1900">
                <a:latin typeface="Times New Roman"/>
                <a:ea typeface="Times New Roman"/>
                <a:cs typeface="Times New Roman"/>
                <a:sym typeface="Times New Roman"/>
              </a:defRPr>
            </a:pPr>
            <a:r>
              <a:t>incontinence</a:t>
            </a:r>
            <a:r>
              <a:rPr spc="-14"/>
              <a:t> </a:t>
            </a:r>
            <a:r>
              <a:t>despite</a:t>
            </a:r>
            <a:r>
              <a:rPr spc="-10"/>
              <a:t> </a:t>
            </a:r>
            <a:r>
              <a:t>primary</a:t>
            </a:r>
            <a:r>
              <a:rPr spc="-14"/>
              <a:t> </a:t>
            </a:r>
            <a:r>
              <a:t>sphincter</a:t>
            </a:r>
            <a:r>
              <a:rPr spc="-10"/>
              <a:t> repair.</a:t>
            </a: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8" name="object 2"/>
          <p:cNvGrpSpPr/>
          <p:nvPr/>
        </p:nvGrpSpPr>
        <p:grpSpPr>
          <a:xfrm>
            <a:off x="-1" y="9030"/>
            <a:ext cx="10058401" cy="5657851"/>
            <a:chOff x="0" y="0"/>
            <a:chExt cx="10058399" cy="5657850"/>
          </a:xfrm>
        </p:grpSpPr>
        <p:pic>
          <p:nvPicPr>
            <p:cNvPr id="593" name="object 3" descr="object 3"/>
            <p:cNvPicPr>
              <a:picLocks noChangeAspect="1"/>
            </p:cNvPicPr>
            <p:nvPr/>
          </p:nvPicPr>
          <p:blipFill>
            <a:blip r:embed="rId2"/>
            <a:stretch>
              <a:fillRect/>
            </a:stretch>
          </p:blipFill>
          <p:spPr>
            <a:xfrm>
              <a:off x="6075362" y="0"/>
              <a:ext cx="3983038" cy="5657850"/>
            </a:xfrm>
            <a:prstGeom prst="rect">
              <a:avLst/>
            </a:prstGeom>
            <a:ln w="12700" cap="flat">
              <a:noFill/>
              <a:miter lim="400000"/>
            </a:ln>
            <a:effectLst/>
          </p:spPr>
        </p:pic>
        <p:pic>
          <p:nvPicPr>
            <p:cNvPr id="594" name="object 4" descr="object 4"/>
            <p:cNvPicPr>
              <a:picLocks noChangeAspect="1"/>
            </p:cNvPicPr>
            <p:nvPr/>
          </p:nvPicPr>
          <p:blipFill>
            <a:blip r:embed="rId3"/>
            <a:stretch>
              <a:fillRect/>
            </a:stretch>
          </p:blipFill>
          <p:spPr>
            <a:xfrm>
              <a:off x="2680017" y="94931"/>
              <a:ext cx="4097021" cy="5562919"/>
            </a:xfrm>
            <a:prstGeom prst="rect">
              <a:avLst/>
            </a:prstGeom>
            <a:ln w="12700" cap="flat">
              <a:noFill/>
              <a:miter lim="400000"/>
            </a:ln>
            <a:effectLst/>
          </p:spPr>
        </p:pic>
        <p:sp>
          <p:nvSpPr>
            <p:cNvPr id="595" name="object 5"/>
            <p:cNvSpPr/>
            <p:nvPr/>
          </p:nvSpPr>
          <p:spPr>
            <a:xfrm>
              <a:off x="0" y="0"/>
              <a:ext cx="3255327" cy="5657850"/>
            </a:xfrm>
            <a:custGeom>
              <a:avLst/>
              <a:gdLst/>
              <a:ahLst/>
              <a:cxnLst>
                <a:cxn ang="0">
                  <a:pos x="wd2" y="hd2"/>
                </a:cxn>
                <a:cxn ang="5400000">
                  <a:pos x="wd2" y="hd2"/>
                </a:cxn>
                <a:cxn ang="10800000">
                  <a:pos x="wd2" y="hd2"/>
                </a:cxn>
                <a:cxn ang="16200000">
                  <a:pos x="wd2" y="hd2"/>
                </a:cxn>
              </a:cxnLst>
              <a:rect l="0" t="0" r="r" b="b"/>
              <a:pathLst>
                <a:path w="21600" h="21600" extrusionOk="0">
                  <a:moveTo>
                    <a:pt x="17182" y="0"/>
                  </a:moveTo>
                  <a:lnTo>
                    <a:pt x="0" y="0"/>
                  </a:lnTo>
                  <a:lnTo>
                    <a:pt x="0" y="21600"/>
                  </a:lnTo>
                  <a:lnTo>
                    <a:pt x="17475" y="21600"/>
                  </a:lnTo>
                  <a:lnTo>
                    <a:pt x="17930" y="21088"/>
                  </a:lnTo>
                  <a:lnTo>
                    <a:pt x="18057" y="20927"/>
                  </a:lnTo>
                  <a:lnTo>
                    <a:pt x="18183" y="20765"/>
                  </a:lnTo>
                  <a:lnTo>
                    <a:pt x="18307" y="20601"/>
                  </a:lnTo>
                  <a:lnTo>
                    <a:pt x="18427" y="20436"/>
                  </a:lnTo>
                  <a:lnTo>
                    <a:pt x="18547" y="20270"/>
                  </a:lnTo>
                  <a:lnTo>
                    <a:pt x="18665" y="20103"/>
                  </a:lnTo>
                  <a:lnTo>
                    <a:pt x="18781" y="19935"/>
                  </a:lnTo>
                  <a:lnTo>
                    <a:pt x="18895" y="19766"/>
                  </a:lnTo>
                  <a:lnTo>
                    <a:pt x="19007" y="19595"/>
                  </a:lnTo>
                  <a:lnTo>
                    <a:pt x="19222" y="19251"/>
                  </a:lnTo>
                  <a:lnTo>
                    <a:pt x="19327" y="19078"/>
                  </a:lnTo>
                  <a:lnTo>
                    <a:pt x="19430" y="18902"/>
                  </a:lnTo>
                  <a:lnTo>
                    <a:pt x="19531" y="18726"/>
                  </a:lnTo>
                  <a:lnTo>
                    <a:pt x="19628" y="18549"/>
                  </a:lnTo>
                  <a:lnTo>
                    <a:pt x="19725" y="18371"/>
                  </a:lnTo>
                  <a:lnTo>
                    <a:pt x="19820" y="18193"/>
                  </a:lnTo>
                  <a:lnTo>
                    <a:pt x="20001" y="17832"/>
                  </a:lnTo>
                  <a:lnTo>
                    <a:pt x="20087" y="17650"/>
                  </a:lnTo>
                  <a:lnTo>
                    <a:pt x="20172" y="17467"/>
                  </a:lnTo>
                  <a:lnTo>
                    <a:pt x="20256" y="17282"/>
                  </a:lnTo>
                  <a:lnTo>
                    <a:pt x="20336" y="17098"/>
                  </a:lnTo>
                  <a:lnTo>
                    <a:pt x="20414" y="16912"/>
                  </a:lnTo>
                  <a:lnTo>
                    <a:pt x="20490" y="16725"/>
                  </a:lnTo>
                  <a:lnTo>
                    <a:pt x="20564" y="16537"/>
                  </a:lnTo>
                  <a:lnTo>
                    <a:pt x="20633" y="16349"/>
                  </a:lnTo>
                  <a:lnTo>
                    <a:pt x="20703" y="16160"/>
                  </a:lnTo>
                  <a:lnTo>
                    <a:pt x="20768" y="15970"/>
                  </a:lnTo>
                  <a:lnTo>
                    <a:pt x="20833" y="15778"/>
                  </a:lnTo>
                  <a:lnTo>
                    <a:pt x="20894" y="15587"/>
                  </a:lnTo>
                  <a:lnTo>
                    <a:pt x="20953" y="15394"/>
                  </a:lnTo>
                  <a:lnTo>
                    <a:pt x="21008" y="15200"/>
                  </a:lnTo>
                  <a:lnTo>
                    <a:pt x="21063" y="15005"/>
                  </a:lnTo>
                  <a:lnTo>
                    <a:pt x="21113" y="14810"/>
                  </a:lnTo>
                  <a:lnTo>
                    <a:pt x="21164" y="14613"/>
                  </a:lnTo>
                  <a:lnTo>
                    <a:pt x="21210" y="14417"/>
                  </a:lnTo>
                  <a:lnTo>
                    <a:pt x="21255" y="14219"/>
                  </a:lnTo>
                  <a:lnTo>
                    <a:pt x="21335" y="13822"/>
                  </a:lnTo>
                  <a:lnTo>
                    <a:pt x="21370" y="13622"/>
                  </a:lnTo>
                  <a:lnTo>
                    <a:pt x="21404" y="13422"/>
                  </a:lnTo>
                  <a:lnTo>
                    <a:pt x="21436" y="13221"/>
                  </a:lnTo>
                  <a:lnTo>
                    <a:pt x="21463" y="13019"/>
                  </a:lnTo>
                  <a:lnTo>
                    <a:pt x="21488" y="12816"/>
                  </a:lnTo>
                  <a:lnTo>
                    <a:pt x="21512" y="12613"/>
                  </a:lnTo>
                  <a:lnTo>
                    <a:pt x="21533" y="12410"/>
                  </a:lnTo>
                  <a:lnTo>
                    <a:pt x="21552" y="12205"/>
                  </a:lnTo>
                  <a:lnTo>
                    <a:pt x="21566" y="12000"/>
                  </a:lnTo>
                  <a:lnTo>
                    <a:pt x="21579" y="11794"/>
                  </a:lnTo>
                  <a:lnTo>
                    <a:pt x="21587" y="11588"/>
                  </a:lnTo>
                  <a:lnTo>
                    <a:pt x="21594" y="11381"/>
                  </a:lnTo>
                  <a:lnTo>
                    <a:pt x="21598" y="11173"/>
                  </a:lnTo>
                  <a:lnTo>
                    <a:pt x="21600" y="10965"/>
                  </a:lnTo>
                  <a:lnTo>
                    <a:pt x="21598" y="10756"/>
                  </a:lnTo>
                  <a:lnTo>
                    <a:pt x="21594" y="10549"/>
                  </a:lnTo>
                  <a:lnTo>
                    <a:pt x="21587" y="10343"/>
                  </a:lnTo>
                  <a:lnTo>
                    <a:pt x="21579" y="10136"/>
                  </a:lnTo>
                  <a:lnTo>
                    <a:pt x="21566" y="9931"/>
                  </a:lnTo>
                  <a:lnTo>
                    <a:pt x="21552" y="9725"/>
                  </a:lnTo>
                  <a:lnTo>
                    <a:pt x="21533" y="9521"/>
                  </a:lnTo>
                  <a:lnTo>
                    <a:pt x="21512" y="9318"/>
                  </a:lnTo>
                  <a:lnTo>
                    <a:pt x="21488" y="9114"/>
                  </a:lnTo>
                  <a:lnTo>
                    <a:pt x="21463" y="8912"/>
                  </a:lnTo>
                  <a:lnTo>
                    <a:pt x="21436" y="8709"/>
                  </a:lnTo>
                  <a:lnTo>
                    <a:pt x="21404" y="8508"/>
                  </a:lnTo>
                  <a:lnTo>
                    <a:pt x="21370" y="8308"/>
                  </a:lnTo>
                  <a:lnTo>
                    <a:pt x="21335" y="8108"/>
                  </a:lnTo>
                  <a:lnTo>
                    <a:pt x="21255" y="7710"/>
                  </a:lnTo>
                  <a:lnTo>
                    <a:pt x="21210" y="7513"/>
                  </a:lnTo>
                  <a:lnTo>
                    <a:pt x="21164" y="7316"/>
                  </a:lnTo>
                  <a:lnTo>
                    <a:pt x="21113" y="7120"/>
                  </a:lnTo>
                  <a:lnTo>
                    <a:pt x="21063" y="6925"/>
                  </a:lnTo>
                  <a:lnTo>
                    <a:pt x="20953" y="6537"/>
                  </a:lnTo>
                  <a:lnTo>
                    <a:pt x="20894" y="6344"/>
                  </a:lnTo>
                  <a:lnTo>
                    <a:pt x="20833" y="6152"/>
                  </a:lnTo>
                  <a:lnTo>
                    <a:pt x="20703" y="5771"/>
                  </a:lnTo>
                  <a:lnTo>
                    <a:pt x="20633" y="5581"/>
                  </a:lnTo>
                  <a:lnTo>
                    <a:pt x="20564" y="5393"/>
                  </a:lnTo>
                  <a:lnTo>
                    <a:pt x="20490" y="5205"/>
                  </a:lnTo>
                  <a:lnTo>
                    <a:pt x="20414" y="5018"/>
                  </a:lnTo>
                  <a:lnTo>
                    <a:pt x="20336" y="4833"/>
                  </a:lnTo>
                  <a:lnTo>
                    <a:pt x="20256" y="4647"/>
                  </a:lnTo>
                  <a:lnTo>
                    <a:pt x="20172" y="4463"/>
                  </a:lnTo>
                  <a:lnTo>
                    <a:pt x="20087" y="4280"/>
                  </a:lnTo>
                  <a:lnTo>
                    <a:pt x="20001" y="4098"/>
                  </a:lnTo>
                  <a:lnTo>
                    <a:pt x="19910" y="3918"/>
                  </a:lnTo>
                  <a:lnTo>
                    <a:pt x="19820" y="3738"/>
                  </a:lnTo>
                  <a:lnTo>
                    <a:pt x="19725" y="3559"/>
                  </a:lnTo>
                  <a:lnTo>
                    <a:pt x="19628" y="3381"/>
                  </a:lnTo>
                  <a:lnTo>
                    <a:pt x="19531" y="3204"/>
                  </a:lnTo>
                  <a:lnTo>
                    <a:pt x="19430" y="3028"/>
                  </a:lnTo>
                  <a:lnTo>
                    <a:pt x="19327" y="2853"/>
                  </a:lnTo>
                  <a:lnTo>
                    <a:pt x="19222" y="2679"/>
                  </a:lnTo>
                  <a:lnTo>
                    <a:pt x="19007" y="2335"/>
                  </a:lnTo>
                  <a:lnTo>
                    <a:pt x="18895" y="2165"/>
                  </a:lnTo>
                  <a:lnTo>
                    <a:pt x="18781" y="1995"/>
                  </a:lnTo>
                  <a:lnTo>
                    <a:pt x="18665" y="1827"/>
                  </a:lnTo>
                  <a:lnTo>
                    <a:pt x="18547" y="1659"/>
                  </a:lnTo>
                  <a:lnTo>
                    <a:pt x="18427" y="1493"/>
                  </a:lnTo>
                  <a:lnTo>
                    <a:pt x="18307" y="1330"/>
                  </a:lnTo>
                  <a:lnTo>
                    <a:pt x="18183" y="1166"/>
                  </a:lnTo>
                  <a:lnTo>
                    <a:pt x="18057" y="1004"/>
                  </a:lnTo>
                  <a:lnTo>
                    <a:pt x="17930" y="842"/>
                  </a:lnTo>
                  <a:lnTo>
                    <a:pt x="17182"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596" name="object 6"/>
            <p:cNvSpPr/>
            <p:nvPr/>
          </p:nvSpPr>
          <p:spPr>
            <a:xfrm>
              <a:off x="0" y="0"/>
              <a:ext cx="3255327" cy="56578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182" y="0"/>
                  </a:lnTo>
                  <a:lnTo>
                    <a:pt x="17930" y="842"/>
                  </a:lnTo>
                  <a:lnTo>
                    <a:pt x="18057" y="1004"/>
                  </a:lnTo>
                  <a:lnTo>
                    <a:pt x="18183" y="1166"/>
                  </a:lnTo>
                  <a:lnTo>
                    <a:pt x="18307" y="1330"/>
                  </a:lnTo>
                  <a:lnTo>
                    <a:pt x="18427" y="1493"/>
                  </a:lnTo>
                  <a:lnTo>
                    <a:pt x="18547" y="1659"/>
                  </a:lnTo>
                  <a:lnTo>
                    <a:pt x="18665" y="1827"/>
                  </a:lnTo>
                  <a:lnTo>
                    <a:pt x="18781" y="1995"/>
                  </a:lnTo>
                  <a:lnTo>
                    <a:pt x="18895" y="2165"/>
                  </a:lnTo>
                  <a:lnTo>
                    <a:pt x="19007" y="2335"/>
                  </a:lnTo>
                  <a:lnTo>
                    <a:pt x="19114" y="2507"/>
                  </a:lnTo>
                  <a:lnTo>
                    <a:pt x="19222" y="2679"/>
                  </a:lnTo>
                  <a:lnTo>
                    <a:pt x="19327" y="2853"/>
                  </a:lnTo>
                  <a:lnTo>
                    <a:pt x="19430" y="3028"/>
                  </a:lnTo>
                  <a:lnTo>
                    <a:pt x="19531" y="3204"/>
                  </a:lnTo>
                  <a:lnTo>
                    <a:pt x="19628" y="3381"/>
                  </a:lnTo>
                  <a:lnTo>
                    <a:pt x="19725" y="3559"/>
                  </a:lnTo>
                  <a:lnTo>
                    <a:pt x="19820" y="3738"/>
                  </a:lnTo>
                  <a:lnTo>
                    <a:pt x="19910" y="3918"/>
                  </a:lnTo>
                  <a:lnTo>
                    <a:pt x="20001" y="4098"/>
                  </a:lnTo>
                  <a:lnTo>
                    <a:pt x="20087" y="4280"/>
                  </a:lnTo>
                  <a:lnTo>
                    <a:pt x="20172" y="4463"/>
                  </a:lnTo>
                  <a:lnTo>
                    <a:pt x="20256" y="4647"/>
                  </a:lnTo>
                  <a:lnTo>
                    <a:pt x="20336" y="4833"/>
                  </a:lnTo>
                  <a:lnTo>
                    <a:pt x="20414" y="5018"/>
                  </a:lnTo>
                  <a:lnTo>
                    <a:pt x="20490" y="5205"/>
                  </a:lnTo>
                  <a:lnTo>
                    <a:pt x="20564" y="5393"/>
                  </a:lnTo>
                  <a:lnTo>
                    <a:pt x="20633" y="5581"/>
                  </a:lnTo>
                  <a:lnTo>
                    <a:pt x="20703" y="5771"/>
                  </a:lnTo>
                  <a:lnTo>
                    <a:pt x="20768" y="5961"/>
                  </a:lnTo>
                  <a:lnTo>
                    <a:pt x="20833" y="6152"/>
                  </a:lnTo>
                  <a:lnTo>
                    <a:pt x="20894" y="6344"/>
                  </a:lnTo>
                  <a:lnTo>
                    <a:pt x="20953" y="6537"/>
                  </a:lnTo>
                  <a:lnTo>
                    <a:pt x="21063" y="6925"/>
                  </a:lnTo>
                  <a:lnTo>
                    <a:pt x="21113" y="7120"/>
                  </a:lnTo>
                  <a:lnTo>
                    <a:pt x="21164" y="7316"/>
                  </a:lnTo>
                  <a:lnTo>
                    <a:pt x="21210" y="7513"/>
                  </a:lnTo>
                  <a:lnTo>
                    <a:pt x="21255" y="7710"/>
                  </a:lnTo>
                  <a:lnTo>
                    <a:pt x="21295" y="7909"/>
                  </a:lnTo>
                  <a:lnTo>
                    <a:pt x="21335" y="8108"/>
                  </a:lnTo>
                  <a:lnTo>
                    <a:pt x="21370" y="8308"/>
                  </a:lnTo>
                  <a:lnTo>
                    <a:pt x="21404" y="8508"/>
                  </a:lnTo>
                  <a:lnTo>
                    <a:pt x="21436" y="8709"/>
                  </a:lnTo>
                  <a:lnTo>
                    <a:pt x="21463" y="8912"/>
                  </a:lnTo>
                  <a:lnTo>
                    <a:pt x="21488" y="9114"/>
                  </a:lnTo>
                  <a:lnTo>
                    <a:pt x="21512" y="9318"/>
                  </a:lnTo>
                  <a:lnTo>
                    <a:pt x="21533" y="9521"/>
                  </a:lnTo>
                  <a:lnTo>
                    <a:pt x="21552" y="9725"/>
                  </a:lnTo>
                  <a:lnTo>
                    <a:pt x="21566" y="9931"/>
                  </a:lnTo>
                  <a:lnTo>
                    <a:pt x="21579" y="10136"/>
                  </a:lnTo>
                  <a:lnTo>
                    <a:pt x="21587" y="10343"/>
                  </a:lnTo>
                  <a:lnTo>
                    <a:pt x="21594" y="10549"/>
                  </a:lnTo>
                  <a:lnTo>
                    <a:pt x="21598" y="10756"/>
                  </a:lnTo>
                  <a:lnTo>
                    <a:pt x="21600" y="10965"/>
                  </a:lnTo>
                  <a:lnTo>
                    <a:pt x="21598" y="11173"/>
                  </a:lnTo>
                  <a:lnTo>
                    <a:pt x="21594" y="11381"/>
                  </a:lnTo>
                  <a:lnTo>
                    <a:pt x="21587" y="11588"/>
                  </a:lnTo>
                  <a:lnTo>
                    <a:pt x="21579" y="11794"/>
                  </a:lnTo>
                  <a:lnTo>
                    <a:pt x="21566" y="12000"/>
                  </a:lnTo>
                  <a:lnTo>
                    <a:pt x="21552" y="12205"/>
                  </a:lnTo>
                  <a:lnTo>
                    <a:pt x="21533" y="12410"/>
                  </a:lnTo>
                  <a:lnTo>
                    <a:pt x="21512" y="12613"/>
                  </a:lnTo>
                  <a:lnTo>
                    <a:pt x="21488" y="12816"/>
                  </a:lnTo>
                  <a:lnTo>
                    <a:pt x="21463" y="13019"/>
                  </a:lnTo>
                  <a:lnTo>
                    <a:pt x="21436" y="13221"/>
                  </a:lnTo>
                  <a:lnTo>
                    <a:pt x="21404" y="13422"/>
                  </a:lnTo>
                  <a:lnTo>
                    <a:pt x="21370" y="13622"/>
                  </a:lnTo>
                  <a:lnTo>
                    <a:pt x="21335" y="13822"/>
                  </a:lnTo>
                  <a:lnTo>
                    <a:pt x="21295" y="14021"/>
                  </a:lnTo>
                  <a:lnTo>
                    <a:pt x="21255" y="14219"/>
                  </a:lnTo>
                  <a:lnTo>
                    <a:pt x="21210" y="14417"/>
                  </a:lnTo>
                  <a:lnTo>
                    <a:pt x="21164" y="14613"/>
                  </a:lnTo>
                  <a:lnTo>
                    <a:pt x="21113" y="14810"/>
                  </a:lnTo>
                  <a:lnTo>
                    <a:pt x="21063" y="15005"/>
                  </a:lnTo>
                  <a:lnTo>
                    <a:pt x="21008" y="15200"/>
                  </a:lnTo>
                  <a:lnTo>
                    <a:pt x="20953" y="15394"/>
                  </a:lnTo>
                  <a:lnTo>
                    <a:pt x="20894" y="15587"/>
                  </a:lnTo>
                  <a:lnTo>
                    <a:pt x="20833" y="15778"/>
                  </a:lnTo>
                  <a:lnTo>
                    <a:pt x="20768" y="15970"/>
                  </a:lnTo>
                  <a:lnTo>
                    <a:pt x="20703" y="16160"/>
                  </a:lnTo>
                  <a:lnTo>
                    <a:pt x="20633" y="16349"/>
                  </a:lnTo>
                  <a:lnTo>
                    <a:pt x="20564" y="16537"/>
                  </a:lnTo>
                  <a:lnTo>
                    <a:pt x="20490" y="16725"/>
                  </a:lnTo>
                  <a:lnTo>
                    <a:pt x="20414" y="16912"/>
                  </a:lnTo>
                  <a:lnTo>
                    <a:pt x="20336" y="17098"/>
                  </a:lnTo>
                  <a:lnTo>
                    <a:pt x="20256" y="17282"/>
                  </a:lnTo>
                  <a:lnTo>
                    <a:pt x="20172" y="17467"/>
                  </a:lnTo>
                  <a:lnTo>
                    <a:pt x="20087" y="17650"/>
                  </a:lnTo>
                  <a:lnTo>
                    <a:pt x="20001" y="17832"/>
                  </a:lnTo>
                  <a:lnTo>
                    <a:pt x="19910" y="18012"/>
                  </a:lnTo>
                  <a:lnTo>
                    <a:pt x="19820" y="18193"/>
                  </a:lnTo>
                  <a:lnTo>
                    <a:pt x="19725" y="18371"/>
                  </a:lnTo>
                  <a:lnTo>
                    <a:pt x="19628" y="18549"/>
                  </a:lnTo>
                  <a:lnTo>
                    <a:pt x="19531" y="18726"/>
                  </a:lnTo>
                  <a:lnTo>
                    <a:pt x="19430" y="18902"/>
                  </a:lnTo>
                  <a:lnTo>
                    <a:pt x="19327" y="19078"/>
                  </a:lnTo>
                  <a:lnTo>
                    <a:pt x="19222" y="19251"/>
                  </a:lnTo>
                  <a:lnTo>
                    <a:pt x="19114" y="19423"/>
                  </a:lnTo>
                  <a:lnTo>
                    <a:pt x="19007" y="19595"/>
                  </a:lnTo>
                  <a:lnTo>
                    <a:pt x="18895" y="19766"/>
                  </a:lnTo>
                  <a:lnTo>
                    <a:pt x="18781" y="19935"/>
                  </a:lnTo>
                  <a:lnTo>
                    <a:pt x="18665" y="20103"/>
                  </a:lnTo>
                  <a:lnTo>
                    <a:pt x="18547" y="20270"/>
                  </a:lnTo>
                  <a:lnTo>
                    <a:pt x="18427" y="20436"/>
                  </a:lnTo>
                  <a:lnTo>
                    <a:pt x="18307" y="20601"/>
                  </a:lnTo>
                  <a:lnTo>
                    <a:pt x="18183" y="20765"/>
                  </a:lnTo>
                  <a:lnTo>
                    <a:pt x="18057" y="20927"/>
                  </a:lnTo>
                  <a:lnTo>
                    <a:pt x="17930" y="21088"/>
                  </a:lnTo>
                  <a:lnTo>
                    <a:pt x="17475" y="21600"/>
                  </a:lnTo>
                  <a:lnTo>
                    <a:pt x="0" y="21600"/>
                  </a:lnTo>
                  <a:lnTo>
                    <a:pt x="0" y="0"/>
                  </a:lnTo>
                </a:path>
              </a:pathLst>
            </a:custGeom>
            <a:noFill/>
            <a:ln w="7620" cap="flat">
              <a:solidFill>
                <a:srgbClr val="EFEFEF"/>
              </a:solidFill>
              <a:prstDash val="solid"/>
              <a:round/>
            </a:ln>
            <a:effectLst/>
          </p:spPr>
          <p:txBody>
            <a:bodyPr wrap="square" lIns="45719" tIns="45719" rIns="45719" bIns="45719" numCol="1" anchor="t">
              <a:noAutofit/>
            </a:bodyPr>
            <a:lstStyle/>
            <a:p>
              <a:endParaRPr/>
            </a:p>
          </p:txBody>
        </p:sp>
        <p:sp>
          <p:nvSpPr>
            <p:cNvPr id="597" name="object 7"/>
            <p:cNvSpPr/>
            <p:nvPr/>
          </p:nvSpPr>
          <p:spPr>
            <a:xfrm>
              <a:off x="0" y="0"/>
              <a:ext cx="3247707" cy="5657850"/>
            </a:xfrm>
            <a:custGeom>
              <a:avLst/>
              <a:gdLst/>
              <a:ahLst/>
              <a:cxnLst>
                <a:cxn ang="0">
                  <a:pos x="wd2" y="hd2"/>
                </a:cxn>
                <a:cxn ang="5400000">
                  <a:pos x="wd2" y="hd2"/>
                </a:cxn>
                <a:cxn ang="10800000">
                  <a:pos x="wd2" y="hd2"/>
                </a:cxn>
                <a:cxn ang="16200000">
                  <a:pos x="wd2" y="hd2"/>
                </a:cxn>
              </a:cxnLst>
              <a:rect l="0" t="0" r="r" b="b"/>
              <a:pathLst>
                <a:path w="21600" h="21600" extrusionOk="0">
                  <a:moveTo>
                    <a:pt x="17172" y="0"/>
                  </a:moveTo>
                  <a:lnTo>
                    <a:pt x="0" y="0"/>
                  </a:lnTo>
                  <a:lnTo>
                    <a:pt x="0" y="21600"/>
                  </a:lnTo>
                  <a:lnTo>
                    <a:pt x="17465" y="21600"/>
                  </a:lnTo>
                  <a:lnTo>
                    <a:pt x="17922" y="21088"/>
                  </a:lnTo>
                  <a:lnTo>
                    <a:pt x="18048" y="20927"/>
                  </a:lnTo>
                  <a:lnTo>
                    <a:pt x="18175" y="20765"/>
                  </a:lnTo>
                  <a:lnTo>
                    <a:pt x="18300" y="20601"/>
                  </a:lnTo>
                  <a:lnTo>
                    <a:pt x="18422" y="20436"/>
                  </a:lnTo>
                  <a:lnTo>
                    <a:pt x="18540" y="20270"/>
                  </a:lnTo>
                  <a:lnTo>
                    <a:pt x="18658" y="20103"/>
                  </a:lnTo>
                  <a:lnTo>
                    <a:pt x="18775" y="19935"/>
                  </a:lnTo>
                  <a:lnTo>
                    <a:pt x="18889" y="19766"/>
                  </a:lnTo>
                  <a:lnTo>
                    <a:pt x="19001" y="19595"/>
                  </a:lnTo>
                  <a:lnTo>
                    <a:pt x="19110" y="19423"/>
                  </a:lnTo>
                  <a:lnTo>
                    <a:pt x="19216" y="19251"/>
                  </a:lnTo>
                  <a:lnTo>
                    <a:pt x="19322" y="19078"/>
                  </a:lnTo>
                  <a:lnTo>
                    <a:pt x="19425" y="18902"/>
                  </a:lnTo>
                  <a:lnTo>
                    <a:pt x="19526" y="18726"/>
                  </a:lnTo>
                  <a:lnTo>
                    <a:pt x="19624" y="18549"/>
                  </a:lnTo>
                  <a:lnTo>
                    <a:pt x="19721" y="18371"/>
                  </a:lnTo>
                  <a:lnTo>
                    <a:pt x="19816" y="18193"/>
                  </a:lnTo>
                  <a:lnTo>
                    <a:pt x="19997" y="17832"/>
                  </a:lnTo>
                  <a:lnTo>
                    <a:pt x="20084" y="17650"/>
                  </a:lnTo>
                  <a:lnTo>
                    <a:pt x="20170" y="17467"/>
                  </a:lnTo>
                  <a:lnTo>
                    <a:pt x="20253" y="17282"/>
                  </a:lnTo>
                  <a:lnTo>
                    <a:pt x="20333" y="17098"/>
                  </a:lnTo>
                  <a:lnTo>
                    <a:pt x="20411" y="16912"/>
                  </a:lnTo>
                  <a:lnTo>
                    <a:pt x="20487" y="16725"/>
                  </a:lnTo>
                  <a:lnTo>
                    <a:pt x="20561" y="16537"/>
                  </a:lnTo>
                  <a:lnTo>
                    <a:pt x="20631" y="16349"/>
                  </a:lnTo>
                  <a:lnTo>
                    <a:pt x="20700" y="16160"/>
                  </a:lnTo>
                  <a:lnTo>
                    <a:pt x="20766" y="15970"/>
                  </a:lnTo>
                  <a:lnTo>
                    <a:pt x="20831" y="15778"/>
                  </a:lnTo>
                  <a:lnTo>
                    <a:pt x="20893" y="15587"/>
                  </a:lnTo>
                  <a:lnTo>
                    <a:pt x="20952" y="15394"/>
                  </a:lnTo>
                  <a:lnTo>
                    <a:pt x="21009" y="15200"/>
                  </a:lnTo>
                  <a:lnTo>
                    <a:pt x="21114" y="14810"/>
                  </a:lnTo>
                  <a:lnTo>
                    <a:pt x="21163" y="14613"/>
                  </a:lnTo>
                  <a:lnTo>
                    <a:pt x="21209" y="14417"/>
                  </a:lnTo>
                  <a:lnTo>
                    <a:pt x="21254" y="14219"/>
                  </a:lnTo>
                  <a:lnTo>
                    <a:pt x="21334" y="13822"/>
                  </a:lnTo>
                  <a:lnTo>
                    <a:pt x="21370" y="13622"/>
                  </a:lnTo>
                  <a:lnTo>
                    <a:pt x="21404" y="13422"/>
                  </a:lnTo>
                  <a:lnTo>
                    <a:pt x="21435" y="13221"/>
                  </a:lnTo>
                  <a:lnTo>
                    <a:pt x="21463" y="13019"/>
                  </a:lnTo>
                  <a:lnTo>
                    <a:pt x="21488" y="12816"/>
                  </a:lnTo>
                  <a:lnTo>
                    <a:pt x="21511" y="12613"/>
                  </a:lnTo>
                  <a:lnTo>
                    <a:pt x="21532" y="12410"/>
                  </a:lnTo>
                  <a:lnTo>
                    <a:pt x="21551" y="12205"/>
                  </a:lnTo>
                  <a:lnTo>
                    <a:pt x="21566" y="12000"/>
                  </a:lnTo>
                  <a:lnTo>
                    <a:pt x="21579" y="11794"/>
                  </a:lnTo>
                  <a:lnTo>
                    <a:pt x="21596" y="11381"/>
                  </a:lnTo>
                  <a:lnTo>
                    <a:pt x="21600" y="11173"/>
                  </a:lnTo>
                  <a:lnTo>
                    <a:pt x="21600" y="10756"/>
                  </a:lnTo>
                  <a:lnTo>
                    <a:pt x="21596" y="10549"/>
                  </a:lnTo>
                  <a:lnTo>
                    <a:pt x="21579" y="10136"/>
                  </a:lnTo>
                  <a:lnTo>
                    <a:pt x="21566" y="9931"/>
                  </a:lnTo>
                  <a:lnTo>
                    <a:pt x="21551" y="9725"/>
                  </a:lnTo>
                  <a:lnTo>
                    <a:pt x="21532" y="9521"/>
                  </a:lnTo>
                  <a:lnTo>
                    <a:pt x="21511" y="9318"/>
                  </a:lnTo>
                  <a:lnTo>
                    <a:pt x="21488" y="9114"/>
                  </a:lnTo>
                  <a:lnTo>
                    <a:pt x="21463" y="8912"/>
                  </a:lnTo>
                  <a:lnTo>
                    <a:pt x="21435" y="8709"/>
                  </a:lnTo>
                  <a:lnTo>
                    <a:pt x="21404" y="8508"/>
                  </a:lnTo>
                  <a:lnTo>
                    <a:pt x="21370" y="8308"/>
                  </a:lnTo>
                  <a:lnTo>
                    <a:pt x="21334" y="8108"/>
                  </a:lnTo>
                  <a:lnTo>
                    <a:pt x="21254" y="7710"/>
                  </a:lnTo>
                  <a:lnTo>
                    <a:pt x="21209" y="7513"/>
                  </a:lnTo>
                  <a:lnTo>
                    <a:pt x="21163" y="7316"/>
                  </a:lnTo>
                  <a:lnTo>
                    <a:pt x="21114" y="7120"/>
                  </a:lnTo>
                  <a:lnTo>
                    <a:pt x="21062" y="6925"/>
                  </a:lnTo>
                  <a:lnTo>
                    <a:pt x="21009" y="6731"/>
                  </a:lnTo>
                  <a:lnTo>
                    <a:pt x="20952" y="6537"/>
                  </a:lnTo>
                  <a:lnTo>
                    <a:pt x="20893" y="6344"/>
                  </a:lnTo>
                  <a:lnTo>
                    <a:pt x="20831" y="6152"/>
                  </a:lnTo>
                  <a:lnTo>
                    <a:pt x="20700" y="5771"/>
                  </a:lnTo>
                  <a:lnTo>
                    <a:pt x="20631" y="5581"/>
                  </a:lnTo>
                  <a:lnTo>
                    <a:pt x="20561" y="5393"/>
                  </a:lnTo>
                  <a:lnTo>
                    <a:pt x="20487" y="5205"/>
                  </a:lnTo>
                  <a:lnTo>
                    <a:pt x="20411" y="5018"/>
                  </a:lnTo>
                  <a:lnTo>
                    <a:pt x="20333" y="4833"/>
                  </a:lnTo>
                  <a:lnTo>
                    <a:pt x="20253" y="4647"/>
                  </a:lnTo>
                  <a:lnTo>
                    <a:pt x="20170" y="4463"/>
                  </a:lnTo>
                  <a:lnTo>
                    <a:pt x="20084" y="4280"/>
                  </a:lnTo>
                  <a:lnTo>
                    <a:pt x="19997" y="4098"/>
                  </a:lnTo>
                  <a:lnTo>
                    <a:pt x="19906" y="3918"/>
                  </a:lnTo>
                  <a:lnTo>
                    <a:pt x="19816" y="3738"/>
                  </a:lnTo>
                  <a:lnTo>
                    <a:pt x="19721" y="3559"/>
                  </a:lnTo>
                  <a:lnTo>
                    <a:pt x="19624" y="3381"/>
                  </a:lnTo>
                  <a:lnTo>
                    <a:pt x="19526" y="3204"/>
                  </a:lnTo>
                  <a:lnTo>
                    <a:pt x="19425" y="3028"/>
                  </a:lnTo>
                  <a:lnTo>
                    <a:pt x="19322" y="2853"/>
                  </a:lnTo>
                  <a:lnTo>
                    <a:pt x="19216" y="2679"/>
                  </a:lnTo>
                  <a:lnTo>
                    <a:pt x="19110" y="2507"/>
                  </a:lnTo>
                  <a:lnTo>
                    <a:pt x="19001" y="2335"/>
                  </a:lnTo>
                  <a:lnTo>
                    <a:pt x="18889" y="2165"/>
                  </a:lnTo>
                  <a:lnTo>
                    <a:pt x="18775" y="1995"/>
                  </a:lnTo>
                  <a:lnTo>
                    <a:pt x="18658" y="1827"/>
                  </a:lnTo>
                  <a:lnTo>
                    <a:pt x="18540" y="1659"/>
                  </a:lnTo>
                  <a:lnTo>
                    <a:pt x="18422" y="1493"/>
                  </a:lnTo>
                  <a:lnTo>
                    <a:pt x="18300" y="1330"/>
                  </a:lnTo>
                  <a:lnTo>
                    <a:pt x="18175" y="1166"/>
                  </a:lnTo>
                  <a:lnTo>
                    <a:pt x="18048" y="1004"/>
                  </a:lnTo>
                  <a:lnTo>
                    <a:pt x="17922" y="842"/>
                  </a:lnTo>
                  <a:lnTo>
                    <a:pt x="17172"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599" name="object 8"/>
          <p:cNvSpPr txBox="1"/>
          <p:nvPr/>
        </p:nvSpPr>
        <p:spPr>
          <a:xfrm>
            <a:off x="653719" y="1604912"/>
            <a:ext cx="1393826"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1900" spc="59">
                <a:latin typeface="Microsoft Sans Serif"/>
                <a:ea typeface="Microsoft Sans Serif"/>
                <a:cs typeface="Microsoft Sans Serif"/>
                <a:sym typeface="Microsoft Sans Serif"/>
              </a:defRPr>
            </a:lvl1pPr>
          </a:lstStyle>
          <a:p>
            <a:r>
              <a:t>Postpartum</a:t>
            </a:r>
          </a:p>
        </p:txBody>
      </p:sp>
      <p:sp>
        <p:nvSpPr>
          <p:cNvPr id="600" name="object 9"/>
          <p:cNvSpPr txBox="1">
            <a:spLocks noGrp="1"/>
          </p:cNvSpPr>
          <p:nvPr>
            <p:ph type="title"/>
          </p:nvPr>
        </p:nvSpPr>
        <p:spPr>
          <a:xfrm>
            <a:off x="655205" y="1855643"/>
            <a:ext cx="2140586" cy="604521"/>
          </a:xfrm>
          <a:prstGeom prst="rect">
            <a:avLst/>
          </a:prstGeom>
        </p:spPr>
        <p:txBody>
          <a:bodyPr/>
          <a:lstStyle/>
          <a:p>
            <a:pPr indent="12700">
              <a:lnSpc>
                <a:spcPts val="2200"/>
              </a:lnSpc>
              <a:spcBef>
                <a:spcPts val="100"/>
              </a:spcBef>
              <a:defRPr sz="2000"/>
            </a:pPr>
            <a:r>
              <a:t>pelvic</a:t>
            </a:r>
            <a:r>
              <a:rPr spc="200"/>
              <a:t> </a:t>
            </a:r>
            <a:r>
              <a:t>floor</a:t>
            </a:r>
            <a:r>
              <a:rPr spc="200"/>
              <a:t> </a:t>
            </a:r>
            <a:r>
              <a:rPr sz="1900"/>
              <a:t>mucle</a:t>
            </a:r>
          </a:p>
          <a:p>
            <a:pPr indent="12700">
              <a:lnSpc>
                <a:spcPts val="2200"/>
              </a:lnSpc>
              <a:defRPr sz="2000"/>
            </a:pPr>
            <a:r>
              <a:t>training </a:t>
            </a:r>
            <a:r>
              <a:rPr sz="1900" spc="-100"/>
              <a:t>(kegel</a:t>
            </a:r>
          </a:p>
        </p:txBody>
      </p:sp>
      <p:sp>
        <p:nvSpPr>
          <p:cNvPr id="601" name="object 10"/>
          <p:cNvSpPr txBox="1"/>
          <p:nvPr/>
        </p:nvSpPr>
        <p:spPr>
          <a:xfrm>
            <a:off x="651243" y="2420104"/>
            <a:ext cx="2113280" cy="26871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lnSpc>
                <a:spcPts val="2200"/>
              </a:lnSpc>
              <a:spcBef>
                <a:spcPts val="100"/>
              </a:spcBef>
              <a:defRPr sz="1900" spc="-10">
                <a:latin typeface="Microsoft Sans Serif"/>
                <a:ea typeface="Microsoft Sans Serif"/>
                <a:cs typeface="Microsoft Sans Serif"/>
                <a:sym typeface="Microsoft Sans Serif"/>
              </a:defRPr>
            </a:pPr>
            <a:r>
              <a:t>exercise)</a:t>
            </a:r>
          </a:p>
          <a:p>
            <a:pPr indent="13334">
              <a:lnSpc>
                <a:spcPts val="2100"/>
              </a:lnSpc>
              <a:defRPr sz="1900" spc="50">
                <a:latin typeface="Microsoft Sans Serif"/>
                <a:ea typeface="Microsoft Sans Serif"/>
                <a:cs typeface="Microsoft Sans Serif"/>
                <a:sym typeface="Microsoft Sans Serif"/>
              </a:defRPr>
            </a:pPr>
            <a:r>
              <a:t>decreased</a:t>
            </a:r>
            <a:r>
              <a:rPr spc="75"/>
              <a:t> </a:t>
            </a:r>
            <a:r>
              <a:rPr spc="-25"/>
              <a:t>the</a:t>
            </a:r>
          </a:p>
          <a:p>
            <a:pPr indent="12700">
              <a:lnSpc>
                <a:spcPts val="2100"/>
              </a:lnSpc>
              <a:defRPr sz="1900">
                <a:latin typeface="Microsoft Sans Serif"/>
                <a:ea typeface="Microsoft Sans Serif"/>
                <a:cs typeface="Microsoft Sans Serif"/>
                <a:sym typeface="Microsoft Sans Serif"/>
              </a:defRPr>
            </a:pPr>
            <a:r>
              <a:t>rate</a:t>
            </a:r>
            <a:r>
              <a:rPr spc="200"/>
              <a:t> </a:t>
            </a:r>
            <a:r>
              <a:rPr spc="50"/>
              <a:t>of</a:t>
            </a:r>
            <a:r>
              <a:rPr spc="209"/>
              <a:t> </a:t>
            </a:r>
            <a:r>
              <a:rPr sz="2000" spc="39"/>
              <a:t>urinary</a:t>
            </a:r>
            <a:endParaRPr sz="2000"/>
          </a:p>
          <a:p>
            <a:pPr marR="51435" indent="15875">
              <a:lnSpc>
                <a:spcPts val="2100"/>
              </a:lnSpc>
              <a:spcBef>
                <a:spcPts val="100"/>
              </a:spcBef>
              <a:defRPr sz="2000" spc="50">
                <a:latin typeface="Microsoft Sans Serif"/>
                <a:ea typeface="Microsoft Sans Serif"/>
                <a:cs typeface="Microsoft Sans Serif"/>
                <a:sym typeface="Microsoft Sans Serif"/>
              </a:defRPr>
            </a:pPr>
            <a:r>
              <a:t>incontinence</a:t>
            </a:r>
            <a:r>
              <a:rPr spc="120"/>
              <a:t> </a:t>
            </a:r>
            <a:r>
              <a:rPr sz="1900" spc="25"/>
              <a:t>and </a:t>
            </a:r>
            <a:r>
              <a:rPr sz="1900" spc="0"/>
              <a:t>related</a:t>
            </a:r>
            <a:r>
              <a:rPr sz="1900" spc="290"/>
              <a:t> </a:t>
            </a:r>
            <a:r>
              <a:rPr spc="55"/>
              <a:t>bother</a:t>
            </a:r>
            <a:r>
              <a:rPr spc="140"/>
              <a:t> </a:t>
            </a:r>
            <a:r>
              <a:rPr sz="1900" spc="-50"/>
              <a:t>6 </a:t>
            </a:r>
            <a:r>
              <a:t>months</a:t>
            </a:r>
          </a:p>
          <a:p>
            <a:pPr indent="17145">
              <a:lnSpc>
                <a:spcPts val="2000"/>
              </a:lnSpc>
              <a:defRPr sz="2000" spc="65">
                <a:latin typeface="Microsoft Sans Serif"/>
                <a:ea typeface="Microsoft Sans Serif"/>
                <a:cs typeface="Microsoft Sans Serif"/>
                <a:sym typeface="Microsoft Sans Serif"/>
              </a:defRPr>
            </a:pPr>
            <a:r>
              <a:t>postpartum</a:t>
            </a:r>
            <a:r>
              <a:rPr spc="104"/>
              <a:t> </a:t>
            </a:r>
            <a:r>
              <a:rPr sz="1900" spc="25"/>
              <a:t>and</a:t>
            </a:r>
            <a:endParaRPr sz="1900" spc="61"/>
          </a:p>
          <a:p>
            <a:pPr indent="14604">
              <a:lnSpc>
                <a:spcPts val="2100"/>
              </a:lnSpc>
              <a:defRPr sz="1900" spc="59">
                <a:latin typeface="Microsoft Sans Serif"/>
                <a:ea typeface="Microsoft Sans Serif"/>
                <a:cs typeface="Microsoft Sans Serif"/>
                <a:sym typeface="Microsoft Sans Serif"/>
              </a:defRPr>
            </a:pPr>
            <a:r>
              <a:t>increased</a:t>
            </a:r>
            <a:r>
              <a:rPr spc="110"/>
              <a:t> </a:t>
            </a:r>
            <a:r>
              <a:t>muscle</a:t>
            </a:r>
          </a:p>
          <a:p>
            <a:pPr indent="17145">
              <a:lnSpc>
                <a:spcPts val="2100"/>
              </a:lnSpc>
              <a:defRPr sz="2000" spc="65">
                <a:latin typeface="Microsoft Sans Serif"/>
                <a:ea typeface="Microsoft Sans Serif"/>
                <a:cs typeface="Microsoft Sans Serif"/>
                <a:sym typeface="Microsoft Sans Serif"/>
              </a:defRPr>
            </a:pPr>
            <a:r>
              <a:t>strength</a:t>
            </a:r>
            <a:r>
              <a:rPr spc="70"/>
              <a:t> </a:t>
            </a:r>
            <a:r>
              <a:rPr sz="1900" spc="25"/>
              <a:t>and</a:t>
            </a:r>
            <a:endParaRPr sz="1900" spc="61"/>
          </a:p>
          <a:p>
            <a:pPr indent="12700">
              <a:lnSpc>
                <a:spcPts val="2200"/>
              </a:lnSpc>
              <a:defRPr sz="1900" spc="-10">
                <a:latin typeface="Microsoft Sans Serif"/>
                <a:ea typeface="Microsoft Sans Serif"/>
                <a:cs typeface="Microsoft Sans Serif"/>
                <a:sym typeface="Microsoft Sans Serif"/>
              </a:defRPr>
            </a:pPr>
            <a:r>
              <a:t>endurance.</a:t>
            </a:r>
          </a:p>
        </p:txBody>
      </p:sp>
      <p:sp>
        <p:nvSpPr>
          <p:cNvPr id="602" name="object 11"/>
          <p:cNvSpPr/>
          <p:nvPr/>
        </p:nvSpPr>
        <p:spPr>
          <a:xfrm>
            <a:off x="-1" y="848183"/>
            <a:ext cx="105412" cy="539433"/>
          </a:xfrm>
          <a:prstGeom prst="rect">
            <a:avLst/>
          </a:prstGeom>
          <a:solidFill>
            <a:srgbClr val="ED7D31"/>
          </a:solidFill>
          <a:ln w="12700">
            <a:miter lim="400000"/>
          </a:ln>
        </p:spPr>
        <p:txBody>
          <a:bodyPr lIns="45719" rIns="45719"/>
          <a:lstStyle/>
          <a:p>
            <a:endParaRPr/>
          </a:p>
        </p:txBody>
      </p:sp>
      <p:sp>
        <p:nvSpPr>
          <p:cNvPr id="603" name="object 12"/>
          <p:cNvSpPr/>
          <p:nvPr/>
        </p:nvSpPr>
        <p:spPr>
          <a:xfrm>
            <a:off x="361950" y="1733373"/>
            <a:ext cx="2338705" cy="15241"/>
          </a:xfrm>
          <a:prstGeom prst="rect">
            <a:avLst/>
          </a:prstGeom>
          <a:solidFill>
            <a:srgbClr val="D5D5D5"/>
          </a:solidFill>
          <a:ln w="12700">
            <a:miter lim="400000"/>
          </a:ln>
        </p:spPr>
        <p:txBody>
          <a:bodyPr lIns="45719" rIns="45719"/>
          <a:lstStyle/>
          <a:p>
            <a:endParaRP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 name="object 2"/>
          <p:cNvSpPr txBox="1">
            <a:spLocks noGrp="1"/>
          </p:cNvSpPr>
          <p:nvPr>
            <p:ph type="title"/>
          </p:nvPr>
        </p:nvSpPr>
        <p:spPr>
          <a:xfrm>
            <a:off x="2898775" y="579214"/>
            <a:ext cx="4218305" cy="529591"/>
          </a:xfrm>
          <a:prstGeom prst="rect">
            <a:avLst/>
          </a:prstGeom>
        </p:spPr>
        <p:txBody>
          <a:bodyPr/>
          <a:lstStyle/>
          <a:p>
            <a:pPr indent="12700">
              <a:spcBef>
                <a:spcPts val="100"/>
              </a:spcBef>
              <a:defRPr sz="3300"/>
            </a:pPr>
            <a:r>
              <a:t>Others</a:t>
            </a:r>
            <a:r>
              <a:rPr spc="-200"/>
              <a:t> </a:t>
            </a:r>
            <a:r>
              <a:t>GI</a:t>
            </a:r>
            <a:r>
              <a:rPr spc="-200"/>
              <a:t> </a:t>
            </a:r>
            <a:r>
              <a:rPr spc="-100"/>
              <a:t>complication</a:t>
            </a:r>
          </a:p>
        </p:txBody>
      </p:sp>
      <p:sp>
        <p:nvSpPr>
          <p:cNvPr id="606" name="object 3"/>
          <p:cNvSpPr txBox="1"/>
          <p:nvPr/>
        </p:nvSpPr>
        <p:spPr>
          <a:xfrm>
            <a:off x="752829" y="1560737"/>
            <a:ext cx="8329932" cy="26743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218440" indent="-187960">
              <a:spcBef>
                <a:spcPts val="1200"/>
              </a:spcBef>
              <a:buSzPct val="100000"/>
              <a:buChar char="•"/>
              <a:tabLst>
                <a:tab pos="215900" algn="l"/>
              </a:tabLst>
              <a:defRPr sz="2500" spc="104">
                <a:latin typeface="Microsoft Sans Serif"/>
                <a:ea typeface="Microsoft Sans Serif"/>
                <a:cs typeface="Microsoft Sans Serif"/>
                <a:sym typeface="Microsoft Sans Serif"/>
              </a:defRPr>
            </a:pPr>
            <a:r>
              <a:t>constipation</a:t>
            </a:r>
          </a:p>
          <a:p>
            <a:pPr marL="229234" indent="-216534">
              <a:lnSpc>
                <a:spcPts val="2200"/>
              </a:lnSpc>
              <a:spcBef>
                <a:spcPts val="800"/>
              </a:spcBef>
              <a:buSzPct val="100000"/>
              <a:buChar char="•"/>
              <a:tabLst>
                <a:tab pos="228600" algn="l"/>
              </a:tabLst>
              <a:defRPr spc="-10">
                <a:solidFill>
                  <a:srgbClr val="212121"/>
                </a:solidFill>
                <a:latin typeface="Microsoft Sans Serif"/>
                <a:ea typeface="Microsoft Sans Serif"/>
                <a:cs typeface="Microsoft Sans Serif"/>
                <a:sym typeface="Microsoft Sans Serif"/>
              </a:defRPr>
            </a:pPr>
            <a:r>
              <a:t>Postpartum</a:t>
            </a:r>
            <a:r>
              <a:rPr spc="-85"/>
              <a:t> </a:t>
            </a:r>
            <a:r>
              <a:rPr spc="-30"/>
              <a:t>constipation,</a:t>
            </a:r>
            <a:r>
              <a:rPr spc="-75"/>
              <a:t> </a:t>
            </a:r>
            <a:r>
              <a:rPr spc="0"/>
              <a:t>with</a:t>
            </a:r>
            <a:r>
              <a:rPr spc="-65"/>
              <a:t> </a:t>
            </a:r>
            <a:r>
              <a:rPr spc="0"/>
              <a:t>symptoms</a:t>
            </a:r>
            <a:r>
              <a:rPr spc="-60"/>
              <a:t> </a:t>
            </a:r>
            <a:r>
              <a:rPr spc="0"/>
              <a:t>such</a:t>
            </a:r>
            <a:r>
              <a:rPr spc="-65"/>
              <a:t> </a:t>
            </a:r>
            <a:r>
              <a:rPr spc="0"/>
              <a:t>as</a:t>
            </a:r>
            <a:r>
              <a:rPr spc="-69"/>
              <a:t> </a:t>
            </a:r>
            <a:r>
              <a:rPr spc="0"/>
              <a:t>pain</a:t>
            </a:r>
            <a:r>
              <a:rPr spc="-60"/>
              <a:t> </a:t>
            </a:r>
            <a:r>
              <a:rPr spc="0"/>
              <a:t>or</a:t>
            </a:r>
            <a:r>
              <a:rPr spc="-75"/>
              <a:t> </a:t>
            </a:r>
            <a:r>
              <a:t>discomfort,</a:t>
            </a:r>
            <a:r>
              <a:rPr spc="-75"/>
              <a:t> </a:t>
            </a:r>
            <a:r>
              <a:t>straining,</a:t>
            </a:r>
          </a:p>
          <a:p>
            <a:pPr indent="201929">
              <a:lnSpc>
                <a:spcPts val="2200"/>
              </a:lnSpc>
              <a:defRPr>
                <a:solidFill>
                  <a:srgbClr val="212121"/>
                </a:solidFill>
                <a:latin typeface="Microsoft Sans Serif"/>
                <a:ea typeface="Microsoft Sans Serif"/>
                <a:cs typeface="Microsoft Sans Serif"/>
                <a:sym typeface="Microsoft Sans Serif"/>
              </a:defRPr>
            </a:pPr>
            <a:r>
              <a:t>and</a:t>
            </a:r>
            <a:r>
              <a:rPr spc="-69"/>
              <a:t> </a:t>
            </a:r>
            <a:r>
              <a:t>hard</a:t>
            </a:r>
            <a:r>
              <a:rPr spc="-65"/>
              <a:t> </a:t>
            </a:r>
            <a:r>
              <a:t>stool,</a:t>
            </a:r>
            <a:r>
              <a:rPr spc="-69"/>
              <a:t> </a:t>
            </a:r>
            <a:r>
              <a:t>is</a:t>
            </a:r>
            <a:r>
              <a:rPr spc="-65"/>
              <a:t> </a:t>
            </a:r>
            <a:r>
              <a:t>a</a:t>
            </a:r>
            <a:r>
              <a:rPr spc="-65"/>
              <a:t> </a:t>
            </a:r>
            <a:r>
              <a:t>common</a:t>
            </a:r>
            <a:r>
              <a:rPr spc="-75"/>
              <a:t> </a:t>
            </a:r>
            <a:r>
              <a:rPr spc="-20"/>
              <a:t>condition</a:t>
            </a:r>
            <a:r>
              <a:rPr spc="-75"/>
              <a:t> </a:t>
            </a:r>
            <a:r>
              <a:rPr spc="-10"/>
              <a:t>affecting</a:t>
            </a:r>
            <a:r>
              <a:rPr spc="-75"/>
              <a:t> </a:t>
            </a:r>
            <a:r>
              <a:rPr spc="-10"/>
              <a:t>mothers</a:t>
            </a:r>
            <a:r>
              <a:rPr spc="-209"/>
              <a:t> </a:t>
            </a:r>
            <a:r>
              <a:rPr sz="1400" spc="-50"/>
              <a:t>.</a:t>
            </a:r>
            <a:endParaRPr sz="1400"/>
          </a:p>
          <a:p>
            <a:pPr>
              <a:spcBef>
                <a:spcPts val="1200"/>
              </a:spcBef>
              <a:defRPr>
                <a:latin typeface="Microsoft Sans Serif"/>
                <a:ea typeface="Microsoft Sans Serif"/>
                <a:cs typeface="Microsoft Sans Serif"/>
                <a:sym typeface="Microsoft Sans Serif"/>
              </a:defRPr>
            </a:pPr>
            <a:endParaRPr sz="1400"/>
          </a:p>
          <a:p>
            <a:pPr marL="213995" indent="-187325">
              <a:buSzPct val="100000"/>
              <a:buChar char="•"/>
              <a:tabLst>
                <a:tab pos="203200" algn="l"/>
              </a:tabLst>
              <a:defRPr sz="2300" spc="95">
                <a:latin typeface="Microsoft Sans Serif"/>
                <a:ea typeface="Microsoft Sans Serif"/>
                <a:cs typeface="Microsoft Sans Serif"/>
                <a:sym typeface="Microsoft Sans Serif"/>
              </a:defRPr>
            </a:pPr>
            <a:r>
              <a:t>hemorrhoids</a:t>
            </a:r>
          </a:p>
          <a:p>
            <a:pPr marL="198754" indent="-186054">
              <a:lnSpc>
                <a:spcPts val="2100"/>
              </a:lnSpc>
              <a:spcBef>
                <a:spcPts val="900"/>
              </a:spcBef>
              <a:buSzPct val="100000"/>
              <a:buChar char="•"/>
              <a:tabLst>
                <a:tab pos="190500" algn="l"/>
              </a:tabLst>
              <a:defRPr spc="-20">
                <a:latin typeface="Microsoft Sans Serif"/>
                <a:ea typeface="Microsoft Sans Serif"/>
                <a:cs typeface="Microsoft Sans Serif"/>
                <a:sym typeface="Microsoft Sans Serif"/>
              </a:defRPr>
            </a:pPr>
            <a:r>
              <a:t>haemorrhoids</a:t>
            </a:r>
            <a:r>
              <a:rPr spc="-80"/>
              <a:t> </a:t>
            </a:r>
            <a:r>
              <a:rPr spc="0"/>
              <a:t>can</a:t>
            </a:r>
            <a:r>
              <a:rPr spc="-80"/>
              <a:t> </a:t>
            </a:r>
            <a:r>
              <a:rPr spc="0"/>
              <a:t>be</a:t>
            </a:r>
            <a:r>
              <a:rPr spc="-75"/>
              <a:t> </a:t>
            </a:r>
            <a:r>
              <a:t>triggered</a:t>
            </a:r>
            <a:r>
              <a:rPr spc="-80"/>
              <a:t> </a:t>
            </a:r>
            <a:r>
              <a:rPr spc="0"/>
              <a:t>by</a:t>
            </a:r>
            <a:r>
              <a:rPr spc="-75"/>
              <a:t> </a:t>
            </a:r>
            <a:r>
              <a:rPr spc="0"/>
              <a:t>an</a:t>
            </a:r>
            <a:r>
              <a:rPr spc="-75"/>
              <a:t> </a:t>
            </a:r>
            <a:r>
              <a:rPr spc="0"/>
              <a:t>increase</a:t>
            </a:r>
            <a:r>
              <a:rPr spc="-69"/>
              <a:t> </a:t>
            </a:r>
            <a:r>
              <a:rPr spc="0"/>
              <a:t>in</a:t>
            </a:r>
            <a:r>
              <a:rPr spc="-80"/>
              <a:t> </a:t>
            </a:r>
            <a:r>
              <a:rPr spc="0"/>
              <a:t>pressure</a:t>
            </a:r>
            <a:r>
              <a:rPr spc="-65"/>
              <a:t> </a:t>
            </a:r>
            <a:r>
              <a:rPr spc="0"/>
              <a:t>on</a:t>
            </a:r>
            <a:r>
              <a:rPr spc="-80"/>
              <a:t> </a:t>
            </a:r>
            <a:r>
              <a:rPr spc="-10"/>
              <a:t>rectal</a:t>
            </a:r>
            <a:r>
              <a:rPr spc="-69"/>
              <a:t> </a:t>
            </a:r>
            <a:r>
              <a:rPr spc="-10"/>
              <a:t>veins.</a:t>
            </a:r>
            <a:r>
              <a:rPr spc="-85"/>
              <a:t> </a:t>
            </a:r>
            <a:r>
              <a:rPr sz="1700"/>
              <a:t>This</a:t>
            </a:r>
            <a:endParaRPr sz="1700" spc="-18"/>
          </a:p>
          <a:p>
            <a:pPr indent="458469">
              <a:lnSpc>
                <a:spcPts val="2100"/>
              </a:lnSpc>
              <a:defRPr>
                <a:latin typeface="Microsoft Sans Serif"/>
                <a:ea typeface="Microsoft Sans Serif"/>
                <a:cs typeface="Microsoft Sans Serif"/>
                <a:sym typeface="Microsoft Sans Serif"/>
              </a:defRPr>
            </a:pPr>
            <a:r>
              <a:t>can</a:t>
            </a:r>
            <a:r>
              <a:rPr spc="-30"/>
              <a:t> </a:t>
            </a:r>
            <a:r>
              <a:t>result</a:t>
            </a:r>
            <a:r>
              <a:rPr spc="-25"/>
              <a:t> </a:t>
            </a:r>
            <a:r>
              <a:t>from</a:t>
            </a:r>
            <a:r>
              <a:rPr spc="409"/>
              <a:t> </a:t>
            </a:r>
            <a:r>
              <a:t>growing</a:t>
            </a:r>
            <a:r>
              <a:rPr spc="-25"/>
              <a:t> </a:t>
            </a:r>
            <a:r>
              <a:t>uterus</a:t>
            </a:r>
            <a:r>
              <a:rPr spc="-20"/>
              <a:t> </a:t>
            </a:r>
            <a:r>
              <a:t>and</a:t>
            </a:r>
            <a:r>
              <a:rPr spc="-25"/>
              <a:t> </a:t>
            </a:r>
            <a:r>
              <a:t>pressure</a:t>
            </a:r>
            <a:r>
              <a:rPr spc="-25"/>
              <a:t> </a:t>
            </a:r>
            <a:r>
              <a:t>from</a:t>
            </a:r>
            <a:r>
              <a:rPr spc="409"/>
              <a:t> </a:t>
            </a:r>
            <a:r>
              <a:t>growing</a:t>
            </a:r>
            <a:r>
              <a:rPr spc="-20"/>
              <a:t> </a:t>
            </a:r>
            <a:r>
              <a:t>baby,</a:t>
            </a:r>
            <a:r>
              <a:rPr spc="-25"/>
              <a:t> </a:t>
            </a:r>
            <a:r>
              <a:t>Straining</a:t>
            </a:r>
            <a:r>
              <a:rPr spc="-25"/>
              <a:t> on</a:t>
            </a:r>
          </a:p>
          <a:p>
            <a:pPr indent="198120">
              <a:lnSpc>
                <a:spcPts val="2100"/>
              </a:lnSpc>
              <a:tabLst>
                <a:tab pos="914400" algn="l"/>
              </a:tabLst>
              <a:defRPr sz="1700" spc="-25">
                <a:latin typeface="Microsoft Sans Serif"/>
                <a:ea typeface="Microsoft Sans Serif"/>
                <a:cs typeface="Microsoft Sans Serif"/>
                <a:sym typeface="Microsoft Sans Serif"/>
              </a:defRPr>
            </a:pPr>
            <a:r>
              <a:t>the</a:t>
            </a:r>
            <a:r>
              <a:rPr spc="0"/>
              <a:t>	</a:t>
            </a:r>
            <a:r>
              <a:rPr sz="1800" spc="-10"/>
              <a:t>toilet</a:t>
            </a:r>
            <a:r>
              <a:rPr sz="1800" spc="-90"/>
              <a:t> </a:t>
            </a:r>
            <a:r>
              <a:rPr sz="1800" spc="0"/>
              <a:t>because</a:t>
            </a:r>
            <a:r>
              <a:rPr sz="1800" spc="-85"/>
              <a:t> </a:t>
            </a:r>
            <a:r>
              <a:rPr sz="1800" spc="0"/>
              <a:t>of</a:t>
            </a:r>
            <a:r>
              <a:rPr sz="1800" spc="-90"/>
              <a:t> </a:t>
            </a:r>
            <a:r>
              <a:rPr sz="1800" spc="-20"/>
              <a:t>constipation</a:t>
            </a:r>
            <a:r>
              <a:rPr sz="1800" spc="-85"/>
              <a:t> </a:t>
            </a:r>
            <a:r>
              <a:rPr sz="1800" spc="0"/>
              <a:t>can</a:t>
            </a:r>
            <a:r>
              <a:rPr sz="1800" spc="-90"/>
              <a:t> </a:t>
            </a:r>
            <a:r>
              <a:rPr sz="1800" spc="-10"/>
              <a:t>also</a:t>
            </a:r>
            <a:r>
              <a:rPr sz="1800" spc="-85"/>
              <a:t> </a:t>
            </a:r>
            <a:r>
              <a:rPr sz="1800" spc="0"/>
              <a:t>trigger</a:t>
            </a:r>
            <a:r>
              <a:rPr sz="1800" spc="-85"/>
              <a:t> </a:t>
            </a:r>
            <a:r>
              <a:rPr sz="1800" spc="0"/>
              <a:t>or</a:t>
            </a:r>
            <a:r>
              <a:rPr sz="1800" spc="-85"/>
              <a:t> </a:t>
            </a:r>
            <a:r>
              <a:rPr sz="1800" spc="0"/>
              <a:t>worsen</a:t>
            </a:r>
            <a:r>
              <a:rPr sz="1800" spc="-95"/>
              <a:t> </a:t>
            </a:r>
            <a:r>
              <a:rPr sz="1800" spc="-10"/>
              <a:t>haemorrhoids.</a:t>
            </a: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 name="object 2"/>
          <p:cNvSpPr txBox="1">
            <a:spLocks noGrp="1"/>
          </p:cNvSpPr>
          <p:nvPr>
            <p:ph type="title"/>
          </p:nvPr>
        </p:nvSpPr>
        <p:spPr>
          <a:xfrm>
            <a:off x="741679" y="449000"/>
            <a:ext cx="8575041" cy="757557"/>
          </a:xfrm>
          <a:prstGeom prst="rect">
            <a:avLst/>
          </a:prstGeom>
        </p:spPr>
        <p:txBody>
          <a:bodyPr/>
          <a:lstStyle/>
          <a:p>
            <a:pPr indent="45084">
              <a:spcBef>
                <a:spcPts val="100"/>
              </a:spcBef>
              <a:defRPr sz="2900" u="sng" spc="100">
                <a:uFill>
                  <a:solidFill>
                    <a:srgbClr val="000000"/>
                  </a:solidFill>
                </a:uFill>
              </a:defRPr>
            </a:pPr>
            <a:r>
              <a:t>Postpartum</a:t>
            </a:r>
            <a:r>
              <a:rPr spc="200"/>
              <a:t> </a:t>
            </a:r>
            <a:r>
              <a:t>Hypertension:</a:t>
            </a:r>
          </a:p>
        </p:txBody>
      </p:sp>
      <p:sp>
        <p:nvSpPr>
          <p:cNvPr id="609" name="object 3"/>
          <p:cNvSpPr txBox="1"/>
          <p:nvPr/>
        </p:nvSpPr>
        <p:spPr>
          <a:xfrm>
            <a:off x="753515" y="1269399"/>
            <a:ext cx="8346442" cy="36351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3334">
              <a:lnSpc>
                <a:spcPts val="2000"/>
              </a:lnSpc>
              <a:spcBef>
                <a:spcPts val="100"/>
              </a:spcBef>
              <a:defRPr>
                <a:solidFill>
                  <a:srgbClr val="232323"/>
                </a:solidFill>
                <a:latin typeface="Times New Roman"/>
                <a:ea typeface="Times New Roman"/>
                <a:cs typeface="Times New Roman"/>
                <a:sym typeface="Times New Roman"/>
              </a:defRPr>
            </a:pPr>
            <a:r>
              <a:t>The</a:t>
            </a:r>
            <a:r>
              <a:rPr spc="-25"/>
              <a:t> </a:t>
            </a:r>
            <a:r>
              <a:rPr spc="-10"/>
              <a:t>new-</a:t>
            </a:r>
            <a:r>
              <a:t>onset</a:t>
            </a:r>
            <a:r>
              <a:rPr spc="-15"/>
              <a:t> </a:t>
            </a:r>
            <a:r>
              <a:t>of</a:t>
            </a:r>
            <a:r>
              <a:rPr spc="-10"/>
              <a:t> </a:t>
            </a:r>
            <a:r>
              <a:t>hypertension</a:t>
            </a:r>
            <a:r>
              <a:rPr spc="-15"/>
              <a:t> </a:t>
            </a:r>
            <a:r>
              <a:t>postpartum</a:t>
            </a:r>
            <a:r>
              <a:rPr spc="-10"/>
              <a:t> </a:t>
            </a:r>
            <a:r>
              <a:t>has</a:t>
            </a:r>
            <a:r>
              <a:rPr spc="-10"/>
              <a:t> </a:t>
            </a:r>
            <a:r>
              <a:t>been</a:t>
            </a:r>
            <a:r>
              <a:rPr spc="-15"/>
              <a:t> </a:t>
            </a:r>
            <a:r>
              <a:t>reported</a:t>
            </a:r>
            <a:r>
              <a:rPr spc="-10"/>
              <a:t> </a:t>
            </a:r>
            <a:r>
              <a:t>in</a:t>
            </a:r>
            <a:r>
              <a:rPr spc="-15"/>
              <a:t> </a:t>
            </a:r>
            <a:r>
              <a:rPr>
                <a:solidFill>
                  <a:srgbClr val="FF0000"/>
                </a:solidFill>
              </a:rPr>
              <a:t>0.3</a:t>
            </a:r>
            <a:r>
              <a:rPr spc="-15">
                <a:solidFill>
                  <a:srgbClr val="FF0000"/>
                </a:solidFill>
              </a:rPr>
              <a:t> </a:t>
            </a:r>
            <a:r>
              <a:rPr>
                <a:solidFill>
                  <a:srgbClr val="FF0000"/>
                </a:solidFill>
              </a:rPr>
              <a:t>to</a:t>
            </a:r>
            <a:r>
              <a:rPr spc="-10">
                <a:solidFill>
                  <a:srgbClr val="FF0000"/>
                </a:solidFill>
              </a:rPr>
              <a:t> </a:t>
            </a:r>
            <a:r>
              <a:rPr>
                <a:solidFill>
                  <a:srgbClr val="FF0000"/>
                </a:solidFill>
              </a:rPr>
              <a:t>7.5</a:t>
            </a:r>
            <a:r>
              <a:rPr spc="-15">
                <a:solidFill>
                  <a:srgbClr val="FF0000"/>
                </a:solidFill>
              </a:rPr>
              <a:t> </a:t>
            </a:r>
            <a:r>
              <a:t>percent</a:t>
            </a:r>
            <a:r>
              <a:rPr spc="-20"/>
              <a:t> </a:t>
            </a:r>
            <a:r>
              <a:rPr sz="1700" spc="-25"/>
              <a:t>of</a:t>
            </a:r>
            <a:endParaRPr sz="1700"/>
          </a:p>
          <a:p>
            <a:pPr indent="13334">
              <a:lnSpc>
                <a:spcPts val="2000"/>
              </a:lnSpc>
              <a:defRPr>
                <a:solidFill>
                  <a:srgbClr val="232323"/>
                </a:solidFill>
                <a:latin typeface="Times New Roman"/>
                <a:ea typeface="Times New Roman"/>
                <a:cs typeface="Times New Roman"/>
                <a:sym typeface="Times New Roman"/>
              </a:defRPr>
            </a:pPr>
            <a:r>
              <a:t>individuals</a:t>
            </a:r>
            <a:r>
              <a:rPr spc="-30"/>
              <a:t> </a:t>
            </a:r>
            <a:r>
              <a:t>after</a:t>
            </a:r>
            <a:r>
              <a:rPr spc="-25"/>
              <a:t> </a:t>
            </a:r>
            <a:r>
              <a:t>giving</a:t>
            </a:r>
            <a:r>
              <a:rPr spc="-30"/>
              <a:t> </a:t>
            </a:r>
            <a:r>
              <a:rPr spc="-10"/>
              <a:t>birth.</a:t>
            </a:r>
          </a:p>
          <a:p>
            <a:pPr indent="70485">
              <a:spcBef>
                <a:spcPts val="500"/>
              </a:spcBef>
              <a:defRPr>
                <a:solidFill>
                  <a:srgbClr val="232323"/>
                </a:solidFill>
                <a:latin typeface="Times New Roman"/>
                <a:ea typeface="Times New Roman"/>
                <a:cs typeface="Times New Roman"/>
                <a:sym typeface="Times New Roman"/>
              </a:defRPr>
            </a:pPr>
            <a:r>
              <a:t>Causes</a:t>
            </a:r>
            <a:r>
              <a:rPr spc="-10"/>
              <a:t> include:</a:t>
            </a:r>
          </a:p>
          <a:p>
            <a:pPr marL="447675" indent="-434340">
              <a:spcBef>
                <a:spcPts val="600"/>
              </a:spcBef>
              <a:buSzPct val="100000"/>
              <a:buAutoNum type="arabicPeriod"/>
              <a:tabLst>
                <a:tab pos="444500" algn="l"/>
              </a:tabLst>
              <a:defRPr>
                <a:solidFill>
                  <a:srgbClr val="232323"/>
                </a:solidFill>
                <a:latin typeface="Times New Roman"/>
                <a:ea typeface="Times New Roman"/>
                <a:cs typeface="Times New Roman"/>
                <a:sym typeface="Times New Roman"/>
              </a:defRPr>
            </a:pPr>
            <a:r>
              <a:t>intrapartum/postpartum</a:t>
            </a:r>
            <a:r>
              <a:rPr spc="-55"/>
              <a:t> </a:t>
            </a:r>
            <a:r>
              <a:t>volume</a:t>
            </a:r>
            <a:r>
              <a:rPr spc="-50"/>
              <a:t> </a:t>
            </a:r>
            <a:r>
              <a:rPr spc="-10"/>
              <a:t>overload.</a:t>
            </a:r>
          </a:p>
          <a:p>
            <a:pPr marL="389254" marR="5080" indent="-377190">
              <a:lnSpc>
                <a:spcPts val="1900"/>
              </a:lnSpc>
              <a:spcBef>
                <a:spcPts val="900"/>
              </a:spcBef>
              <a:buSzPct val="100000"/>
              <a:buAutoNum type="arabicPeriod"/>
              <a:tabLst>
                <a:tab pos="381000" algn="l"/>
              </a:tabLst>
              <a:defRPr sz="1700" spc="-20">
                <a:solidFill>
                  <a:srgbClr val="FF0000"/>
                </a:solidFill>
                <a:latin typeface="Microsoft Sans Serif"/>
                <a:ea typeface="Microsoft Sans Serif"/>
                <a:cs typeface="Microsoft Sans Serif"/>
                <a:sym typeface="Microsoft Sans Serif"/>
              </a:defRPr>
            </a:pPr>
            <a:r>
              <a:t>Transient</a:t>
            </a:r>
            <a:r>
              <a:rPr spc="-75"/>
              <a:t> </a:t>
            </a:r>
            <a:r>
              <a:rPr sz="1600" spc="0"/>
              <a:t>new-</a:t>
            </a:r>
            <a:r>
              <a:rPr spc="-10"/>
              <a:t>onset</a:t>
            </a:r>
            <a:r>
              <a:rPr spc="-65"/>
              <a:t> </a:t>
            </a:r>
            <a:r>
              <a:rPr sz="1600" spc="0"/>
              <a:t>postpartum</a:t>
            </a:r>
            <a:r>
              <a:rPr sz="1600" spc="-50"/>
              <a:t> </a:t>
            </a:r>
            <a:r>
              <a:rPr spc="-10"/>
              <a:t>hypertension</a:t>
            </a:r>
            <a:r>
              <a:rPr spc="50"/>
              <a:t> </a:t>
            </a:r>
            <a:r>
              <a:rPr sz="1600" spc="0">
                <a:solidFill>
                  <a:srgbClr val="232323"/>
                </a:solidFill>
              </a:rPr>
              <a:t>can</a:t>
            </a:r>
            <a:r>
              <a:rPr sz="1600" spc="-55">
                <a:solidFill>
                  <a:srgbClr val="232323"/>
                </a:solidFill>
              </a:rPr>
              <a:t> </a:t>
            </a:r>
            <a:r>
              <a:rPr sz="1600" spc="0">
                <a:solidFill>
                  <a:srgbClr val="232323"/>
                </a:solidFill>
              </a:rPr>
              <a:t>be</a:t>
            </a:r>
            <a:r>
              <a:rPr sz="1600" spc="-45">
                <a:solidFill>
                  <a:srgbClr val="232323"/>
                </a:solidFill>
              </a:rPr>
              <a:t> </a:t>
            </a:r>
            <a:r>
              <a:rPr sz="1600" spc="0">
                <a:solidFill>
                  <a:srgbClr val="232323"/>
                </a:solidFill>
              </a:rPr>
              <a:t>related</a:t>
            </a:r>
            <a:r>
              <a:rPr sz="1600" spc="-50">
                <a:solidFill>
                  <a:srgbClr val="232323"/>
                </a:solidFill>
              </a:rPr>
              <a:t> </a:t>
            </a:r>
            <a:r>
              <a:rPr sz="1600" spc="0">
                <a:solidFill>
                  <a:srgbClr val="232323"/>
                </a:solidFill>
              </a:rPr>
              <a:t>to</a:t>
            </a:r>
            <a:r>
              <a:rPr sz="1600" spc="-50">
                <a:solidFill>
                  <a:srgbClr val="232323"/>
                </a:solidFill>
              </a:rPr>
              <a:t> </a:t>
            </a:r>
            <a:r>
              <a:rPr sz="1600" spc="0">
                <a:solidFill>
                  <a:srgbClr val="232323"/>
                </a:solidFill>
              </a:rPr>
              <a:t>a</a:t>
            </a:r>
            <a:r>
              <a:rPr sz="1600" spc="180">
                <a:solidFill>
                  <a:srgbClr val="232323"/>
                </a:solidFill>
              </a:rPr>
              <a:t> </a:t>
            </a:r>
            <a:r>
              <a:rPr spc="-10"/>
              <a:t>combination</a:t>
            </a:r>
            <a:r>
              <a:rPr spc="-65"/>
              <a:t> </a:t>
            </a:r>
            <a:r>
              <a:rPr sz="1600" spc="-25"/>
              <a:t>of </a:t>
            </a:r>
            <a:r>
              <a:rPr sz="1600" spc="0"/>
              <a:t>factors</a:t>
            </a:r>
            <a:r>
              <a:rPr spc="0">
                <a:solidFill>
                  <a:srgbClr val="232323"/>
                </a:solidFill>
              </a:rPr>
              <a:t>,</a:t>
            </a:r>
            <a:r>
              <a:rPr spc="-69">
                <a:solidFill>
                  <a:srgbClr val="232323"/>
                </a:solidFill>
              </a:rPr>
              <a:t> </a:t>
            </a:r>
            <a:r>
              <a:rPr spc="-25">
                <a:solidFill>
                  <a:srgbClr val="232323"/>
                </a:solidFill>
              </a:rPr>
              <a:t>including</a:t>
            </a:r>
            <a:r>
              <a:rPr spc="-65">
                <a:solidFill>
                  <a:srgbClr val="232323"/>
                </a:solidFill>
              </a:rPr>
              <a:t> </a:t>
            </a:r>
            <a:r>
              <a:rPr>
                <a:solidFill>
                  <a:srgbClr val="232323"/>
                </a:solidFill>
              </a:rPr>
              <a:t>administration</a:t>
            </a:r>
            <a:r>
              <a:rPr spc="-60">
                <a:solidFill>
                  <a:srgbClr val="232323"/>
                </a:solidFill>
              </a:rPr>
              <a:t> </a:t>
            </a:r>
            <a:r>
              <a:rPr spc="0">
                <a:solidFill>
                  <a:srgbClr val="232323"/>
                </a:solidFill>
              </a:rPr>
              <a:t>of</a:t>
            </a:r>
            <a:r>
              <a:rPr spc="-55">
                <a:solidFill>
                  <a:srgbClr val="232323"/>
                </a:solidFill>
              </a:rPr>
              <a:t> </a:t>
            </a:r>
            <a:r>
              <a:rPr spc="0">
                <a:solidFill>
                  <a:srgbClr val="232323"/>
                </a:solidFill>
              </a:rPr>
              <a:t>a</a:t>
            </a:r>
            <a:r>
              <a:rPr spc="-55">
                <a:solidFill>
                  <a:srgbClr val="232323"/>
                </a:solidFill>
              </a:rPr>
              <a:t> </a:t>
            </a:r>
            <a:r>
              <a:rPr spc="-10">
                <a:solidFill>
                  <a:srgbClr val="232323"/>
                </a:solidFill>
              </a:rPr>
              <a:t>large</a:t>
            </a:r>
            <a:r>
              <a:rPr spc="-60">
                <a:solidFill>
                  <a:srgbClr val="232323"/>
                </a:solidFill>
              </a:rPr>
              <a:t> </a:t>
            </a:r>
            <a:r>
              <a:rPr spc="-10">
                <a:solidFill>
                  <a:srgbClr val="232323"/>
                </a:solidFill>
              </a:rPr>
              <a:t>volume</a:t>
            </a:r>
            <a:r>
              <a:rPr spc="-60">
                <a:solidFill>
                  <a:srgbClr val="232323"/>
                </a:solidFill>
              </a:rPr>
              <a:t> </a:t>
            </a:r>
            <a:r>
              <a:rPr spc="0">
                <a:solidFill>
                  <a:srgbClr val="232323"/>
                </a:solidFill>
              </a:rPr>
              <a:t>of</a:t>
            </a:r>
            <a:r>
              <a:rPr spc="-65">
                <a:solidFill>
                  <a:srgbClr val="232323"/>
                </a:solidFill>
              </a:rPr>
              <a:t> </a:t>
            </a:r>
            <a:r>
              <a:rPr>
                <a:solidFill>
                  <a:srgbClr val="232323"/>
                </a:solidFill>
              </a:rPr>
              <a:t>intravenous</a:t>
            </a:r>
            <a:r>
              <a:rPr spc="-60">
                <a:solidFill>
                  <a:srgbClr val="232323"/>
                </a:solidFill>
              </a:rPr>
              <a:t> </a:t>
            </a:r>
            <a:r>
              <a:rPr>
                <a:solidFill>
                  <a:srgbClr val="232323"/>
                </a:solidFill>
              </a:rPr>
              <a:t>fluids</a:t>
            </a:r>
            <a:r>
              <a:rPr spc="-60">
                <a:solidFill>
                  <a:srgbClr val="232323"/>
                </a:solidFill>
              </a:rPr>
              <a:t> </a:t>
            </a:r>
            <a:r>
              <a:rPr spc="0">
                <a:solidFill>
                  <a:srgbClr val="232323"/>
                </a:solidFill>
              </a:rPr>
              <a:t>to</a:t>
            </a:r>
            <a:r>
              <a:rPr spc="-65">
                <a:solidFill>
                  <a:srgbClr val="232323"/>
                </a:solidFill>
              </a:rPr>
              <a:t> </a:t>
            </a:r>
            <a:r>
              <a:rPr spc="-10">
                <a:solidFill>
                  <a:srgbClr val="232323"/>
                </a:solidFill>
              </a:rPr>
              <a:t>patients </a:t>
            </a:r>
            <a:r>
              <a:rPr sz="1600" spc="0">
                <a:solidFill>
                  <a:srgbClr val="232323"/>
                </a:solidFill>
              </a:rPr>
              <a:t>who</a:t>
            </a:r>
            <a:r>
              <a:rPr sz="1600" spc="-80">
                <a:solidFill>
                  <a:srgbClr val="232323"/>
                </a:solidFill>
              </a:rPr>
              <a:t> </a:t>
            </a:r>
            <a:r>
              <a:rPr sz="1600" spc="0">
                <a:solidFill>
                  <a:srgbClr val="232323"/>
                </a:solidFill>
              </a:rPr>
              <a:t>have</a:t>
            </a:r>
            <a:r>
              <a:rPr sz="1600" spc="-65">
                <a:solidFill>
                  <a:srgbClr val="232323"/>
                </a:solidFill>
              </a:rPr>
              <a:t> </a:t>
            </a:r>
            <a:r>
              <a:rPr sz="1600" spc="0">
                <a:solidFill>
                  <a:srgbClr val="232323"/>
                </a:solidFill>
              </a:rPr>
              <a:t>had</a:t>
            </a:r>
            <a:r>
              <a:rPr sz="1600" spc="-65">
                <a:solidFill>
                  <a:srgbClr val="232323"/>
                </a:solidFill>
              </a:rPr>
              <a:t> </a:t>
            </a:r>
            <a:r>
              <a:rPr sz="1600" spc="0">
                <a:solidFill>
                  <a:srgbClr val="232323"/>
                </a:solidFill>
              </a:rPr>
              <a:t>a</a:t>
            </a:r>
            <a:r>
              <a:rPr sz="1600" spc="-65">
                <a:solidFill>
                  <a:srgbClr val="232323"/>
                </a:solidFill>
              </a:rPr>
              <a:t> </a:t>
            </a:r>
            <a:r>
              <a:rPr sz="1600" spc="0">
                <a:solidFill>
                  <a:srgbClr val="232323"/>
                </a:solidFill>
              </a:rPr>
              <a:t>cesarean</a:t>
            </a:r>
            <a:r>
              <a:rPr sz="1600" spc="-65">
                <a:solidFill>
                  <a:srgbClr val="232323"/>
                </a:solidFill>
              </a:rPr>
              <a:t> </a:t>
            </a:r>
            <a:r>
              <a:rPr sz="1600" spc="0">
                <a:solidFill>
                  <a:srgbClr val="232323"/>
                </a:solidFill>
              </a:rPr>
              <a:t>birth</a:t>
            </a:r>
            <a:r>
              <a:rPr sz="1600" spc="-65">
                <a:solidFill>
                  <a:srgbClr val="232323"/>
                </a:solidFill>
              </a:rPr>
              <a:t> </a:t>
            </a:r>
            <a:r>
              <a:rPr sz="1600" spc="0">
                <a:solidFill>
                  <a:srgbClr val="232323"/>
                </a:solidFill>
              </a:rPr>
              <a:t>or</a:t>
            </a:r>
            <a:r>
              <a:rPr sz="1600" spc="-65">
                <a:solidFill>
                  <a:srgbClr val="232323"/>
                </a:solidFill>
              </a:rPr>
              <a:t> </a:t>
            </a:r>
            <a:r>
              <a:rPr sz="1600" spc="0">
                <a:solidFill>
                  <a:srgbClr val="232323"/>
                </a:solidFill>
              </a:rPr>
              <a:t>neuraxial</a:t>
            </a:r>
            <a:r>
              <a:rPr sz="1600" spc="-65">
                <a:solidFill>
                  <a:srgbClr val="232323"/>
                </a:solidFill>
              </a:rPr>
              <a:t> </a:t>
            </a:r>
            <a:r>
              <a:rPr sz="1600" spc="0">
                <a:solidFill>
                  <a:srgbClr val="232323"/>
                </a:solidFill>
              </a:rPr>
              <a:t>anesthesia</a:t>
            </a:r>
            <a:r>
              <a:rPr sz="1600" spc="-65">
                <a:solidFill>
                  <a:srgbClr val="232323"/>
                </a:solidFill>
              </a:rPr>
              <a:t> </a:t>
            </a:r>
            <a:r>
              <a:rPr sz="1600" spc="0">
                <a:solidFill>
                  <a:srgbClr val="232323"/>
                </a:solidFill>
              </a:rPr>
              <a:t>for</a:t>
            </a:r>
            <a:r>
              <a:rPr sz="1600" spc="-65">
                <a:solidFill>
                  <a:srgbClr val="232323"/>
                </a:solidFill>
              </a:rPr>
              <a:t> </a:t>
            </a:r>
            <a:r>
              <a:rPr sz="1600" spc="0">
                <a:solidFill>
                  <a:srgbClr val="232323"/>
                </a:solidFill>
              </a:rPr>
              <a:t>labor,</a:t>
            </a:r>
            <a:r>
              <a:rPr sz="1600" spc="-65">
                <a:solidFill>
                  <a:srgbClr val="232323"/>
                </a:solidFill>
              </a:rPr>
              <a:t> </a:t>
            </a:r>
            <a:r>
              <a:rPr sz="1600" spc="0">
                <a:solidFill>
                  <a:srgbClr val="232323"/>
                </a:solidFill>
              </a:rPr>
              <a:t>loss</a:t>
            </a:r>
            <a:r>
              <a:rPr sz="1600" spc="-65">
                <a:solidFill>
                  <a:srgbClr val="232323"/>
                </a:solidFill>
              </a:rPr>
              <a:t> </a:t>
            </a:r>
            <a:r>
              <a:rPr sz="1600" spc="0">
                <a:solidFill>
                  <a:srgbClr val="232323"/>
                </a:solidFill>
              </a:rPr>
              <a:t>of</a:t>
            </a:r>
            <a:r>
              <a:rPr sz="1600" spc="-65">
                <a:solidFill>
                  <a:srgbClr val="232323"/>
                </a:solidFill>
              </a:rPr>
              <a:t> </a:t>
            </a:r>
            <a:r>
              <a:rPr sz="1600" spc="-10">
                <a:solidFill>
                  <a:srgbClr val="232323"/>
                </a:solidFill>
              </a:rPr>
              <a:t>pregnancy- </a:t>
            </a:r>
            <a:r>
              <a:rPr sz="1600" spc="0">
                <a:solidFill>
                  <a:srgbClr val="232323"/>
                </a:solidFill>
              </a:rPr>
              <a:t>associated</a:t>
            </a:r>
            <a:r>
              <a:rPr sz="1600" spc="-15">
                <a:solidFill>
                  <a:srgbClr val="232323"/>
                </a:solidFill>
              </a:rPr>
              <a:t> </a:t>
            </a:r>
            <a:r>
              <a:rPr sz="1600" spc="0">
                <a:solidFill>
                  <a:srgbClr val="232323"/>
                </a:solidFill>
              </a:rPr>
              <a:t>vasodilation</a:t>
            </a:r>
            <a:r>
              <a:rPr sz="1600" spc="-15">
                <a:solidFill>
                  <a:srgbClr val="232323"/>
                </a:solidFill>
              </a:rPr>
              <a:t> </a:t>
            </a:r>
            <a:r>
              <a:rPr sz="1600" spc="0">
                <a:solidFill>
                  <a:srgbClr val="232323"/>
                </a:solidFill>
              </a:rPr>
              <a:t>after</a:t>
            </a:r>
            <a:r>
              <a:rPr sz="1600" spc="-15">
                <a:solidFill>
                  <a:srgbClr val="232323"/>
                </a:solidFill>
              </a:rPr>
              <a:t> </a:t>
            </a:r>
            <a:r>
              <a:rPr sz="1600" spc="0">
                <a:solidFill>
                  <a:srgbClr val="232323"/>
                </a:solidFill>
              </a:rPr>
              <a:t>delivery,</a:t>
            </a:r>
            <a:r>
              <a:rPr sz="1600" spc="-15">
                <a:solidFill>
                  <a:srgbClr val="232323"/>
                </a:solidFill>
              </a:rPr>
              <a:t> </a:t>
            </a:r>
            <a:r>
              <a:rPr sz="1600" spc="0">
                <a:solidFill>
                  <a:srgbClr val="232323"/>
                </a:solidFill>
              </a:rPr>
              <a:t>mobilization</a:t>
            </a:r>
            <a:r>
              <a:rPr sz="1600" spc="-10">
                <a:solidFill>
                  <a:srgbClr val="232323"/>
                </a:solidFill>
              </a:rPr>
              <a:t> </a:t>
            </a:r>
            <a:r>
              <a:rPr sz="1600" spc="0">
                <a:solidFill>
                  <a:srgbClr val="232323"/>
                </a:solidFill>
              </a:rPr>
              <a:t>of</a:t>
            </a:r>
            <a:r>
              <a:rPr sz="1600" spc="-15">
                <a:solidFill>
                  <a:srgbClr val="232323"/>
                </a:solidFill>
              </a:rPr>
              <a:t> </a:t>
            </a:r>
            <a:r>
              <a:rPr sz="1600" spc="0">
                <a:solidFill>
                  <a:srgbClr val="232323"/>
                </a:solidFill>
              </a:rPr>
              <a:t>extravascular</a:t>
            </a:r>
            <a:r>
              <a:rPr sz="1600" spc="-15">
                <a:solidFill>
                  <a:srgbClr val="232323"/>
                </a:solidFill>
              </a:rPr>
              <a:t> </a:t>
            </a:r>
            <a:r>
              <a:rPr sz="1600" spc="0">
                <a:solidFill>
                  <a:srgbClr val="232323"/>
                </a:solidFill>
              </a:rPr>
              <a:t>fluid</a:t>
            </a:r>
            <a:r>
              <a:rPr sz="1600" spc="-15">
                <a:solidFill>
                  <a:srgbClr val="232323"/>
                </a:solidFill>
              </a:rPr>
              <a:t> </a:t>
            </a:r>
            <a:r>
              <a:rPr sz="1600" spc="0">
                <a:solidFill>
                  <a:srgbClr val="232323"/>
                </a:solidFill>
              </a:rPr>
              <a:t>after</a:t>
            </a:r>
            <a:r>
              <a:rPr sz="1600" spc="-15">
                <a:solidFill>
                  <a:srgbClr val="232323"/>
                </a:solidFill>
              </a:rPr>
              <a:t> </a:t>
            </a:r>
            <a:r>
              <a:rPr sz="1600" spc="-10">
                <a:solidFill>
                  <a:srgbClr val="232323"/>
                </a:solidFill>
              </a:rPr>
              <a:t>delivery, </a:t>
            </a:r>
            <a:r>
              <a:rPr spc="-10">
                <a:solidFill>
                  <a:srgbClr val="232323"/>
                </a:solidFill>
              </a:rPr>
              <a:t>administration</a:t>
            </a:r>
            <a:r>
              <a:rPr spc="-60">
                <a:solidFill>
                  <a:srgbClr val="232323"/>
                </a:solidFill>
              </a:rPr>
              <a:t> </a:t>
            </a:r>
            <a:r>
              <a:rPr spc="0">
                <a:solidFill>
                  <a:srgbClr val="232323"/>
                </a:solidFill>
              </a:rPr>
              <a:t>of</a:t>
            </a:r>
            <a:r>
              <a:rPr spc="-45">
                <a:solidFill>
                  <a:srgbClr val="232323"/>
                </a:solidFill>
              </a:rPr>
              <a:t> </a:t>
            </a:r>
            <a:r>
              <a:rPr spc="0">
                <a:solidFill>
                  <a:srgbClr val="232323"/>
                </a:solidFill>
              </a:rPr>
              <a:t>ergot</a:t>
            </a:r>
            <a:r>
              <a:rPr spc="-50">
                <a:solidFill>
                  <a:srgbClr val="232323"/>
                </a:solidFill>
              </a:rPr>
              <a:t> </a:t>
            </a:r>
            <a:r>
              <a:rPr spc="-10">
                <a:solidFill>
                  <a:srgbClr val="232323"/>
                </a:solidFill>
              </a:rPr>
              <a:t>derivatives</a:t>
            </a:r>
            <a:r>
              <a:rPr spc="-55">
                <a:solidFill>
                  <a:srgbClr val="232323"/>
                </a:solidFill>
              </a:rPr>
              <a:t> </a:t>
            </a:r>
            <a:r>
              <a:rPr spc="0">
                <a:solidFill>
                  <a:srgbClr val="232323"/>
                </a:solidFill>
              </a:rPr>
              <a:t>for</a:t>
            </a:r>
            <a:r>
              <a:rPr spc="-50">
                <a:solidFill>
                  <a:srgbClr val="232323"/>
                </a:solidFill>
              </a:rPr>
              <a:t> </a:t>
            </a:r>
            <a:r>
              <a:rPr spc="-10">
                <a:solidFill>
                  <a:srgbClr val="232323"/>
                </a:solidFill>
              </a:rPr>
              <a:t>prevention</a:t>
            </a:r>
            <a:r>
              <a:rPr spc="-50">
                <a:solidFill>
                  <a:srgbClr val="232323"/>
                </a:solidFill>
              </a:rPr>
              <a:t> </a:t>
            </a:r>
            <a:r>
              <a:rPr spc="0">
                <a:solidFill>
                  <a:srgbClr val="232323"/>
                </a:solidFill>
              </a:rPr>
              <a:t>or</a:t>
            </a:r>
            <a:r>
              <a:rPr spc="-55">
                <a:solidFill>
                  <a:srgbClr val="232323"/>
                </a:solidFill>
              </a:rPr>
              <a:t> </a:t>
            </a:r>
            <a:r>
              <a:rPr spc="-10">
                <a:solidFill>
                  <a:srgbClr val="232323"/>
                </a:solidFill>
              </a:rPr>
              <a:t>treatment</a:t>
            </a:r>
            <a:r>
              <a:rPr spc="-55">
                <a:solidFill>
                  <a:srgbClr val="232323"/>
                </a:solidFill>
              </a:rPr>
              <a:t> </a:t>
            </a:r>
            <a:r>
              <a:rPr spc="0">
                <a:solidFill>
                  <a:srgbClr val="232323"/>
                </a:solidFill>
              </a:rPr>
              <a:t>of</a:t>
            </a:r>
            <a:r>
              <a:rPr spc="-55">
                <a:solidFill>
                  <a:srgbClr val="232323"/>
                </a:solidFill>
              </a:rPr>
              <a:t> </a:t>
            </a:r>
            <a:r>
              <a:rPr spc="-10">
                <a:solidFill>
                  <a:srgbClr val="232323"/>
                </a:solidFill>
              </a:rPr>
              <a:t>postpartum </a:t>
            </a:r>
            <a:r>
              <a:rPr>
                <a:solidFill>
                  <a:srgbClr val="232323"/>
                </a:solidFill>
              </a:rPr>
              <a:t>hemorrhage,</a:t>
            </a:r>
            <a:r>
              <a:rPr spc="-55">
                <a:solidFill>
                  <a:srgbClr val="232323"/>
                </a:solidFill>
              </a:rPr>
              <a:t> </a:t>
            </a:r>
            <a:r>
              <a:rPr spc="-10">
                <a:solidFill>
                  <a:srgbClr val="232323"/>
                </a:solidFill>
              </a:rPr>
              <a:t>and/or</a:t>
            </a:r>
            <a:r>
              <a:rPr spc="-50">
                <a:solidFill>
                  <a:srgbClr val="232323"/>
                </a:solidFill>
              </a:rPr>
              <a:t> </a:t>
            </a:r>
            <a:r>
              <a:rPr>
                <a:solidFill>
                  <a:srgbClr val="232323"/>
                </a:solidFill>
              </a:rPr>
              <a:t>prolonged</a:t>
            </a:r>
            <a:r>
              <a:rPr spc="-55">
                <a:solidFill>
                  <a:srgbClr val="232323"/>
                </a:solidFill>
              </a:rPr>
              <a:t> </a:t>
            </a:r>
            <a:r>
              <a:rPr>
                <a:solidFill>
                  <a:srgbClr val="232323"/>
                </a:solidFill>
              </a:rPr>
              <a:t>administration</a:t>
            </a:r>
            <a:r>
              <a:rPr spc="-45">
                <a:solidFill>
                  <a:srgbClr val="232323"/>
                </a:solidFill>
              </a:rPr>
              <a:t> </a:t>
            </a:r>
            <a:r>
              <a:rPr spc="0">
                <a:solidFill>
                  <a:srgbClr val="232323"/>
                </a:solidFill>
              </a:rPr>
              <a:t>of</a:t>
            </a:r>
            <a:r>
              <a:rPr spc="-55">
                <a:solidFill>
                  <a:srgbClr val="232323"/>
                </a:solidFill>
              </a:rPr>
              <a:t> </a:t>
            </a:r>
            <a:r>
              <a:rPr spc="0">
                <a:solidFill>
                  <a:srgbClr val="232323"/>
                </a:solidFill>
              </a:rPr>
              <a:t>high</a:t>
            </a:r>
            <a:r>
              <a:rPr spc="-45">
                <a:solidFill>
                  <a:srgbClr val="232323"/>
                </a:solidFill>
              </a:rPr>
              <a:t> </a:t>
            </a:r>
            <a:r>
              <a:rPr spc="0">
                <a:solidFill>
                  <a:srgbClr val="232323"/>
                </a:solidFill>
              </a:rPr>
              <a:t>doses</a:t>
            </a:r>
            <a:r>
              <a:rPr spc="-55">
                <a:solidFill>
                  <a:srgbClr val="232323"/>
                </a:solidFill>
              </a:rPr>
              <a:t> </a:t>
            </a:r>
            <a:r>
              <a:rPr spc="0">
                <a:solidFill>
                  <a:srgbClr val="232323"/>
                </a:solidFill>
              </a:rPr>
              <a:t>of</a:t>
            </a:r>
            <a:r>
              <a:rPr spc="-50">
                <a:solidFill>
                  <a:srgbClr val="232323"/>
                </a:solidFill>
              </a:rPr>
              <a:t> </a:t>
            </a:r>
            <a:r>
              <a:rPr>
                <a:solidFill>
                  <a:srgbClr val="232323"/>
                </a:solidFill>
              </a:rPr>
              <a:t>nonsteroidal</a:t>
            </a:r>
            <a:r>
              <a:rPr spc="-55">
                <a:solidFill>
                  <a:srgbClr val="232323"/>
                </a:solidFill>
              </a:rPr>
              <a:t> </a:t>
            </a:r>
            <a:r>
              <a:rPr spc="-10">
                <a:solidFill>
                  <a:srgbClr val="232323"/>
                </a:solidFill>
              </a:rPr>
              <a:t>anti- </a:t>
            </a:r>
            <a:r>
              <a:rPr sz="1600">
                <a:solidFill>
                  <a:srgbClr val="232323"/>
                </a:solidFill>
              </a:rPr>
              <a:t>inflammatory </a:t>
            </a:r>
            <a:r>
              <a:rPr sz="1600" spc="0">
                <a:solidFill>
                  <a:srgbClr val="232323"/>
                </a:solidFill>
              </a:rPr>
              <a:t>drugs</a:t>
            </a:r>
            <a:r>
              <a:rPr sz="1600">
                <a:solidFill>
                  <a:srgbClr val="232323"/>
                </a:solidFill>
              </a:rPr>
              <a:t> </a:t>
            </a:r>
            <a:r>
              <a:rPr sz="1600" spc="0">
                <a:solidFill>
                  <a:srgbClr val="232323"/>
                </a:solidFill>
              </a:rPr>
              <a:t>(NSAlDs)</a:t>
            </a:r>
            <a:r>
              <a:rPr sz="1600" spc="-10">
                <a:solidFill>
                  <a:srgbClr val="232323"/>
                </a:solidFill>
              </a:rPr>
              <a:t> </a:t>
            </a:r>
            <a:r>
              <a:rPr sz="1600" spc="0">
                <a:solidFill>
                  <a:srgbClr val="232323"/>
                </a:solidFill>
              </a:rPr>
              <a:t>for</a:t>
            </a:r>
            <a:r>
              <a:rPr sz="1600">
                <a:solidFill>
                  <a:srgbClr val="232323"/>
                </a:solidFill>
              </a:rPr>
              <a:t> postdelivery</a:t>
            </a:r>
            <a:r>
              <a:rPr sz="1600" spc="-15">
                <a:solidFill>
                  <a:srgbClr val="232323"/>
                </a:solidFill>
              </a:rPr>
              <a:t> </a:t>
            </a:r>
            <a:r>
              <a:rPr sz="1600" spc="-10">
                <a:solidFill>
                  <a:srgbClr val="232323"/>
                </a:solidFill>
              </a:rPr>
              <a:t>analgesia)</a:t>
            </a:r>
            <a:endParaRPr sz="1600" spc="-18"/>
          </a:p>
          <a:p>
            <a:pPr marL="447675" indent="-434340">
              <a:spcBef>
                <a:spcPts val="400"/>
              </a:spcBef>
              <a:buSzPct val="100000"/>
              <a:buAutoNum type="arabicPeriod"/>
              <a:tabLst>
                <a:tab pos="444500" algn="l"/>
              </a:tabLst>
              <a:defRPr spc="-10">
                <a:solidFill>
                  <a:srgbClr val="232323"/>
                </a:solidFill>
                <a:latin typeface="Times New Roman"/>
                <a:ea typeface="Times New Roman"/>
                <a:cs typeface="Times New Roman"/>
                <a:sym typeface="Times New Roman"/>
              </a:defRPr>
            </a:pPr>
            <a:r>
              <a:t>pregnancy-</a:t>
            </a:r>
            <a:r>
              <a:rPr spc="0"/>
              <a:t>associated</a:t>
            </a:r>
            <a:r>
              <a:rPr spc="5"/>
              <a:t> </a:t>
            </a:r>
            <a:r>
              <a:rPr spc="0"/>
              <a:t>hypertension</a:t>
            </a:r>
            <a:r>
              <a:rPr spc="10"/>
              <a:t> </a:t>
            </a:r>
            <a:r>
              <a:rPr spc="0"/>
              <a:t>(eg,</a:t>
            </a:r>
            <a:r>
              <a:rPr spc="10"/>
              <a:t> </a:t>
            </a:r>
            <a:r>
              <a:t>preeclampsia)</a:t>
            </a:r>
          </a:p>
          <a:p>
            <a:pPr marL="447675" indent="-434340">
              <a:spcBef>
                <a:spcPts val="600"/>
              </a:spcBef>
              <a:buSzPct val="100000"/>
              <a:buAutoNum type="arabicPeriod"/>
              <a:tabLst>
                <a:tab pos="444500" algn="l"/>
              </a:tabLst>
              <a:defRPr>
                <a:solidFill>
                  <a:srgbClr val="232323"/>
                </a:solidFill>
                <a:latin typeface="Times New Roman"/>
                <a:ea typeface="Times New Roman"/>
                <a:cs typeface="Times New Roman"/>
                <a:sym typeface="Times New Roman"/>
              </a:defRPr>
            </a:pPr>
            <a:r>
              <a:t>underlying</a:t>
            </a:r>
            <a:r>
              <a:rPr spc="-45"/>
              <a:t> </a:t>
            </a:r>
            <a:r>
              <a:t>medical</a:t>
            </a:r>
            <a:r>
              <a:rPr spc="-45"/>
              <a:t> </a:t>
            </a:r>
            <a:r>
              <a:rPr spc="-10"/>
              <a:t>disorders.</a:t>
            </a: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object 2"/>
          <p:cNvSpPr txBox="1">
            <a:spLocks noGrp="1"/>
          </p:cNvSpPr>
          <p:nvPr>
            <p:ph type="title"/>
          </p:nvPr>
        </p:nvSpPr>
        <p:spPr>
          <a:xfrm>
            <a:off x="766317" y="350595"/>
            <a:ext cx="7225667" cy="386716"/>
          </a:xfrm>
          <a:prstGeom prst="rect">
            <a:avLst/>
          </a:prstGeom>
        </p:spPr>
        <p:txBody>
          <a:bodyPr/>
          <a:lstStyle>
            <a:lvl1pPr indent="12700">
              <a:spcBef>
                <a:spcPts val="100"/>
              </a:spcBef>
              <a:defRPr sz="2300" u="sng">
                <a:solidFill>
                  <a:srgbClr val="232323"/>
                </a:solidFill>
                <a:uFill>
                  <a:solidFill>
                    <a:srgbClr val="232323"/>
                  </a:solidFill>
                </a:uFill>
              </a:defRPr>
            </a:lvl1pPr>
          </a:lstStyle>
          <a:p>
            <a:r>
              <a:t>patients with antepartum/intrapartum preeclampsia</a:t>
            </a:r>
          </a:p>
        </p:txBody>
      </p:sp>
      <p:grpSp>
        <p:nvGrpSpPr>
          <p:cNvPr id="614" name="object 3"/>
          <p:cNvGrpSpPr/>
          <p:nvPr/>
        </p:nvGrpSpPr>
        <p:grpSpPr>
          <a:xfrm>
            <a:off x="534669" y="1358406"/>
            <a:ext cx="8989377" cy="3778566"/>
            <a:chOff x="0" y="0"/>
            <a:chExt cx="8989376" cy="3778565"/>
          </a:xfrm>
        </p:grpSpPr>
        <p:pic>
          <p:nvPicPr>
            <p:cNvPr id="612" name="object 4" descr="object 4"/>
            <p:cNvPicPr>
              <a:picLocks noChangeAspect="1"/>
            </p:cNvPicPr>
            <p:nvPr/>
          </p:nvPicPr>
          <p:blipFill>
            <a:blip r:embed="rId2"/>
            <a:stretch>
              <a:fillRect/>
            </a:stretch>
          </p:blipFill>
          <p:spPr>
            <a:xfrm>
              <a:off x="0" y="0"/>
              <a:ext cx="8989377" cy="82550"/>
            </a:xfrm>
            <a:prstGeom prst="rect">
              <a:avLst/>
            </a:prstGeom>
            <a:ln w="12700" cap="flat">
              <a:noFill/>
              <a:miter lim="400000"/>
            </a:ln>
            <a:effectLst/>
          </p:spPr>
        </p:pic>
        <p:sp>
          <p:nvSpPr>
            <p:cNvPr id="613" name="object 5"/>
            <p:cNvSpPr/>
            <p:nvPr/>
          </p:nvSpPr>
          <p:spPr>
            <a:xfrm>
              <a:off x="251778" y="3476941"/>
              <a:ext cx="2128837" cy="301625"/>
            </a:xfrm>
            <a:prstGeom prst="rect">
              <a:avLst/>
            </a:prstGeom>
            <a:solidFill>
              <a:srgbClr val="FFFF00"/>
            </a:solidFill>
            <a:ln w="12700" cap="flat">
              <a:noFill/>
              <a:miter lim="400000"/>
            </a:ln>
            <a:effectLst/>
          </p:spPr>
          <p:txBody>
            <a:bodyPr wrap="square" lIns="45719" tIns="45719" rIns="45719" bIns="45719" numCol="1" anchor="t">
              <a:noAutofit/>
            </a:bodyPr>
            <a:lstStyle/>
            <a:p>
              <a:endParaRPr/>
            </a:p>
          </p:txBody>
        </p:sp>
      </p:grpSp>
      <p:sp>
        <p:nvSpPr>
          <p:cNvPr id="615" name="object 6"/>
          <p:cNvSpPr txBox="1"/>
          <p:nvPr/>
        </p:nvSpPr>
        <p:spPr>
          <a:xfrm>
            <a:off x="178116" y="1119503"/>
            <a:ext cx="9521192" cy="40913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201295" marR="50800" indent="-188595">
              <a:lnSpc>
                <a:spcPts val="2500"/>
              </a:lnSpc>
              <a:spcBef>
                <a:spcPts val="400"/>
              </a:spcBef>
              <a:buSzPct val="100000"/>
              <a:buFont typeface="Microsoft Sans Serif"/>
              <a:buChar char="•"/>
              <a:tabLst>
                <a:tab pos="190500" algn="l"/>
              </a:tabLst>
              <a:defRPr sz="2300">
                <a:latin typeface="Times New Roman"/>
                <a:ea typeface="Times New Roman"/>
                <a:cs typeface="Times New Roman"/>
                <a:sym typeface="Times New Roman"/>
              </a:defRPr>
            </a:pPr>
            <a:r>
              <a:t>patients</a:t>
            </a:r>
            <a:r>
              <a:rPr spc="-50"/>
              <a:t> </a:t>
            </a:r>
            <a:r>
              <a:t>with</a:t>
            </a:r>
            <a:r>
              <a:rPr spc="-45"/>
              <a:t> </a:t>
            </a:r>
            <a:r>
              <a:t>severe</a:t>
            </a:r>
            <a:r>
              <a:rPr spc="-55"/>
              <a:t> </a:t>
            </a:r>
            <a:r>
              <a:rPr spc="-20"/>
              <a:t>pre-</a:t>
            </a:r>
            <a:r>
              <a:t>eclampsia</a:t>
            </a:r>
            <a:r>
              <a:rPr spc="-45"/>
              <a:t> </a:t>
            </a:r>
            <a:r>
              <a:t>should</a:t>
            </a:r>
            <a:r>
              <a:rPr spc="-50"/>
              <a:t> </a:t>
            </a:r>
            <a:r>
              <a:t>be</a:t>
            </a:r>
            <a:r>
              <a:rPr spc="-45"/>
              <a:t> </a:t>
            </a:r>
            <a:r>
              <a:t>managed</a:t>
            </a:r>
            <a:r>
              <a:rPr spc="-40"/>
              <a:t> </a:t>
            </a:r>
            <a:r>
              <a:t>for</a:t>
            </a:r>
            <a:r>
              <a:rPr spc="-45"/>
              <a:t> </a:t>
            </a:r>
            <a:r>
              <a:t>the</a:t>
            </a:r>
            <a:r>
              <a:rPr spc="-45"/>
              <a:t> </a:t>
            </a:r>
            <a:r>
              <a:t>first</a:t>
            </a:r>
            <a:r>
              <a:rPr spc="-50"/>
              <a:t> </a:t>
            </a:r>
            <a:r>
              <a:t>24</a:t>
            </a:r>
            <a:r>
              <a:rPr spc="-45"/>
              <a:t> </a:t>
            </a:r>
            <a:r>
              <a:t>hours</a:t>
            </a:r>
            <a:r>
              <a:rPr spc="-70"/>
              <a:t> </a:t>
            </a:r>
            <a:r>
              <a:rPr spc="-25"/>
              <a:t>on </a:t>
            </a:r>
            <a:r>
              <a:t>a</a:t>
            </a:r>
            <a:r>
              <a:rPr spc="-55"/>
              <a:t> </a:t>
            </a:r>
            <a:r>
              <a:rPr spc="-20"/>
              <a:t>high-</a:t>
            </a:r>
            <a:r>
              <a:rPr spc="-10"/>
              <a:t>dependency</a:t>
            </a:r>
            <a:r>
              <a:rPr spc="-45"/>
              <a:t> </a:t>
            </a:r>
            <a:r>
              <a:t>unit</a:t>
            </a:r>
            <a:r>
              <a:rPr spc="-45"/>
              <a:t> </a:t>
            </a:r>
            <a:r>
              <a:t>until</a:t>
            </a:r>
            <a:r>
              <a:rPr spc="-40"/>
              <a:t> </a:t>
            </a:r>
            <a:r>
              <a:t>their</a:t>
            </a:r>
            <a:r>
              <a:rPr spc="-45"/>
              <a:t> </a:t>
            </a:r>
            <a:r>
              <a:t>blood</a:t>
            </a:r>
            <a:r>
              <a:rPr spc="-45"/>
              <a:t> </a:t>
            </a:r>
            <a:r>
              <a:t>pressure</a:t>
            </a:r>
            <a:r>
              <a:rPr spc="-45"/>
              <a:t> </a:t>
            </a:r>
            <a:r>
              <a:t>is</a:t>
            </a:r>
            <a:r>
              <a:rPr spc="-40"/>
              <a:t> </a:t>
            </a:r>
            <a:r>
              <a:t>controlled</a:t>
            </a:r>
            <a:r>
              <a:rPr spc="-45"/>
              <a:t> </a:t>
            </a:r>
            <a:r>
              <a:t>and</a:t>
            </a:r>
            <a:r>
              <a:rPr spc="-45"/>
              <a:t> </a:t>
            </a:r>
            <a:r>
              <a:t>they</a:t>
            </a:r>
            <a:r>
              <a:rPr spc="-50"/>
              <a:t> </a:t>
            </a:r>
            <a:r>
              <a:rPr spc="-10"/>
              <a:t>achieve </a:t>
            </a:r>
            <a:r>
              <a:t>a</a:t>
            </a:r>
            <a:r>
              <a:rPr spc="-30"/>
              <a:t> </a:t>
            </a:r>
            <a:r>
              <a:t>good</a:t>
            </a:r>
            <a:r>
              <a:rPr spc="-35"/>
              <a:t> </a:t>
            </a:r>
            <a:r>
              <a:rPr spc="-10"/>
              <a:t>diuresis.</a:t>
            </a:r>
          </a:p>
          <a:p>
            <a:pPr marL="200025" indent="-187325">
              <a:spcBef>
                <a:spcPts val="300"/>
              </a:spcBef>
              <a:buSzPct val="100000"/>
              <a:buFont typeface="Microsoft Sans Serif"/>
              <a:buChar char="•"/>
              <a:tabLst>
                <a:tab pos="190500" algn="l"/>
              </a:tabLst>
              <a:defRPr sz="2300">
                <a:latin typeface="Times New Roman"/>
                <a:ea typeface="Times New Roman"/>
                <a:cs typeface="Times New Roman"/>
                <a:sym typeface="Times New Roman"/>
              </a:defRPr>
            </a:pPr>
            <a:r>
              <a:t>Their</a:t>
            </a:r>
            <a:r>
              <a:rPr spc="-60"/>
              <a:t> </a:t>
            </a:r>
            <a:r>
              <a:t>blood</a:t>
            </a:r>
            <a:r>
              <a:rPr spc="-50"/>
              <a:t> </a:t>
            </a:r>
            <a:r>
              <a:t>pressure</a:t>
            </a:r>
            <a:r>
              <a:rPr spc="-50"/>
              <a:t> </a:t>
            </a:r>
            <a:r>
              <a:t>should</a:t>
            </a:r>
            <a:r>
              <a:rPr spc="-50"/>
              <a:t> </a:t>
            </a:r>
            <a:r>
              <a:t>be</a:t>
            </a:r>
            <a:r>
              <a:rPr spc="-50"/>
              <a:t> </a:t>
            </a:r>
            <a:r>
              <a:t>kept</a:t>
            </a:r>
            <a:r>
              <a:rPr spc="-45"/>
              <a:t> </a:t>
            </a:r>
            <a:r>
              <a:t>under</a:t>
            </a:r>
            <a:r>
              <a:rPr spc="-60"/>
              <a:t> </a:t>
            </a:r>
            <a:r>
              <a:rPr sz="2100" spc="-10">
                <a:latin typeface="Microsoft Sans Serif"/>
                <a:ea typeface="Microsoft Sans Serif"/>
                <a:cs typeface="Microsoft Sans Serif"/>
                <a:sym typeface="Microsoft Sans Serif"/>
              </a:rPr>
              <a:t>150/100mmhg</a:t>
            </a:r>
            <a:endParaRPr sz="2100">
              <a:latin typeface="Microsoft Sans Serif"/>
              <a:ea typeface="Microsoft Sans Serif"/>
              <a:cs typeface="Microsoft Sans Serif"/>
              <a:sym typeface="Microsoft Sans Serif"/>
            </a:endParaRPr>
          </a:p>
          <a:p>
            <a:pPr marL="210820" indent="-188595">
              <a:lnSpc>
                <a:spcPts val="2600"/>
              </a:lnSpc>
              <a:spcBef>
                <a:spcPts val="700"/>
              </a:spcBef>
              <a:buSzPct val="100000"/>
              <a:buChar char="•"/>
              <a:tabLst>
                <a:tab pos="203200" algn="l"/>
              </a:tabLst>
              <a:defRPr sz="2100" spc="69">
                <a:latin typeface="Microsoft Sans Serif"/>
                <a:ea typeface="Microsoft Sans Serif"/>
                <a:cs typeface="Microsoft Sans Serif"/>
                <a:sym typeface="Microsoft Sans Serif"/>
              </a:defRPr>
            </a:pPr>
            <a:r>
              <a:t>Labetolol</a:t>
            </a:r>
            <a:r>
              <a:rPr spc="125"/>
              <a:t> </a:t>
            </a:r>
            <a:r>
              <a:rPr spc="55"/>
              <a:t>or</a:t>
            </a:r>
            <a:r>
              <a:rPr spc="204"/>
              <a:t> </a:t>
            </a:r>
            <a:r>
              <a:rPr sz="2000" spc="55">
                <a:solidFill>
                  <a:srgbClr val="FF0000"/>
                </a:solidFill>
              </a:rPr>
              <a:t>slow-</a:t>
            </a:r>
            <a:r>
              <a:rPr sz="2000" spc="50">
                <a:solidFill>
                  <a:srgbClr val="FF0000"/>
                </a:solidFill>
              </a:rPr>
              <a:t>release</a:t>
            </a:r>
            <a:r>
              <a:rPr sz="2000" spc="85">
                <a:solidFill>
                  <a:srgbClr val="FF0000"/>
                </a:solidFill>
              </a:rPr>
              <a:t> </a:t>
            </a:r>
            <a:r>
              <a:rPr sz="2000" spc="0">
                <a:solidFill>
                  <a:srgbClr val="FF0000"/>
                </a:solidFill>
              </a:rPr>
              <a:t>nifedipine</a:t>
            </a:r>
            <a:r>
              <a:rPr sz="2000" spc="170">
                <a:solidFill>
                  <a:srgbClr val="FF0000"/>
                </a:solidFill>
              </a:rPr>
              <a:t> </a:t>
            </a:r>
            <a:r>
              <a:rPr sz="2300" spc="0">
                <a:latin typeface="Times New Roman"/>
                <a:ea typeface="Times New Roman"/>
                <a:cs typeface="Times New Roman"/>
                <a:sym typeface="Times New Roman"/>
              </a:rPr>
              <a:t>are</a:t>
            </a:r>
            <a:r>
              <a:rPr sz="2300" spc="25">
                <a:latin typeface="Times New Roman"/>
                <a:ea typeface="Times New Roman"/>
                <a:cs typeface="Times New Roman"/>
                <a:sym typeface="Times New Roman"/>
              </a:rPr>
              <a:t> </a:t>
            </a:r>
            <a:r>
              <a:rPr sz="2300" spc="0">
                <a:latin typeface="Times New Roman"/>
                <a:ea typeface="Times New Roman"/>
                <a:cs typeface="Times New Roman"/>
                <a:sym typeface="Times New Roman"/>
              </a:rPr>
              <a:t>good</a:t>
            </a:r>
            <a:r>
              <a:rPr sz="2300" spc="30">
                <a:latin typeface="Times New Roman"/>
                <a:ea typeface="Times New Roman"/>
                <a:cs typeface="Times New Roman"/>
                <a:sym typeface="Times New Roman"/>
              </a:rPr>
              <a:t> </a:t>
            </a:r>
            <a:r>
              <a:rPr sz="2300" spc="0">
                <a:latin typeface="Times New Roman"/>
                <a:ea typeface="Times New Roman"/>
                <a:cs typeface="Times New Roman"/>
                <a:sym typeface="Times New Roman"/>
              </a:rPr>
              <a:t>choices</a:t>
            </a:r>
            <a:r>
              <a:rPr sz="2300" spc="30">
                <a:latin typeface="Times New Roman"/>
                <a:ea typeface="Times New Roman"/>
                <a:cs typeface="Times New Roman"/>
                <a:sym typeface="Times New Roman"/>
              </a:rPr>
              <a:t> </a:t>
            </a:r>
            <a:r>
              <a:rPr sz="2300" spc="0">
                <a:latin typeface="Times New Roman"/>
                <a:ea typeface="Times New Roman"/>
                <a:cs typeface="Times New Roman"/>
                <a:sym typeface="Times New Roman"/>
              </a:rPr>
              <a:t>for</a:t>
            </a:r>
            <a:r>
              <a:rPr sz="2300" spc="30">
                <a:latin typeface="Times New Roman"/>
                <a:ea typeface="Times New Roman"/>
                <a:cs typeface="Times New Roman"/>
                <a:sym typeface="Times New Roman"/>
              </a:rPr>
              <a:t> </a:t>
            </a:r>
            <a:r>
              <a:rPr sz="2300" spc="0">
                <a:latin typeface="Times New Roman"/>
                <a:ea typeface="Times New Roman"/>
                <a:cs typeface="Times New Roman"/>
                <a:sym typeface="Times New Roman"/>
              </a:rPr>
              <a:t>this,</a:t>
            </a:r>
            <a:r>
              <a:rPr sz="2300" spc="25">
                <a:latin typeface="Times New Roman"/>
                <a:ea typeface="Times New Roman"/>
                <a:cs typeface="Times New Roman"/>
                <a:sym typeface="Times New Roman"/>
              </a:rPr>
              <a:t> </a:t>
            </a:r>
            <a:r>
              <a:rPr sz="2300" spc="0">
                <a:latin typeface="Times New Roman"/>
                <a:ea typeface="Times New Roman"/>
                <a:cs typeface="Times New Roman"/>
                <a:sym typeface="Times New Roman"/>
              </a:rPr>
              <a:t>and</a:t>
            </a:r>
            <a:r>
              <a:rPr sz="2300" spc="10">
                <a:latin typeface="Times New Roman"/>
                <a:ea typeface="Times New Roman"/>
                <a:cs typeface="Times New Roman"/>
                <a:sym typeface="Times New Roman"/>
              </a:rPr>
              <a:t> </a:t>
            </a:r>
            <a:r>
              <a:rPr sz="2300" spc="-25">
                <a:latin typeface="Times New Roman"/>
                <a:ea typeface="Times New Roman"/>
                <a:cs typeface="Times New Roman"/>
                <a:sym typeface="Times New Roman"/>
              </a:rPr>
              <a:t>are</a:t>
            </a:r>
            <a:endParaRPr sz="2300" spc="76">
              <a:latin typeface="Times New Roman"/>
              <a:ea typeface="Times New Roman"/>
              <a:cs typeface="Times New Roman"/>
              <a:sym typeface="Times New Roman"/>
            </a:endParaRPr>
          </a:p>
          <a:p>
            <a:pPr indent="201295">
              <a:lnSpc>
                <a:spcPts val="2600"/>
              </a:lnSpc>
              <a:defRPr sz="2300">
                <a:latin typeface="Times New Roman"/>
                <a:ea typeface="Times New Roman"/>
                <a:cs typeface="Times New Roman"/>
                <a:sym typeface="Times New Roman"/>
              </a:defRPr>
            </a:pPr>
            <a:r>
              <a:t>commonly</a:t>
            </a:r>
            <a:r>
              <a:rPr spc="10"/>
              <a:t> </a:t>
            </a:r>
            <a:r>
              <a:t>needed</a:t>
            </a:r>
            <a:r>
              <a:rPr spc="15"/>
              <a:t> </a:t>
            </a:r>
            <a:r>
              <a:t>for</a:t>
            </a:r>
            <a:r>
              <a:rPr spc="150"/>
              <a:t> </a:t>
            </a:r>
            <a:r>
              <a:rPr sz="2000" spc="254">
                <a:latin typeface="Microsoft Sans Serif"/>
                <a:ea typeface="Microsoft Sans Serif"/>
                <a:cs typeface="Microsoft Sans Serif"/>
                <a:sym typeface="Microsoft Sans Serif"/>
              </a:rPr>
              <a:t>1–2</a:t>
            </a:r>
            <a:r>
              <a:rPr sz="2000" spc="65">
                <a:latin typeface="Microsoft Sans Serif"/>
                <a:ea typeface="Microsoft Sans Serif"/>
                <a:cs typeface="Microsoft Sans Serif"/>
                <a:sym typeface="Microsoft Sans Serif"/>
              </a:rPr>
              <a:t> </a:t>
            </a:r>
            <a:r>
              <a:rPr sz="2000">
                <a:latin typeface="Microsoft Sans Serif"/>
                <a:ea typeface="Microsoft Sans Serif"/>
                <a:cs typeface="Microsoft Sans Serif"/>
                <a:sym typeface="Microsoft Sans Serif"/>
              </a:rPr>
              <a:t>weeks</a:t>
            </a:r>
            <a:r>
              <a:rPr sz="2000" spc="159">
                <a:latin typeface="Microsoft Sans Serif"/>
                <a:ea typeface="Microsoft Sans Serif"/>
                <a:cs typeface="Microsoft Sans Serif"/>
                <a:sym typeface="Microsoft Sans Serif"/>
              </a:rPr>
              <a:t> </a:t>
            </a:r>
            <a:r>
              <a:rPr spc="-10"/>
              <a:t>postnatally</a:t>
            </a:r>
          </a:p>
          <a:p>
            <a:pPr marL="200025" marR="1184910" indent="-187960">
              <a:lnSpc>
                <a:spcPts val="2600"/>
              </a:lnSpc>
              <a:spcBef>
                <a:spcPts val="500"/>
              </a:spcBef>
              <a:buSzPct val="100000"/>
              <a:buFont typeface="Microsoft Sans Serif"/>
              <a:buChar char="•"/>
              <a:tabLst>
                <a:tab pos="190500" algn="l"/>
              </a:tabLst>
              <a:defRPr sz="2300">
                <a:latin typeface="Times New Roman"/>
                <a:ea typeface="Times New Roman"/>
                <a:cs typeface="Times New Roman"/>
                <a:sym typeface="Times New Roman"/>
              </a:defRPr>
            </a:pPr>
            <a:r>
              <a:t>in</a:t>
            </a:r>
            <a:r>
              <a:rPr spc="-55"/>
              <a:t> </a:t>
            </a:r>
            <a:r>
              <a:t>most</a:t>
            </a:r>
            <a:r>
              <a:rPr spc="-45"/>
              <a:t> </a:t>
            </a:r>
            <a:r>
              <a:t>cases</a:t>
            </a:r>
            <a:r>
              <a:rPr spc="-45"/>
              <a:t> </a:t>
            </a:r>
            <a:r>
              <a:t>of</a:t>
            </a:r>
            <a:r>
              <a:rPr spc="-50"/>
              <a:t> </a:t>
            </a:r>
            <a:r>
              <a:t>preeclampsia,</a:t>
            </a:r>
            <a:r>
              <a:rPr spc="-45"/>
              <a:t> </a:t>
            </a:r>
            <a:r>
              <a:t>the</a:t>
            </a:r>
            <a:r>
              <a:rPr spc="-45"/>
              <a:t> </a:t>
            </a:r>
            <a:r>
              <a:t>BP</a:t>
            </a:r>
            <a:r>
              <a:rPr spc="-50"/>
              <a:t> </a:t>
            </a:r>
            <a:r>
              <a:t>returns</a:t>
            </a:r>
            <a:r>
              <a:rPr spc="-45"/>
              <a:t> </a:t>
            </a:r>
            <a:r>
              <a:t>to</a:t>
            </a:r>
            <a:r>
              <a:rPr spc="-45"/>
              <a:t> </a:t>
            </a:r>
            <a:r>
              <a:t>baseline</a:t>
            </a:r>
            <a:r>
              <a:rPr spc="-50"/>
              <a:t> </a:t>
            </a:r>
            <a:r>
              <a:t>by</a:t>
            </a:r>
            <a:r>
              <a:rPr spc="-45"/>
              <a:t> </a:t>
            </a:r>
            <a:r>
              <a:t>12</a:t>
            </a:r>
            <a:r>
              <a:rPr spc="-55"/>
              <a:t> </a:t>
            </a:r>
            <a:r>
              <a:rPr spc="-10"/>
              <a:t>weeks postpartum.</a:t>
            </a:r>
          </a:p>
          <a:p>
            <a:pPr marL="200025" indent="-187325">
              <a:spcBef>
                <a:spcPts val="400"/>
              </a:spcBef>
              <a:buSzPct val="100000"/>
              <a:buFont typeface="Microsoft Sans Serif"/>
              <a:buChar char="•"/>
              <a:tabLst>
                <a:tab pos="190500" algn="l"/>
              </a:tabLst>
              <a:defRPr sz="2300">
                <a:latin typeface="Times New Roman"/>
                <a:ea typeface="Times New Roman"/>
                <a:cs typeface="Times New Roman"/>
                <a:sym typeface="Times New Roman"/>
              </a:defRPr>
            </a:pPr>
            <a:r>
              <a:t>Blood</a:t>
            </a:r>
            <a:r>
              <a:rPr spc="-65"/>
              <a:t> </a:t>
            </a:r>
            <a:r>
              <a:t>pressure</a:t>
            </a:r>
            <a:r>
              <a:rPr spc="-50"/>
              <a:t> </a:t>
            </a:r>
            <a:r>
              <a:t>should</a:t>
            </a:r>
            <a:r>
              <a:rPr spc="-55"/>
              <a:t> </a:t>
            </a:r>
            <a:r>
              <a:t>be</a:t>
            </a:r>
            <a:r>
              <a:rPr spc="-50"/>
              <a:t> </a:t>
            </a:r>
            <a:r>
              <a:t>tested</a:t>
            </a:r>
            <a:r>
              <a:rPr spc="-50"/>
              <a:t> </a:t>
            </a:r>
            <a:r>
              <a:t>in</a:t>
            </a:r>
            <a:r>
              <a:rPr spc="-55"/>
              <a:t> </a:t>
            </a:r>
            <a:r>
              <a:t>every</a:t>
            </a:r>
            <a:r>
              <a:rPr spc="-50"/>
              <a:t> </a:t>
            </a:r>
            <a:r>
              <a:t>postnatal</a:t>
            </a:r>
            <a:r>
              <a:rPr spc="-60"/>
              <a:t> </a:t>
            </a:r>
            <a:r>
              <a:rPr spc="-10"/>
              <a:t>visit.</a:t>
            </a:r>
          </a:p>
          <a:p>
            <a:pPr marL="341629" marR="5080" lvl="1" indent="-188595">
              <a:lnSpc>
                <a:spcPct val="104900"/>
              </a:lnSpc>
              <a:spcBef>
                <a:spcPts val="500"/>
              </a:spcBef>
              <a:buSzPct val="100000"/>
              <a:buChar char="•"/>
              <a:tabLst>
                <a:tab pos="330200" algn="l"/>
              </a:tabLst>
              <a:defRPr sz="2100">
                <a:latin typeface="Microsoft Sans Serif"/>
                <a:ea typeface="Microsoft Sans Serif"/>
                <a:cs typeface="Microsoft Sans Serif"/>
                <a:sym typeface="Microsoft Sans Serif"/>
              </a:defRPr>
            </a:pPr>
            <a:r>
              <a:t>Note:</a:t>
            </a:r>
            <a:r>
              <a:rPr spc="-45"/>
              <a:t> </a:t>
            </a:r>
            <a:r>
              <a:rPr sz="1700">
                <a:solidFill>
                  <a:srgbClr val="232323"/>
                </a:solidFill>
              </a:rPr>
              <a:t>One</a:t>
            </a:r>
            <a:r>
              <a:rPr sz="1700" spc="-60">
                <a:solidFill>
                  <a:srgbClr val="232323"/>
                </a:solidFill>
              </a:rPr>
              <a:t> </a:t>
            </a:r>
            <a:r>
              <a:rPr sz="1700" spc="-10">
                <a:solidFill>
                  <a:srgbClr val="232323"/>
                </a:solidFill>
              </a:rPr>
              <a:t>guideline</a:t>
            </a:r>
            <a:r>
              <a:rPr sz="1700" spc="-65">
                <a:solidFill>
                  <a:srgbClr val="232323"/>
                </a:solidFill>
              </a:rPr>
              <a:t> </a:t>
            </a:r>
            <a:r>
              <a:rPr sz="1700">
                <a:solidFill>
                  <a:srgbClr val="232323"/>
                </a:solidFill>
              </a:rPr>
              <a:t>suggests</a:t>
            </a:r>
            <a:r>
              <a:rPr sz="1700" spc="-60">
                <a:solidFill>
                  <a:srgbClr val="232323"/>
                </a:solidFill>
              </a:rPr>
              <a:t> </a:t>
            </a:r>
            <a:r>
              <a:rPr sz="1700">
                <a:solidFill>
                  <a:srgbClr val="232323"/>
                </a:solidFill>
              </a:rPr>
              <a:t>avoiding</a:t>
            </a:r>
            <a:r>
              <a:rPr sz="1700" spc="150">
                <a:solidFill>
                  <a:srgbClr val="232323"/>
                </a:solidFill>
              </a:rPr>
              <a:t> </a:t>
            </a:r>
            <a:r>
              <a:rPr sz="1800" u="sng">
                <a:solidFill>
                  <a:srgbClr val="0563C1"/>
                </a:solidFill>
                <a:uFill>
                  <a:solidFill>
                    <a:srgbClr val="0563C1"/>
                  </a:solidFill>
                </a:uFill>
              </a:rPr>
              <a:t>methyldopa</a:t>
            </a:r>
            <a:r>
              <a:rPr sz="1800" spc="-34">
                <a:solidFill>
                  <a:srgbClr val="0563C1"/>
                </a:solidFill>
              </a:rPr>
              <a:t> </a:t>
            </a:r>
            <a:r>
              <a:rPr sz="1800" spc="-10">
                <a:solidFill>
                  <a:srgbClr val="232323"/>
                </a:solidFill>
              </a:rPr>
              <a:t>postpartum</a:t>
            </a:r>
            <a:r>
              <a:rPr sz="1800" spc="-69">
                <a:solidFill>
                  <a:srgbClr val="232323"/>
                </a:solidFill>
              </a:rPr>
              <a:t> </a:t>
            </a:r>
            <a:r>
              <a:rPr sz="1800">
                <a:solidFill>
                  <a:srgbClr val="232323"/>
                </a:solidFill>
              </a:rPr>
              <a:t>because</a:t>
            </a:r>
            <a:r>
              <a:rPr sz="1800" spc="-65">
                <a:solidFill>
                  <a:srgbClr val="232323"/>
                </a:solidFill>
              </a:rPr>
              <a:t> </a:t>
            </a:r>
            <a:r>
              <a:rPr sz="1800">
                <a:solidFill>
                  <a:srgbClr val="232323"/>
                </a:solidFill>
              </a:rPr>
              <a:t>of</a:t>
            </a:r>
            <a:r>
              <a:rPr sz="1800" spc="-69">
                <a:solidFill>
                  <a:srgbClr val="232323"/>
                </a:solidFill>
              </a:rPr>
              <a:t> </a:t>
            </a:r>
            <a:r>
              <a:rPr sz="1800">
                <a:solidFill>
                  <a:srgbClr val="232323"/>
                </a:solidFill>
              </a:rPr>
              <a:t>the</a:t>
            </a:r>
            <a:r>
              <a:rPr sz="1800" spc="-85">
                <a:solidFill>
                  <a:srgbClr val="232323"/>
                </a:solidFill>
              </a:rPr>
              <a:t> </a:t>
            </a:r>
            <a:r>
              <a:rPr sz="1800">
                <a:solidFill>
                  <a:srgbClr val="232323"/>
                </a:solidFill>
              </a:rPr>
              <a:t>risk</a:t>
            </a:r>
            <a:r>
              <a:rPr sz="1800" spc="-20">
                <a:solidFill>
                  <a:srgbClr val="232323"/>
                </a:solidFill>
              </a:rPr>
              <a:t> </a:t>
            </a:r>
            <a:r>
              <a:rPr sz="1900" spc="-25">
                <a:solidFill>
                  <a:srgbClr val="232323"/>
                </a:solidFill>
              </a:rPr>
              <a:t>of </a:t>
            </a:r>
            <a:r>
              <a:rPr sz="1800">
                <a:solidFill>
                  <a:srgbClr val="232323"/>
                </a:solidFill>
              </a:rPr>
              <a:t>postnatal</a:t>
            </a:r>
            <a:r>
              <a:rPr sz="1800" spc="-65">
                <a:solidFill>
                  <a:srgbClr val="232323"/>
                </a:solidFill>
              </a:rPr>
              <a:t> </a:t>
            </a:r>
            <a:r>
              <a:rPr sz="1800">
                <a:solidFill>
                  <a:srgbClr val="232323"/>
                </a:solidFill>
              </a:rPr>
              <a:t>depression.</a:t>
            </a:r>
            <a:r>
              <a:rPr sz="1800" spc="-75">
                <a:solidFill>
                  <a:srgbClr val="232323"/>
                </a:solidFill>
              </a:rPr>
              <a:t> </a:t>
            </a:r>
            <a:r>
              <a:rPr sz="1800" spc="-25">
                <a:solidFill>
                  <a:srgbClr val="232323"/>
                </a:solidFill>
              </a:rPr>
              <a:t>High-</a:t>
            </a:r>
            <a:r>
              <a:rPr sz="1800" spc="-10">
                <a:solidFill>
                  <a:srgbClr val="232323"/>
                </a:solidFill>
              </a:rPr>
              <a:t>quality</a:t>
            </a:r>
            <a:r>
              <a:rPr sz="1800" spc="-80">
                <a:solidFill>
                  <a:srgbClr val="232323"/>
                </a:solidFill>
              </a:rPr>
              <a:t> </a:t>
            </a:r>
            <a:r>
              <a:rPr sz="1800">
                <a:solidFill>
                  <a:srgbClr val="232323"/>
                </a:solidFill>
              </a:rPr>
              <a:t>evidence</a:t>
            </a:r>
            <a:r>
              <a:rPr sz="1800" spc="-69">
                <a:solidFill>
                  <a:srgbClr val="232323"/>
                </a:solidFill>
              </a:rPr>
              <a:t> </a:t>
            </a:r>
            <a:r>
              <a:rPr sz="1800">
                <a:solidFill>
                  <a:srgbClr val="232323"/>
                </a:solidFill>
              </a:rPr>
              <a:t>to</a:t>
            </a:r>
            <a:r>
              <a:rPr sz="1800" spc="-69">
                <a:solidFill>
                  <a:srgbClr val="232323"/>
                </a:solidFill>
              </a:rPr>
              <a:t> </a:t>
            </a:r>
            <a:r>
              <a:rPr sz="1800">
                <a:solidFill>
                  <a:srgbClr val="232323"/>
                </a:solidFill>
              </a:rPr>
              <a:t>guide</a:t>
            </a:r>
            <a:r>
              <a:rPr sz="1800" spc="-80">
                <a:solidFill>
                  <a:srgbClr val="232323"/>
                </a:solidFill>
              </a:rPr>
              <a:t> </a:t>
            </a:r>
            <a:r>
              <a:rPr sz="1800">
                <a:solidFill>
                  <a:srgbClr val="232323"/>
                </a:solidFill>
              </a:rPr>
              <a:t>optimum</a:t>
            </a:r>
            <a:r>
              <a:rPr sz="1800" spc="-75">
                <a:solidFill>
                  <a:srgbClr val="232323"/>
                </a:solidFill>
              </a:rPr>
              <a:t> </a:t>
            </a:r>
            <a:r>
              <a:rPr sz="1800" spc="-10">
                <a:solidFill>
                  <a:srgbClr val="232323"/>
                </a:solidFill>
              </a:rPr>
              <a:t>management</a:t>
            </a:r>
            <a:r>
              <a:rPr sz="1800" spc="-90">
                <a:solidFill>
                  <a:srgbClr val="232323"/>
                </a:solidFill>
              </a:rPr>
              <a:t> </a:t>
            </a:r>
            <a:r>
              <a:rPr sz="1800">
                <a:solidFill>
                  <a:srgbClr val="232323"/>
                </a:solidFill>
              </a:rPr>
              <a:t>of</a:t>
            </a:r>
            <a:r>
              <a:rPr sz="1800" spc="-45">
                <a:solidFill>
                  <a:srgbClr val="232323"/>
                </a:solidFill>
              </a:rPr>
              <a:t> </a:t>
            </a:r>
            <a:r>
              <a:rPr sz="1800" spc="-10">
                <a:solidFill>
                  <a:srgbClr val="232323"/>
                </a:solidFill>
              </a:rPr>
              <a:t>postpartum </a:t>
            </a:r>
            <a:r>
              <a:rPr sz="1800">
                <a:solidFill>
                  <a:srgbClr val="232323"/>
                </a:solidFill>
              </a:rPr>
              <a:t>Non</a:t>
            </a:r>
            <a:r>
              <a:rPr sz="1800" spc="-65">
                <a:solidFill>
                  <a:srgbClr val="232323"/>
                </a:solidFill>
              </a:rPr>
              <a:t> </a:t>
            </a:r>
            <a:r>
              <a:rPr sz="1800">
                <a:solidFill>
                  <a:srgbClr val="232323"/>
                </a:solidFill>
              </a:rPr>
              <a:t>severe</a:t>
            </a:r>
            <a:r>
              <a:rPr sz="1800" spc="-75">
                <a:solidFill>
                  <a:srgbClr val="232323"/>
                </a:solidFill>
              </a:rPr>
              <a:t> </a:t>
            </a:r>
            <a:r>
              <a:rPr sz="1800" spc="-10">
                <a:solidFill>
                  <a:srgbClr val="232323"/>
                </a:solidFill>
              </a:rPr>
              <a:t>hypertension</a:t>
            </a:r>
            <a:r>
              <a:rPr sz="1800" spc="-60">
                <a:solidFill>
                  <a:srgbClr val="232323"/>
                </a:solidFill>
              </a:rPr>
              <a:t> </a:t>
            </a:r>
            <a:r>
              <a:rPr sz="1800">
                <a:solidFill>
                  <a:srgbClr val="232323"/>
                </a:solidFill>
              </a:rPr>
              <a:t>is</a:t>
            </a:r>
            <a:r>
              <a:rPr sz="1800" spc="-69">
                <a:solidFill>
                  <a:srgbClr val="232323"/>
                </a:solidFill>
              </a:rPr>
              <a:t> </a:t>
            </a:r>
            <a:r>
              <a:rPr sz="1800" spc="-10">
                <a:solidFill>
                  <a:srgbClr val="232323"/>
                </a:solidFill>
              </a:rPr>
              <a:t>limited.</a:t>
            </a: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object 2"/>
          <p:cNvSpPr txBox="1">
            <a:spLocks noGrp="1"/>
          </p:cNvSpPr>
          <p:nvPr>
            <p:ph type="title"/>
          </p:nvPr>
        </p:nvSpPr>
        <p:spPr>
          <a:xfrm>
            <a:off x="741679" y="449000"/>
            <a:ext cx="8575041" cy="757557"/>
          </a:xfrm>
          <a:prstGeom prst="rect">
            <a:avLst/>
          </a:prstGeom>
        </p:spPr>
        <p:txBody>
          <a:bodyPr/>
          <a:lstStyle>
            <a:lvl1pPr indent="34925">
              <a:defRPr sz="2100">
                <a:solidFill>
                  <a:srgbClr val="232323"/>
                </a:solidFill>
              </a:defRPr>
            </a:lvl1pPr>
          </a:lstStyle>
          <a:p>
            <a:r>
              <a:t>patients with antepartum/intrapartum preeclampsia (monitoring)</a:t>
            </a:r>
          </a:p>
        </p:txBody>
      </p:sp>
      <p:sp>
        <p:nvSpPr>
          <p:cNvPr id="618" name="object 3"/>
          <p:cNvSpPr/>
          <p:nvPr/>
        </p:nvSpPr>
        <p:spPr>
          <a:xfrm>
            <a:off x="3823651" y="1251090"/>
            <a:ext cx="2006601" cy="226379"/>
          </a:xfrm>
          <a:prstGeom prst="rect">
            <a:avLst/>
          </a:prstGeom>
          <a:solidFill>
            <a:srgbClr val="FFFF00"/>
          </a:solidFill>
          <a:ln w="12700">
            <a:miter lim="400000"/>
          </a:ln>
        </p:spPr>
        <p:txBody>
          <a:bodyPr lIns="45719" rIns="45719"/>
          <a:lstStyle/>
          <a:p>
            <a:endParaRPr/>
          </a:p>
        </p:txBody>
      </p:sp>
      <p:sp>
        <p:nvSpPr>
          <p:cNvPr id="619" name="object 4"/>
          <p:cNvSpPr txBox="1"/>
          <p:nvPr/>
        </p:nvSpPr>
        <p:spPr>
          <a:xfrm>
            <a:off x="614551" y="1230315"/>
            <a:ext cx="7157086" cy="228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242570" indent="-229870">
              <a:spcBef>
                <a:spcPts val="100"/>
              </a:spcBef>
              <a:buSzPct val="100000"/>
              <a:buChar char="•"/>
              <a:tabLst>
                <a:tab pos="241300" algn="l"/>
              </a:tabLst>
              <a:defRPr sz="1500" spc="-10">
                <a:solidFill>
                  <a:srgbClr val="232323"/>
                </a:solidFill>
                <a:latin typeface="Microsoft Sans Serif"/>
                <a:ea typeface="Microsoft Sans Serif"/>
                <a:cs typeface="Microsoft Sans Serif"/>
                <a:sym typeface="Microsoft Sans Serif"/>
              </a:defRPr>
            </a:pPr>
            <a:r>
              <a:t>blood</a:t>
            </a:r>
            <a:r>
              <a:rPr spc="-70"/>
              <a:t> </a:t>
            </a:r>
            <a:r>
              <a:rPr spc="-20"/>
              <a:t>pressure</a:t>
            </a:r>
            <a:r>
              <a:rPr spc="-70"/>
              <a:t> </a:t>
            </a:r>
            <a:r>
              <a:rPr spc="-20"/>
              <a:t>typically</a:t>
            </a:r>
            <a:r>
              <a:rPr spc="-60"/>
              <a:t> </a:t>
            </a:r>
            <a:r>
              <a:rPr spc="0"/>
              <a:t>decreases</a:t>
            </a:r>
            <a:r>
              <a:rPr spc="140"/>
              <a:t> </a:t>
            </a:r>
            <a:r>
              <a:rPr sz="1600"/>
              <a:t>within</a:t>
            </a:r>
            <a:r>
              <a:rPr sz="1600" spc="-60"/>
              <a:t> </a:t>
            </a:r>
            <a:r>
              <a:rPr sz="1600" spc="0"/>
              <a:t>48</a:t>
            </a:r>
            <a:r>
              <a:rPr sz="1600" spc="-60"/>
              <a:t> </a:t>
            </a:r>
            <a:r>
              <a:rPr sz="1600" spc="0"/>
              <a:t>hours</a:t>
            </a:r>
            <a:r>
              <a:rPr sz="1600" spc="-60"/>
              <a:t> </a:t>
            </a:r>
            <a:r>
              <a:rPr sz="1600" spc="0"/>
              <a:t>of</a:t>
            </a:r>
            <a:r>
              <a:rPr sz="1600" spc="-65"/>
              <a:t> </a:t>
            </a:r>
            <a:r>
              <a:rPr sz="1600"/>
              <a:t>birth</a:t>
            </a:r>
            <a:r>
              <a:t>,</a:t>
            </a:r>
            <a:r>
              <a:rPr spc="-70"/>
              <a:t> </a:t>
            </a:r>
            <a:r>
              <a:t>but</a:t>
            </a:r>
            <a:r>
              <a:rPr spc="-75"/>
              <a:t> </a:t>
            </a:r>
            <a:r>
              <a:t>can</a:t>
            </a:r>
            <a:r>
              <a:rPr spc="-80"/>
              <a:t> </a:t>
            </a:r>
            <a:r>
              <a:rPr sz="1400" spc="0"/>
              <a:t>increase</a:t>
            </a:r>
            <a:r>
              <a:rPr sz="1400" spc="-55"/>
              <a:t> </a:t>
            </a:r>
            <a:r>
              <a:t>again</a:t>
            </a:r>
          </a:p>
        </p:txBody>
      </p:sp>
      <p:sp>
        <p:nvSpPr>
          <p:cNvPr id="620" name="object 5"/>
          <p:cNvSpPr txBox="1"/>
          <p:nvPr/>
        </p:nvSpPr>
        <p:spPr>
          <a:xfrm>
            <a:off x="7868601" y="1251090"/>
            <a:ext cx="953770" cy="212719"/>
          </a:xfrm>
          <a:prstGeom prst="rect">
            <a:avLst/>
          </a:prstGeom>
          <a:solidFill>
            <a:srgbClr val="FFFF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ts val="1700"/>
              </a:lnSpc>
              <a:defRPr sz="1500">
                <a:solidFill>
                  <a:srgbClr val="FF0000"/>
                </a:solidFill>
                <a:latin typeface="Microsoft Sans Serif"/>
                <a:ea typeface="Microsoft Sans Serif"/>
                <a:cs typeface="Microsoft Sans Serif"/>
                <a:sym typeface="Microsoft Sans Serif"/>
              </a:defRPr>
            </a:pPr>
            <a:r>
              <a:t>three</a:t>
            </a:r>
            <a:r>
              <a:rPr spc="-60"/>
              <a:t> </a:t>
            </a:r>
            <a:r>
              <a:t>to</a:t>
            </a:r>
            <a:r>
              <a:rPr spc="-70"/>
              <a:t> </a:t>
            </a:r>
            <a:r>
              <a:rPr spc="-25"/>
              <a:t>six</a:t>
            </a:r>
          </a:p>
        </p:txBody>
      </p:sp>
      <p:sp>
        <p:nvSpPr>
          <p:cNvPr id="621" name="object 6"/>
          <p:cNvSpPr txBox="1"/>
          <p:nvPr/>
        </p:nvSpPr>
        <p:spPr>
          <a:xfrm>
            <a:off x="803122" y="1492551"/>
            <a:ext cx="8087994" cy="4286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5080" indent="13334">
              <a:lnSpc>
                <a:spcPts val="1700"/>
              </a:lnSpc>
              <a:spcBef>
                <a:spcPts val="100"/>
              </a:spcBef>
              <a:defRPr sz="1500">
                <a:solidFill>
                  <a:srgbClr val="FF0000"/>
                </a:solidFill>
                <a:latin typeface="Microsoft Sans Serif"/>
                <a:ea typeface="Microsoft Sans Serif"/>
                <a:cs typeface="Microsoft Sans Serif"/>
                <a:sym typeface="Microsoft Sans Serif"/>
              </a:defRPr>
            </a:pPr>
            <a:r>
              <a:t>days</a:t>
            </a:r>
            <a:r>
              <a:rPr spc="-40"/>
              <a:t> </a:t>
            </a:r>
            <a:r>
              <a:t>postpartum.</a:t>
            </a:r>
            <a:r>
              <a:rPr spc="40"/>
              <a:t> </a:t>
            </a:r>
            <a:r>
              <a:rPr>
                <a:solidFill>
                  <a:srgbClr val="040C28"/>
                </a:solidFill>
              </a:rPr>
              <a:t>(Pain,</a:t>
            </a:r>
            <a:r>
              <a:rPr spc="-45">
                <a:solidFill>
                  <a:srgbClr val="040C28"/>
                </a:solidFill>
              </a:rPr>
              <a:t> </a:t>
            </a:r>
            <a:r>
              <a:rPr>
                <a:solidFill>
                  <a:srgbClr val="040C28"/>
                </a:solidFill>
              </a:rPr>
              <a:t>drugs</a:t>
            </a:r>
            <a:r>
              <a:rPr spc="-35">
                <a:solidFill>
                  <a:srgbClr val="040C28"/>
                </a:solidFill>
              </a:rPr>
              <a:t> </a:t>
            </a:r>
            <a:r>
              <a:rPr>
                <a:solidFill>
                  <a:srgbClr val="040C28"/>
                </a:solidFill>
              </a:rPr>
              <a:t>(e.g.,</a:t>
            </a:r>
            <a:r>
              <a:rPr spc="-45">
                <a:solidFill>
                  <a:srgbClr val="040C28"/>
                </a:solidFill>
              </a:rPr>
              <a:t> </a:t>
            </a:r>
            <a:r>
              <a:rPr spc="-20">
                <a:solidFill>
                  <a:srgbClr val="040C28"/>
                </a:solidFill>
              </a:rPr>
              <a:t>nonsteroidal</a:t>
            </a:r>
            <a:r>
              <a:rPr spc="-45">
                <a:solidFill>
                  <a:srgbClr val="040C28"/>
                </a:solidFill>
              </a:rPr>
              <a:t> </a:t>
            </a:r>
            <a:r>
              <a:rPr spc="-25">
                <a:solidFill>
                  <a:srgbClr val="040C28"/>
                </a:solidFill>
              </a:rPr>
              <a:t>anti-</a:t>
            </a:r>
            <a:r>
              <a:rPr spc="-20">
                <a:solidFill>
                  <a:srgbClr val="040C28"/>
                </a:solidFill>
              </a:rPr>
              <a:t>inflammatory</a:t>
            </a:r>
            <a:r>
              <a:rPr spc="-40">
                <a:solidFill>
                  <a:srgbClr val="040C28"/>
                </a:solidFill>
              </a:rPr>
              <a:t> </a:t>
            </a:r>
            <a:r>
              <a:rPr>
                <a:solidFill>
                  <a:srgbClr val="040C28"/>
                </a:solidFill>
              </a:rPr>
              <a:t>drugs</a:t>
            </a:r>
            <a:r>
              <a:rPr spc="-45">
                <a:solidFill>
                  <a:srgbClr val="040C28"/>
                </a:solidFill>
              </a:rPr>
              <a:t> </a:t>
            </a:r>
            <a:r>
              <a:rPr spc="-10">
                <a:solidFill>
                  <a:srgbClr val="040C28"/>
                </a:solidFill>
              </a:rPr>
              <a:t>[NSAlDs]),</a:t>
            </a:r>
            <a:r>
              <a:rPr spc="-40">
                <a:solidFill>
                  <a:srgbClr val="040C28"/>
                </a:solidFill>
              </a:rPr>
              <a:t> </a:t>
            </a:r>
            <a:r>
              <a:rPr>
                <a:solidFill>
                  <a:srgbClr val="040C28"/>
                </a:solidFill>
              </a:rPr>
              <a:t>excess</a:t>
            </a:r>
            <a:r>
              <a:rPr spc="-40">
                <a:solidFill>
                  <a:srgbClr val="040C28"/>
                </a:solidFill>
              </a:rPr>
              <a:t> </a:t>
            </a:r>
            <a:r>
              <a:rPr spc="-10">
                <a:solidFill>
                  <a:srgbClr val="040C28"/>
                </a:solidFill>
              </a:rPr>
              <a:t>fluid </a:t>
            </a:r>
            <a:r>
              <a:rPr spc="-20">
                <a:solidFill>
                  <a:srgbClr val="040C28"/>
                </a:solidFill>
              </a:rPr>
              <a:t>administration</a:t>
            </a:r>
            <a:r>
              <a:rPr spc="-45">
                <a:solidFill>
                  <a:srgbClr val="040C28"/>
                </a:solidFill>
              </a:rPr>
              <a:t> </a:t>
            </a:r>
            <a:r>
              <a:rPr>
                <a:solidFill>
                  <a:srgbClr val="040C28"/>
                </a:solidFill>
              </a:rPr>
              <a:t>or</a:t>
            </a:r>
            <a:r>
              <a:rPr spc="-45">
                <a:solidFill>
                  <a:srgbClr val="040C28"/>
                </a:solidFill>
              </a:rPr>
              <a:t> </a:t>
            </a:r>
            <a:r>
              <a:rPr spc="-20">
                <a:solidFill>
                  <a:srgbClr val="040C28"/>
                </a:solidFill>
              </a:rPr>
              <a:t>restoration</a:t>
            </a:r>
            <a:r>
              <a:rPr spc="-40">
                <a:solidFill>
                  <a:srgbClr val="040C28"/>
                </a:solidFill>
              </a:rPr>
              <a:t> </a:t>
            </a:r>
            <a:r>
              <a:rPr>
                <a:solidFill>
                  <a:srgbClr val="040C28"/>
                </a:solidFill>
              </a:rPr>
              <a:t>of</a:t>
            </a:r>
            <a:r>
              <a:rPr spc="-40">
                <a:solidFill>
                  <a:srgbClr val="040C28"/>
                </a:solidFill>
              </a:rPr>
              <a:t> </a:t>
            </a:r>
            <a:r>
              <a:rPr spc="-20">
                <a:solidFill>
                  <a:srgbClr val="040C28"/>
                </a:solidFill>
              </a:rPr>
              <a:t>vascular</a:t>
            </a:r>
            <a:r>
              <a:rPr spc="-40">
                <a:solidFill>
                  <a:srgbClr val="040C28"/>
                </a:solidFill>
              </a:rPr>
              <a:t> </a:t>
            </a:r>
            <a:r>
              <a:rPr>
                <a:solidFill>
                  <a:srgbClr val="040C28"/>
                </a:solidFill>
              </a:rPr>
              <a:t>tone</a:t>
            </a:r>
            <a:r>
              <a:rPr spc="-40">
                <a:solidFill>
                  <a:srgbClr val="040C28"/>
                </a:solidFill>
              </a:rPr>
              <a:t> </a:t>
            </a:r>
            <a:r>
              <a:rPr>
                <a:solidFill>
                  <a:srgbClr val="040C28"/>
                </a:solidFill>
              </a:rPr>
              <a:t>to</a:t>
            </a:r>
            <a:r>
              <a:rPr spc="-45">
                <a:solidFill>
                  <a:srgbClr val="040C28"/>
                </a:solidFill>
              </a:rPr>
              <a:t> </a:t>
            </a:r>
            <a:r>
              <a:rPr spc="-25">
                <a:solidFill>
                  <a:srgbClr val="040C28"/>
                </a:solidFill>
              </a:rPr>
              <a:t>pre-</a:t>
            </a:r>
            <a:r>
              <a:rPr spc="-20">
                <a:solidFill>
                  <a:srgbClr val="040C28"/>
                </a:solidFill>
              </a:rPr>
              <a:t>pregnancy</a:t>
            </a:r>
            <a:r>
              <a:rPr spc="-40">
                <a:solidFill>
                  <a:srgbClr val="040C28"/>
                </a:solidFill>
              </a:rPr>
              <a:t> </a:t>
            </a:r>
            <a:r>
              <a:rPr>
                <a:solidFill>
                  <a:srgbClr val="040C28"/>
                </a:solidFill>
              </a:rPr>
              <a:t>level</a:t>
            </a:r>
            <a:r>
              <a:rPr spc="190">
                <a:solidFill>
                  <a:srgbClr val="040C28"/>
                </a:solidFill>
              </a:rPr>
              <a:t> </a:t>
            </a:r>
            <a:r>
              <a:rPr>
                <a:solidFill>
                  <a:srgbClr val="202124"/>
                </a:solidFill>
              </a:rPr>
              <a:t>may</a:t>
            </a:r>
            <a:r>
              <a:rPr spc="-50">
                <a:solidFill>
                  <a:srgbClr val="202124"/>
                </a:solidFill>
              </a:rPr>
              <a:t> </a:t>
            </a:r>
            <a:r>
              <a:rPr spc="-20">
                <a:solidFill>
                  <a:srgbClr val="202124"/>
                </a:solidFill>
              </a:rPr>
              <a:t>increase</a:t>
            </a:r>
            <a:r>
              <a:rPr spc="-45">
                <a:solidFill>
                  <a:srgbClr val="202124"/>
                </a:solidFill>
              </a:rPr>
              <a:t> </a:t>
            </a:r>
            <a:r>
              <a:rPr spc="-10">
                <a:solidFill>
                  <a:srgbClr val="202124"/>
                </a:solidFill>
              </a:rPr>
              <a:t>blood </a:t>
            </a:r>
            <a:r>
              <a:rPr sz="1400" spc="-10">
                <a:solidFill>
                  <a:srgbClr val="202124"/>
                </a:solidFill>
              </a:rPr>
              <a:t>pressure.)</a:t>
            </a:r>
          </a:p>
        </p:txBody>
      </p:sp>
      <p:sp>
        <p:nvSpPr>
          <p:cNvPr id="622" name="object 7"/>
          <p:cNvSpPr txBox="1"/>
          <p:nvPr/>
        </p:nvSpPr>
        <p:spPr>
          <a:xfrm>
            <a:off x="701675" y="2253659"/>
            <a:ext cx="1971675" cy="21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spcBef>
                <a:spcPts val="100"/>
              </a:spcBef>
              <a:defRPr sz="1500">
                <a:solidFill>
                  <a:srgbClr val="232323"/>
                </a:solidFill>
                <a:latin typeface="Microsoft Sans Serif"/>
                <a:ea typeface="Microsoft Sans Serif"/>
                <a:cs typeface="Microsoft Sans Serif"/>
                <a:sym typeface="Microsoft Sans Serif"/>
              </a:defRPr>
            </a:pPr>
            <a:r>
              <a:t>after</a:t>
            </a:r>
            <a:r>
              <a:rPr spc="-50"/>
              <a:t> </a:t>
            </a:r>
            <a:r>
              <a:rPr spc="-10"/>
              <a:t>hospital</a:t>
            </a:r>
            <a:r>
              <a:rPr spc="-55"/>
              <a:t> </a:t>
            </a:r>
            <a:r>
              <a:rPr spc="-10"/>
              <a:t>discharge</a:t>
            </a:r>
          </a:p>
        </p:txBody>
      </p:sp>
      <p:sp>
        <p:nvSpPr>
          <p:cNvPr id="623" name="object 8"/>
          <p:cNvSpPr txBox="1"/>
          <p:nvPr/>
        </p:nvSpPr>
        <p:spPr>
          <a:xfrm>
            <a:off x="2760661" y="2261057"/>
            <a:ext cx="5694046" cy="212719"/>
          </a:xfrm>
          <a:prstGeom prst="rect">
            <a:avLst/>
          </a:prstGeom>
          <a:solidFill>
            <a:srgbClr val="FFFF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ts val="1700"/>
              </a:lnSpc>
              <a:defRPr sz="1500">
                <a:solidFill>
                  <a:srgbClr val="FF0000"/>
                </a:solidFill>
                <a:latin typeface="Microsoft Sans Serif"/>
                <a:ea typeface="Microsoft Sans Serif"/>
                <a:cs typeface="Microsoft Sans Serif"/>
                <a:sym typeface="Microsoft Sans Serif"/>
              </a:defRPr>
            </a:pPr>
            <a:r>
              <a:t>hypertension</a:t>
            </a:r>
            <a:r>
              <a:rPr spc="-50"/>
              <a:t> </a:t>
            </a:r>
            <a:r>
              <a:t>may</a:t>
            </a:r>
            <a:r>
              <a:rPr spc="-50"/>
              <a:t> </a:t>
            </a:r>
            <a:r>
              <a:t>present</a:t>
            </a:r>
            <a:r>
              <a:rPr spc="-45"/>
              <a:t> </a:t>
            </a:r>
            <a:r>
              <a:t>and</a:t>
            </a:r>
            <a:r>
              <a:rPr spc="-50"/>
              <a:t> </a:t>
            </a:r>
            <a:r>
              <a:t>may</a:t>
            </a:r>
            <a:r>
              <a:rPr spc="-45"/>
              <a:t> </a:t>
            </a:r>
            <a:r>
              <a:t>be</a:t>
            </a:r>
            <a:r>
              <a:rPr spc="-45"/>
              <a:t> </a:t>
            </a:r>
            <a:r>
              <a:t>asymptomatic</a:t>
            </a:r>
            <a:r>
              <a:rPr spc="-50"/>
              <a:t> </a:t>
            </a:r>
            <a:r>
              <a:t>we</a:t>
            </a:r>
            <a:r>
              <a:rPr spc="-45"/>
              <a:t> </a:t>
            </a:r>
            <a:r>
              <a:rPr spc="-10"/>
              <a:t>should</a:t>
            </a:r>
            <a:r>
              <a:rPr spc="-65"/>
              <a:t> </a:t>
            </a:r>
            <a:r>
              <a:rPr spc="-25"/>
              <a:t>do</a:t>
            </a:r>
          </a:p>
        </p:txBody>
      </p:sp>
      <p:sp>
        <p:nvSpPr>
          <p:cNvPr id="624" name="object 9"/>
          <p:cNvSpPr txBox="1"/>
          <p:nvPr/>
        </p:nvSpPr>
        <p:spPr>
          <a:xfrm>
            <a:off x="8437498" y="2233752"/>
            <a:ext cx="83821" cy="228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1600" spc="-50">
                <a:solidFill>
                  <a:srgbClr val="FF0000"/>
                </a:solidFill>
                <a:latin typeface="Microsoft Sans Serif"/>
                <a:ea typeface="Microsoft Sans Serif"/>
                <a:cs typeface="Microsoft Sans Serif"/>
                <a:sym typeface="Microsoft Sans Serif"/>
              </a:defRPr>
            </a:lvl1pPr>
          </a:lstStyle>
          <a:p>
            <a:r>
              <a:t>:</a:t>
            </a:r>
          </a:p>
        </p:txBody>
      </p:sp>
      <p:sp>
        <p:nvSpPr>
          <p:cNvPr id="625" name="object 10"/>
          <p:cNvSpPr txBox="1"/>
          <p:nvPr/>
        </p:nvSpPr>
        <p:spPr>
          <a:xfrm>
            <a:off x="615315" y="3692347"/>
            <a:ext cx="99061" cy="228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1600" spc="-50">
                <a:solidFill>
                  <a:srgbClr val="232323"/>
                </a:solidFill>
                <a:latin typeface="Microsoft Sans Serif"/>
                <a:ea typeface="Microsoft Sans Serif"/>
                <a:cs typeface="Microsoft Sans Serif"/>
                <a:sym typeface="Microsoft Sans Serif"/>
              </a:defRPr>
            </a:lvl1pPr>
          </a:lstStyle>
          <a:p>
            <a:r>
              <a:t>•</a:t>
            </a:r>
          </a:p>
        </p:txBody>
      </p:sp>
      <p:sp>
        <p:nvSpPr>
          <p:cNvPr id="626" name="object 11"/>
          <p:cNvSpPr txBox="1"/>
          <p:nvPr/>
        </p:nvSpPr>
        <p:spPr>
          <a:xfrm>
            <a:off x="614527" y="2587986"/>
            <a:ext cx="8408035" cy="24733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201929" indent="-188595">
              <a:lnSpc>
                <a:spcPts val="1700"/>
              </a:lnSpc>
              <a:spcBef>
                <a:spcPts val="100"/>
              </a:spcBef>
              <a:buSzPct val="100000"/>
              <a:buChar char="•"/>
              <a:tabLst>
                <a:tab pos="190500" algn="l"/>
              </a:tabLst>
              <a:defRPr sz="1500">
                <a:solidFill>
                  <a:srgbClr val="232323"/>
                </a:solidFill>
                <a:latin typeface="Microsoft Sans Serif"/>
                <a:ea typeface="Microsoft Sans Serif"/>
                <a:cs typeface="Microsoft Sans Serif"/>
                <a:sym typeface="Microsoft Sans Serif"/>
              </a:defRPr>
            </a:pPr>
            <a:r>
              <a:t>blood</a:t>
            </a:r>
            <a:r>
              <a:rPr spc="-65"/>
              <a:t> </a:t>
            </a:r>
            <a:r>
              <a:t>pressure</a:t>
            </a:r>
            <a:r>
              <a:rPr spc="-60"/>
              <a:t> </a:t>
            </a:r>
            <a:r>
              <a:t>check</a:t>
            </a:r>
            <a:r>
              <a:rPr spc="-55"/>
              <a:t> </a:t>
            </a:r>
            <a:r>
              <a:t>soon</a:t>
            </a:r>
            <a:r>
              <a:rPr spc="-60"/>
              <a:t> </a:t>
            </a:r>
            <a:r>
              <a:t>after</a:t>
            </a:r>
            <a:r>
              <a:rPr spc="-55"/>
              <a:t> </a:t>
            </a:r>
            <a:r>
              <a:rPr spc="-10"/>
              <a:t>discharge</a:t>
            </a:r>
            <a:r>
              <a:rPr spc="-60"/>
              <a:t> </a:t>
            </a:r>
            <a:r>
              <a:t>in</a:t>
            </a:r>
            <a:r>
              <a:rPr spc="-55"/>
              <a:t> </a:t>
            </a:r>
            <a:r>
              <a:rPr spc="-20"/>
              <a:t>high-</a:t>
            </a:r>
            <a:r>
              <a:t>risk</a:t>
            </a:r>
            <a:r>
              <a:rPr spc="-60"/>
              <a:t> </a:t>
            </a:r>
            <a:r>
              <a:t>patients,</a:t>
            </a:r>
            <a:r>
              <a:rPr spc="-55"/>
              <a:t> </a:t>
            </a:r>
            <a:r>
              <a:rPr spc="-10"/>
              <a:t>especially</a:t>
            </a:r>
            <a:r>
              <a:rPr spc="-60"/>
              <a:t> </a:t>
            </a:r>
            <a:r>
              <a:t>those</a:t>
            </a:r>
            <a:r>
              <a:rPr spc="-65"/>
              <a:t> </a:t>
            </a:r>
            <a:r>
              <a:rPr sz="1400" spc="-20"/>
              <a:t>with</a:t>
            </a:r>
            <a:endParaRPr sz="1400"/>
          </a:p>
          <a:p>
            <a:pPr indent="201929">
              <a:lnSpc>
                <a:spcPts val="1700"/>
              </a:lnSpc>
              <a:defRPr sz="1500" spc="-10">
                <a:solidFill>
                  <a:srgbClr val="232323"/>
                </a:solidFill>
                <a:latin typeface="Microsoft Sans Serif"/>
                <a:ea typeface="Microsoft Sans Serif"/>
                <a:cs typeface="Microsoft Sans Serif"/>
                <a:sym typeface="Microsoft Sans Serif"/>
              </a:defRPr>
            </a:pPr>
            <a:r>
              <a:t>preeclampsia</a:t>
            </a:r>
            <a:r>
              <a:rPr spc="-45"/>
              <a:t> </a:t>
            </a:r>
            <a:r>
              <a:rPr spc="0"/>
              <a:t>that</a:t>
            </a:r>
            <a:r>
              <a:rPr spc="-40"/>
              <a:t> </a:t>
            </a:r>
            <a:r>
              <a:t>appeared</a:t>
            </a:r>
            <a:r>
              <a:rPr spc="-45"/>
              <a:t> </a:t>
            </a:r>
            <a:r>
              <a:rPr spc="0"/>
              <a:t>to</a:t>
            </a:r>
            <a:r>
              <a:rPr spc="-40"/>
              <a:t> </a:t>
            </a:r>
            <a:r>
              <a:rPr spc="0"/>
              <a:t>be</a:t>
            </a:r>
            <a:r>
              <a:rPr spc="-45"/>
              <a:t> </a:t>
            </a:r>
            <a:r>
              <a:t>resolving.</a:t>
            </a:r>
          </a:p>
          <a:p>
            <a:pPr marL="243840" indent="-230504">
              <a:lnSpc>
                <a:spcPts val="1700"/>
              </a:lnSpc>
              <a:spcBef>
                <a:spcPts val="700"/>
              </a:spcBef>
              <a:buSzPct val="100000"/>
              <a:buChar char="•"/>
              <a:tabLst>
                <a:tab pos="241300" algn="l"/>
              </a:tabLst>
              <a:defRPr sz="1500">
                <a:solidFill>
                  <a:srgbClr val="232323"/>
                </a:solidFill>
                <a:latin typeface="Microsoft Sans Serif"/>
                <a:ea typeface="Microsoft Sans Serif"/>
                <a:cs typeface="Microsoft Sans Serif"/>
                <a:sym typeface="Microsoft Sans Serif"/>
              </a:defRPr>
            </a:pPr>
            <a:r>
              <a:t>ACOG</a:t>
            </a:r>
            <a:r>
              <a:rPr spc="-70"/>
              <a:t> </a:t>
            </a:r>
            <a:r>
              <a:t>suggests</a:t>
            </a:r>
            <a:r>
              <a:rPr spc="-65"/>
              <a:t> </a:t>
            </a:r>
            <a:r>
              <a:rPr spc="-10"/>
              <a:t>daily</a:t>
            </a:r>
            <a:r>
              <a:rPr spc="-70"/>
              <a:t> </a:t>
            </a:r>
            <a:r>
              <a:rPr spc="-10"/>
              <a:t>blood</a:t>
            </a:r>
            <a:r>
              <a:rPr spc="-65"/>
              <a:t> </a:t>
            </a:r>
            <a:r>
              <a:t>pressure</a:t>
            </a:r>
            <a:r>
              <a:rPr spc="-75"/>
              <a:t> </a:t>
            </a:r>
            <a:r>
              <a:rPr spc="-20"/>
              <a:t>evaluation</a:t>
            </a:r>
            <a:r>
              <a:rPr spc="-60"/>
              <a:t> </a:t>
            </a:r>
            <a:r>
              <a:t>for</a:t>
            </a:r>
            <a:r>
              <a:rPr spc="-70"/>
              <a:t> </a:t>
            </a:r>
            <a:r>
              <a:t>72</a:t>
            </a:r>
            <a:r>
              <a:rPr spc="-65"/>
              <a:t> </a:t>
            </a:r>
            <a:r>
              <a:t>hours</a:t>
            </a:r>
            <a:r>
              <a:rPr spc="-75"/>
              <a:t> </a:t>
            </a:r>
            <a:r>
              <a:rPr spc="-20"/>
              <a:t>postpartum</a:t>
            </a:r>
            <a:r>
              <a:rPr spc="-65"/>
              <a:t> </a:t>
            </a:r>
            <a:r>
              <a:t>and</a:t>
            </a:r>
            <a:r>
              <a:rPr spc="-65"/>
              <a:t> </a:t>
            </a:r>
            <a:r>
              <a:rPr spc="-10"/>
              <a:t>again</a:t>
            </a:r>
            <a:r>
              <a:rPr spc="-65"/>
              <a:t> </a:t>
            </a:r>
            <a:r>
              <a:rPr spc="-10"/>
              <a:t>around</a:t>
            </a:r>
            <a:r>
              <a:rPr spc="-70"/>
              <a:t> </a:t>
            </a:r>
            <a:r>
              <a:t>7</a:t>
            </a:r>
            <a:r>
              <a:rPr spc="-65"/>
              <a:t> </a:t>
            </a:r>
            <a:r>
              <a:t>to</a:t>
            </a:r>
            <a:r>
              <a:rPr spc="-80"/>
              <a:t> </a:t>
            </a:r>
            <a:r>
              <a:rPr spc="-25"/>
              <a:t>10</a:t>
            </a:r>
          </a:p>
          <a:p>
            <a:pPr indent="201929">
              <a:lnSpc>
                <a:spcPts val="1800"/>
              </a:lnSpc>
              <a:defRPr sz="1500">
                <a:solidFill>
                  <a:srgbClr val="232323"/>
                </a:solidFill>
                <a:latin typeface="Microsoft Sans Serif"/>
                <a:ea typeface="Microsoft Sans Serif"/>
                <a:cs typeface="Microsoft Sans Serif"/>
                <a:sym typeface="Microsoft Sans Serif"/>
              </a:defRPr>
            </a:pPr>
            <a:r>
              <a:t>days</a:t>
            </a:r>
            <a:r>
              <a:rPr spc="-65"/>
              <a:t> </a:t>
            </a:r>
            <a:r>
              <a:rPr spc="-20"/>
              <a:t>postpartum,</a:t>
            </a:r>
            <a:r>
              <a:rPr spc="-50"/>
              <a:t> </a:t>
            </a:r>
            <a:r>
              <a:t>or</a:t>
            </a:r>
            <a:r>
              <a:rPr spc="-55"/>
              <a:t> </a:t>
            </a:r>
            <a:r>
              <a:t>earlier</a:t>
            </a:r>
            <a:r>
              <a:rPr spc="-50"/>
              <a:t> </a:t>
            </a:r>
            <a:r>
              <a:t>in</a:t>
            </a:r>
            <a:r>
              <a:rPr spc="-60"/>
              <a:t> </a:t>
            </a:r>
            <a:r>
              <a:rPr spc="-20"/>
              <a:t>patients</a:t>
            </a:r>
            <a:r>
              <a:rPr spc="-55"/>
              <a:t> </a:t>
            </a:r>
            <a:r>
              <a:t>with</a:t>
            </a:r>
            <a:r>
              <a:rPr spc="-55"/>
              <a:t> </a:t>
            </a:r>
            <a:r>
              <a:rPr spc="-10"/>
              <a:t>symptoms.</a:t>
            </a:r>
          </a:p>
          <a:p>
            <a:pPr marR="294004" indent="457835">
              <a:lnSpc>
                <a:spcPts val="1700"/>
              </a:lnSpc>
              <a:spcBef>
                <a:spcPts val="900"/>
              </a:spcBef>
              <a:defRPr sz="1500">
                <a:solidFill>
                  <a:srgbClr val="232323"/>
                </a:solidFill>
                <a:latin typeface="Microsoft Sans Serif"/>
                <a:ea typeface="Microsoft Sans Serif"/>
                <a:cs typeface="Microsoft Sans Serif"/>
                <a:sym typeface="Microsoft Sans Serif"/>
              </a:defRPr>
            </a:pPr>
            <a:r>
              <a:t>Another</a:t>
            </a:r>
            <a:r>
              <a:rPr spc="-40"/>
              <a:t> </a:t>
            </a:r>
            <a:r>
              <a:t>approach</a:t>
            </a:r>
            <a:r>
              <a:rPr spc="-35"/>
              <a:t> </a:t>
            </a:r>
            <a:r>
              <a:t>is</a:t>
            </a:r>
            <a:r>
              <a:rPr spc="-35"/>
              <a:t> </a:t>
            </a:r>
            <a:r>
              <a:t>to</a:t>
            </a:r>
            <a:r>
              <a:rPr spc="-35"/>
              <a:t> </a:t>
            </a:r>
            <a:r>
              <a:t>ensure</a:t>
            </a:r>
            <a:r>
              <a:rPr spc="-30"/>
              <a:t> </a:t>
            </a:r>
            <a:r>
              <a:t>measurement</a:t>
            </a:r>
            <a:r>
              <a:rPr spc="-40"/>
              <a:t> </a:t>
            </a:r>
            <a:r>
              <a:t>at</a:t>
            </a:r>
            <a:r>
              <a:rPr spc="-35"/>
              <a:t> </a:t>
            </a:r>
            <a:r>
              <a:t>least</a:t>
            </a:r>
            <a:r>
              <a:rPr spc="-30"/>
              <a:t> </a:t>
            </a:r>
            <a:r>
              <a:t>once</a:t>
            </a:r>
            <a:r>
              <a:rPr spc="-40"/>
              <a:t> </a:t>
            </a:r>
            <a:r>
              <a:t>during</a:t>
            </a:r>
            <a:r>
              <a:rPr spc="-30"/>
              <a:t> </a:t>
            </a:r>
            <a:r>
              <a:t>postpartum</a:t>
            </a:r>
            <a:r>
              <a:rPr spc="-40"/>
              <a:t> </a:t>
            </a:r>
            <a:r>
              <a:t>days</a:t>
            </a:r>
            <a:r>
              <a:rPr spc="-35"/>
              <a:t> </a:t>
            </a:r>
            <a:r>
              <a:t>three</a:t>
            </a:r>
            <a:r>
              <a:rPr spc="-30"/>
              <a:t> </a:t>
            </a:r>
            <a:r>
              <a:rPr spc="-25"/>
              <a:t>to </a:t>
            </a:r>
            <a:r>
              <a:t>five.</a:t>
            </a:r>
            <a:r>
              <a:rPr spc="-5"/>
              <a:t> </a:t>
            </a:r>
            <a:r>
              <a:rPr spc="-20"/>
              <a:t>Adjunctive</a:t>
            </a:r>
            <a:r>
              <a:rPr spc="-60"/>
              <a:t> </a:t>
            </a:r>
            <a:r>
              <a:t>home</a:t>
            </a:r>
            <a:r>
              <a:rPr spc="-60"/>
              <a:t> </a:t>
            </a:r>
            <a:r>
              <a:rPr spc="-10"/>
              <a:t>blood</a:t>
            </a:r>
            <a:r>
              <a:rPr spc="-60"/>
              <a:t> </a:t>
            </a:r>
            <a:r>
              <a:rPr spc="-20"/>
              <a:t>pressure</a:t>
            </a:r>
            <a:r>
              <a:rPr spc="-60"/>
              <a:t> </a:t>
            </a:r>
            <a:r>
              <a:rPr spc="-20"/>
              <a:t>monitoring,</a:t>
            </a:r>
            <a:r>
              <a:rPr spc="-55"/>
              <a:t> </a:t>
            </a:r>
            <a:r>
              <a:t>if</a:t>
            </a:r>
            <a:r>
              <a:rPr spc="-60"/>
              <a:t> </a:t>
            </a:r>
            <a:r>
              <a:rPr spc="-20"/>
              <a:t>possible,</a:t>
            </a:r>
            <a:r>
              <a:rPr spc="-55"/>
              <a:t> </a:t>
            </a:r>
            <a:r>
              <a:t>is</a:t>
            </a:r>
            <a:r>
              <a:rPr spc="-60"/>
              <a:t> </a:t>
            </a:r>
            <a:r>
              <a:rPr spc="-10"/>
              <a:t>useful</a:t>
            </a:r>
            <a:r>
              <a:rPr spc="-55"/>
              <a:t> </a:t>
            </a:r>
            <a:r>
              <a:t>for</a:t>
            </a:r>
            <a:r>
              <a:rPr spc="-60"/>
              <a:t> </a:t>
            </a:r>
            <a:r>
              <a:rPr spc="-10"/>
              <a:t>early</a:t>
            </a:r>
            <a:r>
              <a:rPr spc="-60"/>
              <a:t> </a:t>
            </a:r>
            <a:r>
              <a:rPr spc="-20"/>
              <a:t>recognition</a:t>
            </a:r>
            <a:r>
              <a:rPr spc="-70"/>
              <a:t> </a:t>
            </a:r>
            <a:r>
              <a:rPr spc="-25"/>
              <a:t>of </a:t>
            </a:r>
            <a:r>
              <a:rPr spc="-10"/>
              <a:t>hypertension</a:t>
            </a:r>
          </a:p>
          <a:p>
            <a:pPr marL="200025" marR="5080" indent="-187960">
              <a:lnSpc>
                <a:spcPts val="1700"/>
              </a:lnSpc>
              <a:spcBef>
                <a:spcPts val="800"/>
              </a:spcBef>
              <a:buSzPct val="100000"/>
              <a:buChar char="•"/>
              <a:tabLst>
                <a:tab pos="190500" algn="l"/>
              </a:tabLst>
              <a:defRPr sz="1500" spc="-20">
                <a:solidFill>
                  <a:srgbClr val="232323"/>
                </a:solidFill>
                <a:latin typeface="Microsoft Sans Serif"/>
                <a:ea typeface="Microsoft Sans Serif"/>
                <a:cs typeface="Microsoft Sans Serif"/>
                <a:sym typeface="Microsoft Sans Serif"/>
              </a:defRPr>
            </a:pPr>
            <a:r>
              <a:t>Patients</a:t>
            </a:r>
            <a:r>
              <a:rPr spc="-60"/>
              <a:t> </a:t>
            </a:r>
            <a:r>
              <a:rPr spc="0"/>
              <a:t>who</a:t>
            </a:r>
            <a:r>
              <a:rPr spc="-55"/>
              <a:t> </a:t>
            </a:r>
            <a:r>
              <a:rPr spc="0"/>
              <a:t>were</a:t>
            </a:r>
            <a:r>
              <a:rPr spc="-60"/>
              <a:t> </a:t>
            </a:r>
            <a:r>
              <a:t>normotensive</a:t>
            </a:r>
            <a:r>
              <a:rPr spc="-55"/>
              <a:t> </a:t>
            </a:r>
            <a:r>
              <a:rPr spc="0"/>
              <a:t>during</a:t>
            </a:r>
            <a:r>
              <a:rPr spc="-60"/>
              <a:t> </a:t>
            </a:r>
            <a:r>
              <a:t>pregnancy</a:t>
            </a:r>
            <a:r>
              <a:rPr spc="-55"/>
              <a:t> </a:t>
            </a:r>
            <a:r>
              <a:rPr spc="0"/>
              <a:t>and</a:t>
            </a:r>
            <a:r>
              <a:rPr spc="-65"/>
              <a:t> </a:t>
            </a:r>
            <a:r>
              <a:rPr spc="-10"/>
              <a:t>while</a:t>
            </a:r>
            <a:r>
              <a:rPr spc="-50"/>
              <a:t> </a:t>
            </a:r>
            <a:r>
              <a:rPr spc="0"/>
              <a:t>in</a:t>
            </a:r>
            <a:r>
              <a:rPr spc="-55"/>
              <a:t> </a:t>
            </a:r>
            <a:r>
              <a:rPr spc="0"/>
              <a:t>the</a:t>
            </a:r>
            <a:r>
              <a:rPr spc="-65"/>
              <a:t> </a:t>
            </a:r>
            <a:r>
              <a:t>hospital</a:t>
            </a:r>
            <a:r>
              <a:rPr spc="-55"/>
              <a:t> </a:t>
            </a:r>
            <a:r>
              <a:rPr spc="0"/>
              <a:t>after</a:t>
            </a:r>
            <a:r>
              <a:rPr spc="-50"/>
              <a:t> </a:t>
            </a:r>
            <a:r>
              <a:rPr spc="-10"/>
              <a:t>giving</a:t>
            </a:r>
            <a:r>
              <a:rPr spc="-60"/>
              <a:t> </a:t>
            </a:r>
            <a:r>
              <a:rPr spc="0"/>
              <a:t>birth</a:t>
            </a:r>
            <a:r>
              <a:rPr spc="-60"/>
              <a:t> </a:t>
            </a:r>
            <a:r>
              <a:rPr spc="-10"/>
              <a:t>still 	</a:t>
            </a:r>
            <a:r>
              <a:rPr spc="0"/>
              <a:t>need</a:t>
            </a:r>
            <a:r>
              <a:rPr spc="-55"/>
              <a:t> </a:t>
            </a:r>
            <a:r>
              <a:rPr spc="0"/>
              <a:t>to</a:t>
            </a:r>
            <a:r>
              <a:rPr spc="-55"/>
              <a:t> </a:t>
            </a:r>
            <a:r>
              <a:rPr spc="0"/>
              <a:t>be</a:t>
            </a:r>
            <a:r>
              <a:rPr spc="-50"/>
              <a:t> </a:t>
            </a:r>
            <a:r>
              <a:rPr spc="0"/>
              <a:t>aware</a:t>
            </a:r>
            <a:r>
              <a:rPr spc="-50"/>
              <a:t> </a:t>
            </a:r>
            <a:r>
              <a:rPr spc="0"/>
              <a:t>of</a:t>
            </a:r>
            <a:r>
              <a:rPr spc="-50"/>
              <a:t> </a:t>
            </a:r>
            <a:r>
              <a:rPr spc="0"/>
              <a:t>the</a:t>
            </a:r>
            <a:r>
              <a:rPr spc="-60"/>
              <a:t> </a:t>
            </a:r>
            <a:r>
              <a:t>possibility</a:t>
            </a:r>
            <a:r>
              <a:rPr spc="-50"/>
              <a:t> </a:t>
            </a:r>
            <a:r>
              <a:rPr spc="0"/>
              <a:t>of</a:t>
            </a:r>
            <a:r>
              <a:rPr spc="-50"/>
              <a:t> </a:t>
            </a:r>
            <a:r>
              <a:rPr spc="0"/>
              <a:t>delayed</a:t>
            </a:r>
            <a:r>
              <a:rPr spc="-55"/>
              <a:t> </a:t>
            </a:r>
            <a:r>
              <a:t>postpartum</a:t>
            </a:r>
            <a:r>
              <a:rPr spc="-60"/>
              <a:t> </a:t>
            </a:r>
            <a:r>
              <a:t>preeclampsia</a:t>
            </a:r>
            <a:r>
              <a:rPr spc="-50"/>
              <a:t> </a:t>
            </a:r>
            <a:r>
              <a:rPr spc="0"/>
              <a:t>and</a:t>
            </a:r>
            <a:r>
              <a:rPr spc="-60"/>
              <a:t> </a:t>
            </a:r>
            <a:r>
              <a:rPr spc="-10"/>
              <a:t>call</a:t>
            </a:r>
            <a:r>
              <a:rPr spc="-50"/>
              <a:t> </a:t>
            </a:r>
            <a:r>
              <a:rPr spc="0"/>
              <a:t>their</a:t>
            </a:r>
            <a:r>
              <a:rPr spc="-55"/>
              <a:t> </a:t>
            </a:r>
            <a:r>
              <a:t>provider</a:t>
            </a:r>
            <a:r>
              <a:rPr spc="-70"/>
              <a:t> </a:t>
            </a:r>
            <a:r>
              <a:rPr spc="-25"/>
              <a:t>if 	</a:t>
            </a:r>
            <a:r>
              <a:rPr spc="0"/>
              <a:t>they</a:t>
            </a:r>
            <a:r>
              <a:rPr spc="-65"/>
              <a:t> </a:t>
            </a:r>
            <a:r>
              <a:rPr spc="0"/>
              <a:t>develop</a:t>
            </a:r>
            <a:r>
              <a:rPr spc="-45"/>
              <a:t> </a:t>
            </a:r>
            <a:r>
              <a:rPr spc="0"/>
              <a:t>symptoms</a:t>
            </a:r>
            <a:r>
              <a:rPr spc="-45"/>
              <a:t> </a:t>
            </a:r>
            <a:r>
              <a:rPr spc="0"/>
              <a:t>(eg,</a:t>
            </a:r>
            <a:r>
              <a:rPr spc="100"/>
              <a:t> </a:t>
            </a:r>
            <a:r>
              <a:rPr sz="1400" spc="0">
                <a:solidFill>
                  <a:srgbClr val="FF0000"/>
                </a:solidFill>
              </a:rPr>
              <a:t>headache,</a:t>
            </a:r>
            <a:r>
              <a:rPr sz="1400" spc="5">
                <a:solidFill>
                  <a:srgbClr val="FF0000"/>
                </a:solidFill>
              </a:rPr>
              <a:t> </a:t>
            </a:r>
            <a:r>
              <a:rPr sz="1400" spc="-10">
                <a:solidFill>
                  <a:srgbClr val="FF0000"/>
                </a:solidFill>
              </a:rPr>
              <a:t>epigastric</a:t>
            </a:r>
            <a:r>
              <a:rPr sz="1400" spc="-45">
                <a:solidFill>
                  <a:srgbClr val="FF0000"/>
                </a:solidFill>
              </a:rPr>
              <a:t> </a:t>
            </a:r>
            <a:r>
              <a:rPr sz="1400" spc="0">
                <a:solidFill>
                  <a:srgbClr val="FF0000"/>
                </a:solidFill>
              </a:rPr>
              <a:t>pain,</a:t>
            </a:r>
            <a:r>
              <a:rPr sz="1400" spc="-40">
                <a:solidFill>
                  <a:srgbClr val="FF0000"/>
                </a:solidFill>
              </a:rPr>
              <a:t> </a:t>
            </a:r>
            <a:r>
              <a:rPr sz="1400" spc="0">
                <a:solidFill>
                  <a:srgbClr val="FF0000"/>
                </a:solidFill>
              </a:rPr>
              <a:t>visual</a:t>
            </a:r>
            <a:r>
              <a:rPr sz="1400" spc="-40">
                <a:solidFill>
                  <a:srgbClr val="FF0000"/>
                </a:solidFill>
              </a:rPr>
              <a:t> </a:t>
            </a:r>
            <a:r>
              <a:rPr sz="1400">
                <a:solidFill>
                  <a:srgbClr val="FF0000"/>
                </a:solidFill>
              </a:rPr>
              <a:t>changes</a:t>
            </a:r>
            <a:r>
              <a:rPr sz="1400" spc="-240">
                <a:solidFill>
                  <a:srgbClr val="FF0000"/>
                </a:solidFill>
              </a:rPr>
              <a:t> </a:t>
            </a:r>
            <a:r>
              <a:rPr spc="-25"/>
              <a:t>).</a:t>
            </a:r>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0" name="object 2"/>
          <p:cNvGrpSpPr/>
          <p:nvPr/>
        </p:nvGrpSpPr>
        <p:grpSpPr>
          <a:xfrm>
            <a:off x="1313594" y="9524"/>
            <a:ext cx="7431210" cy="5581991"/>
            <a:chOff x="-1" y="0"/>
            <a:chExt cx="7431208" cy="5581989"/>
          </a:xfrm>
        </p:grpSpPr>
        <p:pic>
          <p:nvPicPr>
            <p:cNvPr id="628" name="object 3" descr="object 3"/>
            <p:cNvPicPr>
              <a:picLocks noChangeAspect="1"/>
            </p:cNvPicPr>
            <p:nvPr/>
          </p:nvPicPr>
          <p:blipFill>
            <a:blip r:embed="rId2"/>
            <a:stretch>
              <a:fillRect/>
            </a:stretch>
          </p:blipFill>
          <p:spPr>
            <a:xfrm>
              <a:off x="-1" y="-1"/>
              <a:ext cx="7431209" cy="5581991"/>
            </a:xfrm>
            <a:prstGeom prst="rect">
              <a:avLst/>
            </a:prstGeom>
            <a:ln w="12700" cap="flat">
              <a:noFill/>
              <a:miter lim="400000"/>
            </a:ln>
            <a:effectLst/>
          </p:spPr>
        </p:pic>
        <p:sp>
          <p:nvSpPr>
            <p:cNvPr id="629" name="object 4"/>
            <p:cNvSpPr/>
            <p:nvPr/>
          </p:nvSpPr>
          <p:spPr>
            <a:xfrm>
              <a:off x="-2" y="705257"/>
              <a:ext cx="7427153" cy="4180057"/>
            </a:xfrm>
            <a:prstGeom prst="rect">
              <a:avLst/>
            </a:prstGeom>
            <a:solidFill>
              <a:srgbClr val="FFFFFF"/>
            </a:solidFill>
            <a:ln w="12700" cap="flat">
              <a:noFill/>
              <a:miter lim="400000"/>
            </a:ln>
            <a:effectLst/>
          </p:spPr>
          <p:txBody>
            <a:bodyPr wrap="square" lIns="45718" tIns="45718" rIns="45718" bIns="45718" numCol="1" anchor="t">
              <a:noAutofit/>
            </a:bodyPr>
            <a:lstStyle/>
            <a:p>
              <a:pPr defTabSz="677821">
                <a:defRPr sz="1200"/>
              </a:pPr>
              <a:endParaRPr/>
            </a:p>
          </p:txBody>
        </p:sp>
      </p:grpSp>
      <p:sp>
        <p:nvSpPr>
          <p:cNvPr id="631" name="object 5"/>
          <p:cNvSpPr txBox="1"/>
          <p:nvPr/>
        </p:nvSpPr>
        <p:spPr>
          <a:xfrm>
            <a:off x="2543987" y="1099726"/>
            <a:ext cx="4767421" cy="11289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9414" defTabSz="677821">
              <a:defRPr sz="2600" b="1" u="sng" spc="7">
                <a:uFill>
                  <a:solidFill>
                    <a:srgbClr val="000000"/>
                  </a:solidFill>
                </a:uFill>
                <a:latin typeface="Times New Roman"/>
                <a:ea typeface="Times New Roman"/>
                <a:cs typeface="Times New Roman"/>
                <a:sym typeface="Times New Roman"/>
              </a:defRPr>
            </a:pPr>
            <a:r>
              <a:t>Postpartum</a:t>
            </a:r>
            <a:r>
              <a:rPr spc="3"/>
              <a:t> </a:t>
            </a:r>
            <a:r>
              <a:t>haemorrhage</a:t>
            </a:r>
            <a:r>
              <a:rPr spc="3"/>
              <a:t> </a:t>
            </a:r>
            <a:r>
              <a:t>(PPH)</a:t>
            </a:r>
          </a:p>
          <a:p>
            <a:pPr indent="9414" defTabSz="677821">
              <a:defRPr sz="2600" b="1" u="sng" spc="7">
                <a:uFill>
                  <a:solidFill>
                    <a:srgbClr val="000000"/>
                  </a:solidFill>
                </a:uFill>
                <a:latin typeface="Times New Roman"/>
                <a:ea typeface="Times New Roman"/>
                <a:cs typeface="Times New Roman"/>
                <a:sym typeface="Times New Roman"/>
              </a:defRPr>
            </a:pPr>
            <a:endParaRPr/>
          </a:p>
          <a:p>
            <a:pPr indent="9414" defTabSz="677821">
              <a:defRPr sz="2600" b="1" u="sng" spc="7">
                <a:uFill>
                  <a:solidFill>
                    <a:srgbClr val="000000"/>
                  </a:solidFill>
                </a:uFill>
                <a:latin typeface="Times New Roman"/>
                <a:ea typeface="Times New Roman"/>
                <a:cs typeface="Times New Roman"/>
                <a:sym typeface="Times New Roman"/>
              </a:defRPr>
            </a:pPr>
            <a:r>
              <a:t>Leen Maaitah</a:t>
            </a:r>
          </a:p>
        </p:txBody>
      </p:sp>
      <p:grpSp>
        <p:nvGrpSpPr>
          <p:cNvPr id="634" name="object 6"/>
          <p:cNvGrpSpPr/>
          <p:nvPr/>
        </p:nvGrpSpPr>
        <p:grpSpPr>
          <a:xfrm>
            <a:off x="1380532" y="680884"/>
            <a:ext cx="6796480" cy="4239268"/>
            <a:chOff x="0" y="-1"/>
            <a:chExt cx="6796478" cy="4239266"/>
          </a:xfrm>
        </p:grpSpPr>
        <p:pic>
          <p:nvPicPr>
            <p:cNvPr id="632" name="object 7" descr="object 7"/>
            <p:cNvPicPr>
              <a:picLocks noChangeAspect="1"/>
            </p:cNvPicPr>
            <p:nvPr/>
          </p:nvPicPr>
          <p:blipFill>
            <a:blip r:embed="rId3"/>
            <a:stretch>
              <a:fillRect/>
            </a:stretch>
          </p:blipFill>
          <p:spPr>
            <a:xfrm>
              <a:off x="477637" y="1975573"/>
              <a:ext cx="6318841" cy="2263693"/>
            </a:xfrm>
            <a:prstGeom prst="rect">
              <a:avLst/>
            </a:prstGeom>
            <a:ln w="12700" cap="flat">
              <a:noFill/>
              <a:miter lim="400000"/>
            </a:ln>
            <a:effectLst/>
          </p:spPr>
        </p:pic>
        <p:pic>
          <p:nvPicPr>
            <p:cNvPr id="633" name="object 8" descr="object 8"/>
            <p:cNvPicPr>
              <a:picLocks noChangeAspect="1"/>
            </p:cNvPicPr>
            <p:nvPr/>
          </p:nvPicPr>
          <p:blipFill>
            <a:blip r:embed="rId4"/>
            <a:stretch>
              <a:fillRect/>
            </a:stretch>
          </p:blipFill>
          <p:spPr>
            <a:xfrm>
              <a:off x="-1" y="-2"/>
              <a:ext cx="6628306" cy="315881"/>
            </a:xfrm>
            <a:prstGeom prst="rect">
              <a:avLst/>
            </a:prstGeom>
            <a:ln w="12700" cap="flat">
              <a:noFill/>
              <a:miter lim="400000"/>
            </a:ln>
            <a:effectLst/>
          </p:spPr>
        </p:pic>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object 2"/>
          <p:cNvSpPr txBox="1">
            <a:spLocks noGrp="1"/>
          </p:cNvSpPr>
          <p:nvPr>
            <p:ph type="title"/>
          </p:nvPr>
        </p:nvSpPr>
        <p:spPr>
          <a:xfrm>
            <a:off x="741679" y="449000"/>
            <a:ext cx="8575041" cy="757557"/>
          </a:xfrm>
          <a:prstGeom prst="rect">
            <a:avLst/>
          </a:prstGeom>
        </p:spPr>
        <p:txBody>
          <a:bodyPr/>
          <a:lstStyle/>
          <a:p>
            <a:pPr indent="818514">
              <a:spcBef>
                <a:spcPts val="100"/>
              </a:spcBef>
              <a:defRPr sz="3200"/>
            </a:pPr>
            <a:r>
              <a:t>Genital</a:t>
            </a:r>
            <a:r>
              <a:rPr spc="100"/>
              <a:t> System</a:t>
            </a:r>
            <a:r>
              <a:t> </a:t>
            </a:r>
            <a:r>
              <a:rPr sz="3300"/>
              <a:t>-</a:t>
            </a:r>
            <a:r>
              <a:rPr sz="3300" spc="100"/>
              <a:t> </a:t>
            </a:r>
            <a:r>
              <a:rPr spc="100"/>
              <a:t>Uterine</a:t>
            </a:r>
            <a:r>
              <a:rPr spc="200"/>
              <a:t> </a:t>
            </a:r>
            <a:r>
              <a:rPr sz="3100" spc="100"/>
              <a:t>involution</a:t>
            </a:r>
          </a:p>
        </p:txBody>
      </p:sp>
      <p:sp>
        <p:nvSpPr>
          <p:cNvPr id="189" name="object 3"/>
          <p:cNvSpPr txBox="1"/>
          <p:nvPr/>
        </p:nvSpPr>
        <p:spPr>
          <a:xfrm>
            <a:off x="753743" y="1553848"/>
            <a:ext cx="8190867" cy="34114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200660" indent="-187960">
              <a:lnSpc>
                <a:spcPts val="2400"/>
              </a:lnSpc>
              <a:spcBef>
                <a:spcPts val="100"/>
              </a:spcBef>
              <a:buSzPct val="100000"/>
              <a:buChar char="•"/>
              <a:tabLst>
                <a:tab pos="190500" algn="l"/>
              </a:tabLst>
              <a:defRPr sz="2100" spc="-10">
                <a:latin typeface="Microsoft Sans Serif"/>
                <a:ea typeface="Microsoft Sans Serif"/>
                <a:cs typeface="Microsoft Sans Serif"/>
                <a:sym typeface="Microsoft Sans Serif"/>
              </a:defRPr>
            </a:pPr>
            <a:r>
              <a:t>Immediately</a:t>
            </a:r>
            <a:r>
              <a:rPr spc="-95"/>
              <a:t> </a:t>
            </a:r>
            <a:r>
              <a:rPr spc="0"/>
              <a:t>after</a:t>
            </a:r>
            <a:r>
              <a:rPr spc="-85"/>
              <a:t> </a:t>
            </a:r>
            <a:r>
              <a:t>delivery</a:t>
            </a:r>
            <a:r>
              <a:rPr spc="-85"/>
              <a:t> </a:t>
            </a:r>
            <a:r>
              <a:rPr spc="0"/>
              <a:t>of</a:t>
            </a:r>
            <a:r>
              <a:rPr spc="-90"/>
              <a:t> </a:t>
            </a:r>
            <a:r>
              <a:rPr spc="0"/>
              <a:t>the</a:t>
            </a:r>
            <a:r>
              <a:rPr spc="-85"/>
              <a:t> </a:t>
            </a:r>
            <a:r>
              <a:t>placenta,</a:t>
            </a:r>
            <a:r>
              <a:rPr spc="-85"/>
              <a:t> </a:t>
            </a:r>
            <a:r>
              <a:rPr spc="0"/>
              <a:t>the</a:t>
            </a:r>
            <a:r>
              <a:rPr spc="-90"/>
              <a:t> </a:t>
            </a:r>
            <a:r>
              <a:rPr spc="0"/>
              <a:t>uterus</a:t>
            </a:r>
            <a:r>
              <a:rPr spc="-90"/>
              <a:t> </a:t>
            </a:r>
            <a:r>
              <a:rPr spc="0"/>
              <a:t>begins</a:t>
            </a:r>
            <a:r>
              <a:rPr spc="-104"/>
              <a:t> </a:t>
            </a:r>
            <a:r>
              <a:rPr spc="-25"/>
              <a:t>to</a:t>
            </a:r>
          </a:p>
          <a:p>
            <a:pPr indent="201295">
              <a:lnSpc>
                <a:spcPts val="2400"/>
              </a:lnSpc>
              <a:defRPr sz="2100" spc="-10">
                <a:latin typeface="Microsoft Sans Serif"/>
                <a:ea typeface="Microsoft Sans Serif"/>
                <a:cs typeface="Microsoft Sans Serif"/>
                <a:sym typeface="Microsoft Sans Serif"/>
              </a:defRPr>
            </a:pPr>
            <a:r>
              <a:t>involute</a:t>
            </a:r>
            <a:r>
              <a:rPr spc="-114"/>
              <a:t> </a:t>
            </a:r>
            <a:r>
              <a:t>(ie,</a:t>
            </a:r>
            <a:r>
              <a:rPr spc="-114"/>
              <a:t> </a:t>
            </a:r>
            <a:r>
              <a:t>contract).</a:t>
            </a:r>
          </a:p>
          <a:p>
            <a:pPr marL="200660" indent="-187960">
              <a:lnSpc>
                <a:spcPts val="2400"/>
              </a:lnSpc>
              <a:spcBef>
                <a:spcPts val="300"/>
              </a:spcBef>
              <a:buSzPct val="100000"/>
              <a:buChar char="•"/>
              <a:tabLst>
                <a:tab pos="190500" algn="l"/>
              </a:tabLst>
              <a:defRPr sz="2100">
                <a:latin typeface="Microsoft Sans Serif"/>
                <a:ea typeface="Microsoft Sans Serif"/>
                <a:cs typeface="Microsoft Sans Serif"/>
                <a:sym typeface="Microsoft Sans Serif"/>
              </a:defRPr>
            </a:pPr>
            <a:r>
              <a:t>Involution</a:t>
            </a:r>
            <a:r>
              <a:rPr spc="-69"/>
              <a:t> </a:t>
            </a:r>
            <a:r>
              <a:t>occurs</a:t>
            </a:r>
            <a:r>
              <a:rPr spc="-69"/>
              <a:t> </a:t>
            </a:r>
            <a:r>
              <a:t>by</a:t>
            </a:r>
            <a:r>
              <a:rPr spc="-65"/>
              <a:t> </a:t>
            </a:r>
            <a:r>
              <a:t>a</a:t>
            </a:r>
            <a:r>
              <a:rPr spc="-69"/>
              <a:t> </a:t>
            </a:r>
            <a:r>
              <a:t>process</a:t>
            </a:r>
            <a:r>
              <a:rPr spc="-69"/>
              <a:t> </a:t>
            </a:r>
            <a:r>
              <a:t>of</a:t>
            </a:r>
            <a:r>
              <a:rPr spc="315"/>
              <a:t> </a:t>
            </a:r>
            <a:r>
              <a:rPr sz="1900" spc="55"/>
              <a:t>autolysis</a:t>
            </a:r>
            <a:r>
              <a:rPr spc="55"/>
              <a:t>,</a:t>
            </a:r>
            <a:r>
              <a:rPr spc="-55"/>
              <a:t> </a:t>
            </a:r>
            <a:r>
              <a:t>whereby</a:t>
            </a:r>
            <a:r>
              <a:rPr spc="-65"/>
              <a:t> </a:t>
            </a:r>
            <a:r>
              <a:t>muscle</a:t>
            </a:r>
            <a:r>
              <a:rPr spc="-75"/>
              <a:t> </a:t>
            </a:r>
            <a:r>
              <a:rPr spc="-10"/>
              <a:t>cells</a:t>
            </a:r>
          </a:p>
          <a:p>
            <a:pPr indent="201295">
              <a:lnSpc>
                <a:spcPts val="2400"/>
              </a:lnSpc>
              <a:defRPr sz="2100">
                <a:latin typeface="Microsoft Sans Serif"/>
                <a:ea typeface="Microsoft Sans Serif"/>
                <a:cs typeface="Microsoft Sans Serif"/>
                <a:sym typeface="Microsoft Sans Serif"/>
              </a:defRPr>
            </a:pPr>
            <a:r>
              <a:t>diminish</a:t>
            </a:r>
            <a:r>
              <a:rPr spc="-65"/>
              <a:t> </a:t>
            </a:r>
            <a:r>
              <a:t>in</a:t>
            </a:r>
            <a:r>
              <a:rPr spc="-60"/>
              <a:t> </a:t>
            </a:r>
            <a:r>
              <a:t>size</a:t>
            </a:r>
            <a:r>
              <a:rPr spc="-65"/>
              <a:t> </a:t>
            </a:r>
            <a:r>
              <a:t>as</a:t>
            </a:r>
            <a:r>
              <a:rPr spc="-60"/>
              <a:t> </a:t>
            </a:r>
            <a:r>
              <a:t>a</a:t>
            </a:r>
            <a:r>
              <a:rPr spc="-60"/>
              <a:t> </a:t>
            </a:r>
            <a:r>
              <a:t>result</a:t>
            </a:r>
            <a:r>
              <a:rPr spc="-65"/>
              <a:t> </a:t>
            </a:r>
            <a:r>
              <a:t>of</a:t>
            </a:r>
            <a:r>
              <a:rPr spc="-55"/>
              <a:t> </a:t>
            </a:r>
            <a:r>
              <a:t>enzymatic</a:t>
            </a:r>
            <a:r>
              <a:rPr spc="-65"/>
              <a:t> </a:t>
            </a:r>
            <a:r>
              <a:t>digestion</a:t>
            </a:r>
            <a:r>
              <a:rPr spc="-60"/>
              <a:t> </a:t>
            </a:r>
            <a:r>
              <a:t>of</a:t>
            </a:r>
            <a:r>
              <a:rPr spc="-65"/>
              <a:t> </a:t>
            </a:r>
            <a:r>
              <a:rPr spc="-10"/>
              <a:t>cytoplasm.</a:t>
            </a:r>
          </a:p>
          <a:p>
            <a:pPr marL="198754" marR="5080" indent="-179070">
              <a:lnSpc>
                <a:spcPts val="2200"/>
              </a:lnSpc>
              <a:spcBef>
                <a:spcPts val="900"/>
              </a:spcBef>
              <a:buSzPct val="100000"/>
              <a:buChar char="•"/>
              <a:tabLst>
                <a:tab pos="190500" algn="l"/>
                <a:tab pos="203200" algn="l"/>
              </a:tabLst>
              <a:defRPr sz="2000">
                <a:latin typeface="Microsoft Sans Serif"/>
                <a:ea typeface="Microsoft Sans Serif"/>
                <a:cs typeface="Microsoft Sans Serif"/>
                <a:sym typeface="Microsoft Sans Serif"/>
              </a:defRPr>
            </a:pPr>
            <a:r>
              <a:t>	</a:t>
            </a:r>
            <a:r>
              <a:rPr spc="55"/>
              <a:t>Contraction</a:t>
            </a:r>
            <a:r>
              <a:rPr spc="-79"/>
              <a:t> </a:t>
            </a:r>
            <a:r>
              <a:rPr sz="2100"/>
              <a:t>of</a:t>
            </a:r>
            <a:r>
              <a:rPr sz="2100" spc="-90"/>
              <a:t> </a:t>
            </a:r>
            <a:r>
              <a:rPr sz="2100"/>
              <a:t>the</a:t>
            </a:r>
            <a:r>
              <a:rPr sz="2100" spc="-95"/>
              <a:t> </a:t>
            </a:r>
            <a:r>
              <a:rPr sz="2100" spc="-25"/>
              <a:t>interlacing</a:t>
            </a:r>
            <a:r>
              <a:rPr sz="2100" spc="-95"/>
              <a:t> </a:t>
            </a:r>
            <a:r>
              <a:rPr sz="2100" spc="-10"/>
              <a:t>myometrial</a:t>
            </a:r>
            <a:r>
              <a:rPr sz="2100" spc="-90"/>
              <a:t> </a:t>
            </a:r>
            <a:r>
              <a:rPr sz="2100" spc="-10"/>
              <a:t>muscle</a:t>
            </a:r>
            <a:r>
              <a:rPr sz="2100" spc="-90"/>
              <a:t> </a:t>
            </a:r>
            <a:r>
              <a:rPr sz="2100" spc="-10"/>
              <a:t>bundles</a:t>
            </a:r>
            <a:r>
              <a:rPr sz="2100" spc="-95"/>
              <a:t> </a:t>
            </a:r>
            <a:r>
              <a:rPr sz="2100" spc="-10"/>
              <a:t>constricts </a:t>
            </a:r>
            <a:r>
              <a:rPr sz="2100"/>
              <a:t>the</a:t>
            </a:r>
            <a:r>
              <a:rPr sz="2100" spc="-110"/>
              <a:t> </a:t>
            </a:r>
            <a:r>
              <a:rPr sz="2100" spc="-30"/>
              <a:t>intramyometrial</a:t>
            </a:r>
            <a:r>
              <a:rPr sz="2100" spc="-95"/>
              <a:t> </a:t>
            </a:r>
            <a:r>
              <a:rPr sz="2100" spc="-10"/>
              <a:t>vessels</a:t>
            </a:r>
            <a:r>
              <a:rPr sz="2100" spc="-95"/>
              <a:t> </a:t>
            </a:r>
            <a:r>
              <a:rPr sz="2100"/>
              <a:t>and</a:t>
            </a:r>
            <a:r>
              <a:rPr sz="2100" spc="-100"/>
              <a:t> </a:t>
            </a:r>
            <a:r>
              <a:rPr sz="2100" spc="-20"/>
              <a:t>impedes</a:t>
            </a:r>
            <a:r>
              <a:rPr sz="2100" spc="-100"/>
              <a:t> </a:t>
            </a:r>
            <a:r>
              <a:rPr sz="2100" spc="-20"/>
              <a:t>blood</a:t>
            </a:r>
            <a:r>
              <a:rPr sz="2100" spc="-104"/>
              <a:t> </a:t>
            </a:r>
            <a:r>
              <a:rPr sz="2100" spc="-20"/>
              <a:t>flow,</a:t>
            </a:r>
            <a:r>
              <a:rPr sz="2100" spc="-100"/>
              <a:t> </a:t>
            </a:r>
            <a:r>
              <a:rPr sz="2100" spc="-10"/>
              <a:t>which</a:t>
            </a:r>
            <a:r>
              <a:rPr sz="2100" spc="-95"/>
              <a:t> </a:t>
            </a:r>
            <a:r>
              <a:rPr sz="2100"/>
              <a:t>is</a:t>
            </a:r>
            <a:r>
              <a:rPr sz="2100" spc="-114"/>
              <a:t> </a:t>
            </a:r>
            <a:r>
              <a:rPr sz="2100" spc="-25"/>
              <a:t>the </a:t>
            </a:r>
            <a:r>
              <a:rPr sz="2100"/>
              <a:t>major</a:t>
            </a:r>
            <a:r>
              <a:rPr sz="2100" spc="-65"/>
              <a:t> </a:t>
            </a:r>
            <a:r>
              <a:rPr sz="2100"/>
              <a:t>mechanism</a:t>
            </a:r>
            <a:r>
              <a:rPr sz="2100" spc="-55"/>
              <a:t> </a:t>
            </a:r>
            <a:r>
              <a:rPr sz="2100"/>
              <a:t>preventing</a:t>
            </a:r>
            <a:r>
              <a:rPr sz="2100" spc="-60"/>
              <a:t> </a:t>
            </a:r>
            <a:r>
              <a:rPr sz="2100"/>
              <a:t>hemorrhage.</a:t>
            </a:r>
            <a:r>
              <a:rPr sz="2100" spc="-60"/>
              <a:t> </a:t>
            </a:r>
            <a:r>
              <a:rPr sz="2100"/>
              <a:t>In</a:t>
            </a:r>
            <a:r>
              <a:rPr sz="2100" spc="-60"/>
              <a:t> </a:t>
            </a:r>
            <a:r>
              <a:rPr sz="2100"/>
              <a:t>addition,</a:t>
            </a:r>
            <a:r>
              <a:rPr sz="2100" spc="-55"/>
              <a:t> </a:t>
            </a:r>
            <a:r>
              <a:rPr sz="2100"/>
              <a:t>large</a:t>
            </a:r>
            <a:r>
              <a:rPr sz="2100" spc="-69"/>
              <a:t> </a:t>
            </a:r>
            <a:r>
              <a:rPr sz="2100" spc="-10"/>
              <a:t>vessels </a:t>
            </a:r>
            <a:r>
              <a:rPr sz="2100"/>
              <a:t>at</a:t>
            </a:r>
            <a:r>
              <a:rPr sz="2100" spc="-85"/>
              <a:t> </a:t>
            </a:r>
            <a:r>
              <a:rPr sz="2100"/>
              <a:t>the</a:t>
            </a:r>
            <a:r>
              <a:rPr sz="2100" spc="-90"/>
              <a:t> </a:t>
            </a:r>
            <a:r>
              <a:rPr sz="2100" spc="-10"/>
              <a:t>placental</a:t>
            </a:r>
            <a:r>
              <a:rPr sz="2100" spc="-80"/>
              <a:t> </a:t>
            </a:r>
            <a:r>
              <a:rPr sz="2100"/>
              <a:t>site</a:t>
            </a:r>
            <a:r>
              <a:rPr sz="2100" spc="139"/>
              <a:t> </a:t>
            </a:r>
            <a:r>
              <a:rPr spc="79"/>
              <a:t>thrombose</a:t>
            </a:r>
            <a:r>
              <a:rPr sz="2100" spc="80"/>
              <a:t>,</a:t>
            </a:r>
            <a:r>
              <a:rPr sz="2100" spc="-80"/>
              <a:t> </a:t>
            </a:r>
            <a:r>
              <a:rPr sz="2100"/>
              <a:t>which</a:t>
            </a:r>
            <a:r>
              <a:rPr sz="2100" spc="-90"/>
              <a:t> </a:t>
            </a:r>
            <a:r>
              <a:rPr sz="2100"/>
              <a:t>is</a:t>
            </a:r>
            <a:r>
              <a:rPr sz="2100" spc="-90"/>
              <a:t> </a:t>
            </a:r>
            <a:r>
              <a:rPr sz="2100"/>
              <a:t>a</a:t>
            </a:r>
            <a:r>
              <a:rPr sz="2100" spc="-90"/>
              <a:t> </a:t>
            </a:r>
            <a:r>
              <a:rPr sz="2100"/>
              <a:t>secondary</a:t>
            </a:r>
            <a:r>
              <a:rPr sz="2100" spc="-100"/>
              <a:t> </a:t>
            </a:r>
            <a:r>
              <a:rPr sz="2100" spc="-10"/>
              <a:t>hemostatic </a:t>
            </a:r>
            <a:r>
              <a:rPr sz="2100" spc="-30"/>
              <a:t>mechanism</a:t>
            </a:r>
            <a:r>
              <a:rPr sz="2100" spc="-100"/>
              <a:t> </a:t>
            </a:r>
            <a:r>
              <a:rPr sz="2100"/>
              <a:t>for</a:t>
            </a:r>
            <a:r>
              <a:rPr sz="2100" spc="-110"/>
              <a:t> </a:t>
            </a:r>
            <a:r>
              <a:rPr sz="2100" spc="-30"/>
              <a:t>preventing</a:t>
            </a:r>
            <a:r>
              <a:rPr sz="2100" spc="-100"/>
              <a:t> </a:t>
            </a:r>
            <a:r>
              <a:rPr sz="2100" spc="-20"/>
              <a:t>blood</a:t>
            </a:r>
            <a:r>
              <a:rPr sz="2100" spc="-100"/>
              <a:t> </a:t>
            </a:r>
            <a:r>
              <a:rPr sz="2100" spc="-10"/>
              <a:t>loss</a:t>
            </a:r>
            <a:r>
              <a:rPr sz="2100" spc="-95"/>
              <a:t> </a:t>
            </a:r>
            <a:r>
              <a:rPr sz="2100"/>
              <a:t>at</a:t>
            </a:r>
            <a:r>
              <a:rPr sz="2100" spc="-95"/>
              <a:t> </a:t>
            </a:r>
            <a:r>
              <a:rPr sz="2100" spc="-10"/>
              <a:t>this</a:t>
            </a:r>
            <a:r>
              <a:rPr sz="2100" spc="-100"/>
              <a:t> </a:t>
            </a:r>
            <a:r>
              <a:rPr sz="2100" spc="-10"/>
              <a:t>site.</a:t>
            </a:r>
            <a:endParaRPr sz="2100"/>
          </a:p>
          <a:p>
            <a:pPr marL="200660" indent="-187960">
              <a:lnSpc>
                <a:spcPts val="2400"/>
              </a:lnSpc>
              <a:spcBef>
                <a:spcPts val="200"/>
              </a:spcBef>
              <a:buSzPct val="100000"/>
              <a:buChar char="•"/>
              <a:tabLst>
                <a:tab pos="190500" algn="l"/>
              </a:tabLst>
              <a:defRPr sz="2100">
                <a:latin typeface="Microsoft Sans Serif"/>
                <a:ea typeface="Microsoft Sans Serif"/>
                <a:cs typeface="Microsoft Sans Serif"/>
                <a:sym typeface="Microsoft Sans Serif"/>
              </a:defRPr>
            </a:pPr>
            <a:r>
              <a:t>A</a:t>
            </a:r>
            <a:r>
              <a:rPr spc="-90"/>
              <a:t> </a:t>
            </a:r>
            <a:r>
              <a:t>soft</a:t>
            </a:r>
            <a:r>
              <a:rPr spc="-85"/>
              <a:t> </a:t>
            </a:r>
            <a:r>
              <a:t>uterus</a:t>
            </a:r>
            <a:r>
              <a:rPr spc="-80"/>
              <a:t> </a:t>
            </a:r>
            <a:r>
              <a:t>in</a:t>
            </a:r>
            <a:r>
              <a:rPr spc="-85"/>
              <a:t> </a:t>
            </a:r>
            <a:r>
              <a:t>the</a:t>
            </a:r>
            <a:r>
              <a:rPr spc="-85"/>
              <a:t> </a:t>
            </a:r>
            <a:r>
              <a:t>presence</a:t>
            </a:r>
            <a:r>
              <a:rPr spc="-80"/>
              <a:t> </a:t>
            </a:r>
            <a:r>
              <a:t>of</a:t>
            </a:r>
            <a:r>
              <a:rPr spc="-85"/>
              <a:t> </a:t>
            </a:r>
            <a:r>
              <a:t>heavy</a:t>
            </a:r>
            <a:r>
              <a:rPr spc="-80"/>
              <a:t> </a:t>
            </a:r>
            <a:r>
              <a:t>vaginal</a:t>
            </a:r>
            <a:r>
              <a:rPr spc="-85"/>
              <a:t> </a:t>
            </a:r>
            <a:r>
              <a:t>bleeding</a:t>
            </a:r>
            <a:r>
              <a:rPr spc="-90"/>
              <a:t> </a:t>
            </a:r>
            <a:r>
              <a:rPr spc="-10"/>
              <a:t>suggests</a:t>
            </a:r>
          </a:p>
          <a:p>
            <a:pPr indent="201295">
              <a:lnSpc>
                <a:spcPts val="2500"/>
              </a:lnSpc>
              <a:defRPr sz="2100" spc="-10">
                <a:latin typeface="Microsoft Sans Serif"/>
                <a:ea typeface="Microsoft Sans Serif"/>
                <a:cs typeface="Microsoft Sans Serif"/>
                <a:sym typeface="Microsoft Sans Serif"/>
              </a:defRPr>
            </a:pPr>
            <a:r>
              <a:t>inadequate</a:t>
            </a:r>
            <a:r>
              <a:rPr spc="-95"/>
              <a:t> </a:t>
            </a:r>
            <a:r>
              <a:t>contraction</a:t>
            </a:r>
            <a:r>
              <a:rPr spc="-85"/>
              <a:t> </a:t>
            </a:r>
            <a:r>
              <a:rPr spc="0"/>
              <a:t>of</a:t>
            </a:r>
            <a:r>
              <a:rPr spc="-80"/>
              <a:t> </a:t>
            </a:r>
            <a:r>
              <a:rPr spc="0"/>
              <a:t>the</a:t>
            </a:r>
            <a:r>
              <a:rPr spc="-85"/>
              <a:t> </a:t>
            </a:r>
            <a:r>
              <a:rPr spc="0"/>
              <a:t>uterus</a:t>
            </a:r>
            <a:r>
              <a:rPr spc="-80"/>
              <a:t> </a:t>
            </a:r>
            <a:r>
              <a:rPr spc="0"/>
              <a:t>(ie,</a:t>
            </a:r>
            <a:r>
              <a:rPr spc="170"/>
              <a:t> </a:t>
            </a:r>
            <a:r>
              <a:rPr sz="2000" spc="-9"/>
              <a:t>atony</a:t>
            </a:r>
            <a:r>
              <a:rPr sz="2200" spc="-9"/>
              <a:t>).</a:t>
            </a: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8" name="object 2"/>
          <p:cNvGrpSpPr/>
          <p:nvPr/>
        </p:nvGrpSpPr>
        <p:grpSpPr>
          <a:xfrm>
            <a:off x="1220926" y="168218"/>
            <a:ext cx="7662793" cy="5177677"/>
            <a:chOff x="-1" y="-1"/>
            <a:chExt cx="7662791" cy="5177675"/>
          </a:xfrm>
        </p:grpSpPr>
        <p:sp>
          <p:nvSpPr>
            <p:cNvPr id="636" name="object 3"/>
            <p:cNvSpPr/>
            <p:nvPr/>
          </p:nvSpPr>
          <p:spPr>
            <a:xfrm>
              <a:off x="-2" y="469803"/>
              <a:ext cx="7530314" cy="4238115"/>
            </a:xfrm>
            <a:prstGeom prst="rect">
              <a:avLst/>
            </a:prstGeom>
            <a:solidFill>
              <a:srgbClr val="FFFFFF"/>
            </a:solidFill>
            <a:ln w="12700" cap="flat">
              <a:noFill/>
              <a:miter lim="400000"/>
            </a:ln>
            <a:effectLst/>
          </p:spPr>
          <p:txBody>
            <a:bodyPr wrap="square" lIns="45718" tIns="45718" rIns="45718" bIns="45718" numCol="1" anchor="t">
              <a:noAutofit/>
            </a:bodyPr>
            <a:lstStyle/>
            <a:p>
              <a:pPr defTabSz="677821">
                <a:defRPr sz="1200"/>
              </a:pPr>
              <a:endParaRPr/>
            </a:p>
          </p:txBody>
        </p:sp>
        <p:pic>
          <p:nvPicPr>
            <p:cNvPr id="637" name="object 4" descr="object 4"/>
            <p:cNvPicPr>
              <a:picLocks noChangeAspect="1"/>
            </p:cNvPicPr>
            <p:nvPr/>
          </p:nvPicPr>
          <p:blipFill>
            <a:blip r:embed="rId2"/>
            <a:srcRect l="1902" t="3048"/>
            <a:stretch>
              <a:fillRect/>
            </a:stretch>
          </p:blipFill>
          <p:spPr>
            <a:xfrm>
              <a:off x="207165" y="-2"/>
              <a:ext cx="7455626" cy="5177677"/>
            </a:xfrm>
            <a:prstGeom prst="rect">
              <a:avLst/>
            </a:prstGeom>
            <a:ln w="12700" cap="flat">
              <a:noFill/>
              <a:miter lim="400000"/>
            </a:ln>
            <a:effectLst/>
          </p:spPr>
        </p:pic>
      </p:grpSp>
      <p:sp>
        <p:nvSpPr>
          <p:cNvPr id="639" name="object 5"/>
          <p:cNvSpPr txBox="1"/>
          <p:nvPr/>
        </p:nvSpPr>
        <p:spPr>
          <a:xfrm>
            <a:off x="3143890" y="3211809"/>
            <a:ext cx="83978" cy="197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9414" defTabSz="677821">
              <a:defRPr sz="1400" spc="7">
                <a:solidFill>
                  <a:srgbClr val="A40020"/>
                </a:solidFill>
                <a:latin typeface="Arial"/>
                <a:ea typeface="Arial"/>
                <a:cs typeface="Arial"/>
                <a:sym typeface="Arial"/>
              </a:defRPr>
            </a:lvl1pPr>
          </a:lstStyle>
          <a:p>
            <a:r>
              <a:t>•</a:t>
            </a:r>
          </a:p>
        </p:txBody>
      </p:sp>
      <p:sp>
        <p:nvSpPr>
          <p:cNvPr id="640" name="object 6"/>
          <p:cNvSpPr txBox="1"/>
          <p:nvPr/>
        </p:nvSpPr>
        <p:spPr>
          <a:xfrm>
            <a:off x="3482254" y="3306028"/>
            <a:ext cx="3474466" cy="198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9414" defTabSz="677821">
              <a:defRPr sz="1400" b="1" spc="7">
                <a:latin typeface="Times New Roman"/>
                <a:ea typeface="Times New Roman"/>
                <a:cs typeface="Times New Roman"/>
                <a:sym typeface="Times New Roman"/>
              </a:defRPr>
            </a:pPr>
            <a:r>
              <a:t>(</a:t>
            </a:r>
            <a:r>
              <a:rPr spc="-116"/>
              <a:t> </a:t>
            </a:r>
            <a:r>
              <a:rPr spc="-51">
                <a:latin typeface="Arial"/>
                <a:ea typeface="Arial"/>
                <a:cs typeface="Arial"/>
                <a:sym typeface="Arial"/>
              </a:rPr>
              <a:t>betwe</a:t>
            </a:r>
            <a:r>
              <a:rPr spc="10">
                <a:latin typeface="Arial"/>
                <a:ea typeface="Arial"/>
                <a:cs typeface="Arial"/>
                <a:sym typeface="Arial"/>
              </a:rPr>
              <a:t>en</a:t>
            </a:r>
            <a:r>
              <a:rPr spc="-158">
                <a:latin typeface="Arial"/>
                <a:ea typeface="Arial"/>
                <a:cs typeface="Arial"/>
                <a:sym typeface="Arial"/>
              </a:rPr>
              <a:t> </a:t>
            </a:r>
            <a:r>
              <a:rPr spc="-51">
                <a:latin typeface="Arial"/>
                <a:ea typeface="Arial"/>
                <a:cs typeface="Arial"/>
                <a:sym typeface="Arial"/>
              </a:rPr>
              <a:t>admissio</a:t>
            </a:r>
            <a:r>
              <a:rPr spc="10">
                <a:latin typeface="Arial"/>
                <a:ea typeface="Arial"/>
                <a:cs typeface="Arial"/>
                <a:sym typeface="Arial"/>
              </a:rPr>
              <a:t>n</a:t>
            </a:r>
            <a:r>
              <a:rPr spc="-158">
                <a:latin typeface="Arial"/>
                <a:ea typeface="Arial"/>
                <a:cs typeface="Arial"/>
                <a:sym typeface="Arial"/>
              </a:rPr>
              <a:t> </a:t>
            </a:r>
            <a:r>
              <a:rPr spc="14">
                <a:latin typeface="Arial"/>
                <a:ea typeface="Arial"/>
                <a:cs typeface="Arial"/>
                <a:sym typeface="Arial"/>
              </a:rPr>
              <a:t>&amp;</a:t>
            </a:r>
            <a:r>
              <a:rPr spc="-158">
                <a:latin typeface="Arial"/>
                <a:ea typeface="Arial"/>
                <a:cs typeface="Arial"/>
                <a:sym typeface="Arial"/>
              </a:rPr>
              <a:t> </a:t>
            </a:r>
            <a:r>
              <a:rPr spc="10"/>
              <a:t>pu</a:t>
            </a:r>
            <a:r>
              <a:rPr spc="3"/>
              <a:t>e</a:t>
            </a:r>
            <a:r>
              <a:t>rp</a:t>
            </a:r>
            <a:r>
              <a:rPr spc="3"/>
              <a:t>e</a:t>
            </a:r>
            <a:r>
              <a:t>r</a:t>
            </a:r>
            <a:r>
              <a:rPr spc="8"/>
              <a:t>i</a:t>
            </a:r>
            <a:r>
              <a:rPr spc="10"/>
              <a:t>um</a:t>
            </a:r>
            <a:r>
              <a:rPr spc="3"/>
              <a:t> </a:t>
            </a:r>
            <a:r>
              <a:rPr spc="-51">
                <a:latin typeface="Arial"/>
                <a:ea typeface="Arial"/>
                <a:cs typeface="Arial"/>
                <a:sym typeface="Arial"/>
              </a:rPr>
              <a:t>period</a:t>
            </a:r>
            <a:r>
              <a:rPr>
                <a:latin typeface="Arial"/>
                <a:ea typeface="Arial"/>
                <a:cs typeface="Arial"/>
                <a:sym typeface="Arial"/>
              </a:rPr>
              <a:t>)</a:t>
            </a:r>
            <a:r>
              <a:rPr spc="-116">
                <a:latin typeface="Arial"/>
                <a:ea typeface="Arial"/>
                <a:cs typeface="Arial"/>
                <a:sym typeface="Arial"/>
              </a:rPr>
              <a:t> </a:t>
            </a:r>
            <a:r>
              <a:rPr spc="3">
                <a:latin typeface="Arial"/>
                <a:ea typeface="Arial"/>
                <a:cs typeface="Arial"/>
                <a:sym typeface="Arial"/>
              </a:rPr>
              <a:t>.</a:t>
            </a: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4" name="object 2"/>
          <p:cNvGrpSpPr/>
          <p:nvPr/>
        </p:nvGrpSpPr>
        <p:grpSpPr>
          <a:xfrm>
            <a:off x="1315624" y="710490"/>
            <a:ext cx="7427154" cy="4180057"/>
            <a:chOff x="0" y="0"/>
            <a:chExt cx="7427152" cy="4180055"/>
          </a:xfrm>
        </p:grpSpPr>
        <p:sp>
          <p:nvSpPr>
            <p:cNvPr id="642" name="object 3"/>
            <p:cNvSpPr/>
            <p:nvPr/>
          </p:nvSpPr>
          <p:spPr>
            <a:xfrm>
              <a:off x="-1" y="-1"/>
              <a:ext cx="7427154" cy="4180056"/>
            </a:xfrm>
            <a:prstGeom prst="rect">
              <a:avLst/>
            </a:prstGeom>
            <a:solidFill>
              <a:srgbClr val="FFFFFF"/>
            </a:solidFill>
            <a:ln w="12700" cap="flat">
              <a:noFill/>
              <a:miter lim="400000"/>
            </a:ln>
            <a:effectLst/>
          </p:spPr>
          <p:txBody>
            <a:bodyPr wrap="square" lIns="45718" tIns="45718" rIns="45718" bIns="45718" numCol="1" anchor="t">
              <a:noAutofit/>
            </a:bodyPr>
            <a:lstStyle/>
            <a:p>
              <a:pPr defTabSz="677821">
                <a:defRPr sz="1200"/>
              </a:pPr>
              <a:endParaRPr/>
            </a:p>
          </p:txBody>
        </p:sp>
        <p:pic>
          <p:nvPicPr>
            <p:cNvPr id="643" name="object 4" descr="object 4"/>
            <p:cNvPicPr>
              <a:picLocks noChangeAspect="1"/>
            </p:cNvPicPr>
            <p:nvPr/>
          </p:nvPicPr>
          <p:blipFill>
            <a:blip r:embed="rId2"/>
            <a:stretch>
              <a:fillRect/>
            </a:stretch>
          </p:blipFill>
          <p:spPr>
            <a:xfrm>
              <a:off x="278050" y="-1"/>
              <a:ext cx="7107435" cy="4180057"/>
            </a:xfrm>
            <a:prstGeom prst="rect">
              <a:avLst/>
            </a:prstGeom>
            <a:ln w="12700" cap="flat">
              <a:noFill/>
              <a:miter lim="400000"/>
            </a:ln>
            <a:effectLst/>
          </p:spPr>
        </p:pic>
      </p:grpSp>
      <p:sp>
        <p:nvSpPr>
          <p:cNvPr id="645" name="object 5"/>
          <p:cNvSpPr txBox="1"/>
          <p:nvPr/>
        </p:nvSpPr>
        <p:spPr>
          <a:xfrm>
            <a:off x="2662447" y="4086707"/>
            <a:ext cx="4401022" cy="12748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281590" indent="-270218" defTabSz="677821">
              <a:spcBef>
                <a:spcPts val="600"/>
              </a:spcBef>
              <a:buSzPct val="100000"/>
              <a:buChar char="•"/>
              <a:tabLst>
                <a:tab pos="266700" algn="l"/>
                <a:tab pos="266700" algn="l"/>
              </a:tabLst>
              <a:defRPr sz="1600" spc="-57">
                <a:latin typeface="Arial"/>
                <a:ea typeface="Arial"/>
                <a:cs typeface="Arial"/>
                <a:sym typeface="Arial"/>
              </a:defRPr>
            </a:pPr>
            <a:r>
              <a:t>Mos</a:t>
            </a:r>
            <a:r>
              <a:rPr spc="-64"/>
              <a:t>t</a:t>
            </a:r>
            <a:r>
              <a:rPr spc="-117"/>
              <a:t> </a:t>
            </a:r>
            <a:r>
              <a:t>commo</a:t>
            </a:r>
            <a:r>
              <a:rPr spc="3"/>
              <a:t>n</a:t>
            </a:r>
            <a:r>
              <a:rPr spc="-117"/>
              <a:t> </a:t>
            </a:r>
            <a:r>
              <a:t>caus</a:t>
            </a:r>
            <a:r>
              <a:rPr spc="3"/>
              <a:t>e</a:t>
            </a:r>
            <a:r>
              <a:rPr spc="-117"/>
              <a:t> </a:t>
            </a:r>
            <a:r>
              <a:t>o</a:t>
            </a:r>
            <a:r>
              <a:rPr spc="-64"/>
              <a:t>f</a:t>
            </a:r>
            <a:r>
              <a:rPr spc="-117"/>
              <a:t> </a:t>
            </a:r>
            <a:r>
              <a:rPr spc="-60"/>
              <a:t>1r</a:t>
            </a:r>
            <a:r>
              <a:rPr spc="3"/>
              <a:t>y</a:t>
            </a:r>
            <a:r>
              <a:rPr spc="-117"/>
              <a:t> </a:t>
            </a:r>
            <a:r>
              <a:rPr spc="-52"/>
              <a:t>…</a:t>
            </a:r>
            <a:r>
              <a:rPr spc="7"/>
              <a:t>…</a:t>
            </a:r>
            <a:r>
              <a:rPr spc="-117"/>
              <a:t> </a:t>
            </a:r>
            <a:r>
              <a:rPr spc="-60"/>
              <a:t>uterin</a:t>
            </a:r>
            <a:r>
              <a:rPr spc="3"/>
              <a:t>e</a:t>
            </a:r>
            <a:r>
              <a:rPr spc="-208"/>
              <a:t> </a:t>
            </a:r>
            <a:r>
              <a:t>Atony</a:t>
            </a:r>
            <a:endParaRPr spc="-55"/>
          </a:p>
          <a:p>
            <a:pPr marL="281590" indent="-270218" defTabSz="677821">
              <a:spcBef>
                <a:spcPts val="500"/>
              </a:spcBef>
              <a:buSzPct val="100000"/>
              <a:buChar char="•"/>
              <a:tabLst>
                <a:tab pos="266700" algn="l"/>
                <a:tab pos="266700" algn="l"/>
              </a:tabLst>
              <a:defRPr sz="1600" spc="-57">
                <a:latin typeface="Arial"/>
                <a:ea typeface="Arial"/>
                <a:cs typeface="Arial"/>
                <a:sym typeface="Arial"/>
              </a:defRPr>
            </a:pPr>
            <a:r>
              <a:t>Mos</a:t>
            </a:r>
            <a:r>
              <a:rPr spc="-64"/>
              <a:t>t</a:t>
            </a:r>
            <a:r>
              <a:rPr spc="-117"/>
              <a:t> </a:t>
            </a:r>
            <a:r>
              <a:t>commo</a:t>
            </a:r>
            <a:r>
              <a:rPr spc="3"/>
              <a:t>n</a:t>
            </a:r>
            <a:r>
              <a:rPr spc="-117"/>
              <a:t> </a:t>
            </a:r>
            <a:r>
              <a:t>caus</a:t>
            </a:r>
            <a:r>
              <a:rPr spc="3"/>
              <a:t>e</a:t>
            </a:r>
            <a:r>
              <a:rPr spc="-117"/>
              <a:t> </a:t>
            </a:r>
            <a:r>
              <a:t>o</a:t>
            </a:r>
            <a:r>
              <a:rPr spc="-64"/>
              <a:t>f</a:t>
            </a:r>
            <a:r>
              <a:rPr spc="-117"/>
              <a:t> </a:t>
            </a:r>
            <a:r>
              <a:rPr spc="-60"/>
              <a:t>2r</a:t>
            </a:r>
            <a:r>
              <a:rPr spc="3"/>
              <a:t>y</a:t>
            </a:r>
            <a:r>
              <a:rPr spc="-117"/>
              <a:t> </a:t>
            </a:r>
            <a:r>
              <a:rPr spc="-52"/>
              <a:t>…</a:t>
            </a:r>
            <a:r>
              <a:rPr spc="7"/>
              <a:t>…</a:t>
            </a:r>
            <a:r>
              <a:rPr spc="-117"/>
              <a:t> </a:t>
            </a:r>
            <a:endParaRPr spc="-60"/>
          </a:p>
          <a:p>
            <a:pPr marL="563032" indent="-423332" defTabSz="458225">
              <a:spcBef>
                <a:spcPts val="1200"/>
              </a:spcBef>
              <a:buSzPct val="100000"/>
              <a:buFont typeface="Times New Roman"/>
              <a:buChar char="•"/>
              <a:defRPr sz="1600" spc="-60">
                <a:latin typeface="Times New Roman"/>
                <a:ea typeface="Times New Roman"/>
                <a:cs typeface="Times New Roman"/>
                <a:sym typeface="Times New Roman"/>
              </a:defRPr>
            </a:pPr>
            <a:r>
              <a:t>Retained products of conception </a:t>
            </a: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7" name="object 2" descr="object 2"/>
          <p:cNvPicPr>
            <a:picLocks noChangeAspect="1"/>
          </p:cNvPicPr>
          <p:nvPr/>
        </p:nvPicPr>
        <p:blipFill>
          <a:blip r:embed="rId2"/>
          <a:stretch>
            <a:fillRect/>
          </a:stretch>
        </p:blipFill>
        <p:spPr>
          <a:xfrm>
            <a:off x="1315625" y="546424"/>
            <a:ext cx="7427150" cy="4180055"/>
          </a:xfrm>
          <a:prstGeom prst="rect">
            <a:avLst/>
          </a:prstGeom>
          <a:ln w="12700">
            <a:miter lim="400000"/>
          </a:ln>
        </p:spPr>
      </p:pic>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 name="Double-tap to edit"/>
          <p:cNvSpPr txBox="1">
            <a:spLocks noGrp="1"/>
          </p:cNvSpPr>
          <p:nvPr>
            <p:ph type="title"/>
          </p:nvPr>
        </p:nvSpPr>
        <p:spPr>
          <a:xfrm>
            <a:off x="1812925" y="7502752"/>
            <a:ext cx="6432550" cy="673886"/>
          </a:xfrm>
          <a:prstGeom prst="rect">
            <a:avLst/>
          </a:prstGeom>
        </p:spPr>
        <p:txBody>
          <a:bodyPr/>
          <a:lstStyle/>
          <a:p>
            <a:endParaRPr/>
          </a:p>
        </p:txBody>
      </p:sp>
      <p:sp>
        <p:nvSpPr>
          <p:cNvPr id="650" name="Double-tap to edit"/>
          <p:cNvSpPr txBox="1">
            <a:spLocks noGrp="1"/>
          </p:cNvSpPr>
          <p:nvPr>
            <p:ph type="body" sz="quarter" idx="1"/>
          </p:nvPr>
        </p:nvSpPr>
        <p:spPr>
          <a:xfrm>
            <a:off x="1446759" y="7917418"/>
            <a:ext cx="7040882" cy="1416052"/>
          </a:xfrm>
          <a:prstGeom prst="rect">
            <a:avLst/>
          </a:prstGeom>
        </p:spPr>
        <p:txBody>
          <a:bodyPr/>
          <a:lstStyle/>
          <a:p>
            <a:endParaRPr/>
          </a:p>
        </p:txBody>
      </p:sp>
      <p:sp>
        <p:nvSpPr>
          <p:cNvPr id="651" name="PRIMARY MANAGEMENT “ABC’S"/>
          <p:cNvSpPr txBox="1"/>
          <p:nvPr/>
        </p:nvSpPr>
        <p:spPr>
          <a:xfrm>
            <a:off x="1673988" y="155986"/>
            <a:ext cx="6586423" cy="612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gn="ctr" defTabSz="458225">
              <a:defRPr sz="3600">
                <a:solidFill>
                  <a:srgbClr val="262626"/>
                </a:solidFill>
                <a:latin typeface="Gill Sans"/>
                <a:ea typeface="Gill Sans"/>
                <a:cs typeface="Gill Sans"/>
                <a:sym typeface="Gill Sans"/>
              </a:defRPr>
            </a:lvl1pPr>
          </a:lstStyle>
          <a:p>
            <a:r>
              <a:t>PRIMARY MANAGEMENT “ABC’S</a:t>
            </a:r>
          </a:p>
        </p:txBody>
      </p:sp>
      <p:sp>
        <p:nvSpPr>
          <p:cNvPr id="652" name="Call for help…"/>
          <p:cNvSpPr txBox="1"/>
          <p:nvPr/>
        </p:nvSpPr>
        <p:spPr>
          <a:xfrm>
            <a:off x="996078" y="1584250"/>
            <a:ext cx="8207383" cy="25706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marL="457200" indent="-317500" defTabSz="458225">
              <a:buClr>
                <a:srgbClr val="262626"/>
              </a:buClr>
              <a:buSzPct val="100000"/>
              <a:buFont typeface="Gill Sans"/>
              <a:buChar char="•"/>
              <a:defRPr sz="2400">
                <a:solidFill>
                  <a:srgbClr val="262626"/>
                </a:solidFill>
                <a:latin typeface="Gill Sans"/>
                <a:ea typeface="Gill Sans"/>
                <a:cs typeface="Gill Sans"/>
                <a:sym typeface="Gill Sans"/>
              </a:defRPr>
            </a:pPr>
            <a:r>
              <a:t>Call for help </a:t>
            </a:r>
          </a:p>
          <a:p>
            <a:pPr marL="457200" indent="-317500" defTabSz="458225">
              <a:buClr>
                <a:srgbClr val="262626"/>
              </a:buClr>
              <a:buSzPct val="100000"/>
              <a:buFont typeface="Gill Sans"/>
              <a:buChar char="•"/>
              <a:defRPr sz="2400">
                <a:solidFill>
                  <a:srgbClr val="262626"/>
                </a:solidFill>
                <a:latin typeface="Gill Sans"/>
                <a:ea typeface="Gill Sans"/>
                <a:cs typeface="Gill Sans"/>
                <a:sym typeface="Gill Sans"/>
              </a:defRPr>
            </a:pPr>
            <a:r>
              <a:t>2 large IV bore Canula</a:t>
            </a:r>
          </a:p>
          <a:p>
            <a:pPr marL="457200" indent="-317500" defTabSz="458225">
              <a:buClr>
                <a:srgbClr val="262626"/>
              </a:buClr>
              <a:buSzPct val="100000"/>
              <a:buFont typeface="Gill Sans"/>
              <a:buChar char="•"/>
              <a:defRPr sz="2400">
                <a:solidFill>
                  <a:srgbClr val="262626"/>
                </a:solidFill>
                <a:latin typeface="Gill Sans"/>
                <a:ea typeface="Gill Sans"/>
                <a:cs typeface="Gill Sans"/>
                <a:sym typeface="Gill Sans"/>
              </a:defRPr>
            </a:pPr>
            <a:r>
              <a:t>Monitor vital signs, urine output, possible foleys catheter KFT </a:t>
            </a:r>
            <a:endParaRPr>
              <a:solidFill>
                <a:srgbClr val="9BAFB5"/>
              </a:solidFill>
              <a:latin typeface="Arial"/>
              <a:ea typeface="Arial"/>
              <a:cs typeface="Arial"/>
              <a:sym typeface="Arial"/>
            </a:endParaRPr>
          </a:p>
          <a:p>
            <a:pPr marL="457200" indent="-317500" defTabSz="458225">
              <a:buClr>
                <a:srgbClr val="262626"/>
              </a:buClr>
              <a:buSzPct val="100000"/>
              <a:buFont typeface="Gill Sans"/>
              <a:buChar char="•"/>
              <a:defRPr sz="2400">
                <a:solidFill>
                  <a:srgbClr val="262626"/>
                </a:solidFill>
                <a:latin typeface="Gill Sans"/>
                <a:ea typeface="Gill Sans"/>
                <a:cs typeface="Gill Sans"/>
                <a:sym typeface="Gill Sans"/>
              </a:defRPr>
            </a:pPr>
            <a:r>
              <a:t>Withdraw for CBC BG cross match and coagulation profile </a:t>
            </a:r>
            <a:endParaRPr>
              <a:solidFill>
                <a:srgbClr val="9BAFB5"/>
              </a:solidFill>
              <a:latin typeface="Arial"/>
              <a:ea typeface="Arial"/>
              <a:cs typeface="Arial"/>
              <a:sym typeface="Arial"/>
            </a:endParaRPr>
          </a:p>
          <a:p>
            <a:pPr marL="457200" indent="-317500" defTabSz="458225">
              <a:buClr>
                <a:srgbClr val="262626"/>
              </a:buClr>
              <a:buSzPct val="100000"/>
              <a:buFont typeface="Gill Sans"/>
              <a:buChar char="•"/>
              <a:defRPr sz="2400">
                <a:solidFill>
                  <a:srgbClr val="262626"/>
                </a:solidFill>
                <a:latin typeface="Gill Sans"/>
                <a:ea typeface="Gill Sans"/>
                <a:cs typeface="Gill Sans"/>
                <a:sym typeface="Gill Sans"/>
              </a:defRPr>
            </a:pPr>
            <a:r>
              <a:t>Fluid resuscitation </a:t>
            </a:r>
            <a:endParaRPr>
              <a:solidFill>
                <a:srgbClr val="9BAFB5"/>
              </a:solidFill>
              <a:latin typeface="Arial"/>
              <a:ea typeface="Arial"/>
              <a:cs typeface="Arial"/>
              <a:sym typeface="Arial"/>
            </a:endParaRPr>
          </a:p>
          <a:p>
            <a:pPr marL="457200" indent="-317500" defTabSz="458225">
              <a:buClr>
                <a:srgbClr val="262626"/>
              </a:buClr>
              <a:buSzPct val="100000"/>
              <a:buFont typeface="Gill Sans"/>
              <a:buChar char="•"/>
              <a:defRPr sz="2400">
                <a:solidFill>
                  <a:srgbClr val="262626"/>
                </a:solidFill>
                <a:latin typeface="Gill Sans"/>
                <a:ea typeface="Gill Sans"/>
                <a:cs typeface="Gill Sans"/>
                <a:sym typeface="Gill Sans"/>
              </a:defRPr>
            </a:pPr>
            <a:r>
              <a:t>Then proceed with directed treatment</a:t>
            </a:r>
            <a:endParaRPr>
              <a:solidFill>
                <a:srgbClr val="9BAFB5"/>
              </a:solidFill>
              <a:latin typeface="Arial"/>
              <a:ea typeface="Arial"/>
              <a:cs typeface="Arial"/>
              <a:sym typeface="Arial"/>
            </a:endParaRPr>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object 2"/>
          <p:cNvSpPr txBox="1">
            <a:spLocks noGrp="1"/>
          </p:cNvSpPr>
          <p:nvPr>
            <p:ph type="title"/>
          </p:nvPr>
        </p:nvSpPr>
        <p:spPr>
          <a:xfrm>
            <a:off x="3801455" y="199095"/>
            <a:ext cx="2455492" cy="465392"/>
          </a:xfrm>
          <a:prstGeom prst="rect">
            <a:avLst/>
          </a:prstGeom>
        </p:spPr>
        <p:txBody>
          <a:bodyPr/>
          <a:lstStyle/>
          <a:p>
            <a:pPr indent="9414">
              <a:defRPr sz="2800" u="sng">
                <a:solidFill>
                  <a:srgbClr val="FF0000"/>
                </a:solidFill>
                <a:uFill>
                  <a:solidFill>
                    <a:srgbClr val="FF0000"/>
                  </a:solidFill>
                </a:uFill>
              </a:defRPr>
            </a:pPr>
            <a:r>
              <a:t>Uterine</a:t>
            </a:r>
            <a:r>
              <a:rPr spc="-100"/>
              <a:t> </a:t>
            </a:r>
            <a:r>
              <a:t>Atony</a:t>
            </a:r>
          </a:p>
        </p:txBody>
      </p:sp>
      <p:sp>
        <p:nvSpPr>
          <p:cNvPr id="655" name="object 3"/>
          <p:cNvSpPr txBox="1"/>
          <p:nvPr/>
        </p:nvSpPr>
        <p:spPr>
          <a:xfrm>
            <a:off x="1535972" y="689403"/>
            <a:ext cx="6075387" cy="2536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117834" indent="-107029" defTabSz="677821">
              <a:spcBef>
                <a:spcPts val="100"/>
              </a:spcBef>
              <a:buSzPct val="100000"/>
              <a:buChar char="-"/>
              <a:tabLst>
                <a:tab pos="114300" algn="l"/>
              </a:tabLst>
              <a:defRPr sz="1400">
                <a:latin typeface="Microsoft Sans Serif"/>
                <a:ea typeface="Microsoft Sans Serif"/>
                <a:cs typeface="Microsoft Sans Serif"/>
                <a:sym typeface="Microsoft Sans Serif"/>
              </a:defRPr>
            </a:pPr>
            <a:r>
              <a:t>Failure</a:t>
            </a:r>
            <a:r>
              <a:rPr spc="-63"/>
              <a:t> </a:t>
            </a:r>
            <a:r>
              <a:rPr spc="3"/>
              <a:t>of</a:t>
            </a:r>
            <a:r>
              <a:rPr spc="-63"/>
              <a:t> </a:t>
            </a:r>
            <a:r>
              <a:rPr spc="3"/>
              <a:t>the</a:t>
            </a:r>
            <a:r>
              <a:rPr spc="-63"/>
              <a:t> </a:t>
            </a:r>
            <a:r>
              <a:rPr spc="3"/>
              <a:t>uterus</a:t>
            </a:r>
            <a:r>
              <a:rPr spc="-58"/>
              <a:t> </a:t>
            </a:r>
            <a:r>
              <a:rPr spc="3"/>
              <a:t>to</a:t>
            </a:r>
            <a:r>
              <a:rPr spc="-63"/>
              <a:t> </a:t>
            </a:r>
            <a:r>
              <a:rPr spc="3"/>
              <a:t>contract</a:t>
            </a:r>
            <a:r>
              <a:rPr spc="-63"/>
              <a:t> </a:t>
            </a:r>
            <a:r>
              <a:t>after</a:t>
            </a:r>
            <a:r>
              <a:rPr spc="-58"/>
              <a:t> </a:t>
            </a:r>
            <a:r>
              <a:t>placental</a:t>
            </a:r>
            <a:r>
              <a:rPr spc="-63"/>
              <a:t> </a:t>
            </a:r>
            <a:r>
              <a:t>separation</a:t>
            </a:r>
            <a:endParaRPr sz="1600"/>
          </a:p>
          <a:p>
            <a:pPr marL="116506" indent="-105702" defTabSz="677821">
              <a:buSzPct val="100000"/>
              <a:buChar char="-"/>
              <a:tabLst>
                <a:tab pos="101600" algn="l"/>
              </a:tabLst>
              <a:defRPr sz="1400" spc="-3">
                <a:latin typeface="Microsoft Sans Serif"/>
                <a:ea typeface="Microsoft Sans Serif"/>
                <a:cs typeface="Microsoft Sans Serif"/>
                <a:sym typeface="Microsoft Sans Serif"/>
              </a:defRPr>
            </a:pPr>
            <a:r>
              <a:t>occurs</a:t>
            </a:r>
            <a:r>
              <a:rPr spc="-63"/>
              <a:t> </a:t>
            </a:r>
            <a:r>
              <a:t>from</a:t>
            </a:r>
            <a:r>
              <a:rPr spc="-63"/>
              <a:t> </a:t>
            </a:r>
            <a:r>
              <a:t>the</a:t>
            </a:r>
            <a:r>
              <a:rPr spc="-63"/>
              <a:t> </a:t>
            </a:r>
            <a:r>
              <a:rPr spc="-7"/>
              <a:t>myometrial</a:t>
            </a:r>
            <a:r>
              <a:rPr spc="-63"/>
              <a:t> </a:t>
            </a:r>
            <a:r>
              <a:rPr spc="-7"/>
              <a:t>spiral</a:t>
            </a:r>
            <a:r>
              <a:rPr spc="-63"/>
              <a:t> </a:t>
            </a:r>
            <a:r>
              <a:rPr spc="-7"/>
              <a:t>arterioles</a:t>
            </a:r>
            <a:r>
              <a:rPr spc="-63"/>
              <a:t> </a:t>
            </a:r>
            <a:r>
              <a:t>and</a:t>
            </a:r>
            <a:r>
              <a:rPr spc="-63"/>
              <a:t> </a:t>
            </a:r>
            <a:r>
              <a:rPr spc="-7"/>
              <a:t>decidual</a:t>
            </a:r>
            <a:r>
              <a:rPr spc="-58"/>
              <a:t> </a:t>
            </a:r>
            <a:r>
              <a:t>veins.</a:t>
            </a:r>
            <a:endParaRPr sz="1600"/>
          </a:p>
          <a:p>
            <a:pPr defTabSz="677821">
              <a:buSzPct val="100000"/>
              <a:buChar char="-"/>
              <a:defRPr sz="1400">
                <a:latin typeface="Microsoft Sans Serif"/>
                <a:ea typeface="Microsoft Sans Serif"/>
                <a:cs typeface="Microsoft Sans Serif"/>
                <a:sym typeface="Microsoft Sans Serif"/>
              </a:defRPr>
            </a:pPr>
            <a:endParaRPr sz="1600"/>
          </a:p>
          <a:p>
            <a:pPr indent="9414" defTabSz="677821">
              <a:spcBef>
                <a:spcPts val="800"/>
              </a:spcBef>
              <a:tabLst>
                <a:tab pos="1587500" algn="l"/>
              </a:tabLst>
              <a:defRPr sz="1600" u="sng" spc="68">
                <a:solidFill>
                  <a:srgbClr val="FF0000"/>
                </a:solidFill>
                <a:uFill>
                  <a:solidFill>
                    <a:srgbClr val="FF0000"/>
                  </a:solidFill>
                </a:uFill>
                <a:latin typeface="Microsoft Sans Serif"/>
                <a:ea typeface="Microsoft Sans Serif"/>
                <a:cs typeface="Microsoft Sans Serif"/>
                <a:sym typeface="Microsoft Sans Serif"/>
              </a:defRPr>
            </a:pPr>
            <a:r>
              <a:t>Risk</a:t>
            </a:r>
            <a:r>
              <a:rPr spc="-81"/>
              <a:t> </a:t>
            </a:r>
            <a:r>
              <a:rPr spc="81"/>
              <a:t>factors</a:t>
            </a:r>
            <a:r>
              <a:rPr spc="108"/>
              <a:t> </a:t>
            </a:r>
            <a:r>
              <a:rPr sz="2000" spc="3"/>
              <a:t>/	</a:t>
            </a:r>
            <a:r>
              <a:rPr sz="1800" spc="91"/>
              <a:t>Etiology</a:t>
            </a:r>
            <a:r>
              <a:rPr sz="1800" spc="-113"/>
              <a:t> </a:t>
            </a:r>
            <a:r>
              <a:rPr sz="1800" spc="54"/>
              <a:t>:-</a:t>
            </a:r>
            <a:endParaRPr spc="67"/>
          </a:p>
          <a:p>
            <a:pPr indent="9414" defTabSz="677821">
              <a:defRPr sz="1400" spc="-3">
                <a:latin typeface="Microsoft Sans Serif"/>
                <a:ea typeface="Microsoft Sans Serif"/>
                <a:cs typeface="Microsoft Sans Serif"/>
                <a:sym typeface="Microsoft Sans Serif"/>
              </a:defRPr>
            </a:pPr>
            <a:r>
              <a:t>Risk</a:t>
            </a:r>
            <a:r>
              <a:rPr spc="-66"/>
              <a:t> </a:t>
            </a:r>
            <a:r>
              <a:t>factors</a:t>
            </a:r>
            <a:r>
              <a:rPr spc="-63"/>
              <a:t> </a:t>
            </a:r>
            <a:r>
              <a:t>are</a:t>
            </a:r>
            <a:r>
              <a:rPr spc="-66"/>
              <a:t> </a:t>
            </a:r>
            <a:r>
              <a:t>related</a:t>
            </a:r>
            <a:r>
              <a:rPr spc="-63"/>
              <a:t> </a:t>
            </a:r>
            <a:r>
              <a:t>to</a:t>
            </a:r>
            <a:r>
              <a:rPr spc="-66"/>
              <a:t> </a:t>
            </a:r>
            <a:r>
              <a:t>overdistention</a:t>
            </a:r>
            <a:r>
              <a:rPr spc="-63"/>
              <a:t> </a:t>
            </a:r>
            <a:r>
              <a:t>of</a:t>
            </a:r>
            <a:r>
              <a:rPr spc="-66"/>
              <a:t> </a:t>
            </a:r>
            <a:r>
              <a:t>the</a:t>
            </a:r>
            <a:r>
              <a:rPr spc="-63"/>
              <a:t> </a:t>
            </a:r>
            <a:r>
              <a:t>uterus</a:t>
            </a:r>
            <a:r>
              <a:rPr spc="-66"/>
              <a:t> </a:t>
            </a:r>
            <a:r>
              <a:t>and</a:t>
            </a:r>
            <a:r>
              <a:rPr spc="-63"/>
              <a:t> </a:t>
            </a:r>
            <a:r>
              <a:t>include</a:t>
            </a:r>
            <a:endParaRPr sz="1600"/>
          </a:p>
          <a:p>
            <a:pPr indent="9414" defTabSz="677821">
              <a:tabLst>
                <a:tab pos="6070600" algn="l"/>
              </a:tabLst>
              <a:defRPr sz="1400" u="sng" spc="-38">
                <a:uFill>
                  <a:solidFill>
                    <a:srgbClr val="000000"/>
                  </a:solidFill>
                </a:uFill>
                <a:latin typeface="Times New Roman"/>
                <a:ea typeface="Times New Roman"/>
                <a:cs typeface="Times New Roman"/>
                <a:sym typeface="Times New Roman"/>
              </a:defRPr>
            </a:pPr>
            <a:r>
              <a:t> </a:t>
            </a:r>
            <a:r>
              <a:rPr spc="3">
                <a:latin typeface="Microsoft Sans Serif"/>
                <a:ea typeface="Microsoft Sans Serif"/>
                <a:cs typeface="Microsoft Sans Serif"/>
                <a:sym typeface="Microsoft Sans Serif"/>
              </a:rPr>
              <a:t>multiparity</a:t>
            </a:r>
            <a:r>
              <a:rPr spc="-66">
                <a:latin typeface="Microsoft Sans Serif"/>
                <a:ea typeface="Microsoft Sans Serif"/>
                <a:cs typeface="Microsoft Sans Serif"/>
                <a:sym typeface="Microsoft Sans Serif"/>
              </a:rPr>
              <a:t> </a:t>
            </a:r>
            <a:r>
              <a:rPr spc="3">
                <a:latin typeface="Microsoft Sans Serif"/>
                <a:ea typeface="Microsoft Sans Serif"/>
                <a:cs typeface="Microsoft Sans Serif"/>
                <a:sym typeface="Microsoft Sans Serif"/>
              </a:rPr>
              <a:t>,</a:t>
            </a:r>
            <a:r>
              <a:rPr spc="-63">
                <a:latin typeface="Microsoft Sans Serif"/>
                <a:ea typeface="Microsoft Sans Serif"/>
                <a:cs typeface="Microsoft Sans Serif"/>
                <a:sym typeface="Microsoft Sans Serif"/>
              </a:rPr>
              <a:t> </a:t>
            </a:r>
            <a:r>
              <a:rPr spc="3">
                <a:latin typeface="Microsoft Sans Serif"/>
                <a:ea typeface="Microsoft Sans Serif"/>
                <a:cs typeface="Microsoft Sans Serif"/>
                <a:sym typeface="Microsoft Sans Serif"/>
              </a:rPr>
              <a:t>fetal</a:t>
            </a:r>
            <a:r>
              <a:rPr spc="-66">
                <a:latin typeface="Microsoft Sans Serif"/>
                <a:ea typeface="Microsoft Sans Serif"/>
                <a:cs typeface="Microsoft Sans Serif"/>
                <a:sym typeface="Microsoft Sans Serif"/>
              </a:rPr>
              <a:t> </a:t>
            </a:r>
            <a:r>
              <a:rPr spc="7">
                <a:latin typeface="Microsoft Sans Serif"/>
                <a:ea typeface="Microsoft Sans Serif"/>
                <a:cs typeface="Microsoft Sans Serif"/>
                <a:sym typeface="Microsoft Sans Serif"/>
              </a:rPr>
              <a:t>macrosomia,</a:t>
            </a:r>
            <a:r>
              <a:rPr spc="-63">
                <a:latin typeface="Microsoft Sans Serif"/>
                <a:ea typeface="Microsoft Sans Serif"/>
                <a:cs typeface="Microsoft Sans Serif"/>
                <a:sym typeface="Microsoft Sans Serif"/>
              </a:rPr>
              <a:t> </a:t>
            </a:r>
            <a:r>
              <a:rPr spc="7">
                <a:latin typeface="Microsoft Sans Serif"/>
                <a:ea typeface="Microsoft Sans Serif"/>
                <a:cs typeface="Microsoft Sans Serif"/>
                <a:sym typeface="Microsoft Sans Serif"/>
              </a:rPr>
              <a:t>polyhydrominos</a:t>
            </a:r>
            <a:r>
              <a:rPr spc="-63">
                <a:latin typeface="Microsoft Sans Serif"/>
                <a:ea typeface="Microsoft Sans Serif"/>
                <a:cs typeface="Microsoft Sans Serif"/>
                <a:sym typeface="Microsoft Sans Serif"/>
              </a:rPr>
              <a:t> </a:t>
            </a:r>
            <a:r>
              <a:rPr spc="3">
                <a:latin typeface="Microsoft Sans Serif"/>
                <a:ea typeface="Microsoft Sans Serif"/>
                <a:cs typeface="Microsoft Sans Serif"/>
                <a:sym typeface="Microsoft Sans Serif"/>
              </a:rPr>
              <a:t>,</a:t>
            </a:r>
            <a:r>
              <a:rPr spc="-66">
                <a:latin typeface="Microsoft Sans Serif"/>
                <a:ea typeface="Microsoft Sans Serif"/>
                <a:cs typeface="Microsoft Sans Serif"/>
                <a:sym typeface="Microsoft Sans Serif"/>
              </a:rPr>
              <a:t> </a:t>
            </a:r>
            <a:r>
              <a:rPr spc="3">
                <a:latin typeface="Microsoft Sans Serif"/>
                <a:ea typeface="Microsoft Sans Serif"/>
                <a:cs typeface="Microsoft Sans Serif"/>
                <a:sym typeface="Microsoft Sans Serif"/>
              </a:rPr>
              <a:t>multiple</a:t>
            </a:r>
            <a:r>
              <a:rPr spc="-63">
                <a:latin typeface="Microsoft Sans Serif"/>
                <a:ea typeface="Microsoft Sans Serif"/>
                <a:cs typeface="Microsoft Sans Serif"/>
                <a:sym typeface="Microsoft Sans Serif"/>
              </a:rPr>
              <a:t> </a:t>
            </a:r>
            <a:r>
              <a:rPr spc="3">
                <a:latin typeface="Microsoft Sans Serif"/>
                <a:ea typeface="Microsoft Sans Serif"/>
                <a:cs typeface="Microsoft Sans Serif"/>
                <a:sym typeface="Microsoft Sans Serif"/>
              </a:rPr>
              <a:t>gestation	</a:t>
            </a:r>
            <a:endParaRPr>
              <a:latin typeface="Microsoft Sans Serif"/>
              <a:ea typeface="Microsoft Sans Serif"/>
              <a:cs typeface="Microsoft Sans Serif"/>
              <a:sym typeface="Microsoft Sans Serif"/>
            </a:endParaRPr>
          </a:p>
          <a:p>
            <a:pPr defTabSz="677821">
              <a:defRPr sz="1600">
                <a:latin typeface="Microsoft Sans Serif"/>
                <a:ea typeface="Microsoft Sans Serif"/>
                <a:cs typeface="Microsoft Sans Serif"/>
                <a:sym typeface="Microsoft Sans Serif"/>
              </a:defRPr>
            </a:pPr>
            <a:endParaRPr>
              <a:latin typeface="Microsoft Sans Serif"/>
              <a:ea typeface="Microsoft Sans Serif"/>
              <a:cs typeface="Microsoft Sans Serif"/>
              <a:sym typeface="Microsoft Sans Serif"/>
            </a:endParaRPr>
          </a:p>
          <a:p>
            <a:pPr defTabSz="677821">
              <a:defRPr sz="2000">
                <a:latin typeface="Microsoft Sans Serif"/>
                <a:ea typeface="Microsoft Sans Serif"/>
                <a:cs typeface="Microsoft Sans Serif"/>
                <a:sym typeface="Microsoft Sans Serif"/>
              </a:defRPr>
            </a:pPr>
            <a:endParaRPr>
              <a:latin typeface="Microsoft Sans Serif"/>
              <a:ea typeface="Microsoft Sans Serif"/>
              <a:cs typeface="Microsoft Sans Serif"/>
              <a:sym typeface="Microsoft Sans Serif"/>
            </a:endParaRPr>
          </a:p>
          <a:p>
            <a:pPr indent="9414" defTabSz="677821">
              <a:defRPr sz="1400" u="sng" spc="58">
                <a:solidFill>
                  <a:srgbClr val="FF0000"/>
                </a:solidFill>
                <a:uFill>
                  <a:solidFill>
                    <a:srgbClr val="FF0000"/>
                  </a:solidFill>
                </a:uFill>
                <a:latin typeface="Microsoft Sans Serif"/>
                <a:ea typeface="Microsoft Sans Serif"/>
                <a:cs typeface="Microsoft Sans Serif"/>
                <a:sym typeface="Microsoft Sans Serif"/>
              </a:defRPr>
            </a:pPr>
            <a:r>
              <a:t>Clinical</a:t>
            </a:r>
            <a:r>
              <a:rPr spc="-91"/>
              <a:t> </a:t>
            </a:r>
            <a:r>
              <a:rPr spc="49"/>
              <a:t>features:-</a:t>
            </a:r>
            <a:r>
              <a:rPr spc="66"/>
              <a:t> </a:t>
            </a:r>
            <a:endParaRPr spc="56"/>
          </a:p>
          <a:p>
            <a:pPr indent="9414" defTabSz="677821">
              <a:spcBef>
                <a:spcPts val="100"/>
              </a:spcBef>
              <a:defRPr sz="1400" spc="-3">
                <a:latin typeface="Microsoft Sans Serif"/>
                <a:ea typeface="Microsoft Sans Serif"/>
                <a:cs typeface="Microsoft Sans Serif"/>
                <a:sym typeface="Microsoft Sans Serif"/>
              </a:defRPr>
            </a:pPr>
            <a:r>
              <a:t>-Profuse</a:t>
            </a:r>
            <a:r>
              <a:rPr spc="-77"/>
              <a:t> </a:t>
            </a:r>
            <a:r>
              <a:rPr spc="-7"/>
              <a:t>vaginal</a:t>
            </a:r>
            <a:r>
              <a:rPr spc="-72"/>
              <a:t> </a:t>
            </a:r>
            <a:r>
              <a:rPr spc="-7"/>
              <a:t>bleeding</a:t>
            </a:r>
            <a:endParaRPr sz="1600"/>
          </a:p>
          <a:p>
            <a:pPr marL="115623" indent="-104819" defTabSz="677821">
              <a:buSzPct val="100000"/>
              <a:buChar char="-"/>
              <a:tabLst>
                <a:tab pos="101600" algn="l"/>
              </a:tabLst>
              <a:defRPr sz="1400" spc="3">
                <a:latin typeface="Microsoft Sans Serif"/>
                <a:ea typeface="Microsoft Sans Serif"/>
                <a:cs typeface="Microsoft Sans Serif"/>
                <a:sym typeface="Microsoft Sans Serif"/>
              </a:defRPr>
            </a:pPr>
            <a:r>
              <a:t>Soft,</a:t>
            </a:r>
            <a:r>
              <a:rPr spc="-72"/>
              <a:t> </a:t>
            </a:r>
            <a:r>
              <a:t>enlarged</a:t>
            </a:r>
            <a:r>
              <a:rPr spc="-69"/>
              <a:t> </a:t>
            </a:r>
            <a:r>
              <a:rPr spc="7"/>
              <a:t>uterus</a:t>
            </a:r>
          </a:p>
        </p:txBody>
      </p:sp>
      <p:grpSp>
        <p:nvGrpSpPr>
          <p:cNvPr id="658" name="object 4"/>
          <p:cNvGrpSpPr/>
          <p:nvPr/>
        </p:nvGrpSpPr>
        <p:grpSpPr>
          <a:xfrm>
            <a:off x="1009607" y="2954886"/>
            <a:ext cx="7620583" cy="1871698"/>
            <a:chOff x="0" y="0"/>
            <a:chExt cx="7620582" cy="1871696"/>
          </a:xfrm>
        </p:grpSpPr>
        <p:sp>
          <p:nvSpPr>
            <p:cNvPr id="656" name="object 5"/>
            <p:cNvSpPr/>
            <p:nvPr/>
          </p:nvSpPr>
          <p:spPr>
            <a:xfrm>
              <a:off x="0" y="1701147"/>
              <a:ext cx="33454" cy="2"/>
            </a:xfrm>
            <a:prstGeom prst="line">
              <a:avLst/>
            </a:prstGeom>
            <a:noFill/>
            <a:ln w="3175" cap="flat">
              <a:solidFill>
                <a:srgbClr val="000000"/>
              </a:solidFill>
              <a:prstDash val="solid"/>
              <a:round/>
            </a:ln>
            <a:effectLst/>
          </p:spPr>
          <p:txBody>
            <a:bodyPr wrap="square" lIns="45718" tIns="45718" rIns="45718" bIns="45718" numCol="1" anchor="t">
              <a:noAutofit/>
            </a:bodyPr>
            <a:lstStyle/>
            <a:p>
              <a:pPr defTabSz="916450">
                <a:defRPr>
                  <a:latin typeface="Aptos"/>
                  <a:ea typeface="Aptos"/>
                  <a:cs typeface="Aptos"/>
                  <a:sym typeface="Aptos"/>
                </a:defRPr>
              </a:pPr>
              <a:endParaRPr/>
            </a:p>
          </p:txBody>
        </p:sp>
        <p:pic>
          <p:nvPicPr>
            <p:cNvPr id="657" name="object 6" descr="object 6"/>
            <p:cNvPicPr>
              <a:picLocks noChangeAspect="1"/>
            </p:cNvPicPr>
            <p:nvPr/>
          </p:nvPicPr>
          <p:blipFill>
            <a:blip r:embed="rId2"/>
            <a:stretch>
              <a:fillRect/>
            </a:stretch>
          </p:blipFill>
          <p:spPr>
            <a:xfrm>
              <a:off x="2940528" y="-1"/>
              <a:ext cx="4680055" cy="1871698"/>
            </a:xfrm>
            <a:prstGeom prst="rect">
              <a:avLst/>
            </a:prstGeom>
            <a:ln w="12700" cap="flat">
              <a:noFill/>
              <a:miter lim="400000"/>
            </a:ln>
            <a:effectLst/>
          </p:spPr>
        </p:pic>
      </p:gr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 name="object 2"/>
          <p:cNvSpPr txBox="1">
            <a:spLocks noGrp="1"/>
          </p:cNvSpPr>
          <p:nvPr>
            <p:ph type="title"/>
          </p:nvPr>
        </p:nvSpPr>
        <p:spPr>
          <a:xfrm>
            <a:off x="1408140" y="121223"/>
            <a:ext cx="1875164" cy="391267"/>
          </a:xfrm>
          <a:prstGeom prst="rect">
            <a:avLst/>
          </a:prstGeom>
        </p:spPr>
        <p:txBody>
          <a:bodyPr/>
          <a:lstStyle/>
          <a:p>
            <a:pPr indent="9414">
              <a:defRPr u="sng">
                <a:solidFill>
                  <a:srgbClr val="FF0000"/>
                </a:solidFill>
                <a:uFill>
                  <a:solidFill>
                    <a:srgbClr val="FF0000"/>
                  </a:solidFill>
                </a:uFill>
              </a:defRPr>
            </a:pPr>
            <a:r>
              <a:t>Diagnosis</a:t>
            </a:r>
            <a:r>
              <a:rPr spc="-200"/>
              <a:t> </a:t>
            </a:r>
            <a:r>
              <a:t>:- </a:t>
            </a:r>
          </a:p>
        </p:txBody>
      </p:sp>
      <p:sp>
        <p:nvSpPr>
          <p:cNvPr id="661" name="object 3"/>
          <p:cNvSpPr/>
          <p:nvPr/>
        </p:nvSpPr>
        <p:spPr>
          <a:xfrm>
            <a:off x="1417524" y="2724692"/>
            <a:ext cx="3307082" cy="3"/>
          </a:xfrm>
          <a:prstGeom prst="line">
            <a:avLst/>
          </a:prstGeom>
          <a:ln w="12700">
            <a:solidFill>
              <a:srgbClr val="000000"/>
            </a:solidFill>
          </a:ln>
        </p:spPr>
        <p:txBody>
          <a:bodyPr lIns="45718" tIns="45718" rIns="45718" bIns="45718"/>
          <a:lstStyle/>
          <a:p>
            <a:pPr defTabSz="916450">
              <a:defRPr>
                <a:latin typeface="Aptos"/>
                <a:ea typeface="Aptos"/>
                <a:cs typeface="Aptos"/>
                <a:sym typeface="Aptos"/>
              </a:defRPr>
            </a:pPr>
            <a:endParaRPr/>
          </a:p>
        </p:txBody>
      </p:sp>
      <p:sp>
        <p:nvSpPr>
          <p:cNvPr id="662" name="object 4"/>
          <p:cNvSpPr txBox="1"/>
          <p:nvPr/>
        </p:nvSpPr>
        <p:spPr>
          <a:xfrm>
            <a:off x="1523532" y="873271"/>
            <a:ext cx="4620950" cy="326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9414" defTabSz="677821">
              <a:defRPr sz="1400" spc="-5">
                <a:latin typeface="Microsoft Sans Serif"/>
                <a:ea typeface="Microsoft Sans Serif"/>
                <a:cs typeface="Microsoft Sans Serif"/>
                <a:sym typeface="Microsoft Sans Serif"/>
              </a:defRPr>
            </a:pPr>
            <a:r>
              <a:t>B</a:t>
            </a:r>
            <a:r>
              <a:rPr spc="-2"/>
              <a:t>y</a:t>
            </a:r>
            <a:r>
              <a:rPr spc="-227"/>
              <a:t> </a:t>
            </a:r>
            <a:r>
              <a:rPr spc="7"/>
              <a:t>Bimanua</a:t>
            </a:r>
            <a:r>
              <a:rPr spc="3"/>
              <a:t>l</a:t>
            </a:r>
            <a:r>
              <a:rPr spc="-63"/>
              <a:t> </a:t>
            </a:r>
            <a:r>
              <a:rPr spc="3"/>
              <a:t>pelvi</a:t>
            </a:r>
            <a:r>
              <a:rPr spc="7"/>
              <a:t>c</a:t>
            </a:r>
            <a:r>
              <a:rPr spc="-63"/>
              <a:t> </a:t>
            </a:r>
            <a:r>
              <a:rPr spc="7"/>
              <a:t>examination</a:t>
            </a:r>
            <a:endParaRPr spc="-6"/>
          </a:p>
          <a:p>
            <a:pPr defTabSz="677821">
              <a:defRPr sz="1400" spc="-6">
                <a:latin typeface="Microsoft Sans Serif"/>
                <a:ea typeface="Microsoft Sans Serif"/>
                <a:cs typeface="Microsoft Sans Serif"/>
                <a:sym typeface="Microsoft Sans Serif"/>
              </a:defRPr>
            </a:pPr>
            <a:endParaRPr spc="-6"/>
          </a:p>
          <a:p>
            <a:pPr indent="9414" defTabSz="677821">
              <a:defRPr sz="1400" u="sng" spc="70">
                <a:uFill>
                  <a:solidFill>
                    <a:srgbClr val="000000"/>
                  </a:solidFill>
                </a:uFill>
                <a:latin typeface="Microsoft Sans Serif"/>
                <a:ea typeface="Microsoft Sans Serif"/>
                <a:cs typeface="Microsoft Sans Serif"/>
                <a:sym typeface="Microsoft Sans Serif"/>
              </a:defRPr>
            </a:pPr>
            <a:r>
              <a:t>Findings</a:t>
            </a:r>
            <a:r>
              <a:rPr spc="-88"/>
              <a:t> </a:t>
            </a:r>
            <a:r>
              <a:rPr spc="81"/>
              <a:t>:</a:t>
            </a:r>
            <a:r>
              <a:rPr spc="-88"/>
              <a:t> </a:t>
            </a:r>
            <a:r>
              <a:rPr spc="3"/>
              <a:t>-</a:t>
            </a:r>
          </a:p>
          <a:p>
            <a:pPr marL="142729" indent="-131355" defTabSz="677821">
              <a:buSzPct val="106976"/>
              <a:buChar char="-"/>
              <a:tabLst>
                <a:tab pos="127000" algn="l"/>
              </a:tabLst>
              <a:defRPr sz="1400" spc="-3">
                <a:latin typeface="Microsoft Sans Serif"/>
                <a:ea typeface="Microsoft Sans Serif"/>
                <a:cs typeface="Microsoft Sans Serif"/>
                <a:sym typeface="Microsoft Sans Serif"/>
              </a:defRPr>
            </a:pPr>
            <a:r>
              <a:t>Soft</a:t>
            </a:r>
            <a:r>
              <a:rPr spc="-94"/>
              <a:t> </a:t>
            </a:r>
            <a:r>
              <a:t>uterus</a:t>
            </a:r>
            <a:endParaRPr sz="1600"/>
          </a:p>
          <a:p>
            <a:pPr marL="142729" indent="-131355" defTabSz="677821">
              <a:buSzPct val="109522"/>
              <a:buChar char="-"/>
              <a:tabLst>
                <a:tab pos="127000" algn="l"/>
              </a:tabLst>
              <a:defRPr sz="1400" spc="-7">
                <a:latin typeface="Microsoft Sans Serif"/>
                <a:ea typeface="Microsoft Sans Serif"/>
                <a:cs typeface="Microsoft Sans Serif"/>
                <a:sym typeface="Microsoft Sans Serif"/>
              </a:defRPr>
            </a:pPr>
            <a:r>
              <a:t>Enlarged</a:t>
            </a:r>
            <a:r>
              <a:rPr spc="-90"/>
              <a:t> </a:t>
            </a:r>
            <a:r>
              <a:rPr spc="-3"/>
              <a:t>uterus</a:t>
            </a:r>
            <a:endParaRPr sz="1600"/>
          </a:p>
          <a:p>
            <a:pPr marL="142729" indent="-131355" defTabSz="677821">
              <a:buSzPct val="109522"/>
              <a:buChar char="-"/>
              <a:tabLst>
                <a:tab pos="127000" algn="l"/>
              </a:tabLst>
              <a:defRPr sz="1400" spc="3">
                <a:latin typeface="Microsoft Sans Serif"/>
                <a:ea typeface="Microsoft Sans Serif"/>
                <a:cs typeface="Microsoft Sans Serif"/>
                <a:sym typeface="Microsoft Sans Serif"/>
              </a:defRPr>
            </a:pPr>
            <a:r>
              <a:t>High</a:t>
            </a:r>
            <a:r>
              <a:rPr spc="-90"/>
              <a:t> </a:t>
            </a:r>
            <a:r>
              <a:t>fundus</a:t>
            </a:r>
            <a:endParaRPr sz="1600"/>
          </a:p>
          <a:p>
            <a:pPr defTabSz="677821">
              <a:buSzPct val="100000"/>
              <a:buFont typeface="Microsoft Sans Serif"/>
              <a:buChar char="-"/>
              <a:defRPr>
                <a:latin typeface="Microsoft Sans Serif"/>
                <a:ea typeface="Microsoft Sans Serif"/>
                <a:cs typeface="Microsoft Sans Serif"/>
                <a:sym typeface="Microsoft Sans Serif"/>
              </a:defRPr>
            </a:pPr>
            <a:endParaRPr sz="1600"/>
          </a:p>
          <a:p>
            <a:pPr indent="9414" defTabSz="677821">
              <a:defRPr sz="1600" spc="50">
                <a:latin typeface="Microsoft Sans Serif"/>
                <a:ea typeface="Microsoft Sans Serif"/>
                <a:cs typeface="Microsoft Sans Serif"/>
                <a:sym typeface="Microsoft Sans Serif"/>
              </a:defRPr>
            </a:pPr>
            <a:r>
              <a:t>Management</a:t>
            </a:r>
            <a:r>
              <a:rPr spc="-89"/>
              <a:t> </a:t>
            </a:r>
            <a:r>
              <a:rPr spc="96"/>
              <a:t>of</a:t>
            </a:r>
            <a:r>
              <a:rPr spc="-85"/>
              <a:t> </a:t>
            </a:r>
            <a:r>
              <a:rPr spc="68"/>
              <a:t>uterine</a:t>
            </a:r>
            <a:r>
              <a:rPr spc="-85"/>
              <a:t> </a:t>
            </a:r>
            <a:r>
              <a:rPr spc="96"/>
              <a:t>Atony</a:t>
            </a:r>
            <a:r>
              <a:rPr spc="-85"/>
              <a:t> </a:t>
            </a:r>
            <a:r>
              <a:rPr spc="46"/>
              <a:t>:-</a:t>
            </a:r>
            <a:endParaRPr spc="48"/>
          </a:p>
          <a:p>
            <a:pPr indent="9414" defTabSz="677821">
              <a:defRPr sz="1400" spc="-7">
                <a:latin typeface="Microsoft Sans Serif"/>
                <a:ea typeface="Microsoft Sans Serif"/>
                <a:cs typeface="Microsoft Sans Serif"/>
                <a:sym typeface="Microsoft Sans Serif"/>
              </a:defRPr>
            </a:pPr>
            <a:r>
              <a:t>-uterine</a:t>
            </a:r>
            <a:r>
              <a:rPr spc="-83"/>
              <a:t> </a:t>
            </a:r>
            <a:r>
              <a:t>massage</a:t>
            </a:r>
            <a:endParaRPr sz="1600"/>
          </a:p>
          <a:p>
            <a:pPr marL="142729" indent="-131355" defTabSz="677821">
              <a:buSzPct val="109522"/>
              <a:buChar char="-"/>
              <a:tabLst>
                <a:tab pos="127000" algn="l"/>
              </a:tabLst>
              <a:defRPr sz="1400" spc="7">
                <a:latin typeface="Microsoft Sans Serif"/>
                <a:ea typeface="Microsoft Sans Serif"/>
                <a:cs typeface="Microsoft Sans Serif"/>
                <a:sym typeface="Microsoft Sans Serif"/>
              </a:defRPr>
            </a:pPr>
            <a:r>
              <a:t>Bimanual</a:t>
            </a:r>
            <a:r>
              <a:rPr spc="-69"/>
              <a:t> </a:t>
            </a:r>
            <a:r>
              <a:t>compression</a:t>
            </a:r>
            <a:r>
              <a:rPr spc="-69"/>
              <a:t> </a:t>
            </a:r>
            <a:r>
              <a:t>of</a:t>
            </a:r>
            <a:r>
              <a:rPr spc="-66"/>
              <a:t> </a:t>
            </a:r>
            <a:r>
              <a:t>uterus</a:t>
            </a:r>
            <a:endParaRPr sz="1600"/>
          </a:p>
          <a:p>
            <a:pPr marL="142729" indent="-131355" defTabSz="677821">
              <a:buSzPct val="109522"/>
              <a:buChar char="-"/>
              <a:tabLst>
                <a:tab pos="127000" algn="l"/>
              </a:tabLst>
              <a:defRPr sz="1400" spc="3">
                <a:latin typeface="Microsoft Sans Serif"/>
                <a:ea typeface="Microsoft Sans Serif"/>
                <a:cs typeface="Microsoft Sans Serif"/>
                <a:sym typeface="Microsoft Sans Serif"/>
              </a:defRPr>
            </a:pPr>
            <a:r>
              <a:t>Oxytocin 20 units in 500 ml Ns </a:t>
            </a:r>
          </a:p>
          <a:p>
            <a:pPr marL="142729" indent="-131355" defTabSz="677821">
              <a:buSzPct val="109522"/>
              <a:buChar char="-"/>
              <a:tabLst>
                <a:tab pos="127000" algn="l"/>
              </a:tabLst>
              <a:defRPr sz="1400" spc="3">
                <a:latin typeface="Microsoft Sans Serif"/>
                <a:ea typeface="Microsoft Sans Serif"/>
                <a:cs typeface="Microsoft Sans Serif"/>
                <a:sym typeface="Microsoft Sans Serif"/>
              </a:defRPr>
            </a:pPr>
            <a:r>
              <a:t>Methergin 0.2 IV IM </a:t>
            </a:r>
            <a:endParaRPr sz="1600"/>
          </a:p>
          <a:p>
            <a:pPr marL="135815" indent="-124442" defTabSz="677821">
              <a:buSzPct val="104545"/>
              <a:buChar char="-"/>
              <a:tabLst>
                <a:tab pos="127000" algn="l"/>
              </a:tabLst>
              <a:defRPr sz="1400" spc="-5">
                <a:latin typeface="Microsoft Sans Serif"/>
                <a:ea typeface="Microsoft Sans Serif"/>
                <a:cs typeface="Microsoft Sans Serif"/>
                <a:sym typeface="Microsoft Sans Serif"/>
              </a:defRPr>
            </a:pPr>
            <a:r>
              <a:t>Misoprostol 800 </a:t>
            </a:r>
            <a:endParaRPr spc="-5"/>
          </a:p>
          <a:p>
            <a:pPr marL="190193" indent="-178821" defTabSz="677821">
              <a:buSzPct val="112195"/>
              <a:buChar char="-"/>
              <a:tabLst>
                <a:tab pos="127000" algn="l"/>
              </a:tabLst>
              <a:defRPr spc="-7">
                <a:latin typeface="Microsoft Sans Serif"/>
                <a:ea typeface="Microsoft Sans Serif"/>
                <a:cs typeface="Microsoft Sans Serif"/>
                <a:sym typeface="Microsoft Sans Serif"/>
              </a:defRPr>
            </a:pPr>
            <a:r>
              <a:t>Carboprosat 0.25 IM every 15 minutes for max 8 dose</a:t>
            </a:r>
          </a:p>
        </p:txBody>
      </p:sp>
      <p:sp>
        <p:nvSpPr>
          <p:cNvPr id="663" name="object 5"/>
          <p:cNvSpPr/>
          <p:nvPr/>
        </p:nvSpPr>
        <p:spPr>
          <a:xfrm>
            <a:off x="665175" y="1417262"/>
            <a:ext cx="5236257" cy="2915949"/>
          </a:xfrm>
          <a:custGeom>
            <a:avLst/>
            <a:gdLst/>
            <a:ahLst/>
            <a:cxnLst>
              <a:cxn ang="0">
                <a:pos x="wd2" y="hd2"/>
              </a:cxn>
              <a:cxn ang="5400000">
                <a:pos x="wd2" y="hd2"/>
              </a:cxn>
              <a:cxn ang="10800000">
                <a:pos x="wd2" y="hd2"/>
              </a:cxn>
              <a:cxn ang="16200000">
                <a:pos x="wd2" y="hd2"/>
              </a:cxn>
            </a:cxnLst>
            <a:rect l="0" t="0" r="r" b="b"/>
            <a:pathLst>
              <a:path w="21600" h="21600" extrusionOk="0">
                <a:moveTo>
                  <a:pt x="0" y="3235"/>
                </a:moveTo>
                <a:lnTo>
                  <a:pt x="45" y="2398"/>
                </a:lnTo>
                <a:lnTo>
                  <a:pt x="223" y="1368"/>
                </a:lnTo>
                <a:lnTo>
                  <a:pt x="494" y="582"/>
                </a:lnTo>
                <a:lnTo>
                  <a:pt x="833" y="106"/>
                </a:lnTo>
                <a:lnTo>
                  <a:pt x="20474" y="0"/>
                </a:lnTo>
                <a:lnTo>
                  <a:pt x="20604" y="25"/>
                </a:lnTo>
                <a:lnTo>
                  <a:pt x="20965" y="359"/>
                </a:lnTo>
                <a:lnTo>
                  <a:pt x="21264" y="1034"/>
                </a:lnTo>
                <a:lnTo>
                  <a:pt x="21480" y="1982"/>
                </a:lnTo>
                <a:lnTo>
                  <a:pt x="21591" y="3125"/>
                </a:lnTo>
                <a:lnTo>
                  <a:pt x="21600" y="18000"/>
                </a:lnTo>
                <a:lnTo>
                  <a:pt x="21593" y="18415"/>
                </a:lnTo>
                <a:lnTo>
                  <a:pt x="21487" y="19568"/>
                </a:lnTo>
                <a:lnTo>
                  <a:pt x="21276" y="20526"/>
                </a:lnTo>
                <a:lnTo>
                  <a:pt x="20981" y="21216"/>
                </a:lnTo>
                <a:lnTo>
                  <a:pt x="20623" y="21568"/>
                </a:lnTo>
                <a:lnTo>
                  <a:pt x="1107" y="21600"/>
                </a:lnTo>
                <a:lnTo>
                  <a:pt x="977" y="21575"/>
                </a:lnTo>
                <a:lnTo>
                  <a:pt x="616" y="21241"/>
                </a:lnTo>
                <a:lnTo>
                  <a:pt x="316" y="20566"/>
                </a:lnTo>
                <a:lnTo>
                  <a:pt x="100" y="19618"/>
                </a:lnTo>
                <a:lnTo>
                  <a:pt x="0" y="18580"/>
                </a:lnTo>
              </a:path>
            </a:pathLst>
          </a:custGeom>
          <a:ln w="3175">
            <a:solidFill>
              <a:srgbClr val="4471C4"/>
            </a:solidFill>
          </a:ln>
        </p:spPr>
        <p:txBody>
          <a:bodyPr lIns="45718" tIns="45718" rIns="45718" bIns="45718"/>
          <a:lstStyle/>
          <a:p>
            <a:pPr defTabSz="677821">
              <a:defRPr sz="1200"/>
            </a:pPr>
            <a:endParaRPr/>
          </a:p>
        </p:txBody>
      </p:sp>
      <p:pic>
        <p:nvPicPr>
          <p:cNvPr id="664" name="object 3" descr="object 3"/>
          <p:cNvPicPr>
            <a:picLocks noChangeAspect="1"/>
          </p:cNvPicPr>
          <p:nvPr/>
        </p:nvPicPr>
        <p:blipFill>
          <a:blip r:embed="rId2"/>
          <a:stretch>
            <a:fillRect/>
          </a:stretch>
        </p:blipFill>
        <p:spPr>
          <a:xfrm>
            <a:off x="3750067" y="-31501"/>
            <a:ext cx="6083824" cy="2421720"/>
          </a:xfrm>
          <a:prstGeom prst="rect">
            <a:avLst/>
          </a:prstGeom>
          <a:ln w="12700">
            <a:miter lim="400000"/>
          </a:ln>
        </p:spPr>
      </p:pic>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 name="object 2"/>
          <p:cNvSpPr txBox="1"/>
          <p:nvPr/>
        </p:nvSpPr>
        <p:spPr>
          <a:xfrm>
            <a:off x="1363073" y="1648467"/>
            <a:ext cx="6902017" cy="2108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9414" defTabSz="677821">
              <a:spcBef>
                <a:spcPts val="100"/>
              </a:spcBef>
              <a:defRPr spc="3">
                <a:latin typeface="Microsoft Sans Serif"/>
                <a:ea typeface="Microsoft Sans Serif"/>
                <a:cs typeface="Microsoft Sans Serif"/>
                <a:sym typeface="Microsoft Sans Serif"/>
              </a:defRPr>
            </a:pPr>
            <a:r>
              <a:t>-under</a:t>
            </a:r>
            <a:r>
              <a:rPr spc="-101"/>
              <a:t> </a:t>
            </a:r>
            <a:r>
              <a:t>general</a:t>
            </a:r>
            <a:r>
              <a:rPr spc="-101"/>
              <a:t> </a:t>
            </a:r>
            <a:r>
              <a:t>anasthesia</a:t>
            </a:r>
            <a:endParaRPr sz="2000" spc="3"/>
          </a:p>
          <a:p>
            <a:pPr marL="140453" indent="-129649" defTabSz="677821">
              <a:buSzPct val="100000"/>
              <a:buChar char="-"/>
              <a:tabLst>
                <a:tab pos="139700" algn="l"/>
              </a:tabLst>
              <a:defRPr spc="-6">
                <a:latin typeface="Microsoft Sans Serif"/>
                <a:ea typeface="Microsoft Sans Serif"/>
                <a:cs typeface="Microsoft Sans Serif"/>
                <a:sym typeface="Microsoft Sans Serif"/>
              </a:defRPr>
            </a:pPr>
            <a:r>
              <a:t>compression</a:t>
            </a:r>
            <a:r>
              <a:rPr spc="-97"/>
              <a:t> </a:t>
            </a:r>
            <a:r>
              <a:rPr spc="-3"/>
              <a:t>for</a:t>
            </a:r>
            <a:r>
              <a:rPr spc="-97"/>
              <a:t> </a:t>
            </a:r>
            <a:r>
              <a:t>about</a:t>
            </a:r>
            <a:r>
              <a:rPr spc="-97"/>
              <a:t> </a:t>
            </a:r>
            <a:r>
              <a:rPr spc="-3"/>
              <a:t>30</a:t>
            </a:r>
            <a:r>
              <a:rPr spc="-97"/>
              <a:t> </a:t>
            </a:r>
            <a:r>
              <a:t>min</a:t>
            </a:r>
            <a:endParaRPr sz="2200" spc="-8"/>
          </a:p>
          <a:p>
            <a:pPr defTabSz="677821">
              <a:buSzPct val="100000"/>
              <a:buChar char="-"/>
              <a:defRPr sz="2200">
                <a:latin typeface="Microsoft Sans Serif"/>
                <a:ea typeface="Microsoft Sans Serif"/>
                <a:cs typeface="Microsoft Sans Serif"/>
                <a:sym typeface="Microsoft Sans Serif"/>
              </a:defRPr>
            </a:pPr>
            <a:endParaRPr sz="2200" spc="-8"/>
          </a:p>
          <a:p>
            <a:pPr marL="150987" indent="-140181" defTabSz="677821">
              <a:buClr>
                <a:srgbClr val="000000"/>
              </a:buClr>
              <a:buSzPct val="109433"/>
              <a:buChar char="-"/>
              <a:tabLst>
                <a:tab pos="139700" algn="l"/>
              </a:tabLst>
              <a:defRPr>
                <a:solidFill>
                  <a:srgbClr val="FF0000"/>
                </a:solidFill>
                <a:latin typeface="Microsoft Sans Serif"/>
                <a:ea typeface="Microsoft Sans Serif"/>
                <a:cs typeface="Microsoft Sans Serif"/>
                <a:sym typeface="Microsoft Sans Serif"/>
              </a:defRPr>
            </a:pPr>
            <a:r>
              <a:t>Rt</a:t>
            </a:r>
            <a:r>
              <a:rPr spc="-90"/>
              <a:t> </a:t>
            </a:r>
            <a:r>
              <a:t>hand</a:t>
            </a:r>
            <a:r>
              <a:rPr spc="28"/>
              <a:t> </a:t>
            </a:r>
            <a:r>
              <a:rPr spc="270">
                <a:solidFill>
                  <a:srgbClr val="000000"/>
                </a:solidFill>
              </a:rPr>
              <a:t>…..</a:t>
            </a:r>
            <a:r>
              <a:rPr spc="-87">
                <a:solidFill>
                  <a:srgbClr val="000000"/>
                </a:solidFill>
              </a:rPr>
              <a:t> </a:t>
            </a:r>
            <a:r>
              <a:rPr spc="3">
                <a:solidFill>
                  <a:srgbClr val="000000"/>
                </a:solidFill>
              </a:rPr>
              <a:t>Closed</a:t>
            </a:r>
            <a:r>
              <a:rPr spc="-83">
                <a:solidFill>
                  <a:srgbClr val="000000"/>
                </a:solidFill>
              </a:rPr>
              <a:t> </a:t>
            </a:r>
            <a:r>
              <a:rPr>
                <a:solidFill>
                  <a:srgbClr val="000000"/>
                </a:solidFill>
              </a:rPr>
              <a:t>fist</a:t>
            </a:r>
            <a:r>
              <a:rPr spc="-87">
                <a:solidFill>
                  <a:srgbClr val="000000"/>
                </a:solidFill>
              </a:rPr>
              <a:t> </a:t>
            </a:r>
            <a:r>
              <a:rPr spc="10">
                <a:solidFill>
                  <a:srgbClr val="000000"/>
                </a:solidFill>
              </a:rPr>
              <a:t>on</a:t>
            </a:r>
            <a:r>
              <a:rPr spc="-87">
                <a:solidFill>
                  <a:srgbClr val="000000"/>
                </a:solidFill>
              </a:rPr>
              <a:t> </a:t>
            </a:r>
            <a:r>
              <a:rPr>
                <a:solidFill>
                  <a:srgbClr val="000000"/>
                </a:solidFill>
              </a:rPr>
              <a:t>ant.vaginal</a:t>
            </a:r>
            <a:r>
              <a:rPr spc="-87">
                <a:solidFill>
                  <a:srgbClr val="000000"/>
                </a:solidFill>
              </a:rPr>
              <a:t> </a:t>
            </a:r>
            <a:r>
              <a:rPr spc="3">
                <a:solidFill>
                  <a:srgbClr val="000000"/>
                </a:solidFill>
              </a:rPr>
              <a:t>fornex</a:t>
            </a:r>
            <a:endParaRPr sz="2000"/>
          </a:p>
          <a:p>
            <a:pPr marL="150987" indent="-140181" defTabSz="677821">
              <a:buClr>
                <a:srgbClr val="000000"/>
              </a:buClr>
              <a:buSzPct val="109433"/>
              <a:buChar char="-"/>
              <a:tabLst>
                <a:tab pos="139700" algn="l"/>
              </a:tabLst>
              <a:defRPr spc="3">
                <a:solidFill>
                  <a:srgbClr val="FF0000"/>
                </a:solidFill>
                <a:latin typeface="Microsoft Sans Serif"/>
                <a:ea typeface="Microsoft Sans Serif"/>
                <a:cs typeface="Microsoft Sans Serif"/>
                <a:sym typeface="Microsoft Sans Serif"/>
              </a:defRPr>
            </a:pPr>
            <a:r>
              <a:t>Lt</a:t>
            </a:r>
            <a:r>
              <a:rPr spc="-90"/>
              <a:t> </a:t>
            </a:r>
            <a:r>
              <a:rPr spc="7"/>
              <a:t>hand</a:t>
            </a:r>
            <a:r>
              <a:rPr spc="21"/>
              <a:t> </a:t>
            </a:r>
            <a:r>
              <a:rPr spc="258">
                <a:solidFill>
                  <a:srgbClr val="000000"/>
                </a:solidFill>
              </a:rPr>
              <a:t>…..</a:t>
            </a:r>
            <a:r>
              <a:rPr spc="-90">
                <a:solidFill>
                  <a:srgbClr val="000000"/>
                </a:solidFill>
              </a:rPr>
              <a:t> </a:t>
            </a:r>
            <a:r>
              <a:rPr spc="-3">
                <a:solidFill>
                  <a:srgbClr val="000000"/>
                </a:solidFill>
              </a:rPr>
              <a:t>On</a:t>
            </a:r>
            <a:r>
              <a:rPr spc="-90">
                <a:solidFill>
                  <a:srgbClr val="000000"/>
                </a:solidFill>
              </a:rPr>
              <a:t> </a:t>
            </a:r>
            <a:r>
              <a:rPr spc="-6">
                <a:solidFill>
                  <a:srgbClr val="000000"/>
                </a:solidFill>
              </a:rPr>
              <a:t>abdomen</a:t>
            </a:r>
            <a:r>
              <a:rPr spc="-90">
                <a:solidFill>
                  <a:srgbClr val="000000"/>
                </a:solidFill>
              </a:rPr>
              <a:t> </a:t>
            </a:r>
            <a:r>
              <a:rPr spc="-6">
                <a:solidFill>
                  <a:srgbClr val="000000"/>
                </a:solidFill>
              </a:rPr>
              <a:t>behind</a:t>
            </a:r>
            <a:r>
              <a:rPr spc="-90">
                <a:solidFill>
                  <a:srgbClr val="000000"/>
                </a:solidFill>
              </a:rPr>
              <a:t> </a:t>
            </a:r>
            <a:r>
              <a:rPr spc="-6">
                <a:solidFill>
                  <a:srgbClr val="000000"/>
                </a:solidFill>
              </a:rPr>
              <a:t>body</a:t>
            </a:r>
            <a:r>
              <a:rPr spc="-90">
                <a:solidFill>
                  <a:srgbClr val="000000"/>
                </a:solidFill>
              </a:rPr>
              <a:t> </a:t>
            </a:r>
            <a:r>
              <a:rPr spc="-3">
                <a:solidFill>
                  <a:srgbClr val="000000"/>
                </a:solidFill>
              </a:rPr>
              <a:t>of</a:t>
            </a:r>
            <a:r>
              <a:rPr spc="-93">
                <a:solidFill>
                  <a:srgbClr val="000000"/>
                </a:solidFill>
              </a:rPr>
              <a:t> </a:t>
            </a:r>
            <a:r>
              <a:rPr spc="-6">
                <a:solidFill>
                  <a:srgbClr val="000000"/>
                </a:solidFill>
              </a:rPr>
              <a:t>uterus</a:t>
            </a:r>
          </a:p>
          <a:p>
            <a:pPr defTabSz="677821">
              <a:buSzPct val="100000"/>
              <a:buChar char="-"/>
              <a:defRPr spc="3">
                <a:latin typeface="Microsoft Sans Serif"/>
                <a:ea typeface="Microsoft Sans Serif"/>
                <a:cs typeface="Microsoft Sans Serif"/>
                <a:sym typeface="Microsoft Sans Serif"/>
              </a:defRPr>
            </a:pPr>
            <a:endParaRPr spc="-6">
              <a:solidFill>
                <a:srgbClr val="000000"/>
              </a:solidFill>
            </a:endParaRPr>
          </a:p>
          <a:p>
            <a:pPr marL="147278" indent="-136473" defTabSz="677821">
              <a:buSzPct val="118366"/>
              <a:buChar char="-"/>
              <a:tabLst>
                <a:tab pos="139700" algn="l"/>
              </a:tabLst>
              <a:defRPr sz="1600" spc="-3">
                <a:latin typeface="Microsoft Sans Serif"/>
                <a:ea typeface="Microsoft Sans Serif"/>
                <a:cs typeface="Microsoft Sans Serif"/>
                <a:sym typeface="Microsoft Sans Serif"/>
              </a:defRPr>
            </a:pPr>
            <a:r>
              <a:t>the</a:t>
            </a:r>
            <a:r>
              <a:rPr spc="-81"/>
              <a:t> </a:t>
            </a:r>
            <a:r>
              <a:t>aim</a:t>
            </a:r>
            <a:r>
              <a:rPr spc="-77"/>
              <a:t> </a:t>
            </a:r>
            <a:r>
              <a:t>of</a:t>
            </a:r>
            <a:r>
              <a:rPr spc="-81"/>
              <a:t> </a:t>
            </a:r>
            <a:r>
              <a:t>compression</a:t>
            </a:r>
            <a:r>
              <a:rPr spc="-77"/>
              <a:t> </a:t>
            </a:r>
            <a:r>
              <a:rPr spc="-6"/>
              <a:t>is</a:t>
            </a:r>
            <a:r>
              <a:rPr spc="-77"/>
              <a:t> </a:t>
            </a:r>
            <a:r>
              <a:t>to</a:t>
            </a:r>
            <a:r>
              <a:rPr spc="-81"/>
              <a:t> </a:t>
            </a:r>
            <a:r>
              <a:rPr spc="-6"/>
              <a:t>stimulate</a:t>
            </a:r>
            <a:r>
              <a:rPr spc="-77"/>
              <a:t> </a:t>
            </a:r>
            <a:r>
              <a:t>the</a:t>
            </a:r>
            <a:r>
              <a:rPr spc="-77"/>
              <a:t> </a:t>
            </a:r>
            <a:r>
              <a:rPr spc="-6"/>
              <a:t>walls</a:t>
            </a:r>
            <a:r>
              <a:rPr spc="-81"/>
              <a:t> </a:t>
            </a:r>
            <a:r>
              <a:t>of</a:t>
            </a:r>
            <a:r>
              <a:rPr spc="-77"/>
              <a:t> </a:t>
            </a:r>
            <a:r>
              <a:t>uterus</a:t>
            </a:r>
            <a:r>
              <a:rPr spc="-77"/>
              <a:t> </a:t>
            </a:r>
            <a:r>
              <a:t>to</a:t>
            </a:r>
            <a:r>
              <a:rPr spc="-81"/>
              <a:t> </a:t>
            </a:r>
            <a:r>
              <a:t>contract</a:t>
            </a:r>
            <a:endParaRPr spc="-2"/>
          </a:p>
          <a:p>
            <a:pPr indent="9414" defTabSz="677821">
              <a:defRPr sz="1600" spc="-9">
                <a:latin typeface="Microsoft Sans Serif"/>
                <a:ea typeface="Microsoft Sans Serif"/>
                <a:cs typeface="Microsoft Sans Serif"/>
                <a:sym typeface="Microsoft Sans Serif"/>
              </a:defRPr>
            </a:pPr>
            <a:r>
              <a:t>which</a:t>
            </a:r>
            <a:r>
              <a:rPr spc="-81"/>
              <a:t> </a:t>
            </a:r>
            <a:r>
              <a:t>lead</a:t>
            </a:r>
            <a:r>
              <a:rPr spc="-81"/>
              <a:t> </a:t>
            </a:r>
            <a:r>
              <a:rPr spc="-6"/>
              <a:t>to</a:t>
            </a:r>
            <a:r>
              <a:rPr spc="-77"/>
              <a:t> </a:t>
            </a:r>
            <a:r>
              <a:t>vasoconstriction</a:t>
            </a:r>
            <a:r>
              <a:rPr spc="-81"/>
              <a:t> </a:t>
            </a:r>
            <a:r>
              <a:rPr spc="-6"/>
              <a:t>of</a:t>
            </a:r>
            <a:r>
              <a:rPr spc="115"/>
              <a:t> </a:t>
            </a:r>
            <a:r>
              <a:rPr spc="-6"/>
              <a:t>myometrial</a:t>
            </a:r>
            <a:r>
              <a:rPr spc="-75"/>
              <a:t> </a:t>
            </a:r>
            <a:r>
              <a:rPr spc="-6"/>
              <a:t>spiral</a:t>
            </a:r>
            <a:r>
              <a:rPr spc="-70"/>
              <a:t> </a:t>
            </a:r>
            <a:r>
              <a:rPr spc="-6"/>
              <a:t>arterioles</a:t>
            </a:r>
          </a:p>
        </p:txBody>
      </p:sp>
      <p:sp>
        <p:nvSpPr>
          <p:cNvPr id="667" name="object 4"/>
          <p:cNvSpPr txBox="1">
            <a:spLocks noGrp="1"/>
          </p:cNvSpPr>
          <p:nvPr>
            <p:ph type="title"/>
          </p:nvPr>
        </p:nvSpPr>
        <p:spPr>
          <a:xfrm>
            <a:off x="1683966" y="130107"/>
            <a:ext cx="6260232" cy="466330"/>
          </a:xfrm>
          <a:prstGeom prst="rect">
            <a:avLst/>
          </a:prstGeom>
        </p:spPr>
        <p:txBody>
          <a:bodyPr/>
          <a:lstStyle/>
          <a:p>
            <a:pPr indent="9414">
              <a:defRPr sz="2800" u="sng">
                <a:uFill>
                  <a:solidFill>
                    <a:srgbClr val="000000"/>
                  </a:solidFill>
                </a:uFill>
                <a:latin typeface="Times New Roman"/>
                <a:ea typeface="Times New Roman"/>
                <a:cs typeface="Times New Roman"/>
                <a:sym typeface="Times New Roman"/>
              </a:defRPr>
            </a:pPr>
            <a:r>
              <a:t> Bimanual</a:t>
            </a:r>
            <a:r>
              <a:rPr spc="-300"/>
              <a:t> </a:t>
            </a:r>
            <a:r>
              <a:t>compression</a:t>
            </a:r>
            <a:r>
              <a:rPr spc="-200"/>
              <a:t> </a:t>
            </a:r>
            <a:r>
              <a:t>of</a:t>
            </a:r>
            <a:r>
              <a:rPr spc="-200"/>
              <a:t> </a:t>
            </a:r>
            <a:r>
              <a:t>the</a:t>
            </a:r>
            <a:r>
              <a:rPr spc="-200"/>
              <a:t> </a:t>
            </a:r>
            <a:r>
              <a:t>uterus</a:t>
            </a:r>
          </a:p>
        </p:txBody>
      </p:sp>
      <p:pic>
        <p:nvPicPr>
          <p:cNvPr id="668" name="object 6" descr="object 6"/>
          <p:cNvPicPr>
            <a:picLocks noChangeAspect="1"/>
          </p:cNvPicPr>
          <p:nvPr/>
        </p:nvPicPr>
        <p:blipFill>
          <a:blip r:embed="rId2"/>
          <a:stretch>
            <a:fillRect/>
          </a:stretch>
        </p:blipFill>
        <p:spPr>
          <a:xfrm>
            <a:off x="4916404" y="563177"/>
            <a:ext cx="4687242" cy="1750605"/>
          </a:xfrm>
          <a:prstGeom prst="rect">
            <a:avLst/>
          </a:prstGeom>
          <a:ln w="12700">
            <a:miter lim="400000"/>
          </a:ln>
        </p:spPr>
      </p:pic>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0" name="object 7" descr="object 7"/>
          <p:cNvPicPr>
            <a:picLocks noChangeAspect="1"/>
          </p:cNvPicPr>
          <p:nvPr/>
        </p:nvPicPr>
        <p:blipFill>
          <a:blip r:embed="rId2"/>
          <a:stretch>
            <a:fillRect/>
          </a:stretch>
        </p:blipFill>
        <p:spPr>
          <a:xfrm>
            <a:off x="5563647" y="1575058"/>
            <a:ext cx="4361840" cy="1978045"/>
          </a:xfrm>
          <a:prstGeom prst="rect">
            <a:avLst/>
          </a:prstGeom>
          <a:ln w="12700">
            <a:miter lim="400000"/>
          </a:ln>
        </p:spPr>
      </p:pic>
      <p:pic>
        <p:nvPicPr>
          <p:cNvPr id="671" name="object 4" descr="object 4"/>
          <p:cNvPicPr>
            <a:picLocks noChangeAspect="1"/>
          </p:cNvPicPr>
          <p:nvPr/>
        </p:nvPicPr>
        <p:blipFill>
          <a:blip r:embed="rId3"/>
          <a:stretch>
            <a:fillRect/>
          </a:stretch>
        </p:blipFill>
        <p:spPr>
          <a:xfrm>
            <a:off x="4262535" y="800725"/>
            <a:ext cx="5667044" cy="780997"/>
          </a:xfrm>
          <a:prstGeom prst="rect">
            <a:avLst/>
          </a:prstGeom>
          <a:ln w="12700">
            <a:miter lim="400000"/>
          </a:ln>
        </p:spPr>
      </p:pic>
      <p:grpSp>
        <p:nvGrpSpPr>
          <p:cNvPr id="675" name="object 4"/>
          <p:cNvGrpSpPr/>
          <p:nvPr/>
        </p:nvGrpSpPr>
        <p:grpSpPr>
          <a:xfrm>
            <a:off x="162666" y="1380494"/>
            <a:ext cx="4645567" cy="1602292"/>
            <a:chOff x="0" y="0"/>
            <a:chExt cx="4645565" cy="1602291"/>
          </a:xfrm>
        </p:grpSpPr>
        <p:pic>
          <p:nvPicPr>
            <p:cNvPr id="672" name="object 5" descr="object 5"/>
            <p:cNvPicPr>
              <a:picLocks noChangeAspect="1"/>
            </p:cNvPicPr>
            <p:nvPr/>
          </p:nvPicPr>
          <p:blipFill>
            <a:blip r:embed="rId4"/>
            <a:stretch>
              <a:fillRect/>
            </a:stretch>
          </p:blipFill>
          <p:spPr>
            <a:xfrm>
              <a:off x="2961642" y="0"/>
              <a:ext cx="1683924" cy="1602292"/>
            </a:xfrm>
            <a:prstGeom prst="rect">
              <a:avLst/>
            </a:prstGeom>
            <a:ln w="12700" cap="flat">
              <a:noFill/>
              <a:miter lim="400000"/>
            </a:ln>
            <a:effectLst/>
          </p:spPr>
        </p:pic>
        <p:pic>
          <p:nvPicPr>
            <p:cNvPr id="673" name="object 6" descr="object 6"/>
            <p:cNvPicPr>
              <a:picLocks noChangeAspect="1"/>
            </p:cNvPicPr>
            <p:nvPr/>
          </p:nvPicPr>
          <p:blipFill>
            <a:blip r:embed="rId5"/>
            <a:stretch>
              <a:fillRect/>
            </a:stretch>
          </p:blipFill>
          <p:spPr>
            <a:xfrm>
              <a:off x="1255352" y="107471"/>
              <a:ext cx="1198415" cy="1159106"/>
            </a:xfrm>
            <a:prstGeom prst="rect">
              <a:avLst/>
            </a:prstGeom>
            <a:ln w="12700" cap="flat">
              <a:noFill/>
              <a:miter lim="400000"/>
            </a:ln>
            <a:effectLst/>
          </p:spPr>
        </p:pic>
        <p:pic>
          <p:nvPicPr>
            <p:cNvPr id="674" name="object 7" descr="object 7"/>
            <p:cNvPicPr>
              <a:picLocks noChangeAspect="1"/>
            </p:cNvPicPr>
            <p:nvPr/>
          </p:nvPicPr>
          <p:blipFill>
            <a:blip r:embed="rId6"/>
            <a:stretch>
              <a:fillRect/>
            </a:stretch>
          </p:blipFill>
          <p:spPr>
            <a:xfrm>
              <a:off x="-1" y="39289"/>
              <a:ext cx="1341933" cy="981831"/>
            </a:xfrm>
            <a:prstGeom prst="rect">
              <a:avLst/>
            </a:prstGeom>
            <a:ln w="12700" cap="flat">
              <a:noFill/>
              <a:miter lim="400000"/>
            </a:ln>
            <a:effectLst/>
          </p:spPr>
        </p:pic>
      </p:grpSp>
      <p:sp>
        <p:nvSpPr>
          <p:cNvPr id="676" name="object 3"/>
          <p:cNvSpPr txBox="1"/>
          <p:nvPr/>
        </p:nvSpPr>
        <p:spPr>
          <a:xfrm>
            <a:off x="40623" y="3206093"/>
            <a:ext cx="2072671" cy="1728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9414" defTabSz="677821">
              <a:defRPr sz="1200" u="sng" spc="-3">
                <a:uFill>
                  <a:solidFill>
                    <a:srgbClr val="000000"/>
                  </a:solidFill>
                </a:uFill>
                <a:latin typeface="Arial"/>
                <a:ea typeface="Arial"/>
                <a:cs typeface="Arial"/>
                <a:sym typeface="Arial"/>
              </a:defRPr>
            </a:pPr>
            <a:r>
              <a:t>uterine</a:t>
            </a:r>
            <a:r>
              <a:rPr spc="-9"/>
              <a:t> </a:t>
            </a:r>
            <a:r>
              <a:t>balloon</a:t>
            </a:r>
            <a:r>
              <a:rPr spc="-9"/>
              <a:t> </a:t>
            </a:r>
            <a:r>
              <a:t>tamponade</a:t>
            </a:r>
          </a:p>
        </p:txBody>
      </p:sp>
      <p:sp>
        <p:nvSpPr>
          <p:cNvPr id="677" name="object 8"/>
          <p:cNvSpPr txBox="1"/>
          <p:nvPr/>
        </p:nvSpPr>
        <p:spPr>
          <a:xfrm>
            <a:off x="3091670" y="3206093"/>
            <a:ext cx="1493602" cy="1728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9414" defTabSz="677821">
              <a:defRPr sz="1200" u="sng" spc="-3">
                <a:uFill>
                  <a:solidFill>
                    <a:srgbClr val="000000"/>
                  </a:solidFill>
                </a:uFill>
                <a:latin typeface="Arial"/>
                <a:ea typeface="Arial"/>
                <a:cs typeface="Arial"/>
                <a:sym typeface="Arial"/>
              </a:defRPr>
            </a:pPr>
            <a:r>
              <a:t>uterine</a:t>
            </a:r>
            <a:r>
              <a:rPr spc="-30"/>
              <a:t> </a:t>
            </a:r>
            <a:r>
              <a:t>packing</a:t>
            </a:r>
          </a:p>
        </p:txBody>
      </p:sp>
      <p:pic>
        <p:nvPicPr>
          <p:cNvPr id="678" name="IMG_2823.jpeg" descr="IMG_2823.jpeg"/>
          <p:cNvPicPr>
            <a:picLocks noChangeAspect="1"/>
          </p:cNvPicPr>
          <p:nvPr/>
        </p:nvPicPr>
        <p:blipFill>
          <a:blip r:embed="rId7"/>
          <a:stretch>
            <a:fillRect/>
          </a:stretch>
        </p:blipFill>
        <p:spPr>
          <a:xfrm>
            <a:off x="274366" y="4321840"/>
            <a:ext cx="4422165" cy="1343443"/>
          </a:xfrm>
          <a:prstGeom prst="rect">
            <a:avLst/>
          </a:prstGeom>
          <a:ln w="12700">
            <a:miter lim="400000"/>
          </a:ln>
        </p:spPr>
      </p:pic>
      <p:sp>
        <p:nvSpPr>
          <p:cNvPr id="679" name="Arrow"/>
          <p:cNvSpPr/>
          <p:nvPr/>
        </p:nvSpPr>
        <p:spPr>
          <a:xfrm>
            <a:off x="4687842" y="3756652"/>
            <a:ext cx="1905002" cy="1905002"/>
          </a:xfrm>
          <a:prstGeom prst="rightArrow">
            <a:avLst>
              <a:gd name="adj1" fmla="val 32000"/>
              <a:gd name="adj2" fmla="val 64000"/>
            </a:avLst>
          </a:prstGeom>
          <a:solidFill>
            <a:srgbClr val="FFFFFF"/>
          </a:solidFill>
          <a:ln w="25400">
            <a:solidFill>
              <a:schemeClr val="accent1"/>
            </a:solidFill>
          </a:ln>
          <a:effectLst>
            <a:outerShdw blurRad="38100" dist="12700" dir="5400000" rotWithShape="0">
              <a:srgbClr val="000000">
                <a:alpha val="35000"/>
              </a:srgbClr>
            </a:outerShdw>
          </a:effectLst>
        </p:spPr>
        <p:txBody>
          <a:bodyPr lIns="45718" tIns="45718" rIns="45718" bIns="45718" anchor="ctr"/>
          <a:lstStyle/>
          <a:p>
            <a:pPr defTabSz="916450"/>
            <a:endParaRPr/>
          </a:p>
        </p:txBody>
      </p:sp>
      <p:sp>
        <p:nvSpPr>
          <p:cNvPr id="680" name="Hysterectomy"/>
          <p:cNvSpPr txBox="1"/>
          <p:nvPr/>
        </p:nvSpPr>
        <p:spPr>
          <a:xfrm>
            <a:off x="7008089" y="4542611"/>
            <a:ext cx="2701658" cy="333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6450"/>
          </a:lstStyle>
          <a:p>
            <a:r>
              <a:t>Hysterectomy </a:t>
            </a:r>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 name="Double-tap to edit"/>
          <p:cNvSpPr txBox="1">
            <a:spLocks noGrp="1"/>
          </p:cNvSpPr>
          <p:nvPr>
            <p:ph type="title"/>
          </p:nvPr>
        </p:nvSpPr>
        <p:spPr>
          <a:xfrm>
            <a:off x="1750923" y="1740985"/>
            <a:ext cx="6432553" cy="673886"/>
          </a:xfrm>
          <a:prstGeom prst="rect">
            <a:avLst/>
          </a:prstGeom>
        </p:spPr>
        <p:txBody>
          <a:bodyPr/>
          <a:lstStyle/>
          <a:p>
            <a:endParaRPr/>
          </a:p>
        </p:txBody>
      </p:sp>
      <p:sp>
        <p:nvSpPr>
          <p:cNvPr id="683" name="Double-tap to edit"/>
          <p:cNvSpPr txBox="1">
            <a:spLocks noGrp="1"/>
          </p:cNvSpPr>
          <p:nvPr>
            <p:ph type="body" sz="quarter" idx="1"/>
          </p:nvPr>
        </p:nvSpPr>
        <p:spPr>
          <a:xfrm>
            <a:off x="1508760" y="3178300"/>
            <a:ext cx="7040882" cy="1416053"/>
          </a:xfrm>
          <a:prstGeom prst="rect">
            <a:avLst/>
          </a:prstGeom>
        </p:spPr>
        <p:txBody>
          <a:bodyPr/>
          <a:lstStyle/>
          <a:p>
            <a:endParaRPr/>
          </a:p>
        </p:txBody>
      </p:sp>
      <p:pic>
        <p:nvPicPr>
          <p:cNvPr id="684" name="IMG_2824.jpeg" descr="IMG_2824.jpeg"/>
          <p:cNvPicPr>
            <a:picLocks noChangeAspect="1"/>
          </p:cNvPicPr>
          <p:nvPr/>
        </p:nvPicPr>
        <p:blipFill>
          <a:blip r:embed="rId2"/>
          <a:stretch>
            <a:fillRect/>
          </a:stretch>
        </p:blipFill>
        <p:spPr>
          <a:xfrm>
            <a:off x="-749165" y="-287131"/>
            <a:ext cx="9521278" cy="6251162"/>
          </a:xfrm>
          <a:prstGeom prst="rect">
            <a:avLst/>
          </a:prstGeom>
          <a:ln w="12700">
            <a:miter lim="400000"/>
          </a:ln>
        </p:spPr>
      </p:pic>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 name="object 2"/>
          <p:cNvSpPr txBox="1">
            <a:spLocks noGrp="1"/>
          </p:cNvSpPr>
          <p:nvPr>
            <p:ph type="title"/>
          </p:nvPr>
        </p:nvSpPr>
        <p:spPr>
          <a:xfrm>
            <a:off x="2518563" y="9523"/>
            <a:ext cx="4572260" cy="688234"/>
          </a:xfrm>
          <a:prstGeom prst="rect">
            <a:avLst/>
          </a:prstGeom>
        </p:spPr>
        <p:txBody>
          <a:bodyPr/>
          <a:lstStyle/>
          <a:p>
            <a:pPr indent="9414">
              <a:defRPr sz="4200" u="sng">
                <a:solidFill>
                  <a:srgbClr val="FF0000"/>
                </a:solidFill>
                <a:uFill>
                  <a:solidFill>
                    <a:srgbClr val="FF0000"/>
                  </a:solidFill>
                </a:uFill>
              </a:defRPr>
            </a:pPr>
            <a:r>
              <a:t>Uterine</a:t>
            </a:r>
            <a:r>
              <a:rPr spc="-100"/>
              <a:t> </a:t>
            </a:r>
            <a:r>
              <a:t>inversion</a:t>
            </a:r>
          </a:p>
        </p:txBody>
      </p:sp>
      <p:pic>
        <p:nvPicPr>
          <p:cNvPr id="687" name="object 3" descr="object 3"/>
          <p:cNvPicPr>
            <a:picLocks noChangeAspect="1"/>
          </p:cNvPicPr>
          <p:nvPr/>
        </p:nvPicPr>
        <p:blipFill>
          <a:blip r:embed="rId2"/>
          <a:stretch>
            <a:fillRect/>
          </a:stretch>
        </p:blipFill>
        <p:spPr>
          <a:xfrm>
            <a:off x="7351996" y="677452"/>
            <a:ext cx="2501457" cy="2231108"/>
          </a:xfrm>
          <a:prstGeom prst="rect">
            <a:avLst/>
          </a:prstGeom>
          <a:ln w="12700">
            <a:miter lim="400000"/>
          </a:ln>
        </p:spPr>
      </p:pic>
      <p:sp>
        <p:nvSpPr>
          <p:cNvPr id="688" name="object 4"/>
          <p:cNvSpPr txBox="1"/>
          <p:nvPr/>
        </p:nvSpPr>
        <p:spPr>
          <a:xfrm>
            <a:off x="175132" y="791128"/>
            <a:ext cx="7303862" cy="2596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24004" defTabSz="677821">
              <a:defRPr sz="1200">
                <a:solidFill>
                  <a:srgbClr val="1A1C1C"/>
                </a:solidFill>
                <a:latin typeface="Microsoft Sans Serif"/>
                <a:ea typeface="Microsoft Sans Serif"/>
                <a:cs typeface="Microsoft Sans Serif"/>
                <a:sym typeface="Microsoft Sans Serif"/>
              </a:defRPr>
            </a:pPr>
            <a:r>
              <a:t>An</a:t>
            </a:r>
            <a:r>
              <a:rPr spc="16"/>
              <a:t> </a:t>
            </a:r>
            <a:r>
              <a:rPr spc="-3"/>
              <a:t>obstetric</a:t>
            </a:r>
            <a:r>
              <a:rPr spc="16"/>
              <a:t> </a:t>
            </a:r>
            <a:r>
              <a:t>emergency</a:t>
            </a:r>
            <a:r>
              <a:rPr spc="16"/>
              <a:t> </a:t>
            </a:r>
            <a:r>
              <a:t>that</a:t>
            </a:r>
            <a:r>
              <a:rPr spc="16"/>
              <a:t> </a:t>
            </a:r>
            <a:r>
              <a:t>can</a:t>
            </a:r>
            <a:r>
              <a:rPr spc="16"/>
              <a:t> </a:t>
            </a:r>
            <a:r>
              <a:rPr spc="-3"/>
              <a:t>follow</a:t>
            </a:r>
            <a:r>
              <a:rPr spc="20"/>
              <a:t> </a:t>
            </a:r>
            <a:r>
              <a:rPr spc="-3"/>
              <a:t>vaginal</a:t>
            </a:r>
            <a:r>
              <a:rPr spc="16"/>
              <a:t> </a:t>
            </a:r>
            <a:r>
              <a:rPr spc="-3"/>
              <a:t>delivery,</a:t>
            </a:r>
          </a:p>
          <a:p>
            <a:pPr indent="24004" defTabSz="677821">
              <a:defRPr sz="1100" spc="-7">
                <a:solidFill>
                  <a:srgbClr val="1A1C1C"/>
                </a:solidFill>
                <a:latin typeface="Microsoft Sans Serif"/>
                <a:ea typeface="Microsoft Sans Serif"/>
                <a:cs typeface="Microsoft Sans Serif"/>
                <a:sym typeface="Microsoft Sans Serif"/>
              </a:defRPr>
            </a:pPr>
            <a:r>
              <a:t>in</a:t>
            </a:r>
            <a:r>
              <a:rPr spc="14"/>
              <a:t> </a:t>
            </a:r>
            <a:r>
              <a:t>which</a:t>
            </a:r>
            <a:r>
              <a:rPr spc="14"/>
              <a:t> </a:t>
            </a:r>
            <a:r>
              <a:rPr spc="-3"/>
              <a:t>the</a:t>
            </a:r>
            <a:r>
              <a:rPr spc="14"/>
              <a:t> </a:t>
            </a:r>
            <a:r>
              <a:t>uterine</a:t>
            </a:r>
            <a:r>
              <a:rPr spc="14"/>
              <a:t> </a:t>
            </a:r>
            <a:r>
              <a:rPr spc="-3"/>
              <a:t>fundus</a:t>
            </a:r>
            <a:r>
              <a:rPr spc="14"/>
              <a:t> </a:t>
            </a:r>
            <a:r>
              <a:t>collapses</a:t>
            </a:r>
            <a:r>
              <a:rPr spc="14"/>
              <a:t> </a:t>
            </a:r>
            <a:r>
              <a:t>into</a:t>
            </a:r>
            <a:r>
              <a:rPr spc="14"/>
              <a:t> </a:t>
            </a:r>
            <a:r>
              <a:rPr spc="-3"/>
              <a:t>the</a:t>
            </a:r>
            <a:r>
              <a:rPr spc="17"/>
              <a:t> </a:t>
            </a:r>
            <a:r>
              <a:t>endometrial</a:t>
            </a:r>
            <a:r>
              <a:rPr spc="14"/>
              <a:t> </a:t>
            </a:r>
            <a:r>
              <a:t>cavity,</a:t>
            </a:r>
            <a:endParaRPr sz="1200"/>
          </a:p>
          <a:p>
            <a:pPr indent="24004" defTabSz="677821">
              <a:defRPr sz="1100" spc="-3">
                <a:solidFill>
                  <a:srgbClr val="1A1C1C"/>
                </a:solidFill>
                <a:latin typeface="Microsoft Sans Serif"/>
                <a:ea typeface="Microsoft Sans Serif"/>
                <a:cs typeface="Microsoft Sans Serif"/>
                <a:sym typeface="Microsoft Sans Serif"/>
              </a:defRPr>
            </a:pPr>
            <a:r>
              <a:t>which</a:t>
            </a:r>
            <a:r>
              <a:rPr spc="14"/>
              <a:t> </a:t>
            </a:r>
            <a:r>
              <a:t>turns</a:t>
            </a:r>
            <a:r>
              <a:rPr spc="14"/>
              <a:t> </a:t>
            </a:r>
            <a:r>
              <a:t>the</a:t>
            </a:r>
            <a:r>
              <a:rPr spc="14"/>
              <a:t> </a:t>
            </a:r>
            <a:r>
              <a:t>uterus</a:t>
            </a:r>
            <a:r>
              <a:rPr spc="14"/>
              <a:t> </a:t>
            </a:r>
            <a:r>
              <a:rPr spc="-7"/>
              <a:t>partially</a:t>
            </a:r>
            <a:r>
              <a:rPr spc="14"/>
              <a:t> </a:t>
            </a:r>
            <a:r>
              <a:t>or</a:t>
            </a:r>
            <a:r>
              <a:rPr spc="14"/>
              <a:t> </a:t>
            </a:r>
            <a:r>
              <a:rPr spc="-7"/>
              <a:t>completely</a:t>
            </a:r>
            <a:r>
              <a:rPr spc="14"/>
              <a:t> </a:t>
            </a:r>
            <a:r>
              <a:rPr spc="-7"/>
              <a:t>inside</a:t>
            </a:r>
            <a:r>
              <a:rPr spc="17"/>
              <a:t> </a:t>
            </a:r>
            <a:r>
              <a:t>out</a:t>
            </a:r>
            <a:endParaRPr sz="1200"/>
          </a:p>
          <a:p>
            <a:pPr defTabSz="677821">
              <a:defRPr sz="1100">
                <a:latin typeface="Microsoft Sans Serif"/>
                <a:ea typeface="Microsoft Sans Serif"/>
                <a:cs typeface="Microsoft Sans Serif"/>
                <a:sym typeface="Microsoft Sans Serif"/>
              </a:defRPr>
            </a:pPr>
            <a:endParaRPr sz="1200"/>
          </a:p>
          <a:p>
            <a:pPr defTabSz="677821">
              <a:defRPr sz="900">
                <a:latin typeface="Microsoft Sans Serif"/>
                <a:ea typeface="Microsoft Sans Serif"/>
                <a:cs typeface="Microsoft Sans Serif"/>
                <a:sym typeface="Microsoft Sans Serif"/>
              </a:defRPr>
            </a:pPr>
            <a:endParaRPr sz="1200"/>
          </a:p>
          <a:p>
            <a:pPr indent="69193" defTabSz="677821">
              <a:defRPr sz="900" spc="3">
                <a:latin typeface="Microsoft Sans Serif"/>
                <a:ea typeface="Microsoft Sans Serif"/>
                <a:cs typeface="Microsoft Sans Serif"/>
                <a:sym typeface="Microsoft Sans Serif"/>
              </a:defRPr>
            </a:pPr>
            <a:r>
              <a:t>Manifests</a:t>
            </a:r>
            <a:r>
              <a:rPr spc="-40"/>
              <a:t> </a:t>
            </a:r>
            <a:r>
              <a:rPr spc="120"/>
              <a:t>with…….</a:t>
            </a:r>
            <a:r>
              <a:rPr spc="29"/>
              <a:t> </a:t>
            </a:r>
            <a:r>
              <a:rPr spc="25">
                <a:solidFill>
                  <a:srgbClr val="00B050"/>
                </a:solidFill>
              </a:rPr>
              <a:t>severe</a:t>
            </a:r>
            <a:r>
              <a:rPr spc="-44">
                <a:solidFill>
                  <a:srgbClr val="00B050"/>
                </a:solidFill>
              </a:rPr>
              <a:t> </a:t>
            </a:r>
            <a:r>
              <a:rPr spc="44">
                <a:solidFill>
                  <a:srgbClr val="00B050"/>
                </a:solidFill>
              </a:rPr>
              <a:t>postpartum</a:t>
            </a:r>
            <a:r>
              <a:rPr spc="-44">
                <a:solidFill>
                  <a:srgbClr val="00B050"/>
                </a:solidFill>
              </a:rPr>
              <a:t> </a:t>
            </a:r>
            <a:r>
              <a:rPr spc="36">
                <a:solidFill>
                  <a:srgbClr val="00B050"/>
                </a:solidFill>
              </a:rPr>
              <a:t>hemorrhage</a:t>
            </a:r>
            <a:r>
              <a:rPr spc="73">
                <a:solidFill>
                  <a:srgbClr val="00B050"/>
                </a:solidFill>
              </a:rPr>
              <a:t> </a:t>
            </a:r>
            <a:r>
              <a:rPr spc="-7"/>
              <a:t>and</a:t>
            </a:r>
            <a:r>
              <a:rPr spc="-44"/>
              <a:t> </a:t>
            </a:r>
            <a:r>
              <a:rPr spc="-3"/>
              <a:t>a</a:t>
            </a:r>
            <a:r>
              <a:rPr spc="14"/>
              <a:t> </a:t>
            </a:r>
            <a:r>
              <a:rPr spc="36">
                <a:solidFill>
                  <a:srgbClr val="00B050"/>
                </a:solidFill>
              </a:rPr>
              <a:t>round,</a:t>
            </a:r>
            <a:r>
              <a:rPr spc="-44">
                <a:solidFill>
                  <a:srgbClr val="00B050"/>
                </a:solidFill>
              </a:rPr>
              <a:t> </a:t>
            </a:r>
            <a:r>
              <a:rPr spc="47">
                <a:solidFill>
                  <a:srgbClr val="00B050"/>
                </a:solidFill>
              </a:rPr>
              <a:t>protruding</a:t>
            </a:r>
            <a:r>
              <a:rPr spc="-44">
                <a:solidFill>
                  <a:srgbClr val="00B050"/>
                </a:solidFill>
              </a:rPr>
              <a:t> </a:t>
            </a:r>
            <a:r>
              <a:rPr spc="32">
                <a:solidFill>
                  <a:srgbClr val="00B050"/>
                </a:solidFill>
              </a:rPr>
              <a:t>mass</a:t>
            </a:r>
            <a:r>
              <a:rPr spc="-44">
                <a:solidFill>
                  <a:srgbClr val="00B050"/>
                </a:solidFill>
              </a:rPr>
              <a:t> </a:t>
            </a:r>
            <a:r>
              <a:rPr spc="47">
                <a:solidFill>
                  <a:srgbClr val="00B050"/>
                </a:solidFill>
              </a:rPr>
              <a:t>from</a:t>
            </a:r>
            <a:r>
              <a:rPr spc="-44">
                <a:solidFill>
                  <a:srgbClr val="00B050"/>
                </a:solidFill>
              </a:rPr>
              <a:t> </a:t>
            </a:r>
            <a:r>
              <a:rPr spc="29">
                <a:solidFill>
                  <a:srgbClr val="00B050"/>
                </a:solidFill>
              </a:rPr>
              <a:t>the</a:t>
            </a:r>
            <a:r>
              <a:rPr spc="-40">
                <a:solidFill>
                  <a:srgbClr val="00B050"/>
                </a:solidFill>
              </a:rPr>
              <a:t> </a:t>
            </a:r>
            <a:r>
              <a:rPr spc="36">
                <a:solidFill>
                  <a:srgbClr val="00B050"/>
                </a:solidFill>
              </a:rPr>
              <a:t>cervix</a:t>
            </a:r>
            <a:r>
              <a:rPr spc="-44">
                <a:solidFill>
                  <a:srgbClr val="00B050"/>
                </a:solidFill>
              </a:rPr>
              <a:t> </a:t>
            </a:r>
            <a:r>
              <a:rPr spc="47">
                <a:solidFill>
                  <a:srgbClr val="00B050"/>
                </a:solidFill>
              </a:rPr>
              <a:t>or</a:t>
            </a:r>
            <a:r>
              <a:rPr spc="-44">
                <a:solidFill>
                  <a:srgbClr val="00B050"/>
                </a:solidFill>
              </a:rPr>
              <a:t> </a:t>
            </a:r>
            <a:r>
              <a:rPr spc="29">
                <a:solidFill>
                  <a:srgbClr val="00B050"/>
                </a:solidFill>
              </a:rPr>
              <a:t>vagina</a:t>
            </a:r>
            <a:r>
              <a:rPr spc="14">
                <a:solidFill>
                  <a:srgbClr val="00B050"/>
                </a:solidFill>
              </a:rPr>
              <a:t> </a:t>
            </a:r>
            <a:r>
              <a:rPr spc="6">
                <a:solidFill>
                  <a:srgbClr val="00B050"/>
                </a:solidFill>
              </a:rPr>
              <a:t>.</a:t>
            </a:r>
          </a:p>
          <a:p>
            <a:pPr defTabSz="677821">
              <a:defRPr sz="900" spc="3">
                <a:latin typeface="Microsoft Sans Serif"/>
                <a:ea typeface="Microsoft Sans Serif"/>
                <a:cs typeface="Microsoft Sans Serif"/>
                <a:sym typeface="Microsoft Sans Serif"/>
              </a:defRPr>
            </a:pPr>
            <a:endParaRPr spc="6">
              <a:solidFill>
                <a:srgbClr val="00B050"/>
              </a:solidFill>
            </a:endParaRPr>
          </a:p>
          <a:p>
            <a:pPr defTabSz="677821">
              <a:defRPr sz="900" spc="3">
                <a:latin typeface="Microsoft Sans Serif"/>
                <a:ea typeface="Microsoft Sans Serif"/>
                <a:cs typeface="Microsoft Sans Serif"/>
                <a:sym typeface="Microsoft Sans Serif"/>
              </a:defRPr>
            </a:pPr>
            <a:endParaRPr spc="6">
              <a:solidFill>
                <a:srgbClr val="00B050"/>
              </a:solidFill>
            </a:endParaRPr>
          </a:p>
          <a:p>
            <a:pPr indent="9414" defTabSz="677821">
              <a:tabLst>
                <a:tab pos="1587500" algn="l"/>
              </a:tabLst>
              <a:defRPr sz="1600" u="sng" spc="68">
                <a:solidFill>
                  <a:srgbClr val="FF0000"/>
                </a:solidFill>
                <a:uFill>
                  <a:solidFill>
                    <a:srgbClr val="FF0000"/>
                  </a:solidFill>
                </a:uFill>
                <a:latin typeface="Microsoft Sans Serif"/>
                <a:ea typeface="Microsoft Sans Serif"/>
                <a:cs typeface="Microsoft Sans Serif"/>
                <a:sym typeface="Microsoft Sans Serif"/>
              </a:defRPr>
            </a:pPr>
            <a:r>
              <a:t>Risk</a:t>
            </a:r>
            <a:r>
              <a:rPr spc="-81"/>
              <a:t> </a:t>
            </a:r>
            <a:r>
              <a:rPr spc="81"/>
              <a:t>factors</a:t>
            </a:r>
            <a:r>
              <a:rPr spc="108"/>
              <a:t> </a:t>
            </a:r>
            <a:r>
              <a:rPr sz="2000" spc="3"/>
              <a:t>/	</a:t>
            </a:r>
            <a:r>
              <a:rPr sz="1800" spc="91"/>
              <a:t>Etiology</a:t>
            </a:r>
            <a:r>
              <a:rPr sz="1800" spc="-113"/>
              <a:t> </a:t>
            </a:r>
            <a:r>
              <a:rPr sz="1800" spc="54"/>
              <a:t>:-</a:t>
            </a:r>
            <a:endParaRPr spc="67"/>
          </a:p>
          <a:p>
            <a:pPr indent="9414" defTabSz="677821">
              <a:spcBef>
                <a:spcPts val="300"/>
              </a:spcBef>
              <a:defRPr sz="1200" spc="3">
                <a:latin typeface="Microsoft Sans Serif"/>
                <a:ea typeface="Microsoft Sans Serif"/>
                <a:cs typeface="Microsoft Sans Serif"/>
                <a:sym typeface="Microsoft Sans Serif"/>
              </a:defRPr>
            </a:pPr>
            <a:r>
              <a:t>-Uncontrolled</a:t>
            </a:r>
            <a:r>
              <a:rPr spc="-60"/>
              <a:t> </a:t>
            </a:r>
            <a:r>
              <a:rPr spc="6"/>
              <a:t>cord</a:t>
            </a:r>
            <a:r>
              <a:rPr spc="-57"/>
              <a:t> </a:t>
            </a:r>
            <a:r>
              <a:t>traction</a:t>
            </a:r>
          </a:p>
          <a:p>
            <a:pPr indent="9414" defTabSz="677821">
              <a:defRPr sz="1200" spc="6">
                <a:latin typeface="Microsoft Sans Serif"/>
                <a:ea typeface="Microsoft Sans Serif"/>
                <a:cs typeface="Microsoft Sans Serif"/>
                <a:sym typeface="Microsoft Sans Serif"/>
              </a:defRPr>
            </a:pPr>
            <a:r>
              <a:t>-</a:t>
            </a:r>
            <a:r>
              <a:rPr spc="-54"/>
              <a:t> </a:t>
            </a:r>
            <a:r>
              <a:rPr spc="3"/>
              <a:t>excessive</a:t>
            </a:r>
            <a:r>
              <a:rPr spc="-54"/>
              <a:t> </a:t>
            </a:r>
            <a:r>
              <a:rPr spc="3"/>
              <a:t>fundal</a:t>
            </a:r>
            <a:r>
              <a:rPr spc="-54"/>
              <a:t> </a:t>
            </a:r>
            <a:r>
              <a:t>pressure</a:t>
            </a:r>
            <a:r>
              <a:rPr spc="-54"/>
              <a:t> </a:t>
            </a:r>
            <a:r>
              <a:rPr spc="3"/>
              <a:t>during</a:t>
            </a:r>
            <a:r>
              <a:rPr spc="-54"/>
              <a:t> </a:t>
            </a:r>
            <a:r>
              <a:t>the</a:t>
            </a:r>
            <a:r>
              <a:rPr spc="-50"/>
              <a:t> </a:t>
            </a:r>
            <a:r>
              <a:rPr spc="3"/>
              <a:t>third</a:t>
            </a:r>
            <a:r>
              <a:rPr spc="-54"/>
              <a:t> </a:t>
            </a:r>
            <a:r>
              <a:t>stage</a:t>
            </a:r>
            <a:r>
              <a:rPr spc="-54"/>
              <a:t> </a:t>
            </a:r>
            <a:r>
              <a:rPr spc="3"/>
              <a:t>of</a:t>
            </a:r>
            <a:r>
              <a:rPr spc="-54"/>
              <a:t> </a:t>
            </a:r>
            <a:r>
              <a:rPr spc="3"/>
              <a:t>labor</a:t>
            </a:r>
          </a:p>
          <a:p>
            <a:pPr indent="9414" defTabSz="677821">
              <a:defRPr sz="1200" spc="3">
                <a:latin typeface="Microsoft Sans Serif"/>
                <a:ea typeface="Microsoft Sans Serif"/>
                <a:cs typeface="Microsoft Sans Serif"/>
                <a:sym typeface="Microsoft Sans Serif"/>
              </a:defRPr>
            </a:pPr>
            <a:r>
              <a:t>-Previous</a:t>
            </a:r>
            <a:r>
              <a:rPr spc="-60"/>
              <a:t> </a:t>
            </a:r>
            <a:r>
              <a:t>uterine</a:t>
            </a:r>
            <a:r>
              <a:rPr spc="-60"/>
              <a:t> </a:t>
            </a:r>
            <a:r>
              <a:t>inversion</a:t>
            </a:r>
          </a:p>
          <a:p>
            <a:pPr marL="119448" indent="-108643" defTabSz="677821">
              <a:buSzPct val="100000"/>
              <a:buChar char="-"/>
              <a:tabLst>
                <a:tab pos="101600" algn="l"/>
              </a:tabLst>
              <a:defRPr sz="1400" spc="7">
                <a:latin typeface="Times New Roman"/>
                <a:ea typeface="Times New Roman"/>
                <a:cs typeface="Times New Roman"/>
                <a:sym typeface="Times New Roman"/>
              </a:defRPr>
            </a:pPr>
            <a:r>
              <a:t>Myometrial</a:t>
            </a:r>
            <a:r>
              <a:rPr spc="-18"/>
              <a:t> </a:t>
            </a:r>
            <a:r>
              <a:t>weakness</a:t>
            </a:r>
          </a:p>
          <a:p>
            <a:pPr marL="119448" indent="-108643" defTabSz="677821">
              <a:buSzPct val="100000"/>
              <a:buChar char="-"/>
              <a:tabLst>
                <a:tab pos="101600" algn="l"/>
              </a:tabLst>
              <a:defRPr sz="1400" spc="3">
                <a:latin typeface="Times New Roman"/>
                <a:ea typeface="Times New Roman"/>
                <a:cs typeface="Times New Roman"/>
                <a:sym typeface="Times New Roman"/>
              </a:defRPr>
            </a:pPr>
            <a:r>
              <a:t>fibroids,</a:t>
            </a:r>
          </a:p>
          <a:p>
            <a:pPr marL="119448" indent="-108643" defTabSz="677821">
              <a:buSzPct val="100000"/>
              <a:buChar char="-"/>
              <a:tabLst>
                <a:tab pos="101600" algn="l"/>
              </a:tabLst>
              <a:defRPr sz="1400" spc="7">
                <a:latin typeface="Times New Roman"/>
                <a:ea typeface="Times New Roman"/>
                <a:cs typeface="Times New Roman"/>
                <a:sym typeface="Times New Roman"/>
              </a:defRPr>
            </a:pPr>
            <a:r>
              <a:t>polyps</a:t>
            </a:r>
          </a:p>
        </p:txBody>
      </p:sp>
      <p:pic>
        <p:nvPicPr>
          <p:cNvPr id="689" name="object 8" descr="object 8"/>
          <p:cNvPicPr>
            <a:picLocks noChangeAspect="1"/>
          </p:cNvPicPr>
          <p:nvPr/>
        </p:nvPicPr>
        <p:blipFill>
          <a:blip r:embed="rId3"/>
          <a:stretch>
            <a:fillRect/>
          </a:stretch>
        </p:blipFill>
        <p:spPr>
          <a:xfrm>
            <a:off x="7336373" y="2992935"/>
            <a:ext cx="2532704" cy="1677916"/>
          </a:xfrm>
          <a:prstGeom prst="rect">
            <a:avLst/>
          </a:prstGeom>
          <a:ln w="12700">
            <a:miter lim="400000"/>
          </a:ln>
        </p:spPr>
      </p:pic>
      <p:pic>
        <p:nvPicPr>
          <p:cNvPr id="690" name="IMG_2833.jpeg" descr="IMG_2833.jpeg"/>
          <p:cNvPicPr>
            <a:picLocks noChangeAspect="1"/>
          </p:cNvPicPr>
          <p:nvPr/>
        </p:nvPicPr>
        <p:blipFill>
          <a:blip r:embed="rId4"/>
          <a:stretch>
            <a:fillRect/>
          </a:stretch>
        </p:blipFill>
        <p:spPr>
          <a:xfrm>
            <a:off x="2073861" y="2791841"/>
            <a:ext cx="5166835" cy="2439895"/>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object 2"/>
          <p:cNvSpPr txBox="1">
            <a:spLocks noGrp="1"/>
          </p:cNvSpPr>
          <p:nvPr>
            <p:ph type="title"/>
          </p:nvPr>
        </p:nvSpPr>
        <p:spPr>
          <a:xfrm>
            <a:off x="741679" y="449000"/>
            <a:ext cx="8575041" cy="757557"/>
          </a:xfrm>
          <a:prstGeom prst="rect">
            <a:avLst/>
          </a:prstGeom>
        </p:spPr>
        <p:txBody>
          <a:bodyPr/>
          <a:lstStyle/>
          <a:p>
            <a:pPr indent="818514">
              <a:spcBef>
                <a:spcPts val="100"/>
              </a:spcBef>
              <a:defRPr sz="3200"/>
            </a:pPr>
            <a:r>
              <a:t>Genital</a:t>
            </a:r>
            <a:r>
              <a:rPr spc="100"/>
              <a:t> System</a:t>
            </a:r>
            <a:r>
              <a:t> </a:t>
            </a:r>
            <a:r>
              <a:rPr sz="3300"/>
              <a:t>-</a:t>
            </a:r>
            <a:r>
              <a:rPr sz="3300" spc="100"/>
              <a:t> </a:t>
            </a:r>
            <a:r>
              <a:rPr spc="100"/>
              <a:t>Uterine</a:t>
            </a:r>
            <a:r>
              <a:rPr spc="200"/>
              <a:t> </a:t>
            </a:r>
            <a:r>
              <a:rPr sz="3100" spc="100"/>
              <a:t>involution</a:t>
            </a:r>
          </a:p>
        </p:txBody>
      </p:sp>
      <p:sp>
        <p:nvSpPr>
          <p:cNvPr id="192" name="object 3"/>
          <p:cNvSpPr txBox="1"/>
          <p:nvPr/>
        </p:nvSpPr>
        <p:spPr>
          <a:xfrm>
            <a:off x="745236" y="1534940"/>
            <a:ext cx="8268969" cy="34134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114935" indent="-114300">
              <a:lnSpc>
                <a:spcPts val="2400"/>
              </a:lnSpc>
              <a:spcBef>
                <a:spcPts val="100"/>
              </a:spcBef>
              <a:buSzPct val="100000"/>
              <a:buChar char="•"/>
              <a:tabLst>
                <a:tab pos="114300" algn="l"/>
              </a:tabLst>
              <a:defRPr sz="2300" u="sng" spc="260">
                <a:uFill>
                  <a:solidFill>
                    <a:srgbClr val="000000"/>
                  </a:solidFill>
                </a:uFill>
                <a:latin typeface="Microsoft Sans Serif"/>
                <a:ea typeface="Microsoft Sans Serif"/>
                <a:cs typeface="Microsoft Sans Serif"/>
                <a:sym typeface="Microsoft Sans Serif"/>
              </a:defRPr>
            </a:pPr>
            <a:r>
              <a:t> </a:t>
            </a:r>
            <a:r>
              <a:rPr sz="2100" spc="0"/>
              <a:t>Immediately</a:t>
            </a:r>
            <a:r>
              <a:rPr sz="2100" spc="95"/>
              <a:t> </a:t>
            </a:r>
            <a:r>
              <a:rPr sz="2100" spc="0"/>
              <a:t>after</a:t>
            </a:r>
            <a:r>
              <a:rPr sz="2100" spc="100"/>
              <a:t> </a:t>
            </a:r>
            <a:r>
              <a:rPr sz="2100" spc="45"/>
              <a:t>delivery</a:t>
            </a:r>
            <a:r>
              <a:rPr u="none" spc="45">
                <a:uFillTx/>
                <a:latin typeface="Times New Roman"/>
                <a:ea typeface="Times New Roman"/>
                <a:cs typeface="Times New Roman"/>
                <a:sym typeface="Times New Roman"/>
              </a:rPr>
              <a:t>,</a:t>
            </a:r>
            <a:r>
              <a:rPr u="none" spc="50">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the</a:t>
            </a:r>
            <a:r>
              <a:rPr u="none" spc="50">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fundus</a:t>
            </a:r>
            <a:r>
              <a:rPr u="none" spc="50">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is</a:t>
            </a:r>
            <a:r>
              <a:rPr u="none" spc="45">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normally</a:t>
            </a:r>
            <a:r>
              <a:rPr u="none" spc="55">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firm,</a:t>
            </a:r>
            <a:r>
              <a:rPr u="none" spc="35">
                <a:uFillTx/>
                <a:latin typeface="Times New Roman"/>
                <a:ea typeface="Times New Roman"/>
                <a:cs typeface="Times New Roman"/>
                <a:sym typeface="Times New Roman"/>
              </a:rPr>
              <a:t> </a:t>
            </a:r>
            <a:r>
              <a:rPr u="none" spc="-10">
                <a:uFillTx/>
                <a:latin typeface="Times New Roman"/>
                <a:ea typeface="Times New Roman"/>
                <a:cs typeface="Times New Roman"/>
                <a:sym typeface="Times New Roman"/>
              </a:rPr>
              <a:t>nontender,</a:t>
            </a:r>
            <a:endParaRPr>
              <a:latin typeface="Times New Roman"/>
              <a:ea typeface="Times New Roman"/>
              <a:cs typeface="Times New Roman"/>
              <a:sym typeface="Times New Roman"/>
            </a:endParaRPr>
          </a:p>
          <a:p>
            <a:pPr indent="466090">
              <a:lnSpc>
                <a:spcPts val="2200"/>
              </a:lnSpc>
              <a:defRPr sz="2300">
                <a:latin typeface="Times New Roman"/>
                <a:ea typeface="Times New Roman"/>
                <a:cs typeface="Times New Roman"/>
                <a:sym typeface="Times New Roman"/>
              </a:defRPr>
            </a:pPr>
            <a:r>
              <a:t>globular,</a:t>
            </a:r>
            <a:r>
              <a:rPr spc="-80"/>
              <a:t> </a:t>
            </a:r>
            <a:r>
              <a:t>and</a:t>
            </a:r>
            <a:r>
              <a:rPr spc="-60"/>
              <a:t> </a:t>
            </a:r>
            <a:r>
              <a:t>located</a:t>
            </a:r>
            <a:r>
              <a:rPr spc="-60"/>
              <a:t> </a:t>
            </a:r>
            <a:r>
              <a:t>midway</a:t>
            </a:r>
            <a:r>
              <a:rPr spc="-60"/>
              <a:t> </a:t>
            </a:r>
            <a:r>
              <a:t>between</a:t>
            </a:r>
            <a:r>
              <a:rPr spc="-60"/>
              <a:t> </a:t>
            </a:r>
            <a:r>
              <a:t>the</a:t>
            </a:r>
            <a:r>
              <a:rPr spc="-60"/>
              <a:t> </a:t>
            </a:r>
            <a:r>
              <a:t>symphysis</a:t>
            </a:r>
            <a:r>
              <a:rPr spc="-65"/>
              <a:t> </a:t>
            </a:r>
            <a:r>
              <a:t>pubis</a:t>
            </a:r>
            <a:r>
              <a:rPr spc="-80"/>
              <a:t> </a:t>
            </a:r>
            <a:r>
              <a:rPr spc="-25"/>
              <a:t>and</a:t>
            </a:r>
          </a:p>
          <a:p>
            <a:pPr indent="122554">
              <a:lnSpc>
                <a:spcPts val="2400"/>
              </a:lnSpc>
              <a:defRPr sz="2300" spc="-10">
                <a:latin typeface="Times New Roman"/>
                <a:ea typeface="Times New Roman"/>
                <a:cs typeface="Times New Roman"/>
                <a:sym typeface="Times New Roman"/>
              </a:defRPr>
            </a:pPr>
            <a:r>
              <a:t>umbilicus.</a:t>
            </a:r>
          </a:p>
          <a:p>
            <a:pPr marL="114300" marR="13334" indent="-114300">
              <a:lnSpc>
                <a:spcPts val="2200"/>
              </a:lnSpc>
              <a:spcBef>
                <a:spcPts val="800"/>
              </a:spcBef>
              <a:buSzPct val="100000"/>
              <a:buChar char="•"/>
              <a:tabLst>
                <a:tab pos="114300" algn="l"/>
              </a:tabLst>
              <a:defRPr sz="2300" u="sng" spc="165">
                <a:uFill>
                  <a:solidFill>
                    <a:srgbClr val="000000"/>
                  </a:solidFill>
                </a:uFill>
                <a:latin typeface="Microsoft Sans Serif"/>
                <a:ea typeface="Microsoft Sans Serif"/>
                <a:cs typeface="Microsoft Sans Serif"/>
                <a:sym typeface="Microsoft Sans Serif"/>
              </a:defRPr>
            </a:pPr>
            <a:r>
              <a:t> </a:t>
            </a:r>
            <a:r>
              <a:rPr sz="2100" spc="0"/>
              <a:t>In</a:t>
            </a:r>
            <a:r>
              <a:rPr sz="2100" spc="40"/>
              <a:t> </a:t>
            </a:r>
            <a:r>
              <a:rPr sz="2100" spc="0"/>
              <a:t>the</a:t>
            </a:r>
            <a:r>
              <a:rPr sz="2100" spc="50"/>
              <a:t> </a:t>
            </a:r>
            <a:r>
              <a:rPr sz="2100" spc="55"/>
              <a:t>next</a:t>
            </a:r>
            <a:r>
              <a:rPr sz="2100" spc="-30"/>
              <a:t> </a:t>
            </a:r>
            <a:r>
              <a:rPr sz="2100" spc="0"/>
              <a:t>12</a:t>
            </a:r>
            <a:r>
              <a:rPr sz="2100" spc="65"/>
              <a:t> </a:t>
            </a:r>
            <a:r>
              <a:rPr sz="2100" spc="75"/>
              <a:t>hours</a:t>
            </a:r>
            <a:r>
              <a:rPr u="none" spc="75">
                <a:uFillTx/>
                <a:latin typeface="Times New Roman"/>
                <a:ea typeface="Times New Roman"/>
                <a:cs typeface="Times New Roman"/>
                <a:sym typeface="Times New Roman"/>
              </a:rPr>
              <a:t>,</a:t>
            </a:r>
            <a:r>
              <a:rPr u="none" spc="-10">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it</a:t>
            </a:r>
            <a:r>
              <a:rPr u="none" spc="-5">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rises</a:t>
            </a:r>
            <a:r>
              <a:rPr u="none" spc="-10">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to</a:t>
            </a:r>
            <a:r>
              <a:rPr u="none" spc="-10">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just</a:t>
            </a:r>
            <a:r>
              <a:rPr u="none" spc="-5">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above</a:t>
            </a:r>
            <a:r>
              <a:rPr u="none" spc="-10">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or</a:t>
            </a:r>
            <a:r>
              <a:rPr u="none" spc="-10">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below</a:t>
            </a:r>
            <a:r>
              <a:rPr u="none" spc="-10">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the</a:t>
            </a:r>
            <a:r>
              <a:rPr u="none" spc="-20">
                <a:uFillTx/>
                <a:latin typeface="Times New Roman"/>
                <a:ea typeface="Times New Roman"/>
                <a:cs typeface="Times New Roman"/>
                <a:sym typeface="Times New Roman"/>
              </a:rPr>
              <a:t> </a:t>
            </a:r>
            <a:r>
              <a:rPr u="none" spc="-10">
                <a:uFillTx/>
                <a:latin typeface="Times New Roman"/>
                <a:ea typeface="Times New Roman"/>
                <a:cs typeface="Times New Roman"/>
                <a:sym typeface="Times New Roman"/>
              </a:rPr>
              <a:t>umbilicus, 	</a:t>
            </a:r>
            <a:r>
              <a:rPr u="none" spc="0">
                <a:uFillTx/>
                <a:latin typeface="Times New Roman"/>
                <a:ea typeface="Times New Roman"/>
                <a:cs typeface="Times New Roman"/>
                <a:sym typeface="Times New Roman"/>
              </a:rPr>
              <a:t>then</a:t>
            </a:r>
            <a:r>
              <a:rPr u="none" spc="-65">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recedes</a:t>
            </a:r>
            <a:r>
              <a:rPr u="none" spc="-50">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by</a:t>
            </a:r>
            <a:r>
              <a:rPr u="none" spc="-50">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approximately</a:t>
            </a:r>
            <a:r>
              <a:rPr u="none" spc="-55">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1</a:t>
            </a:r>
            <a:r>
              <a:rPr u="none" spc="-50">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cm/day</a:t>
            </a:r>
            <a:r>
              <a:rPr u="none" spc="-50">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to</a:t>
            </a:r>
            <a:r>
              <a:rPr u="none" spc="-50">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again</a:t>
            </a:r>
            <a:r>
              <a:rPr u="none" spc="-55">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lie</a:t>
            </a:r>
            <a:r>
              <a:rPr u="none" spc="-45">
                <a:uFillTx/>
                <a:latin typeface="Times New Roman"/>
                <a:ea typeface="Times New Roman"/>
                <a:cs typeface="Times New Roman"/>
                <a:sym typeface="Times New Roman"/>
              </a:rPr>
              <a:t> </a:t>
            </a:r>
            <a:r>
              <a:rPr u="none" spc="0">
                <a:uFillTx/>
                <a:latin typeface="Times New Roman"/>
                <a:ea typeface="Times New Roman"/>
                <a:cs typeface="Times New Roman"/>
                <a:sym typeface="Times New Roman"/>
              </a:rPr>
              <a:t>midway</a:t>
            </a:r>
            <a:r>
              <a:rPr u="none" spc="-55">
                <a:uFillTx/>
                <a:latin typeface="Times New Roman"/>
                <a:ea typeface="Times New Roman"/>
                <a:cs typeface="Times New Roman"/>
                <a:sym typeface="Times New Roman"/>
              </a:rPr>
              <a:t> </a:t>
            </a:r>
            <a:r>
              <a:rPr u="none" spc="-10">
                <a:uFillTx/>
                <a:latin typeface="Times New Roman"/>
                <a:ea typeface="Times New Roman"/>
                <a:cs typeface="Times New Roman"/>
                <a:sym typeface="Times New Roman"/>
              </a:rPr>
              <a:t>between</a:t>
            </a:r>
            <a:endParaRPr>
              <a:latin typeface="Times New Roman"/>
              <a:ea typeface="Times New Roman"/>
              <a:cs typeface="Times New Roman"/>
              <a:sym typeface="Times New Roman"/>
            </a:endParaRPr>
          </a:p>
          <a:p>
            <a:pPr indent="466090">
              <a:lnSpc>
                <a:spcPts val="1900"/>
              </a:lnSpc>
              <a:defRPr sz="2300">
                <a:latin typeface="Times New Roman"/>
                <a:ea typeface="Times New Roman"/>
                <a:cs typeface="Times New Roman"/>
                <a:sym typeface="Times New Roman"/>
              </a:defRPr>
            </a:pPr>
            <a:r>
              <a:t>the</a:t>
            </a:r>
            <a:r>
              <a:rPr spc="-55"/>
              <a:t> </a:t>
            </a:r>
            <a:r>
              <a:t>symphysis</a:t>
            </a:r>
            <a:r>
              <a:rPr spc="-35"/>
              <a:t> </a:t>
            </a:r>
            <a:r>
              <a:t>pubis</a:t>
            </a:r>
            <a:r>
              <a:rPr spc="-35"/>
              <a:t> </a:t>
            </a:r>
            <a:r>
              <a:t>and</a:t>
            </a:r>
            <a:r>
              <a:rPr spc="-40"/>
              <a:t> </a:t>
            </a:r>
            <a:r>
              <a:t>umbilicus</a:t>
            </a:r>
            <a:r>
              <a:rPr spc="-35"/>
              <a:t> </a:t>
            </a:r>
            <a:r>
              <a:t>by</a:t>
            </a:r>
            <a:r>
              <a:rPr spc="-40"/>
              <a:t> </a:t>
            </a:r>
            <a:r>
              <a:t>the</a:t>
            </a:r>
            <a:r>
              <a:rPr spc="-35"/>
              <a:t> </a:t>
            </a:r>
            <a:r>
              <a:t>end</a:t>
            </a:r>
            <a:r>
              <a:rPr spc="-40"/>
              <a:t> </a:t>
            </a:r>
            <a:r>
              <a:t>of</a:t>
            </a:r>
            <a:r>
              <a:rPr spc="-35"/>
              <a:t> </a:t>
            </a:r>
            <a:r>
              <a:t>the</a:t>
            </a:r>
            <a:r>
              <a:rPr spc="-35"/>
              <a:t> </a:t>
            </a:r>
            <a:r>
              <a:rPr spc="-20"/>
              <a:t>first</a:t>
            </a:r>
          </a:p>
          <a:p>
            <a:pPr indent="122554">
              <a:lnSpc>
                <a:spcPts val="2400"/>
              </a:lnSpc>
              <a:tabLst>
                <a:tab pos="1828800" algn="l"/>
              </a:tabLst>
              <a:defRPr sz="2300" spc="-10">
                <a:latin typeface="Times New Roman"/>
                <a:ea typeface="Times New Roman"/>
                <a:cs typeface="Times New Roman"/>
                <a:sym typeface="Times New Roman"/>
              </a:defRPr>
            </a:pPr>
            <a:r>
              <a:t>postpartum</a:t>
            </a:r>
            <a:r>
              <a:rPr spc="0"/>
              <a:t>	</a:t>
            </a:r>
            <a:r>
              <a:t>week.</a:t>
            </a:r>
          </a:p>
          <a:p>
            <a:pPr marL="209550" marR="5080" indent="-188595">
              <a:lnSpc>
                <a:spcPts val="2200"/>
              </a:lnSpc>
              <a:spcBef>
                <a:spcPts val="800"/>
              </a:spcBef>
              <a:buSzPct val="100000"/>
              <a:buFont typeface="Microsoft Sans Serif"/>
              <a:buChar char="•"/>
              <a:tabLst>
                <a:tab pos="203200" algn="l"/>
              </a:tabLst>
              <a:defRPr sz="2300">
                <a:latin typeface="Times New Roman"/>
                <a:ea typeface="Times New Roman"/>
                <a:cs typeface="Times New Roman"/>
                <a:sym typeface="Times New Roman"/>
              </a:defRPr>
            </a:pPr>
            <a:r>
              <a:t>It</a:t>
            </a:r>
            <a:r>
              <a:rPr spc="-25"/>
              <a:t> </a:t>
            </a:r>
            <a:r>
              <a:t>is</a:t>
            </a:r>
            <a:r>
              <a:rPr spc="-15"/>
              <a:t> </a:t>
            </a:r>
            <a:r>
              <a:t>not</a:t>
            </a:r>
            <a:r>
              <a:rPr spc="-25"/>
              <a:t> </a:t>
            </a:r>
            <a:r>
              <a:t>palpable</a:t>
            </a:r>
            <a:r>
              <a:rPr spc="-15"/>
              <a:t> </a:t>
            </a:r>
            <a:r>
              <a:t>abdominally</a:t>
            </a:r>
            <a:r>
              <a:rPr spc="-15"/>
              <a:t> </a:t>
            </a:r>
            <a:r>
              <a:t>by</a:t>
            </a:r>
            <a:r>
              <a:rPr spc="55"/>
              <a:t> </a:t>
            </a:r>
            <a:r>
              <a:rPr sz="2000" u="sng" spc="60">
                <a:uFill>
                  <a:solidFill>
                    <a:srgbClr val="000000"/>
                  </a:solidFill>
                </a:uFill>
                <a:latin typeface="Microsoft Sans Serif"/>
                <a:ea typeface="Microsoft Sans Serif"/>
                <a:cs typeface="Microsoft Sans Serif"/>
                <a:sym typeface="Microsoft Sans Serif"/>
              </a:rPr>
              <a:t>two</a:t>
            </a:r>
            <a:r>
              <a:rPr sz="2000" u="sng" spc="45">
                <a:uFill>
                  <a:solidFill>
                    <a:srgbClr val="000000"/>
                  </a:solidFill>
                </a:uFill>
                <a:latin typeface="Microsoft Sans Serif"/>
                <a:ea typeface="Microsoft Sans Serif"/>
                <a:cs typeface="Microsoft Sans Serif"/>
                <a:sym typeface="Microsoft Sans Serif"/>
              </a:rPr>
              <a:t> </a:t>
            </a:r>
            <a:r>
              <a:rPr sz="2000" u="sng" spc="50">
                <a:uFill>
                  <a:solidFill>
                    <a:srgbClr val="000000"/>
                  </a:solidFill>
                </a:uFill>
                <a:latin typeface="Microsoft Sans Serif"/>
                <a:ea typeface="Microsoft Sans Serif"/>
                <a:cs typeface="Microsoft Sans Serif"/>
                <a:sym typeface="Microsoft Sans Serif"/>
              </a:rPr>
              <a:t>weeks </a:t>
            </a:r>
            <a:r>
              <a:rPr sz="2000" u="sng" spc="75">
                <a:uFill>
                  <a:solidFill>
                    <a:srgbClr val="000000"/>
                  </a:solidFill>
                </a:uFill>
                <a:latin typeface="Microsoft Sans Serif"/>
                <a:ea typeface="Microsoft Sans Serif"/>
                <a:cs typeface="Microsoft Sans Serif"/>
                <a:sym typeface="Microsoft Sans Serif"/>
              </a:rPr>
              <a:t>postpartum</a:t>
            </a:r>
            <a:r>
              <a:rPr sz="2000" u="sng" spc="170">
                <a:uFill>
                  <a:solidFill>
                    <a:srgbClr val="000000"/>
                  </a:solidFill>
                </a:uFill>
                <a:latin typeface="Microsoft Sans Serif"/>
                <a:ea typeface="Microsoft Sans Serif"/>
                <a:cs typeface="Microsoft Sans Serif"/>
                <a:sym typeface="Microsoft Sans Serif"/>
              </a:rPr>
              <a:t> </a:t>
            </a:r>
            <a:r>
              <a:t>and</a:t>
            </a:r>
            <a:r>
              <a:rPr spc="-30"/>
              <a:t> </a:t>
            </a:r>
            <a:r>
              <a:rPr spc="-10"/>
              <a:t>attains </a:t>
            </a:r>
            <a:r>
              <a:t>its</a:t>
            </a:r>
            <a:r>
              <a:rPr spc="15"/>
              <a:t> </a:t>
            </a:r>
            <a:r>
              <a:t>normal</a:t>
            </a:r>
            <a:r>
              <a:rPr spc="15"/>
              <a:t> </a:t>
            </a:r>
            <a:r>
              <a:t>nonpregnant</a:t>
            </a:r>
            <a:r>
              <a:rPr spc="15"/>
              <a:t> </a:t>
            </a:r>
            <a:r>
              <a:rPr sz="1900">
                <a:latin typeface="Microsoft Sans Serif"/>
                <a:ea typeface="Microsoft Sans Serif"/>
                <a:cs typeface="Microsoft Sans Serif"/>
                <a:sym typeface="Microsoft Sans Serif"/>
              </a:rPr>
              <a:t>size</a:t>
            </a:r>
            <a:r>
              <a:rPr sz="1900" spc="114">
                <a:latin typeface="Microsoft Sans Serif"/>
                <a:ea typeface="Microsoft Sans Serif"/>
                <a:cs typeface="Microsoft Sans Serif"/>
                <a:sym typeface="Microsoft Sans Serif"/>
              </a:rPr>
              <a:t> </a:t>
            </a:r>
            <a:r>
              <a:t>by</a:t>
            </a:r>
            <a:r>
              <a:rPr spc="110"/>
              <a:t> </a:t>
            </a:r>
            <a:r>
              <a:rPr sz="2000" u="sng" spc="70">
                <a:uFill>
                  <a:solidFill>
                    <a:srgbClr val="000000"/>
                  </a:solidFill>
                </a:uFill>
                <a:latin typeface="Microsoft Sans Serif"/>
                <a:ea typeface="Microsoft Sans Serif"/>
                <a:cs typeface="Microsoft Sans Serif"/>
                <a:sym typeface="Microsoft Sans Serif"/>
              </a:rPr>
              <a:t>six</a:t>
            </a:r>
            <a:r>
              <a:rPr sz="2000" u="sng" spc="135">
                <a:uFill>
                  <a:solidFill>
                    <a:srgbClr val="000000"/>
                  </a:solidFill>
                </a:uFill>
                <a:latin typeface="Microsoft Sans Serif"/>
                <a:ea typeface="Microsoft Sans Serif"/>
                <a:cs typeface="Microsoft Sans Serif"/>
                <a:sym typeface="Microsoft Sans Serif"/>
              </a:rPr>
              <a:t> </a:t>
            </a:r>
            <a:r>
              <a:rPr sz="2000" u="sng" spc="55">
                <a:uFill>
                  <a:solidFill>
                    <a:srgbClr val="000000"/>
                  </a:solidFill>
                </a:uFill>
                <a:latin typeface="Microsoft Sans Serif"/>
                <a:ea typeface="Microsoft Sans Serif"/>
                <a:cs typeface="Microsoft Sans Serif"/>
                <a:sym typeface="Microsoft Sans Serif"/>
              </a:rPr>
              <a:t>to</a:t>
            </a:r>
            <a:r>
              <a:rPr sz="2000" u="sng" spc="114">
                <a:uFill>
                  <a:solidFill>
                    <a:srgbClr val="000000"/>
                  </a:solidFill>
                </a:uFill>
                <a:latin typeface="Microsoft Sans Serif"/>
                <a:ea typeface="Microsoft Sans Serif"/>
                <a:cs typeface="Microsoft Sans Serif"/>
                <a:sym typeface="Microsoft Sans Serif"/>
              </a:rPr>
              <a:t> </a:t>
            </a:r>
            <a:r>
              <a:rPr sz="2000" u="sng">
                <a:uFill>
                  <a:solidFill>
                    <a:srgbClr val="000000"/>
                  </a:solidFill>
                </a:uFill>
                <a:latin typeface="Microsoft Sans Serif"/>
                <a:ea typeface="Microsoft Sans Serif"/>
                <a:cs typeface="Microsoft Sans Serif"/>
                <a:sym typeface="Microsoft Sans Serif"/>
              </a:rPr>
              <a:t>eight</a:t>
            </a:r>
            <a:r>
              <a:rPr sz="2000" u="sng" spc="55">
                <a:uFill>
                  <a:solidFill>
                    <a:srgbClr val="000000"/>
                  </a:solidFill>
                </a:uFill>
                <a:latin typeface="Microsoft Sans Serif"/>
                <a:ea typeface="Microsoft Sans Serif"/>
                <a:cs typeface="Microsoft Sans Serif"/>
                <a:sym typeface="Microsoft Sans Serif"/>
              </a:rPr>
              <a:t> weeks</a:t>
            </a:r>
            <a:r>
              <a:rPr sz="2000" u="sng" spc="95">
                <a:uFill>
                  <a:solidFill>
                    <a:srgbClr val="000000"/>
                  </a:solidFill>
                </a:uFill>
                <a:latin typeface="Microsoft Sans Serif"/>
                <a:ea typeface="Microsoft Sans Serif"/>
                <a:cs typeface="Microsoft Sans Serif"/>
                <a:sym typeface="Microsoft Sans Serif"/>
              </a:rPr>
              <a:t> </a:t>
            </a:r>
            <a:r>
              <a:rPr sz="2000" u="sng" spc="70">
                <a:uFill>
                  <a:solidFill>
                    <a:srgbClr val="000000"/>
                  </a:solidFill>
                </a:uFill>
                <a:latin typeface="Microsoft Sans Serif"/>
                <a:ea typeface="Microsoft Sans Serif"/>
                <a:cs typeface="Microsoft Sans Serif"/>
                <a:sym typeface="Microsoft Sans Serif"/>
              </a:rPr>
              <a:t>postpartum</a:t>
            </a:r>
            <a:r>
              <a:rPr sz="2000" spc="-345">
                <a:latin typeface="Microsoft Sans Serif"/>
                <a:ea typeface="Microsoft Sans Serif"/>
                <a:cs typeface="Microsoft Sans Serif"/>
                <a:sym typeface="Microsoft Sans Serif"/>
              </a:rPr>
              <a:t> </a:t>
            </a:r>
            <a:r>
              <a:rPr spc="-50"/>
              <a:t>.</a:t>
            </a:r>
          </a:p>
          <a:p>
            <a:pPr marL="208915" indent="-187325">
              <a:lnSpc>
                <a:spcPts val="2600"/>
              </a:lnSpc>
              <a:buSzPct val="100000"/>
              <a:buFont typeface="Microsoft Sans Serif"/>
              <a:buChar char="•"/>
              <a:tabLst>
                <a:tab pos="203200" algn="l"/>
              </a:tabLst>
              <a:defRPr sz="2300">
                <a:latin typeface="Times New Roman"/>
                <a:ea typeface="Times New Roman"/>
                <a:cs typeface="Times New Roman"/>
                <a:sym typeface="Times New Roman"/>
              </a:defRPr>
            </a:pPr>
            <a:r>
              <a:t>The</a:t>
            </a:r>
            <a:r>
              <a:rPr spc="-55"/>
              <a:t> </a:t>
            </a:r>
            <a:r>
              <a:t>weight</a:t>
            </a:r>
            <a:r>
              <a:rPr spc="-55"/>
              <a:t> </a:t>
            </a:r>
            <a:r>
              <a:t>of</a:t>
            </a:r>
            <a:r>
              <a:rPr spc="-45"/>
              <a:t> </a:t>
            </a:r>
            <a:r>
              <a:t>the</a:t>
            </a:r>
            <a:r>
              <a:rPr spc="-55"/>
              <a:t> </a:t>
            </a:r>
            <a:r>
              <a:t>uterus</a:t>
            </a:r>
            <a:r>
              <a:rPr spc="-45"/>
              <a:t> </a:t>
            </a:r>
            <a:r>
              <a:rPr spc="-10"/>
              <a:t>decreases</a:t>
            </a:r>
            <a:r>
              <a:rPr spc="-55"/>
              <a:t> </a:t>
            </a:r>
            <a:r>
              <a:t>from</a:t>
            </a:r>
            <a:r>
              <a:rPr spc="-45"/>
              <a:t> </a:t>
            </a:r>
            <a:r>
              <a:t>approximately</a:t>
            </a:r>
            <a:r>
              <a:rPr spc="-55"/>
              <a:t> </a:t>
            </a:r>
            <a:r>
              <a:t>1000</a:t>
            </a:r>
            <a:r>
              <a:rPr spc="-90"/>
              <a:t> </a:t>
            </a:r>
            <a:r>
              <a:rPr spc="-50"/>
              <a:t>g</a:t>
            </a:r>
          </a:p>
          <a:p>
            <a:pPr indent="209550">
              <a:lnSpc>
                <a:spcPts val="2600"/>
              </a:lnSpc>
              <a:defRPr sz="2300">
                <a:latin typeface="Times New Roman"/>
                <a:ea typeface="Times New Roman"/>
                <a:cs typeface="Times New Roman"/>
                <a:sym typeface="Times New Roman"/>
              </a:defRPr>
            </a:pPr>
            <a:r>
              <a:t>immediately</a:t>
            </a:r>
            <a:r>
              <a:rPr spc="-65"/>
              <a:t> </a:t>
            </a:r>
            <a:r>
              <a:t>postpartum</a:t>
            </a:r>
            <a:r>
              <a:rPr spc="-55"/>
              <a:t> </a:t>
            </a:r>
            <a:r>
              <a:t>to</a:t>
            </a:r>
            <a:r>
              <a:rPr spc="-50"/>
              <a:t> </a:t>
            </a:r>
            <a:r>
              <a:t>60</a:t>
            </a:r>
            <a:r>
              <a:rPr spc="-55"/>
              <a:t> </a:t>
            </a:r>
            <a:r>
              <a:t>g</a:t>
            </a:r>
            <a:r>
              <a:rPr spc="-50"/>
              <a:t> </a:t>
            </a:r>
            <a:r>
              <a:t>six</a:t>
            </a:r>
            <a:r>
              <a:rPr spc="-55"/>
              <a:t> </a:t>
            </a:r>
            <a:r>
              <a:t>to</a:t>
            </a:r>
            <a:r>
              <a:rPr spc="-45"/>
              <a:t> </a:t>
            </a:r>
            <a:r>
              <a:t>eight</a:t>
            </a:r>
            <a:r>
              <a:rPr spc="-55"/>
              <a:t> </a:t>
            </a:r>
            <a:r>
              <a:t>weeks</a:t>
            </a:r>
            <a:r>
              <a:rPr spc="-60"/>
              <a:t> </a:t>
            </a:r>
            <a:r>
              <a:rPr spc="-10"/>
              <a:t>later.</a:t>
            </a:r>
          </a:p>
        </p:txBody>
      </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 name="object 2"/>
          <p:cNvSpPr txBox="1">
            <a:spLocks noGrp="1"/>
          </p:cNvSpPr>
          <p:nvPr>
            <p:ph type="title"/>
          </p:nvPr>
        </p:nvSpPr>
        <p:spPr>
          <a:xfrm>
            <a:off x="2404025" y="736749"/>
            <a:ext cx="5078933" cy="576109"/>
          </a:xfrm>
          <a:prstGeom prst="rect">
            <a:avLst/>
          </a:prstGeom>
        </p:spPr>
        <p:txBody>
          <a:bodyPr/>
          <a:lstStyle/>
          <a:p>
            <a:pPr indent="9414">
              <a:tabLst>
                <a:tab pos="2235200" algn="l"/>
                <a:tab pos="4940300" algn="l"/>
              </a:tabLst>
              <a:defRPr sz="3600">
                <a:latin typeface="Arial"/>
                <a:ea typeface="Arial"/>
                <a:cs typeface="Arial"/>
                <a:sym typeface="Arial"/>
              </a:defRPr>
            </a:pPr>
            <a:r>
              <a:t>Con</a:t>
            </a:r>
            <a:r>
              <a:rPr spc="-100"/>
              <a:t>t</a:t>
            </a:r>
            <a:r>
              <a:t>rolled	cord </a:t>
            </a:r>
            <a:r>
              <a:rPr spc="-100"/>
              <a:t>t</a:t>
            </a:r>
            <a:r>
              <a:t>rac</a:t>
            </a:r>
            <a:r>
              <a:rPr spc="-100"/>
              <a:t>t</a:t>
            </a:r>
            <a:r>
              <a:t>ion	:</a:t>
            </a:r>
          </a:p>
        </p:txBody>
      </p:sp>
      <p:pic>
        <p:nvPicPr>
          <p:cNvPr id="693" name="object 3" descr="object 3"/>
          <p:cNvPicPr>
            <a:picLocks noChangeAspect="1"/>
          </p:cNvPicPr>
          <p:nvPr/>
        </p:nvPicPr>
        <p:blipFill>
          <a:blip r:embed="rId2"/>
          <a:stretch>
            <a:fillRect/>
          </a:stretch>
        </p:blipFill>
        <p:spPr>
          <a:xfrm>
            <a:off x="2602402" y="1308153"/>
            <a:ext cx="4681760" cy="3517414"/>
          </a:xfrm>
          <a:prstGeom prst="rect">
            <a:avLst/>
          </a:prstGeom>
          <a:ln w="12700">
            <a:miter lim="400000"/>
          </a:ln>
        </p:spPr>
      </p:pic>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5" name="object 2" descr="object 2"/>
          <p:cNvPicPr>
            <a:picLocks noChangeAspect="1"/>
          </p:cNvPicPr>
          <p:nvPr/>
        </p:nvPicPr>
        <p:blipFill>
          <a:blip r:embed="rId2"/>
          <a:stretch>
            <a:fillRect/>
          </a:stretch>
        </p:blipFill>
        <p:spPr>
          <a:xfrm>
            <a:off x="1313597" y="9525"/>
            <a:ext cx="7431207" cy="5581988"/>
          </a:xfrm>
          <a:prstGeom prst="rect">
            <a:avLst/>
          </a:prstGeom>
          <a:ln w="12700">
            <a:miter lim="400000"/>
          </a:ln>
        </p:spPr>
      </p:pic>
      <p:sp>
        <p:nvSpPr>
          <p:cNvPr id="696" name="object 3"/>
          <p:cNvSpPr txBox="1">
            <a:spLocks noGrp="1"/>
          </p:cNvSpPr>
          <p:nvPr>
            <p:ph type="title"/>
          </p:nvPr>
        </p:nvSpPr>
        <p:spPr>
          <a:xfrm>
            <a:off x="30199" y="115307"/>
            <a:ext cx="3151697" cy="687765"/>
          </a:xfrm>
          <a:prstGeom prst="rect">
            <a:avLst/>
          </a:prstGeom>
        </p:spPr>
        <p:txBody>
          <a:bodyPr/>
          <a:lstStyle/>
          <a:p>
            <a:pPr marR="3765" indent="388334">
              <a:lnSpc>
                <a:spcPct val="100699"/>
              </a:lnSpc>
              <a:defRPr sz="2000" b="1">
                <a:latin typeface="Calibri"/>
                <a:ea typeface="Calibri"/>
                <a:cs typeface="Calibri"/>
                <a:sym typeface="Calibri"/>
              </a:defRPr>
            </a:pPr>
            <a:r>
              <a:t>Reduction of </a:t>
            </a:r>
            <a:r>
              <a:rPr spc="-100"/>
              <a:t>uterine </a:t>
            </a:r>
            <a:r>
              <a:t> </a:t>
            </a:r>
            <a:r>
              <a:rPr spc="-100"/>
              <a:t>inversion </a:t>
            </a:r>
            <a:r>
              <a:rPr sz="1600" spc="-100"/>
              <a:t>(Johnson method).</a:t>
            </a:r>
          </a:p>
        </p:txBody>
      </p:sp>
      <p:sp>
        <p:nvSpPr>
          <p:cNvPr id="697" name="object 4"/>
          <p:cNvSpPr txBox="1"/>
          <p:nvPr/>
        </p:nvSpPr>
        <p:spPr>
          <a:xfrm>
            <a:off x="-10148" y="891033"/>
            <a:ext cx="3232391" cy="25784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3765" indent="151568" defTabSz="677821">
              <a:defRPr spc="-3"/>
            </a:pPr>
            <a:r>
              <a:t>(A) The </a:t>
            </a:r>
            <a:r>
              <a:rPr spc="-6"/>
              <a:t>protruding </a:t>
            </a:r>
            <a:r>
              <a:t>fundus is  </a:t>
            </a:r>
            <a:r>
              <a:rPr spc="-6"/>
              <a:t>grasped </a:t>
            </a:r>
            <a:r>
              <a:t>with </a:t>
            </a:r>
            <a:r>
              <a:rPr spc="-9"/>
              <a:t>fingers directed </a:t>
            </a:r>
            <a:r>
              <a:rPr spc="-6"/>
              <a:t> </a:t>
            </a:r>
            <a:r>
              <a:rPr spc="-13"/>
              <a:t>toward</a:t>
            </a:r>
            <a:r>
              <a:rPr spc="-9"/>
              <a:t> </a:t>
            </a:r>
            <a:r>
              <a:t>the </a:t>
            </a:r>
            <a:r>
              <a:rPr spc="-9"/>
              <a:t>posterior</a:t>
            </a:r>
            <a:r>
              <a:rPr spc="396"/>
              <a:t> </a:t>
            </a:r>
            <a:r>
              <a:rPr spc="-9"/>
              <a:t>fornix. </a:t>
            </a:r>
            <a:r>
              <a:rPr spc="-6"/>
              <a:t> </a:t>
            </a:r>
            <a:r>
              <a:rPr spc="-9"/>
              <a:t>(B, </a:t>
            </a:r>
            <a:r>
              <a:t>C)</a:t>
            </a:r>
            <a:r>
              <a:rPr spc="-6"/>
              <a:t> </a:t>
            </a:r>
            <a:r>
              <a:t>The</a:t>
            </a:r>
            <a:r>
              <a:rPr spc="-9"/>
              <a:t> </a:t>
            </a:r>
            <a:r>
              <a:rPr spc="-6"/>
              <a:t>uterus </a:t>
            </a:r>
            <a:r>
              <a:t>is</a:t>
            </a:r>
            <a:r>
              <a:rPr spc="-9"/>
              <a:t> returned</a:t>
            </a:r>
            <a:r>
              <a:rPr spc="20"/>
              <a:t> </a:t>
            </a:r>
            <a:r>
              <a:rPr spc="-9"/>
              <a:t>to </a:t>
            </a:r>
            <a:r>
              <a:rPr spc="-409"/>
              <a:t> </a:t>
            </a:r>
            <a:r>
              <a:t>position</a:t>
            </a:r>
            <a:r>
              <a:rPr spc="-9"/>
              <a:t> </a:t>
            </a:r>
            <a:r>
              <a:rPr spc="-6"/>
              <a:t>by</a:t>
            </a:r>
            <a:r>
              <a:rPr spc="-9"/>
              <a:t> </a:t>
            </a:r>
            <a:r>
              <a:t>pushing</a:t>
            </a:r>
            <a:r>
              <a:rPr spc="-9"/>
              <a:t> </a:t>
            </a:r>
            <a:r>
              <a:t>it</a:t>
            </a:r>
            <a:r>
              <a:rPr spc="-9"/>
              <a:t> through</a:t>
            </a:r>
            <a:endParaRPr sz="2200" spc="-4">
              <a:latin typeface="+mn-lt"/>
              <a:ea typeface="+mn-ea"/>
              <a:cs typeface="+mn-cs"/>
              <a:sym typeface="Helvetica"/>
            </a:endParaRPr>
          </a:p>
          <a:p>
            <a:pPr marR="439171" indent="451880" algn="ctr" defTabSz="677821">
              <a:tabLst>
                <a:tab pos="1447800" algn="l"/>
              </a:tabLst>
              <a:defRPr spc="-3"/>
            </a:pPr>
            <a:r>
              <a:t>the</a:t>
            </a:r>
            <a:r>
              <a:rPr spc="-16"/>
              <a:t> </a:t>
            </a:r>
            <a:r>
              <a:t>pelvis</a:t>
            </a:r>
            <a:r>
              <a:rPr spc="-16"/>
              <a:t> </a:t>
            </a:r>
            <a:r>
              <a:t>and</a:t>
            </a:r>
            <a:r>
              <a:rPr spc="-13"/>
              <a:t> into</a:t>
            </a:r>
            <a:r>
              <a:rPr spc="-16"/>
              <a:t> </a:t>
            </a:r>
            <a:r>
              <a:t>the </a:t>
            </a:r>
            <a:r>
              <a:rPr spc="-406"/>
              <a:t> </a:t>
            </a:r>
            <a:r>
              <a:t>abdomen with </a:t>
            </a:r>
            <a:r>
              <a:rPr spc="-9"/>
              <a:t>steady </a:t>
            </a:r>
            <a:r>
              <a:rPr spc="-6"/>
              <a:t> </a:t>
            </a:r>
            <a:r>
              <a:rPr spc="-9"/>
              <a:t>pressure	</a:t>
            </a:r>
            <a:r>
              <a:rPr spc="-13"/>
              <a:t>towards </a:t>
            </a:r>
            <a:r>
              <a:t>the  umbilicus.</a:t>
            </a:r>
          </a:p>
        </p:txBody>
      </p:sp>
      <p:pic>
        <p:nvPicPr>
          <p:cNvPr id="698" name="object 5" descr="object 5"/>
          <p:cNvPicPr>
            <a:picLocks noChangeAspect="1"/>
          </p:cNvPicPr>
          <p:nvPr/>
        </p:nvPicPr>
        <p:blipFill>
          <a:blip r:embed="rId3"/>
          <a:stretch>
            <a:fillRect/>
          </a:stretch>
        </p:blipFill>
        <p:spPr>
          <a:xfrm>
            <a:off x="3431387" y="-56722"/>
            <a:ext cx="2291291" cy="5211753"/>
          </a:xfrm>
          <a:prstGeom prst="rect">
            <a:avLst/>
          </a:prstGeom>
          <a:ln w="12700">
            <a:miter lim="400000"/>
          </a:ln>
        </p:spPr>
      </p:pic>
      <p:sp>
        <p:nvSpPr>
          <p:cNvPr id="699" name="Arrow"/>
          <p:cNvSpPr/>
          <p:nvPr/>
        </p:nvSpPr>
        <p:spPr>
          <a:xfrm>
            <a:off x="5944523" y="1185098"/>
            <a:ext cx="2004773" cy="1181663"/>
          </a:xfrm>
          <a:prstGeom prst="rightArrow">
            <a:avLst>
              <a:gd name="adj1" fmla="val 32000"/>
              <a:gd name="adj2" fmla="val 103177"/>
            </a:avLst>
          </a:prstGeom>
          <a:solidFill>
            <a:srgbClr val="FFFFFF"/>
          </a:solidFill>
          <a:ln w="25400">
            <a:solidFill>
              <a:schemeClr val="accent1"/>
            </a:solidFill>
          </a:ln>
          <a:effectLst>
            <a:outerShdw blurRad="38100" dist="12700" dir="5400000" rotWithShape="0">
              <a:srgbClr val="000000">
                <a:alpha val="35000"/>
              </a:srgbClr>
            </a:outerShdw>
          </a:effectLst>
        </p:spPr>
        <p:txBody>
          <a:bodyPr lIns="45718" tIns="45718" rIns="45718" bIns="45718" anchor="ctr"/>
          <a:lstStyle/>
          <a:p>
            <a:pPr defTabSz="916450"/>
            <a:endParaRPr/>
          </a:p>
        </p:txBody>
      </p:sp>
      <p:sp>
        <p:nvSpPr>
          <p:cNvPr id="700" name="Hydrostatic replacement"/>
          <p:cNvSpPr txBox="1"/>
          <p:nvPr/>
        </p:nvSpPr>
        <p:spPr>
          <a:xfrm>
            <a:off x="8171142" y="1463336"/>
            <a:ext cx="1650850" cy="6251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6450"/>
          </a:lstStyle>
          <a:p>
            <a:r>
              <a:t>Hydrostatic replacement </a:t>
            </a:r>
          </a:p>
        </p:txBody>
      </p:sp>
      <p:pic>
        <p:nvPicPr>
          <p:cNvPr id="701" name="IMG_2834.jpeg" descr="IMG_2834.jpeg"/>
          <p:cNvPicPr>
            <a:picLocks noChangeAspect="1"/>
          </p:cNvPicPr>
          <p:nvPr/>
        </p:nvPicPr>
        <p:blipFill>
          <a:blip r:embed="rId4"/>
          <a:stretch>
            <a:fillRect/>
          </a:stretch>
        </p:blipFill>
        <p:spPr>
          <a:xfrm>
            <a:off x="6177341" y="2514281"/>
            <a:ext cx="3061090" cy="3076787"/>
          </a:xfrm>
          <a:prstGeom prst="rect">
            <a:avLst/>
          </a:prstGeom>
          <a:ln w="12700">
            <a:miter lim="400000"/>
          </a:ln>
        </p:spPr>
      </p:pic>
      <p:pic>
        <p:nvPicPr>
          <p:cNvPr id="702" name="IMG_2835.jpeg" descr="IMG_2835.jpeg"/>
          <p:cNvPicPr>
            <a:picLocks noChangeAspect="1"/>
          </p:cNvPicPr>
          <p:nvPr/>
        </p:nvPicPr>
        <p:blipFill>
          <a:blip r:embed="rId5"/>
          <a:stretch>
            <a:fillRect/>
          </a:stretch>
        </p:blipFill>
        <p:spPr>
          <a:xfrm>
            <a:off x="-210553" y="3457671"/>
            <a:ext cx="3633202" cy="2505086"/>
          </a:xfrm>
          <a:prstGeom prst="rect">
            <a:avLst/>
          </a:prstGeom>
          <a:ln w="12700">
            <a:miter lim="400000"/>
          </a:ln>
        </p:spPr>
      </p:pic>
    </p:spTree>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 name="object 2"/>
          <p:cNvSpPr txBox="1">
            <a:spLocks noGrp="1"/>
          </p:cNvSpPr>
          <p:nvPr>
            <p:ph type="title"/>
          </p:nvPr>
        </p:nvSpPr>
        <p:spPr>
          <a:xfrm>
            <a:off x="1472196" y="49931"/>
            <a:ext cx="2405761" cy="344823"/>
          </a:xfrm>
          <a:prstGeom prst="rect">
            <a:avLst/>
          </a:prstGeom>
        </p:spPr>
        <p:txBody>
          <a:bodyPr/>
          <a:lstStyle/>
          <a:p>
            <a:pPr indent="9414">
              <a:defRPr sz="2000" u="sng">
                <a:solidFill>
                  <a:srgbClr val="FF0000"/>
                </a:solidFill>
                <a:uFill>
                  <a:solidFill>
                    <a:srgbClr val="FF0000"/>
                  </a:solidFill>
                </a:uFill>
              </a:defRPr>
            </a:pPr>
            <a:r>
              <a:t>Retained</a:t>
            </a:r>
            <a:r>
              <a:rPr spc="-200"/>
              <a:t> </a:t>
            </a:r>
            <a:r>
              <a:t>placenta </a:t>
            </a:r>
          </a:p>
        </p:txBody>
      </p:sp>
      <p:sp>
        <p:nvSpPr>
          <p:cNvPr id="705" name="object 3"/>
          <p:cNvSpPr txBox="1"/>
          <p:nvPr/>
        </p:nvSpPr>
        <p:spPr>
          <a:xfrm>
            <a:off x="1472195" y="607026"/>
            <a:ext cx="5981093" cy="1423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9414" defTabSz="677821">
              <a:defRPr sz="900" u="sng" spc="47">
                <a:uFill>
                  <a:solidFill>
                    <a:srgbClr val="000000"/>
                  </a:solidFill>
                </a:uFill>
                <a:latin typeface="Microsoft Sans Serif"/>
                <a:ea typeface="Microsoft Sans Serif"/>
                <a:cs typeface="Microsoft Sans Serif"/>
                <a:sym typeface="Microsoft Sans Serif"/>
              </a:defRPr>
            </a:pPr>
            <a:r>
              <a:t>Definition</a:t>
            </a:r>
            <a:endParaRPr sz="1100" spc="55"/>
          </a:p>
          <a:p>
            <a:pPr indent="9414" defTabSz="677821">
              <a:defRPr sz="1000">
                <a:latin typeface="Microsoft Sans Serif"/>
                <a:ea typeface="Microsoft Sans Serif"/>
                <a:cs typeface="Microsoft Sans Serif"/>
                <a:sym typeface="Microsoft Sans Serif"/>
              </a:defRPr>
            </a:pPr>
            <a:r>
              <a:t>Retention</a:t>
            </a:r>
            <a:r>
              <a:rPr spc="-44"/>
              <a:t> </a:t>
            </a:r>
            <a:r>
              <a:t>of</a:t>
            </a:r>
            <a:r>
              <a:rPr spc="-44"/>
              <a:t> </a:t>
            </a:r>
            <a:r>
              <a:t>the</a:t>
            </a:r>
            <a:r>
              <a:rPr spc="-41"/>
              <a:t> </a:t>
            </a:r>
            <a:r>
              <a:rPr spc="-3"/>
              <a:t>placental</a:t>
            </a:r>
            <a:r>
              <a:rPr spc="-44"/>
              <a:t> </a:t>
            </a:r>
            <a:r>
              <a:rPr spc="-3"/>
              <a:t>tissue</a:t>
            </a:r>
            <a:r>
              <a:rPr spc="-41"/>
              <a:t> </a:t>
            </a:r>
            <a:r>
              <a:rPr spc="-3"/>
              <a:t>inside</a:t>
            </a:r>
            <a:r>
              <a:rPr spc="-44"/>
              <a:t> </a:t>
            </a:r>
            <a:r>
              <a:t>the</a:t>
            </a:r>
            <a:r>
              <a:rPr spc="-41"/>
              <a:t> </a:t>
            </a:r>
            <a:r>
              <a:t>uterine</a:t>
            </a:r>
            <a:r>
              <a:rPr spc="-44"/>
              <a:t> </a:t>
            </a:r>
            <a:r>
              <a:rPr spc="-3"/>
              <a:t>cavity</a:t>
            </a:r>
            <a:r>
              <a:rPr spc="-44"/>
              <a:t> </a:t>
            </a:r>
            <a:r>
              <a:rPr spc="-3"/>
              <a:t>following</a:t>
            </a:r>
            <a:r>
              <a:rPr spc="-41"/>
              <a:t> </a:t>
            </a:r>
            <a:r>
              <a:t>the</a:t>
            </a:r>
            <a:r>
              <a:rPr spc="-44"/>
              <a:t> </a:t>
            </a:r>
            <a:r>
              <a:rPr spc="-3"/>
              <a:t>first</a:t>
            </a:r>
            <a:r>
              <a:rPr spc="-41"/>
              <a:t> </a:t>
            </a:r>
            <a:r>
              <a:t>30</a:t>
            </a:r>
            <a:r>
              <a:rPr spc="-44"/>
              <a:t> </a:t>
            </a:r>
            <a:r>
              <a:t>min</a:t>
            </a:r>
            <a:r>
              <a:rPr spc="-41"/>
              <a:t> </a:t>
            </a:r>
            <a:r>
              <a:t>postpartum (failure to deliver the placenta after 30 mins of the deliver of the baby ) </a:t>
            </a:r>
            <a:endParaRPr sz="1200"/>
          </a:p>
          <a:p>
            <a:pPr defTabSz="677821">
              <a:defRPr sz="1000">
                <a:latin typeface="Microsoft Sans Serif"/>
                <a:ea typeface="Microsoft Sans Serif"/>
                <a:cs typeface="Microsoft Sans Serif"/>
                <a:sym typeface="Microsoft Sans Serif"/>
              </a:defRPr>
            </a:pPr>
            <a:endParaRPr sz="1200"/>
          </a:p>
          <a:p>
            <a:pPr defTabSz="677821">
              <a:defRPr sz="1400">
                <a:latin typeface="Microsoft Sans Serif"/>
                <a:ea typeface="Microsoft Sans Serif"/>
                <a:cs typeface="Microsoft Sans Serif"/>
                <a:sym typeface="Microsoft Sans Serif"/>
              </a:defRPr>
            </a:pPr>
            <a:endParaRPr sz="1200"/>
          </a:p>
          <a:p>
            <a:pPr indent="9414" defTabSz="677821">
              <a:defRPr sz="900" u="sng" spc="36">
                <a:uFill>
                  <a:solidFill>
                    <a:srgbClr val="000000"/>
                  </a:solidFill>
                </a:uFill>
                <a:latin typeface="Microsoft Sans Serif"/>
                <a:ea typeface="Microsoft Sans Serif"/>
                <a:cs typeface="Microsoft Sans Serif"/>
                <a:sym typeface="Microsoft Sans Serif"/>
              </a:defRPr>
            </a:pPr>
            <a:r>
              <a:t>Etiology</a:t>
            </a:r>
            <a:endParaRPr sz="1100" spc="43"/>
          </a:p>
          <a:p>
            <a:pPr marL="86040" indent="-75236" defTabSz="677821">
              <a:lnSpc>
                <a:spcPts val="1300"/>
              </a:lnSpc>
              <a:buSzPct val="100000"/>
              <a:buChar char="-"/>
              <a:tabLst>
                <a:tab pos="76200" algn="l"/>
              </a:tabLst>
              <a:defRPr sz="1000" spc="-9">
                <a:latin typeface="Microsoft Sans Serif"/>
                <a:ea typeface="Microsoft Sans Serif"/>
                <a:cs typeface="Microsoft Sans Serif"/>
                <a:sym typeface="Microsoft Sans Serif"/>
              </a:defRPr>
            </a:pPr>
            <a:r>
              <a:t>A</a:t>
            </a:r>
            <a:r>
              <a:rPr spc="-6"/>
              <a:t>ton</a:t>
            </a:r>
            <a:r>
              <a:t>i</a:t>
            </a:r>
            <a:r>
              <a:rPr spc="-3"/>
              <a:t>c</a:t>
            </a:r>
            <a:r>
              <a:rPr spc="-51"/>
              <a:t> </a:t>
            </a:r>
            <a:r>
              <a:rPr spc="-6"/>
              <a:t>uteru</a:t>
            </a:r>
            <a:r>
              <a:rPr spc="-3"/>
              <a:t>s</a:t>
            </a:r>
            <a:endParaRPr sz="1200" spc="-12"/>
          </a:p>
          <a:p>
            <a:pPr marL="89844" indent="-69942" defTabSz="677821">
              <a:lnSpc>
                <a:spcPts val="1900"/>
              </a:lnSpc>
              <a:buSzPct val="100000"/>
              <a:buChar char="-"/>
              <a:tabLst>
                <a:tab pos="76200" algn="l"/>
              </a:tabLst>
              <a:defRPr sz="900" spc="3">
                <a:latin typeface="Microsoft Sans Serif"/>
                <a:ea typeface="Microsoft Sans Serif"/>
                <a:cs typeface="Microsoft Sans Serif"/>
                <a:sym typeface="Microsoft Sans Serif"/>
              </a:defRPr>
            </a:pPr>
            <a:r>
              <a:t>Placenta</a:t>
            </a:r>
            <a:r>
              <a:rPr spc="-6"/>
              <a:t> </a:t>
            </a:r>
            <a:r>
              <a:rPr sz="1400" spc="-16"/>
              <a:t>pe</a:t>
            </a:r>
            <a:r>
              <a:rPr sz="1600" spc="-17"/>
              <a:t>rcreta</a:t>
            </a:r>
            <a:endParaRPr sz="1600" spc="5"/>
          </a:p>
          <a:p>
            <a:pPr marL="85163" indent="-74359" defTabSz="677821">
              <a:buSzPct val="100000"/>
              <a:buChar char="-"/>
              <a:tabLst>
                <a:tab pos="76200" algn="l"/>
              </a:tabLst>
              <a:defRPr sz="1000" spc="6">
                <a:latin typeface="Microsoft Sans Serif"/>
                <a:ea typeface="Microsoft Sans Serif"/>
                <a:cs typeface="Microsoft Sans Serif"/>
                <a:sym typeface="Microsoft Sans Serif"/>
              </a:defRPr>
            </a:pPr>
            <a:r>
              <a:t>Premature</a:t>
            </a:r>
            <a:r>
              <a:rPr spc="-37"/>
              <a:t> </a:t>
            </a:r>
            <a:r>
              <a:rPr spc="3"/>
              <a:t>closure</a:t>
            </a:r>
            <a:r>
              <a:rPr spc="-34"/>
              <a:t> </a:t>
            </a:r>
            <a:r>
              <a:t>of</a:t>
            </a:r>
            <a:r>
              <a:rPr spc="-37"/>
              <a:t> </a:t>
            </a:r>
            <a:r>
              <a:rPr spc="3"/>
              <a:t>cervix</a:t>
            </a:r>
            <a:r>
              <a:rPr spc="-34"/>
              <a:t> </a:t>
            </a:r>
            <a:r>
              <a:rPr spc="3"/>
              <a:t>obstructing</a:t>
            </a:r>
            <a:r>
              <a:rPr spc="-37"/>
              <a:t> </a:t>
            </a:r>
            <a:r>
              <a:rPr spc="3"/>
              <a:t>placental</a:t>
            </a:r>
            <a:r>
              <a:rPr spc="-34"/>
              <a:t> </a:t>
            </a:r>
            <a:r>
              <a:rPr spc="3"/>
              <a:t>expulsion</a:t>
            </a:r>
          </a:p>
        </p:txBody>
      </p:sp>
      <p:grpSp>
        <p:nvGrpSpPr>
          <p:cNvPr id="708" name="object 4"/>
          <p:cNvGrpSpPr/>
          <p:nvPr/>
        </p:nvGrpSpPr>
        <p:grpSpPr>
          <a:xfrm>
            <a:off x="1326936" y="2417435"/>
            <a:ext cx="7143975" cy="2271492"/>
            <a:chOff x="0" y="0"/>
            <a:chExt cx="7143973" cy="2271491"/>
          </a:xfrm>
        </p:grpSpPr>
        <p:pic>
          <p:nvPicPr>
            <p:cNvPr id="706" name="object 5" descr="object 5"/>
            <p:cNvPicPr>
              <a:picLocks noChangeAspect="1"/>
            </p:cNvPicPr>
            <p:nvPr/>
          </p:nvPicPr>
          <p:blipFill>
            <a:blip r:embed="rId2"/>
            <a:stretch>
              <a:fillRect/>
            </a:stretch>
          </p:blipFill>
          <p:spPr>
            <a:xfrm>
              <a:off x="-1" y="919161"/>
              <a:ext cx="3669162" cy="1352330"/>
            </a:xfrm>
            <a:prstGeom prst="rect">
              <a:avLst/>
            </a:prstGeom>
            <a:ln w="12700" cap="flat">
              <a:noFill/>
              <a:miter lim="400000"/>
            </a:ln>
            <a:effectLst/>
          </p:spPr>
        </p:pic>
        <p:pic>
          <p:nvPicPr>
            <p:cNvPr id="707" name="object 6" descr="object 6"/>
            <p:cNvPicPr>
              <a:picLocks noChangeAspect="1"/>
            </p:cNvPicPr>
            <p:nvPr/>
          </p:nvPicPr>
          <p:blipFill>
            <a:blip r:embed="rId3"/>
            <a:srcRect t="49453"/>
            <a:stretch>
              <a:fillRect/>
            </a:stretch>
          </p:blipFill>
          <p:spPr>
            <a:xfrm>
              <a:off x="3741177" y="-1"/>
              <a:ext cx="3402796" cy="1387642"/>
            </a:xfrm>
            <a:prstGeom prst="rect">
              <a:avLst/>
            </a:prstGeom>
            <a:ln w="12700" cap="flat">
              <a:noFill/>
              <a:miter lim="400000"/>
            </a:ln>
            <a:effectLst/>
          </p:spPr>
        </p:pic>
      </p:grpSp>
      <p:sp>
        <p:nvSpPr>
          <p:cNvPr id="709" name="object 7"/>
          <p:cNvSpPr txBox="1"/>
          <p:nvPr/>
        </p:nvSpPr>
        <p:spPr>
          <a:xfrm>
            <a:off x="6073435" y="3980212"/>
            <a:ext cx="1370835" cy="20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9414" defTabSz="677821">
              <a:defRPr sz="1200" spc="-9">
                <a:latin typeface="Microsoft Sans Serif"/>
                <a:ea typeface="Microsoft Sans Serif"/>
                <a:cs typeface="Microsoft Sans Serif"/>
                <a:sym typeface="Microsoft Sans Serif"/>
              </a:defRPr>
            </a:pPr>
            <a:r>
              <a:t>P</a:t>
            </a:r>
            <a:r>
              <a:rPr spc="-87"/>
              <a:t>l</a:t>
            </a:r>
            <a:r>
              <a:rPr spc="-11"/>
              <a:t>a</a:t>
            </a:r>
            <a:r>
              <a:rPr spc="-104"/>
              <a:t>c</a:t>
            </a:r>
            <a:r>
              <a:rPr sz="1400" spc="-94"/>
              <a:t>e</a:t>
            </a:r>
            <a:r>
              <a:rPr sz="1400" spc="88"/>
              <a:t>n</a:t>
            </a:r>
            <a:r>
              <a:rPr sz="1400" spc="-25"/>
              <a:t>t</a:t>
            </a:r>
            <a:r>
              <a:rPr sz="1400" spc="10"/>
              <a:t>a</a:t>
            </a:r>
            <a:r>
              <a:rPr sz="1400" spc="-116"/>
              <a:t> </a:t>
            </a:r>
            <a:r>
              <a:rPr sz="1400" spc="74"/>
              <a:t>p</a:t>
            </a:r>
            <a:r>
              <a:rPr sz="1400" spc="-147"/>
              <a:t>e</a:t>
            </a:r>
            <a:r>
              <a:rPr sz="1400" spc="32"/>
              <a:t>r</a:t>
            </a:r>
            <a:r>
              <a:rPr sz="1400" spc="-125"/>
              <a:t>c</a:t>
            </a:r>
            <a:r>
              <a:rPr sz="1400" spc="29"/>
              <a:t>r</a:t>
            </a:r>
            <a:r>
              <a:rPr sz="1400" spc="-91"/>
              <a:t>e</a:t>
            </a:r>
            <a:r>
              <a:rPr sz="1400" spc="91"/>
              <a:t>t</a:t>
            </a:r>
            <a:r>
              <a:rPr sz="1400" spc="10"/>
              <a:t>a</a:t>
            </a:r>
          </a:p>
        </p:txBody>
      </p:sp>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TextBox 5"/>
          <p:cNvSpPr txBox="1"/>
          <p:nvPr/>
        </p:nvSpPr>
        <p:spPr>
          <a:xfrm>
            <a:off x="1361796" y="694627"/>
            <a:ext cx="7334809" cy="27100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3776" tIns="33776" rIns="33776" bIns="33776">
            <a:normAutofit/>
          </a:bodyPr>
          <a:lstStyle/>
          <a:p>
            <a:pPr marL="53614" indent="-155969" defTabSz="677821">
              <a:lnSpc>
                <a:spcPct val="90000"/>
              </a:lnSpc>
              <a:spcBef>
                <a:spcPts val="400"/>
              </a:spcBef>
              <a:buSzPct val="100000"/>
              <a:buFont typeface="Arial"/>
              <a:buChar char="•"/>
              <a:defRPr sz="1600" b="1">
                <a:latin typeface="Times New Roman"/>
                <a:ea typeface="Times New Roman"/>
                <a:cs typeface="Times New Roman"/>
                <a:sym typeface="Times New Roman"/>
              </a:defRPr>
            </a:pPr>
            <a:r>
              <a:t> Non-uterine </a:t>
            </a:r>
          </a:p>
          <a:p>
            <a:pPr marL="411859" indent="-155969" defTabSz="677821">
              <a:lnSpc>
                <a:spcPct val="90000"/>
              </a:lnSpc>
              <a:spcBef>
                <a:spcPts val="400"/>
              </a:spcBef>
              <a:buSzPct val="100000"/>
              <a:buFont typeface="Arial"/>
              <a:buChar char="•"/>
              <a:defRPr sz="1600" b="1">
                <a:latin typeface="Times New Roman"/>
                <a:ea typeface="Times New Roman"/>
                <a:cs typeface="Times New Roman"/>
                <a:sym typeface="Times New Roman"/>
              </a:defRPr>
            </a:pPr>
            <a:r>
              <a:t>Lower genital tract lacerations(vagina, cervix, perinium; suspected when the bleeding continues despite firm contracted uterus and use of assisted vaginal delivery)</a:t>
            </a:r>
          </a:p>
          <a:p>
            <a:pPr marL="411859" indent="-155969" defTabSz="677821">
              <a:lnSpc>
                <a:spcPct val="90000"/>
              </a:lnSpc>
              <a:spcBef>
                <a:spcPts val="400"/>
              </a:spcBef>
              <a:buSzPct val="100000"/>
              <a:buFont typeface="Arial"/>
              <a:buChar char="•"/>
              <a:defRPr sz="1600" b="1">
                <a:latin typeface="Times New Roman"/>
                <a:ea typeface="Times New Roman"/>
                <a:cs typeface="Times New Roman"/>
                <a:sym typeface="Times New Roman"/>
              </a:defRPr>
            </a:pPr>
            <a:r>
              <a:t>Pelvic hematomas (vulvar(most common ), vaginal) Woman complains of a persistent perineal or rectal pain, or a feeling of pressure in the vagina</a:t>
            </a:r>
          </a:p>
          <a:p>
            <a:pPr marL="411859" indent="-155969" defTabSz="677821">
              <a:lnSpc>
                <a:spcPct val="90000"/>
              </a:lnSpc>
              <a:spcBef>
                <a:spcPts val="400"/>
              </a:spcBef>
              <a:buSzPct val="100000"/>
              <a:buFont typeface="Arial"/>
              <a:buChar char="•"/>
              <a:defRPr sz="1600" b="1">
                <a:latin typeface="Times New Roman"/>
                <a:ea typeface="Times New Roman"/>
                <a:cs typeface="Times New Roman"/>
                <a:sym typeface="Times New Roman"/>
              </a:defRPr>
            </a:pPr>
            <a:r>
              <a:t>Coagulation disorders DIC :</a:t>
            </a:r>
            <a:r>
              <a:rPr u="sng"/>
              <a:t>amniotic fluid embolism, placental abruption, sever preeclampsia , retention of dead fetus</a:t>
            </a:r>
          </a:p>
          <a:p>
            <a:pPr marL="411859" indent="-155969" defTabSz="677821">
              <a:lnSpc>
                <a:spcPct val="90000"/>
              </a:lnSpc>
              <a:spcBef>
                <a:spcPts val="400"/>
              </a:spcBef>
              <a:buSzPct val="100000"/>
              <a:buFont typeface="Arial"/>
              <a:buChar char="•"/>
              <a:defRPr sz="1600" b="1">
                <a:latin typeface="Times New Roman"/>
                <a:ea typeface="Times New Roman"/>
                <a:cs typeface="Times New Roman"/>
                <a:sym typeface="Times New Roman"/>
              </a:defRPr>
            </a:pPr>
            <a:r>
              <a:t>Inherited coagulopathy</a:t>
            </a:r>
          </a:p>
        </p:txBody>
      </p:sp>
    </p:spTree>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3" name="object 2" descr="object 2"/>
          <p:cNvPicPr>
            <a:picLocks noChangeAspect="1"/>
          </p:cNvPicPr>
          <p:nvPr/>
        </p:nvPicPr>
        <p:blipFill>
          <a:blip r:embed="rId2"/>
          <a:stretch>
            <a:fillRect/>
          </a:stretch>
        </p:blipFill>
        <p:spPr>
          <a:xfrm>
            <a:off x="1313597" y="9525"/>
            <a:ext cx="7431207" cy="5661872"/>
          </a:xfrm>
          <a:prstGeom prst="rect">
            <a:avLst/>
          </a:prstGeom>
          <a:ln w="12700">
            <a:miter lim="400000"/>
          </a:ln>
        </p:spPr>
      </p:pic>
      <p:sp>
        <p:nvSpPr>
          <p:cNvPr id="714" name="object 3"/>
          <p:cNvSpPr txBox="1">
            <a:spLocks noGrp="1"/>
          </p:cNvSpPr>
          <p:nvPr>
            <p:ph type="title"/>
          </p:nvPr>
        </p:nvSpPr>
        <p:spPr>
          <a:xfrm>
            <a:off x="3863104" y="266486"/>
            <a:ext cx="2752458" cy="414254"/>
          </a:xfrm>
          <a:prstGeom prst="rect">
            <a:avLst/>
          </a:prstGeom>
        </p:spPr>
        <p:txBody>
          <a:bodyPr/>
          <a:lstStyle>
            <a:lvl1pPr indent="9414">
              <a:defRPr sz="2400" b="1" spc="-100">
                <a:latin typeface="Arial"/>
                <a:ea typeface="Arial"/>
                <a:cs typeface="Arial"/>
                <a:sym typeface="Arial"/>
              </a:defRPr>
            </a:lvl1pPr>
          </a:lstStyle>
          <a:p>
            <a:r>
              <a:t>Vulvar hematoma</a:t>
            </a:r>
          </a:p>
        </p:txBody>
      </p:sp>
      <p:sp>
        <p:nvSpPr>
          <p:cNvPr id="715" name="object 4"/>
          <p:cNvSpPr txBox="1">
            <a:spLocks noGrp="1"/>
          </p:cNvSpPr>
          <p:nvPr>
            <p:ph type="body" idx="1"/>
          </p:nvPr>
        </p:nvSpPr>
        <p:spPr>
          <a:xfrm>
            <a:off x="1518612" y="1027409"/>
            <a:ext cx="7021177" cy="3435060"/>
          </a:xfrm>
          <a:prstGeom prst="rect">
            <a:avLst/>
          </a:prstGeom>
        </p:spPr>
        <p:txBody>
          <a:bodyPr/>
          <a:lstStyle/>
          <a:p>
            <a:pPr indent="9414">
              <a:defRPr spc="-100"/>
            </a:pPr>
            <a:r>
              <a:t>vulvar hematoma is a collection of blood in the vulva.</a:t>
            </a:r>
            <a:endParaRPr spc="-75"/>
          </a:p>
          <a:p>
            <a:pPr marR="292780" indent="9414">
              <a:defRPr spc="-200"/>
            </a:pPr>
            <a:r>
              <a:t>it</a:t>
            </a:r>
            <a:r>
              <a:rPr spc="-100"/>
              <a:t> </a:t>
            </a:r>
            <a:r>
              <a:t>is</a:t>
            </a:r>
            <a:r>
              <a:rPr spc="-100"/>
              <a:t> </a:t>
            </a:r>
            <a:r>
              <a:t>a</a:t>
            </a:r>
            <a:r>
              <a:rPr spc="-100"/>
              <a:t> </a:t>
            </a:r>
            <a:r>
              <a:t>common</a:t>
            </a:r>
            <a:r>
              <a:rPr spc="-100"/>
              <a:t> obstetric complication, </a:t>
            </a:r>
            <a:r>
              <a:t>a</a:t>
            </a:r>
            <a:r>
              <a:rPr spc="-100"/>
              <a:t> vulvar </a:t>
            </a:r>
            <a:r>
              <a:t>hematoma  can</a:t>
            </a:r>
            <a:r>
              <a:rPr spc="-100"/>
              <a:t> </a:t>
            </a:r>
            <a:r>
              <a:t>occur</a:t>
            </a:r>
            <a:r>
              <a:rPr spc="-100"/>
              <a:t> in </a:t>
            </a:r>
            <a:r>
              <a:t>non-obstetric</a:t>
            </a:r>
            <a:r>
              <a:rPr spc="-100"/>
              <a:t> </a:t>
            </a:r>
            <a:r>
              <a:t>settings</a:t>
            </a:r>
            <a:r>
              <a:rPr spc="-100"/>
              <a:t> too.</a:t>
            </a:r>
            <a:endParaRPr spc="-150"/>
          </a:p>
          <a:p>
            <a:pPr>
              <a:defRPr sz="2200" spc="-68"/>
            </a:pPr>
            <a:endParaRPr spc="-150"/>
          </a:p>
          <a:p>
            <a:pPr indent="9414">
              <a:defRPr b="1" spc="-100">
                <a:latin typeface="Arial"/>
                <a:ea typeface="Arial"/>
                <a:cs typeface="Arial"/>
                <a:sym typeface="Arial"/>
              </a:defRPr>
            </a:pPr>
            <a:r>
              <a:t>Etiology:</a:t>
            </a:r>
            <a:endParaRPr spc="-75"/>
          </a:p>
          <a:p>
            <a:pPr marR="3765" indent="9414"/>
            <a:r>
              <a:t>During</a:t>
            </a:r>
            <a:r>
              <a:rPr spc="-100"/>
              <a:t> labor, </a:t>
            </a:r>
            <a:r>
              <a:t>a</a:t>
            </a:r>
            <a:r>
              <a:rPr spc="-100"/>
              <a:t> vulvar </a:t>
            </a:r>
            <a:r>
              <a:t>hematoma</a:t>
            </a:r>
            <a:r>
              <a:rPr spc="-100"/>
              <a:t> </a:t>
            </a:r>
            <a:r>
              <a:t>can</a:t>
            </a:r>
            <a:r>
              <a:rPr spc="-100"/>
              <a:t> result from either direct </a:t>
            </a:r>
            <a:r>
              <a:rPr spc="-700"/>
              <a:t> </a:t>
            </a:r>
            <a:r>
              <a:rPr spc="-100"/>
              <a:t>or indirect </a:t>
            </a:r>
            <a:r>
              <a:rPr spc="-200"/>
              <a:t>injury </a:t>
            </a:r>
            <a:r>
              <a:rPr spc="-100"/>
              <a:t>to the soft </a:t>
            </a:r>
            <a:r>
              <a:t>tissue.</a:t>
            </a:r>
          </a:p>
          <a:p>
            <a:pPr marR="3765" indent="9414"/>
            <a:r>
              <a:t>* </a:t>
            </a:r>
            <a:r>
              <a:rPr spc="-100"/>
              <a:t>direct injuries include : episiotomy, vaginal laceration repairs,  or</a:t>
            </a:r>
            <a:r>
              <a:t> </a:t>
            </a:r>
            <a:r>
              <a:rPr spc="-100"/>
              <a:t>instrumental</a:t>
            </a:r>
            <a:r>
              <a:t> </a:t>
            </a:r>
            <a:r>
              <a:rPr spc="-100"/>
              <a:t>deliveries.</a:t>
            </a:r>
            <a:endParaRPr spc="-75"/>
          </a:p>
          <a:p>
            <a:pPr marR="3765" indent="9414">
              <a:defRPr spc="-100"/>
            </a:pPr>
            <a:r>
              <a:t>*</a:t>
            </a:r>
            <a:r>
              <a:rPr spc="0"/>
              <a:t> </a:t>
            </a:r>
            <a:r>
              <a:t>indirect</a:t>
            </a:r>
            <a:r>
              <a:rPr spc="0"/>
              <a:t> </a:t>
            </a:r>
            <a:r>
              <a:rPr spc="-200"/>
              <a:t>injury</a:t>
            </a:r>
            <a:r>
              <a:rPr spc="0"/>
              <a:t> can </a:t>
            </a:r>
            <a:r>
              <a:t>result  from: extensive stretching of the birth </a:t>
            </a:r>
            <a:r>
              <a:rPr spc="0"/>
              <a:t>canal during </a:t>
            </a:r>
            <a:r>
              <a:t>vaginal </a:t>
            </a:r>
            <a:r>
              <a:rPr spc="0"/>
              <a:t> </a:t>
            </a:r>
            <a:r>
              <a:t>delivery.</a:t>
            </a:r>
          </a:p>
        </p:txBody>
      </p:sp>
    </p:spTree>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 name="object 2" descr="object 2"/>
          <p:cNvPicPr>
            <a:picLocks noChangeAspect="1"/>
          </p:cNvPicPr>
          <p:nvPr/>
        </p:nvPicPr>
        <p:blipFill>
          <a:blip r:embed="rId2"/>
          <a:stretch>
            <a:fillRect/>
          </a:stretch>
        </p:blipFill>
        <p:spPr>
          <a:xfrm>
            <a:off x="1313597" y="9525"/>
            <a:ext cx="7431207" cy="5661872"/>
          </a:xfrm>
          <a:prstGeom prst="rect">
            <a:avLst/>
          </a:prstGeom>
          <a:ln w="12700">
            <a:miter lim="400000"/>
          </a:ln>
        </p:spPr>
      </p:pic>
      <p:sp>
        <p:nvSpPr>
          <p:cNvPr id="718" name="object 3"/>
          <p:cNvSpPr txBox="1"/>
          <p:nvPr/>
        </p:nvSpPr>
        <p:spPr>
          <a:xfrm>
            <a:off x="1497734" y="308202"/>
            <a:ext cx="7030561" cy="3467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3765" indent="9414" defTabSz="677821">
              <a:defRPr spc="-47">
                <a:latin typeface="Trebuchet MS"/>
                <a:ea typeface="Trebuchet MS"/>
                <a:cs typeface="Trebuchet MS"/>
                <a:sym typeface="Trebuchet MS"/>
              </a:defRPr>
            </a:pPr>
            <a:r>
              <a:t>Interestingly, </a:t>
            </a:r>
            <a:r>
              <a:rPr spc="40"/>
              <a:t>most </a:t>
            </a:r>
            <a:r>
              <a:rPr spc="-23"/>
              <a:t>vulvar </a:t>
            </a:r>
            <a:r>
              <a:rPr spc="30"/>
              <a:t>hematomas </a:t>
            </a:r>
            <a:r>
              <a:rPr spc="-40"/>
              <a:t>are </a:t>
            </a:r>
            <a:r>
              <a:rPr spc="-6"/>
              <a:t>formed </a:t>
            </a:r>
            <a:r>
              <a:rPr spc="-74"/>
              <a:t>after </a:t>
            </a:r>
            <a:r>
              <a:rPr spc="27"/>
              <a:t>a </a:t>
            </a:r>
            <a:r>
              <a:rPr spc="30"/>
              <a:t> </a:t>
            </a:r>
            <a:r>
              <a:rPr spc="-9"/>
              <a:t>normal </a:t>
            </a:r>
            <a:r>
              <a:rPr spc="-33"/>
              <a:t>delivery </a:t>
            </a:r>
            <a:r>
              <a:rPr spc="3"/>
              <a:t>instead </a:t>
            </a:r>
            <a:r>
              <a:rPr spc="-30"/>
              <a:t>of </a:t>
            </a:r>
            <a:r>
              <a:rPr spc="3"/>
              <a:t>complicated </a:t>
            </a:r>
            <a:r>
              <a:rPr spc="-6"/>
              <a:t>deliveries.Risk </a:t>
            </a:r>
            <a:r>
              <a:rPr spc="-3"/>
              <a:t> factors</a:t>
            </a:r>
            <a:r>
              <a:rPr spc="-36"/>
              <a:t> </a:t>
            </a:r>
            <a:r>
              <a:rPr spc="-54"/>
              <a:t>for</a:t>
            </a:r>
            <a:r>
              <a:rPr spc="-36"/>
              <a:t> </a:t>
            </a:r>
            <a:r>
              <a:rPr spc="13"/>
              <a:t>developing</a:t>
            </a:r>
            <a:r>
              <a:rPr spc="-36"/>
              <a:t> </a:t>
            </a:r>
            <a:r>
              <a:rPr spc="-23"/>
              <a:t>vulvar</a:t>
            </a:r>
            <a:r>
              <a:rPr spc="-36"/>
              <a:t> </a:t>
            </a:r>
            <a:r>
              <a:rPr spc="9"/>
              <a:t>hematoma</a:t>
            </a:r>
            <a:r>
              <a:rPr spc="-36"/>
              <a:t> </a:t>
            </a:r>
            <a:r>
              <a:rPr spc="-9"/>
              <a:t>include</a:t>
            </a:r>
            <a:r>
              <a:rPr spc="-36"/>
              <a:t> </a:t>
            </a:r>
            <a:r>
              <a:rPr spc="-27"/>
              <a:t>instrumental </a:t>
            </a:r>
            <a:r>
              <a:rPr spc="-546"/>
              <a:t> </a:t>
            </a:r>
            <a:r>
              <a:rPr spc="-63"/>
              <a:t>delivery, </a:t>
            </a:r>
            <a:r>
              <a:rPr spc="-20"/>
              <a:t>episiotomy, </a:t>
            </a:r>
            <a:r>
              <a:rPr spc="-63"/>
              <a:t>primiparity, </a:t>
            </a:r>
            <a:r>
              <a:rPr spc="20"/>
              <a:t>prolonged </a:t>
            </a:r>
            <a:r>
              <a:rPr spc="69"/>
              <a:t>second </a:t>
            </a:r>
            <a:r>
              <a:rPr spc="36"/>
              <a:t>stage </a:t>
            </a:r>
            <a:r>
              <a:rPr spc="-30"/>
              <a:t>of </a:t>
            </a:r>
            <a:r>
              <a:rPr spc="-27"/>
              <a:t> </a:t>
            </a:r>
            <a:r>
              <a:rPr spc="-66"/>
              <a:t>labor, </a:t>
            </a:r>
            <a:r>
              <a:rPr spc="13"/>
              <a:t>macrosomia, </a:t>
            </a:r>
            <a:r>
              <a:rPr spc="63"/>
              <a:t>use </a:t>
            </a:r>
            <a:r>
              <a:rPr spc="-30"/>
              <a:t>of </a:t>
            </a:r>
            <a:r>
              <a:rPr spc="-6"/>
              <a:t>anticoagulants, </a:t>
            </a:r>
            <a:r>
              <a:rPr spc="-3"/>
              <a:t>coagulopathy, </a:t>
            </a:r>
            <a:r>
              <a:rPr spc="-52"/>
              <a:t> </a:t>
            </a:r>
            <a:r>
              <a:rPr spc="-6"/>
              <a:t>hypertensive </a:t>
            </a:r>
            <a:r>
              <a:rPr spc="23"/>
              <a:t>disorders </a:t>
            </a:r>
            <a:r>
              <a:rPr spc="-30"/>
              <a:t>of </a:t>
            </a:r>
            <a:r>
              <a:rPr spc="-6"/>
              <a:t>pregnancy, </a:t>
            </a:r>
            <a:r>
              <a:rPr spc="40"/>
              <a:t>and </a:t>
            </a:r>
            <a:r>
              <a:rPr spc="-52"/>
              <a:t>vulvovaginal </a:t>
            </a:r>
            <a:r>
              <a:rPr spc="3"/>
              <a:t> </a:t>
            </a:r>
            <a:r>
              <a:rPr spc="-33"/>
              <a:t>varicosity.</a:t>
            </a:r>
            <a:endParaRPr sz="2200" spc="-57"/>
          </a:p>
          <a:p>
            <a:pPr marR="3765" indent="9414" defTabSz="677821">
              <a:defRPr spc="13">
                <a:latin typeface="Trebuchet MS"/>
                <a:ea typeface="Trebuchet MS"/>
                <a:cs typeface="Trebuchet MS"/>
                <a:sym typeface="Trebuchet MS"/>
              </a:defRPr>
            </a:pPr>
            <a:r>
              <a:t>Non-obstetric </a:t>
            </a:r>
            <a:r>
              <a:rPr spc="-23"/>
              <a:t>vulvar </a:t>
            </a:r>
            <a:r>
              <a:rPr spc="30"/>
              <a:t>hematomas </a:t>
            </a:r>
            <a:r>
              <a:rPr spc="43"/>
              <a:t>can </a:t>
            </a:r>
            <a:r>
              <a:rPr spc="-3"/>
              <a:t>arise </a:t>
            </a:r>
            <a:r>
              <a:rPr spc="-36"/>
              <a:t>from </a:t>
            </a:r>
            <a:r>
              <a:rPr spc="20"/>
              <a:t>any </a:t>
            </a:r>
            <a:r>
              <a:rPr spc="-27"/>
              <a:t>form </a:t>
            </a:r>
            <a:r>
              <a:rPr spc="-30"/>
              <a:t>of </a:t>
            </a:r>
            <a:r>
              <a:rPr spc="-546"/>
              <a:t> </a:t>
            </a:r>
            <a:r>
              <a:rPr spc="-20"/>
              <a:t>trauma </a:t>
            </a:r>
            <a:r>
              <a:rPr spc="-36"/>
              <a:t>to </a:t>
            </a:r>
            <a:r>
              <a:rPr spc="-47"/>
              <a:t>the </a:t>
            </a:r>
            <a:r>
              <a:rPr spc="-27"/>
              <a:t>perineum, </a:t>
            </a:r>
            <a:r>
              <a:rPr spc="76"/>
              <a:t>such </a:t>
            </a:r>
            <a:r>
              <a:rPr spc="104"/>
              <a:t>as </a:t>
            </a:r>
            <a:r>
              <a:rPr spc="27"/>
              <a:t>a </a:t>
            </a:r>
            <a:r>
              <a:rPr spc="33"/>
              <a:t>saddle </a:t>
            </a:r>
            <a:r>
              <a:rPr spc="-104"/>
              <a:t>injury, </a:t>
            </a:r>
            <a:r>
              <a:rPr spc="-47"/>
              <a:t>falling </a:t>
            </a:r>
            <a:r>
              <a:rPr spc="-36"/>
              <a:t>from </a:t>
            </a:r>
            <a:r>
              <a:rPr spc="-546"/>
              <a:t> </a:t>
            </a:r>
            <a:r>
              <a:rPr spc="27"/>
              <a:t>a </a:t>
            </a:r>
            <a:r>
              <a:rPr spc="-36"/>
              <a:t>height, </a:t>
            </a:r>
            <a:r>
              <a:rPr spc="-20"/>
              <a:t>insertion </a:t>
            </a:r>
            <a:r>
              <a:rPr spc="-30"/>
              <a:t>of </a:t>
            </a:r>
            <a:r>
              <a:rPr spc="27"/>
              <a:t>a </a:t>
            </a:r>
            <a:r>
              <a:rPr spc="-23"/>
              <a:t>foreign </a:t>
            </a:r>
            <a:r>
              <a:rPr spc="-13"/>
              <a:t>body, </a:t>
            </a:r>
            <a:r>
              <a:rPr spc="20"/>
              <a:t>sexual </a:t>
            </a:r>
            <a:r>
              <a:rPr spc="-30"/>
              <a:t>assault,</a:t>
            </a:r>
            <a:r>
              <a:rPr spc="-27"/>
              <a:t> </a:t>
            </a:r>
            <a:r>
              <a:rPr spc="47"/>
              <a:t>consensual </a:t>
            </a:r>
            <a:r>
              <a:rPr spc="-9"/>
              <a:t>coitus, </a:t>
            </a:r>
            <a:r>
              <a:rPr spc="-13"/>
              <a:t>or </a:t>
            </a:r>
            <a:r>
              <a:t>surgery </a:t>
            </a:r>
            <a:r>
              <a:rPr spc="-30"/>
              <a:t>of </a:t>
            </a:r>
            <a:r>
              <a:rPr spc="-47"/>
              <a:t>the </a:t>
            </a:r>
            <a:r>
              <a:rPr spc="-33"/>
              <a:t>vulva.</a:t>
            </a:r>
            <a:endParaRPr sz="2200" spc="16"/>
          </a:p>
          <a:p>
            <a:pPr marR="3765" indent="9414" defTabSz="677821">
              <a:defRPr spc="-33">
                <a:latin typeface="Trebuchet MS"/>
                <a:ea typeface="Trebuchet MS"/>
                <a:cs typeface="Trebuchet MS"/>
                <a:sym typeface="Trebuchet MS"/>
              </a:defRPr>
            </a:pPr>
            <a:r>
              <a:t> </a:t>
            </a:r>
            <a:r>
              <a:rPr spc="-84"/>
              <a:t>If </a:t>
            </a:r>
            <a:r>
              <a:rPr spc="-57"/>
              <a:t>there </a:t>
            </a:r>
            <a:r>
              <a:rPr spc="33"/>
              <a:t>is </a:t>
            </a:r>
            <a:r>
              <a:rPr spc="47"/>
              <a:t>no </a:t>
            </a:r>
            <a:r>
              <a:rPr spc="50"/>
              <a:t> </a:t>
            </a:r>
            <a:r>
              <a:rPr spc="36"/>
              <a:t>associated</a:t>
            </a:r>
            <a:r>
              <a:rPr spc="-40"/>
              <a:t> trauma, </a:t>
            </a:r>
            <a:r>
              <a:rPr spc="47"/>
              <a:t>spontaneous</a:t>
            </a:r>
            <a:r>
              <a:rPr spc="-40"/>
              <a:t> </a:t>
            </a:r>
            <a:r>
              <a:rPr spc="36"/>
              <a:t>vessel</a:t>
            </a:r>
            <a:r>
              <a:rPr spc="-40"/>
              <a:t> rupture </a:t>
            </a:r>
            <a:r>
              <a:rPr spc="33"/>
              <a:t>is</a:t>
            </a:r>
            <a:r>
              <a:rPr spc="-40"/>
              <a:t> </a:t>
            </a:r>
            <a:r>
              <a:rPr spc="27"/>
              <a:t>a</a:t>
            </a:r>
            <a:r>
              <a:rPr spc="-40"/>
              <a:t> </a:t>
            </a:r>
            <a:r>
              <a:rPr spc="40"/>
              <a:t>possible </a:t>
            </a:r>
            <a:r>
              <a:rPr spc="-546"/>
              <a:t> </a:t>
            </a:r>
            <a:r>
              <a:rPr spc="-6"/>
              <a:t>cause.It </a:t>
            </a:r>
            <a:r>
              <a:rPr spc="33"/>
              <a:t>is </a:t>
            </a:r>
            <a:r>
              <a:rPr spc="-23"/>
              <a:t>reported </a:t>
            </a:r>
            <a:r>
              <a:rPr spc="-63"/>
              <a:t>that </a:t>
            </a:r>
            <a:r>
              <a:rPr spc="15"/>
              <a:t>post-coital </a:t>
            </a:r>
            <a:r>
              <a:rPr spc="-69"/>
              <a:t>injury </a:t>
            </a:r>
            <a:r>
              <a:rPr spc="33"/>
              <a:t>is </a:t>
            </a:r>
            <a:r>
              <a:rPr spc="-47"/>
              <a:t>the </a:t>
            </a:r>
            <a:r>
              <a:rPr spc="40"/>
              <a:t>most </a:t>
            </a:r>
            <a:r>
              <a:rPr spc="43"/>
              <a:t> </a:t>
            </a:r>
            <a:r>
              <a:rPr spc="60"/>
              <a:t>common</a:t>
            </a:r>
            <a:r>
              <a:rPr spc="-43"/>
              <a:t> </a:t>
            </a:r>
            <a:r>
              <a:rPr spc="3"/>
              <a:t>non-obstetric</a:t>
            </a:r>
            <a:r>
              <a:rPr spc="-40"/>
              <a:t> </a:t>
            </a:r>
            <a:r>
              <a:rPr spc="60"/>
              <a:t>cause</a:t>
            </a:r>
            <a:r>
              <a:rPr spc="-40"/>
              <a:t> </a:t>
            </a:r>
            <a:r>
              <a:rPr spc="-30"/>
              <a:t>of</a:t>
            </a:r>
            <a:r>
              <a:rPr spc="-43"/>
              <a:t> </a:t>
            </a:r>
            <a:r>
              <a:rPr spc="-23"/>
              <a:t>vulvar</a:t>
            </a:r>
            <a:r>
              <a:rPr spc="-40"/>
              <a:t> </a:t>
            </a:r>
            <a:r>
              <a:rPr spc="-6"/>
              <a:t>hematoma.</a:t>
            </a:r>
          </a:p>
        </p:txBody>
      </p:sp>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0" name="object 2" descr="object 2"/>
          <p:cNvPicPr>
            <a:picLocks noChangeAspect="1"/>
          </p:cNvPicPr>
          <p:nvPr/>
        </p:nvPicPr>
        <p:blipFill>
          <a:blip r:embed="rId2"/>
          <a:stretch>
            <a:fillRect/>
          </a:stretch>
        </p:blipFill>
        <p:spPr>
          <a:xfrm>
            <a:off x="1313597" y="9525"/>
            <a:ext cx="7431207" cy="5661872"/>
          </a:xfrm>
          <a:prstGeom prst="rect">
            <a:avLst/>
          </a:prstGeom>
          <a:ln w="12700">
            <a:miter lim="400000"/>
          </a:ln>
        </p:spPr>
      </p:pic>
      <p:sp>
        <p:nvSpPr>
          <p:cNvPr id="721" name="object 3"/>
          <p:cNvSpPr txBox="1">
            <a:spLocks noGrp="1"/>
          </p:cNvSpPr>
          <p:nvPr>
            <p:ph type="title"/>
          </p:nvPr>
        </p:nvSpPr>
        <p:spPr>
          <a:xfrm>
            <a:off x="1497733" y="302636"/>
            <a:ext cx="4586802" cy="366403"/>
          </a:xfrm>
          <a:prstGeom prst="rect">
            <a:avLst/>
          </a:prstGeom>
        </p:spPr>
        <p:txBody>
          <a:bodyPr/>
          <a:lstStyle>
            <a:lvl1pPr indent="10512">
              <a:defRPr b="1">
                <a:latin typeface="Arial"/>
                <a:ea typeface="Arial"/>
                <a:cs typeface="Arial"/>
                <a:sym typeface="Arial"/>
              </a:defRPr>
            </a:lvl1pPr>
          </a:lstStyle>
          <a:p>
            <a:r>
              <a:t>Presentation: </a:t>
            </a:r>
          </a:p>
        </p:txBody>
      </p:sp>
      <p:sp>
        <p:nvSpPr>
          <p:cNvPr id="722" name="object 4"/>
          <p:cNvSpPr txBox="1"/>
          <p:nvPr/>
        </p:nvSpPr>
        <p:spPr>
          <a:xfrm>
            <a:off x="1438081" y="843980"/>
            <a:ext cx="7010387" cy="38701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257005" indent="9414" defTabSz="677821">
              <a:lnSpc>
                <a:spcPts val="2100"/>
              </a:lnSpc>
              <a:defRPr spc="22">
                <a:latin typeface="Trebuchet MS"/>
                <a:ea typeface="Trebuchet MS"/>
                <a:cs typeface="Trebuchet MS"/>
                <a:sym typeface="Trebuchet MS"/>
              </a:defRPr>
            </a:pPr>
            <a:r>
              <a:t>* Pain (</a:t>
            </a:r>
            <a:r>
              <a:rPr spc="29"/>
              <a:t> </a:t>
            </a:r>
            <a:r>
              <a:rPr spc="-51"/>
              <a:t>the </a:t>
            </a:r>
            <a:r>
              <a:rPr spc="32"/>
              <a:t>most </a:t>
            </a:r>
            <a:r>
              <a:rPr spc="54"/>
              <a:t>common </a:t>
            </a:r>
            <a:r>
              <a:rPr spc="36"/>
              <a:t>symptom )</a:t>
            </a:r>
            <a:r>
              <a:rPr spc="-135"/>
              <a:t> </a:t>
            </a:r>
            <a:r>
              <a:rPr spc="99"/>
              <a:t>as </a:t>
            </a:r>
            <a:r>
              <a:rPr spc="-51"/>
              <a:t>perineal, </a:t>
            </a:r>
            <a:r>
              <a:rPr spc="-10"/>
              <a:t>abdominal, </a:t>
            </a:r>
            <a:r>
              <a:rPr spc="-18"/>
              <a:t>or </a:t>
            </a:r>
            <a:r>
              <a:rPr spc="-7"/>
              <a:t>buttock </a:t>
            </a:r>
            <a:r>
              <a:rPr spc="-3"/>
              <a:t> </a:t>
            </a:r>
            <a:r>
              <a:rPr spc="-25"/>
              <a:t>pain.The</a:t>
            </a:r>
            <a:r>
              <a:rPr spc="-40"/>
              <a:t> </a:t>
            </a:r>
            <a:r>
              <a:rPr spc="-36"/>
              <a:t>intensity</a:t>
            </a:r>
            <a:r>
              <a:rPr spc="-40"/>
              <a:t> </a:t>
            </a:r>
            <a:r>
              <a:rPr spc="-32"/>
              <a:t>of</a:t>
            </a:r>
            <a:r>
              <a:rPr spc="-40"/>
              <a:t> </a:t>
            </a:r>
            <a:r>
              <a:rPr spc="-51"/>
              <a:t>the</a:t>
            </a:r>
            <a:r>
              <a:rPr spc="-40"/>
              <a:t> </a:t>
            </a:r>
            <a:r>
              <a:rPr spc="-3"/>
              <a:t>pain</a:t>
            </a:r>
            <a:r>
              <a:rPr spc="-40"/>
              <a:t> </a:t>
            </a:r>
            <a:r>
              <a:rPr spc="40"/>
              <a:t>can</a:t>
            </a:r>
            <a:r>
              <a:rPr spc="-36"/>
              <a:t> </a:t>
            </a:r>
            <a:r>
              <a:rPr spc="25"/>
              <a:t>be</a:t>
            </a:r>
            <a:r>
              <a:rPr spc="-40"/>
              <a:t> </a:t>
            </a:r>
            <a:r>
              <a:rPr spc="24"/>
              <a:t>severe</a:t>
            </a:r>
            <a:r>
              <a:rPr spc="-40"/>
              <a:t> </a:t>
            </a:r>
            <a:r>
              <a:rPr spc="40"/>
              <a:t>enough</a:t>
            </a:r>
            <a:r>
              <a:rPr spc="-40"/>
              <a:t> to </a:t>
            </a:r>
            <a:r>
              <a:rPr spc="-76"/>
              <a:t>interfere </a:t>
            </a:r>
            <a:r>
              <a:rPr spc="-549"/>
              <a:t> </a:t>
            </a:r>
            <a:r>
              <a:rPr spc="-58"/>
              <a:t>with</a:t>
            </a:r>
            <a:r>
              <a:rPr spc="-44"/>
              <a:t> </a:t>
            </a:r>
            <a:r>
              <a:rPr spc="-83"/>
              <a:t>mobility.</a:t>
            </a:r>
            <a:endParaRPr sz="2000" spc="24"/>
          </a:p>
          <a:p>
            <a:pPr marR="257005" indent="9414" defTabSz="677821">
              <a:lnSpc>
                <a:spcPts val="2100"/>
              </a:lnSpc>
              <a:defRPr spc="-83">
                <a:latin typeface="Trebuchet MS"/>
                <a:ea typeface="Trebuchet MS"/>
                <a:cs typeface="Trebuchet MS"/>
                <a:sym typeface="Trebuchet MS"/>
              </a:defRPr>
            </a:pPr>
            <a:r>
              <a:t>* </a:t>
            </a:r>
            <a:r>
              <a:rPr spc="-40"/>
              <a:t> </a:t>
            </a:r>
            <a:r>
              <a:rPr spc="-76"/>
              <a:t>intermittent</a:t>
            </a:r>
            <a:r>
              <a:rPr spc="-44"/>
              <a:t> </a:t>
            </a:r>
            <a:r>
              <a:rPr spc="-18"/>
              <a:t>bleeding.</a:t>
            </a:r>
            <a:endParaRPr sz="2000" spc="24"/>
          </a:p>
          <a:p>
            <a:pPr indent="9414" defTabSz="677821">
              <a:lnSpc>
                <a:spcPts val="2000"/>
              </a:lnSpc>
              <a:defRPr spc="36">
                <a:latin typeface="Trebuchet MS"/>
                <a:ea typeface="Trebuchet MS"/>
                <a:cs typeface="Trebuchet MS"/>
                <a:sym typeface="Trebuchet MS"/>
              </a:defRPr>
            </a:pPr>
            <a:r>
              <a:t>Depending</a:t>
            </a:r>
            <a:r>
              <a:rPr spc="-44"/>
              <a:t> </a:t>
            </a:r>
            <a:r>
              <a:rPr spc="44"/>
              <a:t>on</a:t>
            </a:r>
            <a:r>
              <a:rPr spc="-40"/>
              <a:t> </a:t>
            </a:r>
            <a:r>
              <a:rPr spc="-51"/>
              <a:t>the</a:t>
            </a:r>
            <a:r>
              <a:rPr spc="-44"/>
              <a:t> </a:t>
            </a:r>
            <a:r>
              <a:rPr spc="14"/>
              <a:t>size</a:t>
            </a:r>
            <a:r>
              <a:rPr spc="-40"/>
              <a:t> </a:t>
            </a:r>
            <a:r>
              <a:t>and</a:t>
            </a:r>
            <a:r>
              <a:rPr spc="-44"/>
              <a:t> </a:t>
            </a:r>
            <a:r>
              <a:rPr spc="-18"/>
              <a:t>location</a:t>
            </a:r>
            <a:r>
              <a:rPr spc="-40"/>
              <a:t> </a:t>
            </a:r>
            <a:r>
              <a:rPr spc="-32"/>
              <a:t>of</a:t>
            </a:r>
            <a:r>
              <a:rPr spc="-44"/>
              <a:t> </a:t>
            </a:r>
            <a:r>
              <a:rPr spc="-51"/>
              <a:t>the</a:t>
            </a:r>
            <a:r>
              <a:rPr spc="-40"/>
              <a:t> </a:t>
            </a:r>
            <a:r>
              <a:rPr spc="-29"/>
              <a:t>vulvar</a:t>
            </a:r>
            <a:r>
              <a:rPr spc="-44"/>
              <a:t> </a:t>
            </a:r>
            <a:r>
              <a:rPr spc="-14"/>
              <a:t>hematoma,</a:t>
            </a:r>
            <a:endParaRPr sz="2000" spc="39"/>
          </a:p>
          <a:p>
            <a:pPr marL="183650" marR="49894" indent="-183650" defTabSz="677821">
              <a:lnSpc>
                <a:spcPts val="2100"/>
              </a:lnSpc>
              <a:buSzPct val="100000"/>
              <a:buChar char="*"/>
              <a:defRPr spc="-14">
                <a:latin typeface="Trebuchet MS"/>
                <a:ea typeface="Trebuchet MS"/>
                <a:cs typeface="Trebuchet MS"/>
                <a:sym typeface="Trebuchet MS"/>
              </a:defRPr>
            </a:pPr>
            <a:r>
              <a:t>urological </a:t>
            </a:r>
            <a:r>
              <a:rPr spc="-18"/>
              <a:t>or </a:t>
            </a:r>
            <a:r>
              <a:rPr spc="-10"/>
              <a:t>neurological </a:t>
            </a:r>
            <a:r>
              <a:rPr spc="76"/>
              <a:t>signs </a:t>
            </a:r>
            <a:r>
              <a:rPr spc="36"/>
              <a:t>and </a:t>
            </a:r>
            <a:r>
              <a:rPr spc="54"/>
              <a:t>symptoms </a:t>
            </a:r>
            <a:r>
              <a:rPr spc="25"/>
              <a:t>may be </a:t>
            </a:r>
            <a:r>
              <a:rPr spc="-29"/>
              <a:t>present. </a:t>
            </a:r>
            <a:r>
              <a:rPr spc="-25"/>
              <a:t> </a:t>
            </a:r>
            <a:r>
              <a:rPr spc="58"/>
              <a:t>Due </a:t>
            </a:r>
            <a:r>
              <a:rPr spc="-40"/>
              <a:t>to </a:t>
            </a:r>
            <a:r>
              <a:rPr spc="-16"/>
              <a:t>mechanical </a:t>
            </a:r>
            <a:r>
              <a:rPr spc="-62"/>
              <a:t>urethral </a:t>
            </a:r>
            <a:r>
              <a:rPr spc="-18"/>
              <a:t>obstruction, patients </a:t>
            </a:r>
            <a:r>
              <a:rPr spc="25"/>
              <a:t>may </a:t>
            </a:r>
            <a:r>
              <a:rPr spc="-7"/>
              <a:t>present </a:t>
            </a:r>
            <a:r>
              <a:rPr spc="-3"/>
              <a:t> </a:t>
            </a:r>
            <a:r>
              <a:rPr spc="-58"/>
              <a:t>with </a:t>
            </a:r>
            <a:r>
              <a:rPr spc="-36"/>
              <a:t>urinary </a:t>
            </a:r>
            <a:r>
              <a:rPr spc="-54"/>
              <a:t>retention </a:t>
            </a:r>
            <a:r>
              <a:rPr spc="-18"/>
              <a:t>or </a:t>
            </a:r>
            <a:r>
              <a:rPr spc="-47"/>
              <a:t>micturition </a:t>
            </a:r>
            <a:r>
              <a:rPr spc="-44"/>
              <a:t>diﬃculties.</a:t>
            </a:r>
            <a:endParaRPr sz="2000" spc="-16"/>
          </a:p>
          <a:p>
            <a:pPr marL="183650" marR="49894" indent="-183650" defTabSz="677821">
              <a:lnSpc>
                <a:spcPts val="2100"/>
              </a:lnSpc>
              <a:buSzPct val="100000"/>
              <a:buChar char="*"/>
              <a:defRPr spc="-44">
                <a:latin typeface="Trebuchet MS"/>
                <a:ea typeface="Trebuchet MS"/>
                <a:cs typeface="Trebuchet MS"/>
                <a:sym typeface="Trebuchet MS"/>
              </a:defRPr>
            </a:pPr>
            <a:r>
              <a:t>In </a:t>
            </a:r>
            <a:r>
              <a:rPr spc="-16"/>
              <a:t>severe </a:t>
            </a:r>
            <a:r>
              <a:rPr spc="44"/>
              <a:t>cases, </a:t>
            </a:r>
            <a:r>
              <a:rPr spc="47"/>
              <a:t> </a:t>
            </a:r>
            <a:r>
              <a:rPr spc="-51"/>
              <a:t>the </a:t>
            </a:r>
            <a:r>
              <a:rPr spc="-47"/>
              <a:t>patient </a:t>
            </a:r>
            <a:r>
              <a:rPr spc="40"/>
              <a:t>can </a:t>
            </a:r>
            <a:r>
              <a:rPr spc="25"/>
              <a:t>be </a:t>
            </a:r>
            <a:r>
              <a:rPr spc="-16"/>
              <a:t>hemodynamically unstable </a:t>
            </a:r>
            <a:r>
              <a:rPr spc="36"/>
              <a:t>and </a:t>
            </a:r>
            <a:r>
              <a:rPr spc="-91"/>
              <a:t>will </a:t>
            </a:r>
            <a:r>
              <a:rPr spc="-51"/>
              <a:t>require </a:t>
            </a:r>
            <a:r>
              <a:rPr spc="-47"/>
              <a:t> </a:t>
            </a:r>
            <a:r>
              <a:rPr spc="-25"/>
              <a:t>urgent</a:t>
            </a:r>
            <a:r>
              <a:t> </a:t>
            </a:r>
            <a:r>
              <a:rPr spc="-62"/>
              <a:t>fluid</a:t>
            </a:r>
            <a:r>
              <a:rPr spc="-40"/>
              <a:t> </a:t>
            </a:r>
            <a:r>
              <a:rPr spc="-10"/>
              <a:t>resuscitation</a:t>
            </a:r>
            <a:r>
              <a:rPr spc="-40"/>
              <a:t> </a:t>
            </a:r>
            <a:r>
              <a:rPr spc="-18"/>
              <a:t>or</a:t>
            </a:r>
            <a:r>
              <a:t> </a:t>
            </a:r>
            <a:r>
              <a:rPr spc="25"/>
              <a:t>blood</a:t>
            </a:r>
            <a:r>
              <a:rPr spc="-40"/>
              <a:t> </a:t>
            </a:r>
            <a:r>
              <a:rPr spc="-14"/>
              <a:t>transfusion.</a:t>
            </a:r>
            <a:r>
              <a:rPr spc="-40"/>
              <a:t> </a:t>
            </a:r>
            <a:r>
              <a:rPr spc="73"/>
              <a:t>Symptoms</a:t>
            </a:r>
            <a:r>
              <a:t> </a:t>
            </a:r>
            <a:r>
              <a:rPr spc="-3"/>
              <a:t>usually </a:t>
            </a:r>
            <a:r>
              <a:rPr spc="-549"/>
              <a:t> </a:t>
            </a:r>
            <a:r>
              <a:rPr spc="7"/>
              <a:t>develop</a:t>
            </a:r>
            <a:r>
              <a:t> </a:t>
            </a:r>
            <a:r>
              <a:rPr spc="-54"/>
              <a:t>within</a:t>
            </a:r>
            <a:r>
              <a:t> </a:t>
            </a:r>
            <a:r>
              <a:rPr spc="22"/>
              <a:t>a</a:t>
            </a:r>
            <a:r>
              <a:t> few </a:t>
            </a:r>
            <a:r>
              <a:rPr spc="36"/>
              <a:t>hours</a:t>
            </a:r>
            <a:r>
              <a:t> </a:t>
            </a:r>
            <a:r>
              <a:rPr spc="-40"/>
              <a:t>to</a:t>
            </a:r>
            <a:r>
              <a:t> </a:t>
            </a:r>
            <a:r>
              <a:rPr spc="69"/>
              <a:t>days</a:t>
            </a:r>
            <a:r>
              <a:t> </a:t>
            </a:r>
            <a:r>
              <a:rPr spc="-32"/>
              <a:t>of</a:t>
            </a:r>
            <a:r>
              <a:t> </a:t>
            </a:r>
            <a:r>
              <a:rPr spc="-66"/>
              <a:t>delivery,</a:t>
            </a:r>
            <a:r>
              <a:t> </a:t>
            </a:r>
            <a:r>
              <a:rPr spc="25"/>
              <a:t>depending</a:t>
            </a:r>
            <a:r>
              <a:t> </a:t>
            </a:r>
            <a:r>
              <a:rPr spc="44"/>
              <a:t>on</a:t>
            </a:r>
            <a:r>
              <a:t> </a:t>
            </a:r>
            <a:r>
              <a:rPr spc="-51"/>
              <a:t>the </a:t>
            </a:r>
            <a:r>
              <a:rPr spc="-14"/>
              <a:t>severity</a:t>
            </a:r>
            <a:r>
              <a:rPr spc="-47"/>
              <a:t> </a:t>
            </a:r>
            <a:r>
              <a:rPr spc="-32"/>
              <a:t>of</a:t>
            </a:r>
            <a:r>
              <a:rPr spc="-47"/>
              <a:t> </a:t>
            </a:r>
            <a:r>
              <a:rPr spc="-51"/>
              <a:t>the</a:t>
            </a:r>
            <a:r>
              <a:t> </a:t>
            </a:r>
            <a:r>
              <a:rPr spc="-14"/>
              <a:t>condition</a:t>
            </a:r>
            <a:endParaRPr sz="2000" spc="-16"/>
          </a:p>
          <a:p>
            <a:pPr marL="183650" marR="49894" indent="-183650" defTabSz="677821">
              <a:lnSpc>
                <a:spcPts val="2100"/>
              </a:lnSpc>
              <a:buSzPct val="100000"/>
              <a:buChar char="*"/>
              <a:defRPr spc="-14">
                <a:latin typeface="Trebuchet MS"/>
                <a:ea typeface="Trebuchet MS"/>
                <a:cs typeface="Trebuchet MS"/>
                <a:sym typeface="Trebuchet MS"/>
              </a:defRPr>
            </a:pPr>
            <a:endParaRPr sz="2000" spc="-16"/>
          </a:p>
          <a:p>
            <a:pPr marR="3765" indent="9414" defTabSz="677821">
              <a:lnSpc>
                <a:spcPct val="100800"/>
              </a:lnSpc>
              <a:defRPr sz="1400" spc="22">
                <a:latin typeface="Trebuchet MS"/>
                <a:ea typeface="Trebuchet MS"/>
                <a:cs typeface="Trebuchet MS"/>
                <a:sym typeface="Trebuchet MS"/>
              </a:defRPr>
            </a:pPr>
            <a:r>
              <a:t>During </a:t>
            </a:r>
            <a:r>
              <a:rPr spc="-31"/>
              <a:t>the </a:t>
            </a:r>
            <a:r>
              <a:rPr spc="-14"/>
              <a:t>examination, </a:t>
            </a:r>
            <a:r>
              <a:t>a </a:t>
            </a:r>
            <a:r>
              <a:rPr spc="10"/>
              <a:t>thorough inspection </a:t>
            </a:r>
            <a:r>
              <a:rPr spc="34"/>
              <a:t>should </a:t>
            </a:r>
            <a:r>
              <a:rPr spc="28"/>
              <a:t>be </a:t>
            </a:r>
            <a:r>
              <a:rPr spc="-3"/>
              <a:t>performed </a:t>
            </a:r>
            <a:r>
              <a:rPr spc="-38"/>
              <a:t>for </a:t>
            </a:r>
            <a:r>
              <a:rPr spc="-7"/>
              <a:t>pelvic </a:t>
            </a:r>
            <a:r>
              <a:rPr spc="-431"/>
              <a:t> </a:t>
            </a:r>
            <a:r>
              <a:rPr spc="-14"/>
              <a:t>fractures </a:t>
            </a:r>
            <a:r>
              <a:rPr spc="38"/>
              <a:t>and </a:t>
            </a:r>
            <a:r>
              <a:rPr spc="-21"/>
              <a:t>genital </a:t>
            </a:r>
            <a:r>
              <a:rPr spc="-14"/>
              <a:t>lacerations, </a:t>
            </a:r>
            <a:r>
              <a:rPr spc="3"/>
              <a:t>especially </a:t>
            </a:r>
            <a:r>
              <a:rPr spc="-96"/>
              <a:t>if </a:t>
            </a:r>
            <a:r>
              <a:rPr spc="-42"/>
              <a:t>there </a:t>
            </a:r>
            <a:r>
              <a:rPr spc="28"/>
              <a:t>is </a:t>
            </a:r>
            <a:r>
              <a:t>a </a:t>
            </a:r>
            <a:r>
              <a:rPr spc="-3"/>
              <a:t>history </a:t>
            </a:r>
            <a:r>
              <a:rPr spc="-21"/>
              <a:t>of </a:t>
            </a:r>
            <a:r>
              <a:rPr spc="-7"/>
              <a:t>significant </a:t>
            </a:r>
            <a:r>
              <a:rPr spc="-3"/>
              <a:t> </a:t>
            </a:r>
            <a:r>
              <a:rPr spc="-34"/>
              <a:t>trauma. </a:t>
            </a:r>
          </a:p>
        </p:txBody>
      </p:sp>
    </p:spTree>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4" name="object 2" descr="object 2"/>
          <p:cNvPicPr>
            <a:picLocks noChangeAspect="1"/>
          </p:cNvPicPr>
          <p:nvPr/>
        </p:nvPicPr>
        <p:blipFill>
          <a:blip r:embed="rId2"/>
          <a:stretch>
            <a:fillRect/>
          </a:stretch>
        </p:blipFill>
        <p:spPr>
          <a:xfrm>
            <a:off x="1313597" y="9525"/>
            <a:ext cx="7431207" cy="5661872"/>
          </a:xfrm>
          <a:prstGeom prst="rect">
            <a:avLst/>
          </a:prstGeom>
          <a:ln w="12700">
            <a:miter lim="400000"/>
          </a:ln>
        </p:spPr>
      </p:pic>
      <p:sp>
        <p:nvSpPr>
          <p:cNvPr id="725" name="object 3"/>
          <p:cNvSpPr txBox="1">
            <a:spLocks noGrp="1"/>
          </p:cNvSpPr>
          <p:nvPr>
            <p:ph type="title"/>
          </p:nvPr>
        </p:nvSpPr>
        <p:spPr>
          <a:xfrm>
            <a:off x="1497733" y="9524"/>
            <a:ext cx="1557554" cy="402525"/>
          </a:xfrm>
          <a:prstGeom prst="rect">
            <a:avLst/>
          </a:prstGeom>
        </p:spPr>
        <p:txBody>
          <a:bodyPr/>
          <a:lstStyle/>
          <a:p>
            <a:pPr indent="9414">
              <a:defRPr sz="2400" b="1" spc="-400">
                <a:latin typeface="Arial"/>
                <a:ea typeface="Arial"/>
                <a:cs typeface="Arial"/>
                <a:sym typeface="Arial"/>
              </a:defRPr>
            </a:pPr>
            <a:r>
              <a:t>T</a:t>
            </a:r>
            <a:r>
              <a:rPr spc="-100"/>
              <a:t>r</a:t>
            </a:r>
            <a:r>
              <a:t>eatment</a:t>
            </a:r>
          </a:p>
        </p:txBody>
      </p:sp>
      <p:sp>
        <p:nvSpPr>
          <p:cNvPr id="726" name="object 4"/>
          <p:cNvSpPr txBox="1"/>
          <p:nvPr/>
        </p:nvSpPr>
        <p:spPr>
          <a:xfrm>
            <a:off x="1469092" y="445902"/>
            <a:ext cx="6895449" cy="4800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37656" indent="9414" defTabSz="677821">
              <a:defRPr sz="2000" spc="3">
                <a:latin typeface="Trebuchet MS"/>
                <a:ea typeface="Trebuchet MS"/>
                <a:cs typeface="Trebuchet MS"/>
                <a:sym typeface="Trebuchet MS"/>
              </a:defRPr>
            </a:pPr>
            <a:r>
              <a:t>The </a:t>
            </a:r>
            <a:r>
              <a:rPr spc="-60"/>
              <a:t>majority </a:t>
            </a:r>
            <a:r>
              <a:rPr spc="-32"/>
              <a:t>of </a:t>
            </a:r>
            <a:r>
              <a:rPr spc="-24"/>
              <a:t>vulvar </a:t>
            </a:r>
            <a:r>
              <a:rPr spc="36"/>
              <a:t>hematomas </a:t>
            </a:r>
            <a:r>
              <a:rPr spc="-43"/>
              <a:t>are </a:t>
            </a:r>
            <a:r>
              <a:rPr spc="4"/>
              <a:t>small </a:t>
            </a:r>
            <a:r>
              <a:rPr spc="46"/>
              <a:t>and </a:t>
            </a:r>
            <a:r>
              <a:rPr spc="50"/>
              <a:t>can </a:t>
            </a:r>
            <a:r>
              <a:rPr spc="36"/>
              <a:t>be </a:t>
            </a:r>
            <a:r>
              <a:rPr spc="39"/>
              <a:t> </a:t>
            </a:r>
            <a:r>
              <a:rPr spc="52"/>
              <a:t>managed </a:t>
            </a:r>
            <a:r>
              <a:rPr spc="-24"/>
              <a:t>conservatively. However, </a:t>
            </a:r>
            <a:r>
              <a:rPr spc="-28"/>
              <a:t>large </a:t>
            </a:r>
            <a:r>
              <a:rPr spc="21"/>
              <a:t>(&gt;10 </a:t>
            </a:r>
            <a:r>
              <a:rPr spc="74"/>
              <a:t>cm </a:t>
            </a:r>
            <a:r>
              <a:rPr spc="-50"/>
              <a:t>in </a:t>
            </a:r>
            <a:r>
              <a:rPr spc="-46"/>
              <a:t> </a:t>
            </a:r>
            <a:r>
              <a:rPr spc="-50"/>
              <a:t>diameter) </a:t>
            </a:r>
            <a:r>
              <a:rPr spc="-14"/>
              <a:t>or </a:t>
            </a:r>
            <a:r>
              <a:rPr spc="14"/>
              <a:t>progressively </a:t>
            </a:r>
            <a:r>
              <a:rPr spc="-7"/>
              <a:t>enlarging </a:t>
            </a:r>
            <a:r>
              <a:rPr spc="36"/>
              <a:t>hematomas </a:t>
            </a:r>
            <a:r>
              <a:rPr spc="57"/>
              <a:t>causing </a:t>
            </a:r>
            <a:r>
              <a:rPr spc="-604"/>
              <a:t> </a:t>
            </a:r>
            <a:r>
              <a:rPr spc="-7"/>
              <a:t>intense </a:t>
            </a:r>
            <a:r>
              <a:t>pain </a:t>
            </a:r>
            <a:r>
              <a:rPr spc="46"/>
              <a:t>and </a:t>
            </a:r>
            <a:r>
              <a:rPr spc="28"/>
              <a:t>distress </a:t>
            </a:r>
            <a:r>
              <a:rPr spc="-39"/>
              <a:t>to </a:t>
            </a:r>
            <a:r>
              <a:rPr spc="-50"/>
              <a:t>the </a:t>
            </a:r>
            <a:r>
              <a:rPr spc="-46"/>
              <a:t>patient require </a:t>
            </a:r>
            <a:r>
              <a:rPr spc="7"/>
              <a:t>surgical </a:t>
            </a:r>
            <a:r>
              <a:rPr spc="9"/>
              <a:t> </a:t>
            </a:r>
            <a:r>
              <a:rPr spc="-52"/>
              <a:t>intervention. </a:t>
            </a:r>
            <a:endParaRPr sz="2200" spc="3"/>
          </a:p>
          <a:p>
            <a:pPr marR="37656" indent="9414" defTabSz="677821">
              <a:defRPr sz="2000" spc="4">
                <a:latin typeface="Trebuchet MS"/>
                <a:ea typeface="Trebuchet MS"/>
                <a:cs typeface="Trebuchet MS"/>
                <a:sym typeface="Trebuchet MS"/>
              </a:defRPr>
            </a:pPr>
            <a:r>
              <a:t>Urgent </a:t>
            </a:r>
            <a:r>
              <a:rPr spc="7"/>
              <a:t>surgical </a:t>
            </a:r>
            <a:r>
              <a:rPr spc="21"/>
              <a:t>management </a:t>
            </a:r>
            <a:r>
              <a:rPr spc="36"/>
              <a:t>is </a:t>
            </a:r>
            <a:r>
              <a:rPr spc="43"/>
              <a:t>also </a:t>
            </a:r>
            <a:r>
              <a:rPr spc="46"/>
              <a:t> </a:t>
            </a:r>
            <a:r>
              <a:rPr spc="-21"/>
              <a:t>warranted </a:t>
            </a:r>
            <a:r>
              <a:rPr spc="-135"/>
              <a:t>if </a:t>
            </a:r>
            <a:r>
              <a:rPr spc="-50"/>
              <a:t>the </a:t>
            </a:r>
            <a:r>
              <a:rPr spc="14"/>
              <a:t>hematoma </a:t>
            </a:r>
            <a:r>
              <a:rPr spc="36"/>
              <a:t>is </a:t>
            </a:r>
            <a:r>
              <a:rPr spc="-28"/>
              <a:t>large </a:t>
            </a:r>
            <a:r>
              <a:rPr spc="50"/>
              <a:t>enough </a:t>
            </a:r>
            <a:r>
              <a:rPr spc="-39"/>
              <a:t>to </a:t>
            </a:r>
            <a:r>
              <a:rPr spc="67"/>
              <a:t>cause </a:t>
            </a:r>
            <a:r>
              <a:rPr spc="72"/>
              <a:t> </a:t>
            </a:r>
            <a:r>
              <a:rPr spc="32"/>
              <a:t>hemodynamic </a:t>
            </a:r>
            <a:r>
              <a:rPr spc="-67"/>
              <a:t>instability, </a:t>
            </a:r>
            <a:r>
              <a:rPr spc="-14"/>
              <a:t>or </a:t>
            </a:r>
            <a:r>
              <a:rPr spc="-9"/>
              <a:t>urological </a:t>
            </a:r>
            <a:r>
              <a:rPr spc="-14"/>
              <a:t>or </a:t>
            </a:r>
            <a:r>
              <a:rPr spc="-7"/>
              <a:t>neurological </a:t>
            </a:r>
            <a:r>
              <a:rPr spc="-3"/>
              <a:t> </a:t>
            </a:r>
            <a:r>
              <a:rPr spc="92"/>
              <a:t>signs</a:t>
            </a:r>
            <a:r>
              <a:rPr spc="-43"/>
              <a:t> </a:t>
            </a:r>
            <a:r>
              <a:rPr spc="46"/>
              <a:t>and</a:t>
            </a:r>
            <a:r>
              <a:rPr spc="-39"/>
              <a:t> </a:t>
            </a:r>
            <a:r>
              <a:rPr spc="-17"/>
              <a:t>symptoms.</a:t>
            </a:r>
            <a:endParaRPr sz="2200" spc="3"/>
          </a:p>
          <a:p>
            <a:pPr marR="37656" indent="9414" defTabSz="677821">
              <a:defRPr sz="2000" spc="128">
                <a:latin typeface="Trebuchet MS"/>
                <a:ea typeface="Trebuchet MS"/>
                <a:cs typeface="Trebuchet MS"/>
                <a:sym typeface="Trebuchet MS"/>
              </a:defRPr>
            </a:pPr>
            <a:r>
              <a:t>A</a:t>
            </a:r>
            <a:r>
              <a:rPr spc="-39"/>
              <a:t> catheter</a:t>
            </a:r>
            <a:r>
              <a:rPr spc="-43"/>
              <a:t> </a:t>
            </a:r>
            <a:r>
              <a:rPr spc="36"/>
              <a:t>may</a:t>
            </a:r>
            <a:r>
              <a:rPr spc="-39"/>
              <a:t> </a:t>
            </a:r>
            <a:r>
              <a:rPr spc="36"/>
              <a:t>be</a:t>
            </a:r>
            <a:r>
              <a:rPr spc="-43"/>
              <a:t> </a:t>
            </a:r>
            <a:r>
              <a:rPr spc="-14"/>
              <a:t>inserted</a:t>
            </a:r>
            <a:r>
              <a:rPr spc="-39"/>
              <a:t> </a:t>
            </a:r>
            <a:r>
              <a:rPr spc="-135"/>
              <a:t>if </a:t>
            </a:r>
            <a:r>
              <a:rPr spc="-604"/>
              <a:t> </a:t>
            </a:r>
            <a:r>
              <a:rPr spc="-50"/>
              <a:t>the</a:t>
            </a:r>
            <a:r>
              <a:rPr spc="-46"/>
              <a:t> patient</a:t>
            </a:r>
            <a:r>
              <a:rPr spc="-43"/>
              <a:t> </a:t>
            </a:r>
            <a:r>
              <a:rPr spc="14"/>
              <a:t>experiences</a:t>
            </a:r>
            <a:r>
              <a:rPr spc="-43"/>
              <a:t> </a:t>
            </a:r>
            <a:r>
              <a:rPr spc="-50"/>
              <a:t>diﬃculty</a:t>
            </a:r>
            <a:r>
              <a:rPr spc="-43"/>
              <a:t> urinating.</a:t>
            </a:r>
            <a:endParaRPr sz="2200" spc="3"/>
          </a:p>
          <a:p>
            <a:pPr defTabSz="677821">
              <a:defRPr sz="2000" spc="-41">
                <a:latin typeface="Trebuchet MS"/>
                <a:ea typeface="Trebuchet MS"/>
                <a:cs typeface="Trebuchet MS"/>
                <a:sym typeface="Trebuchet MS"/>
              </a:defRPr>
            </a:pPr>
            <a:endParaRPr sz="2200" spc="3"/>
          </a:p>
          <a:p>
            <a:pPr marR="3765" indent="9414" defTabSz="677821">
              <a:defRPr sz="2000" spc="21">
                <a:latin typeface="Trebuchet MS"/>
                <a:ea typeface="Trebuchet MS"/>
                <a:cs typeface="Trebuchet MS"/>
                <a:sym typeface="Trebuchet MS"/>
              </a:defRPr>
            </a:pPr>
            <a:r>
              <a:t>Conservative</a:t>
            </a:r>
            <a:r>
              <a:rPr spc="-46"/>
              <a:t> </a:t>
            </a:r>
            <a:r>
              <a:t>management</a:t>
            </a:r>
            <a:r>
              <a:rPr spc="-46"/>
              <a:t> </a:t>
            </a:r>
            <a:r>
              <a:rPr spc="3"/>
              <a:t>usually</a:t>
            </a:r>
            <a:r>
              <a:rPr spc="-43"/>
              <a:t> </a:t>
            </a:r>
            <a:r>
              <a:rPr spc="9"/>
              <a:t>involves</a:t>
            </a:r>
            <a:r>
              <a:rPr spc="-46"/>
              <a:t> </a:t>
            </a:r>
            <a:r>
              <a:rPr spc="-50"/>
              <a:t>the</a:t>
            </a:r>
            <a:r>
              <a:rPr spc="-46"/>
              <a:t> </a:t>
            </a:r>
            <a:r>
              <a:rPr spc="72"/>
              <a:t>use</a:t>
            </a:r>
            <a:r>
              <a:rPr spc="-43"/>
              <a:t> </a:t>
            </a:r>
            <a:r>
              <a:rPr spc="-32"/>
              <a:t>of</a:t>
            </a:r>
            <a:r>
              <a:rPr spc="-46"/>
              <a:t> </a:t>
            </a:r>
            <a:r>
              <a:rPr spc="-14"/>
              <a:t>ice </a:t>
            </a:r>
            <a:r>
              <a:rPr spc="-604"/>
              <a:t> </a:t>
            </a:r>
            <a:r>
              <a:rPr spc="43"/>
              <a:t>packs, </a:t>
            </a:r>
            <a:r>
              <a:rPr spc="-17"/>
              <a:t>local </a:t>
            </a:r>
            <a:r>
              <a:rPr spc="43"/>
              <a:t>compressions, </a:t>
            </a:r>
            <a:r>
              <a:rPr spc="50"/>
              <a:t>bed </a:t>
            </a:r>
            <a:r>
              <a:rPr spc="-60"/>
              <a:t>rest, </a:t>
            </a:r>
            <a:r>
              <a:rPr spc="46"/>
              <a:t>and </a:t>
            </a:r>
            <a:r>
              <a:rPr spc="24"/>
              <a:t>analgesics. </a:t>
            </a:r>
            <a:r>
              <a:rPr spc="-3"/>
              <a:t>In </a:t>
            </a:r>
            <a:r>
              <a:rPr spc="24"/>
              <a:t> </a:t>
            </a:r>
            <a:r>
              <a:rPr spc="-50"/>
              <a:t>the </a:t>
            </a:r>
            <a:r>
              <a:rPr spc="-24"/>
              <a:t>event </a:t>
            </a:r>
            <a:r>
              <a:rPr spc="-67"/>
              <a:t>that </a:t>
            </a:r>
            <a:r>
              <a:rPr spc="7"/>
              <a:t>conservative </a:t>
            </a:r>
            <a:r>
              <a:t>management </a:t>
            </a:r>
            <a:r>
              <a:rPr spc="85"/>
              <a:t>has </a:t>
            </a:r>
            <a:r>
              <a:rPr spc="-17"/>
              <a:t>not </a:t>
            </a:r>
            <a:r>
              <a:t>been </a:t>
            </a:r>
            <a:r>
              <a:rPr spc="24"/>
              <a:t> </a:t>
            </a:r>
            <a:r>
              <a:rPr spc="-57"/>
              <a:t>effective</a:t>
            </a:r>
          </a:p>
        </p:txBody>
      </p:sp>
    </p:spTree>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8" name="object 2" descr="object 2"/>
          <p:cNvPicPr>
            <a:picLocks noChangeAspect="1"/>
          </p:cNvPicPr>
          <p:nvPr/>
        </p:nvPicPr>
        <p:blipFill>
          <a:blip r:embed="rId2"/>
          <a:stretch>
            <a:fillRect/>
          </a:stretch>
        </p:blipFill>
        <p:spPr>
          <a:xfrm>
            <a:off x="1313597" y="9525"/>
            <a:ext cx="7431207" cy="5661872"/>
          </a:xfrm>
          <a:prstGeom prst="rect">
            <a:avLst/>
          </a:prstGeom>
          <a:ln w="12700">
            <a:miter lim="400000"/>
          </a:ln>
        </p:spPr>
      </p:pic>
      <p:sp>
        <p:nvSpPr>
          <p:cNvPr id="729" name="object 3"/>
          <p:cNvSpPr txBox="1">
            <a:spLocks noGrp="1"/>
          </p:cNvSpPr>
          <p:nvPr>
            <p:ph type="title"/>
          </p:nvPr>
        </p:nvSpPr>
        <p:spPr>
          <a:xfrm>
            <a:off x="249234" y="263114"/>
            <a:ext cx="9559929" cy="1116559"/>
          </a:xfrm>
          <a:prstGeom prst="rect">
            <a:avLst/>
          </a:prstGeom>
        </p:spPr>
        <p:txBody>
          <a:bodyPr/>
          <a:lstStyle/>
          <a:p>
            <a:pPr marR="3765" indent="9414">
              <a:lnSpc>
                <a:spcPts val="2000"/>
              </a:lnSpc>
            </a:pPr>
            <a:r>
              <a:t>Surgical management includes surgical drainage </a:t>
            </a:r>
            <a:r>
              <a:rPr spc="-100"/>
              <a:t>of the hematoma, </a:t>
            </a:r>
            <a:r>
              <a:rPr spc="-700"/>
              <a:t> </a:t>
            </a:r>
            <a:r>
              <a:rPr spc="-100"/>
              <a:t>evacuation of </a:t>
            </a:r>
            <a:r>
              <a:t>any</a:t>
            </a:r>
            <a:r>
              <a:rPr spc="-100"/>
              <a:t> </a:t>
            </a:r>
            <a:r>
              <a:t>clots</a:t>
            </a:r>
            <a:r>
              <a:rPr spc="-100"/>
              <a:t> present, ligation of bleeding points, </a:t>
            </a:r>
            <a:r>
              <a:t>and</a:t>
            </a:r>
            <a:r>
              <a:rPr spc="-100"/>
              <a:t> the </a:t>
            </a:r>
            <a:r>
              <a:rPr spc="-700"/>
              <a:t> </a:t>
            </a:r>
            <a:r>
              <a:t>assessment </a:t>
            </a:r>
            <a:r>
              <a:rPr spc="-100"/>
              <a:t>for </a:t>
            </a:r>
            <a:r>
              <a:t>signs </a:t>
            </a:r>
            <a:r>
              <a:rPr spc="-100"/>
              <a:t>of </a:t>
            </a:r>
            <a:r>
              <a:t>pressure necrosis </a:t>
            </a:r>
            <a:r>
              <a:rPr spc="-200"/>
              <a:t>(a </a:t>
            </a:r>
            <a:r>
              <a:rPr spc="-100"/>
              <a:t>complication of vulva </a:t>
            </a:r>
            <a:r>
              <a:rPr spc="-700"/>
              <a:t> </a:t>
            </a:r>
            <a:r>
              <a:rPr spc="-100"/>
              <a:t>hematoma). </a:t>
            </a:r>
            <a:r>
              <a:t>These</a:t>
            </a:r>
            <a:r>
              <a:rPr spc="-100"/>
              <a:t> </a:t>
            </a:r>
            <a:r>
              <a:t>can</a:t>
            </a:r>
            <a:r>
              <a:rPr spc="-100"/>
              <a:t> </a:t>
            </a:r>
            <a:r>
              <a:t>be</a:t>
            </a:r>
            <a:r>
              <a:rPr spc="-100"/>
              <a:t> </a:t>
            </a:r>
            <a:r>
              <a:t>done</a:t>
            </a:r>
            <a:r>
              <a:rPr spc="-100"/>
              <a:t> under local </a:t>
            </a:r>
            <a:r>
              <a:t>anesthesia</a:t>
            </a:r>
          </a:p>
        </p:txBody>
      </p:sp>
      <p:sp>
        <p:nvSpPr>
          <p:cNvPr id="730" name="object 4"/>
          <p:cNvSpPr txBox="1"/>
          <p:nvPr/>
        </p:nvSpPr>
        <p:spPr>
          <a:xfrm>
            <a:off x="1801435" y="4667458"/>
            <a:ext cx="1015226" cy="20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9414" defTabSz="677821">
              <a:defRPr sz="1400" spc="-12">
                <a:latin typeface="Trebuchet MS"/>
                <a:ea typeface="Trebuchet MS"/>
                <a:cs typeface="Trebuchet MS"/>
                <a:sym typeface="Trebuchet MS"/>
              </a:defRPr>
            </a:lvl1pPr>
          </a:lstStyle>
          <a:p>
            <a:r>
              <a:t>evacuation</a:t>
            </a:r>
          </a:p>
        </p:txBody>
      </p:sp>
      <p:sp>
        <p:nvSpPr>
          <p:cNvPr id="731" name="object 5"/>
          <p:cNvSpPr txBox="1"/>
          <p:nvPr/>
        </p:nvSpPr>
        <p:spPr>
          <a:xfrm>
            <a:off x="4483818" y="5036377"/>
            <a:ext cx="251931"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9414" defTabSz="677821">
              <a:defRPr spc="10">
                <a:latin typeface="Microsoft YaHei UI Light"/>
                <a:ea typeface="Microsoft YaHei UI Light"/>
                <a:cs typeface="Microsoft YaHei UI Light"/>
                <a:sym typeface="Microsoft YaHei UI Light"/>
              </a:defRPr>
            </a:lvl1pPr>
          </a:lstStyle>
          <a:p>
            <a:r>
              <a:t>Rt</a:t>
            </a:r>
          </a:p>
        </p:txBody>
      </p:sp>
      <p:sp>
        <p:nvSpPr>
          <p:cNvPr id="732" name="object 6"/>
          <p:cNvSpPr txBox="1"/>
          <p:nvPr/>
        </p:nvSpPr>
        <p:spPr>
          <a:xfrm>
            <a:off x="5024268" y="5042741"/>
            <a:ext cx="397365" cy="20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9414" defTabSz="677821">
              <a:defRPr sz="1400" spc="12">
                <a:latin typeface="Trebuchet MS"/>
                <a:ea typeface="Trebuchet MS"/>
                <a:cs typeface="Trebuchet MS"/>
                <a:sym typeface="Trebuchet MS"/>
              </a:defRPr>
            </a:lvl1pPr>
          </a:lstStyle>
          <a:p>
            <a:r>
              <a:t>side</a:t>
            </a:r>
          </a:p>
        </p:txBody>
      </p:sp>
      <p:sp>
        <p:nvSpPr>
          <p:cNvPr id="733" name="object 7"/>
          <p:cNvSpPr txBox="1"/>
          <p:nvPr/>
        </p:nvSpPr>
        <p:spPr>
          <a:xfrm>
            <a:off x="5789376" y="5064914"/>
            <a:ext cx="528726" cy="20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9414" defTabSz="677821">
              <a:defRPr sz="1400" spc="28">
                <a:latin typeface="Trebuchet MS"/>
                <a:ea typeface="Trebuchet MS"/>
                <a:cs typeface="Trebuchet MS"/>
                <a:sym typeface="Trebuchet MS"/>
              </a:defRPr>
            </a:pPr>
            <a:r>
              <a:t>vu</a:t>
            </a:r>
            <a:r>
              <a:rPr spc="-32"/>
              <a:t>l</a:t>
            </a:r>
            <a:r>
              <a:rPr spc="-58"/>
              <a:t>v</a:t>
            </a:r>
            <a:r>
              <a:rPr spc="3"/>
              <a:t>a</a:t>
            </a:r>
            <a:r>
              <a:rPr spc="-18"/>
              <a:t>r</a:t>
            </a:r>
          </a:p>
        </p:txBody>
      </p:sp>
      <p:sp>
        <p:nvSpPr>
          <p:cNvPr id="734" name="object 8"/>
          <p:cNvSpPr txBox="1"/>
          <p:nvPr/>
        </p:nvSpPr>
        <p:spPr>
          <a:xfrm>
            <a:off x="6860051" y="5072719"/>
            <a:ext cx="1031176" cy="241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9414" defTabSz="677821">
              <a:defRPr sz="1600" spc="-24">
                <a:latin typeface="Tahoma"/>
                <a:ea typeface="Tahoma"/>
                <a:cs typeface="Tahoma"/>
                <a:sym typeface="Tahoma"/>
              </a:defRPr>
            </a:lvl1pPr>
          </a:lstStyle>
          <a:p>
            <a:r>
              <a:t>hematoma</a:t>
            </a:r>
          </a:p>
        </p:txBody>
      </p:sp>
      <p:pic>
        <p:nvPicPr>
          <p:cNvPr id="735" name="object 9" descr="object 9"/>
          <p:cNvPicPr>
            <a:picLocks noChangeAspect="1"/>
          </p:cNvPicPr>
          <p:nvPr/>
        </p:nvPicPr>
        <p:blipFill>
          <a:blip r:embed="rId3"/>
          <a:stretch>
            <a:fillRect/>
          </a:stretch>
        </p:blipFill>
        <p:spPr>
          <a:xfrm>
            <a:off x="1456432" y="1586075"/>
            <a:ext cx="2562593" cy="3839819"/>
          </a:xfrm>
          <a:prstGeom prst="rect">
            <a:avLst/>
          </a:prstGeom>
          <a:ln w="12700">
            <a:miter lim="400000"/>
          </a:ln>
        </p:spPr>
      </p:pic>
      <p:pic>
        <p:nvPicPr>
          <p:cNvPr id="736" name="object 10" descr="object 10"/>
          <p:cNvPicPr>
            <a:picLocks noChangeAspect="1"/>
          </p:cNvPicPr>
          <p:nvPr/>
        </p:nvPicPr>
        <p:blipFill>
          <a:blip r:embed="rId4"/>
          <a:stretch>
            <a:fillRect/>
          </a:stretch>
        </p:blipFill>
        <p:spPr>
          <a:xfrm>
            <a:off x="4223110" y="1535592"/>
            <a:ext cx="4062194" cy="3940771"/>
          </a:xfrm>
          <a:prstGeom prst="rect">
            <a:avLst/>
          </a:prstGeom>
          <a:ln w="12700">
            <a:miter lim="400000"/>
          </a:ln>
        </p:spPr>
      </p:pic>
      <p:pic>
        <p:nvPicPr>
          <p:cNvPr id="737" name="object 11" descr="object 11"/>
          <p:cNvPicPr>
            <a:picLocks noChangeAspect="1"/>
          </p:cNvPicPr>
          <p:nvPr/>
        </p:nvPicPr>
        <p:blipFill>
          <a:blip r:embed="rId5"/>
          <a:stretch>
            <a:fillRect/>
          </a:stretch>
        </p:blipFill>
        <p:spPr>
          <a:xfrm>
            <a:off x="1599551" y="4669804"/>
            <a:ext cx="6482054" cy="584874"/>
          </a:xfrm>
          <a:prstGeom prst="rect">
            <a:avLst/>
          </a:prstGeom>
          <a:ln w="12700">
            <a:miter lim="400000"/>
          </a:ln>
        </p:spPr>
      </p:pic>
    </p:spTree>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Double-tap to edit"/>
          <p:cNvSpPr txBox="1">
            <a:spLocks noGrp="1"/>
          </p:cNvSpPr>
          <p:nvPr>
            <p:ph type="body" sz="quarter" idx="1"/>
          </p:nvPr>
        </p:nvSpPr>
        <p:spPr>
          <a:xfrm>
            <a:off x="401451" y="4874405"/>
            <a:ext cx="7040882" cy="231273"/>
          </a:xfrm>
          <a:prstGeom prst="rect">
            <a:avLst/>
          </a:prstGeom>
        </p:spPr>
        <p:txBody>
          <a:bodyPr>
            <a:normAutofit lnSpcReduction="10000"/>
          </a:bodyPr>
          <a:lstStyle/>
          <a:p>
            <a:pPr defTabSz="559034">
              <a:defRPr sz="1600"/>
            </a:pPr>
            <a:endParaRPr/>
          </a:p>
        </p:txBody>
      </p:sp>
      <p:sp>
        <p:nvSpPr>
          <p:cNvPr id="740" name="A primigravida had an uneventful vaginal delivery of a healthy 3.5kg boy. After about an hour, she complains of excessive pain at the episiotomy site and inability to pass urine. The PR is 110/min and BP is 100/60 mm Hg. The uterus is well contracted and"/>
          <p:cNvSpPr txBox="1"/>
          <p:nvPr/>
        </p:nvSpPr>
        <p:spPr>
          <a:xfrm>
            <a:off x="116353" y="226623"/>
            <a:ext cx="9942048" cy="2554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defTabSz="12728">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n-lt"/>
                <a:ea typeface="+mn-ea"/>
                <a:cs typeface="+mn-cs"/>
                <a:sym typeface="Helvetica"/>
              </a:defRPr>
            </a:pPr>
            <a:r>
              <a:rPr dirty="0"/>
              <a:t>A primigravida had an uneventful vaginal delivery of a healthy 3.5kg boy. After about an</a:t>
            </a:r>
            <a:endParaRPr lang="en-US" dirty="0"/>
          </a:p>
          <a:p>
            <a:pPr defTabSz="12728">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n-lt"/>
                <a:ea typeface="+mn-ea"/>
                <a:cs typeface="+mn-cs"/>
                <a:sym typeface="Helvetica"/>
              </a:defRPr>
            </a:pPr>
            <a:r>
              <a:rPr dirty="0"/>
              <a:t> hour, she complains of excessive pain at the episiotomy site and inability to pass urine. </a:t>
            </a:r>
            <a:endParaRPr lang="en-US" dirty="0"/>
          </a:p>
          <a:p>
            <a:pPr defTabSz="12728">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n-lt"/>
                <a:ea typeface="+mn-ea"/>
                <a:cs typeface="+mn-cs"/>
                <a:sym typeface="Helvetica"/>
              </a:defRPr>
            </a:pPr>
            <a:r>
              <a:rPr dirty="0"/>
              <a:t>The PR is 110/min and BP is 100/60 mm Hg. The uterus is well contracted and there is </a:t>
            </a:r>
            <a:endParaRPr lang="en-US" dirty="0"/>
          </a:p>
          <a:p>
            <a:pPr defTabSz="12728">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n-lt"/>
                <a:ea typeface="+mn-ea"/>
                <a:cs typeface="+mn-cs"/>
                <a:sym typeface="Helvetica"/>
              </a:defRPr>
            </a:pPr>
            <a:r>
              <a:rPr dirty="0"/>
              <a:t>no complaint of excessive bleeding. What is the likely diagnosis ?</a:t>
            </a:r>
          </a:p>
          <a:p>
            <a:pPr marL="948265" indent="-592666" defTabSz="12728">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n-lt"/>
                <a:ea typeface="+mn-ea"/>
                <a:cs typeface="+mn-cs"/>
                <a:sym typeface="Helvetica"/>
              </a:defRPr>
            </a:pPr>
            <a:r>
              <a:rPr dirty="0"/>
              <a:t>﻿﻿Retained placental bits</a:t>
            </a:r>
          </a:p>
          <a:p>
            <a:pPr marL="948265" indent="-592666" defTabSz="12728">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n-lt"/>
                <a:ea typeface="+mn-ea"/>
                <a:cs typeface="+mn-cs"/>
                <a:sym typeface="Helvetica"/>
              </a:defRPr>
            </a:pPr>
            <a:r>
              <a:rPr dirty="0"/>
              <a:t>﻿﻿Atonic uterus</a:t>
            </a:r>
          </a:p>
          <a:p>
            <a:pPr marL="948265" indent="-592666" defTabSz="12728">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n-lt"/>
                <a:ea typeface="+mn-ea"/>
                <a:cs typeface="+mn-cs"/>
                <a:sym typeface="Helvetica"/>
              </a:defRPr>
            </a:pPr>
            <a:r>
              <a:rPr dirty="0"/>
              <a:t>Genital hematoma</a:t>
            </a:r>
          </a:p>
          <a:p>
            <a:pPr defTabSz="12728">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n-lt"/>
                <a:ea typeface="+mn-ea"/>
                <a:cs typeface="+mn-cs"/>
                <a:sym typeface="Helvetica"/>
              </a:defRPr>
            </a:pPr>
            <a:r>
              <a:rPr dirty="0"/>
              <a:t>Cervical tear</a:t>
            </a:r>
          </a:p>
        </p:txBody>
      </p:sp>
      <p:sp>
        <p:nvSpPr>
          <p:cNvPr id="741" name="Next on local examination, there is no swelling on the vulva. What is the likely diagnosis ?"/>
          <p:cNvSpPr txBox="1"/>
          <p:nvPr/>
        </p:nvSpPr>
        <p:spPr>
          <a:xfrm>
            <a:off x="61128" y="3292501"/>
            <a:ext cx="6748763" cy="701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12728">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n-lt"/>
                <a:ea typeface="+mn-ea"/>
                <a:cs typeface="+mn-cs"/>
                <a:sym typeface="Helvetica"/>
              </a:defRPr>
            </a:lvl1pPr>
          </a:lstStyle>
          <a:p>
            <a:r>
              <a:t>Next on local examination, there is no swelling on the vulva. What is the likely diagnosis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object 2" descr="object 2"/>
          <p:cNvPicPr>
            <a:picLocks noChangeAspect="1"/>
          </p:cNvPicPr>
          <p:nvPr/>
        </p:nvPicPr>
        <p:blipFill>
          <a:blip r:embed="rId2"/>
          <a:stretch>
            <a:fillRect/>
          </a:stretch>
        </p:blipFill>
        <p:spPr>
          <a:xfrm>
            <a:off x="2165031" y="249061"/>
            <a:ext cx="5368926" cy="5251451"/>
          </a:xfrm>
          <a:prstGeom prst="rect">
            <a:avLst/>
          </a:prstGeom>
          <a:ln w="12700">
            <a:miter lim="400000"/>
          </a:ln>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A8490D42-E451-3F51-844C-01DFE81295F2}"/>
                  </a:ext>
                </a:extLst>
              </p14:cNvPr>
              <p14:cNvContentPartPr/>
              <p14:nvPr/>
            </p14:nvContentPartPr>
            <p14:xfrm>
              <a:off x="1197543" y="4905254"/>
              <a:ext cx="654120" cy="145800"/>
            </p14:xfrm>
          </p:contentPart>
        </mc:Choice>
        <mc:Fallback>
          <p:pic>
            <p:nvPicPr>
              <p:cNvPr id="2" name="Ink 1">
                <a:extLst>
                  <a:ext uri="{FF2B5EF4-FFF2-40B4-BE49-F238E27FC236}">
                    <a16:creationId xmlns:a16="http://schemas.microsoft.com/office/drawing/2014/main" id="{A8490D42-E451-3F51-844C-01DFE81295F2}"/>
                  </a:ext>
                </a:extLst>
              </p:cNvPr>
              <p:cNvPicPr/>
              <p:nvPr/>
            </p:nvPicPr>
            <p:blipFill>
              <a:blip r:embed="rId4"/>
              <a:stretch>
                <a:fillRect/>
              </a:stretch>
            </p:blipFill>
            <p:spPr>
              <a:xfrm>
                <a:off x="1188543" y="4896254"/>
                <a:ext cx="6717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F8C13E33-C959-D54C-3E7F-7A3BD5FC0688}"/>
                  </a:ext>
                </a:extLst>
              </p14:cNvPr>
              <p14:cNvContentPartPr/>
              <p14:nvPr/>
            </p14:nvContentPartPr>
            <p14:xfrm>
              <a:off x="1480863" y="3568934"/>
              <a:ext cx="601920" cy="123840"/>
            </p14:xfrm>
          </p:contentPart>
        </mc:Choice>
        <mc:Fallback>
          <p:pic>
            <p:nvPicPr>
              <p:cNvPr id="3" name="Ink 2">
                <a:extLst>
                  <a:ext uri="{FF2B5EF4-FFF2-40B4-BE49-F238E27FC236}">
                    <a16:creationId xmlns:a16="http://schemas.microsoft.com/office/drawing/2014/main" id="{F8C13E33-C959-D54C-3E7F-7A3BD5FC0688}"/>
                  </a:ext>
                </a:extLst>
              </p:cNvPr>
              <p:cNvPicPr/>
              <p:nvPr/>
            </p:nvPicPr>
            <p:blipFill>
              <a:blip r:embed="rId6"/>
              <a:stretch>
                <a:fillRect/>
              </a:stretch>
            </p:blipFill>
            <p:spPr>
              <a:xfrm>
                <a:off x="1471863" y="3559934"/>
                <a:ext cx="6195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79F6E276-A7C7-F1CC-323F-749FC90474BE}"/>
                  </a:ext>
                </a:extLst>
              </p14:cNvPr>
              <p14:cNvContentPartPr/>
              <p14:nvPr/>
            </p14:nvContentPartPr>
            <p14:xfrm>
              <a:off x="7995423" y="3151694"/>
              <a:ext cx="427680" cy="162360"/>
            </p14:xfrm>
          </p:contentPart>
        </mc:Choice>
        <mc:Fallback>
          <p:pic>
            <p:nvPicPr>
              <p:cNvPr id="4" name="Ink 3">
                <a:extLst>
                  <a:ext uri="{FF2B5EF4-FFF2-40B4-BE49-F238E27FC236}">
                    <a16:creationId xmlns:a16="http://schemas.microsoft.com/office/drawing/2014/main" id="{79F6E276-A7C7-F1CC-323F-749FC90474BE}"/>
                  </a:ext>
                </a:extLst>
              </p:cNvPr>
              <p:cNvPicPr/>
              <p:nvPr/>
            </p:nvPicPr>
            <p:blipFill>
              <a:blip r:embed="rId8"/>
              <a:stretch>
                <a:fillRect/>
              </a:stretch>
            </p:blipFill>
            <p:spPr>
              <a:xfrm>
                <a:off x="7986423" y="3142694"/>
                <a:ext cx="445320" cy="180000"/>
              </a:xfrm>
              <a:prstGeom prst="rect">
                <a:avLst/>
              </a:prstGeom>
            </p:spPr>
          </p:pic>
        </mc:Fallback>
      </mc:AlternateContent>
    </p:spTree>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 name="Answer…"/>
          <p:cNvSpPr txBox="1">
            <a:spLocks noGrp="1"/>
          </p:cNvSpPr>
          <p:nvPr>
            <p:ph type="title"/>
          </p:nvPr>
        </p:nvSpPr>
        <p:spPr>
          <a:xfrm>
            <a:off x="329189" y="1129657"/>
            <a:ext cx="6432553" cy="1359990"/>
          </a:xfrm>
          <a:prstGeom prst="rect">
            <a:avLst/>
          </a:prstGeom>
        </p:spPr>
        <p:txBody>
          <a:bodyPr/>
          <a:lstStyle/>
          <a:p>
            <a:pPr defTabSz="467389">
              <a:defRPr sz="2200"/>
            </a:pPr>
            <a:r>
              <a:t>Answer </a:t>
            </a:r>
          </a:p>
          <a:p>
            <a:pPr defTabSz="467389">
              <a:defRPr sz="2200"/>
            </a:pPr>
            <a:r>
              <a:t>Pelvic Ultrasound to look for hidden hematoma(Broad ligament or retro peritoneal hematoma) </a:t>
            </a:r>
          </a:p>
        </p:txBody>
      </p:sp>
      <p:sp>
        <p:nvSpPr>
          <p:cNvPr id="744" name="PV was done and it was normal what is your next step"/>
          <p:cNvSpPr txBox="1">
            <a:spLocks noGrp="1"/>
          </p:cNvSpPr>
          <p:nvPr>
            <p:ph type="body" sz="quarter" idx="1"/>
          </p:nvPr>
        </p:nvSpPr>
        <p:spPr>
          <a:xfrm>
            <a:off x="25024" y="44419"/>
            <a:ext cx="7040882" cy="1416053"/>
          </a:xfrm>
          <a:prstGeom prst="rect">
            <a:avLst/>
          </a:prstGeom>
        </p:spPr>
        <p:txBody>
          <a:bodyPr/>
          <a:lstStyle/>
          <a:p>
            <a:r>
              <a:t>PV was done and it was normal what is your next step </a:t>
            </a:r>
          </a:p>
        </p:txBody>
      </p:sp>
    </p:spTree>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 name="Double-tap to edit"/>
          <p:cNvSpPr txBox="1">
            <a:spLocks noGrp="1"/>
          </p:cNvSpPr>
          <p:nvPr>
            <p:ph type="title"/>
          </p:nvPr>
        </p:nvSpPr>
        <p:spPr>
          <a:xfrm>
            <a:off x="-94838" y="-3671586"/>
            <a:ext cx="6432553" cy="673886"/>
          </a:xfrm>
          <a:prstGeom prst="rect">
            <a:avLst/>
          </a:prstGeom>
        </p:spPr>
        <p:txBody>
          <a:bodyPr/>
          <a:lstStyle/>
          <a:p>
            <a:endParaRPr/>
          </a:p>
        </p:txBody>
      </p:sp>
      <p:sp>
        <p:nvSpPr>
          <p:cNvPr id="747" name="Prolonged retained product of conception…"/>
          <p:cNvSpPr txBox="1">
            <a:spLocks noGrp="1"/>
          </p:cNvSpPr>
          <p:nvPr>
            <p:ph type="body" sz="quarter" idx="1"/>
          </p:nvPr>
        </p:nvSpPr>
        <p:spPr>
          <a:xfrm>
            <a:off x="261623" y="1008284"/>
            <a:ext cx="7040883" cy="1416053"/>
          </a:xfrm>
          <a:prstGeom prst="rect">
            <a:avLst/>
          </a:prstGeom>
        </p:spPr>
        <p:txBody>
          <a:bodyPr/>
          <a:lstStyle/>
          <a:p>
            <a:r>
              <a:t>Prolonged retained product of conception </a:t>
            </a:r>
          </a:p>
          <a:p>
            <a:r>
              <a:t>Uterine infection (endometritis)</a:t>
            </a:r>
          </a:p>
        </p:txBody>
      </p:sp>
      <p:sp>
        <p:nvSpPr>
          <p:cNvPr id="748" name="SECONDARY PPH"/>
          <p:cNvSpPr txBox="1"/>
          <p:nvPr/>
        </p:nvSpPr>
        <p:spPr>
          <a:xfrm>
            <a:off x="2773372" y="-17821"/>
            <a:ext cx="3781831" cy="612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gn="ctr" defTabSz="458225">
              <a:defRPr sz="3600">
                <a:solidFill>
                  <a:srgbClr val="262626"/>
                </a:solidFill>
                <a:latin typeface="Gill Sans"/>
                <a:ea typeface="Gill Sans"/>
                <a:cs typeface="Gill Sans"/>
                <a:sym typeface="Gill Sans"/>
              </a:defRPr>
            </a:lvl1pPr>
          </a:lstStyle>
          <a:p>
            <a:r>
              <a:t>SECONDARY PPH </a:t>
            </a:r>
          </a:p>
        </p:txBody>
      </p:sp>
      <p:sp>
        <p:nvSpPr>
          <p:cNvPr id="749" name="Clinical Sign…"/>
          <p:cNvSpPr txBox="1"/>
          <p:nvPr/>
        </p:nvSpPr>
        <p:spPr>
          <a:xfrm>
            <a:off x="260129" y="2030933"/>
            <a:ext cx="4368511" cy="3025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defTabSz="458225">
              <a:defRPr sz="3200" b="1">
                <a:latin typeface="Gill Sans"/>
                <a:ea typeface="Gill Sans"/>
                <a:cs typeface="Gill Sans"/>
                <a:sym typeface="Gill Sans"/>
              </a:defRPr>
            </a:pPr>
            <a:r>
              <a:t>Clinical Sign</a:t>
            </a:r>
            <a:endParaRPr sz="1200">
              <a:latin typeface="Times New Roman"/>
              <a:ea typeface="Times New Roman"/>
              <a:cs typeface="Times New Roman"/>
              <a:sym typeface="Times New Roman"/>
            </a:endParaRPr>
          </a:p>
          <a:p>
            <a:pPr defTabSz="458225">
              <a:defRPr sz="2400">
                <a:latin typeface="Gill Sans"/>
                <a:ea typeface="Gill Sans"/>
                <a:cs typeface="Gill Sans"/>
                <a:sym typeface="Gill Sans"/>
              </a:defRPr>
            </a:pPr>
            <a:r>
              <a:t>•Crampy abdominal pain</a:t>
            </a:r>
            <a:endParaRPr sz="1200">
              <a:latin typeface="Times New Roman"/>
              <a:ea typeface="Times New Roman"/>
              <a:cs typeface="Times New Roman"/>
              <a:sym typeface="Times New Roman"/>
            </a:endParaRPr>
          </a:p>
          <a:p>
            <a:pPr defTabSz="458225">
              <a:defRPr sz="2400">
                <a:latin typeface="Gill Sans"/>
                <a:ea typeface="Gill Sans"/>
                <a:cs typeface="Gill Sans"/>
                <a:sym typeface="Gill Sans"/>
              </a:defRPr>
            </a:pPr>
            <a:r>
              <a:t>•Delayed uterine involution</a:t>
            </a:r>
            <a:endParaRPr sz="1200">
              <a:latin typeface="Times New Roman"/>
              <a:ea typeface="Times New Roman"/>
              <a:cs typeface="Times New Roman"/>
              <a:sym typeface="Times New Roman"/>
            </a:endParaRPr>
          </a:p>
          <a:p>
            <a:pPr defTabSz="458225">
              <a:defRPr sz="2400">
                <a:latin typeface="Gill Sans"/>
                <a:ea typeface="Gill Sans"/>
                <a:cs typeface="Gill Sans"/>
                <a:sym typeface="Gill Sans"/>
              </a:defRPr>
            </a:pPr>
            <a:r>
              <a:t>•Signs of infection</a:t>
            </a:r>
            <a:endParaRPr sz="1200">
              <a:latin typeface="Times New Roman"/>
              <a:ea typeface="Times New Roman"/>
              <a:cs typeface="Times New Roman"/>
              <a:sym typeface="Times New Roman"/>
            </a:endParaRPr>
          </a:p>
          <a:p>
            <a:pPr defTabSz="458225">
              <a:defRPr sz="1200">
                <a:latin typeface="Times New Roman"/>
                <a:ea typeface="Times New Roman"/>
                <a:cs typeface="Times New Roman"/>
                <a:sym typeface="Times New Roman"/>
              </a:defRPr>
            </a:pPr>
            <a:endParaRPr sz="1200">
              <a:latin typeface="Times New Roman"/>
              <a:ea typeface="Times New Roman"/>
              <a:cs typeface="Times New Roman"/>
              <a:sym typeface="Times New Roman"/>
            </a:endParaRPr>
          </a:p>
          <a:p>
            <a:pPr defTabSz="458225">
              <a:defRPr sz="3200" b="1">
                <a:latin typeface="Gill Sans"/>
                <a:ea typeface="Gill Sans"/>
                <a:cs typeface="Gill Sans"/>
                <a:sym typeface="Gill Sans"/>
              </a:defRPr>
            </a:pPr>
            <a:r>
              <a:t>Management</a:t>
            </a:r>
            <a:endParaRPr sz="1200">
              <a:latin typeface="Times New Roman"/>
              <a:ea typeface="Times New Roman"/>
              <a:cs typeface="Times New Roman"/>
              <a:sym typeface="Times New Roman"/>
            </a:endParaRPr>
          </a:p>
          <a:p>
            <a:pPr defTabSz="458225">
              <a:defRPr sz="2400">
                <a:latin typeface="Gill Sans"/>
                <a:ea typeface="Gill Sans"/>
                <a:cs typeface="Gill Sans"/>
                <a:sym typeface="Gill Sans"/>
              </a:defRPr>
            </a:pPr>
            <a:r>
              <a:t>•Broad spectrum antibiotic</a:t>
            </a:r>
            <a:endParaRPr sz="1200">
              <a:latin typeface="Times New Roman"/>
              <a:ea typeface="Times New Roman"/>
              <a:cs typeface="Times New Roman"/>
              <a:sym typeface="Times New Roman"/>
            </a:endParaRPr>
          </a:p>
          <a:p>
            <a:pPr defTabSz="458225">
              <a:defRPr sz="2400">
                <a:latin typeface="Gill Sans"/>
                <a:ea typeface="Gill Sans"/>
                <a:cs typeface="Gill Sans"/>
                <a:sym typeface="Gill Sans"/>
              </a:defRPr>
            </a:pPr>
            <a:r>
              <a:t>•Gentle evacuation of uterus D&amp;C</a:t>
            </a:r>
          </a:p>
        </p:txBody>
      </p:sp>
    </p:spTree>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3" name="object 2"/>
          <p:cNvGrpSpPr/>
          <p:nvPr/>
        </p:nvGrpSpPr>
        <p:grpSpPr>
          <a:xfrm>
            <a:off x="555307" y="1105742"/>
            <a:ext cx="7431213" cy="4183998"/>
            <a:chOff x="-1" y="0"/>
            <a:chExt cx="7431211" cy="4183996"/>
          </a:xfrm>
        </p:grpSpPr>
        <p:pic>
          <p:nvPicPr>
            <p:cNvPr id="751" name="object 3" descr="object 3"/>
            <p:cNvPicPr>
              <a:picLocks noChangeAspect="1"/>
            </p:cNvPicPr>
            <p:nvPr/>
          </p:nvPicPr>
          <p:blipFill>
            <a:blip r:embed="rId2"/>
            <a:stretch>
              <a:fillRect/>
            </a:stretch>
          </p:blipFill>
          <p:spPr>
            <a:xfrm>
              <a:off x="-2" y="-1"/>
              <a:ext cx="7431213" cy="4183998"/>
            </a:xfrm>
            <a:prstGeom prst="rect">
              <a:avLst/>
            </a:prstGeom>
            <a:ln w="12700" cap="flat">
              <a:noFill/>
              <a:miter lim="400000"/>
            </a:ln>
            <a:effectLst/>
          </p:spPr>
        </p:pic>
        <p:sp>
          <p:nvSpPr>
            <p:cNvPr id="752" name="object 4"/>
            <p:cNvSpPr/>
            <p:nvPr/>
          </p:nvSpPr>
          <p:spPr>
            <a:xfrm>
              <a:off x="856408" y="1510191"/>
              <a:ext cx="2613311"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14007" y="0"/>
                  </a:lnTo>
                  <a:moveTo>
                    <a:pt x="14007" y="0"/>
                  </a:moveTo>
                  <a:lnTo>
                    <a:pt x="14701" y="0"/>
                  </a:lnTo>
                  <a:moveTo>
                    <a:pt x="14701" y="0"/>
                  </a:moveTo>
                  <a:lnTo>
                    <a:pt x="21600" y="0"/>
                  </a:lnTo>
                </a:path>
              </a:pathLst>
            </a:custGeom>
            <a:noFill/>
            <a:ln w="3175" cap="flat">
              <a:solidFill>
                <a:srgbClr val="000000"/>
              </a:solidFill>
              <a:prstDash val="solid"/>
              <a:round/>
            </a:ln>
            <a:effectLst/>
          </p:spPr>
          <p:txBody>
            <a:bodyPr wrap="square" lIns="45718" tIns="45718" rIns="45718" bIns="45718" numCol="1" anchor="t">
              <a:noAutofit/>
            </a:bodyPr>
            <a:lstStyle/>
            <a:p>
              <a:pPr defTabSz="677821">
                <a:defRPr sz="1200"/>
              </a:pPr>
              <a:endParaRPr/>
            </a:p>
          </p:txBody>
        </p:sp>
      </p:grpSp>
      <p:pic>
        <p:nvPicPr>
          <p:cNvPr id="754" name="object 7" descr="object 7"/>
          <p:cNvPicPr>
            <a:picLocks noChangeAspect="1"/>
          </p:cNvPicPr>
          <p:nvPr/>
        </p:nvPicPr>
        <p:blipFill>
          <a:blip r:embed="rId3"/>
          <a:stretch>
            <a:fillRect/>
          </a:stretch>
        </p:blipFill>
        <p:spPr>
          <a:xfrm>
            <a:off x="7140903" y="-5758089"/>
            <a:ext cx="3101064" cy="1406298"/>
          </a:xfrm>
          <a:prstGeom prst="rect">
            <a:avLst/>
          </a:prstGeom>
          <a:ln w="12700">
            <a:miter lim="400000"/>
          </a:ln>
        </p:spPr>
      </p:pic>
      <p:pic>
        <p:nvPicPr>
          <p:cNvPr id="755" name="object 4" descr="object 4"/>
          <p:cNvPicPr>
            <a:picLocks noChangeAspect="1"/>
          </p:cNvPicPr>
          <p:nvPr/>
        </p:nvPicPr>
        <p:blipFill>
          <a:blip r:embed="rId4"/>
          <a:stretch>
            <a:fillRect/>
          </a:stretch>
        </p:blipFill>
        <p:spPr>
          <a:xfrm>
            <a:off x="6509653" y="-2193863"/>
            <a:ext cx="2301447" cy="317173"/>
          </a:xfrm>
          <a:prstGeom prst="rect">
            <a:avLst/>
          </a:prstGeom>
          <a:ln w="12700">
            <a:miter lim="400000"/>
          </a:ln>
        </p:spPr>
      </p:pic>
      <p:grpSp>
        <p:nvGrpSpPr>
          <p:cNvPr id="759" name="object 4"/>
          <p:cNvGrpSpPr/>
          <p:nvPr/>
        </p:nvGrpSpPr>
        <p:grpSpPr>
          <a:xfrm>
            <a:off x="4293680" y="-3746804"/>
            <a:ext cx="4645567" cy="1602294"/>
            <a:chOff x="0" y="0"/>
            <a:chExt cx="4645565" cy="1602293"/>
          </a:xfrm>
        </p:grpSpPr>
        <p:pic>
          <p:nvPicPr>
            <p:cNvPr id="756" name="object 5" descr="object 5"/>
            <p:cNvPicPr>
              <a:picLocks noChangeAspect="1"/>
            </p:cNvPicPr>
            <p:nvPr/>
          </p:nvPicPr>
          <p:blipFill>
            <a:blip r:embed="rId5"/>
            <a:stretch>
              <a:fillRect/>
            </a:stretch>
          </p:blipFill>
          <p:spPr>
            <a:xfrm>
              <a:off x="2961642" y="-1"/>
              <a:ext cx="1683924" cy="1602295"/>
            </a:xfrm>
            <a:prstGeom prst="rect">
              <a:avLst/>
            </a:prstGeom>
            <a:ln w="12700" cap="flat">
              <a:noFill/>
              <a:miter lim="400000"/>
            </a:ln>
            <a:effectLst/>
          </p:spPr>
        </p:pic>
        <p:pic>
          <p:nvPicPr>
            <p:cNvPr id="757" name="object 6" descr="object 6"/>
            <p:cNvPicPr>
              <a:picLocks noChangeAspect="1"/>
            </p:cNvPicPr>
            <p:nvPr/>
          </p:nvPicPr>
          <p:blipFill>
            <a:blip r:embed="rId6"/>
            <a:stretch>
              <a:fillRect/>
            </a:stretch>
          </p:blipFill>
          <p:spPr>
            <a:xfrm>
              <a:off x="1255352" y="107471"/>
              <a:ext cx="1198415" cy="1159107"/>
            </a:xfrm>
            <a:prstGeom prst="rect">
              <a:avLst/>
            </a:prstGeom>
            <a:ln w="12700" cap="flat">
              <a:noFill/>
              <a:miter lim="400000"/>
            </a:ln>
            <a:effectLst/>
          </p:spPr>
        </p:pic>
        <p:pic>
          <p:nvPicPr>
            <p:cNvPr id="758" name="object 7" descr="object 7"/>
            <p:cNvPicPr>
              <a:picLocks noChangeAspect="1"/>
            </p:cNvPicPr>
            <p:nvPr/>
          </p:nvPicPr>
          <p:blipFill>
            <a:blip r:embed="rId7"/>
            <a:stretch>
              <a:fillRect/>
            </a:stretch>
          </p:blipFill>
          <p:spPr>
            <a:xfrm>
              <a:off x="-1" y="39289"/>
              <a:ext cx="1341933" cy="981832"/>
            </a:xfrm>
            <a:prstGeom prst="rect">
              <a:avLst/>
            </a:prstGeom>
            <a:ln w="12700" cap="flat">
              <a:noFill/>
              <a:miter lim="400000"/>
            </a:ln>
            <a:effectLst/>
          </p:spPr>
        </p:pic>
      </p:grpSp>
      <p:sp>
        <p:nvSpPr>
          <p:cNvPr id="760" name="object 3"/>
          <p:cNvSpPr txBox="1"/>
          <p:nvPr/>
        </p:nvSpPr>
        <p:spPr>
          <a:xfrm>
            <a:off x="3520090" y="7821411"/>
            <a:ext cx="2072670" cy="1728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9414" defTabSz="677821">
              <a:defRPr sz="1200" u="sng" spc="-3">
                <a:uFill>
                  <a:solidFill>
                    <a:srgbClr val="000000"/>
                  </a:solidFill>
                </a:uFill>
                <a:latin typeface="Arial"/>
                <a:ea typeface="Arial"/>
                <a:cs typeface="Arial"/>
                <a:sym typeface="Arial"/>
              </a:defRPr>
            </a:pPr>
            <a:r>
              <a:t>uterine</a:t>
            </a:r>
            <a:r>
              <a:rPr spc="-9"/>
              <a:t> </a:t>
            </a:r>
            <a:r>
              <a:t>balloon</a:t>
            </a:r>
            <a:r>
              <a:rPr spc="-9"/>
              <a:t> </a:t>
            </a:r>
            <a:r>
              <a:t>tamponade</a:t>
            </a:r>
          </a:p>
        </p:txBody>
      </p:sp>
      <p:sp>
        <p:nvSpPr>
          <p:cNvPr id="761" name="object 8"/>
          <p:cNvSpPr txBox="1"/>
          <p:nvPr/>
        </p:nvSpPr>
        <p:spPr>
          <a:xfrm>
            <a:off x="7062923" y="7247921"/>
            <a:ext cx="1194908" cy="1728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9414" defTabSz="677821">
              <a:defRPr sz="1200" u="sng" spc="-3">
                <a:uFill>
                  <a:solidFill>
                    <a:srgbClr val="000000"/>
                  </a:solidFill>
                </a:uFill>
                <a:latin typeface="Arial"/>
                <a:ea typeface="Arial"/>
                <a:cs typeface="Arial"/>
                <a:sym typeface="Arial"/>
              </a:defRPr>
            </a:pPr>
            <a:r>
              <a:t>uterine</a:t>
            </a:r>
            <a:r>
              <a:rPr spc="-30"/>
              <a:t> </a:t>
            </a:r>
            <a:r>
              <a:t>packing</a:t>
            </a:r>
          </a:p>
        </p:txBody>
      </p:sp>
      <p:sp>
        <p:nvSpPr>
          <p:cNvPr id="762" name="Identifying the risk factors – Assess every woman’s risk for PPH and make appropriate arrangements for her care.…"/>
          <p:cNvSpPr txBox="1"/>
          <p:nvPr/>
        </p:nvSpPr>
        <p:spPr>
          <a:xfrm>
            <a:off x="-110864" y="604306"/>
            <a:ext cx="9849616" cy="50063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457200" indent="-317500" defTabSz="458225">
              <a:buClr>
                <a:srgbClr val="0070C0"/>
              </a:buClr>
              <a:buSzPct val="100000"/>
              <a:buFont typeface="Gill Sans"/>
              <a:buChar char="•"/>
              <a:defRPr sz="2400">
                <a:solidFill>
                  <a:srgbClr val="0070C0"/>
                </a:solidFill>
                <a:latin typeface="Gill Sans"/>
                <a:ea typeface="Gill Sans"/>
                <a:cs typeface="Gill Sans"/>
                <a:sym typeface="Gill Sans"/>
              </a:defRPr>
            </a:pPr>
            <a:r>
              <a:t>Identifying the risk factors </a:t>
            </a:r>
            <a:r>
              <a:rPr>
                <a:solidFill>
                  <a:srgbClr val="262626"/>
                </a:solidFill>
              </a:rPr>
              <a:t>– Assess every woman’s risk for PPH and make appropriate arrangements for her care.</a:t>
            </a:r>
            <a:endParaRPr>
              <a:solidFill>
                <a:srgbClr val="9BAFB5"/>
              </a:solidFill>
              <a:latin typeface="Arial"/>
              <a:ea typeface="Arial"/>
              <a:cs typeface="Arial"/>
              <a:sym typeface="Arial"/>
            </a:endParaRPr>
          </a:p>
          <a:p>
            <a:pPr marL="899280" lvl="1" indent="-302380" defTabSz="458225">
              <a:buClr>
                <a:srgbClr val="0070C0"/>
              </a:buClr>
              <a:buSzPct val="100000"/>
              <a:buFont typeface="Gill Sans"/>
              <a:buChar char="◦"/>
              <a:defRPr sz="2000">
                <a:solidFill>
                  <a:srgbClr val="262626"/>
                </a:solidFill>
                <a:latin typeface="Gill Sans"/>
                <a:ea typeface="Gill Sans"/>
                <a:cs typeface="Gill Sans"/>
                <a:sym typeface="Gill Sans"/>
              </a:defRPr>
            </a:pPr>
            <a:r>
              <a:t>Identification of anemia and coagulopathies</a:t>
            </a:r>
            <a:endParaRPr>
              <a:solidFill>
                <a:srgbClr val="9BAFB5"/>
              </a:solidFill>
              <a:latin typeface="Arial"/>
              <a:ea typeface="Arial"/>
              <a:cs typeface="Arial"/>
              <a:sym typeface="Arial"/>
            </a:endParaRPr>
          </a:p>
          <a:p>
            <a:pPr marL="899280" lvl="1" indent="-302380" defTabSz="458225">
              <a:buClr>
                <a:srgbClr val="0070C0"/>
              </a:buClr>
              <a:buSzPct val="100000"/>
              <a:buFont typeface="Gill Sans"/>
              <a:buChar char="◦"/>
              <a:defRPr sz="2000">
                <a:solidFill>
                  <a:srgbClr val="262626"/>
                </a:solidFill>
                <a:latin typeface="Gill Sans"/>
                <a:ea typeface="Gill Sans"/>
                <a:cs typeface="Gill Sans"/>
                <a:sym typeface="Gill Sans"/>
              </a:defRPr>
            </a:pPr>
            <a:r>
              <a:t>Sonography to identify placenta accreta in women with a history of cesarean deliveries</a:t>
            </a:r>
            <a:endParaRPr>
              <a:solidFill>
                <a:srgbClr val="9BAFB5"/>
              </a:solidFill>
              <a:latin typeface="Arial"/>
              <a:ea typeface="Arial"/>
              <a:cs typeface="Arial"/>
              <a:sym typeface="Arial"/>
            </a:endParaRPr>
          </a:p>
          <a:p>
            <a:pPr marL="457200" indent="-317500" defTabSz="458225">
              <a:buClr>
                <a:srgbClr val="0070C0"/>
              </a:buClr>
              <a:buSzPct val="100000"/>
              <a:buFont typeface="Gill Sans"/>
              <a:buChar char="•"/>
              <a:defRPr sz="2400">
                <a:solidFill>
                  <a:srgbClr val="0070C0"/>
                </a:solidFill>
                <a:latin typeface="Gill Sans"/>
                <a:ea typeface="Gill Sans"/>
                <a:cs typeface="Gill Sans"/>
                <a:sym typeface="Gill Sans"/>
              </a:defRPr>
            </a:pPr>
            <a:r>
              <a:t>Active management of the 3rd stage of labour.</a:t>
            </a:r>
            <a:endParaRPr>
              <a:solidFill>
                <a:srgbClr val="9BAFB5"/>
              </a:solidFill>
              <a:latin typeface="Arial"/>
              <a:ea typeface="Arial"/>
              <a:cs typeface="Arial"/>
              <a:sym typeface="Arial"/>
            </a:endParaRPr>
          </a:p>
          <a:p>
            <a:pPr defTabSz="458225">
              <a:defRPr sz="2400">
                <a:latin typeface="Gill Sans"/>
                <a:ea typeface="Gill Sans"/>
                <a:cs typeface="Gill Sans"/>
                <a:sym typeface="Gill Sans"/>
              </a:defRPr>
            </a:pPr>
            <a:r>
              <a:t>- Uterotonic agents (IV/IM oxytocin)</a:t>
            </a:r>
            <a:endParaRPr sz="1200">
              <a:latin typeface="Times New Roman"/>
              <a:ea typeface="Times New Roman"/>
              <a:cs typeface="Times New Roman"/>
              <a:sym typeface="Times New Roman"/>
            </a:endParaRPr>
          </a:p>
          <a:p>
            <a:pPr marL="457200" indent="-317500" defTabSz="458225">
              <a:buClr>
                <a:srgbClr val="9BAFB5"/>
              </a:buClr>
              <a:buSzPct val="100000"/>
              <a:buFont typeface="Gill Sans"/>
              <a:buChar char="•"/>
              <a:defRPr sz="1600">
                <a:solidFill>
                  <a:srgbClr val="9BAFB5"/>
                </a:solidFill>
                <a:latin typeface="Gill Sans"/>
                <a:ea typeface="Gill Sans"/>
                <a:cs typeface="Gill Sans"/>
                <a:sym typeface="Gill Sans"/>
              </a:defRPr>
            </a:pPr>
            <a:r>
              <a:t>Oxytocin 10 IV infusion </a:t>
            </a:r>
          </a:p>
          <a:p>
            <a:pPr marL="457200" indent="-317500" defTabSz="458225">
              <a:buClr>
                <a:srgbClr val="9BAFB5"/>
              </a:buClr>
              <a:buSzPct val="100000"/>
              <a:buFont typeface="Gill Sans"/>
              <a:buChar char="•"/>
              <a:defRPr sz="1600">
                <a:solidFill>
                  <a:srgbClr val="9BAFB5"/>
                </a:solidFill>
                <a:latin typeface="Gill Sans"/>
                <a:ea typeface="Gill Sans"/>
                <a:cs typeface="Gill Sans"/>
                <a:sym typeface="Gill Sans"/>
              </a:defRPr>
            </a:pPr>
            <a:r>
              <a:t>- Controlled umbilical cord traction (Brandt-Andrews maneuver)</a:t>
            </a:r>
            <a:endParaRPr sz="1200">
              <a:latin typeface="Times New Roman"/>
              <a:ea typeface="Times New Roman"/>
              <a:cs typeface="Times New Roman"/>
              <a:sym typeface="Times New Roman"/>
            </a:endParaRPr>
          </a:p>
          <a:p>
            <a:pPr marL="240631" indent="-240631" defTabSz="458225">
              <a:buSzPct val="100000"/>
              <a:buChar char="-"/>
              <a:defRPr sz="2400">
                <a:latin typeface="Gill Sans"/>
                <a:ea typeface="Gill Sans"/>
                <a:cs typeface="Gill Sans"/>
                <a:sym typeface="Gill Sans"/>
              </a:defRPr>
            </a:pPr>
            <a:r>
              <a:t>External compression of the uterus and bimanual uterine massage and evaluation of the uterus by abdominal palpitation frequently in the first 1 to 2 hours before transfer to the postpartum unit and instruct the patient on how to assess uterine contractions </a:t>
            </a:r>
          </a:p>
          <a:p>
            <a:pPr marL="240631" indent="-240631" defTabSz="458225">
              <a:buSzPct val="100000"/>
              <a:buChar char="-"/>
              <a:defRPr sz="2400">
                <a:latin typeface="Gill Sans"/>
                <a:ea typeface="Gill Sans"/>
                <a:cs typeface="Gill Sans"/>
                <a:sym typeface="Gill Sans"/>
              </a:defRPr>
            </a:pPr>
            <a:r>
              <a:t> Inspect placenta for completeness</a:t>
            </a:r>
            <a:endParaRPr sz="1200">
              <a:latin typeface="Times New Roman"/>
              <a:ea typeface="Times New Roman"/>
              <a:cs typeface="Times New Roman"/>
              <a:sym typeface="Times New Roman"/>
            </a:endParaRPr>
          </a:p>
          <a:p>
            <a:pPr marL="457200" indent="-317500" defTabSz="458225">
              <a:buClr>
                <a:srgbClr val="0070C0"/>
              </a:buClr>
              <a:buSzPct val="100000"/>
              <a:buFont typeface="Gill Sans"/>
              <a:buChar char="•"/>
              <a:defRPr sz="2400">
                <a:solidFill>
                  <a:srgbClr val="0070C0"/>
                </a:solidFill>
                <a:latin typeface="Gill Sans"/>
                <a:ea typeface="Gill Sans"/>
                <a:cs typeface="Gill Sans"/>
                <a:sym typeface="Gill Sans"/>
              </a:defRPr>
            </a:pPr>
            <a:r>
              <a:t>Avoidance of unnecessary episiotomy and assisted vaginal delivery</a:t>
            </a:r>
          </a:p>
        </p:txBody>
      </p:sp>
      <p:sp>
        <p:nvSpPr>
          <p:cNvPr id="763" name="PREVENTION :"/>
          <p:cNvSpPr txBox="1"/>
          <p:nvPr/>
        </p:nvSpPr>
        <p:spPr>
          <a:xfrm>
            <a:off x="3286579" y="74111"/>
            <a:ext cx="3054731" cy="612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gn="ctr" defTabSz="458225">
              <a:defRPr sz="3600">
                <a:solidFill>
                  <a:srgbClr val="262626"/>
                </a:solidFill>
                <a:latin typeface="Gill Sans"/>
                <a:ea typeface="Gill Sans"/>
                <a:cs typeface="Gill Sans"/>
                <a:sym typeface="Gill Sans"/>
              </a:defRPr>
            </a:lvl1pPr>
          </a:lstStyle>
          <a:p>
            <a:r>
              <a:t>PREVENTION :</a:t>
            </a:r>
          </a:p>
        </p:txBody>
      </p:sp>
    </p:spTree>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 name="Maternal mortality…"/>
          <p:cNvSpPr txBox="1">
            <a:spLocks noGrp="1"/>
          </p:cNvSpPr>
          <p:nvPr>
            <p:ph type="title"/>
          </p:nvPr>
        </p:nvSpPr>
        <p:spPr>
          <a:xfrm>
            <a:off x="566899" y="1489996"/>
            <a:ext cx="9499039" cy="3637791"/>
          </a:xfrm>
          <a:prstGeom prst="rect">
            <a:avLst/>
          </a:prstGeom>
        </p:spPr>
        <p:txBody>
          <a:bodyPr/>
          <a:lstStyle/>
          <a:p>
            <a:pPr marL="626643" indent="-512344" defTabSz="677821">
              <a:spcBef>
                <a:spcPts val="400"/>
              </a:spcBef>
              <a:buSzPct val="100000"/>
              <a:buAutoNum type="arabicParenR"/>
              <a:tabLst>
                <a:tab pos="292100" algn="l"/>
              </a:tabLst>
              <a:defRPr sz="3400">
                <a:latin typeface="Microsoft Sans Serif"/>
                <a:ea typeface="Microsoft Sans Serif"/>
                <a:cs typeface="Microsoft Sans Serif"/>
                <a:sym typeface="Microsoft Sans Serif"/>
              </a:defRPr>
            </a:pPr>
            <a:r>
              <a:t>Maternal mortality </a:t>
            </a:r>
            <a:endParaRPr spc="-16"/>
          </a:p>
          <a:p>
            <a:pPr marL="513493" indent="-399195" defTabSz="677821">
              <a:spcBef>
                <a:spcPts val="400"/>
              </a:spcBef>
              <a:tabLst>
                <a:tab pos="292100" algn="l"/>
              </a:tabLst>
              <a:defRPr sz="3400">
                <a:latin typeface="Microsoft Sans Serif"/>
                <a:ea typeface="Microsoft Sans Serif"/>
                <a:cs typeface="Microsoft Sans Serif"/>
                <a:sym typeface="Microsoft Sans Serif"/>
              </a:defRPr>
            </a:pPr>
            <a:r>
              <a:t>Shock ( hypovolemic / neurogenic )</a:t>
            </a:r>
            <a:endParaRPr spc="-16"/>
          </a:p>
          <a:p>
            <a:pPr marL="513493" indent="-399195" defTabSz="677821">
              <a:spcBef>
                <a:spcPts val="400"/>
              </a:spcBef>
              <a:tabLst>
                <a:tab pos="292100" algn="l"/>
              </a:tabLst>
              <a:defRPr sz="3400" spc="-100">
                <a:latin typeface="Microsoft Sans Serif"/>
                <a:ea typeface="Microsoft Sans Serif"/>
                <a:cs typeface="Microsoft Sans Serif"/>
                <a:sym typeface="Microsoft Sans Serif"/>
              </a:defRPr>
            </a:pPr>
            <a:r>
              <a:t>Blood</a:t>
            </a:r>
            <a:r>
              <a:rPr spc="-200"/>
              <a:t> </a:t>
            </a:r>
            <a:r>
              <a:t>transfusion</a:t>
            </a:r>
            <a:r>
              <a:rPr spc="-200"/>
              <a:t> </a:t>
            </a:r>
            <a:r>
              <a:t>complications</a:t>
            </a:r>
            <a:endParaRPr spc="-16"/>
          </a:p>
          <a:p>
            <a:pPr marL="526604" indent="-412307" defTabSz="677821">
              <a:spcBef>
                <a:spcPts val="500"/>
              </a:spcBef>
              <a:tabLst>
                <a:tab pos="292100" algn="l"/>
              </a:tabLst>
              <a:defRPr sz="3400">
                <a:latin typeface="Microsoft Sans Serif"/>
                <a:ea typeface="Microsoft Sans Serif"/>
                <a:cs typeface="Microsoft Sans Serif"/>
                <a:sym typeface="Microsoft Sans Serif"/>
              </a:defRPr>
            </a:pPr>
            <a:r>
              <a:t>Sheehan</a:t>
            </a:r>
            <a:r>
              <a:rPr spc="-300"/>
              <a:t> </a:t>
            </a:r>
            <a:r>
              <a:t>syndrome</a:t>
            </a:r>
            <a:endParaRPr spc="15"/>
          </a:p>
          <a:p>
            <a:pPr defTabSz="677821">
              <a:defRPr sz="3400">
                <a:latin typeface="Microsoft Sans Serif"/>
                <a:ea typeface="Microsoft Sans Serif"/>
                <a:cs typeface="Microsoft Sans Serif"/>
                <a:sym typeface="Microsoft Sans Serif"/>
              </a:defRPr>
            </a:pPr>
            <a:endParaRPr spc="15"/>
          </a:p>
        </p:txBody>
      </p:sp>
      <p:sp>
        <p:nvSpPr>
          <p:cNvPr id="766" name="Double-tap to edit"/>
          <p:cNvSpPr txBox="1">
            <a:spLocks noGrp="1"/>
          </p:cNvSpPr>
          <p:nvPr>
            <p:ph type="body" sz="quarter" idx="1"/>
          </p:nvPr>
        </p:nvSpPr>
        <p:spPr>
          <a:xfrm>
            <a:off x="2107384" y="7194078"/>
            <a:ext cx="7040883" cy="1416052"/>
          </a:xfrm>
          <a:prstGeom prst="rect">
            <a:avLst/>
          </a:prstGeom>
        </p:spPr>
        <p:txBody>
          <a:bodyPr/>
          <a:lstStyle/>
          <a:p>
            <a:endParaRPr/>
          </a:p>
        </p:txBody>
      </p:sp>
      <p:sp>
        <p:nvSpPr>
          <p:cNvPr id="767" name="COMPLICATIONS OF PPH"/>
          <p:cNvSpPr txBox="1"/>
          <p:nvPr/>
        </p:nvSpPr>
        <p:spPr>
          <a:xfrm>
            <a:off x="2023320" y="431149"/>
            <a:ext cx="5431591" cy="612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gn="ctr" defTabSz="458225">
              <a:defRPr sz="3600">
                <a:solidFill>
                  <a:srgbClr val="262626"/>
                </a:solidFill>
                <a:latin typeface="Gill Sans"/>
                <a:ea typeface="Gill Sans"/>
                <a:cs typeface="Gill Sans"/>
                <a:sym typeface="Gill Sans"/>
              </a:defRPr>
            </a:lvl1pPr>
          </a:lstStyle>
          <a:p>
            <a:r>
              <a:t>COMPLICATIONS OF PPH </a:t>
            </a:r>
          </a:p>
        </p:txBody>
      </p:sp>
    </p:spTree>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 name="Double-tap to edit"/>
          <p:cNvSpPr txBox="1">
            <a:spLocks noGrp="1"/>
          </p:cNvSpPr>
          <p:nvPr>
            <p:ph type="title"/>
          </p:nvPr>
        </p:nvSpPr>
        <p:spPr>
          <a:xfrm>
            <a:off x="877928" y="-3397216"/>
            <a:ext cx="6432553" cy="673886"/>
          </a:xfrm>
          <a:prstGeom prst="rect">
            <a:avLst/>
          </a:prstGeom>
        </p:spPr>
        <p:txBody>
          <a:bodyPr/>
          <a:lstStyle/>
          <a:p>
            <a:endParaRPr/>
          </a:p>
        </p:txBody>
      </p:sp>
      <p:sp>
        <p:nvSpPr>
          <p:cNvPr id="770" name="Case"/>
          <p:cNvSpPr txBox="1">
            <a:spLocks noGrp="1"/>
          </p:cNvSpPr>
          <p:nvPr>
            <p:ph type="body" sz="quarter" idx="1"/>
          </p:nvPr>
        </p:nvSpPr>
        <p:spPr>
          <a:xfrm>
            <a:off x="573763" y="178328"/>
            <a:ext cx="7040883" cy="1416053"/>
          </a:xfrm>
          <a:prstGeom prst="rect">
            <a:avLst/>
          </a:prstGeom>
        </p:spPr>
        <p:txBody>
          <a:bodyPr/>
          <a:lstStyle/>
          <a:p>
            <a:r>
              <a:t>Case</a:t>
            </a:r>
          </a:p>
        </p:txBody>
      </p:sp>
      <p:sp>
        <p:nvSpPr>
          <p:cNvPr id="771" name="You are conducting the delivery of a 35 year old G5 P4 woman in spontaneous labor a healthy 4 kg boy is delivered the patient has chronic hypertension that has been managed throughout this pregnancy with labetalol soon after delivery of the placenta comp"/>
          <p:cNvSpPr txBox="1"/>
          <p:nvPr/>
        </p:nvSpPr>
        <p:spPr>
          <a:xfrm>
            <a:off x="-73510" y="1046481"/>
            <a:ext cx="10205419" cy="3444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defTabSz="12728">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n-lt"/>
                <a:ea typeface="+mn-ea"/>
                <a:cs typeface="+mn-cs"/>
                <a:sym typeface="Helvetica"/>
              </a:defRPr>
            </a:pPr>
            <a:r>
              <a:t>You are conducting the delivery of a 35 year old G5 P4 woman in spontaneous labor a healthy 4 kg boy is delivered the patient has chronic hypertension that has been managed throughout this pregnancy with labetalol soon after delivery of the placenta complete you notice the uterus is flabby and a gush of blood is pouring from her vagina the PR is 110/min and BP is 148/102 mm Hg which of the following medications is contraindicated in this patient?</a:t>
            </a:r>
          </a:p>
          <a:p>
            <a:pPr marL="948266" indent="-592666" defTabSz="12728">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n-lt"/>
                <a:ea typeface="+mn-ea"/>
                <a:cs typeface="+mn-cs"/>
                <a:sym typeface="Helvetica"/>
              </a:defRPr>
            </a:pPr>
            <a:r>
              <a:t>Carboprost </a:t>
            </a:r>
          </a:p>
          <a:p>
            <a:pPr marL="948266" indent="-592666" defTabSz="12728">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n-lt"/>
                <a:ea typeface="+mn-ea"/>
                <a:cs typeface="+mn-cs"/>
                <a:sym typeface="Helvetica"/>
              </a:defRPr>
            </a:pPr>
            <a:r>
              <a:t>﻿﻿Methergine</a:t>
            </a:r>
          </a:p>
          <a:p>
            <a:pPr marL="948266" indent="-592666" defTabSz="12728">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n-lt"/>
                <a:ea typeface="+mn-ea"/>
                <a:cs typeface="+mn-cs"/>
                <a:sym typeface="Helvetica"/>
              </a:defRPr>
            </a:pPr>
            <a:r>
              <a:t>﻿﻿Misoprostol</a:t>
            </a:r>
          </a:p>
          <a:p>
            <a:pPr marL="948266" indent="-592666" defTabSz="12728">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n-lt"/>
                <a:ea typeface="+mn-ea"/>
                <a:cs typeface="+mn-cs"/>
                <a:sym typeface="Helvetica"/>
              </a:defRPr>
            </a:pPr>
            <a:r>
              <a:t>﻿﻿Oxytocin</a:t>
            </a:r>
          </a:p>
          <a:p>
            <a:pPr marL="948266" indent="-592666" defTabSz="12728">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n-lt"/>
                <a:ea typeface="+mn-ea"/>
                <a:cs typeface="+mn-cs"/>
                <a:sym typeface="Helvetica"/>
              </a:defRPr>
            </a:pPr>
            <a:r>
              <a:t>﻿﻿Tranexamic acid</a:t>
            </a:r>
          </a:p>
        </p:txBody>
      </p:sp>
    </p:spTree>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 name="object 2"/>
          <p:cNvSpPr txBox="1">
            <a:spLocks noGrp="1"/>
          </p:cNvSpPr>
          <p:nvPr>
            <p:ph type="title"/>
          </p:nvPr>
        </p:nvSpPr>
        <p:spPr>
          <a:xfrm>
            <a:off x="754252" y="499992"/>
            <a:ext cx="8549894" cy="704852"/>
          </a:xfrm>
          <a:prstGeom prst="rect">
            <a:avLst/>
          </a:prstGeom>
        </p:spPr>
        <p:txBody>
          <a:bodyPr/>
          <a:lstStyle>
            <a:lvl1pPr indent="12728">
              <a:spcBef>
                <a:spcPts val="100"/>
              </a:spcBef>
              <a:defRPr sz="4000" spc="-97"/>
            </a:lvl1pPr>
          </a:lstStyle>
          <a:p>
            <a:r>
              <a:t>contraception</a:t>
            </a:r>
          </a:p>
        </p:txBody>
      </p:sp>
      <p:pic>
        <p:nvPicPr>
          <p:cNvPr id="774" name="object 3" descr="object 3"/>
          <p:cNvPicPr>
            <a:picLocks noChangeAspect="1"/>
          </p:cNvPicPr>
          <p:nvPr/>
        </p:nvPicPr>
        <p:blipFill>
          <a:blip r:embed="rId2"/>
          <a:stretch>
            <a:fillRect/>
          </a:stretch>
        </p:blipFill>
        <p:spPr>
          <a:xfrm>
            <a:off x="534613" y="1356520"/>
            <a:ext cx="8989433" cy="82397"/>
          </a:xfrm>
          <a:prstGeom prst="rect">
            <a:avLst/>
          </a:prstGeom>
          <a:ln w="12700">
            <a:miter lim="400000"/>
          </a:ln>
        </p:spPr>
      </p:pic>
      <p:sp>
        <p:nvSpPr>
          <p:cNvPr id="775" name="object 4"/>
          <p:cNvSpPr txBox="1">
            <a:spLocks noGrp="1"/>
          </p:cNvSpPr>
          <p:nvPr>
            <p:ph type="body" idx="1"/>
          </p:nvPr>
        </p:nvSpPr>
        <p:spPr>
          <a:xfrm>
            <a:off x="233519" y="1623453"/>
            <a:ext cx="9502144" cy="3101340"/>
          </a:xfrm>
          <a:prstGeom prst="rect">
            <a:avLst/>
          </a:prstGeom>
        </p:spPr>
        <p:txBody>
          <a:bodyPr/>
          <a:lstStyle/>
          <a:p>
            <a:pPr indent="37676" defTabSz="733160">
              <a:lnSpc>
                <a:spcPts val="2000"/>
              </a:lnSpc>
              <a:defRPr sz="1600"/>
            </a:pPr>
            <a:r>
              <a:t>Sterilization </a:t>
            </a:r>
            <a:r>
              <a:rPr sz="1800">
                <a:latin typeface="Times New Roman"/>
                <a:ea typeface="Times New Roman"/>
                <a:cs typeface="Times New Roman"/>
                <a:sym typeface="Times New Roman"/>
              </a:rPr>
              <a:t>can</a:t>
            </a:r>
            <a:r>
              <a:rPr sz="1800" spc="-100">
                <a:latin typeface="Times New Roman"/>
                <a:ea typeface="Times New Roman"/>
                <a:cs typeface="Times New Roman"/>
                <a:sym typeface="Times New Roman"/>
              </a:rPr>
              <a:t> </a:t>
            </a:r>
            <a:r>
              <a:rPr sz="1800">
                <a:latin typeface="Times New Roman"/>
                <a:ea typeface="Times New Roman"/>
                <a:cs typeface="Times New Roman"/>
                <a:sym typeface="Times New Roman"/>
              </a:rPr>
              <a:t>be</a:t>
            </a:r>
            <a:r>
              <a:rPr sz="1800" spc="-100">
                <a:latin typeface="Times New Roman"/>
                <a:ea typeface="Times New Roman"/>
                <a:cs typeface="Times New Roman"/>
                <a:sym typeface="Times New Roman"/>
              </a:rPr>
              <a:t> </a:t>
            </a:r>
            <a:r>
              <a:rPr sz="1800">
                <a:latin typeface="Times New Roman"/>
                <a:ea typeface="Times New Roman"/>
                <a:cs typeface="Times New Roman"/>
                <a:sym typeface="Times New Roman"/>
              </a:rPr>
              <a:t>offered</a:t>
            </a:r>
            <a:r>
              <a:rPr sz="1800" spc="-100">
                <a:latin typeface="Times New Roman"/>
                <a:ea typeface="Times New Roman"/>
                <a:cs typeface="Times New Roman"/>
                <a:sym typeface="Times New Roman"/>
              </a:rPr>
              <a:t> </a:t>
            </a:r>
            <a:r>
              <a:rPr sz="1800">
                <a:latin typeface="Times New Roman"/>
                <a:ea typeface="Times New Roman"/>
                <a:cs typeface="Times New Roman"/>
                <a:sym typeface="Times New Roman"/>
              </a:rPr>
              <a:t>to</a:t>
            </a:r>
            <a:r>
              <a:rPr sz="1800" spc="-100">
                <a:latin typeface="Times New Roman"/>
                <a:ea typeface="Times New Roman"/>
                <a:cs typeface="Times New Roman"/>
                <a:sym typeface="Times New Roman"/>
              </a:rPr>
              <a:t> </a:t>
            </a:r>
            <a:r>
              <a:rPr sz="1800">
                <a:latin typeface="Times New Roman"/>
                <a:ea typeface="Times New Roman"/>
                <a:cs typeface="Times New Roman"/>
                <a:sym typeface="Times New Roman"/>
              </a:rPr>
              <a:t>mothers</a:t>
            </a:r>
            <a:r>
              <a:rPr sz="1800" spc="-100">
                <a:latin typeface="Times New Roman"/>
                <a:ea typeface="Times New Roman"/>
                <a:cs typeface="Times New Roman"/>
                <a:sym typeface="Times New Roman"/>
              </a:rPr>
              <a:t> </a:t>
            </a:r>
            <a:r>
              <a:rPr sz="1800">
                <a:latin typeface="Times New Roman"/>
                <a:ea typeface="Times New Roman"/>
                <a:cs typeface="Times New Roman"/>
                <a:sym typeface="Times New Roman"/>
              </a:rPr>
              <a:t>who</a:t>
            </a:r>
            <a:r>
              <a:rPr sz="1800" spc="-100">
                <a:latin typeface="Times New Roman"/>
                <a:ea typeface="Times New Roman"/>
                <a:cs typeface="Times New Roman"/>
                <a:sym typeface="Times New Roman"/>
              </a:rPr>
              <a:t> </a:t>
            </a:r>
            <a:r>
              <a:rPr sz="1800">
                <a:latin typeface="Times New Roman"/>
                <a:ea typeface="Times New Roman"/>
                <a:cs typeface="Times New Roman"/>
                <a:sym typeface="Times New Roman"/>
              </a:rPr>
              <a:t>are</a:t>
            </a:r>
            <a:r>
              <a:rPr sz="1800" spc="-100">
                <a:latin typeface="Times New Roman"/>
                <a:ea typeface="Times New Roman"/>
                <a:cs typeface="Times New Roman"/>
                <a:sym typeface="Times New Roman"/>
              </a:rPr>
              <a:t> </a:t>
            </a:r>
            <a:r>
              <a:rPr sz="1800">
                <a:latin typeface="Times New Roman"/>
                <a:ea typeface="Times New Roman"/>
                <a:cs typeface="Times New Roman"/>
                <a:sym typeface="Times New Roman"/>
              </a:rPr>
              <a:t>certain</a:t>
            </a:r>
            <a:r>
              <a:rPr sz="1800" spc="-100">
                <a:latin typeface="Times New Roman"/>
                <a:ea typeface="Times New Roman"/>
                <a:cs typeface="Times New Roman"/>
                <a:sym typeface="Times New Roman"/>
              </a:rPr>
              <a:t> </a:t>
            </a:r>
            <a:r>
              <a:rPr sz="1800">
                <a:latin typeface="Times New Roman"/>
                <a:ea typeface="Times New Roman"/>
                <a:cs typeface="Times New Roman"/>
                <a:sym typeface="Times New Roman"/>
              </a:rPr>
              <a:t>that</a:t>
            </a:r>
            <a:r>
              <a:rPr sz="1800" spc="-100">
                <a:latin typeface="Times New Roman"/>
                <a:ea typeface="Times New Roman"/>
                <a:cs typeface="Times New Roman"/>
                <a:sym typeface="Times New Roman"/>
              </a:rPr>
              <a:t> </a:t>
            </a:r>
            <a:r>
              <a:rPr sz="1800">
                <a:latin typeface="Times New Roman"/>
                <a:ea typeface="Times New Roman"/>
                <a:cs typeface="Times New Roman"/>
                <a:sym typeface="Times New Roman"/>
              </a:rPr>
              <a:t>they</a:t>
            </a:r>
            <a:r>
              <a:rPr sz="1800" spc="-100">
                <a:latin typeface="Times New Roman"/>
                <a:ea typeface="Times New Roman"/>
                <a:cs typeface="Times New Roman"/>
                <a:sym typeface="Times New Roman"/>
              </a:rPr>
              <a:t> have</a:t>
            </a:r>
            <a:endParaRPr sz="1800">
              <a:latin typeface="Times New Roman"/>
              <a:ea typeface="Times New Roman"/>
              <a:cs typeface="Times New Roman"/>
              <a:sym typeface="Times New Roman"/>
            </a:endParaRPr>
          </a:p>
          <a:p>
            <a:pPr indent="37676" defTabSz="733160">
              <a:lnSpc>
                <a:spcPts val="2000"/>
              </a:lnSpc>
              <a:defRPr sz="1800">
                <a:latin typeface="Times New Roman"/>
                <a:ea typeface="Times New Roman"/>
                <a:cs typeface="Times New Roman"/>
                <a:sym typeface="Times New Roman"/>
              </a:defRPr>
            </a:pPr>
            <a:r>
              <a:t>completed</a:t>
            </a:r>
            <a:r>
              <a:rPr spc="-100"/>
              <a:t> </a:t>
            </a:r>
            <a:r>
              <a:t>their</a:t>
            </a:r>
            <a:r>
              <a:rPr spc="-100"/>
              <a:t> family</a:t>
            </a:r>
          </a:p>
          <a:p>
            <a:pPr marR="4073" indent="37676" defTabSz="733160">
              <a:lnSpc>
                <a:spcPts val="2000"/>
              </a:lnSpc>
              <a:spcBef>
                <a:spcPts val="600"/>
              </a:spcBef>
              <a:defRPr sz="1600"/>
            </a:pPr>
            <a:r>
              <a:t>breast</a:t>
            </a:r>
            <a:r>
              <a:rPr spc="-100"/>
              <a:t> </a:t>
            </a:r>
            <a:r>
              <a:t>feeding</a:t>
            </a:r>
            <a:r>
              <a:rPr sz="1800">
                <a:latin typeface="Times New Roman"/>
                <a:ea typeface="Times New Roman"/>
                <a:cs typeface="Times New Roman"/>
                <a:sym typeface="Times New Roman"/>
              </a:rPr>
              <a:t>:</a:t>
            </a:r>
            <a:r>
              <a:rPr sz="1800" spc="-100">
                <a:latin typeface="Times New Roman"/>
                <a:ea typeface="Times New Roman"/>
                <a:cs typeface="Times New Roman"/>
                <a:sym typeface="Times New Roman"/>
              </a:rPr>
              <a:t> </a:t>
            </a:r>
            <a:r>
              <a:rPr sz="1800">
                <a:latin typeface="Times New Roman"/>
                <a:ea typeface="Times New Roman"/>
                <a:cs typeface="Times New Roman"/>
                <a:sym typeface="Times New Roman"/>
              </a:rPr>
              <a:t>fully</a:t>
            </a:r>
            <a:r>
              <a:rPr sz="1800" spc="-100">
                <a:latin typeface="Times New Roman"/>
                <a:ea typeface="Times New Roman"/>
                <a:cs typeface="Times New Roman"/>
                <a:sym typeface="Times New Roman"/>
              </a:rPr>
              <a:t> </a:t>
            </a:r>
            <a:r>
              <a:rPr sz="1800">
                <a:latin typeface="Times New Roman"/>
                <a:ea typeface="Times New Roman"/>
                <a:cs typeface="Times New Roman"/>
                <a:sym typeface="Times New Roman"/>
              </a:rPr>
              <a:t>breastfeeding</a:t>
            </a:r>
            <a:r>
              <a:rPr sz="1800" spc="-100">
                <a:latin typeface="Times New Roman"/>
                <a:ea typeface="Times New Roman"/>
                <a:cs typeface="Times New Roman"/>
                <a:sym typeface="Times New Roman"/>
              </a:rPr>
              <a:t> </a:t>
            </a:r>
            <a:r>
              <a:rPr sz="1800">
                <a:latin typeface="Times New Roman"/>
                <a:ea typeface="Times New Roman"/>
                <a:cs typeface="Times New Roman"/>
                <a:sym typeface="Times New Roman"/>
              </a:rPr>
              <a:t>her</a:t>
            </a:r>
            <a:r>
              <a:rPr sz="1800" spc="-100">
                <a:latin typeface="Times New Roman"/>
                <a:ea typeface="Times New Roman"/>
                <a:cs typeface="Times New Roman"/>
                <a:sym typeface="Times New Roman"/>
              </a:rPr>
              <a:t> </a:t>
            </a:r>
            <a:r>
              <a:rPr sz="1800">
                <a:latin typeface="Times New Roman"/>
                <a:ea typeface="Times New Roman"/>
                <a:cs typeface="Times New Roman"/>
                <a:sym typeface="Times New Roman"/>
              </a:rPr>
              <a:t>baby</a:t>
            </a:r>
            <a:r>
              <a:rPr sz="1800" spc="-100">
                <a:latin typeface="Times New Roman"/>
                <a:ea typeface="Times New Roman"/>
                <a:cs typeface="Times New Roman"/>
                <a:sym typeface="Times New Roman"/>
              </a:rPr>
              <a:t> </a:t>
            </a:r>
            <a:r>
              <a:rPr sz="1800">
                <a:latin typeface="Times New Roman"/>
                <a:ea typeface="Times New Roman"/>
                <a:cs typeface="Times New Roman"/>
                <a:sym typeface="Times New Roman"/>
              </a:rPr>
              <a:t>has</a:t>
            </a:r>
            <a:r>
              <a:rPr sz="1800" spc="-100">
                <a:latin typeface="Times New Roman"/>
                <a:ea typeface="Times New Roman"/>
                <a:cs typeface="Times New Roman"/>
                <a:sym typeface="Times New Roman"/>
              </a:rPr>
              <a:t> </a:t>
            </a:r>
            <a:r>
              <a:rPr sz="1800">
                <a:latin typeface="Times New Roman"/>
                <a:ea typeface="Times New Roman"/>
                <a:cs typeface="Times New Roman"/>
                <a:sym typeface="Times New Roman"/>
              </a:rPr>
              <a:t>a</a:t>
            </a:r>
            <a:r>
              <a:rPr sz="1800" spc="-100">
                <a:latin typeface="Times New Roman"/>
                <a:ea typeface="Times New Roman"/>
                <a:cs typeface="Times New Roman"/>
                <a:sym typeface="Times New Roman"/>
              </a:rPr>
              <a:t> </a:t>
            </a:r>
            <a:r>
              <a:rPr sz="1800">
                <a:latin typeface="Times New Roman"/>
                <a:ea typeface="Times New Roman"/>
                <a:cs typeface="Times New Roman"/>
                <a:sym typeface="Times New Roman"/>
              </a:rPr>
              <a:t>less</a:t>
            </a:r>
            <a:r>
              <a:rPr sz="1800" spc="-100">
                <a:latin typeface="Times New Roman"/>
                <a:ea typeface="Times New Roman"/>
                <a:cs typeface="Times New Roman"/>
                <a:sym typeface="Times New Roman"/>
              </a:rPr>
              <a:t> </a:t>
            </a:r>
            <a:r>
              <a:rPr sz="1800">
                <a:latin typeface="Times New Roman"/>
                <a:ea typeface="Times New Roman"/>
                <a:cs typeface="Times New Roman"/>
                <a:sym typeface="Times New Roman"/>
              </a:rPr>
              <a:t>than</a:t>
            </a:r>
            <a:r>
              <a:rPr sz="1800" spc="-100">
                <a:latin typeface="Times New Roman"/>
                <a:ea typeface="Times New Roman"/>
                <a:cs typeface="Times New Roman"/>
                <a:sym typeface="Times New Roman"/>
              </a:rPr>
              <a:t> </a:t>
            </a:r>
            <a:r>
              <a:rPr sz="1800">
                <a:latin typeface="Times New Roman"/>
                <a:ea typeface="Times New Roman"/>
                <a:cs typeface="Times New Roman"/>
                <a:sym typeface="Times New Roman"/>
              </a:rPr>
              <a:t>2%</a:t>
            </a:r>
            <a:r>
              <a:rPr sz="1800" spc="-100">
                <a:latin typeface="Times New Roman"/>
                <a:ea typeface="Times New Roman"/>
                <a:cs typeface="Times New Roman"/>
                <a:sym typeface="Times New Roman"/>
              </a:rPr>
              <a:t> </a:t>
            </a:r>
            <a:r>
              <a:rPr sz="1800">
                <a:latin typeface="Times New Roman"/>
                <a:ea typeface="Times New Roman"/>
                <a:cs typeface="Times New Roman"/>
                <a:sym typeface="Times New Roman"/>
              </a:rPr>
              <a:t>chance</a:t>
            </a:r>
            <a:r>
              <a:rPr sz="1800" spc="-100">
                <a:latin typeface="Times New Roman"/>
                <a:ea typeface="Times New Roman"/>
                <a:cs typeface="Times New Roman"/>
                <a:sym typeface="Times New Roman"/>
              </a:rPr>
              <a:t> of </a:t>
            </a:r>
            <a:r>
              <a:rPr sz="1800">
                <a:latin typeface="Times New Roman"/>
                <a:ea typeface="Times New Roman"/>
                <a:cs typeface="Times New Roman"/>
                <a:sym typeface="Times New Roman"/>
              </a:rPr>
              <a:t>conceiving</a:t>
            </a:r>
            <a:r>
              <a:rPr sz="1800" spc="-100">
                <a:latin typeface="Times New Roman"/>
                <a:ea typeface="Times New Roman"/>
                <a:cs typeface="Times New Roman"/>
                <a:sym typeface="Times New Roman"/>
              </a:rPr>
              <a:t> </a:t>
            </a:r>
            <a:r>
              <a:rPr sz="1800">
                <a:latin typeface="Times New Roman"/>
                <a:ea typeface="Times New Roman"/>
                <a:cs typeface="Times New Roman"/>
                <a:sym typeface="Times New Roman"/>
              </a:rPr>
              <a:t>in</a:t>
            </a:r>
            <a:r>
              <a:rPr sz="1800" spc="-100">
                <a:latin typeface="Times New Roman"/>
                <a:ea typeface="Times New Roman"/>
                <a:cs typeface="Times New Roman"/>
                <a:sym typeface="Times New Roman"/>
              </a:rPr>
              <a:t> </a:t>
            </a:r>
            <a:r>
              <a:rPr sz="1800">
                <a:latin typeface="Times New Roman"/>
                <a:ea typeface="Times New Roman"/>
                <a:cs typeface="Times New Roman"/>
                <a:sym typeface="Times New Roman"/>
              </a:rPr>
              <a:t>the</a:t>
            </a:r>
            <a:r>
              <a:rPr sz="1800" spc="-100">
                <a:latin typeface="Times New Roman"/>
                <a:ea typeface="Times New Roman"/>
                <a:cs typeface="Times New Roman"/>
                <a:sym typeface="Times New Roman"/>
              </a:rPr>
              <a:t> </a:t>
            </a:r>
            <a:r>
              <a:rPr sz="1800">
                <a:latin typeface="Times New Roman"/>
                <a:ea typeface="Times New Roman"/>
                <a:cs typeface="Times New Roman"/>
                <a:sym typeface="Times New Roman"/>
              </a:rPr>
              <a:t>first</a:t>
            </a:r>
            <a:r>
              <a:rPr sz="1800" spc="-100">
                <a:latin typeface="Times New Roman"/>
                <a:ea typeface="Times New Roman"/>
                <a:cs typeface="Times New Roman"/>
                <a:sym typeface="Times New Roman"/>
              </a:rPr>
              <a:t> </a:t>
            </a:r>
            <a:r>
              <a:rPr sz="1800">
                <a:latin typeface="Times New Roman"/>
                <a:ea typeface="Times New Roman"/>
                <a:cs typeface="Times New Roman"/>
                <a:sym typeface="Times New Roman"/>
              </a:rPr>
              <a:t>6</a:t>
            </a:r>
            <a:r>
              <a:rPr sz="1800" spc="-100">
                <a:latin typeface="Times New Roman"/>
                <a:ea typeface="Times New Roman"/>
                <a:cs typeface="Times New Roman"/>
                <a:sym typeface="Times New Roman"/>
              </a:rPr>
              <a:t> months</a:t>
            </a:r>
            <a:endParaRPr sz="1800">
              <a:latin typeface="Times New Roman"/>
              <a:ea typeface="Times New Roman"/>
              <a:cs typeface="Times New Roman"/>
              <a:sym typeface="Times New Roman"/>
            </a:endParaRPr>
          </a:p>
          <a:p>
            <a:pPr indent="37676" defTabSz="733160">
              <a:spcBef>
                <a:spcPts val="400"/>
              </a:spcBef>
              <a:defRPr sz="1600"/>
            </a:pPr>
            <a:r>
              <a:t>Barriers</a:t>
            </a:r>
          </a:p>
          <a:p>
            <a:pPr indent="37676" defTabSz="733160">
              <a:spcBef>
                <a:spcPts val="300"/>
              </a:spcBef>
              <a:defRPr sz="1800"/>
            </a:pPr>
            <a:r>
              <a:t>IUCD</a:t>
            </a:r>
            <a:r>
              <a:rPr spc="-94"/>
              <a:t> </a:t>
            </a:r>
            <a:r>
              <a:rPr>
                <a:latin typeface="Times New Roman"/>
                <a:ea typeface="Times New Roman"/>
                <a:cs typeface="Times New Roman"/>
                <a:sym typeface="Times New Roman"/>
              </a:rPr>
              <a:t>(it</a:t>
            </a:r>
            <a:r>
              <a:rPr spc="-100">
                <a:latin typeface="Times New Roman"/>
                <a:ea typeface="Times New Roman"/>
                <a:cs typeface="Times New Roman"/>
                <a:sym typeface="Times New Roman"/>
              </a:rPr>
              <a:t> </a:t>
            </a:r>
            <a:r>
              <a:rPr>
                <a:latin typeface="Times New Roman"/>
                <a:ea typeface="Times New Roman"/>
                <a:cs typeface="Times New Roman"/>
                <a:sym typeface="Times New Roman"/>
              </a:rPr>
              <a:t>is</a:t>
            </a:r>
            <a:r>
              <a:rPr spc="-100">
                <a:latin typeface="Times New Roman"/>
                <a:ea typeface="Times New Roman"/>
                <a:cs typeface="Times New Roman"/>
                <a:sym typeface="Times New Roman"/>
              </a:rPr>
              <a:t> </a:t>
            </a:r>
            <a:r>
              <a:rPr>
                <a:latin typeface="Times New Roman"/>
                <a:ea typeface="Times New Roman"/>
                <a:cs typeface="Times New Roman"/>
                <a:sym typeface="Times New Roman"/>
              </a:rPr>
              <a:t>best</a:t>
            </a:r>
            <a:r>
              <a:rPr spc="-100">
                <a:latin typeface="Times New Roman"/>
                <a:ea typeface="Times New Roman"/>
                <a:cs typeface="Times New Roman"/>
                <a:sym typeface="Times New Roman"/>
              </a:rPr>
              <a:t> </a:t>
            </a:r>
            <a:r>
              <a:rPr>
                <a:latin typeface="Times New Roman"/>
                <a:ea typeface="Times New Roman"/>
                <a:cs typeface="Times New Roman"/>
                <a:sym typeface="Times New Roman"/>
              </a:rPr>
              <a:t>to</a:t>
            </a:r>
            <a:r>
              <a:rPr spc="-100">
                <a:latin typeface="Times New Roman"/>
                <a:ea typeface="Times New Roman"/>
                <a:cs typeface="Times New Roman"/>
                <a:sym typeface="Times New Roman"/>
              </a:rPr>
              <a:t> </a:t>
            </a:r>
            <a:r>
              <a:rPr>
                <a:latin typeface="Times New Roman"/>
                <a:ea typeface="Times New Roman"/>
                <a:cs typeface="Times New Roman"/>
                <a:sym typeface="Times New Roman"/>
              </a:rPr>
              <a:t>wait</a:t>
            </a:r>
            <a:r>
              <a:rPr spc="-100">
                <a:latin typeface="Times New Roman"/>
                <a:ea typeface="Times New Roman"/>
                <a:cs typeface="Times New Roman"/>
                <a:sym typeface="Times New Roman"/>
              </a:rPr>
              <a:t> </a:t>
            </a:r>
            <a:r>
              <a:rPr>
                <a:latin typeface="Times New Roman"/>
                <a:ea typeface="Times New Roman"/>
                <a:cs typeface="Times New Roman"/>
                <a:sym typeface="Times New Roman"/>
              </a:rPr>
              <a:t>for</a:t>
            </a:r>
            <a:r>
              <a:rPr spc="-100">
                <a:latin typeface="Times New Roman"/>
                <a:ea typeface="Times New Roman"/>
                <a:cs typeface="Times New Roman"/>
                <a:sym typeface="Times New Roman"/>
              </a:rPr>
              <a:t> </a:t>
            </a:r>
            <a:r>
              <a:rPr>
                <a:latin typeface="Times New Roman"/>
                <a:ea typeface="Times New Roman"/>
                <a:cs typeface="Times New Roman"/>
                <a:sym typeface="Times New Roman"/>
              </a:rPr>
              <a:t>4–8</a:t>
            </a:r>
            <a:r>
              <a:rPr spc="-100">
                <a:latin typeface="Times New Roman"/>
                <a:ea typeface="Times New Roman"/>
                <a:cs typeface="Times New Roman"/>
                <a:sym typeface="Times New Roman"/>
              </a:rPr>
              <a:t> </a:t>
            </a:r>
            <a:r>
              <a:rPr>
                <a:latin typeface="Times New Roman"/>
                <a:ea typeface="Times New Roman"/>
                <a:cs typeface="Times New Roman"/>
                <a:sym typeface="Times New Roman"/>
              </a:rPr>
              <a:t>weeks</a:t>
            </a:r>
            <a:r>
              <a:rPr spc="-100">
                <a:latin typeface="Times New Roman"/>
                <a:ea typeface="Times New Roman"/>
                <a:cs typeface="Times New Roman"/>
                <a:sym typeface="Times New Roman"/>
              </a:rPr>
              <a:t> </a:t>
            </a:r>
            <a:r>
              <a:rPr>
                <a:latin typeface="Times New Roman"/>
                <a:ea typeface="Times New Roman"/>
                <a:cs typeface="Times New Roman"/>
                <a:sym typeface="Times New Roman"/>
              </a:rPr>
              <a:t>to</a:t>
            </a:r>
            <a:r>
              <a:rPr spc="-100">
                <a:latin typeface="Times New Roman"/>
                <a:ea typeface="Times New Roman"/>
                <a:cs typeface="Times New Roman"/>
                <a:sym typeface="Times New Roman"/>
              </a:rPr>
              <a:t> </a:t>
            </a:r>
            <a:r>
              <a:rPr>
                <a:latin typeface="Times New Roman"/>
                <a:ea typeface="Times New Roman"/>
                <a:cs typeface="Times New Roman"/>
                <a:sym typeface="Times New Roman"/>
              </a:rPr>
              <a:t>allow</a:t>
            </a:r>
            <a:r>
              <a:rPr spc="-100">
                <a:latin typeface="Times New Roman"/>
                <a:ea typeface="Times New Roman"/>
                <a:cs typeface="Times New Roman"/>
                <a:sym typeface="Times New Roman"/>
              </a:rPr>
              <a:t> </a:t>
            </a:r>
            <a:r>
              <a:rPr>
                <a:latin typeface="Times New Roman"/>
                <a:ea typeface="Times New Roman"/>
                <a:cs typeface="Times New Roman"/>
                <a:sym typeface="Times New Roman"/>
              </a:rPr>
              <a:t>for</a:t>
            </a:r>
            <a:r>
              <a:rPr spc="-100">
                <a:latin typeface="Times New Roman"/>
                <a:ea typeface="Times New Roman"/>
                <a:cs typeface="Times New Roman"/>
                <a:sym typeface="Times New Roman"/>
              </a:rPr>
              <a:t> involution)</a:t>
            </a:r>
            <a:endParaRPr>
              <a:latin typeface="Times New Roman"/>
              <a:ea typeface="Times New Roman"/>
              <a:cs typeface="Times New Roman"/>
              <a:sym typeface="Times New Roman"/>
            </a:endParaRPr>
          </a:p>
          <a:p>
            <a:pPr indent="37676" defTabSz="733160">
              <a:spcBef>
                <a:spcPts val="600"/>
              </a:spcBef>
              <a:defRPr sz="1600"/>
            </a:pPr>
            <a:r>
              <a:t>Progesterone</a:t>
            </a:r>
            <a:r>
              <a:rPr spc="-100"/>
              <a:t> </a:t>
            </a:r>
            <a:r>
              <a:t>only</a:t>
            </a:r>
            <a:r>
              <a:rPr spc="-100"/>
              <a:t> </a:t>
            </a:r>
            <a:r>
              <a:t>pills</a:t>
            </a:r>
          </a:p>
          <a:p>
            <a:pPr indent="96226" defTabSz="733160">
              <a:spcBef>
                <a:spcPts val="400"/>
              </a:spcBef>
              <a:defRPr sz="1600"/>
            </a:pPr>
            <a:r>
              <a:t>Injectable</a:t>
            </a:r>
            <a:r>
              <a:rPr spc="-100"/>
              <a:t> </a:t>
            </a:r>
            <a:r>
              <a:t>contraception</a:t>
            </a:r>
            <a:r>
              <a:rPr sz="1800">
                <a:latin typeface="Times New Roman"/>
                <a:ea typeface="Times New Roman"/>
                <a:cs typeface="Times New Roman"/>
                <a:sym typeface="Times New Roman"/>
              </a:rPr>
              <a:t>,</a:t>
            </a:r>
          </a:p>
          <a:p>
            <a:pPr indent="96226" defTabSz="733160">
              <a:spcBef>
                <a:spcPts val="400"/>
              </a:spcBef>
              <a:defRPr sz="1800">
                <a:latin typeface="Times New Roman"/>
                <a:ea typeface="Times New Roman"/>
                <a:cs typeface="Times New Roman"/>
                <a:sym typeface="Times New Roman"/>
              </a:defRPr>
            </a:pPr>
            <a:r>
              <a:t>Combined contraception </a:t>
            </a:r>
          </a:p>
        </p:txBody>
      </p:sp>
    </p:spTree>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 name="object 2"/>
          <p:cNvSpPr txBox="1"/>
          <p:nvPr/>
        </p:nvSpPr>
        <p:spPr>
          <a:xfrm>
            <a:off x="588402" y="2684528"/>
            <a:ext cx="3810001"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4800" spc="-10">
                <a:latin typeface="Microsoft Sans Serif"/>
                <a:ea typeface="Microsoft Sans Serif"/>
                <a:cs typeface="Microsoft Sans Serif"/>
                <a:sym typeface="Microsoft Sans Serif"/>
              </a:defRPr>
            </a:lvl1pPr>
          </a:lstStyle>
          <a:p>
            <a:r>
              <a:t>Breastfeeding</a:t>
            </a:r>
          </a:p>
        </p:txBody>
      </p:sp>
      <p:grpSp>
        <p:nvGrpSpPr>
          <p:cNvPr id="791" name="object 3"/>
          <p:cNvGrpSpPr/>
          <p:nvPr/>
        </p:nvGrpSpPr>
        <p:grpSpPr>
          <a:xfrm>
            <a:off x="626427" y="526872"/>
            <a:ext cx="8953818" cy="4437381"/>
            <a:chOff x="0" y="0"/>
            <a:chExt cx="8953818" cy="4437379"/>
          </a:xfrm>
        </p:grpSpPr>
        <p:grpSp>
          <p:nvGrpSpPr>
            <p:cNvPr id="788" name="object 4"/>
            <p:cNvGrpSpPr/>
            <p:nvPr/>
          </p:nvGrpSpPr>
          <p:grpSpPr>
            <a:xfrm>
              <a:off x="317" y="3108325"/>
              <a:ext cx="3501073" cy="40323"/>
              <a:chOff x="0" y="0"/>
              <a:chExt cx="3501071" cy="40322"/>
            </a:xfrm>
          </p:grpSpPr>
          <p:sp>
            <p:nvSpPr>
              <p:cNvPr id="778" name="Shape"/>
              <p:cNvSpPr/>
              <p:nvPr/>
            </p:nvSpPr>
            <p:spPr>
              <a:xfrm>
                <a:off x="1758713" y="21640"/>
                <a:ext cx="1364664" cy="186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2099" y="12422"/>
                    </a:lnTo>
                    <a:lnTo>
                      <a:pt x="3019" y="16827"/>
                    </a:lnTo>
                    <a:lnTo>
                      <a:pt x="3838" y="19764"/>
                    </a:lnTo>
                    <a:lnTo>
                      <a:pt x="4587" y="21600"/>
                    </a:lnTo>
                    <a:lnTo>
                      <a:pt x="5290" y="21600"/>
                    </a:lnTo>
                    <a:lnTo>
                      <a:pt x="5974" y="20866"/>
                    </a:lnTo>
                    <a:lnTo>
                      <a:pt x="6667" y="19030"/>
                    </a:lnTo>
                    <a:lnTo>
                      <a:pt x="11105" y="2511"/>
                    </a:lnTo>
                    <a:lnTo>
                      <a:pt x="11964" y="1169"/>
                    </a:lnTo>
                    <a:lnTo>
                      <a:pt x="14131" y="1169"/>
                    </a:lnTo>
                    <a:lnTo>
                      <a:pt x="13512" y="309"/>
                    </a:lnTo>
                    <a:lnTo>
                      <a:pt x="21452" y="309"/>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779" name="Shape"/>
              <p:cNvSpPr/>
              <p:nvPr/>
            </p:nvSpPr>
            <p:spPr>
              <a:xfrm>
                <a:off x="277495" y="1587"/>
                <a:ext cx="1161991" cy="32703"/>
              </a:xfrm>
              <a:custGeom>
                <a:avLst/>
                <a:gdLst/>
                <a:ahLst/>
                <a:cxnLst>
                  <a:cxn ang="0">
                    <a:pos x="wd2" y="hd2"/>
                  </a:cxn>
                  <a:cxn ang="5400000">
                    <a:pos x="wd2" y="hd2"/>
                  </a:cxn>
                  <a:cxn ang="10800000">
                    <a:pos x="wd2" y="hd2"/>
                  </a:cxn>
                  <a:cxn ang="16200000">
                    <a:pos x="wd2" y="hd2"/>
                  </a:cxn>
                </a:cxnLst>
                <a:rect l="0" t="0" r="r" b="b"/>
                <a:pathLst>
                  <a:path w="21600" h="21600" extrusionOk="0">
                    <a:moveTo>
                      <a:pt x="7100" y="0"/>
                    </a:moveTo>
                    <a:lnTo>
                      <a:pt x="6787" y="0"/>
                    </a:lnTo>
                    <a:lnTo>
                      <a:pt x="6126" y="419"/>
                    </a:lnTo>
                    <a:lnTo>
                      <a:pt x="5229" y="1887"/>
                    </a:lnTo>
                    <a:lnTo>
                      <a:pt x="1440" y="9437"/>
                    </a:lnTo>
                    <a:lnTo>
                      <a:pt x="207" y="11324"/>
                    </a:lnTo>
                    <a:lnTo>
                      <a:pt x="195" y="11324"/>
                    </a:lnTo>
                    <a:lnTo>
                      <a:pt x="0" y="11534"/>
                    </a:lnTo>
                    <a:lnTo>
                      <a:pt x="237" y="11534"/>
                    </a:lnTo>
                    <a:lnTo>
                      <a:pt x="1340" y="13422"/>
                    </a:lnTo>
                    <a:lnTo>
                      <a:pt x="1363" y="13422"/>
                    </a:lnTo>
                    <a:lnTo>
                      <a:pt x="4037" y="19293"/>
                    </a:lnTo>
                    <a:lnTo>
                      <a:pt x="5058" y="20761"/>
                    </a:lnTo>
                    <a:lnTo>
                      <a:pt x="5973" y="21600"/>
                    </a:lnTo>
                    <a:lnTo>
                      <a:pt x="6758" y="21600"/>
                    </a:lnTo>
                    <a:lnTo>
                      <a:pt x="15132" y="13913"/>
                    </a:lnTo>
                    <a:lnTo>
                      <a:pt x="15094" y="13913"/>
                    </a:lnTo>
                    <a:lnTo>
                      <a:pt x="16564" y="13245"/>
                    </a:lnTo>
                    <a:lnTo>
                      <a:pt x="21600" y="13245"/>
                    </a:lnTo>
                    <a:lnTo>
                      <a:pt x="20497" y="12792"/>
                    </a:lnTo>
                    <a:lnTo>
                      <a:pt x="19789" y="11953"/>
                    </a:lnTo>
                    <a:lnTo>
                      <a:pt x="18992" y="9856"/>
                    </a:lnTo>
                    <a:lnTo>
                      <a:pt x="18987" y="9856"/>
                    </a:lnTo>
                    <a:lnTo>
                      <a:pt x="18768" y="9017"/>
                    </a:lnTo>
                    <a:lnTo>
                      <a:pt x="12276" y="9017"/>
                    </a:lnTo>
                    <a:lnTo>
                      <a:pt x="11119" y="8598"/>
                    </a:lnTo>
                    <a:lnTo>
                      <a:pt x="10181" y="6501"/>
                    </a:lnTo>
                    <a:lnTo>
                      <a:pt x="9207" y="3565"/>
                    </a:lnTo>
                    <a:lnTo>
                      <a:pt x="8381" y="1468"/>
                    </a:lnTo>
                    <a:lnTo>
                      <a:pt x="7631" y="209"/>
                    </a:lnTo>
                    <a:lnTo>
                      <a:pt x="71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780" name="Shape"/>
              <p:cNvSpPr/>
              <p:nvPr/>
            </p:nvSpPr>
            <p:spPr>
              <a:xfrm>
                <a:off x="1252272" y="18757"/>
                <a:ext cx="349954"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976" y="832"/>
                    </a:lnTo>
                    <a:lnTo>
                      <a:pt x="5056" y="3900"/>
                    </a:lnTo>
                    <a:lnTo>
                      <a:pt x="4994" y="3900"/>
                    </a:lnTo>
                    <a:lnTo>
                      <a:pt x="14204" y="21600"/>
                    </a:lnTo>
                    <a:lnTo>
                      <a:pt x="13675" y="21600"/>
                    </a:lnTo>
                    <a:lnTo>
                      <a:pt x="16537" y="20613"/>
                    </a:lnTo>
                    <a:lnTo>
                      <a:pt x="18457" y="15666"/>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781" name="Shape"/>
              <p:cNvSpPr/>
              <p:nvPr/>
            </p:nvSpPr>
            <p:spPr>
              <a:xfrm>
                <a:off x="0" y="11429"/>
                <a:ext cx="93345" cy="152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 y="11700"/>
                    </a:lnTo>
                    <a:lnTo>
                      <a:pt x="49" y="12151"/>
                    </a:lnTo>
                    <a:lnTo>
                      <a:pt x="71" y="16247"/>
                    </a:lnTo>
                    <a:lnTo>
                      <a:pt x="0" y="17551"/>
                    </a:lnTo>
                    <a:lnTo>
                      <a:pt x="0" y="21600"/>
                    </a:lnTo>
                    <a:lnTo>
                      <a:pt x="8523" y="16247"/>
                    </a:lnTo>
                    <a:lnTo>
                      <a:pt x="8412" y="16247"/>
                    </a:lnTo>
                    <a:lnTo>
                      <a:pt x="18294" y="12151"/>
                    </a:lnTo>
                    <a:lnTo>
                      <a:pt x="20939" y="11251"/>
                    </a:lnTo>
                    <a:lnTo>
                      <a:pt x="21600" y="11251"/>
                    </a:lnTo>
                    <a:lnTo>
                      <a:pt x="10139" y="6751"/>
                    </a:lnTo>
                    <a:lnTo>
                      <a:pt x="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782" name="Shape"/>
              <p:cNvSpPr/>
              <p:nvPr/>
            </p:nvSpPr>
            <p:spPr>
              <a:xfrm>
                <a:off x="3322001" y="11429"/>
                <a:ext cx="179071" cy="152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391" y="1351"/>
                    </a:lnTo>
                    <a:lnTo>
                      <a:pt x="0" y="8100"/>
                    </a:lnTo>
                    <a:lnTo>
                      <a:pt x="4332" y="8580"/>
                    </a:lnTo>
                    <a:lnTo>
                      <a:pt x="4059" y="8580"/>
                    </a:lnTo>
                    <a:lnTo>
                      <a:pt x="9689" y="10800"/>
                    </a:lnTo>
                    <a:lnTo>
                      <a:pt x="16206" y="15905"/>
                    </a:lnTo>
                    <a:lnTo>
                      <a:pt x="16120" y="15905"/>
                    </a:lnTo>
                    <a:lnTo>
                      <a:pt x="21600" y="21600"/>
                    </a:lnTo>
                    <a:lnTo>
                      <a:pt x="21600"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783" name="Shape"/>
              <p:cNvSpPr/>
              <p:nvPr/>
            </p:nvSpPr>
            <p:spPr>
              <a:xfrm>
                <a:off x="90487" y="13042"/>
                <a:ext cx="200343" cy="12701"/>
              </a:xfrm>
              <a:custGeom>
                <a:avLst/>
                <a:gdLst/>
                <a:ahLst/>
                <a:cxnLst>
                  <a:cxn ang="0">
                    <a:pos x="wd2" y="hd2"/>
                  </a:cxn>
                  <a:cxn ang="5400000">
                    <a:pos x="wd2" y="hd2"/>
                  </a:cxn>
                  <a:cxn ang="10800000">
                    <a:pos x="wd2" y="hd2"/>
                  </a:cxn>
                  <a:cxn ang="16200000">
                    <a:pos x="wd2" y="hd2"/>
                  </a:cxn>
                </a:cxnLst>
                <a:rect l="0" t="0" r="r" b="b"/>
                <a:pathLst>
                  <a:path w="21600" h="21600" extrusionOk="0">
                    <a:moveTo>
                      <a:pt x="9516" y="0"/>
                    </a:moveTo>
                    <a:lnTo>
                      <a:pt x="8626" y="0"/>
                    </a:lnTo>
                    <a:lnTo>
                      <a:pt x="3594" y="3051"/>
                    </a:lnTo>
                    <a:lnTo>
                      <a:pt x="0" y="10680"/>
                    </a:lnTo>
                    <a:lnTo>
                      <a:pt x="308" y="10680"/>
                    </a:lnTo>
                    <a:lnTo>
                      <a:pt x="4553" y="18304"/>
                    </a:lnTo>
                    <a:lnTo>
                      <a:pt x="11281" y="21600"/>
                    </a:lnTo>
                    <a:lnTo>
                      <a:pt x="8664" y="21600"/>
                    </a:lnTo>
                    <a:lnTo>
                      <a:pt x="15370" y="16781"/>
                    </a:lnTo>
                    <a:lnTo>
                      <a:pt x="20162" y="9152"/>
                    </a:lnTo>
                    <a:lnTo>
                      <a:pt x="21600" y="9152"/>
                    </a:lnTo>
                    <a:lnTo>
                      <a:pt x="15149" y="1629"/>
                    </a:lnTo>
                    <a:lnTo>
                      <a:pt x="16566" y="1629"/>
                    </a:lnTo>
                    <a:lnTo>
                      <a:pt x="9516"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784" name="Shape"/>
              <p:cNvSpPr/>
              <p:nvPr/>
            </p:nvSpPr>
            <p:spPr>
              <a:xfrm>
                <a:off x="1431854" y="0"/>
                <a:ext cx="934911" cy="21641"/>
              </a:xfrm>
              <a:custGeom>
                <a:avLst/>
                <a:gdLst/>
                <a:ahLst/>
                <a:cxnLst>
                  <a:cxn ang="0">
                    <a:pos x="wd2" y="hd2"/>
                  </a:cxn>
                  <a:cxn ang="5400000">
                    <a:pos x="wd2" y="hd2"/>
                  </a:cxn>
                  <a:cxn ang="10800000">
                    <a:pos x="wd2" y="hd2"/>
                  </a:cxn>
                  <a:cxn ang="16200000">
                    <a:pos x="wd2" y="hd2"/>
                  </a:cxn>
                </a:cxnLst>
                <a:rect l="0" t="0" r="r" b="b"/>
                <a:pathLst>
                  <a:path w="21600" h="21600" extrusionOk="0">
                    <a:moveTo>
                      <a:pt x="15956" y="0"/>
                    </a:moveTo>
                    <a:lnTo>
                      <a:pt x="14827" y="316"/>
                    </a:lnTo>
                    <a:lnTo>
                      <a:pt x="13653" y="1584"/>
                    </a:lnTo>
                    <a:lnTo>
                      <a:pt x="1109" y="20915"/>
                    </a:lnTo>
                    <a:lnTo>
                      <a:pt x="1014" y="20915"/>
                    </a:lnTo>
                    <a:lnTo>
                      <a:pt x="0" y="21600"/>
                    </a:lnTo>
                    <a:lnTo>
                      <a:pt x="3932" y="21600"/>
                    </a:lnTo>
                    <a:lnTo>
                      <a:pt x="4557" y="19648"/>
                    </a:lnTo>
                    <a:lnTo>
                      <a:pt x="4528" y="19648"/>
                    </a:lnTo>
                    <a:lnTo>
                      <a:pt x="5248" y="18439"/>
                    </a:lnTo>
                    <a:lnTo>
                      <a:pt x="21600" y="18439"/>
                    </a:lnTo>
                    <a:lnTo>
                      <a:pt x="20768" y="16478"/>
                    </a:lnTo>
                    <a:lnTo>
                      <a:pt x="20710" y="16478"/>
                    </a:lnTo>
                    <a:lnTo>
                      <a:pt x="19008" y="6381"/>
                    </a:lnTo>
                    <a:lnTo>
                      <a:pt x="19019" y="6381"/>
                    </a:lnTo>
                    <a:lnTo>
                      <a:pt x="18047" y="2534"/>
                    </a:lnTo>
                    <a:lnTo>
                      <a:pt x="17035" y="633"/>
                    </a:lnTo>
                    <a:lnTo>
                      <a:pt x="15956"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785" name="Shape"/>
              <p:cNvSpPr/>
              <p:nvPr/>
            </p:nvSpPr>
            <p:spPr>
              <a:xfrm>
                <a:off x="1703387" y="5714"/>
                <a:ext cx="1398508" cy="15927"/>
              </a:xfrm>
              <a:custGeom>
                <a:avLst/>
                <a:gdLst/>
                <a:ahLst/>
                <a:cxnLst>
                  <a:cxn ang="0">
                    <a:pos x="wd2" y="hd2"/>
                  </a:cxn>
                  <a:cxn ang="5400000">
                    <a:pos x="wd2" y="hd2"/>
                  </a:cxn>
                  <a:cxn ang="10800000">
                    <a:pos x="wd2" y="hd2"/>
                  </a:cxn>
                  <a:cxn ang="16200000">
                    <a:pos x="wd2" y="hd2"/>
                  </a:cxn>
                </a:cxnLst>
                <a:rect l="0" t="0" r="r" b="b"/>
                <a:pathLst>
                  <a:path w="21600" h="21600" extrusionOk="0">
                    <a:moveTo>
                      <a:pt x="15707" y="0"/>
                    </a:moveTo>
                    <a:lnTo>
                      <a:pt x="14674" y="921"/>
                    </a:lnTo>
                    <a:lnTo>
                      <a:pt x="14720" y="921"/>
                    </a:lnTo>
                    <a:lnTo>
                      <a:pt x="13816" y="3468"/>
                    </a:lnTo>
                    <a:lnTo>
                      <a:pt x="13824" y="3468"/>
                    </a:lnTo>
                    <a:lnTo>
                      <a:pt x="12980" y="7346"/>
                    </a:lnTo>
                    <a:lnTo>
                      <a:pt x="12976" y="7346"/>
                    </a:lnTo>
                    <a:lnTo>
                      <a:pt x="11514" y="14641"/>
                    </a:lnTo>
                    <a:lnTo>
                      <a:pt x="10746" y="17305"/>
                    </a:lnTo>
                    <a:lnTo>
                      <a:pt x="0" y="17656"/>
                    </a:lnTo>
                    <a:lnTo>
                      <a:pt x="863" y="21600"/>
                    </a:lnTo>
                    <a:lnTo>
                      <a:pt x="21600" y="21600"/>
                    </a:lnTo>
                    <a:lnTo>
                      <a:pt x="20611" y="19808"/>
                    </a:lnTo>
                    <a:lnTo>
                      <a:pt x="19826" y="17656"/>
                    </a:lnTo>
                    <a:lnTo>
                      <a:pt x="19797" y="17656"/>
                    </a:lnTo>
                    <a:lnTo>
                      <a:pt x="18836" y="13780"/>
                    </a:lnTo>
                    <a:lnTo>
                      <a:pt x="16771" y="2154"/>
                    </a:lnTo>
                    <a:lnTo>
                      <a:pt x="16722" y="2154"/>
                    </a:lnTo>
                    <a:lnTo>
                      <a:pt x="15707"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786" name="Shape"/>
              <p:cNvSpPr/>
              <p:nvPr/>
            </p:nvSpPr>
            <p:spPr>
              <a:xfrm>
                <a:off x="3123792" y="12883"/>
                <a:ext cx="198211" cy="12701"/>
              </a:xfrm>
              <a:custGeom>
                <a:avLst/>
                <a:gdLst/>
                <a:ahLst/>
                <a:cxnLst>
                  <a:cxn ang="0">
                    <a:pos x="wd2" y="hd2"/>
                  </a:cxn>
                  <a:cxn ang="5400000">
                    <a:pos x="wd2" y="hd2"/>
                  </a:cxn>
                  <a:cxn ang="10800000">
                    <a:pos x="wd2" y="hd2"/>
                  </a:cxn>
                  <a:cxn ang="16200000">
                    <a:pos x="wd2" y="hd2"/>
                  </a:cxn>
                </a:cxnLst>
                <a:rect l="0" t="0" r="r" b="b"/>
                <a:pathLst>
                  <a:path w="21600" h="21600" extrusionOk="0">
                    <a:moveTo>
                      <a:pt x="20043" y="0"/>
                    </a:moveTo>
                    <a:lnTo>
                      <a:pt x="17690" y="1423"/>
                    </a:lnTo>
                    <a:lnTo>
                      <a:pt x="15891" y="1423"/>
                    </a:lnTo>
                    <a:lnTo>
                      <a:pt x="9051" y="7387"/>
                    </a:lnTo>
                    <a:lnTo>
                      <a:pt x="9255" y="7387"/>
                    </a:lnTo>
                    <a:lnTo>
                      <a:pt x="0" y="21600"/>
                    </a:lnTo>
                    <a:lnTo>
                      <a:pt x="1096" y="21600"/>
                    </a:lnTo>
                    <a:lnTo>
                      <a:pt x="6999" y="18521"/>
                    </a:lnTo>
                    <a:lnTo>
                      <a:pt x="7172" y="18521"/>
                    </a:lnTo>
                    <a:lnTo>
                      <a:pt x="12189" y="14249"/>
                    </a:lnTo>
                    <a:lnTo>
                      <a:pt x="12258" y="14249"/>
                    </a:lnTo>
                    <a:lnTo>
                      <a:pt x="21600" y="1423"/>
                    </a:lnTo>
                    <a:lnTo>
                      <a:pt x="20043" y="0"/>
                    </a:lnTo>
                    <a:close/>
                  </a:path>
                </a:pathLst>
              </a:custGeom>
              <a:solidFill>
                <a:srgbClr val="ED7D31"/>
              </a:solidFill>
              <a:ln w="12700" cap="flat">
                <a:noFill/>
                <a:miter lim="400000"/>
              </a:ln>
              <a:effectLst/>
            </p:spPr>
            <p:txBody>
              <a:bodyPr wrap="square" lIns="45719" tIns="45719" rIns="45719" bIns="45719" numCol="1" anchor="t">
                <a:noAutofit/>
              </a:bodyPr>
              <a:lstStyle/>
              <a:p>
                <a:endParaRPr/>
              </a:p>
            </p:txBody>
          </p:sp>
          <p:sp>
            <p:nvSpPr>
              <p:cNvPr id="787" name="Shape"/>
              <p:cNvSpPr/>
              <p:nvPr/>
            </p:nvSpPr>
            <p:spPr>
              <a:xfrm>
                <a:off x="922019" y="5397"/>
                <a:ext cx="2533934" cy="21908"/>
              </a:xfrm>
              <a:custGeom>
                <a:avLst/>
                <a:gdLst/>
                <a:ahLst/>
                <a:cxnLst>
                  <a:cxn ang="0">
                    <a:pos x="wd2" y="hd2"/>
                  </a:cxn>
                  <a:cxn ang="5400000">
                    <a:pos x="wd2" y="hd2"/>
                  </a:cxn>
                  <a:cxn ang="10800000">
                    <a:pos x="wd2" y="hd2"/>
                  </a:cxn>
                  <a:cxn ang="16200000">
                    <a:pos x="wd2" y="hd2"/>
                  </a:cxn>
                </a:cxnLst>
                <a:rect l="0" t="0" r="r" b="b"/>
                <a:pathLst>
                  <a:path w="21600" h="21600" extrusionOk="0">
                    <a:moveTo>
                      <a:pt x="18685" y="16279"/>
                    </a:moveTo>
                    <a:lnTo>
                      <a:pt x="12747" y="17012"/>
                    </a:lnTo>
                    <a:lnTo>
                      <a:pt x="14743" y="17012"/>
                    </a:lnTo>
                    <a:lnTo>
                      <a:pt x="15413" y="18487"/>
                    </a:lnTo>
                    <a:lnTo>
                      <a:pt x="15409" y="18487"/>
                    </a:lnTo>
                    <a:lnTo>
                      <a:pt x="16174" y="20974"/>
                    </a:lnTo>
                    <a:lnTo>
                      <a:pt x="16187" y="20974"/>
                    </a:lnTo>
                    <a:lnTo>
                      <a:pt x="16555" y="21600"/>
                    </a:lnTo>
                    <a:lnTo>
                      <a:pt x="16978" y="21600"/>
                    </a:lnTo>
                    <a:lnTo>
                      <a:pt x="17422" y="20974"/>
                    </a:lnTo>
                    <a:lnTo>
                      <a:pt x="18685" y="16279"/>
                    </a:lnTo>
                    <a:close/>
                    <a:moveTo>
                      <a:pt x="21543" y="16543"/>
                    </a:moveTo>
                    <a:lnTo>
                      <a:pt x="21589" y="17012"/>
                    </a:lnTo>
                    <a:lnTo>
                      <a:pt x="21600" y="17012"/>
                    </a:lnTo>
                    <a:lnTo>
                      <a:pt x="21543" y="16543"/>
                    </a:lnTo>
                    <a:close/>
                    <a:moveTo>
                      <a:pt x="2049" y="0"/>
                    </a:moveTo>
                    <a:lnTo>
                      <a:pt x="1654" y="626"/>
                    </a:lnTo>
                    <a:lnTo>
                      <a:pt x="428" y="8139"/>
                    </a:lnTo>
                    <a:lnTo>
                      <a:pt x="417" y="8139"/>
                    </a:lnTo>
                    <a:lnTo>
                      <a:pt x="0" y="9704"/>
                    </a:lnTo>
                    <a:lnTo>
                      <a:pt x="3112" y="9704"/>
                    </a:lnTo>
                    <a:lnTo>
                      <a:pt x="2842" y="5947"/>
                    </a:lnTo>
                    <a:lnTo>
                      <a:pt x="2449" y="1565"/>
                    </a:lnTo>
                    <a:lnTo>
                      <a:pt x="2431" y="1565"/>
                    </a:lnTo>
                    <a:lnTo>
                      <a:pt x="2049" y="0"/>
                    </a:lnTo>
                    <a:close/>
                  </a:path>
                </a:pathLst>
              </a:custGeom>
              <a:noFill/>
              <a:ln w="12700" cap="flat">
                <a:noFill/>
                <a:miter lim="400000"/>
              </a:ln>
              <a:effectLst/>
            </p:spPr>
            <p:txBody>
              <a:bodyPr wrap="square" lIns="45719" tIns="45719" rIns="45719" bIns="45719" numCol="1" anchor="t">
                <a:noAutofit/>
              </a:bodyPr>
              <a:lstStyle/>
              <a:p>
                <a:endParaRPr/>
              </a:p>
            </p:txBody>
          </p:sp>
        </p:grpSp>
        <p:sp>
          <p:nvSpPr>
            <p:cNvPr id="789" name="object 5"/>
            <p:cNvSpPr/>
            <p:nvPr/>
          </p:nvSpPr>
          <p:spPr>
            <a:xfrm>
              <a:off x="0" y="3102928"/>
              <a:ext cx="3502025" cy="38418"/>
            </a:xfrm>
            <a:custGeom>
              <a:avLst/>
              <a:gdLst/>
              <a:ahLst/>
              <a:cxnLst>
                <a:cxn ang="0">
                  <a:pos x="wd2" y="hd2"/>
                </a:cxn>
                <a:cxn ang="5400000">
                  <a:pos x="wd2" y="hd2"/>
                </a:cxn>
                <a:cxn ang="10800000">
                  <a:pos x="wd2" y="hd2"/>
                </a:cxn>
                <a:cxn ang="16200000">
                  <a:pos x="wd2" y="hd2"/>
                </a:cxn>
              </a:cxnLst>
              <a:rect l="0" t="0" r="r" b="b"/>
              <a:pathLst>
                <a:path w="21600" h="21600" extrusionOk="0">
                  <a:moveTo>
                    <a:pt x="2" y="9461"/>
                  </a:moveTo>
                  <a:lnTo>
                    <a:pt x="382" y="6248"/>
                  </a:lnTo>
                  <a:lnTo>
                    <a:pt x="717" y="4106"/>
                  </a:lnTo>
                  <a:lnTo>
                    <a:pt x="1020" y="2856"/>
                  </a:lnTo>
                  <a:lnTo>
                    <a:pt x="1300" y="2677"/>
                  </a:lnTo>
                  <a:lnTo>
                    <a:pt x="1571" y="3213"/>
                  </a:lnTo>
                  <a:lnTo>
                    <a:pt x="1843" y="4463"/>
                  </a:lnTo>
                  <a:lnTo>
                    <a:pt x="2127" y="6605"/>
                  </a:lnTo>
                  <a:lnTo>
                    <a:pt x="2438" y="9461"/>
                  </a:lnTo>
                  <a:lnTo>
                    <a:pt x="2767" y="11424"/>
                  </a:lnTo>
                  <a:lnTo>
                    <a:pt x="3096" y="11603"/>
                  </a:lnTo>
                  <a:lnTo>
                    <a:pt x="3423" y="10532"/>
                  </a:lnTo>
                  <a:lnTo>
                    <a:pt x="3742" y="8926"/>
                  </a:lnTo>
                  <a:lnTo>
                    <a:pt x="4052" y="7319"/>
                  </a:lnTo>
                  <a:lnTo>
                    <a:pt x="4345" y="6426"/>
                  </a:lnTo>
                  <a:lnTo>
                    <a:pt x="4622" y="6962"/>
                  </a:lnTo>
                  <a:lnTo>
                    <a:pt x="4876" y="9461"/>
                  </a:lnTo>
                  <a:lnTo>
                    <a:pt x="5107" y="12496"/>
                  </a:lnTo>
                  <a:lnTo>
                    <a:pt x="5370" y="14816"/>
                  </a:lnTo>
                  <a:lnTo>
                    <a:pt x="5658" y="16423"/>
                  </a:lnTo>
                  <a:lnTo>
                    <a:pt x="5969" y="17494"/>
                  </a:lnTo>
                  <a:lnTo>
                    <a:pt x="6300" y="17494"/>
                  </a:lnTo>
                  <a:lnTo>
                    <a:pt x="6646" y="16959"/>
                  </a:lnTo>
                  <a:lnTo>
                    <a:pt x="7005" y="15352"/>
                  </a:lnTo>
                  <a:lnTo>
                    <a:pt x="7373" y="12852"/>
                  </a:lnTo>
                  <a:lnTo>
                    <a:pt x="7745" y="9461"/>
                  </a:lnTo>
                  <a:lnTo>
                    <a:pt x="8051" y="6605"/>
                  </a:lnTo>
                  <a:lnTo>
                    <a:pt x="8360" y="4106"/>
                  </a:lnTo>
                  <a:lnTo>
                    <a:pt x="8671" y="2142"/>
                  </a:lnTo>
                  <a:lnTo>
                    <a:pt x="8985" y="892"/>
                  </a:lnTo>
                  <a:lnTo>
                    <a:pt x="9300" y="178"/>
                  </a:lnTo>
                  <a:lnTo>
                    <a:pt x="9619" y="0"/>
                  </a:lnTo>
                  <a:lnTo>
                    <a:pt x="9942" y="535"/>
                  </a:lnTo>
                  <a:lnTo>
                    <a:pt x="10267" y="1785"/>
                  </a:lnTo>
                  <a:lnTo>
                    <a:pt x="10594" y="3570"/>
                  </a:lnTo>
                  <a:lnTo>
                    <a:pt x="10925" y="6248"/>
                  </a:lnTo>
                  <a:lnTo>
                    <a:pt x="11260" y="9461"/>
                  </a:lnTo>
                  <a:lnTo>
                    <a:pt x="11648" y="13031"/>
                  </a:lnTo>
                  <a:lnTo>
                    <a:pt x="11991" y="14638"/>
                  </a:lnTo>
                  <a:lnTo>
                    <a:pt x="12300" y="14995"/>
                  </a:lnTo>
                  <a:lnTo>
                    <a:pt x="12582" y="14281"/>
                  </a:lnTo>
                  <a:lnTo>
                    <a:pt x="12848" y="13031"/>
                  </a:lnTo>
                  <a:lnTo>
                    <a:pt x="13105" y="11424"/>
                  </a:lnTo>
                  <a:lnTo>
                    <a:pt x="13363" y="10175"/>
                  </a:lnTo>
                  <a:lnTo>
                    <a:pt x="13630" y="9282"/>
                  </a:lnTo>
                  <a:lnTo>
                    <a:pt x="13916" y="9461"/>
                  </a:lnTo>
                  <a:lnTo>
                    <a:pt x="14252" y="9818"/>
                  </a:lnTo>
                  <a:lnTo>
                    <a:pt x="14591" y="9461"/>
                  </a:lnTo>
                  <a:lnTo>
                    <a:pt x="14934" y="8747"/>
                  </a:lnTo>
                  <a:lnTo>
                    <a:pt x="15273" y="7854"/>
                  </a:lnTo>
                  <a:lnTo>
                    <a:pt x="15610" y="7319"/>
                  </a:lnTo>
                  <a:lnTo>
                    <a:pt x="15939" y="7141"/>
                  </a:lnTo>
                  <a:lnTo>
                    <a:pt x="16260" y="7676"/>
                  </a:lnTo>
                  <a:lnTo>
                    <a:pt x="16567" y="9461"/>
                  </a:lnTo>
                  <a:lnTo>
                    <a:pt x="16741" y="10532"/>
                  </a:lnTo>
                  <a:lnTo>
                    <a:pt x="16961" y="11067"/>
                  </a:lnTo>
                  <a:lnTo>
                    <a:pt x="17215" y="11424"/>
                  </a:lnTo>
                  <a:lnTo>
                    <a:pt x="17820" y="11424"/>
                  </a:lnTo>
                  <a:lnTo>
                    <a:pt x="18159" y="11067"/>
                  </a:lnTo>
                  <a:lnTo>
                    <a:pt x="18514" y="10532"/>
                  </a:lnTo>
                  <a:lnTo>
                    <a:pt x="18880" y="10175"/>
                  </a:lnTo>
                  <a:lnTo>
                    <a:pt x="19254" y="9639"/>
                  </a:lnTo>
                  <a:lnTo>
                    <a:pt x="19628" y="9104"/>
                  </a:lnTo>
                  <a:lnTo>
                    <a:pt x="19998" y="8747"/>
                  </a:lnTo>
                  <a:lnTo>
                    <a:pt x="20358" y="8390"/>
                  </a:lnTo>
                  <a:lnTo>
                    <a:pt x="20703" y="8211"/>
                  </a:lnTo>
                  <a:lnTo>
                    <a:pt x="21028" y="8390"/>
                  </a:lnTo>
                  <a:lnTo>
                    <a:pt x="21328" y="8747"/>
                  </a:lnTo>
                  <a:lnTo>
                    <a:pt x="21596" y="9461"/>
                  </a:lnTo>
                  <a:lnTo>
                    <a:pt x="21600" y="13567"/>
                  </a:lnTo>
                  <a:lnTo>
                    <a:pt x="21592" y="13924"/>
                  </a:lnTo>
                  <a:lnTo>
                    <a:pt x="21596" y="18030"/>
                  </a:lnTo>
                  <a:lnTo>
                    <a:pt x="21343" y="19279"/>
                  </a:lnTo>
                  <a:lnTo>
                    <a:pt x="21095" y="19637"/>
                  </a:lnTo>
                  <a:lnTo>
                    <a:pt x="20846" y="19458"/>
                  </a:lnTo>
                  <a:lnTo>
                    <a:pt x="20593" y="18922"/>
                  </a:lnTo>
                  <a:lnTo>
                    <a:pt x="20331" y="18030"/>
                  </a:lnTo>
                  <a:lnTo>
                    <a:pt x="20053" y="17137"/>
                  </a:lnTo>
                  <a:lnTo>
                    <a:pt x="19759" y="16423"/>
                  </a:lnTo>
                  <a:lnTo>
                    <a:pt x="19440" y="15888"/>
                  </a:lnTo>
                  <a:lnTo>
                    <a:pt x="19091" y="15888"/>
                  </a:lnTo>
                  <a:lnTo>
                    <a:pt x="18712" y="16602"/>
                  </a:lnTo>
                  <a:lnTo>
                    <a:pt x="18294" y="18030"/>
                  </a:lnTo>
                  <a:lnTo>
                    <a:pt x="17864" y="19458"/>
                  </a:lnTo>
                  <a:lnTo>
                    <a:pt x="17523" y="19815"/>
                  </a:lnTo>
                  <a:lnTo>
                    <a:pt x="17251" y="19101"/>
                  </a:lnTo>
                  <a:lnTo>
                    <a:pt x="16837" y="16780"/>
                  </a:lnTo>
                  <a:lnTo>
                    <a:pt x="16655" y="15530"/>
                  </a:lnTo>
                  <a:lnTo>
                    <a:pt x="16465" y="14816"/>
                  </a:lnTo>
                  <a:lnTo>
                    <a:pt x="16246" y="14638"/>
                  </a:lnTo>
                  <a:lnTo>
                    <a:pt x="15978" y="15709"/>
                  </a:lnTo>
                  <a:lnTo>
                    <a:pt x="15643" y="18030"/>
                  </a:lnTo>
                  <a:lnTo>
                    <a:pt x="15257" y="20529"/>
                  </a:lnTo>
                  <a:lnTo>
                    <a:pt x="14928" y="21422"/>
                  </a:lnTo>
                  <a:lnTo>
                    <a:pt x="14640" y="20886"/>
                  </a:lnTo>
                  <a:lnTo>
                    <a:pt x="14380" y="19815"/>
                  </a:lnTo>
                  <a:lnTo>
                    <a:pt x="14133" y="18387"/>
                  </a:lnTo>
                  <a:lnTo>
                    <a:pt x="13884" y="16959"/>
                  </a:lnTo>
                  <a:lnTo>
                    <a:pt x="13620" y="16066"/>
                  </a:lnTo>
                  <a:lnTo>
                    <a:pt x="13326" y="16423"/>
                  </a:lnTo>
                  <a:lnTo>
                    <a:pt x="12989" y="18030"/>
                  </a:lnTo>
                  <a:lnTo>
                    <a:pt x="12698" y="19815"/>
                  </a:lnTo>
                  <a:lnTo>
                    <a:pt x="12418" y="20886"/>
                  </a:lnTo>
                  <a:lnTo>
                    <a:pt x="12143" y="21422"/>
                  </a:lnTo>
                  <a:lnTo>
                    <a:pt x="11871" y="21600"/>
                  </a:lnTo>
                  <a:lnTo>
                    <a:pt x="11597" y="21243"/>
                  </a:lnTo>
                  <a:lnTo>
                    <a:pt x="11319" y="20886"/>
                  </a:lnTo>
                  <a:lnTo>
                    <a:pt x="11029" y="20172"/>
                  </a:lnTo>
                  <a:lnTo>
                    <a:pt x="10726" y="19458"/>
                  </a:lnTo>
                  <a:lnTo>
                    <a:pt x="10404" y="18922"/>
                  </a:lnTo>
                  <a:lnTo>
                    <a:pt x="10060" y="18387"/>
                  </a:lnTo>
                  <a:lnTo>
                    <a:pt x="9690" y="18030"/>
                  </a:lnTo>
                  <a:lnTo>
                    <a:pt x="9008" y="18030"/>
                  </a:lnTo>
                  <a:lnTo>
                    <a:pt x="8718" y="18208"/>
                  </a:lnTo>
                  <a:lnTo>
                    <a:pt x="8450" y="18387"/>
                  </a:lnTo>
                  <a:lnTo>
                    <a:pt x="8188" y="18744"/>
                  </a:lnTo>
                  <a:lnTo>
                    <a:pt x="7925" y="18922"/>
                  </a:lnTo>
                  <a:lnTo>
                    <a:pt x="7647" y="19101"/>
                  </a:lnTo>
                  <a:lnTo>
                    <a:pt x="7344" y="19101"/>
                  </a:lnTo>
                  <a:lnTo>
                    <a:pt x="7005" y="18922"/>
                  </a:lnTo>
                  <a:lnTo>
                    <a:pt x="6617" y="18565"/>
                  </a:lnTo>
                  <a:lnTo>
                    <a:pt x="6171" y="18030"/>
                  </a:lnTo>
                  <a:lnTo>
                    <a:pt x="5593" y="17137"/>
                  </a:lnTo>
                  <a:lnTo>
                    <a:pt x="5150" y="16602"/>
                  </a:lnTo>
                  <a:lnTo>
                    <a:pt x="4817" y="16423"/>
                  </a:lnTo>
                  <a:lnTo>
                    <a:pt x="4563" y="16602"/>
                  </a:lnTo>
                  <a:lnTo>
                    <a:pt x="4357" y="16780"/>
                  </a:lnTo>
                  <a:lnTo>
                    <a:pt x="4171" y="17137"/>
                  </a:lnTo>
                  <a:lnTo>
                    <a:pt x="3971" y="17494"/>
                  </a:lnTo>
                  <a:lnTo>
                    <a:pt x="3734" y="18030"/>
                  </a:lnTo>
                  <a:lnTo>
                    <a:pt x="3527" y="18208"/>
                  </a:lnTo>
                  <a:lnTo>
                    <a:pt x="3274" y="18387"/>
                  </a:lnTo>
                  <a:lnTo>
                    <a:pt x="2981" y="18208"/>
                  </a:lnTo>
                  <a:lnTo>
                    <a:pt x="2655" y="18208"/>
                  </a:lnTo>
                  <a:lnTo>
                    <a:pt x="2309" y="18030"/>
                  </a:lnTo>
                  <a:lnTo>
                    <a:pt x="1949" y="17851"/>
                  </a:lnTo>
                  <a:lnTo>
                    <a:pt x="1584" y="17673"/>
                  </a:lnTo>
                  <a:lnTo>
                    <a:pt x="1226" y="17494"/>
                  </a:lnTo>
                  <a:lnTo>
                    <a:pt x="552" y="17494"/>
                  </a:lnTo>
                  <a:lnTo>
                    <a:pt x="258" y="17673"/>
                  </a:lnTo>
                  <a:lnTo>
                    <a:pt x="2" y="18030"/>
                  </a:lnTo>
                  <a:lnTo>
                    <a:pt x="0" y="16066"/>
                  </a:lnTo>
                  <a:lnTo>
                    <a:pt x="4" y="12138"/>
                  </a:lnTo>
                  <a:lnTo>
                    <a:pt x="2" y="9461"/>
                  </a:lnTo>
                </a:path>
              </a:pathLst>
            </a:custGeom>
            <a:noFill/>
            <a:ln w="36830" cap="flat">
              <a:solidFill>
                <a:srgbClr val="ED7D31"/>
              </a:solidFill>
              <a:prstDash val="solid"/>
              <a:round/>
            </a:ln>
            <a:effectLst/>
          </p:spPr>
          <p:txBody>
            <a:bodyPr wrap="square" lIns="45719" tIns="45719" rIns="45719" bIns="45719" numCol="1" anchor="t">
              <a:noAutofit/>
            </a:bodyPr>
            <a:lstStyle/>
            <a:p>
              <a:endParaRPr/>
            </a:p>
          </p:txBody>
        </p:sp>
        <p:pic>
          <p:nvPicPr>
            <p:cNvPr id="790" name="object 6" descr="object 6"/>
            <p:cNvPicPr>
              <a:picLocks noChangeAspect="1"/>
            </p:cNvPicPr>
            <p:nvPr/>
          </p:nvPicPr>
          <p:blipFill>
            <a:blip r:embed="rId2"/>
            <a:stretch>
              <a:fillRect/>
            </a:stretch>
          </p:blipFill>
          <p:spPr>
            <a:xfrm>
              <a:off x="4864418" y="0"/>
              <a:ext cx="4089401" cy="4437380"/>
            </a:xfrm>
            <a:prstGeom prst="rect">
              <a:avLst/>
            </a:prstGeom>
            <a:ln w="12700" cap="flat">
              <a:noFill/>
              <a:miter lim="400000"/>
            </a:ln>
            <a:effectLst/>
          </p:spPr>
        </p:pic>
      </p:grpSp>
    </p:spTree>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 name="object 2"/>
          <p:cNvSpPr txBox="1">
            <a:spLocks noGrp="1"/>
          </p:cNvSpPr>
          <p:nvPr>
            <p:ph type="title"/>
          </p:nvPr>
        </p:nvSpPr>
        <p:spPr>
          <a:xfrm>
            <a:off x="741679" y="449000"/>
            <a:ext cx="8575041" cy="757557"/>
          </a:xfrm>
          <a:prstGeom prst="rect">
            <a:avLst/>
          </a:prstGeom>
        </p:spPr>
        <p:txBody>
          <a:bodyPr/>
          <a:lstStyle/>
          <a:p>
            <a:pPr indent="22859">
              <a:spcBef>
                <a:spcPts val="100"/>
              </a:spcBef>
              <a:defRPr sz="4000" spc="-100"/>
            </a:pPr>
            <a:r>
              <a:t>Physiology</a:t>
            </a:r>
            <a:r>
              <a:rPr spc="-300"/>
              <a:t> </a:t>
            </a:r>
            <a:r>
              <a:rPr spc="0"/>
              <a:t>of</a:t>
            </a:r>
            <a:r>
              <a:rPr spc="-200"/>
              <a:t> </a:t>
            </a:r>
            <a:r>
              <a:t>lactation</a:t>
            </a:r>
          </a:p>
        </p:txBody>
      </p:sp>
      <p:pic>
        <p:nvPicPr>
          <p:cNvPr id="794" name="object 3" descr="object 3"/>
          <p:cNvPicPr>
            <a:picLocks noChangeAspect="1"/>
          </p:cNvPicPr>
          <p:nvPr/>
        </p:nvPicPr>
        <p:blipFill>
          <a:blip r:embed="rId2"/>
          <a:stretch>
            <a:fillRect/>
          </a:stretch>
        </p:blipFill>
        <p:spPr>
          <a:xfrm>
            <a:off x="534669" y="1358406"/>
            <a:ext cx="8989377" cy="82551"/>
          </a:xfrm>
          <a:prstGeom prst="rect">
            <a:avLst/>
          </a:prstGeom>
          <a:ln w="12700">
            <a:miter lim="400000"/>
          </a:ln>
        </p:spPr>
      </p:pic>
      <p:sp>
        <p:nvSpPr>
          <p:cNvPr id="795" name="object 4"/>
          <p:cNvSpPr txBox="1"/>
          <p:nvPr/>
        </p:nvSpPr>
        <p:spPr>
          <a:xfrm>
            <a:off x="217170" y="1768468"/>
            <a:ext cx="9535160" cy="32534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198120" marR="86360" indent="-185420">
              <a:lnSpc>
                <a:spcPts val="1900"/>
              </a:lnSpc>
              <a:spcBef>
                <a:spcPts val="400"/>
              </a:spcBef>
              <a:buSzPct val="100000"/>
              <a:buChar char="•"/>
              <a:tabLst>
                <a:tab pos="457200" algn="l"/>
              </a:tabLst>
              <a:defRPr sz="1900">
                <a:solidFill>
                  <a:srgbClr val="FF0000"/>
                </a:solidFill>
                <a:latin typeface="Microsoft Sans Serif"/>
                <a:ea typeface="Microsoft Sans Serif"/>
                <a:cs typeface="Microsoft Sans Serif"/>
                <a:sym typeface="Microsoft Sans Serif"/>
              </a:defRPr>
            </a:pPr>
            <a:r>
              <a:t>At</a:t>
            </a:r>
            <a:r>
              <a:rPr spc="-65"/>
              <a:t> </a:t>
            </a:r>
            <a:r>
              <a:rPr spc="-10"/>
              <a:t>puberty</a:t>
            </a:r>
            <a:r>
              <a:rPr sz="1800" spc="-10">
                <a:solidFill>
                  <a:srgbClr val="000000"/>
                </a:solidFill>
              </a:rPr>
              <a:t>,</a:t>
            </a:r>
            <a:r>
              <a:rPr sz="1800" spc="-50">
                <a:solidFill>
                  <a:srgbClr val="000000"/>
                </a:solidFill>
              </a:rPr>
              <a:t> </a:t>
            </a:r>
            <a:r>
              <a:rPr sz="1800">
                <a:solidFill>
                  <a:srgbClr val="000000"/>
                </a:solidFill>
              </a:rPr>
              <a:t>the</a:t>
            </a:r>
            <a:r>
              <a:rPr sz="1800" spc="-50">
                <a:solidFill>
                  <a:srgbClr val="000000"/>
                </a:solidFill>
              </a:rPr>
              <a:t> </a:t>
            </a:r>
            <a:r>
              <a:rPr sz="1800">
                <a:solidFill>
                  <a:srgbClr val="000000"/>
                </a:solidFill>
              </a:rPr>
              <a:t>milk</a:t>
            </a:r>
            <a:r>
              <a:rPr sz="1800" spc="-50">
                <a:solidFill>
                  <a:srgbClr val="000000"/>
                </a:solidFill>
              </a:rPr>
              <a:t> </a:t>
            </a:r>
            <a:r>
              <a:rPr sz="1800">
                <a:solidFill>
                  <a:srgbClr val="000000"/>
                </a:solidFill>
              </a:rPr>
              <a:t>ducts</a:t>
            </a:r>
            <a:r>
              <a:rPr sz="1800" spc="-50">
                <a:solidFill>
                  <a:srgbClr val="000000"/>
                </a:solidFill>
              </a:rPr>
              <a:t> </a:t>
            </a:r>
            <a:r>
              <a:rPr sz="1800">
                <a:solidFill>
                  <a:srgbClr val="000000"/>
                </a:solidFill>
              </a:rPr>
              <a:t>that</a:t>
            </a:r>
            <a:r>
              <a:rPr sz="1800" spc="-45">
                <a:solidFill>
                  <a:srgbClr val="000000"/>
                </a:solidFill>
              </a:rPr>
              <a:t> </a:t>
            </a:r>
            <a:r>
              <a:rPr sz="1800">
                <a:solidFill>
                  <a:srgbClr val="000000"/>
                </a:solidFill>
              </a:rPr>
              <a:t>lead</a:t>
            </a:r>
            <a:r>
              <a:rPr sz="1800" spc="-50">
                <a:solidFill>
                  <a:srgbClr val="000000"/>
                </a:solidFill>
              </a:rPr>
              <a:t> </a:t>
            </a:r>
            <a:r>
              <a:rPr sz="1800">
                <a:solidFill>
                  <a:srgbClr val="000000"/>
                </a:solidFill>
              </a:rPr>
              <a:t>from</a:t>
            </a:r>
            <a:r>
              <a:rPr sz="1800" spc="-45">
                <a:solidFill>
                  <a:srgbClr val="000000"/>
                </a:solidFill>
              </a:rPr>
              <a:t> </a:t>
            </a:r>
            <a:r>
              <a:rPr sz="1800">
                <a:solidFill>
                  <a:srgbClr val="000000"/>
                </a:solidFill>
              </a:rPr>
              <a:t>the</a:t>
            </a:r>
            <a:r>
              <a:rPr sz="1800" spc="-50">
                <a:solidFill>
                  <a:srgbClr val="000000"/>
                </a:solidFill>
              </a:rPr>
              <a:t> </a:t>
            </a:r>
            <a:r>
              <a:rPr sz="1800">
                <a:solidFill>
                  <a:srgbClr val="000000"/>
                </a:solidFill>
              </a:rPr>
              <a:t>nipple</a:t>
            </a:r>
            <a:r>
              <a:rPr sz="1800" spc="-50">
                <a:solidFill>
                  <a:srgbClr val="000000"/>
                </a:solidFill>
              </a:rPr>
              <a:t> </a:t>
            </a:r>
            <a:r>
              <a:rPr sz="1800">
                <a:solidFill>
                  <a:srgbClr val="000000"/>
                </a:solidFill>
              </a:rPr>
              <a:t>to</a:t>
            </a:r>
            <a:r>
              <a:rPr sz="1800" spc="-50">
                <a:solidFill>
                  <a:srgbClr val="000000"/>
                </a:solidFill>
              </a:rPr>
              <a:t> </a:t>
            </a:r>
            <a:r>
              <a:rPr sz="1800">
                <a:solidFill>
                  <a:srgbClr val="000000"/>
                </a:solidFill>
              </a:rPr>
              <a:t>the</a:t>
            </a:r>
            <a:r>
              <a:rPr sz="1800" spc="-45">
                <a:solidFill>
                  <a:srgbClr val="000000"/>
                </a:solidFill>
              </a:rPr>
              <a:t> </a:t>
            </a:r>
            <a:r>
              <a:rPr sz="1800">
                <a:solidFill>
                  <a:srgbClr val="000000"/>
                </a:solidFill>
              </a:rPr>
              <a:t>secretory</a:t>
            </a:r>
            <a:r>
              <a:rPr sz="1800" spc="-50">
                <a:solidFill>
                  <a:srgbClr val="000000"/>
                </a:solidFill>
              </a:rPr>
              <a:t> </a:t>
            </a:r>
            <a:r>
              <a:rPr sz="1800">
                <a:solidFill>
                  <a:srgbClr val="000000"/>
                </a:solidFill>
              </a:rPr>
              <a:t>alveoli</a:t>
            </a:r>
            <a:r>
              <a:rPr sz="1800" spc="-50">
                <a:solidFill>
                  <a:srgbClr val="000000"/>
                </a:solidFill>
              </a:rPr>
              <a:t> </a:t>
            </a:r>
            <a:r>
              <a:rPr sz="1800">
                <a:solidFill>
                  <a:srgbClr val="000000"/>
                </a:solidFill>
              </a:rPr>
              <a:t>are</a:t>
            </a:r>
            <a:r>
              <a:rPr sz="1800" spc="-55">
                <a:solidFill>
                  <a:srgbClr val="000000"/>
                </a:solidFill>
              </a:rPr>
              <a:t> </a:t>
            </a:r>
            <a:r>
              <a:rPr sz="1800" spc="-10">
                <a:solidFill>
                  <a:srgbClr val="000000"/>
                </a:solidFill>
              </a:rPr>
              <a:t>stimulated 	</a:t>
            </a:r>
            <a:r>
              <a:rPr sz="1800">
                <a:solidFill>
                  <a:srgbClr val="000000"/>
                </a:solidFill>
              </a:rPr>
              <a:t>by</a:t>
            </a:r>
            <a:r>
              <a:rPr sz="1800" spc="-85">
                <a:solidFill>
                  <a:srgbClr val="000000"/>
                </a:solidFill>
              </a:rPr>
              <a:t> </a:t>
            </a:r>
            <a:r>
              <a:rPr sz="1800" spc="-10">
                <a:solidFill>
                  <a:srgbClr val="000000"/>
                </a:solidFill>
              </a:rPr>
              <a:t>oestrogen</a:t>
            </a:r>
            <a:r>
              <a:rPr sz="1800" spc="-80">
                <a:solidFill>
                  <a:srgbClr val="000000"/>
                </a:solidFill>
              </a:rPr>
              <a:t> </a:t>
            </a:r>
            <a:r>
              <a:rPr sz="1800">
                <a:solidFill>
                  <a:srgbClr val="000000"/>
                </a:solidFill>
              </a:rPr>
              <a:t>to</a:t>
            </a:r>
            <a:r>
              <a:rPr sz="1800" spc="-80">
                <a:solidFill>
                  <a:srgbClr val="000000"/>
                </a:solidFill>
              </a:rPr>
              <a:t> </a:t>
            </a:r>
            <a:r>
              <a:rPr sz="1800" spc="-10">
                <a:solidFill>
                  <a:srgbClr val="000000"/>
                </a:solidFill>
              </a:rPr>
              <a:t>sprout,</a:t>
            </a:r>
            <a:r>
              <a:rPr sz="1800" spc="-90">
                <a:solidFill>
                  <a:srgbClr val="000000"/>
                </a:solidFill>
              </a:rPr>
              <a:t> </a:t>
            </a:r>
            <a:r>
              <a:rPr sz="1800">
                <a:solidFill>
                  <a:srgbClr val="000000"/>
                </a:solidFill>
              </a:rPr>
              <a:t>branch</a:t>
            </a:r>
            <a:r>
              <a:rPr sz="1800" spc="-75">
                <a:solidFill>
                  <a:srgbClr val="000000"/>
                </a:solidFill>
              </a:rPr>
              <a:t> </a:t>
            </a:r>
            <a:r>
              <a:rPr sz="1800">
                <a:solidFill>
                  <a:srgbClr val="000000"/>
                </a:solidFill>
              </a:rPr>
              <a:t>and</a:t>
            </a:r>
            <a:r>
              <a:rPr sz="1800" spc="-80">
                <a:solidFill>
                  <a:srgbClr val="000000"/>
                </a:solidFill>
              </a:rPr>
              <a:t> </a:t>
            </a:r>
            <a:r>
              <a:rPr sz="1800">
                <a:solidFill>
                  <a:srgbClr val="000000"/>
                </a:solidFill>
              </a:rPr>
              <a:t>form</a:t>
            </a:r>
            <a:r>
              <a:rPr sz="1800" spc="-85">
                <a:solidFill>
                  <a:srgbClr val="000000"/>
                </a:solidFill>
              </a:rPr>
              <a:t> </a:t>
            </a:r>
            <a:r>
              <a:rPr sz="1800" spc="-20">
                <a:solidFill>
                  <a:srgbClr val="000000"/>
                </a:solidFill>
              </a:rPr>
              <a:t>glandular</a:t>
            </a:r>
            <a:r>
              <a:rPr sz="1800" spc="-90">
                <a:solidFill>
                  <a:srgbClr val="000000"/>
                </a:solidFill>
              </a:rPr>
              <a:t> </a:t>
            </a:r>
            <a:r>
              <a:rPr sz="1800" spc="-10">
                <a:solidFill>
                  <a:srgbClr val="000000"/>
                </a:solidFill>
              </a:rPr>
              <a:t>tissue</a:t>
            </a:r>
            <a:r>
              <a:rPr sz="1800" spc="-80">
                <a:solidFill>
                  <a:srgbClr val="000000"/>
                </a:solidFill>
              </a:rPr>
              <a:t> </a:t>
            </a:r>
            <a:r>
              <a:rPr sz="1800">
                <a:solidFill>
                  <a:srgbClr val="000000"/>
                </a:solidFill>
              </a:rPr>
              <a:t>buds</a:t>
            </a:r>
            <a:r>
              <a:rPr sz="1800" spc="-75">
                <a:solidFill>
                  <a:srgbClr val="000000"/>
                </a:solidFill>
              </a:rPr>
              <a:t> </a:t>
            </a:r>
            <a:r>
              <a:rPr sz="1800">
                <a:solidFill>
                  <a:srgbClr val="000000"/>
                </a:solidFill>
              </a:rPr>
              <a:t>from</a:t>
            </a:r>
            <a:r>
              <a:rPr sz="1800" spc="-80">
                <a:solidFill>
                  <a:srgbClr val="000000"/>
                </a:solidFill>
              </a:rPr>
              <a:t> </a:t>
            </a:r>
            <a:r>
              <a:rPr sz="1800">
                <a:solidFill>
                  <a:srgbClr val="000000"/>
                </a:solidFill>
              </a:rPr>
              <a:t>which</a:t>
            </a:r>
            <a:r>
              <a:rPr sz="1800" spc="-85">
                <a:solidFill>
                  <a:srgbClr val="000000"/>
                </a:solidFill>
              </a:rPr>
              <a:t> </a:t>
            </a:r>
            <a:r>
              <a:rPr sz="1800" spc="-25">
                <a:solidFill>
                  <a:srgbClr val="000000"/>
                </a:solidFill>
              </a:rPr>
              <a:t>milk-</a:t>
            </a:r>
            <a:r>
              <a:rPr sz="1800" spc="-10">
                <a:solidFill>
                  <a:srgbClr val="000000"/>
                </a:solidFill>
              </a:rPr>
              <a:t>secreting 	</a:t>
            </a:r>
            <a:r>
              <a:rPr sz="1800">
                <a:solidFill>
                  <a:srgbClr val="000000"/>
                </a:solidFill>
              </a:rPr>
              <a:t>glands</a:t>
            </a:r>
            <a:r>
              <a:rPr sz="1800" spc="-80">
                <a:solidFill>
                  <a:srgbClr val="000000"/>
                </a:solidFill>
              </a:rPr>
              <a:t> </a:t>
            </a:r>
            <a:r>
              <a:rPr sz="1800" spc="-10">
                <a:solidFill>
                  <a:srgbClr val="000000"/>
                </a:solidFill>
              </a:rPr>
              <a:t>will</a:t>
            </a:r>
            <a:r>
              <a:rPr sz="1800" spc="-85">
                <a:solidFill>
                  <a:srgbClr val="000000"/>
                </a:solidFill>
              </a:rPr>
              <a:t> </a:t>
            </a:r>
            <a:r>
              <a:rPr sz="1800" spc="-10">
                <a:solidFill>
                  <a:srgbClr val="000000"/>
                </a:solidFill>
              </a:rPr>
              <a:t>develop.</a:t>
            </a:r>
          </a:p>
          <a:p>
            <a:pPr marL="198754" indent="-186054">
              <a:lnSpc>
                <a:spcPts val="2000"/>
              </a:lnSpc>
              <a:buSzPct val="100000"/>
              <a:buChar char="•"/>
              <a:tabLst>
                <a:tab pos="190500" algn="l"/>
              </a:tabLst>
              <a:defRPr spc="-10">
                <a:solidFill>
                  <a:srgbClr val="FF0000"/>
                </a:solidFill>
                <a:latin typeface="Microsoft Sans Serif"/>
                <a:ea typeface="Microsoft Sans Serif"/>
                <a:cs typeface="Microsoft Sans Serif"/>
                <a:sym typeface="Microsoft Sans Serif"/>
              </a:defRPr>
            </a:pPr>
            <a:r>
              <a:t>During</a:t>
            </a:r>
            <a:r>
              <a:rPr spc="-104"/>
              <a:t> </a:t>
            </a:r>
            <a:r>
              <a:rPr spc="0"/>
              <a:t>pregnancy</a:t>
            </a:r>
            <a:r>
              <a:rPr spc="0">
                <a:solidFill>
                  <a:srgbClr val="000000"/>
                </a:solidFill>
              </a:rPr>
              <a:t>,</a:t>
            </a:r>
            <a:r>
              <a:rPr spc="-95">
                <a:solidFill>
                  <a:srgbClr val="000000"/>
                </a:solidFill>
              </a:rPr>
              <a:t> </a:t>
            </a:r>
            <a:r>
              <a:rPr spc="0">
                <a:solidFill>
                  <a:srgbClr val="000000"/>
                </a:solidFill>
              </a:rPr>
              <a:t>breast</a:t>
            </a:r>
            <a:r>
              <a:rPr spc="-100">
                <a:solidFill>
                  <a:srgbClr val="000000"/>
                </a:solidFill>
              </a:rPr>
              <a:t> </a:t>
            </a:r>
            <a:r>
              <a:rPr>
                <a:solidFill>
                  <a:srgbClr val="000000"/>
                </a:solidFill>
              </a:rPr>
              <a:t>tissue</a:t>
            </a:r>
            <a:r>
              <a:rPr spc="-90">
                <a:solidFill>
                  <a:srgbClr val="000000"/>
                </a:solidFill>
              </a:rPr>
              <a:t> </a:t>
            </a:r>
            <a:r>
              <a:rPr spc="0">
                <a:solidFill>
                  <a:srgbClr val="000000"/>
                </a:solidFill>
              </a:rPr>
              <a:t>is</a:t>
            </a:r>
            <a:r>
              <a:rPr spc="-95">
                <a:solidFill>
                  <a:srgbClr val="000000"/>
                </a:solidFill>
              </a:rPr>
              <a:t> </a:t>
            </a:r>
            <a:r>
              <a:rPr spc="0">
                <a:solidFill>
                  <a:srgbClr val="000000"/>
                </a:solidFill>
              </a:rPr>
              <a:t>further</a:t>
            </a:r>
            <a:r>
              <a:rPr spc="-104">
                <a:solidFill>
                  <a:srgbClr val="000000"/>
                </a:solidFill>
              </a:rPr>
              <a:t> </a:t>
            </a:r>
            <a:r>
              <a:rPr spc="-20">
                <a:solidFill>
                  <a:srgbClr val="000000"/>
                </a:solidFill>
              </a:rPr>
              <a:t>stimulated</a:t>
            </a:r>
            <a:r>
              <a:rPr spc="-100">
                <a:solidFill>
                  <a:srgbClr val="000000"/>
                </a:solidFill>
              </a:rPr>
              <a:t> </a:t>
            </a:r>
            <a:r>
              <a:rPr spc="-25">
                <a:solidFill>
                  <a:srgbClr val="000000"/>
                </a:solidFill>
              </a:rPr>
              <a:t>so</a:t>
            </a:r>
          </a:p>
          <a:p>
            <a:pPr marR="619759" algn="ctr">
              <a:lnSpc>
                <a:spcPts val="2100"/>
              </a:lnSpc>
              <a:defRPr>
                <a:latin typeface="Microsoft Sans Serif"/>
                <a:ea typeface="Microsoft Sans Serif"/>
                <a:cs typeface="Microsoft Sans Serif"/>
                <a:sym typeface="Microsoft Sans Serif"/>
              </a:defRPr>
            </a:pPr>
            <a:r>
              <a:t>that</a:t>
            </a:r>
            <a:r>
              <a:rPr spc="-30"/>
              <a:t> </a:t>
            </a:r>
            <a:r>
              <a:rPr spc="-10"/>
              <a:t>pre-</a:t>
            </a:r>
            <a:r>
              <a:t>existing</a:t>
            </a:r>
            <a:r>
              <a:rPr spc="-25"/>
              <a:t> </a:t>
            </a:r>
            <a:r>
              <a:t>alveolar–lobular</a:t>
            </a:r>
            <a:r>
              <a:rPr spc="-25"/>
              <a:t> </a:t>
            </a:r>
            <a:r>
              <a:t>structures</a:t>
            </a:r>
            <a:r>
              <a:rPr spc="-30"/>
              <a:t> </a:t>
            </a:r>
            <a:r>
              <a:t>hypertrophy</a:t>
            </a:r>
            <a:r>
              <a:rPr spc="-20"/>
              <a:t> </a:t>
            </a:r>
            <a:r>
              <a:t>and</a:t>
            </a:r>
            <a:r>
              <a:rPr spc="-25"/>
              <a:t> </a:t>
            </a:r>
            <a:r>
              <a:t>new</a:t>
            </a:r>
            <a:r>
              <a:rPr spc="-25"/>
              <a:t> </a:t>
            </a:r>
            <a:r>
              <a:t>ones</a:t>
            </a:r>
            <a:r>
              <a:rPr spc="-25"/>
              <a:t> </a:t>
            </a:r>
            <a:r>
              <a:t>are</a:t>
            </a:r>
            <a:r>
              <a:rPr spc="-34"/>
              <a:t> </a:t>
            </a:r>
            <a:r>
              <a:rPr spc="-10"/>
              <a:t>formed.</a:t>
            </a:r>
          </a:p>
          <a:p>
            <a:pPr marL="185420" marR="645159" indent="-185420" algn="ctr">
              <a:lnSpc>
                <a:spcPts val="2000"/>
              </a:lnSpc>
              <a:spcBef>
                <a:spcPts val="100"/>
              </a:spcBef>
              <a:buSzPct val="100000"/>
              <a:buChar char="•"/>
              <a:tabLst>
                <a:tab pos="177800" algn="l"/>
              </a:tabLst>
              <a:defRPr>
                <a:latin typeface="Microsoft Sans Serif"/>
                <a:ea typeface="Microsoft Sans Serif"/>
                <a:cs typeface="Microsoft Sans Serif"/>
                <a:sym typeface="Microsoft Sans Serif"/>
              </a:defRPr>
            </a:pPr>
            <a:r>
              <a:t>At</a:t>
            </a:r>
            <a:r>
              <a:rPr spc="-69"/>
              <a:t> </a:t>
            </a:r>
            <a:r>
              <a:t>the</a:t>
            </a:r>
            <a:r>
              <a:rPr spc="-65"/>
              <a:t> </a:t>
            </a:r>
            <a:r>
              <a:t>same</a:t>
            </a:r>
            <a:r>
              <a:rPr spc="-65"/>
              <a:t> </a:t>
            </a:r>
            <a:r>
              <a:t>time</a:t>
            </a:r>
            <a:r>
              <a:rPr spc="-80"/>
              <a:t> </a:t>
            </a:r>
            <a:r>
              <a:rPr spc="-25"/>
              <a:t>milk-</a:t>
            </a:r>
            <a:r>
              <a:rPr spc="-20"/>
              <a:t>collecting</a:t>
            </a:r>
            <a:r>
              <a:rPr spc="-69"/>
              <a:t> </a:t>
            </a:r>
            <a:r>
              <a:t>ducts</a:t>
            </a:r>
            <a:r>
              <a:rPr spc="-65"/>
              <a:t> </a:t>
            </a:r>
            <a:r>
              <a:t>also</a:t>
            </a:r>
            <a:r>
              <a:rPr spc="-69"/>
              <a:t> </a:t>
            </a:r>
            <a:r>
              <a:t>undergo</a:t>
            </a:r>
            <a:r>
              <a:rPr spc="-65"/>
              <a:t> </a:t>
            </a:r>
            <a:r>
              <a:t>branching</a:t>
            </a:r>
            <a:r>
              <a:rPr spc="-69"/>
              <a:t> </a:t>
            </a:r>
            <a:r>
              <a:t>and</a:t>
            </a:r>
            <a:r>
              <a:rPr spc="-69"/>
              <a:t> </a:t>
            </a:r>
            <a:r>
              <a:rPr spc="-10"/>
              <a:t>proliferation.</a:t>
            </a:r>
            <a:r>
              <a:rPr spc="-80"/>
              <a:t> </a:t>
            </a:r>
            <a:r>
              <a:rPr spc="-20"/>
              <a:t>Both</a:t>
            </a:r>
          </a:p>
          <a:p>
            <a:pPr marR="197485" algn="ctr">
              <a:lnSpc>
                <a:spcPts val="1900"/>
              </a:lnSpc>
              <a:defRPr>
                <a:solidFill>
                  <a:srgbClr val="00B050"/>
                </a:solidFill>
                <a:latin typeface="Microsoft Sans Serif"/>
                <a:ea typeface="Microsoft Sans Serif"/>
                <a:cs typeface="Microsoft Sans Serif"/>
                <a:sym typeface="Microsoft Sans Serif"/>
              </a:defRPr>
            </a:pPr>
            <a:r>
              <a:t>oestrogen</a:t>
            </a:r>
            <a:r>
              <a:rPr spc="-65"/>
              <a:t> </a:t>
            </a:r>
            <a:r>
              <a:rPr>
                <a:solidFill>
                  <a:srgbClr val="000000"/>
                </a:solidFill>
              </a:rPr>
              <a:t>and</a:t>
            </a:r>
            <a:r>
              <a:rPr spc="30">
                <a:solidFill>
                  <a:srgbClr val="000000"/>
                </a:solidFill>
              </a:rPr>
              <a:t> </a:t>
            </a:r>
            <a:r>
              <a:rPr spc="-10"/>
              <a:t>progesterone</a:t>
            </a:r>
            <a:r>
              <a:rPr spc="-80"/>
              <a:t> </a:t>
            </a:r>
            <a:r>
              <a:rPr>
                <a:solidFill>
                  <a:srgbClr val="000000"/>
                </a:solidFill>
              </a:rPr>
              <a:t>are</a:t>
            </a:r>
            <a:r>
              <a:rPr spc="-85">
                <a:solidFill>
                  <a:srgbClr val="000000"/>
                </a:solidFill>
              </a:rPr>
              <a:t> </a:t>
            </a:r>
            <a:r>
              <a:rPr sz="1700">
                <a:solidFill>
                  <a:srgbClr val="000000"/>
                </a:solidFill>
              </a:rPr>
              <a:t>necessary</a:t>
            </a:r>
            <a:r>
              <a:rPr sz="1700" spc="-50">
                <a:solidFill>
                  <a:srgbClr val="000000"/>
                </a:solidFill>
              </a:rPr>
              <a:t> </a:t>
            </a:r>
            <a:r>
              <a:rPr>
                <a:solidFill>
                  <a:srgbClr val="000000"/>
                </a:solidFill>
              </a:rPr>
              <a:t>for</a:t>
            </a:r>
            <a:r>
              <a:rPr spc="240">
                <a:solidFill>
                  <a:srgbClr val="000000"/>
                </a:solidFill>
              </a:rPr>
              <a:t> </a:t>
            </a:r>
            <a:r>
              <a:rPr>
                <a:solidFill>
                  <a:srgbClr val="000000"/>
                </a:solidFill>
              </a:rPr>
              <a:t>mammary</a:t>
            </a:r>
            <a:r>
              <a:rPr spc="-69">
                <a:solidFill>
                  <a:srgbClr val="000000"/>
                </a:solidFill>
              </a:rPr>
              <a:t> </a:t>
            </a:r>
            <a:r>
              <a:rPr spc="-10">
                <a:solidFill>
                  <a:srgbClr val="000000"/>
                </a:solidFill>
              </a:rPr>
              <a:t>development</a:t>
            </a:r>
            <a:r>
              <a:rPr spc="-60">
                <a:solidFill>
                  <a:srgbClr val="000000"/>
                </a:solidFill>
              </a:rPr>
              <a:t> </a:t>
            </a:r>
            <a:r>
              <a:rPr>
                <a:solidFill>
                  <a:srgbClr val="000000"/>
                </a:solidFill>
              </a:rPr>
              <a:t>in</a:t>
            </a:r>
            <a:r>
              <a:rPr spc="-60">
                <a:solidFill>
                  <a:srgbClr val="000000"/>
                </a:solidFill>
              </a:rPr>
              <a:t> </a:t>
            </a:r>
            <a:r>
              <a:rPr>
                <a:solidFill>
                  <a:srgbClr val="000000"/>
                </a:solidFill>
              </a:rPr>
              <a:t>pregnancy</a:t>
            </a:r>
            <a:r>
              <a:rPr spc="-75">
                <a:solidFill>
                  <a:srgbClr val="000000"/>
                </a:solidFill>
              </a:rPr>
              <a:t> </a:t>
            </a:r>
            <a:r>
              <a:rPr spc="-25">
                <a:solidFill>
                  <a:srgbClr val="000000"/>
                </a:solidFill>
              </a:rPr>
              <a:t>but</a:t>
            </a:r>
          </a:p>
          <a:p>
            <a:pPr marR="1569085" algn="ctr">
              <a:lnSpc>
                <a:spcPts val="2000"/>
              </a:lnSpc>
              <a:defRPr>
                <a:solidFill>
                  <a:srgbClr val="00B050"/>
                </a:solidFill>
                <a:latin typeface="Microsoft Sans Serif"/>
                <a:ea typeface="Microsoft Sans Serif"/>
                <a:cs typeface="Microsoft Sans Serif"/>
                <a:sym typeface="Microsoft Sans Serif"/>
              </a:defRPr>
            </a:pPr>
            <a:r>
              <a:t>prolactin</a:t>
            </a:r>
            <a:r>
              <a:rPr>
                <a:solidFill>
                  <a:srgbClr val="000000"/>
                </a:solidFill>
              </a:rPr>
              <a:t>,</a:t>
            </a:r>
            <a:r>
              <a:rPr spc="-15">
                <a:solidFill>
                  <a:srgbClr val="000000"/>
                </a:solidFill>
              </a:rPr>
              <a:t> </a:t>
            </a:r>
            <a:r>
              <a:rPr>
                <a:solidFill>
                  <a:srgbClr val="000000"/>
                </a:solidFill>
              </a:rPr>
              <a:t>growth</a:t>
            </a:r>
            <a:r>
              <a:rPr spc="-15">
                <a:solidFill>
                  <a:srgbClr val="000000"/>
                </a:solidFill>
              </a:rPr>
              <a:t> </a:t>
            </a:r>
            <a:r>
              <a:rPr>
                <a:solidFill>
                  <a:srgbClr val="000000"/>
                </a:solidFill>
              </a:rPr>
              <a:t>hormone</a:t>
            </a:r>
            <a:r>
              <a:rPr spc="-10">
                <a:solidFill>
                  <a:srgbClr val="000000"/>
                </a:solidFill>
              </a:rPr>
              <a:t> </a:t>
            </a:r>
            <a:r>
              <a:rPr>
                <a:solidFill>
                  <a:srgbClr val="000000"/>
                </a:solidFill>
              </a:rPr>
              <a:t>and</a:t>
            </a:r>
            <a:r>
              <a:rPr spc="-20">
                <a:solidFill>
                  <a:srgbClr val="000000"/>
                </a:solidFill>
              </a:rPr>
              <a:t> </a:t>
            </a:r>
            <a:r>
              <a:rPr>
                <a:solidFill>
                  <a:srgbClr val="000000"/>
                </a:solidFill>
              </a:rPr>
              <a:t>adrenal</a:t>
            </a:r>
            <a:r>
              <a:rPr spc="-10">
                <a:solidFill>
                  <a:srgbClr val="000000"/>
                </a:solidFill>
              </a:rPr>
              <a:t> </a:t>
            </a:r>
            <a:r>
              <a:rPr>
                <a:solidFill>
                  <a:srgbClr val="000000"/>
                </a:solidFill>
              </a:rPr>
              <a:t>steroids</a:t>
            </a:r>
            <a:r>
              <a:rPr spc="-10">
                <a:solidFill>
                  <a:srgbClr val="000000"/>
                </a:solidFill>
              </a:rPr>
              <a:t> </a:t>
            </a:r>
            <a:r>
              <a:rPr>
                <a:solidFill>
                  <a:srgbClr val="000000"/>
                </a:solidFill>
              </a:rPr>
              <a:t>may</a:t>
            </a:r>
            <a:r>
              <a:rPr spc="-20">
                <a:solidFill>
                  <a:srgbClr val="000000"/>
                </a:solidFill>
              </a:rPr>
              <a:t> </a:t>
            </a:r>
            <a:r>
              <a:rPr>
                <a:solidFill>
                  <a:srgbClr val="000000"/>
                </a:solidFill>
              </a:rPr>
              <a:t>also</a:t>
            </a:r>
            <a:r>
              <a:rPr spc="-10">
                <a:solidFill>
                  <a:srgbClr val="000000"/>
                </a:solidFill>
              </a:rPr>
              <a:t> </a:t>
            </a:r>
            <a:r>
              <a:rPr>
                <a:solidFill>
                  <a:srgbClr val="000000"/>
                </a:solidFill>
              </a:rPr>
              <a:t>be</a:t>
            </a:r>
            <a:r>
              <a:rPr spc="-25">
                <a:solidFill>
                  <a:srgbClr val="000000"/>
                </a:solidFill>
              </a:rPr>
              <a:t> </a:t>
            </a:r>
            <a:r>
              <a:rPr spc="-10">
                <a:solidFill>
                  <a:srgbClr val="000000"/>
                </a:solidFill>
              </a:rPr>
              <a:t>involved.</a:t>
            </a:r>
          </a:p>
          <a:p>
            <a:pPr marL="198754" marR="5080" indent="-186054">
              <a:lnSpc>
                <a:spcPts val="1900"/>
              </a:lnSpc>
              <a:spcBef>
                <a:spcPts val="400"/>
              </a:spcBef>
              <a:buSzPct val="100000"/>
              <a:buChar char="•"/>
              <a:tabLst>
                <a:tab pos="457200" algn="l"/>
              </a:tabLst>
              <a:defRPr spc="-10">
                <a:solidFill>
                  <a:srgbClr val="FFC000"/>
                </a:solidFill>
                <a:latin typeface="Microsoft Sans Serif"/>
                <a:ea typeface="Microsoft Sans Serif"/>
                <a:cs typeface="Microsoft Sans Serif"/>
                <a:sym typeface="Microsoft Sans Serif"/>
              </a:defRPr>
            </a:pPr>
            <a:r>
              <a:t>During</a:t>
            </a:r>
            <a:r>
              <a:rPr spc="-85"/>
              <a:t> </a:t>
            </a:r>
            <a:r>
              <a:rPr spc="0"/>
              <a:t>pregnancy</a:t>
            </a:r>
            <a:r>
              <a:rPr spc="10"/>
              <a:t> </a:t>
            </a:r>
            <a:r>
              <a:rPr spc="0">
                <a:solidFill>
                  <a:srgbClr val="000000"/>
                </a:solidFill>
              </a:rPr>
              <a:t>only</a:t>
            </a:r>
            <a:r>
              <a:rPr spc="-45">
                <a:solidFill>
                  <a:srgbClr val="000000"/>
                </a:solidFill>
              </a:rPr>
              <a:t> </a:t>
            </a:r>
            <a:r>
              <a:t>minimal</a:t>
            </a:r>
            <a:r>
              <a:rPr spc="-75"/>
              <a:t> </a:t>
            </a:r>
            <a:r>
              <a:rPr spc="0"/>
              <a:t>amounts</a:t>
            </a:r>
            <a:r>
              <a:rPr spc="-75"/>
              <a:t> </a:t>
            </a:r>
            <a:r>
              <a:rPr spc="0"/>
              <a:t>of</a:t>
            </a:r>
            <a:r>
              <a:rPr spc="-69"/>
              <a:t> </a:t>
            </a:r>
            <a:r>
              <a:rPr spc="0"/>
              <a:t>milk</a:t>
            </a:r>
            <a:r>
              <a:rPr spc="30"/>
              <a:t> </a:t>
            </a:r>
            <a:r>
              <a:rPr spc="0">
                <a:solidFill>
                  <a:srgbClr val="000000"/>
                </a:solidFill>
              </a:rPr>
              <a:t>are</a:t>
            </a:r>
            <a:r>
              <a:rPr spc="-85">
                <a:solidFill>
                  <a:srgbClr val="000000"/>
                </a:solidFill>
              </a:rPr>
              <a:t> </a:t>
            </a:r>
            <a:r>
              <a:rPr spc="0">
                <a:solidFill>
                  <a:srgbClr val="000000"/>
                </a:solidFill>
              </a:rPr>
              <a:t>formed</a:t>
            </a:r>
            <a:r>
              <a:rPr spc="-80">
                <a:solidFill>
                  <a:srgbClr val="000000"/>
                </a:solidFill>
              </a:rPr>
              <a:t> </a:t>
            </a:r>
            <a:r>
              <a:rPr spc="0">
                <a:solidFill>
                  <a:srgbClr val="000000"/>
                </a:solidFill>
              </a:rPr>
              <a:t>in</a:t>
            </a:r>
            <a:r>
              <a:rPr spc="-85">
                <a:solidFill>
                  <a:srgbClr val="000000"/>
                </a:solidFill>
              </a:rPr>
              <a:t> </a:t>
            </a:r>
            <a:r>
              <a:rPr spc="0">
                <a:solidFill>
                  <a:srgbClr val="000000"/>
                </a:solidFill>
              </a:rPr>
              <a:t>the</a:t>
            </a:r>
            <a:r>
              <a:rPr spc="-85">
                <a:solidFill>
                  <a:srgbClr val="000000"/>
                </a:solidFill>
              </a:rPr>
              <a:t> </a:t>
            </a:r>
            <a:r>
              <a:rPr spc="0">
                <a:solidFill>
                  <a:srgbClr val="000000"/>
                </a:solidFill>
              </a:rPr>
              <a:t>breast</a:t>
            </a:r>
            <a:r>
              <a:rPr spc="-90">
                <a:solidFill>
                  <a:srgbClr val="000000"/>
                </a:solidFill>
              </a:rPr>
              <a:t> </a:t>
            </a:r>
            <a:r>
              <a:rPr>
                <a:solidFill>
                  <a:srgbClr val="000000"/>
                </a:solidFill>
              </a:rPr>
              <a:t>despite</a:t>
            </a:r>
            <a:r>
              <a:rPr spc="-95">
                <a:solidFill>
                  <a:srgbClr val="000000"/>
                </a:solidFill>
              </a:rPr>
              <a:t> </a:t>
            </a:r>
            <a:r>
              <a:rPr>
                <a:solidFill>
                  <a:srgbClr val="000000"/>
                </a:solidFill>
              </a:rPr>
              <a:t>high</a:t>
            </a:r>
            <a:r>
              <a:rPr spc="-90">
                <a:solidFill>
                  <a:srgbClr val="000000"/>
                </a:solidFill>
              </a:rPr>
              <a:t> </a:t>
            </a:r>
            <a:r>
              <a:rPr>
                <a:solidFill>
                  <a:srgbClr val="000000"/>
                </a:solidFill>
              </a:rPr>
              <a:t>levels 	</a:t>
            </a:r>
            <a:r>
              <a:rPr spc="0">
                <a:solidFill>
                  <a:srgbClr val="000000"/>
                </a:solidFill>
              </a:rPr>
              <a:t>of</a:t>
            </a:r>
            <a:r>
              <a:rPr spc="-60">
                <a:solidFill>
                  <a:srgbClr val="000000"/>
                </a:solidFill>
              </a:rPr>
              <a:t> </a:t>
            </a:r>
            <a:r>
              <a:rPr spc="0">
                <a:solidFill>
                  <a:srgbClr val="000000"/>
                </a:solidFill>
              </a:rPr>
              <a:t>the</a:t>
            </a:r>
            <a:r>
              <a:rPr spc="-55">
                <a:solidFill>
                  <a:srgbClr val="000000"/>
                </a:solidFill>
              </a:rPr>
              <a:t> </a:t>
            </a:r>
            <a:r>
              <a:rPr>
                <a:solidFill>
                  <a:srgbClr val="000000"/>
                </a:solidFill>
              </a:rPr>
              <a:t>lactogenic</a:t>
            </a:r>
            <a:r>
              <a:rPr spc="-55">
                <a:solidFill>
                  <a:srgbClr val="000000"/>
                </a:solidFill>
              </a:rPr>
              <a:t> </a:t>
            </a:r>
            <a:r>
              <a:rPr spc="0">
                <a:solidFill>
                  <a:srgbClr val="000000"/>
                </a:solidFill>
              </a:rPr>
              <a:t>hormones</a:t>
            </a:r>
            <a:r>
              <a:rPr spc="-50">
                <a:solidFill>
                  <a:srgbClr val="000000"/>
                </a:solidFill>
              </a:rPr>
              <a:t> </a:t>
            </a:r>
            <a:r>
              <a:rPr>
                <a:solidFill>
                  <a:srgbClr val="000000"/>
                </a:solidFill>
              </a:rPr>
              <a:t>prolactin</a:t>
            </a:r>
            <a:r>
              <a:rPr spc="-55">
                <a:solidFill>
                  <a:srgbClr val="000000"/>
                </a:solidFill>
              </a:rPr>
              <a:t> </a:t>
            </a:r>
            <a:r>
              <a:rPr spc="0">
                <a:solidFill>
                  <a:srgbClr val="000000"/>
                </a:solidFill>
              </a:rPr>
              <a:t>and</a:t>
            </a:r>
            <a:r>
              <a:rPr spc="-60">
                <a:solidFill>
                  <a:srgbClr val="000000"/>
                </a:solidFill>
              </a:rPr>
              <a:t> </a:t>
            </a:r>
            <a:r>
              <a:rPr>
                <a:solidFill>
                  <a:srgbClr val="000000"/>
                </a:solidFill>
              </a:rPr>
              <a:t>placental</a:t>
            </a:r>
            <a:r>
              <a:rPr spc="-55">
                <a:solidFill>
                  <a:srgbClr val="000000"/>
                </a:solidFill>
              </a:rPr>
              <a:t> </a:t>
            </a:r>
            <a:r>
              <a:rPr spc="0">
                <a:solidFill>
                  <a:srgbClr val="000000"/>
                </a:solidFill>
              </a:rPr>
              <a:t>lactogen.</a:t>
            </a:r>
            <a:r>
              <a:rPr spc="-55">
                <a:solidFill>
                  <a:srgbClr val="000000"/>
                </a:solidFill>
              </a:rPr>
              <a:t> </a:t>
            </a:r>
            <a:r>
              <a:rPr spc="0">
                <a:solidFill>
                  <a:srgbClr val="000000"/>
                </a:solidFill>
              </a:rPr>
              <a:t>This</a:t>
            </a:r>
            <a:r>
              <a:rPr spc="-55">
                <a:solidFill>
                  <a:srgbClr val="000000"/>
                </a:solidFill>
              </a:rPr>
              <a:t> </a:t>
            </a:r>
            <a:r>
              <a:rPr spc="0">
                <a:solidFill>
                  <a:srgbClr val="000000"/>
                </a:solidFill>
              </a:rPr>
              <a:t>is</a:t>
            </a:r>
            <a:r>
              <a:rPr spc="-50">
                <a:solidFill>
                  <a:srgbClr val="000000"/>
                </a:solidFill>
              </a:rPr>
              <a:t> </a:t>
            </a:r>
            <a:r>
              <a:rPr spc="0">
                <a:solidFill>
                  <a:srgbClr val="000000"/>
                </a:solidFill>
              </a:rPr>
              <a:t>because</a:t>
            </a:r>
            <a:r>
              <a:rPr spc="-55">
                <a:solidFill>
                  <a:srgbClr val="000000"/>
                </a:solidFill>
              </a:rPr>
              <a:t> </a:t>
            </a:r>
            <a:r>
              <a:rPr spc="0">
                <a:solidFill>
                  <a:srgbClr val="000000"/>
                </a:solidFill>
              </a:rPr>
              <a:t>the</a:t>
            </a:r>
            <a:r>
              <a:rPr spc="-55">
                <a:solidFill>
                  <a:srgbClr val="000000"/>
                </a:solidFill>
              </a:rPr>
              <a:t> </a:t>
            </a:r>
            <a:r>
              <a:rPr spc="0">
                <a:solidFill>
                  <a:srgbClr val="000000"/>
                </a:solidFill>
              </a:rPr>
              <a:t>actions</a:t>
            </a:r>
            <a:r>
              <a:rPr spc="-75">
                <a:solidFill>
                  <a:srgbClr val="000000"/>
                </a:solidFill>
              </a:rPr>
              <a:t> </a:t>
            </a:r>
            <a:r>
              <a:rPr spc="-25">
                <a:solidFill>
                  <a:srgbClr val="000000"/>
                </a:solidFill>
              </a:rPr>
              <a:t>of 	</a:t>
            </a:r>
            <a:r>
              <a:rPr spc="0">
                <a:solidFill>
                  <a:srgbClr val="000000"/>
                </a:solidFill>
              </a:rPr>
              <a:t>these</a:t>
            </a:r>
            <a:r>
              <a:rPr spc="-90">
                <a:solidFill>
                  <a:srgbClr val="000000"/>
                </a:solidFill>
              </a:rPr>
              <a:t> </a:t>
            </a:r>
            <a:r>
              <a:rPr spc="-30">
                <a:solidFill>
                  <a:srgbClr val="000000"/>
                </a:solidFill>
              </a:rPr>
              <a:t>lactogenic</a:t>
            </a:r>
            <a:r>
              <a:rPr spc="-75">
                <a:solidFill>
                  <a:srgbClr val="000000"/>
                </a:solidFill>
              </a:rPr>
              <a:t> </a:t>
            </a:r>
            <a:r>
              <a:rPr spc="0">
                <a:solidFill>
                  <a:srgbClr val="000000"/>
                </a:solidFill>
              </a:rPr>
              <a:t>hormones</a:t>
            </a:r>
            <a:r>
              <a:rPr spc="-75">
                <a:solidFill>
                  <a:srgbClr val="000000"/>
                </a:solidFill>
              </a:rPr>
              <a:t> </a:t>
            </a:r>
            <a:r>
              <a:rPr spc="0">
                <a:solidFill>
                  <a:srgbClr val="000000"/>
                </a:solidFill>
              </a:rPr>
              <a:t>are</a:t>
            </a:r>
            <a:r>
              <a:rPr spc="-85">
                <a:solidFill>
                  <a:srgbClr val="000000"/>
                </a:solidFill>
              </a:rPr>
              <a:t> </a:t>
            </a:r>
            <a:r>
              <a:rPr spc="-20">
                <a:solidFill>
                  <a:srgbClr val="000000"/>
                </a:solidFill>
              </a:rPr>
              <a:t>inhibited</a:t>
            </a:r>
            <a:r>
              <a:rPr spc="-75">
                <a:solidFill>
                  <a:srgbClr val="000000"/>
                </a:solidFill>
              </a:rPr>
              <a:t> </a:t>
            </a:r>
            <a:r>
              <a:rPr spc="0">
                <a:solidFill>
                  <a:srgbClr val="000000"/>
                </a:solidFill>
              </a:rPr>
              <a:t>by</a:t>
            </a:r>
            <a:r>
              <a:rPr spc="-75">
                <a:solidFill>
                  <a:srgbClr val="000000"/>
                </a:solidFill>
              </a:rPr>
              <a:t> </a:t>
            </a:r>
            <a:r>
              <a:rPr spc="0">
                <a:solidFill>
                  <a:srgbClr val="000000"/>
                </a:solidFill>
              </a:rPr>
              <a:t>the</a:t>
            </a:r>
            <a:r>
              <a:rPr spc="-80">
                <a:solidFill>
                  <a:srgbClr val="000000"/>
                </a:solidFill>
              </a:rPr>
              <a:t> </a:t>
            </a:r>
            <a:r>
              <a:rPr>
                <a:solidFill>
                  <a:srgbClr val="000000"/>
                </a:solidFill>
              </a:rPr>
              <a:t>secretion</a:t>
            </a:r>
            <a:r>
              <a:rPr spc="-75">
                <a:solidFill>
                  <a:srgbClr val="000000"/>
                </a:solidFill>
              </a:rPr>
              <a:t> </a:t>
            </a:r>
            <a:r>
              <a:rPr spc="0">
                <a:solidFill>
                  <a:srgbClr val="000000"/>
                </a:solidFill>
              </a:rPr>
              <a:t>of</a:t>
            </a:r>
            <a:r>
              <a:rPr spc="-80">
                <a:solidFill>
                  <a:srgbClr val="000000"/>
                </a:solidFill>
              </a:rPr>
              <a:t> </a:t>
            </a:r>
            <a:r>
              <a:rPr>
                <a:solidFill>
                  <a:srgbClr val="000000"/>
                </a:solidFill>
              </a:rPr>
              <a:t>high</a:t>
            </a:r>
            <a:r>
              <a:rPr spc="-85">
                <a:solidFill>
                  <a:srgbClr val="000000"/>
                </a:solidFill>
              </a:rPr>
              <a:t> </a:t>
            </a:r>
            <a:r>
              <a:rPr>
                <a:solidFill>
                  <a:srgbClr val="000000"/>
                </a:solidFill>
              </a:rPr>
              <a:t>levels</a:t>
            </a:r>
            <a:r>
              <a:rPr spc="-75">
                <a:solidFill>
                  <a:srgbClr val="000000"/>
                </a:solidFill>
              </a:rPr>
              <a:t> </a:t>
            </a:r>
            <a:r>
              <a:rPr spc="0">
                <a:solidFill>
                  <a:srgbClr val="000000"/>
                </a:solidFill>
              </a:rPr>
              <a:t>of</a:t>
            </a:r>
            <a:r>
              <a:rPr spc="-80">
                <a:solidFill>
                  <a:srgbClr val="000000"/>
                </a:solidFill>
              </a:rPr>
              <a:t> </a:t>
            </a:r>
            <a:r>
              <a:rPr>
                <a:solidFill>
                  <a:srgbClr val="000000"/>
                </a:solidFill>
              </a:rPr>
              <a:t>oestrogen</a:t>
            </a:r>
            <a:r>
              <a:rPr spc="-85">
                <a:solidFill>
                  <a:srgbClr val="000000"/>
                </a:solidFill>
              </a:rPr>
              <a:t> </a:t>
            </a:r>
            <a:r>
              <a:rPr spc="-25">
                <a:solidFill>
                  <a:srgbClr val="000000"/>
                </a:solidFill>
              </a:rPr>
              <a:t>and 	</a:t>
            </a:r>
            <a:r>
              <a:rPr spc="0">
                <a:solidFill>
                  <a:srgbClr val="000000"/>
                </a:solidFill>
              </a:rPr>
              <a:t>progesterone</a:t>
            </a:r>
            <a:r>
              <a:rPr spc="-65">
                <a:solidFill>
                  <a:srgbClr val="000000"/>
                </a:solidFill>
              </a:rPr>
              <a:t> </a:t>
            </a:r>
            <a:r>
              <a:rPr spc="0">
                <a:solidFill>
                  <a:srgbClr val="000000"/>
                </a:solidFill>
              </a:rPr>
              <a:t>from</a:t>
            </a:r>
            <a:r>
              <a:rPr spc="-60">
                <a:solidFill>
                  <a:srgbClr val="000000"/>
                </a:solidFill>
              </a:rPr>
              <a:t> </a:t>
            </a:r>
            <a:r>
              <a:rPr spc="0">
                <a:solidFill>
                  <a:srgbClr val="000000"/>
                </a:solidFill>
              </a:rPr>
              <a:t>the</a:t>
            </a:r>
            <a:r>
              <a:rPr spc="-60">
                <a:solidFill>
                  <a:srgbClr val="000000"/>
                </a:solidFill>
              </a:rPr>
              <a:t> </a:t>
            </a:r>
            <a:r>
              <a:rPr spc="0">
                <a:solidFill>
                  <a:srgbClr val="000000"/>
                </a:solidFill>
              </a:rPr>
              <a:t>placenta</a:t>
            </a:r>
            <a:r>
              <a:rPr spc="-60">
                <a:solidFill>
                  <a:srgbClr val="000000"/>
                </a:solidFill>
              </a:rPr>
              <a:t> </a:t>
            </a:r>
            <a:r>
              <a:rPr spc="0">
                <a:solidFill>
                  <a:srgbClr val="000000"/>
                </a:solidFill>
              </a:rPr>
              <a:t>and</a:t>
            </a:r>
            <a:r>
              <a:rPr spc="-60">
                <a:solidFill>
                  <a:srgbClr val="000000"/>
                </a:solidFill>
              </a:rPr>
              <a:t> </a:t>
            </a:r>
            <a:r>
              <a:rPr spc="0">
                <a:solidFill>
                  <a:srgbClr val="000000"/>
                </a:solidFill>
              </a:rPr>
              <a:t>it</a:t>
            </a:r>
            <a:r>
              <a:rPr spc="-60">
                <a:solidFill>
                  <a:srgbClr val="000000"/>
                </a:solidFill>
              </a:rPr>
              <a:t> </a:t>
            </a:r>
            <a:r>
              <a:rPr spc="0">
                <a:solidFill>
                  <a:srgbClr val="000000"/>
                </a:solidFill>
              </a:rPr>
              <a:t>is</a:t>
            </a:r>
            <a:r>
              <a:rPr spc="-60">
                <a:solidFill>
                  <a:srgbClr val="000000"/>
                </a:solidFill>
              </a:rPr>
              <a:t> </a:t>
            </a:r>
            <a:r>
              <a:rPr spc="0">
                <a:solidFill>
                  <a:srgbClr val="000000"/>
                </a:solidFill>
              </a:rPr>
              <a:t>not</a:t>
            </a:r>
            <a:r>
              <a:rPr spc="-60">
                <a:solidFill>
                  <a:srgbClr val="000000"/>
                </a:solidFill>
              </a:rPr>
              <a:t> </a:t>
            </a:r>
            <a:r>
              <a:rPr spc="0">
                <a:solidFill>
                  <a:srgbClr val="000000"/>
                </a:solidFill>
              </a:rPr>
              <a:t>until</a:t>
            </a:r>
            <a:r>
              <a:rPr spc="-60">
                <a:solidFill>
                  <a:srgbClr val="000000"/>
                </a:solidFill>
              </a:rPr>
              <a:t> </a:t>
            </a:r>
            <a:r>
              <a:rPr spc="0">
                <a:solidFill>
                  <a:srgbClr val="000000"/>
                </a:solidFill>
              </a:rPr>
              <a:t>after</a:t>
            </a:r>
            <a:r>
              <a:rPr spc="-65">
                <a:solidFill>
                  <a:srgbClr val="000000"/>
                </a:solidFill>
              </a:rPr>
              <a:t> </a:t>
            </a:r>
            <a:r>
              <a:rPr spc="0">
                <a:solidFill>
                  <a:srgbClr val="000000"/>
                </a:solidFill>
              </a:rPr>
              <a:t>delivery</a:t>
            </a:r>
            <a:r>
              <a:rPr spc="-60">
                <a:solidFill>
                  <a:srgbClr val="000000"/>
                </a:solidFill>
              </a:rPr>
              <a:t> </a:t>
            </a:r>
            <a:r>
              <a:rPr spc="0">
                <a:solidFill>
                  <a:srgbClr val="000000"/>
                </a:solidFill>
              </a:rPr>
              <a:t>that</a:t>
            </a:r>
            <a:r>
              <a:rPr spc="-60">
                <a:solidFill>
                  <a:srgbClr val="000000"/>
                </a:solidFill>
              </a:rPr>
              <a:t> </a:t>
            </a:r>
            <a:r>
              <a:rPr spc="0">
                <a:solidFill>
                  <a:srgbClr val="000000"/>
                </a:solidFill>
              </a:rPr>
              <a:t>copious</a:t>
            </a:r>
            <a:r>
              <a:rPr spc="-75">
                <a:solidFill>
                  <a:srgbClr val="000000"/>
                </a:solidFill>
              </a:rPr>
              <a:t> </a:t>
            </a:r>
            <a:r>
              <a:rPr spc="-20">
                <a:solidFill>
                  <a:srgbClr val="000000"/>
                </a:solidFill>
              </a:rPr>
              <a:t>milk</a:t>
            </a:r>
          </a:p>
          <a:p>
            <a:pPr indent="198754">
              <a:lnSpc>
                <a:spcPts val="1800"/>
              </a:lnSpc>
              <a:defRPr spc="-10">
                <a:latin typeface="Microsoft Sans Serif"/>
                <a:ea typeface="Microsoft Sans Serif"/>
                <a:cs typeface="Microsoft Sans Serif"/>
                <a:sym typeface="Microsoft Sans Serif"/>
              </a:defRPr>
            </a:pPr>
            <a:r>
              <a:t>production</a:t>
            </a:r>
            <a:r>
              <a:rPr spc="-50"/>
              <a:t> </a:t>
            </a:r>
            <a:r>
              <a:rPr spc="0"/>
              <a:t>is</a:t>
            </a:r>
            <a:r>
              <a:rPr spc="-55"/>
              <a:t> </a:t>
            </a:r>
            <a:r>
              <a:t>induced.</a:t>
            </a:r>
          </a:p>
        </p:txBody>
      </p:sp>
    </p:spTree>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7" name="object 2" descr="object 2"/>
          <p:cNvPicPr>
            <a:picLocks noChangeAspect="1"/>
          </p:cNvPicPr>
          <p:nvPr/>
        </p:nvPicPr>
        <p:blipFill>
          <a:blip r:embed="rId2"/>
          <a:stretch>
            <a:fillRect/>
          </a:stretch>
        </p:blipFill>
        <p:spPr>
          <a:xfrm>
            <a:off x="4065068" y="2591367"/>
            <a:ext cx="312680" cy="1701186"/>
          </a:xfrm>
          <a:prstGeom prst="rect">
            <a:avLst/>
          </a:prstGeom>
          <a:ln w="12700">
            <a:miter lim="400000"/>
          </a:ln>
        </p:spPr>
      </p:pic>
      <p:pic>
        <p:nvPicPr>
          <p:cNvPr id="798" name="object 3" descr="object 3"/>
          <p:cNvPicPr>
            <a:picLocks noChangeAspect="1"/>
          </p:cNvPicPr>
          <p:nvPr/>
        </p:nvPicPr>
        <p:blipFill>
          <a:blip r:embed="rId3"/>
          <a:stretch>
            <a:fillRect/>
          </a:stretch>
        </p:blipFill>
        <p:spPr>
          <a:xfrm>
            <a:off x="4557936" y="858385"/>
            <a:ext cx="2533231" cy="1293114"/>
          </a:xfrm>
          <a:prstGeom prst="rect">
            <a:avLst/>
          </a:prstGeom>
          <a:ln w="12700">
            <a:miter lim="400000"/>
          </a:ln>
        </p:spPr>
      </p:pic>
      <p:pic>
        <p:nvPicPr>
          <p:cNvPr id="799" name="object 4" descr="object 4"/>
          <p:cNvPicPr>
            <a:picLocks noChangeAspect="1"/>
          </p:cNvPicPr>
          <p:nvPr/>
        </p:nvPicPr>
        <p:blipFill>
          <a:blip r:embed="rId4"/>
          <a:stretch>
            <a:fillRect/>
          </a:stretch>
        </p:blipFill>
        <p:spPr>
          <a:xfrm>
            <a:off x="8426677" y="911380"/>
            <a:ext cx="710153" cy="1150023"/>
          </a:xfrm>
          <a:prstGeom prst="rect">
            <a:avLst/>
          </a:prstGeom>
          <a:ln w="12700">
            <a:miter lim="400000"/>
          </a:ln>
        </p:spPr>
      </p:pic>
      <p:grpSp>
        <p:nvGrpSpPr>
          <p:cNvPr id="803" name="object 5"/>
          <p:cNvGrpSpPr/>
          <p:nvPr/>
        </p:nvGrpSpPr>
        <p:grpSpPr>
          <a:xfrm>
            <a:off x="135912" y="57783"/>
            <a:ext cx="9813527" cy="5508803"/>
            <a:chOff x="0" y="0"/>
            <a:chExt cx="9813525" cy="5508802"/>
          </a:xfrm>
        </p:grpSpPr>
        <p:sp>
          <p:nvSpPr>
            <p:cNvPr id="800" name="object 6"/>
            <p:cNvSpPr/>
            <p:nvPr/>
          </p:nvSpPr>
          <p:spPr>
            <a:xfrm flipV="1">
              <a:off x="9806462" y="0"/>
              <a:ext cx="1" cy="5508803"/>
            </a:xfrm>
            <a:prstGeom prst="line">
              <a:avLst/>
            </a:prstGeom>
            <a:noFill/>
            <a:ln w="3175" cap="flat">
              <a:solidFill>
                <a:srgbClr val="1F2323"/>
              </a:solidFill>
              <a:prstDash val="solid"/>
              <a:round/>
            </a:ln>
            <a:effectLst/>
          </p:spPr>
          <p:txBody>
            <a:bodyPr wrap="square" lIns="45719" tIns="45719" rIns="45719" bIns="45719" numCol="1" anchor="t">
              <a:noAutofit/>
            </a:bodyPr>
            <a:lstStyle/>
            <a:p>
              <a:endParaRPr/>
            </a:p>
          </p:txBody>
        </p:sp>
        <p:sp>
          <p:nvSpPr>
            <p:cNvPr id="801" name="object 7"/>
            <p:cNvSpPr/>
            <p:nvPr/>
          </p:nvSpPr>
          <p:spPr>
            <a:xfrm>
              <a:off x="0" y="4241"/>
              <a:ext cx="9813526" cy="1"/>
            </a:xfrm>
            <a:prstGeom prst="line">
              <a:avLst/>
            </a:prstGeom>
            <a:noFill/>
            <a:ln w="3175" cap="flat">
              <a:solidFill>
                <a:srgbClr val="1F2323"/>
              </a:solidFill>
              <a:prstDash val="solid"/>
              <a:round/>
            </a:ln>
            <a:effectLst/>
          </p:spPr>
          <p:txBody>
            <a:bodyPr wrap="square" lIns="45719" tIns="45719" rIns="45719" bIns="45719" numCol="1" anchor="t">
              <a:noAutofit/>
            </a:bodyPr>
            <a:lstStyle/>
            <a:p>
              <a:endParaRPr/>
            </a:p>
          </p:txBody>
        </p:sp>
        <p:pic>
          <p:nvPicPr>
            <p:cNvPr id="802" name="object 8" descr="object 8"/>
            <p:cNvPicPr>
              <a:picLocks noChangeAspect="1"/>
            </p:cNvPicPr>
            <p:nvPr/>
          </p:nvPicPr>
          <p:blipFill>
            <a:blip r:embed="rId5"/>
            <a:stretch>
              <a:fillRect/>
            </a:stretch>
          </p:blipFill>
          <p:spPr>
            <a:xfrm>
              <a:off x="8614042" y="3259634"/>
              <a:ext cx="662456" cy="153690"/>
            </a:xfrm>
            <a:prstGeom prst="rect">
              <a:avLst/>
            </a:prstGeom>
            <a:ln w="12700" cap="flat">
              <a:noFill/>
              <a:miter lim="400000"/>
            </a:ln>
            <a:effectLst/>
          </p:spPr>
        </p:pic>
      </p:grpSp>
      <p:sp>
        <p:nvSpPr>
          <p:cNvPr id="804" name="object 9"/>
          <p:cNvSpPr txBox="1"/>
          <p:nvPr/>
        </p:nvSpPr>
        <p:spPr>
          <a:xfrm>
            <a:off x="641435" y="1011190"/>
            <a:ext cx="2362201" cy="990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95885" marR="5080" indent="-83820">
              <a:lnSpc>
                <a:spcPct val="110800"/>
              </a:lnSpc>
              <a:spcBef>
                <a:spcPts val="100"/>
              </a:spcBef>
              <a:defRPr sz="3200">
                <a:latin typeface="Trebuchet MS"/>
                <a:ea typeface="Trebuchet MS"/>
                <a:cs typeface="Trebuchet MS"/>
                <a:sym typeface="Trebuchet MS"/>
              </a:defRPr>
            </a:pPr>
            <a:r>
              <a:t>Physiology</a:t>
            </a:r>
            <a:r>
              <a:rPr spc="-215"/>
              <a:t> </a:t>
            </a:r>
            <a:r>
              <a:rPr spc="-95"/>
              <a:t>of </a:t>
            </a:r>
            <a:r>
              <a:rPr spc="-10"/>
              <a:t>lactation</a:t>
            </a:r>
          </a:p>
        </p:txBody>
      </p:sp>
      <p:sp>
        <p:nvSpPr>
          <p:cNvPr id="805" name="object 10"/>
          <p:cNvSpPr txBox="1"/>
          <p:nvPr/>
        </p:nvSpPr>
        <p:spPr>
          <a:xfrm>
            <a:off x="4161818" y="2210906"/>
            <a:ext cx="585471" cy="3066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102870" marR="5080" indent="-90805">
              <a:lnSpc>
                <a:spcPts val="1200"/>
              </a:lnSpc>
              <a:spcBef>
                <a:spcPts val="300"/>
              </a:spcBef>
              <a:defRPr sz="1200" spc="-40">
                <a:solidFill>
                  <a:srgbClr val="161616"/>
                </a:solidFill>
                <a:latin typeface="Arial"/>
                <a:ea typeface="Arial"/>
                <a:cs typeface="Arial"/>
                <a:sym typeface="Arial"/>
              </a:defRPr>
            </a:pPr>
            <a:r>
              <a:t>Sensory </a:t>
            </a:r>
            <a:r>
              <a:rPr spc="-10">
                <a:solidFill>
                  <a:srgbClr val="131313"/>
                </a:solidFill>
              </a:rPr>
              <a:t>input</a:t>
            </a:r>
          </a:p>
        </p:txBody>
      </p:sp>
      <p:sp>
        <p:nvSpPr>
          <p:cNvPr id="806" name="object 11"/>
          <p:cNvSpPr txBox="1"/>
          <p:nvPr/>
        </p:nvSpPr>
        <p:spPr>
          <a:xfrm>
            <a:off x="3678494" y="4371488"/>
            <a:ext cx="836295" cy="197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1400" spc="-100">
                <a:solidFill>
                  <a:srgbClr val="080808"/>
                </a:solidFill>
                <a:latin typeface="Arial"/>
                <a:ea typeface="Arial"/>
                <a:cs typeface="Arial"/>
                <a:sym typeface="Arial"/>
              </a:defRPr>
            </a:lvl1pPr>
          </a:lstStyle>
          <a:p>
            <a:r>
              <a:t>SUCKLING</a:t>
            </a:r>
          </a:p>
        </p:txBody>
      </p:sp>
      <p:sp>
        <p:nvSpPr>
          <p:cNvPr id="807" name="object 12"/>
          <p:cNvSpPr txBox="1"/>
          <p:nvPr/>
        </p:nvSpPr>
        <p:spPr>
          <a:xfrm>
            <a:off x="3684851" y="4819867"/>
            <a:ext cx="635636" cy="1728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1200" spc="-10">
                <a:solidFill>
                  <a:srgbClr val="0F0F0F"/>
                </a:solidFill>
                <a:latin typeface="Arial"/>
                <a:ea typeface="Arial"/>
                <a:cs typeface="Arial"/>
                <a:sym typeface="Arial"/>
              </a:defRPr>
            </a:lvl1pPr>
          </a:lstStyle>
          <a:p>
            <a:r>
              <a:t>Stimulus</a:t>
            </a:r>
          </a:p>
        </p:txBody>
      </p:sp>
      <p:sp>
        <p:nvSpPr>
          <p:cNvPr id="808" name="object 13"/>
          <p:cNvSpPr txBox="1">
            <a:spLocks noGrp="1"/>
          </p:cNvSpPr>
          <p:nvPr>
            <p:ph type="title"/>
          </p:nvPr>
        </p:nvSpPr>
        <p:spPr>
          <a:xfrm>
            <a:off x="4945429" y="193827"/>
            <a:ext cx="3379471" cy="471171"/>
          </a:xfrm>
          <a:prstGeom prst="rect">
            <a:avLst/>
          </a:prstGeom>
        </p:spPr>
        <p:txBody>
          <a:bodyPr/>
          <a:lstStyle/>
          <a:p>
            <a:pPr indent="12700">
              <a:spcBef>
                <a:spcPts val="100"/>
              </a:spcBef>
              <a:defRPr sz="2900">
                <a:latin typeface="Arial"/>
                <a:ea typeface="Arial"/>
                <a:cs typeface="Arial"/>
                <a:sym typeface="Arial"/>
              </a:defRPr>
            </a:pPr>
            <a:r>
              <a:t>Control</a:t>
            </a:r>
            <a:r>
              <a:rPr spc="100"/>
              <a:t> </a:t>
            </a:r>
            <a:r>
              <a:t>of</a:t>
            </a:r>
            <a:r>
              <a:rPr spc="100"/>
              <a:t> </a:t>
            </a:r>
            <a:r>
              <a:rPr spc="-100"/>
              <a:t>Lactation</a:t>
            </a:r>
          </a:p>
        </p:txBody>
      </p:sp>
      <p:sp>
        <p:nvSpPr>
          <p:cNvPr id="809" name="object 14"/>
          <p:cNvSpPr txBox="1"/>
          <p:nvPr/>
        </p:nvSpPr>
        <p:spPr>
          <a:xfrm>
            <a:off x="5935557" y="2156236"/>
            <a:ext cx="1130936" cy="197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spcBef>
                <a:spcPts val="100"/>
              </a:spcBef>
              <a:defRPr sz="1400" spc="-10">
                <a:solidFill>
                  <a:srgbClr val="080808"/>
                </a:solidFill>
                <a:latin typeface="Arial"/>
                <a:ea typeface="Arial"/>
                <a:cs typeface="Arial"/>
                <a:sym typeface="Arial"/>
              </a:defRPr>
            </a:pPr>
            <a:r>
              <a:t>Pituitary</a:t>
            </a:r>
            <a:r>
              <a:rPr spc="-25"/>
              <a:t> </a:t>
            </a:r>
            <a:r>
              <a:rPr>
                <a:solidFill>
                  <a:srgbClr val="0F0F0F"/>
                </a:solidFill>
              </a:rPr>
              <a:t>gland</a:t>
            </a:r>
          </a:p>
        </p:txBody>
      </p:sp>
      <p:sp>
        <p:nvSpPr>
          <p:cNvPr id="810" name="object 15"/>
          <p:cNvSpPr txBox="1"/>
          <p:nvPr/>
        </p:nvSpPr>
        <p:spPr>
          <a:xfrm>
            <a:off x="6161442" y="3258561"/>
            <a:ext cx="691516" cy="20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1400" spc="-20">
                <a:solidFill>
                  <a:srgbClr val="131313"/>
                </a:solidFill>
                <a:latin typeface="Cambria"/>
                <a:ea typeface="Cambria"/>
                <a:cs typeface="Cambria"/>
                <a:sym typeface="Cambria"/>
              </a:defRPr>
            </a:lvl1pPr>
          </a:lstStyle>
          <a:p>
            <a:r>
              <a:t>Prolactln</a:t>
            </a:r>
          </a:p>
        </p:txBody>
      </p:sp>
      <p:sp>
        <p:nvSpPr>
          <p:cNvPr id="811" name="object 16"/>
          <p:cNvSpPr txBox="1"/>
          <p:nvPr/>
        </p:nvSpPr>
        <p:spPr>
          <a:xfrm>
            <a:off x="5745743" y="4361062"/>
            <a:ext cx="1499236" cy="197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defRPr sz="1400" spc="-75">
                <a:solidFill>
                  <a:srgbClr val="0A0A0A"/>
                </a:solidFill>
                <a:latin typeface="Arial"/>
                <a:ea typeface="Arial"/>
                <a:cs typeface="Arial"/>
                <a:sym typeface="Arial"/>
              </a:defRPr>
            </a:pPr>
            <a:r>
              <a:t>MILK</a:t>
            </a:r>
            <a:r>
              <a:rPr spc="-10"/>
              <a:t> </a:t>
            </a:r>
            <a:r>
              <a:rPr spc="-114">
                <a:solidFill>
                  <a:srgbClr val="000000"/>
                </a:solidFill>
              </a:rPr>
              <a:t>PRODUCTION</a:t>
            </a:r>
          </a:p>
        </p:txBody>
      </p:sp>
      <p:sp>
        <p:nvSpPr>
          <p:cNvPr id="812" name="object 17"/>
          <p:cNvSpPr txBox="1"/>
          <p:nvPr/>
        </p:nvSpPr>
        <p:spPr>
          <a:xfrm>
            <a:off x="7233908" y="757303"/>
            <a:ext cx="1096011" cy="197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defRPr sz="1400" spc="-50">
                <a:solidFill>
                  <a:srgbClr val="0A0A0A"/>
                </a:solidFill>
                <a:latin typeface="Arial"/>
                <a:ea typeface="Arial"/>
                <a:cs typeface="Arial"/>
                <a:sym typeface="Arial"/>
              </a:defRPr>
            </a:lvl1pPr>
          </a:lstStyle>
          <a:p>
            <a:r>
              <a:t>Hypothalamu8</a:t>
            </a:r>
          </a:p>
        </p:txBody>
      </p:sp>
      <p:sp>
        <p:nvSpPr>
          <p:cNvPr id="813" name="object 18"/>
          <p:cNvSpPr txBox="1"/>
          <p:nvPr/>
        </p:nvSpPr>
        <p:spPr>
          <a:xfrm>
            <a:off x="7351686" y="4813344"/>
            <a:ext cx="793116" cy="1850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defRPr sz="1300" spc="-55">
                <a:latin typeface="Arial"/>
                <a:ea typeface="Arial"/>
                <a:cs typeface="Arial"/>
                <a:sym typeface="Arial"/>
              </a:defRPr>
            </a:lvl1pPr>
          </a:lstStyle>
          <a:p>
            <a:r>
              <a:t>Responses</a:t>
            </a:r>
          </a:p>
        </p:txBody>
      </p:sp>
      <p:sp>
        <p:nvSpPr>
          <p:cNvPr id="814" name="object 19"/>
          <p:cNvSpPr txBox="1"/>
          <p:nvPr/>
        </p:nvSpPr>
        <p:spPr>
          <a:xfrm>
            <a:off x="8516939" y="2156409"/>
            <a:ext cx="1124586" cy="197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defRPr sz="1400" spc="-10">
                <a:solidFill>
                  <a:srgbClr val="0C0C0C"/>
                </a:solidFill>
                <a:latin typeface="Arial"/>
                <a:ea typeface="Arial"/>
                <a:cs typeface="Arial"/>
                <a:sym typeface="Arial"/>
              </a:defRPr>
            </a:pPr>
            <a:r>
              <a:t>Pituitary</a:t>
            </a:r>
            <a:r>
              <a:rPr spc="-60"/>
              <a:t> </a:t>
            </a:r>
            <a:r>
              <a:rPr>
                <a:solidFill>
                  <a:srgbClr val="111111"/>
                </a:solidFill>
              </a:rPr>
              <a:t>gland</a:t>
            </a:r>
          </a:p>
        </p:txBody>
      </p:sp>
      <p:sp>
        <p:nvSpPr>
          <p:cNvPr id="815" name="object 20"/>
          <p:cNvSpPr txBox="1"/>
          <p:nvPr/>
        </p:nvSpPr>
        <p:spPr>
          <a:xfrm>
            <a:off x="8496258" y="4379610"/>
            <a:ext cx="1186816" cy="197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defRPr sz="1400" spc="-75">
                <a:solidFill>
                  <a:srgbClr val="0C0C0C"/>
                </a:solidFill>
                <a:latin typeface="Arial"/>
                <a:ea typeface="Arial"/>
                <a:cs typeface="Arial"/>
                <a:sym typeface="Arial"/>
              </a:defRPr>
            </a:pPr>
            <a:r>
              <a:t>MILK</a:t>
            </a:r>
            <a:r>
              <a:rPr spc="-15"/>
              <a:t> </a:t>
            </a:r>
            <a:r>
              <a:rPr spc="-94">
                <a:solidFill>
                  <a:srgbClr val="080808"/>
                </a:solidFill>
              </a:rPr>
              <a:t>RELEASE</a:t>
            </a:r>
          </a:p>
        </p:txBody>
      </p:sp>
    </p:spTree>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 name="object 2"/>
          <p:cNvSpPr txBox="1">
            <a:spLocks noGrp="1"/>
          </p:cNvSpPr>
          <p:nvPr>
            <p:ph type="title"/>
          </p:nvPr>
        </p:nvSpPr>
        <p:spPr>
          <a:xfrm>
            <a:off x="261708" y="255122"/>
            <a:ext cx="4114801" cy="553085"/>
          </a:xfrm>
          <a:prstGeom prst="rect">
            <a:avLst/>
          </a:prstGeom>
        </p:spPr>
        <p:txBody>
          <a:bodyPr/>
          <a:lstStyle/>
          <a:p>
            <a:pPr indent="12700">
              <a:spcBef>
                <a:spcPts val="100"/>
              </a:spcBef>
              <a:defRPr sz="3400" spc="100"/>
            </a:pPr>
            <a:r>
              <a:t>Milk</a:t>
            </a:r>
            <a:r>
              <a:rPr spc="300"/>
              <a:t> </a:t>
            </a:r>
            <a:r>
              <a:t>ejection</a:t>
            </a:r>
            <a:r>
              <a:rPr spc="200"/>
              <a:t> </a:t>
            </a:r>
            <a:r>
              <a:t>reflex</a:t>
            </a:r>
          </a:p>
        </p:txBody>
      </p:sp>
      <p:pic>
        <p:nvPicPr>
          <p:cNvPr id="818" name="object 3" descr="object 3"/>
          <p:cNvPicPr>
            <a:picLocks noChangeAspect="1"/>
          </p:cNvPicPr>
          <p:nvPr/>
        </p:nvPicPr>
        <p:blipFill>
          <a:blip r:embed="rId2"/>
          <a:stretch>
            <a:fillRect/>
          </a:stretch>
        </p:blipFill>
        <p:spPr>
          <a:xfrm>
            <a:off x="6669722" y="2879231"/>
            <a:ext cx="3388678" cy="2541587"/>
          </a:xfrm>
          <a:prstGeom prst="rect">
            <a:avLst/>
          </a:prstGeom>
          <a:ln w="12700">
            <a:miter lim="400000"/>
          </a:ln>
        </p:spPr>
      </p:pic>
      <p:sp>
        <p:nvSpPr>
          <p:cNvPr id="819" name="object 4"/>
          <p:cNvSpPr txBox="1"/>
          <p:nvPr/>
        </p:nvSpPr>
        <p:spPr>
          <a:xfrm>
            <a:off x="228281" y="1005230"/>
            <a:ext cx="9302117" cy="31807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lnSpc>
                <a:spcPts val="2100"/>
              </a:lnSpc>
              <a:spcBef>
                <a:spcPts val="100"/>
              </a:spcBef>
              <a:defRPr>
                <a:latin typeface="Microsoft Sans Serif"/>
                <a:ea typeface="Microsoft Sans Serif"/>
                <a:cs typeface="Microsoft Sans Serif"/>
                <a:sym typeface="Microsoft Sans Serif"/>
              </a:defRPr>
            </a:pPr>
            <a:r>
              <a:t>Successful</a:t>
            </a:r>
            <a:r>
              <a:rPr spc="-40"/>
              <a:t> </a:t>
            </a:r>
            <a:r>
              <a:t>breastfeeding</a:t>
            </a:r>
            <a:r>
              <a:rPr spc="-34"/>
              <a:t> </a:t>
            </a:r>
            <a:r>
              <a:t>depends</a:t>
            </a:r>
            <a:r>
              <a:rPr spc="-34"/>
              <a:t> </a:t>
            </a:r>
            <a:r>
              <a:t>as</a:t>
            </a:r>
            <a:r>
              <a:rPr spc="-40"/>
              <a:t> </a:t>
            </a:r>
            <a:r>
              <a:t>much</a:t>
            </a:r>
            <a:r>
              <a:rPr spc="-40"/>
              <a:t> </a:t>
            </a:r>
            <a:r>
              <a:t>on</a:t>
            </a:r>
            <a:r>
              <a:rPr spc="-40"/>
              <a:t> </a:t>
            </a:r>
            <a:r>
              <a:t>effective</a:t>
            </a:r>
            <a:r>
              <a:rPr spc="-34"/>
              <a:t> </a:t>
            </a:r>
            <a:r>
              <a:t>milk</a:t>
            </a:r>
            <a:r>
              <a:rPr spc="-34"/>
              <a:t> </a:t>
            </a:r>
            <a:r>
              <a:t>transfer</a:t>
            </a:r>
            <a:r>
              <a:rPr spc="-34"/>
              <a:t> </a:t>
            </a:r>
            <a:r>
              <a:t>from</a:t>
            </a:r>
            <a:r>
              <a:rPr spc="-40"/>
              <a:t> </a:t>
            </a:r>
            <a:r>
              <a:t>the</a:t>
            </a:r>
            <a:r>
              <a:rPr spc="-34"/>
              <a:t> </a:t>
            </a:r>
            <a:r>
              <a:t>breast</a:t>
            </a:r>
            <a:r>
              <a:rPr spc="-34"/>
              <a:t> </a:t>
            </a:r>
            <a:r>
              <a:t>to</a:t>
            </a:r>
            <a:r>
              <a:rPr spc="-55"/>
              <a:t> </a:t>
            </a:r>
            <a:r>
              <a:rPr sz="1700" spc="-25"/>
              <a:t>the</a:t>
            </a:r>
            <a:endParaRPr sz="1700"/>
          </a:p>
          <a:p>
            <a:pPr indent="200025">
              <a:lnSpc>
                <a:spcPts val="2100"/>
              </a:lnSpc>
              <a:defRPr>
                <a:latin typeface="Microsoft Sans Serif"/>
                <a:ea typeface="Microsoft Sans Serif"/>
                <a:cs typeface="Microsoft Sans Serif"/>
                <a:sym typeface="Microsoft Sans Serif"/>
              </a:defRPr>
            </a:pPr>
            <a:r>
              <a:t>baby</a:t>
            </a:r>
            <a:r>
              <a:rPr spc="-65"/>
              <a:t> </a:t>
            </a:r>
            <a:r>
              <a:t>as</a:t>
            </a:r>
            <a:r>
              <a:rPr spc="-65"/>
              <a:t> </a:t>
            </a:r>
            <a:r>
              <a:t>on</a:t>
            </a:r>
            <a:r>
              <a:rPr spc="-65"/>
              <a:t> </a:t>
            </a:r>
            <a:r>
              <a:t>adequate</a:t>
            </a:r>
            <a:r>
              <a:rPr spc="-65"/>
              <a:t> </a:t>
            </a:r>
            <a:r>
              <a:t>milk</a:t>
            </a:r>
            <a:r>
              <a:rPr spc="-69"/>
              <a:t> </a:t>
            </a:r>
            <a:r>
              <a:rPr spc="-10"/>
              <a:t>secretion.</a:t>
            </a:r>
          </a:p>
          <a:p>
            <a:pPr indent="12700">
              <a:spcBef>
                <a:spcPts val="600"/>
              </a:spcBef>
              <a:defRPr u="sng">
                <a:uFill>
                  <a:solidFill>
                    <a:srgbClr val="000000"/>
                  </a:solidFill>
                </a:uFill>
                <a:latin typeface="Microsoft Sans Serif"/>
                <a:ea typeface="Microsoft Sans Serif"/>
                <a:cs typeface="Microsoft Sans Serif"/>
                <a:sym typeface="Microsoft Sans Serif"/>
              </a:defRPr>
            </a:pPr>
            <a:r>
              <a:t>The</a:t>
            </a:r>
            <a:r>
              <a:rPr spc="-80"/>
              <a:t> </a:t>
            </a:r>
            <a:r>
              <a:rPr spc="-20"/>
              <a:t>milk</a:t>
            </a:r>
            <a:r>
              <a:rPr spc="-85"/>
              <a:t> </a:t>
            </a:r>
            <a:r>
              <a:rPr spc="-20"/>
              <a:t>ejection</a:t>
            </a:r>
            <a:r>
              <a:rPr spc="-69"/>
              <a:t> </a:t>
            </a:r>
            <a:r>
              <a:t>reflex</a:t>
            </a:r>
            <a:r>
              <a:rPr spc="75"/>
              <a:t> </a:t>
            </a:r>
            <a:r>
              <a:rPr u="none">
                <a:uFillTx/>
              </a:rPr>
              <a:t>is</a:t>
            </a:r>
            <a:r>
              <a:rPr u="none" spc="-65">
                <a:uFillTx/>
              </a:rPr>
              <a:t> </a:t>
            </a:r>
            <a:r>
              <a:rPr u="none">
                <a:uFillTx/>
              </a:rPr>
              <a:t>the</a:t>
            </a:r>
            <a:r>
              <a:rPr u="none" spc="-60">
                <a:uFillTx/>
              </a:rPr>
              <a:t> </a:t>
            </a:r>
            <a:r>
              <a:rPr u="none">
                <a:uFillTx/>
              </a:rPr>
              <a:t>release</a:t>
            </a:r>
            <a:r>
              <a:rPr u="none" spc="-65">
                <a:uFillTx/>
              </a:rPr>
              <a:t> </a:t>
            </a:r>
            <a:r>
              <a:rPr u="none">
                <a:uFillTx/>
              </a:rPr>
              <a:t>of</a:t>
            </a:r>
            <a:r>
              <a:rPr u="none" spc="160">
                <a:uFillTx/>
              </a:rPr>
              <a:t> </a:t>
            </a:r>
            <a:r>
              <a:rPr sz="1700" u="none" spc="45">
                <a:solidFill>
                  <a:srgbClr val="7030A0"/>
                </a:solidFill>
                <a:uFillTx/>
              </a:rPr>
              <a:t>oxytocin</a:t>
            </a:r>
            <a:r>
              <a:rPr sz="1700" u="none" spc="-65">
                <a:solidFill>
                  <a:srgbClr val="7030A0"/>
                </a:solidFill>
                <a:uFillTx/>
              </a:rPr>
              <a:t> </a:t>
            </a:r>
            <a:r>
              <a:rPr sz="1900" u="none" spc="-10">
                <a:uFillTx/>
              </a:rPr>
              <a:t>from</a:t>
            </a:r>
            <a:r>
              <a:rPr sz="1900" u="none" spc="-70">
                <a:uFillTx/>
              </a:rPr>
              <a:t> </a:t>
            </a:r>
            <a:r>
              <a:rPr sz="1900" u="none">
                <a:uFillTx/>
              </a:rPr>
              <a:t>the</a:t>
            </a:r>
            <a:r>
              <a:rPr sz="1900" u="none" spc="-85">
                <a:uFillTx/>
              </a:rPr>
              <a:t> </a:t>
            </a:r>
            <a:r>
              <a:rPr sz="1900" u="none" spc="-20">
                <a:uFillTx/>
              </a:rPr>
              <a:t>posterior</a:t>
            </a:r>
            <a:r>
              <a:rPr sz="1900" u="none" spc="-80">
                <a:uFillTx/>
              </a:rPr>
              <a:t> </a:t>
            </a:r>
            <a:r>
              <a:rPr sz="1900" u="none" spc="-20">
                <a:uFillTx/>
              </a:rPr>
              <a:t>pituitary</a:t>
            </a:r>
            <a:r>
              <a:rPr sz="1900" u="none" spc="-85">
                <a:uFillTx/>
              </a:rPr>
              <a:t> </a:t>
            </a:r>
            <a:r>
              <a:rPr sz="1900" u="none" spc="-20">
                <a:uFillTx/>
              </a:rPr>
              <a:t>gland</a:t>
            </a:r>
            <a:r>
              <a:rPr sz="1900" u="none" spc="-110">
                <a:uFillTx/>
              </a:rPr>
              <a:t> </a:t>
            </a:r>
            <a:r>
              <a:rPr sz="1900" u="none" spc="-50">
                <a:uFillTx/>
              </a:rPr>
              <a:t>.</a:t>
            </a:r>
            <a:endParaRPr sz="1900"/>
          </a:p>
          <a:p>
            <a:pPr marL="181610" marR="5080" indent="-163830">
              <a:lnSpc>
                <a:spcPts val="2100"/>
              </a:lnSpc>
              <a:spcBef>
                <a:spcPts val="900"/>
              </a:spcBef>
              <a:defRPr sz="1700">
                <a:solidFill>
                  <a:srgbClr val="7030A0"/>
                </a:solidFill>
                <a:latin typeface="Microsoft Sans Serif"/>
                <a:ea typeface="Microsoft Sans Serif"/>
                <a:cs typeface="Microsoft Sans Serif"/>
                <a:sym typeface="Microsoft Sans Serif"/>
              </a:defRPr>
            </a:pPr>
            <a:r>
              <a:t>Oxytocin</a:t>
            </a:r>
            <a:r>
              <a:rPr spc="-25"/>
              <a:t> </a:t>
            </a:r>
            <a:r>
              <a:rPr sz="1800" spc="-10">
                <a:solidFill>
                  <a:srgbClr val="2E75B6"/>
                </a:solidFill>
              </a:rPr>
              <a:t>causes</a:t>
            </a:r>
            <a:r>
              <a:rPr sz="1800" spc="-50">
                <a:solidFill>
                  <a:srgbClr val="2E75B6"/>
                </a:solidFill>
              </a:rPr>
              <a:t> </a:t>
            </a:r>
            <a:r>
              <a:rPr sz="1800" spc="-10">
                <a:solidFill>
                  <a:srgbClr val="2E75B6"/>
                </a:solidFill>
              </a:rPr>
              <a:t>contraction</a:t>
            </a:r>
            <a:r>
              <a:rPr sz="1800" spc="-45">
                <a:solidFill>
                  <a:srgbClr val="2E75B6"/>
                </a:solidFill>
              </a:rPr>
              <a:t> </a:t>
            </a:r>
            <a:r>
              <a:rPr sz="1800">
                <a:solidFill>
                  <a:srgbClr val="2E75B6"/>
                </a:solidFill>
              </a:rPr>
              <a:t>of</a:t>
            </a:r>
            <a:r>
              <a:rPr sz="1800" spc="-40">
                <a:solidFill>
                  <a:srgbClr val="2E75B6"/>
                </a:solidFill>
              </a:rPr>
              <a:t> </a:t>
            </a:r>
            <a:r>
              <a:rPr sz="1800">
                <a:solidFill>
                  <a:srgbClr val="2E75B6"/>
                </a:solidFill>
              </a:rPr>
              <a:t>the</a:t>
            </a:r>
            <a:r>
              <a:rPr sz="1800" spc="-40">
                <a:solidFill>
                  <a:srgbClr val="2E75B6"/>
                </a:solidFill>
              </a:rPr>
              <a:t> </a:t>
            </a:r>
            <a:r>
              <a:rPr sz="1800" spc="-20">
                <a:solidFill>
                  <a:srgbClr val="2E75B6"/>
                </a:solidFill>
              </a:rPr>
              <a:t>sensitive</a:t>
            </a:r>
            <a:r>
              <a:rPr sz="1800" spc="-50">
                <a:solidFill>
                  <a:srgbClr val="2E75B6"/>
                </a:solidFill>
              </a:rPr>
              <a:t> </a:t>
            </a:r>
            <a:r>
              <a:rPr sz="1800" spc="-20">
                <a:solidFill>
                  <a:srgbClr val="2E75B6"/>
                </a:solidFill>
              </a:rPr>
              <a:t>myoepithelial</a:t>
            </a:r>
            <a:r>
              <a:rPr sz="1800" spc="-55">
                <a:solidFill>
                  <a:srgbClr val="2E75B6"/>
                </a:solidFill>
              </a:rPr>
              <a:t> </a:t>
            </a:r>
            <a:r>
              <a:rPr sz="1800" spc="-10">
                <a:solidFill>
                  <a:srgbClr val="2E75B6"/>
                </a:solidFill>
              </a:rPr>
              <a:t>cells</a:t>
            </a:r>
            <a:r>
              <a:rPr sz="1800" spc="-40">
                <a:solidFill>
                  <a:srgbClr val="2E75B6"/>
                </a:solidFill>
              </a:rPr>
              <a:t> </a:t>
            </a:r>
            <a:r>
              <a:rPr sz="1800">
                <a:solidFill>
                  <a:srgbClr val="2E75B6"/>
                </a:solidFill>
              </a:rPr>
              <a:t>that</a:t>
            </a:r>
            <a:r>
              <a:rPr sz="1800" spc="-40">
                <a:solidFill>
                  <a:srgbClr val="2E75B6"/>
                </a:solidFill>
              </a:rPr>
              <a:t> </a:t>
            </a:r>
            <a:r>
              <a:rPr sz="1800">
                <a:solidFill>
                  <a:srgbClr val="2E75B6"/>
                </a:solidFill>
              </a:rPr>
              <a:t>are</a:t>
            </a:r>
            <a:r>
              <a:rPr sz="1800" spc="-50">
                <a:solidFill>
                  <a:srgbClr val="2E75B6"/>
                </a:solidFill>
              </a:rPr>
              <a:t> </a:t>
            </a:r>
            <a:r>
              <a:rPr sz="1800" spc="-10">
                <a:solidFill>
                  <a:srgbClr val="2E75B6"/>
                </a:solidFill>
              </a:rPr>
              <a:t>situated</a:t>
            </a:r>
            <a:r>
              <a:rPr sz="1800" spc="-50">
                <a:solidFill>
                  <a:srgbClr val="2E75B6"/>
                </a:solidFill>
              </a:rPr>
              <a:t> </a:t>
            </a:r>
            <a:r>
              <a:rPr sz="1800" spc="-10">
                <a:solidFill>
                  <a:srgbClr val="2E75B6"/>
                </a:solidFill>
              </a:rPr>
              <a:t>around</a:t>
            </a:r>
            <a:r>
              <a:rPr sz="1800" spc="-65">
                <a:solidFill>
                  <a:srgbClr val="2E75B6"/>
                </a:solidFill>
              </a:rPr>
              <a:t> </a:t>
            </a:r>
            <a:r>
              <a:rPr sz="1800" spc="-25">
                <a:solidFill>
                  <a:srgbClr val="2E75B6"/>
                </a:solidFill>
              </a:rPr>
              <a:t>the milk-</a:t>
            </a:r>
            <a:r>
              <a:rPr sz="1800" spc="-20">
                <a:solidFill>
                  <a:srgbClr val="2E75B6"/>
                </a:solidFill>
              </a:rPr>
              <a:t>secreting</a:t>
            </a:r>
            <a:r>
              <a:rPr sz="1800" spc="-90">
                <a:solidFill>
                  <a:srgbClr val="2E75B6"/>
                </a:solidFill>
              </a:rPr>
              <a:t> </a:t>
            </a:r>
            <a:r>
              <a:rPr sz="1800" spc="-10">
                <a:solidFill>
                  <a:srgbClr val="2E75B6"/>
                </a:solidFill>
              </a:rPr>
              <a:t>glands</a:t>
            </a:r>
            <a:r>
              <a:rPr sz="1800" spc="-75">
                <a:solidFill>
                  <a:srgbClr val="2E75B6"/>
                </a:solidFill>
              </a:rPr>
              <a:t> </a:t>
            </a:r>
            <a:r>
              <a:rPr sz="1800">
                <a:solidFill>
                  <a:srgbClr val="2E75B6"/>
                </a:solidFill>
              </a:rPr>
              <a:t>and</a:t>
            </a:r>
            <a:r>
              <a:rPr sz="1800" spc="-90">
                <a:solidFill>
                  <a:srgbClr val="2E75B6"/>
                </a:solidFill>
              </a:rPr>
              <a:t> </a:t>
            </a:r>
            <a:r>
              <a:rPr sz="1800">
                <a:solidFill>
                  <a:srgbClr val="2E75B6"/>
                </a:solidFill>
              </a:rPr>
              <a:t>also</a:t>
            </a:r>
            <a:r>
              <a:rPr sz="1800" spc="-75">
                <a:solidFill>
                  <a:srgbClr val="2E75B6"/>
                </a:solidFill>
              </a:rPr>
              <a:t> </a:t>
            </a:r>
            <a:r>
              <a:rPr sz="1800" spc="-10">
                <a:solidFill>
                  <a:srgbClr val="2E75B6"/>
                </a:solidFill>
              </a:rPr>
              <a:t>dilates</a:t>
            </a:r>
            <a:r>
              <a:rPr sz="1800" spc="-60">
                <a:solidFill>
                  <a:srgbClr val="2E75B6"/>
                </a:solidFill>
              </a:rPr>
              <a:t> </a:t>
            </a:r>
            <a:r>
              <a:rPr sz="1800">
                <a:solidFill>
                  <a:srgbClr val="2E75B6"/>
                </a:solidFill>
              </a:rPr>
              <a:t>the</a:t>
            </a:r>
            <a:r>
              <a:rPr sz="1800" spc="-95">
                <a:solidFill>
                  <a:srgbClr val="2E75B6"/>
                </a:solidFill>
              </a:rPr>
              <a:t> </a:t>
            </a:r>
            <a:r>
              <a:rPr sz="1800" spc="-25">
                <a:solidFill>
                  <a:srgbClr val="2E75B6"/>
                </a:solidFill>
              </a:rPr>
              <a:t>ducts</a:t>
            </a:r>
            <a:r>
              <a:rPr sz="1800" spc="-80">
                <a:solidFill>
                  <a:srgbClr val="2E75B6"/>
                </a:solidFill>
              </a:rPr>
              <a:t> </a:t>
            </a:r>
            <a:r>
              <a:rPr sz="1800">
                <a:solidFill>
                  <a:srgbClr val="2E75B6"/>
                </a:solidFill>
              </a:rPr>
              <a:t>by</a:t>
            </a:r>
            <a:r>
              <a:rPr sz="1800" spc="-85">
                <a:solidFill>
                  <a:srgbClr val="2E75B6"/>
                </a:solidFill>
              </a:rPr>
              <a:t> </a:t>
            </a:r>
            <a:r>
              <a:rPr sz="1800" spc="-10">
                <a:solidFill>
                  <a:srgbClr val="2E75B6"/>
                </a:solidFill>
              </a:rPr>
              <a:t>acting</a:t>
            </a:r>
            <a:r>
              <a:rPr sz="1800" spc="-75">
                <a:solidFill>
                  <a:srgbClr val="2E75B6"/>
                </a:solidFill>
              </a:rPr>
              <a:t> </a:t>
            </a:r>
            <a:r>
              <a:rPr sz="1800">
                <a:solidFill>
                  <a:srgbClr val="2E75B6"/>
                </a:solidFill>
              </a:rPr>
              <a:t>on</a:t>
            </a:r>
            <a:r>
              <a:rPr sz="1800" spc="-75">
                <a:solidFill>
                  <a:srgbClr val="2E75B6"/>
                </a:solidFill>
              </a:rPr>
              <a:t> </a:t>
            </a:r>
            <a:r>
              <a:rPr sz="1800">
                <a:solidFill>
                  <a:srgbClr val="2E75B6"/>
                </a:solidFill>
              </a:rPr>
              <a:t>the</a:t>
            </a:r>
            <a:r>
              <a:rPr sz="1800" spc="-85">
                <a:solidFill>
                  <a:srgbClr val="2E75B6"/>
                </a:solidFill>
              </a:rPr>
              <a:t> </a:t>
            </a:r>
            <a:r>
              <a:rPr sz="1800" spc="-30">
                <a:solidFill>
                  <a:srgbClr val="2E75B6"/>
                </a:solidFill>
              </a:rPr>
              <a:t>muscle</a:t>
            </a:r>
            <a:r>
              <a:rPr sz="1800" spc="-90">
                <a:solidFill>
                  <a:srgbClr val="2E75B6"/>
                </a:solidFill>
              </a:rPr>
              <a:t> </a:t>
            </a:r>
            <a:r>
              <a:rPr sz="1800" spc="-10">
                <a:solidFill>
                  <a:srgbClr val="2E75B6"/>
                </a:solidFill>
              </a:rPr>
              <a:t>cells</a:t>
            </a:r>
            <a:r>
              <a:rPr sz="1800" spc="-69">
                <a:solidFill>
                  <a:srgbClr val="2E75B6"/>
                </a:solidFill>
              </a:rPr>
              <a:t> </a:t>
            </a:r>
            <a:r>
              <a:rPr sz="1800">
                <a:solidFill>
                  <a:srgbClr val="2E75B6"/>
                </a:solidFill>
              </a:rPr>
              <a:t>that</a:t>
            </a:r>
            <a:r>
              <a:rPr sz="1800" spc="-100">
                <a:solidFill>
                  <a:srgbClr val="2E75B6"/>
                </a:solidFill>
              </a:rPr>
              <a:t> </a:t>
            </a:r>
            <a:r>
              <a:rPr sz="1800" spc="-25">
                <a:solidFill>
                  <a:srgbClr val="2E75B6"/>
                </a:solidFill>
              </a:rPr>
              <a:t>lie </a:t>
            </a:r>
            <a:r>
              <a:rPr sz="1800" spc="-10">
                <a:solidFill>
                  <a:srgbClr val="2E75B6"/>
                </a:solidFill>
              </a:rPr>
              <a:t>longitudinally</a:t>
            </a:r>
            <a:r>
              <a:rPr sz="1800" spc="-40">
                <a:solidFill>
                  <a:srgbClr val="2E75B6"/>
                </a:solidFill>
              </a:rPr>
              <a:t> </a:t>
            </a:r>
            <a:r>
              <a:rPr sz="1800">
                <a:solidFill>
                  <a:srgbClr val="2E75B6"/>
                </a:solidFill>
              </a:rPr>
              <a:t>in</a:t>
            </a:r>
            <a:r>
              <a:rPr sz="1800" spc="-40">
                <a:solidFill>
                  <a:srgbClr val="2E75B6"/>
                </a:solidFill>
              </a:rPr>
              <a:t> </a:t>
            </a:r>
            <a:r>
              <a:rPr sz="1800">
                <a:solidFill>
                  <a:srgbClr val="2E75B6"/>
                </a:solidFill>
              </a:rPr>
              <a:t>the</a:t>
            </a:r>
            <a:r>
              <a:rPr sz="1800" spc="-34">
                <a:solidFill>
                  <a:srgbClr val="2E75B6"/>
                </a:solidFill>
              </a:rPr>
              <a:t> </a:t>
            </a:r>
            <a:r>
              <a:rPr sz="1800">
                <a:solidFill>
                  <a:srgbClr val="2E75B6"/>
                </a:solidFill>
              </a:rPr>
              <a:t>duct</a:t>
            </a:r>
            <a:r>
              <a:rPr sz="1800" spc="-50">
                <a:solidFill>
                  <a:srgbClr val="2E75B6"/>
                </a:solidFill>
              </a:rPr>
              <a:t> </a:t>
            </a:r>
            <a:r>
              <a:rPr sz="1800" spc="-10">
                <a:solidFill>
                  <a:srgbClr val="2E75B6"/>
                </a:solidFill>
              </a:rPr>
              <a:t>walls.</a:t>
            </a:r>
          </a:p>
          <a:p>
            <a:pPr marL="1269" marR="264795" indent="68580">
              <a:lnSpc>
                <a:spcPct val="106100"/>
              </a:lnSpc>
              <a:spcBef>
                <a:spcPts val="800"/>
              </a:spcBef>
              <a:tabLst>
                <a:tab pos="7505700" algn="l"/>
              </a:tabLst>
              <a:defRPr sz="2100" spc="-30">
                <a:latin typeface="Microsoft Sans Serif"/>
                <a:ea typeface="Microsoft Sans Serif"/>
                <a:cs typeface="Microsoft Sans Serif"/>
                <a:sym typeface="Microsoft Sans Serif"/>
              </a:defRPr>
            </a:pPr>
            <a:r>
              <a:t>Contraction</a:t>
            </a:r>
            <a:r>
              <a:rPr spc="-104"/>
              <a:t> </a:t>
            </a:r>
            <a:r>
              <a:rPr spc="0"/>
              <a:t>of</a:t>
            </a:r>
            <a:r>
              <a:rPr spc="-114"/>
              <a:t> </a:t>
            </a:r>
            <a:r>
              <a:rPr spc="-20"/>
              <a:t>these</a:t>
            </a:r>
            <a:r>
              <a:rPr spc="-110"/>
              <a:t> </a:t>
            </a:r>
            <a:r>
              <a:rPr spc="-20"/>
              <a:t>cells</a:t>
            </a:r>
            <a:r>
              <a:rPr spc="-120"/>
              <a:t> </a:t>
            </a:r>
            <a:r>
              <a:t>therefore</a:t>
            </a:r>
            <a:r>
              <a:rPr spc="-110"/>
              <a:t> </a:t>
            </a:r>
            <a:r>
              <a:rPr spc="-10"/>
              <a:t>has</a:t>
            </a:r>
            <a:r>
              <a:rPr spc="-104"/>
              <a:t> </a:t>
            </a:r>
            <a:r>
              <a:rPr spc="0"/>
              <a:t>the</a:t>
            </a:r>
            <a:r>
              <a:rPr spc="-120"/>
              <a:t> </a:t>
            </a:r>
            <a:r>
              <a:rPr spc="0"/>
              <a:t>dual</a:t>
            </a:r>
            <a:r>
              <a:t> </a:t>
            </a:r>
            <a:r>
              <a:rPr spc="-10"/>
              <a:t>effect</a:t>
            </a:r>
            <a:r>
              <a:rPr spc="-110"/>
              <a:t> </a:t>
            </a:r>
            <a:r>
              <a:rPr spc="0"/>
              <a:t>of</a:t>
            </a:r>
            <a:r>
              <a:rPr spc="-104"/>
              <a:t> </a:t>
            </a:r>
            <a:r>
              <a:rPr spc="-10"/>
              <a:t>expelling</a:t>
            </a:r>
            <a:r>
              <a:rPr spc="-104"/>
              <a:t> </a:t>
            </a:r>
            <a:r>
              <a:rPr spc="0"/>
              <a:t>milk</a:t>
            </a:r>
            <a:r>
              <a:rPr spc="-110"/>
              <a:t> </a:t>
            </a:r>
            <a:r>
              <a:rPr spc="-20"/>
              <a:t>from </a:t>
            </a:r>
            <a:r>
              <a:rPr spc="0"/>
              <a:t>the</a:t>
            </a:r>
            <a:r>
              <a:rPr spc="-135"/>
              <a:t> </a:t>
            </a:r>
            <a:r>
              <a:rPr spc="-10"/>
              <a:t>glands</a:t>
            </a:r>
            <a:r>
              <a:rPr spc="-114"/>
              <a:t> </a:t>
            </a:r>
            <a:r>
              <a:rPr spc="-10"/>
              <a:t>and</a:t>
            </a:r>
            <a:r>
              <a:rPr spc="-135"/>
              <a:t> </a:t>
            </a:r>
            <a:r>
              <a:rPr spc="0"/>
              <a:t>of</a:t>
            </a:r>
            <a:r>
              <a:rPr spc="-60"/>
              <a:t> </a:t>
            </a:r>
            <a:r>
              <a:rPr spc="-25"/>
              <a:t>encouraging</a:t>
            </a:r>
            <a:r>
              <a:rPr spc="-114"/>
              <a:t> </a:t>
            </a:r>
            <a:r>
              <a:rPr spc="0"/>
              <a:t>free</a:t>
            </a:r>
            <a:r>
              <a:rPr spc="-120"/>
              <a:t> </a:t>
            </a:r>
            <a:r>
              <a:rPr spc="0"/>
              <a:t>flow</a:t>
            </a:r>
            <a:r>
              <a:rPr spc="-114"/>
              <a:t> </a:t>
            </a:r>
            <a:r>
              <a:rPr spc="0"/>
              <a:t>of</a:t>
            </a:r>
            <a:r>
              <a:rPr spc="-114"/>
              <a:t> </a:t>
            </a:r>
            <a:r>
              <a:rPr spc="0"/>
              <a:t>milk</a:t>
            </a:r>
            <a:r>
              <a:rPr spc="-114"/>
              <a:t> </a:t>
            </a:r>
            <a:r>
              <a:rPr spc="-10"/>
              <a:t>along</a:t>
            </a:r>
            <a:r>
              <a:rPr spc="-120"/>
              <a:t> </a:t>
            </a:r>
            <a:r>
              <a:rPr spc="-10"/>
              <a:t>dilated</a:t>
            </a:r>
            <a:r>
              <a:rPr spc="-120"/>
              <a:t> </a:t>
            </a:r>
            <a:r>
              <a:rPr spc="0"/>
              <a:t>ducts.</a:t>
            </a:r>
            <a:r>
              <a:rPr spc="-34"/>
              <a:t> </a:t>
            </a:r>
            <a:r>
              <a:rPr spc="0"/>
              <a:t>This</a:t>
            </a:r>
            <a:r>
              <a:rPr spc="-85"/>
              <a:t> </a:t>
            </a:r>
            <a:r>
              <a:rPr spc="-25"/>
              <a:t>is </a:t>
            </a:r>
            <a:r>
              <a:rPr spc="0"/>
              <a:t>recognized</a:t>
            </a:r>
            <a:r>
              <a:rPr spc="-65"/>
              <a:t> </a:t>
            </a:r>
            <a:r>
              <a:rPr spc="0"/>
              <a:t>by</a:t>
            </a:r>
            <a:r>
              <a:rPr spc="-60"/>
              <a:t> </a:t>
            </a:r>
            <a:r>
              <a:rPr spc="0"/>
              <a:t>the</a:t>
            </a:r>
            <a:r>
              <a:rPr spc="-65"/>
              <a:t> </a:t>
            </a:r>
            <a:r>
              <a:rPr spc="0"/>
              <a:t>mother</a:t>
            </a:r>
            <a:r>
              <a:rPr spc="-55"/>
              <a:t> </a:t>
            </a:r>
            <a:r>
              <a:rPr spc="0"/>
              <a:t>as</a:t>
            </a:r>
            <a:r>
              <a:rPr spc="-60"/>
              <a:t> </a:t>
            </a:r>
            <a:r>
              <a:rPr spc="0"/>
              <a:t>milk</a:t>
            </a:r>
            <a:r>
              <a:rPr spc="-65"/>
              <a:t> </a:t>
            </a:r>
            <a:r>
              <a:rPr spc="0"/>
              <a:t>‘</a:t>
            </a:r>
            <a:r>
              <a:rPr spc="-125"/>
              <a:t> </a:t>
            </a:r>
            <a:r>
              <a:rPr sz="2300">
                <a:solidFill>
                  <a:srgbClr val="2E75B6"/>
                </a:solidFill>
              </a:rPr>
              <a:t>let-</a:t>
            </a:r>
            <a:r>
              <a:rPr sz="2300" spc="0">
                <a:solidFill>
                  <a:srgbClr val="2E75B6"/>
                </a:solidFill>
              </a:rPr>
              <a:t>down</a:t>
            </a:r>
            <a:r>
              <a:rPr sz="2400" spc="0"/>
              <a:t>'</a:t>
            </a:r>
            <a:r>
              <a:rPr sz="2400" spc="-15"/>
              <a:t> </a:t>
            </a:r>
            <a:r>
              <a:rPr spc="-20"/>
              <a:t>and</a:t>
            </a:r>
            <a:r>
              <a:rPr spc="-125"/>
              <a:t> </a:t>
            </a:r>
            <a:r>
              <a:rPr spc="-20"/>
              <a:t>she</a:t>
            </a:r>
            <a:r>
              <a:rPr spc="-114"/>
              <a:t> </a:t>
            </a:r>
            <a:r>
              <a:rPr spc="0"/>
              <a:t>may</a:t>
            </a:r>
            <a:r>
              <a:rPr spc="-114"/>
              <a:t> </a:t>
            </a:r>
            <a:r>
              <a:rPr spc="0"/>
              <a:t>be</a:t>
            </a:r>
            <a:r>
              <a:rPr spc="-120"/>
              <a:t> </a:t>
            </a:r>
            <a:r>
              <a:rPr spc="-25"/>
              <a:t>aware</a:t>
            </a:r>
            <a:r>
              <a:rPr spc="-114"/>
              <a:t> </a:t>
            </a:r>
            <a:r>
              <a:rPr spc="0"/>
              <a:t>of</a:t>
            </a:r>
            <a:r>
              <a:rPr spc="-120"/>
              <a:t> </a:t>
            </a:r>
            <a:r>
              <a:rPr spc="-20"/>
              <a:t>milk being</a:t>
            </a:r>
            <a:r>
              <a:rPr spc="-125"/>
              <a:t> </a:t>
            </a:r>
            <a:r>
              <a:rPr spc="-25"/>
              <a:t>ejected</a:t>
            </a:r>
            <a:r>
              <a:rPr spc="-120"/>
              <a:t> </a:t>
            </a:r>
            <a:r>
              <a:rPr spc="0"/>
              <a:t>from</a:t>
            </a:r>
            <a:r>
              <a:rPr spc="-95"/>
              <a:t> </a:t>
            </a:r>
            <a:r>
              <a:rPr spc="0"/>
              <a:t>the</a:t>
            </a:r>
            <a:r>
              <a:rPr spc="-100"/>
              <a:t> </a:t>
            </a:r>
            <a:r>
              <a:rPr spc="-10"/>
              <a:t>opposite</a:t>
            </a:r>
            <a:r>
              <a:rPr spc="-100"/>
              <a:t> </a:t>
            </a:r>
            <a:r>
              <a:rPr spc="-10"/>
              <a:t>breast</a:t>
            </a:r>
            <a:r>
              <a:rPr spc="-100"/>
              <a:t> </a:t>
            </a:r>
            <a:r>
              <a:rPr spc="0"/>
              <a:t>from</a:t>
            </a:r>
            <a:r>
              <a:rPr spc="-100"/>
              <a:t> </a:t>
            </a:r>
            <a:r>
              <a:rPr spc="0"/>
              <a:t>which</a:t>
            </a:r>
            <a:r>
              <a:rPr spc="-100"/>
              <a:t> </a:t>
            </a:r>
            <a:r>
              <a:rPr spc="0"/>
              <a:t>the</a:t>
            </a:r>
            <a:r>
              <a:rPr spc="-100"/>
              <a:t> </a:t>
            </a:r>
            <a:r>
              <a:rPr spc="0"/>
              <a:t>baby</a:t>
            </a:r>
            <a:r>
              <a:rPr spc="-114"/>
              <a:t> </a:t>
            </a:r>
            <a:r>
              <a:rPr spc="-25"/>
              <a:t>is</a:t>
            </a:r>
            <a:r>
              <a:rPr spc="0"/>
              <a:t>	</a:t>
            </a:r>
            <a:r>
              <a:rPr sz="2000" spc="-9"/>
              <a:t>suckling.</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7563</Words>
  <Application>Microsoft Office PowerPoint</Application>
  <PresentationFormat>Custom</PresentationFormat>
  <Paragraphs>935</Paragraphs>
  <Slides>112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112</vt:i4>
      </vt:variant>
    </vt:vector>
  </HeadingPairs>
  <TitlesOfParts>
    <vt:vector size="122" baseType="lpstr">
      <vt:lpstr>Arial</vt:lpstr>
      <vt:lpstr>Calibri</vt:lpstr>
      <vt:lpstr>Gill Sans</vt:lpstr>
      <vt:lpstr>Helvetica</vt:lpstr>
      <vt:lpstr>Helvetica Neue</vt:lpstr>
      <vt:lpstr>Microsoft Sans Serif</vt:lpstr>
      <vt:lpstr>Times New Roman</vt:lpstr>
      <vt:lpstr>Trebuchet MS</vt:lpstr>
      <vt:lpstr>Verdana</vt:lpstr>
      <vt:lpstr>Office Theme</vt:lpstr>
      <vt:lpstr>Postpartum</vt:lpstr>
      <vt:lpstr>Introduction &amp; Definition</vt:lpstr>
      <vt:lpstr>Postpartum Findings and Changes</vt:lpstr>
      <vt:lpstr>General Changes</vt:lpstr>
      <vt:lpstr>General Changes</vt:lpstr>
      <vt:lpstr>Genital System</vt:lpstr>
      <vt:lpstr>Genital System - Uterine involution</vt:lpstr>
      <vt:lpstr>Genital System - Uterine involution</vt:lpstr>
      <vt:lpstr>PowerPoint Presentation</vt:lpstr>
      <vt:lpstr>Afterpains</vt:lpstr>
      <vt:lpstr>Genital System - Lochia</vt:lpstr>
      <vt:lpstr>PowerPoint Presentation</vt:lpstr>
      <vt:lpstr>Genital System - Cervix</vt:lpstr>
      <vt:lpstr>Genital System - Vagina, hymen, pelvic</vt:lpstr>
      <vt:lpstr>Cardiovascular System</vt:lpstr>
      <vt:lpstr>Hematologic system</vt:lpstr>
      <vt:lpstr>Endocrine - hCG</vt:lpstr>
      <vt:lpstr>Endocrine - Prolactin</vt:lpstr>
      <vt:lpstr>Endocrine - Estrogen</vt:lpstr>
      <vt:lpstr>Resumption of ovulation</vt:lpstr>
      <vt:lpstr>GI &amp; Abdominal wall</vt:lpstr>
      <vt:lpstr>GI &amp; Abdominal wall</vt:lpstr>
      <vt:lpstr>Urinary system</vt:lpstr>
      <vt:lpstr>Puerperal Pyrexia</vt:lpstr>
      <vt:lpstr>Puerperal Pyrexia</vt:lpstr>
      <vt:lpstr>DDX :</vt:lpstr>
      <vt:lpstr>Puerperal sepsis</vt:lpstr>
      <vt:lpstr>Puerperal sepsis (genital tract infection)</vt:lpstr>
      <vt:lpstr>PowerPoint Presentation</vt:lpstr>
      <vt:lpstr>oSourceofinfection:</vt:lpstr>
      <vt:lpstr>PowerPoint Presentation</vt:lpstr>
      <vt:lpstr>PowerPoint Presentation</vt:lpstr>
      <vt:lpstr>Prevention and management</vt:lpstr>
      <vt:lpstr>Wound infection</vt:lpstr>
      <vt:lpstr>Chest complications</vt:lpstr>
      <vt:lpstr>venous thromboembolism and pulmonary embolism</vt:lpstr>
      <vt:lpstr>Venous thromboembolism and pulmonary embolism</vt:lpstr>
      <vt:lpstr>Venous thromboembolism and pulmonary embolism</vt:lpstr>
      <vt:lpstr>PowerPoint Presentation</vt:lpstr>
      <vt:lpstr>PowerPoint Presentation</vt:lpstr>
      <vt:lpstr>* History :</vt:lpstr>
      <vt:lpstr>* Physical Examination : General look ( looks ill / in pain / pale / .. )</vt:lpstr>
      <vt:lpstr>1.Lochia( color / odour/</vt:lpstr>
      <vt:lpstr>* Investigations :</vt:lpstr>
      <vt:lpstr>PowerPoint Presentation</vt:lpstr>
      <vt:lpstr>Case Scenario: Puerperal Pyrexia</vt:lpstr>
      <vt:lpstr>History Taking</vt:lpstr>
      <vt:lpstr>Physical Examination</vt:lpstr>
      <vt:lpstr>Differential Diagnoses</vt:lpstr>
      <vt:lpstr>Investigations Ordered</vt:lpstr>
      <vt:lpstr>Psychological problems</vt:lpstr>
      <vt:lpstr>Baby blues</vt:lpstr>
      <vt:lpstr>Post Partum Depression (PPD)</vt:lpstr>
      <vt:lpstr>Who is at Risk for Postpartum  Depression?</vt:lpstr>
      <vt:lpstr>Postpartum psychosis</vt:lpstr>
      <vt:lpstr>Symptoms :</vt:lpstr>
      <vt:lpstr>PowerPoint Presentation</vt:lpstr>
      <vt:lpstr>PowerPoint Presentation</vt:lpstr>
      <vt:lpstr>PowerPoint Presentation</vt:lpstr>
      <vt:lpstr>Incontinence of urine</vt:lpstr>
      <vt:lpstr>Urinary tract infection</vt:lpstr>
      <vt:lpstr>PowerPoint Presentation</vt:lpstr>
      <vt:lpstr>GI complications - Incontinence of</vt:lpstr>
      <vt:lpstr>pelvic floor mucle training (kegel</vt:lpstr>
      <vt:lpstr>Others GI complication</vt:lpstr>
      <vt:lpstr>Postpartum Hypertension:</vt:lpstr>
      <vt:lpstr>patients with antepartum/intrapartum preeclampsia</vt:lpstr>
      <vt:lpstr>patients with antepartum/intrapartum preeclampsia (monitoring)</vt:lpstr>
      <vt:lpstr>PowerPoint Presentation</vt:lpstr>
      <vt:lpstr>PowerPoint Presentation</vt:lpstr>
      <vt:lpstr>PowerPoint Presentation</vt:lpstr>
      <vt:lpstr>PowerPoint Presentation</vt:lpstr>
      <vt:lpstr>PowerPoint Presentation</vt:lpstr>
      <vt:lpstr>Uterine Atony</vt:lpstr>
      <vt:lpstr>Diagnosis :- </vt:lpstr>
      <vt:lpstr> Bimanual compression of the uterus</vt:lpstr>
      <vt:lpstr>PowerPoint Presentation</vt:lpstr>
      <vt:lpstr>PowerPoint Presentation</vt:lpstr>
      <vt:lpstr>Uterine inversion</vt:lpstr>
      <vt:lpstr>Controlled cord traction :</vt:lpstr>
      <vt:lpstr>Reduction of uterine  inversion (Johnson method).</vt:lpstr>
      <vt:lpstr>Retained placenta </vt:lpstr>
      <vt:lpstr>PowerPoint Presentation</vt:lpstr>
      <vt:lpstr>Vulvar hematoma</vt:lpstr>
      <vt:lpstr>PowerPoint Presentation</vt:lpstr>
      <vt:lpstr>Presentation: </vt:lpstr>
      <vt:lpstr>Treatment</vt:lpstr>
      <vt:lpstr>Surgical management includes surgical drainage of the hematoma,  evacuation of any clots present, ligation of bleeding points, and the  assessment for signs of pressure necrosis (a complication of vulva  hematoma). These can be done under local anesthesia</vt:lpstr>
      <vt:lpstr>PowerPoint Presentation</vt:lpstr>
      <vt:lpstr>Answer  Pelvic Ultrasound to look for hidden hematoma(Broad ligament or retro peritoneal hematoma) </vt:lpstr>
      <vt:lpstr>PowerPoint Presentation</vt:lpstr>
      <vt:lpstr>PowerPoint Presentation</vt:lpstr>
      <vt:lpstr>Maternal mortality  Shock ( hypovolemic / neurogenic ) Blood transfusion complications Sheehan syndrome </vt:lpstr>
      <vt:lpstr>PowerPoint Presentation</vt:lpstr>
      <vt:lpstr>contraception</vt:lpstr>
      <vt:lpstr>PowerPoint Presentation</vt:lpstr>
      <vt:lpstr>Physiology of lactation</vt:lpstr>
      <vt:lpstr>Control of Lactation</vt:lpstr>
      <vt:lpstr>Milk ejection reflex</vt:lpstr>
      <vt:lpstr>PowerPoint Presentation</vt:lpstr>
      <vt:lpstr>Colostrum</vt:lpstr>
      <vt:lpstr>Breast milk</vt:lpstr>
      <vt:lpstr>Mechanisms of lactational amenorrhoea</vt:lpstr>
      <vt:lpstr>Non-breastfeeding mothers</vt:lpstr>
      <vt:lpstr>PowerPoint Presentation</vt:lpstr>
      <vt:lpstr>Breast engorgement</vt:lpstr>
      <vt:lpstr>PowerPoint Presentation</vt:lpstr>
      <vt:lpstr>Mastitis</vt:lpstr>
      <vt:lpstr>Mastitis</vt:lpstr>
      <vt:lpstr>Mastitis</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sora reyad</cp:lastModifiedBy>
  <cp:revision>2</cp:revision>
  <dcterms:modified xsi:type="dcterms:W3CDTF">2025-04-03T05:16:17Z</dcterms:modified>
</cp:coreProperties>
</file>