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12" r:id="rId3"/>
    <p:sldId id="318" r:id="rId4"/>
    <p:sldId id="259" r:id="rId5"/>
    <p:sldId id="316" r:id="rId6"/>
    <p:sldId id="260" r:id="rId7"/>
    <p:sldId id="319" r:id="rId8"/>
    <p:sldId id="261" r:id="rId9"/>
    <p:sldId id="317" r:id="rId10"/>
    <p:sldId id="338" r:id="rId11"/>
    <p:sldId id="262" r:id="rId12"/>
    <p:sldId id="337" r:id="rId13"/>
    <p:sldId id="263" r:id="rId14"/>
    <p:sldId id="265" r:id="rId15"/>
    <p:sldId id="339" r:id="rId16"/>
    <p:sldId id="324" r:id="rId17"/>
    <p:sldId id="340" r:id="rId18"/>
    <p:sldId id="325" r:id="rId19"/>
    <p:sldId id="326" r:id="rId20"/>
    <p:sldId id="331" r:id="rId21"/>
    <p:sldId id="341" r:id="rId22"/>
    <p:sldId id="332" r:id="rId23"/>
    <p:sldId id="333" r:id="rId24"/>
    <p:sldId id="334" r:id="rId25"/>
    <p:sldId id="335" r:id="rId26"/>
    <p:sldId id="302" r:id="rId27"/>
    <p:sldId id="342" r:id="rId28"/>
    <p:sldId id="303" r:id="rId29"/>
    <p:sldId id="304" r:id="rId30"/>
    <p:sldId id="329" r:id="rId31"/>
    <p:sldId id="328" r:id="rId32"/>
    <p:sldId id="330" r:id="rId33"/>
    <p:sldId id="308" r:id="rId34"/>
    <p:sldId id="31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09" autoAdjust="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43CCBE-C876-43A8-BEF3-1A27F17E7F6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2B0EEC-27EA-408E-A10D-FCCEC3AF169A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4400" b="1">
              <a:solidFill>
                <a:schemeClr val="tx1"/>
              </a:solidFill>
            </a:rPr>
            <a:t>Circulatory</a:t>
          </a:r>
          <a:r>
            <a:rPr lang="en-US" sz="4400" b="1"/>
            <a:t> </a:t>
          </a:r>
          <a:r>
            <a:rPr lang="en-US" sz="4400" b="1">
              <a:solidFill>
                <a:schemeClr val="tx1"/>
              </a:solidFill>
            </a:rPr>
            <a:t>system</a:t>
          </a:r>
          <a:r>
            <a:rPr lang="en-US" sz="6500"/>
            <a:t> </a:t>
          </a:r>
          <a:endParaRPr lang="en-US" sz="6500" dirty="0"/>
        </a:p>
      </dgm:t>
    </dgm:pt>
    <dgm:pt modelId="{F730B4A1-B1B7-4ACA-A4B7-A87FDADD6BDF}" type="parTrans" cxnId="{C1B383E8-568A-45C2-BC49-244787F661A5}">
      <dgm:prSet/>
      <dgm:spPr/>
      <dgm:t>
        <a:bodyPr/>
        <a:lstStyle/>
        <a:p>
          <a:endParaRPr lang="en-US"/>
        </a:p>
      </dgm:t>
    </dgm:pt>
    <dgm:pt modelId="{9A9BD714-04DF-4A3B-84B5-28FFC0958003}" type="sibTrans" cxnId="{C1B383E8-568A-45C2-BC49-244787F661A5}">
      <dgm:prSet/>
      <dgm:spPr/>
      <dgm:t>
        <a:bodyPr/>
        <a:lstStyle/>
        <a:p>
          <a:endParaRPr lang="en-US"/>
        </a:p>
      </dgm:t>
    </dgm:pt>
    <dgm:pt modelId="{7B438276-9152-4415-88C9-9F90BFFB6015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4400" b="1" dirty="0">
              <a:solidFill>
                <a:schemeClr val="tx1"/>
              </a:solidFill>
            </a:rPr>
            <a:t>I. </a:t>
          </a:r>
          <a:r>
            <a:rPr lang="en-US" sz="4400" b="1">
              <a:solidFill>
                <a:schemeClr val="tx1"/>
              </a:solidFill>
            </a:rPr>
            <a:t>Blood -vascular </a:t>
          </a:r>
          <a:endParaRPr lang="en-US" sz="4400" b="1" dirty="0">
            <a:solidFill>
              <a:schemeClr val="tx1"/>
            </a:solidFill>
          </a:endParaRPr>
        </a:p>
      </dgm:t>
    </dgm:pt>
    <dgm:pt modelId="{A94F4A56-B9D5-48EF-B4E5-4326A4CE161D}" type="parTrans" cxnId="{906B169B-B168-4A6D-8963-82CB2C445797}">
      <dgm:prSet/>
      <dgm:spPr/>
      <dgm:t>
        <a:bodyPr/>
        <a:lstStyle/>
        <a:p>
          <a:endParaRPr lang="en-US"/>
        </a:p>
      </dgm:t>
    </dgm:pt>
    <dgm:pt modelId="{0BF5F073-0FC6-4790-AA34-CB210CA97257}" type="sibTrans" cxnId="{906B169B-B168-4A6D-8963-82CB2C445797}">
      <dgm:prSet/>
      <dgm:spPr/>
      <dgm:t>
        <a:bodyPr/>
        <a:lstStyle/>
        <a:p>
          <a:endParaRPr lang="en-US"/>
        </a:p>
      </dgm:t>
    </dgm:pt>
    <dgm:pt modelId="{E69CEB4E-0196-46B6-8463-586889351612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4400" b="1" dirty="0">
              <a:solidFill>
                <a:schemeClr val="tx1"/>
              </a:solidFill>
            </a:rPr>
            <a:t>II. Lymphatic vascular</a:t>
          </a:r>
        </a:p>
      </dgm:t>
    </dgm:pt>
    <dgm:pt modelId="{CB33E9B8-FAF9-4A4E-97A7-240192159508}" type="parTrans" cxnId="{873AA90D-664C-4815-A964-196AB9EE6659}">
      <dgm:prSet/>
      <dgm:spPr/>
      <dgm:t>
        <a:bodyPr/>
        <a:lstStyle/>
        <a:p>
          <a:endParaRPr lang="en-US"/>
        </a:p>
      </dgm:t>
    </dgm:pt>
    <dgm:pt modelId="{18DF6EFF-A6CA-431B-BD9E-909A6F3F931F}" type="sibTrans" cxnId="{873AA90D-664C-4815-A964-196AB9EE6659}">
      <dgm:prSet/>
      <dgm:spPr/>
      <dgm:t>
        <a:bodyPr/>
        <a:lstStyle/>
        <a:p>
          <a:endParaRPr lang="en-US"/>
        </a:p>
      </dgm:t>
    </dgm:pt>
    <dgm:pt modelId="{3C50ECAB-8312-468D-B9FD-A74C8454C948}" type="pres">
      <dgm:prSet presAssocID="{6243CCBE-C876-43A8-BEF3-1A27F17E7F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4C941B-749D-4F4D-84F8-254F550414FD}" type="pres">
      <dgm:prSet presAssocID="{DF2B0EEC-27EA-408E-A10D-FCCEC3AF169A}" presName="hierRoot1" presStyleCnt="0">
        <dgm:presLayoutVars>
          <dgm:hierBranch val="init"/>
        </dgm:presLayoutVars>
      </dgm:prSet>
      <dgm:spPr/>
    </dgm:pt>
    <dgm:pt modelId="{7F80FAA4-F0C8-4E22-91AB-F2C4782BB72F}" type="pres">
      <dgm:prSet presAssocID="{DF2B0EEC-27EA-408E-A10D-FCCEC3AF169A}" presName="rootComposite1" presStyleCnt="0"/>
      <dgm:spPr/>
    </dgm:pt>
    <dgm:pt modelId="{74FF9670-3947-494E-A55A-ED8C99F4E4B5}" type="pres">
      <dgm:prSet presAssocID="{DF2B0EEC-27EA-408E-A10D-FCCEC3AF169A}" presName="rootText1" presStyleLbl="node0" presStyleIdx="0" presStyleCnt="1" custScaleX="88994" custScaleY="85724" custLinFactNeighborY="-467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A2B6C6-1C22-413E-8050-74496C645BCB}" type="pres">
      <dgm:prSet presAssocID="{DF2B0EEC-27EA-408E-A10D-FCCEC3AF169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5FE0F3B-EE3B-408E-A598-A71E7749FDB4}" type="pres">
      <dgm:prSet presAssocID="{DF2B0EEC-27EA-408E-A10D-FCCEC3AF169A}" presName="hierChild2" presStyleCnt="0"/>
      <dgm:spPr/>
    </dgm:pt>
    <dgm:pt modelId="{8C7CA8E3-783A-41CA-8457-B1182925A7BD}" type="pres">
      <dgm:prSet presAssocID="{A94F4A56-B9D5-48EF-B4E5-4326A4CE161D}" presName="Name37" presStyleLbl="parChTrans1D2" presStyleIdx="0" presStyleCnt="2"/>
      <dgm:spPr/>
      <dgm:t>
        <a:bodyPr/>
        <a:lstStyle/>
        <a:p>
          <a:endParaRPr lang="en-US"/>
        </a:p>
      </dgm:t>
    </dgm:pt>
    <dgm:pt modelId="{4A3038C9-F90E-44C3-A743-A562DCA59A76}" type="pres">
      <dgm:prSet presAssocID="{7B438276-9152-4415-88C9-9F90BFFB6015}" presName="hierRoot2" presStyleCnt="0">
        <dgm:presLayoutVars>
          <dgm:hierBranch val="init"/>
        </dgm:presLayoutVars>
      </dgm:prSet>
      <dgm:spPr/>
    </dgm:pt>
    <dgm:pt modelId="{D196F9E6-FEF7-486B-9989-64D15CDDA00D}" type="pres">
      <dgm:prSet presAssocID="{7B438276-9152-4415-88C9-9F90BFFB6015}" presName="rootComposite" presStyleCnt="0"/>
      <dgm:spPr/>
    </dgm:pt>
    <dgm:pt modelId="{5DFFC959-5969-4E0E-B7A7-E98A8193FF36}" type="pres">
      <dgm:prSet presAssocID="{7B438276-9152-4415-88C9-9F90BFFB6015}" presName="rootText" presStyleLbl="node2" presStyleIdx="0" presStyleCnt="2" custLinFactNeighborY="234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5E72D8-C4D4-4294-9BB2-6274078D82E7}" type="pres">
      <dgm:prSet presAssocID="{7B438276-9152-4415-88C9-9F90BFFB6015}" presName="rootConnector" presStyleLbl="node2" presStyleIdx="0" presStyleCnt="2"/>
      <dgm:spPr/>
      <dgm:t>
        <a:bodyPr/>
        <a:lstStyle/>
        <a:p>
          <a:endParaRPr lang="en-US"/>
        </a:p>
      </dgm:t>
    </dgm:pt>
    <dgm:pt modelId="{5AAAA00C-9283-47E5-B1E9-B7C6B92DB230}" type="pres">
      <dgm:prSet presAssocID="{7B438276-9152-4415-88C9-9F90BFFB6015}" presName="hierChild4" presStyleCnt="0"/>
      <dgm:spPr/>
    </dgm:pt>
    <dgm:pt modelId="{6AF4DD4C-858B-4698-B4B3-A12C1B0A960E}" type="pres">
      <dgm:prSet presAssocID="{7B438276-9152-4415-88C9-9F90BFFB6015}" presName="hierChild5" presStyleCnt="0"/>
      <dgm:spPr/>
    </dgm:pt>
    <dgm:pt modelId="{F3EA0B59-0476-4A5A-A5E8-65185B4A1B37}" type="pres">
      <dgm:prSet presAssocID="{CB33E9B8-FAF9-4A4E-97A7-240192159508}" presName="Name37" presStyleLbl="parChTrans1D2" presStyleIdx="1" presStyleCnt="2"/>
      <dgm:spPr/>
      <dgm:t>
        <a:bodyPr/>
        <a:lstStyle/>
        <a:p>
          <a:endParaRPr lang="en-US"/>
        </a:p>
      </dgm:t>
    </dgm:pt>
    <dgm:pt modelId="{D28E69CD-59B9-4D86-A9B3-C631B54584AD}" type="pres">
      <dgm:prSet presAssocID="{E69CEB4E-0196-46B6-8463-586889351612}" presName="hierRoot2" presStyleCnt="0">
        <dgm:presLayoutVars>
          <dgm:hierBranch val="init"/>
        </dgm:presLayoutVars>
      </dgm:prSet>
      <dgm:spPr/>
    </dgm:pt>
    <dgm:pt modelId="{209C3D85-92C2-4CA2-B9BA-4225AF4D7908}" type="pres">
      <dgm:prSet presAssocID="{E69CEB4E-0196-46B6-8463-586889351612}" presName="rootComposite" presStyleCnt="0"/>
      <dgm:spPr/>
    </dgm:pt>
    <dgm:pt modelId="{4CBEF7FB-AAC4-4811-8EBB-EE1E44F0AFD5}" type="pres">
      <dgm:prSet presAssocID="{E69CEB4E-0196-46B6-8463-586889351612}" presName="rootText" presStyleLbl="node2" presStyleIdx="1" presStyleCnt="2" custLinFactNeighborY="234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42B5C3-A2B0-4557-B28C-C72F5411E163}" type="pres">
      <dgm:prSet presAssocID="{E69CEB4E-0196-46B6-8463-586889351612}" presName="rootConnector" presStyleLbl="node2" presStyleIdx="1" presStyleCnt="2"/>
      <dgm:spPr/>
      <dgm:t>
        <a:bodyPr/>
        <a:lstStyle/>
        <a:p>
          <a:endParaRPr lang="en-US"/>
        </a:p>
      </dgm:t>
    </dgm:pt>
    <dgm:pt modelId="{D5CEB32C-04F5-415B-81D2-5B0A43CCD9E9}" type="pres">
      <dgm:prSet presAssocID="{E69CEB4E-0196-46B6-8463-586889351612}" presName="hierChild4" presStyleCnt="0"/>
      <dgm:spPr/>
    </dgm:pt>
    <dgm:pt modelId="{88C3565D-6A84-49DA-85D8-FABA153CC61E}" type="pres">
      <dgm:prSet presAssocID="{E69CEB4E-0196-46B6-8463-586889351612}" presName="hierChild5" presStyleCnt="0"/>
      <dgm:spPr/>
    </dgm:pt>
    <dgm:pt modelId="{ED966E97-BF84-4CAC-B9A6-CADCA1708F28}" type="pres">
      <dgm:prSet presAssocID="{DF2B0EEC-27EA-408E-A10D-FCCEC3AF169A}" presName="hierChild3" presStyleCnt="0"/>
      <dgm:spPr/>
    </dgm:pt>
  </dgm:ptLst>
  <dgm:cxnLst>
    <dgm:cxn modelId="{C1B383E8-568A-45C2-BC49-244787F661A5}" srcId="{6243CCBE-C876-43A8-BEF3-1A27F17E7F68}" destId="{DF2B0EEC-27EA-408E-A10D-FCCEC3AF169A}" srcOrd="0" destOrd="0" parTransId="{F730B4A1-B1B7-4ACA-A4B7-A87FDADD6BDF}" sibTransId="{9A9BD714-04DF-4A3B-84B5-28FFC0958003}"/>
    <dgm:cxn modelId="{5756A7B1-F1B0-4C7D-8FEC-D855E204DB59}" type="presOf" srcId="{7B438276-9152-4415-88C9-9F90BFFB6015}" destId="{4F5E72D8-C4D4-4294-9BB2-6274078D82E7}" srcOrd="1" destOrd="0" presId="urn:microsoft.com/office/officeart/2005/8/layout/orgChart1"/>
    <dgm:cxn modelId="{CD9BFD53-0359-429E-BC6F-F0778E1D01FB}" type="presOf" srcId="{DF2B0EEC-27EA-408E-A10D-FCCEC3AF169A}" destId="{83A2B6C6-1C22-413E-8050-74496C645BCB}" srcOrd="1" destOrd="0" presId="urn:microsoft.com/office/officeart/2005/8/layout/orgChart1"/>
    <dgm:cxn modelId="{FF0F7222-F6B2-4BF1-8894-FBBA4A272999}" type="presOf" srcId="{CB33E9B8-FAF9-4A4E-97A7-240192159508}" destId="{F3EA0B59-0476-4A5A-A5E8-65185B4A1B37}" srcOrd="0" destOrd="0" presId="urn:microsoft.com/office/officeart/2005/8/layout/orgChart1"/>
    <dgm:cxn modelId="{37646D40-770F-4E16-93CA-7E98C1F08199}" type="presOf" srcId="{E69CEB4E-0196-46B6-8463-586889351612}" destId="{C842B5C3-A2B0-4557-B28C-C72F5411E163}" srcOrd="1" destOrd="0" presId="urn:microsoft.com/office/officeart/2005/8/layout/orgChart1"/>
    <dgm:cxn modelId="{A4E4DB57-4011-4BAE-8ECD-E8ABFF08FFEA}" type="presOf" srcId="{6243CCBE-C876-43A8-BEF3-1A27F17E7F68}" destId="{3C50ECAB-8312-468D-B9FD-A74C8454C948}" srcOrd="0" destOrd="0" presId="urn:microsoft.com/office/officeart/2005/8/layout/orgChart1"/>
    <dgm:cxn modelId="{C29E7161-5AAC-4C3C-9A2E-4726825BB7BF}" type="presOf" srcId="{A94F4A56-B9D5-48EF-B4E5-4326A4CE161D}" destId="{8C7CA8E3-783A-41CA-8457-B1182925A7BD}" srcOrd="0" destOrd="0" presId="urn:microsoft.com/office/officeart/2005/8/layout/orgChart1"/>
    <dgm:cxn modelId="{873AA90D-664C-4815-A964-196AB9EE6659}" srcId="{DF2B0EEC-27EA-408E-A10D-FCCEC3AF169A}" destId="{E69CEB4E-0196-46B6-8463-586889351612}" srcOrd="1" destOrd="0" parTransId="{CB33E9B8-FAF9-4A4E-97A7-240192159508}" sibTransId="{18DF6EFF-A6CA-431B-BD9E-909A6F3F931F}"/>
    <dgm:cxn modelId="{906B169B-B168-4A6D-8963-82CB2C445797}" srcId="{DF2B0EEC-27EA-408E-A10D-FCCEC3AF169A}" destId="{7B438276-9152-4415-88C9-9F90BFFB6015}" srcOrd="0" destOrd="0" parTransId="{A94F4A56-B9D5-48EF-B4E5-4326A4CE161D}" sibTransId="{0BF5F073-0FC6-4790-AA34-CB210CA97257}"/>
    <dgm:cxn modelId="{6F6D3FB5-456D-47F9-984B-D58C14742664}" type="presOf" srcId="{DF2B0EEC-27EA-408E-A10D-FCCEC3AF169A}" destId="{74FF9670-3947-494E-A55A-ED8C99F4E4B5}" srcOrd="0" destOrd="0" presId="urn:microsoft.com/office/officeart/2005/8/layout/orgChart1"/>
    <dgm:cxn modelId="{B7FA9C28-71E5-4770-AD65-F96224E55002}" type="presOf" srcId="{E69CEB4E-0196-46B6-8463-586889351612}" destId="{4CBEF7FB-AAC4-4811-8EBB-EE1E44F0AFD5}" srcOrd="0" destOrd="0" presId="urn:microsoft.com/office/officeart/2005/8/layout/orgChart1"/>
    <dgm:cxn modelId="{266657F1-40CE-45FB-B094-F919D948496C}" type="presOf" srcId="{7B438276-9152-4415-88C9-9F90BFFB6015}" destId="{5DFFC959-5969-4E0E-B7A7-E98A8193FF36}" srcOrd="0" destOrd="0" presId="urn:microsoft.com/office/officeart/2005/8/layout/orgChart1"/>
    <dgm:cxn modelId="{A3D779D6-A4D8-47EC-BE32-BEEAC4596E47}" type="presParOf" srcId="{3C50ECAB-8312-468D-B9FD-A74C8454C948}" destId="{044C941B-749D-4F4D-84F8-254F550414FD}" srcOrd="0" destOrd="0" presId="urn:microsoft.com/office/officeart/2005/8/layout/orgChart1"/>
    <dgm:cxn modelId="{B6BD824A-3A20-431C-8A88-774CB91CE656}" type="presParOf" srcId="{044C941B-749D-4F4D-84F8-254F550414FD}" destId="{7F80FAA4-F0C8-4E22-91AB-F2C4782BB72F}" srcOrd="0" destOrd="0" presId="urn:microsoft.com/office/officeart/2005/8/layout/orgChart1"/>
    <dgm:cxn modelId="{46B04816-DEE4-4AE9-8AF3-31F371D690C3}" type="presParOf" srcId="{7F80FAA4-F0C8-4E22-91AB-F2C4782BB72F}" destId="{74FF9670-3947-494E-A55A-ED8C99F4E4B5}" srcOrd="0" destOrd="0" presId="urn:microsoft.com/office/officeart/2005/8/layout/orgChart1"/>
    <dgm:cxn modelId="{2A517382-68F4-4DC3-8F5E-EEA2D9D628D2}" type="presParOf" srcId="{7F80FAA4-F0C8-4E22-91AB-F2C4782BB72F}" destId="{83A2B6C6-1C22-413E-8050-74496C645BCB}" srcOrd="1" destOrd="0" presId="urn:microsoft.com/office/officeart/2005/8/layout/orgChart1"/>
    <dgm:cxn modelId="{CABB4A3C-4738-4980-8BAB-A6FC67F86F2B}" type="presParOf" srcId="{044C941B-749D-4F4D-84F8-254F550414FD}" destId="{C5FE0F3B-EE3B-408E-A598-A71E7749FDB4}" srcOrd="1" destOrd="0" presId="urn:microsoft.com/office/officeart/2005/8/layout/orgChart1"/>
    <dgm:cxn modelId="{DD55805D-4543-4194-A432-241C45332EDD}" type="presParOf" srcId="{C5FE0F3B-EE3B-408E-A598-A71E7749FDB4}" destId="{8C7CA8E3-783A-41CA-8457-B1182925A7BD}" srcOrd="0" destOrd="0" presId="urn:microsoft.com/office/officeart/2005/8/layout/orgChart1"/>
    <dgm:cxn modelId="{EEF3CBF5-A292-439D-847E-FC8B927177FD}" type="presParOf" srcId="{C5FE0F3B-EE3B-408E-A598-A71E7749FDB4}" destId="{4A3038C9-F90E-44C3-A743-A562DCA59A76}" srcOrd="1" destOrd="0" presId="urn:microsoft.com/office/officeart/2005/8/layout/orgChart1"/>
    <dgm:cxn modelId="{8525FE76-658F-4801-A43E-E32EEEBEEC45}" type="presParOf" srcId="{4A3038C9-F90E-44C3-A743-A562DCA59A76}" destId="{D196F9E6-FEF7-486B-9989-64D15CDDA00D}" srcOrd="0" destOrd="0" presId="urn:microsoft.com/office/officeart/2005/8/layout/orgChart1"/>
    <dgm:cxn modelId="{EE0C95E4-8653-46F2-9C60-AEF1329AA408}" type="presParOf" srcId="{D196F9E6-FEF7-486B-9989-64D15CDDA00D}" destId="{5DFFC959-5969-4E0E-B7A7-E98A8193FF36}" srcOrd="0" destOrd="0" presId="urn:microsoft.com/office/officeart/2005/8/layout/orgChart1"/>
    <dgm:cxn modelId="{E487F62D-459A-4AB2-ACC0-18F926E5AF40}" type="presParOf" srcId="{D196F9E6-FEF7-486B-9989-64D15CDDA00D}" destId="{4F5E72D8-C4D4-4294-9BB2-6274078D82E7}" srcOrd="1" destOrd="0" presId="urn:microsoft.com/office/officeart/2005/8/layout/orgChart1"/>
    <dgm:cxn modelId="{9E02CD71-33A0-4BB7-A1AE-180A26DCD432}" type="presParOf" srcId="{4A3038C9-F90E-44C3-A743-A562DCA59A76}" destId="{5AAAA00C-9283-47E5-B1E9-B7C6B92DB230}" srcOrd="1" destOrd="0" presId="urn:microsoft.com/office/officeart/2005/8/layout/orgChart1"/>
    <dgm:cxn modelId="{86E133FA-1657-4518-B43A-E55D18F8101C}" type="presParOf" srcId="{4A3038C9-F90E-44C3-A743-A562DCA59A76}" destId="{6AF4DD4C-858B-4698-B4B3-A12C1B0A960E}" srcOrd="2" destOrd="0" presId="urn:microsoft.com/office/officeart/2005/8/layout/orgChart1"/>
    <dgm:cxn modelId="{59FE6861-2F4B-496F-878F-1080BED32298}" type="presParOf" srcId="{C5FE0F3B-EE3B-408E-A598-A71E7749FDB4}" destId="{F3EA0B59-0476-4A5A-A5E8-65185B4A1B37}" srcOrd="2" destOrd="0" presId="urn:microsoft.com/office/officeart/2005/8/layout/orgChart1"/>
    <dgm:cxn modelId="{5BB14B5B-275E-4295-8BD6-2D47D22CF950}" type="presParOf" srcId="{C5FE0F3B-EE3B-408E-A598-A71E7749FDB4}" destId="{D28E69CD-59B9-4D86-A9B3-C631B54584AD}" srcOrd="3" destOrd="0" presId="urn:microsoft.com/office/officeart/2005/8/layout/orgChart1"/>
    <dgm:cxn modelId="{1D9C66EA-E0C8-46E6-A1E0-842D5D45CD99}" type="presParOf" srcId="{D28E69CD-59B9-4D86-A9B3-C631B54584AD}" destId="{209C3D85-92C2-4CA2-B9BA-4225AF4D7908}" srcOrd="0" destOrd="0" presId="urn:microsoft.com/office/officeart/2005/8/layout/orgChart1"/>
    <dgm:cxn modelId="{74746396-DA3E-45BC-820A-266114FA7608}" type="presParOf" srcId="{209C3D85-92C2-4CA2-B9BA-4225AF4D7908}" destId="{4CBEF7FB-AAC4-4811-8EBB-EE1E44F0AFD5}" srcOrd="0" destOrd="0" presId="urn:microsoft.com/office/officeart/2005/8/layout/orgChart1"/>
    <dgm:cxn modelId="{6AD6463C-21A7-4B2E-A31B-EEA9E59FAA2E}" type="presParOf" srcId="{209C3D85-92C2-4CA2-B9BA-4225AF4D7908}" destId="{C842B5C3-A2B0-4557-B28C-C72F5411E163}" srcOrd="1" destOrd="0" presId="urn:microsoft.com/office/officeart/2005/8/layout/orgChart1"/>
    <dgm:cxn modelId="{B1D0E8A0-508D-430D-9160-C884795309D4}" type="presParOf" srcId="{D28E69CD-59B9-4D86-A9B3-C631B54584AD}" destId="{D5CEB32C-04F5-415B-81D2-5B0A43CCD9E9}" srcOrd="1" destOrd="0" presId="urn:microsoft.com/office/officeart/2005/8/layout/orgChart1"/>
    <dgm:cxn modelId="{3D068C89-DF78-4CB9-A9C1-B8EE96A0DA21}" type="presParOf" srcId="{D28E69CD-59B9-4D86-A9B3-C631B54584AD}" destId="{88C3565D-6A84-49DA-85D8-FABA153CC61E}" srcOrd="2" destOrd="0" presId="urn:microsoft.com/office/officeart/2005/8/layout/orgChart1"/>
    <dgm:cxn modelId="{FFB06971-FFFC-4075-9A42-151C80AB6AB3}" type="presParOf" srcId="{044C941B-749D-4F4D-84F8-254F550414FD}" destId="{ED966E97-BF84-4CAC-B9A6-CADCA1708F28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A0B59-0476-4A5A-A5E8-65185B4A1B37}">
      <dsp:nvSpPr>
        <dsp:cNvPr id="0" name=""/>
        <dsp:cNvSpPr/>
      </dsp:nvSpPr>
      <dsp:spPr>
        <a:xfrm>
          <a:off x="4114799" y="1667342"/>
          <a:ext cx="2251813" cy="2088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7476"/>
              </a:lnTo>
              <a:lnTo>
                <a:pt x="2251813" y="1697476"/>
              </a:lnTo>
              <a:lnTo>
                <a:pt x="2251813" y="20882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CA8E3-783A-41CA-8457-B1182925A7BD}">
      <dsp:nvSpPr>
        <dsp:cNvPr id="0" name=""/>
        <dsp:cNvSpPr/>
      </dsp:nvSpPr>
      <dsp:spPr>
        <a:xfrm>
          <a:off x="1862986" y="1667342"/>
          <a:ext cx="2251813" cy="2088286"/>
        </a:xfrm>
        <a:custGeom>
          <a:avLst/>
          <a:gdLst/>
          <a:ahLst/>
          <a:cxnLst/>
          <a:rect l="0" t="0" r="0" b="0"/>
          <a:pathLst>
            <a:path>
              <a:moveTo>
                <a:pt x="2251813" y="0"/>
              </a:moveTo>
              <a:lnTo>
                <a:pt x="2251813" y="1697476"/>
              </a:lnTo>
              <a:lnTo>
                <a:pt x="0" y="1697476"/>
              </a:lnTo>
              <a:lnTo>
                <a:pt x="0" y="20882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F9670-3947-494E-A55A-ED8C99F4E4B5}">
      <dsp:nvSpPr>
        <dsp:cNvPr id="0" name=""/>
        <dsp:cNvSpPr/>
      </dsp:nvSpPr>
      <dsp:spPr>
        <a:xfrm>
          <a:off x="2458619" y="72016"/>
          <a:ext cx="3312361" cy="159532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>
              <a:solidFill>
                <a:schemeClr val="tx1"/>
              </a:solidFill>
            </a:rPr>
            <a:t>Circulatory</a:t>
          </a:r>
          <a:r>
            <a:rPr lang="en-US" sz="4400" b="1" kern="1200"/>
            <a:t> </a:t>
          </a:r>
          <a:r>
            <a:rPr lang="en-US" sz="4400" b="1" kern="1200">
              <a:solidFill>
                <a:schemeClr val="tx1"/>
              </a:solidFill>
            </a:rPr>
            <a:t>system</a:t>
          </a:r>
          <a:r>
            <a:rPr lang="en-US" sz="6500" kern="1200"/>
            <a:t> </a:t>
          </a:r>
          <a:endParaRPr lang="en-US" sz="6500" kern="1200" dirty="0"/>
        </a:p>
      </dsp:txBody>
      <dsp:txXfrm>
        <a:off x="2458619" y="72016"/>
        <a:ext cx="3312361" cy="1595325"/>
      </dsp:txXfrm>
    </dsp:sp>
    <dsp:sp modelId="{5DFFC959-5969-4E0E-B7A7-E98A8193FF36}">
      <dsp:nvSpPr>
        <dsp:cNvPr id="0" name=""/>
        <dsp:cNvSpPr/>
      </dsp:nvSpPr>
      <dsp:spPr>
        <a:xfrm>
          <a:off x="1984" y="375562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>
              <a:solidFill>
                <a:schemeClr val="tx1"/>
              </a:solidFill>
            </a:rPr>
            <a:t>I. </a:t>
          </a:r>
          <a:r>
            <a:rPr lang="en-US" sz="4400" b="1" kern="1200">
              <a:solidFill>
                <a:schemeClr val="tx1"/>
              </a:solidFill>
            </a:rPr>
            <a:t>Blood -vascular </a:t>
          </a:r>
          <a:endParaRPr lang="en-US" sz="4400" b="1" kern="1200" dirty="0">
            <a:solidFill>
              <a:schemeClr val="tx1"/>
            </a:solidFill>
          </a:endParaRPr>
        </a:p>
      </dsp:txBody>
      <dsp:txXfrm>
        <a:off x="1984" y="3755629"/>
        <a:ext cx="3722005" cy="1861002"/>
      </dsp:txXfrm>
    </dsp:sp>
    <dsp:sp modelId="{4CBEF7FB-AAC4-4811-8EBB-EE1E44F0AFD5}">
      <dsp:nvSpPr>
        <dsp:cNvPr id="0" name=""/>
        <dsp:cNvSpPr/>
      </dsp:nvSpPr>
      <dsp:spPr>
        <a:xfrm>
          <a:off x="4505610" y="375562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>
              <a:solidFill>
                <a:schemeClr val="tx1"/>
              </a:solidFill>
            </a:rPr>
            <a:t>II. Lymphatic vascular</a:t>
          </a:r>
        </a:p>
      </dsp:txBody>
      <dsp:txXfrm>
        <a:off x="4505610" y="3755629"/>
        <a:ext cx="3722005" cy="1861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8721DB-3D13-45F8-AA9B-A34E25D77266}" type="datetimeFigureOut">
              <a:rPr lang="en-US"/>
              <a:pPr>
                <a:defRPr/>
              </a:pPr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81AC687-EB5D-4875-8676-39E434541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186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1AC687-EB5D-4875-8676-39E434541867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40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1AC687-EB5D-4875-8676-39E434541867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9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74B1BCA-CC16-46F1-A8AC-4CCEBCA4D53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83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6F98-6C30-44BF-B4F9-D32ED4FF55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11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2746F-8812-4CD0-A683-1E425C6C9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78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A36D-2913-41BB-B686-5E96CCED6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45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D052-0F8C-4610-8609-D1DB2679C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94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25D2-A36B-428A-9AD1-16C866D02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20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22358-0A3D-4DC7-9789-B61388AA6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68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2994-84E2-4183-96C9-3ABE7FD6A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89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C106F-C7FE-4E87-AEAE-CE5C3A0AAA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79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D0182-D3CA-4415-9276-B1D2B9744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C08C8-0882-45DC-B022-A1B12BE99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1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B10E4-2064-4ED6-B896-FF4CED385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90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24F8D7-45CE-411C-B97D-82439DD72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imgarcade.com/1/artery-layer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imgarcade.com/1/artery-layers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garcade.com/1/artery-layers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6.pn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openxmlformats.org/officeDocument/2006/relationships/hyperlink" Target="http://imgarcade.com/1/artery-layer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327992" y="332656"/>
            <a:ext cx="7772400" cy="1656184"/>
          </a:xfrm>
        </p:spPr>
        <p:txBody>
          <a:bodyPr/>
          <a:lstStyle/>
          <a:p>
            <a:pPr eaLnBrk="1" hangingPunct="1"/>
            <a:r>
              <a:rPr lang="en-US" altLang="en-US" b="1" dirty="0"/>
              <a:t>The </a:t>
            </a:r>
            <a:r>
              <a:rPr lang="en-US" altLang="en-US" b="1" dirty="0" smtClean="0"/>
              <a:t>vascular system Part I</a:t>
            </a:r>
            <a:r>
              <a:rPr lang="es-ES" sz="2800" b="1" dirty="0">
                <a:solidFill>
                  <a:prstClr val="black"/>
                </a:solidFill>
              </a:rPr>
              <a:t/>
            </a:r>
            <a:br>
              <a:rPr lang="es-ES" sz="2800" b="1" dirty="0">
                <a:solidFill>
                  <a:prstClr val="black"/>
                </a:solidFill>
              </a:rPr>
            </a:br>
            <a:r>
              <a:rPr lang="es-ES" sz="2800" b="1" dirty="0" smtClean="0">
                <a:solidFill>
                  <a:prstClr val="black"/>
                </a:solidFill>
              </a:rPr>
              <a:t>Medical students / First </a:t>
            </a:r>
            <a:r>
              <a:rPr lang="es-ES" sz="2800" b="1" dirty="0" err="1" smtClean="0">
                <a:solidFill>
                  <a:prstClr val="black"/>
                </a:solidFill>
              </a:rPr>
              <a:t>Year</a:t>
            </a:r>
            <a:r>
              <a:rPr lang="es-ES" sz="2800" b="1" dirty="0" smtClean="0">
                <a:solidFill>
                  <a:prstClr val="black"/>
                </a:solidFill>
              </a:rPr>
              <a:t/>
            </a:r>
            <a:br>
              <a:rPr lang="es-ES" sz="2800" b="1" dirty="0" smtClean="0">
                <a:solidFill>
                  <a:prstClr val="black"/>
                </a:solidFill>
              </a:rPr>
            </a:br>
            <a:r>
              <a:rPr lang="es-ES" sz="2000" b="1" dirty="0" err="1">
                <a:solidFill>
                  <a:prstClr val="black"/>
                </a:solidFill>
              </a:rPr>
              <a:t>Professor</a:t>
            </a:r>
            <a:r>
              <a:rPr lang="es-ES" sz="2000" b="1" dirty="0">
                <a:solidFill>
                  <a:prstClr val="black"/>
                </a:solidFill>
              </a:rPr>
              <a:t> Dr. Hala El-mazar</a:t>
            </a:r>
            <a:endParaRPr lang="en-US" altLang="en-US" sz="2000" b="1" u="sng" dirty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49F062B-628E-43A5-81D6-76B35BB6E678}" type="slidenum">
              <a:rPr lang="en-US" altLang="en-US" smtClean="0">
                <a:solidFill>
                  <a:srgbClr val="898989"/>
                </a:solidFill>
              </a:rPr>
              <a:pPr/>
              <a:t>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60576" y="64482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b="1" dirty="0" err="1" smtClean="0"/>
              <a:t>Professor</a:t>
            </a:r>
            <a:r>
              <a:rPr lang="es-ES" b="1" dirty="0" smtClean="0"/>
              <a:t> Dr. Hala El-mazar </a:t>
            </a:r>
            <a:endParaRPr lang="en-US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60400"/>
            <a:ext cx="1073170" cy="10684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1996231"/>
            <a:ext cx="4141440" cy="43850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6" name="Picture 8" descr="194 Adventitia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65"/>
          <a:stretch/>
        </p:blipFill>
        <p:spPr bwMode="auto">
          <a:xfrm>
            <a:off x="467544" y="908720"/>
            <a:ext cx="8393781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23728" y="5487615"/>
            <a:ext cx="511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Structure of the wall of the bold vessel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4745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808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Tunica intima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20688"/>
            <a:ext cx="8856663" cy="6237311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1-</a:t>
            </a:r>
            <a:r>
              <a:rPr lang="en-US" sz="2800" u="sng" dirty="0">
                <a:solidFill>
                  <a:srgbClr val="FF0000"/>
                </a:solidFill>
              </a:rPr>
              <a:t> Endothelium: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simple squamous </a:t>
            </a:r>
            <a:r>
              <a:rPr lang="en-US" sz="2800" dirty="0" err="1"/>
              <a:t>epith</a:t>
            </a:r>
            <a:r>
              <a:rPr lang="en-US" sz="2800" dirty="0"/>
              <a:t> - basal lamina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>
                <a:solidFill>
                  <a:schemeClr val="tx2"/>
                </a:solidFill>
              </a:rPr>
              <a:t>smooth surface , easy d</a:t>
            </a:r>
            <a:r>
              <a:rPr lang="en-US" sz="2800" dirty="0" smtClean="0">
                <a:solidFill>
                  <a:schemeClr val="tx2"/>
                </a:solidFill>
              </a:rPr>
              <a:t>iffusion /exchange) </a:t>
            </a:r>
            <a:endParaRPr lang="en-US" sz="2800" dirty="0">
              <a:solidFill>
                <a:schemeClr val="tx2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2-</a:t>
            </a:r>
            <a:r>
              <a:rPr lang="en-US" sz="2800" u="sng" dirty="0">
                <a:solidFill>
                  <a:srgbClr val="FF0000"/>
                </a:solidFill>
              </a:rPr>
              <a:t> Sub-endothelium: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contains </a:t>
            </a:r>
            <a:r>
              <a:rPr lang="en-US" sz="2800" b="1" dirty="0" smtClean="0"/>
              <a:t>macrophages </a:t>
            </a:r>
            <a:r>
              <a:rPr lang="en-US" sz="2800" dirty="0"/>
              <a:t>and </a:t>
            </a:r>
            <a:r>
              <a:rPr lang="en-US" sz="2800" dirty="0" smtClean="0"/>
              <a:t>smooth muscle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</a:t>
            </a:r>
            <a:r>
              <a:rPr lang="en-US" sz="2800" dirty="0"/>
              <a:t>like-cells called </a:t>
            </a:r>
            <a:r>
              <a:rPr lang="en-US" sz="2800" b="1" dirty="0" err="1"/>
              <a:t>Myointimal</a:t>
            </a:r>
            <a:r>
              <a:rPr lang="en-US" sz="2800" b="1" dirty="0"/>
              <a:t> </a:t>
            </a:r>
            <a:r>
              <a:rPr lang="en-US" sz="2800" b="1" dirty="0" smtClean="0"/>
              <a:t>Cells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chemeClr val="tx2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3-</a:t>
            </a:r>
            <a:r>
              <a:rPr lang="en-US" sz="2800" u="sng" dirty="0">
                <a:solidFill>
                  <a:srgbClr val="FF0000"/>
                </a:solidFill>
              </a:rPr>
              <a:t> Internal elastic lamina (IEL):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Layer of elastic fibers separates intima from media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Present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ONLY</a:t>
            </a:r>
            <a:r>
              <a:rPr lang="en-US" sz="2800" dirty="0"/>
              <a:t> in </a:t>
            </a:r>
            <a:r>
              <a:rPr lang="en-US" sz="2800" u="sng" dirty="0"/>
              <a:t>arteries </a:t>
            </a:r>
            <a:r>
              <a:rPr lang="en-US" sz="2800" dirty="0"/>
              <a:t>, very clear in </a:t>
            </a:r>
            <a:r>
              <a:rPr lang="en-US" sz="2800" u="sng" dirty="0"/>
              <a:t>muscular arteries</a:t>
            </a:r>
            <a:r>
              <a:rPr lang="en-US" sz="2800" dirty="0"/>
              <a:t>,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absent</a:t>
            </a:r>
            <a:r>
              <a:rPr lang="en-US" sz="2800" dirty="0"/>
              <a:t> in </a:t>
            </a:r>
            <a:r>
              <a:rPr lang="en-US" sz="2800" u="sng" dirty="0"/>
              <a:t>veins </a:t>
            </a:r>
            <a:r>
              <a:rPr lang="en-US" sz="2800" dirty="0"/>
              <a:t>&amp; </a:t>
            </a:r>
            <a:r>
              <a:rPr lang="en-US" sz="2800" u="sng" dirty="0"/>
              <a:t>small arterioles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chemeClr val="tx2"/>
                </a:solidFill>
              </a:rPr>
              <a:t>        (for elasticity &amp; prevent complete occlusion of arteries)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/>
              <a:t>The IEL composed of elastin , has holes that allow the diffusion of substances to nourish cells deep in the vessel wall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066A95B9-FC15-4C35-9477-89126E8631F1}" type="slidenum">
              <a:rPr lang="en-US" altLang="en-US" smtClean="0">
                <a:solidFill>
                  <a:srgbClr val="898989"/>
                </a:solidFill>
              </a:rPr>
              <a:pPr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9221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0" y="10626725"/>
            <a:ext cx="4070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592B00-FABD-48CD-A664-DB327DA748DE}"/>
              </a:ext>
            </a:extLst>
          </p:cNvPr>
          <p:cNvGrpSpPr/>
          <p:nvPr/>
        </p:nvGrpSpPr>
        <p:grpSpPr>
          <a:xfrm>
            <a:off x="6019799" y="836614"/>
            <a:ext cx="2925763" cy="3354561"/>
            <a:chOff x="5776913" y="836614"/>
            <a:chExt cx="3168650" cy="3354561"/>
          </a:xfrm>
        </p:grpSpPr>
        <p:pic>
          <p:nvPicPr>
            <p:cNvPr id="9222" name="Picture 2" descr="http://teachmeanatomy.info/wp-content/uploads/Muscular-Arter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913" y="836614"/>
              <a:ext cx="3168650" cy="3313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>
              <a:cxnSpLocks/>
            </p:cNvCxnSpPr>
            <p:nvPr/>
          </p:nvCxnSpPr>
          <p:spPr>
            <a:xfrm flipH="1" flipV="1">
              <a:off x="6732240" y="3573016"/>
              <a:ext cx="1152129" cy="618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25" name="TextBox 10"/>
          <p:cNvSpPr txBox="1">
            <a:spLocks noChangeArrowheads="1"/>
          </p:cNvSpPr>
          <p:nvPr/>
        </p:nvSpPr>
        <p:spPr bwMode="auto">
          <a:xfrm>
            <a:off x="7914332" y="4191174"/>
            <a:ext cx="546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IEL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080" y="548680"/>
            <a:ext cx="6876256" cy="496855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91298" y="5877272"/>
            <a:ext cx="41417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Structure of the wall of the blood vessels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376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496" y="0"/>
            <a:ext cx="8785671" cy="695739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u="sng" dirty="0"/>
              <a:t>Tunica media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Middle layer of </a:t>
            </a:r>
            <a:r>
              <a:rPr lang="en-US" sz="2800" u="sng" dirty="0">
                <a:solidFill>
                  <a:srgbClr val="FF0000"/>
                </a:solidFill>
              </a:rPr>
              <a:t>circularly</a:t>
            </a:r>
            <a:r>
              <a:rPr lang="en-US" sz="2800" dirty="0"/>
              <a:t> arranged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smooth muscle </a:t>
            </a:r>
            <a:r>
              <a:rPr lang="en-US" sz="2800" dirty="0" smtClean="0"/>
              <a:t>cells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Contains </a:t>
            </a:r>
            <a:r>
              <a:rPr lang="en-US" sz="2800" dirty="0" smtClean="0"/>
              <a:t> collagen &amp; </a:t>
            </a:r>
            <a:r>
              <a:rPr lang="en-US" sz="2800" dirty="0"/>
              <a:t>elastic fibers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u="sng" dirty="0" smtClean="0"/>
              <a:t>External </a:t>
            </a:r>
            <a:r>
              <a:rPr lang="en-US" sz="2800" b="1" u="sng" dirty="0"/>
              <a:t>elastic lamina (EEL</a:t>
            </a:r>
            <a:r>
              <a:rPr lang="en-US" sz="2800" b="1" u="sng" dirty="0" smtClean="0"/>
              <a:t>)</a:t>
            </a: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 separates The </a:t>
            </a:r>
            <a:r>
              <a:rPr lang="en-US" sz="2800" dirty="0"/>
              <a:t>tunica media </a:t>
            </a:r>
            <a:r>
              <a:rPr lang="en-US" sz="2800" dirty="0" smtClean="0"/>
              <a:t>from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 adventitia 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 Elastic fibers  help expansion in systole &amp; its recoil helps maintain blood flow in diastole 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activity of smooth </a:t>
            </a:r>
            <a:r>
              <a:rPr lang="en-US" sz="2800" dirty="0" err="1"/>
              <a:t>ms.</a:t>
            </a:r>
            <a:r>
              <a:rPr lang="en-US" sz="2800" dirty="0"/>
              <a:t> Fibers is regulated by vasomotor autonomic supply </a:t>
            </a:r>
          </a:p>
        </p:txBody>
      </p:sp>
      <p:sp>
        <p:nvSpPr>
          <p:cNvPr id="1024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3438055-6668-45B8-AD02-D97695E78609}" type="slidenum">
              <a:rPr lang="en-US" altLang="en-US" smtClean="0">
                <a:solidFill>
                  <a:srgbClr val="898989"/>
                </a:solidFill>
              </a:rPr>
              <a:pPr/>
              <a:t>13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0244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0" y="10626725"/>
            <a:ext cx="4070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088" y="1052736"/>
            <a:ext cx="3648960" cy="2736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0"/>
            <a:ext cx="8785225" cy="6858000"/>
          </a:xfrm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b="1" u="sng" dirty="0"/>
              <a:t>Tunica adventitia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400" b="1" dirty="0"/>
              <a:t>Outermost C.T. layer, contains </a:t>
            </a:r>
            <a:r>
              <a:rPr lang="en-US" sz="3400" b="1" dirty="0" smtClean="0">
                <a:solidFill>
                  <a:srgbClr val="FF0000"/>
                </a:solidFill>
              </a:rPr>
              <a:t>collagen </a:t>
            </a:r>
            <a:r>
              <a:rPr lang="en-US" sz="3400" b="1" dirty="0">
                <a:solidFill>
                  <a:srgbClr val="FF0000"/>
                </a:solidFill>
              </a:rPr>
              <a:t>fibers </a:t>
            </a:r>
            <a:r>
              <a:rPr lang="en-US" sz="3400" b="1" u="sng" dirty="0" smtClean="0"/>
              <a:t>more </a:t>
            </a:r>
            <a:r>
              <a:rPr lang="en-US" sz="3400" b="1" u="sng" dirty="0"/>
              <a:t>than </a:t>
            </a:r>
            <a:r>
              <a:rPr lang="en-US" sz="3400" b="1" dirty="0"/>
              <a:t>elastic </a:t>
            </a:r>
            <a:r>
              <a:rPr lang="en-US" sz="3400" b="1" dirty="0" smtClean="0"/>
              <a:t>fibers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4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400" b="1" dirty="0" smtClean="0"/>
              <a:t>Contains </a:t>
            </a:r>
            <a:r>
              <a:rPr lang="en-US" sz="3400" b="1" dirty="0"/>
              <a:t>nerves, lymphatics &amp; vasa </a:t>
            </a:r>
            <a:r>
              <a:rPr lang="en-US" sz="3400" b="1" dirty="0" err="1"/>
              <a:t>vasorum</a:t>
            </a:r>
            <a:r>
              <a:rPr lang="en-US" sz="3400" b="1" dirty="0"/>
              <a:t> </a:t>
            </a:r>
            <a:endParaRPr lang="en-US" sz="34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400" b="1" dirty="0" smtClean="0">
                <a:solidFill>
                  <a:srgbClr val="FF0000"/>
                </a:solidFill>
              </a:rPr>
              <a:t>    (VV) are  common </a:t>
            </a:r>
            <a:r>
              <a:rPr lang="en-US" sz="3400" b="1" i="1" dirty="0" smtClean="0">
                <a:solidFill>
                  <a:srgbClr val="FF0000"/>
                </a:solidFill>
              </a:rPr>
              <a:t>in large vessels since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400" b="1" i="1" dirty="0" smtClean="0">
                <a:solidFill>
                  <a:srgbClr val="FF0000"/>
                </a:solidFill>
              </a:rPr>
              <a:t>  their wall is too thick to be nourished only by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400" b="1" i="1" dirty="0" smtClean="0">
                <a:solidFill>
                  <a:srgbClr val="FF0000"/>
                </a:solidFill>
              </a:rPr>
              <a:t>  diffusion from blood in lumen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4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400" b="1" dirty="0"/>
              <a:t>It prevents over distension of vessel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4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400" b="1" dirty="0"/>
              <a:t>Anchor the blood vessel to the surroundings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400" b="1" dirty="0"/>
              <a:t>      organs and tissues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4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400" b="1" dirty="0" smtClean="0"/>
              <a:t>Tunica adventitia prevents </a:t>
            </a:r>
            <a:r>
              <a:rPr lang="en-US" sz="3400" b="1" dirty="0"/>
              <a:t>shortening if vessel is cut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4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400" b="1" dirty="0"/>
              <a:t>Since veins carry deoxygenated blood they </a:t>
            </a:r>
            <a:r>
              <a:rPr lang="en-US" sz="3400" b="1" dirty="0" smtClean="0"/>
              <a:t> </a:t>
            </a:r>
            <a:r>
              <a:rPr lang="en-US" sz="3400" b="1" dirty="0"/>
              <a:t>have </a:t>
            </a:r>
            <a:r>
              <a:rPr lang="en-US" sz="3400" b="1" dirty="0" smtClean="0"/>
              <a:t>vasa </a:t>
            </a:r>
            <a:r>
              <a:rPr lang="en-US" sz="3400" b="1" dirty="0" err="1" smtClean="0"/>
              <a:t>vasorum</a:t>
            </a:r>
            <a:r>
              <a:rPr lang="en-US" sz="3400" b="1" dirty="0" smtClean="0"/>
              <a:t> </a:t>
            </a:r>
            <a:r>
              <a:rPr lang="en-US" sz="3400" b="1" dirty="0" smtClean="0">
                <a:solidFill>
                  <a:srgbClr val="FF0000"/>
                </a:solidFill>
              </a:rPr>
              <a:t>More </a:t>
            </a:r>
            <a:r>
              <a:rPr lang="en-US" sz="3400" b="1" dirty="0">
                <a:solidFill>
                  <a:srgbClr val="FF0000"/>
                </a:solidFill>
              </a:rPr>
              <a:t>than </a:t>
            </a:r>
            <a:r>
              <a:rPr lang="en-US" sz="3400" b="1" dirty="0"/>
              <a:t>arteries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1126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C269894-5C42-46C0-9A0E-24C109AEC9F9}" type="slidenum">
              <a:rPr lang="en-US" altLang="en-US" smtClean="0">
                <a:solidFill>
                  <a:srgbClr val="898989"/>
                </a:solidFill>
              </a:rPr>
              <a:pPr/>
              <a:t>14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91" y="1700808"/>
            <a:ext cx="2664421" cy="27363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35"/>
          <a:stretch/>
        </p:blipFill>
        <p:spPr>
          <a:xfrm>
            <a:off x="1043608" y="548680"/>
            <a:ext cx="6971174" cy="57600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3057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Large </a:t>
            </a:r>
            <a:r>
              <a:rPr lang="en-US" altLang="en-US" sz="3200" b="1" u="sng">
                <a:solidFill>
                  <a:srgbClr val="FF0000"/>
                </a:solidFill>
              </a:rPr>
              <a:t>(Elastic)</a:t>
            </a:r>
            <a:r>
              <a:rPr lang="en-US" altLang="en-US" sz="3200" b="1" u="sng"/>
              <a:t> arteries/ Aorta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950" y="642938"/>
            <a:ext cx="9036050" cy="6315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 </a:t>
            </a:r>
            <a:r>
              <a:rPr lang="en-US" sz="2800" dirty="0" smtClean="0"/>
              <a:t>Large </a:t>
            </a:r>
            <a:r>
              <a:rPr lang="en-US" sz="2800" dirty="0"/>
              <a:t>branches e.g. pulmonary, subclavian, innominate a.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Wide lumen  + very thick wall ( </a:t>
            </a:r>
            <a:r>
              <a:rPr lang="en-US" sz="2800" dirty="0">
                <a:solidFill>
                  <a:srgbClr val="FF0000"/>
                </a:solidFill>
              </a:rPr>
              <a:t>mainly elastic fibers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u="sng" dirty="0">
                <a:solidFill>
                  <a:srgbClr val="C00000"/>
                </a:solidFill>
              </a:rPr>
              <a:t>Tunica intima: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</a:t>
            </a:r>
            <a:r>
              <a:rPr lang="en-US" sz="2800" b="1" dirty="0" smtClean="0"/>
              <a:t>Thick,</a:t>
            </a:r>
            <a:r>
              <a:rPr lang="en-US" sz="2800" dirty="0" smtClean="0"/>
              <a:t> </a:t>
            </a:r>
            <a:r>
              <a:rPr lang="en-US" sz="2800" dirty="0"/>
              <a:t>sub-endothelium rich in </a:t>
            </a:r>
            <a:r>
              <a:rPr lang="en-US" sz="2800" dirty="0">
                <a:solidFill>
                  <a:schemeClr val="tx2"/>
                </a:solidFill>
              </a:rPr>
              <a:t>elastic fibers</a:t>
            </a:r>
            <a:r>
              <a:rPr lang="en-US" sz="2800" b="1" dirty="0"/>
              <a:t>,  </a:t>
            </a:r>
            <a:r>
              <a:rPr lang="en-US" sz="2800" b="1" dirty="0" smtClean="0"/>
              <a:t>IEL present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 </a:t>
            </a:r>
            <a:r>
              <a:rPr lang="en-US" sz="2800" b="1" dirty="0" smtClean="0"/>
              <a:t>     but </a:t>
            </a:r>
            <a:r>
              <a:rPr lang="en-US" sz="2800" b="1" dirty="0"/>
              <a:t>not clear </a:t>
            </a:r>
            <a:endParaRPr lang="en-US" sz="2800" b="1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u="sng" dirty="0">
                <a:solidFill>
                  <a:srgbClr val="C00000"/>
                </a:solidFill>
              </a:rPr>
              <a:t>Tunica media (70%):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b="1" dirty="0" smtClean="0"/>
              <a:t>very </a:t>
            </a:r>
            <a:r>
              <a:rPr lang="en-US" sz="2800" b="1" dirty="0"/>
              <a:t>thick </a:t>
            </a:r>
            <a:r>
              <a:rPr lang="en-US" sz="2800" dirty="0"/>
              <a:t>mostly  </a:t>
            </a:r>
            <a:r>
              <a:rPr lang="en-US" sz="2800" dirty="0" smtClean="0">
                <a:solidFill>
                  <a:srgbClr val="C00000"/>
                </a:solidFill>
              </a:rPr>
              <a:t>fenestrated elastic membranes </a:t>
            </a:r>
            <a:r>
              <a:rPr lang="en-US" sz="2800" dirty="0" smtClean="0"/>
              <a:t>(elasticity) </a:t>
            </a:r>
            <a:r>
              <a:rPr lang="en-US" sz="2800" dirty="0" smtClean="0">
                <a:solidFill>
                  <a:srgbClr val="C00000"/>
                </a:solidFill>
              </a:rPr>
              <a:t>+ </a:t>
            </a:r>
            <a:r>
              <a:rPr lang="en-US" sz="2800" dirty="0">
                <a:solidFill>
                  <a:srgbClr val="C00000"/>
                </a:solidFill>
              </a:rPr>
              <a:t>smooth muscle cells </a:t>
            </a:r>
            <a:r>
              <a:rPr lang="en-US" sz="2800" dirty="0" smtClean="0">
                <a:solidFill>
                  <a:srgbClr val="C00000"/>
                </a:solidFill>
              </a:rPr>
              <a:t>,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b="1" dirty="0" smtClean="0"/>
              <a:t>EEL present but not </a:t>
            </a:r>
            <a:r>
              <a:rPr lang="en-US" sz="2800" b="1" dirty="0"/>
              <a:t>clear </a:t>
            </a:r>
            <a:endParaRPr lang="en-US" sz="2800" b="1" u="sng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u="sng" dirty="0">
                <a:solidFill>
                  <a:srgbClr val="C00000"/>
                </a:solidFill>
              </a:rPr>
              <a:t>Tunica adventitia: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CT contains collagen </a:t>
            </a:r>
            <a:r>
              <a:rPr lang="en-US" sz="2800" dirty="0" smtClean="0"/>
              <a:t>+ </a:t>
            </a:r>
            <a:r>
              <a:rPr lang="en-US" sz="2800" dirty="0"/>
              <a:t>elastic fibers </a:t>
            </a:r>
            <a:r>
              <a:rPr lang="en-US" sz="2800" dirty="0" smtClean="0"/>
              <a:t>+ </a:t>
            </a:r>
            <a:r>
              <a:rPr lang="en-US" sz="2800" b="1" dirty="0" smtClean="0"/>
              <a:t>vasa </a:t>
            </a:r>
            <a:r>
              <a:rPr lang="en-US" sz="2800" b="1" dirty="0" err="1"/>
              <a:t>vasorum</a:t>
            </a: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A891F08-43BB-401A-8462-FD22A4E83B6B}" type="slidenum">
              <a:rPr lang="en-US" altLang="en-US" smtClean="0">
                <a:solidFill>
                  <a:srgbClr val="898989"/>
                </a:solidFill>
              </a:rPr>
              <a:pPr/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8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5" y="764704"/>
            <a:ext cx="7056784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0" y="6021288"/>
            <a:ext cx="27543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Section in the wall of aorta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9433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Medium sized </a:t>
            </a:r>
            <a:r>
              <a:rPr lang="en-US" altLang="en-US" sz="3200" b="1" u="sng">
                <a:solidFill>
                  <a:srgbClr val="FF0000"/>
                </a:solidFill>
              </a:rPr>
              <a:t>(Muscular</a:t>
            </a:r>
            <a:r>
              <a:rPr lang="en-US" altLang="en-US" sz="3200" b="1" u="sng"/>
              <a:t>) arteries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950" y="765175"/>
            <a:ext cx="9036050" cy="60579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They deliver blood to muscles &amp; organs (</a:t>
            </a:r>
            <a:r>
              <a:rPr lang="en-US" sz="3000" b="1" dirty="0"/>
              <a:t>renal , coronary</a:t>
            </a:r>
            <a:r>
              <a:rPr lang="en-US" sz="3000" dirty="0"/>
              <a:t>)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Their wall is formed </a:t>
            </a:r>
            <a:r>
              <a:rPr lang="en-US" sz="3000" u="sng" dirty="0"/>
              <a:t>mainly </a:t>
            </a:r>
            <a:r>
              <a:rPr lang="en-US" sz="3000" dirty="0"/>
              <a:t>of </a:t>
            </a:r>
            <a:r>
              <a:rPr lang="en-US" sz="3000" b="1" dirty="0"/>
              <a:t>smooth muscles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The transition from elastic to muscular arteries  </a:t>
            </a:r>
            <a:r>
              <a:rPr lang="en-US" sz="3000" b="1" u="sng" dirty="0">
                <a:solidFill>
                  <a:srgbClr val="FF0000"/>
                </a:solidFill>
              </a:rPr>
              <a:t>is gradual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dirty="0">
                <a:solidFill>
                  <a:srgbClr val="FF0000"/>
                </a:solidFill>
              </a:rPr>
              <a:t>      </a:t>
            </a:r>
            <a:r>
              <a:rPr lang="en-US" sz="3000" dirty="0" smtClean="0">
                <a:solidFill>
                  <a:srgbClr val="FF0000"/>
                </a:solidFill>
              </a:rPr>
              <a:t>  </a:t>
            </a:r>
            <a:r>
              <a:rPr lang="en-US" sz="3000" dirty="0">
                <a:solidFill>
                  <a:srgbClr val="FF0000"/>
                </a:solidFill>
              </a:rPr>
              <a:t>(</a:t>
            </a:r>
            <a:r>
              <a:rPr lang="en-US" sz="3000" b="1" dirty="0">
                <a:solidFill>
                  <a:srgbClr val="FF0000"/>
                </a:solidFill>
              </a:rPr>
              <a:t>Gradual ↓in elastic fibers  &amp; ↑in smooth </a:t>
            </a:r>
            <a:r>
              <a:rPr lang="en-US" sz="3000" b="1" dirty="0" err="1">
                <a:solidFill>
                  <a:srgbClr val="FF0000"/>
                </a:solidFill>
              </a:rPr>
              <a:t>ms</a:t>
            </a:r>
            <a:r>
              <a:rPr lang="en-US" sz="3000" b="1" dirty="0">
                <a:solidFill>
                  <a:srgbClr val="FF0000"/>
                </a:solidFill>
              </a:rPr>
              <a:t> cells </a:t>
            </a:r>
            <a:r>
              <a:rPr lang="en-US" sz="3000" b="1" dirty="0" smtClean="0">
                <a:solidFill>
                  <a:srgbClr val="FF0000"/>
                </a:solidFill>
              </a:rPr>
              <a:t>) </a:t>
            </a:r>
            <a:endParaRPr lang="en-US" sz="30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u="sng" dirty="0">
                <a:solidFill>
                  <a:srgbClr val="FF0000"/>
                </a:solidFill>
              </a:rPr>
              <a:t>Tunica Intima</a:t>
            </a:r>
            <a:r>
              <a:rPr lang="en-US" sz="3000" dirty="0"/>
              <a:t>: thinner, No subendothelial layer + </a:t>
            </a:r>
            <a:r>
              <a:rPr lang="en-US" sz="3000" b="1" dirty="0"/>
              <a:t>clear IEL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000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u="sng" dirty="0">
                <a:solidFill>
                  <a:srgbClr val="FF0000"/>
                </a:solidFill>
              </a:rPr>
              <a:t>Tunica media</a:t>
            </a:r>
            <a:r>
              <a:rPr lang="en-US" sz="3000" dirty="0"/>
              <a:t>: mainly smooth muscles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dirty="0"/>
              <a:t>  (40 </a:t>
            </a:r>
            <a:r>
              <a:rPr lang="en-US" sz="3000" dirty="0" smtClean="0"/>
              <a:t>layers</a:t>
            </a:r>
            <a:r>
              <a:rPr lang="en-US" sz="3000" dirty="0"/>
              <a:t>) + </a:t>
            </a:r>
            <a:r>
              <a:rPr lang="en-US" sz="3000" b="1" dirty="0"/>
              <a:t>EEL is clear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000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u="sng" dirty="0">
                <a:solidFill>
                  <a:srgbClr val="FF0000"/>
                </a:solidFill>
              </a:rPr>
              <a:t>Tunica adventitia: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dirty="0"/>
              <a:t> Thick CT layer contains collagen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dirty="0"/>
              <a:t>  elastic fibers + V.V.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dirty="0" smtClean="0"/>
              <a:t>(Adventitia = Media </a:t>
            </a:r>
            <a:r>
              <a:rPr lang="en-US" sz="3000" dirty="0" smtClean="0">
                <a:solidFill>
                  <a:srgbClr val="FF0000"/>
                </a:solidFill>
              </a:rPr>
              <a:t>50/50 in thickness</a:t>
            </a:r>
            <a:r>
              <a:rPr lang="en-US" sz="2800" dirty="0" smtClean="0"/>
              <a:t>) 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C678F42-D66F-4B85-BCE2-C99D2CBC9742}" type="slidenum">
              <a:rPr lang="en-US" altLang="en-US" smtClean="0">
                <a:solidFill>
                  <a:srgbClr val="898989"/>
                </a:solidFill>
              </a:rPr>
              <a:pPr/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3317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0" y="10626725"/>
            <a:ext cx="3962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318" name="Picture 4" descr="http://www.iupui.edu/~anatd502/Labs.f04/connective%20lab/s164x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09888"/>
            <a:ext cx="295275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7812088" y="5429250"/>
            <a:ext cx="474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IEL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524750" y="4929188"/>
            <a:ext cx="441325" cy="5048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6659563" y="3357563"/>
            <a:ext cx="50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EEL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913563" y="3643313"/>
            <a:ext cx="395287" cy="5667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1EA6970-B58F-4286-89E9-2F95D5263C10}" type="slidenum">
              <a:rPr lang="en-US" altLang="en-US" smtClean="0">
                <a:solidFill>
                  <a:srgbClr val="898989"/>
                </a:solidFill>
              </a:rPr>
              <a:pPr/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4340" name="Title 5"/>
          <p:cNvSpPr>
            <a:spLocks noGrp="1"/>
          </p:cNvSpPr>
          <p:nvPr>
            <p:ph type="title" idx="4294967295"/>
          </p:nvPr>
        </p:nvSpPr>
        <p:spPr>
          <a:xfrm>
            <a:off x="230832" y="-27384"/>
            <a:ext cx="8229600" cy="865188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Special types of medium sized arteries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95288" y="981075"/>
            <a:ext cx="8424862" cy="554355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1- Basilar artery</a:t>
            </a:r>
            <a:r>
              <a:rPr lang="en-US" dirty="0"/>
              <a:t>: </a:t>
            </a:r>
            <a:r>
              <a:rPr lang="en-US" sz="2800" dirty="0"/>
              <a:t>protected by the skull.</a:t>
            </a:r>
          </a:p>
          <a:p>
            <a:pPr marL="514350" indent="-51435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Tunica intima :</a:t>
            </a:r>
            <a:r>
              <a:rPr lang="en-US" sz="2800" dirty="0"/>
              <a:t> has </a:t>
            </a:r>
            <a:r>
              <a:rPr lang="en-US" sz="2800" b="1" dirty="0"/>
              <a:t>prominent thick IEL</a:t>
            </a:r>
          </a:p>
          <a:p>
            <a:pPr marL="514350" indent="-51435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AutoNum type="alphaUcPeriod" startAt="20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2- Umbilical artery: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 the umbilical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cord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Tunica adventitia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made by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Mucoid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CT</a:t>
            </a:r>
            <a:endParaRPr lang="en-US" sz="2800" dirty="0"/>
          </a:p>
          <a:p>
            <a:pPr marL="514350" indent="-51435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14343" name="Picture 5" descr="placental-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6"/>
          <a:stretch>
            <a:fillRect/>
          </a:stretch>
        </p:blipFill>
        <p:spPr bwMode="auto">
          <a:xfrm>
            <a:off x="6444209" y="3466060"/>
            <a:ext cx="2629942" cy="25504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Box 10"/>
          <p:cNvSpPr txBox="1">
            <a:spLocks noChangeArrowheads="1"/>
          </p:cNvSpPr>
          <p:nvPr/>
        </p:nvSpPr>
        <p:spPr bwMode="auto">
          <a:xfrm>
            <a:off x="6964363" y="6229052"/>
            <a:ext cx="171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Umbilical artery</a:t>
            </a:r>
            <a:endParaRPr lang="ar-JO" alt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D47604-79F7-4B5C-8F3C-AA34849358F8}"/>
              </a:ext>
            </a:extLst>
          </p:cNvPr>
          <p:cNvGrpSpPr/>
          <p:nvPr/>
        </p:nvGrpSpPr>
        <p:grpSpPr>
          <a:xfrm>
            <a:off x="6444208" y="764704"/>
            <a:ext cx="2486025" cy="2485678"/>
            <a:chOff x="6444208" y="764704"/>
            <a:chExt cx="2486025" cy="2485678"/>
          </a:xfrm>
        </p:grpSpPr>
        <p:pic>
          <p:nvPicPr>
            <p:cNvPr id="1026" name="Picture 2" descr="I Heart Histo on Twitter: &quot;👂O is for Organ of Corti🐚 The epithelium that  spirals thru your cochlear in the scala media It sits on a basilar memb &amp;  contains a row">
              <a:extLst>
                <a:ext uri="{FF2B5EF4-FFF2-40B4-BE49-F238E27FC236}">
                  <a16:creationId xmlns:a16="http://schemas.microsoft.com/office/drawing/2014/main" id="{504243DC-F874-476D-92EC-F554ACD7D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764704"/>
              <a:ext cx="2486025" cy="24856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5C14433-4C0D-4FB8-91FB-DBA1ECB26847}"/>
                </a:ext>
              </a:extLst>
            </p:cNvPr>
            <p:cNvSpPr/>
            <p:nvPr/>
          </p:nvSpPr>
          <p:spPr>
            <a:xfrm>
              <a:off x="7490073" y="1196752"/>
              <a:ext cx="432048" cy="14401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5522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832960"/>
              </p:ext>
            </p:extLst>
          </p:nvPr>
        </p:nvGraphicFramePr>
        <p:xfrm>
          <a:off x="457200" y="404664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7" name="Picture 16" descr="13_04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1432768" y="2132856"/>
            <a:ext cx="1843088" cy="1785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http://3.bp.blogspot.com/-wwvRAlHXN_M/TuW42fz_59I/AAAAAAAAALM/H_lcrKbivFk/s1600/edema+n+lymph+flow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18" y="2132856"/>
            <a:ext cx="2000250" cy="185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6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Arterioles </a:t>
            </a:r>
            <a:r>
              <a:rPr lang="en-US" altLang="en-US" sz="3200" u="sng"/>
              <a:t>(10- 100 µm)</a:t>
            </a:r>
          </a:p>
        </p:txBody>
      </p:sp>
      <p:sp>
        <p:nvSpPr>
          <p:cNvPr id="19459" name="Content Placeholder 7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9499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Responsible for </a:t>
            </a:r>
            <a:r>
              <a:rPr lang="en-US" altLang="en-US" sz="2800" b="1" dirty="0"/>
              <a:t>peripheral resistance </a:t>
            </a:r>
            <a:r>
              <a:rPr lang="en-US" altLang="en-US" sz="2800" dirty="0"/>
              <a:t>of blood vessels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 dirty="0"/>
              <a:t>Control blood flow into capillaries </a:t>
            </a:r>
            <a:endParaRPr lang="en-US" altLang="en-US" sz="2800" u="sng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en-US" sz="2800" u="sng" dirty="0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 dirty="0" smtClean="0">
                <a:solidFill>
                  <a:srgbClr val="FF0000"/>
                </a:solidFill>
              </a:rPr>
              <a:t>Tunica </a:t>
            </a:r>
            <a:r>
              <a:rPr lang="en-US" altLang="en-US" sz="2800" u="sng" dirty="0">
                <a:solidFill>
                  <a:srgbClr val="FF0000"/>
                </a:solidFill>
              </a:rPr>
              <a:t>intima</a:t>
            </a:r>
            <a:r>
              <a:rPr lang="en-US" altLang="en-US" sz="2800" dirty="0"/>
              <a:t>: thin with thin IEL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(IEL gradually </a:t>
            </a:r>
            <a:r>
              <a:rPr lang="en-US" altLang="en-US" sz="2800" dirty="0" smtClean="0"/>
              <a:t> </a:t>
            </a:r>
            <a:r>
              <a:rPr lang="en-US" altLang="en-US" sz="2800" u="sng" dirty="0" smtClean="0"/>
              <a:t>disappear </a:t>
            </a:r>
            <a:r>
              <a:rPr lang="en-US" altLang="en-US" sz="2800" u="sng" dirty="0"/>
              <a:t>in small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 dirty="0"/>
              <a:t> arterioles)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u="sng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Tunica media</a:t>
            </a:r>
            <a:r>
              <a:rPr lang="en-US" altLang="en-US" sz="2800" dirty="0"/>
              <a:t>: 1 or 2 layers of smooth m.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(gradually disappear &amp; replaced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by pericytes in capillaries</a:t>
            </a:r>
            <a:endParaRPr lang="en-US" altLang="en-US" sz="2800" u="sng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Tunica adventitia  </a:t>
            </a:r>
            <a:r>
              <a:rPr lang="en-US" altLang="en-US" sz="2800" dirty="0"/>
              <a:t>:  very thin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F0DD99C-0F6A-4C5A-A6BA-DA0F78FD0325}" type="slidenum">
              <a:rPr lang="en-US" altLang="en-US" smtClean="0">
                <a:solidFill>
                  <a:srgbClr val="898989"/>
                </a:solidFill>
              </a:rPr>
              <a:pPr/>
              <a:t>20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9461" name="Picture 8" descr="Fig 1.3 - Cross section of an arteriole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541713"/>
            <a:ext cx="28575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AutoShape 2" descr="Structure of Arterioles With Light Micrograph of an Arteriole In Transverse Se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7683" y="1412775"/>
            <a:ext cx="3198813" cy="21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84" y="476673"/>
            <a:ext cx="7488832" cy="56621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1709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D5D9011-3052-4F9E-A5DC-1A2CF20F02E1}" type="slidenum">
              <a:rPr lang="en-US" altLang="en-US" smtClean="0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0484" name="Picture 2" descr="https://cnx.org/resources/f0a964f91ecd3ef9cf0f0323f66d5d266f9d71b9/2103_Muscular_and_Elastic_Artery_Arteri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4"/>
            <a:ext cx="8569325" cy="4392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1762720" y="5301208"/>
            <a:ext cx="56896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 smtClean="0"/>
              <a:t> the difference in the wall between elastic , muscular arteries and arterioles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417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u="sng" dirty="0" err="1"/>
              <a:t>Metarterioles</a:t>
            </a:r>
            <a:r>
              <a:rPr lang="en-US" sz="3200" b="1" u="sng" dirty="0"/>
              <a:t> (arterial capillaries)</a:t>
            </a:r>
            <a:br>
              <a:rPr lang="en-US" sz="3200" b="1" u="sng" dirty="0"/>
            </a:br>
            <a:endParaRPr lang="en-US" sz="3200" b="1" u="sng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620713"/>
            <a:ext cx="8856984" cy="62372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short micro vessels (8- 10 µm)  that links terminal arterioles to capillaries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</a:t>
            </a:r>
            <a:r>
              <a:rPr lang="en-US" sz="2800" dirty="0" smtClean="0"/>
              <a:t>unica </a:t>
            </a:r>
            <a:r>
              <a:rPr lang="en-US" sz="2800" dirty="0"/>
              <a:t>media they have </a:t>
            </a:r>
            <a:r>
              <a:rPr lang="en-US" sz="2800" dirty="0" smtClean="0"/>
              <a:t>individual muscle </a:t>
            </a:r>
            <a:r>
              <a:rPr lang="en-US" sz="2800" dirty="0"/>
              <a:t>cells </a:t>
            </a:r>
            <a:r>
              <a:rPr lang="en-US" sz="2800" dirty="0" smtClean="0"/>
              <a:t>placed  </a:t>
            </a:r>
            <a:r>
              <a:rPr lang="en-US" sz="2800" dirty="0"/>
              <a:t>short distance apart.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There are rings </a:t>
            </a:r>
            <a:r>
              <a:rPr lang="en-US" sz="2800" dirty="0"/>
              <a:t>of smooth </a:t>
            </a:r>
            <a:r>
              <a:rPr lang="en-US" sz="2800" dirty="0" err="1"/>
              <a:t>ms</a:t>
            </a:r>
            <a:r>
              <a:rPr lang="en-US" sz="2800" dirty="0"/>
              <a:t> </a:t>
            </a: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 at </a:t>
            </a:r>
            <a:r>
              <a:rPr lang="en-US" sz="2800" dirty="0"/>
              <a:t>the entrance </a:t>
            </a:r>
            <a:r>
              <a:rPr lang="en-US" sz="2800" dirty="0" smtClean="0"/>
              <a:t>to capillaries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called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</a:t>
            </a:r>
            <a:r>
              <a:rPr lang="en-US" sz="2800" b="1" dirty="0">
                <a:solidFill>
                  <a:srgbClr val="FF0000"/>
                </a:solidFill>
              </a:rPr>
              <a:t>pre-capillary </a:t>
            </a:r>
            <a:r>
              <a:rPr lang="en-US" sz="2800" b="1" dirty="0" smtClean="0">
                <a:solidFill>
                  <a:srgbClr val="FF0000"/>
                </a:solidFill>
              </a:rPr>
              <a:t>sphincters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act as a valve to regulate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blood flow into </a:t>
            </a:r>
            <a:r>
              <a:rPr lang="en-US" sz="2800" dirty="0" smtClean="0"/>
              <a:t>the capillaries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DFD8E2E-2D42-4A09-9FDA-82FBF71F3DFF}" type="slidenum">
              <a:rPr lang="en-US" altLang="en-US" smtClean="0">
                <a:solidFill>
                  <a:srgbClr val="898989"/>
                </a:solidFill>
              </a:rPr>
              <a:pPr/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0" name="Picture 2" descr="The Cardiovascular System II: The Blood Vessels 3 Flashcards | Quizl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725"/>
          <a:stretch/>
        </p:blipFill>
        <p:spPr bwMode="auto">
          <a:xfrm>
            <a:off x="5004048" y="2852936"/>
            <a:ext cx="4032448" cy="3580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05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CDCB3FF-7BC5-45D7-B86B-55643389C1E7}" type="slidenum">
              <a:rPr lang="en-US" altLang="en-US" smtClean="0">
                <a:solidFill>
                  <a:srgbClr val="898989"/>
                </a:solidFill>
              </a:rPr>
              <a:pPr/>
              <a:t>24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8313" y="4400550"/>
            <a:ext cx="84248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Char char="•"/>
            </a:pPr>
            <a:r>
              <a:rPr lang="en-US" altLang="en-US" sz="2400" dirty="0"/>
              <a:t>When pre- capillary sphincter </a:t>
            </a:r>
            <a:r>
              <a:rPr lang="en-US" altLang="en-US" sz="2400" b="1" dirty="0"/>
              <a:t>relaxed</a:t>
            </a:r>
            <a:r>
              <a:rPr lang="en-US" altLang="en-US" sz="2400" dirty="0"/>
              <a:t> →blood flow through true </a:t>
            </a:r>
            <a:r>
              <a:rPr lang="en-US" altLang="en-US" sz="2400" dirty="0" smtClean="0"/>
              <a:t>capillaries → exchange </a:t>
            </a:r>
            <a:r>
              <a:rPr lang="en-US" altLang="en-US" sz="2400" dirty="0"/>
              <a:t>with tissue</a:t>
            </a:r>
          </a:p>
          <a:p>
            <a:pPr marL="342900" indent="-342900" eaLnBrk="1" hangingPunct="1">
              <a:buFont typeface="Arial" charset="0"/>
              <a:buChar char="•"/>
            </a:pPr>
            <a:endParaRPr lang="en-US" altLang="en-US" sz="2400" dirty="0"/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altLang="en-US" sz="2400" dirty="0"/>
              <a:t>When pre- capillary sphincter </a:t>
            </a:r>
            <a:r>
              <a:rPr lang="en-US" altLang="en-US" sz="2400" b="1" dirty="0"/>
              <a:t>contracted</a:t>
            </a:r>
            <a:r>
              <a:rPr lang="en-US" altLang="en-US" sz="2400" dirty="0"/>
              <a:t> blood flows through shunts and bypasses tissue cells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3375"/>
            <a:ext cx="54737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4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2355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05544A35-3C2E-43ED-AC96-46C5C0ED0CD7}" type="slidenum">
              <a:rPr lang="en-US" altLang="en-US" smtClean="0">
                <a:solidFill>
                  <a:srgbClr val="898989"/>
                </a:solidFill>
              </a:rPr>
              <a:pPr/>
              <a:t>25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3556" name="Picture 2" descr="http://upload.wikimedia.org/wikipedia/commons/4/49/2105_Capillary_B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950"/>
            <a:ext cx="7560568" cy="3797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395536" y="5229200"/>
            <a:ext cx="8507289" cy="1077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Thoroughfare channel </a:t>
            </a:r>
            <a:r>
              <a:rPr lang="en-US" altLang="en-US" b="1" dirty="0"/>
              <a:t>= </a:t>
            </a:r>
            <a:r>
              <a:rPr lang="en-US" altLang="en-US" sz="2000" b="1" dirty="0"/>
              <a:t>the distal half of the metarteriole is called thoroughfare Channel which has no sphincters ( No smooth muscles) and receives blood from the capillary bed , becoming more like a venule </a:t>
            </a:r>
          </a:p>
        </p:txBody>
      </p:sp>
      <p:sp>
        <p:nvSpPr>
          <p:cNvPr id="7" name="Oval 6"/>
          <p:cNvSpPr/>
          <p:nvPr/>
        </p:nvSpPr>
        <p:spPr>
          <a:xfrm>
            <a:off x="7164388" y="1196752"/>
            <a:ext cx="1511300" cy="11509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6019800" y="1772816"/>
            <a:ext cx="1288504" cy="10801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3615CAE-4891-475E-8961-67F18C5F6C18}"/>
              </a:ext>
            </a:extLst>
          </p:cNvPr>
          <p:cNvSpPr txBox="1"/>
          <p:nvPr/>
        </p:nvSpPr>
        <p:spPr>
          <a:xfrm>
            <a:off x="179512" y="4069521"/>
            <a:ext cx="88924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The smooth muscle of metarterioles and the precapillary sphincters contract and relax causing intermittent flow of blood in capillaries this is known as </a:t>
            </a:r>
            <a:r>
              <a:rPr lang="en-US" sz="2000" b="1" dirty="0">
                <a:solidFill>
                  <a:srgbClr val="FF0000"/>
                </a:solidFill>
              </a:rPr>
              <a:t>vasomotion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The osmotic pressure  (OP) of plasma proteins plays a role in that process</a:t>
            </a:r>
          </a:p>
        </p:txBody>
      </p:sp>
    </p:spTree>
    <p:extLst>
      <p:ext uri="{BB962C8B-B14F-4D97-AF65-F5344CB8AC3E}">
        <p14:creationId xmlns:p14="http://schemas.microsoft.com/office/powerpoint/2010/main" val="39404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Arterial sensory structures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950" y="1196975"/>
            <a:ext cx="9036050" cy="5400675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1- Carotid sinuses: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b="1" dirty="0"/>
              <a:t>Dilatation in the wall </a:t>
            </a:r>
            <a:r>
              <a:rPr lang="en-US" sz="2800" b="1" u="sng" dirty="0"/>
              <a:t>internal carotid </a:t>
            </a:r>
            <a:r>
              <a:rPr lang="en-US" sz="2800" b="1" dirty="0"/>
              <a:t>arteries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b="1" dirty="0"/>
              <a:t>      and in </a:t>
            </a:r>
            <a:r>
              <a:rPr lang="en-US" sz="2800" b="1" u="sng" dirty="0"/>
              <a:t>Aortic arch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b="1" dirty="0"/>
              <a:t>Contains </a:t>
            </a:r>
            <a:r>
              <a:rPr lang="en-US" sz="2800" b="1" u="sng" dirty="0">
                <a:solidFill>
                  <a:srgbClr val="FF0000"/>
                </a:solidFill>
              </a:rPr>
              <a:t>baroreceptors </a:t>
            </a:r>
            <a:r>
              <a:rPr lang="en-US" sz="2800" b="1" dirty="0"/>
              <a:t>which monitor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    Changes </a:t>
            </a:r>
            <a:r>
              <a:rPr lang="en-US" sz="2800" b="1" u="sng" dirty="0">
                <a:solidFill>
                  <a:srgbClr val="FF0000"/>
                </a:solidFill>
              </a:rPr>
              <a:t>in blood pressure</a:t>
            </a:r>
            <a:r>
              <a:rPr lang="en-US" sz="2800" b="1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- The </a:t>
            </a:r>
            <a:r>
              <a:rPr lang="en-US" sz="2800" b="1" u="sng" dirty="0"/>
              <a:t>tunica media </a:t>
            </a:r>
            <a:r>
              <a:rPr lang="en-US" sz="2800" b="1" dirty="0"/>
              <a:t>of each carotid sinus is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   thinner allowing greater distension when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    bl. pressure rises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b="1" dirty="0"/>
              <a:t>Sensory nerve endings from cranial n. </a:t>
            </a:r>
            <a:r>
              <a:rPr lang="en-US" sz="2800" b="1" u="sng" dirty="0">
                <a:solidFill>
                  <a:srgbClr val="FF0000"/>
                </a:solidFill>
              </a:rPr>
              <a:t>IX glossopharyngeal nerve </a:t>
            </a:r>
            <a:r>
              <a:rPr lang="en-US" sz="2800" b="1" dirty="0"/>
              <a:t>are embedded in the wall of the artery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b="1" dirty="0"/>
              <a:t>Afferent n impulse → brain → trigger adjustment in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/>
              <a:t>     vasoconstriction →   blood pressure return to normal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1638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D3EA9D0-8A86-454B-B824-DF997E448D1F}" type="slidenum">
              <a:rPr lang="en-US" altLang="en-US" smtClean="0">
                <a:solidFill>
                  <a:srgbClr val="898989"/>
                </a:solidFill>
              </a:rPr>
              <a:pPr/>
              <a:t>26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6390" name="Picture 4" descr="Image result for Carotid sinu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196975"/>
            <a:ext cx="223237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875463" y="2924175"/>
            <a:ext cx="792162" cy="649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720" y="549320"/>
            <a:ext cx="4968552" cy="57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7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333375"/>
            <a:ext cx="8664575" cy="626427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2- Carotid bodies: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- Small , ganglion like structures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dirty="0"/>
              <a:t>Found in </a:t>
            </a:r>
            <a:r>
              <a:rPr lang="en-US" sz="2800" u="sng" dirty="0"/>
              <a:t>the adventitia </a:t>
            </a:r>
            <a:r>
              <a:rPr lang="en-US" sz="2800" dirty="0"/>
              <a:t>near the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bifurcation of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common Carotid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arteries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dirty="0"/>
              <a:t>Contain </a:t>
            </a:r>
            <a:r>
              <a:rPr lang="en-US" sz="2800" b="1" u="sng" dirty="0">
                <a:solidFill>
                  <a:srgbClr val="FF0000"/>
                </a:solidFill>
              </a:rPr>
              <a:t>chemoreceptors </a:t>
            </a:r>
            <a:r>
              <a:rPr lang="en-US" sz="2800" dirty="0">
                <a:solidFill>
                  <a:srgbClr val="FF0000"/>
                </a:solidFill>
              </a:rPr>
              <a:t>sensitive to </a:t>
            </a:r>
            <a:r>
              <a:rPr lang="en-US" sz="2800" dirty="0"/>
              <a:t>blood Co₂ &amp;  O₂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&amp; H˖ concentrations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dirty="0"/>
              <a:t>These structures contains </a:t>
            </a:r>
            <a:r>
              <a:rPr lang="en-US" sz="2800" b="1" u="sng" dirty="0">
                <a:solidFill>
                  <a:srgbClr val="FF0000"/>
                </a:solidFill>
              </a:rPr>
              <a:t>sinusoidal capillaries </a:t>
            </a:r>
            <a:r>
              <a:rPr lang="en-US" sz="2800" dirty="0"/>
              <a:t>that -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intermingled  with clusters of cells called </a:t>
            </a:r>
            <a:r>
              <a:rPr lang="en-US" sz="2800" b="1" u="sng" dirty="0" err="1">
                <a:solidFill>
                  <a:srgbClr val="FF0000"/>
                </a:solidFill>
              </a:rPr>
              <a:t>Glomus</a:t>
            </a:r>
            <a:r>
              <a:rPr lang="en-US" sz="2800" b="1" u="sng" dirty="0">
                <a:solidFill>
                  <a:srgbClr val="FF0000"/>
                </a:solidFill>
              </a:rPr>
              <a:t>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1F06395C-22B7-427E-A108-80B06B73D61A}" type="slidenum">
              <a:rPr lang="en-US" altLang="en-US" smtClean="0">
                <a:solidFill>
                  <a:srgbClr val="898989"/>
                </a:solidFill>
              </a:rPr>
              <a:pPr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7413" name="AutoShape 2" descr="Image result for Carotid bod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338"/>
            <a:ext cx="3168650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364163" y="908050"/>
            <a:ext cx="1223962" cy="5048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16113"/>
            <a:ext cx="2735262" cy="237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400" b="1" dirty="0"/>
              <a:t>- Glomus cells cytoplasm contain neurotransmitters  e.g. dopamine, serotonin , adrenaline,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400" b="1" dirty="0"/>
              <a:t>- Glomus cells form synaptic connection with </a:t>
            </a:r>
            <a:r>
              <a:rPr lang="en-US" altLang="en-US" sz="2400" b="1" dirty="0" smtClean="0"/>
              <a:t>afferent </a:t>
            </a:r>
            <a:r>
              <a:rPr lang="en-US" altLang="en-US" sz="2400" b="1" dirty="0"/>
              <a:t>fibers of glossopharyngeal nerve. the sensory nerve is activated by neurotransmitters released from glomus cells in response to changes in the composition of the sinusoidal blood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4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4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4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4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4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400" b="1" u="sng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en-US" sz="2400" b="1" u="sng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FF0000"/>
                </a:solidFill>
              </a:rPr>
              <a:t>3- Aortic bodies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400" b="1" dirty="0"/>
              <a:t>Located on the arch of aorta similar to carotid bodies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79227EB0-E0A2-4EEC-A44D-E3251DE57600}" type="slidenum">
              <a:rPr lang="en-US" altLang="en-US" smtClean="0">
                <a:solidFill>
                  <a:srgbClr val="898989"/>
                </a:solidFill>
              </a:rPr>
              <a:pPr/>
              <a:t>29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20888"/>
            <a:ext cx="2728664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45649"/>
          <a:stretch/>
        </p:blipFill>
        <p:spPr bwMode="auto">
          <a:xfrm>
            <a:off x="2843808" y="2420888"/>
            <a:ext cx="3024336" cy="33843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2420888"/>
            <a:ext cx="2702703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1954" r="6741"/>
          <a:stretch/>
        </p:blipFill>
        <p:spPr>
          <a:xfrm>
            <a:off x="1259632" y="501650"/>
            <a:ext cx="6624736" cy="57356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5451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AutoShape 2" descr="Schematic illustration of the innervation of blood vessels by th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Schematic illustration of the innervation of blood vessels by th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620688"/>
            <a:ext cx="4762872" cy="51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620688"/>
            <a:ext cx="3744416" cy="51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555776" y="5805264"/>
            <a:ext cx="44510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Innervation of blood vessels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985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39"/>
            <a:ext cx="8784976" cy="6532835"/>
          </a:xfrm>
        </p:spPr>
        <p:txBody>
          <a:bodyPr/>
          <a:lstStyle/>
          <a:p>
            <a:r>
              <a:rPr lang="en-US" sz="2400" dirty="0"/>
              <a:t>Large vessels are supplied with network of </a:t>
            </a:r>
            <a:r>
              <a:rPr lang="en-US" sz="2400" dirty="0" smtClean="0">
                <a:solidFill>
                  <a:srgbClr val="FF0000"/>
                </a:solidFill>
              </a:rPr>
              <a:t>sympathetic </a:t>
            </a:r>
            <a:r>
              <a:rPr lang="en-US" sz="2400" dirty="0">
                <a:solidFill>
                  <a:srgbClr val="FF0000"/>
                </a:solidFill>
              </a:rPr>
              <a:t>nerve fibers</a:t>
            </a:r>
            <a:r>
              <a:rPr lang="en-US" sz="2400" dirty="0"/>
              <a:t> (vasomotor) whose neurotransmitter is norepinephrine 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Discharge of epinephrine produce vasoconstriction . These efferent </a:t>
            </a:r>
            <a:r>
              <a:rPr lang="en-US" sz="2400" dirty="0" smtClean="0"/>
              <a:t>nerve fibers generally </a:t>
            </a:r>
            <a:r>
              <a:rPr lang="en-US" sz="2400" dirty="0"/>
              <a:t>do not enter the media of </a:t>
            </a:r>
            <a:r>
              <a:rPr lang="en-US" sz="2400" dirty="0" smtClean="0"/>
              <a:t>arteries, </a:t>
            </a:r>
            <a:r>
              <a:rPr lang="en-US" sz="2400" dirty="0"/>
              <a:t>instead they discharge the neurotransmitters which diffuse through the wall to affect the smooth muscle cells of the media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gap junction between the smooth muscle cells propagate the response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/>
              <a:t>Sympathetic nerve fibers innervate all vessels </a:t>
            </a:r>
            <a:r>
              <a:rPr lang="en-US" sz="2400" dirty="0">
                <a:solidFill>
                  <a:srgbClr val="FF0000"/>
                </a:solidFill>
              </a:rPr>
              <a:t>EXCEPT </a:t>
            </a:r>
            <a:r>
              <a:rPr lang="en-US" sz="2400" dirty="0"/>
              <a:t>capillaries ,precapillary sphincters &amp; </a:t>
            </a:r>
            <a:r>
              <a:rPr lang="en-US" sz="2400" dirty="0" err="1"/>
              <a:t>metarterioles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912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A093D-1588-40DD-BE3C-1F51C8116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624"/>
            <a:ext cx="9144000" cy="6813376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density of innervation of veins is less than that of </a:t>
            </a:r>
            <a:r>
              <a:rPr lang="en-US" sz="2400" dirty="0" smtClean="0"/>
              <a:t>arteries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sympathetic Innervation of small arteries &amp; arterioles → </a:t>
            </a:r>
            <a:r>
              <a:rPr lang="en-US" sz="2400" dirty="0" smtClean="0"/>
              <a:t>vasoconstriction → cause the </a:t>
            </a:r>
            <a:r>
              <a:rPr lang="en-US" sz="2400" dirty="0"/>
              <a:t>peripheral </a:t>
            </a:r>
            <a:r>
              <a:rPr lang="en-US" sz="2400" dirty="0" smtClean="0"/>
              <a:t>resistance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u="sng" dirty="0">
                <a:solidFill>
                  <a:prstClr val="black"/>
                </a:solidFill>
              </a:rPr>
              <a:t>Vascular smooth muscles </a:t>
            </a:r>
            <a:r>
              <a:rPr lang="en-US" sz="2400" u="sng" dirty="0" smtClean="0">
                <a:solidFill>
                  <a:prstClr val="black"/>
                </a:solidFill>
              </a:rPr>
              <a:t>are  </a:t>
            </a:r>
            <a:r>
              <a:rPr lang="en-US" sz="2400" b="1" u="sng" dirty="0">
                <a:solidFill>
                  <a:srgbClr val="FF0000"/>
                </a:solidFill>
              </a:rPr>
              <a:t>not innervated </a:t>
            </a:r>
            <a:r>
              <a:rPr lang="en-US" sz="2400" u="sng" dirty="0">
                <a:solidFill>
                  <a:prstClr val="black"/>
                </a:solidFill>
              </a:rPr>
              <a:t>by </a:t>
            </a:r>
            <a:r>
              <a:rPr lang="en-US" sz="2400" u="sng" dirty="0">
                <a:solidFill>
                  <a:srgbClr val="FF0000"/>
                </a:solidFill>
              </a:rPr>
              <a:t>parasympathetic nervous system </a:t>
            </a:r>
            <a:endParaRPr lang="en-US" sz="24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except salivary glands, gastrointestinal glands, genital </a:t>
            </a:r>
            <a:r>
              <a:rPr lang="en-US" sz="2400" dirty="0" smtClean="0">
                <a:solidFill>
                  <a:prstClr val="black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 erectile </a:t>
            </a:r>
            <a:r>
              <a:rPr lang="en-US" sz="2400" dirty="0">
                <a:solidFill>
                  <a:prstClr val="black"/>
                </a:solidFill>
              </a:rPr>
              <a:t>tissue in male penis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en-US" altLang="en-US" sz="2400" b="1" u="sng" dirty="0">
              <a:solidFill>
                <a:srgbClr val="FF0000"/>
              </a:solidFill>
            </a:endParaRPr>
          </a:p>
          <a:p>
            <a:r>
              <a:rPr lang="en-US" altLang="en-US" sz="2400" b="1" u="sng" dirty="0">
                <a:solidFill>
                  <a:srgbClr val="FF0000"/>
                </a:solidFill>
              </a:rPr>
              <a:t>Vasodilation</a:t>
            </a:r>
            <a:r>
              <a:rPr lang="en-US" altLang="en-US" sz="2400" dirty="0"/>
              <a:t>: </a:t>
            </a:r>
            <a:r>
              <a:rPr lang="en-US" altLang="en-US" sz="2400" u="sng" dirty="0">
                <a:solidFill>
                  <a:srgbClr val="FF0000"/>
                </a:solidFill>
              </a:rPr>
              <a:t>is caused through muscarinic receptors on endothelial cells → release relaxing factor : nitric oxide → diffuse to muscle cells in media → relaxation</a:t>
            </a:r>
          </a:p>
          <a:p>
            <a:endParaRPr lang="en-US" sz="2400" dirty="0" smtClean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D141C-9F90-4EE3-ACAF-E01FD9BE9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9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624"/>
            <a:ext cx="9036496" cy="681337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endParaRPr lang="en-US" sz="2400" dirty="0"/>
          </a:p>
          <a:p>
            <a:pPr>
              <a:spcBef>
                <a:spcPts val="0"/>
              </a:spcBef>
              <a:defRPr/>
            </a:pPr>
            <a:r>
              <a:rPr lang="en-US" sz="2400" dirty="0"/>
              <a:t>However smooth muscles in tunica media posses muscarinic receptors, which when activated cause vasodilation… ( medications can work on them</a:t>
            </a:r>
            <a:r>
              <a:rPr lang="en-US" sz="2400" dirty="0" smtClean="0"/>
              <a:t>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>
              <a:spcBef>
                <a:spcPts val="0"/>
              </a:spcBef>
              <a:defRPr/>
            </a:pPr>
            <a:r>
              <a:rPr lang="en-US" sz="2400" dirty="0"/>
              <a:t>The arterioles including terminal are well innervated because they contain smooth muscle cells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  <a:p>
            <a:pPr>
              <a:spcBef>
                <a:spcPts val="0"/>
              </a:spcBef>
              <a:defRPr/>
            </a:pPr>
            <a:r>
              <a:rPr lang="en-US" sz="2400" dirty="0"/>
              <a:t>The capillaries are not innervated </a:t>
            </a:r>
            <a:r>
              <a:rPr lang="en-US" sz="2400" dirty="0" err="1"/>
              <a:t>cuz</a:t>
            </a:r>
            <a:r>
              <a:rPr lang="en-US" sz="2400" dirty="0"/>
              <a:t> they don’t have smooth muscles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Hormones</a:t>
            </a:r>
            <a:r>
              <a:rPr lang="en-US" sz="2400" dirty="0"/>
              <a:t> circulate in the blood ( catecholamine, renin-angiotensin, </a:t>
            </a:r>
            <a:r>
              <a:rPr lang="en-US" sz="2400" dirty="0" smtClean="0"/>
              <a:t>vasopressin can </a:t>
            </a:r>
            <a:r>
              <a:rPr lang="en-US" sz="2400" dirty="0"/>
              <a:t>affect the </a:t>
            </a:r>
            <a:r>
              <a:rPr lang="en-US" sz="2400" u="sng" dirty="0">
                <a:solidFill>
                  <a:srgbClr val="FF0000"/>
                </a:solidFill>
              </a:rPr>
              <a:t>microcirculation</a:t>
            </a:r>
            <a:r>
              <a:rPr lang="en-US" sz="2400" dirty="0"/>
              <a:t> causing vasodilation or vasoconstriction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68E02C5-C637-4FBC-BC40-330616B4479C}" type="slidenum">
              <a:rPr lang="en-US" altLang="en-US" smtClean="0">
                <a:solidFill>
                  <a:srgbClr val="898989"/>
                </a:solidFill>
              </a:rPr>
              <a:pPr/>
              <a:t>33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427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3AABE07-3B1A-49C4-B406-2E6F572989F8}" type="slidenum">
              <a:rPr lang="en-US" altLang="en-US" smtClean="0">
                <a:solidFill>
                  <a:srgbClr val="898989"/>
                </a:solidFill>
              </a:rPr>
              <a:pPr/>
              <a:t>34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54277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858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68363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Cardio-vascular system</a:t>
            </a:r>
            <a:endParaRPr lang="ar-JO" alt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050"/>
            <a:ext cx="9144000" cy="58340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Includes: </a:t>
            </a:r>
            <a:r>
              <a:rPr lang="en-US" sz="2800" dirty="0">
                <a:solidFill>
                  <a:srgbClr val="FF0000"/>
                </a:solidFill>
                <a:cs typeface="Arial" pitchFamily="34" charset="0"/>
              </a:rPr>
              <a:t>The heart </a:t>
            </a:r>
            <a:r>
              <a:rPr lang="en-US" sz="2800" dirty="0">
                <a:cs typeface="Arial" pitchFamily="34" charset="0"/>
              </a:rPr>
              <a:t>+ </a:t>
            </a:r>
            <a:r>
              <a:rPr lang="en-US" sz="2800" dirty="0">
                <a:solidFill>
                  <a:srgbClr val="FF0000"/>
                </a:solidFill>
                <a:cs typeface="Arial" pitchFamily="34" charset="0"/>
              </a:rPr>
              <a:t>blood vessels </a:t>
            </a:r>
            <a:r>
              <a:rPr lang="en-US" sz="2800" dirty="0">
                <a:cs typeface="Arial" pitchFamily="34" charset="0"/>
              </a:rPr>
              <a:t>+ </a:t>
            </a:r>
            <a:r>
              <a:rPr lang="en-US" sz="2800" dirty="0">
                <a:solidFill>
                  <a:srgbClr val="FF0000"/>
                </a:solidFill>
                <a:cs typeface="Arial" pitchFamily="34" charset="0"/>
              </a:rPr>
              <a:t>blood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Humans have a closed circulatory system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cs typeface="Arial" pitchFamily="34" charset="0"/>
              </a:rPr>
              <a:t>    ( 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blood </a:t>
            </a:r>
            <a:r>
              <a:rPr lang="en-US" sz="2400" b="1" i="1" dirty="0" smtClean="0">
                <a:solidFill>
                  <a:srgbClr val="FF0000"/>
                </a:solidFill>
                <a:cs typeface="Arial" pitchFamily="34" charset="0"/>
              </a:rPr>
              <a:t>circulates 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within vessels &amp; is </a:t>
            </a:r>
            <a:r>
              <a:rPr lang="en-US" sz="2400" b="1" i="1" dirty="0" smtClean="0">
                <a:solidFill>
                  <a:srgbClr val="FF0000"/>
                </a:solidFill>
                <a:cs typeface="Arial" pitchFamily="34" charset="0"/>
              </a:rPr>
              <a:t>different 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from interstitial fluid</a:t>
            </a:r>
            <a:r>
              <a:rPr lang="en-US" sz="2800" dirty="0">
                <a:cs typeface="Arial" pitchFamily="34" charset="0"/>
              </a:rPr>
              <a:t>)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000" dirty="0"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000" dirty="0"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000" dirty="0">
              <a:cs typeface="Arial" pitchFamily="34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000" dirty="0"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000" dirty="0"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dirty="0">
                <a:cs typeface="Arial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FF36768-E523-4D59-BEA8-7E18FDA393E8}" type="slidenum">
              <a:rPr lang="en-US" altLang="en-US" smtClean="0">
                <a:solidFill>
                  <a:srgbClr val="898989"/>
                </a:solidFill>
              </a:rPr>
              <a:pPr/>
              <a:t>4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360835" y="2564904"/>
            <a:ext cx="4283173" cy="415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 eaLnBrk="1" hangingPunct="1">
              <a:buClr>
                <a:srgbClr val="339933"/>
              </a:buClr>
            </a:pPr>
            <a:r>
              <a:rPr lang="en-US" altLang="en-US" sz="2400" dirty="0"/>
              <a:t>The heart </a:t>
            </a:r>
            <a:r>
              <a:rPr lang="en-US" altLang="en-US" sz="2400" dirty="0" smtClean="0"/>
              <a:t>pumps the </a:t>
            </a:r>
            <a:r>
              <a:rPr lang="en-US" altLang="en-US" sz="2400" dirty="0"/>
              <a:t>blood into </a:t>
            </a:r>
            <a:r>
              <a:rPr lang="en-US" altLang="en-US" sz="2400" b="1" dirty="0">
                <a:solidFill>
                  <a:srgbClr val="FF0000"/>
                </a:solidFill>
              </a:rPr>
              <a:t>large vessels </a:t>
            </a:r>
            <a:r>
              <a:rPr lang="en-US" altLang="en-US" sz="2400" dirty="0" smtClean="0"/>
              <a:t>which branch </a:t>
            </a:r>
            <a:r>
              <a:rPr lang="en-US" altLang="en-US" sz="2400" dirty="0"/>
              <a:t>into </a:t>
            </a:r>
            <a:r>
              <a:rPr lang="en-US" altLang="en-US" sz="2400" b="1" dirty="0">
                <a:solidFill>
                  <a:srgbClr val="FF0000"/>
                </a:solidFill>
              </a:rPr>
              <a:t>smaller ones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/>
              <a:t>that end in body organs in the form of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capillaries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lvl="1" eaLnBrk="1" hangingPunct="1">
              <a:buClr>
                <a:srgbClr val="339933"/>
              </a:buClr>
            </a:pPr>
            <a:endParaRPr lang="en-US" altLang="en-US" sz="2400" dirty="0"/>
          </a:p>
          <a:p>
            <a:pPr lvl="1" eaLnBrk="1" hangingPunct="1">
              <a:buClr>
                <a:srgbClr val="339933"/>
              </a:buClr>
            </a:pPr>
            <a:r>
              <a:rPr lang="en-US" altLang="en-US" sz="2400" dirty="0"/>
              <a:t>S</a:t>
            </a:r>
            <a:r>
              <a:rPr lang="en-US" altLang="en-US" sz="2400" dirty="0" smtClean="0"/>
              <a:t>ubstances </a:t>
            </a:r>
            <a:r>
              <a:rPr lang="en-US" altLang="en-US" sz="2400" dirty="0"/>
              <a:t>are exchanged between </a:t>
            </a:r>
            <a:r>
              <a:rPr lang="en-US" altLang="en-US" sz="2400" dirty="0" smtClean="0"/>
              <a:t>the </a:t>
            </a:r>
            <a:r>
              <a:rPr lang="en-US" altLang="en-US" sz="2400" dirty="0"/>
              <a:t>blood and the interstitial fluid around the </a:t>
            </a:r>
            <a:r>
              <a:rPr lang="en-US" altLang="en-US" sz="2400" dirty="0" smtClean="0"/>
              <a:t>cells through a process called 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diffusion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024" y="2814786"/>
            <a:ext cx="4248472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50DA5-3BB1-452C-A722-0E3DE7681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23694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Main functions of the Vascular system</a:t>
            </a:r>
          </a:p>
          <a:p>
            <a:pPr marL="0" indent="0">
              <a:buNone/>
            </a:pPr>
            <a:endParaRPr lang="en-US" u="sng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Transport of oxygen, carbon dioxide, nutrients, hormones, metabolic products, cells of immune defense system and many other essential products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Gaseous </a:t>
            </a:r>
            <a:r>
              <a:rPr lang="en-US" dirty="0" smtClean="0"/>
              <a:t>exchange: blood / air in lung 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Temperature control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2935C-42DA-4F60-95E3-2CD295CF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6DC208-D326-4369-A01E-6D74AD08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9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The blood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692150"/>
            <a:ext cx="8785225" cy="604996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Include: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Arteries</a:t>
            </a:r>
            <a:r>
              <a:rPr lang="en-US" sz="2800" dirty="0"/>
              <a:t>:     Large (</a:t>
            </a:r>
            <a:r>
              <a:rPr lang="en-US" sz="2800" b="1" dirty="0"/>
              <a:t>elastic)</a:t>
            </a:r>
            <a:r>
              <a:rPr lang="en-US" sz="2800" dirty="0"/>
              <a:t> arteries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         Medium (</a:t>
            </a:r>
            <a:r>
              <a:rPr lang="en-US" sz="2800" b="1" dirty="0"/>
              <a:t>muscular</a:t>
            </a:r>
            <a:r>
              <a:rPr lang="en-US" sz="2800" dirty="0"/>
              <a:t>) arteries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         Arterioles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Veins:         </a:t>
            </a:r>
            <a:r>
              <a:rPr lang="en-US" sz="2800" dirty="0"/>
              <a:t>Large veins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         Medium sized veins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         </a:t>
            </a:r>
            <a:r>
              <a:rPr lang="en-US" sz="2800" dirty="0" err="1"/>
              <a:t>Venules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FF0000"/>
                </a:solidFill>
              </a:rPr>
              <a:t>Microcirulation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          Capillaries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         </a:t>
            </a:r>
            <a:r>
              <a:rPr lang="en-US" sz="2800" dirty="0" err="1"/>
              <a:t>Arterio</a:t>
            </a:r>
            <a:r>
              <a:rPr lang="en-US" sz="2800" dirty="0"/>
              <a:t> –venous anastomosis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B391EC7-043F-4CBC-88BA-9C447E0DC403}" type="slidenum">
              <a:rPr lang="en-US" altLang="en-US" smtClean="0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7173" name="Picture 4" descr="http://media-2.web.britannica.com/eb-media/06/92806-004-95B4D3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908050"/>
            <a:ext cx="2735262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5805264"/>
            <a:ext cx="79408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           </a:t>
            </a:r>
            <a:r>
              <a:rPr lang="en-US" sz="2400" b="1" dirty="0" smtClean="0"/>
              <a:t>The vascular system </a:t>
            </a:r>
          </a:p>
          <a:p>
            <a:r>
              <a:rPr lang="en-US" sz="2400" b="1" dirty="0"/>
              <a:t>The transition from one type of vessels to another is  </a:t>
            </a:r>
            <a:r>
              <a:rPr lang="en-US" sz="2400" b="1" u="sng" dirty="0">
                <a:solidFill>
                  <a:srgbClr val="FF0000"/>
                </a:solidFill>
              </a:rPr>
              <a:t>gradual</a:t>
            </a:r>
          </a:p>
          <a:p>
            <a:endParaRPr lang="en-US" dirty="0"/>
          </a:p>
        </p:txBody>
      </p:sp>
      <p:pic>
        <p:nvPicPr>
          <p:cNvPr id="2052" name="Picture 4" descr="Lecture 22 Diagram | Quizle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5544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008063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General structure of the wall of a blood vessel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891381"/>
            <a:ext cx="8229600" cy="52181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Formed </a:t>
            </a:r>
            <a:r>
              <a:rPr lang="en-US" sz="2800" dirty="0"/>
              <a:t>of </a:t>
            </a:r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/>
              <a:t> layers or </a:t>
            </a:r>
            <a:r>
              <a:rPr lang="en-US" sz="2800" dirty="0" smtClean="0"/>
              <a:t>tunics (</a:t>
            </a:r>
            <a:r>
              <a:rPr lang="en-US" sz="2800" dirty="0" smtClean="0">
                <a:solidFill>
                  <a:srgbClr val="FF0000"/>
                </a:solidFill>
              </a:rPr>
              <a:t>Except for capillaries</a:t>
            </a:r>
            <a:r>
              <a:rPr lang="en-US" sz="2800" dirty="0" smtClean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(inside → outside)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intima  </a:t>
            </a: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media 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</a:t>
            </a:r>
            <a:r>
              <a:rPr lang="en-US" sz="2800" dirty="0" smtClean="0"/>
              <a:t>adventitia (C.T.)</a:t>
            </a:r>
            <a:endParaRPr lang="en-US" sz="2800" dirty="0"/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20F9FB7-9C4A-4668-B834-F83B9E399AAC}" type="slidenum">
              <a:rPr lang="en-US" altLang="en-US" smtClean="0">
                <a:solidFill>
                  <a:srgbClr val="898989"/>
                </a:solidFill>
              </a:rPr>
              <a:pPr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8197" name="Picture 2" descr="http://teachmeanatomy.info/wp-content/uploads/Muscular-Arter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5"/>
            <a:ext cx="3970784" cy="2771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0" y="3500438"/>
            <a:ext cx="37353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4" name="AutoShape 4" descr="Layers of an artery. |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Layers of an artery. |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1: Blood vessel anatomy-The vessel wall is made up of three layers... |  Download Scientific Diagr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2065"/>
          <a:stretch/>
        </p:blipFill>
        <p:spPr>
          <a:xfrm>
            <a:off x="4716016" y="1555229"/>
            <a:ext cx="3970784" cy="2254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051720" y="5805264"/>
            <a:ext cx="53411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L.S showing the wall, of the Blood Vessel</a:t>
            </a:r>
            <a:endParaRPr lang="ar-JO" sz="2400" b="1" dirty="0"/>
          </a:p>
        </p:txBody>
      </p:sp>
      <p:pic>
        <p:nvPicPr>
          <p:cNvPr id="4098" name="Picture 2" descr="Chapter 20: Blood vessel anatomy Diagram | Quizle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416824" cy="5239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6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2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DB40266334FC6B43B20C881789A6F5F7" ma:contentTypeVersion="12" ma:contentTypeDescription="إنشاء مستند جديد." ma:contentTypeScope="" ma:versionID="8e33dc26175a55efea50fc74e93d3d5b">
  <xsd:schema xmlns:xsd="http://www.w3.org/2001/XMLSchema" xmlns:xs="http://www.w3.org/2001/XMLSchema" xmlns:p="http://schemas.microsoft.com/office/2006/metadata/properties" xmlns:ns2="225969dd-95a8-48ed-a91e-821a80225b45" xmlns:ns3="41add20f-1b05-40fe-a26a-962cda6c0049" targetNamespace="http://schemas.microsoft.com/office/2006/metadata/properties" ma:root="true" ma:fieldsID="728f2232f1610513c08ba859fba7465e" ns2:_="" ns3:_="">
    <xsd:import namespace="225969dd-95a8-48ed-a91e-821a80225b45"/>
    <xsd:import namespace="41add20f-1b05-40fe-a26a-962cda6c00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969dd-95a8-48ed-a91e-821a80225b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dd20f-1b05-40fe-a26a-962cda6c004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0d569bc-da9d-4479-9eed-f5a3bd885238}" ma:internalName="TaxCatchAll" ma:showField="CatchAllData" ma:web="41add20f-1b05-40fe-a26a-962cda6c00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add20f-1b05-40fe-a26a-962cda6c0049" xsi:nil="true"/>
    <lcf76f155ced4ddcb4097134ff3c332f xmlns="225969dd-95a8-48ed-a91e-821a80225b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E1786C-461D-48BC-A929-D019FE5DC509}"/>
</file>

<file path=customXml/itemProps2.xml><?xml version="1.0" encoding="utf-8"?>
<ds:datastoreItem xmlns:ds="http://schemas.openxmlformats.org/officeDocument/2006/customXml" ds:itemID="{35C594FB-143A-4452-92E9-770805ECEAD6}"/>
</file>

<file path=customXml/itemProps3.xml><?xml version="1.0" encoding="utf-8"?>
<ds:datastoreItem xmlns:ds="http://schemas.openxmlformats.org/officeDocument/2006/customXml" ds:itemID="{B81CFCD4-6DA1-415A-9B8A-50D462A60744}"/>
</file>

<file path=docProps/app.xml><?xml version="1.0" encoding="utf-8"?>
<Properties xmlns="http://schemas.openxmlformats.org/officeDocument/2006/extended-properties" xmlns:vt="http://schemas.openxmlformats.org/officeDocument/2006/docPropsVTypes">
  <TotalTime>8605</TotalTime>
  <Words>1570</Words>
  <Application>Microsoft Office PowerPoint</Application>
  <PresentationFormat>On-screen Show (4:3)</PresentationFormat>
  <Paragraphs>299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Office Theme</vt:lpstr>
      <vt:lpstr>The vascular system Part I Medical students / First Year Professor Dr. Hala El-mazar</vt:lpstr>
      <vt:lpstr>PowerPoint Presentation</vt:lpstr>
      <vt:lpstr>PowerPoint Presentation</vt:lpstr>
      <vt:lpstr>Cardio-vascular system</vt:lpstr>
      <vt:lpstr>PowerPoint Presentation</vt:lpstr>
      <vt:lpstr>The blood vessels</vt:lpstr>
      <vt:lpstr>PowerPoint Presentation</vt:lpstr>
      <vt:lpstr>General structure of the wall of a blood vessel</vt:lpstr>
      <vt:lpstr>PowerPoint Presentation</vt:lpstr>
      <vt:lpstr>PowerPoint Presentation</vt:lpstr>
      <vt:lpstr>Tunica intima</vt:lpstr>
      <vt:lpstr>PowerPoint Presentation</vt:lpstr>
      <vt:lpstr>PowerPoint Presentation</vt:lpstr>
      <vt:lpstr>PowerPoint Presentation</vt:lpstr>
      <vt:lpstr>PowerPoint Presentation</vt:lpstr>
      <vt:lpstr>Large (Elastic) arteries/ Aorta</vt:lpstr>
      <vt:lpstr>PowerPoint Presentation</vt:lpstr>
      <vt:lpstr>Medium sized (Muscular) arteries</vt:lpstr>
      <vt:lpstr>Special types of medium sized arteries </vt:lpstr>
      <vt:lpstr>Arterioles (10- 100 µm)</vt:lpstr>
      <vt:lpstr>PowerPoint Presentation</vt:lpstr>
      <vt:lpstr>PowerPoint Presentation</vt:lpstr>
      <vt:lpstr>Metarterioles (arterial capillaries) </vt:lpstr>
      <vt:lpstr>PowerPoint Presentation</vt:lpstr>
      <vt:lpstr>PowerPoint Presentation</vt:lpstr>
      <vt:lpstr>Arterial sensory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Muscular system</dc:title>
  <dc:creator>lion</dc:creator>
  <cp:lastModifiedBy>Adminِ</cp:lastModifiedBy>
  <cp:revision>587</cp:revision>
  <dcterms:created xsi:type="dcterms:W3CDTF">2014-10-21T20:21:55Z</dcterms:created>
  <dcterms:modified xsi:type="dcterms:W3CDTF">2024-04-29T23:41:43Z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0x010100DB40266334FC6B43B20C881789A6F5F7</vt:lpwstr>
  </property>
</Properties>
</file>