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9.xml" ContentType="application/vnd.openxmlformats-officedocument.presentationml.tags+xml"/>
  <Override PartName="/ppt/tags/tag1.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ppt/tags/tag15.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1.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78" r:id="rId3"/>
    <p:sldId id="279" r:id="rId4"/>
    <p:sldId id="281" r:id="rId5"/>
    <p:sldId id="283" r:id="rId6"/>
    <p:sldId id="280" r:id="rId7"/>
    <p:sldId id="282" r:id="rId8"/>
    <p:sldId id="284" r:id="rId9"/>
    <p:sldId id="288" r:id="rId10"/>
    <p:sldId id="286" r:id="rId11"/>
    <p:sldId id="309" r:id="rId12"/>
    <p:sldId id="289" r:id="rId13"/>
    <p:sldId id="307" r:id="rId14"/>
    <p:sldId id="291" r:id="rId15"/>
    <p:sldId id="292" r:id="rId16"/>
    <p:sldId id="293" r:id="rId17"/>
    <p:sldId id="298" r:id="rId18"/>
    <p:sldId id="294" r:id="rId19"/>
    <p:sldId id="295" r:id="rId20"/>
    <p:sldId id="296" r:id="rId21"/>
    <p:sldId id="297" r:id="rId22"/>
    <p:sldId id="310" r:id="rId23"/>
    <p:sldId id="299" r:id="rId2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C327EA"/>
    <a:srgbClr val="F32BF4"/>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784" autoAdjust="0"/>
    <p:restoredTop sz="94797" autoAdjust="0"/>
  </p:normalViewPr>
  <p:slideViewPr>
    <p:cSldViewPr>
      <p:cViewPr>
        <p:scale>
          <a:sx n="80" d="100"/>
          <a:sy n="80" d="100"/>
        </p:scale>
        <p:origin x="720" y="336"/>
      </p:cViewPr>
      <p:guideLst>
        <p:guide orient="horz" pos="2160"/>
        <p:guide pos="2880"/>
      </p:guideLst>
    </p:cSldViewPr>
  </p:slideViewPr>
  <p:outlineViewPr>
    <p:cViewPr>
      <p:scale>
        <a:sx n="33" d="100"/>
        <a:sy n="33" d="100"/>
      </p:scale>
      <p:origin x="12" y="256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35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14‏/10‏/1443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28175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564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19875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11894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83841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4299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13576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68491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186964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97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28644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34015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a:t>
            </a:fld>
            <a:endParaRPr lang="ar-JO"/>
          </a:p>
        </p:txBody>
      </p:sp>
    </p:spTree>
    <p:extLst>
      <p:ext uri="{BB962C8B-B14F-4D97-AF65-F5344CB8AC3E}">
        <p14:creationId xmlns:p14="http://schemas.microsoft.com/office/powerpoint/2010/main" val="10678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410352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110170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a:t>
            </a:fld>
            <a:endParaRPr lang="ar-JO"/>
          </a:p>
        </p:txBody>
      </p:sp>
    </p:spTree>
    <p:extLst>
      <p:ext uri="{BB962C8B-B14F-4D97-AF65-F5344CB8AC3E}">
        <p14:creationId xmlns:p14="http://schemas.microsoft.com/office/powerpoint/2010/main" val="75218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4</a:t>
            </a:fld>
            <a:endParaRPr lang="ar-JO"/>
          </a:p>
        </p:txBody>
      </p:sp>
    </p:spTree>
    <p:extLst>
      <p:ext uri="{BB962C8B-B14F-4D97-AF65-F5344CB8AC3E}">
        <p14:creationId xmlns:p14="http://schemas.microsoft.com/office/powerpoint/2010/main" val="60890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27412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6</a:t>
            </a:fld>
            <a:endParaRPr lang="ar-JO"/>
          </a:p>
        </p:txBody>
      </p:sp>
    </p:spTree>
    <p:extLst>
      <p:ext uri="{BB962C8B-B14F-4D97-AF65-F5344CB8AC3E}">
        <p14:creationId xmlns:p14="http://schemas.microsoft.com/office/powerpoint/2010/main" val="33284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7</a:t>
            </a:fld>
            <a:endParaRPr lang="ar-JO"/>
          </a:p>
        </p:txBody>
      </p:sp>
    </p:spTree>
    <p:extLst>
      <p:ext uri="{BB962C8B-B14F-4D97-AF65-F5344CB8AC3E}">
        <p14:creationId xmlns:p14="http://schemas.microsoft.com/office/powerpoint/2010/main" val="188970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134273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24151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14‏/10‏/1443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14‏/10‏/1443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gi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gi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gif"/><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980728"/>
            <a:ext cx="7772400" cy="1470025"/>
          </a:xfrm>
        </p:spPr>
        <p:txBody>
          <a:bodyPr>
            <a:normAutofit/>
          </a:bodyPr>
          <a:lstStyle/>
          <a:p>
            <a:pPr rtl="0"/>
            <a:r>
              <a:rPr lang="en-GB" sz="6000" dirty="0">
                <a:solidFill>
                  <a:srgbClr val="C00000"/>
                </a:solidFill>
              </a:rPr>
              <a:t>Glycogen Metabolism </a:t>
            </a:r>
            <a:endParaRPr lang="ar-JO" sz="6000" dirty="0">
              <a:solidFill>
                <a:srgbClr val="C00000"/>
              </a:solidFill>
            </a:endParaRPr>
          </a:p>
        </p:txBody>
      </p:sp>
      <p:sp>
        <p:nvSpPr>
          <p:cNvPr id="3" name="عنوان فرعي 2"/>
          <p:cNvSpPr>
            <a:spLocks noGrp="1"/>
          </p:cNvSpPr>
          <p:nvPr>
            <p:ph type="subTitle" idx="1"/>
          </p:nvPr>
        </p:nvSpPr>
        <p:spPr>
          <a:xfrm>
            <a:off x="467544" y="5203652"/>
            <a:ext cx="8643966" cy="1609724"/>
          </a:xfrm>
        </p:spPr>
        <p:txBody>
          <a:bodyPr>
            <a:normAutofit/>
          </a:bodyPr>
          <a:lstStyle/>
          <a:p>
            <a:pPr rtl="0"/>
            <a:r>
              <a:rPr lang="en-US" sz="2800" dirty="0">
                <a:solidFill>
                  <a:schemeClr val="tx1"/>
                </a:solidFill>
                <a:latin typeface="Arial" pitchFamily="34" charset="0"/>
                <a:cs typeface="Arial" pitchFamily="34" charset="0"/>
              </a:rPr>
              <a:t>Dr. Nesrin Mwafi</a:t>
            </a: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Mutah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88"/>
            <a:ext cx="1143008" cy="1295410"/>
          </a:xfrm>
          <a:prstGeom prst="rect">
            <a:avLst/>
          </a:prstGeom>
          <a:noFill/>
        </p:spPr>
      </p:pic>
      <p:sp>
        <p:nvSpPr>
          <p:cNvPr id="10" name="مستطيل 9"/>
          <p:cNvSpPr/>
          <p:nvPr/>
        </p:nvSpPr>
        <p:spPr>
          <a:xfrm>
            <a:off x="0" y="0"/>
            <a:ext cx="428596" cy="68580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3062064" y="2613275"/>
            <a:ext cx="4102224" cy="2471909"/>
            <a:chOff x="2987824" y="2325243"/>
            <a:chExt cx="4102224" cy="2471909"/>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264"/>
            <a:stretch/>
          </p:blipFill>
          <p:spPr>
            <a:xfrm>
              <a:off x="2987824" y="2325243"/>
              <a:ext cx="4102224" cy="247190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9346" t="89584" r="58419"/>
            <a:stretch/>
          </p:blipFill>
          <p:spPr>
            <a:xfrm>
              <a:off x="6225952" y="3296067"/>
              <a:ext cx="864096" cy="2658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6298"/>
    </mc:Choice>
    <mc:Fallback xmlns="">
      <p:transition spd="slow" advTm="26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563258" y="1124744"/>
            <a:ext cx="4401230" cy="4536504"/>
            <a:chOff x="4563258" y="2700719"/>
            <a:chExt cx="4401230" cy="4536504"/>
          </a:xfrm>
        </p:grpSpPr>
        <p:grpSp>
          <p:nvGrpSpPr>
            <p:cNvPr id="9" name="Group 8"/>
            <p:cNvGrpSpPr/>
            <p:nvPr/>
          </p:nvGrpSpPr>
          <p:grpSpPr>
            <a:xfrm>
              <a:off x="4563258" y="2700719"/>
              <a:ext cx="4401230" cy="4536504"/>
              <a:chOff x="4563258" y="2700719"/>
              <a:chExt cx="4401230" cy="4536504"/>
            </a:xfrm>
          </p:grpSpPr>
          <p:grpSp>
            <p:nvGrpSpPr>
              <p:cNvPr id="7" name="Group 6"/>
              <p:cNvGrpSpPr/>
              <p:nvPr/>
            </p:nvGrpSpPr>
            <p:grpSpPr>
              <a:xfrm>
                <a:off x="4563258" y="2700719"/>
                <a:ext cx="4401230" cy="4536504"/>
                <a:chOff x="4563258" y="2700719"/>
                <a:chExt cx="4401230" cy="4536504"/>
              </a:xfrm>
            </p:grpSpPr>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57199" t="65447"/>
                <a:stretch/>
              </p:blipFill>
              <p:spPr>
                <a:xfrm>
                  <a:off x="6514529" y="4940136"/>
                  <a:ext cx="2449959" cy="1360983"/>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l="37823" t="8114" b="33386"/>
                <a:stretch/>
              </p:blipFill>
              <p:spPr>
                <a:xfrm>
                  <a:off x="5405380" y="2700719"/>
                  <a:ext cx="3559108" cy="230425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16613" t="60342" r="67033" b="29544"/>
                <a:stretch/>
              </p:blipFill>
              <p:spPr>
                <a:xfrm>
                  <a:off x="5580112" y="4758826"/>
                  <a:ext cx="936104" cy="398366"/>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t="60342" r="47013"/>
                <a:stretch/>
              </p:blipFill>
              <p:spPr>
                <a:xfrm>
                  <a:off x="4563258" y="5675206"/>
                  <a:ext cx="3033078" cy="1562017"/>
                </a:xfrm>
                <a:prstGeom prst="rect">
                  <a:avLst/>
                </a:prstGeom>
              </p:spPr>
            </p:pic>
          </p:grpSp>
          <p:sp>
            <p:nvSpPr>
              <p:cNvPr id="8" name="TextBox 7"/>
              <p:cNvSpPr txBox="1"/>
              <p:nvPr/>
            </p:nvSpPr>
            <p:spPr>
              <a:xfrm>
                <a:off x="5580112" y="3563724"/>
                <a:ext cx="572594" cy="369332"/>
              </a:xfrm>
              <a:prstGeom prst="rect">
                <a:avLst/>
              </a:prstGeom>
              <a:noFill/>
            </p:spPr>
            <p:txBody>
              <a:bodyPr wrap="none" rtlCol="0">
                <a:spAutoFit/>
              </a:bodyPr>
              <a:lstStyle/>
              <a:p>
                <a:r>
                  <a:rPr lang="en-US" b="1" dirty="0">
                    <a:solidFill>
                      <a:srgbClr val="C00000"/>
                    </a:solidFill>
                  </a:rPr>
                  <a:t>G1P</a:t>
                </a:r>
              </a:p>
            </p:txBody>
          </p:sp>
        </p:grpSp>
        <p:sp>
          <p:nvSpPr>
            <p:cNvPr id="10" name="TextBox 9"/>
            <p:cNvSpPr txBox="1"/>
            <p:nvPr/>
          </p:nvSpPr>
          <p:spPr>
            <a:xfrm>
              <a:off x="6228184" y="4653136"/>
              <a:ext cx="1612941" cy="461665"/>
            </a:xfrm>
            <a:prstGeom prst="rect">
              <a:avLst/>
            </a:prstGeom>
            <a:noFill/>
          </p:spPr>
          <p:txBody>
            <a:bodyPr wrap="none" rtlCol="0">
              <a:spAutoFit/>
            </a:bodyPr>
            <a:lstStyle/>
            <a:p>
              <a:pPr algn="ctr"/>
              <a:r>
                <a:rPr lang="en-US" altLang="en-US" sz="1200" b="1" dirty="0">
                  <a:solidFill>
                    <a:srgbClr val="C00000"/>
                  </a:solidFill>
                  <a:latin typeface="Arial" pitchFamily="34" charset="0"/>
                  <a:cs typeface="Arial" pitchFamily="34" charset="0"/>
                </a:rPr>
                <a:t>UDP-glucose </a:t>
              </a:r>
            </a:p>
            <a:p>
              <a:r>
                <a:rPr lang="en-US" altLang="en-US" sz="1200" b="1" dirty="0">
                  <a:solidFill>
                    <a:srgbClr val="C00000"/>
                  </a:solidFill>
                  <a:latin typeface="Arial" pitchFamily="34" charset="0"/>
                  <a:cs typeface="Arial" pitchFamily="34" charset="0"/>
                </a:rPr>
                <a:t>pyrophosphorylase</a:t>
              </a:r>
              <a:endParaRPr lang="en-US" sz="1200" b="1" dirty="0">
                <a:solidFill>
                  <a:srgbClr val="C00000"/>
                </a:solidFill>
              </a:endParaRPr>
            </a:p>
          </p:txBody>
        </p:sp>
      </p:grpSp>
      <p:sp>
        <p:nvSpPr>
          <p:cNvPr id="3" name="عنصر نائب للمحتوى 2"/>
          <p:cNvSpPr>
            <a:spLocks noGrp="1"/>
          </p:cNvSpPr>
          <p:nvPr>
            <p:ph idx="1"/>
          </p:nvPr>
        </p:nvSpPr>
        <p:spPr>
          <a:xfrm>
            <a:off x="394208" y="980730"/>
            <a:ext cx="8749792" cy="5472606"/>
          </a:xfrm>
        </p:spPr>
        <p:txBody>
          <a:bodyPr>
            <a:normAutofit/>
          </a:bodyPr>
          <a:lstStyle/>
          <a:p>
            <a:pPr algn="l" rtl="0"/>
            <a:endParaRPr lang="en-US" sz="300" dirty="0">
              <a:latin typeface="Arial" charset="0"/>
              <a:ea typeface="Arial" charset="0"/>
              <a:cs typeface="Arial" charset="0"/>
            </a:endParaRPr>
          </a:p>
          <a:p>
            <a:pPr algn="l" rtl="0"/>
            <a:r>
              <a:rPr lang="en-US" altLang="en-US" sz="2400" dirty="0">
                <a:latin typeface="Arial" pitchFamily="34" charset="0"/>
                <a:cs typeface="Arial" pitchFamily="34" charset="0"/>
              </a:rPr>
              <a:t>The reaction is drawn to the                                               right by the rapid enzymatic                                       cleavage of </a:t>
            </a:r>
            <a:r>
              <a:rPr lang="en-US" altLang="en-US" sz="2400" dirty="0">
                <a:solidFill>
                  <a:srgbClr val="C00000"/>
                </a:solidFill>
                <a:latin typeface="Arial" pitchFamily="34" charset="0"/>
                <a:cs typeface="Arial" pitchFamily="34" charset="0"/>
              </a:rPr>
              <a:t>PP</a:t>
            </a:r>
            <a:r>
              <a:rPr lang="en-US" altLang="en-US" sz="2400" baseline="-25000" dirty="0">
                <a:solidFill>
                  <a:srgbClr val="C00000"/>
                </a:solidFill>
                <a:latin typeface="Arial" pitchFamily="34" charset="0"/>
                <a:cs typeface="Arial" pitchFamily="34" charset="0"/>
              </a:rPr>
              <a:t>i</a:t>
            </a:r>
            <a:r>
              <a:rPr lang="en-US" altLang="en-US" sz="2400" dirty="0">
                <a:solidFill>
                  <a:srgbClr val="C00000"/>
                </a:solidFill>
                <a:latin typeface="Arial" pitchFamily="34" charset="0"/>
                <a:cs typeface="Arial" pitchFamily="34" charset="0"/>
              </a:rPr>
              <a:t> </a:t>
            </a:r>
            <a:r>
              <a:rPr lang="en-US" altLang="en-US" sz="2400" dirty="0">
                <a:latin typeface="Arial" pitchFamily="34" charset="0"/>
                <a:cs typeface="Arial" pitchFamily="34" charset="0"/>
              </a:rPr>
              <a:t>to orthophosphate                                      </a:t>
            </a:r>
            <a:r>
              <a:rPr lang="en-US" altLang="en-US" sz="2400" dirty="0">
                <a:solidFill>
                  <a:srgbClr val="C00000"/>
                </a:solidFill>
                <a:latin typeface="Arial" pitchFamily="34" charset="0"/>
                <a:cs typeface="Arial" pitchFamily="34" charset="0"/>
              </a:rPr>
              <a:t>2P</a:t>
            </a:r>
            <a:r>
              <a:rPr lang="en-US" altLang="en-US" sz="2400" baseline="-25000" dirty="0">
                <a:solidFill>
                  <a:srgbClr val="C00000"/>
                </a:solidFill>
                <a:latin typeface="Arial" pitchFamily="34" charset="0"/>
                <a:cs typeface="Arial" pitchFamily="34" charset="0"/>
              </a:rPr>
              <a:t>i  </a:t>
            </a:r>
            <a:r>
              <a:rPr lang="en-US" altLang="en-US" sz="2400" dirty="0">
                <a:latin typeface="Arial" pitchFamily="34" charset="0"/>
                <a:cs typeface="Arial" pitchFamily="34" charset="0"/>
              </a:rPr>
              <a:t>catalyzed by pyrophosphatase                                (hydrolysis rxn) </a:t>
            </a:r>
          </a:p>
          <a:p>
            <a:pPr algn="l" rtl="0"/>
            <a:r>
              <a:rPr lang="en-US" altLang="en-US" sz="2400" dirty="0">
                <a:latin typeface="Arial" pitchFamily="34" charset="0"/>
                <a:cs typeface="Arial" pitchFamily="34" charset="0"/>
              </a:rPr>
              <a:t>The activated glucose units                                            (UDP-glucose) are now ready monomers                             to be added to the polymeric glycogen</a:t>
            </a:r>
          </a:p>
          <a:p>
            <a:pPr marL="0" indent="0" algn="l" rtl="0">
              <a:buNone/>
            </a:pPr>
            <a:r>
              <a:rPr lang="en-US" altLang="en-US" sz="2400" dirty="0">
                <a:latin typeface="Arial" pitchFamily="34" charset="0"/>
                <a:cs typeface="Arial" pitchFamily="34" charset="0"/>
              </a:rPr>
              <a:t>    </a:t>
            </a:r>
            <a:r>
              <a:rPr lang="en-US" altLang="en-US" sz="2400" dirty="0">
                <a:solidFill>
                  <a:srgbClr val="0000FF"/>
                </a:solidFill>
                <a:latin typeface="Arial" pitchFamily="34" charset="0"/>
                <a:cs typeface="Arial" pitchFamily="34" charset="0"/>
              </a:rPr>
              <a:t>(substrate for glycogen </a:t>
            </a:r>
          </a:p>
          <a:p>
            <a:pPr marL="0" indent="0" algn="l" rtl="0">
              <a:buNone/>
            </a:pPr>
            <a:r>
              <a:rPr lang="en-US" altLang="en-US" sz="2400" dirty="0">
                <a:solidFill>
                  <a:srgbClr val="0000FF"/>
                </a:solidFill>
                <a:latin typeface="Arial" pitchFamily="34" charset="0"/>
                <a:cs typeface="Arial" pitchFamily="34" charset="0"/>
              </a:rPr>
              <a:t>       synthase enzyme)  </a:t>
            </a:r>
          </a:p>
          <a:p>
            <a:pPr marL="0" indent="0" algn="l" rtl="0">
              <a:buNone/>
            </a:pPr>
            <a:endParaRPr lang="en-US" altLang="en-US" sz="2400" dirty="0">
              <a:latin typeface="Arial" pitchFamily="34" charset="0"/>
              <a:cs typeface="Arial" pitchFamily="34" charset="0"/>
            </a:endParaRPr>
          </a:p>
          <a:p>
            <a:pPr marL="0" indent="0" algn="l" rtl="0">
              <a:buNone/>
            </a:pPr>
            <a:r>
              <a:rPr lang="en-US" altLang="en-US" sz="2400" dirty="0">
                <a:latin typeface="Arial" pitchFamily="34" charset="0"/>
                <a:cs typeface="Arial" pitchFamily="34" charset="0"/>
              </a:rPr>
              <a:t> </a:t>
            </a:r>
          </a:p>
          <a:p>
            <a:pPr algn="l" rtl="0"/>
            <a:endParaRPr lang="en-US" altLang="en-US" sz="2400" dirty="0">
              <a:latin typeface="Arial" pitchFamily="34" charset="0"/>
              <a:ea typeface="Arial"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grpSp>
        <p:nvGrpSpPr>
          <p:cNvPr id="19" name="Group 18"/>
          <p:cNvGrpSpPr/>
          <p:nvPr/>
        </p:nvGrpSpPr>
        <p:grpSpPr>
          <a:xfrm>
            <a:off x="6499698" y="4974850"/>
            <a:ext cx="2608806" cy="1910534"/>
            <a:chOff x="6499698" y="4902842"/>
            <a:chExt cx="2608806" cy="1910534"/>
          </a:xfrm>
        </p:grpSpPr>
        <p:grpSp>
          <p:nvGrpSpPr>
            <p:cNvPr id="15" name="Group 14"/>
            <p:cNvGrpSpPr/>
            <p:nvPr/>
          </p:nvGrpSpPr>
          <p:grpSpPr>
            <a:xfrm>
              <a:off x="6499698" y="4902842"/>
              <a:ext cx="2608806" cy="1910534"/>
              <a:chOff x="6499698" y="4902842"/>
              <a:chExt cx="2608806" cy="1910534"/>
            </a:xfrm>
          </p:grpSpPr>
          <p:cxnSp>
            <p:nvCxnSpPr>
              <p:cNvPr id="13" name="Straight Arrow Connector 12"/>
              <p:cNvCxnSpPr/>
              <p:nvPr/>
            </p:nvCxnSpPr>
            <p:spPr>
              <a:xfrm>
                <a:off x="8388424" y="4902842"/>
                <a:ext cx="0" cy="830414"/>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04719" y="5085184"/>
                <a:ext cx="559769" cy="369332"/>
              </a:xfrm>
              <a:prstGeom prst="rect">
                <a:avLst/>
              </a:prstGeom>
              <a:noFill/>
            </p:spPr>
            <p:txBody>
              <a:bodyPr wrap="none" rtlCol="0">
                <a:spAutoFit/>
              </a:bodyPr>
              <a:lstStyle/>
              <a:p>
                <a:r>
                  <a:rPr lang="en-US" dirty="0"/>
                  <a:t>H</a:t>
                </a:r>
                <a:r>
                  <a:rPr lang="en-US" baseline="-25000" dirty="0"/>
                  <a:t>2</a:t>
                </a:r>
                <a:r>
                  <a:rPr lang="en-US" dirty="0"/>
                  <a:t>O</a:t>
                </a:r>
              </a:p>
            </p:txBody>
          </p:sp>
          <p:sp>
            <p:nvSpPr>
              <p:cNvPr id="55" name="TextBox 54"/>
              <p:cNvSpPr txBox="1"/>
              <p:nvPr/>
            </p:nvSpPr>
            <p:spPr>
              <a:xfrm>
                <a:off x="6499698" y="6413266"/>
                <a:ext cx="2608806" cy="400110"/>
              </a:xfrm>
              <a:prstGeom prst="rect">
                <a:avLst/>
              </a:prstGeom>
              <a:noFill/>
            </p:spPr>
            <p:txBody>
              <a:bodyPr wrap="square" rtlCol="0">
                <a:spAutoFit/>
              </a:bodyPr>
              <a:lstStyle/>
              <a:p>
                <a:r>
                  <a:rPr lang="en-US" sz="2000" dirty="0"/>
                  <a:t>(2P</a:t>
                </a:r>
                <a:r>
                  <a:rPr lang="en-US" sz="2000" baseline="-25000" dirty="0"/>
                  <a:t>i </a:t>
                </a:r>
                <a:r>
                  <a:rPr lang="en-US" sz="2000" dirty="0"/>
                  <a:t>) </a:t>
                </a:r>
                <a:r>
                  <a:rPr lang="en-US" sz="1400" b="1" dirty="0">
                    <a:solidFill>
                      <a:srgbClr val="C00000"/>
                    </a:solidFill>
                  </a:rPr>
                  <a:t>inorganic phosphate</a:t>
                </a:r>
                <a:endParaRPr lang="en-US" b="1" dirty="0">
                  <a:solidFill>
                    <a:srgbClr val="C00000"/>
                  </a:solidFill>
                </a:endParaRPr>
              </a:p>
            </p:txBody>
          </p:sp>
        </p:grpSp>
        <p:grpSp>
          <p:nvGrpSpPr>
            <p:cNvPr id="16" name="Group 15"/>
            <p:cNvGrpSpPr/>
            <p:nvPr/>
          </p:nvGrpSpPr>
          <p:grpSpPr>
            <a:xfrm>
              <a:off x="7981534" y="5733256"/>
              <a:ext cx="838938" cy="648072"/>
              <a:chOff x="2072275" y="4647384"/>
              <a:chExt cx="838938" cy="648072"/>
            </a:xfrm>
          </p:grpSpPr>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51377" t="40596" r="37301" b="42951"/>
              <a:stretch/>
            </p:blipFill>
            <p:spPr>
              <a:xfrm>
                <a:off x="2072275" y="4647384"/>
                <a:ext cx="648073" cy="648072"/>
              </a:xfrm>
              <a:prstGeom prst="rect">
                <a:avLst/>
              </a:prstGeom>
            </p:spPr>
          </p:pic>
          <p:sp>
            <p:nvSpPr>
              <p:cNvPr id="12" name="TextBox 11"/>
              <p:cNvSpPr txBox="1"/>
              <p:nvPr/>
            </p:nvSpPr>
            <p:spPr>
              <a:xfrm>
                <a:off x="2593497" y="4842266"/>
                <a:ext cx="317716" cy="276999"/>
              </a:xfrm>
              <a:prstGeom prst="rect">
                <a:avLst/>
              </a:prstGeom>
              <a:noFill/>
            </p:spPr>
            <p:txBody>
              <a:bodyPr wrap="none" rtlCol="0">
                <a:spAutoFit/>
              </a:bodyPr>
              <a:lstStyle/>
              <a:p>
                <a:r>
                  <a:rPr lang="en-US" sz="1200" b="1" dirty="0"/>
                  <a:t> H</a:t>
                </a:r>
                <a:endParaRPr lang="en-US" b="1" dirty="0"/>
              </a:p>
            </p:txBody>
          </p:sp>
        </p:grpSp>
        <p:sp>
          <p:nvSpPr>
            <p:cNvPr id="17" name="TextBox 16"/>
            <p:cNvSpPr txBox="1"/>
            <p:nvPr/>
          </p:nvSpPr>
          <p:spPr>
            <a:xfrm>
              <a:off x="7524328" y="5799547"/>
              <a:ext cx="367409" cy="523220"/>
            </a:xfrm>
            <a:prstGeom prst="rect">
              <a:avLst/>
            </a:prstGeom>
            <a:noFill/>
          </p:spPr>
          <p:txBody>
            <a:bodyPr wrap="none" rtlCol="0">
              <a:spAutoFit/>
            </a:bodyPr>
            <a:lstStyle/>
            <a:p>
              <a:r>
                <a:rPr lang="en-US" sz="2800" b="1" dirty="0">
                  <a:solidFill>
                    <a:srgbClr val="C00000"/>
                  </a:solidFill>
                </a:rPr>
                <a:t>2</a:t>
              </a:r>
              <a:endParaRPr lang="en-US" b="1" dirty="0">
                <a:solidFill>
                  <a:srgbClr val="C00000"/>
                </a:solidFill>
              </a:endParaRPr>
            </a:p>
          </p:txBody>
        </p:sp>
      </p:grpSp>
      <p:sp>
        <p:nvSpPr>
          <p:cNvPr id="18" name="Double Bracket 17"/>
          <p:cNvSpPr/>
          <p:nvPr/>
        </p:nvSpPr>
        <p:spPr>
          <a:xfrm>
            <a:off x="7956376" y="5693186"/>
            <a:ext cx="864096" cy="820127"/>
          </a:xfrm>
          <a:prstGeom prst="bracketPair">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427690" y="4705399"/>
            <a:ext cx="2608806" cy="307777"/>
          </a:xfrm>
          <a:prstGeom prst="rect">
            <a:avLst/>
          </a:prstGeom>
          <a:noFill/>
        </p:spPr>
        <p:txBody>
          <a:bodyPr wrap="square" rtlCol="0">
            <a:spAutoFit/>
          </a:bodyPr>
          <a:lstStyle/>
          <a:p>
            <a:r>
              <a:rPr lang="en-US" sz="1400" b="1" dirty="0">
                <a:solidFill>
                  <a:srgbClr val="C00000"/>
                </a:solidFill>
              </a:rPr>
              <a:t> (diphosphate)</a:t>
            </a:r>
            <a:endParaRPr lang="en-US" b="1" dirty="0">
              <a:solidFill>
                <a:srgbClr val="C00000"/>
              </a:solidFill>
            </a:endParaRPr>
          </a:p>
        </p:txBody>
      </p:sp>
    </p:spTree>
    <p:custDataLst>
      <p:tags r:id="rId1"/>
    </p:custDataLst>
    <p:extLst>
      <p:ext uri="{BB962C8B-B14F-4D97-AF65-F5344CB8AC3E}">
        <p14:creationId xmlns:p14="http://schemas.microsoft.com/office/powerpoint/2010/main" val="1185659701"/>
      </p:ext>
    </p:extLst>
  </p:cSld>
  <p:clrMapOvr>
    <a:masterClrMapping/>
  </p:clrMapOvr>
  <mc:AlternateContent xmlns:mc="http://schemas.openxmlformats.org/markup-compatibility/2006" xmlns:p14="http://schemas.microsoft.com/office/powerpoint/2010/main">
    <mc:Choice Requires="p14">
      <p:transition spd="slow" p14:dur="2000" advTm="146682"/>
    </mc:Choice>
    <mc:Fallback xmlns="">
      <p:transition spd="slow" advTm="146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vertical)">
                                      <p:cBhvr>
                                        <p:cTn id="25" dur="500"/>
                                        <p:tgtEl>
                                          <p:spTgt spid="3">
                                            <p:txEl>
                                              <p:pRg st="2" end="2"/>
                                            </p:txEl>
                                          </p:spTgt>
                                        </p:tgtEl>
                                      </p:cBhvr>
                                    </p:animEffect>
                                  </p:childTnLst>
                                </p:cTn>
                              </p:par>
                              <p:par>
                                <p:cTn id="26" presetID="3" presetClass="entr" presetSubtype="5"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vertical)">
                                      <p:cBhvr>
                                        <p:cTn id="28" dur="500"/>
                                        <p:tgtEl>
                                          <p:spTgt spid="3">
                                            <p:txEl>
                                              <p:pRg st="3" end="3"/>
                                            </p:txEl>
                                          </p:spTgt>
                                        </p:tgtEl>
                                      </p:cBhvr>
                                    </p:animEffect>
                                  </p:childTnLst>
                                </p:cTn>
                              </p:par>
                              <p:par>
                                <p:cTn id="29" presetID="3" presetClass="entr" presetSubtype="5"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1152129"/>
            <a:ext cx="8714296" cy="6669359"/>
          </a:xfrm>
        </p:spPr>
        <p:txBody>
          <a:bodyPr>
            <a:normAutofit/>
          </a:bodyPr>
          <a:lstStyle/>
          <a:p>
            <a:pPr algn="l" rtl="0">
              <a:buFont typeface="Wingdings" charset="2"/>
              <a:buChar char="v"/>
            </a:pPr>
            <a:r>
              <a:rPr lang="en-US" altLang="en-US" sz="2600" dirty="0">
                <a:solidFill>
                  <a:srgbClr val="C00000"/>
                </a:solidFill>
                <a:latin typeface="Arial" pitchFamily="34" charset="0"/>
                <a:cs typeface="Arial" pitchFamily="34" charset="0"/>
              </a:rPr>
              <a:t> The Glycogen Synthase reaction (the second phase)</a:t>
            </a:r>
          </a:p>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latin typeface="Arial" pitchFamily="34" charset="0"/>
                <a:cs typeface="Arial" pitchFamily="34" charset="0"/>
              </a:rPr>
              <a:t>UDP-glucose units are the immediate donors of glucosyl residues added to the </a:t>
            </a:r>
            <a:r>
              <a:rPr lang="en-US" altLang="en-US" sz="2400" dirty="0">
                <a:solidFill>
                  <a:srgbClr val="C00000"/>
                </a:solidFill>
                <a:latin typeface="Arial" pitchFamily="34" charset="0"/>
                <a:cs typeface="Arial" pitchFamily="34" charset="0"/>
              </a:rPr>
              <a:t>non-reducing end </a:t>
            </a:r>
            <a:r>
              <a:rPr lang="en-US" altLang="en-US" sz="2400" dirty="0">
                <a:latin typeface="Arial" pitchFamily="34" charset="0"/>
                <a:cs typeface="Arial" pitchFamily="34" charset="0"/>
              </a:rPr>
              <a:t>of either:</a:t>
            </a:r>
          </a:p>
          <a:p>
            <a:pPr algn="l" rtl="0"/>
            <a:endParaRPr lang="en-US" altLang="en-US" sz="1400" dirty="0">
              <a:latin typeface="Arial" pitchFamily="34" charset="0"/>
              <a:cs typeface="Arial" pitchFamily="34" charset="0"/>
            </a:endParaRPr>
          </a:p>
          <a:p>
            <a:pPr marL="857250" lvl="1" indent="-457200" algn="l" rtl="0">
              <a:buFont typeface="+mj-lt"/>
              <a:buAutoNum type="arabicPeriod"/>
            </a:pPr>
            <a:r>
              <a:rPr lang="en-US" altLang="en-US" sz="2000" dirty="0">
                <a:latin typeface="Arial" panose="020B0604020202020204" pitchFamily="34" charset="0"/>
                <a:cs typeface="Arial" panose="020B0604020202020204" pitchFamily="34" charset="0"/>
              </a:rPr>
              <a:t>Primer </a:t>
            </a:r>
            <a:r>
              <a:rPr lang="en-US" altLang="en-US" sz="2000" dirty="0">
                <a:latin typeface="Arial" panose="020B0604020202020204" pitchFamily="34" charset="0"/>
                <a:ea typeface="Arial" charset="0"/>
                <a:cs typeface="Arial" panose="020B0604020202020204" pitchFamily="34" charset="0"/>
              </a:rPr>
              <a:t>or glycogen core (8 Glu residues)</a:t>
            </a:r>
          </a:p>
          <a:p>
            <a:pPr marL="857250" lvl="1" indent="-457200" algn="l" rtl="0">
              <a:buFont typeface="+mj-lt"/>
              <a:buAutoNum type="arabicPeriod"/>
            </a:pPr>
            <a:endParaRPr lang="en-US" altLang="en-US" sz="1200" dirty="0">
              <a:latin typeface="Arial" panose="020B0604020202020204" pitchFamily="34" charset="0"/>
              <a:cs typeface="Arial" panose="020B0604020202020204" pitchFamily="34" charset="0"/>
            </a:endParaRPr>
          </a:p>
          <a:p>
            <a:pPr marL="857250" lvl="1" indent="-457200" algn="l" rtl="0">
              <a:buFont typeface="+mj-lt"/>
              <a:buAutoNum type="arabicPeriod"/>
            </a:pPr>
            <a:r>
              <a:rPr lang="en-US" altLang="en-US" sz="2000" dirty="0">
                <a:latin typeface="Arial" panose="020B0604020202020204" pitchFamily="34" charset="0"/>
                <a:cs typeface="Arial" panose="020B0604020202020204" pitchFamily="34" charset="0"/>
              </a:rPr>
              <a:t>Glycogen branch consists of at least 4 glucose units in length (n </a:t>
            </a:r>
            <a:r>
              <a:rPr lang="en-GB"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4)</a:t>
            </a:r>
          </a:p>
          <a:p>
            <a:pPr marL="800100" lvl="2" indent="0" algn="l" rtl="0">
              <a:buNone/>
            </a:pPr>
            <a:endParaRPr lang="en-US" altLang="en-US" sz="2000" dirty="0">
              <a:latin typeface="Arial" panose="020B0604020202020204" pitchFamily="34" charset="0"/>
              <a:cs typeface="Arial" panose="020B0604020202020204" pitchFamily="34" charset="0"/>
            </a:endParaRPr>
          </a:p>
          <a:p>
            <a:pPr algn="l" rtl="0"/>
            <a:r>
              <a:rPr lang="el-GR" sz="2400" dirty="0">
                <a:latin typeface="Arial" charset="0"/>
                <a:ea typeface="Arial" charset="0"/>
                <a:cs typeface="Arial" charset="0"/>
              </a:rPr>
              <a:t>α</a:t>
            </a:r>
            <a:r>
              <a:rPr lang="en-US" sz="2400" dirty="0">
                <a:latin typeface="Arial" charset="0"/>
                <a:ea typeface="Arial" charset="0"/>
                <a:cs typeface="Arial" charset="0"/>
              </a:rPr>
              <a:t>-1,4-glycosidic bond is formed between C1 of the transferred glucosyl moiety and C4 of the terminal glucose residue of the elongated chain (non-reducing end)</a:t>
            </a:r>
          </a:p>
          <a:p>
            <a:pPr marL="0" indent="0" algn="l" rtl="0">
              <a:buNone/>
            </a:pPr>
            <a:endParaRPr lang="en-US" altLang="en-US" sz="2400" dirty="0">
              <a:latin typeface="Arial" pitchFamily="34"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875242061"/>
      </p:ext>
    </p:extLst>
  </p:cSld>
  <p:clrMapOvr>
    <a:masterClrMapping/>
  </p:clrMapOvr>
  <mc:AlternateContent xmlns:mc="http://schemas.openxmlformats.org/markup-compatibility/2006" xmlns:p14="http://schemas.microsoft.com/office/powerpoint/2010/main">
    <mc:Choice Requires="p14">
      <p:transition spd="slow" p14:dur="2000" advTm="181072"/>
    </mc:Choice>
    <mc:Fallback xmlns="">
      <p:transition spd="slow" advTm="1810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heckerboard(across)">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grpSp>
        <p:nvGrpSpPr>
          <p:cNvPr id="12" name="Group 11"/>
          <p:cNvGrpSpPr/>
          <p:nvPr/>
        </p:nvGrpSpPr>
        <p:grpSpPr>
          <a:xfrm>
            <a:off x="1516728" y="1295736"/>
            <a:ext cx="7231736" cy="5274113"/>
            <a:chOff x="1516728" y="1295736"/>
            <a:chExt cx="7231736" cy="527411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728" y="1295736"/>
              <a:ext cx="7020272" cy="5274113"/>
            </a:xfrm>
            <a:prstGeom prst="rect">
              <a:avLst/>
            </a:prstGeom>
          </p:spPr>
        </p:pic>
        <p:grpSp>
          <p:nvGrpSpPr>
            <p:cNvPr id="11" name="Group 10"/>
            <p:cNvGrpSpPr/>
            <p:nvPr/>
          </p:nvGrpSpPr>
          <p:grpSpPr>
            <a:xfrm>
              <a:off x="6714020" y="2276872"/>
              <a:ext cx="2034444" cy="1728192"/>
              <a:chOff x="6714020" y="1772816"/>
              <a:chExt cx="2034444" cy="2232248"/>
            </a:xfrm>
          </p:grpSpPr>
          <p:sp>
            <p:nvSpPr>
              <p:cNvPr id="9" name="Double Bracket 8"/>
              <p:cNvSpPr/>
              <p:nvPr/>
            </p:nvSpPr>
            <p:spPr>
              <a:xfrm>
                <a:off x="6714020" y="1772816"/>
                <a:ext cx="1728192" cy="2232248"/>
              </a:xfrm>
              <a:prstGeom prst="bracketPair">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41969" y="3635732"/>
                <a:ext cx="306495" cy="369332"/>
              </a:xfrm>
              <a:prstGeom prst="rect">
                <a:avLst/>
              </a:prstGeom>
              <a:noFill/>
            </p:spPr>
            <p:txBody>
              <a:bodyPr wrap="none" rtlCol="0">
                <a:spAutoFit/>
              </a:bodyPr>
              <a:lstStyle/>
              <a:p>
                <a:r>
                  <a:rPr lang="en-US" b="1" dirty="0">
                    <a:solidFill>
                      <a:srgbClr val="C00000"/>
                    </a:solidFill>
                  </a:rPr>
                  <a:t>n</a:t>
                </a:r>
              </a:p>
            </p:txBody>
          </p:sp>
        </p:grpSp>
      </p:grpSp>
      <p:sp>
        <p:nvSpPr>
          <p:cNvPr id="7" name="Lightning Bolt 6"/>
          <p:cNvSpPr/>
          <p:nvPr/>
        </p:nvSpPr>
        <p:spPr>
          <a:xfrm rot="15961937">
            <a:off x="1843740" y="5310099"/>
            <a:ext cx="390976" cy="86409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3" name="Lightning Bolt 12">
            <a:extLst>
              <a:ext uri="{FF2B5EF4-FFF2-40B4-BE49-F238E27FC236}">
                <a16:creationId xmlns:a16="http://schemas.microsoft.com/office/drawing/2014/main" id="{358564F6-6C36-9E46-B3C9-8DA698BA5576}"/>
              </a:ext>
            </a:extLst>
          </p:cNvPr>
          <p:cNvSpPr/>
          <p:nvPr/>
        </p:nvSpPr>
        <p:spPr>
          <a:xfrm rot="625055">
            <a:off x="4934933" y="2449115"/>
            <a:ext cx="390976" cy="864096"/>
          </a:xfrm>
          <a:prstGeom prst="lightningBol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Tree>
    <p:custDataLst>
      <p:tags r:id="rId1"/>
    </p:custDataLst>
    <p:extLst>
      <p:ext uri="{BB962C8B-B14F-4D97-AF65-F5344CB8AC3E}">
        <p14:creationId xmlns:p14="http://schemas.microsoft.com/office/powerpoint/2010/main" val="1423534638"/>
      </p:ext>
    </p:extLst>
  </p:cSld>
  <p:clrMapOvr>
    <a:masterClrMapping/>
  </p:clrMapOvr>
  <mc:AlternateContent xmlns:mc="http://schemas.openxmlformats.org/markup-compatibility/2006" xmlns:p14="http://schemas.microsoft.com/office/powerpoint/2010/main">
    <mc:Choice Requires="p14">
      <p:transition spd="slow" p14:dur="2000" advTm="120988"/>
    </mc:Choice>
    <mc:Fallback xmlns="">
      <p:transition spd="slow" advTm="120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1152129"/>
            <a:ext cx="8714296" cy="6669359"/>
          </a:xfrm>
        </p:spPr>
        <p:txBody>
          <a:bodyPr>
            <a:normAutofit/>
          </a:bodyPr>
          <a:lstStyle/>
          <a:p>
            <a:pPr algn="l" rtl="0">
              <a:buFont typeface="Wingdings" charset="2"/>
              <a:buChar char="v"/>
            </a:pPr>
            <a:r>
              <a:rPr lang="en-US" altLang="en-US" sz="2600" dirty="0">
                <a:solidFill>
                  <a:srgbClr val="C00000"/>
                </a:solidFill>
                <a:latin typeface="Arial" pitchFamily="34" charset="0"/>
                <a:cs typeface="Arial" pitchFamily="34" charset="0"/>
              </a:rPr>
              <a:t> The Glycogen Synthase reaction (the second phase)</a:t>
            </a:r>
          </a:p>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latin typeface="Arial" pitchFamily="34" charset="0"/>
                <a:cs typeface="Arial" pitchFamily="34" charset="0"/>
              </a:rPr>
              <a:t>UDP-glucose units are the immediate donors of glucosyl residues added to the </a:t>
            </a:r>
            <a:r>
              <a:rPr lang="en-US" altLang="en-US" sz="2400" dirty="0">
                <a:solidFill>
                  <a:srgbClr val="C00000"/>
                </a:solidFill>
                <a:latin typeface="Arial" pitchFamily="34" charset="0"/>
                <a:cs typeface="Arial" pitchFamily="34" charset="0"/>
              </a:rPr>
              <a:t>non-reducing end </a:t>
            </a:r>
            <a:r>
              <a:rPr lang="en-US" altLang="en-US" sz="2400" dirty="0">
                <a:latin typeface="Arial" pitchFamily="34" charset="0"/>
                <a:cs typeface="Arial" pitchFamily="34" charset="0"/>
              </a:rPr>
              <a:t>of either:</a:t>
            </a:r>
          </a:p>
          <a:p>
            <a:pPr marL="0" indent="0" algn="l" rtl="0">
              <a:buNone/>
            </a:pPr>
            <a:endParaRPr lang="en-US" altLang="en-US" sz="800" dirty="0">
              <a:latin typeface="Arial" pitchFamily="34" charset="0"/>
              <a:cs typeface="Arial" pitchFamily="34" charset="0"/>
            </a:endParaRPr>
          </a:p>
          <a:p>
            <a:pPr marL="857250" lvl="1" indent="-457200" algn="l" rtl="0">
              <a:buFont typeface="+mj-lt"/>
              <a:buAutoNum type="arabicParenR"/>
            </a:pPr>
            <a:r>
              <a:rPr lang="en-US" altLang="en-US" sz="2000" dirty="0">
                <a:latin typeface="Arial" pitchFamily="34" charset="0"/>
                <a:cs typeface="Arial" pitchFamily="34" charset="0"/>
              </a:rPr>
              <a:t> Glycogen branch consists of at least 4 glucose units in length        (n </a:t>
            </a:r>
            <a:r>
              <a:rPr lang="en-GB" sz="2000" dirty="0"/>
              <a:t>≥ </a:t>
            </a:r>
            <a:r>
              <a:rPr lang="en-US" altLang="en-US" sz="2000" dirty="0">
                <a:latin typeface="Arial" pitchFamily="34" charset="0"/>
                <a:cs typeface="Arial" pitchFamily="34" charset="0"/>
              </a:rPr>
              <a:t>4)</a:t>
            </a:r>
          </a:p>
          <a:p>
            <a:pPr marL="857250" lvl="1" indent="-457200" algn="l" rtl="0">
              <a:buFont typeface="+mj-lt"/>
              <a:buAutoNum type="arabicParenR"/>
            </a:pPr>
            <a:r>
              <a:rPr lang="en-US" altLang="en-US" sz="2000" dirty="0">
                <a:latin typeface="Arial" pitchFamily="34" charset="0"/>
                <a:cs typeface="Arial" pitchFamily="34" charset="0"/>
              </a:rPr>
              <a:t>Primer </a:t>
            </a:r>
            <a:r>
              <a:rPr lang="en-US" altLang="en-US" sz="2000" dirty="0">
                <a:latin typeface="Arial" charset="0"/>
                <a:ea typeface="Arial" charset="0"/>
                <a:cs typeface="Arial" charset="0"/>
              </a:rPr>
              <a:t>or glycogen core (8 Glu residues)</a:t>
            </a:r>
          </a:p>
          <a:p>
            <a:pPr marL="400050" lvl="1" indent="0" algn="l" rtl="0">
              <a:buNone/>
            </a:pPr>
            <a:endParaRPr lang="en-US" altLang="en-US" sz="1800" dirty="0">
              <a:latin typeface="Arial" pitchFamily="34" charset="0"/>
              <a:cs typeface="Arial" pitchFamily="34" charset="0"/>
            </a:endParaRPr>
          </a:p>
          <a:p>
            <a:pPr algn="l" rtl="0"/>
            <a:r>
              <a:rPr lang="el-GR" sz="2400" dirty="0">
                <a:latin typeface="Arial" charset="0"/>
                <a:ea typeface="Arial" charset="0"/>
                <a:cs typeface="Arial" charset="0"/>
              </a:rPr>
              <a:t>α</a:t>
            </a:r>
            <a:r>
              <a:rPr lang="en-US" sz="2400" dirty="0">
                <a:latin typeface="Arial" charset="0"/>
                <a:ea typeface="Arial" charset="0"/>
                <a:cs typeface="Arial" charset="0"/>
              </a:rPr>
              <a:t>-1,4-glycosidic bond is formed between C1 of the transferred glucosyl moiety and C4 of the terminal glucose residue of the elongated chain</a:t>
            </a:r>
          </a:p>
          <a:p>
            <a:pPr marL="0" indent="0" algn="l" rtl="0">
              <a:buNone/>
            </a:pPr>
            <a:endParaRPr lang="en-US" sz="2400" dirty="0">
              <a:latin typeface="Arial" charset="0"/>
              <a:ea typeface="Arial" charset="0"/>
              <a:cs typeface="Arial" charset="0"/>
            </a:endParaRPr>
          </a:p>
          <a:p>
            <a:pPr algn="l" rtl="0"/>
            <a:r>
              <a:rPr lang="en-US" altLang="en-US" sz="2400" dirty="0">
                <a:solidFill>
                  <a:srgbClr val="0000FF"/>
                </a:solidFill>
                <a:latin typeface="Arial" charset="0"/>
                <a:ea typeface="Arial" charset="0"/>
                <a:cs typeface="Arial" charset="0"/>
              </a:rPr>
              <a:t>How is a new/nascent glycogen molecule initiated?  </a:t>
            </a:r>
          </a:p>
          <a:p>
            <a:pPr marL="0" indent="0" algn="l" rtl="0">
              <a:buNone/>
            </a:pPr>
            <a:endParaRPr lang="en-US" altLang="en-US" sz="2400" dirty="0">
              <a:latin typeface="Arial" pitchFamily="34"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7806862"/>
      </p:ext>
    </p:extLst>
  </p:cSld>
  <p:clrMapOvr>
    <a:masterClrMapping/>
  </p:clrMapOvr>
  <mc:AlternateContent xmlns:mc="http://schemas.openxmlformats.org/markup-compatibility/2006" xmlns:p14="http://schemas.microsoft.com/office/powerpoint/2010/main">
    <mc:Choice Requires="p14">
      <p:transition spd="slow" p14:dur="2000" advTm="111329"/>
    </mc:Choice>
    <mc:Fallback xmlns="">
      <p:transition spd="slow" advTm="111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vertical)">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Synthesis Initiation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414" b="44459"/>
          <a:stretch/>
        </p:blipFill>
        <p:spPr>
          <a:xfrm>
            <a:off x="6156176" y="1484784"/>
            <a:ext cx="2911010" cy="4608512"/>
          </a:xfrm>
          <a:prstGeom prst="rect">
            <a:avLst/>
          </a:prstGeom>
        </p:spPr>
      </p:pic>
      <p:sp>
        <p:nvSpPr>
          <p:cNvPr id="15" name="عنصر نائب للمحتوى 2"/>
          <p:cNvSpPr>
            <a:spLocks noGrp="1"/>
          </p:cNvSpPr>
          <p:nvPr>
            <p:ph idx="1"/>
          </p:nvPr>
        </p:nvSpPr>
        <p:spPr>
          <a:xfrm>
            <a:off x="394208" y="1152129"/>
            <a:ext cx="5761968" cy="5517231"/>
          </a:xfrm>
        </p:spPr>
        <p:txBody>
          <a:bodyPr>
            <a:normAutofit/>
          </a:bodyPr>
          <a:lstStyle/>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solidFill>
                  <a:srgbClr val="C00000"/>
                </a:solidFill>
                <a:latin typeface="Arial" pitchFamily="34" charset="0"/>
                <a:cs typeface="Arial" pitchFamily="34" charset="0"/>
              </a:rPr>
              <a:t>Step 1: </a:t>
            </a:r>
            <a:r>
              <a:rPr lang="en-US" altLang="en-US" sz="2400" dirty="0">
                <a:latin typeface="Arial" pitchFamily="34" charset="0"/>
                <a:cs typeface="Arial" pitchFamily="34" charset="0"/>
              </a:rPr>
              <a:t>the first glucose is attached to tyrosine residue of a protein called glycogenin </a:t>
            </a:r>
          </a:p>
          <a:p>
            <a:pPr algn="l" rtl="0"/>
            <a:r>
              <a:rPr lang="en-US" altLang="en-US" sz="2400" dirty="0">
                <a:solidFill>
                  <a:srgbClr val="C00000"/>
                </a:solidFill>
                <a:latin typeface="Arial" pitchFamily="34" charset="0"/>
                <a:cs typeface="Arial" pitchFamily="34" charset="0"/>
              </a:rPr>
              <a:t>Step 2: </a:t>
            </a:r>
            <a:r>
              <a:rPr lang="en-US" altLang="en-US" sz="2400" dirty="0">
                <a:latin typeface="Arial" pitchFamily="34" charset="0"/>
                <a:cs typeface="Arial" pitchFamily="34" charset="0"/>
              </a:rPr>
              <a:t>glycogenin forms a tight complex with glycogen synthase</a:t>
            </a:r>
          </a:p>
          <a:p>
            <a:pPr algn="l" rtl="0"/>
            <a:r>
              <a:rPr lang="en-US" altLang="en-US" sz="2400" dirty="0">
                <a:solidFill>
                  <a:srgbClr val="C00000"/>
                </a:solidFill>
                <a:latin typeface="Arial" pitchFamily="34" charset="0"/>
                <a:cs typeface="Arial" pitchFamily="34" charset="0"/>
              </a:rPr>
              <a:t>Step 3:</a:t>
            </a:r>
            <a:r>
              <a:rPr lang="en-US" altLang="en-US" sz="2400" dirty="0">
                <a:latin typeface="Arial" pitchFamily="34" charset="0"/>
                <a:cs typeface="Arial" pitchFamily="34" charset="0"/>
              </a:rPr>
              <a:t> the chain is extended by sequential addition of up to 7 glucose residues autocatalyzed by glycogenin itself (</a:t>
            </a:r>
            <a:r>
              <a:rPr lang="el-GR" sz="2400" dirty="0">
                <a:latin typeface="Arial" charset="0"/>
                <a:ea typeface="Arial" charset="0"/>
                <a:cs typeface="Arial" charset="0"/>
              </a:rPr>
              <a:t>α</a:t>
            </a:r>
            <a:r>
              <a:rPr lang="en-US" sz="2400" dirty="0">
                <a:latin typeface="Arial" charset="0"/>
                <a:ea typeface="Arial" charset="0"/>
                <a:cs typeface="Arial" charset="0"/>
              </a:rPr>
              <a:t>-1,4-glycosidic bond</a:t>
            </a:r>
            <a:r>
              <a:rPr lang="en-US" altLang="en-US" sz="2400" dirty="0">
                <a:latin typeface="Arial" pitchFamily="34" charset="0"/>
                <a:cs typeface="Arial" pitchFamily="34" charset="0"/>
              </a:rPr>
              <a:t>)</a:t>
            </a:r>
          </a:p>
          <a:p>
            <a:pPr algn="l" rtl="0"/>
            <a:r>
              <a:rPr lang="en-US" altLang="en-US" sz="2400" dirty="0">
                <a:solidFill>
                  <a:srgbClr val="C00000"/>
                </a:solidFill>
                <a:latin typeface="Arial" pitchFamily="34" charset="0"/>
                <a:cs typeface="Arial" pitchFamily="34" charset="0"/>
              </a:rPr>
              <a:t>Step 4: </a:t>
            </a:r>
            <a:r>
              <a:rPr lang="en-US" altLang="en-US" sz="2400" dirty="0">
                <a:latin typeface="Arial" pitchFamily="34" charset="0"/>
                <a:cs typeface="Arial" pitchFamily="34" charset="0"/>
              </a:rPr>
              <a:t>at this point, glycogen synthase dissociates and starts to extend the linear glycogen chain</a:t>
            </a: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701156194"/>
      </p:ext>
    </p:extLst>
  </p:cSld>
  <p:clrMapOvr>
    <a:masterClrMapping/>
  </p:clrMapOvr>
  <mc:AlternateContent xmlns:mc="http://schemas.openxmlformats.org/markup-compatibility/2006" xmlns:p14="http://schemas.microsoft.com/office/powerpoint/2010/main">
    <mc:Choice Requires="p14">
      <p:transition spd="slow" p14:dur="2000" advTm="134551"/>
    </mc:Choice>
    <mc:Fallback xmlns="">
      <p:transition spd="slow" advTm="134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blinds(vertical)">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blinds(vertical)">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Synthesis Initiation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52129"/>
            <a:ext cx="5761968" cy="3573015"/>
          </a:xfrm>
        </p:spPr>
        <p:txBody>
          <a:bodyPr>
            <a:normAutofit/>
          </a:bodyPr>
          <a:lstStyle/>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solidFill>
                  <a:srgbClr val="C00000"/>
                </a:solidFill>
                <a:latin typeface="Arial" pitchFamily="34" charset="0"/>
                <a:cs typeface="Arial" pitchFamily="34" charset="0"/>
              </a:rPr>
              <a:t>Step 5: </a:t>
            </a:r>
            <a:r>
              <a:rPr lang="en-US" altLang="en-US" sz="2400" dirty="0">
                <a:latin typeface="Arial" pitchFamily="34" charset="0"/>
                <a:cs typeface="Arial" pitchFamily="34" charset="0"/>
              </a:rPr>
              <a:t>the combined action of glycogen synthase and branching enzyme completes the glycogen particle</a:t>
            </a:r>
          </a:p>
          <a:p>
            <a:pPr algn="l" rtl="0"/>
            <a:r>
              <a:rPr lang="en-US" altLang="en-US" sz="2400" dirty="0">
                <a:solidFill>
                  <a:srgbClr val="C00000"/>
                </a:solidFill>
                <a:latin typeface="Arial" pitchFamily="34" charset="0"/>
                <a:cs typeface="Arial" pitchFamily="34" charset="0"/>
              </a:rPr>
              <a:t>Step 6: </a:t>
            </a:r>
            <a:r>
              <a:rPr lang="en-US" altLang="en-US" sz="2400" dirty="0">
                <a:latin typeface="Arial" pitchFamily="34" charset="0"/>
                <a:cs typeface="Arial" pitchFamily="34" charset="0"/>
              </a:rPr>
              <a:t>glycogen synthase dissociates from the newly synthesized glycogen molecule while the glycogenin remains covalently attached to reducing end</a:t>
            </a:r>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9118" b="928"/>
          <a:stretch/>
        </p:blipFill>
        <p:spPr>
          <a:xfrm>
            <a:off x="6228184" y="1258140"/>
            <a:ext cx="2817432" cy="3899052"/>
          </a:xfrm>
          <a:prstGeom prst="rect">
            <a:avLst/>
          </a:prstGeom>
        </p:spPr>
      </p:pic>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9811" t="2735" r="7689"/>
          <a:stretch/>
        </p:blipFill>
        <p:spPr>
          <a:xfrm>
            <a:off x="1835696" y="4437113"/>
            <a:ext cx="3247558" cy="2420888"/>
          </a:xfrm>
          <a:prstGeom prst="rect">
            <a:avLst/>
          </a:prstGeom>
        </p:spPr>
      </p:pic>
    </p:spTree>
    <p:custDataLst>
      <p:tags r:id="rId1"/>
    </p:custDataLst>
    <p:extLst>
      <p:ext uri="{BB962C8B-B14F-4D97-AF65-F5344CB8AC3E}">
        <p14:creationId xmlns:p14="http://schemas.microsoft.com/office/powerpoint/2010/main" val="667640866"/>
      </p:ext>
    </p:extLst>
  </p:cSld>
  <p:clrMapOvr>
    <a:masterClrMapping/>
  </p:clrMapOvr>
  <mc:AlternateContent xmlns:mc="http://schemas.openxmlformats.org/markup-compatibility/2006" xmlns:p14="http://schemas.microsoft.com/office/powerpoint/2010/main">
    <mc:Choice Requires="p14">
      <p:transition spd="slow" p14:dur="2000" advTm="246332"/>
    </mc:Choice>
    <mc:Fallback xmlns="">
      <p:transition spd="slow" advTm="246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vertical)">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Branch Point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52129"/>
            <a:ext cx="8714296" cy="3284983"/>
          </a:xfrm>
        </p:spPr>
        <p:txBody>
          <a:bodyPr>
            <a:normAutofit/>
          </a:bodyPr>
          <a:lstStyle/>
          <a:p>
            <a:pPr algn="l" rtl="0">
              <a:buFont typeface="Wingdings" charset="2"/>
              <a:buChar char="v"/>
            </a:pPr>
            <a:r>
              <a:rPr lang="en-US" altLang="en-US" sz="2400" dirty="0">
                <a:solidFill>
                  <a:srgbClr val="C00000"/>
                </a:solidFill>
                <a:latin typeface="Arial" pitchFamily="34" charset="0"/>
                <a:cs typeface="Arial" pitchFamily="34" charset="0"/>
              </a:rPr>
              <a:t> Formation of branches (the third phase)</a:t>
            </a:r>
          </a:p>
          <a:p>
            <a:pPr algn="l" rtl="0">
              <a:buFont typeface="Arial" charset="0"/>
              <a:buChar char="•"/>
            </a:pPr>
            <a:r>
              <a:rPr lang="en-US" altLang="en-US" sz="2400" dirty="0">
                <a:solidFill>
                  <a:srgbClr val="C00000"/>
                </a:solidFill>
                <a:latin typeface="Arial" pitchFamily="34" charset="0"/>
                <a:ea typeface="Arial" charset="0"/>
                <a:cs typeface="Arial" pitchFamily="34" charset="0"/>
              </a:rPr>
              <a:t>Step 1: </a:t>
            </a:r>
            <a:r>
              <a:rPr lang="en-US" altLang="en-US" sz="2400" dirty="0">
                <a:latin typeface="Arial" charset="0"/>
                <a:ea typeface="Arial" charset="0"/>
                <a:cs typeface="Arial" charset="0"/>
              </a:rPr>
              <a:t>the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bonds found at the branch points of glycogen are formed by glycogen branching enzyme which catalyzes the transfer of small fragment (6-7 glucosyl residues) from the </a:t>
            </a:r>
            <a:r>
              <a:rPr lang="en-US" sz="2400" dirty="0">
                <a:solidFill>
                  <a:srgbClr val="C00000"/>
                </a:solidFill>
                <a:latin typeface="Arial" charset="0"/>
                <a:ea typeface="Arial" charset="0"/>
                <a:cs typeface="Arial" charset="0"/>
              </a:rPr>
              <a:t>non-reducing end of a branch </a:t>
            </a:r>
            <a:r>
              <a:rPr lang="en-US" sz="2400" dirty="0">
                <a:latin typeface="Arial" charset="0"/>
                <a:ea typeface="Arial" charset="0"/>
                <a:cs typeface="Arial" charset="0"/>
              </a:rPr>
              <a:t>having </a:t>
            </a:r>
            <a:r>
              <a:rPr lang="en-US" sz="2400" b="1" dirty="0">
                <a:solidFill>
                  <a:srgbClr val="0000FF"/>
                </a:solidFill>
                <a:latin typeface="Arial" charset="0"/>
                <a:ea typeface="Arial" charset="0"/>
                <a:cs typeface="Arial" charset="0"/>
              </a:rPr>
              <a:t>at</a:t>
            </a:r>
            <a:r>
              <a:rPr lang="en-US" sz="2400" dirty="0">
                <a:latin typeface="Arial" charset="0"/>
                <a:ea typeface="Arial" charset="0"/>
                <a:cs typeface="Arial" charset="0"/>
              </a:rPr>
              <a:t> </a:t>
            </a:r>
            <a:r>
              <a:rPr lang="en-US" sz="2400" b="1" dirty="0">
                <a:solidFill>
                  <a:srgbClr val="0000FF"/>
                </a:solidFill>
                <a:latin typeface="Arial" charset="0"/>
                <a:ea typeface="Arial" charset="0"/>
                <a:cs typeface="Arial" charset="0"/>
              </a:rPr>
              <a:t>least eleven residues. </a:t>
            </a:r>
          </a:p>
          <a:p>
            <a:pPr algn="l" rtl="0">
              <a:buFont typeface="Arial" charset="0"/>
              <a:buChar char="•"/>
            </a:pPr>
            <a:r>
              <a:rPr lang="en-US" altLang="en-US" sz="2400" dirty="0">
                <a:solidFill>
                  <a:srgbClr val="C00000"/>
                </a:solidFill>
                <a:latin typeface="Arial" pitchFamily="34" charset="0"/>
                <a:ea typeface="Arial" charset="0"/>
                <a:cs typeface="Arial" pitchFamily="34" charset="0"/>
              </a:rPr>
              <a:t>Step 2: </a:t>
            </a:r>
            <a:r>
              <a:rPr lang="en-US" altLang="en-US" sz="2400" dirty="0">
                <a:latin typeface="Arial" charset="0"/>
                <a:ea typeface="Arial" charset="0"/>
                <a:cs typeface="Arial" charset="0"/>
              </a:rPr>
              <a:t>f</a:t>
            </a:r>
            <a:r>
              <a:rPr lang="en-US" sz="2400" dirty="0">
                <a:latin typeface="Arial" charset="0"/>
                <a:ea typeface="Arial" charset="0"/>
                <a:cs typeface="Arial" charset="0"/>
              </a:rPr>
              <a:t>urther glucosyl residues may be added to the new branch by glycogen synthase </a:t>
            </a:r>
            <a:endParaRPr lang="en-US" alt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4509120"/>
            <a:ext cx="6516216" cy="2264698"/>
          </a:xfrm>
          <a:prstGeom prst="rect">
            <a:avLst/>
          </a:prstGeom>
        </p:spPr>
      </p:pic>
    </p:spTree>
    <p:custDataLst>
      <p:tags r:id="rId1"/>
    </p:custDataLst>
    <p:extLst>
      <p:ext uri="{BB962C8B-B14F-4D97-AF65-F5344CB8AC3E}">
        <p14:creationId xmlns:p14="http://schemas.microsoft.com/office/powerpoint/2010/main" val="872099043"/>
      </p:ext>
    </p:extLst>
  </p:cSld>
  <p:clrMapOvr>
    <a:masterClrMapping/>
  </p:clrMapOvr>
  <mc:AlternateContent xmlns:mc="http://schemas.openxmlformats.org/markup-compatibility/2006" xmlns:p14="http://schemas.microsoft.com/office/powerpoint/2010/main">
    <mc:Choice Requires="p14">
      <p:transition spd="slow" p14:dur="2000" advTm="352763"/>
    </mc:Choice>
    <mc:Fallback xmlns="">
      <p:transition spd="slow" advTm="3527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vertical)">
                                      <p:cBhvr>
                                        <p:cTn id="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5654176" y="2226524"/>
            <a:ext cx="2305050" cy="2381250"/>
          </a:xfrm>
          <a:prstGeom prst="rect">
            <a:avLst/>
          </a:prstGeom>
          <a:noFill/>
          <a:ln w="9525">
            <a:noFill/>
            <a:miter lim="800000"/>
            <a:headEnd/>
            <a:tailEnd/>
          </a:ln>
          <a:effectLst/>
        </p:spPr>
      </p:pic>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latin typeface="Arial" pitchFamily="34" charset="0"/>
                <a:cs typeface="Arial" pitchFamily="34" charset="0"/>
              </a:rPr>
              <a:t>Glycogenesis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srcRect/>
          <a:stretch>
            <a:fillRect/>
          </a:stretch>
        </p:blipFill>
        <p:spPr bwMode="auto">
          <a:xfrm>
            <a:off x="3815822" y="3298094"/>
            <a:ext cx="1785950" cy="437617"/>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849426" y="2040794"/>
            <a:ext cx="285750" cy="12573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7"/>
          <a:srcRect/>
          <a:stretch>
            <a:fillRect/>
          </a:stretch>
        </p:blipFill>
        <p:spPr bwMode="auto">
          <a:xfrm>
            <a:off x="6954339" y="2139612"/>
            <a:ext cx="1362077" cy="289291"/>
          </a:xfrm>
          <a:prstGeom prst="rect">
            <a:avLst/>
          </a:prstGeom>
          <a:noFill/>
          <a:ln w="9525">
            <a:noFill/>
            <a:miter lim="800000"/>
            <a:headEnd/>
            <a:tailEnd/>
          </a:ln>
          <a:effectLst/>
        </p:spPr>
      </p:pic>
      <p:pic>
        <p:nvPicPr>
          <p:cNvPr id="19" name="Picture 2"/>
          <p:cNvPicPr>
            <a:picLocks noChangeAspect="1" noChangeArrowheads="1"/>
          </p:cNvPicPr>
          <p:nvPr/>
        </p:nvPicPr>
        <p:blipFill>
          <a:blip r:embed="rId8"/>
          <a:srcRect/>
          <a:stretch>
            <a:fillRect/>
          </a:stretch>
        </p:blipFill>
        <p:spPr bwMode="auto">
          <a:xfrm>
            <a:off x="1386930" y="1826493"/>
            <a:ext cx="2466975" cy="3114675"/>
          </a:xfrm>
          <a:prstGeom prst="rect">
            <a:avLst/>
          </a:prstGeom>
          <a:noFill/>
          <a:ln w="9525">
            <a:noFill/>
            <a:miter lim="800000"/>
            <a:headEnd/>
            <a:tailEnd/>
          </a:ln>
          <a:effectLst/>
        </p:spPr>
      </p:pic>
      <p:cxnSp>
        <p:nvCxnSpPr>
          <p:cNvPr id="14" name="رابط بشكل مرفق 13"/>
          <p:cNvCxnSpPr/>
          <p:nvPr/>
        </p:nvCxnSpPr>
        <p:spPr>
          <a:xfrm rot="5400000">
            <a:off x="6699532" y="2467028"/>
            <a:ext cx="771533" cy="604846"/>
          </a:xfrm>
          <a:prstGeom prst="bentConnector3">
            <a:avLst>
              <a:gd name="adj1" fmla="val 50000"/>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4011520"/>
      </p:ext>
    </p:extLst>
  </p:cSld>
  <p:clrMapOvr>
    <a:masterClrMapping/>
  </p:clrMapOvr>
  <mc:AlternateContent xmlns:mc="http://schemas.openxmlformats.org/markup-compatibility/2006" xmlns:p14="http://schemas.microsoft.com/office/powerpoint/2010/main">
    <mc:Choice Requires="p14">
      <p:transition spd="slow" p14:dur="2000" advTm="27317"/>
    </mc:Choice>
    <mc:Fallback xmlns="">
      <p:transition spd="slow" advTm="27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heckerboard(across)">
                                      <p:cBhvr>
                                        <p:cTn id="12" dur="500"/>
                                        <p:tgtEl>
                                          <p:spTgt spid="1030"/>
                                        </p:tgtEl>
                                      </p:cBhvr>
                                    </p:animEffect>
                                  </p:childTnLst>
                                </p:cTn>
                              </p:par>
                              <p:par>
                                <p:cTn id="13" presetID="5" presetClass="entr" presetSubtype="1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checkerboard(across)">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1.94444E-6 -1.85185E-6 L 0.07656 0.00093 " pathEditMode="relative" rAng="0" ptsTypes="AA">
                                      <p:cBhvr>
                                        <p:cTn id="19" dur="2000" fill="hold"/>
                                        <p:tgtEl>
                                          <p:spTgt spid="1029"/>
                                        </p:tgtEl>
                                        <p:attrNameLst>
                                          <p:attrName>ppt_x</p:attrName>
                                          <p:attrName>ppt_y</p:attrName>
                                        </p:attrNameLst>
                                      </p:cBhvr>
                                      <p:rCtr x="3819" y="46"/>
                                    </p:animMotion>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checkerboard(across)">
                                      <p:cBhvr>
                                        <p:cTn id="23" dur="500"/>
                                        <p:tgtEl>
                                          <p:spTgt spid="1036"/>
                                        </p:tgtEl>
                                      </p:cBhvr>
                                    </p:animEffect>
                                  </p:childTnLst>
                                </p:cTn>
                              </p:par>
                              <p:par>
                                <p:cTn id="24" presetID="5"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268760"/>
            <a:ext cx="8714296" cy="5400600"/>
          </a:xfrm>
        </p:spPr>
        <p:txBody>
          <a:bodyPr>
            <a:normAutofit/>
          </a:bodyPr>
          <a:lstStyle/>
          <a:p>
            <a:pPr algn="l" rtl="0">
              <a:buFont typeface="Arial" charset="0"/>
              <a:buChar char="•"/>
            </a:pPr>
            <a:r>
              <a:rPr lang="en-US" sz="2800" dirty="0">
                <a:latin typeface="Arial" pitchFamily="34" charset="0"/>
                <a:ea typeface="Arial" charset="0"/>
                <a:cs typeface="Arial" pitchFamily="34" charset="0"/>
              </a:rPr>
              <a:t>Glycogenolysis occurs in the cytosol of the cells primarily in liver (and any glycogen containing tissues like muscles )</a:t>
            </a:r>
          </a:p>
          <a:p>
            <a:pPr algn="l" rtl="0">
              <a:buFont typeface="Arial" charset="0"/>
              <a:buChar char="•"/>
            </a:pPr>
            <a:r>
              <a:rPr lang="en-US" sz="2800" dirty="0">
                <a:latin typeface="Arial" pitchFamily="34" charset="0"/>
                <a:ea typeface="Arial" charset="0"/>
                <a:cs typeface="Arial" pitchFamily="34" charset="0"/>
              </a:rPr>
              <a:t>Glycogenolysis or glycogen mobilization is the breakdown of </a:t>
            </a:r>
            <a:r>
              <a:rPr lang="en-US" sz="2800" dirty="0">
                <a:solidFill>
                  <a:srgbClr val="C00000"/>
                </a:solidFill>
                <a:latin typeface="Arial" pitchFamily="34" charset="0"/>
                <a:ea typeface="Arial" charset="0"/>
                <a:cs typeface="Arial" pitchFamily="34" charset="0"/>
              </a:rPr>
              <a:t>glycogen</a:t>
            </a:r>
            <a:r>
              <a:rPr lang="en-US" sz="2800" baseline="-25000" dirty="0">
                <a:solidFill>
                  <a:srgbClr val="C00000"/>
                </a:solidFill>
                <a:latin typeface="Arial" pitchFamily="34" charset="0"/>
                <a:ea typeface="Arial" charset="0"/>
                <a:cs typeface="Arial" pitchFamily="34" charset="0"/>
              </a:rPr>
              <a:t>(n)</a:t>
            </a:r>
            <a:r>
              <a:rPr lang="en-US" sz="2800" dirty="0">
                <a:solidFill>
                  <a:srgbClr val="C00000"/>
                </a:solidFill>
                <a:latin typeface="Arial" pitchFamily="34" charset="0"/>
                <a:ea typeface="Arial" charset="0"/>
                <a:cs typeface="Arial" pitchFamily="34" charset="0"/>
              </a:rPr>
              <a:t> </a:t>
            </a:r>
            <a:r>
              <a:rPr lang="en-US" sz="2800" dirty="0">
                <a:latin typeface="Arial" pitchFamily="34" charset="0"/>
                <a:ea typeface="Arial" charset="0"/>
                <a:cs typeface="Arial" pitchFamily="34" charset="0"/>
              </a:rPr>
              <a:t>into usable energy by sequential phosphorolytic cleavages of </a:t>
            </a:r>
            <a:r>
              <a:rPr lang="en-US" sz="2800" dirty="0">
                <a:latin typeface="Arial" charset="0"/>
                <a:ea typeface="Arial" charset="0"/>
                <a:cs typeface="Arial" charset="0"/>
              </a:rPr>
              <a:t>(α</a:t>
            </a:r>
            <a:r>
              <a:rPr lang="en-US" sz="2800" baseline="-25000" dirty="0">
                <a:latin typeface="Arial" charset="0"/>
                <a:ea typeface="Arial" charset="0"/>
                <a:cs typeface="Arial" charset="0"/>
              </a:rPr>
              <a:t>1</a:t>
            </a:r>
            <a:r>
              <a:rPr lang="en-US" sz="2800" b="1" baseline="-25000" dirty="0">
                <a:latin typeface="Arial" charset="0"/>
                <a:ea typeface="Arial" charset="0"/>
                <a:cs typeface="Arial" charset="0"/>
              </a:rPr>
              <a:t>→</a:t>
            </a:r>
            <a:r>
              <a:rPr lang="en-US" sz="2800" baseline="-25000" dirty="0">
                <a:latin typeface="Arial" charset="0"/>
                <a:ea typeface="Arial" charset="0"/>
                <a:cs typeface="Arial" charset="0"/>
              </a:rPr>
              <a:t>4</a:t>
            </a:r>
            <a:r>
              <a:rPr lang="en-US" sz="2800" dirty="0">
                <a:latin typeface="Arial" charset="0"/>
                <a:ea typeface="Arial" charset="0"/>
                <a:cs typeface="Arial" charset="0"/>
              </a:rPr>
              <a:t>) glycosidic bonds catalyzed by </a:t>
            </a:r>
            <a:r>
              <a:rPr lang="en-US" sz="2800" dirty="0">
                <a:solidFill>
                  <a:srgbClr val="0000FF"/>
                </a:solidFill>
                <a:latin typeface="Arial" charset="0"/>
                <a:ea typeface="Arial" charset="0"/>
                <a:cs typeface="Arial" charset="0"/>
              </a:rPr>
              <a:t>glycogen phosphorylase</a:t>
            </a:r>
            <a:r>
              <a:rPr lang="en-US" sz="2800" dirty="0">
                <a:latin typeface="Arial" charset="0"/>
                <a:ea typeface="Arial" charset="0"/>
                <a:cs typeface="Arial" charset="0"/>
              </a:rPr>
              <a:t>. Each time, this enzyme cleaves single bond starting from the </a:t>
            </a:r>
            <a:r>
              <a:rPr lang="en-US" sz="2800" dirty="0">
                <a:solidFill>
                  <a:srgbClr val="C00000"/>
                </a:solidFill>
                <a:latin typeface="Arial" charset="0"/>
                <a:ea typeface="Arial" charset="0"/>
                <a:cs typeface="Arial" charset="0"/>
              </a:rPr>
              <a:t>non-reducing ends </a:t>
            </a:r>
            <a:r>
              <a:rPr lang="en-US" sz="2800" dirty="0">
                <a:latin typeface="Arial" charset="0"/>
                <a:ea typeface="Arial" charset="0"/>
                <a:cs typeface="Arial" charset="0"/>
              </a:rPr>
              <a:t>of branches releasing one G1P unit while leaving </a:t>
            </a:r>
            <a:r>
              <a:rPr lang="en-US" sz="2800" dirty="0">
                <a:solidFill>
                  <a:srgbClr val="C00000"/>
                </a:solidFill>
                <a:latin typeface="Arial" charset="0"/>
                <a:ea typeface="Arial" charset="0"/>
                <a:cs typeface="Arial" charset="0"/>
              </a:rPr>
              <a:t>glycogen</a:t>
            </a:r>
            <a:r>
              <a:rPr lang="en-US" sz="2800" baseline="-25000" dirty="0">
                <a:solidFill>
                  <a:srgbClr val="C00000"/>
                </a:solidFill>
                <a:latin typeface="Arial" charset="0"/>
                <a:ea typeface="Arial" charset="0"/>
                <a:cs typeface="Arial" charset="0"/>
              </a:rPr>
              <a:t>(n-1)  </a:t>
            </a:r>
            <a:r>
              <a:rPr lang="en-US" sz="2800" dirty="0">
                <a:latin typeface="Arial" charset="0"/>
                <a:ea typeface="Arial" charset="0"/>
                <a:cs typeface="Arial" charset="0"/>
              </a:rPr>
              <a:t>polymer</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602911371"/>
      </p:ext>
    </p:extLst>
  </p:cSld>
  <p:clrMapOvr>
    <a:masterClrMapping/>
  </p:clrMapOvr>
  <mc:AlternateContent xmlns:mc="http://schemas.openxmlformats.org/markup-compatibility/2006" xmlns:p14="http://schemas.microsoft.com/office/powerpoint/2010/main">
    <mc:Choice Requires="p14">
      <p:transition spd="slow" p14:dur="2000" advTm="117780"/>
    </mc:Choice>
    <mc:Fallback xmlns="">
      <p:transition spd="slow" advTm="1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vertic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grpSp>
        <p:nvGrpSpPr>
          <p:cNvPr id="7" name="Group 6"/>
          <p:cNvGrpSpPr/>
          <p:nvPr/>
        </p:nvGrpSpPr>
        <p:grpSpPr>
          <a:xfrm>
            <a:off x="3419872" y="2924944"/>
            <a:ext cx="5544616" cy="3816424"/>
            <a:chOff x="1043608" y="1276333"/>
            <a:chExt cx="7452320" cy="546503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1276333"/>
              <a:ext cx="7452320" cy="5465035"/>
            </a:xfrm>
            <a:prstGeom prst="rect">
              <a:avLst/>
            </a:prstGeom>
          </p:spPr>
        </p:pic>
        <p:sp>
          <p:nvSpPr>
            <p:cNvPr id="4" name="TextBox 3"/>
            <p:cNvSpPr txBox="1"/>
            <p:nvPr/>
          </p:nvSpPr>
          <p:spPr>
            <a:xfrm>
              <a:off x="2537463" y="3530504"/>
              <a:ext cx="1674497" cy="369332"/>
            </a:xfrm>
            <a:prstGeom prst="rect">
              <a:avLst/>
            </a:prstGeom>
            <a:noFill/>
          </p:spPr>
          <p:txBody>
            <a:bodyPr wrap="none" rtlCol="0">
              <a:spAutoFit/>
            </a:bodyPr>
            <a:lstStyle/>
            <a:p>
              <a:r>
                <a:rPr lang="en-US" b="1" dirty="0">
                  <a:solidFill>
                    <a:srgbClr val="C00000"/>
                  </a:solidFill>
                </a:rPr>
                <a:t>Phosphorolysis </a:t>
              </a:r>
            </a:p>
          </p:txBody>
        </p:sp>
      </p:grpSp>
      <p:sp>
        <p:nvSpPr>
          <p:cNvPr id="8" name="عنصر نائب للمحتوى 2"/>
          <p:cNvSpPr>
            <a:spLocks noGrp="1"/>
          </p:cNvSpPr>
          <p:nvPr>
            <p:ph idx="1"/>
          </p:nvPr>
        </p:nvSpPr>
        <p:spPr>
          <a:xfrm>
            <a:off x="395536" y="1196752"/>
            <a:ext cx="8570280" cy="5544616"/>
          </a:xfrm>
        </p:spPr>
        <p:txBody>
          <a:bodyPr>
            <a:normAutofit/>
          </a:bodyPr>
          <a:lstStyle/>
          <a:p>
            <a:pPr algn="l" rtl="0">
              <a:buFont typeface="Arial" charset="0"/>
              <a:buChar char="•"/>
            </a:pPr>
            <a:r>
              <a:rPr lang="en-US" sz="2300" dirty="0">
                <a:latin typeface="Arial" charset="0"/>
                <a:ea typeface="Arial" charset="0"/>
                <a:cs typeface="Arial" charset="0"/>
              </a:rPr>
              <a:t>Phosphorylase enzyme catalyzes the phosphorolysis step </a:t>
            </a:r>
            <a:r>
              <a:rPr lang="en-US" sz="2300" dirty="0">
                <a:solidFill>
                  <a:srgbClr val="0000FF"/>
                </a:solidFill>
                <a:latin typeface="Arial" charset="0"/>
                <a:ea typeface="Arial" charset="0"/>
                <a:cs typeface="Arial" charset="0"/>
              </a:rPr>
              <a:t>“the cleavage of the bond by the </a:t>
            </a:r>
            <a:r>
              <a:rPr lang="en-US" sz="2300">
                <a:solidFill>
                  <a:srgbClr val="0000FF"/>
                </a:solidFill>
                <a:latin typeface="Arial" charset="0"/>
                <a:ea typeface="Arial" charset="0"/>
                <a:cs typeface="Arial" charset="0"/>
              </a:rPr>
              <a:t>addition of </a:t>
            </a:r>
            <a:r>
              <a:rPr lang="en-US" sz="2300" dirty="0">
                <a:solidFill>
                  <a:srgbClr val="0000FF"/>
                </a:solidFill>
                <a:latin typeface="Arial" charset="0"/>
                <a:ea typeface="Arial" charset="0"/>
                <a:cs typeface="Arial" charset="0"/>
              </a:rPr>
              <a:t>inorganic phosphate P</a:t>
            </a:r>
            <a:r>
              <a:rPr lang="en-US" sz="2300" baseline="-25000" dirty="0">
                <a:solidFill>
                  <a:srgbClr val="0000FF"/>
                </a:solidFill>
                <a:latin typeface="Arial" charset="0"/>
                <a:ea typeface="Arial" charset="0"/>
                <a:cs typeface="Arial" charset="0"/>
              </a:rPr>
              <a:t>i</a:t>
            </a:r>
            <a:r>
              <a:rPr lang="en-US" sz="2300" dirty="0">
                <a:solidFill>
                  <a:srgbClr val="0000FF"/>
                </a:solidFill>
                <a:latin typeface="Arial" charset="0"/>
                <a:ea typeface="Arial" charset="0"/>
                <a:cs typeface="Arial" charset="0"/>
              </a:rPr>
              <a:t>” </a:t>
            </a:r>
            <a:r>
              <a:rPr lang="en-US" sz="2300" dirty="0">
                <a:solidFill>
                  <a:srgbClr val="0000FF"/>
                </a:solidFill>
                <a:latin typeface="Arial" pitchFamily="34" charset="0"/>
                <a:ea typeface="Arial" charset="0"/>
                <a:cs typeface="Arial" pitchFamily="34" charset="0"/>
              </a:rPr>
              <a:t> </a:t>
            </a:r>
            <a:endParaRPr lang="en-US" sz="2300" dirty="0">
              <a:latin typeface="Arial" charset="0"/>
              <a:ea typeface="Arial" charset="0"/>
              <a:cs typeface="Arial" charset="0"/>
            </a:endParaRPr>
          </a:p>
          <a:p>
            <a:pPr algn="l" rtl="0">
              <a:buFont typeface="Arial" charset="0"/>
              <a:buChar char="•"/>
            </a:pPr>
            <a:r>
              <a:rPr lang="en-US" sz="2300" dirty="0">
                <a:latin typeface="Arial" charset="0"/>
                <a:ea typeface="Arial" charset="0"/>
                <a:cs typeface="Arial" charset="0"/>
              </a:rPr>
              <a:t>Although this cleavage reaction is slightly disfavored under standard conditions                                                                but it proceeds in                                                                   this direction due                                                          relatively to high                                                       intracellular levels                                                                    of inorganic                                                                phosphate (P</a:t>
            </a:r>
            <a:r>
              <a:rPr lang="en-US" sz="2300" baseline="-25000" dirty="0">
                <a:latin typeface="Arial" charset="0"/>
                <a:ea typeface="Arial" charset="0"/>
                <a:cs typeface="Arial" charset="0"/>
              </a:rPr>
              <a:t>i</a:t>
            </a:r>
            <a:r>
              <a:rPr lang="en-US" sz="2300" dirty="0">
                <a:latin typeface="Arial" charset="0"/>
                <a:ea typeface="Arial" charset="0"/>
                <a:cs typeface="Arial" charset="0"/>
              </a:rPr>
              <a:t>)</a:t>
            </a:r>
          </a:p>
        </p:txBody>
      </p:sp>
    </p:spTree>
    <p:custDataLst>
      <p:tags r:id="rId1"/>
    </p:custDataLst>
    <p:extLst>
      <p:ext uri="{BB962C8B-B14F-4D97-AF65-F5344CB8AC3E}">
        <p14:creationId xmlns:p14="http://schemas.microsoft.com/office/powerpoint/2010/main" val="1844400657"/>
      </p:ext>
    </p:extLst>
  </p:cSld>
  <p:clrMapOvr>
    <a:masterClrMapping/>
  </p:clrMapOvr>
  <mc:AlternateContent xmlns:mc="http://schemas.openxmlformats.org/markup-compatibility/2006" xmlns:p14="http://schemas.microsoft.com/office/powerpoint/2010/main">
    <mc:Choice Requires="p14">
      <p:transition spd="slow" p14:dur="2000" advTm="177759"/>
    </mc:Choice>
    <mc:Fallback xmlns="">
      <p:transition spd="slow" advTm="1777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vertic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Structure </a:t>
            </a:r>
            <a:endParaRPr lang="ar-JO" sz="4000" b="1" dirty="0">
              <a:solidFill>
                <a:srgbClr val="C00000"/>
              </a:solidFill>
            </a:endParaRPr>
          </a:p>
        </p:txBody>
      </p:sp>
      <p:sp>
        <p:nvSpPr>
          <p:cNvPr id="3" name="عنصر نائب للمحتوى 2"/>
          <p:cNvSpPr>
            <a:spLocks noGrp="1"/>
          </p:cNvSpPr>
          <p:nvPr>
            <p:ph idx="1"/>
          </p:nvPr>
        </p:nvSpPr>
        <p:spPr>
          <a:xfrm>
            <a:off x="394208" y="980728"/>
            <a:ext cx="8678386" cy="5733256"/>
          </a:xfrm>
        </p:spPr>
        <p:txBody>
          <a:bodyPr>
            <a:normAutofit/>
          </a:bodyPr>
          <a:lstStyle/>
          <a:p>
            <a:pPr algn="l" rtl="0"/>
            <a:endParaRPr lang="en-US" sz="300" dirty="0">
              <a:latin typeface="Arial" charset="0"/>
              <a:ea typeface="Arial" charset="0"/>
              <a:cs typeface="Arial" charset="0"/>
            </a:endParaRPr>
          </a:p>
          <a:p>
            <a:pPr algn="l" rtl="0"/>
            <a:r>
              <a:rPr lang="en-US" sz="2200" dirty="0">
                <a:latin typeface="Arial" charset="0"/>
                <a:ea typeface="Arial" charset="0"/>
                <a:cs typeface="Arial" charset="0"/>
              </a:rPr>
              <a:t>Glycogen is a readily </a:t>
            </a:r>
            <a:r>
              <a:rPr lang="en-US" sz="2200" b="1" dirty="0">
                <a:solidFill>
                  <a:srgbClr val="C00000"/>
                </a:solidFill>
                <a:latin typeface="Arial" charset="0"/>
                <a:ea typeface="Arial" charset="0"/>
                <a:cs typeface="Arial" charset="0"/>
              </a:rPr>
              <a:t>mobilized</a:t>
            </a:r>
            <a:r>
              <a:rPr lang="en-US" sz="2200" dirty="0">
                <a:latin typeface="Arial" charset="0"/>
                <a:ea typeface="Arial" charset="0"/>
                <a:cs typeface="Arial" charset="0"/>
              </a:rPr>
              <a:t> storage form of glucose in animals and human</a:t>
            </a:r>
          </a:p>
          <a:p>
            <a:pPr algn="l" rtl="0"/>
            <a:r>
              <a:rPr lang="en-US" sz="2200" dirty="0">
                <a:latin typeface="Arial" charset="0"/>
                <a:ea typeface="Arial" charset="0"/>
                <a:cs typeface="Arial" charset="0"/>
              </a:rPr>
              <a:t>It is a homoglycan or homopolysaccharide consists of glucose subunits most of them are linked by </a:t>
            </a:r>
            <a:r>
              <a:rPr lang="el-GR" sz="2200" dirty="0">
                <a:latin typeface="Arial" charset="0"/>
                <a:ea typeface="Arial" charset="0"/>
                <a:cs typeface="Arial" charset="0"/>
              </a:rPr>
              <a:t>α</a:t>
            </a:r>
            <a:r>
              <a:rPr lang="en-US" sz="2200" dirty="0">
                <a:latin typeface="Arial" charset="0"/>
                <a:ea typeface="Arial" charset="0"/>
                <a:cs typeface="Arial" charset="0"/>
              </a:rPr>
              <a:t>-1,4-glycosidic  bonds  </a:t>
            </a:r>
          </a:p>
          <a:p>
            <a:pPr algn="l" rtl="0"/>
            <a:r>
              <a:rPr lang="en-US" sz="2200" dirty="0">
                <a:latin typeface="Arial" charset="0"/>
                <a:ea typeface="Arial" charset="0"/>
                <a:cs typeface="Arial" charset="0"/>
              </a:rPr>
              <a:t>Glycogen is a highly branched polymer </a:t>
            </a:r>
            <a:r>
              <a:rPr lang="en-US" sz="2200" dirty="0">
                <a:latin typeface="Arial" pitchFamily="34" charset="0"/>
                <a:cs typeface="Arial" pitchFamily="34" charset="0"/>
              </a:rPr>
              <a:t>with branch points occurring every 8-14 residues created by </a:t>
            </a:r>
            <a:r>
              <a:rPr lang="el-GR" sz="2200" dirty="0">
                <a:latin typeface="Arial" charset="0"/>
                <a:ea typeface="Arial" charset="0"/>
                <a:cs typeface="Arial" charset="0"/>
              </a:rPr>
              <a:t>α</a:t>
            </a:r>
            <a:r>
              <a:rPr lang="en-US" sz="2200" dirty="0">
                <a:latin typeface="Arial" charset="0"/>
                <a:ea typeface="Arial" charset="0"/>
                <a:cs typeface="Arial" charset="0"/>
              </a:rPr>
              <a:t>-1,6-glycosidic  bonds </a:t>
            </a:r>
          </a:p>
          <a:p>
            <a:pPr algn="l" rtl="0"/>
            <a:r>
              <a:rPr lang="en-US" sz="2200" dirty="0">
                <a:latin typeface="Arial" charset="0"/>
                <a:ea typeface="Arial" charset="0"/>
                <a:cs typeface="Arial" charset="0"/>
              </a:rPr>
              <a:t>Glycogen consists of only one reducing end consisting of free                                     anomeric carbon (C1)</a:t>
            </a:r>
            <a:endParaRPr lang="en-US" sz="22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7" descr="glycogen 3.gif"/>
          <p:cNvPicPr>
            <a:picLocks noChangeAspect="1"/>
          </p:cNvPicPr>
          <p:nvPr/>
        </p:nvPicPr>
        <p:blipFill>
          <a:blip r:embed="rId5"/>
          <a:stretch>
            <a:fillRect/>
          </a:stretch>
        </p:blipFill>
        <p:spPr>
          <a:xfrm>
            <a:off x="4840272" y="3746528"/>
            <a:ext cx="4111200" cy="3096344"/>
          </a:xfrm>
          <a:prstGeom prst="rect">
            <a:avLst/>
          </a:prstGeom>
          <a:solidFill>
            <a:schemeClr val="bg2">
              <a:lumMod val="90000"/>
            </a:schemeClr>
          </a:solidFill>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176" t="4927" r="5113"/>
          <a:stretch/>
        </p:blipFill>
        <p:spPr>
          <a:xfrm>
            <a:off x="539552" y="4027211"/>
            <a:ext cx="4179598" cy="2813929"/>
          </a:xfrm>
          <a:prstGeom prst="rect">
            <a:avLst/>
          </a:prstGeom>
        </p:spPr>
      </p:pic>
      <p:grpSp>
        <p:nvGrpSpPr>
          <p:cNvPr id="20" name="Group 19">
            <a:extLst>
              <a:ext uri="{FF2B5EF4-FFF2-40B4-BE49-F238E27FC236}">
                <a16:creationId xmlns:a16="http://schemas.microsoft.com/office/drawing/2014/main" id="{0DAED24A-9C59-A54D-A663-BE0A968FD908}"/>
              </a:ext>
            </a:extLst>
          </p:cNvPr>
          <p:cNvGrpSpPr/>
          <p:nvPr/>
        </p:nvGrpSpPr>
        <p:grpSpPr>
          <a:xfrm>
            <a:off x="2771800" y="3990256"/>
            <a:ext cx="1058303" cy="302840"/>
            <a:chOff x="2771800" y="3990256"/>
            <a:chExt cx="1058303" cy="302840"/>
          </a:xfrm>
        </p:grpSpPr>
        <p:sp>
          <p:nvSpPr>
            <p:cNvPr id="4" name="TextBox 3">
              <a:extLst>
                <a:ext uri="{FF2B5EF4-FFF2-40B4-BE49-F238E27FC236}">
                  <a16:creationId xmlns:a16="http://schemas.microsoft.com/office/drawing/2014/main" id="{1F675B0D-923F-3645-80C3-872DB63CEB02}"/>
                </a:ext>
              </a:extLst>
            </p:cNvPr>
            <p:cNvSpPr txBox="1"/>
            <p:nvPr/>
          </p:nvSpPr>
          <p:spPr>
            <a:xfrm>
              <a:off x="2771800" y="3990256"/>
              <a:ext cx="1058303" cy="230832"/>
            </a:xfrm>
            <a:prstGeom prst="rect">
              <a:avLst/>
            </a:prstGeom>
            <a:noFill/>
          </p:spPr>
          <p:txBody>
            <a:bodyPr wrap="none" rtlCol="0">
              <a:spAutoFit/>
            </a:bodyPr>
            <a:lstStyle/>
            <a:p>
              <a:r>
                <a:rPr lang="en-GB" sz="900" b="1" dirty="0">
                  <a:solidFill>
                    <a:schemeClr val="accent6">
                      <a:lumMod val="50000"/>
                    </a:schemeClr>
                  </a:solidFill>
                </a:rPr>
                <a:t>Nonreducing ends</a:t>
              </a:r>
            </a:p>
          </p:txBody>
        </p:sp>
        <p:cxnSp>
          <p:nvCxnSpPr>
            <p:cNvPr id="11" name="Straight Connector 10">
              <a:extLst>
                <a:ext uri="{FF2B5EF4-FFF2-40B4-BE49-F238E27FC236}">
                  <a16:creationId xmlns:a16="http://schemas.microsoft.com/office/drawing/2014/main" id="{73DB313E-F022-B34E-A8B7-2A766FDFE7BD}"/>
                </a:ext>
              </a:extLst>
            </p:cNvPr>
            <p:cNvCxnSpPr>
              <a:cxnSpLocks/>
            </p:cNvCxnSpPr>
            <p:nvPr/>
          </p:nvCxnSpPr>
          <p:spPr>
            <a:xfrm flipH="1">
              <a:off x="3250760" y="4221088"/>
              <a:ext cx="169112" cy="72008"/>
            </a:xfrm>
            <a:prstGeom prst="line">
              <a:avLst/>
            </a:prstGeom>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000" advTm="243532"/>
    </mc:Choice>
    <mc:Fallback xmlns="">
      <p:transition spd="slow" advTm="2435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par>
                                <p:cTn id="24" presetID="5"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79513"/>
            <a:ext cx="8714296"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A second enzyme called debranching enzyme removes the branch points in two steps:</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First “the transferase activity”: </a:t>
            </a:r>
            <a:r>
              <a:rPr lang="en-US" sz="2400" dirty="0">
                <a:latin typeface="Arial" pitchFamily="34" charset="0"/>
                <a:ea typeface="Arial" charset="0"/>
                <a:cs typeface="Arial" pitchFamily="34" charset="0"/>
              </a:rPr>
              <a:t>the enzyme removes intact trisaccharide moiety (3 glucose units) and transfers it to the end of some other outer branch</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Second “ the </a:t>
            </a:r>
            <a:r>
              <a:rPr lang="en-US" sz="2400" dirty="0">
                <a:solidFill>
                  <a:srgbClr val="0000FF"/>
                </a:solidFill>
                <a:latin typeface="Arial" charset="0"/>
                <a:ea typeface="Arial" charset="0"/>
                <a:cs typeface="Arial" charset="0"/>
              </a:rPr>
              <a:t>(α</a:t>
            </a:r>
            <a:r>
              <a:rPr lang="en-US" sz="2400" baseline="-25000" dirty="0">
                <a:solidFill>
                  <a:srgbClr val="0000FF"/>
                </a:solidFill>
                <a:latin typeface="Arial" charset="0"/>
                <a:ea typeface="Arial" charset="0"/>
                <a:cs typeface="Arial" charset="0"/>
              </a:rPr>
              <a:t>1</a:t>
            </a:r>
            <a:r>
              <a:rPr lang="en-US" sz="2400" b="1" baseline="-25000" dirty="0">
                <a:solidFill>
                  <a:srgbClr val="0000FF"/>
                </a:solidFill>
                <a:latin typeface="Arial" charset="0"/>
                <a:ea typeface="Arial" charset="0"/>
                <a:cs typeface="Arial" charset="0"/>
              </a:rPr>
              <a:t>→</a:t>
            </a:r>
            <a:r>
              <a:rPr lang="en-US" sz="2400" baseline="-25000" dirty="0">
                <a:solidFill>
                  <a:srgbClr val="0000FF"/>
                </a:solidFill>
                <a:latin typeface="Arial" charset="0"/>
                <a:ea typeface="Arial" charset="0"/>
                <a:cs typeface="Arial" charset="0"/>
              </a:rPr>
              <a:t>6</a:t>
            </a:r>
            <a:r>
              <a:rPr lang="en-US" sz="2400" dirty="0">
                <a:solidFill>
                  <a:srgbClr val="0000FF"/>
                </a:solidFill>
                <a:latin typeface="Arial" charset="0"/>
                <a:ea typeface="Arial" charset="0"/>
                <a:cs typeface="Arial" charset="0"/>
              </a:rPr>
              <a:t>) </a:t>
            </a:r>
            <a:r>
              <a:rPr lang="en-US" sz="2400" dirty="0">
                <a:solidFill>
                  <a:srgbClr val="0000FF"/>
                </a:solidFill>
                <a:latin typeface="Arial" pitchFamily="34" charset="0"/>
                <a:ea typeface="Arial" charset="0"/>
                <a:cs typeface="Arial" pitchFamily="34" charset="0"/>
              </a:rPr>
              <a:t>glucosidase activity”: </a:t>
            </a:r>
            <a:r>
              <a:rPr lang="en-US" sz="2400" dirty="0">
                <a:latin typeface="Arial" pitchFamily="34" charset="0"/>
                <a:ea typeface="Arial" charset="0"/>
                <a:cs typeface="Arial" pitchFamily="34" charset="0"/>
              </a:rPr>
              <a:t>the enzyme removes the last glucose unit attached to the chain by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glycosidic bond</a:t>
            </a:r>
          </a:p>
          <a:p>
            <a:pPr marL="0" indent="0" algn="l" rtl="0">
              <a:buNone/>
            </a:pPr>
            <a:endParaRPr lang="en-US" sz="12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2056665155"/>
      </p:ext>
    </p:extLst>
  </p:cSld>
  <p:clrMapOvr>
    <a:masterClrMapping/>
  </p:clrMapOvr>
  <mc:AlternateContent xmlns:mc="http://schemas.openxmlformats.org/markup-compatibility/2006" xmlns:p14="http://schemas.microsoft.com/office/powerpoint/2010/main">
    <mc:Choice Requires="p14">
      <p:transition spd="slow" p14:dur="2000" advTm="225462"/>
    </mc:Choice>
    <mc:Fallback xmlns="">
      <p:transition spd="slow" advTm="225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vertical)">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sz="3600" dirty="0">
                <a:solidFill>
                  <a:srgbClr val="C00000"/>
                </a:solidFill>
              </a:rPr>
              <a:t>Glycogenolysis</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مجموعة 71"/>
          <p:cNvGrpSpPr/>
          <p:nvPr/>
        </p:nvGrpSpPr>
        <p:grpSpPr>
          <a:xfrm>
            <a:off x="642910" y="1490396"/>
            <a:ext cx="3500462" cy="1795728"/>
            <a:chOff x="642910" y="1643050"/>
            <a:chExt cx="4071966" cy="2152918"/>
          </a:xfrm>
        </p:grpSpPr>
        <p:grpSp>
          <p:nvGrpSpPr>
            <p:cNvPr id="66" name="مجموعة 65"/>
            <p:cNvGrpSpPr/>
            <p:nvPr/>
          </p:nvGrpSpPr>
          <p:grpSpPr>
            <a:xfrm>
              <a:off x="642910" y="1643050"/>
              <a:ext cx="4071966" cy="2143140"/>
              <a:chOff x="-26304" y="777400"/>
              <a:chExt cx="4955494" cy="3008790"/>
            </a:xfrm>
          </p:grpSpPr>
          <p:grpSp>
            <p:nvGrpSpPr>
              <p:cNvPr id="27" name="مجموعة 26"/>
              <p:cNvGrpSpPr/>
              <p:nvPr/>
            </p:nvGrpSpPr>
            <p:grpSpPr>
              <a:xfrm rot="4351161">
                <a:off x="1468847" y="2099003"/>
                <a:ext cx="2857520" cy="214314"/>
                <a:chOff x="6000760" y="1928802"/>
                <a:chExt cx="2857520" cy="214314"/>
              </a:xfrm>
            </p:grpSpPr>
            <p:grpSp>
              <p:nvGrpSpPr>
                <p:cNvPr id="17" name="مجموعة 16"/>
                <p:cNvGrpSpPr/>
                <p:nvPr/>
              </p:nvGrpSpPr>
              <p:grpSpPr>
                <a:xfrm>
                  <a:off x="6000760" y="1928802"/>
                  <a:ext cx="1428760" cy="214314"/>
                  <a:chOff x="6000760" y="2000240"/>
                  <a:chExt cx="1714512" cy="142876"/>
                </a:xfrm>
              </p:grpSpPr>
              <p:grpSp>
                <p:nvGrpSpPr>
                  <p:cNvPr id="12" name="مجموعة 11"/>
                  <p:cNvGrpSpPr/>
                  <p:nvPr/>
                </p:nvGrpSpPr>
                <p:grpSpPr>
                  <a:xfrm>
                    <a:off x="6000760" y="2000240"/>
                    <a:ext cx="857256" cy="142876"/>
                    <a:chOff x="6000760" y="2000240"/>
                    <a:chExt cx="857256" cy="142876"/>
                  </a:xfrm>
                </p:grpSpPr>
                <p:sp>
                  <p:nvSpPr>
                    <p:cNvPr id="9"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3" name="مجموعة 12"/>
                  <p:cNvGrpSpPr/>
                  <p:nvPr/>
                </p:nvGrpSpPr>
                <p:grpSpPr>
                  <a:xfrm>
                    <a:off x="6858016" y="2000240"/>
                    <a:ext cx="857256" cy="142876"/>
                    <a:chOff x="6000760" y="2000240"/>
                    <a:chExt cx="857256" cy="142876"/>
                  </a:xfrm>
                </p:grpSpPr>
                <p:sp>
                  <p:nvSpPr>
                    <p:cNvPr id="14"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سداسي 1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8" name="مجموعة 17"/>
                <p:cNvGrpSpPr/>
                <p:nvPr/>
              </p:nvGrpSpPr>
              <p:grpSpPr>
                <a:xfrm>
                  <a:off x="7429520" y="1928802"/>
                  <a:ext cx="1428760" cy="214314"/>
                  <a:chOff x="6000760" y="2000240"/>
                  <a:chExt cx="1714512" cy="142876"/>
                </a:xfrm>
              </p:grpSpPr>
              <p:grpSp>
                <p:nvGrpSpPr>
                  <p:cNvPr id="19" name="مجموعة 11"/>
                  <p:cNvGrpSpPr/>
                  <p:nvPr/>
                </p:nvGrpSpPr>
                <p:grpSpPr>
                  <a:xfrm>
                    <a:off x="6000760" y="2000240"/>
                    <a:ext cx="857256" cy="142876"/>
                    <a:chOff x="6000760" y="2000240"/>
                    <a:chExt cx="857256" cy="142876"/>
                  </a:xfrm>
                </p:grpSpPr>
                <p:sp>
                  <p:nvSpPr>
                    <p:cNvPr id="24" name="سداسي 2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 name="سداسي 2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 name="سداسي 2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0" name="مجموعة 12"/>
                  <p:cNvGrpSpPr/>
                  <p:nvPr/>
                </p:nvGrpSpPr>
                <p:grpSpPr>
                  <a:xfrm>
                    <a:off x="6858016" y="2000240"/>
                    <a:ext cx="857256" cy="142876"/>
                    <a:chOff x="6000760" y="2000240"/>
                    <a:chExt cx="857256" cy="142876"/>
                  </a:xfrm>
                </p:grpSpPr>
                <p:sp>
                  <p:nvSpPr>
                    <p:cNvPr id="21" name="سداسي 20"/>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8" name="مجموعة 27"/>
              <p:cNvGrpSpPr/>
              <p:nvPr/>
            </p:nvGrpSpPr>
            <p:grpSpPr>
              <a:xfrm>
                <a:off x="2071670" y="3571876"/>
                <a:ext cx="2857520" cy="214314"/>
                <a:chOff x="6000760" y="1928802"/>
                <a:chExt cx="2857520" cy="214314"/>
              </a:xfrm>
              <a:solidFill>
                <a:schemeClr val="tx2"/>
              </a:solidFill>
            </p:grpSpPr>
            <p:grpSp>
              <p:nvGrpSpPr>
                <p:cNvPr id="29" name="مجموعة 16"/>
                <p:cNvGrpSpPr/>
                <p:nvPr/>
              </p:nvGrpSpPr>
              <p:grpSpPr>
                <a:xfrm>
                  <a:off x="6000767" y="1928802"/>
                  <a:ext cx="1428762" cy="214314"/>
                  <a:chOff x="6000760" y="2000240"/>
                  <a:chExt cx="1714512" cy="142876"/>
                </a:xfrm>
                <a:grpFill/>
              </p:grpSpPr>
              <p:grpSp>
                <p:nvGrpSpPr>
                  <p:cNvPr id="39" name="مجموعة 11"/>
                  <p:cNvGrpSpPr/>
                  <p:nvPr/>
                </p:nvGrpSpPr>
                <p:grpSpPr>
                  <a:xfrm>
                    <a:off x="6000760" y="2000240"/>
                    <a:ext cx="857256" cy="142876"/>
                    <a:chOff x="6000760" y="2000240"/>
                    <a:chExt cx="857256" cy="142876"/>
                  </a:xfrm>
                  <a:grpFill/>
                </p:grpSpPr>
                <p:sp>
                  <p:nvSpPr>
                    <p:cNvPr id="44" name="سداسي 4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سداسي 4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6" name="سداسي 4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40" name="مجموعة 12"/>
                  <p:cNvGrpSpPr/>
                  <p:nvPr/>
                </p:nvGrpSpPr>
                <p:grpSpPr>
                  <a:xfrm>
                    <a:off x="6858016" y="2000240"/>
                    <a:ext cx="857256" cy="142876"/>
                    <a:chOff x="6000760" y="2000240"/>
                    <a:chExt cx="857256" cy="142876"/>
                  </a:xfrm>
                  <a:grpFill/>
                </p:grpSpPr>
                <p:sp>
                  <p:nvSpPr>
                    <p:cNvPr id="41"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سداسي 4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سداسي 4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0" name="مجموعة 17"/>
                <p:cNvGrpSpPr/>
                <p:nvPr/>
              </p:nvGrpSpPr>
              <p:grpSpPr>
                <a:xfrm>
                  <a:off x="7429527" y="1928802"/>
                  <a:ext cx="1428762" cy="214314"/>
                  <a:chOff x="6000760" y="2000240"/>
                  <a:chExt cx="1714512" cy="142876"/>
                </a:xfrm>
                <a:grpFill/>
              </p:grpSpPr>
              <p:grpSp>
                <p:nvGrpSpPr>
                  <p:cNvPr id="31" name="مجموعة 11"/>
                  <p:cNvGrpSpPr/>
                  <p:nvPr/>
                </p:nvGrpSpPr>
                <p:grpSpPr>
                  <a:xfrm>
                    <a:off x="6000760" y="2000240"/>
                    <a:ext cx="857256" cy="142876"/>
                    <a:chOff x="6000760" y="2000240"/>
                    <a:chExt cx="857256" cy="142876"/>
                  </a:xfrm>
                  <a:grpFill/>
                </p:grpSpPr>
                <p:sp>
                  <p:nvSpPr>
                    <p:cNvPr id="36" name="سداسي 35"/>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7" name="سداسي 36"/>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8" name="سداسي 37"/>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 name="مجموعة 12"/>
                  <p:cNvGrpSpPr/>
                  <p:nvPr/>
                </p:nvGrpSpPr>
                <p:grpSpPr>
                  <a:xfrm>
                    <a:off x="6858016" y="2000240"/>
                    <a:ext cx="857256" cy="142876"/>
                    <a:chOff x="6000760" y="2000240"/>
                    <a:chExt cx="857256" cy="142876"/>
                  </a:xfrm>
                  <a:grpFill/>
                </p:grpSpPr>
                <p:sp>
                  <p:nvSpPr>
                    <p:cNvPr id="33"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 name="سداسي 33"/>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5" name="سداسي 34"/>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47" name="مجموعة 46"/>
              <p:cNvGrpSpPr/>
              <p:nvPr/>
            </p:nvGrpSpPr>
            <p:grpSpPr>
              <a:xfrm>
                <a:off x="-26304" y="2225349"/>
                <a:ext cx="2857520" cy="214314"/>
                <a:chOff x="6000760" y="1928802"/>
                <a:chExt cx="2857520" cy="214314"/>
              </a:xfrm>
            </p:grpSpPr>
            <p:grpSp>
              <p:nvGrpSpPr>
                <p:cNvPr id="48" name="مجموعة 16"/>
                <p:cNvGrpSpPr/>
                <p:nvPr/>
              </p:nvGrpSpPr>
              <p:grpSpPr>
                <a:xfrm>
                  <a:off x="6000767" y="1928802"/>
                  <a:ext cx="1428762" cy="214314"/>
                  <a:chOff x="6000760" y="2000240"/>
                  <a:chExt cx="1714512" cy="142876"/>
                </a:xfrm>
              </p:grpSpPr>
              <p:grpSp>
                <p:nvGrpSpPr>
                  <p:cNvPr id="58" name="مجموعة 11"/>
                  <p:cNvGrpSpPr/>
                  <p:nvPr/>
                </p:nvGrpSpPr>
                <p:grpSpPr>
                  <a:xfrm>
                    <a:off x="6000760" y="2000240"/>
                    <a:ext cx="857256" cy="142876"/>
                    <a:chOff x="6000760" y="2000240"/>
                    <a:chExt cx="857256" cy="142876"/>
                  </a:xfrm>
                </p:grpSpPr>
                <p:sp>
                  <p:nvSpPr>
                    <p:cNvPr id="63" name="سداسي 62"/>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4" name="سداسي 63"/>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5" name="سداسي 64"/>
                    <p:cNvSpPr/>
                    <p:nvPr/>
                  </p:nvSpPr>
                  <p:spPr>
                    <a:xfrm>
                      <a:off x="6572264"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59" name="مجموعة 12"/>
                  <p:cNvGrpSpPr/>
                  <p:nvPr/>
                </p:nvGrpSpPr>
                <p:grpSpPr>
                  <a:xfrm>
                    <a:off x="6858016" y="2000240"/>
                    <a:ext cx="857256" cy="142876"/>
                    <a:chOff x="6000760" y="2000240"/>
                    <a:chExt cx="857256" cy="142876"/>
                  </a:xfrm>
                </p:grpSpPr>
                <p:sp>
                  <p:nvSpPr>
                    <p:cNvPr id="60" name="سداسي 13"/>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1" name="سداسي 60"/>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2" name="سداسي 61"/>
                    <p:cNvSpPr/>
                    <p:nvPr/>
                  </p:nvSpPr>
                  <p:spPr>
                    <a:xfrm>
                      <a:off x="6572264"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49" name="مجموعة 17"/>
                <p:cNvGrpSpPr/>
                <p:nvPr/>
              </p:nvGrpSpPr>
              <p:grpSpPr>
                <a:xfrm>
                  <a:off x="7429527" y="1928802"/>
                  <a:ext cx="1428762" cy="214314"/>
                  <a:chOff x="6000760" y="2000240"/>
                  <a:chExt cx="1714512" cy="142876"/>
                </a:xfrm>
              </p:grpSpPr>
              <p:grpSp>
                <p:nvGrpSpPr>
                  <p:cNvPr id="50" name="مجموعة 11"/>
                  <p:cNvGrpSpPr/>
                  <p:nvPr/>
                </p:nvGrpSpPr>
                <p:grpSpPr>
                  <a:xfrm>
                    <a:off x="6000760" y="2000240"/>
                    <a:ext cx="857256" cy="142876"/>
                    <a:chOff x="6000760" y="2000240"/>
                    <a:chExt cx="857256" cy="142876"/>
                  </a:xfrm>
                </p:grpSpPr>
                <p:sp>
                  <p:nvSpPr>
                    <p:cNvPr id="55" name="سداسي 54"/>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سداسي 55"/>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7" name="سداسي 56"/>
                    <p:cNvSpPr/>
                    <p:nvPr/>
                  </p:nvSpPr>
                  <p:spPr>
                    <a:xfrm>
                      <a:off x="6572264"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51" name="مجموعة 12"/>
                  <p:cNvGrpSpPr/>
                  <p:nvPr/>
                </p:nvGrpSpPr>
                <p:grpSpPr>
                  <a:xfrm>
                    <a:off x="6858016" y="2000240"/>
                    <a:ext cx="857256" cy="142876"/>
                    <a:chOff x="6000760" y="2000240"/>
                    <a:chExt cx="857256" cy="142876"/>
                  </a:xfrm>
                </p:grpSpPr>
                <p:sp>
                  <p:nvSpPr>
                    <p:cNvPr id="52" name="سداسي 51"/>
                    <p:cNvSpPr/>
                    <p:nvPr/>
                  </p:nvSpPr>
                  <p:spPr>
                    <a:xfrm>
                      <a:off x="6000760"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سداسي 52"/>
                    <p:cNvSpPr/>
                    <p:nvPr/>
                  </p:nvSpPr>
                  <p:spPr>
                    <a:xfrm>
                      <a:off x="6286512"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4" name="سداسي 53"/>
                    <p:cNvSpPr/>
                    <p:nvPr/>
                  </p:nvSpPr>
                  <p:spPr>
                    <a:xfrm>
                      <a:off x="6572264" y="2000240"/>
                      <a:ext cx="285752" cy="14287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sp>
          <p:nvSpPr>
            <p:cNvPr id="67" name="سداسي 66"/>
            <p:cNvSpPr/>
            <p:nvPr/>
          </p:nvSpPr>
          <p:spPr>
            <a:xfrm>
              <a:off x="1366368"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8" name="سداسي 67"/>
            <p:cNvSpPr/>
            <p:nvPr/>
          </p:nvSpPr>
          <p:spPr>
            <a:xfrm>
              <a:off x="1562039"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9" name="سداسي 68"/>
            <p:cNvSpPr/>
            <p:nvPr/>
          </p:nvSpPr>
          <p:spPr>
            <a:xfrm>
              <a:off x="1757709"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0" name="سداسي 13"/>
            <p:cNvSpPr/>
            <p:nvPr/>
          </p:nvSpPr>
          <p:spPr>
            <a:xfrm>
              <a:off x="1953380"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سداسي 70"/>
            <p:cNvSpPr/>
            <p:nvPr/>
          </p:nvSpPr>
          <p:spPr>
            <a:xfrm>
              <a:off x="2149051"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43" name="مجموعة 242"/>
          <p:cNvGrpSpPr/>
          <p:nvPr/>
        </p:nvGrpSpPr>
        <p:grpSpPr>
          <a:xfrm>
            <a:off x="3060675" y="2214554"/>
            <a:ext cx="2511457" cy="430216"/>
            <a:chOff x="3060675" y="2214554"/>
            <a:chExt cx="2511457" cy="430216"/>
          </a:xfrm>
        </p:grpSpPr>
        <p:cxnSp>
          <p:nvCxnSpPr>
            <p:cNvPr id="77" name="رابط كسهم مستقيم 76"/>
            <p:cNvCxnSpPr/>
            <p:nvPr/>
          </p:nvCxnSpPr>
          <p:spPr>
            <a:xfrm>
              <a:off x="3428992" y="2643182"/>
              <a:ext cx="157163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مربع نص 77"/>
            <p:cNvSpPr txBox="1"/>
            <p:nvPr/>
          </p:nvSpPr>
          <p:spPr>
            <a:xfrm>
              <a:off x="3060675" y="2214554"/>
              <a:ext cx="2511457" cy="369332"/>
            </a:xfrm>
            <a:prstGeom prst="rect">
              <a:avLst/>
            </a:prstGeom>
            <a:noFill/>
          </p:spPr>
          <p:txBody>
            <a:bodyPr wrap="none" rtlCol="0">
              <a:spAutoFit/>
            </a:bodyPr>
            <a:lstStyle/>
            <a:p>
              <a:r>
                <a:rPr lang="en-US" b="1" dirty="0"/>
                <a:t>Glycogen phosphorylase</a:t>
              </a:r>
              <a:endParaRPr lang="en-GB" b="1" dirty="0"/>
            </a:p>
          </p:txBody>
        </p:sp>
      </p:grpSp>
      <p:sp>
        <p:nvSpPr>
          <p:cNvPr id="104" name="سداسي 103"/>
          <p:cNvSpPr/>
          <p:nvPr/>
        </p:nvSpPr>
        <p:spPr>
          <a:xfrm>
            <a:off x="5572136"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5" name="سداسي 104"/>
          <p:cNvSpPr/>
          <p:nvPr/>
        </p:nvSpPr>
        <p:spPr>
          <a:xfrm>
            <a:off x="5740344"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6" name="سداسي 105"/>
          <p:cNvSpPr/>
          <p:nvPr/>
        </p:nvSpPr>
        <p:spPr>
          <a:xfrm>
            <a:off x="5908552"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1" name="سداسي 13"/>
          <p:cNvSpPr/>
          <p:nvPr/>
        </p:nvSpPr>
        <p:spPr>
          <a:xfrm>
            <a:off x="6076760"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2" name="سداسي 101"/>
          <p:cNvSpPr/>
          <p:nvPr/>
        </p:nvSpPr>
        <p:spPr>
          <a:xfrm>
            <a:off x="6244968"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3" name="سداسي 102"/>
          <p:cNvSpPr/>
          <p:nvPr/>
        </p:nvSpPr>
        <p:spPr>
          <a:xfrm>
            <a:off x="6404056"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6" name="سداسي 95"/>
          <p:cNvSpPr/>
          <p:nvPr/>
        </p:nvSpPr>
        <p:spPr>
          <a:xfrm>
            <a:off x="6581381" y="2503154"/>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7" name="سداسي 96"/>
          <p:cNvSpPr/>
          <p:nvPr/>
        </p:nvSpPr>
        <p:spPr>
          <a:xfrm>
            <a:off x="6749589" y="2503154"/>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4" name="دائري 143"/>
          <p:cNvSpPr/>
          <p:nvPr/>
        </p:nvSpPr>
        <p:spPr>
          <a:xfrm flipV="1">
            <a:off x="5572132" y="1357298"/>
            <a:ext cx="214314" cy="357190"/>
          </a:xfrm>
          <a:prstGeom prst="pi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3" name="مربع نص 212"/>
          <p:cNvSpPr txBox="1"/>
          <p:nvPr/>
        </p:nvSpPr>
        <p:spPr>
          <a:xfrm>
            <a:off x="5999671" y="1845222"/>
            <a:ext cx="572593" cy="369332"/>
          </a:xfrm>
          <a:prstGeom prst="rect">
            <a:avLst/>
          </a:prstGeom>
          <a:noFill/>
        </p:spPr>
        <p:txBody>
          <a:bodyPr wrap="none" rtlCol="0">
            <a:spAutoFit/>
          </a:bodyPr>
          <a:lstStyle/>
          <a:p>
            <a:r>
              <a:rPr lang="en-US" b="1" dirty="0"/>
              <a:t>G1P</a:t>
            </a:r>
            <a:endParaRPr lang="en-GB" b="1" dirty="0"/>
          </a:p>
        </p:txBody>
      </p:sp>
      <p:grpSp>
        <p:nvGrpSpPr>
          <p:cNvPr id="244" name="مجموعة 243"/>
          <p:cNvGrpSpPr/>
          <p:nvPr/>
        </p:nvGrpSpPr>
        <p:grpSpPr>
          <a:xfrm>
            <a:off x="7164288" y="3429000"/>
            <a:ext cx="2017604" cy="902332"/>
            <a:chOff x="7164288" y="3429000"/>
            <a:chExt cx="2017604" cy="642939"/>
          </a:xfrm>
        </p:grpSpPr>
        <p:cxnSp>
          <p:nvCxnSpPr>
            <p:cNvPr id="214" name="رابط كسهم مستقيم 213"/>
            <p:cNvCxnSpPr/>
            <p:nvPr/>
          </p:nvCxnSpPr>
          <p:spPr>
            <a:xfrm rot="5400000">
              <a:off x="7393802" y="3750469"/>
              <a:ext cx="64293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 name="مربع نص 217"/>
            <p:cNvSpPr txBox="1"/>
            <p:nvPr/>
          </p:nvSpPr>
          <p:spPr>
            <a:xfrm>
              <a:off x="7164288" y="3488296"/>
              <a:ext cx="2017604" cy="416670"/>
            </a:xfrm>
            <a:prstGeom prst="rect">
              <a:avLst/>
            </a:prstGeom>
            <a:noFill/>
          </p:spPr>
          <p:txBody>
            <a:bodyPr wrap="none" rtlCol="0">
              <a:spAutoFit/>
            </a:bodyPr>
            <a:lstStyle/>
            <a:p>
              <a:r>
                <a:rPr lang="en-US" sz="1600" b="1" dirty="0"/>
                <a:t>Debranching enzyme </a:t>
              </a:r>
            </a:p>
            <a:p>
              <a:r>
                <a:rPr lang="en-US" sz="1600" b="1" dirty="0"/>
                <a:t>transferase activity  </a:t>
              </a:r>
              <a:endParaRPr lang="en-GB" sz="1600" b="1" dirty="0"/>
            </a:p>
          </p:txBody>
        </p:sp>
      </p:grpSp>
      <p:grpSp>
        <p:nvGrpSpPr>
          <p:cNvPr id="285" name="مجموعة 284"/>
          <p:cNvGrpSpPr/>
          <p:nvPr/>
        </p:nvGrpSpPr>
        <p:grpSpPr>
          <a:xfrm>
            <a:off x="6917797" y="5146507"/>
            <a:ext cx="504624" cy="127328"/>
            <a:chOff x="6917797" y="5146507"/>
            <a:chExt cx="504624" cy="127328"/>
          </a:xfrm>
        </p:grpSpPr>
        <p:sp>
          <p:nvSpPr>
            <p:cNvPr id="238" name="سداسي 237"/>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3" name="سداسي 232"/>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4" name="سداسي 233"/>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235" name="سداسي 234"/>
          <p:cNvSpPr/>
          <p:nvPr/>
        </p:nvSpPr>
        <p:spPr>
          <a:xfrm>
            <a:off x="7422420" y="5143512"/>
            <a:ext cx="168208" cy="12732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284" name="مجموعة 283"/>
          <p:cNvGrpSpPr/>
          <p:nvPr/>
        </p:nvGrpSpPr>
        <p:grpSpPr>
          <a:xfrm>
            <a:off x="6194052" y="4286260"/>
            <a:ext cx="2878539" cy="1795724"/>
            <a:chOff x="6194052" y="4286260"/>
            <a:chExt cx="2878539" cy="1795724"/>
          </a:xfrm>
        </p:grpSpPr>
        <p:grpSp>
          <p:nvGrpSpPr>
            <p:cNvPr id="226" name="مجموعة 26"/>
            <p:cNvGrpSpPr/>
            <p:nvPr/>
          </p:nvGrpSpPr>
          <p:grpSpPr>
            <a:xfrm rot="4351161">
              <a:off x="6788670" y="5059417"/>
              <a:ext cx="1697702" cy="151387"/>
              <a:chOff x="6000767" y="1928802"/>
              <a:chExt cx="2857522" cy="214314"/>
            </a:xfrm>
          </p:grpSpPr>
          <p:grpSp>
            <p:nvGrpSpPr>
              <p:cNvPr id="265" name="مجموعة 16"/>
              <p:cNvGrpSpPr/>
              <p:nvPr/>
            </p:nvGrpSpPr>
            <p:grpSpPr>
              <a:xfrm>
                <a:off x="6000767" y="1928802"/>
                <a:ext cx="1428762" cy="214314"/>
                <a:chOff x="6000760" y="2000240"/>
                <a:chExt cx="1714512" cy="142876"/>
              </a:xfrm>
            </p:grpSpPr>
            <p:grpSp>
              <p:nvGrpSpPr>
                <p:cNvPr id="275" name="مجموعة 11"/>
                <p:cNvGrpSpPr/>
                <p:nvPr/>
              </p:nvGrpSpPr>
              <p:grpSpPr>
                <a:xfrm>
                  <a:off x="6000760" y="2000240"/>
                  <a:ext cx="857256" cy="142876"/>
                  <a:chOff x="6000760" y="2000240"/>
                  <a:chExt cx="857256" cy="142876"/>
                </a:xfrm>
              </p:grpSpPr>
              <p:sp>
                <p:nvSpPr>
                  <p:cNvPr id="280"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1"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2"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76" name="مجموعة 12"/>
                <p:cNvGrpSpPr/>
                <p:nvPr/>
              </p:nvGrpSpPr>
              <p:grpSpPr>
                <a:xfrm>
                  <a:off x="6858016" y="2000240"/>
                  <a:ext cx="857256" cy="142876"/>
                  <a:chOff x="6000760" y="2000240"/>
                  <a:chExt cx="857256" cy="142876"/>
                </a:xfrm>
              </p:grpSpPr>
              <p:sp>
                <p:nvSpPr>
                  <p:cNvPr id="277"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8"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9" name="سداسي 278"/>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66" name="مجموعة 17"/>
              <p:cNvGrpSpPr/>
              <p:nvPr/>
            </p:nvGrpSpPr>
            <p:grpSpPr>
              <a:xfrm>
                <a:off x="7429527" y="1928802"/>
                <a:ext cx="1428762" cy="214314"/>
                <a:chOff x="6000760" y="2000240"/>
                <a:chExt cx="1714512" cy="142876"/>
              </a:xfrm>
            </p:grpSpPr>
            <p:grpSp>
              <p:nvGrpSpPr>
                <p:cNvPr id="267" name="مجموعة 11"/>
                <p:cNvGrpSpPr/>
                <p:nvPr/>
              </p:nvGrpSpPr>
              <p:grpSpPr>
                <a:xfrm>
                  <a:off x="6000760" y="2000240"/>
                  <a:ext cx="857256" cy="142876"/>
                  <a:chOff x="6000760" y="2000240"/>
                  <a:chExt cx="857256" cy="142876"/>
                </a:xfrm>
              </p:grpSpPr>
              <p:sp>
                <p:nvSpPr>
                  <p:cNvPr id="272" name="سداسي 271"/>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3" name="سداسي 272"/>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4" name="سداسي 273"/>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68" name="مجموعة 12"/>
                <p:cNvGrpSpPr/>
                <p:nvPr/>
              </p:nvGrpSpPr>
              <p:grpSpPr>
                <a:xfrm>
                  <a:off x="6858016" y="2000240"/>
                  <a:ext cx="857256" cy="142876"/>
                  <a:chOff x="6000760" y="2000240"/>
                  <a:chExt cx="857256" cy="142876"/>
                </a:xfrm>
              </p:grpSpPr>
              <p:sp>
                <p:nvSpPr>
                  <p:cNvPr id="269" name="سداسي 26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0"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1"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83" name="مجموعة 282"/>
            <p:cNvGrpSpPr/>
            <p:nvPr/>
          </p:nvGrpSpPr>
          <p:grpSpPr>
            <a:xfrm>
              <a:off x="6194052" y="5946501"/>
              <a:ext cx="2878539" cy="135483"/>
              <a:chOff x="6194052" y="5946501"/>
              <a:chExt cx="2878539" cy="135483"/>
            </a:xfrm>
          </p:grpSpPr>
          <p:grpSp>
            <p:nvGrpSpPr>
              <p:cNvPr id="227" name="مجموعة 27"/>
              <p:cNvGrpSpPr/>
              <p:nvPr/>
            </p:nvGrpSpPr>
            <p:grpSpPr>
              <a:xfrm>
                <a:off x="7054099" y="5946501"/>
                <a:ext cx="2018492" cy="127328"/>
                <a:chOff x="6000767" y="1928802"/>
                <a:chExt cx="2857522" cy="214314"/>
              </a:xfrm>
              <a:solidFill>
                <a:schemeClr val="tx2"/>
              </a:solidFill>
            </p:grpSpPr>
            <p:grpSp>
              <p:nvGrpSpPr>
                <p:cNvPr id="247" name="مجموعة 16"/>
                <p:cNvGrpSpPr/>
                <p:nvPr/>
              </p:nvGrpSpPr>
              <p:grpSpPr>
                <a:xfrm>
                  <a:off x="6000767" y="1928802"/>
                  <a:ext cx="1428762" cy="214314"/>
                  <a:chOff x="6000760" y="2000240"/>
                  <a:chExt cx="1714512" cy="142876"/>
                </a:xfrm>
                <a:grpFill/>
              </p:grpSpPr>
              <p:grpSp>
                <p:nvGrpSpPr>
                  <p:cNvPr id="257" name="مجموعة 11"/>
                  <p:cNvGrpSpPr/>
                  <p:nvPr/>
                </p:nvGrpSpPr>
                <p:grpSpPr>
                  <a:xfrm>
                    <a:off x="6000760" y="2000240"/>
                    <a:ext cx="857256" cy="142876"/>
                    <a:chOff x="6000760" y="2000240"/>
                    <a:chExt cx="857256" cy="142876"/>
                  </a:xfrm>
                  <a:grpFill/>
                </p:grpSpPr>
                <p:sp>
                  <p:nvSpPr>
                    <p:cNvPr id="262" name="سداسي 261"/>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3" name="سداسي 262"/>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4" name="سداسي 263"/>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58" name="مجموعة 12"/>
                  <p:cNvGrpSpPr/>
                  <p:nvPr/>
                </p:nvGrpSpPr>
                <p:grpSpPr>
                  <a:xfrm>
                    <a:off x="6858016" y="2000240"/>
                    <a:ext cx="857256" cy="142876"/>
                    <a:chOff x="6000760" y="2000240"/>
                    <a:chExt cx="857256" cy="142876"/>
                  </a:xfrm>
                  <a:grpFill/>
                </p:grpSpPr>
                <p:sp>
                  <p:nvSpPr>
                    <p:cNvPr id="259"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0" name="سداسي 259"/>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1" name="سداسي 260"/>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48" name="مجموعة 17"/>
                <p:cNvGrpSpPr/>
                <p:nvPr/>
              </p:nvGrpSpPr>
              <p:grpSpPr>
                <a:xfrm>
                  <a:off x="7429527" y="1928802"/>
                  <a:ext cx="1428762" cy="214314"/>
                  <a:chOff x="6000760" y="2000240"/>
                  <a:chExt cx="1714512" cy="142876"/>
                </a:xfrm>
                <a:grpFill/>
              </p:grpSpPr>
              <p:grpSp>
                <p:nvGrpSpPr>
                  <p:cNvPr id="249" name="مجموعة 11"/>
                  <p:cNvGrpSpPr/>
                  <p:nvPr/>
                </p:nvGrpSpPr>
                <p:grpSpPr>
                  <a:xfrm>
                    <a:off x="6000760" y="2000240"/>
                    <a:ext cx="857256" cy="142876"/>
                    <a:chOff x="6000760" y="2000240"/>
                    <a:chExt cx="857256" cy="142876"/>
                  </a:xfrm>
                  <a:grpFill/>
                </p:grpSpPr>
                <p:sp>
                  <p:nvSpPr>
                    <p:cNvPr id="254" name="سداسي 25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5" name="سداسي 25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6" name="سداسي 25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50" name="مجموعة 12"/>
                  <p:cNvGrpSpPr/>
                  <p:nvPr/>
                </p:nvGrpSpPr>
                <p:grpSpPr>
                  <a:xfrm>
                    <a:off x="6858016" y="2000240"/>
                    <a:ext cx="857256" cy="142876"/>
                    <a:chOff x="6000760" y="2000240"/>
                    <a:chExt cx="857256" cy="142876"/>
                  </a:xfrm>
                  <a:grpFill/>
                </p:grpSpPr>
                <p:sp>
                  <p:nvSpPr>
                    <p:cNvPr id="251"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2" name="سداسي 25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3" name="سداسي 25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21" name="سداسي 220"/>
              <p:cNvSpPr/>
              <p:nvPr/>
            </p:nvSpPr>
            <p:spPr>
              <a:xfrm>
                <a:off x="6194052"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2" name="سداسي 221"/>
              <p:cNvSpPr/>
              <p:nvPr/>
            </p:nvSpPr>
            <p:spPr>
              <a:xfrm>
                <a:off x="6362260"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3" name="سداسي 222"/>
              <p:cNvSpPr/>
              <p:nvPr/>
            </p:nvSpPr>
            <p:spPr>
              <a:xfrm>
                <a:off x="6530468"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4" name="سداسي 13"/>
              <p:cNvSpPr/>
              <p:nvPr/>
            </p:nvSpPr>
            <p:spPr>
              <a:xfrm>
                <a:off x="6698676"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5" name="سداسي 224"/>
              <p:cNvSpPr/>
              <p:nvPr/>
            </p:nvSpPr>
            <p:spPr>
              <a:xfrm>
                <a:off x="6866885"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86" name="مجموعة 285"/>
          <p:cNvGrpSpPr/>
          <p:nvPr/>
        </p:nvGrpSpPr>
        <p:grpSpPr>
          <a:xfrm rot="4120079">
            <a:off x="7032097" y="4031511"/>
            <a:ext cx="504624" cy="127328"/>
            <a:chOff x="6917797" y="5146507"/>
            <a:chExt cx="504624" cy="127328"/>
          </a:xfrm>
        </p:grpSpPr>
        <p:sp>
          <p:nvSpPr>
            <p:cNvPr id="287" name="سداسي 286"/>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8" name="سداسي 287"/>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9" name="سداسي 288"/>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45" name="مجموعة 244"/>
          <p:cNvGrpSpPr/>
          <p:nvPr/>
        </p:nvGrpSpPr>
        <p:grpSpPr>
          <a:xfrm>
            <a:off x="4069974" y="5014917"/>
            <a:ext cx="3238330" cy="662241"/>
            <a:chOff x="3558890" y="5076095"/>
            <a:chExt cx="3238330" cy="662241"/>
          </a:xfrm>
        </p:grpSpPr>
        <p:cxnSp>
          <p:nvCxnSpPr>
            <p:cNvPr id="335" name="رابط كسهم مستقيم 334"/>
            <p:cNvCxnSpPr/>
            <p:nvPr/>
          </p:nvCxnSpPr>
          <p:spPr>
            <a:xfrm flipH="1">
              <a:off x="4348948" y="5722426"/>
              <a:ext cx="1872206" cy="159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0" name="مربع نص 339"/>
            <p:cNvSpPr txBox="1"/>
            <p:nvPr/>
          </p:nvSpPr>
          <p:spPr>
            <a:xfrm>
              <a:off x="3558890" y="5076095"/>
              <a:ext cx="3238330" cy="584775"/>
            </a:xfrm>
            <a:prstGeom prst="rect">
              <a:avLst/>
            </a:prstGeom>
            <a:noFill/>
          </p:spPr>
          <p:txBody>
            <a:bodyPr wrap="square" rtlCol="0">
              <a:spAutoFit/>
            </a:bodyPr>
            <a:lstStyle/>
            <a:p>
              <a:pPr algn="ctr"/>
              <a:r>
                <a:rPr lang="en-US" sz="1600" b="1" dirty="0"/>
                <a:t>Debranching enzyme </a:t>
              </a:r>
              <a:endParaRPr lang="en-US" sz="1400" b="1" dirty="0"/>
            </a:p>
            <a:p>
              <a:pPr algn="ctr"/>
              <a:r>
                <a:rPr lang="en-US" sz="1600" dirty="0">
                  <a:latin typeface="Arial" charset="0"/>
                  <a:ea typeface="Arial" charset="0"/>
                  <a:cs typeface="Arial" charset="0"/>
                </a:rPr>
                <a:t>α(</a:t>
              </a:r>
              <a:r>
                <a:rPr lang="en-US" sz="1600" baseline="-25000" dirty="0">
                  <a:latin typeface="Arial" charset="0"/>
                  <a:ea typeface="Arial" charset="0"/>
                  <a:cs typeface="Arial" charset="0"/>
                </a:rPr>
                <a:t>1</a:t>
              </a:r>
              <a:r>
                <a:rPr lang="en-US" sz="1600" b="1" baseline="-25000" dirty="0">
                  <a:latin typeface="Arial" charset="0"/>
                  <a:ea typeface="Arial" charset="0"/>
                  <a:cs typeface="Arial" charset="0"/>
                </a:rPr>
                <a:t>→</a:t>
              </a:r>
              <a:r>
                <a:rPr lang="en-US" sz="1600" baseline="-25000" dirty="0">
                  <a:latin typeface="Arial" charset="0"/>
                  <a:ea typeface="Arial" charset="0"/>
                  <a:cs typeface="Arial" charset="0"/>
                </a:rPr>
                <a:t>6</a:t>
              </a:r>
              <a:r>
                <a:rPr lang="en-US" sz="1600" dirty="0">
                  <a:latin typeface="Arial" charset="0"/>
                  <a:ea typeface="Arial" charset="0"/>
                  <a:cs typeface="Arial" charset="0"/>
                </a:rPr>
                <a:t>)</a:t>
              </a:r>
              <a:r>
                <a:rPr lang="en-US" sz="1600" b="1" dirty="0"/>
                <a:t>  glucosidase activity </a:t>
              </a:r>
              <a:endParaRPr lang="en-GB" sz="1600" b="1" dirty="0"/>
            </a:p>
          </p:txBody>
        </p:sp>
      </p:grpSp>
      <p:grpSp>
        <p:nvGrpSpPr>
          <p:cNvPr id="345" name="مجموعة 344"/>
          <p:cNvGrpSpPr/>
          <p:nvPr/>
        </p:nvGrpSpPr>
        <p:grpSpPr>
          <a:xfrm>
            <a:off x="2571736" y="3842863"/>
            <a:ext cx="2878539" cy="2239117"/>
            <a:chOff x="2571736" y="3842863"/>
            <a:chExt cx="2878539" cy="2239117"/>
          </a:xfrm>
        </p:grpSpPr>
        <p:grpSp>
          <p:nvGrpSpPr>
            <p:cNvPr id="290" name="مجموعة 289"/>
            <p:cNvGrpSpPr/>
            <p:nvPr/>
          </p:nvGrpSpPr>
          <p:grpSpPr>
            <a:xfrm>
              <a:off x="2571736" y="4286256"/>
              <a:ext cx="2878539" cy="1795724"/>
              <a:chOff x="6194052" y="4286260"/>
              <a:chExt cx="2878539" cy="1795724"/>
            </a:xfrm>
          </p:grpSpPr>
          <p:grpSp>
            <p:nvGrpSpPr>
              <p:cNvPr id="291" name="مجموعة 26"/>
              <p:cNvGrpSpPr/>
              <p:nvPr/>
            </p:nvGrpSpPr>
            <p:grpSpPr>
              <a:xfrm rot="4351161">
                <a:off x="6788670" y="5059415"/>
                <a:ext cx="1697702" cy="151387"/>
                <a:chOff x="6000767" y="1928802"/>
                <a:chExt cx="2857522" cy="214314"/>
              </a:xfrm>
            </p:grpSpPr>
            <p:grpSp>
              <p:nvGrpSpPr>
                <p:cNvPr id="317" name="مجموعة 16"/>
                <p:cNvGrpSpPr/>
                <p:nvPr/>
              </p:nvGrpSpPr>
              <p:grpSpPr>
                <a:xfrm>
                  <a:off x="6000767" y="1928802"/>
                  <a:ext cx="1428762" cy="214314"/>
                  <a:chOff x="6000760" y="2000240"/>
                  <a:chExt cx="1714512" cy="142876"/>
                </a:xfrm>
              </p:grpSpPr>
              <p:grpSp>
                <p:nvGrpSpPr>
                  <p:cNvPr id="327" name="مجموعة 11"/>
                  <p:cNvGrpSpPr/>
                  <p:nvPr/>
                </p:nvGrpSpPr>
                <p:grpSpPr>
                  <a:xfrm>
                    <a:off x="6000760" y="2000240"/>
                    <a:ext cx="857256" cy="142876"/>
                    <a:chOff x="6000760" y="2000240"/>
                    <a:chExt cx="857256" cy="142876"/>
                  </a:xfrm>
                </p:grpSpPr>
                <p:sp>
                  <p:nvSpPr>
                    <p:cNvPr id="332"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3"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4"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8" name="مجموعة 12"/>
                  <p:cNvGrpSpPr/>
                  <p:nvPr/>
                </p:nvGrpSpPr>
                <p:grpSpPr>
                  <a:xfrm>
                    <a:off x="6858016" y="2000240"/>
                    <a:ext cx="857256" cy="142876"/>
                    <a:chOff x="6000760" y="2000240"/>
                    <a:chExt cx="857256" cy="142876"/>
                  </a:xfrm>
                </p:grpSpPr>
                <p:sp>
                  <p:nvSpPr>
                    <p:cNvPr id="329"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0"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1" name="سداسي 33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18" name="مجموعة 17"/>
                <p:cNvGrpSpPr/>
                <p:nvPr/>
              </p:nvGrpSpPr>
              <p:grpSpPr>
                <a:xfrm>
                  <a:off x="7429527" y="1928802"/>
                  <a:ext cx="1428762" cy="214314"/>
                  <a:chOff x="6000760" y="2000240"/>
                  <a:chExt cx="1714512" cy="142876"/>
                </a:xfrm>
              </p:grpSpPr>
              <p:grpSp>
                <p:nvGrpSpPr>
                  <p:cNvPr id="319" name="مجموعة 11"/>
                  <p:cNvGrpSpPr/>
                  <p:nvPr/>
                </p:nvGrpSpPr>
                <p:grpSpPr>
                  <a:xfrm>
                    <a:off x="6000760" y="2000240"/>
                    <a:ext cx="857256" cy="142876"/>
                    <a:chOff x="6000760" y="2000240"/>
                    <a:chExt cx="857256" cy="142876"/>
                  </a:xfrm>
                </p:grpSpPr>
                <p:sp>
                  <p:nvSpPr>
                    <p:cNvPr id="324" name="سداسي 32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5" name="سداسي 32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6" name="سداسي 32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0" name="مجموعة 12"/>
                  <p:cNvGrpSpPr/>
                  <p:nvPr/>
                </p:nvGrpSpPr>
                <p:grpSpPr>
                  <a:xfrm>
                    <a:off x="6858016" y="2000240"/>
                    <a:ext cx="857256" cy="142876"/>
                    <a:chOff x="6000760" y="2000240"/>
                    <a:chExt cx="857256" cy="142876"/>
                  </a:xfrm>
                </p:grpSpPr>
                <p:sp>
                  <p:nvSpPr>
                    <p:cNvPr id="321" name="سداسي 320"/>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2"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3"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92" name="مجموعة 282"/>
              <p:cNvGrpSpPr/>
              <p:nvPr/>
            </p:nvGrpSpPr>
            <p:grpSpPr>
              <a:xfrm>
                <a:off x="6194052" y="5946501"/>
                <a:ext cx="2878539" cy="135483"/>
                <a:chOff x="6194052" y="5946501"/>
                <a:chExt cx="2878539" cy="135483"/>
              </a:xfrm>
            </p:grpSpPr>
            <p:grpSp>
              <p:nvGrpSpPr>
                <p:cNvPr id="293" name="مجموعة 27"/>
                <p:cNvGrpSpPr/>
                <p:nvPr/>
              </p:nvGrpSpPr>
              <p:grpSpPr>
                <a:xfrm>
                  <a:off x="7054099" y="5946501"/>
                  <a:ext cx="2018492" cy="127328"/>
                  <a:chOff x="6000767" y="1928802"/>
                  <a:chExt cx="2857522" cy="214314"/>
                </a:xfrm>
                <a:solidFill>
                  <a:schemeClr val="tx2"/>
                </a:solidFill>
              </p:grpSpPr>
              <p:grpSp>
                <p:nvGrpSpPr>
                  <p:cNvPr id="299" name="مجموعة 16"/>
                  <p:cNvGrpSpPr/>
                  <p:nvPr/>
                </p:nvGrpSpPr>
                <p:grpSpPr>
                  <a:xfrm>
                    <a:off x="6000767" y="1928802"/>
                    <a:ext cx="1428762" cy="214314"/>
                    <a:chOff x="6000760" y="2000240"/>
                    <a:chExt cx="1714512" cy="142876"/>
                  </a:xfrm>
                  <a:grpFill/>
                </p:grpSpPr>
                <p:grpSp>
                  <p:nvGrpSpPr>
                    <p:cNvPr id="309" name="مجموعة 11"/>
                    <p:cNvGrpSpPr/>
                    <p:nvPr/>
                  </p:nvGrpSpPr>
                  <p:grpSpPr>
                    <a:xfrm>
                      <a:off x="6000760" y="2000240"/>
                      <a:ext cx="857256" cy="142876"/>
                      <a:chOff x="6000760" y="2000240"/>
                      <a:chExt cx="857256" cy="142876"/>
                    </a:xfrm>
                    <a:grpFill/>
                  </p:grpSpPr>
                  <p:sp>
                    <p:nvSpPr>
                      <p:cNvPr id="314" name="سداسي 3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5" name="سداسي 31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6" name="سداسي 31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10" name="مجموعة 12"/>
                    <p:cNvGrpSpPr/>
                    <p:nvPr/>
                  </p:nvGrpSpPr>
                  <p:grpSpPr>
                    <a:xfrm>
                      <a:off x="6858016" y="2000240"/>
                      <a:ext cx="857256" cy="142876"/>
                      <a:chOff x="6000760" y="2000240"/>
                      <a:chExt cx="857256" cy="142876"/>
                    </a:xfrm>
                    <a:grpFill/>
                  </p:grpSpPr>
                  <p:sp>
                    <p:nvSpPr>
                      <p:cNvPr id="311"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2" name="سداسي 31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3" name="سداسي 31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00" name="مجموعة 17"/>
                  <p:cNvGrpSpPr/>
                  <p:nvPr/>
                </p:nvGrpSpPr>
                <p:grpSpPr>
                  <a:xfrm>
                    <a:off x="7429527" y="1928802"/>
                    <a:ext cx="1428762" cy="214314"/>
                    <a:chOff x="6000760" y="2000240"/>
                    <a:chExt cx="1714512" cy="142876"/>
                  </a:xfrm>
                  <a:grpFill/>
                </p:grpSpPr>
                <p:grpSp>
                  <p:nvGrpSpPr>
                    <p:cNvPr id="301" name="مجموعة 11"/>
                    <p:cNvGrpSpPr/>
                    <p:nvPr/>
                  </p:nvGrpSpPr>
                  <p:grpSpPr>
                    <a:xfrm>
                      <a:off x="6000760" y="2000240"/>
                      <a:ext cx="857256" cy="142876"/>
                      <a:chOff x="6000760" y="2000240"/>
                      <a:chExt cx="857256" cy="142876"/>
                    </a:xfrm>
                    <a:grpFill/>
                  </p:grpSpPr>
                  <p:sp>
                    <p:nvSpPr>
                      <p:cNvPr id="306" name="سداسي 305"/>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7" name="سداسي 306"/>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8" name="سداسي 307"/>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02" name="مجموعة 12"/>
                    <p:cNvGrpSpPr/>
                    <p:nvPr/>
                  </p:nvGrpSpPr>
                  <p:grpSpPr>
                    <a:xfrm>
                      <a:off x="6858016" y="2000240"/>
                      <a:ext cx="857256" cy="142876"/>
                      <a:chOff x="6000760" y="2000240"/>
                      <a:chExt cx="857256" cy="142876"/>
                    </a:xfrm>
                    <a:grpFill/>
                  </p:grpSpPr>
                  <p:sp>
                    <p:nvSpPr>
                      <p:cNvPr id="303"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4" name="سداسي 303"/>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5" name="سداسي 304"/>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94" name="سداسي 293"/>
                <p:cNvSpPr/>
                <p:nvPr/>
              </p:nvSpPr>
              <p:spPr>
                <a:xfrm>
                  <a:off x="6194052"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5" name="سداسي 294"/>
                <p:cNvSpPr/>
                <p:nvPr/>
              </p:nvSpPr>
              <p:spPr>
                <a:xfrm>
                  <a:off x="6362260"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6" name="سداسي 295"/>
                <p:cNvSpPr/>
                <p:nvPr/>
              </p:nvSpPr>
              <p:spPr>
                <a:xfrm>
                  <a:off x="6530468"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7" name="سداسي 13"/>
                <p:cNvSpPr/>
                <p:nvPr/>
              </p:nvSpPr>
              <p:spPr>
                <a:xfrm>
                  <a:off x="6698676"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8" name="سداسي 297"/>
                <p:cNvSpPr/>
                <p:nvPr/>
              </p:nvSpPr>
              <p:spPr>
                <a:xfrm>
                  <a:off x="6866885"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41" name="مجموعة 340"/>
            <p:cNvGrpSpPr/>
            <p:nvPr/>
          </p:nvGrpSpPr>
          <p:grpSpPr>
            <a:xfrm rot="4120079">
              <a:off x="3411359" y="4031511"/>
              <a:ext cx="504624" cy="127328"/>
              <a:chOff x="6917797" y="5146507"/>
              <a:chExt cx="504624" cy="127328"/>
            </a:xfrm>
          </p:grpSpPr>
          <p:sp>
            <p:nvSpPr>
              <p:cNvPr id="342" name="سداسي 341"/>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3" name="سداسي 342"/>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4" name="سداسي 343"/>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sp>
        <p:nvSpPr>
          <p:cNvPr id="346" name="سداسي 345"/>
          <p:cNvSpPr/>
          <p:nvPr/>
        </p:nvSpPr>
        <p:spPr>
          <a:xfrm>
            <a:off x="3786250" y="5143512"/>
            <a:ext cx="168208" cy="12732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47" name="مربع نص 346"/>
          <p:cNvSpPr txBox="1"/>
          <p:nvPr/>
        </p:nvSpPr>
        <p:spPr>
          <a:xfrm>
            <a:off x="1053209" y="4559866"/>
            <a:ext cx="981038" cy="369332"/>
          </a:xfrm>
          <a:prstGeom prst="rect">
            <a:avLst/>
          </a:prstGeom>
          <a:noFill/>
        </p:spPr>
        <p:txBody>
          <a:bodyPr wrap="none" rtlCol="0">
            <a:spAutoFit/>
          </a:bodyPr>
          <a:lstStyle/>
          <a:p>
            <a:r>
              <a:rPr lang="en-US" dirty="0"/>
              <a:t>Glucose </a:t>
            </a:r>
            <a:endParaRPr lang="en-GB" dirty="0"/>
          </a:p>
        </p:txBody>
      </p:sp>
      <p:grpSp>
        <p:nvGrpSpPr>
          <p:cNvPr id="336" name="مجموعة 335"/>
          <p:cNvGrpSpPr/>
          <p:nvPr/>
        </p:nvGrpSpPr>
        <p:grpSpPr>
          <a:xfrm>
            <a:off x="6194052" y="1633276"/>
            <a:ext cx="2878539" cy="1795724"/>
            <a:chOff x="6194052" y="1500178"/>
            <a:chExt cx="2878539" cy="1795724"/>
          </a:xfrm>
        </p:grpSpPr>
        <p:grpSp>
          <p:nvGrpSpPr>
            <p:cNvPr id="148" name="مجموعة 147"/>
            <p:cNvGrpSpPr/>
            <p:nvPr/>
          </p:nvGrpSpPr>
          <p:grpSpPr>
            <a:xfrm>
              <a:off x="6194052" y="1500178"/>
              <a:ext cx="2878539" cy="1795724"/>
              <a:chOff x="6194052" y="1500178"/>
              <a:chExt cx="2878539" cy="1795724"/>
            </a:xfrm>
          </p:grpSpPr>
          <p:grpSp>
            <p:nvGrpSpPr>
              <p:cNvPr id="92" name="مجموعة 12"/>
              <p:cNvGrpSpPr/>
              <p:nvPr/>
            </p:nvGrpSpPr>
            <p:grpSpPr>
              <a:xfrm>
                <a:off x="7086005" y="2357430"/>
                <a:ext cx="504624" cy="127328"/>
                <a:chOff x="6000760" y="2000240"/>
                <a:chExt cx="857256" cy="142876"/>
              </a:xfrm>
            </p:grpSpPr>
            <p:sp>
              <p:nvSpPr>
                <p:cNvPr id="93" name="سداسي 92"/>
                <p:cNvSpPr/>
                <p:nvPr/>
              </p:nvSpPr>
              <p:spPr>
                <a:xfrm>
                  <a:off x="6000760"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4" name="سداسي 93"/>
                <p:cNvSpPr/>
                <p:nvPr/>
              </p:nvSpPr>
              <p:spPr>
                <a:xfrm>
                  <a:off x="6286512"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5" name="سداسي 94"/>
                <p:cNvSpPr/>
                <p:nvPr/>
              </p:nvSpPr>
              <p:spPr>
                <a:xfrm>
                  <a:off x="6572264" y="2000240"/>
                  <a:ext cx="285752" cy="14287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46" name="مجموعة 145"/>
              <p:cNvGrpSpPr/>
              <p:nvPr/>
            </p:nvGrpSpPr>
            <p:grpSpPr>
              <a:xfrm>
                <a:off x="6194052" y="1500178"/>
                <a:ext cx="2878539" cy="1795724"/>
                <a:chOff x="6194052" y="1500178"/>
                <a:chExt cx="2878539" cy="1795724"/>
              </a:xfrm>
            </p:grpSpPr>
            <p:grpSp>
              <p:nvGrpSpPr>
                <p:cNvPr id="86" name="مجموعة 26"/>
                <p:cNvGrpSpPr/>
                <p:nvPr/>
              </p:nvGrpSpPr>
              <p:grpSpPr>
                <a:xfrm rot="4351161">
                  <a:off x="6788670" y="2273335"/>
                  <a:ext cx="1697702" cy="151387"/>
                  <a:chOff x="6000767" y="1928802"/>
                  <a:chExt cx="2857522" cy="214314"/>
                </a:xfrm>
              </p:grpSpPr>
              <p:grpSp>
                <p:nvGrpSpPr>
                  <p:cNvPr id="125" name="مجموعة 16"/>
                  <p:cNvGrpSpPr/>
                  <p:nvPr/>
                </p:nvGrpSpPr>
                <p:grpSpPr>
                  <a:xfrm>
                    <a:off x="6000767" y="1928802"/>
                    <a:ext cx="1428762" cy="214314"/>
                    <a:chOff x="6000760" y="2000240"/>
                    <a:chExt cx="1714512" cy="142876"/>
                  </a:xfrm>
                </p:grpSpPr>
                <p:grpSp>
                  <p:nvGrpSpPr>
                    <p:cNvPr id="135" name="مجموعة 11"/>
                    <p:cNvGrpSpPr/>
                    <p:nvPr/>
                  </p:nvGrpSpPr>
                  <p:grpSpPr>
                    <a:xfrm>
                      <a:off x="6000760" y="2000240"/>
                      <a:ext cx="857256" cy="142876"/>
                      <a:chOff x="6000760" y="2000240"/>
                      <a:chExt cx="857256" cy="142876"/>
                    </a:xfrm>
                  </p:grpSpPr>
                  <p:sp>
                    <p:nvSpPr>
                      <p:cNvPr id="140"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1"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2"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36" name="مجموعة 12"/>
                    <p:cNvGrpSpPr/>
                    <p:nvPr/>
                  </p:nvGrpSpPr>
                  <p:grpSpPr>
                    <a:xfrm>
                      <a:off x="6858016" y="2000240"/>
                      <a:ext cx="857256" cy="142876"/>
                      <a:chOff x="6000760" y="2000240"/>
                      <a:chExt cx="857256" cy="142876"/>
                    </a:xfrm>
                  </p:grpSpPr>
                  <p:sp>
                    <p:nvSpPr>
                      <p:cNvPr id="137"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8"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9" name="سداسي 138"/>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26" name="مجموعة 17"/>
                  <p:cNvGrpSpPr/>
                  <p:nvPr/>
                </p:nvGrpSpPr>
                <p:grpSpPr>
                  <a:xfrm>
                    <a:off x="7429527" y="1928802"/>
                    <a:ext cx="1428762" cy="214314"/>
                    <a:chOff x="6000760" y="2000240"/>
                    <a:chExt cx="1714512" cy="142876"/>
                  </a:xfrm>
                </p:grpSpPr>
                <p:grpSp>
                  <p:nvGrpSpPr>
                    <p:cNvPr id="127" name="مجموعة 11"/>
                    <p:cNvGrpSpPr/>
                    <p:nvPr/>
                  </p:nvGrpSpPr>
                  <p:grpSpPr>
                    <a:xfrm>
                      <a:off x="6000760" y="2000240"/>
                      <a:ext cx="857256" cy="142876"/>
                      <a:chOff x="6000760" y="2000240"/>
                      <a:chExt cx="857256" cy="142876"/>
                    </a:xfrm>
                  </p:grpSpPr>
                  <p:sp>
                    <p:nvSpPr>
                      <p:cNvPr id="132" name="سداسي 131"/>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3" name="سداسي 132"/>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4" name="سداسي 133"/>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28" name="مجموعة 12"/>
                    <p:cNvGrpSpPr/>
                    <p:nvPr/>
                  </p:nvGrpSpPr>
                  <p:grpSpPr>
                    <a:xfrm>
                      <a:off x="6858016" y="2000240"/>
                      <a:ext cx="857256" cy="142876"/>
                      <a:chOff x="6000760" y="2000240"/>
                      <a:chExt cx="857256" cy="142876"/>
                    </a:xfrm>
                  </p:grpSpPr>
                  <p:sp>
                    <p:nvSpPr>
                      <p:cNvPr id="129" name="سداسي 12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0"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1"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145" name="مجموعة 144"/>
                <p:cNvGrpSpPr/>
                <p:nvPr/>
              </p:nvGrpSpPr>
              <p:grpSpPr>
                <a:xfrm>
                  <a:off x="6194052" y="3160419"/>
                  <a:ext cx="2878539" cy="135483"/>
                  <a:chOff x="6194052" y="3160419"/>
                  <a:chExt cx="2878539" cy="135483"/>
                </a:xfrm>
              </p:grpSpPr>
              <p:grpSp>
                <p:nvGrpSpPr>
                  <p:cNvPr id="87" name="مجموعة 27"/>
                  <p:cNvGrpSpPr/>
                  <p:nvPr/>
                </p:nvGrpSpPr>
                <p:grpSpPr>
                  <a:xfrm>
                    <a:off x="7054099" y="3160419"/>
                    <a:ext cx="2018492" cy="127328"/>
                    <a:chOff x="6000767" y="1928802"/>
                    <a:chExt cx="2857522" cy="214314"/>
                  </a:xfrm>
                  <a:solidFill>
                    <a:schemeClr val="tx2"/>
                  </a:solidFill>
                </p:grpSpPr>
                <p:grpSp>
                  <p:nvGrpSpPr>
                    <p:cNvPr id="107" name="مجموعة 16"/>
                    <p:cNvGrpSpPr/>
                    <p:nvPr/>
                  </p:nvGrpSpPr>
                  <p:grpSpPr>
                    <a:xfrm>
                      <a:off x="6000767" y="1928802"/>
                      <a:ext cx="1428762" cy="214314"/>
                      <a:chOff x="6000760" y="2000240"/>
                      <a:chExt cx="1714512" cy="142876"/>
                    </a:xfrm>
                    <a:grpFill/>
                  </p:grpSpPr>
                  <p:grpSp>
                    <p:nvGrpSpPr>
                      <p:cNvPr id="117" name="مجموعة 11"/>
                      <p:cNvGrpSpPr/>
                      <p:nvPr/>
                    </p:nvGrpSpPr>
                    <p:grpSpPr>
                      <a:xfrm>
                        <a:off x="6000760" y="2000240"/>
                        <a:ext cx="857256" cy="142876"/>
                        <a:chOff x="6000760" y="2000240"/>
                        <a:chExt cx="857256" cy="142876"/>
                      </a:xfrm>
                      <a:grpFill/>
                    </p:grpSpPr>
                    <p:sp>
                      <p:nvSpPr>
                        <p:cNvPr id="122" name="سداسي 121"/>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3" name="سداسي 122"/>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4" name="سداسي 123"/>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18" name="مجموعة 12"/>
                      <p:cNvGrpSpPr/>
                      <p:nvPr/>
                    </p:nvGrpSpPr>
                    <p:grpSpPr>
                      <a:xfrm>
                        <a:off x="6858016" y="2000240"/>
                        <a:ext cx="857256" cy="142876"/>
                        <a:chOff x="6000760" y="2000240"/>
                        <a:chExt cx="857256" cy="142876"/>
                      </a:xfrm>
                      <a:grpFill/>
                    </p:grpSpPr>
                    <p:sp>
                      <p:nvSpPr>
                        <p:cNvPr id="119"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0" name="سداسي 119"/>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1" name="سداسي 120"/>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08" name="مجموعة 17"/>
                    <p:cNvGrpSpPr/>
                    <p:nvPr/>
                  </p:nvGrpSpPr>
                  <p:grpSpPr>
                    <a:xfrm>
                      <a:off x="7429527" y="1928802"/>
                      <a:ext cx="1428762" cy="214314"/>
                      <a:chOff x="6000760" y="2000240"/>
                      <a:chExt cx="1714512" cy="142876"/>
                    </a:xfrm>
                    <a:grpFill/>
                  </p:grpSpPr>
                  <p:grpSp>
                    <p:nvGrpSpPr>
                      <p:cNvPr id="109" name="مجموعة 11"/>
                      <p:cNvGrpSpPr/>
                      <p:nvPr/>
                    </p:nvGrpSpPr>
                    <p:grpSpPr>
                      <a:xfrm>
                        <a:off x="6000760" y="2000240"/>
                        <a:ext cx="857256" cy="142876"/>
                        <a:chOff x="6000760" y="2000240"/>
                        <a:chExt cx="857256" cy="142876"/>
                      </a:xfrm>
                      <a:grpFill/>
                    </p:grpSpPr>
                    <p:sp>
                      <p:nvSpPr>
                        <p:cNvPr id="114" name="سداسي 1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5" name="سداسي 11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6" name="سداسي 11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10" name="مجموعة 12"/>
                      <p:cNvGrpSpPr/>
                      <p:nvPr/>
                    </p:nvGrpSpPr>
                    <p:grpSpPr>
                      <a:xfrm>
                        <a:off x="6858016" y="2000240"/>
                        <a:ext cx="857256" cy="142876"/>
                        <a:chOff x="6000760" y="2000240"/>
                        <a:chExt cx="857256" cy="142876"/>
                      </a:xfrm>
                      <a:grpFill/>
                    </p:grpSpPr>
                    <p:sp>
                      <p:nvSpPr>
                        <p:cNvPr id="111"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2" name="سداسي 11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3" name="سداسي 11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81" name="سداسي 80"/>
                  <p:cNvSpPr/>
                  <p:nvPr/>
                </p:nvSpPr>
                <p:spPr>
                  <a:xfrm>
                    <a:off x="6194052"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2" name="سداسي 81"/>
                  <p:cNvSpPr/>
                  <p:nvPr/>
                </p:nvSpPr>
                <p:spPr>
                  <a:xfrm>
                    <a:off x="6362260"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3" name="سداسي 82"/>
                  <p:cNvSpPr/>
                  <p:nvPr/>
                </p:nvSpPr>
                <p:spPr>
                  <a:xfrm>
                    <a:off x="6530468"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4" name="سداسي 13"/>
                  <p:cNvSpPr/>
                  <p:nvPr/>
                </p:nvSpPr>
                <p:spPr>
                  <a:xfrm>
                    <a:off x="6698676"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5" name="سداسي 84"/>
                  <p:cNvSpPr/>
                  <p:nvPr/>
                </p:nvSpPr>
                <p:spPr>
                  <a:xfrm>
                    <a:off x="6866885"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46" name="سداسي 245"/>
            <p:cNvSpPr/>
            <p:nvPr/>
          </p:nvSpPr>
          <p:spPr>
            <a:xfrm>
              <a:off x="6929454" y="2357430"/>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custDataLst>
      <p:tags r:id="rId1"/>
    </p:custDataLst>
    <p:extLst>
      <p:ext uri="{BB962C8B-B14F-4D97-AF65-F5344CB8AC3E}">
        <p14:creationId xmlns:p14="http://schemas.microsoft.com/office/powerpoint/2010/main" val="104665169"/>
      </p:ext>
    </p:extLst>
  </p:cSld>
  <p:clrMapOvr>
    <a:masterClrMapping/>
  </p:clrMapOvr>
  <mc:AlternateContent xmlns:mc="http://schemas.openxmlformats.org/markup-compatibility/2006" xmlns:p14="http://schemas.microsoft.com/office/powerpoint/2010/main">
    <mc:Choice Requires="p14">
      <p:transition spd="slow" p14:dur="2000" advTm="213069"/>
    </mc:Choice>
    <mc:Fallback xmlns="">
      <p:transition spd="slow" advTm="213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linds(vertical)">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8"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checkerboard(across)">
                                      <p:cBhvr>
                                        <p:cTn id="12" dur="500"/>
                                        <p:tgtEl>
                                          <p:spTgt spid="144"/>
                                        </p:tgtEl>
                                      </p:cBhvr>
                                    </p:animEffect>
                                  </p:childTnLst>
                                </p:cTn>
                              </p:par>
                              <p:par>
                                <p:cTn id="13" presetID="5" presetClass="entr" presetSubtype="1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checkerboard(across)">
                                      <p:cBhvr>
                                        <p:cTn id="15" dur="500"/>
                                        <p:tgtEl>
                                          <p:spTgt spid="104"/>
                                        </p:tgtEl>
                                      </p:cBhvr>
                                    </p:animEffect>
                                  </p:childTnLst>
                                </p:cTn>
                              </p:par>
                              <p:par>
                                <p:cTn id="16" presetID="5" presetClass="entr" presetSubtype="1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checkerboard(across)">
                                      <p:cBhvr>
                                        <p:cTn id="18" dur="500"/>
                                        <p:tgtEl>
                                          <p:spTgt spid="105"/>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checkerboard(across)">
                                      <p:cBhvr>
                                        <p:cTn id="21" dur="500"/>
                                        <p:tgtEl>
                                          <p:spTgt spid="106"/>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checkerboard(across)">
                                      <p:cBhvr>
                                        <p:cTn id="24" dur="500"/>
                                        <p:tgtEl>
                                          <p:spTgt spid="101"/>
                                        </p:tgtEl>
                                      </p:cBhvr>
                                    </p:animEffect>
                                  </p:childTnLst>
                                </p:cTn>
                              </p:par>
                              <p:par>
                                <p:cTn id="25" presetID="5" presetClass="entr" presetSubtype="10" fill="hold" nodeType="withEffect">
                                  <p:stCondLst>
                                    <p:cond delay="0"/>
                                  </p:stCondLst>
                                  <p:childTnLst>
                                    <p:set>
                                      <p:cBhvr>
                                        <p:cTn id="26" dur="1" fill="hold">
                                          <p:stCondLst>
                                            <p:cond delay="0"/>
                                          </p:stCondLst>
                                        </p:cTn>
                                        <p:tgtEl>
                                          <p:spTgt spid="336"/>
                                        </p:tgtEl>
                                        <p:attrNameLst>
                                          <p:attrName>style.visibility</p:attrName>
                                        </p:attrNameLst>
                                      </p:cBhvr>
                                      <p:to>
                                        <p:strVal val="visible"/>
                                      </p:to>
                                    </p:set>
                                    <p:animEffect transition="in" filter="checkerboard(across)">
                                      <p:cBhvr>
                                        <p:cTn id="27" dur="500"/>
                                        <p:tgtEl>
                                          <p:spTgt spid="336"/>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checkerboard(across)">
                                      <p:cBhvr>
                                        <p:cTn id="30" dur="500"/>
                                        <p:tgtEl>
                                          <p:spTgt spid="102"/>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checkerboard(across)">
                                      <p:cBhvr>
                                        <p:cTn id="33" dur="500"/>
                                        <p:tgtEl>
                                          <p:spTgt spid="96"/>
                                        </p:tgtEl>
                                      </p:cBhvr>
                                    </p:animEffect>
                                  </p:childTnLst>
                                </p:cTn>
                              </p:par>
                              <p:par>
                                <p:cTn id="34" presetID="5" presetClass="entr" presetSubtype="10" fill="hold" grpId="1"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checkerboard(across)">
                                      <p:cBhvr>
                                        <p:cTn id="36" dur="500"/>
                                        <p:tgtEl>
                                          <p:spTgt spid="103"/>
                                        </p:tgtEl>
                                      </p:cBhvr>
                                    </p:animEffect>
                                  </p:childTnLst>
                                </p:cTn>
                              </p:par>
                              <p:par>
                                <p:cTn id="37" presetID="5" presetClass="entr" presetSubtype="10" fill="hold" grpId="1"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checkerboard(across)">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4.72222E-6 2.59259E-6 L -4.72222E-6 0.10509 " pathEditMode="relative" ptsTypes="AA">
                                      <p:cBhvr>
                                        <p:cTn id="43" dur="2000" fill="hold"/>
                                        <p:tgtEl>
                                          <p:spTgt spid="144"/>
                                        </p:tgtEl>
                                        <p:attrNameLst>
                                          <p:attrName>ppt_x</p:attrName>
                                          <p:attrName>ppt_y</p:attrName>
                                        </p:attrNameLst>
                                      </p:cBhvr>
                                    </p:animMotion>
                                  </p:childTnLst>
                                </p:cTn>
                              </p:par>
                            </p:childTnLst>
                          </p:cTn>
                        </p:par>
                        <p:par>
                          <p:cTn id="44" fill="hold">
                            <p:stCondLst>
                              <p:cond delay="2000"/>
                            </p:stCondLst>
                            <p:childTnLst>
                              <p:par>
                                <p:cTn id="45" presetID="0" presetClass="path" presetSubtype="0" accel="50000" decel="50000" fill="hold" grpId="0" nodeType="afterEffect">
                                  <p:stCondLst>
                                    <p:cond delay="0"/>
                                  </p:stCondLst>
                                  <p:childTnLst>
                                    <p:animMotion origin="layout" path="M -4.16667E-6 -2.96296E-6 L 0.01858 -0.13935 " pathEditMode="relative" rAng="0" ptsTypes="AA">
                                      <p:cBhvr>
                                        <p:cTn id="46" dur="2000" fill="hold"/>
                                        <p:tgtEl>
                                          <p:spTgt spid="104"/>
                                        </p:tgtEl>
                                        <p:attrNameLst>
                                          <p:attrName>ppt_x</p:attrName>
                                          <p:attrName>ppt_y</p:attrName>
                                        </p:attrNameLst>
                                      </p:cBhvr>
                                      <p:rCtr x="900" y="-7000"/>
                                    </p:animMotion>
                                  </p:childTnLst>
                                </p:cTn>
                              </p:par>
                            </p:childTnLst>
                          </p:cTn>
                        </p:par>
                        <p:par>
                          <p:cTn id="47" fill="hold">
                            <p:stCondLst>
                              <p:cond delay="4000"/>
                            </p:stCondLst>
                            <p:childTnLst>
                              <p:par>
                                <p:cTn id="48" presetID="0" presetClass="path" presetSubtype="0" accel="50000" decel="50000" fill="hold" grpId="1" nodeType="afterEffect">
                                  <p:stCondLst>
                                    <p:cond delay="0"/>
                                  </p:stCondLst>
                                  <p:childTnLst>
                                    <p:animMotion origin="layout" path="M 0 0 L 0.01563 0.12593 " pathEditMode="relative" ptsTypes="AA">
                                      <p:cBhvr>
                                        <p:cTn id="49" dur="2000" fill="hold"/>
                                        <p:tgtEl>
                                          <p:spTgt spid="144"/>
                                        </p:tgtEl>
                                        <p:attrNameLst>
                                          <p:attrName>ppt_x</p:attrName>
                                          <p:attrName>ppt_y</p:attrName>
                                        </p:attrNameLst>
                                      </p:cBhvr>
                                    </p:animMotion>
                                  </p:childTnLst>
                                </p:cTn>
                              </p:par>
                            </p:childTnLst>
                          </p:cTn>
                        </p:par>
                        <p:par>
                          <p:cTn id="50" fill="hold">
                            <p:stCondLst>
                              <p:cond delay="6000"/>
                            </p:stCondLst>
                            <p:childTnLst>
                              <p:par>
                                <p:cTn id="51" presetID="0" presetClass="path" presetSubtype="0" accel="50000" decel="50000" fill="hold" grpId="0" nodeType="afterEffect">
                                  <p:stCondLst>
                                    <p:cond delay="0"/>
                                  </p:stCondLst>
                                  <p:childTnLst>
                                    <p:animMotion origin="layout" path="M -5E-6 2.96296E-6 L 0.02362 -0.11551 " pathEditMode="relative" ptsTypes="AA">
                                      <p:cBhvr>
                                        <p:cTn id="52" dur="1000" fill="hold"/>
                                        <p:tgtEl>
                                          <p:spTgt spid="105"/>
                                        </p:tgtEl>
                                        <p:attrNameLst>
                                          <p:attrName>ppt_x</p:attrName>
                                          <p:attrName>ppt_y</p:attrName>
                                        </p:attrNameLst>
                                      </p:cBhvr>
                                    </p:animMotion>
                                  </p:childTnLst>
                                </p:cTn>
                              </p:par>
                            </p:childTnLst>
                          </p:cTn>
                        </p:par>
                        <p:par>
                          <p:cTn id="53" fill="hold">
                            <p:stCondLst>
                              <p:cond delay="7000"/>
                            </p:stCondLst>
                            <p:childTnLst>
                              <p:par>
                                <p:cTn id="54" presetID="0" presetClass="path" presetSubtype="0" accel="50000" decel="50000" fill="hold" grpId="2" nodeType="afterEffect">
                                  <p:stCondLst>
                                    <p:cond delay="0"/>
                                  </p:stCondLst>
                                  <p:childTnLst>
                                    <p:animMotion origin="layout" path="M 0 0 L 0.03941 0.12593 " pathEditMode="relative" ptsTypes="AA">
                                      <p:cBhvr>
                                        <p:cTn id="55" dur="1000" fill="hold"/>
                                        <p:tgtEl>
                                          <p:spTgt spid="144"/>
                                        </p:tgtEl>
                                        <p:attrNameLst>
                                          <p:attrName>ppt_x</p:attrName>
                                          <p:attrName>ppt_y</p:attrName>
                                        </p:attrNameLst>
                                      </p:cBhvr>
                                    </p:animMotion>
                                  </p:childTnLst>
                                </p:cTn>
                              </p:par>
                            </p:childTnLst>
                          </p:cTn>
                        </p:par>
                        <p:par>
                          <p:cTn id="56" fill="hold">
                            <p:stCondLst>
                              <p:cond delay="8000"/>
                            </p:stCondLst>
                            <p:childTnLst>
                              <p:par>
                                <p:cTn id="57" presetID="0" presetClass="path" presetSubtype="0" accel="50000" decel="50000" fill="hold" grpId="0" nodeType="afterEffect">
                                  <p:stCondLst>
                                    <p:cond delay="0"/>
                                  </p:stCondLst>
                                  <p:childTnLst>
                                    <p:animMotion origin="layout" path="M 6.66667E-6 2.96296E-6 L 0.0316 -0.12593 " pathEditMode="relative" ptsTypes="AA">
                                      <p:cBhvr>
                                        <p:cTn id="58" dur="1000" fill="hold"/>
                                        <p:tgtEl>
                                          <p:spTgt spid="106"/>
                                        </p:tgtEl>
                                        <p:attrNameLst>
                                          <p:attrName>ppt_x</p:attrName>
                                          <p:attrName>ppt_y</p:attrName>
                                        </p:attrNameLst>
                                      </p:cBhvr>
                                    </p:animMotion>
                                  </p:childTnLst>
                                </p:cTn>
                              </p:par>
                            </p:childTnLst>
                          </p:cTn>
                        </p:par>
                        <p:par>
                          <p:cTn id="59" fill="hold">
                            <p:stCondLst>
                              <p:cond delay="9000"/>
                            </p:stCondLst>
                            <p:childTnLst>
                              <p:par>
                                <p:cTn id="60" presetID="0" presetClass="path" presetSubtype="0" accel="50000" decel="50000" fill="hold" grpId="3" nodeType="afterEffect">
                                  <p:stCondLst>
                                    <p:cond delay="0"/>
                                  </p:stCondLst>
                                  <p:childTnLst>
                                    <p:animMotion origin="layout" path="M 0 0 L 0.04723 0.12593 " pathEditMode="relative" ptsTypes="AA">
                                      <p:cBhvr>
                                        <p:cTn id="61" dur="1000" fill="hold"/>
                                        <p:tgtEl>
                                          <p:spTgt spid="144"/>
                                        </p:tgtEl>
                                        <p:attrNameLst>
                                          <p:attrName>ppt_x</p:attrName>
                                          <p:attrName>ppt_y</p:attrName>
                                        </p:attrNameLst>
                                      </p:cBhvr>
                                    </p:animMotion>
                                  </p:childTnLst>
                                </p:cTn>
                              </p:par>
                            </p:childTnLst>
                          </p:cTn>
                        </p:par>
                        <p:par>
                          <p:cTn id="62" fill="hold">
                            <p:stCondLst>
                              <p:cond delay="10000"/>
                            </p:stCondLst>
                            <p:childTnLst>
                              <p:par>
                                <p:cTn id="63" presetID="0" presetClass="path" presetSubtype="0" accel="50000" decel="50000" fill="hold" grpId="0" nodeType="afterEffect">
                                  <p:stCondLst>
                                    <p:cond delay="0"/>
                                  </p:stCondLst>
                                  <p:childTnLst>
                                    <p:animMotion origin="layout" path="M -0.03715 -0.05578 L -0.02135 -0.18171 " pathEditMode="relative" ptsTypes="AA">
                                      <p:cBhvr>
                                        <p:cTn id="64" dur="1000" fill="hold"/>
                                        <p:tgtEl>
                                          <p:spTgt spid="101"/>
                                        </p:tgtEl>
                                        <p:attrNameLst>
                                          <p:attrName>ppt_x</p:attrName>
                                          <p:attrName>ppt_y</p:attrName>
                                        </p:attrNameLst>
                                      </p:cBhvr>
                                    </p:animMotion>
                                  </p:childTnLst>
                                </p:cTn>
                              </p:par>
                            </p:childTnLst>
                          </p:cTn>
                        </p:par>
                        <p:par>
                          <p:cTn id="65" fill="hold">
                            <p:stCondLst>
                              <p:cond delay="11000"/>
                            </p:stCondLst>
                            <p:childTnLst>
                              <p:par>
                                <p:cTn id="66" presetID="0" presetClass="path" presetSubtype="0" accel="50000" decel="50000" fill="hold" grpId="4" nodeType="afterEffect">
                                  <p:stCondLst>
                                    <p:cond delay="0"/>
                                  </p:stCondLst>
                                  <p:childTnLst>
                                    <p:animMotion origin="layout" path="M 0 0 L 0.07084 0.11551 " pathEditMode="relative" ptsTypes="AA">
                                      <p:cBhvr>
                                        <p:cTn id="67" dur="1000" fill="hold"/>
                                        <p:tgtEl>
                                          <p:spTgt spid="144"/>
                                        </p:tgtEl>
                                        <p:attrNameLst>
                                          <p:attrName>ppt_x</p:attrName>
                                          <p:attrName>ppt_y</p:attrName>
                                        </p:attrNameLst>
                                      </p:cBhvr>
                                    </p:animMotion>
                                  </p:childTnLst>
                                </p:cTn>
                              </p:par>
                            </p:childTnLst>
                          </p:cTn>
                        </p:par>
                        <p:par>
                          <p:cTn id="68" fill="hold">
                            <p:stCondLst>
                              <p:cond delay="12000"/>
                            </p:stCondLst>
                            <p:childTnLst>
                              <p:par>
                                <p:cTn id="69" presetID="0" presetClass="path" presetSubtype="0" accel="50000" decel="50000" fill="hold" grpId="0" nodeType="afterEffect">
                                  <p:stCondLst>
                                    <p:cond delay="0"/>
                                  </p:stCondLst>
                                  <p:childTnLst>
                                    <p:animMotion origin="layout" path="M -0.03177 -0.05579 L -0.00816 -0.18194 " pathEditMode="relative" ptsTypes="AA">
                                      <p:cBhvr>
                                        <p:cTn id="70" dur="1000" fill="hold"/>
                                        <p:tgtEl>
                                          <p:spTgt spid="102"/>
                                        </p:tgtEl>
                                        <p:attrNameLst>
                                          <p:attrName>ppt_x</p:attrName>
                                          <p:attrName>ppt_y</p:attrName>
                                        </p:attrNameLst>
                                      </p:cBhvr>
                                    </p:animMotion>
                                  </p:childTnLst>
                                </p:cTn>
                              </p:par>
                            </p:childTnLst>
                          </p:cTn>
                        </p:par>
                        <p:par>
                          <p:cTn id="71" fill="hold">
                            <p:stCondLst>
                              <p:cond delay="13000"/>
                            </p:stCondLst>
                            <p:childTnLst>
                              <p:par>
                                <p:cTn id="72" presetID="0" presetClass="path" presetSubtype="0" accel="50000" decel="50000" fill="hold" grpId="5" nodeType="afterEffect">
                                  <p:stCondLst>
                                    <p:cond delay="0"/>
                                  </p:stCondLst>
                                  <p:childTnLst>
                                    <p:animMotion origin="layout" path="M 0 0 L 0.09445 0.13657 " pathEditMode="relative" ptsTypes="AA">
                                      <p:cBhvr>
                                        <p:cTn id="73" dur="1000" fill="hold"/>
                                        <p:tgtEl>
                                          <p:spTgt spid="144"/>
                                        </p:tgtEl>
                                        <p:attrNameLst>
                                          <p:attrName>ppt_x</p:attrName>
                                          <p:attrName>ppt_y</p:attrName>
                                        </p:attrNameLst>
                                      </p:cBhvr>
                                    </p:animMotion>
                                  </p:childTnLst>
                                </p:cTn>
                              </p:par>
                            </p:childTnLst>
                          </p:cTn>
                        </p:par>
                        <p:par>
                          <p:cTn id="74" fill="hold">
                            <p:stCondLst>
                              <p:cond delay="14000"/>
                            </p:stCondLst>
                            <p:childTnLst>
                              <p:par>
                                <p:cTn id="75" presetID="0" presetClass="path" presetSubtype="0" accel="50000" decel="50000" fill="hold" grpId="0" nodeType="afterEffect">
                                  <p:stCondLst>
                                    <p:cond delay="0"/>
                                  </p:stCondLst>
                                  <p:childTnLst>
                                    <p:animMotion origin="layout" path="M -2.77778E-7 0.00996 L 0.03941 -0.14745 " pathEditMode="relative" rAng="0" ptsTypes="AA">
                                      <p:cBhvr>
                                        <p:cTn id="76" dur="1000" fill="hold"/>
                                        <p:tgtEl>
                                          <p:spTgt spid="103"/>
                                        </p:tgtEl>
                                        <p:attrNameLst>
                                          <p:attrName>ppt_x</p:attrName>
                                          <p:attrName>ppt_y</p:attrName>
                                        </p:attrNameLst>
                                      </p:cBhvr>
                                      <p:rCtr x="2000" y="-7900"/>
                                    </p:animMotion>
                                  </p:childTnLst>
                                </p:cTn>
                              </p:par>
                            </p:childTnLst>
                          </p:cTn>
                        </p:par>
                        <p:par>
                          <p:cTn id="77" fill="hold">
                            <p:stCondLst>
                              <p:cond delay="15000"/>
                            </p:stCondLst>
                            <p:childTnLst>
                              <p:par>
                                <p:cTn id="78" presetID="0" presetClass="path" presetSubtype="0" accel="50000" decel="50000" fill="hold" grpId="6" nodeType="afterEffect">
                                  <p:stCondLst>
                                    <p:cond delay="0"/>
                                  </p:stCondLst>
                                  <p:childTnLst>
                                    <p:animMotion origin="layout" path="M 3.05556E-6 -0.01782 L 0.11024 0.1081 " pathEditMode="relative" rAng="0" ptsTypes="AA">
                                      <p:cBhvr>
                                        <p:cTn id="79" dur="1000" fill="hold"/>
                                        <p:tgtEl>
                                          <p:spTgt spid="144"/>
                                        </p:tgtEl>
                                        <p:attrNameLst>
                                          <p:attrName>ppt_x</p:attrName>
                                          <p:attrName>ppt_y</p:attrName>
                                        </p:attrNameLst>
                                      </p:cBhvr>
                                      <p:rCtr x="5500" y="6300"/>
                                    </p:animMotion>
                                  </p:childTnLst>
                                </p:cTn>
                              </p:par>
                            </p:childTnLst>
                          </p:cTn>
                        </p:par>
                        <p:par>
                          <p:cTn id="80" fill="hold">
                            <p:stCondLst>
                              <p:cond delay="16000"/>
                            </p:stCondLst>
                            <p:childTnLst>
                              <p:par>
                                <p:cTn id="81" presetID="0" presetClass="path" presetSubtype="0" accel="50000" decel="50000" fill="hold" grpId="0" nodeType="afterEffect">
                                  <p:stCondLst>
                                    <p:cond delay="0"/>
                                  </p:stCondLst>
                                  <p:childTnLst>
                                    <p:animMotion origin="layout" path="M -0.03715 -0.0662 L -0.00555 -0.22384 " pathEditMode="relative" ptsTypes="AA">
                                      <p:cBhvr>
                                        <p:cTn id="82" dur="1000" fill="hold"/>
                                        <p:tgtEl>
                                          <p:spTgt spid="96"/>
                                        </p:tgtEl>
                                        <p:attrNameLst>
                                          <p:attrName>ppt_x</p:attrName>
                                          <p:attrName>ppt_y</p:attrName>
                                        </p:attrNameLst>
                                      </p:cBhvr>
                                    </p:animMotion>
                                  </p:childTnLst>
                                </p:cTn>
                              </p:par>
                            </p:childTnLst>
                          </p:cTn>
                        </p:par>
                        <p:par>
                          <p:cTn id="83" fill="hold">
                            <p:stCondLst>
                              <p:cond delay="17000"/>
                            </p:stCondLst>
                            <p:childTnLst>
                              <p:par>
                                <p:cTn id="84" presetID="0" presetClass="path" presetSubtype="0" accel="50000" decel="50000" fill="hold" grpId="7" nodeType="afterEffect">
                                  <p:stCondLst>
                                    <p:cond delay="0"/>
                                  </p:stCondLst>
                                  <p:childTnLst>
                                    <p:animMotion origin="layout" path="M 3.05556E-6 0.00324 L 0.13385 0.12917 " pathEditMode="relative" rAng="0" ptsTypes="AA">
                                      <p:cBhvr>
                                        <p:cTn id="85" dur="1000" fill="hold"/>
                                        <p:tgtEl>
                                          <p:spTgt spid="144"/>
                                        </p:tgtEl>
                                        <p:attrNameLst>
                                          <p:attrName>ppt_x</p:attrName>
                                          <p:attrName>ppt_y</p:attrName>
                                        </p:attrNameLst>
                                      </p:cBhvr>
                                      <p:rCtr x="6700" y="6300"/>
                                    </p:animMotion>
                                  </p:childTnLst>
                                </p:cTn>
                              </p:par>
                            </p:childTnLst>
                          </p:cTn>
                        </p:par>
                        <p:par>
                          <p:cTn id="86" fill="hold">
                            <p:stCondLst>
                              <p:cond delay="18000"/>
                            </p:stCondLst>
                            <p:childTnLst>
                              <p:par>
                                <p:cTn id="87" presetID="0" presetClass="path" presetSubtype="0" accel="50000" decel="50000" fill="hold" grpId="0" nodeType="afterEffect">
                                  <p:stCondLst>
                                    <p:cond delay="0"/>
                                  </p:stCondLst>
                                  <p:childTnLst>
                                    <p:animMotion origin="layout" path="M -7.5E-6 2.96296E-6 L 0.03142 -0.15741 " pathEditMode="relative" ptsTypes="AA">
                                      <p:cBhvr>
                                        <p:cTn id="88" dur="1000" fill="hold"/>
                                        <p:tgtEl>
                                          <p:spTgt spid="97"/>
                                        </p:tgtEl>
                                        <p:attrNameLst>
                                          <p:attrName>ppt_x</p:attrName>
                                          <p:attrName>ppt_y</p:attrName>
                                        </p:attrNameLst>
                                      </p:cBhvr>
                                    </p:animMotion>
                                  </p:childTnLst>
                                </p:cTn>
                              </p:par>
                            </p:childTnLst>
                          </p:cTn>
                        </p:par>
                        <p:par>
                          <p:cTn id="89" fill="hold">
                            <p:stCondLst>
                              <p:cond delay="19000"/>
                            </p:stCondLst>
                            <p:childTnLst>
                              <p:par>
                                <p:cTn id="90" presetID="5" presetClass="entr" presetSubtype="5" fill="hold" grpId="0" nodeType="afterEffect">
                                  <p:stCondLst>
                                    <p:cond delay="0"/>
                                  </p:stCondLst>
                                  <p:childTnLst>
                                    <p:set>
                                      <p:cBhvr>
                                        <p:cTn id="91" dur="1" fill="hold">
                                          <p:stCondLst>
                                            <p:cond delay="0"/>
                                          </p:stCondLst>
                                        </p:cTn>
                                        <p:tgtEl>
                                          <p:spTgt spid="213"/>
                                        </p:tgtEl>
                                        <p:attrNameLst>
                                          <p:attrName>style.visibility</p:attrName>
                                        </p:attrNameLst>
                                      </p:cBhvr>
                                      <p:to>
                                        <p:strVal val="visible"/>
                                      </p:to>
                                    </p:set>
                                    <p:animEffect transition="in" filter="checkerboard(down)">
                                      <p:cBhvr>
                                        <p:cTn id="92" dur="500"/>
                                        <p:tgtEl>
                                          <p:spTgt spid="213"/>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244"/>
                                        </p:tgtEl>
                                        <p:attrNameLst>
                                          <p:attrName>style.visibility</p:attrName>
                                        </p:attrNameLst>
                                      </p:cBhvr>
                                      <p:to>
                                        <p:strVal val="visible"/>
                                      </p:to>
                                    </p:set>
                                    <p:animEffect transition="in" filter="checkerboard(across)">
                                      <p:cBhvr>
                                        <p:cTn id="97" dur="500"/>
                                        <p:tgtEl>
                                          <p:spTgt spid="244"/>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284"/>
                                        </p:tgtEl>
                                        <p:attrNameLst>
                                          <p:attrName>style.visibility</p:attrName>
                                        </p:attrNameLst>
                                      </p:cBhvr>
                                      <p:to>
                                        <p:strVal val="visible"/>
                                      </p:to>
                                    </p:set>
                                    <p:animEffect transition="in" filter="checkerboard(across)">
                                      <p:cBhvr>
                                        <p:cTn id="102" dur="500"/>
                                        <p:tgtEl>
                                          <p:spTgt spid="284"/>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235"/>
                                        </p:tgtEl>
                                        <p:attrNameLst>
                                          <p:attrName>style.visibility</p:attrName>
                                        </p:attrNameLst>
                                      </p:cBhvr>
                                      <p:to>
                                        <p:strVal val="visible"/>
                                      </p:to>
                                    </p:set>
                                    <p:animEffect transition="in" filter="checkerboard(across)">
                                      <p:cBhvr>
                                        <p:cTn id="105" dur="500"/>
                                        <p:tgtEl>
                                          <p:spTgt spid="235"/>
                                        </p:tgtEl>
                                      </p:cBhvr>
                                    </p:animEffect>
                                  </p:childTnLst>
                                </p:cTn>
                              </p:par>
                              <p:par>
                                <p:cTn id="106" presetID="5" presetClass="entr" presetSubtype="10" fill="hold" nodeType="withEffect">
                                  <p:stCondLst>
                                    <p:cond delay="0"/>
                                  </p:stCondLst>
                                  <p:childTnLst>
                                    <p:set>
                                      <p:cBhvr>
                                        <p:cTn id="107" dur="1" fill="hold">
                                          <p:stCondLst>
                                            <p:cond delay="0"/>
                                          </p:stCondLst>
                                        </p:cTn>
                                        <p:tgtEl>
                                          <p:spTgt spid="285"/>
                                        </p:tgtEl>
                                        <p:attrNameLst>
                                          <p:attrName>style.visibility</p:attrName>
                                        </p:attrNameLst>
                                      </p:cBhvr>
                                      <p:to>
                                        <p:strVal val="visible"/>
                                      </p:to>
                                    </p:set>
                                    <p:animEffect transition="in" filter="checkerboard(across)">
                                      <p:cBhvr>
                                        <p:cTn id="108" dur="500"/>
                                        <p:tgtEl>
                                          <p:spTgt spid="285"/>
                                        </p:tgtEl>
                                      </p:cBhvr>
                                    </p:animEffec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1649 -0.01828 L -0.07153 -0.12315 " pathEditMode="relative" ptsTypes="AA">
                                      <p:cBhvr>
                                        <p:cTn id="112" dur="2000" fill="hold"/>
                                        <p:tgtEl>
                                          <p:spTgt spid="285"/>
                                        </p:tgtEl>
                                        <p:attrNameLst>
                                          <p:attrName>ppt_x</p:attrName>
                                          <p:attrName>ppt_y</p:attrName>
                                        </p:attrNameLst>
                                      </p:cBhvr>
                                    </p:animMotion>
                                  </p:childTnLst>
                                </p:cTn>
                              </p:par>
                            </p:childTnLst>
                          </p:cTn>
                        </p:par>
                        <p:par>
                          <p:cTn id="113" fill="hold">
                            <p:stCondLst>
                              <p:cond delay="2000"/>
                            </p:stCondLst>
                            <p:childTnLst>
                              <p:par>
                                <p:cTn id="114" presetID="3" presetClass="exit" presetSubtype="10" fill="hold" nodeType="afterEffect">
                                  <p:stCondLst>
                                    <p:cond delay="0"/>
                                  </p:stCondLst>
                                  <p:childTnLst>
                                    <p:animEffect transition="out" filter="blinds(horizontal)">
                                      <p:cBhvr>
                                        <p:cTn id="115" dur="500"/>
                                        <p:tgtEl>
                                          <p:spTgt spid="285"/>
                                        </p:tgtEl>
                                      </p:cBhvr>
                                    </p:animEffect>
                                    <p:set>
                                      <p:cBhvr>
                                        <p:cTn id="116" dur="1" fill="hold">
                                          <p:stCondLst>
                                            <p:cond delay="499"/>
                                          </p:stCondLst>
                                        </p:cTn>
                                        <p:tgtEl>
                                          <p:spTgt spid="285"/>
                                        </p:tgtEl>
                                        <p:attrNameLst>
                                          <p:attrName>style.visibility</p:attrName>
                                        </p:attrNameLst>
                                      </p:cBhvr>
                                      <p:to>
                                        <p:strVal val="hidden"/>
                                      </p:to>
                                    </p:set>
                                  </p:childTnLst>
                                </p:cTn>
                              </p:par>
                            </p:childTnLst>
                          </p:cTn>
                        </p:par>
                        <p:par>
                          <p:cTn id="117" fill="hold">
                            <p:stCondLst>
                              <p:cond delay="2500"/>
                            </p:stCondLst>
                            <p:childTnLst>
                              <p:par>
                                <p:cTn id="118" presetID="5" presetClass="entr" presetSubtype="10" fill="hold" nodeType="afterEffect">
                                  <p:stCondLst>
                                    <p:cond delay="0"/>
                                  </p:stCondLst>
                                  <p:childTnLst>
                                    <p:set>
                                      <p:cBhvr>
                                        <p:cTn id="119" dur="1" fill="hold">
                                          <p:stCondLst>
                                            <p:cond delay="0"/>
                                          </p:stCondLst>
                                        </p:cTn>
                                        <p:tgtEl>
                                          <p:spTgt spid="286"/>
                                        </p:tgtEl>
                                        <p:attrNameLst>
                                          <p:attrName>style.visibility</p:attrName>
                                        </p:attrNameLst>
                                      </p:cBhvr>
                                      <p:to>
                                        <p:strVal val="visible"/>
                                      </p:to>
                                    </p:set>
                                    <p:animEffect transition="in" filter="checkerboard(across)">
                                      <p:cBhvr>
                                        <p:cTn id="120" dur="500"/>
                                        <p:tgtEl>
                                          <p:spTgt spid="286"/>
                                        </p:tgtEl>
                                      </p:cBhvr>
                                    </p:animEffect>
                                  </p:childTnLst>
                                </p:cTn>
                              </p:par>
                            </p:childTnLst>
                          </p:cTn>
                        </p:par>
                      </p:childTnLst>
                    </p:cTn>
                  </p:par>
                  <p:par>
                    <p:cTn id="121" fill="hold">
                      <p:stCondLst>
                        <p:cond delay="indefinite"/>
                      </p:stCondLst>
                      <p:childTnLst>
                        <p:par>
                          <p:cTn id="122" fill="hold">
                            <p:stCondLst>
                              <p:cond delay="0"/>
                            </p:stCondLst>
                            <p:childTnLst>
                              <p:par>
                                <p:cTn id="123" presetID="5" presetClass="entr" presetSubtype="10" fill="hold" nodeType="clickEffect">
                                  <p:stCondLst>
                                    <p:cond delay="0"/>
                                  </p:stCondLst>
                                  <p:childTnLst>
                                    <p:set>
                                      <p:cBhvr>
                                        <p:cTn id="124" dur="1" fill="hold">
                                          <p:stCondLst>
                                            <p:cond delay="0"/>
                                          </p:stCondLst>
                                        </p:cTn>
                                        <p:tgtEl>
                                          <p:spTgt spid="245"/>
                                        </p:tgtEl>
                                        <p:attrNameLst>
                                          <p:attrName>style.visibility</p:attrName>
                                        </p:attrNameLst>
                                      </p:cBhvr>
                                      <p:to>
                                        <p:strVal val="visible"/>
                                      </p:to>
                                    </p:set>
                                    <p:animEffect transition="in" filter="checkerboard(across)">
                                      <p:cBhvr>
                                        <p:cTn id="125" dur="500"/>
                                        <p:tgtEl>
                                          <p:spTgt spid="245"/>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345"/>
                                        </p:tgtEl>
                                        <p:attrNameLst>
                                          <p:attrName>style.visibility</p:attrName>
                                        </p:attrNameLst>
                                      </p:cBhvr>
                                      <p:to>
                                        <p:strVal val="visible"/>
                                      </p:to>
                                    </p:set>
                                    <p:animEffect transition="in" filter="checkerboard(across)">
                                      <p:cBhvr>
                                        <p:cTn id="130" dur="500"/>
                                        <p:tgtEl>
                                          <p:spTgt spid="345"/>
                                        </p:tgtEl>
                                      </p:cBhvr>
                                    </p:animEffect>
                                  </p:childTnLst>
                                </p:cTn>
                              </p:par>
                              <p:par>
                                <p:cTn id="131" presetID="5" presetClass="entr" presetSubtype="10" fill="hold" grpId="1" nodeType="withEffect">
                                  <p:stCondLst>
                                    <p:cond delay="0"/>
                                  </p:stCondLst>
                                  <p:childTnLst>
                                    <p:set>
                                      <p:cBhvr>
                                        <p:cTn id="132" dur="1" fill="hold">
                                          <p:stCondLst>
                                            <p:cond delay="0"/>
                                          </p:stCondLst>
                                        </p:cTn>
                                        <p:tgtEl>
                                          <p:spTgt spid="346"/>
                                        </p:tgtEl>
                                        <p:attrNameLst>
                                          <p:attrName>style.visibility</p:attrName>
                                        </p:attrNameLst>
                                      </p:cBhvr>
                                      <p:to>
                                        <p:strVal val="visible"/>
                                      </p:to>
                                    </p:set>
                                    <p:animEffect transition="in" filter="checkerboard(across)">
                                      <p:cBhvr>
                                        <p:cTn id="133" dur="500"/>
                                        <p:tgtEl>
                                          <p:spTgt spid="346"/>
                                        </p:tgtEl>
                                      </p:cBhvr>
                                    </p:animEffec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0" nodeType="clickEffect">
                                  <p:stCondLst>
                                    <p:cond delay="0"/>
                                  </p:stCondLst>
                                  <p:childTnLst>
                                    <p:animMotion origin="layout" path="M -0.0177 0.00324 L -0.19097 -0.07037 " pathEditMode="relative" ptsTypes="AA">
                                      <p:cBhvr>
                                        <p:cTn id="137" dur="2000" fill="hold"/>
                                        <p:tgtEl>
                                          <p:spTgt spid="346"/>
                                        </p:tgtEl>
                                        <p:attrNameLst>
                                          <p:attrName>ppt_x</p:attrName>
                                          <p:attrName>ppt_y</p:attrName>
                                        </p:attrNameLst>
                                      </p:cBhvr>
                                    </p:animMotion>
                                  </p:childTnLst>
                                </p:cTn>
                              </p:par>
                            </p:childTnLst>
                          </p:cTn>
                        </p:par>
                        <p:par>
                          <p:cTn id="138" fill="hold">
                            <p:stCondLst>
                              <p:cond delay="2000"/>
                            </p:stCondLst>
                            <p:childTnLst>
                              <p:par>
                                <p:cTn id="139" presetID="5" presetClass="entr" presetSubtype="10" fill="hold" grpId="0" nodeType="afterEffect">
                                  <p:stCondLst>
                                    <p:cond delay="0"/>
                                  </p:stCondLst>
                                  <p:childTnLst>
                                    <p:set>
                                      <p:cBhvr>
                                        <p:cTn id="140" dur="1" fill="hold">
                                          <p:stCondLst>
                                            <p:cond delay="0"/>
                                          </p:stCondLst>
                                        </p:cTn>
                                        <p:tgtEl>
                                          <p:spTgt spid="347"/>
                                        </p:tgtEl>
                                        <p:attrNameLst>
                                          <p:attrName>style.visibility</p:attrName>
                                        </p:attrNameLst>
                                      </p:cBhvr>
                                      <p:to>
                                        <p:strVal val="visible"/>
                                      </p:to>
                                    </p:set>
                                    <p:animEffect transition="in" filter="checkerboard(across)">
                                      <p:cBhvr>
                                        <p:cTn id="141"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6" grpId="1" animBg="1"/>
      <p:bldP spid="101" grpId="0" animBg="1"/>
      <p:bldP spid="101" grpId="1" animBg="1"/>
      <p:bldP spid="102" grpId="0" animBg="1"/>
      <p:bldP spid="102" grpId="1" animBg="1"/>
      <p:bldP spid="103" grpId="0" animBg="1"/>
      <p:bldP spid="103" grpId="1" animBg="1"/>
      <p:bldP spid="96" grpId="0" animBg="1"/>
      <p:bldP spid="96" grpId="1" animBg="1"/>
      <p:bldP spid="97" grpId="0" animBg="1"/>
      <p:bldP spid="97" grpId="1" animBg="1"/>
      <p:bldP spid="144" grpId="0" animBg="1"/>
      <p:bldP spid="144" grpId="1" animBg="1"/>
      <p:bldP spid="144" grpId="2" animBg="1"/>
      <p:bldP spid="144" grpId="3" animBg="1"/>
      <p:bldP spid="144" grpId="4" animBg="1"/>
      <p:bldP spid="144" grpId="5" animBg="1"/>
      <p:bldP spid="144" grpId="6" animBg="1"/>
      <p:bldP spid="144" grpId="7" animBg="1"/>
      <p:bldP spid="144" grpId="8" animBg="1"/>
      <p:bldP spid="213" grpId="0"/>
      <p:bldP spid="235" grpId="0" animBg="1"/>
      <p:bldP spid="346" grpId="0" animBg="1"/>
      <p:bldP spid="346" grpId="1" animBg="1"/>
      <p:bldP spid="3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79513"/>
            <a:ext cx="8714296"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A second enzyme called debranching enzyme removes the branch points in two steps:</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First “the transferase activity”: </a:t>
            </a:r>
            <a:r>
              <a:rPr lang="en-US" sz="2400" dirty="0">
                <a:latin typeface="Arial" pitchFamily="34" charset="0"/>
                <a:ea typeface="Arial" charset="0"/>
                <a:cs typeface="Arial" pitchFamily="34" charset="0"/>
              </a:rPr>
              <a:t>the enzyme removes intact trisaccharide moiety (3 glucose units) and transfers it to the end of some other outer branch</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Second “ the </a:t>
            </a:r>
            <a:r>
              <a:rPr lang="en-US" sz="2400" dirty="0">
                <a:solidFill>
                  <a:srgbClr val="0000FF"/>
                </a:solidFill>
                <a:latin typeface="Arial" charset="0"/>
                <a:ea typeface="Arial" charset="0"/>
                <a:cs typeface="Arial" charset="0"/>
              </a:rPr>
              <a:t>(α</a:t>
            </a:r>
            <a:r>
              <a:rPr lang="en-US" sz="2400" baseline="-25000" dirty="0">
                <a:solidFill>
                  <a:srgbClr val="0000FF"/>
                </a:solidFill>
                <a:latin typeface="Arial" charset="0"/>
                <a:ea typeface="Arial" charset="0"/>
                <a:cs typeface="Arial" charset="0"/>
              </a:rPr>
              <a:t>1</a:t>
            </a:r>
            <a:r>
              <a:rPr lang="en-US" sz="2400" b="1" baseline="-25000" dirty="0">
                <a:solidFill>
                  <a:srgbClr val="0000FF"/>
                </a:solidFill>
                <a:latin typeface="Arial" charset="0"/>
                <a:ea typeface="Arial" charset="0"/>
                <a:cs typeface="Arial" charset="0"/>
              </a:rPr>
              <a:t>→</a:t>
            </a:r>
            <a:r>
              <a:rPr lang="en-US" sz="2400" baseline="-25000" dirty="0">
                <a:solidFill>
                  <a:srgbClr val="0000FF"/>
                </a:solidFill>
                <a:latin typeface="Arial" charset="0"/>
                <a:ea typeface="Arial" charset="0"/>
                <a:cs typeface="Arial" charset="0"/>
              </a:rPr>
              <a:t>6</a:t>
            </a:r>
            <a:r>
              <a:rPr lang="en-US" sz="2400" dirty="0">
                <a:solidFill>
                  <a:srgbClr val="0000FF"/>
                </a:solidFill>
                <a:latin typeface="Arial" charset="0"/>
                <a:ea typeface="Arial" charset="0"/>
                <a:cs typeface="Arial" charset="0"/>
              </a:rPr>
              <a:t>) </a:t>
            </a:r>
            <a:r>
              <a:rPr lang="en-US" sz="2400" dirty="0">
                <a:solidFill>
                  <a:srgbClr val="0000FF"/>
                </a:solidFill>
                <a:latin typeface="Arial" pitchFamily="34" charset="0"/>
                <a:ea typeface="Arial" charset="0"/>
                <a:cs typeface="Arial" pitchFamily="34" charset="0"/>
              </a:rPr>
              <a:t>glucosidase activity”: </a:t>
            </a:r>
            <a:r>
              <a:rPr lang="en-US" sz="2400" dirty="0">
                <a:latin typeface="Arial" pitchFamily="34" charset="0"/>
                <a:ea typeface="Arial" charset="0"/>
                <a:cs typeface="Arial" pitchFamily="34" charset="0"/>
              </a:rPr>
              <a:t>the enzyme removes the last glucose unit attached to the chain by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glycosidic bond</a:t>
            </a:r>
          </a:p>
          <a:p>
            <a:pPr marL="0" indent="0" algn="l" rtl="0">
              <a:buNone/>
            </a:pPr>
            <a:endParaRPr lang="en-US" sz="1200" dirty="0">
              <a:latin typeface="Arial" charset="0"/>
              <a:ea typeface="Arial" charset="0"/>
              <a:cs typeface="Arial" charset="0"/>
            </a:endParaRPr>
          </a:p>
          <a:p>
            <a:pPr algn="l" rtl="0"/>
            <a:r>
              <a:rPr lang="en-US" sz="2400" dirty="0">
                <a:latin typeface="Arial" charset="0"/>
                <a:ea typeface="Arial" charset="0"/>
                <a:cs typeface="Arial" charset="0"/>
              </a:rPr>
              <a:t>The end result of this debranching process is the release of one glucose moiety each time</a:t>
            </a:r>
          </a:p>
          <a:p>
            <a:pPr algn="l" rtl="0"/>
            <a:r>
              <a:rPr lang="en-US" sz="2400" dirty="0">
                <a:latin typeface="Arial" charset="0"/>
                <a:ea typeface="Arial" charset="0"/>
                <a:cs typeface="Arial" charset="0"/>
              </a:rPr>
              <a:t>Therefore, the end products of glycogenolysis are G1P (the major product) and glucose  </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4178530178"/>
      </p:ext>
    </p:extLst>
  </p:cSld>
  <p:clrMapOvr>
    <a:masterClrMapping/>
  </p:clrMapOvr>
  <mc:AlternateContent xmlns:mc="http://schemas.openxmlformats.org/markup-compatibility/2006" xmlns:p14="http://schemas.microsoft.com/office/powerpoint/2010/main">
    <mc:Choice Requires="p14">
      <p:transition spd="slow" p14:dur="2000" advTm="225462"/>
    </mc:Choice>
    <mc:Fallback xmlns="">
      <p:transition spd="slow" advTm="225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blinds(vertical)">
                                      <p:cBhvr>
                                        <p:cTn id="7" dur="500"/>
                                        <p:tgtEl>
                                          <p:spTgt spid="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5" end="5"/>
                                            </p:txEl>
                                          </p:spTgt>
                                        </p:tgtEl>
                                        <p:attrNameLst>
                                          <p:attrName>style.visibility</p:attrName>
                                        </p:attrNameLst>
                                      </p:cBhvr>
                                      <p:to>
                                        <p:strVal val="visible"/>
                                      </p:to>
                                    </p:set>
                                    <p:animEffect transition="in" filter="blinds(vertical)">
                                      <p:cBhvr>
                                        <p:cTn id="1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9798" t="45887" b="27496"/>
          <a:stretch/>
        </p:blipFill>
        <p:spPr>
          <a:xfrm>
            <a:off x="7697750" y="4077155"/>
            <a:ext cx="1370968" cy="1296144"/>
          </a:xfrm>
          <a:prstGeom prst="rect">
            <a:avLst/>
          </a:prstGeom>
        </p:spPr>
      </p:pic>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5841" r="50093" b="17191"/>
          <a:stretch/>
        </p:blipFill>
        <p:spPr>
          <a:xfrm>
            <a:off x="4447393" y="4032448"/>
            <a:ext cx="2265438" cy="180020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857" b="53234"/>
          <a:stretch/>
        </p:blipFill>
        <p:spPr>
          <a:xfrm>
            <a:off x="5652120" y="1844824"/>
            <a:ext cx="3456384" cy="2277280"/>
          </a:xfrm>
          <a:prstGeom prst="rect">
            <a:avLst/>
          </a:prstGeom>
        </p:spPr>
      </p:pic>
      <p:grpSp>
        <p:nvGrpSpPr>
          <p:cNvPr id="18" name="Group 17"/>
          <p:cNvGrpSpPr/>
          <p:nvPr/>
        </p:nvGrpSpPr>
        <p:grpSpPr>
          <a:xfrm>
            <a:off x="6487066" y="4163828"/>
            <a:ext cx="1482592" cy="2427837"/>
            <a:chOff x="6487066" y="4149080"/>
            <a:chExt cx="1482592" cy="2427837"/>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8104" t="47958" r="34653" b="9578"/>
            <a:stretch/>
          </p:blipFill>
          <p:spPr>
            <a:xfrm>
              <a:off x="6660232" y="4149080"/>
              <a:ext cx="782695" cy="2067797"/>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43116" t="91720" r="32012" b="886"/>
            <a:stretch/>
          </p:blipFill>
          <p:spPr>
            <a:xfrm>
              <a:off x="6487066" y="6216877"/>
              <a:ext cx="1129025" cy="360040"/>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56162" t="54950" r="23858" b="37656"/>
            <a:stretch/>
          </p:blipFill>
          <p:spPr>
            <a:xfrm>
              <a:off x="7062707" y="4473320"/>
              <a:ext cx="906951" cy="360040"/>
            </a:xfrm>
            <a:prstGeom prst="rect">
              <a:avLst/>
            </a:prstGeom>
          </p:spPr>
        </p:pic>
      </p:grpSp>
      <p:sp>
        <p:nvSpPr>
          <p:cNvPr id="15" name="عنصر نائب للمحتوى 2"/>
          <p:cNvSpPr>
            <a:spLocks noGrp="1"/>
          </p:cNvSpPr>
          <p:nvPr>
            <p:ph idx="1"/>
          </p:nvPr>
        </p:nvSpPr>
        <p:spPr>
          <a:xfrm>
            <a:off x="430720" y="1179513"/>
            <a:ext cx="8749792"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G1P is reversibly converted via phosphoglucomutase to  G6P. G6P can then be converted to glucose                        by glucose-6-phosphatase which is                                   found in liver but absent from                                         muscle and brain tissues</a:t>
            </a:r>
          </a:p>
          <a:p>
            <a:pPr algn="l" rtl="0">
              <a:buFont typeface="Arial" charset="0"/>
              <a:buChar char="•"/>
            </a:pPr>
            <a:r>
              <a:rPr lang="en-US" sz="2400" dirty="0">
                <a:latin typeface="Arial" pitchFamily="34" charset="0"/>
                <a:ea typeface="Arial" charset="0"/>
                <a:cs typeface="Arial" pitchFamily="34" charset="0"/>
              </a:rPr>
              <a:t>Glucose released into blood from                                        liver is distributed to other tissues                                          in need for energy </a:t>
            </a:r>
          </a:p>
          <a:p>
            <a:pPr algn="l" rtl="0">
              <a:buFont typeface="Arial" charset="0"/>
              <a:buChar char="•"/>
            </a:pPr>
            <a:r>
              <a:rPr lang="en-US" sz="2400" dirty="0">
                <a:latin typeface="Arial" pitchFamily="34" charset="0"/>
                <a:ea typeface="Arial" charset="0"/>
                <a:cs typeface="Arial" pitchFamily="34" charset="0"/>
              </a:rPr>
              <a:t>In muscles and brain, G6P                                                 joins the glycolysis for energy                                   production</a:t>
            </a:r>
            <a:endParaRPr 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62243428"/>
      </p:ext>
    </p:extLst>
  </p:cSld>
  <p:clrMapOvr>
    <a:masterClrMapping/>
  </p:clrMapOvr>
  <mc:AlternateContent xmlns:mc="http://schemas.openxmlformats.org/markup-compatibility/2006" xmlns:p14="http://schemas.microsoft.com/office/powerpoint/2010/main">
    <mc:Choice Requires="p14">
      <p:transition spd="slow" p14:dur="2000" advTm="181322"/>
    </mc:Choice>
    <mc:Fallback xmlns="">
      <p:transition spd="slow" advTm="181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Metabolism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lnSpcReduction="10000"/>
          </a:bodyPr>
          <a:lstStyle/>
          <a:p>
            <a:pPr algn="l" rtl="0"/>
            <a:endParaRPr lang="en-US" sz="300" dirty="0">
              <a:latin typeface="Arial" charset="0"/>
              <a:ea typeface="Arial" charset="0"/>
              <a:cs typeface="Arial" charset="0"/>
            </a:endParaRPr>
          </a:p>
          <a:p>
            <a:pPr algn="l" rtl="0"/>
            <a:r>
              <a:rPr lang="en-US" sz="2800" dirty="0">
                <a:latin typeface="Arial" pitchFamily="34" charset="0"/>
                <a:cs typeface="Arial" pitchFamily="34" charset="0"/>
              </a:rPr>
              <a:t>Mainly found in skeletal muscle (up to 1-2% of muscle mass) and liver cells (up to 10% of liver mass). It is found in the cytosol as granules ranging in diameter from 10-40 nm</a:t>
            </a:r>
          </a:p>
          <a:p>
            <a:pPr algn="l" rtl="0"/>
            <a:r>
              <a:rPr lang="en-US" sz="2800" dirty="0">
                <a:latin typeface="Arial" pitchFamily="34" charset="0"/>
                <a:cs typeface="Arial" pitchFamily="34" charset="0"/>
              </a:rPr>
              <a:t>Other tissues particularly the brain require a constant supply of blood glucose for survival</a:t>
            </a:r>
          </a:p>
          <a:p>
            <a:pPr algn="l" rtl="0"/>
            <a:r>
              <a:rPr lang="en-US" sz="2800" dirty="0">
                <a:latin typeface="Arial" pitchFamily="34" charset="0"/>
                <a:cs typeface="Arial" pitchFamily="34" charset="0"/>
              </a:rPr>
              <a:t>Glycogen in synthesized (glycogenesis) when blood glucose is high and glycogen is degraded (glycogenolysis) releasing glucose into the blood stream when blood glucose is low (normal blood glucose level is 80-100 mg/dl)</a:t>
            </a:r>
          </a:p>
          <a:p>
            <a:pPr algn="l" rtl="0"/>
            <a:r>
              <a:rPr lang="en-US" sz="2800" dirty="0">
                <a:latin typeface="Arial" pitchFamily="34" charset="0"/>
                <a:cs typeface="Arial" pitchFamily="34" charset="0"/>
              </a:rPr>
              <a:t>This balance between the need and availability is called metabolic homeostasis     </a:t>
            </a:r>
          </a:p>
          <a:p>
            <a:pPr marL="0" indent="0" algn="l" rtl="0">
              <a:buNone/>
            </a:pPr>
            <a:endParaRPr lang="en-US" sz="24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2932094"/>
      </p:ext>
    </p:extLst>
  </p:cSld>
  <p:clrMapOvr>
    <a:masterClrMapping/>
  </p:clrMapOvr>
  <mc:AlternateContent xmlns:mc="http://schemas.openxmlformats.org/markup-compatibility/2006" xmlns:p14="http://schemas.microsoft.com/office/powerpoint/2010/main">
    <mc:Choice Requires="p14">
      <p:transition spd="slow" p14:dur="2000" advTm="221197"/>
    </mc:Choice>
    <mc:Fallback xmlns="">
      <p:transition spd="slow" advTm="221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Glucose Transporter Protein</a:t>
            </a:r>
            <a:endParaRPr lang="ar-JO" sz="4000" b="1" dirty="0">
              <a:solidFill>
                <a:srgbClr val="C00000"/>
              </a:solidFill>
            </a:endParaRPr>
          </a:p>
        </p:txBody>
      </p:sp>
      <p:sp>
        <p:nvSpPr>
          <p:cNvPr id="3" name="عنصر نائب للمحتوى 2"/>
          <p:cNvSpPr>
            <a:spLocks noGrp="1"/>
          </p:cNvSpPr>
          <p:nvPr>
            <p:ph idx="1"/>
          </p:nvPr>
        </p:nvSpPr>
        <p:spPr>
          <a:xfrm>
            <a:off x="394208" y="980728"/>
            <a:ext cx="8749792" cy="6336704"/>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Glucose transporters (GLUTs) are transmembrane proteins which facilitate the transport of glucose across plasma membrane</a:t>
            </a:r>
          </a:p>
          <a:p>
            <a:pPr algn="l" rtl="0"/>
            <a:r>
              <a:rPr lang="en-US" sz="2400" dirty="0">
                <a:latin typeface="Arial" pitchFamily="34" charset="0"/>
                <a:cs typeface="Arial" pitchFamily="34" charset="0"/>
              </a:rPr>
              <a:t>To date, 12 GLUTs genes have been identified in human genome which are expressed in various tissues</a:t>
            </a:r>
          </a:p>
          <a:p>
            <a:pPr algn="l" rtl="0"/>
            <a:r>
              <a:rPr lang="en-US" sz="2400" dirty="0">
                <a:latin typeface="Arial" pitchFamily="34" charset="0"/>
                <a:cs typeface="Arial" pitchFamily="34" charset="0"/>
              </a:rPr>
              <a:t>For example, GLUT4 is found primarily in adipose tissues, skeletal and cardiac muscles. It is regulated by insulin (insulin dependent). So insulin stimulates adipose and muscles to express more GLUT4 proteins on the cell membrane after CHO rich meal.                         Consequently, the glucose uptake                                        by these cells is enhanced. This                                              will stimulate glycogenesis in                                        muscles and fatty acids                                                 synthesis in adipose tissue</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6DBC76C-BFC5-CE44-88BB-A3BCA34EF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934" y="4625752"/>
            <a:ext cx="3845489" cy="2232248"/>
          </a:xfrm>
          <a:prstGeom prst="rect">
            <a:avLst/>
          </a:prstGeom>
        </p:spPr>
      </p:pic>
    </p:spTree>
    <p:custDataLst>
      <p:tags r:id="rId1"/>
    </p:custDataLst>
    <p:extLst>
      <p:ext uri="{BB962C8B-B14F-4D97-AF65-F5344CB8AC3E}">
        <p14:creationId xmlns:p14="http://schemas.microsoft.com/office/powerpoint/2010/main" val="1456419087"/>
      </p:ext>
    </p:extLst>
  </p:cSld>
  <p:clrMapOvr>
    <a:masterClrMapping/>
  </p:clrMapOvr>
  <mc:AlternateContent xmlns:mc="http://schemas.openxmlformats.org/markup-compatibility/2006" xmlns:p14="http://schemas.microsoft.com/office/powerpoint/2010/main">
    <mc:Choice Requires="p14">
      <p:transition spd="slow" p14:dur="2000" advTm="323642"/>
    </mc:Choice>
    <mc:Fallback xmlns="">
      <p:transition spd="slow" advTm="323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Glucose Transporter Protein</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GLUT3 expressed mostly in neurons</a:t>
            </a:r>
          </a:p>
          <a:p>
            <a:pPr algn="l" rtl="0"/>
            <a:r>
              <a:rPr lang="en-US" sz="2400" dirty="0">
                <a:latin typeface="Arial" pitchFamily="34" charset="0"/>
                <a:cs typeface="Arial" pitchFamily="34" charset="0"/>
              </a:rPr>
              <a:t>GLUT2 is a bidirectional transporter expressed mainly in liver and </a:t>
            </a:r>
            <a:r>
              <a:rPr lang="en-US" sz="2400" dirty="0">
                <a:latin typeface="Arial" charset="0"/>
                <a:ea typeface="Arial" charset="0"/>
                <a:cs typeface="Arial" charset="0"/>
              </a:rPr>
              <a:t>pancreatic </a:t>
            </a:r>
            <a:r>
              <a:rPr lang="el-GR" sz="2400" dirty="0">
                <a:latin typeface="Arial" charset="0"/>
                <a:ea typeface="Arial" charset="0"/>
                <a:cs typeface="Arial" charset="0"/>
              </a:rPr>
              <a:t>β</a:t>
            </a:r>
            <a:r>
              <a:rPr lang="en-GB" sz="2400" dirty="0">
                <a:latin typeface="Arial" charset="0"/>
                <a:ea typeface="Arial" charset="0"/>
                <a:cs typeface="Arial" charset="0"/>
              </a:rPr>
              <a:t>-</a:t>
            </a:r>
            <a:r>
              <a:rPr lang="en-US" sz="2400" dirty="0">
                <a:latin typeface="Arial" charset="0"/>
                <a:ea typeface="Arial" charset="0"/>
                <a:cs typeface="Arial" charset="0"/>
              </a:rPr>
              <a:t>cells</a:t>
            </a:r>
            <a:r>
              <a:rPr lang="en-US" sz="2400" dirty="0">
                <a:latin typeface="Arial" pitchFamily="34" charset="0"/>
                <a:cs typeface="Arial" pitchFamily="34" charset="0"/>
              </a:rPr>
              <a:t>. It does not relay on insulin for facilitated diffusion (glucose uptake)    </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5774750" y="3717032"/>
            <a:ext cx="2762250" cy="2626990"/>
            <a:chOff x="5364088" y="3645024"/>
            <a:chExt cx="2762250" cy="2626990"/>
          </a:xfrm>
        </p:grpSpPr>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7638"/>
            <a:stretch/>
          </p:blipFill>
          <p:spPr>
            <a:xfrm>
              <a:off x="5364088" y="3645024"/>
              <a:ext cx="2762250" cy="2041004"/>
            </a:xfrm>
            <a:prstGeom prst="rect">
              <a:avLst/>
            </a:prstGeom>
          </p:spPr>
        </p:pic>
        <p:sp>
          <p:nvSpPr>
            <p:cNvPr id="18" name="TextBox 17"/>
            <p:cNvSpPr txBox="1"/>
            <p:nvPr/>
          </p:nvSpPr>
          <p:spPr>
            <a:xfrm>
              <a:off x="6130138" y="5902682"/>
              <a:ext cx="1346395" cy="369332"/>
            </a:xfrm>
            <a:prstGeom prst="rect">
              <a:avLst/>
            </a:prstGeom>
            <a:noFill/>
          </p:spPr>
          <p:txBody>
            <a:bodyPr wrap="none" rtlCol="0">
              <a:spAutoFit/>
            </a:bodyPr>
            <a:lstStyle/>
            <a:p>
              <a:r>
                <a:rPr lang="en-US" dirty="0"/>
                <a:t>Blood vessel</a:t>
              </a:r>
            </a:p>
          </p:txBody>
        </p:sp>
      </p:grpSp>
      <p:grpSp>
        <p:nvGrpSpPr>
          <p:cNvPr id="45" name="Group 44"/>
          <p:cNvGrpSpPr/>
          <p:nvPr/>
        </p:nvGrpSpPr>
        <p:grpSpPr>
          <a:xfrm>
            <a:off x="2372598" y="3463362"/>
            <a:ext cx="2923276" cy="2548343"/>
            <a:chOff x="2372598" y="3463362"/>
            <a:chExt cx="2923276" cy="2548343"/>
          </a:xfrm>
        </p:grpSpPr>
        <p:pic>
          <p:nvPicPr>
            <p:cNvPr id="13" name="Picture 9"/>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400000"/>
                      </a14:imgEffect>
                    </a14:imgLayer>
                  </a14:imgProps>
                </a:ext>
              </a:extLst>
            </a:blip>
            <a:srcRect/>
            <a:stretch>
              <a:fillRect/>
            </a:stretch>
          </p:blipFill>
          <p:spPr bwMode="auto">
            <a:xfrm rot="2540026">
              <a:off x="2372598" y="3463362"/>
              <a:ext cx="2923276" cy="2548343"/>
            </a:xfrm>
            <a:prstGeom prst="rect">
              <a:avLst/>
            </a:prstGeom>
            <a:noFill/>
            <a:ln w="9525">
              <a:noFill/>
              <a:miter lim="800000"/>
              <a:headEnd/>
              <a:tailEnd/>
            </a:ln>
            <a:effectLst/>
          </p:spPr>
        </p:pic>
        <p:grpSp>
          <p:nvGrpSpPr>
            <p:cNvPr id="27" name="Group 26"/>
            <p:cNvGrpSpPr/>
            <p:nvPr/>
          </p:nvGrpSpPr>
          <p:grpSpPr>
            <a:xfrm>
              <a:off x="4067944" y="4020054"/>
              <a:ext cx="1130215" cy="812484"/>
              <a:chOff x="4067944" y="4020054"/>
              <a:chExt cx="1130215" cy="812484"/>
            </a:xfrm>
          </p:grpSpPr>
          <p:sp>
            <p:nvSpPr>
              <p:cNvPr id="22" name="Can 21"/>
              <p:cNvSpPr/>
              <p:nvPr/>
            </p:nvSpPr>
            <p:spPr>
              <a:xfrm rot="5400000">
                <a:off x="4158263" y="4274785"/>
                <a:ext cx="467434" cy="648072"/>
              </a:xfrm>
              <a:prstGeom prst="can">
                <a:avLst/>
              </a:prstGeom>
              <a:solidFill>
                <a:schemeClr val="accent2">
                  <a:lumMod val="20000"/>
                  <a:lumOff val="80000"/>
                </a:schemeClr>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p:cNvSpPr txBox="1"/>
              <p:nvPr/>
            </p:nvSpPr>
            <p:spPr>
              <a:xfrm>
                <a:off x="4398004" y="4020054"/>
                <a:ext cx="800155" cy="369332"/>
              </a:xfrm>
              <a:prstGeom prst="rect">
                <a:avLst/>
              </a:prstGeom>
              <a:noFill/>
            </p:spPr>
            <p:txBody>
              <a:bodyPr wrap="none" rtlCol="0">
                <a:spAutoFit/>
              </a:bodyPr>
              <a:lstStyle/>
              <a:p>
                <a:r>
                  <a:rPr lang="en-US" dirty="0"/>
                  <a:t>GLUT2</a:t>
                </a:r>
              </a:p>
            </p:txBody>
          </p:sp>
        </p:grpSp>
      </p:grpSp>
      <p:grpSp>
        <p:nvGrpSpPr>
          <p:cNvPr id="46" name="Group 45"/>
          <p:cNvGrpSpPr/>
          <p:nvPr/>
        </p:nvGrpSpPr>
        <p:grpSpPr>
          <a:xfrm>
            <a:off x="2707693" y="4437112"/>
            <a:ext cx="3252449" cy="369332"/>
            <a:chOff x="2707693" y="4437112"/>
            <a:chExt cx="3252449" cy="369332"/>
          </a:xfrm>
        </p:grpSpPr>
        <p:cxnSp>
          <p:nvCxnSpPr>
            <p:cNvPr id="28" name="Straight Arrow Connector 27"/>
            <p:cNvCxnSpPr/>
            <p:nvPr/>
          </p:nvCxnSpPr>
          <p:spPr>
            <a:xfrm flipH="1">
              <a:off x="3655886" y="4626098"/>
              <a:ext cx="230425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07693" y="4437112"/>
              <a:ext cx="928203" cy="369332"/>
            </a:xfrm>
            <a:prstGeom prst="rect">
              <a:avLst/>
            </a:prstGeom>
            <a:noFill/>
          </p:spPr>
          <p:txBody>
            <a:bodyPr wrap="none" rtlCol="0">
              <a:spAutoFit/>
            </a:bodyPr>
            <a:lstStyle/>
            <a:p>
              <a:r>
                <a:rPr lang="en-US" b="1" dirty="0">
                  <a:solidFill>
                    <a:srgbClr val="92D050"/>
                  </a:solidFill>
                </a:rPr>
                <a:t>Glucose</a:t>
              </a:r>
            </a:p>
          </p:txBody>
        </p:sp>
      </p:grpSp>
      <p:grpSp>
        <p:nvGrpSpPr>
          <p:cNvPr id="44" name="Group 43"/>
          <p:cNvGrpSpPr/>
          <p:nvPr/>
        </p:nvGrpSpPr>
        <p:grpSpPr>
          <a:xfrm>
            <a:off x="3009192" y="3789040"/>
            <a:ext cx="1058752" cy="648048"/>
            <a:chOff x="3009192" y="3789040"/>
            <a:chExt cx="1058752" cy="648048"/>
          </a:xfrm>
        </p:grpSpPr>
        <p:cxnSp>
          <p:nvCxnSpPr>
            <p:cNvPr id="32" name="Straight Arrow Connector 31"/>
            <p:cNvCxnSpPr/>
            <p:nvPr/>
          </p:nvCxnSpPr>
          <p:spPr>
            <a:xfrm flipV="1">
              <a:off x="3009192" y="4149080"/>
              <a:ext cx="298717" cy="288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09192" y="3789040"/>
              <a:ext cx="1058752" cy="369332"/>
            </a:xfrm>
            <a:prstGeom prst="rect">
              <a:avLst/>
            </a:prstGeom>
            <a:noFill/>
          </p:spPr>
          <p:txBody>
            <a:bodyPr wrap="none" rtlCol="0">
              <a:spAutoFit/>
            </a:bodyPr>
            <a:lstStyle/>
            <a:p>
              <a:r>
                <a:rPr lang="en-US" b="1">
                  <a:solidFill>
                    <a:srgbClr val="92D050"/>
                  </a:solidFill>
                </a:rPr>
                <a:t>Glycogen</a:t>
              </a:r>
              <a:endParaRPr lang="en-US" b="1" dirty="0">
                <a:solidFill>
                  <a:srgbClr val="92D050"/>
                </a:solidFill>
              </a:endParaRPr>
            </a:p>
          </p:txBody>
        </p:sp>
      </p:grpSp>
      <p:cxnSp>
        <p:nvCxnSpPr>
          <p:cNvPr id="40" name="Straight Arrow Connector 39"/>
          <p:cNvCxnSpPr/>
          <p:nvPr/>
        </p:nvCxnSpPr>
        <p:spPr>
          <a:xfrm>
            <a:off x="3404882" y="4119100"/>
            <a:ext cx="0" cy="4472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65392" y="4538616"/>
            <a:ext cx="232424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76444722"/>
      </p:ext>
    </p:extLst>
  </p:cSld>
  <p:clrMapOvr>
    <a:masterClrMapping/>
  </p:clrMapOvr>
  <mc:AlternateContent xmlns:mc="http://schemas.openxmlformats.org/markup-compatibility/2006" xmlns:p14="http://schemas.microsoft.com/office/powerpoint/2010/main">
    <mc:Choice Requires="p14">
      <p:transition spd="slow" p14:dur="2000" advTm="483167"/>
    </mc:Choice>
    <mc:Fallback xmlns="">
      <p:transition spd="slow" advTm="483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circle(in)">
                                      <p:cBhvr>
                                        <p:cTn id="15" dur="1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circle(in)">
                                      <p:cBhvr>
                                        <p:cTn id="20" dur="10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in)">
                                      <p:cBhvr>
                                        <p:cTn id="25" dur="1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linds(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Metabolism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2952328"/>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In liver, glycogen synthesis and degradation processes are controlled to maintain blood-glucose level within the normal range in order </a:t>
            </a:r>
            <a:r>
              <a:rPr lang="en-US" sz="2400" dirty="0">
                <a:solidFill>
                  <a:srgbClr val="0000FF"/>
                </a:solidFill>
                <a:latin typeface="Arial" pitchFamily="34" charset="0"/>
                <a:cs typeface="Arial" pitchFamily="34" charset="0"/>
              </a:rPr>
              <a:t>to meet the energetic needs of the organism as whole</a:t>
            </a:r>
          </a:p>
          <a:p>
            <a:pPr algn="l" rtl="0"/>
            <a:r>
              <a:rPr lang="en-US" sz="2400" dirty="0">
                <a:latin typeface="Arial" pitchFamily="34" charset="0"/>
                <a:cs typeface="Arial" pitchFamily="34" charset="0"/>
              </a:rPr>
              <a:t>In muscle, glycogen synthesis and degradation processes are regulated </a:t>
            </a:r>
            <a:r>
              <a:rPr lang="en-US" sz="2400" dirty="0">
                <a:solidFill>
                  <a:srgbClr val="C00000"/>
                </a:solidFill>
                <a:latin typeface="Arial" pitchFamily="34" charset="0"/>
                <a:cs typeface="Arial" pitchFamily="34" charset="0"/>
              </a:rPr>
              <a:t>to meet the energetic needs of the muscle itself   </a:t>
            </a:r>
          </a:p>
          <a:p>
            <a:pPr marL="0" indent="0" algn="l" rtl="0">
              <a:buNone/>
            </a:pPr>
            <a:endParaRPr lang="en-US" sz="22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56032"/>
          <a:stretch/>
        </p:blipFill>
        <p:spPr>
          <a:xfrm>
            <a:off x="2339752" y="4005064"/>
            <a:ext cx="4536560" cy="2511259"/>
          </a:xfrm>
          <a:prstGeom prst="rect">
            <a:avLst/>
          </a:prstGeom>
        </p:spPr>
      </p:pic>
    </p:spTree>
    <p:custDataLst>
      <p:tags r:id="rId1"/>
    </p:custDataLst>
    <p:extLst>
      <p:ext uri="{BB962C8B-B14F-4D97-AF65-F5344CB8AC3E}">
        <p14:creationId xmlns:p14="http://schemas.microsoft.com/office/powerpoint/2010/main" val="1142790986"/>
      </p:ext>
    </p:extLst>
  </p:cSld>
  <p:clrMapOvr>
    <a:masterClrMapping/>
  </p:clrMapOvr>
  <mc:AlternateContent xmlns:mc="http://schemas.openxmlformats.org/markup-compatibility/2006" xmlns:p14="http://schemas.microsoft.com/office/powerpoint/2010/main">
    <mc:Choice Requires="p14">
      <p:transition spd="slow" p14:dur="2000" advTm="42408"/>
    </mc:Choice>
    <mc:Fallback xmlns="">
      <p:transition spd="slow" advTm="42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3" name="عنصر نائب للمحتوى 2"/>
          <p:cNvSpPr>
            <a:spLocks noGrp="1"/>
          </p:cNvSpPr>
          <p:nvPr>
            <p:ph idx="1"/>
          </p:nvPr>
        </p:nvSpPr>
        <p:spPr>
          <a:xfrm>
            <a:off x="394208" y="1196752"/>
            <a:ext cx="8749792" cy="6336704"/>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Glycogenesis is the process of glycogen synthesis in which glucose molecules are added to chains of glycogen for storage. </a:t>
            </a:r>
            <a:r>
              <a:rPr lang="en-US" sz="2400" dirty="0">
                <a:latin typeface="Arial" charset="0"/>
                <a:ea typeface="Arial" charset="0"/>
                <a:cs typeface="Arial" charset="0"/>
              </a:rPr>
              <a:t>It occurs in the cytosol of the cell. </a:t>
            </a:r>
            <a:endParaRPr lang="en-US" sz="2400" dirty="0">
              <a:latin typeface="Arial" pitchFamily="34" charset="0"/>
              <a:cs typeface="Arial" pitchFamily="34" charset="0"/>
            </a:endParaRPr>
          </a:p>
          <a:p>
            <a:pPr algn="l" rtl="0"/>
            <a:r>
              <a:rPr lang="en-US" sz="2400" dirty="0">
                <a:latin typeface="Arial" pitchFamily="34" charset="0"/>
                <a:cs typeface="Arial" pitchFamily="34" charset="0"/>
              </a:rPr>
              <a:t>This process is stimulated by the insulin </a:t>
            </a:r>
            <a:r>
              <a:rPr lang="en-US" sz="2400" dirty="0">
                <a:latin typeface="Arial" charset="0"/>
                <a:ea typeface="Arial" charset="0"/>
                <a:cs typeface="Arial" charset="0"/>
              </a:rPr>
              <a:t>hormone, a peptide hormone secreted by beta cells in the pancreas</a:t>
            </a:r>
            <a:endParaRPr lang="en-US" sz="2400" dirty="0">
              <a:latin typeface="Arial" pitchFamily="34" charset="0"/>
              <a:cs typeface="Arial" pitchFamily="34" charset="0"/>
            </a:endParaRPr>
          </a:p>
          <a:p>
            <a:pPr algn="l" rtl="0"/>
            <a:r>
              <a:rPr lang="en-US" sz="2400" dirty="0">
                <a:latin typeface="Arial" pitchFamily="34" charset="0"/>
                <a:cs typeface="Arial" pitchFamily="34" charset="0"/>
              </a:rPr>
              <a:t>Glycogenesis takes place when blood glucose level is sufficiently high (e.g. after a CHO-rich meal) to allow excess glucose to be stored in liver and muscle cells</a:t>
            </a:r>
          </a:p>
          <a:p>
            <a:pPr algn="l" rtl="0"/>
            <a:r>
              <a:rPr lang="en-US" sz="2400" dirty="0">
                <a:latin typeface="Arial" charset="0"/>
                <a:ea typeface="Arial" charset="0"/>
                <a:cs typeface="Arial" charset="0"/>
              </a:rPr>
              <a:t>The glycogenesis requires an activated form of glucose “uridine diphosphate glucose or </a:t>
            </a:r>
            <a:r>
              <a:rPr lang="en-US" sz="2400" dirty="0">
                <a:solidFill>
                  <a:srgbClr val="C00000"/>
                </a:solidFill>
                <a:latin typeface="Arial" charset="0"/>
                <a:ea typeface="Arial" charset="0"/>
                <a:cs typeface="Arial" charset="0"/>
              </a:rPr>
              <a:t>UDP-glucose</a:t>
            </a:r>
            <a:r>
              <a:rPr lang="en-US" sz="2400" dirty="0">
                <a:latin typeface="Arial" charset="0"/>
                <a:ea typeface="Arial" charset="0"/>
                <a:cs typeface="Arial" charset="0"/>
              </a:rPr>
              <a:t>” generated by the reaction of UTP with glucose-1-phosphate. </a:t>
            </a:r>
            <a:r>
              <a:rPr lang="en-US" sz="2400" dirty="0">
                <a:solidFill>
                  <a:srgbClr val="C00000"/>
                </a:solidFill>
                <a:latin typeface="Arial" charset="0"/>
                <a:ea typeface="Arial" charset="0"/>
                <a:cs typeface="Arial" charset="0"/>
              </a:rPr>
              <a:t>UDP-glucose is a substrate for glycogen biosynthesis (glycogen synthase)</a:t>
            </a:r>
            <a:endParaRPr lang="en-US" sz="2400" dirty="0">
              <a:latin typeface="Arial" pitchFamily="34" charset="0"/>
              <a:cs typeface="Arial" pitchFamily="34" charset="0"/>
            </a:endParaRPr>
          </a:p>
          <a:p>
            <a:pPr marL="0" indent="0" algn="just">
              <a:buNone/>
            </a:pPr>
            <a:endParaRPr lang="en-US" altLang="en-US" sz="2400" b="1"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75438747"/>
      </p:ext>
    </p:extLst>
  </p:cSld>
  <p:clrMapOvr>
    <a:masterClrMapping/>
  </p:clrMapOvr>
  <mc:AlternateContent xmlns:mc="http://schemas.openxmlformats.org/markup-compatibility/2006" xmlns:p14="http://schemas.microsoft.com/office/powerpoint/2010/main">
    <mc:Choice Requires="p14">
      <p:transition spd="slow" p14:dur="2000" advTm="307583"/>
    </mc:Choice>
    <mc:Fallback xmlns="">
      <p:transition spd="slow" advTm="307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p:cNvGrpSpPr/>
          <p:nvPr/>
        </p:nvGrpSpPr>
        <p:grpSpPr>
          <a:xfrm>
            <a:off x="683568" y="5301208"/>
            <a:ext cx="7560840" cy="1584176"/>
            <a:chOff x="531168" y="2702943"/>
            <a:chExt cx="7560840" cy="1584176"/>
          </a:xfrm>
        </p:grpSpPr>
        <p:cxnSp>
          <p:nvCxnSpPr>
            <p:cNvPr id="93" name="Straight Arrow Connector 92"/>
            <p:cNvCxnSpPr/>
            <p:nvPr/>
          </p:nvCxnSpPr>
          <p:spPr>
            <a:xfrm>
              <a:off x="3195464" y="3639047"/>
              <a:ext cx="22322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99520" y="3269715"/>
              <a:ext cx="1250792" cy="369332"/>
            </a:xfrm>
            <a:prstGeom prst="rect">
              <a:avLst/>
            </a:prstGeom>
            <a:noFill/>
          </p:spPr>
          <p:txBody>
            <a:bodyPr wrap="none" rtlCol="0">
              <a:spAutoFit/>
            </a:bodyPr>
            <a:lstStyle/>
            <a:p>
              <a:r>
                <a:rPr lang="en-US" dirty="0">
                  <a:solidFill>
                    <a:srgbClr val="C00000"/>
                  </a:solidFill>
                </a:rPr>
                <a:t>Hexokinase</a:t>
              </a:r>
            </a:p>
          </p:txBody>
        </p:sp>
        <p:grpSp>
          <p:nvGrpSpPr>
            <p:cNvPr id="95" name="Group 94"/>
            <p:cNvGrpSpPr/>
            <p:nvPr/>
          </p:nvGrpSpPr>
          <p:grpSpPr>
            <a:xfrm>
              <a:off x="5355704" y="2702943"/>
              <a:ext cx="1741181" cy="1584176"/>
              <a:chOff x="5355704" y="2702943"/>
              <a:chExt cx="1741181" cy="1584176"/>
            </a:xfrm>
          </p:grpSpPr>
          <p:pic>
            <p:nvPicPr>
              <p:cNvPr id="105" name="Picture 104"/>
              <p:cNvPicPr>
                <a:picLocks noChangeAspect="1"/>
              </p:cNvPicPr>
              <p:nvPr/>
            </p:nvPicPr>
            <p:blipFill rotWithShape="1">
              <a:blip r:embed="rId5">
                <a:extLst>
                  <a:ext uri="{28A0092B-C50C-407E-A947-70E740481C1C}">
                    <a14:useLocalDpi xmlns:a14="http://schemas.microsoft.com/office/drawing/2010/main" val="0"/>
                  </a:ext>
                </a:extLst>
              </a:blip>
              <a:srcRect r="75696" b="67162"/>
              <a:stretch/>
            </p:blipFill>
            <p:spPr>
              <a:xfrm>
                <a:off x="5489848" y="2702943"/>
                <a:ext cx="1450032" cy="1348148"/>
              </a:xfrm>
              <a:prstGeom prst="rect">
                <a:avLst/>
              </a:prstGeom>
            </p:spPr>
          </p:pic>
          <p:sp>
            <p:nvSpPr>
              <p:cNvPr id="106" name="TextBox 105"/>
              <p:cNvSpPr txBox="1"/>
              <p:nvPr/>
            </p:nvSpPr>
            <p:spPr>
              <a:xfrm>
                <a:off x="5355704" y="3979342"/>
                <a:ext cx="1741181" cy="307777"/>
              </a:xfrm>
              <a:prstGeom prst="rect">
                <a:avLst/>
              </a:prstGeom>
              <a:noFill/>
            </p:spPr>
            <p:txBody>
              <a:bodyPr wrap="none" rtlCol="0">
                <a:spAutoFit/>
              </a:bodyPr>
              <a:lstStyle/>
              <a:p>
                <a:r>
                  <a:rPr lang="en-US" sz="1400" dirty="0">
                    <a:solidFill>
                      <a:srgbClr val="C00000"/>
                    </a:solidFill>
                  </a:rPr>
                  <a:t>Glucose-6-phosphate</a:t>
                </a:r>
              </a:p>
            </p:txBody>
          </p:sp>
        </p:grpSp>
        <p:grpSp>
          <p:nvGrpSpPr>
            <p:cNvPr id="96" name="Group 95"/>
            <p:cNvGrpSpPr/>
            <p:nvPr/>
          </p:nvGrpSpPr>
          <p:grpSpPr>
            <a:xfrm>
              <a:off x="531168" y="2906200"/>
              <a:ext cx="1512168" cy="1334633"/>
              <a:chOff x="531168" y="2906200"/>
              <a:chExt cx="1512168" cy="1334633"/>
            </a:xfrm>
          </p:grpSpPr>
          <p:grpSp>
            <p:nvGrpSpPr>
              <p:cNvPr id="101" name="Group 100"/>
              <p:cNvGrpSpPr/>
              <p:nvPr/>
            </p:nvGrpSpPr>
            <p:grpSpPr>
              <a:xfrm>
                <a:off x="531168" y="2906200"/>
                <a:ext cx="1431129" cy="977652"/>
                <a:chOff x="315792" y="3030258"/>
                <a:chExt cx="1431129" cy="977652"/>
              </a:xfrm>
            </p:grpSpPr>
            <p:pic>
              <p:nvPicPr>
                <p:cNvPr id="103" name="Picture 102"/>
                <p:cNvPicPr>
                  <a:picLocks noChangeAspect="1"/>
                </p:cNvPicPr>
                <p:nvPr/>
              </p:nvPicPr>
              <p:blipFill rotWithShape="1">
                <a:blip r:embed="rId5">
                  <a:extLst>
                    <a:ext uri="{28A0092B-C50C-407E-A947-70E740481C1C}">
                      <a14:useLocalDpi xmlns:a14="http://schemas.microsoft.com/office/drawing/2010/main" val="0"/>
                    </a:ext>
                  </a:extLst>
                </a:blip>
                <a:srcRect t="13534" r="75696" b="67162"/>
                <a:stretch/>
              </p:blipFill>
              <p:spPr>
                <a:xfrm>
                  <a:off x="315792" y="3225738"/>
                  <a:ext cx="1431129" cy="782172"/>
                </a:xfrm>
                <a:prstGeom prst="rect">
                  <a:avLst/>
                </a:prstGeom>
              </p:spPr>
            </p:pic>
            <p:sp>
              <p:nvSpPr>
                <p:cNvPr id="104" name="TextBox 103"/>
                <p:cNvSpPr txBox="1"/>
                <p:nvPr/>
              </p:nvSpPr>
              <p:spPr>
                <a:xfrm>
                  <a:off x="875814" y="3030258"/>
                  <a:ext cx="577401" cy="261610"/>
                </a:xfrm>
                <a:prstGeom prst="rect">
                  <a:avLst/>
                </a:prstGeom>
                <a:noFill/>
              </p:spPr>
              <p:txBody>
                <a:bodyPr wrap="none" rtlCol="0">
                  <a:spAutoFit/>
                </a:bodyPr>
                <a:lstStyle/>
                <a:p>
                  <a:r>
                    <a:rPr lang="en-US" sz="1100" dirty="0"/>
                    <a:t>CH</a:t>
                  </a:r>
                  <a:r>
                    <a:rPr lang="en-US" sz="1100" baseline="-25000" dirty="0"/>
                    <a:t>2</a:t>
                  </a:r>
                  <a:r>
                    <a:rPr lang="en-US" sz="1100" dirty="0"/>
                    <a:t>OH</a:t>
                  </a:r>
                  <a:endParaRPr lang="en-US" sz="1600" dirty="0"/>
                </a:p>
              </p:txBody>
            </p:sp>
          </p:grpSp>
          <p:sp>
            <p:nvSpPr>
              <p:cNvPr id="102" name="TextBox 101"/>
              <p:cNvSpPr txBox="1"/>
              <p:nvPr/>
            </p:nvSpPr>
            <p:spPr>
              <a:xfrm>
                <a:off x="1279794" y="3933056"/>
                <a:ext cx="763542" cy="307777"/>
              </a:xfrm>
              <a:prstGeom prst="rect">
                <a:avLst/>
              </a:prstGeom>
              <a:noFill/>
            </p:spPr>
            <p:txBody>
              <a:bodyPr wrap="none" rtlCol="0">
                <a:spAutoFit/>
              </a:bodyPr>
              <a:lstStyle/>
              <a:p>
                <a:r>
                  <a:rPr lang="en-US" sz="1400" dirty="0">
                    <a:solidFill>
                      <a:srgbClr val="C00000"/>
                    </a:solidFill>
                  </a:rPr>
                  <a:t>Glucose</a:t>
                </a:r>
                <a:endParaRPr lang="en-US" dirty="0">
                  <a:solidFill>
                    <a:srgbClr val="C00000"/>
                  </a:solidFill>
                </a:endParaRPr>
              </a:p>
            </p:txBody>
          </p:sp>
        </p:grpSp>
        <p:sp>
          <p:nvSpPr>
            <p:cNvPr id="97" name="TextBox 96"/>
            <p:cNvSpPr txBox="1"/>
            <p:nvPr/>
          </p:nvSpPr>
          <p:spPr>
            <a:xfrm>
              <a:off x="7027293" y="3351015"/>
              <a:ext cx="1064715" cy="369332"/>
            </a:xfrm>
            <a:prstGeom prst="rect">
              <a:avLst/>
            </a:prstGeom>
            <a:noFill/>
          </p:spPr>
          <p:txBody>
            <a:bodyPr wrap="none" rtlCol="0">
              <a:spAutoFit/>
            </a:bodyPr>
            <a:lstStyle/>
            <a:p>
              <a:r>
                <a:rPr lang="en-US" b="1" dirty="0"/>
                <a:t>+</a:t>
              </a:r>
              <a:r>
                <a:rPr lang="en-US" dirty="0">
                  <a:solidFill>
                    <a:srgbClr val="C00000"/>
                  </a:solidFill>
                </a:rPr>
                <a:t>       ADP</a:t>
              </a:r>
            </a:p>
          </p:txBody>
        </p:sp>
        <p:grpSp>
          <p:nvGrpSpPr>
            <p:cNvPr id="98" name="Group 97"/>
            <p:cNvGrpSpPr/>
            <p:nvPr/>
          </p:nvGrpSpPr>
          <p:grpSpPr>
            <a:xfrm>
              <a:off x="1917666" y="3247340"/>
              <a:ext cx="1106888" cy="490528"/>
              <a:chOff x="5099004" y="4318168"/>
              <a:chExt cx="1106888" cy="490528"/>
            </a:xfrm>
          </p:grpSpPr>
          <p:sp>
            <p:nvSpPr>
              <p:cNvPr id="99" name="Cloud 98"/>
              <p:cNvSpPr/>
              <p:nvPr/>
            </p:nvSpPr>
            <p:spPr>
              <a:xfrm>
                <a:off x="5544833" y="4318168"/>
                <a:ext cx="661059" cy="490528"/>
              </a:xfrm>
              <a:prstGeom prst="cloud">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TextBox 99"/>
              <p:cNvSpPr txBox="1"/>
              <p:nvPr/>
            </p:nvSpPr>
            <p:spPr>
              <a:xfrm>
                <a:off x="5099004" y="4349835"/>
                <a:ext cx="1016240" cy="369332"/>
              </a:xfrm>
              <a:prstGeom prst="rect">
                <a:avLst/>
              </a:prstGeom>
              <a:noFill/>
            </p:spPr>
            <p:txBody>
              <a:bodyPr wrap="none" rtlCol="0">
                <a:spAutoFit/>
              </a:bodyPr>
              <a:lstStyle/>
              <a:p>
                <a:r>
                  <a:rPr lang="en-US" b="1" dirty="0"/>
                  <a:t>+</a:t>
                </a:r>
                <a:r>
                  <a:rPr lang="en-US" dirty="0">
                    <a:solidFill>
                      <a:srgbClr val="C00000"/>
                    </a:solidFill>
                  </a:rPr>
                  <a:t>       ATP</a:t>
                </a:r>
              </a:p>
            </p:txBody>
          </p:sp>
        </p:grpSp>
      </p:grpSp>
      <p:sp>
        <p:nvSpPr>
          <p:cNvPr id="3" name="عنصر نائب للمحتوى 2"/>
          <p:cNvSpPr>
            <a:spLocks noGrp="1"/>
          </p:cNvSpPr>
          <p:nvPr>
            <p:ph idx="1"/>
          </p:nvPr>
        </p:nvSpPr>
        <p:spPr>
          <a:xfrm>
            <a:off x="394208" y="962035"/>
            <a:ext cx="8749792" cy="4339173"/>
          </a:xfrm>
        </p:spPr>
        <p:txBody>
          <a:bodyPr>
            <a:normAutofit/>
          </a:bodyPr>
          <a:lstStyle/>
          <a:p>
            <a:pPr algn="l" rtl="0"/>
            <a:endParaRPr lang="en-US" sz="300" dirty="0">
              <a:latin typeface="Arial" charset="0"/>
              <a:ea typeface="Arial" charset="0"/>
              <a:cs typeface="Arial" charset="0"/>
            </a:endParaRPr>
          </a:p>
          <a:p>
            <a:pPr algn="l" rtl="0"/>
            <a:r>
              <a:rPr lang="en-US" altLang="en-US" sz="2800" dirty="0">
                <a:latin typeface="Arial" pitchFamily="34" charset="0"/>
                <a:cs typeface="Arial" pitchFamily="34" charset="0"/>
              </a:rPr>
              <a:t>Glycogenesis pathway consists of three phases:</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Biosynthesis of UDP-glucose </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The glycogen synthase reaction and the formation of </a:t>
            </a:r>
            <a:r>
              <a:rPr lang="en-US" altLang="en-US" sz="2400" dirty="0">
                <a:solidFill>
                  <a:srgbClr val="C00000"/>
                </a:solidFill>
                <a:latin typeface="Arial" pitchFamily="34" charset="0"/>
                <a:cs typeface="Arial" pitchFamily="34" charset="0"/>
              </a:rPr>
              <a:t>glycogen primer </a:t>
            </a:r>
            <a:r>
              <a:rPr lang="en-US" altLang="en-US" sz="2400" dirty="0">
                <a:solidFill>
                  <a:srgbClr val="0000FF"/>
                </a:solidFill>
                <a:latin typeface="Arial" pitchFamily="34" charset="0"/>
                <a:cs typeface="Arial" pitchFamily="34" charset="0"/>
              </a:rPr>
              <a:t>(the first 8 glucose residues in the core chain)</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Formation of </a:t>
            </a:r>
            <a:r>
              <a:rPr lang="en-US" altLang="en-US" sz="2400" dirty="0">
                <a:solidFill>
                  <a:srgbClr val="C00000"/>
                </a:solidFill>
                <a:latin typeface="Arial" pitchFamily="34" charset="0"/>
                <a:cs typeface="Arial" pitchFamily="34" charset="0"/>
              </a:rPr>
              <a:t>branches</a:t>
            </a:r>
            <a:endParaRPr lang="en-US" altLang="en-US" sz="1500" b="1" dirty="0">
              <a:solidFill>
                <a:srgbClr val="C00000"/>
              </a:solidFill>
              <a:latin typeface="Arial" pitchFamily="34" charset="0"/>
              <a:cs typeface="Arial" pitchFamily="34" charset="0"/>
            </a:endParaRPr>
          </a:p>
          <a:p>
            <a:pPr algn="l" rtl="0">
              <a:buFont typeface="Wingdings" charset="2"/>
              <a:buChar char="v"/>
            </a:pPr>
            <a:r>
              <a:rPr lang="en-US" altLang="en-US" sz="2400" b="1" dirty="0">
                <a:solidFill>
                  <a:srgbClr val="C00000"/>
                </a:solidFill>
                <a:latin typeface="Arial" pitchFamily="34" charset="0"/>
                <a:cs typeface="Arial" pitchFamily="34" charset="0"/>
              </a:rPr>
              <a:t>Biosynthesis of UDP-glucose: </a:t>
            </a:r>
            <a:r>
              <a:rPr lang="en-US" altLang="en-US" sz="2400" dirty="0">
                <a:latin typeface="Arial" pitchFamily="34" charset="0"/>
                <a:cs typeface="Arial" pitchFamily="34" charset="0"/>
              </a:rPr>
              <a:t>this pathway consists of three steps </a:t>
            </a:r>
            <a:endParaRPr lang="en-US" altLang="en-US" sz="2400" dirty="0">
              <a:solidFill>
                <a:srgbClr val="C00000"/>
              </a:solidFill>
              <a:latin typeface="Arial" pitchFamily="34" charset="0"/>
              <a:cs typeface="Arial" pitchFamily="34" charset="0"/>
            </a:endParaRPr>
          </a:p>
          <a:p>
            <a:pPr algn="l" rtl="0"/>
            <a:r>
              <a:rPr lang="en-US" altLang="en-US" sz="2400" b="1" dirty="0">
                <a:solidFill>
                  <a:srgbClr val="C00000"/>
                </a:solidFill>
                <a:latin typeface="Arial" pitchFamily="34" charset="0"/>
                <a:cs typeface="Arial" pitchFamily="34" charset="0"/>
              </a:rPr>
              <a:t>Step 1: </a:t>
            </a:r>
            <a:r>
              <a:rPr lang="en-US" altLang="en-US" sz="2000" dirty="0">
                <a:latin typeface="Arial" pitchFamily="34" charset="0"/>
                <a:cs typeface="Arial" pitchFamily="34" charset="0"/>
              </a:rPr>
              <a:t>the intracellular glucose is phosphorylated by hexokinase (glucokinase in liver and pancreas) to produce glucose-6-phosphate</a:t>
            </a:r>
          </a:p>
        </p:txBody>
      </p:sp>
    </p:spTree>
    <p:custDataLst>
      <p:tags r:id="rId1"/>
    </p:custDataLst>
    <p:extLst>
      <p:ext uri="{BB962C8B-B14F-4D97-AF65-F5344CB8AC3E}">
        <p14:creationId xmlns:p14="http://schemas.microsoft.com/office/powerpoint/2010/main" val="364999330"/>
      </p:ext>
    </p:extLst>
  </p:cSld>
  <p:clrMapOvr>
    <a:masterClrMapping/>
  </p:clrMapOvr>
  <mc:AlternateContent xmlns:mc="http://schemas.openxmlformats.org/markup-compatibility/2006" xmlns:p14="http://schemas.microsoft.com/office/powerpoint/2010/main">
    <mc:Choice Requires="p14">
      <p:transition spd="slow" p14:dur="2000" advTm="423291"/>
    </mc:Choice>
    <mc:Fallback xmlns="">
      <p:transition spd="slow" advTm="423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vertical)">
                                      <p:cBhvr>
                                        <p:cTn id="12" dur="500"/>
                                        <p:tgtEl>
                                          <p:spTgt spid="3">
                                            <p:txEl>
                                              <p:pRg st="6" end="6"/>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circle(in)">
                                      <p:cBhvr>
                                        <p:cTn id="1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980728"/>
            <a:ext cx="8749792" cy="5688632"/>
          </a:xfrm>
        </p:spPr>
        <p:txBody>
          <a:bodyPr>
            <a:normAutofit/>
          </a:bodyPr>
          <a:lstStyle/>
          <a:p>
            <a:pPr marL="0" indent="0" algn="l" rtl="0">
              <a:buNone/>
            </a:pPr>
            <a:endParaRPr lang="en-US" altLang="en-US" sz="1100" dirty="0">
              <a:latin typeface="Arial" pitchFamily="34" charset="0"/>
              <a:ea typeface="Arial" charset="0"/>
              <a:cs typeface="Arial" pitchFamily="34" charset="0"/>
            </a:endParaRPr>
          </a:p>
          <a:p>
            <a:pPr algn="l" rtl="0"/>
            <a:r>
              <a:rPr lang="en-US" altLang="en-US" sz="2400" b="1" dirty="0">
                <a:solidFill>
                  <a:srgbClr val="C00000"/>
                </a:solidFill>
                <a:latin typeface="Arial" pitchFamily="34" charset="0"/>
                <a:cs typeface="Arial" pitchFamily="34" charset="0"/>
              </a:rPr>
              <a:t>Step 2: </a:t>
            </a:r>
            <a:r>
              <a:rPr lang="en-US" altLang="en-US" sz="2400" dirty="0">
                <a:latin typeface="Arial" pitchFamily="34" charset="0"/>
                <a:cs typeface="Arial" pitchFamily="34" charset="0"/>
              </a:rPr>
              <a:t>G6P is isomerized to G1P by phosphoglucomutase in a reversible reaction </a:t>
            </a: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r>
              <a:rPr lang="en-US" altLang="en-US" sz="2400" b="1" dirty="0">
                <a:solidFill>
                  <a:srgbClr val="C00000"/>
                </a:solidFill>
                <a:latin typeface="Arial" pitchFamily="34" charset="0"/>
                <a:cs typeface="Arial" pitchFamily="34" charset="0"/>
              </a:rPr>
              <a:t>Step 3: </a:t>
            </a:r>
            <a:r>
              <a:rPr lang="en-US" altLang="en-US" sz="2400" dirty="0">
                <a:latin typeface="Arial" pitchFamily="34" charset="0"/>
                <a:cs typeface="Arial" pitchFamily="34" charset="0"/>
              </a:rPr>
              <a:t>an important intermediate in glycogen synthesis is UDP-glucose which is synthesized from G1P in a reversible reaction catalyzed by the enzyme </a:t>
            </a:r>
            <a:r>
              <a:rPr lang="en-US" altLang="en-US" sz="2400" b="1" dirty="0">
                <a:solidFill>
                  <a:srgbClr val="C00000"/>
                </a:solidFill>
                <a:latin typeface="Arial" pitchFamily="34" charset="0"/>
                <a:cs typeface="Arial" pitchFamily="34" charset="0"/>
              </a:rPr>
              <a:t>UDP-glucose pyrophosphorylase </a:t>
            </a:r>
            <a:r>
              <a:rPr lang="en-US" altLang="en-US" sz="2400" dirty="0">
                <a:latin typeface="Arial" pitchFamily="34" charset="0"/>
                <a:cs typeface="Arial" pitchFamily="34" charset="0"/>
              </a:rPr>
              <a:t>which transfer an UMP to G1P releasing pyrophosphate (PP</a:t>
            </a:r>
            <a:r>
              <a:rPr lang="en-US" altLang="en-US" sz="2400" baseline="-25000" dirty="0">
                <a:latin typeface="Arial" pitchFamily="34" charset="0"/>
                <a:cs typeface="Arial" pitchFamily="34" charset="0"/>
              </a:rPr>
              <a:t>i</a:t>
            </a:r>
            <a:r>
              <a:rPr lang="en-US" altLang="en-US" sz="2400" dirty="0">
                <a:latin typeface="Arial" pitchFamily="34" charset="0"/>
                <a:cs typeface="Arial" pitchFamily="34" charset="0"/>
              </a:rPr>
              <a:t>)</a:t>
            </a:r>
            <a:endParaRPr lang="en-US" altLang="en-US" sz="2400" dirty="0">
              <a:latin typeface="Arial" charset="0"/>
              <a:ea typeface="Arial" charset="0"/>
              <a:cs typeface="Arial" charset="0"/>
            </a:endParaRPr>
          </a:p>
          <a:p>
            <a:pPr algn="l" rtl="0"/>
            <a:endParaRPr lang="en-US" altLang="en-US" sz="2400" dirty="0">
              <a:latin typeface="Arial" charset="0"/>
              <a:ea typeface="Arial" charset="0"/>
              <a:cs typeface="Arial" charset="0"/>
            </a:endParaRPr>
          </a:p>
        </p:txBody>
      </p:sp>
      <p:grpSp>
        <p:nvGrpSpPr>
          <p:cNvPr id="130" name="Group 129"/>
          <p:cNvGrpSpPr/>
          <p:nvPr/>
        </p:nvGrpSpPr>
        <p:grpSpPr>
          <a:xfrm>
            <a:off x="1822706" y="2269571"/>
            <a:ext cx="6061662" cy="1663485"/>
            <a:chOff x="1475656" y="5169636"/>
            <a:chExt cx="6061662" cy="1663485"/>
          </a:xfrm>
        </p:grpSpPr>
        <p:grpSp>
          <p:nvGrpSpPr>
            <p:cNvPr id="108" name="Group 107"/>
            <p:cNvGrpSpPr/>
            <p:nvPr/>
          </p:nvGrpSpPr>
          <p:grpSpPr>
            <a:xfrm>
              <a:off x="1475656" y="5169636"/>
              <a:ext cx="1773366" cy="1641640"/>
              <a:chOff x="5705872" y="2589901"/>
              <a:chExt cx="1773366" cy="1641640"/>
            </a:xfrm>
          </p:grpSpPr>
          <p:pic>
            <p:nvPicPr>
              <p:cNvPr id="109" name="Picture 108"/>
              <p:cNvPicPr>
                <a:picLocks noChangeAspect="1"/>
              </p:cNvPicPr>
              <p:nvPr/>
            </p:nvPicPr>
            <p:blipFill rotWithShape="1">
              <a:blip r:embed="rId5">
                <a:extLst>
                  <a:ext uri="{28A0092B-C50C-407E-A947-70E740481C1C}">
                    <a14:useLocalDpi xmlns:a14="http://schemas.microsoft.com/office/drawing/2010/main" val="0"/>
                  </a:ext>
                </a:extLst>
              </a:blip>
              <a:srcRect r="75696" b="67162"/>
              <a:stretch/>
            </p:blipFill>
            <p:spPr>
              <a:xfrm>
                <a:off x="5705872" y="2589901"/>
                <a:ext cx="1507385" cy="1401471"/>
              </a:xfrm>
              <a:prstGeom prst="rect">
                <a:avLst/>
              </a:prstGeom>
            </p:spPr>
          </p:pic>
          <p:sp>
            <p:nvSpPr>
              <p:cNvPr id="110" name="TextBox 109"/>
              <p:cNvSpPr txBox="1"/>
              <p:nvPr/>
            </p:nvSpPr>
            <p:spPr>
              <a:xfrm>
                <a:off x="5738057" y="3923764"/>
                <a:ext cx="1741181" cy="307777"/>
              </a:xfrm>
              <a:prstGeom prst="rect">
                <a:avLst/>
              </a:prstGeom>
              <a:noFill/>
            </p:spPr>
            <p:txBody>
              <a:bodyPr wrap="none" rtlCol="0">
                <a:spAutoFit/>
              </a:bodyPr>
              <a:lstStyle/>
              <a:p>
                <a:r>
                  <a:rPr lang="en-US" sz="1400" dirty="0">
                    <a:solidFill>
                      <a:srgbClr val="C00000"/>
                    </a:solidFill>
                  </a:rPr>
                  <a:t>Glucose-6-phosphate</a:t>
                </a:r>
              </a:p>
            </p:txBody>
          </p:sp>
        </p:grpSp>
        <p:cxnSp>
          <p:nvCxnSpPr>
            <p:cNvPr id="122" name="Straight Arrow Connector 121"/>
            <p:cNvCxnSpPr/>
            <p:nvPr/>
          </p:nvCxnSpPr>
          <p:spPr>
            <a:xfrm>
              <a:off x="3419872" y="6021288"/>
              <a:ext cx="22322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380278" y="5651956"/>
              <a:ext cx="2199834" cy="369332"/>
            </a:xfrm>
            <a:prstGeom prst="rect">
              <a:avLst/>
            </a:prstGeom>
            <a:noFill/>
          </p:spPr>
          <p:txBody>
            <a:bodyPr wrap="none" rtlCol="0">
              <a:spAutoFit/>
            </a:bodyPr>
            <a:lstStyle/>
            <a:p>
              <a:r>
                <a:rPr lang="en-US" dirty="0">
                  <a:solidFill>
                    <a:srgbClr val="C00000"/>
                  </a:solidFill>
                </a:rPr>
                <a:t>Phosphoglucomutase</a:t>
              </a:r>
            </a:p>
          </p:txBody>
        </p:sp>
        <p:cxnSp>
          <p:nvCxnSpPr>
            <p:cNvPr id="124" name="Straight Arrow Connector 123"/>
            <p:cNvCxnSpPr/>
            <p:nvPr/>
          </p:nvCxnSpPr>
          <p:spPr>
            <a:xfrm flipH="1">
              <a:off x="3410324" y="6105344"/>
              <a:ext cx="2196826" cy="8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5796136" y="5509340"/>
              <a:ext cx="1741182" cy="1323781"/>
              <a:chOff x="5796136" y="5509340"/>
              <a:chExt cx="1741182" cy="1323781"/>
            </a:xfrm>
          </p:grpSpPr>
          <p:pic>
            <p:nvPicPr>
              <p:cNvPr id="127" name="Picture 126"/>
              <p:cNvPicPr>
                <a:picLocks noChangeAspect="1"/>
              </p:cNvPicPr>
              <p:nvPr/>
            </p:nvPicPr>
            <p:blipFill rotWithShape="1">
              <a:blip r:embed="rId5">
                <a:extLst>
                  <a:ext uri="{28A0092B-C50C-407E-A947-70E740481C1C}">
                    <a14:useLocalDpi xmlns:a14="http://schemas.microsoft.com/office/drawing/2010/main" val="0"/>
                  </a:ext>
                </a:extLst>
              </a:blip>
              <a:srcRect l="36716" t="5749" r="38575" b="63868"/>
              <a:stretch/>
            </p:blipFill>
            <p:spPr>
              <a:xfrm>
                <a:off x="5858272" y="5509340"/>
                <a:ext cx="1408737" cy="1192008"/>
              </a:xfrm>
              <a:prstGeom prst="rect">
                <a:avLst/>
              </a:prstGeom>
            </p:spPr>
          </p:pic>
          <p:sp>
            <p:nvSpPr>
              <p:cNvPr id="128" name="TextBox 127"/>
              <p:cNvSpPr txBox="1"/>
              <p:nvPr/>
            </p:nvSpPr>
            <p:spPr>
              <a:xfrm>
                <a:off x="5796136" y="6525344"/>
                <a:ext cx="1741182" cy="307777"/>
              </a:xfrm>
              <a:prstGeom prst="rect">
                <a:avLst/>
              </a:prstGeom>
              <a:noFill/>
            </p:spPr>
            <p:txBody>
              <a:bodyPr wrap="none" rtlCol="0">
                <a:spAutoFit/>
              </a:bodyPr>
              <a:lstStyle/>
              <a:p>
                <a:r>
                  <a:rPr lang="en-US" sz="1400">
                    <a:solidFill>
                      <a:srgbClr val="C00000"/>
                    </a:solidFill>
                  </a:rPr>
                  <a:t>Glucose-1-phosphate</a:t>
                </a:r>
                <a:endParaRPr lang="en-US" sz="1400" dirty="0">
                  <a:solidFill>
                    <a:srgbClr val="C00000"/>
                  </a:solidFill>
                </a:endParaRPr>
              </a:p>
            </p:txBody>
          </p:sp>
        </p:grpSp>
      </p:grpSp>
    </p:spTree>
    <p:custDataLst>
      <p:tags r:id="rId1"/>
    </p:custDataLst>
    <p:extLst>
      <p:ext uri="{BB962C8B-B14F-4D97-AF65-F5344CB8AC3E}">
        <p14:creationId xmlns:p14="http://schemas.microsoft.com/office/powerpoint/2010/main" val="1812143410"/>
      </p:ext>
    </p:extLst>
  </p:cSld>
  <p:clrMapOvr>
    <a:masterClrMapping/>
  </p:clrMapOvr>
  <mc:AlternateContent xmlns:mc="http://schemas.openxmlformats.org/markup-compatibility/2006" xmlns:p14="http://schemas.microsoft.com/office/powerpoint/2010/main">
    <mc:Choice Requires="p14">
      <p:transition spd="slow" p14:dur="2000" advTm="45137"/>
    </mc:Choice>
    <mc:Fallback xmlns="">
      <p:transition spd="slow" advTm="45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6|30|51"/>
</p:tagLst>
</file>

<file path=ppt/tags/tag10.xml><?xml version="1.0" encoding="utf-8"?>
<p:tagLst xmlns:a="http://schemas.openxmlformats.org/drawingml/2006/main" xmlns:r="http://schemas.openxmlformats.org/officeDocument/2006/relationships" xmlns:p="http://schemas.openxmlformats.org/presentationml/2006/main">
  <p:tag name="TIMING" val="|30.4|51.4|60.7"/>
</p:tagLst>
</file>

<file path=ppt/tags/tag11.xml><?xml version="1.0" encoding="utf-8"?>
<p:tagLst xmlns:a="http://schemas.openxmlformats.org/drawingml/2006/main" xmlns:r="http://schemas.openxmlformats.org/officeDocument/2006/relationships" xmlns:p="http://schemas.openxmlformats.org/presentationml/2006/main">
  <p:tag name="TIMING" val="|58.8|30.6"/>
</p:tagLst>
</file>

<file path=ppt/tags/tag12.xml><?xml version="1.0" encoding="utf-8"?>
<p:tagLst xmlns:a="http://schemas.openxmlformats.org/drawingml/2006/main" xmlns:r="http://schemas.openxmlformats.org/officeDocument/2006/relationships" xmlns:p="http://schemas.openxmlformats.org/presentationml/2006/main">
  <p:tag name="TIMING" val="|2.1|39.6"/>
</p:tagLst>
</file>

<file path=ppt/tags/tag13.xml><?xml version="1.0" encoding="utf-8"?>
<p:tagLst xmlns:a="http://schemas.openxmlformats.org/drawingml/2006/main" xmlns:r="http://schemas.openxmlformats.org/officeDocument/2006/relationships" xmlns:p="http://schemas.openxmlformats.org/presentationml/2006/main">
  <p:tag name="TIMING" val="|28.7|38.6|9.9|46.7"/>
</p:tagLst>
</file>

<file path=ppt/tags/tag14.xml><?xml version="1.0" encoding="utf-8"?>
<p:tagLst xmlns:a="http://schemas.openxmlformats.org/drawingml/2006/main" xmlns:r="http://schemas.openxmlformats.org/officeDocument/2006/relationships" xmlns:p="http://schemas.openxmlformats.org/presentationml/2006/main">
  <p:tag name="TIMING" val="|59.1|15.4"/>
</p:tagLst>
</file>

<file path=ppt/tags/tag15.xml><?xml version="1.0" encoding="utf-8"?>
<p:tagLst xmlns:a="http://schemas.openxmlformats.org/drawingml/2006/main" xmlns:r="http://schemas.openxmlformats.org/officeDocument/2006/relationships" xmlns:p="http://schemas.openxmlformats.org/presentationml/2006/main">
  <p:tag name="TIMING" val="|192.1"/>
</p:tagLst>
</file>

<file path=ppt/tags/tag16.xml><?xml version="1.0" encoding="utf-8"?>
<p:tagLst xmlns:a="http://schemas.openxmlformats.org/drawingml/2006/main" xmlns:r="http://schemas.openxmlformats.org/officeDocument/2006/relationships" xmlns:p="http://schemas.openxmlformats.org/presentationml/2006/main">
  <p:tag name="TIMING" val="|15.9|0.6|0.9"/>
</p:tagLst>
</file>

<file path=ppt/tags/tag17.xml><?xml version="1.0" encoding="utf-8"?>
<p:tagLst xmlns:a="http://schemas.openxmlformats.org/drawingml/2006/main" xmlns:r="http://schemas.openxmlformats.org/officeDocument/2006/relationships" xmlns:p="http://schemas.openxmlformats.org/presentationml/2006/main">
  <p:tag name="TIMING" val="|19.5"/>
</p:tagLst>
</file>

<file path=ppt/tags/tag18.xml><?xml version="1.0" encoding="utf-8"?>
<p:tagLst xmlns:a="http://schemas.openxmlformats.org/drawingml/2006/main" xmlns:r="http://schemas.openxmlformats.org/officeDocument/2006/relationships" xmlns:p="http://schemas.openxmlformats.org/presentationml/2006/main">
  <p:tag name="TIMING" val="|67.4"/>
</p:tagLst>
</file>

<file path=ppt/tags/tag19.xml><?xml version="1.0" encoding="utf-8"?>
<p:tagLst xmlns:a="http://schemas.openxmlformats.org/drawingml/2006/main" xmlns:r="http://schemas.openxmlformats.org/officeDocument/2006/relationships" xmlns:p="http://schemas.openxmlformats.org/presentationml/2006/main">
  <p:tag name="TIMING" val="|83.2|1.7"/>
</p:tagLst>
</file>

<file path=ppt/tags/tag2.xml><?xml version="1.0" encoding="utf-8"?>
<p:tagLst xmlns:a="http://schemas.openxmlformats.org/drawingml/2006/main" xmlns:r="http://schemas.openxmlformats.org/officeDocument/2006/relationships" xmlns:p="http://schemas.openxmlformats.org/presentationml/2006/main">
  <p:tag name="TIMING" val="|57|46.6"/>
</p:tagLst>
</file>

<file path=ppt/tags/tag20.xml><?xml version="1.0" encoding="utf-8"?>
<p:tagLst xmlns:a="http://schemas.openxmlformats.org/drawingml/2006/main" xmlns:r="http://schemas.openxmlformats.org/officeDocument/2006/relationships" xmlns:p="http://schemas.openxmlformats.org/presentationml/2006/main">
  <p:tag name="TIMING" val="|24.9|7.3|1.5|46.8|3.6|1.7|24.1|1.6|1.3"/>
</p:tagLst>
</file>

<file path=ppt/tags/tag21.xml><?xml version="1.0" encoding="utf-8"?>
<p:tagLst xmlns:a="http://schemas.openxmlformats.org/drawingml/2006/main" xmlns:r="http://schemas.openxmlformats.org/officeDocument/2006/relationships" xmlns:p="http://schemas.openxmlformats.org/presentationml/2006/main">
  <p:tag name="TIMING" val="|83.2|1.7"/>
</p:tagLst>
</file>

<file path=ppt/tags/tag22.xml><?xml version="1.0" encoding="utf-8"?>
<p:tagLst xmlns:a="http://schemas.openxmlformats.org/drawingml/2006/main" xmlns:r="http://schemas.openxmlformats.org/officeDocument/2006/relationships" xmlns:p="http://schemas.openxmlformats.org/presentationml/2006/main">
  <p:tag name="TIMING" val="|23.6|41.8|2.1|46.2"/>
</p:tagLst>
</file>

<file path=ppt/tags/tag3.xml><?xml version="1.0" encoding="utf-8"?>
<p:tagLst xmlns:a="http://schemas.openxmlformats.org/drawingml/2006/main" xmlns:r="http://schemas.openxmlformats.org/officeDocument/2006/relationships" xmlns:p="http://schemas.openxmlformats.org/presentationml/2006/main">
  <p:tag name="TIMING" val="|50.5|91.9"/>
</p:tagLst>
</file>

<file path=ppt/tags/tag4.xml><?xml version="1.0" encoding="utf-8"?>
<p:tagLst xmlns:a="http://schemas.openxmlformats.org/drawingml/2006/main" xmlns:r="http://schemas.openxmlformats.org/officeDocument/2006/relationships" xmlns:p="http://schemas.openxmlformats.org/presentationml/2006/main">
  <p:tag name="TIMING" val="|10.1|48.1|83.3|2.4|2.3|13.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77.5|95.8"/>
</p:tagLst>
</file>

<file path=ppt/tags/tag7.xml><?xml version="1.0" encoding="utf-8"?>
<p:tagLst xmlns:a="http://schemas.openxmlformats.org/drawingml/2006/main" xmlns:r="http://schemas.openxmlformats.org/officeDocument/2006/relationships" xmlns:p="http://schemas.openxmlformats.org/presentationml/2006/main">
  <p:tag name="TIMING" val="|78.6|7.7"/>
</p:tagLst>
</file>

<file path=ppt/tags/tag8.xml><?xml version="1.0" encoding="utf-8"?>
<p:tagLst xmlns:a="http://schemas.openxmlformats.org/drawingml/2006/main" xmlns:r="http://schemas.openxmlformats.org/officeDocument/2006/relationships" xmlns:p="http://schemas.openxmlformats.org/presentationml/2006/main">
  <p:tag name="TIMING" val="|21.8"/>
</p:tagLst>
</file>

<file path=ppt/tags/tag9.xml><?xml version="1.0" encoding="utf-8"?>
<p:tagLst xmlns:a="http://schemas.openxmlformats.org/drawingml/2006/main" xmlns:r="http://schemas.openxmlformats.org/officeDocument/2006/relationships" xmlns:p="http://schemas.openxmlformats.org/presentationml/2006/main">
  <p:tag name="TIMING" val="|59.4|1|1.1|72.9|3.3"/>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3C72521E4EE498250BCFC3588EAF8" ma:contentTypeVersion="4" ma:contentTypeDescription="Create a new document." ma:contentTypeScope="" ma:versionID="f379bdb86385d437c40248a7db96be05">
  <xsd:schema xmlns:xsd="http://www.w3.org/2001/XMLSchema" xmlns:xs="http://www.w3.org/2001/XMLSchema" xmlns:p="http://schemas.microsoft.com/office/2006/metadata/properties" xmlns:ns2="c9a7a535-2d41-4ea0-b5d2-60f1eb7fbe30" targetNamespace="http://schemas.microsoft.com/office/2006/metadata/properties" ma:root="true" ma:fieldsID="3ad48cd864f16927c1f2a7bf6f2fb2e3" ns2:_="">
    <xsd:import namespace="c9a7a535-2d41-4ea0-b5d2-60f1eb7fbe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3F8A75-DA6F-4683-9A8B-0FAD2A021C39}"/>
</file>

<file path=customXml/itemProps2.xml><?xml version="1.0" encoding="utf-8"?>
<ds:datastoreItem xmlns:ds="http://schemas.openxmlformats.org/officeDocument/2006/customXml" ds:itemID="{A29BBC3B-30C2-4DA3-9A08-E74E107E20CD}"/>
</file>

<file path=customXml/itemProps3.xml><?xml version="1.0" encoding="utf-8"?>
<ds:datastoreItem xmlns:ds="http://schemas.openxmlformats.org/officeDocument/2006/customXml" ds:itemID="{67061F35-D88C-4324-8848-85AB5C607B4B}"/>
</file>

<file path=docProps/app.xml><?xml version="1.0" encoding="utf-8"?>
<Properties xmlns="http://schemas.openxmlformats.org/officeDocument/2006/extended-properties" xmlns:vt="http://schemas.openxmlformats.org/officeDocument/2006/docPropsVTypes">
  <TotalTime>25530</TotalTime>
  <Words>1487</Words>
  <Application>Microsoft Macintosh PowerPoint</Application>
  <PresentationFormat>On-screen Show (4:3)</PresentationFormat>
  <Paragraphs>183</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سمة Office</vt:lpstr>
      <vt:lpstr>Glycogen Metabolism </vt:lpstr>
      <vt:lpstr>  Glycogen Structure </vt:lpstr>
      <vt:lpstr> Glycogen Metabolism </vt:lpstr>
      <vt:lpstr> Glucose Transporter Protein</vt:lpstr>
      <vt:lpstr> Glucose Transporter Protein</vt:lpstr>
      <vt:lpstr> Glycogen Metabolism </vt:lpstr>
      <vt:lpstr>     Glycogenesis  </vt:lpstr>
      <vt:lpstr>     Glycogenesis  </vt:lpstr>
      <vt:lpstr>     Glycogenesis  </vt:lpstr>
      <vt:lpstr>     Glycogenesis  </vt:lpstr>
      <vt:lpstr>     Glycogenesis  </vt:lpstr>
      <vt:lpstr>     Glycogenesis  </vt:lpstr>
      <vt:lpstr>     Glycogenesis  </vt:lpstr>
      <vt:lpstr>Glycogen Synthesis Initiation </vt:lpstr>
      <vt:lpstr>Glycogen Synthesis Initiation </vt:lpstr>
      <vt:lpstr>Glycogen Branch Point  </vt:lpstr>
      <vt:lpstr>Glycogenesis </vt:lpstr>
      <vt:lpstr> Glycogenolysis   </vt:lpstr>
      <vt:lpstr> Glycogenolysis   </vt:lpstr>
      <vt:lpstr> Glycogenolysis   </vt:lpstr>
      <vt:lpstr>Glycogenolysis</vt:lpstr>
      <vt:lpstr> Glycogenolysis   </vt:lpstr>
      <vt:lpstr> Glycogenolysis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773</cp:revision>
  <dcterms:created xsi:type="dcterms:W3CDTF">2014-10-12T07:45:16Z</dcterms:created>
  <dcterms:modified xsi:type="dcterms:W3CDTF">2022-05-16T09:24:40Z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0x0101005753C72521E4EE498250BCFC3588EAF8</vt:lpwstr>
  </property>
</Properties>
</file>