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65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3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585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9F8C-A713-4D33-A522-617A6C9318B4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A9B94-40E0-4C99-976A-9D06F0F80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9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A9B94-40E0-4C99-976A-9D06F0F80E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05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A9B94-40E0-4C99-976A-9D06F0F80E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4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" y="1556792"/>
            <a:ext cx="8905204" cy="4333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07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00B0F0"/>
                </a:solidFill>
                <a:latin typeface="Arial Rounded MT Bold" pitchFamily="34" charset="0"/>
              </a:rPr>
              <a:t>Prognosis</a:t>
            </a:r>
            <a:r>
              <a:rPr lang="en-US" sz="6600" dirty="0">
                <a:solidFill>
                  <a:prstClr val="black"/>
                </a:solidFill>
                <a:latin typeface="Bodoni MT Black" panose="02070A03080606020203" pitchFamily="18" charset="0"/>
              </a:rPr>
              <a:t>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ASD is a chronic condition.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 prognosis is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variable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 major predictors of better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outcomes :are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higher IQ and presence of useful speech at age 5 years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Periods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of transition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can be particularly difficult, such as becoming an adolescent and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then becoming an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adult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This may coincide with development of comorbid anxiety and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mood disorders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Only a minority of patients can live and work independently in adulthood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0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Treatment </a:t>
            </a:r>
            <a:endParaRPr lang="en-US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28800"/>
            <a:ext cx="9086090" cy="5112568"/>
          </a:xfrm>
        </p:spPr>
        <p:txBody>
          <a:bodyPr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There is no cure for autism, but various treatments are used to help manage symptoms and improve basic social, communicative, and cognitive skills: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endParaRPr lang="en-US" sz="36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1) Early and Intensive Behavioral Intervention (EIBI)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2)  Social Skills Training.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3) Behavioral therapy.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4) Cognitive-Behavioral Therapy 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5)Low-dose atypical antipsychotic medications (e.g.,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risperidone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, 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aripiprazole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) may help reduce disruptive behavior, aggression, and irritability.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all" spc="100" dirty="0">
                <a:solidFill>
                  <a:schemeClr val="accent5"/>
                </a:solidFill>
                <a:latin typeface="Arial Rounded MT Bold" pitchFamily="34" charset="0"/>
              </a:rPr>
              <a:t>Asperger syndrome ( AS)</a:t>
            </a:r>
            <a:endParaRPr lang="en-US" dirty="0">
              <a:solidFill>
                <a:schemeClr val="accent5"/>
              </a:solidFill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229200"/>
          </a:xfrm>
        </p:spPr>
        <p:txBody>
          <a:bodyPr/>
          <a:lstStyle/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000" dirty="0" smtClean="0">
                <a:solidFill>
                  <a:schemeClr val="accent6"/>
                </a:solidFill>
                <a:latin typeface="Arial Rounded MT Bold" pitchFamily="34" charset="0"/>
              </a:rPr>
              <a:t>Mild </a:t>
            </a:r>
            <a:r>
              <a:rPr lang="en-US" sz="2000" dirty="0" err="1" smtClean="0">
                <a:solidFill>
                  <a:schemeClr val="accent6"/>
                </a:solidFill>
                <a:latin typeface="Arial Rounded MT Bold" pitchFamily="34" charset="0"/>
              </a:rPr>
              <a:t>autusium</a:t>
            </a:r>
            <a:r>
              <a:rPr lang="en-US" sz="2000" dirty="0" smtClean="0">
                <a:solidFill>
                  <a:schemeClr val="accent6"/>
                </a:solidFill>
                <a:latin typeface="Arial Rounded MT Bold" pitchFamily="34" charset="0"/>
              </a:rPr>
              <a:t> 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000" dirty="0" smtClean="0">
                <a:solidFill>
                  <a:schemeClr val="accent6"/>
                </a:solidFill>
                <a:latin typeface="Arial Rounded MT Bold" pitchFamily="34" charset="0"/>
              </a:rPr>
              <a:t>Usual </a:t>
            </a:r>
            <a:r>
              <a:rPr lang="en-US" sz="2000" dirty="0">
                <a:solidFill>
                  <a:schemeClr val="accent6"/>
                </a:solidFill>
                <a:latin typeface="Arial Rounded MT Bold" pitchFamily="34" charset="0"/>
              </a:rPr>
              <a:t>onset : before two years old with long term duration 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endParaRPr lang="en-US" sz="20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000" dirty="0">
                <a:solidFill>
                  <a:schemeClr val="accent6"/>
                </a:solidFill>
                <a:latin typeface="Arial Rounded MT Bold" pitchFamily="34" charset="0"/>
              </a:rPr>
              <a:t> It is neurodevelopmental disorder characterized by significant difficulties in social interaction and non-verbal communication , along with restricted and repetitive patterns of behavior and interest .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000" dirty="0">
                <a:solidFill>
                  <a:schemeClr val="accent6"/>
                </a:solidFill>
                <a:latin typeface="Arial Rounded MT Bold" pitchFamily="34" charset="0"/>
              </a:rPr>
              <a:t> Differs </a:t>
            </a:r>
            <a:r>
              <a:rPr lang="en-US" sz="2000" dirty="0" err="1">
                <a:solidFill>
                  <a:schemeClr val="accent6"/>
                </a:solidFill>
                <a:latin typeface="Arial Rounded MT Bold" pitchFamily="34" charset="0"/>
              </a:rPr>
              <a:t>ftom</a:t>
            </a:r>
            <a:r>
              <a:rPr lang="en-US" sz="2000" dirty="0">
                <a:solidFill>
                  <a:schemeClr val="accent6"/>
                </a:solidFill>
                <a:latin typeface="Arial Rounded MT Bold" pitchFamily="34" charset="0"/>
              </a:rPr>
              <a:t> other forms of ASD by relatively unimpaired language and intelligence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cap="all" spc="100" dirty="0" err="1">
                <a:solidFill>
                  <a:schemeClr val="accent1"/>
                </a:solidFill>
                <a:latin typeface="Arial Rounded MT Bold" pitchFamily="34" charset="0"/>
              </a:rPr>
              <a:t>Rett</a:t>
            </a:r>
            <a:r>
              <a:rPr lang="en-US" sz="5000" cap="all" spc="100" dirty="0">
                <a:solidFill>
                  <a:schemeClr val="accent1"/>
                </a:solidFill>
                <a:latin typeface="Arial Rounded MT Bold" pitchFamily="34" charset="0"/>
              </a:rPr>
              <a:t> syndrome</a:t>
            </a:r>
            <a:endParaRPr lang="en-US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754" y="1916832"/>
            <a:ext cx="8799726" cy="4525963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7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Rett’s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disorder (or </a:t>
            </a:r>
            <a:r>
              <a:rPr lang="en-US" sz="17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Rett’s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syndrome) is a rare X-linked condition that occurs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almost exclusively in girls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After a period of normal development in the first months of life, head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growth slows and over the next 2 years there is arrest of cognitive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development and loss of purposive skilled hand movements</a:t>
            </a:r>
            <a:r>
              <a:rPr lang="en-US" sz="17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 </a:t>
            </a: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Stereotyped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movements develop, with hand-clapping and hand-wringing movements.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Ataxia of the legs and trunk may develop. Interest in the social environment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diminishes in the first few years of the disorder, but may increase again later.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Expressive and receptive language development is severely impaired and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there is psychomotor retardation. Some patients develop severe intellectual</a:t>
            </a: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</a:pPr>
            <a:r>
              <a:rPr lang="en-US" sz="17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disability.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cap="all" spc="100" dirty="0">
                <a:solidFill>
                  <a:schemeClr val="accent1"/>
                </a:solidFill>
                <a:latin typeface="Arial Rounded MT Bold" pitchFamily="34" charset="0"/>
              </a:rPr>
              <a:t>Childhood Disintegrative Disorder ( CDD)</a:t>
            </a:r>
            <a:endParaRPr lang="en-US" sz="3200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612560" cy="4525963"/>
          </a:xfrm>
        </p:spPr>
        <p:txBody>
          <a:bodyPr>
            <a:noAutofit/>
          </a:bodyPr>
          <a:lstStyle/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2400" dirty="0">
                <a:solidFill>
                  <a:schemeClr val="accent6"/>
                </a:solidFill>
                <a:latin typeface="Arial Rounded MT Bold" pitchFamily="34" charset="0"/>
              </a:rPr>
              <a:t> 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Also known as HELLERS SYNDROME and DISINTEGRATIVE PSYCHOSIS .</a:t>
            </a:r>
          </a:p>
          <a:p>
            <a:pPr marL="91440" lvl="0" indent="-9144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</a:pPr>
            <a:r>
              <a:rPr lang="en-US" sz="1800" dirty="0" smtClean="0">
                <a:solidFill>
                  <a:schemeClr val="accent6"/>
                </a:solidFill>
                <a:latin typeface="Arial Rounded MT Bold" pitchFamily="34" charset="0"/>
              </a:rPr>
              <a:t>Usual 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onset 3 – 4 years of age . </a:t>
            </a:r>
          </a:p>
          <a:p>
            <a:pPr algn="l"/>
            <a:r>
              <a:rPr lang="en-US" sz="1800" dirty="0" smtClean="0">
                <a:solidFill>
                  <a:schemeClr val="accent6"/>
                </a:solidFill>
                <a:latin typeface="Arial Rounded MT Bold" pitchFamily="34" charset="0"/>
              </a:rPr>
              <a:t>a 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rare condition that begins after a period of normal development usually lasting for more than 2 years. It is unclear how far this is distinct from childhood autism and hence it is included in the DSM-5 under ASD</a:t>
            </a:r>
            <a:r>
              <a:rPr lang="en-US" sz="1800" dirty="0" smtClean="0">
                <a:solidFill>
                  <a:schemeClr val="accent6"/>
                </a:solidFill>
                <a:latin typeface="Arial Rounded MT Bold" pitchFamily="34" charset="0"/>
              </a:rPr>
              <a:t>.</a:t>
            </a:r>
          </a:p>
          <a:p>
            <a:pPr algn="l"/>
            <a:endParaRPr lang="en-US" sz="18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l"/>
            <a:r>
              <a:rPr lang="en-US" sz="1800" dirty="0" smtClean="0">
                <a:solidFill>
                  <a:schemeClr val="accent6"/>
                </a:solidFill>
                <a:latin typeface="Arial Rounded MT Bold" pitchFamily="34" charset="0"/>
              </a:rPr>
              <a:t> 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There is a marked loss of cognitive functions, abnormalities of social </a:t>
            </a:r>
            <a:r>
              <a:rPr lang="en-US" sz="1800" dirty="0" err="1">
                <a:solidFill>
                  <a:schemeClr val="accent6"/>
                </a:solidFill>
                <a:latin typeface="Arial Rounded MT Bold" pitchFamily="34" charset="0"/>
              </a:rPr>
              <a:t>behaviour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 and communication, and </a:t>
            </a:r>
            <a:r>
              <a:rPr lang="en-US" sz="1800" dirty="0" err="1">
                <a:solidFill>
                  <a:schemeClr val="accent6"/>
                </a:solidFill>
                <a:latin typeface="Arial Rounded MT Bold" pitchFamily="34" charset="0"/>
              </a:rPr>
              <a:t>unfavourable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 </a:t>
            </a:r>
            <a:r>
              <a:rPr lang="en-US" sz="1800" dirty="0" smtClean="0">
                <a:solidFill>
                  <a:schemeClr val="accent6"/>
                </a:solidFill>
                <a:latin typeface="Arial Rounded MT Bold" pitchFamily="34" charset="0"/>
              </a:rPr>
              <a:t>outcome</a:t>
            </a:r>
          </a:p>
          <a:p>
            <a:pPr algn="l"/>
            <a:endParaRPr lang="en-US" sz="1800" dirty="0">
              <a:solidFill>
                <a:schemeClr val="accent6"/>
              </a:solidFill>
              <a:latin typeface="Arial Rounded MT Bold" pitchFamily="34" charset="0"/>
            </a:endParaRPr>
          </a:p>
          <a:p>
            <a:pPr algn="l"/>
            <a:r>
              <a:rPr lang="en-US" sz="1800" dirty="0" smtClean="0">
                <a:solidFill>
                  <a:schemeClr val="accent6"/>
                </a:solidFill>
                <a:latin typeface="Arial Rounded MT Bold" pitchFamily="34" charset="0"/>
              </a:rPr>
              <a:t>. </a:t>
            </a:r>
            <a:r>
              <a:rPr lang="en-US" sz="1800" dirty="0">
                <a:solidFill>
                  <a:schemeClr val="accent6"/>
                </a:solidFill>
                <a:latin typeface="Arial Rounded MT Bold" pitchFamily="34" charset="0"/>
              </a:rPr>
              <a:t>The child loses motor skills and bowel or bladder control. The condition may arrest after a time, or progress to a severe neurological condition with worsening symptoms</a:t>
            </a:r>
          </a:p>
        </p:txBody>
      </p:sp>
    </p:spTree>
    <p:extLst>
      <p:ext uri="{BB962C8B-B14F-4D97-AF65-F5344CB8AC3E}">
        <p14:creationId xmlns:p14="http://schemas.microsoft.com/office/powerpoint/2010/main" val="26332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  <a:latin typeface="Arial Rounded MT Bold" pitchFamily="34" charset="0"/>
              </a:rPr>
              <a:t>PDD –NOS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accent6"/>
                </a:solidFill>
                <a:latin typeface="Arial Rounded MT Bold" pitchFamily="34" charset="0"/>
              </a:rPr>
              <a:t>. The term atypical autism </a:t>
            </a:r>
            <a:r>
              <a:rPr lang="en-US" dirty="0" smtClean="0">
                <a:solidFill>
                  <a:schemeClr val="accent6"/>
                </a:solidFill>
                <a:latin typeface="Arial Rounded MT Bold" pitchFamily="34" charset="0"/>
              </a:rPr>
              <a:t>denotes </a:t>
            </a:r>
            <a:r>
              <a:rPr lang="en-US" dirty="0">
                <a:solidFill>
                  <a:schemeClr val="accent6"/>
                </a:solidFill>
                <a:latin typeface="Arial Rounded MT Bold" pitchFamily="34" charset="0"/>
              </a:rPr>
              <a:t>a residual category for pervasive developmental disorders that resemble ASD but do not meet the diagnostic criteria for any of the syndromes within this group</a:t>
            </a:r>
          </a:p>
        </p:txBody>
      </p:sp>
    </p:spTree>
    <p:extLst>
      <p:ext uri="{BB962C8B-B14F-4D97-AF65-F5344CB8AC3E}">
        <p14:creationId xmlns:p14="http://schemas.microsoft.com/office/powerpoint/2010/main" val="153842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7231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9547" y="47667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68227" y="548680"/>
            <a:ext cx="8280920" cy="587727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14400" b="1" dirty="0" smtClean="0">
                <a:solidFill>
                  <a:srgbClr val="0070C0"/>
                </a:solidFill>
                <a:latin typeface="Arial Rounded MT Bold" pitchFamily="34" charset="0"/>
              </a:rPr>
              <a:t>ASDs term </a:t>
            </a:r>
            <a:r>
              <a:rPr lang="en-US" sz="14400" b="1" dirty="0">
                <a:solidFill>
                  <a:srgbClr val="0070C0"/>
                </a:solidFill>
                <a:latin typeface="Arial Rounded MT Bold" pitchFamily="34" charset="0"/>
              </a:rPr>
              <a:t>pervasive developmental </a:t>
            </a:r>
            <a:endParaRPr lang="en-US" sz="14400" b="1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 marL="0" indent="0" algn="l">
              <a:buNone/>
            </a:pPr>
            <a:r>
              <a:rPr lang="en-US" sz="14400" b="1" dirty="0" smtClean="0">
                <a:solidFill>
                  <a:srgbClr val="0070C0"/>
                </a:solidFill>
                <a:latin typeface="Arial Rounded MT Bold" pitchFamily="34" charset="0"/>
              </a:rPr>
              <a:t>disorder</a:t>
            </a:r>
            <a:r>
              <a:rPr lang="en-US" sz="14400" b="1" dirty="0">
                <a:solidFill>
                  <a:srgbClr val="0070C0"/>
                </a:solidFill>
                <a:latin typeface="Arial Rounded MT Bold" pitchFamily="34" charset="0"/>
              </a:rPr>
              <a:t>, </a:t>
            </a:r>
            <a:endParaRPr lang="en-US" sz="14400" b="1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 algn="l"/>
            <a:endParaRPr lang="en-US" sz="72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l"/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refers </a:t>
            </a:r>
            <a:r>
              <a:rPr lang="en-US" sz="7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to a group of disorders characterized by abnormalities in communication and social interaction and by restricted repetitive activities and interests. </a:t>
            </a:r>
          </a:p>
          <a:p>
            <a:pPr algn="l"/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Usually development is abnormal from infancy, and most cases </a:t>
            </a:r>
            <a:r>
              <a:rPr lang="en-US" sz="7200" dirty="0">
                <a:solidFill>
                  <a:srgbClr val="F79646">
                    <a:lumMod val="75000"/>
                  </a:srgbClr>
                </a:solidFill>
                <a:latin typeface="Arial Rounded MT Bold" pitchFamily="34" charset="0"/>
              </a:rPr>
              <a:t> are </a:t>
            </a:r>
            <a:r>
              <a:rPr lang="en-US" sz="7200" dirty="0" smtClean="0">
                <a:solidFill>
                  <a:srgbClr val="F79646">
                    <a:lumMod val="75000"/>
                  </a:srgbClr>
                </a:solidFill>
                <a:latin typeface="Arial Rounded MT Bold" pitchFamily="34" charset="0"/>
              </a:rPr>
              <a:t>manifested </a:t>
            </a:r>
            <a:r>
              <a:rPr lang="en-US" sz="7200" dirty="0">
                <a:solidFill>
                  <a:srgbClr val="F79646">
                    <a:lumMod val="75000"/>
                  </a:srgbClr>
                </a:solidFill>
                <a:latin typeface="Arial Rounded MT Bold" pitchFamily="34" charset="0"/>
              </a:rPr>
              <a:t>before the age of 5 years</a:t>
            </a:r>
            <a:endParaRPr lang="ar-SA" sz="72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l"/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97077"/>
            <a:ext cx="2260923" cy="2260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21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l" rtl="0">
              <a:lnSpc>
                <a:spcPct val="200000"/>
              </a:lnSpc>
              <a:spcBef>
                <a:spcPts val="1800"/>
              </a:spcBef>
              <a:buNone/>
            </a:pPr>
            <a:r>
              <a:rPr lang="en-US" sz="3600" b="1" dirty="0">
                <a:solidFill>
                  <a:srgbClr val="0070C0"/>
                </a:solidFill>
                <a:latin typeface="Arial Rounded MT Bold" pitchFamily="34" charset="0"/>
              </a:rPr>
              <a:t>ASDs :</a:t>
            </a:r>
            <a:endParaRPr lang="en-US" sz="1800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marL="0" lvl="0" indent="0" algn="l" rtl="0">
              <a:lnSpc>
                <a:spcPct val="200000"/>
              </a:lnSpc>
              <a:spcBef>
                <a:spcPts val="1800"/>
              </a:spcBef>
              <a:buNone/>
            </a:pPr>
            <a:r>
              <a:rPr lang="en-US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1)Autism 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1800"/>
              </a:spcBef>
              <a:buFont typeface="+mj-lt"/>
              <a:buAutoNum type="arabicParenR"/>
            </a:pPr>
            <a:r>
              <a:rPr lang="en-US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Asperger’s disorder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1800"/>
              </a:spcBef>
              <a:buFont typeface="+mj-lt"/>
              <a:buAutoNum type="arabicParenR"/>
            </a:pPr>
            <a:r>
              <a:rPr lang="en-US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Childhood disintegrative disorder</a:t>
            </a:r>
          </a:p>
          <a:p>
            <a:pPr marL="457200" lvl="0" indent="-457200" algn="l" rtl="0">
              <a:lnSpc>
                <a:spcPct val="200000"/>
              </a:lnSpc>
              <a:spcBef>
                <a:spcPts val="1800"/>
              </a:spcBef>
              <a:buFont typeface="+mj-lt"/>
              <a:buAutoNum type="arabicParenR"/>
            </a:pPr>
            <a:r>
              <a:rPr lang="en-US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Not otherwise specified ( PDD-NOS )</a:t>
            </a:r>
            <a:endParaRPr lang="ar-JO" sz="1800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1800"/>
              </a:spcBef>
              <a:buFont typeface="+mj-lt"/>
              <a:buAutoNum type="arabicParenR"/>
            </a:pPr>
            <a:r>
              <a:rPr lang="en-US" sz="1800" b="1" dirty="0" err="1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Reet</a:t>
            </a:r>
            <a:r>
              <a:rPr lang="en-US" sz="1800" b="1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syndrom</a:t>
            </a:r>
            <a:r>
              <a:rPr lang="en-US" sz="1800" b="1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 </a:t>
            </a:r>
            <a:endParaRPr lang="ar-JO" sz="1800" b="1" dirty="0">
              <a:solidFill>
                <a:srgbClr val="002060"/>
              </a:solidFill>
              <a:latin typeface="Segoe Print" panose="02000600000000000000" pitchFamily="2" charset="0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0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244827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Bodoni MT Black" panose="02070A03080606020203" pitchFamily="18" charset="0"/>
                <a:cs typeface="Andalus" panose="02020603050405020304" pitchFamily="18" charset="-78"/>
              </a:rPr>
              <a:t> 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ndalus" panose="02020603050405020304" pitchFamily="18" charset="-78"/>
              </a:rPr>
              <a:t>ASD </a:t>
            </a:r>
            <a:b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ndalus" panose="02020603050405020304" pitchFamily="18" charset="-78"/>
              </a:rPr>
            </a:br>
            <a:r>
              <a:rPr lang="en-US" sz="3200" b="1" dirty="0" smtClean="0">
                <a:solidFill>
                  <a:srgbClr val="0070C0"/>
                </a:solidFill>
                <a:latin typeface="Arial Rounded MT Bold" pitchFamily="34" charset="0"/>
                <a:cs typeface="Andalus" panose="02020603050405020304" pitchFamily="18" charset="-78"/>
              </a:rPr>
              <a:t>Diagnosis </a:t>
            </a:r>
            <a:r>
              <a:rPr lang="en-US" sz="3200" b="1" dirty="0">
                <a:solidFill>
                  <a:srgbClr val="0070C0"/>
                </a:solidFill>
                <a:latin typeface="Arial Rounded MT Bold" pitchFamily="34" charset="0"/>
                <a:cs typeface="Andalus" panose="02020603050405020304" pitchFamily="18" charset="-78"/>
              </a:rPr>
              <a:t>and </a:t>
            </a:r>
            <a:r>
              <a:rPr lang="en-US" sz="3200" b="1" dirty="0" smtClean="0">
                <a:solidFill>
                  <a:srgbClr val="0070C0"/>
                </a:solidFill>
                <a:latin typeface="Arial Rounded MT Bold" pitchFamily="34" charset="0"/>
                <a:cs typeface="Andalus" panose="02020603050405020304" pitchFamily="18" charset="-78"/>
              </a:rPr>
              <a:t>DSM-5 Criteria</a:t>
            </a:r>
            <a:endParaRPr lang="en-US" sz="32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342331"/>
            <a:ext cx="8229600" cy="4525963"/>
          </a:xfrm>
        </p:spPr>
        <p:txBody>
          <a:bodyPr/>
          <a:lstStyle/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Definition: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Autism is a childhood-onset disorder characterized by 3 types of deficits: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 Social deficits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2 Communication impairment 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 Rigid ritualistic interests</a:t>
            </a:r>
            <a:endParaRPr lang="x-none" sz="200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182" y="4149080"/>
            <a:ext cx="3249613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03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692696"/>
            <a:ext cx="8686800" cy="5649491"/>
          </a:xfrm>
        </p:spPr>
        <p:txBody>
          <a:bodyPr/>
          <a:lstStyle/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800" u="sng" dirty="0">
                <a:solidFill>
                  <a:srgbClr val="0070C0"/>
                </a:solidFill>
                <a:latin typeface="Arial Rounded MT Bold" pitchFamily="34" charset="0"/>
              </a:rPr>
              <a:t>1- </a:t>
            </a:r>
            <a:r>
              <a:rPr lang="en-US" sz="2800" b="1" u="sng" dirty="0">
                <a:solidFill>
                  <a:srgbClr val="0070C0"/>
                </a:solidFill>
                <a:latin typeface="Arial Rounded MT Bold" pitchFamily="34" charset="0"/>
              </a:rPr>
              <a:t>Social deficit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at least two of the following: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1marked impairment in nonverbal behaviors, such as eye-to-eye contact, facial expression, body postures, and gestures to regulate social interaction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 failure to develop peer relationships appropriate to developmental age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 a lack of spontaneous seeking to share enjoyment, interests, or achievements with other people (e.g., by a lack of showing, bringing, or pointing out objects of interest)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 lack of social or emotional reciprocity</a:t>
            </a:r>
            <a:endParaRPr lang="x-none" sz="200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16719"/>
            <a:ext cx="2880320" cy="234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64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332656"/>
            <a:ext cx="8229600" cy="4525963"/>
          </a:xfrm>
        </p:spPr>
        <p:txBody>
          <a:bodyPr/>
          <a:lstStyle/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400" b="1" dirty="0">
                <a:solidFill>
                  <a:srgbClr val="0070C0"/>
                </a:solidFill>
                <a:latin typeface="Arial Rounded MT Bold" pitchFamily="34" charset="0"/>
              </a:rPr>
              <a:t>2- Communication impairment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u="sng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</a:t>
            </a:r>
            <a:r>
              <a:rPr lang="en-US" sz="2000" u="sng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least</a:t>
            </a: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one of the following: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 delay in, or total lack of, the development of spoken language (not accompanied by an attempt to compensate through alternative modes of communication such as gesture or mime)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 in individuals with adequate speech, marked impairment in the ability to initiate or sustain a conversation with others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 stereotyped and repetitive use of language or idiosyncratic language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 lack of varied, spontaneous make-believe play or social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imitative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play </a:t>
            </a:r>
            <a:r>
              <a:rPr lang="en-US" sz="2000" u="sng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appropriate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to developmental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leve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653136"/>
            <a:ext cx="2539357" cy="210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43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32656"/>
            <a:ext cx="5580112" cy="6282843"/>
          </a:xfrm>
        </p:spPr>
        <p:txBody>
          <a:bodyPr>
            <a:normAutofit/>
          </a:bodyPr>
          <a:lstStyle/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400" b="1" dirty="0">
                <a:solidFill>
                  <a:srgbClr val="0070C0"/>
                </a:solidFill>
                <a:latin typeface="Arial Rounded MT Bold" pitchFamily="34" charset="0"/>
              </a:rPr>
              <a:t>3- RITUALISTIC INTEREST</a:t>
            </a:r>
            <a:endParaRPr lang="en-US" sz="2400" dirty="0">
              <a:solidFill>
                <a:srgbClr val="0070C0"/>
              </a:solidFill>
              <a:latin typeface="Arial Rounded MT Bold" pitchFamily="34" charset="0"/>
            </a:endParaRP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at least one of the following: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 encompassing preoccupation with one or more stereotyped and restricted patterns of interest that is abnormal either in intensity or focus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 apparently inflexible adherence to specific, nonfunctional routines or rituals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 stereotyped and repetitive motor mannerisms (e.g. hand or finger flapping or twisting or complex whole-body movements)</a:t>
            </a:r>
          </a:p>
          <a:p>
            <a:pPr marL="0" lvl="0" indent="0" algn="l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 persistent preoccupation with parts of objects</a:t>
            </a:r>
            <a:endParaRPr lang="x-none" sz="200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775" y="2432190"/>
            <a:ext cx="385192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0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Arial Rounded MT Bold" pitchFamily="34" charset="0"/>
              </a:rPr>
              <a:t>Epidimiology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3838" lvl="0" indent="-223838" algn="l" rtl="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Recent increase in prevalence to one percent of population. Could be related to expansion of diagnostic classification and/or increased awareness/recognition.</a:t>
            </a:r>
          </a:p>
          <a:p>
            <a:pPr marL="223838" lvl="0" indent="-223838" algn="l" rtl="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 4:1 ratio of diagnosis in males: females.</a:t>
            </a:r>
          </a:p>
          <a:p>
            <a:pPr marL="223838" lvl="0" indent="-223838" algn="l" rtl="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Symptoms typically recognized between 12 and 24 months old, but varies based on severity.</a:t>
            </a:r>
            <a:endParaRPr lang="ar-JO" sz="2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4544" y="34622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Arial Rounded MT Bold" pitchFamily="34" charset="0"/>
              </a:rPr>
              <a:t>Risk factors and possible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etiology</a:t>
            </a:r>
            <a:endParaRPr lang="en-US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57" y="1412776"/>
            <a:ext cx="8964488" cy="5112568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1) ASD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has a strong genetic basis. The heritability of ASD in the population is around 90%. </a:t>
            </a:r>
            <a:endParaRPr lang="ar-SA" sz="20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marL="0" lvl="0" indent="0" algn="l" rtl="0">
              <a:spcBef>
                <a:spcPts val="1800"/>
              </a:spcBef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2) Fragile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X syndrome = most common known single gene cause of ASD.</a:t>
            </a:r>
          </a:p>
          <a:p>
            <a:pPr marL="0" indent="0" algn="l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marL="0" lvl="0" indent="0" algn="l" rtl="0">
              <a:spcBef>
                <a:spcPts val="1800"/>
              </a:spcBef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3) a birth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defects, including cerebral palsy, gestational age less than 35 weeks, and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Prenatal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neurological insults (e.g., infections, drugs), advanced paternal age, and low birth weight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pPr marL="0" lvl="0" indent="0" algn="l" rtl="0">
              <a:spcBef>
                <a:spcPts val="1800"/>
              </a:spcBef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4)</a:t>
            </a:r>
            <a:r>
              <a:rPr lang="ar-SA" sz="2000" dirty="0" smtClean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Palatino Linotype"/>
              </a:rPr>
              <a:t>.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Arial Rounded MT Bold" pitchFamily="34" charset="0"/>
              </a:rPr>
              <a:t> Association with epilepsy</a:t>
            </a:r>
            <a:r>
              <a:rPr lang="ar-SA" sz="2000" dirty="0">
                <a:solidFill>
                  <a:srgbClr val="F79646">
                    <a:lumMod val="75000"/>
                  </a:srgbClr>
                </a:solidFill>
                <a:latin typeface="Arial Rounded MT Bold" pitchFamily="34" charset="0"/>
              </a:rPr>
              <a:t> </a:t>
            </a:r>
            <a:endParaRPr lang="ar-JO" sz="2000" dirty="0">
              <a:solidFill>
                <a:prstClr val="black"/>
              </a:solidFill>
              <a:latin typeface="Palatino Linotype"/>
              <a:cs typeface="Times New Roman"/>
            </a:endParaRPr>
          </a:p>
          <a:p>
            <a:pPr marL="0" indent="0" algn="l">
              <a:buNone/>
            </a:pPr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marL="0" indent="0" algn="l"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5) maternal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use of valproate in pregnancy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pPr marL="0" indent="0" algn="l"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</a:p>
          <a:p>
            <a:pPr marL="0" indent="0" algn="l"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.6)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Scioeconomic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status </a:t>
            </a:r>
            <a:r>
              <a:rPr lang="en-US" sz="2000" dirty="0" smtClean="0"/>
              <a:t>, 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777"/>
            <a:ext cx="1944216" cy="145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2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935</Words>
  <Application>Microsoft Office PowerPoint</Application>
  <PresentationFormat>عرض على الشاشة (3:4)‏</PresentationFormat>
  <Paragraphs>98</Paragraphs>
  <Slides>16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عرض تقديمي في PowerPoint</vt:lpstr>
      <vt:lpstr>عرض تقديمي في PowerPoint</vt:lpstr>
      <vt:lpstr>عرض تقديمي في PowerPoint</vt:lpstr>
      <vt:lpstr> ASD  Diagnosis and DSM-5 Criteria</vt:lpstr>
      <vt:lpstr>عرض تقديمي في PowerPoint</vt:lpstr>
      <vt:lpstr>عرض تقديمي في PowerPoint</vt:lpstr>
      <vt:lpstr>عرض تقديمي في PowerPoint</vt:lpstr>
      <vt:lpstr>Epidimiology </vt:lpstr>
      <vt:lpstr>Risk factors and possible etiology</vt:lpstr>
      <vt:lpstr>Prognosis </vt:lpstr>
      <vt:lpstr>Treatment </vt:lpstr>
      <vt:lpstr>Asperger syndrome ( AS)</vt:lpstr>
      <vt:lpstr>Rett syndrome</vt:lpstr>
      <vt:lpstr>Childhood Disintegrative Disorder ( CDD)</vt:lpstr>
      <vt:lpstr>PDD –NOS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Win11</dc:creator>
  <cp:lastModifiedBy>Win11</cp:lastModifiedBy>
  <cp:revision>29</cp:revision>
  <dcterms:created xsi:type="dcterms:W3CDTF">2023-07-17T20:20:51Z</dcterms:created>
  <dcterms:modified xsi:type="dcterms:W3CDTF">2023-07-29T21:48:25Z</dcterms:modified>
</cp:coreProperties>
</file>