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8" r:id="rId2"/>
    <p:sldId id="257" r:id="rId3"/>
    <p:sldId id="260" r:id="rId4"/>
    <p:sldId id="262" r:id="rId5"/>
    <p:sldId id="261" r:id="rId6"/>
    <p:sldId id="326" r:id="rId7"/>
    <p:sldId id="310" r:id="rId8"/>
    <p:sldId id="264" r:id="rId9"/>
    <p:sldId id="301" r:id="rId10"/>
    <p:sldId id="316" r:id="rId11"/>
    <p:sldId id="284" r:id="rId12"/>
    <p:sldId id="286" r:id="rId13"/>
    <p:sldId id="312" r:id="rId14"/>
    <p:sldId id="311" r:id="rId15"/>
    <p:sldId id="294" r:id="rId16"/>
    <p:sldId id="295" r:id="rId17"/>
    <p:sldId id="305" r:id="rId18"/>
    <p:sldId id="306" r:id="rId19"/>
    <p:sldId id="317" r:id="rId20"/>
    <p:sldId id="309" r:id="rId21"/>
    <p:sldId id="307" r:id="rId22"/>
    <p:sldId id="308" r:id="rId23"/>
    <p:sldId id="299" r:id="rId24"/>
    <p:sldId id="302" r:id="rId25"/>
    <p:sldId id="325" r:id="rId26"/>
    <p:sldId id="318" r:id="rId27"/>
    <p:sldId id="319" r:id="rId28"/>
    <p:sldId id="320" r:id="rId29"/>
    <p:sldId id="321" r:id="rId30"/>
    <p:sldId id="322" r:id="rId31"/>
    <p:sldId id="323" r:id="rId32"/>
    <p:sldId id="32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ah, Hassan" initials="JH" lastIdx="1" clrIdx="0">
    <p:extLst>
      <p:ext uri="{19B8F6BF-5375-455C-9EA6-DF929625EA0E}">
        <p15:presenceInfo xmlns:p15="http://schemas.microsoft.com/office/powerpoint/2012/main" userId="Judah, Has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5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EF48D-75BA-49FE-8F0A-5CEF1F8C1D8B}" type="doc">
      <dgm:prSet loTypeId="urn:microsoft.com/office/officeart/2018/2/layout/IconVerticalSolidList" loCatId="icon" qsTypeId="urn:microsoft.com/office/officeart/2005/8/quickstyle/simple1" qsCatId="simple" csTypeId="urn:microsoft.com/office/officeart/2005/8/colors/accent3_1" csCatId="accent3" phldr="1"/>
      <dgm:spPr/>
      <dgm:t>
        <a:bodyPr/>
        <a:lstStyle/>
        <a:p>
          <a:endParaRPr lang="en-US"/>
        </a:p>
      </dgm:t>
    </dgm:pt>
    <dgm:pt modelId="{3858AD14-B7BE-4F70-B29B-C36CE43AF464}">
      <dgm:prSet/>
      <dgm:spPr/>
      <dgm:t>
        <a:bodyPr/>
        <a:lstStyle/>
        <a:p>
          <a:pPr>
            <a:lnSpc>
              <a:spcPct val="100000"/>
            </a:lnSpc>
          </a:pPr>
          <a:r>
            <a:rPr lang="en-US" b="1"/>
            <a:t>The most used measure is the </a:t>
          </a:r>
          <a:r>
            <a:rPr lang="en-US" b="1" i="1"/>
            <a:t>weight for age </a:t>
          </a:r>
          <a:r>
            <a:rPr lang="en-US" b="1"/>
            <a:t>(by using the growth chart). It is a very sensitive measure of growth, easily made, with a high level of accuracy.</a:t>
          </a:r>
          <a:endParaRPr lang="en-US" b="1" dirty="0"/>
        </a:p>
      </dgm:t>
    </dgm:pt>
    <dgm:pt modelId="{DA9C3B8E-17B9-4207-BBB4-730AC5A3A714}" type="parTrans" cxnId="{94287737-5D18-4241-9823-F10083CFCC4C}">
      <dgm:prSet/>
      <dgm:spPr/>
      <dgm:t>
        <a:bodyPr/>
        <a:lstStyle/>
        <a:p>
          <a:endParaRPr lang="en-US"/>
        </a:p>
      </dgm:t>
    </dgm:pt>
    <dgm:pt modelId="{0ACCE305-5A7D-4CA2-96D0-D314D4617780}" type="sibTrans" cxnId="{94287737-5D18-4241-9823-F10083CFCC4C}">
      <dgm:prSet/>
      <dgm:spPr/>
      <dgm:t>
        <a:bodyPr/>
        <a:lstStyle/>
        <a:p>
          <a:endParaRPr lang="en-US"/>
        </a:p>
      </dgm:t>
    </dgm:pt>
    <dgm:pt modelId="{2C3D6266-5B2C-4C2E-BA4F-43A2B9E0EFD4}">
      <dgm:prSet custT="1"/>
      <dgm:spPr/>
      <dgm:t>
        <a:bodyPr/>
        <a:lstStyle/>
        <a:p>
          <a:pPr>
            <a:lnSpc>
              <a:spcPct val="100000"/>
            </a:lnSpc>
          </a:pPr>
          <a:r>
            <a:rPr lang="en-US" sz="2300" b="1" kern="1200"/>
            <a:t>Average weight gain during the </a:t>
          </a:r>
          <a:r>
            <a:rPr lang="en-US" sz="2300" b="1" i="1" kern="1200"/>
            <a:t>first year of life is about 750 g / month </a:t>
          </a:r>
          <a:r>
            <a:rPr lang="en-US" sz="2300" b="1" kern="1200"/>
            <a:t>in </a:t>
          </a:r>
          <a:r>
            <a:rPr lang="en-US" sz="2300" b="1" i="1" kern="1200">
              <a:latin typeface="Calibri" panose="020F0502020204030204"/>
              <a:ea typeface="+mn-ea"/>
              <a:cs typeface="+mn-cs"/>
            </a:rPr>
            <a:t>the first four months</a:t>
          </a:r>
          <a:r>
            <a:rPr lang="en-US" sz="2300" b="1" kern="1200"/>
            <a:t>, 500 g / month in the second four months and 250 g / month in the third four months. </a:t>
          </a:r>
          <a:endParaRPr lang="en-US" sz="2300" b="1" kern="1200" dirty="0"/>
        </a:p>
      </dgm:t>
    </dgm:pt>
    <dgm:pt modelId="{7410BC71-B3D9-4444-A2CD-5972F68B866E}" type="parTrans" cxnId="{F79C7B74-DE95-439B-ADD9-427957C8458F}">
      <dgm:prSet/>
      <dgm:spPr/>
      <dgm:t>
        <a:bodyPr/>
        <a:lstStyle/>
        <a:p>
          <a:endParaRPr lang="en-US"/>
        </a:p>
      </dgm:t>
    </dgm:pt>
    <dgm:pt modelId="{94E26579-CFD5-49D7-AC1D-6CFAE4C1313B}" type="sibTrans" cxnId="{F79C7B74-DE95-439B-ADD9-427957C8458F}">
      <dgm:prSet/>
      <dgm:spPr/>
      <dgm:t>
        <a:bodyPr/>
        <a:lstStyle/>
        <a:p>
          <a:endParaRPr lang="en-US"/>
        </a:p>
      </dgm:t>
    </dgm:pt>
    <dgm:pt modelId="{EA32C776-E19C-4C0D-84DB-5CEE4CF3B0E1}">
      <dgm:prSet/>
      <dgm:spPr/>
      <dgm:t>
        <a:bodyPr/>
        <a:lstStyle/>
        <a:p>
          <a:pPr>
            <a:lnSpc>
              <a:spcPct val="100000"/>
            </a:lnSpc>
          </a:pPr>
          <a:r>
            <a:rPr lang="en-US" b="1"/>
            <a:t>So, the infant can double his birth weight by 4-5 months, and triple by the end of first year and quadruple by the age of two years.</a:t>
          </a:r>
          <a:endParaRPr lang="en-US" b="1" dirty="0"/>
        </a:p>
      </dgm:t>
    </dgm:pt>
    <dgm:pt modelId="{6628B4E2-204D-472F-A364-58B1F9CCE65F}" type="parTrans" cxnId="{384232F2-8760-4DC8-A79A-C979E5DC7472}">
      <dgm:prSet/>
      <dgm:spPr/>
      <dgm:t>
        <a:bodyPr/>
        <a:lstStyle/>
        <a:p>
          <a:endParaRPr lang="en-US"/>
        </a:p>
      </dgm:t>
    </dgm:pt>
    <dgm:pt modelId="{6F5E6575-5A4C-4FC3-9972-8040FEE267CD}" type="sibTrans" cxnId="{384232F2-8760-4DC8-A79A-C979E5DC7472}">
      <dgm:prSet/>
      <dgm:spPr/>
      <dgm:t>
        <a:bodyPr/>
        <a:lstStyle/>
        <a:p>
          <a:endParaRPr lang="en-US"/>
        </a:p>
      </dgm:t>
    </dgm:pt>
    <dgm:pt modelId="{6C692EF7-6F28-43CB-B7F7-50DE91C21923}" type="pres">
      <dgm:prSet presAssocID="{AC7EF48D-75BA-49FE-8F0A-5CEF1F8C1D8B}" presName="root" presStyleCnt="0">
        <dgm:presLayoutVars>
          <dgm:dir/>
          <dgm:resizeHandles val="exact"/>
        </dgm:presLayoutVars>
      </dgm:prSet>
      <dgm:spPr/>
    </dgm:pt>
    <dgm:pt modelId="{687B6179-9038-4A04-BFCA-73FA8AFA0D4F}" type="pres">
      <dgm:prSet presAssocID="{3858AD14-B7BE-4F70-B29B-C36CE43AF464}" presName="compNode" presStyleCnt="0"/>
      <dgm:spPr/>
    </dgm:pt>
    <dgm:pt modelId="{BD164D3C-B765-49FD-8972-20F89C9C02C0}" type="pres">
      <dgm:prSet presAssocID="{3858AD14-B7BE-4F70-B29B-C36CE43AF464}" presName="bgRect" presStyleLbl="bgShp" presStyleIdx="0" presStyleCnt="3"/>
      <dgm:spPr/>
    </dgm:pt>
    <dgm:pt modelId="{56D69B31-491F-4EDD-A679-A426E899B1AC}" type="pres">
      <dgm:prSet presAssocID="{3858AD14-B7BE-4F70-B29B-C36CE43AF4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FDF84A74-AAC0-4D21-AAFF-186A558F43A0}" type="pres">
      <dgm:prSet presAssocID="{3858AD14-B7BE-4F70-B29B-C36CE43AF464}" presName="spaceRect" presStyleCnt="0"/>
      <dgm:spPr/>
    </dgm:pt>
    <dgm:pt modelId="{4AF4231C-EA56-4622-BBD6-00EA203ECD2B}" type="pres">
      <dgm:prSet presAssocID="{3858AD14-B7BE-4F70-B29B-C36CE43AF464}" presName="parTx" presStyleLbl="revTx" presStyleIdx="0" presStyleCnt="3">
        <dgm:presLayoutVars>
          <dgm:chMax val="0"/>
          <dgm:chPref val="0"/>
        </dgm:presLayoutVars>
      </dgm:prSet>
      <dgm:spPr/>
    </dgm:pt>
    <dgm:pt modelId="{BCC83EA0-03DD-475C-A3B9-BF055827B3B8}" type="pres">
      <dgm:prSet presAssocID="{0ACCE305-5A7D-4CA2-96D0-D314D4617780}" presName="sibTrans" presStyleCnt="0"/>
      <dgm:spPr/>
    </dgm:pt>
    <dgm:pt modelId="{7449DF35-5CFD-4A33-BF97-57EF4D62391B}" type="pres">
      <dgm:prSet presAssocID="{2C3D6266-5B2C-4C2E-BA4F-43A2B9E0EFD4}" presName="compNode" presStyleCnt="0"/>
      <dgm:spPr/>
    </dgm:pt>
    <dgm:pt modelId="{72198DE2-70D9-4D60-A712-1108890FA3F7}" type="pres">
      <dgm:prSet presAssocID="{2C3D6266-5B2C-4C2E-BA4F-43A2B9E0EFD4}" presName="bgRect" presStyleLbl="bgShp" presStyleIdx="1" presStyleCnt="3"/>
      <dgm:spPr/>
    </dgm:pt>
    <dgm:pt modelId="{8D3EC835-117B-4C15-AFD7-2283F80F4841}" type="pres">
      <dgm:prSet presAssocID="{2C3D6266-5B2C-4C2E-BA4F-43A2B9E0EF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AF918AB9-B0AB-4E4A-9EC6-10403E006A73}" type="pres">
      <dgm:prSet presAssocID="{2C3D6266-5B2C-4C2E-BA4F-43A2B9E0EFD4}" presName="spaceRect" presStyleCnt="0"/>
      <dgm:spPr/>
    </dgm:pt>
    <dgm:pt modelId="{69D4F219-5264-4C72-860C-C07CF7B086F8}" type="pres">
      <dgm:prSet presAssocID="{2C3D6266-5B2C-4C2E-BA4F-43A2B9E0EFD4}" presName="parTx" presStyleLbl="revTx" presStyleIdx="1" presStyleCnt="3">
        <dgm:presLayoutVars>
          <dgm:chMax val="0"/>
          <dgm:chPref val="0"/>
        </dgm:presLayoutVars>
      </dgm:prSet>
      <dgm:spPr/>
    </dgm:pt>
    <dgm:pt modelId="{ADA00B0E-8DAC-4B87-B6EE-372D1CB7D52D}" type="pres">
      <dgm:prSet presAssocID="{94E26579-CFD5-49D7-AC1D-6CFAE4C1313B}" presName="sibTrans" presStyleCnt="0"/>
      <dgm:spPr/>
    </dgm:pt>
    <dgm:pt modelId="{50BE1995-82F3-43B6-99AE-73897D3D78A4}" type="pres">
      <dgm:prSet presAssocID="{EA32C776-E19C-4C0D-84DB-5CEE4CF3B0E1}" presName="compNode" presStyleCnt="0"/>
      <dgm:spPr/>
    </dgm:pt>
    <dgm:pt modelId="{33BFAB9C-14BB-4772-8487-B665C4A39CED}" type="pres">
      <dgm:prSet presAssocID="{EA32C776-E19C-4C0D-84DB-5CEE4CF3B0E1}" presName="bgRect" presStyleLbl="bgShp" presStyleIdx="2" presStyleCnt="3"/>
      <dgm:spPr/>
    </dgm:pt>
    <dgm:pt modelId="{B445B529-787D-40C3-AE20-40586EFFA5CC}" type="pres">
      <dgm:prSet presAssocID="{EA32C776-E19C-4C0D-84DB-5CEE4CF3B0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roller"/>
        </a:ext>
      </dgm:extLst>
    </dgm:pt>
    <dgm:pt modelId="{7ADC3EF4-B768-4699-87E7-D508302EA4D2}" type="pres">
      <dgm:prSet presAssocID="{EA32C776-E19C-4C0D-84DB-5CEE4CF3B0E1}" presName="spaceRect" presStyleCnt="0"/>
      <dgm:spPr/>
    </dgm:pt>
    <dgm:pt modelId="{D48A8A0C-7501-41DC-8BCF-88F6495FCD33}" type="pres">
      <dgm:prSet presAssocID="{EA32C776-E19C-4C0D-84DB-5CEE4CF3B0E1}" presName="parTx" presStyleLbl="revTx" presStyleIdx="2" presStyleCnt="3">
        <dgm:presLayoutVars>
          <dgm:chMax val="0"/>
          <dgm:chPref val="0"/>
        </dgm:presLayoutVars>
      </dgm:prSet>
      <dgm:spPr/>
    </dgm:pt>
  </dgm:ptLst>
  <dgm:cxnLst>
    <dgm:cxn modelId="{435A5515-A163-4638-817E-BA00FCA6E672}" type="presOf" srcId="{EA32C776-E19C-4C0D-84DB-5CEE4CF3B0E1}" destId="{D48A8A0C-7501-41DC-8BCF-88F6495FCD33}" srcOrd="0" destOrd="0" presId="urn:microsoft.com/office/officeart/2018/2/layout/IconVerticalSolidList"/>
    <dgm:cxn modelId="{94287737-5D18-4241-9823-F10083CFCC4C}" srcId="{AC7EF48D-75BA-49FE-8F0A-5CEF1F8C1D8B}" destId="{3858AD14-B7BE-4F70-B29B-C36CE43AF464}" srcOrd="0" destOrd="0" parTransId="{DA9C3B8E-17B9-4207-BBB4-730AC5A3A714}" sibTransId="{0ACCE305-5A7D-4CA2-96D0-D314D4617780}"/>
    <dgm:cxn modelId="{8FA5083D-A514-4C94-8A13-6A5A805CE4A2}" type="presOf" srcId="{3858AD14-B7BE-4F70-B29B-C36CE43AF464}" destId="{4AF4231C-EA56-4622-BBD6-00EA203ECD2B}" srcOrd="0" destOrd="0" presId="urn:microsoft.com/office/officeart/2018/2/layout/IconVerticalSolidList"/>
    <dgm:cxn modelId="{F79C7B74-DE95-439B-ADD9-427957C8458F}" srcId="{AC7EF48D-75BA-49FE-8F0A-5CEF1F8C1D8B}" destId="{2C3D6266-5B2C-4C2E-BA4F-43A2B9E0EFD4}" srcOrd="1" destOrd="0" parTransId="{7410BC71-B3D9-4444-A2CD-5972F68B866E}" sibTransId="{94E26579-CFD5-49D7-AC1D-6CFAE4C1313B}"/>
    <dgm:cxn modelId="{8EA7B698-160C-43E6-9758-F3ACA3BDF38C}" type="presOf" srcId="{2C3D6266-5B2C-4C2E-BA4F-43A2B9E0EFD4}" destId="{69D4F219-5264-4C72-860C-C07CF7B086F8}" srcOrd="0" destOrd="0" presId="urn:microsoft.com/office/officeart/2018/2/layout/IconVerticalSolidList"/>
    <dgm:cxn modelId="{06FFBFA0-3BAC-4085-BD57-855C676D2DB7}" type="presOf" srcId="{AC7EF48D-75BA-49FE-8F0A-5CEF1F8C1D8B}" destId="{6C692EF7-6F28-43CB-B7F7-50DE91C21923}" srcOrd="0" destOrd="0" presId="urn:microsoft.com/office/officeart/2018/2/layout/IconVerticalSolidList"/>
    <dgm:cxn modelId="{384232F2-8760-4DC8-A79A-C979E5DC7472}" srcId="{AC7EF48D-75BA-49FE-8F0A-5CEF1F8C1D8B}" destId="{EA32C776-E19C-4C0D-84DB-5CEE4CF3B0E1}" srcOrd="2" destOrd="0" parTransId="{6628B4E2-204D-472F-A364-58B1F9CCE65F}" sibTransId="{6F5E6575-5A4C-4FC3-9972-8040FEE267CD}"/>
    <dgm:cxn modelId="{9BD53009-4C9A-43F1-8783-412EB981576D}" type="presParOf" srcId="{6C692EF7-6F28-43CB-B7F7-50DE91C21923}" destId="{687B6179-9038-4A04-BFCA-73FA8AFA0D4F}" srcOrd="0" destOrd="0" presId="urn:microsoft.com/office/officeart/2018/2/layout/IconVerticalSolidList"/>
    <dgm:cxn modelId="{BB6CE761-5320-4D07-AD4A-66554F9D9922}" type="presParOf" srcId="{687B6179-9038-4A04-BFCA-73FA8AFA0D4F}" destId="{BD164D3C-B765-49FD-8972-20F89C9C02C0}" srcOrd="0" destOrd="0" presId="urn:microsoft.com/office/officeart/2018/2/layout/IconVerticalSolidList"/>
    <dgm:cxn modelId="{35990916-3474-4CBC-8C2E-B1C112259B62}" type="presParOf" srcId="{687B6179-9038-4A04-BFCA-73FA8AFA0D4F}" destId="{56D69B31-491F-4EDD-A679-A426E899B1AC}" srcOrd="1" destOrd="0" presId="urn:microsoft.com/office/officeart/2018/2/layout/IconVerticalSolidList"/>
    <dgm:cxn modelId="{48B79934-0E2D-4806-9B3F-E4E812F91F9B}" type="presParOf" srcId="{687B6179-9038-4A04-BFCA-73FA8AFA0D4F}" destId="{FDF84A74-AAC0-4D21-AAFF-186A558F43A0}" srcOrd="2" destOrd="0" presId="urn:microsoft.com/office/officeart/2018/2/layout/IconVerticalSolidList"/>
    <dgm:cxn modelId="{5D53ED02-48DC-4F9C-880C-921E39152448}" type="presParOf" srcId="{687B6179-9038-4A04-BFCA-73FA8AFA0D4F}" destId="{4AF4231C-EA56-4622-BBD6-00EA203ECD2B}" srcOrd="3" destOrd="0" presId="urn:microsoft.com/office/officeart/2018/2/layout/IconVerticalSolidList"/>
    <dgm:cxn modelId="{018DB461-FC35-4E28-A7F5-C82D12591297}" type="presParOf" srcId="{6C692EF7-6F28-43CB-B7F7-50DE91C21923}" destId="{BCC83EA0-03DD-475C-A3B9-BF055827B3B8}" srcOrd="1" destOrd="0" presId="urn:microsoft.com/office/officeart/2018/2/layout/IconVerticalSolidList"/>
    <dgm:cxn modelId="{039286C6-5CE1-43F7-B640-6E3AC35A36E3}" type="presParOf" srcId="{6C692EF7-6F28-43CB-B7F7-50DE91C21923}" destId="{7449DF35-5CFD-4A33-BF97-57EF4D62391B}" srcOrd="2" destOrd="0" presId="urn:microsoft.com/office/officeart/2018/2/layout/IconVerticalSolidList"/>
    <dgm:cxn modelId="{1C2C59C9-F48E-402B-89EC-DC1E681B49E2}" type="presParOf" srcId="{7449DF35-5CFD-4A33-BF97-57EF4D62391B}" destId="{72198DE2-70D9-4D60-A712-1108890FA3F7}" srcOrd="0" destOrd="0" presId="urn:microsoft.com/office/officeart/2018/2/layout/IconVerticalSolidList"/>
    <dgm:cxn modelId="{C05A919A-3F88-4E6D-BEFE-93134ADC0DEF}" type="presParOf" srcId="{7449DF35-5CFD-4A33-BF97-57EF4D62391B}" destId="{8D3EC835-117B-4C15-AFD7-2283F80F4841}" srcOrd="1" destOrd="0" presId="urn:microsoft.com/office/officeart/2018/2/layout/IconVerticalSolidList"/>
    <dgm:cxn modelId="{2BBFE1CD-1713-4F4F-A2E4-B6F865FD9B2C}" type="presParOf" srcId="{7449DF35-5CFD-4A33-BF97-57EF4D62391B}" destId="{AF918AB9-B0AB-4E4A-9EC6-10403E006A73}" srcOrd="2" destOrd="0" presId="urn:microsoft.com/office/officeart/2018/2/layout/IconVerticalSolidList"/>
    <dgm:cxn modelId="{AC45D00A-9BFA-4044-BAE9-A34F3C7527D7}" type="presParOf" srcId="{7449DF35-5CFD-4A33-BF97-57EF4D62391B}" destId="{69D4F219-5264-4C72-860C-C07CF7B086F8}" srcOrd="3" destOrd="0" presId="urn:microsoft.com/office/officeart/2018/2/layout/IconVerticalSolidList"/>
    <dgm:cxn modelId="{8A836CD6-27BE-4D3A-BD20-7BA2344A530E}" type="presParOf" srcId="{6C692EF7-6F28-43CB-B7F7-50DE91C21923}" destId="{ADA00B0E-8DAC-4B87-B6EE-372D1CB7D52D}" srcOrd="3" destOrd="0" presId="urn:microsoft.com/office/officeart/2018/2/layout/IconVerticalSolidList"/>
    <dgm:cxn modelId="{93B2C3E5-F57B-4D66-B101-24A8CD65BD0C}" type="presParOf" srcId="{6C692EF7-6F28-43CB-B7F7-50DE91C21923}" destId="{50BE1995-82F3-43B6-99AE-73897D3D78A4}" srcOrd="4" destOrd="0" presId="urn:microsoft.com/office/officeart/2018/2/layout/IconVerticalSolidList"/>
    <dgm:cxn modelId="{E34EBA28-5C59-4380-B98B-56F6622462B8}" type="presParOf" srcId="{50BE1995-82F3-43B6-99AE-73897D3D78A4}" destId="{33BFAB9C-14BB-4772-8487-B665C4A39CED}" srcOrd="0" destOrd="0" presId="urn:microsoft.com/office/officeart/2018/2/layout/IconVerticalSolidList"/>
    <dgm:cxn modelId="{6CE2D603-F955-41CD-A23C-D35675D1DC4B}" type="presParOf" srcId="{50BE1995-82F3-43B6-99AE-73897D3D78A4}" destId="{B445B529-787D-40C3-AE20-40586EFFA5CC}" srcOrd="1" destOrd="0" presId="urn:microsoft.com/office/officeart/2018/2/layout/IconVerticalSolidList"/>
    <dgm:cxn modelId="{5A884CB8-6CA5-46B5-B95B-47827E81A03E}" type="presParOf" srcId="{50BE1995-82F3-43B6-99AE-73897D3D78A4}" destId="{7ADC3EF4-B768-4699-87E7-D508302EA4D2}" srcOrd="2" destOrd="0" presId="urn:microsoft.com/office/officeart/2018/2/layout/IconVerticalSolidList"/>
    <dgm:cxn modelId="{C8A97095-85F2-4F15-BA53-52BF7DED0ABD}" type="presParOf" srcId="{50BE1995-82F3-43B6-99AE-73897D3D78A4}" destId="{D48A8A0C-7501-41DC-8BCF-88F6495FCD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B7137-646F-49BD-ABCC-1167F5DBAC14}" type="doc">
      <dgm:prSet loTypeId="urn:microsoft.com/office/officeart/2005/8/layout/target3" loCatId="relationship" qsTypeId="urn:microsoft.com/office/officeart/2005/8/quickstyle/simple1" qsCatId="simple" csTypeId="urn:microsoft.com/office/officeart/2005/8/colors/accent3_4" csCatId="accent3" phldr="1"/>
      <dgm:spPr/>
      <dgm:t>
        <a:bodyPr/>
        <a:lstStyle/>
        <a:p>
          <a:endParaRPr lang="en-GB"/>
        </a:p>
      </dgm:t>
    </dgm:pt>
    <dgm:pt modelId="{4B3AB274-E19E-4746-9CE4-D440D4719883}">
      <dgm:prSet/>
      <dgm:spPr/>
      <dgm:t>
        <a:bodyPr/>
        <a:lstStyle/>
        <a:p>
          <a:r>
            <a:rPr lang="en-US" dirty="0"/>
            <a:t>In growth monitoring, the weight of the child is plotted on the growth chart at: </a:t>
          </a:r>
          <a:endParaRPr lang="en-GB" dirty="0"/>
        </a:p>
      </dgm:t>
    </dgm:pt>
    <dgm:pt modelId="{016112DB-AB83-4385-AB4F-A548E0887034}" type="parTrans" cxnId="{07ADAFEF-C69E-45D9-A96F-37FDDC20AF1A}">
      <dgm:prSet/>
      <dgm:spPr/>
      <dgm:t>
        <a:bodyPr/>
        <a:lstStyle/>
        <a:p>
          <a:endParaRPr lang="en-GB"/>
        </a:p>
      </dgm:t>
    </dgm:pt>
    <dgm:pt modelId="{A2ECBEE5-1841-4141-BE02-53434CA4C397}" type="sibTrans" cxnId="{07ADAFEF-C69E-45D9-A96F-37FDDC20AF1A}">
      <dgm:prSet/>
      <dgm:spPr/>
      <dgm:t>
        <a:bodyPr/>
        <a:lstStyle/>
        <a:p>
          <a:endParaRPr lang="en-GB"/>
        </a:p>
      </dgm:t>
    </dgm:pt>
    <dgm:pt modelId="{058B9B90-994A-439E-9E7E-2A03800CE366}">
      <dgm:prSet/>
      <dgm:spPr/>
      <dgm:t>
        <a:bodyPr/>
        <a:lstStyle/>
        <a:p>
          <a:r>
            <a:rPr lang="en-US" b="1"/>
            <a:t>Monthly intervals during the first year of life,</a:t>
          </a:r>
          <a:endParaRPr lang="en-GB" b="1"/>
        </a:p>
      </dgm:t>
    </dgm:pt>
    <dgm:pt modelId="{2D2A209A-3C19-4D62-9847-47699A9B66A6}" type="parTrans" cxnId="{ED38933D-DF14-47FA-8F86-D17C355A040F}">
      <dgm:prSet/>
      <dgm:spPr/>
      <dgm:t>
        <a:bodyPr/>
        <a:lstStyle/>
        <a:p>
          <a:endParaRPr lang="en-GB"/>
        </a:p>
      </dgm:t>
    </dgm:pt>
    <dgm:pt modelId="{42CD7DE9-FD36-4991-A1C7-737596D3DCE0}" type="sibTrans" cxnId="{ED38933D-DF14-47FA-8F86-D17C355A040F}">
      <dgm:prSet/>
      <dgm:spPr/>
      <dgm:t>
        <a:bodyPr/>
        <a:lstStyle/>
        <a:p>
          <a:endParaRPr lang="en-GB"/>
        </a:p>
      </dgm:t>
    </dgm:pt>
    <dgm:pt modelId="{700AB404-F3E0-4AC5-AC48-0CAC1ABAF209}">
      <dgm:prSet/>
      <dgm:spPr/>
      <dgm:t>
        <a:bodyPr/>
        <a:lstStyle/>
        <a:p>
          <a:r>
            <a:rPr lang="en-US" b="1" dirty="0"/>
            <a:t>Every two months during the second year of life, </a:t>
          </a:r>
          <a:endParaRPr lang="en-GB" b="1" dirty="0"/>
        </a:p>
      </dgm:t>
    </dgm:pt>
    <dgm:pt modelId="{D66D8BD4-1866-49FE-96B9-DE694D8269C0}" type="parTrans" cxnId="{FCE2519C-7A5B-4343-91D0-8243EBBF026B}">
      <dgm:prSet/>
      <dgm:spPr/>
      <dgm:t>
        <a:bodyPr/>
        <a:lstStyle/>
        <a:p>
          <a:endParaRPr lang="en-GB"/>
        </a:p>
      </dgm:t>
    </dgm:pt>
    <dgm:pt modelId="{C9B2373D-AA0C-45EA-8B70-01A5AF2EB7D8}" type="sibTrans" cxnId="{FCE2519C-7A5B-4343-91D0-8243EBBF026B}">
      <dgm:prSet/>
      <dgm:spPr/>
      <dgm:t>
        <a:bodyPr/>
        <a:lstStyle/>
        <a:p>
          <a:endParaRPr lang="en-GB"/>
        </a:p>
      </dgm:t>
    </dgm:pt>
    <dgm:pt modelId="{D3A4CF31-20FD-4213-880C-B0344E508567}">
      <dgm:prSet/>
      <dgm:spPr/>
      <dgm:t>
        <a:bodyPr/>
        <a:lstStyle/>
        <a:p>
          <a:r>
            <a:rPr lang="en-US" b="1" dirty="0"/>
            <a:t>Every three months thereafter up to five years of age</a:t>
          </a:r>
          <a:r>
            <a:rPr lang="en-US" dirty="0"/>
            <a:t>.</a:t>
          </a:r>
          <a:endParaRPr lang="en-GB" dirty="0"/>
        </a:p>
      </dgm:t>
    </dgm:pt>
    <dgm:pt modelId="{3392E537-5D01-481B-8483-4D422DB9EB7A}" type="parTrans" cxnId="{D3FD6EF9-35B6-49C8-8E9B-FE8C3EA90D5A}">
      <dgm:prSet/>
      <dgm:spPr/>
      <dgm:t>
        <a:bodyPr/>
        <a:lstStyle/>
        <a:p>
          <a:endParaRPr lang="en-GB"/>
        </a:p>
      </dgm:t>
    </dgm:pt>
    <dgm:pt modelId="{BA461640-7D3A-4867-8A0D-76ACC39715D2}" type="sibTrans" cxnId="{D3FD6EF9-35B6-49C8-8E9B-FE8C3EA90D5A}">
      <dgm:prSet/>
      <dgm:spPr/>
      <dgm:t>
        <a:bodyPr/>
        <a:lstStyle/>
        <a:p>
          <a:endParaRPr lang="en-GB"/>
        </a:p>
      </dgm:t>
    </dgm:pt>
    <dgm:pt modelId="{A7ACE22D-420F-485A-878C-3555E4B4F5F1}" type="pres">
      <dgm:prSet presAssocID="{9DDB7137-646F-49BD-ABCC-1167F5DBAC14}" presName="Name0" presStyleCnt="0">
        <dgm:presLayoutVars>
          <dgm:chMax val="7"/>
          <dgm:dir/>
          <dgm:animLvl val="lvl"/>
          <dgm:resizeHandles val="exact"/>
        </dgm:presLayoutVars>
      </dgm:prSet>
      <dgm:spPr/>
    </dgm:pt>
    <dgm:pt modelId="{5797612E-65BE-44B9-AC22-E3A7111E644F}" type="pres">
      <dgm:prSet presAssocID="{4B3AB274-E19E-4746-9CE4-D440D4719883}" presName="circle1" presStyleLbl="node1" presStyleIdx="0" presStyleCnt="4"/>
      <dgm:spPr/>
    </dgm:pt>
    <dgm:pt modelId="{1507C3B6-407E-4D50-8F96-8A45C28E0C42}" type="pres">
      <dgm:prSet presAssocID="{4B3AB274-E19E-4746-9CE4-D440D4719883}" presName="space" presStyleCnt="0"/>
      <dgm:spPr/>
    </dgm:pt>
    <dgm:pt modelId="{79302BBD-6B97-4444-9853-C4494D3A6AD1}" type="pres">
      <dgm:prSet presAssocID="{4B3AB274-E19E-4746-9CE4-D440D4719883}" presName="rect1" presStyleLbl="alignAcc1" presStyleIdx="0" presStyleCnt="4" custScaleX="100000" custScaleY="100000"/>
      <dgm:spPr/>
    </dgm:pt>
    <dgm:pt modelId="{DA4FEBF4-DEFB-429B-AF08-8A3974FA3A62}" type="pres">
      <dgm:prSet presAssocID="{058B9B90-994A-439E-9E7E-2A03800CE366}" presName="vertSpace2" presStyleLbl="node1" presStyleIdx="0" presStyleCnt="4"/>
      <dgm:spPr/>
    </dgm:pt>
    <dgm:pt modelId="{F18B0A80-1516-4049-A7A8-7F30595125B5}" type="pres">
      <dgm:prSet presAssocID="{058B9B90-994A-439E-9E7E-2A03800CE366}" presName="circle2" presStyleLbl="node1" presStyleIdx="1" presStyleCnt="4"/>
      <dgm:spPr/>
    </dgm:pt>
    <dgm:pt modelId="{4BB559DD-306D-49BD-83E5-87A42B9A10AE}" type="pres">
      <dgm:prSet presAssocID="{058B9B90-994A-439E-9E7E-2A03800CE366}" presName="rect2" presStyleLbl="alignAcc1" presStyleIdx="1" presStyleCnt="4"/>
      <dgm:spPr/>
    </dgm:pt>
    <dgm:pt modelId="{70DA05B5-2B09-4F91-AC9F-A3BF5CFAD22E}" type="pres">
      <dgm:prSet presAssocID="{700AB404-F3E0-4AC5-AC48-0CAC1ABAF209}" presName="vertSpace3" presStyleLbl="node1" presStyleIdx="1" presStyleCnt="4"/>
      <dgm:spPr/>
    </dgm:pt>
    <dgm:pt modelId="{F26C206D-4947-4EDC-B853-C3BE9D524542}" type="pres">
      <dgm:prSet presAssocID="{700AB404-F3E0-4AC5-AC48-0CAC1ABAF209}" presName="circle3" presStyleLbl="node1" presStyleIdx="2" presStyleCnt="4"/>
      <dgm:spPr/>
    </dgm:pt>
    <dgm:pt modelId="{8D0B3E36-2E5B-4414-80F6-E4500F089C33}" type="pres">
      <dgm:prSet presAssocID="{700AB404-F3E0-4AC5-AC48-0CAC1ABAF209}" presName="rect3" presStyleLbl="alignAcc1" presStyleIdx="2" presStyleCnt="4"/>
      <dgm:spPr/>
    </dgm:pt>
    <dgm:pt modelId="{7C5B355F-3CC0-4C43-9233-8885A7BF0D97}" type="pres">
      <dgm:prSet presAssocID="{D3A4CF31-20FD-4213-880C-B0344E508567}" presName="vertSpace4" presStyleLbl="node1" presStyleIdx="2" presStyleCnt="4"/>
      <dgm:spPr/>
    </dgm:pt>
    <dgm:pt modelId="{99EAA67E-0753-41AF-BD31-CA6AD0A2D544}" type="pres">
      <dgm:prSet presAssocID="{D3A4CF31-20FD-4213-880C-B0344E508567}" presName="circle4" presStyleLbl="node1" presStyleIdx="3" presStyleCnt="4"/>
      <dgm:spPr/>
    </dgm:pt>
    <dgm:pt modelId="{B2C5FD75-F071-46B0-985F-5D52CD3275C6}" type="pres">
      <dgm:prSet presAssocID="{D3A4CF31-20FD-4213-880C-B0344E508567}" presName="rect4" presStyleLbl="alignAcc1" presStyleIdx="3" presStyleCnt="4"/>
      <dgm:spPr/>
    </dgm:pt>
    <dgm:pt modelId="{D32A9A42-8FF2-4A37-8360-5CF0F18D2198}" type="pres">
      <dgm:prSet presAssocID="{4B3AB274-E19E-4746-9CE4-D440D4719883}" presName="rect1ParTxNoCh" presStyleLbl="alignAcc1" presStyleIdx="3" presStyleCnt="4">
        <dgm:presLayoutVars>
          <dgm:chMax val="1"/>
          <dgm:bulletEnabled val="1"/>
        </dgm:presLayoutVars>
      </dgm:prSet>
      <dgm:spPr/>
    </dgm:pt>
    <dgm:pt modelId="{6D19EF43-46C0-4C84-A92B-416C8BFB0A87}" type="pres">
      <dgm:prSet presAssocID="{058B9B90-994A-439E-9E7E-2A03800CE366}" presName="rect2ParTxNoCh" presStyleLbl="alignAcc1" presStyleIdx="3" presStyleCnt="4">
        <dgm:presLayoutVars>
          <dgm:chMax val="1"/>
          <dgm:bulletEnabled val="1"/>
        </dgm:presLayoutVars>
      </dgm:prSet>
      <dgm:spPr/>
    </dgm:pt>
    <dgm:pt modelId="{4A0395F8-7BFC-4C44-8DD6-E31C963A3C1D}" type="pres">
      <dgm:prSet presAssocID="{700AB404-F3E0-4AC5-AC48-0CAC1ABAF209}" presName="rect3ParTxNoCh" presStyleLbl="alignAcc1" presStyleIdx="3" presStyleCnt="4">
        <dgm:presLayoutVars>
          <dgm:chMax val="1"/>
          <dgm:bulletEnabled val="1"/>
        </dgm:presLayoutVars>
      </dgm:prSet>
      <dgm:spPr/>
    </dgm:pt>
    <dgm:pt modelId="{7B1AD84B-6BB6-46B1-A504-81760BA54492}" type="pres">
      <dgm:prSet presAssocID="{D3A4CF31-20FD-4213-880C-B0344E508567}" presName="rect4ParTxNoCh" presStyleLbl="alignAcc1" presStyleIdx="3" presStyleCnt="4">
        <dgm:presLayoutVars>
          <dgm:chMax val="1"/>
          <dgm:bulletEnabled val="1"/>
        </dgm:presLayoutVars>
      </dgm:prSet>
      <dgm:spPr/>
    </dgm:pt>
  </dgm:ptLst>
  <dgm:cxnLst>
    <dgm:cxn modelId="{C5763C17-8BF0-41E7-9A29-E2444B9ED3C2}" type="presOf" srcId="{700AB404-F3E0-4AC5-AC48-0CAC1ABAF209}" destId="{4A0395F8-7BFC-4C44-8DD6-E31C963A3C1D}" srcOrd="1" destOrd="0" presId="urn:microsoft.com/office/officeart/2005/8/layout/target3"/>
    <dgm:cxn modelId="{71DB7724-C080-4470-9B8F-AC025C70C644}" type="presOf" srcId="{D3A4CF31-20FD-4213-880C-B0344E508567}" destId="{7B1AD84B-6BB6-46B1-A504-81760BA54492}" srcOrd="1" destOrd="0" presId="urn:microsoft.com/office/officeart/2005/8/layout/target3"/>
    <dgm:cxn modelId="{ED38933D-DF14-47FA-8F86-D17C355A040F}" srcId="{9DDB7137-646F-49BD-ABCC-1167F5DBAC14}" destId="{058B9B90-994A-439E-9E7E-2A03800CE366}" srcOrd="1" destOrd="0" parTransId="{2D2A209A-3C19-4D62-9847-47699A9B66A6}" sibTransId="{42CD7DE9-FD36-4991-A1C7-737596D3DCE0}"/>
    <dgm:cxn modelId="{D9F38460-FF6D-42FA-893A-08F10D7C1834}" type="presOf" srcId="{058B9B90-994A-439E-9E7E-2A03800CE366}" destId="{4BB559DD-306D-49BD-83E5-87A42B9A10AE}" srcOrd="0" destOrd="0" presId="urn:microsoft.com/office/officeart/2005/8/layout/target3"/>
    <dgm:cxn modelId="{F8D9617B-08F0-48E8-8C86-34B543E289FF}" type="presOf" srcId="{9DDB7137-646F-49BD-ABCC-1167F5DBAC14}" destId="{A7ACE22D-420F-485A-878C-3555E4B4F5F1}" srcOrd="0" destOrd="0" presId="urn:microsoft.com/office/officeart/2005/8/layout/target3"/>
    <dgm:cxn modelId="{E4389081-D6B9-438D-8179-1CD5E7854E5D}" type="presOf" srcId="{D3A4CF31-20FD-4213-880C-B0344E508567}" destId="{B2C5FD75-F071-46B0-985F-5D52CD3275C6}" srcOrd="0" destOrd="0" presId="urn:microsoft.com/office/officeart/2005/8/layout/target3"/>
    <dgm:cxn modelId="{659F048C-C426-4457-B0A4-2E321E25E048}" type="presOf" srcId="{4B3AB274-E19E-4746-9CE4-D440D4719883}" destId="{D32A9A42-8FF2-4A37-8360-5CF0F18D2198}" srcOrd="1" destOrd="0" presId="urn:microsoft.com/office/officeart/2005/8/layout/target3"/>
    <dgm:cxn modelId="{FCE2519C-7A5B-4343-91D0-8243EBBF026B}" srcId="{9DDB7137-646F-49BD-ABCC-1167F5DBAC14}" destId="{700AB404-F3E0-4AC5-AC48-0CAC1ABAF209}" srcOrd="2" destOrd="0" parTransId="{D66D8BD4-1866-49FE-96B9-DE694D8269C0}" sibTransId="{C9B2373D-AA0C-45EA-8B70-01A5AF2EB7D8}"/>
    <dgm:cxn modelId="{58531E9D-CCEA-4F3D-ACEE-565DF4A5F203}" type="presOf" srcId="{4B3AB274-E19E-4746-9CE4-D440D4719883}" destId="{79302BBD-6B97-4444-9853-C4494D3A6AD1}" srcOrd="0" destOrd="0" presId="urn:microsoft.com/office/officeart/2005/8/layout/target3"/>
    <dgm:cxn modelId="{B4BB85AE-28E4-48F1-ADE8-A4C40B48CCA8}" type="presOf" srcId="{058B9B90-994A-439E-9E7E-2A03800CE366}" destId="{6D19EF43-46C0-4C84-A92B-416C8BFB0A87}" srcOrd="1" destOrd="0" presId="urn:microsoft.com/office/officeart/2005/8/layout/target3"/>
    <dgm:cxn modelId="{20E052EC-CBFB-49B3-9F24-17EB56064CCF}" type="presOf" srcId="{700AB404-F3E0-4AC5-AC48-0CAC1ABAF209}" destId="{8D0B3E36-2E5B-4414-80F6-E4500F089C33}" srcOrd="0" destOrd="0" presId="urn:microsoft.com/office/officeart/2005/8/layout/target3"/>
    <dgm:cxn modelId="{07ADAFEF-C69E-45D9-A96F-37FDDC20AF1A}" srcId="{9DDB7137-646F-49BD-ABCC-1167F5DBAC14}" destId="{4B3AB274-E19E-4746-9CE4-D440D4719883}" srcOrd="0" destOrd="0" parTransId="{016112DB-AB83-4385-AB4F-A548E0887034}" sibTransId="{A2ECBEE5-1841-4141-BE02-53434CA4C397}"/>
    <dgm:cxn modelId="{D3FD6EF9-35B6-49C8-8E9B-FE8C3EA90D5A}" srcId="{9DDB7137-646F-49BD-ABCC-1167F5DBAC14}" destId="{D3A4CF31-20FD-4213-880C-B0344E508567}" srcOrd="3" destOrd="0" parTransId="{3392E537-5D01-481B-8483-4D422DB9EB7A}" sibTransId="{BA461640-7D3A-4867-8A0D-76ACC39715D2}"/>
    <dgm:cxn modelId="{7054EC79-8BDD-4182-97BE-3D4914F5B79F}" type="presParOf" srcId="{A7ACE22D-420F-485A-878C-3555E4B4F5F1}" destId="{5797612E-65BE-44B9-AC22-E3A7111E644F}" srcOrd="0" destOrd="0" presId="urn:microsoft.com/office/officeart/2005/8/layout/target3"/>
    <dgm:cxn modelId="{E031A903-5A74-412D-AED0-F7BAE584FE79}" type="presParOf" srcId="{A7ACE22D-420F-485A-878C-3555E4B4F5F1}" destId="{1507C3B6-407E-4D50-8F96-8A45C28E0C42}" srcOrd="1" destOrd="0" presId="urn:microsoft.com/office/officeart/2005/8/layout/target3"/>
    <dgm:cxn modelId="{7B5D012C-4884-4B90-9F88-47430D72692A}" type="presParOf" srcId="{A7ACE22D-420F-485A-878C-3555E4B4F5F1}" destId="{79302BBD-6B97-4444-9853-C4494D3A6AD1}" srcOrd="2" destOrd="0" presId="urn:microsoft.com/office/officeart/2005/8/layout/target3"/>
    <dgm:cxn modelId="{9063DB91-542E-489E-8D55-47FD037CF67D}" type="presParOf" srcId="{A7ACE22D-420F-485A-878C-3555E4B4F5F1}" destId="{DA4FEBF4-DEFB-429B-AF08-8A3974FA3A62}" srcOrd="3" destOrd="0" presId="urn:microsoft.com/office/officeart/2005/8/layout/target3"/>
    <dgm:cxn modelId="{16D59858-CFD0-4C25-9B09-A4807A32C72C}" type="presParOf" srcId="{A7ACE22D-420F-485A-878C-3555E4B4F5F1}" destId="{F18B0A80-1516-4049-A7A8-7F30595125B5}" srcOrd="4" destOrd="0" presId="urn:microsoft.com/office/officeart/2005/8/layout/target3"/>
    <dgm:cxn modelId="{99EC4216-BA38-4579-B5D6-DB7576378A55}" type="presParOf" srcId="{A7ACE22D-420F-485A-878C-3555E4B4F5F1}" destId="{4BB559DD-306D-49BD-83E5-87A42B9A10AE}" srcOrd="5" destOrd="0" presId="urn:microsoft.com/office/officeart/2005/8/layout/target3"/>
    <dgm:cxn modelId="{821F6324-507F-4347-A7E7-AF7CDACF728D}" type="presParOf" srcId="{A7ACE22D-420F-485A-878C-3555E4B4F5F1}" destId="{70DA05B5-2B09-4F91-AC9F-A3BF5CFAD22E}" srcOrd="6" destOrd="0" presId="urn:microsoft.com/office/officeart/2005/8/layout/target3"/>
    <dgm:cxn modelId="{A8081AEA-5051-4445-A22D-8A546E188ADB}" type="presParOf" srcId="{A7ACE22D-420F-485A-878C-3555E4B4F5F1}" destId="{F26C206D-4947-4EDC-B853-C3BE9D524542}" srcOrd="7" destOrd="0" presId="urn:microsoft.com/office/officeart/2005/8/layout/target3"/>
    <dgm:cxn modelId="{BA0F2E62-885F-4B9C-9740-21E0DE13219C}" type="presParOf" srcId="{A7ACE22D-420F-485A-878C-3555E4B4F5F1}" destId="{8D0B3E36-2E5B-4414-80F6-E4500F089C33}" srcOrd="8" destOrd="0" presId="urn:microsoft.com/office/officeart/2005/8/layout/target3"/>
    <dgm:cxn modelId="{950EC500-F170-45D1-9C2D-E3F55B75D1D8}" type="presParOf" srcId="{A7ACE22D-420F-485A-878C-3555E4B4F5F1}" destId="{7C5B355F-3CC0-4C43-9233-8885A7BF0D97}" srcOrd="9" destOrd="0" presId="urn:microsoft.com/office/officeart/2005/8/layout/target3"/>
    <dgm:cxn modelId="{2D28273F-0E6A-413D-B32F-91F7D5777127}" type="presParOf" srcId="{A7ACE22D-420F-485A-878C-3555E4B4F5F1}" destId="{99EAA67E-0753-41AF-BD31-CA6AD0A2D544}" srcOrd="10" destOrd="0" presId="urn:microsoft.com/office/officeart/2005/8/layout/target3"/>
    <dgm:cxn modelId="{9A1CF830-9D58-48E7-83EF-80A868222110}" type="presParOf" srcId="{A7ACE22D-420F-485A-878C-3555E4B4F5F1}" destId="{B2C5FD75-F071-46B0-985F-5D52CD3275C6}" srcOrd="11" destOrd="0" presId="urn:microsoft.com/office/officeart/2005/8/layout/target3"/>
    <dgm:cxn modelId="{F5C80292-3B7C-4087-B63F-0C419EB1C0B2}" type="presParOf" srcId="{A7ACE22D-420F-485A-878C-3555E4B4F5F1}" destId="{D32A9A42-8FF2-4A37-8360-5CF0F18D2198}" srcOrd="12" destOrd="0" presId="urn:microsoft.com/office/officeart/2005/8/layout/target3"/>
    <dgm:cxn modelId="{6C93AE0B-55F8-4814-8D47-11D4FCFB117C}" type="presParOf" srcId="{A7ACE22D-420F-485A-878C-3555E4B4F5F1}" destId="{6D19EF43-46C0-4C84-A92B-416C8BFB0A87}" srcOrd="13" destOrd="0" presId="urn:microsoft.com/office/officeart/2005/8/layout/target3"/>
    <dgm:cxn modelId="{6C7E639D-0D2A-4419-B216-2B7C153D87D2}" type="presParOf" srcId="{A7ACE22D-420F-485A-878C-3555E4B4F5F1}" destId="{4A0395F8-7BFC-4C44-8DD6-E31C963A3C1D}" srcOrd="14" destOrd="0" presId="urn:microsoft.com/office/officeart/2005/8/layout/target3"/>
    <dgm:cxn modelId="{209898B7-7D36-427D-AE92-0CAE4303F991}" type="presParOf" srcId="{A7ACE22D-420F-485A-878C-3555E4B4F5F1}" destId="{7B1AD84B-6BB6-46B1-A504-81760BA54492}"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258C8F-2858-46B2-8FA2-A94A6DF6EE84}"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F60A54E8-204D-4F82-87A2-0AF6B6C10271}">
      <dgm:prSet>
        <dgm:style>
          <a:lnRef idx="2">
            <a:schemeClr val="accent2"/>
          </a:lnRef>
          <a:fillRef idx="1">
            <a:schemeClr val="lt1"/>
          </a:fillRef>
          <a:effectRef idx="0">
            <a:schemeClr val="accent2"/>
          </a:effectRef>
          <a:fontRef idx="minor">
            <a:schemeClr val="dk1"/>
          </a:fontRef>
        </dgm:style>
      </dgm:prSet>
      <dgm:spPr/>
      <dgm:t>
        <a:bodyPr/>
        <a:lstStyle/>
        <a:p>
          <a:r>
            <a:rPr lang="en-US" b="1" u="sng" dirty="0"/>
            <a:t>Description Of the chart :</a:t>
          </a:r>
          <a:endParaRPr lang="en-US" dirty="0"/>
        </a:p>
      </dgm:t>
    </dgm:pt>
    <dgm:pt modelId="{2CDC5F17-5EAE-4961-93C6-B841EFB68172}" type="parTrans" cxnId="{E76A080C-9DE7-41FA-A769-AC47A03CF3B4}">
      <dgm:prSet/>
      <dgm:spPr/>
      <dgm:t>
        <a:bodyPr/>
        <a:lstStyle/>
        <a:p>
          <a:endParaRPr lang="en-US"/>
        </a:p>
      </dgm:t>
    </dgm:pt>
    <dgm:pt modelId="{8C879A35-4302-4DB8-8C6F-F1C68DFD7A55}" type="sibTrans" cxnId="{E76A080C-9DE7-41FA-A769-AC47A03CF3B4}">
      <dgm:prSet/>
      <dgm:spPr/>
      <dgm:t>
        <a:bodyPr/>
        <a:lstStyle/>
        <a:p>
          <a:endParaRPr lang="en-US"/>
        </a:p>
      </dgm:t>
    </dgm:pt>
    <dgm:pt modelId="{801D3E03-20CA-4A2E-BA9B-A9BD0B305885}">
      <dgm:prSet>
        <dgm:style>
          <a:lnRef idx="2">
            <a:schemeClr val="accent2"/>
          </a:lnRef>
          <a:fillRef idx="1">
            <a:schemeClr val="lt1"/>
          </a:fillRef>
          <a:effectRef idx="0">
            <a:schemeClr val="accent2"/>
          </a:effectRef>
          <a:fontRef idx="minor">
            <a:schemeClr val="dk1"/>
          </a:fontRef>
        </dgm:style>
      </dgm:prSet>
      <dgm:spPr/>
      <dgm:t>
        <a:bodyPr/>
        <a:lstStyle/>
        <a:p>
          <a:r>
            <a:rPr lang="en-GB" dirty="0"/>
            <a:t>The WHO growth charts are international standards that show how healthy children should grow. </a:t>
          </a:r>
          <a:endParaRPr lang="en-US" dirty="0"/>
        </a:p>
      </dgm:t>
    </dgm:pt>
    <dgm:pt modelId="{B064881A-3FEE-4771-B09D-F43C2CA977AC}" type="parTrans" cxnId="{FCF934BD-6D22-4368-8516-99DDE651EB5F}">
      <dgm:prSet/>
      <dgm:spPr/>
      <dgm:t>
        <a:bodyPr/>
        <a:lstStyle/>
        <a:p>
          <a:endParaRPr lang="en-US"/>
        </a:p>
      </dgm:t>
    </dgm:pt>
    <dgm:pt modelId="{F2E56F9C-143C-4F56-9947-C0081F6496FD}" type="sibTrans" cxnId="{FCF934BD-6D22-4368-8516-99DDE651EB5F}">
      <dgm:prSet/>
      <dgm:spPr/>
      <dgm:t>
        <a:bodyPr/>
        <a:lstStyle/>
        <a:p>
          <a:endParaRPr lang="en-US"/>
        </a:p>
      </dgm:t>
    </dgm:pt>
    <dgm:pt modelId="{01EBDCB0-CAF6-4783-BFC1-73CF956BAFE8}">
      <dgm:prSet>
        <dgm:style>
          <a:lnRef idx="2">
            <a:schemeClr val="accent2"/>
          </a:lnRef>
          <a:fillRef idx="1">
            <a:schemeClr val="lt1"/>
          </a:fillRef>
          <a:effectRef idx="0">
            <a:schemeClr val="accent2"/>
          </a:effectRef>
          <a:fontRef idx="minor">
            <a:schemeClr val="dk1"/>
          </a:fontRef>
        </dgm:style>
      </dgm:prSet>
      <dgm:spPr/>
      <dgm:t>
        <a:bodyPr/>
        <a:lstStyle/>
        <a:p>
          <a:r>
            <a:rPr lang="en-GB" dirty="0"/>
            <a:t>The WHO growth charts use the growth of breastfed infants as the norm for growth. </a:t>
          </a:r>
          <a:endParaRPr lang="en-US" dirty="0"/>
        </a:p>
      </dgm:t>
    </dgm:pt>
    <dgm:pt modelId="{2CC003E9-B028-443A-9DF7-D6B9E7B9A71C}" type="parTrans" cxnId="{F2DD0CF0-B5E8-45B1-B9E0-21239F6BA40D}">
      <dgm:prSet/>
      <dgm:spPr/>
      <dgm:t>
        <a:bodyPr/>
        <a:lstStyle/>
        <a:p>
          <a:endParaRPr lang="en-GB"/>
        </a:p>
      </dgm:t>
    </dgm:pt>
    <dgm:pt modelId="{6619D27A-0FED-4151-86B3-543734F0C2B1}" type="sibTrans" cxnId="{F2DD0CF0-B5E8-45B1-B9E0-21239F6BA40D}">
      <dgm:prSet/>
      <dgm:spPr/>
      <dgm:t>
        <a:bodyPr/>
        <a:lstStyle/>
        <a:p>
          <a:endParaRPr lang="en-GB"/>
        </a:p>
      </dgm:t>
    </dgm:pt>
    <dgm:pt modelId="{5AF338C6-5F68-4633-AF25-10083F204ECF}">
      <dgm:prSet>
        <dgm:style>
          <a:lnRef idx="2">
            <a:schemeClr val="accent2"/>
          </a:lnRef>
          <a:fillRef idx="1">
            <a:schemeClr val="lt1"/>
          </a:fillRef>
          <a:effectRef idx="0">
            <a:schemeClr val="accent2"/>
          </a:effectRef>
          <a:fontRef idx="minor">
            <a:schemeClr val="dk1"/>
          </a:fontRef>
        </dgm:style>
      </dgm:prSet>
      <dgm:spPr/>
      <dgm:t>
        <a:bodyPr/>
        <a:lstStyle/>
        <a:p>
          <a:r>
            <a:rPr lang="en-GB" dirty="0"/>
            <a:t>The WHO growth charts are global and for all children, should be used with all children up to aged 2 years, regardless of type of feeding.</a:t>
          </a:r>
          <a:endParaRPr lang="en-US" dirty="0"/>
        </a:p>
      </dgm:t>
    </dgm:pt>
    <dgm:pt modelId="{31D7C31A-7E50-4E8C-B40F-F99D15F019ED}" type="parTrans" cxnId="{9D62D3BB-48CD-44E3-868B-09025590F570}">
      <dgm:prSet/>
      <dgm:spPr/>
      <dgm:t>
        <a:bodyPr/>
        <a:lstStyle/>
        <a:p>
          <a:endParaRPr lang="en-GB"/>
        </a:p>
      </dgm:t>
    </dgm:pt>
    <dgm:pt modelId="{8FC485BC-3032-4867-838A-413A01FB8565}" type="sibTrans" cxnId="{9D62D3BB-48CD-44E3-868B-09025590F570}">
      <dgm:prSet/>
      <dgm:spPr/>
      <dgm:t>
        <a:bodyPr/>
        <a:lstStyle/>
        <a:p>
          <a:endParaRPr lang="en-GB"/>
        </a:p>
      </dgm:t>
    </dgm:pt>
    <dgm:pt modelId="{2DAD86EB-4FF5-456E-8F8B-47880569927D}" type="pres">
      <dgm:prSet presAssocID="{0D258C8F-2858-46B2-8FA2-A94A6DF6EE84}" presName="Name0" presStyleCnt="0">
        <dgm:presLayoutVars>
          <dgm:dir/>
          <dgm:resizeHandles val="exact"/>
        </dgm:presLayoutVars>
      </dgm:prSet>
      <dgm:spPr/>
    </dgm:pt>
    <dgm:pt modelId="{29308739-4F76-4177-9B6A-66BB306B889D}" type="pres">
      <dgm:prSet presAssocID="{F60A54E8-204D-4F82-87A2-0AF6B6C10271}" presName="node" presStyleLbl="node1" presStyleIdx="0" presStyleCnt="1" custScaleX="100098" custLinFactNeighborX="207" custLinFactNeighborY="-1141">
        <dgm:presLayoutVars>
          <dgm:bulletEnabled val="1"/>
        </dgm:presLayoutVars>
      </dgm:prSet>
      <dgm:spPr/>
    </dgm:pt>
  </dgm:ptLst>
  <dgm:cxnLst>
    <dgm:cxn modelId="{E76A080C-9DE7-41FA-A769-AC47A03CF3B4}" srcId="{0D258C8F-2858-46B2-8FA2-A94A6DF6EE84}" destId="{F60A54E8-204D-4F82-87A2-0AF6B6C10271}" srcOrd="0" destOrd="0" parTransId="{2CDC5F17-5EAE-4961-93C6-B841EFB68172}" sibTransId="{8C879A35-4302-4DB8-8C6F-F1C68DFD7A55}"/>
    <dgm:cxn modelId="{B6819B10-D895-411F-8ACE-A9E55871D0F3}" type="presOf" srcId="{F60A54E8-204D-4F82-87A2-0AF6B6C10271}" destId="{29308739-4F76-4177-9B6A-66BB306B889D}" srcOrd="0" destOrd="0" presId="urn:microsoft.com/office/officeart/2005/8/layout/process1"/>
    <dgm:cxn modelId="{5BA83E64-3F8A-4C1F-A9D4-BCE497339E5B}" type="presOf" srcId="{01EBDCB0-CAF6-4783-BFC1-73CF956BAFE8}" destId="{29308739-4F76-4177-9B6A-66BB306B889D}" srcOrd="0" destOrd="2" presId="urn:microsoft.com/office/officeart/2005/8/layout/process1"/>
    <dgm:cxn modelId="{4BEACE56-8E2F-4D0B-A93F-0B13B4D89701}" type="presOf" srcId="{0D258C8F-2858-46B2-8FA2-A94A6DF6EE84}" destId="{2DAD86EB-4FF5-456E-8F8B-47880569927D}" srcOrd="0" destOrd="0" presId="urn:microsoft.com/office/officeart/2005/8/layout/process1"/>
    <dgm:cxn modelId="{906B0695-8F34-4170-A6E5-7899F068EE3D}" type="presOf" srcId="{801D3E03-20CA-4A2E-BA9B-A9BD0B305885}" destId="{29308739-4F76-4177-9B6A-66BB306B889D}" srcOrd="0" destOrd="1" presId="urn:microsoft.com/office/officeart/2005/8/layout/process1"/>
    <dgm:cxn modelId="{9D62D3BB-48CD-44E3-868B-09025590F570}" srcId="{F60A54E8-204D-4F82-87A2-0AF6B6C10271}" destId="{5AF338C6-5F68-4633-AF25-10083F204ECF}" srcOrd="2" destOrd="0" parTransId="{31D7C31A-7E50-4E8C-B40F-F99D15F019ED}" sibTransId="{8FC485BC-3032-4867-838A-413A01FB8565}"/>
    <dgm:cxn modelId="{FCF934BD-6D22-4368-8516-99DDE651EB5F}" srcId="{F60A54E8-204D-4F82-87A2-0AF6B6C10271}" destId="{801D3E03-20CA-4A2E-BA9B-A9BD0B305885}" srcOrd="0" destOrd="0" parTransId="{B064881A-3FEE-4771-B09D-F43C2CA977AC}" sibTransId="{F2E56F9C-143C-4F56-9947-C0081F6496FD}"/>
    <dgm:cxn modelId="{09C8BFD7-AAC5-471E-8F9C-8B65AC21E0BD}" type="presOf" srcId="{5AF338C6-5F68-4633-AF25-10083F204ECF}" destId="{29308739-4F76-4177-9B6A-66BB306B889D}" srcOrd="0" destOrd="3" presId="urn:microsoft.com/office/officeart/2005/8/layout/process1"/>
    <dgm:cxn modelId="{F2DD0CF0-B5E8-45B1-B9E0-21239F6BA40D}" srcId="{F60A54E8-204D-4F82-87A2-0AF6B6C10271}" destId="{01EBDCB0-CAF6-4783-BFC1-73CF956BAFE8}" srcOrd="1" destOrd="0" parTransId="{2CC003E9-B028-443A-9DF7-D6B9E7B9A71C}" sibTransId="{6619D27A-0FED-4151-86B3-543734F0C2B1}"/>
    <dgm:cxn modelId="{E0B79DC1-A61B-43DA-A99A-4689276E9B48}" type="presParOf" srcId="{2DAD86EB-4FF5-456E-8F8B-47880569927D}" destId="{29308739-4F76-4177-9B6A-66BB306B889D}"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49AF08-1395-4631-B8D1-F2EE631A33F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7552786-3E49-4CBB-824C-4F319774EB14}">
      <dgm:prSet>
        <dgm:style>
          <a:lnRef idx="2">
            <a:schemeClr val="accent1"/>
          </a:lnRef>
          <a:fillRef idx="1">
            <a:schemeClr val="lt1"/>
          </a:fillRef>
          <a:effectRef idx="0">
            <a:schemeClr val="accent1"/>
          </a:effectRef>
          <a:fontRef idx="minor">
            <a:schemeClr val="dk1"/>
          </a:fontRef>
        </dgm:style>
      </dgm:prSet>
      <dgm:spPr/>
      <dgm:t>
        <a:bodyPr/>
        <a:lstStyle/>
        <a:p>
          <a:r>
            <a:rPr lang="en-GB" dirty="0"/>
            <a:t>• In WHO Growth chart, x-axes show age. Points plotted on vertical lines corresponding to completed age (in months, or years) </a:t>
          </a:r>
          <a:endParaRPr lang="en-US" dirty="0"/>
        </a:p>
      </dgm:t>
    </dgm:pt>
    <dgm:pt modelId="{F6776092-A7BA-452C-A4D1-586713A40357}" type="parTrans" cxnId="{78CB5080-C9BC-4107-A167-07F86D1E3AD3}">
      <dgm:prSet/>
      <dgm:spPr/>
      <dgm:t>
        <a:bodyPr/>
        <a:lstStyle/>
        <a:p>
          <a:endParaRPr lang="en-US"/>
        </a:p>
      </dgm:t>
    </dgm:pt>
    <dgm:pt modelId="{FA769D45-287A-4DA7-8F18-D83D54B8714B}" type="sibTrans" cxnId="{78CB5080-C9BC-4107-A167-07F86D1E3AD3}">
      <dgm:prSet/>
      <dgm:spPr/>
      <dgm:t>
        <a:bodyPr/>
        <a:lstStyle/>
        <a:p>
          <a:endParaRPr lang="en-US"/>
        </a:p>
      </dgm:t>
    </dgm:pt>
    <dgm:pt modelId="{BDFEFA76-79F1-4F85-8D4D-20568553EFF1}">
      <dgm:prSet>
        <dgm:style>
          <a:lnRef idx="2">
            <a:schemeClr val="accent6"/>
          </a:lnRef>
          <a:fillRef idx="1">
            <a:schemeClr val="lt1"/>
          </a:fillRef>
          <a:effectRef idx="0">
            <a:schemeClr val="accent6"/>
          </a:effectRef>
          <a:fontRef idx="minor">
            <a:schemeClr val="dk1"/>
          </a:fontRef>
        </dgm:style>
      </dgm:prSet>
      <dgm:spPr/>
      <dgm:t>
        <a:bodyPr/>
        <a:lstStyle/>
        <a:p>
          <a:r>
            <a:rPr lang="en-GB"/>
            <a:t>• y-axes show length/height, weight, or BMI. Points plotted on or between horizontal lines corresponding to length/height, weight or BMI as precisely as possible.</a:t>
          </a:r>
          <a:endParaRPr lang="en-US"/>
        </a:p>
      </dgm:t>
    </dgm:pt>
    <dgm:pt modelId="{024BF183-5ABE-4854-8890-B519C63A719D}" type="parTrans" cxnId="{51567A1C-D736-4163-9EED-DDAF1C2A6D0C}">
      <dgm:prSet/>
      <dgm:spPr/>
      <dgm:t>
        <a:bodyPr/>
        <a:lstStyle/>
        <a:p>
          <a:endParaRPr lang="en-US"/>
        </a:p>
      </dgm:t>
    </dgm:pt>
    <dgm:pt modelId="{398FF153-D785-4D1E-9F0E-508417662B51}" type="sibTrans" cxnId="{51567A1C-D736-4163-9EED-DDAF1C2A6D0C}">
      <dgm:prSet/>
      <dgm:spPr/>
      <dgm:t>
        <a:bodyPr/>
        <a:lstStyle/>
        <a:p>
          <a:endParaRPr lang="en-US"/>
        </a:p>
      </dgm:t>
    </dgm:pt>
    <dgm:pt modelId="{B39E8E78-DB7B-406C-858B-AB5DFC1FA9DE}" type="pres">
      <dgm:prSet presAssocID="{1C49AF08-1395-4631-B8D1-F2EE631A33F1}" presName="linear" presStyleCnt="0">
        <dgm:presLayoutVars>
          <dgm:animLvl val="lvl"/>
          <dgm:resizeHandles val="exact"/>
        </dgm:presLayoutVars>
      </dgm:prSet>
      <dgm:spPr/>
    </dgm:pt>
    <dgm:pt modelId="{54B36ECE-5D9D-4C3D-B1BE-1CAF73C0266D}" type="pres">
      <dgm:prSet presAssocID="{77552786-3E49-4CBB-824C-4F319774EB14}" presName="parentText" presStyleLbl="node1" presStyleIdx="0" presStyleCnt="2">
        <dgm:presLayoutVars>
          <dgm:chMax val="0"/>
          <dgm:bulletEnabled val="1"/>
        </dgm:presLayoutVars>
      </dgm:prSet>
      <dgm:spPr/>
    </dgm:pt>
    <dgm:pt modelId="{E92AB7BB-5E38-4C66-851F-D39AF1534991}" type="pres">
      <dgm:prSet presAssocID="{FA769D45-287A-4DA7-8F18-D83D54B8714B}" presName="spacer" presStyleCnt="0"/>
      <dgm:spPr/>
    </dgm:pt>
    <dgm:pt modelId="{08A31D6A-7491-44B3-A647-0BCA0ECBF66C}" type="pres">
      <dgm:prSet presAssocID="{BDFEFA76-79F1-4F85-8D4D-20568553EFF1}" presName="parentText" presStyleLbl="node1" presStyleIdx="1" presStyleCnt="2">
        <dgm:presLayoutVars>
          <dgm:chMax val="0"/>
          <dgm:bulletEnabled val="1"/>
        </dgm:presLayoutVars>
      </dgm:prSet>
      <dgm:spPr/>
    </dgm:pt>
  </dgm:ptLst>
  <dgm:cxnLst>
    <dgm:cxn modelId="{5D7E4211-2575-4313-88E9-072BAD7C9667}" type="presOf" srcId="{BDFEFA76-79F1-4F85-8D4D-20568553EFF1}" destId="{08A31D6A-7491-44B3-A647-0BCA0ECBF66C}" srcOrd="0" destOrd="0" presId="urn:microsoft.com/office/officeart/2005/8/layout/vList2"/>
    <dgm:cxn modelId="{A892B01B-EBCD-444D-B686-0F5C6C3BF807}" type="presOf" srcId="{1C49AF08-1395-4631-B8D1-F2EE631A33F1}" destId="{B39E8E78-DB7B-406C-858B-AB5DFC1FA9DE}" srcOrd="0" destOrd="0" presId="urn:microsoft.com/office/officeart/2005/8/layout/vList2"/>
    <dgm:cxn modelId="{51567A1C-D736-4163-9EED-DDAF1C2A6D0C}" srcId="{1C49AF08-1395-4631-B8D1-F2EE631A33F1}" destId="{BDFEFA76-79F1-4F85-8D4D-20568553EFF1}" srcOrd="1" destOrd="0" parTransId="{024BF183-5ABE-4854-8890-B519C63A719D}" sibTransId="{398FF153-D785-4D1E-9F0E-508417662B51}"/>
    <dgm:cxn modelId="{78CB5080-C9BC-4107-A167-07F86D1E3AD3}" srcId="{1C49AF08-1395-4631-B8D1-F2EE631A33F1}" destId="{77552786-3E49-4CBB-824C-4F319774EB14}" srcOrd="0" destOrd="0" parTransId="{F6776092-A7BA-452C-A4D1-586713A40357}" sibTransId="{FA769D45-287A-4DA7-8F18-D83D54B8714B}"/>
    <dgm:cxn modelId="{663530D5-E420-4B54-ACB7-E6A4630C6D7D}" type="presOf" srcId="{77552786-3E49-4CBB-824C-4F319774EB14}" destId="{54B36ECE-5D9D-4C3D-B1BE-1CAF73C0266D}" srcOrd="0" destOrd="0" presId="urn:microsoft.com/office/officeart/2005/8/layout/vList2"/>
    <dgm:cxn modelId="{80C02554-5E52-4B3F-8B68-D5D91356658B}" type="presParOf" srcId="{B39E8E78-DB7B-406C-858B-AB5DFC1FA9DE}" destId="{54B36ECE-5D9D-4C3D-B1BE-1CAF73C0266D}" srcOrd="0" destOrd="0" presId="urn:microsoft.com/office/officeart/2005/8/layout/vList2"/>
    <dgm:cxn modelId="{71096321-6776-491B-986F-1DB9BD991B10}" type="presParOf" srcId="{B39E8E78-DB7B-406C-858B-AB5DFC1FA9DE}" destId="{E92AB7BB-5E38-4C66-851F-D39AF1534991}" srcOrd="1" destOrd="0" presId="urn:microsoft.com/office/officeart/2005/8/layout/vList2"/>
    <dgm:cxn modelId="{26653058-68A2-4CE5-BFED-F0C99A62C1AC}" type="presParOf" srcId="{B39E8E78-DB7B-406C-858B-AB5DFC1FA9DE}" destId="{08A31D6A-7491-44B3-A647-0BCA0ECBF66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9032DE-E4B8-4F45-83DA-3F9FBE4474E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354525B-4443-4A4A-BB7C-562FC3DF5C1B}">
      <dgm:prSet custT="1"/>
      <dgm:spPr/>
      <dgm:t>
        <a:bodyPr/>
        <a:lstStyle/>
        <a:p>
          <a:r>
            <a:rPr lang="en-GB" sz="3600" b="1" dirty="0"/>
            <a:t>Motor: </a:t>
          </a:r>
          <a:r>
            <a:rPr lang="en-GB" sz="2800" dirty="0"/>
            <a:t>Involves </a:t>
          </a:r>
          <a:r>
            <a:rPr lang="en-GB" sz="2800" i="1" dirty="0">
              <a:solidFill>
                <a:srgbClr val="FF0000"/>
              </a:solidFill>
            </a:rPr>
            <a:t>gross</a:t>
          </a:r>
          <a:r>
            <a:rPr lang="en-GB" sz="2800" dirty="0"/>
            <a:t> motor development (control of head, sitting, standing. Etc.) and </a:t>
          </a:r>
          <a:r>
            <a:rPr lang="en-GB" sz="2800" i="1" dirty="0">
              <a:solidFill>
                <a:srgbClr val="FF0000"/>
              </a:solidFill>
            </a:rPr>
            <a:t>fine</a:t>
          </a:r>
          <a:r>
            <a:rPr lang="en-GB" sz="2800" dirty="0"/>
            <a:t> motor development (movement of hands, fingers, eyes. Etc.)</a:t>
          </a:r>
          <a:endParaRPr lang="en-US" sz="2800" dirty="0"/>
        </a:p>
      </dgm:t>
    </dgm:pt>
    <dgm:pt modelId="{9F0D2B0B-F162-47E8-8F52-21F88FF6B0C0}" type="parTrans" cxnId="{F77B2CA2-6929-4342-9A0B-8E15D3A38EF9}">
      <dgm:prSet/>
      <dgm:spPr/>
      <dgm:t>
        <a:bodyPr/>
        <a:lstStyle/>
        <a:p>
          <a:endParaRPr lang="en-US" sz="2000"/>
        </a:p>
      </dgm:t>
    </dgm:pt>
    <dgm:pt modelId="{6E22E09D-6478-4E59-B2D8-8A31B1A6520C}" type="sibTrans" cxnId="{F77B2CA2-6929-4342-9A0B-8E15D3A38EF9}">
      <dgm:prSet/>
      <dgm:spPr/>
      <dgm:t>
        <a:bodyPr/>
        <a:lstStyle/>
        <a:p>
          <a:endParaRPr lang="en-US" sz="2000"/>
        </a:p>
      </dgm:t>
    </dgm:pt>
    <dgm:pt modelId="{8FD5C8F6-369F-4982-A1B9-8517F495AA4D}">
      <dgm:prSet custT="1"/>
      <dgm:spPr/>
      <dgm:t>
        <a:bodyPr/>
        <a:lstStyle/>
        <a:p>
          <a:r>
            <a:rPr lang="en-GB" sz="3600" b="1" dirty="0"/>
            <a:t>Psychological development: </a:t>
          </a:r>
          <a:r>
            <a:rPr lang="en-GB" sz="2800" dirty="0"/>
            <a:t>attachment to special figures (mother and other care takers), vocalization expected at around 9 months which largely depend on environmental stimuli. Development of fear (strangers) at around seven to eight months.</a:t>
          </a:r>
          <a:endParaRPr lang="en-US" sz="2800" dirty="0"/>
        </a:p>
      </dgm:t>
    </dgm:pt>
    <dgm:pt modelId="{4A225AF6-4D0C-4E50-8E66-547978A5D2BE}" type="parTrans" cxnId="{2F4D3DD6-EF16-48F2-9913-143F4B39A241}">
      <dgm:prSet/>
      <dgm:spPr/>
      <dgm:t>
        <a:bodyPr/>
        <a:lstStyle/>
        <a:p>
          <a:endParaRPr lang="en-US" sz="2000"/>
        </a:p>
      </dgm:t>
    </dgm:pt>
    <dgm:pt modelId="{D764495D-FAA0-48A8-83E4-0995EF97885C}" type="sibTrans" cxnId="{2F4D3DD6-EF16-48F2-9913-143F4B39A241}">
      <dgm:prSet/>
      <dgm:spPr/>
      <dgm:t>
        <a:bodyPr/>
        <a:lstStyle/>
        <a:p>
          <a:endParaRPr lang="en-US" sz="2000"/>
        </a:p>
      </dgm:t>
    </dgm:pt>
    <dgm:pt modelId="{821659B5-EA8D-4FEC-B1A4-E53A53835E50}" type="pres">
      <dgm:prSet presAssocID="{049032DE-E4B8-4F45-83DA-3F9FBE4474E1}" presName="vert0" presStyleCnt="0">
        <dgm:presLayoutVars>
          <dgm:dir/>
          <dgm:animOne val="branch"/>
          <dgm:animLvl val="lvl"/>
        </dgm:presLayoutVars>
      </dgm:prSet>
      <dgm:spPr/>
    </dgm:pt>
    <dgm:pt modelId="{E9781E97-5CCC-4903-ABFF-915C1F40E2AB}" type="pres">
      <dgm:prSet presAssocID="{F354525B-4443-4A4A-BB7C-562FC3DF5C1B}" presName="thickLine" presStyleLbl="alignNode1" presStyleIdx="0" presStyleCnt="2"/>
      <dgm:spPr/>
    </dgm:pt>
    <dgm:pt modelId="{D44C069A-6493-4DE2-B8EA-23C4FE6E7DBE}" type="pres">
      <dgm:prSet presAssocID="{F354525B-4443-4A4A-BB7C-562FC3DF5C1B}" presName="horz1" presStyleCnt="0"/>
      <dgm:spPr/>
    </dgm:pt>
    <dgm:pt modelId="{886A2B30-404C-48DE-B472-BD4C50592A28}" type="pres">
      <dgm:prSet presAssocID="{F354525B-4443-4A4A-BB7C-562FC3DF5C1B}" presName="tx1" presStyleLbl="revTx" presStyleIdx="0" presStyleCnt="2"/>
      <dgm:spPr/>
    </dgm:pt>
    <dgm:pt modelId="{E16F4C19-B83D-4295-A2B3-19E7C4D20F77}" type="pres">
      <dgm:prSet presAssocID="{F354525B-4443-4A4A-BB7C-562FC3DF5C1B}" presName="vert1" presStyleCnt="0"/>
      <dgm:spPr/>
    </dgm:pt>
    <dgm:pt modelId="{AFE4343B-2E48-4FB0-8A49-CB46BBDB564F}" type="pres">
      <dgm:prSet presAssocID="{8FD5C8F6-369F-4982-A1B9-8517F495AA4D}" presName="thickLine" presStyleLbl="alignNode1" presStyleIdx="1" presStyleCnt="2"/>
      <dgm:spPr/>
    </dgm:pt>
    <dgm:pt modelId="{7F2BCA19-99F8-474A-BF43-9A76B60C38F8}" type="pres">
      <dgm:prSet presAssocID="{8FD5C8F6-369F-4982-A1B9-8517F495AA4D}" presName="horz1" presStyleCnt="0"/>
      <dgm:spPr/>
    </dgm:pt>
    <dgm:pt modelId="{C6D09D38-2FC7-44BC-AEBB-95BE35600396}" type="pres">
      <dgm:prSet presAssocID="{8FD5C8F6-369F-4982-A1B9-8517F495AA4D}" presName="tx1" presStyleLbl="revTx" presStyleIdx="1" presStyleCnt="2"/>
      <dgm:spPr/>
    </dgm:pt>
    <dgm:pt modelId="{7D8B610D-7A97-4B42-904C-087BA3692D96}" type="pres">
      <dgm:prSet presAssocID="{8FD5C8F6-369F-4982-A1B9-8517F495AA4D}" presName="vert1" presStyleCnt="0"/>
      <dgm:spPr/>
    </dgm:pt>
  </dgm:ptLst>
  <dgm:cxnLst>
    <dgm:cxn modelId="{4FF38B19-294E-4206-88C4-2F25FB5F7882}" type="presOf" srcId="{8FD5C8F6-369F-4982-A1B9-8517F495AA4D}" destId="{C6D09D38-2FC7-44BC-AEBB-95BE35600396}" srcOrd="0" destOrd="0" presId="urn:microsoft.com/office/officeart/2008/layout/LinedList"/>
    <dgm:cxn modelId="{0102D162-C9E2-4B95-8AFD-B2C029E37D77}" type="presOf" srcId="{F354525B-4443-4A4A-BB7C-562FC3DF5C1B}" destId="{886A2B30-404C-48DE-B472-BD4C50592A28}" srcOrd="0" destOrd="0" presId="urn:microsoft.com/office/officeart/2008/layout/LinedList"/>
    <dgm:cxn modelId="{C083907D-3642-41DA-888C-76039A42A268}" type="presOf" srcId="{049032DE-E4B8-4F45-83DA-3F9FBE4474E1}" destId="{821659B5-EA8D-4FEC-B1A4-E53A53835E50}" srcOrd="0" destOrd="0" presId="urn:microsoft.com/office/officeart/2008/layout/LinedList"/>
    <dgm:cxn modelId="{F77B2CA2-6929-4342-9A0B-8E15D3A38EF9}" srcId="{049032DE-E4B8-4F45-83DA-3F9FBE4474E1}" destId="{F354525B-4443-4A4A-BB7C-562FC3DF5C1B}" srcOrd="0" destOrd="0" parTransId="{9F0D2B0B-F162-47E8-8F52-21F88FF6B0C0}" sibTransId="{6E22E09D-6478-4E59-B2D8-8A31B1A6520C}"/>
    <dgm:cxn modelId="{2F4D3DD6-EF16-48F2-9913-143F4B39A241}" srcId="{049032DE-E4B8-4F45-83DA-3F9FBE4474E1}" destId="{8FD5C8F6-369F-4982-A1B9-8517F495AA4D}" srcOrd="1" destOrd="0" parTransId="{4A225AF6-4D0C-4E50-8E66-547978A5D2BE}" sibTransId="{D764495D-FAA0-48A8-83E4-0995EF97885C}"/>
    <dgm:cxn modelId="{3D16DD2A-335D-4E1D-87B7-5B5D77CC4945}" type="presParOf" srcId="{821659B5-EA8D-4FEC-B1A4-E53A53835E50}" destId="{E9781E97-5CCC-4903-ABFF-915C1F40E2AB}" srcOrd="0" destOrd="0" presId="urn:microsoft.com/office/officeart/2008/layout/LinedList"/>
    <dgm:cxn modelId="{6BE42BD8-C173-4D51-B64B-724FC3769FE6}" type="presParOf" srcId="{821659B5-EA8D-4FEC-B1A4-E53A53835E50}" destId="{D44C069A-6493-4DE2-B8EA-23C4FE6E7DBE}" srcOrd="1" destOrd="0" presId="urn:microsoft.com/office/officeart/2008/layout/LinedList"/>
    <dgm:cxn modelId="{27D723D1-1245-4319-B87C-80B18001D6F2}" type="presParOf" srcId="{D44C069A-6493-4DE2-B8EA-23C4FE6E7DBE}" destId="{886A2B30-404C-48DE-B472-BD4C50592A28}" srcOrd="0" destOrd="0" presId="urn:microsoft.com/office/officeart/2008/layout/LinedList"/>
    <dgm:cxn modelId="{1A3F4F3A-CA6E-4B21-827B-67BE6E3E4B50}" type="presParOf" srcId="{D44C069A-6493-4DE2-B8EA-23C4FE6E7DBE}" destId="{E16F4C19-B83D-4295-A2B3-19E7C4D20F77}" srcOrd="1" destOrd="0" presId="urn:microsoft.com/office/officeart/2008/layout/LinedList"/>
    <dgm:cxn modelId="{B2EBB526-EB73-4723-B99A-D04683D559E5}" type="presParOf" srcId="{821659B5-EA8D-4FEC-B1A4-E53A53835E50}" destId="{AFE4343B-2E48-4FB0-8A49-CB46BBDB564F}" srcOrd="2" destOrd="0" presId="urn:microsoft.com/office/officeart/2008/layout/LinedList"/>
    <dgm:cxn modelId="{A9991579-5899-4081-9A47-937B395A500F}" type="presParOf" srcId="{821659B5-EA8D-4FEC-B1A4-E53A53835E50}" destId="{7F2BCA19-99F8-474A-BF43-9A76B60C38F8}" srcOrd="3" destOrd="0" presId="urn:microsoft.com/office/officeart/2008/layout/LinedList"/>
    <dgm:cxn modelId="{5EBD3B9F-0AFC-4329-AD5C-8FC1D4888787}" type="presParOf" srcId="{7F2BCA19-99F8-474A-BF43-9A76B60C38F8}" destId="{C6D09D38-2FC7-44BC-AEBB-95BE35600396}" srcOrd="0" destOrd="0" presId="urn:microsoft.com/office/officeart/2008/layout/LinedList"/>
    <dgm:cxn modelId="{7B77FFAC-FF26-4E79-9F8F-016EDBEE4A93}" type="presParOf" srcId="{7F2BCA19-99F8-474A-BF43-9A76B60C38F8}" destId="{7D8B610D-7A97-4B42-904C-087BA3692D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8DEA8E-4012-43AD-84F3-111F4D8FD8A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6446CC-0AC5-466D-BBA4-9440F5C06B89}">
      <dgm:prSet custT="1"/>
      <dgm:spPr/>
      <dgm:t>
        <a:bodyPr/>
        <a:lstStyle/>
        <a:p>
          <a:r>
            <a:rPr lang="en-GB" sz="2800" b="1" dirty="0"/>
            <a:t>Lack</a:t>
          </a:r>
          <a:r>
            <a:rPr lang="en-GB" sz="2800" dirty="0"/>
            <a:t> of training by the family</a:t>
          </a:r>
          <a:endParaRPr lang="en-US" sz="2800" dirty="0"/>
        </a:p>
      </dgm:t>
    </dgm:pt>
    <dgm:pt modelId="{F484DC02-8C2C-45AD-A044-FB02B2BBE43F}" type="parTrans" cxnId="{967101D0-65B1-46FF-8090-D462F6740FD6}">
      <dgm:prSet/>
      <dgm:spPr/>
      <dgm:t>
        <a:bodyPr/>
        <a:lstStyle/>
        <a:p>
          <a:endParaRPr lang="en-US" sz="2400"/>
        </a:p>
      </dgm:t>
    </dgm:pt>
    <dgm:pt modelId="{D6602D56-7BFC-4EC6-8A89-A497CBD3F0FE}" type="sibTrans" cxnId="{967101D0-65B1-46FF-8090-D462F6740FD6}">
      <dgm:prSet/>
      <dgm:spPr/>
      <dgm:t>
        <a:bodyPr/>
        <a:lstStyle/>
        <a:p>
          <a:endParaRPr lang="en-US" sz="2400"/>
        </a:p>
      </dgm:t>
    </dgm:pt>
    <dgm:pt modelId="{43F622E7-02E6-44E2-B100-FBD87600C43F}">
      <dgm:prSet custT="1"/>
      <dgm:spPr/>
      <dgm:t>
        <a:bodyPr/>
        <a:lstStyle/>
        <a:p>
          <a:r>
            <a:rPr lang="en-GB" sz="2800" b="1" dirty="0"/>
            <a:t>Lack of environmental stimuli</a:t>
          </a:r>
          <a:endParaRPr lang="en-US" sz="2800" b="1" dirty="0"/>
        </a:p>
      </dgm:t>
    </dgm:pt>
    <dgm:pt modelId="{C7A0A3AA-6C8D-4739-B098-E8D21B5D0366}" type="parTrans" cxnId="{61CC12E9-207B-41B6-A4DE-CD42492AB9BF}">
      <dgm:prSet/>
      <dgm:spPr/>
      <dgm:t>
        <a:bodyPr/>
        <a:lstStyle/>
        <a:p>
          <a:endParaRPr lang="en-US" sz="2400"/>
        </a:p>
      </dgm:t>
    </dgm:pt>
    <dgm:pt modelId="{3DFA9CC5-198A-4684-A4F9-31C360B90898}" type="sibTrans" cxnId="{61CC12E9-207B-41B6-A4DE-CD42492AB9BF}">
      <dgm:prSet/>
      <dgm:spPr/>
      <dgm:t>
        <a:bodyPr/>
        <a:lstStyle/>
        <a:p>
          <a:endParaRPr lang="en-US" sz="2400"/>
        </a:p>
      </dgm:t>
    </dgm:pt>
    <dgm:pt modelId="{821AE058-8DDE-429C-9BCA-8ACAE76BDFF0}">
      <dgm:prSet custT="1"/>
      <dgm:spPr/>
      <dgm:t>
        <a:bodyPr/>
        <a:lstStyle/>
        <a:p>
          <a:r>
            <a:rPr lang="en-GB" sz="2800" b="1" dirty="0"/>
            <a:t>Emotional deprivation</a:t>
          </a:r>
          <a:endParaRPr lang="en-US" sz="2800" b="1" dirty="0"/>
        </a:p>
      </dgm:t>
    </dgm:pt>
    <dgm:pt modelId="{A2E54B5D-6755-4C20-8384-94E73F8A5AE9}" type="parTrans" cxnId="{DA17A966-F4C5-4E18-A4C6-17BF3B63DA94}">
      <dgm:prSet/>
      <dgm:spPr/>
      <dgm:t>
        <a:bodyPr/>
        <a:lstStyle/>
        <a:p>
          <a:endParaRPr lang="en-US" sz="2400"/>
        </a:p>
      </dgm:t>
    </dgm:pt>
    <dgm:pt modelId="{DCECBCF9-BC6D-457F-9E3A-3C5FB5108197}" type="sibTrans" cxnId="{DA17A966-F4C5-4E18-A4C6-17BF3B63DA94}">
      <dgm:prSet/>
      <dgm:spPr/>
      <dgm:t>
        <a:bodyPr/>
        <a:lstStyle/>
        <a:p>
          <a:endParaRPr lang="en-US" sz="2400"/>
        </a:p>
      </dgm:t>
    </dgm:pt>
    <dgm:pt modelId="{7FB6DE9F-5F2C-4212-9E39-9F7203AD406E}">
      <dgm:prSet custT="1"/>
      <dgm:spPr/>
      <dgm:t>
        <a:bodyPr/>
        <a:lstStyle/>
        <a:p>
          <a:r>
            <a:rPr lang="en-GB" sz="2800" b="1" dirty="0"/>
            <a:t>Health problems </a:t>
          </a:r>
          <a:r>
            <a:rPr lang="en-GB" sz="2800" dirty="0"/>
            <a:t>such as malnutrition, rickets, congenital anomalies. Etc.</a:t>
          </a:r>
          <a:endParaRPr lang="en-US" sz="2800" dirty="0"/>
        </a:p>
      </dgm:t>
    </dgm:pt>
    <dgm:pt modelId="{B808968F-24A1-495B-B8E6-DDFF31F4A723}" type="parTrans" cxnId="{1F088BEA-89EE-4148-8B6A-4EA515CA18FE}">
      <dgm:prSet/>
      <dgm:spPr/>
      <dgm:t>
        <a:bodyPr/>
        <a:lstStyle/>
        <a:p>
          <a:endParaRPr lang="en-US" sz="2400"/>
        </a:p>
      </dgm:t>
    </dgm:pt>
    <dgm:pt modelId="{59C248C3-BC97-4D46-9125-2957A88189FE}" type="sibTrans" cxnId="{1F088BEA-89EE-4148-8B6A-4EA515CA18FE}">
      <dgm:prSet/>
      <dgm:spPr/>
      <dgm:t>
        <a:bodyPr/>
        <a:lstStyle/>
        <a:p>
          <a:endParaRPr lang="en-US" sz="2400"/>
        </a:p>
      </dgm:t>
    </dgm:pt>
    <dgm:pt modelId="{167252F7-D7A0-4091-8F91-DF69C417A5DD}" type="pres">
      <dgm:prSet presAssocID="{C78DEA8E-4012-43AD-84F3-111F4D8FD8A7}" presName="root" presStyleCnt="0">
        <dgm:presLayoutVars>
          <dgm:dir/>
          <dgm:resizeHandles val="exact"/>
        </dgm:presLayoutVars>
      </dgm:prSet>
      <dgm:spPr/>
    </dgm:pt>
    <dgm:pt modelId="{D3A37623-2299-47B9-924F-E31CC90B544E}" type="pres">
      <dgm:prSet presAssocID="{2D6446CC-0AC5-466D-BBA4-9440F5C06B89}" presName="compNode" presStyleCnt="0"/>
      <dgm:spPr/>
    </dgm:pt>
    <dgm:pt modelId="{94B3204F-1901-4869-9000-8D18DC296BF3}" type="pres">
      <dgm:prSet presAssocID="{2D6446CC-0AC5-466D-BBA4-9440F5C06B89}" presName="bgRect" presStyleLbl="bgShp" presStyleIdx="0" presStyleCnt="4"/>
      <dgm:spPr/>
    </dgm:pt>
    <dgm:pt modelId="{6D5B462B-5F0D-4773-AA3A-B73020151123}" type="pres">
      <dgm:prSet presAssocID="{2D6446CC-0AC5-466D-BBA4-9440F5C06B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665E619D-9402-4390-B09D-6A6B8771C36E}" type="pres">
      <dgm:prSet presAssocID="{2D6446CC-0AC5-466D-BBA4-9440F5C06B89}" presName="spaceRect" presStyleCnt="0"/>
      <dgm:spPr/>
    </dgm:pt>
    <dgm:pt modelId="{DCC9A85A-A1E8-4F95-B5FC-880CEFB7FA17}" type="pres">
      <dgm:prSet presAssocID="{2D6446CC-0AC5-466D-BBA4-9440F5C06B89}" presName="parTx" presStyleLbl="revTx" presStyleIdx="0" presStyleCnt="4">
        <dgm:presLayoutVars>
          <dgm:chMax val="0"/>
          <dgm:chPref val="0"/>
        </dgm:presLayoutVars>
      </dgm:prSet>
      <dgm:spPr/>
    </dgm:pt>
    <dgm:pt modelId="{8585CBF8-C1A2-4D45-9AB0-A30D7D727113}" type="pres">
      <dgm:prSet presAssocID="{D6602D56-7BFC-4EC6-8A89-A497CBD3F0FE}" presName="sibTrans" presStyleCnt="0"/>
      <dgm:spPr/>
    </dgm:pt>
    <dgm:pt modelId="{533CE6AF-877B-4387-80BD-975AD766DBBE}" type="pres">
      <dgm:prSet presAssocID="{43F622E7-02E6-44E2-B100-FBD87600C43F}" presName="compNode" presStyleCnt="0"/>
      <dgm:spPr/>
    </dgm:pt>
    <dgm:pt modelId="{165342B7-DAC5-4E23-B117-7F0C65841B17}" type="pres">
      <dgm:prSet presAssocID="{43F622E7-02E6-44E2-B100-FBD87600C43F}" presName="bgRect" presStyleLbl="bgShp" presStyleIdx="1" presStyleCnt="4"/>
      <dgm:spPr/>
    </dgm:pt>
    <dgm:pt modelId="{1E19CA7F-1783-4B03-8994-41B9DFB35DC7}" type="pres">
      <dgm:prSet presAssocID="{43F622E7-02E6-44E2-B100-FBD87600C4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21BD3B69-1905-4998-809F-78B6EF5F7994}" type="pres">
      <dgm:prSet presAssocID="{43F622E7-02E6-44E2-B100-FBD87600C43F}" presName="spaceRect" presStyleCnt="0"/>
      <dgm:spPr/>
    </dgm:pt>
    <dgm:pt modelId="{CA0D70D4-7A7B-4D6D-A089-1653020911DE}" type="pres">
      <dgm:prSet presAssocID="{43F622E7-02E6-44E2-B100-FBD87600C43F}" presName="parTx" presStyleLbl="revTx" presStyleIdx="1" presStyleCnt="4">
        <dgm:presLayoutVars>
          <dgm:chMax val="0"/>
          <dgm:chPref val="0"/>
        </dgm:presLayoutVars>
      </dgm:prSet>
      <dgm:spPr/>
    </dgm:pt>
    <dgm:pt modelId="{DF943D3C-E8DC-4E7E-ADBB-23E4C3BEE000}" type="pres">
      <dgm:prSet presAssocID="{3DFA9CC5-198A-4684-A4F9-31C360B90898}" presName="sibTrans" presStyleCnt="0"/>
      <dgm:spPr/>
    </dgm:pt>
    <dgm:pt modelId="{8F756434-DBAF-40E5-B6B3-689595051F4C}" type="pres">
      <dgm:prSet presAssocID="{821AE058-8DDE-429C-9BCA-8ACAE76BDFF0}" presName="compNode" presStyleCnt="0"/>
      <dgm:spPr/>
    </dgm:pt>
    <dgm:pt modelId="{8DC3DD04-9F52-4482-9643-5BA447CE0C7B}" type="pres">
      <dgm:prSet presAssocID="{821AE058-8DDE-429C-9BCA-8ACAE76BDFF0}" presName="bgRect" presStyleLbl="bgShp" presStyleIdx="2" presStyleCnt="4"/>
      <dgm:spPr/>
    </dgm:pt>
    <dgm:pt modelId="{8CDBDA3E-FFBF-43DF-A9DB-0678A835D112}" type="pres">
      <dgm:prSet presAssocID="{821AE058-8DDE-429C-9BCA-8ACAE76BDF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023F1506-0004-40AA-94F0-BA83629FC468}" type="pres">
      <dgm:prSet presAssocID="{821AE058-8DDE-429C-9BCA-8ACAE76BDFF0}" presName="spaceRect" presStyleCnt="0"/>
      <dgm:spPr/>
    </dgm:pt>
    <dgm:pt modelId="{D90133B6-514E-49F3-86BD-D1C0D9AE48D8}" type="pres">
      <dgm:prSet presAssocID="{821AE058-8DDE-429C-9BCA-8ACAE76BDFF0}" presName="parTx" presStyleLbl="revTx" presStyleIdx="2" presStyleCnt="4">
        <dgm:presLayoutVars>
          <dgm:chMax val="0"/>
          <dgm:chPref val="0"/>
        </dgm:presLayoutVars>
      </dgm:prSet>
      <dgm:spPr/>
    </dgm:pt>
    <dgm:pt modelId="{C03665A5-5305-42F9-9CCF-8A059F93E1A2}" type="pres">
      <dgm:prSet presAssocID="{DCECBCF9-BC6D-457F-9E3A-3C5FB5108197}" presName="sibTrans" presStyleCnt="0"/>
      <dgm:spPr/>
    </dgm:pt>
    <dgm:pt modelId="{C9431B9E-5DAE-4F89-899E-154EF5CF5BDC}" type="pres">
      <dgm:prSet presAssocID="{7FB6DE9F-5F2C-4212-9E39-9F7203AD406E}" presName="compNode" presStyleCnt="0"/>
      <dgm:spPr/>
    </dgm:pt>
    <dgm:pt modelId="{51CE7836-354E-48E7-BAE5-2151D840BC62}" type="pres">
      <dgm:prSet presAssocID="{7FB6DE9F-5F2C-4212-9E39-9F7203AD406E}" presName="bgRect" presStyleLbl="bgShp" presStyleIdx="3" presStyleCnt="4"/>
      <dgm:spPr/>
    </dgm:pt>
    <dgm:pt modelId="{433BCDBA-E9A6-4814-8442-E5189A422E92}" type="pres">
      <dgm:prSet presAssocID="{7FB6DE9F-5F2C-4212-9E39-9F7203AD406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492E4C43-9731-40DF-96F3-0F1152E630AD}" type="pres">
      <dgm:prSet presAssocID="{7FB6DE9F-5F2C-4212-9E39-9F7203AD406E}" presName="spaceRect" presStyleCnt="0"/>
      <dgm:spPr/>
    </dgm:pt>
    <dgm:pt modelId="{32878713-0C63-4A32-BA6C-97FC97B40C64}" type="pres">
      <dgm:prSet presAssocID="{7FB6DE9F-5F2C-4212-9E39-9F7203AD406E}" presName="parTx" presStyleLbl="revTx" presStyleIdx="3" presStyleCnt="4">
        <dgm:presLayoutVars>
          <dgm:chMax val="0"/>
          <dgm:chPref val="0"/>
        </dgm:presLayoutVars>
      </dgm:prSet>
      <dgm:spPr/>
    </dgm:pt>
  </dgm:ptLst>
  <dgm:cxnLst>
    <dgm:cxn modelId="{DA17A966-F4C5-4E18-A4C6-17BF3B63DA94}" srcId="{C78DEA8E-4012-43AD-84F3-111F4D8FD8A7}" destId="{821AE058-8DDE-429C-9BCA-8ACAE76BDFF0}" srcOrd="2" destOrd="0" parTransId="{A2E54B5D-6755-4C20-8384-94E73F8A5AE9}" sibTransId="{DCECBCF9-BC6D-457F-9E3A-3C5FB5108197}"/>
    <dgm:cxn modelId="{3B857D70-C4EC-4540-BE03-01AB286B4CB1}" type="presOf" srcId="{2D6446CC-0AC5-466D-BBA4-9440F5C06B89}" destId="{DCC9A85A-A1E8-4F95-B5FC-880CEFB7FA17}" srcOrd="0" destOrd="0" presId="urn:microsoft.com/office/officeart/2018/2/layout/IconVerticalSolidList"/>
    <dgm:cxn modelId="{B07AF470-3121-48E1-9233-705C235098A1}" type="presOf" srcId="{7FB6DE9F-5F2C-4212-9E39-9F7203AD406E}" destId="{32878713-0C63-4A32-BA6C-97FC97B40C64}" srcOrd="0" destOrd="0" presId="urn:microsoft.com/office/officeart/2018/2/layout/IconVerticalSolidList"/>
    <dgm:cxn modelId="{5A14227E-71ED-443D-BAF8-FAAA70CDCC57}" type="presOf" srcId="{43F622E7-02E6-44E2-B100-FBD87600C43F}" destId="{CA0D70D4-7A7B-4D6D-A089-1653020911DE}" srcOrd="0" destOrd="0" presId="urn:microsoft.com/office/officeart/2018/2/layout/IconVerticalSolidList"/>
    <dgm:cxn modelId="{AB783099-CEEF-4FC5-8440-7B5F4F6BC4F6}" type="presOf" srcId="{C78DEA8E-4012-43AD-84F3-111F4D8FD8A7}" destId="{167252F7-D7A0-4091-8F91-DF69C417A5DD}" srcOrd="0" destOrd="0" presId="urn:microsoft.com/office/officeart/2018/2/layout/IconVerticalSolidList"/>
    <dgm:cxn modelId="{A202E0A5-DFA4-4B19-80D8-03816E670D8A}" type="presOf" srcId="{821AE058-8DDE-429C-9BCA-8ACAE76BDFF0}" destId="{D90133B6-514E-49F3-86BD-D1C0D9AE48D8}" srcOrd="0" destOrd="0" presId="urn:microsoft.com/office/officeart/2018/2/layout/IconVerticalSolidList"/>
    <dgm:cxn modelId="{967101D0-65B1-46FF-8090-D462F6740FD6}" srcId="{C78DEA8E-4012-43AD-84F3-111F4D8FD8A7}" destId="{2D6446CC-0AC5-466D-BBA4-9440F5C06B89}" srcOrd="0" destOrd="0" parTransId="{F484DC02-8C2C-45AD-A044-FB02B2BBE43F}" sibTransId="{D6602D56-7BFC-4EC6-8A89-A497CBD3F0FE}"/>
    <dgm:cxn modelId="{61CC12E9-207B-41B6-A4DE-CD42492AB9BF}" srcId="{C78DEA8E-4012-43AD-84F3-111F4D8FD8A7}" destId="{43F622E7-02E6-44E2-B100-FBD87600C43F}" srcOrd="1" destOrd="0" parTransId="{C7A0A3AA-6C8D-4739-B098-E8D21B5D0366}" sibTransId="{3DFA9CC5-198A-4684-A4F9-31C360B90898}"/>
    <dgm:cxn modelId="{1F088BEA-89EE-4148-8B6A-4EA515CA18FE}" srcId="{C78DEA8E-4012-43AD-84F3-111F4D8FD8A7}" destId="{7FB6DE9F-5F2C-4212-9E39-9F7203AD406E}" srcOrd="3" destOrd="0" parTransId="{B808968F-24A1-495B-B8E6-DDFF31F4A723}" sibTransId="{59C248C3-BC97-4D46-9125-2957A88189FE}"/>
    <dgm:cxn modelId="{6C76CE67-B9BC-4E00-B535-5F7B54E4051B}" type="presParOf" srcId="{167252F7-D7A0-4091-8F91-DF69C417A5DD}" destId="{D3A37623-2299-47B9-924F-E31CC90B544E}" srcOrd="0" destOrd="0" presId="urn:microsoft.com/office/officeart/2018/2/layout/IconVerticalSolidList"/>
    <dgm:cxn modelId="{647D0DD4-3F67-4E14-822C-1AD524697452}" type="presParOf" srcId="{D3A37623-2299-47B9-924F-E31CC90B544E}" destId="{94B3204F-1901-4869-9000-8D18DC296BF3}" srcOrd="0" destOrd="0" presId="urn:microsoft.com/office/officeart/2018/2/layout/IconVerticalSolidList"/>
    <dgm:cxn modelId="{D782FCFD-584D-4EE0-857A-64B9288E76BD}" type="presParOf" srcId="{D3A37623-2299-47B9-924F-E31CC90B544E}" destId="{6D5B462B-5F0D-4773-AA3A-B73020151123}" srcOrd="1" destOrd="0" presId="urn:microsoft.com/office/officeart/2018/2/layout/IconVerticalSolidList"/>
    <dgm:cxn modelId="{6FD41C44-3923-4BC6-BC9C-B83C274C094C}" type="presParOf" srcId="{D3A37623-2299-47B9-924F-E31CC90B544E}" destId="{665E619D-9402-4390-B09D-6A6B8771C36E}" srcOrd="2" destOrd="0" presId="urn:microsoft.com/office/officeart/2018/2/layout/IconVerticalSolidList"/>
    <dgm:cxn modelId="{6C1615D1-1B74-415C-85B3-F8F023D4D133}" type="presParOf" srcId="{D3A37623-2299-47B9-924F-E31CC90B544E}" destId="{DCC9A85A-A1E8-4F95-B5FC-880CEFB7FA17}" srcOrd="3" destOrd="0" presId="urn:microsoft.com/office/officeart/2018/2/layout/IconVerticalSolidList"/>
    <dgm:cxn modelId="{F96F9356-FF40-4F4C-86A5-3DC2D01CDA82}" type="presParOf" srcId="{167252F7-D7A0-4091-8F91-DF69C417A5DD}" destId="{8585CBF8-C1A2-4D45-9AB0-A30D7D727113}" srcOrd="1" destOrd="0" presId="urn:microsoft.com/office/officeart/2018/2/layout/IconVerticalSolidList"/>
    <dgm:cxn modelId="{0F3C567D-F5EC-4288-BF92-9E4B8FDFD01F}" type="presParOf" srcId="{167252F7-D7A0-4091-8F91-DF69C417A5DD}" destId="{533CE6AF-877B-4387-80BD-975AD766DBBE}" srcOrd="2" destOrd="0" presId="urn:microsoft.com/office/officeart/2018/2/layout/IconVerticalSolidList"/>
    <dgm:cxn modelId="{44C0D635-362C-43ED-93EE-CCF651DD1425}" type="presParOf" srcId="{533CE6AF-877B-4387-80BD-975AD766DBBE}" destId="{165342B7-DAC5-4E23-B117-7F0C65841B17}" srcOrd="0" destOrd="0" presId="urn:microsoft.com/office/officeart/2018/2/layout/IconVerticalSolidList"/>
    <dgm:cxn modelId="{227435D0-BAE7-4521-A303-D57B0E688B7F}" type="presParOf" srcId="{533CE6AF-877B-4387-80BD-975AD766DBBE}" destId="{1E19CA7F-1783-4B03-8994-41B9DFB35DC7}" srcOrd="1" destOrd="0" presId="urn:microsoft.com/office/officeart/2018/2/layout/IconVerticalSolidList"/>
    <dgm:cxn modelId="{E65CD674-4F06-40D5-9384-9799476024E8}" type="presParOf" srcId="{533CE6AF-877B-4387-80BD-975AD766DBBE}" destId="{21BD3B69-1905-4998-809F-78B6EF5F7994}" srcOrd="2" destOrd="0" presId="urn:microsoft.com/office/officeart/2018/2/layout/IconVerticalSolidList"/>
    <dgm:cxn modelId="{7C95A9BE-BC0A-4E37-9965-AFA096B4269C}" type="presParOf" srcId="{533CE6AF-877B-4387-80BD-975AD766DBBE}" destId="{CA0D70D4-7A7B-4D6D-A089-1653020911DE}" srcOrd="3" destOrd="0" presId="urn:microsoft.com/office/officeart/2018/2/layout/IconVerticalSolidList"/>
    <dgm:cxn modelId="{A713B966-FCE8-443A-A4A0-5532C52841C0}" type="presParOf" srcId="{167252F7-D7A0-4091-8F91-DF69C417A5DD}" destId="{DF943D3C-E8DC-4E7E-ADBB-23E4C3BEE000}" srcOrd="3" destOrd="0" presId="urn:microsoft.com/office/officeart/2018/2/layout/IconVerticalSolidList"/>
    <dgm:cxn modelId="{CD0FBAA0-6398-4EA8-B00E-A776E6E993D6}" type="presParOf" srcId="{167252F7-D7A0-4091-8F91-DF69C417A5DD}" destId="{8F756434-DBAF-40E5-B6B3-689595051F4C}" srcOrd="4" destOrd="0" presId="urn:microsoft.com/office/officeart/2018/2/layout/IconVerticalSolidList"/>
    <dgm:cxn modelId="{577D4CA8-BFBB-4CD6-800F-559717A713C5}" type="presParOf" srcId="{8F756434-DBAF-40E5-B6B3-689595051F4C}" destId="{8DC3DD04-9F52-4482-9643-5BA447CE0C7B}" srcOrd="0" destOrd="0" presId="urn:microsoft.com/office/officeart/2018/2/layout/IconVerticalSolidList"/>
    <dgm:cxn modelId="{84AF450F-9C07-49EA-B56A-BFC809A468F5}" type="presParOf" srcId="{8F756434-DBAF-40E5-B6B3-689595051F4C}" destId="{8CDBDA3E-FFBF-43DF-A9DB-0678A835D112}" srcOrd="1" destOrd="0" presId="urn:microsoft.com/office/officeart/2018/2/layout/IconVerticalSolidList"/>
    <dgm:cxn modelId="{0C4F90FD-9966-4BFB-ADA8-1A6CC815DC61}" type="presParOf" srcId="{8F756434-DBAF-40E5-B6B3-689595051F4C}" destId="{023F1506-0004-40AA-94F0-BA83629FC468}" srcOrd="2" destOrd="0" presId="urn:microsoft.com/office/officeart/2018/2/layout/IconVerticalSolidList"/>
    <dgm:cxn modelId="{0C36ED4C-4F27-445B-B31C-BB02BE371AA4}" type="presParOf" srcId="{8F756434-DBAF-40E5-B6B3-689595051F4C}" destId="{D90133B6-514E-49F3-86BD-D1C0D9AE48D8}" srcOrd="3" destOrd="0" presId="urn:microsoft.com/office/officeart/2018/2/layout/IconVerticalSolidList"/>
    <dgm:cxn modelId="{B1720E6D-B6EE-42A7-8BD7-3F14B20076C5}" type="presParOf" srcId="{167252F7-D7A0-4091-8F91-DF69C417A5DD}" destId="{C03665A5-5305-42F9-9CCF-8A059F93E1A2}" srcOrd="5" destOrd="0" presId="urn:microsoft.com/office/officeart/2018/2/layout/IconVerticalSolidList"/>
    <dgm:cxn modelId="{FB2E01FF-E350-4462-8B85-E6D495D51939}" type="presParOf" srcId="{167252F7-D7A0-4091-8F91-DF69C417A5DD}" destId="{C9431B9E-5DAE-4F89-899E-154EF5CF5BDC}" srcOrd="6" destOrd="0" presId="urn:microsoft.com/office/officeart/2018/2/layout/IconVerticalSolidList"/>
    <dgm:cxn modelId="{DB59FE41-8D2E-4BD1-B4A7-7B889010EFD7}" type="presParOf" srcId="{C9431B9E-5DAE-4F89-899E-154EF5CF5BDC}" destId="{51CE7836-354E-48E7-BAE5-2151D840BC62}" srcOrd="0" destOrd="0" presId="urn:microsoft.com/office/officeart/2018/2/layout/IconVerticalSolidList"/>
    <dgm:cxn modelId="{4C72A0BE-AE66-4246-B8DA-00123B144AA2}" type="presParOf" srcId="{C9431B9E-5DAE-4F89-899E-154EF5CF5BDC}" destId="{433BCDBA-E9A6-4814-8442-E5189A422E92}" srcOrd="1" destOrd="0" presId="urn:microsoft.com/office/officeart/2018/2/layout/IconVerticalSolidList"/>
    <dgm:cxn modelId="{DA0FCE25-61E1-474F-8994-7D78EE9983EB}" type="presParOf" srcId="{C9431B9E-5DAE-4F89-899E-154EF5CF5BDC}" destId="{492E4C43-9731-40DF-96F3-0F1152E630AD}" srcOrd="2" destOrd="0" presId="urn:microsoft.com/office/officeart/2018/2/layout/IconVerticalSolidList"/>
    <dgm:cxn modelId="{8F257B4F-265E-4705-A592-138E9B4D9177}" type="presParOf" srcId="{C9431B9E-5DAE-4F89-899E-154EF5CF5BDC}" destId="{32878713-0C63-4A32-BA6C-97FC97B40C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64D3C-B765-49FD-8972-20F89C9C02C0}">
      <dsp:nvSpPr>
        <dsp:cNvPr id="0" name=""/>
        <dsp:cNvSpPr/>
      </dsp:nvSpPr>
      <dsp:spPr>
        <a:xfrm>
          <a:off x="0" y="5233"/>
          <a:ext cx="9144000" cy="15521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69B31-491F-4EDD-A679-A426E899B1AC}">
      <dsp:nvSpPr>
        <dsp:cNvPr id="0" name=""/>
        <dsp:cNvSpPr/>
      </dsp:nvSpPr>
      <dsp:spPr>
        <a:xfrm>
          <a:off x="469528" y="354469"/>
          <a:ext cx="854522" cy="853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4231C-EA56-4622-BBD6-00EA203ECD2B}">
      <dsp:nvSpPr>
        <dsp:cNvPr id="0" name=""/>
        <dsp:cNvSpPr/>
      </dsp:nvSpPr>
      <dsp:spPr>
        <a:xfrm>
          <a:off x="1793579" y="5233"/>
          <a:ext cx="7207780" cy="155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31" tIns="164431" rIns="164431" bIns="164431" numCol="1" spcCol="1270" anchor="ctr" anchorCtr="0">
          <a:noAutofit/>
        </a:bodyPr>
        <a:lstStyle/>
        <a:p>
          <a:pPr marL="0" lvl="0" indent="0" algn="l" defTabSz="1022350">
            <a:lnSpc>
              <a:spcPct val="100000"/>
            </a:lnSpc>
            <a:spcBef>
              <a:spcPct val="0"/>
            </a:spcBef>
            <a:spcAft>
              <a:spcPct val="35000"/>
            </a:spcAft>
            <a:buNone/>
          </a:pPr>
          <a:r>
            <a:rPr lang="en-US" sz="2300" b="1" kern="1200"/>
            <a:t>The most used measure is the </a:t>
          </a:r>
          <a:r>
            <a:rPr lang="en-US" sz="2300" b="1" i="1" kern="1200"/>
            <a:t>weight for age </a:t>
          </a:r>
          <a:r>
            <a:rPr lang="en-US" sz="2300" b="1" kern="1200"/>
            <a:t>(by using the growth chart). It is a very sensitive measure of growth, easily made, with a high level of accuracy.</a:t>
          </a:r>
          <a:endParaRPr lang="en-US" sz="2300" b="1" kern="1200" dirty="0"/>
        </a:p>
      </dsp:txBody>
      <dsp:txXfrm>
        <a:off x="1793579" y="5233"/>
        <a:ext cx="7207780" cy="1553677"/>
      </dsp:txXfrm>
    </dsp:sp>
    <dsp:sp modelId="{72198DE2-70D9-4D60-A712-1108890FA3F7}">
      <dsp:nvSpPr>
        <dsp:cNvPr id="0" name=""/>
        <dsp:cNvSpPr/>
      </dsp:nvSpPr>
      <dsp:spPr>
        <a:xfrm>
          <a:off x="0" y="1904172"/>
          <a:ext cx="9144000" cy="15521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EC835-117B-4C15-AFD7-2283F80F4841}">
      <dsp:nvSpPr>
        <dsp:cNvPr id="0" name=""/>
        <dsp:cNvSpPr/>
      </dsp:nvSpPr>
      <dsp:spPr>
        <a:xfrm>
          <a:off x="469528" y="2253408"/>
          <a:ext cx="854522" cy="853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4F219-5264-4C72-860C-C07CF7B086F8}">
      <dsp:nvSpPr>
        <dsp:cNvPr id="0" name=""/>
        <dsp:cNvSpPr/>
      </dsp:nvSpPr>
      <dsp:spPr>
        <a:xfrm>
          <a:off x="1793579" y="1904172"/>
          <a:ext cx="7207780" cy="155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31" tIns="164431" rIns="164431" bIns="164431" numCol="1" spcCol="1270" anchor="ctr" anchorCtr="0">
          <a:noAutofit/>
        </a:bodyPr>
        <a:lstStyle/>
        <a:p>
          <a:pPr marL="0" lvl="0" indent="0" algn="l" defTabSz="1022350">
            <a:lnSpc>
              <a:spcPct val="100000"/>
            </a:lnSpc>
            <a:spcBef>
              <a:spcPct val="0"/>
            </a:spcBef>
            <a:spcAft>
              <a:spcPct val="35000"/>
            </a:spcAft>
            <a:buNone/>
          </a:pPr>
          <a:r>
            <a:rPr lang="en-US" sz="2300" b="1" kern="1200"/>
            <a:t>Average weight gain during the </a:t>
          </a:r>
          <a:r>
            <a:rPr lang="en-US" sz="2300" b="1" i="1" kern="1200"/>
            <a:t>first year of life is about 750 g / month </a:t>
          </a:r>
          <a:r>
            <a:rPr lang="en-US" sz="2300" b="1" kern="1200"/>
            <a:t>in </a:t>
          </a:r>
          <a:r>
            <a:rPr lang="en-US" sz="2300" b="1" i="1" kern="1200">
              <a:latin typeface="Calibri" panose="020F0502020204030204"/>
              <a:ea typeface="+mn-ea"/>
              <a:cs typeface="+mn-cs"/>
            </a:rPr>
            <a:t>the first four months</a:t>
          </a:r>
          <a:r>
            <a:rPr lang="en-US" sz="2300" b="1" kern="1200"/>
            <a:t>, 500 g / month in the second four months and 250 g / month in the third four months. </a:t>
          </a:r>
          <a:endParaRPr lang="en-US" sz="2300" b="1" kern="1200" dirty="0"/>
        </a:p>
      </dsp:txBody>
      <dsp:txXfrm>
        <a:off x="1793579" y="1904172"/>
        <a:ext cx="7207780" cy="1553677"/>
      </dsp:txXfrm>
    </dsp:sp>
    <dsp:sp modelId="{33BFAB9C-14BB-4772-8487-B665C4A39CED}">
      <dsp:nvSpPr>
        <dsp:cNvPr id="0" name=""/>
        <dsp:cNvSpPr/>
      </dsp:nvSpPr>
      <dsp:spPr>
        <a:xfrm>
          <a:off x="0" y="3803111"/>
          <a:ext cx="9144000" cy="15521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5B529-787D-40C3-AE20-40586EFFA5CC}">
      <dsp:nvSpPr>
        <dsp:cNvPr id="0" name=""/>
        <dsp:cNvSpPr/>
      </dsp:nvSpPr>
      <dsp:spPr>
        <a:xfrm>
          <a:off x="469528" y="4152347"/>
          <a:ext cx="854522" cy="8536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A8A0C-7501-41DC-8BCF-88F6495FCD33}">
      <dsp:nvSpPr>
        <dsp:cNvPr id="0" name=""/>
        <dsp:cNvSpPr/>
      </dsp:nvSpPr>
      <dsp:spPr>
        <a:xfrm>
          <a:off x="1793579" y="3803111"/>
          <a:ext cx="7207780" cy="155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31" tIns="164431" rIns="164431" bIns="164431" numCol="1" spcCol="1270" anchor="ctr" anchorCtr="0">
          <a:noAutofit/>
        </a:bodyPr>
        <a:lstStyle/>
        <a:p>
          <a:pPr marL="0" lvl="0" indent="0" algn="l" defTabSz="1022350">
            <a:lnSpc>
              <a:spcPct val="100000"/>
            </a:lnSpc>
            <a:spcBef>
              <a:spcPct val="0"/>
            </a:spcBef>
            <a:spcAft>
              <a:spcPct val="35000"/>
            </a:spcAft>
            <a:buNone/>
          </a:pPr>
          <a:r>
            <a:rPr lang="en-US" sz="2300" b="1" kern="1200"/>
            <a:t>So, the infant can double his birth weight by 4-5 months, and triple by the end of first year and quadruple by the age of two years.</a:t>
          </a:r>
          <a:endParaRPr lang="en-US" sz="2300" b="1" kern="1200" dirty="0"/>
        </a:p>
      </dsp:txBody>
      <dsp:txXfrm>
        <a:off x="1793579" y="3803111"/>
        <a:ext cx="7207780" cy="1553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7612E-65BE-44B9-AC22-E3A7111E644F}">
      <dsp:nvSpPr>
        <dsp:cNvPr id="0" name=""/>
        <dsp:cNvSpPr/>
      </dsp:nvSpPr>
      <dsp:spPr>
        <a:xfrm>
          <a:off x="0" y="0"/>
          <a:ext cx="3766398" cy="3766398"/>
        </a:xfrm>
        <a:prstGeom prst="pie">
          <a:avLst>
            <a:gd name="adj1" fmla="val 5400000"/>
            <a:gd name="adj2" fmla="val 1620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02BBD-6B97-4444-9853-C4494D3A6AD1}">
      <dsp:nvSpPr>
        <dsp:cNvPr id="0" name=""/>
        <dsp:cNvSpPr/>
      </dsp:nvSpPr>
      <dsp:spPr>
        <a:xfrm>
          <a:off x="1883199" y="0"/>
          <a:ext cx="7218813" cy="3766398"/>
        </a:xfrm>
        <a:prstGeom prst="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 growth monitoring, the weight of the child is plotted on the growth chart at: </a:t>
          </a:r>
          <a:endParaRPr lang="en-GB" sz="2200" kern="1200" dirty="0"/>
        </a:p>
      </dsp:txBody>
      <dsp:txXfrm>
        <a:off x="1883199" y="0"/>
        <a:ext cx="7218813" cy="800359"/>
      </dsp:txXfrm>
    </dsp:sp>
    <dsp:sp modelId="{F18B0A80-1516-4049-A7A8-7F30595125B5}">
      <dsp:nvSpPr>
        <dsp:cNvPr id="0" name=""/>
        <dsp:cNvSpPr/>
      </dsp:nvSpPr>
      <dsp:spPr>
        <a:xfrm>
          <a:off x="494339" y="800359"/>
          <a:ext cx="2777718" cy="2777718"/>
        </a:xfrm>
        <a:prstGeom prst="pie">
          <a:avLst>
            <a:gd name="adj1" fmla="val 5400000"/>
            <a:gd name="adj2" fmla="val 16200000"/>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559DD-306D-49BD-83E5-87A42B9A10AE}">
      <dsp:nvSpPr>
        <dsp:cNvPr id="0" name=""/>
        <dsp:cNvSpPr/>
      </dsp:nvSpPr>
      <dsp:spPr>
        <a:xfrm>
          <a:off x="1883199" y="800359"/>
          <a:ext cx="7218813" cy="2777718"/>
        </a:xfrm>
        <a:prstGeom prst="rect">
          <a:avLst/>
        </a:prstGeom>
        <a:solidFill>
          <a:schemeClr val="lt1">
            <a:alpha val="90000"/>
            <a:hueOff val="0"/>
            <a:satOff val="0"/>
            <a:lumOff val="0"/>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Monthly intervals during the first year of life,</a:t>
          </a:r>
          <a:endParaRPr lang="en-GB" sz="2200" b="1" kern="1200"/>
        </a:p>
      </dsp:txBody>
      <dsp:txXfrm>
        <a:off x="1883199" y="800359"/>
        <a:ext cx="7218813" cy="800359"/>
      </dsp:txXfrm>
    </dsp:sp>
    <dsp:sp modelId="{F26C206D-4947-4EDC-B853-C3BE9D524542}">
      <dsp:nvSpPr>
        <dsp:cNvPr id="0" name=""/>
        <dsp:cNvSpPr/>
      </dsp:nvSpPr>
      <dsp:spPr>
        <a:xfrm>
          <a:off x="988679" y="1600719"/>
          <a:ext cx="1789039" cy="1789039"/>
        </a:xfrm>
        <a:prstGeom prst="pie">
          <a:avLst>
            <a:gd name="adj1" fmla="val 5400000"/>
            <a:gd name="adj2" fmla="val 16200000"/>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0B3E36-2E5B-4414-80F6-E4500F089C33}">
      <dsp:nvSpPr>
        <dsp:cNvPr id="0" name=""/>
        <dsp:cNvSpPr/>
      </dsp:nvSpPr>
      <dsp:spPr>
        <a:xfrm>
          <a:off x="1883199" y="1600719"/>
          <a:ext cx="7218813" cy="1789039"/>
        </a:xfrm>
        <a:prstGeom prst="rect">
          <a:avLst/>
        </a:prstGeom>
        <a:solidFill>
          <a:schemeClr val="lt1">
            <a:alpha val="90000"/>
            <a:hueOff val="0"/>
            <a:satOff val="0"/>
            <a:lumOff val="0"/>
            <a:alphaOff val="0"/>
          </a:schemeClr>
        </a:solidFill>
        <a:ln w="12700" cap="flat" cmpd="sng" algn="ctr">
          <a:solidFill>
            <a:schemeClr val="accent3">
              <a:shade val="50000"/>
              <a:hueOff val="0"/>
              <a:satOff val="0"/>
              <a:lumOff val="359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Every two months during the second year of life, </a:t>
          </a:r>
          <a:endParaRPr lang="en-GB" sz="2200" b="1" kern="1200" dirty="0"/>
        </a:p>
      </dsp:txBody>
      <dsp:txXfrm>
        <a:off x="1883199" y="1600719"/>
        <a:ext cx="7218813" cy="800359"/>
      </dsp:txXfrm>
    </dsp:sp>
    <dsp:sp modelId="{99EAA67E-0753-41AF-BD31-CA6AD0A2D544}">
      <dsp:nvSpPr>
        <dsp:cNvPr id="0" name=""/>
        <dsp:cNvSpPr/>
      </dsp:nvSpPr>
      <dsp:spPr>
        <a:xfrm>
          <a:off x="1483019" y="2401078"/>
          <a:ext cx="800359" cy="800359"/>
        </a:xfrm>
        <a:prstGeom prst="pie">
          <a:avLst>
            <a:gd name="adj1" fmla="val 5400000"/>
            <a:gd name="adj2" fmla="val 16200000"/>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5FD75-F071-46B0-985F-5D52CD3275C6}">
      <dsp:nvSpPr>
        <dsp:cNvPr id="0" name=""/>
        <dsp:cNvSpPr/>
      </dsp:nvSpPr>
      <dsp:spPr>
        <a:xfrm>
          <a:off x="1883199" y="2401078"/>
          <a:ext cx="7218813" cy="800359"/>
        </a:xfrm>
        <a:prstGeom prst="rect">
          <a:avLst/>
        </a:prstGeom>
        <a:solidFill>
          <a:schemeClr val="lt1">
            <a:alpha val="90000"/>
            <a:hueOff val="0"/>
            <a:satOff val="0"/>
            <a:lumOff val="0"/>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Every three months thereafter up to five years of age</a:t>
          </a:r>
          <a:r>
            <a:rPr lang="en-US" sz="2200" kern="1200" dirty="0"/>
            <a:t>.</a:t>
          </a:r>
          <a:endParaRPr lang="en-GB" sz="2200" kern="1200" dirty="0"/>
        </a:p>
      </dsp:txBody>
      <dsp:txXfrm>
        <a:off x="1883199" y="2401078"/>
        <a:ext cx="7218813" cy="800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08739-4F76-4177-9B6A-66BB306B889D}">
      <dsp:nvSpPr>
        <dsp:cNvPr id="0" name=""/>
        <dsp:cNvSpPr/>
      </dsp:nvSpPr>
      <dsp:spPr>
        <a:xfrm>
          <a:off x="8806" y="0"/>
          <a:ext cx="9023225" cy="490790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u="sng" kern="1200" dirty="0"/>
            <a:t>Description Of the chart :</a:t>
          </a:r>
          <a:endParaRPr lang="en-US" sz="3900" kern="1200" dirty="0"/>
        </a:p>
        <a:p>
          <a:pPr marL="285750" lvl="1" indent="-285750" algn="l" defTabSz="1333500">
            <a:lnSpc>
              <a:spcPct val="90000"/>
            </a:lnSpc>
            <a:spcBef>
              <a:spcPct val="0"/>
            </a:spcBef>
            <a:spcAft>
              <a:spcPct val="15000"/>
            </a:spcAft>
            <a:buChar char="•"/>
          </a:pPr>
          <a:r>
            <a:rPr lang="en-GB" sz="3000" kern="1200" dirty="0"/>
            <a:t>The WHO growth charts are international standards that show how healthy children should grow. </a:t>
          </a:r>
          <a:endParaRPr lang="en-US" sz="3000" kern="1200" dirty="0"/>
        </a:p>
        <a:p>
          <a:pPr marL="285750" lvl="1" indent="-285750" algn="l" defTabSz="1333500">
            <a:lnSpc>
              <a:spcPct val="90000"/>
            </a:lnSpc>
            <a:spcBef>
              <a:spcPct val="0"/>
            </a:spcBef>
            <a:spcAft>
              <a:spcPct val="15000"/>
            </a:spcAft>
            <a:buChar char="•"/>
          </a:pPr>
          <a:r>
            <a:rPr lang="en-GB" sz="3000" kern="1200" dirty="0"/>
            <a:t>The WHO growth charts use the growth of breastfed infants as the norm for growth. </a:t>
          </a:r>
          <a:endParaRPr lang="en-US" sz="3000" kern="1200" dirty="0"/>
        </a:p>
        <a:p>
          <a:pPr marL="285750" lvl="1" indent="-285750" algn="l" defTabSz="1333500">
            <a:lnSpc>
              <a:spcPct val="90000"/>
            </a:lnSpc>
            <a:spcBef>
              <a:spcPct val="0"/>
            </a:spcBef>
            <a:spcAft>
              <a:spcPct val="15000"/>
            </a:spcAft>
            <a:buChar char="•"/>
          </a:pPr>
          <a:r>
            <a:rPr lang="en-GB" sz="3000" kern="1200" dirty="0"/>
            <a:t>The WHO growth charts are global and for all children, should be used with all children up to aged 2 years, regardless of type of feeding.</a:t>
          </a:r>
          <a:endParaRPr lang="en-US" sz="3000" kern="1200" dirty="0"/>
        </a:p>
      </dsp:txBody>
      <dsp:txXfrm>
        <a:off x="152554" y="143748"/>
        <a:ext cx="8735729" cy="4620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36ECE-5D9D-4C3D-B1BE-1CAF73C0266D}">
      <dsp:nvSpPr>
        <dsp:cNvPr id="0" name=""/>
        <dsp:cNvSpPr/>
      </dsp:nvSpPr>
      <dsp:spPr>
        <a:xfrm>
          <a:off x="0" y="202938"/>
          <a:ext cx="6737120" cy="2783430"/>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 In WHO Growth chart, x-axes show age. Points plotted on vertical lines corresponding to completed age (in months, or years) </a:t>
          </a:r>
          <a:endParaRPr lang="en-US" sz="3200" kern="1200" dirty="0"/>
        </a:p>
      </dsp:txBody>
      <dsp:txXfrm>
        <a:off x="135876" y="338814"/>
        <a:ext cx="6465368" cy="2511678"/>
      </dsp:txXfrm>
    </dsp:sp>
    <dsp:sp modelId="{08A31D6A-7491-44B3-A647-0BCA0ECBF66C}">
      <dsp:nvSpPr>
        <dsp:cNvPr id="0" name=""/>
        <dsp:cNvSpPr/>
      </dsp:nvSpPr>
      <dsp:spPr>
        <a:xfrm>
          <a:off x="0" y="3078529"/>
          <a:ext cx="6737120" cy="278343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 y-axes show length/height, weight, or BMI. Points plotted on or between horizontal lines corresponding to length/height, weight or BMI as precisely as possible.</a:t>
          </a:r>
          <a:endParaRPr lang="en-US" sz="3200" kern="1200"/>
        </a:p>
      </dsp:txBody>
      <dsp:txXfrm>
        <a:off x="135876" y="3214405"/>
        <a:ext cx="6465368" cy="2511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81E97-5CCC-4903-ABFF-915C1F40E2AB}">
      <dsp:nvSpPr>
        <dsp:cNvPr id="0" name=""/>
        <dsp:cNvSpPr/>
      </dsp:nvSpPr>
      <dsp:spPr>
        <a:xfrm>
          <a:off x="0" y="0"/>
          <a:ext cx="87313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A2B30-404C-48DE-B472-BD4C50592A28}">
      <dsp:nvSpPr>
        <dsp:cNvPr id="0" name=""/>
        <dsp:cNvSpPr/>
      </dsp:nvSpPr>
      <dsp:spPr>
        <a:xfrm>
          <a:off x="0" y="0"/>
          <a:ext cx="8731314" cy="248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Motor: </a:t>
          </a:r>
          <a:r>
            <a:rPr lang="en-GB" sz="2800" kern="1200" dirty="0"/>
            <a:t>Involves </a:t>
          </a:r>
          <a:r>
            <a:rPr lang="en-GB" sz="2800" i="1" kern="1200" dirty="0">
              <a:solidFill>
                <a:srgbClr val="FF0000"/>
              </a:solidFill>
            </a:rPr>
            <a:t>gross</a:t>
          </a:r>
          <a:r>
            <a:rPr lang="en-GB" sz="2800" kern="1200" dirty="0"/>
            <a:t> motor development (control of head, sitting, standing. Etc.) and </a:t>
          </a:r>
          <a:r>
            <a:rPr lang="en-GB" sz="2800" i="1" kern="1200" dirty="0">
              <a:solidFill>
                <a:srgbClr val="FF0000"/>
              </a:solidFill>
            </a:rPr>
            <a:t>fine</a:t>
          </a:r>
          <a:r>
            <a:rPr lang="en-GB" sz="2800" kern="1200" dirty="0"/>
            <a:t> motor development (movement of hands, fingers, eyes. Etc.)</a:t>
          </a:r>
          <a:endParaRPr lang="en-US" sz="2800" kern="1200" dirty="0"/>
        </a:p>
      </dsp:txBody>
      <dsp:txXfrm>
        <a:off x="0" y="0"/>
        <a:ext cx="8731314" cy="2489718"/>
      </dsp:txXfrm>
    </dsp:sp>
    <dsp:sp modelId="{AFE4343B-2E48-4FB0-8A49-CB46BBDB564F}">
      <dsp:nvSpPr>
        <dsp:cNvPr id="0" name=""/>
        <dsp:cNvSpPr/>
      </dsp:nvSpPr>
      <dsp:spPr>
        <a:xfrm>
          <a:off x="0" y="2489718"/>
          <a:ext cx="87313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09D38-2FC7-44BC-AEBB-95BE35600396}">
      <dsp:nvSpPr>
        <dsp:cNvPr id="0" name=""/>
        <dsp:cNvSpPr/>
      </dsp:nvSpPr>
      <dsp:spPr>
        <a:xfrm>
          <a:off x="0" y="2489718"/>
          <a:ext cx="8731314" cy="248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Psychological development: </a:t>
          </a:r>
          <a:r>
            <a:rPr lang="en-GB" sz="2800" kern="1200" dirty="0"/>
            <a:t>attachment to special figures (mother and other care takers), vocalization expected at around 9 months which largely depend on environmental stimuli. Development of fear (strangers) at around seven to eight months.</a:t>
          </a:r>
          <a:endParaRPr lang="en-US" sz="2800" kern="1200" dirty="0"/>
        </a:p>
      </dsp:txBody>
      <dsp:txXfrm>
        <a:off x="0" y="2489718"/>
        <a:ext cx="8731314" cy="2489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3204F-1901-4869-9000-8D18DC296BF3}">
      <dsp:nvSpPr>
        <dsp:cNvPr id="0" name=""/>
        <dsp:cNvSpPr/>
      </dsp:nvSpPr>
      <dsp:spPr>
        <a:xfrm>
          <a:off x="0" y="2044"/>
          <a:ext cx="11806076" cy="1036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B462B-5F0D-4773-AA3A-B73020151123}">
      <dsp:nvSpPr>
        <dsp:cNvPr id="0" name=""/>
        <dsp:cNvSpPr/>
      </dsp:nvSpPr>
      <dsp:spPr>
        <a:xfrm>
          <a:off x="313483" y="235214"/>
          <a:ext cx="569970" cy="569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C9A85A-A1E8-4F95-B5FC-880CEFB7FA17}">
      <dsp:nvSpPr>
        <dsp:cNvPr id="0" name=""/>
        <dsp:cNvSpPr/>
      </dsp:nvSpPr>
      <dsp:spPr>
        <a:xfrm>
          <a:off x="1196938" y="2044"/>
          <a:ext cx="10609137" cy="103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76" tIns="109676" rIns="109676" bIns="109676" numCol="1" spcCol="1270" anchor="ctr" anchorCtr="0">
          <a:noAutofit/>
        </a:bodyPr>
        <a:lstStyle/>
        <a:p>
          <a:pPr marL="0" lvl="0" indent="0" algn="l" defTabSz="1244600">
            <a:lnSpc>
              <a:spcPct val="90000"/>
            </a:lnSpc>
            <a:spcBef>
              <a:spcPct val="0"/>
            </a:spcBef>
            <a:spcAft>
              <a:spcPct val="35000"/>
            </a:spcAft>
            <a:buNone/>
          </a:pPr>
          <a:r>
            <a:rPr lang="en-GB" sz="2800" b="1" kern="1200" dirty="0"/>
            <a:t>Lack</a:t>
          </a:r>
          <a:r>
            <a:rPr lang="en-GB" sz="2800" kern="1200" dirty="0"/>
            <a:t> of training by the family</a:t>
          </a:r>
          <a:endParaRPr lang="en-US" sz="2800" kern="1200" dirty="0"/>
        </a:p>
      </dsp:txBody>
      <dsp:txXfrm>
        <a:off x="1196938" y="2044"/>
        <a:ext cx="10609137" cy="1036310"/>
      </dsp:txXfrm>
    </dsp:sp>
    <dsp:sp modelId="{165342B7-DAC5-4E23-B117-7F0C65841B17}">
      <dsp:nvSpPr>
        <dsp:cNvPr id="0" name=""/>
        <dsp:cNvSpPr/>
      </dsp:nvSpPr>
      <dsp:spPr>
        <a:xfrm>
          <a:off x="0" y="1297432"/>
          <a:ext cx="11806076" cy="1036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9CA7F-1783-4B03-8994-41B9DFB35DC7}">
      <dsp:nvSpPr>
        <dsp:cNvPr id="0" name=""/>
        <dsp:cNvSpPr/>
      </dsp:nvSpPr>
      <dsp:spPr>
        <a:xfrm>
          <a:off x="313483" y="1530602"/>
          <a:ext cx="569970" cy="569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D70D4-7A7B-4D6D-A089-1653020911DE}">
      <dsp:nvSpPr>
        <dsp:cNvPr id="0" name=""/>
        <dsp:cNvSpPr/>
      </dsp:nvSpPr>
      <dsp:spPr>
        <a:xfrm>
          <a:off x="1196938" y="1297432"/>
          <a:ext cx="10609137" cy="103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76" tIns="109676" rIns="109676" bIns="109676" numCol="1" spcCol="1270" anchor="ctr" anchorCtr="0">
          <a:noAutofit/>
        </a:bodyPr>
        <a:lstStyle/>
        <a:p>
          <a:pPr marL="0" lvl="0" indent="0" algn="l" defTabSz="1244600">
            <a:lnSpc>
              <a:spcPct val="90000"/>
            </a:lnSpc>
            <a:spcBef>
              <a:spcPct val="0"/>
            </a:spcBef>
            <a:spcAft>
              <a:spcPct val="35000"/>
            </a:spcAft>
            <a:buNone/>
          </a:pPr>
          <a:r>
            <a:rPr lang="en-GB" sz="2800" b="1" kern="1200" dirty="0"/>
            <a:t>Lack of environmental stimuli</a:t>
          </a:r>
          <a:endParaRPr lang="en-US" sz="2800" b="1" kern="1200" dirty="0"/>
        </a:p>
      </dsp:txBody>
      <dsp:txXfrm>
        <a:off x="1196938" y="1297432"/>
        <a:ext cx="10609137" cy="1036310"/>
      </dsp:txXfrm>
    </dsp:sp>
    <dsp:sp modelId="{8DC3DD04-9F52-4482-9643-5BA447CE0C7B}">
      <dsp:nvSpPr>
        <dsp:cNvPr id="0" name=""/>
        <dsp:cNvSpPr/>
      </dsp:nvSpPr>
      <dsp:spPr>
        <a:xfrm>
          <a:off x="0" y="2592820"/>
          <a:ext cx="11806076" cy="1036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BDA3E-FFBF-43DF-A9DB-0678A835D112}">
      <dsp:nvSpPr>
        <dsp:cNvPr id="0" name=""/>
        <dsp:cNvSpPr/>
      </dsp:nvSpPr>
      <dsp:spPr>
        <a:xfrm>
          <a:off x="313483" y="2825990"/>
          <a:ext cx="569970" cy="569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0133B6-514E-49F3-86BD-D1C0D9AE48D8}">
      <dsp:nvSpPr>
        <dsp:cNvPr id="0" name=""/>
        <dsp:cNvSpPr/>
      </dsp:nvSpPr>
      <dsp:spPr>
        <a:xfrm>
          <a:off x="1196938" y="2592820"/>
          <a:ext cx="10609137" cy="103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76" tIns="109676" rIns="109676" bIns="109676" numCol="1" spcCol="1270" anchor="ctr" anchorCtr="0">
          <a:noAutofit/>
        </a:bodyPr>
        <a:lstStyle/>
        <a:p>
          <a:pPr marL="0" lvl="0" indent="0" algn="l" defTabSz="1244600">
            <a:lnSpc>
              <a:spcPct val="90000"/>
            </a:lnSpc>
            <a:spcBef>
              <a:spcPct val="0"/>
            </a:spcBef>
            <a:spcAft>
              <a:spcPct val="35000"/>
            </a:spcAft>
            <a:buNone/>
          </a:pPr>
          <a:r>
            <a:rPr lang="en-GB" sz="2800" b="1" kern="1200" dirty="0"/>
            <a:t>Emotional deprivation</a:t>
          </a:r>
          <a:endParaRPr lang="en-US" sz="2800" b="1" kern="1200" dirty="0"/>
        </a:p>
      </dsp:txBody>
      <dsp:txXfrm>
        <a:off x="1196938" y="2592820"/>
        <a:ext cx="10609137" cy="1036310"/>
      </dsp:txXfrm>
    </dsp:sp>
    <dsp:sp modelId="{51CE7836-354E-48E7-BAE5-2151D840BC62}">
      <dsp:nvSpPr>
        <dsp:cNvPr id="0" name=""/>
        <dsp:cNvSpPr/>
      </dsp:nvSpPr>
      <dsp:spPr>
        <a:xfrm>
          <a:off x="0" y="3888208"/>
          <a:ext cx="11806076" cy="1036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BCDBA-E9A6-4814-8442-E5189A422E92}">
      <dsp:nvSpPr>
        <dsp:cNvPr id="0" name=""/>
        <dsp:cNvSpPr/>
      </dsp:nvSpPr>
      <dsp:spPr>
        <a:xfrm>
          <a:off x="313483" y="4121377"/>
          <a:ext cx="569970" cy="5699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78713-0C63-4A32-BA6C-97FC97B40C64}">
      <dsp:nvSpPr>
        <dsp:cNvPr id="0" name=""/>
        <dsp:cNvSpPr/>
      </dsp:nvSpPr>
      <dsp:spPr>
        <a:xfrm>
          <a:off x="1196938" y="3888208"/>
          <a:ext cx="10609137" cy="103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76" tIns="109676" rIns="109676" bIns="109676" numCol="1" spcCol="1270" anchor="ctr" anchorCtr="0">
          <a:noAutofit/>
        </a:bodyPr>
        <a:lstStyle/>
        <a:p>
          <a:pPr marL="0" lvl="0" indent="0" algn="l" defTabSz="1244600">
            <a:lnSpc>
              <a:spcPct val="90000"/>
            </a:lnSpc>
            <a:spcBef>
              <a:spcPct val="0"/>
            </a:spcBef>
            <a:spcAft>
              <a:spcPct val="35000"/>
            </a:spcAft>
            <a:buNone/>
          </a:pPr>
          <a:r>
            <a:rPr lang="en-GB" sz="2800" b="1" kern="1200" dirty="0"/>
            <a:t>Health problems </a:t>
          </a:r>
          <a:r>
            <a:rPr lang="en-GB" sz="2800" kern="1200" dirty="0"/>
            <a:t>such as malnutrition, rickets, congenital anomalies. Etc.</a:t>
          </a:r>
          <a:endParaRPr lang="en-US" sz="2800" kern="1200" dirty="0"/>
        </a:p>
      </dsp:txBody>
      <dsp:txXfrm>
        <a:off x="1196938" y="3888208"/>
        <a:ext cx="10609137" cy="1036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177E8-95A7-4EB2-8C32-7FD24B9FF6C6}" type="datetimeFigureOut">
              <a:rPr lang="en-GB" smtClean="0"/>
              <a:t>13/11/2019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D451A-D7D6-4765-B4B8-07B0D1985528}" type="slidenum">
              <a:rPr lang="en-GB" smtClean="0"/>
              <a:t>‹#›</a:t>
            </a:fld>
            <a:endParaRPr lang="en-GB"/>
          </a:p>
        </p:txBody>
      </p:sp>
    </p:spTree>
    <p:extLst>
      <p:ext uri="{BB962C8B-B14F-4D97-AF65-F5344CB8AC3E}">
        <p14:creationId xmlns:p14="http://schemas.microsoft.com/office/powerpoint/2010/main" val="264778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AFB4C5-8C6A-489E-BA38-66E38224E0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282828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FB4C5-8C6A-489E-BA38-66E38224E0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265698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FB4C5-8C6A-489E-BA38-66E38224E0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116512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FB4C5-8C6A-489E-BA38-66E38224E0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328743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AFB4C5-8C6A-489E-BA38-66E38224E0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395040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AFB4C5-8C6A-489E-BA38-66E38224E0E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196330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FB4C5-8C6A-489E-BA38-66E38224E0ED}"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18345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AFB4C5-8C6A-489E-BA38-66E38224E0ED}" type="datetimeFigureOut">
              <a:rPr lang="en-GB" smtClean="0"/>
              <a:t>13/11/2019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203458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FB4C5-8C6A-489E-BA38-66E38224E0ED}" type="datetimeFigureOut">
              <a:rPr lang="en-GB" smtClean="0"/>
              <a:t>13/11/2019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194976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AFB4C5-8C6A-489E-BA38-66E38224E0E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257798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AFB4C5-8C6A-489E-BA38-66E38224E0E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F041E-22C4-4C2E-AA90-0CF00B32BF38}" type="slidenum">
              <a:rPr lang="en-GB" smtClean="0"/>
              <a:t>‹#›</a:t>
            </a:fld>
            <a:endParaRPr lang="en-GB"/>
          </a:p>
        </p:txBody>
      </p:sp>
    </p:spTree>
    <p:extLst>
      <p:ext uri="{BB962C8B-B14F-4D97-AF65-F5344CB8AC3E}">
        <p14:creationId xmlns:p14="http://schemas.microsoft.com/office/powerpoint/2010/main" val="177151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FB4C5-8C6A-489E-BA38-66E38224E0ED}" type="datetimeFigureOut">
              <a:rPr lang="en-GB" smtClean="0"/>
              <a:t>13/11/2019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F041E-22C4-4C2E-AA90-0CF00B32BF38}" type="slidenum">
              <a:rPr lang="en-GB" smtClean="0"/>
              <a:t>‹#›</a:t>
            </a:fld>
            <a:endParaRPr lang="en-GB"/>
          </a:p>
        </p:txBody>
      </p:sp>
    </p:spTree>
    <p:extLst>
      <p:ext uri="{BB962C8B-B14F-4D97-AF65-F5344CB8AC3E}">
        <p14:creationId xmlns:p14="http://schemas.microsoft.com/office/powerpoint/2010/main" val="3968884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1" cy="1740879"/>
          </a:xfrm>
        </p:spPr>
        <p:txBody>
          <a:bodyPr>
            <a:noAutofit/>
          </a:bodyPr>
          <a:lstStyle/>
          <a:p>
            <a:r>
              <a:rPr lang="en-GB" sz="8800" b="1" dirty="0">
                <a:solidFill>
                  <a:srgbClr val="00B050"/>
                </a:solidFill>
              </a:rPr>
              <a:t>Child’s Healthcare</a:t>
            </a:r>
            <a:br>
              <a:rPr lang="en-GB" sz="8800" b="1" dirty="0">
                <a:solidFill>
                  <a:srgbClr val="00B050"/>
                </a:solidFill>
              </a:rPr>
            </a:br>
            <a:r>
              <a:rPr lang="en-GB" sz="2800" b="1" dirty="0">
                <a:solidFill>
                  <a:srgbClr val="FF0000"/>
                </a:solidFill>
                <a:latin typeface="+mn-lt"/>
              </a:rPr>
              <a:t>Growth and development</a:t>
            </a:r>
          </a:p>
        </p:txBody>
      </p:sp>
      <p:sp>
        <p:nvSpPr>
          <p:cNvPr id="5" name="Subtitle 2"/>
          <p:cNvSpPr>
            <a:spLocks noGrp="1"/>
          </p:cNvSpPr>
          <p:nvPr>
            <p:ph type="subTitle" idx="1"/>
          </p:nvPr>
        </p:nvSpPr>
        <p:spPr>
          <a:xfrm>
            <a:off x="2328202" y="5117122"/>
            <a:ext cx="4487594" cy="1484142"/>
          </a:xfrm>
          <a:noFill/>
        </p:spPr>
        <p:txBody>
          <a:bodyPr>
            <a:normAutofit fontScale="32500" lnSpcReduction="20000"/>
          </a:bodyPr>
          <a:lstStyle/>
          <a:p>
            <a:r>
              <a:rPr lang="en-US" sz="6400" b="1" dirty="0">
                <a:effectLst>
                  <a:outerShdw blurRad="38100" dist="38100" dir="2700000" algn="tl">
                    <a:srgbClr val="000000">
                      <a:alpha val="43137"/>
                    </a:srgbClr>
                  </a:outerShdw>
                </a:effectLst>
              </a:rPr>
              <a:t>Dr. </a:t>
            </a:r>
            <a:r>
              <a:rPr lang="en-US" sz="6400" b="1" dirty="0" err="1">
                <a:effectLst>
                  <a:outerShdw blurRad="38100" dist="38100" dir="2700000" algn="tl">
                    <a:srgbClr val="000000">
                      <a:alpha val="43137"/>
                    </a:srgbClr>
                  </a:outerShdw>
                </a:effectLst>
              </a:rPr>
              <a:t>Israa</a:t>
            </a:r>
            <a:r>
              <a:rPr lang="en-US" sz="6400" b="1" dirty="0">
                <a:effectLst>
                  <a:outerShdw blurRad="38100" dist="38100" dir="2700000" algn="tl">
                    <a:srgbClr val="000000">
                      <a:alpha val="43137"/>
                    </a:srgbClr>
                  </a:outerShdw>
                </a:effectLst>
              </a:rPr>
              <a:t> Al-</a:t>
            </a:r>
            <a:r>
              <a:rPr lang="en-US" sz="6400" b="1" dirty="0" err="1">
                <a:effectLst>
                  <a:outerShdw blurRad="38100" dist="38100" dir="2700000" algn="tl">
                    <a:srgbClr val="000000">
                      <a:alpha val="43137"/>
                    </a:srgbClr>
                  </a:outerShdw>
                </a:effectLst>
              </a:rPr>
              <a:t>Rawashdeh</a:t>
            </a:r>
            <a:r>
              <a:rPr lang="en-US" sz="6400" b="1" dirty="0">
                <a:effectLst>
                  <a:outerShdw blurRad="38100" dist="38100" dir="2700000" algn="tl">
                    <a:srgbClr val="000000">
                      <a:alpha val="43137"/>
                    </a:srgbClr>
                  </a:outerShdw>
                </a:effectLst>
              </a:rPr>
              <a:t> MD, MPH ,PhD</a:t>
            </a:r>
          </a:p>
          <a:p>
            <a:r>
              <a:rPr lang="en-US" sz="6400" b="1" dirty="0">
                <a:effectLst>
                  <a:outerShdw blurRad="38100" dist="38100" dir="2700000" algn="tl">
                    <a:srgbClr val="000000">
                      <a:alpha val="43137"/>
                    </a:srgbClr>
                  </a:outerShdw>
                </a:effectLst>
              </a:rPr>
              <a:t>Faculty of Medicine</a:t>
            </a:r>
          </a:p>
          <a:p>
            <a:r>
              <a:rPr lang="en-US" sz="6400" b="1" dirty="0" err="1">
                <a:effectLst>
                  <a:outerShdw blurRad="38100" dist="38100" dir="2700000" algn="tl">
                    <a:srgbClr val="000000">
                      <a:alpha val="43137"/>
                    </a:srgbClr>
                  </a:outerShdw>
                </a:effectLst>
              </a:rPr>
              <a:t>Mutah</a:t>
            </a:r>
            <a:r>
              <a:rPr lang="en-US" sz="6400" b="1" dirty="0">
                <a:effectLst>
                  <a:outerShdw blurRad="38100" dist="38100" dir="2700000" algn="tl">
                    <a:srgbClr val="000000">
                      <a:alpha val="43137"/>
                    </a:srgbClr>
                  </a:outerShdw>
                </a:effectLst>
              </a:rPr>
              <a:t> University</a:t>
            </a:r>
          </a:p>
          <a:p>
            <a:r>
              <a:rPr lang="en-US" sz="6400" b="1" dirty="0">
                <a:effectLst>
                  <a:outerShdw blurRad="38100" dist="38100" dir="2700000" algn="tl">
                    <a:srgbClr val="000000">
                      <a:alpha val="43137"/>
                    </a:srgbClr>
                  </a:outerShdw>
                </a:effectLst>
              </a:rPr>
              <a:t>2019</a:t>
            </a:r>
          </a:p>
          <a:p>
            <a:endParaRPr lang="en-US" dirty="0"/>
          </a:p>
        </p:txBody>
      </p:sp>
    </p:spTree>
    <p:extLst>
      <p:ext uri="{BB962C8B-B14F-4D97-AF65-F5344CB8AC3E}">
        <p14:creationId xmlns:p14="http://schemas.microsoft.com/office/powerpoint/2010/main" val="18631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727B-62A6-4E0C-B5AE-CDE55D3BE7BD}"/>
              </a:ext>
            </a:extLst>
          </p:cNvPr>
          <p:cNvSpPr>
            <a:spLocks noGrp="1"/>
          </p:cNvSpPr>
          <p:nvPr>
            <p:ph type="title"/>
          </p:nvPr>
        </p:nvSpPr>
        <p:spPr>
          <a:xfrm>
            <a:off x="834914" y="0"/>
            <a:ext cx="7474172" cy="1325563"/>
          </a:xfrm>
        </p:spPr>
        <p:txBody>
          <a:bodyPr>
            <a:normAutofit/>
          </a:bodyPr>
          <a:lstStyle/>
          <a:p>
            <a:r>
              <a:rPr lang="en-GB" b="1" dirty="0">
                <a:effectLst>
                  <a:outerShdw blurRad="38100" dist="38100" dir="2700000" algn="tl">
                    <a:srgbClr val="000000">
                      <a:alpha val="43137"/>
                    </a:srgbClr>
                  </a:outerShdw>
                </a:effectLst>
                <a:latin typeface="Arial Black" panose="020B0A04020102020204" pitchFamily="34" charset="0"/>
              </a:rPr>
              <a:t>Assessment of growth</a:t>
            </a:r>
            <a:endParaRPr lang="en-GB" dirty="0"/>
          </a:p>
        </p:txBody>
      </p:sp>
      <p:sp>
        <p:nvSpPr>
          <p:cNvPr id="8" name="Content Placeholder 2">
            <a:extLst>
              <a:ext uri="{FF2B5EF4-FFF2-40B4-BE49-F238E27FC236}">
                <a16:creationId xmlns:a16="http://schemas.microsoft.com/office/drawing/2014/main" id="{604FF120-32FB-4578-B155-816406E33B7F}"/>
              </a:ext>
            </a:extLst>
          </p:cNvPr>
          <p:cNvSpPr>
            <a:spLocks noGrp="1"/>
          </p:cNvSpPr>
          <p:nvPr>
            <p:ph idx="1"/>
          </p:nvPr>
        </p:nvSpPr>
        <p:spPr>
          <a:xfrm>
            <a:off x="123542" y="1281794"/>
            <a:ext cx="8896916" cy="5576206"/>
          </a:xfrm>
        </p:spPr>
        <p:txBody>
          <a:bodyPr anchor="ctr">
            <a:normAutofit/>
          </a:bodyPr>
          <a:lstStyle/>
          <a:p>
            <a:r>
              <a:rPr lang="en-GB" sz="3200" dirty="0"/>
              <a:t>Length is measured in children younger than 2 years who are measured in the recumbent position</a:t>
            </a:r>
          </a:p>
          <a:p>
            <a:r>
              <a:rPr lang="en-GB" sz="3200" dirty="0"/>
              <a:t>Height or stature is measured in children older than 2 years who are measured while standing</a:t>
            </a:r>
          </a:p>
          <a:p>
            <a:r>
              <a:rPr lang="en-GB" sz="3200" dirty="0">
                <a:solidFill>
                  <a:srgbClr val="FF0000"/>
                </a:solidFill>
              </a:rPr>
              <a:t>Average length at birth is 50 cm</a:t>
            </a:r>
          </a:p>
          <a:p>
            <a:r>
              <a:rPr lang="en-GB" sz="3200" dirty="0"/>
              <a:t>Increases 25 cm in first year of life</a:t>
            </a:r>
          </a:p>
          <a:p>
            <a:r>
              <a:rPr lang="en-GB" sz="3200" dirty="0"/>
              <a:t>At 3 years 90 cm</a:t>
            </a:r>
          </a:p>
          <a:p>
            <a:r>
              <a:rPr lang="en-GB" sz="3200" dirty="0"/>
              <a:t>At 4 years 100 cm</a:t>
            </a:r>
          </a:p>
          <a:p>
            <a:r>
              <a:rPr lang="en-GB" sz="3200" dirty="0"/>
              <a:t>Then height increases by 5 cm / year until puberty when growth spurt of 9-10 cm / year for 2-3 years.</a:t>
            </a:r>
          </a:p>
          <a:p>
            <a:endParaRPr lang="en-GB" sz="2000" dirty="0"/>
          </a:p>
        </p:txBody>
      </p:sp>
    </p:spTree>
    <p:extLst>
      <p:ext uri="{BB962C8B-B14F-4D97-AF65-F5344CB8AC3E}">
        <p14:creationId xmlns:p14="http://schemas.microsoft.com/office/powerpoint/2010/main" val="335357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18609" y="136524"/>
            <a:ext cx="5674803" cy="3511744"/>
          </a:xfrm>
        </p:spPr>
        <p:txBody>
          <a:bodyPr>
            <a:normAutofit/>
          </a:bodyPr>
          <a:lstStyle/>
          <a:p>
            <a:pPr marL="0" indent="0">
              <a:buNone/>
              <a:defRPr/>
            </a:pPr>
            <a:r>
              <a:rPr lang="en-US" sz="3200" b="1" dirty="0">
                <a:cs typeface="Arial" pitchFamily="34" charset="0"/>
              </a:rPr>
              <a:t>Growth chart:</a:t>
            </a:r>
          </a:p>
          <a:p>
            <a:pPr marL="0" indent="0">
              <a:buNone/>
              <a:defRPr/>
            </a:pPr>
            <a:r>
              <a:rPr lang="en-GB" sz="3200" dirty="0"/>
              <a:t>Growth charts are visible display of child’s physical growth and development.</a:t>
            </a:r>
          </a:p>
          <a:p>
            <a:pPr marL="0" indent="0">
              <a:buNone/>
              <a:defRPr/>
            </a:pPr>
            <a:r>
              <a:rPr lang="en-GB" sz="3200" dirty="0"/>
              <a:t>It was first designed by David Morley and was later modified by WHO.</a:t>
            </a:r>
            <a:endParaRPr lang="en-US" sz="3200" dirty="0">
              <a:cs typeface="Arial" pitchFamily="34" charset="0"/>
            </a:endParaRPr>
          </a:p>
        </p:txBody>
      </p:sp>
      <p:sp>
        <p:nvSpPr>
          <p:cNvPr id="3" name="Slide Number Placeholder 2"/>
          <p:cNvSpPr>
            <a:spLocks noGrp="1"/>
          </p:cNvSpPr>
          <p:nvPr>
            <p:ph type="sldNum" sz="quarter" idx="12"/>
          </p:nvPr>
        </p:nvSpPr>
        <p:spPr>
          <a:prstGeom prst="ellipse">
            <a:avLst/>
          </a:prstGeom>
        </p:spPr>
        <p:txBody>
          <a:bodyPr>
            <a:normAutofit/>
          </a:bodyPr>
          <a:lstStyle/>
          <a:p>
            <a:pPr>
              <a:lnSpc>
                <a:spcPct val="90000"/>
              </a:lnSpc>
              <a:spcAft>
                <a:spcPts val="600"/>
              </a:spcAft>
            </a:pPr>
            <a:fld id="{E4CAA0D3-79D6-4FFB-AEBB-55B4DFD59A53}" type="slidenum">
              <a:rPr lang="en-GB"/>
              <a:pPr>
                <a:lnSpc>
                  <a:spcPct val="90000"/>
                </a:lnSpc>
                <a:spcAft>
                  <a:spcPts val="600"/>
                </a:spcAft>
              </a:pPr>
              <a:t>11</a:t>
            </a:fld>
            <a:endParaRPr lang="en-GB"/>
          </a:p>
        </p:txBody>
      </p:sp>
      <p:pic>
        <p:nvPicPr>
          <p:cNvPr id="2" name="Picture 1" descr="A person smiling for the camera&#10;&#10;Description automatically generated">
            <a:extLst>
              <a:ext uri="{FF2B5EF4-FFF2-40B4-BE49-F238E27FC236}">
                <a16:creationId xmlns:a16="http://schemas.microsoft.com/office/drawing/2014/main" id="{D07F40A6-D437-4971-8462-8ED45671D794}"/>
              </a:ext>
            </a:extLst>
          </p:cNvPr>
          <p:cNvPicPr>
            <a:picLocks noChangeAspect="1"/>
          </p:cNvPicPr>
          <p:nvPr/>
        </p:nvPicPr>
        <p:blipFill>
          <a:blip r:embed="rId2"/>
          <a:stretch>
            <a:fillRect/>
          </a:stretch>
        </p:blipFill>
        <p:spPr>
          <a:xfrm>
            <a:off x="5793412" y="136524"/>
            <a:ext cx="3231979" cy="2383584"/>
          </a:xfrm>
          <a:prstGeom prst="rect">
            <a:avLst/>
          </a:prstGeom>
        </p:spPr>
      </p:pic>
      <p:pic>
        <p:nvPicPr>
          <p:cNvPr id="1026" name="Picture 2" descr="Image result for growth charts">
            <a:extLst>
              <a:ext uri="{FF2B5EF4-FFF2-40B4-BE49-F238E27FC236}">
                <a16:creationId xmlns:a16="http://schemas.microsoft.com/office/drawing/2014/main" id="{05BAD8D0-0ECE-46C2-93C5-2AB4B8C8BA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0948" y="3045712"/>
            <a:ext cx="5083052" cy="3812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EFA13F-AC4B-48F4-AEA7-63463B72E7D6}"/>
              </a:ext>
            </a:extLst>
          </p:cNvPr>
          <p:cNvSpPr/>
          <p:nvPr/>
        </p:nvSpPr>
        <p:spPr>
          <a:xfrm>
            <a:off x="118609" y="3612933"/>
            <a:ext cx="4182803" cy="3108543"/>
          </a:xfrm>
          <a:prstGeom prst="rect">
            <a:avLst/>
          </a:prstGeom>
        </p:spPr>
        <p:txBody>
          <a:bodyPr wrap="square">
            <a:spAutoFit/>
          </a:bodyPr>
          <a:lstStyle/>
          <a:p>
            <a:pPr>
              <a:defRPr/>
            </a:pPr>
            <a:r>
              <a:rPr lang="en-US" sz="2800" b="1" dirty="0">
                <a:cs typeface="Arial" pitchFamily="34" charset="0"/>
              </a:rPr>
              <a:t>Growth chart</a:t>
            </a:r>
            <a:r>
              <a:rPr lang="en-US" sz="2800" dirty="0">
                <a:cs typeface="Arial" pitchFamily="34" charset="0"/>
              </a:rPr>
              <a:t> </a:t>
            </a:r>
            <a:r>
              <a:rPr lang="en-US" sz="2800" i="1" dirty="0">
                <a:cs typeface="Arial" pitchFamily="34" charset="0"/>
              </a:rPr>
              <a:t>is the simplest, inexpensive, effective and convenient tool for monitoring the child’s health &amp; nutritional status , so that changes can be interpreted over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8DFB8023-B03D-4A82-A2E1-93861AC03A77}"/>
              </a:ext>
            </a:extLst>
          </p:cNvPr>
          <p:cNvGraphicFramePr>
            <a:graphicFrameLocks noGrp="1"/>
          </p:cNvGraphicFramePr>
          <p:nvPr>
            <p:ph idx="1"/>
            <p:extLst>
              <p:ext uri="{D42A27DB-BD31-4B8C-83A1-F6EECF244321}">
                <p14:modId xmlns:p14="http://schemas.microsoft.com/office/powerpoint/2010/main" val="3081458991"/>
              </p:ext>
            </p:extLst>
          </p:nvPr>
        </p:nvGraphicFramePr>
        <p:xfrm>
          <a:off x="55983" y="99202"/>
          <a:ext cx="9032032" cy="4907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vert="horz" lIns="91440" tIns="45720" rIns="91440" bIns="45720" rtlCol="0" anchor="ctr">
            <a:normAutofit/>
          </a:bodyPr>
          <a:lstStyle/>
          <a:p>
            <a:pPr>
              <a:spcAft>
                <a:spcPts val="600"/>
              </a:spcAft>
            </a:pPr>
            <a:fld id="{E4CAA0D3-79D6-4FFB-AEBB-55B4DFD59A53}" type="slidenum">
              <a:rPr lang="en-US"/>
              <a:pPr>
                <a:spcAft>
                  <a:spcPts val="600"/>
                </a:spcAft>
              </a:pPr>
              <a:t>12</a:t>
            </a:fld>
            <a:endParaRPr lang="en-US"/>
          </a:p>
        </p:txBody>
      </p:sp>
      <p:sp>
        <p:nvSpPr>
          <p:cNvPr id="4" name="TextBox 3">
            <a:extLst>
              <a:ext uri="{FF2B5EF4-FFF2-40B4-BE49-F238E27FC236}">
                <a16:creationId xmlns:a16="http://schemas.microsoft.com/office/drawing/2014/main" id="{76DFD83D-5481-4897-9876-6ECA177D4F5F}"/>
              </a:ext>
            </a:extLst>
          </p:cNvPr>
          <p:cNvSpPr txBox="1"/>
          <p:nvPr/>
        </p:nvSpPr>
        <p:spPr>
          <a:xfrm>
            <a:off x="88641" y="5305825"/>
            <a:ext cx="8966717" cy="984885"/>
          </a:xfrm>
          <a:prstGeom prst="rect">
            <a:avLst/>
          </a:prstGeom>
          <a:solidFill>
            <a:schemeClr val="bg1">
              <a:lumMod val="85000"/>
            </a:schemeClr>
          </a:solidFill>
          <a:ln>
            <a:solidFill>
              <a:schemeClr val="tx1"/>
            </a:solidFill>
          </a:ln>
        </p:spPr>
        <p:txBody>
          <a:bodyPr wrap="square" rtlCol="0">
            <a:spAutoFit/>
          </a:bodyPr>
          <a:lstStyle/>
          <a:p>
            <a:r>
              <a:rPr lang="en-GB" b="1" dirty="0">
                <a:effectLst>
                  <a:outerShdw blurRad="38100" dist="38100" dir="2700000" algn="tl">
                    <a:srgbClr val="000000">
                      <a:alpha val="43137"/>
                    </a:srgbClr>
                  </a:outerShdw>
                </a:effectLst>
              </a:rPr>
              <a:t>The WHO charts support the theory that </a:t>
            </a:r>
            <a:r>
              <a:rPr lang="en-GB" sz="2000" b="1" dirty="0">
                <a:solidFill>
                  <a:srgbClr val="FF0000"/>
                </a:solidFill>
                <a:effectLst>
                  <a:outerShdw blurRad="38100" dist="38100" dir="2700000" algn="tl">
                    <a:srgbClr val="000000">
                      <a:alpha val="43137"/>
                    </a:srgbClr>
                  </a:outerShdw>
                </a:effectLst>
              </a:rPr>
              <a:t>optimal nutrition + optimal environment + optimal care = optimal growth </a:t>
            </a:r>
          </a:p>
          <a:p>
            <a:r>
              <a:rPr lang="en-GB" b="1" dirty="0">
                <a:effectLst>
                  <a:outerShdw blurRad="38100" dist="38100" dir="2700000" algn="tl">
                    <a:srgbClr val="000000">
                      <a:alpha val="43137"/>
                    </a:srgbClr>
                  </a:outerShdw>
                </a:effectLst>
              </a:rPr>
              <a:t>regardless of time, place or ethnicity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1484-5E13-49F2-AB61-DCA3348B59F9}"/>
              </a:ext>
            </a:extLst>
          </p:cNvPr>
          <p:cNvSpPr>
            <a:spLocks noGrp="1"/>
          </p:cNvSpPr>
          <p:nvPr>
            <p:ph type="title"/>
          </p:nvPr>
        </p:nvSpPr>
        <p:spPr>
          <a:xfrm>
            <a:off x="0" y="139959"/>
            <a:ext cx="9144000" cy="737118"/>
          </a:xfrm>
        </p:spPr>
        <p:txBody>
          <a:bodyPr>
            <a:normAutofit/>
          </a:bodyPr>
          <a:lstStyle/>
          <a:p>
            <a:pPr algn="ctr"/>
            <a:r>
              <a:rPr lang="en-GB" dirty="0"/>
              <a:t>WHO GROWTH CHART</a:t>
            </a:r>
          </a:p>
        </p:txBody>
      </p:sp>
      <p:graphicFrame>
        <p:nvGraphicFramePr>
          <p:cNvPr id="5" name="Content Placeholder 2">
            <a:extLst>
              <a:ext uri="{FF2B5EF4-FFF2-40B4-BE49-F238E27FC236}">
                <a16:creationId xmlns:a16="http://schemas.microsoft.com/office/drawing/2014/main" id="{942E64BB-048D-4FCA-AD58-EA22EC50A3C7}"/>
              </a:ext>
            </a:extLst>
          </p:cNvPr>
          <p:cNvGraphicFramePr>
            <a:graphicFrameLocks noGrp="1"/>
          </p:cNvGraphicFramePr>
          <p:nvPr>
            <p:ph idx="1"/>
            <p:extLst>
              <p:ext uri="{D42A27DB-BD31-4B8C-83A1-F6EECF244321}">
                <p14:modId xmlns:p14="http://schemas.microsoft.com/office/powerpoint/2010/main" val="2739826092"/>
              </p:ext>
            </p:extLst>
          </p:nvPr>
        </p:nvGraphicFramePr>
        <p:xfrm>
          <a:off x="1203440" y="793102"/>
          <a:ext cx="6737120" cy="606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88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3852-E455-4D6B-B443-7E11276E1024}"/>
              </a:ext>
            </a:extLst>
          </p:cNvPr>
          <p:cNvSpPr>
            <a:spLocks noGrp="1"/>
          </p:cNvSpPr>
          <p:nvPr>
            <p:ph type="title"/>
          </p:nvPr>
        </p:nvSpPr>
        <p:spPr>
          <a:xfrm>
            <a:off x="227822" y="0"/>
            <a:ext cx="7474172" cy="1325563"/>
          </a:xfrm>
        </p:spPr>
        <p:txBody>
          <a:bodyPr>
            <a:normAutofit/>
          </a:bodyPr>
          <a:lstStyle/>
          <a:p>
            <a:r>
              <a:rPr lang="en-GB" dirty="0"/>
              <a:t>Indicators</a:t>
            </a:r>
          </a:p>
        </p:txBody>
      </p:sp>
      <p:sp>
        <p:nvSpPr>
          <p:cNvPr id="13" name="Content Placeholder 2">
            <a:extLst>
              <a:ext uri="{FF2B5EF4-FFF2-40B4-BE49-F238E27FC236}">
                <a16:creationId xmlns:a16="http://schemas.microsoft.com/office/drawing/2014/main" id="{CF40CC78-E7D9-436E-81F4-5D85680BB6A5}"/>
              </a:ext>
            </a:extLst>
          </p:cNvPr>
          <p:cNvSpPr>
            <a:spLocks noGrp="1"/>
          </p:cNvSpPr>
          <p:nvPr>
            <p:ph idx="1"/>
          </p:nvPr>
        </p:nvSpPr>
        <p:spPr>
          <a:xfrm>
            <a:off x="123542" y="1325563"/>
            <a:ext cx="8896916" cy="4767943"/>
          </a:xfrm>
        </p:spPr>
        <p:txBody>
          <a:bodyPr anchor="ctr">
            <a:noAutofit/>
          </a:bodyPr>
          <a:lstStyle/>
          <a:p>
            <a:pPr>
              <a:buFont typeface="Wingdings" panose="05000000000000000000" pitchFamily="2" charset="2"/>
              <a:buChar char="v"/>
            </a:pPr>
            <a:r>
              <a:rPr lang="en-GB" b="1" dirty="0"/>
              <a:t>The reference lines on the WHO growth charts are either percentile lines or z-scores </a:t>
            </a:r>
          </a:p>
          <a:p>
            <a:pPr>
              <a:buFont typeface="Wingdings" panose="05000000000000000000" pitchFamily="2" charset="2"/>
              <a:buChar char="v"/>
            </a:pPr>
            <a:r>
              <a:rPr lang="en-GB" b="1" dirty="0"/>
              <a:t>For the assessment WHO has provided charts for both </a:t>
            </a:r>
            <a:r>
              <a:rPr lang="en-GB" sz="3200" b="1" i="1" dirty="0"/>
              <a:t>boys</a:t>
            </a:r>
            <a:r>
              <a:rPr lang="en-GB" b="1" i="1" dirty="0"/>
              <a:t> and </a:t>
            </a:r>
            <a:r>
              <a:rPr lang="en-GB" sz="3200" b="1" i="1" dirty="0"/>
              <a:t>girls </a:t>
            </a:r>
          </a:p>
          <a:p>
            <a:pPr marL="0" indent="0">
              <a:buNone/>
            </a:pPr>
            <a:r>
              <a:rPr lang="en-GB" sz="3200" b="1" u="sng" dirty="0"/>
              <a:t>Growth indicators are used to assess growth:</a:t>
            </a:r>
          </a:p>
          <a:p>
            <a:pPr marL="0" indent="0">
              <a:buNone/>
            </a:pPr>
            <a:r>
              <a:rPr lang="en-GB" b="1" dirty="0"/>
              <a:t>- length/height-for-age </a:t>
            </a:r>
          </a:p>
          <a:p>
            <a:pPr marL="0" indent="0">
              <a:buNone/>
            </a:pPr>
            <a:r>
              <a:rPr lang="en-GB" b="1" dirty="0"/>
              <a:t>- weight-for-age </a:t>
            </a:r>
          </a:p>
          <a:p>
            <a:pPr marL="0" indent="0">
              <a:buNone/>
            </a:pPr>
            <a:r>
              <a:rPr lang="en-GB" b="1" dirty="0"/>
              <a:t>- weight-for-length/height </a:t>
            </a:r>
          </a:p>
          <a:p>
            <a:pPr marL="0" indent="0">
              <a:buNone/>
            </a:pPr>
            <a:r>
              <a:rPr lang="en-GB" b="1" dirty="0"/>
              <a:t>- BMI (body mass index)-for-age</a:t>
            </a:r>
          </a:p>
        </p:txBody>
      </p:sp>
    </p:spTree>
    <p:extLst>
      <p:ext uri="{BB962C8B-B14F-4D97-AF65-F5344CB8AC3E}">
        <p14:creationId xmlns:p14="http://schemas.microsoft.com/office/powerpoint/2010/main" val="204883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CAA0D3-79D6-4FFB-AEBB-55B4DFD59A53}" type="slidenum">
              <a:rPr lang="en-GB" smtClean="0"/>
              <a:pPr/>
              <a:t>15</a:t>
            </a:fld>
            <a:endParaRPr lang="en-GB"/>
          </a:p>
        </p:txBody>
      </p:sp>
      <p:pic>
        <p:nvPicPr>
          <p:cNvPr id="53250" name="Picture 2" descr="Image result for child growth chart  WHO"/>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43358" y="518284"/>
            <a:ext cx="9057284" cy="58214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CAA0D3-79D6-4FFB-AEBB-55B4DFD59A53}" type="slidenum">
              <a:rPr lang="en-GB" smtClean="0"/>
              <a:pPr/>
              <a:t>16</a:t>
            </a:fld>
            <a:endParaRPr lang="en-GB"/>
          </a:p>
        </p:txBody>
      </p:sp>
      <p:pic>
        <p:nvPicPr>
          <p:cNvPr id="54274" name="Picture 2" descr="Image result for child growth chart  WHO"/>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734375"/>
            <a:ext cx="9144000" cy="53892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2000" r="3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78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2000" r="4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68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29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A551F2-E511-430B-8E35-69A6E7EBEDD0}"/>
              </a:ext>
            </a:extLst>
          </p:cNvPr>
          <p:cNvSpPr>
            <a:spLocks noGrp="1"/>
          </p:cNvSpPr>
          <p:nvPr>
            <p:ph idx="1"/>
          </p:nvPr>
        </p:nvSpPr>
        <p:spPr>
          <a:xfrm>
            <a:off x="3521984" y="46655"/>
            <a:ext cx="5622016" cy="2529493"/>
          </a:xfrm>
        </p:spPr>
        <p:txBody>
          <a:bodyPr>
            <a:normAutofit fontScale="92500" lnSpcReduction="10000"/>
          </a:bodyPr>
          <a:lstStyle/>
          <a:p>
            <a:r>
              <a:rPr lang="en-GB" sz="3200" b="1" dirty="0">
                <a:solidFill>
                  <a:schemeClr val="accent1">
                    <a:lumMod val="50000"/>
                  </a:schemeClr>
                </a:solidFill>
              </a:rPr>
              <a:t>Growth and development are the two most important biological processes of childhood.</a:t>
            </a:r>
          </a:p>
          <a:p>
            <a:r>
              <a:rPr lang="en-GB" sz="3200" b="1" dirty="0">
                <a:solidFill>
                  <a:schemeClr val="accent1">
                    <a:lumMod val="50000"/>
                  </a:schemeClr>
                </a:solidFill>
              </a:rPr>
              <a:t>Growth and development go hand in hand.</a:t>
            </a:r>
          </a:p>
        </p:txBody>
      </p:sp>
      <p:pic>
        <p:nvPicPr>
          <p:cNvPr id="4" name="Picture 3">
            <a:extLst>
              <a:ext uri="{FF2B5EF4-FFF2-40B4-BE49-F238E27FC236}">
                <a16:creationId xmlns:a16="http://schemas.microsoft.com/office/drawing/2014/main" id="{BD567683-B8C7-45B5-A3F1-A397482B43E6}"/>
              </a:ext>
            </a:extLst>
          </p:cNvPr>
          <p:cNvPicPr>
            <a:picLocks noChangeAspect="1"/>
          </p:cNvPicPr>
          <p:nvPr/>
        </p:nvPicPr>
        <p:blipFill>
          <a:blip r:embed="rId2"/>
          <a:stretch>
            <a:fillRect/>
          </a:stretch>
        </p:blipFill>
        <p:spPr>
          <a:xfrm>
            <a:off x="0" y="46657"/>
            <a:ext cx="3443911" cy="2529493"/>
          </a:xfrm>
          <a:prstGeom prst="rect">
            <a:avLst/>
          </a:prstGeom>
        </p:spPr>
      </p:pic>
      <p:sp>
        <p:nvSpPr>
          <p:cNvPr id="5" name="Oval 4">
            <a:extLst>
              <a:ext uri="{FF2B5EF4-FFF2-40B4-BE49-F238E27FC236}">
                <a16:creationId xmlns:a16="http://schemas.microsoft.com/office/drawing/2014/main" id="{6EE36091-EFC8-4001-AD24-E4DCD5A6E135}"/>
              </a:ext>
            </a:extLst>
          </p:cNvPr>
          <p:cNvSpPr/>
          <p:nvPr/>
        </p:nvSpPr>
        <p:spPr>
          <a:xfrm>
            <a:off x="78073" y="1786972"/>
            <a:ext cx="3287763" cy="5767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3951F32-0093-44C7-9B0D-018DB6957695}"/>
              </a:ext>
            </a:extLst>
          </p:cNvPr>
          <p:cNvSpPr/>
          <p:nvPr/>
        </p:nvSpPr>
        <p:spPr>
          <a:xfrm>
            <a:off x="174330" y="2653652"/>
            <a:ext cx="8795339" cy="4062651"/>
          </a:xfrm>
          <a:prstGeom prst="rect">
            <a:avLst/>
          </a:prstGeom>
        </p:spPr>
        <p:txBody>
          <a:bodyPr wrap="square">
            <a:spAutoFit/>
          </a:bodyPr>
          <a:lstStyle/>
          <a:p>
            <a:pPr lvl="0"/>
            <a:r>
              <a:rPr lang="en-GB" sz="3600" dirty="0">
                <a:solidFill>
                  <a:srgbClr val="303030"/>
                </a:solidFill>
              </a:rPr>
              <a:t>Definitions</a:t>
            </a:r>
            <a:endParaRPr lang="en-GB" sz="3600" b="1" dirty="0">
              <a:solidFill>
                <a:srgbClr val="FF0000"/>
              </a:solidFill>
            </a:endParaRPr>
          </a:p>
          <a:p>
            <a:pPr lvl="0"/>
            <a:r>
              <a:rPr lang="en-GB" sz="3400" b="1" dirty="0">
                <a:solidFill>
                  <a:srgbClr val="FF0000"/>
                </a:solidFill>
              </a:rPr>
              <a:t>GROWTH:</a:t>
            </a:r>
            <a:r>
              <a:rPr lang="en-GB" sz="3600" b="1" dirty="0">
                <a:solidFill>
                  <a:srgbClr val="FF0000"/>
                </a:solidFill>
              </a:rPr>
              <a:t> </a:t>
            </a:r>
            <a:r>
              <a:rPr lang="en-GB" sz="3000" i="1" dirty="0">
                <a:solidFill>
                  <a:prstClr val="black"/>
                </a:solidFill>
              </a:rPr>
              <a:t>an increase in the physical size of the body as a whole or any of its parts Associated with increase in cell number and/or cell size. </a:t>
            </a:r>
            <a:endParaRPr lang="en-GB" sz="3000" b="1" dirty="0">
              <a:solidFill>
                <a:prstClr val="black"/>
              </a:solidFill>
            </a:endParaRPr>
          </a:p>
          <a:p>
            <a:pPr lvl="0"/>
            <a:r>
              <a:rPr lang="en-GB" sz="3400" b="1" dirty="0">
                <a:solidFill>
                  <a:srgbClr val="FF0000"/>
                </a:solidFill>
              </a:rPr>
              <a:t>DEVELOPMENT:</a:t>
            </a:r>
            <a:r>
              <a:rPr lang="en-GB" sz="3600" b="1" dirty="0">
                <a:solidFill>
                  <a:srgbClr val="FF0000"/>
                </a:solidFill>
              </a:rPr>
              <a:t> </a:t>
            </a:r>
            <a:r>
              <a:rPr lang="en-GB" sz="3000" i="1" dirty="0">
                <a:solidFill>
                  <a:prstClr val="black"/>
                </a:solidFill>
              </a:rPr>
              <a:t>Acquiring functions and skills that involves motor, social, emotional and intellectual abilities of the child. Mainly related to the nervous system.</a:t>
            </a:r>
          </a:p>
        </p:txBody>
      </p:sp>
    </p:spTree>
    <p:extLst>
      <p:ext uri="{BB962C8B-B14F-4D97-AF65-F5344CB8AC3E}">
        <p14:creationId xmlns:p14="http://schemas.microsoft.com/office/powerpoint/2010/main" val="164966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6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96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1A5DAA-9B10-46D5-8B18-940578ABD394}"/>
              </a:ext>
            </a:extLst>
          </p:cNvPr>
          <p:cNvSpPr>
            <a:spLocks noGrp="1"/>
          </p:cNvSpPr>
          <p:nvPr>
            <p:ph idx="1"/>
          </p:nvPr>
        </p:nvSpPr>
        <p:spPr>
          <a:xfrm>
            <a:off x="153955" y="102637"/>
            <a:ext cx="8836090" cy="6652726"/>
          </a:xfrm>
        </p:spPr>
        <p:txBody>
          <a:bodyPr>
            <a:normAutofit fontScale="92500" lnSpcReduction="20000"/>
          </a:bodyPr>
          <a:lstStyle/>
          <a:p>
            <a:pPr marL="0" indent="0">
              <a:buNone/>
            </a:pPr>
            <a:r>
              <a:rPr lang="en-GB" sz="3200" b="1" dirty="0">
                <a:solidFill>
                  <a:srgbClr val="FF0000"/>
                </a:solidFill>
                <a:latin typeface="Arial Black" panose="020B0A04020102020204" pitchFamily="34" charset="0"/>
              </a:rPr>
              <a:t>Weight-for-age</a:t>
            </a:r>
          </a:p>
          <a:p>
            <a:r>
              <a:rPr lang="en-GB" sz="3200" dirty="0">
                <a:latin typeface="TimesNewRomanPSMT"/>
              </a:rPr>
              <a:t>Weight-for-age reflects body weight relative to the child’s age on a given day. This indicator is used to assess whether a child is underweight or severely underweight, </a:t>
            </a:r>
            <a:r>
              <a:rPr lang="en-GB" sz="3200" b="1" dirty="0">
                <a:latin typeface="TimesNewRomanPS-BoldMT"/>
              </a:rPr>
              <a:t>but it is not used to classify a child as overweight or obese. </a:t>
            </a:r>
          </a:p>
          <a:p>
            <a:r>
              <a:rPr lang="en-GB" sz="3200" dirty="0">
                <a:latin typeface="TimesNewRomanPSMT"/>
              </a:rPr>
              <a:t>Because weight is relatively easily measured, this indicator is commonly used, but it cannot be relied upon in situations where the child’s age cannot be accurately determined, such as refugee situations. </a:t>
            </a:r>
          </a:p>
          <a:p>
            <a:r>
              <a:rPr lang="en-GB" b="1" dirty="0">
                <a:latin typeface="Arial-BoldMT"/>
              </a:rPr>
              <a:t>Note: </a:t>
            </a:r>
            <a:r>
              <a:rPr lang="en-GB" dirty="0">
                <a:latin typeface="ArialMT"/>
              </a:rPr>
              <a:t>If a child has </a:t>
            </a:r>
            <a:r>
              <a:rPr lang="en-GB" b="1" dirty="0">
                <a:latin typeface="Arial-BoldMT"/>
              </a:rPr>
              <a:t>oedema of both feet</a:t>
            </a:r>
            <a:r>
              <a:rPr lang="en-GB" dirty="0">
                <a:latin typeface="ArialMT"/>
              </a:rPr>
              <a:t>, fluid retention increases the child’s weight, masking what may actually be very low weight. </a:t>
            </a:r>
          </a:p>
          <a:p>
            <a:pPr marL="0" indent="0">
              <a:buNone/>
            </a:pPr>
            <a:r>
              <a:rPr lang="en-GB" sz="3200" b="1" dirty="0">
                <a:solidFill>
                  <a:srgbClr val="FF0000"/>
                </a:solidFill>
                <a:latin typeface="Arial Black" panose="020B0A04020102020204" pitchFamily="34" charset="0"/>
              </a:rPr>
              <a:t>Length/height-for-age</a:t>
            </a:r>
          </a:p>
          <a:p>
            <a:pPr marL="0" indent="0">
              <a:buNone/>
            </a:pPr>
            <a:r>
              <a:rPr lang="en-GB" dirty="0"/>
              <a:t>This indicator can help identify children who are stunted (short) due to </a:t>
            </a:r>
            <a:r>
              <a:rPr lang="en-GB" b="1" u="sng" dirty="0"/>
              <a:t>prolonged undernutrition or repeated illness</a:t>
            </a:r>
            <a:r>
              <a:rPr lang="en-GB" dirty="0"/>
              <a:t>. Children who are tall for their age can also be identified, but tallness is rarely a problem unless it is excessive and may reflect uncommon endocrine disorders.</a:t>
            </a:r>
          </a:p>
        </p:txBody>
      </p:sp>
    </p:spTree>
    <p:extLst>
      <p:ext uri="{BB962C8B-B14F-4D97-AF65-F5344CB8AC3E}">
        <p14:creationId xmlns:p14="http://schemas.microsoft.com/office/powerpoint/2010/main" val="217823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42CB9-110F-4883-9DFC-5EB3DEBD5469}"/>
              </a:ext>
            </a:extLst>
          </p:cNvPr>
          <p:cNvSpPr>
            <a:spLocks noGrp="1"/>
          </p:cNvSpPr>
          <p:nvPr>
            <p:ph idx="1"/>
          </p:nvPr>
        </p:nvSpPr>
        <p:spPr>
          <a:xfrm>
            <a:off x="163285" y="251927"/>
            <a:ext cx="8817429" cy="6354146"/>
          </a:xfrm>
        </p:spPr>
        <p:txBody>
          <a:bodyPr>
            <a:normAutofit lnSpcReduction="10000"/>
          </a:bodyPr>
          <a:lstStyle/>
          <a:p>
            <a:pPr marL="0" indent="0">
              <a:buNone/>
            </a:pPr>
            <a:r>
              <a:rPr lang="en-GB" sz="3600" b="1" dirty="0">
                <a:latin typeface="Arial Black" panose="020B0A04020102020204" pitchFamily="34" charset="0"/>
              </a:rPr>
              <a:t>weight-for-length/height</a:t>
            </a:r>
          </a:p>
          <a:p>
            <a:pPr marL="0" indent="0">
              <a:buNone/>
            </a:pPr>
            <a:r>
              <a:rPr lang="en-GB" sz="3200" dirty="0"/>
              <a:t>This indicator is especially useful in situations where children’s ages are unknown (e.g. refugee situations).</a:t>
            </a:r>
          </a:p>
          <a:p>
            <a:pPr marL="0" indent="0">
              <a:buNone/>
            </a:pPr>
            <a:r>
              <a:rPr lang="en-GB" sz="3200" dirty="0"/>
              <a:t>low weight-for-height might indicate a child may be wasted or severely wasted. </a:t>
            </a:r>
            <a:r>
              <a:rPr lang="en-GB" sz="3200" i="1" dirty="0"/>
              <a:t>Wasting is usually caused by a recent illness or food shortage that causes acute and severe weight loss</a:t>
            </a:r>
            <a:r>
              <a:rPr lang="en-GB" sz="3200" dirty="0"/>
              <a:t>. These charts also help identify children with high weight-for-length/height who may be at risk of becoming overweight or obese.</a:t>
            </a:r>
          </a:p>
          <a:p>
            <a:pPr marL="0" indent="0">
              <a:buNone/>
            </a:pPr>
            <a:r>
              <a:rPr lang="en-GB" sz="3600" b="1" dirty="0">
                <a:latin typeface="Arial Black" panose="020B0A04020102020204" pitchFamily="34" charset="0"/>
              </a:rPr>
              <a:t>BMI-for-age</a:t>
            </a:r>
          </a:p>
          <a:p>
            <a:pPr marL="0" indent="0">
              <a:buNone/>
            </a:pPr>
            <a:r>
              <a:rPr lang="en-GB" sz="3200" dirty="0"/>
              <a:t>BMI-for-age is an indicator that is especially useful for screening for overweight and obesity.</a:t>
            </a:r>
          </a:p>
        </p:txBody>
      </p:sp>
    </p:spTree>
    <p:extLst>
      <p:ext uri="{BB962C8B-B14F-4D97-AF65-F5344CB8AC3E}">
        <p14:creationId xmlns:p14="http://schemas.microsoft.com/office/powerpoint/2010/main" val="2785913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0971"/>
          </a:xfrm>
        </p:spPr>
        <p:txBody>
          <a:bodyPr>
            <a:normAutofit/>
          </a:bodyPr>
          <a:lstStyle/>
          <a:p>
            <a:pPr algn="ctr"/>
            <a:r>
              <a:rPr lang="en-GB" b="1"/>
              <a:t>Using the growth chart</a:t>
            </a:r>
          </a:p>
        </p:txBody>
      </p:sp>
      <p:sp>
        <p:nvSpPr>
          <p:cNvPr id="16" name="Content Placeholder 2"/>
          <p:cNvSpPr>
            <a:spLocks noGrp="1"/>
          </p:cNvSpPr>
          <p:nvPr>
            <p:ph idx="1"/>
          </p:nvPr>
        </p:nvSpPr>
        <p:spPr>
          <a:xfrm>
            <a:off x="186612" y="1240971"/>
            <a:ext cx="8770776" cy="4930247"/>
          </a:xfrm>
        </p:spPr>
        <p:txBody>
          <a:bodyPr anchor="ctr">
            <a:normAutofit fontScale="92500"/>
          </a:bodyPr>
          <a:lstStyle/>
          <a:p>
            <a:r>
              <a:rPr lang="en-GB" sz="3600" dirty="0"/>
              <a:t>Obtain accurate measurements</a:t>
            </a:r>
          </a:p>
          <a:p>
            <a:r>
              <a:rPr lang="en-GB" sz="3600" dirty="0"/>
              <a:t>Select the appropriate growth chart: Select the growth chart to use based on the age and sex of the child being weighed and measured.</a:t>
            </a:r>
          </a:p>
          <a:p>
            <a:r>
              <a:rPr lang="en-GB" sz="3600" dirty="0"/>
              <a:t>Record data. Determine age </a:t>
            </a:r>
            <a:r>
              <a:rPr lang="en-GB" sz="3600" b="1" dirty="0"/>
              <a:t>to the nearest month for infants and children up to 2 years</a:t>
            </a:r>
            <a:r>
              <a:rPr lang="en-GB" sz="3600" dirty="0"/>
              <a:t> and </a:t>
            </a:r>
            <a:r>
              <a:rPr lang="en-GB" sz="3600" b="1" dirty="0"/>
              <a:t>to the nearest 1/4-year for children above 2 years.</a:t>
            </a:r>
            <a:r>
              <a:rPr lang="en-GB" sz="3600" dirty="0"/>
              <a:t> Enter the child’s age. Enter weight, and length or stature, immediately after taking the measurement.</a:t>
            </a:r>
          </a:p>
        </p:txBody>
      </p:sp>
      <p:sp>
        <p:nvSpPr>
          <p:cNvPr id="4" name="Slide Number Placeholder 3"/>
          <p:cNvSpPr>
            <a:spLocks noGrp="1"/>
          </p:cNvSpPr>
          <p:nvPr>
            <p:ph type="sldNum" sz="quarter" idx="12"/>
          </p:nvPr>
        </p:nvSpPr>
        <p:spPr>
          <a:xfrm>
            <a:off x="7899852" y="6341391"/>
            <a:ext cx="782283" cy="365125"/>
          </a:xfrm>
        </p:spPr>
        <p:txBody>
          <a:bodyPr>
            <a:normAutofit/>
          </a:bodyPr>
          <a:lstStyle/>
          <a:p>
            <a:pPr>
              <a:spcAft>
                <a:spcPts val="600"/>
              </a:spcAft>
            </a:pPr>
            <a:fld id="{E4CAA0D3-79D6-4FFB-AEBB-55B4DFD59A53}" type="slidenum">
              <a:rPr lang="en-GB" sz="1051">
                <a:solidFill>
                  <a:schemeClr val="tx1">
                    <a:alpha val="80000"/>
                  </a:schemeClr>
                </a:solidFill>
              </a:rPr>
              <a:pPr>
                <a:spcAft>
                  <a:spcPts val="600"/>
                </a:spcAft>
              </a:pPr>
              <a:t>23</a:t>
            </a:fld>
            <a:endParaRPr lang="en-GB" sz="1051" dirty="0">
              <a:solidFill>
                <a:schemeClr val="tx1">
                  <a:alpha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63690"/>
          </a:xfrm>
        </p:spPr>
        <p:txBody>
          <a:bodyPr/>
          <a:lstStyle/>
          <a:p>
            <a:pPr algn="ctr"/>
            <a:r>
              <a:rPr lang="en-GB" dirty="0"/>
              <a:t>Interpretation (z-score)</a:t>
            </a:r>
          </a:p>
        </p:txBody>
      </p:sp>
      <p:sp>
        <p:nvSpPr>
          <p:cNvPr id="3" name="Content Placeholder 2"/>
          <p:cNvSpPr>
            <a:spLocks noGrp="1"/>
          </p:cNvSpPr>
          <p:nvPr>
            <p:ph idx="1"/>
          </p:nvPr>
        </p:nvSpPr>
        <p:spPr>
          <a:xfrm>
            <a:off x="205273" y="1267732"/>
            <a:ext cx="8733453" cy="5088619"/>
          </a:xfrm>
        </p:spPr>
        <p:txBody>
          <a:bodyPr>
            <a:normAutofit/>
          </a:bodyPr>
          <a:lstStyle/>
          <a:p>
            <a:r>
              <a:rPr lang="en-GB" dirty="0"/>
              <a:t>The line </a:t>
            </a:r>
            <a:r>
              <a:rPr lang="en-GB" dirty="0" err="1"/>
              <a:t>labeled</a:t>
            </a:r>
            <a:r>
              <a:rPr lang="en-GB" dirty="0"/>
              <a:t> 0 on each chart represents the </a:t>
            </a:r>
            <a:r>
              <a:rPr lang="en-GB" b="1" dirty="0"/>
              <a:t>median</a:t>
            </a:r>
            <a:r>
              <a:rPr lang="en-GB" dirty="0"/>
              <a:t>, which is the average. </a:t>
            </a:r>
          </a:p>
          <a:p>
            <a:r>
              <a:rPr lang="en-GB" dirty="0"/>
              <a:t>The other curved lines are </a:t>
            </a:r>
            <a:r>
              <a:rPr lang="en-GB" b="1" dirty="0"/>
              <a:t>z-score lines</a:t>
            </a:r>
            <a:r>
              <a:rPr lang="en-GB" dirty="0"/>
              <a:t>, which indicate distance from the average. </a:t>
            </a:r>
          </a:p>
          <a:p>
            <a:r>
              <a:rPr lang="en-GB" dirty="0"/>
              <a:t>Z-score lines on the growth charts are numbered positively (1, 2, 3) or negatively (-1, -2, -3). In general, a plotted point that is far from the median in either direction (for example, close to the 3 or -3 z-score line) may represent a growth problem, although other factors must be considered, such as the growth trend, the health condition of the child and the height of the parents.</a:t>
            </a:r>
          </a:p>
        </p:txBody>
      </p:sp>
      <p:sp>
        <p:nvSpPr>
          <p:cNvPr id="4" name="Slide Number Placeholder 3"/>
          <p:cNvSpPr>
            <a:spLocks noGrp="1"/>
          </p:cNvSpPr>
          <p:nvPr>
            <p:ph type="sldNum" sz="quarter" idx="12"/>
          </p:nvPr>
        </p:nvSpPr>
        <p:spPr/>
        <p:txBody>
          <a:bodyPr/>
          <a:lstStyle/>
          <a:p>
            <a:fld id="{E4CAA0D3-79D6-4FFB-AEBB-55B4DFD59A53}" type="slidenum">
              <a:rPr lang="en-GB" smtClean="0"/>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63690"/>
          </a:xfrm>
        </p:spPr>
        <p:txBody>
          <a:bodyPr/>
          <a:lstStyle/>
          <a:p>
            <a:pPr algn="ctr"/>
            <a:r>
              <a:rPr lang="en-GB" dirty="0"/>
              <a:t>Interpretation (z-score)</a:t>
            </a:r>
          </a:p>
        </p:txBody>
      </p:sp>
      <p:sp>
        <p:nvSpPr>
          <p:cNvPr id="3" name="Content Placeholder 2"/>
          <p:cNvSpPr>
            <a:spLocks noGrp="1"/>
          </p:cNvSpPr>
          <p:nvPr>
            <p:ph idx="1"/>
          </p:nvPr>
        </p:nvSpPr>
        <p:spPr>
          <a:xfrm>
            <a:off x="181947" y="1267732"/>
            <a:ext cx="8780106" cy="5088619"/>
          </a:xfrm>
        </p:spPr>
        <p:txBody>
          <a:bodyPr>
            <a:normAutofit/>
          </a:bodyPr>
          <a:lstStyle/>
          <a:p>
            <a:r>
              <a:rPr lang="en-GB" dirty="0"/>
              <a:t>The growth curve of a normally growing child will usually follow a track that is roughly parallel to the median. The track may be above or below the median. </a:t>
            </a:r>
          </a:p>
          <a:p>
            <a:r>
              <a:rPr lang="en-GB" dirty="0"/>
              <a:t>Any quick change in trend (the child’s curve upward or downward from its normal track) should be investigated to determine its cause and treat any problem. </a:t>
            </a:r>
          </a:p>
          <a:p>
            <a:r>
              <a:rPr lang="en-GB" dirty="0"/>
              <a:t> A flat line indicates that the child is not growing. This is called </a:t>
            </a:r>
            <a:r>
              <a:rPr lang="en-GB" b="1" dirty="0">
                <a:solidFill>
                  <a:srgbClr val="FF0000"/>
                </a:solidFill>
              </a:rPr>
              <a:t>stagnation </a:t>
            </a:r>
            <a:r>
              <a:rPr lang="en-GB" dirty="0"/>
              <a:t>and may also need to be investigated. </a:t>
            </a:r>
          </a:p>
          <a:p>
            <a:r>
              <a:rPr lang="en-GB" dirty="0"/>
              <a:t> A growth curve that crosses a z-score line may indicate risk. A health care provider can interpret risk based on where (relative to the median) the change in trend began and the rate of change.</a:t>
            </a:r>
          </a:p>
        </p:txBody>
      </p:sp>
      <p:sp>
        <p:nvSpPr>
          <p:cNvPr id="4" name="Slide Number Placeholder 3"/>
          <p:cNvSpPr>
            <a:spLocks noGrp="1"/>
          </p:cNvSpPr>
          <p:nvPr>
            <p:ph type="sldNum" sz="quarter" idx="12"/>
          </p:nvPr>
        </p:nvSpPr>
        <p:spPr/>
        <p:txBody>
          <a:bodyPr/>
          <a:lstStyle/>
          <a:p>
            <a:fld id="{E4CAA0D3-79D6-4FFB-AEBB-55B4DFD59A53}" type="slidenum">
              <a:rPr lang="en-GB" smtClean="0"/>
              <a:pPr/>
              <a:t>25</a:t>
            </a:fld>
            <a:endParaRPr lang="en-GB"/>
          </a:p>
        </p:txBody>
      </p:sp>
    </p:spTree>
    <p:extLst>
      <p:ext uri="{BB962C8B-B14F-4D97-AF65-F5344CB8AC3E}">
        <p14:creationId xmlns:p14="http://schemas.microsoft.com/office/powerpoint/2010/main" val="2984060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D5B6-E7AC-49AC-B358-0F7F4389279D}"/>
              </a:ext>
            </a:extLst>
          </p:cNvPr>
          <p:cNvSpPr>
            <a:spLocks noGrp="1"/>
          </p:cNvSpPr>
          <p:nvPr>
            <p:ph type="title"/>
          </p:nvPr>
        </p:nvSpPr>
        <p:spPr/>
        <p:txBody>
          <a:bodyPr/>
          <a:lstStyle/>
          <a:p>
            <a:r>
              <a:rPr lang="en-GB" b="1" dirty="0"/>
              <a:t>Identify growth problems from plotted points</a:t>
            </a:r>
            <a:endParaRPr lang="en-GB" dirty="0"/>
          </a:p>
        </p:txBody>
      </p:sp>
      <p:sp>
        <p:nvSpPr>
          <p:cNvPr id="3" name="Content Placeholder 2">
            <a:extLst>
              <a:ext uri="{FF2B5EF4-FFF2-40B4-BE49-F238E27FC236}">
                <a16:creationId xmlns:a16="http://schemas.microsoft.com/office/drawing/2014/main" id="{D196E8FB-6D12-48DB-A12D-FDB672F22324}"/>
              </a:ext>
            </a:extLst>
          </p:cNvPr>
          <p:cNvSpPr>
            <a:spLocks noGrp="1"/>
          </p:cNvSpPr>
          <p:nvPr>
            <p:ph idx="1"/>
          </p:nvPr>
        </p:nvSpPr>
        <p:spPr/>
        <p:txBody>
          <a:bodyPr>
            <a:normAutofit lnSpcReduction="10000"/>
          </a:bodyPr>
          <a:lstStyle/>
          <a:p>
            <a:pPr marL="0" indent="0">
              <a:buNone/>
            </a:pPr>
            <a:r>
              <a:rPr lang="en-GB" sz="4000" b="1" dirty="0"/>
              <a:t>Length for-age chart :</a:t>
            </a:r>
          </a:p>
          <a:p>
            <a:r>
              <a:rPr lang="en-GB" dirty="0"/>
              <a:t>A child whose length-for age is below the line –2 is stunted. </a:t>
            </a:r>
          </a:p>
          <a:p>
            <a:r>
              <a:rPr lang="en-GB" dirty="0"/>
              <a:t>Below –3 is </a:t>
            </a:r>
            <a:r>
              <a:rPr lang="en-GB" i="1" dirty="0"/>
              <a:t>severely stunted</a:t>
            </a:r>
            <a:r>
              <a:rPr lang="en-GB" dirty="0"/>
              <a:t>. </a:t>
            </a:r>
          </a:p>
          <a:p>
            <a:pPr marL="0" indent="0">
              <a:buNone/>
            </a:pPr>
            <a:r>
              <a:rPr lang="en-GB" sz="4000" b="1" dirty="0"/>
              <a:t>Weight for-age chart : </a:t>
            </a:r>
          </a:p>
          <a:p>
            <a:pPr marL="0" indent="0">
              <a:buNone/>
            </a:pPr>
            <a:r>
              <a:rPr lang="en-GB" dirty="0"/>
              <a:t>A child whose weight-for age is below the line –2 is </a:t>
            </a:r>
            <a:r>
              <a:rPr lang="en-GB" i="1" dirty="0"/>
              <a:t>underweight</a:t>
            </a:r>
            <a:r>
              <a:rPr lang="en-GB" dirty="0"/>
              <a:t>. </a:t>
            </a:r>
          </a:p>
          <a:p>
            <a:pPr marL="0" indent="0">
              <a:buNone/>
            </a:pPr>
            <a:r>
              <a:rPr lang="en-GB" dirty="0"/>
              <a:t>Below –3 is severely underweight. Clinical signs of marasmus or kwashiorkor may be observed. </a:t>
            </a:r>
          </a:p>
        </p:txBody>
      </p:sp>
    </p:spTree>
    <p:extLst>
      <p:ext uri="{BB962C8B-B14F-4D97-AF65-F5344CB8AC3E}">
        <p14:creationId xmlns:p14="http://schemas.microsoft.com/office/powerpoint/2010/main" val="317467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DA4F7-F2FE-4F06-BBE1-CD67C28754DD}"/>
              </a:ext>
            </a:extLst>
          </p:cNvPr>
          <p:cNvSpPr>
            <a:spLocks noGrp="1"/>
          </p:cNvSpPr>
          <p:nvPr>
            <p:ph idx="1"/>
          </p:nvPr>
        </p:nvSpPr>
        <p:spPr>
          <a:xfrm>
            <a:off x="100304" y="188945"/>
            <a:ext cx="8943392" cy="6480109"/>
          </a:xfrm>
        </p:spPr>
        <p:txBody>
          <a:bodyPr>
            <a:normAutofit/>
          </a:bodyPr>
          <a:lstStyle/>
          <a:p>
            <a:pPr marL="0" indent="0">
              <a:buNone/>
            </a:pPr>
            <a:r>
              <a:rPr lang="en-GB" sz="4000" b="1" dirty="0"/>
              <a:t>Weight for-length chart:  </a:t>
            </a:r>
          </a:p>
          <a:p>
            <a:pPr marL="0" indent="0">
              <a:buNone/>
            </a:pPr>
            <a:r>
              <a:rPr lang="en-GB" dirty="0"/>
              <a:t>A child whose weight-for length is above the line 3 is </a:t>
            </a:r>
            <a:r>
              <a:rPr lang="en-GB" b="1" dirty="0"/>
              <a:t>obese</a:t>
            </a:r>
            <a:r>
              <a:rPr lang="en-GB" dirty="0"/>
              <a:t>. </a:t>
            </a:r>
          </a:p>
          <a:p>
            <a:pPr marL="0" indent="0">
              <a:buNone/>
            </a:pPr>
            <a:r>
              <a:rPr lang="en-GB" dirty="0"/>
              <a:t>Above 2 is </a:t>
            </a:r>
            <a:r>
              <a:rPr lang="en-GB" b="1" dirty="0"/>
              <a:t>overweight</a:t>
            </a:r>
            <a:r>
              <a:rPr lang="en-GB" dirty="0"/>
              <a:t>. </a:t>
            </a:r>
          </a:p>
          <a:p>
            <a:pPr marL="0" indent="0">
              <a:buNone/>
            </a:pPr>
            <a:r>
              <a:rPr lang="en-GB" dirty="0"/>
              <a:t>Above 1 shows </a:t>
            </a:r>
            <a:r>
              <a:rPr lang="en-GB" b="1" dirty="0"/>
              <a:t>possible risk of overweight</a:t>
            </a:r>
            <a:r>
              <a:rPr lang="en-GB" dirty="0"/>
              <a:t>. </a:t>
            </a:r>
          </a:p>
          <a:p>
            <a:pPr marL="0" indent="0">
              <a:buNone/>
            </a:pPr>
            <a:r>
              <a:rPr lang="en-GB" dirty="0"/>
              <a:t>Below the line –2 is </a:t>
            </a:r>
            <a:r>
              <a:rPr lang="en-GB" b="1" dirty="0"/>
              <a:t>wasted</a:t>
            </a:r>
            <a:r>
              <a:rPr lang="en-GB" dirty="0"/>
              <a:t>. </a:t>
            </a:r>
          </a:p>
          <a:p>
            <a:pPr marL="0" indent="0">
              <a:buNone/>
            </a:pPr>
            <a:r>
              <a:rPr lang="en-GB" dirty="0"/>
              <a:t>Below –3 is </a:t>
            </a:r>
            <a:r>
              <a:rPr lang="en-GB" b="1" dirty="0"/>
              <a:t>severely wasted</a:t>
            </a:r>
            <a:r>
              <a:rPr lang="en-GB" dirty="0"/>
              <a:t>. </a:t>
            </a:r>
            <a:r>
              <a:rPr lang="en-GB" b="1" dirty="0"/>
              <a:t>Refer for urgent specialized care</a:t>
            </a:r>
            <a:r>
              <a:rPr lang="en-GB" dirty="0"/>
              <a:t>.</a:t>
            </a:r>
          </a:p>
          <a:p>
            <a:pPr marL="0" indent="0">
              <a:buNone/>
            </a:pPr>
            <a:r>
              <a:rPr lang="en-GB" sz="4000" b="1" dirty="0"/>
              <a:t>BMI-for-age chart :</a:t>
            </a:r>
          </a:p>
          <a:p>
            <a:pPr marL="0" indent="0">
              <a:buNone/>
            </a:pPr>
            <a:r>
              <a:rPr lang="en-GB" dirty="0"/>
              <a:t>A child whose BMI for-age is above the line 3 is </a:t>
            </a:r>
            <a:r>
              <a:rPr lang="en-GB" b="1" dirty="0"/>
              <a:t>obese</a:t>
            </a:r>
            <a:r>
              <a:rPr lang="en-GB" dirty="0"/>
              <a:t>. </a:t>
            </a:r>
          </a:p>
          <a:p>
            <a:pPr marL="0" indent="0">
              <a:buNone/>
            </a:pPr>
            <a:r>
              <a:rPr lang="en-GB" dirty="0"/>
              <a:t>Above 2 is </a:t>
            </a:r>
            <a:r>
              <a:rPr lang="en-GB" b="1" dirty="0"/>
              <a:t>overweight</a:t>
            </a:r>
            <a:r>
              <a:rPr lang="en-GB" dirty="0"/>
              <a:t>. </a:t>
            </a:r>
          </a:p>
          <a:p>
            <a:pPr marL="0" indent="0">
              <a:buNone/>
            </a:pPr>
            <a:r>
              <a:rPr lang="en-GB" dirty="0"/>
              <a:t>Above 1 shows </a:t>
            </a:r>
            <a:r>
              <a:rPr lang="en-GB" b="1" dirty="0"/>
              <a:t>possible risk of overweight</a:t>
            </a:r>
          </a:p>
          <a:p>
            <a:endParaRPr lang="en-GB" dirty="0"/>
          </a:p>
        </p:txBody>
      </p:sp>
    </p:spTree>
    <p:extLst>
      <p:ext uri="{BB962C8B-B14F-4D97-AF65-F5344CB8AC3E}">
        <p14:creationId xmlns:p14="http://schemas.microsoft.com/office/powerpoint/2010/main" val="228143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9AEF-99E0-4A12-9CA5-BB5C182CE4E6}"/>
              </a:ext>
            </a:extLst>
          </p:cNvPr>
          <p:cNvSpPr>
            <a:spLocks noGrp="1"/>
          </p:cNvSpPr>
          <p:nvPr>
            <p:ph type="title"/>
          </p:nvPr>
        </p:nvSpPr>
        <p:spPr/>
        <p:txBody>
          <a:bodyPr/>
          <a:lstStyle/>
          <a:p>
            <a:r>
              <a:rPr lang="en-GB" dirty="0"/>
              <a:t>Example??</a:t>
            </a:r>
          </a:p>
        </p:txBody>
      </p:sp>
      <p:pic>
        <p:nvPicPr>
          <p:cNvPr id="4" name="Picture 3">
            <a:extLst>
              <a:ext uri="{FF2B5EF4-FFF2-40B4-BE49-F238E27FC236}">
                <a16:creationId xmlns:a16="http://schemas.microsoft.com/office/drawing/2014/main" id="{79781AD5-229F-4809-B7CC-66F932E02844}"/>
              </a:ext>
            </a:extLst>
          </p:cNvPr>
          <p:cNvPicPr>
            <a:picLocks noChangeAspect="1"/>
          </p:cNvPicPr>
          <p:nvPr/>
        </p:nvPicPr>
        <p:blipFill rotWithShape="1">
          <a:blip r:embed="rId2"/>
          <a:srcRect l="15670" t="17127" r="31160" b="9911"/>
          <a:stretch/>
        </p:blipFill>
        <p:spPr>
          <a:xfrm>
            <a:off x="93303" y="1690689"/>
            <a:ext cx="6482444" cy="5001307"/>
          </a:xfrm>
          <a:prstGeom prst="rect">
            <a:avLst/>
          </a:prstGeom>
        </p:spPr>
      </p:pic>
      <p:pic>
        <p:nvPicPr>
          <p:cNvPr id="5" name="Picture 4">
            <a:extLst>
              <a:ext uri="{FF2B5EF4-FFF2-40B4-BE49-F238E27FC236}">
                <a16:creationId xmlns:a16="http://schemas.microsoft.com/office/drawing/2014/main" id="{5B08E13A-33FA-4E00-A997-3E1AB1AA2B63}"/>
              </a:ext>
            </a:extLst>
          </p:cNvPr>
          <p:cNvPicPr>
            <a:picLocks noChangeAspect="1"/>
          </p:cNvPicPr>
          <p:nvPr/>
        </p:nvPicPr>
        <p:blipFill rotWithShape="1">
          <a:blip r:embed="rId3"/>
          <a:srcRect l="12187" t="16650" r="68393" b="7360"/>
          <a:stretch/>
        </p:blipFill>
        <p:spPr>
          <a:xfrm>
            <a:off x="6683054" y="104176"/>
            <a:ext cx="2367643" cy="5208815"/>
          </a:xfrm>
          <a:prstGeom prst="rect">
            <a:avLst/>
          </a:prstGeom>
        </p:spPr>
      </p:pic>
    </p:spTree>
    <p:extLst>
      <p:ext uri="{BB962C8B-B14F-4D97-AF65-F5344CB8AC3E}">
        <p14:creationId xmlns:p14="http://schemas.microsoft.com/office/powerpoint/2010/main" val="40503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F807-CFE5-490E-8BE0-DEE4041BCCB4}"/>
              </a:ext>
            </a:extLst>
          </p:cNvPr>
          <p:cNvSpPr>
            <a:spLocks noGrp="1"/>
          </p:cNvSpPr>
          <p:nvPr>
            <p:ph type="title"/>
          </p:nvPr>
        </p:nvSpPr>
        <p:spPr>
          <a:xfrm>
            <a:off x="628650" y="216306"/>
            <a:ext cx="7886700" cy="1325563"/>
          </a:xfrm>
        </p:spPr>
        <p:txBody>
          <a:bodyPr/>
          <a:lstStyle/>
          <a:p>
            <a:r>
              <a:rPr lang="en-GB" dirty="0"/>
              <a:t>Example??</a:t>
            </a:r>
          </a:p>
        </p:txBody>
      </p:sp>
      <p:pic>
        <p:nvPicPr>
          <p:cNvPr id="6" name="Picture 5">
            <a:extLst>
              <a:ext uri="{FF2B5EF4-FFF2-40B4-BE49-F238E27FC236}">
                <a16:creationId xmlns:a16="http://schemas.microsoft.com/office/drawing/2014/main" id="{4EC9E8CE-F25F-4055-AC3B-06F2C8D8C0B0}"/>
              </a:ext>
            </a:extLst>
          </p:cNvPr>
          <p:cNvPicPr>
            <a:picLocks noChangeAspect="1"/>
          </p:cNvPicPr>
          <p:nvPr/>
        </p:nvPicPr>
        <p:blipFill rotWithShape="1">
          <a:blip r:embed="rId2"/>
          <a:srcRect l="13750" t="20700" r="30759" b="9910"/>
          <a:stretch/>
        </p:blipFill>
        <p:spPr>
          <a:xfrm>
            <a:off x="96415" y="2064302"/>
            <a:ext cx="6765471" cy="4756377"/>
          </a:xfrm>
          <a:prstGeom prst="rect">
            <a:avLst/>
          </a:prstGeom>
        </p:spPr>
      </p:pic>
      <p:sp>
        <p:nvSpPr>
          <p:cNvPr id="7" name="TextBox 6">
            <a:extLst>
              <a:ext uri="{FF2B5EF4-FFF2-40B4-BE49-F238E27FC236}">
                <a16:creationId xmlns:a16="http://schemas.microsoft.com/office/drawing/2014/main" id="{6DDAE5A3-CCC7-45D5-BA8A-8EF780B7435D}"/>
              </a:ext>
            </a:extLst>
          </p:cNvPr>
          <p:cNvSpPr txBox="1"/>
          <p:nvPr/>
        </p:nvSpPr>
        <p:spPr>
          <a:xfrm>
            <a:off x="7058655" y="2616785"/>
            <a:ext cx="1527469" cy="923330"/>
          </a:xfrm>
          <a:prstGeom prst="rect">
            <a:avLst/>
          </a:prstGeom>
          <a:noFill/>
        </p:spPr>
        <p:txBody>
          <a:bodyPr wrap="none" rtlCol="0">
            <a:spAutoFit/>
          </a:bodyPr>
          <a:lstStyle/>
          <a:p>
            <a:r>
              <a:rPr lang="en-GB" b="1" dirty="0"/>
              <a:t>Obese boy</a:t>
            </a:r>
          </a:p>
          <a:p>
            <a:r>
              <a:rPr lang="en-GB" b="1" dirty="0"/>
              <a:t>3 1/2 months,</a:t>
            </a:r>
          </a:p>
          <a:p>
            <a:r>
              <a:rPr lang="en-GB" b="1" dirty="0"/>
              <a:t>63 cm, 10 kg</a:t>
            </a:r>
            <a:endParaRPr lang="en-GB" dirty="0"/>
          </a:p>
        </p:txBody>
      </p:sp>
      <p:pic>
        <p:nvPicPr>
          <p:cNvPr id="5" name="Picture 4">
            <a:extLst>
              <a:ext uri="{FF2B5EF4-FFF2-40B4-BE49-F238E27FC236}">
                <a16:creationId xmlns:a16="http://schemas.microsoft.com/office/drawing/2014/main" id="{FFF06B24-E2CC-4297-AFA6-AB1EA576F27D}"/>
              </a:ext>
            </a:extLst>
          </p:cNvPr>
          <p:cNvPicPr>
            <a:picLocks noChangeAspect="1"/>
          </p:cNvPicPr>
          <p:nvPr/>
        </p:nvPicPr>
        <p:blipFill>
          <a:blip r:embed="rId3"/>
          <a:stretch>
            <a:fillRect/>
          </a:stretch>
        </p:blipFill>
        <p:spPr>
          <a:xfrm>
            <a:off x="6148873" y="0"/>
            <a:ext cx="2995127" cy="2419140"/>
          </a:xfrm>
          <a:prstGeom prst="rect">
            <a:avLst/>
          </a:prstGeom>
        </p:spPr>
      </p:pic>
    </p:spTree>
    <p:extLst>
      <p:ext uri="{BB962C8B-B14F-4D97-AF65-F5344CB8AC3E}">
        <p14:creationId xmlns:p14="http://schemas.microsoft.com/office/powerpoint/2010/main" val="358905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49F7-1DA9-4C58-B043-64B3A5BA2587}"/>
              </a:ext>
            </a:extLst>
          </p:cNvPr>
          <p:cNvSpPr>
            <a:spLocks noGrp="1"/>
          </p:cNvSpPr>
          <p:nvPr>
            <p:ph type="title"/>
          </p:nvPr>
        </p:nvSpPr>
        <p:spPr>
          <a:xfrm>
            <a:off x="247077" y="0"/>
            <a:ext cx="8649845" cy="1147665"/>
          </a:xfrm>
        </p:spPr>
        <p:txBody>
          <a:bodyPr>
            <a:normAutofit/>
          </a:bodyPr>
          <a:lstStyle/>
          <a:p>
            <a:r>
              <a:rPr lang="en-GB" b="1" dirty="0">
                <a:solidFill>
                  <a:schemeClr val="accent1"/>
                </a:solidFill>
                <a:effectLst>
                  <a:outerShdw blurRad="38100" dist="38100" dir="2700000" algn="tl">
                    <a:srgbClr val="000000">
                      <a:alpha val="43137"/>
                    </a:srgbClr>
                  </a:outerShdw>
                </a:effectLst>
                <a:latin typeface="+mn-lt"/>
              </a:rPr>
              <a:t>Stages of growth and development:</a:t>
            </a:r>
          </a:p>
        </p:txBody>
      </p:sp>
      <p:sp>
        <p:nvSpPr>
          <p:cNvPr id="3" name="Content Placeholder 2">
            <a:extLst>
              <a:ext uri="{FF2B5EF4-FFF2-40B4-BE49-F238E27FC236}">
                <a16:creationId xmlns:a16="http://schemas.microsoft.com/office/drawing/2014/main" id="{C6348591-CC57-44C3-97F1-7F8B5937264C}"/>
              </a:ext>
            </a:extLst>
          </p:cNvPr>
          <p:cNvSpPr>
            <a:spLocks noGrp="1"/>
          </p:cNvSpPr>
          <p:nvPr>
            <p:ph idx="1"/>
          </p:nvPr>
        </p:nvSpPr>
        <p:spPr>
          <a:xfrm>
            <a:off x="247077" y="1147665"/>
            <a:ext cx="8649845" cy="5710335"/>
          </a:xfrm>
        </p:spPr>
        <p:txBody>
          <a:bodyPr anchor="ctr">
            <a:normAutofit/>
          </a:bodyPr>
          <a:lstStyle/>
          <a:p>
            <a:pPr marL="514338" indent="-514338">
              <a:buAutoNum type="alphaUcPeriod"/>
            </a:pPr>
            <a:r>
              <a:rPr lang="en-GB" dirty="0">
                <a:latin typeface="Arial" panose="020B0604020202020204" pitchFamily="34" charset="0"/>
                <a:cs typeface="Arial" panose="020B0604020202020204" pitchFamily="34" charset="0"/>
              </a:rPr>
              <a:t>Intrauterine stage: </a:t>
            </a:r>
          </a:p>
          <a:p>
            <a:pPr marL="0" indent="0">
              <a:buNone/>
            </a:pPr>
            <a:r>
              <a:rPr lang="en-GB" dirty="0">
                <a:latin typeface="Arial" panose="020B0604020202020204" pitchFamily="34" charset="0"/>
                <a:cs typeface="Arial" panose="020B0604020202020204" pitchFamily="34" charset="0"/>
              </a:rPr>
              <a:t>This stage begins with fertilization of the ovum and ends with birth.</a:t>
            </a:r>
          </a:p>
          <a:p>
            <a:pPr marL="0" indent="0">
              <a:buNone/>
            </a:pPr>
            <a:r>
              <a:rPr lang="en-GB" dirty="0">
                <a:latin typeface="Arial" panose="020B0604020202020204" pitchFamily="34" charset="0"/>
                <a:cs typeface="Arial" panose="020B0604020202020204" pitchFamily="34" charset="0"/>
              </a:rPr>
              <a:t>Two periods.</a:t>
            </a:r>
          </a:p>
          <a:p>
            <a:pPr marL="457189" indent="-457189">
              <a:buAutoNum type="arabicPeriod"/>
            </a:pPr>
            <a:r>
              <a:rPr lang="en-GB" sz="3200" dirty="0">
                <a:latin typeface="Arial" panose="020B0604020202020204" pitchFamily="34" charset="0"/>
                <a:cs typeface="Arial" panose="020B0604020202020204" pitchFamily="34" charset="0"/>
              </a:rPr>
              <a:t>Embryonic period </a:t>
            </a:r>
            <a:r>
              <a:rPr lang="en-GB" dirty="0">
                <a:latin typeface="Arial" panose="020B0604020202020204" pitchFamily="34" charset="0"/>
                <a:cs typeface="Arial" panose="020B0604020202020204" pitchFamily="34" charset="0"/>
              </a:rPr>
              <a:t>(period of organogenesis): during the first trimester of pregnancy during which exposure to any adverse factors can result in congenital anomalies or miscarriage.</a:t>
            </a:r>
          </a:p>
          <a:p>
            <a:pPr marL="457189" indent="-457189">
              <a:buAutoNum type="arabicPeriod"/>
            </a:pPr>
            <a:r>
              <a:rPr lang="en-GB" sz="3200" dirty="0">
                <a:latin typeface="Arial" panose="020B0604020202020204" pitchFamily="34" charset="0"/>
                <a:cs typeface="Arial" panose="020B0604020202020204" pitchFamily="34" charset="0"/>
              </a:rPr>
              <a:t>Foetal period </a:t>
            </a:r>
            <a:r>
              <a:rPr lang="en-GB" dirty="0">
                <a:latin typeface="Arial" panose="020B0604020202020204" pitchFamily="34" charset="0"/>
                <a:cs typeface="Arial" panose="020B0604020202020204" pitchFamily="34" charset="0"/>
              </a:rPr>
              <a:t>during this period the mother provides the foetus through the placenta with body stores of nutrients and immunoglobulins. Still birth, LBW, and preterm labour can occur in this period</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647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DA21-8937-4330-A785-E33572CEC9A2}"/>
              </a:ext>
            </a:extLst>
          </p:cNvPr>
          <p:cNvSpPr>
            <a:spLocks noGrp="1"/>
          </p:cNvSpPr>
          <p:nvPr>
            <p:ph type="title"/>
          </p:nvPr>
        </p:nvSpPr>
        <p:spPr>
          <a:xfrm>
            <a:off x="834914" y="77059"/>
            <a:ext cx="7474172" cy="1325563"/>
          </a:xfrm>
        </p:spPr>
        <p:txBody>
          <a:bodyPr>
            <a:normAutofit/>
          </a:bodyPr>
          <a:lstStyle/>
          <a:p>
            <a:pPr algn="ctr"/>
            <a:r>
              <a:rPr lang="en-GB" dirty="0"/>
              <a:t>Course of development</a:t>
            </a:r>
          </a:p>
        </p:txBody>
      </p:sp>
      <p:sp>
        <p:nvSpPr>
          <p:cNvPr id="3" name="Content Placeholder 2">
            <a:extLst>
              <a:ext uri="{FF2B5EF4-FFF2-40B4-BE49-F238E27FC236}">
                <a16:creationId xmlns:a16="http://schemas.microsoft.com/office/drawing/2014/main" id="{65753AD1-862F-4D94-B4BE-550B2A1095D8}"/>
              </a:ext>
            </a:extLst>
          </p:cNvPr>
          <p:cNvSpPr>
            <a:spLocks noGrp="1"/>
          </p:cNvSpPr>
          <p:nvPr>
            <p:ph idx="1"/>
          </p:nvPr>
        </p:nvSpPr>
        <p:spPr>
          <a:xfrm>
            <a:off x="414862" y="1402622"/>
            <a:ext cx="8337252" cy="4942194"/>
          </a:xfrm>
        </p:spPr>
        <p:txBody>
          <a:bodyPr anchor="ctr">
            <a:normAutofit lnSpcReduction="10000"/>
          </a:bodyPr>
          <a:lstStyle/>
          <a:p>
            <a:r>
              <a:rPr lang="en-GB" sz="3600" dirty="0"/>
              <a:t>Development depends upon the maturation and myelination of the nervous system.</a:t>
            </a:r>
          </a:p>
          <a:p>
            <a:r>
              <a:rPr lang="en-GB" sz="3600" dirty="0"/>
              <a:t>The sequence of development is the same for all children, but the rate of development varies from child to child.</a:t>
            </a:r>
          </a:p>
          <a:p>
            <a:r>
              <a:rPr lang="en-GB" sz="3600" dirty="0"/>
              <a:t>The direction of development is cephalocaudal.</a:t>
            </a:r>
          </a:p>
          <a:p>
            <a:r>
              <a:rPr lang="en-GB" sz="3600" dirty="0"/>
              <a:t>There are developmental landmarks that can be checked.</a:t>
            </a:r>
          </a:p>
        </p:txBody>
      </p:sp>
    </p:spTree>
    <p:extLst>
      <p:ext uri="{BB962C8B-B14F-4D97-AF65-F5344CB8AC3E}">
        <p14:creationId xmlns:p14="http://schemas.microsoft.com/office/powerpoint/2010/main" val="3975469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7303-F3B5-45B3-88B6-F12E60BBE5C5}"/>
              </a:ext>
            </a:extLst>
          </p:cNvPr>
          <p:cNvSpPr>
            <a:spLocks noGrp="1"/>
          </p:cNvSpPr>
          <p:nvPr>
            <p:ph type="title"/>
          </p:nvPr>
        </p:nvSpPr>
        <p:spPr>
          <a:xfrm>
            <a:off x="273714" y="121298"/>
            <a:ext cx="8596572" cy="1212980"/>
          </a:xfrm>
        </p:spPr>
        <p:txBody>
          <a:bodyPr>
            <a:normAutofit/>
          </a:bodyPr>
          <a:lstStyle/>
          <a:p>
            <a:r>
              <a:rPr lang="en-GB" sz="4000" b="1" dirty="0"/>
              <a:t>Development is assessed in two major aspects:</a:t>
            </a:r>
          </a:p>
        </p:txBody>
      </p:sp>
      <p:graphicFrame>
        <p:nvGraphicFramePr>
          <p:cNvPr id="5" name="Content Placeholder 2">
            <a:extLst>
              <a:ext uri="{FF2B5EF4-FFF2-40B4-BE49-F238E27FC236}">
                <a16:creationId xmlns:a16="http://schemas.microsoft.com/office/drawing/2014/main" id="{1DD838EE-6227-4F87-9D79-1EABB9FA2C62}"/>
              </a:ext>
            </a:extLst>
          </p:cNvPr>
          <p:cNvGraphicFramePr>
            <a:graphicFrameLocks noGrp="1"/>
          </p:cNvGraphicFramePr>
          <p:nvPr>
            <p:ph idx="1"/>
            <p:extLst>
              <p:ext uri="{D42A27DB-BD31-4B8C-83A1-F6EECF244321}">
                <p14:modId xmlns:p14="http://schemas.microsoft.com/office/powerpoint/2010/main" val="1952763750"/>
              </p:ext>
            </p:extLst>
          </p:nvPr>
        </p:nvGraphicFramePr>
        <p:xfrm>
          <a:off x="206343" y="1446246"/>
          <a:ext cx="8731314" cy="497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05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5203-CAE4-43C7-B3D4-8E76D097311B}"/>
              </a:ext>
            </a:extLst>
          </p:cNvPr>
          <p:cNvSpPr>
            <a:spLocks noGrp="1"/>
          </p:cNvSpPr>
          <p:nvPr>
            <p:ph type="title"/>
          </p:nvPr>
        </p:nvSpPr>
        <p:spPr>
          <a:xfrm>
            <a:off x="-574379" y="97607"/>
            <a:ext cx="10292761" cy="947424"/>
          </a:xfrm>
        </p:spPr>
        <p:txBody>
          <a:bodyPr>
            <a:normAutofit fontScale="90000"/>
          </a:bodyPr>
          <a:lstStyle/>
          <a:p>
            <a:r>
              <a:rPr lang="en-GB" b="1" dirty="0"/>
              <a:t>Factors that predispose to delay in development:</a:t>
            </a:r>
          </a:p>
        </p:txBody>
      </p:sp>
      <p:graphicFrame>
        <p:nvGraphicFramePr>
          <p:cNvPr id="5" name="Content Placeholder 2">
            <a:extLst>
              <a:ext uri="{FF2B5EF4-FFF2-40B4-BE49-F238E27FC236}">
                <a16:creationId xmlns:a16="http://schemas.microsoft.com/office/drawing/2014/main" id="{77FCDEBF-2821-4977-929E-4786BC323F63}"/>
              </a:ext>
            </a:extLst>
          </p:cNvPr>
          <p:cNvGraphicFramePr>
            <a:graphicFrameLocks noGrp="1"/>
          </p:cNvGraphicFramePr>
          <p:nvPr>
            <p:ph idx="1"/>
            <p:extLst>
              <p:ext uri="{D42A27DB-BD31-4B8C-83A1-F6EECF244321}">
                <p14:modId xmlns:p14="http://schemas.microsoft.com/office/powerpoint/2010/main" val="3668559499"/>
              </p:ext>
            </p:extLst>
          </p:nvPr>
        </p:nvGraphicFramePr>
        <p:xfrm>
          <a:off x="-1331037" y="1147668"/>
          <a:ext cx="11806076" cy="492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22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49F7-1DA9-4C58-B043-64B3A5BA2587}"/>
              </a:ext>
            </a:extLst>
          </p:cNvPr>
          <p:cNvSpPr>
            <a:spLocks noGrp="1"/>
          </p:cNvSpPr>
          <p:nvPr>
            <p:ph type="title"/>
          </p:nvPr>
        </p:nvSpPr>
        <p:spPr>
          <a:xfrm>
            <a:off x="135294" y="125963"/>
            <a:ext cx="8876866" cy="1105678"/>
          </a:xfrm>
        </p:spPr>
        <p:txBody>
          <a:bodyPr>
            <a:normAutofit/>
          </a:bodyPr>
          <a:lstStyle/>
          <a:p>
            <a:r>
              <a:rPr lang="en-GB" b="1" dirty="0">
                <a:latin typeface="+mn-lt"/>
              </a:rPr>
              <a:t>Stages of growth and development:</a:t>
            </a:r>
          </a:p>
        </p:txBody>
      </p:sp>
      <p:sp>
        <p:nvSpPr>
          <p:cNvPr id="3" name="Content Placeholder 2">
            <a:extLst>
              <a:ext uri="{FF2B5EF4-FFF2-40B4-BE49-F238E27FC236}">
                <a16:creationId xmlns:a16="http://schemas.microsoft.com/office/drawing/2014/main" id="{C6348591-CC57-44C3-97F1-7F8B5937264C}"/>
              </a:ext>
            </a:extLst>
          </p:cNvPr>
          <p:cNvSpPr>
            <a:spLocks noGrp="1"/>
          </p:cNvSpPr>
          <p:nvPr>
            <p:ph idx="1"/>
          </p:nvPr>
        </p:nvSpPr>
        <p:spPr>
          <a:xfrm>
            <a:off x="677075" y="1231641"/>
            <a:ext cx="7789850" cy="5626359"/>
          </a:xfrm>
        </p:spPr>
        <p:txBody>
          <a:bodyPr anchor="ctr">
            <a:normAutofit/>
          </a:bodyPr>
          <a:lstStyle/>
          <a:p>
            <a:pPr marL="514338" indent="-514338">
              <a:buAutoNum type="alphaUcPeriod"/>
            </a:pPr>
            <a:r>
              <a:rPr lang="en-GB" sz="3200" dirty="0">
                <a:latin typeface="Arial" panose="020B0604020202020204" pitchFamily="34" charset="0"/>
                <a:cs typeface="Arial" panose="020B0604020202020204" pitchFamily="34" charset="0"/>
              </a:rPr>
              <a:t>Extrauterine stage: </a:t>
            </a:r>
          </a:p>
          <a:p>
            <a:pPr marL="514338" indent="-514338">
              <a:buAutoNum type="arabicPeriod"/>
            </a:pPr>
            <a:r>
              <a:rPr lang="en-GB" sz="3200" dirty="0">
                <a:latin typeface="Arial" panose="020B0604020202020204" pitchFamily="34" charset="0"/>
                <a:cs typeface="Arial" panose="020B0604020202020204" pitchFamily="34" charset="0"/>
              </a:rPr>
              <a:t>At birth</a:t>
            </a:r>
          </a:p>
          <a:p>
            <a:pPr marL="0" indent="0">
              <a:buNone/>
            </a:pPr>
            <a:r>
              <a:rPr lang="en-GB" sz="3200" dirty="0">
                <a:latin typeface="Arial" panose="020B0604020202020204" pitchFamily="34" charset="0"/>
                <a:cs typeface="Arial" panose="020B0604020202020204" pitchFamily="34" charset="0"/>
              </a:rPr>
              <a:t>Body weight: 2.5-4.2 kg</a:t>
            </a:r>
          </a:p>
          <a:p>
            <a:pPr marL="0" indent="0">
              <a:buNone/>
            </a:pPr>
            <a:r>
              <a:rPr lang="en-GB" sz="3200" dirty="0">
                <a:latin typeface="Arial" panose="020B0604020202020204" pitchFamily="34" charset="0"/>
                <a:cs typeface="Arial" panose="020B0604020202020204" pitchFamily="34" charset="0"/>
              </a:rPr>
              <a:t>RR: 40-50/min</a:t>
            </a:r>
          </a:p>
          <a:p>
            <a:pPr marL="0" indent="0">
              <a:buNone/>
            </a:pPr>
            <a:r>
              <a:rPr lang="en-GB" sz="3200" dirty="0">
                <a:latin typeface="Arial" panose="020B0604020202020204" pitchFamily="34" charset="0"/>
                <a:cs typeface="Arial" panose="020B0604020202020204" pitchFamily="34" charset="0"/>
              </a:rPr>
              <a:t>Pulse:120-160/min</a:t>
            </a:r>
          </a:p>
          <a:p>
            <a:pPr marL="0" indent="0">
              <a:buNone/>
            </a:pPr>
            <a:r>
              <a:rPr lang="en-GB" sz="3200" dirty="0">
                <a:latin typeface="Arial" panose="020B0604020202020204" pitchFamily="34" charset="0"/>
                <a:cs typeface="Arial" panose="020B0604020202020204" pitchFamily="34" charset="0"/>
              </a:rPr>
              <a:t>2. Neonatal period (28 days)</a:t>
            </a:r>
          </a:p>
          <a:p>
            <a:pPr marL="0" indent="0">
              <a:buNone/>
            </a:pPr>
            <a:r>
              <a:rPr lang="en-GB" sz="3200" dirty="0">
                <a:latin typeface="Arial" panose="020B0604020202020204" pitchFamily="34" charset="0"/>
                <a:cs typeface="Arial" panose="020B0604020202020204" pitchFamily="34" charset="0"/>
              </a:rPr>
              <a:t>3. Infancy period (1st year of life)</a:t>
            </a:r>
          </a:p>
          <a:p>
            <a:pPr marL="0" indent="0">
              <a:buNone/>
            </a:pPr>
            <a:r>
              <a:rPr lang="en-GB" sz="3200" dirty="0">
                <a:latin typeface="Arial" panose="020B0604020202020204" pitchFamily="34" charset="0"/>
                <a:cs typeface="Arial" panose="020B0604020202020204" pitchFamily="34" charset="0"/>
              </a:rPr>
              <a:t>4. Childhood period</a:t>
            </a:r>
          </a:p>
          <a:p>
            <a:pPr marL="0" indent="0">
              <a:buNone/>
            </a:pPr>
            <a:r>
              <a:rPr lang="en-GB" sz="3200" dirty="0">
                <a:latin typeface="Arial" panose="020B0604020202020204" pitchFamily="34" charset="0"/>
                <a:cs typeface="Arial" panose="020B0604020202020204" pitchFamily="34" charset="0"/>
              </a:rPr>
              <a:t>5. Adolescence period</a:t>
            </a:r>
          </a:p>
        </p:txBody>
      </p:sp>
    </p:spTree>
    <p:extLst>
      <p:ext uri="{BB962C8B-B14F-4D97-AF65-F5344CB8AC3E}">
        <p14:creationId xmlns:p14="http://schemas.microsoft.com/office/powerpoint/2010/main" val="189602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057A-2A55-4BBD-A216-48279E84EA51}"/>
              </a:ext>
            </a:extLst>
          </p:cNvPr>
          <p:cNvSpPr>
            <a:spLocks noGrp="1"/>
          </p:cNvSpPr>
          <p:nvPr>
            <p:ph type="title"/>
          </p:nvPr>
        </p:nvSpPr>
        <p:spPr>
          <a:xfrm>
            <a:off x="0" y="0"/>
            <a:ext cx="9144000" cy="914399"/>
          </a:xfrm>
        </p:spPr>
        <p:txBody>
          <a:bodyPr>
            <a:normAutofit/>
          </a:bodyPr>
          <a:lstStyle/>
          <a:p>
            <a:pPr algn="ctr"/>
            <a:r>
              <a:rPr lang="en-GB" sz="4000" b="1" dirty="0">
                <a:latin typeface="+mn-lt"/>
              </a:rPr>
              <a:t>Factors affecting growth and development</a:t>
            </a:r>
          </a:p>
        </p:txBody>
      </p:sp>
      <p:sp>
        <p:nvSpPr>
          <p:cNvPr id="3" name="Content Placeholder 2">
            <a:extLst>
              <a:ext uri="{FF2B5EF4-FFF2-40B4-BE49-F238E27FC236}">
                <a16:creationId xmlns:a16="http://schemas.microsoft.com/office/drawing/2014/main" id="{3F62779D-CF2C-4A01-937C-B2EAF64B7C2A}"/>
              </a:ext>
            </a:extLst>
          </p:cNvPr>
          <p:cNvSpPr>
            <a:spLocks noGrp="1"/>
          </p:cNvSpPr>
          <p:nvPr>
            <p:ph idx="1"/>
          </p:nvPr>
        </p:nvSpPr>
        <p:spPr>
          <a:xfrm>
            <a:off x="275253" y="914399"/>
            <a:ext cx="8593493" cy="5943601"/>
          </a:xfrm>
        </p:spPr>
        <p:txBody>
          <a:bodyPr anchor="ctr">
            <a:normAutofit/>
          </a:bodyPr>
          <a:lstStyle/>
          <a:p>
            <a:pPr marL="0" indent="0">
              <a:buNone/>
            </a:pPr>
            <a:r>
              <a:rPr lang="en-GB" sz="3200" dirty="0">
                <a:solidFill>
                  <a:srgbClr val="FF0000"/>
                </a:solidFill>
                <a:effectLst>
                  <a:outerShdw blurRad="38100" dist="38100" dir="2700000" algn="tl">
                    <a:srgbClr val="000000">
                      <a:alpha val="43137"/>
                    </a:srgbClr>
                  </a:outerShdw>
                </a:effectLst>
              </a:rPr>
              <a:t>A) genetic factors:</a:t>
            </a:r>
          </a:p>
          <a:p>
            <a:pPr marL="0" indent="0">
              <a:buNone/>
            </a:pPr>
            <a:r>
              <a:rPr lang="en-GB" sz="3200" dirty="0"/>
              <a:t>These include: ethnic ccc, size of the parents particularly of the mother.</a:t>
            </a:r>
          </a:p>
          <a:p>
            <a:pPr marL="0" indent="0">
              <a:buNone/>
            </a:pPr>
            <a:r>
              <a:rPr lang="en-GB" sz="3200" dirty="0"/>
              <a:t>These factors are fixed, hard to modify and influence growth from conception to adulthood.</a:t>
            </a:r>
          </a:p>
          <a:p>
            <a:pPr marL="0" indent="0">
              <a:buNone/>
            </a:pPr>
            <a:r>
              <a:rPr lang="en-GB" sz="3200" dirty="0">
                <a:solidFill>
                  <a:srgbClr val="FF0000"/>
                </a:solidFill>
                <a:effectLst>
                  <a:outerShdw blurRad="38100" dist="38100" dir="2700000" algn="tl">
                    <a:srgbClr val="000000">
                      <a:alpha val="43137"/>
                    </a:srgbClr>
                  </a:outerShdw>
                </a:effectLst>
              </a:rPr>
              <a:t>B) environmental factors</a:t>
            </a:r>
          </a:p>
          <a:p>
            <a:pPr marL="0" indent="0">
              <a:buNone/>
            </a:pPr>
            <a:r>
              <a:rPr lang="en-GB" sz="3200" dirty="0"/>
              <a:t>These include: </a:t>
            </a:r>
          </a:p>
          <a:p>
            <a:pPr marL="514338" indent="-514338">
              <a:buAutoNum type="arabicPeriod"/>
            </a:pPr>
            <a:r>
              <a:rPr lang="en-GB" sz="3200" dirty="0"/>
              <a:t>Nutrition.</a:t>
            </a:r>
          </a:p>
          <a:p>
            <a:pPr marL="514338" indent="-514338">
              <a:buAutoNum type="arabicPeriod"/>
            </a:pPr>
            <a:r>
              <a:rPr lang="en-GB" sz="3200" dirty="0"/>
              <a:t>Infections during infancy and childhood</a:t>
            </a:r>
          </a:p>
          <a:p>
            <a:pPr marL="514338" indent="-514338">
              <a:buAutoNum type="arabicPeriod"/>
            </a:pPr>
            <a:r>
              <a:rPr lang="en-GB" sz="3200" dirty="0"/>
              <a:t>Absence or inadequate stimulation and loving care of the child</a:t>
            </a:r>
          </a:p>
        </p:txBody>
      </p:sp>
    </p:spTree>
    <p:extLst>
      <p:ext uri="{BB962C8B-B14F-4D97-AF65-F5344CB8AC3E}">
        <p14:creationId xmlns:p14="http://schemas.microsoft.com/office/powerpoint/2010/main" val="223173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6463-9D78-45CF-85DC-922404870E99}"/>
              </a:ext>
            </a:extLst>
          </p:cNvPr>
          <p:cNvSpPr>
            <a:spLocks noGrp="1"/>
          </p:cNvSpPr>
          <p:nvPr>
            <p:ph type="title"/>
          </p:nvPr>
        </p:nvSpPr>
        <p:spPr>
          <a:xfrm>
            <a:off x="628650" y="103869"/>
            <a:ext cx="7886700" cy="1053127"/>
          </a:xfrm>
        </p:spPr>
        <p:txBody>
          <a:bodyPr>
            <a:normAutofit/>
          </a:bodyPr>
          <a:lstStyle/>
          <a:p>
            <a:pPr algn="ctr"/>
            <a:r>
              <a:rPr lang="en-GB" sz="4800" dirty="0">
                <a:latin typeface="Arial Black" panose="020B0A04020102020204" pitchFamily="34" charset="0"/>
              </a:rPr>
              <a:t>Growth monitoring</a:t>
            </a:r>
            <a:endParaRPr lang="en-US" sz="4800" dirty="0"/>
          </a:p>
        </p:txBody>
      </p:sp>
      <p:sp>
        <p:nvSpPr>
          <p:cNvPr id="3" name="Content Placeholder 2">
            <a:extLst>
              <a:ext uri="{FF2B5EF4-FFF2-40B4-BE49-F238E27FC236}">
                <a16:creationId xmlns:a16="http://schemas.microsoft.com/office/drawing/2014/main" id="{33AB54A9-D640-465C-8A55-164BD9C47640}"/>
              </a:ext>
            </a:extLst>
          </p:cNvPr>
          <p:cNvSpPr>
            <a:spLocks noGrp="1"/>
          </p:cNvSpPr>
          <p:nvPr>
            <p:ph idx="1"/>
          </p:nvPr>
        </p:nvSpPr>
        <p:spPr>
          <a:xfrm>
            <a:off x="314325" y="1156996"/>
            <a:ext cx="8515350" cy="5365102"/>
          </a:xfrm>
        </p:spPr>
        <p:txBody>
          <a:bodyPr>
            <a:normAutofit/>
          </a:bodyPr>
          <a:lstStyle/>
          <a:p>
            <a:pPr marL="0" indent="0">
              <a:buNone/>
            </a:pPr>
            <a:r>
              <a:rPr lang="en-GB" sz="3600" dirty="0"/>
              <a:t>Its purpose is to ensure that the child is growing well and that any slowing in growth is promptly detected and dealt with.</a:t>
            </a:r>
            <a:endParaRPr lang="en-US" sz="3600" dirty="0"/>
          </a:p>
          <a:p>
            <a:pPr lvl="0"/>
            <a:r>
              <a:rPr lang="en-GB" sz="3600" dirty="0"/>
              <a:t>Can determine if there are growth abnormalities that point to the presence of an underlying disease</a:t>
            </a:r>
            <a:endParaRPr lang="en-US" sz="3600" dirty="0"/>
          </a:p>
          <a:p>
            <a:pPr lvl="0"/>
            <a:r>
              <a:rPr lang="en-GB" sz="3600" dirty="0"/>
              <a:t>To prevent nutritional disorders and the increased morbidity and mortality that accompany them</a:t>
            </a:r>
            <a:endParaRPr lang="en-US" sz="3600" dirty="0"/>
          </a:p>
          <a:p>
            <a:pPr marL="0" indent="0">
              <a:buNone/>
            </a:pPr>
            <a:endParaRPr lang="en-US" sz="3600" dirty="0"/>
          </a:p>
        </p:txBody>
      </p:sp>
    </p:spTree>
    <p:extLst>
      <p:ext uri="{BB962C8B-B14F-4D97-AF65-F5344CB8AC3E}">
        <p14:creationId xmlns:p14="http://schemas.microsoft.com/office/powerpoint/2010/main" val="92459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2893-8C3A-4940-AFF4-39ADB38D484B}"/>
              </a:ext>
            </a:extLst>
          </p:cNvPr>
          <p:cNvSpPr>
            <a:spLocks noGrp="1"/>
          </p:cNvSpPr>
          <p:nvPr>
            <p:ph type="title"/>
          </p:nvPr>
        </p:nvSpPr>
        <p:spPr>
          <a:xfrm>
            <a:off x="1063689" y="58323"/>
            <a:ext cx="7016621" cy="893399"/>
          </a:xfrm>
        </p:spPr>
        <p:txBody>
          <a:bodyPr>
            <a:normAutofit/>
          </a:bodyPr>
          <a:lstStyle/>
          <a:p>
            <a:r>
              <a:rPr lang="en-GB" sz="4000" b="1" dirty="0">
                <a:effectLst>
                  <a:outerShdw blurRad="38100" dist="38100" dir="2700000" algn="tl">
                    <a:srgbClr val="000000">
                      <a:alpha val="43137"/>
                    </a:srgbClr>
                  </a:outerShdw>
                </a:effectLst>
                <a:latin typeface="Arial Black" panose="020B0A04020102020204" pitchFamily="34" charset="0"/>
              </a:rPr>
              <a:t>Assessment of growth</a:t>
            </a:r>
            <a:endParaRPr lang="en-GB" sz="4000" dirty="0"/>
          </a:p>
        </p:txBody>
      </p:sp>
      <p:sp>
        <p:nvSpPr>
          <p:cNvPr id="3" name="Content Placeholder 2">
            <a:extLst>
              <a:ext uri="{FF2B5EF4-FFF2-40B4-BE49-F238E27FC236}">
                <a16:creationId xmlns:a16="http://schemas.microsoft.com/office/drawing/2014/main" id="{647861A6-0ECF-4AF6-AB1F-B9D9165CF530}"/>
              </a:ext>
            </a:extLst>
          </p:cNvPr>
          <p:cNvSpPr>
            <a:spLocks noGrp="1"/>
          </p:cNvSpPr>
          <p:nvPr>
            <p:ph idx="1"/>
          </p:nvPr>
        </p:nvSpPr>
        <p:spPr>
          <a:xfrm>
            <a:off x="286561" y="951722"/>
            <a:ext cx="8774167" cy="3854495"/>
          </a:xfrm>
        </p:spPr>
        <p:txBody>
          <a:bodyPr>
            <a:normAutofit/>
          </a:bodyPr>
          <a:lstStyle/>
          <a:p>
            <a:pPr marL="0" indent="0">
              <a:buNone/>
            </a:pPr>
            <a:r>
              <a:rPr lang="en-GB" dirty="0"/>
              <a:t>• The assessment of growth may be longitudinal or cross sectional.</a:t>
            </a:r>
          </a:p>
          <a:p>
            <a:pPr marL="0" indent="0">
              <a:buNone/>
            </a:pPr>
            <a:r>
              <a:rPr lang="en-GB" dirty="0"/>
              <a:t>• </a:t>
            </a:r>
            <a:r>
              <a:rPr lang="en-GB" sz="3600" b="1" dirty="0"/>
              <a:t>Longitudinal </a:t>
            </a:r>
            <a:r>
              <a:rPr lang="en-GB" dirty="0"/>
              <a:t>assessment of growth entails measuring the same child at regular intervals. </a:t>
            </a:r>
          </a:p>
          <a:p>
            <a:pPr marL="0" indent="0">
              <a:buNone/>
            </a:pPr>
            <a:r>
              <a:rPr lang="en-GB" dirty="0"/>
              <a:t>• </a:t>
            </a:r>
            <a:r>
              <a:rPr lang="en-GB" sz="3600" b="1" dirty="0"/>
              <a:t>Cross sectional </a:t>
            </a:r>
            <a:r>
              <a:rPr lang="en-GB" dirty="0"/>
              <a:t>comparisons involve large number of children of same age. </a:t>
            </a:r>
          </a:p>
          <a:p>
            <a:pPr marL="0" indent="0">
              <a:buNone/>
            </a:pPr>
            <a:r>
              <a:rPr lang="en-GB" dirty="0"/>
              <a:t>• Basic growth assessment involves measuring a child’s </a:t>
            </a:r>
            <a:r>
              <a:rPr lang="en-GB" i="1" dirty="0">
                <a:solidFill>
                  <a:srgbClr val="FF0000"/>
                </a:solidFill>
              </a:rPr>
              <a:t>Head circumference</a:t>
            </a:r>
            <a:r>
              <a:rPr lang="en-GB" dirty="0"/>
              <a:t>, </a:t>
            </a:r>
            <a:r>
              <a:rPr lang="en-GB" i="1" dirty="0">
                <a:solidFill>
                  <a:srgbClr val="FF0000"/>
                </a:solidFill>
              </a:rPr>
              <a:t>weight and length or height</a:t>
            </a:r>
          </a:p>
        </p:txBody>
      </p:sp>
      <p:pic>
        <p:nvPicPr>
          <p:cNvPr id="6" name="Picture 5" descr="A baby lying on a bed&#10;&#10;Description automatically generated">
            <a:extLst>
              <a:ext uri="{FF2B5EF4-FFF2-40B4-BE49-F238E27FC236}">
                <a16:creationId xmlns:a16="http://schemas.microsoft.com/office/drawing/2014/main" id="{810876B6-5EEE-412D-9F62-F5B2CBF834BA}"/>
              </a:ext>
            </a:extLst>
          </p:cNvPr>
          <p:cNvPicPr>
            <a:picLocks noChangeAspect="1"/>
          </p:cNvPicPr>
          <p:nvPr/>
        </p:nvPicPr>
        <p:blipFill>
          <a:blip r:embed="rId2"/>
          <a:stretch>
            <a:fillRect/>
          </a:stretch>
        </p:blipFill>
        <p:spPr>
          <a:xfrm>
            <a:off x="7105611" y="4815548"/>
            <a:ext cx="2001065" cy="2001065"/>
          </a:xfrm>
          <a:prstGeom prst="rect">
            <a:avLst/>
          </a:prstGeom>
        </p:spPr>
      </p:pic>
      <p:pic>
        <p:nvPicPr>
          <p:cNvPr id="4" name="Picture 3" descr="A picture containing indoor, preparing, man, kitchen&#10;&#10;Description automatically generated">
            <a:extLst>
              <a:ext uri="{FF2B5EF4-FFF2-40B4-BE49-F238E27FC236}">
                <a16:creationId xmlns:a16="http://schemas.microsoft.com/office/drawing/2014/main" id="{9F703748-CBF1-4D09-9542-9A8E0F41D214}"/>
              </a:ext>
            </a:extLst>
          </p:cNvPr>
          <p:cNvPicPr>
            <a:picLocks noChangeAspect="1"/>
          </p:cNvPicPr>
          <p:nvPr/>
        </p:nvPicPr>
        <p:blipFill>
          <a:blip r:embed="rId3"/>
          <a:stretch>
            <a:fillRect/>
          </a:stretch>
        </p:blipFill>
        <p:spPr>
          <a:xfrm>
            <a:off x="3567615" y="4820610"/>
            <a:ext cx="3518344" cy="1979067"/>
          </a:xfrm>
          <a:prstGeom prst="rect">
            <a:avLst/>
          </a:prstGeom>
        </p:spPr>
      </p:pic>
      <p:pic>
        <p:nvPicPr>
          <p:cNvPr id="5" name="Picture 4" descr="A hand holding a baby&#10;&#10;Description automatically generated">
            <a:extLst>
              <a:ext uri="{FF2B5EF4-FFF2-40B4-BE49-F238E27FC236}">
                <a16:creationId xmlns:a16="http://schemas.microsoft.com/office/drawing/2014/main" id="{33DD9D73-B2D3-4A5D-9C25-0A2F2CCCBE64}"/>
              </a:ext>
            </a:extLst>
          </p:cNvPr>
          <p:cNvPicPr>
            <a:picLocks noChangeAspect="1"/>
          </p:cNvPicPr>
          <p:nvPr/>
        </p:nvPicPr>
        <p:blipFill>
          <a:blip r:embed="rId4"/>
          <a:stretch>
            <a:fillRect/>
          </a:stretch>
        </p:blipFill>
        <p:spPr>
          <a:xfrm>
            <a:off x="29620" y="4820609"/>
            <a:ext cx="3518343" cy="1979067"/>
          </a:xfrm>
          <a:prstGeom prst="rect">
            <a:avLst/>
          </a:prstGeom>
        </p:spPr>
      </p:pic>
    </p:spTree>
    <p:extLst>
      <p:ext uri="{BB962C8B-B14F-4D97-AF65-F5344CB8AC3E}">
        <p14:creationId xmlns:p14="http://schemas.microsoft.com/office/powerpoint/2010/main" val="255000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038A-8644-408A-A480-16A3A6E663F0}"/>
              </a:ext>
            </a:extLst>
          </p:cNvPr>
          <p:cNvSpPr>
            <a:spLocks noGrp="1"/>
          </p:cNvSpPr>
          <p:nvPr>
            <p:ph type="title"/>
          </p:nvPr>
        </p:nvSpPr>
        <p:spPr>
          <a:xfrm>
            <a:off x="628650" y="85207"/>
            <a:ext cx="7886700" cy="1325563"/>
          </a:xfrm>
        </p:spPr>
        <p:txBody>
          <a:bodyPr>
            <a:normAutofit/>
          </a:bodyPr>
          <a:lstStyle/>
          <a:p>
            <a:r>
              <a:rPr lang="en-GB" b="1" dirty="0">
                <a:effectLst>
                  <a:outerShdw blurRad="38100" dist="38100" dir="2700000" algn="tl">
                    <a:srgbClr val="000000">
                      <a:alpha val="43137"/>
                    </a:srgbClr>
                  </a:outerShdw>
                </a:effectLst>
                <a:latin typeface="Arial Black" panose="020B0A04020102020204" pitchFamily="34" charset="0"/>
              </a:rPr>
              <a:t>Assessment of growth</a:t>
            </a:r>
          </a:p>
        </p:txBody>
      </p:sp>
      <p:graphicFrame>
        <p:nvGraphicFramePr>
          <p:cNvPr id="5" name="Content Placeholder 2">
            <a:extLst>
              <a:ext uri="{FF2B5EF4-FFF2-40B4-BE49-F238E27FC236}">
                <a16:creationId xmlns:a16="http://schemas.microsoft.com/office/drawing/2014/main" id="{02D465AB-F386-4629-8284-D5699BE1A325}"/>
              </a:ext>
            </a:extLst>
          </p:cNvPr>
          <p:cNvGraphicFramePr>
            <a:graphicFrameLocks noGrp="1"/>
          </p:cNvGraphicFramePr>
          <p:nvPr>
            <p:ph idx="1"/>
            <p:extLst>
              <p:ext uri="{D42A27DB-BD31-4B8C-83A1-F6EECF244321}">
                <p14:modId xmlns:p14="http://schemas.microsoft.com/office/powerpoint/2010/main" val="2230774468"/>
              </p:ext>
            </p:extLst>
          </p:nvPr>
        </p:nvGraphicFramePr>
        <p:xfrm>
          <a:off x="1" y="1410770"/>
          <a:ext cx="9144000" cy="5362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7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7886700" cy="1325563"/>
          </a:xfrm>
        </p:spPr>
        <p:txBody>
          <a:bodyPr/>
          <a:lstStyle/>
          <a:p>
            <a:pPr algn="ctr"/>
            <a:r>
              <a:rPr lang="en-GB" b="1" dirty="0">
                <a:effectLst>
                  <a:outerShdw blurRad="38100" dist="38100" dir="2700000" algn="tl">
                    <a:srgbClr val="000000">
                      <a:alpha val="43137"/>
                    </a:srgbClr>
                  </a:outerShdw>
                </a:effectLst>
                <a:latin typeface="Arial Black" panose="020B0A04020102020204" pitchFamily="34" charset="0"/>
              </a:rPr>
              <a:t>Assessment of growth</a:t>
            </a:r>
            <a:endParaRPr lang="en-GB" dirty="0"/>
          </a:p>
        </p:txBody>
      </p:sp>
      <p:graphicFrame>
        <p:nvGraphicFramePr>
          <p:cNvPr id="5" name="Content Placeholder 4">
            <a:extLst>
              <a:ext uri="{FF2B5EF4-FFF2-40B4-BE49-F238E27FC236}">
                <a16:creationId xmlns:a16="http://schemas.microsoft.com/office/drawing/2014/main" id="{02FFAA8A-86C6-4C38-BF0A-0F930FB713F5}"/>
              </a:ext>
            </a:extLst>
          </p:cNvPr>
          <p:cNvGraphicFramePr>
            <a:graphicFrameLocks noGrp="1"/>
          </p:cNvGraphicFramePr>
          <p:nvPr>
            <p:ph idx="1"/>
            <p:extLst>
              <p:ext uri="{D42A27DB-BD31-4B8C-83A1-F6EECF244321}">
                <p14:modId xmlns:p14="http://schemas.microsoft.com/office/powerpoint/2010/main" val="2574566830"/>
              </p:ext>
            </p:extLst>
          </p:nvPr>
        </p:nvGraphicFramePr>
        <p:xfrm>
          <a:off x="20994" y="1545801"/>
          <a:ext cx="9102012" cy="376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4CAA0D3-79D6-4FFB-AEBB-55B4DFD59A53}" type="slidenum">
              <a:rPr lang="en-GB" smtClean="0"/>
              <a:pPr/>
              <a:t>9</a:t>
            </a:fld>
            <a:endParaRPr lang="en-GB"/>
          </a:p>
        </p:txBody>
      </p:sp>
    </p:spTree>
    <p:extLst>
      <p:ext uri="{BB962C8B-B14F-4D97-AF65-F5344CB8AC3E}">
        <p14:creationId xmlns:p14="http://schemas.microsoft.com/office/powerpoint/2010/main" val="6190531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1840</Words>
  <Application>Microsoft Office PowerPoint</Application>
  <PresentationFormat>On-screen Show (4:3)</PresentationFormat>
  <Paragraphs>149</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Black</vt:lpstr>
      <vt:lpstr>Arial-BoldMT</vt:lpstr>
      <vt:lpstr>ArialMT</vt:lpstr>
      <vt:lpstr>Calibri</vt:lpstr>
      <vt:lpstr>Calibri Light</vt:lpstr>
      <vt:lpstr>TimesNewRomanPS-BoldMT</vt:lpstr>
      <vt:lpstr>TimesNewRomanPSMT</vt:lpstr>
      <vt:lpstr>Wingdings</vt:lpstr>
      <vt:lpstr>Office Theme</vt:lpstr>
      <vt:lpstr>Child’s Healthcare Growth and development</vt:lpstr>
      <vt:lpstr>PowerPoint Presentation</vt:lpstr>
      <vt:lpstr>Stages of growth and development:</vt:lpstr>
      <vt:lpstr>Stages of growth and development:</vt:lpstr>
      <vt:lpstr>Factors affecting growth and development</vt:lpstr>
      <vt:lpstr>Growth monitoring</vt:lpstr>
      <vt:lpstr>Assessment of growth</vt:lpstr>
      <vt:lpstr>Assessment of growth</vt:lpstr>
      <vt:lpstr>Assessment of growth</vt:lpstr>
      <vt:lpstr>Assessment of growth</vt:lpstr>
      <vt:lpstr>PowerPoint Presentation</vt:lpstr>
      <vt:lpstr>PowerPoint Presentation</vt:lpstr>
      <vt:lpstr>WHO GROWTH CHART</vt:lpstr>
      <vt:lpstr>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the growth chart</vt:lpstr>
      <vt:lpstr>Interpretation (z-score)</vt:lpstr>
      <vt:lpstr>Interpretation (z-score)</vt:lpstr>
      <vt:lpstr>Identify growth problems from plotted points</vt:lpstr>
      <vt:lpstr>PowerPoint Presentation</vt:lpstr>
      <vt:lpstr>Example??</vt:lpstr>
      <vt:lpstr>Example??</vt:lpstr>
      <vt:lpstr>Course of development</vt:lpstr>
      <vt:lpstr>Development is assessed in two major aspects:</vt:lpstr>
      <vt:lpstr>Factors that predispose to delay in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Child’s Healthcare Growth and development</dc:title>
  <dc:creator>Judah, Hassan</dc:creator>
  <cp:lastModifiedBy>mahmoud barakat</cp:lastModifiedBy>
  <cp:revision>18</cp:revision>
  <dcterms:created xsi:type="dcterms:W3CDTF">2019-11-09T22:19:29Z</dcterms:created>
  <dcterms:modified xsi:type="dcterms:W3CDTF">2019-11-13T20:56:27Z</dcterms:modified>
</cp:coreProperties>
</file>