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256" r:id="rId2"/>
    <p:sldId id="264" r:id="rId3"/>
    <p:sldId id="258" r:id="rId4"/>
    <p:sldId id="274" r:id="rId5"/>
    <p:sldId id="279" r:id="rId6"/>
    <p:sldId id="298" r:id="rId7"/>
    <p:sldId id="261" r:id="rId8"/>
    <p:sldId id="276" r:id="rId9"/>
    <p:sldId id="301" r:id="rId10"/>
    <p:sldId id="288" r:id="rId11"/>
    <p:sldId id="277" r:id="rId12"/>
    <p:sldId id="289" r:id="rId13"/>
    <p:sldId id="268" r:id="rId14"/>
    <p:sldId id="285" r:id="rId15"/>
    <p:sldId id="286" r:id="rId16"/>
    <p:sldId id="263" r:id="rId17"/>
    <p:sldId id="275" r:id="rId18"/>
    <p:sldId id="291" r:id="rId19"/>
    <p:sldId id="290" r:id="rId20"/>
    <p:sldId id="260" r:id="rId21"/>
    <p:sldId id="284" r:id="rId22"/>
    <p:sldId id="294" r:id="rId23"/>
    <p:sldId id="295" r:id="rId24"/>
    <p:sldId id="297" r:id="rId25"/>
  </p:sldIdLst>
  <p:sldSz cx="9144000" cy="5143500" type="screen16x9"/>
  <p:notesSz cx="6858000" cy="9144000"/>
  <p:embeddedFontLst>
    <p:embeddedFont>
      <p:font typeface="Calibri" panose="020F0502020204030204" pitchFamily="34" charset="0"/>
      <p:regular r:id="rId27"/>
      <p:bold r:id="rId28"/>
    </p:embeddedFont>
    <p:embeddedFont>
      <p:font typeface="Caveat Brush" panose="020B0604020202020204" charset="0"/>
      <p:regular r:id="rId29"/>
    </p:embeddedFont>
    <p:embeddedFont>
      <p:font typeface="Patrick Hand"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51F"/>
    <a:srgbClr val="AC55D1"/>
    <a:srgbClr val="A640CD"/>
    <a:srgbClr val="B744CC"/>
    <a:srgbClr val="84D176"/>
    <a:srgbClr val="F14E83"/>
    <a:srgbClr val="3797EC"/>
    <a:srgbClr val="EE4CA9"/>
    <a:srgbClr val="F67748"/>
    <a:srgbClr val="A73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CDF775-92A8-4098-A649-711CEE77F8CB}">
  <a:tblStyle styleId="{D2CDF775-92A8-4098-A649-711CEE77F8C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8380" autoAdjust="0"/>
  </p:normalViewPr>
  <p:slideViewPr>
    <p:cSldViewPr snapToGrid="0">
      <p:cViewPr varScale="1">
        <p:scale>
          <a:sx n="77" d="100"/>
          <a:sy n="77" d="100"/>
        </p:scale>
        <p:origin x="52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53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0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771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6009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776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3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a:t>Normal chest expansion</a:t>
            </a:r>
          </a:p>
          <a:p>
            <a:r>
              <a:rPr lang="en-GB" baseline="0" dirty="0"/>
              <a:t>Normal clavicle distance </a:t>
            </a:r>
          </a:p>
          <a:p>
            <a:r>
              <a:rPr lang="en-GB" baseline="0" dirty="0"/>
              <a:t>Normally expanded lung fields (inspiration) </a:t>
            </a:r>
          </a:p>
          <a:p>
            <a:r>
              <a:rPr lang="en-GB" baseline="0" dirty="0"/>
              <a:t>Good exposure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Normal gasses in the fundus of the stomach </a:t>
            </a: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347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021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118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33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9442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l="4843"/>
          <a:stretch/>
        </p:blipFill>
        <p:spPr>
          <a:xfrm>
            <a:off x="0" y="1412525"/>
            <a:ext cx="7443602" cy="2318450"/>
          </a:xfrm>
          <a:prstGeom prst="rect">
            <a:avLst/>
          </a:prstGeom>
          <a:noFill/>
          <a:ln>
            <a:noFill/>
          </a:ln>
        </p:spPr>
      </p:pic>
      <p:pic>
        <p:nvPicPr>
          <p:cNvPr id="11" name="Google Shape;11;p2"/>
          <p:cNvPicPr preferRelativeResize="0"/>
          <p:nvPr/>
        </p:nvPicPr>
        <p:blipFill>
          <a:blip r:embed="rId3">
            <a:alphaModFix amt="80000"/>
          </a:blip>
          <a:stretch>
            <a:fillRect/>
          </a:stretch>
        </p:blipFill>
        <p:spPr>
          <a:xfrm>
            <a:off x="0" y="0"/>
            <a:ext cx="9144000" cy="5143500"/>
          </a:xfrm>
          <a:prstGeom prst="rect">
            <a:avLst/>
          </a:prstGeom>
          <a:noFill/>
          <a:ln>
            <a:noFill/>
          </a:ln>
        </p:spPr>
      </p:pic>
      <p:sp>
        <p:nvSpPr>
          <p:cNvPr id="12" name="Google Shape;12;p2"/>
          <p:cNvSpPr txBox="1">
            <a:spLocks noGrp="1"/>
          </p:cNvSpPr>
          <p:nvPr>
            <p:ph type="ctrTitle"/>
          </p:nvPr>
        </p:nvSpPr>
        <p:spPr>
          <a:xfrm>
            <a:off x="685800" y="1646275"/>
            <a:ext cx="5451900" cy="18510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
        <p:cNvGrpSpPr/>
        <p:nvPr/>
      </p:nvGrpSpPr>
      <p:grpSpPr>
        <a:xfrm>
          <a:off x="0" y="0"/>
          <a:ext cx="0" cy="0"/>
          <a:chOff x="0" y="0"/>
          <a:chExt cx="0" cy="0"/>
        </a:xfrm>
      </p:grpSpPr>
      <p:grpSp>
        <p:nvGrpSpPr>
          <p:cNvPr id="19" name="Google Shape;19;p4"/>
          <p:cNvGrpSpPr/>
          <p:nvPr/>
        </p:nvGrpSpPr>
        <p:grpSpPr>
          <a:xfrm>
            <a:off x="2870262" y="0"/>
            <a:ext cx="3403476" cy="4760024"/>
            <a:chOff x="2391450" y="1"/>
            <a:chExt cx="2365825" cy="4760024"/>
          </a:xfrm>
        </p:grpSpPr>
        <p:pic>
          <p:nvPicPr>
            <p:cNvPr id="20" name="Google Shape;20;p4"/>
            <p:cNvPicPr preferRelativeResize="0"/>
            <p:nvPr/>
          </p:nvPicPr>
          <p:blipFill rotWithShape="1">
            <a:blip r:embed="rId2">
              <a:alphaModFix/>
            </a:blip>
            <a:srcRect r="36053"/>
            <a:stretch/>
          </p:blipFill>
          <p:spPr>
            <a:xfrm rot="-5400000">
              <a:off x="680613" y="1710838"/>
              <a:ext cx="4760024" cy="1338350"/>
            </a:xfrm>
            <a:prstGeom prst="rect">
              <a:avLst/>
            </a:prstGeom>
            <a:noFill/>
            <a:ln>
              <a:noFill/>
            </a:ln>
          </p:spPr>
        </p:pic>
        <p:pic>
          <p:nvPicPr>
            <p:cNvPr id="21" name="Google Shape;21;p4"/>
            <p:cNvPicPr preferRelativeResize="0"/>
            <p:nvPr/>
          </p:nvPicPr>
          <p:blipFill rotWithShape="1">
            <a:blip r:embed="rId2">
              <a:alphaModFix/>
            </a:blip>
            <a:srcRect r="36053"/>
            <a:stretch/>
          </p:blipFill>
          <p:spPr>
            <a:xfrm rot="-5400000">
              <a:off x="1708088" y="1710838"/>
              <a:ext cx="4760024" cy="1338350"/>
            </a:xfrm>
            <a:prstGeom prst="rect">
              <a:avLst/>
            </a:prstGeom>
            <a:noFill/>
            <a:ln>
              <a:noFill/>
            </a:ln>
          </p:spPr>
        </p:pic>
      </p:grpSp>
      <p:pic>
        <p:nvPicPr>
          <p:cNvPr id="22" name="Google Shape;22;p4"/>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23" name="Google Shape;23;p4"/>
          <p:cNvSpPr txBox="1">
            <a:spLocks noGrp="1"/>
          </p:cNvSpPr>
          <p:nvPr>
            <p:ph type="body" idx="1"/>
          </p:nvPr>
        </p:nvSpPr>
        <p:spPr>
          <a:xfrm>
            <a:off x="3149400" y="1123925"/>
            <a:ext cx="2845200" cy="3174600"/>
          </a:xfrm>
          <a:prstGeom prst="rect">
            <a:avLst/>
          </a:prstGeom>
        </p:spPr>
        <p:txBody>
          <a:bodyPr spcFirstLastPara="1" wrap="square" lIns="0" tIns="0" rIns="0" bIns="0" anchor="t" anchorCtr="0">
            <a:noAutofit/>
          </a:bodyPr>
          <a:lstStyle>
            <a:lvl1pPr marL="457200" lvl="0" indent="-355600" algn="ctr" rtl="0">
              <a:spcBef>
                <a:spcPts val="600"/>
              </a:spcBef>
              <a:spcAft>
                <a:spcPts val="0"/>
              </a:spcAft>
              <a:buClr>
                <a:schemeClr val="dk1"/>
              </a:buClr>
              <a:buSzPts val="2000"/>
              <a:buChar char="✔"/>
              <a:defRPr sz="2000">
                <a:solidFill>
                  <a:schemeClr val="dk1"/>
                </a:solidFill>
              </a:defRPr>
            </a:lvl1pPr>
            <a:lvl2pPr marL="914400" lvl="1" indent="-355600" algn="ctr" rtl="0">
              <a:spcBef>
                <a:spcPts val="0"/>
              </a:spcBef>
              <a:spcAft>
                <a:spcPts val="0"/>
              </a:spcAft>
              <a:buClr>
                <a:schemeClr val="dk1"/>
              </a:buClr>
              <a:buSzPts val="2000"/>
              <a:buChar char="○"/>
              <a:defRPr sz="2000">
                <a:solidFill>
                  <a:schemeClr val="dk1"/>
                </a:solidFill>
              </a:defRPr>
            </a:lvl2pPr>
            <a:lvl3pPr marL="1371600" lvl="2" indent="-355600" algn="ctr" rtl="0">
              <a:spcBef>
                <a:spcPts val="0"/>
              </a:spcBef>
              <a:spcAft>
                <a:spcPts val="0"/>
              </a:spcAft>
              <a:buClr>
                <a:schemeClr val="dk1"/>
              </a:buClr>
              <a:buSzPts val="2000"/>
              <a:buChar char="■"/>
              <a:defRPr sz="2000">
                <a:solidFill>
                  <a:schemeClr val="dk1"/>
                </a:solidFill>
              </a:defRPr>
            </a:lvl3pPr>
            <a:lvl4pPr marL="1828800" lvl="3" indent="-355600" algn="ctr" rtl="0">
              <a:spcBef>
                <a:spcPts val="0"/>
              </a:spcBef>
              <a:spcAft>
                <a:spcPts val="0"/>
              </a:spcAft>
              <a:buClr>
                <a:schemeClr val="dk1"/>
              </a:buClr>
              <a:buSzPts val="2000"/>
              <a:buChar char="●"/>
              <a:defRPr sz="2000">
                <a:solidFill>
                  <a:schemeClr val="dk1"/>
                </a:solidFill>
              </a:defRPr>
            </a:lvl4pPr>
            <a:lvl5pPr marL="2286000" lvl="4" indent="-355600" algn="ctr" rtl="0">
              <a:spcBef>
                <a:spcPts val="0"/>
              </a:spcBef>
              <a:spcAft>
                <a:spcPts val="0"/>
              </a:spcAft>
              <a:buClr>
                <a:schemeClr val="dk1"/>
              </a:buClr>
              <a:buSzPts val="2000"/>
              <a:buChar char="○"/>
              <a:defRPr sz="2000">
                <a:solidFill>
                  <a:schemeClr val="dk1"/>
                </a:solidFill>
              </a:defRPr>
            </a:lvl5pPr>
            <a:lvl6pPr marL="2743200" lvl="5" indent="-355600" algn="ctr" rtl="0">
              <a:spcBef>
                <a:spcPts val="0"/>
              </a:spcBef>
              <a:spcAft>
                <a:spcPts val="0"/>
              </a:spcAft>
              <a:buClr>
                <a:schemeClr val="dk1"/>
              </a:buClr>
              <a:buSzPts val="2000"/>
              <a:buChar char="■"/>
              <a:defRPr sz="2000">
                <a:solidFill>
                  <a:schemeClr val="dk1"/>
                </a:solidFill>
              </a:defRPr>
            </a:lvl6pPr>
            <a:lvl7pPr marL="3200400" lvl="6" indent="-355600" algn="ctr" rtl="0">
              <a:spcBef>
                <a:spcPts val="0"/>
              </a:spcBef>
              <a:spcAft>
                <a:spcPts val="0"/>
              </a:spcAft>
              <a:buClr>
                <a:schemeClr val="dk1"/>
              </a:buClr>
              <a:buSzPts val="2000"/>
              <a:buChar char="●"/>
              <a:defRPr sz="2000">
                <a:solidFill>
                  <a:schemeClr val="dk1"/>
                </a:solidFill>
              </a:defRPr>
            </a:lvl7pPr>
            <a:lvl8pPr marL="3657600" lvl="7" indent="-355600" algn="ctr" rtl="0">
              <a:spcBef>
                <a:spcPts val="0"/>
              </a:spcBef>
              <a:spcAft>
                <a:spcPts val="0"/>
              </a:spcAft>
              <a:buClr>
                <a:schemeClr val="dk1"/>
              </a:buClr>
              <a:buSzPts val="2000"/>
              <a:buChar char="○"/>
              <a:defRPr sz="2000">
                <a:solidFill>
                  <a:schemeClr val="dk1"/>
                </a:solidFill>
              </a:defRPr>
            </a:lvl8pPr>
            <a:lvl9pPr marL="4114800" lvl="8" indent="-355600" algn="ctr" rtl="0">
              <a:spcBef>
                <a:spcPts val="0"/>
              </a:spcBef>
              <a:spcAft>
                <a:spcPts val="0"/>
              </a:spcAft>
              <a:buClr>
                <a:schemeClr val="dk1"/>
              </a:buClr>
              <a:buSzPts val="2000"/>
              <a:buChar char="■"/>
              <a:defRPr sz="2000">
                <a:solidFill>
                  <a:schemeClr val="dk1"/>
                </a:solidFill>
              </a:defRPr>
            </a:lvl9pPr>
          </a:lstStyle>
          <a:p>
            <a:endParaRPr/>
          </a:p>
        </p:txBody>
      </p:sp>
      <p:sp>
        <p:nvSpPr>
          <p:cNvPr id="24" name="Google Shape;24;p4"/>
          <p:cNvSpPr txBox="1"/>
          <p:nvPr/>
        </p:nvSpPr>
        <p:spPr>
          <a:xfrm>
            <a:off x="3593400" y="227544"/>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dk2"/>
                </a:solidFill>
                <a:latin typeface="Caveat Brush"/>
                <a:ea typeface="Caveat Brush"/>
                <a:cs typeface="Caveat Brush"/>
                <a:sym typeface="Caveat Brush"/>
              </a:rPr>
              <a:t>“</a:t>
            </a:r>
            <a:endParaRPr sz="7200">
              <a:solidFill>
                <a:schemeClr val="dk2"/>
              </a:solidFill>
              <a:latin typeface="Caveat Brush"/>
              <a:ea typeface="Caveat Brush"/>
              <a:cs typeface="Caveat Brush"/>
              <a:sym typeface="Caveat Brush"/>
            </a:endParaRPr>
          </a:p>
        </p:txBody>
      </p:sp>
      <p:sp>
        <p:nvSpPr>
          <p:cNvPr id="25" name="Google Shape;25;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l="5320"/>
          <a:stretch/>
        </p:blipFill>
        <p:spPr>
          <a:xfrm>
            <a:off x="0" y="357876"/>
            <a:ext cx="6655800" cy="975100"/>
          </a:xfrm>
          <a:prstGeom prst="rect">
            <a:avLst/>
          </a:prstGeom>
          <a:noFill/>
          <a:ln>
            <a:noFill/>
          </a:ln>
        </p:spPr>
      </p:pic>
      <p:pic>
        <p:nvPicPr>
          <p:cNvPr id="28" name="Google Shape;28;p5"/>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29" name="Google Shape;29;p5"/>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0" name="Google Shape;30;p5"/>
          <p:cNvSpPr txBox="1">
            <a:spLocks noGrp="1"/>
          </p:cNvSpPr>
          <p:nvPr>
            <p:ph type="body" idx="1"/>
          </p:nvPr>
        </p:nvSpPr>
        <p:spPr>
          <a:xfrm>
            <a:off x="457200" y="1499500"/>
            <a:ext cx="8229600" cy="3126900"/>
          </a:xfrm>
          <a:prstGeom prst="rect">
            <a:avLst/>
          </a:prstGeom>
        </p:spPr>
        <p:txBody>
          <a:bodyPr spcFirstLastPara="1" wrap="square" lIns="0" tIns="0" rIns="0" bIns="0" anchor="t" anchorCtr="0">
            <a:noAutofit/>
          </a:bodyPr>
          <a:lstStyle>
            <a:lvl1pPr marL="457200" lvl="0" indent="-342900" rtl="0">
              <a:spcBef>
                <a:spcPts val="600"/>
              </a:spcBef>
              <a:spcAft>
                <a:spcPts val="0"/>
              </a:spcAft>
              <a:buClr>
                <a:schemeClr val="lt2"/>
              </a:buClr>
              <a:buSzPts val="1800"/>
              <a:buChar char="✔"/>
              <a:defRPr/>
            </a:lvl1pPr>
            <a:lvl2pPr marL="914400" lvl="1" indent="-393700" rtl="0">
              <a:spcBef>
                <a:spcPts val="0"/>
              </a:spcBef>
              <a:spcAft>
                <a:spcPts val="0"/>
              </a:spcAft>
              <a:buSzPts val="2600"/>
              <a:buChar char="○"/>
              <a:defRPr/>
            </a:lvl2pPr>
            <a:lvl3pPr marL="1371600" lvl="2" indent="-393700" rtl="0">
              <a:spcBef>
                <a:spcPts val="0"/>
              </a:spcBef>
              <a:spcAft>
                <a:spcPts val="0"/>
              </a:spcAft>
              <a:buSzPts val="2600"/>
              <a:buChar char="■"/>
              <a:defRPr/>
            </a:lvl3pPr>
            <a:lvl4pPr marL="1828800" lvl="3" indent="-393700" rtl="0">
              <a:spcBef>
                <a:spcPts val="0"/>
              </a:spcBef>
              <a:spcAft>
                <a:spcPts val="0"/>
              </a:spcAft>
              <a:buSzPts val="2600"/>
              <a:buChar char="●"/>
              <a:defRPr/>
            </a:lvl4pPr>
            <a:lvl5pPr marL="2286000" lvl="4" indent="-393700" rtl="0">
              <a:spcBef>
                <a:spcPts val="0"/>
              </a:spcBef>
              <a:spcAft>
                <a:spcPts val="0"/>
              </a:spcAft>
              <a:buSzPts val="2600"/>
              <a:buChar char="○"/>
              <a:defRPr/>
            </a:lvl5pPr>
            <a:lvl6pPr marL="2743200" lvl="5" indent="-393700" rtl="0">
              <a:spcBef>
                <a:spcPts val="0"/>
              </a:spcBef>
              <a:spcAft>
                <a:spcPts val="0"/>
              </a:spcAft>
              <a:buSzPts val="2600"/>
              <a:buChar char="■"/>
              <a:defRPr/>
            </a:lvl6pPr>
            <a:lvl7pPr marL="3200400" lvl="6" indent="-393700" rtl="0">
              <a:spcBef>
                <a:spcPts val="0"/>
              </a:spcBef>
              <a:spcAft>
                <a:spcPts val="0"/>
              </a:spcAft>
              <a:buSzPts val="2600"/>
              <a:buChar char="●"/>
              <a:defRPr/>
            </a:lvl7pPr>
            <a:lvl8pPr marL="3657600" lvl="7" indent="-393700" rtl="0">
              <a:spcBef>
                <a:spcPts val="0"/>
              </a:spcBef>
              <a:spcAft>
                <a:spcPts val="0"/>
              </a:spcAft>
              <a:buSzPts val="2600"/>
              <a:buChar char="○"/>
              <a:defRPr/>
            </a:lvl8pPr>
            <a:lvl9pPr marL="4114800" lvl="8" indent="-393700" rtl="0">
              <a:spcBef>
                <a:spcPts val="0"/>
              </a:spcBef>
              <a:spcAft>
                <a:spcPts val="0"/>
              </a:spcAft>
              <a:buSzPts val="2600"/>
              <a:buChar char="■"/>
              <a:defRPr/>
            </a:lvl9pPr>
          </a:lstStyle>
          <a:p>
            <a:endParaRPr/>
          </a:p>
        </p:txBody>
      </p:sp>
      <p:sp>
        <p:nvSpPr>
          <p:cNvPr id="31" name="Google Shape;31;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l="5320"/>
          <a:stretch/>
        </p:blipFill>
        <p:spPr>
          <a:xfrm>
            <a:off x="0" y="357876"/>
            <a:ext cx="6655800" cy="975100"/>
          </a:xfrm>
          <a:prstGeom prst="rect">
            <a:avLst/>
          </a:prstGeom>
          <a:noFill/>
          <a:ln>
            <a:noFill/>
          </a:ln>
        </p:spPr>
      </p:pic>
      <p:pic>
        <p:nvPicPr>
          <p:cNvPr id="41" name="Google Shape;41;p7"/>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42" name="Google Shape;42;p7"/>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3" name="Google Shape;43;p7"/>
          <p:cNvSpPr txBox="1">
            <a:spLocks noGrp="1"/>
          </p:cNvSpPr>
          <p:nvPr>
            <p:ph type="body" idx="1"/>
          </p:nvPr>
        </p:nvSpPr>
        <p:spPr>
          <a:xfrm>
            <a:off x="457200" y="1499500"/>
            <a:ext cx="3929700" cy="3126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44" name="Google Shape;44;p7"/>
          <p:cNvSpPr txBox="1">
            <a:spLocks noGrp="1"/>
          </p:cNvSpPr>
          <p:nvPr>
            <p:ph type="body" idx="2"/>
          </p:nvPr>
        </p:nvSpPr>
        <p:spPr>
          <a:xfrm>
            <a:off x="4757101" y="1499500"/>
            <a:ext cx="3929700" cy="3126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45" name="Google Shape;45;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l="5320"/>
          <a:stretch/>
        </p:blipFill>
        <p:spPr>
          <a:xfrm>
            <a:off x="0" y="357876"/>
            <a:ext cx="6655800" cy="975100"/>
          </a:xfrm>
          <a:prstGeom prst="rect">
            <a:avLst/>
          </a:prstGeom>
          <a:noFill/>
          <a:ln>
            <a:noFill/>
          </a:ln>
        </p:spPr>
      </p:pic>
      <p:pic>
        <p:nvPicPr>
          <p:cNvPr id="48" name="Google Shape;48;p8"/>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49" name="Google Shape;49;p8"/>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8"/>
          <p:cNvSpPr txBox="1">
            <a:spLocks noGrp="1"/>
          </p:cNvSpPr>
          <p:nvPr>
            <p:ph type="body" idx="1"/>
          </p:nvPr>
        </p:nvSpPr>
        <p:spPr>
          <a:xfrm>
            <a:off x="457200" y="1499500"/>
            <a:ext cx="2520300" cy="31269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51" name="Google Shape;51;p8"/>
          <p:cNvSpPr txBox="1">
            <a:spLocks noGrp="1"/>
          </p:cNvSpPr>
          <p:nvPr>
            <p:ph type="body" idx="2"/>
          </p:nvPr>
        </p:nvSpPr>
        <p:spPr>
          <a:xfrm>
            <a:off x="3311850" y="1499500"/>
            <a:ext cx="2520300" cy="31269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52" name="Google Shape;52;p8"/>
          <p:cNvSpPr txBox="1">
            <a:spLocks noGrp="1"/>
          </p:cNvSpPr>
          <p:nvPr>
            <p:ph type="body" idx="3"/>
          </p:nvPr>
        </p:nvSpPr>
        <p:spPr>
          <a:xfrm>
            <a:off x="6166500" y="1499500"/>
            <a:ext cx="2520300" cy="31269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53" name="Google Shape;5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pic>
        <p:nvPicPr>
          <p:cNvPr id="55" name="Google Shape;55;p9"/>
          <p:cNvPicPr preferRelativeResize="0"/>
          <p:nvPr/>
        </p:nvPicPr>
        <p:blipFill rotWithShape="1">
          <a:blip r:embed="rId2">
            <a:alphaModFix/>
          </a:blip>
          <a:srcRect l="5320"/>
          <a:stretch/>
        </p:blipFill>
        <p:spPr>
          <a:xfrm>
            <a:off x="0" y="357876"/>
            <a:ext cx="6655800" cy="975100"/>
          </a:xfrm>
          <a:prstGeom prst="rect">
            <a:avLst/>
          </a:prstGeom>
          <a:noFill/>
          <a:ln>
            <a:noFill/>
          </a:ln>
        </p:spPr>
      </p:pic>
      <p:pic>
        <p:nvPicPr>
          <p:cNvPr id="56" name="Google Shape;56;p9"/>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57" name="Google Shape;57;p9"/>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8" name="Google Shape;58;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grpSp>
        <p:nvGrpSpPr>
          <p:cNvPr id="60" name="Google Shape;60;p10"/>
          <p:cNvGrpSpPr/>
          <p:nvPr/>
        </p:nvGrpSpPr>
        <p:grpSpPr>
          <a:xfrm>
            <a:off x="1507075" y="4334225"/>
            <a:ext cx="6144575" cy="537750"/>
            <a:chOff x="1507075" y="4334225"/>
            <a:chExt cx="6144575" cy="537750"/>
          </a:xfrm>
        </p:grpSpPr>
        <p:pic>
          <p:nvPicPr>
            <p:cNvPr id="61" name="Google Shape;61;p10"/>
            <p:cNvPicPr preferRelativeResize="0"/>
            <p:nvPr/>
          </p:nvPicPr>
          <p:blipFill>
            <a:blip r:embed="rId2">
              <a:alphaModFix/>
            </a:blip>
            <a:stretch>
              <a:fillRect/>
            </a:stretch>
          </p:blipFill>
          <p:spPr>
            <a:xfrm>
              <a:off x="1507075" y="4334225"/>
              <a:ext cx="3986087" cy="529765"/>
            </a:xfrm>
            <a:prstGeom prst="rect">
              <a:avLst/>
            </a:prstGeom>
            <a:noFill/>
            <a:ln>
              <a:noFill/>
            </a:ln>
          </p:spPr>
        </p:pic>
        <p:pic>
          <p:nvPicPr>
            <p:cNvPr id="62" name="Google Shape;62;p10"/>
            <p:cNvPicPr preferRelativeResize="0"/>
            <p:nvPr/>
          </p:nvPicPr>
          <p:blipFill>
            <a:blip r:embed="rId2">
              <a:alphaModFix/>
            </a:blip>
            <a:stretch>
              <a:fillRect/>
            </a:stretch>
          </p:blipFill>
          <p:spPr>
            <a:xfrm flipH="1">
              <a:off x="3665564" y="4342210"/>
              <a:ext cx="3986087" cy="529765"/>
            </a:xfrm>
            <a:prstGeom prst="rect">
              <a:avLst/>
            </a:prstGeom>
            <a:noFill/>
            <a:ln>
              <a:noFill/>
            </a:ln>
          </p:spPr>
        </p:pic>
      </p:grpSp>
      <p:pic>
        <p:nvPicPr>
          <p:cNvPr id="63" name="Google Shape;63;p10"/>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64" name="Google Shape;64;p10"/>
          <p:cNvSpPr txBox="1">
            <a:spLocks noGrp="1"/>
          </p:cNvSpPr>
          <p:nvPr>
            <p:ph type="body" idx="1"/>
          </p:nvPr>
        </p:nvSpPr>
        <p:spPr>
          <a:xfrm>
            <a:off x="1646175" y="4386854"/>
            <a:ext cx="5851500" cy="393600"/>
          </a:xfrm>
          <a:prstGeom prst="rect">
            <a:avLst/>
          </a:prstGeom>
        </p:spPr>
        <p:txBody>
          <a:bodyPr spcFirstLastPara="1" wrap="square" lIns="0" tIns="0" rIns="0" bIns="0" anchor="ctr" anchorCtr="0">
            <a:noAutofit/>
          </a:bodyPr>
          <a:lstStyle>
            <a:lvl1pPr marL="457200" lvl="0" indent="-228600" algn="ctr" rtl="0">
              <a:lnSpc>
                <a:spcPct val="90000"/>
              </a:lnSpc>
              <a:spcBef>
                <a:spcPts val="360"/>
              </a:spcBef>
              <a:spcAft>
                <a:spcPts val="0"/>
              </a:spcAft>
              <a:buClr>
                <a:schemeClr val="dk2"/>
              </a:buClr>
              <a:buSzPts val="1600"/>
              <a:buNone/>
              <a:defRPr sz="1600">
                <a:solidFill>
                  <a:schemeClr val="dk2"/>
                </a:solidFill>
              </a:defRPr>
            </a:lvl1pPr>
          </a:lstStyle>
          <a:p>
            <a:endParaRPr/>
          </a:p>
        </p:txBody>
      </p:sp>
      <p:sp>
        <p:nvSpPr>
          <p:cNvPr id="65" name="Google Shape;65;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66"/>
        <p:cNvGrpSpPr/>
        <p:nvPr/>
      </p:nvGrpSpPr>
      <p:grpSpPr>
        <a:xfrm>
          <a:off x="0" y="0"/>
          <a:ext cx="0" cy="0"/>
          <a:chOff x="0" y="0"/>
          <a:chExt cx="0" cy="0"/>
        </a:xfrm>
      </p:grpSpPr>
      <p:sp>
        <p:nvSpPr>
          <p:cNvPr id="67" name="Google Shape;67;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8" name="Google Shape;68;p11"/>
          <p:cNvPicPr preferRelativeResize="0"/>
          <p:nvPr/>
        </p:nvPicPr>
        <p:blipFill>
          <a:blip r:embed="rId2">
            <a:alphaModFix amt="50000"/>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2"/>
            </a:gs>
            <a:gs pos="100000">
              <a:schemeClr val="accent1"/>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65250"/>
            <a:ext cx="5868600" cy="7518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1pPr>
            <a:lvl2pPr lvl="1"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2pPr>
            <a:lvl3pPr lvl="2"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3pPr>
            <a:lvl4pPr lvl="3"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4pPr>
            <a:lvl5pPr lvl="4"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5pPr>
            <a:lvl6pPr lvl="5"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6pPr>
            <a:lvl7pPr lvl="6"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7pPr>
            <a:lvl8pPr lvl="7"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8pPr>
            <a:lvl9pPr lvl="8"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457200" y="1499500"/>
            <a:ext cx="8229600" cy="3126900"/>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1"/>
              </a:buClr>
              <a:buSzPts val="1800"/>
              <a:buFont typeface="Patrick Hand"/>
              <a:buChar char="✔"/>
              <a:defRPr sz="2600">
                <a:solidFill>
                  <a:schemeClr val="lt1"/>
                </a:solidFill>
                <a:latin typeface="Patrick Hand"/>
                <a:ea typeface="Patrick Hand"/>
                <a:cs typeface="Patrick Hand"/>
                <a:sym typeface="Patrick Hand"/>
              </a:defRPr>
            </a:lvl1pPr>
            <a:lvl2pPr marL="914400" lvl="1"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2pPr>
            <a:lvl3pPr marL="1371600" lvl="2"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3pPr>
            <a:lvl4pPr marL="1828800" lvl="3"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4pPr>
            <a:lvl5pPr marL="2286000" lvl="4"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5pPr>
            <a:lvl6pPr marL="2743200" lvl="5"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6pPr>
            <a:lvl7pPr marL="3200400" lvl="6"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7pPr>
            <a:lvl8pPr marL="3657600" lvl="7"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8pPr>
            <a:lvl9pPr marL="4114800" lvl="8"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Caveat Brush"/>
                <a:ea typeface="Caveat Brush"/>
                <a:cs typeface="Caveat Brush"/>
                <a:sym typeface="Caveat Brush"/>
              </a:defRPr>
            </a:lvl1pPr>
            <a:lvl2pPr lvl="1" algn="r" rtl="0">
              <a:buNone/>
              <a:defRPr sz="1300">
                <a:solidFill>
                  <a:schemeClr val="dk1"/>
                </a:solidFill>
                <a:latin typeface="Caveat Brush"/>
                <a:ea typeface="Caveat Brush"/>
                <a:cs typeface="Caveat Brush"/>
                <a:sym typeface="Caveat Brush"/>
              </a:defRPr>
            </a:lvl2pPr>
            <a:lvl3pPr lvl="2" algn="r" rtl="0">
              <a:buNone/>
              <a:defRPr sz="1300">
                <a:solidFill>
                  <a:schemeClr val="dk1"/>
                </a:solidFill>
                <a:latin typeface="Caveat Brush"/>
                <a:ea typeface="Caveat Brush"/>
                <a:cs typeface="Caveat Brush"/>
                <a:sym typeface="Caveat Brush"/>
              </a:defRPr>
            </a:lvl3pPr>
            <a:lvl4pPr lvl="3" algn="r" rtl="0">
              <a:buNone/>
              <a:defRPr sz="1300">
                <a:solidFill>
                  <a:schemeClr val="dk1"/>
                </a:solidFill>
                <a:latin typeface="Caveat Brush"/>
                <a:ea typeface="Caveat Brush"/>
                <a:cs typeface="Caveat Brush"/>
                <a:sym typeface="Caveat Brush"/>
              </a:defRPr>
            </a:lvl4pPr>
            <a:lvl5pPr lvl="4" algn="r" rtl="0">
              <a:buNone/>
              <a:defRPr sz="1300">
                <a:solidFill>
                  <a:schemeClr val="dk1"/>
                </a:solidFill>
                <a:latin typeface="Caveat Brush"/>
                <a:ea typeface="Caveat Brush"/>
                <a:cs typeface="Caveat Brush"/>
                <a:sym typeface="Caveat Brush"/>
              </a:defRPr>
            </a:lvl5pPr>
            <a:lvl6pPr lvl="5" algn="r" rtl="0">
              <a:buNone/>
              <a:defRPr sz="1300">
                <a:solidFill>
                  <a:schemeClr val="dk1"/>
                </a:solidFill>
                <a:latin typeface="Caveat Brush"/>
                <a:ea typeface="Caveat Brush"/>
                <a:cs typeface="Caveat Brush"/>
                <a:sym typeface="Caveat Brush"/>
              </a:defRPr>
            </a:lvl6pPr>
            <a:lvl7pPr lvl="6" algn="r" rtl="0">
              <a:buNone/>
              <a:defRPr sz="1300">
                <a:solidFill>
                  <a:schemeClr val="dk1"/>
                </a:solidFill>
                <a:latin typeface="Caveat Brush"/>
                <a:ea typeface="Caveat Brush"/>
                <a:cs typeface="Caveat Brush"/>
                <a:sym typeface="Caveat Brush"/>
              </a:defRPr>
            </a:lvl7pPr>
            <a:lvl8pPr lvl="7" algn="r" rtl="0">
              <a:buNone/>
              <a:defRPr sz="1300">
                <a:solidFill>
                  <a:schemeClr val="dk1"/>
                </a:solidFill>
                <a:latin typeface="Caveat Brush"/>
                <a:ea typeface="Caveat Brush"/>
                <a:cs typeface="Caveat Brush"/>
                <a:sym typeface="Caveat Brush"/>
              </a:defRPr>
            </a:lvl8pPr>
            <a:lvl9pPr lvl="8" algn="r" rtl="0">
              <a:buNone/>
              <a:defRPr sz="1300">
                <a:solidFill>
                  <a:schemeClr val="dk1"/>
                </a:solidFill>
                <a:latin typeface="Caveat Brush"/>
                <a:ea typeface="Caveat Brush"/>
                <a:cs typeface="Caveat Brush"/>
                <a:sym typeface="Caveat Brush"/>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ctrTitle"/>
          </p:nvPr>
        </p:nvSpPr>
        <p:spPr>
          <a:xfrm>
            <a:off x="685800" y="1646275"/>
            <a:ext cx="5451900" cy="1851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4800" dirty="0">
                <a:solidFill>
                  <a:srgbClr val="A73FCC"/>
                </a:solidFill>
                <a:latin typeface="Caveat Brush" panose="020B0604020202020204" charset="0"/>
              </a:rPr>
              <a:t>Lung Collapse</a:t>
            </a:r>
            <a:br>
              <a:rPr lang="en-US" sz="4800" dirty="0">
                <a:solidFill>
                  <a:srgbClr val="A73FCC"/>
                </a:solidFill>
                <a:latin typeface="Calibri" pitchFamily="34" charset="0"/>
              </a:rPr>
            </a:br>
            <a:r>
              <a:rPr lang="en-US" sz="4800" dirty="0">
                <a:solidFill>
                  <a:srgbClr val="A73FCC"/>
                </a:solidFill>
                <a:latin typeface="Caveat Brush" panose="020B0604020202020204" charset="0"/>
              </a:rPr>
              <a:t>*</a:t>
            </a:r>
            <a:r>
              <a:rPr lang="en-GB" b="1" dirty="0">
                <a:solidFill>
                  <a:srgbClr val="A73FCC"/>
                </a:solidFill>
              </a:rPr>
              <a:t>Atelectasis*</a:t>
            </a:r>
            <a:endParaRPr dirty="0">
              <a:solidFill>
                <a:srgbClr val="A73FCC"/>
              </a:solidFill>
            </a:endParaRPr>
          </a:p>
        </p:txBody>
      </p:sp>
      <p:sp>
        <p:nvSpPr>
          <p:cNvPr id="2" name="TextBox 1">
            <a:extLst>
              <a:ext uri="{FF2B5EF4-FFF2-40B4-BE49-F238E27FC236}">
                <a16:creationId xmlns:a16="http://schemas.microsoft.com/office/drawing/2014/main" id="{23D64C32-780C-4017-90C0-E8FB9B6786C0}"/>
              </a:ext>
            </a:extLst>
          </p:cNvPr>
          <p:cNvSpPr txBox="1"/>
          <p:nvPr/>
        </p:nvSpPr>
        <p:spPr>
          <a:xfrm>
            <a:off x="280327" y="4024694"/>
            <a:ext cx="2262639" cy="523220"/>
          </a:xfrm>
          <a:prstGeom prst="rect">
            <a:avLst/>
          </a:prstGeom>
          <a:noFill/>
        </p:spPr>
        <p:txBody>
          <a:bodyPr wrap="square" rtlCol="1">
            <a:spAutoFit/>
          </a:bodyPr>
          <a:lstStyle/>
          <a:p>
            <a:r>
              <a:rPr lang="en-US" sz="2800" dirty="0">
                <a:solidFill>
                  <a:schemeClr val="bg1"/>
                </a:solidFill>
                <a:latin typeface="Caveat Brush" panose="020B0604020202020204" charset="0"/>
              </a:rPr>
              <a:t>Abrar Tarawneh</a:t>
            </a:r>
            <a:endParaRPr lang="ar-JO" sz="2800" dirty="0">
              <a:solidFill>
                <a:schemeClr val="bg1"/>
              </a:solidFill>
              <a:latin typeface="Caveat Brush" panose="020B0604020202020204" charset="0"/>
            </a:endParaRPr>
          </a:p>
        </p:txBody>
      </p:sp>
      <p:sp>
        <p:nvSpPr>
          <p:cNvPr id="3" name="TextBox 2">
            <a:extLst>
              <a:ext uri="{FF2B5EF4-FFF2-40B4-BE49-F238E27FC236}">
                <a16:creationId xmlns:a16="http://schemas.microsoft.com/office/drawing/2014/main" id="{7CDB18BD-F576-4E29-884F-D1CB98E805D7}"/>
              </a:ext>
            </a:extLst>
          </p:cNvPr>
          <p:cNvSpPr txBox="1"/>
          <p:nvPr/>
        </p:nvSpPr>
        <p:spPr>
          <a:xfrm>
            <a:off x="3197062" y="4024694"/>
            <a:ext cx="2576339" cy="523220"/>
          </a:xfrm>
          <a:prstGeom prst="rect">
            <a:avLst/>
          </a:prstGeom>
          <a:noFill/>
        </p:spPr>
        <p:txBody>
          <a:bodyPr wrap="square" rtlCol="1">
            <a:spAutoFit/>
          </a:bodyPr>
          <a:lstStyle/>
          <a:p>
            <a:r>
              <a:rPr lang="en-US" sz="2800" dirty="0">
                <a:solidFill>
                  <a:schemeClr val="bg1"/>
                </a:solidFill>
                <a:latin typeface="Caveat Brush" panose="020B0604020202020204" charset="0"/>
              </a:rPr>
              <a:t>Daniah Tarawneh</a:t>
            </a:r>
            <a:endParaRPr lang="ar-JO" sz="2800" dirty="0">
              <a:solidFill>
                <a:schemeClr val="bg1"/>
              </a:solidFill>
              <a:latin typeface="Caveat Brush" panose="020B0604020202020204" charset="0"/>
            </a:endParaRPr>
          </a:p>
        </p:txBody>
      </p:sp>
      <p:sp>
        <p:nvSpPr>
          <p:cNvPr id="4" name="TextBox 3">
            <a:extLst>
              <a:ext uri="{FF2B5EF4-FFF2-40B4-BE49-F238E27FC236}">
                <a16:creationId xmlns:a16="http://schemas.microsoft.com/office/drawing/2014/main" id="{1C209CA1-B36D-4391-8D31-876D67635309}"/>
              </a:ext>
            </a:extLst>
          </p:cNvPr>
          <p:cNvSpPr txBox="1"/>
          <p:nvPr/>
        </p:nvSpPr>
        <p:spPr>
          <a:xfrm>
            <a:off x="6427497" y="3984646"/>
            <a:ext cx="2129151" cy="523220"/>
          </a:xfrm>
          <a:prstGeom prst="rect">
            <a:avLst/>
          </a:prstGeom>
          <a:noFill/>
        </p:spPr>
        <p:txBody>
          <a:bodyPr wrap="square" rtlCol="1">
            <a:spAutoFit/>
          </a:bodyPr>
          <a:lstStyle/>
          <a:p>
            <a:r>
              <a:rPr lang="en-US" sz="2800" dirty="0">
                <a:solidFill>
                  <a:schemeClr val="bg1"/>
                </a:solidFill>
                <a:latin typeface="Caveat Brush" panose="020B0604020202020204" charset="0"/>
              </a:rPr>
              <a:t>Leen Tarawneh</a:t>
            </a:r>
            <a:endParaRPr lang="ar-JO" sz="2800" dirty="0">
              <a:solidFill>
                <a:schemeClr val="bg1"/>
              </a:solidFill>
              <a:latin typeface="Caveat Brush"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4"/>
            </a:gs>
          </a:gsLst>
          <a:lin ang="2700006" scaled="0"/>
        </a:gradFill>
        <a:effectLst/>
      </p:bgPr>
    </p:bg>
    <p:spTree>
      <p:nvGrpSpPr>
        <p:cNvPr id="1" name="Shape 315"/>
        <p:cNvGrpSpPr/>
        <p:nvPr/>
      </p:nvGrpSpPr>
      <p:grpSpPr>
        <a:xfrm>
          <a:off x="0" y="0"/>
          <a:ext cx="0" cy="0"/>
          <a:chOff x="0" y="0"/>
          <a:chExt cx="0" cy="0"/>
        </a:xfrm>
      </p:grpSpPr>
      <p:sp>
        <p:nvSpPr>
          <p:cNvPr id="2" name="مربع نص 3">
            <a:extLst>
              <a:ext uri="{FF2B5EF4-FFF2-40B4-BE49-F238E27FC236}">
                <a16:creationId xmlns:a16="http://schemas.microsoft.com/office/drawing/2014/main" id="{FD1A7816-AAAB-48A1-8268-FFD053F9A012}"/>
              </a:ext>
            </a:extLst>
          </p:cNvPr>
          <p:cNvSpPr txBox="1"/>
          <p:nvPr/>
        </p:nvSpPr>
        <p:spPr>
          <a:xfrm>
            <a:off x="5050789" y="1152098"/>
            <a:ext cx="3505200" cy="523220"/>
          </a:xfrm>
          <a:prstGeom prst="rect">
            <a:avLst/>
          </a:prstGeom>
          <a:noFill/>
        </p:spPr>
        <p:txBody>
          <a:bodyPr wrap="square" rtlCol="1">
            <a:spAutoFit/>
          </a:bodyPr>
          <a:lstStyle/>
          <a:p>
            <a:r>
              <a:rPr lang="en-US" sz="2800" dirty="0">
                <a:solidFill>
                  <a:schemeClr val="bg1"/>
                </a:solidFill>
                <a:latin typeface="Caveat Brush" panose="020B0604020202020204" charset="0"/>
              </a:rPr>
              <a:t>S-sign of Golden </a:t>
            </a:r>
          </a:p>
        </p:txBody>
      </p:sp>
      <p:pic>
        <p:nvPicPr>
          <p:cNvPr id="3" name="صورة 5">
            <a:extLst>
              <a:ext uri="{FF2B5EF4-FFF2-40B4-BE49-F238E27FC236}">
                <a16:creationId xmlns:a16="http://schemas.microsoft.com/office/drawing/2014/main" id="{67A85284-9844-4529-BDF7-38B3293F3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93" y="288099"/>
            <a:ext cx="4572000" cy="4745917"/>
          </a:xfrm>
          <a:prstGeom prst="rect">
            <a:avLst/>
          </a:prstGeom>
        </p:spPr>
      </p:pic>
      <p:sp>
        <p:nvSpPr>
          <p:cNvPr id="4" name="مربع نص 6">
            <a:extLst>
              <a:ext uri="{FF2B5EF4-FFF2-40B4-BE49-F238E27FC236}">
                <a16:creationId xmlns:a16="http://schemas.microsoft.com/office/drawing/2014/main" id="{D7748857-099E-465A-B6F8-9BE940815CED}"/>
              </a:ext>
            </a:extLst>
          </p:cNvPr>
          <p:cNvSpPr txBox="1"/>
          <p:nvPr/>
        </p:nvSpPr>
        <p:spPr>
          <a:xfrm>
            <a:off x="235528" y="568036"/>
            <a:ext cx="1143000" cy="369332"/>
          </a:xfrm>
          <a:prstGeom prst="rect">
            <a:avLst/>
          </a:prstGeom>
          <a:noFill/>
        </p:spPr>
        <p:txBody>
          <a:bodyPr wrap="square" rtlCol="1">
            <a:spAutoFit/>
          </a:bodyPr>
          <a:lstStyle/>
          <a:p>
            <a:r>
              <a:rPr lang="en-US" dirty="0"/>
              <a:t>R</a:t>
            </a:r>
            <a:endParaRPr lang="ar-JO" dirty="0"/>
          </a:p>
        </p:txBody>
      </p:sp>
      <p:sp>
        <p:nvSpPr>
          <p:cNvPr id="5" name="مربع نص 7">
            <a:extLst>
              <a:ext uri="{FF2B5EF4-FFF2-40B4-BE49-F238E27FC236}">
                <a16:creationId xmlns:a16="http://schemas.microsoft.com/office/drawing/2014/main" id="{4E59D188-967D-4219-AF74-800B423AB003}"/>
              </a:ext>
            </a:extLst>
          </p:cNvPr>
          <p:cNvSpPr txBox="1"/>
          <p:nvPr/>
        </p:nvSpPr>
        <p:spPr>
          <a:xfrm>
            <a:off x="5124331" y="1701457"/>
            <a:ext cx="3671406" cy="163121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000" dirty="0">
                <a:latin typeface="Caveat Brush" panose="020B0604020202020204" charset="0"/>
              </a:rPr>
              <a:t>Right hilar mass (</a:t>
            </a:r>
            <a:r>
              <a:rPr lang="en-US" sz="2000" dirty="0">
                <a:solidFill>
                  <a:srgbClr val="FF9933"/>
                </a:solidFill>
                <a:latin typeface="Caveat Brush" panose="020B0604020202020204" charset="0"/>
              </a:rPr>
              <a:t>orange</a:t>
            </a:r>
            <a:r>
              <a:rPr lang="en-US" sz="2000" dirty="0">
                <a:latin typeface="Caveat Brush" panose="020B0604020202020204" charset="0"/>
              </a:rPr>
              <a:t>) obstructing the right upper lobe bronchus results in collapse of the right upper lobe (</a:t>
            </a:r>
            <a:r>
              <a:rPr lang="en-US" sz="2000" dirty="0">
                <a:solidFill>
                  <a:srgbClr val="00B050"/>
                </a:solidFill>
                <a:latin typeface="Caveat Brush" panose="020B0604020202020204" charset="0"/>
              </a:rPr>
              <a:t>green arrow</a:t>
            </a:r>
            <a:r>
              <a:rPr lang="en-US" sz="2000" dirty="0">
                <a:latin typeface="Caveat Brush" panose="020B0604020202020204" charset="0"/>
              </a:rPr>
              <a:t>). This results in a reverse </a:t>
            </a:r>
            <a:r>
              <a:rPr lang="en-US" sz="2000" b="1" dirty="0">
                <a:solidFill>
                  <a:srgbClr val="0070C0"/>
                </a:solidFill>
                <a:latin typeface="Caveat Brush" panose="020B0604020202020204" charset="0"/>
              </a:rPr>
              <a:t>S</a:t>
            </a:r>
            <a:r>
              <a:rPr lang="en-US" sz="2000" b="1" dirty="0">
                <a:latin typeface="Caveat Brush" panose="020B0604020202020204" charset="0"/>
              </a:rPr>
              <a:t> </a:t>
            </a:r>
            <a:r>
              <a:rPr lang="en-US" sz="2000" dirty="0">
                <a:latin typeface="Caveat Brush" panose="020B0604020202020204" charset="0"/>
              </a:rPr>
              <a:t>shape to the pleural edge.</a:t>
            </a:r>
            <a:endParaRPr lang="ar-JO" sz="2000" dirty="0">
              <a:latin typeface="Caveat Brush" panose="020B0604020202020204" charset="0"/>
            </a:endParaRPr>
          </a:p>
        </p:txBody>
      </p:sp>
      <p:sp>
        <p:nvSpPr>
          <p:cNvPr id="6" name="مربع نص 10">
            <a:extLst>
              <a:ext uri="{FF2B5EF4-FFF2-40B4-BE49-F238E27FC236}">
                <a16:creationId xmlns:a16="http://schemas.microsoft.com/office/drawing/2014/main" id="{AF94934A-EDF5-4B98-82AB-73BE88189404}"/>
              </a:ext>
            </a:extLst>
          </p:cNvPr>
          <p:cNvSpPr txBox="1"/>
          <p:nvPr/>
        </p:nvSpPr>
        <p:spPr>
          <a:xfrm>
            <a:off x="5124332" y="3702986"/>
            <a:ext cx="3671405" cy="70788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000" dirty="0">
                <a:latin typeface="Caveat Brush" panose="020B0604020202020204" charset="0"/>
              </a:rPr>
              <a:t>Note the ipsilateral tracheal deviation </a:t>
            </a:r>
            <a:r>
              <a:rPr lang="en-US" sz="2000" dirty="0">
                <a:solidFill>
                  <a:srgbClr val="FF0000"/>
                </a:solidFill>
                <a:latin typeface="Caveat Brush" panose="020B0604020202020204" charset="0"/>
              </a:rPr>
              <a:t>(the trachea is deviated to the right).</a:t>
            </a:r>
            <a:endParaRPr lang="ar-JO" sz="2000" dirty="0">
              <a:solidFill>
                <a:srgbClr val="FF0000"/>
              </a:solidFill>
              <a:latin typeface="Caveat Brush" panose="020B0604020202020204" charset="0"/>
            </a:endParaRPr>
          </a:p>
        </p:txBody>
      </p:sp>
      <p:sp>
        <p:nvSpPr>
          <p:cNvPr id="7" name="مربع نص 11">
            <a:extLst>
              <a:ext uri="{FF2B5EF4-FFF2-40B4-BE49-F238E27FC236}">
                <a16:creationId xmlns:a16="http://schemas.microsoft.com/office/drawing/2014/main" id="{7E722596-2AAD-4281-82F3-AF2C8AE36C3D}"/>
              </a:ext>
            </a:extLst>
          </p:cNvPr>
          <p:cNvSpPr txBox="1"/>
          <p:nvPr/>
        </p:nvSpPr>
        <p:spPr>
          <a:xfrm>
            <a:off x="578049" y="4348733"/>
            <a:ext cx="4343400" cy="307777"/>
          </a:xfrm>
          <a:prstGeom prst="rect">
            <a:avLst/>
          </a:prstGeom>
          <a:noFill/>
        </p:spPr>
        <p:txBody>
          <a:bodyPr wrap="square" rtlCol="1">
            <a:spAutoFit/>
          </a:bodyPr>
          <a:lstStyle/>
          <a:p>
            <a:r>
              <a:rPr lang="en-US" sz="1400" dirty="0"/>
              <a:t>RUL Collapse (</a:t>
            </a:r>
            <a:r>
              <a:rPr lang="en-US" sz="1400" dirty="0">
                <a:solidFill>
                  <a:srgbClr val="00B050"/>
                </a:solidFill>
              </a:rPr>
              <a:t>green arrow</a:t>
            </a:r>
            <a:r>
              <a:rPr lang="en-US" sz="1400" dirty="0"/>
              <a:t>)</a:t>
            </a:r>
            <a:endParaRPr lang="ar-JO" sz="1400" dirty="0"/>
          </a:p>
        </p:txBody>
      </p:sp>
      <p:sp>
        <p:nvSpPr>
          <p:cNvPr id="8" name="مربع نص 12">
            <a:extLst>
              <a:ext uri="{FF2B5EF4-FFF2-40B4-BE49-F238E27FC236}">
                <a16:creationId xmlns:a16="http://schemas.microsoft.com/office/drawing/2014/main" id="{F4A2FF94-C16E-4870-A03E-2EC2BCCFD108}"/>
              </a:ext>
            </a:extLst>
          </p:cNvPr>
          <p:cNvSpPr txBox="1"/>
          <p:nvPr/>
        </p:nvSpPr>
        <p:spPr>
          <a:xfrm>
            <a:off x="6256639" y="147853"/>
            <a:ext cx="2437136" cy="584775"/>
          </a:xfrm>
          <a:prstGeom prst="rect">
            <a:avLst/>
          </a:prstGeom>
          <a:noFill/>
        </p:spPr>
        <p:txBody>
          <a:bodyPr wrap="square" rtlCol="1">
            <a:spAutoFit/>
          </a:bodyPr>
          <a:lstStyle/>
          <a:p>
            <a:r>
              <a:rPr lang="en-US" sz="3200" dirty="0">
                <a:solidFill>
                  <a:schemeClr val="bg1"/>
                </a:solidFill>
                <a:latin typeface="Caveat Brush" panose="020B0604020202020204" charset="0"/>
              </a:rPr>
              <a:t>Example 1 </a:t>
            </a:r>
            <a:endParaRPr lang="ar-JO" sz="3200" dirty="0">
              <a:solidFill>
                <a:schemeClr val="bg1"/>
              </a:solidFill>
              <a:latin typeface="Caveat Brush" panose="020B0604020202020204" charset="0"/>
            </a:endParaRPr>
          </a:p>
        </p:txBody>
      </p:sp>
      <p:cxnSp>
        <p:nvCxnSpPr>
          <p:cNvPr id="9" name="رابط كسهم مستقيم 13">
            <a:extLst>
              <a:ext uri="{FF2B5EF4-FFF2-40B4-BE49-F238E27FC236}">
                <a16:creationId xmlns:a16="http://schemas.microsoft.com/office/drawing/2014/main" id="{10E61AAC-9E1D-41BA-86BF-E210AE6C72F8}"/>
              </a:ext>
            </a:extLst>
          </p:cNvPr>
          <p:cNvCxnSpPr/>
          <p:nvPr/>
        </p:nvCxnSpPr>
        <p:spPr>
          <a:xfrm flipH="1">
            <a:off x="2709418" y="937368"/>
            <a:ext cx="304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29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4"/>
            </a:gs>
          </a:gsLst>
          <a:lin ang="2700006" scaled="0"/>
        </a:gradFill>
        <a:effectLst/>
      </p:bgPr>
    </p:bg>
    <p:spTree>
      <p:nvGrpSpPr>
        <p:cNvPr id="1" name="Shape 315"/>
        <p:cNvGrpSpPr/>
        <p:nvPr/>
      </p:nvGrpSpPr>
      <p:grpSpPr>
        <a:xfrm>
          <a:off x="0" y="0"/>
          <a:ext cx="0" cy="0"/>
          <a:chOff x="0" y="0"/>
          <a:chExt cx="0" cy="0"/>
        </a:xfrm>
      </p:grpSpPr>
      <p:pic>
        <p:nvPicPr>
          <p:cNvPr id="18" name="Picture 2">
            <a:extLst>
              <a:ext uri="{FF2B5EF4-FFF2-40B4-BE49-F238E27FC236}">
                <a16:creationId xmlns:a16="http://schemas.microsoft.com/office/drawing/2014/main" id="{7B8A7A5E-9496-4416-ACE3-3C69B9CE7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703" y="1417401"/>
            <a:ext cx="32004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مربع نص 4">
            <a:extLst>
              <a:ext uri="{FF2B5EF4-FFF2-40B4-BE49-F238E27FC236}">
                <a16:creationId xmlns:a16="http://schemas.microsoft.com/office/drawing/2014/main" id="{0E60F3AE-636C-40A7-93BF-59EE4F5F5374}"/>
              </a:ext>
            </a:extLst>
          </p:cNvPr>
          <p:cNvSpPr txBox="1"/>
          <p:nvPr/>
        </p:nvSpPr>
        <p:spPr>
          <a:xfrm>
            <a:off x="5155993" y="1015080"/>
            <a:ext cx="3325949" cy="132343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000" dirty="0">
                <a:latin typeface="Caveat Brush" panose="020B0604020202020204" charset="0"/>
              </a:rPr>
              <a:t>Resorptive Atelectasis. </a:t>
            </a:r>
            <a:r>
              <a:rPr lang="en-US" sz="2000" dirty="0" err="1">
                <a:latin typeface="Caveat Brush" panose="020B0604020202020204" charset="0"/>
              </a:rPr>
              <a:t>Malpositioned</a:t>
            </a:r>
            <a:r>
              <a:rPr lang="en-US" sz="2000" dirty="0">
                <a:latin typeface="Caveat Brush" panose="020B0604020202020204" charset="0"/>
              </a:rPr>
              <a:t> Endotracheal tube in right main bronchus. Totally </a:t>
            </a:r>
            <a:r>
              <a:rPr lang="en-US" sz="2000" dirty="0" err="1">
                <a:latin typeface="Caveat Brush" panose="020B0604020202020204" charset="0"/>
              </a:rPr>
              <a:t>atelectatic</a:t>
            </a:r>
            <a:r>
              <a:rPr lang="en-US" sz="2000" dirty="0">
                <a:latin typeface="Caveat Brush" panose="020B0604020202020204" charset="0"/>
              </a:rPr>
              <a:t> left lung.</a:t>
            </a:r>
            <a:endParaRPr lang="ar-JO" sz="2000" dirty="0">
              <a:latin typeface="Caveat Brush" panose="020B0604020202020204" charset="0"/>
            </a:endParaRPr>
          </a:p>
        </p:txBody>
      </p:sp>
      <p:sp>
        <p:nvSpPr>
          <p:cNvPr id="21" name="مربع نص 1">
            <a:extLst>
              <a:ext uri="{FF2B5EF4-FFF2-40B4-BE49-F238E27FC236}">
                <a16:creationId xmlns:a16="http://schemas.microsoft.com/office/drawing/2014/main" id="{9FE3D191-BC91-43FA-A87E-138E6E73E7BD}"/>
              </a:ext>
            </a:extLst>
          </p:cNvPr>
          <p:cNvSpPr txBox="1"/>
          <p:nvPr/>
        </p:nvSpPr>
        <p:spPr>
          <a:xfrm>
            <a:off x="5155993" y="2615816"/>
            <a:ext cx="3333012" cy="193899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2000" dirty="0">
                <a:latin typeface="Caveat Brush" panose="020B0604020202020204" charset="0"/>
              </a:rPr>
              <a:t>Note how the cardiac shadow was </a:t>
            </a:r>
            <a:r>
              <a:rPr lang="en-US" sz="2000" b="1" dirty="0">
                <a:solidFill>
                  <a:srgbClr val="FF0000"/>
                </a:solidFill>
                <a:latin typeface="Caveat Brush" panose="020B0604020202020204" charset="0"/>
              </a:rPr>
              <a:t>not</a:t>
            </a:r>
            <a:r>
              <a:rPr lang="en-US" sz="2000" dirty="0">
                <a:latin typeface="Caveat Brush" panose="020B0604020202020204" charset="0"/>
              </a:rPr>
              <a:t> seen in the</a:t>
            </a:r>
            <a:r>
              <a:rPr lang="en-US" sz="2000" dirty="0">
                <a:solidFill>
                  <a:srgbClr val="FF0000"/>
                </a:solidFill>
                <a:latin typeface="Caveat Brush" panose="020B0604020202020204" charset="0"/>
              </a:rPr>
              <a:t> </a:t>
            </a:r>
            <a:r>
              <a:rPr lang="en-US" sz="2000" b="1" dirty="0">
                <a:solidFill>
                  <a:srgbClr val="FF0000"/>
                </a:solidFill>
                <a:latin typeface="Caveat Brush" panose="020B0604020202020204" charset="0"/>
              </a:rPr>
              <a:t>right</a:t>
            </a:r>
            <a:r>
              <a:rPr lang="en-US" sz="2000" dirty="0">
                <a:solidFill>
                  <a:srgbClr val="FF0000"/>
                </a:solidFill>
                <a:latin typeface="Caveat Brush" panose="020B0604020202020204" charset="0"/>
              </a:rPr>
              <a:t> </a:t>
            </a:r>
            <a:r>
              <a:rPr lang="en-US" sz="2000" dirty="0" err="1">
                <a:latin typeface="Caveat Brush" panose="020B0604020202020204" charset="0"/>
              </a:rPr>
              <a:t>hemithorax</a:t>
            </a:r>
            <a:r>
              <a:rPr lang="en-US" sz="2000" dirty="0">
                <a:latin typeface="Caveat Brush" panose="020B0604020202020204" charset="0"/>
              </a:rPr>
              <a:t> as the central </a:t>
            </a:r>
            <a:r>
              <a:rPr lang="en-US" sz="2000" dirty="0" err="1">
                <a:latin typeface="Caveat Brush" panose="020B0604020202020204" charset="0"/>
              </a:rPr>
              <a:t>mediastinal</a:t>
            </a:r>
            <a:r>
              <a:rPr lang="en-US" sz="2000" dirty="0">
                <a:latin typeface="Caveat Brush" panose="020B0604020202020204" charset="0"/>
              </a:rPr>
              <a:t> structures have all shifted to the </a:t>
            </a:r>
            <a:r>
              <a:rPr lang="en-US" sz="2000" b="1" dirty="0">
                <a:solidFill>
                  <a:srgbClr val="00B0F0"/>
                </a:solidFill>
                <a:latin typeface="Caveat Brush" panose="020B0604020202020204" charset="0"/>
              </a:rPr>
              <a:t>left</a:t>
            </a:r>
            <a:r>
              <a:rPr lang="en-US" sz="2000" dirty="0">
                <a:latin typeface="Caveat Brush" panose="020B0604020202020204" charset="0"/>
              </a:rPr>
              <a:t> due to the total atelectasis of the </a:t>
            </a:r>
            <a:r>
              <a:rPr lang="en-US" sz="2000" b="1" dirty="0">
                <a:solidFill>
                  <a:srgbClr val="00B0F0"/>
                </a:solidFill>
                <a:latin typeface="Caveat Brush" panose="020B0604020202020204" charset="0"/>
              </a:rPr>
              <a:t>left</a:t>
            </a:r>
            <a:r>
              <a:rPr lang="en-US" sz="2000" dirty="0">
                <a:latin typeface="Caveat Brush" panose="020B0604020202020204" charset="0"/>
              </a:rPr>
              <a:t> lung.</a:t>
            </a:r>
            <a:endParaRPr lang="ar-JO" sz="2000" dirty="0">
              <a:latin typeface="Caveat Brush" panose="020B0604020202020204" charset="0"/>
            </a:endParaRPr>
          </a:p>
        </p:txBody>
      </p:sp>
      <p:sp>
        <p:nvSpPr>
          <p:cNvPr id="22" name="ضرب 14">
            <a:extLst>
              <a:ext uri="{FF2B5EF4-FFF2-40B4-BE49-F238E27FC236}">
                <a16:creationId xmlns:a16="http://schemas.microsoft.com/office/drawing/2014/main" id="{B608F7F1-D119-401D-A340-AE2C8101215A}"/>
              </a:ext>
            </a:extLst>
          </p:cNvPr>
          <p:cNvSpPr/>
          <p:nvPr/>
        </p:nvSpPr>
        <p:spPr>
          <a:xfrm>
            <a:off x="1926744" y="2791106"/>
            <a:ext cx="706714" cy="1219200"/>
          </a:xfrm>
          <a:prstGeom prst="mathMultiply">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a:p>
        </p:txBody>
      </p:sp>
      <p:sp>
        <p:nvSpPr>
          <p:cNvPr id="23" name="سهم إلى اليمين 15">
            <a:extLst>
              <a:ext uri="{FF2B5EF4-FFF2-40B4-BE49-F238E27FC236}">
                <a16:creationId xmlns:a16="http://schemas.microsoft.com/office/drawing/2014/main" id="{DB49BF84-CF83-4E2B-B680-6A066C7B5821}"/>
              </a:ext>
            </a:extLst>
          </p:cNvPr>
          <p:cNvSpPr/>
          <p:nvPr/>
        </p:nvSpPr>
        <p:spPr>
          <a:xfrm>
            <a:off x="2949102" y="3514736"/>
            <a:ext cx="614428" cy="37952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24" name="صورة 5">
            <a:extLst>
              <a:ext uri="{FF2B5EF4-FFF2-40B4-BE49-F238E27FC236}">
                <a16:creationId xmlns:a16="http://schemas.microsoft.com/office/drawing/2014/main" id="{A6675F79-608B-440B-86B2-A54156749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03" y="350601"/>
            <a:ext cx="4572000" cy="4572000"/>
          </a:xfrm>
          <a:prstGeom prst="rect">
            <a:avLst/>
          </a:prstGeom>
          <a:ln w="57150">
            <a:solidFill>
              <a:schemeClr val="tx1"/>
            </a:solidFill>
          </a:ln>
        </p:spPr>
      </p:pic>
      <p:sp>
        <p:nvSpPr>
          <p:cNvPr id="25" name="مربع نص 7">
            <a:extLst>
              <a:ext uri="{FF2B5EF4-FFF2-40B4-BE49-F238E27FC236}">
                <a16:creationId xmlns:a16="http://schemas.microsoft.com/office/drawing/2014/main" id="{B11F5839-92DD-4CB0-A9B4-258F3A8737C1}"/>
              </a:ext>
            </a:extLst>
          </p:cNvPr>
          <p:cNvSpPr txBox="1"/>
          <p:nvPr/>
        </p:nvSpPr>
        <p:spPr>
          <a:xfrm rot="19992014">
            <a:off x="647102" y="655626"/>
            <a:ext cx="1828800" cy="369332"/>
          </a:xfrm>
          <a:prstGeom prst="rect">
            <a:avLst/>
          </a:prstGeom>
          <a:noFill/>
        </p:spPr>
        <p:txBody>
          <a:bodyPr wrap="square" rtlCol="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R</a:t>
            </a:r>
            <a:endParaRPr lang="ar-JO" dirty="0">
              <a:solidFill>
                <a:schemeClr val="bg1"/>
              </a:solidFill>
            </a:endParaRPr>
          </a:p>
        </p:txBody>
      </p:sp>
      <p:sp>
        <p:nvSpPr>
          <p:cNvPr id="26" name="ضرب 8">
            <a:extLst>
              <a:ext uri="{FF2B5EF4-FFF2-40B4-BE49-F238E27FC236}">
                <a16:creationId xmlns:a16="http://schemas.microsoft.com/office/drawing/2014/main" id="{E0CA1934-6C1B-4AEA-983E-E8481D2FB253}"/>
              </a:ext>
            </a:extLst>
          </p:cNvPr>
          <p:cNvSpPr/>
          <p:nvPr/>
        </p:nvSpPr>
        <p:spPr>
          <a:xfrm rot="19905781">
            <a:off x="2348568" y="2939351"/>
            <a:ext cx="569780" cy="76410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27" name="سهم مخطط إلى اليمين 10">
            <a:extLst>
              <a:ext uri="{FF2B5EF4-FFF2-40B4-BE49-F238E27FC236}">
                <a16:creationId xmlns:a16="http://schemas.microsoft.com/office/drawing/2014/main" id="{476E500F-0DC5-4DEF-BC8E-5C3C92F80CE9}"/>
              </a:ext>
            </a:extLst>
          </p:cNvPr>
          <p:cNvSpPr/>
          <p:nvPr/>
        </p:nvSpPr>
        <p:spPr>
          <a:xfrm rot="20217729">
            <a:off x="3198545" y="2748564"/>
            <a:ext cx="773749" cy="467731"/>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2" name="TextBox 1">
            <a:extLst>
              <a:ext uri="{FF2B5EF4-FFF2-40B4-BE49-F238E27FC236}">
                <a16:creationId xmlns:a16="http://schemas.microsoft.com/office/drawing/2014/main" id="{8E54445B-B5CD-4528-A8DD-D0509C12A055}"/>
              </a:ext>
            </a:extLst>
          </p:cNvPr>
          <p:cNvSpPr txBox="1"/>
          <p:nvPr/>
        </p:nvSpPr>
        <p:spPr>
          <a:xfrm>
            <a:off x="5234058" y="58213"/>
            <a:ext cx="3325949" cy="584775"/>
          </a:xfrm>
          <a:prstGeom prst="rect">
            <a:avLst/>
          </a:prstGeom>
          <a:noFill/>
        </p:spPr>
        <p:txBody>
          <a:bodyPr wrap="square" rtlCol="1">
            <a:spAutoFit/>
          </a:bodyPr>
          <a:lstStyle/>
          <a:p>
            <a:pPr algn="ctr"/>
            <a:r>
              <a:rPr lang="en-US" sz="3200" dirty="0">
                <a:solidFill>
                  <a:schemeClr val="bg1"/>
                </a:solidFill>
                <a:latin typeface="Caveat Brush" panose="020B0604020202020204" charset="0"/>
              </a:rPr>
              <a:t>Example 2</a:t>
            </a:r>
            <a:endParaRPr lang="ar-JO" sz="3200" dirty="0">
              <a:solidFill>
                <a:schemeClr val="bg1"/>
              </a:solidFill>
              <a:latin typeface="Caveat Brush" panose="020B06040202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4"/>
            </a:gs>
          </a:gsLst>
          <a:lin ang="2700006" scaled="0"/>
        </a:gradFill>
        <a:effectLst/>
      </p:bgPr>
    </p:bg>
    <p:spTree>
      <p:nvGrpSpPr>
        <p:cNvPr id="1" name="Shape 315"/>
        <p:cNvGrpSpPr/>
        <p:nvPr/>
      </p:nvGrpSpPr>
      <p:grpSpPr>
        <a:xfrm>
          <a:off x="0" y="0"/>
          <a:ext cx="0" cy="0"/>
          <a:chOff x="0" y="0"/>
          <a:chExt cx="0" cy="0"/>
        </a:xfrm>
      </p:grpSpPr>
      <p:pic>
        <p:nvPicPr>
          <p:cNvPr id="2" name="صورة 3">
            <a:extLst>
              <a:ext uri="{FF2B5EF4-FFF2-40B4-BE49-F238E27FC236}">
                <a16:creationId xmlns:a16="http://schemas.microsoft.com/office/drawing/2014/main" id="{04FE9CCC-F144-4C77-B665-31169EEC2B3E}"/>
              </a:ext>
            </a:extLst>
          </p:cNvPr>
          <p:cNvPicPr>
            <a:picLocks noChangeAspect="1"/>
          </p:cNvPicPr>
          <p:nvPr/>
        </p:nvPicPr>
        <p:blipFill rotWithShape="1">
          <a:blip r:embed="rId3">
            <a:extLst>
              <a:ext uri="{28A0092B-C50C-407E-A947-70E740481C1C}">
                <a14:useLocalDpi xmlns:a14="http://schemas.microsoft.com/office/drawing/2010/main" val="0"/>
              </a:ext>
            </a:extLst>
          </a:blip>
          <a:srcRect l="49082" t="1" b="43452"/>
          <a:stretch/>
        </p:blipFill>
        <p:spPr>
          <a:xfrm>
            <a:off x="171868" y="263831"/>
            <a:ext cx="4724400" cy="4267200"/>
          </a:xfrm>
          <a:prstGeom prst="rect">
            <a:avLst/>
          </a:prstGeom>
          <a:ln w="28575">
            <a:solidFill>
              <a:schemeClr val="tx1">
                <a:lumMod val="95000"/>
                <a:lumOff val="5000"/>
              </a:schemeClr>
            </a:solidFill>
          </a:ln>
        </p:spPr>
      </p:pic>
      <p:sp>
        <p:nvSpPr>
          <p:cNvPr id="4" name="مربع نص 5">
            <a:extLst>
              <a:ext uri="{FF2B5EF4-FFF2-40B4-BE49-F238E27FC236}">
                <a16:creationId xmlns:a16="http://schemas.microsoft.com/office/drawing/2014/main" id="{682B7AAC-08A1-42BA-B2EF-95E17FA42697}"/>
              </a:ext>
            </a:extLst>
          </p:cNvPr>
          <p:cNvSpPr txBox="1"/>
          <p:nvPr/>
        </p:nvSpPr>
        <p:spPr>
          <a:xfrm>
            <a:off x="5389620" y="1048256"/>
            <a:ext cx="3338744" cy="224676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000" dirty="0">
                <a:latin typeface="Caveat Brush" panose="020B0604020202020204" charset="0"/>
              </a:rPr>
              <a:t>Although the descending aortic contour is distinct superiorly </a:t>
            </a:r>
            <a:r>
              <a:rPr lang="en-US" sz="2000" dirty="0">
                <a:solidFill>
                  <a:srgbClr val="FF0000"/>
                </a:solidFill>
                <a:latin typeface="Caveat Brush" panose="020B0604020202020204" charset="0"/>
              </a:rPr>
              <a:t>(straight arrows) </a:t>
            </a:r>
            <a:r>
              <a:rPr lang="en-US" sz="2000" dirty="0">
                <a:latin typeface="Caveat Brush" panose="020B0604020202020204" charset="0"/>
              </a:rPr>
              <a:t>, the distal descending aortic silhouette is obscured </a:t>
            </a:r>
            <a:r>
              <a:rPr lang="en-US" sz="2000" dirty="0">
                <a:solidFill>
                  <a:srgbClr val="00B0F0"/>
                </a:solidFill>
                <a:latin typeface="Caveat Brush" panose="020B0604020202020204" charset="0"/>
              </a:rPr>
              <a:t>(curved arrow) </a:t>
            </a:r>
            <a:r>
              <a:rPr lang="en-US" sz="2000" dirty="0">
                <a:latin typeface="Caveat Brush" panose="020B0604020202020204" charset="0"/>
              </a:rPr>
              <a:t>because of the adjacent collapsed left lower lobe.</a:t>
            </a:r>
            <a:endParaRPr lang="ar-JO" sz="2000" dirty="0">
              <a:latin typeface="Caveat Brush" panose="020B0604020202020204" charset="0"/>
            </a:endParaRPr>
          </a:p>
        </p:txBody>
      </p:sp>
      <p:sp>
        <p:nvSpPr>
          <p:cNvPr id="6" name="مربع نص 1">
            <a:extLst>
              <a:ext uri="{FF2B5EF4-FFF2-40B4-BE49-F238E27FC236}">
                <a16:creationId xmlns:a16="http://schemas.microsoft.com/office/drawing/2014/main" id="{BE77B3A7-6B5B-42BC-9CCE-707008E3AF0A}"/>
              </a:ext>
            </a:extLst>
          </p:cNvPr>
          <p:cNvSpPr txBox="1"/>
          <p:nvPr/>
        </p:nvSpPr>
        <p:spPr>
          <a:xfrm>
            <a:off x="3981868" y="432124"/>
            <a:ext cx="762000" cy="369332"/>
          </a:xfrm>
          <a:prstGeom prst="rect">
            <a:avLst/>
          </a:prstGeom>
          <a:noFill/>
        </p:spPr>
        <p:txBody>
          <a:bodyPr wrap="square" rtlCol="1">
            <a:spAutoFit/>
          </a:bodyPr>
          <a:lstStyle/>
          <a:p>
            <a:r>
              <a:rPr lang="en-US" dirty="0"/>
              <a:t>L </a:t>
            </a:r>
            <a:endParaRPr lang="ar-JO" dirty="0"/>
          </a:p>
        </p:txBody>
      </p:sp>
      <p:sp>
        <p:nvSpPr>
          <p:cNvPr id="8" name="TextBox 7">
            <a:extLst>
              <a:ext uri="{FF2B5EF4-FFF2-40B4-BE49-F238E27FC236}">
                <a16:creationId xmlns:a16="http://schemas.microsoft.com/office/drawing/2014/main" id="{AAB5803B-AC6E-477D-94C3-CE195D05319F}"/>
              </a:ext>
            </a:extLst>
          </p:cNvPr>
          <p:cNvSpPr txBox="1"/>
          <p:nvPr/>
        </p:nvSpPr>
        <p:spPr>
          <a:xfrm>
            <a:off x="6090174" y="139736"/>
            <a:ext cx="2206171" cy="584775"/>
          </a:xfrm>
          <a:prstGeom prst="rect">
            <a:avLst/>
          </a:prstGeom>
          <a:noFill/>
        </p:spPr>
        <p:txBody>
          <a:bodyPr wrap="square">
            <a:spAutoFit/>
          </a:bodyPr>
          <a:lstStyle/>
          <a:p>
            <a:r>
              <a:rPr lang="en-US" sz="3200" dirty="0">
                <a:solidFill>
                  <a:schemeClr val="bg1"/>
                </a:solidFill>
                <a:latin typeface="Caveat Brush" panose="020B0604020202020204" charset="0"/>
              </a:rPr>
              <a:t>Example 3</a:t>
            </a:r>
            <a:endParaRPr lang="ar-JO" sz="3200" dirty="0">
              <a:solidFill>
                <a:schemeClr val="bg1"/>
              </a:solidFill>
              <a:latin typeface="Caveat Brush" panose="020B0604020202020204" charset="0"/>
            </a:endParaRPr>
          </a:p>
        </p:txBody>
      </p:sp>
      <p:sp>
        <p:nvSpPr>
          <p:cNvPr id="9" name="TextBox 8">
            <a:extLst>
              <a:ext uri="{FF2B5EF4-FFF2-40B4-BE49-F238E27FC236}">
                <a16:creationId xmlns:a16="http://schemas.microsoft.com/office/drawing/2014/main" id="{9DA75AAC-AD96-44CF-8DC2-FDD44F2505EB}"/>
              </a:ext>
            </a:extLst>
          </p:cNvPr>
          <p:cNvSpPr txBox="1"/>
          <p:nvPr/>
        </p:nvSpPr>
        <p:spPr>
          <a:xfrm>
            <a:off x="171868" y="4649821"/>
            <a:ext cx="8914075" cy="707886"/>
          </a:xfrm>
          <a:prstGeom prst="rect">
            <a:avLst/>
          </a:prstGeom>
          <a:noFill/>
        </p:spPr>
        <p:txBody>
          <a:bodyPr wrap="square" rtlCol="1">
            <a:spAutoFit/>
          </a:bodyPr>
          <a:lstStyle/>
          <a:p>
            <a:r>
              <a:rPr lang="en-US" sz="2000" dirty="0">
                <a:solidFill>
                  <a:schemeClr val="bg1"/>
                </a:solidFill>
                <a:latin typeface="Caveat Brush" panose="020B0604020202020204" charset="0"/>
              </a:rPr>
              <a:t>Chest x-ray of a patient with asthma and a mucus plug shows lower left lobe collapse </a:t>
            </a:r>
            <a:endParaRPr lang="ar-JO" sz="2000" dirty="0">
              <a:solidFill>
                <a:schemeClr val="bg1"/>
              </a:solidFill>
              <a:latin typeface="Caveat Brush" panose="020B0604020202020204" charset="0"/>
            </a:endParaRPr>
          </a:p>
          <a:p>
            <a:endParaRPr lang="ar-JO" sz="2000" dirty="0">
              <a:solidFill>
                <a:schemeClr val="bg1"/>
              </a:solidFill>
            </a:endParaRPr>
          </a:p>
        </p:txBody>
      </p:sp>
      <p:sp>
        <p:nvSpPr>
          <p:cNvPr id="3" name="Star: 5 Points 2">
            <a:extLst>
              <a:ext uri="{FF2B5EF4-FFF2-40B4-BE49-F238E27FC236}">
                <a16:creationId xmlns:a16="http://schemas.microsoft.com/office/drawing/2014/main" id="{9888C5B3-3D97-4041-B409-895E95F3F20F}"/>
              </a:ext>
            </a:extLst>
          </p:cNvPr>
          <p:cNvSpPr/>
          <p:nvPr/>
        </p:nvSpPr>
        <p:spPr>
          <a:xfrm rot="20737941">
            <a:off x="3739570" y="2189248"/>
            <a:ext cx="163972" cy="17493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0" name="Star: 5 Points 9">
            <a:extLst>
              <a:ext uri="{FF2B5EF4-FFF2-40B4-BE49-F238E27FC236}">
                <a16:creationId xmlns:a16="http://schemas.microsoft.com/office/drawing/2014/main" id="{ECBC95B7-ABEC-44F6-BCE3-A11E7DCA41DA}"/>
              </a:ext>
            </a:extLst>
          </p:cNvPr>
          <p:cNvSpPr/>
          <p:nvPr/>
        </p:nvSpPr>
        <p:spPr>
          <a:xfrm rot="20737941">
            <a:off x="3664838" y="3779880"/>
            <a:ext cx="163972" cy="174934"/>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889066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4" name="مربع نص 4">
            <a:extLst>
              <a:ext uri="{FF2B5EF4-FFF2-40B4-BE49-F238E27FC236}">
                <a16:creationId xmlns:a16="http://schemas.microsoft.com/office/drawing/2014/main" id="{C55C9900-1826-4D86-AD29-77476DC927B7}"/>
              </a:ext>
            </a:extLst>
          </p:cNvPr>
          <p:cNvSpPr txBox="1"/>
          <p:nvPr/>
        </p:nvSpPr>
        <p:spPr>
          <a:xfrm>
            <a:off x="226931" y="493252"/>
            <a:ext cx="5567353" cy="584775"/>
          </a:xfrm>
          <a:prstGeom prst="rect">
            <a:avLst/>
          </a:prstGeom>
          <a:noFill/>
        </p:spPr>
        <p:txBody>
          <a:bodyPr wrap="square" rtlCol="1">
            <a:spAutoFit/>
          </a:bodyPr>
          <a:lstStyle/>
          <a:p>
            <a:r>
              <a:rPr lang="en-US" sz="3200" b="1" dirty="0">
                <a:solidFill>
                  <a:srgbClr val="AC55D1"/>
                </a:solidFill>
                <a:latin typeface="Caveat Brush" panose="020B0604020202020204" charset="0"/>
              </a:rPr>
              <a:t>2. Compressive Atelectasis </a:t>
            </a:r>
            <a:endParaRPr lang="ar-JO" sz="3200" b="1" dirty="0">
              <a:solidFill>
                <a:srgbClr val="AC55D1"/>
              </a:solidFill>
              <a:latin typeface="Caveat Brush" panose="020B0604020202020204" charset="0"/>
            </a:endParaRPr>
          </a:p>
        </p:txBody>
      </p:sp>
      <p:pic>
        <p:nvPicPr>
          <p:cNvPr id="15" name="صورة 8">
            <a:extLst>
              <a:ext uri="{FF2B5EF4-FFF2-40B4-BE49-F238E27FC236}">
                <a16:creationId xmlns:a16="http://schemas.microsoft.com/office/drawing/2014/main" id="{7CD07288-7AF3-4623-9671-6DFBDDB9F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650" y="1330036"/>
            <a:ext cx="3882862" cy="3384180"/>
          </a:xfrm>
          <a:prstGeom prst="rect">
            <a:avLst/>
          </a:prstGeom>
          <a:ln w="76200">
            <a:solidFill>
              <a:schemeClr val="tx1">
                <a:lumMod val="95000"/>
                <a:lumOff val="5000"/>
              </a:schemeClr>
            </a:solidFill>
          </a:ln>
        </p:spPr>
      </p:pic>
      <p:sp>
        <p:nvSpPr>
          <p:cNvPr id="16" name="مربع نص 9">
            <a:extLst>
              <a:ext uri="{FF2B5EF4-FFF2-40B4-BE49-F238E27FC236}">
                <a16:creationId xmlns:a16="http://schemas.microsoft.com/office/drawing/2014/main" id="{48953E3E-D6CE-4876-9EBA-0E745C94AA1D}"/>
              </a:ext>
            </a:extLst>
          </p:cNvPr>
          <p:cNvSpPr txBox="1"/>
          <p:nvPr/>
        </p:nvSpPr>
        <p:spPr>
          <a:xfrm>
            <a:off x="5029579" y="4759990"/>
            <a:ext cx="4114421" cy="369332"/>
          </a:xfrm>
          <a:prstGeom prst="rect">
            <a:avLst/>
          </a:prstGeom>
          <a:noFill/>
        </p:spPr>
        <p:txBody>
          <a:bodyPr wrap="square" rtlCol="1">
            <a:spAutoFit/>
          </a:bodyPr>
          <a:lstStyle/>
          <a:p>
            <a:r>
              <a:rPr lang="en-US" sz="1800" dirty="0">
                <a:solidFill>
                  <a:schemeClr val="bg1"/>
                </a:solidFill>
                <a:latin typeface="Caveat Brush" panose="020B0604020202020204" charset="0"/>
              </a:rPr>
              <a:t>Large Pleural Effusions : compressive atelectasis </a:t>
            </a:r>
            <a:endParaRPr lang="ar-JO" sz="1800" dirty="0">
              <a:solidFill>
                <a:schemeClr val="bg1"/>
              </a:solidFill>
              <a:latin typeface="Caveat Brush" panose="020B0604020202020204" charset="0"/>
            </a:endParaRPr>
          </a:p>
        </p:txBody>
      </p:sp>
      <p:sp>
        <p:nvSpPr>
          <p:cNvPr id="17" name="مربع نص 10">
            <a:extLst>
              <a:ext uri="{FF2B5EF4-FFF2-40B4-BE49-F238E27FC236}">
                <a16:creationId xmlns:a16="http://schemas.microsoft.com/office/drawing/2014/main" id="{9785476C-DD41-43E5-9750-6D349DDF3663}"/>
              </a:ext>
            </a:extLst>
          </p:cNvPr>
          <p:cNvSpPr txBox="1"/>
          <p:nvPr/>
        </p:nvSpPr>
        <p:spPr>
          <a:xfrm>
            <a:off x="5080650" y="1330036"/>
            <a:ext cx="990600" cy="461665"/>
          </a:xfrm>
          <a:prstGeom prst="rect">
            <a:avLst/>
          </a:prstGeom>
          <a:noFill/>
        </p:spPr>
        <p:txBody>
          <a:bodyPr wrap="square" rtlCol="1">
            <a:spAutoFit/>
          </a:bodyPr>
          <a:lstStyle/>
          <a:p>
            <a:r>
              <a:rPr lang="en-US" sz="2400" dirty="0"/>
              <a:t>R </a:t>
            </a:r>
            <a:endParaRPr lang="ar-JO" sz="2400" dirty="0"/>
          </a:p>
        </p:txBody>
      </p:sp>
      <p:sp>
        <p:nvSpPr>
          <p:cNvPr id="4" name="TextBox 3">
            <a:extLst>
              <a:ext uri="{FF2B5EF4-FFF2-40B4-BE49-F238E27FC236}">
                <a16:creationId xmlns:a16="http://schemas.microsoft.com/office/drawing/2014/main" id="{0298412B-2464-4A40-ADE5-1481EDD91B33}"/>
              </a:ext>
            </a:extLst>
          </p:cNvPr>
          <p:cNvSpPr txBox="1"/>
          <p:nvPr/>
        </p:nvSpPr>
        <p:spPr>
          <a:xfrm>
            <a:off x="76290" y="1226127"/>
            <a:ext cx="4871539" cy="4062651"/>
          </a:xfrm>
          <a:prstGeom prst="rect">
            <a:avLst/>
          </a:prstGeom>
          <a:noFill/>
        </p:spPr>
        <p:txBody>
          <a:bodyPr wrap="square" rtlCol="1">
            <a:spAutoFit/>
          </a:bodyPr>
          <a:lstStyle/>
          <a:p>
            <a:r>
              <a:rPr lang="en-US" sz="1800" dirty="0">
                <a:solidFill>
                  <a:schemeClr val="bg1"/>
                </a:solidFill>
                <a:latin typeface="Caveat Brush" panose="020B0604020202020204" charset="0"/>
              </a:rPr>
              <a:t>a form of lung atelectasis due to compression by a   space-occupying process.</a:t>
            </a:r>
          </a:p>
          <a:p>
            <a:endParaRPr lang="en-US" sz="1800" dirty="0">
              <a:solidFill>
                <a:schemeClr val="bg1"/>
              </a:solidFill>
              <a:latin typeface="Caveat Brush" panose="020B0604020202020204" charset="0"/>
            </a:endParaRPr>
          </a:p>
          <a:p>
            <a:r>
              <a:rPr lang="en-US" sz="2400" b="1" u="sng" dirty="0">
                <a:solidFill>
                  <a:schemeClr val="bg1"/>
                </a:solidFill>
                <a:latin typeface="Caveat Brush" panose="020B0604020202020204" charset="0"/>
              </a:rPr>
              <a:t>Etiology :</a:t>
            </a:r>
          </a:p>
          <a:p>
            <a:r>
              <a:rPr lang="en-US" sz="1800" dirty="0">
                <a:solidFill>
                  <a:schemeClr val="bg1"/>
                </a:solidFill>
                <a:latin typeface="Caveat Brush" panose="020B0604020202020204" charset="0"/>
              </a:rPr>
              <a:t>1.  Extrapulmonary (pleural effusion, empyema, hemothorax, pneumothorax, pleural tumor, chest wall mass lesion)</a:t>
            </a:r>
          </a:p>
          <a:p>
            <a:pPr marL="342900" indent="-342900">
              <a:buFont typeface="+mj-lt"/>
              <a:buAutoNum type="arabicPeriod"/>
            </a:pPr>
            <a:endParaRPr lang="en-US" sz="1800" dirty="0">
              <a:solidFill>
                <a:schemeClr val="bg1"/>
              </a:solidFill>
              <a:latin typeface="Caveat Brush" panose="020B0604020202020204" charset="0"/>
            </a:endParaRPr>
          </a:p>
          <a:p>
            <a:r>
              <a:rPr lang="en-US" sz="1800" dirty="0">
                <a:solidFill>
                  <a:schemeClr val="bg1"/>
                </a:solidFill>
                <a:latin typeface="Caveat Brush" panose="020B0604020202020204" charset="0"/>
              </a:rPr>
              <a:t>2.  Intrapulmonary (lung cancer) </a:t>
            </a:r>
          </a:p>
          <a:p>
            <a:pPr marL="342900" indent="-342900">
              <a:buFont typeface="+mj-lt"/>
              <a:buAutoNum type="arabicPeriod"/>
            </a:pPr>
            <a:endParaRPr lang="en-US" sz="1800" dirty="0">
              <a:solidFill>
                <a:schemeClr val="bg1"/>
              </a:solidFill>
              <a:latin typeface="Caveat Brush" panose="020B0604020202020204" charset="0"/>
            </a:endParaRPr>
          </a:p>
          <a:p>
            <a:r>
              <a:rPr lang="en-US" sz="1800" dirty="0">
                <a:solidFill>
                  <a:schemeClr val="bg1"/>
                </a:solidFill>
                <a:latin typeface="Caveat Brush" panose="020B0604020202020204" charset="0"/>
              </a:rPr>
              <a:t>3.  Abdominal distension (hepatosplenomegaly,  massive ascites, large intra-abdominal tumor, morbid obesity, pregnancy)</a:t>
            </a:r>
          </a:p>
          <a:p>
            <a:pPr marL="342900" indent="-342900">
              <a:buFont typeface="+mj-lt"/>
              <a:buAutoNum type="arabicPeriod"/>
            </a:pPr>
            <a:endParaRPr lang="en-US" sz="1800" dirty="0">
              <a:solidFill>
                <a:schemeClr val="bg1"/>
              </a:solidFill>
              <a:latin typeface="Caveat Brush" panose="020B060402020202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2" name="صورة 6">
            <a:extLst>
              <a:ext uri="{FF2B5EF4-FFF2-40B4-BE49-F238E27FC236}">
                <a16:creationId xmlns:a16="http://schemas.microsoft.com/office/drawing/2014/main" id="{EF55791A-F00E-4A0D-842E-404E1238EFCF}"/>
              </a:ext>
            </a:extLst>
          </p:cNvPr>
          <p:cNvPicPr>
            <a:picLocks noChangeAspect="1"/>
          </p:cNvPicPr>
          <p:nvPr/>
        </p:nvPicPr>
        <p:blipFill rotWithShape="1">
          <a:blip r:embed="rId3">
            <a:extLst>
              <a:ext uri="{28A0092B-C50C-407E-A947-70E740481C1C}">
                <a14:useLocalDpi xmlns:a14="http://schemas.microsoft.com/office/drawing/2010/main" val="0"/>
              </a:ext>
            </a:extLst>
          </a:blip>
          <a:srcRect l="10165" r="8917"/>
          <a:stretch/>
        </p:blipFill>
        <p:spPr>
          <a:xfrm>
            <a:off x="5424053" y="601474"/>
            <a:ext cx="3475829" cy="4309444"/>
          </a:xfrm>
          <a:prstGeom prst="rect">
            <a:avLst/>
          </a:prstGeom>
          <a:ln w="76200">
            <a:solidFill>
              <a:schemeClr val="tx1">
                <a:lumMod val="95000"/>
                <a:lumOff val="5000"/>
              </a:schemeClr>
            </a:solidFill>
            <a:prstDash val="solid"/>
          </a:ln>
        </p:spPr>
      </p:pic>
      <p:sp>
        <p:nvSpPr>
          <p:cNvPr id="3" name="مربع نص 7">
            <a:extLst>
              <a:ext uri="{FF2B5EF4-FFF2-40B4-BE49-F238E27FC236}">
                <a16:creationId xmlns:a16="http://schemas.microsoft.com/office/drawing/2014/main" id="{905ACF4B-CF3C-49DA-A335-6F6A304FCD1B}"/>
              </a:ext>
            </a:extLst>
          </p:cNvPr>
          <p:cNvSpPr txBox="1"/>
          <p:nvPr/>
        </p:nvSpPr>
        <p:spPr>
          <a:xfrm>
            <a:off x="244118" y="872869"/>
            <a:ext cx="4797056" cy="70788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000" dirty="0">
                <a:latin typeface="Caveat Brush" panose="020B0604020202020204" charset="0"/>
              </a:rPr>
              <a:t>Right sided pneumothorax. Collapsed lung is demarcated by arrows</a:t>
            </a:r>
            <a:endParaRPr lang="ar-JO" sz="2000" dirty="0">
              <a:latin typeface="Caveat Brush" panose="020B0604020202020204" charset="0"/>
            </a:endParaRPr>
          </a:p>
        </p:txBody>
      </p:sp>
      <p:sp>
        <p:nvSpPr>
          <p:cNvPr id="4" name="مربع نص 8">
            <a:extLst>
              <a:ext uri="{FF2B5EF4-FFF2-40B4-BE49-F238E27FC236}">
                <a16:creationId xmlns:a16="http://schemas.microsoft.com/office/drawing/2014/main" id="{475A7147-77E3-48BD-8A73-AFB9BF91F9E1}"/>
              </a:ext>
            </a:extLst>
          </p:cNvPr>
          <p:cNvSpPr txBox="1"/>
          <p:nvPr/>
        </p:nvSpPr>
        <p:spPr>
          <a:xfrm>
            <a:off x="8412763" y="872869"/>
            <a:ext cx="1287220" cy="523220"/>
          </a:xfrm>
          <a:prstGeom prst="rect">
            <a:avLst/>
          </a:prstGeom>
          <a:noFill/>
        </p:spPr>
        <p:txBody>
          <a:bodyPr wrap="square" rtlCol="1">
            <a:spAutoFit/>
          </a:bodyPr>
          <a:lstStyle/>
          <a:p>
            <a:r>
              <a:rPr lang="en-US" dirty="0"/>
              <a:t>L</a:t>
            </a:r>
          </a:p>
          <a:p>
            <a:endParaRPr lang="ar-JO" dirty="0"/>
          </a:p>
        </p:txBody>
      </p:sp>
      <p:sp>
        <p:nvSpPr>
          <p:cNvPr id="5" name="مربع نص 9">
            <a:extLst>
              <a:ext uri="{FF2B5EF4-FFF2-40B4-BE49-F238E27FC236}">
                <a16:creationId xmlns:a16="http://schemas.microsoft.com/office/drawing/2014/main" id="{87BAC368-CFE2-47B3-B1FC-E7FF5A41BF9C}"/>
              </a:ext>
            </a:extLst>
          </p:cNvPr>
          <p:cNvSpPr txBox="1"/>
          <p:nvPr/>
        </p:nvSpPr>
        <p:spPr>
          <a:xfrm>
            <a:off x="244118" y="1804973"/>
            <a:ext cx="4797056" cy="70788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000" dirty="0">
                <a:latin typeface="Caveat Brush" panose="020B0604020202020204" charset="0"/>
              </a:rPr>
              <a:t>Note the Positive silhouette sign (disappearance of right heart border) due to collapsed lung </a:t>
            </a:r>
            <a:endParaRPr lang="ar-JO" sz="2000" dirty="0">
              <a:latin typeface="Caveat Brush" panose="020B0604020202020204" charset="0"/>
            </a:endParaRPr>
          </a:p>
        </p:txBody>
      </p:sp>
      <p:pic>
        <p:nvPicPr>
          <p:cNvPr id="6" name="صورة 10">
            <a:extLst>
              <a:ext uri="{FF2B5EF4-FFF2-40B4-BE49-F238E27FC236}">
                <a16:creationId xmlns:a16="http://schemas.microsoft.com/office/drawing/2014/main" id="{AAFC3BFE-B0EF-462F-927C-209F0D9A3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18" y="2847101"/>
            <a:ext cx="2252859" cy="1804825"/>
          </a:xfrm>
          <a:prstGeom prst="rect">
            <a:avLst/>
          </a:prstGeom>
        </p:spPr>
      </p:pic>
      <p:sp>
        <p:nvSpPr>
          <p:cNvPr id="7" name="مربع نص 11">
            <a:extLst>
              <a:ext uri="{FF2B5EF4-FFF2-40B4-BE49-F238E27FC236}">
                <a16:creationId xmlns:a16="http://schemas.microsoft.com/office/drawing/2014/main" id="{F5E345BB-4744-44F0-935E-26612A518875}"/>
              </a:ext>
            </a:extLst>
          </p:cNvPr>
          <p:cNvSpPr txBox="1"/>
          <p:nvPr/>
        </p:nvSpPr>
        <p:spPr>
          <a:xfrm>
            <a:off x="139147" y="16699"/>
            <a:ext cx="2608232" cy="584775"/>
          </a:xfrm>
          <a:prstGeom prst="rect">
            <a:avLst/>
          </a:prstGeom>
          <a:noFill/>
        </p:spPr>
        <p:txBody>
          <a:bodyPr wrap="square" rtlCol="1">
            <a:spAutoFit/>
          </a:bodyPr>
          <a:lstStyle/>
          <a:p>
            <a:r>
              <a:rPr lang="en-US" sz="3200" dirty="0">
                <a:solidFill>
                  <a:schemeClr val="bg1"/>
                </a:solidFill>
                <a:latin typeface="Caveat Brush" panose="020B0604020202020204" charset="0"/>
              </a:rPr>
              <a:t>Example 1</a:t>
            </a:r>
            <a:endParaRPr lang="ar-JO" sz="3200" dirty="0">
              <a:solidFill>
                <a:schemeClr val="bg1"/>
              </a:solidFill>
              <a:latin typeface="Caveat Brush" panose="020B0604020202020204" charset="0"/>
            </a:endParaRPr>
          </a:p>
        </p:txBody>
      </p:sp>
      <p:pic>
        <p:nvPicPr>
          <p:cNvPr id="8" name="صورة 1">
            <a:extLst>
              <a:ext uri="{FF2B5EF4-FFF2-40B4-BE49-F238E27FC236}">
                <a16:creationId xmlns:a16="http://schemas.microsoft.com/office/drawing/2014/main" id="{CD319383-6D06-4096-88F2-8D47C82F44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9856" y="2847101"/>
            <a:ext cx="2161318" cy="1804825"/>
          </a:xfrm>
          <a:prstGeom prst="rect">
            <a:avLst/>
          </a:prstGeom>
        </p:spPr>
      </p:pic>
    </p:spTree>
    <p:extLst>
      <p:ext uri="{BB962C8B-B14F-4D97-AF65-F5344CB8AC3E}">
        <p14:creationId xmlns:p14="http://schemas.microsoft.com/office/powerpoint/2010/main" val="82882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2" name="صورة 6">
            <a:extLst>
              <a:ext uri="{FF2B5EF4-FFF2-40B4-BE49-F238E27FC236}">
                <a16:creationId xmlns:a16="http://schemas.microsoft.com/office/drawing/2014/main" id="{FF0B567B-D1D1-4393-82F7-78D60EA0E623}"/>
              </a:ext>
            </a:extLst>
          </p:cNvPr>
          <p:cNvPicPr>
            <a:picLocks noChangeAspect="1"/>
          </p:cNvPicPr>
          <p:nvPr/>
        </p:nvPicPr>
        <p:blipFill rotWithShape="1">
          <a:blip r:embed="rId3">
            <a:extLst>
              <a:ext uri="{28A0092B-C50C-407E-A947-70E740481C1C}">
                <a14:useLocalDpi xmlns:a14="http://schemas.microsoft.com/office/drawing/2010/main" val="0"/>
              </a:ext>
            </a:extLst>
          </a:blip>
          <a:srcRect t="2656"/>
          <a:stretch/>
        </p:blipFill>
        <p:spPr>
          <a:xfrm>
            <a:off x="4306055" y="440338"/>
            <a:ext cx="4476750" cy="3634636"/>
          </a:xfrm>
          <a:prstGeom prst="rect">
            <a:avLst/>
          </a:prstGeom>
          <a:ln w="38100">
            <a:solidFill>
              <a:schemeClr val="tx1">
                <a:lumMod val="95000"/>
                <a:lumOff val="5000"/>
              </a:schemeClr>
            </a:solidFill>
          </a:ln>
        </p:spPr>
      </p:pic>
      <p:sp>
        <p:nvSpPr>
          <p:cNvPr id="3" name="مربع نص 8">
            <a:extLst>
              <a:ext uri="{FF2B5EF4-FFF2-40B4-BE49-F238E27FC236}">
                <a16:creationId xmlns:a16="http://schemas.microsoft.com/office/drawing/2014/main" id="{3A1CE142-D254-452F-BF3F-3E635FD333ED}"/>
              </a:ext>
            </a:extLst>
          </p:cNvPr>
          <p:cNvSpPr txBox="1"/>
          <p:nvPr/>
        </p:nvSpPr>
        <p:spPr>
          <a:xfrm>
            <a:off x="4368401" y="4233845"/>
            <a:ext cx="4609578" cy="707886"/>
          </a:xfrm>
          <a:prstGeom prst="rect">
            <a:avLst/>
          </a:prstGeom>
          <a:noFill/>
        </p:spPr>
        <p:txBody>
          <a:bodyPr wrap="square" rtlCol="1">
            <a:spAutoFit/>
          </a:bodyPr>
          <a:lstStyle/>
          <a:p>
            <a:r>
              <a:rPr lang="en-US" sz="2000" dirty="0">
                <a:solidFill>
                  <a:schemeClr val="bg1"/>
                </a:solidFill>
                <a:latin typeface="Caveat Brush" panose="020B0604020202020204" charset="0"/>
              </a:rPr>
              <a:t>Chest X-ray – left-sided massive hemothorax resulting in progressing left lung collapse </a:t>
            </a:r>
            <a:endParaRPr lang="ar-JO" sz="2000" dirty="0">
              <a:solidFill>
                <a:schemeClr val="bg1"/>
              </a:solidFill>
              <a:latin typeface="Caveat Brush" panose="020B0604020202020204" charset="0"/>
            </a:endParaRPr>
          </a:p>
        </p:txBody>
      </p:sp>
      <p:sp>
        <p:nvSpPr>
          <p:cNvPr id="5" name="مربع نص 10">
            <a:extLst>
              <a:ext uri="{FF2B5EF4-FFF2-40B4-BE49-F238E27FC236}">
                <a16:creationId xmlns:a16="http://schemas.microsoft.com/office/drawing/2014/main" id="{6B68B1B1-4B5F-4B23-894D-EC2ABEDF90F5}"/>
              </a:ext>
            </a:extLst>
          </p:cNvPr>
          <p:cNvSpPr txBox="1"/>
          <p:nvPr/>
        </p:nvSpPr>
        <p:spPr>
          <a:xfrm>
            <a:off x="135837" y="-11078"/>
            <a:ext cx="3722373" cy="1077218"/>
          </a:xfrm>
          <a:prstGeom prst="rect">
            <a:avLst/>
          </a:prstGeom>
          <a:noFill/>
        </p:spPr>
        <p:txBody>
          <a:bodyPr wrap="square" rtlCol="1">
            <a:spAutoFit/>
          </a:bodyPr>
          <a:lstStyle/>
          <a:p>
            <a:r>
              <a:rPr lang="en-US" sz="3200" dirty="0">
                <a:solidFill>
                  <a:schemeClr val="bg1"/>
                </a:solidFill>
                <a:latin typeface="Caveat Brush" panose="020B0604020202020204" charset="0"/>
              </a:rPr>
              <a:t>Example 2</a:t>
            </a:r>
          </a:p>
          <a:p>
            <a:endParaRPr lang="ar-JO" sz="3200" dirty="0">
              <a:solidFill>
                <a:schemeClr val="bg1"/>
              </a:solidFill>
              <a:latin typeface="Caveat Brush" panose="020B0604020202020204" charset="0"/>
            </a:endParaRPr>
          </a:p>
        </p:txBody>
      </p:sp>
      <p:sp>
        <p:nvSpPr>
          <p:cNvPr id="6" name="مربع نص 1">
            <a:extLst>
              <a:ext uri="{FF2B5EF4-FFF2-40B4-BE49-F238E27FC236}">
                <a16:creationId xmlns:a16="http://schemas.microsoft.com/office/drawing/2014/main" id="{676AAB25-FF83-4978-A064-3633B54026D5}"/>
              </a:ext>
            </a:extLst>
          </p:cNvPr>
          <p:cNvSpPr txBox="1"/>
          <p:nvPr/>
        </p:nvSpPr>
        <p:spPr>
          <a:xfrm>
            <a:off x="8093763" y="749112"/>
            <a:ext cx="482201" cy="523220"/>
          </a:xfrm>
          <a:prstGeom prst="rect">
            <a:avLst/>
          </a:prstGeom>
          <a:noFill/>
        </p:spPr>
        <p:txBody>
          <a:bodyPr wrap="square" rtlCol="1">
            <a:spAutoFit/>
          </a:bodyPr>
          <a:lstStyle/>
          <a:p>
            <a:r>
              <a:rPr lang="en-US" dirty="0"/>
              <a:t>L</a:t>
            </a:r>
          </a:p>
          <a:p>
            <a:endParaRPr lang="ar-JO" dirty="0"/>
          </a:p>
        </p:txBody>
      </p:sp>
      <p:pic>
        <p:nvPicPr>
          <p:cNvPr id="9" name="صورة 9">
            <a:extLst>
              <a:ext uri="{FF2B5EF4-FFF2-40B4-BE49-F238E27FC236}">
                <a16:creationId xmlns:a16="http://schemas.microsoft.com/office/drawing/2014/main" id="{20EF3378-3397-4D6B-A34B-A395C37A5A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584" y="835820"/>
            <a:ext cx="3389580" cy="3239154"/>
          </a:xfrm>
          <a:prstGeom prst="rect">
            <a:avLst/>
          </a:prstGeom>
        </p:spPr>
      </p:pic>
    </p:spTree>
    <p:extLst>
      <p:ext uri="{BB962C8B-B14F-4D97-AF65-F5344CB8AC3E}">
        <p14:creationId xmlns:p14="http://schemas.microsoft.com/office/powerpoint/2010/main" val="3633496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00000">
              <a:schemeClr val="accent2"/>
            </a:gs>
          </a:gsLst>
          <a:lin ang="2700006" scaled="0"/>
        </a:gradFill>
        <a:effectLst/>
      </p:bgPr>
    </p:bg>
    <p:spTree>
      <p:nvGrpSpPr>
        <p:cNvPr id="1" name="Shape 130"/>
        <p:cNvGrpSpPr/>
        <p:nvPr/>
      </p:nvGrpSpPr>
      <p:grpSpPr>
        <a:xfrm>
          <a:off x="0" y="0"/>
          <a:ext cx="0" cy="0"/>
          <a:chOff x="0" y="0"/>
          <a:chExt cx="0" cy="0"/>
        </a:xfrm>
      </p:grpSpPr>
      <p:pic>
        <p:nvPicPr>
          <p:cNvPr id="12" name="صورة 1">
            <a:extLst>
              <a:ext uri="{FF2B5EF4-FFF2-40B4-BE49-F238E27FC236}">
                <a16:creationId xmlns:a16="http://schemas.microsoft.com/office/drawing/2014/main" id="{7E88B8DB-17B5-4DFD-B099-4ED860630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608" y="1239982"/>
            <a:ext cx="4345989" cy="3482457"/>
          </a:xfrm>
          <a:prstGeom prst="rect">
            <a:avLst/>
          </a:prstGeom>
        </p:spPr>
      </p:pic>
      <p:sp>
        <p:nvSpPr>
          <p:cNvPr id="13" name="مربع نص 2">
            <a:extLst>
              <a:ext uri="{FF2B5EF4-FFF2-40B4-BE49-F238E27FC236}">
                <a16:creationId xmlns:a16="http://schemas.microsoft.com/office/drawing/2014/main" id="{6F83F21B-C694-4468-92F9-E3E39BB71F63}"/>
              </a:ext>
            </a:extLst>
          </p:cNvPr>
          <p:cNvSpPr txBox="1"/>
          <p:nvPr/>
        </p:nvSpPr>
        <p:spPr>
          <a:xfrm>
            <a:off x="4196061" y="4703737"/>
            <a:ext cx="5018476" cy="338554"/>
          </a:xfrm>
          <a:prstGeom prst="rect">
            <a:avLst/>
          </a:prstGeom>
          <a:noFill/>
        </p:spPr>
        <p:txBody>
          <a:bodyPr wrap="square" rtlCol="1">
            <a:spAutoFit/>
          </a:bodyPr>
          <a:lstStyle/>
          <a:p>
            <a:pPr algn="ctr"/>
            <a:r>
              <a:rPr lang="en-US" sz="1600" dirty="0">
                <a:solidFill>
                  <a:schemeClr val="bg1"/>
                </a:solidFill>
                <a:latin typeface="Caveat Brush" panose="020B0604020202020204" charset="0"/>
              </a:rPr>
              <a:t>chronic pulmonary tuberculosis resulting in contraction atelectasis. </a:t>
            </a:r>
            <a:endParaRPr lang="ar-JO" sz="1600" dirty="0">
              <a:solidFill>
                <a:schemeClr val="bg1"/>
              </a:solidFill>
              <a:latin typeface="Caveat Brush" panose="020B0604020202020204" charset="0"/>
            </a:endParaRPr>
          </a:p>
        </p:txBody>
      </p:sp>
      <p:sp>
        <p:nvSpPr>
          <p:cNvPr id="15" name="مربع نص 4">
            <a:extLst>
              <a:ext uri="{FF2B5EF4-FFF2-40B4-BE49-F238E27FC236}">
                <a16:creationId xmlns:a16="http://schemas.microsoft.com/office/drawing/2014/main" id="{D5805F11-6BA0-4E5D-897B-4A3690BF51AE}"/>
              </a:ext>
            </a:extLst>
          </p:cNvPr>
          <p:cNvSpPr txBox="1"/>
          <p:nvPr/>
        </p:nvSpPr>
        <p:spPr>
          <a:xfrm>
            <a:off x="0" y="528825"/>
            <a:ext cx="6629400" cy="523220"/>
          </a:xfrm>
          <a:prstGeom prst="rect">
            <a:avLst/>
          </a:prstGeom>
          <a:noFill/>
        </p:spPr>
        <p:txBody>
          <a:bodyPr wrap="square" rtlCol="1">
            <a:spAutoFit/>
          </a:bodyPr>
          <a:lstStyle/>
          <a:p>
            <a:r>
              <a:rPr lang="en-US" sz="2800" b="1" dirty="0">
                <a:solidFill>
                  <a:srgbClr val="3797EC"/>
                </a:solidFill>
                <a:latin typeface="Caveat Brush" panose="020B0604020202020204" charset="0"/>
              </a:rPr>
              <a:t>3. Contraction (Cicatrisation) atelectasis </a:t>
            </a:r>
            <a:endParaRPr lang="ar-JO" sz="2800" b="1" dirty="0">
              <a:solidFill>
                <a:srgbClr val="3797EC"/>
              </a:solidFill>
              <a:latin typeface="Caveat Brush" panose="020B0604020202020204" charset="0"/>
            </a:endParaRPr>
          </a:p>
        </p:txBody>
      </p:sp>
      <p:sp>
        <p:nvSpPr>
          <p:cNvPr id="8" name="TextBox 7">
            <a:extLst>
              <a:ext uri="{FF2B5EF4-FFF2-40B4-BE49-F238E27FC236}">
                <a16:creationId xmlns:a16="http://schemas.microsoft.com/office/drawing/2014/main" id="{16969C7F-DDD9-4BAA-8987-E1906F1B1AC8}"/>
              </a:ext>
            </a:extLst>
          </p:cNvPr>
          <p:cNvSpPr txBox="1"/>
          <p:nvPr/>
        </p:nvSpPr>
        <p:spPr>
          <a:xfrm>
            <a:off x="82465" y="1239982"/>
            <a:ext cx="4489535" cy="1938992"/>
          </a:xfrm>
          <a:prstGeom prst="rect">
            <a:avLst/>
          </a:prstGeom>
          <a:noFill/>
        </p:spPr>
        <p:txBody>
          <a:bodyPr wrap="square" rtlCol="1">
            <a:spAutoFit/>
          </a:bodyPr>
          <a:lstStyle/>
          <a:p>
            <a:r>
              <a:rPr lang="en-US" sz="2000" dirty="0">
                <a:solidFill>
                  <a:schemeClr val="bg1"/>
                </a:solidFill>
                <a:latin typeface="Caveat Brush" panose="020B0604020202020204" charset="0"/>
              </a:rPr>
              <a:t>is a form of lung atelectasis which occurs as a result of scarring or fibrosis that reduces lung expansion. </a:t>
            </a:r>
          </a:p>
          <a:p>
            <a:r>
              <a:rPr lang="en-US" sz="2000" dirty="0">
                <a:solidFill>
                  <a:schemeClr val="bg1"/>
                </a:solidFill>
                <a:latin typeface="Caveat Brush" panose="020B0604020202020204" charset="0"/>
              </a:rPr>
              <a:t>* Cicatrisation atelectasis is classic in tuberculosis. </a:t>
            </a:r>
            <a:endParaRPr lang="ar-JO" sz="2000" dirty="0">
              <a:solidFill>
                <a:schemeClr val="bg1"/>
              </a:solidFill>
              <a:latin typeface="Caveat Brush" panose="020B0604020202020204" charset="0"/>
            </a:endParaRPr>
          </a:p>
          <a:p>
            <a:endParaRPr lang="ar-JO" sz="2000" dirty="0"/>
          </a:p>
        </p:txBody>
      </p:sp>
      <p:sp>
        <p:nvSpPr>
          <p:cNvPr id="9" name="TextBox 8">
            <a:extLst>
              <a:ext uri="{FF2B5EF4-FFF2-40B4-BE49-F238E27FC236}">
                <a16:creationId xmlns:a16="http://schemas.microsoft.com/office/drawing/2014/main" id="{107F80D0-F1B4-48B5-9C72-D22E8F21EDE4}"/>
              </a:ext>
            </a:extLst>
          </p:cNvPr>
          <p:cNvSpPr txBox="1"/>
          <p:nvPr/>
        </p:nvSpPr>
        <p:spPr>
          <a:xfrm>
            <a:off x="82465" y="2934022"/>
            <a:ext cx="4489535" cy="1938992"/>
          </a:xfrm>
          <a:prstGeom prst="rect">
            <a:avLst/>
          </a:prstGeom>
          <a:noFill/>
        </p:spPr>
        <p:txBody>
          <a:bodyPr wrap="square" rtlCol="1">
            <a:spAutoFit/>
          </a:bodyPr>
          <a:lstStyle/>
          <a:p>
            <a:r>
              <a:rPr lang="en-US" sz="2000" b="1" u="sng" dirty="0">
                <a:solidFill>
                  <a:schemeClr val="bg1"/>
                </a:solidFill>
                <a:latin typeface="Caveat Brush" panose="020B0604020202020204" charset="0"/>
              </a:rPr>
              <a:t>Etiology :</a:t>
            </a:r>
          </a:p>
          <a:p>
            <a:r>
              <a:rPr lang="en-US" sz="2000" dirty="0">
                <a:solidFill>
                  <a:schemeClr val="bg1"/>
                </a:solidFill>
                <a:latin typeface="Caveat Brush" panose="020B0604020202020204" charset="0"/>
              </a:rPr>
              <a:t>1.  granulomatous disease especially tuberculosis</a:t>
            </a:r>
          </a:p>
          <a:p>
            <a:r>
              <a:rPr lang="en-US" sz="2000" dirty="0">
                <a:solidFill>
                  <a:schemeClr val="bg1"/>
                </a:solidFill>
                <a:latin typeface="Caveat Brush" panose="020B0604020202020204" charset="0"/>
              </a:rPr>
              <a:t>2.  necrotizing pneumonia</a:t>
            </a:r>
          </a:p>
          <a:p>
            <a:r>
              <a:rPr lang="en-US" sz="2000" dirty="0">
                <a:solidFill>
                  <a:schemeClr val="bg1"/>
                </a:solidFill>
                <a:latin typeface="Caveat Brush" panose="020B0604020202020204" charset="0"/>
              </a:rPr>
              <a:t>3.  any fibrosing process (silicosis, scleroderma, idiopathic pulmonary fibrosis)</a:t>
            </a:r>
            <a:endParaRPr lang="ar-JO" sz="2000" dirty="0">
              <a:solidFill>
                <a:schemeClr val="bg1"/>
              </a:solidFill>
              <a:latin typeface="Caveat Brush" panose="020B060402020202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00000">
              <a:schemeClr val="accent2"/>
            </a:gs>
          </a:gsLst>
          <a:lin ang="2700006" scaled="0"/>
        </a:gradFill>
        <a:effectLst/>
      </p:bgPr>
    </p:bg>
    <p:spTree>
      <p:nvGrpSpPr>
        <p:cNvPr id="1" name="Shape 291"/>
        <p:cNvGrpSpPr/>
        <p:nvPr/>
      </p:nvGrpSpPr>
      <p:grpSpPr>
        <a:xfrm>
          <a:off x="0" y="0"/>
          <a:ext cx="0" cy="0"/>
          <a:chOff x="0" y="0"/>
          <a:chExt cx="0" cy="0"/>
        </a:xfrm>
      </p:grpSpPr>
      <p:pic>
        <p:nvPicPr>
          <p:cNvPr id="10" name="Picture 2">
            <a:extLst>
              <a:ext uri="{FF2B5EF4-FFF2-40B4-BE49-F238E27FC236}">
                <a16:creationId xmlns:a16="http://schemas.microsoft.com/office/drawing/2014/main" id="{B36E7276-7A5E-4291-8179-161C8724F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72" y="509297"/>
            <a:ext cx="4108450" cy="44196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ستطيل 3">
            <a:extLst>
              <a:ext uri="{FF2B5EF4-FFF2-40B4-BE49-F238E27FC236}">
                <a16:creationId xmlns:a16="http://schemas.microsoft.com/office/drawing/2014/main" id="{51D51D0B-79CB-4A60-AFEA-5BA606F21C59}"/>
              </a:ext>
            </a:extLst>
          </p:cNvPr>
          <p:cNvSpPr/>
          <p:nvPr/>
        </p:nvSpPr>
        <p:spPr>
          <a:xfrm>
            <a:off x="4793672" y="781534"/>
            <a:ext cx="402474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800" dirty="0">
                <a:latin typeface="Caveat Brush" panose="020B0604020202020204" charset="0"/>
              </a:rPr>
              <a:t>Cicatrisation collapse of right upper lobe in a patient with chronic pulmonary tuberculosis. </a:t>
            </a:r>
          </a:p>
        </p:txBody>
      </p:sp>
      <p:sp>
        <p:nvSpPr>
          <p:cNvPr id="12" name="مربع نص 4">
            <a:extLst>
              <a:ext uri="{FF2B5EF4-FFF2-40B4-BE49-F238E27FC236}">
                <a16:creationId xmlns:a16="http://schemas.microsoft.com/office/drawing/2014/main" id="{81E1528C-98BB-4055-AA85-E607D9371F75}"/>
              </a:ext>
            </a:extLst>
          </p:cNvPr>
          <p:cNvSpPr txBox="1"/>
          <p:nvPr/>
        </p:nvSpPr>
        <p:spPr>
          <a:xfrm>
            <a:off x="5701145" y="-62496"/>
            <a:ext cx="2209800" cy="584775"/>
          </a:xfrm>
          <a:prstGeom prst="rect">
            <a:avLst/>
          </a:prstGeom>
          <a:noFill/>
        </p:spPr>
        <p:txBody>
          <a:bodyPr wrap="square" rtlCol="1">
            <a:spAutoFit/>
          </a:bodyPr>
          <a:lstStyle/>
          <a:p>
            <a:r>
              <a:rPr lang="en-US" sz="3200" dirty="0">
                <a:solidFill>
                  <a:schemeClr val="bg1"/>
                </a:solidFill>
                <a:latin typeface="Caveat Brush" panose="020B0604020202020204" charset="0"/>
              </a:rPr>
              <a:t>Example 1</a:t>
            </a:r>
          </a:p>
        </p:txBody>
      </p:sp>
      <p:sp>
        <p:nvSpPr>
          <p:cNvPr id="13" name="مربع نص 1">
            <a:extLst>
              <a:ext uri="{FF2B5EF4-FFF2-40B4-BE49-F238E27FC236}">
                <a16:creationId xmlns:a16="http://schemas.microsoft.com/office/drawing/2014/main" id="{D8436BC3-91FC-48BF-9A7D-C05A0C13AA4A}"/>
              </a:ext>
            </a:extLst>
          </p:cNvPr>
          <p:cNvSpPr txBox="1"/>
          <p:nvPr/>
        </p:nvSpPr>
        <p:spPr>
          <a:xfrm>
            <a:off x="4793672" y="1842655"/>
            <a:ext cx="4024746" cy="286232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800" dirty="0">
                <a:latin typeface="Caveat Brush" panose="020B0604020202020204" charset="0"/>
              </a:rPr>
              <a:t>Right upper lobe collapse (</a:t>
            </a:r>
            <a:r>
              <a:rPr lang="en-US" sz="1800" dirty="0">
                <a:solidFill>
                  <a:srgbClr val="FF0000"/>
                </a:solidFill>
                <a:latin typeface="Caveat Brush" panose="020B0604020202020204" charset="0"/>
              </a:rPr>
              <a:t>red arrow</a:t>
            </a:r>
            <a:r>
              <a:rPr lang="en-US" sz="1800" dirty="0">
                <a:latin typeface="Caveat Brush" panose="020B0604020202020204" charset="0"/>
              </a:rPr>
              <a:t>) due to fibrosis and pleural thickening with right sided tracheal (</a:t>
            </a:r>
            <a:r>
              <a:rPr lang="en-US" sz="1800" dirty="0">
                <a:solidFill>
                  <a:srgbClr val="FFC000"/>
                </a:solidFill>
                <a:latin typeface="Caveat Brush" panose="020B0604020202020204" charset="0"/>
              </a:rPr>
              <a:t>yellow arrow</a:t>
            </a:r>
            <a:r>
              <a:rPr lang="en-US" sz="1800" dirty="0">
                <a:latin typeface="Caveat Brush" panose="020B0604020202020204" charset="0"/>
              </a:rPr>
              <a:t>) and </a:t>
            </a:r>
            <a:r>
              <a:rPr lang="en-US" sz="1800" dirty="0" err="1">
                <a:latin typeface="Caveat Brush" panose="020B0604020202020204" charset="0"/>
              </a:rPr>
              <a:t>mediastinal</a:t>
            </a:r>
            <a:r>
              <a:rPr lang="en-US" sz="1800" dirty="0">
                <a:latin typeface="Caveat Brush" panose="020B0604020202020204" charset="0"/>
              </a:rPr>
              <a:t> shift (</a:t>
            </a:r>
            <a:r>
              <a:rPr lang="en-US" sz="1800" dirty="0">
                <a:solidFill>
                  <a:srgbClr val="00B0F0"/>
                </a:solidFill>
                <a:latin typeface="Caveat Brush" panose="020B0604020202020204" charset="0"/>
              </a:rPr>
              <a:t>blue arrow</a:t>
            </a:r>
            <a:r>
              <a:rPr lang="en-US" sz="1800" dirty="0">
                <a:latin typeface="Caveat Brush" panose="020B0604020202020204" charset="0"/>
              </a:rPr>
              <a:t>), crowding of right upper ribs, uplifting of right hilum (not well demarcated in figure) </a:t>
            </a:r>
          </a:p>
          <a:p>
            <a:endParaRPr lang="en-US" sz="1800" dirty="0">
              <a:latin typeface="Caveat Brush" panose="020B0604020202020204" charset="0"/>
            </a:endParaRPr>
          </a:p>
          <a:p>
            <a:r>
              <a:rPr lang="en-US" sz="1800" dirty="0">
                <a:latin typeface="Caveat Brush" panose="020B0604020202020204" charset="0"/>
              </a:rPr>
              <a:t>The left lung is </a:t>
            </a:r>
            <a:r>
              <a:rPr lang="en-US" sz="1800" dirty="0" err="1">
                <a:latin typeface="Caveat Brush" panose="020B0604020202020204" charset="0"/>
              </a:rPr>
              <a:t>hyperinflated</a:t>
            </a:r>
            <a:r>
              <a:rPr lang="en-US" sz="1800" dirty="0">
                <a:latin typeface="Caveat Brush" panose="020B0604020202020204" charset="0"/>
              </a:rPr>
              <a:t> compensating the </a:t>
            </a:r>
            <a:r>
              <a:rPr lang="en-US" sz="1800" dirty="0" err="1">
                <a:latin typeface="Caveat Brush" panose="020B0604020202020204" charset="0"/>
              </a:rPr>
              <a:t>mediastinal</a:t>
            </a:r>
            <a:r>
              <a:rPr lang="en-US" sz="1800" dirty="0">
                <a:latin typeface="Caveat Brush" panose="020B0604020202020204" charset="0"/>
              </a:rPr>
              <a:t> shift (note the large  shadow of left lung).</a:t>
            </a:r>
            <a:endParaRPr lang="ar-JO" sz="1800" dirty="0">
              <a:latin typeface="Caveat Brush" panose="020B0604020202020204" charset="0"/>
            </a:endParaRPr>
          </a:p>
        </p:txBody>
      </p:sp>
      <p:cxnSp>
        <p:nvCxnSpPr>
          <p:cNvPr id="14" name="رابط كسهم مستقيم 5">
            <a:extLst>
              <a:ext uri="{FF2B5EF4-FFF2-40B4-BE49-F238E27FC236}">
                <a16:creationId xmlns:a16="http://schemas.microsoft.com/office/drawing/2014/main" id="{C99F265D-941C-4C47-972B-D9D56F6406EE}"/>
              </a:ext>
            </a:extLst>
          </p:cNvPr>
          <p:cNvCxnSpPr/>
          <p:nvPr/>
        </p:nvCxnSpPr>
        <p:spPr>
          <a:xfrm>
            <a:off x="1237324" y="706582"/>
            <a:ext cx="0" cy="64633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0">
            <a:extLst>
              <a:ext uri="{FF2B5EF4-FFF2-40B4-BE49-F238E27FC236}">
                <a16:creationId xmlns:a16="http://schemas.microsoft.com/office/drawing/2014/main" id="{89EFB106-FF71-4A4A-83BF-AD3E90E6AE08}"/>
              </a:ext>
            </a:extLst>
          </p:cNvPr>
          <p:cNvCxnSpPr/>
          <p:nvPr/>
        </p:nvCxnSpPr>
        <p:spPr>
          <a:xfrm flipH="1">
            <a:off x="2118148" y="781534"/>
            <a:ext cx="646221"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سهم مخطط إلى اليمين 25">
            <a:extLst>
              <a:ext uri="{FF2B5EF4-FFF2-40B4-BE49-F238E27FC236}">
                <a16:creationId xmlns:a16="http://schemas.microsoft.com/office/drawing/2014/main" id="{D5E0B76E-94A6-4FA4-B228-749C61E481CC}"/>
              </a:ext>
            </a:extLst>
          </p:cNvPr>
          <p:cNvSpPr/>
          <p:nvPr/>
        </p:nvSpPr>
        <p:spPr>
          <a:xfrm rot="10800000">
            <a:off x="2257108" y="2376288"/>
            <a:ext cx="1327366" cy="398857"/>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00000">
              <a:schemeClr val="accent2"/>
            </a:gs>
          </a:gsLst>
          <a:lin ang="2700006" scaled="0"/>
        </a:gradFill>
        <a:effectLst/>
      </p:bgPr>
    </p:bg>
    <p:spTree>
      <p:nvGrpSpPr>
        <p:cNvPr id="1" name="Shape 291"/>
        <p:cNvGrpSpPr/>
        <p:nvPr/>
      </p:nvGrpSpPr>
      <p:grpSpPr>
        <a:xfrm>
          <a:off x="0" y="0"/>
          <a:ext cx="0" cy="0"/>
          <a:chOff x="0" y="0"/>
          <a:chExt cx="0" cy="0"/>
        </a:xfrm>
      </p:grpSpPr>
      <p:pic>
        <p:nvPicPr>
          <p:cNvPr id="2" name="صورة 3">
            <a:extLst>
              <a:ext uri="{FF2B5EF4-FFF2-40B4-BE49-F238E27FC236}">
                <a16:creationId xmlns:a16="http://schemas.microsoft.com/office/drawing/2014/main" id="{1D18DEC0-C60E-4079-9D43-25ED738F7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16" y="330200"/>
            <a:ext cx="3581400" cy="4267200"/>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p:spPr>
      </p:pic>
      <p:sp>
        <p:nvSpPr>
          <p:cNvPr id="3" name="مربع نص 4">
            <a:extLst>
              <a:ext uri="{FF2B5EF4-FFF2-40B4-BE49-F238E27FC236}">
                <a16:creationId xmlns:a16="http://schemas.microsoft.com/office/drawing/2014/main" id="{1CF42D23-900F-49AC-A293-5B4CD6C312E5}"/>
              </a:ext>
            </a:extLst>
          </p:cNvPr>
          <p:cNvSpPr txBox="1"/>
          <p:nvPr/>
        </p:nvSpPr>
        <p:spPr>
          <a:xfrm>
            <a:off x="4633685" y="847360"/>
            <a:ext cx="3944257" cy="203132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800" dirty="0">
                <a:latin typeface="Caveat Brush" panose="020B0604020202020204" charset="0"/>
              </a:rPr>
              <a:t>Interstitial pneumonitis (scleroderma):In contrast to tuberculosis this diseases do not usually result in segmental or lobar opacities. The volume loss tends to be bilateral in the radiologic appearance and increased basilar opacity, crowding of vessels, and elevation of the diaphragm. </a:t>
            </a:r>
            <a:endParaRPr lang="ar-JO" sz="1800" dirty="0">
              <a:latin typeface="Caveat Brush" panose="020B0604020202020204" charset="0"/>
            </a:endParaRPr>
          </a:p>
        </p:txBody>
      </p:sp>
      <p:sp>
        <p:nvSpPr>
          <p:cNvPr id="4" name="مربع نص 5">
            <a:extLst>
              <a:ext uri="{FF2B5EF4-FFF2-40B4-BE49-F238E27FC236}">
                <a16:creationId xmlns:a16="http://schemas.microsoft.com/office/drawing/2014/main" id="{DEB18AB5-A2EF-4CB1-BFA8-982D8EB5A955}"/>
              </a:ext>
            </a:extLst>
          </p:cNvPr>
          <p:cNvSpPr txBox="1"/>
          <p:nvPr/>
        </p:nvSpPr>
        <p:spPr>
          <a:xfrm>
            <a:off x="4601027" y="3185098"/>
            <a:ext cx="4009572" cy="1477328"/>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800" dirty="0">
                <a:latin typeface="Caveat Brush" panose="020B0604020202020204" charset="0"/>
              </a:rPr>
              <a:t>Chest x-ray in a patient with advanced interstitial lung disease and pulmonary fibrosis shows coarse interstitial markings at the lung bases (arrows) and volume loss (</a:t>
            </a:r>
            <a:r>
              <a:rPr lang="en-US" sz="1800" dirty="0">
                <a:solidFill>
                  <a:srgbClr val="00B050"/>
                </a:solidFill>
                <a:latin typeface="Caveat Brush" panose="020B0604020202020204" charset="0"/>
              </a:rPr>
              <a:t>clear in left lung</a:t>
            </a:r>
            <a:r>
              <a:rPr lang="en-US" sz="1800" dirty="0">
                <a:latin typeface="Caveat Brush" panose="020B0604020202020204" charset="0"/>
              </a:rPr>
              <a:t>) </a:t>
            </a:r>
            <a:endParaRPr lang="ar-JO" sz="1800" dirty="0">
              <a:latin typeface="Caveat Brush" panose="020B0604020202020204" charset="0"/>
            </a:endParaRPr>
          </a:p>
        </p:txBody>
      </p:sp>
      <p:sp>
        <p:nvSpPr>
          <p:cNvPr id="5" name="مربع نص 7">
            <a:extLst>
              <a:ext uri="{FF2B5EF4-FFF2-40B4-BE49-F238E27FC236}">
                <a16:creationId xmlns:a16="http://schemas.microsoft.com/office/drawing/2014/main" id="{6E898D38-3A3C-41D4-AFCE-8CB57EA992BA}"/>
              </a:ext>
            </a:extLst>
          </p:cNvPr>
          <p:cNvSpPr txBox="1"/>
          <p:nvPr/>
        </p:nvSpPr>
        <p:spPr>
          <a:xfrm>
            <a:off x="5613400" y="124699"/>
            <a:ext cx="2286000" cy="584775"/>
          </a:xfrm>
          <a:prstGeom prst="rect">
            <a:avLst/>
          </a:prstGeom>
          <a:noFill/>
        </p:spPr>
        <p:txBody>
          <a:bodyPr wrap="square" rtlCol="1">
            <a:spAutoFit/>
          </a:bodyPr>
          <a:lstStyle/>
          <a:p>
            <a:r>
              <a:rPr lang="en-US" sz="3200" dirty="0">
                <a:solidFill>
                  <a:schemeClr val="bg1"/>
                </a:solidFill>
                <a:latin typeface="Caveat Brush" panose="020B0604020202020204" charset="0"/>
              </a:rPr>
              <a:t>Example 2</a:t>
            </a:r>
          </a:p>
        </p:txBody>
      </p:sp>
      <p:cxnSp>
        <p:nvCxnSpPr>
          <p:cNvPr id="6" name="رابط كسهم مستقيم 9">
            <a:extLst>
              <a:ext uri="{FF2B5EF4-FFF2-40B4-BE49-F238E27FC236}">
                <a16:creationId xmlns:a16="http://schemas.microsoft.com/office/drawing/2014/main" id="{2173A194-3D7C-4E96-97A6-691102F6434C}"/>
              </a:ext>
            </a:extLst>
          </p:cNvPr>
          <p:cNvCxnSpPr>
            <a:cxnSpLocks/>
          </p:cNvCxnSpPr>
          <p:nvPr/>
        </p:nvCxnSpPr>
        <p:spPr>
          <a:xfrm>
            <a:off x="2804886" y="1701800"/>
            <a:ext cx="0" cy="609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51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00000">
              <a:schemeClr val="accent2"/>
            </a:gs>
          </a:gsLst>
          <a:lin ang="2700006" scaled="0"/>
        </a:gradFill>
        <a:effectLst/>
      </p:bgPr>
    </p:bg>
    <p:spTree>
      <p:nvGrpSpPr>
        <p:cNvPr id="1" name="Shape 291"/>
        <p:cNvGrpSpPr/>
        <p:nvPr/>
      </p:nvGrpSpPr>
      <p:grpSpPr>
        <a:xfrm>
          <a:off x="0" y="0"/>
          <a:ext cx="0" cy="0"/>
          <a:chOff x="0" y="0"/>
          <a:chExt cx="0" cy="0"/>
        </a:xfrm>
      </p:grpSpPr>
      <p:sp>
        <p:nvSpPr>
          <p:cNvPr id="13" name="مربع نص 1">
            <a:extLst>
              <a:ext uri="{FF2B5EF4-FFF2-40B4-BE49-F238E27FC236}">
                <a16:creationId xmlns:a16="http://schemas.microsoft.com/office/drawing/2014/main" id="{11FF1824-D556-4696-AF50-62DA04DAC4E5}"/>
              </a:ext>
            </a:extLst>
          </p:cNvPr>
          <p:cNvSpPr txBox="1"/>
          <p:nvPr/>
        </p:nvSpPr>
        <p:spPr>
          <a:xfrm>
            <a:off x="101177" y="0"/>
            <a:ext cx="2667000" cy="584775"/>
          </a:xfrm>
          <a:prstGeom prst="rect">
            <a:avLst/>
          </a:prstGeom>
          <a:noFill/>
        </p:spPr>
        <p:txBody>
          <a:bodyPr wrap="square" rtlCol="1">
            <a:spAutoFit/>
          </a:bodyPr>
          <a:lstStyle/>
          <a:p>
            <a:r>
              <a:rPr lang="en-US" sz="3200" dirty="0">
                <a:solidFill>
                  <a:schemeClr val="bg1"/>
                </a:solidFill>
                <a:latin typeface="Caveat Brush" panose="020B0604020202020204" charset="0"/>
              </a:rPr>
              <a:t>Example 3</a:t>
            </a:r>
            <a:endParaRPr lang="ar-JO" sz="3200" dirty="0">
              <a:solidFill>
                <a:schemeClr val="bg1"/>
              </a:solidFill>
              <a:latin typeface="Caveat Brush" panose="020B0604020202020204" charset="0"/>
            </a:endParaRPr>
          </a:p>
        </p:txBody>
      </p:sp>
      <p:sp>
        <p:nvSpPr>
          <p:cNvPr id="14" name="سهم إلى اليسار 6">
            <a:extLst>
              <a:ext uri="{FF2B5EF4-FFF2-40B4-BE49-F238E27FC236}">
                <a16:creationId xmlns:a16="http://schemas.microsoft.com/office/drawing/2014/main" id="{78F53E7B-91DF-4084-8FDB-0BDB60E8D0F3}"/>
              </a:ext>
            </a:extLst>
          </p:cNvPr>
          <p:cNvSpPr/>
          <p:nvPr/>
        </p:nvSpPr>
        <p:spPr>
          <a:xfrm>
            <a:off x="2197198" y="2538956"/>
            <a:ext cx="802710" cy="457200"/>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5" name="مربع نص 8">
            <a:extLst>
              <a:ext uri="{FF2B5EF4-FFF2-40B4-BE49-F238E27FC236}">
                <a16:creationId xmlns:a16="http://schemas.microsoft.com/office/drawing/2014/main" id="{97723B35-5BEF-4FFC-BC47-B33A3CB90245}"/>
              </a:ext>
            </a:extLst>
          </p:cNvPr>
          <p:cNvSpPr txBox="1"/>
          <p:nvPr/>
        </p:nvSpPr>
        <p:spPr>
          <a:xfrm>
            <a:off x="3701141" y="195022"/>
            <a:ext cx="1926165" cy="230832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800" dirty="0">
                <a:latin typeface="Caveat Brush" panose="020B0604020202020204" charset="0"/>
              </a:rPr>
              <a:t>Radiation pneumonitis (radiation therapy induced fibrosis) leaves scarring in the lung with significant volume loss during its later stages </a:t>
            </a:r>
            <a:endParaRPr lang="ar-JO" sz="1800" dirty="0">
              <a:latin typeface="Caveat Brush" panose="020B0604020202020204" charset="0"/>
            </a:endParaRPr>
          </a:p>
        </p:txBody>
      </p:sp>
      <p:sp>
        <p:nvSpPr>
          <p:cNvPr id="17" name="مربع نص 13">
            <a:extLst>
              <a:ext uri="{FF2B5EF4-FFF2-40B4-BE49-F238E27FC236}">
                <a16:creationId xmlns:a16="http://schemas.microsoft.com/office/drawing/2014/main" id="{C6212EE0-4718-408D-B351-2CFC61602F4D}"/>
              </a:ext>
            </a:extLst>
          </p:cNvPr>
          <p:cNvSpPr txBox="1"/>
          <p:nvPr/>
        </p:nvSpPr>
        <p:spPr>
          <a:xfrm>
            <a:off x="3701142" y="2593570"/>
            <a:ext cx="1926165" cy="230832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800" dirty="0">
                <a:latin typeface="Caveat Brush" panose="020B0604020202020204" charset="0"/>
              </a:rPr>
              <a:t>It is frequently localized by sharply defined lines (</a:t>
            </a:r>
            <a:r>
              <a:rPr lang="en-US" sz="1800" dirty="0">
                <a:solidFill>
                  <a:srgbClr val="FF0000"/>
                </a:solidFill>
                <a:latin typeface="Caveat Brush" panose="020B0604020202020204" charset="0"/>
              </a:rPr>
              <a:t>red arrows</a:t>
            </a:r>
            <a:r>
              <a:rPr lang="en-US" sz="1800" dirty="0">
                <a:latin typeface="Caveat Brush" panose="020B0604020202020204" charset="0"/>
              </a:rPr>
              <a:t>) that coincide with the portals of the radiation therapy beam to which the patient was exposed. </a:t>
            </a:r>
            <a:endParaRPr lang="ar-JO" sz="1800" dirty="0">
              <a:latin typeface="Caveat Brush" panose="020B0604020202020204" charset="0"/>
            </a:endParaRPr>
          </a:p>
        </p:txBody>
      </p:sp>
      <p:pic>
        <p:nvPicPr>
          <p:cNvPr id="18" name="صورة 15">
            <a:extLst>
              <a:ext uri="{FF2B5EF4-FFF2-40B4-BE49-F238E27FC236}">
                <a16:creationId xmlns:a16="http://schemas.microsoft.com/office/drawing/2014/main" id="{8A104C88-7F3A-4160-AE16-5FD536C19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94" y="948889"/>
            <a:ext cx="3272363" cy="3637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9" name="رابط كسهم مستقيم 23">
            <a:extLst>
              <a:ext uri="{FF2B5EF4-FFF2-40B4-BE49-F238E27FC236}">
                <a16:creationId xmlns:a16="http://schemas.microsoft.com/office/drawing/2014/main" id="{4DDAC9F8-9B2D-4B4C-A0A7-F34B54456AB0}"/>
              </a:ext>
            </a:extLst>
          </p:cNvPr>
          <p:cNvCxnSpPr/>
          <p:nvPr/>
        </p:nvCxnSpPr>
        <p:spPr>
          <a:xfrm flipH="1">
            <a:off x="1434677" y="2538956"/>
            <a:ext cx="533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مربع نص 2">
            <a:extLst>
              <a:ext uri="{FF2B5EF4-FFF2-40B4-BE49-F238E27FC236}">
                <a16:creationId xmlns:a16="http://schemas.microsoft.com/office/drawing/2014/main" id="{22E8E265-CEBB-47C2-9A2E-E4BDE464398B}"/>
              </a:ext>
            </a:extLst>
          </p:cNvPr>
          <p:cNvSpPr txBox="1"/>
          <p:nvPr/>
        </p:nvSpPr>
        <p:spPr>
          <a:xfrm>
            <a:off x="3211285" y="1026437"/>
            <a:ext cx="1524000" cy="369332"/>
          </a:xfrm>
          <a:prstGeom prst="rect">
            <a:avLst/>
          </a:prstGeom>
          <a:noFill/>
        </p:spPr>
        <p:txBody>
          <a:bodyPr wrap="square" rtlCol="1">
            <a:spAutoFit/>
          </a:bodyPr>
          <a:lstStyle/>
          <a:p>
            <a:r>
              <a:rPr lang="en-US" dirty="0"/>
              <a:t>L </a:t>
            </a:r>
            <a:endParaRPr lang="ar-JO" dirty="0"/>
          </a:p>
        </p:txBody>
      </p:sp>
      <p:sp>
        <p:nvSpPr>
          <p:cNvPr id="24" name="Google Shape;217;p27">
            <a:extLst>
              <a:ext uri="{FF2B5EF4-FFF2-40B4-BE49-F238E27FC236}">
                <a16:creationId xmlns:a16="http://schemas.microsoft.com/office/drawing/2014/main" id="{C9F34004-F383-4A88-AB5F-C417AB1486DD}"/>
              </a:ext>
            </a:extLst>
          </p:cNvPr>
          <p:cNvSpPr txBox="1">
            <a:spLocks noGrp="1"/>
          </p:cNvSpPr>
          <p:nvPr>
            <p:ph type="sldNum" idx="12"/>
          </p:nvPr>
        </p:nvSpPr>
        <p:spPr>
          <a:xfrm>
            <a:off x="6223613" y="3851152"/>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25" name="صورة 11">
            <a:extLst>
              <a:ext uri="{FF2B5EF4-FFF2-40B4-BE49-F238E27FC236}">
                <a16:creationId xmlns:a16="http://schemas.microsoft.com/office/drawing/2014/main" id="{9471EF15-21F2-4416-9CE1-AF83B6BD0620}"/>
              </a:ext>
            </a:extLst>
          </p:cNvPr>
          <p:cNvPicPr>
            <a:picLocks noChangeAspect="1"/>
          </p:cNvPicPr>
          <p:nvPr/>
        </p:nvPicPr>
        <p:blipFill rotWithShape="1">
          <a:blip r:embed="rId4">
            <a:extLst>
              <a:ext uri="{28A0092B-C50C-407E-A947-70E740481C1C}">
                <a14:useLocalDpi xmlns:a14="http://schemas.microsoft.com/office/drawing/2010/main" val="0"/>
              </a:ext>
            </a:extLst>
          </a:blip>
          <a:srcRect l="15940" t="17690" r="42425" b="18296"/>
          <a:stretch/>
        </p:blipFill>
        <p:spPr>
          <a:xfrm>
            <a:off x="5820229" y="948889"/>
            <a:ext cx="3200400" cy="3551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6" name="رابط كسهم مستقيم 27">
            <a:extLst>
              <a:ext uri="{FF2B5EF4-FFF2-40B4-BE49-F238E27FC236}">
                <a16:creationId xmlns:a16="http://schemas.microsoft.com/office/drawing/2014/main" id="{BAA3EBFB-FE2F-452D-A34D-E84F9B9C08D9}"/>
              </a:ext>
            </a:extLst>
          </p:cNvPr>
          <p:cNvCxnSpPr/>
          <p:nvPr/>
        </p:nvCxnSpPr>
        <p:spPr>
          <a:xfrm flipV="1">
            <a:off x="6810829" y="2325037"/>
            <a:ext cx="304800" cy="3566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رابط كسهم مستقيم 29">
            <a:extLst>
              <a:ext uri="{FF2B5EF4-FFF2-40B4-BE49-F238E27FC236}">
                <a16:creationId xmlns:a16="http://schemas.microsoft.com/office/drawing/2014/main" id="{6A589131-F605-4ACF-942B-91375AE0416B}"/>
              </a:ext>
            </a:extLst>
          </p:cNvPr>
          <p:cNvCxnSpPr/>
          <p:nvPr/>
        </p:nvCxnSpPr>
        <p:spPr>
          <a:xfrm flipH="1" flipV="1">
            <a:off x="7839007" y="2365148"/>
            <a:ext cx="304800" cy="3165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مربع نص 3">
            <a:extLst>
              <a:ext uri="{FF2B5EF4-FFF2-40B4-BE49-F238E27FC236}">
                <a16:creationId xmlns:a16="http://schemas.microsoft.com/office/drawing/2014/main" id="{8AED1D89-10E6-4388-BB70-8D0DB4ED9130}"/>
              </a:ext>
            </a:extLst>
          </p:cNvPr>
          <p:cNvSpPr txBox="1"/>
          <p:nvPr/>
        </p:nvSpPr>
        <p:spPr>
          <a:xfrm>
            <a:off x="8639629" y="917495"/>
            <a:ext cx="2091325" cy="369332"/>
          </a:xfrm>
          <a:prstGeom prst="rect">
            <a:avLst/>
          </a:prstGeom>
          <a:noFill/>
        </p:spPr>
        <p:txBody>
          <a:bodyPr wrap="square" rtlCol="1">
            <a:spAutoFit/>
          </a:bodyPr>
          <a:lstStyle/>
          <a:p>
            <a:r>
              <a:rPr lang="en-US" dirty="0">
                <a:solidFill>
                  <a:schemeClr val="bg1"/>
                </a:solidFill>
              </a:rPr>
              <a:t>L </a:t>
            </a:r>
            <a:endParaRPr lang="ar-JO" dirty="0">
              <a:solidFill>
                <a:schemeClr val="bg1"/>
              </a:solidFill>
            </a:endParaRPr>
          </a:p>
        </p:txBody>
      </p:sp>
    </p:spTree>
    <p:extLst>
      <p:ext uri="{BB962C8B-B14F-4D97-AF65-F5344CB8AC3E}">
        <p14:creationId xmlns:p14="http://schemas.microsoft.com/office/powerpoint/2010/main" val="118598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100000">
              <a:schemeClr val="accent3"/>
            </a:gs>
          </a:gsLst>
          <a:lin ang="2700006" scaled="0"/>
        </a:gradFill>
        <a:effectLst/>
      </p:bgPr>
    </p:bg>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259772" y="979183"/>
            <a:ext cx="5435455" cy="222219"/>
          </a:xfrm>
          <a:prstGeom prst="rect">
            <a:avLst/>
          </a:prstGeom>
        </p:spPr>
        <p:txBody>
          <a:bodyPr spcFirstLastPara="1" wrap="square" lIns="0" tIns="0" rIns="0" bIns="0" anchor="ctr" anchorCtr="0">
            <a:noAutofit/>
          </a:bodyPr>
          <a:lstStyle/>
          <a:p>
            <a:r>
              <a:rPr lang="en-US" sz="3600" dirty="0">
                <a:solidFill>
                  <a:srgbClr val="92D050"/>
                </a:solidFill>
              </a:rPr>
              <a:t>Normal PA Chest X-Ray </a:t>
            </a:r>
            <a:br>
              <a:rPr lang="ar-JO" sz="3600" dirty="0"/>
            </a:br>
            <a:endParaRPr dirty="0"/>
          </a:p>
        </p:txBody>
      </p:sp>
      <p:sp>
        <p:nvSpPr>
          <p:cNvPr id="141" name="Google Shape;141;p21"/>
          <p:cNvSpPr txBox="1">
            <a:spLocks noGrp="1"/>
          </p:cNvSpPr>
          <p:nvPr>
            <p:ph type="body" idx="2"/>
          </p:nvPr>
        </p:nvSpPr>
        <p:spPr>
          <a:xfrm>
            <a:off x="5368073" y="1201141"/>
            <a:ext cx="2339605" cy="1343912"/>
          </a:xfrm>
          <a:prstGeom prst="rect">
            <a:avLst/>
          </a:prstGeom>
        </p:spPr>
        <p:txBody>
          <a:bodyPr spcFirstLastPara="1" wrap="square" lIns="0" tIns="0" rIns="0" bIns="0" anchor="t" anchorCtr="0">
            <a:noAutofit/>
          </a:bodyPr>
          <a:lstStyle/>
          <a:p>
            <a:pPr marL="342900" indent="-342900">
              <a:buFont typeface="Wingdings" pitchFamily="2" charset="2"/>
              <a:buChar char="ü"/>
            </a:pPr>
            <a:r>
              <a:rPr lang="en-US" sz="1800" b="1" u="sng" dirty="0">
                <a:latin typeface="Caveat Brush" panose="020B0604020202020204" charset="0"/>
              </a:rPr>
              <a:t>Name</a:t>
            </a:r>
            <a:r>
              <a:rPr lang="en-US" sz="1800" dirty="0">
                <a:latin typeface="Caveat Brush" panose="020B0604020202020204" charset="0"/>
              </a:rPr>
              <a:t> : S. A. </a:t>
            </a:r>
          </a:p>
          <a:p>
            <a:pPr marL="342900" indent="-342900">
              <a:buFont typeface="Wingdings" pitchFamily="2" charset="2"/>
              <a:buChar char="ü"/>
            </a:pPr>
            <a:r>
              <a:rPr lang="en-US" sz="1800" b="1" u="sng" dirty="0">
                <a:latin typeface="Caveat Brush" panose="020B0604020202020204" charset="0"/>
              </a:rPr>
              <a:t>Sex</a:t>
            </a:r>
            <a:r>
              <a:rPr lang="en-US" sz="1800" dirty="0">
                <a:latin typeface="Caveat Brush" panose="020B0604020202020204" charset="0"/>
              </a:rPr>
              <a:t> : male</a:t>
            </a:r>
          </a:p>
          <a:p>
            <a:pPr marL="342900" indent="-342900">
              <a:buFont typeface="Wingdings" pitchFamily="2" charset="2"/>
              <a:buChar char="ü"/>
            </a:pPr>
            <a:r>
              <a:rPr lang="en-US" sz="1800" b="1" u="sng" dirty="0">
                <a:latin typeface="Caveat Brush" panose="020B0604020202020204" charset="0"/>
              </a:rPr>
              <a:t>Age</a:t>
            </a:r>
            <a:r>
              <a:rPr lang="en-US" sz="1800" dirty="0">
                <a:latin typeface="Caveat Brush" panose="020B0604020202020204" charset="0"/>
              </a:rPr>
              <a:t> : 20y</a:t>
            </a:r>
          </a:p>
          <a:p>
            <a:pPr marL="342900" indent="-342900">
              <a:buFont typeface="Wingdings" pitchFamily="2" charset="2"/>
              <a:buChar char="ü"/>
            </a:pPr>
            <a:r>
              <a:rPr lang="en-US" sz="1800" b="1" u="sng" dirty="0">
                <a:latin typeface="Caveat Brush" panose="020B0604020202020204" charset="0"/>
              </a:rPr>
              <a:t>Date</a:t>
            </a:r>
            <a:r>
              <a:rPr lang="en-US" sz="1800" dirty="0">
                <a:latin typeface="Caveat Brush" panose="020B0604020202020204" charset="0"/>
              </a:rPr>
              <a:t> : 3-12-2020</a:t>
            </a:r>
          </a:p>
          <a:p>
            <a:pPr marL="342900" indent="-342900">
              <a:buFont typeface="Wingdings" pitchFamily="2" charset="2"/>
              <a:buChar char="ü"/>
            </a:pPr>
            <a:r>
              <a:rPr lang="en-US" sz="1800" b="1" u="sng" dirty="0">
                <a:latin typeface="Caveat Brush" panose="020B0604020202020204" charset="0"/>
              </a:rPr>
              <a:t>Projection</a:t>
            </a:r>
            <a:r>
              <a:rPr lang="en-US" sz="1800" dirty="0">
                <a:latin typeface="Caveat Brush" panose="020B0604020202020204" charset="0"/>
              </a:rPr>
              <a:t> : PA </a:t>
            </a:r>
          </a:p>
          <a:p>
            <a:pPr marL="0" lvl="0" indent="0" algn="l" rtl="0">
              <a:spcBef>
                <a:spcPts val="600"/>
              </a:spcBef>
              <a:spcAft>
                <a:spcPts val="0"/>
              </a:spcAft>
              <a:buNone/>
            </a:pPr>
            <a:endParaRPr sz="1800" dirty="0">
              <a:latin typeface="Caveat Brush" panose="020B0604020202020204" charset="0"/>
            </a:endParaRPr>
          </a:p>
        </p:txBody>
      </p:sp>
      <p:sp>
        <p:nvSpPr>
          <p:cNvPr id="143" name="Google Shape;143;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11" name="صورة 5">
            <a:extLst>
              <a:ext uri="{FF2B5EF4-FFF2-40B4-BE49-F238E27FC236}">
                <a16:creationId xmlns:a16="http://schemas.microsoft.com/office/drawing/2014/main" id="{95FB32F1-CE49-4652-A88D-BA922268B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72" y="1323633"/>
            <a:ext cx="4617471" cy="3715578"/>
          </a:xfrm>
          <a:prstGeom prst="rect">
            <a:avLst/>
          </a:prstGeom>
        </p:spPr>
      </p:pic>
      <p:sp>
        <p:nvSpPr>
          <p:cNvPr id="6" name="TextBox 5">
            <a:extLst>
              <a:ext uri="{FF2B5EF4-FFF2-40B4-BE49-F238E27FC236}">
                <a16:creationId xmlns:a16="http://schemas.microsoft.com/office/drawing/2014/main" id="{ED25ED9C-0000-4343-957D-F22C5E7168FA}"/>
              </a:ext>
            </a:extLst>
          </p:cNvPr>
          <p:cNvSpPr txBox="1"/>
          <p:nvPr/>
        </p:nvSpPr>
        <p:spPr>
          <a:xfrm>
            <a:off x="5368073" y="3249701"/>
            <a:ext cx="3661211" cy="2031325"/>
          </a:xfrm>
          <a:prstGeom prst="rect">
            <a:avLst/>
          </a:prstGeom>
          <a:noFill/>
        </p:spPr>
        <p:txBody>
          <a:bodyPr wrap="square" rtlCol="1">
            <a:spAutoFit/>
          </a:bodyPr>
          <a:lstStyle/>
          <a:p>
            <a:r>
              <a:rPr lang="en-US" sz="1800" b="1" u="sng" dirty="0">
                <a:solidFill>
                  <a:schemeClr val="bg1"/>
                </a:solidFill>
                <a:latin typeface="Caveat Brush" panose="020B0604020202020204" charset="0"/>
              </a:rPr>
              <a:t>Image Quality </a:t>
            </a:r>
            <a:r>
              <a:rPr lang="en-US" sz="1800" dirty="0">
                <a:solidFill>
                  <a:schemeClr val="bg1"/>
                </a:solidFill>
                <a:latin typeface="Caveat Brush" panose="020B0604020202020204" charset="0"/>
              </a:rPr>
              <a:t>: </a:t>
            </a:r>
          </a:p>
          <a:p>
            <a:pPr marL="285750" indent="-285750">
              <a:buFont typeface="Wingdings" pitchFamily="2" charset="2"/>
              <a:buChar char="ü"/>
            </a:pPr>
            <a:r>
              <a:rPr lang="en-US" sz="1800" dirty="0">
                <a:solidFill>
                  <a:schemeClr val="bg1"/>
                </a:solidFill>
                <a:latin typeface="Caveat Brush" panose="020B0604020202020204" charset="0"/>
              </a:rPr>
              <a:t>Centralized position ( no rotation ) </a:t>
            </a:r>
          </a:p>
          <a:p>
            <a:pPr marL="285750" indent="-285750">
              <a:buFont typeface="Wingdings" pitchFamily="2" charset="2"/>
              <a:buChar char="ü"/>
            </a:pPr>
            <a:r>
              <a:rPr lang="en-US" sz="1800" dirty="0">
                <a:solidFill>
                  <a:schemeClr val="bg1"/>
                </a:solidFill>
                <a:latin typeface="Caveat Brush" panose="020B0604020202020204" charset="0"/>
              </a:rPr>
              <a:t>Full inspiration </a:t>
            </a:r>
          </a:p>
          <a:p>
            <a:pPr marL="342900" indent="-342900">
              <a:buFont typeface="Wingdings" pitchFamily="2" charset="2"/>
              <a:buChar char="ü"/>
            </a:pPr>
            <a:r>
              <a:rPr lang="en-US" sz="1800" dirty="0">
                <a:solidFill>
                  <a:schemeClr val="bg1"/>
                </a:solidFill>
                <a:latin typeface="Caveat Brush" panose="020B0604020202020204" charset="0"/>
              </a:rPr>
              <a:t>First ribs | costophrenic angles | lateral edges of the ribs are all visible </a:t>
            </a:r>
          </a:p>
          <a:p>
            <a:pPr marL="285750" indent="-285750">
              <a:buFont typeface="Wingdings" pitchFamily="2" charset="2"/>
              <a:buChar char="ü"/>
            </a:pPr>
            <a:r>
              <a:rPr lang="en-US" sz="1800" dirty="0">
                <a:solidFill>
                  <a:schemeClr val="bg1"/>
                </a:solidFill>
                <a:latin typeface="Caveat Brush" panose="020B0604020202020204" charset="0"/>
              </a:rPr>
              <a:t>Optimum exposure </a:t>
            </a:r>
          </a:p>
          <a:p>
            <a:endParaRPr lang="ar-JO" sz="1800" dirty="0">
              <a:solidFill>
                <a:schemeClr val="bg1"/>
              </a:solidFill>
              <a:latin typeface="Caveat Brush"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2700006" scaled="0"/>
        </a:gra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body" idx="1"/>
          </p:nvPr>
        </p:nvSpPr>
        <p:spPr>
          <a:xfrm>
            <a:off x="3149400" y="837612"/>
            <a:ext cx="2845200" cy="31746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sz="8800" dirty="0">
                <a:solidFill>
                  <a:schemeClr val="accent5">
                    <a:lumMod val="60000"/>
                    <a:lumOff val="40000"/>
                  </a:schemeClr>
                </a:solidFill>
              </a:rPr>
              <a:t>Case</a:t>
            </a:r>
          </a:p>
          <a:p>
            <a:pPr marL="0" lvl="0" indent="0" algn="ctr" rtl="0">
              <a:spcBef>
                <a:spcPts val="600"/>
              </a:spcBef>
              <a:spcAft>
                <a:spcPts val="0"/>
              </a:spcAft>
              <a:buNone/>
            </a:pPr>
            <a:r>
              <a:rPr lang="en-US" sz="8800" dirty="0">
                <a:solidFill>
                  <a:schemeClr val="accent5">
                    <a:lumMod val="60000"/>
                    <a:lumOff val="40000"/>
                  </a:schemeClr>
                </a:solidFill>
              </a:rPr>
              <a:t>1 </a:t>
            </a:r>
            <a:endParaRPr sz="8800" dirty="0">
              <a:solidFill>
                <a:schemeClr val="accent5">
                  <a:lumMod val="60000"/>
                  <a:lumOff val="40000"/>
                </a:schemeClr>
              </a:solidFill>
            </a:endParaRPr>
          </a:p>
        </p:txBody>
      </p:sp>
      <p:sp>
        <p:nvSpPr>
          <p:cNvPr id="108" name="Google Shape;108;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5" name="TextBox 4">
            <a:extLst>
              <a:ext uri="{FF2B5EF4-FFF2-40B4-BE49-F238E27FC236}">
                <a16:creationId xmlns:a16="http://schemas.microsoft.com/office/drawing/2014/main" id="{3F9E0BDF-C420-414B-BE7A-C782301C3267}"/>
              </a:ext>
            </a:extLst>
          </p:cNvPr>
          <p:cNvSpPr txBox="1"/>
          <p:nvPr/>
        </p:nvSpPr>
        <p:spPr>
          <a:xfrm>
            <a:off x="138545" y="652763"/>
            <a:ext cx="2750128" cy="4524315"/>
          </a:xfrm>
          <a:prstGeom prst="rect">
            <a:avLst/>
          </a:prstGeom>
          <a:noFill/>
        </p:spPr>
        <p:txBody>
          <a:bodyPr wrap="square">
            <a:spAutoFit/>
          </a:bodyPr>
          <a:lstStyle/>
          <a:p>
            <a:r>
              <a:rPr lang="en-GB" sz="1800" dirty="0">
                <a:solidFill>
                  <a:schemeClr val="bg1"/>
                </a:solidFill>
                <a:latin typeface="Caveat Brush" panose="020B0604020202020204" charset="0"/>
              </a:rPr>
              <a:t>*   A 30 years old female patient presenting with acute shortness    of breath</a:t>
            </a:r>
          </a:p>
          <a:p>
            <a:endParaRPr lang="en-GB" sz="1800" dirty="0">
              <a:solidFill>
                <a:schemeClr val="bg1"/>
              </a:solidFill>
              <a:latin typeface="Caveat Brush" panose="020B0604020202020204" charset="0"/>
            </a:endParaRPr>
          </a:p>
          <a:p>
            <a:r>
              <a:rPr lang="en-GB" sz="1800" dirty="0">
                <a:solidFill>
                  <a:schemeClr val="bg1"/>
                </a:solidFill>
                <a:latin typeface="Caveat Brush" panose="020B0604020202020204" charset="0"/>
              </a:rPr>
              <a:t>*  She also complained of a pleuritic chest pain </a:t>
            </a:r>
          </a:p>
          <a:p>
            <a:endParaRPr lang="en-GB" sz="1800" dirty="0">
              <a:solidFill>
                <a:schemeClr val="bg1"/>
              </a:solidFill>
              <a:latin typeface="Caveat Brush" panose="020B0604020202020204" charset="0"/>
            </a:endParaRPr>
          </a:p>
          <a:p>
            <a:r>
              <a:rPr lang="en-GB" sz="1800" dirty="0">
                <a:solidFill>
                  <a:schemeClr val="bg1"/>
                </a:solidFill>
                <a:latin typeface="Caveat Brush" panose="020B0604020202020204" charset="0"/>
              </a:rPr>
              <a:t>*  She was a known asthmatic for five years yet uncompliant with her medications </a:t>
            </a:r>
          </a:p>
          <a:p>
            <a:endParaRPr lang="en-GB" sz="1800" dirty="0">
              <a:solidFill>
                <a:schemeClr val="bg1"/>
              </a:solidFill>
              <a:latin typeface="Caveat Brush" panose="020B0604020202020204" charset="0"/>
            </a:endParaRPr>
          </a:p>
          <a:p>
            <a:r>
              <a:rPr lang="en-GB" sz="1800" dirty="0">
                <a:solidFill>
                  <a:schemeClr val="bg1"/>
                </a:solidFill>
                <a:latin typeface="Caveat Brush" panose="020B0604020202020204" charset="0"/>
              </a:rPr>
              <a:t>*  An angiogram was preformed to rule out PE, then a chest X-ray was preformed </a:t>
            </a:r>
          </a:p>
          <a:p>
            <a:endParaRPr lang="en-GB" sz="1800" dirty="0">
              <a:solidFill>
                <a:schemeClr val="bg1"/>
              </a:solidFill>
              <a:latin typeface="Caveat Brush" panose="020B0604020202020204" charset="0"/>
            </a:endParaRPr>
          </a:p>
          <a:p>
            <a:endParaRPr lang="en-GB" sz="1800" dirty="0">
              <a:solidFill>
                <a:schemeClr val="bg1"/>
              </a:solidFill>
              <a:latin typeface="Caveat Brush" panose="020B0604020202020204" charset="0"/>
            </a:endParaRPr>
          </a:p>
        </p:txBody>
      </p:sp>
      <p:sp>
        <p:nvSpPr>
          <p:cNvPr id="6" name="TextBox 5">
            <a:extLst>
              <a:ext uri="{FF2B5EF4-FFF2-40B4-BE49-F238E27FC236}">
                <a16:creationId xmlns:a16="http://schemas.microsoft.com/office/drawing/2014/main" id="{1DFBBE5F-EE8C-4733-8341-62D190BB6B02}"/>
              </a:ext>
            </a:extLst>
          </p:cNvPr>
          <p:cNvSpPr txBox="1"/>
          <p:nvPr/>
        </p:nvSpPr>
        <p:spPr>
          <a:xfrm>
            <a:off x="6255327" y="2050474"/>
            <a:ext cx="2773957" cy="1029108"/>
          </a:xfrm>
          <a:prstGeom prst="rect">
            <a:avLst/>
          </a:prstGeom>
          <a:noFill/>
          <a:ln>
            <a:solidFill>
              <a:schemeClr val="bg1"/>
            </a:solidFill>
          </a:ln>
        </p:spPr>
        <p:txBody>
          <a:bodyPr wrap="square" rtlCol="1">
            <a:spAutoFit/>
          </a:bodyPr>
          <a:lstStyle/>
          <a:p>
            <a:r>
              <a:rPr lang="en-GB" sz="2000" b="1" dirty="0">
                <a:solidFill>
                  <a:schemeClr val="bg1"/>
                </a:solidFill>
                <a:latin typeface="Caveat Brush" panose="020B0604020202020204" charset="0"/>
              </a:rPr>
              <a:t>The following findings were found:</a:t>
            </a:r>
          </a:p>
          <a:p>
            <a:endParaRPr lang="ar-JO" sz="2000" b="1" dirty="0">
              <a:solidFill>
                <a:schemeClr val="bg1"/>
              </a:solidFill>
              <a:latin typeface="Caveat Brush" panose="020B0604020202020204" charset="0"/>
            </a:endParaRPr>
          </a:p>
        </p:txBody>
      </p:sp>
      <p:sp>
        <p:nvSpPr>
          <p:cNvPr id="7" name="Arrow: Right 6">
            <a:extLst>
              <a:ext uri="{FF2B5EF4-FFF2-40B4-BE49-F238E27FC236}">
                <a16:creationId xmlns:a16="http://schemas.microsoft.com/office/drawing/2014/main" id="{7A6549F7-CF0E-4AA4-AF67-D0714EC7F518}"/>
              </a:ext>
            </a:extLst>
          </p:cNvPr>
          <p:cNvSpPr/>
          <p:nvPr/>
        </p:nvSpPr>
        <p:spPr>
          <a:xfrm>
            <a:off x="6874164" y="2834638"/>
            <a:ext cx="2061029" cy="16056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903"/>
        <p:cNvGrpSpPr/>
        <p:nvPr/>
      </p:nvGrpSpPr>
      <p:grpSpPr>
        <a:xfrm>
          <a:off x="0" y="0"/>
          <a:ext cx="0" cy="0"/>
          <a:chOff x="0" y="0"/>
          <a:chExt cx="0" cy="0"/>
        </a:xfrm>
      </p:grpSpPr>
      <p:pic>
        <p:nvPicPr>
          <p:cNvPr id="24" name="Content Placeholder 6">
            <a:extLst>
              <a:ext uri="{FF2B5EF4-FFF2-40B4-BE49-F238E27FC236}">
                <a16:creationId xmlns:a16="http://schemas.microsoft.com/office/drawing/2014/main" id="{7A11EC9F-13D6-4FB2-A04D-0532B6BC7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878" y="198233"/>
            <a:ext cx="4291263" cy="4747034"/>
          </a:xfrm>
          <a:prstGeom prst="rect">
            <a:avLst/>
          </a:prstGeom>
        </p:spPr>
      </p:pic>
      <p:sp>
        <p:nvSpPr>
          <p:cNvPr id="25" name="Right Arrow 13">
            <a:extLst>
              <a:ext uri="{FF2B5EF4-FFF2-40B4-BE49-F238E27FC236}">
                <a16:creationId xmlns:a16="http://schemas.microsoft.com/office/drawing/2014/main" id="{ECBD59BB-7953-491B-B68B-B5A87A54A9FC}"/>
              </a:ext>
            </a:extLst>
          </p:cNvPr>
          <p:cNvSpPr/>
          <p:nvPr/>
        </p:nvSpPr>
        <p:spPr>
          <a:xfrm>
            <a:off x="5921827" y="2039256"/>
            <a:ext cx="1133929" cy="1052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Arrow 12">
            <a:extLst>
              <a:ext uri="{FF2B5EF4-FFF2-40B4-BE49-F238E27FC236}">
                <a16:creationId xmlns:a16="http://schemas.microsoft.com/office/drawing/2014/main" id="{573615A7-833D-4C60-92DE-A500790138E7}"/>
              </a:ext>
            </a:extLst>
          </p:cNvPr>
          <p:cNvSpPr/>
          <p:nvPr/>
        </p:nvSpPr>
        <p:spPr>
          <a:xfrm flipV="1">
            <a:off x="6195784" y="3219517"/>
            <a:ext cx="937987" cy="10523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3B110936-A543-47F1-B93A-25F7252E7B4F}"/>
              </a:ext>
            </a:extLst>
          </p:cNvPr>
          <p:cNvSpPr txBox="1"/>
          <p:nvPr/>
        </p:nvSpPr>
        <p:spPr>
          <a:xfrm>
            <a:off x="163858" y="358842"/>
            <a:ext cx="4222031" cy="3970318"/>
          </a:xfrm>
          <a:prstGeom prst="rect">
            <a:avLst/>
          </a:prstGeom>
          <a:noFill/>
        </p:spPr>
        <p:txBody>
          <a:bodyPr wrap="square">
            <a:spAutoFit/>
          </a:bodyPr>
          <a:lstStyle/>
          <a:p>
            <a:r>
              <a:rPr lang="en-GB" sz="1800" dirty="0">
                <a:solidFill>
                  <a:schemeClr val="bg1"/>
                </a:solidFill>
                <a:latin typeface="Caveat Brush" panose="020B0604020202020204" charset="0"/>
              </a:rPr>
              <a:t>*  Chest X-ray showed </a:t>
            </a:r>
            <a:r>
              <a:rPr lang="en-GB" sz="1800" dirty="0">
                <a:solidFill>
                  <a:srgbClr val="00B0F0"/>
                </a:solidFill>
                <a:latin typeface="Caveat Brush" panose="020B0604020202020204" charset="0"/>
              </a:rPr>
              <a:t>opacity on the lower portion of the left lung. </a:t>
            </a:r>
            <a:r>
              <a:rPr lang="en-GB" sz="1800" dirty="0">
                <a:solidFill>
                  <a:schemeClr val="bg1"/>
                </a:solidFill>
                <a:latin typeface="Caveat Brush" panose="020B0604020202020204" charset="0"/>
              </a:rPr>
              <a:t>Sings of lobar collapse </a:t>
            </a:r>
          </a:p>
          <a:p>
            <a:endParaRPr lang="en-GB" sz="1800" dirty="0">
              <a:solidFill>
                <a:schemeClr val="bg1"/>
              </a:solidFill>
              <a:latin typeface="Caveat Brush" panose="020B0604020202020204" charset="0"/>
            </a:endParaRPr>
          </a:p>
          <a:p>
            <a:r>
              <a:rPr lang="en-GB" sz="1800" dirty="0">
                <a:solidFill>
                  <a:schemeClr val="bg1"/>
                </a:solidFill>
                <a:latin typeface="Caveat Brush" panose="020B0604020202020204" charset="0"/>
              </a:rPr>
              <a:t>*  left heart border and diaphragmatic silhouette are not identifiable (+ve silhouette sign) </a:t>
            </a:r>
          </a:p>
          <a:p>
            <a:endParaRPr lang="en-GB" sz="1800" dirty="0">
              <a:solidFill>
                <a:schemeClr val="bg1"/>
              </a:solidFill>
              <a:latin typeface="Caveat Brush" panose="020B0604020202020204" charset="0"/>
            </a:endParaRPr>
          </a:p>
          <a:p>
            <a:r>
              <a:rPr lang="en-GB" sz="1800" dirty="0">
                <a:solidFill>
                  <a:schemeClr val="bg1"/>
                </a:solidFill>
                <a:latin typeface="Caveat Brush" panose="020B0604020202020204" charset="0"/>
              </a:rPr>
              <a:t>*  Left tracheo-mediastinal shift </a:t>
            </a:r>
          </a:p>
          <a:p>
            <a:endParaRPr lang="en-GB" sz="1800" dirty="0">
              <a:solidFill>
                <a:schemeClr val="bg1"/>
              </a:solidFill>
              <a:latin typeface="Caveat Brush" panose="020B0604020202020204" charset="0"/>
            </a:endParaRPr>
          </a:p>
          <a:p>
            <a:r>
              <a:rPr lang="en-GB" sz="1800" dirty="0">
                <a:solidFill>
                  <a:srgbClr val="FF0000"/>
                </a:solidFill>
                <a:latin typeface="Caveat Brush" panose="020B0604020202020204" charset="0"/>
              </a:rPr>
              <a:t>*  Abrupt cut off of the bronchus (a sign of atelectasis)</a:t>
            </a:r>
          </a:p>
          <a:p>
            <a:endParaRPr lang="en-GB" sz="1800" dirty="0">
              <a:solidFill>
                <a:srgbClr val="FF0000"/>
              </a:solidFill>
              <a:latin typeface="Caveat Brush" panose="020B0604020202020204" charset="0"/>
            </a:endParaRPr>
          </a:p>
          <a:p>
            <a:r>
              <a:rPr lang="en-GB" sz="1800" dirty="0">
                <a:solidFill>
                  <a:schemeClr val="bg1"/>
                </a:solidFill>
                <a:latin typeface="Caveat Brush" panose="020B0604020202020204" charset="0"/>
              </a:rPr>
              <a:t>*  Absent lung marking </a:t>
            </a:r>
          </a:p>
          <a:p>
            <a:endParaRPr lang="en-GB" sz="1800" dirty="0">
              <a:solidFill>
                <a:schemeClr val="bg1"/>
              </a:solidFill>
              <a:latin typeface="Caveat Brush" panose="020B0604020202020204" charset="0"/>
            </a:endParaRPr>
          </a:p>
          <a:p>
            <a:r>
              <a:rPr lang="en-GB" sz="1800" dirty="0">
                <a:solidFill>
                  <a:schemeClr val="bg1"/>
                </a:solidFill>
                <a:latin typeface="Caveat Brush" panose="020B0604020202020204" charset="0"/>
              </a:rPr>
              <a:t>*  normal right lung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6"/>
            </a:gs>
          </a:gsLst>
          <a:lin ang="2700006" scaled="0"/>
        </a:gradFill>
        <a:effectLst/>
      </p:bgPr>
    </p:bg>
    <p:spTree>
      <p:nvGrpSpPr>
        <p:cNvPr id="1" name="Shape 266"/>
        <p:cNvGrpSpPr/>
        <p:nvPr/>
      </p:nvGrpSpPr>
      <p:grpSpPr>
        <a:xfrm>
          <a:off x="0" y="0"/>
          <a:ext cx="0" cy="0"/>
          <a:chOff x="0" y="0"/>
          <a:chExt cx="0" cy="0"/>
        </a:xfrm>
      </p:grpSpPr>
      <p:sp>
        <p:nvSpPr>
          <p:cNvPr id="2" name="Text Placeholder 1">
            <a:extLst>
              <a:ext uri="{FF2B5EF4-FFF2-40B4-BE49-F238E27FC236}">
                <a16:creationId xmlns:a16="http://schemas.microsoft.com/office/drawing/2014/main" id="{D1C8FAE9-B7F0-46BE-B137-64FC9EFE6D24}"/>
              </a:ext>
            </a:extLst>
          </p:cNvPr>
          <p:cNvSpPr>
            <a:spLocks noGrp="1"/>
          </p:cNvSpPr>
          <p:nvPr>
            <p:ph type="body" idx="1"/>
          </p:nvPr>
        </p:nvSpPr>
        <p:spPr>
          <a:xfrm>
            <a:off x="3098600" y="1290839"/>
            <a:ext cx="2845200" cy="3174600"/>
          </a:xfrm>
        </p:spPr>
        <p:txBody>
          <a:bodyPr/>
          <a:lstStyle/>
          <a:p>
            <a:pPr marL="101600" indent="0">
              <a:buNone/>
            </a:pPr>
            <a:r>
              <a:rPr lang="en-US" sz="4800" b="1" dirty="0">
                <a:solidFill>
                  <a:srgbClr val="F14E83"/>
                </a:solidFill>
                <a:latin typeface="Caveat Brush" panose="020B0604020202020204" charset="0"/>
              </a:rPr>
              <a:t>Case </a:t>
            </a:r>
            <a:br>
              <a:rPr lang="en-US" sz="4800" b="1" dirty="0">
                <a:solidFill>
                  <a:srgbClr val="F14E83"/>
                </a:solidFill>
                <a:latin typeface="Caveat Brush" panose="020B0604020202020204" charset="0"/>
              </a:rPr>
            </a:br>
            <a:r>
              <a:rPr lang="en-US" sz="4800" b="1" dirty="0">
                <a:solidFill>
                  <a:srgbClr val="F14E83"/>
                </a:solidFill>
                <a:latin typeface="Caveat Brush" panose="020B0604020202020204" charset="0"/>
              </a:rPr>
              <a:t>2</a:t>
            </a:r>
            <a:endParaRPr lang="ar-JO" sz="4800" b="1" dirty="0">
              <a:solidFill>
                <a:srgbClr val="F14E83"/>
              </a:solidFill>
              <a:latin typeface="Caveat Brush" panose="020B0604020202020204" charset="0"/>
            </a:endParaRPr>
          </a:p>
        </p:txBody>
      </p:sp>
      <p:sp>
        <p:nvSpPr>
          <p:cNvPr id="4" name="TextBox 3">
            <a:extLst>
              <a:ext uri="{FF2B5EF4-FFF2-40B4-BE49-F238E27FC236}">
                <a16:creationId xmlns:a16="http://schemas.microsoft.com/office/drawing/2014/main" id="{6ACDB974-CB97-4D0B-BFF7-C08D902177DF}"/>
              </a:ext>
            </a:extLst>
          </p:cNvPr>
          <p:cNvSpPr txBox="1"/>
          <p:nvPr/>
        </p:nvSpPr>
        <p:spPr>
          <a:xfrm>
            <a:off x="325581" y="263236"/>
            <a:ext cx="2535382" cy="4401205"/>
          </a:xfrm>
          <a:prstGeom prst="rect">
            <a:avLst/>
          </a:prstGeom>
          <a:noFill/>
        </p:spPr>
        <p:txBody>
          <a:bodyPr wrap="square">
            <a:spAutoFit/>
          </a:bodyPr>
          <a:lstStyle/>
          <a:p>
            <a:r>
              <a:rPr lang="en-GB" sz="2000" dirty="0">
                <a:solidFill>
                  <a:schemeClr val="bg1"/>
                </a:solidFill>
                <a:latin typeface="Caveat Brush" panose="020B0604020202020204" charset="0"/>
              </a:rPr>
              <a:t>*  60-year-old man experiencing a recent change in nature of his pre-existing chronic cough</a:t>
            </a:r>
          </a:p>
          <a:p>
            <a:endParaRPr lang="en-GB" sz="2000" dirty="0">
              <a:solidFill>
                <a:schemeClr val="bg1"/>
              </a:solidFill>
              <a:latin typeface="Caveat Brush" panose="020B0604020202020204" charset="0"/>
            </a:endParaRPr>
          </a:p>
          <a:p>
            <a:br>
              <a:rPr lang="en-GB" sz="2000" dirty="0">
                <a:solidFill>
                  <a:schemeClr val="bg1"/>
                </a:solidFill>
                <a:latin typeface="Caveat Brush" panose="020B0604020202020204" charset="0"/>
              </a:rPr>
            </a:br>
            <a:r>
              <a:rPr lang="en-GB" sz="2000" dirty="0">
                <a:solidFill>
                  <a:schemeClr val="bg1"/>
                </a:solidFill>
                <a:latin typeface="Caveat Brush" panose="020B0604020202020204" charset="0"/>
              </a:rPr>
              <a:t>*  He has a long history of tobacco abuse </a:t>
            </a:r>
            <a:br>
              <a:rPr lang="en-GB" sz="2000" dirty="0">
                <a:solidFill>
                  <a:schemeClr val="bg1"/>
                </a:solidFill>
                <a:latin typeface="Caveat Brush" panose="020B0604020202020204" charset="0"/>
              </a:rPr>
            </a:br>
            <a:br>
              <a:rPr lang="en-GB" sz="2000" dirty="0">
                <a:solidFill>
                  <a:schemeClr val="bg1"/>
                </a:solidFill>
                <a:latin typeface="Caveat Brush" panose="020B0604020202020204" charset="0"/>
              </a:rPr>
            </a:br>
            <a:r>
              <a:rPr lang="en-GB" sz="2000" dirty="0">
                <a:solidFill>
                  <a:schemeClr val="bg1"/>
                </a:solidFill>
                <a:latin typeface="Caveat Brush" panose="020B0604020202020204" charset="0"/>
              </a:rPr>
              <a:t>*  A chest X-ray was preformed </a:t>
            </a:r>
            <a:br>
              <a:rPr lang="en-GB" sz="2000" dirty="0">
                <a:solidFill>
                  <a:schemeClr val="bg1"/>
                </a:solidFill>
                <a:latin typeface="Caveat Brush" panose="020B0604020202020204" charset="0"/>
              </a:rPr>
            </a:br>
            <a:br>
              <a:rPr lang="en-GB" sz="2000" b="1" dirty="0">
                <a:solidFill>
                  <a:schemeClr val="bg1"/>
                </a:solidFill>
                <a:latin typeface="Caveat Brush" panose="020B0604020202020204" charset="0"/>
              </a:rPr>
            </a:br>
            <a:endParaRPr lang="ar-JO" sz="2000" dirty="0">
              <a:solidFill>
                <a:schemeClr val="bg1"/>
              </a:solidFill>
              <a:latin typeface="Caveat Brush" panose="020B0604020202020204" charset="0"/>
            </a:endParaRPr>
          </a:p>
        </p:txBody>
      </p:sp>
      <p:sp>
        <p:nvSpPr>
          <p:cNvPr id="5" name="TextBox 4">
            <a:extLst>
              <a:ext uri="{FF2B5EF4-FFF2-40B4-BE49-F238E27FC236}">
                <a16:creationId xmlns:a16="http://schemas.microsoft.com/office/drawing/2014/main" id="{F5FDE1A7-3398-4AEB-91AB-AD2179578249}"/>
              </a:ext>
            </a:extLst>
          </p:cNvPr>
          <p:cNvSpPr txBox="1"/>
          <p:nvPr/>
        </p:nvSpPr>
        <p:spPr>
          <a:xfrm>
            <a:off x="6258627" y="1863435"/>
            <a:ext cx="2767609" cy="1200567"/>
          </a:xfrm>
          <a:prstGeom prst="rect">
            <a:avLst/>
          </a:prstGeom>
          <a:noFill/>
          <a:ln>
            <a:solidFill>
              <a:schemeClr val="bg1"/>
            </a:solidFill>
          </a:ln>
        </p:spPr>
        <p:txBody>
          <a:bodyPr wrap="square">
            <a:spAutoFit/>
          </a:bodyPr>
          <a:lstStyle/>
          <a:p>
            <a:r>
              <a:rPr lang="en-GB" sz="2400" dirty="0">
                <a:solidFill>
                  <a:schemeClr val="bg1"/>
                </a:solidFill>
                <a:latin typeface="Caveat Brush" panose="020B0604020202020204" charset="0"/>
              </a:rPr>
              <a:t>The following findings were found:</a:t>
            </a:r>
            <a:br>
              <a:rPr lang="en-GB" sz="2400" dirty="0">
                <a:solidFill>
                  <a:schemeClr val="bg1"/>
                </a:solidFill>
                <a:latin typeface="Caveat Brush" panose="020B0604020202020204" charset="0"/>
              </a:rPr>
            </a:br>
            <a:endParaRPr lang="en-GB" sz="2400" dirty="0">
              <a:solidFill>
                <a:schemeClr val="bg1"/>
              </a:solidFill>
              <a:latin typeface="Caveat Brush" panose="020B0604020202020204" charset="0"/>
            </a:endParaRPr>
          </a:p>
        </p:txBody>
      </p:sp>
      <p:sp>
        <p:nvSpPr>
          <p:cNvPr id="6" name="Arrow: Right 5">
            <a:extLst>
              <a:ext uri="{FF2B5EF4-FFF2-40B4-BE49-F238E27FC236}">
                <a16:creationId xmlns:a16="http://schemas.microsoft.com/office/drawing/2014/main" id="{30CA8FCD-2AA3-4005-9592-A5B892D09F94}"/>
              </a:ext>
            </a:extLst>
          </p:cNvPr>
          <p:cNvSpPr/>
          <p:nvPr/>
        </p:nvSpPr>
        <p:spPr>
          <a:xfrm>
            <a:off x="6580909" y="2763784"/>
            <a:ext cx="2141188" cy="148991"/>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p>
        </p:txBody>
      </p:sp>
    </p:spTree>
    <p:extLst>
      <p:ext uri="{BB962C8B-B14F-4D97-AF65-F5344CB8AC3E}">
        <p14:creationId xmlns:p14="http://schemas.microsoft.com/office/powerpoint/2010/main" val="2358237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6"/>
            </a:gs>
          </a:gsLst>
          <a:lin ang="2700006" scaled="0"/>
        </a:gradFill>
        <a:effectLst/>
      </p:bgPr>
    </p:bg>
    <p:spTree>
      <p:nvGrpSpPr>
        <p:cNvPr id="1" name="Shape 266"/>
        <p:cNvGrpSpPr/>
        <p:nvPr/>
      </p:nvGrpSpPr>
      <p:grpSpPr>
        <a:xfrm>
          <a:off x="0" y="0"/>
          <a:ext cx="0" cy="0"/>
          <a:chOff x="0" y="0"/>
          <a:chExt cx="0" cy="0"/>
        </a:xfrm>
      </p:grpSpPr>
      <p:pic>
        <p:nvPicPr>
          <p:cNvPr id="7" name="Picture 6">
            <a:extLst>
              <a:ext uri="{FF2B5EF4-FFF2-40B4-BE49-F238E27FC236}">
                <a16:creationId xmlns:a16="http://schemas.microsoft.com/office/drawing/2014/main" id="{897B0F7C-3C23-4CA4-B606-271E5BA20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371" y="217714"/>
            <a:ext cx="5000172" cy="4715809"/>
          </a:xfrm>
          <a:prstGeom prst="rect">
            <a:avLst/>
          </a:prstGeom>
        </p:spPr>
      </p:pic>
      <p:sp>
        <p:nvSpPr>
          <p:cNvPr id="8" name="Oval 7">
            <a:extLst>
              <a:ext uri="{FF2B5EF4-FFF2-40B4-BE49-F238E27FC236}">
                <a16:creationId xmlns:a16="http://schemas.microsoft.com/office/drawing/2014/main" id="{55765F19-9293-4F95-BC5E-E5D20FB99D25}"/>
              </a:ext>
            </a:extLst>
          </p:cNvPr>
          <p:cNvSpPr/>
          <p:nvPr/>
        </p:nvSpPr>
        <p:spPr>
          <a:xfrm rot="155953">
            <a:off x="6610334" y="1066009"/>
            <a:ext cx="1258028" cy="25175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653A2F2-0BF0-4F6C-97D1-C6A43D1B02C2}"/>
              </a:ext>
            </a:extLst>
          </p:cNvPr>
          <p:cNvSpPr/>
          <p:nvPr/>
        </p:nvSpPr>
        <p:spPr>
          <a:xfrm rot="155953">
            <a:off x="4217054" y="1974719"/>
            <a:ext cx="1147028" cy="19844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1B926EE-8DA2-4136-AE9D-C503AA7F30C8}"/>
              </a:ext>
            </a:extLst>
          </p:cNvPr>
          <p:cNvSpPr txBox="1"/>
          <p:nvPr/>
        </p:nvSpPr>
        <p:spPr>
          <a:xfrm>
            <a:off x="263070" y="718932"/>
            <a:ext cx="3416302" cy="3170099"/>
          </a:xfrm>
          <a:prstGeom prst="rect">
            <a:avLst/>
          </a:prstGeom>
          <a:noFill/>
        </p:spPr>
        <p:txBody>
          <a:bodyPr wrap="square">
            <a:spAutoFit/>
          </a:bodyPr>
          <a:lstStyle/>
          <a:p>
            <a:r>
              <a:rPr lang="en-GB" sz="2000" dirty="0">
                <a:solidFill>
                  <a:schemeClr val="bg1"/>
                </a:solidFill>
                <a:latin typeface="Caveat Brush" panose="020B0604020202020204" charset="0"/>
              </a:rPr>
              <a:t>*  ill-defined right peri-hilar opacity</a:t>
            </a:r>
          </a:p>
          <a:p>
            <a:pPr marL="342900" indent="-342900">
              <a:buFont typeface="Arial" panose="020B0604020202020204" pitchFamily="34" charset="0"/>
              <a:buChar char="•"/>
            </a:pPr>
            <a:endParaRPr lang="en-GB" sz="2000" dirty="0">
              <a:solidFill>
                <a:schemeClr val="bg1"/>
              </a:solidFill>
              <a:latin typeface="Caveat Brush" panose="020B0604020202020204" charset="0"/>
            </a:endParaRPr>
          </a:p>
          <a:p>
            <a:r>
              <a:rPr lang="en-GB" sz="2000" dirty="0">
                <a:solidFill>
                  <a:schemeClr val="bg1"/>
                </a:solidFill>
                <a:latin typeface="Caveat Brush" panose="020B0604020202020204" charset="0"/>
              </a:rPr>
              <a:t>*   On lateral radiograph, there is a corresponding triangular opacity</a:t>
            </a:r>
          </a:p>
          <a:p>
            <a:pPr marL="342900" indent="-342900">
              <a:buFont typeface="Arial" panose="020B0604020202020204" pitchFamily="34" charset="0"/>
              <a:buChar char="•"/>
            </a:pPr>
            <a:endParaRPr lang="en-GB" sz="2000" dirty="0">
              <a:solidFill>
                <a:schemeClr val="bg1"/>
              </a:solidFill>
              <a:latin typeface="Caveat Brush" panose="020B0604020202020204" charset="0"/>
            </a:endParaRPr>
          </a:p>
          <a:p>
            <a:r>
              <a:rPr lang="en-GB" sz="2000" dirty="0">
                <a:solidFill>
                  <a:schemeClr val="bg1"/>
                </a:solidFill>
                <a:latin typeface="Caveat Brush" panose="020B0604020202020204" charset="0"/>
              </a:rPr>
              <a:t>*  elevation of the right diaphragm</a:t>
            </a:r>
          </a:p>
          <a:p>
            <a:pPr marL="342900" indent="-342900">
              <a:buFont typeface="Arial" panose="020B0604020202020204" pitchFamily="34" charset="0"/>
              <a:buChar char="•"/>
            </a:pPr>
            <a:endParaRPr lang="en-GB" sz="2000" dirty="0">
              <a:solidFill>
                <a:schemeClr val="bg1"/>
              </a:solidFill>
              <a:latin typeface="Caveat Brush" panose="020B0604020202020204" charset="0"/>
            </a:endParaRPr>
          </a:p>
          <a:p>
            <a:r>
              <a:rPr lang="en-GB" sz="2000" dirty="0">
                <a:solidFill>
                  <a:schemeClr val="bg1"/>
                </a:solidFill>
                <a:latin typeface="Caveat Brush" panose="020B0604020202020204" charset="0"/>
              </a:rPr>
              <a:t>*  Right middle lobe collapse </a:t>
            </a:r>
          </a:p>
          <a:p>
            <a:endParaRPr lang="en-GB" sz="2000" dirty="0">
              <a:solidFill>
                <a:schemeClr val="bg1"/>
              </a:solidFill>
              <a:latin typeface="Caveat Brush" panose="020B0604020202020204" charset="0"/>
            </a:endParaRPr>
          </a:p>
        </p:txBody>
      </p:sp>
    </p:spTree>
    <p:extLst>
      <p:ext uri="{BB962C8B-B14F-4D97-AF65-F5344CB8AC3E}">
        <p14:creationId xmlns:p14="http://schemas.microsoft.com/office/powerpoint/2010/main" val="3546403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a:extLst>
              <a:ext uri="{FF2B5EF4-FFF2-40B4-BE49-F238E27FC236}">
                <a16:creationId xmlns:a16="http://schemas.microsoft.com/office/drawing/2014/main" id="{9814A524-E1EE-4633-AA0B-79386094B97F}"/>
              </a:ext>
            </a:extLst>
          </p:cNvPr>
          <p:cNvSpPr txBox="1"/>
          <p:nvPr/>
        </p:nvSpPr>
        <p:spPr>
          <a:xfrm>
            <a:off x="239486" y="2017752"/>
            <a:ext cx="4513942" cy="1107996"/>
          </a:xfrm>
          <a:prstGeom prst="rect">
            <a:avLst/>
          </a:prstGeom>
          <a:noFill/>
        </p:spPr>
        <p:txBody>
          <a:bodyPr wrap="square" rtlCol="1">
            <a:spAutoFit/>
          </a:bodyPr>
          <a:lstStyle/>
          <a:p>
            <a:pPr algn="ctr"/>
            <a:r>
              <a:rPr lang="en-US" sz="6600" b="1" dirty="0">
                <a:solidFill>
                  <a:srgbClr val="AC55D1"/>
                </a:solidFill>
                <a:latin typeface="Caveat Brush" panose="020B0604020202020204" charset="0"/>
              </a:rPr>
              <a:t>THANK YOU </a:t>
            </a:r>
            <a:endParaRPr lang="ar-JO" sz="6600" b="1" dirty="0">
              <a:solidFill>
                <a:srgbClr val="AC55D1"/>
              </a:solidFill>
              <a:latin typeface="Caveat Brush" panose="020B0604020202020204" charset="0"/>
            </a:endParaRPr>
          </a:p>
        </p:txBody>
      </p:sp>
    </p:spTree>
    <p:extLst>
      <p:ext uri="{BB962C8B-B14F-4D97-AF65-F5344CB8AC3E}">
        <p14:creationId xmlns:p14="http://schemas.microsoft.com/office/powerpoint/2010/main" val="424000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100000">
              <a:schemeClr val="accent3"/>
            </a:gs>
          </a:gsLst>
          <a:lin ang="2700006" scaled="0"/>
        </a:gradFill>
        <a:effectLst/>
      </p:bgPr>
    </p:bg>
    <p:spTree>
      <p:nvGrpSpPr>
        <p:cNvPr id="1" name="Shape 89"/>
        <p:cNvGrpSpPr/>
        <p:nvPr/>
      </p:nvGrpSpPr>
      <p:grpSpPr>
        <a:xfrm>
          <a:off x="0" y="0"/>
          <a:ext cx="0" cy="0"/>
          <a:chOff x="0" y="0"/>
          <a:chExt cx="0" cy="0"/>
        </a:xfrm>
      </p:grpSpPr>
      <p:sp>
        <p:nvSpPr>
          <p:cNvPr id="94" name="Google Shape;94;p15"/>
          <p:cNvSpPr txBox="1">
            <a:spLocks noGrp="1"/>
          </p:cNvSpPr>
          <p:nvPr>
            <p:ph type="subTitle" idx="4294967295"/>
          </p:nvPr>
        </p:nvSpPr>
        <p:spPr>
          <a:xfrm>
            <a:off x="5373438" y="1871250"/>
            <a:ext cx="3387828" cy="1400999"/>
          </a:xfrm>
          <a:prstGeom prst="rect">
            <a:avLst/>
          </a:prstGeom>
        </p:spPr>
        <p:txBody>
          <a:bodyPr spcFirstLastPara="1" wrap="square" lIns="0" tIns="0" rIns="0" bIns="0" anchor="ctr" anchorCtr="0">
            <a:noAutofit/>
          </a:bodyPr>
          <a:lstStyle/>
          <a:p>
            <a:pPr marL="285750" indent="-285750">
              <a:buFont typeface="Wingdings" pitchFamily="2" charset="2"/>
              <a:buChar char="q"/>
            </a:pPr>
            <a:r>
              <a:rPr lang="en-US" sz="2000" dirty="0">
                <a:latin typeface="Caveat Brush" panose="020B0604020202020204" charset="0"/>
              </a:rPr>
              <a:t>Normal equally sized inflated clear lungs </a:t>
            </a:r>
          </a:p>
          <a:p>
            <a:pPr marL="285750" indent="-285750">
              <a:buFont typeface="Wingdings" pitchFamily="2" charset="2"/>
              <a:buChar char="q"/>
            </a:pPr>
            <a:r>
              <a:rPr lang="en-US" sz="2000" dirty="0">
                <a:latin typeface="Caveat Brush" panose="020B0604020202020204" charset="0"/>
              </a:rPr>
              <a:t>Patent costophrenic angles </a:t>
            </a:r>
          </a:p>
          <a:p>
            <a:pPr marL="285750" indent="-285750">
              <a:buFont typeface="Wingdings" pitchFamily="2" charset="2"/>
              <a:buChar char="q"/>
            </a:pPr>
            <a:r>
              <a:rPr lang="en-US" sz="2000" dirty="0">
                <a:latin typeface="Caveat Brush" panose="020B0604020202020204" charset="0"/>
              </a:rPr>
              <a:t>Centrally located trachea </a:t>
            </a:r>
          </a:p>
          <a:p>
            <a:pPr marL="285750" indent="-285750">
              <a:buFont typeface="Wingdings" pitchFamily="2" charset="2"/>
              <a:buChar char="q"/>
            </a:pPr>
            <a:r>
              <a:rPr lang="en-US" sz="2000" dirty="0">
                <a:latin typeface="Caveat Brush" panose="020B0604020202020204" charset="0"/>
              </a:rPr>
              <a:t>Normal cardiothoracic ratio </a:t>
            </a:r>
          </a:p>
          <a:p>
            <a:pPr marL="285750" indent="-285750">
              <a:buFont typeface="Wingdings" pitchFamily="2" charset="2"/>
              <a:buChar char="q"/>
            </a:pPr>
            <a:r>
              <a:rPr lang="en-US" sz="2000" dirty="0">
                <a:latin typeface="Caveat Brush" panose="020B0604020202020204" charset="0"/>
              </a:rPr>
              <a:t>No bone fractures</a:t>
            </a:r>
          </a:p>
          <a:p>
            <a:pPr marL="285750" indent="-285750">
              <a:buFont typeface="Wingdings" pitchFamily="2" charset="2"/>
              <a:buChar char="q"/>
            </a:pPr>
            <a:r>
              <a:rPr lang="en-US" sz="2000" dirty="0">
                <a:latin typeface="Caveat Brush" panose="020B0604020202020204" charset="0"/>
              </a:rPr>
              <a:t>clear heart contour </a:t>
            </a:r>
          </a:p>
          <a:p>
            <a:pPr marL="285750" indent="-285750">
              <a:buFont typeface="Wingdings" pitchFamily="2" charset="2"/>
              <a:buChar char="q"/>
            </a:pPr>
            <a:r>
              <a:rPr lang="en-US" sz="2000" dirty="0">
                <a:latin typeface="Caveat Brush" panose="020B0604020202020204" charset="0"/>
              </a:rPr>
              <a:t>Normal bronchovesicular tapering </a:t>
            </a:r>
            <a:endParaRPr lang="ar-JO" sz="2000" dirty="0">
              <a:latin typeface="Caveat Brush" panose="020B0604020202020204" charset="0"/>
            </a:endParaRPr>
          </a:p>
          <a:p>
            <a:pPr marL="0" lvl="0" indent="0" rtl="0">
              <a:spcBef>
                <a:spcPts val="600"/>
              </a:spcBef>
              <a:spcAft>
                <a:spcPts val="0"/>
              </a:spcAft>
              <a:buNone/>
            </a:pPr>
            <a:endParaRPr sz="2000" dirty="0">
              <a:latin typeface="Caveat Brush" panose="020B0604020202020204" charset="0"/>
            </a:endParaRPr>
          </a:p>
        </p:txBody>
      </p:sp>
      <p:sp>
        <p:nvSpPr>
          <p:cNvPr id="11" name="Google Shape;286;p31">
            <a:extLst>
              <a:ext uri="{FF2B5EF4-FFF2-40B4-BE49-F238E27FC236}">
                <a16:creationId xmlns:a16="http://schemas.microsoft.com/office/drawing/2014/main" id="{95FA50AD-A26A-4DB8-B34F-616AD4FB447B}"/>
              </a:ext>
            </a:extLst>
          </p:cNvPr>
          <p:cNvSpPr txBox="1">
            <a:spLocks/>
          </p:cNvSpPr>
          <p:nvPr/>
        </p:nvSpPr>
        <p:spPr>
          <a:xfrm>
            <a:off x="8373793" y="4701663"/>
            <a:ext cx="5487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Caveat Brush"/>
                <a:ea typeface="Caveat Brush"/>
                <a:cs typeface="Caveat Brush"/>
                <a:sym typeface="Caveat Brush"/>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Caveat Brush"/>
                <a:ea typeface="Caveat Brush"/>
                <a:cs typeface="Caveat Brush"/>
                <a:sym typeface="Caveat Brush"/>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Caveat Brush"/>
                <a:ea typeface="Caveat Brush"/>
                <a:cs typeface="Caveat Brush"/>
                <a:sym typeface="Caveat Brush"/>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Caveat Brush"/>
                <a:ea typeface="Caveat Brush"/>
                <a:cs typeface="Caveat Brush"/>
                <a:sym typeface="Caveat Brush"/>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Caveat Brush"/>
                <a:ea typeface="Caveat Brush"/>
                <a:cs typeface="Caveat Brush"/>
                <a:sym typeface="Caveat Brush"/>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Caveat Brush"/>
                <a:ea typeface="Caveat Brush"/>
                <a:cs typeface="Caveat Brush"/>
                <a:sym typeface="Caveat Brush"/>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Caveat Brush"/>
                <a:ea typeface="Caveat Brush"/>
                <a:cs typeface="Caveat Brush"/>
                <a:sym typeface="Caveat Brush"/>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Caveat Brush"/>
                <a:ea typeface="Caveat Brush"/>
                <a:cs typeface="Caveat Brush"/>
                <a:sym typeface="Caveat Brush"/>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Caveat Brush"/>
                <a:ea typeface="Caveat Brush"/>
                <a:cs typeface="Caveat Brush"/>
                <a:sym typeface="Caveat Brush"/>
              </a:defRPr>
            </a:lvl9pPr>
          </a:lstStyle>
          <a:p>
            <a:fld id="{00000000-1234-1234-1234-123412341234}" type="slidenum">
              <a:rPr lang="en" smtClean="0"/>
              <a:pPr/>
              <a:t>3</a:t>
            </a:fld>
            <a:endParaRPr lang="en" dirty="0"/>
          </a:p>
        </p:txBody>
      </p:sp>
      <p:pic>
        <p:nvPicPr>
          <p:cNvPr id="12" name="صورة 3">
            <a:extLst>
              <a:ext uri="{FF2B5EF4-FFF2-40B4-BE49-F238E27FC236}">
                <a16:creationId xmlns:a16="http://schemas.microsoft.com/office/drawing/2014/main" id="{B9F65879-7B1E-4E5A-8068-9886A9F9F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27" y="72508"/>
            <a:ext cx="4884107" cy="4884107"/>
          </a:xfrm>
          <a:prstGeom prst="rect">
            <a:avLst/>
          </a:prstGeom>
        </p:spPr>
      </p:pic>
      <p:cxnSp>
        <p:nvCxnSpPr>
          <p:cNvPr id="13" name="رابط كسهم مستقيم 14">
            <a:extLst>
              <a:ext uri="{FF2B5EF4-FFF2-40B4-BE49-F238E27FC236}">
                <a16:creationId xmlns:a16="http://schemas.microsoft.com/office/drawing/2014/main" id="{057A9906-F262-4B62-A542-D614313F8ABD}"/>
              </a:ext>
            </a:extLst>
          </p:cNvPr>
          <p:cNvCxnSpPr/>
          <p:nvPr/>
        </p:nvCxnSpPr>
        <p:spPr>
          <a:xfrm>
            <a:off x="4762222" y="3809352"/>
            <a:ext cx="0" cy="7589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6">
            <a:extLst>
              <a:ext uri="{FF2B5EF4-FFF2-40B4-BE49-F238E27FC236}">
                <a16:creationId xmlns:a16="http://schemas.microsoft.com/office/drawing/2014/main" id="{0CB532D1-DFF9-4034-BCCC-E38ACD226308}"/>
              </a:ext>
            </a:extLst>
          </p:cNvPr>
          <p:cNvCxnSpPr/>
          <p:nvPr/>
        </p:nvCxnSpPr>
        <p:spPr>
          <a:xfrm>
            <a:off x="418822" y="3708666"/>
            <a:ext cx="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مستطيل 21">
            <a:extLst>
              <a:ext uri="{FF2B5EF4-FFF2-40B4-BE49-F238E27FC236}">
                <a16:creationId xmlns:a16="http://schemas.microsoft.com/office/drawing/2014/main" id="{2A2F7993-3B13-4898-A915-512FF947D516}"/>
              </a:ext>
            </a:extLst>
          </p:cNvPr>
          <p:cNvSpPr/>
          <p:nvPr/>
        </p:nvSpPr>
        <p:spPr>
          <a:xfrm>
            <a:off x="2590521" y="207163"/>
            <a:ext cx="191541" cy="8382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cxnSp>
        <p:nvCxnSpPr>
          <p:cNvPr id="16" name="رابط مستقيم 27">
            <a:extLst>
              <a:ext uri="{FF2B5EF4-FFF2-40B4-BE49-F238E27FC236}">
                <a16:creationId xmlns:a16="http://schemas.microsoft.com/office/drawing/2014/main" id="{84B57B4B-004B-4DCF-B92B-5F8486D08613}"/>
              </a:ext>
            </a:extLst>
          </p:cNvPr>
          <p:cNvCxnSpPr/>
          <p:nvPr/>
        </p:nvCxnSpPr>
        <p:spPr>
          <a:xfrm>
            <a:off x="418822" y="4796908"/>
            <a:ext cx="4343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رابط مستقيم 30">
            <a:extLst>
              <a:ext uri="{FF2B5EF4-FFF2-40B4-BE49-F238E27FC236}">
                <a16:creationId xmlns:a16="http://schemas.microsoft.com/office/drawing/2014/main" id="{C57775F4-CBA8-4455-8F7D-44659BA6558A}"/>
              </a:ext>
            </a:extLst>
          </p:cNvPr>
          <p:cNvCxnSpPr/>
          <p:nvPr/>
        </p:nvCxnSpPr>
        <p:spPr>
          <a:xfrm flipH="1">
            <a:off x="2095222" y="4089666"/>
            <a:ext cx="1676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رابط كسهم مستقيم 1024">
            <a:extLst>
              <a:ext uri="{FF2B5EF4-FFF2-40B4-BE49-F238E27FC236}">
                <a16:creationId xmlns:a16="http://schemas.microsoft.com/office/drawing/2014/main" id="{A0A08341-7E4E-4FD0-8CD3-E5687D28E5D1}"/>
              </a:ext>
            </a:extLst>
          </p:cNvPr>
          <p:cNvCxnSpPr/>
          <p:nvPr/>
        </p:nvCxnSpPr>
        <p:spPr>
          <a:xfrm>
            <a:off x="876022" y="207163"/>
            <a:ext cx="152400" cy="322545"/>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027">
            <a:extLst>
              <a:ext uri="{FF2B5EF4-FFF2-40B4-BE49-F238E27FC236}">
                <a16:creationId xmlns:a16="http://schemas.microsoft.com/office/drawing/2014/main" id="{FD28BE3A-66EF-43FE-829B-305AE0A8078A}"/>
              </a:ext>
            </a:extLst>
          </p:cNvPr>
          <p:cNvCxnSpPr/>
          <p:nvPr/>
        </p:nvCxnSpPr>
        <p:spPr>
          <a:xfrm>
            <a:off x="647422" y="626263"/>
            <a:ext cx="152400" cy="28444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029">
            <a:extLst>
              <a:ext uri="{FF2B5EF4-FFF2-40B4-BE49-F238E27FC236}">
                <a16:creationId xmlns:a16="http://schemas.microsoft.com/office/drawing/2014/main" id="{7616BA69-75EF-4CD5-AFC2-C58A39B254D2}"/>
              </a:ext>
            </a:extLst>
          </p:cNvPr>
          <p:cNvCxnSpPr/>
          <p:nvPr/>
        </p:nvCxnSpPr>
        <p:spPr>
          <a:xfrm flipH="1">
            <a:off x="4381222" y="626263"/>
            <a:ext cx="152400" cy="28444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رابط كسهم مستقيم 1031">
            <a:extLst>
              <a:ext uri="{FF2B5EF4-FFF2-40B4-BE49-F238E27FC236}">
                <a16:creationId xmlns:a16="http://schemas.microsoft.com/office/drawing/2014/main" id="{ACF62C24-6078-49F0-9F24-03ED909D6002}"/>
              </a:ext>
            </a:extLst>
          </p:cNvPr>
          <p:cNvCxnSpPr/>
          <p:nvPr/>
        </p:nvCxnSpPr>
        <p:spPr>
          <a:xfrm flipH="1">
            <a:off x="4228822" y="207163"/>
            <a:ext cx="152400" cy="322545"/>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dk2"/>
            </a:gs>
          </a:gsLst>
          <a:lin ang="2700006" scaled="0"/>
        </a:gradFill>
        <a:effectLst/>
      </p:bgPr>
    </p:bg>
    <p:spTree>
      <p:nvGrpSpPr>
        <p:cNvPr id="1" name="Shape 284"/>
        <p:cNvGrpSpPr/>
        <p:nvPr/>
      </p:nvGrpSpPr>
      <p:grpSpPr>
        <a:xfrm>
          <a:off x="0" y="0"/>
          <a:ext cx="0" cy="0"/>
          <a:chOff x="0" y="0"/>
          <a:chExt cx="0" cy="0"/>
        </a:xfrm>
      </p:grpSpPr>
      <p:pic>
        <p:nvPicPr>
          <p:cNvPr id="21" name="صورة 4">
            <a:extLst>
              <a:ext uri="{FF2B5EF4-FFF2-40B4-BE49-F238E27FC236}">
                <a16:creationId xmlns:a16="http://schemas.microsoft.com/office/drawing/2014/main" id="{BC96C358-8A18-48BE-AD08-6B9DCA0CEA3E}"/>
              </a:ext>
            </a:extLst>
          </p:cNvPr>
          <p:cNvPicPr>
            <a:picLocks noChangeAspect="1"/>
          </p:cNvPicPr>
          <p:nvPr/>
        </p:nvPicPr>
        <p:blipFill rotWithShape="1">
          <a:blip r:embed="rId3">
            <a:extLst>
              <a:ext uri="{28A0092B-C50C-407E-A947-70E740481C1C}">
                <a14:useLocalDpi xmlns:a14="http://schemas.microsoft.com/office/drawing/2010/main" val="0"/>
              </a:ext>
            </a:extLst>
          </a:blip>
          <a:srcRect l="27605" t="17290" r="43877" b="17868"/>
          <a:stretch/>
        </p:blipFill>
        <p:spPr>
          <a:xfrm>
            <a:off x="273652" y="347074"/>
            <a:ext cx="4298348" cy="4598999"/>
          </a:xfrm>
          <a:prstGeom prst="rect">
            <a:avLst/>
          </a:prstGeom>
          <a:ln w="57150">
            <a:solidFill>
              <a:schemeClr val="tx1"/>
            </a:solidFill>
          </a:ln>
        </p:spPr>
      </p:pic>
      <p:pic>
        <p:nvPicPr>
          <p:cNvPr id="25" name="صورة 6">
            <a:extLst>
              <a:ext uri="{FF2B5EF4-FFF2-40B4-BE49-F238E27FC236}">
                <a16:creationId xmlns:a16="http://schemas.microsoft.com/office/drawing/2014/main" id="{18D08FB6-CC1B-49F7-BE3C-1F97AC576679}"/>
              </a:ext>
            </a:extLst>
          </p:cNvPr>
          <p:cNvPicPr>
            <a:picLocks noChangeAspect="1"/>
          </p:cNvPicPr>
          <p:nvPr/>
        </p:nvPicPr>
        <p:blipFill rotWithShape="1">
          <a:blip r:embed="rId4">
            <a:extLst>
              <a:ext uri="{28A0092B-C50C-407E-A947-70E740481C1C}">
                <a14:useLocalDpi xmlns:a14="http://schemas.microsoft.com/office/drawing/2010/main" val="0"/>
              </a:ext>
            </a:extLst>
          </a:blip>
          <a:srcRect l="29265" t="20348" r="28518" b="14973"/>
          <a:stretch/>
        </p:blipFill>
        <p:spPr>
          <a:xfrm>
            <a:off x="4680346" y="347073"/>
            <a:ext cx="4240441" cy="4599000"/>
          </a:xfrm>
          <a:prstGeom prst="rect">
            <a:avLst/>
          </a:prstGeom>
          <a:ln w="57150">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6"/>
            </a:gs>
          </a:gsLst>
          <a:lin ang="2700006" scaled="0"/>
        </a:gradFill>
        <a:effectLst/>
      </p:bgPr>
    </p:bg>
    <p:spTree>
      <p:nvGrpSpPr>
        <p:cNvPr id="1" name="Shape 338"/>
        <p:cNvGrpSpPr/>
        <p:nvPr/>
      </p:nvGrpSpPr>
      <p:grpSpPr>
        <a:xfrm>
          <a:off x="0" y="0"/>
          <a:ext cx="0" cy="0"/>
          <a:chOff x="0" y="0"/>
          <a:chExt cx="0" cy="0"/>
        </a:xfrm>
      </p:grpSpPr>
      <p:sp>
        <p:nvSpPr>
          <p:cNvPr id="9" name="Google Shape;81;p14">
            <a:extLst>
              <a:ext uri="{FF2B5EF4-FFF2-40B4-BE49-F238E27FC236}">
                <a16:creationId xmlns:a16="http://schemas.microsoft.com/office/drawing/2014/main" id="{95169FE8-68CA-4E0A-839A-B9897BA17B28}"/>
              </a:ext>
            </a:extLst>
          </p:cNvPr>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solidFill>
                  <a:srgbClr val="EE4CA9"/>
                </a:solidFill>
              </a:rPr>
              <a:t>Definition and causes</a:t>
            </a:r>
            <a:endParaRPr dirty="0">
              <a:solidFill>
                <a:srgbClr val="EE4CA9"/>
              </a:solidFill>
            </a:endParaRPr>
          </a:p>
        </p:txBody>
      </p:sp>
      <p:sp>
        <p:nvSpPr>
          <p:cNvPr id="10" name="Google Shape;83;p14">
            <a:extLst>
              <a:ext uri="{FF2B5EF4-FFF2-40B4-BE49-F238E27FC236}">
                <a16:creationId xmlns:a16="http://schemas.microsoft.com/office/drawing/2014/main" id="{C0B6ADF8-2C0C-497E-900C-B9DE8C5F4C01}"/>
              </a:ext>
            </a:extLst>
          </p:cNvPr>
          <p:cNvSpPr txBox="1">
            <a:spLocks noGrp="1"/>
          </p:cNvSpPr>
          <p:nvPr>
            <p:ph type="body" idx="1"/>
          </p:nvPr>
        </p:nvSpPr>
        <p:spPr>
          <a:xfrm>
            <a:off x="523944" y="1412733"/>
            <a:ext cx="8326380" cy="889954"/>
          </a:xfrm>
          <a:prstGeom prst="rect">
            <a:avLst/>
          </a:prstGeom>
        </p:spPr>
        <p:txBody>
          <a:bodyPr spcFirstLastPara="1" wrap="square" lIns="0" tIns="0" rIns="0" bIns="0" anchor="t" anchorCtr="0">
            <a:noAutofit/>
          </a:bodyPr>
          <a:lstStyle/>
          <a:p>
            <a:pPr marL="0" indent="0">
              <a:buSzPts val="1100"/>
              <a:buNone/>
            </a:pPr>
            <a:r>
              <a:rPr lang="en-GB" sz="2800" b="1" dirty="0">
                <a:latin typeface="Caveat Brush" panose="020B0604020202020204" charset="0"/>
              </a:rPr>
              <a:t>Atelectasis </a:t>
            </a:r>
            <a:r>
              <a:rPr lang="en-GB" b="1" dirty="0">
                <a:latin typeface="Caveat Brush" panose="020B0604020202020204" charset="0"/>
              </a:rPr>
              <a:t>:</a:t>
            </a:r>
            <a:r>
              <a:rPr lang="en-GB" dirty="0">
                <a:latin typeface="Caveat Brush" panose="020B0604020202020204" charset="0"/>
              </a:rPr>
              <a:t> </a:t>
            </a:r>
            <a:r>
              <a:rPr lang="en-US" sz="2000" dirty="0"/>
              <a:t>a condition in which alveoli are deflated, collapsed or inadequately expanded resulting in air-devoid alveoli and thus decreased normal parenchymal volume usually unilateral.</a:t>
            </a:r>
          </a:p>
          <a:p>
            <a:pPr marL="0" indent="0">
              <a:buSzPts val="1100"/>
              <a:buNone/>
            </a:pPr>
            <a:r>
              <a:rPr lang="en-US" sz="2000" dirty="0"/>
              <a:t> </a:t>
            </a:r>
            <a:br>
              <a:rPr lang="en-GB" sz="2000" dirty="0"/>
            </a:br>
            <a:endParaRPr sz="1500" dirty="0"/>
          </a:p>
        </p:txBody>
      </p:sp>
      <p:sp>
        <p:nvSpPr>
          <p:cNvPr id="11" name="Google Shape;85;p14">
            <a:extLst>
              <a:ext uri="{FF2B5EF4-FFF2-40B4-BE49-F238E27FC236}">
                <a16:creationId xmlns:a16="http://schemas.microsoft.com/office/drawing/2014/main" id="{8F43D9CA-58B5-4787-95A9-D1B36AD7AF04}"/>
              </a:ext>
            </a:extLst>
          </p:cNvPr>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bg1"/>
                </a:solidFill>
              </a:rPr>
              <a:t>5</a:t>
            </a:fld>
            <a:endParaRPr dirty="0">
              <a:solidFill>
                <a:schemeClr val="bg1"/>
              </a:solidFill>
            </a:endParaRPr>
          </a:p>
        </p:txBody>
      </p:sp>
      <p:sp>
        <p:nvSpPr>
          <p:cNvPr id="12" name="Google Shape;393;p38">
            <a:extLst>
              <a:ext uri="{FF2B5EF4-FFF2-40B4-BE49-F238E27FC236}">
                <a16:creationId xmlns:a16="http://schemas.microsoft.com/office/drawing/2014/main" id="{BF1E1EC5-7E84-4713-B4DD-5AFDE511E33E}"/>
              </a:ext>
            </a:extLst>
          </p:cNvPr>
          <p:cNvSpPr/>
          <p:nvPr/>
        </p:nvSpPr>
        <p:spPr>
          <a:xfrm>
            <a:off x="196895" y="1630778"/>
            <a:ext cx="226932" cy="2269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0B94298F-9D3F-4F6A-A72D-44ADDBBAFD38}"/>
              </a:ext>
            </a:extLst>
          </p:cNvPr>
          <p:cNvSpPr txBox="1"/>
          <p:nvPr/>
        </p:nvSpPr>
        <p:spPr>
          <a:xfrm>
            <a:off x="310361" y="3192587"/>
            <a:ext cx="3142000" cy="1938992"/>
          </a:xfrm>
          <a:prstGeom prst="rect">
            <a:avLst/>
          </a:prstGeom>
          <a:noFill/>
        </p:spPr>
        <p:txBody>
          <a:bodyPr wrap="square" rtlCol="1">
            <a:spAutoFit/>
          </a:bodyPr>
          <a:lstStyle/>
          <a:p>
            <a:r>
              <a:rPr lang="en-GB" sz="2400" dirty="0">
                <a:solidFill>
                  <a:schemeClr val="bg1"/>
                </a:solidFill>
                <a:latin typeface="Caveat Brush" panose="020B0604020202020204" charset="0"/>
              </a:rPr>
              <a:t>1. Mucus plug </a:t>
            </a:r>
          </a:p>
          <a:p>
            <a:r>
              <a:rPr lang="en-GB" sz="2400" dirty="0">
                <a:solidFill>
                  <a:schemeClr val="bg1"/>
                </a:solidFill>
                <a:latin typeface="Caveat Brush" panose="020B0604020202020204" charset="0"/>
              </a:rPr>
              <a:t>2. Foreign body in airways </a:t>
            </a:r>
          </a:p>
          <a:p>
            <a:r>
              <a:rPr lang="en-GB" sz="2400" dirty="0">
                <a:solidFill>
                  <a:schemeClr val="bg1"/>
                </a:solidFill>
                <a:latin typeface="Caveat Brush" panose="020B0604020202020204" charset="0"/>
              </a:rPr>
              <a:t>3. </a:t>
            </a:r>
            <a:r>
              <a:rPr lang="en-GB" sz="2400" dirty="0" err="1">
                <a:solidFill>
                  <a:schemeClr val="bg1"/>
                </a:solidFill>
                <a:latin typeface="Caveat Brush" panose="020B0604020202020204" charset="0"/>
              </a:rPr>
              <a:t>Tumor</a:t>
            </a:r>
            <a:r>
              <a:rPr lang="en-GB" sz="2400" dirty="0">
                <a:solidFill>
                  <a:schemeClr val="bg1"/>
                </a:solidFill>
                <a:latin typeface="Caveat Brush" panose="020B0604020202020204" charset="0"/>
              </a:rPr>
              <a:t> inside airways </a:t>
            </a:r>
          </a:p>
          <a:p>
            <a:r>
              <a:rPr lang="en-GB" sz="2400" dirty="0">
                <a:solidFill>
                  <a:schemeClr val="bg1"/>
                </a:solidFill>
                <a:latin typeface="Caveat Brush" panose="020B0604020202020204" charset="0"/>
              </a:rPr>
              <a:t>4. Chest trauma </a:t>
            </a:r>
          </a:p>
          <a:p>
            <a:endParaRPr lang="ar-JO" sz="2400" dirty="0">
              <a:solidFill>
                <a:schemeClr val="bg1"/>
              </a:solidFill>
              <a:latin typeface="Caveat Brush" panose="020B0604020202020204" charset="0"/>
            </a:endParaRPr>
          </a:p>
        </p:txBody>
      </p:sp>
      <p:sp>
        <p:nvSpPr>
          <p:cNvPr id="14" name="TextBox 13">
            <a:extLst>
              <a:ext uri="{FF2B5EF4-FFF2-40B4-BE49-F238E27FC236}">
                <a16:creationId xmlns:a16="http://schemas.microsoft.com/office/drawing/2014/main" id="{7292BFBE-CEB7-46F1-81E6-3691D8C93363}"/>
              </a:ext>
            </a:extLst>
          </p:cNvPr>
          <p:cNvSpPr txBox="1"/>
          <p:nvPr/>
        </p:nvSpPr>
        <p:spPr>
          <a:xfrm>
            <a:off x="4687134" y="3192587"/>
            <a:ext cx="3041882" cy="1938992"/>
          </a:xfrm>
          <a:prstGeom prst="rect">
            <a:avLst/>
          </a:prstGeom>
          <a:noFill/>
        </p:spPr>
        <p:txBody>
          <a:bodyPr wrap="square" rtlCol="1">
            <a:spAutoFit/>
          </a:bodyPr>
          <a:lstStyle/>
          <a:p>
            <a:r>
              <a:rPr lang="en-GB" sz="2400" dirty="0">
                <a:solidFill>
                  <a:schemeClr val="bg1"/>
                </a:solidFill>
                <a:latin typeface="Caveat Brush" panose="020B0604020202020204" charset="0"/>
              </a:rPr>
              <a:t>5. Pleural effusion </a:t>
            </a:r>
          </a:p>
          <a:p>
            <a:r>
              <a:rPr lang="en-GB" sz="2400" dirty="0">
                <a:solidFill>
                  <a:schemeClr val="bg1"/>
                </a:solidFill>
                <a:latin typeface="Caveat Brush" panose="020B0604020202020204" charset="0"/>
              </a:rPr>
              <a:t>6. Pneumonia </a:t>
            </a:r>
          </a:p>
          <a:p>
            <a:r>
              <a:rPr lang="en-GB" sz="2400" dirty="0">
                <a:solidFill>
                  <a:schemeClr val="bg1"/>
                </a:solidFill>
                <a:latin typeface="Caveat Brush" panose="020B0604020202020204" charset="0"/>
              </a:rPr>
              <a:t>7. Pneumothorax </a:t>
            </a:r>
          </a:p>
          <a:p>
            <a:r>
              <a:rPr lang="en-GB" sz="2400" dirty="0">
                <a:solidFill>
                  <a:schemeClr val="bg1"/>
                </a:solidFill>
                <a:latin typeface="Caveat Brush" panose="020B0604020202020204" charset="0"/>
              </a:rPr>
              <a:t>8. Scarring of lung tissue </a:t>
            </a:r>
          </a:p>
          <a:p>
            <a:endParaRPr lang="ar-JO" sz="2400" dirty="0">
              <a:solidFill>
                <a:schemeClr val="bg1"/>
              </a:solidFill>
              <a:latin typeface="Caveat Brush" panose="020B0604020202020204" charset="0"/>
            </a:endParaRPr>
          </a:p>
        </p:txBody>
      </p:sp>
      <p:sp>
        <p:nvSpPr>
          <p:cNvPr id="15" name="Google Shape;393;p38">
            <a:extLst>
              <a:ext uri="{FF2B5EF4-FFF2-40B4-BE49-F238E27FC236}">
                <a16:creationId xmlns:a16="http://schemas.microsoft.com/office/drawing/2014/main" id="{CC72650F-CA01-4B1D-BE7D-B8FA0DDC4E43}"/>
              </a:ext>
            </a:extLst>
          </p:cNvPr>
          <p:cNvSpPr/>
          <p:nvPr/>
        </p:nvSpPr>
        <p:spPr>
          <a:xfrm>
            <a:off x="196895" y="2861005"/>
            <a:ext cx="226932" cy="2269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B9E6AA1A-3DF8-4663-B049-8C7CB3877AAC}"/>
              </a:ext>
            </a:extLst>
          </p:cNvPr>
          <p:cNvSpPr txBox="1"/>
          <p:nvPr/>
        </p:nvSpPr>
        <p:spPr>
          <a:xfrm>
            <a:off x="452539" y="2718605"/>
            <a:ext cx="1206061" cy="738664"/>
          </a:xfrm>
          <a:prstGeom prst="rect">
            <a:avLst/>
          </a:prstGeom>
          <a:noFill/>
        </p:spPr>
        <p:txBody>
          <a:bodyPr wrap="square" rtlCol="1">
            <a:spAutoFit/>
          </a:bodyPr>
          <a:lstStyle/>
          <a:p>
            <a:r>
              <a:rPr lang="en-US" sz="2800" b="1" dirty="0">
                <a:solidFill>
                  <a:schemeClr val="bg1"/>
                </a:solidFill>
                <a:latin typeface="Caveat Brush" panose="020B0604020202020204" charset="0"/>
              </a:rPr>
              <a:t>Causes</a:t>
            </a:r>
            <a:r>
              <a:rPr lang="en-US" sz="1400" b="1" dirty="0">
                <a:solidFill>
                  <a:schemeClr val="bg1"/>
                </a:solidFill>
                <a:latin typeface="Caveat Brush" panose="020B0604020202020204" charset="0"/>
              </a:rPr>
              <a:t> :</a:t>
            </a:r>
            <a:endParaRPr lang="en-GB" sz="1050" dirty="0"/>
          </a:p>
          <a:p>
            <a:endParaRPr lang="ar-J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6"/>
            </a:gs>
          </a:gsLst>
          <a:lin ang="2700006" scaled="0"/>
        </a:gradFill>
        <a:effectLst/>
      </p:bgPr>
    </p:bg>
    <p:spTree>
      <p:nvGrpSpPr>
        <p:cNvPr id="1" name="Shape 338"/>
        <p:cNvGrpSpPr/>
        <p:nvPr/>
      </p:nvGrpSpPr>
      <p:grpSpPr>
        <a:xfrm>
          <a:off x="0" y="0"/>
          <a:ext cx="0" cy="0"/>
          <a:chOff x="0" y="0"/>
          <a:chExt cx="0" cy="0"/>
        </a:xfrm>
      </p:grpSpPr>
      <p:sp>
        <p:nvSpPr>
          <p:cNvPr id="17" name="مربع نص 4">
            <a:extLst>
              <a:ext uri="{FF2B5EF4-FFF2-40B4-BE49-F238E27FC236}">
                <a16:creationId xmlns:a16="http://schemas.microsoft.com/office/drawing/2014/main" id="{21CB3744-2B47-45A9-BB2F-7460A4329544}"/>
              </a:ext>
            </a:extLst>
          </p:cNvPr>
          <p:cNvSpPr txBox="1"/>
          <p:nvPr/>
        </p:nvSpPr>
        <p:spPr>
          <a:xfrm>
            <a:off x="301171" y="201400"/>
            <a:ext cx="7318829" cy="227754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1">
            <a:spAutoFit/>
          </a:bodyPr>
          <a:lstStyle/>
          <a:p>
            <a:r>
              <a:rPr lang="en-US" sz="2400" b="1" u="sng" dirty="0">
                <a:solidFill>
                  <a:schemeClr val="bg1"/>
                </a:solidFill>
                <a:latin typeface="Caveat Brush" panose="020B0604020202020204" charset="0"/>
              </a:rPr>
              <a:t>Sign and symptoms : </a:t>
            </a:r>
          </a:p>
          <a:p>
            <a:endParaRPr lang="en-US" sz="2000" dirty="0">
              <a:solidFill>
                <a:schemeClr val="bg1"/>
              </a:solidFill>
              <a:latin typeface="Caveat Brush" panose="020B0604020202020204" charset="0"/>
            </a:endParaRPr>
          </a:p>
          <a:p>
            <a:r>
              <a:rPr lang="en-US" sz="2000" dirty="0">
                <a:solidFill>
                  <a:schemeClr val="bg1"/>
                </a:solidFill>
                <a:latin typeface="Caveat Brush" panose="020B0604020202020204" charset="0"/>
              </a:rPr>
              <a:t>1.Difficulty breathing </a:t>
            </a:r>
          </a:p>
          <a:p>
            <a:r>
              <a:rPr lang="en-US" sz="2000" dirty="0">
                <a:solidFill>
                  <a:schemeClr val="bg1"/>
                </a:solidFill>
                <a:latin typeface="Caveat Brush" panose="020B0604020202020204" charset="0"/>
              </a:rPr>
              <a:t>2.Rapid, shallow breathing </a:t>
            </a:r>
          </a:p>
          <a:p>
            <a:r>
              <a:rPr lang="en-US" sz="2000" dirty="0">
                <a:solidFill>
                  <a:schemeClr val="bg1"/>
                </a:solidFill>
                <a:latin typeface="Caveat Brush" panose="020B0604020202020204" charset="0"/>
              </a:rPr>
              <a:t>3.Wheezing </a:t>
            </a:r>
          </a:p>
          <a:p>
            <a:r>
              <a:rPr lang="en-US" sz="2000" dirty="0">
                <a:solidFill>
                  <a:schemeClr val="bg1"/>
                </a:solidFill>
                <a:latin typeface="Caveat Brush" panose="020B0604020202020204" charset="0"/>
              </a:rPr>
              <a:t>4.Cough </a:t>
            </a:r>
          </a:p>
          <a:p>
            <a:endParaRPr lang="en-US" sz="1800" dirty="0">
              <a:latin typeface="Caveat Brush" panose="020B0604020202020204" charset="0"/>
            </a:endParaRPr>
          </a:p>
        </p:txBody>
      </p:sp>
      <p:sp>
        <p:nvSpPr>
          <p:cNvPr id="18" name="TextBox 17">
            <a:extLst>
              <a:ext uri="{FF2B5EF4-FFF2-40B4-BE49-F238E27FC236}">
                <a16:creationId xmlns:a16="http://schemas.microsoft.com/office/drawing/2014/main" id="{FBD052D1-DD17-4BFF-B4C0-CFB6A974E9FD}"/>
              </a:ext>
            </a:extLst>
          </p:cNvPr>
          <p:cNvSpPr txBox="1"/>
          <p:nvPr/>
        </p:nvSpPr>
        <p:spPr>
          <a:xfrm>
            <a:off x="250868" y="2264445"/>
            <a:ext cx="4597400" cy="461665"/>
          </a:xfrm>
          <a:prstGeom prst="rect">
            <a:avLst/>
          </a:prstGeom>
          <a:noFill/>
        </p:spPr>
        <p:txBody>
          <a:bodyPr wrap="square">
            <a:spAutoFit/>
          </a:bodyPr>
          <a:lstStyle/>
          <a:p>
            <a:r>
              <a:rPr lang="en-US" sz="2400" b="1" u="sng" dirty="0">
                <a:solidFill>
                  <a:schemeClr val="bg1"/>
                </a:solidFill>
                <a:latin typeface="Caveat Brush" panose="020B0604020202020204" charset="0"/>
              </a:rPr>
              <a:t>Complications :</a:t>
            </a:r>
            <a:endParaRPr lang="ar-JO" sz="2400" b="1" u="sng" dirty="0">
              <a:solidFill>
                <a:schemeClr val="bg1"/>
              </a:solidFill>
              <a:latin typeface="Caveat Brush" panose="020B0604020202020204" charset="0"/>
            </a:endParaRPr>
          </a:p>
        </p:txBody>
      </p:sp>
      <p:sp>
        <p:nvSpPr>
          <p:cNvPr id="19" name="TextBox 18">
            <a:extLst>
              <a:ext uri="{FF2B5EF4-FFF2-40B4-BE49-F238E27FC236}">
                <a16:creationId xmlns:a16="http://schemas.microsoft.com/office/drawing/2014/main" id="{4F2AEE85-4179-4268-B7C8-670190DB5A31}"/>
              </a:ext>
            </a:extLst>
          </p:cNvPr>
          <p:cNvSpPr txBox="1"/>
          <p:nvPr/>
        </p:nvSpPr>
        <p:spPr>
          <a:xfrm>
            <a:off x="222250" y="2915540"/>
            <a:ext cx="8699500" cy="1754326"/>
          </a:xfrm>
          <a:prstGeom prst="rect">
            <a:avLst/>
          </a:prstGeom>
          <a:noFill/>
        </p:spPr>
        <p:txBody>
          <a:bodyPr wrap="square">
            <a:spAutoFit/>
          </a:bodyPr>
          <a:lstStyle/>
          <a:p>
            <a:r>
              <a:rPr lang="en-US" sz="1800" dirty="0">
                <a:solidFill>
                  <a:schemeClr val="bg1"/>
                </a:solidFill>
                <a:latin typeface="Caveat Brush" panose="020B0604020202020204" charset="0"/>
              </a:rPr>
              <a:t>1.  systemic hypoxia if atelectasis is significant enough (affected ventilation/perfusion ratio).</a:t>
            </a:r>
          </a:p>
          <a:p>
            <a:pPr marL="285750" indent="-285750">
              <a:buFontTx/>
              <a:buChar char="-"/>
            </a:pPr>
            <a:endParaRPr lang="en-US" sz="1800" dirty="0">
              <a:solidFill>
                <a:schemeClr val="bg1"/>
              </a:solidFill>
              <a:latin typeface="Caveat Brush" panose="020B0604020202020204" charset="0"/>
            </a:endParaRPr>
          </a:p>
          <a:p>
            <a:r>
              <a:rPr lang="en-US" sz="1800" dirty="0">
                <a:solidFill>
                  <a:schemeClr val="bg1"/>
                </a:solidFill>
                <a:latin typeface="Caveat Brush" panose="020B0604020202020204" charset="0"/>
              </a:rPr>
              <a:t>2.  increased incidence of pneumonia (infections due to settled secretions that accumulate in the affected area).</a:t>
            </a:r>
          </a:p>
          <a:p>
            <a:pPr marL="285750" indent="-285750">
              <a:buFontTx/>
              <a:buChar char="-"/>
            </a:pPr>
            <a:endParaRPr lang="en-US" sz="1800" dirty="0">
              <a:solidFill>
                <a:schemeClr val="bg1"/>
              </a:solidFill>
              <a:latin typeface="Caveat Brush" panose="020B0604020202020204" charset="0"/>
            </a:endParaRPr>
          </a:p>
          <a:p>
            <a:r>
              <a:rPr lang="en-US" sz="1800" dirty="0">
                <a:solidFill>
                  <a:schemeClr val="bg1"/>
                </a:solidFill>
                <a:latin typeface="Caveat Brush" panose="020B0604020202020204" charset="0"/>
              </a:rPr>
              <a:t>3.  Respiratory failure.</a:t>
            </a:r>
            <a:endParaRPr lang="ar-JO" sz="1800" dirty="0">
              <a:solidFill>
                <a:schemeClr val="bg1"/>
              </a:solidFill>
              <a:latin typeface="Caveat Brush" panose="020B0604020202020204" charset="0"/>
            </a:endParaRPr>
          </a:p>
        </p:txBody>
      </p:sp>
    </p:spTree>
    <p:extLst>
      <p:ext uri="{BB962C8B-B14F-4D97-AF65-F5344CB8AC3E}">
        <p14:creationId xmlns:p14="http://schemas.microsoft.com/office/powerpoint/2010/main" val="7157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6"/>
            </a:gs>
          </a:gsLst>
          <a:lin ang="2700006" scaled="0"/>
        </a:gradFill>
        <a:effectLst/>
      </p:bgPr>
    </p:bg>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z="3200" dirty="0">
                <a:solidFill>
                  <a:srgbClr val="EB4EAE"/>
                </a:solidFill>
              </a:rPr>
              <a:t>Common signs seen on chest X-ray:</a:t>
            </a:r>
            <a:endParaRPr sz="3200" dirty="0">
              <a:solidFill>
                <a:srgbClr val="EB4EAE"/>
              </a:solidFill>
            </a:endParaRPr>
          </a:p>
        </p:txBody>
      </p:sp>
      <p:sp>
        <p:nvSpPr>
          <p:cNvPr id="114" name="Google Shape;114;p18"/>
          <p:cNvSpPr txBox="1">
            <a:spLocks noGrp="1"/>
          </p:cNvSpPr>
          <p:nvPr>
            <p:ph type="body" idx="1"/>
          </p:nvPr>
        </p:nvSpPr>
        <p:spPr>
          <a:xfrm>
            <a:off x="92189" y="1257096"/>
            <a:ext cx="1396214" cy="1314653"/>
          </a:xfrm>
          <a:prstGeom prst="rect">
            <a:avLst/>
          </a:prstGeom>
        </p:spPr>
        <p:txBody>
          <a:bodyPr spcFirstLastPara="1" wrap="square" lIns="0" tIns="0" rIns="0" bIns="0" anchor="t" anchorCtr="0">
            <a:noAutofit/>
          </a:bodyPr>
          <a:lstStyle/>
          <a:p>
            <a:pPr marL="0" indent="0">
              <a:buNone/>
            </a:pPr>
            <a:r>
              <a:rPr lang="en-US" sz="1800" b="1" dirty="0">
                <a:solidFill>
                  <a:schemeClr val="bg1"/>
                </a:solidFill>
                <a:latin typeface="Caveat Brush" panose="020B0604020202020204" charset="0"/>
              </a:rPr>
              <a:t>  </a:t>
            </a:r>
            <a:r>
              <a:rPr lang="en-US" sz="1800" b="1" u="sng" dirty="0">
                <a:solidFill>
                  <a:schemeClr val="bg1"/>
                </a:solidFill>
                <a:latin typeface="Caveat Brush" panose="020B0604020202020204" charset="0"/>
              </a:rPr>
              <a:t>Direct signs include:</a:t>
            </a:r>
          </a:p>
          <a:p>
            <a:pPr marL="0" indent="0">
              <a:buNone/>
            </a:pPr>
            <a:r>
              <a:rPr lang="en-US" sz="1800" dirty="0"/>
              <a:t>1.  displacement of the interlobar fissures.</a:t>
            </a:r>
          </a:p>
          <a:p>
            <a:pPr marL="0" indent="0">
              <a:buNone/>
            </a:pPr>
            <a:r>
              <a:rPr lang="en-US" sz="1800" dirty="0"/>
              <a:t>2.  crowding of bronchi and vessels within the area of atelectasis. </a:t>
            </a:r>
          </a:p>
          <a:p>
            <a:endParaRPr lang="en-US" sz="1800" dirty="0"/>
          </a:p>
          <a:p>
            <a:pPr marL="114300" indent="0">
              <a:buNone/>
            </a:pPr>
            <a:endParaRPr lang="en-US" sz="1800" dirty="0"/>
          </a:p>
          <a:p>
            <a:pPr marL="114300" lvl="0" indent="0" algn="l" rtl="0">
              <a:spcBef>
                <a:spcPts val="600"/>
              </a:spcBef>
              <a:spcAft>
                <a:spcPts val="0"/>
              </a:spcAft>
              <a:buSzPts val="1800"/>
              <a:buNone/>
            </a:pPr>
            <a:endParaRPr sz="1800" dirty="0"/>
          </a:p>
        </p:txBody>
      </p:sp>
      <p:sp>
        <p:nvSpPr>
          <p:cNvPr id="115" name="Google Shape;11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3" name="TextBox 2">
            <a:extLst>
              <a:ext uri="{FF2B5EF4-FFF2-40B4-BE49-F238E27FC236}">
                <a16:creationId xmlns:a16="http://schemas.microsoft.com/office/drawing/2014/main" id="{144B592D-114E-4E2C-AA1D-C8F7530BEA00}"/>
              </a:ext>
            </a:extLst>
          </p:cNvPr>
          <p:cNvSpPr txBox="1"/>
          <p:nvPr/>
        </p:nvSpPr>
        <p:spPr>
          <a:xfrm>
            <a:off x="6888034" y="941098"/>
            <a:ext cx="2163777" cy="4058067"/>
          </a:xfrm>
          <a:prstGeom prst="rect">
            <a:avLst/>
          </a:prstGeom>
          <a:noFill/>
        </p:spPr>
        <p:txBody>
          <a:bodyPr wrap="square" rtlCol="1">
            <a:spAutoFit/>
          </a:bodyPr>
          <a:lstStyle/>
          <a:p>
            <a:r>
              <a:rPr lang="en-US" sz="1800" b="1" u="sng" dirty="0">
                <a:solidFill>
                  <a:schemeClr val="bg1"/>
                </a:solidFill>
                <a:latin typeface="Caveat Brush" panose="020B0604020202020204" charset="0"/>
              </a:rPr>
              <a:t>Indirect signs include: </a:t>
            </a:r>
          </a:p>
          <a:p>
            <a:r>
              <a:rPr lang="en-US" sz="1800" dirty="0">
                <a:latin typeface="Patrick Hand" panose="020B0604020202020204" charset="0"/>
              </a:rPr>
              <a:t> </a:t>
            </a:r>
            <a:r>
              <a:rPr lang="en-US" sz="1800" dirty="0">
                <a:solidFill>
                  <a:schemeClr val="bg1"/>
                </a:solidFill>
                <a:latin typeface="Patrick Hand" panose="020B0604020202020204" charset="0"/>
              </a:rPr>
              <a:t>1.   pulmonary opacification.</a:t>
            </a:r>
          </a:p>
          <a:p>
            <a:r>
              <a:rPr lang="en-US" sz="1800" dirty="0">
                <a:solidFill>
                  <a:schemeClr val="bg1"/>
                </a:solidFill>
                <a:latin typeface="Patrick Hand" panose="020B0604020202020204" charset="0"/>
              </a:rPr>
              <a:t> 2.  signs related to shift of other structures to compensate for the loss of volume (trachea      and mediastinum).</a:t>
            </a:r>
          </a:p>
          <a:p>
            <a:r>
              <a:rPr lang="en-US" sz="1800" dirty="0">
                <a:solidFill>
                  <a:schemeClr val="bg1"/>
                </a:solidFill>
                <a:latin typeface="Patrick Hand" panose="020B0604020202020204" charset="0"/>
              </a:rPr>
              <a:t>3.    hilar shadow displacement.</a:t>
            </a:r>
          </a:p>
          <a:p>
            <a:r>
              <a:rPr lang="en-US" sz="1800" dirty="0">
                <a:solidFill>
                  <a:schemeClr val="bg1"/>
                </a:solidFill>
                <a:latin typeface="Patrick Hand" panose="020B0604020202020204" charset="0"/>
              </a:rPr>
              <a:t>4.   diaphragm elevation (tenting). </a:t>
            </a:r>
          </a:p>
          <a:p>
            <a:endParaRPr lang="ar-JO" sz="1800" dirty="0"/>
          </a:p>
        </p:txBody>
      </p:sp>
      <p:pic>
        <p:nvPicPr>
          <p:cNvPr id="7" name="صورة 4">
            <a:extLst>
              <a:ext uri="{FF2B5EF4-FFF2-40B4-BE49-F238E27FC236}">
                <a16:creationId xmlns:a16="http://schemas.microsoft.com/office/drawing/2014/main" id="{560E857E-B938-49A5-8562-BA159782DD5A}"/>
              </a:ext>
            </a:extLst>
          </p:cNvPr>
          <p:cNvPicPr>
            <a:picLocks noChangeAspect="1"/>
          </p:cNvPicPr>
          <p:nvPr/>
        </p:nvPicPr>
        <p:blipFill rotWithShape="1">
          <a:blip r:embed="rId3">
            <a:extLst>
              <a:ext uri="{28A0092B-C50C-407E-A947-70E740481C1C}">
                <a14:useLocalDpi xmlns:a14="http://schemas.microsoft.com/office/drawing/2010/main" val="0"/>
              </a:ext>
            </a:extLst>
          </a:blip>
          <a:srcRect l="27024" t="29873" r="28767" b="24277"/>
          <a:stretch/>
        </p:blipFill>
        <p:spPr>
          <a:xfrm>
            <a:off x="1540546" y="1328216"/>
            <a:ext cx="5212749" cy="36175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100000">
              <a:schemeClr val="accent3"/>
            </a:gs>
          </a:gsLst>
          <a:lin ang="2700006" scaled="0"/>
        </a:gradFill>
        <a:effectLst/>
      </p:bgPr>
    </p:bg>
    <p:spTree>
      <p:nvGrpSpPr>
        <p:cNvPr id="1" name="Shape 303"/>
        <p:cNvGrpSpPr/>
        <p:nvPr/>
      </p:nvGrpSpPr>
      <p:grpSpPr>
        <a:xfrm>
          <a:off x="0" y="0"/>
          <a:ext cx="0" cy="0"/>
          <a:chOff x="0" y="0"/>
          <a:chExt cx="0" cy="0"/>
        </a:xfrm>
      </p:grpSpPr>
      <p:sp>
        <p:nvSpPr>
          <p:cNvPr id="8" name="TextBox 7">
            <a:extLst>
              <a:ext uri="{FF2B5EF4-FFF2-40B4-BE49-F238E27FC236}">
                <a16:creationId xmlns:a16="http://schemas.microsoft.com/office/drawing/2014/main" id="{DFD0750E-E37B-4429-A746-2382C8C5C94A}"/>
              </a:ext>
            </a:extLst>
          </p:cNvPr>
          <p:cNvSpPr txBox="1"/>
          <p:nvPr/>
        </p:nvSpPr>
        <p:spPr>
          <a:xfrm>
            <a:off x="2590800" y="0"/>
            <a:ext cx="5443623" cy="646331"/>
          </a:xfrm>
          <a:prstGeom prst="rect">
            <a:avLst/>
          </a:prstGeom>
          <a:noFill/>
        </p:spPr>
        <p:txBody>
          <a:bodyPr wrap="square" rtlCol="1">
            <a:spAutoFit/>
          </a:bodyPr>
          <a:lstStyle/>
          <a:p>
            <a:r>
              <a:rPr lang="en-US" sz="3600" b="1" dirty="0">
                <a:solidFill>
                  <a:schemeClr val="bg1"/>
                </a:solidFill>
                <a:latin typeface="Caveat Brush" panose="020B0604020202020204" charset="0"/>
                <a:cs typeface="Aldhabi" panose="01000000000000000000" pitchFamily="2" charset="-78"/>
              </a:rPr>
              <a:t>Types of </a:t>
            </a:r>
            <a:r>
              <a:rPr lang="en-GB" sz="3600" b="1" dirty="0">
                <a:solidFill>
                  <a:schemeClr val="bg1"/>
                </a:solidFill>
                <a:latin typeface="Caveat Brush" panose="020B0604020202020204" charset="0"/>
              </a:rPr>
              <a:t>Atelectasis</a:t>
            </a:r>
            <a:endParaRPr lang="ar-JO" sz="3600" b="1" dirty="0">
              <a:solidFill>
                <a:schemeClr val="bg1"/>
              </a:solidFill>
              <a:latin typeface="Caveat Brush" panose="020B0604020202020204" charset="0"/>
              <a:cs typeface="Aldhabi" panose="01000000000000000000" pitchFamily="2" charset="-78"/>
            </a:endParaRPr>
          </a:p>
        </p:txBody>
      </p:sp>
      <p:sp>
        <p:nvSpPr>
          <p:cNvPr id="9" name="مربع نص 1">
            <a:extLst>
              <a:ext uri="{FF2B5EF4-FFF2-40B4-BE49-F238E27FC236}">
                <a16:creationId xmlns:a16="http://schemas.microsoft.com/office/drawing/2014/main" id="{3EEDCC8F-D132-4BC2-9B1E-2CA2ABFA4032}"/>
              </a:ext>
            </a:extLst>
          </p:cNvPr>
          <p:cNvSpPr txBox="1"/>
          <p:nvPr/>
        </p:nvSpPr>
        <p:spPr>
          <a:xfrm>
            <a:off x="4322618" y="2777652"/>
            <a:ext cx="3903097" cy="175432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800" dirty="0">
                <a:latin typeface="Caveat Brush" panose="020B0604020202020204" charset="0"/>
              </a:rPr>
              <a:t>Mediastinal and tracheal shift to the </a:t>
            </a:r>
            <a:r>
              <a:rPr lang="en-US" sz="1800" dirty="0">
                <a:solidFill>
                  <a:srgbClr val="84D176"/>
                </a:solidFill>
                <a:latin typeface="Caveat Brush" panose="020B0604020202020204" charset="0"/>
              </a:rPr>
              <a:t>affected</a:t>
            </a:r>
            <a:r>
              <a:rPr lang="en-US" sz="1800" dirty="0">
                <a:latin typeface="Caveat Brush" panose="020B0604020202020204" charset="0"/>
              </a:rPr>
              <a:t> side in obstructive atelectasis, to the </a:t>
            </a:r>
            <a:r>
              <a:rPr lang="en-US" sz="1800" dirty="0">
                <a:solidFill>
                  <a:srgbClr val="84D176"/>
                </a:solidFill>
                <a:latin typeface="Caveat Brush" panose="020B0604020202020204" charset="0"/>
              </a:rPr>
              <a:t>counter</a:t>
            </a:r>
            <a:r>
              <a:rPr lang="en-US" sz="1800" dirty="0">
                <a:latin typeface="Caveat Brush" panose="020B0604020202020204" charset="0"/>
              </a:rPr>
              <a:t> side in compressive atelectasis and</a:t>
            </a:r>
            <a:r>
              <a:rPr lang="en-US" sz="1800" dirty="0">
                <a:solidFill>
                  <a:srgbClr val="FF0000"/>
                </a:solidFill>
                <a:latin typeface="Caveat Brush" panose="020B0604020202020204" charset="0"/>
              </a:rPr>
              <a:t> </a:t>
            </a:r>
            <a:r>
              <a:rPr lang="en-US" sz="1800" dirty="0">
                <a:solidFill>
                  <a:srgbClr val="84D176"/>
                </a:solidFill>
                <a:latin typeface="Caveat Brush" panose="020B0604020202020204" charset="0"/>
              </a:rPr>
              <a:t>mostly</a:t>
            </a:r>
            <a:r>
              <a:rPr lang="en-US" sz="1800" dirty="0">
                <a:solidFill>
                  <a:srgbClr val="FF0000"/>
                </a:solidFill>
                <a:latin typeface="Caveat Brush" panose="020B0604020202020204" charset="0"/>
              </a:rPr>
              <a:t> </a:t>
            </a:r>
            <a:r>
              <a:rPr lang="en-US" sz="1800" dirty="0">
                <a:solidFill>
                  <a:srgbClr val="84D176"/>
                </a:solidFill>
                <a:latin typeface="Caveat Brush" panose="020B0604020202020204" charset="0"/>
              </a:rPr>
              <a:t>(not always) </a:t>
            </a:r>
            <a:r>
              <a:rPr lang="en-US" sz="1800" dirty="0">
                <a:solidFill>
                  <a:srgbClr val="00B0F0"/>
                </a:solidFill>
                <a:latin typeface="Caveat Brush" panose="020B0604020202020204" charset="0"/>
              </a:rPr>
              <a:t>absent</a:t>
            </a:r>
            <a:r>
              <a:rPr lang="en-US" sz="1800" dirty="0">
                <a:latin typeface="Caveat Brush" panose="020B0604020202020204" charset="0"/>
              </a:rPr>
              <a:t> in contraction atelectasis.</a:t>
            </a:r>
          </a:p>
          <a:p>
            <a:endParaRPr lang="en-US" sz="1800" dirty="0">
              <a:latin typeface="Caveat Brush" panose="020B0604020202020204" charset="0"/>
            </a:endParaRPr>
          </a:p>
        </p:txBody>
      </p:sp>
      <p:sp>
        <p:nvSpPr>
          <p:cNvPr id="13" name="مربع نص 3">
            <a:extLst>
              <a:ext uri="{FF2B5EF4-FFF2-40B4-BE49-F238E27FC236}">
                <a16:creationId xmlns:a16="http://schemas.microsoft.com/office/drawing/2014/main" id="{7CA942D9-2A3F-46C3-8878-C01D3591B472}"/>
              </a:ext>
            </a:extLst>
          </p:cNvPr>
          <p:cNvSpPr txBox="1"/>
          <p:nvPr/>
        </p:nvSpPr>
        <p:spPr>
          <a:xfrm>
            <a:off x="4322618" y="1039091"/>
            <a:ext cx="3903097" cy="120032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800" dirty="0">
                <a:latin typeface="Caveat Brush" panose="020B0604020202020204" charset="0"/>
              </a:rPr>
              <a:t>Both </a:t>
            </a:r>
            <a:r>
              <a:rPr lang="en-US" sz="1800" dirty="0">
                <a:solidFill>
                  <a:srgbClr val="00B0F0"/>
                </a:solidFill>
                <a:latin typeface="Caveat Brush" panose="020B0604020202020204" charset="0"/>
              </a:rPr>
              <a:t>obstructive resorptive &amp; compression </a:t>
            </a:r>
            <a:r>
              <a:rPr lang="en-US" sz="1800" dirty="0">
                <a:latin typeface="Caveat Brush" panose="020B0604020202020204" charset="0"/>
              </a:rPr>
              <a:t>atelectasis are </a:t>
            </a:r>
            <a:r>
              <a:rPr lang="en-US" sz="1800" b="1" dirty="0">
                <a:latin typeface="Caveat Brush" panose="020B0604020202020204" charset="0"/>
              </a:rPr>
              <a:t>reversible</a:t>
            </a:r>
            <a:r>
              <a:rPr lang="en-US" sz="1800" dirty="0">
                <a:latin typeface="Caveat Brush" panose="020B0604020202020204" charset="0"/>
              </a:rPr>
              <a:t> | on the contrary </a:t>
            </a:r>
            <a:r>
              <a:rPr lang="en-US" sz="1800" dirty="0">
                <a:solidFill>
                  <a:srgbClr val="84D176"/>
                </a:solidFill>
                <a:latin typeface="Caveat Brush" panose="020B0604020202020204" charset="0"/>
              </a:rPr>
              <a:t>contraction (cicatrisation) </a:t>
            </a:r>
            <a:r>
              <a:rPr lang="en-US" sz="1800" dirty="0">
                <a:latin typeface="Caveat Brush" panose="020B0604020202020204" charset="0"/>
              </a:rPr>
              <a:t>atelectasis is </a:t>
            </a:r>
            <a:r>
              <a:rPr lang="en-US" sz="1800" b="1" dirty="0">
                <a:latin typeface="Caveat Brush" panose="020B0604020202020204" charset="0"/>
              </a:rPr>
              <a:t>irreversible </a:t>
            </a:r>
            <a:endParaRPr lang="ar-JO" sz="1800" b="1" dirty="0">
              <a:latin typeface="Caveat Brush" panose="020B0604020202020204" charset="0"/>
            </a:endParaRPr>
          </a:p>
        </p:txBody>
      </p:sp>
      <p:pic>
        <p:nvPicPr>
          <p:cNvPr id="14" name="Picture 13">
            <a:extLst>
              <a:ext uri="{FF2B5EF4-FFF2-40B4-BE49-F238E27FC236}">
                <a16:creationId xmlns:a16="http://schemas.microsoft.com/office/drawing/2014/main" id="{384C3C05-4093-4EDC-9D31-C6C19AD09CBF}"/>
              </a:ext>
            </a:extLst>
          </p:cNvPr>
          <p:cNvPicPr>
            <a:picLocks noChangeAspect="1"/>
          </p:cNvPicPr>
          <p:nvPr/>
        </p:nvPicPr>
        <p:blipFill>
          <a:blip r:embed="rId3"/>
          <a:stretch>
            <a:fillRect/>
          </a:stretch>
        </p:blipFill>
        <p:spPr>
          <a:xfrm>
            <a:off x="285750" y="775855"/>
            <a:ext cx="3471966" cy="41771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4"/>
            </a:gs>
          </a:gsLst>
          <a:lin ang="2700006" scaled="0"/>
        </a:gradFill>
        <a:effectLst/>
      </p:bgPr>
    </p:bg>
    <p:spTree>
      <p:nvGrpSpPr>
        <p:cNvPr id="1" name="Shape 315"/>
        <p:cNvGrpSpPr/>
        <p:nvPr/>
      </p:nvGrpSpPr>
      <p:grpSpPr>
        <a:xfrm>
          <a:off x="0" y="0"/>
          <a:ext cx="0" cy="0"/>
          <a:chOff x="0" y="0"/>
          <a:chExt cx="0" cy="0"/>
        </a:xfrm>
      </p:grpSpPr>
      <p:sp>
        <p:nvSpPr>
          <p:cNvPr id="11" name="Title 2">
            <a:extLst>
              <a:ext uri="{FF2B5EF4-FFF2-40B4-BE49-F238E27FC236}">
                <a16:creationId xmlns:a16="http://schemas.microsoft.com/office/drawing/2014/main" id="{B48FF035-36C9-43A9-AAC9-7BB5F5B8CE3A}"/>
              </a:ext>
            </a:extLst>
          </p:cNvPr>
          <p:cNvSpPr>
            <a:spLocks noGrp="1"/>
          </p:cNvSpPr>
          <p:nvPr>
            <p:ph type="title"/>
          </p:nvPr>
        </p:nvSpPr>
        <p:spPr>
          <a:xfrm>
            <a:off x="69578" y="811209"/>
            <a:ext cx="5703318" cy="428773"/>
          </a:xfrm>
        </p:spPr>
        <p:txBody>
          <a:bodyPr/>
          <a:lstStyle/>
          <a:p>
            <a:r>
              <a:rPr lang="en-US" sz="2800" b="1" dirty="0">
                <a:solidFill>
                  <a:srgbClr val="FCC51F"/>
                </a:solidFill>
              </a:rPr>
              <a:t>1. Resorptive Atelectasis (obstructive)</a:t>
            </a:r>
            <a:br>
              <a:rPr lang="ar-JO" sz="2800" b="1" dirty="0">
                <a:solidFill>
                  <a:srgbClr val="FCC51F"/>
                </a:solidFill>
              </a:rPr>
            </a:br>
            <a:endParaRPr lang="ar-JO" sz="2800" b="1" dirty="0">
              <a:solidFill>
                <a:srgbClr val="FCC51F"/>
              </a:solidFill>
            </a:endParaRPr>
          </a:p>
        </p:txBody>
      </p:sp>
      <p:pic>
        <p:nvPicPr>
          <p:cNvPr id="12" name="صورة 6">
            <a:extLst>
              <a:ext uri="{FF2B5EF4-FFF2-40B4-BE49-F238E27FC236}">
                <a16:creationId xmlns:a16="http://schemas.microsoft.com/office/drawing/2014/main" id="{CFDBE47F-4648-4F80-B92B-87A4FD477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8" y="1343891"/>
            <a:ext cx="3900075" cy="3576966"/>
          </a:xfrm>
          <a:prstGeom prst="rect">
            <a:avLst/>
          </a:prstGeom>
          <a:ln w="76200">
            <a:solidFill>
              <a:schemeClr val="tx1">
                <a:lumMod val="95000"/>
                <a:lumOff val="5000"/>
              </a:schemeClr>
            </a:solidFill>
          </a:ln>
        </p:spPr>
      </p:pic>
      <p:sp>
        <p:nvSpPr>
          <p:cNvPr id="13" name="مربع نص 9">
            <a:extLst>
              <a:ext uri="{FF2B5EF4-FFF2-40B4-BE49-F238E27FC236}">
                <a16:creationId xmlns:a16="http://schemas.microsoft.com/office/drawing/2014/main" id="{82DAAD88-3CC0-47B8-917C-A5C9C9207D75}"/>
              </a:ext>
            </a:extLst>
          </p:cNvPr>
          <p:cNvSpPr txBox="1"/>
          <p:nvPr/>
        </p:nvSpPr>
        <p:spPr>
          <a:xfrm>
            <a:off x="5881253" y="4613080"/>
            <a:ext cx="2576969" cy="307777"/>
          </a:xfrm>
          <a:prstGeom prst="rect">
            <a:avLst/>
          </a:prstGeom>
          <a:noFill/>
        </p:spPr>
        <p:txBody>
          <a:bodyPr wrap="square" rtlCol="1">
            <a:spAutoFit/>
          </a:bodyPr>
          <a:lstStyle/>
          <a:p>
            <a:r>
              <a:rPr lang="en-US" sz="1400" b="1" dirty="0">
                <a:solidFill>
                  <a:srgbClr val="FF0000"/>
                </a:solidFill>
              </a:rPr>
              <a:t>RLL Collapse (red arrow) </a:t>
            </a:r>
            <a:endParaRPr lang="ar-JO" sz="1400" b="1" dirty="0">
              <a:solidFill>
                <a:srgbClr val="FF0000"/>
              </a:solidFill>
            </a:endParaRPr>
          </a:p>
        </p:txBody>
      </p:sp>
      <p:cxnSp>
        <p:nvCxnSpPr>
          <p:cNvPr id="14" name="رابط كسهم مستقيم 11">
            <a:extLst>
              <a:ext uri="{FF2B5EF4-FFF2-40B4-BE49-F238E27FC236}">
                <a16:creationId xmlns:a16="http://schemas.microsoft.com/office/drawing/2014/main" id="{95535C47-F3A9-4A48-B43B-700E872338DF}"/>
              </a:ext>
            </a:extLst>
          </p:cNvPr>
          <p:cNvCxnSpPr>
            <a:cxnSpLocks/>
          </p:cNvCxnSpPr>
          <p:nvPr/>
        </p:nvCxnSpPr>
        <p:spPr>
          <a:xfrm flipH="1">
            <a:off x="6080556" y="3067607"/>
            <a:ext cx="704719" cy="4813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F7B3B5B-41DA-466A-BF01-929C5A82E3BA}"/>
              </a:ext>
            </a:extLst>
          </p:cNvPr>
          <p:cNvSpPr txBox="1"/>
          <p:nvPr/>
        </p:nvSpPr>
        <p:spPr>
          <a:xfrm>
            <a:off x="83431" y="1343891"/>
            <a:ext cx="4488567" cy="4247317"/>
          </a:xfrm>
          <a:prstGeom prst="rect">
            <a:avLst/>
          </a:prstGeom>
          <a:noFill/>
        </p:spPr>
        <p:txBody>
          <a:bodyPr wrap="square" rtlCol="1">
            <a:spAutoFit/>
          </a:bodyPr>
          <a:lstStyle/>
          <a:p>
            <a:r>
              <a:rPr lang="en-US" sz="1800" u="sng" dirty="0">
                <a:solidFill>
                  <a:schemeClr val="bg1"/>
                </a:solidFill>
                <a:latin typeface="Caveat Brush" panose="020B0604020202020204" charset="0"/>
              </a:rPr>
              <a:t>Resorptive or obstructive atelectasis </a:t>
            </a:r>
          </a:p>
          <a:p>
            <a:r>
              <a:rPr lang="en-US" sz="1800" dirty="0">
                <a:solidFill>
                  <a:schemeClr val="bg1"/>
                </a:solidFill>
                <a:latin typeface="Caveat Brush" panose="020B0604020202020204" charset="0"/>
              </a:rPr>
              <a:t>is a form of lung collapse that is due to obstruction of the airways supplying a lung segment or lobe.</a:t>
            </a:r>
          </a:p>
          <a:p>
            <a:r>
              <a:rPr lang="en-US" sz="1800" dirty="0">
                <a:solidFill>
                  <a:schemeClr val="bg1"/>
                </a:solidFill>
                <a:latin typeface="Caveat Brush" panose="020B0604020202020204" charset="0"/>
              </a:rPr>
              <a:t> </a:t>
            </a:r>
          </a:p>
          <a:p>
            <a:r>
              <a:rPr lang="en-US" sz="1800" u="sng" dirty="0">
                <a:solidFill>
                  <a:schemeClr val="bg1"/>
                </a:solidFill>
                <a:latin typeface="Caveat Brush" panose="020B0604020202020204" charset="0"/>
              </a:rPr>
              <a:t>Obstruction is often :</a:t>
            </a:r>
          </a:p>
          <a:p>
            <a:r>
              <a:rPr lang="en-US" sz="1800" dirty="0">
                <a:solidFill>
                  <a:schemeClr val="bg1"/>
                </a:solidFill>
                <a:latin typeface="Caveat Brush" panose="020B0604020202020204" charset="0"/>
              </a:rPr>
              <a:t>1.  Mucus plug (asthma, pneumonia, postoperative, post anesthetic)</a:t>
            </a:r>
          </a:p>
          <a:p>
            <a:r>
              <a:rPr lang="en-US" sz="1800" dirty="0">
                <a:solidFill>
                  <a:schemeClr val="bg1"/>
                </a:solidFill>
                <a:latin typeface="Caveat Brush" panose="020B0604020202020204" charset="0"/>
              </a:rPr>
              <a:t>2.  Foreign body </a:t>
            </a:r>
          </a:p>
          <a:p>
            <a:r>
              <a:rPr lang="en-US" sz="1800" dirty="0">
                <a:solidFill>
                  <a:schemeClr val="bg1"/>
                </a:solidFill>
                <a:latin typeface="Caveat Brush" panose="020B0604020202020204" charset="0"/>
              </a:rPr>
              <a:t>3.  Neoplasm (mass)</a:t>
            </a:r>
          </a:p>
          <a:p>
            <a:r>
              <a:rPr lang="en-US" sz="1800" dirty="0">
                <a:solidFill>
                  <a:schemeClr val="bg1"/>
                </a:solidFill>
                <a:latin typeface="Caveat Brush" panose="020B0604020202020204" charset="0"/>
              </a:rPr>
              <a:t>4.  Pus (bacterial pneumonia)</a:t>
            </a:r>
          </a:p>
          <a:p>
            <a:r>
              <a:rPr lang="en-US" sz="1800" dirty="0">
                <a:solidFill>
                  <a:schemeClr val="bg1"/>
                </a:solidFill>
                <a:latin typeface="Caveat Brush" panose="020B0604020202020204" charset="0"/>
              </a:rPr>
              <a:t>5.  Blood (post-traumatic lung injury)</a:t>
            </a:r>
          </a:p>
          <a:p>
            <a:r>
              <a:rPr lang="en-US" sz="1800" dirty="0">
                <a:solidFill>
                  <a:schemeClr val="bg1"/>
                </a:solidFill>
                <a:latin typeface="Caveat Brush" panose="020B0604020202020204" charset="0"/>
              </a:rPr>
              <a:t>6.  Fibrotic stricture </a:t>
            </a:r>
          </a:p>
          <a:p>
            <a:r>
              <a:rPr lang="en-US" sz="1800" dirty="0">
                <a:solidFill>
                  <a:schemeClr val="bg1"/>
                </a:solidFill>
                <a:latin typeface="Caveat Brush" panose="020B0604020202020204" charset="0"/>
              </a:rPr>
              <a:t>7.  </a:t>
            </a:r>
            <a:r>
              <a:rPr lang="en-US" sz="1800" dirty="0" err="1">
                <a:solidFill>
                  <a:schemeClr val="bg1"/>
                </a:solidFill>
                <a:latin typeface="Caveat Brush" panose="020B0604020202020204" charset="0"/>
              </a:rPr>
              <a:t>Malpositioned</a:t>
            </a:r>
            <a:r>
              <a:rPr lang="en-US" sz="1800" dirty="0">
                <a:solidFill>
                  <a:schemeClr val="bg1"/>
                </a:solidFill>
                <a:latin typeface="Caveat Brush" panose="020B0604020202020204" charset="0"/>
              </a:rPr>
              <a:t> endotracheal tube.</a:t>
            </a:r>
          </a:p>
          <a:p>
            <a:endParaRPr lang="ar-JO" sz="1800" dirty="0">
              <a:solidFill>
                <a:schemeClr val="bg1"/>
              </a:solidFill>
              <a:latin typeface="Caveat Brush" panose="020B0604020202020204" charset="0"/>
            </a:endParaRPr>
          </a:p>
          <a:p>
            <a:endParaRPr lang="ar-JO" sz="1800" dirty="0">
              <a:solidFill>
                <a:schemeClr val="bg1"/>
              </a:solidFill>
              <a:latin typeface="Caveat Brush" panose="020B0604020202020204" charset="0"/>
            </a:endParaRPr>
          </a:p>
        </p:txBody>
      </p:sp>
    </p:spTree>
    <p:extLst>
      <p:ext uri="{BB962C8B-B14F-4D97-AF65-F5344CB8AC3E}">
        <p14:creationId xmlns:p14="http://schemas.microsoft.com/office/powerpoint/2010/main" val="2351641108"/>
      </p:ext>
    </p:extLst>
  </p:cSld>
  <p:clrMapOvr>
    <a:masterClrMapping/>
  </p:clrMapOvr>
</p:sld>
</file>

<file path=ppt/theme/theme1.xml><?xml version="1.0" encoding="utf-8"?>
<a:theme xmlns:a="http://schemas.openxmlformats.org/drawingml/2006/main" name="Tybalt template">
  <a:themeElements>
    <a:clrScheme name="Custom 347">
      <a:dk1>
        <a:srgbClr val="1A1135"/>
      </a:dk1>
      <a:lt1>
        <a:srgbClr val="FFFFFF"/>
      </a:lt1>
      <a:dk2>
        <a:srgbClr val="6A6185"/>
      </a:dk2>
      <a:lt2>
        <a:srgbClr val="F1F0F3"/>
      </a:lt2>
      <a:accent1>
        <a:srgbClr val="EB37A6"/>
      </a:accent1>
      <a:accent2>
        <a:srgbClr val="8A3ACC"/>
      </a:accent2>
      <a:accent3>
        <a:srgbClr val="1994EB"/>
      </a:accent3>
      <a:accent4>
        <a:srgbClr val="80D126"/>
      </a:accent4>
      <a:accent5>
        <a:srgbClr val="FFBF00"/>
      </a:accent5>
      <a:accent6>
        <a:srgbClr val="F1473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1228</Words>
  <Application>Microsoft Office PowerPoint</Application>
  <PresentationFormat>On-screen Show (16:9)</PresentationFormat>
  <Paragraphs>170</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Arial</vt:lpstr>
      <vt:lpstr>Patrick Hand</vt:lpstr>
      <vt:lpstr>Caveat Brush</vt:lpstr>
      <vt:lpstr>Wingdings</vt:lpstr>
      <vt:lpstr>Tybalt template</vt:lpstr>
      <vt:lpstr>Lung Collapse *Atelectasis*</vt:lpstr>
      <vt:lpstr>Normal PA Chest X-Ray  </vt:lpstr>
      <vt:lpstr>PowerPoint Presentation</vt:lpstr>
      <vt:lpstr>PowerPoint Presentation</vt:lpstr>
      <vt:lpstr>Definition and causes</vt:lpstr>
      <vt:lpstr>PowerPoint Presentation</vt:lpstr>
      <vt:lpstr>Common signs seen on chest X-ray:</vt:lpstr>
      <vt:lpstr>PowerPoint Presentation</vt:lpstr>
      <vt:lpstr>1. Resorptive Atelectasis (obstructive)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abrar tarawneh</cp:lastModifiedBy>
  <cp:revision>29</cp:revision>
  <dcterms:modified xsi:type="dcterms:W3CDTF">2020-11-30T19:46:23Z</dcterms:modified>
</cp:coreProperties>
</file>