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95" r:id="rId4"/>
    <p:sldId id="259" r:id="rId5"/>
    <p:sldId id="267" r:id="rId6"/>
    <p:sldId id="294" r:id="rId7"/>
    <p:sldId id="260" r:id="rId8"/>
    <p:sldId id="265" r:id="rId9"/>
    <p:sldId id="266" r:id="rId10"/>
    <p:sldId id="289" r:id="rId11"/>
    <p:sldId id="261" r:id="rId12"/>
    <p:sldId id="262" r:id="rId13"/>
    <p:sldId id="263" r:id="rId14"/>
    <p:sldId id="264" r:id="rId15"/>
    <p:sldId id="272" r:id="rId16"/>
    <p:sldId id="273" r:id="rId17"/>
    <p:sldId id="268" r:id="rId18"/>
    <p:sldId id="269" r:id="rId19"/>
    <p:sldId id="270" r:id="rId20"/>
    <p:sldId id="271" r:id="rId21"/>
    <p:sldId id="275" r:id="rId22"/>
    <p:sldId id="290" r:id="rId23"/>
    <p:sldId id="291" r:id="rId24"/>
    <p:sldId id="292" r:id="rId25"/>
    <p:sldId id="280" r:id="rId26"/>
    <p:sldId id="281" r:id="rId27"/>
    <p:sldId id="293" r:id="rId28"/>
    <p:sldId id="284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F81A-4C21-4198-AC36-C41D3DF6555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370F8-85AB-4124-A4AF-CEB1C0DD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Pralayzed</a:t>
            </a:r>
            <a:r>
              <a:rPr lang="en-US" baseline="0" dirty="0" smtClean="0"/>
              <a:t> pt. (legs)&amp; wide anus (decease in tone )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Amniotic fluid </a:t>
            </a:r>
            <a:r>
              <a:rPr lang="en-US" dirty="0" err="1" smtClean="0"/>
              <a:t>Acetylcholinestrase</a:t>
            </a:r>
            <a:r>
              <a:rPr lang="en-US" baseline="0" dirty="0" smtClean="0"/>
              <a:t> (more sensitive and specific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time for surgery –first 24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after birth </a:t>
            </a:r>
          </a:p>
          <a:p>
            <a:r>
              <a:rPr lang="en-US" baseline="0" dirty="0" smtClean="0"/>
              <a:t>Should do US screening for medico legal issues for renal and cardiac </a:t>
            </a:r>
            <a:r>
              <a:rPr lang="en-US" baseline="0" dirty="0" smtClean="0"/>
              <a:t>systems</a:t>
            </a:r>
          </a:p>
          <a:p>
            <a:r>
              <a:rPr lang="en-US" baseline="0" dirty="0" smtClean="0"/>
              <a:t>Surgery-</a:t>
            </a:r>
            <a:r>
              <a:rPr lang="en-US" baseline="0" dirty="0" err="1" smtClean="0"/>
              <a:t>excesion</a:t>
            </a:r>
            <a:r>
              <a:rPr lang="en-US" baseline="0" dirty="0" smtClean="0"/>
              <a:t> (with isolation of the neural </a:t>
            </a:r>
            <a:r>
              <a:rPr lang="en-US" baseline="0" dirty="0" err="1" smtClean="0"/>
              <a:t>placode</a:t>
            </a:r>
            <a:r>
              <a:rPr lang="en-US" baseline="0" dirty="0" smtClean="0"/>
              <a:t> )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 defect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abcense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ofspinous</a:t>
            </a:r>
            <a:r>
              <a:rPr lang="en-US" baseline="0" dirty="0" smtClean="0"/>
              <a:t> process &amp;</a:t>
            </a:r>
            <a:r>
              <a:rPr lang="en-US" baseline="0" dirty="0" err="1" smtClean="0"/>
              <a:t>laminae</a:t>
            </a:r>
            <a:r>
              <a:rPr lang="en-US" baseline="0" dirty="0" smtClean="0"/>
              <a:t> ) without herniation ( the spinal cord a, ,meninges and skin intact)</a:t>
            </a:r>
          </a:p>
          <a:p>
            <a:r>
              <a:rPr lang="en-US" baseline="0" dirty="0" smtClean="0"/>
              <a:t>Lumbosacral L5 S1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growth lead to </a:t>
            </a:r>
            <a:r>
              <a:rPr lang="en-US" dirty="0" smtClean="0"/>
              <a:t>Scoliosis (s shape ) –</a:t>
            </a:r>
            <a:r>
              <a:rPr lang="en-US" baseline="0" dirty="0" smtClean="0"/>
              <a:t> so any patient with severe scoliosis should be investigated for tethered cord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</a:t>
            </a:r>
            <a:r>
              <a:rPr lang="en-US" baseline="0" dirty="0" smtClean="0"/>
              <a:t> of presentation(start complain) is at age of growth spurts (10-15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Patients with previous </a:t>
            </a:r>
            <a:r>
              <a:rPr lang="en-US" baseline="0" dirty="0" err="1" smtClean="0"/>
              <a:t>myelomaningocele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maningiolcele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vp</a:t>
            </a:r>
            <a:r>
              <a:rPr lang="en-US" baseline="0" dirty="0" smtClean="0"/>
              <a:t> shunt and </a:t>
            </a:r>
            <a:r>
              <a:rPr lang="en-US" baseline="0" dirty="0" err="1" smtClean="0"/>
              <a:t>compalin</a:t>
            </a:r>
            <a:r>
              <a:rPr lang="en-US" baseline="0" dirty="0" smtClean="0"/>
              <a:t> from pain should rule out shunt before diagnosed as tethered cord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Cystic dilatation filled</a:t>
            </a:r>
            <a:r>
              <a:rPr lang="en-US" baseline="0" dirty="0" smtClean="0"/>
              <a:t> with CSF</a:t>
            </a:r>
          </a:p>
          <a:p>
            <a:r>
              <a:rPr lang="en-US" baseline="0" dirty="0" smtClean="0"/>
              <a:t>The most important </a:t>
            </a:r>
            <a:r>
              <a:rPr lang="en-US" baseline="0" dirty="0" err="1" smtClean="0"/>
              <a:t>ddx</a:t>
            </a:r>
            <a:r>
              <a:rPr lang="en-US" baseline="0" dirty="0" smtClean="0"/>
              <a:t> you should rule out spinal cord tumors </a:t>
            </a:r>
          </a:p>
          <a:p>
            <a:endParaRPr lang="en-US" baseline="0" dirty="0" smtClean="0"/>
          </a:p>
          <a:p>
            <a:r>
              <a:rPr lang="en-US" dirty="0" smtClean="0"/>
              <a:t>Differential diagnoses</a:t>
            </a:r>
          </a:p>
          <a:p>
            <a:r>
              <a:rPr lang="en-US" dirty="0" err="1" smtClean="0"/>
              <a:t>Hydromyelia</a:t>
            </a:r>
            <a:r>
              <a:rPr lang="en-US" dirty="0" smtClean="0"/>
              <a:t>: Central canal cystic dilatation, lined with ependymal cells</a:t>
            </a:r>
          </a:p>
          <a:p>
            <a:r>
              <a:rPr lang="en-US" dirty="0" err="1" smtClean="0"/>
              <a:t>Syringomyelia</a:t>
            </a:r>
            <a:r>
              <a:rPr lang="en-US" dirty="0" smtClean="0"/>
              <a:t>: Central canal cystic dilatation, lined with glial cells, more acute presentation, associated with more severe conditions (e.g., tumors)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70F8-85AB-4124-A4AF-CEB1C0DDB8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0FD23-D22F-4BE3-984D-C5CE6C2F9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AF5ED5-7FAC-4FEA-8AF1-03CB9E2F8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62067F-70BC-424C-8B8D-21375F8A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9B980B-F03C-4931-A588-92563A65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8A56E-008A-4243-A0F1-A3EEAC49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615AD-7E41-42FF-8616-76A123AC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7C2D9-1EFC-4466-B3FA-2C66205B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704F30-3987-4B0C-B4E1-4F43E1C4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B05B8-9D12-4013-9B38-4BA6AA8F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95AB3-D6A3-4A29-B9A0-FAE7BFF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C46CBF-4C7A-4730-B456-1A06415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9AD732-9278-45F5-B0E6-BA7B69106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E5EB7-370B-4B09-A230-C59E9314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E8CA33-E06D-4B8E-B954-874DC892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C5DAC-CBD0-4659-AF97-4DDB9620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1A23C-A181-48E2-B43F-2FDC13C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8144D-DDAF-4B0F-AA04-B1B1BAAE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4D5F20-3100-4E45-B129-F410EEE5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606F9-E973-4733-BB70-D687B726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AA8F5-BDB9-4057-90F9-D61D5487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7549C-A4C8-4AC6-8B24-CE0A4A0E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54DEA1-BFCB-4D79-BEB5-721DD891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ECB75-BB2C-4E8F-B87C-001C8554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653B25-5E8D-4E91-A428-43B08A05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861B0-09ED-4A30-988D-BD898E30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B3866-8EF4-4C94-8B8D-18E87F12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F224B-F1F4-43F2-98CD-73B62FE8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AE6B7-54D7-408E-AD82-F83BCE5A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3506E-CBCE-4C1E-AD9E-6D3CB0F0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34CBF-73F0-44B1-B293-9239EF26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33306A-08E1-46CD-96DD-CDFBF51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754E7-0086-409A-B144-5ADEFFC3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23A6F2-E0FB-4073-85AA-16E556A6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5CF79D-E8A5-43A1-AD4D-7EDC327C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631BE9-FFFA-4805-87BB-C865C6FB5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58BFDE-16BA-4D24-B882-B57BF3561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F24CD-E9A1-4FA5-BD36-66AECD9B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478377-4519-45F6-B85A-0884FD63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38540D-70BC-4F4A-AB5E-C9420072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56019-5647-41AC-881F-B1A57DEE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5339B3-5AD3-43FC-8A84-14278333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9AFA7C-DAC4-4C4A-8E83-8191AE2A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BB49AB-DC6F-42A0-8095-E403E3D2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8B5777-66D5-40E8-A949-CE3EC30F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D5C9A7-B937-41C6-95CF-896186FC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2777B-2275-4718-9684-1E85EB0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C14DF-3DD7-4C59-9A06-D52EF490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F8010-9137-4AD1-8C52-F200ACD4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1CBEC2-4CFD-4107-931B-760DB3494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3CF123-5E27-4E70-9424-423AA1D1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C11D4D-A54C-42D5-8F24-B5EC6F19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B1D79-6082-40A7-95A4-6C6216A6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BC2E8-1FEF-4F4C-B4DC-91655388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707700-250D-4359-8CC6-534F877EA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A596CF-643D-461C-A481-1DAA2E164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8DCA52-1011-48F8-837B-B8E8B5AF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BBF154-DBB6-4453-B9A8-F9DE4A1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32C78-9686-40D1-93CE-22B20CAB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F8AC20-F787-432A-9143-4A8F14ED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22405A-90D3-439D-8627-E687A052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6256C1-8216-4F27-BA06-20C1EF4F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28A6-290F-4906-9CA6-B5C9766EBE5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FB92E-4366-4692-AC72-37E12FF2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EAED0F-DE3E-40A6-BA0E-58E7D4178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B765E-6A99-4A6A-8182-F76AB2EAF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Congenital Spinal Deformities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2997959" y="4134301"/>
            <a:ext cx="6364406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Done by : </a:t>
            </a:r>
            <a:r>
              <a:rPr lang="en-US" dirty="0" err="1" smtClean="0"/>
              <a:t>Toqa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haled</a:t>
            </a:r>
            <a:r>
              <a:rPr lang="en-US" dirty="0" smtClean="0"/>
              <a:t> AL-</a:t>
            </a:r>
            <a:r>
              <a:rPr lang="en-US" dirty="0" err="1" smtClean="0"/>
              <a:t>saraireh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4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1722" y="11705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2400" b="1" dirty="0"/>
              <a:t>Surgical</a:t>
            </a:r>
            <a:r>
              <a:rPr lang="en-US" sz="2400" dirty="0"/>
              <a:t> procedure :</a:t>
            </a:r>
          </a:p>
          <a:p>
            <a:pPr marL="0" indent="0">
              <a:buNone/>
            </a:pPr>
            <a:r>
              <a:rPr lang="en-US" sz="2400" dirty="0" smtClean="0"/>
              <a:t>- Closure </a:t>
            </a:r>
            <a:r>
              <a:rPr lang="en-US" sz="2400" dirty="0"/>
              <a:t>of the defect over the spinal cord</a:t>
            </a:r>
          </a:p>
          <a:p>
            <a:pPr marL="0" indent="0">
              <a:buNone/>
            </a:pPr>
            <a:r>
              <a:rPr lang="en-US" sz="2400" dirty="0" smtClean="0"/>
              <a:t>- Spinal </a:t>
            </a:r>
            <a:r>
              <a:rPr lang="en-US" sz="2400" dirty="0"/>
              <a:t>deformity reconstruction</a:t>
            </a:r>
          </a:p>
          <a:p>
            <a:pPr>
              <a:buFontTx/>
              <a:buChar char="-"/>
            </a:pPr>
            <a:r>
              <a:rPr lang="en-US" sz="2400" dirty="0" smtClean="0"/>
              <a:t>Lower-extremity </a:t>
            </a:r>
            <a:r>
              <a:rPr lang="en-US" sz="2400" dirty="0"/>
              <a:t>deformity </a:t>
            </a:r>
            <a:r>
              <a:rPr lang="en-US" sz="2400" dirty="0" smtClean="0"/>
              <a:t>correction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57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6EC53-BC00-45DF-810E-219427B6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BBA06-6B14-4422-B8AE-87918F128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imaging is performed, the main differentiating feature between a myelomeningocele and myelocele is the position of the neural placode.</a:t>
            </a:r>
          </a:p>
          <a:p>
            <a:r>
              <a:rPr lang="en-US" dirty="0"/>
              <a:t>The neural placode protrudes above the skin surface with a myelomeningocele.</a:t>
            </a:r>
          </a:p>
          <a:p>
            <a:r>
              <a:rPr lang="en-US" dirty="0"/>
              <a:t>The neural placode is flush with the skin surface with a myelocele.</a:t>
            </a:r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CB1F5-8336-4252-A11D-3DFAC94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myelomeningocele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0B58C0-9D98-4438-B7D5-F79C6A2B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3" y="1466758"/>
            <a:ext cx="8336605" cy="52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A6354-5913-4C97-B25B-DA8FDEB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myelocele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B74F6-5F72-4F59-93ED-2FAB0EF2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2097"/>
            <a:ext cx="10905066" cy="36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06E3E-0DEA-49FC-8625-F9504F34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Closed spinal </a:t>
            </a:r>
            <a:r>
              <a:rPr lang="en-US" sz="4100" dirty="0" err="1"/>
              <a:t>dysraphisms</a:t>
            </a:r>
            <a:r>
              <a:rPr lang="en-US" sz="4100" dirty="0"/>
              <a:t> with a subcutaneous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8A222-8FB9-487F-B088-F4D90788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They are:</a:t>
            </a:r>
          </a:p>
          <a:p>
            <a:pPr marL="0" indent="0">
              <a:buNone/>
            </a:pPr>
            <a:r>
              <a:rPr lang="en-US" sz="2000" b="1" dirty="0"/>
              <a:t>1)     Meningocele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2)     Lipomas with a </a:t>
            </a:r>
            <a:r>
              <a:rPr lang="en-US" sz="2000" b="1" dirty="0" err="1"/>
              <a:t>dural</a:t>
            </a:r>
            <a:r>
              <a:rPr lang="en-US" sz="2000" b="1" dirty="0"/>
              <a:t> defect:</a:t>
            </a:r>
          </a:p>
          <a:p>
            <a:pPr marL="0" indent="0">
              <a:buNone/>
            </a:pPr>
            <a:r>
              <a:rPr lang="en-US" sz="2000" dirty="0"/>
              <a:t>     a) lipomyelocele</a:t>
            </a:r>
          </a:p>
          <a:p>
            <a:pPr marL="0" indent="0">
              <a:buNone/>
            </a:pPr>
            <a:r>
              <a:rPr lang="en-US" sz="2000" dirty="0"/>
              <a:t>     b) </a:t>
            </a:r>
            <a:r>
              <a:rPr lang="en-US" sz="2000" dirty="0" err="1"/>
              <a:t>lipomyelomeningocele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3)     Terminal </a:t>
            </a:r>
            <a:r>
              <a:rPr lang="en-US" sz="2000" dirty="0" err="1"/>
              <a:t>myelocystocele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4)     Non-terminal </a:t>
            </a:r>
            <a:r>
              <a:rPr lang="en-US" sz="2000" dirty="0" err="1"/>
              <a:t>myelocystocele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F65296-5196-4D89-B1DE-FE943D3DA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6" r="211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B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9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AF9F1-1451-40FF-9872-B0168B41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8B0702-D6A8-4B6B-80A1-B502986F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0404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 defect consisting of a herniation of meningeal tissue and CSF through a defect in the spine , but NO neural tissue </a:t>
            </a:r>
          </a:p>
          <a:p>
            <a:r>
              <a:rPr lang="en-US" sz="2400" dirty="0"/>
              <a:t>Most commonly in lumbosacral area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Clinical features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- Usually no disability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-  low incidence of associated anomalies and hydrocephalus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Investigations :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- Plain film , CT , MRI , genitourinary investigations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Treatment :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-Surgical excision and tissue repair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( excellent results ) 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56" y="1542198"/>
            <a:ext cx="3807726" cy="42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3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529A6-332E-42A1-8AEE-80079619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Meningiocele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561F98-FDAF-436A-A1A4-6515A3EB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42" y="1388303"/>
            <a:ext cx="9371964" cy="54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C85EB-B87D-4308-90EF-79338B8B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Lipomas with a </a:t>
            </a:r>
            <a:r>
              <a:rPr lang="en-US" sz="4400" dirty="0" err="1"/>
              <a:t>dural</a:t>
            </a:r>
            <a:r>
              <a:rPr lang="en-US" sz="4400" dirty="0"/>
              <a:t> defect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C07BB-0D89-4203-B0DE-4BD4C6C6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entity includes both </a:t>
            </a:r>
            <a:r>
              <a:rPr lang="en-US" sz="2800" b="1" dirty="0"/>
              <a:t>lipomyelocele</a:t>
            </a:r>
            <a:r>
              <a:rPr lang="en-US" sz="2800" dirty="0"/>
              <a:t> and </a:t>
            </a:r>
            <a:r>
              <a:rPr lang="en-US" sz="2800" b="1" dirty="0" err="1"/>
              <a:t>lipomyelomeningocele</a:t>
            </a:r>
            <a:r>
              <a:rPr lang="en-US" sz="2800" dirty="0"/>
              <a:t>.</a:t>
            </a:r>
            <a:endParaRPr lang="en-US" b="1" dirty="0"/>
          </a:p>
          <a:p>
            <a:r>
              <a:rPr lang="en-US" dirty="0"/>
              <a:t>Less common disorder </a:t>
            </a:r>
          </a:p>
          <a:p>
            <a:endParaRPr lang="en-US" dirty="0"/>
          </a:p>
          <a:p>
            <a:r>
              <a:rPr lang="en-US" dirty="0"/>
              <a:t>The mass is covered by skin and </a:t>
            </a:r>
            <a:r>
              <a:rPr lang="en-US" dirty="0" err="1"/>
              <a:t>lipomatous</a:t>
            </a:r>
            <a:r>
              <a:rPr lang="en-US" dirty="0"/>
              <a:t> tissue extends </a:t>
            </a:r>
            <a:r>
              <a:rPr lang="en-US" dirty="0" err="1"/>
              <a:t>intradurally</a:t>
            </a:r>
            <a:r>
              <a:rPr lang="en-US" dirty="0"/>
              <a:t> and is intimately interwoven with the rootlets and the </a:t>
            </a:r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and the </a:t>
            </a:r>
            <a:r>
              <a:rPr lang="en-US" dirty="0" err="1"/>
              <a:t>conus</a:t>
            </a:r>
            <a:r>
              <a:rPr lang="en-US" dirty="0"/>
              <a:t> </a:t>
            </a:r>
            <a:r>
              <a:rPr lang="en-US" dirty="0" err="1"/>
              <a:t>medullaris</a:t>
            </a:r>
            <a:r>
              <a:rPr lang="en-US" dirty="0"/>
              <a:t> which is not usually fused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Neurological examination is usually normal at birth and progressive neurological deficits occur resulting from growth and tethering of the spinal cord </a:t>
            </a:r>
          </a:p>
        </p:txBody>
      </p:sp>
    </p:spTree>
    <p:extLst>
      <p:ext uri="{BB962C8B-B14F-4D97-AF65-F5344CB8AC3E}">
        <p14:creationId xmlns:p14="http://schemas.microsoft.com/office/powerpoint/2010/main" val="199298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02C71-C405-4C44-BAA2-96817022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8AA28-F935-4635-81C6-B18668EC3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differentiating feature between the two types is the position of the placode–lipoma interface.</a:t>
            </a:r>
          </a:p>
          <a:p>
            <a:r>
              <a:rPr lang="en-US" dirty="0"/>
              <a:t>With a lipomyelocele, the placode–lipoma interface lies within the spinal canal.</a:t>
            </a:r>
          </a:p>
          <a:p>
            <a:r>
              <a:rPr lang="en-US" dirty="0"/>
              <a:t>With a </a:t>
            </a:r>
            <a:r>
              <a:rPr lang="en-US" dirty="0" err="1"/>
              <a:t>lipomyelomeningocele</a:t>
            </a:r>
            <a:r>
              <a:rPr lang="en-US" dirty="0"/>
              <a:t>, the placode–lipoma interface lies outside of the spinal canal due to expansion of the subarachnoid space.</a:t>
            </a:r>
          </a:p>
        </p:txBody>
      </p:sp>
    </p:spTree>
    <p:extLst>
      <p:ext uri="{BB962C8B-B14F-4D97-AF65-F5344CB8AC3E}">
        <p14:creationId xmlns:p14="http://schemas.microsoft.com/office/powerpoint/2010/main" val="219390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067CE-6855-4BFE-BA84-9BB9D11C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lipomyelocele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20A9D7-4DBD-433D-BA8F-11D71AA0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18" y="1396588"/>
            <a:ext cx="9762609" cy="52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5EF00-2B1C-44D5-9846-FA815076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smtClean="0"/>
              <a:t>Spinal </a:t>
            </a:r>
            <a:r>
              <a:rPr lang="en-US" sz="3200" b="1" u="sng" dirty="0" err="1" smtClean="0"/>
              <a:t>Dysraphisms</a:t>
            </a:r>
            <a:r>
              <a:rPr lang="en-US" sz="3200" b="1" u="sng" dirty="0" smtClean="0"/>
              <a:t>:</a:t>
            </a:r>
          </a:p>
          <a:p>
            <a:pPr marL="0" indent="0">
              <a:buNone/>
            </a:pPr>
            <a:r>
              <a:rPr lang="en-US" dirty="0"/>
              <a:t>is a medical term that refers to disorders related to group of congenital anomaly of spine characterized by midline defect affecting the nervous tissue and its bony and soft tissue covering </a:t>
            </a:r>
          </a:p>
        </p:txBody>
      </p:sp>
    </p:spTree>
    <p:extLst>
      <p:ext uri="{BB962C8B-B14F-4D97-AF65-F5344CB8AC3E}">
        <p14:creationId xmlns:p14="http://schemas.microsoft.com/office/powerpoint/2010/main" val="568782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80363-A447-4FBE-9EF4-81B9ECF5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Lipomelomeningiocele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BFC269-9A42-44BE-B551-39854FA8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4" y="1490936"/>
            <a:ext cx="11617698" cy="46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94049-2E63-45C4-82E9-C10ED787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200" dirty="0"/>
              <a:t>Closed spinal </a:t>
            </a:r>
            <a:r>
              <a:rPr lang="en-US" sz="4200" dirty="0" err="1"/>
              <a:t>dysraphisms</a:t>
            </a:r>
            <a:r>
              <a:rPr lang="en-US" sz="4200" dirty="0"/>
              <a:t> without a subcutaneous mass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EA7CE4-A38D-4428-A5CA-C41008C25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87" r="-1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7F03D-D347-4CF4-82AF-9A629C1B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5936367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 A </a:t>
            </a:r>
            <a:r>
              <a:rPr lang="en-US" sz="2000" dirty="0"/>
              <a:t>bony deficit usually found in the </a:t>
            </a:r>
            <a:r>
              <a:rPr lang="en-US" sz="2000" dirty="0" err="1"/>
              <a:t>laminae</a:t>
            </a:r>
            <a:r>
              <a:rPr lang="en-US" sz="2000" dirty="0"/>
              <a:t> of the lumbosacral spine to a </a:t>
            </a:r>
            <a:r>
              <a:rPr lang="en-US" sz="2000" dirty="0" err="1"/>
              <a:t>medline</a:t>
            </a:r>
            <a:r>
              <a:rPr lang="en-US" sz="2000" dirty="0"/>
              <a:t> fusion defect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- it </a:t>
            </a:r>
            <a:r>
              <a:rPr lang="en-US" sz="2000" dirty="0"/>
              <a:t>is an incidental radiological finding and is present in up to 20% of adults </a:t>
            </a:r>
          </a:p>
          <a:p>
            <a:pPr marL="0" indent="0">
              <a:buNone/>
            </a:pPr>
            <a:r>
              <a:rPr lang="en-US" sz="2000" dirty="0" smtClean="0"/>
              <a:t>- Most </a:t>
            </a:r>
            <a:r>
              <a:rPr lang="en-US" sz="2000" dirty="0"/>
              <a:t>common at L5 or S1 </a:t>
            </a:r>
          </a:p>
          <a:p>
            <a:pPr marL="0" indent="0">
              <a:buNone/>
            </a:pPr>
            <a:r>
              <a:rPr lang="en-US" sz="2000" dirty="0" smtClean="0"/>
              <a:t>- In </a:t>
            </a:r>
            <a:r>
              <a:rPr lang="en-US" sz="2000" dirty="0"/>
              <a:t>the vast majority there is NO neurological involvement and the lesion is asymptomatic throughout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7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563083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underlying </a:t>
            </a:r>
            <a:r>
              <a:rPr lang="en-US" sz="2400" dirty="0" err="1"/>
              <a:t>intraspinal</a:t>
            </a:r>
            <a:r>
              <a:rPr lang="en-US" sz="2400" dirty="0"/>
              <a:t> lesion can often be suspected from an overlying skin lesion such as :</a:t>
            </a:r>
          </a:p>
          <a:p>
            <a:r>
              <a:rPr lang="en-US" sz="2400" dirty="0"/>
              <a:t>Dimples</a:t>
            </a:r>
          </a:p>
          <a:p>
            <a:r>
              <a:rPr lang="en-US" sz="2400" dirty="0"/>
              <a:t>Sinus tract </a:t>
            </a:r>
          </a:p>
          <a:p>
            <a:r>
              <a:rPr lang="en-US" sz="2400" dirty="0"/>
              <a:t>Fatty mass</a:t>
            </a:r>
          </a:p>
          <a:p>
            <a:r>
              <a:rPr lang="en-US" sz="2400" dirty="0" err="1"/>
              <a:t>Heamangioma</a:t>
            </a:r>
            <a:endParaRPr lang="en-US" sz="2400" dirty="0"/>
          </a:p>
          <a:p>
            <a:r>
              <a:rPr lang="en-US" sz="2400" dirty="0"/>
              <a:t>Abnormal tuft of hair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4" y="395784"/>
            <a:ext cx="4121624" cy="29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4" y="3357349"/>
            <a:ext cx="4544705" cy="32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5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674428" y="1361602"/>
            <a:ext cx="7241273" cy="4351338"/>
          </a:xfrm>
        </p:spPr>
        <p:txBody>
          <a:bodyPr>
            <a:normAutofit/>
          </a:bodyPr>
          <a:lstStyle/>
          <a:p>
            <a:r>
              <a:rPr lang="en-US" dirty="0"/>
              <a:t>Slowly </a:t>
            </a:r>
            <a:r>
              <a:rPr lang="en-US" b="1" dirty="0"/>
              <a:t>progressive</a:t>
            </a:r>
            <a:r>
              <a:rPr lang="en-US" dirty="0"/>
              <a:t> neurological dysfunction involving : </a:t>
            </a:r>
          </a:p>
          <a:p>
            <a:pPr marL="0" indent="0">
              <a:buNone/>
            </a:pPr>
            <a:r>
              <a:rPr lang="en-US" dirty="0"/>
              <a:t>Bowel and bladder disturbances </a:t>
            </a:r>
          </a:p>
          <a:p>
            <a:pPr marL="0" indent="0">
              <a:buNone/>
            </a:pPr>
            <a:r>
              <a:rPr lang="en-US" dirty="0"/>
              <a:t>Progressive weakness of legs and foot deformities </a:t>
            </a:r>
          </a:p>
          <a:p>
            <a:pPr marL="0" indent="0">
              <a:buNone/>
            </a:pPr>
            <a:r>
              <a:rPr lang="en-US" dirty="0"/>
              <a:t>Back pain</a:t>
            </a:r>
          </a:p>
          <a:p>
            <a:pPr marL="0" indent="0">
              <a:buNone/>
            </a:pPr>
            <a:r>
              <a:rPr lang="en-US" dirty="0"/>
              <a:t>Sensory disability </a:t>
            </a:r>
          </a:p>
          <a:p>
            <a:pPr marL="0" indent="0">
              <a:buNone/>
            </a:pPr>
            <a:r>
              <a:rPr lang="en-US" dirty="0"/>
              <a:t>Progressive scoliosis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65497" y="1566317"/>
            <a:ext cx="605391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Investigations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X-ray : absence of the </a:t>
            </a:r>
            <a:r>
              <a:rPr lang="en-US" dirty="0" err="1"/>
              <a:t>spinous</a:t>
            </a:r>
            <a:r>
              <a:rPr lang="en-US" dirty="0"/>
              <a:t> process along with minor amounts of neural arch</a:t>
            </a:r>
          </a:p>
          <a:p>
            <a:pPr marL="0" indent="0">
              <a:buNone/>
            </a:pPr>
            <a:r>
              <a:rPr lang="en-US" dirty="0"/>
              <a:t>CT and MRI : to exclude spinal anomalies</a:t>
            </a:r>
          </a:p>
          <a:p>
            <a:endParaRPr lang="en-US" dirty="0"/>
          </a:p>
          <a:p>
            <a:r>
              <a:rPr lang="en-US" b="1" dirty="0"/>
              <a:t>Treatment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If there is underlying lesion we remove it with preservation of neural tissue &amp; untether the cord</a:t>
            </a:r>
          </a:p>
          <a:p>
            <a:pPr marL="0" indent="0">
              <a:buNone/>
            </a:pPr>
            <a:r>
              <a:rPr lang="en-US" dirty="0"/>
              <a:t>If  NO underlying lesion </a:t>
            </a:r>
            <a:r>
              <a:rPr lang="en-US" dirty="0" smtClean="0"/>
              <a:t>&gt; </a:t>
            </a:r>
            <a:r>
              <a:rPr lang="en-US" dirty="0"/>
              <a:t>no need for treatment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78" y="518615"/>
            <a:ext cx="4034051" cy="27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79" y="3466531"/>
            <a:ext cx="4034051" cy="31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1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41" y="359393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ar-JO" sz="3200" b="1" u="sng" dirty="0">
                <a:latin typeface="+mn-lt"/>
              </a:rPr>
              <a:t>Tethered</a:t>
            </a:r>
            <a:r>
              <a:rPr lang="en-US" altLang="ar-JO" sz="2800" b="1" u="sng" dirty="0">
                <a:latin typeface="+mn-lt"/>
              </a:rPr>
              <a:t> cord </a:t>
            </a:r>
            <a:endParaRPr lang="ar-JO" sz="2800" b="1" u="sng" dirty="0">
              <a:latin typeface="+mn-lt"/>
            </a:endParaRPr>
          </a:p>
        </p:txBody>
      </p:sp>
      <p:pic>
        <p:nvPicPr>
          <p:cNvPr id="4" name="Picture 3" descr="picture-706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4405" y="359393"/>
            <a:ext cx="3936926" cy="2929718"/>
          </a:xfrm>
          <a:prstGeom prst="rect">
            <a:avLst/>
          </a:prstGeom>
        </p:spPr>
      </p:pic>
      <p:pic>
        <p:nvPicPr>
          <p:cNvPr id="5" name="Picture 4" descr="th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405" y="3138986"/>
            <a:ext cx="3936926" cy="3350525"/>
          </a:xfrm>
          <a:prstGeom prst="rect">
            <a:avLst/>
          </a:prstGeom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28767" y="1630362"/>
            <a:ext cx="599932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Spinal cord is abnormally attached to tissues around ( most commonly at the base of spine )</a:t>
            </a:r>
          </a:p>
          <a:p>
            <a:endParaRPr lang="en-US" dirty="0"/>
          </a:p>
          <a:p>
            <a:r>
              <a:rPr lang="en-US" dirty="0"/>
              <a:t>The various forms include : tight </a:t>
            </a:r>
            <a:r>
              <a:rPr lang="en-US" dirty="0" err="1"/>
              <a:t>filum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, </a:t>
            </a:r>
            <a:r>
              <a:rPr lang="en-US" dirty="0" err="1"/>
              <a:t>lipoma</a:t>
            </a:r>
            <a:r>
              <a:rPr lang="en-US" dirty="0"/>
              <a:t> , spinal bifida , split cord malformations , dermal sinuses tracts ,</a:t>
            </a:r>
            <a:r>
              <a:rPr lang="en-US" dirty="0" err="1"/>
              <a:t>dermoids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spinal cord normally hangs loose in the canal free to move up and down with growth and bending and </a:t>
            </a:r>
            <a:r>
              <a:rPr lang="en-US" dirty="0" err="1"/>
              <a:t>streching</a:t>
            </a:r>
            <a:r>
              <a:rPr lang="en-US" dirty="0"/>
              <a:t> , a tethered cord is held taut at the end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07" y="706272"/>
            <a:ext cx="5069006" cy="508037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ar-JO" sz="2400" b="1" dirty="0">
                <a:ea typeface="Majalla UI"/>
              </a:rPr>
              <a:t>Clinical features: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sz="2400" dirty="0">
                <a:solidFill>
                  <a:srgbClr val="00B0F0"/>
                </a:solidFill>
                <a:ea typeface="Majalla UI"/>
              </a:rPr>
              <a:t>In children </a:t>
            </a:r>
            <a:r>
              <a:rPr lang="en-US" altLang="ar-JO" sz="2400" b="1" dirty="0">
                <a:solidFill>
                  <a:srgbClr val="002060"/>
                </a:solidFill>
                <a:ea typeface="Majalla UI"/>
              </a:rPr>
              <a:t>: 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symptoms may include lesions , hairy patches , dimples , or fatty tumors on the lower back  , </a:t>
            </a:r>
            <a:r>
              <a:rPr lang="en-US" altLang="ar-JO" sz="2400" dirty="0" smtClean="0">
                <a:solidFill>
                  <a:srgbClr val="002060"/>
                </a:solidFill>
                <a:ea typeface="Majalla UI"/>
              </a:rPr>
              <a:t>club foot , 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spinal </a:t>
            </a:r>
            <a:r>
              <a:rPr lang="en-US" altLang="ar-JO" sz="2400" dirty="0" err="1">
                <a:solidFill>
                  <a:srgbClr val="002060"/>
                </a:solidFill>
                <a:ea typeface="Majalla UI"/>
              </a:rPr>
              <a:t>deformeties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 , weakness in the legs ,Low back pain , Scoliosis , And </a:t>
            </a:r>
            <a:r>
              <a:rPr lang="en-US" altLang="ar-JO" sz="2400" dirty="0" err="1">
                <a:solidFill>
                  <a:srgbClr val="002060"/>
                </a:solidFill>
                <a:ea typeface="Majalla UI"/>
              </a:rPr>
              <a:t>incontenece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endParaRPr lang="en-US" altLang="ar-JO" sz="2400" dirty="0">
              <a:solidFill>
                <a:srgbClr val="002060"/>
              </a:solidFill>
              <a:ea typeface="Majalla UI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sz="2400" dirty="0">
                <a:solidFill>
                  <a:srgbClr val="00B0F0"/>
                </a:solidFill>
                <a:ea typeface="Majalla UI"/>
              </a:rPr>
              <a:t>In adults : 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onset of symptoms typically include </a:t>
            </a:r>
            <a:r>
              <a:rPr lang="en-US" altLang="ar-JO" sz="2400" dirty="0">
                <a:solidFill>
                  <a:srgbClr val="FF0000"/>
                </a:solidFill>
                <a:ea typeface="Majalla UI"/>
              </a:rPr>
              <a:t>severe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 pain ( in the lower back and radiating in to the legs , groin , and perineum ) , bilateral muscle weakness and numbness , bladder and bowel incontinence </a:t>
            </a:r>
          </a:p>
          <a:p>
            <a:pPr algn="l">
              <a:buNone/>
            </a:pPr>
            <a:endParaRPr lang="ar-JO" sz="2400" dirty="0"/>
          </a:p>
        </p:txBody>
      </p:sp>
      <p:sp>
        <p:nvSpPr>
          <p:cNvPr id="2" name="مستطيل 1"/>
          <p:cNvSpPr/>
          <p:nvPr/>
        </p:nvSpPr>
        <p:spPr>
          <a:xfrm>
            <a:off x="6000465" y="649691"/>
            <a:ext cx="5613780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ar-JO" sz="2400" b="1" dirty="0">
                <a:solidFill>
                  <a:prstClr val="black"/>
                </a:solidFill>
                <a:ea typeface="Majalla UI"/>
              </a:rPr>
              <a:t>Treatment</a:t>
            </a:r>
            <a:r>
              <a:rPr lang="en-US" altLang="ar-JO" sz="2400" dirty="0">
                <a:solidFill>
                  <a:srgbClr val="00B0F0"/>
                </a:solidFill>
                <a:ea typeface="Majalla UI"/>
              </a:rPr>
              <a:t> 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ar-JO" sz="2400" dirty="0">
                <a:solidFill>
                  <a:srgbClr val="00B0F0"/>
                </a:solidFill>
                <a:ea typeface="Majalla UI"/>
              </a:rPr>
              <a:t>In children :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early surgery is recommended to prevent further neurological </a:t>
            </a:r>
            <a:r>
              <a:rPr lang="en-US" altLang="ar-JO" sz="2400" dirty="0" smtClean="0">
                <a:solidFill>
                  <a:srgbClr val="002060"/>
                </a:solidFill>
                <a:ea typeface="Majalla UI"/>
              </a:rPr>
              <a:t>deterioration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ar-JO" sz="2400" dirty="0">
              <a:solidFill>
                <a:srgbClr val="002060"/>
              </a:solidFill>
              <a:ea typeface="Majalla U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ar-JO" sz="2400" dirty="0" smtClean="0">
              <a:solidFill>
                <a:srgbClr val="002060"/>
              </a:solidFill>
              <a:ea typeface="Majalla U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ar-JO" sz="2400" dirty="0">
              <a:solidFill>
                <a:srgbClr val="002060"/>
              </a:solidFill>
              <a:ea typeface="Majalla U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ar-JO" sz="2400" dirty="0" smtClean="0">
                <a:solidFill>
                  <a:srgbClr val="00B0F0"/>
                </a:solidFill>
                <a:ea typeface="Majalla UI"/>
              </a:rPr>
              <a:t> In </a:t>
            </a:r>
            <a:r>
              <a:rPr lang="en-US" altLang="ar-JO" sz="2400" dirty="0">
                <a:solidFill>
                  <a:srgbClr val="00B0F0"/>
                </a:solidFill>
                <a:ea typeface="Majalla UI"/>
              </a:rPr>
              <a:t>adults :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surgery to free (</a:t>
            </a:r>
            <a:r>
              <a:rPr lang="en-US" altLang="ar-JO" sz="2400" dirty="0" err="1">
                <a:solidFill>
                  <a:srgbClr val="002060"/>
                </a:solidFill>
                <a:ea typeface="Majalla UI"/>
              </a:rPr>
              <a:t>detether</a:t>
            </a:r>
            <a:r>
              <a:rPr lang="en-US" altLang="ar-JO" sz="2400" dirty="0">
                <a:solidFill>
                  <a:srgbClr val="002060"/>
                </a:solidFill>
                <a:ea typeface="Majalla UI"/>
              </a:rPr>
              <a:t>) the spinal cord can reduce the size and further development of cysts in the cord and may restore some function or alleviate other symptoms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3331" y="2485461"/>
            <a:ext cx="10686197" cy="4038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 include both :</a:t>
            </a:r>
            <a:r>
              <a:rPr lang="en-US" sz="2400" b="1" dirty="0" err="1" smtClean="0"/>
              <a:t>Diastematomyelia</a:t>
            </a:r>
            <a:r>
              <a:rPr lang="en-US" sz="2400" b="1" dirty="0" smtClean="0"/>
              <a:t> (type I SCM) &amp;</a:t>
            </a:r>
            <a:r>
              <a:rPr lang="en-US" sz="2400" b="1" dirty="0" err="1" smtClean="0"/>
              <a:t>Dipolmyelia</a:t>
            </a:r>
            <a:r>
              <a:rPr lang="en-US" sz="2400" b="1" dirty="0" smtClean="0"/>
              <a:t> (type II SCM)</a:t>
            </a:r>
          </a:p>
          <a:p>
            <a:pPr marL="0" indent="0">
              <a:buNone/>
            </a:pPr>
            <a:r>
              <a:rPr lang="en-US" sz="2400" dirty="0" smtClean="0"/>
              <a:t>both the symptoms due to tethering of the cord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they differ that type I the each </a:t>
            </a:r>
            <a:r>
              <a:rPr lang="en-US" sz="2400" dirty="0" err="1" smtClean="0"/>
              <a:t>hemicord</a:t>
            </a:r>
            <a:r>
              <a:rPr lang="en-US" sz="2400" dirty="0" smtClean="0"/>
              <a:t> within separated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tube </a:t>
            </a:r>
          </a:p>
          <a:p>
            <a:pPr marL="0" indent="0">
              <a:buNone/>
            </a:pPr>
            <a:r>
              <a:rPr lang="en-US" sz="2400" dirty="0" smtClean="0"/>
              <a:t>But type II both </a:t>
            </a:r>
            <a:r>
              <a:rPr lang="en-US" sz="2400" dirty="0" err="1" smtClean="0"/>
              <a:t>hemicords</a:t>
            </a:r>
            <a:r>
              <a:rPr lang="en-US" sz="2400" dirty="0" smtClean="0"/>
              <a:t> within a single </a:t>
            </a:r>
            <a:r>
              <a:rPr lang="en-US" sz="2400" dirty="0" err="1" smtClean="0"/>
              <a:t>dural</a:t>
            </a:r>
            <a:r>
              <a:rPr lang="en-US" sz="2400" dirty="0" smtClean="0"/>
              <a:t> tube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Surgery  : first remove the bone septum then untethering the cord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(Don’t cut the tethered </a:t>
            </a:r>
            <a:r>
              <a:rPr lang="en-US" sz="2400" dirty="0" err="1" smtClean="0">
                <a:solidFill>
                  <a:srgbClr val="FF0000"/>
                </a:solidFill>
              </a:rPr>
              <a:t>filum</a:t>
            </a:r>
            <a:r>
              <a:rPr lang="en-US" sz="2400" dirty="0" smtClean="0">
                <a:solidFill>
                  <a:srgbClr val="FF0000"/>
                </a:solidFill>
              </a:rPr>
              <a:t> until after the bone  septum is removed to avoid having cord retract up against the septum )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pPr marL="0" indent="0">
              <a:buNone/>
            </a:pPr>
            <a:endParaRPr lang="en-US" sz="2400" b="1" u="sng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23332" y="750627"/>
            <a:ext cx="7833814" cy="173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Split cord malformation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/>
              <a:t> </a:t>
            </a:r>
            <a:r>
              <a:rPr lang="en-US" sz="2800" dirty="0">
                <a:solidFill>
                  <a:prstClr val="black"/>
                </a:solidFill>
              </a:rPr>
              <a:t>The spinal cord is bifid and the two hemi cords are separated by a bony spur or </a:t>
            </a:r>
            <a:r>
              <a:rPr lang="en-US" sz="2800" dirty="0" err="1">
                <a:solidFill>
                  <a:prstClr val="black"/>
                </a:solidFill>
              </a:rPr>
              <a:t>dural</a:t>
            </a:r>
            <a:r>
              <a:rPr lang="en-US" sz="2800" dirty="0">
                <a:solidFill>
                  <a:prstClr val="black"/>
                </a:solidFill>
              </a:rPr>
              <a:t> band </a:t>
            </a:r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6873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4603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latin typeface="+mn-lt"/>
                <a:cs typeface="Gautami" pitchFamily="34" charset="0"/>
              </a:rPr>
              <a:t>syringomyelia</a:t>
            </a:r>
            <a:endParaRPr lang="ar-JO" sz="36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1554163"/>
            <a:ext cx="6810233" cy="52578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2400" dirty="0" smtClean="0">
                <a:cs typeface="Gautami" pitchFamily="34" charset="0"/>
              </a:rPr>
              <a:t> </a:t>
            </a:r>
            <a:r>
              <a:rPr lang="en-US" sz="2400" dirty="0">
                <a:cs typeface="Gautami" pitchFamily="34" charset="0"/>
              </a:rPr>
              <a:t>cyst or cavity (fluid-filled )forms within the spinal </a:t>
            </a:r>
            <a:r>
              <a:rPr lang="en-US" sz="2400" dirty="0" err="1">
                <a:cs typeface="Gautami" pitchFamily="34" charset="0"/>
              </a:rPr>
              <a:t>cord,this</a:t>
            </a:r>
            <a:r>
              <a:rPr lang="en-US" sz="2400" dirty="0">
                <a:cs typeface="Gautami" pitchFamily="34" charset="0"/>
              </a:rPr>
              <a:t> cyst called a syrinx  ,can expand and elongate over time destroying spinal cord</a:t>
            </a:r>
          </a:p>
          <a:p>
            <a:pPr algn="l">
              <a:buNone/>
            </a:pPr>
            <a:r>
              <a:rPr lang="en-US" altLang="ar-JO" sz="2400" dirty="0">
                <a:cs typeface="Gautami" pitchFamily="34" charset="0"/>
              </a:rPr>
              <a:t>Patients may present with </a:t>
            </a:r>
            <a:r>
              <a:rPr lang="en-US" altLang="ar-JO" sz="2400" dirty="0">
                <a:solidFill>
                  <a:schemeClr val="bg2">
                    <a:lumMod val="25000"/>
                  </a:schemeClr>
                </a:solidFill>
                <a:cs typeface="Gautami" pitchFamily="34" charset="0"/>
              </a:rPr>
              <a:t>sensory disturbances </a:t>
            </a:r>
            <a:r>
              <a:rPr lang="en-US" altLang="ar-JO" sz="2400" dirty="0">
                <a:cs typeface="Gautami" pitchFamily="34" charset="0"/>
              </a:rPr>
              <a:t>weakness of the hands loss of pain and temperature sensation or progressive </a:t>
            </a:r>
            <a:r>
              <a:rPr lang="en-US" altLang="ar-JO" sz="2400" dirty="0" err="1">
                <a:cs typeface="Gautami" pitchFamily="34" charset="0"/>
              </a:rPr>
              <a:t>kyphoscoliosis</a:t>
            </a:r>
            <a:r>
              <a:rPr lang="en-US" altLang="ar-JO" sz="2400" dirty="0">
                <a:cs typeface="Gautami" pitchFamily="34" charset="0"/>
              </a:rPr>
              <a:t>.</a:t>
            </a:r>
          </a:p>
          <a:p>
            <a:pPr algn="l">
              <a:buNone/>
            </a:pPr>
            <a:r>
              <a:rPr lang="en-US" altLang="ar-JO" sz="2400" b="1" dirty="0">
                <a:solidFill>
                  <a:schemeClr val="bg2">
                    <a:lumMod val="25000"/>
                  </a:schemeClr>
                </a:solidFill>
                <a:cs typeface="Gautami" pitchFamily="34" charset="0"/>
              </a:rPr>
              <a:t>Hindbrain herniation</a:t>
            </a:r>
            <a:r>
              <a:rPr lang="en-US" altLang="ar-JO" sz="2400" b="1" dirty="0">
                <a:cs typeface="Gautami" pitchFamily="34" charset="0"/>
              </a:rPr>
              <a:t> </a:t>
            </a:r>
            <a:r>
              <a:rPr lang="en-US" altLang="ar-JO" sz="2400" dirty="0">
                <a:cs typeface="Gautami" pitchFamily="34" charset="0"/>
              </a:rPr>
              <a:t>can </a:t>
            </a:r>
            <a:r>
              <a:rPr lang="en-US" altLang="ar-JO" sz="2400" dirty="0" smtClean="0">
                <a:cs typeface="Gautami" pitchFamily="34" charset="0"/>
              </a:rPr>
              <a:t>lead:</a:t>
            </a:r>
            <a:r>
              <a:rPr lang="en-US" altLang="ar-JO" sz="2400" dirty="0">
                <a:cs typeface="Gautami" pitchFamily="34" charset="0"/>
              </a:rPr>
              <a:t/>
            </a:r>
            <a:br>
              <a:rPr lang="en-US" altLang="ar-JO" sz="2400" dirty="0">
                <a:cs typeface="Gautami" pitchFamily="34" charset="0"/>
              </a:rPr>
            </a:br>
            <a:r>
              <a:rPr lang="en-US" altLang="ar-JO" sz="2400" dirty="0">
                <a:cs typeface="Gautami" pitchFamily="34" charset="0"/>
              </a:rPr>
              <a:t> to headache neck pain , ataxia </a:t>
            </a:r>
            <a:br>
              <a:rPr lang="en-US" altLang="ar-JO" sz="2400" dirty="0">
                <a:cs typeface="Gautami" pitchFamily="34" charset="0"/>
              </a:rPr>
            </a:br>
            <a:r>
              <a:rPr lang="en-US" altLang="ar-JO" sz="2400" dirty="0">
                <a:cs typeface="Gautami" pitchFamily="34" charset="0"/>
              </a:rPr>
              <a:t>, spasticity and lower cranial </a:t>
            </a:r>
            <a:br>
              <a:rPr lang="en-US" altLang="ar-JO" sz="2400" dirty="0">
                <a:cs typeface="Gautami" pitchFamily="34" charset="0"/>
              </a:rPr>
            </a:br>
            <a:r>
              <a:rPr lang="en-US" altLang="ar-JO" sz="2400" dirty="0">
                <a:cs typeface="Gautami" pitchFamily="34" charset="0"/>
              </a:rPr>
              <a:t>nerve palsies . </a:t>
            </a:r>
          </a:p>
          <a:p>
            <a:pPr algn="l">
              <a:buNone/>
            </a:pPr>
            <a:r>
              <a:rPr lang="en-US" sz="2400" b="1" dirty="0">
                <a:cs typeface="Gautami" pitchFamily="34" charset="0"/>
              </a:rPr>
              <a:t>Associated</a:t>
            </a:r>
            <a:r>
              <a:rPr lang="en-US" sz="2400" dirty="0">
                <a:cs typeface="Gautami" pitchFamily="34" charset="0"/>
              </a:rPr>
              <a:t> with </a:t>
            </a:r>
            <a:r>
              <a:rPr lang="en-US" sz="2400" dirty="0" err="1">
                <a:cs typeface="Gautami" pitchFamily="34" charset="0"/>
              </a:rPr>
              <a:t>Chiari</a:t>
            </a:r>
            <a:r>
              <a:rPr lang="en-US" sz="2400" dirty="0">
                <a:cs typeface="Gautami" pitchFamily="34" charset="0"/>
              </a:rPr>
              <a:t> I malformation ,scoliosis</a:t>
            </a:r>
          </a:p>
          <a:p>
            <a:pPr algn="l">
              <a:buNone/>
            </a:pPr>
            <a:r>
              <a:rPr lang="en-US" sz="2400" dirty="0">
                <a:cs typeface="Gautami" pitchFamily="34" charset="0"/>
              </a:rPr>
              <a:t>and other congenital malformations; </a:t>
            </a:r>
          </a:p>
          <a:p>
            <a:pPr algn="l">
              <a:buNone/>
            </a:pPr>
            <a:r>
              <a:rPr lang="en-US" sz="2400" b="1" dirty="0">
                <a:cs typeface="Gautami" pitchFamily="34" charset="0"/>
              </a:rPr>
              <a:t>acquired</a:t>
            </a:r>
            <a:r>
              <a:rPr lang="en-US" sz="2400" dirty="0">
                <a:cs typeface="Gautami" pitchFamily="34" charset="0"/>
              </a:rPr>
              <a:t> causes include trauma and tumors. </a:t>
            </a:r>
            <a:endParaRPr lang="en-US" sz="2400" dirty="0" smtClean="0">
              <a:cs typeface="Gautami" pitchFamily="34" charset="0"/>
            </a:endParaRPr>
          </a:p>
          <a:p>
            <a:pPr algn="l">
              <a:buNone/>
            </a:pPr>
            <a:endParaRPr lang="en-US" sz="2400" dirty="0">
              <a:cs typeface="Gautami" pitchFamily="34" charset="0"/>
            </a:endParaRPr>
          </a:p>
          <a:p>
            <a:pPr algn="l">
              <a:buNone/>
            </a:pPr>
            <a:r>
              <a:rPr lang="en-US" sz="2400" dirty="0">
                <a:solidFill>
                  <a:srgbClr val="00B0F0"/>
                </a:solidFill>
                <a:cs typeface="Gautami" pitchFamily="34" charset="0"/>
              </a:rPr>
              <a:t>location cervical &gt; thoracic &gt;&gt; lumbar</a:t>
            </a:r>
          </a:p>
          <a:p>
            <a:pPr algn="l">
              <a:buNone/>
            </a:pPr>
            <a:r>
              <a:rPr lang="en-US" sz="2400" dirty="0" err="1">
                <a:cs typeface="Gautami" pitchFamily="34" charset="0"/>
              </a:rPr>
              <a:t>Syrinx</a:t>
            </a:r>
            <a:r>
              <a:rPr lang="en-US" sz="2400" dirty="0">
                <a:cs typeface="Gautami" pitchFamily="34" charset="0"/>
              </a:rPr>
              <a:t> = tube, as in “syringe.”  </a:t>
            </a:r>
            <a:endParaRPr lang="ar-JO" sz="2400" dirty="0"/>
          </a:p>
          <a:p>
            <a:pPr algn="l">
              <a:buNone/>
            </a:pPr>
            <a:endParaRPr lang="en-US" sz="2400" dirty="0"/>
          </a:p>
        </p:txBody>
      </p:sp>
      <p:pic>
        <p:nvPicPr>
          <p:cNvPr id="4" name="Picture 3" descr="Syringomye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347" y="201305"/>
            <a:ext cx="4328613" cy="295712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3322199"/>
            <a:ext cx="5562149" cy="34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+mn-lt"/>
              </a:rPr>
              <a:t>Types of </a:t>
            </a:r>
            <a:r>
              <a:rPr lang="en-US" sz="3600" b="1" dirty="0" err="1">
                <a:latin typeface="+mn-lt"/>
              </a:rPr>
              <a:t>syringomyelia</a:t>
            </a:r>
            <a:endParaRPr lang="ar-JO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600207"/>
            <a:ext cx="8749352" cy="4525963"/>
          </a:xfrm>
        </p:spPr>
        <p:txBody>
          <a:bodyPr>
            <a:noAutofit/>
          </a:bodyPr>
          <a:lstStyle/>
          <a:p>
            <a:pPr algn="l" rtl="0"/>
            <a:r>
              <a:rPr lang="en-US" altLang="ar-JO" dirty="0" err="1">
                <a:ea typeface="Majalla UI"/>
              </a:rPr>
              <a:t>Syringomyelia</a:t>
            </a:r>
            <a:r>
              <a:rPr lang="en-US" altLang="ar-JO" dirty="0">
                <a:ea typeface="Majalla UI"/>
              </a:rPr>
              <a:t> due to </a:t>
            </a:r>
            <a:r>
              <a:rPr lang="en-US" altLang="ar-JO" b="1" dirty="0">
                <a:ea typeface="Majalla UI"/>
              </a:rPr>
              <a:t>blockage of CSF circulation </a:t>
            </a:r>
            <a:r>
              <a:rPr lang="en-US" altLang="ar-JO" dirty="0">
                <a:ea typeface="Majalla UI"/>
              </a:rPr>
              <a:t>(without fourth ventricular communication)</a:t>
            </a:r>
          </a:p>
          <a:p>
            <a:pPr algn="l" rtl="0"/>
            <a:r>
              <a:rPr lang="en-US" altLang="ar-JO" dirty="0" err="1">
                <a:ea typeface="Majalla UI"/>
              </a:rPr>
              <a:t>Syringomyelia</a:t>
            </a:r>
            <a:r>
              <a:rPr lang="en-US" altLang="ar-JO" dirty="0">
                <a:ea typeface="Majalla UI"/>
              </a:rPr>
              <a:t> due to </a:t>
            </a:r>
            <a:r>
              <a:rPr lang="en-US" altLang="ar-JO" b="1" dirty="0">
                <a:ea typeface="Majalla UI"/>
              </a:rPr>
              <a:t>spinal cord injury</a:t>
            </a:r>
          </a:p>
          <a:p>
            <a:pPr algn="l" rtl="0"/>
            <a:r>
              <a:rPr lang="en-US" altLang="ar-JO" dirty="0" err="1">
                <a:ea typeface="Majalla UI"/>
              </a:rPr>
              <a:t>Syringomyelia</a:t>
            </a:r>
            <a:r>
              <a:rPr lang="en-US" altLang="ar-JO" dirty="0">
                <a:ea typeface="Majalla UI"/>
              </a:rPr>
              <a:t> and </a:t>
            </a:r>
            <a:r>
              <a:rPr lang="en-US" altLang="ar-JO" b="1" dirty="0">
                <a:ea typeface="Majalla UI"/>
              </a:rPr>
              <a:t>spinal </a:t>
            </a:r>
            <a:r>
              <a:rPr lang="en-US" altLang="ar-JO" b="1" dirty="0" err="1">
                <a:ea typeface="Majalla UI"/>
              </a:rPr>
              <a:t>dysraphism</a:t>
            </a:r>
            <a:endParaRPr lang="en-US" altLang="ar-JO" b="1" dirty="0">
              <a:ea typeface="Majalla UI"/>
            </a:endParaRPr>
          </a:p>
          <a:p>
            <a:pPr algn="l" rtl="0"/>
            <a:r>
              <a:rPr lang="en-US" altLang="ar-JO" dirty="0" err="1">
                <a:ea typeface="Majalla UI"/>
              </a:rPr>
              <a:t>Syringomyelia</a:t>
            </a:r>
            <a:r>
              <a:rPr lang="en-US" altLang="ar-JO" dirty="0">
                <a:ea typeface="Majalla UI"/>
              </a:rPr>
              <a:t> due to </a:t>
            </a:r>
            <a:r>
              <a:rPr lang="en-US" altLang="ar-JO" b="1" dirty="0" err="1">
                <a:ea typeface="Majalla UI"/>
              </a:rPr>
              <a:t>intramedullary</a:t>
            </a:r>
            <a:r>
              <a:rPr lang="en-US" altLang="ar-JO" b="1" dirty="0">
                <a:ea typeface="Majalla UI"/>
              </a:rPr>
              <a:t> tumors</a:t>
            </a:r>
          </a:p>
          <a:p>
            <a:pPr algn="l" rtl="0"/>
            <a:r>
              <a:rPr lang="en-US" altLang="ar-JO" b="1" dirty="0">
                <a:ea typeface="Majalla UI"/>
              </a:rPr>
              <a:t>idiopathic </a:t>
            </a:r>
            <a:r>
              <a:rPr lang="en-US" altLang="ar-JO" dirty="0" err="1">
                <a:ea typeface="Majalla UI"/>
              </a:rPr>
              <a:t>syringomyelia</a:t>
            </a:r>
            <a:endParaRPr lang="en-US" altLang="ar-JO" dirty="0">
              <a:ea typeface="Majalla UI"/>
            </a:endParaRPr>
          </a:p>
          <a:p>
            <a:pPr algn="l" rtl="0">
              <a:buFontTx/>
              <a:buNone/>
            </a:pPr>
            <a:endParaRPr lang="en-US" altLang="ar-JO" dirty="0">
              <a:ea typeface="Majalla UI"/>
            </a:endParaRP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8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Results from failure of neural tube to close spontaneously between 3rd and 4th week of in utero development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etiologic factors :</a:t>
            </a:r>
          </a:p>
          <a:p>
            <a:r>
              <a:rPr lang="en-US" dirty="0"/>
              <a:t>Radiation </a:t>
            </a:r>
          </a:p>
          <a:p>
            <a:r>
              <a:rPr lang="en-US" dirty="0"/>
              <a:t>Drugs </a:t>
            </a:r>
          </a:p>
          <a:p>
            <a:r>
              <a:rPr lang="en-US" dirty="0"/>
              <a:t>Malnutrition</a:t>
            </a:r>
          </a:p>
          <a:p>
            <a:r>
              <a:rPr lang="en-US" dirty="0"/>
              <a:t>Chemicals </a:t>
            </a:r>
          </a:p>
          <a:p>
            <a:r>
              <a:rPr lang="en-US" dirty="0"/>
              <a:t>Genetic </a:t>
            </a:r>
            <a:r>
              <a:rPr lang="en-US" dirty="0" err="1"/>
              <a:t>determinatio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173707" y="1078173"/>
            <a:ext cx="387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Emryology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785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+mn-lt"/>
              </a:rPr>
              <a:t>Treatment </a:t>
            </a:r>
            <a:endParaRPr lang="ar-JO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371600"/>
            <a:ext cx="8818728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Tx/>
              <a:buAutoNum type="arabicParenR"/>
              <a:defRPr/>
            </a:pPr>
            <a:r>
              <a:rPr lang="en-US" altLang="ar-JO" sz="2400" b="1" dirty="0"/>
              <a:t>Treat underlying pathology :</a:t>
            </a: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sz="2000" dirty="0" smtClean="0"/>
              <a:t>If </a:t>
            </a:r>
            <a:r>
              <a:rPr lang="en-US" altLang="ar-JO" sz="2000" dirty="0"/>
              <a:t>associated </a:t>
            </a:r>
            <a:r>
              <a:rPr lang="en-US" altLang="ar-JO" sz="2000" b="1" dirty="0"/>
              <a:t>with a type I </a:t>
            </a:r>
            <a:r>
              <a:rPr lang="en-US" altLang="ar-JO" sz="2000" b="1" dirty="0" err="1"/>
              <a:t>Chiari</a:t>
            </a:r>
            <a:r>
              <a:rPr lang="en-US" altLang="ar-JO" sz="2000" b="1" dirty="0"/>
              <a:t> </a:t>
            </a:r>
            <a:r>
              <a:rPr lang="en-US" altLang="ar-JO" sz="2000" dirty="0"/>
              <a:t>, then a posterior cranial fossa decompression is indicated to restore cerebral spinal fluid outflow through </a:t>
            </a:r>
            <a:r>
              <a:rPr lang="en-US" altLang="ar-JO" sz="2000" dirty="0" err="1"/>
              <a:t>formen</a:t>
            </a:r>
            <a:r>
              <a:rPr lang="en-US" altLang="ar-JO" sz="2000" dirty="0"/>
              <a:t> of </a:t>
            </a:r>
            <a:r>
              <a:rPr lang="en-US" altLang="ar-JO" sz="2000" dirty="0" err="1"/>
              <a:t>Magendie</a:t>
            </a:r>
            <a:endParaRPr lang="en-US" altLang="ar-JO" sz="2000" dirty="0"/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sz="2000" dirty="0"/>
              <a:t>If the cause is an </a:t>
            </a:r>
            <a:r>
              <a:rPr lang="en-US" altLang="ar-JO" sz="2000" b="1" dirty="0" err="1"/>
              <a:t>intramedullary</a:t>
            </a:r>
            <a:r>
              <a:rPr lang="en-US" altLang="ar-JO" sz="2000" b="1" dirty="0"/>
              <a:t> spinal cord tumor </a:t>
            </a:r>
            <a:r>
              <a:rPr lang="en-US" altLang="ar-JO" sz="2000" dirty="0"/>
              <a:t>, excision of tumor should restore the communication with central canal </a:t>
            </a: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sz="2000" dirty="0"/>
              <a:t>If </a:t>
            </a:r>
            <a:r>
              <a:rPr lang="en-US" altLang="ar-JO" sz="2000" b="1" dirty="0"/>
              <a:t>post traumatic cause </a:t>
            </a:r>
            <a:r>
              <a:rPr lang="en-US" altLang="ar-JO" sz="2000" dirty="0"/>
              <a:t>, the obstruction should be revealed by decompression  </a:t>
            </a: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endParaRPr lang="en-US" altLang="ar-JO" sz="2000" dirty="0"/>
          </a:p>
          <a:p>
            <a:pPr marL="457200" indent="-457200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altLang="ar-JO" sz="2400" dirty="0"/>
              <a:t>Not with standing this , fluid diversion to the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altLang="ar-JO" sz="2400" dirty="0"/>
              <a:t> peritoneum or plural space  </a:t>
            </a:r>
            <a:r>
              <a:rPr lang="en-US" altLang="ar-JO" sz="2400" b="1" dirty="0" err="1"/>
              <a:t>syingoperitonial</a:t>
            </a:r>
            <a:r>
              <a:rPr lang="en-US" altLang="ar-JO" sz="2400" b="1" dirty="0"/>
              <a:t> or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altLang="ar-JO" sz="2400" b="1" dirty="0"/>
              <a:t> </a:t>
            </a:r>
            <a:r>
              <a:rPr lang="en-US" altLang="ar-JO" sz="2400" b="1" dirty="0" err="1"/>
              <a:t>syringopleural</a:t>
            </a:r>
            <a:r>
              <a:rPr lang="en-US" altLang="ar-JO" sz="2400" b="1" dirty="0"/>
              <a:t> </a:t>
            </a:r>
            <a:r>
              <a:rPr lang="en-US" altLang="ar-JO" sz="2400" dirty="0"/>
              <a:t>) has been used with moderate success</a:t>
            </a:r>
          </a:p>
          <a:p>
            <a:pPr algn="l">
              <a:buNone/>
            </a:pPr>
            <a:endParaRPr lang="ar-JO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BC746-6706-40F5-A7E9-344C5BC6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058E80-DA5B-4D48-A5A3-67AED465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Clinically they are classified to </a:t>
            </a:r>
            <a:r>
              <a:rPr lang="en-US" b="1" dirty="0"/>
              <a:t>Open</a:t>
            </a:r>
            <a:r>
              <a:rPr lang="en-US" dirty="0"/>
              <a:t> and </a:t>
            </a:r>
            <a:r>
              <a:rPr lang="en-US" b="1" dirty="0"/>
              <a:t>Closed</a:t>
            </a:r>
            <a:r>
              <a:rPr lang="en-US" dirty="0"/>
              <a:t> according to neural tissue's exposure to external environment.</a:t>
            </a:r>
          </a:p>
          <a:p>
            <a:r>
              <a:rPr lang="en-US" dirty="0"/>
              <a:t>Closed type is also classified according to presence of absence of subcutaneous mass.</a:t>
            </a:r>
          </a:p>
        </p:txBody>
      </p:sp>
    </p:spTree>
    <p:extLst>
      <p:ext uri="{BB962C8B-B14F-4D97-AF65-F5344CB8AC3E}">
        <p14:creationId xmlns:p14="http://schemas.microsoft.com/office/powerpoint/2010/main" val="1766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E0B03-BB70-4B03-8CAE-3F53C75D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A71C2E-F644-4CE9-BEC5-249CDDD7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sz="1600" dirty="0"/>
              <a:t>(not covered by skin) </a:t>
            </a:r>
            <a:r>
              <a:rPr lang="en-US" dirty="0"/>
              <a:t>type is called </a:t>
            </a:r>
            <a:r>
              <a:rPr lang="en-US" b="1" dirty="0"/>
              <a:t>spina bifida </a:t>
            </a:r>
            <a:r>
              <a:rPr lang="en-US" b="1" dirty="0" err="1"/>
              <a:t>aperta</a:t>
            </a:r>
            <a:r>
              <a:rPr lang="en-US" dirty="0"/>
              <a:t>.</a:t>
            </a:r>
          </a:p>
          <a:p>
            <a:r>
              <a:rPr lang="en-US" dirty="0"/>
              <a:t>Closed </a:t>
            </a:r>
            <a:r>
              <a:rPr lang="en-US" sz="1600" dirty="0"/>
              <a:t>(covered by skin) </a:t>
            </a:r>
            <a:r>
              <a:rPr lang="en-US" dirty="0"/>
              <a:t>type with subcutaneous mass is called </a:t>
            </a:r>
            <a:r>
              <a:rPr lang="en-US" b="1" dirty="0"/>
              <a:t>spina bifida cystica</a:t>
            </a:r>
            <a:r>
              <a:rPr lang="en-US" dirty="0"/>
              <a:t>.</a:t>
            </a:r>
          </a:p>
          <a:p>
            <a:r>
              <a:rPr lang="en-US" dirty="0"/>
              <a:t>Closed </a:t>
            </a:r>
            <a:r>
              <a:rPr lang="en-US" sz="1600" dirty="0"/>
              <a:t>(covered by skin)</a:t>
            </a:r>
            <a:r>
              <a:rPr lang="en-US" dirty="0"/>
              <a:t> type without subcutaneous mass includes are called </a:t>
            </a:r>
            <a:r>
              <a:rPr lang="en-US" b="1" dirty="0"/>
              <a:t>spina bifida occulta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5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0" y="-130177"/>
            <a:ext cx="10699845" cy="67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0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206E0-189D-424B-9DA9-19C6CB2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Open Spinal </a:t>
            </a:r>
            <a:r>
              <a:rPr lang="en-US" dirty="0" err="1"/>
              <a:t>Dysraphisms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77415-7C0C-44ED-AF26-4DBD209A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302868"/>
          </a:xfrm>
        </p:spPr>
        <p:txBody>
          <a:bodyPr>
            <a:normAutofit/>
          </a:bodyPr>
          <a:lstStyle/>
          <a:p>
            <a:r>
              <a:rPr lang="en-US" sz="2000" u="sng" dirty="0"/>
              <a:t>Myelomeningocele and myelocele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They are caused by defective closure of the primary neural tube.</a:t>
            </a:r>
          </a:p>
          <a:p>
            <a:pPr marL="0" indent="0">
              <a:buNone/>
            </a:pPr>
            <a:r>
              <a:rPr lang="en-US" sz="2000" b="1" dirty="0" err="1" smtClean="0"/>
              <a:t>Myelomeningoceles</a:t>
            </a:r>
            <a:r>
              <a:rPr lang="en-US" sz="2000" b="1" dirty="0" smtClean="0"/>
              <a:t> </a:t>
            </a:r>
            <a:r>
              <a:rPr lang="en-US" sz="2000" dirty="0"/>
              <a:t>account for </a:t>
            </a:r>
            <a:r>
              <a:rPr lang="en-US" sz="2000" b="1" dirty="0"/>
              <a:t>more than 98% </a:t>
            </a:r>
            <a:r>
              <a:rPr lang="en-US" sz="2000" dirty="0"/>
              <a:t>of open spinal </a:t>
            </a:r>
            <a:r>
              <a:rPr lang="en-US" sz="2000" dirty="0" err="1"/>
              <a:t>dysraphisms</a:t>
            </a:r>
            <a:r>
              <a:rPr lang="en-US" sz="2000" dirty="0"/>
              <a:t>. </a:t>
            </a:r>
            <a:r>
              <a:rPr lang="en-US" sz="2000" b="1" dirty="0"/>
              <a:t>Myeloceles are rare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They are usually diagnosed clinically, so imaging is not always performed.</a:t>
            </a:r>
          </a:p>
          <a:p>
            <a:r>
              <a:rPr lang="en-US" sz="2000" u="sng" dirty="0" err="1"/>
              <a:t>Hemimyelomeningocele</a:t>
            </a:r>
            <a:r>
              <a:rPr lang="en-US" sz="2000" u="sng" dirty="0"/>
              <a:t> and </a:t>
            </a:r>
            <a:r>
              <a:rPr lang="en-US" sz="2000" u="sng" dirty="0" err="1"/>
              <a:t>hemimyelocele</a:t>
            </a:r>
            <a:r>
              <a:rPr lang="en-US" sz="2000" u="sng" dirty="0"/>
              <a:t> </a:t>
            </a:r>
            <a:r>
              <a:rPr lang="en-US" sz="2000" dirty="0"/>
              <a:t>are extremely rare but are also types of the open anomalies.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C58A27-8AC6-4918-AED1-B9A7CE62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B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72DFD-9EE0-4DF0-8FAB-CD8C3565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132310"/>
            <a:ext cx="3505495" cy="1622321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Myelomeningocele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8A53E-4956-46CB-BE2D-628E618A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01" y="1756012"/>
            <a:ext cx="3505494" cy="3785419"/>
          </a:xfrm>
        </p:spPr>
        <p:txBody>
          <a:bodyPr>
            <a:noAutofit/>
          </a:bodyPr>
          <a:lstStyle/>
          <a:p>
            <a:r>
              <a:rPr lang="en-US" sz="2000" dirty="0"/>
              <a:t>It is a defect consisting of a </a:t>
            </a:r>
            <a:r>
              <a:rPr lang="en-US" sz="2000" b="1" dirty="0"/>
              <a:t>herniation of meningeal tissue and </a:t>
            </a:r>
            <a:r>
              <a:rPr lang="en-US" sz="2000" b="1" dirty="0" smtClean="0"/>
              <a:t>parts of spinal cord ( </a:t>
            </a:r>
            <a:r>
              <a:rPr lang="en-US" sz="2000" b="1" dirty="0" err="1" smtClean="0"/>
              <a:t>nerual</a:t>
            </a:r>
            <a:r>
              <a:rPr lang="en-US" sz="2000" b="1" dirty="0" smtClean="0"/>
              <a:t> tissue) </a:t>
            </a:r>
            <a:r>
              <a:rPr lang="en-US" sz="2000" dirty="0" smtClean="0"/>
              <a:t>through </a:t>
            </a:r>
            <a:r>
              <a:rPr lang="en-US" sz="2000" dirty="0"/>
              <a:t>a defect in the spine </a:t>
            </a:r>
          </a:p>
          <a:p>
            <a:r>
              <a:rPr lang="en-US" sz="2000" dirty="0"/>
              <a:t>Clinically: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2000" dirty="0"/>
              <a:t>Sensory and motor changes distal to anatomic level producing varying degrees of weakness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2000" dirty="0"/>
              <a:t>Urinary and fecal incontinence  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2000" dirty="0"/>
              <a:t>Highly associated with</a:t>
            </a:r>
            <a:r>
              <a:rPr lang="en-US" sz="2000" b="1" dirty="0"/>
              <a:t> hydrocephalus </a:t>
            </a:r>
            <a:endParaRPr lang="en-US" sz="2000" dirty="0"/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2000" dirty="0"/>
              <a:t>Most patients have </a:t>
            </a:r>
            <a:r>
              <a:rPr lang="en-US" sz="2000" b="1" dirty="0"/>
              <a:t>Type II Chiari malformation  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461;p71" descr="DSCN0653-300x225">
            <a:extLst>
              <a:ext uri="{FF2B5EF4-FFF2-40B4-BE49-F238E27FC236}">
                <a16:creationId xmlns:a16="http://schemas.microsoft.com/office/drawing/2014/main" xmlns="" id="{757A2F43-436B-4B53-928D-3641FA8061F9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5826866" y="837648"/>
            <a:ext cx="5034122" cy="2497137"/>
          </a:xfrm>
          <a:prstGeom prst="rect">
            <a:avLst/>
          </a:prstGeom>
          <a:noFill/>
          <a:effectLst/>
        </p:spPr>
      </p:pic>
      <p:pic>
        <p:nvPicPr>
          <p:cNvPr id="8" name="Google Shape;460;p71" descr="305143-310739-311113-1703431">
            <a:extLst>
              <a:ext uri="{FF2B5EF4-FFF2-40B4-BE49-F238E27FC236}">
                <a16:creationId xmlns:a16="http://schemas.microsoft.com/office/drawing/2014/main" xmlns="" id="{62815070-5200-4156-9575-39EEE4EABAE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6866" y="3523216"/>
            <a:ext cx="5034121" cy="257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64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0CFA-E634-454E-B3AA-329D246A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77" y="191944"/>
            <a:ext cx="3505495" cy="1622321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Myelomeningocele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E6E0FA-808C-4349-A8A8-57695766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287971"/>
            <a:ext cx="4231532" cy="5223754"/>
          </a:xfrm>
        </p:spPr>
        <p:txBody>
          <a:bodyPr>
            <a:normAutofit/>
          </a:bodyPr>
          <a:lstStyle/>
          <a:p>
            <a:r>
              <a:rPr lang="en-US" sz="2000" dirty="0"/>
              <a:t>It can be diagnosed in-utero by routine </a:t>
            </a:r>
            <a:r>
              <a:rPr lang="en-US" sz="2000" b="1" dirty="0"/>
              <a:t>ultrasound</a:t>
            </a:r>
            <a:r>
              <a:rPr lang="en-US" sz="2000" dirty="0"/>
              <a:t>. Also, the possible linked conditions can be ruled out by the same method.</a:t>
            </a:r>
          </a:p>
          <a:p>
            <a:r>
              <a:rPr lang="en-US" sz="2000" dirty="0"/>
              <a:t>High levels of maternal serum and amniotic fluid </a:t>
            </a:r>
            <a:r>
              <a:rPr lang="en-US" sz="2000" b="1" dirty="0"/>
              <a:t>Alpha </a:t>
            </a:r>
            <a:r>
              <a:rPr lang="en-US" sz="2000" b="1" dirty="0" smtClean="0"/>
              <a:t>Fetoprotein</a:t>
            </a:r>
            <a:r>
              <a:rPr lang="en-US" sz="2000" dirty="0" smtClean="0"/>
              <a:t> </a:t>
            </a:r>
            <a:r>
              <a:rPr lang="en-US" sz="2000" dirty="0"/>
              <a:t>confirm the </a:t>
            </a:r>
            <a:r>
              <a:rPr lang="en-US" sz="2000" dirty="0" smtClean="0"/>
              <a:t>diagnosis &amp; amniotic </a:t>
            </a:r>
            <a:r>
              <a:rPr lang="en-US" sz="2000" dirty="0"/>
              <a:t>fluid </a:t>
            </a:r>
            <a:r>
              <a:rPr lang="en-US" sz="2000" b="1" dirty="0" err="1" smtClean="0"/>
              <a:t>Acetylcholinesterase</a:t>
            </a:r>
            <a:r>
              <a:rPr lang="en-US" sz="2000" b="1" dirty="0" smtClean="0"/>
              <a:t> enzyme 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1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460;p71" descr="305143-310739-311113-1703431">
            <a:extLst>
              <a:ext uri="{FF2B5EF4-FFF2-40B4-BE49-F238E27FC236}">
                <a16:creationId xmlns:a16="http://schemas.microsoft.com/office/drawing/2014/main" xmlns="" id="{570091A2-0ED0-46BD-BB62-DEEEB14599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tretch/>
        </p:blipFill>
        <p:spPr>
          <a:xfrm>
            <a:off x="5405862" y="1689295"/>
            <a:ext cx="6019331" cy="347616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65308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1464</Words>
  <Application>Microsoft Office PowerPoint</Application>
  <PresentationFormat>مخصص</PresentationFormat>
  <Paragraphs>180</Paragraphs>
  <Slides>30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Congenital Spinal Deformities</vt:lpstr>
      <vt:lpstr>عرض تقديمي في PowerPoint</vt:lpstr>
      <vt:lpstr>عرض تقديمي في PowerPoint</vt:lpstr>
      <vt:lpstr>Classification</vt:lpstr>
      <vt:lpstr>Nomenclature</vt:lpstr>
      <vt:lpstr>عرض تقديمي في PowerPoint</vt:lpstr>
      <vt:lpstr>Open Spinal Dysraphisms</vt:lpstr>
      <vt:lpstr>Myelomeningocele</vt:lpstr>
      <vt:lpstr>Myelomeningocele</vt:lpstr>
      <vt:lpstr>عرض تقديمي في PowerPoint</vt:lpstr>
      <vt:lpstr>MRI findings</vt:lpstr>
      <vt:lpstr>myelomeningocele</vt:lpstr>
      <vt:lpstr>myelocele</vt:lpstr>
      <vt:lpstr>Closed spinal dysraphisms with a subcutaneous mass</vt:lpstr>
      <vt:lpstr>Meningocele</vt:lpstr>
      <vt:lpstr>Meningiocele</vt:lpstr>
      <vt:lpstr>Lipomas with a dural defect</vt:lpstr>
      <vt:lpstr>MRI findings</vt:lpstr>
      <vt:lpstr>lipomyelocele</vt:lpstr>
      <vt:lpstr>Lipomelomeningiocele</vt:lpstr>
      <vt:lpstr>Closed spinal dysraphisms without a subcutaneous mass</vt:lpstr>
      <vt:lpstr>عرض تقديمي في PowerPoint</vt:lpstr>
      <vt:lpstr>عرض تقديمي في PowerPoint</vt:lpstr>
      <vt:lpstr>عرض تقديمي في PowerPoint</vt:lpstr>
      <vt:lpstr>Tethered cord </vt:lpstr>
      <vt:lpstr>عرض تقديمي في PowerPoint</vt:lpstr>
      <vt:lpstr>عرض تقديمي في PowerPoint</vt:lpstr>
      <vt:lpstr>syringomyelia</vt:lpstr>
      <vt:lpstr>Types of syringomyelia</vt:lpstr>
      <vt:lpstr>Treatment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Spinal Deformities</dc:title>
  <dc:creator>أنس السطري</dc:creator>
  <cp:lastModifiedBy>WCC-Lenovo-i3</cp:lastModifiedBy>
  <cp:revision>24</cp:revision>
  <dcterms:created xsi:type="dcterms:W3CDTF">2022-01-26T09:28:43Z</dcterms:created>
  <dcterms:modified xsi:type="dcterms:W3CDTF">2023-04-12T18:53:03Z</dcterms:modified>
</cp:coreProperties>
</file>