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2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1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3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2A724-E9A0-43D6-9EA5-15CFBBA5F5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2FB17-1E42-4418-8E2D-6F75DEA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7" y="114301"/>
            <a:ext cx="8067675" cy="25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" y="2493170"/>
            <a:ext cx="8713788" cy="2571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35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51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8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86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86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86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86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1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4" y="136923"/>
            <a:ext cx="2087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6924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5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3143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3943350"/>
            <a:ext cx="8991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943350"/>
            <a:ext cx="8763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Damage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of these valves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(valve incompetent)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leads to regurgitation of blood to great saphenous vein resulting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varicose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veins </a:t>
            </a:r>
            <a:r>
              <a:rPr lang="en-US" sz="2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(the great saphenous vein become dilated, tortuous, &amp; engorged with blood).</a:t>
            </a:r>
            <a:endParaRPr lang="en-US" sz="21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6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9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277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Clinical notes of great saphenous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commonly used for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coronary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artery bypass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surgery, and the vein should be reversed so its valves do not obstruct blood flow in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graft. 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Saphenous </a:t>
            </a:r>
            <a:r>
              <a:rPr lang="en-US" sz="20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vein </a:t>
            </a:r>
            <a:r>
              <a:rPr lang="en-US" sz="2000" b="1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Cutdown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vein is not visible in infants, obese people, patients shock whose veins are collapsed, the great saphenous vein can always be located by making a skin incision anterior to the medial malleolus. This procedure is used to insert a cannula for prolonged administration of blood, plasma, electrolytes, or drugs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Saphenous Nerve Injury: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saphenous nerve accompanies the great saphenous vein anterior to the medial malleolus, So nerve may be cut during a saphenous vein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cutdown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the patient may complain of pain or numbness along the medial side of the foot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soleus muscle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contains a rich venous plexus which drains the superficial veins and pumps it to the deep veins against gravity (peripheral heart).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Venous stasis (stagnation)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an important cause of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thrombus formation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especially with old age, bed rest for long time, sitting for long time, bone fracture or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Venous inflammation (Thrombophlebitis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9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1840" y="6905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3" imgW="3467100" imgH="5018088" progId="">
                  <p:embed/>
                </p:oleObj>
              </mc:Choice>
              <mc:Fallback>
                <p:oleObj name="Clip" r:id="rId3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40" y="6905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40" y="8048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5" imgW="3467100" imgH="5018088" progId="">
                  <p:embed/>
                </p:oleObj>
              </mc:Choice>
              <mc:Fallback>
                <p:oleObj name="Clip" r:id="rId5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40" y="8048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40" y="9191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lip" r:id="rId7" imgW="3467100" imgH="5018088" progId="">
                  <p:embed/>
                </p:oleObj>
              </mc:Choice>
              <mc:Fallback>
                <p:oleObj name="Clip" r:id="rId7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40" y="9191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2" y="1714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2" y="1714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982766"/>
            <a:ext cx="800100" cy="1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6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813572" y="2120708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094435" y="3255373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0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"/>
            <a:ext cx="9131964" cy="51269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0"/>
            <a:ext cx="37338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651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Great saphenous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vein</a:t>
            </a:r>
            <a:endParaRPr lang="en-US" sz="30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76350"/>
            <a:ext cx="3581400" cy="3877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1205230"/>
            <a:ext cx="3276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• Beginning. </a:t>
            </a:r>
          </a:p>
          <a:p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• Termination.</a:t>
            </a:r>
          </a:p>
          <a:p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• Course.</a:t>
            </a:r>
          </a:p>
          <a:p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• Surface anatomy. </a:t>
            </a:r>
          </a:p>
          <a:p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• Tributaries.</a:t>
            </a:r>
          </a:p>
          <a:p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• Sites of perforating veins. </a:t>
            </a:r>
          </a:p>
          <a:p>
            <a:r>
              <a:rPr lang="en-US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• Normal &amp; abnormal venous return.</a:t>
            </a:r>
            <a:endParaRPr lang="en-US" sz="25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8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371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3638550"/>
            <a:ext cx="65532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3623786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Beginning</a:t>
            </a:r>
            <a:r>
              <a:rPr lang="en-US" dirty="0">
                <a:latin typeface="Arial" pitchFamily="34" charset="0"/>
                <a:cs typeface="Arial" pitchFamily="34" charset="0"/>
              </a:rPr>
              <a:t>, on the dorsum of the foot by the union of Medial end of the dorsal venous arch and Dorsal digital vein of the big toe.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Termination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it hooks the saphenous opening, piercing the cribriform fascia to end in the femoral vein.</a:t>
            </a:r>
          </a:p>
        </p:txBody>
      </p:sp>
    </p:spTree>
    <p:extLst>
      <p:ext uri="{BB962C8B-B14F-4D97-AF65-F5344CB8AC3E}">
        <p14:creationId xmlns:p14="http://schemas.microsoft.com/office/powerpoint/2010/main" val="426221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53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89"/>
            <a:ext cx="9144000" cy="51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2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cs typeface="Arial" pitchFamily="34" charset="0"/>
              </a:rPr>
              <a:t>Great saphenous </a:t>
            </a:r>
            <a:r>
              <a:rPr lang="en-US" sz="2500" b="1" dirty="0" smtClean="0">
                <a:solidFill>
                  <a:srgbClr val="FF0000"/>
                </a:solidFill>
                <a:cs typeface="Arial" pitchFamily="34" charset="0"/>
              </a:rPr>
              <a:t>vein</a:t>
            </a:r>
          </a:p>
          <a:p>
            <a:r>
              <a:rPr lang="en-US" sz="2500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cs typeface="Arial" pitchFamily="34" charset="0"/>
              </a:rPr>
              <a:t>• Course, </a:t>
            </a:r>
            <a:endParaRPr lang="en-US" sz="2500" b="1" dirty="0" smtClean="0">
              <a:solidFill>
                <a:srgbClr val="0000CC"/>
              </a:solidFill>
              <a:cs typeface="Arial" pitchFamily="34" charset="0"/>
            </a:endParaRPr>
          </a:p>
          <a:p>
            <a:r>
              <a:rPr lang="en-US" sz="2500" dirty="0" smtClean="0">
                <a:cs typeface="Arial" pitchFamily="34" charset="0"/>
              </a:rPr>
              <a:t>- It </a:t>
            </a:r>
            <a:r>
              <a:rPr lang="en-US" sz="2500" dirty="0">
                <a:cs typeface="Arial" pitchFamily="34" charset="0"/>
              </a:rPr>
              <a:t>passes posteriorly on the medial border of the dorsum of the foot</a:t>
            </a:r>
            <a:r>
              <a:rPr lang="en-US" sz="2500" dirty="0" smtClean="0">
                <a:cs typeface="Arial" pitchFamily="34" charset="0"/>
              </a:rPr>
              <a:t>.</a:t>
            </a:r>
          </a:p>
          <a:p>
            <a:r>
              <a:rPr lang="en-US" sz="2500" dirty="0" smtClean="0">
                <a:cs typeface="Arial" pitchFamily="34" charset="0"/>
              </a:rPr>
              <a:t>- The </a:t>
            </a:r>
            <a:r>
              <a:rPr lang="en-US" sz="2500" dirty="0">
                <a:cs typeface="Arial" pitchFamily="34" charset="0"/>
              </a:rPr>
              <a:t>vein ascends to the leg about 3 cm </a:t>
            </a:r>
            <a:r>
              <a:rPr lang="en-US" sz="2500" b="1" dirty="0" err="1">
                <a:solidFill>
                  <a:srgbClr val="CC0066"/>
                </a:solidFill>
                <a:cs typeface="Arial" pitchFamily="34" charset="0"/>
              </a:rPr>
              <a:t>infront</a:t>
            </a:r>
            <a:r>
              <a:rPr lang="en-US" sz="2500" b="1" dirty="0">
                <a:solidFill>
                  <a:srgbClr val="CC0066"/>
                </a:solidFill>
                <a:cs typeface="Arial" pitchFamily="34" charset="0"/>
              </a:rPr>
              <a:t> of the medial malleolus </a:t>
            </a:r>
            <a:r>
              <a:rPr lang="en-US" sz="2500" dirty="0">
                <a:cs typeface="Arial" pitchFamily="34" charset="0"/>
              </a:rPr>
              <a:t>(the commonest site for </a:t>
            </a:r>
            <a:r>
              <a:rPr lang="en-US" sz="2500" b="1" dirty="0">
                <a:solidFill>
                  <a:srgbClr val="FF0000"/>
                </a:solidFill>
                <a:cs typeface="Arial" pitchFamily="34" charset="0"/>
              </a:rPr>
              <a:t>venous cut-down</a:t>
            </a:r>
            <a:r>
              <a:rPr lang="en-US" sz="2500" dirty="0" smtClean="0">
                <a:cs typeface="Arial" pitchFamily="34" charset="0"/>
              </a:rPr>
              <a:t>).</a:t>
            </a:r>
          </a:p>
          <a:p>
            <a:r>
              <a:rPr lang="en-US" sz="2500" dirty="0" smtClean="0">
                <a:cs typeface="Arial" pitchFamily="34" charset="0"/>
              </a:rPr>
              <a:t>- </a:t>
            </a:r>
            <a:r>
              <a:rPr lang="en-US" sz="2500" dirty="0">
                <a:cs typeface="Arial" pitchFamily="34" charset="0"/>
              </a:rPr>
              <a:t>It continues up on the medial side of the leg and knee </a:t>
            </a:r>
            <a:endParaRPr lang="en-US" sz="2500" dirty="0" smtClean="0">
              <a:cs typeface="Arial" pitchFamily="34" charset="0"/>
            </a:endParaRPr>
          </a:p>
          <a:p>
            <a:r>
              <a:rPr lang="en-US" sz="2500" dirty="0" smtClean="0">
                <a:cs typeface="Arial" pitchFamily="34" charset="0"/>
              </a:rPr>
              <a:t>- Along </a:t>
            </a:r>
            <a:r>
              <a:rPr lang="en-US" sz="2500" dirty="0">
                <a:cs typeface="Arial" pitchFamily="34" charset="0"/>
              </a:rPr>
              <a:t>its course on the dorsum of foot, </a:t>
            </a:r>
            <a:r>
              <a:rPr lang="en-US" sz="2500" dirty="0" err="1">
                <a:cs typeface="Arial" pitchFamily="34" charset="0"/>
              </a:rPr>
              <a:t>infront</a:t>
            </a:r>
            <a:r>
              <a:rPr lang="en-US" sz="2500" dirty="0">
                <a:cs typeface="Arial" pitchFamily="34" charset="0"/>
              </a:rPr>
              <a:t> the medial malleolus and medial side of the leg, it is accompanied by </a:t>
            </a:r>
            <a:r>
              <a:rPr lang="en-US" sz="2500" b="1" dirty="0">
                <a:cs typeface="Arial" pitchFamily="34" charset="0"/>
              </a:rPr>
              <a:t>saphenous nerve</a:t>
            </a:r>
            <a:r>
              <a:rPr lang="en-US" sz="2500" b="1" dirty="0" smtClean="0">
                <a:cs typeface="Arial" pitchFamily="34" charset="0"/>
              </a:rPr>
              <a:t>.</a:t>
            </a:r>
          </a:p>
          <a:p>
            <a:r>
              <a:rPr lang="en-US" sz="2500" dirty="0" smtClean="0">
                <a:cs typeface="Arial" pitchFamily="34" charset="0"/>
              </a:rPr>
              <a:t>- </a:t>
            </a:r>
            <a:r>
              <a:rPr lang="en-US" sz="2500" b="1" dirty="0" smtClean="0">
                <a:solidFill>
                  <a:srgbClr val="FF0000"/>
                </a:solidFill>
                <a:cs typeface="Arial" pitchFamily="34" charset="0"/>
              </a:rPr>
              <a:t>Hand's </a:t>
            </a:r>
            <a:r>
              <a:rPr lang="en-US" sz="2500" b="1" dirty="0">
                <a:solidFill>
                  <a:srgbClr val="FF0000"/>
                </a:solidFill>
                <a:cs typeface="Arial" pitchFamily="34" charset="0"/>
              </a:rPr>
              <a:t>breadth behind the medial border of the patella</a:t>
            </a:r>
            <a:r>
              <a:rPr lang="en-US" sz="2500" dirty="0">
                <a:cs typeface="Arial" pitchFamily="34" charset="0"/>
              </a:rPr>
              <a:t>. </a:t>
            </a:r>
            <a:endParaRPr lang="en-US" sz="2500" dirty="0" smtClean="0">
              <a:cs typeface="Arial" pitchFamily="34" charset="0"/>
            </a:endParaRPr>
          </a:p>
          <a:p>
            <a:r>
              <a:rPr lang="en-US" sz="2500" dirty="0" smtClean="0">
                <a:cs typeface="Arial" pitchFamily="34" charset="0"/>
              </a:rPr>
              <a:t>- It </a:t>
            </a:r>
            <a:r>
              <a:rPr lang="en-US" sz="2500" dirty="0">
                <a:cs typeface="Arial" pitchFamily="34" charset="0"/>
              </a:rPr>
              <a:t>ascends to the thigh, it deviates laterally to reach the saphenous opening (A point 3-4 cm below and lateral to the pubic tubercle</a:t>
            </a:r>
            <a:r>
              <a:rPr lang="en-US" sz="2500" dirty="0" smtClean="0">
                <a:cs typeface="Arial" pitchFamily="34" charset="0"/>
              </a:rPr>
              <a:t>).</a:t>
            </a:r>
          </a:p>
          <a:p>
            <a:r>
              <a:rPr lang="en-US" sz="2500" dirty="0" smtClean="0">
                <a:cs typeface="Arial" pitchFamily="34" charset="0"/>
              </a:rPr>
              <a:t>- </a:t>
            </a:r>
            <a:r>
              <a:rPr lang="en-US" sz="2500" dirty="0">
                <a:cs typeface="Arial" pitchFamily="34" charset="0"/>
              </a:rPr>
              <a:t>It hooks the saphenous opening and piercing the cribriform fascia to end in the femoral vein</a:t>
            </a:r>
          </a:p>
        </p:txBody>
      </p:sp>
    </p:spTree>
    <p:extLst>
      <p:ext uri="{BB962C8B-B14F-4D97-AF65-F5344CB8AC3E}">
        <p14:creationId xmlns:p14="http://schemas.microsoft.com/office/powerpoint/2010/main" val="378001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3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2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13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" y="0"/>
            <a:ext cx="9106015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1200" y="133350"/>
            <a:ext cx="3276600" cy="388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171950"/>
            <a:ext cx="5486400" cy="938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129763"/>
            <a:ext cx="32004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CC"/>
                </a:solidFill>
              </a:rPr>
              <a:t>The normal venous return of great saphenous vein to </a:t>
            </a:r>
            <a:endParaRPr lang="en-US" sz="1900" b="1" dirty="0" smtClean="0">
              <a:solidFill>
                <a:srgbClr val="0000CC"/>
              </a:solidFill>
            </a:endParaRPr>
          </a:p>
          <a:p>
            <a:r>
              <a:rPr lang="en-US" sz="1900" dirty="0" smtClean="0"/>
              <a:t>A- </a:t>
            </a:r>
            <a:r>
              <a:rPr lang="en-US" sz="1900" dirty="0"/>
              <a:t>Deep vein through perforating veins </a:t>
            </a:r>
            <a:endParaRPr lang="en-US" sz="1900" dirty="0" smtClean="0"/>
          </a:p>
          <a:p>
            <a:r>
              <a:rPr lang="en-US" sz="1900" dirty="0" smtClean="0"/>
              <a:t>B- </a:t>
            </a:r>
            <a:r>
              <a:rPr lang="en-US" sz="1900" dirty="0"/>
              <a:t>The femoral vein </a:t>
            </a:r>
            <a:endParaRPr lang="en-US" sz="1900" dirty="0" smtClean="0"/>
          </a:p>
          <a:p>
            <a:r>
              <a:rPr lang="en-US" sz="1900" dirty="0" smtClean="0"/>
              <a:t>• </a:t>
            </a:r>
            <a:r>
              <a:rPr lang="en-US" sz="1900" dirty="0"/>
              <a:t>Great saphenous contains </a:t>
            </a:r>
            <a:r>
              <a:rPr lang="en-US" sz="1900" b="1" dirty="0">
                <a:solidFill>
                  <a:srgbClr val="FF0000"/>
                </a:solidFill>
              </a:rPr>
              <a:t>many valves </a:t>
            </a:r>
            <a:r>
              <a:rPr lang="en-US" sz="1900" dirty="0"/>
              <a:t>along its course, the most important vein valve at its termination </a:t>
            </a:r>
            <a:endParaRPr lang="en-US" sz="1900" dirty="0" smtClean="0"/>
          </a:p>
          <a:p>
            <a:r>
              <a:rPr lang="en-US" sz="1900" dirty="0" smtClean="0"/>
              <a:t>• </a:t>
            </a:r>
            <a:r>
              <a:rPr lang="en-US" sz="1900" dirty="0"/>
              <a:t>The </a:t>
            </a:r>
            <a:r>
              <a:rPr lang="en-US" sz="1900" b="1" dirty="0">
                <a:solidFill>
                  <a:srgbClr val="FF0000"/>
                </a:solidFill>
              </a:rPr>
              <a:t>valves</a:t>
            </a:r>
            <a:r>
              <a:rPr lang="en-US" sz="1900" dirty="0"/>
              <a:t> allow passage of the blood from greater saphenous vein to the deep vein and femoral vein.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418846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Contraction of muscles leads to pump blood upward and pump blood from superficial veins to deep vein </a:t>
            </a:r>
            <a:r>
              <a:rPr lang="en-US" b="1" dirty="0" smtClean="0">
                <a:solidFill>
                  <a:srgbClr val="FF0000"/>
                </a:solidFill>
              </a:rPr>
              <a:t>(muscular pump)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4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582</Words>
  <Application>Microsoft Office PowerPoint</Application>
  <PresentationFormat>On-screen Show (16:9)</PresentationFormat>
  <Paragraphs>45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2020-11-19T04:15:56Z</dcterms:created>
  <dcterms:modified xsi:type="dcterms:W3CDTF">2020-12-02T11:00:53Z</dcterms:modified>
</cp:coreProperties>
</file>