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2"/>
  </p:notesMasterIdLst>
  <p:sldIdLst>
    <p:sldId id="256" r:id="rId2"/>
    <p:sldId id="257" r:id="rId3"/>
    <p:sldId id="258" r:id="rId4"/>
    <p:sldId id="299" r:id="rId5"/>
    <p:sldId id="301" r:id="rId6"/>
    <p:sldId id="316" r:id="rId7"/>
    <p:sldId id="311" r:id="rId8"/>
    <p:sldId id="312" r:id="rId9"/>
    <p:sldId id="313" r:id="rId10"/>
    <p:sldId id="290" r:id="rId11"/>
    <p:sldId id="295" r:id="rId12"/>
    <p:sldId id="259" r:id="rId13"/>
    <p:sldId id="294" r:id="rId14"/>
    <p:sldId id="292" r:id="rId15"/>
    <p:sldId id="315" r:id="rId16"/>
    <p:sldId id="293" r:id="rId17"/>
    <p:sldId id="303" r:id="rId18"/>
    <p:sldId id="304" r:id="rId19"/>
    <p:sldId id="289" r:id="rId20"/>
    <p:sldId id="260" r:id="rId21"/>
    <p:sldId id="288" r:id="rId22"/>
    <p:sldId id="266" r:id="rId23"/>
    <p:sldId id="262" r:id="rId24"/>
    <p:sldId id="263" r:id="rId25"/>
    <p:sldId id="265" r:id="rId26"/>
    <p:sldId id="261" r:id="rId27"/>
    <p:sldId id="269" r:id="rId28"/>
    <p:sldId id="270" r:id="rId29"/>
    <p:sldId id="271" r:id="rId30"/>
    <p:sldId id="272" r:id="rId31"/>
    <p:sldId id="273" r:id="rId32"/>
    <p:sldId id="275" r:id="rId33"/>
    <p:sldId id="277" r:id="rId34"/>
    <p:sldId id="276" r:id="rId35"/>
    <p:sldId id="296" r:id="rId36"/>
    <p:sldId id="308" r:id="rId37"/>
    <p:sldId id="297" r:id="rId38"/>
    <p:sldId id="279" r:id="rId39"/>
    <p:sldId id="306" r:id="rId40"/>
    <p:sldId id="280" r:id="rId41"/>
    <p:sldId id="283" r:id="rId42"/>
    <p:sldId id="317" r:id="rId43"/>
    <p:sldId id="281" r:id="rId44"/>
    <p:sldId id="282" r:id="rId45"/>
    <p:sldId id="285" r:id="rId46"/>
    <p:sldId id="298" r:id="rId47"/>
    <p:sldId id="314" r:id="rId48"/>
    <p:sldId id="309" r:id="rId49"/>
    <p:sldId id="287" r:id="rId50"/>
    <p:sldId id="291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81903" autoAdjust="0"/>
  </p:normalViewPr>
  <p:slideViewPr>
    <p:cSldViewPr>
      <p:cViewPr>
        <p:scale>
          <a:sx n="61" d="100"/>
          <a:sy n="61" d="100"/>
        </p:scale>
        <p:origin x="-163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96934B-473A-4465-9894-3B93557563E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02F5B3-B803-4E55-88D2-F47B38DADB1A}">
      <dgm:prSet phldrT="[Text]"/>
      <dgm:spPr/>
      <dgm:t>
        <a:bodyPr/>
        <a:lstStyle/>
        <a:p>
          <a:r>
            <a:rPr lang="en-US" dirty="0" smtClean="0"/>
            <a:t>Acute sinusitis</a:t>
          </a:r>
          <a:endParaRPr lang="en-US" dirty="0"/>
        </a:p>
      </dgm:t>
    </dgm:pt>
    <dgm:pt modelId="{B365DDC2-9988-4ECA-9E83-C326B1A3EB55}" type="parTrans" cxnId="{402ECC2D-52F7-4056-A19D-C997DAF6FD9B}">
      <dgm:prSet/>
      <dgm:spPr/>
      <dgm:t>
        <a:bodyPr/>
        <a:lstStyle/>
        <a:p>
          <a:endParaRPr lang="en-US"/>
        </a:p>
      </dgm:t>
    </dgm:pt>
    <dgm:pt modelId="{DBBB0993-C9B6-429A-A6AE-8E48A0A82F62}" type="sibTrans" cxnId="{402ECC2D-52F7-4056-A19D-C997DAF6FD9B}">
      <dgm:prSet/>
      <dgm:spPr/>
      <dgm:t>
        <a:bodyPr/>
        <a:lstStyle/>
        <a:p>
          <a:endParaRPr lang="en-US"/>
        </a:p>
      </dgm:t>
    </dgm:pt>
    <dgm:pt modelId="{56B33A28-7F06-4FC3-B49F-AC3E471B3B24}">
      <dgm:prSet phldrT="[Text]" custT="1"/>
      <dgm:spPr/>
      <dgm:t>
        <a:bodyPr/>
        <a:lstStyle/>
        <a:p>
          <a:r>
            <a:rPr lang="en-US" sz="1400" dirty="0" smtClean="0"/>
            <a:t>&lt;3m</a:t>
          </a:r>
          <a:endParaRPr lang="en-US" sz="1400" dirty="0"/>
        </a:p>
      </dgm:t>
    </dgm:pt>
    <dgm:pt modelId="{2552B397-8B08-42F0-A447-3C2D62D60183}" type="parTrans" cxnId="{4C3ED619-AF07-499A-8856-9A19D9020C58}">
      <dgm:prSet/>
      <dgm:spPr/>
      <dgm:t>
        <a:bodyPr/>
        <a:lstStyle/>
        <a:p>
          <a:endParaRPr lang="en-US"/>
        </a:p>
      </dgm:t>
    </dgm:pt>
    <dgm:pt modelId="{BB0C36EC-56A7-488E-A3F8-45F34A03C028}" type="sibTrans" cxnId="{4C3ED619-AF07-499A-8856-9A19D9020C58}">
      <dgm:prSet/>
      <dgm:spPr/>
      <dgm:t>
        <a:bodyPr/>
        <a:lstStyle/>
        <a:p>
          <a:endParaRPr lang="en-US"/>
        </a:p>
      </dgm:t>
    </dgm:pt>
    <dgm:pt modelId="{B6ED2DB2-9ADA-45B4-A7CE-CFD01607D4C4}">
      <dgm:prSet phldrT="[Text]" custT="1"/>
      <dgm:spPr/>
      <dgm:t>
        <a:bodyPr/>
        <a:lstStyle/>
        <a:p>
          <a:r>
            <a:rPr lang="en-US" sz="1400" dirty="0" smtClean="0"/>
            <a:t>MC organisms : (</a:t>
          </a:r>
          <a:r>
            <a:rPr lang="en-US" sz="1400" dirty="0" err="1" smtClean="0"/>
            <a:t>M.carraralis,S.pnemonia,H.influenza</a:t>
          </a:r>
          <a:endParaRPr lang="en-US" sz="1400" dirty="0"/>
        </a:p>
      </dgm:t>
    </dgm:pt>
    <dgm:pt modelId="{6A16B745-3EB5-4286-9915-719E144AA4D0}" type="parTrans" cxnId="{93A7C609-9FDE-4C7B-99E3-B6A34AF3838C}">
      <dgm:prSet/>
      <dgm:spPr/>
      <dgm:t>
        <a:bodyPr/>
        <a:lstStyle/>
        <a:p>
          <a:endParaRPr lang="en-US"/>
        </a:p>
      </dgm:t>
    </dgm:pt>
    <dgm:pt modelId="{28407061-95E6-4227-9EF6-5F4CB4A14D83}" type="sibTrans" cxnId="{93A7C609-9FDE-4C7B-99E3-B6A34AF3838C}">
      <dgm:prSet/>
      <dgm:spPr/>
      <dgm:t>
        <a:bodyPr/>
        <a:lstStyle/>
        <a:p>
          <a:endParaRPr lang="en-US"/>
        </a:p>
      </dgm:t>
    </dgm:pt>
    <dgm:pt modelId="{924D7910-488E-4120-996E-15EBF83D5A16}">
      <dgm:prSet phldrT="[Text]"/>
      <dgm:spPr/>
      <dgm:t>
        <a:bodyPr/>
        <a:lstStyle/>
        <a:p>
          <a:r>
            <a:rPr lang="en-US" dirty="0" smtClean="0"/>
            <a:t>Chronic </a:t>
          </a:r>
          <a:r>
            <a:rPr lang="en-US" dirty="0" err="1" smtClean="0"/>
            <a:t>sinisitis</a:t>
          </a:r>
          <a:endParaRPr lang="en-US" dirty="0"/>
        </a:p>
      </dgm:t>
    </dgm:pt>
    <dgm:pt modelId="{F6A59C58-8E32-45E2-A33B-DDB6EA1DAF91}" type="parTrans" cxnId="{1884D76E-8D04-4609-8F84-499BB0518D17}">
      <dgm:prSet/>
      <dgm:spPr/>
      <dgm:t>
        <a:bodyPr/>
        <a:lstStyle/>
        <a:p>
          <a:endParaRPr lang="en-US"/>
        </a:p>
      </dgm:t>
    </dgm:pt>
    <dgm:pt modelId="{AF037436-E9A8-41BD-9A9A-390C87D059E9}" type="sibTrans" cxnId="{1884D76E-8D04-4609-8F84-499BB0518D17}">
      <dgm:prSet/>
      <dgm:spPr/>
      <dgm:t>
        <a:bodyPr/>
        <a:lstStyle/>
        <a:p>
          <a:endParaRPr lang="en-US"/>
        </a:p>
      </dgm:t>
    </dgm:pt>
    <dgm:pt modelId="{A33552E3-089E-4578-B626-C6308BF44EE1}">
      <dgm:prSet phldrT="[Text]"/>
      <dgm:spPr/>
      <dgm:t>
        <a:bodyPr/>
        <a:lstStyle/>
        <a:p>
          <a:r>
            <a:rPr lang="en-US" dirty="0" smtClean="0"/>
            <a:t>&gt;3m</a:t>
          </a:r>
          <a:endParaRPr lang="en-US" dirty="0"/>
        </a:p>
      </dgm:t>
    </dgm:pt>
    <dgm:pt modelId="{8CCBB66B-018F-4CE7-902D-E7F17AE9CB46}" type="parTrans" cxnId="{642DEAA7-EFEA-49E8-B8E7-12108921E951}">
      <dgm:prSet/>
      <dgm:spPr/>
      <dgm:t>
        <a:bodyPr/>
        <a:lstStyle/>
        <a:p>
          <a:endParaRPr lang="en-US"/>
        </a:p>
      </dgm:t>
    </dgm:pt>
    <dgm:pt modelId="{F13757AC-5391-4121-BCFF-2CA30645E726}" type="sibTrans" cxnId="{642DEAA7-EFEA-49E8-B8E7-12108921E951}">
      <dgm:prSet/>
      <dgm:spPr/>
      <dgm:t>
        <a:bodyPr/>
        <a:lstStyle/>
        <a:p>
          <a:endParaRPr lang="en-US"/>
        </a:p>
      </dgm:t>
    </dgm:pt>
    <dgm:pt modelId="{3E128A0A-1F34-4CE6-8694-20214FBF4FA8}">
      <dgm:prSet phldrT="[Text]"/>
      <dgm:spPr/>
      <dgm:t>
        <a:bodyPr/>
        <a:lstStyle/>
        <a:p>
          <a:r>
            <a:rPr lang="en-US" dirty="0" err="1" smtClean="0"/>
            <a:t>Pansinusitis</a:t>
          </a:r>
          <a:endParaRPr lang="en-US" dirty="0"/>
        </a:p>
      </dgm:t>
    </dgm:pt>
    <dgm:pt modelId="{91E03571-FCD2-4D9B-945D-CC2ABBA83CBF}" type="parTrans" cxnId="{ADE41503-1A13-492D-9C32-DFF4A35908FF}">
      <dgm:prSet/>
      <dgm:spPr/>
      <dgm:t>
        <a:bodyPr/>
        <a:lstStyle/>
        <a:p>
          <a:endParaRPr lang="en-US"/>
        </a:p>
      </dgm:t>
    </dgm:pt>
    <dgm:pt modelId="{05A95B98-AB82-472B-8E91-604A16FF07E8}" type="sibTrans" cxnId="{ADE41503-1A13-492D-9C32-DFF4A35908FF}">
      <dgm:prSet/>
      <dgm:spPr/>
      <dgm:t>
        <a:bodyPr/>
        <a:lstStyle/>
        <a:p>
          <a:endParaRPr lang="en-US"/>
        </a:p>
      </dgm:t>
    </dgm:pt>
    <dgm:pt modelId="{2E94B562-AAC4-4B0E-B7D7-083EE12C80EF}">
      <dgm:prSet phldrT="[Text]" custT="1"/>
      <dgm:spPr/>
      <dgm:t>
        <a:bodyPr/>
        <a:lstStyle/>
        <a:p>
          <a:r>
            <a:rPr lang="en-US" sz="1400" dirty="0" smtClean="0"/>
            <a:t>Single sinus affected</a:t>
          </a:r>
          <a:endParaRPr lang="en-US" sz="1400" dirty="0"/>
        </a:p>
      </dgm:t>
    </dgm:pt>
    <dgm:pt modelId="{3F022E68-39D8-4779-9545-3C2C31568D20}" type="parTrans" cxnId="{36BEF6D9-FD9D-4320-B3DB-9026FC77141D}">
      <dgm:prSet/>
      <dgm:spPr/>
      <dgm:t>
        <a:bodyPr/>
        <a:lstStyle/>
        <a:p>
          <a:endParaRPr lang="en-US"/>
        </a:p>
      </dgm:t>
    </dgm:pt>
    <dgm:pt modelId="{7CFAEC60-ECD5-4157-93CD-FC5240088336}" type="sibTrans" cxnId="{36BEF6D9-FD9D-4320-B3DB-9026FC77141D}">
      <dgm:prSet/>
      <dgm:spPr/>
      <dgm:t>
        <a:bodyPr/>
        <a:lstStyle/>
        <a:p>
          <a:endParaRPr lang="en-US"/>
        </a:p>
      </dgm:t>
    </dgm:pt>
    <dgm:pt modelId="{F0E16E24-0D8A-4BA0-89E0-8E6E3E48DB74}">
      <dgm:prSet phldrT="[Text]"/>
      <dgm:spPr/>
      <dgm:t>
        <a:bodyPr/>
        <a:lstStyle/>
        <a:p>
          <a:r>
            <a:rPr lang="en-US" dirty="0" err="1" smtClean="0"/>
            <a:t>Mc</a:t>
          </a:r>
          <a:r>
            <a:rPr lang="en-US" dirty="0" smtClean="0"/>
            <a:t> organisms depend on cause (usually secondary to other causes)</a:t>
          </a:r>
          <a:endParaRPr lang="en-US" dirty="0"/>
        </a:p>
      </dgm:t>
    </dgm:pt>
    <dgm:pt modelId="{7CD79703-25D5-4D92-8A10-8E5B1C11F9AB}" type="parTrans" cxnId="{82F9C978-DC9C-4783-A1DD-A6B9E52B7CDE}">
      <dgm:prSet/>
      <dgm:spPr/>
      <dgm:t>
        <a:bodyPr/>
        <a:lstStyle/>
        <a:p>
          <a:endParaRPr lang="en-US"/>
        </a:p>
      </dgm:t>
    </dgm:pt>
    <dgm:pt modelId="{908E51D4-7F72-46D9-AC55-1CCB58714342}" type="sibTrans" cxnId="{82F9C978-DC9C-4783-A1DD-A6B9E52B7CDE}">
      <dgm:prSet/>
      <dgm:spPr/>
      <dgm:t>
        <a:bodyPr/>
        <a:lstStyle/>
        <a:p>
          <a:endParaRPr lang="en-US"/>
        </a:p>
      </dgm:t>
    </dgm:pt>
    <dgm:pt modelId="{437DD2F2-0828-42F6-835B-9F8971C0246E}" type="pres">
      <dgm:prSet presAssocID="{4F96934B-473A-4465-9894-3B93557563E2}" presName="Name0" presStyleCnt="0">
        <dgm:presLayoutVars>
          <dgm:dir/>
          <dgm:animLvl val="lvl"/>
          <dgm:resizeHandles/>
        </dgm:presLayoutVars>
      </dgm:prSet>
      <dgm:spPr/>
    </dgm:pt>
    <dgm:pt modelId="{557A3F1E-A530-40FE-889C-6BF9ADBD0A1B}" type="pres">
      <dgm:prSet presAssocID="{9E02F5B3-B803-4E55-88D2-F47B38DADB1A}" presName="linNode" presStyleCnt="0"/>
      <dgm:spPr/>
    </dgm:pt>
    <dgm:pt modelId="{04222E62-4F79-413F-90F7-A891568454F6}" type="pres">
      <dgm:prSet presAssocID="{9E02F5B3-B803-4E55-88D2-F47B38DADB1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2EE97E-457D-4151-BC6C-56563EAE5B04}" type="pres">
      <dgm:prSet presAssocID="{9E02F5B3-B803-4E55-88D2-F47B38DADB1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2264EB-3238-4352-9597-A4A1D20213AD}" type="pres">
      <dgm:prSet presAssocID="{DBBB0993-C9B6-429A-A6AE-8E48A0A82F62}" presName="spacing" presStyleCnt="0"/>
      <dgm:spPr/>
    </dgm:pt>
    <dgm:pt modelId="{0C80A70A-DF34-4E3D-B312-9E6722966756}" type="pres">
      <dgm:prSet presAssocID="{924D7910-488E-4120-996E-15EBF83D5A16}" presName="linNode" presStyleCnt="0"/>
      <dgm:spPr/>
    </dgm:pt>
    <dgm:pt modelId="{1CFB93E5-60FF-48D6-B87A-4FBE3F865C43}" type="pres">
      <dgm:prSet presAssocID="{924D7910-488E-4120-996E-15EBF83D5A16}" presName="parentShp" presStyleLbl="node1" presStyleIdx="1" presStyleCnt="2">
        <dgm:presLayoutVars>
          <dgm:bulletEnabled val="1"/>
        </dgm:presLayoutVars>
      </dgm:prSet>
      <dgm:spPr/>
    </dgm:pt>
    <dgm:pt modelId="{371F77E4-A1C7-40DC-95B5-5DE70F53537F}" type="pres">
      <dgm:prSet presAssocID="{924D7910-488E-4120-996E-15EBF83D5A1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E41503-1A13-492D-9C32-DFF4A35908FF}" srcId="{924D7910-488E-4120-996E-15EBF83D5A16}" destId="{3E128A0A-1F34-4CE6-8694-20214FBF4FA8}" srcOrd="1" destOrd="0" parTransId="{91E03571-FCD2-4D9B-945D-CC2ABBA83CBF}" sibTransId="{05A95B98-AB82-472B-8E91-604A16FF07E8}"/>
    <dgm:cxn modelId="{7087DE77-1C97-427B-90FB-248200EE977D}" type="presOf" srcId="{3E128A0A-1F34-4CE6-8694-20214FBF4FA8}" destId="{371F77E4-A1C7-40DC-95B5-5DE70F53537F}" srcOrd="0" destOrd="1" presId="urn:microsoft.com/office/officeart/2005/8/layout/vList6"/>
    <dgm:cxn modelId="{93A7C609-9FDE-4C7B-99E3-B6A34AF3838C}" srcId="{9E02F5B3-B803-4E55-88D2-F47B38DADB1A}" destId="{B6ED2DB2-9ADA-45B4-A7CE-CFD01607D4C4}" srcOrd="2" destOrd="0" parTransId="{6A16B745-3EB5-4286-9915-719E144AA4D0}" sibTransId="{28407061-95E6-4227-9EF6-5F4CB4A14D83}"/>
    <dgm:cxn modelId="{23BC35A0-1697-4AB8-8C7B-5930AA0E5AC8}" type="presOf" srcId="{56B33A28-7F06-4FC3-B49F-AC3E471B3B24}" destId="{B62EE97E-457D-4151-BC6C-56563EAE5B04}" srcOrd="0" destOrd="0" presId="urn:microsoft.com/office/officeart/2005/8/layout/vList6"/>
    <dgm:cxn modelId="{9905BE59-D62D-4513-AE26-08E054F2B4A6}" type="presOf" srcId="{F0E16E24-0D8A-4BA0-89E0-8E6E3E48DB74}" destId="{371F77E4-A1C7-40DC-95B5-5DE70F53537F}" srcOrd="0" destOrd="2" presId="urn:microsoft.com/office/officeart/2005/8/layout/vList6"/>
    <dgm:cxn modelId="{36BEF6D9-FD9D-4320-B3DB-9026FC77141D}" srcId="{9E02F5B3-B803-4E55-88D2-F47B38DADB1A}" destId="{2E94B562-AAC4-4B0E-B7D7-083EE12C80EF}" srcOrd="1" destOrd="0" parTransId="{3F022E68-39D8-4779-9545-3C2C31568D20}" sibTransId="{7CFAEC60-ECD5-4157-93CD-FC5240088336}"/>
    <dgm:cxn modelId="{4C3ED619-AF07-499A-8856-9A19D9020C58}" srcId="{9E02F5B3-B803-4E55-88D2-F47B38DADB1A}" destId="{56B33A28-7F06-4FC3-B49F-AC3E471B3B24}" srcOrd="0" destOrd="0" parTransId="{2552B397-8B08-42F0-A447-3C2D62D60183}" sibTransId="{BB0C36EC-56A7-488E-A3F8-45F34A03C028}"/>
    <dgm:cxn modelId="{1884D76E-8D04-4609-8F84-499BB0518D17}" srcId="{4F96934B-473A-4465-9894-3B93557563E2}" destId="{924D7910-488E-4120-996E-15EBF83D5A16}" srcOrd="1" destOrd="0" parTransId="{F6A59C58-8E32-45E2-A33B-DDB6EA1DAF91}" sibTransId="{AF037436-E9A8-41BD-9A9A-390C87D059E9}"/>
    <dgm:cxn modelId="{FB297B2B-5BFC-4AAA-9EFF-D1A228C5F86A}" type="presOf" srcId="{924D7910-488E-4120-996E-15EBF83D5A16}" destId="{1CFB93E5-60FF-48D6-B87A-4FBE3F865C43}" srcOrd="0" destOrd="0" presId="urn:microsoft.com/office/officeart/2005/8/layout/vList6"/>
    <dgm:cxn modelId="{82F9C978-DC9C-4783-A1DD-A6B9E52B7CDE}" srcId="{924D7910-488E-4120-996E-15EBF83D5A16}" destId="{F0E16E24-0D8A-4BA0-89E0-8E6E3E48DB74}" srcOrd="2" destOrd="0" parTransId="{7CD79703-25D5-4D92-8A10-8E5B1C11F9AB}" sibTransId="{908E51D4-7F72-46D9-AC55-1CCB58714342}"/>
    <dgm:cxn modelId="{642DEAA7-EFEA-49E8-B8E7-12108921E951}" srcId="{924D7910-488E-4120-996E-15EBF83D5A16}" destId="{A33552E3-089E-4578-B626-C6308BF44EE1}" srcOrd="0" destOrd="0" parTransId="{8CCBB66B-018F-4CE7-902D-E7F17AE9CB46}" sibTransId="{F13757AC-5391-4121-BCFF-2CA30645E726}"/>
    <dgm:cxn modelId="{F76DBB86-6815-4FC3-88A1-4D68ACA3CF5E}" type="presOf" srcId="{9E02F5B3-B803-4E55-88D2-F47B38DADB1A}" destId="{04222E62-4F79-413F-90F7-A891568454F6}" srcOrd="0" destOrd="0" presId="urn:microsoft.com/office/officeart/2005/8/layout/vList6"/>
    <dgm:cxn modelId="{B2682E3A-23BB-4A32-833D-D1DB044D663A}" type="presOf" srcId="{B6ED2DB2-9ADA-45B4-A7CE-CFD01607D4C4}" destId="{B62EE97E-457D-4151-BC6C-56563EAE5B04}" srcOrd="0" destOrd="2" presId="urn:microsoft.com/office/officeart/2005/8/layout/vList6"/>
    <dgm:cxn modelId="{69D4B37D-38B8-40E1-8A61-46C3BE375211}" type="presOf" srcId="{4F96934B-473A-4465-9894-3B93557563E2}" destId="{437DD2F2-0828-42F6-835B-9F8971C0246E}" srcOrd="0" destOrd="0" presId="urn:microsoft.com/office/officeart/2005/8/layout/vList6"/>
    <dgm:cxn modelId="{4BFB963B-CC31-4EE3-932B-6134A2B1FE65}" type="presOf" srcId="{A33552E3-089E-4578-B626-C6308BF44EE1}" destId="{371F77E4-A1C7-40DC-95B5-5DE70F53537F}" srcOrd="0" destOrd="0" presId="urn:microsoft.com/office/officeart/2005/8/layout/vList6"/>
    <dgm:cxn modelId="{B5960478-3471-4841-A6BD-45F5B3549FF7}" type="presOf" srcId="{2E94B562-AAC4-4B0E-B7D7-083EE12C80EF}" destId="{B62EE97E-457D-4151-BC6C-56563EAE5B04}" srcOrd="0" destOrd="1" presId="urn:microsoft.com/office/officeart/2005/8/layout/vList6"/>
    <dgm:cxn modelId="{402ECC2D-52F7-4056-A19D-C997DAF6FD9B}" srcId="{4F96934B-473A-4465-9894-3B93557563E2}" destId="{9E02F5B3-B803-4E55-88D2-F47B38DADB1A}" srcOrd="0" destOrd="0" parTransId="{B365DDC2-9988-4ECA-9E83-C326B1A3EB55}" sibTransId="{DBBB0993-C9B6-429A-A6AE-8E48A0A82F62}"/>
    <dgm:cxn modelId="{4D151465-ABEC-4DB7-B8D5-8EB0E2DB2C1C}" type="presParOf" srcId="{437DD2F2-0828-42F6-835B-9F8971C0246E}" destId="{557A3F1E-A530-40FE-889C-6BF9ADBD0A1B}" srcOrd="0" destOrd="0" presId="urn:microsoft.com/office/officeart/2005/8/layout/vList6"/>
    <dgm:cxn modelId="{CB1BBAE1-FE95-4B2C-90B8-468CF7ABA35F}" type="presParOf" srcId="{557A3F1E-A530-40FE-889C-6BF9ADBD0A1B}" destId="{04222E62-4F79-413F-90F7-A891568454F6}" srcOrd="0" destOrd="0" presId="urn:microsoft.com/office/officeart/2005/8/layout/vList6"/>
    <dgm:cxn modelId="{7EB69A45-0357-4816-9614-35307E352C41}" type="presParOf" srcId="{557A3F1E-A530-40FE-889C-6BF9ADBD0A1B}" destId="{B62EE97E-457D-4151-BC6C-56563EAE5B04}" srcOrd="1" destOrd="0" presId="urn:microsoft.com/office/officeart/2005/8/layout/vList6"/>
    <dgm:cxn modelId="{66A4880D-2238-4381-A8A3-4A94EBACBE16}" type="presParOf" srcId="{437DD2F2-0828-42F6-835B-9F8971C0246E}" destId="{EA2264EB-3238-4352-9597-A4A1D20213AD}" srcOrd="1" destOrd="0" presId="urn:microsoft.com/office/officeart/2005/8/layout/vList6"/>
    <dgm:cxn modelId="{7C792530-6EF0-4206-9EF1-F708D586C04F}" type="presParOf" srcId="{437DD2F2-0828-42F6-835B-9F8971C0246E}" destId="{0C80A70A-DF34-4E3D-B312-9E6722966756}" srcOrd="2" destOrd="0" presId="urn:microsoft.com/office/officeart/2005/8/layout/vList6"/>
    <dgm:cxn modelId="{7875312F-F06D-49EE-AD87-D35672A3849A}" type="presParOf" srcId="{0C80A70A-DF34-4E3D-B312-9E6722966756}" destId="{1CFB93E5-60FF-48D6-B87A-4FBE3F865C43}" srcOrd="0" destOrd="0" presId="urn:microsoft.com/office/officeart/2005/8/layout/vList6"/>
    <dgm:cxn modelId="{DD5F31B7-32B2-4F8E-83B5-202AC78EF9DB}" type="presParOf" srcId="{0C80A70A-DF34-4E3D-B312-9E6722966756}" destId="{371F77E4-A1C7-40DC-95B5-5DE70F53537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EE97E-457D-4151-BC6C-56563EAE5B04}">
      <dsp:nvSpPr>
        <dsp:cNvPr id="0" name=""/>
        <dsp:cNvSpPr/>
      </dsp:nvSpPr>
      <dsp:spPr>
        <a:xfrm>
          <a:off x="3230879" y="314"/>
          <a:ext cx="4846320" cy="12270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&lt;3m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Single sinus affected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MC organisms : (</a:t>
          </a:r>
          <a:r>
            <a:rPr lang="en-US" sz="1400" kern="1200" dirty="0" err="1" smtClean="0"/>
            <a:t>M.carraralis,S.pnemonia,H.influenza</a:t>
          </a:r>
          <a:endParaRPr lang="en-US" sz="1400" kern="1200" dirty="0"/>
        </a:p>
      </dsp:txBody>
      <dsp:txXfrm>
        <a:off x="3230879" y="153696"/>
        <a:ext cx="4386173" cy="920295"/>
      </dsp:txXfrm>
    </dsp:sp>
    <dsp:sp modelId="{04222E62-4F79-413F-90F7-A891568454F6}">
      <dsp:nvSpPr>
        <dsp:cNvPr id="0" name=""/>
        <dsp:cNvSpPr/>
      </dsp:nvSpPr>
      <dsp:spPr>
        <a:xfrm>
          <a:off x="0" y="314"/>
          <a:ext cx="3230880" cy="1227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Acute sinusitis</a:t>
          </a:r>
          <a:endParaRPr lang="en-US" sz="2900" kern="1200" dirty="0"/>
        </a:p>
      </dsp:txBody>
      <dsp:txXfrm>
        <a:off x="59900" y="60214"/>
        <a:ext cx="3111080" cy="1107259"/>
      </dsp:txXfrm>
    </dsp:sp>
    <dsp:sp modelId="{371F77E4-A1C7-40DC-95B5-5DE70F53537F}">
      <dsp:nvSpPr>
        <dsp:cNvPr id="0" name=""/>
        <dsp:cNvSpPr/>
      </dsp:nvSpPr>
      <dsp:spPr>
        <a:xfrm>
          <a:off x="3230879" y="1350079"/>
          <a:ext cx="4846320" cy="12270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&gt;3m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Pansinusitis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Mc</a:t>
          </a:r>
          <a:r>
            <a:rPr lang="en-US" sz="1100" kern="1200" dirty="0" smtClean="0"/>
            <a:t> organisms depend on cause (usually secondary to other causes)</a:t>
          </a:r>
          <a:endParaRPr lang="en-US" sz="1100" kern="1200" dirty="0"/>
        </a:p>
      </dsp:txBody>
      <dsp:txXfrm>
        <a:off x="3230879" y="1503461"/>
        <a:ext cx="4386173" cy="920295"/>
      </dsp:txXfrm>
    </dsp:sp>
    <dsp:sp modelId="{1CFB93E5-60FF-48D6-B87A-4FBE3F865C43}">
      <dsp:nvSpPr>
        <dsp:cNvPr id="0" name=""/>
        <dsp:cNvSpPr/>
      </dsp:nvSpPr>
      <dsp:spPr>
        <a:xfrm>
          <a:off x="0" y="1350079"/>
          <a:ext cx="3230880" cy="1227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Chronic </a:t>
          </a:r>
          <a:r>
            <a:rPr lang="en-US" sz="2900" kern="1200" dirty="0" err="1" smtClean="0"/>
            <a:t>sinisitis</a:t>
          </a:r>
          <a:endParaRPr lang="en-US" sz="2900" kern="1200" dirty="0"/>
        </a:p>
      </dsp:txBody>
      <dsp:txXfrm>
        <a:off x="59900" y="1409979"/>
        <a:ext cx="3111080" cy="1107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F790B5F-7AC6-4E1A-B73C-C71EBA99BD49}" type="datetimeFigureOut">
              <a:rPr lang="ar-JO" smtClean="0"/>
              <a:pPr/>
              <a:t>01/03/1444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39149FD-E3BC-496E-BBFA-93F122F91914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36318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Passage</a:t>
            </a:r>
          </a:p>
          <a:p>
            <a:r>
              <a:rPr lang="en-US" dirty="0" err="1" smtClean="0"/>
              <a:t>ilius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149FD-E3BC-496E-BBFA-93F122F91914}" type="slidenum">
              <a:rPr lang="ar-JO" smtClean="0"/>
              <a:pPr/>
              <a:t>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46510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Chest physio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149FD-E3BC-496E-BBFA-93F122F91914}" type="slidenum">
              <a:rPr lang="ar-JO" smtClean="0"/>
              <a:pPr/>
              <a:t>38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10689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E3154F-9B0E-4497-B291-842152B40038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450614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None/>
              <a:defRPr/>
            </a:pPr>
            <a:r>
              <a:rPr lang="en-CA" dirty="0" smtClean="0"/>
              <a:t>Hypertonic saline solution (7%) may be </a:t>
            </a:r>
            <a:r>
              <a:rPr lang="en-CA" dirty="0" err="1" smtClean="0"/>
              <a:t>nebulized</a:t>
            </a:r>
            <a:r>
              <a:rPr lang="en-CA" dirty="0" smtClean="0"/>
              <a:t> into the airway:       - potent </a:t>
            </a:r>
            <a:r>
              <a:rPr lang="en-CA" dirty="0" err="1" smtClean="0"/>
              <a:t>stim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149FD-E3BC-496E-BBFA-93F122F91914}" type="slidenum">
              <a:rPr lang="ar-JO" smtClean="0"/>
              <a:pPr/>
              <a:t>40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22866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≤12 months: 3000 lipase units/kg/120 </a:t>
            </a:r>
            <a:r>
              <a:rPr lang="en-US" dirty="0" err="1" smtClean="0"/>
              <a:t>mL</a:t>
            </a:r>
            <a:r>
              <a:rPr lang="en-US" dirty="0" smtClean="0"/>
              <a:t> of formula or per breastfeeding; administer prior to feeding; capsule contents should not be mixed directly in formula or breast milk  </a:t>
            </a:r>
          </a:p>
          <a:p>
            <a:r>
              <a:rPr lang="en-US" dirty="0" smtClean="0"/>
              <a:t>1-3 years: Initiate at 1000 lipase units/kg/meal; not to exceed 2500 lipase units/kg/meal (or 10,000 lipase units/kg/day) or &lt;4000 lipase units/g fat ingested per day </a:t>
            </a:r>
          </a:p>
          <a:p>
            <a:r>
              <a:rPr lang="en-US" dirty="0" smtClean="0"/>
              <a:t>≥4 years: Initiate at 500 lipase units/kg/meal; not to exceed 2500 lipase units/kg/meal (or 10,000 lipase units/kg/day) or &lt;4000 lipase units/g fat ingested per day 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149FD-E3BC-496E-BBFA-93F122F91914}" type="slidenum">
              <a:rPr lang="ar-JO" smtClean="0"/>
              <a:pPr/>
              <a:t>45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80173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Diifrernt</a:t>
            </a:r>
            <a:r>
              <a:rPr lang="en-US" dirty="0" smtClean="0"/>
              <a:t> genes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Poor </a:t>
            </a:r>
            <a:r>
              <a:rPr lang="en-US" baseline="0" dirty="0" err="1" smtClean="0"/>
              <a:t>prntrence</a:t>
            </a:r>
            <a:endParaRPr lang="en-US" baseline="0" dirty="0" smtClean="0"/>
          </a:p>
          <a:p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149FD-E3BC-496E-BBFA-93F122F91914}" type="slidenum">
              <a:rPr lang="ar-JO" smtClean="0"/>
              <a:pPr/>
              <a:t>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67024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00A47A-82BC-4B8C-BB2E-1F1202FD65D1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555323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C73C5B-EEB9-4734-AB15-B47DE78A972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374558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Hypochloremic</a:t>
            </a:r>
            <a:r>
              <a:rPr lang="en-US" dirty="0" smtClean="0"/>
              <a:t> metabolic alkalosis</a:t>
            </a:r>
            <a:endParaRPr lang="ar-JO" dirty="0" smtClean="0"/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149FD-E3BC-496E-BBFA-93F122F91914}" type="slidenum">
              <a:rPr lang="ar-JO" smtClean="0"/>
              <a:pPr/>
              <a:t>27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62006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98 % infertile male, IVF, IUI,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149FD-E3BC-496E-BBFA-93F122F91914}" type="slidenum">
              <a:rPr lang="ar-JO" smtClean="0"/>
              <a:pPr/>
              <a:t>28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33149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98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149FD-E3BC-496E-BBFA-93F122F91914}" type="slidenum">
              <a:rPr lang="ar-JO" smtClean="0"/>
              <a:pPr/>
              <a:t>32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53761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149FD-E3BC-496E-BBFA-93F122F91914}" type="slidenum">
              <a:rPr lang="ar-JO" smtClean="0"/>
              <a:pPr/>
              <a:t>35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40146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CXR EOY, </a:t>
            </a:r>
            <a:r>
              <a:rPr lang="en-US" dirty="0" err="1" smtClean="0"/>
              <a:t>cx</a:t>
            </a:r>
            <a:r>
              <a:rPr lang="en-US" baseline="0" dirty="0" smtClean="0"/>
              <a:t> q 3m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149FD-E3BC-496E-BBFA-93F122F91914}" type="slidenum">
              <a:rPr lang="ar-JO" smtClean="0"/>
              <a:pPr/>
              <a:t>37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79458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00600"/>
            <a:ext cx="4572000" cy="1447800"/>
          </a:xfrm>
        </p:spPr>
        <p:txBody>
          <a:bodyPr/>
          <a:lstStyle/>
          <a:p>
            <a:r>
              <a:rPr lang="en-US" dirty="0" smtClean="0"/>
              <a:t>Cystic fibrosis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6096000"/>
            <a:ext cx="4114800" cy="1047304"/>
          </a:xfrm>
        </p:spPr>
        <p:txBody>
          <a:bodyPr/>
          <a:lstStyle/>
          <a:p>
            <a:r>
              <a:rPr lang="en-US" dirty="0" err="1" smtClean="0"/>
              <a:t>Haitham</a:t>
            </a:r>
            <a:r>
              <a:rPr lang="en-US" dirty="0" smtClean="0"/>
              <a:t> </a:t>
            </a:r>
            <a:r>
              <a:rPr lang="en-US" dirty="0" err="1" smtClean="0"/>
              <a:t>Dmour</a:t>
            </a:r>
            <a:r>
              <a:rPr lang="en-US" dirty="0" smtClean="0"/>
              <a:t>, MD</a:t>
            </a:r>
            <a:endParaRPr lang="ar-JO" dirty="0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0"/>
            <a:ext cx="3733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13412199_1802209396678398_7266792316639849479_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1956"/>
            <a:ext cx="5410200" cy="36033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" y="3396734"/>
            <a:ext cx="44196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JO" b="1" dirty="0" smtClean="0"/>
              <a:t>تبييض الطالبة : لينا محمود</a:t>
            </a:r>
            <a:r>
              <a:rPr lang="ar-JO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9156" name="Picture 4" descr="نتيجة بحث الصور عن ‪CFTR gen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6" name="Picture 2" descr="نتيجة بحث الصور عن ‪sweat chloride test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00800" cy="68580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6324600" y="0"/>
            <a:ext cx="2819400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 sweat gland:</a:t>
            </a:r>
          </a:p>
          <a:p>
            <a:pPr algn="ctr"/>
            <a:r>
              <a:rPr lang="en-US" sz="1600" dirty="0" smtClean="0"/>
              <a:t>Acini : synthesis of sweat </a:t>
            </a:r>
          </a:p>
          <a:p>
            <a:pPr algn="ctr"/>
            <a:r>
              <a:rPr lang="en-US" sz="1600" dirty="0" smtClean="0"/>
              <a:t>Duct : transport to skin and modification (reabsorption )</a:t>
            </a:r>
          </a:p>
          <a:p>
            <a:pPr algn="ctr"/>
            <a:r>
              <a:rPr lang="en-US" sz="1600" dirty="0" smtClean="0"/>
              <a:t>CFTR channel :normally reabsorbs </a:t>
            </a:r>
            <a:r>
              <a:rPr lang="en-US" sz="1600" dirty="0" err="1" smtClean="0"/>
              <a:t>NaCl</a:t>
            </a:r>
            <a:r>
              <a:rPr lang="en-US" sz="1600" dirty="0" smtClean="0"/>
              <a:t> but not permeable to H2O (no </a:t>
            </a:r>
            <a:r>
              <a:rPr lang="en-US" sz="1600" dirty="0"/>
              <a:t>reabsorption of </a:t>
            </a:r>
            <a:r>
              <a:rPr lang="en-US" sz="1600" dirty="0" smtClean="0"/>
              <a:t>H2O), so hypotonic sweat usually produced to preserve electrolytes in blood </a:t>
            </a:r>
          </a:p>
          <a:p>
            <a:pPr algn="ctr"/>
            <a:r>
              <a:rPr lang="en-US" sz="1600" dirty="0" smtClean="0"/>
              <a:t>If u exercise in a hot climate loss of electrolytes may occur and high risk of dehydration!</a:t>
            </a:r>
            <a:endParaRPr lang="en-US" sz="1600" dirty="0"/>
          </a:p>
          <a:p>
            <a:pPr algn="ctr"/>
            <a:r>
              <a:rPr lang="en-US" sz="1600" dirty="0" smtClean="0"/>
              <a:t>High cl content in sweat (hypertonic) in CF (CFTR </a:t>
            </a:r>
            <a:r>
              <a:rPr lang="en-US" sz="1600" dirty="0" err="1" smtClean="0"/>
              <a:t>dysfxtional</a:t>
            </a:r>
            <a:r>
              <a:rPr lang="en-US" sz="1600" dirty="0" smtClean="0"/>
              <a:t>)</a:t>
            </a:r>
          </a:p>
          <a:p>
            <a:pPr algn="ctr"/>
            <a:r>
              <a:rPr lang="en-US" sz="1600" dirty="0" smtClean="0"/>
              <a:t>sweat tastes salty </a:t>
            </a:r>
          </a:p>
          <a:p>
            <a:pPr algn="ctr"/>
            <a:r>
              <a:rPr lang="en-US" sz="1600" dirty="0" smtClean="0"/>
              <a:t>Sweat cl test may be used to test for high cl concentration in sweat 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Defective CFTR results in </a:t>
            </a:r>
            <a:r>
              <a:rPr lang="en-US" dirty="0" smtClean="0">
                <a:solidFill>
                  <a:srgbClr val="FF0000"/>
                </a:solidFill>
              </a:rPr>
              <a:t>decreased secretion of chloride and increased </a:t>
            </a:r>
            <a:r>
              <a:rPr lang="en-US" dirty="0" err="1" smtClean="0">
                <a:solidFill>
                  <a:srgbClr val="FF0000"/>
                </a:solidFill>
              </a:rPr>
              <a:t>reabsorption</a:t>
            </a:r>
            <a:r>
              <a:rPr lang="en-US" dirty="0" smtClean="0">
                <a:solidFill>
                  <a:srgbClr val="FF0000"/>
                </a:solidFill>
              </a:rPr>
              <a:t> of sodium and water across epithelial cells.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resultant reduced height of epithelial lining fluid and decreased hydration of mucus results in </a:t>
            </a:r>
            <a:r>
              <a:rPr lang="en-US" dirty="0" smtClean="0">
                <a:solidFill>
                  <a:srgbClr val="FF0000"/>
                </a:solidFill>
              </a:rPr>
              <a:t>mucus that is stickier </a:t>
            </a:r>
            <a:r>
              <a:rPr lang="en-US" dirty="0" smtClean="0"/>
              <a:t>to bacteria, which promotes </a:t>
            </a:r>
            <a:r>
              <a:rPr lang="en-US" dirty="0" smtClean="0">
                <a:solidFill>
                  <a:srgbClr val="FF0000"/>
                </a:solidFill>
              </a:rPr>
              <a:t>infection and inflammation. </a:t>
            </a:r>
          </a:p>
          <a:p>
            <a:pPr algn="l" rtl="0"/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smtClean="0"/>
              <a:t>The tissues most affected: </a:t>
            </a:r>
            <a:r>
              <a:rPr lang="en-US" dirty="0" smtClean="0">
                <a:solidFill>
                  <a:srgbClr val="FF0000"/>
                </a:solidFill>
              </a:rPr>
              <a:t>lungs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pancreas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intestinal</a:t>
            </a:r>
            <a:r>
              <a:rPr lang="en-US" dirty="0" smtClean="0"/>
              <a:t> mucosa, glands, </a:t>
            </a:r>
            <a:r>
              <a:rPr lang="en-US" dirty="0" smtClean="0">
                <a:solidFill>
                  <a:srgbClr val="FF0000"/>
                </a:solidFill>
              </a:rPr>
              <a:t>reproductive</a:t>
            </a:r>
            <a:r>
              <a:rPr lang="en-US" dirty="0" smtClean="0"/>
              <a:t> tracts, and </a:t>
            </a:r>
            <a:r>
              <a:rPr lang="en-US" dirty="0" smtClean="0">
                <a:solidFill>
                  <a:srgbClr val="FF0000"/>
                </a:solidFill>
              </a:rPr>
              <a:t>sweat</a:t>
            </a:r>
            <a:r>
              <a:rPr lang="en-US" dirty="0" smtClean="0"/>
              <a:t> glands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Pathophysiology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Median age of diagnosis is 8 months and 2/3 of patients diagnosed by the age of 1 years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7-10% present at birth due to meconium </a:t>
            </a:r>
            <a:r>
              <a:rPr lang="en-US" dirty="0" err="1" smtClean="0"/>
              <a:t>ilius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Approximately 10% of patients with cystic fibrosis remain pancreatic sufficient</a:t>
            </a:r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History</a:t>
            </a:r>
            <a:endParaRPr lang="ar-JO" dirty="0"/>
          </a:p>
        </p:txBody>
      </p:sp>
      <p:sp>
        <p:nvSpPr>
          <p:cNvPr id="4" name="Rectangle 3"/>
          <p:cNvSpPr/>
          <p:nvPr/>
        </p:nvSpPr>
        <p:spPr>
          <a:xfrm>
            <a:off x="5680129" y="4038600"/>
            <a:ext cx="2743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 have to rule out CF!!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2286000"/>
            <a:ext cx="7813729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Cuz</a:t>
            </a:r>
            <a:r>
              <a:rPr lang="en-US" dirty="0" smtClean="0"/>
              <a:t> of recurrent pneumonia (2 episodes in one year)</a:t>
            </a:r>
          </a:p>
          <a:p>
            <a:pPr algn="ctr"/>
            <a:r>
              <a:rPr lang="en-US" dirty="0" err="1" smtClean="0"/>
              <a:t>DDx</a:t>
            </a:r>
            <a:r>
              <a:rPr lang="en-US" dirty="0" smtClean="0"/>
              <a:t>: immunodeficiency , missed foreign body ,congenital anomalies,kartegenar syndrome)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680129" y="5715000"/>
            <a:ext cx="2743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Due to different mutations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624" y="838201"/>
            <a:ext cx="3810000" cy="3581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Chronic diarrhea and </a:t>
            </a:r>
            <a:r>
              <a:rPr lang="en-US" dirty="0" err="1" smtClean="0"/>
              <a:t>steatorrhea</a:t>
            </a:r>
            <a:endParaRPr lang="en-US" dirty="0" smtClean="0"/>
          </a:p>
          <a:p>
            <a:pPr algn="l" rtl="0"/>
            <a:r>
              <a:rPr lang="en-US" dirty="0" smtClean="0"/>
              <a:t>Malabsorption</a:t>
            </a:r>
          </a:p>
          <a:p>
            <a:pPr algn="l" rtl="0"/>
            <a:r>
              <a:rPr lang="en-US" dirty="0" smtClean="0"/>
              <a:t>FTT</a:t>
            </a:r>
          </a:p>
          <a:p>
            <a:pPr algn="l" rtl="0"/>
            <a:r>
              <a:rPr lang="en-US" dirty="0" smtClean="0"/>
              <a:t>DIOS</a:t>
            </a:r>
          </a:p>
          <a:p>
            <a:pPr algn="l" rtl="0"/>
            <a:r>
              <a:rPr lang="en-US" dirty="0" smtClean="0"/>
              <a:t>Rectal prolapse </a:t>
            </a:r>
          </a:p>
          <a:p>
            <a:pPr algn="l" rtl="0"/>
            <a:r>
              <a:rPr lang="en-US" dirty="0" smtClean="0"/>
              <a:t>Intussception</a:t>
            </a:r>
          </a:p>
          <a:p>
            <a:pPr algn="l" rtl="0"/>
            <a:r>
              <a:rPr lang="en-US" dirty="0" smtClean="0"/>
              <a:t>GE reflux</a:t>
            </a:r>
          </a:p>
          <a:p>
            <a:pPr algn="l" rtl="0"/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24" y="-152400"/>
            <a:ext cx="8229600" cy="1143000"/>
          </a:xfrm>
        </p:spPr>
        <p:txBody>
          <a:bodyPr/>
          <a:lstStyle/>
          <a:p>
            <a:r>
              <a:rPr lang="en-US" dirty="0" smtClean="0"/>
              <a:t>GIT</a:t>
            </a:r>
            <a:endParaRPr lang="ar-JO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558717"/>
            <a:ext cx="289560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Meconium</a:t>
            </a:r>
            <a:r>
              <a:rPr lang="en-US" dirty="0" smtClean="0"/>
              <a:t> </a:t>
            </a:r>
            <a:r>
              <a:rPr lang="en-US" dirty="0" err="1" smtClean="0"/>
              <a:t>ilius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Intestinal obstruction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Delayed passage of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meconium</a:t>
            </a:r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Prolonged Jaundice</a:t>
            </a:r>
            <a:endParaRPr lang="ar-JO" dirty="0"/>
          </a:p>
        </p:txBody>
      </p:sp>
      <p:sp>
        <p:nvSpPr>
          <p:cNvPr id="5" name="Rectangle 4"/>
          <p:cNvSpPr/>
          <p:nvPr/>
        </p:nvSpPr>
        <p:spPr>
          <a:xfrm>
            <a:off x="3886200" y="152400"/>
            <a:ext cx="5257800" cy="670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/>
              <a:t>*pancreatic channels sticky so enzymes cant reach GI (</a:t>
            </a:r>
            <a:r>
              <a:rPr lang="en-US" sz="1500" dirty="0" err="1" smtClean="0"/>
              <a:t>steatorrhea</a:t>
            </a:r>
            <a:r>
              <a:rPr lang="en-US" sz="1500" dirty="0" smtClean="0"/>
              <a:t> (</a:t>
            </a:r>
            <a:r>
              <a:rPr lang="en-US" sz="1500" dirty="0"/>
              <a:t>fat in stool) and diarrhea</a:t>
            </a:r>
            <a:r>
              <a:rPr lang="en-US" sz="1500" dirty="0" smtClean="0"/>
              <a:t>).</a:t>
            </a:r>
          </a:p>
          <a:p>
            <a:r>
              <a:rPr lang="en-US" sz="1500" dirty="0" smtClean="0"/>
              <a:t>*Failure to thrive as a result of </a:t>
            </a:r>
            <a:r>
              <a:rPr lang="en-US" sz="1500" dirty="0" err="1" smtClean="0"/>
              <a:t>malabsorbtion</a:t>
            </a:r>
            <a:r>
              <a:rPr lang="en-US" sz="1500" dirty="0" smtClean="0"/>
              <a:t> (2</a:t>
            </a:r>
            <a:r>
              <a:rPr lang="en-US" sz="1500" baseline="30000" dirty="0" smtClean="0"/>
              <a:t>nd</a:t>
            </a:r>
            <a:r>
              <a:rPr lang="en-US" sz="1500" dirty="0" smtClean="0"/>
              <a:t> MCC od decreased calories after decreased intake of food).</a:t>
            </a:r>
            <a:endParaRPr lang="en-US" sz="1500" dirty="0"/>
          </a:p>
          <a:p>
            <a:r>
              <a:rPr lang="en-US" sz="1500" dirty="0"/>
              <a:t>*Distal intestinal obstruction syndrome: same as meconium ileus bur occurs later(ilium obstruction </a:t>
            </a:r>
            <a:r>
              <a:rPr lang="en-US" sz="1500" dirty="0" err="1"/>
              <a:t>cuz</a:t>
            </a:r>
            <a:r>
              <a:rPr lang="en-US" sz="1500" dirty="0"/>
              <a:t> of food impaction as a result of </a:t>
            </a:r>
            <a:r>
              <a:rPr lang="en-US" sz="1500" dirty="0" err="1"/>
              <a:t>malabsorption</a:t>
            </a:r>
            <a:r>
              <a:rPr lang="en-US" sz="1500" dirty="0"/>
              <a:t>(water reabsorbed but not food) comes w intestinal obstruction symptoms (distention, vomiting, constipation) ,treated </a:t>
            </a:r>
            <a:r>
              <a:rPr lang="en-US" sz="1500" dirty="0" err="1"/>
              <a:t>conservetly</a:t>
            </a:r>
            <a:r>
              <a:rPr lang="en-US" sz="1500" dirty="0"/>
              <a:t> or w </a:t>
            </a:r>
            <a:r>
              <a:rPr lang="en-US" sz="1500" dirty="0" err="1"/>
              <a:t>mucolytics</a:t>
            </a:r>
            <a:r>
              <a:rPr lang="en-US" sz="1500" dirty="0"/>
              <a:t> if severe surgery.</a:t>
            </a:r>
          </a:p>
          <a:p>
            <a:r>
              <a:rPr lang="en-US" sz="1500" dirty="0"/>
              <a:t>*rectal prolapse as a result of chronic </a:t>
            </a:r>
            <a:r>
              <a:rPr lang="en-US" sz="1500" dirty="0" smtClean="0"/>
              <a:t>diarrhea.</a:t>
            </a:r>
          </a:p>
          <a:p>
            <a:r>
              <a:rPr lang="en-US" sz="1500" dirty="0"/>
              <a:t>*Intussception secondary type </a:t>
            </a:r>
            <a:r>
              <a:rPr lang="en-US" sz="1500" dirty="0" smtClean="0"/>
              <a:t>(after </a:t>
            </a:r>
            <a:r>
              <a:rPr lang="en-US" sz="1500" dirty="0"/>
              <a:t>2y or </a:t>
            </a:r>
            <a:r>
              <a:rPr lang="en-US" sz="1500" dirty="0" smtClean="0"/>
              <a:t>recurrence) could </a:t>
            </a:r>
            <a:r>
              <a:rPr lang="en-US" sz="1500" dirty="0"/>
              <a:t>be due to </a:t>
            </a:r>
            <a:r>
              <a:rPr lang="en-US" sz="1500" dirty="0" err="1"/>
              <a:t>meckels</a:t>
            </a:r>
            <a:r>
              <a:rPr lang="en-US" sz="1500" dirty="0"/>
              <a:t> or lymph node enlargement</a:t>
            </a:r>
          </a:p>
          <a:p>
            <a:r>
              <a:rPr lang="en-US" sz="1500" dirty="0"/>
              <a:t>*Primary usually before 1y  due to vaccine , gastroenteritis or </a:t>
            </a:r>
            <a:r>
              <a:rPr lang="en-US" sz="1500" dirty="0" smtClean="0"/>
              <a:t>idiopathic.</a:t>
            </a:r>
            <a:endParaRPr lang="en-US" sz="1500" dirty="0"/>
          </a:p>
          <a:p>
            <a:r>
              <a:rPr lang="en-US" sz="1500" dirty="0" smtClean="0"/>
              <a:t>*Usually meconium passed within 1</a:t>
            </a:r>
            <a:r>
              <a:rPr lang="en-US" sz="1500" baseline="30000" dirty="0" smtClean="0"/>
              <a:t>st</a:t>
            </a:r>
            <a:r>
              <a:rPr lang="en-US" sz="1500" dirty="0" smtClean="0"/>
              <a:t> 24 h , if not passed within 48h there is a problem , could be due to pseudo obstruction or </a:t>
            </a:r>
            <a:r>
              <a:rPr lang="en-US" sz="1500" dirty="0" err="1" smtClean="0"/>
              <a:t>hirschsprung</a:t>
            </a:r>
            <a:r>
              <a:rPr lang="en-US" sz="1500" dirty="0" smtClean="0"/>
              <a:t> D, anal atresia or stricture(if baby has distension or bilious vomiting no need to wait!), Urine usually passed within 24 h if not passed then u have to investigate! (Baby shouldn’t be discharged before checking for both).</a:t>
            </a:r>
          </a:p>
          <a:p>
            <a:r>
              <a:rPr lang="en-US" sz="1500" dirty="0" smtClean="0"/>
              <a:t>*Jaundice </a:t>
            </a:r>
            <a:r>
              <a:rPr lang="en-US" sz="1500" dirty="0"/>
              <a:t>considered prolonged if more than 7 days in term baby or more than 14 days in </a:t>
            </a:r>
            <a:r>
              <a:rPr lang="en-US" sz="1500" dirty="0" smtClean="0"/>
              <a:t>preterm , DDx:congenital </a:t>
            </a:r>
            <a:r>
              <a:rPr lang="en-US" sz="1500" dirty="0"/>
              <a:t>hypothyroidism ,galactosemia, breast feeding </a:t>
            </a:r>
            <a:r>
              <a:rPr lang="en-US" sz="1500" dirty="0" smtClean="0"/>
              <a:t>jaundice, gilbert .</a:t>
            </a:r>
            <a:endParaRPr lang="en-US" sz="1500" dirty="0"/>
          </a:p>
          <a:p>
            <a:pPr algn="ctr"/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050" name="Picture 2" descr="https://prod-images-static.radiopaedia.org/images/4481317/71cf67fccfa2b947fff6f9f22130cd_jum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82762"/>
            <a:ext cx="4648200" cy="507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rod-images-static.radiopaedia.org/images/42157965/1c9a2a680f8c9ba857c36af8c2c065_jumbo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10" y="1783899"/>
            <a:ext cx="4340225" cy="507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28600" y="228600"/>
            <a:ext cx="3733800" cy="1401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Meconium ileus </a:t>
            </a:r>
            <a:endParaRPr lang="en-US" dirty="0" smtClean="0"/>
          </a:p>
          <a:p>
            <a:pPr algn="ctr"/>
            <a:r>
              <a:rPr lang="en-US" dirty="0" smtClean="0"/>
              <a:t>soup </a:t>
            </a:r>
            <a:r>
              <a:rPr lang="en-US" dirty="0"/>
              <a:t>bubble appearance </a:t>
            </a:r>
            <a:r>
              <a:rPr lang="en-US" dirty="0" smtClean="0"/>
              <a:t>,no </a:t>
            </a:r>
            <a:r>
              <a:rPr lang="en-US" dirty="0"/>
              <a:t>gases in </a:t>
            </a:r>
            <a:r>
              <a:rPr lang="en-US" dirty="0" smtClean="0"/>
              <a:t>distal </a:t>
            </a:r>
            <a:r>
              <a:rPr lang="en-US" dirty="0"/>
              <a:t>part of bowel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181600" y="0"/>
            <a:ext cx="3352800" cy="163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Meconium ileus </a:t>
            </a:r>
            <a:r>
              <a:rPr lang="en-US" dirty="0" smtClean="0"/>
              <a:t>barium </a:t>
            </a:r>
            <a:r>
              <a:rPr lang="en-US" dirty="0"/>
              <a:t>enema reaches ileum only ,proximal part </a:t>
            </a:r>
            <a:r>
              <a:rPr lang="en-US" dirty="0" smtClean="0"/>
              <a:t>dilated.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260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Pancreatic insufficiency in 85%, and 50% presents at birth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Cholelithiasis</a:t>
            </a:r>
            <a:endParaRPr lang="en-US" dirty="0" smtClean="0"/>
          </a:p>
          <a:p>
            <a:pPr algn="l" rtl="0"/>
            <a:r>
              <a:rPr lang="en-US" dirty="0" smtClean="0"/>
              <a:t>Focal </a:t>
            </a:r>
            <a:r>
              <a:rPr lang="en-US" dirty="0" err="1" smtClean="0"/>
              <a:t>biliary</a:t>
            </a:r>
            <a:r>
              <a:rPr lang="en-US" dirty="0" smtClean="0"/>
              <a:t> cirrhosis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Pancreatic tissue damage leads to diabetes mellitus in 8-12% of CF patients older than </a:t>
            </a:r>
            <a:r>
              <a:rPr lang="en-US" dirty="0" smtClean="0">
                <a:solidFill>
                  <a:srgbClr val="FF0000"/>
                </a:solidFill>
              </a:rPr>
              <a:t>25 years (CFDM)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l" rtl="0">
              <a:buNone/>
            </a:pP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ar-JO" dirty="0" smtClean="0"/>
              <a:t> </a:t>
            </a:r>
            <a:r>
              <a:rPr lang="en-US" dirty="0" smtClean="0"/>
              <a:t>Pancreas and liver</a:t>
            </a:r>
            <a:endParaRPr lang="ar-JO" dirty="0"/>
          </a:p>
        </p:txBody>
      </p:sp>
      <p:sp>
        <p:nvSpPr>
          <p:cNvPr id="4" name="Oval 3"/>
          <p:cNvSpPr/>
          <p:nvPr/>
        </p:nvSpPr>
        <p:spPr>
          <a:xfrm>
            <a:off x="3657600" y="2514600"/>
            <a:ext cx="3276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Bile duct obstructed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657600" y="5410200"/>
            <a:ext cx="54864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Spillage of pancreatic enzymes  damages endocrine part, no DKA </a:t>
            </a:r>
          </a:p>
          <a:p>
            <a:pPr algn="ctr"/>
            <a:r>
              <a:rPr lang="en-US" dirty="0" smtClean="0"/>
              <a:t>In DM 1 auto immunity damages beta cells , DKA usually 1</a:t>
            </a:r>
            <a:r>
              <a:rPr lang="en-US" baseline="30000" dirty="0" smtClean="0"/>
              <a:t>st</a:t>
            </a:r>
            <a:r>
              <a:rPr lang="en-US" dirty="0" smtClean="0"/>
              <a:t> presentation</a:t>
            </a:r>
          </a:p>
          <a:p>
            <a:pPr algn="ctr"/>
            <a:r>
              <a:rPr lang="en-US" dirty="0" smtClean="0"/>
              <a:t>Both </a:t>
            </a:r>
            <a:r>
              <a:rPr lang="en-US" dirty="0" err="1" smtClean="0"/>
              <a:t>treaed</a:t>
            </a:r>
            <a:r>
              <a:rPr lang="en-US" dirty="0" smtClean="0"/>
              <a:t> w insulin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Lung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>
                <a:solidFill>
                  <a:srgbClr val="FF0000"/>
                </a:solidFill>
              </a:rPr>
              <a:t>Hallmark</a:t>
            </a:r>
            <a:r>
              <a:rPr lang="en-CA" dirty="0" smtClean="0"/>
              <a:t> of CF disease is progressive obstructive lung disease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Evolution: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                 1- early thickening of airway mucus 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                 2- colonization with pathogenic bacteria 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                 3- the presence of diffuse airway inflammation 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                 4- destruction of the conducting airways and surrounding lung parenchyma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 smtClean="0"/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 smtClean="0"/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/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 smtClean="0"/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CT scan and infant lung function data also suggest that infants who have CF may have considerable pulmonary dysfunction despite an asymptomatic appearance</a:t>
            </a:r>
            <a:endParaRPr lang="en-CA" dirty="0"/>
          </a:p>
        </p:txBody>
      </p:sp>
      <p:sp>
        <p:nvSpPr>
          <p:cNvPr id="2" name="Rectangle 1"/>
          <p:cNvSpPr/>
          <p:nvPr/>
        </p:nvSpPr>
        <p:spPr>
          <a:xfrm>
            <a:off x="1066800" y="3886200"/>
            <a:ext cx="7162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Obstructive lung disease, usually start in small airway then large airway </a:t>
            </a:r>
          </a:p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appear as bronchiolitis then bronchiectasis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Staph </a:t>
            </a:r>
            <a:r>
              <a:rPr lang="en-US" dirty="0" err="1" smtClean="0"/>
              <a:t>aureus</a:t>
            </a:r>
            <a:endParaRPr lang="en-US" dirty="0" smtClean="0"/>
          </a:p>
          <a:p>
            <a:pPr algn="l" rtl="0"/>
            <a:r>
              <a:rPr lang="en-US" dirty="0" err="1" smtClean="0"/>
              <a:t>Pseudomonus</a:t>
            </a:r>
            <a:r>
              <a:rPr lang="en-US" dirty="0" smtClean="0"/>
              <a:t> </a:t>
            </a:r>
            <a:r>
              <a:rPr lang="en-US" dirty="0" err="1" smtClean="0"/>
              <a:t>aragenosa</a:t>
            </a:r>
            <a:endParaRPr lang="en-US" dirty="0" smtClean="0"/>
          </a:p>
          <a:p>
            <a:pPr algn="l" rtl="0"/>
            <a:r>
              <a:rPr lang="en-US" dirty="0" err="1" smtClean="0"/>
              <a:t>Hemophilus</a:t>
            </a:r>
            <a:r>
              <a:rPr lang="en-US" dirty="0" smtClean="0"/>
              <a:t> influenza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Others: </a:t>
            </a:r>
          </a:p>
          <a:p>
            <a:pPr marL="977900" indent="0" algn="l" rtl="0"/>
            <a:r>
              <a:rPr lang="en-US" dirty="0" err="1" smtClean="0"/>
              <a:t>Burkholdera</a:t>
            </a:r>
            <a:r>
              <a:rPr lang="en-US" dirty="0" smtClean="0"/>
              <a:t> </a:t>
            </a:r>
            <a:r>
              <a:rPr lang="en-US" dirty="0" err="1" smtClean="0"/>
              <a:t>capacia</a:t>
            </a:r>
            <a:endParaRPr lang="en-US" dirty="0" smtClean="0"/>
          </a:p>
          <a:p>
            <a:pPr marL="1703388" indent="93663" algn="l" rtl="0">
              <a:buFont typeface="+mj-lt"/>
              <a:buAutoNum type="alphaLcPeriod"/>
              <a:defRPr/>
            </a:pPr>
            <a:r>
              <a:rPr lang="en-CA" dirty="0" smtClean="0"/>
              <a:t>worsening lung function</a:t>
            </a:r>
          </a:p>
          <a:p>
            <a:pPr marL="1703388" indent="93663" algn="l" rtl="0">
              <a:buFont typeface="+mj-lt"/>
              <a:buAutoNum type="alphaLcPeriod"/>
              <a:defRPr/>
            </a:pPr>
            <a:r>
              <a:rPr lang="en-CA" dirty="0" smtClean="0"/>
              <a:t> poor overall outcome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Airway colonization</a:t>
            </a:r>
            <a:endParaRPr lang="ar-JO" dirty="0"/>
          </a:p>
        </p:txBody>
      </p:sp>
      <p:sp>
        <p:nvSpPr>
          <p:cNvPr id="4" name="Left Arrow 3"/>
          <p:cNvSpPr/>
          <p:nvPr/>
        </p:nvSpPr>
        <p:spPr>
          <a:xfrm>
            <a:off x="5486400" y="3429000"/>
            <a:ext cx="25908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G- bacilli in late D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5295900" y="1841715"/>
            <a:ext cx="3619500" cy="838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Usually presents in &lt;8y child 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5295900" y="1008035"/>
            <a:ext cx="3619500" cy="838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Usually presents in &gt;8y child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52900" y="5257800"/>
            <a:ext cx="49911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need to know to cover the  MC organisms in management since we give empirical therapy (</a:t>
            </a:r>
            <a:r>
              <a:rPr lang="en-US" dirty="0" err="1"/>
              <a:t>Pseudomonus</a:t>
            </a:r>
            <a:r>
              <a:rPr lang="en-US" dirty="0"/>
              <a:t> </a:t>
            </a:r>
            <a:r>
              <a:rPr lang="en-US" dirty="0" smtClean="0"/>
              <a:t> resistant to ceftriaxone so not given!)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685800"/>
            <a:ext cx="4191000" cy="57912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Cough 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Recurrent wheezing</a:t>
            </a:r>
          </a:p>
          <a:p>
            <a:pPr marL="109728" indent="0" algn="l" rtl="0">
              <a:buNone/>
            </a:pPr>
            <a:endParaRPr lang="en-US" dirty="0"/>
          </a:p>
          <a:p>
            <a:pPr marL="109728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Recurrent pneumonia </a:t>
            </a:r>
          </a:p>
          <a:p>
            <a:pPr algn="l" rtl="0"/>
            <a:r>
              <a:rPr lang="en-US" dirty="0" smtClean="0"/>
              <a:t>Atypical asthma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Dyspnea</a:t>
            </a:r>
            <a:r>
              <a:rPr lang="en-US" dirty="0" smtClean="0"/>
              <a:t> on exertion 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Hemoptysis</a:t>
            </a:r>
            <a:endParaRPr lang="en-US" dirty="0" smtClean="0"/>
          </a:p>
          <a:p>
            <a:pPr algn="l" rtl="0"/>
            <a:r>
              <a:rPr lang="en-US" dirty="0" smtClean="0"/>
              <a:t>Chest pain </a:t>
            </a:r>
          </a:p>
          <a:p>
            <a:pPr algn="l" rtl="0"/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9966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Respiratory system manifestations</a:t>
            </a:r>
            <a:endParaRPr lang="ar-JO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914400"/>
            <a:ext cx="3581400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Tachypnea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Respiratory distress with retractions 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Wheeze or crackles 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Increased </a:t>
            </a:r>
            <a:r>
              <a:rPr lang="en-US" dirty="0" err="1" smtClean="0"/>
              <a:t>anteroposterior</a:t>
            </a:r>
            <a:r>
              <a:rPr lang="en-US" dirty="0" smtClean="0"/>
              <a:t> diameter of chest 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Clubbing </a:t>
            </a:r>
          </a:p>
          <a:p>
            <a:endParaRPr lang="en-US" dirty="0" smtClean="0"/>
          </a:p>
          <a:p>
            <a:endParaRPr lang="ar-JO" dirty="0"/>
          </a:p>
        </p:txBody>
      </p:sp>
      <p:sp>
        <p:nvSpPr>
          <p:cNvPr id="5" name="Rectangle 4"/>
          <p:cNvSpPr/>
          <p:nvPr/>
        </p:nvSpPr>
        <p:spPr>
          <a:xfrm>
            <a:off x="228600" y="2255204"/>
            <a:ext cx="4191000" cy="497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in CF x-ray </a:t>
            </a:r>
            <a:r>
              <a:rPr lang="en-US" sz="1050" dirty="0"/>
              <a:t>: </a:t>
            </a:r>
            <a:r>
              <a:rPr lang="en-US" sz="1050" dirty="0" err="1"/>
              <a:t>hyperinflated</a:t>
            </a:r>
            <a:r>
              <a:rPr lang="en-US" sz="1050" dirty="0"/>
              <a:t> chest+ </a:t>
            </a:r>
            <a:r>
              <a:rPr lang="en-US" sz="1050" dirty="0" smtClean="0"/>
              <a:t>opacities VS asthma </a:t>
            </a:r>
            <a:r>
              <a:rPr lang="en-US" sz="1050" dirty="0" err="1"/>
              <a:t>hyperinflated</a:t>
            </a:r>
            <a:r>
              <a:rPr lang="en-US" sz="1050" dirty="0"/>
              <a:t> chest </a:t>
            </a:r>
            <a:r>
              <a:rPr lang="en-US" sz="1050" dirty="0" smtClean="0"/>
              <a:t>only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1570" y="4607719"/>
            <a:ext cx="4118030" cy="5155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/>
              <a:t>Indicate </a:t>
            </a:r>
            <a:r>
              <a:rPr lang="en-US" sz="1050" dirty="0" smtClean="0"/>
              <a:t>cor-pulmonale And </a:t>
            </a:r>
            <a:r>
              <a:rPr lang="en-US" sz="1050" dirty="0"/>
              <a:t>right sided heart failure</a:t>
            </a:r>
            <a:endParaRPr lang="ar-JO" sz="1050" dirty="0"/>
          </a:p>
        </p:txBody>
      </p:sp>
      <p:sp>
        <p:nvSpPr>
          <p:cNvPr id="8" name="Rounded Rectangle 7"/>
          <p:cNvSpPr/>
          <p:nvPr/>
        </p:nvSpPr>
        <p:spPr>
          <a:xfrm>
            <a:off x="266700" y="1097152"/>
            <a:ext cx="4114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Chronic(&gt;3m) productive cough</a:t>
            </a:r>
            <a:r>
              <a:rPr lang="en-US" sz="1050" dirty="0"/>
              <a:t>, VS simple pneumonia dry cough </a:t>
            </a:r>
            <a:r>
              <a:rPr lang="en-US" sz="1050" dirty="0" err="1"/>
              <a:t>cuz</a:t>
            </a:r>
            <a:r>
              <a:rPr lang="en-US" sz="1050" dirty="0"/>
              <a:t> the baby usually swallows the sputum </a:t>
            </a:r>
          </a:p>
        </p:txBody>
      </p:sp>
      <p:sp>
        <p:nvSpPr>
          <p:cNvPr id="9" name="Rectangle 8"/>
          <p:cNvSpPr/>
          <p:nvPr/>
        </p:nvSpPr>
        <p:spPr>
          <a:xfrm>
            <a:off x="6722390" y="3581400"/>
            <a:ext cx="2133600" cy="8739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Clubbing + </a:t>
            </a:r>
            <a:r>
              <a:rPr lang="en-US" sz="1200" dirty="0" err="1" smtClean="0"/>
              <a:t>malabsorption</a:t>
            </a:r>
            <a:r>
              <a:rPr lang="en-US" sz="1200" dirty="0" smtClean="0"/>
              <a:t> think CF</a:t>
            </a:r>
          </a:p>
          <a:p>
            <a:pPr algn="ctr"/>
            <a:r>
              <a:rPr lang="en-US" sz="1200" dirty="0" smtClean="0"/>
              <a:t>If </a:t>
            </a:r>
            <a:r>
              <a:rPr lang="en-US" sz="1200" dirty="0" err="1" smtClean="0"/>
              <a:t>malabsorption</a:t>
            </a:r>
            <a:r>
              <a:rPr lang="en-US" sz="1200" dirty="0" smtClean="0"/>
              <a:t> alone think cilia disease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301570" y="6172200"/>
            <a:ext cx="4079929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/>
              <a:t>Indicates </a:t>
            </a:r>
            <a:r>
              <a:rPr lang="en-US" sz="1050" dirty="0" smtClean="0"/>
              <a:t>:Pneumonia </a:t>
            </a:r>
            <a:r>
              <a:rPr lang="en-US" sz="1050" dirty="0"/>
              <a:t>or </a:t>
            </a:r>
            <a:r>
              <a:rPr lang="en-US" sz="1050" dirty="0" smtClean="0"/>
              <a:t>pneumothorax VS in normal child : muscular pain od idiopathic(benign)</a:t>
            </a:r>
            <a:endParaRPr lang="ar-JO" sz="1050" dirty="0"/>
          </a:p>
        </p:txBody>
      </p:sp>
      <p:sp>
        <p:nvSpPr>
          <p:cNvPr id="11" name="Rectangle 10"/>
          <p:cNvSpPr/>
          <p:nvPr/>
        </p:nvSpPr>
        <p:spPr>
          <a:xfrm>
            <a:off x="266700" y="3810000"/>
            <a:ext cx="41529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Signs of asthma bur irreversible on spirometer of after bronchodilators</a:t>
            </a:r>
            <a:endParaRPr lang="en-US" sz="10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AR disorder involving mutation of </a:t>
            </a:r>
            <a:r>
              <a:rPr lang="en-US" dirty="0" smtClean="0">
                <a:solidFill>
                  <a:srgbClr val="FF0000"/>
                </a:solidFill>
              </a:rPr>
              <a:t>CFTR gene</a:t>
            </a:r>
          </a:p>
          <a:p>
            <a:pPr algn="l" rtl="0"/>
            <a:endParaRPr lang="ar-JO" dirty="0" smtClean="0"/>
          </a:p>
          <a:p>
            <a:pPr algn="l" rtl="0"/>
            <a:endParaRPr lang="ar-JO" dirty="0"/>
          </a:p>
          <a:p>
            <a:pPr algn="l" rtl="0"/>
            <a:endParaRPr lang="ar-JO" dirty="0" smtClean="0"/>
          </a:p>
          <a:p>
            <a:pPr algn="l" rtl="0"/>
            <a:endParaRPr lang="ar-JO" dirty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Most</a:t>
            </a:r>
            <a:r>
              <a:rPr lang="en-US" dirty="0" smtClean="0"/>
              <a:t> common AR disorder in white people</a:t>
            </a:r>
            <a:endParaRPr lang="ar-J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ar-JO" dirty="0"/>
          </a:p>
        </p:txBody>
      </p:sp>
      <p:sp>
        <p:nvSpPr>
          <p:cNvPr id="4" name="Rectangle 3"/>
          <p:cNvSpPr/>
          <p:nvPr/>
        </p:nvSpPr>
        <p:spPr>
          <a:xfrm>
            <a:off x="762000" y="2057400"/>
            <a:ext cx="3733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 we need 2 mutated genes (one from mother and the other from the father(both should be carriers))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15000" y="4800600"/>
            <a:ext cx="2971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European</a:t>
            </a:r>
          </a:p>
          <a:p>
            <a:pPr algn="ctr"/>
            <a:r>
              <a:rPr lang="en-US" dirty="0" err="1" smtClean="0"/>
              <a:t>caucasion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Recurrent pneumonia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Bronchiolitis</a:t>
            </a:r>
            <a:r>
              <a:rPr lang="en-US" dirty="0" smtClean="0"/>
              <a:t>, bronchitis, then </a:t>
            </a:r>
            <a:r>
              <a:rPr lang="en-US" dirty="0" err="1" smtClean="0"/>
              <a:t>brochiactasis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Pulmonary hypertension, cor-pulmonale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system</a:t>
            </a:r>
            <a:endParaRPr lang="ar-JO" dirty="0"/>
          </a:p>
        </p:txBody>
      </p:sp>
      <p:sp>
        <p:nvSpPr>
          <p:cNvPr id="4" name="Rectangle 3"/>
          <p:cNvSpPr/>
          <p:nvPr/>
        </p:nvSpPr>
        <p:spPr>
          <a:xfrm>
            <a:off x="4038600" y="3886200"/>
            <a:ext cx="40386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every </a:t>
            </a:r>
            <a:r>
              <a:rPr lang="en-US" dirty="0">
                <a:solidFill>
                  <a:schemeClr val="bg1"/>
                </a:solidFill>
              </a:rPr>
              <a:t>baby with CF </a:t>
            </a:r>
            <a:r>
              <a:rPr lang="en-US" dirty="0" smtClean="0">
                <a:solidFill>
                  <a:schemeClr val="bg1"/>
                </a:solidFill>
              </a:rPr>
              <a:t>needs </a:t>
            </a:r>
            <a:r>
              <a:rPr lang="en-US" dirty="0">
                <a:solidFill>
                  <a:schemeClr val="bg1"/>
                </a:solidFill>
              </a:rPr>
              <a:t>follow </a:t>
            </a:r>
            <a:r>
              <a:rPr lang="en-US" dirty="0" smtClean="0">
                <a:solidFill>
                  <a:schemeClr val="bg1"/>
                </a:solidFill>
              </a:rPr>
              <a:t>up every </a:t>
            </a:r>
            <a:r>
              <a:rPr lang="en-US" dirty="0">
                <a:solidFill>
                  <a:schemeClr val="bg1"/>
                </a:solidFill>
              </a:rPr>
              <a:t>year by cardiologist to assess the heart status by echo </a:t>
            </a:r>
            <a:r>
              <a:rPr lang="en-US" dirty="0" smtClean="0">
                <a:solidFill>
                  <a:schemeClr val="bg1"/>
                </a:solidFill>
              </a:rPr>
              <a:t>or </a:t>
            </a:r>
            <a:r>
              <a:rPr lang="en-US" dirty="0">
                <a:solidFill>
                  <a:schemeClr val="bg1"/>
                </a:solidFill>
              </a:rPr>
              <a:t>when signs and symptoms of cor-pulmonale </a:t>
            </a:r>
            <a:r>
              <a:rPr lang="en-US" dirty="0" smtClean="0">
                <a:solidFill>
                  <a:schemeClr val="bg1"/>
                </a:solidFill>
              </a:rPr>
              <a:t>or </a:t>
            </a:r>
            <a:r>
              <a:rPr lang="en-US" dirty="0">
                <a:solidFill>
                  <a:schemeClr val="bg1"/>
                </a:solidFill>
              </a:rPr>
              <a:t>heart </a:t>
            </a:r>
            <a:r>
              <a:rPr lang="en-US" dirty="0" smtClean="0">
                <a:solidFill>
                  <a:schemeClr val="bg1"/>
                </a:solidFill>
              </a:rPr>
              <a:t>failure occur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1026" name="Picture 2" descr="https://img.medscapestatic.com/pi/meds/ckb/03/27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457200" y="676861"/>
            <a:ext cx="8229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JO" sz="1600" dirty="0"/>
          </a:p>
        </p:txBody>
      </p:sp>
      <p:sp>
        <p:nvSpPr>
          <p:cNvPr id="4" name="Rectangle 3"/>
          <p:cNvSpPr/>
          <p:nvPr/>
        </p:nvSpPr>
        <p:spPr>
          <a:xfrm>
            <a:off x="405539" y="0"/>
            <a:ext cx="8001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Narrow heart borders , </a:t>
            </a:r>
            <a:r>
              <a:rPr lang="en-US" dirty="0" err="1"/>
              <a:t>Hyperinflated</a:t>
            </a:r>
            <a:r>
              <a:rPr lang="en-US" dirty="0"/>
              <a:t> chest and  opacities on both side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Hemoptysis</a:t>
            </a:r>
            <a:endParaRPr lang="en-US" dirty="0" smtClean="0"/>
          </a:p>
          <a:p>
            <a:pPr algn="l" rtl="0"/>
            <a:r>
              <a:rPr lang="en-US" dirty="0" err="1" smtClean="0"/>
              <a:t>Pneumothorax</a:t>
            </a:r>
            <a:endParaRPr lang="en-US" dirty="0" smtClean="0"/>
          </a:p>
          <a:p>
            <a:pPr algn="l" rtl="0"/>
            <a:r>
              <a:rPr lang="en-US" dirty="0" smtClean="0"/>
              <a:t>Pulmonary hypertension</a:t>
            </a:r>
          </a:p>
          <a:p>
            <a:pPr algn="l" rtl="0"/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ar-JO" dirty="0" smtClean="0"/>
              <a:t> </a:t>
            </a:r>
            <a:r>
              <a:rPr lang="en-US" dirty="0" smtClean="0"/>
              <a:t>Respiratory system</a:t>
            </a:r>
            <a:r>
              <a:rPr lang="ar-JO" dirty="0" smtClean="0"/>
              <a:t> </a:t>
            </a:r>
            <a:r>
              <a:rPr lang="en-US" dirty="0" smtClean="0"/>
              <a:t>complications</a:t>
            </a:r>
            <a:endParaRPr lang="ar-JO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Think in infection</a:t>
            </a:r>
          </a:p>
          <a:p>
            <a:pPr algn="l" rtl="0"/>
            <a:r>
              <a:rPr lang="en-US" dirty="0" smtClean="0"/>
              <a:t>Vitamin k deficiency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Massive: more than 250 ml/24 hours, 5-10% needs transfusions or surgical intervention</a:t>
            </a:r>
          </a:p>
          <a:p>
            <a:pPr algn="l" rtl="0">
              <a:buNone/>
            </a:pPr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Hemoptysis</a:t>
            </a:r>
            <a:endParaRPr lang="ar-JO" dirty="0"/>
          </a:p>
        </p:txBody>
      </p:sp>
      <p:sp>
        <p:nvSpPr>
          <p:cNvPr id="4" name="Left Arrow 3"/>
          <p:cNvSpPr/>
          <p:nvPr/>
        </p:nvSpPr>
        <p:spPr>
          <a:xfrm>
            <a:off x="4446722" y="1828800"/>
            <a:ext cx="42672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Due to </a:t>
            </a:r>
            <a:r>
              <a:rPr lang="en-US" sz="1200" dirty="0" err="1" smtClean="0"/>
              <a:t>malabsorbtion</a:t>
            </a:r>
            <a:r>
              <a:rPr lang="en-US" sz="1200" dirty="0" smtClean="0"/>
              <a:t> of fat </a:t>
            </a:r>
          </a:p>
          <a:p>
            <a:pPr algn="ctr"/>
            <a:r>
              <a:rPr lang="en-US" sz="1200" dirty="0" smtClean="0"/>
              <a:t>Remember vitamin K is a fat soluble Vitamin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762000" y="4419600"/>
            <a:ext cx="7543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Most common cause of hemoptysis in pediatrics : bronchiolitis But in cystic fibrosis its due to pneumonia or pneumothorax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In 10% of CF patients</a:t>
            </a:r>
          </a:p>
          <a:p>
            <a:pPr algn="l" rtl="0"/>
            <a:r>
              <a:rPr lang="en-US" dirty="0" smtClean="0"/>
              <a:t>Recurrence is common</a:t>
            </a:r>
          </a:p>
          <a:p>
            <a:pPr algn="l" rtl="0"/>
            <a:r>
              <a:rPr lang="en-US" dirty="0" smtClean="0"/>
              <a:t>May resolve with bed rest, and o2 supplement</a:t>
            </a:r>
          </a:p>
          <a:p>
            <a:pPr algn="l" rtl="0"/>
            <a:r>
              <a:rPr lang="en-US" dirty="0" smtClean="0"/>
              <a:t>Some need chest tube placement</a:t>
            </a:r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Pneumothorax</a:t>
            </a:r>
            <a:endParaRPr lang="ar-JO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Pulmonary hypertension, </a:t>
            </a:r>
            <a:r>
              <a:rPr lang="en-US" dirty="0" err="1" smtClean="0"/>
              <a:t>cor</a:t>
            </a:r>
            <a:r>
              <a:rPr lang="en-US" dirty="0" smtClean="0"/>
              <a:t> </a:t>
            </a:r>
            <a:r>
              <a:rPr lang="en-US" dirty="0" err="1" smtClean="0"/>
              <a:t>pulmonale</a:t>
            </a:r>
            <a:r>
              <a:rPr lang="en-US" dirty="0" smtClean="0"/>
              <a:t>, right sided heart failure </a:t>
            </a:r>
          </a:p>
          <a:p>
            <a:pPr algn="l" rtl="0"/>
            <a:r>
              <a:rPr lang="en-US" dirty="0" smtClean="0"/>
              <a:t>Poor prognostic signs, and indicates survival for months</a:t>
            </a:r>
          </a:p>
          <a:p>
            <a:pPr algn="l" rtl="0"/>
            <a:r>
              <a:rPr lang="en-US" dirty="0" smtClean="0"/>
              <a:t>Needs oxygen, diuretics, salt restriction</a:t>
            </a:r>
          </a:p>
          <a:p>
            <a:pPr algn="l" rtl="0"/>
            <a:r>
              <a:rPr lang="en-US" dirty="0" smtClean="0"/>
              <a:t>Consider combined lung and heart transplant</a:t>
            </a:r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Pulmonary hypertension</a:t>
            </a:r>
            <a:endParaRPr lang="ar-JO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Chronic </a:t>
            </a:r>
            <a:r>
              <a:rPr lang="en-US" dirty="0" smtClean="0"/>
              <a:t>sinusitis </a:t>
            </a:r>
            <a:endParaRPr lang="en-US" dirty="0" smtClean="0"/>
          </a:p>
          <a:p>
            <a:pPr algn="l" rtl="0"/>
            <a:r>
              <a:rPr lang="en-US" dirty="0" smtClean="0"/>
              <a:t>Polyps in 25% of CF patients</a:t>
            </a:r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airways</a:t>
            </a:r>
            <a:endParaRPr lang="ar-JO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75992393"/>
              </p:ext>
            </p:extLst>
          </p:nvPr>
        </p:nvGraphicFramePr>
        <p:xfrm>
          <a:off x="457200" y="3124200"/>
          <a:ext cx="8077200" cy="257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5715000" y="17526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any child &lt;12y with polyps ,you have to rule out </a:t>
            </a:r>
            <a:r>
              <a:rPr lang="en-US" dirty="0" smtClean="0">
                <a:solidFill>
                  <a:schemeClr val="bg1"/>
                </a:solidFill>
              </a:rPr>
              <a:t>CF 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Sweat with high salt content</a:t>
            </a:r>
          </a:p>
          <a:p>
            <a:pPr algn="l" rtl="0"/>
            <a:r>
              <a:rPr lang="en-US" dirty="0" smtClean="0"/>
              <a:t>Dehydration with </a:t>
            </a:r>
            <a:r>
              <a:rPr lang="en-US" dirty="0" err="1" smtClean="0"/>
              <a:t>hyponatremia</a:t>
            </a:r>
            <a:endParaRPr lang="en-US" dirty="0" smtClean="0"/>
          </a:p>
          <a:p>
            <a:pPr algn="l" rtl="0"/>
            <a:r>
              <a:rPr lang="en-US" dirty="0" err="1" smtClean="0"/>
              <a:t>Hypochloremic</a:t>
            </a:r>
            <a:r>
              <a:rPr lang="en-US" dirty="0" smtClean="0"/>
              <a:t> metabolic alkalosis</a:t>
            </a:r>
            <a:endParaRPr lang="ar-JO" dirty="0" smtClean="0"/>
          </a:p>
          <a:p>
            <a:pPr algn="l" rtl="0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Sweat glands</a:t>
            </a:r>
            <a:endParaRPr lang="ar-JO" dirty="0"/>
          </a:p>
        </p:txBody>
      </p:sp>
      <p:sp>
        <p:nvSpPr>
          <p:cNvPr id="4" name="Rectangle 3"/>
          <p:cNvSpPr/>
          <p:nvPr/>
        </p:nvSpPr>
        <p:spPr>
          <a:xfrm>
            <a:off x="914400" y="3048000"/>
            <a:ext cx="78486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CF patient has Dehydration </a:t>
            </a:r>
            <a:r>
              <a:rPr lang="en-US" dirty="0"/>
              <a:t>and </a:t>
            </a:r>
            <a:r>
              <a:rPr lang="en-US" dirty="0" err="1" smtClean="0"/>
              <a:t>NaCl</a:t>
            </a:r>
            <a:r>
              <a:rPr lang="en-US" dirty="0" smtClean="0"/>
              <a:t>  loss , </a:t>
            </a:r>
            <a:r>
              <a:rPr lang="en-US" dirty="0"/>
              <a:t>so kidney </a:t>
            </a:r>
            <a:r>
              <a:rPr lang="en-US" dirty="0" smtClean="0"/>
              <a:t>tries </a:t>
            </a:r>
            <a:r>
              <a:rPr lang="en-US" dirty="0"/>
              <a:t>to preserve water </a:t>
            </a:r>
            <a:r>
              <a:rPr lang="en-US" dirty="0" smtClean="0"/>
              <a:t>by reabsorbing Na </a:t>
            </a:r>
            <a:r>
              <a:rPr lang="en-US" dirty="0"/>
              <a:t>by </a:t>
            </a:r>
            <a:r>
              <a:rPr lang="en-US" dirty="0" smtClean="0"/>
              <a:t>Na-H</a:t>
            </a:r>
            <a:r>
              <a:rPr lang="en-US" dirty="0"/>
              <a:t>+ </a:t>
            </a:r>
            <a:r>
              <a:rPr lang="en-US" dirty="0" smtClean="0"/>
              <a:t>pump in collecting duct  which excretes H+ so patient has alkalosis, that’s why theses patients usually don’t present w DKA VS DM1 patients (metabolic acidosis) although we have recurrent infections!</a:t>
            </a:r>
            <a:endParaRPr lang="en-US" dirty="0"/>
          </a:p>
          <a:p>
            <a:r>
              <a:rPr lang="en-US" dirty="0" smtClean="0"/>
              <a:t>u may also find hypokalemia 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Delayed puberty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Male: </a:t>
            </a:r>
            <a:r>
              <a:rPr lang="en-US" dirty="0" err="1" smtClean="0"/>
              <a:t>atresia</a:t>
            </a:r>
            <a:r>
              <a:rPr lang="en-US" dirty="0" smtClean="0"/>
              <a:t> of vas deferens, sterility, </a:t>
            </a:r>
            <a:r>
              <a:rPr lang="en-US" dirty="0" err="1" smtClean="0"/>
              <a:t>undescended</a:t>
            </a:r>
            <a:r>
              <a:rPr lang="en-US" dirty="0" smtClean="0"/>
              <a:t> testicles and </a:t>
            </a:r>
            <a:r>
              <a:rPr lang="en-US" dirty="0" err="1" smtClean="0"/>
              <a:t>hydrocele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Female: thick </a:t>
            </a:r>
            <a:r>
              <a:rPr lang="en-US" dirty="0" err="1" smtClean="0"/>
              <a:t>cervival</a:t>
            </a:r>
            <a:r>
              <a:rPr lang="en-US" dirty="0" smtClean="0"/>
              <a:t> mucus, and decreased fertility, </a:t>
            </a:r>
            <a:r>
              <a:rPr lang="en-US" dirty="0" err="1" smtClean="0"/>
              <a:t>ammenhorea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Reproductive tract </a:t>
            </a:r>
            <a:endParaRPr lang="ar-JO" dirty="0"/>
          </a:p>
        </p:txBody>
      </p:sp>
      <p:sp>
        <p:nvSpPr>
          <p:cNvPr id="4" name="Rectangle 3"/>
          <p:cNvSpPr/>
          <p:nvPr/>
        </p:nvSpPr>
        <p:spPr>
          <a:xfrm>
            <a:off x="685800" y="3810000"/>
            <a:ext cx="7391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there is production of sperm </a:t>
            </a:r>
            <a:r>
              <a:rPr lang="en-US" dirty="0" smtClean="0"/>
              <a:t>but </a:t>
            </a:r>
            <a:r>
              <a:rPr lang="en-US" dirty="0"/>
              <a:t>no transport due to vas deferens </a:t>
            </a:r>
            <a:r>
              <a:rPr lang="en-US" dirty="0" smtClean="0"/>
              <a:t>atresia </a:t>
            </a:r>
            <a:r>
              <a:rPr lang="en-US" dirty="0"/>
              <a:t>, so us IVF tech, </a:t>
            </a:r>
            <a:r>
              <a:rPr lang="en-US" dirty="0" smtClean="0"/>
              <a:t>for </a:t>
            </a:r>
            <a:r>
              <a:rPr lang="en-US" dirty="0" err="1" smtClean="0"/>
              <a:t>Tx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Sweat chloride more than 60 twice (or once with positive genetic testing), plus one of theses:</a:t>
            </a:r>
          </a:p>
          <a:p>
            <a:pPr algn="l" rtl="0"/>
            <a:endParaRPr lang="en-US" dirty="0" smtClean="0"/>
          </a:p>
          <a:p>
            <a:pPr marL="1074738" indent="-96838" algn="l" rtl="0"/>
            <a:r>
              <a:rPr lang="en-US" dirty="0" smtClean="0"/>
              <a:t>Chronic respiratory system obstructive involvement</a:t>
            </a:r>
          </a:p>
          <a:p>
            <a:pPr marL="1074738" indent="-96838" algn="l" rtl="0"/>
            <a:endParaRPr lang="en-US" dirty="0" smtClean="0"/>
          </a:p>
          <a:p>
            <a:pPr marL="1074738" indent="-96838" algn="l" rtl="0"/>
            <a:r>
              <a:rPr lang="en-US" dirty="0" smtClean="0"/>
              <a:t>Pancreatic insufficiency</a:t>
            </a:r>
          </a:p>
          <a:p>
            <a:pPr marL="1074738" indent="-96838" algn="l" rtl="0"/>
            <a:endParaRPr lang="en-US" dirty="0" smtClean="0"/>
          </a:p>
          <a:p>
            <a:pPr marL="1074738" indent="-96838" algn="l" rtl="0"/>
            <a:r>
              <a:rPr lang="en-US" dirty="0" smtClean="0"/>
              <a:t>CF in </a:t>
            </a:r>
            <a:r>
              <a:rPr lang="en-US" sz="3200" b="1" dirty="0" smtClean="0"/>
              <a:t>siblings</a:t>
            </a:r>
            <a:endParaRPr lang="ar-JO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Diagnosis</a:t>
            </a:r>
            <a:endParaRPr lang="ar-JO" dirty="0"/>
          </a:p>
        </p:txBody>
      </p:sp>
      <p:sp>
        <p:nvSpPr>
          <p:cNvPr id="4" name="Oval 3"/>
          <p:cNvSpPr/>
          <p:nvPr/>
        </p:nvSpPr>
        <p:spPr>
          <a:xfrm>
            <a:off x="4343400" y="4953000"/>
            <a:ext cx="22098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Only!</a:t>
            </a:r>
          </a:p>
          <a:p>
            <a:pPr algn="ctr"/>
            <a:r>
              <a:rPr lang="en-US" dirty="0" smtClean="0"/>
              <a:t>Other family members not included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Located on long arm of chromosome </a:t>
            </a:r>
            <a:r>
              <a:rPr lang="en-US" dirty="0" smtClean="0">
                <a:solidFill>
                  <a:srgbClr val="FF0000"/>
                </a:solidFill>
              </a:rPr>
              <a:t>7</a:t>
            </a:r>
          </a:p>
          <a:p>
            <a:pPr algn="l" rtl="0"/>
            <a:r>
              <a:rPr lang="en-US" dirty="0" smtClean="0"/>
              <a:t>CFTR gene spans 256 kb</a:t>
            </a:r>
          </a:p>
          <a:p>
            <a:pPr algn="l" rtl="0"/>
            <a:r>
              <a:rPr lang="en-US" dirty="0" smtClean="0"/>
              <a:t>The most common mutation is a 3-base pair deletion that leads to the loss of a single </a:t>
            </a:r>
            <a:r>
              <a:rPr lang="en-US" dirty="0" smtClean="0">
                <a:solidFill>
                  <a:srgbClr val="FF0000"/>
                </a:solidFill>
              </a:rPr>
              <a:t>phenylalanine</a:t>
            </a:r>
            <a:r>
              <a:rPr lang="en-US" dirty="0" smtClean="0"/>
              <a:t> at position 508</a:t>
            </a:r>
          </a:p>
          <a:p>
            <a:pPr algn="l" rtl="0"/>
            <a:r>
              <a:rPr lang="en-US" dirty="0" smtClean="0"/>
              <a:t>The </a:t>
            </a:r>
            <a:r>
              <a:rPr lang="el-GR" dirty="0" smtClean="0">
                <a:solidFill>
                  <a:srgbClr val="FF0000"/>
                </a:solidFill>
              </a:rPr>
              <a:t>Δ </a:t>
            </a:r>
            <a:r>
              <a:rPr lang="en-US" dirty="0" smtClean="0">
                <a:solidFill>
                  <a:srgbClr val="FF0000"/>
                </a:solidFill>
              </a:rPr>
              <a:t>F508 </a:t>
            </a:r>
            <a:r>
              <a:rPr lang="en-US" dirty="0" smtClean="0"/>
              <a:t>mutation is present in 80% of patient, and homozygous in 50</a:t>
            </a:r>
            <a:r>
              <a:rPr lang="en-US" dirty="0" smtClean="0"/>
              <a:t>%</a:t>
            </a:r>
            <a:endParaRPr lang="en-US" dirty="0" smtClean="0"/>
          </a:p>
          <a:p>
            <a:pPr algn="l" rtl="0"/>
            <a:r>
              <a:rPr lang="en-US" dirty="0" smtClean="0"/>
              <a:t>There are more </a:t>
            </a:r>
            <a:r>
              <a:rPr lang="en-US" dirty="0" smtClean="0">
                <a:solidFill>
                  <a:srgbClr val="0070C0"/>
                </a:solidFill>
              </a:rPr>
              <a:t>than known1700 mutation at CF locus</a:t>
            </a:r>
            <a:endParaRPr lang="ar-JO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9414" y="304800"/>
            <a:ext cx="8229600" cy="1143000"/>
          </a:xfrm>
        </p:spPr>
        <p:txBody>
          <a:bodyPr/>
          <a:lstStyle/>
          <a:p>
            <a:r>
              <a:rPr lang="en-US" dirty="0" smtClean="0"/>
              <a:t>CFTR gene</a:t>
            </a:r>
            <a:endParaRPr lang="ar-JO" dirty="0"/>
          </a:p>
        </p:txBody>
      </p:sp>
      <p:sp>
        <p:nvSpPr>
          <p:cNvPr id="4" name="Rectangle 3"/>
          <p:cNvSpPr/>
          <p:nvPr/>
        </p:nvSpPr>
        <p:spPr>
          <a:xfrm>
            <a:off x="4038600" y="152400"/>
            <a:ext cx="5105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Cystic fibrosis trasmembrane conductance regulator : responsible for synthesis of cl trasmembrane channel (to transport cl from inside the cell to outside)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91000" y="5105400"/>
            <a:ext cx="49530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the lab cannot detect all 1700 mutations! this means we may have false negative (we can’t rule out CF if ( - ) , we can use sweat cl test or other modalities for diagnosis) but id the genetic study is (+) then CF is confirmed!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Sweat chloride </a:t>
            </a:r>
            <a:endParaRPr lang="ar-JO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71600"/>
            <a:ext cx="65008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4495800"/>
            <a:ext cx="6172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dirty="0" smtClean="0"/>
              <a:t>Stimulation of the sweat gland with </a:t>
            </a:r>
            <a:r>
              <a:rPr lang="en-CA" dirty="0" err="1" smtClean="0"/>
              <a:t>pilocarpine</a:t>
            </a:r>
            <a:r>
              <a:rPr lang="en-CA" dirty="0" smtClean="0"/>
              <a:t>   </a:t>
            </a:r>
          </a:p>
          <a:p>
            <a:r>
              <a:rPr lang="en-CA" dirty="0" smtClean="0"/>
              <a:t>- careful collection and weighing of the sweat</a:t>
            </a:r>
          </a:p>
          <a:p>
            <a:r>
              <a:rPr lang="en-CA" dirty="0" smtClean="0"/>
              <a:t>- analysis of the sweat chloride concentration</a:t>
            </a:r>
            <a:endParaRPr lang="ar-JO" dirty="0"/>
          </a:p>
        </p:txBody>
      </p:sp>
      <p:sp>
        <p:nvSpPr>
          <p:cNvPr id="6" name="Left Arrow 5"/>
          <p:cNvSpPr/>
          <p:nvPr/>
        </p:nvSpPr>
        <p:spPr>
          <a:xfrm rot="18562318">
            <a:off x="4475167" y="117478"/>
            <a:ext cx="1982064" cy="1447800"/>
          </a:xfrm>
          <a:prstGeom prst="lef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smtClean="0">
                <a:solidFill>
                  <a:schemeClr val="tx1"/>
                </a:solidFill>
              </a:rPr>
              <a:t>failed </a:t>
            </a:r>
            <a:r>
              <a:rPr lang="en-US" sz="1050" dirty="0">
                <a:solidFill>
                  <a:schemeClr val="tx1"/>
                </a:solidFill>
              </a:rPr>
              <a:t>due to </a:t>
            </a:r>
            <a:r>
              <a:rPr lang="en-US" sz="1050" dirty="0" smtClean="0">
                <a:solidFill>
                  <a:schemeClr val="tx1"/>
                </a:solidFill>
              </a:rPr>
              <a:t>difficult sweat </a:t>
            </a:r>
            <a:r>
              <a:rPr lang="en-US" sz="1050" dirty="0">
                <a:solidFill>
                  <a:schemeClr val="tx1"/>
                </a:solidFill>
              </a:rPr>
              <a:t>collection \ do the test </a:t>
            </a:r>
            <a:r>
              <a:rPr lang="en-US" sz="1050" dirty="0" smtClean="0">
                <a:solidFill>
                  <a:schemeClr val="tx1"/>
                </a:solidFill>
              </a:rPr>
              <a:t>again or </a:t>
            </a:r>
            <a:r>
              <a:rPr lang="en-US" sz="1050" dirty="0">
                <a:solidFill>
                  <a:schemeClr val="tx1"/>
                </a:solidFill>
              </a:rPr>
              <a:t>use genetic study </a:t>
            </a:r>
            <a:endParaRPr lang="ar-JO" sz="105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Untreated adrenal insufficiency </a:t>
            </a:r>
          </a:p>
          <a:p>
            <a:pPr algn="l" rtl="0"/>
            <a:r>
              <a:rPr lang="en-US" dirty="0" smtClean="0"/>
              <a:t>Glycogen storage disease </a:t>
            </a:r>
          </a:p>
          <a:p>
            <a:pPr algn="l" rtl="0"/>
            <a:r>
              <a:rPr lang="en-US" dirty="0" smtClean="0"/>
              <a:t>Type I </a:t>
            </a:r>
            <a:r>
              <a:rPr lang="en-US" dirty="0" err="1" smtClean="0"/>
              <a:t>fucosidosis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Hypothyroidism </a:t>
            </a:r>
          </a:p>
          <a:p>
            <a:pPr algn="l" rtl="0"/>
            <a:r>
              <a:rPr lang="en-US" dirty="0" smtClean="0"/>
              <a:t>Vasopressin-resistant diabetes </a:t>
            </a:r>
            <a:r>
              <a:rPr lang="en-US" dirty="0" err="1" smtClean="0"/>
              <a:t>insipidus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err="1" smtClean="0"/>
              <a:t>Ectodermal</a:t>
            </a:r>
            <a:r>
              <a:rPr lang="en-US" dirty="0" smtClean="0"/>
              <a:t> dysplasia </a:t>
            </a:r>
          </a:p>
          <a:p>
            <a:pPr algn="l" rtl="0"/>
            <a:r>
              <a:rPr lang="en-US" dirty="0" smtClean="0"/>
              <a:t>Malnutrition </a:t>
            </a:r>
          </a:p>
          <a:p>
            <a:pPr algn="l" rtl="0"/>
            <a:r>
              <a:rPr lang="en-US" dirty="0" err="1" smtClean="0"/>
              <a:t>Mucopolysaccharidosis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err="1" smtClean="0"/>
              <a:t>Panhypopituitarism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Familial </a:t>
            </a:r>
            <a:r>
              <a:rPr lang="en-US" dirty="0" err="1" smtClean="0"/>
              <a:t>cholestasis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Familial </a:t>
            </a:r>
            <a:r>
              <a:rPr lang="en-US" dirty="0" err="1" smtClean="0"/>
              <a:t>hypoparathyroidism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Atopic dermatitis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False positive test</a:t>
            </a:r>
            <a:endParaRPr lang="ar-JO" dirty="0"/>
          </a:p>
        </p:txBody>
      </p:sp>
      <p:sp>
        <p:nvSpPr>
          <p:cNvPr id="4" name="Rounded Rectangle 3"/>
          <p:cNvSpPr/>
          <p:nvPr/>
        </p:nvSpPr>
        <p:spPr>
          <a:xfrm>
            <a:off x="5410200" y="228600"/>
            <a:ext cx="3733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Skin diseases </a:t>
            </a:r>
          </a:p>
          <a:p>
            <a:pPr algn="ctr"/>
            <a:r>
              <a:rPr lang="en-US" dirty="0" smtClean="0"/>
              <a:t>Metabolic D</a:t>
            </a:r>
          </a:p>
          <a:p>
            <a:pPr algn="ctr"/>
            <a:r>
              <a:rPr lang="en-US" dirty="0" smtClean="0"/>
              <a:t>Electrolytes disturbances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019800" y="4800600"/>
            <a:ext cx="28956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If the test +</a:t>
            </a:r>
            <a:r>
              <a:rPr lang="en-US" b="1" dirty="0" err="1">
                <a:solidFill>
                  <a:schemeClr val="bg1"/>
                </a:solidFill>
              </a:rPr>
              <a:t>ve</a:t>
            </a:r>
            <a:r>
              <a:rPr lang="en-US" b="1" dirty="0">
                <a:solidFill>
                  <a:schemeClr val="bg1"/>
                </a:solidFill>
              </a:rPr>
              <a:t> : CF , or these false positive causes </a:t>
            </a:r>
          </a:p>
          <a:p>
            <a:r>
              <a:rPr lang="en-US" b="1" dirty="0">
                <a:solidFill>
                  <a:schemeClr val="bg1"/>
                </a:solidFill>
              </a:rPr>
              <a:t>If the test –</a:t>
            </a:r>
            <a:r>
              <a:rPr lang="en-US" b="1" dirty="0" err="1">
                <a:solidFill>
                  <a:schemeClr val="bg1"/>
                </a:solidFill>
              </a:rPr>
              <a:t>ve</a:t>
            </a:r>
            <a:r>
              <a:rPr lang="en-US" b="1" dirty="0">
                <a:solidFill>
                  <a:schemeClr val="bg1"/>
                </a:solidFill>
              </a:rPr>
              <a:t> : not </a:t>
            </a:r>
            <a:r>
              <a:rPr lang="en-US" b="1" dirty="0" smtClean="0">
                <a:solidFill>
                  <a:schemeClr val="bg1"/>
                </a:solidFill>
              </a:rPr>
              <a:t>CF</a:t>
            </a:r>
            <a:endParaRPr lang="ar-JO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There are known more than 1700 CFTR gene mutations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Most labs can find 25 to 100 of the most common mutations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Normal or finding of single mutation dose not role out or rule in CF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Identification of 2 CF mutations known to cause CF</a:t>
            </a:r>
          </a:p>
          <a:p>
            <a:pPr algn="l" rtl="0"/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CFTR gene</a:t>
            </a:r>
            <a:endParaRPr lang="ar-JO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Looking for  </a:t>
            </a:r>
            <a:r>
              <a:rPr lang="en-US" dirty="0" err="1" smtClean="0"/>
              <a:t>immunoreactive</a:t>
            </a:r>
            <a:r>
              <a:rPr lang="en-US" dirty="0" smtClean="0"/>
              <a:t> </a:t>
            </a:r>
            <a:r>
              <a:rPr lang="en-US" dirty="0" err="1" smtClean="0"/>
              <a:t>trypsinogen</a:t>
            </a:r>
            <a:r>
              <a:rPr lang="en-US" dirty="0" smtClean="0"/>
              <a:t> (IRT)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Few false negative, but high false positive (90%)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If positive, newborn tested for sweat chloride or genetic study</a:t>
            </a:r>
          </a:p>
          <a:p>
            <a:pPr algn="l" rtl="0"/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Newborn screening</a:t>
            </a:r>
            <a:endParaRPr lang="ar-JO" dirty="0"/>
          </a:p>
        </p:txBody>
      </p:sp>
      <p:sp>
        <p:nvSpPr>
          <p:cNvPr id="4" name="Oval 3"/>
          <p:cNvSpPr/>
          <p:nvPr/>
        </p:nvSpPr>
        <p:spPr>
          <a:xfrm>
            <a:off x="5791200" y="0"/>
            <a:ext cx="30480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Cost effective Screening </a:t>
            </a:r>
            <a:r>
              <a:rPr lang="en-US" sz="1600" dirty="0"/>
              <a:t>, not </a:t>
            </a:r>
            <a:r>
              <a:rPr lang="en-US" sz="1600" dirty="0" err="1"/>
              <a:t>diagnosic</a:t>
            </a:r>
            <a:r>
              <a:rPr lang="en-US" sz="1600" dirty="0"/>
              <a:t> ,if +</a:t>
            </a:r>
            <a:r>
              <a:rPr lang="en-US" sz="1600" dirty="0" err="1"/>
              <a:t>ve</a:t>
            </a:r>
            <a:r>
              <a:rPr lang="en-US" sz="1600" dirty="0"/>
              <a:t>  do sweat </a:t>
            </a:r>
            <a:r>
              <a:rPr lang="en-US" sz="1600" dirty="0" err="1" smtClean="0"/>
              <a:t>Cl</a:t>
            </a:r>
            <a:r>
              <a:rPr lang="en-US" sz="1600" dirty="0" smtClean="0"/>
              <a:t>  test or </a:t>
            </a:r>
            <a:r>
              <a:rPr lang="en-US" sz="1600" dirty="0"/>
              <a:t>genetic study</a:t>
            </a:r>
            <a:endParaRPr lang="ar-JO" sz="1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Limited to few CF centers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Measures the bioelectric difference across nasal epithelium </a:t>
            </a:r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Nasal potential difference</a:t>
            </a:r>
            <a:endParaRPr lang="ar-JO" dirty="0"/>
          </a:p>
        </p:txBody>
      </p:sp>
      <p:sp>
        <p:nvSpPr>
          <p:cNvPr id="4" name="Oval 3"/>
          <p:cNvSpPr/>
          <p:nvPr/>
        </p:nvSpPr>
        <p:spPr>
          <a:xfrm>
            <a:off x="5791200" y="3733800"/>
            <a:ext cx="2133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diagnostic 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229600" cy="4525963"/>
          </a:xfrm>
        </p:spPr>
        <p:txBody>
          <a:bodyPr/>
          <a:lstStyle/>
          <a:p>
            <a:pPr algn="l" rtl="0"/>
            <a:r>
              <a:rPr lang="en-US" dirty="0" smtClean="0"/>
              <a:t>Obstructive changes:</a:t>
            </a:r>
          </a:p>
          <a:p>
            <a:pPr algn="l" rtl="0">
              <a:buNone/>
            </a:pPr>
            <a:endParaRPr lang="en-US" dirty="0" smtClean="0"/>
          </a:p>
          <a:p>
            <a:pPr marL="1074738" indent="96838" algn="l" rtl="0"/>
            <a:r>
              <a:rPr lang="en-US" dirty="0" smtClean="0"/>
              <a:t>Decreased </a:t>
            </a:r>
            <a:r>
              <a:rPr lang="en-US" dirty="0" smtClean="0">
                <a:solidFill>
                  <a:srgbClr val="FF0000"/>
                </a:solidFill>
              </a:rPr>
              <a:t>FEF25-75</a:t>
            </a:r>
          </a:p>
          <a:p>
            <a:pPr marL="1074738" indent="96838" algn="l" rtl="0"/>
            <a:r>
              <a:rPr lang="en-US" dirty="0" smtClean="0"/>
              <a:t>Decreased </a:t>
            </a:r>
            <a:r>
              <a:rPr lang="en-US" dirty="0" smtClean="0">
                <a:solidFill>
                  <a:srgbClr val="FF0000"/>
                </a:solidFill>
              </a:rPr>
              <a:t>FEV1/FVC</a:t>
            </a:r>
          </a:p>
          <a:p>
            <a:pPr marL="1074738" indent="96838" algn="l" rtl="0"/>
            <a:r>
              <a:rPr lang="en-US" dirty="0" smtClean="0"/>
              <a:t>Decreased expiratory flow</a:t>
            </a:r>
          </a:p>
          <a:p>
            <a:pPr marL="1074738" indent="96838" algn="l" rtl="0"/>
            <a:r>
              <a:rPr lang="en-US" dirty="0" smtClean="0"/>
              <a:t>Increased residual volume</a:t>
            </a:r>
          </a:p>
          <a:p>
            <a:pPr marL="0" indent="0" algn="l" rtl="0"/>
            <a:endParaRPr lang="en-US" dirty="0" smtClean="0"/>
          </a:p>
          <a:p>
            <a:pPr algn="l" rtl="0"/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PFT</a:t>
            </a:r>
            <a:endParaRPr lang="ar-JO" dirty="0"/>
          </a:p>
        </p:txBody>
      </p:sp>
      <p:pic>
        <p:nvPicPr>
          <p:cNvPr id="55298" name="Picture 2" descr="http://1.bp.blogspot.com/_jyJg80MtQR0/Rlei2PXbRkI/AAAAAAAAAKA/cN5EAsz2Btw/s200/spirome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4953000"/>
            <a:ext cx="1905000" cy="1685926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6291020" y="0"/>
            <a:ext cx="2819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follow up: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334000" y="2286000"/>
            <a:ext cx="3276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Due to small airway obstruction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953000" y="2819400"/>
            <a:ext cx="415742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&lt;85% in pediatrics = obstructive changes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For children who are pancreatic sufficient: Obtain fecal </a:t>
            </a:r>
            <a:r>
              <a:rPr lang="en-US" dirty="0" err="1" smtClean="0"/>
              <a:t>elastase</a:t>
            </a:r>
            <a:r>
              <a:rPr lang="en-US" dirty="0" smtClean="0"/>
              <a:t> yearly, especially if mutations are associated with pancreatic insufficiency</a:t>
            </a:r>
          </a:p>
          <a:p>
            <a:pPr algn="l" rtl="0"/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pancreatic insufficiency</a:t>
            </a:r>
            <a:endParaRPr lang="ar-JO" dirty="0"/>
          </a:p>
        </p:txBody>
      </p:sp>
      <p:sp>
        <p:nvSpPr>
          <p:cNvPr id="4" name="Rectangle 3"/>
          <p:cNvSpPr/>
          <p:nvPr/>
        </p:nvSpPr>
        <p:spPr>
          <a:xfrm>
            <a:off x="3886200" y="2971800"/>
            <a:ext cx="50292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Every CF </a:t>
            </a:r>
            <a:r>
              <a:rPr lang="en-US" dirty="0" err="1"/>
              <a:t>pt</a:t>
            </a:r>
            <a:r>
              <a:rPr lang="en-US" dirty="0"/>
              <a:t> </a:t>
            </a:r>
            <a:r>
              <a:rPr lang="en-US" dirty="0" smtClean="0"/>
              <a:t>without </a:t>
            </a:r>
            <a:r>
              <a:rPr lang="en-US" dirty="0"/>
              <a:t>pancreatic insufficiency </a:t>
            </a:r>
            <a:r>
              <a:rPr lang="en-US" dirty="0" smtClean="0"/>
              <a:t>needs follow </a:t>
            </a:r>
            <a:r>
              <a:rPr lang="en-US" dirty="0"/>
              <a:t>up yearly </a:t>
            </a:r>
            <a:r>
              <a:rPr lang="en-US" dirty="0" err="1" smtClean="0"/>
              <a:t>cuz</a:t>
            </a:r>
            <a:r>
              <a:rPr lang="en-US" dirty="0" smtClean="0"/>
              <a:t> :</a:t>
            </a:r>
            <a:endParaRPr lang="en-US" dirty="0"/>
          </a:p>
          <a:p>
            <a:endParaRPr lang="en-US" dirty="0"/>
          </a:p>
          <a:p>
            <a:r>
              <a:rPr lang="en-US" dirty="0"/>
              <a:t>1- they will have pancreatic </a:t>
            </a:r>
            <a:r>
              <a:rPr lang="en-US" dirty="0" err="1"/>
              <a:t>insufficency</a:t>
            </a:r>
            <a:r>
              <a:rPr lang="en-US" dirty="0"/>
              <a:t> later , </a:t>
            </a:r>
            <a:r>
              <a:rPr lang="en-US" dirty="0" smtClean="0"/>
              <a:t>or</a:t>
            </a:r>
            <a:endParaRPr lang="en-US" dirty="0"/>
          </a:p>
          <a:p>
            <a:r>
              <a:rPr lang="en-US" dirty="0"/>
              <a:t>2-  they (10</a:t>
            </a:r>
            <a:r>
              <a:rPr lang="en-US" dirty="0" smtClean="0"/>
              <a:t>%) </a:t>
            </a:r>
            <a:r>
              <a:rPr lang="en-US" dirty="0"/>
              <a:t>won’t  develop (their mutations don’t cause </a:t>
            </a:r>
            <a:r>
              <a:rPr lang="en-US" dirty="0" err="1"/>
              <a:t>p.insufficiency</a:t>
            </a:r>
            <a:r>
              <a:rPr lang="en-US" dirty="0"/>
              <a:t> )</a:t>
            </a:r>
          </a:p>
          <a:p>
            <a:endParaRPr lang="en-US" dirty="0"/>
          </a:p>
          <a:p>
            <a:r>
              <a:rPr lang="en-US" b="1" dirty="0"/>
              <a:t>So Obtain </a:t>
            </a:r>
            <a:r>
              <a:rPr lang="en-US" b="1" u="sng" dirty="0"/>
              <a:t>fecal </a:t>
            </a:r>
            <a:r>
              <a:rPr lang="en-US" b="1" u="sng" dirty="0" err="1"/>
              <a:t>elastase</a:t>
            </a:r>
            <a:r>
              <a:rPr lang="en-US" b="1" u="sng" dirty="0"/>
              <a:t> yearly </a:t>
            </a:r>
          </a:p>
          <a:p>
            <a:r>
              <a:rPr lang="en-US" b="1" u="sng" dirty="0"/>
              <a:t>If +</a:t>
            </a:r>
            <a:r>
              <a:rPr lang="en-US" b="1" u="sng" dirty="0" err="1"/>
              <a:t>ve</a:t>
            </a:r>
            <a:r>
              <a:rPr lang="en-US" b="1" u="sng" dirty="0"/>
              <a:t> : this indicates the CF </a:t>
            </a:r>
            <a:r>
              <a:rPr lang="en-US" b="1" u="sng" dirty="0" err="1"/>
              <a:t>pt</a:t>
            </a:r>
            <a:r>
              <a:rPr lang="en-US" b="1" u="sng" dirty="0"/>
              <a:t> start to develop p. insufficiency </a:t>
            </a:r>
            <a:endParaRPr lang="en-US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57346" name="Picture 2" descr="نتيجة بحث الصور عن ‪CXR CF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48150" cy="5562600"/>
          </a:xfrm>
          <a:prstGeom prst="rect">
            <a:avLst/>
          </a:prstGeom>
          <a:noFill/>
        </p:spPr>
      </p:pic>
      <p:pic>
        <p:nvPicPr>
          <p:cNvPr id="57348" name="Picture 4" descr="http://breathe.ersjournals.com/content/breathe/10/1/34/F6.large.jpg?width=800&amp;height=600&amp;carousel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2025" y="19373"/>
            <a:ext cx="4648200" cy="56483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-30997" y="5710318"/>
            <a:ext cx="4572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Do every 6-12 </a:t>
            </a:r>
            <a:r>
              <a:rPr lang="en-US" dirty="0" smtClean="0"/>
              <a:t>months </a:t>
            </a:r>
            <a:r>
              <a:rPr lang="en-US" dirty="0"/>
              <a:t>(if no </a:t>
            </a:r>
            <a:r>
              <a:rPr lang="en-US" dirty="0" smtClean="0"/>
              <a:t>exacerbation </a:t>
            </a:r>
            <a:r>
              <a:rPr lang="en-US" dirty="0"/>
              <a:t>) : </a:t>
            </a:r>
            <a:r>
              <a:rPr lang="en-US" dirty="0" err="1"/>
              <a:t>hyperinflated</a:t>
            </a:r>
            <a:r>
              <a:rPr lang="en-US" dirty="0"/>
              <a:t> , narrow heart , bilateral </a:t>
            </a:r>
            <a:r>
              <a:rPr lang="en-US" dirty="0" err="1"/>
              <a:t>bronchiactic</a:t>
            </a:r>
            <a:r>
              <a:rPr lang="en-US" dirty="0"/>
              <a:t> changes , consolidation </a:t>
            </a:r>
            <a:endParaRPr lang="ar-JO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CPT (chest physiotherapy)</a:t>
            </a:r>
            <a:endParaRPr lang="en-US" dirty="0" smtClean="0"/>
          </a:p>
          <a:p>
            <a:pPr algn="l" rtl="0"/>
            <a:r>
              <a:rPr lang="en-US" dirty="0" err="1" smtClean="0"/>
              <a:t>Mucolytic</a:t>
            </a:r>
            <a:endParaRPr lang="en-US" dirty="0" smtClean="0"/>
          </a:p>
          <a:p>
            <a:pPr algn="l" rtl="0"/>
            <a:r>
              <a:rPr lang="en-US" dirty="0" smtClean="0"/>
              <a:t>Antibiotics</a:t>
            </a:r>
          </a:p>
          <a:p>
            <a:pPr algn="l" rtl="0"/>
            <a:endParaRPr lang="en-US" dirty="0" smtClean="0"/>
          </a:p>
          <a:p>
            <a:pPr marL="801688" indent="0" algn="l" rtl="0"/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r>
              <a:rPr lang="ar-JO" dirty="0" smtClean="0"/>
              <a:t> </a:t>
            </a:r>
            <a:r>
              <a:rPr lang="en-US" dirty="0" smtClean="0"/>
              <a:t>Pulmonary disease</a:t>
            </a:r>
            <a:endParaRPr lang="ar-JO" dirty="0"/>
          </a:p>
        </p:txBody>
      </p:sp>
      <p:pic>
        <p:nvPicPr>
          <p:cNvPr id="14340" name="Picture 4" descr="نتيجة بحث الصور عن ‪Oscillating Chest Vests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81400"/>
            <a:ext cx="4114800" cy="3000376"/>
          </a:xfrm>
          <a:prstGeom prst="rect">
            <a:avLst/>
          </a:prstGeom>
          <a:noFill/>
        </p:spPr>
      </p:pic>
      <p:sp>
        <p:nvSpPr>
          <p:cNvPr id="14342" name="AutoShape 6" descr="نتيجة بحث الصور عن ‪Oscillating Chest Vests‬‏"/>
          <p:cNvSpPr>
            <a:spLocks noChangeAspect="1" noChangeArrowheads="1"/>
          </p:cNvSpPr>
          <p:nvPr/>
        </p:nvSpPr>
        <p:spPr bwMode="auto">
          <a:xfrm>
            <a:off x="8602663" y="-838200"/>
            <a:ext cx="1895475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14344" name="AutoShape 8" descr="نتيجة بحث الصور عن ‪Oscillating Chest Vests‬‏"/>
          <p:cNvSpPr>
            <a:spLocks noChangeAspect="1" noChangeArrowheads="1"/>
          </p:cNvSpPr>
          <p:nvPr/>
        </p:nvSpPr>
        <p:spPr bwMode="auto">
          <a:xfrm>
            <a:off x="8115300" y="-1889125"/>
            <a:ext cx="5257800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14346" name="AutoShape 10" descr="نتيجة بحث الصور عن ‪Oscillating Chest Vests‬‏"/>
          <p:cNvSpPr>
            <a:spLocks noChangeAspect="1" noChangeArrowheads="1"/>
          </p:cNvSpPr>
          <p:nvPr/>
        </p:nvSpPr>
        <p:spPr bwMode="auto">
          <a:xfrm>
            <a:off x="8115300" y="-1889125"/>
            <a:ext cx="5257800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14348" name="Picture 12" descr="نتيجة بحث الصور عن ‪Oscillating Chest Vests‬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8999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CA" smtClean="0"/>
              <a:t>Airway clearance therapies (ACTs)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 smtClean="0"/>
          </a:p>
          <a:p>
            <a:pPr marL="514350" indent="-51435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The traditional means of providing ACT to CF patients involves: 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CA" dirty="0" smtClean="0"/>
              <a:t>Manual Chest Percussive Therapy with associated postural drainage;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(children &lt; 2 years of age)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b.     Oscillating Chest Vests and Hand-Held Vibratory Expiration Appliances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i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CA" dirty="0" smtClean="0"/>
              <a:t>The most common mutations(</a:t>
            </a:r>
            <a:r>
              <a:rPr lang="el-GR" dirty="0" smtClean="0"/>
              <a:t>Δ</a:t>
            </a:r>
            <a:r>
              <a:rPr lang="en-CA" dirty="0" smtClean="0">
                <a:solidFill>
                  <a:srgbClr val="FF0000"/>
                </a:solidFill>
              </a:rPr>
              <a:t>F508</a:t>
            </a:r>
            <a:r>
              <a:rPr lang="en-CA" dirty="0" smtClean="0"/>
              <a:t>, G542X, G551D, W1282X, W1303K, and R553X)</a:t>
            </a:r>
          </a:p>
          <a:p>
            <a:pPr algn="l" rtl="0"/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CFTR gene</a:t>
            </a:r>
            <a:endParaRPr lang="ar-JO" dirty="0"/>
          </a:p>
        </p:txBody>
      </p:sp>
      <p:sp>
        <p:nvSpPr>
          <p:cNvPr id="4" name="Rounded Rectangle 3"/>
          <p:cNvSpPr/>
          <p:nvPr/>
        </p:nvSpPr>
        <p:spPr>
          <a:xfrm>
            <a:off x="228600" y="2514600"/>
            <a:ext cx="4724400" cy="2819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is the difference w Different mutations?</a:t>
            </a:r>
          </a:p>
          <a:p>
            <a:pPr algn="ctr"/>
            <a:r>
              <a:rPr lang="en-US" dirty="0" smtClean="0"/>
              <a:t>1-Different presentation of symptoms (some genes don’t have GI involvement )</a:t>
            </a:r>
          </a:p>
          <a:p>
            <a:pPr algn="ctr"/>
            <a:r>
              <a:rPr lang="en-US" dirty="0" smtClean="0"/>
              <a:t>2-Severity of illness and prognosis</a:t>
            </a:r>
          </a:p>
          <a:p>
            <a:pPr algn="ctr"/>
            <a:r>
              <a:rPr lang="en-US" dirty="0" smtClean="0"/>
              <a:t>3-Epidemiological distribution in population ( the labs need to cover the MC mutations in each population) 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6290960" y="-84666"/>
            <a:ext cx="2143002" cy="16848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Only memorize the 1</a:t>
            </a:r>
            <a:r>
              <a:rPr lang="en-US" baseline="30000" dirty="0" smtClean="0"/>
              <a:t>st</a:t>
            </a:r>
            <a:r>
              <a:rPr lang="en-US" dirty="0" smtClean="0"/>
              <a:t> gene (MC)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01688" indent="0" algn="l" rtl="0"/>
            <a:r>
              <a:rPr lang="en-US" dirty="0" smtClean="0"/>
              <a:t>Human </a:t>
            </a:r>
            <a:r>
              <a:rPr lang="en-US" dirty="0" err="1" smtClean="0"/>
              <a:t>DNAse</a:t>
            </a:r>
            <a:r>
              <a:rPr lang="en-US" dirty="0" smtClean="0"/>
              <a:t> (</a:t>
            </a:r>
            <a:r>
              <a:rPr lang="en-US" dirty="0" err="1" smtClean="0"/>
              <a:t>Dornase</a:t>
            </a:r>
            <a:r>
              <a:rPr lang="en-US" dirty="0" smtClean="0"/>
              <a:t> alpha</a:t>
            </a:r>
            <a:r>
              <a:rPr lang="en-US" dirty="0" smtClean="0"/>
              <a:t>)</a:t>
            </a:r>
          </a:p>
          <a:p>
            <a:pPr marL="801688" indent="0" algn="l" rtl="0"/>
            <a:endParaRPr lang="en-US" dirty="0"/>
          </a:p>
          <a:p>
            <a:pPr marL="801688" indent="0" algn="l" rtl="0">
              <a:buNone/>
            </a:pPr>
            <a:endParaRPr lang="en-US" dirty="0" smtClean="0"/>
          </a:p>
          <a:p>
            <a:pPr marL="801688" indent="0" algn="l" rtl="0"/>
            <a:r>
              <a:rPr lang="en-US" dirty="0" smtClean="0"/>
              <a:t>HTS 7</a:t>
            </a:r>
            <a:r>
              <a:rPr lang="en-US" dirty="0" smtClean="0"/>
              <a:t>%</a:t>
            </a:r>
          </a:p>
          <a:p>
            <a:pPr marL="801688" indent="0" algn="l" rtl="0"/>
            <a:endParaRPr lang="en-US" dirty="0" smtClean="0"/>
          </a:p>
          <a:p>
            <a:pPr marL="801688" indent="0" algn="l" rtl="0"/>
            <a:endParaRPr lang="en-US" dirty="0" smtClean="0"/>
          </a:p>
          <a:p>
            <a:pPr marL="801688" indent="0" algn="l" rtl="0">
              <a:buNone/>
            </a:pPr>
            <a:endParaRPr lang="en-US" dirty="0" smtClean="0"/>
          </a:p>
          <a:p>
            <a:pPr marL="95250" indent="0" algn="l" rtl="0"/>
            <a:r>
              <a:rPr lang="en-US" dirty="0" smtClean="0"/>
              <a:t>Bronchodilators (B2 agonist)</a:t>
            </a:r>
          </a:p>
          <a:p>
            <a:pPr marL="803275" indent="-173038" algn="l" rtl="0"/>
            <a:r>
              <a:rPr lang="en-US" dirty="0" smtClean="0"/>
              <a:t>Before chest physical therapy for airway clearance</a:t>
            </a:r>
          </a:p>
          <a:p>
            <a:pPr marL="803275" indent="-173038" algn="l" rtl="0"/>
            <a:r>
              <a:rPr lang="en-US" dirty="0" smtClean="0"/>
              <a:t>Also if bronchial </a:t>
            </a:r>
            <a:r>
              <a:rPr lang="en-US" dirty="0" err="1" smtClean="0"/>
              <a:t>hyperresponsiveness</a:t>
            </a:r>
            <a:r>
              <a:rPr lang="en-US" dirty="0" smtClean="0"/>
              <a:t> exists</a:t>
            </a:r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Mucolytics</a:t>
            </a:r>
            <a:endParaRPr lang="ar-JO" dirty="0"/>
          </a:p>
        </p:txBody>
      </p:sp>
      <p:sp>
        <p:nvSpPr>
          <p:cNvPr id="4" name="Rectangle 3"/>
          <p:cNvSpPr/>
          <p:nvPr/>
        </p:nvSpPr>
        <p:spPr>
          <a:xfrm>
            <a:off x="1219200" y="1905000"/>
            <a:ext cx="6629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CA" dirty="0"/>
              <a:t>- fosters cleavage of nucleic material from spent airway neutrophils</a:t>
            </a:r>
          </a:p>
          <a:p>
            <a:pPr>
              <a:defRPr/>
            </a:pPr>
            <a:r>
              <a:rPr lang="en-CA" dirty="0"/>
              <a:t>      - aiding mucus clearance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63478" y="3124200"/>
            <a:ext cx="7391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CA" dirty="0"/>
              <a:t>may be nebulized into the airway:</a:t>
            </a:r>
          </a:p>
          <a:p>
            <a:pPr marL="514350" indent="-514350">
              <a:defRPr/>
            </a:pPr>
            <a:r>
              <a:rPr lang="en-CA" dirty="0"/>
              <a:t>       - providing hydration to thickened airway mucus               </a:t>
            </a:r>
          </a:p>
          <a:p>
            <a:pPr marL="514350" indent="-514350">
              <a:defRPr/>
            </a:pPr>
            <a:r>
              <a:rPr lang="en-CA" dirty="0"/>
              <a:t>       - potent stimulus to cough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Different approaches:</a:t>
            </a:r>
          </a:p>
          <a:p>
            <a:pPr marL="898525" indent="-361950" algn="l" rtl="0"/>
            <a:r>
              <a:rPr lang="en-US" dirty="0" smtClean="0"/>
              <a:t>No antibiotics except with exacerbations</a:t>
            </a:r>
          </a:p>
          <a:p>
            <a:pPr marL="898525" indent="-361950" algn="l" rtl="0"/>
            <a:endParaRPr lang="en-US" dirty="0" smtClean="0"/>
          </a:p>
          <a:p>
            <a:pPr marL="898525" indent="-361950" algn="l" rtl="0"/>
            <a:r>
              <a:rPr lang="en-US" dirty="0" smtClean="0"/>
              <a:t>Continuous inhaled or oral prophylactic antibiotics + IV </a:t>
            </a:r>
            <a:r>
              <a:rPr lang="en-US" dirty="0" err="1" smtClean="0"/>
              <a:t>antibiotcs</a:t>
            </a:r>
            <a:r>
              <a:rPr lang="en-US" dirty="0" smtClean="0"/>
              <a:t> with exacerbations</a:t>
            </a:r>
          </a:p>
          <a:p>
            <a:pPr marL="898525" indent="-361950" algn="l" rtl="0"/>
            <a:endParaRPr lang="en-US" dirty="0" smtClean="0"/>
          </a:p>
          <a:p>
            <a:pPr marL="898525" indent="-361950" algn="l" rtl="0"/>
            <a:endParaRPr lang="en-US" dirty="0" smtClean="0"/>
          </a:p>
          <a:p>
            <a:pPr marL="898525" indent="-361950" algn="l" rtl="0"/>
            <a:r>
              <a:rPr lang="en-US" dirty="0" smtClean="0"/>
              <a:t>Aggressive therapy every 2-3 weeks every 1-2 months</a:t>
            </a:r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Antibiotics</a:t>
            </a:r>
            <a:endParaRPr lang="ar-JO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 rtl="0"/>
            <a:r>
              <a:rPr lang="en-US" dirty="0" smtClean="0"/>
              <a:t>Aerosolized </a:t>
            </a:r>
          </a:p>
          <a:p>
            <a:pPr marL="444500" indent="185738" algn="l" rtl="0"/>
            <a:r>
              <a:rPr lang="en-US" dirty="0" err="1" smtClean="0"/>
              <a:t>Tobramycin</a:t>
            </a:r>
            <a:r>
              <a:rPr lang="en-US" dirty="0" smtClean="0"/>
              <a:t> (alternating monthly to prevent </a:t>
            </a:r>
            <a:r>
              <a:rPr lang="en-US" dirty="0" err="1" smtClean="0"/>
              <a:t>Pseudomonus</a:t>
            </a:r>
            <a:r>
              <a:rPr lang="en-US" dirty="0" smtClean="0"/>
              <a:t> colonization)</a:t>
            </a:r>
          </a:p>
          <a:p>
            <a:pPr marL="444500" indent="185738" algn="l" rtl="0"/>
            <a:r>
              <a:rPr lang="en-US" dirty="0" err="1" smtClean="0"/>
              <a:t>Gentamycin</a:t>
            </a:r>
            <a:endParaRPr lang="en-US" dirty="0" smtClean="0"/>
          </a:p>
          <a:p>
            <a:pPr marL="444500" indent="185738" algn="l" rtl="0"/>
            <a:r>
              <a:rPr lang="en-US" dirty="0" err="1" smtClean="0"/>
              <a:t>Aztreonam</a:t>
            </a:r>
            <a:endParaRPr lang="en-US" dirty="0" smtClean="0"/>
          </a:p>
          <a:p>
            <a:pPr marL="444500" indent="185738" algn="l" rtl="0"/>
            <a:r>
              <a:rPr lang="en-US" dirty="0" err="1" smtClean="0"/>
              <a:t>Colistin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Oral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IV</a:t>
            </a:r>
          </a:p>
          <a:p>
            <a:pPr marL="365125" indent="76200" algn="l" rtl="0"/>
            <a:r>
              <a:rPr lang="en-US" dirty="0" err="1" smtClean="0"/>
              <a:t>Aminoglycosides</a:t>
            </a:r>
            <a:endParaRPr lang="en-US" dirty="0" smtClean="0"/>
          </a:p>
          <a:p>
            <a:pPr marL="365125" indent="76200" algn="l" rtl="0"/>
            <a:r>
              <a:rPr lang="en-US" dirty="0" smtClean="0"/>
              <a:t>Anti-</a:t>
            </a:r>
            <a:r>
              <a:rPr lang="en-US" dirty="0" err="1" smtClean="0"/>
              <a:t>Pseudomonus</a:t>
            </a:r>
            <a:r>
              <a:rPr lang="en-US" dirty="0" smtClean="0"/>
              <a:t> penicillin </a:t>
            </a:r>
          </a:p>
          <a:p>
            <a:pPr marL="365125" indent="76200" algn="l" rtl="0"/>
            <a:r>
              <a:rPr lang="en-US" dirty="0" err="1" smtClean="0"/>
              <a:t>Imipenem</a:t>
            </a:r>
            <a:r>
              <a:rPr lang="en-US" dirty="0" smtClean="0"/>
              <a:t> or </a:t>
            </a:r>
            <a:r>
              <a:rPr lang="en-US" dirty="0" err="1" smtClean="0"/>
              <a:t>meropenem</a:t>
            </a:r>
            <a:endParaRPr lang="en-US" dirty="0" smtClean="0"/>
          </a:p>
          <a:p>
            <a:pPr marL="365125" indent="76200" algn="l" rtl="0"/>
            <a:r>
              <a:rPr lang="en-US" dirty="0" err="1" smtClean="0"/>
              <a:t>Ceftazidime</a:t>
            </a:r>
            <a:r>
              <a:rPr lang="en-US" dirty="0" smtClean="0"/>
              <a:t> (3</a:t>
            </a:r>
            <a:r>
              <a:rPr lang="en-US" baseline="30000" dirty="0" smtClean="0"/>
              <a:t>rd</a:t>
            </a:r>
            <a:r>
              <a:rPr lang="en-US" dirty="0" smtClean="0"/>
              <a:t> G Cephalosporin )</a:t>
            </a:r>
          </a:p>
          <a:p>
            <a:pPr marL="365125" indent="76200" algn="l" rtl="0"/>
            <a:r>
              <a:rPr lang="en-US" dirty="0" err="1" smtClean="0"/>
              <a:t>Cefipime</a:t>
            </a:r>
            <a:r>
              <a:rPr lang="en-US" dirty="0" smtClean="0"/>
              <a:t> ( 4 </a:t>
            </a:r>
            <a:r>
              <a:rPr lang="en-US" dirty="0" err="1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G cephalosporin)</a:t>
            </a:r>
            <a:endParaRPr lang="en-US" dirty="0" smtClean="0"/>
          </a:p>
          <a:p>
            <a:pPr marL="365125" indent="76200" algn="l" rtl="0"/>
            <a:r>
              <a:rPr lang="en-US" dirty="0" err="1" smtClean="0"/>
              <a:t>Quinilones</a:t>
            </a:r>
            <a:r>
              <a:rPr lang="en-US" dirty="0" smtClean="0"/>
              <a:t> </a:t>
            </a:r>
            <a:r>
              <a:rPr lang="en-US" dirty="0" smtClean="0"/>
              <a:t>?</a:t>
            </a:r>
          </a:p>
          <a:p>
            <a:pPr marL="365125" indent="76200" algn="l" rtl="0"/>
            <a:r>
              <a:rPr lang="en-US" sz="2300" dirty="0" smtClean="0"/>
              <a:t>ciprofloxacin</a:t>
            </a:r>
            <a:r>
              <a:rPr lang="en-US" sz="2300" dirty="0" smtClean="0"/>
              <a:t>, levofloxacin </a:t>
            </a:r>
            <a:endParaRPr lang="en-US" dirty="0" smtClean="0"/>
          </a:p>
          <a:p>
            <a:pPr algn="l" rtl="0"/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Antibiotics</a:t>
            </a:r>
            <a:endParaRPr lang="ar-JO" dirty="0"/>
          </a:p>
        </p:txBody>
      </p:sp>
      <p:sp>
        <p:nvSpPr>
          <p:cNvPr id="4" name="Right Brace 3"/>
          <p:cNvSpPr/>
          <p:nvPr/>
        </p:nvSpPr>
        <p:spPr>
          <a:xfrm>
            <a:off x="4783810" y="4838700"/>
            <a:ext cx="10668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TextBox 4"/>
          <p:cNvSpPr txBox="1"/>
          <p:nvPr/>
        </p:nvSpPr>
        <p:spPr>
          <a:xfrm>
            <a:off x="5875149" y="4641942"/>
            <a:ext cx="32766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these drugs of cephalosporin cover </a:t>
            </a:r>
            <a:r>
              <a:rPr lang="en-US" dirty="0" smtClean="0"/>
              <a:t>pseudomonas (no resistance)</a:t>
            </a:r>
            <a:endParaRPr lang="ar-JO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71800" y="5862935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81400" y="6165502"/>
            <a:ext cx="4953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 smtClean="0"/>
              <a:t>avoided </a:t>
            </a:r>
            <a:r>
              <a:rPr lang="en-US" sz="1200" dirty="0" smtClean="0"/>
              <a:t>in </a:t>
            </a:r>
            <a:r>
              <a:rPr lang="en-US" sz="1200" dirty="0" smtClean="0"/>
              <a:t>children </a:t>
            </a:r>
            <a:r>
              <a:rPr lang="en-US" sz="1200" dirty="0" smtClean="0"/>
              <a:t>due to side effect but if strongly indicated , give </a:t>
            </a:r>
            <a:r>
              <a:rPr lang="en-US" sz="1200" dirty="0" smtClean="0"/>
              <a:t>them cautiously</a:t>
            </a:r>
            <a:endParaRPr lang="ar-JO" sz="1200" dirty="0"/>
          </a:p>
        </p:txBody>
      </p:sp>
      <p:sp>
        <p:nvSpPr>
          <p:cNvPr id="6" name="Rounded Rectangle 5"/>
          <p:cNvSpPr/>
          <p:nvPr/>
        </p:nvSpPr>
        <p:spPr>
          <a:xfrm>
            <a:off x="5181600" y="3233980"/>
            <a:ext cx="3581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vancomycin</a:t>
            </a:r>
            <a:r>
              <a:rPr lang="en-US" dirty="0" smtClean="0"/>
              <a:t> for </a:t>
            </a:r>
            <a:r>
              <a:rPr lang="en-US" dirty="0" err="1" smtClean="0"/>
              <a:t>S.aureus</a:t>
            </a:r>
            <a:r>
              <a:rPr lang="en-US" dirty="0" smtClean="0"/>
              <a:t> </a:t>
            </a:r>
            <a:r>
              <a:rPr lang="en-US" dirty="0" err="1" smtClean="0"/>
              <a:t>cuz</a:t>
            </a:r>
            <a:r>
              <a:rPr lang="en-US" dirty="0" smtClean="0"/>
              <a:t> </a:t>
            </a:r>
            <a:r>
              <a:rPr lang="en-US" dirty="0"/>
              <a:t>Usually </a:t>
            </a:r>
            <a:r>
              <a:rPr lang="en-US" dirty="0" smtClean="0"/>
              <a:t>resistant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6182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Three times weekly </a:t>
            </a:r>
            <a:r>
              <a:rPr lang="en-US" dirty="0" err="1" smtClean="0"/>
              <a:t>azythromycin</a:t>
            </a:r>
            <a:r>
              <a:rPr lang="en-US" dirty="0" smtClean="0"/>
              <a:t>(M,W,F)</a:t>
            </a:r>
          </a:p>
          <a:p>
            <a:pPr algn="l" rtl="0"/>
            <a:r>
              <a:rPr lang="en-US" dirty="0" smtClean="0"/>
              <a:t>Decrease exacerbation</a:t>
            </a:r>
          </a:p>
          <a:p>
            <a:pPr marL="630238" indent="0" algn="l" rtl="0"/>
            <a:r>
              <a:rPr lang="en-US" dirty="0" smtClean="0"/>
              <a:t>Decrease hospitalization</a:t>
            </a:r>
          </a:p>
          <a:p>
            <a:pPr marL="630238" indent="0" algn="l" rtl="0"/>
            <a:r>
              <a:rPr lang="en-US" dirty="0" smtClean="0"/>
              <a:t>Improve pulmonary function</a:t>
            </a:r>
          </a:p>
          <a:p>
            <a:pPr marL="630238" indent="0" algn="l" rtl="0"/>
            <a:r>
              <a:rPr lang="en-US" dirty="0" smtClean="0"/>
              <a:t>Increase in weight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High dose </a:t>
            </a:r>
            <a:r>
              <a:rPr lang="en-US" dirty="0" err="1" smtClean="0"/>
              <a:t>Ibuprufen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 </a:t>
            </a:r>
            <a:r>
              <a:rPr lang="en-US" dirty="0" err="1" smtClean="0"/>
              <a:t>inflamatory</a:t>
            </a:r>
            <a:endParaRPr lang="ar-JO" dirty="0"/>
          </a:p>
        </p:txBody>
      </p:sp>
      <p:sp>
        <p:nvSpPr>
          <p:cNvPr id="4" name="Rectangle 3"/>
          <p:cNvSpPr/>
          <p:nvPr/>
        </p:nvSpPr>
        <p:spPr>
          <a:xfrm>
            <a:off x="6705600" y="2057400"/>
            <a:ext cx="20574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AB here, it also has anti inflammatory effects 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Limited benefits in certain circumstances</a:t>
            </a:r>
          </a:p>
          <a:p>
            <a:pPr algn="l" rtl="0"/>
            <a:r>
              <a:rPr lang="en-US" dirty="0" smtClean="0"/>
              <a:t>Side effects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Corticosteroid</a:t>
            </a:r>
            <a:endParaRPr lang="ar-JO" dirty="0"/>
          </a:p>
        </p:txBody>
      </p:sp>
      <p:sp>
        <p:nvSpPr>
          <p:cNvPr id="4" name="Left Arrow 3"/>
          <p:cNvSpPr/>
          <p:nvPr/>
        </p:nvSpPr>
        <p:spPr>
          <a:xfrm>
            <a:off x="5105400" y="2133600"/>
            <a:ext cx="25146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</a:t>
            </a:r>
            <a:r>
              <a:rPr lang="en-US" dirty="0" err="1" smtClean="0"/>
              <a:t>pt</a:t>
            </a:r>
            <a:r>
              <a:rPr lang="en-US" dirty="0" smtClean="0"/>
              <a:t> has asthma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Pancreatic enzymes (</a:t>
            </a:r>
            <a:r>
              <a:rPr lang="en-US" dirty="0" err="1" smtClean="0"/>
              <a:t>creon</a:t>
            </a:r>
            <a:r>
              <a:rPr lang="en-US" dirty="0" smtClean="0"/>
              <a:t>)</a:t>
            </a:r>
          </a:p>
          <a:p>
            <a:pPr marL="725488" indent="77788" algn="l" rtl="0"/>
            <a:r>
              <a:rPr lang="en-US" dirty="0" smtClean="0"/>
              <a:t>lipase, protease, and amylase</a:t>
            </a:r>
          </a:p>
          <a:p>
            <a:pPr marL="725488" indent="77788" algn="l" rtl="0"/>
            <a:r>
              <a:rPr lang="en-US" dirty="0" smtClean="0"/>
              <a:t>SE </a:t>
            </a:r>
            <a:r>
              <a:rPr lang="en-US" dirty="0" err="1" smtClean="0"/>
              <a:t>fibrosing</a:t>
            </a:r>
            <a:r>
              <a:rPr lang="en-US" dirty="0" smtClean="0"/>
              <a:t> </a:t>
            </a:r>
            <a:r>
              <a:rPr lang="en-US" dirty="0" err="1" smtClean="0"/>
              <a:t>colonopathy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Vitamins (ADEK)</a:t>
            </a:r>
          </a:p>
          <a:p>
            <a:pPr algn="l" rtl="0"/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Rounded Rectangle 3"/>
          <p:cNvSpPr/>
          <p:nvPr/>
        </p:nvSpPr>
        <p:spPr>
          <a:xfrm>
            <a:off x="6477000" y="838200"/>
            <a:ext cx="25146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Dose </a:t>
            </a:r>
            <a:r>
              <a:rPr lang="en-US" dirty="0" smtClean="0"/>
              <a:t>is calculated </a:t>
            </a:r>
            <a:r>
              <a:rPr lang="en-US" dirty="0"/>
              <a:t>according to </a:t>
            </a:r>
            <a:r>
              <a:rPr lang="en-US" dirty="0" smtClean="0"/>
              <a:t>lipase content </a:t>
            </a:r>
            <a:endParaRPr lang="en-US" dirty="0"/>
          </a:p>
          <a:p>
            <a:r>
              <a:rPr lang="en-US" dirty="0" smtClean="0"/>
              <a:t>*the </a:t>
            </a:r>
            <a:r>
              <a:rPr lang="en-US" dirty="0"/>
              <a:t>dose is higher in younger </a:t>
            </a:r>
            <a:r>
              <a:rPr lang="en-US" dirty="0" err="1" smtClean="0"/>
              <a:t>pts</a:t>
            </a:r>
            <a:r>
              <a:rPr lang="en-US" dirty="0" smtClean="0"/>
              <a:t> </a:t>
            </a:r>
            <a:endParaRPr lang="ar-JO" dirty="0"/>
          </a:p>
        </p:txBody>
      </p:sp>
      <p:sp>
        <p:nvSpPr>
          <p:cNvPr id="5" name="Left Arrow 4"/>
          <p:cNvSpPr/>
          <p:nvPr/>
        </p:nvSpPr>
        <p:spPr>
          <a:xfrm>
            <a:off x="5867400" y="2439692"/>
            <a:ext cx="3276600" cy="99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 we give minimal Effective Dose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3276600" y="3733800"/>
            <a:ext cx="5486400" cy="11107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Fat soluble, lost </a:t>
            </a:r>
            <a:r>
              <a:rPr lang="en-US" dirty="0" err="1" smtClean="0"/>
              <a:t>cuz</a:t>
            </a:r>
            <a:r>
              <a:rPr lang="en-US" dirty="0" smtClean="0"/>
              <a:t> of </a:t>
            </a:r>
            <a:r>
              <a:rPr lang="en-US" dirty="0" err="1" smtClean="0"/>
              <a:t>malabsorbtion</a:t>
            </a:r>
            <a:r>
              <a:rPr lang="en-US" dirty="0" smtClean="0"/>
              <a:t> so we need supplementation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67200" y="4844511"/>
            <a:ext cx="4724400" cy="1861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Remember:</a:t>
            </a:r>
          </a:p>
          <a:p>
            <a:pPr algn="ctr"/>
            <a:r>
              <a:rPr lang="en-US" dirty="0" smtClean="0"/>
              <a:t>VA deficiency: blindness, dry scaly skin</a:t>
            </a:r>
          </a:p>
          <a:p>
            <a:pPr algn="ctr"/>
            <a:r>
              <a:rPr lang="en-US" dirty="0" smtClean="0"/>
              <a:t>VK </a:t>
            </a:r>
            <a:r>
              <a:rPr lang="en-US" dirty="0"/>
              <a:t>deficiency </a:t>
            </a:r>
            <a:r>
              <a:rPr lang="en-US" dirty="0" smtClean="0"/>
              <a:t>: bleeding</a:t>
            </a:r>
          </a:p>
          <a:p>
            <a:pPr algn="ctr"/>
            <a:r>
              <a:rPr lang="en-US" dirty="0" smtClean="0"/>
              <a:t>VE</a:t>
            </a:r>
            <a:r>
              <a:rPr lang="en-US" dirty="0"/>
              <a:t> deficiency</a:t>
            </a:r>
            <a:r>
              <a:rPr lang="en-US" dirty="0" smtClean="0"/>
              <a:t> : anemia and neuropathy</a:t>
            </a:r>
          </a:p>
          <a:p>
            <a:pPr algn="ctr"/>
            <a:r>
              <a:rPr lang="en-US" dirty="0" smtClean="0"/>
              <a:t>VD</a:t>
            </a:r>
            <a:r>
              <a:rPr lang="en-US" dirty="0"/>
              <a:t> deficiency </a:t>
            </a:r>
            <a:r>
              <a:rPr lang="en-US" dirty="0" smtClean="0"/>
              <a:t>: rickets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In certain gene defects</a:t>
            </a:r>
          </a:p>
          <a:p>
            <a:pPr algn="l" rtl="0"/>
            <a:r>
              <a:rPr lang="en-US" dirty="0" smtClean="0"/>
              <a:t>Potentiate chloride transport across CFTR channels by enhancing channel opening (gating)</a:t>
            </a:r>
          </a:p>
          <a:p>
            <a:pPr algn="l" rtl="0"/>
            <a:r>
              <a:rPr lang="en-US" dirty="0" smtClean="0"/>
              <a:t>Delay progressing of the disease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In certain mutations</a:t>
            </a:r>
          </a:p>
          <a:p>
            <a:pPr algn="l" rtl="0"/>
            <a:r>
              <a:rPr lang="en-US" dirty="0" err="1" smtClean="0"/>
              <a:t>Ivakaftor</a:t>
            </a:r>
            <a:r>
              <a:rPr lang="en-US" dirty="0" smtClean="0"/>
              <a:t>: approved in children older 6 months.</a:t>
            </a:r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CFTR </a:t>
            </a:r>
            <a:r>
              <a:rPr lang="en-US" dirty="0" err="1" smtClean="0"/>
              <a:t>Potentiators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5257800" y="1273444"/>
            <a:ext cx="31242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Used for Class 3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combination contains </a:t>
            </a:r>
            <a:r>
              <a:rPr lang="en-US" dirty="0" err="1" smtClean="0"/>
              <a:t>Lumakaftor</a:t>
            </a:r>
            <a:r>
              <a:rPr lang="en-US" dirty="0" smtClean="0"/>
              <a:t>, A CFTR </a:t>
            </a:r>
            <a:r>
              <a:rPr lang="en-US" dirty="0" err="1" smtClean="0"/>
              <a:t>correcter</a:t>
            </a:r>
            <a:endParaRPr lang="en-US" dirty="0" smtClean="0"/>
          </a:p>
          <a:p>
            <a:pPr algn="l" rtl="0"/>
            <a:r>
              <a:rPr lang="en-US" dirty="0" smtClean="0"/>
              <a:t>It enhances processing and </a:t>
            </a:r>
            <a:r>
              <a:rPr lang="en-US" dirty="0" err="1" smtClean="0"/>
              <a:t>trtaficking</a:t>
            </a:r>
            <a:r>
              <a:rPr lang="en-US" dirty="0" smtClean="0"/>
              <a:t> of </a:t>
            </a:r>
            <a:r>
              <a:rPr lang="el-GR" dirty="0">
                <a:solidFill>
                  <a:srgbClr val="FF0000"/>
                </a:solidFill>
              </a:rPr>
              <a:t>Δ </a:t>
            </a:r>
            <a:r>
              <a:rPr lang="en-US" dirty="0">
                <a:solidFill>
                  <a:srgbClr val="FF0000"/>
                </a:solidFill>
              </a:rPr>
              <a:t>F508 </a:t>
            </a:r>
            <a:r>
              <a:rPr lang="en-US" dirty="0" smtClean="0">
                <a:solidFill>
                  <a:srgbClr val="FF0000"/>
                </a:solidFill>
              </a:rPr>
              <a:t>defect, to enable the protein to reach the cell surface</a:t>
            </a:r>
          </a:p>
          <a:p>
            <a:pPr algn="l" rtl="0"/>
            <a:r>
              <a:rPr lang="en-US" dirty="0" smtClean="0"/>
              <a:t>In children older 6 years, who are homozygous for </a:t>
            </a:r>
            <a:r>
              <a:rPr lang="el-GR" dirty="0"/>
              <a:t>Δ </a:t>
            </a:r>
            <a:r>
              <a:rPr lang="en-US" dirty="0"/>
              <a:t>F508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Lumacaftor/ </a:t>
            </a:r>
            <a:r>
              <a:rPr lang="en-US" dirty="0" err="1" smtClean="0"/>
              <a:t>ivacaftor</a:t>
            </a:r>
            <a:r>
              <a:rPr lang="en-US" dirty="0" smtClean="0"/>
              <a:t> (</a:t>
            </a:r>
            <a:r>
              <a:rPr lang="en-US" dirty="0" err="1" smtClean="0"/>
              <a:t>orkami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5715000" y="4495800"/>
            <a:ext cx="2057400" cy="1219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Used for Class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2281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For patients 10 years or more</a:t>
            </a:r>
          </a:p>
          <a:p>
            <a:pPr algn="l" rtl="0"/>
            <a:r>
              <a:rPr lang="en-US" dirty="0" smtClean="0"/>
              <a:t>By 75 gm 2hours-OGTT</a:t>
            </a:r>
          </a:p>
          <a:p>
            <a:pPr algn="l" rtl="0"/>
            <a:r>
              <a:rPr lang="en-US" dirty="0" smtClean="0"/>
              <a:t>Monitor sugar during </a:t>
            </a:r>
            <a:r>
              <a:rPr lang="en-US" dirty="0" smtClean="0"/>
              <a:t>exacerbations</a:t>
            </a:r>
            <a:endParaRPr lang="en-US" dirty="0" smtClean="0"/>
          </a:p>
          <a:p>
            <a:pPr algn="l" rtl="0"/>
            <a:r>
              <a:rPr lang="en-US" dirty="0" smtClean="0"/>
              <a:t>Treatment: insulin</a:t>
            </a:r>
          </a:p>
          <a:p>
            <a:pPr algn="l" rtl="0"/>
            <a:endParaRPr lang="en-US" dirty="0" smtClean="0"/>
          </a:p>
          <a:p>
            <a:pPr marL="109728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HbA1c measurements are recommended quarterly.</a:t>
            </a:r>
          </a:p>
          <a:p>
            <a:pPr algn="l" rtl="0"/>
            <a:r>
              <a:rPr lang="en-US" dirty="0" smtClean="0"/>
              <a:t>HbA1c treatment goal is &lt; 7%</a:t>
            </a:r>
          </a:p>
          <a:p>
            <a:pPr algn="l" rtl="0"/>
            <a:endParaRPr lang="en-US" dirty="0" smtClean="0"/>
          </a:p>
          <a:p>
            <a:pPr algn="l" rtl="0"/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CFDM</a:t>
            </a:r>
            <a:endParaRPr lang="ar-JO" dirty="0"/>
          </a:p>
        </p:txBody>
      </p:sp>
      <p:sp>
        <p:nvSpPr>
          <p:cNvPr id="4" name="Rectangle 3"/>
          <p:cNvSpPr/>
          <p:nvPr/>
        </p:nvSpPr>
        <p:spPr>
          <a:xfrm>
            <a:off x="533400" y="3352800"/>
            <a:ext cx="8077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Lesser dose than DM1 </a:t>
            </a:r>
            <a:r>
              <a:rPr lang="en-US" dirty="0" err="1" smtClean="0"/>
              <a:t>cuz</a:t>
            </a:r>
            <a:r>
              <a:rPr lang="en-US" dirty="0" smtClean="0"/>
              <a:t> here alpha (Glucagon) and beta ( insulin) cells affected VS DM1 only beta cells affected 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/>
            <a:r>
              <a:rPr lang="en-US" dirty="0" smtClean="0"/>
              <a:t>DIOS: Rectal </a:t>
            </a:r>
            <a:r>
              <a:rPr lang="en-US" dirty="0" err="1" smtClean="0"/>
              <a:t>prolapse:gentle</a:t>
            </a:r>
            <a:r>
              <a:rPr lang="en-US" dirty="0" smtClean="0"/>
              <a:t> manual pressure</a:t>
            </a:r>
          </a:p>
          <a:p>
            <a:pPr marL="0" indent="0" algn="l" rtl="0"/>
            <a:endParaRPr lang="en-US" dirty="0"/>
          </a:p>
          <a:p>
            <a:pPr marL="0" indent="0" algn="l" rtl="0"/>
            <a:r>
              <a:rPr lang="en-US" dirty="0" smtClean="0"/>
              <a:t>Sinusitis: Aggressive Antibiotic</a:t>
            </a:r>
          </a:p>
          <a:p>
            <a:pPr marL="0" indent="0" algn="l" rtl="0"/>
            <a:endParaRPr lang="en-US" dirty="0" smtClean="0"/>
          </a:p>
          <a:p>
            <a:pPr marL="0" indent="0" algn="l" rtl="0"/>
            <a:r>
              <a:rPr lang="en-US" dirty="0" smtClean="0"/>
              <a:t>Polyps: local steroids</a:t>
            </a:r>
          </a:p>
          <a:p>
            <a:pPr marL="0" indent="0" algn="l" rtl="0"/>
            <a:endParaRPr lang="en-US" dirty="0" smtClean="0"/>
          </a:p>
          <a:p>
            <a:pPr marL="0" indent="0" algn="l" rtl="0"/>
            <a:r>
              <a:rPr lang="en-US" dirty="0" smtClean="0"/>
              <a:t>Fertility: assisted reproductive technology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</a:t>
            </a:r>
            <a:endParaRPr lang="ar-JO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CFTR gene</a:t>
            </a:r>
            <a:endParaRPr lang="en-CA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buFont typeface="Arial" charset="0"/>
              <a:buChar char="•"/>
              <a:defRPr/>
            </a:pPr>
            <a:r>
              <a:rPr lang="en-CA" dirty="0" smtClean="0"/>
              <a:t>Mutations classification:</a:t>
            </a:r>
          </a:p>
          <a:p>
            <a:pPr marL="514350" indent="-514350" algn="l" rtl="0" eaLnBrk="1" hangingPunct="1">
              <a:buFont typeface="+mj-lt"/>
              <a:buAutoNum type="arabicPeriod"/>
              <a:defRPr/>
            </a:pPr>
            <a:r>
              <a:rPr lang="en-CA" dirty="0" smtClean="0"/>
              <a:t>Class I, II, and III mutations are associated with severe defects in CFTR production and usually are associated with severe progressive pulmonary disease and pancreatic insufficiency</a:t>
            </a:r>
          </a:p>
          <a:p>
            <a:pPr marL="514350" indent="-514350" algn="l" rtl="0" eaLnBrk="1" hangingPunct="1">
              <a:buNone/>
              <a:defRPr/>
            </a:pPr>
            <a:endParaRPr lang="en-CA" dirty="0" smtClean="0"/>
          </a:p>
          <a:p>
            <a:pPr marL="514350" indent="-514350" algn="l" rtl="0" eaLnBrk="1" hangingPunct="1">
              <a:buFont typeface="+mj-lt"/>
              <a:buAutoNum type="arabicPeriod"/>
              <a:defRPr/>
            </a:pPr>
            <a:r>
              <a:rPr lang="en-CA" dirty="0" smtClean="0"/>
              <a:t>Class IV and V mutations often cause milder, atypical, or even no evidence of disease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257800" y="152400"/>
            <a:ext cx="3733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need to defer w classes </a:t>
            </a:r>
            <a:r>
              <a:rPr lang="en-US" dirty="0" err="1" smtClean="0"/>
              <a:t>cuz</a:t>
            </a:r>
            <a:r>
              <a:rPr lang="en-US" dirty="0" smtClean="0"/>
              <a:t> it may have specific management</a:t>
            </a:r>
          </a:p>
          <a:p>
            <a:pPr algn="ctr"/>
            <a:r>
              <a:rPr lang="en-US" dirty="0" smtClean="0"/>
              <a:t>Each class has specific combination of gene mutations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019800" y="37338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Delta F508 is class 2 mutation (MC)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With aggressive therapy median survival age is 36.9 years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80% of patients reach puberty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Cause of death is generally respiratory failure and </a:t>
            </a:r>
            <a:r>
              <a:rPr lang="en-US" dirty="0" err="1" smtClean="0"/>
              <a:t>cor</a:t>
            </a:r>
            <a:r>
              <a:rPr lang="en-US" dirty="0" smtClean="0"/>
              <a:t> </a:t>
            </a:r>
            <a:r>
              <a:rPr lang="en-US" dirty="0" err="1" smtClean="0"/>
              <a:t>pulmonale</a:t>
            </a:r>
            <a:r>
              <a:rPr lang="en-US" dirty="0" smtClean="0"/>
              <a:t>.</a:t>
            </a:r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</a:t>
            </a:r>
            <a:endParaRPr lang="ar-JO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09600" y="394561"/>
            <a:ext cx="2743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DNA code 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657600" y="508861"/>
            <a:ext cx="1981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transcription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096000" y="411351"/>
            <a:ext cx="2286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</a:t>
            </a:r>
            <a:r>
              <a:rPr lang="en-US" dirty="0" err="1" smtClean="0"/>
              <a:t>RNA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 rot="16200000">
            <a:off x="6515100" y="1409700"/>
            <a:ext cx="1752600" cy="1524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Splicing and capping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886773" y="3048000"/>
            <a:ext cx="2895600" cy="8872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mRNA</a:t>
            </a:r>
          </a:p>
          <a:p>
            <a:pPr algn="ctr"/>
            <a:r>
              <a:rPr lang="en-US" dirty="0" smtClean="0"/>
              <a:t>(transports from nucleus to cytoplasm</a:t>
            </a:r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3521990" y="3113222"/>
            <a:ext cx="21336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91519" y="2986652"/>
            <a:ext cx="2743200" cy="938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Amino Acid sequence(primary protein structure)</a:t>
            </a:r>
            <a:endParaRPr lang="en-US" dirty="0"/>
          </a:p>
        </p:txBody>
      </p:sp>
      <p:sp>
        <p:nvSpPr>
          <p:cNvPr id="13" name="Left Arrow 12"/>
          <p:cNvSpPr/>
          <p:nvPr/>
        </p:nvSpPr>
        <p:spPr>
          <a:xfrm rot="16200000">
            <a:off x="1180455" y="4267200"/>
            <a:ext cx="1371600" cy="1066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folding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91519" y="5626529"/>
            <a:ext cx="2286000" cy="9945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Secondary and tertiary protein 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3201692" y="5614261"/>
            <a:ext cx="2437108" cy="1019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Transport to cell membrane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886773" y="5614260"/>
            <a:ext cx="2723827" cy="10190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Turn over (aging)</a:t>
            </a:r>
            <a:endParaRPr lang="en-US" dirty="0"/>
          </a:p>
        </p:txBody>
      </p:sp>
      <p:sp>
        <p:nvSpPr>
          <p:cNvPr id="17" name="Oval Callout 16"/>
          <p:cNvSpPr/>
          <p:nvPr/>
        </p:nvSpPr>
        <p:spPr>
          <a:xfrm>
            <a:off x="0" y="1381609"/>
            <a:ext cx="2286000" cy="1281839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u="sng" dirty="0" smtClean="0"/>
              <a:t>Any defect in this process : CF</a:t>
            </a:r>
            <a:endParaRPr lang="en-US" b="1" i="1" u="sng" dirty="0"/>
          </a:p>
        </p:txBody>
      </p:sp>
      <p:sp>
        <p:nvSpPr>
          <p:cNvPr id="18" name="Right Arrow Callout 17"/>
          <p:cNvSpPr/>
          <p:nvPr/>
        </p:nvSpPr>
        <p:spPr>
          <a:xfrm>
            <a:off x="3334718" y="1234699"/>
            <a:ext cx="3436749" cy="1469432"/>
          </a:xfrm>
          <a:prstGeom prst="righ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Post modification </a:t>
            </a:r>
          </a:p>
          <a:p>
            <a:pPr algn="ctr"/>
            <a:r>
              <a:rPr lang="en-US" dirty="0" smtClean="0"/>
              <a:t>Splicing : removal of introns and binding of exons (functional)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86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ight Arrow 3"/>
          <p:cNvSpPr/>
          <p:nvPr/>
        </p:nvSpPr>
        <p:spPr>
          <a:xfrm rot="1962749">
            <a:off x="557528" y="2267303"/>
            <a:ext cx="1902527" cy="953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Most severe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Left Arrow 3"/>
          <p:cNvSpPr/>
          <p:nvPr/>
        </p:nvSpPr>
        <p:spPr>
          <a:xfrm rot="19213667">
            <a:off x="7654689" y="2793401"/>
            <a:ext cx="1596125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mildest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Microbial infection in cystic fibrosis | British Society fo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65532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248400" y="0"/>
            <a:ext cx="2819400" cy="670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 </a:t>
            </a:r>
            <a:r>
              <a:rPr lang="en-US" dirty="0"/>
              <a:t>airway and </a:t>
            </a:r>
            <a:r>
              <a:rPr lang="en-US" dirty="0" err="1" smtClean="0"/>
              <a:t>intesine</a:t>
            </a:r>
            <a:r>
              <a:rPr lang="en-US" dirty="0" smtClean="0"/>
              <a:t>:</a:t>
            </a:r>
            <a:endParaRPr lang="en-US" dirty="0"/>
          </a:p>
          <a:p>
            <a:pPr algn="ctr"/>
            <a:r>
              <a:rPr lang="en-US" dirty="0" smtClean="0"/>
              <a:t>    cl brings H2O out of cells</a:t>
            </a:r>
          </a:p>
          <a:p>
            <a:pPr algn="ctr"/>
            <a:r>
              <a:rPr lang="en-US" dirty="0" smtClean="0"/>
              <a:t>NA brings H2O inside the cell ((balance))</a:t>
            </a:r>
          </a:p>
          <a:p>
            <a:pPr algn="ctr"/>
            <a:r>
              <a:rPr lang="en-US" dirty="0" smtClean="0"/>
              <a:t>If no cl conductance then just Na enters the cell with H2O and the mucus becomes dehydrated, sticky ,thick (media for infection, obstructed channels)</a:t>
            </a:r>
          </a:p>
          <a:p>
            <a:pPr algn="ctr"/>
            <a:r>
              <a:rPr lang="en-US" dirty="0" smtClean="0"/>
              <a:t>That’s why the MC presentation is recurrent infection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51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1660</TotalTime>
  <Words>2620</Words>
  <Application>Microsoft Office PowerPoint</Application>
  <PresentationFormat>On-screen Show (4:3)</PresentationFormat>
  <Paragraphs>461</Paragraphs>
  <Slides>50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Concourse</vt:lpstr>
      <vt:lpstr>Cystic fibrosis</vt:lpstr>
      <vt:lpstr>Introduction</vt:lpstr>
      <vt:lpstr>CFTR gene</vt:lpstr>
      <vt:lpstr>CFTR gene</vt:lpstr>
      <vt:lpstr>CFTR gene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Pathophysiology</vt:lpstr>
      <vt:lpstr>History</vt:lpstr>
      <vt:lpstr>GIT</vt:lpstr>
      <vt:lpstr>PowerPoint Presentation</vt:lpstr>
      <vt:lpstr> Pancreas and liver</vt:lpstr>
      <vt:lpstr>Lung Disease</vt:lpstr>
      <vt:lpstr>Airway colonization</vt:lpstr>
      <vt:lpstr>Respiratory system manifestations</vt:lpstr>
      <vt:lpstr>Respiratory system</vt:lpstr>
      <vt:lpstr>PowerPoint Presentation</vt:lpstr>
      <vt:lpstr> Respiratory system complications</vt:lpstr>
      <vt:lpstr>Hemoptysis</vt:lpstr>
      <vt:lpstr>Pneumothorax</vt:lpstr>
      <vt:lpstr>Pulmonary hypertension</vt:lpstr>
      <vt:lpstr>Upper airways</vt:lpstr>
      <vt:lpstr>Sweat glands</vt:lpstr>
      <vt:lpstr>Reproductive tract </vt:lpstr>
      <vt:lpstr>Diagnosis</vt:lpstr>
      <vt:lpstr>Sweat chloride </vt:lpstr>
      <vt:lpstr>False positive test</vt:lpstr>
      <vt:lpstr>CFTR gene</vt:lpstr>
      <vt:lpstr>Newborn screening</vt:lpstr>
      <vt:lpstr>Nasal potential difference</vt:lpstr>
      <vt:lpstr>PFT</vt:lpstr>
      <vt:lpstr>For pancreatic insufficiency</vt:lpstr>
      <vt:lpstr>PowerPoint Presentation</vt:lpstr>
      <vt:lpstr>treatment Pulmonary disease</vt:lpstr>
      <vt:lpstr>Airway clearance therapies (ACTs) </vt:lpstr>
      <vt:lpstr>Mucolytics</vt:lpstr>
      <vt:lpstr>Antibiotics</vt:lpstr>
      <vt:lpstr>Antibiotics</vt:lpstr>
      <vt:lpstr>Anti inflamatory</vt:lpstr>
      <vt:lpstr>Corticosteroid</vt:lpstr>
      <vt:lpstr>PowerPoint Presentation</vt:lpstr>
      <vt:lpstr>CFTR Potentiators</vt:lpstr>
      <vt:lpstr>Lumacaftor/ ivacaftor (orkami)</vt:lpstr>
      <vt:lpstr>CFDM</vt:lpstr>
      <vt:lpstr>others</vt:lpstr>
      <vt:lpstr>Prognosis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Cystic fibrosis</dc:title>
  <dc:creator>haitham dmour</dc:creator>
  <cp:lastModifiedBy>leena mahmoud</cp:lastModifiedBy>
  <cp:revision>62</cp:revision>
  <dcterms:created xsi:type="dcterms:W3CDTF">2006-08-16T00:00:00Z</dcterms:created>
  <dcterms:modified xsi:type="dcterms:W3CDTF">2022-09-26T22:13:02Z</dcterms:modified>
</cp:coreProperties>
</file>