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0" r:id="rId10"/>
    <p:sldId id="278" r:id="rId11"/>
    <p:sldId id="279" r:id="rId12"/>
    <p:sldId id="280" r:id="rId13"/>
    <p:sldId id="281" r:id="rId14"/>
    <p:sldId id="261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29F95-DF33-4D2B-A81A-DFD9136175D0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4EF00-D8A7-4A31-AA04-C62D08B4F9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2673-7675-4155-8DA2-85CD9536DAC1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FD4A-4061-4F4E-B3DE-94AC6D7C8CBC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53B1-C70F-4F13-8059-0EFAB8A4C2EC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52B5-87FA-400C-AA39-D69E0922569B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748-CA3B-4486-88FB-E5DA8A9C3B98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68C44-8360-4F99-B3F3-5EC13A06335F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FB1E-FB83-4572-A38C-161EC78BDD3F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08A66-87C6-4CFC-8765-BD1F500D2E8B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7E0D-FE3F-4E77-8294-62108AF0D036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995C6-65D9-4C48-BD76-DE56F6189794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55AC-34D6-4FC6-9883-7E96D6327C36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1542F-C0A5-4C9A-8568-E837F2853180}" type="datetime1">
              <a:rPr lang="en-US" smtClean="0"/>
              <a:pPr/>
              <a:t>5/20/2018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D0C15-086F-4115-8B87-0F7FF77EB82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Vascular diseases of the nervous system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 Omar </a:t>
            </a:r>
            <a:r>
              <a:rPr lang="en-GB" dirty="0" err="1" smtClean="0"/>
              <a:t>Alrawashdeh</a:t>
            </a:r>
            <a:endParaRPr lang="en-GB" dirty="0" smtClean="0"/>
          </a:p>
          <a:p>
            <a:r>
              <a:rPr lang="en-GB" dirty="0" smtClean="0"/>
              <a:t>MBBS, PhD, RCP</a:t>
            </a:r>
          </a:p>
          <a:p>
            <a:r>
              <a:rPr lang="en-GB" dirty="0" smtClean="0"/>
              <a:t>Clinical Neurology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stroke CT early chang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642918"/>
            <a:ext cx="4714908" cy="5507872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مستطيل 3"/>
          <p:cNvSpPr/>
          <p:nvPr/>
        </p:nvSpPr>
        <p:spPr>
          <a:xfrm>
            <a:off x="6715140" y="2786058"/>
            <a:ext cx="2000264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Left middle cerebral artery 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ACA stroke</a:t>
            </a:r>
            <a:endParaRPr lang="en-GB" dirty="0"/>
          </a:p>
        </p:txBody>
      </p:sp>
      <p:pic>
        <p:nvPicPr>
          <p:cNvPr id="36868" name="Picture 4" descr="Image result for aca stroke C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714488"/>
            <a:ext cx="7115175" cy="4810125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مستطيل 4"/>
          <p:cNvSpPr/>
          <p:nvPr/>
        </p:nvSpPr>
        <p:spPr>
          <a:xfrm>
            <a:off x="6215074" y="285728"/>
            <a:ext cx="264320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Anterior cerebral artery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MCS stroke</a:t>
            </a:r>
            <a:endParaRPr lang="en-GB" dirty="0"/>
          </a:p>
        </p:txBody>
      </p:sp>
      <p:pic>
        <p:nvPicPr>
          <p:cNvPr id="37890" name="Picture 2" descr="http://4.bp.blogspot.com/-dZcwsJ2Z_no/UF9gwWha5oI/AAAAAAAB77w/JnvWtaEKjAQ/s1600/mca+proximal+main+stem+ct+bra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571612"/>
            <a:ext cx="7143800" cy="4759911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مستطيل 4"/>
          <p:cNvSpPr/>
          <p:nvPr/>
        </p:nvSpPr>
        <p:spPr>
          <a:xfrm>
            <a:off x="6215074" y="285728"/>
            <a:ext cx="264320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middle cerebral artery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PCA stroke</a:t>
            </a:r>
            <a:endParaRPr lang="en-GB" dirty="0"/>
          </a:p>
        </p:txBody>
      </p:sp>
      <p:pic>
        <p:nvPicPr>
          <p:cNvPr id="38914" name="Picture 2" descr="Image result for pca stroke C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357430"/>
            <a:ext cx="3929090" cy="3884444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مستطيل 4"/>
          <p:cNvSpPr/>
          <p:nvPr/>
        </p:nvSpPr>
        <p:spPr>
          <a:xfrm>
            <a:off x="6215074" y="285728"/>
            <a:ext cx="2643206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posterior cerebral artery</a:t>
            </a: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Diagnosis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MRI (magnetic resonance imaging): 90% of acute infarctions are identified with diffusion-weighted imaging (DWI) and apparent diffusion coefficient (ADC) mapping.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diagnosis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TIA: 40% exhibit </a:t>
            </a:r>
            <a:r>
              <a:rPr lang="en-GB" dirty="0" err="1" smtClean="0"/>
              <a:t>neuroanatomically</a:t>
            </a:r>
            <a:r>
              <a:rPr lang="en-GB" dirty="0" smtClean="0"/>
              <a:t> relevant DWI and ADC changes despite symptomatic resolution</a:t>
            </a:r>
          </a:p>
          <a:p>
            <a:r>
              <a:rPr lang="en-GB" dirty="0" smtClean="0"/>
              <a:t>Carotid artery </a:t>
            </a:r>
            <a:r>
              <a:rPr lang="en-GB" dirty="0" err="1" smtClean="0"/>
              <a:t>stenosis</a:t>
            </a:r>
            <a:r>
              <a:rPr lang="en-GB" dirty="0" smtClean="0"/>
              <a:t>:  For the purpose of identifying </a:t>
            </a:r>
            <a:r>
              <a:rPr lang="en-GB" dirty="0" err="1" smtClean="0"/>
              <a:t>endarterectomy</a:t>
            </a:r>
            <a:r>
              <a:rPr lang="en-GB" dirty="0" smtClean="0"/>
              <a:t> and stent candidates, cerebral angiography should be used</a:t>
            </a:r>
            <a:endParaRPr lang="en-GB" dirty="0"/>
          </a:p>
          <a:p>
            <a:r>
              <a:rPr lang="en-GB" dirty="0" smtClean="0"/>
              <a:t>Cardiac abnormalities: echocardiography may identify an enlarged left atrium, </a:t>
            </a:r>
            <a:r>
              <a:rPr lang="en-GB" dirty="0" err="1" smtClean="0"/>
              <a:t>intracardiac</a:t>
            </a:r>
            <a:r>
              <a:rPr lang="en-GB" dirty="0" smtClean="0"/>
              <a:t> thrombi, and coagulated material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diagnosis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For patients &gt; 45 years of age: evaluation of risk factors; sedimentation rate and C-reactive protein when suspecting temporal </a:t>
            </a:r>
            <a:r>
              <a:rPr lang="en-GB" dirty="0" err="1" smtClean="0"/>
              <a:t>arteritis</a:t>
            </a:r>
            <a:r>
              <a:rPr lang="en-GB" dirty="0" smtClean="0"/>
              <a:t> in patients &gt; 50 years of age </a:t>
            </a:r>
          </a:p>
          <a:p>
            <a:r>
              <a:rPr lang="en-GB" dirty="0" smtClean="0"/>
              <a:t> For patients &lt; 45 years of age: evaluation of risk factors, as per older patients; consider evaluation for </a:t>
            </a:r>
            <a:r>
              <a:rPr lang="en-GB" dirty="0" err="1" smtClean="0"/>
              <a:t>antiphospholipid</a:t>
            </a:r>
            <a:r>
              <a:rPr lang="en-GB" dirty="0" smtClean="0"/>
              <a:t> antibodies , coagulation cascade disorders, and genetic-based stroke disorders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Acute treatment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IV tissue </a:t>
            </a:r>
            <a:r>
              <a:rPr lang="en-GB" dirty="0" err="1" smtClean="0"/>
              <a:t>plasminogen</a:t>
            </a:r>
            <a:r>
              <a:rPr lang="en-GB" dirty="0" smtClean="0"/>
              <a:t> activator (</a:t>
            </a:r>
            <a:r>
              <a:rPr lang="en-GB" dirty="0" err="1" smtClean="0"/>
              <a:t>tPA</a:t>
            </a:r>
            <a:r>
              <a:rPr lang="en-GB" dirty="0" smtClean="0"/>
              <a:t>)/ </a:t>
            </a:r>
            <a:r>
              <a:rPr lang="en-GB" dirty="0" err="1" smtClean="0"/>
              <a:t>alteplase</a:t>
            </a:r>
            <a:r>
              <a:rPr lang="en-GB" dirty="0" smtClean="0"/>
              <a:t>: time window for treatment up to 4.5 hours from the time the patient was last known normal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Acute 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Acute endovascular interventional procedures: used in select patients, typically with National Institutes of Health Stroke Scale (NIHSS) ≥ 10 and evidence of MCA occlusion or basilar occlusion on vascular imaging; time window for use may extend beyond 4.5 hours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Acute 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Carotid </a:t>
            </a:r>
            <a:r>
              <a:rPr lang="en-GB" dirty="0" err="1" smtClean="0"/>
              <a:t>endarterectomy</a:t>
            </a:r>
            <a:r>
              <a:rPr lang="en-GB" dirty="0" smtClean="0"/>
              <a:t>: may be performed on an urgent basis in patients with TIAs that are referable to a severe </a:t>
            </a:r>
            <a:r>
              <a:rPr lang="en-GB" dirty="0" err="1" smtClean="0"/>
              <a:t>stenosis</a:t>
            </a:r>
            <a:endParaRPr lang="en-GB" dirty="0" smtClean="0"/>
          </a:p>
          <a:p>
            <a:r>
              <a:rPr lang="en-GB" dirty="0" smtClean="0"/>
              <a:t>Aspirin: given acutely, relative risk reduction of recurrent stroke within 14 days = 30%; also has small benefit in terms of mortality (a) Do not give aspirin (or other </a:t>
            </a:r>
            <a:r>
              <a:rPr lang="en-GB" dirty="0" err="1" smtClean="0"/>
              <a:t>antiplatelet</a:t>
            </a:r>
            <a:r>
              <a:rPr lang="en-GB" dirty="0" smtClean="0"/>
              <a:t> or anticoagulant agents) within 24 hours of thrombolytic administration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Stroke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a.30% are due to small-artery occlusion </a:t>
            </a:r>
          </a:p>
          <a:p>
            <a:pPr>
              <a:buNone/>
            </a:pPr>
            <a:r>
              <a:rPr lang="en-GB" dirty="0" smtClean="0"/>
              <a:t>b. 30% are due to large-artery </a:t>
            </a:r>
            <a:r>
              <a:rPr lang="en-GB" dirty="0" err="1" smtClean="0"/>
              <a:t>thromboembolism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c. 20% are due to </a:t>
            </a:r>
            <a:r>
              <a:rPr lang="en-GB" dirty="0" err="1" smtClean="0"/>
              <a:t>cardioembolism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dirty="0" smtClean="0"/>
              <a:t>d. 20% are due to other mechanisms or are cryptogenic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Acute 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Blood pressure management: elevated blood pressures following a stroke are associated with better outcomes, thus hypertension is often left untreated 2– 3 days post-stroke unless systolic blood pressure (SBP) &gt; 220 mmHg, diastolic blood pressure (DBP) &gt; 130 mmHg, mean arterial pressure (MAP) &gt; 130 mmHg, or if the patient is treated with </a:t>
            </a:r>
            <a:r>
              <a:rPr lang="en-GB" dirty="0" err="1" smtClean="0"/>
              <a:t>tPA</a:t>
            </a:r>
            <a:r>
              <a:rPr lang="en-GB" dirty="0" smtClean="0"/>
              <a:t> </a:t>
            </a:r>
          </a:p>
          <a:p>
            <a:r>
              <a:rPr lang="en-GB" dirty="0" smtClean="0"/>
              <a:t>Avoid using </a:t>
            </a:r>
            <a:r>
              <a:rPr lang="en-GB" dirty="0" err="1" smtClean="0"/>
              <a:t>clonidine</a:t>
            </a:r>
            <a:r>
              <a:rPr lang="en-GB" dirty="0" smtClean="0"/>
              <a:t> or </a:t>
            </a:r>
            <a:r>
              <a:rPr lang="en-GB" dirty="0" err="1" smtClean="0"/>
              <a:t>diazoxide</a:t>
            </a:r>
            <a:r>
              <a:rPr lang="en-GB" dirty="0" smtClean="0"/>
              <a:t> because they reduce cerebral blood flow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Acute 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err="1" smtClean="0"/>
              <a:t>Hyperglycemia</a:t>
            </a:r>
            <a:r>
              <a:rPr lang="en-GB" dirty="0" smtClean="0"/>
              <a:t> management: elevated blood glucose is associated with worsened outcomes in stroke patients irrespective of the patient's diabetic status</a:t>
            </a:r>
          </a:p>
          <a:p>
            <a:r>
              <a:rPr lang="en-GB" dirty="0" smtClean="0"/>
              <a:t>Seizure prophylaxis: no indication in the absence of a seizure. With a single seizure occurring &lt; 2 weeks from the time of stroke, treat with </a:t>
            </a:r>
            <a:r>
              <a:rPr lang="en-GB" dirty="0" err="1" smtClean="0"/>
              <a:t>antiepileptics</a:t>
            </a:r>
            <a:r>
              <a:rPr lang="en-GB" dirty="0" smtClean="0"/>
              <a:t> for 3– 6 months before considering discontinuation (low risk of epilepsy). For a single seizure &gt; 2 weeks from the time of stroke or for multiple seizures, treat for 2– 3 years before considering discontinuation (high risk of epilepsy)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Subarachnoid haemorrhage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dirty="0" smtClean="0"/>
              <a:t>It accounts for 10%  of all strokes</a:t>
            </a:r>
          </a:p>
          <a:p>
            <a:pPr>
              <a:buNone/>
            </a:pPr>
            <a:r>
              <a:rPr lang="en-GB" dirty="0" smtClean="0"/>
              <a:t>Causes </a:t>
            </a:r>
          </a:p>
          <a:p>
            <a:r>
              <a:rPr lang="en-GB" dirty="0" smtClean="0"/>
              <a:t> </a:t>
            </a:r>
            <a:r>
              <a:rPr lang="en-GB" b="1" dirty="0" smtClean="0"/>
              <a:t>Aneurysms</a:t>
            </a:r>
            <a:r>
              <a:rPr lang="en-GB" dirty="0" smtClean="0"/>
              <a:t>: account for 80% of all </a:t>
            </a:r>
            <a:r>
              <a:rPr lang="en-GB" dirty="0" err="1" smtClean="0"/>
              <a:t>nontraumatic</a:t>
            </a:r>
            <a:r>
              <a:rPr lang="en-GB" dirty="0" smtClean="0"/>
              <a:t> SAH</a:t>
            </a:r>
          </a:p>
          <a:p>
            <a:r>
              <a:rPr lang="en-GB" dirty="0" smtClean="0"/>
              <a:t>Other vascular malformations: </a:t>
            </a:r>
            <a:r>
              <a:rPr lang="en-GB" dirty="0" err="1" smtClean="0"/>
              <a:t>arteriovenous</a:t>
            </a:r>
            <a:r>
              <a:rPr lang="en-GB" dirty="0" smtClean="0"/>
              <a:t> malformations (</a:t>
            </a:r>
            <a:r>
              <a:rPr lang="en-GB" b="1" dirty="0" smtClean="0"/>
              <a:t>AVMs</a:t>
            </a:r>
            <a:r>
              <a:rPr lang="en-GB" dirty="0" smtClean="0"/>
              <a:t>), </a:t>
            </a:r>
            <a:r>
              <a:rPr lang="en-GB" dirty="0" err="1" smtClean="0"/>
              <a:t>moyamoya</a:t>
            </a:r>
            <a:r>
              <a:rPr lang="en-GB" dirty="0" smtClean="0"/>
              <a:t> disease</a:t>
            </a:r>
          </a:p>
          <a:p>
            <a:r>
              <a:rPr lang="en-GB" dirty="0" smtClean="0"/>
              <a:t>Head </a:t>
            </a:r>
            <a:r>
              <a:rPr lang="en-GB" b="1" dirty="0" smtClean="0"/>
              <a:t>trauma</a:t>
            </a:r>
            <a:r>
              <a:rPr lang="en-GB" dirty="0" smtClean="0"/>
              <a:t>: the most common cause of SAH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Perimesencephalic</a:t>
            </a:r>
            <a:r>
              <a:rPr lang="en-GB" dirty="0" smtClean="0"/>
              <a:t> </a:t>
            </a:r>
            <a:r>
              <a:rPr lang="en-GB" dirty="0" err="1" smtClean="0"/>
              <a:t>hemorrhage</a:t>
            </a:r>
            <a:r>
              <a:rPr lang="en-GB" dirty="0" smtClean="0"/>
              <a:t>: caused by venous or capillary bleeding into the </a:t>
            </a:r>
            <a:r>
              <a:rPr lang="en-GB" dirty="0" err="1" smtClean="0"/>
              <a:t>prepontine</a:t>
            </a:r>
            <a:r>
              <a:rPr lang="en-GB" dirty="0" smtClean="0"/>
              <a:t> and/ or ambient cisterns; not associated with aneurysms </a:t>
            </a:r>
          </a:p>
          <a:p>
            <a:r>
              <a:rPr lang="en-GB" b="1" dirty="0" smtClean="0"/>
              <a:t>Venous thrombosis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factors for SAH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Hypertension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Coagulopathy</a:t>
            </a:r>
            <a:r>
              <a:rPr lang="en-GB" dirty="0" smtClean="0"/>
              <a:t> or anticoagulant use</a:t>
            </a:r>
          </a:p>
          <a:p>
            <a:r>
              <a:rPr lang="en-GB" b="1" dirty="0" smtClean="0"/>
              <a:t> Smoking </a:t>
            </a:r>
          </a:p>
          <a:p>
            <a:r>
              <a:rPr lang="en-GB" dirty="0" smtClean="0"/>
              <a:t> Drug use, particularly cocaine and amphetamines: suspecting drug abuse as the cause of SAH does not eliminate the need to search for a vascular malformation </a:t>
            </a:r>
          </a:p>
          <a:p>
            <a:r>
              <a:rPr lang="en-GB" dirty="0" smtClean="0"/>
              <a:t> </a:t>
            </a:r>
            <a:r>
              <a:rPr lang="en-GB" b="1" dirty="0" err="1" smtClean="0"/>
              <a:t>Estrogen</a:t>
            </a:r>
            <a:r>
              <a:rPr lang="en-GB" dirty="0" smtClean="0"/>
              <a:t> use: high-dose preparations (e.g., birth control pills) may increase SAH risk; no effect of hormone replacement therapy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Symptoms of SAH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pronounced </a:t>
            </a:r>
            <a:r>
              <a:rPr lang="en-GB" b="1" dirty="0" smtClean="0"/>
              <a:t>headache</a:t>
            </a:r>
          </a:p>
          <a:p>
            <a:r>
              <a:rPr lang="en-GB" dirty="0" smtClean="0"/>
              <a:t> </a:t>
            </a:r>
            <a:r>
              <a:rPr lang="en-GB" b="1" dirty="0" smtClean="0"/>
              <a:t>Nausea</a:t>
            </a:r>
            <a:r>
              <a:rPr lang="en-GB" dirty="0" smtClean="0"/>
              <a:t> ± </a:t>
            </a:r>
            <a:r>
              <a:rPr lang="en-GB" b="1" dirty="0" smtClean="0"/>
              <a:t>focal neurological deficits</a:t>
            </a:r>
            <a:r>
              <a:rPr lang="en-GB" dirty="0" smtClean="0"/>
              <a:t>; severity of </a:t>
            </a:r>
            <a:r>
              <a:rPr lang="en-GB" dirty="0" err="1" smtClean="0"/>
              <a:t>nonfocal</a:t>
            </a:r>
            <a:r>
              <a:rPr lang="en-GB" dirty="0" smtClean="0"/>
              <a:t> symptoms in SAH is generally greater than in intracranial </a:t>
            </a:r>
            <a:r>
              <a:rPr lang="en-GB" dirty="0" err="1" smtClean="0"/>
              <a:t>hemorrhage</a:t>
            </a:r>
            <a:r>
              <a:rPr lang="en-GB" dirty="0" smtClean="0"/>
              <a:t> </a:t>
            </a:r>
          </a:p>
          <a:p>
            <a:r>
              <a:rPr lang="en-GB" dirty="0" smtClean="0"/>
              <a:t> </a:t>
            </a:r>
            <a:r>
              <a:rPr lang="en-GB" b="1" dirty="0" smtClean="0"/>
              <a:t>Seizure</a:t>
            </a:r>
            <a:r>
              <a:rPr lang="en-GB" dirty="0" smtClean="0"/>
              <a:t> at the time of SAH (5%) </a:t>
            </a:r>
            <a:endParaRPr lang="en-GB" dirty="0"/>
          </a:p>
          <a:p>
            <a:r>
              <a:rPr lang="en-GB" dirty="0" smtClean="0"/>
              <a:t>Vision loss may be due to intracranial focal injury or to simultaneous retinal </a:t>
            </a:r>
            <a:r>
              <a:rPr lang="en-GB" dirty="0" err="1" smtClean="0"/>
              <a:t>haemorhage</a:t>
            </a:r>
            <a:r>
              <a:rPr lang="en-GB" dirty="0" smtClean="0"/>
              <a:t> (</a:t>
            </a:r>
            <a:r>
              <a:rPr lang="en-GB" dirty="0" err="1" smtClean="0"/>
              <a:t>terson</a:t>
            </a:r>
            <a:r>
              <a:rPr lang="en-GB" dirty="0" smtClean="0"/>
              <a:t> haemorrhage) </a:t>
            </a:r>
          </a:p>
          <a:p>
            <a:r>
              <a:rPr lang="en-GB" dirty="0" smtClean="0"/>
              <a:t>Mild </a:t>
            </a:r>
            <a:r>
              <a:rPr lang="en-GB" dirty="0" err="1" smtClean="0"/>
              <a:t>nonfocal</a:t>
            </a:r>
            <a:r>
              <a:rPr lang="en-GB" dirty="0" smtClean="0"/>
              <a:t> symptoms often occur with small SAH {sentinel </a:t>
            </a:r>
            <a:r>
              <a:rPr lang="en-GB" dirty="0" err="1" smtClean="0"/>
              <a:t>hemorrhage</a:t>
            </a:r>
            <a:r>
              <a:rPr lang="en-GB" dirty="0" smtClean="0"/>
              <a:t>}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Diagnosis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CT scan to determine the Fisher scale for SAH</a:t>
            </a:r>
          </a:p>
          <a:p>
            <a:r>
              <a:rPr lang="en-GB" dirty="0" smtClean="0"/>
              <a:t>Fisher scale:</a:t>
            </a:r>
          </a:p>
          <a:p>
            <a:pPr>
              <a:buNone/>
            </a:pPr>
            <a:r>
              <a:rPr lang="en-GB" dirty="0" smtClean="0"/>
              <a:t>1- no haemorrhage</a:t>
            </a:r>
          </a:p>
          <a:p>
            <a:pPr>
              <a:buNone/>
            </a:pPr>
            <a:r>
              <a:rPr lang="en-GB" dirty="0" smtClean="0"/>
              <a:t>2- thin and diffuse</a:t>
            </a:r>
          </a:p>
          <a:p>
            <a:pPr>
              <a:buNone/>
            </a:pPr>
            <a:r>
              <a:rPr lang="en-GB" dirty="0" smtClean="0"/>
              <a:t>3- local and thick</a:t>
            </a:r>
          </a:p>
          <a:p>
            <a:pPr>
              <a:buNone/>
            </a:pPr>
            <a:r>
              <a:rPr lang="en-GB" dirty="0" smtClean="0"/>
              <a:t>4- </a:t>
            </a:r>
            <a:r>
              <a:rPr lang="en-GB" dirty="0" err="1" smtClean="0"/>
              <a:t>intraparnchymal</a:t>
            </a:r>
            <a:r>
              <a:rPr lang="en-GB" dirty="0" smtClean="0"/>
              <a:t> or </a:t>
            </a:r>
            <a:r>
              <a:rPr lang="en-GB" dirty="0" err="1" smtClean="0"/>
              <a:t>intraventricular</a:t>
            </a: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Diagnosis of SAH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CT without contrast </a:t>
            </a:r>
            <a:r>
              <a:rPr lang="en-GB" dirty="0" smtClean="0"/>
              <a:t>identifies only 95% of SAH cases within the first 24 hours; therefore, must evaluate for </a:t>
            </a:r>
            <a:r>
              <a:rPr lang="en-GB" dirty="0" err="1" smtClean="0"/>
              <a:t>nonclearing</a:t>
            </a:r>
            <a:r>
              <a:rPr lang="en-GB" dirty="0" smtClean="0"/>
              <a:t> hemorrhagic cerebrospinal fluid and </a:t>
            </a:r>
            <a:r>
              <a:rPr lang="en-GB" dirty="0" err="1" smtClean="0"/>
              <a:t>xanthochromia</a:t>
            </a:r>
            <a:r>
              <a:rPr lang="en-GB" dirty="0" smtClean="0"/>
              <a:t> if CT scan is negative but suspicion of SAH is high</a:t>
            </a:r>
          </a:p>
          <a:p>
            <a:r>
              <a:rPr lang="en-GB" dirty="0" smtClean="0"/>
              <a:t> </a:t>
            </a:r>
            <a:r>
              <a:rPr lang="en-GB" b="1" dirty="0" smtClean="0"/>
              <a:t>Cerebrospinal fluid </a:t>
            </a:r>
            <a:r>
              <a:rPr lang="en-GB" dirty="0" err="1" smtClean="0"/>
              <a:t>xanthochromia</a:t>
            </a:r>
            <a:r>
              <a:rPr lang="en-GB" dirty="0" smtClean="0"/>
              <a:t> is present in 70% within 6 hours and in 90% within 12 hours of SAH, but is rarely present within 2 hours of SAH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Diagnosis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/>
              <a:t>Angiography</a:t>
            </a:r>
            <a:r>
              <a:rPr lang="en-GB" dirty="0" smtClean="0"/>
              <a:t>, either conventional or CTA</a:t>
            </a:r>
          </a:p>
          <a:p>
            <a:r>
              <a:rPr lang="en-GB" dirty="0" smtClean="0"/>
              <a:t> </a:t>
            </a:r>
            <a:r>
              <a:rPr lang="en-GB" b="1" dirty="0" smtClean="0"/>
              <a:t>MRA</a:t>
            </a:r>
            <a:r>
              <a:rPr lang="en-GB" dirty="0" smtClean="0"/>
              <a:t> detects only 70% of aneurysms and has high false-positive rate in the MCA and ACA territories.</a:t>
            </a:r>
          </a:p>
          <a:p>
            <a:r>
              <a:rPr lang="en-GB" dirty="0" smtClean="0"/>
              <a:t>Angiography is negative for aneurysms in 20% of SAH cases, probably because the aneurysm is hidden by the blood clot; therefore, if the first angiogram is negative, repeat it after 2– 3 weeks</a:t>
            </a:r>
          </a:p>
          <a:p>
            <a:r>
              <a:rPr lang="en-GB" dirty="0" smtClean="0"/>
              <a:t>50% of angiography-negative SAH is </a:t>
            </a:r>
            <a:r>
              <a:rPr lang="en-GB" dirty="0" err="1" smtClean="0"/>
              <a:t>perimesencephalic</a:t>
            </a:r>
            <a:r>
              <a:rPr lang="en-GB" dirty="0" smtClean="0"/>
              <a:t> </a:t>
            </a:r>
            <a:r>
              <a:rPr lang="en-GB" dirty="0" err="1" smtClean="0"/>
              <a:t>hemorrhage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Blood pressure management: with an untreated aneurysm, reduce blood pressure to </a:t>
            </a:r>
            <a:r>
              <a:rPr lang="en-GB" dirty="0" err="1" smtClean="0"/>
              <a:t>premorbid</a:t>
            </a:r>
            <a:r>
              <a:rPr lang="en-GB" dirty="0" smtClean="0"/>
              <a:t> levels or to a mean arterial pressure 130 mmHg while keeping cerebral perfusion pressure &gt; 70 mmHg</a:t>
            </a:r>
          </a:p>
          <a:p>
            <a:r>
              <a:rPr lang="en-GB" dirty="0" smtClean="0"/>
              <a:t>Controlled (clipped aneurysm) allows for more aggressive therapy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Surgery:</a:t>
            </a:r>
          </a:p>
          <a:p>
            <a:pPr>
              <a:buNone/>
            </a:pPr>
            <a:r>
              <a:rPr lang="en-GB" dirty="0" smtClean="0"/>
              <a:t>Early clipping or coiling of the aneurysm reduced risk of </a:t>
            </a:r>
            <a:r>
              <a:rPr lang="en-GB" dirty="0" err="1" smtClean="0"/>
              <a:t>rebleeding</a:t>
            </a:r>
            <a:r>
              <a:rPr lang="en-GB" dirty="0" smtClean="0"/>
              <a:t> but increases the risk of iatrogenic brain injury; generally reserved for patients exhibiting focal neurological deficits and lethargy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Epidemiology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Age</a:t>
            </a:r>
            <a:r>
              <a:rPr lang="en-GB" dirty="0" smtClean="0"/>
              <a:t> is the most predictive factor for stroke</a:t>
            </a:r>
          </a:p>
          <a:p>
            <a:r>
              <a:rPr lang="en-GB" dirty="0" smtClean="0"/>
              <a:t>Sex: male predominance?</a:t>
            </a:r>
          </a:p>
          <a:p>
            <a:r>
              <a:rPr lang="en-GB" dirty="0" smtClean="0"/>
              <a:t>Race: more common in blacks and </a:t>
            </a:r>
            <a:r>
              <a:rPr lang="en-GB" dirty="0" err="1" smtClean="0"/>
              <a:t>hispanics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 of SAH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/>
              <a:t>Vasospasm: a focal arterial constriction related to a loss of </a:t>
            </a:r>
            <a:r>
              <a:rPr lang="en-GB" dirty="0" err="1" smtClean="0"/>
              <a:t>vasodilatory</a:t>
            </a:r>
            <a:r>
              <a:rPr lang="en-GB" dirty="0" smtClean="0"/>
              <a:t> substances vascular reaction</a:t>
            </a:r>
          </a:p>
          <a:p>
            <a:r>
              <a:rPr lang="en-GB" dirty="0" smtClean="0"/>
              <a:t>Period of highest risk is 4– 7 days post-SAH, but may occur up to 3 weeks post-SAH ii. Symptomatic effects of vasospasm may be focal or diffuse</a:t>
            </a:r>
          </a:p>
          <a:p>
            <a:r>
              <a:rPr lang="en-GB" dirty="0" smtClean="0"/>
              <a:t>Diagnostic testing: screen patients for vasospasm with daily </a:t>
            </a:r>
            <a:r>
              <a:rPr lang="en-GB" dirty="0" err="1" smtClean="0"/>
              <a:t>transcranial</a:t>
            </a:r>
            <a:r>
              <a:rPr lang="en-GB" dirty="0" smtClean="0"/>
              <a:t> Doppler </a:t>
            </a:r>
            <a:r>
              <a:rPr lang="en-GB" dirty="0" err="1" smtClean="0"/>
              <a:t>ultrasonography</a:t>
            </a:r>
            <a:r>
              <a:rPr lang="en-GB" dirty="0" smtClean="0"/>
              <a:t> to detect increased flow velocities in major arteries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 of vasospasm SAH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err="1" smtClean="0"/>
              <a:t>Nimodipine</a:t>
            </a:r>
            <a:r>
              <a:rPr lang="en-GB" dirty="0" smtClean="0"/>
              <a:t> 60 mg PO q 4 hours for 21 days beginning immediately after SAH </a:t>
            </a:r>
          </a:p>
          <a:p>
            <a:r>
              <a:rPr lang="en-GB" dirty="0" smtClean="0"/>
              <a:t> May have direct protective effect on the brain since it does not have much effect on vascular </a:t>
            </a:r>
            <a:r>
              <a:rPr lang="en-GB" dirty="0" err="1" smtClean="0"/>
              <a:t>caliber</a:t>
            </a:r>
            <a:endParaRPr lang="en-GB" dirty="0" smtClean="0"/>
          </a:p>
          <a:p>
            <a:r>
              <a:rPr lang="en-GB" dirty="0" smtClean="0"/>
              <a:t>  </a:t>
            </a:r>
            <a:r>
              <a:rPr lang="en-GB" dirty="0" err="1" smtClean="0"/>
              <a:t>Hypervolemic</a:t>
            </a:r>
            <a:r>
              <a:rPr lang="en-GB" dirty="0" smtClean="0"/>
              <a:t>-hypertensive-</a:t>
            </a:r>
            <a:r>
              <a:rPr lang="en-GB" dirty="0" err="1" smtClean="0"/>
              <a:t>hemodilution</a:t>
            </a:r>
            <a:r>
              <a:rPr lang="en-GB" dirty="0" smtClean="0"/>
              <a:t> (“ triple H”) therapy has no proven benefit, but is commonly employed</a:t>
            </a:r>
          </a:p>
          <a:p>
            <a:r>
              <a:rPr lang="en-GB" dirty="0" smtClean="0"/>
              <a:t> Intravascular </a:t>
            </a:r>
            <a:r>
              <a:rPr lang="en-GB" dirty="0" err="1" smtClean="0"/>
              <a:t>papavarine</a:t>
            </a:r>
            <a:r>
              <a:rPr lang="en-GB" dirty="0" smtClean="0"/>
              <a:t> or angioplasty of the </a:t>
            </a:r>
            <a:r>
              <a:rPr lang="en-GB" dirty="0" err="1" smtClean="0"/>
              <a:t>vasospastic</a:t>
            </a:r>
            <a:r>
              <a:rPr lang="en-GB" dirty="0" smtClean="0"/>
              <a:t> artery segments has no established benefit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ntracranial haemorrhage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hemorrhage</a:t>
            </a:r>
            <a:r>
              <a:rPr lang="en-GB" dirty="0" smtClean="0"/>
              <a:t> within the brain parenchyma that separates tissue planes, forming a well-demarcated hematoma; ICHs are commonly located in the </a:t>
            </a:r>
            <a:r>
              <a:rPr lang="en-GB" dirty="0" err="1" smtClean="0"/>
              <a:t>putamen</a:t>
            </a:r>
            <a:r>
              <a:rPr lang="en-GB" dirty="0" smtClean="0"/>
              <a:t>, cortex, thalamus, cerebellum, and </a:t>
            </a:r>
            <a:r>
              <a:rPr lang="en-GB" dirty="0" err="1" smtClean="0"/>
              <a:t>pons</a:t>
            </a: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Intracranial haemorrhage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ICH from large-vessel disease is rare, occurs after rupture of an AVM or extension of SAH into the brain parenchyma</a:t>
            </a:r>
          </a:p>
          <a:p>
            <a:r>
              <a:rPr lang="en-GB" dirty="0" smtClean="0"/>
              <a:t>ICH from small vessels disease is caused by hypertensive </a:t>
            </a:r>
            <a:r>
              <a:rPr lang="en-GB" dirty="0" err="1" smtClean="0"/>
              <a:t>angiopathy</a:t>
            </a:r>
            <a:r>
              <a:rPr lang="en-GB" dirty="0" smtClean="0"/>
              <a:t>, </a:t>
            </a:r>
            <a:r>
              <a:rPr lang="en-GB" dirty="0" err="1" smtClean="0"/>
              <a:t>amyloid</a:t>
            </a:r>
            <a:r>
              <a:rPr lang="en-GB" dirty="0" smtClean="0"/>
              <a:t> </a:t>
            </a:r>
            <a:r>
              <a:rPr lang="en-GB" dirty="0" err="1" smtClean="0"/>
              <a:t>angiopathy</a:t>
            </a:r>
            <a:r>
              <a:rPr lang="en-GB" dirty="0" smtClean="0"/>
              <a:t>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 smtClean="0"/>
              <a:t>Coagulopathy</a:t>
            </a:r>
            <a:r>
              <a:rPr lang="en-GB" dirty="0" smtClean="0"/>
              <a:t>/ anticoagulant use: risk of ICH is greatly increased with INR &gt; 3</a:t>
            </a:r>
          </a:p>
          <a:p>
            <a:r>
              <a:rPr lang="en-GB" dirty="0" smtClean="0"/>
              <a:t>Drug use (amphetamines, cocaine): tend to cause ICH in cortex; IV route of administration is more prone to cause ICH than other routes </a:t>
            </a:r>
          </a:p>
          <a:p>
            <a:r>
              <a:rPr lang="en-GB" dirty="0" smtClean="0"/>
              <a:t> </a:t>
            </a:r>
            <a:r>
              <a:rPr lang="en-GB" b="1" dirty="0" smtClean="0"/>
              <a:t>Alcohol</a:t>
            </a:r>
            <a:r>
              <a:rPr lang="en-GB" dirty="0" smtClean="0"/>
              <a:t> use, which is linearly related to the risk of ICH d. </a:t>
            </a:r>
            <a:r>
              <a:rPr lang="en-GB" dirty="0" err="1" smtClean="0"/>
              <a:t>Hyperperfusion</a:t>
            </a:r>
            <a:r>
              <a:rPr lang="en-GB" dirty="0" smtClean="0"/>
              <a:t> states (e.g., after carotid </a:t>
            </a:r>
            <a:r>
              <a:rPr lang="en-GB" dirty="0" err="1" smtClean="0"/>
              <a:t>endarterectomy</a:t>
            </a:r>
            <a:r>
              <a:rPr lang="en-GB" dirty="0" smtClean="0"/>
              <a:t>)</a:t>
            </a:r>
          </a:p>
          <a:p>
            <a:r>
              <a:rPr lang="en-GB" dirty="0" smtClean="0"/>
              <a:t> Brain </a:t>
            </a:r>
            <a:r>
              <a:rPr lang="en-GB" b="1" dirty="0" err="1" smtClean="0"/>
              <a:t>tumor</a:t>
            </a:r>
            <a:r>
              <a:rPr lang="en-GB" dirty="0" smtClean="0"/>
              <a:t>, either primary (e.g., high-grade </a:t>
            </a:r>
            <a:r>
              <a:rPr lang="en-GB" dirty="0" err="1" smtClean="0"/>
              <a:t>astrocytomas</a:t>
            </a:r>
            <a:r>
              <a:rPr lang="en-GB" dirty="0" smtClean="0"/>
              <a:t>, pituitary adenoma) or meta-static (e.g., lymphoma, </a:t>
            </a:r>
            <a:r>
              <a:rPr lang="en-GB" dirty="0" err="1" smtClean="0"/>
              <a:t>choriocarcinoma</a:t>
            </a:r>
            <a:r>
              <a:rPr lang="en-GB" dirty="0" smtClean="0"/>
              <a:t>, melanoma) </a:t>
            </a:r>
          </a:p>
          <a:p>
            <a:r>
              <a:rPr lang="en-GB" dirty="0" smtClean="0"/>
              <a:t> </a:t>
            </a:r>
            <a:r>
              <a:rPr lang="en-GB" b="1" dirty="0" smtClean="0"/>
              <a:t>Previous ICH </a:t>
            </a:r>
            <a:r>
              <a:rPr lang="en-GB" dirty="0" smtClean="0"/>
              <a:t>g. Cerebral venous sinus thrombosis </a:t>
            </a:r>
            <a:endParaRPr lang="en-GB" dirty="0"/>
          </a:p>
          <a:p>
            <a:r>
              <a:rPr lang="en-GB" b="1" dirty="0" smtClean="0"/>
              <a:t>Thrombocytopenia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Symptoms of ICH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focal neurological deficits</a:t>
            </a:r>
            <a:r>
              <a:rPr lang="en-GB" dirty="0" smtClean="0"/>
              <a:t>, often resembling ischemic infarction; symptoms are always persistent</a:t>
            </a:r>
          </a:p>
          <a:p>
            <a:r>
              <a:rPr lang="en-GB" b="1" dirty="0" smtClean="0"/>
              <a:t>Headache</a:t>
            </a:r>
            <a:r>
              <a:rPr lang="en-GB" dirty="0" smtClean="0"/>
              <a:t> (30%) </a:t>
            </a:r>
          </a:p>
          <a:p>
            <a:r>
              <a:rPr lang="en-GB" b="1" dirty="0" smtClean="0"/>
              <a:t>Seizures</a:t>
            </a:r>
            <a:r>
              <a:rPr lang="en-GB" dirty="0" smtClean="0"/>
              <a:t>: occur in 30% with cortical </a:t>
            </a:r>
            <a:r>
              <a:rPr lang="en-GB" dirty="0" err="1" smtClean="0"/>
              <a:t>hemorrhage</a:t>
            </a:r>
            <a:r>
              <a:rPr lang="en-GB" dirty="0" smtClean="0"/>
              <a:t>, but only in 5% with </a:t>
            </a:r>
            <a:r>
              <a:rPr lang="en-GB" dirty="0" err="1" smtClean="0"/>
              <a:t>subcortical</a:t>
            </a:r>
            <a:r>
              <a:rPr lang="en-GB" dirty="0" smtClean="0"/>
              <a:t> </a:t>
            </a:r>
            <a:r>
              <a:rPr lang="en-GB" dirty="0" err="1" smtClean="0"/>
              <a:t>hemorrhage</a:t>
            </a:r>
            <a:endParaRPr lang="en-GB" dirty="0" smtClean="0"/>
          </a:p>
          <a:p>
            <a:r>
              <a:rPr lang="en-GB" b="1" dirty="0" smtClean="0"/>
              <a:t>Decrease level of consciousness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Diagnosis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Diagnostic testing: </a:t>
            </a:r>
            <a:r>
              <a:rPr lang="en-GB" dirty="0" err="1" smtClean="0"/>
              <a:t>neuroimaging</a:t>
            </a:r>
            <a:r>
              <a:rPr lang="en-GB" dirty="0" smtClean="0"/>
              <a:t> may demonstrate some enlargement of the ICH within the first 12 hours, but generally the </a:t>
            </a:r>
            <a:r>
              <a:rPr lang="en-GB" dirty="0" err="1" smtClean="0"/>
              <a:t>hemorrhage</a:t>
            </a:r>
            <a:r>
              <a:rPr lang="en-GB" dirty="0" smtClean="0"/>
              <a:t> is a </a:t>
            </a:r>
            <a:r>
              <a:rPr lang="en-GB" dirty="0" err="1" smtClean="0"/>
              <a:t>monophasic</a:t>
            </a:r>
            <a:r>
              <a:rPr lang="en-GB" dirty="0" smtClean="0"/>
              <a:t> event a. MRI signal characteristics of ICH.</a:t>
            </a:r>
          </a:p>
          <a:p>
            <a:r>
              <a:rPr lang="en-GB" dirty="0" smtClean="0"/>
              <a:t> Small spots (&lt; 2 mm) of decreased T2 signal are suggestive of </a:t>
            </a:r>
            <a:r>
              <a:rPr lang="en-GB" dirty="0" err="1" smtClean="0"/>
              <a:t>microhemorrhages</a:t>
            </a:r>
            <a:r>
              <a:rPr lang="en-GB" dirty="0" smtClean="0"/>
              <a:t>, which are typically observed in </a:t>
            </a:r>
            <a:r>
              <a:rPr lang="en-GB" dirty="0" err="1" smtClean="0"/>
              <a:t>amyloid</a:t>
            </a:r>
            <a:r>
              <a:rPr lang="en-GB" dirty="0" smtClean="0"/>
              <a:t> </a:t>
            </a:r>
            <a:r>
              <a:rPr lang="en-GB" dirty="0" err="1" smtClean="0"/>
              <a:t>angiopathy</a:t>
            </a:r>
            <a:r>
              <a:rPr lang="en-GB" dirty="0" smtClean="0"/>
              <a:t>.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/>
              <a:t>Acute treatment </a:t>
            </a:r>
          </a:p>
          <a:p>
            <a:r>
              <a:rPr lang="en-GB" dirty="0" smtClean="0"/>
              <a:t>Medical: </a:t>
            </a:r>
            <a:r>
              <a:rPr lang="en-GB" b="1" dirty="0" smtClean="0"/>
              <a:t>reduce blood pressure </a:t>
            </a:r>
            <a:r>
              <a:rPr lang="en-GB" dirty="0" smtClean="0"/>
              <a:t>to pre-morbid levels or keep the MAP &lt; 130 mmHg with cerebral perfusion pressure &gt; 70 mmHg if </a:t>
            </a:r>
            <a:r>
              <a:rPr lang="en-GB" dirty="0" err="1" smtClean="0"/>
              <a:t>premorbid</a:t>
            </a:r>
            <a:r>
              <a:rPr lang="en-GB" dirty="0" smtClean="0"/>
              <a:t> blood pressure is unknown;</a:t>
            </a:r>
          </a:p>
          <a:p>
            <a:r>
              <a:rPr lang="en-GB" b="1" dirty="0" smtClean="0"/>
              <a:t>reverse anticoagulation</a:t>
            </a:r>
            <a:r>
              <a:rPr lang="en-GB" dirty="0" smtClean="0"/>
              <a:t>.</a:t>
            </a:r>
          </a:p>
          <a:p>
            <a:r>
              <a:rPr lang="en-GB" dirty="0" smtClean="0"/>
              <a:t> Surgery: first-line treatment for </a:t>
            </a:r>
            <a:r>
              <a:rPr lang="en-GB" dirty="0" err="1" smtClean="0"/>
              <a:t>cerebellar</a:t>
            </a:r>
            <a:r>
              <a:rPr lang="en-GB" dirty="0" smtClean="0"/>
              <a:t> ICH &gt; 3 cm or in patients exhibiting clinical deterioration; otherwise, surgery is only reasonable in cases of expanding ICH with simultaneous worsening of the patient's clinical condition </a:t>
            </a:r>
          </a:p>
          <a:p>
            <a:r>
              <a:rPr lang="en-GB" dirty="0" smtClean="0"/>
              <a:t>More </a:t>
            </a:r>
            <a:r>
              <a:rPr lang="en-GB" dirty="0" err="1" smtClean="0"/>
              <a:t>favorable</a:t>
            </a:r>
            <a:r>
              <a:rPr lang="en-GB" dirty="0" smtClean="0"/>
              <a:t> locations for surgery are in the </a:t>
            </a:r>
            <a:r>
              <a:rPr lang="en-GB" dirty="0" err="1" smtClean="0"/>
              <a:t>putamen</a:t>
            </a:r>
            <a:r>
              <a:rPr lang="en-GB" dirty="0" smtClean="0"/>
              <a:t>, frontal cortex, and temporal cortex</a:t>
            </a:r>
          </a:p>
          <a:p>
            <a:pPr>
              <a:buNone/>
            </a:pPr>
            <a:r>
              <a:rPr lang="en-GB" dirty="0" smtClean="0"/>
              <a:t>Chronic and preventative treatment: </a:t>
            </a:r>
          </a:p>
          <a:p>
            <a:r>
              <a:rPr lang="en-GB" dirty="0" smtClean="0"/>
              <a:t>control of hypertension; avoidance of anticoagulants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Inherited stroke disorders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CADASIL</a:t>
            </a:r>
          </a:p>
          <a:p>
            <a:r>
              <a:rPr lang="en-GB" dirty="0" smtClean="0"/>
              <a:t>MELAS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Special stroke conditions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Marantic</a:t>
            </a:r>
            <a:r>
              <a:rPr lang="en-GB" dirty="0" smtClean="0"/>
              <a:t> </a:t>
            </a:r>
            <a:r>
              <a:rPr lang="en-GB" dirty="0" err="1" smtClean="0"/>
              <a:t>endocarditis</a:t>
            </a:r>
            <a:r>
              <a:rPr lang="en-GB" dirty="0" smtClean="0"/>
              <a:t>: caused by the </a:t>
            </a:r>
            <a:r>
              <a:rPr lang="en-GB" dirty="0" err="1" smtClean="0"/>
              <a:t>hypercoaguable</a:t>
            </a:r>
            <a:r>
              <a:rPr lang="en-GB" dirty="0" smtClean="0"/>
              <a:t> state associated with chronic disseminated intravascular coagulation, AIDS, </a:t>
            </a:r>
            <a:r>
              <a:rPr lang="en-GB" dirty="0" err="1" smtClean="0"/>
              <a:t>mucin</a:t>
            </a:r>
            <a:r>
              <a:rPr lang="en-GB" dirty="0" smtClean="0"/>
              <a:t>-secreting </a:t>
            </a:r>
            <a:r>
              <a:rPr lang="en-GB" dirty="0" err="1" smtClean="0"/>
              <a:t>tumors</a:t>
            </a:r>
            <a:r>
              <a:rPr lang="en-GB" dirty="0" smtClean="0"/>
              <a:t>, or lupus (i.e., </a:t>
            </a:r>
            <a:r>
              <a:rPr lang="en-GB" dirty="0" err="1" smtClean="0"/>
              <a:t>Libman</a:t>
            </a:r>
            <a:r>
              <a:rPr lang="en-GB" dirty="0" smtClean="0"/>
              <a:t>-Sacks </a:t>
            </a:r>
            <a:r>
              <a:rPr lang="en-GB" dirty="0" err="1" smtClean="0"/>
              <a:t>endocarditis</a:t>
            </a:r>
            <a:endParaRPr lang="en-GB" dirty="0" smtClean="0"/>
          </a:p>
          <a:p>
            <a:r>
              <a:rPr lang="en-GB" dirty="0" smtClean="0"/>
              <a:t>Infectious </a:t>
            </a:r>
            <a:r>
              <a:rPr lang="en-GB" dirty="0" err="1" smtClean="0"/>
              <a:t>endocarditis</a:t>
            </a:r>
            <a:r>
              <a:rPr lang="en-GB" dirty="0" smtClean="0"/>
              <a:t>: </a:t>
            </a:r>
            <a:r>
              <a:rPr lang="en-GB" dirty="0" err="1" smtClean="0"/>
              <a:t>mycotic</a:t>
            </a:r>
            <a:r>
              <a:rPr lang="en-GB" dirty="0" smtClean="0"/>
              <a:t> aneurysms and </a:t>
            </a:r>
            <a:r>
              <a:rPr lang="en-GB" dirty="0" err="1" smtClean="0"/>
              <a:t>microabcesses</a:t>
            </a:r>
            <a:endParaRPr lang="en-GB" dirty="0" smtClean="0"/>
          </a:p>
          <a:p>
            <a:r>
              <a:rPr lang="en-GB" dirty="0" smtClean="0"/>
              <a:t>Watershed infarction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39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Previous stroke: clinical or radiological</a:t>
            </a:r>
          </a:p>
          <a:p>
            <a:r>
              <a:rPr lang="en-GB" dirty="0" smtClean="0"/>
              <a:t>Previous TIA</a:t>
            </a:r>
          </a:p>
          <a:p>
            <a:r>
              <a:rPr lang="en-GB" dirty="0" smtClean="0"/>
              <a:t>Hypertension: more than 140 mmHg and 90 mmHg</a:t>
            </a:r>
          </a:p>
          <a:p>
            <a:r>
              <a:rPr lang="en-GB" dirty="0" smtClean="0"/>
              <a:t>Diabetes: adequate control of glucose reduces only small vessel disease.</a:t>
            </a:r>
          </a:p>
          <a:p>
            <a:r>
              <a:rPr lang="en-GB" dirty="0" smtClean="0"/>
              <a:t>Carotid </a:t>
            </a:r>
            <a:r>
              <a:rPr lang="en-GB" dirty="0" err="1" smtClean="0"/>
              <a:t>stenosis</a:t>
            </a:r>
            <a:r>
              <a:rPr lang="en-GB" dirty="0" smtClean="0"/>
              <a:t>: the degree of </a:t>
            </a:r>
            <a:r>
              <a:rPr lang="en-GB" dirty="0" err="1" smtClean="0"/>
              <a:t>stenosis</a:t>
            </a:r>
            <a:r>
              <a:rPr lang="en-GB" dirty="0" smtClean="0"/>
              <a:t> increases risk of stroke whether this </a:t>
            </a:r>
            <a:r>
              <a:rPr lang="en-GB" dirty="0" err="1" smtClean="0"/>
              <a:t>stenosis</a:t>
            </a:r>
            <a:r>
              <a:rPr lang="en-GB" dirty="0" smtClean="0"/>
              <a:t> is symptomatic or </a:t>
            </a:r>
            <a:r>
              <a:rPr lang="en-GB" dirty="0" err="1" smtClean="0"/>
              <a:t>asymptommatic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Watershed infarction</a:t>
            </a:r>
            <a:endParaRPr lang="en-GB" dirty="0"/>
          </a:p>
        </p:txBody>
      </p:sp>
      <p:pic>
        <p:nvPicPr>
          <p:cNvPr id="39938" name="Picture 2" descr="Image result for watershed infarct radiolog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500174"/>
            <a:ext cx="3571900" cy="4458542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40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Heart disease including: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Atrial</a:t>
            </a:r>
            <a:r>
              <a:rPr lang="en-GB" dirty="0" smtClean="0"/>
              <a:t> fibrillation especially with chronic fibrillation, hyperthyroidism,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Atrial</a:t>
            </a:r>
            <a:r>
              <a:rPr lang="en-GB" dirty="0" smtClean="0"/>
              <a:t> enlargement with or without A Fib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Valvular</a:t>
            </a:r>
            <a:r>
              <a:rPr lang="en-GB" dirty="0" smtClean="0"/>
              <a:t> heart disease (mechanical more than biological valve). </a:t>
            </a:r>
            <a:r>
              <a:rPr lang="en-GB" dirty="0" err="1" smtClean="0"/>
              <a:t>Echogenic</a:t>
            </a:r>
            <a:r>
              <a:rPr lang="en-GB" dirty="0" smtClean="0"/>
              <a:t> material attached to the valve, calcification or </a:t>
            </a:r>
            <a:r>
              <a:rPr lang="en-GB" dirty="0" err="1" smtClean="0"/>
              <a:t>stenosis</a:t>
            </a:r>
            <a:r>
              <a:rPr lang="en-GB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Patent foramen </a:t>
            </a:r>
            <a:r>
              <a:rPr lang="en-GB" dirty="0" err="1" smtClean="0"/>
              <a:t>ovale</a:t>
            </a:r>
            <a:r>
              <a:rPr lang="en-GB" dirty="0"/>
              <a:t> </a:t>
            </a:r>
            <a:r>
              <a:rPr lang="en-GB" dirty="0" smtClean="0"/>
              <a:t>(paradoxical </a:t>
            </a:r>
            <a:r>
              <a:rPr lang="en-GB" dirty="0" err="1" smtClean="0"/>
              <a:t>thromboembloic</a:t>
            </a:r>
            <a:r>
              <a:rPr lang="en-GB" dirty="0" smtClean="0"/>
              <a:t> stroke).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Alcohol : heavy alcohol. Moderate amount may be protective.</a:t>
            </a:r>
          </a:p>
          <a:p>
            <a:r>
              <a:rPr lang="en-GB" dirty="0" smtClean="0"/>
              <a:t>Intracranial atherosclerosis (more common in blacks and Hispanics)</a:t>
            </a:r>
          </a:p>
          <a:p>
            <a:r>
              <a:rPr lang="en-GB" dirty="0" smtClean="0"/>
              <a:t>Cigarette smoking</a:t>
            </a:r>
          </a:p>
          <a:p>
            <a:r>
              <a:rPr lang="en-GB" dirty="0" err="1" smtClean="0"/>
              <a:t>Dyslipidemia</a:t>
            </a:r>
            <a:endParaRPr lang="en-GB" dirty="0" smtClean="0"/>
          </a:p>
          <a:p>
            <a:r>
              <a:rPr lang="en-GB" dirty="0" smtClean="0"/>
              <a:t>Elevated </a:t>
            </a:r>
            <a:r>
              <a:rPr lang="en-GB" dirty="0" err="1" smtClean="0"/>
              <a:t>homocysetein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Risk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Estrogen</a:t>
            </a:r>
            <a:r>
              <a:rPr lang="en-GB" dirty="0" smtClean="0"/>
              <a:t> use: in OCP and HRT. </a:t>
            </a:r>
            <a:endParaRPr lang="en-GB" dirty="0" smtClean="0"/>
          </a:p>
          <a:p>
            <a:r>
              <a:rPr lang="en-GB" dirty="0" smtClean="0"/>
              <a:t>Progesterone </a:t>
            </a:r>
            <a:r>
              <a:rPr lang="en-GB" dirty="0" smtClean="0"/>
              <a:t>does not seem to increase the risk of stroke</a:t>
            </a:r>
          </a:p>
          <a:p>
            <a:r>
              <a:rPr lang="en-GB" dirty="0" smtClean="0"/>
              <a:t>Genetic factors: </a:t>
            </a:r>
            <a:r>
              <a:rPr lang="en-GB" dirty="0" err="1" smtClean="0"/>
              <a:t>ApO</a:t>
            </a:r>
            <a:r>
              <a:rPr lang="en-GB" dirty="0" smtClean="0"/>
              <a:t> E, Notch 3, Factor V.</a:t>
            </a:r>
          </a:p>
          <a:p>
            <a:r>
              <a:rPr lang="en-GB" dirty="0" smtClean="0"/>
              <a:t>Life style: obesity and diet, physical inactivity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symptoms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Focal neurological deficit &gt; 24 hours</a:t>
            </a:r>
          </a:p>
          <a:p>
            <a:r>
              <a:rPr lang="en-GB" dirty="0" smtClean="0"/>
              <a:t>Headache in 40 % of patients which is usually due to involvement of the </a:t>
            </a:r>
            <a:r>
              <a:rPr lang="en-GB" dirty="0" err="1" smtClean="0"/>
              <a:t>meninges</a:t>
            </a:r>
            <a:endParaRPr lang="en-GB" dirty="0" smtClean="0"/>
          </a:p>
          <a:p>
            <a:r>
              <a:rPr lang="en-GB" dirty="0" smtClean="0"/>
              <a:t>seizures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GB" dirty="0" smtClean="0"/>
              <a:t>iagnosis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CT (computed tomography): </a:t>
            </a:r>
            <a:r>
              <a:rPr lang="en-GB" b="1" dirty="0" smtClean="0">
                <a:solidFill>
                  <a:srgbClr val="FF0000"/>
                </a:solidFill>
              </a:rPr>
              <a:t>acute infarction </a:t>
            </a:r>
            <a:r>
              <a:rPr lang="en-GB" dirty="0" smtClean="0"/>
              <a:t>may be identified by </a:t>
            </a:r>
            <a:r>
              <a:rPr lang="en-GB" b="1" dirty="0" err="1" smtClean="0"/>
              <a:t>hypodensities</a:t>
            </a:r>
            <a:r>
              <a:rPr lang="en-GB" dirty="0" smtClean="0"/>
              <a:t> at the interface of the gray and white matter (e.g., the </a:t>
            </a:r>
            <a:r>
              <a:rPr lang="en-GB" dirty="0" err="1" smtClean="0"/>
              <a:t>insula</a:t>
            </a:r>
            <a:r>
              <a:rPr lang="en-GB" dirty="0" smtClean="0"/>
              <a:t> and external capsule, the basal ganglia and internal capsule) or by </a:t>
            </a:r>
            <a:r>
              <a:rPr lang="en-GB" dirty="0" err="1" smtClean="0"/>
              <a:t>sulcal</a:t>
            </a:r>
            <a:r>
              <a:rPr lang="en-GB" dirty="0" smtClean="0"/>
              <a:t> effacement. however, CT within the first 3 hours is often normal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D0C15-086F-4115-8B87-0F7FF77EB826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560</TotalTime>
  <Words>1842</Words>
  <Application>Microsoft Office PowerPoint</Application>
  <PresentationFormat>عرض على الشاشة (3:4)‏</PresentationFormat>
  <Paragraphs>200</Paragraphs>
  <Slides>40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40</vt:i4>
      </vt:variant>
    </vt:vector>
  </HeadingPairs>
  <TitlesOfParts>
    <vt:vector size="41" baseType="lpstr">
      <vt:lpstr>Office Theme</vt:lpstr>
      <vt:lpstr>Vascular diseases of the nervous system</vt:lpstr>
      <vt:lpstr>Stroke</vt:lpstr>
      <vt:lpstr>Epidemiology </vt:lpstr>
      <vt:lpstr>Risk factors</vt:lpstr>
      <vt:lpstr>Risk factors</vt:lpstr>
      <vt:lpstr>Risk factors</vt:lpstr>
      <vt:lpstr>Risk factors</vt:lpstr>
      <vt:lpstr>symptoms</vt:lpstr>
      <vt:lpstr>Diagnosis</vt:lpstr>
      <vt:lpstr>الشريحة 10</vt:lpstr>
      <vt:lpstr>ACA stroke</vt:lpstr>
      <vt:lpstr>MCS stroke</vt:lpstr>
      <vt:lpstr>PCA stroke</vt:lpstr>
      <vt:lpstr>Diagnosis</vt:lpstr>
      <vt:lpstr>diagnosis</vt:lpstr>
      <vt:lpstr>diagnosis</vt:lpstr>
      <vt:lpstr>Acute treatment </vt:lpstr>
      <vt:lpstr>Acute treatment</vt:lpstr>
      <vt:lpstr>Acute treatment</vt:lpstr>
      <vt:lpstr>Acute treatment</vt:lpstr>
      <vt:lpstr>Acute treatment</vt:lpstr>
      <vt:lpstr>Subarachnoid haemorrhage</vt:lpstr>
      <vt:lpstr>Risk factors for SAH</vt:lpstr>
      <vt:lpstr>Symptoms of SAH</vt:lpstr>
      <vt:lpstr>Diagnosis</vt:lpstr>
      <vt:lpstr>Diagnosis of SAH</vt:lpstr>
      <vt:lpstr>Diagnosis</vt:lpstr>
      <vt:lpstr>Treatment</vt:lpstr>
      <vt:lpstr>Treatment</vt:lpstr>
      <vt:lpstr>Treatment of SAH</vt:lpstr>
      <vt:lpstr>Treatment of vasospasm SAH</vt:lpstr>
      <vt:lpstr>Intracranial haemorrhage</vt:lpstr>
      <vt:lpstr>Intracranial haemorrhage</vt:lpstr>
      <vt:lpstr>Risk factors</vt:lpstr>
      <vt:lpstr>Symptoms of ICH</vt:lpstr>
      <vt:lpstr>Diagnosis</vt:lpstr>
      <vt:lpstr>Treatment</vt:lpstr>
      <vt:lpstr>Inherited stroke disorders</vt:lpstr>
      <vt:lpstr>Special stroke conditions</vt:lpstr>
      <vt:lpstr>Watershed infarction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Omar Alrawashdeh</dc:creator>
  <cp:lastModifiedBy>Dr-Noor</cp:lastModifiedBy>
  <cp:revision>27</cp:revision>
  <dcterms:created xsi:type="dcterms:W3CDTF">2017-07-05T19:46:54Z</dcterms:created>
  <dcterms:modified xsi:type="dcterms:W3CDTF">2018-05-20T05:32:27Z</dcterms:modified>
</cp:coreProperties>
</file>