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diagrams/drawing2.xml" ContentType="application/vnd.ms-office.drawingml.diagramDrawing+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18" r:id="rId2"/>
    <p:sldId id="329" r:id="rId3"/>
    <p:sldId id="269" r:id="rId4"/>
    <p:sldId id="268" r:id="rId5"/>
    <p:sldId id="291" r:id="rId6"/>
    <p:sldId id="262" r:id="rId7"/>
    <p:sldId id="330" r:id="rId8"/>
    <p:sldId id="337" r:id="rId9"/>
    <p:sldId id="338" r:id="rId10"/>
    <p:sldId id="339" r:id="rId11"/>
    <p:sldId id="340" r:id="rId12"/>
    <p:sldId id="385" r:id="rId13"/>
    <p:sldId id="258" r:id="rId14"/>
    <p:sldId id="259" r:id="rId15"/>
    <p:sldId id="25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7A5FE5-8E99-409A-B96D-AE64756449B4}"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979EB29D-D0B4-4138-B2BB-1F5056948FB9}">
      <dgm:prSet/>
      <dgm:spPr/>
      <dgm:t>
        <a:bodyPr/>
        <a:lstStyle/>
        <a:p>
          <a:r>
            <a:rPr lang="en-US"/>
            <a:t>Identify alveolar Surfactant </a:t>
          </a:r>
        </a:p>
      </dgm:t>
    </dgm:pt>
    <dgm:pt modelId="{20DBD67D-9EB2-4246-AA13-242152F48127}" type="parTrans" cxnId="{7F4BA4DB-C665-45BC-A6F6-1F139678CF7E}">
      <dgm:prSet/>
      <dgm:spPr/>
      <dgm:t>
        <a:bodyPr/>
        <a:lstStyle/>
        <a:p>
          <a:endParaRPr lang="en-US"/>
        </a:p>
      </dgm:t>
    </dgm:pt>
    <dgm:pt modelId="{2A4A3F06-B4C9-43C7-9526-BAC38BAE54A4}" type="sibTrans" cxnId="{7F4BA4DB-C665-45BC-A6F6-1F139678CF7E}">
      <dgm:prSet/>
      <dgm:spPr/>
      <dgm:t>
        <a:bodyPr/>
        <a:lstStyle/>
        <a:p>
          <a:endParaRPr lang="en-US"/>
        </a:p>
      </dgm:t>
    </dgm:pt>
    <dgm:pt modelId="{1E36B8A2-3400-4F21-85D3-9B8A818E7373}">
      <dgm:prSet/>
      <dgm:spPr/>
      <dgm:t>
        <a:bodyPr/>
        <a:lstStyle/>
        <a:p>
          <a:r>
            <a:rPr lang="en-US"/>
            <a:t>Overview of the renal system</a:t>
          </a:r>
        </a:p>
      </dgm:t>
    </dgm:pt>
    <dgm:pt modelId="{8C7E5513-A40E-43B2-B4F4-65C7B5B51E48}" type="parTrans" cxnId="{E2887A76-ACFD-40E9-9CCB-D516A17D3E14}">
      <dgm:prSet/>
      <dgm:spPr/>
      <dgm:t>
        <a:bodyPr/>
        <a:lstStyle/>
        <a:p>
          <a:endParaRPr lang="en-US"/>
        </a:p>
      </dgm:t>
    </dgm:pt>
    <dgm:pt modelId="{C2A2B0D1-E7A8-4CE2-8C3A-F3DE93AAE2A6}" type="sibTrans" cxnId="{E2887A76-ACFD-40E9-9CCB-D516A17D3E14}">
      <dgm:prSet/>
      <dgm:spPr/>
      <dgm:t>
        <a:bodyPr/>
        <a:lstStyle/>
        <a:p>
          <a:endParaRPr lang="en-US"/>
        </a:p>
      </dgm:t>
    </dgm:pt>
    <dgm:pt modelId="{423212B5-49BE-4E89-91F0-8CD2CA87C5C0}">
      <dgm:prSet/>
      <dgm:spPr/>
      <dgm:t>
        <a:bodyPr/>
        <a:lstStyle/>
        <a:p>
          <a:r>
            <a:rPr lang="en-US"/>
            <a:t>Functional anatomy of nephron</a:t>
          </a:r>
        </a:p>
      </dgm:t>
    </dgm:pt>
    <dgm:pt modelId="{473DAE25-AAE2-4224-B7E0-DC610D0DBD1F}" type="parTrans" cxnId="{C0A92B22-066A-4771-A6B2-6D7F0E94FAD7}">
      <dgm:prSet/>
      <dgm:spPr/>
      <dgm:t>
        <a:bodyPr/>
        <a:lstStyle/>
        <a:p>
          <a:endParaRPr lang="en-US"/>
        </a:p>
      </dgm:t>
    </dgm:pt>
    <dgm:pt modelId="{9C42D09E-68CB-4ABD-BC16-3D7DCD05FFED}" type="sibTrans" cxnId="{C0A92B22-066A-4771-A6B2-6D7F0E94FAD7}">
      <dgm:prSet/>
      <dgm:spPr/>
      <dgm:t>
        <a:bodyPr/>
        <a:lstStyle/>
        <a:p>
          <a:endParaRPr lang="en-US"/>
        </a:p>
      </dgm:t>
    </dgm:pt>
    <dgm:pt modelId="{295A94B1-E070-4A97-A900-AFB29013161D}">
      <dgm:prSet/>
      <dgm:spPr/>
      <dgm:t>
        <a:bodyPr/>
        <a:lstStyle/>
        <a:p>
          <a:r>
            <a:rPr lang="en-US"/>
            <a:t>Net filtration </a:t>
          </a:r>
        </a:p>
      </dgm:t>
    </dgm:pt>
    <dgm:pt modelId="{3CCD8379-0302-469F-922D-AC64761E1EF0}" type="parTrans" cxnId="{F7D9EEE2-3EC3-49C2-9080-4E394159196B}">
      <dgm:prSet/>
      <dgm:spPr/>
      <dgm:t>
        <a:bodyPr/>
        <a:lstStyle/>
        <a:p>
          <a:endParaRPr lang="en-US"/>
        </a:p>
      </dgm:t>
    </dgm:pt>
    <dgm:pt modelId="{9BB82B48-E201-4C14-B741-FDBC1CC69AB3}" type="sibTrans" cxnId="{F7D9EEE2-3EC3-49C2-9080-4E394159196B}">
      <dgm:prSet/>
      <dgm:spPr/>
      <dgm:t>
        <a:bodyPr/>
        <a:lstStyle/>
        <a:p>
          <a:endParaRPr lang="en-US"/>
        </a:p>
      </dgm:t>
    </dgm:pt>
    <dgm:pt modelId="{2C22126A-E5ED-49A8-A725-FABAC0061D5D}" type="pres">
      <dgm:prSet presAssocID="{987A5FE5-8E99-409A-B96D-AE64756449B4}" presName="vert0" presStyleCnt="0">
        <dgm:presLayoutVars>
          <dgm:dir/>
          <dgm:animOne val="branch"/>
          <dgm:animLvl val="lvl"/>
        </dgm:presLayoutVars>
      </dgm:prSet>
      <dgm:spPr/>
    </dgm:pt>
    <dgm:pt modelId="{0B3EE6A8-A448-45D9-A857-438DDCD54B3F}" type="pres">
      <dgm:prSet presAssocID="{979EB29D-D0B4-4138-B2BB-1F5056948FB9}" presName="thickLine" presStyleLbl="alignNode1" presStyleIdx="0" presStyleCnt="4"/>
      <dgm:spPr/>
    </dgm:pt>
    <dgm:pt modelId="{69CCE574-586D-4D77-8E1A-518896BCA9AC}" type="pres">
      <dgm:prSet presAssocID="{979EB29D-D0B4-4138-B2BB-1F5056948FB9}" presName="horz1" presStyleCnt="0"/>
      <dgm:spPr/>
    </dgm:pt>
    <dgm:pt modelId="{A4D22116-54FB-41C5-9DA0-DB30C5853B1C}" type="pres">
      <dgm:prSet presAssocID="{979EB29D-D0B4-4138-B2BB-1F5056948FB9}" presName="tx1" presStyleLbl="revTx" presStyleIdx="0" presStyleCnt="4"/>
      <dgm:spPr/>
    </dgm:pt>
    <dgm:pt modelId="{D47C76E6-2D6B-44EF-8F0E-FC58BDA65B0E}" type="pres">
      <dgm:prSet presAssocID="{979EB29D-D0B4-4138-B2BB-1F5056948FB9}" presName="vert1" presStyleCnt="0"/>
      <dgm:spPr/>
    </dgm:pt>
    <dgm:pt modelId="{F1BECC26-6880-4390-B64F-C7763293C9DC}" type="pres">
      <dgm:prSet presAssocID="{1E36B8A2-3400-4F21-85D3-9B8A818E7373}" presName="thickLine" presStyleLbl="alignNode1" presStyleIdx="1" presStyleCnt="4"/>
      <dgm:spPr/>
    </dgm:pt>
    <dgm:pt modelId="{15AF5334-6378-4C1C-9437-8147E43B5993}" type="pres">
      <dgm:prSet presAssocID="{1E36B8A2-3400-4F21-85D3-9B8A818E7373}" presName="horz1" presStyleCnt="0"/>
      <dgm:spPr/>
    </dgm:pt>
    <dgm:pt modelId="{3CC7B968-CFE8-4E18-9A91-F7E681426AB4}" type="pres">
      <dgm:prSet presAssocID="{1E36B8A2-3400-4F21-85D3-9B8A818E7373}" presName="tx1" presStyleLbl="revTx" presStyleIdx="1" presStyleCnt="4"/>
      <dgm:spPr/>
    </dgm:pt>
    <dgm:pt modelId="{4A8EA79A-F60E-4B85-8651-2A41093A2ED7}" type="pres">
      <dgm:prSet presAssocID="{1E36B8A2-3400-4F21-85D3-9B8A818E7373}" presName="vert1" presStyleCnt="0"/>
      <dgm:spPr/>
    </dgm:pt>
    <dgm:pt modelId="{D2E1EF3D-60AE-4644-92D1-275BFB43EFD8}" type="pres">
      <dgm:prSet presAssocID="{423212B5-49BE-4E89-91F0-8CD2CA87C5C0}" presName="thickLine" presStyleLbl="alignNode1" presStyleIdx="2" presStyleCnt="4"/>
      <dgm:spPr/>
    </dgm:pt>
    <dgm:pt modelId="{6705FCA9-91D9-41BE-8B9A-9A8CCA1D3839}" type="pres">
      <dgm:prSet presAssocID="{423212B5-49BE-4E89-91F0-8CD2CA87C5C0}" presName="horz1" presStyleCnt="0"/>
      <dgm:spPr/>
    </dgm:pt>
    <dgm:pt modelId="{B2CCF454-09C9-4251-B85D-723C4D04116F}" type="pres">
      <dgm:prSet presAssocID="{423212B5-49BE-4E89-91F0-8CD2CA87C5C0}" presName="tx1" presStyleLbl="revTx" presStyleIdx="2" presStyleCnt="4"/>
      <dgm:spPr/>
    </dgm:pt>
    <dgm:pt modelId="{6178ACC4-B67A-42D4-B0D1-BDAC564E16A5}" type="pres">
      <dgm:prSet presAssocID="{423212B5-49BE-4E89-91F0-8CD2CA87C5C0}" presName="vert1" presStyleCnt="0"/>
      <dgm:spPr/>
    </dgm:pt>
    <dgm:pt modelId="{B1C76D22-B0B9-4F8E-AC1E-E80901D4C298}" type="pres">
      <dgm:prSet presAssocID="{295A94B1-E070-4A97-A900-AFB29013161D}" presName="thickLine" presStyleLbl="alignNode1" presStyleIdx="3" presStyleCnt="4"/>
      <dgm:spPr/>
    </dgm:pt>
    <dgm:pt modelId="{408C4465-A227-4308-B82C-BCB0B36EA428}" type="pres">
      <dgm:prSet presAssocID="{295A94B1-E070-4A97-A900-AFB29013161D}" presName="horz1" presStyleCnt="0"/>
      <dgm:spPr/>
    </dgm:pt>
    <dgm:pt modelId="{39BC35A3-7850-4C88-8093-75F583752CFF}" type="pres">
      <dgm:prSet presAssocID="{295A94B1-E070-4A97-A900-AFB29013161D}" presName="tx1" presStyleLbl="revTx" presStyleIdx="3" presStyleCnt="4"/>
      <dgm:spPr/>
    </dgm:pt>
    <dgm:pt modelId="{7B55AC5A-0644-40BB-8A09-C5967CB1D386}" type="pres">
      <dgm:prSet presAssocID="{295A94B1-E070-4A97-A900-AFB29013161D}" presName="vert1" presStyleCnt="0"/>
      <dgm:spPr/>
    </dgm:pt>
  </dgm:ptLst>
  <dgm:cxnLst>
    <dgm:cxn modelId="{C0A92B22-066A-4771-A6B2-6D7F0E94FAD7}" srcId="{987A5FE5-8E99-409A-B96D-AE64756449B4}" destId="{423212B5-49BE-4E89-91F0-8CD2CA87C5C0}" srcOrd="2" destOrd="0" parTransId="{473DAE25-AAE2-4224-B7E0-DC610D0DBD1F}" sibTransId="{9C42D09E-68CB-4ABD-BC16-3D7DCD05FFED}"/>
    <dgm:cxn modelId="{E2887A76-ACFD-40E9-9CCB-D516A17D3E14}" srcId="{987A5FE5-8E99-409A-B96D-AE64756449B4}" destId="{1E36B8A2-3400-4F21-85D3-9B8A818E7373}" srcOrd="1" destOrd="0" parTransId="{8C7E5513-A40E-43B2-B4F4-65C7B5B51E48}" sibTransId="{C2A2B0D1-E7A8-4CE2-8C3A-F3DE93AAE2A6}"/>
    <dgm:cxn modelId="{DB088E84-49C8-464B-9144-B2D95D4148B3}" type="presOf" srcId="{987A5FE5-8E99-409A-B96D-AE64756449B4}" destId="{2C22126A-E5ED-49A8-A725-FABAC0061D5D}" srcOrd="0" destOrd="0" presId="urn:microsoft.com/office/officeart/2008/layout/LinedList"/>
    <dgm:cxn modelId="{BE2024A9-D89E-4568-9B72-19E2F47D6A84}" type="presOf" srcId="{979EB29D-D0B4-4138-B2BB-1F5056948FB9}" destId="{A4D22116-54FB-41C5-9DA0-DB30C5853B1C}" srcOrd="0" destOrd="0" presId="urn:microsoft.com/office/officeart/2008/layout/LinedList"/>
    <dgm:cxn modelId="{7F4BA4DB-C665-45BC-A6F6-1F139678CF7E}" srcId="{987A5FE5-8E99-409A-B96D-AE64756449B4}" destId="{979EB29D-D0B4-4138-B2BB-1F5056948FB9}" srcOrd="0" destOrd="0" parTransId="{20DBD67D-9EB2-4246-AA13-242152F48127}" sibTransId="{2A4A3F06-B4C9-43C7-9526-BAC38BAE54A4}"/>
    <dgm:cxn modelId="{F7D9EEE2-3EC3-49C2-9080-4E394159196B}" srcId="{987A5FE5-8E99-409A-B96D-AE64756449B4}" destId="{295A94B1-E070-4A97-A900-AFB29013161D}" srcOrd="3" destOrd="0" parTransId="{3CCD8379-0302-469F-922D-AC64761E1EF0}" sibTransId="{9BB82B48-E201-4C14-B741-FDBC1CC69AB3}"/>
    <dgm:cxn modelId="{B68DC4E4-EAD8-48B4-AE36-61A29F674ADE}" type="presOf" srcId="{1E36B8A2-3400-4F21-85D3-9B8A818E7373}" destId="{3CC7B968-CFE8-4E18-9A91-F7E681426AB4}" srcOrd="0" destOrd="0" presId="urn:microsoft.com/office/officeart/2008/layout/LinedList"/>
    <dgm:cxn modelId="{C638D2E9-C5AD-4429-BA62-7CB5C6A6A67C}" type="presOf" srcId="{423212B5-49BE-4E89-91F0-8CD2CA87C5C0}" destId="{B2CCF454-09C9-4251-B85D-723C4D04116F}" srcOrd="0" destOrd="0" presId="urn:microsoft.com/office/officeart/2008/layout/LinedList"/>
    <dgm:cxn modelId="{6E7D7FEC-F648-443C-AD62-2BFDC240BBE3}" type="presOf" srcId="{295A94B1-E070-4A97-A900-AFB29013161D}" destId="{39BC35A3-7850-4C88-8093-75F583752CFF}" srcOrd="0" destOrd="0" presId="urn:microsoft.com/office/officeart/2008/layout/LinedList"/>
    <dgm:cxn modelId="{18F3669F-8331-4854-884F-427DF41A80BE}" type="presParOf" srcId="{2C22126A-E5ED-49A8-A725-FABAC0061D5D}" destId="{0B3EE6A8-A448-45D9-A857-438DDCD54B3F}" srcOrd="0" destOrd="0" presId="urn:microsoft.com/office/officeart/2008/layout/LinedList"/>
    <dgm:cxn modelId="{C40D6C26-282A-457E-8209-738DA62BCFD9}" type="presParOf" srcId="{2C22126A-E5ED-49A8-A725-FABAC0061D5D}" destId="{69CCE574-586D-4D77-8E1A-518896BCA9AC}" srcOrd="1" destOrd="0" presId="urn:microsoft.com/office/officeart/2008/layout/LinedList"/>
    <dgm:cxn modelId="{B03C118C-B115-4218-AB20-184EF38D88B7}" type="presParOf" srcId="{69CCE574-586D-4D77-8E1A-518896BCA9AC}" destId="{A4D22116-54FB-41C5-9DA0-DB30C5853B1C}" srcOrd="0" destOrd="0" presId="urn:microsoft.com/office/officeart/2008/layout/LinedList"/>
    <dgm:cxn modelId="{321D2131-2A27-4BDA-8628-A58BFC9A3806}" type="presParOf" srcId="{69CCE574-586D-4D77-8E1A-518896BCA9AC}" destId="{D47C76E6-2D6B-44EF-8F0E-FC58BDA65B0E}" srcOrd="1" destOrd="0" presId="urn:microsoft.com/office/officeart/2008/layout/LinedList"/>
    <dgm:cxn modelId="{7DDA4C1A-A5C2-4A90-B54C-7316143C69F4}" type="presParOf" srcId="{2C22126A-E5ED-49A8-A725-FABAC0061D5D}" destId="{F1BECC26-6880-4390-B64F-C7763293C9DC}" srcOrd="2" destOrd="0" presId="urn:microsoft.com/office/officeart/2008/layout/LinedList"/>
    <dgm:cxn modelId="{10CFB1E2-EDD3-4C49-A1DA-993E71696CE8}" type="presParOf" srcId="{2C22126A-E5ED-49A8-A725-FABAC0061D5D}" destId="{15AF5334-6378-4C1C-9437-8147E43B5993}" srcOrd="3" destOrd="0" presId="urn:microsoft.com/office/officeart/2008/layout/LinedList"/>
    <dgm:cxn modelId="{B23AF967-D2DC-4B18-B91B-44F769CB5503}" type="presParOf" srcId="{15AF5334-6378-4C1C-9437-8147E43B5993}" destId="{3CC7B968-CFE8-4E18-9A91-F7E681426AB4}" srcOrd="0" destOrd="0" presId="urn:microsoft.com/office/officeart/2008/layout/LinedList"/>
    <dgm:cxn modelId="{8EFB093A-3612-44CF-8F81-7F88B31E0D4C}" type="presParOf" srcId="{15AF5334-6378-4C1C-9437-8147E43B5993}" destId="{4A8EA79A-F60E-4B85-8651-2A41093A2ED7}" srcOrd="1" destOrd="0" presId="urn:microsoft.com/office/officeart/2008/layout/LinedList"/>
    <dgm:cxn modelId="{43639276-9C90-44A2-A315-DE8C2DB4375D}" type="presParOf" srcId="{2C22126A-E5ED-49A8-A725-FABAC0061D5D}" destId="{D2E1EF3D-60AE-4644-92D1-275BFB43EFD8}" srcOrd="4" destOrd="0" presId="urn:microsoft.com/office/officeart/2008/layout/LinedList"/>
    <dgm:cxn modelId="{DE6B474C-3281-43DC-A921-CF04E6AF9F64}" type="presParOf" srcId="{2C22126A-E5ED-49A8-A725-FABAC0061D5D}" destId="{6705FCA9-91D9-41BE-8B9A-9A8CCA1D3839}" srcOrd="5" destOrd="0" presId="urn:microsoft.com/office/officeart/2008/layout/LinedList"/>
    <dgm:cxn modelId="{31CB367F-05C8-45D0-BA27-17A69D354366}" type="presParOf" srcId="{6705FCA9-91D9-41BE-8B9A-9A8CCA1D3839}" destId="{B2CCF454-09C9-4251-B85D-723C4D04116F}" srcOrd="0" destOrd="0" presId="urn:microsoft.com/office/officeart/2008/layout/LinedList"/>
    <dgm:cxn modelId="{3237D5AC-032F-439D-9965-11152AFA6B8F}" type="presParOf" srcId="{6705FCA9-91D9-41BE-8B9A-9A8CCA1D3839}" destId="{6178ACC4-B67A-42D4-B0D1-BDAC564E16A5}" srcOrd="1" destOrd="0" presId="urn:microsoft.com/office/officeart/2008/layout/LinedList"/>
    <dgm:cxn modelId="{DD01696D-0911-4C3F-A482-962BA7115037}" type="presParOf" srcId="{2C22126A-E5ED-49A8-A725-FABAC0061D5D}" destId="{B1C76D22-B0B9-4F8E-AC1E-E80901D4C298}" srcOrd="6" destOrd="0" presId="urn:microsoft.com/office/officeart/2008/layout/LinedList"/>
    <dgm:cxn modelId="{7378B48E-5D8C-4E7A-9758-5320AF7E0F7E}" type="presParOf" srcId="{2C22126A-E5ED-49A8-A725-FABAC0061D5D}" destId="{408C4465-A227-4308-B82C-BCB0B36EA428}" srcOrd="7" destOrd="0" presId="urn:microsoft.com/office/officeart/2008/layout/LinedList"/>
    <dgm:cxn modelId="{66498E02-609F-4C9D-A369-B5B8B9500D8F}" type="presParOf" srcId="{408C4465-A227-4308-B82C-BCB0B36EA428}" destId="{39BC35A3-7850-4C88-8093-75F583752CFF}" srcOrd="0" destOrd="0" presId="urn:microsoft.com/office/officeart/2008/layout/LinedList"/>
    <dgm:cxn modelId="{895A8314-2824-468D-9AE5-82597F049E9F}" type="presParOf" srcId="{408C4465-A227-4308-B82C-BCB0B36EA428}" destId="{7B55AC5A-0644-40BB-8A09-C5967CB1D38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CC6F89-2BAD-4E21-AB01-95810FDCB57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C48DBB7-351C-4DC1-9B24-2F7EF83C1460}">
      <dgm:prSet/>
      <dgm:spPr/>
      <dgm:t>
        <a:bodyPr/>
        <a:lstStyle/>
        <a:p>
          <a:pPr>
            <a:lnSpc>
              <a:spcPct val="100000"/>
            </a:lnSpc>
          </a:pPr>
          <a:r>
            <a:rPr lang="en-US"/>
            <a:t>The glomerulus contains capillaries that have high hydrostatic pressure (about 60 mm Hg). </a:t>
          </a:r>
        </a:p>
      </dgm:t>
    </dgm:pt>
    <dgm:pt modelId="{9205F968-6050-48D4-AA7B-8424022A1F6B}" type="parTrans" cxnId="{0F00322D-F4C2-4AEA-A451-618CFD5B070E}">
      <dgm:prSet/>
      <dgm:spPr/>
      <dgm:t>
        <a:bodyPr/>
        <a:lstStyle/>
        <a:p>
          <a:endParaRPr lang="en-US"/>
        </a:p>
      </dgm:t>
    </dgm:pt>
    <dgm:pt modelId="{C383F682-6DD7-4D13-931C-2DC8037FDB7A}" type="sibTrans" cxnId="{0F00322D-F4C2-4AEA-A451-618CFD5B070E}">
      <dgm:prSet/>
      <dgm:spPr/>
      <dgm:t>
        <a:bodyPr/>
        <a:lstStyle/>
        <a:p>
          <a:endParaRPr lang="en-US"/>
        </a:p>
      </dgm:t>
    </dgm:pt>
    <dgm:pt modelId="{859DCD18-2ABD-483C-9638-BC3F123DA643}">
      <dgm:prSet/>
      <dgm:spPr/>
      <dgm:t>
        <a:bodyPr/>
        <a:lstStyle/>
        <a:p>
          <a:pPr>
            <a:lnSpc>
              <a:spcPct val="100000"/>
            </a:lnSpc>
          </a:pPr>
          <a:r>
            <a:rPr lang="en-US"/>
            <a:t>The glomerular capillaries are covered by epithelial cells, and the total glomerulus is encased in Bowman’s capsule</a:t>
          </a:r>
        </a:p>
      </dgm:t>
    </dgm:pt>
    <dgm:pt modelId="{F2E5AE88-A16A-43A1-8C4E-CF40B1B6156E}" type="parTrans" cxnId="{1844EB9A-0D2B-4674-B58D-4B701C2BA825}">
      <dgm:prSet/>
      <dgm:spPr/>
      <dgm:t>
        <a:bodyPr/>
        <a:lstStyle/>
        <a:p>
          <a:endParaRPr lang="en-US"/>
        </a:p>
      </dgm:t>
    </dgm:pt>
    <dgm:pt modelId="{06D1517A-43AF-4EEA-834C-7E722EA944FA}" type="sibTrans" cxnId="{1844EB9A-0D2B-4674-B58D-4B701C2BA825}">
      <dgm:prSet/>
      <dgm:spPr/>
      <dgm:t>
        <a:bodyPr/>
        <a:lstStyle/>
        <a:p>
          <a:endParaRPr lang="en-US"/>
        </a:p>
      </dgm:t>
    </dgm:pt>
    <dgm:pt modelId="{BFA60B53-C529-4EB6-9A5A-1BF7487CCBD2}">
      <dgm:prSet/>
      <dgm:spPr/>
      <dgm:t>
        <a:bodyPr/>
        <a:lstStyle/>
        <a:p>
          <a:pPr>
            <a:lnSpc>
              <a:spcPct val="100000"/>
            </a:lnSpc>
          </a:pPr>
          <a:r>
            <a:rPr lang="en-US"/>
            <a:t>Filtrate from the glomerular capillaries flows into Bowman’s capsule and then into the proximal tubule, which lies in the cortex of the kidney</a:t>
          </a:r>
        </a:p>
      </dgm:t>
    </dgm:pt>
    <dgm:pt modelId="{CADB8888-9D51-4164-A562-FDAD4C822E75}" type="parTrans" cxnId="{EFDA7707-E520-47C4-962B-E9AE8510863C}">
      <dgm:prSet/>
      <dgm:spPr/>
      <dgm:t>
        <a:bodyPr/>
        <a:lstStyle/>
        <a:p>
          <a:endParaRPr lang="en-US"/>
        </a:p>
      </dgm:t>
    </dgm:pt>
    <dgm:pt modelId="{705ACA98-7AF3-4F04-9459-9A7DDD03DB6E}" type="sibTrans" cxnId="{EFDA7707-E520-47C4-962B-E9AE8510863C}">
      <dgm:prSet/>
      <dgm:spPr/>
      <dgm:t>
        <a:bodyPr/>
        <a:lstStyle/>
        <a:p>
          <a:endParaRPr lang="en-US"/>
        </a:p>
      </dgm:t>
    </dgm:pt>
    <dgm:pt modelId="{819A473A-C81A-4D7E-9AF0-8B0B1FA2D975}">
      <dgm:prSet/>
      <dgm:spPr/>
      <dgm:t>
        <a:bodyPr/>
        <a:lstStyle/>
        <a:p>
          <a:pPr>
            <a:lnSpc>
              <a:spcPct val="100000"/>
            </a:lnSpc>
          </a:pPr>
          <a:r>
            <a:rPr lang="en-US"/>
            <a:t>From the proximal tubule, filtrate flows into the loop of Henle, which dips into the renal medulla.</a:t>
          </a:r>
        </a:p>
      </dgm:t>
    </dgm:pt>
    <dgm:pt modelId="{0596A418-2247-4658-9498-CD66C3BF7CD5}" type="parTrans" cxnId="{1BD56A26-EC1C-43EA-AB78-3D3D2FB5990A}">
      <dgm:prSet/>
      <dgm:spPr/>
      <dgm:t>
        <a:bodyPr/>
        <a:lstStyle/>
        <a:p>
          <a:endParaRPr lang="en-US"/>
        </a:p>
      </dgm:t>
    </dgm:pt>
    <dgm:pt modelId="{4D503396-A4DF-4D33-8332-D8808FB93C2F}" type="sibTrans" cxnId="{1BD56A26-EC1C-43EA-AB78-3D3D2FB5990A}">
      <dgm:prSet/>
      <dgm:spPr/>
      <dgm:t>
        <a:bodyPr/>
        <a:lstStyle/>
        <a:p>
          <a:endParaRPr lang="en-US"/>
        </a:p>
      </dgm:t>
    </dgm:pt>
    <dgm:pt modelId="{0C6112D9-1BB9-442C-8054-FE21761B9F96}" type="pres">
      <dgm:prSet presAssocID="{33CC6F89-2BAD-4E21-AB01-95810FDCB572}" presName="root" presStyleCnt="0">
        <dgm:presLayoutVars>
          <dgm:dir/>
          <dgm:resizeHandles val="exact"/>
        </dgm:presLayoutVars>
      </dgm:prSet>
      <dgm:spPr/>
    </dgm:pt>
    <dgm:pt modelId="{8DA29568-3829-4561-8AF6-9EE34E948801}" type="pres">
      <dgm:prSet presAssocID="{7C48DBB7-351C-4DC1-9B24-2F7EF83C1460}" presName="compNode" presStyleCnt="0"/>
      <dgm:spPr/>
    </dgm:pt>
    <dgm:pt modelId="{E2CDE846-C738-4E7B-9321-3ADFFA2A6CF0}" type="pres">
      <dgm:prSet presAssocID="{7C48DBB7-351C-4DC1-9B24-2F7EF83C1460}" presName="bgRect" presStyleLbl="bgShp" presStyleIdx="0" presStyleCnt="4"/>
      <dgm:spPr/>
    </dgm:pt>
    <dgm:pt modelId="{13F44728-9BF5-450E-A4FA-03DA2FB0A5FD}" type="pres">
      <dgm:prSet presAssocID="{7C48DBB7-351C-4DC1-9B24-2F7EF83C146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idney"/>
        </a:ext>
      </dgm:extLst>
    </dgm:pt>
    <dgm:pt modelId="{D7AF142F-213A-4799-B042-AEE1E49BA680}" type="pres">
      <dgm:prSet presAssocID="{7C48DBB7-351C-4DC1-9B24-2F7EF83C1460}" presName="spaceRect" presStyleCnt="0"/>
      <dgm:spPr/>
    </dgm:pt>
    <dgm:pt modelId="{ACB0E76A-C737-4AC2-A83B-5529F9DEE7F0}" type="pres">
      <dgm:prSet presAssocID="{7C48DBB7-351C-4DC1-9B24-2F7EF83C1460}" presName="parTx" presStyleLbl="revTx" presStyleIdx="0" presStyleCnt="4">
        <dgm:presLayoutVars>
          <dgm:chMax val="0"/>
          <dgm:chPref val="0"/>
        </dgm:presLayoutVars>
      </dgm:prSet>
      <dgm:spPr/>
    </dgm:pt>
    <dgm:pt modelId="{D30AC66A-FD0B-4FF5-909D-C76DFA83126A}" type="pres">
      <dgm:prSet presAssocID="{C383F682-6DD7-4D13-931C-2DC8037FDB7A}" presName="sibTrans" presStyleCnt="0"/>
      <dgm:spPr/>
    </dgm:pt>
    <dgm:pt modelId="{642D0FA7-5F1E-4DF3-BBB8-347DA79587F1}" type="pres">
      <dgm:prSet presAssocID="{859DCD18-2ABD-483C-9638-BC3F123DA643}" presName="compNode" presStyleCnt="0"/>
      <dgm:spPr/>
    </dgm:pt>
    <dgm:pt modelId="{3E7DE7B0-130C-4D91-B65C-6EC1D075BE3D}" type="pres">
      <dgm:prSet presAssocID="{859DCD18-2ABD-483C-9638-BC3F123DA643}" presName="bgRect" presStyleLbl="bgShp" presStyleIdx="1" presStyleCnt="4"/>
      <dgm:spPr/>
    </dgm:pt>
    <dgm:pt modelId="{AC20E9EB-286B-473B-80F6-1AC0C6452A63}" type="pres">
      <dgm:prSet presAssocID="{859DCD18-2ABD-483C-9638-BC3F123DA64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V"/>
        </a:ext>
      </dgm:extLst>
    </dgm:pt>
    <dgm:pt modelId="{96CC0F6F-8275-46FF-8E7E-E39C59E2E6E7}" type="pres">
      <dgm:prSet presAssocID="{859DCD18-2ABD-483C-9638-BC3F123DA643}" presName="spaceRect" presStyleCnt="0"/>
      <dgm:spPr/>
    </dgm:pt>
    <dgm:pt modelId="{7A0B60DF-4F28-4EEC-A794-2C5DC0EEF2A1}" type="pres">
      <dgm:prSet presAssocID="{859DCD18-2ABD-483C-9638-BC3F123DA643}" presName="parTx" presStyleLbl="revTx" presStyleIdx="1" presStyleCnt="4">
        <dgm:presLayoutVars>
          <dgm:chMax val="0"/>
          <dgm:chPref val="0"/>
        </dgm:presLayoutVars>
      </dgm:prSet>
      <dgm:spPr/>
    </dgm:pt>
    <dgm:pt modelId="{113E3265-D296-4B2D-A179-A6F14ADD9025}" type="pres">
      <dgm:prSet presAssocID="{06D1517A-43AF-4EEA-834C-7E722EA944FA}" presName="sibTrans" presStyleCnt="0"/>
      <dgm:spPr/>
    </dgm:pt>
    <dgm:pt modelId="{9BA78825-78E2-40DA-AFD4-7F5064C054CA}" type="pres">
      <dgm:prSet presAssocID="{BFA60B53-C529-4EB6-9A5A-1BF7487CCBD2}" presName="compNode" presStyleCnt="0"/>
      <dgm:spPr/>
    </dgm:pt>
    <dgm:pt modelId="{646203C9-01EB-4B12-B0E5-473E45DADA5A}" type="pres">
      <dgm:prSet presAssocID="{BFA60B53-C529-4EB6-9A5A-1BF7487CCBD2}" presName="bgRect" presStyleLbl="bgShp" presStyleIdx="2" presStyleCnt="4"/>
      <dgm:spPr/>
    </dgm:pt>
    <dgm:pt modelId="{43B5872B-B181-45E0-98FA-4ABFCC7454C1}" type="pres">
      <dgm:prSet presAssocID="{BFA60B53-C529-4EB6-9A5A-1BF7487CCBD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ientist"/>
        </a:ext>
      </dgm:extLst>
    </dgm:pt>
    <dgm:pt modelId="{33AB4A1D-E96A-4BA0-9FE6-97A5BB63D22C}" type="pres">
      <dgm:prSet presAssocID="{BFA60B53-C529-4EB6-9A5A-1BF7487CCBD2}" presName="spaceRect" presStyleCnt="0"/>
      <dgm:spPr/>
    </dgm:pt>
    <dgm:pt modelId="{ACF34410-CC49-436F-820E-BC9B69E17A37}" type="pres">
      <dgm:prSet presAssocID="{BFA60B53-C529-4EB6-9A5A-1BF7487CCBD2}" presName="parTx" presStyleLbl="revTx" presStyleIdx="2" presStyleCnt="4">
        <dgm:presLayoutVars>
          <dgm:chMax val="0"/>
          <dgm:chPref val="0"/>
        </dgm:presLayoutVars>
      </dgm:prSet>
      <dgm:spPr/>
    </dgm:pt>
    <dgm:pt modelId="{92BDF343-C529-4C02-80E2-42F380383B89}" type="pres">
      <dgm:prSet presAssocID="{705ACA98-7AF3-4F04-9459-9A7DDD03DB6E}" presName="sibTrans" presStyleCnt="0"/>
      <dgm:spPr/>
    </dgm:pt>
    <dgm:pt modelId="{44A666C2-95B3-476B-8BD7-DBF836A2002D}" type="pres">
      <dgm:prSet presAssocID="{819A473A-C81A-4D7E-9AF0-8B0B1FA2D975}" presName="compNode" presStyleCnt="0"/>
      <dgm:spPr/>
    </dgm:pt>
    <dgm:pt modelId="{9E46F680-F7F1-44C5-AFFA-30A29B3EC6B9}" type="pres">
      <dgm:prSet presAssocID="{819A473A-C81A-4D7E-9AF0-8B0B1FA2D975}" presName="bgRect" presStyleLbl="bgShp" presStyleIdx="3" presStyleCnt="4"/>
      <dgm:spPr/>
    </dgm:pt>
    <dgm:pt modelId="{B32B84D5-F5F6-46E7-97F8-7FE962A75581}" type="pres">
      <dgm:prSet presAssocID="{819A473A-C81A-4D7E-9AF0-8B0B1FA2D97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Rat"/>
        </a:ext>
      </dgm:extLst>
    </dgm:pt>
    <dgm:pt modelId="{80BF2D55-9880-4140-BFE3-B9B7859F3A5C}" type="pres">
      <dgm:prSet presAssocID="{819A473A-C81A-4D7E-9AF0-8B0B1FA2D975}" presName="spaceRect" presStyleCnt="0"/>
      <dgm:spPr/>
    </dgm:pt>
    <dgm:pt modelId="{EF964245-B97A-401B-BAB0-2EB026BB2454}" type="pres">
      <dgm:prSet presAssocID="{819A473A-C81A-4D7E-9AF0-8B0B1FA2D975}" presName="parTx" presStyleLbl="revTx" presStyleIdx="3" presStyleCnt="4">
        <dgm:presLayoutVars>
          <dgm:chMax val="0"/>
          <dgm:chPref val="0"/>
        </dgm:presLayoutVars>
      </dgm:prSet>
      <dgm:spPr/>
    </dgm:pt>
  </dgm:ptLst>
  <dgm:cxnLst>
    <dgm:cxn modelId="{EFDA7707-E520-47C4-962B-E9AE8510863C}" srcId="{33CC6F89-2BAD-4E21-AB01-95810FDCB572}" destId="{BFA60B53-C529-4EB6-9A5A-1BF7487CCBD2}" srcOrd="2" destOrd="0" parTransId="{CADB8888-9D51-4164-A562-FDAD4C822E75}" sibTransId="{705ACA98-7AF3-4F04-9459-9A7DDD03DB6E}"/>
    <dgm:cxn modelId="{1BD56A26-EC1C-43EA-AB78-3D3D2FB5990A}" srcId="{33CC6F89-2BAD-4E21-AB01-95810FDCB572}" destId="{819A473A-C81A-4D7E-9AF0-8B0B1FA2D975}" srcOrd="3" destOrd="0" parTransId="{0596A418-2247-4658-9498-CD66C3BF7CD5}" sibTransId="{4D503396-A4DF-4D33-8332-D8808FB93C2F}"/>
    <dgm:cxn modelId="{408BA82B-8A75-42EB-A31C-4151AFB96D38}" type="presOf" srcId="{7C48DBB7-351C-4DC1-9B24-2F7EF83C1460}" destId="{ACB0E76A-C737-4AC2-A83B-5529F9DEE7F0}" srcOrd="0" destOrd="0" presId="urn:microsoft.com/office/officeart/2018/2/layout/IconVerticalSolidList"/>
    <dgm:cxn modelId="{0F00322D-F4C2-4AEA-A451-618CFD5B070E}" srcId="{33CC6F89-2BAD-4E21-AB01-95810FDCB572}" destId="{7C48DBB7-351C-4DC1-9B24-2F7EF83C1460}" srcOrd="0" destOrd="0" parTransId="{9205F968-6050-48D4-AA7B-8424022A1F6B}" sibTransId="{C383F682-6DD7-4D13-931C-2DC8037FDB7A}"/>
    <dgm:cxn modelId="{D3FAEF82-3FBD-4628-917B-D0D8B2A03CB8}" type="presOf" srcId="{859DCD18-2ABD-483C-9638-BC3F123DA643}" destId="{7A0B60DF-4F28-4EEC-A794-2C5DC0EEF2A1}" srcOrd="0" destOrd="0" presId="urn:microsoft.com/office/officeart/2018/2/layout/IconVerticalSolidList"/>
    <dgm:cxn modelId="{F18BDA97-1DA6-47DD-864B-0A0A8B670BD4}" type="presOf" srcId="{BFA60B53-C529-4EB6-9A5A-1BF7487CCBD2}" destId="{ACF34410-CC49-436F-820E-BC9B69E17A37}" srcOrd="0" destOrd="0" presId="urn:microsoft.com/office/officeart/2018/2/layout/IconVerticalSolidList"/>
    <dgm:cxn modelId="{1844EB9A-0D2B-4674-B58D-4B701C2BA825}" srcId="{33CC6F89-2BAD-4E21-AB01-95810FDCB572}" destId="{859DCD18-2ABD-483C-9638-BC3F123DA643}" srcOrd="1" destOrd="0" parTransId="{F2E5AE88-A16A-43A1-8C4E-CF40B1B6156E}" sibTransId="{06D1517A-43AF-4EEA-834C-7E722EA944FA}"/>
    <dgm:cxn modelId="{EA0E68C0-3B90-4B21-A820-24C28C1F27EF}" type="presOf" srcId="{819A473A-C81A-4D7E-9AF0-8B0B1FA2D975}" destId="{EF964245-B97A-401B-BAB0-2EB026BB2454}" srcOrd="0" destOrd="0" presId="urn:microsoft.com/office/officeart/2018/2/layout/IconVerticalSolidList"/>
    <dgm:cxn modelId="{2A3615CC-A561-4D45-ADB8-6D97ADDD4894}" type="presOf" srcId="{33CC6F89-2BAD-4E21-AB01-95810FDCB572}" destId="{0C6112D9-1BB9-442C-8054-FE21761B9F96}" srcOrd="0" destOrd="0" presId="urn:microsoft.com/office/officeart/2018/2/layout/IconVerticalSolidList"/>
    <dgm:cxn modelId="{01231277-43F0-4215-B5AE-B3302945EEF9}" type="presParOf" srcId="{0C6112D9-1BB9-442C-8054-FE21761B9F96}" destId="{8DA29568-3829-4561-8AF6-9EE34E948801}" srcOrd="0" destOrd="0" presId="urn:microsoft.com/office/officeart/2018/2/layout/IconVerticalSolidList"/>
    <dgm:cxn modelId="{10FA885E-FA88-4B66-94C1-CD87451DCE71}" type="presParOf" srcId="{8DA29568-3829-4561-8AF6-9EE34E948801}" destId="{E2CDE846-C738-4E7B-9321-3ADFFA2A6CF0}" srcOrd="0" destOrd="0" presId="urn:microsoft.com/office/officeart/2018/2/layout/IconVerticalSolidList"/>
    <dgm:cxn modelId="{6BFD661C-92F7-4DE6-9668-70D3A15E4F4C}" type="presParOf" srcId="{8DA29568-3829-4561-8AF6-9EE34E948801}" destId="{13F44728-9BF5-450E-A4FA-03DA2FB0A5FD}" srcOrd="1" destOrd="0" presId="urn:microsoft.com/office/officeart/2018/2/layout/IconVerticalSolidList"/>
    <dgm:cxn modelId="{8A8FE18E-057B-485A-8C51-C40C08A6BDE3}" type="presParOf" srcId="{8DA29568-3829-4561-8AF6-9EE34E948801}" destId="{D7AF142F-213A-4799-B042-AEE1E49BA680}" srcOrd="2" destOrd="0" presId="urn:microsoft.com/office/officeart/2018/2/layout/IconVerticalSolidList"/>
    <dgm:cxn modelId="{C27CBB67-7DD3-4569-BCE3-697927B661DE}" type="presParOf" srcId="{8DA29568-3829-4561-8AF6-9EE34E948801}" destId="{ACB0E76A-C737-4AC2-A83B-5529F9DEE7F0}" srcOrd="3" destOrd="0" presId="urn:microsoft.com/office/officeart/2018/2/layout/IconVerticalSolidList"/>
    <dgm:cxn modelId="{313262E2-2F7E-4DB2-AD0F-C06CEB645F3F}" type="presParOf" srcId="{0C6112D9-1BB9-442C-8054-FE21761B9F96}" destId="{D30AC66A-FD0B-4FF5-909D-C76DFA83126A}" srcOrd="1" destOrd="0" presId="urn:microsoft.com/office/officeart/2018/2/layout/IconVerticalSolidList"/>
    <dgm:cxn modelId="{F4BE6CB6-51DC-45FF-A7EA-133D82BE9379}" type="presParOf" srcId="{0C6112D9-1BB9-442C-8054-FE21761B9F96}" destId="{642D0FA7-5F1E-4DF3-BBB8-347DA79587F1}" srcOrd="2" destOrd="0" presId="urn:microsoft.com/office/officeart/2018/2/layout/IconVerticalSolidList"/>
    <dgm:cxn modelId="{555DB215-2354-4D2F-8939-3CA802EE376F}" type="presParOf" srcId="{642D0FA7-5F1E-4DF3-BBB8-347DA79587F1}" destId="{3E7DE7B0-130C-4D91-B65C-6EC1D075BE3D}" srcOrd="0" destOrd="0" presId="urn:microsoft.com/office/officeart/2018/2/layout/IconVerticalSolidList"/>
    <dgm:cxn modelId="{19940ABA-4C30-4E92-B4C9-A3463F0DDD98}" type="presParOf" srcId="{642D0FA7-5F1E-4DF3-BBB8-347DA79587F1}" destId="{AC20E9EB-286B-473B-80F6-1AC0C6452A63}" srcOrd="1" destOrd="0" presId="urn:microsoft.com/office/officeart/2018/2/layout/IconVerticalSolidList"/>
    <dgm:cxn modelId="{0F51F159-468C-410C-A5E5-37D8F4C4D76E}" type="presParOf" srcId="{642D0FA7-5F1E-4DF3-BBB8-347DA79587F1}" destId="{96CC0F6F-8275-46FF-8E7E-E39C59E2E6E7}" srcOrd="2" destOrd="0" presId="urn:microsoft.com/office/officeart/2018/2/layout/IconVerticalSolidList"/>
    <dgm:cxn modelId="{1D92996D-1B67-4A06-BD6E-89132A3B3143}" type="presParOf" srcId="{642D0FA7-5F1E-4DF3-BBB8-347DA79587F1}" destId="{7A0B60DF-4F28-4EEC-A794-2C5DC0EEF2A1}" srcOrd="3" destOrd="0" presId="urn:microsoft.com/office/officeart/2018/2/layout/IconVerticalSolidList"/>
    <dgm:cxn modelId="{E64BBC20-6052-49D5-861C-A0CB8F6FA7F8}" type="presParOf" srcId="{0C6112D9-1BB9-442C-8054-FE21761B9F96}" destId="{113E3265-D296-4B2D-A179-A6F14ADD9025}" srcOrd="3" destOrd="0" presId="urn:microsoft.com/office/officeart/2018/2/layout/IconVerticalSolidList"/>
    <dgm:cxn modelId="{98A31952-9B0E-4D6E-86A5-88E17D3B305C}" type="presParOf" srcId="{0C6112D9-1BB9-442C-8054-FE21761B9F96}" destId="{9BA78825-78E2-40DA-AFD4-7F5064C054CA}" srcOrd="4" destOrd="0" presId="urn:microsoft.com/office/officeart/2018/2/layout/IconVerticalSolidList"/>
    <dgm:cxn modelId="{BC2851DF-1AA0-4A91-BA4B-1900B20C6CD9}" type="presParOf" srcId="{9BA78825-78E2-40DA-AFD4-7F5064C054CA}" destId="{646203C9-01EB-4B12-B0E5-473E45DADA5A}" srcOrd="0" destOrd="0" presId="urn:microsoft.com/office/officeart/2018/2/layout/IconVerticalSolidList"/>
    <dgm:cxn modelId="{DDC3C0F2-94E8-4711-96C5-41A1AACC9450}" type="presParOf" srcId="{9BA78825-78E2-40DA-AFD4-7F5064C054CA}" destId="{43B5872B-B181-45E0-98FA-4ABFCC7454C1}" srcOrd="1" destOrd="0" presId="urn:microsoft.com/office/officeart/2018/2/layout/IconVerticalSolidList"/>
    <dgm:cxn modelId="{299ED455-66B9-4BA0-8FD3-4821AC511688}" type="presParOf" srcId="{9BA78825-78E2-40DA-AFD4-7F5064C054CA}" destId="{33AB4A1D-E96A-4BA0-9FE6-97A5BB63D22C}" srcOrd="2" destOrd="0" presId="urn:microsoft.com/office/officeart/2018/2/layout/IconVerticalSolidList"/>
    <dgm:cxn modelId="{4B3E1982-A995-487D-A9CB-08D601E8A5D7}" type="presParOf" srcId="{9BA78825-78E2-40DA-AFD4-7F5064C054CA}" destId="{ACF34410-CC49-436F-820E-BC9B69E17A37}" srcOrd="3" destOrd="0" presId="urn:microsoft.com/office/officeart/2018/2/layout/IconVerticalSolidList"/>
    <dgm:cxn modelId="{C3059CD3-DEBD-4F63-906B-76E9E6B6F81D}" type="presParOf" srcId="{0C6112D9-1BB9-442C-8054-FE21761B9F96}" destId="{92BDF343-C529-4C02-80E2-42F380383B89}" srcOrd="5" destOrd="0" presId="urn:microsoft.com/office/officeart/2018/2/layout/IconVerticalSolidList"/>
    <dgm:cxn modelId="{6F543D9E-DE65-4240-98A2-9B5832403D65}" type="presParOf" srcId="{0C6112D9-1BB9-442C-8054-FE21761B9F96}" destId="{44A666C2-95B3-476B-8BD7-DBF836A2002D}" srcOrd="6" destOrd="0" presId="urn:microsoft.com/office/officeart/2018/2/layout/IconVerticalSolidList"/>
    <dgm:cxn modelId="{A6C6A07D-63B0-4AE0-98D5-6A870F90F2F8}" type="presParOf" srcId="{44A666C2-95B3-476B-8BD7-DBF836A2002D}" destId="{9E46F680-F7F1-44C5-AFFA-30A29B3EC6B9}" srcOrd="0" destOrd="0" presId="urn:microsoft.com/office/officeart/2018/2/layout/IconVerticalSolidList"/>
    <dgm:cxn modelId="{991A3C4D-E3E9-4201-AF3C-A3C4CAE5F064}" type="presParOf" srcId="{44A666C2-95B3-476B-8BD7-DBF836A2002D}" destId="{B32B84D5-F5F6-46E7-97F8-7FE962A75581}" srcOrd="1" destOrd="0" presId="urn:microsoft.com/office/officeart/2018/2/layout/IconVerticalSolidList"/>
    <dgm:cxn modelId="{3BA1C0AD-D8AD-4C5A-8EAE-B86805F584D7}" type="presParOf" srcId="{44A666C2-95B3-476B-8BD7-DBF836A2002D}" destId="{80BF2D55-9880-4140-BFE3-B9B7859F3A5C}" srcOrd="2" destOrd="0" presId="urn:microsoft.com/office/officeart/2018/2/layout/IconVerticalSolidList"/>
    <dgm:cxn modelId="{18CF08E8-B94E-4E8D-980C-9623A99744C1}" type="presParOf" srcId="{44A666C2-95B3-476B-8BD7-DBF836A2002D}" destId="{EF964245-B97A-401B-BAB0-2EB026BB245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EE6A8-A448-45D9-A857-438DDCD54B3F}">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D22116-54FB-41C5-9DA0-DB30C5853B1C}">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Identify alveolar Surfactant </a:t>
          </a:r>
        </a:p>
      </dsp:txBody>
      <dsp:txXfrm>
        <a:off x="0" y="0"/>
        <a:ext cx="6900512" cy="1384035"/>
      </dsp:txXfrm>
    </dsp:sp>
    <dsp:sp modelId="{F1BECC26-6880-4390-B64F-C7763293C9DC}">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C7B968-CFE8-4E18-9A91-F7E681426AB4}">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Overview of the renal system</a:t>
          </a:r>
        </a:p>
      </dsp:txBody>
      <dsp:txXfrm>
        <a:off x="0" y="1384035"/>
        <a:ext cx="6900512" cy="1384035"/>
      </dsp:txXfrm>
    </dsp:sp>
    <dsp:sp modelId="{D2E1EF3D-60AE-4644-92D1-275BFB43EFD8}">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CCF454-09C9-4251-B85D-723C4D04116F}">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Functional anatomy of nephron</a:t>
          </a:r>
        </a:p>
      </dsp:txBody>
      <dsp:txXfrm>
        <a:off x="0" y="2768070"/>
        <a:ext cx="6900512" cy="1384035"/>
      </dsp:txXfrm>
    </dsp:sp>
    <dsp:sp modelId="{B1C76D22-B0B9-4F8E-AC1E-E80901D4C298}">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BC35A3-7850-4C88-8093-75F583752CFF}">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Net filtration </a:t>
          </a:r>
        </a:p>
      </dsp:txBody>
      <dsp:txXfrm>
        <a:off x="0" y="4152105"/>
        <a:ext cx="6900512" cy="1384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DE846-C738-4E7B-9321-3ADFFA2A6CF0}">
      <dsp:nvSpPr>
        <dsp:cNvPr id="0" name=""/>
        <dsp:cNvSpPr/>
      </dsp:nvSpPr>
      <dsp:spPr>
        <a:xfrm>
          <a:off x="0" y="1417"/>
          <a:ext cx="6098344" cy="6215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F44728-9BF5-450E-A4FA-03DA2FB0A5FD}">
      <dsp:nvSpPr>
        <dsp:cNvPr id="0" name=""/>
        <dsp:cNvSpPr/>
      </dsp:nvSpPr>
      <dsp:spPr>
        <a:xfrm>
          <a:off x="188008" y="141259"/>
          <a:ext cx="341833" cy="3418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B0E76A-C737-4AC2-A83B-5529F9DEE7F0}">
      <dsp:nvSpPr>
        <dsp:cNvPr id="0" name=""/>
        <dsp:cNvSpPr/>
      </dsp:nvSpPr>
      <dsp:spPr>
        <a:xfrm>
          <a:off x="717851" y="1417"/>
          <a:ext cx="5327081" cy="718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55" tIns="76055" rIns="76055" bIns="76055" numCol="1" spcCol="1270" anchor="ctr" anchorCtr="0">
          <a:noAutofit/>
        </a:bodyPr>
        <a:lstStyle/>
        <a:p>
          <a:pPr marL="0" lvl="0" indent="0" algn="l" defTabSz="622300">
            <a:lnSpc>
              <a:spcPct val="100000"/>
            </a:lnSpc>
            <a:spcBef>
              <a:spcPct val="0"/>
            </a:spcBef>
            <a:spcAft>
              <a:spcPct val="35000"/>
            </a:spcAft>
            <a:buNone/>
          </a:pPr>
          <a:r>
            <a:rPr lang="en-US" sz="1400" kern="1200"/>
            <a:t>The glomerulus contains capillaries that have high hydrostatic pressure (about 60 mm Hg). </a:t>
          </a:r>
        </a:p>
      </dsp:txBody>
      <dsp:txXfrm>
        <a:off x="717851" y="1417"/>
        <a:ext cx="5327081" cy="718628"/>
      </dsp:txXfrm>
    </dsp:sp>
    <dsp:sp modelId="{3E7DE7B0-130C-4D91-B65C-6EC1D075BE3D}">
      <dsp:nvSpPr>
        <dsp:cNvPr id="0" name=""/>
        <dsp:cNvSpPr/>
      </dsp:nvSpPr>
      <dsp:spPr>
        <a:xfrm>
          <a:off x="0" y="899703"/>
          <a:ext cx="6098344" cy="6215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20E9EB-286B-473B-80F6-1AC0C6452A63}">
      <dsp:nvSpPr>
        <dsp:cNvPr id="0" name=""/>
        <dsp:cNvSpPr/>
      </dsp:nvSpPr>
      <dsp:spPr>
        <a:xfrm>
          <a:off x="188008" y="1039544"/>
          <a:ext cx="341833" cy="3418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0B60DF-4F28-4EEC-A794-2C5DC0EEF2A1}">
      <dsp:nvSpPr>
        <dsp:cNvPr id="0" name=""/>
        <dsp:cNvSpPr/>
      </dsp:nvSpPr>
      <dsp:spPr>
        <a:xfrm>
          <a:off x="717851" y="899703"/>
          <a:ext cx="5327081" cy="718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55" tIns="76055" rIns="76055" bIns="76055" numCol="1" spcCol="1270" anchor="ctr" anchorCtr="0">
          <a:noAutofit/>
        </a:bodyPr>
        <a:lstStyle/>
        <a:p>
          <a:pPr marL="0" lvl="0" indent="0" algn="l" defTabSz="622300">
            <a:lnSpc>
              <a:spcPct val="100000"/>
            </a:lnSpc>
            <a:spcBef>
              <a:spcPct val="0"/>
            </a:spcBef>
            <a:spcAft>
              <a:spcPct val="35000"/>
            </a:spcAft>
            <a:buNone/>
          </a:pPr>
          <a:r>
            <a:rPr lang="en-US" sz="1400" kern="1200"/>
            <a:t>The glomerular capillaries are covered by epithelial cells, and the total glomerulus is encased in Bowman’s capsule</a:t>
          </a:r>
        </a:p>
      </dsp:txBody>
      <dsp:txXfrm>
        <a:off x="717851" y="899703"/>
        <a:ext cx="5327081" cy="718628"/>
      </dsp:txXfrm>
    </dsp:sp>
    <dsp:sp modelId="{646203C9-01EB-4B12-B0E5-473E45DADA5A}">
      <dsp:nvSpPr>
        <dsp:cNvPr id="0" name=""/>
        <dsp:cNvSpPr/>
      </dsp:nvSpPr>
      <dsp:spPr>
        <a:xfrm>
          <a:off x="0" y="1797988"/>
          <a:ext cx="6098344" cy="6215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B5872B-B181-45E0-98FA-4ABFCC7454C1}">
      <dsp:nvSpPr>
        <dsp:cNvPr id="0" name=""/>
        <dsp:cNvSpPr/>
      </dsp:nvSpPr>
      <dsp:spPr>
        <a:xfrm>
          <a:off x="188008" y="1937829"/>
          <a:ext cx="341833" cy="3418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F34410-CC49-436F-820E-BC9B69E17A37}">
      <dsp:nvSpPr>
        <dsp:cNvPr id="0" name=""/>
        <dsp:cNvSpPr/>
      </dsp:nvSpPr>
      <dsp:spPr>
        <a:xfrm>
          <a:off x="717851" y="1797988"/>
          <a:ext cx="5327081" cy="718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55" tIns="76055" rIns="76055" bIns="76055" numCol="1" spcCol="1270" anchor="ctr" anchorCtr="0">
          <a:noAutofit/>
        </a:bodyPr>
        <a:lstStyle/>
        <a:p>
          <a:pPr marL="0" lvl="0" indent="0" algn="l" defTabSz="622300">
            <a:lnSpc>
              <a:spcPct val="100000"/>
            </a:lnSpc>
            <a:spcBef>
              <a:spcPct val="0"/>
            </a:spcBef>
            <a:spcAft>
              <a:spcPct val="35000"/>
            </a:spcAft>
            <a:buNone/>
          </a:pPr>
          <a:r>
            <a:rPr lang="en-US" sz="1400" kern="1200"/>
            <a:t>Filtrate from the glomerular capillaries flows into Bowman’s capsule and then into the proximal tubule, which lies in the cortex of the kidney</a:t>
          </a:r>
        </a:p>
      </dsp:txBody>
      <dsp:txXfrm>
        <a:off x="717851" y="1797988"/>
        <a:ext cx="5327081" cy="718628"/>
      </dsp:txXfrm>
    </dsp:sp>
    <dsp:sp modelId="{9E46F680-F7F1-44C5-AFFA-30A29B3EC6B9}">
      <dsp:nvSpPr>
        <dsp:cNvPr id="0" name=""/>
        <dsp:cNvSpPr/>
      </dsp:nvSpPr>
      <dsp:spPr>
        <a:xfrm>
          <a:off x="0" y="2696273"/>
          <a:ext cx="6098344" cy="6215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2B84D5-F5F6-46E7-97F8-7FE962A75581}">
      <dsp:nvSpPr>
        <dsp:cNvPr id="0" name=""/>
        <dsp:cNvSpPr/>
      </dsp:nvSpPr>
      <dsp:spPr>
        <a:xfrm>
          <a:off x="188008" y="2836115"/>
          <a:ext cx="341833" cy="3418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964245-B97A-401B-BAB0-2EB026BB2454}">
      <dsp:nvSpPr>
        <dsp:cNvPr id="0" name=""/>
        <dsp:cNvSpPr/>
      </dsp:nvSpPr>
      <dsp:spPr>
        <a:xfrm>
          <a:off x="717851" y="2696273"/>
          <a:ext cx="5327081" cy="718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55" tIns="76055" rIns="76055" bIns="76055" numCol="1" spcCol="1270" anchor="ctr" anchorCtr="0">
          <a:noAutofit/>
        </a:bodyPr>
        <a:lstStyle/>
        <a:p>
          <a:pPr marL="0" lvl="0" indent="0" algn="l" defTabSz="622300">
            <a:lnSpc>
              <a:spcPct val="100000"/>
            </a:lnSpc>
            <a:spcBef>
              <a:spcPct val="0"/>
            </a:spcBef>
            <a:spcAft>
              <a:spcPct val="35000"/>
            </a:spcAft>
            <a:buNone/>
          </a:pPr>
          <a:r>
            <a:rPr lang="en-US" sz="1400" kern="1200"/>
            <a:t>From the proximal tubule, filtrate flows into the loop of Henle, which dips into the renal medulla.</a:t>
          </a:r>
        </a:p>
      </dsp:txBody>
      <dsp:txXfrm>
        <a:off x="717851" y="2696273"/>
        <a:ext cx="5327081" cy="71862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44A6D2-2D22-42DC-82BE-6FF9EAC743BA}" type="datetimeFigureOut">
              <a:rPr lang="en-US" smtClean="0"/>
              <a:t>3/15/2021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60A30F-B7D6-45CB-829B-74B85158AA75}" type="slidenum">
              <a:rPr lang="en-US" smtClean="0"/>
              <a:t>‹#›</a:t>
            </a:fld>
            <a:endParaRPr lang="en-US"/>
          </a:p>
        </p:txBody>
      </p:sp>
    </p:spTree>
    <p:extLst>
      <p:ext uri="{BB962C8B-B14F-4D97-AF65-F5344CB8AC3E}">
        <p14:creationId xmlns:p14="http://schemas.microsoft.com/office/powerpoint/2010/main" val="119292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60A30F-B7D6-45CB-829B-74B85158AA75}" type="slidenum">
              <a:rPr lang="en-US" smtClean="0"/>
              <a:t>1</a:t>
            </a:fld>
            <a:endParaRPr lang="en-US"/>
          </a:p>
        </p:txBody>
      </p:sp>
    </p:spTree>
    <p:extLst>
      <p:ext uri="{BB962C8B-B14F-4D97-AF65-F5344CB8AC3E}">
        <p14:creationId xmlns:p14="http://schemas.microsoft.com/office/powerpoint/2010/main" val="616403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BD91EB-55F0-498D-8F99-C167D832C539}" type="slidenum">
              <a:rPr lang="en-US" smtClean="0"/>
              <a:pPr fontAlgn="base">
                <a:spcBef>
                  <a:spcPct val="0"/>
                </a:spcBef>
                <a:spcAft>
                  <a:spcPct val="0"/>
                </a:spcAft>
                <a:defRPr/>
              </a:pPr>
              <a:t>3</a:t>
            </a:fld>
            <a:endParaRPr lang="en-US"/>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FBF70838-5A97-421C-A034-37F2C2AC4E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7B5656F9-9287-4794-B3A7-503AE9BC4A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is 7.4 ph </a:t>
            </a:r>
          </a:p>
        </p:txBody>
      </p:sp>
      <p:sp>
        <p:nvSpPr>
          <p:cNvPr id="26628" name="Slide Number Placeholder 3">
            <a:extLst>
              <a:ext uri="{FF2B5EF4-FFF2-40B4-BE49-F238E27FC236}">
                <a16:creationId xmlns:a16="http://schemas.microsoft.com/office/drawing/2014/main" id="{2A226013-8E94-4444-9137-651BC0F54A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1316B1D-D5AB-46C7-9A1A-6FF8455C7319}" type="slidenum">
              <a:rPr lang="ar-SA" altLang="en-US"/>
              <a:pPr eaLnBrk="1" hangingPunct="1"/>
              <a:t>7</a:t>
            </a:fld>
            <a:endParaRPr lang="en-A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2ED1F-8C10-47B7-8526-B43DC99C36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BB6DA2-70B2-4AFF-B4F0-A6D9EC8B13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460183-276E-4631-B9A7-3A81B324A97B}"/>
              </a:ext>
            </a:extLst>
          </p:cNvPr>
          <p:cNvSpPr>
            <a:spLocks noGrp="1"/>
          </p:cNvSpPr>
          <p:nvPr>
            <p:ph type="dt" sz="half" idx="10"/>
          </p:nvPr>
        </p:nvSpPr>
        <p:spPr/>
        <p:txBody>
          <a:bodyPr/>
          <a:lstStyle/>
          <a:p>
            <a:fld id="{75A11381-984E-46C1-95F0-E789C7D3449D}" type="datetimeFigureOut">
              <a:rPr lang="en-US" smtClean="0"/>
              <a:t>3/15/2021</a:t>
            </a:fld>
            <a:endParaRPr lang="en-US"/>
          </a:p>
        </p:txBody>
      </p:sp>
      <p:sp>
        <p:nvSpPr>
          <p:cNvPr id="5" name="Footer Placeholder 4">
            <a:extLst>
              <a:ext uri="{FF2B5EF4-FFF2-40B4-BE49-F238E27FC236}">
                <a16:creationId xmlns:a16="http://schemas.microsoft.com/office/drawing/2014/main" id="{61415264-9EA5-40B1-B327-031C85788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D9B7D0-68AD-496B-BE50-2D7B6CE05F49}"/>
              </a:ext>
            </a:extLst>
          </p:cNvPr>
          <p:cNvSpPr>
            <a:spLocks noGrp="1"/>
          </p:cNvSpPr>
          <p:nvPr>
            <p:ph type="sldNum" sz="quarter" idx="12"/>
          </p:nvPr>
        </p:nvSpPr>
        <p:spPr/>
        <p:txBody>
          <a:bodyPr/>
          <a:lstStyle/>
          <a:p>
            <a:fld id="{4E2B4F16-76E7-44F6-9395-0E64743CD67C}" type="slidenum">
              <a:rPr lang="en-US" smtClean="0"/>
              <a:t>‹#›</a:t>
            </a:fld>
            <a:endParaRPr lang="en-US"/>
          </a:p>
        </p:txBody>
      </p:sp>
    </p:spTree>
    <p:extLst>
      <p:ext uri="{BB962C8B-B14F-4D97-AF65-F5344CB8AC3E}">
        <p14:creationId xmlns:p14="http://schemas.microsoft.com/office/powerpoint/2010/main" val="3914406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35936-A838-4BB5-AB66-FFD28751D3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A05FBE-418F-4CB4-9EDB-CF6BC912AB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0EC6DF-93A1-4179-809D-7FB0428F884D}"/>
              </a:ext>
            </a:extLst>
          </p:cNvPr>
          <p:cNvSpPr>
            <a:spLocks noGrp="1"/>
          </p:cNvSpPr>
          <p:nvPr>
            <p:ph type="dt" sz="half" idx="10"/>
          </p:nvPr>
        </p:nvSpPr>
        <p:spPr/>
        <p:txBody>
          <a:bodyPr/>
          <a:lstStyle/>
          <a:p>
            <a:fld id="{75A11381-984E-46C1-95F0-E789C7D3449D}" type="datetimeFigureOut">
              <a:rPr lang="en-US" smtClean="0"/>
              <a:t>3/15/2021</a:t>
            </a:fld>
            <a:endParaRPr lang="en-US"/>
          </a:p>
        </p:txBody>
      </p:sp>
      <p:sp>
        <p:nvSpPr>
          <p:cNvPr id="5" name="Footer Placeholder 4">
            <a:extLst>
              <a:ext uri="{FF2B5EF4-FFF2-40B4-BE49-F238E27FC236}">
                <a16:creationId xmlns:a16="http://schemas.microsoft.com/office/drawing/2014/main" id="{D4D49791-8F42-4ECE-B48E-FD1DC0910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3109EF-4653-467E-9F71-4C7621AEF78C}"/>
              </a:ext>
            </a:extLst>
          </p:cNvPr>
          <p:cNvSpPr>
            <a:spLocks noGrp="1"/>
          </p:cNvSpPr>
          <p:nvPr>
            <p:ph type="sldNum" sz="quarter" idx="12"/>
          </p:nvPr>
        </p:nvSpPr>
        <p:spPr/>
        <p:txBody>
          <a:bodyPr/>
          <a:lstStyle/>
          <a:p>
            <a:fld id="{4E2B4F16-76E7-44F6-9395-0E64743CD67C}" type="slidenum">
              <a:rPr lang="en-US" smtClean="0"/>
              <a:t>‹#›</a:t>
            </a:fld>
            <a:endParaRPr lang="en-US"/>
          </a:p>
        </p:txBody>
      </p:sp>
    </p:spTree>
    <p:extLst>
      <p:ext uri="{BB962C8B-B14F-4D97-AF65-F5344CB8AC3E}">
        <p14:creationId xmlns:p14="http://schemas.microsoft.com/office/powerpoint/2010/main" val="2159247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BFF01D-C694-4913-A63B-84CDDB88C8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1EEB4D-7483-4D60-9A23-49D25F9CC1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4184CF-95F9-4121-AFD6-D2A348E46E7E}"/>
              </a:ext>
            </a:extLst>
          </p:cNvPr>
          <p:cNvSpPr>
            <a:spLocks noGrp="1"/>
          </p:cNvSpPr>
          <p:nvPr>
            <p:ph type="dt" sz="half" idx="10"/>
          </p:nvPr>
        </p:nvSpPr>
        <p:spPr/>
        <p:txBody>
          <a:bodyPr/>
          <a:lstStyle/>
          <a:p>
            <a:fld id="{75A11381-984E-46C1-95F0-E789C7D3449D}" type="datetimeFigureOut">
              <a:rPr lang="en-US" smtClean="0"/>
              <a:t>3/15/2021</a:t>
            </a:fld>
            <a:endParaRPr lang="en-US"/>
          </a:p>
        </p:txBody>
      </p:sp>
      <p:sp>
        <p:nvSpPr>
          <p:cNvPr id="5" name="Footer Placeholder 4">
            <a:extLst>
              <a:ext uri="{FF2B5EF4-FFF2-40B4-BE49-F238E27FC236}">
                <a16:creationId xmlns:a16="http://schemas.microsoft.com/office/drawing/2014/main" id="{F2E58476-0454-42DD-94D2-269811D37D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3BE493-D6CD-45A2-A88C-CFBAFE72FDCE}"/>
              </a:ext>
            </a:extLst>
          </p:cNvPr>
          <p:cNvSpPr>
            <a:spLocks noGrp="1"/>
          </p:cNvSpPr>
          <p:nvPr>
            <p:ph type="sldNum" sz="quarter" idx="12"/>
          </p:nvPr>
        </p:nvSpPr>
        <p:spPr/>
        <p:txBody>
          <a:bodyPr/>
          <a:lstStyle/>
          <a:p>
            <a:fld id="{4E2B4F16-76E7-44F6-9395-0E64743CD67C}" type="slidenum">
              <a:rPr lang="en-US" smtClean="0"/>
              <a:t>‹#›</a:t>
            </a:fld>
            <a:endParaRPr lang="en-US"/>
          </a:p>
        </p:txBody>
      </p:sp>
    </p:spTree>
    <p:extLst>
      <p:ext uri="{BB962C8B-B14F-4D97-AF65-F5344CB8AC3E}">
        <p14:creationId xmlns:p14="http://schemas.microsoft.com/office/powerpoint/2010/main" val="1922515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829E-761E-4751-92A9-DF7CA62E18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60FF46-44B4-40E1-9752-C01CD21F07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624532-ED0A-41C0-A210-581D59D26DD0}"/>
              </a:ext>
            </a:extLst>
          </p:cNvPr>
          <p:cNvSpPr>
            <a:spLocks noGrp="1"/>
          </p:cNvSpPr>
          <p:nvPr>
            <p:ph type="dt" sz="half" idx="10"/>
          </p:nvPr>
        </p:nvSpPr>
        <p:spPr/>
        <p:txBody>
          <a:bodyPr/>
          <a:lstStyle/>
          <a:p>
            <a:fld id="{75A11381-984E-46C1-95F0-E789C7D3449D}" type="datetimeFigureOut">
              <a:rPr lang="en-US" smtClean="0"/>
              <a:t>3/15/2021</a:t>
            </a:fld>
            <a:endParaRPr lang="en-US"/>
          </a:p>
        </p:txBody>
      </p:sp>
      <p:sp>
        <p:nvSpPr>
          <p:cNvPr id="5" name="Footer Placeholder 4">
            <a:extLst>
              <a:ext uri="{FF2B5EF4-FFF2-40B4-BE49-F238E27FC236}">
                <a16:creationId xmlns:a16="http://schemas.microsoft.com/office/drawing/2014/main" id="{F82F9853-1299-4198-BECC-D87E59A6E8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984DBF-B71E-4DC9-A4D1-492986B3E0EF}"/>
              </a:ext>
            </a:extLst>
          </p:cNvPr>
          <p:cNvSpPr>
            <a:spLocks noGrp="1"/>
          </p:cNvSpPr>
          <p:nvPr>
            <p:ph type="sldNum" sz="quarter" idx="12"/>
          </p:nvPr>
        </p:nvSpPr>
        <p:spPr/>
        <p:txBody>
          <a:bodyPr/>
          <a:lstStyle/>
          <a:p>
            <a:fld id="{4E2B4F16-76E7-44F6-9395-0E64743CD67C}" type="slidenum">
              <a:rPr lang="en-US" smtClean="0"/>
              <a:t>‹#›</a:t>
            </a:fld>
            <a:endParaRPr lang="en-US"/>
          </a:p>
        </p:txBody>
      </p:sp>
    </p:spTree>
    <p:extLst>
      <p:ext uri="{BB962C8B-B14F-4D97-AF65-F5344CB8AC3E}">
        <p14:creationId xmlns:p14="http://schemas.microsoft.com/office/powerpoint/2010/main" val="949922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12403-3AD8-4927-839F-D504A956AC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0DDD61-83AE-4B26-9DB9-D55CD8AA5A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515999-85F0-48B5-912C-C75A58B14CF0}"/>
              </a:ext>
            </a:extLst>
          </p:cNvPr>
          <p:cNvSpPr>
            <a:spLocks noGrp="1"/>
          </p:cNvSpPr>
          <p:nvPr>
            <p:ph type="dt" sz="half" idx="10"/>
          </p:nvPr>
        </p:nvSpPr>
        <p:spPr/>
        <p:txBody>
          <a:bodyPr/>
          <a:lstStyle/>
          <a:p>
            <a:fld id="{75A11381-984E-46C1-95F0-E789C7D3449D}" type="datetimeFigureOut">
              <a:rPr lang="en-US" smtClean="0"/>
              <a:t>3/15/2021</a:t>
            </a:fld>
            <a:endParaRPr lang="en-US"/>
          </a:p>
        </p:txBody>
      </p:sp>
      <p:sp>
        <p:nvSpPr>
          <p:cNvPr id="5" name="Footer Placeholder 4">
            <a:extLst>
              <a:ext uri="{FF2B5EF4-FFF2-40B4-BE49-F238E27FC236}">
                <a16:creationId xmlns:a16="http://schemas.microsoft.com/office/drawing/2014/main" id="{7CDCA7FD-82B6-4AE2-9962-4AA203D1F6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EB79D-989B-49A5-ACA4-D5D823EE2379}"/>
              </a:ext>
            </a:extLst>
          </p:cNvPr>
          <p:cNvSpPr>
            <a:spLocks noGrp="1"/>
          </p:cNvSpPr>
          <p:nvPr>
            <p:ph type="sldNum" sz="quarter" idx="12"/>
          </p:nvPr>
        </p:nvSpPr>
        <p:spPr/>
        <p:txBody>
          <a:bodyPr/>
          <a:lstStyle/>
          <a:p>
            <a:fld id="{4E2B4F16-76E7-44F6-9395-0E64743CD67C}" type="slidenum">
              <a:rPr lang="en-US" smtClean="0"/>
              <a:t>‹#›</a:t>
            </a:fld>
            <a:endParaRPr lang="en-US"/>
          </a:p>
        </p:txBody>
      </p:sp>
    </p:spTree>
    <p:extLst>
      <p:ext uri="{BB962C8B-B14F-4D97-AF65-F5344CB8AC3E}">
        <p14:creationId xmlns:p14="http://schemas.microsoft.com/office/powerpoint/2010/main" val="650033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2F124-4BFB-4797-858C-8FE38D4E3C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5EF5F6-1B8A-4533-992C-5EB7E0E50A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158DE1-6335-4BA6-B200-F9A49E5C8A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299FBE-AD87-4744-BE09-238D18B06B24}"/>
              </a:ext>
            </a:extLst>
          </p:cNvPr>
          <p:cNvSpPr>
            <a:spLocks noGrp="1"/>
          </p:cNvSpPr>
          <p:nvPr>
            <p:ph type="dt" sz="half" idx="10"/>
          </p:nvPr>
        </p:nvSpPr>
        <p:spPr/>
        <p:txBody>
          <a:bodyPr/>
          <a:lstStyle/>
          <a:p>
            <a:fld id="{75A11381-984E-46C1-95F0-E789C7D3449D}" type="datetimeFigureOut">
              <a:rPr lang="en-US" smtClean="0"/>
              <a:t>3/15/2021</a:t>
            </a:fld>
            <a:endParaRPr lang="en-US"/>
          </a:p>
        </p:txBody>
      </p:sp>
      <p:sp>
        <p:nvSpPr>
          <p:cNvPr id="6" name="Footer Placeholder 5">
            <a:extLst>
              <a:ext uri="{FF2B5EF4-FFF2-40B4-BE49-F238E27FC236}">
                <a16:creationId xmlns:a16="http://schemas.microsoft.com/office/drawing/2014/main" id="{04DDD878-81A2-4E06-A0C1-F5C00D37C7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45EB42-9ADC-49EE-8F84-0D49A5A1BFA5}"/>
              </a:ext>
            </a:extLst>
          </p:cNvPr>
          <p:cNvSpPr>
            <a:spLocks noGrp="1"/>
          </p:cNvSpPr>
          <p:nvPr>
            <p:ph type="sldNum" sz="quarter" idx="12"/>
          </p:nvPr>
        </p:nvSpPr>
        <p:spPr/>
        <p:txBody>
          <a:bodyPr/>
          <a:lstStyle/>
          <a:p>
            <a:fld id="{4E2B4F16-76E7-44F6-9395-0E64743CD67C}" type="slidenum">
              <a:rPr lang="en-US" smtClean="0"/>
              <a:t>‹#›</a:t>
            </a:fld>
            <a:endParaRPr lang="en-US"/>
          </a:p>
        </p:txBody>
      </p:sp>
    </p:spTree>
    <p:extLst>
      <p:ext uri="{BB962C8B-B14F-4D97-AF65-F5344CB8AC3E}">
        <p14:creationId xmlns:p14="http://schemas.microsoft.com/office/powerpoint/2010/main" val="2602101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E8085-2734-4FFC-8235-1F63AF30BB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C3CD05-E07C-4273-851A-8B5FC5455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ABF788-1DAC-4E32-B99F-9E0665DA9F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D0F096-0024-457D-A4D8-ECC2421CE3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29F297-EC4B-4647-8666-E03ECC3611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55695D-79DC-40ED-8A87-93608D78D929}"/>
              </a:ext>
            </a:extLst>
          </p:cNvPr>
          <p:cNvSpPr>
            <a:spLocks noGrp="1"/>
          </p:cNvSpPr>
          <p:nvPr>
            <p:ph type="dt" sz="half" idx="10"/>
          </p:nvPr>
        </p:nvSpPr>
        <p:spPr/>
        <p:txBody>
          <a:bodyPr/>
          <a:lstStyle/>
          <a:p>
            <a:fld id="{75A11381-984E-46C1-95F0-E789C7D3449D}" type="datetimeFigureOut">
              <a:rPr lang="en-US" smtClean="0"/>
              <a:t>3/15/2021</a:t>
            </a:fld>
            <a:endParaRPr lang="en-US"/>
          </a:p>
        </p:txBody>
      </p:sp>
      <p:sp>
        <p:nvSpPr>
          <p:cNvPr id="8" name="Footer Placeholder 7">
            <a:extLst>
              <a:ext uri="{FF2B5EF4-FFF2-40B4-BE49-F238E27FC236}">
                <a16:creationId xmlns:a16="http://schemas.microsoft.com/office/drawing/2014/main" id="{AA0B0315-D725-4C09-ABE3-4C2AA99AD1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DF615C-E394-4A99-8AFE-33A6BD2E2656}"/>
              </a:ext>
            </a:extLst>
          </p:cNvPr>
          <p:cNvSpPr>
            <a:spLocks noGrp="1"/>
          </p:cNvSpPr>
          <p:nvPr>
            <p:ph type="sldNum" sz="quarter" idx="12"/>
          </p:nvPr>
        </p:nvSpPr>
        <p:spPr/>
        <p:txBody>
          <a:bodyPr/>
          <a:lstStyle/>
          <a:p>
            <a:fld id="{4E2B4F16-76E7-44F6-9395-0E64743CD67C}" type="slidenum">
              <a:rPr lang="en-US" smtClean="0"/>
              <a:t>‹#›</a:t>
            </a:fld>
            <a:endParaRPr lang="en-US"/>
          </a:p>
        </p:txBody>
      </p:sp>
    </p:spTree>
    <p:extLst>
      <p:ext uri="{BB962C8B-B14F-4D97-AF65-F5344CB8AC3E}">
        <p14:creationId xmlns:p14="http://schemas.microsoft.com/office/powerpoint/2010/main" val="867601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AFD90-42E3-45AF-98FB-6E70D0032C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7A98A8-AB16-493F-85B3-7046D307B2AB}"/>
              </a:ext>
            </a:extLst>
          </p:cNvPr>
          <p:cNvSpPr>
            <a:spLocks noGrp="1"/>
          </p:cNvSpPr>
          <p:nvPr>
            <p:ph type="dt" sz="half" idx="10"/>
          </p:nvPr>
        </p:nvSpPr>
        <p:spPr/>
        <p:txBody>
          <a:bodyPr/>
          <a:lstStyle/>
          <a:p>
            <a:fld id="{75A11381-984E-46C1-95F0-E789C7D3449D}" type="datetimeFigureOut">
              <a:rPr lang="en-US" smtClean="0"/>
              <a:t>3/15/2021</a:t>
            </a:fld>
            <a:endParaRPr lang="en-US"/>
          </a:p>
        </p:txBody>
      </p:sp>
      <p:sp>
        <p:nvSpPr>
          <p:cNvPr id="4" name="Footer Placeholder 3">
            <a:extLst>
              <a:ext uri="{FF2B5EF4-FFF2-40B4-BE49-F238E27FC236}">
                <a16:creationId xmlns:a16="http://schemas.microsoft.com/office/drawing/2014/main" id="{59481817-AC90-450D-9F57-B8A76A1140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B2008D-782F-4CFD-8DEF-545F845B5BA9}"/>
              </a:ext>
            </a:extLst>
          </p:cNvPr>
          <p:cNvSpPr>
            <a:spLocks noGrp="1"/>
          </p:cNvSpPr>
          <p:nvPr>
            <p:ph type="sldNum" sz="quarter" idx="12"/>
          </p:nvPr>
        </p:nvSpPr>
        <p:spPr/>
        <p:txBody>
          <a:bodyPr/>
          <a:lstStyle/>
          <a:p>
            <a:fld id="{4E2B4F16-76E7-44F6-9395-0E64743CD67C}" type="slidenum">
              <a:rPr lang="en-US" smtClean="0"/>
              <a:t>‹#›</a:t>
            </a:fld>
            <a:endParaRPr lang="en-US"/>
          </a:p>
        </p:txBody>
      </p:sp>
    </p:spTree>
    <p:extLst>
      <p:ext uri="{BB962C8B-B14F-4D97-AF65-F5344CB8AC3E}">
        <p14:creationId xmlns:p14="http://schemas.microsoft.com/office/powerpoint/2010/main" val="33146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0EF9B6-D3A0-40E0-8D27-6B1F087E882B}"/>
              </a:ext>
            </a:extLst>
          </p:cNvPr>
          <p:cNvSpPr>
            <a:spLocks noGrp="1"/>
          </p:cNvSpPr>
          <p:nvPr>
            <p:ph type="dt" sz="half" idx="10"/>
          </p:nvPr>
        </p:nvSpPr>
        <p:spPr/>
        <p:txBody>
          <a:bodyPr/>
          <a:lstStyle/>
          <a:p>
            <a:fld id="{75A11381-984E-46C1-95F0-E789C7D3449D}" type="datetimeFigureOut">
              <a:rPr lang="en-US" smtClean="0"/>
              <a:t>3/15/2021</a:t>
            </a:fld>
            <a:endParaRPr lang="en-US"/>
          </a:p>
        </p:txBody>
      </p:sp>
      <p:sp>
        <p:nvSpPr>
          <p:cNvPr id="3" name="Footer Placeholder 2">
            <a:extLst>
              <a:ext uri="{FF2B5EF4-FFF2-40B4-BE49-F238E27FC236}">
                <a16:creationId xmlns:a16="http://schemas.microsoft.com/office/drawing/2014/main" id="{38220206-F4A9-420F-8064-D2D22031C3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78FE96-E044-4D6C-87B9-D4416FFBB157}"/>
              </a:ext>
            </a:extLst>
          </p:cNvPr>
          <p:cNvSpPr>
            <a:spLocks noGrp="1"/>
          </p:cNvSpPr>
          <p:nvPr>
            <p:ph type="sldNum" sz="quarter" idx="12"/>
          </p:nvPr>
        </p:nvSpPr>
        <p:spPr/>
        <p:txBody>
          <a:bodyPr/>
          <a:lstStyle/>
          <a:p>
            <a:fld id="{4E2B4F16-76E7-44F6-9395-0E64743CD67C}" type="slidenum">
              <a:rPr lang="en-US" smtClean="0"/>
              <a:t>‹#›</a:t>
            </a:fld>
            <a:endParaRPr lang="en-US"/>
          </a:p>
        </p:txBody>
      </p:sp>
    </p:spTree>
    <p:extLst>
      <p:ext uri="{BB962C8B-B14F-4D97-AF65-F5344CB8AC3E}">
        <p14:creationId xmlns:p14="http://schemas.microsoft.com/office/powerpoint/2010/main" val="3300482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CC1C4-C26D-4C3F-962C-373335AAB8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2BC82A-FE16-4767-B24C-A22BFA9A3F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37F343-1D97-4263-A92D-9C89217190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1C0F07-D3AF-4031-94BF-C76B6DCE9823}"/>
              </a:ext>
            </a:extLst>
          </p:cNvPr>
          <p:cNvSpPr>
            <a:spLocks noGrp="1"/>
          </p:cNvSpPr>
          <p:nvPr>
            <p:ph type="dt" sz="half" idx="10"/>
          </p:nvPr>
        </p:nvSpPr>
        <p:spPr/>
        <p:txBody>
          <a:bodyPr/>
          <a:lstStyle/>
          <a:p>
            <a:fld id="{75A11381-984E-46C1-95F0-E789C7D3449D}" type="datetimeFigureOut">
              <a:rPr lang="en-US" smtClean="0"/>
              <a:t>3/15/2021</a:t>
            </a:fld>
            <a:endParaRPr lang="en-US"/>
          </a:p>
        </p:txBody>
      </p:sp>
      <p:sp>
        <p:nvSpPr>
          <p:cNvPr id="6" name="Footer Placeholder 5">
            <a:extLst>
              <a:ext uri="{FF2B5EF4-FFF2-40B4-BE49-F238E27FC236}">
                <a16:creationId xmlns:a16="http://schemas.microsoft.com/office/drawing/2014/main" id="{B6DE9DF3-4B7F-4894-BDCE-1993D237BA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80A6DA-00BA-4AAF-AAE3-539DFFFFA1CC}"/>
              </a:ext>
            </a:extLst>
          </p:cNvPr>
          <p:cNvSpPr>
            <a:spLocks noGrp="1"/>
          </p:cNvSpPr>
          <p:nvPr>
            <p:ph type="sldNum" sz="quarter" idx="12"/>
          </p:nvPr>
        </p:nvSpPr>
        <p:spPr/>
        <p:txBody>
          <a:bodyPr/>
          <a:lstStyle/>
          <a:p>
            <a:fld id="{4E2B4F16-76E7-44F6-9395-0E64743CD67C}" type="slidenum">
              <a:rPr lang="en-US" smtClean="0"/>
              <a:t>‹#›</a:t>
            </a:fld>
            <a:endParaRPr lang="en-US"/>
          </a:p>
        </p:txBody>
      </p:sp>
    </p:spTree>
    <p:extLst>
      <p:ext uri="{BB962C8B-B14F-4D97-AF65-F5344CB8AC3E}">
        <p14:creationId xmlns:p14="http://schemas.microsoft.com/office/powerpoint/2010/main" val="1501584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1B242-2C66-4ADF-8C6C-720B5C7837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5C314A-3DDF-4EC8-AF44-B032621D85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DE08C8-36D5-4870-A7F9-403126CBA8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132FFA-075C-4F37-90A2-5645A9B40C41}"/>
              </a:ext>
            </a:extLst>
          </p:cNvPr>
          <p:cNvSpPr>
            <a:spLocks noGrp="1"/>
          </p:cNvSpPr>
          <p:nvPr>
            <p:ph type="dt" sz="half" idx="10"/>
          </p:nvPr>
        </p:nvSpPr>
        <p:spPr/>
        <p:txBody>
          <a:bodyPr/>
          <a:lstStyle/>
          <a:p>
            <a:fld id="{75A11381-984E-46C1-95F0-E789C7D3449D}" type="datetimeFigureOut">
              <a:rPr lang="en-US" smtClean="0"/>
              <a:t>3/15/2021</a:t>
            </a:fld>
            <a:endParaRPr lang="en-US"/>
          </a:p>
        </p:txBody>
      </p:sp>
      <p:sp>
        <p:nvSpPr>
          <p:cNvPr id="6" name="Footer Placeholder 5">
            <a:extLst>
              <a:ext uri="{FF2B5EF4-FFF2-40B4-BE49-F238E27FC236}">
                <a16:creationId xmlns:a16="http://schemas.microsoft.com/office/drawing/2014/main" id="{9196B199-8C4A-4B16-9F8B-EE4FE57A48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9D433E-9620-44CD-81D3-9CF2B37BEB35}"/>
              </a:ext>
            </a:extLst>
          </p:cNvPr>
          <p:cNvSpPr>
            <a:spLocks noGrp="1"/>
          </p:cNvSpPr>
          <p:nvPr>
            <p:ph type="sldNum" sz="quarter" idx="12"/>
          </p:nvPr>
        </p:nvSpPr>
        <p:spPr/>
        <p:txBody>
          <a:bodyPr/>
          <a:lstStyle/>
          <a:p>
            <a:fld id="{4E2B4F16-76E7-44F6-9395-0E64743CD67C}" type="slidenum">
              <a:rPr lang="en-US" smtClean="0"/>
              <a:t>‹#›</a:t>
            </a:fld>
            <a:endParaRPr lang="en-US"/>
          </a:p>
        </p:txBody>
      </p:sp>
    </p:spTree>
    <p:extLst>
      <p:ext uri="{BB962C8B-B14F-4D97-AF65-F5344CB8AC3E}">
        <p14:creationId xmlns:p14="http://schemas.microsoft.com/office/powerpoint/2010/main" val="729007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93E6C6-DC47-4FCD-9D81-E13D925629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2EE74F-07F0-40B5-B102-5C367079DE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5C0B8-4704-4983-9132-80CD1155D4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A11381-984E-46C1-95F0-E789C7D3449D}" type="datetimeFigureOut">
              <a:rPr lang="en-US" smtClean="0"/>
              <a:t>3/15/2021</a:t>
            </a:fld>
            <a:endParaRPr lang="en-US"/>
          </a:p>
        </p:txBody>
      </p:sp>
      <p:sp>
        <p:nvSpPr>
          <p:cNvPr id="5" name="Footer Placeholder 4">
            <a:extLst>
              <a:ext uri="{FF2B5EF4-FFF2-40B4-BE49-F238E27FC236}">
                <a16:creationId xmlns:a16="http://schemas.microsoft.com/office/drawing/2014/main" id="{93DE0F4C-8B2E-42C1-B511-F14EF5461E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015517-91D0-47D4-8D64-4F7BBFCFFC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B4F16-76E7-44F6-9395-0E64743CD67C}" type="slidenum">
              <a:rPr lang="en-US" smtClean="0"/>
              <a:t>‹#›</a:t>
            </a:fld>
            <a:endParaRPr lang="en-US"/>
          </a:p>
        </p:txBody>
      </p:sp>
    </p:spTree>
    <p:extLst>
      <p:ext uri="{BB962C8B-B14F-4D97-AF65-F5344CB8AC3E}">
        <p14:creationId xmlns:p14="http://schemas.microsoft.com/office/powerpoint/2010/main" val="3318195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53" name="Freeform: Shape 73">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54" name="Freeform: Shape 75">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0" name="Title 1">
            <a:extLst>
              <a:ext uri="{FF2B5EF4-FFF2-40B4-BE49-F238E27FC236}">
                <a16:creationId xmlns:a16="http://schemas.microsoft.com/office/drawing/2014/main" id="{59A0985F-107A-4926-9E3E-1BAEEB580135}"/>
              </a:ext>
            </a:extLst>
          </p:cNvPr>
          <p:cNvSpPr>
            <a:spLocks noGrp="1"/>
          </p:cNvSpPr>
          <p:nvPr>
            <p:ph type="ctrTitle" idx="4294967295"/>
          </p:nvPr>
        </p:nvSpPr>
        <p:spPr>
          <a:xfrm>
            <a:off x="1524003" y="1999615"/>
            <a:ext cx="9144000" cy="2764028"/>
          </a:xfrm>
        </p:spPr>
        <p:txBody>
          <a:bodyPr vert="horz" lIns="91440" tIns="45720" rIns="91440" bIns="45720" rtlCol="0" anchor="ctr">
            <a:normAutofit fontScale="90000"/>
          </a:bodyPr>
          <a:lstStyle/>
          <a:p>
            <a:pPr algn="ctr"/>
            <a:r>
              <a:rPr lang="en-US" altLang="en-US" sz="7200" b="1" kern="1200" dirty="0">
                <a:solidFill>
                  <a:schemeClr val="tx1"/>
                </a:solidFill>
                <a:latin typeface="+mj-lt"/>
                <a:ea typeface="+mj-ea"/>
                <a:cs typeface="+mj-cs"/>
              </a:rPr>
              <a:t>Alveolar surfactant and Overview of the renal system</a:t>
            </a:r>
            <a:endParaRPr lang="en-US" altLang="en-US" sz="7200" kern="1200" dirty="0">
              <a:solidFill>
                <a:schemeClr val="tx1"/>
              </a:solidFill>
              <a:latin typeface="+mj-lt"/>
              <a:ea typeface="+mj-ea"/>
              <a:cs typeface="+mj-cs"/>
            </a:endParaRPr>
          </a:p>
        </p:txBody>
      </p:sp>
      <p:sp>
        <p:nvSpPr>
          <p:cNvPr id="2051" name="Rectangle 8">
            <a:extLst>
              <a:ext uri="{FF2B5EF4-FFF2-40B4-BE49-F238E27FC236}">
                <a16:creationId xmlns:a16="http://schemas.microsoft.com/office/drawing/2014/main" id="{215BC252-5718-48A0-9A74-84A97415A2DF}"/>
              </a:ext>
            </a:extLst>
          </p:cNvPr>
          <p:cNvSpPr>
            <a:spLocks noGrp="1"/>
          </p:cNvSpPr>
          <p:nvPr>
            <p:ph type="subTitle" idx="4294967295"/>
          </p:nvPr>
        </p:nvSpPr>
        <p:spPr>
          <a:xfrm>
            <a:off x="1966912" y="5645150"/>
            <a:ext cx="8258176" cy="631825"/>
          </a:xfrm>
        </p:spPr>
        <p:txBody>
          <a:bodyPr vert="horz" lIns="91440" tIns="45720" rIns="91440" bIns="45720" rtlCol="0" anchor="ctr">
            <a:normAutofit/>
          </a:bodyPr>
          <a:lstStyle/>
          <a:p>
            <a:pPr marL="0" indent="0" algn="ctr">
              <a:buNone/>
            </a:pPr>
            <a:r>
              <a:rPr lang="en-US" altLang="en-US" kern="1200">
                <a:solidFill>
                  <a:schemeClr val="tx1"/>
                </a:solidFill>
                <a:latin typeface="+mn-lt"/>
                <a:ea typeface="+mn-ea"/>
                <a:cs typeface="+mn-cs"/>
              </a:rPr>
              <a:t>Dr. Arwa Rawashdeh</a:t>
            </a:r>
          </a:p>
        </p:txBody>
      </p:sp>
      <p:sp>
        <p:nvSpPr>
          <p:cNvPr id="78" name="Rectangle 77">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4A680CF-04E2-42AE-85B3-6E51EF758F76}"/>
              </a:ext>
            </a:extLst>
          </p:cNvPr>
          <p:cNvSpPr txBox="1">
            <a:spLocks noGrp="1"/>
          </p:cNvSpPr>
          <p:nvPr/>
        </p:nvSpPr>
        <p:spPr>
          <a:xfrm>
            <a:off x="4648200" y="6356351"/>
            <a:ext cx="2895600" cy="365125"/>
          </a:xfrm>
          <a:prstGeom prst="rect">
            <a:avLst/>
          </a:prstGeom>
          <a:noFill/>
        </p:spPr>
        <p:txBody>
          <a:bodyPr anchor="ctr"/>
          <a:lstStyle/>
          <a:p>
            <a:pPr algn="ctr">
              <a:defRPr/>
            </a:pPr>
            <a:endParaRPr lang="en-US" sz="1200" dirty="0">
              <a:solidFill>
                <a:schemeClr val="tx1">
                  <a:tint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5"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id="{3B402F36-1983-4B16-833C-1C11D735EE0B}"/>
              </a:ext>
            </a:extLst>
          </p:cNvPr>
          <p:cNvSpPr txBox="1"/>
          <p:nvPr/>
        </p:nvSpPr>
        <p:spPr>
          <a:xfrm>
            <a:off x="2243432" y="266700"/>
            <a:ext cx="4123738" cy="58779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dirty="0">
                <a:latin typeface="+mj-lt"/>
                <a:ea typeface="+mj-ea"/>
                <a:cs typeface="+mj-cs"/>
              </a:rPr>
              <a:t>Loop of Henle</a:t>
            </a:r>
          </a:p>
        </p:txBody>
      </p:sp>
      <p:sp>
        <p:nvSpPr>
          <p:cNvPr id="97" name="Rectangle 96">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EEDE5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9" name="Picture 2">
            <a:extLst>
              <a:ext uri="{FF2B5EF4-FFF2-40B4-BE49-F238E27FC236}">
                <a16:creationId xmlns:a16="http://schemas.microsoft.com/office/drawing/2014/main" id="{1B78B32D-C388-4C69-93B0-6204BC826C9D}"/>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3" b="634"/>
          <a:stretch/>
        </p:blipFill>
        <p:spPr>
          <a:xfrm>
            <a:off x="972115" y="960214"/>
            <a:ext cx="5641848" cy="4919472"/>
          </a:xfrm>
          <a:prstGeom prst="rect">
            <a:avLst/>
          </a:prstGeom>
          <a:noFill/>
          <a:ln w="12700">
            <a:noFill/>
          </a:ln>
        </p:spPr>
      </p:pic>
      <p:sp>
        <p:nvSpPr>
          <p:cNvPr id="5" name="TextBox 4">
            <a:extLst>
              <a:ext uri="{FF2B5EF4-FFF2-40B4-BE49-F238E27FC236}">
                <a16:creationId xmlns:a16="http://schemas.microsoft.com/office/drawing/2014/main" id="{90B715E2-A22E-436E-AE30-8ABD76380BA7}"/>
              </a:ext>
            </a:extLst>
          </p:cNvPr>
          <p:cNvSpPr txBox="1"/>
          <p:nvPr/>
        </p:nvSpPr>
        <p:spPr>
          <a:xfrm>
            <a:off x="7293817" y="2338388"/>
            <a:ext cx="4099607" cy="3678237"/>
          </a:xfrm>
          <a:prstGeom prst="rect">
            <a:avLst/>
          </a:prstGeom>
        </p:spPr>
        <p:txBody>
          <a:bodyPr vert="horz" lIns="91440" tIns="45720" rIns="91440" bIns="45720" rtlCol="0" anchor="ctr">
            <a:noAutofit/>
          </a:bodyPr>
          <a:lstStyle/>
          <a:p>
            <a:pPr indent="-228600">
              <a:lnSpc>
                <a:spcPct val="90000"/>
              </a:lnSpc>
              <a:spcAft>
                <a:spcPts val="600"/>
              </a:spcAft>
              <a:buClr>
                <a:srgbClr val="EEDE56"/>
              </a:buClr>
              <a:buFont typeface="Arial" panose="020B0604020202020204" pitchFamily="34" charset="0"/>
              <a:buChar char="•"/>
            </a:pPr>
            <a:r>
              <a:rPr lang="en-US" dirty="0"/>
              <a:t>Each loop consists of a descending and an ascending limb. At the end of the thick ascending limb is a short segment, which contains a plaque known as the macula </a:t>
            </a:r>
            <a:r>
              <a:rPr lang="en-US" dirty="0" err="1"/>
              <a:t>densa</a:t>
            </a:r>
            <a:endParaRPr lang="en-US" dirty="0"/>
          </a:p>
          <a:p>
            <a:pPr indent="-228600">
              <a:lnSpc>
                <a:spcPct val="90000"/>
              </a:lnSpc>
              <a:spcAft>
                <a:spcPts val="600"/>
              </a:spcAft>
              <a:buClr>
                <a:srgbClr val="EEDE56"/>
              </a:buClr>
              <a:buFont typeface="Arial" panose="020B0604020202020204" pitchFamily="34" charset="0"/>
              <a:buChar char="•"/>
            </a:pPr>
            <a:endParaRPr lang="en-US" dirty="0"/>
          </a:p>
          <a:p>
            <a:pPr indent="-228600">
              <a:lnSpc>
                <a:spcPct val="90000"/>
              </a:lnSpc>
              <a:spcAft>
                <a:spcPts val="600"/>
              </a:spcAft>
              <a:buClr>
                <a:srgbClr val="EEDE56"/>
              </a:buClr>
              <a:buFont typeface="Arial" panose="020B0604020202020204" pitchFamily="34" charset="0"/>
              <a:buChar char="•"/>
            </a:pPr>
            <a:endParaRPr lang="en-US" dirty="0"/>
          </a:p>
          <a:p>
            <a:pPr indent="-228600">
              <a:lnSpc>
                <a:spcPct val="90000"/>
              </a:lnSpc>
              <a:spcAft>
                <a:spcPts val="600"/>
              </a:spcAft>
              <a:buClr>
                <a:srgbClr val="EEDE56"/>
              </a:buClr>
              <a:buFont typeface="Arial" panose="020B0604020202020204" pitchFamily="34" charset="0"/>
              <a:buChar char="•"/>
            </a:pPr>
            <a:r>
              <a:rPr lang="en-US" dirty="0"/>
              <a:t>Beyond the macula </a:t>
            </a:r>
            <a:r>
              <a:rPr lang="en-US" dirty="0" err="1"/>
              <a:t>densa</a:t>
            </a:r>
            <a:r>
              <a:rPr lang="en-US" dirty="0"/>
              <a:t>, fluid enters the distal tubule, which, like the proximal tubule, lies in the renal cortex. </a:t>
            </a:r>
          </a:p>
          <a:p>
            <a:pPr indent="-228600">
              <a:lnSpc>
                <a:spcPct val="90000"/>
              </a:lnSpc>
              <a:spcAft>
                <a:spcPts val="600"/>
              </a:spcAft>
              <a:buClr>
                <a:srgbClr val="EEDE56"/>
              </a:buClr>
              <a:buFont typeface="Arial" panose="020B0604020202020204" pitchFamily="34" charset="0"/>
              <a:buChar char="•"/>
            </a:pPr>
            <a:endParaRPr lang="en-US" dirty="0"/>
          </a:p>
          <a:p>
            <a:pPr indent="-228600">
              <a:lnSpc>
                <a:spcPct val="90000"/>
              </a:lnSpc>
              <a:spcAft>
                <a:spcPts val="600"/>
              </a:spcAft>
              <a:buClr>
                <a:srgbClr val="EEDE56"/>
              </a:buClr>
              <a:buFont typeface="Arial" panose="020B0604020202020204" pitchFamily="34" charset="0"/>
              <a:buChar char="•"/>
            </a:pPr>
            <a:r>
              <a:rPr lang="en-US" dirty="0"/>
              <a:t>Distal tubule terminates into the cortical collecting tubule, which leads to the cortical collecting duct. </a:t>
            </a:r>
          </a:p>
          <a:p>
            <a:pPr indent="-228600">
              <a:lnSpc>
                <a:spcPct val="90000"/>
              </a:lnSpc>
              <a:spcAft>
                <a:spcPts val="600"/>
              </a:spcAft>
              <a:buClr>
                <a:srgbClr val="EEDE56"/>
              </a:buClr>
              <a:buFont typeface="Arial" panose="020B0604020202020204" pitchFamily="34" charset="0"/>
              <a:buChar char="•"/>
            </a:pPr>
            <a:endParaRPr lang="en-US" dirty="0"/>
          </a:p>
          <a:p>
            <a:pPr indent="-228600">
              <a:lnSpc>
                <a:spcPct val="90000"/>
              </a:lnSpc>
              <a:spcAft>
                <a:spcPts val="600"/>
              </a:spcAft>
              <a:buClr>
                <a:srgbClr val="EEDE56"/>
              </a:buClr>
              <a:buFont typeface="Arial" panose="020B0604020202020204" pitchFamily="34" charset="0"/>
              <a:buChar char="•"/>
            </a:pPr>
            <a:r>
              <a:rPr lang="en-US" dirty="0"/>
              <a:t>The initial parts of 8 to 10 cortical collecting ducts join to form a single larger collecting duct that runs downward into the medulla and becomes the medullary collecting duct. </a:t>
            </a:r>
          </a:p>
          <a:p>
            <a:pPr indent="-228600">
              <a:lnSpc>
                <a:spcPct val="90000"/>
              </a:lnSpc>
              <a:spcAft>
                <a:spcPts val="600"/>
              </a:spcAft>
              <a:buClr>
                <a:srgbClr val="EEDE56"/>
              </a:buClr>
              <a:buFont typeface="Arial" panose="020B0604020202020204" pitchFamily="34" charset="0"/>
              <a:buChar char="•"/>
            </a:pPr>
            <a:endParaRPr lang="en-US" dirty="0"/>
          </a:p>
          <a:p>
            <a:pPr indent="-228600">
              <a:lnSpc>
                <a:spcPct val="90000"/>
              </a:lnSpc>
              <a:spcAft>
                <a:spcPts val="600"/>
              </a:spcAft>
              <a:buClr>
                <a:srgbClr val="EEDE56"/>
              </a:buClr>
              <a:buFont typeface="Arial" panose="020B0604020202020204" pitchFamily="34" charset="0"/>
              <a:buChar char="•"/>
            </a:pPr>
            <a:endParaRPr lang="en-US" dirty="0"/>
          </a:p>
          <a:p>
            <a:pPr indent="-228600">
              <a:lnSpc>
                <a:spcPct val="90000"/>
              </a:lnSpc>
              <a:spcAft>
                <a:spcPts val="600"/>
              </a:spcAft>
              <a:buClr>
                <a:srgbClr val="EEDE56"/>
              </a:buClr>
              <a:buFont typeface="Arial" panose="020B0604020202020204" pitchFamily="34" charset="0"/>
              <a:buChar char="•"/>
            </a:pPr>
            <a:endParaRPr lang="en-US" dirty="0"/>
          </a:p>
          <a:p>
            <a:pPr indent="-228600">
              <a:lnSpc>
                <a:spcPct val="90000"/>
              </a:lnSpc>
              <a:spcAft>
                <a:spcPts val="600"/>
              </a:spcAft>
              <a:buClr>
                <a:srgbClr val="EEDE56"/>
              </a:buClr>
              <a:buFont typeface="Arial" panose="020B0604020202020204" pitchFamily="34" charset="0"/>
              <a:buChar char="•"/>
            </a:pPr>
            <a:r>
              <a:rPr lang="en-US" dirty="0"/>
              <a:t>The collecting ducts eventually empty into the renal pelvis through the tips of the renal papillae.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Title 1">
            <a:extLst>
              <a:ext uri="{FF2B5EF4-FFF2-40B4-BE49-F238E27FC236}">
                <a16:creationId xmlns:a16="http://schemas.microsoft.com/office/drawing/2014/main" id="{ECC2BBD6-6992-40A0-AD88-0FB1622C243F}"/>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altLang="en-US" sz="3100"/>
              <a:t>Cortical and Juxtamedullary Nephrons</a:t>
            </a:r>
          </a:p>
        </p:txBody>
      </p:sp>
      <p:grpSp>
        <p:nvGrpSpPr>
          <p:cNvPr id="75" name="Group 7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6" name="Rectangle 7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3" name="Content Placeholder 2">
            <a:extLst>
              <a:ext uri="{FF2B5EF4-FFF2-40B4-BE49-F238E27FC236}">
                <a16:creationId xmlns:a16="http://schemas.microsoft.com/office/drawing/2014/main" id="{BE45BE1D-9A20-40C7-97D9-AB967921CAA8}"/>
              </a:ext>
            </a:extLst>
          </p:cNvPr>
          <p:cNvSpPr>
            <a:spLocks noGrp="1"/>
          </p:cNvSpPr>
          <p:nvPr>
            <p:ph sz="half" idx="1"/>
          </p:nvPr>
        </p:nvSpPr>
        <p:spPr>
          <a:xfrm>
            <a:off x="590719" y="2330505"/>
            <a:ext cx="4559425" cy="3979585"/>
          </a:xfrm>
        </p:spPr>
        <p:txBody>
          <a:bodyPr vert="horz" lIns="91440" tIns="45720" rIns="91440" bIns="45720" rtlCol="0" anchor="ctr">
            <a:normAutofit/>
          </a:bodyPr>
          <a:lstStyle/>
          <a:p>
            <a:pPr marL="271463"/>
            <a:r>
              <a:rPr lang="en-US" altLang="en-US" sz="2000"/>
              <a:t>Those nephrons that have glomeruli located in the outer cortex are called cortical nephrons; they have short loops of Henle that penetrate only a short distance into the medulla</a:t>
            </a:r>
          </a:p>
          <a:p>
            <a:pPr marL="271463"/>
            <a:r>
              <a:rPr lang="en-US" altLang="en-US" sz="2000"/>
              <a:t>About 20 to 30 per cent of the nephrons have glomeruli that lie deep in the renal cortex near the medulla and are called juxtamedullary nephrons. These nephrons have long loops of Henle that dip deeply into the medulla, in some cases all the way to the tips of the renal papillae</a:t>
            </a:r>
          </a:p>
        </p:txBody>
      </p:sp>
      <p:sp>
        <p:nvSpPr>
          <p:cNvPr id="81" name="Rectangle 8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4" name="Picture 8" descr="http://www.bio.miami.edu/tom/courses/protected/ECK/CH14/figure-14-18.jpg">
            <a:extLst>
              <a:ext uri="{FF2B5EF4-FFF2-40B4-BE49-F238E27FC236}">
                <a16:creationId xmlns:a16="http://schemas.microsoft.com/office/drawing/2014/main" id="{AB25F72D-BC1C-4668-B19A-1EDDF36099F6}"/>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1" b="17844"/>
          <a:stretch/>
        </p:blipFill>
        <p:spPr>
          <a:xfrm>
            <a:off x="5977788" y="799352"/>
            <a:ext cx="5425410" cy="525929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Rectangle 4">
            <a:extLst>
              <a:ext uri="{FF2B5EF4-FFF2-40B4-BE49-F238E27FC236}">
                <a16:creationId xmlns:a16="http://schemas.microsoft.com/office/drawing/2014/main" id="{3999FA7E-BF23-42F5-992B-256C2815C983}"/>
              </a:ext>
            </a:extLst>
          </p:cNvPr>
          <p:cNvSpPr>
            <a:spLocks noChangeArrowheads="1"/>
          </p:cNvSpPr>
          <p:nvPr/>
        </p:nvSpPr>
        <p:spPr bwMode="auto">
          <a:xfrm>
            <a:off x="793662" y="386930"/>
            <a:ext cx="10066122" cy="12984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spcAft>
                <a:spcPts val="600"/>
              </a:spcAft>
            </a:pPr>
            <a:r>
              <a:rPr lang="en-US" altLang="en-US" sz="4800" b="1">
                <a:latin typeface="+mj-lt"/>
                <a:ea typeface="+mj-ea"/>
                <a:cs typeface="+mj-cs"/>
              </a:rPr>
              <a:t>urine formation</a:t>
            </a:r>
          </a:p>
        </p:txBody>
      </p:sp>
      <p:sp>
        <p:nvSpPr>
          <p:cNvPr id="82" name="Rectangle 8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7" name="Rectangle 9">
            <a:extLst>
              <a:ext uri="{FF2B5EF4-FFF2-40B4-BE49-F238E27FC236}">
                <a16:creationId xmlns:a16="http://schemas.microsoft.com/office/drawing/2014/main" id="{BF01D147-A69F-43CF-AFB2-28C3BDC4D992}"/>
              </a:ext>
            </a:extLst>
          </p:cNvPr>
          <p:cNvSpPr>
            <a:spLocks noChangeArrowheads="1"/>
          </p:cNvSpPr>
          <p:nvPr/>
        </p:nvSpPr>
        <p:spPr bwMode="auto">
          <a:xfrm>
            <a:off x="793661" y="2599509"/>
            <a:ext cx="4530898" cy="36394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indent="-228600" eaLnBrk="1" hangingPunct="1">
              <a:lnSpc>
                <a:spcPct val="90000"/>
              </a:lnSpc>
              <a:spcAft>
                <a:spcPts val="600"/>
              </a:spcAft>
              <a:buFont typeface="Arial" panose="020B0604020202020204" pitchFamily="34" charset="0"/>
              <a:buChar char="•"/>
            </a:pPr>
            <a:r>
              <a:rPr lang="en-US" altLang="en-US" sz="1700" dirty="0">
                <a:latin typeface="+mn-lt"/>
                <a:cs typeface="+mn-cs"/>
              </a:rPr>
              <a:t>Filtration: </a:t>
            </a:r>
          </a:p>
          <a:p>
            <a:pPr eaLnBrk="1" hangingPunct="1">
              <a:lnSpc>
                <a:spcPct val="90000"/>
              </a:lnSpc>
              <a:spcAft>
                <a:spcPts val="600"/>
              </a:spcAft>
            </a:pPr>
            <a:r>
              <a:rPr lang="en-US" altLang="en-US" sz="1700" dirty="0">
                <a:latin typeface="+mn-lt"/>
                <a:cs typeface="+mn-cs"/>
              </a:rPr>
              <a:t>It is directly proportional to renal blood pressure and renal blood flow. Water and solutes is filtered across glomerular capillaries</a:t>
            </a:r>
          </a:p>
          <a:p>
            <a:pPr indent="-228600" eaLnBrk="1" hangingPunct="1">
              <a:lnSpc>
                <a:spcPct val="90000"/>
              </a:lnSpc>
              <a:spcAft>
                <a:spcPts val="600"/>
              </a:spcAft>
              <a:buFont typeface="Arial" panose="020B0604020202020204" pitchFamily="34" charset="0"/>
              <a:buChar char="•"/>
            </a:pPr>
            <a:endParaRPr lang="en-US" altLang="en-US" sz="1700" dirty="0">
              <a:latin typeface="+mn-lt"/>
              <a:cs typeface="+mn-cs"/>
            </a:endParaRPr>
          </a:p>
          <a:p>
            <a:pPr indent="-228600" eaLnBrk="1" hangingPunct="1">
              <a:lnSpc>
                <a:spcPct val="90000"/>
              </a:lnSpc>
              <a:spcAft>
                <a:spcPts val="600"/>
              </a:spcAft>
              <a:buFont typeface="Arial" panose="020B0604020202020204" pitchFamily="34" charset="0"/>
              <a:buChar char="•"/>
            </a:pPr>
            <a:r>
              <a:rPr lang="en-US" altLang="en-US" sz="1700" dirty="0">
                <a:latin typeface="+mn-lt"/>
                <a:cs typeface="+mn-cs"/>
              </a:rPr>
              <a:t>Reabsorption: </a:t>
            </a:r>
          </a:p>
          <a:p>
            <a:pPr eaLnBrk="1" hangingPunct="1">
              <a:lnSpc>
                <a:spcPct val="90000"/>
              </a:lnSpc>
              <a:spcAft>
                <a:spcPts val="600"/>
              </a:spcAft>
            </a:pPr>
            <a:r>
              <a:rPr lang="en-US" altLang="en-US" sz="1700" dirty="0">
                <a:latin typeface="+mn-lt"/>
                <a:cs typeface="+mn-cs"/>
              </a:rPr>
              <a:t>Is the removal of water and solutes from the renal filtrate</a:t>
            </a:r>
          </a:p>
          <a:p>
            <a:pPr eaLnBrk="1" hangingPunct="1">
              <a:lnSpc>
                <a:spcPct val="90000"/>
              </a:lnSpc>
              <a:spcAft>
                <a:spcPts val="600"/>
              </a:spcAft>
            </a:pPr>
            <a:r>
              <a:rPr lang="en-US" altLang="en-US" sz="1700" dirty="0">
                <a:latin typeface="+mn-lt"/>
                <a:cs typeface="+mn-cs"/>
              </a:rPr>
              <a:t> </a:t>
            </a:r>
          </a:p>
          <a:p>
            <a:pPr indent="-228600" eaLnBrk="1" hangingPunct="1">
              <a:lnSpc>
                <a:spcPct val="90000"/>
              </a:lnSpc>
              <a:spcAft>
                <a:spcPts val="600"/>
              </a:spcAft>
              <a:buFont typeface="Arial" panose="020B0604020202020204" pitchFamily="34" charset="0"/>
              <a:buChar char="•"/>
            </a:pPr>
            <a:r>
              <a:rPr lang="en-US" altLang="en-US" sz="1700" dirty="0">
                <a:latin typeface="+mn-lt"/>
                <a:cs typeface="+mn-cs"/>
              </a:rPr>
              <a:t>Secretion: </a:t>
            </a:r>
          </a:p>
          <a:p>
            <a:pPr eaLnBrk="1" hangingPunct="1">
              <a:lnSpc>
                <a:spcPct val="90000"/>
              </a:lnSpc>
              <a:spcAft>
                <a:spcPts val="600"/>
              </a:spcAft>
            </a:pPr>
            <a:r>
              <a:rPr lang="en-US" altLang="en-US" sz="1700" dirty="0">
                <a:latin typeface="+mn-lt"/>
                <a:cs typeface="+mn-cs"/>
              </a:rPr>
              <a:t>Transport of solutes from peritubular fluid into  the tubular fluid</a:t>
            </a:r>
          </a:p>
        </p:txBody>
      </p:sp>
      <p:pic>
        <p:nvPicPr>
          <p:cNvPr id="11268" name="Picture 5">
            <a:extLst>
              <a:ext uri="{FF2B5EF4-FFF2-40B4-BE49-F238E27FC236}">
                <a16:creationId xmlns:a16="http://schemas.microsoft.com/office/drawing/2014/main" id="{FF21F39F-A00B-4835-981B-D4BACE7135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3" r="-3" b="-3"/>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Rectangle 8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75" name="Rectangle 7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303D751-D741-4C17-8B77-C5B54E7B886C}"/>
              </a:ext>
            </a:extLst>
          </p:cNvPr>
          <p:cNvSpPr txBox="1"/>
          <p:nvPr/>
        </p:nvSpPr>
        <p:spPr>
          <a:xfrm>
            <a:off x="1043631" y="809898"/>
            <a:ext cx="9942716" cy="155448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800" kern="1200">
                <a:solidFill>
                  <a:schemeClr val="tx1"/>
                </a:solidFill>
                <a:latin typeface="+mj-lt"/>
                <a:ea typeface="+mj-ea"/>
                <a:cs typeface="+mj-cs"/>
              </a:rPr>
              <a:t>Net filtration </a:t>
            </a:r>
          </a:p>
        </p:txBody>
      </p:sp>
      <p:sp>
        <p:nvSpPr>
          <p:cNvPr id="118787" name="Rectangle 3">
            <a:extLst>
              <a:ext uri="{FF2B5EF4-FFF2-40B4-BE49-F238E27FC236}">
                <a16:creationId xmlns:a16="http://schemas.microsoft.com/office/drawing/2014/main" id="{96ED25F0-EF26-44B4-9415-91C87DB5B28F}"/>
              </a:ext>
            </a:extLst>
          </p:cNvPr>
          <p:cNvSpPr>
            <a:spLocks noChangeArrowheads="1"/>
          </p:cNvSpPr>
          <p:nvPr/>
        </p:nvSpPr>
        <p:spPr bwMode="auto">
          <a:xfrm>
            <a:off x="1045028" y="2704014"/>
            <a:ext cx="9941319" cy="343816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marL="271463" indent="-27146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2863" indent="0" eaLnBrk="1" hangingPunct="1">
              <a:lnSpc>
                <a:spcPct val="90000"/>
              </a:lnSpc>
              <a:spcBef>
                <a:spcPct val="20000"/>
              </a:spcBef>
            </a:pPr>
            <a:r>
              <a:rPr kumimoji="1" lang="en-US" altLang="zh-CN" sz="2400" dirty="0">
                <a:latin typeface="+mn-lt"/>
                <a:cs typeface="+mn-cs"/>
              </a:rPr>
              <a:t>Direction of movement : From glomerular capillaries to capsule space</a:t>
            </a:r>
          </a:p>
          <a:p>
            <a:pPr indent="-228600" eaLnBrk="1" hangingPunct="1">
              <a:lnSpc>
                <a:spcPct val="90000"/>
              </a:lnSpc>
              <a:spcBef>
                <a:spcPct val="20000"/>
              </a:spcBef>
              <a:buFont typeface="Arial" panose="020B0604020202020204" pitchFamily="34" charset="0"/>
              <a:buChar char="•"/>
            </a:pPr>
            <a:r>
              <a:rPr kumimoji="1" lang="en-US" altLang="zh-CN" sz="2400" dirty="0">
                <a:latin typeface="+mn-lt"/>
                <a:cs typeface="+mn-cs"/>
              </a:rPr>
              <a:t>Driving force: Pressure gradient (net filtration pressure, NFP) </a:t>
            </a:r>
          </a:p>
          <a:p>
            <a:pPr indent="-228600" eaLnBrk="1" hangingPunct="1">
              <a:lnSpc>
                <a:spcPct val="90000"/>
              </a:lnSpc>
              <a:spcBef>
                <a:spcPct val="20000"/>
              </a:spcBef>
              <a:buFont typeface="Arial" panose="020B0604020202020204" pitchFamily="34" charset="0"/>
              <a:buChar char="•"/>
            </a:pPr>
            <a:r>
              <a:rPr kumimoji="1" lang="en-US" altLang="zh-CN" sz="2400" dirty="0">
                <a:latin typeface="+mn-lt"/>
                <a:cs typeface="+mn-cs"/>
              </a:rPr>
              <a:t>Types of pressure:</a:t>
            </a:r>
          </a:p>
          <a:p>
            <a:pPr marL="42863" indent="0" eaLnBrk="1" hangingPunct="1">
              <a:lnSpc>
                <a:spcPct val="90000"/>
              </a:lnSpc>
              <a:spcBef>
                <a:spcPct val="20000"/>
              </a:spcBef>
            </a:pPr>
            <a:r>
              <a:rPr kumimoji="1" lang="en-US" altLang="zh-CN" sz="2400" dirty="0">
                <a:latin typeface="+mn-lt"/>
                <a:cs typeface="+mn-cs"/>
              </a:rPr>
              <a:t> Favoring Force: Capillary Hydrostatic Blood Pressure (BP)</a:t>
            </a:r>
          </a:p>
          <a:p>
            <a:pPr marL="42863" indent="0" eaLnBrk="1" hangingPunct="1">
              <a:lnSpc>
                <a:spcPct val="90000"/>
              </a:lnSpc>
              <a:spcBef>
                <a:spcPct val="20000"/>
              </a:spcBef>
            </a:pPr>
            <a:r>
              <a:rPr kumimoji="1" lang="en-US" altLang="zh-CN" sz="2400" dirty="0">
                <a:latin typeface="+mn-lt"/>
                <a:cs typeface="+mn-cs"/>
              </a:rPr>
              <a:t>Opposing Force: Plasma colloid osmotic pressure (COP) and Capsular Hydrostatic Pressure (CP)</a:t>
            </a:r>
          </a:p>
        </p:txBody>
      </p:sp>
      <p:cxnSp>
        <p:nvCxnSpPr>
          <p:cNvPr id="81" name="Straight Connector 8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barn(outVertical)">
                                      <p:cBhvr>
                                        <p:cTn id="7" dur="500"/>
                                        <p:tgtEl>
                                          <p:spTgt spid="1187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18787">
                                            <p:txEl>
                                              <p:pRg st="1" end="1"/>
                                            </p:txEl>
                                          </p:spTgt>
                                        </p:tgtEl>
                                        <p:attrNameLst>
                                          <p:attrName>style.visibility</p:attrName>
                                        </p:attrNameLst>
                                      </p:cBhvr>
                                      <p:to>
                                        <p:strVal val="visible"/>
                                      </p:to>
                                    </p:set>
                                    <p:animEffect transition="in" filter="barn(outVertical)">
                                      <p:cBhvr>
                                        <p:cTn id="12" dur="500"/>
                                        <p:tgtEl>
                                          <p:spTgt spid="1187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18787">
                                            <p:txEl>
                                              <p:pRg st="2" end="2"/>
                                            </p:txEl>
                                          </p:spTgt>
                                        </p:tgtEl>
                                        <p:attrNameLst>
                                          <p:attrName>style.visibility</p:attrName>
                                        </p:attrNameLst>
                                      </p:cBhvr>
                                      <p:to>
                                        <p:strVal val="visible"/>
                                      </p:to>
                                    </p:set>
                                    <p:animEffect transition="in" filter="barn(outVertical)">
                                      <p:cBhvr>
                                        <p:cTn id="17" dur="500"/>
                                        <p:tgtEl>
                                          <p:spTgt spid="1187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18787">
                                            <p:txEl>
                                              <p:pRg st="3" end="3"/>
                                            </p:txEl>
                                          </p:spTgt>
                                        </p:tgtEl>
                                        <p:attrNameLst>
                                          <p:attrName>style.visibility</p:attrName>
                                        </p:attrNameLst>
                                      </p:cBhvr>
                                      <p:to>
                                        <p:strVal val="visible"/>
                                      </p:to>
                                    </p:set>
                                    <p:animEffect transition="in" filter="barn(outVertical)">
                                      <p:cBhvr>
                                        <p:cTn id="22" dur="500"/>
                                        <p:tgtEl>
                                          <p:spTgt spid="1187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118787">
                                            <p:txEl>
                                              <p:pRg st="4" end="4"/>
                                            </p:txEl>
                                          </p:spTgt>
                                        </p:tgtEl>
                                        <p:attrNameLst>
                                          <p:attrName>style.visibility</p:attrName>
                                        </p:attrNameLst>
                                      </p:cBhvr>
                                      <p:to>
                                        <p:strVal val="visible"/>
                                      </p:to>
                                    </p:set>
                                    <p:animEffect transition="in" filter="barn(outVertical)">
                                      <p:cBhvr>
                                        <p:cTn id="27" dur="500"/>
                                        <p:tgtEl>
                                          <p:spTgt spid="1187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050">
            <a:extLst>
              <a:ext uri="{FF2B5EF4-FFF2-40B4-BE49-F238E27FC236}">
                <a16:creationId xmlns:a16="http://schemas.microsoft.com/office/drawing/2014/main" id="{512192A7-2047-4878-B7B9-DC4A317CB8BC}"/>
              </a:ext>
            </a:extLst>
          </p:cNvPr>
          <p:cNvGrpSpPr>
            <a:grpSpLocks noGrp="1"/>
          </p:cNvGrpSpPr>
          <p:nvPr/>
        </p:nvGrpSpPr>
        <p:grpSpPr bwMode="auto">
          <a:xfrm>
            <a:off x="785446" y="639764"/>
            <a:ext cx="4038600" cy="5410200"/>
            <a:chOff x="288" y="192"/>
            <a:chExt cx="5232" cy="3888"/>
          </a:xfrm>
        </p:grpSpPr>
        <p:pic>
          <p:nvPicPr>
            <p:cNvPr id="7172" name="Picture 2051" descr="1306">
              <a:extLst>
                <a:ext uri="{FF2B5EF4-FFF2-40B4-BE49-F238E27FC236}">
                  <a16:creationId xmlns:a16="http://schemas.microsoft.com/office/drawing/2014/main" id="{06BA37A3-69B3-41BE-9FA0-ACAA2C22ED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 y="239"/>
              <a:ext cx="5121" cy="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2052">
              <a:extLst>
                <a:ext uri="{FF2B5EF4-FFF2-40B4-BE49-F238E27FC236}">
                  <a16:creationId xmlns:a16="http://schemas.microsoft.com/office/drawing/2014/main" id="{453AAEBF-C2E3-48C6-A2B5-B0B31F53F273}"/>
                </a:ext>
              </a:extLst>
            </p:cNvPr>
            <p:cNvSpPr>
              <a:spLocks noChangeArrowheads="1"/>
            </p:cNvSpPr>
            <p:nvPr/>
          </p:nvSpPr>
          <p:spPr bwMode="auto">
            <a:xfrm>
              <a:off x="288" y="192"/>
              <a:ext cx="5232" cy="52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kumimoji="1" lang="en-US" altLang="en-US" sz="2400">
                <a:latin typeface="Times New Roman" panose="02020603050405020304" pitchFamily="18" charset="0"/>
                <a:ea typeface="SimSun" panose="02010600030101010101" pitchFamily="2" charset="-122"/>
              </a:endParaRPr>
            </a:p>
          </p:txBody>
        </p:sp>
      </p:grpSp>
      <p:pic>
        <p:nvPicPr>
          <p:cNvPr id="7171" name="Picture 2">
            <a:extLst>
              <a:ext uri="{FF2B5EF4-FFF2-40B4-BE49-F238E27FC236}">
                <a16:creationId xmlns:a16="http://schemas.microsoft.com/office/drawing/2014/main" id="{E464C194-816E-4652-8DFF-4BEADDCE781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936567" y="1524001"/>
            <a:ext cx="5446058" cy="4525963"/>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8"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11DA0C9-D85F-43EB-83C6-2447C7E6238E}"/>
              </a:ext>
            </a:extLst>
          </p:cNvPr>
          <p:cNvSpPr txBox="1"/>
          <p:nvPr/>
        </p:nvSpPr>
        <p:spPr>
          <a:xfrm>
            <a:off x="1043631" y="809898"/>
            <a:ext cx="9942716" cy="1554480"/>
          </a:xfrm>
          <a:prstGeom prst="rect">
            <a:avLst/>
          </a:prstGeom>
        </p:spPr>
        <p:txBody>
          <a:bodyPr vert="horz" lIns="91440" tIns="45720" rIns="91440" bIns="45720" rtlCol="0" anchor="ctr">
            <a:normAutofit/>
          </a:bodyPr>
          <a:lstStyle/>
          <a:p>
            <a:pPr>
              <a:lnSpc>
                <a:spcPct val="90000"/>
              </a:lnSpc>
              <a:spcBef>
                <a:spcPct val="0"/>
              </a:spcBef>
              <a:spcAft>
                <a:spcPts val="600"/>
              </a:spcAft>
            </a:pPr>
            <a:r>
              <a:rPr kumimoji="1" lang="en-US" altLang="zh-CN" sz="4800" kern="1200" dirty="0">
                <a:solidFill>
                  <a:schemeClr val="tx1"/>
                </a:solidFill>
                <a:latin typeface="+mj-lt"/>
                <a:ea typeface="+mj-ea"/>
                <a:cs typeface="+mj-cs"/>
              </a:rPr>
              <a:t>Factors that alter filtration pressure change GFR</a:t>
            </a:r>
            <a:endParaRPr lang="en-US" sz="4800" kern="1200" dirty="0">
              <a:solidFill>
                <a:schemeClr val="tx1"/>
              </a:solidFill>
              <a:latin typeface="+mj-lt"/>
              <a:ea typeface="+mj-ea"/>
              <a:cs typeface="+mj-cs"/>
            </a:endParaRPr>
          </a:p>
        </p:txBody>
      </p:sp>
      <p:sp>
        <p:nvSpPr>
          <p:cNvPr id="5122" name="Rectangle 2">
            <a:extLst>
              <a:ext uri="{FF2B5EF4-FFF2-40B4-BE49-F238E27FC236}">
                <a16:creationId xmlns:a16="http://schemas.microsoft.com/office/drawing/2014/main" id="{ACFE79D4-7A59-474B-B599-DC9EB35588A2}"/>
              </a:ext>
            </a:extLst>
          </p:cNvPr>
          <p:cNvSpPr>
            <a:spLocks noChangeArrowheads="1"/>
          </p:cNvSpPr>
          <p:nvPr/>
        </p:nvSpPr>
        <p:spPr bwMode="auto">
          <a:xfrm>
            <a:off x="640080" y="2560321"/>
            <a:ext cx="10713720" cy="39249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114300" indent="0" eaLnBrk="1" hangingPunct="1">
              <a:lnSpc>
                <a:spcPct val="90000"/>
              </a:lnSpc>
              <a:spcAft>
                <a:spcPts val="600"/>
              </a:spcAft>
            </a:pPr>
            <a:r>
              <a:rPr kumimoji="1" lang="en-US" altLang="zh-CN" sz="2400" dirty="0">
                <a:latin typeface="+mn-lt"/>
                <a:cs typeface="+mn-cs"/>
              </a:rPr>
              <a:t>These factors include: </a:t>
            </a:r>
          </a:p>
          <a:p>
            <a:pPr lvl="1" indent="-228600" eaLnBrk="1" hangingPunct="1">
              <a:lnSpc>
                <a:spcPct val="90000"/>
              </a:lnSpc>
              <a:spcAft>
                <a:spcPts val="600"/>
              </a:spcAft>
              <a:buFont typeface="Arial" panose="020B0604020202020204" pitchFamily="34" charset="0"/>
              <a:buChar char="•"/>
            </a:pPr>
            <a:r>
              <a:rPr kumimoji="1" lang="en-US" altLang="zh-CN" sz="2400" dirty="0">
                <a:latin typeface="+mn-lt"/>
                <a:cs typeface="+mn-cs"/>
              </a:rPr>
              <a:t>Increased renal blood flow → Increased GFR</a:t>
            </a:r>
          </a:p>
          <a:p>
            <a:pPr lvl="1" indent="-228600" eaLnBrk="1" hangingPunct="1">
              <a:lnSpc>
                <a:spcPct val="90000"/>
              </a:lnSpc>
              <a:spcAft>
                <a:spcPts val="600"/>
              </a:spcAft>
              <a:buFont typeface="Arial" panose="020B0604020202020204" pitchFamily="34" charset="0"/>
              <a:buChar char="•"/>
            </a:pPr>
            <a:r>
              <a:rPr kumimoji="1" lang="en-US" altLang="zh-CN" sz="2400" dirty="0">
                <a:latin typeface="+mn-lt"/>
                <a:cs typeface="+mn-cs"/>
              </a:rPr>
              <a:t>Decreased plasma protein → Increased GFR → edema.</a:t>
            </a:r>
          </a:p>
          <a:p>
            <a:pPr lvl="1" indent="-228600" eaLnBrk="1" hangingPunct="1">
              <a:lnSpc>
                <a:spcPct val="90000"/>
              </a:lnSpc>
              <a:spcAft>
                <a:spcPts val="600"/>
              </a:spcAft>
              <a:buFont typeface="Arial" panose="020B0604020202020204" pitchFamily="34" charset="0"/>
              <a:buChar char="•"/>
            </a:pPr>
            <a:r>
              <a:rPr kumimoji="1" lang="en-US" altLang="zh-CN" sz="2400" dirty="0">
                <a:latin typeface="+mn-lt"/>
                <a:cs typeface="+mn-cs"/>
              </a:rPr>
              <a:t>Hemorrhage → Decreased capillary hydrostatic pressure → Decreased GFR</a:t>
            </a:r>
          </a:p>
        </p:txBody>
      </p:sp>
      <p:cxnSp>
        <p:nvCxnSpPr>
          <p:cNvPr id="14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72">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Title 1">
            <a:extLst>
              <a:ext uri="{FF2B5EF4-FFF2-40B4-BE49-F238E27FC236}">
                <a16:creationId xmlns:a16="http://schemas.microsoft.com/office/drawing/2014/main" id="{6813D54C-DE5A-482E-9505-A9E2A0CBD2AE}"/>
              </a:ext>
            </a:extLst>
          </p:cNvPr>
          <p:cNvSpPr>
            <a:spLocks noGrp="1"/>
          </p:cNvSpPr>
          <p:nvPr>
            <p:ph type="title"/>
          </p:nvPr>
        </p:nvSpPr>
        <p:spPr>
          <a:xfrm>
            <a:off x="635000" y="640823"/>
            <a:ext cx="3418659" cy="5583148"/>
          </a:xfrm>
        </p:spPr>
        <p:txBody>
          <a:bodyPr anchor="ctr">
            <a:normAutofit/>
          </a:bodyPr>
          <a:lstStyle/>
          <a:p>
            <a:pPr eaLnBrk="1" hangingPunct="1"/>
            <a:r>
              <a:rPr lang="en-US" altLang="en-US" sz="5400"/>
              <a:t>Objectives </a:t>
            </a:r>
            <a:endParaRPr lang="en-AU" altLang="en-US" sz="5400"/>
          </a:p>
        </p:txBody>
      </p:sp>
      <p:sp>
        <p:nvSpPr>
          <p:cNvPr id="3080"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81" name="Content Placeholder 2">
            <a:extLst>
              <a:ext uri="{FF2B5EF4-FFF2-40B4-BE49-F238E27FC236}">
                <a16:creationId xmlns:a16="http://schemas.microsoft.com/office/drawing/2014/main" id="{FA8466E6-9541-4CEF-A55C-DE95AB2A888D}"/>
              </a:ext>
            </a:extLst>
          </p:cNvPr>
          <p:cNvGraphicFramePr>
            <a:graphicFrameLocks noGrp="1"/>
          </p:cNvGraphicFramePr>
          <p:nvPr>
            <p:ph idx="1"/>
            <p:extLst>
              <p:ext uri="{D42A27DB-BD31-4B8C-83A1-F6EECF244321}">
                <p14:modId xmlns:p14="http://schemas.microsoft.com/office/powerpoint/2010/main" val="355079930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8"/>
          <p:cNvGrpSpPr>
            <a:grpSpLocks/>
          </p:cNvGrpSpPr>
          <p:nvPr/>
        </p:nvGrpSpPr>
        <p:grpSpPr bwMode="auto">
          <a:xfrm>
            <a:off x="1719263" y="1017589"/>
            <a:ext cx="3154362" cy="4530725"/>
            <a:chOff x="123" y="641"/>
            <a:chExt cx="1987" cy="2854"/>
          </a:xfrm>
        </p:grpSpPr>
        <p:sp>
          <p:nvSpPr>
            <p:cNvPr id="17513" name="AutoShape 11"/>
            <p:cNvSpPr>
              <a:spLocks noChangeArrowheads="1"/>
            </p:cNvSpPr>
            <p:nvPr/>
          </p:nvSpPr>
          <p:spPr bwMode="auto">
            <a:xfrm>
              <a:off x="123" y="641"/>
              <a:ext cx="1987" cy="2854"/>
            </a:xfrm>
            <a:prstGeom prst="can">
              <a:avLst>
                <a:gd name="adj" fmla="val 9915"/>
              </a:avLst>
            </a:prstGeom>
            <a:noFill/>
            <a:ln w="9525">
              <a:solidFill>
                <a:schemeClr val="bg2"/>
              </a:solidFill>
              <a:round/>
              <a:headEnd/>
              <a:tailEnd/>
            </a:ln>
          </p:spPr>
          <p:txBody>
            <a:bodyPr wrap="none" anchor="ctr"/>
            <a:lstStyle/>
            <a:p>
              <a:endParaRPr lang="en-US">
                <a:latin typeface="Calibri" pitchFamily="34" charset="0"/>
              </a:endParaRPr>
            </a:p>
          </p:txBody>
        </p:sp>
        <p:grpSp>
          <p:nvGrpSpPr>
            <p:cNvPr id="3" name="Group 15"/>
            <p:cNvGrpSpPr>
              <a:grpSpLocks/>
            </p:cNvGrpSpPr>
            <p:nvPr/>
          </p:nvGrpSpPr>
          <p:grpSpPr bwMode="auto">
            <a:xfrm>
              <a:off x="300" y="1407"/>
              <a:ext cx="1659" cy="223"/>
              <a:chOff x="300" y="1407"/>
              <a:chExt cx="1659" cy="223"/>
            </a:xfrm>
          </p:grpSpPr>
          <p:sp>
            <p:nvSpPr>
              <p:cNvPr id="17515" name="AutoShape 6"/>
              <p:cNvSpPr>
                <a:spLocks noChangeArrowheads="1"/>
              </p:cNvSpPr>
              <p:nvPr/>
            </p:nvSpPr>
            <p:spPr bwMode="auto">
              <a:xfrm rot="2772332">
                <a:off x="297" y="1430"/>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516" name="AutoShape 9"/>
              <p:cNvSpPr>
                <a:spLocks noChangeArrowheads="1"/>
              </p:cNvSpPr>
              <p:nvPr/>
            </p:nvSpPr>
            <p:spPr bwMode="auto">
              <a:xfrm rot="7019518">
                <a:off x="582" y="1410"/>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517" name="AutoShape 10"/>
              <p:cNvSpPr>
                <a:spLocks noChangeArrowheads="1"/>
              </p:cNvSpPr>
              <p:nvPr/>
            </p:nvSpPr>
            <p:spPr bwMode="auto">
              <a:xfrm rot="2772332">
                <a:off x="925" y="1423"/>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518" name="AutoShape 12"/>
              <p:cNvSpPr>
                <a:spLocks noChangeArrowheads="1"/>
              </p:cNvSpPr>
              <p:nvPr/>
            </p:nvSpPr>
            <p:spPr bwMode="auto">
              <a:xfrm rot="-304617">
                <a:off x="1248" y="1449"/>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519" name="AutoShape 13"/>
              <p:cNvSpPr>
                <a:spLocks noChangeArrowheads="1"/>
              </p:cNvSpPr>
              <p:nvPr/>
            </p:nvSpPr>
            <p:spPr bwMode="auto">
              <a:xfrm rot="2772332">
                <a:off x="1553" y="1462"/>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520" name="AutoShape 14"/>
              <p:cNvSpPr>
                <a:spLocks noChangeArrowheads="1"/>
              </p:cNvSpPr>
              <p:nvPr/>
            </p:nvSpPr>
            <p:spPr bwMode="auto">
              <a:xfrm rot="-892766">
                <a:off x="1818" y="1494"/>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grpSp>
      </p:grpSp>
      <p:grpSp>
        <p:nvGrpSpPr>
          <p:cNvPr id="4" name="Group 16"/>
          <p:cNvGrpSpPr>
            <a:grpSpLocks/>
          </p:cNvGrpSpPr>
          <p:nvPr/>
        </p:nvGrpSpPr>
        <p:grpSpPr bwMode="auto">
          <a:xfrm rot="-491749">
            <a:off x="1947863" y="2590801"/>
            <a:ext cx="2633662" cy="354013"/>
            <a:chOff x="300" y="1407"/>
            <a:chExt cx="1659" cy="223"/>
          </a:xfrm>
        </p:grpSpPr>
        <p:sp>
          <p:nvSpPr>
            <p:cNvPr id="17507" name="AutoShape 17"/>
            <p:cNvSpPr>
              <a:spLocks noChangeArrowheads="1"/>
            </p:cNvSpPr>
            <p:nvPr/>
          </p:nvSpPr>
          <p:spPr bwMode="auto">
            <a:xfrm rot="2772332">
              <a:off x="297" y="1430"/>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508" name="AutoShape 18"/>
            <p:cNvSpPr>
              <a:spLocks noChangeArrowheads="1"/>
            </p:cNvSpPr>
            <p:nvPr/>
          </p:nvSpPr>
          <p:spPr bwMode="auto">
            <a:xfrm rot="7019518">
              <a:off x="582" y="1410"/>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509" name="AutoShape 19"/>
            <p:cNvSpPr>
              <a:spLocks noChangeArrowheads="1"/>
            </p:cNvSpPr>
            <p:nvPr/>
          </p:nvSpPr>
          <p:spPr bwMode="auto">
            <a:xfrm rot="2772332">
              <a:off x="925" y="1423"/>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510" name="AutoShape 20"/>
            <p:cNvSpPr>
              <a:spLocks noChangeArrowheads="1"/>
            </p:cNvSpPr>
            <p:nvPr/>
          </p:nvSpPr>
          <p:spPr bwMode="auto">
            <a:xfrm rot="-304617">
              <a:off x="1248" y="1449"/>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511" name="AutoShape 21"/>
            <p:cNvSpPr>
              <a:spLocks noChangeArrowheads="1"/>
            </p:cNvSpPr>
            <p:nvPr/>
          </p:nvSpPr>
          <p:spPr bwMode="auto">
            <a:xfrm rot="2772332">
              <a:off x="1553" y="1462"/>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512" name="AutoShape 22"/>
            <p:cNvSpPr>
              <a:spLocks noChangeArrowheads="1"/>
            </p:cNvSpPr>
            <p:nvPr/>
          </p:nvSpPr>
          <p:spPr bwMode="auto">
            <a:xfrm rot="-892766">
              <a:off x="1818" y="1494"/>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grpSp>
      <p:grpSp>
        <p:nvGrpSpPr>
          <p:cNvPr id="5" name="Group 23"/>
          <p:cNvGrpSpPr>
            <a:grpSpLocks/>
          </p:cNvGrpSpPr>
          <p:nvPr/>
        </p:nvGrpSpPr>
        <p:grpSpPr bwMode="auto">
          <a:xfrm rot="245273">
            <a:off x="1874838" y="3546476"/>
            <a:ext cx="2633662" cy="354013"/>
            <a:chOff x="300" y="1407"/>
            <a:chExt cx="1659" cy="223"/>
          </a:xfrm>
        </p:grpSpPr>
        <p:sp>
          <p:nvSpPr>
            <p:cNvPr id="17501" name="AutoShape 24"/>
            <p:cNvSpPr>
              <a:spLocks noChangeArrowheads="1"/>
            </p:cNvSpPr>
            <p:nvPr/>
          </p:nvSpPr>
          <p:spPr bwMode="auto">
            <a:xfrm rot="2772332">
              <a:off x="297" y="1430"/>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502" name="AutoShape 25"/>
            <p:cNvSpPr>
              <a:spLocks noChangeArrowheads="1"/>
            </p:cNvSpPr>
            <p:nvPr/>
          </p:nvSpPr>
          <p:spPr bwMode="auto">
            <a:xfrm rot="7019518">
              <a:off x="582" y="1410"/>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503" name="AutoShape 26"/>
            <p:cNvSpPr>
              <a:spLocks noChangeArrowheads="1"/>
            </p:cNvSpPr>
            <p:nvPr/>
          </p:nvSpPr>
          <p:spPr bwMode="auto">
            <a:xfrm rot="2772332">
              <a:off x="925" y="1423"/>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504" name="AutoShape 27"/>
            <p:cNvSpPr>
              <a:spLocks noChangeArrowheads="1"/>
            </p:cNvSpPr>
            <p:nvPr/>
          </p:nvSpPr>
          <p:spPr bwMode="auto">
            <a:xfrm rot="-304617">
              <a:off x="1248" y="1449"/>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505" name="AutoShape 28"/>
            <p:cNvSpPr>
              <a:spLocks noChangeArrowheads="1"/>
            </p:cNvSpPr>
            <p:nvPr/>
          </p:nvSpPr>
          <p:spPr bwMode="auto">
            <a:xfrm rot="2772332">
              <a:off x="1553" y="1462"/>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506" name="AutoShape 29"/>
            <p:cNvSpPr>
              <a:spLocks noChangeArrowheads="1"/>
            </p:cNvSpPr>
            <p:nvPr/>
          </p:nvSpPr>
          <p:spPr bwMode="auto">
            <a:xfrm rot="-892766">
              <a:off x="1818" y="1494"/>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grpSp>
      <p:grpSp>
        <p:nvGrpSpPr>
          <p:cNvPr id="6" name="Group 30"/>
          <p:cNvGrpSpPr>
            <a:grpSpLocks/>
          </p:cNvGrpSpPr>
          <p:nvPr/>
        </p:nvGrpSpPr>
        <p:grpSpPr bwMode="auto">
          <a:xfrm>
            <a:off x="2193926" y="3052763"/>
            <a:ext cx="2633663" cy="354012"/>
            <a:chOff x="300" y="1407"/>
            <a:chExt cx="1659" cy="223"/>
          </a:xfrm>
        </p:grpSpPr>
        <p:sp>
          <p:nvSpPr>
            <p:cNvPr id="17495" name="AutoShape 31"/>
            <p:cNvSpPr>
              <a:spLocks noChangeArrowheads="1"/>
            </p:cNvSpPr>
            <p:nvPr/>
          </p:nvSpPr>
          <p:spPr bwMode="auto">
            <a:xfrm rot="2772332">
              <a:off x="297" y="1430"/>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96" name="AutoShape 32"/>
            <p:cNvSpPr>
              <a:spLocks noChangeArrowheads="1"/>
            </p:cNvSpPr>
            <p:nvPr/>
          </p:nvSpPr>
          <p:spPr bwMode="auto">
            <a:xfrm rot="7019518">
              <a:off x="582" y="1410"/>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97" name="AutoShape 33"/>
            <p:cNvSpPr>
              <a:spLocks noChangeArrowheads="1"/>
            </p:cNvSpPr>
            <p:nvPr/>
          </p:nvSpPr>
          <p:spPr bwMode="auto">
            <a:xfrm rot="2772332">
              <a:off x="925" y="1423"/>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98" name="AutoShape 34"/>
            <p:cNvSpPr>
              <a:spLocks noChangeArrowheads="1"/>
            </p:cNvSpPr>
            <p:nvPr/>
          </p:nvSpPr>
          <p:spPr bwMode="auto">
            <a:xfrm rot="-304617">
              <a:off x="1248" y="1449"/>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99" name="AutoShape 35"/>
            <p:cNvSpPr>
              <a:spLocks noChangeArrowheads="1"/>
            </p:cNvSpPr>
            <p:nvPr/>
          </p:nvSpPr>
          <p:spPr bwMode="auto">
            <a:xfrm rot="2772332">
              <a:off x="1553" y="1462"/>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500" name="AutoShape 36"/>
            <p:cNvSpPr>
              <a:spLocks noChangeArrowheads="1"/>
            </p:cNvSpPr>
            <p:nvPr/>
          </p:nvSpPr>
          <p:spPr bwMode="auto">
            <a:xfrm rot="-892766">
              <a:off x="1818" y="1494"/>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grpSp>
      <p:grpSp>
        <p:nvGrpSpPr>
          <p:cNvPr id="7" name="Group 37"/>
          <p:cNvGrpSpPr>
            <a:grpSpLocks/>
          </p:cNvGrpSpPr>
          <p:nvPr/>
        </p:nvGrpSpPr>
        <p:grpSpPr bwMode="auto">
          <a:xfrm rot="-10290620">
            <a:off x="1936751" y="4102101"/>
            <a:ext cx="2633663" cy="354013"/>
            <a:chOff x="300" y="1407"/>
            <a:chExt cx="1659" cy="223"/>
          </a:xfrm>
        </p:grpSpPr>
        <p:sp>
          <p:nvSpPr>
            <p:cNvPr id="17489" name="AutoShape 38"/>
            <p:cNvSpPr>
              <a:spLocks noChangeArrowheads="1"/>
            </p:cNvSpPr>
            <p:nvPr/>
          </p:nvSpPr>
          <p:spPr bwMode="auto">
            <a:xfrm rot="2772332">
              <a:off x="297" y="1430"/>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90" name="AutoShape 39"/>
            <p:cNvSpPr>
              <a:spLocks noChangeArrowheads="1"/>
            </p:cNvSpPr>
            <p:nvPr/>
          </p:nvSpPr>
          <p:spPr bwMode="auto">
            <a:xfrm rot="7019518">
              <a:off x="582" y="1410"/>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91" name="AutoShape 40"/>
            <p:cNvSpPr>
              <a:spLocks noChangeArrowheads="1"/>
            </p:cNvSpPr>
            <p:nvPr/>
          </p:nvSpPr>
          <p:spPr bwMode="auto">
            <a:xfrm rot="2772332">
              <a:off x="925" y="1423"/>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92" name="AutoShape 41"/>
            <p:cNvSpPr>
              <a:spLocks noChangeArrowheads="1"/>
            </p:cNvSpPr>
            <p:nvPr/>
          </p:nvSpPr>
          <p:spPr bwMode="auto">
            <a:xfrm rot="-304617">
              <a:off x="1248" y="1449"/>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93" name="AutoShape 42"/>
            <p:cNvSpPr>
              <a:spLocks noChangeArrowheads="1"/>
            </p:cNvSpPr>
            <p:nvPr/>
          </p:nvSpPr>
          <p:spPr bwMode="auto">
            <a:xfrm rot="2772332">
              <a:off x="1553" y="1462"/>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94" name="AutoShape 43"/>
            <p:cNvSpPr>
              <a:spLocks noChangeArrowheads="1"/>
            </p:cNvSpPr>
            <p:nvPr/>
          </p:nvSpPr>
          <p:spPr bwMode="auto">
            <a:xfrm rot="-892766">
              <a:off x="1818" y="1494"/>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grpSp>
      <p:grpSp>
        <p:nvGrpSpPr>
          <p:cNvPr id="8" name="Group 44"/>
          <p:cNvGrpSpPr>
            <a:grpSpLocks/>
          </p:cNvGrpSpPr>
          <p:nvPr/>
        </p:nvGrpSpPr>
        <p:grpSpPr bwMode="auto">
          <a:xfrm rot="275830">
            <a:off x="1917701" y="4625976"/>
            <a:ext cx="2633663" cy="354013"/>
            <a:chOff x="300" y="1407"/>
            <a:chExt cx="1659" cy="223"/>
          </a:xfrm>
        </p:grpSpPr>
        <p:sp>
          <p:nvSpPr>
            <p:cNvPr id="17483" name="AutoShape 45"/>
            <p:cNvSpPr>
              <a:spLocks noChangeArrowheads="1"/>
            </p:cNvSpPr>
            <p:nvPr/>
          </p:nvSpPr>
          <p:spPr bwMode="auto">
            <a:xfrm rot="2772332">
              <a:off x="297" y="1430"/>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84" name="AutoShape 46"/>
            <p:cNvSpPr>
              <a:spLocks noChangeArrowheads="1"/>
            </p:cNvSpPr>
            <p:nvPr/>
          </p:nvSpPr>
          <p:spPr bwMode="auto">
            <a:xfrm rot="7019518">
              <a:off x="582" y="1410"/>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85" name="AutoShape 47"/>
            <p:cNvSpPr>
              <a:spLocks noChangeArrowheads="1"/>
            </p:cNvSpPr>
            <p:nvPr/>
          </p:nvSpPr>
          <p:spPr bwMode="auto">
            <a:xfrm rot="2772332">
              <a:off x="925" y="1423"/>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86" name="AutoShape 48"/>
            <p:cNvSpPr>
              <a:spLocks noChangeArrowheads="1"/>
            </p:cNvSpPr>
            <p:nvPr/>
          </p:nvSpPr>
          <p:spPr bwMode="auto">
            <a:xfrm rot="-304617">
              <a:off x="1248" y="1449"/>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87" name="AutoShape 49"/>
            <p:cNvSpPr>
              <a:spLocks noChangeArrowheads="1"/>
            </p:cNvSpPr>
            <p:nvPr/>
          </p:nvSpPr>
          <p:spPr bwMode="auto">
            <a:xfrm rot="2772332">
              <a:off x="1553" y="1462"/>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88" name="AutoShape 50"/>
            <p:cNvSpPr>
              <a:spLocks noChangeArrowheads="1"/>
            </p:cNvSpPr>
            <p:nvPr/>
          </p:nvSpPr>
          <p:spPr bwMode="auto">
            <a:xfrm rot="-892766">
              <a:off x="1818" y="1494"/>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grpSp>
      <p:grpSp>
        <p:nvGrpSpPr>
          <p:cNvPr id="9" name="Group 51"/>
          <p:cNvGrpSpPr>
            <a:grpSpLocks/>
          </p:cNvGrpSpPr>
          <p:nvPr/>
        </p:nvGrpSpPr>
        <p:grpSpPr bwMode="auto">
          <a:xfrm rot="10800000">
            <a:off x="1906588" y="5130801"/>
            <a:ext cx="2633662" cy="354013"/>
            <a:chOff x="300" y="1407"/>
            <a:chExt cx="1659" cy="223"/>
          </a:xfrm>
        </p:grpSpPr>
        <p:sp>
          <p:nvSpPr>
            <p:cNvPr id="17477" name="AutoShape 52"/>
            <p:cNvSpPr>
              <a:spLocks noChangeArrowheads="1"/>
            </p:cNvSpPr>
            <p:nvPr/>
          </p:nvSpPr>
          <p:spPr bwMode="auto">
            <a:xfrm rot="2772332">
              <a:off x="297" y="1430"/>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78" name="AutoShape 53"/>
            <p:cNvSpPr>
              <a:spLocks noChangeArrowheads="1"/>
            </p:cNvSpPr>
            <p:nvPr/>
          </p:nvSpPr>
          <p:spPr bwMode="auto">
            <a:xfrm rot="7019518">
              <a:off x="582" y="1410"/>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79" name="AutoShape 54"/>
            <p:cNvSpPr>
              <a:spLocks noChangeArrowheads="1"/>
            </p:cNvSpPr>
            <p:nvPr/>
          </p:nvSpPr>
          <p:spPr bwMode="auto">
            <a:xfrm rot="2772332">
              <a:off x="925" y="1423"/>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80" name="AutoShape 55"/>
            <p:cNvSpPr>
              <a:spLocks noChangeArrowheads="1"/>
            </p:cNvSpPr>
            <p:nvPr/>
          </p:nvSpPr>
          <p:spPr bwMode="auto">
            <a:xfrm rot="-304617">
              <a:off x="1248" y="1449"/>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81" name="AutoShape 56"/>
            <p:cNvSpPr>
              <a:spLocks noChangeArrowheads="1"/>
            </p:cNvSpPr>
            <p:nvPr/>
          </p:nvSpPr>
          <p:spPr bwMode="auto">
            <a:xfrm rot="2772332">
              <a:off x="1553" y="1462"/>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82" name="AutoShape 57"/>
            <p:cNvSpPr>
              <a:spLocks noChangeArrowheads="1"/>
            </p:cNvSpPr>
            <p:nvPr/>
          </p:nvSpPr>
          <p:spPr bwMode="auto">
            <a:xfrm rot="-892766">
              <a:off x="1818" y="1494"/>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grpSp>
      <p:grpSp>
        <p:nvGrpSpPr>
          <p:cNvPr id="10" name="Group 103"/>
          <p:cNvGrpSpPr>
            <a:grpSpLocks/>
          </p:cNvGrpSpPr>
          <p:nvPr/>
        </p:nvGrpSpPr>
        <p:grpSpPr bwMode="auto">
          <a:xfrm>
            <a:off x="7194551" y="1006476"/>
            <a:ext cx="3154363" cy="4530725"/>
            <a:chOff x="3572" y="634"/>
            <a:chExt cx="1987" cy="2854"/>
          </a:xfrm>
        </p:grpSpPr>
        <p:sp>
          <p:nvSpPr>
            <p:cNvPr id="17446" name="AutoShape 60"/>
            <p:cNvSpPr>
              <a:spLocks noChangeArrowheads="1"/>
            </p:cNvSpPr>
            <p:nvPr/>
          </p:nvSpPr>
          <p:spPr bwMode="auto">
            <a:xfrm>
              <a:off x="3572" y="634"/>
              <a:ext cx="1987" cy="2854"/>
            </a:xfrm>
            <a:prstGeom prst="can">
              <a:avLst>
                <a:gd name="adj" fmla="val 9915"/>
              </a:avLst>
            </a:prstGeom>
            <a:noFill/>
            <a:ln w="9525">
              <a:solidFill>
                <a:schemeClr val="bg2"/>
              </a:solidFill>
              <a:round/>
              <a:headEnd/>
              <a:tailEnd/>
            </a:ln>
          </p:spPr>
          <p:txBody>
            <a:bodyPr wrap="none" anchor="ctr"/>
            <a:lstStyle/>
            <a:p>
              <a:endParaRPr lang="en-US">
                <a:latin typeface="Calibri" pitchFamily="34" charset="0"/>
              </a:endParaRPr>
            </a:p>
          </p:txBody>
        </p:sp>
        <p:grpSp>
          <p:nvGrpSpPr>
            <p:cNvPr id="11" name="Group 68"/>
            <p:cNvGrpSpPr>
              <a:grpSpLocks/>
            </p:cNvGrpSpPr>
            <p:nvPr/>
          </p:nvGrpSpPr>
          <p:grpSpPr bwMode="auto">
            <a:xfrm>
              <a:off x="3633" y="1382"/>
              <a:ext cx="1795" cy="185"/>
              <a:chOff x="3633" y="1382"/>
              <a:chExt cx="1795" cy="185"/>
            </a:xfrm>
          </p:grpSpPr>
          <p:sp>
            <p:nvSpPr>
              <p:cNvPr id="17473" name="AutoShape 62"/>
              <p:cNvSpPr>
                <a:spLocks noChangeArrowheads="1"/>
              </p:cNvSpPr>
              <p:nvPr/>
            </p:nvSpPr>
            <p:spPr bwMode="auto">
              <a:xfrm rot="2772332">
                <a:off x="3630" y="1385"/>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74" name="AutoShape 64"/>
              <p:cNvSpPr>
                <a:spLocks noChangeArrowheads="1"/>
              </p:cNvSpPr>
              <p:nvPr/>
            </p:nvSpPr>
            <p:spPr bwMode="auto">
              <a:xfrm rot="4901341">
                <a:off x="4121" y="1429"/>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75" name="AutoShape 65"/>
              <p:cNvSpPr>
                <a:spLocks noChangeArrowheads="1"/>
              </p:cNvSpPr>
              <p:nvPr/>
            </p:nvSpPr>
            <p:spPr bwMode="auto">
              <a:xfrm rot="-304617">
                <a:off x="4729" y="1410"/>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76" name="AutoShape 67"/>
              <p:cNvSpPr>
                <a:spLocks noChangeArrowheads="1"/>
              </p:cNvSpPr>
              <p:nvPr/>
            </p:nvSpPr>
            <p:spPr bwMode="auto">
              <a:xfrm rot="-892766">
                <a:off x="5287" y="1422"/>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grpSp>
        <p:grpSp>
          <p:nvGrpSpPr>
            <p:cNvPr id="12" name="Group 78"/>
            <p:cNvGrpSpPr>
              <a:grpSpLocks/>
            </p:cNvGrpSpPr>
            <p:nvPr/>
          </p:nvGrpSpPr>
          <p:grpSpPr bwMode="auto">
            <a:xfrm rot="10800000">
              <a:off x="3730" y="1756"/>
              <a:ext cx="1795" cy="185"/>
              <a:chOff x="3633" y="1382"/>
              <a:chExt cx="1795" cy="185"/>
            </a:xfrm>
          </p:grpSpPr>
          <p:sp>
            <p:nvSpPr>
              <p:cNvPr id="17469" name="AutoShape 79"/>
              <p:cNvSpPr>
                <a:spLocks noChangeArrowheads="1"/>
              </p:cNvSpPr>
              <p:nvPr/>
            </p:nvSpPr>
            <p:spPr bwMode="auto">
              <a:xfrm rot="2772332">
                <a:off x="3630" y="1385"/>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70" name="AutoShape 80"/>
              <p:cNvSpPr>
                <a:spLocks noChangeArrowheads="1"/>
              </p:cNvSpPr>
              <p:nvPr/>
            </p:nvSpPr>
            <p:spPr bwMode="auto">
              <a:xfrm rot="4901341">
                <a:off x="4121" y="1429"/>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71" name="AutoShape 81"/>
              <p:cNvSpPr>
                <a:spLocks noChangeArrowheads="1"/>
              </p:cNvSpPr>
              <p:nvPr/>
            </p:nvSpPr>
            <p:spPr bwMode="auto">
              <a:xfrm rot="-304617">
                <a:off x="4729" y="1410"/>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72" name="AutoShape 82"/>
              <p:cNvSpPr>
                <a:spLocks noChangeArrowheads="1"/>
              </p:cNvSpPr>
              <p:nvPr/>
            </p:nvSpPr>
            <p:spPr bwMode="auto">
              <a:xfrm rot="-892766">
                <a:off x="5287" y="1422"/>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grpSp>
        <p:grpSp>
          <p:nvGrpSpPr>
            <p:cNvPr id="13" name="Group 83"/>
            <p:cNvGrpSpPr>
              <a:grpSpLocks/>
            </p:cNvGrpSpPr>
            <p:nvPr/>
          </p:nvGrpSpPr>
          <p:grpSpPr bwMode="auto">
            <a:xfrm rot="-258030">
              <a:off x="3587" y="2001"/>
              <a:ext cx="1795" cy="185"/>
              <a:chOff x="3633" y="1382"/>
              <a:chExt cx="1795" cy="185"/>
            </a:xfrm>
          </p:grpSpPr>
          <p:sp>
            <p:nvSpPr>
              <p:cNvPr id="17465" name="AutoShape 84"/>
              <p:cNvSpPr>
                <a:spLocks noChangeArrowheads="1"/>
              </p:cNvSpPr>
              <p:nvPr/>
            </p:nvSpPr>
            <p:spPr bwMode="auto">
              <a:xfrm rot="2772332">
                <a:off x="3630" y="1385"/>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66" name="AutoShape 85"/>
              <p:cNvSpPr>
                <a:spLocks noChangeArrowheads="1"/>
              </p:cNvSpPr>
              <p:nvPr/>
            </p:nvSpPr>
            <p:spPr bwMode="auto">
              <a:xfrm rot="4901341">
                <a:off x="4121" y="1429"/>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67" name="AutoShape 86"/>
              <p:cNvSpPr>
                <a:spLocks noChangeArrowheads="1"/>
              </p:cNvSpPr>
              <p:nvPr/>
            </p:nvSpPr>
            <p:spPr bwMode="auto">
              <a:xfrm rot="-304617">
                <a:off x="4729" y="1410"/>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68" name="AutoShape 87"/>
              <p:cNvSpPr>
                <a:spLocks noChangeArrowheads="1"/>
              </p:cNvSpPr>
              <p:nvPr/>
            </p:nvSpPr>
            <p:spPr bwMode="auto">
              <a:xfrm rot="-892766">
                <a:off x="5287" y="1422"/>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grpSp>
        <p:grpSp>
          <p:nvGrpSpPr>
            <p:cNvPr id="14" name="Group 88"/>
            <p:cNvGrpSpPr>
              <a:grpSpLocks/>
            </p:cNvGrpSpPr>
            <p:nvPr/>
          </p:nvGrpSpPr>
          <p:grpSpPr bwMode="auto">
            <a:xfrm rot="10501729">
              <a:off x="3716" y="2345"/>
              <a:ext cx="1795" cy="185"/>
              <a:chOff x="3633" y="1382"/>
              <a:chExt cx="1795" cy="185"/>
            </a:xfrm>
          </p:grpSpPr>
          <p:sp>
            <p:nvSpPr>
              <p:cNvPr id="17461" name="AutoShape 89"/>
              <p:cNvSpPr>
                <a:spLocks noChangeArrowheads="1"/>
              </p:cNvSpPr>
              <p:nvPr/>
            </p:nvSpPr>
            <p:spPr bwMode="auto">
              <a:xfrm rot="2772332">
                <a:off x="3630" y="1385"/>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62" name="AutoShape 90"/>
              <p:cNvSpPr>
                <a:spLocks noChangeArrowheads="1"/>
              </p:cNvSpPr>
              <p:nvPr/>
            </p:nvSpPr>
            <p:spPr bwMode="auto">
              <a:xfrm rot="4901341">
                <a:off x="4121" y="1429"/>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63" name="AutoShape 91"/>
              <p:cNvSpPr>
                <a:spLocks noChangeArrowheads="1"/>
              </p:cNvSpPr>
              <p:nvPr/>
            </p:nvSpPr>
            <p:spPr bwMode="auto">
              <a:xfrm rot="-304617">
                <a:off x="4729" y="1410"/>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64" name="AutoShape 92"/>
              <p:cNvSpPr>
                <a:spLocks noChangeArrowheads="1"/>
              </p:cNvSpPr>
              <p:nvPr/>
            </p:nvSpPr>
            <p:spPr bwMode="auto">
              <a:xfrm rot="-892766">
                <a:off x="5287" y="1422"/>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grpSp>
        <p:grpSp>
          <p:nvGrpSpPr>
            <p:cNvPr id="15" name="Group 93"/>
            <p:cNvGrpSpPr>
              <a:grpSpLocks/>
            </p:cNvGrpSpPr>
            <p:nvPr/>
          </p:nvGrpSpPr>
          <p:grpSpPr bwMode="auto">
            <a:xfrm>
              <a:off x="3658" y="2682"/>
              <a:ext cx="1795" cy="185"/>
              <a:chOff x="3633" y="1382"/>
              <a:chExt cx="1795" cy="185"/>
            </a:xfrm>
          </p:grpSpPr>
          <p:sp>
            <p:nvSpPr>
              <p:cNvPr id="17457" name="AutoShape 94"/>
              <p:cNvSpPr>
                <a:spLocks noChangeArrowheads="1"/>
              </p:cNvSpPr>
              <p:nvPr/>
            </p:nvSpPr>
            <p:spPr bwMode="auto">
              <a:xfrm rot="2772332">
                <a:off x="3630" y="1385"/>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58" name="AutoShape 95"/>
              <p:cNvSpPr>
                <a:spLocks noChangeArrowheads="1"/>
              </p:cNvSpPr>
              <p:nvPr/>
            </p:nvSpPr>
            <p:spPr bwMode="auto">
              <a:xfrm rot="4901341">
                <a:off x="4121" y="1429"/>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59" name="AutoShape 96"/>
              <p:cNvSpPr>
                <a:spLocks noChangeArrowheads="1"/>
              </p:cNvSpPr>
              <p:nvPr/>
            </p:nvSpPr>
            <p:spPr bwMode="auto">
              <a:xfrm rot="-304617">
                <a:off x="4729" y="1410"/>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60" name="AutoShape 97"/>
              <p:cNvSpPr>
                <a:spLocks noChangeArrowheads="1"/>
              </p:cNvSpPr>
              <p:nvPr/>
            </p:nvSpPr>
            <p:spPr bwMode="auto">
              <a:xfrm rot="-892766">
                <a:off x="5287" y="1422"/>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grpSp>
        <p:grpSp>
          <p:nvGrpSpPr>
            <p:cNvPr id="16" name="Group 98"/>
            <p:cNvGrpSpPr>
              <a:grpSpLocks/>
            </p:cNvGrpSpPr>
            <p:nvPr/>
          </p:nvGrpSpPr>
          <p:grpSpPr bwMode="auto">
            <a:xfrm rot="10538779">
              <a:off x="3645" y="3083"/>
              <a:ext cx="1795" cy="185"/>
              <a:chOff x="3633" y="1382"/>
              <a:chExt cx="1795" cy="185"/>
            </a:xfrm>
          </p:grpSpPr>
          <p:sp>
            <p:nvSpPr>
              <p:cNvPr id="17453" name="AutoShape 99"/>
              <p:cNvSpPr>
                <a:spLocks noChangeArrowheads="1"/>
              </p:cNvSpPr>
              <p:nvPr/>
            </p:nvSpPr>
            <p:spPr bwMode="auto">
              <a:xfrm rot="2772332">
                <a:off x="3630" y="1385"/>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54" name="AutoShape 100"/>
              <p:cNvSpPr>
                <a:spLocks noChangeArrowheads="1"/>
              </p:cNvSpPr>
              <p:nvPr/>
            </p:nvSpPr>
            <p:spPr bwMode="auto">
              <a:xfrm rot="4901341">
                <a:off x="4121" y="1429"/>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55" name="AutoShape 101"/>
              <p:cNvSpPr>
                <a:spLocks noChangeArrowheads="1"/>
              </p:cNvSpPr>
              <p:nvPr/>
            </p:nvSpPr>
            <p:spPr bwMode="auto">
              <a:xfrm rot="-304617">
                <a:off x="4729" y="1410"/>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17456" name="AutoShape 102"/>
              <p:cNvSpPr>
                <a:spLocks noChangeArrowheads="1"/>
              </p:cNvSpPr>
              <p:nvPr/>
            </p:nvSpPr>
            <p:spPr bwMode="auto">
              <a:xfrm rot="-892766">
                <a:off x="5287" y="1422"/>
                <a:ext cx="141" cy="136"/>
              </a:xfrm>
              <a:prstGeom prst="rtTriangle">
                <a:avLst/>
              </a:prstGeom>
              <a:solidFill>
                <a:srgbClr val="99CCFF"/>
              </a:solidFill>
              <a:ln w="9525">
                <a:noFill/>
                <a:miter lim="800000"/>
                <a:headEnd/>
                <a:tailEnd/>
              </a:ln>
            </p:spPr>
            <p:txBody>
              <a:bodyPr wrap="none" anchor="ctr"/>
              <a:lstStyle/>
              <a:p>
                <a:endParaRPr lang="en-US">
                  <a:latin typeface="Calibri" pitchFamily="34" charset="0"/>
                </a:endParaRPr>
              </a:p>
            </p:txBody>
          </p:sp>
        </p:grpSp>
      </p:grpSp>
      <p:grpSp>
        <p:nvGrpSpPr>
          <p:cNvPr id="17" name="Group 115"/>
          <p:cNvGrpSpPr>
            <a:grpSpLocks/>
          </p:cNvGrpSpPr>
          <p:nvPr/>
        </p:nvGrpSpPr>
        <p:grpSpPr bwMode="auto">
          <a:xfrm>
            <a:off x="2120900" y="2189164"/>
            <a:ext cx="2298700" cy="460375"/>
            <a:chOff x="376" y="1379"/>
            <a:chExt cx="1448" cy="290"/>
          </a:xfrm>
        </p:grpSpPr>
        <p:sp>
          <p:nvSpPr>
            <p:cNvPr id="17441" name="AutoShape 104"/>
            <p:cNvSpPr>
              <a:spLocks noChangeArrowheads="1"/>
            </p:cNvSpPr>
            <p:nvPr/>
          </p:nvSpPr>
          <p:spPr bwMode="auto">
            <a:xfrm>
              <a:off x="376" y="1379"/>
              <a:ext cx="187" cy="214"/>
            </a:xfrm>
            <a:prstGeom prst="leftRightArrow">
              <a:avLst>
                <a:gd name="adj1" fmla="val 50000"/>
                <a:gd name="adj2" fmla="val 20000"/>
              </a:avLst>
            </a:prstGeom>
            <a:solidFill>
              <a:srgbClr val="FFFF00"/>
            </a:solidFill>
            <a:ln w="9525">
              <a:solidFill>
                <a:srgbClr val="000000"/>
              </a:solidFill>
              <a:miter lim="800000"/>
              <a:headEnd/>
              <a:tailEnd/>
            </a:ln>
          </p:spPr>
          <p:txBody>
            <a:bodyPr wrap="none" anchor="ctr"/>
            <a:lstStyle/>
            <a:p>
              <a:endParaRPr lang="en-US">
                <a:latin typeface="Calibri" pitchFamily="34" charset="0"/>
              </a:endParaRPr>
            </a:p>
          </p:txBody>
        </p:sp>
        <p:sp>
          <p:nvSpPr>
            <p:cNvPr id="17442" name="AutoShape 105"/>
            <p:cNvSpPr>
              <a:spLocks noChangeArrowheads="1"/>
            </p:cNvSpPr>
            <p:nvPr/>
          </p:nvSpPr>
          <p:spPr bwMode="auto">
            <a:xfrm>
              <a:off x="711" y="1384"/>
              <a:ext cx="187" cy="214"/>
            </a:xfrm>
            <a:prstGeom prst="leftRightArrow">
              <a:avLst>
                <a:gd name="adj1" fmla="val 50000"/>
                <a:gd name="adj2" fmla="val 20000"/>
              </a:avLst>
            </a:prstGeom>
            <a:solidFill>
              <a:srgbClr val="FFFF00"/>
            </a:solidFill>
            <a:ln w="9525">
              <a:solidFill>
                <a:srgbClr val="000000"/>
              </a:solidFill>
              <a:miter lim="800000"/>
              <a:headEnd/>
              <a:tailEnd/>
            </a:ln>
          </p:spPr>
          <p:txBody>
            <a:bodyPr wrap="none" anchor="ctr"/>
            <a:lstStyle/>
            <a:p>
              <a:endParaRPr lang="en-US">
                <a:latin typeface="Calibri" pitchFamily="34" charset="0"/>
              </a:endParaRPr>
            </a:p>
          </p:txBody>
        </p:sp>
        <p:sp>
          <p:nvSpPr>
            <p:cNvPr id="17443" name="AutoShape 106"/>
            <p:cNvSpPr>
              <a:spLocks noChangeArrowheads="1"/>
            </p:cNvSpPr>
            <p:nvPr/>
          </p:nvSpPr>
          <p:spPr bwMode="auto">
            <a:xfrm>
              <a:off x="1022" y="1423"/>
              <a:ext cx="187" cy="214"/>
            </a:xfrm>
            <a:prstGeom prst="leftRightArrow">
              <a:avLst>
                <a:gd name="adj1" fmla="val 50000"/>
                <a:gd name="adj2" fmla="val 20000"/>
              </a:avLst>
            </a:prstGeom>
            <a:solidFill>
              <a:srgbClr val="FFFF00"/>
            </a:solidFill>
            <a:ln w="9525">
              <a:solidFill>
                <a:srgbClr val="000000"/>
              </a:solidFill>
              <a:miter lim="800000"/>
              <a:headEnd/>
              <a:tailEnd/>
            </a:ln>
          </p:spPr>
          <p:txBody>
            <a:bodyPr wrap="none" anchor="ctr"/>
            <a:lstStyle/>
            <a:p>
              <a:endParaRPr lang="en-US">
                <a:latin typeface="Calibri" pitchFamily="34" charset="0"/>
              </a:endParaRPr>
            </a:p>
          </p:txBody>
        </p:sp>
        <p:sp>
          <p:nvSpPr>
            <p:cNvPr id="17444" name="AutoShape 107"/>
            <p:cNvSpPr>
              <a:spLocks noChangeArrowheads="1"/>
            </p:cNvSpPr>
            <p:nvPr/>
          </p:nvSpPr>
          <p:spPr bwMode="auto">
            <a:xfrm>
              <a:off x="1637" y="1455"/>
              <a:ext cx="187" cy="214"/>
            </a:xfrm>
            <a:prstGeom prst="leftRightArrow">
              <a:avLst>
                <a:gd name="adj1" fmla="val 50000"/>
                <a:gd name="adj2" fmla="val 20000"/>
              </a:avLst>
            </a:prstGeom>
            <a:solidFill>
              <a:srgbClr val="FFFF00"/>
            </a:solidFill>
            <a:ln w="9525">
              <a:solidFill>
                <a:srgbClr val="000000"/>
              </a:solidFill>
              <a:miter lim="800000"/>
              <a:headEnd/>
              <a:tailEnd/>
            </a:ln>
          </p:spPr>
          <p:txBody>
            <a:bodyPr wrap="none" anchor="ctr"/>
            <a:lstStyle/>
            <a:p>
              <a:endParaRPr lang="en-US">
                <a:latin typeface="Calibri" pitchFamily="34" charset="0"/>
              </a:endParaRPr>
            </a:p>
          </p:txBody>
        </p:sp>
        <p:sp>
          <p:nvSpPr>
            <p:cNvPr id="17445" name="AutoShape 108"/>
            <p:cNvSpPr>
              <a:spLocks noChangeArrowheads="1"/>
            </p:cNvSpPr>
            <p:nvPr/>
          </p:nvSpPr>
          <p:spPr bwMode="auto">
            <a:xfrm>
              <a:off x="1339" y="1435"/>
              <a:ext cx="187" cy="214"/>
            </a:xfrm>
            <a:prstGeom prst="leftRightArrow">
              <a:avLst>
                <a:gd name="adj1" fmla="val 50000"/>
                <a:gd name="adj2" fmla="val 20000"/>
              </a:avLst>
            </a:prstGeom>
            <a:solidFill>
              <a:srgbClr val="FFFF00"/>
            </a:solidFill>
            <a:ln w="9525">
              <a:solidFill>
                <a:srgbClr val="000000"/>
              </a:solidFill>
              <a:miter lim="800000"/>
              <a:headEnd/>
              <a:tailEnd/>
            </a:ln>
          </p:spPr>
          <p:txBody>
            <a:bodyPr wrap="none" anchor="ctr"/>
            <a:lstStyle/>
            <a:p>
              <a:endParaRPr lang="en-US">
                <a:latin typeface="Calibri" pitchFamily="34" charset="0"/>
              </a:endParaRPr>
            </a:p>
          </p:txBody>
        </p:sp>
      </p:grpSp>
      <p:grpSp>
        <p:nvGrpSpPr>
          <p:cNvPr id="18" name="Group 118"/>
          <p:cNvGrpSpPr>
            <a:grpSpLocks/>
          </p:cNvGrpSpPr>
          <p:nvPr/>
        </p:nvGrpSpPr>
        <p:grpSpPr bwMode="auto">
          <a:xfrm>
            <a:off x="7431088" y="2279651"/>
            <a:ext cx="2432050" cy="142875"/>
            <a:chOff x="3721" y="1436"/>
            <a:chExt cx="1532" cy="90"/>
          </a:xfrm>
        </p:grpSpPr>
        <p:sp>
          <p:nvSpPr>
            <p:cNvPr id="17438" name="AutoShape 109"/>
            <p:cNvSpPr>
              <a:spLocks noChangeArrowheads="1"/>
            </p:cNvSpPr>
            <p:nvPr/>
          </p:nvSpPr>
          <p:spPr bwMode="auto">
            <a:xfrm>
              <a:off x="3721" y="1436"/>
              <a:ext cx="362" cy="72"/>
            </a:xfrm>
            <a:prstGeom prst="leftRightArrow">
              <a:avLst>
                <a:gd name="adj1" fmla="val 50000"/>
                <a:gd name="adj2" fmla="val 100556"/>
              </a:avLst>
            </a:prstGeom>
            <a:solidFill>
              <a:srgbClr val="FFFF00"/>
            </a:solidFill>
            <a:ln w="9525">
              <a:solidFill>
                <a:srgbClr val="000000"/>
              </a:solidFill>
              <a:miter lim="800000"/>
              <a:headEnd/>
              <a:tailEnd/>
            </a:ln>
          </p:spPr>
          <p:txBody>
            <a:bodyPr wrap="none" anchor="ctr"/>
            <a:lstStyle/>
            <a:p>
              <a:endParaRPr lang="en-US">
                <a:latin typeface="Calibri" pitchFamily="34" charset="0"/>
              </a:endParaRPr>
            </a:p>
          </p:txBody>
        </p:sp>
        <p:sp>
          <p:nvSpPr>
            <p:cNvPr id="17439" name="AutoShape 110"/>
            <p:cNvSpPr>
              <a:spLocks noChangeArrowheads="1"/>
            </p:cNvSpPr>
            <p:nvPr/>
          </p:nvSpPr>
          <p:spPr bwMode="auto">
            <a:xfrm>
              <a:off x="4276" y="1441"/>
              <a:ext cx="362" cy="72"/>
            </a:xfrm>
            <a:prstGeom prst="leftRightArrow">
              <a:avLst>
                <a:gd name="adj1" fmla="val 50000"/>
                <a:gd name="adj2" fmla="val 100556"/>
              </a:avLst>
            </a:prstGeom>
            <a:solidFill>
              <a:srgbClr val="FFFF00"/>
            </a:solidFill>
            <a:ln w="9525">
              <a:solidFill>
                <a:srgbClr val="000000"/>
              </a:solidFill>
              <a:miter lim="800000"/>
              <a:headEnd/>
              <a:tailEnd/>
            </a:ln>
          </p:spPr>
          <p:txBody>
            <a:bodyPr wrap="none" anchor="ctr"/>
            <a:lstStyle/>
            <a:p>
              <a:endParaRPr lang="en-US">
                <a:latin typeface="Calibri" pitchFamily="34" charset="0"/>
              </a:endParaRPr>
            </a:p>
          </p:txBody>
        </p:sp>
        <p:sp>
          <p:nvSpPr>
            <p:cNvPr id="17440" name="AutoShape 111"/>
            <p:cNvSpPr>
              <a:spLocks noChangeArrowheads="1"/>
            </p:cNvSpPr>
            <p:nvPr/>
          </p:nvSpPr>
          <p:spPr bwMode="auto">
            <a:xfrm>
              <a:off x="4891" y="1454"/>
              <a:ext cx="362" cy="72"/>
            </a:xfrm>
            <a:prstGeom prst="leftRightArrow">
              <a:avLst>
                <a:gd name="adj1" fmla="val 50000"/>
                <a:gd name="adj2" fmla="val 100556"/>
              </a:avLst>
            </a:prstGeom>
            <a:solidFill>
              <a:srgbClr val="FFFF00"/>
            </a:solidFill>
            <a:ln w="9525">
              <a:solidFill>
                <a:srgbClr val="000000"/>
              </a:solidFill>
              <a:miter lim="800000"/>
              <a:headEnd/>
              <a:tailEnd/>
            </a:ln>
          </p:spPr>
          <p:txBody>
            <a:bodyPr wrap="none" anchor="ctr"/>
            <a:lstStyle/>
            <a:p>
              <a:endParaRPr lang="en-US">
                <a:latin typeface="Calibri" pitchFamily="34" charset="0"/>
              </a:endParaRPr>
            </a:p>
          </p:txBody>
        </p:sp>
      </p:grpSp>
      <p:sp>
        <p:nvSpPr>
          <p:cNvPr id="17420" name="Text Box 112"/>
          <p:cNvSpPr txBox="1">
            <a:spLocks noChangeArrowheads="1"/>
          </p:cNvSpPr>
          <p:nvPr/>
        </p:nvSpPr>
        <p:spPr bwMode="auto">
          <a:xfrm>
            <a:off x="2511425" y="1408113"/>
            <a:ext cx="1354858" cy="400110"/>
          </a:xfrm>
          <a:prstGeom prst="rect">
            <a:avLst/>
          </a:prstGeom>
          <a:noFill/>
          <a:ln w="9525">
            <a:noFill/>
            <a:miter lim="800000"/>
            <a:headEnd/>
            <a:tailEnd/>
          </a:ln>
        </p:spPr>
        <p:txBody>
          <a:bodyPr wrap="none">
            <a:spAutoFit/>
          </a:bodyPr>
          <a:lstStyle/>
          <a:p>
            <a:r>
              <a:rPr lang="en-US" sz="2000">
                <a:solidFill>
                  <a:srgbClr val="FF6600"/>
                </a:solidFill>
                <a:latin typeface="Calibri" pitchFamily="34" charset="0"/>
              </a:rPr>
              <a:t>Plain water</a:t>
            </a:r>
          </a:p>
        </p:txBody>
      </p:sp>
      <p:sp>
        <p:nvSpPr>
          <p:cNvPr id="354417" name="Text Box 113"/>
          <p:cNvSpPr txBox="1">
            <a:spLocks noChangeArrowheads="1"/>
          </p:cNvSpPr>
          <p:nvPr/>
        </p:nvSpPr>
        <p:spPr bwMode="auto">
          <a:xfrm>
            <a:off x="7575550" y="1428750"/>
            <a:ext cx="2173480" cy="400110"/>
          </a:xfrm>
          <a:prstGeom prst="rect">
            <a:avLst/>
          </a:prstGeom>
          <a:noFill/>
          <a:ln w="9525">
            <a:noFill/>
            <a:miter lim="800000"/>
            <a:headEnd/>
            <a:tailEnd/>
          </a:ln>
        </p:spPr>
        <p:txBody>
          <a:bodyPr wrap="none">
            <a:spAutoFit/>
          </a:bodyPr>
          <a:lstStyle/>
          <a:p>
            <a:r>
              <a:rPr lang="en-US" sz="2000">
                <a:solidFill>
                  <a:srgbClr val="FF6600"/>
                </a:solidFill>
                <a:latin typeface="Calibri" pitchFamily="34" charset="0"/>
              </a:rPr>
              <a:t>Water &amp; surfactant</a:t>
            </a:r>
          </a:p>
        </p:txBody>
      </p:sp>
      <p:sp>
        <p:nvSpPr>
          <p:cNvPr id="354418" name="AutoShape 114"/>
          <p:cNvSpPr>
            <a:spLocks noChangeArrowheads="1"/>
          </p:cNvSpPr>
          <p:nvPr/>
        </p:nvSpPr>
        <p:spPr bwMode="auto">
          <a:xfrm>
            <a:off x="5076826" y="4048125"/>
            <a:ext cx="1819275" cy="534988"/>
          </a:xfrm>
          <a:prstGeom prst="rightArrow">
            <a:avLst>
              <a:gd name="adj1" fmla="val 50000"/>
              <a:gd name="adj2" fmla="val 85015"/>
            </a:avLst>
          </a:prstGeom>
          <a:solidFill>
            <a:srgbClr val="CC3300"/>
          </a:solidFill>
          <a:ln w="9525">
            <a:noFill/>
            <a:miter lim="800000"/>
            <a:headEnd/>
            <a:tailEnd/>
          </a:ln>
        </p:spPr>
        <p:txBody>
          <a:bodyPr wrap="none" anchor="ctr"/>
          <a:lstStyle/>
          <a:p>
            <a:pPr algn="ctr"/>
            <a:r>
              <a:rPr lang="en-US">
                <a:solidFill>
                  <a:srgbClr val="FFFFFF"/>
                </a:solidFill>
                <a:latin typeface="Calibri" pitchFamily="34" charset="0"/>
              </a:rPr>
              <a:t>add surfactant</a:t>
            </a:r>
          </a:p>
        </p:txBody>
      </p:sp>
      <p:sp>
        <p:nvSpPr>
          <p:cNvPr id="354420" name="Text Box 116"/>
          <p:cNvSpPr txBox="1">
            <a:spLocks noChangeArrowheads="1"/>
          </p:cNvSpPr>
          <p:nvPr/>
        </p:nvSpPr>
        <p:spPr bwMode="auto">
          <a:xfrm>
            <a:off x="5557885" y="1528763"/>
            <a:ext cx="961930" cy="707886"/>
          </a:xfrm>
          <a:prstGeom prst="rect">
            <a:avLst/>
          </a:prstGeom>
          <a:noFill/>
          <a:ln w="9525">
            <a:noFill/>
            <a:miter lim="800000"/>
            <a:headEnd/>
            <a:tailEnd/>
          </a:ln>
        </p:spPr>
        <p:txBody>
          <a:bodyPr wrap="none">
            <a:spAutoFit/>
          </a:bodyPr>
          <a:lstStyle/>
          <a:p>
            <a:pPr algn="ctr"/>
            <a:r>
              <a:rPr lang="en-US" sz="2000">
                <a:solidFill>
                  <a:srgbClr val="FF6600"/>
                </a:solidFill>
                <a:latin typeface="Calibri" pitchFamily="34" charset="0"/>
              </a:rPr>
              <a:t>Surface</a:t>
            </a:r>
          </a:p>
          <a:p>
            <a:pPr algn="ctr"/>
            <a:r>
              <a:rPr lang="en-US" sz="2000">
                <a:solidFill>
                  <a:srgbClr val="FF6600"/>
                </a:solidFill>
                <a:latin typeface="Calibri" pitchFamily="34" charset="0"/>
              </a:rPr>
              <a:t>tension</a:t>
            </a:r>
          </a:p>
        </p:txBody>
      </p:sp>
      <p:sp>
        <p:nvSpPr>
          <p:cNvPr id="354421" name="Line 117"/>
          <p:cNvSpPr>
            <a:spLocks noChangeShapeType="1"/>
          </p:cNvSpPr>
          <p:nvPr/>
        </p:nvSpPr>
        <p:spPr bwMode="auto">
          <a:xfrm flipH="1">
            <a:off x="4276725" y="1890714"/>
            <a:ext cx="1327150" cy="585787"/>
          </a:xfrm>
          <a:prstGeom prst="line">
            <a:avLst/>
          </a:prstGeom>
          <a:noFill/>
          <a:ln w="31750" cap="rnd">
            <a:solidFill>
              <a:srgbClr val="CC3300"/>
            </a:solidFill>
            <a:prstDash val="sysDot"/>
            <a:round/>
            <a:headEnd/>
            <a:tailEnd/>
          </a:ln>
        </p:spPr>
        <p:txBody>
          <a:bodyPr/>
          <a:lstStyle/>
          <a:p>
            <a:endParaRPr lang="en-US"/>
          </a:p>
        </p:txBody>
      </p:sp>
      <p:sp>
        <p:nvSpPr>
          <p:cNvPr id="354423" name="Line 119"/>
          <p:cNvSpPr>
            <a:spLocks noChangeShapeType="1"/>
          </p:cNvSpPr>
          <p:nvPr/>
        </p:nvSpPr>
        <p:spPr bwMode="auto">
          <a:xfrm>
            <a:off x="6507163" y="1920875"/>
            <a:ext cx="1016000" cy="401638"/>
          </a:xfrm>
          <a:prstGeom prst="line">
            <a:avLst/>
          </a:prstGeom>
          <a:noFill/>
          <a:ln w="31750" cap="rnd">
            <a:solidFill>
              <a:srgbClr val="CC3300"/>
            </a:solidFill>
            <a:prstDash val="sysDot"/>
            <a:round/>
            <a:headEnd/>
            <a:tailEnd/>
          </a:ln>
        </p:spPr>
        <p:txBody>
          <a:bodyPr/>
          <a:lstStyle/>
          <a:p>
            <a:endParaRPr lang="en-US"/>
          </a:p>
        </p:txBody>
      </p:sp>
      <p:grpSp>
        <p:nvGrpSpPr>
          <p:cNvPr id="19" name="Group 124"/>
          <p:cNvGrpSpPr>
            <a:grpSpLocks/>
          </p:cNvGrpSpPr>
          <p:nvPr/>
        </p:nvGrpSpPr>
        <p:grpSpPr bwMode="auto">
          <a:xfrm>
            <a:off x="3957639" y="4787900"/>
            <a:ext cx="1417637" cy="1562100"/>
            <a:chOff x="1029" y="3197"/>
            <a:chExt cx="893" cy="984"/>
          </a:xfrm>
        </p:grpSpPr>
        <p:sp>
          <p:nvSpPr>
            <p:cNvPr id="17435" name="Oval 121"/>
            <p:cNvSpPr>
              <a:spLocks noChangeArrowheads="1"/>
            </p:cNvSpPr>
            <p:nvPr/>
          </p:nvSpPr>
          <p:spPr bwMode="auto">
            <a:xfrm>
              <a:off x="1029" y="3197"/>
              <a:ext cx="893" cy="984"/>
            </a:xfrm>
            <a:prstGeom prst="ellipse">
              <a:avLst/>
            </a:prstGeom>
            <a:solidFill>
              <a:srgbClr val="FF99CC"/>
            </a:solidFill>
            <a:ln w="9525">
              <a:noFill/>
              <a:round/>
              <a:headEnd/>
              <a:tailEnd/>
            </a:ln>
          </p:spPr>
          <p:txBody>
            <a:bodyPr wrap="none" anchor="ctr"/>
            <a:lstStyle/>
            <a:p>
              <a:endParaRPr lang="en-US">
                <a:latin typeface="Calibri" pitchFamily="34" charset="0"/>
              </a:endParaRPr>
            </a:p>
          </p:txBody>
        </p:sp>
        <p:sp>
          <p:nvSpPr>
            <p:cNvPr id="17436" name="Oval 122"/>
            <p:cNvSpPr>
              <a:spLocks noChangeArrowheads="1"/>
            </p:cNvSpPr>
            <p:nvPr/>
          </p:nvSpPr>
          <p:spPr bwMode="auto">
            <a:xfrm>
              <a:off x="1080" y="3245"/>
              <a:ext cx="796" cy="880"/>
            </a:xfrm>
            <a:prstGeom prst="ellipse">
              <a:avLst/>
            </a:prstGeom>
            <a:solidFill>
              <a:srgbClr val="99CCFF"/>
            </a:solidFill>
            <a:ln w="9525">
              <a:noFill/>
              <a:round/>
              <a:headEnd/>
              <a:tailEnd/>
            </a:ln>
          </p:spPr>
          <p:txBody>
            <a:bodyPr wrap="none" anchor="ctr"/>
            <a:lstStyle/>
            <a:p>
              <a:endParaRPr lang="en-US">
                <a:latin typeface="Calibri" pitchFamily="34" charset="0"/>
              </a:endParaRPr>
            </a:p>
          </p:txBody>
        </p:sp>
        <p:sp>
          <p:nvSpPr>
            <p:cNvPr id="17437" name="Oval 123"/>
            <p:cNvSpPr>
              <a:spLocks noChangeArrowheads="1"/>
            </p:cNvSpPr>
            <p:nvPr/>
          </p:nvSpPr>
          <p:spPr bwMode="auto">
            <a:xfrm>
              <a:off x="1220" y="3412"/>
              <a:ext cx="524" cy="537"/>
            </a:xfrm>
            <a:prstGeom prst="ellipse">
              <a:avLst/>
            </a:prstGeom>
            <a:gradFill rotWithShape="1">
              <a:gsLst>
                <a:gs pos="0">
                  <a:srgbClr val="CC99FF"/>
                </a:gs>
                <a:gs pos="100000">
                  <a:srgbClr val="8D71A9"/>
                </a:gs>
              </a:gsLst>
              <a:path path="shape">
                <a:fillToRect l="50000" t="50000" r="50000" b="50000"/>
              </a:path>
            </a:gradFill>
            <a:ln w="9525">
              <a:noFill/>
              <a:round/>
              <a:headEnd/>
              <a:tailEnd/>
            </a:ln>
          </p:spPr>
          <p:txBody>
            <a:bodyPr wrap="none" anchor="ctr"/>
            <a:lstStyle/>
            <a:p>
              <a:endParaRPr lang="en-US">
                <a:latin typeface="Calibri" pitchFamily="34" charset="0"/>
              </a:endParaRPr>
            </a:p>
          </p:txBody>
        </p:sp>
      </p:grpSp>
      <p:grpSp>
        <p:nvGrpSpPr>
          <p:cNvPr id="20" name="Group 129"/>
          <p:cNvGrpSpPr>
            <a:grpSpLocks/>
          </p:cNvGrpSpPr>
          <p:nvPr/>
        </p:nvGrpSpPr>
        <p:grpSpPr bwMode="auto">
          <a:xfrm>
            <a:off x="6484939" y="4465639"/>
            <a:ext cx="2166937" cy="2179637"/>
            <a:chOff x="3125" y="2813"/>
            <a:chExt cx="1365" cy="1373"/>
          </a:xfrm>
        </p:grpSpPr>
        <p:sp>
          <p:nvSpPr>
            <p:cNvPr id="17432" name="Oval 126"/>
            <p:cNvSpPr>
              <a:spLocks noChangeArrowheads="1"/>
            </p:cNvSpPr>
            <p:nvPr/>
          </p:nvSpPr>
          <p:spPr bwMode="auto">
            <a:xfrm>
              <a:off x="3125" y="2813"/>
              <a:ext cx="1365" cy="1373"/>
            </a:xfrm>
            <a:prstGeom prst="ellipse">
              <a:avLst/>
            </a:prstGeom>
            <a:solidFill>
              <a:srgbClr val="FF99CC"/>
            </a:solidFill>
            <a:ln w="9525">
              <a:noFill/>
              <a:round/>
              <a:headEnd/>
              <a:tailEnd/>
            </a:ln>
          </p:spPr>
          <p:txBody>
            <a:bodyPr wrap="none" anchor="ctr"/>
            <a:lstStyle/>
            <a:p>
              <a:endParaRPr lang="en-US">
                <a:latin typeface="Calibri" pitchFamily="34" charset="0"/>
              </a:endParaRPr>
            </a:p>
          </p:txBody>
        </p:sp>
        <p:sp>
          <p:nvSpPr>
            <p:cNvPr id="17433" name="Oval 127"/>
            <p:cNvSpPr>
              <a:spLocks noChangeArrowheads="1"/>
            </p:cNvSpPr>
            <p:nvPr/>
          </p:nvSpPr>
          <p:spPr bwMode="auto">
            <a:xfrm>
              <a:off x="3162" y="2862"/>
              <a:ext cx="1289" cy="1280"/>
            </a:xfrm>
            <a:prstGeom prst="ellipse">
              <a:avLst/>
            </a:prstGeom>
            <a:solidFill>
              <a:srgbClr val="99CCFF"/>
            </a:solidFill>
            <a:ln w="9525">
              <a:noFill/>
              <a:round/>
              <a:headEnd/>
              <a:tailEnd/>
            </a:ln>
          </p:spPr>
          <p:txBody>
            <a:bodyPr wrap="none" anchor="ctr"/>
            <a:lstStyle/>
            <a:p>
              <a:endParaRPr lang="en-US">
                <a:latin typeface="Calibri" pitchFamily="34" charset="0"/>
              </a:endParaRPr>
            </a:p>
          </p:txBody>
        </p:sp>
        <p:sp>
          <p:nvSpPr>
            <p:cNvPr id="17434" name="Oval 128"/>
            <p:cNvSpPr>
              <a:spLocks noChangeArrowheads="1"/>
            </p:cNvSpPr>
            <p:nvPr/>
          </p:nvSpPr>
          <p:spPr bwMode="auto">
            <a:xfrm>
              <a:off x="3199" y="2880"/>
              <a:ext cx="1222" cy="1236"/>
            </a:xfrm>
            <a:prstGeom prst="ellipse">
              <a:avLst/>
            </a:prstGeom>
            <a:gradFill rotWithShape="1">
              <a:gsLst>
                <a:gs pos="0">
                  <a:srgbClr val="CC99FF"/>
                </a:gs>
                <a:gs pos="100000">
                  <a:srgbClr val="8D71A9"/>
                </a:gs>
              </a:gsLst>
              <a:path path="shape">
                <a:fillToRect l="50000" t="50000" r="50000" b="50000"/>
              </a:path>
            </a:gradFill>
            <a:ln w="9525">
              <a:noFill/>
              <a:round/>
              <a:headEnd/>
              <a:tailEnd/>
            </a:ln>
          </p:spPr>
          <p:txBody>
            <a:bodyPr wrap="none" anchor="ctr"/>
            <a:lstStyle/>
            <a:p>
              <a:endParaRPr lang="en-US">
                <a:latin typeface="Calibri" pitchFamily="34" charset="0"/>
              </a:endParaRPr>
            </a:p>
          </p:txBody>
        </p:sp>
      </p:grpSp>
      <p:grpSp>
        <p:nvGrpSpPr>
          <p:cNvPr id="21" name="Group 134"/>
          <p:cNvGrpSpPr>
            <a:grpSpLocks/>
          </p:cNvGrpSpPr>
          <p:nvPr/>
        </p:nvGrpSpPr>
        <p:grpSpPr bwMode="auto">
          <a:xfrm>
            <a:off x="2724150" y="4872038"/>
            <a:ext cx="674688" cy="1562100"/>
            <a:chOff x="700" y="3069"/>
            <a:chExt cx="481" cy="984"/>
          </a:xfrm>
        </p:grpSpPr>
        <p:sp>
          <p:nvSpPr>
            <p:cNvPr id="17430" name="Oval 131"/>
            <p:cNvSpPr>
              <a:spLocks noChangeArrowheads="1"/>
            </p:cNvSpPr>
            <p:nvPr/>
          </p:nvSpPr>
          <p:spPr bwMode="auto">
            <a:xfrm>
              <a:off x="700" y="3069"/>
              <a:ext cx="481" cy="984"/>
            </a:xfrm>
            <a:prstGeom prst="ellipse">
              <a:avLst/>
            </a:prstGeom>
            <a:solidFill>
              <a:srgbClr val="FF99CC"/>
            </a:solidFill>
            <a:ln w="9525">
              <a:noFill/>
              <a:round/>
              <a:headEnd/>
              <a:tailEnd/>
            </a:ln>
          </p:spPr>
          <p:txBody>
            <a:bodyPr wrap="none" anchor="ctr"/>
            <a:lstStyle/>
            <a:p>
              <a:endParaRPr lang="en-US">
                <a:latin typeface="Calibri" pitchFamily="34" charset="0"/>
              </a:endParaRPr>
            </a:p>
          </p:txBody>
        </p:sp>
        <p:sp>
          <p:nvSpPr>
            <p:cNvPr id="17431" name="Oval 132"/>
            <p:cNvSpPr>
              <a:spLocks noChangeArrowheads="1"/>
            </p:cNvSpPr>
            <p:nvPr/>
          </p:nvSpPr>
          <p:spPr bwMode="auto">
            <a:xfrm>
              <a:off x="744" y="3140"/>
              <a:ext cx="394" cy="845"/>
            </a:xfrm>
            <a:prstGeom prst="ellipse">
              <a:avLst/>
            </a:prstGeom>
            <a:solidFill>
              <a:srgbClr val="99CCFF"/>
            </a:solidFill>
            <a:ln w="9525">
              <a:noFill/>
              <a:round/>
              <a:headEnd/>
              <a:tailEnd/>
            </a:ln>
          </p:spPr>
          <p:txBody>
            <a:bodyPr wrap="none" anchor="ctr"/>
            <a:lstStyle/>
            <a:p>
              <a:endParaRPr lang="en-US">
                <a:latin typeface="Calibri" pitchFamily="34" charset="0"/>
              </a:endParaRPr>
            </a:p>
          </p:txBody>
        </p:sp>
      </p:grpSp>
      <p:sp>
        <p:nvSpPr>
          <p:cNvPr id="354439" name="AutoShape 135"/>
          <p:cNvSpPr>
            <a:spLocks noChangeArrowheads="1"/>
          </p:cNvSpPr>
          <p:nvPr/>
        </p:nvSpPr>
        <p:spPr bwMode="auto">
          <a:xfrm>
            <a:off x="3243264" y="5567364"/>
            <a:ext cx="860425" cy="287337"/>
          </a:xfrm>
          <a:prstGeom prst="leftArrow">
            <a:avLst>
              <a:gd name="adj1" fmla="val 50000"/>
              <a:gd name="adj2" fmla="val 74862"/>
            </a:avLst>
          </a:prstGeom>
          <a:solidFill>
            <a:srgbClr val="CC3300"/>
          </a:solidFill>
          <a:ln w="9525">
            <a:solidFill>
              <a:schemeClr val="bg2"/>
            </a:solidFill>
            <a:miter lim="800000"/>
            <a:headEnd/>
            <a:tailEnd/>
          </a:ln>
        </p:spPr>
        <p:txBody>
          <a:bodyPr wrap="none" anchor="ctr"/>
          <a:lstStyle/>
          <a:p>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54421"/>
                                        </p:tgtEl>
                                        <p:attrNameLst>
                                          <p:attrName>style.visibility</p:attrName>
                                        </p:attrNameLst>
                                      </p:cBhvr>
                                      <p:to>
                                        <p:strVal val="visible"/>
                                      </p:to>
                                    </p:set>
                                    <p:animEffect transition="in" filter="fade">
                                      <p:cBhvr>
                                        <p:cTn id="11" dur="2000"/>
                                        <p:tgtEl>
                                          <p:spTgt spid="35442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54420"/>
                                        </p:tgtEl>
                                        <p:attrNameLst>
                                          <p:attrName>style.visibility</p:attrName>
                                        </p:attrNameLst>
                                      </p:cBhvr>
                                      <p:to>
                                        <p:strVal val="visible"/>
                                      </p:to>
                                    </p:set>
                                    <p:animEffect transition="in" filter="fade">
                                      <p:cBhvr>
                                        <p:cTn id="14" dur="2000"/>
                                        <p:tgtEl>
                                          <p:spTgt spid="3544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54418"/>
                                        </p:tgtEl>
                                        <p:attrNameLst>
                                          <p:attrName>style.visibility</p:attrName>
                                        </p:attrNameLst>
                                      </p:cBhvr>
                                      <p:to>
                                        <p:strVal val="visible"/>
                                      </p:to>
                                    </p:set>
                                    <p:animEffect transition="in" filter="wipe(left)">
                                      <p:cBhvr>
                                        <p:cTn id="19" dur="500"/>
                                        <p:tgtEl>
                                          <p:spTgt spid="354418"/>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54417"/>
                                        </p:tgtEl>
                                        <p:attrNameLst>
                                          <p:attrName>style.visibility</p:attrName>
                                        </p:attrNameLst>
                                      </p:cBhvr>
                                      <p:to>
                                        <p:strVal val="visible"/>
                                      </p:to>
                                    </p:set>
                                    <p:animEffect transition="in" filter="fade">
                                      <p:cBhvr>
                                        <p:cTn id="27" dur="500"/>
                                        <p:tgtEl>
                                          <p:spTgt spid="3544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20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54423"/>
                                        </p:tgtEl>
                                        <p:attrNameLst>
                                          <p:attrName>style.visibility</p:attrName>
                                        </p:attrNameLst>
                                      </p:cBhvr>
                                      <p:to>
                                        <p:strVal val="visible"/>
                                      </p:to>
                                    </p:set>
                                    <p:animEffect transition="in" filter="fade">
                                      <p:cBhvr>
                                        <p:cTn id="35" dur="2000"/>
                                        <p:tgtEl>
                                          <p:spTgt spid="354423"/>
                                        </p:tgtEl>
                                      </p:cBhvr>
                                    </p:animEffect>
                                  </p:childTnLst>
                                </p:cTn>
                              </p:par>
                              <p:par>
                                <p:cTn id="36" presetID="10" presetClass="entr" presetSubtype="0" fill="hold" grpId="1" nodeType="withEffect">
                                  <p:stCondLst>
                                    <p:cond delay="0"/>
                                  </p:stCondLst>
                                  <p:childTnLst>
                                    <p:set>
                                      <p:cBhvr>
                                        <p:cTn id="37" dur="1" fill="hold">
                                          <p:stCondLst>
                                            <p:cond delay="0"/>
                                          </p:stCondLst>
                                        </p:cTn>
                                        <p:tgtEl>
                                          <p:spTgt spid="354423"/>
                                        </p:tgtEl>
                                        <p:attrNameLst>
                                          <p:attrName>style.visibility</p:attrName>
                                        </p:attrNameLst>
                                      </p:cBhvr>
                                      <p:to>
                                        <p:strVal val="visible"/>
                                      </p:to>
                                    </p:set>
                                    <p:animEffect transition="in" filter="fade">
                                      <p:cBhvr>
                                        <p:cTn id="38" dur="2000"/>
                                        <p:tgtEl>
                                          <p:spTgt spid="354423"/>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
                            </p:stCondLst>
                            <p:childTnLst>
                              <p:par>
                                <p:cTn id="47" presetID="53" presetClass="entr" presetSubtype="0"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354439"/>
                                        </p:tgtEl>
                                        <p:attrNameLst>
                                          <p:attrName>style.visibility</p:attrName>
                                        </p:attrNameLst>
                                      </p:cBhvr>
                                      <p:to>
                                        <p:strVal val="visible"/>
                                      </p:to>
                                    </p:set>
                                    <p:animEffect transition="in" filter="wipe(right)">
                                      <p:cBhvr>
                                        <p:cTn id="56" dur="500"/>
                                        <p:tgtEl>
                                          <p:spTgt spid="354439"/>
                                        </p:tgtEl>
                                      </p:cBhvr>
                                    </p:animEffect>
                                  </p:childTnLst>
                                </p:cTn>
                              </p:par>
                            </p:childTnLst>
                          </p:cTn>
                        </p:par>
                        <p:par>
                          <p:cTn id="57" fill="hold">
                            <p:stCondLst>
                              <p:cond delay="500"/>
                            </p:stCondLst>
                            <p:childTnLst>
                              <p:par>
                                <p:cTn id="58" presetID="50" presetClass="entr" presetSubtype="0" decel="100000" fill="hold"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strVal val="#ppt_w+.3"/>
                                          </p:val>
                                        </p:tav>
                                        <p:tav tm="100000">
                                          <p:val>
                                            <p:strVal val="#ppt_w"/>
                                          </p:val>
                                        </p:tav>
                                      </p:tavLst>
                                    </p:anim>
                                    <p:anim calcmode="lin" valueType="num">
                                      <p:cBhvr>
                                        <p:cTn id="61" dur="500" fill="hold"/>
                                        <p:tgtEl>
                                          <p:spTgt spid="21"/>
                                        </p:tgtEl>
                                        <p:attrNameLst>
                                          <p:attrName>ppt_h</p:attrName>
                                        </p:attrNameLst>
                                      </p:cBhvr>
                                      <p:tavLst>
                                        <p:tav tm="0">
                                          <p:val>
                                            <p:strVal val="#ppt_h"/>
                                          </p:val>
                                        </p:tav>
                                        <p:tav tm="100000">
                                          <p:val>
                                            <p:strVal val="#ppt_h"/>
                                          </p:val>
                                        </p:tav>
                                      </p:tavLst>
                                    </p:anim>
                                    <p:animEffect transition="in" filter="fade">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417" grpId="0"/>
      <p:bldP spid="354420" grpId="0"/>
      <p:bldP spid="354421" grpId="0" animBg="1"/>
      <p:bldP spid="354423" grpId="0" animBg="1"/>
      <p:bldP spid="354423" grpId="1" animBg="1"/>
      <p:bldP spid="3544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Rectangle 3"/>
          <p:cNvSpPr>
            <a:spLocks noGrp="1" noChangeArrowheads="1"/>
          </p:cNvSpPr>
          <p:nvPr>
            <p:ph idx="1"/>
          </p:nvPr>
        </p:nvSpPr>
        <p:spPr>
          <a:xfrm>
            <a:off x="838200" y="1825625"/>
            <a:ext cx="4152774" cy="4303464"/>
          </a:xfrm>
        </p:spPr>
        <p:txBody>
          <a:bodyPr>
            <a:normAutofit/>
          </a:bodyPr>
          <a:lstStyle/>
          <a:p>
            <a:pPr eaLnBrk="1" hangingPunct="1">
              <a:buFont typeface="Arial" charset="0"/>
              <a:buNone/>
            </a:pPr>
            <a:r>
              <a:rPr lang="en-US" sz="2000">
                <a:latin typeface="Times New Roman" pitchFamily="18" charset="0"/>
                <a:cs typeface="Times New Roman" pitchFamily="18" charset="0"/>
              </a:rPr>
              <a:t>Surfactant </a:t>
            </a:r>
          </a:p>
          <a:p>
            <a:pPr eaLnBrk="1" hangingPunct="1"/>
            <a:endParaRPr lang="en-US" sz="2000">
              <a:latin typeface="Times New Roman" pitchFamily="18" charset="0"/>
              <a:cs typeface="Times New Roman" pitchFamily="18" charset="0"/>
            </a:endParaRPr>
          </a:p>
          <a:p>
            <a:pPr eaLnBrk="1" hangingPunct="1"/>
            <a:r>
              <a:rPr lang="en-US" sz="2000">
                <a:latin typeface="Times New Roman" pitchFamily="18" charset="0"/>
                <a:cs typeface="Times New Roman" pitchFamily="18" charset="0"/>
              </a:rPr>
              <a:t>Type II cuboidal epithelial cells are scattered in alveolar walls</a:t>
            </a:r>
          </a:p>
          <a:p>
            <a:pPr eaLnBrk="1" hangingPunct="1"/>
            <a:r>
              <a:rPr lang="en-US" sz="2000">
                <a:latin typeface="Times New Roman" pitchFamily="18" charset="0"/>
                <a:cs typeface="Times New Roman" pitchFamily="18" charset="0"/>
              </a:rPr>
              <a:t>Surfactant is a detergent-like substance which is secreted in fluid coating alveolar surfaces – it decreases tension</a:t>
            </a:r>
          </a:p>
          <a:p>
            <a:pPr eaLnBrk="1" hangingPunct="1"/>
            <a:r>
              <a:rPr lang="en-US" sz="2000">
                <a:latin typeface="Times New Roman" pitchFamily="18" charset="0"/>
                <a:cs typeface="Times New Roman" pitchFamily="18" charset="0"/>
              </a:rPr>
              <a:t>Without it the walls would stick together during exhalation</a:t>
            </a:r>
          </a:p>
          <a:p>
            <a:pPr eaLnBrk="1" hangingPunct="1"/>
            <a:r>
              <a:rPr lang="en-US" sz="2000">
                <a:latin typeface="Times New Roman" pitchFamily="18" charset="0"/>
                <a:cs typeface="Times New Roman" pitchFamily="18" charset="0"/>
              </a:rPr>
              <a:t>Premature babies – problem breathing is largely because lack surfactant</a:t>
            </a:r>
          </a:p>
        </p:txBody>
      </p:sp>
      <p:pic>
        <p:nvPicPr>
          <p:cNvPr id="16388" name="Picture 3" descr="Image result for surfactant function"/>
          <p:cNvPicPr>
            <a:picLocks noChangeAspect="1" noChangeArrowheads="1"/>
          </p:cNvPicPr>
          <p:nvPr/>
        </p:nvPicPr>
        <p:blipFill rotWithShape="1">
          <a:blip r:embed="rId2" cstate="print"/>
          <a:srcRect l="620" r="2259" b="2"/>
          <a:stretch/>
        </p:blipFill>
        <p:spPr bwMode="auto">
          <a:xfrm>
            <a:off x="5183500" y="1904282"/>
            <a:ext cx="6170299" cy="4224808"/>
          </a:xfrm>
          <a:prstGeom prst="rect">
            <a:avLst/>
          </a:prstGeom>
          <a:noFill/>
        </p:spPr>
      </p:pic>
      <p:sp>
        <p:nvSpPr>
          <p:cNvPr id="16387" name="AutoShape 4" descr="Image result for surfactant function"/>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34">
            <a:extLst>
              <a:ext uri="{FF2B5EF4-FFF2-40B4-BE49-F238E27FC236}">
                <a16:creationId xmlns:a16="http://schemas.microsoft.com/office/drawing/2014/main" id="{6CBB7C51-829B-4243-9A2F-5EA8A29D7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9" name="Group 136">
            <a:extLst>
              <a:ext uri="{FF2B5EF4-FFF2-40B4-BE49-F238E27FC236}">
                <a16:creationId xmlns:a16="http://schemas.microsoft.com/office/drawing/2014/main" id="{5ECE0A17-721D-47DA-B462-427AB9C656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8" name="Freeform 5">
              <a:extLst>
                <a:ext uri="{FF2B5EF4-FFF2-40B4-BE49-F238E27FC236}">
                  <a16:creationId xmlns:a16="http://schemas.microsoft.com/office/drawing/2014/main" id="{07B1C03F-70ED-4BE3-AFBC-CD51D4411F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0" name="Freeform 6">
              <a:extLst>
                <a:ext uri="{FF2B5EF4-FFF2-40B4-BE49-F238E27FC236}">
                  <a16:creationId xmlns:a16="http://schemas.microsoft.com/office/drawing/2014/main" id="{AE84050F-F367-4A35-93F5-1397E3C667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Freeform 7">
              <a:extLst>
                <a:ext uri="{FF2B5EF4-FFF2-40B4-BE49-F238E27FC236}">
                  <a16:creationId xmlns:a16="http://schemas.microsoft.com/office/drawing/2014/main" id="{5D88F3A8-CDAB-4D08-8D47-096D7AA346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Freeform 8">
              <a:extLst>
                <a:ext uri="{FF2B5EF4-FFF2-40B4-BE49-F238E27FC236}">
                  <a16:creationId xmlns:a16="http://schemas.microsoft.com/office/drawing/2014/main" id="{A2BEFDF5-BD04-4DD8-9671-13817A4D8A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Freeform 9">
              <a:extLst>
                <a:ext uri="{FF2B5EF4-FFF2-40B4-BE49-F238E27FC236}">
                  <a16:creationId xmlns:a16="http://schemas.microsoft.com/office/drawing/2014/main" id="{ACA74E73-7B97-43C1-BC3B-89DED3F8AF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10">
              <a:extLst>
                <a:ext uri="{FF2B5EF4-FFF2-40B4-BE49-F238E27FC236}">
                  <a16:creationId xmlns:a16="http://schemas.microsoft.com/office/drawing/2014/main" id="{C11D94E0-EFF2-4934-97FD-3E424A25F2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Freeform 11">
              <a:extLst>
                <a:ext uri="{FF2B5EF4-FFF2-40B4-BE49-F238E27FC236}">
                  <a16:creationId xmlns:a16="http://schemas.microsoft.com/office/drawing/2014/main" id="{70D5352A-232D-40A3-8A72-4CB6B8277E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Freeform 12">
              <a:extLst>
                <a:ext uri="{FF2B5EF4-FFF2-40B4-BE49-F238E27FC236}">
                  <a16:creationId xmlns:a16="http://schemas.microsoft.com/office/drawing/2014/main" id="{9E3B6EC6-9A43-43B8-BE95-D12BD1AF3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Freeform 13">
              <a:extLst>
                <a:ext uri="{FF2B5EF4-FFF2-40B4-BE49-F238E27FC236}">
                  <a16:creationId xmlns:a16="http://schemas.microsoft.com/office/drawing/2014/main" id="{7B71BA3B-3BFF-4756-B642-C00DA5F4AD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14">
              <a:extLst>
                <a:ext uri="{FF2B5EF4-FFF2-40B4-BE49-F238E27FC236}">
                  <a16:creationId xmlns:a16="http://schemas.microsoft.com/office/drawing/2014/main" id="{6070AC7F-F9D6-4E73-A95C-9DA3846FD5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15">
              <a:extLst>
                <a:ext uri="{FF2B5EF4-FFF2-40B4-BE49-F238E27FC236}">
                  <a16:creationId xmlns:a16="http://schemas.microsoft.com/office/drawing/2014/main" id="{9DDF2314-3F38-4664-B31D-AEB55882BB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16">
              <a:extLst>
                <a:ext uri="{FF2B5EF4-FFF2-40B4-BE49-F238E27FC236}">
                  <a16:creationId xmlns:a16="http://schemas.microsoft.com/office/drawing/2014/main" id="{A59AAAEA-0A38-490A-9CBF-F8C79B0A6B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17">
              <a:extLst>
                <a:ext uri="{FF2B5EF4-FFF2-40B4-BE49-F238E27FC236}">
                  <a16:creationId xmlns:a16="http://schemas.microsoft.com/office/drawing/2014/main" id="{9AEF5CD7-59EB-48AC-BB37-3EB70C0529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18">
              <a:extLst>
                <a:ext uri="{FF2B5EF4-FFF2-40B4-BE49-F238E27FC236}">
                  <a16:creationId xmlns:a16="http://schemas.microsoft.com/office/drawing/2014/main" id="{24602B28-B14A-4724-9665-D2CDC19C98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19">
              <a:extLst>
                <a:ext uri="{FF2B5EF4-FFF2-40B4-BE49-F238E27FC236}">
                  <a16:creationId xmlns:a16="http://schemas.microsoft.com/office/drawing/2014/main" id="{541E4D23-8098-43A1-9826-246EBF1BBA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20">
              <a:extLst>
                <a:ext uri="{FF2B5EF4-FFF2-40B4-BE49-F238E27FC236}">
                  <a16:creationId xmlns:a16="http://schemas.microsoft.com/office/drawing/2014/main" id="{D164F3ED-DB01-4823-852E-A99B4C2641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21">
              <a:extLst>
                <a:ext uri="{FF2B5EF4-FFF2-40B4-BE49-F238E27FC236}">
                  <a16:creationId xmlns:a16="http://schemas.microsoft.com/office/drawing/2014/main" id="{05C52390-6376-4DB5-B289-6B1C527355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22">
              <a:extLst>
                <a:ext uri="{FF2B5EF4-FFF2-40B4-BE49-F238E27FC236}">
                  <a16:creationId xmlns:a16="http://schemas.microsoft.com/office/drawing/2014/main" id="{40ABB3F2-1D59-4F3E-921C-DD7B8D55BA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Freeform 23">
              <a:extLst>
                <a:ext uri="{FF2B5EF4-FFF2-40B4-BE49-F238E27FC236}">
                  <a16:creationId xmlns:a16="http://schemas.microsoft.com/office/drawing/2014/main" id="{88E0EE84-E054-424D-A93B-D6D23AFFFF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Freeform 24">
              <a:extLst>
                <a:ext uri="{FF2B5EF4-FFF2-40B4-BE49-F238E27FC236}">
                  <a16:creationId xmlns:a16="http://schemas.microsoft.com/office/drawing/2014/main" id="{F084CB4C-E741-4E13-AE65-BAB699C6C6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Freeform 25">
              <a:extLst>
                <a:ext uri="{FF2B5EF4-FFF2-40B4-BE49-F238E27FC236}">
                  <a16:creationId xmlns:a16="http://schemas.microsoft.com/office/drawing/2014/main" id="{AA5D2838-70AA-418B-87DF-83A903E794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0" name="Group 159">
            <a:extLst>
              <a:ext uri="{FF2B5EF4-FFF2-40B4-BE49-F238E27FC236}">
                <a16:creationId xmlns:a16="http://schemas.microsoft.com/office/drawing/2014/main" id="{908DA454-A7F1-451C-B515-4957882495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161" name="Rectangle 160">
              <a:extLst>
                <a:ext uri="{FF2B5EF4-FFF2-40B4-BE49-F238E27FC236}">
                  <a16:creationId xmlns:a16="http://schemas.microsoft.com/office/drawing/2014/main" id="{696FE467-34A9-4910-A7C5-6B92891F24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Isosceles Triangle 22">
              <a:extLst>
                <a:ext uri="{FF2B5EF4-FFF2-40B4-BE49-F238E27FC236}">
                  <a16:creationId xmlns:a16="http://schemas.microsoft.com/office/drawing/2014/main" id="{01A2AF91-EF78-4611-8AF7-C1B45269F7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4C7115C0-C409-41DC-96F1-B784C5E375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B9166694-7FC5-4BF5-8018-09F5EAA8D6AB}"/>
              </a:ext>
            </a:extLst>
          </p:cNvPr>
          <p:cNvSpPr txBox="1"/>
          <p:nvPr/>
        </p:nvSpPr>
        <p:spPr>
          <a:xfrm>
            <a:off x="888631" y="2358391"/>
            <a:ext cx="3498979" cy="245367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kern="1200">
                <a:solidFill>
                  <a:srgbClr val="FFFFFE"/>
                </a:solidFill>
                <a:latin typeface="+mj-lt"/>
                <a:ea typeface="+mj-ea"/>
                <a:cs typeface="+mj-cs"/>
              </a:rPr>
              <a:t>Law of Laplace </a:t>
            </a:r>
          </a:p>
        </p:txBody>
      </p:sp>
      <p:sp>
        <p:nvSpPr>
          <p:cNvPr id="4" name="Rectangle 3"/>
          <p:cNvSpPr/>
          <p:nvPr/>
        </p:nvSpPr>
        <p:spPr>
          <a:xfrm>
            <a:off x="4765132" y="266701"/>
            <a:ext cx="6828379" cy="321142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300" dirty="0"/>
              <a:t>For the average-sized alveolus with a radius of about 100 micrometers and lined with </a:t>
            </a:r>
            <a:r>
              <a:rPr lang="en-US" sz="1300" i="1" dirty="0"/>
              <a:t>normal surfactant, this </a:t>
            </a:r>
            <a:r>
              <a:rPr lang="en-US" sz="1300" dirty="0"/>
              <a:t>calculates to be about 4 centimeters of water pressure (3 mm Hg).</a:t>
            </a:r>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r>
              <a:rPr lang="en-US" sz="1300" dirty="0"/>
              <a:t>If the alveoli were lined with pure water without any surfactant, the pressure would calculate to be about 18 centimeters of water pressure, 4.5 times as great. </a:t>
            </a:r>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r>
              <a:rPr lang="en-US" sz="1300" dirty="0"/>
              <a:t>Thus, one sees how important surfactant is in reducing alveolar surface tension and therefore also reducing the effort required by the respiratory muscles to expand the lungs.</a:t>
            </a:r>
          </a:p>
        </p:txBody>
      </p:sp>
      <p:sp>
        <p:nvSpPr>
          <p:cNvPr id="165" name="Rectangle 164">
            <a:extLst>
              <a:ext uri="{FF2B5EF4-FFF2-40B4-BE49-F238E27FC236}">
                <a16:creationId xmlns:a16="http://schemas.microsoft.com/office/drawing/2014/main" id="{DE4A42E0-EF5F-4494-B39B-3DB7D0475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265" y="3667039"/>
            <a:ext cx="6269016" cy="2376200"/>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cstate="print"/>
          <a:stretch>
            <a:fillRect/>
          </a:stretch>
        </p:blipFill>
        <p:spPr bwMode="auto">
          <a:xfrm>
            <a:off x="5155816" y="3998732"/>
            <a:ext cx="5956764" cy="1681344"/>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18053" y="295250"/>
            <a:ext cx="6718853" cy="7145843"/>
          </a:xfrm>
        </p:spPr>
        <p:txBody>
          <a:bodyPr>
            <a:normAutofit fontScale="62500" lnSpcReduction="20000"/>
          </a:bodyPr>
          <a:lstStyle/>
          <a:p>
            <a:endParaRPr lang="en-US" sz="3500" dirty="0"/>
          </a:p>
          <a:p>
            <a:endParaRPr lang="en-US" sz="3500" dirty="0"/>
          </a:p>
          <a:p>
            <a:pPr marL="0" indent="0">
              <a:buNone/>
            </a:pPr>
            <a:endParaRPr lang="en-US" sz="3500" dirty="0"/>
          </a:p>
          <a:p>
            <a:pPr marL="0" indent="0">
              <a:buNone/>
            </a:pPr>
            <a:r>
              <a:rPr lang="en-US" sz="3500" dirty="0"/>
              <a:t>     </a:t>
            </a:r>
          </a:p>
          <a:p>
            <a:pPr marL="0" indent="0">
              <a:buNone/>
            </a:pPr>
            <a:r>
              <a:rPr lang="en-US" sz="3500" dirty="0"/>
              <a:t>     </a:t>
            </a:r>
            <a:r>
              <a:rPr lang="en-US" sz="3500" i="1" dirty="0"/>
              <a:t>surface tension; this concept that because of the water molecule interaction between the air in the alveoli and the water molecules it causes that tension at the water air interface and the whole thing is the alveoli wants to collapse it wants to assume the small size as possible and the whole purpose again the lung wants to pull the visceral plural away from parietal plural and increase the volume in the chest</a:t>
            </a:r>
          </a:p>
          <a:p>
            <a:pPr marL="0" indent="0">
              <a:buNone/>
            </a:pPr>
            <a:endParaRPr lang="en-US" sz="3500" i="1" dirty="0"/>
          </a:p>
          <a:p>
            <a:pPr marL="0" indent="0">
              <a:buNone/>
            </a:pPr>
            <a:r>
              <a:rPr lang="en-US" sz="3500" i="1" dirty="0"/>
              <a:t>       Elasticity of the chest wall; when breathing the elasticity is going to pull the chest wall away so increase     the volume in the chest wall and pulling the parietal plural away from the visceral plural </a:t>
            </a:r>
          </a:p>
          <a:p>
            <a:pPr>
              <a:buFont typeface="Wingdings" panose="05000000000000000000" pitchFamily="2" charset="2"/>
              <a:buChar char="q"/>
            </a:pPr>
            <a:endParaRPr lang="en-US" sz="3500" dirty="0"/>
          </a:p>
          <a:p>
            <a:pPr marL="0" indent="0">
              <a:buNone/>
            </a:pPr>
            <a:endParaRPr lang="en-US" sz="3700" dirty="0"/>
          </a:p>
          <a:p>
            <a:pPr marL="0" indent="0">
              <a:buNone/>
            </a:pPr>
            <a:endParaRPr lang="en-US" sz="3700" dirty="0"/>
          </a:p>
          <a:p>
            <a:pPr marL="0" indent="0">
              <a:buNone/>
            </a:pPr>
            <a:r>
              <a:rPr lang="en-US" dirty="0"/>
              <a:t>  </a:t>
            </a:r>
          </a:p>
          <a:p>
            <a:pPr marL="0" indent="0">
              <a:buNone/>
            </a:pPr>
            <a:r>
              <a:rPr lang="en-US" dirty="0"/>
              <a:t>        </a:t>
            </a:r>
          </a:p>
          <a:p>
            <a:endParaRPr lang="en-US" dirty="0"/>
          </a:p>
          <a:p>
            <a:endParaRPr lang="en-US" dirty="0"/>
          </a:p>
        </p:txBody>
      </p:sp>
      <p:pic>
        <p:nvPicPr>
          <p:cNvPr id="8" name="Picture 7">
            <a:extLst>
              <a:ext uri="{FF2B5EF4-FFF2-40B4-BE49-F238E27FC236}">
                <a16:creationId xmlns:a16="http://schemas.microsoft.com/office/drawing/2014/main" id="{64E9AF2F-0186-45D1-8A3A-B3168406AEC0}"/>
              </a:ext>
            </a:extLst>
          </p:cNvPr>
          <p:cNvPicPr>
            <a:picLocks noChangeAspect="1"/>
          </p:cNvPicPr>
          <p:nvPr/>
        </p:nvPicPr>
        <p:blipFill>
          <a:blip r:embed="rId2"/>
          <a:stretch>
            <a:fillRect/>
          </a:stretch>
        </p:blipFill>
        <p:spPr>
          <a:xfrm>
            <a:off x="7154227" y="796949"/>
            <a:ext cx="4467225" cy="4448175"/>
          </a:xfrm>
          <a:prstGeom prst="rect">
            <a:avLst/>
          </a:prstGeom>
        </p:spPr>
      </p:pic>
    </p:spTree>
    <p:extLst>
      <p:ext uri="{BB962C8B-B14F-4D97-AF65-F5344CB8AC3E}">
        <p14:creationId xmlns:p14="http://schemas.microsoft.com/office/powerpoint/2010/main" val="1134902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4098" name="Title 1">
            <a:extLst>
              <a:ext uri="{FF2B5EF4-FFF2-40B4-BE49-F238E27FC236}">
                <a16:creationId xmlns:a16="http://schemas.microsoft.com/office/drawing/2014/main" id="{D3FA3AEF-4DAC-4904-B06F-E98B82B0F605}"/>
              </a:ext>
            </a:extLst>
          </p:cNvPr>
          <p:cNvSpPr>
            <a:spLocks noGrp="1"/>
          </p:cNvSpPr>
          <p:nvPr>
            <p:ph type="title"/>
          </p:nvPr>
        </p:nvSpPr>
        <p:spPr>
          <a:xfrm>
            <a:off x="838200" y="713312"/>
            <a:ext cx="4038600" cy="5431376"/>
          </a:xfrm>
        </p:spPr>
        <p:txBody>
          <a:bodyPr>
            <a:normAutofit/>
          </a:bodyPr>
          <a:lstStyle/>
          <a:p>
            <a:pPr eaLnBrk="1" hangingPunct="1"/>
            <a:r>
              <a:rPr lang="en-US" altLang="en-US" b="1"/>
              <a:t>Function of the renal system</a:t>
            </a:r>
          </a:p>
        </p:txBody>
      </p:sp>
      <p:sp>
        <p:nvSpPr>
          <p:cNvPr id="4099" name="Content Placeholder 2">
            <a:extLst>
              <a:ext uri="{FF2B5EF4-FFF2-40B4-BE49-F238E27FC236}">
                <a16:creationId xmlns:a16="http://schemas.microsoft.com/office/drawing/2014/main" id="{8CF9C162-A848-4EAF-8B6E-809A78714B18}"/>
              </a:ext>
            </a:extLst>
          </p:cNvPr>
          <p:cNvSpPr>
            <a:spLocks noGrp="1"/>
          </p:cNvSpPr>
          <p:nvPr>
            <p:ph idx="1"/>
          </p:nvPr>
        </p:nvSpPr>
        <p:spPr>
          <a:xfrm>
            <a:off x="4572000" y="0"/>
            <a:ext cx="7616952" cy="6858000"/>
          </a:xfrm>
        </p:spPr>
        <p:txBody>
          <a:bodyPr anchor="ctr">
            <a:noAutofit/>
          </a:bodyPr>
          <a:lstStyle/>
          <a:p>
            <a:pPr eaLnBrk="1" hangingPunct="1">
              <a:buFont typeface="Arial" panose="020B0604020202020204" pitchFamily="34" charset="0"/>
              <a:buNone/>
            </a:pPr>
            <a:r>
              <a:rPr lang="en-US" altLang="en-US" sz="2000" b="1" dirty="0"/>
              <a:t>Excretion</a:t>
            </a:r>
          </a:p>
          <a:p>
            <a:pPr eaLnBrk="1" hangingPunct="1">
              <a:buFont typeface="Arial" panose="020B0604020202020204" pitchFamily="34" charset="0"/>
              <a:buNone/>
            </a:pPr>
            <a:r>
              <a:rPr lang="en-US" altLang="en-US" sz="2000" dirty="0"/>
              <a:t>The removal of organic waste products from body fluids </a:t>
            </a:r>
          </a:p>
          <a:p>
            <a:pPr eaLnBrk="1" hangingPunct="1">
              <a:buFont typeface="Arial" panose="020B0604020202020204" pitchFamily="34" charset="0"/>
              <a:buNone/>
            </a:pPr>
            <a:endParaRPr lang="en-US" altLang="en-US" sz="2000" b="1" dirty="0"/>
          </a:p>
          <a:p>
            <a:pPr eaLnBrk="1" hangingPunct="1">
              <a:buFont typeface="Arial" panose="020B0604020202020204" pitchFamily="34" charset="0"/>
              <a:buNone/>
            </a:pPr>
            <a:endParaRPr lang="en-US" altLang="en-US" sz="2000" b="1" dirty="0"/>
          </a:p>
          <a:p>
            <a:pPr eaLnBrk="1" hangingPunct="1">
              <a:buFont typeface="Arial" panose="020B0604020202020204" pitchFamily="34" charset="0"/>
              <a:buNone/>
            </a:pPr>
            <a:r>
              <a:rPr lang="en-US" altLang="en-US" sz="2000" b="1" dirty="0"/>
              <a:t>Homeostasis</a:t>
            </a:r>
          </a:p>
          <a:p>
            <a:pPr eaLnBrk="1" hangingPunct="1"/>
            <a:r>
              <a:rPr lang="en-US" altLang="en-US" sz="2000" dirty="0"/>
              <a:t>Excretion of metabolic waste products and foreign chemicals</a:t>
            </a:r>
          </a:p>
          <a:p>
            <a:pPr eaLnBrk="1" hangingPunct="1"/>
            <a:r>
              <a:rPr lang="en-US" altLang="en-US" sz="2000" dirty="0"/>
              <a:t>Regulation of water and electrolyte balances</a:t>
            </a:r>
          </a:p>
          <a:p>
            <a:pPr eaLnBrk="1" hangingPunct="1"/>
            <a:r>
              <a:rPr lang="en-US" altLang="en-US" sz="2000" dirty="0"/>
              <a:t>Regulation of body fluid osmolarity and electrolyte concentrations</a:t>
            </a:r>
          </a:p>
          <a:p>
            <a:pPr eaLnBrk="1" hangingPunct="1"/>
            <a:r>
              <a:rPr lang="en-US" altLang="en-US" sz="2000" dirty="0"/>
              <a:t>Regulation of arterial pressure</a:t>
            </a:r>
          </a:p>
          <a:p>
            <a:pPr eaLnBrk="1" hangingPunct="1"/>
            <a:r>
              <a:rPr lang="en-US" altLang="en-US" sz="2000" dirty="0"/>
              <a:t>Regulation of acid-base balance</a:t>
            </a:r>
          </a:p>
          <a:p>
            <a:pPr eaLnBrk="1" hangingPunct="1"/>
            <a:r>
              <a:rPr lang="en-US" altLang="en-US" sz="2000" dirty="0"/>
              <a:t>Secretion, metabolism, and excretion of hormones (erythropoietin, Regulation of 1,25–</a:t>
            </a:r>
            <a:r>
              <a:rPr lang="en-US" altLang="en-US" sz="2000" dirty="0" err="1"/>
              <a:t>Dihydroxyvitamin</a:t>
            </a:r>
            <a:r>
              <a:rPr lang="en-US" altLang="en-US" sz="2000" dirty="0"/>
              <a:t> D3 Production)</a:t>
            </a:r>
          </a:p>
          <a:p>
            <a:pPr eaLnBrk="1" hangingPunct="1"/>
            <a:r>
              <a:rPr lang="en-US" altLang="en-US" sz="2000" dirty="0"/>
              <a:t>Gluconeogenesis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3" name="Rectangle 71">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4" name="Freeform: Shape 73">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7170" name="Title 1">
            <a:extLst>
              <a:ext uri="{FF2B5EF4-FFF2-40B4-BE49-F238E27FC236}">
                <a16:creationId xmlns:a16="http://schemas.microsoft.com/office/drawing/2014/main" id="{4A9C94D1-9B2A-4D1B-9C10-E375F5095D59}"/>
              </a:ext>
            </a:extLst>
          </p:cNvPr>
          <p:cNvSpPr>
            <a:spLocks noGrp="1"/>
          </p:cNvSpPr>
          <p:nvPr>
            <p:ph type="title"/>
          </p:nvPr>
        </p:nvSpPr>
        <p:spPr>
          <a:xfrm>
            <a:off x="795908" y="1937428"/>
            <a:ext cx="3143865" cy="2590327"/>
          </a:xfrm>
        </p:spPr>
        <p:txBody>
          <a:bodyPr>
            <a:normAutofit/>
          </a:bodyPr>
          <a:lstStyle/>
          <a:p>
            <a:pPr eaLnBrk="1" hangingPunct="1"/>
            <a:br>
              <a:rPr lang="en-US" altLang="en-US" b="1" dirty="0"/>
            </a:br>
            <a:r>
              <a:rPr lang="en-US" altLang="en-US" b="1" dirty="0"/>
              <a:t>  </a:t>
            </a:r>
            <a:r>
              <a:rPr lang="en-US" altLang="en-US" dirty="0"/>
              <a:t>Nephron</a:t>
            </a:r>
            <a:br>
              <a:rPr lang="en-US" altLang="en-US" dirty="0"/>
            </a:br>
            <a:endParaRPr lang="en-US" altLang="en-US" dirty="0"/>
          </a:p>
        </p:txBody>
      </p:sp>
      <p:sp>
        <p:nvSpPr>
          <p:cNvPr id="7171" name="Content Placeholder 2">
            <a:extLst>
              <a:ext uri="{FF2B5EF4-FFF2-40B4-BE49-F238E27FC236}">
                <a16:creationId xmlns:a16="http://schemas.microsoft.com/office/drawing/2014/main" id="{200E52CF-C7D8-4F3F-A306-C59369F62191}"/>
              </a:ext>
            </a:extLst>
          </p:cNvPr>
          <p:cNvSpPr>
            <a:spLocks noGrp="1"/>
          </p:cNvSpPr>
          <p:nvPr>
            <p:ph idx="1"/>
          </p:nvPr>
        </p:nvSpPr>
        <p:spPr>
          <a:xfrm>
            <a:off x="4675239" y="0"/>
            <a:ext cx="7513713" cy="6858000"/>
          </a:xfrm>
        </p:spPr>
        <p:txBody>
          <a:bodyPr anchor="ctr">
            <a:normAutofit/>
          </a:bodyPr>
          <a:lstStyle/>
          <a:p>
            <a:pPr eaLnBrk="1" hangingPunct="1"/>
            <a:r>
              <a:rPr lang="en-US" altLang="en-US" sz="1900"/>
              <a:t>The Nephron is the smallest functional unit of the kidney</a:t>
            </a:r>
          </a:p>
          <a:p>
            <a:pPr eaLnBrk="1" hangingPunct="1"/>
            <a:r>
              <a:rPr lang="en-US" altLang="en-US" sz="1900"/>
              <a:t>Each kidney in the human contains about 1 million Nephrons, each is capable of forming urine</a:t>
            </a:r>
          </a:p>
          <a:p>
            <a:pPr eaLnBrk="1" hangingPunct="1"/>
            <a:r>
              <a:rPr lang="en-US" altLang="en-US" sz="1900"/>
              <a:t>The kidney cannot regenerate new Nephrons. Therefore, with renal injury, disease, or normal aging, there is a gradual decrease in Nephron number.</a:t>
            </a:r>
          </a:p>
          <a:p>
            <a:pPr marL="0" indent="0" eaLnBrk="1" hangingPunct="1">
              <a:buNone/>
            </a:pPr>
            <a:endParaRPr lang="en-US" altLang="en-US" sz="1900"/>
          </a:p>
          <a:p>
            <a:pPr eaLnBrk="1" hangingPunct="1"/>
            <a:r>
              <a:rPr lang="en-US" altLang="en-US" sz="1900"/>
              <a:t> After age 40, the number of functioning Nephrons usually decreases about 10 per cent every 10 years; thus, at age 80, many people have 40 per cent fewer functioning Nephrons than they did at age 40.</a:t>
            </a:r>
          </a:p>
          <a:p>
            <a:pPr eaLnBrk="1" hangingPunct="1"/>
            <a:endParaRPr lang="en-US" altLang="en-US" sz="1900"/>
          </a:p>
          <a:p>
            <a:pPr eaLnBrk="1" hangingPunct="1"/>
            <a:r>
              <a:rPr lang="en-US" altLang="en-US" sz="1900"/>
              <a:t> This loss is not life threatening because adaptive changes in the remaining Nephrons allow them to excrete the proper amounts of water</a:t>
            </a:r>
            <a:endParaRPr lang="en-US" altLang="en-US" sz="1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C3E6C6-1AF2-4A25-BA8F-3157AA445C62}"/>
              </a:ext>
            </a:extLst>
          </p:cNvPr>
          <p:cNvPicPr>
            <a:picLocks noChangeAspect="1"/>
          </p:cNvPicPr>
          <p:nvPr/>
        </p:nvPicPr>
        <p:blipFill>
          <a:blip r:embed="rId2"/>
          <a:stretch>
            <a:fillRect/>
          </a:stretch>
        </p:blipFill>
        <p:spPr>
          <a:xfrm>
            <a:off x="7318716" y="998806"/>
            <a:ext cx="4495800" cy="5233182"/>
          </a:xfrm>
          <a:prstGeom prst="rect">
            <a:avLst/>
          </a:prstGeom>
        </p:spPr>
      </p:pic>
      <p:sp>
        <p:nvSpPr>
          <p:cNvPr id="17" name="TextBox 16">
            <a:extLst>
              <a:ext uri="{FF2B5EF4-FFF2-40B4-BE49-F238E27FC236}">
                <a16:creationId xmlns:a16="http://schemas.microsoft.com/office/drawing/2014/main" id="{2F0C040A-22B7-48EA-9BCF-29B00CAA2401}"/>
              </a:ext>
            </a:extLst>
          </p:cNvPr>
          <p:cNvSpPr txBox="1"/>
          <p:nvPr/>
        </p:nvSpPr>
        <p:spPr>
          <a:xfrm>
            <a:off x="851001" y="1275696"/>
            <a:ext cx="6098344" cy="923330"/>
          </a:xfrm>
          <a:prstGeom prst="rect">
            <a:avLst/>
          </a:prstGeom>
          <a:noFill/>
        </p:spPr>
        <p:txBody>
          <a:bodyPr wrap="square">
            <a:spAutoFit/>
          </a:bodyPr>
          <a:lstStyle/>
          <a:p>
            <a:r>
              <a:rPr lang="en-US" dirty="0"/>
              <a:t>Each nephron begins with a corpuscle that contains a tuft of glomerular capillaries called the glomerulus, through which large amounts of fluid are filtered from the blood</a:t>
            </a:r>
          </a:p>
        </p:txBody>
      </p:sp>
      <p:graphicFrame>
        <p:nvGraphicFramePr>
          <p:cNvPr id="21" name="TextBox 12">
            <a:extLst>
              <a:ext uri="{FF2B5EF4-FFF2-40B4-BE49-F238E27FC236}">
                <a16:creationId xmlns:a16="http://schemas.microsoft.com/office/drawing/2014/main" id="{0638EAF1-4EDE-4B22-B613-2C6479FEE7B8}"/>
              </a:ext>
            </a:extLst>
          </p:cNvPr>
          <p:cNvGraphicFramePr/>
          <p:nvPr>
            <p:extLst>
              <p:ext uri="{D42A27DB-BD31-4B8C-83A1-F6EECF244321}">
                <p14:modId xmlns:p14="http://schemas.microsoft.com/office/powerpoint/2010/main" val="3413384547"/>
              </p:ext>
            </p:extLst>
          </p:nvPr>
        </p:nvGraphicFramePr>
        <p:xfrm>
          <a:off x="851001" y="2648862"/>
          <a:ext cx="6098344" cy="3416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C5823726B9434F9265DB64A8FFF9D7" ma:contentTypeVersion="2" ma:contentTypeDescription="Create a new document." ma:contentTypeScope="" ma:versionID="e48f093dee36ebeb48eac6a11b377fa5">
  <xsd:schema xmlns:xsd="http://www.w3.org/2001/XMLSchema" xmlns:xs="http://www.w3.org/2001/XMLSchema" xmlns:p="http://schemas.microsoft.com/office/2006/metadata/properties" xmlns:ns2="a079000d-8966-4c5a-9331-218429b85427" targetNamespace="http://schemas.microsoft.com/office/2006/metadata/properties" ma:root="true" ma:fieldsID="72d698c547c2428abc8b0b99b7bfee3f" ns2:_="">
    <xsd:import namespace="a079000d-8966-4c5a-9331-218429b8542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79000d-8966-4c5a-9331-218429b854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C486FBA-F2D5-4B9E-9AD9-AEE6CEA17174}"/>
</file>

<file path=customXml/itemProps2.xml><?xml version="1.0" encoding="utf-8"?>
<ds:datastoreItem xmlns:ds="http://schemas.openxmlformats.org/officeDocument/2006/customXml" ds:itemID="{40573DDF-9E38-4FD0-B412-98F45C279A9A}"/>
</file>

<file path=customXml/itemProps3.xml><?xml version="1.0" encoding="utf-8"?>
<ds:datastoreItem xmlns:ds="http://schemas.openxmlformats.org/officeDocument/2006/customXml" ds:itemID="{F9F671AD-26E8-4743-B5A5-33772FBAF9F7}"/>
</file>

<file path=docProps/app.xml><?xml version="1.0" encoding="utf-8"?>
<Properties xmlns="http://schemas.openxmlformats.org/officeDocument/2006/extended-properties" xmlns:vt="http://schemas.openxmlformats.org/officeDocument/2006/docPropsVTypes">
  <TotalTime>188</TotalTime>
  <Words>949</Words>
  <Application>Microsoft Office PowerPoint</Application>
  <PresentationFormat>Widescreen</PresentationFormat>
  <Paragraphs>103</Paragraphs>
  <Slides>15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Times New Roman</vt:lpstr>
      <vt:lpstr>Wingdings</vt:lpstr>
      <vt:lpstr>Office Theme</vt:lpstr>
      <vt:lpstr>Alveolar surfactant and Overview of the renal system</vt:lpstr>
      <vt:lpstr>Objectives </vt:lpstr>
      <vt:lpstr>PowerPoint Presentation</vt:lpstr>
      <vt:lpstr>PowerPoint Presentation</vt:lpstr>
      <vt:lpstr>PowerPoint Presentation</vt:lpstr>
      <vt:lpstr>PowerPoint Presentation</vt:lpstr>
      <vt:lpstr>Function of the renal system</vt:lpstr>
      <vt:lpstr>   Nephron </vt:lpstr>
      <vt:lpstr>PowerPoint Presentation</vt:lpstr>
      <vt:lpstr>PowerPoint Presentation</vt:lpstr>
      <vt:lpstr>Cortical and Juxtamedullary Nephrons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arwa rawashdeh</dc:creator>
  <cp:lastModifiedBy>arwa rawashdeh</cp:lastModifiedBy>
  <cp:revision>16</cp:revision>
  <dcterms:created xsi:type="dcterms:W3CDTF">2021-03-15T09:20:24Z</dcterms:created>
  <dcterms:modified xsi:type="dcterms:W3CDTF">2021-03-15T12:29:02Z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0x0101007EC5823726B9434F9265DB64A8FFF9D7</vt:lpwstr>
  </property>
</Properties>
</file>