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25"/>
  </p:notesMasterIdLst>
  <p:sldIdLst>
    <p:sldId id="725" r:id="rId2"/>
    <p:sldId id="974" r:id="rId3"/>
    <p:sldId id="1046" r:id="rId4"/>
    <p:sldId id="976" r:id="rId5"/>
    <p:sldId id="1069" r:id="rId6"/>
    <p:sldId id="987" r:id="rId7"/>
    <p:sldId id="978" r:id="rId8"/>
    <p:sldId id="1077" r:id="rId9"/>
    <p:sldId id="1042" r:id="rId10"/>
    <p:sldId id="1079" r:id="rId11"/>
    <p:sldId id="1021" r:id="rId12"/>
    <p:sldId id="1022" r:id="rId13"/>
    <p:sldId id="1048" r:id="rId14"/>
    <p:sldId id="998" r:id="rId15"/>
    <p:sldId id="1031" r:id="rId16"/>
    <p:sldId id="1001" r:id="rId17"/>
    <p:sldId id="1012" r:id="rId18"/>
    <p:sldId id="1033" r:id="rId19"/>
    <p:sldId id="1075" r:id="rId20"/>
    <p:sldId id="1092" r:id="rId21"/>
    <p:sldId id="1093" r:id="rId22"/>
    <p:sldId id="1028" r:id="rId23"/>
    <p:sldId id="10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FFFFCC"/>
    <a:srgbClr val="CC00CC"/>
    <a:srgbClr val="7DF22E"/>
    <a:srgbClr val="006600"/>
    <a:srgbClr val="FFFF99"/>
    <a:srgbClr val="41DF45"/>
    <a:srgbClr val="000066"/>
    <a:srgbClr val="339933"/>
    <a:srgbClr val="66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B0803-C9AF-40F4-B855-72C616FF1596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75DFF-FF6B-4B33-90BD-96C1A7D995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16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BE2ED4-677A-476B-A9DE-0C5C5C816ACB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881A17-677E-4412-B865-B058C74E077E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F9BE7C-233B-4656-BC32-7C165F3E08B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22914A-AD84-4413-953C-44E70288C170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E6D0E9-3F03-4348-88DF-C1B30A42EE4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25AD44-0728-4DB5-BA75-ABADB6FDB84C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D8AC5-508B-40B4-A956-76AA53724A96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3D9313-8F3E-4DE9-869A-E59E9953D9F7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0C14D1-FAAE-4307-A591-5F887D8FEDF3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98F81D-B264-4966-A7A1-279C366272BB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03C65D-96C5-42FE-8DBA-80B17CC6F732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D29E8-32E1-4333-8124-1622F247F8E8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8456A4-93D5-4492-8A70-F73709A8E868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40337-5B8D-4F8F-BEA0-15D07D8AE50B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DFA38-97E2-4618-8F21-611FA3A01984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0E4E0-08AA-4F52-A03F-60A8486E7FF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879D9D-EA7B-4D52-9CE1-32FC0DBC7159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0CE70-1B37-4A71-B8FF-0E1669F1BD21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0FB3E2-BF01-4DF1-B1FB-7180885046BE}" type="datetime1">
              <a:rPr lang="ar-SA" smtClean="0">
                <a:solidFill>
                  <a:srgbClr val="FFFFFF"/>
                </a:solidFill>
              </a:rPr>
              <a:pPr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0C3813-E498-40C2-86D0-B3591317AE44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2D583-BF13-4BAE-97BB-151BF2CF4CB5}" type="datetime1">
              <a:rPr lang="ar-SA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23/04/1442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F9A746-9D83-4914-8CD1-32AA63730414}" type="slidenum">
              <a:rPr lang="ar-SA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rtl="0"/>
            <a:r>
              <a:rPr lang="en-US" b="1" dirty="0" smtClean="0">
                <a:solidFill>
                  <a:srgbClr val="0070C0"/>
                </a:solidFill>
              </a:rPr>
              <a:t>Vitamins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Fat soluble vitamins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(</a:t>
            </a:r>
            <a:r>
              <a:rPr lang="en-US" b="1" dirty="0" err="1" smtClean="0">
                <a:solidFill>
                  <a:srgbClr val="002060"/>
                </a:solidFill>
              </a:rPr>
              <a:t>Vit.A</a:t>
            </a:r>
            <a:r>
              <a:rPr lang="en-US" b="1" dirty="0" smtClean="0">
                <a:solidFill>
                  <a:srgbClr val="002060"/>
                </a:solidFill>
              </a:rPr>
              <a:t> and </a:t>
            </a:r>
            <a:r>
              <a:rPr lang="en-US" b="1" dirty="0" err="1" smtClean="0">
                <a:solidFill>
                  <a:srgbClr val="002060"/>
                </a:solidFill>
              </a:rPr>
              <a:t>Vit.D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2 (23 slides) 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343400"/>
            <a:ext cx="7391400" cy="1752600"/>
          </a:xfrm>
        </p:spPr>
        <p:txBody>
          <a:bodyPr/>
          <a:lstStyle/>
          <a:p>
            <a:pPr rtl="0"/>
            <a:r>
              <a:rPr lang="en-US" b="1" dirty="0" smtClean="0">
                <a:solidFill>
                  <a:srgbClr val="002060"/>
                </a:solidFill>
                <a:latin typeface="Algerian" pitchFamily="82" charset="0"/>
              </a:rPr>
              <a:t>Dr. </a:t>
            </a:r>
            <a:r>
              <a:rPr lang="en-US" b="1" dirty="0" err="1" smtClean="0">
                <a:solidFill>
                  <a:srgbClr val="002060"/>
                </a:solidFill>
                <a:latin typeface="Algerian" pitchFamily="82" charset="0"/>
              </a:rPr>
              <a:t>Eman</a:t>
            </a:r>
            <a:r>
              <a:rPr lang="en-US" b="1" dirty="0" smtClean="0">
                <a:solidFill>
                  <a:srgbClr val="002060"/>
                </a:solidFill>
                <a:latin typeface="Algerian" pitchFamily="82" charset="0"/>
              </a:rPr>
              <a:t>  </a:t>
            </a:r>
            <a:r>
              <a:rPr lang="en-US" b="1" dirty="0" err="1" smtClean="0">
                <a:solidFill>
                  <a:srgbClr val="002060"/>
                </a:solidFill>
                <a:latin typeface="Algerian" pitchFamily="82" charset="0"/>
              </a:rPr>
              <a:t>Shaat</a:t>
            </a:r>
            <a:endParaRPr lang="en-US" b="1" dirty="0" smtClean="0">
              <a:solidFill>
                <a:srgbClr val="002060"/>
              </a:solidFill>
              <a:latin typeface="Algerian" pitchFamily="82" charset="0"/>
            </a:endParaRPr>
          </a:p>
          <a:p>
            <a:pPr rtl="0"/>
            <a:r>
              <a:rPr lang="en-US" sz="2800" dirty="0" smtClean="0">
                <a:solidFill>
                  <a:srgbClr val="0070C0"/>
                </a:solidFill>
                <a:latin typeface="Algerian" pitchFamily="82" charset="0"/>
              </a:rPr>
              <a:t>Professor of Biochemistry &amp; Molecular biology</a:t>
            </a:r>
            <a:endParaRPr lang="en-US" sz="2800" dirty="0">
              <a:solidFill>
                <a:srgbClr val="0070C0"/>
              </a:solidFill>
              <a:latin typeface="Algerian" pitchFamily="8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609601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22" name="Picture 2" descr="C:\Users\emans\Desktop\Fat solub-Vit. Figures\JMedSci_2017_37_4_121_213578_f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33400"/>
            <a:ext cx="8001000" cy="56388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3429000" y="54864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362199" y="4953000"/>
            <a:ext cx="1524001" cy="762000"/>
          </a:xfrm>
          <a:prstGeom prst="ellipse">
            <a:avLst/>
          </a:prstGeom>
          <a:noFill/>
          <a:ln w="3175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0274" y="2057400"/>
            <a:ext cx="1333501" cy="609600"/>
          </a:xfrm>
          <a:prstGeom prst="ellipse">
            <a:avLst/>
          </a:prstGeom>
          <a:noFill/>
          <a:ln w="3175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3733800"/>
            <a:ext cx="9906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13553652">
            <a:off x="3761067" y="4105552"/>
            <a:ext cx="1185248" cy="153285"/>
          </a:xfrm>
          <a:prstGeom prst="arc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0" y="3581400"/>
            <a:ext cx="838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 </a:t>
            </a:r>
            <a:r>
              <a:rPr lang="en-US" sz="3200" dirty="0" smtClean="0"/>
              <a:t>Summary of function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71500" indent="-571500" algn="l" rtl="0">
              <a:buFont typeface="+mj-lt"/>
              <a:buAutoNum type="romanUcPeriod"/>
            </a:pPr>
            <a:r>
              <a:rPr lang="en-US" sz="2400" b="1" dirty="0" smtClean="0">
                <a:solidFill>
                  <a:srgbClr val="C00000"/>
                </a:solidFill>
              </a:rPr>
              <a:t>Antioxidant:</a:t>
            </a:r>
            <a:r>
              <a:rPr lang="en-US" sz="2400" dirty="0" smtClean="0">
                <a:solidFill>
                  <a:srgbClr val="002060"/>
                </a:solidFill>
              </a:rPr>
              <a:t> Vitamin A </a:t>
            </a:r>
            <a:r>
              <a:rPr lang="en-US" sz="2400" dirty="0" smtClean="0">
                <a:solidFill>
                  <a:srgbClr val="00B050"/>
                </a:solidFill>
              </a:rPr>
              <a:t>(</a:t>
            </a:r>
            <a:r>
              <a:rPr lang="en-US" sz="2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retinol and retinoic acid</a:t>
            </a:r>
            <a:r>
              <a:rPr lang="en-US" sz="2400" dirty="0" smtClean="0">
                <a:solidFill>
                  <a:srgbClr val="00B050"/>
                </a:solidFill>
              </a:rPr>
              <a:t>) &amp; </a:t>
            </a:r>
            <a:r>
              <a:rPr lang="en-US" sz="2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" pitchFamily="18" charset="2"/>
              </a:rPr>
              <a:t>b</a:t>
            </a:r>
            <a:r>
              <a:rPr lang="en-US" sz="2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-carotene </a:t>
            </a:r>
            <a:r>
              <a:rPr lang="en-US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(Anticancer agent).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sz="2400" dirty="0" smtClean="0">
                <a:solidFill>
                  <a:srgbClr val="002060"/>
                </a:solidFill>
              </a:rPr>
              <a:t>Role in </a:t>
            </a:r>
            <a:r>
              <a:rPr lang="en-US" sz="2400" b="1" dirty="0" smtClean="0">
                <a:solidFill>
                  <a:srgbClr val="C00000"/>
                </a:solidFill>
              </a:rPr>
              <a:t>cell growth and differentiation </a:t>
            </a:r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(retinoic acid).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sz="2400" dirty="0" smtClean="0">
                <a:solidFill>
                  <a:srgbClr val="002060"/>
                </a:solidFill>
              </a:rPr>
              <a:t>Role in Epithelial Tissue.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sz="2400" b="1" dirty="0" smtClean="0">
                <a:solidFill>
                  <a:srgbClr val="C00000"/>
                </a:solidFill>
              </a:rPr>
              <a:t>Role in Vision </a:t>
            </a:r>
            <a:r>
              <a:rPr lang="en-US" sz="2400" dirty="0" smtClean="0">
                <a:solidFill>
                  <a:srgbClr val="C00000"/>
                </a:solidFill>
              </a:rPr>
              <a:t>(</a:t>
            </a:r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retinal</a:t>
            </a:r>
            <a:r>
              <a:rPr lang="en-US" sz="2400" dirty="0" smtClean="0">
                <a:solidFill>
                  <a:srgbClr val="C00000"/>
                </a:solidFill>
              </a:rPr>
              <a:t>).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sz="2400" dirty="0" smtClean="0">
                <a:solidFill>
                  <a:srgbClr val="002060"/>
                </a:solidFill>
              </a:rPr>
              <a:t>Support </a:t>
            </a:r>
            <a:r>
              <a:rPr lang="en-US" sz="2400" b="1" dirty="0" smtClean="0">
                <a:solidFill>
                  <a:srgbClr val="C00000"/>
                </a:solidFill>
              </a:rPr>
              <a:t>reproduction</a:t>
            </a:r>
            <a:r>
              <a:rPr lang="en-US" sz="2400" dirty="0" smtClean="0">
                <a:solidFill>
                  <a:srgbClr val="002060"/>
                </a:solidFill>
              </a:rPr>
              <a:t> and growth. </a:t>
            </a:r>
            <a:r>
              <a:rPr lang="en-US" sz="2400" dirty="0" smtClean="0">
                <a:solidFill>
                  <a:srgbClr val="00B050"/>
                </a:solidFill>
              </a:rPr>
              <a:t>(</a:t>
            </a:r>
            <a:r>
              <a:rPr lang="en-US" sz="2400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retinol and retinoic acid</a:t>
            </a:r>
            <a:r>
              <a:rPr lang="en-US" sz="2400" dirty="0" smtClean="0">
                <a:solidFill>
                  <a:srgbClr val="00B050"/>
                </a:solidFill>
              </a:rPr>
              <a:t>) </a:t>
            </a:r>
          </a:p>
          <a:p>
            <a:pPr marL="571500" indent="-571500" algn="l" rtl="0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pPr marL="571500" indent="-571500" algn="l" rtl="0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VI.    Support </a:t>
            </a:r>
            <a:r>
              <a:rPr lang="en-US" sz="2600" b="1" dirty="0" smtClean="0">
                <a:solidFill>
                  <a:srgbClr val="C00000"/>
                </a:solidFill>
              </a:rPr>
              <a:t>immunity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(retinoic acid and </a:t>
            </a:r>
            <a:r>
              <a:rPr lang="en-US" sz="26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carotenoids</a:t>
            </a:r>
            <a:r>
              <a:rPr lang="en-US" sz="2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r>
              <a:rPr lang="en-US" sz="2600" dirty="0" smtClean="0"/>
              <a:t> </a:t>
            </a:r>
          </a:p>
          <a:p>
            <a:pPr marL="571500" indent="-571500" algn="l" rtl="0">
              <a:buNone/>
            </a:pPr>
            <a:r>
              <a:rPr lang="en-US" sz="2400" dirty="0" smtClean="0"/>
              <a:t>       - </a:t>
            </a:r>
            <a:r>
              <a:rPr lang="en-US" sz="2400" dirty="0" err="1" smtClean="0"/>
              <a:t>Vit</a:t>
            </a:r>
            <a:r>
              <a:rPr lang="en-US" sz="2400" dirty="0" smtClean="0"/>
              <a:t>. A plays a role in T cell differentiation.</a:t>
            </a:r>
          </a:p>
          <a:p>
            <a:pPr marL="571500" indent="-571500" algn="l" rtl="0">
              <a:buNone/>
            </a:pPr>
            <a:r>
              <a:rPr lang="en-US" sz="2400" dirty="0" smtClean="0"/>
              <a:t>       - it can increase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IgA</a:t>
            </a:r>
            <a:r>
              <a:rPr lang="en-US" sz="2400" dirty="0" smtClean="0"/>
              <a:t> secretion.</a:t>
            </a:r>
          </a:p>
          <a:p>
            <a:pPr marL="571500" indent="-571500" algn="l" rtl="0">
              <a:buNone/>
            </a:pPr>
            <a:r>
              <a:rPr lang="en-US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- </a:t>
            </a:r>
            <a:r>
              <a:rPr lang="en-US" sz="2400" dirty="0" smtClean="0"/>
              <a:t>It is important for the structural and functional integrity of skin and mucosal cells.</a:t>
            </a:r>
            <a:endParaRPr lang="en-US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l" rtl="0">
              <a:buAutoNum type="romanUcPeriod"/>
            </a:pPr>
            <a:endParaRPr lang="en-US" sz="2400" dirty="0" smtClean="0"/>
          </a:p>
          <a:p>
            <a:pPr algn="l" rtl="0">
              <a:buNone/>
            </a:pPr>
            <a:endParaRPr lang="en-US" sz="24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4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4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4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</a:t>
            </a:r>
            <a:r>
              <a:rPr lang="en-US" sz="3200" b="1" dirty="0" smtClean="0"/>
              <a:t> </a:t>
            </a:r>
            <a:r>
              <a:rPr lang="en-US" sz="3200" dirty="0" smtClean="0"/>
              <a:t>Deficiency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2837"/>
            <a:ext cx="82296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Deficiency:</a:t>
            </a:r>
            <a:r>
              <a:rPr lang="en-US" sz="2200" dirty="0" smtClean="0"/>
              <a:t> is characterized by:</a:t>
            </a:r>
            <a:endParaRPr lang="en-US" sz="2200" b="1" dirty="0" smtClean="0"/>
          </a:p>
          <a:p>
            <a:pPr algn="l" rtl="0"/>
            <a:r>
              <a:rPr lang="en-US" sz="2200" b="1" dirty="0" smtClean="0">
                <a:solidFill>
                  <a:srgbClr val="C00000"/>
                </a:solidFill>
              </a:rPr>
              <a:t>Night blindness: </a:t>
            </a:r>
            <a:r>
              <a:rPr lang="en-US" sz="2000" dirty="0" smtClean="0"/>
              <a:t>The earliest sign of </a:t>
            </a:r>
            <a:r>
              <a:rPr lang="en-US" sz="2000" dirty="0" err="1" smtClean="0"/>
              <a:t>vit</a:t>
            </a:r>
            <a:r>
              <a:rPr lang="en-US" sz="2000" dirty="0" smtClean="0"/>
              <a:t> A deficiency is a loss of sensitivity to green light, followed by impairment to adapt to dim light.</a:t>
            </a:r>
            <a:endParaRPr lang="en-US" sz="2200" dirty="0" smtClean="0"/>
          </a:p>
          <a:p>
            <a:pPr algn="l" rtl="0"/>
            <a:r>
              <a:rPr lang="en-US" sz="2200" b="1" dirty="0" smtClean="0">
                <a:solidFill>
                  <a:srgbClr val="C00000"/>
                </a:solidFill>
              </a:rPr>
              <a:t>Follicular hyperkeratosis</a:t>
            </a:r>
            <a:r>
              <a:rPr lang="en-US" sz="2200" dirty="0" smtClean="0"/>
              <a:t> (rough and dry skin with </a:t>
            </a:r>
            <a:r>
              <a:rPr lang="en-US" sz="2200" dirty="0" err="1" smtClean="0"/>
              <a:t>keratinization</a:t>
            </a:r>
            <a:r>
              <a:rPr lang="en-US" sz="2200" dirty="0" smtClean="0"/>
              <a:t> of hair follicles).</a:t>
            </a:r>
          </a:p>
          <a:p>
            <a:pPr algn="l" rtl="0"/>
            <a:r>
              <a:rPr lang="en-US" sz="2200" b="1" dirty="0" err="1" smtClean="0">
                <a:solidFill>
                  <a:srgbClr val="C00000"/>
                </a:solidFill>
              </a:rPr>
              <a:t>Xerophthalmia</a:t>
            </a:r>
            <a:r>
              <a:rPr lang="en-US" sz="2200" dirty="0" smtClean="0"/>
              <a:t> (dry eye due to </a:t>
            </a:r>
            <a:r>
              <a:rPr lang="en-US" sz="2200" dirty="0" err="1" smtClean="0"/>
              <a:t>keratinization</a:t>
            </a:r>
            <a:endParaRPr lang="en-US" sz="2200" dirty="0" smtClean="0"/>
          </a:p>
          <a:p>
            <a:pPr algn="l" rtl="0">
              <a:buNone/>
            </a:pPr>
            <a:r>
              <a:rPr lang="en-US" sz="2200" dirty="0" smtClean="0"/>
              <a:t> of the epithelium of </a:t>
            </a:r>
            <a:r>
              <a:rPr lang="en-US" sz="2200" dirty="0" err="1" smtClean="0"/>
              <a:t>lacrimal</a:t>
            </a:r>
            <a:r>
              <a:rPr lang="en-US" sz="2200" dirty="0" smtClean="0"/>
              <a:t> glands and loss of</a:t>
            </a:r>
          </a:p>
          <a:p>
            <a:pPr algn="l" rtl="0">
              <a:buNone/>
            </a:pPr>
            <a:r>
              <a:rPr lang="en-US" sz="2200" dirty="0" smtClean="0"/>
              <a:t> tears). Collection of keratin in conjunctiva  are</a:t>
            </a:r>
          </a:p>
          <a:p>
            <a:pPr algn="l" rtl="0">
              <a:buNone/>
            </a:pPr>
            <a:r>
              <a:rPr lang="en-US" sz="2200" dirty="0" smtClean="0"/>
              <a:t> known as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Bitot’s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spots</a:t>
            </a:r>
            <a:r>
              <a:rPr lang="en-US" sz="2200" dirty="0" smtClean="0">
                <a:solidFill>
                  <a:srgbClr val="00B0F0"/>
                </a:solidFill>
              </a:rPr>
              <a:t>.</a:t>
            </a:r>
            <a:endParaRPr lang="en-US" sz="2200" dirty="0" smtClean="0"/>
          </a:p>
          <a:p>
            <a:pPr algn="l" rtl="0"/>
            <a:r>
              <a:rPr lang="en-US" sz="2200" b="1" dirty="0" err="1" smtClean="0">
                <a:solidFill>
                  <a:srgbClr val="C00000"/>
                </a:solidFill>
              </a:rPr>
              <a:t>Keratomalacia</a:t>
            </a:r>
            <a:r>
              <a:rPr lang="en-US" sz="2200" dirty="0" smtClean="0"/>
              <a:t> (</a:t>
            </a:r>
            <a:r>
              <a:rPr lang="en-US" sz="2200" dirty="0" err="1" smtClean="0"/>
              <a:t>keratinization</a:t>
            </a:r>
            <a:r>
              <a:rPr lang="en-US" sz="2200" dirty="0" smtClean="0"/>
              <a:t> of the cornea).</a:t>
            </a:r>
          </a:p>
          <a:p>
            <a:pPr algn="l" rtl="0"/>
            <a:r>
              <a:rPr lang="en-US" sz="2200" dirty="0" smtClean="0"/>
              <a:t>Abnormal skeletal development.</a:t>
            </a:r>
          </a:p>
          <a:p>
            <a:pPr algn="l" rtl="0"/>
            <a:r>
              <a:rPr lang="en-US" sz="2200" b="1" dirty="0" smtClean="0">
                <a:solidFill>
                  <a:srgbClr val="002060"/>
                </a:solidFill>
              </a:rPr>
              <a:t>Immune dysfunction.</a:t>
            </a:r>
          </a:p>
          <a:p>
            <a:pPr algn="l" rtl="0"/>
            <a:r>
              <a:rPr lang="en-US" sz="2200" b="1" dirty="0" smtClean="0">
                <a:solidFill>
                  <a:srgbClr val="002060"/>
                </a:solidFill>
              </a:rPr>
              <a:t> Reproductive disorders: </a:t>
            </a:r>
            <a:r>
              <a:rPr lang="en-US" sz="2200" dirty="0" smtClean="0"/>
              <a:t>as Increased abortions , Neonates born dead.</a:t>
            </a:r>
          </a:p>
          <a:p>
            <a:pPr algn="l" rtl="0">
              <a:buNone/>
            </a:pPr>
            <a:endParaRPr lang="en-US" sz="2200" dirty="0" smtClean="0"/>
          </a:p>
          <a:p>
            <a:pPr algn="l" rtl="0">
              <a:buNone/>
            </a:pPr>
            <a:r>
              <a:rPr lang="en-US" sz="2200" dirty="0" smtClean="0"/>
              <a:t>      </a:t>
            </a:r>
            <a:endParaRPr lang="en-US" sz="2200" b="1" dirty="0" smtClean="0"/>
          </a:p>
          <a:p>
            <a:pPr algn="l" rtl="0">
              <a:buNone/>
            </a:pPr>
            <a:endParaRPr lang="en-US" sz="2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8956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Toxicity (</a:t>
            </a:r>
            <a:r>
              <a:rPr lang="en-US" dirty="0" err="1" smtClean="0"/>
              <a:t>Hypervitaminosis</a:t>
            </a:r>
            <a:r>
              <a:rPr lang="en-US" dirty="0" smtClean="0"/>
              <a:t> 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dirty="0" smtClean="0">
                <a:sym typeface="Symbol"/>
              </a:rPr>
              <a:t></a:t>
            </a:r>
            <a:r>
              <a:rPr lang="en-US" sz="2400" dirty="0" smtClean="0"/>
              <a:t>	Large doses over a period of months or years as in treatment of </a:t>
            </a:r>
            <a:r>
              <a:rPr lang="en-US" sz="2400" b="1" u="sng" dirty="0" smtClean="0">
                <a:solidFill>
                  <a:srgbClr val="C00000"/>
                </a:solidFill>
              </a:rPr>
              <a:t>acne</a:t>
            </a:r>
            <a:r>
              <a:rPr lang="en-US" sz="2400" dirty="0" smtClean="0"/>
              <a:t> can be toxic.</a:t>
            </a:r>
          </a:p>
          <a:p>
            <a:pPr algn="l" rtl="0">
              <a:buFont typeface="Symbol"/>
              <a:buChar char="·"/>
            </a:pPr>
            <a:r>
              <a:rPr lang="en-US" sz="2400" b="1" dirty="0" smtClean="0">
                <a:solidFill>
                  <a:srgbClr val="C00000"/>
                </a:solidFill>
              </a:rPr>
              <a:t>Toxic symptoms include:</a:t>
            </a:r>
            <a:r>
              <a:rPr lang="en-US" sz="2400" dirty="0" smtClean="0"/>
              <a:t>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Symptoms affects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CNS</a:t>
            </a:r>
            <a:r>
              <a:rPr lang="en-US" sz="2400" dirty="0" smtClean="0"/>
              <a:t> (headache, nausea, ataxia, anorexia).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Enlargement of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liver</a:t>
            </a:r>
            <a:r>
              <a:rPr lang="en-US" sz="2400" dirty="0" smtClean="0"/>
              <a:t> (</a:t>
            </a:r>
            <a:r>
              <a:rPr lang="en-US" sz="2400" dirty="0" err="1" smtClean="0"/>
              <a:t>hepatomegaly</a:t>
            </a:r>
            <a:r>
              <a:rPr lang="en-US" sz="2400" dirty="0" smtClean="0"/>
              <a:t>).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Calcium</a:t>
            </a:r>
            <a:r>
              <a:rPr lang="en-US" sz="2400" dirty="0" smtClean="0"/>
              <a:t> homeostasis (calcification of soft tissues), bone pain.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Skin </a:t>
            </a:r>
            <a:r>
              <a:rPr lang="en-US" sz="2400" dirty="0" smtClean="0"/>
              <a:t>(dryness, desquamation, alopecia).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/>
            <a:r>
              <a:rPr lang="en-US" sz="2400" dirty="0" smtClean="0"/>
              <a:t>It is virtually impossible to develop </a:t>
            </a:r>
            <a:r>
              <a:rPr lang="en-US" sz="2400" dirty="0" err="1" smtClean="0"/>
              <a:t>vit.A</a:t>
            </a:r>
            <a:r>
              <a:rPr lang="en-US" sz="2400" dirty="0" smtClean="0"/>
              <a:t> toxicity by ingesting natural foods. </a:t>
            </a:r>
          </a:p>
          <a:p>
            <a:pPr rtl="0">
              <a:buNone/>
            </a:pPr>
            <a:r>
              <a:rPr lang="en-US" sz="4000" dirty="0" smtClean="0">
                <a:solidFill>
                  <a:srgbClr val="FF0000"/>
                </a:solidFill>
                <a:latin typeface="Brush Script MT" pitchFamily="66" charset="0"/>
              </a:rPr>
              <a:t>End of vitamin A</a:t>
            </a:r>
          </a:p>
          <a:p>
            <a:pPr algn="l" rtl="0"/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209800"/>
          </a:xfrm>
        </p:spPr>
        <p:txBody>
          <a:bodyPr>
            <a:noAutofit/>
          </a:bodyPr>
          <a:lstStyle/>
          <a:p>
            <a:pPr rtl="0"/>
            <a:r>
              <a:rPr lang="en-US" sz="6000" dirty="0" smtClean="0">
                <a:solidFill>
                  <a:srgbClr val="002060"/>
                </a:solidFill>
              </a:rPr>
              <a:t>Fat soluble vitamins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b="1" dirty="0" smtClean="0">
                <a:solidFill>
                  <a:srgbClr val="C00000"/>
                </a:solidFill>
              </a:rPr>
              <a:t>Vitamin D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D: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Introduction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 smtClean="0"/>
              <a:t>Vitamin D is </a:t>
            </a:r>
            <a:r>
              <a:rPr lang="en-US" sz="2400" b="1" dirty="0" smtClean="0">
                <a:solidFill>
                  <a:srgbClr val="C00000"/>
                </a:solidFill>
              </a:rPr>
              <a:t>not strictly a vitamin </a:t>
            </a:r>
            <a:r>
              <a:rPr lang="en-US" sz="2400" dirty="0" smtClean="0"/>
              <a:t>since it can be synthesized in the skin.</a:t>
            </a:r>
          </a:p>
          <a:p>
            <a:pPr algn="l" rtl="0"/>
            <a:r>
              <a:rPr lang="en-US" sz="2400" dirty="0" smtClean="0"/>
              <a:t>Only when sunlight exposure is inadequate, is a dietary source required.</a:t>
            </a:r>
          </a:p>
          <a:p>
            <a:pPr algn="l" rtl="0">
              <a:buNone/>
            </a:pPr>
            <a:endParaRPr lang="en-US" sz="1200" dirty="0" smtClean="0"/>
          </a:p>
          <a:p>
            <a:pPr algn="l" rtl="0">
              <a:buNone/>
            </a:pPr>
            <a:r>
              <a:rPr lang="en-US" sz="2400" b="1" u="sng" dirty="0" smtClean="0"/>
              <a:t>Chemical structure:</a:t>
            </a:r>
          </a:p>
          <a:p>
            <a:pPr algn="l" rtl="0"/>
            <a:r>
              <a:rPr lang="en-US" sz="2400" dirty="0" smtClean="0"/>
              <a:t>D vitamins are a group of sterol compounds: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</a:rPr>
              <a:t>Vitamin D</a:t>
            </a:r>
            <a:r>
              <a:rPr lang="en-US" sz="24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</a:rPr>
              <a:t> (</a:t>
            </a:r>
            <a:r>
              <a:rPr lang="en-US" sz="2400" b="1" dirty="0" err="1" smtClean="0">
                <a:solidFill>
                  <a:srgbClr val="C00000"/>
                </a:solidFill>
              </a:rPr>
              <a:t>ergocalciferol</a:t>
            </a:r>
            <a:r>
              <a:rPr lang="en-US" sz="2400" b="1" dirty="0" smtClean="0">
                <a:solidFill>
                  <a:srgbClr val="C00000"/>
                </a:solidFill>
              </a:rPr>
              <a:t>)</a:t>
            </a:r>
            <a:r>
              <a:rPr lang="en-US" sz="2400" dirty="0" smtClean="0"/>
              <a:t> is generated from </a:t>
            </a:r>
            <a:r>
              <a:rPr lang="en-US" sz="2400" dirty="0" err="1" smtClean="0"/>
              <a:t>ergosterol</a:t>
            </a:r>
            <a:r>
              <a:rPr lang="en-US" sz="2400" dirty="0" smtClean="0"/>
              <a:t> (pro-vitamin D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 by ultraviolet irradiation.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C00000"/>
                </a:solidFill>
              </a:rPr>
              <a:t>Vitamin D3 (</a:t>
            </a:r>
            <a:r>
              <a:rPr lang="en-US" sz="2400" b="1" dirty="0" err="1" smtClean="0">
                <a:solidFill>
                  <a:srgbClr val="C00000"/>
                </a:solidFill>
              </a:rPr>
              <a:t>cholecalciferol</a:t>
            </a:r>
            <a:r>
              <a:rPr lang="en-US" sz="2400" b="1" dirty="0" smtClean="0">
                <a:solidFill>
                  <a:srgbClr val="C00000"/>
                </a:solidFill>
              </a:rPr>
              <a:t>) </a:t>
            </a:r>
            <a:r>
              <a:rPr lang="en-US" sz="2400" dirty="0" smtClean="0"/>
              <a:t>is derived from 7-dehyro cholesterol (pro-vitamin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 by ultraviolet irradiation.</a:t>
            </a:r>
          </a:p>
          <a:p>
            <a:pPr algn="l" rtl="0"/>
            <a:r>
              <a:rPr lang="en-US" sz="2400" dirty="0" smtClean="0"/>
              <a:t>Vitamins D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and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are of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 biologic potency</a:t>
            </a:r>
            <a:r>
              <a:rPr lang="en-US" sz="2400" dirty="0" smtClean="0"/>
              <a:t> and are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metabolized identically</a:t>
            </a:r>
            <a:r>
              <a:rPr lang="en-US" sz="2400" dirty="0" smtClean="0"/>
              <a:t>.</a:t>
            </a:r>
          </a:p>
          <a:p>
            <a:pPr algn="l" rtl="0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15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D:</a:t>
            </a:r>
            <a:r>
              <a:rPr lang="en-US" sz="3200" dirty="0" smtClean="0"/>
              <a:t> </a:t>
            </a:r>
            <a:r>
              <a:rPr lang="en-US" sz="3200" u="sng" dirty="0" smtClean="0"/>
              <a:t>Sources</a:t>
            </a:r>
            <a:endParaRPr lang="en-US" sz="32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sz="2400" dirty="0" err="1" smtClean="0"/>
              <a:t>Cholecalciferol</a:t>
            </a:r>
            <a:r>
              <a:rPr lang="en-US" sz="2400" dirty="0" smtClean="0"/>
              <a:t> is produced in the </a:t>
            </a:r>
            <a:r>
              <a:rPr lang="en-US" sz="2400" b="1" dirty="0" smtClean="0">
                <a:solidFill>
                  <a:srgbClr val="C00000"/>
                </a:solidFill>
              </a:rPr>
              <a:t>skin</a:t>
            </a:r>
            <a:r>
              <a:rPr lang="en-US" sz="2400" dirty="0" smtClean="0"/>
              <a:t> by U.V. (the cheapest source of vitamin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).</a:t>
            </a:r>
          </a:p>
          <a:p>
            <a:pPr algn="l" rtl="0"/>
            <a:r>
              <a:rPr lang="en-US" sz="2400" dirty="0" smtClean="0"/>
              <a:t>Preformed vitamin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from </a:t>
            </a:r>
            <a:r>
              <a:rPr lang="en-US" sz="2400" b="1" dirty="0" smtClean="0">
                <a:solidFill>
                  <a:srgbClr val="C00000"/>
                </a:solidFill>
              </a:rPr>
              <a:t>fish-liver oils</a:t>
            </a:r>
            <a:r>
              <a:rPr lang="en-US" sz="2400" dirty="0" smtClean="0"/>
              <a:t>, flesh of oily fish, egg yolk and </a:t>
            </a:r>
            <a:r>
              <a:rPr lang="en-US" sz="2400" b="1" dirty="0" smtClean="0">
                <a:solidFill>
                  <a:srgbClr val="C00000"/>
                </a:solidFill>
              </a:rPr>
              <a:t>liver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r>
              <a:rPr lang="en-US" sz="2600" b="1" u="sng" dirty="0" smtClean="0"/>
              <a:t>Activation:</a:t>
            </a:r>
          </a:p>
          <a:p>
            <a:pPr algn="l" rtl="0"/>
            <a:r>
              <a:rPr lang="en-US" sz="2400" dirty="0" smtClean="0"/>
              <a:t>Activation of vitamin D starts in liver cells, where it is </a:t>
            </a:r>
            <a:r>
              <a:rPr lang="en-US" sz="2400" dirty="0" err="1" smtClean="0"/>
              <a:t>hydorxylated</a:t>
            </a:r>
            <a:r>
              <a:rPr lang="en-US" sz="2400" dirty="0" smtClean="0"/>
              <a:t> on the 25 position by specific </a:t>
            </a:r>
            <a:r>
              <a:rPr lang="en-US" sz="2400" dirty="0" err="1" smtClean="0"/>
              <a:t>microsomal</a:t>
            </a:r>
            <a:r>
              <a:rPr lang="en-US" sz="2400" dirty="0" smtClean="0"/>
              <a:t> enzyme.</a:t>
            </a:r>
          </a:p>
          <a:p>
            <a:pPr algn="l" rtl="0"/>
            <a:r>
              <a:rPr lang="en-US" sz="2400" dirty="0" smtClean="0"/>
              <a:t>25-hydroxy D can be further </a:t>
            </a:r>
            <a:r>
              <a:rPr lang="en-US" sz="2400" dirty="0" err="1" smtClean="0"/>
              <a:t>hydroxylated</a:t>
            </a:r>
            <a:r>
              <a:rPr lang="en-US" sz="2400" dirty="0" smtClean="0"/>
              <a:t> in kidney by a mitochondrial enzyme to produce 1,25 </a:t>
            </a:r>
            <a:r>
              <a:rPr lang="en-US" sz="2400" dirty="0" err="1" smtClean="0"/>
              <a:t>dihyroxy</a:t>
            </a:r>
            <a:r>
              <a:rPr lang="en-US" sz="2400" dirty="0" smtClean="0"/>
              <a:t>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(</a:t>
            </a:r>
            <a:r>
              <a:rPr lang="en-US" sz="2400" dirty="0" err="1" smtClean="0"/>
              <a:t>calcitriol</a:t>
            </a:r>
            <a:r>
              <a:rPr lang="en-US" sz="2400" dirty="0" smtClean="0"/>
              <a:t>) which is the </a:t>
            </a:r>
            <a:r>
              <a:rPr lang="en-US" sz="2400" b="1" dirty="0" smtClean="0">
                <a:solidFill>
                  <a:srgbClr val="C00000"/>
                </a:solidFill>
              </a:rPr>
              <a:t>metabolically active form of the vitamin.</a:t>
            </a:r>
          </a:p>
          <a:p>
            <a:pPr algn="l" rtl="0"/>
            <a:r>
              <a:rPr lang="en-US" sz="2400" dirty="0" smtClean="0"/>
              <a:t>24,25-dihydroxy-D is another active form isolated.  However, it is less active than 1,25 </a:t>
            </a:r>
            <a:r>
              <a:rPr lang="en-US" sz="2400" dirty="0" err="1" smtClean="0"/>
              <a:t>dihydroxy</a:t>
            </a:r>
            <a:r>
              <a:rPr lang="en-US" sz="2400" dirty="0" smtClean="0"/>
              <a:t> D3.</a:t>
            </a:r>
          </a:p>
          <a:p>
            <a:pPr algn="l" rtl="0" fontAlgn="base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</a:rPr>
              <a:t>25-OH D</a:t>
            </a:r>
            <a:r>
              <a:rPr lang="en-US" sz="24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2400" b="1" dirty="0" smtClean="0">
                <a:solidFill>
                  <a:srgbClr val="7030A0"/>
                </a:solidFill>
              </a:rPr>
              <a:t> = storage form</a:t>
            </a:r>
          </a:p>
          <a:p>
            <a:pPr algn="l" rtl="0" fontAlgn="base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7030A0"/>
                </a:solidFill>
              </a:rPr>
              <a:t>1,25-(OH)</a:t>
            </a:r>
            <a:r>
              <a:rPr lang="en-US" sz="2400" b="1" baseline="-25000" dirty="0" smtClean="0">
                <a:solidFill>
                  <a:srgbClr val="7030A0"/>
                </a:solidFill>
              </a:rPr>
              <a:t>2</a:t>
            </a:r>
            <a:r>
              <a:rPr lang="en-US" sz="2400" b="1" dirty="0" smtClean="0">
                <a:solidFill>
                  <a:srgbClr val="7030A0"/>
                </a:solidFill>
              </a:rPr>
              <a:t> D</a:t>
            </a:r>
            <a:r>
              <a:rPr lang="en-US" sz="2400" b="1" baseline="-25000" dirty="0" smtClean="0">
                <a:solidFill>
                  <a:srgbClr val="7030A0"/>
                </a:solidFill>
              </a:rPr>
              <a:t>3</a:t>
            </a:r>
            <a:r>
              <a:rPr lang="en-US" sz="2400" b="1" dirty="0" smtClean="0">
                <a:solidFill>
                  <a:srgbClr val="7030A0"/>
                </a:solidFill>
              </a:rPr>
              <a:t> (</a:t>
            </a:r>
            <a:r>
              <a:rPr lang="en-US" sz="2400" b="1" dirty="0" err="1" smtClean="0">
                <a:solidFill>
                  <a:srgbClr val="7030A0"/>
                </a:solidFill>
              </a:rPr>
              <a:t>calcitriol</a:t>
            </a:r>
            <a:r>
              <a:rPr lang="en-US" sz="2400" b="1" dirty="0" smtClean="0">
                <a:solidFill>
                  <a:srgbClr val="7030A0"/>
                </a:solidFill>
              </a:rPr>
              <a:t>) = active form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D: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Activation </a:t>
            </a:r>
            <a:endParaRPr lang="en-US" sz="3200" dirty="0"/>
          </a:p>
        </p:txBody>
      </p:sp>
      <p:pic>
        <p:nvPicPr>
          <p:cNvPr id="256002" name="Picture 2" descr="C:\Documents and Settings\Administrator\Desktop\D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231476" cy="4572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6200" y="4191000"/>
            <a:ext cx="2057400" cy="198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319257" y="3657600"/>
            <a:ext cx="1439048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1600" dirty="0" smtClean="0"/>
              <a:t>25-hydroxylase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294547" y="5376446"/>
            <a:ext cx="1334853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1600" dirty="0" smtClean="0"/>
              <a:t>1-hydroxylase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 flipH="1">
            <a:off x="3962400" y="1295400"/>
            <a:ext cx="76200" cy="673608"/>
          </a:xfrm>
          <a:prstGeom prst="downArrow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8153400" y="4267200"/>
            <a:ext cx="304800" cy="381000"/>
          </a:xfrm>
          <a:prstGeom prst="ellipse">
            <a:avLst/>
          </a:prstGeom>
          <a:noFill/>
          <a:ln w="635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267200" y="5410200"/>
            <a:ext cx="304800" cy="304800"/>
          </a:xfrm>
          <a:prstGeom prst="ellipse">
            <a:avLst/>
          </a:prstGeom>
          <a:noFill/>
          <a:ln w="127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81400" y="5410200"/>
            <a:ext cx="304800" cy="304800"/>
          </a:xfrm>
          <a:prstGeom prst="ellipse">
            <a:avLst/>
          </a:prstGeom>
          <a:noFill/>
          <a:ln w="127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181600" y="4343400"/>
            <a:ext cx="304800" cy="304800"/>
          </a:xfrm>
          <a:prstGeom prst="ellipse">
            <a:avLst/>
          </a:prstGeom>
          <a:noFill/>
          <a:ln w="12700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733800" y="6096000"/>
            <a:ext cx="1597810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Calcitriol</a:t>
            </a:r>
            <a:endParaRPr lang="en-US" sz="1600" dirty="0" smtClean="0"/>
          </a:p>
          <a:p>
            <a:pPr algn="ctr"/>
            <a:r>
              <a:rPr lang="en-US" sz="1600" dirty="0" smtClean="0"/>
              <a:t>Steroid hormone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15200" y="533400"/>
            <a:ext cx="63350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Diet 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9" idx="2"/>
          </p:cNvCxnSpPr>
          <p:nvPr/>
        </p:nvCxnSpPr>
        <p:spPr>
          <a:xfrm rot="5400000">
            <a:off x="7429644" y="1093090"/>
            <a:ext cx="392669" cy="1195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162800" y="6019800"/>
            <a:ext cx="880369" cy="338554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/>
              <a:t>Calcidiol</a:t>
            </a:r>
            <a:endParaRPr lang="en-US" sz="1600" dirty="0" smtClean="0"/>
          </a:p>
        </p:txBody>
      </p:sp>
      <p:sp>
        <p:nvSpPr>
          <p:cNvPr id="22" name="Rectangle 21"/>
          <p:cNvSpPr/>
          <p:nvPr/>
        </p:nvSpPr>
        <p:spPr>
          <a:xfrm>
            <a:off x="3657600" y="289560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458200" cy="4525963"/>
          </a:xfrm>
        </p:spPr>
        <p:txBody>
          <a:bodyPr>
            <a:noAutofit/>
          </a:bodyPr>
          <a:lstStyle/>
          <a:p>
            <a:pPr marL="514350" indent="-514350" algn="l" rtl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I. Calcium homeostasis: </a:t>
            </a:r>
            <a:r>
              <a:rPr lang="en-US" sz="2400" b="1" dirty="0" smtClean="0"/>
              <a:t>The mechanism of action of </a:t>
            </a:r>
            <a:r>
              <a:rPr lang="en-US" sz="2400" b="1" dirty="0" err="1" smtClean="0"/>
              <a:t>Calitriol</a:t>
            </a:r>
            <a:r>
              <a:rPr lang="en-US" sz="2400" b="1" dirty="0" smtClean="0"/>
              <a:t>:</a:t>
            </a:r>
          </a:p>
          <a:p>
            <a:pPr marL="514350" indent="-514350" algn="l" rtl="0">
              <a:buNone/>
            </a:pPr>
            <a:endParaRPr lang="en-US" sz="1100" b="1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intestine: </a:t>
            </a:r>
            <a:r>
              <a:rPr lang="en-US" sz="2400" dirty="0" smtClean="0"/>
              <a:t>it increases the absorption of calcium and phosphorus from the intestine (it induces the synthesis of specific mRNA responsible for synthesis of intestinal calcium binding protein).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bone: </a:t>
            </a:r>
            <a:r>
              <a:rPr lang="en-US" sz="2400" dirty="0" smtClean="0"/>
              <a:t>It promote bone </a:t>
            </a:r>
            <a:r>
              <a:rPr lang="en-US" sz="2400" dirty="0" err="1" smtClean="0"/>
              <a:t>resorption</a:t>
            </a:r>
            <a:r>
              <a:rPr lang="en-US" sz="2400" dirty="0" smtClean="0"/>
              <a:t> (mobilization of calcium from bone)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low Ca level</a:t>
            </a:r>
            <a:r>
              <a:rPr lang="en-US" sz="2400" dirty="0" smtClean="0"/>
              <a:t>. </a:t>
            </a: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moderate amount  </a:t>
            </a:r>
            <a:r>
              <a:rPr lang="en-US" sz="2400" dirty="0" smtClean="0"/>
              <a:t>1,25 </a:t>
            </a:r>
            <a:r>
              <a:rPr lang="en-US" sz="2400" dirty="0" err="1" smtClean="0"/>
              <a:t>dihydroxy</a:t>
            </a:r>
            <a:r>
              <a:rPr lang="en-US" sz="2400" dirty="0" smtClean="0"/>
              <a:t> D enhance deposition of calcium in bone.</a:t>
            </a:r>
          </a:p>
          <a:p>
            <a:pPr algn="l" rtl="0">
              <a:buNone/>
            </a:pPr>
            <a:r>
              <a:rPr lang="en-US" sz="2400" dirty="0" smtClean="0"/>
              <a:t>     It promotes synthesis of </a:t>
            </a:r>
            <a:r>
              <a:rPr lang="en-US" sz="2400" b="1" dirty="0" err="1" smtClean="0"/>
              <a:t>osteocalcin</a:t>
            </a:r>
            <a:r>
              <a:rPr lang="en-US" sz="2400" dirty="0" smtClean="0"/>
              <a:t> which is needed for bone mineralization. It also promotes bone </a:t>
            </a:r>
            <a:r>
              <a:rPr lang="en-US" sz="2400" b="1" dirty="0" smtClean="0"/>
              <a:t>collagen</a:t>
            </a:r>
            <a:r>
              <a:rPr lang="en-US" sz="2400" dirty="0" smtClean="0"/>
              <a:t> synthesis.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kidney: </a:t>
            </a:r>
            <a:r>
              <a:rPr lang="en-US" sz="2400" dirty="0" smtClean="0"/>
              <a:t>It enhances </a:t>
            </a:r>
            <a:r>
              <a:rPr lang="en-US" sz="2400" dirty="0" err="1" smtClean="0"/>
              <a:t>reabsorption</a:t>
            </a:r>
            <a:r>
              <a:rPr lang="en-US" sz="2400" dirty="0" smtClean="0"/>
              <a:t> of filtered tubular calcium &amp; phosphate.</a:t>
            </a:r>
          </a:p>
          <a:p>
            <a:pPr algn="l" rtl="0">
              <a:buNone/>
            </a:pPr>
            <a:endParaRPr lang="en-US" sz="24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D: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Function  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Function 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Reduce risk of:</a:t>
            </a:r>
          </a:p>
          <a:p>
            <a:pPr algn="l" rtl="0">
              <a:buNone/>
            </a:pPr>
            <a:endParaRPr lang="en-US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Insulin resistance, obesity : </a:t>
            </a:r>
            <a:r>
              <a:rPr lang="en-US" sz="2400" dirty="0" smtClean="0"/>
              <a:t>it is lower in obese individuals who are more likely to develop diabetes mellitus.</a:t>
            </a:r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Cancer:  </a:t>
            </a:r>
            <a:r>
              <a:rPr lang="en-US" sz="2400" dirty="0" smtClean="0"/>
              <a:t>1,25(OH)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D can prevent cancer development or retard its progress/metastasis once developed  by inhibition of the cell cycle, inducing </a:t>
            </a:r>
            <a:r>
              <a:rPr lang="en-US" sz="2400" dirty="0" err="1" smtClean="0"/>
              <a:t>apoptosis,and</a:t>
            </a:r>
            <a:r>
              <a:rPr lang="en-US" sz="2400" dirty="0" smtClean="0"/>
              <a:t> prevention of tumor angiogenesis.</a:t>
            </a:r>
          </a:p>
          <a:p>
            <a:pPr algn="l" rtl="0">
              <a:buNone/>
            </a:pPr>
            <a:endParaRPr lang="en-US" sz="1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sz="2400" dirty="0" err="1" smtClean="0"/>
              <a:t>Vit</a:t>
            </a:r>
            <a:r>
              <a:rPr lang="en-US" sz="2400" dirty="0" smtClean="0"/>
              <a:t>. D derivatives are now used successfully in the treatment of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psoriasis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2667000"/>
          </a:xfrm>
        </p:spPr>
        <p:txBody>
          <a:bodyPr>
            <a:normAutofit/>
          </a:bodyPr>
          <a:lstStyle/>
          <a:p>
            <a:pPr rtl="0"/>
            <a:r>
              <a:rPr lang="en-US" sz="5400" dirty="0" smtClean="0">
                <a:solidFill>
                  <a:srgbClr val="002060"/>
                </a:solidFill>
              </a:rPr>
              <a:t>Fat soluble vitamins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5400" b="1" dirty="0" smtClean="0">
                <a:solidFill>
                  <a:srgbClr val="C00000"/>
                </a:solidFill>
              </a:rPr>
              <a:t>Vitamin A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62D498-9D6D-4807-8ECF-AB5511B5D2E0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lang="en-US" sz="3200" dirty="0" smtClean="0"/>
              <a:t>Function: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III. Vitamin D and immunity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382000" cy="4525963"/>
          </a:xfrm>
        </p:spPr>
        <p:txBody>
          <a:bodyPr>
            <a:noAutofit/>
          </a:bodyPr>
          <a:lstStyle/>
          <a:p>
            <a:pPr algn="l" rtl="0"/>
            <a:r>
              <a:rPr lang="en-US" sz="2200" dirty="0" smtClean="0"/>
              <a:t>It </a:t>
            </a:r>
            <a:r>
              <a:rPr lang="en-US" sz="2200" dirty="0"/>
              <a:t>exerts its effects on 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several immune-cell types</a:t>
            </a:r>
            <a:r>
              <a:rPr lang="en-US" sz="2200" dirty="0"/>
              <a:t>, including </a:t>
            </a:r>
            <a:r>
              <a:rPr lang="en-US" sz="2200" dirty="0" smtClean="0"/>
              <a:t>macrophages, </a:t>
            </a:r>
            <a:r>
              <a:rPr lang="en-US" sz="2200" dirty="0"/>
              <a:t>T and B cells. </a:t>
            </a:r>
          </a:p>
          <a:p>
            <a:pPr marL="514350" indent="-514350"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1. Maintenance </a:t>
            </a:r>
            <a:r>
              <a:rPr lang="en-US" sz="2200" b="1" dirty="0">
                <a:solidFill>
                  <a:srgbClr val="C00000"/>
                </a:solidFill>
              </a:rPr>
              <a:t>of tissue </a:t>
            </a:r>
            <a:r>
              <a:rPr lang="en-US" sz="2200" b="1" dirty="0" smtClean="0">
                <a:solidFill>
                  <a:srgbClr val="C00000"/>
                </a:solidFill>
              </a:rPr>
              <a:t>integrity:</a:t>
            </a:r>
            <a:endParaRPr lang="en-US" sz="2200" b="1" dirty="0">
              <a:solidFill>
                <a:srgbClr val="C00000"/>
              </a:solidFill>
            </a:endParaRPr>
          </a:p>
          <a:p>
            <a:pPr lvl="0" algn="l" rtl="0"/>
            <a:r>
              <a:rPr lang="en-US" sz="2200" dirty="0" smtClean="0"/>
              <a:t>It </a:t>
            </a:r>
            <a:r>
              <a:rPr lang="en-US" sz="2200" dirty="0"/>
              <a:t>helps to maintain </a:t>
            </a:r>
            <a:r>
              <a:rPr lang="en-US" sz="2200" b="1" dirty="0">
                <a:solidFill>
                  <a:srgbClr val="0070C0"/>
                </a:solidFill>
              </a:rPr>
              <a:t>firm intercellular junctions</a:t>
            </a:r>
            <a:r>
              <a:rPr lang="en-US" sz="2200" dirty="0" smtClean="0"/>
              <a:t>, and </a:t>
            </a:r>
            <a:r>
              <a:rPr lang="en-US" sz="2200" dirty="0"/>
              <a:t>gap junctions </a:t>
            </a:r>
            <a:r>
              <a:rPr lang="en-US" sz="2200" dirty="0" smtClean="0"/>
              <a:t>(viruses </a:t>
            </a:r>
            <a:r>
              <a:rPr lang="en-US" sz="2200" dirty="0"/>
              <a:t>can disturb junction </a:t>
            </a:r>
            <a:r>
              <a:rPr lang="en-US" sz="2200" dirty="0" smtClean="0"/>
              <a:t>integrity)</a:t>
            </a:r>
          </a:p>
          <a:p>
            <a:pPr lvl="0" algn="l" rtl="0"/>
            <a:r>
              <a:rPr lang="en-US" sz="2200" dirty="0" smtClean="0"/>
              <a:t>It stimulates </a:t>
            </a:r>
            <a:r>
              <a:rPr lang="en-US" sz="2200" dirty="0"/>
              <a:t>tight junction protein </a:t>
            </a:r>
            <a:r>
              <a:rPr lang="en-US" sz="2200" dirty="0" smtClean="0"/>
              <a:t>expression as </a:t>
            </a:r>
            <a:r>
              <a:rPr lang="en-US" sz="2200" b="1" dirty="0" smtClean="0">
                <a:solidFill>
                  <a:srgbClr val="0070C0"/>
                </a:solidFill>
              </a:rPr>
              <a:t>E-</a:t>
            </a:r>
            <a:r>
              <a:rPr lang="en-US" sz="2200" b="1" dirty="0" err="1" smtClean="0">
                <a:solidFill>
                  <a:srgbClr val="0070C0"/>
                </a:solidFill>
              </a:rPr>
              <a:t>cadherin</a:t>
            </a:r>
            <a:r>
              <a:rPr lang="en-US" sz="2200" dirty="0" smtClean="0"/>
              <a:t>.</a:t>
            </a:r>
          </a:p>
          <a:p>
            <a:pPr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2. Stimulation of synthesis of human </a:t>
            </a:r>
            <a:r>
              <a:rPr lang="en-US" sz="2200" b="1" dirty="0" err="1" smtClean="0">
                <a:solidFill>
                  <a:srgbClr val="C00000"/>
                </a:solidFill>
              </a:rPr>
              <a:t>cathelicidin</a:t>
            </a:r>
            <a:r>
              <a:rPr lang="en-US" sz="2200" b="1" dirty="0" smtClean="0">
                <a:solidFill>
                  <a:srgbClr val="C00000"/>
                </a:solidFill>
              </a:rPr>
              <a:t>:</a:t>
            </a:r>
          </a:p>
          <a:p>
            <a:pPr lvl="0" algn="l" rtl="0"/>
            <a:r>
              <a:rPr lang="en-US" sz="2200" dirty="0" smtClean="0"/>
              <a:t>It induces the expression of  </a:t>
            </a:r>
            <a:r>
              <a:rPr lang="en-US" sz="2200" dirty="0" err="1" smtClean="0"/>
              <a:t>cathelicidin</a:t>
            </a:r>
            <a:r>
              <a:rPr lang="en-US" sz="2200" dirty="0" smtClean="0"/>
              <a:t> (an antimicrobial peptide) by macrophages.  Thus, reducing viral replication.</a:t>
            </a:r>
          </a:p>
          <a:p>
            <a:pPr lvl="0"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3. </a:t>
            </a:r>
            <a:r>
              <a:rPr lang="en-US" sz="2200" b="1" dirty="0" err="1" smtClean="0">
                <a:solidFill>
                  <a:srgbClr val="C00000"/>
                </a:solidFill>
              </a:rPr>
              <a:t>VitD</a:t>
            </a:r>
            <a:r>
              <a:rPr lang="en-US" sz="2200" b="1" dirty="0" smtClean="0">
                <a:solidFill>
                  <a:srgbClr val="C00000"/>
                </a:solidFill>
              </a:rPr>
              <a:t> has anti-inflammatory effect </a:t>
            </a:r>
            <a:r>
              <a:rPr lang="en-US" sz="2200" dirty="0" smtClean="0">
                <a:solidFill>
                  <a:srgbClr val="C00000"/>
                </a:solidFill>
              </a:rPr>
              <a:t>(can weakening of Cs):</a:t>
            </a:r>
            <a:endParaRPr lang="en-US" sz="2200" b="1" dirty="0" smtClean="0">
              <a:solidFill>
                <a:srgbClr val="C00000"/>
              </a:solidFill>
            </a:endParaRPr>
          </a:p>
          <a:p>
            <a:pPr lvl="0" algn="l" rtl="0"/>
            <a:r>
              <a:rPr lang="en-US" sz="2200" dirty="0" smtClean="0"/>
              <a:t>It repressing production of inflammatory cytokines as interleukin-E2 (IL-E2).</a:t>
            </a:r>
          </a:p>
          <a:p>
            <a:pPr lvl="0" algn="l" rtl="0">
              <a:buNone/>
            </a:pPr>
            <a:r>
              <a:rPr lang="en-US" sz="2000" b="1" dirty="0" smtClean="0"/>
              <a:t>   </a:t>
            </a:r>
            <a:r>
              <a:rPr lang="en-US" sz="2000" b="1" dirty="0" smtClean="0">
                <a:solidFill>
                  <a:srgbClr val="002060"/>
                </a:solidFill>
              </a:rPr>
              <a:t>[</a:t>
            </a:r>
            <a:r>
              <a:rPr lang="en-US" sz="2000" dirty="0" smtClean="0">
                <a:solidFill>
                  <a:srgbClr val="002060"/>
                </a:solidFill>
              </a:rPr>
              <a:t> </a:t>
            </a:r>
            <a:r>
              <a:rPr lang="en-US" sz="2000" u="sng" dirty="0" smtClean="0">
                <a:solidFill>
                  <a:srgbClr val="002060"/>
                </a:solidFill>
              </a:rPr>
              <a:t>Cytokine storm; CS</a:t>
            </a:r>
            <a:r>
              <a:rPr lang="en-US" sz="2000" dirty="0" smtClean="0">
                <a:solidFill>
                  <a:srgbClr val="002060"/>
                </a:solidFill>
              </a:rPr>
              <a:t>  can be triggered by infectious diseases, and it generally presents as systemic inflammation and multiple organ failure]. </a:t>
            </a:r>
          </a:p>
          <a:p>
            <a:pPr lvl="0" algn="l" rtl="0">
              <a:buNone/>
            </a:pPr>
            <a:r>
              <a:rPr lang="en-US" sz="2200" dirty="0" smtClean="0"/>
              <a:t> </a:t>
            </a:r>
          </a:p>
          <a:p>
            <a:pPr lvl="0" algn="l" rtl="0"/>
            <a:endParaRPr lang="en-US" sz="2200" dirty="0" smtClean="0"/>
          </a:p>
          <a:p>
            <a:pPr lvl="0" algn="l" rtl="0"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20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300" b="1" dirty="0" smtClean="0">
                <a:solidFill>
                  <a:srgbClr val="C00000"/>
                </a:solidFill>
              </a:rPr>
              <a:t>4. </a:t>
            </a:r>
            <a:r>
              <a:rPr lang="en-US" sz="2300" b="1" smtClean="0">
                <a:solidFill>
                  <a:srgbClr val="C00000"/>
                </a:solidFill>
              </a:rPr>
              <a:t>Anti-oxidant:</a:t>
            </a:r>
            <a:endParaRPr lang="en-US" sz="2300" b="1" dirty="0">
              <a:solidFill>
                <a:srgbClr val="C00000"/>
              </a:solidFill>
            </a:endParaRPr>
          </a:p>
          <a:p>
            <a:pPr lvl="0" algn="l" rtl="0"/>
            <a:r>
              <a:rPr lang="en-US" sz="2300" dirty="0" err="1" smtClean="0"/>
              <a:t>VitD</a:t>
            </a:r>
            <a:r>
              <a:rPr lang="en-US" sz="2300" dirty="0" smtClean="0"/>
              <a:t> increases </a:t>
            </a:r>
            <a:r>
              <a:rPr lang="en-US" sz="2300" dirty="0"/>
              <a:t>the gene expression of anti-oxidative enzymes, </a:t>
            </a:r>
            <a:r>
              <a:rPr lang="en-US" sz="2300" dirty="0" err="1"/>
              <a:t>eg</a:t>
            </a:r>
            <a:r>
              <a:rPr lang="en-US" sz="2300" dirty="0"/>
              <a:t> </a:t>
            </a:r>
            <a:r>
              <a:rPr lang="en-US" sz="2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glutathione </a:t>
            </a:r>
            <a:r>
              <a:rPr lang="en-US" sz="2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reductase</a:t>
            </a:r>
            <a:r>
              <a:rPr lang="en-US" sz="2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300" dirty="0"/>
              <a:t>(is suggested as a potential agent for fighting COVID-19</a:t>
            </a:r>
            <a:r>
              <a:rPr lang="en-US" sz="2300" dirty="0" smtClean="0"/>
              <a:t>).</a:t>
            </a:r>
          </a:p>
          <a:p>
            <a:pPr lvl="0" algn="l" rtl="0">
              <a:buNone/>
            </a:pPr>
            <a:endParaRPr lang="en-US" sz="2300" dirty="0" smtClean="0"/>
          </a:p>
          <a:p>
            <a:pPr algn="l" rtl="0"/>
            <a:r>
              <a:rPr lang="en-US" sz="2300" b="1" dirty="0" smtClean="0">
                <a:solidFill>
                  <a:srgbClr val="C00000"/>
                </a:solidFill>
              </a:rPr>
              <a:t>During COVID-19 pandemic</a:t>
            </a:r>
            <a:r>
              <a:rPr lang="en-US" sz="2300" dirty="0" smtClean="0"/>
              <a:t>, adequate vitamin D supplementation must be implemented in populations where vitamin D deficiency is prevalent.</a:t>
            </a:r>
          </a:p>
          <a:p>
            <a:pPr algn="l" rtl="0">
              <a:buNone/>
            </a:pPr>
            <a:endParaRPr lang="en-US" sz="2300" dirty="0" smtClean="0"/>
          </a:p>
          <a:p>
            <a:pPr lvl="0" algn="l" rtl="0"/>
            <a:r>
              <a:rPr lang="en-US" sz="2300" b="1" dirty="0" smtClean="0">
                <a:solidFill>
                  <a:srgbClr val="0070C0"/>
                </a:solidFill>
              </a:rPr>
              <a:t>Even marginal deficiency may impair immunity.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smtClean="0"/>
              <a:t>Although contradictory data exist, available evidence indicates that supplementation with </a:t>
            </a:r>
            <a:r>
              <a:rPr lang="en-US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vitamins C</a:t>
            </a:r>
            <a:r>
              <a:rPr lang="en-US" sz="2300" dirty="0" smtClean="0"/>
              <a:t> and </a:t>
            </a:r>
            <a:r>
              <a:rPr lang="en-US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sz="2300" dirty="0" smtClean="0"/>
              <a:t> and </a:t>
            </a:r>
            <a:r>
              <a:rPr lang="en-US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zinc</a:t>
            </a:r>
            <a:r>
              <a:rPr lang="en-US" sz="2300" dirty="0" smtClean="0"/>
              <a:t> may improve immune function and reduce the risk of infection.</a:t>
            </a:r>
          </a:p>
          <a:p>
            <a:pPr lvl="0" algn="l" rtl="0"/>
            <a:endParaRPr lang="en-US" sz="2300" dirty="0" smtClean="0"/>
          </a:p>
          <a:p>
            <a:pPr lvl="0" algn="l" rtl="0"/>
            <a:endParaRPr lang="en-US" sz="2300" dirty="0"/>
          </a:p>
          <a:p>
            <a:pPr algn="l" rtl="0"/>
            <a:endParaRPr lang="en-US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3200" dirty="0" smtClean="0"/>
              <a:t>Function: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III. Vitamin D and immunity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382000" cy="5562600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100" b="1" dirty="0" smtClean="0">
                <a:solidFill>
                  <a:srgbClr val="C00000"/>
                </a:solidFill>
              </a:rPr>
              <a:t>Causes:</a:t>
            </a:r>
            <a:endParaRPr lang="en-US" sz="21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100" dirty="0" smtClean="0"/>
              <a:t> insufficient exposure to </a:t>
            </a:r>
            <a:r>
              <a:rPr lang="en-US" sz="2100" b="1" i="1" dirty="0" smtClean="0">
                <a:solidFill>
                  <a:srgbClr val="0070C0"/>
                </a:solidFill>
              </a:rPr>
              <a:t>sunlight</a:t>
            </a:r>
            <a:r>
              <a:rPr lang="en-US" sz="21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100" dirty="0" smtClean="0"/>
              <a:t>inadequate </a:t>
            </a:r>
            <a:r>
              <a:rPr lang="en-US" sz="2100" b="1" i="1" dirty="0" smtClean="0">
                <a:solidFill>
                  <a:srgbClr val="0070C0"/>
                </a:solidFill>
              </a:rPr>
              <a:t>dietary</a:t>
            </a:r>
            <a:r>
              <a:rPr lang="en-US" sz="2100" dirty="0" smtClean="0"/>
              <a:t> intake.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100" b="1" i="1" dirty="0" smtClean="0">
                <a:solidFill>
                  <a:srgbClr val="0070C0"/>
                </a:solidFill>
              </a:rPr>
              <a:t>GIT disorder </a:t>
            </a:r>
            <a:r>
              <a:rPr lang="en-US" sz="2100" dirty="0" smtClean="0"/>
              <a:t>(</a:t>
            </a:r>
            <a:r>
              <a:rPr lang="en-US" sz="2100" dirty="0" err="1" smtClean="0"/>
              <a:t>malabsorption</a:t>
            </a:r>
            <a:r>
              <a:rPr lang="en-US" sz="2100" dirty="0" smtClean="0"/>
              <a:t>) &amp; </a:t>
            </a:r>
          </a:p>
          <a:p>
            <a:pPr algn="l" rtl="0">
              <a:buNone/>
            </a:pPr>
            <a:r>
              <a:rPr lang="en-US" sz="2100" dirty="0" smtClean="0"/>
              <a:t>obstructive jaundice.</a:t>
            </a:r>
          </a:p>
          <a:p>
            <a:pPr algn="l" rtl="0">
              <a:buNone/>
            </a:pPr>
            <a:r>
              <a:rPr lang="en-US" sz="2100" b="1" dirty="0" smtClean="0">
                <a:solidFill>
                  <a:srgbClr val="C00000"/>
                </a:solidFill>
              </a:rPr>
              <a:t>Manifestations: </a:t>
            </a:r>
          </a:p>
          <a:p>
            <a:pPr algn="l" rtl="0">
              <a:buNone/>
            </a:pPr>
            <a:r>
              <a:rPr lang="en-US" sz="21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children:</a:t>
            </a:r>
            <a:r>
              <a:rPr lang="en-US" sz="2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100" b="1" i="1" dirty="0" smtClean="0">
                <a:solidFill>
                  <a:srgbClr val="C00000"/>
                </a:solidFill>
              </a:rPr>
              <a:t>Rickets </a:t>
            </a:r>
            <a:r>
              <a:rPr lang="en-US" sz="2100" dirty="0" smtClean="0"/>
              <a:t>is due to defective mineralization secondary to calcium deficiency:   -delayed closure of </a:t>
            </a:r>
            <a:r>
              <a:rPr lang="en-US" sz="2100" dirty="0" err="1" smtClean="0"/>
              <a:t>fontanelles</a:t>
            </a:r>
            <a:r>
              <a:rPr lang="en-US" sz="2100" dirty="0" smtClean="0"/>
              <a:t>.</a:t>
            </a:r>
          </a:p>
          <a:p>
            <a:pPr algn="l" rtl="0">
              <a:buNone/>
            </a:pPr>
            <a:r>
              <a:rPr lang="en-US" sz="2100" dirty="0" smtClean="0"/>
              <a:t>   - soft bones.               - “bowed” legs.              - knobs on ribs. </a:t>
            </a:r>
          </a:p>
          <a:p>
            <a:pPr algn="l" rtl="0">
              <a:buFont typeface="Wingdings" pitchFamily="2" charset="2"/>
              <a:buChar char="q"/>
            </a:pPr>
            <a:r>
              <a:rPr lang="en-US" sz="2200" b="1" i="1" dirty="0" smtClean="0">
                <a:solidFill>
                  <a:srgbClr val="C00000"/>
                </a:solidFill>
              </a:rPr>
              <a:t>Rickets </a:t>
            </a:r>
            <a:r>
              <a:rPr lang="en-US" sz="2200" dirty="0" smtClean="0"/>
              <a:t>is due to defective mineralization secondary to: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sv-SE" sz="2100" b="1" dirty="0" smtClean="0">
                <a:solidFill>
                  <a:srgbClr val="0070C0"/>
                </a:solidFill>
              </a:rPr>
              <a:t>Type I vit D-dependent rickets:</a:t>
            </a:r>
            <a:r>
              <a:rPr lang="en-US" sz="2100" dirty="0" smtClean="0"/>
              <a:t> caused by an inherited defect in the conversion of 25(OH)- D3 to </a:t>
            </a:r>
            <a:r>
              <a:rPr lang="en-US" sz="2100" dirty="0" err="1" smtClean="0"/>
              <a:t>calcitriol</a:t>
            </a:r>
            <a:r>
              <a:rPr lang="en-US" sz="2100" dirty="0" smtClean="0"/>
              <a:t> (</a:t>
            </a:r>
            <a:r>
              <a:rPr lang="en-US" sz="2100" b="1" dirty="0" smtClean="0"/>
              <a:t>1-hydroxylase</a:t>
            </a:r>
            <a:r>
              <a:rPr lang="en-US" sz="2100" dirty="0" smtClean="0"/>
              <a:t>).</a:t>
            </a:r>
          </a:p>
          <a:p>
            <a:pPr marL="457200" indent="-457200" algn="l" rtl="0">
              <a:buFont typeface="+mj-lt"/>
              <a:buAutoNum type="arabicPeriod"/>
            </a:pPr>
            <a:r>
              <a:rPr lang="en-US" sz="2100" b="1" dirty="0" smtClean="0">
                <a:solidFill>
                  <a:srgbClr val="0070C0"/>
                </a:solidFill>
              </a:rPr>
              <a:t>Type II: </a:t>
            </a:r>
            <a:r>
              <a:rPr lang="en-US" sz="2100" dirty="0" smtClean="0"/>
              <a:t>Is a </a:t>
            </a:r>
            <a:r>
              <a:rPr lang="en-US" sz="2100" b="1" dirty="0" smtClean="0">
                <a:solidFill>
                  <a:srgbClr val="0070C0"/>
                </a:solidFill>
              </a:rPr>
              <a:t>vitamin D-resistant rickets </a:t>
            </a:r>
            <a:r>
              <a:rPr lang="en-US" sz="2100" dirty="0" smtClean="0"/>
              <a:t>caused by </a:t>
            </a:r>
            <a:r>
              <a:rPr lang="en-US" sz="2100" b="1" dirty="0" smtClean="0"/>
              <a:t>absence of </a:t>
            </a:r>
            <a:r>
              <a:rPr lang="en-US" sz="2100" b="1" dirty="0" err="1" smtClean="0"/>
              <a:t>calcitriol</a:t>
            </a:r>
            <a:r>
              <a:rPr lang="en-US" sz="2100" b="1" dirty="0" smtClean="0"/>
              <a:t> receptor. </a:t>
            </a:r>
          </a:p>
          <a:p>
            <a:pPr algn="l" rtl="0">
              <a:buFont typeface="Wingdings" pitchFamily="2" charset="2"/>
              <a:buChar char="Ø"/>
            </a:pPr>
            <a:endParaRPr lang="en-US" sz="21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Vitamin D: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Deficiency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2" descr="C:\Documents and Settings\Administrator\Desktop\Treatment-of-rickets-in-children-400x36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04800"/>
            <a:ext cx="44196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Manifestations: </a:t>
            </a:r>
            <a:endParaRPr lang="en-US" sz="2400" dirty="0" smtClean="0"/>
          </a:p>
          <a:p>
            <a:pPr algn="l" rtl="0">
              <a:buNone/>
            </a:pPr>
            <a:r>
              <a:rPr lang="en-US" sz="2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adults: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Osteomalacia</a:t>
            </a:r>
            <a:r>
              <a:rPr lang="en-US" sz="2400" dirty="0" smtClean="0"/>
              <a:t> </a:t>
            </a:r>
            <a:r>
              <a:rPr lang="en-US" sz="2300" dirty="0" smtClean="0"/>
              <a:t>due to decreased absorption of calcium and phosphorous →  low plasma calcium level →  resulting in demineralization of preexisting bone  → causing the bone to become </a:t>
            </a:r>
            <a:r>
              <a:rPr lang="en-US" sz="2300" b="1" dirty="0" smtClean="0">
                <a:solidFill>
                  <a:srgbClr val="0070C0"/>
                </a:solidFill>
              </a:rPr>
              <a:t>softer</a:t>
            </a:r>
            <a:r>
              <a:rPr lang="en-US" sz="2300" dirty="0" smtClean="0"/>
              <a:t> and more susceptible to </a:t>
            </a:r>
            <a:r>
              <a:rPr lang="en-US" sz="2300" b="1" dirty="0" smtClean="0">
                <a:solidFill>
                  <a:srgbClr val="0070C0"/>
                </a:solidFill>
              </a:rPr>
              <a:t>fracture.</a:t>
            </a:r>
          </a:p>
          <a:p>
            <a:pPr algn="ctr" rtl="0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Toxicity (</a:t>
            </a:r>
            <a:r>
              <a:rPr lang="en-US" sz="2800" b="1" dirty="0" err="1" smtClean="0">
                <a:solidFill>
                  <a:srgbClr val="C00000"/>
                </a:solidFill>
              </a:rPr>
              <a:t>Hypervitaminosis</a:t>
            </a:r>
            <a:r>
              <a:rPr lang="en-US" sz="2800" b="1" dirty="0" smtClean="0">
                <a:solidFill>
                  <a:srgbClr val="C00000"/>
                </a:solidFill>
              </a:rPr>
              <a:t> D)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300" dirty="0" err="1" smtClean="0"/>
              <a:t>Hypercalcemia</a:t>
            </a:r>
            <a:r>
              <a:rPr lang="en-US" sz="23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300" dirty="0" err="1" smtClean="0"/>
              <a:t>Hypercalcuria</a:t>
            </a:r>
            <a:r>
              <a:rPr lang="en-US" sz="2300" dirty="0" smtClean="0"/>
              <a:t> which predisposes to formation of </a:t>
            </a:r>
            <a:r>
              <a:rPr lang="en-US" sz="23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renal stones</a:t>
            </a:r>
            <a:r>
              <a:rPr lang="en-US" sz="2300" dirty="0" smtClean="0"/>
              <a:t>.</a:t>
            </a:r>
            <a:endParaRPr lang="en-US" sz="2300" b="1" dirty="0" smtClean="0"/>
          </a:p>
          <a:p>
            <a:pPr algn="l" rtl="0"/>
            <a:r>
              <a:rPr lang="en-US" sz="2300" dirty="0" smtClean="0">
                <a:solidFill>
                  <a:srgbClr val="002060"/>
                </a:solidFill>
              </a:rPr>
              <a:t>Although Excess </a:t>
            </a:r>
            <a:r>
              <a:rPr lang="en-US" sz="2300" dirty="0" err="1" smtClean="0">
                <a:solidFill>
                  <a:srgbClr val="002060"/>
                </a:solidFill>
              </a:rPr>
              <a:t>vit.D</a:t>
            </a:r>
            <a:r>
              <a:rPr lang="en-US" sz="2300" dirty="0" smtClean="0">
                <a:solidFill>
                  <a:srgbClr val="002060"/>
                </a:solidFill>
              </a:rPr>
              <a:t> intake is toxic, excessive exposure to sunlight does not lead to toxicity because a </a:t>
            </a:r>
            <a:r>
              <a:rPr lang="en-US" sz="2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limited capacity to form a precursor</a:t>
            </a:r>
            <a:r>
              <a:rPr lang="en-US" sz="2300" dirty="0" smtClean="0">
                <a:solidFill>
                  <a:srgbClr val="002060"/>
                </a:solidFill>
              </a:rPr>
              <a:t> (7-dehydrocholesterol) and </a:t>
            </a:r>
            <a:r>
              <a:rPr lang="en-US" sz="2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prolonged exposure leads to formation of inactive compounds</a:t>
            </a:r>
            <a:r>
              <a:rPr lang="en-US" sz="2300" dirty="0" smtClean="0">
                <a:solidFill>
                  <a:srgbClr val="002060"/>
                </a:solidFill>
              </a:rPr>
              <a:t>. </a:t>
            </a:r>
          </a:p>
          <a:p>
            <a:pPr rtl="0">
              <a:buNone/>
            </a:pPr>
            <a:r>
              <a:rPr lang="en-US" sz="2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Thank you </a:t>
            </a:r>
            <a:r>
              <a:rPr lang="en-US" sz="2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&amp; Best wishes</a:t>
            </a:r>
          </a:p>
          <a:p>
            <a:pPr rtl="0">
              <a:buNone/>
            </a:pPr>
            <a:r>
              <a:rPr lang="en-US" sz="2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Dr. </a:t>
            </a:r>
            <a:r>
              <a:rPr lang="en-US" sz="2400" b="1" i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Eman</a:t>
            </a:r>
            <a:r>
              <a:rPr lang="en-US" sz="2400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b="1" i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 Black" pitchFamily="34" charset="0"/>
              </a:rPr>
              <a:t>Shaat</a:t>
            </a:r>
            <a:r>
              <a:rPr lang="en-US" sz="2400" i="1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</a:p>
          <a:p>
            <a:pPr algn="l" rtl="0">
              <a:buNone/>
            </a:pP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D:</a:t>
            </a:r>
            <a:r>
              <a:rPr lang="en-US" sz="3200" b="1" dirty="0" smtClean="0"/>
              <a:t> </a:t>
            </a:r>
            <a:r>
              <a:rPr lang="en-US" sz="3200" dirty="0" smtClean="0"/>
              <a:t>Deficiency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23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</a:t>
            </a:r>
            <a:r>
              <a:rPr lang="en-US" sz="3200" dirty="0" smtClean="0"/>
              <a:t> Chemical structure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1"/>
            <a:ext cx="3962400" cy="5181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1800" dirty="0" smtClean="0"/>
              <a:t>• </a:t>
            </a:r>
            <a:r>
              <a:rPr lang="en-US" sz="2400" b="1" dirty="0" smtClean="0">
                <a:solidFill>
                  <a:srgbClr val="C00000"/>
                </a:solidFill>
              </a:rPr>
              <a:t>3 forms of vitamin A: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16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Retinol.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Retinal.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2400" dirty="0" smtClean="0"/>
              <a:t>Retinoic acid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1200" dirty="0" smtClean="0"/>
          </a:p>
          <a:p>
            <a:pPr algn="l" rtl="0">
              <a:buNone/>
            </a:pPr>
            <a:r>
              <a:rPr lang="en-US" sz="2400" dirty="0" smtClean="0"/>
              <a:t>• </a:t>
            </a:r>
            <a:r>
              <a:rPr lang="en-US" sz="2400" b="1" dirty="0" smtClean="0">
                <a:solidFill>
                  <a:srgbClr val="C00000"/>
                </a:solidFill>
              </a:rPr>
              <a:t>β-carotene. </a:t>
            </a:r>
            <a:endParaRPr lang="en-US" sz="1800" b="1" dirty="0" smtClean="0">
              <a:solidFill>
                <a:srgbClr val="C00000"/>
              </a:solidFill>
            </a:endParaRPr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None/>
            </a:pPr>
            <a:endParaRPr lang="en-US" sz="1400" dirty="0" smtClean="0"/>
          </a:p>
          <a:p>
            <a:pPr algn="l" rtl="0">
              <a:buNone/>
            </a:pPr>
            <a:endParaRPr lang="en-US" sz="1400" dirty="0" smtClean="0"/>
          </a:p>
        </p:txBody>
      </p:sp>
      <p:pic>
        <p:nvPicPr>
          <p:cNvPr id="5" name="Picture 2" descr="C:\Documents and Settings\Administrator\Desktop\Retino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76399"/>
            <a:ext cx="3810000" cy="83820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8" name="Picture 4" descr="C:\Documents and Settings\Administrator\Desktop\350px-All-trans-Retinsäure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267200"/>
            <a:ext cx="3810000" cy="762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9" name="Picture 5" descr="C:\Documents and Settings\Administrator\Desktop\carr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257800"/>
            <a:ext cx="5562600" cy="103822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0" y="2743200"/>
            <a:ext cx="3429000" cy="838200"/>
          </a:xfrm>
          <a:prstGeom prst="rect">
            <a:avLst/>
          </a:prstGeom>
          <a:noFill/>
          <a:ln w="3175">
            <a:solidFill>
              <a:srgbClr val="C00000"/>
            </a:solidFill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33600" y="2819400"/>
            <a:ext cx="2971800" cy="762000"/>
          </a:xfrm>
          <a:prstGeom prst="rect">
            <a:avLst/>
          </a:prstGeom>
          <a:noFill/>
          <a:ln w="3175">
            <a:solidFill>
              <a:srgbClr val="C00000"/>
            </a:solidFill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2895600" y="3581400"/>
            <a:ext cx="1645643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All-trans-retinal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02957" y="3581400"/>
            <a:ext cx="1406732" cy="36933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11-cis-retinal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89037"/>
            <a:ext cx="548640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300" b="1" dirty="0" smtClean="0">
                <a:solidFill>
                  <a:srgbClr val="C00000"/>
                </a:solidFill>
              </a:rPr>
              <a:t>1. Vitamin A</a:t>
            </a:r>
            <a:r>
              <a:rPr lang="en-US" sz="2300" dirty="0" smtClean="0"/>
              <a:t> is supplied by foods of </a:t>
            </a:r>
            <a:r>
              <a:rPr lang="en-US" sz="23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animal origin </a:t>
            </a:r>
            <a:r>
              <a:rPr lang="en-US" sz="2300" dirty="0" smtClean="0"/>
              <a:t>e.g.  liver, egg yolk, butter, whole milk and fish liver oil.</a:t>
            </a:r>
          </a:p>
          <a:p>
            <a:pPr algn="l" rtl="0">
              <a:buNone/>
            </a:pPr>
            <a:r>
              <a:rPr lang="en-US" sz="2300" b="1" dirty="0" smtClean="0">
                <a:solidFill>
                  <a:srgbClr val="C00000"/>
                </a:solidFill>
              </a:rPr>
              <a:t>2. Carotenes (</a:t>
            </a:r>
            <a:r>
              <a:rPr lang="en-US" sz="2300" b="1" dirty="0" err="1" smtClean="0">
                <a:solidFill>
                  <a:srgbClr val="C00000"/>
                </a:solidFill>
              </a:rPr>
              <a:t>provitamin</a:t>
            </a:r>
            <a:r>
              <a:rPr lang="en-US" sz="2300" b="1" dirty="0" smtClean="0">
                <a:solidFill>
                  <a:srgbClr val="C00000"/>
                </a:solidFill>
              </a:rPr>
              <a:t> A): </a:t>
            </a:r>
            <a:r>
              <a:rPr lang="en-US" sz="23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 origin: </a:t>
            </a:r>
            <a:r>
              <a:rPr lang="en-US" sz="2300" dirty="0" smtClean="0"/>
              <a:t>dark green and yellow vegetables and fruits are good sources e.g.  carrots, sweet potatoes, spinach, apricots and green leafy vegetables.</a:t>
            </a:r>
          </a:p>
          <a:p>
            <a:pPr algn="l" rtl="0">
              <a:buNone/>
            </a:pPr>
            <a:endParaRPr lang="en-US" sz="2300" dirty="0" smtClean="0"/>
          </a:p>
          <a:p>
            <a:pPr algn="l" rtl="0">
              <a:buNone/>
            </a:pPr>
            <a:r>
              <a:rPr lang="en-US" sz="2300" b="1" u="sng" dirty="0" smtClean="0"/>
              <a:t>Synthesis &amp; storage: </a:t>
            </a:r>
            <a:r>
              <a:rPr lang="en-US" sz="2300" dirty="0" smtClean="0"/>
              <a:t>Synthesis of vitamin A from α , β , and γ carotenes by </a:t>
            </a:r>
            <a:r>
              <a:rPr lang="en-US" sz="2300" b="1" u="sng" dirty="0" err="1" smtClean="0">
                <a:solidFill>
                  <a:srgbClr val="C00000"/>
                </a:solidFill>
              </a:rPr>
              <a:t>carotenase</a:t>
            </a:r>
            <a:r>
              <a:rPr lang="en-US" sz="2300" b="1" u="sng" dirty="0" smtClean="0">
                <a:solidFill>
                  <a:srgbClr val="C00000"/>
                </a:solidFill>
              </a:rPr>
              <a:t> (</a:t>
            </a:r>
            <a:r>
              <a:rPr lang="en-US" sz="2300" b="1" u="sng" dirty="0" err="1" smtClean="0">
                <a:solidFill>
                  <a:srgbClr val="C00000"/>
                </a:solidFill>
              </a:rPr>
              <a:t>dioxygenase</a:t>
            </a:r>
            <a:r>
              <a:rPr lang="en-US" sz="2300" b="1" u="sng" dirty="0" smtClean="0">
                <a:solidFill>
                  <a:srgbClr val="C00000"/>
                </a:solidFill>
              </a:rPr>
              <a:t>) </a:t>
            </a:r>
            <a:r>
              <a:rPr lang="en-US" sz="2300" dirty="0" smtClean="0"/>
              <a:t>enzyme occurs in the </a:t>
            </a:r>
            <a:r>
              <a:rPr lang="en-US" sz="2300" b="1" i="1" dirty="0" smtClean="0">
                <a:solidFill>
                  <a:srgbClr val="0070C0"/>
                </a:solidFill>
              </a:rPr>
              <a:t>intestinal mucosa </a:t>
            </a:r>
            <a:r>
              <a:rPr lang="en-US" sz="2300" dirty="0" smtClean="0"/>
              <a:t>and the </a:t>
            </a:r>
            <a:r>
              <a:rPr lang="en-US" sz="2300" b="1" i="1" dirty="0" smtClean="0">
                <a:solidFill>
                  <a:srgbClr val="0070C0"/>
                </a:solidFill>
              </a:rPr>
              <a:t>liver.</a:t>
            </a:r>
            <a:endParaRPr lang="en-US" sz="2300" dirty="0" smtClean="0"/>
          </a:p>
          <a:p>
            <a:pPr algn="l" rtl="0">
              <a:buNone/>
            </a:pPr>
            <a:endParaRPr lang="en-US" sz="2300" dirty="0" smtClean="0"/>
          </a:p>
          <a:p>
            <a:pPr algn="l" rtl="0">
              <a:buNone/>
            </a:pPr>
            <a:endParaRPr lang="en-US" sz="2300" dirty="0" smtClean="0"/>
          </a:p>
          <a:p>
            <a:pPr algn="l" rtl="0">
              <a:buNone/>
            </a:pPr>
            <a:endParaRPr lang="en-US" sz="23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Vitamin A: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Sources</a:t>
            </a:r>
            <a:endParaRPr kumimoji="0" lang="en-US" sz="28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C:\Documents and Settings\Administrator\Desktop\beta-carotene-to-retin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2209800"/>
            <a:ext cx="3124200" cy="39624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77200" y="3886200"/>
            <a:ext cx="301686" cy="369332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Absorption and Storage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sz="2300" b="1" dirty="0" err="1" smtClean="0">
                <a:solidFill>
                  <a:srgbClr val="0070C0"/>
                </a:solidFill>
              </a:rPr>
              <a:t>Retinyl</a:t>
            </a:r>
            <a:r>
              <a:rPr lang="en-US" sz="2300" b="1" dirty="0" smtClean="0">
                <a:solidFill>
                  <a:srgbClr val="0070C0"/>
                </a:solidFill>
              </a:rPr>
              <a:t> esters</a:t>
            </a:r>
            <a:r>
              <a:rPr lang="en-US" sz="2300" dirty="0" smtClean="0"/>
              <a:t> and  </a:t>
            </a:r>
            <a:r>
              <a:rPr lang="en-US" sz="2300" b="1" dirty="0" err="1" smtClean="0">
                <a:solidFill>
                  <a:srgbClr val="0070C0"/>
                </a:solidFill>
              </a:rPr>
              <a:t>carotenoids</a:t>
            </a:r>
            <a:r>
              <a:rPr lang="en-US" sz="2300" dirty="0" smtClean="0"/>
              <a:t> are incorporated into </a:t>
            </a:r>
            <a:r>
              <a:rPr lang="en-US" sz="2300" b="1" dirty="0" smtClean="0">
                <a:solidFill>
                  <a:srgbClr val="C00000"/>
                </a:solidFill>
              </a:rPr>
              <a:t>micelle</a:t>
            </a:r>
            <a:r>
              <a:rPr lang="en-US" sz="2300" dirty="0" smtClean="0"/>
              <a:t>. Phospholipids,  and bile salts are essential for the efficient </a:t>
            </a:r>
            <a:r>
              <a:rPr lang="en-US" sz="2300" dirty="0" err="1" smtClean="0"/>
              <a:t>solubilization</a:t>
            </a:r>
            <a:r>
              <a:rPr lang="en-US" sz="2300" dirty="0" smtClean="0"/>
              <a:t> of retinol.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300" dirty="0" err="1" smtClean="0"/>
              <a:t>Retinyl</a:t>
            </a:r>
            <a:r>
              <a:rPr lang="en-US" sz="2300" dirty="0" smtClean="0"/>
              <a:t> esters together with other lipids are incorporated into </a:t>
            </a:r>
            <a:r>
              <a:rPr lang="en-US" sz="2300" b="1" dirty="0" err="1" smtClean="0">
                <a:solidFill>
                  <a:srgbClr val="C00000"/>
                </a:solidFill>
              </a:rPr>
              <a:t>chylomicrons</a:t>
            </a:r>
            <a:r>
              <a:rPr lang="en-US" sz="2300" dirty="0" smtClean="0"/>
              <a:t>, excreted into intestinal </a:t>
            </a:r>
            <a:r>
              <a:rPr lang="en-US" sz="2300" u="sng" dirty="0" smtClean="0"/>
              <a:t>lymphatic</a:t>
            </a:r>
            <a:r>
              <a:rPr lang="en-US" sz="2300" dirty="0" smtClean="0"/>
              <a:t> channels, and delivered to the </a:t>
            </a:r>
            <a:r>
              <a:rPr lang="en-US" sz="2300" u="sng" dirty="0" smtClean="0"/>
              <a:t>blood.</a:t>
            </a:r>
            <a:r>
              <a:rPr lang="en-US" sz="2300" dirty="0" smtClean="0"/>
              <a:t> </a:t>
            </a:r>
          </a:p>
          <a:p>
            <a:pPr algn="l" rtl="0"/>
            <a:r>
              <a:rPr lang="en-US" sz="2300" dirty="0" smtClean="0"/>
              <a:t>most </a:t>
            </a:r>
            <a:r>
              <a:rPr lang="en-US" sz="2300" dirty="0" err="1" smtClean="0"/>
              <a:t>retinyl</a:t>
            </a:r>
            <a:r>
              <a:rPr lang="en-US" sz="2300" dirty="0" smtClean="0"/>
              <a:t> esters are taken by </a:t>
            </a:r>
            <a:r>
              <a:rPr lang="en-US" sz="2300" u="sng" dirty="0" smtClean="0"/>
              <a:t>liver cells</a:t>
            </a:r>
            <a:r>
              <a:rPr lang="en-US" sz="2300" dirty="0" smtClean="0"/>
              <a:t>.</a:t>
            </a:r>
          </a:p>
          <a:p>
            <a:pPr algn="l" rtl="0"/>
            <a:r>
              <a:rPr lang="en-US" sz="2300" dirty="0" err="1" smtClean="0"/>
              <a:t>Retinyl</a:t>
            </a:r>
            <a:r>
              <a:rPr lang="en-US" sz="2300" dirty="0" smtClean="0"/>
              <a:t> esters </a:t>
            </a:r>
            <a:r>
              <a:rPr lang="en-US" sz="2300" dirty="0" smtClean="0">
                <a:cs typeface="Calibri"/>
              </a:rPr>
              <a:t>→ Retinol + fatty acid.</a:t>
            </a:r>
            <a:endParaRPr lang="en-US" sz="2300" dirty="0" smtClean="0"/>
          </a:p>
          <a:p>
            <a:pPr algn="l" rtl="0"/>
            <a:r>
              <a:rPr lang="en-US" sz="2300" dirty="0" smtClean="0"/>
              <a:t>retinol combines with a plasma-specific transport protein</a:t>
            </a:r>
            <a:r>
              <a:rPr lang="en-US" sz="2300" b="1" dirty="0" smtClean="0">
                <a:solidFill>
                  <a:srgbClr val="C00000"/>
                </a:solidFill>
              </a:rPr>
              <a:t>, retinol-binding protein (RBP). </a:t>
            </a:r>
          </a:p>
          <a:p>
            <a:pPr algn="l" rtl="0"/>
            <a:r>
              <a:rPr lang="en-US" sz="2300" dirty="0" smtClean="0"/>
              <a:t>The RBP-retinol complex  associates with </a:t>
            </a:r>
            <a:r>
              <a:rPr lang="en-US" sz="2300" b="1" dirty="0" err="1" smtClean="0">
                <a:solidFill>
                  <a:srgbClr val="C00000"/>
                </a:solidFill>
              </a:rPr>
              <a:t>transthyretin</a:t>
            </a:r>
            <a:r>
              <a:rPr lang="en-US" sz="2300" dirty="0" smtClean="0"/>
              <a:t>. The </a:t>
            </a:r>
            <a:r>
              <a:rPr lang="en-US" sz="2300" dirty="0" err="1" smtClean="0"/>
              <a:t>transthyretin</a:t>
            </a:r>
            <a:r>
              <a:rPr lang="en-US" sz="2300" dirty="0" smtClean="0"/>
              <a:t>-RBP-retinol complex circulates in the blood, delivering the retinol to tissues.</a:t>
            </a:r>
          </a:p>
          <a:p>
            <a:pPr algn="l" rtl="0">
              <a:buNone/>
            </a:pPr>
            <a:endParaRPr lang="en-US" sz="2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</a:t>
            </a:r>
            <a:r>
              <a:rPr lang="en-US" sz="3200" b="1" dirty="0" smtClean="0">
                <a:solidFill>
                  <a:srgbClr val="C00000"/>
                </a:solidFill>
              </a:rPr>
              <a:t>  </a:t>
            </a:r>
            <a:r>
              <a:rPr lang="en-US" sz="3200" dirty="0" smtClean="0">
                <a:solidFill>
                  <a:srgbClr val="C00000"/>
                </a:solidFill>
              </a:rPr>
              <a:t>Metabolism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2478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14400"/>
            <a:ext cx="8001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85800" y="3352800"/>
            <a:ext cx="118891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Reduction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21685" y="3276600"/>
            <a:ext cx="114460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dirty="0" smtClean="0"/>
              <a:t>Oxidation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6248400"/>
            <a:ext cx="6858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Dark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96316" y="4724400"/>
            <a:ext cx="65188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Light  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8268" y="5943600"/>
            <a:ext cx="1406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11-cis-retinal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</a:t>
            </a:r>
            <a:r>
              <a:rPr lang="en-US" sz="3200" dirty="0" smtClean="0"/>
              <a:t> Function and Physiological Role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4525963"/>
          </a:xfrm>
        </p:spPr>
        <p:txBody>
          <a:bodyPr>
            <a:noAutofit/>
          </a:bodyPr>
          <a:lstStyle/>
          <a:p>
            <a:pPr marL="571500" indent="-571500"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I. Antioxidant:</a:t>
            </a:r>
            <a:r>
              <a:rPr lang="en-US" sz="2200" dirty="0" smtClean="0"/>
              <a:t> Vitamin A (</a:t>
            </a:r>
            <a:r>
              <a:rPr lang="en-US" sz="2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retinol and retinoic acid</a:t>
            </a:r>
            <a:r>
              <a:rPr lang="en-US" sz="2200" dirty="0" smtClean="0"/>
              <a:t>) reduce the risk of:</a:t>
            </a:r>
          </a:p>
          <a:p>
            <a:pPr marL="571500" indent="-571500" algn="l" rtl="0">
              <a:buFont typeface="Wingdings" pitchFamily="2" charset="2"/>
              <a:buChar char="Ø"/>
            </a:pPr>
            <a:r>
              <a:rPr lang="en-US" sz="2200" dirty="0" smtClean="0"/>
              <a:t>cancers e.g.  lung cancer in heavy smokers.</a:t>
            </a:r>
            <a:r>
              <a:rPr lang="en-US" sz="2200" b="1" dirty="0" smtClean="0">
                <a:solidFill>
                  <a:srgbClr val="C00000"/>
                </a:solidFill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(Anticancer agent)</a:t>
            </a:r>
          </a:p>
          <a:p>
            <a:pPr marL="571500" indent="-571500" algn="l" rtl="0">
              <a:buFont typeface="Wingdings" pitchFamily="2" charset="2"/>
              <a:buChar char="Ø"/>
            </a:pPr>
            <a:r>
              <a:rPr lang="en-US" sz="2200" dirty="0" smtClean="0"/>
              <a:t>Protecting from heart disease.</a:t>
            </a:r>
          </a:p>
          <a:p>
            <a:pPr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II. Role in cell growth and differentiation:</a:t>
            </a:r>
          </a:p>
          <a:p>
            <a:pPr algn="l" rtl="0">
              <a:buFont typeface="Symbol" pitchFamily="18" charset="2"/>
              <a:buChar char="·"/>
            </a:pPr>
            <a:r>
              <a:rPr lang="en-US" sz="2200" dirty="0" smtClean="0"/>
              <a:t>The mechanism of vitamin A action is mediated through </a:t>
            </a:r>
            <a:r>
              <a:rPr lang="en-US" sz="2200" b="1" dirty="0" smtClean="0"/>
              <a:t>specific nuclear receptors</a:t>
            </a:r>
            <a:r>
              <a:rPr lang="en-US" sz="2200" dirty="0" smtClean="0"/>
              <a:t>. These receptors are activated by binding with retinoic acid. Activated receptors bind to DNA response elements located upstream of specific genes to</a:t>
            </a:r>
            <a:r>
              <a:rPr lang="en-US" sz="2200" b="1" dirty="0" smtClean="0"/>
              <a:t> regulate the level of expression</a:t>
            </a:r>
            <a:r>
              <a:rPr lang="en-US" sz="2200" dirty="0" smtClean="0"/>
              <a:t> of those genes. Those proteins will be involved in regulation of cell growth and differentiation. </a:t>
            </a:r>
          </a:p>
          <a:p>
            <a:pPr algn="l" rtl="0">
              <a:buNone/>
            </a:pPr>
            <a:r>
              <a:rPr lang="en-US" sz="2200" b="1" dirty="0" smtClean="0">
                <a:solidFill>
                  <a:srgbClr val="C00000"/>
                </a:solidFill>
              </a:rPr>
              <a:t>III. Role in Epithelial Tissue:</a:t>
            </a:r>
          </a:p>
          <a:p>
            <a:pPr algn="l" rtl="0">
              <a:buNone/>
            </a:pPr>
            <a:r>
              <a:rPr lang="en-US" sz="2200" dirty="0" smtClean="0">
                <a:sym typeface="Symbol"/>
              </a:rPr>
              <a:t></a:t>
            </a:r>
            <a:r>
              <a:rPr lang="en-US" sz="2200" dirty="0" smtClean="0"/>
              <a:t>	Vitamin A is essential for health and integrity of the epithelial tissues.</a:t>
            </a:r>
          </a:p>
          <a:p>
            <a:pPr algn="l" rtl="0">
              <a:buNone/>
            </a:pPr>
            <a:r>
              <a:rPr lang="en-US" sz="2200" dirty="0" smtClean="0">
                <a:sym typeface="Symbol"/>
              </a:rPr>
              <a:t></a:t>
            </a:r>
            <a:r>
              <a:rPr lang="en-US" sz="2200" dirty="0" smtClean="0"/>
              <a:t>	Retinal also </a:t>
            </a:r>
            <a:r>
              <a:rPr lang="en-US" sz="2200" b="1" i="1" dirty="0" smtClean="0">
                <a:solidFill>
                  <a:srgbClr val="0070C0"/>
                </a:solidFill>
              </a:rPr>
              <a:t>inhibits the synthesis and deposition of keratin </a:t>
            </a:r>
            <a:r>
              <a:rPr lang="en-US" sz="2200" dirty="0" smtClean="0"/>
              <a:t>by epithelial cells.</a:t>
            </a:r>
          </a:p>
          <a:p>
            <a:pPr algn="l" rtl="0">
              <a:buFont typeface="Symbol"/>
              <a:buChar char="·"/>
            </a:pPr>
            <a:endParaRPr lang="en-US" sz="2200" dirty="0" smtClean="0"/>
          </a:p>
          <a:p>
            <a:pPr algn="l" rtl="0">
              <a:buNone/>
            </a:pP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75458" name="Picture 2" descr="http://slideplayer.com/slide/5150171/16/images/10/Mechanism+of+hormonal+actions+Action+of+Steroid+Hormon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304800"/>
            <a:ext cx="9144000" cy="6416674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l" rtl="0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Vitamin A: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600" b="1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IV. Role in Vision:</a:t>
            </a:r>
            <a:endParaRPr lang="en-US" sz="24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41437"/>
            <a:ext cx="5791200" cy="4525963"/>
          </a:xfrm>
        </p:spPr>
        <p:txBody>
          <a:bodyPr>
            <a:noAutofit/>
          </a:bodyPr>
          <a:lstStyle/>
          <a:p>
            <a:pPr algn="l" rtl="0"/>
            <a:r>
              <a:rPr lang="en-US" sz="2100" dirty="0" smtClean="0"/>
              <a:t>The retinal rod cells are adapted for vision in low light intensities (</a:t>
            </a:r>
            <a:r>
              <a:rPr lang="en-US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night vision</a:t>
            </a:r>
            <a:r>
              <a:rPr lang="en-US" sz="2100" dirty="0" smtClean="0"/>
              <a:t>).</a:t>
            </a:r>
          </a:p>
          <a:p>
            <a:pPr algn="l" rtl="0"/>
            <a:r>
              <a:rPr lang="en-US" sz="21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Rhodopsin</a:t>
            </a:r>
            <a:r>
              <a:rPr lang="en-US" sz="2100" dirty="0" smtClean="0"/>
              <a:t>;  conjugated protein, is formed in the retinal-rods by binding of </a:t>
            </a:r>
            <a:r>
              <a:rPr lang="en-US" sz="2100" b="1" u="sng" dirty="0" err="1" smtClean="0">
                <a:solidFill>
                  <a:srgbClr val="C00000"/>
                </a:solidFill>
              </a:rPr>
              <a:t>opsin</a:t>
            </a:r>
            <a:r>
              <a:rPr lang="en-US" sz="2100" dirty="0" smtClean="0"/>
              <a:t> to </a:t>
            </a:r>
            <a:r>
              <a:rPr lang="en-US" sz="2100" b="1" u="sng" dirty="0" smtClean="0">
                <a:solidFill>
                  <a:srgbClr val="C00000"/>
                </a:solidFill>
              </a:rPr>
              <a:t>11-cis-retinal</a:t>
            </a:r>
            <a:r>
              <a:rPr lang="en-US" sz="2100" dirty="0" smtClean="0"/>
              <a:t> during </a:t>
            </a:r>
            <a:r>
              <a:rPr lang="en-US" sz="2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dark.</a:t>
            </a:r>
          </a:p>
          <a:p>
            <a:pPr algn="l" rtl="0"/>
            <a:r>
              <a:rPr lang="en-US" sz="2100" dirty="0" smtClean="0"/>
              <a:t>When </a:t>
            </a:r>
            <a:r>
              <a:rPr lang="en-US" sz="2100" dirty="0" err="1" smtClean="0"/>
              <a:t>rhodopsin</a:t>
            </a:r>
            <a:r>
              <a:rPr lang="en-US" sz="2100" dirty="0" smtClean="0"/>
              <a:t> is exposed to </a:t>
            </a:r>
            <a:r>
              <a:rPr lang="en-US" sz="2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  <a:r>
              <a:rPr lang="en-US" sz="2100" dirty="0" smtClean="0"/>
              <a:t>, the bound 11-cis-retinal is transformed into </a:t>
            </a:r>
            <a:r>
              <a:rPr lang="en-US" sz="2100" b="1" u="sng" dirty="0" smtClean="0">
                <a:solidFill>
                  <a:srgbClr val="C00000"/>
                </a:solidFill>
              </a:rPr>
              <a:t>all trans retinal </a:t>
            </a:r>
            <a:r>
              <a:rPr lang="en-US" sz="2100" dirty="0" smtClean="0"/>
              <a:t>(change in configuration; non enzymatic).</a:t>
            </a:r>
          </a:p>
          <a:p>
            <a:pPr algn="l" rtl="0"/>
            <a:r>
              <a:rPr lang="en-US" sz="2100" b="1" i="1" dirty="0" smtClean="0">
                <a:solidFill>
                  <a:srgbClr val="002060"/>
                </a:solidFill>
              </a:rPr>
              <a:t>Dissociation of the bleached </a:t>
            </a:r>
            <a:r>
              <a:rPr lang="en-US" sz="2100" b="1" i="1" dirty="0" err="1" smtClean="0">
                <a:solidFill>
                  <a:srgbClr val="002060"/>
                </a:solidFill>
              </a:rPr>
              <a:t>rhodopsin</a:t>
            </a:r>
            <a:r>
              <a:rPr lang="en-US" sz="2100" b="1" i="1" dirty="0" smtClean="0">
                <a:solidFill>
                  <a:srgbClr val="002060"/>
                </a:solidFill>
              </a:rPr>
              <a:t> </a:t>
            </a:r>
            <a:r>
              <a:rPr lang="en-US" sz="2100" dirty="0" smtClean="0"/>
              <a:t>to yield free </a:t>
            </a:r>
            <a:r>
              <a:rPr lang="en-US" sz="2100" dirty="0" err="1" smtClean="0"/>
              <a:t>opsin</a:t>
            </a:r>
            <a:r>
              <a:rPr lang="en-US" sz="2100" dirty="0" smtClean="0"/>
              <a:t> and all trans retinal </a:t>
            </a:r>
            <a:r>
              <a:rPr lang="en-US" sz="2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initiates the nerve impulse </a:t>
            </a:r>
            <a:r>
              <a:rPr lang="en-US" sz="2100" dirty="0" smtClean="0"/>
              <a:t>which will be perceived by the brain.</a:t>
            </a:r>
          </a:p>
          <a:p>
            <a:pPr algn="l" rtl="0"/>
            <a:r>
              <a:rPr lang="en-US" sz="2100" dirty="0" err="1" smtClean="0"/>
              <a:t>Rhodopsin</a:t>
            </a:r>
            <a:r>
              <a:rPr lang="en-US" sz="2100" dirty="0" smtClean="0"/>
              <a:t> must be reconstituted for continued vision in dim light.  </a:t>
            </a:r>
          </a:p>
          <a:p>
            <a:pPr algn="l" rtl="0">
              <a:buNone/>
            </a:pPr>
            <a:endParaRPr lang="en-US" sz="2100" dirty="0" smtClean="0"/>
          </a:p>
          <a:p>
            <a:pPr algn="l" rtl="0">
              <a:buNone/>
            </a:pP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074D7-02FC-4D8C-85D6-80710E9C30DF}" type="slidenum">
              <a:rPr lang="ar-SA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62146" name="Picture 2" descr="12.64 Vitamin A Functions | Nutrition Flexbo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143000"/>
            <a:ext cx="2714625" cy="502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E2C4C7B96C94992FCDCD516328081" ma:contentTypeVersion="3" ma:contentTypeDescription="Create a new document." ma:contentTypeScope="" ma:versionID="c01e398f8a868412e26a98135db085f7">
  <xsd:schema xmlns:xsd="http://www.w3.org/2001/XMLSchema" xmlns:xs="http://www.w3.org/2001/XMLSchema" xmlns:p="http://schemas.microsoft.com/office/2006/metadata/properties" xmlns:ns2="e0585ad6-e60d-4dbf-9f0f-7ca5398387e1" targetNamespace="http://schemas.microsoft.com/office/2006/metadata/properties" ma:root="true" ma:fieldsID="69218052bc2637835f6b00bee49e84ff" ns2:_="">
    <xsd:import namespace="e0585ad6-e60d-4dbf-9f0f-7ca5398387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585ad6-e60d-4dbf-9f0f-7ca5398387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043201-75A8-44E3-98F1-59B7A13FFC8A}"/>
</file>

<file path=customXml/itemProps2.xml><?xml version="1.0" encoding="utf-8"?>
<ds:datastoreItem xmlns:ds="http://schemas.openxmlformats.org/officeDocument/2006/customXml" ds:itemID="{9D144FB6-2C91-4704-BD61-F77BA092A0F8}"/>
</file>

<file path=customXml/itemProps3.xml><?xml version="1.0" encoding="utf-8"?>
<ds:datastoreItem xmlns:ds="http://schemas.openxmlformats.org/officeDocument/2006/customXml" ds:itemID="{2377CBD0-F715-4786-B1ED-740C71D6729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12722</TotalTime>
  <Words>1539</Words>
  <Application>Microsoft Office PowerPoint</Application>
  <PresentationFormat>On-screen Show (4:3)</PresentationFormat>
  <Paragraphs>205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Vitamins Fat soluble vitamins (Vit.A and Vit.D) Lecture 2 (23 slides) </vt:lpstr>
      <vt:lpstr>Fat soluble vitamins  Vitamin A</vt:lpstr>
      <vt:lpstr>Vitamin A: Chemical structure</vt:lpstr>
      <vt:lpstr>Slide 4</vt:lpstr>
      <vt:lpstr>Absorption and Storage </vt:lpstr>
      <vt:lpstr>Vitamin A:  Metabolism</vt:lpstr>
      <vt:lpstr>Vitamin A: Function and Physiological Role</vt:lpstr>
      <vt:lpstr>Slide 8</vt:lpstr>
      <vt:lpstr>Vitamin A:  IV. Role in Vision:</vt:lpstr>
      <vt:lpstr>Slide 10</vt:lpstr>
      <vt:lpstr>Vitamin A: Summary of function</vt:lpstr>
      <vt:lpstr>Vitamin A: Deficiency</vt:lpstr>
      <vt:lpstr>Toxicity (Hypervitaminosis A)</vt:lpstr>
      <vt:lpstr>Fat soluble vitamins  Vitamin D</vt:lpstr>
      <vt:lpstr>Vitamin D: Introduction </vt:lpstr>
      <vt:lpstr>Vitamin D: Sources</vt:lpstr>
      <vt:lpstr>Vitamin D: Activation </vt:lpstr>
      <vt:lpstr>Vitamin D: Function  </vt:lpstr>
      <vt:lpstr>Function  </vt:lpstr>
      <vt:lpstr>Function: III. Vitamin D and immunity </vt:lpstr>
      <vt:lpstr>Function: III. Vitamin D and immunity </vt:lpstr>
      <vt:lpstr>Slide 22</vt:lpstr>
      <vt:lpstr>Vitamin D: Deficiency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Hareedy</dc:creator>
  <cp:lastModifiedBy>emans</cp:lastModifiedBy>
  <cp:revision>1336</cp:revision>
  <dcterms:created xsi:type="dcterms:W3CDTF">2013-02-18T19:28:12Z</dcterms:created>
  <dcterms:modified xsi:type="dcterms:W3CDTF">2020-12-08T11:13:07Z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0x010100A4CE2C4C7B96C94992FCDCD516328081</vt:lpwstr>
  </property>
</Properties>
</file>