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8" r:id="rId2"/>
    <p:sldId id="319" r:id="rId3"/>
    <p:sldId id="296" r:id="rId4"/>
    <p:sldId id="256" r:id="rId5"/>
    <p:sldId id="257" r:id="rId6"/>
    <p:sldId id="295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98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0A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 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 /><Relationship Id="rId1" Type="http://schemas.openxmlformats.org/officeDocument/2006/relationships/image" Target="../media/image5.w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9A051-C182-4182-826B-57F9852E730C}" type="datetimeFigureOut">
              <a:rPr lang="en-MY" smtClean="0"/>
              <a:t>3/7/2020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B2CFD-9033-46A6-92EB-DF6E45F956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867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19BFE48-A93C-4634-8E88-CFDF53387997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2E80-B54E-4E32-A588-269DA26509C6}" type="datetime1">
              <a:rPr lang="en-MY" smtClean="0"/>
              <a:t>3/7/2020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148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27C-D230-4CF1-87E8-712F680B71F9}" type="datetime1">
              <a:rPr lang="en-MY" smtClean="0"/>
              <a:t>3/7/2020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529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73EB-3D4C-425E-9016-03AB2D7DFACA}" type="datetime1">
              <a:rPr lang="en-MY" smtClean="0"/>
              <a:t>3/7/2020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509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051-5E29-4132-B6E8-81B02C67F96C}" type="datetime1">
              <a:rPr lang="en-MY" smtClean="0"/>
              <a:t>3/7/2020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015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ADC4-EF95-4C07-951A-611460A0D2B8}" type="datetime1">
              <a:rPr lang="en-MY" smtClean="0"/>
              <a:t>3/7/2020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174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4975-7314-456C-A0F2-06E4D0B3F515}" type="datetime1">
              <a:rPr lang="en-MY" smtClean="0"/>
              <a:t>3/7/2020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101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F609-BCE3-4DF2-B81A-6FA0AAB13FE7}" type="datetime1">
              <a:rPr lang="en-MY" smtClean="0"/>
              <a:t>3/7/2020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781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46BD-3F5D-4FD5-AB3E-05AB76ABD843}" type="datetime1">
              <a:rPr lang="en-MY" smtClean="0"/>
              <a:t>3/7/2020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460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A740-BEA4-47AC-85BB-4509F89BDCFF}" type="datetime1">
              <a:rPr lang="en-MY" smtClean="0"/>
              <a:t>3/7/2020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479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4B62-CEBF-468A-B500-9DEA6D6B7747}" type="datetime1">
              <a:rPr lang="en-MY" smtClean="0"/>
              <a:t>3/7/2020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182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01FD-8879-440C-AD86-01614CAF5927}" type="datetime1">
              <a:rPr lang="en-MY" smtClean="0"/>
              <a:t>3/7/2020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8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F6C0C-75BA-446B-9EAF-14C27D6AC91D}" type="datetime1">
              <a:rPr lang="en-MY" smtClean="0"/>
              <a:t>3/7/2020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2C04-09B3-4064-9F73-8CAAFAE8F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040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4.wmf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6.wmf" /><Relationship Id="rId5" Type="http://schemas.openxmlformats.org/officeDocument/2006/relationships/oleObject" Target="../embeddings/oleObject3.bin" /><Relationship Id="rId4" Type="http://schemas.openxmlformats.org/officeDocument/2006/relationships/image" Target="../media/image5.wmf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3.vml" /><Relationship Id="rId6" Type="http://schemas.openxmlformats.org/officeDocument/2006/relationships/oleObject" Target="../embeddings/oleObject6.bin" /><Relationship Id="rId5" Type="http://schemas.openxmlformats.org/officeDocument/2006/relationships/oleObject" Target="../embeddings/oleObject5.bin" /><Relationship Id="rId4" Type="http://schemas.openxmlformats.org/officeDocument/2006/relationships/image" Target="../media/image7.wmf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4.vml" /><Relationship Id="rId4" Type="http://schemas.openxmlformats.org/officeDocument/2006/relationships/image" Target="../media/image7.wmf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4" name="WordArt 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924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838200" y="5641975"/>
            <a:ext cx="551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600" b="1" i="1" dirty="0">
                <a:solidFill>
                  <a:srgbClr val="FFFFFF"/>
                </a:solidFill>
              </a:rPr>
              <a:t>DR. Waqar Al – Kubaisy</a:t>
            </a:r>
            <a:r>
              <a:rPr lang="nl-NL" sz="3600" dirty="0">
                <a:solidFill>
                  <a:srgbClr val="E8E818"/>
                </a:solidFill>
              </a:rPr>
              <a:t> </a:t>
            </a:r>
          </a:p>
          <a:p>
            <a:endParaRPr lang="nl-NL" sz="1800" dirty="0">
              <a:solidFill>
                <a:srgbClr val="E8E818"/>
              </a:solidFill>
            </a:endParaRPr>
          </a:p>
        </p:txBody>
      </p:sp>
      <p:pic>
        <p:nvPicPr>
          <p:cNvPr id="194566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69" y="3429000"/>
            <a:ext cx="478393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6CCC58-0400-406E-B098-45320232D105}" type="slidenum">
              <a:rPr lang="ar-SA" sz="14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7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Measures of Central Tendency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2800" b="1" u="sng" dirty="0">
                <a:solidFill>
                  <a:srgbClr val="FF0000"/>
                </a:solidFill>
              </a:rPr>
              <a:t>value </a:t>
            </a:r>
            <a:r>
              <a:rPr lang="en-US" sz="2800" b="1" dirty="0">
                <a:solidFill>
                  <a:srgbClr val="002060"/>
                </a:solidFill>
              </a:rPr>
              <a:t>around which the data has a tendency to congregate or cluster</a:t>
            </a:r>
          </a:p>
          <a:p>
            <a:r>
              <a:rPr lang="en-US" sz="2800" dirty="0"/>
              <a:t>    </a:t>
            </a:r>
          </a:p>
          <a:p>
            <a:r>
              <a:rPr lang="en-US" sz="2800" b="1" dirty="0"/>
              <a:t>  </a:t>
            </a:r>
            <a:r>
              <a:rPr lang="en-US" sz="2800" b="1" dirty="0">
                <a:solidFill>
                  <a:schemeClr val="tx2"/>
                </a:solidFill>
              </a:rPr>
              <a:t>1- Mean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             2- Median   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                   3- Mode    </a:t>
            </a:r>
          </a:p>
          <a:p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5301208"/>
            <a:ext cx="7272808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22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choice </a:t>
            </a:r>
            <a:r>
              <a:rPr lang="en-US" sz="2800" b="1" dirty="0"/>
              <a:t>of the most appropriate measure</a:t>
            </a:r>
            <a:r>
              <a:rPr lang="en-US" sz="2800" dirty="0"/>
              <a:t> </a:t>
            </a:r>
            <a:endParaRPr lang="en-US" sz="2800" b="1" dirty="0"/>
          </a:p>
          <a:p>
            <a:r>
              <a:rPr lang="en-US" sz="2800" b="1" dirty="0"/>
              <a:t>  </a:t>
            </a:r>
            <a:r>
              <a:rPr lang="en-US" sz="2800" b="1" dirty="0">
                <a:solidFill>
                  <a:srgbClr val="002060"/>
                </a:solidFill>
              </a:rPr>
              <a:t>depends crucially </a:t>
            </a:r>
            <a:r>
              <a:rPr lang="en-US" sz="2800" b="1" dirty="0"/>
              <a:t>on the </a:t>
            </a:r>
            <a:r>
              <a:rPr lang="en-US" sz="2800" b="1" dirty="0">
                <a:solidFill>
                  <a:srgbClr val="FF0000"/>
                </a:solidFill>
              </a:rPr>
              <a:t>type of data </a:t>
            </a:r>
            <a:r>
              <a:rPr lang="en-US" sz="2800" b="1" dirty="0"/>
              <a:t>involved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4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16687"/>
            <a:ext cx="9036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Mode (Mo)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Most frequently occurring </a:t>
            </a:r>
            <a:r>
              <a:rPr lang="en-US" sz="2800" b="1" dirty="0">
                <a:cs typeface="Times New Roman" pitchFamily="18" charset="0"/>
              </a:rPr>
              <a:t>value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in a set of observation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800" b="1" dirty="0">
                <a:cs typeface="Arial" charset="0"/>
              </a:rPr>
              <a:t>                          Or </a:t>
            </a:r>
          </a:p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value</a:t>
            </a:r>
            <a:r>
              <a:rPr lang="en-US" sz="2800" b="1" dirty="0">
                <a:cs typeface="Times New Roman" pitchFamily="18" charset="0"/>
              </a:rPr>
              <a:t> of observation which has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    the 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highest frequency </a:t>
            </a:r>
            <a:r>
              <a:rPr lang="en-US" sz="2800" b="1" dirty="0">
                <a:cs typeface="Times New Roman" pitchFamily="18" charset="0"/>
              </a:rPr>
              <a:t>in a set of observation .               </a:t>
            </a:r>
          </a:p>
          <a:p>
            <a:pPr eaLnBrk="0" hangingPunct="0">
              <a:buFont typeface="Times New Roman" pitchFamily="18" charset="0"/>
              <a:buChar char="-"/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                    5   1,    3,    2,    6</a:t>
            </a:r>
            <a:r>
              <a:rPr lang="en-US" sz="2800" dirty="0">
                <a:cs typeface="Times New Roman" pitchFamily="18" charset="0"/>
              </a:rPr>
              <a:t> ,   </a:t>
            </a:r>
            <a:r>
              <a:rPr lang="en-US" sz="2800" b="1" dirty="0">
                <a:cs typeface="Times New Roman" pitchFamily="18" charset="0"/>
              </a:rPr>
              <a:t>7,  10    </a:t>
            </a:r>
            <a:r>
              <a:rPr lang="en-US" sz="2800" b="1" u="sng" dirty="0">
                <a:cs typeface="Times New Roman" pitchFamily="18" charset="0"/>
              </a:rPr>
              <a:t>5</a:t>
            </a:r>
          </a:p>
          <a:p>
            <a:pPr eaLnBrk="0" hangingPunct="0">
              <a:buFont typeface="Times New Roman" pitchFamily="18" charset="0"/>
              <a:buChar char="-"/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Mode </a:t>
            </a:r>
            <a:r>
              <a:rPr kumimoji="1" lang="en-US" sz="2800" b="1" dirty="0">
                <a:cs typeface="Arial" charset="0"/>
              </a:rPr>
              <a:t>This is the </a:t>
            </a:r>
            <a:r>
              <a:rPr kumimoji="1" lang="en-US" sz="2800" b="1" dirty="0">
                <a:solidFill>
                  <a:schemeClr val="tx2"/>
                </a:solidFill>
                <a:cs typeface="Arial" charset="0"/>
              </a:rPr>
              <a:t>only measure </a:t>
            </a:r>
            <a:r>
              <a:rPr kumimoji="1" lang="en-US" sz="2800" b="1" dirty="0">
                <a:cs typeface="Arial" charset="0"/>
              </a:rPr>
              <a:t>of central tendency that can be used for </a:t>
            </a:r>
            <a:r>
              <a:rPr kumimoji="1" lang="en-US" sz="2800" b="1" dirty="0">
                <a:solidFill>
                  <a:srgbClr val="FF0000"/>
                </a:solidFill>
                <a:cs typeface="Arial" charset="0"/>
              </a:rPr>
              <a:t>qualitative data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200" indent="-4572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is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not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 practically  </a:t>
            </a:r>
            <a:r>
              <a:rPr lang="en-US" sz="2800" b="1" dirty="0">
                <a:cs typeface="Times New Roman" pitchFamily="18" charset="0"/>
              </a:rPr>
              <a:t>useful with the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metric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 (</a:t>
            </a:r>
            <a:r>
              <a:rPr kumimoji="1" lang="en-US" sz="2800" b="1" dirty="0">
                <a:solidFill>
                  <a:srgbClr val="FF0000"/>
                </a:solidFill>
                <a:cs typeface="Arial" charset="0"/>
              </a:rPr>
              <a:t>quantitative)</a:t>
            </a:r>
            <a:endParaRPr lang="en-US" sz="28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continuous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data where no two value may be the same,</a:t>
            </a:r>
          </a:p>
          <a:p>
            <a:pPr marL="457200" indent="-45720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If the observation all having different value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           5   1,    3,    2,    6 ,   7,  10   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?????   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776" y="-17695"/>
            <a:ext cx="2016224" cy="1200329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Measures of C T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1- Mean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2- Median   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3- Mode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524799" y="2636912"/>
            <a:ext cx="914400" cy="725371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24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7" y="522929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cs typeface="Times New Roman" pitchFamily="18" charset="0"/>
              </a:rPr>
              <a:t>  If the observation all having different value</a:t>
            </a:r>
          </a:p>
          <a:p>
            <a:pPr marL="457200" indent="-457200"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800" b="1" dirty="0">
                <a:cs typeface="Times New Roman" pitchFamily="18" charset="0"/>
              </a:rPr>
              <a:t>there is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no </a:t>
            </a:r>
            <a:r>
              <a:rPr lang="en-US" sz="2800" b="1" dirty="0">
                <a:cs typeface="Times New Roman" pitchFamily="18" charset="0"/>
              </a:rPr>
              <a:t>Mode</a:t>
            </a:r>
            <a:r>
              <a:rPr lang="en-US" sz="2800" dirty="0">
                <a:cs typeface="Times New Roman" pitchFamily="18" charset="0"/>
              </a:rPr>
              <a:t>      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5    1    3    2    6</a:t>
            </a:r>
            <a:r>
              <a:rPr lang="en-US" sz="2800" dirty="0">
                <a:solidFill>
                  <a:schemeClr val="tx2"/>
                </a:solidFill>
                <a:cs typeface="Times New Roman" pitchFamily="18" charset="0"/>
              </a:rPr>
              <a:t> .</a:t>
            </a:r>
          </a:p>
          <a:p>
            <a:pPr eaLnBrk="0" hangingPunct="0">
              <a:tabLst>
                <a:tab pos="457200" algn="l"/>
              </a:tabLst>
            </a:pPr>
            <a:endParaRPr lang="en-US" sz="2800" dirty="0">
              <a:cs typeface="Times New Roman" pitchFamily="18" charset="0"/>
            </a:endParaRPr>
          </a:p>
          <a:p>
            <a:pPr marL="457200" indent="-457200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>
                <a:cs typeface="Times New Roman" pitchFamily="18" charset="0"/>
              </a:rPr>
              <a:t>    We might have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one</a:t>
            </a:r>
            <a:r>
              <a:rPr lang="en-US" sz="2800" b="1" dirty="0">
                <a:cs typeface="Times New Roman" pitchFamily="18" charset="0"/>
              </a:rPr>
              <a:t> Mode     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5 ,  1    2,    3,   1       6 </a:t>
            </a:r>
          </a:p>
          <a:p>
            <a:endParaRPr lang="en-MY" sz="2800" b="1" dirty="0"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cs typeface="Times New Roman" pitchFamily="18" charset="0"/>
              </a:rPr>
              <a:t>  We might have more than one Mode</a:t>
            </a:r>
          </a:p>
          <a:p>
            <a:r>
              <a:rPr lang="en-MY" sz="2800" b="1" dirty="0">
                <a:cs typeface="Times New Roman" pitchFamily="18" charset="0"/>
              </a:rPr>
              <a:t>                                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5,    1,     3,     5   7,    3,     6 ,   2  </a:t>
            </a:r>
          </a:p>
          <a:p>
            <a:r>
              <a:rPr lang="en-MY" sz="2800" b="1" dirty="0">
                <a:cs typeface="Times New Roman" pitchFamily="18" charset="0"/>
              </a:rPr>
              <a:t>                               </a:t>
            </a:r>
          </a:p>
          <a:p>
            <a:r>
              <a:rPr lang="en-MY" sz="2800" b="1" dirty="0">
                <a:cs typeface="Times New Roman" pitchFamily="18" charset="0"/>
              </a:rPr>
              <a:t>                              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5,     1,     3,   5,     7,   3,     6,    2, 7,</a:t>
            </a:r>
            <a:endParaRPr lang="en-US" sz="2800" b="1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800" b="1" dirty="0"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/>
              <a:t>      </a:t>
            </a:r>
            <a:r>
              <a:rPr lang="en-US" sz="2800" b="1" dirty="0"/>
              <a:t>5,     1,     3,   5,     7,   3,     6,    2,   1 ,   3       </a:t>
            </a:r>
            <a:r>
              <a:rPr lang="en-US" sz="2800" b="1" dirty="0">
                <a:solidFill>
                  <a:srgbClr val="FF0000"/>
                </a:solidFill>
              </a:rPr>
              <a:t>??? 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2607822" y="3068960"/>
            <a:ext cx="504056" cy="570711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5-Point Star 3"/>
          <p:cNvSpPr/>
          <p:nvPr/>
        </p:nvSpPr>
        <p:spPr>
          <a:xfrm>
            <a:off x="4518393" y="3124551"/>
            <a:ext cx="495672" cy="565255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Oval 4"/>
          <p:cNvSpPr/>
          <p:nvPr/>
        </p:nvSpPr>
        <p:spPr>
          <a:xfrm>
            <a:off x="5508104" y="3124551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Oval 5"/>
          <p:cNvSpPr/>
          <p:nvPr/>
        </p:nvSpPr>
        <p:spPr>
          <a:xfrm>
            <a:off x="3835733" y="3124551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Oval 6"/>
          <p:cNvSpPr/>
          <p:nvPr/>
        </p:nvSpPr>
        <p:spPr>
          <a:xfrm>
            <a:off x="4289793" y="4030851"/>
            <a:ext cx="457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Isosceles Triangle 7"/>
          <p:cNvSpPr/>
          <p:nvPr/>
        </p:nvSpPr>
        <p:spPr>
          <a:xfrm>
            <a:off x="3651719" y="4037384"/>
            <a:ext cx="629671" cy="2286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ounded Rectangle 8"/>
          <p:cNvSpPr/>
          <p:nvPr/>
        </p:nvSpPr>
        <p:spPr>
          <a:xfrm>
            <a:off x="4842302" y="4028592"/>
            <a:ext cx="50405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9"/>
          <p:cNvSpPr/>
          <p:nvPr/>
        </p:nvSpPr>
        <p:spPr>
          <a:xfrm>
            <a:off x="7164288" y="4035942"/>
            <a:ext cx="50405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Isosceles Triangle 10"/>
          <p:cNvSpPr/>
          <p:nvPr/>
        </p:nvSpPr>
        <p:spPr>
          <a:xfrm>
            <a:off x="5421868" y="4060567"/>
            <a:ext cx="629671" cy="2286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Oval 11"/>
          <p:cNvSpPr/>
          <p:nvPr/>
        </p:nvSpPr>
        <p:spPr>
          <a:xfrm>
            <a:off x="2379222" y="4077072"/>
            <a:ext cx="457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Oval 12"/>
          <p:cNvSpPr/>
          <p:nvPr/>
        </p:nvSpPr>
        <p:spPr>
          <a:xfrm>
            <a:off x="2267744" y="4941168"/>
            <a:ext cx="457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Oval 13"/>
          <p:cNvSpPr/>
          <p:nvPr/>
        </p:nvSpPr>
        <p:spPr>
          <a:xfrm>
            <a:off x="6372200" y="4941168"/>
            <a:ext cx="457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Oval 14"/>
          <p:cNvSpPr/>
          <p:nvPr/>
        </p:nvSpPr>
        <p:spPr>
          <a:xfrm>
            <a:off x="3909718" y="4941168"/>
            <a:ext cx="457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19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dirty="0">
                <a:cs typeface="Times New Roman" pitchFamily="18" charset="0"/>
              </a:rPr>
              <a:t>there is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no </a:t>
            </a:r>
            <a:r>
              <a:rPr lang="en-US" sz="2800" b="1" dirty="0">
                <a:cs typeface="Times New Roman" pitchFamily="18" charset="0"/>
              </a:rPr>
              <a:t>Mode</a:t>
            </a:r>
            <a:r>
              <a:rPr lang="en-US" sz="2800" dirty="0">
                <a:cs typeface="Times New Roman" pitchFamily="18" charset="0"/>
              </a:rPr>
              <a:t>                </a:t>
            </a:r>
            <a:r>
              <a:rPr lang="en-US" sz="2800" b="1" dirty="0">
                <a:cs typeface="Times New Roman" pitchFamily="18" charset="0"/>
              </a:rPr>
              <a:t>5    1    3    2    6</a:t>
            </a:r>
            <a:r>
              <a:rPr lang="en-US" sz="2800" dirty="0">
                <a:cs typeface="Times New Roman" pitchFamily="18" charset="0"/>
              </a:rPr>
              <a:t> .</a:t>
            </a:r>
          </a:p>
          <a:p>
            <a:pPr eaLnBrk="0" hangingPunct="0">
              <a:tabLst>
                <a:tab pos="457200" algn="l"/>
              </a:tabLst>
            </a:pPr>
            <a:endParaRPr lang="en-US" sz="2800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800" b="1" dirty="0">
                <a:cs typeface="Times New Roman" pitchFamily="18" charset="0"/>
              </a:rPr>
              <a:t>one Mode</a:t>
            </a:r>
            <a:r>
              <a:rPr lang="en-US" sz="2800" dirty="0">
                <a:cs typeface="Times New Roman" pitchFamily="18" charset="0"/>
              </a:rPr>
              <a:t>  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unimodal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2800" dirty="0">
                <a:cs typeface="Times New Roman" pitchFamily="18" charset="0"/>
              </a:rPr>
              <a:t>     </a:t>
            </a:r>
            <a:r>
              <a:rPr lang="en-US" sz="2800" b="1" dirty="0">
                <a:cs typeface="Times New Roman" pitchFamily="18" charset="0"/>
              </a:rPr>
              <a:t>5 , 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1 </a:t>
            </a:r>
            <a:r>
              <a:rPr lang="en-US" sz="2800" b="1" dirty="0">
                <a:cs typeface="Times New Roman" pitchFamily="18" charset="0"/>
              </a:rPr>
              <a:t>   2,    3,  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1 </a:t>
            </a:r>
            <a:r>
              <a:rPr lang="en-US" sz="2800" b="1" dirty="0">
                <a:cs typeface="Times New Roman" pitchFamily="18" charset="0"/>
              </a:rPr>
              <a:t>      6 </a:t>
            </a:r>
          </a:p>
          <a:p>
            <a:pPr eaLnBrk="0" hangingPunct="0">
              <a:tabLst>
                <a:tab pos="457200" algn="l"/>
              </a:tabLst>
            </a:pPr>
            <a:endParaRPr lang="en-US" sz="2800" b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MY" sz="2800" b="1" dirty="0">
                <a:cs typeface="Times New Roman" pitchFamily="18" charset="0"/>
              </a:rPr>
              <a:t>more than one Mode</a:t>
            </a:r>
          </a:p>
          <a:p>
            <a:pPr eaLnBrk="0" hangingPunct="0">
              <a:tabLst>
                <a:tab pos="457200" algn="l"/>
              </a:tabLst>
            </a:pPr>
            <a:endParaRPr lang="en-MY" sz="2800" b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 Bimodal          </a:t>
            </a:r>
            <a:r>
              <a:rPr lang="en-MY" sz="2800" b="1" dirty="0">
                <a:solidFill>
                  <a:schemeClr val="accent1"/>
                </a:solidFill>
                <a:cs typeface="Times New Roman" pitchFamily="18" charset="0"/>
              </a:rPr>
              <a:t>5</a:t>
            </a:r>
            <a:r>
              <a:rPr lang="en-MY" sz="2800" b="1" dirty="0">
                <a:cs typeface="Times New Roman" pitchFamily="18" charset="0"/>
              </a:rPr>
              <a:t>,    1,     </a:t>
            </a:r>
            <a:r>
              <a:rPr lang="en-MY" sz="2800" b="1" dirty="0">
                <a:solidFill>
                  <a:srgbClr val="7030A0"/>
                </a:solidFill>
                <a:cs typeface="Times New Roman" pitchFamily="18" charset="0"/>
              </a:rPr>
              <a:t>3</a:t>
            </a:r>
            <a:r>
              <a:rPr lang="en-MY" sz="2800" b="1" dirty="0">
                <a:solidFill>
                  <a:schemeClr val="accent1"/>
                </a:solidFill>
                <a:cs typeface="Times New Roman" pitchFamily="18" charset="0"/>
              </a:rPr>
              <a:t>,     5   </a:t>
            </a:r>
            <a:r>
              <a:rPr lang="en-MY" sz="2800" b="1" dirty="0">
                <a:cs typeface="Times New Roman" pitchFamily="18" charset="0"/>
              </a:rPr>
              <a:t>7,    </a:t>
            </a:r>
            <a:r>
              <a:rPr lang="en-MY" sz="2800" b="1" dirty="0">
                <a:solidFill>
                  <a:srgbClr val="7030A0"/>
                </a:solidFill>
                <a:cs typeface="Times New Roman" pitchFamily="18" charset="0"/>
              </a:rPr>
              <a:t>3</a:t>
            </a:r>
            <a:r>
              <a:rPr lang="en-MY" sz="2800" b="1" dirty="0">
                <a:cs typeface="Times New Roman" pitchFamily="18" charset="0"/>
              </a:rPr>
              <a:t>,     6 ,   2  </a:t>
            </a:r>
          </a:p>
          <a:p>
            <a:pPr eaLnBrk="0" hangingPunct="0">
              <a:tabLst>
                <a:tab pos="457200" algn="l"/>
              </a:tabLst>
            </a:pPr>
            <a:r>
              <a:rPr lang="en-MY" sz="2800" b="1" dirty="0">
                <a:cs typeface="Times New Roman" pitchFamily="18" charset="0"/>
              </a:rPr>
              <a:t>                               </a:t>
            </a:r>
          </a:p>
          <a:p>
            <a:pPr eaLnBrk="0" hangingPunct="0">
              <a:tabLst>
                <a:tab pos="457200" algn="l"/>
              </a:tabLst>
            </a:pP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MY" sz="2800" b="1" dirty="0" err="1">
                <a:solidFill>
                  <a:srgbClr val="FF0000"/>
                </a:solidFill>
                <a:cs typeface="Times New Roman" pitchFamily="18" charset="0"/>
              </a:rPr>
              <a:t>Trimodal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         </a:t>
            </a:r>
            <a:r>
              <a:rPr lang="en-MY" sz="2800" b="1" dirty="0">
                <a:solidFill>
                  <a:schemeClr val="accent1"/>
                </a:solidFill>
                <a:cs typeface="Times New Roman" pitchFamily="18" charset="0"/>
              </a:rPr>
              <a:t>5</a:t>
            </a:r>
            <a:r>
              <a:rPr lang="en-MY" sz="2800" b="1" dirty="0">
                <a:cs typeface="Times New Roman" pitchFamily="18" charset="0"/>
              </a:rPr>
              <a:t>,     </a:t>
            </a:r>
            <a:r>
              <a:rPr lang="en-MY" sz="2800" b="1" dirty="0">
                <a:solidFill>
                  <a:srgbClr val="00B050"/>
                </a:solidFill>
                <a:cs typeface="Times New Roman" pitchFamily="18" charset="0"/>
              </a:rPr>
              <a:t>1</a:t>
            </a:r>
            <a:r>
              <a:rPr lang="en-MY" sz="2800" b="1" dirty="0">
                <a:cs typeface="Times New Roman" pitchFamily="18" charset="0"/>
              </a:rPr>
              <a:t>,     </a:t>
            </a:r>
            <a:r>
              <a:rPr lang="en-MY" sz="2800" b="1" dirty="0">
                <a:solidFill>
                  <a:srgbClr val="7030A0"/>
                </a:solidFill>
                <a:cs typeface="Times New Roman" pitchFamily="18" charset="0"/>
              </a:rPr>
              <a:t>3,   </a:t>
            </a:r>
            <a:r>
              <a:rPr lang="en-MY" sz="2800" b="1" dirty="0">
                <a:solidFill>
                  <a:schemeClr val="accent1"/>
                </a:solidFill>
                <a:cs typeface="Times New Roman" pitchFamily="18" charset="0"/>
              </a:rPr>
              <a:t>5</a:t>
            </a:r>
            <a:r>
              <a:rPr lang="en-MY" sz="2800" b="1" dirty="0">
                <a:cs typeface="Times New Roman" pitchFamily="18" charset="0"/>
              </a:rPr>
              <a:t>,     7,   </a:t>
            </a:r>
            <a:r>
              <a:rPr lang="en-MY" sz="2800" b="1" dirty="0">
                <a:solidFill>
                  <a:srgbClr val="7030A0"/>
                </a:solidFill>
                <a:cs typeface="Times New Roman" pitchFamily="18" charset="0"/>
              </a:rPr>
              <a:t>3</a:t>
            </a:r>
            <a:r>
              <a:rPr lang="en-MY" sz="2800" b="1" dirty="0">
                <a:cs typeface="Times New Roman" pitchFamily="18" charset="0"/>
              </a:rPr>
              <a:t>,     6,    2,  </a:t>
            </a:r>
            <a:r>
              <a:rPr lang="en-MY" sz="2800" b="1" dirty="0">
                <a:solidFill>
                  <a:srgbClr val="00B050"/>
                </a:solidFill>
                <a:cs typeface="Times New Roman" pitchFamily="18" charset="0"/>
              </a:rPr>
              <a:t>1 </a:t>
            </a:r>
            <a:r>
              <a:rPr lang="en-MY" sz="2800" b="1" dirty="0">
                <a:cs typeface="Times New Roman" pitchFamily="18" charset="0"/>
              </a:rPr>
              <a:t>                           </a:t>
            </a:r>
          </a:p>
          <a:p>
            <a:pPr eaLnBrk="0" hangingPunct="0">
              <a:tabLst>
                <a:tab pos="457200" algn="l"/>
              </a:tabLst>
            </a:pPr>
            <a:endParaRPr lang="en-US" sz="2800" b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5,     1,     </a:t>
            </a:r>
            <a:r>
              <a:rPr lang="en-US" sz="2800" b="1" dirty="0">
                <a:solidFill>
                  <a:srgbClr val="7030A0"/>
                </a:solidFill>
                <a:ea typeface="Times New Roman" pitchFamily="18" charset="0"/>
                <a:cs typeface="Simplified Arabic" pitchFamily="18" charset="-78"/>
              </a:rPr>
              <a:t>3,   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5,     7</a:t>
            </a:r>
            <a:r>
              <a:rPr lang="en-US" sz="2800" b="1" dirty="0">
                <a:solidFill>
                  <a:srgbClr val="7030A0"/>
                </a:solidFill>
                <a:ea typeface="Times New Roman" pitchFamily="18" charset="0"/>
                <a:cs typeface="Simplified Arabic" pitchFamily="18" charset="-78"/>
              </a:rPr>
              <a:t>,   3,     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6,    2,   1 ,   </a:t>
            </a:r>
            <a:r>
              <a:rPr lang="en-US" sz="2800" b="1" dirty="0">
                <a:solidFill>
                  <a:srgbClr val="7030A0"/>
                </a:solidFill>
                <a:ea typeface="Times New Roman" pitchFamily="18" charset="0"/>
                <a:cs typeface="Simplified Arabic" pitchFamily="18" charset="-78"/>
              </a:rPr>
              <a:t>3 </a:t>
            </a:r>
            <a:r>
              <a:rPr lang="en-US" sz="2800" b="1" dirty="0">
                <a:solidFill>
                  <a:srgbClr val="0099CC"/>
                </a:solidFill>
                <a:ea typeface="Times New Roman" pitchFamily="18" charset="0"/>
                <a:cs typeface="Simplified Arabic" pitchFamily="18" charset="-78"/>
              </a:rPr>
              <a:t>  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???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390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Characteristics of   the Mode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2800" b="1" dirty="0">
                <a:solidFill>
                  <a:srgbClr val="002060"/>
                </a:solidFill>
                <a:ea typeface="Times New Roman" pitchFamily="18" charset="0"/>
                <a:cs typeface="Simplified Arabic" pitchFamily="2" charset="-78"/>
              </a:rPr>
              <a:t>Advantages and Disadvantages </a:t>
            </a: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US" sz="2400" b="1" dirty="0">
                <a:ea typeface="Times New Roman" pitchFamily="18" charset="0"/>
                <a:cs typeface="Simplified Arabic" pitchFamily="2" charset="-78"/>
              </a:rPr>
              <a:t>1-Requires 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Simplified Arabic" pitchFamily="2" charset="-78"/>
              </a:rPr>
              <a:t>no calculation </a:t>
            </a:r>
            <a:r>
              <a:rPr lang="en-US" sz="2400" b="1" dirty="0">
                <a:ea typeface="Times New Roman" pitchFamily="18" charset="0"/>
                <a:cs typeface="Simplified Arabic" pitchFamily="2" charset="-78"/>
              </a:rPr>
              <a:t>just counting</a:t>
            </a: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US" sz="2400" b="1" dirty="0">
                <a:ea typeface="Times New Roman" pitchFamily="18" charset="0"/>
                <a:cs typeface="Simplified Arabic" pitchFamily="2" charset="-78"/>
              </a:rPr>
              <a:t>2- It may 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Simplified Arabic" pitchFamily="2" charset="-78"/>
              </a:rPr>
              <a:t>not exist     </a:t>
            </a:r>
            <a:r>
              <a:rPr lang="en-US" sz="2400" b="1" dirty="0">
                <a:ea typeface="Times New Roman" pitchFamily="18" charset="0"/>
                <a:cs typeface="Simplified Arabic" pitchFamily="2" charset="-78"/>
              </a:rPr>
              <a:t>(No Mode</a:t>
            </a:r>
            <a:r>
              <a:rPr lang="en-US" sz="2400" dirty="0">
                <a:ea typeface="Times New Roman" pitchFamily="18" charset="0"/>
                <a:cs typeface="Simplified Arabic" pitchFamily="2" charset="-78"/>
              </a:rPr>
              <a:t>)</a:t>
            </a: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US" sz="2400" b="1" dirty="0">
                <a:cs typeface="Arial" charset="0"/>
              </a:rPr>
              <a:t>3-It is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not  necessarily 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be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unique</a:t>
            </a:r>
            <a:r>
              <a:rPr lang="en-US" sz="2400" dirty="0">
                <a:solidFill>
                  <a:srgbClr val="FF0000"/>
                </a:solidFill>
                <a:cs typeface="Simplified Arabic" pitchFamily="2" charset="-78"/>
              </a:rPr>
              <a:t> </a:t>
            </a: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US" sz="2400" dirty="0">
                <a:cs typeface="Times New Roman" pitchFamily="18" charset="0"/>
              </a:rPr>
              <a:t>     </a:t>
            </a:r>
            <a:r>
              <a:rPr lang="en-US" sz="2400" b="1" dirty="0">
                <a:cs typeface="Times New Roman" pitchFamily="18" charset="0"/>
              </a:rPr>
              <a:t>there may be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one mode</a:t>
            </a:r>
            <a:r>
              <a:rPr lang="en-US" sz="2400" b="1" dirty="0"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unimodal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more than one mode </a:t>
            </a:r>
            <a:r>
              <a:rPr lang="en-US" sz="2400" b="1" dirty="0">
                <a:cs typeface="Times New Roman" pitchFamily="18" charset="0"/>
              </a:rPr>
              <a:t>in a set of data</a:t>
            </a:r>
            <a:endParaRPr lang="en-US" sz="2400" dirty="0"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            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Bimodal,  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Trimodal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…. </a:t>
            </a: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kumimoji="1" lang="en-US" sz="2400" b="1" dirty="0">
                <a:cs typeface="Arial" charset="0"/>
              </a:rPr>
              <a:t>4. It  is </a:t>
            </a:r>
            <a:r>
              <a:rPr kumimoji="1" lang="en-US" sz="2400" b="1" dirty="0">
                <a:solidFill>
                  <a:srgbClr val="FF0000"/>
                </a:solidFill>
                <a:cs typeface="Arial" charset="0"/>
              </a:rPr>
              <a:t>the only </a:t>
            </a:r>
            <a:r>
              <a:rPr kumimoji="1" lang="en-US" sz="2400" b="1" dirty="0">
                <a:cs typeface="Arial" charset="0"/>
              </a:rPr>
              <a:t>measure of central tendency that can be </a:t>
            </a:r>
            <a:r>
              <a:rPr kumimoji="1" lang="en-US" sz="2400" b="1" dirty="0">
                <a:solidFill>
                  <a:srgbClr val="FF0000"/>
                </a:solidFill>
                <a:cs typeface="Arial" charset="0"/>
              </a:rPr>
              <a:t>used for qualitative</a:t>
            </a:r>
            <a:r>
              <a:rPr kumimoji="1" lang="en-US" sz="2400" b="1" dirty="0">
                <a:cs typeface="Arial" charset="0"/>
              </a:rPr>
              <a:t> data</a:t>
            </a:r>
            <a:endParaRPr lang="en-US" sz="2400" dirty="0"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US" sz="2400" b="1" dirty="0">
                <a:cs typeface="Arial" charset="0"/>
              </a:rPr>
              <a:t>5. Mode is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not </a:t>
            </a:r>
            <a:r>
              <a:rPr lang="en-US" sz="2400" b="1" dirty="0">
                <a:cs typeface="Arial" charset="0"/>
              </a:rPr>
              <a:t>practically 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useful</a:t>
            </a:r>
            <a:r>
              <a:rPr lang="en-US" sz="2400" b="1" dirty="0">
                <a:cs typeface="Arial" charset="0"/>
              </a:rPr>
              <a:t> with the </a:t>
            </a:r>
            <a:r>
              <a:rPr lang="en-US" sz="2400" b="1" u="sng" dirty="0">
                <a:solidFill>
                  <a:srgbClr val="FF0000"/>
                </a:solidFill>
                <a:cs typeface="Arial" charset="0"/>
              </a:rPr>
              <a:t>metric continuous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data</a:t>
            </a:r>
            <a:r>
              <a:rPr lang="en-US" sz="2400" dirty="0">
                <a:cs typeface="Arial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033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2170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</a:rPr>
              <a:t>     </a:t>
            </a:r>
            <a:r>
              <a:rPr lang="en-US" sz="3200" b="1" u="sng" dirty="0">
                <a:solidFill>
                  <a:srgbClr val="FF0000"/>
                </a:solidFill>
              </a:rPr>
              <a:t>Median ( </a:t>
            </a:r>
            <a:r>
              <a:rPr lang="en-US" sz="3200" b="1" u="sng" dirty="0" err="1">
                <a:solidFill>
                  <a:srgbClr val="FF0000"/>
                </a:solidFill>
              </a:rPr>
              <a:t>Md</a:t>
            </a:r>
            <a:r>
              <a:rPr lang="en-US" sz="3200" b="1" u="sng" dirty="0">
                <a:solidFill>
                  <a:srgbClr val="FF0000"/>
                </a:solidFill>
              </a:rPr>
              <a:t> )</a:t>
            </a:r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/>
              <a:t>It is the </a:t>
            </a:r>
            <a:r>
              <a:rPr lang="en-US" sz="2800" b="1" dirty="0">
                <a:solidFill>
                  <a:srgbClr val="FF0000"/>
                </a:solidFill>
              </a:rPr>
              <a:t>middle value </a:t>
            </a:r>
            <a:r>
              <a:rPr lang="en-US" sz="2800" b="1" dirty="0"/>
              <a:t>in </a:t>
            </a:r>
            <a:r>
              <a:rPr lang="en-US" sz="2800" b="1" dirty="0">
                <a:solidFill>
                  <a:srgbClr val="FF0000"/>
                </a:solidFill>
              </a:rPr>
              <a:t>ordered</a:t>
            </a:r>
            <a:r>
              <a:rPr lang="en-US" sz="2800" dirty="0">
                <a:solidFill>
                  <a:srgbClr val="002060"/>
                </a:solidFill>
              </a:rPr>
              <a:t> data</a:t>
            </a:r>
          </a:p>
          <a:p>
            <a:pPr>
              <a:tabLst>
                <a:tab pos="457200" algn="l"/>
              </a:tabLst>
            </a:pPr>
            <a:r>
              <a:rPr lang="en-US" sz="2800" b="1" i="1" dirty="0"/>
              <a:t>     </a:t>
            </a:r>
            <a:r>
              <a:rPr lang="en-US" sz="2800" b="1" i="1" dirty="0">
                <a:solidFill>
                  <a:srgbClr val="002060"/>
                </a:solidFill>
              </a:rPr>
              <a:t>(from the lowest to the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highest values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/>
              <a:t> </a:t>
            </a:r>
            <a:r>
              <a:rPr lang="en-US" sz="2800" b="1" dirty="0">
                <a:solidFill>
                  <a:srgbClr val="002060"/>
                </a:solidFill>
              </a:rPr>
              <a:t>Divided the observations  into </a:t>
            </a:r>
            <a:r>
              <a:rPr lang="en-US" sz="2800" b="1" dirty="0">
                <a:solidFill>
                  <a:srgbClr val="FF0000"/>
                </a:solidFill>
              </a:rPr>
              <a:t>two halves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</a:p>
          <a:p>
            <a:pPr>
              <a:tabLst>
                <a:tab pos="457200" algn="l"/>
              </a:tabLst>
            </a:pPr>
            <a:r>
              <a:rPr lang="en-US" sz="2800" b="1" i="1" dirty="0"/>
              <a:t>                          </a:t>
            </a:r>
            <a:r>
              <a:rPr lang="en-US" sz="2800" b="1" i="1" dirty="0">
                <a:solidFill>
                  <a:srgbClr val="FF0000"/>
                </a:solidFill>
              </a:rPr>
              <a:t>So</a:t>
            </a:r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1/2</a:t>
            </a:r>
            <a:r>
              <a:rPr lang="en-US" sz="2800" b="1" dirty="0"/>
              <a:t>  of observation their </a:t>
            </a:r>
            <a:r>
              <a:rPr lang="en-US" sz="2800" b="1" u="sng" dirty="0"/>
              <a:t>values 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more than </a:t>
            </a:r>
            <a:r>
              <a:rPr lang="en-US" sz="2800" b="1" dirty="0">
                <a:solidFill>
                  <a:schemeClr val="tx2"/>
                </a:solidFill>
              </a:rPr>
              <a:t>median value</a:t>
            </a:r>
          </a:p>
          <a:p>
            <a:pPr marL="457200" indent="-457200"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2800" b="1" dirty="0">
                <a:solidFill>
                  <a:schemeClr val="tx2"/>
                </a:solidFill>
              </a:rPr>
              <a:t>1/2</a:t>
            </a:r>
            <a:r>
              <a:rPr lang="en-US" sz="2800" b="1" dirty="0"/>
              <a:t> of observation their values </a:t>
            </a:r>
            <a:r>
              <a:rPr lang="en-US" sz="2800" b="1" dirty="0">
                <a:solidFill>
                  <a:schemeClr val="tx2"/>
                </a:solidFill>
              </a:rPr>
              <a:t>less than  </a:t>
            </a:r>
            <a:r>
              <a:rPr lang="en-US" sz="2800" b="1" dirty="0"/>
              <a:t>median value</a:t>
            </a:r>
            <a:r>
              <a:rPr lang="en-US" sz="2800" dirty="0"/>
              <a:t> .</a:t>
            </a:r>
          </a:p>
          <a:p>
            <a:pPr>
              <a:tabLst>
                <a:tab pos="457200" algn="l"/>
              </a:tabLst>
            </a:pPr>
            <a:endParaRPr lang="en-US" sz="2800" b="1" dirty="0"/>
          </a:p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/>
              <a:t>Median is </a:t>
            </a:r>
            <a:r>
              <a:rPr lang="en-US" sz="2800" b="1" dirty="0">
                <a:solidFill>
                  <a:srgbClr val="FF0000"/>
                </a:solidFill>
              </a:rPr>
              <a:t>located the center </a:t>
            </a:r>
            <a:r>
              <a:rPr lang="en-US" sz="2800" b="1" dirty="0"/>
              <a:t>of data by count and</a:t>
            </a:r>
          </a:p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disregards the size .</a:t>
            </a:r>
          </a:p>
          <a:p>
            <a:pPr marL="457200" indent="-457200"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2800" b="1" dirty="0"/>
              <a:t>Median is thus a measure of </a:t>
            </a:r>
            <a:r>
              <a:rPr lang="en-US" sz="2800" b="1" dirty="0" err="1"/>
              <a:t>centralness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308304" y="85439"/>
            <a:ext cx="1656184" cy="1200329"/>
          </a:xfrm>
          <a:prstGeom prst="rect">
            <a:avLst/>
          </a:prstGeom>
          <a:ln w="22225">
            <a:solidFill>
              <a:srgbClr val="006C3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Measures of</a:t>
            </a:r>
            <a:r>
              <a:rPr lang="en-US" b="1" dirty="0">
                <a:solidFill>
                  <a:srgbClr val="000000"/>
                </a:solidFill>
              </a:rPr>
              <a:t> C T</a:t>
            </a:r>
          </a:p>
          <a:p>
            <a:r>
              <a:rPr lang="en-US" b="1" dirty="0">
                <a:solidFill>
                  <a:srgbClr val="000000"/>
                </a:solidFill>
              </a:rPr>
              <a:t>1- Mean</a:t>
            </a:r>
          </a:p>
          <a:p>
            <a:r>
              <a:rPr lang="en-US" b="1" dirty="0">
                <a:solidFill>
                  <a:srgbClr val="FF0000"/>
                </a:solidFill>
              </a:rPr>
              <a:t>2- Median</a:t>
            </a:r>
            <a:r>
              <a:rPr lang="en-US" b="1" dirty="0">
                <a:solidFill>
                  <a:srgbClr val="000000"/>
                </a:solidFill>
              </a:rPr>
              <a:t>   </a:t>
            </a:r>
          </a:p>
          <a:p>
            <a:r>
              <a:rPr lang="en-US" b="1" dirty="0">
                <a:solidFill>
                  <a:srgbClr val="000000"/>
                </a:solidFill>
              </a:rPr>
              <a:t> 3- Mode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504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964488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u="sng" dirty="0">
                <a:cs typeface="Times New Roman" pitchFamily="18" charset="0"/>
              </a:rPr>
              <a:t>Steps in calculating the median</a:t>
            </a:r>
            <a:endParaRPr lang="en-US" sz="2800" b="1" dirty="0">
              <a:cs typeface="Times New Roman" pitchFamily="18" charset="0"/>
            </a:endParaRPr>
          </a:p>
          <a:p>
            <a:pPr eaLnBrk="0" hangingPunct="0"/>
            <a:r>
              <a:rPr lang="en-US" sz="2400" b="1" dirty="0">
                <a:cs typeface="Times New Roman" pitchFamily="18" charset="0"/>
              </a:rPr>
              <a:t>1- Arrange  the value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eaLnBrk="0" hangingPunct="0"/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b="1" dirty="0">
                <a:cs typeface="Times New Roman" pitchFamily="18" charset="0"/>
              </a:rPr>
              <a:t>From the lowest to the highest value . </a:t>
            </a:r>
          </a:p>
          <a:p>
            <a:pPr eaLnBrk="0" hangingPunct="0"/>
            <a:r>
              <a:rPr lang="en-US" sz="2400" b="1" dirty="0">
                <a:cs typeface="Times New Roman" pitchFamily="18" charset="0"/>
              </a:rPr>
              <a:t>Exam.  Age</a:t>
            </a:r>
          </a:p>
          <a:p>
            <a:pPr marL="514350" indent="-514350">
              <a:buAutoNum type="arabicPlain" startAt="50"/>
            </a:pP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10    90    20    40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        </a:t>
            </a:r>
          </a:p>
          <a:p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10    20     40   50    90 </a:t>
            </a:r>
          </a:p>
          <a:p>
            <a:pPr eaLnBrk="0" hangingPunct="0"/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2- Find the </a:t>
            </a:r>
            <a:r>
              <a:rPr lang="en-US" sz="2400" b="1" u="sng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Median position</a:t>
            </a:r>
            <a:r>
              <a:rPr lang="en-US" sz="2400" b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by this formula</a:t>
            </a:r>
            <a:endParaRPr lang="en-US" sz="2400" b="1" dirty="0">
              <a:cs typeface="Times New Roman" pitchFamily="18" charset="0"/>
            </a:endParaRPr>
          </a:p>
          <a:p>
            <a:pPr eaLnBrk="0" hangingPunct="0"/>
            <a:endParaRPr lang="en-US" sz="2800" b="1" dirty="0">
              <a:cs typeface="Times New Roman" pitchFamily="18" charset="0"/>
            </a:endParaRPr>
          </a:p>
          <a:p>
            <a:pPr eaLnBrk="0" hangingPunct="0"/>
            <a:endParaRPr lang="en-US" sz="2800" b="1" dirty="0">
              <a:cs typeface="Times New Roman" pitchFamily="18" charset="0"/>
            </a:endParaRPr>
          </a:p>
          <a:p>
            <a:pPr eaLnBrk="0" hangingPunct="0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cs typeface="Times New Roman" pitchFamily="18" charset="0"/>
              </a:rPr>
              <a:t>3- </a:t>
            </a:r>
            <a:r>
              <a:rPr lang="en-US" sz="2400" b="1" dirty="0">
                <a:cs typeface="Times New Roman" pitchFamily="18" charset="0"/>
              </a:rPr>
              <a:t>Calculate the </a:t>
            </a:r>
            <a:r>
              <a:rPr lang="en-US" sz="2400" b="1" u="sng" dirty="0">
                <a:cs typeface="Times New Roman" pitchFamily="18" charset="0"/>
              </a:rPr>
              <a:t>value</a:t>
            </a:r>
            <a:r>
              <a:rPr lang="en-US" sz="2400" b="1" dirty="0">
                <a:cs typeface="Times New Roman" pitchFamily="18" charset="0"/>
              </a:rPr>
              <a:t> of the third observation 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= 40 marks .</a:t>
            </a:r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Odd No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b="1" dirty="0">
                <a:cs typeface="Times New Roman" pitchFamily="18" charset="0"/>
              </a:rPr>
              <a:t>we have just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one median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position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Even No</a:t>
            </a:r>
            <a:r>
              <a:rPr lang="en-US" sz="2400" b="1" dirty="0">
                <a:cs typeface="Times New Roman" pitchFamily="18" charset="0"/>
              </a:rPr>
              <a:t>. we have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two median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position</a:t>
            </a:r>
            <a:r>
              <a:rPr lang="en-US" sz="2400" b="1" dirty="0">
                <a:cs typeface="Times New Roman" pitchFamily="18" charset="0"/>
              </a:rPr>
              <a:t> or</a:t>
            </a:r>
          </a:p>
          <a:p>
            <a:r>
              <a:rPr lang="en-US" sz="2400" b="1" dirty="0">
                <a:cs typeface="Times New Roman" pitchFamily="18" charset="0"/>
              </a:rPr>
              <a:t>                             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two median values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08304" y="85439"/>
            <a:ext cx="1656184" cy="1200329"/>
          </a:xfrm>
          <a:prstGeom prst="rect">
            <a:avLst/>
          </a:prstGeom>
          <a:ln w="22225">
            <a:solidFill>
              <a:srgbClr val="006C3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Measures of</a:t>
            </a:r>
            <a:r>
              <a:rPr lang="en-US" b="1" dirty="0">
                <a:solidFill>
                  <a:srgbClr val="000000"/>
                </a:solidFill>
              </a:rPr>
              <a:t> C T</a:t>
            </a:r>
          </a:p>
          <a:p>
            <a:r>
              <a:rPr lang="en-US" b="1" dirty="0">
                <a:solidFill>
                  <a:srgbClr val="000000"/>
                </a:solidFill>
              </a:rPr>
              <a:t>1- Mean</a:t>
            </a:r>
          </a:p>
          <a:p>
            <a:r>
              <a:rPr lang="en-US" b="1" dirty="0">
                <a:solidFill>
                  <a:srgbClr val="FF0000"/>
                </a:solidFill>
              </a:rPr>
              <a:t>2- Median</a:t>
            </a:r>
            <a:r>
              <a:rPr lang="en-US" b="1" dirty="0">
                <a:solidFill>
                  <a:srgbClr val="000000"/>
                </a:solidFill>
              </a:rPr>
              <a:t>   </a:t>
            </a:r>
          </a:p>
          <a:p>
            <a:r>
              <a:rPr lang="en-US" b="1" dirty="0">
                <a:solidFill>
                  <a:srgbClr val="000000"/>
                </a:solidFill>
              </a:rPr>
              <a:t> 3- Mode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MY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979024"/>
              </p:ext>
            </p:extLst>
          </p:nvPr>
        </p:nvGraphicFramePr>
        <p:xfrm>
          <a:off x="971600" y="3212976"/>
          <a:ext cx="4392488" cy="81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1307532" imgH="431613" progId="Equation.3">
                  <p:embed/>
                </p:oleObj>
              </mc:Choice>
              <mc:Fallback>
                <p:oleObj name="Equation" r:id="rId3" imgW="1307532" imgH="431613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212976"/>
                        <a:ext cx="4392488" cy="8112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1364414" y="2132856"/>
            <a:ext cx="770384" cy="3324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6191672" y="3501008"/>
            <a:ext cx="2952328" cy="523220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Median =1/2(n+1)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90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6552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7030A0"/>
                </a:solidFill>
              </a:rPr>
              <a:t>Even No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   50   10   90    20    40    95 </a:t>
            </a:r>
          </a:p>
          <a:p>
            <a:r>
              <a:rPr lang="en-US" sz="2400" b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10       20        40      50      90     95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36491"/>
              </p:ext>
            </p:extLst>
          </p:nvPr>
        </p:nvGraphicFramePr>
        <p:xfrm>
          <a:off x="611560" y="2060849"/>
          <a:ext cx="4464496" cy="86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1841500" imgH="533400" progId="Equation.3">
                  <p:embed/>
                </p:oleObj>
              </mc:Choice>
              <mc:Fallback>
                <p:oleObj name="Equation" r:id="rId3" imgW="1841500" imgH="5334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060849"/>
                        <a:ext cx="4464496" cy="8640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1871700" y="1359153"/>
            <a:ext cx="136815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467544" y="3212976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Median located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(position) </a:t>
            </a:r>
          </a:p>
          <a:p>
            <a:r>
              <a:rPr lang="en-US" sz="2400" b="1" dirty="0">
                <a:cs typeface="Times New Roman" pitchFamily="18" charset="0"/>
              </a:rPr>
              <a:t>                 between the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2400" b="1" baseline="30000" dirty="0">
                <a:solidFill>
                  <a:srgbClr val="FF0000"/>
                </a:solidFill>
                <a:cs typeface="Times New Roman" pitchFamily="18" charset="0"/>
              </a:rPr>
              <a:t>rd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and 4</a:t>
            </a:r>
            <a:r>
              <a:rPr lang="en-US" sz="2400" b="1" baseline="30000" dirty="0">
                <a:solidFill>
                  <a:srgbClr val="FF0000"/>
                </a:solidFill>
                <a:cs typeface="Times New Roman" pitchFamily="18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04475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Median value </a:t>
            </a:r>
            <a:r>
              <a:rPr lang="en-US" sz="2400" b="1" dirty="0"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Average of the two </a:t>
            </a:r>
            <a:r>
              <a:rPr lang="en-US" sz="2400" b="1" dirty="0">
                <a:cs typeface="Times New Roman" pitchFamily="18" charset="0"/>
              </a:rPr>
              <a:t>(3</a:t>
            </a:r>
            <a:r>
              <a:rPr lang="en-US" sz="2400" b="1" baseline="30000" dirty="0">
                <a:cs typeface="Times New Roman" pitchFamily="18" charset="0"/>
              </a:rPr>
              <a:t>rd</a:t>
            </a:r>
            <a:r>
              <a:rPr lang="en-US" sz="2400" b="1" dirty="0">
                <a:cs typeface="Times New Roman" pitchFamily="18" charset="0"/>
              </a:rPr>
              <a:t> and 4</a:t>
            </a:r>
            <a:r>
              <a:rPr lang="en-US" sz="2400" b="1" baseline="30000" dirty="0">
                <a:cs typeface="Times New Roman" pitchFamily="18" charset="0"/>
              </a:rPr>
              <a:t>th</a:t>
            </a:r>
            <a:r>
              <a:rPr lang="en-US" sz="2400" b="1" dirty="0">
                <a:cs typeface="Times New Roman" pitchFamily="18" charset="0"/>
              </a:rPr>
              <a:t>) values</a:t>
            </a:r>
            <a:endParaRPr lang="en-MY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29571"/>
              </p:ext>
            </p:extLst>
          </p:nvPr>
        </p:nvGraphicFramePr>
        <p:xfrm>
          <a:off x="1203325" y="4868863"/>
          <a:ext cx="35671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333440" imgH="431640" progId="Equation.3">
                  <p:embed/>
                </p:oleObj>
              </mc:Choice>
              <mc:Fallback>
                <p:oleObj name="Equation" r:id="rId5" imgW="1333440" imgH="4316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4868863"/>
                        <a:ext cx="3567113" cy="792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868144" y="1359153"/>
            <a:ext cx="2952328" cy="523220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Median =1/2(n+1)</a:t>
            </a:r>
          </a:p>
        </p:txBody>
      </p:sp>
      <p:sp>
        <p:nvSpPr>
          <p:cNvPr id="6" name="Down Arrow 5"/>
          <p:cNvSpPr/>
          <p:nvPr/>
        </p:nvSpPr>
        <p:spPr>
          <a:xfrm>
            <a:off x="2531488" y="4458307"/>
            <a:ext cx="312319" cy="41355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8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5750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Characteristics of </a:t>
            </a:r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The Median</a:t>
            </a:r>
          </a:p>
          <a:p>
            <a:pPr marL="533400" indent="-53340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10     20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</a:t>
            </a:r>
          </a:p>
          <a:p>
            <a:pPr marL="533400" indent="-533400"/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20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40      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50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90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95  </a:t>
            </a:r>
          </a:p>
          <a:p>
            <a:pPr marL="533400" indent="-533400"/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10      20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   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40      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50</a:t>
            </a:r>
            <a:r>
              <a:rPr lang="en-US" sz="2400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90</a:t>
            </a:r>
            <a:r>
              <a:rPr lang="en-US" sz="2400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   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95     99  100</a:t>
            </a:r>
            <a:endParaRPr lang="en-US" sz="2400" b="1" u="sng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276872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10      20     40      50      </a:t>
            </a:r>
            <a:r>
              <a:rPr lang="en-US" sz="2400" b="1" dirty="0">
                <a:solidFill>
                  <a:srgbClr val="660066"/>
                </a:solidFill>
              </a:rPr>
              <a:t>70</a:t>
            </a:r>
            <a:r>
              <a:rPr lang="en-US" sz="2400" b="1" dirty="0"/>
              <a:t>    85     90   99  100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en-US" sz="2400" b="1" dirty="0"/>
              <a:t>      20      40      50     </a:t>
            </a:r>
            <a:r>
              <a:rPr lang="en-US" sz="2400" b="1" dirty="0">
                <a:solidFill>
                  <a:srgbClr val="660066"/>
                </a:solidFill>
              </a:rPr>
              <a:t> 70    </a:t>
            </a:r>
            <a:r>
              <a:rPr lang="en-US" sz="2400" b="1" dirty="0"/>
              <a:t>85     90   99  100</a:t>
            </a:r>
          </a:p>
          <a:p>
            <a:pPr marL="457200" indent="-457200">
              <a:buAutoNum type="arabicPlain" startAt="10"/>
            </a:pPr>
            <a:r>
              <a:rPr lang="en-US" sz="2400" b="1" dirty="0"/>
              <a:t>20     40      50      </a:t>
            </a:r>
            <a:r>
              <a:rPr lang="en-US" sz="2400" b="1" dirty="0">
                <a:solidFill>
                  <a:srgbClr val="660066"/>
                </a:solidFill>
              </a:rPr>
              <a:t>70</a:t>
            </a:r>
            <a:r>
              <a:rPr lang="en-US" sz="2400" b="1" dirty="0"/>
              <a:t>    85     90   99  </a:t>
            </a:r>
            <a:r>
              <a:rPr lang="en-US" sz="2400" b="1" dirty="0">
                <a:solidFill>
                  <a:srgbClr val="FF0000"/>
                </a:solidFill>
              </a:rPr>
              <a:t>1000</a:t>
            </a:r>
          </a:p>
          <a:p>
            <a:r>
              <a:rPr lang="en-MY" sz="2400" b="1" dirty="0">
                <a:solidFill>
                  <a:srgbClr val="FF0000"/>
                </a:solidFill>
              </a:rPr>
              <a:t>                                   </a:t>
            </a:r>
            <a:r>
              <a:rPr lang="en-MY" sz="2400" b="1" dirty="0">
                <a:solidFill>
                  <a:srgbClr val="660066"/>
                </a:solidFill>
              </a:rPr>
              <a:t>two extremes</a:t>
            </a:r>
          </a:p>
          <a:p>
            <a:pPr marL="457200" indent="-457200">
              <a:buAutoNum type="arabicPlain" startAt="10"/>
            </a:pPr>
            <a:endParaRPr lang="en-MY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077072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10      15     20      30      </a:t>
            </a:r>
            <a:r>
              <a:rPr lang="en-US" sz="2400" b="1" dirty="0">
                <a:solidFill>
                  <a:srgbClr val="660066"/>
                </a:solidFill>
              </a:rPr>
              <a:t>70</a:t>
            </a:r>
            <a:r>
              <a:rPr lang="en-US" sz="2400" b="1" dirty="0"/>
              <a:t>    200    500  800   </a:t>
            </a:r>
            <a:r>
              <a:rPr lang="en-US" sz="2400" b="1" dirty="0">
                <a:solidFill>
                  <a:srgbClr val="FF0000"/>
                </a:solidFill>
              </a:rPr>
              <a:t>1000  </a:t>
            </a:r>
            <a:r>
              <a:rPr lang="en-US" sz="2400" b="1" dirty="0" err="1">
                <a:solidFill>
                  <a:srgbClr val="660066"/>
                </a:solidFill>
              </a:rPr>
              <a:t>skewness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593" y="5013176"/>
            <a:ext cx="859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1      20     40      50      </a:t>
            </a:r>
            <a:r>
              <a:rPr lang="en-US" sz="2400" b="1" dirty="0">
                <a:solidFill>
                  <a:srgbClr val="660066"/>
                </a:solidFill>
              </a:rPr>
              <a:t>70</a:t>
            </a:r>
            <a:r>
              <a:rPr lang="en-US" sz="2400" b="1" dirty="0"/>
              <a:t>    85     90   99  </a:t>
            </a:r>
            <a:r>
              <a:rPr lang="en-US" sz="2400" b="1" dirty="0">
                <a:solidFill>
                  <a:srgbClr val="FF0000"/>
                </a:solidFill>
              </a:rPr>
              <a:t>10000           </a:t>
            </a:r>
            <a:r>
              <a:rPr lang="en-MY" sz="2400" b="1" dirty="0">
                <a:solidFill>
                  <a:srgbClr val="660066"/>
                </a:solidFill>
              </a:rPr>
              <a:t>Outliers</a:t>
            </a:r>
          </a:p>
        </p:txBody>
      </p:sp>
      <p:sp>
        <p:nvSpPr>
          <p:cNvPr id="4" name="Oval 3"/>
          <p:cNvSpPr/>
          <p:nvPr/>
        </p:nvSpPr>
        <p:spPr>
          <a:xfrm>
            <a:off x="1764813" y="1298541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Oval 6"/>
          <p:cNvSpPr/>
          <p:nvPr/>
        </p:nvSpPr>
        <p:spPr>
          <a:xfrm>
            <a:off x="2457055" y="1700808"/>
            <a:ext cx="134989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/>
          <p:cNvSpPr/>
          <p:nvPr/>
        </p:nvSpPr>
        <p:spPr>
          <a:xfrm>
            <a:off x="2924490" y="2290936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Oval 8"/>
          <p:cNvSpPr/>
          <p:nvPr/>
        </p:nvSpPr>
        <p:spPr>
          <a:xfrm>
            <a:off x="2943146" y="2708920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Oval 9"/>
          <p:cNvSpPr/>
          <p:nvPr/>
        </p:nvSpPr>
        <p:spPr>
          <a:xfrm>
            <a:off x="2637765" y="3102352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Oval 10"/>
          <p:cNvSpPr/>
          <p:nvPr/>
        </p:nvSpPr>
        <p:spPr>
          <a:xfrm>
            <a:off x="3196843" y="4194759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Oval 11"/>
          <p:cNvSpPr/>
          <p:nvPr/>
        </p:nvSpPr>
        <p:spPr>
          <a:xfrm>
            <a:off x="2908049" y="5099992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Oval 12"/>
          <p:cNvSpPr/>
          <p:nvPr/>
        </p:nvSpPr>
        <p:spPr>
          <a:xfrm>
            <a:off x="395536" y="913349"/>
            <a:ext cx="1296144" cy="385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65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741682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u="sng" dirty="0">
                <a:solidFill>
                  <a:srgbClr val="FF0000"/>
                </a:solidFill>
              </a:rPr>
              <a:t>Characteristics of </a:t>
            </a:r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The Median</a:t>
            </a: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It is always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existed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>
              <a:tabLst>
                <a:tab pos="457200" algn="l"/>
              </a:tabLst>
            </a:pPr>
            <a:endParaRPr lang="en-US" sz="2400" dirty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It is always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unique</a:t>
            </a:r>
            <a:r>
              <a:rPr lang="en-US" sz="2400" b="1" dirty="0">
                <a:cs typeface="Times New Roman" pitchFamily="18" charset="0"/>
              </a:rPr>
              <a:t>, there is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one and only one </a:t>
            </a:r>
            <a:r>
              <a:rPr lang="en-US" sz="2400" b="1" dirty="0" err="1">
                <a:solidFill>
                  <a:schemeClr val="tx2"/>
                </a:solidFill>
                <a:cs typeface="Times New Roman" pitchFamily="18" charset="0"/>
              </a:rPr>
              <a:t>Md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.</a:t>
            </a:r>
          </a:p>
          <a:p>
            <a:pPr>
              <a:tabLst>
                <a:tab pos="457200" algn="l"/>
              </a:tabLst>
            </a:pPr>
            <a:endParaRPr lang="en-US" sz="2400" b="1" dirty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It is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not affected </a:t>
            </a:r>
            <a:r>
              <a:rPr lang="en-US" sz="2400" b="1" dirty="0">
                <a:cs typeface="Times New Roman" pitchFamily="18" charset="0"/>
              </a:rPr>
              <a:t>by two extremes, not sensitive by</a:t>
            </a:r>
          </a:p>
          <a:p>
            <a:pPr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      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two extremities </a:t>
            </a:r>
            <a:r>
              <a:rPr lang="en-US" sz="2400" b="1" dirty="0">
                <a:cs typeface="Times New Roman" pitchFamily="18" charset="0"/>
              </a:rPr>
              <a:t>.</a:t>
            </a:r>
          </a:p>
          <a:p>
            <a:pPr>
              <a:tabLst>
                <a:tab pos="457200" algn="l"/>
              </a:tabLst>
            </a:pPr>
            <a:endParaRPr lang="en-US" sz="2400" b="1" dirty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Not affected </a:t>
            </a:r>
            <a:r>
              <a:rPr lang="en-US" sz="2400" b="1" dirty="0">
                <a:cs typeface="Times New Roman" pitchFamily="18" charset="0"/>
              </a:rPr>
              <a:t>by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skewness</a:t>
            </a:r>
            <a:r>
              <a:rPr lang="en-US" sz="2400" b="1" dirty="0">
                <a:cs typeface="Times New Roman" pitchFamily="18" charset="0"/>
              </a:rPr>
              <a:t> in the distribution or </a:t>
            </a:r>
          </a:p>
          <a:p>
            <a:pPr>
              <a:tabLst>
                <a:tab pos="457200" algn="l"/>
              </a:tabLst>
            </a:pPr>
            <a:endParaRPr lang="en-US" sz="2400" b="1" dirty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Not affected </a:t>
            </a:r>
            <a:r>
              <a:rPr lang="en-US" sz="2400" b="1" dirty="0">
                <a:cs typeface="Times New Roman" pitchFamily="18" charset="0"/>
              </a:rPr>
              <a:t>by presence of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outliers</a:t>
            </a:r>
          </a:p>
          <a:p>
            <a:pPr>
              <a:tabLst>
                <a:tab pos="457200" algn="l"/>
              </a:tabLst>
            </a:pPr>
            <a:endParaRPr lang="en-US" sz="2400" b="1" dirty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It is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discard </a:t>
            </a:r>
            <a:r>
              <a:rPr lang="en-US" sz="2400" b="1" dirty="0"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lot of information</a:t>
            </a:r>
          </a:p>
          <a:p>
            <a:pPr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      because it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ignores most of the values </a:t>
            </a:r>
            <a:r>
              <a:rPr lang="en-US" sz="2400" b="1" dirty="0">
                <a:cs typeface="Times New Roman" pitchFamily="18" charset="0"/>
              </a:rPr>
              <a:t>apart from</a:t>
            </a:r>
          </a:p>
          <a:p>
            <a:pPr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      those in the center of distribution</a:t>
            </a:r>
            <a:endParaRPr lang="en-US" sz="2400" b="1" u="sng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889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D146EE3-B896-41F1-BC6B-1E8123E64F4F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1358900" y="762000"/>
            <a:ext cx="6337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6600" b="1" dirty="0"/>
              <a:t>Biostatistics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533400" y="25146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Descriptive Biostatistics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228600" y="5085184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Prof.   Dr. WAQAR    AL-KUBAISY</a:t>
            </a:r>
            <a:r>
              <a:rPr lang="en-US" sz="3200" b="1" dirty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1955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B0AFF4-CA6D-4801-B280-193E7DC78C47}" type="slidenum">
              <a:rPr lang="ar-SA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3501008"/>
            <a:ext cx="3276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4B20A0"/>
                </a:solidFill>
              </a:rPr>
              <a:t>L  I</a:t>
            </a:r>
          </a:p>
        </p:txBody>
      </p:sp>
    </p:spTree>
    <p:extLst>
      <p:ext uri="{BB962C8B-B14F-4D97-AF65-F5344CB8AC3E}">
        <p14:creationId xmlns:p14="http://schemas.microsoft.com/office/powerpoint/2010/main" val="122362764"/>
      </p:ext>
    </p:extLst>
  </p:cSld>
  <p:clrMapOvr>
    <a:masterClrMapping/>
  </p:clrMapOvr>
  <p:transition>
    <p:pull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7129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u="sng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Mean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 </a:t>
            </a:r>
          </a:p>
          <a:p>
            <a:pPr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Arithmetic Mean </a:t>
            </a:r>
          </a:p>
          <a:p>
            <a:pPr>
              <a:tabLst>
                <a:tab pos="457200" algn="l"/>
              </a:tabLst>
            </a:pP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More commonly</a:t>
            </a:r>
            <a:r>
              <a:rPr lang="en-US" sz="2400" b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 known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as  an  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average</a:t>
            </a:r>
          </a:p>
          <a:p>
            <a:pPr>
              <a:tabLst>
                <a:tab pos="457200" algn="l"/>
              </a:tabLst>
            </a:pP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-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it is an 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arithmetic average </a:t>
            </a:r>
            <a:r>
              <a:rPr lang="en-US" sz="2400" b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of a set of observation</a:t>
            </a:r>
            <a:endParaRPr lang="en-US" sz="2400" dirty="0">
              <a:solidFill>
                <a:schemeClr val="tx2"/>
              </a:solidFill>
              <a:ea typeface="Times New Roman" pitchFamily="18" charset="0"/>
              <a:cs typeface="Simplified Arabic" pitchFamily="18" charset="-78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400" b="1" u="sng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Obtained </a:t>
            </a:r>
            <a:r>
              <a:rPr lang="en-US" sz="2400" b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By</a:t>
            </a:r>
          </a:p>
          <a:p>
            <a:pPr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Adding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the </a:t>
            </a:r>
            <a:r>
              <a:rPr lang="en-US" sz="2400" b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values of all observation together</a:t>
            </a:r>
            <a:r>
              <a:rPr lang="en-US" sz="2400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.</a:t>
            </a:r>
          </a:p>
          <a:p>
            <a:pPr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Dividing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 the sum </a:t>
            </a:r>
            <a:r>
              <a:rPr lang="en-US" sz="2400" b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by No. of observation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in sample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. </a:t>
            </a:r>
          </a:p>
          <a:p>
            <a:pPr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It </a:t>
            </a:r>
            <a:r>
              <a:rPr lang="en-US" sz="2400" b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represent the center of data</a:t>
            </a:r>
            <a:r>
              <a:rPr lang="en-US" sz="2400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according </a:t>
            </a:r>
            <a:r>
              <a:rPr lang="en-US" sz="2400" b="1" i="1" dirty="0">
                <a:ea typeface="Times New Roman" pitchFamily="18" charset="0"/>
                <a:cs typeface="Simplified Arabic" pitchFamily="18" charset="-78"/>
              </a:rPr>
              <a:t>to </a:t>
            </a:r>
            <a:r>
              <a:rPr lang="en-US" sz="2400" b="1" i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the size of the values </a:t>
            </a:r>
            <a:r>
              <a:rPr lang="en-US" sz="2400" b="1" i="1" dirty="0">
                <a:ea typeface="Times New Roman" pitchFamily="18" charset="0"/>
                <a:cs typeface="Simplified Arabic" pitchFamily="18" charset="-78"/>
              </a:rPr>
              <a:t>.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 b="1" u="sng" dirty="0">
                <a:ea typeface="Times New Roman" pitchFamily="18" charset="0"/>
                <a:cs typeface="Simplified Arabic" pitchFamily="18" charset="-78"/>
              </a:rPr>
              <a:t>Example :</a:t>
            </a:r>
            <a:endParaRPr lang="en-US" sz="2400" dirty="0">
              <a:ea typeface="Times New Roman" pitchFamily="18" charset="0"/>
              <a:cs typeface="Simplified Arabic" pitchFamily="18" charset="-78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following are the scores  of five students </a:t>
            </a:r>
          </a:p>
          <a:p>
            <a:pPr marL="457200" indent="-457200" eaLnBrk="0" hangingPunct="0">
              <a:buAutoNum type="arabicPlain" startAt="40"/>
              <a:tabLst>
                <a:tab pos="457200" algn="l"/>
              </a:tabLst>
            </a:pP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50         90         10     20</a:t>
            </a:r>
          </a:p>
          <a:p>
            <a:pPr algn="ctr">
              <a:defRPr/>
            </a:pP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              =</a:t>
            </a:r>
            <a:r>
              <a:rPr lang="en-US" sz="2400" b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∑  X</a:t>
            </a:r>
            <a:endParaRPr 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N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753873"/>
              </p:ext>
            </p:extLst>
          </p:nvPr>
        </p:nvGraphicFramePr>
        <p:xfrm>
          <a:off x="1403648" y="392306"/>
          <a:ext cx="685800" cy="42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Microsoft Equation 3.0" r:id="rId3" imgW="203024" imgH="203024" progId="Equation.3">
                  <p:embed/>
                </p:oleObj>
              </mc:Choice>
              <mc:Fallback>
                <p:oleObj name="Microsoft Equation 3.0" r:id="rId3" imgW="203024" imgH="203024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92306"/>
                        <a:ext cx="685800" cy="4253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308304" y="85439"/>
            <a:ext cx="1656184" cy="1200329"/>
          </a:xfrm>
          <a:prstGeom prst="rect">
            <a:avLst/>
          </a:prstGeom>
          <a:ln w="22225">
            <a:solidFill>
              <a:srgbClr val="006C3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Measures of</a:t>
            </a:r>
            <a:r>
              <a:rPr lang="en-US" b="1" dirty="0">
                <a:solidFill>
                  <a:srgbClr val="000000"/>
                </a:solidFill>
              </a:rPr>
              <a:t> C T</a:t>
            </a:r>
          </a:p>
          <a:p>
            <a:r>
              <a:rPr lang="en-US" b="1" dirty="0">
                <a:solidFill>
                  <a:srgbClr val="FF0000"/>
                </a:solidFill>
              </a:rPr>
              <a:t>1- Mean</a:t>
            </a:r>
          </a:p>
          <a:p>
            <a:r>
              <a:rPr lang="en-US" b="1" dirty="0"/>
              <a:t>2- Median   </a:t>
            </a:r>
          </a:p>
          <a:p>
            <a:r>
              <a:rPr lang="en-US" b="1" dirty="0">
                <a:solidFill>
                  <a:srgbClr val="000000"/>
                </a:solidFill>
              </a:rPr>
              <a:t> 3- Mode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MY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193386"/>
              </p:ext>
            </p:extLst>
          </p:nvPr>
        </p:nvGraphicFramePr>
        <p:xfrm>
          <a:off x="4017638" y="4509120"/>
          <a:ext cx="68415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203024" imgH="203024" progId="Equation.3">
                  <p:embed/>
                </p:oleObj>
              </mc:Choice>
              <mc:Fallback>
                <p:oleObj name="Equation" r:id="rId5" imgW="203024" imgH="203024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638" y="4509120"/>
                        <a:ext cx="684151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652120" y="3933056"/>
            <a:ext cx="3384376" cy="1200329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Σ = sigma = summation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CC0000"/>
                </a:solidFill>
              </a:rPr>
              <a:t>X = value of observation</a:t>
            </a:r>
          </a:p>
          <a:p>
            <a:r>
              <a:rPr lang="en-US" sz="2400" b="1" dirty="0">
                <a:solidFill>
                  <a:srgbClr val="6600FF"/>
                </a:solidFill>
              </a:rPr>
              <a:t>N = No. of observation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6164" y="5742820"/>
            <a:ext cx="5868144" cy="830997"/>
          </a:xfrm>
          <a:prstGeom prst="rect">
            <a:avLst/>
          </a:prstGeom>
          <a:ln w="22225">
            <a:solidFill>
              <a:srgbClr val="006C3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=</a:t>
            </a:r>
            <a:r>
              <a:rPr lang="en-US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u="sng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is the sum of value of all observation</a:t>
            </a:r>
          </a:p>
          <a:p>
            <a:r>
              <a:rPr lang="en-US" sz="2400" b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    divided by the total No. of observation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652661"/>
              </p:ext>
            </p:extLst>
          </p:nvPr>
        </p:nvGraphicFramePr>
        <p:xfrm>
          <a:off x="755576" y="5855116"/>
          <a:ext cx="6842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855116"/>
                        <a:ext cx="684212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709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80" y="332656"/>
            <a:ext cx="679038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u="sng" dirty="0">
                <a:solidFill>
                  <a:srgbClr val="640000"/>
                </a:solidFill>
              </a:rPr>
              <a:t>Characteristics of </a:t>
            </a:r>
            <a:r>
              <a:rPr lang="en-US" sz="2800" b="1" u="sng" dirty="0">
                <a:solidFill>
                  <a:srgbClr val="640000"/>
                </a:solidFill>
                <a:cs typeface="Times New Roman" pitchFamily="18" charset="0"/>
              </a:rPr>
              <a:t>The Mean</a:t>
            </a:r>
            <a:endParaRPr lang="en-US" sz="2800" b="1" u="sng" dirty="0">
              <a:solidFill>
                <a:srgbClr val="640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2400" b="1" u="sng" dirty="0">
                <a:solidFill>
                  <a:srgbClr val="FF0000"/>
                </a:solidFill>
              </a:rPr>
              <a:t>Advantages and disadvantages 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Relatively </a:t>
            </a:r>
            <a:r>
              <a:rPr lang="en-US" sz="2400" b="1" dirty="0">
                <a:solidFill>
                  <a:srgbClr val="C00000"/>
                </a:solidFill>
              </a:rPr>
              <a:t>easy </a:t>
            </a:r>
            <a:r>
              <a:rPr lang="en-US" sz="2400" b="1" dirty="0">
                <a:solidFill>
                  <a:srgbClr val="002060"/>
                </a:solidFill>
              </a:rPr>
              <a:t>to handle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Clr>
                <a:srgbClr val="FF0066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It is always </a:t>
            </a:r>
            <a:r>
              <a:rPr lang="en-US" sz="2400" b="1" dirty="0">
                <a:solidFill>
                  <a:srgbClr val="C00000"/>
                </a:solidFill>
              </a:rPr>
              <a:t>exist </a:t>
            </a: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FF0066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It is always </a:t>
            </a:r>
            <a:r>
              <a:rPr lang="en-US" sz="2400" b="1" dirty="0">
                <a:solidFill>
                  <a:srgbClr val="C00000"/>
                </a:solidFill>
              </a:rPr>
              <a:t>unique,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Clr>
                <a:srgbClr val="FF00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 there is one and only one Mean</a:t>
            </a:r>
          </a:p>
          <a:p>
            <a:pPr>
              <a:buClr>
                <a:srgbClr val="FF0066"/>
              </a:buClr>
              <a:tabLst>
                <a:tab pos="457200" algn="l"/>
              </a:tabLst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It takes into </a:t>
            </a:r>
            <a:r>
              <a:rPr lang="en-US" sz="2400" b="1" dirty="0">
                <a:solidFill>
                  <a:srgbClr val="FF0000"/>
                </a:solidFill>
              </a:rPr>
              <a:t>account every item </a:t>
            </a:r>
            <a:r>
              <a:rPr lang="en-US" sz="2400" b="1" dirty="0">
                <a:solidFill>
                  <a:srgbClr val="002060"/>
                </a:solidFill>
              </a:rPr>
              <a:t>in a set of data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It uses all of the information in the data set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tabLst>
                <a:tab pos="457200" algn="l"/>
              </a:tabLst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affected</a:t>
            </a:r>
            <a:r>
              <a:rPr lang="en-US" sz="2400" b="1" dirty="0">
                <a:solidFill>
                  <a:srgbClr val="002060"/>
                </a:solidFill>
              </a:rPr>
              <a:t> by </a:t>
            </a:r>
            <a:r>
              <a:rPr lang="en-US" sz="2400" b="1" dirty="0" err="1">
                <a:solidFill>
                  <a:srgbClr val="660066"/>
                </a:solidFill>
              </a:rPr>
              <a:t>skewness</a:t>
            </a:r>
            <a:r>
              <a:rPr lang="en-US" sz="2400" b="1" dirty="0">
                <a:solidFill>
                  <a:srgbClr val="660066"/>
                </a:solidFill>
              </a:rPr>
              <a:t>    </a:t>
            </a:r>
            <a:r>
              <a:rPr lang="en-US" sz="2400" b="1" dirty="0">
                <a:solidFill>
                  <a:srgbClr val="002060"/>
                </a:solidFill>
              </a:rPr>
              <a:t>in the in the data set</a:t>
            </a:r>
          </a:p>
          <a:p>
            <a:pPr marL="342900" indent="-342900">
              <a:buFont typeface="Wingdings" pitchFamily="2" charset="2"/>
              <a:buChar char="v"/>
              <a:tabLst>
                <a:tab pos="457200" algn="l"/>
              </a:tabLst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affected</a:t>
            </a:r>
            <a:r>
              <a:rPr lang="en-US" sz="2400" b="1" dirty="0">
                <a:solidFill>
                  <a:srgbClr val="002060"/>
                </a:solidFill>
              </a:rPr>
              <a:t> by presence of </a:t>
            </a:r>
            <a:r>
              <a:rPr lang="en-US" sz="2400" b="1" dirty="0">
                <a:solidFill>
                  <a:srgbClr val="FF0000"/>
                </a:solidFill>
              </a:rPr>
              <a:t>outliers</a:t>
            </a:r>
          </a:p>
          <a:p>
            <a:pPr marL="342900" indent="-342900">
              <a:buFont typeface="Wingdings" pitchFamily="2" charset="2"/>
              <a:buChar char="v"/>
              <a:tabLst>
                <a:tab pos="457200" algn="l"/>
              </a:tabLst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it can </a:t>
            </a:r>
            <a:r>
              <a:rPr lang="en-US" sz="2400" b="1" dirty="0">
                <a:solidFill>
                  <a:srgbClr val="FF0000"/>
                </a:solidFill>
              </a:rPr>
              <a:t>not be used with the ordinal </a:t>
            </a:r>
            <a:r>
              <a:rPr lang="en-US" sz="2400" b="1" dirty="0">
                <a:solidFill>
                  <a:srgbClr val="002060"/>
                </a:solidFill>
              </a:rPr>
              <a:t>data </a:t>
            </a:r>
            <a:r>
              <a:rPr lang="en-US" sz="2400" b="1" dirty="0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95" y="6278563"/>
            <a:ext cx="105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3441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66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/>
              <a:t>It is </a:t>
            </a:r>
            <a:r>
              <a:rPr lang="en-US" sz="2400" b="1" dirty="0">
                <a:solidFill>
                  <a:srgbClr val="FF0000"/>
                </a:solidFill>
              </a:rPr>
              <a:t>affected</a:t>
            </a:r>
            <a:r>
              <a:rPr lang="en-US" sz="2400" b="1" dirty="0"/>
              <a:t> by the two </a:t>
            </a:r>
            <a:r>
              <a:rPr lang="en-US" sz="2400" b="1" dirty="0">
                <a:solidFill>
                  <a:srgbClr val="FF0000"/>
                </a:solidFill>
              </a:rPr>
              <a:t>extremes</a:t>
            </a:r>
            <a:r>
              <a:rPr lang="en-US" sz="2400" b="1" dirty="0"/>
              <a:t> by</a:t>
            </a:r>
          </a:p>
          <a:p>
            <a:pPr>
              <a:tabLst>
                <a:tab pos="457200" algn="l"/>
              </a:tabLst>
            </a:pPr>
            <a:r>
              <a:rPr lang="en-US" sz="2400" b="1" dirty="0"/>
              <a:t>             a </a:t>
            </a:r>
            <a:r>
              <a:rPr lang="en-US" sz="2400" b="1" dirty="0">
                <a:solidFill>
                  <a:schemeClr val="tx2"/>
                </a:solidFill>
              </a:rPr>
              <a:t>very small </a:t>
            </a:r>
            <a:r>
              <a:rPr lang="en-US" sz="2400" b="1" dirty="0"/>
              <a:t>or</a:t>
            </a:r>
          </a:p>
          <a:p>
            <a:pPr>
              <a:tabLst>
                <a:tab pos="457200" algn="l"/>
              </a:tabLst>
            </a:pPr>
            <a:r>
              <a:rPr lang="en-US" sz="2400" b="1" dirty="0"/>
              <a:t>            a </a:t>
            </a:r>
            <a:r>
              <a:rPr lang="en-US" sz="2400" b="1" dirty="0">
                <a:solidFill>
                  <a:schemeClr val="tx2"/>
                </a:solidFill>
              </a:rPr>
              <a:t>very large </a:t>
            </a:r>
            <a:r>
              <a:rPr lang="en-US" sz="2400" b="1" dirty="0"/>
              <a:t>value . </a:t>
            </a:r>
          </a:p>
          <a:p>
            <a:pPr>
              <a:buClr>
                <a:srgbClr val="1C1C1C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dirty="0"/>
              <a:t>  </a:t>
            </a:r>
            <a:r>
              <a:rPr lang="en-US" sz="2400" b="1" dirty="0"/>
              <a:t>It is sensitive to the extremes </a:t>
            </a:r>
          </a:p>
          <a:p>
            <a:pPr>
              <a:tabLst>
                <a:tab pos="457200" algn="l"/>
              </a:tabLst>
            </a:pPr>
            <a:r>
              <a:rPr lang="en-US" sz="2400" b="1" dirty="0"/>
              <a:t>  </a:t>
            </a:r>
            <a:r>
              <a:rPr lang="en-US" sz="2400" b="1" dirty="0">
                <a:solidFill>
                  <a:schemeClr val="tx2"/>
                </a:solidFill>
              </a:rPr>
              <a:t>1     2     3     4</a:t>
            </a:r>
            <a:r>
              <a:rPr lang="en-US" sz="2400" dirty="0">
                <a:solidFill>
                  <a:schemeClr val="tx2"/>
                </a:solidFill>
              </a:rPr>
              <a:t>    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660066"/>
                </a:solidFill>
              </a:rPr>
              <a:t>5</a:t>
            </a:r>
            <a:r>
              <a:rPr lang="en-US" sz="2400" b="1" dirty="0">
                <a:solidFill>
                  <a:schemeClr val="tx2"/>
                </a:solidFill>
              </a:rPr>
              <a:t>     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/>
              <a:t>mean 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  <a:p>
            <a:pPr>
              <a:tabLst>
                <a:tab pos="457200" algn="l"/>
              </a:tabLst>
            </a:pPr>
            <a:r>
              <a:rPr lang="en-US" sz="2400" b="1" dirty="0"/>
              <a:t>  </a:t>
            </a:r>
            <a:r>
              <a:rPr lang="en-US" sz="2400" b="1" dirty="0">
                <a:solidFill>
                  <a:schemeClr val="tx2"/>
                </a:solidFill>
              </a:rPr>
              <a:t>1     2     3     4</a:t>
            </a:r>
            <a:r>
              <a:rPr lang="en-US" sz="2400" dirty="0">
                <a:solidFill>
                  <a:schemeClr val="tx2"/>
                </a:solidFill>
              </a:rPr>
              <a:t>     </a:t>
            </a:r>
            <a:r>
              <a:rPr lang="en-US" sz="2400" b="1" dirty="0">
                <a:solidFill>
                  <a:srgbClr val="660066"/>
                </a:solidFill>
              </a:rPr>
              <a:t>50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    </a:t>
            </a:r>
            <a:r>
              <a:rPr lang="en-US" sz="2400" b="1" dirty="0"/>
              <a:t>mean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12</a:t>
            </a:r>
          </a:p>
          <a:p>
            <a:pPr>
              <a:tabLst>
                <a:tab pos="457200" algn="l"/>
              </a:tabLst>
            </a:pPr>
            <a:r>
              <a:rPr lang="en-US" sz="2400" b="1" dirty="0"/>
              <a:t>  1     2     3     4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b="1" dirty="0">
                <a:solidFill>
                  <a:srgbClr val="660066"/>
                </a:solidFill>
              </a:rPr>
              <a:t>500</a:t>
            </a:r>
            <a:r>
              <a:rPr lang="en-US" sz="2400" dirty="0">
                <a:solidFill>
                  <a:srgbClr val="660066"/>
                </a:solidFill>
              </a:rPr>
              <a:t>     </a:t>
            </a:r>
            <a:r>
              <a:rPr lang="en-US" sz="2400" b="1" dirty="0"/>
              <a:t>mean</a:t>
            </a:r>
            <a:r>
              <a:rPr lang="en-US" sz="2400" dirty="0"/>
              <a:t> = </a:t>
            </a:r>
            <a:r>
              <a:rPr lang="en-US" sz="2400" b="1" dirty="0">
                <a:solidFill>
                  <a:srgbClr val="FF0000"/>
                </a:solidFill>
              </a:rPr>
              <a:t>102</a:t>
            </a:r>
          </a:p>
          <a:p>
            <a:pPr>
              <a:buFontTx/>
              <a:buAutoNum type="arabicPlain" startAt="500"/>
              <a:tabLst>
                <a:tab pos="457200" algn="l"/>
              </a:tabLst>
            </a:pPr>
            <a:endParaRPr lang="en-US" sz="2400" b="1" dirty="0"/>
          </a:p>
          <a:p>
            <a:pPr marL="342900" indent="-342900"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2400" b="1" dirty="0"/>
              <a:t>may produce a mean that </a:t>
            </a:r>
            <a:r>
              <a:rPr lang="en-US" sz="2400" b="1" dirty="0">
                <a:solidFill>
                  <a:schemeClr val="tx2"/>
                </a:solidFill>
              </a:rPr>
              <a:t>is not very representative </a:t>
            </a:r>
            <a:r>
              <a:rPr lang="en-US" sz="2400" b="1" dirty="0"/>
              <a:t>of the general mass of data</a:t>
            </a:r>
          </a:p>
          <a:p>
            <a:pPr>
              <a:tabLst>
                <a:tab pos="457200" algn="l"/>
              </a:tabLst>
            </a:pPr>
            <a:r>
              <a:rPr lang="en-US" sz="2400" b="1" dirty="0"/>
              <a:t>               </a:t>
            </a:r>
            <a:r>
              <a:rPr lang="en-US" sz="2400" b="1" dirty="0">
                <a:solidFill>
                  <a:srgbClr val="FF0000"/>
                </a:solidFill>
              </a:rPr>
              <a:t>another disadvantage </a:t>
            </a:r>
            <a:r>
              <a:rPr lang="en-US" sz="2400" b="1" dirty="0"/>
              <a:t>, 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/>
              <a:t>it </a:t>
            </a:r>
            <a:r>
              <a:rPr lang="en-US" sz="2400" b="1" dirty="0">
                <a:solidFill>
                  <a:srgbClr val="FF0000"/>
                </a:solidFill>
              </a:rPr>
              <a:t>can not </a:t>
            </a:r>
            <a:r>
              <a:rPr lang="en-US" sz="2400" b="1" dirty="0"/>
              <a:t>be used with the </a:t>
            </a:r>
            <a:r>
              <a:rPr lang="en-US" sz="2400" b="1" dirty="0">
                <a:solidFill>
                  <a:srgbClr val="FF0000"/>
                </a:solidFill>
              </a:rPr>
              <a:t>ordinal</a:t>
            </a:r>
            <a:r>
              <a:rPr lang="en-US" sz="2400" b="1" dirty="0"/>
              <a:t> data   </a:t>
            </a:r>
            <a:r>
              <a:rPr lang="en-US" sz="2400" b="1" dirty="0">
                <a:solidFill>
                  <a:srgbClr val="FF0000"/>
                </a:solidFill>
              </a:rPr>
              <a:t>???</a:t>
            </a:r>
          </a:p>
          <a:p>
            <a:pPr>
              <a:tabLst>
                <a:tab pos="457200" algn="l"/>
              </a:tabLst>
            </a:pPr>
            <a:r>
              <a:rPr lang="en-US" sz="2400" b="1" dirty="0"/>
              <a:t>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24817" y="5356666"/>
            <a:ext cx="5472608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b="1" dirty="0"/>
              <a:t>(</a:t>
            </a:r>
            <a:r>
              <a:rPr lang="en-MY" sz="2400" b="1" dirty="0"/>
              <a:t>ordinal data are not real numbers, </a:t>
            </a:r>
          </a:p>
          <a:p>
            <a:r>
              <a:rPr lang="en-MY" sz="2400" b="1" dirty="0"/>
              <a:t>     so they cannot be added or divided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1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78497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Choosing the most appropriate </a:t>
            </a:r>
          </a:p>
          <a:p>
            <a:r>
              <a:rPr lang="en-US" sz="2400" b="1" u="sng" dirty="0"/>
              <a:t>Central measure (Mean, Median or mode)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How do you chose the most appropriate measure of location in a given set of data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??</a:t>
            </a:r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  <a:p>
            <a:r>
              <a:rPr lang="en-US" sz="2400" b="1" u="sng" dirty="0">
                <a:solidFill>
                  <a:srgbClr val="002060"/>
                </a:solidFill>
              </a:rPr>
              <a:t>The main thing </a:t>
            </a:r>
            <a:r>
              <a:rPr lang="en-US" sz="2400" b="1" dirty="0">
                <a:solidFill>
                  <a:srgbClr val="002060"/>
                </a:solidFill>
              </a:rPr>
              <a:t>is to remember is that</a:t>
            </a:r>
          </a:p>
          <a:p>
            <a:endParaRPr lang="en-US" sz="24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i="1" dirty="0"/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mean can not </a:t>
            </a:r>
            <a:r>
              <a:rPr lang="en-US" sz="2400" b="1" i="1" dirty="0"/>
              <a:t>be use with the </a:t>
            </a:r>
            <a:r>
              <a:rPr lang="en-US" sz="2400" b="1" i="1" dirty="0">
                <a:solidFill>
                  <a:srgbClr val="FF0000"/>
                </a:solidFill>
              </a:rPr>
              <a:t>ordinal data</a:t>
            </a:r>
            <a:r>
              <a:rPr lang="en-US" sz="2400" dirty="0"/>
              <a:t>( </a:t>
            </a:r>
            <a:r>
              <a:rPr lang="en-US" sz="2400" b="1" dirty="0">
                <a:solidFill>
                  <a:schemeClr val="tx2"/>
                </a:solidFill>
              </a:rPr>
              <a:t>because they are not real numbers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/>
              <a:t>   </a:t>
            </a:r>
            <a:r>
              <a:rPr lang="en-US" sz="2400" b="1" dirty="0">
                <a:solidFill>
                  <a:srgbClr val="FF0000"/>
                </a:solidFill>
              </a:rPr>
              <a:t>the median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can be </a:t>
            </a:r>
            <a:r>
              <a:rPr lang="en-US" sz="2400" b="1" dirty="0">
                <a:solidFill>
                  <a:srgbClr val="FF0000"/>
                </a:solidFill>
              </a:rPr>
              <a:t>use for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/>
              <a:t>       both </a:t>
            </a:r>
            <a:r>
              <a:rPr lang="en-US" sz="2400" b="1" dirty="0">
                <a:solidFill>
                  <a:srgbClr val="FF0000"/>
                </a:solidFill>
              </a:rPr>
              <a:t>ordinal</a:t>
            </a:r>
            <a:r>
              <a:rPr lang="en-US" sz="2400" b="1" dirty="0"/>
              <a:t> &amp; </a:t>
            </a:r>
            <a:r>
              <a:rPr lang="en-US" sz="2400" b="1" dirty="0">
                <a:solidFill>
                  <a:srgbClr val="FF0000"/>
                </a:solidFill>
              </a:rPr>
              <a:t>metric</a:t>
            </a:r>
            <a:r>
              <a:rPr lang="en-US" sz="2400" b="1" dirty="0"/>
              <a:t> data.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                     Particularly 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            when data is </a:t>
            </a:r>
            <a:r>
              <a:rPr lang="en-US" sz="2400" b="1" dirty="0">
                <a:solidFill>
                  <a:srgbClr val="FF0000"/>
                </a:solidFill>
              </a:rPr>
              <a:t>skewed</a:t>
            </a:r>
            <a:r>
              <a:rPr lang="en-US" sz="2400" dirty="0"/>
              <a:t>              </a:t>
            </a:r>
            <a:r>
              <a:rPr lang="en-US" sz="2400" b="1" dirty="0"/>
              <a:t>or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         when there is </a:t>
            </a:r>
            <a:r>
              <a:rPr lang="en-US" sz="2400" b="1" dirty="0">
                <a:solidFill>
                  <a:srgbClr val="FF0000"/>
                </a:solidFill>
              </a:rPr>
              <a:t>outlier</a:t>
            </a:r>
            <a:r>
              <a:rPr lang="en-US" sz="2400" b="1" dirty="0"/>
              <a:t>   </a:t>
            </a:r>
          </a:p>
          <a:p>
            <a:r>
              <a:rPr lang="en-US" sz="2400" b="1" dirty="0"/>
              <a:t>                 the median is </a:t>
            </a:r>
          </a:p>
          <a:p>
            <a:r>
              <a:rPr lang="en-US" sz="2400" b="1" dirty="0"/>
              <a:t>    </a:t>
            </a:r>
            <a:r>
              <a:rPr lang="en-US" sz="2400" b="1" dirty="0">
                <a:solidFill>
                  <a:schemeClr val="tx2"/>
                </a:solidFill>
              </a:rPr>
              <a:t>more representative of data than the mea</a:t>
            </a:r>
            <a:r>
              <a:rPr lang="en-US" sz="24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5" name="Notched Right Arrow 4"/>
          <p:cNvSpPr/>
          <p:nvPr/>
        </p:nvSpPr>
        <p:spPr>
          <a:xfrm rot="5738546">
            <a:off x="2110700" y="2563102"/>
            <a:ext cx="567181" cy="34300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ight Arrow 2"/>
          <p:cNvSpPr/>
          <p:nvPr/>
        </p:nvSpPr>
        <p:spPr>
          <a:xfrm>
            <a:off x="7835059" y="63077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8310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43460"/>
              </p:ext>
            </p:extLst>
          </p:nvPr>
        </p:nvGraphicFramePr>
        <p:xfrm>
          <a:off x="539552" y="980728"/>
          <a:ext cx="8001000" cy="3257416"/>
        </p:xfrm>
        <a:graphic>
          <a:graphicData uri="http://schemas.openxmlformats.org/drawingml/2006/table">
            <a:tbl>
              <a:tblPr rtl="1"/>
              <a:tblGrid>
                <a:gridCol w="126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Median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24089A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No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Nominal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24089A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Ordinal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if distribution is markedly skewed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Metric discrete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if distribution is markedly skewed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4089A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Metric continuous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18864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Choosing the most appropriate  </a:t>
            </a:r>
            <a:r>
              <a:rPr lang="en-US" b="1" u="sng" dirty="0"/>
              <a:t>Central measure (Mean, Median or mode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1812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75, 75, 75, 75, 75, 75,          Mean =  ????</a:t>
            </a:r>
          </a:p>
          <a:p>
            <a:r>
              <a:rPr lang="en-US" sz="2400" b="1" dirty="0"/>
              <a:t>75, 70, 75. 80, 85.                   Mean =  ????</a:t>
            </a:r>
          </a:p>
          <a:p>
            <a:r>
              <a:rPr lang="en-US" sz="2400" b="1" dirty="0"/>
              <a:t> 60, 65, 55, 70, 75, 75, ,70, 80, Mean=  ????</a:t>
            </a:r>
          </a:p>
          <a:p>
            <a:pPr eaLnBrk="0" hangingPunct="0">
              <a:defRPr/>
            </a:pPr>
            <a:endParaRPr lang="en-US" sz="2800" b="1" dirty="0">
              <a:cs typeface="Arial" charset="0"/>
            </a:endParaRPr>
          </a:p>
          <a:p>
            <a:pPr eaLnBrk="0" hangingPunct="0">
              <a:defRPr/>
            </a:pP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The central value as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en-US" sz="2400" b="1" dirty="0">
                <a:cs typeface="Arial" charset="0"/>
              </a:rPr>
              <a:t>1-Measures of central tendencies (Location)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1- Mean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             2- Median  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                   3- Mode</a:t>
            </a:r>
          </a:p>
          <a:p>
            <a:pPr eaLnBrk="0" hangingPunct="0">
              <a:defRPr/>
            </a:pPr>
            <a:endParaRPr lang="en-US" sz="2400" b="1" dirty="0">
              <a:cs typeface="Arial" charset="0"/>
            </a:endParaRPr>
          </a:p>
          <a:p>
            <a:pPr eaLnBrk="0" hangingPunct="0">
              <a:defRPr/>
            </a:pP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2-Measures of Dispersion</a:t>
            </a:r>
            <a:r>
              <a:rPr lang="en-US" sz="2400" b="1" dirty="0">
                <a:cs typeface="Arial" charset="0"/>
              </a:rPr>
              <a:t>,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48064" y="2847682"/>
            <a:ext cx="3168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b="1" u="sng" dirty="0"/>
              <a:t>∑  X</a:t>
            </a:r>
            <a:endParaRPr lang="en-US" b="1" dirty="0"/>
          </a:p>
          <a:p>
            <a:pPr algn="ctr" rtl="0"/>
            <a:r>
              <a:rPr lang="en-US" b="1" dirty="0"/>
              <a:t>N</a:t>
            </a:r>
            <a:r>
              <a:rPr lang="en-US" sz="1800" dirty="0"/>
              <a:t>  </a:t>
            </a:r>
            <a:r>
              <a:rPr lang="en-US" sz="1800" dirty="0">
                <a:solidFill>
                  <a:srgbClr val="000000"/>
                </a:solidFill>
              </a:rPr>
              <a:t>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43055"/>
              </p:ext>
            </p:extLst>
          </p:nvPr>
        </p:nvGraphicFramePr>
        <p:xfrm>
          <a:off x="5796136" y="2923637"/>
          <a:ext cx="504056" cy="36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203024" imgH="203024" progId="Equation.3">
                  <p:embed/>
                </p:oleObj>
              </mc:Choice>
              <mc:Fallback>
                <p:oleObj name="Equation" r:id="rId3" imgW="203024" imgH="203024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923637"/>
                        <a:ext cx="504056" cy="36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68711" y="2828682"/>
            <a:ext cx="634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 = </a:t>
            </a:r>
            <a:endParaRPr lang="en-MY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7896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412776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Measures of Dispersion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/>
              <a:t>          </a:t>
            </a:r>
            <a:r>
              <a:rPr lang="en-US" sz="3200" b="1" dirty="0">
                <a:solidFill>
                  <a:schemeClr val="tx2"/>
                </a:solidFill>
              </a:rPr>
              <a:t>(Measures of Variation)</a:t>
            </a:r>
            <a:endParaRPr lang="en-US" sz="3200" dirty="0">
              <a:solidFill>
                <a:schemeClr val="tx2"/>
              </a:solidFill>
            </a:endParaRPr>
          </a:p>
          <a:p>
            <a:pPr algn="ctr"/>
            <a:r>
              <a:rPr lang="en-US" sz="3200" b="1" dirty="0"/>
              <a:t>                </a:t>
            </a:r>
            <a:r>
              <a:rPr lang="en-US" sz="3200" b="1" dirty="0">
                <a:solidFill>
                  <a:srgbClr val="660066"/>
                </a:solidFill>
              </a:rPr>
              <a:t>(Measures of Scattering</a:t>
            </a:r>
            <a:r>
              <a:rPr lang="en-US" sz="3200" dirty="0">
                <a:solidFill>
                  <a:srgbClr val="660066"/>
                </a:solidFill>
              </a:rPr>
              <a:t>)</a:t>
            </a:r>
            <a:r>
              <a:rPr lang="en-US" sz="3200" b="1" dirty="0">
                <a:solidFill>
                  <a:srgbClr val="660066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measures of spread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7116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Slide Vari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1" y="3635714"/>
            <a:ext cx="88934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27</a:t>
            </a:fld>
            <a:endParaRPr lang="en-MY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96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412776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Numerical Presentation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Numerical Description</a:t>
            </a:r>
            <a:endParaRPr lang="en-MY" sz="3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3429000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Measures of Central Tendency</a:t>
            </a:r>
          </a:p>
          <a:p>
            <a:r>
              <a:rPr lang="en-US" sz="3200" b="1" dirty="0"/>
              <a:t> Measures of Dispersion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585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172" y="1124743"/>
            <a:ext cx="6192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2800" b="1" u="sng" dirty="0"/>
              <a:t>Biostatistics consist of</a:t>
            </a:r>
          </a:p>
          <a:p>
            <a:pPr algn="ctr">
              <a:tabLst>
                <a:tab pos="228600" algn="l"/>
              </a:tabLst>
            </a:pPr>
            <a:endParaRPr lang="en-US" sz="2800" b="1" dirty="0"/>
          </a:p>
          <a:p>
            <a:pPr algn="ctr">
              <a:tabLst>
                <a:tab pos="228600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1-Collection of data .</a:t>
            </a:r>
          </a:p>
          <a:p>
            <a:pPr algn="ctr">
              <a:tabLst>
                <a:tab pos="228600" algn="l"/>
              </a:tabLst>
            </a:pPr>
            <a:endParaRPr lang="en-US" sz="2800" b="1" dirty="0"/>
          </a:p>
          <a:p>
            <a:pPr algn="ctr">
              <a:tabLst>
                <a:tab pos="228600" algn="l"/>
              </a:tabLst>
            </a:pPr>
            <a:r>
              <a:rPr lang="en-US" sz="2800" b="1" dirty="0"/>
              <a:t>   </a:t>
            </a:r>
            <a:r>
              <a:rPr lang="en-US" sz="2800" b="1" dirty="0">
                <a:solidFill>
                  <a:srgbClr val="0070C0"/>
                </a:solidFill>
              </a:rPr>
              <a:t>2-Presentation of data </a:t>
            </a:r>
          </a:p>
          <a:p>
            <a:pPr algn="ctr">
              <a:tabLst>
                <a:tab pos="228600" algn="l"/>
              </a:tabLst>
            </a:pPr>
            <a:endParaRPr lang="en-US" sz="2800" b="1" dirty="0"/>
          </a:p>
          <a:p>
            <a:pPr algn="ctr">
              <a:tabLst>
                <a:tab pos="228600" algn="l"/>
              </a:tabLst>
            </a:pPr>
            <a:r>
              <a:rPr lang="en-US" sz="2800" b="1" dirty="0">
                <a:solidFill>
                  <a:schemeClr val="tx2"/>
                </a:solidFill>
              </a:rPr>
              <a:t>3-.Estimation of data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921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Biostatistics breaks </a:t>
            </a:r>
            <a:r>
              <a:rPr lang="en-US" sz="2400" b="1" u="sng" dirty="0"/>
              <a:t>into  two  main</a:t>
            </a:r>
          </a:p>
          <a:p>
            <a:r>
              <a:rPr lang="en-US" sz="2400" b="1" dirty="0"/>
              <a:t>distinct components or  two distinct subcategories:</a:t>
            </a:r>
          </a:p>
          <a:p>
            <a:endParaRPr lang="en-US" sz="2400" b="1" dirty="0"/>
          </a:p>
          <a:p>
            <a:r>
              <a:rPr lang="en-US" sz="2400" b="1" dirty="0"/>
              <a:t>         1-     Descriptive Biostatistics.</a:t>
            </a:r>
          </a:p>
          <a:p>
            <a:r>
              <a:rPr lang="en-US" sz="2400" b="1" dirty="0"/>
              <a:t>         2-     Inferential Biostatistics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2348880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Descriptive Statistics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MY" sz="2400" b="1" dirty="0"/>
              <a:t>This one serve as devices   for</a:t>
            </a:r>
          </a:p>
          <a:p>
            <a:r>
              <a:rPr lang="en-MY" sz="2400" b="1" dirty="0">
                <a:solidFill>
                  <a:schemeClr val="tx2"/>
                </a:solidFill>
              </a:rPr>
              <a:t>organizing </a:t>
            </a:r>
            <a:r>
              <a:rPr lang="en-MY" sz="2400" b="1" dirty="0"/>
              <a:t> and </a:t>
            </a:r>
            <a:r>
              <a:rPr lang="en-MY" sz="2400" b="1" dirty="0">
                <a:solidFill>
                  <a:schemeClr val="tx2"/>
                </a:solidFill>
              </a:rPr>
              <a:t>summarizing</a:t>
            </a:r>
            <a:r>
              <a:rPr lang="en-MY" sz="2400" b="1" dirty="0"/>
              <a:t> data </a:t>
            </a:r>
          </a:p>
          <a:p>
            <a:r>
              <a:rPr lang="en-MY" sz="2400" b="1" dirty="0"/>
              <a:t>                       and </a:t>
            </a:r>
          </a:p>
          <a:p>
            <a:r>
              <a:rPr lang="en-MY" sz="2400" b="1" dirty="0">
                <a:solidFill>
                  <a:srgbClr val="002060"/>
                </a:solidFill>
              </a:rPr>
              <a:t>bringing into a focus their essential characteristics</a:t>
            </a:r>
          </a:p>
          <a:p>
            <a:r>
              <a:rPr lang="en-MY" sz="2400" b="1" dirty="0"/>
              <a:t>Reduce the information to a manageable size</a:t>
            </a:r>
          </a:p>
          <a:p>
            <a:r>
              <a:rPr lang="en-US" sz="2400" b="1" dirty="0"/>
              <a:t>This include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5993470"/>
            <a:ext cx="7632848" cy="46166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An important thing is the type of the variable concerned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2240" y="37982"/>
            <a:ext cx="2520280" cy="1600438"/>
          </a:xfrm>
          <a:prstGeom prst="rect">
            <a:avLst/>
          </a:prstGeom>
          <a:ln w="2222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indent="342900">
              <a:defRPr/>
            </a:pP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Biostatistics; </a:t>
            </a:r>
            <a:r>
              <a:rPr lang="en-US" sz="1400" b="1" dirty="0">
                <a:latin typeface="Arial" charset="0"/>
                <a:cs typeface="Arial" charset="0"/>
              </a:rPr>
              <a:t>Is a field of study that concern with</a:t>
            </a:r>
            <a:r>
              <a:rPr lang="en-US" sz="1400" dirty="0">
                <a:latin typeface="Arial" charset="0"/>
                <a:cs typeface="Arial" charset="0"/>
              </a:rPr>
              <a:t> t</a:t>
            </a:r>
            <a:r>
              <a:rPr lang="en-US" sz="1400" b="1" dirty="0">
                <a:latin typeface="Arial" charset="0"/>
                <a:cs typeface="Arial" charset="0"/>
              </a:rPr>
              <a:t>he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Organization</a:t>
            </a:r>
            <a:r>
              <a:rPr lang="en-US" sz="1400" b="1" dirty="0">
                <a:latin typeface="Arial" charset="0"/>
                <a:cs typeface="Arial" charset="0"/>
              </a:rPr>
              <a:t> and </a:t>
            </a:r>
            <a:r>
              <a:rPr lang="en-US" sz="1400" b="1" dirty="0">
                <a:solidFill>
                  <a:schemeClr val="tx2"/>
                </a:solidFill>
                <a:latin typeface="Arial" charset="0"/>
                <a:cs typeface="Arial" charset="0"/>
              </a:rPr>
              <a:t>Summarization</a:t>
            </a:r>
            <a:r>
              <a:rPr lang="en-US" sz="1400" b="1" dirty="0">
                <a:latin typeface="Arial" charset="0"/>
                <a:cs typeface="Arial" charset="0"/>
              </a:rPr>
              <a:t> of data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.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Drawing of inferenc</a:t>
            </a:r>
            <a:r>
              <a:rPr lang="en-US" sz="1400" b="1" dirty="0">
                <a:solidFill>
                  <a:schemeClr val="tx2"/>
                </a:solidFill>
                <a:latin typeface="Arial" charset="0"/>
                <a:cs typeface="Arial" charset="0"/>
              </a:rPr>
              <a:t>e about a body of  data when only part of data are observed</a:t>
            </a:r>
            <a:endParaRPr lang="en-MY" sz="14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108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Presentation of data by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1"/>
                </a:solidFill>
                <a:cs typeface="Arial" charset="0"/>
              </a:rPr>
              <a:t>    Graph </a:t>
            </a:r>
            <a:r>
              <a:rPr lang="en-US" sz="2400" b="1" dirty="0">
                <a:cs typeface="Arial" charset="0"/>
              </a:rPr>
              <a:t>and or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>
                <a:cs typeface="Arial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Tables </a:t>
            </a:r>
            <a:endParaRPr lang="en-US" sz="2400" b="1" dirty="0">
              <a:solidFill>
                <a:srgbClr val="CCCC00"/>
              </a:solidFill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cs typeface="Arial" charset="0"/>
              </a:rPr>
              <a:t>  </a:t>
            </a:r>
            <a:r>
              <a:rPr lang="en-US" sz="2400" b="1" dirty="0">
                <a:solidFill>
                  <a:schemeClr val="accent1"/>
                </a:solidFill>
                <a:cs typeface="Arial" charset="0"/>
              </a:rPr>
              <a:t>Calculation or</a:t>
            </a:r>
            <a:r>
              <a:rPr lang="en-US" sz="2400" b="1" dirty="0">
                <a:cs typeface="Arial" charset="0"/>
              </a:rPr>
              <a:t> numerical summaries,</a:t>
            </a:r>
          </a:p>
          <a:p>
            <a:pPr marL="342900" indent="-342900">
              <a:defRPr/>
            </a:pPr>
            <a:r>
              <a:rPr lang="en-US" sz="2400" b="1" dirty="0">
                <a:cs typeface="Arial" charset="0"/>
              </a:rPr>
              <a:t>         such as</a:t>
            </a:r>
          </a:p>
          <a:p>
            <a:pPr marL="342900" indent="-342900">
              <a:defRPr/>
            </a:pPr>
            <a:r>
              <a:rPr lang="en-US" sz="2400" b="1" dirty="0">
                <a:cs typeface="Arial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Frequency, Average,  Mean, Median, Mode Percentages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5993470"/>
            <a:ext cx="7632848" cy="46166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An important thing is the type of the variable concerned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818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3941"/>
            <a:ext cx="88569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2800" b="1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Description statistics  </a:t>
            </a:r>
          </a:p>
          <a:p>
            <a:pPr indent="457200" eaLnBrk="0" hangingPunct="0"/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          </a:t>
            </a:r>
            <a:r>
              <a:rPr lang="en-US" sz="2800" b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summarization</a:t>
            </a:r>
          </a:p>
          <a:p>
            <a:pPr indent="457200" eaLnBrk="0" hangingPunct="0"/>
            <a:endParaRPr lang="en-US" dirty="0">
              <a:latin typeface="Eras Demi ITC" pitchFamily="34" charset="0"/>
              <a:ea typeface="Times New Roman" pitchFamily="18" charset="0"/>
              <a:cs typeface="Simplified Arabic" pitchFamily="18" charset="-78"/>
            </a:endParaRPr>
          </a:p>
          <a:p>
            <a:pPr indent="457200" eaLnBrk="0" hangingPunct="0"/>
            <a:endParaRPr lang="en-US" dirty="0">
              <a:latin typeface="Eras Demi ITC" pitchFamily="34" charset="0"/>
              <a:ea typeface="Times New Roman" pitchFamily="18" charset="0"/>
              <a:cs typeface="Simplified Arabic" pitchFamily="18" charset="-78"/>
            </a:endParaRPr>
          </a:p>
          <a:p>
            <a:pPr indent="457200" eaLnBrk="0" hangingPunct="0"/>
            <a:endParaRPr lang="en-US" dirty="0">
              <a:latin typeface="Eras Demi ITC" pitchFamily="34" charset="0"/>
              <a:ea typeface="Times New Roman" pitchFamily="18" charset="0"/>
              <a:cs typeface="Simplified Arabic" pitchFamily="18" charset="-78"/>
            </a:endParaRPr>
          </a:p>
          <a:p>
            <a:pPr indent="457200" eaLnBrk="0" hangingPunct="0"/>
            <a:endParaRPr lang="en-US" dirty="0">
              <a:latin typeface="Eras Demi ITC" pitchFamily="34" charset="0"/>
              <a:ea typeface="Times New Roman" pitchFamily="18" charset="0"/>
              <a:cs typeface="Simplified Arabic" pitchFamily="18" charset="-78"/>
            </a:endParaRPr>
          </a:p>
          <a:p>
            <a:pPr indent="457200" eaLnBrk="0" hangingPunct="0"/>
            <a:endParaRPr lang="en-US" dirty="0">
              <a:ea typeface="Times New Roman" pitchFamily="18" charset="0"/>
              <a:cs typeface="Simplified Arabic" pitchFamily="18" charset="-78"/>
            </a:endParaRPr>
          </a:p>
          <a:p>
            <a:pPr indent="457200" eaLnBrk="0" hangingPunct="0"/>
            <a:endParaRPr lang="en-US" dirty="0"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426822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Presentation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                           </a:t>
            </a:r>
            <a:r>
              <a:rPr lang="en-US" sz="2800" b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Numerical</a:t>
            </a:r>
            <a:endParaRPr lang="en-MY" sz="2800" dirty="0">
              <a:solidFill>
                <a:schemeClr val="tx2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2371607">
            <a:off x="1389701" y="1815239"/>
            <a:ext cx="2690650" cy="18280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2371607">
            <a:off x="938832" y="3252023"/>
            <a:ext cx="1694696" cy="122619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904" y="375577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Graph</a:t>
            </a: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and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Table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443711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this approach might not be enough,</a:t>
            </a:r>
          </a:p>
          <a:p>
            <a:pPr marL="457200" indent="-457200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i="1" dirty="0">
                <a:ea typeface="Times New Roman" pitchFamily="18" charset="0"/>
                <a:cs typeface="Simplified Arabic" pitchFamily="18" charset="-78"/>
              </a:rPr>
              <a:t>c</a:t>
            </a:r>
            <a:r>
              <a:rPr lang="en-US" sz="2800" b="1" i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omparisons </a:t>
            </a:r>
            <a:r>
              <a:rPr lang="en-US" sz="2800" b="1" i="1" dirty="0">
                <a:ea typeface="Times New Roman" pitchFamily="18" charset="0"/>
                <a:cs typeface="Simplified Arabic" pitchFamily="18" charset="-78"/>
              </a:rPr>
              <a:t>between </a:t>
            </a:r>
            <a:r>
              <a:rPr lang="en-US" sz="2800" b="1" i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one set of data &amp; another </a:t>
            </a:r>
            <a:endParaRPr lang="en-US" sz="2800" b="1" dirty="0">
              <a:solidFill>
                <a:srgbClr val="002060"/>
              </a:solidFill>
              <a:ea typeface="Times New Roman" pitchFamily="18" charset="0"/>
              <a:cs typeface="Simplified Arabic" pitchFamily="18" charset="-78"/>
            </a:endParaRPr>
          </a:p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summariz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Simplified Arabic" pitchFamily="18" charset="-78"/>
              </a:rPr>
              <a:t>e data  by one more  step further .</a:t>
            </a:r>
          </a:p>
          <a:p>
            <a:pPr marL="457200" indent="-457200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presenting a set of data by a</a:t>
            </a:r>
          </a:p>
          <a:p>
            <a:pPr marL="457200" indent="-457200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                 single Numerical value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01591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381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05296" y="812036"/>
            <a:ext cx="893870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single Numerical value. ??</a:t>
            </a:r>
          </a:p>
          <a:p>
            <a:pPr algn="justLow" eaLnBrk="0" hangingPunct="0"/>
            <a:r>
              <a:rPr lang="en-US" sz="2800" b="1" dirty="0">
                <a:cs typeface="Simplified Arabic" pitchFamily="18" charset="-78"/>
              </a:rPr>
              <a:t>Are we using largest value ?</a:t>
            </a:r>
            <a:endParaRPr lang="en-US" sz="2800" b="1" dirty="0">
              <a:ea typeface="Times New Roman" pitchFamily="18" charset="0"/>
              <a:cs typeface="Simplified Arabic" pitchFamily="18" charset="-78"/>
            </a:endParaRPr>
          </a:p>
          <a:p>
            <a:pPr algn="justLow" eaLnBrk="0" hangingPunct="0"/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Are we using lowest value ?</a:t>
            </a:r>
            <a:endParaRPr lang="en-US" sz="2800" b="1" dirty="0"/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endParaRPr lang="en-US" sz="3200" b="1" dirty="0">
              <a:ea typeface="Times New Roman" pitchFamily="18" charset="0"/>
              <a:cs typeface="Simplified Arabic" pitchFamily="18" charset="-78"/>
            </a:endParaRP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endParaRPr lang="en-US" sz="3200" b="1" dirty="0">
              <a:ea typeface="Times New Roman" pitchFamily="18" charset="0"/>
              <a:cs typeface="Simplified Arabic" pitchFamily="18" charset="-78"/>
            </a:endParaRPr>
          </a:p>
          <a:p>
            <a:pPr rtl="0" eaLnBrk="0" hangingPunct="0">
              <a:tabLst>
                <a:tab pos="457200" algn="l"/>
              </a:tabLst>
            </a:pPr>
            <a:endParaRPr lang="en-US" sz="3200" b="1" dirty="0">
              <a:ea typeface="Times New Roman" pitchFamily="18" charset="0"/>
              <a:cs typeface="Simplified Arabic" pitchFamily="18" charset="-78"/>
            </a:endParaRPr>
          </a:p>
          <a:p>
            <a:pPr rtl="0" eaLnBrk="0" hangingPunct="0">
              <a:tabLst>
                <a:tab pos="457200" algn="l"/>
              </a:tabLst>
            </a:pPr>
            <a:endParaRPr lang="en-US" sz="3200" b="1" dirty="0">
              <a:ea typeface="Times New Roman" pitchFamily="18" charset="0"/>
              <a:cs typeface="Simplified Arabic" pitchFamily="18" charset="-78"/>
            </a:endParaRPr>
          </a:p>
          <a:p>
            <a:pPr rtl="0" eaLnBrk="0" hangingPunct="0">
              <a:tabLst>
                <a:tab pos="457200" algn="l"/>
              </a:tabLst>
            </a:pPr>
            <a:endParaRPr lang="en-US" sz="3200" b="1" dirty="0"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6056" y="1268760"/>
            <a:ext cx="3054041" cy="954107"/>
          </a:xfrm>
          <a:prstGeom prst="rect">
            <a:avLst/>
          </a:prstGeom>
          <a:ln w="2222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/>
              <a:t>As a single Number</a:t>
            </a:r>
          </a:p>
          <a:p>
            <a:r>
              <a:rPr lang="en-US" sz="2800" b="1" dirty="0"/>
              <a:t> representation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285928" y="1124744"/>
            <a:ext cx="801560" cy="105841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323528" y="2924944"/>
            <a:ext cx="8496944" cy="954107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central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value as representative value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a set of data</a:t>
            </a:r>
            <a:endParaRPr lang="en-MY" sz="2800" dirty="0"/>
          </a:p>
        </p:txBody>
      </p:sp>
      <p:sp>
        <p:nvSpPr>
          <p:cNvPr id="6" name="Rectangle 5"/>
          <p:cNvSpPr/>
          <p:nvPr/>
        </p:nvSpPr>
        <p:spPr>
          <a:xfrm>
            <a:off x="323528" y="4362724"/>
            <a:ext cx="5904656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dirty="0"/>
              <a:t>1-Measures of central tendencies</a:t>
            </a:r>
            <a:endParaRPr lang="en-US" sz="2800" b="1" dirty="0">
              <a:ea typeface="Times New Roman" pitchFamily="18" charset="0"/>
              <a:cs typeface="Simplified Arabic" pitchFamily="18" charset="-78"/>
            </a:endParaRPr>
          </a:p>
          <a:p>
            <a:pPr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dirty="0"/>
              <a:t>2-Measures of Dispersion</a:t>
            </a:r>
            <a:endParaRPr lang="en-US" sz="2800" b="1" dirty="0"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9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 mathematic marks  of 26 secondary school students at Amman in 2015</a:t>
            </a:r>
          </a:p>
          <a:p>
            <a:r>
              <a:rPr lang="en-US" b="1" dirty="0"/>
              <a:t> 15.2     </a:t>
            </a:r>
            <a:r>
              <a:rPr lang="en-US" b="1" u="sng" dirty="0"/>
              <a:t>31.3</a:t>
            </a:r>
            <a:r>
              <a:rPr lang="en-US" b="1" dirty="0"/>
              <a:t>   14.9  16.3   19.3   18.2     20.2     12.8    14.7        29.4      21.1   20.4  13.6     22.4  14.0     14.3    22.8   26.7   18.9     13.7    17.7  27.2     19.3  16.1     13.5     </a:t>
            </a:r>
            <a:r>
              <a:rPr lang="en-US" b="1" u="sng" dirty="0"/>
              <a:t>11.2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98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2068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central value </a:t>
            </a:r>
          </a:p>
          <a:p>
            <a:endParaRPr lang="en-US" sz="32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1-Measures of central tendencies </a:t>
            </a:r>
            <a:r>
              <a:rPr lang="en-US" sz="2800" b="1" dirty="0"/>
              <a:t>(Location) .</a:t>
            </a:r>
          </a:p>
          <a:p>
            <a:r>
              <a:rPr lang="en-US" sz="2800" b="1" dirty="0"/>
              <a:t>    A value around which the data has a tendency to congregate (come together )or cluster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2-Measures of Dispersion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chemeClr val="tx2"/>
                </a:solidFill>
              </a:rPr>
              <a:t>scatter</a:t>
            </a:r>
            <a:r>
              <a:rPr lang="en-US" sz="2800" b="1" dirty="0"/>
              <a:t> around average</a:t>
            </a:r>
          </a:p>
          <a:p>
            <a:r>
              <a:rPr lang="en-US" sz="2800" b="1" dirty="0"/>
              <a:t>    A value which </a:t>
            </a:r>
            <a:r>
              <a:rPr lang="en-US" sz="2800" b="1" dirty="0">
                <a:solidFill>
                  <a:schemeClr val="tx2"/>
                </a:solidFill>
              </a:rPr>
              <a:t>measures </a:t>
            </a:r>
          </a:p>
          <a:p>
            <a:r>
              <a:rPr lang="en-US" sz="2800" b="1" dirty="0"/>
              <a:t>the </a:t>
            </a:r>
            <a:r>
              <a:rPr lang="en-US" sz="2800" b="1" dirty="0">
                <a:solidFill>
                  <a:schemeClr val="tx2"/>
                </a:solidFill>
              </a:rPr>
              <a:t>degree</a:t>
            </a:r>
            <a:r>
              <a:rPr lang="en-US" sz="2800" b="1" dirty="0"/>
              <a:t> to which the data are  or  are not ,</a:t>
            </a:r>
            <a:r>
              <a:rPr lang="en-US" sz="2800" b="1" dirty="0">
                <a:solidFill>
                  <a:schemeClr val="tx2"/>
                </a:solidFill>
              </a:rPr>
              <a:t>spread out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C04-09B3-4064-9F73-8CAAFAE8F603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4452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1703</Words>
  <Application>Microsoft Office PowerPoint</Application>
  <PresentationFormat>عرض على الشاشة (4:3)</PresentationFormat>
  <Paragraphs>336</Paragraphs>
  <Slides>27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مستخدم غير معروف</cp:lastModifiedBy>
  <cp:revision>29</cp:revision>
  <dcterms:created xsi:type="dcterms:W3CDTF">2020-06-28T18:38:03Z</dcterms:created>
  <dcterms:modified xsi:type="dcterms:W3CDTF">2020-07-03T13:07:54Z</dcterms:modified>
</cp:coreProperties>
</file>