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3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9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1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FE4ED-6AA9-4A96-92EF-8BFBE122E1D1}" type="datetimeFigureOut">
              <a:rPr lang="ar-JO" smtClean="0"/>
              <a:pPr/>
              <a:t>01/02/1441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AF21-A48E-4740-9DAF-52D563690CA6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068960"/>
            <a:ext cx="8424936" cy="309654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Dr. Nedal Alnawaiseh: M. B. Ch. B (MD), Baghdad, Iraq. </a:t>
            </a:r>
            <a:r>
              <a:rPr lang="en-US" sz="2800" b="0" dirty="0" err="1" smtClean="0">
                <a:solidFill>
                  <a:srgbClr val="002060"/>
                </a:solidFill>
                <a:latin typeface="Agency FB" pitchFamily="34" charset="0"/>
              </a:rPr>
              <a:t>MSc</a:t>
            </a: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, JUST, Jordan. MSPH, Tulane University, USA.</a:t>
            </a:r>
            <a:b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PhD, UKM, Malaysia. PhD, UNU, IIGH.</a:t>
            </a:r>
            <a:b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2800" b="0" dirty="0" smtClean="0">
                <a:solidFill>
                  <a:srgbClr val="002060"/>
                </a:solidFill>
                <a:latin typeface="Agency FB" pitchFamily="34" charset="0"/>
              </a:rPr>
              <a:t>Public Health &amp; Community Medicine Department, Medical School, Mutah University, Jordan.</a:t>
            </a:r>
            <a:r>
              <a:rPr lang="en-US" sz="2400" b="0" i="1" dirty="0" smtClean="0">
                <a:solidFill>
                  <a:srgbClr val="002060"/>
                </a:solidFill>
              </a:rPr>
              <a:t/>
            </a:r>
            <a:br>
              <a:rPr lang="en-US" sz="2400" b="0" i="1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48680"/>
            <a:ext cx="7772400" cy="1584920"/>
          </a:xfrm>
        </p:spPr>
        <p:txBody>
          <a:bodyPr rtlCol="1">
            <a:no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8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Demography-II</a:t>
            </a:r>
            <a:r>
              <a:rPr lang="en-US" sz="8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8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7587" name="Rectangle 3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496300" cy="4967287"/>
          </a:xfrm>
          <a:solidFill>
            <a:srgbClr val="EAEAEA"/>
          </a:solidFill>
        </p:spPr>
        <p:txBody>
          <a:bodyPr/>
          <a:lstStyle/>
          <a:p>
            <a:pPr marL="609600" indent="-609600" algn="ctr" rtl="0" eaLnBrk="1" hangingPunct="1">
              <a:buClr>
                <a:srgbClr val="C00000"/>
              </a:buClr>
              <a:buSzPct val="100000"/>
              <a:buNone/>
              <a:defRPr/>
            </a:pPr>
            <a:r>
              <a:rPr lang="en-US" sz="2800" b="1" u="sng" dirty="0" smtClean="0">
                <a:solidFill>
                  <a:srgbClr val="C00000"/>
                </a:solidFill>
                <a:cs typeface="Arial" pitchFamily="34" charset="0"/>
              </a:rPr>
              <a:t>Factors affecting the crude birth rate:</a:t>
            </a:r>
          </a:p>
          <a:p>
            <a:pPr marL="609600" indent="-609600" algn="l" rtl="0" eaLnBrk="1" hangingPunct="1">
              <a:buClr>
                <a:srgbClr val="C00000"/>
              </a:buClr>
              <a:buSzPct val="106000"/>
              <a:buFont typeface="Arial" pitchFamily="34" charset="0"/>
              <a:buAutoNum type="alphaUcPeriod"/>
              <a:defRPr/>
            </a:pPr>
            <a:r>
              <a:rPr lang="en-US" sz="2800" b="1" dirty="0" smtClean="0">
                <a:solidFill>
                  <a:srgbClr val="C00000"/>
                </a:solidFill>
                <a:cs typeface="Arial" pitchFamily="34" charset="0"/>
              </a:rPr>
              <a:t>Factors affecting the </a:t>
            </a:r>
            <a:r>
              <a:rPr lang="en-US" sz="2800" b="1" u="sng" dirty="0" smtClean="0">
                <a:solidFill>
                  <a:srgbClr val="C00000"/>
                </a:solidFill>
                <a:cs typeface="Arial" pitchFamily="34" charset="0"/>
              </a:rPr>
              <a:t>Numerator:</a:t>
            </a:r>
            <a:endParaRPr lang="en-US" sz="2800" b="1" u="sng" dirty="0" smtClean="0">
              <a:solidFill>
                <a:srgbClr val="C00000"/>
              </a:solidFill>
              <a:cs typeface="Arial" pitchFamily="34" charset="0"/>
            </a:endParaRP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Number of females in the community specifically those 15 -49 years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The age of marriage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The level of infant and preschool mortality rates</a:t>
            </a:r>
          </a:p>
          <a:p>
            <a:pPr marL="609600" indent="-609600" algn="l" rtl="0" eaLnBrk="1" hangingPunct="1">
              <a:buClr>
                <a:srgbClr val="C00000"/>
              </a:buClr>
              <a:buSzPct val="101000"/>
              <a:buFont typeface="Arial" pitchFamily="34" charset="0"/>
              <a:buAutoNum type="arabicPeriod"/>
              <a:defRPr/>
            </a:pPr>
            <a:r>
              <a:rPr lang="en-US" sz="3200" dirty="0" smtClean="0">
                <a:cs typeface="Arial" pitchFamily="34" charset="0"/>
              </a:rPr>
              <a:t>The rate of having children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6F6E39-F5E5-4A15-B5A3-1FFE8108F2E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8611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marL="609600" indent="-609600" algn="ctr" rtl="0">
              <a:buClr>
                <a:srgbClr val="C00000"/>
              </a:buClr>
              <a:buSzPct val="100000"/>
              <a:buNone/>
              <a:defRPr/>
            </a:pPr>
            <a:r>
              <a:rPr lang="en-US" sz="3600" b="1" u="sng" dirty="0" smtClean="0">
                <a:solidFill>
                  <a:srgbClr val="C00000"/>
                </a:solidFill>
                <a:cs typeface="Arial" pitchFamily="34" charset="0"/>
              </a:rPr>
              <a:t>Factors affecting the crude birth rate:</a:t>
            </a:r>
          </a:p>
          <a:p>
            <a:pPr marL="609600" indent="-609600" algn="l" rtl="0" eaLnBrk="1" hangingPunct="1">
              <a:buClr>
                <a:srgbClr val="C00000"/>
              </a:buClr>
              <a:buSzPct val="100000"/>
              <a:buFont typeface="Arial" pitchFamily="34" charset="0"/>
              <a:buAutoNum type="alphaUcPeriod" startAt="2"/>
              <a:defRPr/>
            </a:pPr>
            <a:r>
              <a:rPr lang="en-US" sz="3600" b="1" dirty="0" smtClean="0">
                <a:solidFill>
                  <a:srgbClr val="C00000"/>
                </a:solidFill>
                <a:cs typeface="Arial" pitchFamily="34" charset="0"/>
              </a:rPr>
              <a:t>Factors affecting the </a:t>
            </a:r>
            <a:r>
              <a:rPr lang="en-US" sz="3600" b="1" u="sng" dirty="0" smtClean="0">
                <a:solidFill>
                  <a:srgbClr val="C00000"/>
                </a:solidFill>
                <a:cs typeface="Arial" pitchFamily="34" charset="0"/>
              </a:rPr>
              <a:t>Denominator: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Epidemics 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Wars 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Famines</a:t>
            </a:r>
          </a:p>
          <a:p>
            <a:pPr marL="609600" indent="-609600" algn="l" rtl="0" eaLnBrk="1" hangingPunct="1">
              <a:lnSpc>
                <a:spcPct val="150000"/>
              </a:lnSpc>
              <a:buClr>
                <a:srgbClr val="C00000"/>
              </a:buClr>
              <a:buSzPct val="105000"/>
              <a:buFont typeface="Arial" pitchFamily="34" charset="0"/>
              <a:buAutoNum type="arabicPeriod"/>
              <a:defRPr/>
            </a:pPr>
            <a:r>
              <a:rPr lang="en-US" sz="3600" u="sng" dirty="0" smtClean="0">
                <a:cs typeface="Arial" pitchFamily="34" charset="0"/>
              </a:rPr>
              <a:t>Migration</a:t>
            </a:r>
            <a:r>
              <a:rPr lang="en-US" u="sng" dirty="0" smtClean="0">
                <a:cs typeface="Arial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4414E7-636E-4761-BE91-041EAAB6C93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9635" name="Rectangle 3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569647" cy="518318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b="1" u="sng" dirty="0" smtClean="0">
                <a:solidFill>
                  <a:srgbClr val="C00000"/>
                </a:solidFill>
                <a:cs typeface="Arial" pitchFamily="34" charset="0"/>
              </a:rPr>
              <a:t>General Fertility Rate (GFR):</a:t>
            </a:r>
            <a:r>
              <a:rPr lang="en-US" sz="3200" dirty="0" smtClean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n-US" sz="3200" dirty="0" smtClean="0">
                <a:cs typeface="Arial" pitchFamily="34" charset="0"/>
              </a:rPr>
              <a:t>the number of live births a given year and locality per 1000 females in the child bearing period (15-49 years)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dirty="0" smtClean="0">
                <a:cs typeface="Arial" pitchFamily="34" charset="0"/>
              </a:rPr>
              <a:t>It is equal to: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endParaRPr lang="en-US" sz="3200" dirty="0" smtClean="0">
              <a:cs typeface="Arial" pitchFamily="34" charset="0"/>
            </a:endParaRP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Wingdings 2"/>
              <a:buNone/>
              <a:defRPr/>
            </a:pPr>
            <a:endParaRPr lang="en-US" sz="1200" dirty="0" smtClean="0">
              <a:cs typeface="Arial" pitchFamily="34" charset="0"/>
            </a:endParaRP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Total no. of live births in a certain year and locality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  <a:cs typeface="Arial" pitchFamily="34" charset="0"/>
              </a:rPr>
              <a:t>______________________________________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i="1" dirty="0" smtClean="0">
                <a:solidFill>
                  <a:srgbClr val="C00000"/>
                </a:solidFill>
                <a:cs typeface="Arial" pitchFamily="34" charset="0"/>
              </a:rPr>
              <a:t>Reproductive Female Population In The Same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i="1" dirty="0" smtClean="0">
                <a:solidFill>
                  <a:srgbClr val="C00000"/>
                </a:solidFill>
                <a:cs typeface="Arial" pitchFamily="34" charset="0"/>
              </a:rPr>
              <a:t>Year And </a:t>
            </a:r>
            <a:r>
              <a:rPr lang="en-US" sz="2800" b="1" i="1" dirty="0" smtClean="0">
                <a:solidFill>
                  <a:srgbClr val="C00000"/>
                </a:solidFill>
                <a:cs typeface="Arial" pitchFamily="34" charset="0"/>
              </a:rPr>
              <a:t>Locality: </a:t>
            </a:r>
            <a:r>
              <a:rPr lang="ar-JO" sz="2800" dirty="0" smtClean="0">
                <a:solidFill>
                  <a:srgbClr val="C00000"/>
                </a:solidFill>
                <a:cs typeface="Arial" pitchFamily="34" charset="0"/>
              </a:rPr>
              <a:t>عدد النساء في سن الانجاب</a:t>
            </a:r>
            <a:endParaRPr lang="ar-JO" sz="2800" dirty="0" smtClean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48264" y="4437063"/>
            <a:ext cx="1296144" cy="50410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x 1000</a:t>
            </a:r>
            <a:endParaRPr lang="ar-EG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BA9A54-194F-4EFD-86F5-4DCBEDFB1F2F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4755" name="Rectangle 3"/>
          <p:cNvSpPr>
            <a:spLocks noGrp="1"/>
          </p:cNvSpPr>
          <p:nvPr>
            <p:ph sz="quarter" idx="1"/>
          </p:nvPr>
        </p:nvSpPr>
        <p:spPr>
          <a:xfrm>
            <a:off x="301625" y="1125538"/>
            <a:ext cx="8590855" cy="5399087"/>
          </a:xfrm>
          <a:solidFill>
            <a:srgbClr val="EAEAEA"/>
          </a:solidFill>
        </p:spPr>
        <p:txBody>
          <a:bodyPr>
            <a:normAutofit/>
          </a:bodyPr>
          <a:lstStyle/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Arial" pitchFamily="34" charset="0"/>
              </a:rPr>
              <a:t>GFR is </a:t>
            </a:r>
            <a:r>
              <a:rPr lang="en-US" sz="2800" u="sng" dirty="0" smtClean="0">
                <a:cs typeface="Arial" pitchFamily="34" charset="0"/>
              </a:rPr>
              <a:t>refinement of the CBR </a:t>
            </a:r>
            <a:r>
              <a:rPr lang="en-US" sz="2800" dirty="0" smtClean="0">
                <a:cs typeface="Arial" pitchFamily="34" charset="0"/>
              </a:rPr>
              <a:t>as it relates births to those who will carry them in the future.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Arial" pitchFamily="34" charset="0"/>
              </a:rPr>
              <a:t>It eliminates the influence of the difference in the proportion of males in the community</a:t>
            </a:r>
          </a:p>
          <a:p>
            <a:pPr marL="274320" indent="-27432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2800" dirty="0" smtClean="0">
              <a:cs typeface="Arial" pitchFamily="34" charset="0"/>
            </a:endParaRP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b="1" dirty="0" smtClean="0">
                <a:solidFill>
                  <a:srgbClr val="FF0000"/>
                </a:solidFill>
                <a:cs typeface="Arial" pitchFamily="34" charset="0"/>
              </a:rPr>
              <a:t>The weakness of GFR is that it does not take into account:</a:t>
            </a: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Arial" pitchFamily="34" charset="0"/>
              <a:buAutoNum type="arabicPeriod"/>
              <a:defRPr/>
            </a:pPr>
            <a:r>
              <a:rPr lang="en-US" sz="2800" dirty="0" smtClean="0">
                <a:cs typeface="Arial" pitchFamily="34" charset="0"/>
              </a:rPr>
              <a:t>The </a:t>
            </a:r>
            <a:r>
              <a:rPr lang="en-US" sz="2800" u="sng" dirty="0" smtClean="0">
                <a:cs typeface="Arial" pitchFamily="34" charset="0"/>
              </a:rPr>
              <a:t>marital status</a:t>
            </a:r>
          </a:p>
          <a:p>
            <a:pPr marL="609600" indent="-60960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Arial" pitchFamily="34" charset="0"/>
              <a:buAutoNum type="arabicPeriod"/>
              <a:defRPr/>
            </a:pPr>
            <a:r>
              <a:rPr lang="en-US" sz="2800" dirty="0" smtClean="0">
                <a:cs typeface="Arial" pitchFamily="34" charset="0"/>
              </a:rPr>
              <a:t>The differences in fertility levels in </a:t>
            </a:r>
            <a:r>
              <a:rPr lang="en-US" sz="2800" u="sng" dirty="0" smtClean="0">
                <a:cs typeface="Arial" pitchFamily="34" charset="0"/>
              </a:rPr>
              <a:t>various age groups of reproductive period.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D8D51B-2103-4776-9612-55B9DFFE8AF7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1683" name="Rectangle 3"/>
          <p:cNvSpPr>
            <a:spLocks noGrp="1"/>
          </p:cNvSpPr>
          <p:nvPr>
            <p:ph sz="quarter" idx="1"/>
          </p:nvPr>
        </p:nvSpPr>
        <p:spPr>
          <a:xfrm>
            <a:off x="0" y="1341438"/>
            <a:ext cx="9144000" cy="511175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 2" pitchFamily="18" charset="2"/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Age specific fertility rate (ASFR):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Major refinement in measuring fertility allowing for the age differences among women</a:t>
            </a:r>
            <a:endParaRPr lang="ar-JO" sz="3600" dirty="0" smtClean="0"/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The whole reproductive life of women is divided into 7 age groups, each of 5 years duration (15 – up to 45 – 49)</a:t>
            </a:r>
          </a:p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600" dirty="0" smtClean="0">
                <a:cs typeface="Arial" pitchFamily="34" charset="0"/>
              </a:rPr>
              <a:t>There are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seven (7)</a:t>
            </a:r>
            <a:r>
              <a:rPr lang="en-US" sz="3600" dirty="0" smtClean="0"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age specific fertility rates.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21DB17-1DCD-4D63-A7F7-B5BEF4972CCC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1683" name="Rectangle 3"/>
          <p:cNvSpPr>
            <a:spLocks noGrp="1"/>
          </p:cNvSpPr>
          <p:nvPr>
            <p:ph sz="quarter" idx="1"/>
          </p:nvPr>
        </p:nvSpPr>
        <p:spPr>
          <a:xfrm>
            <a:off x="250825" y="1341438"/>
            <a:ext cx="8642350" cy="5183187"/>
          </a:xfrm>
          <a:solidFill>
            <a:srgbClr val="EAEAEA"/>
          </a:solidFill>
        </p:spPr>
        <p:txBody>
          <a:bodyPr/>
          <a:lstStyle/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cs typeface="Arial" pitchFamily="34" charset="0"/>
              </a:rPr>
              <a:t>ASFR =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endParaRPr lang="ar-JO" b="1" dirty="0" smtClean="0">
              <a:solidFill>
                <a:srgbClr val="C00000"/>
              </a:solidFill>
            </a:endParaRP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Total no. of live births born by females in a </a:t>
            </a:r>
            <a:r>
              <a:rPr lang="en-US" sz="2400" b="1" u="sng" dirty="0" smtClean="0">
                <a:solidFill>
                  <a:srgbClr val="C00000"/>
                </a:solidFill>
                <a:cs typeface="Arial" pitchFamily="34" charset="0"/>
              </a:rPr>
              <a:t>specific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u="sng" dirty="0" smtClean="0">
                <a:solidFill>
                  <a:srgbClr val="C00000"/>
                </a:solidFill>
                <a:cs typeface="Arial" pitchFamily="34" charset="0"/>
              </a:rPr>
              <a:t> age group</a:t>
            </a: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 in a certain year and locality</a:t>
            </a:r>
            <a:endParaRPr lang="ar-JO" sz="2400" b="1" dirty="0" smtClean="0">
              <a:solidFill>
                <a:srgbClr val="C00000"/>
              </a:solidFill>
            </a:endParaRP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_______</a:t>
            </a:r>
            <a:r>
              <a:rPr lang="ar-JO" sz="2400" b="1" dirty="0" smtClean="0">
                <a:solidFill>
                  <a:srgbClr val="C00000"/>
                </a:solidFill>
              </a:rPr>
              <a:t>____________________________________</a:t>
            </a:r>
          </a:p>
          <a:p>
            <a:pPr marL="609600" indent="-609600"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Arial" pitchFamily="34" charset="0"/>
              </a:rPr>
              <a:t>Female population in </a:t>
            </a:r>
            <a:r>
              <a:rPr lang="en-US" sz="2400" b="1" u="sng" dirty="0" smtClean="0">
                <a:solidFill>
                  <a:srgbClr val="C00000"/>
                </a:solidFill>
                <a:cs typeface="Arial" pitchFamily="34" charset="0"/>
              </a:rPr>
              <a:t>the same age group</a:t>
            </a:r>
            <a:endParaRPr lang="ar-JO" sz="2400" b="1" u="sng" dirty="0" smtClean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308304" y="3212976"/>
            <a:ext cx="1440160" cy="9357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CC0066"/>
                </a:solidFill>
                <a:latin typeface="+mn-lt"/>
              </a:rPr>
              <a:t>x 1000</a:t>
            </a:r>
            <a:endParaRPr lang="ar-EG" sz="2800" b="1" dirty="0">
              <a:solidFill>
                <a:srgbClr val="CC0066"/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9EFCAB-B795-42DF-8F53-458FFFFC0751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72707" name="Rectangle 3"/>
          <p:cNvSpPr>
            <a:spLocks noGrp="1"/>
          </p:cNvSpPr>
          <p:nvPr>
            <p:ph sz="quarter" idx="1"/>
          </p:nvPr>
        </p:nvSpPr>
        <p:spPr>
          <a:xfrm>
            <a:off x="179512" y="1268413"/>
            <a:ext cx="8784975" cy="4897437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sz="4300" b="1" u="sng" dirty="0" smtClean="0">
                <a:solidFill>
                  <a:srgbClr val="C00000"/>
                </a:solidFill>
                <a:cs typeface="Arial" pitchFamily="34" charset="0"/>
              </a:rPr>
              <a:t>Total Fertility Rate (TFR)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3000" dirty="0" smtClean="0"/>
              <a:t>The Total Fertility Rate (TFR) is a standard demographic indicator used internationally to estimate the </a:t>
            </a:r>
            <a:r>
              <a:rPr lang="en-US" sz="4300" b="1" u="sng" dirty="0" smtClean="0">
                <a:solidFill>
                  <a:srgbClr val="C00000"/>
                </a:solidFill>
                <a:cs typeface="Arial" pitchFamily="34" charset="0"/>
              </a:rPr>
              <a:t>Average Number Of Children </a:t>
            </a:r>
            <a:r>
              <a:rPr lang="en-US" sz="3000" dirty="0" smtClean="0"/>
              <a:t>that a woman would have over her childbearing years (i.e. age 15-49), </a:t>
            </a:r>
            <a:r>
              <a:rPr lang="en-US" sz="3000" u="sng" dirty="0" smtClean="0"/>
              <a:t>based on current birth trends</a:t>
            </a:r>
            <a:r>
              <a:rPr lang="en-US" sz="3000" dirty="0" smtClean="0"/>
              <a:t>.</a:t>
            </a:r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In Jordan TFR = 3.8 children born/woman in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2010</a:t>
            </a:r>
            <a:endParaRPr lang="en-US" sz="3000" dirty="0" smtClean="0">
              <a:cs typeface="Arial" pitchFamily="34" charset="0"/>
            </a:endParaRPr>
          </a:p>
          <a:p>
            <a:pPr algn="l" rtl="0" eaLnBrk="1" hangingPunct="1">
              <a:buFont typeface="Wingdings" pitchFamily="2" charset="2"/>
              <a:buChar char="Ø"/>
              <a:defRPr/>
            </a:pPr>
            <a:r>
              <a:rPr lang="en-US" sz="3000" dirty="0" smtClean="0">
                <a:cs typeface="Arial" pitchFamily="34" charset="0"/>
              </a:rPr>
              <a:t>It is an</a:t>
            </a:r>
            <a:r>
              <a:rPr lang="en-US" sz="3000" dirty="0" smtClean="0">
                <a:solidFill>
                  <a:srgbClr val="FF0000"/>
                </a:solidFill>
                <a:cs typeface="Arial" pitchFamily="34" charset="0"/>
              </a:rPr>
              <a:t> estimate </a:t>
            </a:r>
            <a:r>
              <a:rPr lang="en-US" sz="3000" dirty="0" smtClean="0">
                <a:cs typeface="Arial" pitchFamily="34" charset="0"/>
              </a:rPr>
              <a:t>of the</a:t>
            </a:r>
            <a:r>
              <a:rPr lang="en-US" sz="3000" dirty="0" smtClean="0">
                <a:solidFill>
                  <a:srgbClr val="FF0000"/>
                </a:solidFill>
                <a:cs typeface="Arial" pitchFamily="34" charset="0"/>
              </a:rPr>
              <a:t> average number </a:t>
            </a:r>
            <a:r>
              <a:rPr lang="en-US" sz="3000" dirty="0" smtClean="0">
                <a:cs typeface="Arial" pitchFamily="34" charset="0"/>
              </a:rPr>
              <a:t>of children born to a</a:t>
            </a:r>
            <a:r>
              <a:rPr lang="en-US" sz="3000" dirty="0" smtClean="0">
                <a:solidFill>
                  <a:srgbClr val="FF0000"/>
                </a:solidFill>
                <a:cs typeface="Arial" pitchFamily="34" charset="0"/>
              </a:rPr>
              <a:t> woman or a cohort of 1000 </a:t>
            </a:r>
            <a:r>
              <a:rPr lang="en-US" sz="3000" dirty="0" smtClean="0">
                <a:cs typeface="Arial" pitchFamily="34" charset="0"/>
              </a:rPr>
              <a:t>women throughout her or their child bearing period subjected to prevailing age specific fertility rates.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FD9119-C7B9-4DC4-A3C5-63D7731B0B30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1859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marL="514350" indent="-514350" algn="l" rtl="0" eaLnBrk="1" hangingPunct="1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Total fertility rate entails two assumptions:</a:t>
            </a:r>
          </a:p>
          <a:p>
            <a:pPr marL="514350" indent="-514350" algn="l" rtl="0" eaLnBrk="1" hangingPunct="1">
              <a:buSzPct val="145000"/>
              <a:buFont typeface="Wingdings" pitchFamily="2" charset="2"/>
              <a:buAutoNum type="arabicParenR"/>
              <a:defRPr/>
            </a:pPr>
            <a:r>
              <a:rPr lang="en-US" sz="3200" b="1" dirty="0" smtClean="0">
                <a:cs typeface="Times New Roman" pitchFamily="18" charset="0"/>
              </a:rPr>
              <a:t>The ASFRs </a:t>
            </a:r>
            <a:r>
              <a:rPr lang="en-US" sz="3200" u="sng" dirty="0" smtClean="0">
                <a:solidFill>
                  <a:srgbClr val="FF0000"/>
                </a:solidFill>
                <a:cs typeface="Times New Roman" pitchFamily="18" charset="0"/>
              </a:rPr>
              <a:t>remain constant for this cohort </a:t>
            </a:r>
            <a:r>
              <a:rPr lang="en-US" sz="3200" b="1" dirty="0" smtClean="0">
                <a:cs typeface="Times New Roman" pitchFamily="18" charset="0"/>
              </a:rPr>
              <a:t>of females till the end of their reproductive life.</a:t>
            </a:r>
          </a:p>
          <a:p>
            <a:pPr marL="514350" indent="-514350" algn="l" rtl="0" eaLnBrk="1" hangingPunct="1">
              <a:buSzPct val="145000"/>
              <a:buFont typeface="Wingdings" pitchFamily="2" charset="2"/>
              <a:buNone/>
              <a:defRPr/>
            </a:pPr>
            <a:endParaRPr lang="en-US" sz="1400" b="1" dirty="0" smtClean="0">
              <a:cs typeface="Times New Roman" pitchFamily="18" charset="0"/>
            </a:endParaRPr>
          </a:p>
          <a:p>
            <a:pPr marL="514350" indent="-514350" algn="l" rtl="0" eaLnBrk="1" hangingPunct="1">
              <a:buSzPct val="145000"/>
              <a:buFont typeface="Wingdings" pitchFamily="2" charset="2"/>
              <a:buAutoNum type="arabicParenR" startAt="2"/>
              <a:defRPr/>
            </a:pPr>
            <a:r>
              <a:rPr lang="en-US" sz="3200" b="1" dirty="0" smtClean="0">
                <a:cs typeface="Times New Roman" pitchFamily="18" charset="0"/>
              </a:rPr>
              <a:t>Non of the women beginning their reproductive life will die before reaching their menopause</a:t>
            </a:r>
            <a:r>
              <a:rPr lang="en-US" b="1" dirty="0" smtClean="0">
                <a:cs typeface="Times New Roman" pitchFamily="18" charset="0"/>
              </a:rPr>
              <a:t>  </a:t>
            </a:r>
          </a:p>
          <a:p>
            <a:pPr marL="514350" indent="-514350" algn="l" rtl="0" eaLnBrk="1" hangingPunct="1">
              <a:buFont typeface="Wingdings 2" pitchFamily="18" charset="2"/>
              <a:buAutoNum type="arabicPeriod"/>
              <a:defRPr/>
            </a:pPr>
            <a:endParaRPr lang="en-US" b="1" dirty="0" smtClean="0"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8BF9E8-57A9-45B8-AB00-39AAF0DA76F2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2883" name="Rectangle 3"/>
          <p:cNvSpPr>
            <a:spLocks noGrp="1"/>
          </p:cNvSpPr>
          <p:nvPr>
            <p:ph sz="quarter" idx="1"/>
          </p:nvPr>
        </p:nvSpPr>
        <p:spPr>
          <a:xfrm>
            <a:off x="323528" y="1341438"/>
            <a:ext cx="8424936" cy="5183187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dirty="0" smtClean="0">
                <a:cs typeface="Times New Roman" pitchFamily="18" charset="0"/>
              </a:rPr>
              <a:t>In most developed countries the TFR is </a:t>
            </a:r>
            <a:r>
              <a:rPr lang="en-US" sz="3600" b="1" dirty="0" smtClean="0">
                <a:cs typeface="Times New Roman" pitchFamily="18" charset="0"/>
              </a:rPr>
              <a:t>below 2.0</a:t>
            </a:r>
          </a:p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dirty="0" smtClean="0">
                <a:cs typeface="Times New Roman" pitchFamily="18" charset="0"/>
              </a:rPr>
              <a:t>In a number of developing countries it is </a:t>
            </a:r>
            <a:r>
              <a:rPr lang="en-US" sz="3600" b="1" dirty="0" smtClean="0">
                <a:cs typeface="Times New Roman" pitchFamily="18" charset="0"/>
              </a:rPr>
              <a:t>over 6.0</a:t>
            </a:r>
            <a:r>
              <a:rPr lang="en-US" sz="3600" dirty="0" smtClean="0">
                <a:cs typeface="Times New Roman" pitchFamily="18" charset="0"/>
              </a:rPr>
              <a:t> (very high rate)</a:t>
            </a:r>
          </a:p>
          <a:p>
            <a:pPr algn="l" rtl="0" eaLnBrk="1" hangingPunct="1">
              <a:lnSpc>
                <a:spcPct val="150000"/>
              </a:lnSpc>
              <a:buClr>
                <a:srgbClr val="C00000"/>
              </a:buClr>
              <a:buSzPct val="102000"/>
              <a:buFont typeface="Wingdings" pitchFamily="2" charset="2"/>
              <a:buChar char="§"/>
              <a:defRPr/>
            </a:pP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</a:rPr>
              <a:t>In Jordan TFR = 3.8 children born/woman in 2010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36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E3DC58-4637-4229-9902-4940157FC242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52388"/>
            <a:ext cx="9144001" cy="68056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3347864" y="1556792"/>
            <a:ext cx="579613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1400" b="1" dirty="0" smtClean="0">
                <a:cs typeface="Times New Roman" pitchFamily="18" charset="0"/>
              </a:rPr>
              <a:t>Total fertility rate in Jordan is expected to reach </a:t>
            </a:r>
            <a:r>
              <a:rPr lang="en-US" sz="1400" b="1" dirty="0" smtClean="0">
                <a:solidFill>
                  <a:srgbClr val="CC0066"/>
                </a:solidFill>
                <a:cs typeface="Times New Roman" pitchFamily="18" charset="0"/>
              </a:rPr>
              <a:t>3.3 in 2015</a:t>
            </a:r>
            <a:r>
              <a:rPr lang="en-US" sz="1400" b="1" dirty="0" smtClean="0">
                <a:cs typeface="Times New Roman" pitchFamily="18" charset="0"/>
              </a:rPr>
              <a:t> and </a:t>
            </a:r>
            <a:r>
              <a:rPr lang="en-US" sz="1400" b="1" dirty="0" smtClean="0">
                <a:solidFill>
                  <a:srgbClr val="CC0066"/>
                </a:solidFill>
                <a:cs typeface="Times New Roman" pitchFamily="18" charset="0"/>
              </a:rPr>
              <a:t>3.0 in 2025</a:t>
            </a:r>
            <a:endParaRPr lang="ar-JO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866"/>
          </a:xfrm>
        </p:spPr>
        <p:txBody>
          <a:bodyPr>
            <a:normAutofit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Font typeface="Calibri" pitchFamily="34" charset="0"/>
              <a:buAutoNum type="arabicPeriod" startAt="3"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Distribution of the population</a:t>
            </a:r>
            <a:endParaRPr lang="ar-EG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12875"/>
            <a:ext cx="8712968" cy="5184775"/>
          </a:xfrm>
          <a:solidFill>
            <a:srgbClr val="EAEAEA"/>
          </a:solidFill>
        </p:spPr>
        <p:txBody>
          <a:bodyPr>
            <a:normAutofit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en-US" sz="2800" dirty="0" smtClean="0"/>
              <a:t>In describing the distribution of any population the following questions have to be answered:</a:t>
            </a:r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 smtClean="0"/>
              <a:t>What is the percentage of </a:t>
            </a:r>
            <a:r>
              <a:rPr lang="en-US" dirty="0" smtClean="0">
                <a:solidFill>
                  <a:srgbClr val="FF0000"/>
                </a:solidFill>
              </a:rPr>
              <a:t>inhabitant land </a:t>
            </a:r>
            <a:r>
              <a:rPr lang="en-US" dirty="0" smtClean="0"/>
              <a:t>in relation to available land within the national borders of a given country?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endParaRPr lang="en-US" sz="1000" dirty="0" smtClean="0"/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 smtClean="0"/>
              <a:t>What is the </a:t>
            </a:r>
            <a:r>
              <a:rPr lang="en-US" dirty="0" smtClean="0">
                <a:solidFill>
                  <a:srgbClr val="FF0000"/>
                </a:solidFill>
              </a:rPr>
              <a:t>population density /km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dirty="0" smtClean="0"/>
              <a:t>for the </a:t>
            </a:r>
            <a:r>
              <a:rPr lang="en-US" u="sng" dirty="0" smtClean="0"/>
              <a:t>inhabited area</a:t>
            </a:r>
            <a:r>
              <a:rPr lang="en-US" dirty="0" smtClean="0"/>
              <a:t>? 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endParaRPr lang="en-US" sz="1000" dirty="0" smtClean="0"/>
          </a:p>
          <a:p>
            <a:pPr marL="514350" indent="-514350" algn="l" rtl="0">
              <a:buClr>
                <a:srgbClr val="C00000"/>
              </a:buClr>
              <a:buSzPct val="100000"/>
              <a:buFont typeface="+mj-lt"/>
              <a:buAutoNum type="arabicPeriod"/>
              <a:defRPr/>
            </a:pPr>
            <a:r>
              <a:rPr lang="en-US" dirty="0" smtClean="0"/>
              <a:t>What is the population density </a:t>
            </a:r>
            <a:r>
              <a:rPr lang="en-US" dirty="0" smtClean="0">
                <a:solidFill>
                  <a:srgbClr val="FF0000"/>
                </a:solidFill>
              </a:rPr>
              <a:t>/km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 </a:t>
            </a:r>
            <a:r>
              <a:rPr lang="en-US" dirty="0" smtClean="0"/>
              <a:t>for the </a:t>
            </a:r>
            <a:r>
              <a:rPr lang="en-US" u="sng" dirty="0" smtClean="0"/>
              <a:t>available land?</a:t>
            </a:r>
            <a:endParaRPr lang="ar-E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8A34B3-871A-4648-A12F-5C2796D3B639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3907" name="Rectangle 3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34400" cy="4781550"/>
          </a:xfrm>
          <a:solidFill>
            <a:srgbClr val="EAEAEA"/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600" b="1" dirty="0" smtClean="0">
                <a:solidFill>
                  <a:srgbClr val="CC0066"/>
                </a:solidFill>
                <a:cs typeface="Times New Roman" pitchFamily="18" charset="0"/>
              </a:rPr>
              <a:t>Even if this target is achieved</a:t>
            </a:r>
            <a:r>
              <a:rPr lang="en-US" sz="3600" b="1" dirty="0" smtClean="0">
                <a:cs typeface="Times New Roman" pitchFamily="18" charset="0"/>
              </a:rPr>
              <a:t> the population will grow for another period by the effect of 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Demographic Momentum </a:t>
            </a:r>
            <a:r>
              <a:rPr lang="en-US" sz="3600" b="1" dirty="0" smtClean="0">
                <a:cs typeface="Times New Roman" pitchFamily="18" charset="0"/>
              </a:rPr>
              <a:t>(large % of women will reach reproductive age </a:t>
            </a:r>
            <a:r>
              <a:rPr lang="en-US" sz="1800" b="1" dirty="0" smtClean="0">
                <a:solidFill>
                  <a:srgbClr val="FF0000"/>
                </a:solidFill>
                <a:cs typeface="Times New Roman" pitchFamily="18" charset="0"/>
              </a:rPr>
              <a:t>(</a:t>
            </a:r>
            <a:r>
              <a:rPr lang="ar-JO" sz="1800" b="1" dirty="0" smtClean="0">
                <a:solidFill>
                  <a:srgbClr val="FF0000"/>
                </a:solidFill>
                <a:cs typeface="Times New Roman" pitchFamily="18" charset="0"/>
              </a:rPr>
              <a:t>الزخم الديموغرافي</a:t>
            </a:r>
            <a:r>
              <a:rPr lang="en-US" sz="3600" b="1" dirty="0" smtClean="0">
                <a:cs typeface="Times New Roman" pitchFamily="18" charset="0"/>
              </a:rPr>
              <a:t>). So,</a:t>
            </a:r>
          </a:p>
          <a:p>
            <a:pPr marL="0" indent="0" algn="ctr" rtl="0">
              <a:buNone/>
              <a:defRPr/>
            </a:pPr>
            <a:r>
              <a:rPr lang="en-US" sz="3600" b="1" dirty="0" smtClean="0">
                <a:cs typeface="Times New Roman" pitchFamily="18" charset="0"/>
              </a:rPr>
              <a:t>Total number of births can increase even if TFR falls.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FFA96-23B4-4271-9728-4DA8159E5F1E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124931" name="Rectangle 3"/>
          <p:cNvSpPr>
            <a:spLocks noGrp="1"/>
          </p:cNvSpPr>
          <p:nvPr>
            <p:ph sz="quarter" idx="1"/>
          </p:nvPr>
        </p:nvSpPr>
        <p:spPr>
          <a:xfrm>
            <a:off x="395535" y="1268761"/>
            <a:ext cx="8440489" cy="5039964"/>
          </a:xfrm>
          <a:solidFill>
            <a:srgbClr val="EAEAEA"/>
          </a:solidFill>
        </p:spPr>
        <p:txBody>
          <a:bodyPr>
            <a:normAutofit lnSpcReduction="10000"/>
          </a:bodyPr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Gross Reproduction Rate (GRR):</a:t>
            </a:r>
            <a:endParaRPr lang="ar-JO" sz="2400" b="1" dirty="0" smtClean="0">
              <a:solidFill>
                <a:srgbClr val="C00000"/>
              </a:solidFill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dirty="0" smtClean="0">
                <a:cs typeface="Times New Roman" pitchFamily="18" charset="0"/>
              </a:rPr>
              <a:t>It shows only the number of </a:t>
            </a:r>
            <a:r>
              <a:rPr lang="en-US" b="1" u="sng" dirty="0" smtClean="0">
                <a:solidFill>
                  <a:srgbClr val="FF0000"/>
                </a:solidFill>
                <a:cs typeface="Times New Roman" pitchFamily="18" charset="0"/>
              </a:rPr>
              <a:t>Female Births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who are expected to be future mothers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24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dirty="0" smtClean="0">
                <a:cs typeface="Times New Roman" pitchFamily="18" charset="0"/>
              </a:rPr>
              <a:t>It is defined  as the number of female births / 1000 women or /woman</a:t>
            </a:r>
            <a:r>
              <a:rPr lang="ar-JO" sz="2400" b="1" dirty="0" smtClean="0"/>
              <a:t> </a:t>
            </a:r>
            <a:r>
              <a:rPr lang="en-US" sz="2400" b="1" dirty="0" smtClean="0">
                <a:cs typeface="Times New Roman" pitchFamily="18" charset="0"/>
              </a:rPr>
              <a:t>throughout her or their child bearing period subjected to prevailing age specific fertility rates.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24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2400" b="1" u="sng" dirty="0" smtClean="0">
                <a:solidFill>
                  <a:srgbClr val="FF0000"/>
                </a:solidFill>
                <a:cs typeface="Times New Roman" pitchFamily="18" charset="0"/>
              </a:rPr>
              <a:t>In calculation it is similar to that of TFR but except that it refers only to female births only vs. </a:t>
            </a:r>
          </a:p>
          <a:p>
            <a:pPr algn="ctr" rtl="0" eaLnBrk="1" hangingPunct="1">
              <a:buNone/>
              <a:defRPr/>
            </a:pPr>
            <a:r>
              <a:rPr lang="en-US" sz="2800" dirty="0" smtClean="0">
                <a:cs typeface="Times New Roman" pitchFamily="18" charset="0"/>
              </a:rPr>
              <a:t>TFR = </a:t>
            </a:r>
            <a:r>
              <a:rPr lang="en-US" sz="2800" u="sng" dirty="0" smtClean="0">
                <a:cs typeface="Times New Roman" pitchFamily="18" charset="0"/>
              </a:rPr>
              <a:t>Ʃ (</a:t>
            </a:r>
            <a:r>
              <a:rPr lang="en-US" sz="2800" u="sng" dirty="0" smtClean="0"/>
              <a:t>average number of children (males + females)</a:t>
            </a:r>
          </a:p>
          <a:p>
            <a:pPr algn="ctr" rtl="0">
              <a:buNone/>
              <a:defRPr/>
            </a:pPr>
            <a:r>
              <a:rPr lang="en-US" sz="2800" b="1" dirty="0">
                <a:cs typeface="Arial" pitchFamily="34" charset="0"/>
              </a:rPr>
              <a:t>Female population in the same age group</a:t>
            </a:r>
            <a:endParaRPr lang="ar-JO" sz="2800" b="1" dirty="0"/>
          </a:p>
          <a:p>
            <a:pPr algn="ctr" rtl="0" eaLnBrk="1" hangingPunct="1">
              <a:buNone/>
              <a:defRPr/>
            </a:pPr>
            <a:endParaRPr lang="en-US" sz="2800" u="sng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359F99-801C-42DA-969E-3D56B622AB59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125955" name="Rectangle 3"/>
          <p:cNvSpPr>
            <a:spLocks noGrp="1"/>
          </p:cNvSpPr>
          <p:nvPr>
            <p:ph sz="quarter" idx="1"/>
          </p:nvPr>
        </p:nvSpPr>
        <p:spPr>
          <a:xfrm>
            <a:off x="179512" y="1196975"/>
            <a:ext cx="8856983" cy="5327650"/>
          </a:xfrm>
          <a:solidFill>
            <a:srgbClr val="EAEAEA"/>
          </a:solidFill>
        </p:spPr>
        <p:txBody>
          <a:bodyPr>
            <a:normAutofit/>
          </a:bodyPr>
          <a:lstStyle/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Times New Roman" pitchFamily="18" charset="0"/>
              </a:rPr>
              <a:t>GRR is calculated by multiplying the TFR to the 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percentage of females to the total births.</a:t>
            </a: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Times New Roman" pitchFamily="18" charset="0"/>
              </a:rPr>
              <a:t>GRR = TFR  X % of female births.</a:t>
            </a:r>
          </a:p>
          <a:p>
            <a:pPr marL="0" indent="0" algn="ctr" rtl="0">
              <a:buNone/>
              <a:defRPr/>
            </a:pP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cs typeface="Times New Roman" pitchFamily="18" charset="0"/>
              </a:rPr>
              <a:t>e.g. 3.8*0.55=2.09 </a:t>
            </a:r>
            <a:endParaRPr lang="en-US" sz="36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endParaRPr lang="en-US" sz="800" b="1" dirty="0" smtClean="0"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Char char="q"/>
              <a:defRPr/>
            </a:pPr>
            <a:r>
              <a:rPr lang="en-US" sz="3600" b="1" dirty="0" smtClean="0">
                <a:solidFill>
                  <a:srgbClr val="CC0066"/>
                </a:solidFill>
                <a:cs typeface="Times New Roman" pitchFamily="18" charset="0"/>
              </a:rPr>
              <a:t>The drawback</a:t>
            </a:r>
            <a:r>
              <a:rPr lang="en-US" sz="3600" b="1" dirty="0" smtClean="0">
                <a:cs typeface="Times New Roman" pitchFamily="18" charset="0"/>
              </a:rPr>
              <a:t> of the rate is that the deaths of women during their reproductive period are not taken into consideration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819C7E-11B8-4F7C-9104-B0A2353BA70B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04056"/>
          </a:xfrm>
        </p:spPr>
        <p:txBody>
          <a:bodyPr>
            <a:normAutofit fontScale="90000"/>
          </a:bodyPr>
          <a:lstStyle/>
          <a:p>
            <a:pPr rtl="0" eaLnBrk="1" hangingPunct="1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504031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Net reproduction rate (NRR):</a:t>
            </a: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Times New Roman" pitchFamily="18" charset="0"/>
              </a:rPr>
              <a:t>It is derived from and is less than the GRR 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800" dirty="0" smtClean="0"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Times New Roman" pitchFamily="18" charset="0"/>
              </a:rPr>
              <a:t>It </a:t>
            </a:r>
            <a:r>
              <a:rPr lang="en-US" sz="2800" b="1" dirty="0" smtClean="0">
                <a:cs typeface="Times New Roman" pitchFamily="18" charset="0"/>
              </a:rPr>
              <a:t>corrects the drawback</a:t>
            </a:r>
            <a:r>
              <a:rPr lang="en-US" sz="2800" dirty="0" smtClean="0">
                <a:cs typeface="Times New Roman" pitchFamily="18" charset="0"/>
              </a:rPr>
              <a:t> of the GRR where deaths of women during their reproductive period are taken into account using </a:t>
            </a:r>
            <a:r>
              <a:rPr lang="en-US" sz="2800" dirty="0" smtClean="0">
                <a:solidFill>
                  <a:srgbClr val="CC0066"/>
                </a:solidFill>
                <a:cs typeface="Times New Roman" pitchFamily="18" charset="0"/>
              </a:rPr>
              <a:t>life tables of females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  <a:p>
            <a:pPr algn="l" rtl="0" eaLnBrk="1" hangingPunct="1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800" dirty="0" smtClean="0">
              <a:cs typeface="Times New Roman" pitchFamily="18" charset="0"/>
            </a:endParaRPr>
          </a:p>
          <a:p>
            <a:pPr algn="l" rtl="0" eaLnBrk="1" hangingPunct="1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2800" dirty="0" smtClean="0">
                <a:cs typeface="Times New Roman" pitchFamily="18" charset="0"/>
              </a:rPr>
              <a:t>NRR measures the </a:t>
            </a:r>
            <a:r>
              <a:rPr lang="en-US" sz="2800" dirty="0" smtClean="0">
                <a:solidFill>
                  <a:srgbClr val="CC0066"/>
                </a:solidFill>
                <a:cs typeface="Times New Roman" pitchFamily="18" charset="0"/>
              </a:rPr>
              <a:t>actual number</a:t>
            </a:r>
            <a:r>
              <a:rPr lang="en-US" sz="2800" dirty="0" smtClean="0">
                <a:cs typeface="Times New Roman" pitchFamily="18" charset="0"/>
              </a:rPr>
              <a:t> of female children born to a woman during her child bearing life, </a:t>
            </a:r>
            <a:r>
              <a:rPr lang="en-US" sz="2800" dirty="0" smtClean="0">
                <a:solidFill>
                  <a:srgbClr val="CC0066"/>
                </a:solidFill>
                <a:cs typeface="Times New Roman" pitchFamily="18" charset="0"/>
              </a:rPr>
              <a:t>subject to prevailing age specific fertility and specific mortality rates. </a:t>
            </a:r>
            <a:endParaRPr lang="ar-EG" sz="2800" dirty="0" smtClean="0">
              <a:solidFill>
                <a:srgbClr val="CC00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4BAE5B-1FE0-4E57-9368-DEECC94249C3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Measures of fertility</a:t>
            </a:r>
            <a:endParaRPr lang="ar-EG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527175"/>
            <a:ext cx="8784975" cy="377403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dirty="0" smtClean="0">
                <a:cs typeface="Times New Roman" pitchFamily="18" charset="0"/>
              </a:rPr>
              <a:t>Drawback of NRR is that it </a:t>
            </a:r>
            <a:r>
              <a:rPr lang="en-US" sz="3600" u="sng" dirty="0" smtClean="0">
                <a:solidFill>
                  <a:srgbClr val="FF0000"/>
                </a:solidFill>
                <a:cs typeface="Times New Roman" pitchFamily="18" charset="0"/>
              </a:rPr>
              <a:t>Assumes</a:t>
            </a:r>
            <a:r>
              <a:rPr lang="en-US" sz="3600" dirty="0" smtClean="0">
                <a:cs typeface="Times New Roman" pitchFamily="18" charset="0"/>
              </a:rPr>
              <a:t> that the ASFR and the death rates in a certain year will remain constant through a generation.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endParaRPr lang="en-US" sz="3600" dirty="0" smtClean="0">
              <a:cs typeface="Times New Roman" pitchFamily="18" charset="0"/>
            </a:endParaRP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3600" b="1" dirty="0" smtClean="0">
                <a:cs typeface="Times New Roman" pitchFamily="18" charset="0"/>
              </a:rPr>
              <a:t>N.B:</a:t>
            </a:r>
          </a:p>
          <a:p>
            <a:pPr algn="l" rtl="0">
              <a:defRPr/>
            </a:pPr>
            <a:r>
              <a:rPr lang="en-US" sz="3600" dirty="0" smtClean="0">
                <a:solidFill>
                  <a:srgbClr val="00B050"/>
                </a:solidFill>
                <a:cs typeface="Times New Roman" pitchFamily="18" charset="0"/>
              </a:rPr>
              <a:t>TFR, GRR, and NRR are </a:t>
            </a:r>
            <a:r>
              <a:rPr lang="en-US" sz="3600" b="1" dirty="0" smtClean="0">
                <a:solidFill>
                  <a:srgbClr val="00B050"/>
                </a:solidFill>
                <a:cs typeface="Times New Roman" pitchFamily="18" charset="0"/>
              </a:rPr>
              <a:t>hypothetical </a:t>
            </a:r>
            <a:r>
              <a:rPr lang="en-US" sz="3600" dirty="0" smtClean="0">
                <a:solidFill>
                  <a:srgbClr val="00B050"/>
                </a:solidFill>
                <a:cs typeface="Times New Roman" pitchFamily="18" charset="0"/>
              </a:rPr>
              <a:t>measures of fertility.</a:t>
            </a:r>
            <a:endParaRPr lang="ar-EG" sz="3600" dirty="0" smtClean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BDEB3A-3C0F-465C-9128-A1B5418E4274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534400" cy="758825"/>
          </a:xfrm>
        </p:spPr>
        <p:txBody>
          <a:bodyPr>
            <a:normAutofit fontScale="90000"/>
          </a:bodyPr>
          <a:lstStyle/>
          <a:p>
            <a:pPr marL="571500" indent="-571500" rtl="0">
              <a:buClr>
                <a:srgbClr val="C00000"/>
              </a:buClr>
              <a:buFont typeface="+mj-lt"/>
              <a:buAutoNum type="romanUcPeriod" startAt="2"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 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2601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Mortality data are relatively easy to obtain and reasonably accurate.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</a:rPr>
              <a:t>Measures of mortality: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Crude death rate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Age specific mortality rates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Sex specific death rates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dirty="0"/>
              <a:t>Cause specific death rate</a:t>
            </a: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  <a:defRPr/>
            </a:pPr>
            <a:r>
              <a:rPr lang="en-US" sz="3200" dirty="0" smtClean="0"/>
              <a:t>Proportionate mortality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E68B7B-6909-4DA5-9BF3-022E077B642F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363272" cy="796950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412875"/>
            <a:ext cx="8503989" cy="482441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Clr>
                <a:srgbClr val="C00000"/>
              </a:buClr>
              <a:buSzPct val="100000"/>
              <a:buNone/>
              <a:defRPr/>
            </a:pPr>
            <a:r>
              <a:rPr lang="en-U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Crude Death Rate: CDR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Number of deaths in a certain year and locality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_________________________________________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Estimated mid year population in the same 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year and locality</a:t>
            </a:r>
          </a:p>
          <a:p>
            <a:pPr marL="623888" indent="-514350" algn="l" rtl="0"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623888" indent="-514350"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600" b="1" dirty="0" smtClean="0">
                <a:cs typeface="Times New Roman" pitchFamily="18" charset="0"/>
              </a:rPr>
              <a:t>The Jordanian figure for CDR 2010 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</a:rPr>
              <a:t>=  7 deaths/1000 population</a:t>
            </a:r>
            <a:endParaRPr lang="ar-EG" sz="3600" b="1" dirty="0" smtClean="0">
              <a:solidFill>
                <a:srgbClr val="C00000"/>
              </a:solidFill>
            </a:endParaRPr>
          </a:p>
          <a:p>
            <a:pPr marL="623888" indent="-514350" algn="l" rtl="0">
              <a:defRPr/>
            </a:pPr>
            <a:endParaRPr lang="ar-EG" dirty="0" smtClean="0"/>
          </a:p>
        </p:txBody>
      </p:sp>
      <p:sp>
        <p:nvSpPr>
          <p:cNvPr id="4" name="Rectangle 3"/>
          <p:cNvSpPr/>
          <p:nvPr/>
        </p:nvSpPr>
        <p:spPr>
          <a:xfrm>
            <a:off x="6372201" y="2852738"/>
            <a:ext cx="1440159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5D4FCF-689C-4CFB-99CC-60F4E401CC73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527175"/>
            <a:ext cx="8784975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main advantage of CDR is its </a:t>
            </a:r>
            <a:r>
              <a:rPr lang="en-US" sz="3200" b="1" dirty="0" smtClean="0">
                <a:solidFill>
                  <a:srgbClr val="FF0000"/>
                </a:solidFill>
              </a:rPr>
              <a:t>Summarizing Power </a:t>
            </a:r>
            <a:r>
              <a:rPr lang="en-US" sz="3200" dirty="0" smtClean="0"/>
              <a:t>(its ability to portray a general impression by a single value.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200" dirty="0" smtClean="0"/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However it </a:t>
            </a:r>
            <a:r>
              <a:rPr lang="en-US" sz="3200" b="1" dirty="0" smtClean="0">
                <a:solidFill>
                  <a:srgbClr val="FF0000"/>
                </a:solidFill>
              </a:rPr>
              <a:t>lacks comparability </a:t>
            </a:r>
            <a:r>
              <a:rPr lang="en-US" sz="3200" dirty="0" smtClean="0"/>
              <a:t>between different communities that have different structures as regard factors governing the probability of death e.g. </a:t>
            </a:r>
            <a:r>
              <a:rPr lang="en-US" sz="3200" b="1" dirty="0" smtClean="0">
                <a:solidFill>
                  <a:srgbClr val="FF0000"/>
                </a:solidFill>
              </a:rPr>
              <a:t>age, sex and race composition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5AEE5F-15B6-4A91-9BE8-98BC5673F27B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None/>
              <a:defRPr/>
            </a:pPr>
            <a:r>
              <a:rPr lang="en-US" sz="4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 Specific Death Rate: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 smtClean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Total deaths in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age and a certain year and area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__________________________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Total number of the same age group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in the same year and same area</a:t>
            </a:r>
            <a:endParaRPr lang="ar-EG" b="1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7041" y="3789040"/>
            <a:ext cx="1909415" cy="8634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0DABD-0212-470D-B4B5-16392A632DF6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850" y="1700213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None/>
              <a:defRPr/>
            </a:pPr>
            <a:r>
              <a:rPr lang="en-US" sz="4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Sex Specific Death Rate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 smtClean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Number of deaths in a certain sex 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during a year in a certain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Total number of the same sex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during the same year and locality</a:t>
            </a:r>
            <a:endParaRPr lang="ar-EG" b="1" dirty="0" smtClean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08104" y="4005064"/>
            <a:ext cx="194310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7DED9F-D8C7-4910-9553-8F7A14A4B7ED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Distribution of the population</a:t>
            </a:r>
            <a:endParaRPr lang="ar-EG" sz="3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4757737"/>
          </a:xfrm>
          <a:solidFill>
            <a:srgbClr val="EAEAEA"/>
          </a:solidFill>
        </p:spPr>
        <p:txBody>
          <a:bodyPr/>
          <a:lstStyle/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 smtClean="0"/>
              <a:t>What are the occurring population movements between different areas of the country </a:t>
            </a:r>
            <a:r>
              <a:rPr lang="en-US" sz="2800" dirty="0" smtClean="0">
                <a:solidFill>
                  <a:srgbClr val="FF0000"/>
                </a:solidFill>
              </a:rPr>
              <a:t>(rural- urban)?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endParaRPr lang="en-US" sz="1000" dirty="0" smtClean="0"/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 smtClean="0"/>
              <a:t>Data on distribution are notable </a:t>
            </a:r>
            <a:r>
              <a:rPr lang="en-US" sz="2800" dirty="0" smtClean="0">
                <a:solidFill>
                  <a:srgbClr val="FF0000"/>
                </a:solidFill>
              </a:rPr>
              <a:t>politically, economically as well as socially.</a:t>
            </a:r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endParaRPr lang="en-US" sz="1000" dirty="0" smtClean="0"/>
          </a:p>
          <a:p>
            <a:pPr marL="274320" indent="-274320" algn="l" rtl="0" eaLnBrk="1" fontAlgn="auto" hangingPunct="1">
              <a:spcAft>
                <a:spcPts val="0"/>
              </a:spcAft>
              <a:buClr>
                <a:srgbClr val="C00000"/>
              </a:buClr>
              <a:buSzPct val="101000"/>
              <a:buFont typeface="Wingdings" pitchFamily="2" charset="2"/>
              <a:buChar char="ü"/>
              <a:defRPr/>
            </a:pPr>
            <a:r>
              <a:rPr lang="en-US" sz="2800" dirty="0" smtClean="0"/>
              <a:t>Changes in distribution are caused by the </a:t>
            </a:r>
            <a:r>
              <a:rPr lang="en-US" b="1" u="sng" dirty="0" smtClean="0">
                <a:solidFill>
                  <a:srgbClr val="FF0000"/>
                </a:solidFill>
              </a:rPr>
              <a:t>Cumulative Effects Of Fertility, Mortality, External And Internal Migration</a:t>
            </a:r>
            <a:endParaRPr lang="ar-EG" b="1" u="sng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A2AD21-7A15-475A-8381-F7FF5A3279E3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557338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624078" indent="-514350" algn="l" rtl="0">
              <a:buSzPct val="100000"/>
              <a:buFont typeface="Wingdings 2" pitchFamily="18" charset="2"/>
              <a:buNone/>
              <a:defRPr/>
            </a:pPr>
            <a:r>
              <a:rPr lang="en-US" sz="4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Specific Mortality Rate;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number of deaths due to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during a year and a given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00B050"/>
                </a:solidFill>
              </a:rPr>
              <a:t>Estimated midyear population during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b="1" i="1" dirty="0" smtClean="0">
                <a:solidFill>
                  <a:srgbClr val="00B050"/>
                </a:solidFill>
              </a:rPr>
              <a:t>the same year and locality</a:t>
            </a:r>
            <a:endParaRPr lang="ar-EG" b="1" i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23844" y="3987581"/>
            <a:ext cx="1512887" cy="6477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b="1" dirty="0">
                <a:solidFill>
                  <a:srgbClr val="C00000"/>
                </a:solidFill>
              </a:rPr>
              <a:t>X 1000</a:t>
            </a:r>
            <a:endParaRPr lang="ar-EG" sz="2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F6CCA-02DC-4B9A-9201-F947579F17B6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624078" indent="-514350" algn="l" rtl="0">
              <a:buSzPct val="100000"/>
              <a:buFont typeface="Wingdings 2" pitchFamily="18" charset="2"/>
              <a:buNone/>
              <a:defRPr/>
            </a:pPr>
            <a:r>
              <a:rPr lang="en-US" sz="6000" b="1" u="sng" dirty="0" smtClean="0">
                <a:solidFill>
                  <a:srgbClr val="C00000"/>
                </a:solidFill>
              </a:rPr>
              <a:t>Proportionate</a:t>
            </a:r>
            <a:r>
              <a:rPr lang="en-US" sz="3600" b="1" u="sng" dirty="0" smtClean="0">
                <a:solidFill>
                  <a:srgbClr val="C00000"/>
                </a:solidFill>
              </a:rPr>
              <a:t> Mortality Rates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endParaRPr lang="en-US" sz="3200" b="1" dirty="0" smtClean="0">
              <a:solidFill>
                <a:srgbClr val="C00000"/>
              </a:solidFill>
            </a:endParaRP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Total number of </a:t>
            </a:r>
            <a:r>
              <a:rPr lang="en-US" sz="2800" b="1" i="1" dirty="0" smtClean="0">
                <a:solidFill>
                  <a:srgbClr val="FF0000"/>
                </a:solidFill>
              </a:rPr>
              <a:t>Deaths Due To A Certain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i="1" dirty="0" smtClean="0">
                <a:solidFill>
                  <a:srgbClr val="FF0000"/>
                </a:solidFill>
              </a:rPr>
              <a:t>Cause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during a year and a given locality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____________________________ 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Total number of </a:t>
            </a:r>
            <a:r>
              <a:rPr lang="en-US" sz="2800" b="1" i="1" dirty="0" smtClean="0">
                <a:solidFill>
                  <a:srgbClr val="FF0000"/>
                </a:solidFill>
              </a:rPr>
              <a:t>Deaths From All Causes</a:t>
            </a:r>
          </a:p>
          <a:p>
            <a:pPr marL="624078" indent="-514350"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during the same year and locality</a:t>
            </a:r>
          </a:p>
          <a:p>
            <a:pPr algn="l" rtl="0">
              <a:defRPr/>
            </a:pPr>
            <a:endParaRPr lang="ar-EG" dirty="0"/>
          </a:p>
        </p:txBody>
      </p:sp>
      <p:sp>
        <p:nvSpPr>
          <p:cNvPr id="4" name="Rectangle 3"/>
          <p:cNvSpPr/>
          <p:nvPr/>
        </p:nvSpPr>
        <p:spPr>
          <a:xfrm>
            <a:off x="6300192" y="4147179"/>
            <a:ext cx="1944216" cy="5762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</a:rPr>
              <a:t>X 100</a:t>
            </a:r>
            <a:endParaRPr lang="ar-EG" sz="4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6D6A83-DE56-4921-9C04-52BA94406402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/>
          <a:lstStyle/>
          <a:p>
            <a:pPr marL="571500" indent="-571500" rtl="0">
              <a:buClr>
                <a:srgbClr val="C00000"/>
              </a:buClr>
              <a:buFont typeface="+mj-lt"/>
              <a:buAutoNum type="romanUcPeriod" startAt="3"/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Definition: 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is the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movement </a:t>
            </a:r>
            <a:r>
              <a:rPr lang="en-US" sz="3200" dirty="0" smtClean="0">
                <a:cs typeface="Times New Roman" pitchFamily="18" charset="0"/>
              </a:rPr>
              <a:t>of populations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across a specific boundaries</a:t>
            </a:r>
            <a:r>
              <a:rPr lang="en-US" sz="3200" dirty="0" smtClean="0">
                <a:cs typeface="Times New Roman" pitchFamily="18" charset="0"/>
              </a:rPr>
              <a:t> for the purpose of residing.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dirty="0" smtClean="0"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is the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change of residence</a:t>
            </a:r>
            <a:r>
              <a:rPr lang="en-US" sz="3200" dirty="0" smtClean="0">
                <a:cs typeface="Times New Roman" pitchFamily="18" charset="0"/>
              </a:rPr>
              <a:t> of a person or a group of persons for better life and higher standard of living.</a:t>
            </a:r>
            <a:endParaRPr lang="ar-EG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37CE10-EA68-42BA-B207-CF0EA5A21840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5457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The terms </a:t>
            </a:r>
            <a:r>
              <a:rPr lang="en-US" sz="4000" b="1" u="sng" dirty="0" smtClean="0">
                <a:solidFill>
                  <a:srgbClr val="CC0066"/>
                </a:solidFill>
                <a:cs typeface="Times New Roman" pitchFamily="18" charset="0"/>
              </a:rPr>
              <a:t>Imm</a:t>
            </a:r>
            <a:r>
              <a:rPr lang="en-US" sz="4000" b="1" dirty="0" smtClean="0">
                <a:solidFill>
                  <a:srgbClr val="CC0066"/>
                </a:solidFill>
                <a:cs typeface="Times New Roman" pitchFamily="18" charset="0"/>
              </a:rPr>
              <a:t>igration</a:t>
            </a:r>
            <a:r>
              <a:rPr lang="en-US" sz="4000" b="1" dirty="0" smtClean="0">
                <a:cs typeface="Times New Roman" pitchFamily="18" charset="0"/>
              </a:rPr>
              <a:t> </a:t>
            </a:r>
            <a:r>
              <a:rPr lang="en-US" sz="3200" b="1" dirty="0" smtClean="0">
                <a:cs typeface="Times New Roman" pitchFamily="18" charset="0"/>
              </a:rPr>
              <a:t>and </a:t>
            </a:r>
            <a:r>
              <a:rPr lang="en-US" sz="4000" b="1" u="sng" dirty="0" smtClean="0">
                <a:solidFill>
                  <a:srgbClr val="CC0066"/>
                </a:solidFill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rgbClr val="CC0066"/>
                </a:solidFill>
                <a:cs typeface="Times New Roman" pitchFamily="18" charset="0"/>
              </a:rPr>
              <a:t>igration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 </a:t>
            </a:r>
            <a:r>
              <a:rPr lang="en-US" sz="3200" dirty="0" smtClean="0">
                <a:cs typeface="Times New Roman" pitchFamily="18" charset="0"/>
              </a:rPr>
              <a:t>are used for </a:t>
            </a:r>
            <a:r>
              <a:rPr lang="en-US" sz="3200" b="1" dirty="0" smtClean="0">
                <a:cs typeface="Times New Roman" pitchFamily="18" charset="0"/>
              </a:rPr>
              <a:t>international migration</a:t>
            </a:r>
            <a:r>
              <a:rPr lang="en-US" sz="3200" dirty="0" smtClean="0">
                <a:cs typeface="Times New Roman" pitchFamily="18" charset="0"/>
              </a:rPr>
              <a:t> (movement between countries); also called </a:t>
            </a:r>
            <a:r>
              <a:rPr lang="en-US" sz="3200" b="1" dirty="0" smtClean="0">
                <a:cs typeface="Times New Roman" pitchFamily="18" charset="0"/>
              </a:rPr>
              <a:t>external migration. </a:t>
            </a:r>
            <a:r>
              <a:rPr lang="en-US" sz="3200" dirty="0" smtClean="0">
                <a:cs typeface="Times New Roman" pitchFamily="18" charset="0"/>
              </a:rPr>
              <a:t>It can be </a:t>
            </a:r>
            <a:r>
              <a:rPr lang="en-US" sz="3200" b="1" dirty="0" smtClean="0">
                <a:cs typeface="Times New Roman" pitchFamily="18" charset="0"/>
              </a:rPr>
              <a:t>temporary or permanent.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endParaRPr lang="en-US" sz="1000" b="1" dirty="0" smtClean="0"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The  parallel terms </a:t>
            </a:r>
            <a:r>
              <a:rPr lang="en-US" sz="3200" b="1" dirty="0" smtClean="0">
                <a:cs typeface="Times New Roman" pitchFamily="18" charset="0"/>
              </a:rPr>
              <a:t>in-migration and out-migration are </a:t>
            </a:r>
            <a:r>
              <a:rPr lang="en-US" sz="3200" dirty="0" smtClean="0">
                <a:cs typeface="Times New Roman" pitchFamily="18" charset="0"/>
              </a:rPr>
              <a:t>used for </a:t>
            </a:r>
            <a:r>
              <a:rPr lang="en-US" sz="3200" b="1" dirty="0" smtClean="0">
                <a:cs typeface="Times New Roman" pitchFamily="18" charset="0"/>
              </a:rPr>
              <a:t>internal migration</a:t>
            </a:r>
            <a:r>
              <a:rPr lang="en-US" sz="3200" dirty="0" smtClean="0">
                <a:cs typeface="Times New Roman" pitchFamily="18" charset="0"/>
              </a:rPr>
              <a:t> (internal movement between different areas within a country)</a:t>
            </a:r>
            <a:endParaRPr lang="ar-EG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81645-7D80-47BD-A41C-ECD2DE0860BE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Migration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4000" dirty="0" smtClean="0">
                <a:cs typeface="Times New Roman" pitchFamily="18" charset="0"/>
              </a:rPr>
              <a:t>Although migration affects the characteristics of the population, its </a:t>
            </a:r>
            <a:r>
              <a:rPr lang="en-US" sz="4000" b="1" dirty="0" smtClean="0">
                <a:solidFill>
                  <a:srgbClr val="CC0066"/>
                </a:solidFill>
                <a:cs typeface="Times New Roman" pitchFamily="18" charset="0"/>
              </a:rPr>
              <a:t>role is minimal</a:t>
            </a:r>
            <a:r>
              <a:rPr lang="en-US" sz="4000" dirty="0" smtClean="0">
                <a:cs typeface="Times New Roman" pitchFamily="18" charset="0"/>
              </a:rPr>
              <a:t> when compared to fertility and mortality, in most of the countries</a:t>
            </a:r>
            <a:endParaRPr lang="ar-EG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A014F2-3C61-4345-B726-7DD1FDE8F29B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12596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  <a:endParaRPr lang="ar-EG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B47C4A-F365-48D6-B9D7-E646F5AE8025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Major demographic processes</a:t>
            </a:r>
            <a:endParaRPr lang="ar-EG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24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4000" b="1" u="sng" dirty="0" smtClean="0">
                <a:cs typeface="Arial" pitchFamily="34" charset="0"/>
              </a:rPr>
              <a:t>Components Of Population Dynamics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 smtClean="0">
                <a:cs typeface="Arial" pitchFamily="34" charset="0"/>
              </a:rPr>
              <a:t>Fertility 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 smtClean="0">
                <a:cs typeface="Arial" pitchFamily="34" charset="0"/>
              </a:rPr>
              <a:t>Mortality </a:t>
            </a:r>
          </a:p>
          <a:p>
            <a:pPr marL="857250" indent="-857250" algn="l" rtl="0" eaLnBrk="1" hangingPunct="1">
              <a:buClr>
                <a:srgbClr val="C00000"/>
              </a:buClr>
              <a:buFont typeface="+mj-lt"/>
              <a:buAutoNum type="romanUcPeriod"/>
              <a:defRPr/>
            </a:pPr>
            <a:r>
              <a:rPr lang="en-US" sz="4000" b="1" dirty="0" smtClean="0">
                <a:cs typeface="Arial" pitchFamily="34" charset="0"/>
              </a:rPr>
              <a:t>Migration </a:t>
            </a:r>
            <a:endParaRPr lang="ar-EG" sz="4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396109-8ABE-4011-B11C-3ADFE70BB33D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57250" indent="-857250" rtl="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Fertility (</a:t>
            </a:r>
            <a:r>
              <a:rPr lang="en-US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Natality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)</a:t>
            </a:r>
          </a:p>
        </p:txBody>
      </p:sp>
      <p:sp>
        <p:nvSpPr>
          <p:cNvPr id="63491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3558009"/>
          </a:xfrm>
          <a:solidFill>
            <a:srgbClr val="EAEAEA"/>
          </a:solidFill>
        </p:spPr>
        <p:txBody>
          <a:bodyPr/>
          <a:lstStyle/>
          <a:p>
            <a:pPr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4000" b="1" dirty="0" smtClean="0">
                <a:cs typeface="Arial" pitchFamily="34" charset="0"/>
              </a:rPr>
              <a:t>Fertility</a:t>
            </a:r>
            <a:r>
              <a:rPr lang="en-US" sz="4000" dirty="0" smtClean="0">
                <a:cs typeface="Arial" pitchFamily="34" charset="0"/>
              </a:rPr>
              <a:t> is the actual </a:t>
            </a:r>
            <a:r>
              <a:rPr lang="en-US" sz="4000" dirty="0" smtClean="0">
                <a:solidFill>
                  <a:srgbClr val="FF0000"/>
                </a:solidFill>
                <a:cs typeface="Arial" pitchFamily="34" charset="0"/>
              </a:rPr>
              <a:t>Reproductive Performance </a:t>
            </a:r>
            <a:r>
              <a:rPr lang="en-US" sz="4000" dirty="0" smtClean="0">
                <a:cs typeface="Arial" pitchFamily="34" charset="0"/>
              </a:rPr>
              <a:t>of a woman or a group of women.</a:t>
            </a:r>
          </a:p>
          <a:p>
            <a:pPr algn="l" rtl="0" eaLnBrk="1" hangingPunct="1">
              <a:buClr>
                <a:srgbClr val="C00000"/>
              </a:buClr>
              <a:buSzPct val="104000"/>
              <a:buFont typeface="Wingdings" pitchFamily="2" charset="2"/>
              <a:buChar char="Ø"/>
              <a:defRPr/>
            </a:pPr>
            <a:r>
              <a:rPr lang="en-US" sz="4000" dirty="0" smtClean="0">
                <a:cs typeface="Arial" pitchFamily="34" charset="0"/>
              </a:rPr>
              <a:t>Statistically a woman’s reproductive period is from </a:t>
            </a:r>
            <a:r>
              <a:rPr lang="en-US" sz="4400" b="1" dirty="0" smtClean="0">
                <a:solidFill>
                  <a:srgbClr val="FF0000"/>
                </a:solidFill>
                <a:cs typeface="Arial" pitchFamily="34" charset="0"/>
              </a:rPr>
              <a:t>15 – 49 years</a:t>
            </a:r>
            <a:r>
              <a:rPr lang="en-US" sz="4000" dirty="0" smtClean="0">
                <a:cs typeface="Arial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12251-A29F-475C-81A9-D247E4F28F64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</a:t>
            </a:r>
            <a:b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Fertility</a:t>
            </a:r>
          </a:p>
        </p:txBody>
      </p:sp>
      <p:sp>
        <p:nvSpPr>
          <p:cNvPr id="64515" name="Rectangle 3"/>
          <p:cNvSpPr>
            <a:spLocks noGrp="1"/>
          </p:cNvSpPr>
          <p:nvPr>
            <p:ph sz="quarter" idx="1"/>
          </p:nvPr>
        </p:nvSpPr>
        <p:spPr>
          <a:xfrm>
            <a:off x="301625" y="2492896"/>
            <a:ext cx="8504238" cy="381642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cs typeface="Arial" pitchFamily="34" charset="0"/>
              </a:rPr>
              <a:t>Crude Birth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cs typeface="Arial" pitchFamily="34" charset="0"/>
              </a:rPr>
              <a:t>General Fertility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cs typeface="Arial" pitchFamily="34" charset="0"/>
              </a:rPr>
              <a:t>Age Specific Fertility Rates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solidFill>
                  <a:srgbClr val="00B050"/>
                </a:solidFill>
                <a:cs typeface="Arial" pitchFamily="34" charset="0"/>
              </a:rPr>
              <a:t>Total Fertility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solidFill>
                  <a:srgbClr val="00B050"/>
                </a:solidFill>
                <a:cs typeface="Arial" pitchFamily="34" charset="0"/>
              </a:rPr>
              <a:t>Gross Reproduction Rate</a:t>
            </a:r>
          </a:p>
          <a:p>
            <a:pPr marL="742950" indent="-742950" algn="l" rtl="0" eaLnBrk="1" fontAlgn="auto" hangingPunct="1">
              <a:spcAft>
                <a:spcPts val="0"/>
              </a:spcAft>
              <a:buClr>
                <a:srgbClr val="C00000"/>
              </a:buClr>
              <a:buSzPct val="103000"/>
              <a:buFont typeface="+mj-lt"/>
              <a:buAutoNum type="arabicPeriod"/>
              <a:defRPr/>
            </a:pPr>
            <a:r>
              <a:rPr lang="en-US" sz="4800" b="1" dirty="0" smtClean="0">
                <a:solidFill>
                  <a:srgbClr val="00B050"/>
                </a:solidFill>
                <a:cs typeface="Arial" pitchFamily="34" charset="0"/>
              </a:rPr>
              <a:t>Net Reproduction Rate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D59BB-9180-4F28-A13B-0112C0BBBD7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  <p:pic>
        <p:nvPicPr>
          <p:cNvPr id="29698" name="Picture 2" descr="babiesresiz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0"/>
            <a:ext cx="5868145" cy="24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5539" name="Rectangle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97450"/>
          </a:xfrm>
          <a:solidFill>
            <a:srgbClr val="EAEAEA"/>
          </a:solidFill>
        </p:spPr>
        <p:txBody>
          <a:bodyPr>
            <a:normAutofit fontScale="92500" lnSpcReduction="10000"/>
          </a:bodyPr>
          <a:lstStyle/>
          <a:p>
            <a:pPr algn="l" rtl="0" eaLnBrk="1" hangingPunct="1">
              <a:buClr>
                <a:srgbClr val="C00000"/>
              </a:buClr>
              <a:buSzPct val="100000"/>
              <a:buFont typeface="Wingdings" pitchFamily="2" charset="2"/>
              <a:buChar char="q"/>
              <a:defRPr/>
            </a:pPr>
            <a:r>
              <a:rPr lang="en-US" sz="3200" b="1" dirty="0" smtClean="0">
                <a:solidFill>
                  <a:srgbClr val="C00000"/>
                </a:solidFill>
                <a:cs typeface="Arial" pitchFamily="34" charset="0"/>
              </a:rPr>
              <a:t>Crude birth rate (CBR): </a:t>
            </a:r>
            <a:r>
              <a:rPr lang="en-US" sz="3200" dirty="0" smtClean="0">
                <a:cs typeface="Arial" pitchFamily="34" charset="0"/>
              </a:rPr>
              <a:t>it is the number of live births per 1000 mid year population in a given year and locality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endParaRPr lang="en-US" sz="1000" dirty="0" smtClean="0">
              <a:cs typeface="Arial" pitchFamily="34" charset="0"/>
            </a:endParaRPr>
          </a:p>
          <a:p>
            <a:pPr algn="l" rtl="0">
              <a:buNone/>
              <a:defRPr/>
            </a:pPr>
            <a:r>
              <a:rPr lang="en-US" sz="3200" dirty="0" smtClean="0">
                <a:cs typeface="Arial" pitchFamily="34" charset="0"/>
              </a:rPr>
              <a:t>CBR = </a:t>
            </a:r>
            <a:r>
              <a:rPr lang="ar-JO" dirty="0" smtClean="0"/>
              <a:t>معدل المواليد الخام</a:t>
            </a:r>
            <a:endParaRPr lang="en-US" sz="3200" dirty="0" smtClean="0">
              <a:cs typeface="Arial" pitchFamily="34" charset="0"/>
            </a:endParaRP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Total no. of live births in a certain year and locality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____________________________________________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cs typeface="Arial" pitchFamily="34" charset="0"/>
              </a:rPr>
              <a:t>Estimated midyear population (same year and loc.)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</a:p>
          <a:p>
            <a:pPr algn="l" rtl="0" eaLnBrk="1" hangingPunct="1">
              <a:buFont typeface="Arial" pitchFamily="34" charset="0"/>
              <a:buNone/>
              <a:defRPr/>
            </a:pPr>
            <a:endParaRPr lang="en-US" sz="1200" dirty="0" smtClean="0">
              <a:cs typeface="Arial" pitchFamily="34" charset="0"/>
            </a:endParaRPr>
          </a:p>
          <a:p>
            <a:pPr algn="l" rtl="0" eaLnBrk="1" hangingPunct="1">
              <a:buFont typeface="Wingdings 2" pitchFamily="18" charset="2"/>
              <a:buNone/>
              <a:defRPr/>
            </a:pPr>
            <a:r>
              <a:rPr lang="en-US" sz="2600" dirty="0" smtClean="0">
                <a:cs typeface="Arial" pitchFamily="34" charset="0"/>
              </a:rPr>
              <a:t>CBR in Jordan = 30.1 births/1,000 population 2010</a:t>
            </a:r>
          </a:p>
          <a:p>
            <a:pPr algn="l" rtl="0">
              <a:buNone/>
              <a:defRPr/>
            </a:pPr>
            <a:r>
              <a:rPr lang="en-US" sz="2600" dirty="0" smtClean="0"/>
              <a:t>CBR: (per 1,000 people) in Jordan was reported at </a:t>
            </a:r>
            <a:r>
              <a:rPr lang="en-US" b="1" dirty="0" smtClean="0">
                <a:solidFill>
                  <a:srgbClr val="FF0000"/>
                </a:solidFill>
              </a:rPr>
              <a:t>26.47 in 2016</a:t>
            </a:r>
            <a:endParaRPr lang="en-US" sz="26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88224" y="3717032"/>
            <a:ext cx="1800200" cy="7920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0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x 1000</a:t>
            </a:r>
            <a:endParaRPr lang="ar-EG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B3470F-B669-43EA-B56D-1EF81A6E4FCA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Measures of fertility</a:t>
            </a:r>
          </a:p>
        </p:txBody>
      </p:sp>
      <p:sp>
        <p:nvSpPr>
          <p:cNvPr id="66563" name="Rectangle 3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4757737"/>
          </a:xfrm>
          <a:solidFill>
            <a:srgbClr val="EAEAEA"/>
          </a:solidFill>
        </p:spPr>
        <p:txBody>
          <a:bodyPr>
            <a:normAutofit fontScale="92500"/>
          </a:bodyPr>
          <a:lstStyle/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" pitchFamily="2" charset="2"/>
              <a:buChar char="q"/>
              <a:defRPr/>
            </a:pPr>
            <a:r>
              <a:rPr lang="en-US" sz="3200" dirty="0" smtClean="0">
                <a:cs typeface="Arial" pitchFamily="34" charset="0"/>
              </a:rPr>
              <a:t>CBR is a crude index of fertility as it relates births to total population (males, females outside the reproductive period as well as unmarried)</a:t>
            </a:r>
          </a:p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" pitchFamily="2" charset="2"/>
              <a:buChar char="q"/>
              <a:defRPr/>
            </a:pPr>
            <a:r>
              <a:rPr lang="en-US" sz="3200" b="1" u="sng" dirty="0" smtClean="0">
                <a:solidFill>
                  <a:srgbClr val="C00000"/>
                </a:solidFill>
                <a:cs typeface="Arial" pitchFamily="34" charset="0"/>
              </a:rPr>
              <a:t>CBR is useful in:</a:t>
            </a:r>
          </a:p>
          <a:p>
            <a:pPr marL="660400" indent="-66040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4000"/>
              <a:buFont typeface="Wingdings 2"/>
              <a:buNone/>
              <a:defRPr/>
            </a:pPr>
            <a:endParaRPr lang="en-US" sz="1300" b="1" u="sng" dirty="0" smtClean="0">
              <a:cs typeface="Arial" pitchFamily="34" charset="0"/>
            </a:endParaRP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 smtClean="0">
                <a:cs typeface="Arial" pitchFamily="34" charset="0"/>
              </a:rPr>
              <a:t>Making annual comparisons</a:t>
            </a:r>
            <a:endParaRPr lang="ar-JO" sz="3600" dirty="0" smtClean="0"/>
          </a:p>
          <a:p>
            <a:pPr marL="742950" indent="-742950" algn="l" rtl="0">
              <a:lnSpc>
                <a:spcPct val="90000"/>
              </a:lnSpc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 smtClean="0">
                <a:cs typeface="Arial" pitchFamily="34" charset="0"/>
              </a:rPr>
              <a:t>Detect trends in fertility in a given country </a:t>
            </a:r>
            <a:r>
              <a:rPr lang="en-US" sz="3600" dirty="0" smtClean="0">
                <a:solidFill>
                  <a:srgbClr val="FF0000"/>
                </a:solidFill>
                <a:cs typeface="Arial" pitchFamily="34" charset="0"/>
              </a:rPr>
              <a:t>(30.1         </a:t>
            </a:r>
            <a:r>
              <a:rPr lang="en-US" sz="3600" dirty="0" smtClean="0">
                <a:solidFill>
                  <a:srgbClr val="FF0000"/>
                </a:solidFill>
              </a:rPr>
              <a:t>26.47</a:t>
            </a:r>
            <a:r>
              <a:rPr lang="en-US" sz="3600" dirty="0" smtClean="0">
                <a:solidFill>
                  <a:srgbClr val="FF0000"/>
                </a:solidFill>
                <a:cs typeface="Arial" pitchFamily="34" charset="0"/>
              </a:rPr>
              <a:t>)/1000</a:t>
            </a:r>
          </a:p>
          <a:p>
            <a:pPr marL="742950" indent="-742950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C00000"/>
              </a:buClr>
              <a:buSzPct val="101000"/>
              <a:buFont typeface="+mj-lt"/>
              <a:buAutoNum type="alphaUcPeriod"/>
              <a:defRPr/>
            </a:pPr>
            <a:r>
              <a:rPr lang="en-US" sz="3600" dirty="0" smtClean="0">
                <a:cs typeface="Arial" pitchFamily="34" charset="0"/>
              </a:rPr>
              <a:t>Comparing different population</a:t>
            </a:r>
          </a:p>
          <a:p>
            <a:pPr marL="742950" indent="-742950" algn="ctr" rtl="0">
              <a:lnSpc>
                <a:spcPct val="90000"/>
              </a:lnSpc>
              <a:buClr>
                <a:srgbClr val="C00000"/>
              </a:buClr>
              <a:buSzPct val="101000"/>
              <a:buNone/>
              <a:defRPr/>
            </a:pPr>
            <a:r>
              <a:rPr lang="en-US" sz="2200" dirty="0" smtClean="0">
                <a:solidFill>
                  <a:srgbClr val="FF0000"/>
                </a:solidFill>
              </a:rPr>
              <a:t>      Gaza Strip Birth rate. Birth rate: 31.4 births/1,000 population (2017 est.)</a:t>
            </a:r>
            <a:endParaRPr lang="en-US" sz="2200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1FAFF8-FB03-48D7-B4DA-DEB66CBA7F67}" type="datetime1">
              <a:rPr lang="en-US" smtClean="0"/>
              <a:pPr>
                <a:defRPr/>
              </a:pPr>
              <a:t>9/30/2019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979712" y="4653136"/>
            <a:ext cx="79208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7" name="Right Arrow 6"/>
          <p:cNvSpPr/>
          <p:nvPr/>
        </p:nvSpPr>
        <p:spPr>
          <a:xfrm>
            <a:off x="539552" y="5661248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D75CD05149204EA8D6A289868C053B" ma:contentTypeVersion="2" ma:contentTypeDescription="Create a new document." ma:contentTypeScope="" ma:versionID="0ef229a6e2cb406ad547e80e90c434e0">
  <xsd:schema xmlns:xsd="http://www.w3.org/2001/XMLSchema" xmlns:xs="http://www.w3.org/2001/XMLSchema" xmlns:p="http://schemas.microsoft.com/office/2006/metadata/properties" xmlns:ns2="cc361b34-c351-46d5-aafa-b4fab23ebf94" targetNamespace="http://schemas.microsoft.com/office/2006/metadata/properties" ma:root="true" ma:fieldsID="eff6e14e7ad225b65bb2a99904b5caa7" ns2:_="">
    <xsd:import namespace="cc361b34-c351-46d5-aafa-b4fab23ebf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EA34C9A-B2A2-4DD3-92E2-45F3C7846AFA}"/>
</file>

<file path=customXml/itemProps2.xml><?xml version="1.0" encoding="utf-8"?>
<ds:datastoreItem xmlns:ds="http://schemas.openxmlformats.org/officeDocument/2006/customXml" ds:itemID="{EBFC5BA3-5069-4845-92EA-8031D359E7D4}"/>
</file>

<file path=customXml/itemProps3.xml><?xml version="1.0" encoding="utf-8"?>
<ds:datastoreItem xmlns:ds="http://schemas.openxmlformats.org/officeDocument/2006/customXml" ds:itemID="{D30C4503-4930-4F25-AA2D-A9EF45981BA3}"/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1519</Words>
  <Application>Microsoft Office PowerPoint</Application>
  <PresentationFormat>On-screen Show (4:3)</PresentationFormat>
  <Paragraphs>275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Agency FB</vt:lpstr>
      <vt:lpstr>Arial</vt:lpstr>
      <vt:lpstr>Calibri</vt:lpstr>
      <vt:lpstr>Times New Roman</vt:lpstr>
      <vt:lpstr>Wingdings</vt:lpstr>
      <vt:lpstr>Wingdings 2</vt:lpstr>
      <vt:lpstr>Office Theme</vt:lpstr>
      <vt:lpstr>Demography-II </vt:lpstr>
      <vt:lpstr>Distribution of the population</vt:lpstr>
      <vt:lpstr>Distribution of the population</vt:lpstr>
      <vt:lpstr>PowerPoint Presentation</vt:lpstr>
      <vt:lpstr>Major demographic processes</vt:lpstr>
      <vt:lpstr>Fertility (Natality)</vt:lpstr>
      <vt:lpstr>Measures of 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Measures of fertility</vt:lpstr>
      <vt:lpstr> Measures of fertility</vt:lpstr>
      <vt:lpstr>PowerPoint Presentation</vt:lpstr>
      <vt:lpstr>Measures of fertility</vt:lpstr>
      <vt:lpstr>Measures of fertility</vt:lpstr>
      <vt:lpstr>Measures of fertility</vt:lpstr>
      <vt:lpstr>Measures of fertility</vt:lpstr>
      <vt:lpstr>Measures of fertility</vt:lpstr>
      <vt:lpstr>Mortality </vt:lpstr>
      <vt:lpstr>Mortality</vt:lpstr>
      <vt:lpstr>Mortality</vt:lpstr>
      <vt:lpstr>Mortality</vt:lpstr>
      <vt:lpstr>Mortality</vt:lpstr>
      <vt:lpstr>Mortality</vt:lpstr>
      <vt:lpstr>Mortality</vt:lpstr>
      <vt:lpstr> Migration </vt:lpstr>
      <vt:lpstr> Migration </vt:lpstr>
      <vt:lpstr> Migration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of the population</dc:title>
  <dc:creator>Medicine</dc:creator>
  <cp:lastModifiedBy>Administrator</cp:lastModifiedBy>
  <cp:revision>25</cp:revision>
  <dcterms:created xsi:type="dcterms:W3CDTF">2018-10-11T08:21:53Z</dcterms:created>
  <dcterms:modified xsi:type="dcterms:W3CDTF">2019-09-30T20:51:55Z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</Properties>
</file>