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57" r:id="rId4"/>
    <p:sldId id="258" r:id="rId5"/>
    <p:sldId id="259" r:id="rId6"/>
    <p:sldId id="273" r:id="rId7"/>
    <p:sldId id="305" r:id="rId8"/>
    <p:sldId id="261" r:id="rId9"/>
    <p:sldId id="308" r:id="rId10"/>
    <p:sldId id="260" r:id="rId11"/>
    <p:sldId id="306" r:id="rId12"/>
    <p:sldId id="263" r:id="rId13"/>
    <p:sldId id="335" r:id="rId14"/>
    <p:sldId id="336" r:id="rId15"/>
    <p:sldId id="307" r:id="rId16"/>
    <p:sldId id="327" r:id="rId17"/>
    <p:sldId id="328" r:id="rId18"/>
    <p:sldId id="329" r:id="rId19"/>
    <p:sldId id="274" r:id="rId20"/>
    <p:sldId id="275" r:id="rId21"/>
    <p:sldId id="276" r:id="rId22"/>
    <p:sldId id="267" r:id="rId23"/>
    <p:sldId id="326" r:id="rId24"/>
    <p:sldId id="262" r:id="rId25"/>
    <p:sldId id="264" r:id="rId26"/>
    <p:sldId id="281" r:id="rId27"/>
    <p:sldId id="268" r:id="rId28"/>
    <p:sldId id="266" r:id="rId29"/>
    <p:sldId id="269" r:id="rId30"/>
    <p:sldId id="270" r:id="rId31"/>
    <p:sldId id="271" r:id="rId32"/>
    <p:sldId id="272" r:id="rId33"/>
    <p:sldId id="282" r:id="rId34"/>
    <p:sldId id="277" r:id="rId35"/>
    <p:sldId id="278" r:id="rId36"/>
    <p:sldId id="279" r:id="rId37"/>
    <p:sldId id="311" r:id="rId38"/>
    <p:sldId id="312" r:id="rId39"/>
    <p:sldId id="315" r:id="rId40"/>
    <p:sldId id="280" r:id="rId41"/>
    <p:sldId id="310" r:id="rId42"/>
    <p:sldId id="314" r:id="rId43"/>
    <p:sldId id="287" r:id="rId44"/>
    <p:sldId id="283" r:id="rId45"/>
    <p:sldId id="285" r:id="rId46"/>
    <p:sldId id="322" r:id="rId47"/>
    <p:sldId id="284" r:id="rId48"/>
    <p:sldId id="286" r:id="rId49"/>
    <p:sldId id="288" r:id="rId50"/>
    <p:sldId id="291" r:id="rId51"/>
    <p:sldId id="325" r:id="rId52"/>
    <p:sldId id="292" r:id="rId53"/>
    <p:sldId id="294" r:id="rId54"/>
    <p:sldId id="293" r:id="rId55"/>
    <p:sldId id="323" r:id="rId56"/>
    <p:sldId id="318" r:id="rId57"/>
    <p:sldId id="320" r:id="rId58"/>
    <p:sldId id="331" r:id="rId59"/>
    <p:sldId id="289" r:id="rId60"/>
    <p:sldId id="290" r:id="rId61"/>
    <p:sldId id="295" r:id="rId62"/>
    <p:sldId id="296" r:id="rId63"/>
    <p:sldId id="319" r:id="rId64"/>
    <p:sldId id="297" r:id="rId65"/>
    <p:sldId id="317" r:id="rId66"/>
    <p:sldId id="298" r:id="rId67"/>
    <p:sldId id="299" r:id="rId68"/>
    <p:sldId id="330" r:id="rId69"/>
    <p:sldId id="302" r:id="rId70"/>
    <p:sldId id="303" r:id="rId71"/>
    <p:sldId id="300" r:id="rId72"/>
    <p:sldId id="316" r:id="rId73"/>
    <p:sldId id="324" r:id="rId74"/>
    <p:sldId id="332" r:id="rId75"/>
    <p:sldId id="304" r:id="rId76"/>
    <p:sldId id="333" r:id="rId77"/>
    <p:sldId id="337" r:id="rId78"/>
    <p:sldId id="301" r:id="rId79"/>
    <p:sldId id="313"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moamar@gmail.com" initials="d" lastIdx="1" clrIdx="0">
    <p:extLst>
      <p:ext uri="{19B8F6BF-5375-455C-9EA6-DF929625EA0E}">
        <p15:presenceInfo xmlns:p15="http://schemas.microsoft.com/office/powerpoint/2012/main" userId="fbdd2cb1159ac8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7T22:26:01.377" idx="1">
    <p:pos x="10" y="10"/>
    <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18DEF-A11E-469B-AC1D-BD59F160B53F}" type="doc">
      <dgm:prSet loTypeId="urn:microsoft.com/office/officeart/2005/8/layout/pyramid1" loCatId="pyramid" qsTypeId="urn:microsoft.com/office/officeart/2005/8/quickstyle/3d4" qsCatId="3D" csTypeId="urn:microsoft.com/office/officeart/2005/8/colors/accent1_2" csCatId="accent1" phldr="1"/>
      <dgm:spPr/>
    </dgm:pt>
    <dgm:pt modelId="{84E434FA-9812-46AA-A867-E531E704D3BF}">
      <dgm:prSet phldrT="[Text]" custT="1"/>
      <dgm:spPr/>
      <dgm:t>
        <a:bodyPr/>
        <a:lstStyle/>
        <a:p>
          <a:endParaRPr lang="en-US" sz="1800" dirty="0"/>
        </a:p>
      </dgm:t>
    </dgm:pt>
    <dgm:pt modelId="{D6A327E6-BDD9-4D24-9C9C-7F0A18295DCE}" type="parTrans" cxnId="{DD303EE5-AF7B-4C00-8FBC-6C24AE7F7142}">
      <dgm:prSet/>
      <dgm:spPr/>
      <dgm:t>
        <a:bodyPr/>
        <a:lstStyle/>
        <a:p>
          <a:endParaRPr lang="en-US"/>
        </a:p>
      </dgm:t>
    </dgm:pt>
    <dgm:pt modelId="{1A7961F9-F404-4070-9236-FA3CCB763794}" type="sibTrans" cxnId="{DD303EE5-AF7B-4C00-8FBC-6C24AE7F7142}">
      <dgm:prSet/>
      <dgm:spPr/>
      <dgm:t>
        <a:bodyPr/>
        <a:lstStyle/>
        <a:p>
          <a:endParaRPr lang="en-US"/>
        </a:p>
      </dgm:t>
    </dgm:pt>
    <dgm:pt modelId="{EDCA1AFE-FE11-459D-8503-055F8769C89C}">
      <dgm:prSet phldrT="[Text]" custT="1"/>
      <dgm:spPr/>
      <dgm:t>
        <a:bodyPr/>
        <a:lstStyle/>
        <a:p>
          <a:r>
            <a:rPr lang="en-US" sz="3600" dirty="0"/>
            <a:t>C-</a:t>
          </a:r>
        </a:p>
        <a:p>
          <a:r>
            <a:rPr lang="en-US" sz="3200" dirty="0"/>
            <a:t>Concerns</a:t>
          </a:r>
          <a:endParaRPr lang="en-US" sz="3600" dirty="0"/>
        </a:p>
      </dgm:t>
    </dgm:pt>
    <dgm:pt modelId="{E6533029-1741-4AF6-9CD4-CE87E4310F9E}" type="parTrans" cxnId="{DDDD3A65-8A2A-44FB-BF96-21A0C880A2C7}">
      <dgm:prSet/>
      <dgm:spPr/>
      <dgm:t>
        <a:bodyPr/>
        <a:lstStyle/>
        <a:p>
          <a:endParaRPr lang="en-US"/>
        </a:p>
      </dgm:t>
    </dgm:pt>
    <dgm:pt modelId="{E5A04A9C-CEE5-4051-8B08-175D1C6F1F31}" type="sibTrans" cxnId="{DDDD3A65-8A2A-44FB-BF96-21A0C880A2C7}">
      <dgm:prSet/>
      <dgm:spPr/>
      <dgm:t>
        <a:bodyPr/>
        <a:lstStyle/>
        <a:p>
          <a:endParaRPr lang="en-US"/>
        </a:p>
      </dgm:t>
    </dgm:pt>
    <dgm:pt modelId="{298EC019-39FE-4A4B-8841-114E30769128}">
      <dgm:prSet phldrT="[Text]" custT="1"/>
      <dgm:spPr/>
      <dgm:t>
        <a:bodyPr/>
        <a:lstStyle/>
        <a:p>
          <a:r>
            <a:rPr lang="en-US" sz="4000" dirty="0"/>
            <a:t>E- </a:t>
          </a:r>
        </a:p>
        <a:p>
          <a:r>
            <a:rPr lang="en-US" sz="2800" dirty="0"/>
            <a:t>Patient’s expectations</a:t>
          </a:r>
        </a:p>
      </dgm:t>
    </dgm:pt>
    <dgm:pt modelId="{07ABE2E5-D07B-4A82-8A38-8C0370C2003D}" type="parTrans" cxnId="{E58562BA-1EA0-48D4-913F-7B319FFFDCB8}">
      <dgm:prSet/>
      <dgm:spPr/>
      <dgm:t>
        <a:bodyPr/>
        <a:lstStyle/>
        <a:p>
          <a:endParaRPr lang="en-US"/>
        </a:p>
      </dgm:t>
    </dgm:pt>
    <dgm:pt modelId="{27DE92F8-ABEA-45DC-9595-67A611EB1DB1}" type="sibTrans" cxnId="{E58562BA-1EA0-48D4-913F-7B319FFFDCB8}">
      <dgm:prSet/>
      <dgm:spPr/>
      <dgm:t>
        <a:bodyPr/>
        <a:lstStyle/>
        <a:p>
          <a:endParaRPr lang="en-US"/>
        </a:p>
      </dgm:t>
    </dgm:pt>
    <dgm:pt modelId="{6AF22002-3452-469E-9960-F59671882517}">
      <dgm:prSet phldrT="[Text]" custT="1"/>
      <dgm:spPr/>
      <dgm:t>
        <a:bodyPr/>
        <a:lstStyle/>
        <a:p>
          <a:r>
            <a:rPr lang="en-US" sz="3600" dirty="0"/>
            <a:t>I</a:t>
          </a:r>
        </a:p>
        <a:p>
          <a:r>
            <a:rPr lang="en-US" sz="3600" dirty="0"/>
            <a:t>Ideas</a:t>
          </a:r>
          <a:endParaRPr lang="en-US" sz="1800" dirty="0"/>
        </a:p>
      </dgm:t>
    </dgm:pt>
    <dgm:pt modelId="{7F2054DD-E40E-4CFD-9BB9-37AA8AA2EE16}" type="parTrans" cxnId="{88CCEA9C-B41E-4DCA-AA7F-17051A5AAB3D}">
      <dgm:prSet/>
      <dgm:spPr/>
      <dgm:t>
        <a:bodyPr/>
        <a:lstStyle/>
        <a:p>
          <a:endParaRPr lang="en-US"/>
        </a:p>
      </dgm:t>
    </dgm:pt>
    <dgm:pt modelId="{D62074B1-CB6D-4AD6-8059-51E519A3B90E}" type="sibTrans" cxnId="{88CCEA9C-B41E-4DCA-AA7F-17051A5AAB3D}">
      <dgm:prSet/>
      <dgm:spPr/>
      <dgm:t>
        <a:bodyPr/>
        <a:lstStyle/>
        <a:p>
          <a:endParaRPr lang="en-US"/>
        </a:p>
      </dgm:t>
    </dgm:pt>
    <dgm:pt modelId="{543F524C-1AA8-4AB2-8786-A4A9E550CEFA}" type="pres">
      <dgm:prSet presAssocID="{99D18DEF-A11E-469B-AC1D-BD59F160B53F}" presName="Name0" presStyleCnt="0">
        <dgm:presLayoutVars>
          <dgm:dir/>
          <dgm:animLvl val="lvl"/>
          <dgm:resizeHandles val="exact"/>
        </dgm:presLayoutVars>
      </dgm:prSet>
      <dgm:spPr/>
    </dgm:pt>
    <dgm:pt modelId="{E9280A4A-1580-4318-A289-8AB4F287F6F8}" type="pres">
      <dgm:prSet presAssocID="{84E434FA-9812-46AA-A867-E531E704D3BF}" presName="Name8" presStyleCnt="0"/>
      <dgm:spPr/>
    </dgm:pt>
    <dgm:pt modelId="{5EF2B37A-4F11-4F09-8720-761EB11D48D6}" type="pres">
      <dgm:prSet presAssocID="{84E434FA-9812-46AA-A867-E531E704D3BF}" presName="level" presStyleLbl="node1" presStyleIdx="0" presStyleCnt="4" custScaleX="93025" custScaleY="48086" custLinFactNeighborX="3495" custLinFactNeighborY="-149">
        <dgm:presLayoutVars>
          <dgm:chMax val="1"/>
          <dgm:bulletEnabled val="1"/>
        </dgm:presLayoutVars>
      </dgm:prSet>
      <dgm:spPr/>
      <dgm:t>
        <a:bodyPr/>
        <a:lstStyle/>
        <a:p>
          <a:endParaRPr lang="en-US"/>
        </a:p>
      </dgm:t>
    </dgm:pt>
    <dgm:pt modelId="{C390D0A3-261C-4063-9468-ECEC56B3E41B}" type="pres">
      <dgm:prSet presAssocID="{84E434FA-9812-46AA-A867-E531E704D3BF}" presName="levelTx" presStyleLbl="revTx" presStyleIdx="0" presStyleCnt="0">
        <dgm:presLayoutVars>
          <dgm:chMax val="1"/>
          <dgm:bulletEnabled val="1"/>
        </dgm:presLayoutVars>
      </dgm:prSet>
      <dgm:spPr/>
      <dgm:t>
        <a:bodyPr/>
        <a:lstStyle/>
        <a:p>
          <a:endParaRPr lang="en-US"/>
        </a:p>
      </dgm:t>
    </dgm:pt>
    <dgm:pt modelId="{07557C64-D604-46FA-B762-676AF62ADA01}" type="pres">
      <dgm:prSet presAssocID="{6AF22002-3452-469E-9960-F59671882517}" presName="Name8" presStyleCnt="0"/>
      <dgm:spPr/>
    </dgm:pt>
    <dgm:pt modelId="{A03F3AFF-4415-4679-BED2-A326B0338EEB}" type="pres">
      <dgm:prSet presAssocID="{6AF22002-3452-469E-9960-F59671882517}" presName="level" presStyleLbl="node1" presStyleIdx="1" presStyleCnt="4">
        <dgm:presLayoutVars>
          <dgm:chMax val="1"/>
          <dgm:bulletEnabled val="1"/>
        </dgm:presLayoutVars>
      </dgm:prSet>
      <dgm:spPr/>
      <dgm:t>
        <a:bodyPr/>
        <a:lstStyle/>
        <a:p>
          <a:endParaRPr lang="en-US"/>
        </a:p>
      </dgm:t>
    </dgm:pt>
    <dgm:pt modelId="{C7DB9C56-CEE8-4F35-A414-0079ABB23DF0}" type="pres">
      <dgm:prSet presAssocID="{6AF22002-3452-469E-9960-F59671882517}" presName="levelTx" presStyleLbl="revTx" presStyleIdx="0" presStyleCnt="0">
        <dgm:presLayoutVars>
          <dgm:chMax val="1"/>
          <dgm:bulletEnabled val="1"/>
        </dgm:presLayoutVars>
      </dgm:prSet>
      <dgm:spPr/>
      <dgm:t>
        <a:bodyPr/>
        <a:lstStyle/>
        <a:p>
          <a:endParaRPr lang="en-US"/>
        </a:p>
      </dgm:t>
    </dgm:pt>
    <dgm:pt modelId="{A4A8F2AE-7830-447B-8460-E53B317F4A34}" type="pres">
      <dgm:prSet presAssocID="{EDCA1AFE-FE11-459D-8503-055F8769C89C}" presName="Name8" presStyleCnt="0"/>
      <dgm:spPr/>
    </dgm:pt>
    <dgm:pt modelId="{E821989F-D73F-48F3-8EA4-583282547102}" type="pres">
      <dgm:prSet presAssocID="{EDCA1AFE-FE11-459D-8503-055F8769C89C}" presName="level" presStyleLbl="node1" presStyleIdx="2" presStyleCnt="4">
        <dgm:presLayoutVars>
          <dgm:chMax val="1"/>
          <dgm:bulletEnabled val="1"/>
        </dgm:presLayoutVars>
      </dgm:prSet>
      <dgm:spPr/>
      <dgm:t>
        <a:bodyPr/>
        <a:lstStyle/>
        <a:p>
          <a:endParaRPr lang="en-US"/>
        </a:p>
      </dgm:t>
    </dgm:pt>
    <dgm:pt modelId="{68063444-2C67-448C-A617-BE7B07488125}" type="pres">
      <dgm:prSet presAssocID="{EDCA1AFE-FE11-459D-8503-055F8769C89C}" presName="levelTx" presStyleLbl="revTx" presStyleIdx="0" presStyleCnt="0">
        <dgm:presLayoutVars>
          <dgm:chMax val="1"/>
          <dgm:bulletEnabled val="1"/>
        </dgm:presLayoutVars>
      </dgm:prSet>
      <dgm:spPr/>
      <dgm:t>
        <a:bodyPr/>
        <a:lstStyle/>
        <a:p>
          <a:endParaRPr lang="en-US"/>
        </a:p>
      </dgm:t>
    </dgm:pt>
    <dgm:pt modelId="{6BD04313-9277-48F7-9A75-EFFEC12E5D4F}" type="pres">
      <dgm:prSet presAssocID="{298EC019-39FE-4A4B-8841-114E30769128}" presName="Name8" presStyleCnt="0"/>
      <dgm:spPr/>
    </dgm:pt>
    <dgm:pt modelId="{6EAAF27E-A641-4295-AC5C-9044A7DD0CB7}" type="pres">
      <dgm:prSet presAssocID="{298EC019-39FE-4A4B-8841-114E30769128}" presName="level" presStyleLbl="node1" presStyleIdx="3" presStyleCnt="4">
        <dgm:presLayoutVars>
          <dgm:chMax val="1"/>
          <dgm:bulletEnabled val="1"/>
        </dgm:presLayoutVars>
      </dgm:prSet>
      <dgm:spPr/>
      <dgm:t>
        <a:bodyPr/>
        <a:lstStyle/>
        <a:p>
          <a:endParaRPr lang="en-US"/>
        </a:p>
      </dgm:t>
    </dgm:pt>
    <dgm:pt modelId="{05E0D9B2-94A1-4A3F-8111-122F8B88BD2B}" type="pres">
      <dgm:prSet presAssocID="{298EC019-39FE-4A4B-8841-114E30769128}" presName="levelTx" presStyleLbl="revTx" presStyleIdx="0" presStyleCnt="0">
        <dgm:presLayoutVars>
          <dgm:chMax val="1"/>
          <dgm:bulletEnabled val="1"/>
        </dgm:presLayoutVars>
      </dgm:prSet>
      <dgm:spPr/>
      <dgm:t>
        <a:bodyPr/>
        <a:lstStyle/>
        <a:p>
          <a:endParaRPr lang="en-US"/>
        </a:p>
      </dgm:t>
    </dgm:pt>
  </dgm:ptLst>
  <dgm:cxnLst>
    <dgm:cxn modelId="{B51A77A3-745B-4912-84B5-4B58BC53EE4B}" type="presOf" srcId="{99D18DEF-A11E-469B-AC1D-BD59F160B53F}" destId="{543F524C-1AA8-4AB2-8786-A4A9E550CEFA}" srcOrd="0" destOrd="0" presId="urn:microsoft.com/office/officeart/2005/8/layout/pyramid1"/>
    <dgm:cxn modelId="{0F1FBDA2-71C6-4A45-9585-0382CB1D98C8}" type="presOf" srcId="{84E434FA-9812-46AA-A867-E531E704D3BF}" destId="{C390D0A3-261C-4063-9468-ECEC56B3E41B}" srcOrd="1" destOrd="0" presId="urn:microsoft.com/office/officeart/2005/8/layout/pyramid1"/>
    <dgm:cxn modelId="{DDDD3A65-8A2A-44FB-BF96-21A0C880A2C7}" srcId="{99D18DEF-A11E-469B-AC1D-BD59F160B53F}" destId="{EDCA1AFE-FE11-459D-8503-055F8769C89C}" srcOrd="2" destOrd="0" parTransId="{E6533029-1741-4AF6-9CD4-CE87E4310F9E}" sibTransId="{E5A04A9C-CEE5-4051-8B08-175D1C6F1F31}"/>
    <dgm:cxn modelId="{4240ED6E-4680-431B-940D-1CAFFA191094}" type="presOf" srcId="{298EC019-39FE-4A4B-8841-114E30769128}" destId="{05E0D9B2-94A1-4A3F-8111-122F8B88BD2B}" srcOrd="1" destOrd="0" presId="urn:microsoft.com/office/officeart/2005/8/layout/pyramid1"/>
    <dgm:cxn modelId="{39731052-2175-49ED-BAFC-A1A2181EDFD9}" type="presOf" srcId="{298EC019-39FE-4A4B-8841-114E30769128}" destId="{6EAAF27E-A641-4295-AC5C-9044A7DD0CB7}" srcOrd="0" destOrd="0" presId="urn:microsoft.com/office/officeart/2005/8/layout/pyramid1"/>
    <dgm:cxn modelId="{436C0B0D-7A1A-4D4C-AAC0-DA355AC53341}" type="presOf" srcId="{84E434FA-9812-46AA-A867-E531E704D3BF}" destId="{5EF2B37A-4F11-4F09-8720-761EB11D48D6}" srcOrd="0" destOrd="0" presId="urn:microsoft.com/office/officeart/2005/8/layout/pyramid1"/>
    <dgm:cxn modelId="{88CCEA9C-B41E-4DCA-AA7F-17051A5AAB3D}" srcId="{99D18DEF-A11E-469B-AC1D-BD59F160B53F}" destId="{6AF22002-3452-469E-9960-F59671882517}" srcOrd="1" destOrd="0" parTransId="{7F2054DD-E40E-4CFD-9BB9-37AA8AA2EE16}" sibTransId="{D62074B1-CB6D-4AD6-8059-51E519A3B90E}"/>
    <dgm:cxn modelId="{BBD4D91A-7FBE-4805-A74A-5BA03218B5E3}" type="presOf" srcId="{6AF22002-3452-469E-9960-F59671882517}" destId="{A03F3AFF-4415-4679-BED2-A326B0338EEB}" srcOrd="0" destOrd="0" presId="urn:microsoft.com/office/officeart/2005/8/layout/pyramid1"/>
    <dgm:cxn modelId="{E58562BA-1EA0-48D4-913F-7B319FFFDCB8}" srcId="{99D18DEF-A11E-469B-AC1D-BD59F160B53F}" destId="{298EC019-39FE-4A4B-8841-114E30769128}" srcOrd="3" destOrd="0" parTransId="{07ABE2E5-D07B-4A82-8A38-8C0370C2003D}" sibTransId="{27DE92F8-ABEA-45DC-9595-67A611EB1DB1}"/>
    <dgm:cxn modelId="{9E219C87-C5DD-4482-83A1-437A8393E54B}" type="presOf" srcId="{EDCA1AFE-FE11-459D-8503-055F8769C89C}" destId="{68063444-2C67-448C-A617-BE7B07488125}" srcOrd="1" destOrd="0" presId="urn:microsoft.com/office/officeart/2005/8/layout/pyramid1"/>
    <dgm:cxn modelId="{CD6370F7-6BED-4109-89CE-3ABCE20BD9D9}" type="presOf" srcId="{EDCA1AFE-FE11-459D-8503-055F8769C89C}" destId="{E821989F-D73F-48F3-8EA4-583282547102}" srcOrd="0" destOrd="0" presId="urn:microsoft.com/office/officeart/2005/8/layout/pyramid1"/>
    <dgm:cxn modelId="{DD303EE5-AF7B-4C00-8FBC-6C24AE7F7142}" srcId="{99D18DEF-A11E-469B-AC1D-BD59F160B53F}" destId="{84E434FA-9812-46AA-A867-E531E704D3BF}" srcOrd="0" destOrd="0" parTransId="{D6A327E6-BDD9-4D24-9C9C-7F0A18295DCE}" sibTransId="{1A7961F9-F404-4070-9236-FA3CCB763794}"/>
    <dgm:cxn modelId="{16FAD3F0-11C1-4B00-B880-0DECD2D2E9EE}" type="presOf" srcId="{6AF22002-3452-469E-9960-F59671882517}" destId="{C7DB9C56-CEE8-4F35-A414-0079ABB23DF0}" srcOrd="1" destOrd="0" presId="urn:microsoft.com/office/officeart/2005/8/layout/pyramid1"/>
    <dgm:cxn modelId="{CB8C39AC-9B39-4521-9498-D46E370B4E1A}" type="presParOf" srcId="{543F524C-1AA8-4AB2-8786-A4A9E550CEFA}" destId="{E9280A4A-1580-4318-A289-8AB4F287F6F8}" srcOrd="0" destOrd="0" presId="urn:microsoft.com/office/officeart/2005/8/layout/pyramid1"/>
    <dgm:cxn modelId="{32FB1762-BE47-49E1-946B-D7D96F3092FF}" type="presParOf" srcId="{E9280A4A-1580-4318-A289-8AB4F287F6F8}" destId="{5EF2B37A-4F11-4F09-8720-761EB11D48D6}" srcOrd="0" destOrd="0" presId="urn:microsoft.com/office/officeart/2005/8/layout/pyramid1"/>
    <dgm:cxn modelId="{0A4A4C89-7791-481B-97D2-C7B19FA0B074}" type="presParOf" srcId="{E9280A4A-1580-4318-A289-8AB4F287F6F8}" destId="{C390D0A3-261C-4063-9468-ECEC56B3E41B}" srcOrd="1" destOrd="0" presId="urn:microsoft.com/office/officeart/2005/8/layout/pyramid1"/>
    <dgm:cxn modelId="{93A00D6C-574B-4848-BB44-B3625F65A2A3}" type="presParOf" srcId="{543F524C-1AA8-4AB2-8786-A4A9E550CEFA}" destId="{07557C64-D604-46FA-B762-676AF62ADA01}" srcOrd="1" destOrd="0" presId="urn:microsoft.com/office/officeart/2005/8/layout/pyramid1"/>
    <dgm:cxn modelId="{75D28A01-142B-4E9B-931F-249FB7AC2C5C}" type="presParOf" srcId="{07557C64-D604-46FA-B762-676AF62ADA01}" destId="{A03F3AFF-4415-4679-BED2-A326B0338EEB}" srcOrd="0" destOrd="0" presId="urn:microsoft.com/office/officeart/2005/8/layout/pyramid1"/>
    <dgm:cxn modelId="{97F51D1D-C1A2-42DA-BF41-F518772BD68D}" type="presParOf" srcId="{07557C64-D604-46FA-B762-676AF62ADA01}" destId="{C7DB9C56-CEE8-4F35-A414-0079ABB23DF0}" srcOrd="1" destOrd="0" presId="urn:microsoft.com/office/officeart/2005/8/layout/pyramid1"/>
    <dgm:cxn modelId="{CEA14C8C-C335-4693-97F2-7A061D800FF6}" type="presParOf" srcId="{543F524C-1AA8-4AB2-8786-A4A9E550CEFA}" destId="{A4A8F2AE-7830-447B-8460-E53B317F4A34}" srcOrd="2" destOrd="0" presId="urn:microsoft.com/office/officeart/2005/8/layout/pyramid1"/>
    <dgm:cxn modelId="{C4F6AA86-D801-4B78-93A0-21A560776313}" type="presParOf" srcId="{A4A8F2AE-7830-447B-8460-E53B317F4A34}" destId="{E821989F-D73F-48F3-8EA4-583282547102}" srcOrd="0" destOrd="0" presId="urn:microsoft.com/office/officeart/2005/8/layout/pyramid1"/>
    <dgm:cxn modelId="{828BF2F8-7480-4717-BB7B-4B2EB9E539E8}" type="presParOf" srcId="{A4A8F2AE-7830-447B-8460-E53B317F4A34}" destId="{68063444-2C67-448C-A617-BE7B07488125}" srcOrd="1" destOrd="0" presId="urn:microsoft.com/office/officeart/2005/8/layout/pyramid1"/>
    <dgm:cxn modelId="{54186925-63D4-4460-9AC6-ED7B9D69A0F1}" type="presParOf" srcId="{543F524C-1AA8-4AB2-8786-A4A9E550CEFA}" destId="{6BD04313-9277-48F7-9A75-EFFEC12E5D4F}" srcOrd="3" destOrd="0" presId="urn:microsoft.com/office/officeart/2005/8/layout/pyramid1"/>
    <dgm:cxn modelId="{592C19C2-7819-40E9-91D1-BAE5317BF3A5}" type="presParOf" srcId="{6BD04313-9277-48F7-9A75-EFFEC12E5D4F}" destId="{6EAAF27E-A641-4295-AC5C-9044A7DD0CB7}" srcOrd="0" destOrd="0" presId="urn:microsoft.com/office/officeart/2005/8/layout/pyramid1"/>
    <dgm:cxn modelId="{3E94D4CB-FAA5-4C3F-9D5F-DABB8533C059}" type="presParOf" srcId="{6BD04313-9277-48F7-9A75-EFFEC12E5D4F}" destId="{05E0D9B2-94A1-4A3F-8111-122F8B88BD2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CED31-EDD9-4083-9DB8-72A9CCE5D60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8CBD7C8-1F20-4BDF-827F-ACBF3438EDC6}">
      <dgm:prSet/>
      <dgm:spPr/>
      <dgm:t>
        <a:bodyPr/>
        <a:lstStyle/>
        <a:p>
          <a:pPr>
            <a:lnSpc>
              <a:spcPct val="100000"/>
            </a:lnSpc>
            <a:defRPr cap="all"/>
          </a:pPr>
          <a:r>
            <a:rPr lang="en-US"/>
            <a:t>Thank you</a:t>
          </a:r>
        </a:p>
      </dgm:t>
    </dgm:pt>
    <dgm:pt modelId="{F7776E4E-1877-4E8D-A971-3CC29167A613}" type="parTrans" cxnId="{44CD3FED-0C36-4035-BBFD-695EDC05AC00}">
      <dgm:prSet/>
      <dgm:spPr/>
      <dgm:t>
        <a:bodyPr/>
        <a:lstStyle/>
        <a:p>
          <a:endParaRPr lang="en-US"/>
        </a:p>
      </dgm:t>
    </dgm:pt>
    <dgm:pt modelId="{857203FD-9F11-4ED4-9217-F08EB75535B1}" type="sibTrans" cxnId="{44CD3FED-0C36-4035-BBFD-695EDC05AC00}">
      <dgm:prSet/>
      <dgm:spPr/>
      <dgm:t>
        <a:bodyPr/>
        <a:lstStyle/>
        <a:p>
          <a:endParaRPr lang="en-US"/>
        </a:p>
      </dgm:t>
    </dgm:pt>
    <dgm:pt modelId="{8EF9D88E-F33D-4DF7-9107-721FABE1CCEA}">
      <dgm:prSet/>
      <dgm:spPr/>
      <dgm:t>
        <a:bodyPr/>
        <a:lstStyle/>
        <a:p>
          <a:pPr>
            <a:lnSpc>
              <a:spcPct val="100000"/>
            </a:lnSpc>
            <a:defRPr cap="all"/>
          </a:pPr>
          <a:r>
            <a:rPr lang="en-US"/>
            <a:t>Questions???</a:t>
          </a:r>
        </a:p>
      </dgm:t>
    </dgm:pt>
    <dgm:pt modelId="{6E3302EC-C0DD-44A0-B799-9817CB4CFB34}" type="parTrans" cxnId="{44455A35-F8AE-4FDC-A8EF-691DA8F1DCC1}">
      <dgm:prSet/>
      <dgm:spPr/>
      <dgm:t>
        <a:bodyPr/>
        <a:lstStyle/>
        <a:p>
          <a:endParaRPr lang="en-US"/>
        </a:p>
      </dgm:t>
    </dgm:pt>
    <dgm:pt modelId="{656797B8-2EC0-4C35-8626-36C2BBCF7878}" type="sibTrans" cxnId="{44455A35-F8AE-4FDC-A8EF-691DA8F1DCC1}">
      <dgm:prSet/>
      <dgm:spPr/>
      <dgm:t>
        <a:bodyPr/>
        <a:lstStyle/>
        <a:p>
          <a:endParaRPr lang="en-US"/>
        </a:p>
      </dgm:t>
    </dgm:pt>
    <dgm:pt modelId="{1F41FDC8-8B8F-4C90-87DF-9F15ADF9A8DC}" type="pres">
      <dgm:prSet presAssocID="{A3ECED31-EDD9-4083-9DB8-72A9CCE5D601}" presName="root" presStyleCnt="0">
        <dgm:presLayoutVars>
          <dgm:dir/>
          <dgm:resizeHandles val="exact"/>
        </dgm:presLayoutVars>
      </dgm:prSet>
      <dgm:spPr/>
      <dgm:t>
        <a:bodyPr/>
        <a:lstStyle/>
        <a:p>
          <a:endParaRPr lang="en-US"/>
        </a:p>
      </dgm:t>
    </dgm:pt>
    <dgm:pt modelId="{DDF5659B-A9BF-42C8-83AB-1540D1FC4499}" type="pres">
      <dgm:prSet presAssocID="{E8CBD7C8-1F20-4BDF-827F-ACBF3438EDC6}" presName="compNode" presStyleCnt="0"/>
      <dgm:spPr/>
    </dgm:pt>
    <dgm:pt modelId="{0653865B-D833-4D3E-AFEC-5574A3BD5880}" type="pres">
      <dgm:prSet presAssocID="{E8CBD7C8-1F20-4BDF-827F-ACBF3438EDC6}" presName="iconBgRect" presStyleLbl="bgShp" presStyleIdx="0" presStyleCnt="2"/>
      <dgm:spPr>
        <a:prstGeom prst="round2DiagRect">
          <a:avLst>
            <a:gd name="adj1" fmla="val 29727"/>
            <a:gd name="adj2" fmla="val 0"/>
          </a:avLst>
        </a:prstGeom>
      </dgm:spPr>
    </dgm:pt>
    <dgm:pt modelId="{4B3FAB50-EBFB-4B24-9618-D157690464CA}" type="pres">
      <dgm:prSet presAssocID="{E8CBD7C8-1F20-4BDF-827F-ACBF3438EDC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ECEC27CF-9E2B-4FD2-96A6-87A5430567FC}" type="pres">
      <dgm:prSet presAssocID="{E8CBD7C8-1F20-4BDF-827F-ACBF3438EDC6}" presName="spaceRect" presStyleCnt="0"/>
      <dgm:spPr/>
    </dgm:pt>
    <dgm:pt modelId="{3FC6B76B-0395-44B5-A18E-C409E4D4C7E1}" type="pres">
      <dgm:prSet presAssocID="{E8CBD7C8-1F20-4BDF-827F-ACBF3438EDC6}" presName="textRect" presStyleLbl="revTx" presStyleIdx="0" presStyleCnt="2">
        <dgm:presLayoutVars>
          <dgm:chMax val="1"/>
          <dgm:chPref val="1"/>
        </dgm:presLayoutVars>
      </dgm:prSet>
      <dgm:spPr/>
      <dgm:t>
        <a:bodyPr/>
        <a:lstStyle/>
        <a:p>
          <a:endParaRPr lang="en-US"/>
        </a:p>
      </dgm:t>
    </dgm:pt>
    <dgm:pt modelId="{39E99CAF-BBEE-4DA5-9A6E-CA2006306D2D}" type="pres">
      <dgm:prSet presAssocID="{857203FD-9F11-4ED4-9217-F08EB75535B1}" presName="sibTrans" presStyleCnt="0"/>
      <dgm:spPr/>
    </dgm:pt>
    <dgm:pt modelId="{A1246031-0608-49CF-BE4D-47F7BE850EE4}" type="pres">
      <dgm:prSet presAssocID="{8EF9D88E-F33D-4DF7-9107-721FABE1CCEA}" presName="compNode" presStyleCnt="0"/>
      <dgm:spPr/>
    </dgm:pt>
    <dgm:pt modelId="{F26A85BA-D74C-4D85-B0CB-0DFBCF31D20B}" type="pres">
      <dgm:prSet presAssocID="{8EF9D88E-F33D-4DF7-9107-721FABE1CCEA}" presName="iconBgRect" presStyleLbl="bgShp" presStyleIdx="1" presStyleCnt="2"/>
      <dgm:spPr>
        <a:prstGeom prst="round2DiagRect">
          <a:avLst>
            <a:gd name="adj1" fmla="val 29727"/>
            <a:gd name="adj2" fmla="val 0"/>
          </a:avLst>
        </a:prstGeom>
      </dgm:spPr>
    </dgm:pt>
    <dgm:pt modelId="{3BF59B9D-B095-44D8-90B9-5B0033D1B347}" type="pres">
      <dgm:prSet presAssocID="{8EF9D88E-F33D-4DF7-9107-721FABE1CCE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estions"/>
        </a:ext>
      </dgm:extLst>
    </dgm:pt>
    <dgm:pt modelId="{06447F89-992B-49D4-9D32-881F6013152B}" type="pres">
      <dgm:prSet presAssocID="{8EF9D88E-F33D-4DF7-9107-721FABE1CCEA}" presName="spaceRect" presStyleCnt="0"/>
      <dgm:spPr/>
    </dgm:pt>
    <dgm:pt modelId="{C9D06406-B743-44D9-BC1F-2844AC7C3167}" type="pres">
      <dgm:prSet presAssocID="{8EF9D88E-F33D-4DF7-9107-721FABE1CCEA}" presName="textRect" presStyleLbl="revTx" presStyleIdx="1" presStyleCnt="2">
        <dgm:presLayoutVars>
          <dgm:chMax val="1"/>
          <dgm:chPref val="1"/>
        </dgm:presLayoutVars>
      </dgm:prSet>
      <dgm:spPr/>
      <dgm:t>
        <a:bodyPr/>
        <a:lstStyle/>
        <a:p>
          <a:endParaRPr lang="en-US"/>
        </a:p>
      </dgm:t>
    </dgm:pt>
  </dgm:ptLst>
  <dgm:cxnLst>
    <dgm:cxn modelId="{562A8893-8C2B-42A0-ABC7-2B2E9FF782F9}" type="presOf" srcId="{8EF9D88E-F33D-4DF7-9107-721FABE1CCEA}" destId="{C9D06406-B743-44D9-BC1F-2844AC7C3167}" srcOrd="0" destOrd="0" presId="urn:microsoft.com/office/officeart/2018/5/layout/IconLeafLabelList"/>
    <dgm:cxn modelId="{44CD3FED-0C36-4035-BBFD-695EDC05AC00}" srcId="{A3ECED31-EDD9-4083-9DB8-72A9CCE5D601}" destId="{E8CBD7C8-1F20-4BDF-827F-ACBF3438EDC6}" srcOrd="0" destOrd="0" parTransId="{F7776E4E-1877-4E8D-A971-3CC29167A613}" sibTransId="{857203FD-9F11-4ED4-9217-F08EB75535B1}"/>
    <dgm:cxn modelId="{7D8F9840-A1E3-4960-916B-8C4AF377A603}" type="presOf" srcId="{A3ECED31-EDD9-4083-9DB8-72A9CCE5D601}" destId="{1F41FDC8-8B8F-4C90-87DF-9F15ADF9A8DC}" srcOrd="0" destOrd="0" presId="urn:microsoft.com/office/officeart/2018/5/layout/IconLeafLabelList"/>
    <dgm:cxn modelId="{53F5EE5F-7CF9-4229-A270-E6AEDAC2210D}" type="presOf" srcId="{E8CBD7C8-1F20-4BDF-827F-ACBF3438EDC6}" destId="{3FC6B76B-0395-44B5-A18E-C409E4D4C7E1}" srcOrd="0" destOrd="0" presId="urn:microsoft.com/office/officeart/2018/5/layout/IconLeafLabelList"/>
    <dgm:cxn modelId="{44455A35-F8AE-4FDC-A8EF-691DA8F1DCC1}" srcId="{A3ECED31-EDD9-4083-9DB8-72A9CCE5D601}" destId="{8EF9D88E-F33D-4DF7-9107-721FABE1CCEA}" srcOrd="1" destOrd="0" parTransId="{6E3302EC-C0DD-44A0-B799-9817CB4CFB34}" sibTransId="{656797B8-2EC0-4C35-8626-36C2BBCF7878}"/>
    <dgm:cxn modelId="{D1425A7C-01A7-43FE-9A10-584FA59BA8E1}" type="presParOf" srcId="{1F41FDC8-8B8F-4C90-87DF-9F15ADF9A8DC}" destId="{DDF5659B-A9BF-42C8-83AB-1540D1FC4499}" srcOrd="0" destOrd="0" presId="urn:microsoft.com/office/officeart/2018/5/layout/IconLeafLabelList"/>
    <dgm:cxn modelId="{D0C19E66-E005-489D-955D-32570E48B345}" type="presParOf" srcId="{DDF5659B-A9BF-42C8-83AB-1540D1FC4499}" destId="{0653865B-D833-4D3E-AFEC-5574A3BD5880}" srcOrd="0" destOrd="0" presId="urn:microsoft.com/office/officeart/2018/5/layout/IconLeafLabelList"/>
    <dgm:cxn modelId="{00077393-53B1-48D4-9D59-A3A3C06755A1}" type="presParOf" srcId="{DDF5659B-A9BF-42C8-83AB-1540D1FC4499}" destId="{4B3FAB50-EBFB-4B24-9618-D157690464CA}" srcOrd="1" destOrd="0" presId="urn:microsoft.com/office/officeart/2018/5/layout/IconLeafLabelList"/>
    <dgm:cxn modelId="{1DF7F713-4729-44DA-963D-7FAB6D88A81F}" type="presParOf" srcId="{DDF5659B-A9BF-42C8-83AB-1540D1FC4499}" destId="{ECEC27CF-9E2B-4FD2-96A6-87A5430567FC}" srcOrd="2" destOrd="0" presId="urn:microsoft.com/office/officeart/2018/5/layout/IconLeafLabelList"/>
    <dgm:cxn modelId="{959453D7-B389-4067-8FBF-EBC1EBEBCFF1}" type="presParOf" srcId="{DDF5659B-A9BF-42C8-83AB-1540D1FC4499}" destId="{3FC6B76B-0395-44B5-A18E-C409E4D4C7E1}" srcOrd="3" destOrd="0" presId="urn:microsoft.com/office/officeart/2018/5/layout/IconLeafLabelList"/>
    <dgm:cxn modelId="{423D41FE-0A78-49F5-8D36-42436489DC02}" type="presParOf" srcId="{1F41FDC8-8B8F-4C90-87DF-9F15ADF9A8DC}" destId="{39E99CAF-BBEE-4DA5-9A6E-CA2006306D2D}" srcOrd="1" destOrd="0" presId="urn:microsoft.com/office/officeart/2018/5/layout/IconLeafLabelList"/>
    <dgm:cxn modelId="{43E467F1-8D07-4953-90A9-F9A3EFF15654}" type="presParOf" srcId="{1F41FDC8-8B8F-4C90-87DF-9F15ADF9A8DC}" destId="{A1246031-0608-49CF-BE4D-47F7BE850EE4}" srcOrd="2" destOrd="0" presId="urn:microsoft.com/office/officeart/2018/5/layout/IconLeafLabelList"/>
    <dgm:cxn modelId="{978B41B5-466D-4E9A-A631-D9D98518CC32}" type="presParOf" srcId="{A1246031-0608-49CF-BE4D-47F7BE850EE4}" destId="{F26A85BA-D74C-4D85-B0CB-0DFBCF31D20B}" srcOrd="0" destOrd="0" presId="urn:microsoft.com/office/officeart/2018/5/layout/IconLeafLabelList"/>
    <dgm:cxn modelId="{2505C204-0627-439F-BE3D-B30FA5C6290C}" type="presParOf" srcId="{A1246031-0608-49CF-BE4D-47F7BE850EE4}" destId="{3BF59B9D-B095-44D8-90B9-5B0033D1B347}" srcOrd="1" destOrd="0" presId="urn:microsoft.com/office/officeart/2018/5/layout/IconLeafLabelList"/>
    <dgm:cxn modelId="{0C4B360B-C8E2-4AD6-A1A5-9C67C1E4E6FF}" type="presParOf" srcId="{A1246031-0608-49CF-BE4D-47F7BE850EE4}" destId="{06447F89-992B-49D4-9D32-881F6013152B}" srcOrd="2" destOrd="0" presId="urn:microsoft.com/office/officeart/2018/5/layout/IconLeafLabelList"/>
    <dgm:cxn modelId="{5C0EC106-938C-422D-9A26-197826312933}" type="presParOf" srcId="{A1246031-0608-49CF-BE4D-47F7BE850EE4}" destId="{C9D06406-B743-44D9-BC1F-2844AC7C316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ECED31-EDD9-4083-9DB8-72A9CCE5D60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8CBD7C8-1F20-4BDF-827F-ACBF3438EDC6}">
      <dgm:prSet/>
      <dgm:spPr/>
      <dgm:t>
        <a:bodyPr/>
        <a:lstStyle/>
        <a:p>
          <a:pPr>
            <a:lnSpc>
              <a:spcPct val="100000"/>
            </a:lnSpc>
            <a:defRPr cap="all"/>
          </a:pPr>
          <a:r>
            <a:rPr lang="en-US"/>
            <a:t>Thank you</a:t>
          </a:r>
        </a:p>
      </dgm:t>
    </dgm:pt>
    <dgm:pt modelId="{F7776E4E-1877-4E8D-A971-3CC29167A613}" type="parTrans" cxnId="{44CD3FED-0C36-4035-BBFD-695EDC05AC00}">
      <dgm:prSet/>
      <dgm:spPr/>
      <dgm:t>
        <a:bodyPr/>
        <a:lstStyle/>
        <a:p>
          <a:endParaRPr lang="en-US"/>
        </a:p>
      </dgm:t>
    </dgm:pt>
    <dgm:pt modelId="{857203FD-9F11-4ED4-9217-F08EB75535B1}" type="sibTrans" cxnId="{44CD3FED-0C36-4035-BBFD-695EDC05AC00}">
      <dgm:prSet/>
      <dgm:spPr/>
      <dgm:t>
        <a:bodyPr/>
        <a:lstStyle/>
        <a:p>
          <a:endParaRPr lang="en-US"/>
        </a:p>
      </dgm:t>
    </dgm:pt>
    <dgm:pt modelId="{8EF9D88E-F33D-4DF7-9107-721FABE1CCEA}">
      <dgm:prSet/>
      <dgm:spPr/>
      <dgm:t>
        <a:bodyPr/>
        <a:lstStyle/>
        <a:p>
          <a:pPr>
            <a:lnSpc>
              <a:spcPct val="100000"/>
            </a:lnSpc>
            <a:defRPr cap="all"/>
          </a:pPr>
          <a:r>
            <a:rPr lang="en-US"/>
            <a:t>Questions???</a:t>
          </a:r>
        </a:p>
      </dgm:t>
    </dgm:pt>
    <dgm:pt modelId="{6E3302EC-C0DD-44A0-B799-9817CB4CFB34}" type="parTrans" cxnId="{44455A35-F8AE-4FDC-A8EF-691DA8F1DCC1}">
      <dgm:prSet/>
      <dgm:spPr/>
      <dgm:t>
        <a:bodyPr/>
        <a:lstStyle/>
        <a:p>
          <a:endParaRPr lang="en-US"/>
        </a:p>
      </dgm:t>
    </dgm:pt>
    <dgm:pt modelId="{656797B8-2EC0-4C35-8626-36C2BBCF7878}" type="sibTrans" cxnId="{44455A35-F8AE-4FDC-A8EF-691DA8F1DCC1}">
      <dgm:prSet/>
      <dgm:spPr/>
      <dgm:t>
        <a:bodyPr/>
        <a:lstStyle/>
        <a:p>
          <a:endParaRPr lang="en-US"/>
        </a:p>
      </dgm:t>
    </dgm:pt>
    <dgm:pt modelId="{1F41FDC8-8B8F-4C90-87DF-9F15ADF9A8DC}" type="pres">
      <dgm:prSet presAssocID="{A3ECED31-EDD9-4083-9DB8-72A9CCE5D601}" presName="root" presStyleCnt="0">
        <dgm:presLayoutVars>
          <dgm:dir/>
          <dgm:resizeHandles val="exact"/>
        </dgm:presLayoutVars>
      </dgm:prSet>
      <dgm:spPr/>
      <dgm:t>
        <a:bodyPr/>
        <a:lstStyle/>
        <a:p>
          <a:endParaRPr lang="en-US"/>
        </a:p>
      </dgm:t>
    </dgm:pt>
    <dgm:pt modelId="{DDF5659B-A9BF-42C8-83AB-1540D1FC4499}" type="pres">
      <dgm:prSet presAssocID="{E8CBD7C8-1F20-4BDF-827F-ACBF3438EDC6}" presName="compNode" presStyleCnt="0"/>
      <dgm:spPr/>
    </dgm:pt>
    <dgm:pt modelId="{0653865B-D833-4D3E-AFEC-5574A3BD5880}" type="pres">
      <dgm:prSet presAssocID="{E8CBD7C8-1F20-4BDF-827F-ACBF3438EDC6}" presName="iconBgRect" presStyleLbl="bgShp" presStyleIdx="0" presStyleCnt="2"/>
      <dgm:spPr>
        <a:prstGeom prst="round2DiagRect">
          <a:avLst>
            <a:gd name="adj1" fmla="val 29727"/>
            <a:gd name="adj2" fmla="val 0"/>
          </a:avLst>
        </a:prstGeom>
      </dgm:spPr>
    </dgm:pt>
    <dgm:pt modelId="{4B3FAB50-EBFB-4B24-9618-D157690464CA}" type="pres">
      <dgm:prSet presAssocID="{E8CBD7C8-1F20-4BDF-827F-ACBF3438EDC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ECEC27CF-9E2B-4FD2-96A6-87A5430567FC}" type="pres">
      <dgm:prSet presAssocID="{E8CBD7C8-1F20-4BDF-827F-ACBF3438EDC6}" presName="spaceRect" presStyleCnt="0"/>
      <dgm:spPr/>
    </dgm:pt>
    <dgm:pt modelId="{3FC6B76B-0395-44B5-A18E-C409E4D4C7E1}" type="pres">
      <dgm:prSet presAssocID="{E8CBD7C8-1F20-4BDF-827F-ACBF3438EDC6}" presName="textRect" presStyleLbl="revTx" presStyleIdx="0" presStyleCnt="2">
        <dgm:presLayoutVars>
          <dgm:chMax val="1"/>
          <dgm:chPref val="1"/>
        </dgm:presLayoutVars>
      </dgm:prSet>
      <dgm:spPr/>
      <dgm:t>
        <a:bodyPr/>
        <a:lstStyle/>
        <a:p>
          <a:endParaRPr lang="en-US"/>
        </a:p>
      </dgm:t>
    </dgm:pt>
    <dgm:pt modelId="{39E99CAF-BBEE-4DA5-9A6E-CA2006306D2D}" type="pres">
      <dgm:prSet presAssocID="{857203FD-9F11-4ED4-9217-F08EB75535B1}" presName="sibTrans" presStyleCnt="0"/>
      <dgm:spPr/>
    </dgm:pt>
    <dgm:pt modelId="{A1246031-0608-49CF-BE4D-47F7BE850EE4}" type="pres">
      <dgm:prSet presAssocID="{8EF9D88E-F33D-4DF7-9107-721FABE1CCEA}" presName="compNode" presStyleCnt="0"/>
      <dgm:spPr/>
    </dgm:pt>
    <dgm:pt modelId="{F26A85BA-D74C-4D85-B0CB-0DFBCF31D20B}" type="pres">
      <dgm:prSet presAssocID="{8EF9D88E-F33D-4DF7-9107-721FABE1CCEA}" presName="iconBgRect" presStyleLbl="bgShp" presStyleIdx="1" presStyleCnt="2"/>
      <dgm:spPr>
        <a:prstGeom prst="round2DiagRect">
          <a:avLst>
            <a:gd name="adj1" fmla="val 29727"/>
            <a:gd name="adj2" fmla="val 0"/>
          </a:avLst>
        </a:prstGeom>
      </dgm:spPr>
    </dgm:pt>
    <dgm:pt modelId="{3BF59B9D-B095-44D8-90B9-5B0033D1B347}" type="pres">
      <dgm:prSet presAssocID="{8EF9D88E-F33D-4DF7-9107-721FABE1CCE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estions"/>
        </a:ext>
      </dgm:extLst>
    </dgm:pt>
    <dgm:pt modelId="{06447F89-992B-49D4-9D32-881F6013152B}" type="pres">
      <dgm:prSet presAssocID="{8EF9D88E-F33D-4DF7-9107-721FABE1CCEA}" presName="spaceRect" presStyleCnt="0"/>
      <dgm:spPr/>
    </dgm:pt>
    <dgm:pt modelId="{C9D06406-B743-44D9-BC1F-2844AC7C3167}" type="pres">
      <dgm:prSet presAssocID="{8EF9D88E-F33D-4DF7-9107-721FABE1CCEA}" presName="textRect" presStyleLbl="revTx" presStyleIdx="1" presStyleCnt="2">
        <dgm:presLayoutVars>
          <dgm:chMax val="1"/>
          <dgm:chPref val="1"/>
        </dgm:presLayoutVars>
      </dgm:prSet>
      <dgm:spPr/>
      <dgm:t>
        <a:bodyPr/>
        <a:lstStyle/>
        <a:p>
          <a:endParaRPr lang="en-US"/>
        </a:p>
      </dgm:t>
    </dgm:pt>
  </dgm:ptLst>
  <dgm:cxnLst>
    <dgm:cxn modelId="{562A8893-8C2B-42A0-ABC7-2B2E9FF782F9}" type="presOf" srcId="{8EF9D88E-F33D-4DF7-9107-721FABE1CCEA}" destId="{C9D06406-B743-44D9-BC1F-2844AC7C3167}" srcOrd="0" destOrd="0" presId="urn:microsoft.com/office/officeart/2018/5/layout/IconLeafLabelList"/>
    <dgm:cxn modelId="{44CD3FED-0C36-4035-BBFD-695EDC05AC00}" srcId="{A3ECED31-EDD9-4083-9DB8-72A9CCE5D601}" destId="{E8CBD7C8-1F20-4BDF-827F-ACBF3438EDC6}" srcOrd="0" destOrd="0" parTransId="{F7776E4E-1877-4E8D-A971-3CC29167A613}" sibTransId="{857203FD-9F11-4ED4-9217-F08EB75535B1}"/>
    <dgm:cxn modelId="{7D8F9840-A1E3-4960-916B-8C4AF377A603}" type="presOf" srcId="{A3ECED31-EDD9-4083-9DB8-72A9CCE5D601}" destId="{1F41FDC8-8B8F-4C90-87DF-9F15ADF9A8DC}" srcOrd="0" destOrd="0" presId="urn:microsoft.com/office/officeart/2018/5/layout/IconLeafLabelList"/>
    <dgm:cxn modelId="{53F5EE5F-7CF9-4229-A270-E6AEDAC2210D}" type="presOf" srcId="{E8CBD7C8-1F20-4BDF-827F-ACBF3438EDC6}" destId="{3FC6B76B-0395-44B5-A18E-C409E4D4C7E1}" srcOrd="0" destOrd="0" presId="urn:microsoft.com/office/officeart/2018/5/layout/IconLeafLabelList"/>
    <dgm:cxn modelId="{44455A35-F8AE-4FDC-A8EF-691DA8F1DCC1}" srcId="{A3ECED31-EDD9-4083-9DB8-72A9CCE5D601}" destId="{8EF9D88E-F33D-4DF7-9107-721FABE1CCEA}" srcOrd="1" destOrd="0" parTransId="{6E3302EC-C0DD-44A0-B799-9817CB4CFB34}" sibTransId="{656797B8-2EC0-4C35-8626-36C2BBCF7878}"/>
    <dgm:cxn modelId="{D1425A7C-01A7-43FE-9A10-584FA59BA8E1}" type="presParOf" srcId="{1F41FDC8-8B8F-4C90-87DF-9F15ADF9A8DC}" destId="{DDF5659B-A9BF-42C8-83AB-1540D1FC4499}" srcOrd="0" destOrd="0" presId="urn:microsoft.com/office/officeart/2018/5/layout/IconLeafLabelList"/>
    <dgm:cxn modelId="{D0C19E66-E005-489D-955D-32570E48B345}" type="presParOf" srcId="{DDF5659B-A9BF-42C8-83AB-1540D1FC4499}" destId="{0653865B-D833-4D3E-AFEC-5574A3BD5880}" srcOrd="0" destOrd="0" presId="urn:microsoft.com/office/officeart/2018/5/layout/IconLeafLabelList"/>
    <dgm:cxn modelId="{00077393-53B1-48D4-9D59-A3A3C06755A1}" type="presParOf" srcId="{DDF5659B-A9BF-42C8-83AB-1540D1FC4499}" destId="{4B3FAB50-EBFB-4B24-9618-D157690464CA}" srcOrd="1" destOrd="0" presId="urn:microsoft.com/office/officeart/2018/5/layout/IconLeafLabelList"/>
    <dgm:cxn modelId="{1DF7F713-4729-44DA-963D-7FAB6D88A81F}" type="presParOf" srcId="{DDF5659B-A9BF-42C8-83AB-1540D1FC4499}" destId="{ECEC27CF-9E2B-4FD2-96A6-87A5430567FC}" srcOrd="2" destOrd="0" presId="urn:microsoft.com/office/officeart/2018/5/layout/IconLeafLabelList"/>
    <dgm:cxn modelId="{959453D7-B389-4067-8FBF-EBC1EBEBCFF1}" type="presParOf" srcId="{DDF5659B-A9BF-42C8-83AB-1540D1FC4499}" destId="{3FC6B76B-0395-44B5-A18E-C409E4D4C7E1}" srcOrd="3" destOrd="0" presId="urn:microsoft.com/office/officeart/2018/5/layout/IconLeafLabelList"/>
    <dgm:cxn modelId="{423D41FE-0A78-49F5-8D36-42436489DC02}" type="presParOf" srcId="{1F41FDC8-8B8F-4C90-87DF-9F15ADF9A8DC}" destId="{39E99CAF-BBEE-4DA5-9A6E-CA2006306D2D}" srcOrd="1" destOrd="0" presId="urn:microsoft.com/office/officeart/2018/5/layout/IconLeafLabelList"/>
    <dgm:cxn modelId="{43E467F1-8D07-4953-90A9-F9A3EFF15654}" type="presParOf" srcId="{1F41FDC8-8B8F-4C90-87DF-9F15ADF9A8DC}" destId="{A1246031-0608-49CF-BE4D-47F7BE850EE4}" srcOrd="2" destOrd="0" presId="urn:microsoft.com/office/officeart/2018/5/layout/IconLeafLabelList"/>
    <dgm:cxn modelId="{978B41B5-466D-4E9A-A631-D9D98518CC32}" type="presParOf" srcId="{A1246031-0608-49CF-BE4D-47F7BE850EE4}" destId="{F26A85BA-D74C-4D85-B0CB-0DFBCF31D20B}" srcOrd="0" destOrd="0" presId="urn:microsoft.com/office/officeart/2018/5/layout/IconLeafLabelList"/>
    <dgm:cxn modelId="{2505C204-0627-439F-BE3D-B30FA5C6290C}" type="presParOf" srcId="{A1246031-0608-49CF-BE4D-47F7BE850EE4}" destId="{3BF59B9D-B095-44D8-90B9-5B0033D1B347}" srcOrd="1" destOrd="0" presId="urn:microsoft.com/office/officeart/2018/5/layout/IconLeafLabelList"/>
    <dgm:cxn modelId="{0C4B360B-C8E2-4AD6-A1A5-9C67C1E4E6FF}" type="presParOf" srcId="{A1246031-0608-49CF-BE4D-47F7BE850EE4}" destId="{06447F89-992B-49D4-9D32-881F6013152B}" srcOrd="2" destOrd="0" presId="urn:microsoft.com/office/officeart/2018/5/layout/IconLeafLabelList"/>
    <dgm:cxn modelId="{5C0EC106-938C-422D-9A26-197826312933}" type="presParOf" srcId="{A1246031-0608-49CF-BE4D-47F7BE850EE4}" destId="{C9D06406-B743-44D9-BC1F-2844AC7C316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2B37A-4F11-4F09-8720-761EB11D48D6}">
      <dsp:nvSpPr>
        <dsp:cNvPr id="0" name=""/>
        <dsp:cNvSpPr/>
      </dsp:nvSpPr>
      <dsp:spPr>
        <a:xfrm>
          <a:off x="2590541" y="0"/>
          <a:ext cx="755620" cy="721316"/>
        </a:xfrm>
        <a:prstGeom prst="trapezoid">
          <a:avLst>
            <a:gd name="adj" fmla="val 56305"/>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2590541" y="0"/>
        <a:ext cx="755620" cy="721316"/>
      </dsp:txXfrm>
    </dsp:sp>
    <dsp:sp modelId="{A03F3AFF-4415-4679-BED2-A326B0338EEB}">
      <dsp:nvSpPr>
        <dsp:cNvPr id="0" name=""/>
        <dsp:cNvSpPr/>
      </dsp:nvSpPr>
      <dsp:spPr>
        <a:xfrm>
          <a:off x="1689216" y="721316"/>
          <a:ext cx="2501493" cy="1500055"/>
        </a:xfrm>
        <a:prstGeom prst="trapezoid">
          <a:avLst>
            <a:gd name="adj" fmla="val 56305"/>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I</a:t>
          </a:r>
        </a:p>
        <a:p>
          <a:pPr lvl="0" algn="ctr" defTabSz="1600200">
            <a:lnSpc>
              <a:spcPct val="90000"/>
            </a:lnSpc>
            <a:spcBef>
              <a:spcPct val="0"/>
            </a:spcBef>
            <a:spcAft>
              <a:spcPct val="35000"/>
            </a:spcAft>
          </a:pPr>
          <a:r>
            <a:rPr lang="en-US" sz="3600" kern="1200" dirty="0"/>
            <a:t>Ideas</a:t>
          </a:r>
          <a:endParaRPr lang="en-US" sz="1800" kern="1200" dirty="0"/>
        </a:p>
      </dsp:txBody>
      <dsp:txXfrm>
        <a:off x="2126977" y="721316"/>
        <a:ext cx="1625970" cy="1500055"/>
      </dsp:txXfrm>
    </dsp:sp>
    <dsp:sp modelId="{E821989F-D73F-48F3-8EA4-583282547102}">
      <dsp:nvSpPr>
        <dsp:cNvPr id="0" name=""/>
        <dsp:cNvSpPr/>
      </dsp:nvSpPr>
      <dsp:spPr>
        <a:xfrm>
          <a:off x="844608" y="2221372"/>
          <a:ext cx="4190709" cy="1500055"/>
        </a:xfrm>
        <a:prstGeom prst="trapezoid">
          <a:avLst>
            <a:gd name="adj" fmla="val 56305"/>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C-</a:t>
          </a:r>
        </a:p>
        <a:p>
          <a:pPr lvl="0" algn="ctr" defTabSz="1600200">
            <a:lnSpc>
              <a:spcPct val="90000"/>
            </a:lnSpc>
            <a:spcBef>
              <a:spcPct val="0"/>
            </a:spcBef>
            <a:spcAft>
              <a:spcPct val="35000"/>
            </a:spcAft>
          </a:pPr>
          <a:r>
            <a:rPr lang="en-US" sz="3200" kern="1200" dirty="0"/>
            <a:t>Concerns</a:t>
          </a:r>
          <a:endParaRPr lang="en-US" sz="3600" kern="1200" dirty="0"/>
        </a:p>
      </dsp:txBody>
      <dsp:txXfrm>
        <a:off x="1577982" y="2221372"/>
        <a:ext cx="2723961" cy="1500055"/>
      </dsp:txXfrm>
    </dsp:sp>
    <dsp:sp modelId="{6EAAF27E-A641-4295-AC5C-9044A7DD0CB7}">
      <dsp:nvSpPr>
        <dsp:cNvPr id="0" name=""/>
        <dsp:cNvSpPr/>
      </dsp:nvSpPr>
      <dsp:spPr>
        <a:xfrm>
          <a:off x="0" y="3721427"/>
          <a:ext cx="5879926" cy="1500055"/>
        </a:xfrm>
        <a:prstGeom prst="trapezoid">
          <a:avLst>
            <a:gd name="adj" fmla="val 56305"/>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a:t>E- </a:t>
          </a:r>
        </a:p>
        <a:p>
          <a:pPr lvl="0" algn="ctr" defTabSz="1778000">
            <a:lnSpc>
              <a:spcPct val="90000"/>
            </a:lnSpc>
            <a:spcBef>
              <a:spcPct val="0"/>
            </a:spcBef>
            <a:spcAft>
              <a:spcPct val="35000"/>
            </a:spcAft>
          </a:pPr>
          <a:r>
            <a:rPr lang="en-US" sz="2800" kern="1200" dirty="0"/>
            <a:t>Patient’s expectations</a:t>
          </a:r>
        </a:p>
      </dsp:txBody>
      <dsp:txXfrm>
        <a:off x="1028987" y="3721427"/>
        <a:ext cx="3821951" cy="150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3865B-D833-4D3E-AFEC-5574A3BD5880}">
      <dsp:nvSpPr>
        <dsp:cNvPr id="0" name=""/>
        <dsp:cNvSpPr/>
      </dsp:nvSpPr>
      <dsp:spPr>
        <a:xfrm>
          <a:off x="2044800" y="376271"/>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FAB50-EBFB-4B24-9618-D157690464CA}">
      <dsp:nvSpPr>
        <dsp:cNvPr id="0" name=""/>
        <dsp:cNvSpPr/>
      </dsp:nvSpPr>
      <dsp:spPr>
        <a:xfrm>
          <a:off x="2512800" y="84427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C6B76B-0395-44B5-A18E-C409E4D4C7E1}">
      <dsp:nvSpPr>
        <dsp:cNvPr id="0" name=""/>
        <dsp:cNvSpPr/>
      </dsp:nvSpPr>
      <dsp:spPr>
        <a:xfrm>
          <a:off x="134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955800">
            <a:lnSpc>
              <a:spcPct val="100000"/>
            </a:lnSpc>
            <a:spcBef>
              <a:spcPct val="0"/>
            </a:spcBef>
            <a:spcAft>
              <a:spcPct val="35000"/>
            </a:spcAft>
            <a:defRPr cap="all"/>
          </a:pPr>
          <a:r>
            <a:rPr lang="en-US" sz="4400" kern="1200"/>
            <a:t>Thank you</a:t>
          </a:r>
        </a:p>
      </dsp:txBody>
      <dsp:txXfrm>
        <a:off x="1342800" y="3256272"/>
        <a:ext cx="3600000" cy="720000"/>
      </dsp:txXfrm>
    </dsp:sp>
    <dsp:sp modelId="{F26A85BA-D74C-4D85-B0CB-0DFBCF31D20B}">
      <dsp:nvSpPr>
        <dsp:cNvPr id="0" name=""/>
        <dsp:cNvSpPr/>
      </dsp:nvSpPr>
      <dsp:spPr>
        <a:xfrm>
          <a:off x="6274800" y="376271"/>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59B9D-B095-44D8-90B9-5B0033D1B347}">
      <dsp:nvSpPr>
        <dsp:cNvPr id="0" name=""/>
        <dsp:cNvSpPr/>
      </dsp:nvSpPr>
      <dsp:spPr>
        <a:xfrm>
          <a:off x="6742800" y="84427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D06406-B743-44D9-BC1F-2844AC7C3167}">
      <dsp:nvSpPr>
        <dsp:cNvPr id="0" name=""/>
        <dsp:cNvSpPr/>
      </dsp:nvSpPr>
      <dsp:spPr>
        <a:xfrm>
          <a:off x="557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955800">
            <a:lnSpc>
              <a:spcPct val="100000"/>
            </a:lnSpc>
            <a:spcBef>
              <a:spcPct val="0"/>
            </a:spcBef>
            <a:spcAft>
              <a:spcPct val="35000"/>
            </a:spcAft>
            <a:defRPr cap="all"/>
          </a:pPr>
          <a:r>
            <a:rPr lang="en-US" sz="4400" kern="1200"/>
            <a:t>Questions???</a:t>
          </a:r>
        </a:p>
      </dsp:txBody>
      <dsp:txXfrm>
        <a:off x="5572800" y="3256272"/>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3865B-D833-4D3E-AFEC-5574A3BD5880}">
      <dsp:nvSpPr>
        <dsp:cNvPr id="0" name=""/>
        <dsp:cNvSpPr/>
      </dsp:nvSpPr>
      <dsp:spPr>
        <a:xfrm>
          <a:off x="2044800" y="376271"/>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FAB50-EBFB-4B24-9618-D157690464CA}">
      <dsp:nvSpPr>
        <dsp:cNvPr id="0" name=""/>
        <dsp:cNvSpPr/>
      </dsp:nvSpPr>
      <dsp:spPr>
        <a:xfrm>
          <a:off x="2512800" y="84427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C6B76B-0395-44B5-A18E-C409E4D4C7E1}">
      <dsp:nvSpPr>
        <dsp:cNvPr id="0" name=""/>
        <dsp:cNvSpPr/>
      </dsp:nvSpPr>
      <dsp:spPr>
        <a:xfrm>
          <a:off x="134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955800">
            <a:lnSpc>
              <a:spcPct val="100000"/>
            </a:lnSpc>
            <a:spcBef>
              <a:spcPct val="0"/>
            </a:spcBef>
            <a:spcAft>
              <a:spcPct val="35000"/>
            </a:spcAft>
            <a:defRPr cap="all"/>
          </a:pPr>
          <a:r>
            <a:rPr lang="en-US" sz="4400" kern="1200"/>
            <a:t>Thank you</a:t>
          </a:r>
        </a:p>
      </dsp:txBody>
      <dsp:txXfrm>
        <a:off x="1342800" y="3256272"/>
        <a:ext cx="3600000" cy="720000"/>
      </dsp:txXfrm>
    </dsp:sp>
    <dsp:sp modelId="{F26A85BA-D74C-4D85-B0CB-0DFBCF31D20B}">
      <dsp:nvSpPr>
        <dsp:cNvPr id="0" name=""/>
        <dsp:cNvSpPr/>
      </dsp:nvSpPr>
      <dsp:spPr>
        <a:xfrm>
          <a:off x="6274800" y="376271"/>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59B9D-B095-44D8-90B9-5B0033D1B347}">
      <dsp:nvSpPr>
        <dsp:cNvPr id="0" name=""/>
        <dsp:cNvSpPr/>
      </dsp:nvSpPr>
      <dsp:spPr>
        <a:xfrm>
          <a:off x="6742800" y="84427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D06406-B743-44D9-BC1F-2844AC7C3167}">
      <dsp:nvSpPr>
        <dsp:cNvPr id="0" name=""/>
        <dsp:cNvSpPr/>
      </dsp:nvSpPr>
      <dsp:spPr>
        <a:xfrm>
          <a:off x="557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955800">
            <a:lnSpc>
              <a:spcPct val="100000"/>
            </a:lnSpc>
            <a:spcBef>
              <a:spcPct val="0"/>
            </a:spcBef>
            <a:spcAft>
              <a:spcPct val="35000"/>
            </a:spcAft>
            <a:defRPr cap="all"/>
          </a:pPr>
          <a:r>
            <a:rPr lang="en-US" sz="4400" kern="1200"/>
            <a:t>Questions???</a:t>
          </a:r>
        </a:p>
      </dsp:txBody>
      <dsp:txXfrm>
        <a:off x="5572800" y="325627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0F7A-6A85-4653-B233-577B78B9A1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4EF610-922E-4103-8CF3-7CE35EC35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6FFF71-1C0C-4233-9A70-5A73D2927EF4}"/>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5" name="Footer Placeholder 4">
            <a:extLst>
              <a:ext uri="{FF2B5EF4-FFF2-40B4-BE49-F238E27FC236}">
                <a16:creationId xmlns:a16="http://schemas.microsoft.com/office/drawing/2014/main" id="{180E0BC7-18F4-4FF5-8160-DE1455E06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AE340-D8E6-4B63-9EE4-FD0ABF9EFA3E}"/>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15040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4C85-E9AD-42CD-BDFF-58AA0216B0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7D2CB0-DF80-4FD3-89F4-B6903DE84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0AC17-3F60-4B7C-AE0C-C6052A2C41EB}"/>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5" name="Footer Placeholder 4">
            <a:extLst>
              <a:ext uri="{FF2B5EF4-FFF2-40B4-BE49-F238E27FC236}">
                <a16:creationId xmlns:a16="http://schemas.microsoft.com/office/drawing/2014/main" id="{7F2DBB28-3DB0-4B1F-A4E4-619A43A53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60DC1-B3EC-4973-BCB0-69965CABE240}"/>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381586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7B80F-BF54-440D-BDF9-643FC91813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70CC15-B89F-44D2-B795-11E6C9A11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F0AED-BC16-4E6F-8FDD-D6174A8301DD}"/>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5" name="Footer Placeholder 4">
            <a:extLst>
              <a:ext uri="{FF2B5EF4-FFF2-40B4-BE49-F238E27FC236}">
                <a16:creationId xmlns:a16="http://schemas.microsoft.com/office/drawing/2014/main" id="{0C03D67D-AE03-4155-B9E4-D8FEC2C5B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EC6A6-2957-4875-BB49-72C8D9898987}"/>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185620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76AB-5BBF-4119-BA33-11700D414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761E2-9919-4AEA-BCC4-A4F40CA59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F8801-0E98-4F5A-A35E-13A2911D6E90}"/>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5" name="Footer Placeholder 4">
            <a:extLst>
              <a:ext uri="{FF2B5EF4-FFF2-40B4-BE49-F238E27FC236}">
                <a16:creationId xmlns:a16="http://schemas.microsoft.com/office/drawing/2014/main" id="{1362BEE2-AF46-40C2-B807-A719DD3FB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E9F60-6865-4962-A7CC-6A6C8AE947EC}"/>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39582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2D12-9B2D-4D5C-B400-90492EFAB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060F09-B06B-48C8-9129-33C3A8737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BA0085-787A-4664-A65E-794E4C068E34}"/>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5" name="Footer Placeholder 4">
            <a:extLst>
              <a:ext uri="{FF2B5EF4-FFF2-40B4-BE49-F238E27FC236}">
                <a16:creationId xmlns:a16="http://schemas.microsoft.com/office/drawing/2014/main" id="{4107BA0C-EC12-41E7-B856-7AE7C19EE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7E40F-3391-41A5-8CB0-7D3EC7F3B2F7}"/>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290160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36F5-4D49-4E7E-9F6E-74DC20FDB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28A4C0-DD55-40AA-8B24-471ABB3B88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E5EE1A-6050-4F0A-9F30-DBD5F2B896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134ECC-CDDE-4145-B3B9-F04CF06B5E7F}"/>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6" name="Footer Placeholder 5">
            <a:extLst>
              <a:ext uri="{FF2B5EF4-FFF2-40B4-BE49-F238E27FC236}">
                <a16:creationId xmlns:a16="http://schemas.microsoft.com/office/drawing/2014/main" id="{A0ACC229-0D05-439C-81ED-D7282FB6E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227EF-C7E8-420F-A679-8BEA304D98F8}"/>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11215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09F1-000D-4BB7-8A3D-580AE3DB9C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3A60B4-0CD9-48E2-B769-61E098C1DB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42240-E602-4018-9F59-31E6D116EC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59806-D113-4651-87D7-CCD2FAE1DE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457D02-CFA7-4D8C-A724-0213963AC3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DD3E99-8B21-46CA-94D3-0095D714F292}"/>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8" name="Footer Placeholder 7">
            <a:extLst>
              <a:ext uri="{FF2B5EF4-FFF2-40B4-BE49-F238E27FC236}">
                <a16:creationId xmlns:a16="http://schemas.microsoft.com/office/drawing/2014/main" id="{387BCC8D-FBF2-4B16-89E7-80216B12B0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39B29-C387-4F33-A3A9-1DB199DDEE1C}"/>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284947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5CF1-81EA-403C-8C7E-73FC4CA4D1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C7019F-6BE0-474A-9543-39C4891AB587}"/>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4" name="Footer Placeholder 3">
            <a:extLst>
              <a:ext uri="{FF2B5EF4-FFF2-40B4-BE49-F238E27FC236}">
                <a16:creationId xmlns:a16="http://schemas.microsoft.com/office/drawing/2014/main" id="{E766B17A-BF51-45DD-AB07-4A65DC2D3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6D6A29-C935-485F-962E-1318C671AA8B}"/>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181821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1D1E4-FFD8-424C-AE9F-C894805BBBB3}"/>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3" name="Footer Placeholder 2">
            <a:extLst>
              <a:ext uri="{FF2B5EF4-FFF2-40B4-BE49-F238E27FC236}">
                <a16:creationId xmlns:a16="http://schemas.microsoft.com/office/drawing/2014/main" id="{225D60BC-7F01-46E0-8EAA-18D0AEEF2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DCF4C-A184-4E57-99E9-FC8FDEFEDC11}"/>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293236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066F-AE58-427B-9BF0-EA5581418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E8EFF-8973-4320-86CA-23B4D419D0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CCB20-32C3-4AC4-ACB6-64BDEC785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683E0-4EBD-4C54-9C89-AE0EEFA91FB6}"/>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6" name="Footer Placeholder 5">
            <a:extLst>
              <a:ext uri="{FF2B5EF4-FFF2-40B4-BE49-F238E27FC236}">
                <a16:creationId xmlns:a16="http://schemas.microsoft.com/office/drawing/2014/main" id="{BC316CFA-1B8C-4F02-B4AF-32A92FB5B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0C4C3-891B-407A-B915-A7AF41EEF67E}"/>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415132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F38A-0D92-4AB3-B9FD-318B20608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29476-58E3-4FA8-8CCB-C042FAAF3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787CCD-1515-4F9E-9915-AEABC97BC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1036F2-3BC8-4A78-ABA8-365F92BD30BB}"/>
              </a:ext>
            </a:extLst>
          </p:cNvPr>
          <p:cNvSpPr>
            <a:spLocks noGrp="1"/>
          </p:cNvSpPr>
          <p:nvPr>
            <p:ph type="dt" sz="half" idx="10"/>
          </p:nvPr>
        </p:nvSpPr>
        <p:spPr/>
        <p:txBody>
          <a:bodyPr/>
          <a:lstStyle/>
          <a:p>
            <a:fld id="{C6C859D2-F351-4AAD-8FA3-1241CD0E9321}" type="datetimeFigureOut">
              <a:rPr lang="en-US" smtClean="0"/>
              <a:t>11/30/2022</a:t>
            </a:fld>
            <a:endParaRPr lang="en-US"/>
          </a:p>
        </p:txBody>
      </p:sp>
      <p:sp>
        <p:nvSpPr>
          <p:cNvPr id="6" name="Footer Placeholder 5">
            <a:extLst>
              <a:ext uri="{FF2B5EF4-FFF2-40B4-BE49-F238E27FC236}">
                <a16:creationId xmlns:a16="http://schemas.microsoft.com/office/drawing/2014/main" id="{A3B6B547-AC86-47A9-B2D7-923423E63E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C633F-A753-45D7-A928-B3223819F4ED}"/>
              </a:ext>
            </a:extLst>
          </p:cNvPr>
          <p:cNvSpPr>
            <a:spLocks noGrp="1"/>
          </p:cNvSpPr>
          <p:nvPr>
            <p:ph type="sldNum" sz="quarter" idx="12"/>
          </p:nvPr>
        </p:nvSpPr>
        <p:spPr/>
        <p:txBody>
          <a:bodyPr/>
          <a:lstStyle/>
          <a:p>
            <a:fld id="{FB16E943-410C-47A3-8F92-3414E0D698FC}" type="slidenum">
              <a:rPr lang="en-US" smtClean="0"/>
              <a:t>‹#›</a:t>
            </a:fld>
            <a:endParaRPr lang="en-US"/>
          </a:p>
        </p:txBody>
      </p:sp>
    </p:spTree>
    <p:extLst>
      <p:ext uri="{BB962C8B-B14F-4D97-AF65-F5344CB8AC3E}">
        <p14:creationId xmlns:p14="http://schemas.microsoft.com/office/powerpoint/2010/main" val="120820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3023F-1973-4471-B48D-E2EC051D3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361E6-2F92-4751-9181-341F94330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8E04C-D773-499B-B9D3-48DB0B985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859D2-F351-4AAD-8FA3-1241CD0E9321}" type="datetimeFigureOut">
              <a:rPr lang="en-US" smtClean="0"/>
              <a:t>11/30/2022</a:t>
            </a:fld>
            <a:endParaRPr lang="en-US"/>
          </a:p>
        </p:txBody>
      </p:sp>
      <p:sp>
        <p:nvSpPr>
          <p:cNvPr id="5" name="Footer Placeholder 4">
            <a:extLst>
              <a:ext uri="{FF2B5EF4-FFF2-40B4-BE49-F238E27FC236}">
                <a16:creationId xmlns:a16="http://schemas.microsoft.com/office/drawing/2014/main" id="{5B18C827-038C-4081-9D64-4505E5A3D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FAE8AB-3484-418A-8318-763558245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6E943-410C-47A3-8F92-3414E0D698FC}" type="slidenum">
              <a:rPr lang="en-US" smtClean="0"/>
              <a:t>‹#›</a:t>
            </a:fld>
            <a:endParaRPr lang="en-US"/>
          </a:p>
        </p:txBody>
      </p:sp>
    </p:spTree>
    <p:extLst>
      <p:ext uri="{BB962C8B-B14F-4D97-AF65-F5344CB8AC3E}">
        <p14:creationId xmlns:p14="http://schemas.microsoft.com/office/powerpoint/2010/main" val="207643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www-clinicalkey-com.uaeu.idm.oclc.org/#!/search/Bimanual%2520examination/%7B%22facetquery%22:%5B%22+contenttype:VD%22%5D%7D"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clinicalkey-com.uaeu.idm.oclc.org/#!/search/pap%2520smear/%7B%22facetquery%22:%5B%22+contenttype:VD%22%5D%7D"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youtube.com/watch?v=AZklKHwzyUE" TargetMode="Externa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F49A4E-C626-4242-B598-95CC419D1FC0}"/>
              </a:ext>
            </a:extLst>
          </p:cNvPr>
          <p:cNvSpPr>
            <a:spLocks noGrp="1"/>
          </p:cNvSpPr>
          <p:nvPr>
            <p:ph type="ctrTitle"/>
          </p:nvPr>
        </p:nvSpPr>
        <p:spPr>
          <a:xfrm>
            <a:off x="19316" y="1779955"/>
            <a:ext cx="5272206" cy="3298090"/>
          </a:xfrm>
        </p:spPr>
        <p:txBody>
          <a:bodyPr vert="horz" lIns="91440" tIns="45720" rIns="91440" bIns="45720" rtlCol="0" anchor="ctr">
            <a:normAutofit/>
          </a:bodyPr>
          <a:lstStyle/>
          <a:p>
            <a:pPr algn="l"/>
            <a:r>
              <a:rPr lang="en-US" b="1" dirty="0">
                <a:solidFill>
                  <a:srgbClr val="FFFFFF"/>
                </a:solidFill>
                <a:latin typeface="Freestyle Script" panose="030804020302050B0404" pitchFamily="66" charset="0"/>
              </a:rPr>
              <a:t>The art of gynecological history taking &amp; Examination</a:t>
            </a:r>
            <a:endParaRPr lang="en-US" b="1" kern="1200" dirty="0">
              <a:solidFill>
                <a:srgbClr val="FFFFFF"/>
              </a:solidFill>
              <a:latin typeface="Freestyle Script" panose="030804020302050B0404" pitchFamily="66" charset="0"/>
            </a:endParaRPr>
          </a:p>
        </p:txBody>
      </p:sp>
      <p:sp>
        <p:nvSpPr>
          <p:cNvPr id="3" name="Subtitle 2">
            <a:extLst>
              <a:ext uri="{FF2B5EF4-FFF2-40B4-BE49-F238E27FC236}">
                <a16:creationId xmlns:a16="http://schemas.microsoft.com/office/drawing/2014/main" id="{DA316235-F60D-4E0D-A546-2494B19A2DE4}"/>
              </a:ext>
            </a:extLst>
          </p:cNvPr>
          <p:cNvSpPr>
            <a:spLocks noGrp="1"/>
          </p:cNvSpPr>
          <p:nvPr>
            <p:ph type="subTitle" idx="1"/>
          </p:nvPr>
        </p:nvSpPr>
        <p:spPr>
          <a:xfrm>
            <a:off x="5869577" y="1417037"/>
            <a:ext cx="6216265" cy="3137546"/>
          </a:xfrm>
        </p:spPr>
        <p:txBody>
          <a:bodyPr vert="horz" lIns="91440" tIns="45720" rIns="91440" bIns="45720" rtlCol="0" anchor="ctr">
            <a:normAutofit fontScale="92500"/>
          </a:bodyPr>
          <a:lstStyle/>
          <a:p>
            <a:r>
              <a:rPr lang="en-US" sz="3200" dirty="0">
                <a:solidFill>
                  <a:schemeClr val="accent1">
                    <a:lumMod val="75000"/>
                  </a:schemeClr>
                </a:solidFill>
              </a:rPr>
              <a:t>Associate Professor Moamar Al-Jefout</a:t>
            </a:r>
          </a:p>
          <a:p>
            <a:r>
              <a:rPr lang="en-US" sz="2900" dirty="0">
                <a:solidFill>
                  <a:schemeClr val="accent1">
                    <a:lumMod val="75000"/>
                  </a:schemeClr>
                </a:solidFill>
              </a:rPr>
              <a:t>MD, JBO&amp;G, </a:t>
            </a:r>
            <a:r>
              <a:rPr lang="en-US" sz="2900" dirty="0" err="1">
                <a:solidFill>
                  <a:schemeClr val="accent1">
                    <a:lumMod val="75000"/>
                  </a:schemeClr>
                </a:solidFill>
              </a:rPr>
              <a:t>MMed</a:t>
            </a:r>
            <a:r>
              <a:rPr lang="en-US" sz="2900" dirty="0">
                <a:solidFill>
                  <a:schemeClr val="accent1">
                    <a:lumMod val="75000"/>
                  </a:schemeClr>
                </a:solidFill>
              </a:rPr>
              <a:t> (HR&amp;HG), </a:t>
            </a:r>
            <a:r>
              <a:rPr lang="en-US" sz="2900" dirty="0" err="1">
                <a:solidFill>
                  <a:schemeClr val="accent1">
                    <a:lumMod val="75000"/>
                  </a:schemeClr>
                </a:solidFill>
              </a:rPr>
              <a:t>Ph.D</a:t>
            </a:r>
            <a:endParaRPr lang="en-US" sz="2900" dirty="0">
              <a:solidFill>
                <a:schemeClr val="accent1">
                  <a:lumMod val="75000"/>
                </a:schemeClr>
              </a:solidFill>
            </a:endParaRPr>
          </a:p>
          <a:p>
            <a:endParaRPr lang="en-US" sz="2900" dirty="0">
              <a:solidFill>
                <a:schemeClr val="accent1">
                  <a:lumMod val="75000"/>
                </a:schemeClr>
              </a:solidFill>
            </a:endParaRPr>
          </a:p>
          <a:p>
            <a:r>
              <a:rPr lang="en-US" sz="2600" dirty="0">
                <a:solidFill>
                  <a:schemeClr val="accent1">
                    <a:lumMod val="75000"/>
                  </a:schemeClr>
                </a:solidFill>
              </a:rPr>
              <a:t>The OBGYN Department </a:t>
            </a:r>
          </a:p>
          <a:p>
            <a:r>
              <a:rPr lang="en-US" sz="2600" dirty="0">
                <a:solidFill>
                  <a:schemeClr val="accent1">
                    <a:lumMod val="75000"/>
                  </a:schemeClr>
                </a:solidFill>
              </a:rPr>
              <a:t>Mutah University</a:t>
            </a:r>
          </a:p>
          <a:p>
            <a:r>
              <a:rPr lang="en-US" sz="2600" dirty="0">
                <a:solidFill>
                  <a:schemeClr val="accent1">
                    <a:lumMod val="75000"/>
                  </a:schemeClr>
                </a:solidFill>
              </a:rPr>
              <a:t>2020 </a:t>
            </a:r>
          </a:p>
        </p:txBody>
      </p:sp>
      <p:pic>
        <p:nvPicPr>
          <p:cNvPr id="5" name="Picture 4">
            <a:extLst>
              <a:ext uri="{FF2B5EF4-FFF2-40B4-BE49-F238E27FC236}">
                <a16:creationId xmlns:a16="http://schemas.microsoft.com/office/drawing/2014/main" id="{5F7DCB20-F65F-4094-A2F2-CA2A809A7490}"/>
              </a:ext>
            </a:extLst>
          </p:cNvPr>
          <p:cNvPicPr>
            <a:picLocks noChangeAspect="1"/>
          </p:cNvPicPr>
          <p:nvPr/>
        </p:nvPicPr>
        <p:blipFill>
          <a:blip r:embed="rId3"/>
          <a:stretch>
            <a:fillRect/>
          </a:stretch>
        </p:blipFill>
        <p:spPr>
          <a:xfrm>
            <a:off x="19316" y="5437573"/>
            <a:ext cx="12172683" cy="1347333"/>
          </a:xfrm>
          <a:prstGeom prst="rect">
            <a:avLst/>
          </a:prstGeom>
        </p:spPr>
      </p:pic>
    </p:spTree>
    <p:extLst>
      <p:ext uri="{BB962C8B-B14F-4D97-AF65-F5344CB8AC3E}">
        <p14:creationId xmlns:p14="http://schemas.microsoft.com/office/powerpoint/2010/main" val="270444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2C7FE03-FD49-4BBF-B50D-31D89FE2BA77}"/>
              </a:ext>
            </a:extLst>
          </p:cNvPr>
          <p:cNvSpPr>
            <a:spLocks noGrp="1"/>
          </p:cNvSpPr>
          <p:nvPr>
            <p:ph type="title"/>
          </p:nvPr>
        </p:nvSpPr>
        <p:spPr>
          <a:xfrm>
            <a:off x="640079" y="2053641"/>
            <a:ext cx="3669161" cy="2760098"/>
          </a:xfrm>
        </p:spPr>
        <p:txBody>
          <a:bodyPr>
            <a:normAutofit/>
          </a:bodyPr>
          <a:lstStyle/>
          <a:p>
            <a:r>
              <a:rPr lang="en-US">
                <a:solidFill>
                  <a:srgbClr val="FFFFFF"/>
                </a:solidFill>
              </a:rPr>
              <a:t>Essence of the Gynecologic History</a:t>
            </a:r>
          </a:p>
        </p:txBody>
      </p:sp>
      <p:sp>
        <p:nvSpPr>
          <p:cNvPr id="3" name="Content Placeholder 2">
            <a:extLst>
              <a:ext uri="{FF2B5EF4-FFF2-40B4-BE49-F238E27FC236}">
                <a16:creationId xmlns:a16="http://schemas.microsoft.com/office/drawing/2014/main" id="{4224F8E6-5C07-46B4-A819-78284740AA83}"/>
              </a:ext>
            </a:extLst>
          </p:cNvPr>
          <p:cNvSpPr>
            <a:spLocks noGrp="1"/>
          </p:cNvSpPr>
          <p:nvPr>
            <p:ph idx="1"/>
          </p:nvPr>
        </p:nvSpPr>
        <p:spPr>
          <a:xfrm>
            <a:off x="6090574" y="801866"/>
            <a:ext cx="5306084" cy="5230634"/>
          </a:xfrm>
        </p:spPr>
        <p:txBody>
          <a:bodyPr anchor="ctr">
            <a:normAutofit/>
          </a:bodyPr>
          <a:lstStyle/>
          <a:p>
            <a:r>
              <a:rPr lang="en-US" sz="2400" b="1">
                <a:solidFill>
                  <a:srgbClr val="000000"/>
                </a:solidFill>
              </a:rPr>
              <a:t>Chief Complaint</a:t>
            </a:r>
          </a:p>
          <a:p>
            <a:r>
              <a:rPr lang="en-US" sz="2400">
                <a:solidFill>
                  <a:srgbClr val="000000"/>
                </a:solidFill>
              </a:rPr>
              <a:t>The patient should be encouraged to tell the physician why she has sought help. </a:t>
            </a:r>
          </a:p>
          <a:p>
            <a:r>
              <a:rPr lang="en-US" sz="2400">
                <a:solidFill>
                  <a:srgbClr val="000000"/>
                </a:solidFill>
              </a:rPr>
              <a:t>The chief complaint is a concise statement describing the woman’s problem </a:t>
            </a:r>
            <a:r>
              <a:rPr lang="en-US" sz="2400" b="1" i="1" u="sng">
                <a:solidFill>
                  <a:srgbClr val="000000"/>
                </a:solidFill>
              </a:rPr>
              <a:t>in her words</a:t>
            </a:r>
            <a:r>
              <a:rPr lang="en-US" sz="2400">
                <a:solidFill>
                  <a:srgbClr val="000000"/>
                </a:solidFill>
              </a:rPr>
              <a:t>. </a:t>
            </a:r>
          </a:p>
          <a:p>
            <a:r>
              <a:rPr lang="en-US" sz="2400">
                <a:solidFill>
                  <a:srgbClr val="000000"/>
                </a:solidFill>
              </a:rPr>
              <a:t>Questions such as “What is the nature of the problem that brought you to me?” or “How may I help you?” are good ways to begin.</a:t>
            </a:r>
          </a:p>
        </p:txBody>
      </p:sp>
    </p:spTree>
    <p:extLst>
      <p:ext uri="{BB962C8B-B14F-4D97-AF65-F5344CB8AC3E}">
        <p14:creationId xmlns:p14="http://schemas.microsoft.com/office/powerpoint/2010/main" val="368010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893BD1-C9E6-48A2-A2E5-767AEFF9E07E}"/>
              </a:ext>
            </a:extLst>
          </p:cNvPr>
          <p:cNvSpPr>
            <a:spLocks noGrp="1"/>
          </p:cNvSpPr>
          <p:nvPr>
            <p:ph type="title"/>
          </p:nvPr>
        </p:nvSpPr>
        <p:spPr>
          <a:xfrm>
            <a:off x="640079" y="2053641"/>
            <a:ext cx="3669161" cy="2760098"/>
          </a:xfrm>
        </p:spPr>
        <p:txBody>
          <a:bodyPr>
            <a:normAutofit/>
          </a:bodyPr>
          <a:lstStyle/>
          <a:p>
            <a:r>
              <a:rPr lang="en-US">
                <a:solidFill>
                  <a:srgbClr val="FFFFFF"/>
                </a:solidFill>
              </a:rPr>
              <a:t>Common menstrual bleeding abnormalities</a:t>
            </a:r>
          </a:p>
        </p:txBody>
      </p:sp>
      <p:sp>
        <p:nvSpPr>
          <p:cNvPr id="3" name="Content Placeholder 2">
            <a:extLst>
              <a:ext uri="{FF2B5EF4-FFF2-40B4-BE49-F238E27FC236}">
                <a16:creationId xmlns:a16="http://schemas.microsoft.com/office/drawing/2014/main" id="{F8A84325-B01E-4AC4-877D-83CC1FEDF68A}"/>
              </a:ext>
            </a:extLst>
          </p:cNvPr>
          <p:cNvSpPr>
            <a:spLocks noGrp="1"/>
          </p:cNvSpPr>
          <p:nvPr>
            <p:ph idx="1"/>
          </p:nvPr>
        </p:nvSpPr>
        <p:spPr>
          <a:xfrm>
            <a:off x="6090574" y="801866"/>
            <a:ext cx="5306084" cy="5230634"/>
          </a:xfrm>
        </p:spPr>
        <p:txBody>
          <a:bodyPr anchor="ctr">
            <a:normAutofit/>
          </a:bodyPr>
          <a:lstStyle/>
          <a:p>
            <a:r>
              <a:rPr lang="en-US" sz="2400" dirty="0">
                <a:solidFill>
                  <a:schemeClr val="accent1">
                    <a:lumMod val="75000"/>
                  </a:schemeClr>
                </a:solidFill>
              </a:rPr>
              <a:t>They may be heavy prolonged with clots </a:t>
            </a:r>
          </a:p>
          <a:p>
            <a:r>
              <a:rPr lang="en-US" sz="2400" dirty="0">
                <a:solidFill>
                  <a:schemeClr val="accent1">
                    <a:lumMod val="75000"/>
                  </a:schemeClr>
                </a:solidFill>
              </a:rPr>
              <a:t>you need to establish how many days if there are more than 8 it's prolonged if she changed many pads in one day, fully socked associated with the clots-heavy.</a:t>
            </a:r>
          </a:p>
          <a:p>
            <a:r>
              <a:rPr lang="en-US" sz="2400" dirty="0">
                <a:solidFill>
                  <a:schemeClr val="accent1">
                    <a:lumMod val="75000"/>
                  </a:schemeClr>
                </a:solidFill>
              </a:rPr>
              <a:t>Oligomenorrhea-If her period occurring more than 35 days.</a:t>
            </a:r>
          </a:p>
          <a:p>
            <a:r>
              <a:rPr lang="en-US" sz="2400" dirty="0">
                <a:solidFill>
                  <a:schemeClr val="accent1">
                    <a:lumMod val="75000"/>
                  </a:schemeClr>
                </a:solidFill>
              </a:rPr>
              <a:t>Amenorrhea- absence of periods more than 3 cycles in oligomenorrheic, and 6 months in regular cycle women</a:t>
            </a:r>
          </a:p>
        </p:txBody>
      </p:sp>
    </p:spTree>
    <p:extLst>
      <p:ext uri="{BB962C8B-B14F-4D97-AF65-F5344CB8AC3E}">
        <p14:creationId xmlns:p14="http://schemas.microsoft.com/office/powerpoint/2010/main" val="235443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41F79CEF-931E-4142-B43A-B84F71A354DF}"/>
              </a:ext>
            </a:extLst>
          </p:cNvPr>
          <p:cNvSpPr>
            <a:spLocks noGrp="1"/>
          </p:cNvSpPr>
          <p:nvPr>
            <p:ph type="title"/>
          </p:nvPr>
        </p:nvSpPr>
        <p:spPr>
          <a:xfrm>
            <a:off x="640079" y="2053641"/>
            <a:ext cx="3669161" cy="2760098"/>
          </a:xfrm>
        </p:spPr>
        <p:txBody>
          <a:bodyPr>
            <a:normAutofit/>
          </a:bodyPr>
          <a:lstStyle/>
          <a:p>
            <a:r>
              <a:rPr lang="en-US">
                <a:solidFill>
                  <a:srgbClr val="FFFFFF"/>
                </a:solidFill>
              </a:rPr>
              <a:t>Menstrual history </a:t>
            </a:r>
          </a:p>
        </p:txBody>
      </p:sp>
      <p:sp>
        <p:nvSpPr>
          <p:cNvPr id="6" name="Content Placeholder 5">
            <a:extLst>
              <a:ext uri="{FF2B5EF4-FFF2-40B4-BE49-F238E27FC236}">
                <a16:creationId xmlns:a16="http://schemas.microsoft.com/office/drawing/2014/main" id="{CEE04BB8-3F0B-435B-969E-E20C7F213129}"/>
              </a:ext>
            </a:extLst>
          </p:cNvPr>
          <p:cNvSpPr>
            <a:spLocks noGrp="1"/>
          </p:cNvSpPr>
          <p:nvPr>
            <p:ph idx="1"/>
          </p:nvPr>
        </p:nvSpPr>
        <p:spPr>
          <a:xfrm>
            <a:off x="5314548" y="379829"/>
            <a:ext cx="6685386" cy="6309070"/>
          </a:xfrm>
        </p:spPr>
        <p:txBody>
          <a:bodyPr anchor="ctr">
            <a:normAutofit lnSpcReduction="10000"/>
          </a:bodyPr>
          <a:lstStyle/>
          <a:p>
            <a:r>
              <a:rPr lang="en-US" sz="1800" dirty="0">
                <a:solidFill>
                  <a:schemeClr val="accent1">
                    <a:lumMod val="75000"/>
                  </a:schemeClr>
                </a:solidFill>
              </a:rPr>
              <a:t>In which the age of menarche, duration of each monthly cycle, number of days during which menses occurs, and regularity of the menstrual cycles should be noted. Presence of clots &amp; Use of pads </a:t>
            </a:r>
          </a:p>
          <a:p>
            <a:r>
              <a:rPr lang="en-US" sz="1800" dirty="0">
                <a:solidFill>
                  <a:schemeClr val="accent1">
                    <a:lumMod val="75000"/>
                  </a:schemeClr>
                </a:solidFill>
              </a:rPr>
              <a:t>The dates of the last menstrual period should be obtained. </a:t>
            </a:r>
          </a:p>
          <a:p>
            <a:r>
              <a:rPr lang="en-US" sz="1800" dirty="0">
                <a:solidFill>
                  <a:schemeClr val="accent1">
                    <a:lumMod val="75000"/>
                  </a:schemeClr>
                </a:solidFill>
              </a:rPr>
              <a:t>In addition, the characteristics of the menstrual flow, including the color, the amount of flow, and accompanying symptoms, such as cramping, nausea, headache, or diarrhea, should be noted. </a:t>
            </a:r>
          </a:p>
          <a:p>
            <a:r>
              <a:rPr lang="en-US" sz="1800" dirty="0">
                <a:solidFill>
                  <a:schemeClr val="accent1">
                    <a:lumMod val="75000"/>
                  </a:schemeClr>
                </a:solidFill>
              </a:rPr>
              <a:t>In general, menstruation that occurs monthly (range 21 to 35 days), lasts 4 to 7 days, is bright red, and is often accompanied by cramping on the day preceding and the first day of the period are all characteristics of an ovulatory cycle. </a:t>
            </a:r>
          </a:p>
          <a:p>
            <a:r>
              <a:rPr lang="en-US" sz="1800" dirty="0">
                <a:solidFill>
                  <a:schemeClr val="accent1">
                    <a:lumMod val="75000"/>
                  </a:schemeClr>
                </a:solidFill>
              </a:rPr>
              <a:t>Menstruation that is irregular, often dark in color, painless, and frequently short or very long may indicate lack of ovulation. </a:t>
            </a:r>
          </a:p>
          <a:p>
            <a:r>
              <a:rPr lang="en-US" sz="1800" dirty="0">
                <a:solidFill>
                  <a:schemeClr val="accent1">
                    <a:lumMod val="75000"/>
                  </a:schemeClr>
                </a:solidFill>
              </a:rPr>
              <a:t>Often adolescents or premenopausal women have anovulatory cycles with resultant irregular menstruation. </a:t>
            </a:r>
          </a:p>
          <a:p>
            <a:r>
              <a:rPr lang="en-US" sz="1800" dirty="0">
                <a:solidFill>
                  <a:schemeClr val="accent1">
                    <a:lumMod val="75000"/>
                  </a:schemeClr>
                </a:solidFill>
              </a:rPr>
              <a:t>Any vaginal bleeding not related to menses (intermenstrual bleeding) should be noted, as well as its relationship to the menstrual cycle and to other events, such as coitus (postcoital bleeding), the use of tampons, or the use of a contraceptive device. </a:t>
            </a:r>
          </a:p>
          <a:p>
            <a:r>
              <a:rPr lang="en-US" sz="1800" dirty="0">
                <a:solidFill>
                  <a:schemeClr val="accent1">
                    <a:lumMod val="75000"/>
                  </a:schemeClr>
                </a:solidFill>
              </a:rPr>
              <a:t>For the postmenopausal woman, the age at last menses, history of hormone replacement therapy, and any postmenopausal bleeding should be noted.</a:t>
            </a:r>
          </a:p>
        </p:txBody>
      </p:sp>
    </p:spTree>
    <p:extLst>
      <p:ext uri="{BB962C8B-B14F-4D97-AF65-F5344CB8AC3E}">
        <p14:creationId xmlns:p14="http://schemas.microsoft.com/office/powerpoint/2010/main" val="56369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41F79CEF-931E-4142-B43A-B84F71A354DF}"/>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Causes of post-coital bleeding</a:t>
            </a:r>
          </a:p>
        </p:txBody>
      </p:sp>
      <p:sp>
        <p:nvSpPr>
          <p:cNvPr id="9" name="Rectangle 2">
            <a:extLst>
              <a:ext uri="{FF2B5EF4-FFF2-40B4-BE49-F238E27FC236}">
                <a16:creationId xmlns:a16="http://schemas.microsoft.com/office/drawing/2014/main" id="{EDB9C6D5-42DF-442F-B4AE-CCC663C4DC66}"/>
              </a:ext>
            </a:extLst>
          </p:cNvPr>
          <p:cNvSpPr>
            <a:spLocks noChangeArrowheads="1"/>
          </p:cNvSpPr>
          <p:nvPr/>
        </p:nvSpPr>
        <p:spPr bwMode="auto">
          <a:xfrm>
            <a:off x="5405432" y="917169"/>
            <a:ext cx="6413820"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lumMod val="75000"/>
                  </a:schemeClr>
                </a:solidFill>
                <a:effectLst/>
                <a:cs typeface="Arial" panose="020B0604020202020204" pitchFamily="34" charset="0"/>
              </a:rPr>
              <a:t>Causes of post-coital bleeding</a:t>
            </a:r>
            <a:endParaRPr kumimoji="0" lang="en-US" altLang="en-US" sz="1600" b="0" i="0" u="none" strike="noStrike" cap="none" normalizeH="0" baseline="0" dirty="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Content Placeholder 13">
            <a:extLst>
              <a:ext uri="{FF2B5EF4-FFF2-40B4-BE49-F238E27FC236}">
                <a16:creationId xmlns:a16="http://schemas.microsoft.com/office/drawing/2014/main" id="{DD29E80A-2130-4E0D-B2DF-E5B5E5AC99A3}"/>
              </a:ext>
            </a:extLst>
          </p:cNvPr>
          <p:cNvGraphicFramePr>
            <a:graphicFrameLocks noGrp="1"/>
          </p:cNvGraphicFramePr>
          <p:nvPr>
            <p:ph idx="1"/>
            <p:extLst>
              <p:ext uri="{D42A27DB-BD31-4B8C-83A1-F6EECF244321}">
                <p14:modId xmlns:p14="http://schemas.microsoft.com/office/powerpoint/2010/main" val="3684718886"/>
              </p:ext>
            </p:extLst>
          </p:nvPr>
        </p:nvGraphicFramePr>
        <p:xfrm>
          <a:off x="5647464" y="1902097"/>
          <a:ext cx="5495109" cy="2702560"/>
        </p:xfrm>
        <a:graphic>
          <a:graphicData uri="http://schemas.openxmlformats.org/drawingml/2006/table">
            <a:tbl>
              <a:tblPr/>
              <a:tblGrid>
                <a:gridCol w="2540395">
                  <a:extLst>
                    <a:ext uri="{9D8B030D-6E8A-4147-A177-3AD203B41FA5}">
                      <a16:colId xmlns:a16="http://schemas.microsoft.com/office/drawing/2014/main" val="1693426102"/>
                    </a:ext>
                  </a:extLst>
                </a:gridCol>
                <a:gridCol w="2954714">
                  <a:extLst>
                    <a:ext uri="{9D8B030D-6E8A-4147-A177-3AD203B41FA5}">
                      <a16:colId xmlns:a16="http://schemas.microsoft.com/office/drawing/2014/main" val="1549758843"/>
                    </a:ext>
                  </a:extLst>
                </a:gridCol>
              </a:tblGrid>
              <a:tr h="223995">
                <a:tc rowSpan="2">
                  <a:txBody>
                    <a:bodyPr/>
                    <a:lstStyle/>
                    <a:p>
                      <a:pPr algn="l" fontAlgn="t"/>
                      <a:r>
                        <a:rPr lang="en-US" dirty="0">
                          <a:solidFill>
                            <a:schemeClr val="accent1">
                              <a:lumMod val="75000"/>
                            </a:schemeClr>
                          </a:solidFill>
                          <a:effectLst/>
                        </a:rPr>
                        <a:t>Vaginal</a:t>
                      </a:r>
                    </a:p>
                  </a:txBody>
                  <a:tcPr marL="31750" marR="31750" marT="31750" marB="31750">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a:solidFill>
                            <a:schemeClr val="accent1">
                              <a:lumMod val="75000"/>
                            </a:schemeClr>
                          </a:solidFill>
                          <a:effectLst/>
                        </a:rPr>
                        <a:t>Vaginal cancer</a:t>
                      </a:r>
                    </a:p>
                  </a:txBody>
                  <a:tcPr marL="31750" marR="31750" marT="31750" marB="31750">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391394281"/>
                  </a:ext>
                </a:extLst>
              </a:tr>
              <a:tr h="223995">
                <a:tc vMerge="1">
                  <a:txBody>
                    <a:bodyPr/>
                    <a:lstStyle/>
                    <a:p>
                      <a:endParaRPr lang="en-US"/>
                    </a:p>
                  </a:txBody>
                  <a:tcPr/>
                </a:tc>
                <a:tc>
                  <a:txBody>
                    <a:bodyPr/>
                    <a:lstStyle/>
                    <a:p>
                      <a:pPr algn="l" fontAlgn="t"/>
                      <a:r>
                        <a:rPr lang="en-US">
                          <a:solidFill>
                            <a:schemeClr val="accent1">
                              <a:lumMod val="75000"/>
                            </a:schemeClr>
                          </a:solidFill>
                          <a:effectLst/>
                        </a:rPr>
                        <a:t>Vaginitis</a:t>
                      </a:r>
                    </a:p>
                  </a:txBody>
                  <a:tcPr marL="31750" marR="31750" marT="31750" marB="31750">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843600949"/>
                  </a:ext>
                </a:extLst>
              </a:tr>
              <a:tr h="223995">
                <a:tc rowSpan="4">
                  <a:txBody>
                    <a:bodyPr/>
                    <a:lstStyle/>
                    <a:p>
                      <a:pPr algn="l" fontAlgn="t"/>
                      <a:r>
                        <a:rPr lang="en-US" dirty="0">
                          <a:solidFill>
                            <a:schemeClr val="accent1">
                              <a:lumMod val="75000"/>
                            </a:schemeClr>
                          </a:solidFill>
                          <a:effectLst/>
                        </a:rPr>
                        <a:t>Cervical</a:t>
                      </a:r>
                    </a:p>
                  </a:txBody>
                  <a:tcPr marL="31750" marR="31750" marT="31750" marB="31750">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a:solidFill>
                            <a:schemeClr val="accent1">
                              <a:lumMod val="75000"/>
                            </a:schemeClr>
                          </a:solidFill>
                          <a:effectLst/>
                        </a:rPr>
                        <a:t>Cervical ectropion</a:t>
                      </a:r>
                    </a:p>
                  </a:txBody>
                  <a:tcPr marL="31750" marR="31750" marT="31750" marB="31750">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3725290808"/>
                  </a:ext>
                </a:extLst>
              </a:tr>
              <a:tr h="223995">
                <a:tc vMerge="1">
                  <a:txBody>
                    <a:bodyPr/>
                    <a:lstStyle/>
                    <a:p>
                      <a:endParaRPr lang="en-US"/>
                    </a:p>
                  </a:txBody>
                  <a:tcPr/>
                </a:tc>
                <a:tc>
                  <a:txBody>
                    <a:bodyPr/>
                    <a:lstStyle/>
                    <a:p>
                      <a:pPr algn="l" fontAlgn="t"/>
                      <a:r>
                        <a:rPr lang="en-US" dirty="0">
                          <a:solidFill>
                            <a:schemeClr val="accent1">
                              <a:lumMod val="75000"/>
                            </a:schemeClr>
                          </a:solidFill>
                          <a:effectLst/>
                        </a:rPr>
                        <a:t>Cervical polyp</a:t>
                      </a:r>
                    </a:p>
                  </a:txBody>
                  <a:tcPr marL="31750" marR="31750" marT="31750" marB="31750">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3475330952"/>
                  </a:ext>
                </a:extLst>
              </a:tr>
              <a:tr h="223995">
                <a:tc vMerge="1">
                  <a:txBody>
                    <a:bodyPr/>
                    <a:lstStyle/>
                    <a:p>
                      <a:endParaRPr lang="en-US"/>
                    </a:p>
                  </a:txBody>
                  <a:tcPr/>
                </a:tc>
                <a:tc>
                  <a:txBody>
                    <a:bodyPr/>
                    <a:lstStyle/>
                    <a:p>
                      <a:pPr algn="l" fontAlgn="t"/>
                      <a:r>
                        <a:rPr lang="en-US">
                          <a:solidFill>
                            <a:schemeClr val="accent1">
                              <a:lumMod val="75000"/>
                            </a:schemeClr>
                          </a:solidFill>
                          <a:effectLst/>
                        </a:rPr>
                        <a:t>Cervical cancer</a:t>
                      </a:r>
                    </a:p>
                  </a:txBody>
                  <a:tcPr marL="31750" marR="31750" marT="31750" marB="31750">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812401895"/>
                  </a:ext>
                </a:extLst>
              </a:tr>
              <a:tr h="223995">
                <a:tc vMerge="1">
                  <a:txBody>
                    <a:bodyPr/>
                    <a:lstStyle/>
                    <a:p>
                      <a:endParaRPr lang="en-US"/>
                    </a:p>
                  </a:txBody>
                  <a:tcPr/>
                </a:tc>
                <a:tc>
                  <a:txBody>
                    <a:bodyPr/>
                    <a:lstStyle/>
                    <a:p>
                      <a:pPr algn="l" fontAlgn="t"/>
                      <a:r>
                        <a:rPr lang="en-US">
                          <a:solidFill>
                            <a:schemeClr val="accent1">
                              <a:lumMod val="75000"/>
                            </a:schemeClr>
                          </a:solidFill>
                          <a:effectLst/>
                        </a:rPr>
                        <a:t>Infection</a:t>
                      </a:r>
                    </a:p>
                  </a:txBody>
                  <a:tcPr marL="31750" marR="31750" marT="31750" marB="31750">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599509122"/>
                  </a:ext>
                </a:extLst>
              </a:tr>
              <a:tr h="223995">
                <a:tc>
                  <a:txBody>
                    <a:bodyPr/>
                    <a:lstStyle/>
                    <a:p>
                      <a:pPr algn="l" fontAlgn="t"/>
                      <a:r>
                        <a:rPr lang="en-US">
                          <a:solidFill>
                            <a:schemeClr val="accent1">
                              <a:lumMod val="75000"/>
                            </a:schemeClr>
                          </a:solidFill>
                          <a:effectLst/>
                        </a:rPr>
                        <a:t>Uterine</a:t>
                      </a:r>
                    </a:p>
                  </a:txBody>
                  <a:tcPr marL="31750" marR="31750" marT="31750" marB="31750">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a:solidFill>
                            <a:schemeClr val="accent1">
                              <a:lumMod val="75000"/>
                            </a:schemeClr>
                          </a:solidFill>
                          <a:effectLst/>
                        </a:rPr>
                        <a:t>Endometrial polyp</a:t>
                      </a:r>
                    </a:p>
                  </a:txBody>
                  <a:tcPr marL="31750" marR="31750" marT="31750" marB="31750">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200654386"/>
                  </a:ext>
                </a:extLst>
              </a:tr>
              <a:tr h="223995">
                <a:tc>
                  <a:txBody>
                    <a:bodyPr/>
                    <a:lstStyle/>
                    <a:p>
                      <a:pPr algn="l" fontAlgn="t"/>
                      <a:r>
                        <a:rPr lang="en-US">
                          <a:solidFill>
                            <a:schemeClr val="accent1">
                              <a:lumMod val="75000"/>
                            </a:schemeClr>
                          </a:solidFill>
                          <a:effectLst/>
                        </a:rPr>
                        <a:t>Other</a:t>
                      </a:r>
                    </a:p>
                  </a:txBody>
                  <a:tcPr marL="31750" marR="31750" marT="31750" marB="31750">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dirty="0">
                          <a:solidFill>
                            <a:schemeClr val="accent1">
                              <a:lumMod val="75000"/>
                            </a:schemeClr>
                          </a:solidFill>
                          <a:effectLst/>
                        </a:rPr>
                        <a:t>Trauma</a:t>
                      </a:r>
                    </a:p>
                  </a:txBody>
                  <a:tcPr marL="31750" marR="31750" marT="31750" marB="31750">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618712110"/>
                  </a:ext>
                </a:extLst>
              </a:tr>
            </a:tbl>
          </a:graphicData>
        </a:graphic>
      </p:graphicFrame>
    </p:spTree>
    <p:extLst>
      <p:ext uri="{BB962C8B-B14F-4D97-AF65-F5344CB8AC3E}">
        <p14:creationId xmlns:p14="http://schemas.microsoft.com/office/powerpoint/2010/main" val="408798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41F79CEF-931E-4142-B43A-B84F71A354DF}"/>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Causes of intermenstrual bleeding</a:t>
            </a:r>
          </a:p>
        </p:txBody>
      </p:sp>
      <p:graphicFrame>
        <p:nvGraphicFramePr>
          <p:cNvPr id="10" name="Table 9">
            <a:extLst>
              <a:ext uri="{FF2B5EF4-FFF2-40B4-BE49-F238E27FC236}">
                <a16:creationId xmlns:a16="http://schemas.microsoft.com/office/drawing/2014/main" id="{F1E9E4BA-1C12-4064-8AF8-C956B5121FDD}"/>
              </a:ext>
            </a:extLst>
          </p:cNvPr>
          <p:cNvGraphicFramePr>
            <a:graphicFrameLocks noGrp="1"/>
          </p:cNvGraphicFramePr>
          <p:nvPr>
            <p:extLst>
              <p:ext uri="{D42A27DB-BD31-4B8C-83A1-F6EECF244321}">
                <p14:modId xmlns:p14="http://schemas.microsoft.com/office/powerpoint/2010/main" val="3541579339"/>
              </p:ext>
            </p:extLst>
          </p:nvPr>
        </p:nvGraphicFramePr>
        <p:xfrm>
          <a:off x="4441371" y="0"/>
          <a:ext cx="7654836" cy="6578628"/>
        </p:xfrm>
        <a:graphic>
          <a:graphicData uri="http://schemas.openxmlformats.org/drawingml/2006/table">
            <a:tbl>
              <a:tblPr/>
              <a:tblGrid>
                <a:gridCol w="2906810">
                  <a:extLst>
                    <a:ext uri="{9D8B030D-6E8A-4147-A177-3AD203B41FA5}">
                      <a16:colId xmlns:a16="http://schemas.microsoft.com/office/drawing/2014/main" val="1961642304"/>
                    </a:ext>
                  </a:extLst>
                </a:gridCol>
                <a:gridCol w="4748026">
                  <a:extLst>
                    <a:ext uri="{9D8B030D-6E8A-4147-A177-3AD203B41FA5}">
                      <a16:colId xmlns:a16="http://schemas.microsoft.com/office/drawing/2014/main" val="2106321460"/>
                    </a:ext>
                  </a:extLst>
                </a:gridCol>
              </a:tblGrid>
              <a:tr h="294348">
                <a:tc>
                  <a:txBody>
                    <a:bodyPr/>
                    <a:lstStyle/>
                    <a:p>
                      <a:pPr algn="ctr" fontAlgn="t"/>
                      <a:r>
                        <a:rPr lang="en-US" sz="1800" b="1" dirty="0">
                          <a:solidFill>
                            <a:schemeClr val="accent1">
                              <a:lumMod val="75000"/>
                            </a:schemeClr>
                          </a:solidFill>
                          <a:effectLst/>
                        </a:rPr>
                        <a:t>Physiological</a:t>
                      </a:r>
                    </a:p>
                  </a:txBody>
                  <a:tcPr marL="19474" marR="19474" marT="19474" marB="19474">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ctr" fontAlgn="t"/>
                      <a:r>
                        <a:rPr lang="en-US" sz="1800" b="1" dirty="0">
                          <a:solidFill>
                            <a:schemeClr val="accent1">
                              <a:lumMod val="75000"/>
                            </a:schemeClr>
                          </a:solidFill>
                          <a:effectLst/>
                        </a:rPr>
                        <a:t>Ovulation</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362375471"/>
                  </a:ext>
                </a:extLst>
              </a:tr>
              <a:tr h="294348">
                <a:tc rowSpan="2">
                  <a:txBody>
                    <a:bodyPr/>
                    <a:lstStyle/>
                    <a:p>
                      <a:pPr algn="ctr" fontAlgn="t"/>
                      <a:r>
                        <a:rPr lang="en-US" sz="1800" b="1" dirty="0">
                          <a:solidFill>
                            <a:schemeClr val="accent1">
                              <a:lumMod val="75000"/>
                            </a:schemeClr>
                          </a:solidFill>
                          <a:effectLst/>
                        </a:rPr>
                        <a:t>Vaginal</a:t>
                      </a:r>
                    </a:p>
                  </a:txBody>
                  <a:tcPr marL="19474" marR="19474" marT="19474" marB="19474">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sz="1800">
                          <a:solidFill>
                            <a:schemeClr val="accent1">
                              <a:lumMod val="75000"/>
                            </a:schemeClr>
                          </a:solidFill>
                          <a:effectLst/>
                        </a:rPr>
                        <a:t>Adenosis</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465503243"/>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Vaginal cancer</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286351360"/>
                  </a:ext>
                </a:extLst>
              </a:tr>
              <a:tr h="294348">
                <a:tc rowSpan="5">
                  <a:txBody>
                    <a:bodyPr/>
                    <a:lstStyle/>
                    <a:p>
                      <a:pPr algn="ctr" fontAlgn="t"/>
                      <a:r>
                        <a:rPr lang="en-US" sz="1800" b="1" dirty="0">
                          <a:solidFill>
                            <a:schemeClr val="accent1">
                              <a:lumMod val="75000"/>
                            </a:schemeClr>
                          </a:solidFill>
                          <a:effectLst/>
                        </a:rPr>
                        <a:t>Cervical</a:t>
                      </a:r>
                    </a:p>
                  </a:txBody>
                  <a:tcPr marL="19474" marR="19474" marT="19474" marB="19474">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sz="1800" dirty="0">
                          <a:solidFill>
                            <a:schemeClr val="accent1">
                              <a:lumMod val="75000"/>
                            </a:schemeClr>
                          </a:solidFill>
                          <a:effectLst/>
                        </a:rPr>
                        <a:t>Cervical polyp</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4210918738"/>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Cervical ectropion</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73699500"/>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Cervical cancer</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505863117"/>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Infection (chlamydia, gonorrhoea)</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520883214"/>
                  </a:ext>
                </a:extLst>
              </a:tr>
              <a:tr h="294348">
                <a:tc vMerge="1">
                  <a:txBody>
                    <a:bodyPr/>
                    <a:lstStyle/>
                    <a:p>
                      <a:endParaRPr lang="en-US"/>
                    </a:p>
                  </a:txBody>
                  <a:tcPr/>
                </a:tc>
                <a:tc>
                  <a:txBody>
                    <a:bodyPr/>
                    <a:lstStyle/>
                    <a:p>
                      <a:pPr algn="l" fontAlgn="t"/>
                      <a:r>
                        <a:rPr lang="en-US" sz="1800" dirty="0" err="1">
                          <a:solidFill>
                            <a:schemeClr val="accent1">
                              <a:lumMod val="75000"/>
                            </a:schemeClr>
                          </a:solidFill>
                          <a:effectLst/>
                        </a:rPr>
                        <a:t>Condylomata</a:t>
                      </a:r>
                      <a:endParaRPr lang="en-US" sz="1800" dirty="0">
                        <a:solidFill>
                          <a:schemeClr val="accent1">
                            <a:lumMod val="75000"/>
                          </a:schemeClr>
                        </a:solidFill>
                        <a:effectLst/>
                      </a:endParaRP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3870012407"/>
                  </a:ext>
                </a:extLst>
              </a:tr>
              <a:tr h="294348">
                <a:tc rowSpan="7">
                  <a:txBody>
                    <a:bodyPr/>
                    <a:lstStyle/>
                    <a:p>
                      <a:pPr algn="ctr" fontAlgn="t"/>
                      <a:r>
                        <a:rPr lang="en-US" sz="1800" b="1" dirty="0">
                          <a:solidFill>
                            <a:schemeClr val="accent1">
                              <a:lumMod val="75000"/>
                            </a:schemeClr>
                          </a:solidFill>
                          <a:effectLst/>
                        </a:rPr>
                        <a:t>Uterine</a:t>
                      </a:r>
                    </a:p>
                  </a:txBody>
                  <a:tcPr marL="19474" marR="19474" marT="19474" marB="19474">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sz="1800">
                          <a:solidFill>
                            <a:schemeClr val="accent1">
                              <a:lumMod val="75000"/>
                            </a:schemeClr>
                          </a:solidFill>
                          <a:effectLst/>
                        </a:rPr>
                        <a:t>Endometrial polyp</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485227092"/>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Fibroids</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769613123"/>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Endometritis</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180943044"/>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Adenomyosis</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49937954"/>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Endometrial cancer</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227243069"/>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Caesarean scar defect</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3815483320"/>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Malpositioned IUCD</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3794103142"/>
                  </a:ext>
                </a:extLst>
              </a:tr>
              <a:tr h="294348">
                <a:tc>
                  <a:txBody>
                    <a:bodyPr/>
                    <a:lstStyle/>
                    <a:p>
                      <a:pPr algn="ctr" fontAlgn="t"/>
                      <a:r>
                        <a:rPr lang="en-US" sz="1800" b="1" dirty="0">
                          <a:solidFill>
                            <a:schemeClr val="accent1">
                              <a:lumMod val="75000"/>
                            </a:schemeClr>
                          </a:solidFill>
                          <a:effectLst/>
                        </a:rPr>
                        <a:t>Ovarian</a:t>
                      </a:r>
                    </a:p>
                  </a:txBody>
                  <a:tcPr marL="19474" marR="19474" marT="19474" marB="19474">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sz="1800">
                          <a:solidFill>
                            <a:schemeClr val="accent1">
                              <a:lumMod val="75000"/>
                            </a:schemeClr>
                          </a:solidFill>
                          <a:effectLst/>
                        </a:rPr>
                        <a:t>Hormone secreting tumours</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458391622"/>
                  </a:ext>
                </a:extLst>
              </a:tr>
              <a:tr h="294348">
                <a:tc rowSpan="3">
                  <a:txBody>
                    <a:bodyPr/>
                    <a:lstStyle/>
                    <a:p>
                      <a:pPr algn="ctr" fontAlgn="t"/>
                      <a:r>
                        <a:rPr lang="en-US" sz="1800" b="1" dirty="0">
                          <a:solidFill>
                            <a:schemeClr val="accent1">
                              <a:lumMod val="75000"/>
                            </a:schemeClr>
                          </a:solidFill>
                          <a:effectLst/>
                        </a:rPr>
                        <a:t>Hormonal</a:t>
                      </a:r>
                    </a:p>
                  </a:txBody>
                  <a:tcPr marL="19474" marR="19474" marT="19474" marB="19474">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sz="1800">
                          <a:solidFill>
                            <a:schemeClr val="accent1">
                              <a:lumMod val="75000"/>
                            </a:schemeClr>
                          </a:solidFill>
                          <a:effectLst/>
                        </a:rPr>
                        <a:t>Hormonal contraceptive use</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800003225"/>
                  </a:ext>
                </a:extLst>
              </a:tr>
              <a:tr h="295238">
                <a:tc vMerge="1">
                  <a:txBody>
                    <a:bodyPr/>
                    <a:lstStyle/>
                    <a:p>
                      <a:endParaRPr lang="en-US"/>
                    </a:p>
                  </a:txBody>
                  <a:tcPr/>
                </a:tc>
                <a:tc>
                  <a:txBody>
                    <a:bodyPr/>
                    <a:lstStyle/>
                    <a:p>
                      <a:pPr algn="l" fontAlgn="t"/>
                      <a:r>
                        <a:rPr lang="en-US" sz="1800">
                          <a:solidFill>
                            <a:schemeClr val="accent1">
                              <a:lumMod val="75000"/>
                            </a:schemeClr>
                          </a:solidFill>
                          <a:effectLst/>
                        </a:rPr>
                        <a:t>Poor compliance with hormonal contraceptive</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97723802"/>
                  </a:ext>
                </a:extLst>
              </a:tr>
              <a:tr h="294348">
                <a:tc vMerge="1">
                  <a:txBody>
                    <a:bodyPr/>
                    <a:lstStyle/>
                    <a:p>
                      <a:endParaRPr lang="en-US"/>
                    </a:p>
                  </a:txBody>
                  <a:tcPr/>
                </a:tc>
                <a:tc>
                  <a:txBody>
                    <a:bodyPr/>
                    <a:lstStyle/>
                    <a:p>
                      <a:pPr algn="l" fontAlgn="t"/>
                      <a:r>
                        <a:rPr lang="en-US" sz="1800">
                          <a:solidFill>
                            <a:schemeClr val="accent1">
                              <a:lumMod val="75000"/>
                            </a:schemeClr>
                          </a:solidFill>
                          <a:effectLst/>
                        </a:rPr>
                        <a:t>Perimenopausal hormonal changes</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27065120"/>
                  </a:ext>
                </a:extLst>
              </a:tr>
              <a:tr h="294348">
                <a:tc rowSpan="2">
                  <a:txBody>
                    <a:bodyPr/>
                    <a:lstStyle/>
                    <a:p>
                      <a:pPr algn="ctr" fontAlgn="t"/>
                      <a:r>
                        <a:rPr lang="en-US" sz="1800" b="1" dirty="0">
                          <a:solidFill>
                            <a:schemeClr val="accent1">
                              <a:lumMod val="75000"/>
                            </a:schemeClr>
                          </a:solidFill>
                          <a:effectLst/>
                        </a:rPr>
                        <a:t>Other</a:t>
                      </a:r>
                    </a:p>
                  </a:txBody>
                  <a:tcPr marL="19474" marR="19474" marT="19474" marB="19474">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l" fontAlgn="t"/>
                      <a:r>
                        <a:rPr lang="en-US" sz="1800">
                          <a:solidFill>
                            <a:schemeClr val="accent1">
                              <a:lumMod val="75000"/>
                            </a:schemeClr>
                          </a:solidFill>
                          <a:effectLst/>
                        </a:rPr>
                        <a:t>Drug use (Tamoxifen, anticoagulants)</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977091736"/>
                  </a:ext>
                </a:extLst>
              </a:tr>
              <a:tr h="295238">
                <a:tc vMerge="1">
                  <a:txBody>
                    <a:bodyPr/>
                    <a:lstStyle/>
                    <a:p>
                      <a:endParaRPr lang="en-US"/>
                    </a:p>
                  </a:txBody>
                  <a:tcPr/>
                </a:tc>
                <a:tc>
                  <a:txBody>
                    <a:bodyPr/>
                    <a:lstStyle/>
                    <a:p>
                      <a:pPr algn="l" fontAlgn="t"/>
                      <a:r>
                        <a:rPr lang="en-US" sz="1800" dirty="0">
                          <a:solidFill>
                            <a:schemeClr val="accent1">
                              <a:lumMod val="75000"/>
                            </a:schemeClr>
                          </a:solidFill>
                          <a:effectLst/>
                        </a:rPr>
                        <a:t>Drug interaction with hormonal contraceptives</a:t>
                      </a:r>
                    </a:p>
                  </a:txBody>
                  <a:tcPr marL="19474" marR="19474" marT="19474" marB="19474">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3064707952"/>
                  </a:ext>
                </a:extLst>
              </a:tr>
            </a:tbl>
          </a:graphicData>
        </a:graphic>
      </p:graphicFrame>
    </p:spTree>
    <p:extLst>
      <p:ext uri="{BB962C8B-B14F-4D97-AF65-F5344CB8AC3E}">
        <p14:creationId xmlns:p14="http://schemas.microsoft.com/office/powerpoint/2010/main" val="309054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C476B8-3A4A-4AFF-B3C2-C79E004544F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Pelvic pain</a:t>
            </a:r>
          </a:p>
        </p:txBody>
      </p:sp>
      <p:sp>
        <p:nvSpPr>
          <p:cNvPr id="3" name="Content Placeholder 2">
            <a:extLst>
              <a:ext uri="{FF2B5EF4-FFF2-40B4-BE49-F238E27FC236}">
                <a16:creationId xmlns:a16="http://schemas.microsoft.com/office/drawing/2014/main" id="{9378A145-51B6-44FC-ABB9-B545D4E4FA51}"/>
              </a:ext>
            </a:extLst>
          </p:cNvPr>
          <p:cNvSpPr>
            <a:spLocks noGrp="1"/>
          </p:cNvSpPr>
          <p:nvPr>
            <p:ph idx="1"/>
          </p:nvPr>
        </p:nvSpPr>
        <p:spPr>
          <a:xfrm>
            <a:off x="6090574" y="801866"/>
            <a:ext cx="5306084" cy="5230634"/>
          </a:xfrm>
        </p:spPr>
        <p:txBody>
          <a:bodyPr anchor="ctr">
            <a:normAutofit/>
          </a:bodyPr>
          <a:lstStyle/>
          <a:p>
            <a:r>
              <a:rPr lang="en-US" sz="2400" dirty="0">
                <a:solidFill>
                  <a:schemeClr val="accent1">
                    <a:lumMod val="75000"/>
                  </a:schemeClr>
                </a:solidFill>
              </a:rPr>
              <a:t>Dysmenorrhea- pain during periods </a:t>
            </a:r>
          </a:p>
          <a:p>
            <a:r>
              <a:rPr lang="en-US" sz="2400" dirty="0">
                <a:solidFill>
                  <a:schemeClr val="accent1">
                    <a:lumMod val="75000"/>
                  </a:schemeClr>
                </a:solidFill>
              </a:rPr>
              <a:t>Dyspareunia- pain during intercourse can be superficial or deep </a:t>
            </a:r>
          </a:p>
          <a:p>
            <a:r>
              <a:rPr lang="en-US" sz="2400" dirty="0">
                <a:solidFill>
                  <a:schemeClr val="accent1">
                    <a:lumMod val="75000"/>
                  </a:schemeClr>
                </a:solidFill>
              </a:rPr>
              <a:t>Dysuria- pain during urination </a:t>
            </a:r>
          </a:p>
          <a:p>
            <a:r>
              <a:rPr lang="en-US" sz="2400" dirty="0">
                <a:solidFill>
                  <a:schemeClr val="accent1">
                    <a:lumMod val="75000"/>
                  </a:schemeClr>
                </a:solidFill>
              </a:rPr>
              <a:t>Dyschesia-pain during bowel motion </a:t>
            </a:r>
          </a:p>
        </p:txBody>
      </p:sp>
    </p:spTree>
    <p:extLst>
      <p:ext uri="{BB962C8B-B14F-4D97-AF65-F5344CB8AC3E}">
        <p14:creationId xmlns:p14="http://schemas.microsoft.com/office/powerpoint/2010/main" val="423106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C476B8-3A4A-4AFF-B3C2-C79E004544F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Vaginal discharge</a:t>
            </a:r>
          </a:p>
        </p:txBody>
      </p:sp>
      <p:sp>
        <p:nvSpPr>
          <p:cNvPr id="5" name="Content Placeholder 4">
            <a:extLst>
              <a:ext uri="{FF2B5EF4-FFF2-40B4-BE49-F238E27FC236}">
                <a16:creationId xmlns:a16="http://schemas.microsoft.com/office/drawing/2014/main" id="{07153C2A-993F-4C28-AF46-0D9C60129524}"/>
              </a:ext>
            </a:extLst>
          </p:cNvPr>
          <p:cNvSpPr>
            <a:spLocks noGrp="1"/>
          </p:cNvSpPr>
          <p:nvPr>
            <p:ph idx="1"/>
          </p:nvPr>
        </p:nvSpPr>
        <p:spPr>
          <a:xfrm>
            <a:off x="6574970" y="1210491"/>
            <a:ext cx="4778829" cy="4966472"/>
          </a:xfrm>
        </p:spPr>
        <p:txBody>
          <a:bodyPr>
            <a:normAutofit fontScale="85000" lnSpcReduction="10000"/>
          </a:bodyPr>
          <a:lstStyle/>
          <a:p>
            <a:r>
              <a:rPr lang="en-US" dirty="0">
                <a:solidFill>
                  <a:schemeClr val="accent1">
                    <a:lumMod val="75000"/>
                  </a:schemeClr>
                </a:solidFill>
              </a:rPr>
              <a:t>This may be normal and variable during the menstrual cycle. Prior to ovulation, it is clear and abundant, and stretches like egg white; after ovulation, it is thicker, does not stretch and is less abundant. Abnormal vaginal discharge occurs with infection. Ask about:</a:t>
            </a:r>
          </a:p>
          <a:p>
            <a:r>
              <a:rPr lang="en-US" dirty="0">
                <a:solidFill>
                  <a:schemeClr val="accent1">
                    <a:lumMod val="75000"/>
                  </a:schemeClr>
                </a:solidFill>
              </a:rPr>
              <a:t>consistency</a:t>
            </a:r>
          </a:p>
          <a:p>
            <a:r>
              <a:rPr lang="en-US" dirty="0" err="1">
                <a:solidFill>
                  <a:schemeClr val="accent1">
                    <a:lumMod val="75000"/>
                  </a:schemeClr>
                </a:solidFill>
              </a:rPr>
              <a:t>colour</a:t>
            </a:r>
            <a:endParaRPr lang="en-US" dirty="0">
              <a:solidFill>
                <a:schemeClr val="accent1">
                  <a:lumMod val="75000"/>
                </a:schemeClr>
              </a:solidFill>
            </a:endParaRPr>
          </a:p>
          <a:p>
            <a:r>
              <a:rPr lang="en-US" dirty="0" err="1">
                <a:solidFill>
                  <a:schemeClr val="accent1">
                    <a:lumMod val="75000"/>
                  </a:schemeClr>
                </a:solidFill>
              </a:rPr>
              <a:t>odour</a:t>
            </a:r>
            <a:endParaRPr lang="en-US" dirty="0">
              <a:solidFill>
                <a:schemeClr val="accent1">
                  <a:lumMod val="75000"/>
                </a:schemeClr>
              </a:solidFill>
            </a:endParaRPr>
          </a:p>
          <a:p>
            <a:r>
              <a:rPr lang="en-US" dirty="0">
                <a:solidFill>
                  <a:schemeClr val="accent1">
                    <a:lumMod val="75000"/>
                  </a:schemeClr>
                </a:solidFill>
              </a:rPr>
              <a:t>associated itch, pain or dysuria.</a:t>
            </a:r>
          </a:p>
          <a:p>
            <a:r>
              <a:rPr lang="en-US" dirty="0">
                <a:solidFill>
                  <a:schemeClr val="accent1">
                    <a:lumMod val="75000"/>
                  </a:schemeClr>
                </a:solidFill>
              </a:rPr>
              <a:t>Past episodes</a:t>
            </a:r>
          </a:p>
          <a:p>
            <a:r>
              <a:rPr lang="en-US" dirty="0">
                <a:solidFill>
                  <a:schemeClr val="accent1">
                    <a:lumMod val="75000"/>
                  </a:schemeClr>
                </a:solidFill>
              </a:rPr>
              <a:t>Ask about partner STI history</a:t>
            </a:r>
          </a:p>
        </p:txBody>
      </p:sp>
    </p:spTree>
    <p:extLst>
      <p:ext uri="{BB962C8B-B14F-4D97-AF65-F5344CB8AC3E}">
        <p14:creationId xmlns:p14="http://schemas.microsoft.com/office/powerpoint/2010/main" val="240237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C476B8-3A4A-4AFF-B3C2-C79E004544F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Vaginal discharge</a:t>
            </a:r>
          </a:p>
        </p:txBody>
      </p:sp>
      <p:sp>
        <p:nvSpPr>
          <p:cNvPr id="5" name="Content Placeholder 4">
            <a:extLst>
              <a:ext uri="{FF2B5EF4-FFF2-40B4-BE49-F238E27FC236}">
                <a16:creationId xmlns:a16="http://schemas.microsoft.com/office/drawing/2014/main" id="{07153C2A-993F-4C28-AF46-0D9C60129524}"/>
              </a:ext>
            </a:extLst>
          </p:cNvPr>
          <p:cNvSpPr>
            <a:spLocks noGrp="1"/>
          </p:cNvSpPr>
          <p:nvPr>
            <p:ph idx="1"/>
          </p:nvPr>
        </p:nvSpPr>
        <p:spPr>
          <a:xfrm>
            <a:off x="5146765" y="269966"/>
            <a:ext cx="7045233" cy="6588034"/>
          </a:xfrm>
        </p:spPr>
        <p:txBody>
          <a:bodyPr>
            <a:normAutofit fontScale="92500" lnSpcReduction="10000"/>
          </a:bodyPr>
          <a:lstStyle/>
          <a:p>
            <a:r>
              <a:rPr lang="en-US" sz="1600" b="1" dirty="0">
                <a:solidFill>
                  <a:schemeClr val="accent1">
                    <a:lumMod val="75000"/>
                  </a:schemeClr>
                </a:solidFill>
              </a:rPr>
              <a:t>The most common non-sexually transmitted infection </a:t>
            </a:r>
          </a:p>
          <a:p>
            <a:r>
              <a:rPr lang="en-US" sz="2200" b="1" dirty="0">
                <a:solidFill>
                  <a:schemeClr val="accent1">
                    <a:lumMod val="75000"/>
                  </a:schemeClr>
                </a:solidFill>
              </a:rPr>
              <a:t>Candida</a:t>
            </a:r>
            <a:r>
              <a:rPr lang="en-US" sz="1600" dirty="0">
                <a:solidFill>
                  <a:schemeClr val="accent1">
                    <a:lumMod val="75000"/>
                  </a:schemeClr>
                </a:solidFill>
              </a:rPr>
              <a:t> </a:t>
            </a:r>
            <a:r>
              <a:rPr lang="en-US" sz="1700" dirty="0">
                <a:solidFill>
                  <a:schemeClr val="accent1">
                    <a:lumMod val="75000"/>
                  </a:schemeClr>
                </a:solidFill>
              </a:rPr>
              <a:t>gives </a:t>
            </a:r>
            <a:r>
              <a:rPr lang="en-US" sz="1700" u="sng" dirty="0">
                <a:solidFill>
                  <a:schemeClr val="accent1">
                    <a:lumMod val="75000"/>
                  </a:schemeClr>
                </a:solidFill>
              </a:rPr>
              <a:t>a thick, white, curdy discharge often associated with marked </a:t>
            </a:r>
            <a:r>
              <a:rPr lang="en-US" sz="1700" u="sng" dirty="0" err="1">
                <a:solidFill>
                  <a:schemeClr val="accent1">
                    <a:lumMod val="75000"/>
                  </a:schemeClr>
                </a:solidFill>
              </a:rPr>
              <a:t>vulval</a:t>
            </a:r>
            <a:r>
              <a:rPr lang="en-US" sz="1700" u="sng" dirty="0">
                <a:solidFill>
                  <a:schemeClr val="accent1">
                    <a:lumMod val="75000"/>
                  </a:schemeClr>
                </a:solidFill>
              </a:rPr>
              <a:t> itching. </a:t>
            </a:r>
          </a:p>
          <a:p>
            <a:r>
              <a:rPr lang="en-US" sz="2200" b="1" dirty="0">
                <a:solidFill>
                  <a:schemeClr val="accent1">
                    <a:lumMod val="75000"/>
                  </a:schemeClr>
                </a:solidFill>
              </a:rPr>
              <a:t>Bacterial vaginosis </a:t>
            </a:r>
            <a:r>
              <a:rPr lang="en-US" sz="1700" dirty="0">
                <a:solidFill>
                  <a:schemeClr val="accent1">
                    <a:lumMod val="75000"/>
                  </a:schemeClr>
                </a:solidFill>
              </a:rPr>
              <a:t>is a common, non-sexually acquired infection, usually caused by Gardnerella vaginalis , producing a </a:t>
            </a:r>
            <a:r>
              <a:rPr lang="en-US" sz="1700" u="sng" dirty="0">
                <a:solidFill>
                  <a:schemeClr val="accent1">
                    <a:lumMod val="75000"/>
                  </a:schemeClr>
                </a:solidFill>
              </a:rPr>
              <a:t>watery, fishy-smelling discharge</a:t>
            </a:r>
            <a:r>
              <a:rPr lang="en-US" sz="1700" dirty="0">
                <a:solidFill>
                  <a:schemeClr val="accent1">
                    <a:lumMod val="75000"/>
                  </a:schemeClr>
                </a:solidFill>
              </a:rPr>
              <a:t>. The pH of normal vaginal secretions is usually &lt; 4.5 but in bacterial vaginosis it is &gt; 5. </a:t>
            </a:r>
          </a:p>
          <a:p>
            <a:r>
              <a:rPr lang="en-US" sz="1600" b="1" dirty="0">
                <a:solidFill>
                  <a:schemeClr val="accent1">
                    <a:lumMod val="75000"/>
                  </a:schemeClr>
                </a:solidFill>
              </a:rPr>
              <a:t>Sexually transmitted infections (STIs) </a:t>
            </a:r>
          </a:p>
          <a:p>
            <a:r>
              <a:rPr lang="en-US" sz="1900" b="1" dirty="0">
                <a:solidFill>
                  <a:schemeClr val="accent1">
                    <a:lumMod val="75000"/>
                  </a:schemeClr>
                </a:solidFill>
              </a:rPr>
              <a:t>Chlamydia &amp; Gonorrhea </a:t>
            </a:r>
            <a:r>
              <a:rPr lang="en-US" sz="1600" dirty="0">
                <a:solidFill>
                  <a:schemeClr val="accent1">
                    <a:lumMod val="75000"/>
                  </a:schemeClr>
                </a:solidFill>
              </a:rPr>
              <a:t>usually do not cause symptoms. When symptoms do occur, they may show up between a few days and several weeks after infection. </a:t>
            </a:r>
          </a:p>
          <a:p>
            <a:pPr lvl="1"/>
            <a:r>
              <a:rPr lang="en-US" sz="1900" dirty="0">
                <a:solidFill>
                  <a:schemeClr val="accent1">
                    <a:lumMod val="75000"/>
                  </a:schemeClr>
                </a:solidFill>
              </a:rPr>
              <a:t>A </a:t>
            </a:r>
            <a:r>
              <a:rPr lang="en-US" sz="1900" dirty="0">
                <a:solidFill>
                  <a:schemeClr val="accent1">
                    <a:lumMod val="75000"/>
                  </a:schemeClr>
                </a:solidFill>
                <a:highlight>
                  <a:srgbClr val="FFFF00"/>
                </a:highlight>
              </a:rPr>
              <a:t>yellow discharge </a:t>
            </a:r>
            <a:r>
              <a:rPr lang="en-US" sz="1900" dirty="0">
                <a:solidFill>
                  <a:schemeClr val="accent1">
                    <a:lumMod val="75000"/>
                  </a:schemeClr>
                </a:solidFill>
              </a:rPr>
              <a:t>from the vagina or urethra</a:t>
            </a:r>
          </a:p>
          <a:p>
            <a:pPr lvl="1"/>
            <a:r>
              <a:rPr lang="en-US" sz="1900" dirty="0">
                <a:solidFill>
                  <a:schemeClr val="accent1">
                    <a:lumMod val="75000"/>
                  </a:schemeClr>
                </a:solidFill>
              </a:rPr>
              <a:t>Painful or frequent urination</a:t>
            </a:r>
          </a:p>
          <a:p>
            <a:pPr lvl="1"/>
            <a:r>
              <a:rPr lang="en-US" sz="1900" dirty="0">
                <a:solidFill>
                  <a:schemeClr val="accent1">
                    <a:lumMod val="75000"/>
                  </a:schemeClr>
                </a:solidFill>
              </a:rPr>
              <a:t>Vaginal bleeding between periods</a:t>
            </a:r>
          </a:p>
          <a:p>
            <a:pPr lvl="1"/>
            <a:r>
              <a:rPr lang="en-US" sz="1900" dirty="0">
                <a:solidFill>
                  <a:schemeClr val="accent1">
                    <a:lumMod val="75000"/>
                  </a:schemeClr>
                </a:solidFill>
              </a:rPr>
              <a:t>Rectal bleeding, discharge, or pain</a:t>
            </a:r>
          </a:p>
          <a:p>
            <a:r>
              <a:rPr lang="en-US" sz="1900" b="1" dirty="0">
                <a:solidFill>
                  <a:schemeClr val="accent1">
                    <a:lumMod val="75000"/>
                  </a:schemeClr>
                </a:solidFill>
              </a:rPr>
              <a:t>Trichomoniasis </a:t>
            </a:r>
            <a:r>
              <a:rPr lang="en-US" sz="1600" dirty="0">
                <a:solidFill>
                  <a:schemeClr val="accent1">
                    <a:lumMod val="75000"/>
                  </a:schemeClr>
                </a:solidFill>
              </a:rPr>
              <a:t>causes symptoms, they may appear within five to 28 days of exposure and range from mild irritation to severe inflammation. Signs and symptoms may include:</a:t>
            </a:r>
          </a:p>
          <a:p>
            <a:pPr lvl="1"/>
            <a:r>
              <a:rPr lang="en-US" sz="1800" dirty="0">
                <a:solidFill>
                  <a:schemeClr val="accent1">
                    <a:lumMod val="75000"/>
                  </a:schemeClr>
                </a:solidFill>
              </a:rPr>
              <a:t>Clear, white, </a:t>
            </a:r>
            <a:r>
              <a:rPr lang="en-US" sz="1800" dirty="0">
                <a:solidFill>
                  <a:schemeClr val="accent6">
                    <a:lumMod val="75000"/>
                  </a:schemeClr>
                </a:solidFill>
              </a:rPr>
              <a:t>greenish or yellowish </a:t>
            </a:r>
            <a:r>
              <a:rPr lang="en-US" sz="1800" dirty="0">
                <a:solidFill>
                  <a:schemeClr val="accent1">
                    <a:lumMod val="75000"/>
                  </a:schemeClr>
                </a:solidFill>
              </a:rPr>
              <a:t>vaginal discharge</a:t>
            </a:r>
          </a:p>
          <a:p>
            <a:pPr lvl="1"/>
            <a:r>
              <a:rPr lang="en-US" sz="1800" dirty="0">
                <a:solidFill>
                  <a:schemeClr val="accent1">
                    <a:lumMod val="75000"/>
                  </a:schemeClr>
                </a:solidFill>
              </a:rPr>
              <a:t>Discharge from the penis</a:t>
            </a:r>
          </a:p>
          <a:p>
            <a:pPr lvl="1"/>
            <a:r>
              <a:rPr lang="en-US" sz="1800" dirty="0">
                <a:solidFill>
                  <a:schemeClr val="accent1">
                    <a:lumMod val="75000"/>
                  </a:schemeClr>
                </a:solidFill>
              </a:rPr>
              <a:t>Strong vaginal odor</a:t>
            </a:r>
          </a:p>
          <a:p>
            <a:pPr lvl="1"/>
            <a:r>
              <a:rPr lang="en-US" sz="1800" dirty="0">
                <a:solidFill>
                  <a:schemeClr val="accent1">
                    <a:lumMod val="75000"/>
                  </a:schemeClr>
                </a:solidFill>
              </a:rPr>
              <a:t>Vaginal itching or irritation</a:t>
            </a:r>
          </a:p>
          <a:p>
            <a:pPr lvl="1"/>
            <a:r>
              <a:rPr lang="en-US" sz="1800" dirty="0">
                <a:solidFill>
                  <a:schemeClr val="accent1">
                    <a:lumMod val="75000"/>
                  </a:schemeClr>
                </a:solidFill>
              </a:rPr>
              <a:t>Itching or irritation inside the penis</a:t>
            </a:r>
          </a:p>
          <a:p>
            <a:pPr lvl="1"/>
            <a:r>
              <a:rPr lang="en-US" sz="1800" dirty="0">
                <a:solidFill>
                  <a:schemeClr val="accent1">
                    <a:lumMod val="75000"/>
                  </a:schemeClr>
                </a:solidFill>
              </a:rPr>
              <a:t>Pain during sexual intercourse</a:t>
            </a:r>
          </a:p>
          <a:p>
            <a:pPr lvl="1"/>
            <a:r>
              <a:rPr lang="en-US" sz="1800" dirty="0">
                <a:solidFill>
                  <a:schemeClr val="accent1">
                    <a:lumMod val="75000"/>
                  </a:schemeClr>
                </a:solidFill>
              </a:rPr>
              <a:t>Painful urination</a:t>
            </a:r>
          </a:p>
        </p:txBody>
      </p:sp>
    </p:spTree>
    <p:extLst>
      <p:ext uri="{BB962C8B-B14F-4D97-AF65-F5344CB8AC3E}">
        <p14:creationId xmlns:p14="http://schemas.microsoft.com/office/powerpoint/2010/main" val="183443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C476B8-3A4A-4AFF-B3C2-C79E004544F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Taking a sexual history</a:t>
            </a:r>
          </a:p>
        </p:txBody>
      </p:sp>
      <p:sp>
        <p:nvSpPr>
          <p:cNvPr id="5" name="Content Placeholder 4">
            <a:extLst>
              <a:ext uri="{FF2B5EF4-FFF2-40B4-BE49-F238E27FC236}">
                <a16:creationId xmlns:a16="http://schemas.microsoft.com/office/drawing/2014/main" id="{07153C2A-993F-4C28-AF46-0D9C60129524}"/>
              </a:ext>
            </a:extLst>
          </p:cNvPr>
          <p:cNvSpPr>
            <a:spLocks noGrp="1"/>
          </p:cNvSpPr>
          <p:nvPr>
            <p:ph idx="1"/>
          </p:nvPr>
        </p:nvSpPr>
        <p:spPr>
          <a:xfrm>
            <a:off x="5146765" y="269966"/>
            <a:ext cx="7045233" cy="6588034"/>
          </a:xfrm>
        </p:spPr>
        <p:txBody>
          <a:bodyPr>
            <a:normAutofit/>
          </a:bodyPr>
          <a:lstStyle/>
          <a:p>
            <a:r>
              <a:rPr lang="en-US" sz="1600" dirty="0">
                <a:solidFill>
                  <a:schemeClr val="accent1">
                    <a:lumMod val="75000"/>
                  </a:schemeClr>
                </a:solidFill>
              </a:rPr>
              <a:t> </a:t>
            </a:r>
            <a:r>
              <a:rPr lang="en-US" sz="2400" dirty="0">
                <a:solidFill>
                  <a:schemeClr val="accent1">
                    <a:lumMod val="75000"/>
                  </a:schemeClr>
                </a:solidFill>
              </a:rPr>
              <a:t>Are you currently in a sexually active?</a:t>
            </a:r>
          </a:p>
          <a:p>
            <a:r>
              <a:rPr lang="en-US" sz="2400" dirty="0">
                <a:solidFill>
                  <a:schemeClr val="accent1">
                    <a:lumMod val="75000"/>
                  </a:schemeClr>
                </a:solidFill>
              </a:rPr>
              <a:t>How long have you been with your partner?</a:t>
            </a:r>
          </a:p>
          <a:p>
            <a:r>
              <a:rPr lang="en-US" sz="2400" dirty="0">
                <a:solidFill>
                  <a:schemeClr val="accent1">
                    <a:lumMod val="75000"/>
                  </a:schemeClr>
                </a:solidFill>
              </a:rPr>
              <a:t>Do you use barrier contraception – sometimes, always or never?</a:t>
            </a:r>
          </a:p>
          <a:p>
            <a:r>
              <a:rPr lang="en-US" sz="2400" dirty="0">
                <a:solidFill>
                  <a:schemeClr val="accent1">
                    <a:lumMod val="75000"/>
                  </a:schemeClr>
                </a:solidFill>
              </a:rPr>
              <a:t>Have you ever had a sexually transmitted infection?</a:t>
            </a:r>
          </a:p>
          <a:p>
            <a:r>
              <a:rPr lang="en-US" sz="2400" dirty="0">
                <a:solidFill>
                  <a:schemeClr val="accent1">
                    <a:lumMod val="75000"/>
                  </a:schemeClr>
                </a:solidFill>
              </a:rPr>
              <a:t>Are you concerned about any sexual issues?</a:t>
            </a:r>
          </a:p>
          <a:p>
            <a:r>
              <a:rPr lang="en-US" sz="2400" dirty="0">
                <a:solidFill>
                  <a:schemeClr val="accent1">
                    <a:lumMod val="75000"/>
                  </a:schemeClr>
                </a:solidFill>
              </a:rPr>
              <a:t>Frequency of intercourse</a:t>
            </a:r>
          </a:p>
          <a:p>
            <a:r>
              <a:rPr lang="en-US" sz="2400" dirty="0">
                <a:solidFill>
                  <a:schemeClr val="accent1">
                    <a:lumMod val="75000"/>
                  </a:schemeClr>
                </a:solidFill>
              </a:rPr>
              <a:t>Presence of libido, orgasm?</a:t>
            </a:r>
          </a:p>
          <a:p>
            <a:r>
              <a:rPr lang="en-US" sz="2400" dirty="0">
                <a:solidFill>
                  <a:schemeClr val="accent1">
                    <a:lumMod val="75000"/>
                  </a:schemeClr>
                </a:solidFill>
              </a:rPr>
              <a:t>Presence of Female Sexual Dysfunction?</a:t>
            </a:r>
          </a:p>
          <a:p>
            <a:r>
              <a:rPr lang="en-US" sz="2400" dirty="0">
                <a:solidFill>
                  <a:schemeClr val="accent1">
                    <a:lumMod val="75000"/>
                  </a:schemeClr>
                </a:solidFill>
              </a:rPr>
              <a:t>Partner’s erectile function/dysfunction?</a:t>
            </a:r>
          </a:p>
          <a:p>
            <a:r>
              <a:rPr lang="en-US" sz="2400" dirty="0">
                <a:solidFill>
                  <a:schemeClr val="accent1">
                    <a:lumMod val="75000"/>
                  </a:schemeClr>
                </a:solidFill>
              </a:rPr>
              <a:t>Presence of dyspareunia-deep/superficial?</a:t>
            </a:r>
          </a:p>
          <a:p>
            <a:r>
              <a:rPr lang="en-US" sz="2400" dirty="0">
                <a:solidFill>
                  <a:schemeClr val="accent1">
                    <a:lumMod val="75000"/>
                  </a:schemeClr>
                </a:solidFill>
              </a:rPr>
              <a:t>Postcoital bleeding?</a:t>
            </a:r>
          </a:p>
          <a:p>
            <a:endParaRPr lang="en-US" sz="2400" dirty="0">
              <a:solidFill>
                <a:schemeClr val="accent1">
                  <a:lumMod val="75000"/>
                </a:schemeClr>
              </a:solidFill>
            </a:endParaRPr>
          </a:p>
          <a:p>
            <a:endParaRPr lang="en-US" sz="2400" dirty="0">
              <a:solidFill>
                <a:schemeClr val="accent1">
                  <a:lumMod val="75000"/>
                </a:schemeClr>
              </a:solidFill>
            </a:endParaRP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1670704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FCC9FA-236F-447B-9144-5E7C15C73B3F}"/>
              </a:ext>
            </a:extLst>
          </p:cNvPr>
          <p:cNvSpPr>
            <a:spLocks noGrp="1"/>
          </p:cNvSpPr>
          <p:nvPr>
            <p:ph type="title"/>
          </p:nvPr>
        </p:nvSpPr>
        <p:spPr>
          <a:xfrm>
            <a:off x="640079" y="2053641"/>
            <a:ext cx="3669161" cy="2760098"/>
          </a:xfrm>
        </p:spPr>
        <p:txBody>
          <a:bodyPr>
            <a:normAutofit fontScale="90000"/>
          </a:bodyPr>
          <a:lstStyle/>
          <a:p>
            <a:r>
              <a:rPr lang="en-US" sz="3200" dirty="0">
                <a:solidFill>
                  <a:srgbClr val="FFFFFF"/>
                </a:solidFill>
              </a:rPr>
              <a:t>Some examples of direct questions around the menstrual history, together with some points requiring clarification</a:t>
            </a:r>
            <a:r>
              <a:rPr lang="en-US" sz="2400" dirty="0">
                <a:solidFill>
                  <a:srgbClr val="FFFFFF"/>
                </a:solidFill>
              </a:rPr>
              <a:t/>
            </a:r>
            <a:br>
              <a:rPr lang="en-US" sz="2400" dirty="0">
                <a:solidFill>
                  <a:srgbClr val="FFFFFF"/>
                </a:solidFill>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CFDF5E21-0DE2-4E10-A614-F4D85FC06FCC}"/>
              </a:ext>
            </a:extLst>
          </p:cNvPr>
          <p:cNvSpPr>
            <a:spLocks noGrp="1"/>
          </p:cNvSpPr>
          <p:nvPr>
            <p:ph idx="1"/>
          </p:nvPr>
        </p:nvSpPr>
        <p:spPr>
          <a:xfrm>
            <a:off x="6090574" y="801865"/>
            <a:ext cx="6082110" cy="5809949"/>
          </a:xfrm>
        </p:spPr>
        <p:txBody>
          <a:bodyPr anchor="ctr">
            <a:normAutofit fontScale="92500" lnSpcReduction="20000"/>
          </a:bodyPr>
          <a:lstStyle/>
          <a:p>
            <a:pPr marL="0" indent="0">
              <a:buNone/>
            </a:pPr>
            <a:r>
              <a:rPr lang="en-US" sz="1700" dirty="0">
                <a:solidFill>
                  <a:srgbClr val="000000"/>
                </a:solidFill>
              </a:rPr>
              <a:t>▪ </a:t>
            </a:r>
            <a:r>
              <a:rPr lang="en-US" sz="2400" dirty="0">
                <a:solidFill>
                  <a:schemeClr val="accent1">
                    <a:lumMod val="75000"/>
                  </a:schemeClr>
                </a:solidFill>
              </a:rPr>
              <a:t>How old were you when your periods first started? (Menarche.)</a:t>
            </a:r>
          </a:p>
          <a:p>
            <a:pPr marL="0" indent="0">
              <a:buNone/>
            </a:pPr>
            <a:r>
              <a:rPr lang="en-US" sz="2400" dirty="0">
                <a:solidFill>
                  <a:schemeClr val="accent1">
                    <a:lumMod val="75000"/>
                  </a:schemeClr>
                </a:solidFill>
              </a:rPr>
              <a:t>▪ What was the first day of your last normal menstrual period? (Patients may recall the last day of the period which is not contributory. Whether the period was normal or not is important, as sometimes vaginal blood loss may be that associated with an abnormal pregnancy.)</a:t>
            </a:r>
          </a:p>
          <a:p>
            <a:pPr marL="0" indent="0">
              <a:buNone/>
            </a:pPr>
            <a:r>
              <a:rPr lang="en-US" sz="2400" dirty="0">
                <a:solidFill>
                  <a:schemeClr val="accent1">
                    <a:lumMod val="75000"/>
                  </a:schemeClr>
                </a:solidFill>
              </a:rPr>
              <a:t>▪ How often do your periods come?</a:t>
            </a:r>
          </a:p>
          <a:p>
            <a:pPr marL="0" indent="0">
              <a:buNone/>
            </a:pPr>
            <a:r>
              <a:rPr lang="en-US" sz="2400" dirty="0">
                <a:solidFill>
                  <a:schemeClr val="accent1">
                    <a:lumMod val="75000"/>
                  </a:schemeClr>
                </a:solidFill>
              </a:rPr>
              <a:t>▪ How many days are there from the first day of one period to the first day of the next? (It could be that the cycle is irregular; many women keep a diary of their menstrual periods and it is often helpful to see this.)</a:t>
            </a:r>
          </a:p>
          <a:p>
            <a:pPr marL="0" indent="0">
              <a:buNone/>
            </a:pPr>
            <a:r>
              <a:rPr lang="en-US" sz="2400" dirty="0">
                <a:solidFill>
                  <a:schemeClr val="accent1">
                    <a:lumMod val="75000"/>
                  </a:schemeClr>
                </a:solidFill>
              </a:rPr>
              <a:t>▪ For how many days do you bleed?</a:t>
            </a:r>
          </a:p>
          <a:p>
            <a:pPr marL="0" indent="0">
              <a:buNone/>
            </a:pPr>
            <a:r>
              <a:rPr lang="en-US" sz="2400" dirty="0">
                <a:solidFill>
                  <a:schemeClr val="accent1">
                    <a:lumMod val="75000"/>
                  </a:schemeClr>
                </a:solidFill>
              </a:rPr>
              <a:t>▪ How many heavy days are there? (With these two questions you are trying to gauge the level of menstrual loss, so some estimate of the volume of flow is required.)</a:t>
            </a:r>
          </a:p>
        </p:txBody>
      </p:sp>
    </p:spTree>
    <p:extLst>
      <p:ext uri="{BB962C8B-B14F-4D97-AF65-F5344CB8AC3E}">
        <p14:creationId xmlns:p14="http://schemas.microsoft.com/office/powerpoint/2010/main" val="203895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4C59129-83CB-47B2-9276-F42310381A04}"/>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b="1" dirty="0">
                <a:solidFill>
                  <a:srgbClr val="FFFFFF"/>
                </a:solidFill>
              </a:rPr>
              <a:t>Why history taking is important?</a:t>
            </a:r>
            <a:br>
              <a:rPr lang="en-US" sz="6000" b="1" dirty="0">
                <a:solidFill>
                  <a:srgbClr val="FFFFFF"/>
                </a:solidFill>
              </a:rPr>
            </a:br>
            <a:endParaRPr lang="en-US" sz="6000" b="1" kern="1200" dirty="0">
              <a:solidFill>
                <a:srgbClr val="FFFFFF"/>
              </a:solidFill>
              <a:latin typeface="+mj-lt"/>
              <a:ea typeface="+mj-ea"/>
              <a:cs typeface="+mj-cs"/>
            </a:endParaRPr>
          </a:p>
        </p:txBody>
      </p:sp>
    </p:spTree>
    <p:extLst>
      <p:ext uri="{BB962C8B-B14F-4D97-AF65-F5344CB8AC3E}">
        <p14:creationId xmlns:p14="http://schemas.microsoft.com/office/powerpoint/2010/main" val="204983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FCC9FA-236F-447B-9144-5E7C15C73B3F}"/>
              </a:ext>
            </a:extLst>
          </p:cNvPr>
          <p:cNvSpPr>
            <a:spLocks noGrp="1"/>
          </p:cNvSpPr>
          <p:nvPr>
            <p:ph type="title"/>
          </p:nvPr>
        </p:nvSpPr>
        <p:spPr>
          <a:xfrm>
            <a:off x="640079" y="2053641"/>
            <a:ext cx="3669161" cy="2760098"/>
          </a:xfrm>
        </p:spPr>
        <p:txBody>
          <a:bodyPr>
            <a:normAutofit fontScale="90000"/>
          </a:bodyPr>
          <a:lstStyle/>
          <a:p>
            <a:r>
              <a:rPr lang="en-US" sz="3200" dirty="0">
                <a:solidFill>
                  <a:srgbClr val="FFFFFF"/>
                </a:solidFill>
              </a:rPr>
              <a:t>Some examples of direct questions around the menstrual history, together with some points requiring clarification</a:t>
            </a:r>
            <a:r>
              <a:rPr lang="en-US" sz="2400" dirty="0">
                <a:solidFill>
                  <a:srgbClr val="FFFFFF"/>
                </a:solidFill>
              </a:rPr>
              <a:t/>
            </a:r>
            <a:br>
              <a:rPr lang="en-US" sz="2400" dirty="0">
                <a:solidFill>
                  <a:srgbClr val="FFFFFF"/>
                </a:solidFill>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CFDF5E21-0DE2-4E10-A614-F4D85FC06FCC}"/>
              </a:ext>
            </a:extLst>
          </p:cNvPr>
          <p:cNvSpPr>
            <a:spLocks noGrp="1"/>
          </p:cNvSpPr>
          <p:nvPr>
            <p:ph idx="1"/>
          </p:nvPr>
        </p:nvSpPr>
        <p:spPr>
          <a:xfrm>
            <a:off x="5472331" y="801865"/>
            <a:ext cx="6386733" cy="5838085"/>
          </a:xfrm>
        </p:spPr>
        <p:txBody>
          <a:bodyPr anchor="ctr">
            <a:normAutofit fontScale="92500" lnSpcReduction="10000"/>
          </a:bodyPr>
          <a:lstStyle/>
          <a:p>
            <a:pPr marL="0" indent="0">
              <a:buNone/>
            </a:pPr>
            <a:r>
              <a:rPr lang="en-US" sz="2000" dirty="0">
                <a:solidFill>
                  <a:srgbClr val="000000"/>
                </a:solidFill>
              </a:rPr>
              <a:t>▪ </a:t>
            </a:r>
            <a:r>
              <a:rPr lang="en-US" sz="2000" dirty="0">
                <a:solidFill>
                  <a:schemeClr val="accent1">
                    <a:lumMod val="75000"/>
                  </a:schemeClr>
                </a:solidFill>
              </a:rPr>
              <a:t>Do you use tampons, pads or both? How often do you have to change them? (The use of both tampons and pads together is termed ‘double protection’ and is strongly indicative of menorrhagia.)</a:t>
            </a:r>
          </a:p>
          <a:p>
            <a:pPr marL="0" indent="0">
              <a:buNone/>
            </a:pPr>
            <a:r>
              <a:rPr lang="en-US" sz="2000" dirty="0">
                <a:solidFill>
                  <a:schemeClr val="accent1">
                    <a:lumMod val="75000"/>
                  </a:schemeClr>
                </a:solidFill>
              </a:rPr>
              <a:t>▪ Do you pass blood clots, and if so how large are they? (The second part of this question is difficult to answer without a frame of reference, and comparison to coins of different denominations can be helpful.)</a:t>
            </a:r>
          </a:p>
          <a:p>
            <a:pPr marL="0" indent="0">
              <a:buNone/>
            </a:pPr>
            <a:r>
              <a:rPr lang="en-US" sz="2000" dirty="0">
                <a:solidFill>
                  <a:schemeClr val="accent1">
                    <a:lumMod val="75000"/>
                  </a:schemeClr>
                </a:solidFill>
              </a:rPr>
              <a:t>▪ Do you ever bleed through your clothes? Is the bleeding like a running tap? (This is called ‘flooding’.)</a:t>
            </a:r>
          </a:p>
          <a:p>
            <a:pPr marL="0" indent="0">
              <a:buNone/>
            </a:pPr>
            <a:r>
              <a:rPr lang="en-US" sz="2000" dirty="0">
                <a:solidFill>
                  <a:schemeClr val="accent1">
                    <a:lumMod val="75000"/>
                  </a:schemeClr>
                </a:solidFill>
              </a:rPr>
              <a:t>▪ Does the bleeding interfere with your usual daily activities, e.g. do you have to take time off work? (This is a very important question as it helps to judge the impact of the bleeding problem.)</a:t>
            </a:r>
          </a:p>
          <a:p>
            <a:pPr marL="0" indent="0">
              <a:buNone/>
            </a:pPr>
            <a:r>
              <a:rPr lang="en-US" sz="2000" dirty="0">
                <a:solidFill>
                  <a:schemeClr val="accent1">
                    <a:lumMod val="75000"/>
                  </a:schemeClr>
                </a:solidFill>
              </a:rPr>
              <a:t>▪ Are your periods painful? (Some assessment of the degree of pain is necessary here, e.g. is medication used and, if so, what and how much? Does the pain stop you from carrying out your normal activities?)</a:t>
            </a:r>
          </a:p>
          <a:p>
            <a:pPr marL="0" indent="0">
              <a:buNone/>
            </a:pPr>
            <a:r>
              <a:rPr lang="en-US" sz="2000" dirty="0">
                <a:solidFill>
                  <a:schemeClr val="accent1">
                    <a:lumMod val="75000"/>
                  </a:schemeClr>
                </a:solidFill>
              </a:rPr>
              <a:t>▪ Do you have any other symptoms with your periods? (This is an enquiry about premenstrual syndrome, in which a variety of symptoms can aggregate and then disappear as menstrual flow starts.)</a:t>
            </a:r>
          </a:p>
        </p:txBody>
      </p:sp>
    </p:spTree>
    <p:extLst>
      <p:ext uri="{BB962C8B-B14F-4D97-AF65-F5344CB8AC3E}">
        <p14:creationId xmlns:p14="http://schemas.microsoft.com/office/powerpoint/2010/main" val="113230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12E92D-768F-4E7F-86D9-E9F29C35744E}"/>
              </a:ext>
            </a:extLst>
          </p:cNvPr>
          <p:cNvSpPr>
            <a:spLocks noGrp="1"/>
          </p:cNvSpPr>
          <p:nvPr>
            <p:ph type="title"/>
          </p:nvPr>
        </p:nvSpPr>
        <p:spPr>
          <a:xfrm>
            <a:off x="640079" y="2053641"/>
            <a:ext cx="3669161" cy="2760098"/>
          </a:xfrm>
        </p:spPr>
        <p:txBody>
          <a:bodyPr>
            <a:normAutofit fontScale="90000"/>
          </a:bodyPr>
          <a:lstStyle/>
          <a:p>
            <a:r>
              <a:rPr lang="en-US" sz="4000" dirty="0">
                <a:solidFill>
                  <a:srgbClr val="FFFFFF"/>
                </a:solidFill>
              </a:rPr>
              <a:t>Several other questions are required in order to check for bleeding problems not connected to periods</a:t>
            </a:r>
            <a:r>
              <a:rPr lang="en-US" sz="2800" dirty="0">
                <a:solidFill>
                  <a:srgbClr val="FFFFFF"/>
                </a:solidFill>
              </a:rPr>
              <a:t/>
            </a:r>
            <a:br>
              <a:rPr lang="en-US" sz="2800" dirty="0">
                <a:solidFill>
                  <a:srgbClr val="FFFFFF"/>
                </a:solidFill>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69CB1661-47B5-4AA0-A5C4-5F24C073A04F}"/>
              </a:ext>
            </a:extLst>
          </p:cNvPr>
          <p:cNvSpPr>
            <a:spLocks noGrp="1"/>
          </p:cNvSpPr>
          <p:nvPr>
            <p:ph idx="1"/>
          </p:nvPr>
        </p:nvSpPr>
        <p:spPr>
          <a:xfrm>
            <a:off x="6090573" y="801866"/>
            <a:ext cx="5951371" cy="5880288"/>
          </a:xfrm>
        </p:spPr>
        <p:txBody>
          <a:bodyPr anchor="ctr">
            <a:normAutofit fontScale="92500"/>
          </a:bodyPr>
          <a:lstStyle/>
          <a:p>
            <a:pPr marL="0" indent="0">
              <a:buNone/>
            </a:pPr>
            <a:r>
              <a:rPr lang="en-US" sz="2400" dirty="0">
                <a:solidFill>
                  <a:srgbClr val="000000"/>
                </a:solidFill>
              </a:rPr>
              <a:t>▪ </a:t>
            </a:r>
            <a:r>
              <a:rPr lang="en-US" sz="2400" dirty="0">
                <a:solidFill>
                  <a:schemeClr val="accent1">
                    <a:lumMod val="75000"/>
                  </a:schemeClr>
                </a:solidFill>
              </a:rPr>
              <a:t>Do you have bleeding between your periods? (If so, how much and when does it occur?)</a:t>
            </a:r>
          </a:p>
          <a:p>
            <a:pPr marL="0" indent="0">
              <a:buNone/>
            </a:pPr>
            <a:r>
              <a:rPr lang="en-US" sz="2400" dirty="0">
                <a:solidFill>
                  <a:schemeClr val="accent1">
                    <a:lumMod val="75000"/>
                  </a:schemeClr>
                </a:solidFill>
              </a:rPr>
              <a:t>▪ Do you have any bleeding after sexual intercourse (Post-coital bleeding)? (If so, ask for an estimate of how frequently this loss occurs and how heavy it is.)</a:t>
            </a:r>
          </a:p>
          <a:p>
            <a:pPr marL="0" indent="0">
              <a:buNone/>
            </a:pPr>
            <a:r>
              <a:rPr lang="en-US" sz="2400" dirty="0">
                <a:solidFill>
                  <a:schemeClr val="accent1">
                    <a:lumMod val="75000"/>
                  </a:schemeClr>
                </a:solidFill>
              </a:rPr>
              <a:t>▪ What form of contraception are you using? (In the last two questions, it is first necessary to establish whether the patient is in a sexual relationship; this requires additional tact. </a:t>
            </a:r>
          </a:p>
          <a:p>
            <a:pPr marL="0" indent="0">
              <a:buNone/>
            </a:pPr>
            <a:r>
              <a:rPr lang="en-US" sz="2400" dirty="0">
                <a:solidFill>
                  <a:schemeClr val="accent1">
                    <a:lumMod val="75000"/>
                  </a:schemeClr>
                </a:solidFill>
              </a:rPr>
              <a:t>The pattern of menstruation may be influenced by use of various contraceptive methods including the combined </a:t>
            </a:r>
            <a:r>
              <a:rPr lang="en-US" sz="2400" dirty="0" err="1">
                <a:solidFill>
                  <a:schemeClr val="accent1">
                    <a:lumMod val="75000"/>
                  </a:schemeClr>
                </a:solidFill>
              </a:rPr>
              <a:t>oestrogen</a:t>
            </a:r>
            <a:r>
              <a:rPr lang="en-US" sz="2400" dirty="0">
                <a:solidFill>
                  <a:schemeClr val="accent1">
                    <a:lumMod val="75000"/>
                  </a:schemeClr>
                </a:solidFill>
              </a:rPr>
              <a:t>/progestogen pill (COC), the (POP), injectable progestogens, various intrauterine contraceptive devices and newer progestogen-containing rings placed in the vagina.)</a:t>
            </a:r>
          </a:p>
        </p:txBody>
      </p:sp>
    </p:spTree>
    <p:extLst>
      <p:ext uri="{BB962C8B-B14F-4D97-AF65-F5344CB8AC3E}">
        <p14:creationId xmlns:p14="http://schemas.microsoft.com/office/powerpoint/2010/main" val="3326229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ED03C1-D6B1-449C-BCFF-95D6873B2D39}"/>
              </a:ext>
            </a:extLst>
          </p:cNvPr>
          <p:cNvSpPr>
            <a:spLocks noGrp="1"/>
          </p:cNvSpPr>
          <p:nvPr>
            <p:ph type="title"/>
          </p:nvPr>
        </p:nvSpPr>
        <p:spPr>
          <a:xfrm>
            <a:off x="640079" y="2053641"/>
            <a:ext cx="3669161" cy="2760098"/>
          </a:xfrm>
        </p:spPr>
        <p:txBody>
          <a:bodyPr>
            <a:normAutofit/>
          </a:bodyPr>
          <a:lstStyle/>
          <a:p>
            <a:r>
              <a:rPr lang="en-US">
                <a:solidFill>
                  <a:srgbClr val="FFFFFF"/>
                </a:solidFill>
              </a:rPr>
              <a:t>Symptoms of pelvic pain </a:t>
            </a:r>
          </a:p>
        </p:txBody>
      </p:sp>
      <p:sp>
        <p:nvSpPr>
          <p:cNvPr id="3" name="Content Placeholder 2">
            <a:extLst>
              <a:ext uri="{FF2B5EF4-FFF2-40B4-BE49-F238E27FC236}">
                <a16:creationId xmlns:a16="http://schemas.microsoft.com/office/drawing/2014/main" id="{5EC3B427-0DE4-4201-BFD5-818BF5E73B0B}"/>
              </a:ext>
            </a:extLst>
          </p:cNvPr>
          <p:cNvSpPr>
            <a:spLocks noGrp="1"/>
          </p:cNvSpPr>
          <p:nvPr>
            <p:ph idx="1"/>
          </p:nvPr>
        </p:nvSpPr>
        <p:spPr>
          <a:xfrm>
            <a:off x="6090574" y="801866"/>
            <a:ext cx="5306084" cy="5230634"/>
          </a:xfrm>
        </p:spPr>
        <p:txBody>
          <a:bodyPr anchor="ctr">
            <a:normAutofit/>
          </a:bodyPr>
          <a:lstStyle/>
          <a:p>
            <a:r>
              <a:rPr lang="en-US" sz="2000" dirty="0">
                <a:solidFill>
                  <a:schemeClr val="accent1">
                    <a:lumMod val="75000"/>
                  </a:schemeClr>
                </a:solidFill>
              </a:rPr>
              <a:t>Symptoms of pelvic pain or discomfort should be discussed fully. </a:t>
            </a:r>
          </a:p>
          <a:p>
            <a:r>
              <a:rPr lang="en-US" sz="2000" dirty="0">
                <a:solidFill>
                  <a:schemeClr val="accent1">
                    <a:lumMod val="75000"/>
                  </a:schemeClr>
                </a:solidFill>
              </a:rPr>
              <a:t>Six common questions should be asked about the pain: </a:t>
            </a:r>
          </a:p>
          <a:p>
            <a:r>
              <a:rPr lang="en-US" sz="2000" dirty="0">
                <a:solidFill>
                  <a:schemeClr val="accent1">
                    <a:lumMod val="75000"/>
                  </a:schemeClr>
                </a:solidFill>
              </a:rPr>
              <a:t>location; timing; quality, such as throbbing, burning, colicky; radiation to other body areas; intensity on a scale of 1 to 10 (VAS score-visual analogue Score), with 10 being the worse pain imaginable; and duration of symptoms. </a:t>
            </a:r>
          </a:p>
          <a:p>
            <a:r>
              <a:rPr lang="en-US" sz="2000" dirty="0">
                <a:solidFill>
                  <a:schemeClr val="accent1">
                    <a:lumMod val="75000"/>
                  </a:schemeClr>
                </a:solidFill>
              </a:rPr>
              <a:t>Additional questions about what causes the pain to worsen or subside; the context of the pain symptoms; and associated triggers, signs, and symptoms may be helpful. The pain should be described, noting the presence or absence of a relationship to the menstrual cycle and its association with other events, such as coitus or bleeding and bladder and bowel symptoms.</a:t>
            </a:r>
          </a:p>
        </p:txBody>
      </p:sp>
    </p:spTree>
    <p:extLst>
      <p:ext uri="{BB962C8B-B14F-4D97-AF65-F5344CB8AC3E}">
        <p14:creationId xmlns:p14="http://schemas.microsoft.com/office/powerpoint/2010/main" val="3210895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C476B8-3A4A-4AFF-B3C2-C79E004544F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Characteristics of pelvic pain</a:t>
            </a:r>
            <a:br>
              <a:rPr lang="en-US" dirty="0">
                <a:solidFill>
                  <a:srgbClr val="FFFFFF"/>
                </a:solidFill>
              </a:rPr>
            </a:br>
            <a:r>
              <a:rPr lang="en-US" dirty="0">
                <a:solidFill>
                  <a:srgbClr val="FFFFFF"/>
                </a:solidFill>
              </a:rPr>
              <a:t>(SOCRAT)</a:t>
            </a:r>
          </a:p>
        </p:txBody>
      </p:sp>
      <p:graphicFrame>
        <p:nvGraphicFramePr>
          <p:cNvPr id="4" name="Content Placeholder 3">
            <a:extLst>
              <a:ext uri="{FF2B5EF4-FFF2-40B4-BE49-F238E27FC236}">
                <a16:creationId xmlns:a16="http://schemas.microsoft.com/office/drawing/2014/main" id="{B880A6AF-8F44-4C4F-98FC-6BFCF7C6C830}"/>
              </a:ext>
            </a:extLst>
          </p:cNvPr>
          <p:cNvGraphicFramePr>
            <a:graphicFrameLocks noGrp="1"/>
          </p:cNvGraphicFramePr>
          <p:nvPr>
            <p:ph idx="1"/>
          </p:nvPr>
        </p:nvGraphicFramePr>
        <p:xfrm>
          <a:off x="5242560" y="-1"/>
          <a:ext cx="6949439" cy="6757850"/>
        </p:xfrm>
        <a:graphic>
          <a:graphicData uri="http://schemas.openxmlformats.org/drawingml/2006/table">
            <a:tbl>
              <a:tblPr/>
              <a:tblGrid>
                <a:gridCol w="1272825">
                  <a:extLst>
                    <a:ext uri="{9D8B030D-6E8A-4147-A177-3AD203B41FA5}">
                      <a16:colId xmlns:a16="http://schemas.microsoft.com/office/drawing/2014/main" val="4122449415"/>
                    </a:ext>
                  </a:extLst>
                </a:gridCol>
                <a:gridCol w="1506950">
                  <a:extLst>
                    <a:ext uri="{9D8B030D-6E8A-4147-A177-3AD203B41FA5}">
                      <a16:colId xmlns:a16="http://schemas.microsoft.com/office/drawing/2014/main" val="794264599"/>
                    </a:ext>
                  </a:extLst>
                </a:gridCol>
                <a:gridCol w="1389888">
                  <a:extLst>
                    <a:ext uri="{9D8B030D-6E8A-4147-A177-3AD203B41FA5}">
                      <a16:colId xmlns:a16="http://schemas.microsoft.com/office/drawing/2014/main" val="4241312822"/>
                    </a:ext>
                  </a:extLst>
                </a:gridCol>
                <a:gridCol w="1389888">
                  <a:extLst>
                    <a:ext uri="{9D8B030D-6E8A-4147-A177-3AD203B41FA5}">
                      <a16:colId xmlns:a16="http://schemas.microsoft.com/office/drawing/2014/main" val="525169848"/>
                    </a:ext>
                  </a:extLst>
                </a:gridCol>
                <a:gridCol w="1389888">
                  <a:extLst>
                    <a:ext uri="{9D8B030D-6E8A-4147-A177-3AD203B41FA5}">
                      <a16:colId xmlns:a16="http://schemas.microsoft.com/office/drawing/2014/main" val="916619958"/>
                    </a:ext>
                  </a:extLst>
                </a:gridCol>
              </a:tblGrid>
              <a:tr h="710395">
                <a:tc>
                  <a:txBody>
                    <a:bodyPr/>
                    <a:lstStyle/>
                    <a:p>
                      <a:pPr algn="l" fontAlgn="t"/>
                      <a:endParaRPr lang="en-US" sz="1600" b="0" dirty="0">
                        <a:solidFill>
                          <a:schemeClr val="accent1">
                            <a:lumMod val="75000"/>
                          </a:schemeClr>
                        </a:solidFill>
                        <a:effectLst/>
                      </a:endParaRPr>
                    </a:p>
                  </a:txBody>
                  <a:tcPr marL="16019" marR="16019" marT="16019" marB="16019">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ctr" fontAlgn="t"/>
                      <a:r>
                        <a:rPr lang="en-US" sz="1600" b="1" dirty="0">
                          <a:solidFill>
                            <a:schemeClr val="accent1">
                              <a:lumMod val="75000"/>
                            </a:schemeClr>
                          </a:solidFill>
                          <a:effectLst/>
                        </a:rPr>
                        <a:t>Uterine pain</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ctr" fontAlgn="t"/>
                      <a:r>
                        <a:rPr lang="en-US" sz="1600" b="1">
                          <a:solidFill>
                            <a:schemeClr val="accent1">
                              <a:lumMod val="75000"/>
                            </a:schemeClr>
                          </a:solidFill>
                          <a:effectLst/>
                        </a:rPr>
                        <a:t>Ovarian pain</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ctr" fontAlgn="t"/>
                      <a:r>
                        <a:rPr lang="en-US" sz="1600" b="1">
                          <a:solidFill>
                            <a:schemeClr val="accent1">
                              <a:lumMod val="75000"/>
                            </a:schemeClr>
                          </a:solidFill>
                          <a:effectLst/>
                        </a:rPr>
                        <a:t>Adhesions or pelvic infection</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ctr" fontAlgn="t"/>
                      <a:r>
                        <a:rPr lang="en-US" sz="1600" b="1" dirty="0">
                          <a:solidFill>
                            <a:schemeClr val="accent1">
                              <a:lumMod val="75000"/>
                            </a:schemeClr>
                          </a:solidFill>
                          <a:effectLst/>
                        </a:rPr>
                        <a:t>Endometriosis</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3803000180"/>
                  </a:ext>
                </a:extLst>
              </a:tr>
              <a:tr h="1149781">
                <a:tc>
                  <a:txBody>
                    <a:bodyPr/>
                    <a:lstStyle/>
                    <a:p>
                      <a:pPr algn="l" fontAlgn="t"/>
                      <a:r>
                        <a:rPr lang="en-US" sz="1600" b="1" u="sng" dirty="0">
                          <a:solidFill>
                            <a:schemeClr val="accent1">
                              <a:lumMod val="75000"/>
                            </a:schemeClr>
                          </a:solidFill>
                          <a:effectLst/>
                        </a:rPr>
                        <a:t>S </a:t>
                      </a:r>
                      <a:r>
                        <a:rPr lang="en-US" sz="1600" b="1" dirty="0" err="1">
                          <a:solidFill>
                            <a:schemeClr val="accent1">
                              <a:lumMod val="75000"/>
                            </a:schemeClr>
                          </a:solidFill>
                          <a:effectLst/>
                        </a:rPr>
                        <a:t>ite</a:t>
                      </a:r>
                      <a:endParaRPr lang="en-US" sz="1600" b="1" dirty="0">
                        <a:solidFill>
                          <a:schemeClr val="accent1">
                            <a:lumMod val="75000"/>
                          </a:schemeClr>
                        </a:solidFill>
                        <a:effectLst/>
                      </a:endParaRPr>
                    </a:p>
                  </a:txBody>
                  <a:tcPr marL="16019" marR="16019" marT="16019" marB="16019">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Midline</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Left or right iliac fossa</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Generalised lower abdomen; more on one side</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Variable</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082913751"/>
                  </a:ext>
                </a:extLst>
              </a:tr>
              <a:tr h="710395">
                <a:tc>
                  <a:txBody>
                    <a:bodyPr/>
                    <a:lstStyle/>
                    <a:p>
                      <a:pPr algn="l" fontAlgn="t"/>
                      <a:r>
                        <a:rPr lang="en-US" sz="1600" b="1" u="sng">
                          <a:solidFill>
                            <a:schemeClr val="accent1">
                              <a:lumMod val="75000"/>
                            </a:schemeClr>
                          </a:solidFill>
                          <a:effectLst/>
                        </a:rPr>
                        <a:t>O </a:t>
                      </a:r>
                      <a:r>
                        <a:rPr lang="en-US" sz="1600" b="1">
                          <a:solidFill>
                            <a:schemeClr val="accent1">
                              <a:lumMod val="75000"/>
                            </a:schemeClr>
                          </a:solidFill>
                          <a:effectLst/>
                        </a:rPr>
                        <a:t>nset</a:t>
                      </a:r>
                    </a:p>
                  </a:txBody>
                  <a:tcPr marL="16019" marR="16019" marT="16019" marB="16019">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Builds up before period</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Sudden, intermittent</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Builds up, acute on chronic</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Builds up, sudden</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368784382"/>
                  </a:ext>
                </a:extLst>
              </a:tr>
              <a:tr h="565273">
                <a:tc>
                  <a:txBody>
                    <a:bodyPr/>
                    <a:lstStyle/>
                    <a:p>
                      <a:pPr algn="l" fontAlgn="t"/>
                      <a:r>
                        <a:rPr lang="en-US" sz="1600" b="1" u="sng">
                          <a:solidFill>
                            <a:schemeClr val="accent1">
                              <a:lumMod val="75000"/>
                            </a:schemeClr>
                          </a:solidFill>
                          <a:effectLst/>
                        </a:rPr>
                        <a:t>C </a:t>
                      </a:r>
                      <a:r>
                        <a:rPr lang="en-US" sz="1600" b="1">
                          <a:solidFill>
                            <a:schemeClr val="accent1">
                              <a:lumMod val="75000"/>
                            </a:schemeClr>
                          </a:solidFill>
                          <a:effectLst/>
                        </a:rPr>
                        <a:t>haracter</a:t>
                      </a:r>
                    </a:p>
                  </a:txBody>
                  <a:tcPr marL="16019" marR="16019" marT="16019" marB="16019">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Cramping</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Gripping</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Shooting, gripping</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Shooting, cramping</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275445598"/>
                  </a:ext>
                </a:extLst>
              </a:tr>
              <a:tr h="830487">
                <a:tc>
                  <a:txBody>
                    <a:bodyPr/>
                    <a:lstStyle/>
                    <a:p>
                      <a:pPr algn="l" fontAlgn="t"/>
                      <a:r>
                        <a:rPr lang="en-US" sz="1600" b="1" u="sng">
                          <a:solidFill>
                            <a:schemeClr val="accent1">
                              <a:lumMod val="75000"/>
                            </a:schemeClr>
                          </a:solidFill>
                          <a:effectLst/>
                        </a:rPr>
                        <a:t>R </a:t>
                      </a:r>
                      <a:r>
                        <a:rPr lang="en-US" sz="1600" b="1">
                          <a:solidFill>
                            <a:schemeClr val="accent1">
                              <a:lumMod val="75000"/>
                            </a:schemeClr>
                          </a:solidFill>
                          <a:effectLst/>
                        </a:rPr>
                        <a:t>adiation</a:t>
                      </a:r>
                    </a:p>
                  </a:txBody>
                  <a:tcPr marL="16019" marR="16019" marT="16019" marB="16019">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Lower back and upper thighs</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Groin; if free fluid, to shoulder</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back</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dirty="0">
                          <a:solidFill>
                            <a:schemeClr val="accent1">
                              <a:lumMod val="75000"/>
                            </a:schemeClr>
                          </a:solidFill>
                          <a:effectLst/>
                        </a:rPr>
                        <a:t>Lower back and upper thighs</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3327608557"/>
                  </a:ext>
                </a:extLst>
              </a:tr>
              <a:tr h="1095700">
                <a:tc>
                  <a:txBody>
                    <a:bodyPr/>
                    <a:lstStyle/>
                    <a:p>
                      <a:pPr algn="l" fontAlgn="t"/>
                      <a:r>
                        <a:rPr lang="en-US" sz="1600" b="1" u="sng">
                          <a:solidFill>
                            <a:schemeClr val="accent1">
                              <a:lumMod val="75000"/>
                            </a:schemeClr>
                          </a:solidFill>
                          <a:effectLst/>
                        </a:rPr>
                        <a:t>A </a:t>
                      </a:r>
                      <a:r>
                        <a:rPr lang="en-US" sz="1600" b="1">
                          <a:solidFill>
                            <a:schemeClr val="accent1">
                              <a:lumMod val="75000"/>
                            </a:schemeClr>
                          </a:solidFill>
                          <a:effectLst/>
                        </a:rPr>
                        <a:t>ssociated symptoms</a:t>
                      </a:r>
                    </a:p>
                  </a:txBody>
                  <a:tcPr marL="16019" marR="16019" marT="16019" marB="16019">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Bleeding from vagina</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Known cyst, pregnancy, irregular cycle</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Discharge, fever, past surgery</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Infertility.</a:t>
                      </a:r>
                    </a:p>
                    <a:p>
                      <a:pPr algn="l" fontAlgn="t"/>
                      <a:r>
                        <a:rPr lang="en-US" sz="1600" dirty="0">
                          <a:solidFill>
                            <a:schemeClr val="accent1">
                              <a:lumMod val="75000"/>
                            </a:schemeClr>
                          </a:solidFill>
                          <a:effectLst/>
                        </a:rPr>
                        <a:t>Bloating, alternating cons/diarrhea</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943068881"/>
                  </a:ext>
                </a:extLst>
              </a:tr>
              <a:tr h="565273">
                <a:tc>
                  <a:txBody>
                    <a:bodyPr/>
                    <a:lstStyle/>
                    <a:p>
                      <a:pPr algn="l" fontAlgn="t"/>
                      <a:r>
                        <a:rPr lang="en-US" sz="1600" b="1" u="sng" dirty="0">
                          <a:solidFill>
                            <a:schemeClr val="accent1">
                              <a:lumMod val="75000"/>
                            </a:schemeClr>
                          </a:solidFill>
                          <a:effectLst/>
                        </a:rPr>
                        <a:t>T </a:t>
                      </a:r>
                      <a:r>
                        <a:rPr lang="en-US" sz="1600" b="1" dirty="0" err="1">
                          <a:solidFill>
                            <a:schemeClr val="accent1">
                              <a:lumMod val="75000"/>
                            </a:schemeClr>
                          </a:solidFill>
                          <a:effectLst/>
                        </a:rPr>
                        <a:t>iming</a:t>
                      </a:r>
                      <a:endParaRPr lang="en-US" sz="1600" b="1" dirty="0">
                        <a:solidFill>
                          <a:schemeClr val="accent1">
                            <a:lumMod val="75000"/>
                          </a:schemeClr>
                        </a:solidFill>
                        <a:effectLst/>
                      </a:endParaRPr>
                    </a:p>
                  </a:txBody>
                  <a:tcPr marL="16019" marR="16019" marT="16019" marB="16019">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With menstruation</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May be cyclical</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Acute, may be cyclical</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Builds up before &amp; during period</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3189895547"/>
                  </a:ext>
                </a:extLst>
              </a:tr>
              <a:tr h="565273">
                <a:tc>
                  <a:txBody>
                    <a:bodyPr/>
                    <a:lstStyle/>
                    <a:p>
                      <a:pPr algn="l" fontAlgn="t"/>
                      <a:r>
                        <a:rPr lang="en-US" sz="1600" u="sng">
                          <a:solidFill>
                            <a:schemeClr val="accent1">
                              <a:lumMod val="75000"/>
                            </a:schemeClr>
                          </a:solidFill>
                          <a:effectLst/>
                        </a:rPr>
                        <a:t>E </a:t>
                      </a:r>
                      <a:r>
                        <a:rPr lang="en-US" sz="1600">
                          <a:solidFill>
                            <a:schemeClr val="accent1">
                              <a:lumMod val="75000"/>
                            </a:schemeClr>
                          </a:solidFill>
                          <a:effectLst/>
                        </a:rPr>
                        <a:t>xacerbating factors</a:t>
                      </a:r>
                    </a:p>
                  </a:txBody>
                  <a:tcPr marL="16019" marR="16019" marT="16019" marB="16019">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Positional</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Movement, examination</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Intercourse, cyclical, stress</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807817526"/>
                  </a:ext>
                </a:extLst>
              </a:tr>
              <a:tr h="565273">
                <a:tc>
                  <a:txBody>
                    <a:bodyPr/>
                    <a:lstStyle/>
                    <a:p>
                      <a:pPr algn="l" fontAlgn="t"/>
                      <a:r>
                        <a:rPr lang="en-US" sz="1600" u="sng">
                          <a:solidFill>
                            <a:schemeClr val="accent1">
                              <a:lumMod val="75000"/>
                            </a:schemeClr>
                          </a:solidFill>
                          <a:effectLst/>
                        </a:rPr>
                        <a:t>S </a:t>
                      </a:r>
                      <a:r>
                        <a:rPr lang="en-US" sz="1600">
                          <a:solidFill>
                            <a:schemeClr val="accent1">
                              <a:lumMod val="75000"/>
                            </a:schemeClr>
                          </a:solidFill>
                          <a:effectLst/>
                        </a:rPr>
                        <a:t>everity</a:t>
                      </a:r>
                    </a:p>
                  </a:txBody>
                  <a:tcPr marL="16019" marR="16019" marT="16019" marB="16019">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Variable in spasms</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Intense</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a:solidFill>
                            <a:schemeClr val="accent1">
                              <a:lumMod val="75000"/>
                            </a:schemeClr>
                          </a:solidFill>
                          <a:effectLst/>
                        </a:rPr>
                        <a:t>Intense in waves</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pPr algn="l" fontAlgn="t"/>
                      <a:r>
                        <a:rPr lang="en-US" sz="1600" dirty="0">
                          <a:solidFill>
                            <a:schemeClr val="accent1">
                              <a:lumMod val="75000"/>
                            </a:schemeClr>
                          </a:solidFill>
                          <a:effectLst/>
                        </a:rPr>
                        <a:t>VAS SCORE</a:t>
                      </a:r>
                    </a:p>
                  </a:txBody>
                  <a:tcPr marL="16019" marR="16019" marT="16019" marB="16019">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022636122"/>
                  </a:ext>
                </a:extLst>
              </a:tr>
            </a:tbl>
          </a:graphicData>
        </a:graphic>
      </p:graphicFrame>
    </p:spTree>
    <p:extLst>
      <p:ext uri="{BB962C8B-B14F-4D97-AF65-F5344CB8AC3E}">
        <p14:creationId xmlns:p14="http://schemas.microsoft.com/office/powerpoint/2010/main" val="59063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06A44D-E6E1-4862-B5AD-0A3DF0BCAB4D}"/>
              </a:ext>
            </a:extLst>
          </p:cNvPr>
          <p:cNvSpPr>
            <a:spLocks noGrp="1"/>
          </p:cNvSpPr>
          <p:nvPr>
            <p:ph type="title"/>
          </p:nvPr>
        </p:nvSpPr>
        <p:spPr>
          <a:xfrm>
            <a:off x="640079" y="2053641"/>
            <a:ext cx="3669161" cy="2760098"/>
          </a:xfrm>
        </p:spPr>
        <p:txBody>
          <a:bodyPr>
            <a:normAutofit/>
          </a:bodyPr>
          <a:lstStyle/>
          <a:p>
            <a:r>
              <a:rPr lang="en-US">
                <a:solidFill>
                  <a:srgbClr val="FFFFFF"/>
                </a:solidFill>
              </a:rPr>
              <a:t>History of the Present Illness (HPI)</a:t>
            </a:r>
          </a:p>
        </p:txBody>
      </p:sp>
      <p:sp>
        <p:nvSpPr>
          <p:cNvPr id="3" name="Content Placeholder 2">
            <a:extLst>
              <a:ext uri="{FF2B5EF4-FFF2-40B4-BE49-F238E27FC236}">
                <a16:creationId xmlns:a16="http://schemas.microsoft.com/office/drawing/2014/main" id="{2DD58DB2-604B-40E4-A65A-5DB035A26F54}"/>
              </a:ext>
            </a:extLst>
          </p:cNvPr>
          <p:cNvSpPr>
            <a:spLocks noGrp="1"/>
          </p:cNvSpPr>
          <p:nvPr>
            <p:ph idx="1"/>
          </p:nvPr>
        </p:nvSpPr>
        <p:spPr>
          <a:xfrm>
            <a:off x="6090574" y="522514"/>
            <a:ext cx="5306084" cy="6061166"/>
          </a:xfrm>
        </p:spPr>
        <p:txBody>
          <a:bodyPr anchor="ctr">
            <a:normAutofit fontScale="92500" lnSpcReduction="10000"/>
          </a:bodyPr>
          <a:lstStyle/>
          <a:p>
            <a:r>
              <a:rPr lang="en-US" sz="2000" dirty="0">
                <a:solidFill>
                  <a:schemeClr val="accent1">
                    <a:lumMod val="75000"/>
                  </a:schemeClr>
                </a:solidFill>
              </a:rPr>
              <a:t>The patient should be able to present the problem as she sees it, in her own words, and should be interrupted only for specific clarification of points or to offer direction if she digresses too far. </a:t>
            </a:r>
          </a:p>
          <a:p>
            <a:r>
              <a:rPr lang="en-US" sz="2000" dirty="0">
                <a:solidFill>
                  <a:schemeClr val="accent1">
                    <a:lumMod val="75000"/>
                  </a:schemeClr>
                </a:solidFill>
              </a:rPr>
              <a:t>When the patient has completed the history of her current problem, pertinent open-ended questions should be asked with respect to specific points. </a:t>
            </a:r>
          </a:p>
          <a:p>
            <a:r>
              <a:rPr lang="en-US" sz="2000" dirty="0">
                <a:solidFill>
                  <a:schemeClr val="accent1">
                    <a:lumMod val="75000"/>
                  </a:schemeClr>
                </a:solidFill>
              </a:rPr>
              <a:t>This process allows the physician to develop a more detailed database. </a:t>
            </a:r>
          </a:p>
          <a:p>
            <a:r>
              <a:rPr lang="en-US" sz="2000" dirty="0">
                <a:solidFill>
                  <a:schemeClr val="accent1">
                    <a:lumMod val="75000"/>
                  </a:schemeClr>
                </a:solidFill>
              </a:rPr>
              <a:t>Directed questions may be asked where pertinent to clarify points. </a:t>
            </a:r>
          </a:p>
          <a:p>
            <a:r>
              <a:rPr lang="en-US" sz="2000" dirty="0">
                <a:solidFill>
                  <a:schemeClr val="accent1">
                    <a:lumMod val="75000"/>
                  </a:schemeClr>
                </a:solidFill>
              </a:rPr>
              <a:t>Encourage the patient to tell her story as she sees it rather than to react with short answers to specific questions.</a:t>
            </a:r>
          </a:p>
          <a:p>
            <a:r>
              <a:rPr lang="en-US" sz="2000" dirty="0">
                <a:solidFill>
                  <a:schemeClr val="accent1">
                    <a:lumMod val="75000"/>
                  </a:schemeClr>
                </a:solidFill>
              </a:rPr>
              <a:t>Under the latter circumstance, the physician may get the answers he or she is looking for, but they may not be accurate answers. </a:t>
            </a:r>
          </a:p>
          <a:p>
            <a:r>
              <a:rPr lang="en-US" sz="2000" dirty="0">
                <a:solidFill>
                  <a:schemeClr val="accent1">
                    <a:lumMod val="75000"/>
                  </a:schemeClr>
                </a:solidFill>
              </a:rPr>
              <a:t>When the HPI is documented in the medical record, it represents a chronologic history of the current concerns.</a:t>
            </a:r>
          </a:p>
          <a:p>
            <a:endParaRPr lang="en-US" sz="1700" dirty="0">
              <a:solidFill>
                <a:srgbClr val="000000"/>
              </a:solidFill>
            </a:endParaRPr>
          </a:p>
          <a:p>
            <a:pPr marL="0" indent="0">
              <a:buNone/>
            </a:pPr>
            <a:endParaRPr lang="en-US" sz="1700" dirty="0">
              <a:solidFill>
                <a:srgbClr val="000000"/>
              </a:solidFill>
            </a:endParaRPr>
          </a:p>
        </p:txBody>
      </p:sp>
    </p:spTree>
    <p:extLst>
      <p:ext uri="{BB962C8B-B14F-4D97-AF65-F5344CB8AC3E}">
        <p14:creationId xmlns:p14="http://schemas.microsoft.com/office/powerpoint/2010/main" val="396366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DDE616-8A64-48B3-9BF9-B9C620A1AC17}"/>
              </a:ext>
            </a:extLst>
          </p:cNvPr>
          <p:cNvSpPr>
            <a:spLocks noGrp="1"/>
          </p:cNvSpPr>
          <p:nvPr>
            <p:ph type="title"/>
          </p:nvPr>
        </p:nvSpPr>
        <p:spPr>
          <a:xfrm>
            <a:off x="640079" y="2053641"/>
            <a:ext cx="3669161" cy="2760098"/>
          </a:xfrm>
        </p:spPr>
        <p:txBody>
          <a:bodyPr>
            <a:normAutofit/>
          </a:bodyPr>
          <a:lstStyle/>
          <a:p>
            <a:r>
              <a:rPr lang="en-US">
                <a:solidFill>
                  <a:srgbClr val="FFFFFF"/>
                </a:solidFill>
              </a:rPr>
              <a:t>Previous pregnancies. </a:t>
            </a:r>
          </a:p>
        </p:txBody>
      </p:sp>
      <p:sp>
        <p:nvSpPr>
          <p:cNvPr id="3" name="Content Placeholder 2">
            <a:extLst>
              <a:ext uri="{FF2B5EF4-FFF2-40B4-BE49-F238E27FC236}">
                <a16:creationId xmlns:a16="http://schemas.microsoft.com/office/drawing/2014/main" id="{E862AE1A-2BC8-452A-9BB2-1BD86F9E2DBC}"/>
              </a:ext>
            </a:extLst>
          </p:cNvPr>
          <p:cNvSpPr>
            <a:spLocks noGrp="1"/>
          </p:cNvSpPr>
          <p:nvPr>
            <p:ph idx="1"/>
          </p:nvPr>
        </p:nvSpPr>
        <p:spPr>
          <a:xfrm>
            <a:off x="6090574" y="801866"/>
            <a:ext cx="5306084" cy="5230634"/>
          </a:xfrm>
        </p:spPr>
        <p:txBody>
          <a:bodyPr anchor="ctr">
            <a:normAutofit/>
          </a:bodyPr>
          <a:lstStyle/>
          <a:p>
            <a:r>
              <a:rPr lang="en-US" sz="2200" dirty="0">
                <a:solidFill>
                  <a:schemeClr val="accent1">
                    <a:lumMod val="75000"/>
                  </a:schemeClr>
                </a:solidFill>
              </a:rPr>
              <a:t>The woman should be asked specifically to list all pregnancies, including chemical pregnancies, all miscarriages (spontaneous and induced), molar and ectopic pregnancies. </a:t>
            </a:r>
          </a:p>
          <a:p>
            <a:r>
              <a:rPr lang="en-US" sz="2200" dirty="0">
                <a:solidFill>
                  <a:schemeClr val="accent1">
                    <a:lumMod val="75000"/>
                  </a:schemeClr>
                </a:solidFill>
              </a:rPr>
              <a:t>For deliveries, the following information should be obtained: year of birth, gestational age at delivery, the type of delivery, infant birth weight, and any complications that may have occurred. </a:t>
            </a:r>
          </a:p>
          <a:p>
            <a:r>
              <a:rPr lang="en-US" sz="2200" dirty="0">
                <a:solidFill>
                  <a:schemeClr val="accent1">
                    <a:lumMod val="75000"/>
                  </a:schemeClr>
                </a:solidFill>
              </a:rPr>
              <a:t>For all other pregnancies, the circumstances under which they took place, the method by which they were concluded (dilation and curettage [D&amp;C], methotrexate, etc.), and any complications should be obtained</a:t>
            </a:r>
            <a:r>
              <a:rPr lang="en-US" sz="2200" dirty="0">
                <a:solidFill>
                  <a:srgbClr val="000000"/>
                </a:solidFill>
              </a:rPr>
              <a:t>.</a:t>
            </a:r>
          </a:p>
        </p:txBody>
      </p:sp>
    </p:spTree>
    <p:extLst>
      <p:ext uri="{BB962C8B-B14F-4D97-AF65-F5344CB8AC3E}">
        <p14:creationId xmlns:p14="http://schemas.microsoft.com/office/powerpoint/2010/main" val="1982046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FC3A18-900A-43F0-B059-B5B7DDE87D9A}"/>
              </a:ext>
            </a:extLst>
          </p:cNvPr>
          <p:cNvSpPr>
            <a:spLocks noGrp="1"/>
          </p:cNvSpPr>
          <p:nvPr>
            <p:ph type="title"/>
          </p:nvPr>
        </p:nvSpPr>
        <p:spPr>
          <a:xfrm>
            <a:off x="640079" y="2053641"/>
            <a:ext cx="3669161" cy="2760098"/>
          </a:xfrm>
        </p:spPr>
        <p:txBody>
          <a:bodyPr>
            <a:normAutofit/>
          </a:bodyPr>
          <a:lstStyle/>
          <a:p>
            <a:r>
              <a:rPr lang="en-US" sz="4100">
                <a:solidFill>
                  <a:srgbClr val="FFFFFF"/>
                </a:solidFill>
              </a:rPr>
              <a:t>Direct questions that may help inform the obstetric history</a:t>
            </a:r>
          </a:p>
        </p:txBody>
      </p:sp>
      <p:sp>
        <p:nvSpPr>
          <p:cNvPr id="3" name="Content Placeholder 2">
            <a:extLst>
              <a:ext uri="{FF2B5EF4-FFF2-40B4-BE49-F238E27FC236}">
                <a16:creationId xmlns:a16="http://schemas.microsoft.com/office/drawing/2014/main" id="{D3BEE859-DC87-4ADE-80EB-DDAF5C2316A7}"/>
              </a:ext>
            </a:extLst>
          </p:cNvPr>
          <p:cNvSpPr>
            <a:spLocks noGrp="1"/>
          </p:cNvSpPr>
          <p:nvPr>
            <p:ph idx="1"/>
          </p:nvPr>
        </p:nvSpPr>
        <p:spPr>
          <a:xfrm>
            <a:off x="6090573" y="801866"/>
            <a:ext cx="5852897" cy="5880288"/>
          </a:xfrm>
        </p:spPr>
        <p:txBody>
          <a:bodyPr anchor="ctr">
            <a:normAutofit/>
          </a:bodyPr>
          <a:lstStyle/>
          <a:p>
            <a:pPr marL="0" indent="0">
              <a:buNone/>
            </a:pPr>
            <a:r>
              <a:rPr lang="en-US" sz="2200" dirty="0">
                <a:solidFill>
                  <a:srgbClr val="000000"/>
                </a:solidFill>
              </a:rPr>
              <a:t>▪ </a:t>
            </a:r>
            <a:r>
              <a:rPr lang="en-US" sz="2400" dirty="0">
                <a:solidFill>
                  <a:schemeClr val="accent1">
                    <a:lumMod val="75000"/>
                  </a:schemeClr>
                </a:solidFill>
              </a:rPr>
              <a:t>How many times have you been pregnant? (Be aware that some patients may not indicate that they have had terminations of pregnancy.)</a:t>
            </a:r>
          </a:p>
          <a:p>
            <a:pPr marL="0" indent="0">
              <a:buNone/>
            </a:pPr>
            <a:r>
              <a:rPr lang="en-US" sz="2400" dirty="0">
                <a:solidFill>
                  <a:schemeClr val="accent1">
                    <a:lumMod val="75000"/>
                  </a:schemeClr>
                </a:solidFill>
              </a:rPr>
              <a:t>▪ What was the weight of the heaviest and the lightest baby?</a:t>
            </a:r>
          </a:p>
          <a:p>
            <a:pPr marL="0" indent="0">
              <a:buNone/>
            </a:pPr>
            <a:r>
              <a:rPr lang="en-US" sz="2400" dirty="0">
                <a:solidFill>
                  <a:schemeClr val="accent1">
                    <a:lumMod val="75000"/>
                  </a:schemeClr>
                </a:solidFill>
              </a:rPr>
              <a:t>▪ How old were you when you had your first pregnancy?</a:t>
            </a:r>
          </a:p>
          <a:p>
            <a:pPr marL="0" indent="0">
              <a:buNone/>
            </a:pPr>
            <a:r>
              <a:rPr lang="en-US" sz="2400" dirty="0">
                <a:solidFill>
                  <a:schemeClr val="accent1">
                    <a:lumMod val="75000"/>
                  </a:schemeClr>
                </a:solidFill>
              </a:rPr>
              <a:t>▪ How old are the children now? or</a:t>
            </a:r>
          </a:p>
          <a:p>
            <a:pPr marL="0" indent="0">
              <a:buNone/>
            </a:pPr>
            <a:r>
              <a:rPr lang="en-US" sz="2400" dirty="0">
                <a:solidFill>
                  <a:schemeClr val="accent1">
                    <a:lumMod val="75000"/>
                  </a:schemeClr>
                </a:solidFill>
              </a:rPr>
              <a:t>▪ How old is the youngest and how old is the oldest?</a:t>
            </a:r>
          </a:p>
          <a:p>
            <a:pPr marL="0" indent="0">
              <a:buNone/>
            </a:pPr>
            <a:r>
              <a:rPr lang="en-US" sz="2400" dirty="0">
                <a:solidFill>
                  <a:schemeClr val="accent1">
                    <a:lumMod val="75000"/>
                  </a:schemeClr>
                </a:solidFill>
              </a:rPr>
              <a:t>▪ How old would he be if he had survived?</a:t>
            </a:r>
          </a:p>
          <a:p>
            <a:pPr marL="0" indent="0">
              <a:buNone/>
            </a:pPr>
            <a:r>
              <a:rPr lang="en-US" sz="2400" dirty="0">
                <a:solidFill>
                  <a:schemeClr val="accent1">
                    <a:lumMod val="75000"/>
                  </a:schemeClr>
                </a:solidFill>
              </a:rPr>
              <a:t>▪ Did you have any difficulty getting pregnant?</a:t>
            </a:r>
          </a:p>
        </p:txBody>
      </p:sp>
    </p:spTree>
    <p:extLst>
      <p:ext uri="{BB962C8B-B14F-4D97-AF65-F5344CB8AC3E}">
        <p14:creationId xmlns:p14="http://schemas.microsoft.com/office/powerpoint/2010/main" val="648283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B9F0AB-ED4F-41C0-A4DF-A9886A317C9F}"/>
              </a:ext>
            </a:extLst>
          </p:cNvPr>
          <p:cNvSpPr>
            <a:spLocks noGrp="1"/>
          </p:cNvSpPr>
          <p:nvPr>
            <p:ph type="title"/>
          </p:nvPr>
        </p:nvSpPr>
        <p:spPr>
          <a:xfrm>
            <a:off x="640079" y="2053641"/>
            <a:ext cx="3669161" cy="2760098"/>
          </a:xfrm>
        </p:spPr>
        <p:txBody>
          <a:bodyPr>
            <a:normAutofit/>
          </a:bodyPr>
          <a:lstStyle/>
          <a:p>
            <a:r>
              <a:rPr lang="en-US">
                <a:solidFill>
                  <a:srgbClr val="FFFFFF"/>
                </a:solidFill>
              </a:rPr>
              <a:t>General Health History</a:t>
            </a:r>
          </a:p>
        </p:txBody>
      </p:sp>
      <p:sp>
        <p:nvSpPr>
          <p:cNvPr id="3" name="Content Placeholder 2">
            <a:extLst>
              <a:ext uri="{FF2B5EF4-FFF2-40B4-BE49-F238E27FC236}">
                <a16:creationId xmlns:a16="http://schemas.microsoft.com/office/drawing/2014/main" id="{570644E2-EC0D-4AF9-A959-A684EB4290CD}"/>
              </a:ext>
            </a:extLst>
          </p:cNvPr>
          <p:cNvSpPr>
            <a:spLocks noGrp="1"/>
          </p:cNvSpPr>
          <p:nvPr>
            <p:ph idx="1"/>
          </p:nvPr>
        </p:nvSpPr>
        <p:spPr>
          <a:xfrm>
            <a:off x="6090574" y="801866"/>
            <a:ext cx="5306084" cy="5950626"/>
          </a:xfrm>
        </p:spPr>
        <p:txBody>
          <a:bodyPr anchor="ctr">
            <a:normAutofit fontScale="92500"/>
          </a:bodyPr>
          <a:lstStyle/>
          <a:p>
            <a:r>
              <a:rPr lang="en-US" sz="2400" dirty="0">
                <a:solidFill>
                  <a:schemeClr val="accent1">
                    <a:lumMod val="75000"/>
                  </a:schemeClr>
                </a:solidFill>
              </a:rPr>
              <a:t>The woman should be asked to list any significant health problems that she has had during her lifetime, including all hospitalizations and operative procedures.</a:t>
            </a:r>
          </a:p>
          <a:p>
            <a:r>
              <a:rPr lang="en-US" sz="2400" dirty="0">
                <a:solidFill>
                  <a:schemeClr val="accent1">
                    <a:lumMod val="75000"/>
                  </a:schemeClr>
                </a:solidFill>
              </a:rPr>
              <a:t>Medications taken and reasons for doing so should be noted, as should allergic responses to medications. </a:t>
            </a:r>
          </a:p>
          <a:p>
            <a:r>
              <a:rPr lang="en-US" sz="2400" dirty="0">
                <a:solidFill>
                  <a:schemeClr val="accent1">
                    <a:lumMod val="75000"/>
                  </a:schemeClr>
                </a:solidFill>
              </a:rPr>
              <a:t>A history of smoking should be obtained in detail, including amount, length of time she has smoked, and attempts at quitting smoking. She should be questioned about the use of illicit drugs, including heroin, methamphetamines, cocaine, and prescription drug abuse with narcotics.</a:t>
            </a:r>
          </a:p>
          <a:p>
            <a:r>
              <a:rPr lang="en-US" sz="2400" dirty="0">
                <a:solidFill>
                  <a:schemeClr val="accent1">
                    <a:lumMod val="75000"/>
                  </a:schemeClr>
                </a:solidFill>
              </a:rPr>
              <a:t>Her use of alcohol should be detailed carefully, including the number of drinks per day and any history of binge drinking or previous therapy for alcoholism.</a:t>
            </a:r>
          </a:p>
        </p:txBody>
      </p:sp>
    </p:spTree>
    <p:extLst>
      <p:ext uri="{BB962C8B-B14F-4D97-AF65-F5344CB8AC3E}">
        <p14:creationId xmlns:p14="http://schemas.microsoft.com/office/powerpoint/2010/main" val="989249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CD631804-3D74-455B-B23B-8188B796A806}"/>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Past Gyn history</a:t>
            </a:r>
          </a:p>
        </p:txBody>
      </p:sp>
      <p:sp>
        <p:nvSpPr>
          <p:cNvPr id="8" name="Content Placeholder 7">
            <a:extLst>
              <a:ext uri="{FF2B5EF4-FFF2-40B4-BE49-F238E27FC236}">
                <a16:creationId xmlns:a16="http://schemas.microsoft.com/office/drawing/2014/main" id="{4AA54266-FC1A-4D28-A90E-D9BF96DB55C5}"/>
              </a:ext>
            </a:extLst>
          </p:cNvPr>
          <p:cNvSpPr>
            <a:spLocks noGrp="1"/>
          </p:cNvSpPr>
          <p:nvPr>
            <p:ph idx="1"/>
          </p:nvPr>
        </p:nvSpPr>
        <p:spPr>
          <a:xfrm>
            <a:off x="5536504" y="438411"/>
            <a:ext cx="6413326" cy="6200384"/>
          </a:xfrm>
        </p:spPr>
        <p:txBody>
          <a:bodyPr anchor="ctr">
            <a:normAutofit/>
          </a:bodyPr>
          <a:lstStyle/>
          <a:p>
            <a:r>
              <a:rPr lang="en-US" sz="2000" dirty="0">
                <a:solidFill>
                  <a:schemeClr val="accent1">
                    <a:lumMod val="75000"/>
                  </a:schemeClr>
                </a:solidFill>
              </a:rPr>
              <a:t>Pap smear screening history, including the date of the last Pap smear, the frequency of screening, and any abnormal tests and the treatment. </a:t>
            </a:r>
          </a:p>
          <a:p>
            <a:r>
              <a:rPr lang="en-US" sz="2000" dirty="0">
                <a:solidFill>
                  <a:schemeClr val="accent1">
                    <a:lumMod val="75000"/>
                  </a:schemeClr>
                </a:solidFill>
              </a:rPr>
              <a:t>The woman’s contraceptive history should be investigated, including methods used, length of time they have been used, effectiveness, and any complications that may have arisen.</a:t>
            </a:r>
          </a:p>
          <a:p>
            <a:r>
              <a:rPr lang="en-US" sz="2000" dirty="0">
                <a:solidFill>
                  <a:schemeClr val="accent1">
                    <a:lumMod val="75000"/>
                  </a:schemeClr>
                </a:solidFill>
              </a:rPr>
              <a:t>Screening History- Rubella, Cervical ca prevention- The patient’s human papilloma virus (HPV) vaccination status should be determined.</a:t>
            </a:r>
          </a:p>
          <a:p>
            <a:r>
              <a:rPr lang="en-US" sz="2000" dirty="0">
                <a:solidFill>
                  <a:schemeClr val="accent1">
                    <a:lumMod val="75000"/>
                  </a:schemeClr>
                </a:solidFill>
              </a:rPr>
              <a:t>All instances of gynecologic surgical procedures should be noted, </a:t>
            </a:r>
          </a:p>
          <a:p>
            <a:r>
              <a:rPr lang="en-US" sz="2000" dirty="0">
                <a:solidFill>
                  <a:schemeClr val="accent1">
                    <a:lumMod val="75000"/>
                  </a:schemeClr>
                </a:solidFill>
              </a:rPr>
              <a:t>A complete sexual history should be obtained and specific problems should be evaluated. The history should include whether the patient is currently sexually active or has been in the past. Patients should be asked if they have one or more current partners and if they have sex with men, women, or both. The provider should also inquire about any sexual dysfunction such as dyspareunia or anorgasmia.</a:t>
            </a:r>
          </a:p>
        </p:txBody>
      </p:sp>
    </p:spTree>
    <p:extLst>
      <p:ext uri="{BB962C8B-B14F-4D97-AF65-F5344CB8AC3E}">
        <p14:creationId xmlns:p14="http://schemas.microsoft.com/office/powerpoint/2010/main" val="25949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83FDAD-2296-4D79-A5F6-04F5575AFDE7}"/>
              </a:ext>
            </a:extLst>
          </p:cNvPr>
          <p:cNvSpPr>
            <a:spLocks noGrp="1"/>
          </p:cNvSpPr>
          <p:nvPr>
            <p:ph type="title"/>
          </p:nvPr>
        </p:nvSpPr>
        <p:spPr>
          <a:xfrm>
            <a:off x="640079" y="2053641"/>
            <a:ext cx="3669161" cy="2760098"/>
          </a:xfrm>
        </p:spPr>
        <p:txBody>
          <a:bodyPr>
            <a:normAutofit/>
          </a:bodyPr>
          <a:lstStyle/>
          <a:p>
            <a:r>
              <a:rPr lang="en-US">
                <a:solidFill>
                  <a:srgbClr val="FFFFFF"/>
                </a:solidFill>
              </a:rPr>
              <a:t>Family History</a:t>
            </a:r>
          </a:p>
        </p:txBody>
      </p:sp>
      <p:sp>
        <p:nvSpPr>
          <p:cNvPr id="3" name="Content Placeholder 2">
            <a:extLst>
              <a:ext uri="{FF2B5EF4-FFF2-40B4-BE49-F238E27FC236}">
                <a16:creationId xmlns:a16="http://schemas.microsoft.com/office/drawing/2014/main" id="{12DA2283-7497-4990-807C-CA45D3513838}"/>
              </a:ext>
            </a:extLst>
          </p:cNvPr>
          <p:cNvSpPr>
            <a:spLocks noGrp="1"/>
          </p:cNvSpPr>
          <p:nvPr>
            <p:ph idx="1"/>
          </p:nvPr>
        </p:nvSpPr>
        <p:spPr>
          <a:xfrm>
            <a:off x="6090574" y="801866"/>
            <a:ext cx="5306084" cy="5230634"/>
          </a:xfrm>
        </p:spPr>
        <p:txBody>
          <a:bodyPr anchor="ctr">
            <a:normAutofit/>
          </a:bodyPr>
          <a:lstStyle/>
          <a:p>
            <a:r>
              <a:rPr lang="en-US" sz="2200" dirty="0">
                <a:solidFill>
                  <a:schemeClr val="accent1">
                    <a:lumMod val="75000"/>
                  </a:schemeClr>
                </a:solidFill>
              </a:rPr>
              <a:t>A detailed family history of first- and second-degree relatives (parents, siblings, children, aunts, uncles, and grandparents) should be taken and a family tree constructed if relevant. </a:t>
            </a:r>
          </a:p>
          <a:p>
            <a:r>
              <a:rPr lang="en-US" sz="2200" dirty="0">
                <a:solidFill>
                  <a:schemeClr val="accent1">
                    <a:lumMod val="75000"/>
                  </a:schemeClr>
                </a:solidFill>
              </a:rPr>
              <a:t>Serious illnesses or causes of death for each individual should be noted. If the woman desires fertility now or in the future, an inquiry should be made about any congenital malformations, mental retardation, or pregnancy loss in either the woman’s or her spouse’s family. Such information may offer clues to hereditarily determined causes of reproductive problems.</a:t>
            </a:r>
          </a:p>
        </p:txBody>
      </p:sp>
    </p:spTree>
    <p:extLst>
      <p:ext uri="{BB962C8B-B14F-4D97-AF65-F5344CB8AC3E}">
        <p14:creationId xmlns:p14="http://schemas.microsoft.com/office/powerpoint/2010/main" val="150136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146369-8F5D-49AD-A7F9-A1DE1A388018}"/>
              </a:ext>
            </a:extLst>
          </p:cNvPr>
          <p:cNvSpPr>
            <a:spLocks noGrp="1"/>
          </p:cNvSpPr>
          <p:nvPr>
            <p:ph type="title"/>
          </p:nvPr>
        </p:nvSpPr>
        <p:spPr>
          <a:xfrm>
            <a:off x="640079" y="2053641"/>
            <a:ext cx="3669161" cy="2760098"/>
          </a:xfrm>
        </p:spPr>
        <p:txBody>
          <a:bodyPr>
            <a:normAutofit/>
          </a:bodyPr>
          <a:lstStyle/>
          <a:p>
            <a:r>
              <a:rPr lang="en-US" sz="3400">
                <a:solidFill>
                  <a:srgbClr val="FFFFFF"/>
                </a:solidFill>
              </a:rPr>
              <a:t>Direct Observations Before Speaking to the Patient (Nonverbal Clues)</a:t>
            </a:r>
            <a:br>
              <a:rPr lang="en-US" sz="3400">
                <a:solidFill>
                  <a:srgbClr val="FFFFFF"/>
                </a:solidFill>
              </a:rPr>
            </a:br>
            <a:endParaRPr lang="en-US" sz="3400">
              <a:solidFill>
                <a:srgbClr val="FFFFFF"/>
              </a:solidFill>
            </a:endParaRPr>
          </a:p>
        </p:txBody>
      </p:sp>
      <p:sp>
        <p:nvSpPr>
          <p:cNvPr id="3" name="Content Placeholder 2">
            <a:extLst>
              <a:ext uri="{FF2B5EF4-FFF2-40B4-BE49-F238E27FC236}">
                <a16:creationId xmlns:a16="http://schemas.microsoft.com/office/drawing/2014/main" id="{B63E6CBF-8523-4597-9AAB-68019B0A5CD5}"/>
              </a:ext>
            </a:extLst>
          </p:cNvPr>
          <p:cNvSpPr>
            <a:spLocks noGrp="1"/>
          </p:cNvSpPr>
          <p:nvPr>
            <p:ph idx="1"/>
          </p:nvPr>
        </p:nvSpPr>
        <p:spPr>
          <a:xfrm>
            <a:off x="5387926" y="295423"/>
            <a:ext cx="6583680" cy="6562578"/>
          </a:xfrm>
        </p:spPr>
        <p:txBody>
          <a:bodyPr anchor="ctr">
            <a:normAutofit lnSpcReduction="10000"/>
          </a:bodyPr>
          <a:lstStyle/>
          <a:p>
            <a:r>
              <a:rPr lang="en-US" sz="2000" dirty="0">
                <a:solidFill>
                  <a:srgbClr val="000000"/>
                </a:solidFill>
              </a:rPr>
              <a:t>Meeting and greeting a patient.</a:t>
            </a:r>
          </a:p>
          <a:p>
            <a:r>
              <a:rPr lang="en-US" sz="2000" dirty="0">
                <a:solidFill>
                  <a:srgbClr val="000000"/>
                </a:solidFill>
              </a:rPr>
              <a:t>Differing cultural backgrounds and belief systems. </a:t>
            </a:r>
          </a:p>
          <a:p>
            <a:r>
              <a:rPr lang="en-US" sz="2000" dirty="0">
                <a:solidFill>
                  <a:srgbClr val="000000"/>
                </a:solidFill>
              </a:rPr>
              <a:t>The general demeanor of the patient should be evaluated. </a:t>
            </a:r>
          </a:p>
          <a:p>
            <a:r>
              <a:rPr lang="en-US" sz="2000" dirty="0">
                <a:solidFill>
                  <a:srgbClr val="000000"/>
                </a:solidFill>
              </a:rPr>
              <a:t>Many new patients are apprehensive about meeting a new physician and the pelvic examination. This apprehension may create barriers to an open and positive first encounter.</a:t>
            </a:r>
          </a:p>
          <a:p>
            <a:r>
              <a:rPr lang="en-US" sz="2000" dirty="0">
                <a:solidFill>
                  <a:srgbClr val="000000"/>
                </a:solidFill>
              </a:rPr>
              <a:t>By observing nonverbal clues, such as eye contact, posture, facial expressions, or tone of voice, the physician can determine the appropriate approach for conducting the interview. </a:t>
            </a:r>
          </a:p>
          <a:p>
            <a:r>
              <a:rPr lang="en-US" sz="2000" dirty="0">
                <a:solidFill>
                  <a:srgbClr val="000000"/>
                </a:solidFill>
              </a:rPr>
              <a:t>The act of greeting the woman by name, making eye contact, and shaking hands is a formal but friendly start to the visit.</a:t>
            </a:r>
          </a:p>
          <a:p>
            <a:r>
              <a:rPr lang="en-US" sz="2000" dirty="0">
                <a:solidFill>
                  <a:srgbClr val="000000"/>
                </a:solidFill>
              </a:rPr>
              <a:t>During the interview the physician should face the patient with direct eye contact and acknowledge important points of the history.</a:t>
            </a:r>
          </a:p>
          <a:p>
            <a:r>
              <a:rPr lang="en-US" sz="2000" dirty="0">
                <a:solidFill>
                  <a:srgbClr val="000000"/>
                </a:solidFill>
              </a:rPr>
              <a:t>Now that electronic medical records (EMRs) are almost universally utilized, the ability to sit and just listen to the patient and provide that direct eye contact can be challenging, as providers are often documenting while the patient is sharing her story.</a:t>
            </a:r>
          </a:p>
        </p:txBody>
      </p:sp>
    </p:spTree>
    <p:extLst>
      <p:ext uri="{BB962C8B-B14F-4D97-AF65-F5344CB8AC3E}">
        <p14:creationId xmlns:p14="http://schemas.microsoft.com/office/powerpoint/2010/main" val="1207434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238AF5-D3DA-44B7-B7E6-C59E790C5506}"/>
              </a:ext>
            </a:extLst>
          </p:cNvPr>
          <p:cNvSpPr>
            <a:spLocks noGrp="1"/>
          </p:cNvSpPr>
          <p:nvPr>
            <p:ph type="title"/>
          </p:nvPr>
        </p:nvSpPr>
        <p:spPr>
          <a:xfrm>
            <a:off x="640079" y="2053641"/>
            <a:ext cx="3669161" cy="2760098"/>
          </a:xfrm>
        </p:spPr>
        <p:txBody>
          <a:bodyPr>
            <a:normAutofit/>
          </a:bodyPr>
          <a:lstStyle/>
          <a:p>
            <a:r>
              <a:rPr lang="en-US">
                <a:solidFill>
                  <a:srgbClr val="FFFFFF"/>
                </a:solidFill>
              </a:rPr>
              <a:t>Occupational and Social History</a:t>
            </a:r>
          </a:p>
        </p:txBody>
      </p:sp>
      <p:sp>
        <p:nvSpPr>
          <p:cNvPr id="3" name="Content Placeholder 2">
            <a:extLst>
              <a:ext uri="{FF2B5EF4-FFF2-40B4-BE49-F238E27FC236}">
                <a16:creationId xmlns:a16="http://schemas.microsoft.com/office/drawing/2014/main" id="{B538B163-47EA-4A78-96E8-0E5E75E88A65}"/>
              </a:ext>
            </a:extLst>
          </p:cNvPr>
          <p:cNvSpPr>
            <a:spLocks noGrp="1"/>
          </p:cNvSpPr>
          <p:nvPr>
            <p:ph idx="1"/>
          </p:nvPr>
        </p:nvSpPr>
        <p:spPr>
          <a:xfrm>
            <a:off x="6090574" y="801865"/>
            <a:ext cx="5306084" cy="5739611"/>
          </a:xfrm>
        </p:spPr>
        <p:txBody>
          <a:bodyPr anchor="ctr">
            <a:normAutofit lnSpcReduction="10000"/>
          </a:bodyPr>
          <a:lstStyle/>
          <a:p>
            <a:r>
              <a:rPr lang="en-US" sz="2400" dirty="0">
                <a:solidFill>
                  <a:schemeClr val="accent1">
                    <a:lumMod val="75000"/>
                  </a:schemeClr>
                </a:solidFill>
              </a:rPr>
              <a:t>The woman should be asked to detail her occupation. A nonjudgmental way to approach this could be to ask if she is currently working outside of the home. It is very important to determine if she is currently exercising, what type of activity she engages in, and the frequency of exercise.</a:t>
            </a:r>
          </a:p>
          <a:p>
            <a:endParaRPr lang="en-US" sz="2400" dirty="0">
              <a:solidFill>
                <a:schemeClr val="accent1">
                  <a:lumMod val="75000"/>
                </a:schemeClr>
              </a:solidFill>
            </a:endParaRPr>
          </a:p>
          <a:p>
            <a:r>
              <a:rPr lang="en-US" sz="2400" dirty="0">
                <a:solidFill>
                  <a:schemeClr val="accent1">
                    <a:lumMod val="75000"/>
                  </a:schemeClr>
                </a:solidFill>
              </a:rPr>
              <a:t>Additional information that may be relevant include hobbies and other avocations that may affect health or reproductive capacity, where and with whom the woman lives, other individuals in the household, areas of the world where the woman has lived or traveled, or unusual experiences that may affect her health.</a:t>
            </a:r>
          </a:p>
        </p:txBody>
      </p:sp>
    </p:spTree>
    <p:extLst>
      <p:ext uri="{BB962C8B-B14F-4D97-AF65-F5344CB8AC3E}">
        <p14:creationId xmlns:p14="http://schemas.microsoft.com/office/powerpoint/2010/main" val="57338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2B3E8F-1512-42FA-873C-FFCA2342EF98}"/>
              </a:ext>
            </a:extLst>
          </p:cNvPr>
          <p:cNvSpPr>
            <a:spLocks noGrp="1"/>
          </p:cNvSpPr>
          <p:nvPr>
            <p:ph type="title"/>
          </p:nvPr>
        </p:nvSpPr>
        <p:spPr>
          <a:xfrm>
            <a:off x="640079" y="2053641"/>
            <a:ext cx="3669161" cy="2760098"/>
          </a:xfrm>
        </p:spPr>
        <p:txBody>
          <a:bodyPr>
            <a:normAutofit/>
          </a:bodyPr>
          <a:lstStyle/>
          <a:p>
            <a:r>
              <a:rPr lang="en-US">
                <a:solidFill>
                  <a:srgbClr val="FFFFFF"/>
                </a:solidFill>
              </a:rPr>
              <a:t>Safety Issues</a:t>
            </a:r>
          </a:p>
        </p:txBody>
      </p:sp>
      <p:sp>
        <p:nvSpPr>
          <p:cNvPr id="3" name="Content Placeholder 2">
            <a:extLst>
              <a:ext uri="{FF2B5EF4-FFF2-40B4-BE49-F238E27FC236}">
                <a16:creationId xmlns:a16="http://schemas.microsoft.com/office/drawing/2014/main" id="{91D8628E-EC77-43CB-BC61-5C55F1901A94}"/>
              </a:ext>
            </a:extLst>
          </p:cNvPr>
          <p:cNvSpPr>
            <a:spLocks noGrp="1"/>
          </p:cNvSpPr>
          <p:nvPr>
            <p:ph idx="1"/>
          </p:nvPr>
        </p:nvSpPr>
        <p:spPr>
          <a:xfrm>
            <a:off x="6090574" y="801866"/>
            <a:ext cx="5306084" cy="5230634"/>
          </a:xfrm>
        </p:spPr>
        <p:txBody>
          <a:bodyPr anchor="ctr">
            <a:normAutofit lnSpcReduction="10000"/>
          </a:bodyPr>
          <a:lstStyle/>
          <a:p>
            <a:r>
              <a:rPr lang="en-US" sz="2200" dirty="0">
                <a:solidFill>
                  <a:schemeClr val="accent1">
                    <a:lumMod val="75000"/>
                  </a:schemeClr>
                </a:solidFill>
              </a:rPr>
              <a:t>She should be asked about the use of seat belts and helmets (if she rides a bicycle, motorcycle, or horse). </a:t>
            </a:r>
          </a:p>
          <a:p>
            <a:r>
              <a:rPr lang="en-US" sz="2200" dirty="0">
                <a:solidFill>
                  <a:schemeClr val="accent1">
                    <a:lumMod val="75000"/>
                  </a:schemeClr>
                </a:solidFill>
              </a:rPr>
              <a:t>She should be asked whether there are firearms in her household and, if so, whether appropriate safety precautions are taken. </a:t>
            </a:r>
          </a:p>
          <a:p>
            <a:r>
              <a:rPr lang="en-US" sz="2200" dirty="0">
                <a:solidFill>
                  <a:schemeClr val="accent1">
                    <a:lumMod val="75000"/>
                  </a:schemeClr>
                </a:solidFill>
              </a:rPr>
              <a:t>A question about intimate partner violence is appropriate and can be asked in a nonthreatening manner, such as “Has anyone in your household threatened or physically hurt you?” </a:t>
            </a:r>
          </a:p>
          <a:p>
            <a:r>
              <a:rPr lang="en-US" sz="2200" dirty="0">
                <a:solidFill>
                  <a:schemeClr val="accent1">
                    <a:lumMod val="75000"/>
                  </a:schemeClr>
                </a:solidFill>
              </a:rPr>
              <a:t>Sexual violence is a widespread problem, and as more is being learned about prevention, providers should be knowledgeable about resources</a:t>
            </a:r>
          </a:p>
        </p:txBody>
      </p:sp>
    </p:spTree>
    <p:extLst>
      <p:ext uri="{BB962C8B-B14F-4D97-AF65-F5344CB8AC3E}">
        <p14:creationId xmlns:p14="http://schemas.microsoft.com/office/powerpoint/2010/main" val="880132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66174B-8C15-42EB-A9A9-DAFB2ACA7114}"/>
              </a:ext>
            </a:extLst>
          </p:cNvPr>
          <p:cNvSpPr>
            <a:spLocks noGrp="1"/>
          </p:cNvSpPr>
          <p:nvPr>
            <p:ph type="title"/>
          </p:nvPr>
        </p:nvSpPr>
        <p:spPr>
          <a:xfrm>
            <a:off x="640079" y="2053641"/>
            <a:ext cx="3669161" cy="2760098"/>
          </a:xfrm>
        </p:spPr>
        <p:txBody>
          <a:bodyPr>
            <a:normAutofit/>
          </a:bodyPr>
          <a:lstStyle/>
          <a:p>
            <a:r>
              <a:rPr lang="en-US">
                <a:solidFill>
                  <a:srgbClr val="FFFFFF"/>
                </a:solidFill>
              </a:rPr>
              <a:t>Nutritional and Dietary Assessment</a:t>
            </a:r>
          </a:p>
        </p:txBody>
      </p:sp>
      <p:sp>
        <p:nvSpPr>
          <p:cNvPr id="3" name="Content Placeholder 2">
            <a:extLst>
              <a:ext uri="{FF2B5EF4-FFF2-40B4-BE49-F238E27FC236}">
                <a16:creationId xmlns:a16="http://schemas.microsoft.com/office/drawing/2014/main" id="{5DC2EE80-423E-46FE-966E-F8A031BCF5A5}"/>
              </a:ext>
            </a:extLst>
          </p:cNvPr>
          <p:cNvSpPr>
            <a:spLocks noGrp="1"/>
          </p:cNvSpPr>
          <p:nvPr>
            <p:ph idx="1"/>
          </p:nvPr>
        </p:nvSpPr>
        <p:spPr>
          <a:xfrm>
            <a:off x="6090574" y="801866"/>
            <a:ext cx="5306084" cy="5230634"/>
          </a:xfrm>
        </p:spPr>
        <p:txBody>
          <a:bodyPr anchor="ctr">
            <a:normAutofit/>
          </a:bodyPr>
          <a:lstStyle/>
          <a:p>
            <a:r>
              <a:rPr lang="en-US" sz="2400" dirty="0">
                <a:solidFill>
                  <a:schemeClr val="accent1">
                    <a:lumMod val="75000"/>
                  </a:schemeClr>
                </a:solidFill>
              </a:rPr>
              <a:t>It is important to inquire about dietary choices that our patients make.</a:t>
            </a:r>
          </a:p>
          <a:p>
            <a:r>
              <a:rPr lang="en-US" sz="2400" dirty="0">
                <a:solidFill>
                  <a:schemeClr val="accent1">
                    <a:lumMod val="75000"/>
                  </a:schemeClr>
                </a:solidFill>
              </a:rPr>
              <a:t>Assessment of folic acid is important in reproductive-aged women. </a:t>
            </a:r>
          </a:p>
          <a:p>
            <a:r>
              <a:rPr lang="en-US" sz="2400" dirty="0">
                <a:solidFill>
                  <a:schemeClr val="accent1">
                    <a:lumMod val="75000"/>
                  </a:schemeClr>
                </a:solidFill>
              </a:rPr>
              <a:t>Asking about fruits and vegetables as well as calcium-containing foods should be standard. </a:t>
            </a:r>
          </a:p>
          <a:p>
            <a:r>
              <a:rPr lang="en-US" sz="2400" dirty="0">
                <a:solidFill>
                  <a:schemeClr val="accent1">
                    <a:lumMod val="75000"/>
                  </a:schemeClr>
                </a:solidFill>
              </a:rPr>
              <a:t>Vegetarians and vegans may need additional discussion about adequate protein and vitamin/mineral intake. </a:t>
            </a:r>
          </a:p>
          <a:p>
            <a:r>
              <a:rPr lang="en-US" sz="2400" dirty="0">
                <a:solidFill>
                  <a:schemeClr val="accent1">
                    <a:lumMod val="75000"/>
                  </a:schemeClr>
                </a:solidFill>
              </a:rPr>
              <a:t>A referral to a certified nutritionist may be a valuable addition to routine preventive health care.</a:t>
            </a:r>
          </a:p>
        </p:txBody>
      </p:sp>
    </p:spTree>
    <p:extLst>
      <p:ext uri="{BB962C8B-B14F-4D97-AF65-F5344CB8AC3E}">
        <p14:creationId xmlns:p14="http://schemas.microsoft.com/office/powerpoint/2010/main" val="257911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91EBDB-7555-41D2-A55A-66764CE7D6D6}"/>
              </a:ext>
            </a:extLst>
          </p:cNvPr>
          <p:cNvSpPr>
            <a:spLocks noGrp="1"/>
          </p:cNvSpPr>
          <p:nvPr>
            <p:ph type="title"/>
          </p:nvPr>
        </p:nvSpPr>
        <p:spPr>
          <a:xfrm>
            <a:off x="640079" y="2053641"/>
            <a:ext cx="3669161" cy="2760098"/>
          </a:xfrm>
        </p:spPr>
        <p:txBody>
          <a:bodyPr>
            <a:normAutofit/>
          </a:bodyPr>
          <a:lstStyle/>
          <a:p>
            <a:r>
              <a:rPr lang="en-US">
                <a:solidFill>
                  <a:srgbClr val="FFFFFF"/>
                </a:solidFill>
              </a:rPr>
              <a:t>Dysmenorrhea history checklist</a:t>
            </a:r>
          </a:p>
        </p:txBody>
      </p:sp>
      <p:sp>
        <p:nvSpPr>
          <p:cNvPr id="3" name="Content Placeholder 2">
            <a:extLst>
              <a:ext uri="{FF2B5EF4-FFF2-40B4-BE49-F238E27FC236}">
                <a16:creationId xmlns:a16="http://schemas.microsoft.com/office/drawing/2014/main" id="{85929BF7-D565-4058-8A26-5784C8B1ABEA}"/>
              </a:ext>
            </a:extLst>
          </p:cNvPr>
          <p:cNvSpPr>
            <a:spLocks noGrp="1"/>
          </p:cNvSpPr>
          <p:nvPr>
            <p:ph idx="1"/>
          </p:nvPr>
        </p:nvSpPr>
        <p:spPr>
          <a:xfrm>
            <a:off x="6090573" y="801866"/>
            <a:ext cx="5655949" cy="5230634"/>
          </a:xfrm>
        </p:spPr>
        <p:txBody>
          <a:bodyPr anchor="ctr">
            <a:normAutofit fontScale="92500" lnSpcReduction="10000"/>
          </a:bodyPr>
          <a:lstStyle/>
          <a:p>
            <a:pPr marL="0" indent="0">
              <a:buNone/>
            </a:pPr>
            <a:r>
              <a:rPr lang="en-US" sz="2400" dirty="0">
                <a:solidFill>
                  <a:srgbClr val="000000"/>
                </a:solidFill>
              </a:rPr>
              <a:t>1. </a:t>
            </a:r>
            <a:r>
              <a:rPr lang="en-US" sz="2400" dirty="0">
                <a:solidFill>
                  <a:schemeClr val="accent1">
                    <a:lumMod val="75000"/>
                  </a:schemeClr>
                </a:solidFill>
              </a:rPr>
              <a:t>Menstrual history</a:t>
            </a:r>
          </a:p>
          <a:p>
            <a:pPr marL="0" indent="0">
              <a:buNone/>
            </a:pPr>
            <a:r>
              <a:rPr lang="en-US" sz="2400" dirty="0">
                <a:solidFill>
                  <a:schemeClr val="accent1">
                    <a:lumMod val="75000"/>
                  </a:schemeClr>
                </a:solidFill>
              </a:rPr>
              <a:t>2. Relationship between menarche and onset of dysmenorrhea</a:t>
            </a:r>
          </a:p>
          <a:p>
            <a:pPr marL="0" indent="0">
              <a:buNone/>
            </a:pPr>
            <a:r>
              <a:rPr lang="en-US" sz="2400" dirty="0">
                <a:solidFill>
                  <a:schemeClr val="accent1">
                    <a:lumMod val="75000"/>
                  </a:schemeClr>
                </a:solidFill>
              </a:rPr>
              <a:t>3. Timing of pain in relation to menses and amount of menstrual flow</a:t>
            </a:r>
          </a:p>
          <a:p>
            <a:pPr marL="0" indent="0">
              <a:buNone/>
            </a:pPr>
            <a:r>
              <a:rPr lang="en-US" sz="2400" dirty="0">
                <a:solidFill>
                  <a:schemeClr val="accent1">
                    <a:lumMod val="75000"/>
                  </a:schemeClr>
                </a:solidFill>
              </a:rPr>
              <a:t>4. Characterization, severity, chronology, and resulting disability</a:t>
            </a:r>
          </a:p>
          <a:p>
            <a:pPr marL="0" indent="0">
              <a:buNone/>
            </a:pPr>
            <a:r>
              <a:rPr lang="en-US" sz="2400" dirty="0">
                <a:solidFill>
                  <a:schemeClr val="accent1">
                    <a:lumMod val="75000"/>
                  </a:schemeClr>
                </a:solidFill>
              </a:rPr>
              <a:t>5. Sexual history including inquiry about sexual abuse</a:t>
            </a:r>
          </a:p>
          <a:p>
            <a:pPr marL="0" indent="0">
              <a:buNone/>
            </a:pPr>
            <a:r>
              <a:rPr lang="en-US" sz="2400" dirty="0">
                <a:solidFill>
                  <a:schemeClr val="accent1">
                    <a:lumMod val="75000"/>
                  </a:schemeClr>
                </a:solidFill>
              </a:rPr>
              <a:t>6. Inquiry about chronic pain syndromes and medical conditions</a:t>
            </a:r>
          </a:p>
          <a:p>
            <a:pPr marL="0" indent="0">
              <a:buNone/>
            </a:pPr>
            <a:r>
              <a:rPr lang="en-US" sz="2400" dirty="0">
                <a:solidFill>
                  <a:schemeClr val="accent1">
                    <a:lumMod val="75000"/>
                  </a:schemeClr>
                </a:solidFill>
              </a:rPr>
              <a:t>7. Presence of symptoms of depression, anxiety, or other psychiatric disorders</a:t>
            </a:r>
          </a:p>
          <a:p>
            <a:pPr marL="0" indent="0">
              <a:buNone/>
            </a:pPr>
            <a:r>
              <a:rPr lang="en-US" sz="2400" dirty="0">
                <a:solidFill>
                  <a:schemeClr val="accent1">
                    <a:lumMod val="75000"/>
                  </a:schemeClr>
                </a:solidFill>
              </a:rPr>
              <a:t>8. Previous treatment including dose, duration of use, side effects, and response</a:t>
            </a:r>
          </a:p>
        </p:txBody>
      </p:sp>
    </p:spTree>
    <p:extLst>
      <p:ext uri="{BB962C8B-B14F-4D97-AF65-F5344CB8AC3E}">
        <p14:creationId xmlns:p14="http://schemas.microsoft.com/office/powerpoint/2010/main" val="2493843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265720-BECD-4AE1-A72B-98A925EDF880}"/>
              </a:ext>
            </a:extLst>
          </p:cNvPr>
          <p:cNvSpPr>
            <a:spLocks noGrp="1"/>
          </p:cNvSpPr>
          <p:nvPr>
            <p:ph type="title"/>
          </p:nvPr>
        </p:nvSpPr>
        <p:spPr>
          <a:xfrm>
            <a:off x="640079" y="2053641"/>
            <a:ext cx="3669161" cy="2760098"/>
          </a:xfrm>
        </p:spPr>
        <p:txBody>
          <a:bodyPr>
            <a:normAutofit/>
          </a:bodyPr>
          <a:lstStyle/>
          <a:p>
            <a:r>
              <a:rPr lang="en-US" sz="4100">
                <a:solidFill>
                  <a:srgbClr val="FFFFFF"/>
                </a:solidFill>
              </a:rPr>
              <a:t>Post menopause or perimenopause women</a:t>
            </a:r>
          </a:p>
        </p:txBody>
      </p:sp>
      <p:sp>
        <p:nvSpPr>
          <p:cNvPr id="3" name="Content Placeholder 2">
            <a:extLst>
              <a:ext uri="{FF2B5EF4-FFF2-40B4-BE49-F238E27FC236}">
                <a16:creationId xmlns:a16="http://schemas.microsoft.com/office/drawing/2014/main" id="{B2817814-FCBD-457E-8037-BF4530944E00}"/>
              </a:ext>
            </a:extLst>
          </p:cNvPr>
          <p:cNvSpPr>
            <a:spLocks noGrp="1"/>
          </p:cNvSpPr>
          <p:nvPr>
            <p:ph idx="1"/>
          </p:nvPr>
        </p:nvSpPr>
        <p:spPr>
          <a:xfrm>
            <a:off x="6090574" y="801866"/>
            <a:ext cx="5306084" cy="5230634"/>
          </a:xfrm>
        </p:spPr>
        <p:txBody>
          <a:bodyPr anchor="ctr">
            <a:normAutofit lnSpcReduction="10000"/>
          </a:bodyPr>
          <a:lstStyle/>
          <a:p>
            <a:pPr marL="0" indent="0">
              <a:buNone/>
            </a:pPr>
            <a:r>
              <a:rPr lang="en-US" sz="2400" dirty="0">
                <a:solidFill>
                  <a:schemeClr val="accent1">
                    <a:lumMod val="75000"/>
                  </a:schemeClr>
                </a:solidFill>
              </a:rPr>
              <a:t>If the patient is post- or perimenopausal, the history taking should reflect this. </a:t>
            </a:r>
          </a:p>
          <a:p>
            <a:pPr marL="0" indent="0">
              <a:buNone/>
            </a:pPr>
            <a:r>
              <a:rPr lang="en-US" sz="2400" dirty="0">
                <a:solidFill>
                  <a:schemeClr val="accent1">
                    <a:lumMod val="75000"/>
                  </a:schemeClr>
                </a:solidFill>
              </a:rPr>
              <a:t>▪ Are you still having periods? or</a:t>
            </a:r>
          </a:p>
          <a:p>
            <a:pPr marL="0" indent="0">
              <a:buNone/>
            </a:pPr>
            <a:r>
              <a:rPr lang="en-US" sz="2400" dirty="0">
                <a:solidFill>
                  <a:schemeClr val="accent1">
                    <a:lumMod val="75000"/>
                  </a:schemeClr>
                </a:solidFill>
              </a:rPr>
              <a:t>▪ When did you have your last period?</a:t>
            </a:r>
          </a:p>
          <a:p>
            <a:r>
              <a:rPr lang="en-US" sz="2400" dirty="0">
                <a:solidFill>
                  <a:schemeClr val="accent1">
                    <a:lumMod val="75000"/>
                  </a:schemeClr>
                </a:solidFill>
              </a:rPr>
              <a:t>Menopausal syndrome-hot flushes….</a:t>
            </a:r>
          </a:p>
          <a:p>
            <a:pPr marL="0" indent="0">
              <a:buNone/>
            </a:pPr>
            <a:r>
              <a:rPr lang="en-US" sz="2400" dirty="0">
                <a:solidFill>
                  <a:schemeClr val="accent1">
                    <a:lumMod val="75000"/>
                  </a:schemeClr>
                </a:solidFill>
              </a:rPr>
              <a:t>▪ Has there been any bleeding since your last period? (This relates to a definition of postmenopausal bleeding – generally defined as bleeding 6 months after the last period, unless the patient is taking hormone replacement therapy, in which case it is important to establish which type. </a:t>
            </a:r>
          </a:p>
          <a:p>
            <a:r>
              <a:rPr lang="en-US" sz="2400" dirty="0">
                <a:solidFill>
                  <a:schemeClr val="accent1">
                    <a:lumMod val="75000"/>
                  </a:schemeClr>
                </a:solidFill>
              </a:rPr>
              <a:t>Exclusion of organic pathology is mandatory in this situation.)</a:t>
            </a:r>
          </a:p>
        </p:txBody>
      </p:sp>
    </p:spTree>
    <p:extLst>
      <p:ext uri="{BB962C8B-B14F-4D97-AF65-F5344CB8AC3E}">
        <p14:creationId xmlns:p14="http://schemas.microsoft.com/office/powerpoint/2010/main" val="302127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5B6BB2-300A-49C5-8CAA-BE47E122E243}"/>
              </a:ext>
            </a:extLst>
          </p:cNvPr>
          <p:cNvSpPr>
            <a:spLocks noGrp="1"/>
          </p:cNvSpPr>
          <p:nvPr>
            <p:ph type="title"/>
          </p:nvPr>
        </p:nvSpPr>
        <p:spPr>
          <a:xfrm>
            <a:off x="640079" y="2053641"/>
            <a:ext cx="3669161" cy="2760098"/>
          </a:xfrm>
        </p:spPr>
        <p:txBody>
          <a:bodyPr>
            <a:normAutofit/>
          </a:bodyPr>
          <a:lstStyle/>
          <a:p>
            <a:r>
              <a:rPr lang="en-US">
                <a:solidFill>
                  <a:srgbClr val="FFFFFF"/>
                </a:solidFill>
              </a:rPr>
              <a:t>Vaginal discharge</a:t>
            </a:r>
          </a:p>
        </p:txBody>
      </p:sp>
      <p:sp>
        <p:nvSpPr>
          <p:cNvPr id="3" name="Content Placeholder 2">
            <a:extLst>
              <a:ext uri="{FF2B5EF4-FFF2-40B4-BE49-F238E27FC236}">
                <a16:creationId xmlns:a16="http://schemas.microsoft.com/office/drawing/2014/main" id="{0610B3AF-5022-4A3E-A9D3-820EC98DFB82}"/>
              </a:ext>
            </a:extLst>
          </p:cNvPr>
          <p:cNvSpPr>
            <a:spLocks noGrp="1"/>
          </p:cNvSpPr>
          <p:nvPr>
            <p:ph idx="1"/>
          </p:nvPr>
        </p:nvSpPr>
        <p:spPr>
          <a:xfrm>
            <a:off x="6090574" y="801866"/>
            <a:ext cx="5306084" cy="5230634"/>
          </a:xfrm>
        </p:spPr>
        <p:txBody>
          <a:bodyPr anchor="ctr">
            <a:normAutofit/>
          </a:bodyPr>
          <a:lstStyle/>
          <a:p>
            <a:r>
              <a:rPr lang="en-US" sz="2200" dirty="0">
                <a:solidFill>
                  <a:schemeClr val="accent1">
                    <a:lumMod val="75000"/>
                  </a:schemeClr>
                </a:solidFill>
              </a:rPr>
              <a:t>Even if this is not the presenting symptom, it should be routinely enquired about. </a:t>
            </a:r>
          </a:p>
          <a:p>
            <a:r>
              <a:rPr lang="en-US" sz="2200" dirty="0">
                <a:solidFill>
                  <a:schemeClr val="accent1">
                    <a:lumMod val="75000"/>
                  </a:schemeClr>
                </a:solidFill>
              </a:rPr>
              <a:t>If there is a troublesome discharge, enquire about its </a:t>
            </a:r>
            <a:r>
              <a:rPr lang="en-US" sz="2200" dirty="0" err="1">
                <a:solidFill>
                  <a:schemeClr val="accent1">
                    <a:lumMod val="75000"/>
                  </a:schemeClr>
                </a:solidFill>
              </a:rPr>
              <a:t>colour</a:t>
            </a:r>
            <a:r>
              <a:rPr lang="en-US" sz="2200" dirty="0">
                <a:solidFill>
                  <a:schemeClr val="accent1">
                    <a:lumMod val="75000"/>
                  </a:schemeClr>
                </a:solidFill>
              </a:rPr>
              <a:t>, smell, amount, presence of blood, whether there is an associated </a:t>
            </a:r>
            <a:r>
              <a:rPr lang="en-US" sz="2200" dirty="0" err="1">
                <a:solidFill>
                  <a:schemeClr val="accent1">
                    <a:lumMod val="75000"/>
                  </a:schemeClr>
                </a:solidFill>
              </a:rPr>
              <a:t>vulval</a:t>
            </a:r>
            <a:r>
              <a:rPr lang="en-US" sz="2200" dirty="0">
                <a:solidFill>
                  <a:schemeClr val="accent1">
                    <a:lumMod val="75000"/>
                  </a:schemeClr>
                </a:solidFill>
              </a:rPr>
              <a:t> itch and, if so, if there are other sites of itching. </a:t>
            </a:r>
          </a:p>
          <a:p>
            <a:r>
              <a:rPr lang="en-US" sz="2200" dirty="0">
                <a:solidFill>
                  <a:schemeClr val="accent1">
                    <a:lumMod val="75000"/>
                  </a:schemeClr>
                </a:solidFill>
              </a:rPr>
              <a:t>In women with an abnormal vaginal discharge, questions relating to sexually transmitted disease naturally follow but can be difficult to pose. </a:t>
            </a:r>
          </a:p>
          <a:p>
            <a:r>
              <a:rPr lang="en-US" sz="2200" dirty="0">
                <a:solidFill>
                  <a:schemeClr val="accent1">
                    <a:lumMod val="75000"/>
                  </a:schemeClr>
                </a:solidFill>
              </a:rPr>
              <a:t>If the patient is in a sexual relationship, ask about symptoms in her partner(s) and whether either (any) of them are aware of the presence of warts.</a:t>
            </a:r>
          </a:p>
        </p:txBody>
      </p:sp>
    </p:spTree>
    <p:extLst>
      <p:ext uri="{BB962C8B-B14F-4D97-AF65-F5344CB8AC3E}">
        <p14:creationId xmlns:p14="http://schemas.microsoft.com/office/powerpoint/2010/main" val="613288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D6CD1E-6B88-4DE3-BC62-E3A9A13E3436}"/>
              </a:ext>
            </a:extLst>
          </p:cNvPr>
          <p:cNvSpPr>
            <a:spLocks noGrp="1"/>
          </p:cNvSpPr>
          <p:nvPr>
            <p:ph type="title"/>
          </p:nvPr>
        </p:nvSpPr>
        <p:spPr>
          <a:xfrm>
            <a:off x="640079" y="2053641"/>
            <a:ext cx="3669161" cy="2760098"/>
          </a:xfrm>
        </p:spPr>
        <p:txBody>
          <a:bodyPr>
            <a:normAutofit/>
          </a:bodyPr>
          <a:lstStyle/>
          <a:p>
            <a:r>
              <a:rPr lang="en-US">
                <a:solidFill>
                  <a:srgbClr val="FFFFFF"/>
                </a:solidFill>
              </a:rPr>
              <a:t>Questions to ask if a prolapse is suspected</a:t>
            </a:r>
          </a:p>
        </p:txBody>
      </p:sp>
      <p:sp>
        <p:nvSpPr>
          <p:cNvPr id="3" name="Content Placeholder 2">
            <a:extLst>
              <a:ext uri="{FF2B5EF4-FFF2-40B4-BE49-F238E27FC236}">
                <a16:creationId xmlns:a16="http://schemas.microsoft.com/office/drawing/2014/main" id="{E2345EB3-E794-4498-8C71-E42ED1EDEFD4}"/>
              </a:ext>
            </a:extLst>
          </p:cNvPr>
          <p:cNvSpPr>
            <a:spLocks noGrp="1"/>
          </p:cNvSpPr>
          <p:nvPr>
            <p:ph idx="1"/>
          </p:nvPr>
        </p:nvSpPr>
        <p:spPr>
          <a:xfrm>
            <a:off x="6090573" y="801866"/>
            <a:ext cx="5824761" cy="5795882"/>
          </a:xfrm>
        </p:spPr>
        <p:txBody>
          <a:bodyPr anchor="ctr">
            <a:normAutofit fontScale="92500" lnSpcReduction="20000"/>
          </a:bodyPr>
          <a:lstStyle/>
          <a:p>
            <a:pPr marL="0" indent="0">
              <a:buNone/>
            </a:pPr>
            <a:r>
              <a:rPr lang="en-US" sz="1900" dirty="0">
                <a:solidFill>
                  <a:srgbClr val="000000"/>
                </a:solidFill>
              </a:rPr>
              <a:t>▪ </a:t>
            </a:r>
            <a:r>
              <a:rPr lang="en-US" sz="2600" dirty="0">
                <a:solidFill>
                  <a:schemeClr val="accent1">
                    <a:lumMod val="75000"/>
                  </a:schemeClr>
                </a:solidFill>
              </a:rPr>
              <a:t>Do you have a feeling of something coming down?</a:t>
            </a:r>
          </a:p>
          <a:p>
            <a:pPr marL="0" indent="0">
              <a:buNone/>
            </a:pPr>
            <a:r>
              <a:rPr lang="en-US" sz="2600" dirty="0">
                <a:solidFill>
                  <a:schemeClr val="accent1">
                    <a:lumMod val="75000"/>
                  </a:schemeClr>
                </a:solidFill>
              </a:rPr>
              <a:t>▪ Does the feeling go away overnight or when you lie down? (Symptomatic prolapse is gravity dependent except in the most severe cases.)</a:t>
            </a:r>
          </a:p>
          <a:p>
            <a:pPr marL="0" indent="0">
              <a:buNone/>
            </a:pPr>
            <a:r>
              <a:rPr lang="en-US" sz="2600" dirty="0">
                <a:solidFill>
                  <a:schemeClr val="accent1">
                    <a:lumMod val="75000"/>
                  </a:schemeClr>
                </a:solidFill>
              </a:rPr>
              <a:t>▪ Are there occasions when you don't make it to the toilet in time?</a:t>
            </a:r>
          </a:p>
          <a:p>
            <a:pPr marL="0" indent="0">
              <a:buNone/>
            </a:pPr>
            <a:r>
              <a:rPr lang="en-US" sz="2600" dirty="0">
                <a:solidFill>
                  <a:schemeClr val="accent1">
                    <a:lumMod val="75000"/>
                  </a:schemeClr>
                </a:solidFill>
              </a:rPr>
              <a:t>▪ Do you leak urine if you cough or sneeze?</a:t>
            </a:r>
          </a:p>
          <a:p>
            <a:pPr marL="0" indent="0">
              <a:buNone/>
            </a:pPr>
            <a:r>
              <a:rPr lang="en-US" sz="2600" dirty="0">
                <a:solidFill>
                  <a:schemeClr val="accent1">
                    <a:lumMod val="75000"/>
                  </a:schemeClr>
                </a:solidFill>
              </a:rPr>
              <a:t>▪ When you pass urine, do you feel you have completely emptied your bladder?</a:t>
            </a:r>
          </a:p>
          <a:p>
            <a:pPr marL="0" indent="0">
              <a:buNone/>
            </a:pPr>
            <a:r>
              <a:rPr lang="en-US" sz="2600" dirty="0">
                <a:solidFill>
                  <a:schemeClr val="accent1">
                    <a:lumMod val="75000"/>
                  </a:schemeClr>
                </a:solidFill>
              </a:rPr>
              <a:t>▪ When you are passing urine, can you squeeze hard enough to stop the flow? (Arresting flow mid stream is a good test of the strength of the pelvic floor.)</a:t>
            </a:r>
          </a:p>
          <a:p>
            <a:pPr marL="0" indent="0">
              <a:buNone/>
            </a:pPr>
            <a:r>
              <a:rPr lang="en-US" sz="2600" dirty="0">
                <a:solidFill>
                  <a:schemeClr val="accent1">
                    <a:lumMod val="75000"/>
                  </a:schemeClr>
                </a:solidFill>
              </a:rPr>
              <a:t>▪ How often do you get up at night to pass urine?</a:t>
            </a:r>
          </a:p>
          <a:p>
            <a:pPr marL="0" indent="0">
              <a:buNone/>
            </a:pPr>
            <a:r>
              <a:rPr lang="en-US" sz="2600" dirty="0">
                <a:solidFill>
                  <a:schemeClr val="accent1">
                    <a:lumMod val="75000"/>
                  </a:schemeClr>
                </a:solidFill>
              </a:rPr>
              <a:t>▪ Have you ever seen blood in your urine?</a:t>
            </a:r>
          </a:p>
        </p:txBody>
      </p:sp>
    </p:spTree>
    <p:extLst>
      <p:ext uri="{BB962C8B-B14F-4D97-AF65-F5344CB8AC3E}">
        <p14:creationId xmlns:p14="http://schemas.microsoft.com/office/powerpoint/2010/main" val="4065061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6EBB8C-BD53-4EED-83C6-52D3E337184F}"/>
              </a:ext>
            </a:extLst>
          </p:cNvPr>
          <p:cNvSpPr>
            <a:spLocks noGrp="1"/>
          </p:cNvSpPr>
          <p:nvPr>
            <p:ph type="title"/>
          </p:nvPr>
        </p:nvSpPr>
        <p:spPr>
          <a:xfrm>
            <a:off x="640079" y="2053641"/>
            <a:ext cx="3669161" cy="2760098"/>
          </a:xfrm>
        </p:spPr>
        <p:txBody>
          <a:bodyPr>
            <a:normAutofit/>
          </a:bodyPr>
          <a:lstStyle/>
          <a:p>
            <a:r>
              <a:rPr lang="en-US">
                <a:solidFill>
                  <a:srgbClr val="FFFFFF"/>
                </a:solidFill>
              </a:rPr>
              <a:t>Special questions in infertility cases</a:t>
            </a:r>
          </a:p>
        </p:txBody>
      </p:sp>
      <p:sp>
        <p:nvSpPr>
          <p:cNvPr id="3" name="Content Placeholder 2">
            <a:extLst>
              <a:ext uri="{FF2B5EF4-FFF2-40B4-BE49-F238E27FC236}">
                <a16:creationId xmlns:a16="http://schemas.microsoft.com/office/drawing/2014/main" id="{58624012-F651-4EB6-AA93-638EB80F028E}"/>
              </a:ext>
            </a:extLst>
          </p:cNvPr>
          <p:cNvSpPr>
            <a:spLocks noGrp="1"/>
          </p:cNvSpPr>
          <p:nvPr>
            <p:ph idx="1"/>
          </p:nvPr>
        </p:nvSpPr>
        <p:spPr>
          <a:xfrm>
            <a:off x="6090574" y="801866"/>
            <a:ext cx="5306084" cy="5230634"/>
          </a:xfrm>
        </p:spPr>
        <p:txBody>
          <a:bodyPr anchor="ctr">
            <a:normAutofit/>
          </a:bodyPr>
          <a:lstStyle/>
          <a:p>
            <a:r>
              <a:rPr lang="en-US" sz="2400" dirty="0">
                <a:solidFill>
                  <a:schemeClr val="accent1">
                    <a:lumMod val="75000"/>
                  </a:schemeClr>
                </a:solidFill>
              </a:rPr>
              <a:t>Duration</a:t>
            </a:r>
          </a:p>
          <a:p>
            <a:r>
              <a:rPr lang="en-US" sz="2400" dirty="0">
                <a:solidFill>
                  <a:schemeClr val="accent1">
                    <a:lumMod val="75000"/>
                  </a:schemeClr>
                </a:solidFill>
              </a:rPr>
              <a:t>Past history- medical and surgical, tests</a:t>
            </a:r>
          </a:p>
          <a:p>
            <a:r>
              <a:rPr lang="en-US" sz="2400" dirty="0">
                <a:solidFill>
                  <a:schemeClr val="accent1">
                    <a:lumMod val="75000"/>
                  </a:schemeClr>
                </a:solidFill>
              </a:rPr>
              <a:t>Sexually active or not</a:t>
            </a:r>
          </a:p>
          <a:p>
            <a:r>
              <a:rPr lang="en-US" sz="2400" dirty="0">
                <a:solidFill>
                  <a:schemeClr val="accent1">
                    <a:lumMod val="75000"/>
                  </a:schemeClr>
                </a:solidFill>
              </a:rPr>
              <a:t>Frequency</a:t>
            </a:r>
          </a:p>
          <a:p>
            <a:r>
              <a:rPr lang="en-US" sz="2400" dirty="0">
                <a:solidFill>
                  <a:schemeClr val="accent1">
                    <a:lumMod val="75000"/>
                  </a:schemeClr>
                </a:solidFill>
              </a:rPr>
              <a:t>Desire</a:t>
            </a:r>
          </a:p>
          <a:p>
            <a:r>
              <a:rPr lang="en-US" sz="2400" dirty="0">
                <a:solidFill>
                  <a:schemeClr val="accent1">
                    <a:lumMod val="75000"/>
                  </a:schemeClr>
                </a:solidFill>
              </a:rPr>
              <a:t>Pain</a:t>
            </a:r>
          </a:p>
          <a:p>
            <a:r>
              <a:rPr lang="en-US" sz="2400" dirty="0">
                <a:solidFill>
                  <a:schemeClr val="accent1">
                    <a:lumMod val="75000"/>
                  </a:schemeClr>
                </a:solidFill>
              </a:rPr>
              <a:t>Discharge</a:t>
            </a:r>
          </a:p>
          <a:p>
            <a:r>
              <a:rPr lang="en-US" sz="2400" dirty="0">
                <a:solidFill>
                  <a:schemeClr val="accent1">
                    <a:lumMod val="75000"/>
                  </a:schemeClr>
                </a:solidFill>
              </a:rPr>
              <a:t>Family history of infertility</a:t>
            </a:r>
          </a:p>
          <a:p>
            <a:r>
              <a:rPr lang="en-US" sz="2400" dirty="0">
                <a:solidFill>
                  <a:schemeClr val="accent1">
                    <a:lumMod val="75000"/>
                  </a:schemeClr>
                </a:solidFill>
              </a:rPr>
              <a:t>STI history</a:t>
            </a:r>
          </a:p>
          <a:p>
            <a:r>
              <a:rPr lang="en-US" sz="2400" dirty="0">
                <a:solidFill>
                  <a:schemeClr val="accent1">
                    <a:lumMod val="75000"/>
                  </a:schemeClr>
                </a:solidFill>
              </a:rPr>
              <a:t>Husband erectile function, past history- medical and surgical, tests</a:t>
            </a:r>
          </a:p>
        </p:txBody>
      </p:sp>
    </p:spTree>
    <p:extLst>
      <p:ext uri="{BB962C8B-B14F-4D97-AF65-F5344CB8AC3E}">
        <p14:creationId xmlns:p14="http://schemas.microsoft.com/office/powerpoint/2010/main" val="10702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FA2DEB-4BD3-4AA9-B8C4-FBFC9600CF82}"/>
              </a:ext>
            </a:extLst>
          </p:cNvPr>
          <p:cNvSpPr>
            <a:spLocks noGrp="1"/>
          </p:cNvSpPr>
          <p:nvPr>
            <p:ph type="title"/>
          </p:nvPr>
        </p:nvSpPr>
        <p:spPr>
          <a:xfrm>
            <a:off x="640079" y="2053641"/>
            <a:ext cx="3669161" cy="2760098"/>
          </a:xfrm>
        </p:spPr>
        <p:txBody>
          <a:bodyPr>
            <a:normAutofit/>
          </a:bodyPr>
          <a:lstStyle/>
          <a:p>
            <a:r>
              <a:rPr lang="en-US" sz="3100">
                <a:solidFill>
                  <a:srgbClr val="FFFFFF"/>
                </a:solidFill>
              </a:rPr>
              <a:t>Special questions in a case with abdominal pain relevant o gynecological condition</a:t>
            </a:r>
          </a:p>
        </p:txBody>
      </p:sp>
      <p:sp>
        <p:nvSpPr>
          <p:cNvPr id="3" name="Content Placeholder 2">
            <a:extLst>
              <a:ext uri="{FF2B5EF4-FFF2-40B4-BE49-F238E27FC236}">
                <a16:creationId xmlns:a16="http://schemas.microsoft.com/office/drawing/2014/main" id="{3B4F907C-091A-4AC9-8686-90BFECA46A1F}"/>
              </a:ext>
            </a:extLst>
          </p:cNvPr>
          <p:cNvSpPr>
            <a:spLocks noGrp="1"/>
          </p:cNvSpPr>
          <p:nvPr>
            <p:ph idx="1"/>
          </p:nvPr>
        </p:nvSpPr>
        <p:spPr>
          <a:xfrm>
            <a:off x="6090574" y="801866"/>
            <a:ext cx="5306084" cy="5230634"/>
          </a:xfrm>
        </p:spPr>
        <p:txBody>
          <a:bodyPr anchor="ctr">
            <a:normAutofit lnSpcReduction="10000"/>
          </a:bodyPr>
          <a:lstStyle/>
          <a:p>
            <a:r>
              <a:rPr lang="en-US" sz="2400" dirty="0">
                <a:solidFill>
                  <a:schemeClr val="accent1">
                    <a:lumMod val="75000"/>
                  </a:schemeClr>
                </a:solidFill>
              </a:rPr>
              <a:t>LMP</a:t>
            </a:r>
          </a:p>
          <a:p>
            <a:r>
              <a:rPr lang="en-US" sz="2400" dirty="0">
                <a:solidFill>
                  <a:schemeClr val="accent1">
                    <a:lumMod val="75000"/>
                  </a:schemeClr>
                </a:solidFill>
              </a:rPr>
              <a:t>Onset</a:t>
            </a:r>
          </a:p>
          <a:p>
            <a:r>
              <a:rPr lang="en-US" sz="2400" dirty="0">
                <a:solidFill>
                  <a:schemeClr val="accent1">
                    <a:lumMod val="75000"/>
                  </a:schemeClr>
                </a:solidFill>
              </a:rPr>
              <a:t>Nature</a:t>
            </a:r>
          </a:p>
          <a:p>
            <a:r>
              <a:rPr lang="en-US" sz="2400" dirty="0">
                <a:solidFill>
                  <a:schemeClr val="accent1">
                    <a:lumMod val="75000"/>
                  </a:schemeClr>
                </a:solidFill>
              </a:rPr>
              <a:t>Location</a:t>
            </a:r>
          </a:p>
          <a:p>
            <a:r>
              <a:rPr lang="en-US" sz="2400" dirty="0">
                <a:solidFill>
                  <a:schemeClr val="accent1">
                    <a:lumMod val="75000"/>
                  </a:schemeClr>
                </a:solidFill>
              </a:rPr>
              <a:t>Radiation</a:t>
            </a:r>
          </a:p>
          <a:p>
            <a:r>
              <a:rPr lang="en-US" sz="2400" dirty="0">
                <a:solidFill>
                  <a:schemeClr val="accent1">
                    <a:lumMod val="75000"/>
                  </a:schemeClr>
                </a:solidFill>
              </a:rPr>
              <a:t>Intensity- VAS-1-10</a:t>
            </a:r>
          </a:p>
          <a:p>
            <a:r>
              <a:rPr lang="en-US" sz="2400" dirty="0">
                <a:solidFill>
                  <a:schemeClr val="accent1">
                    <a:lumMod val="75000"/>
                  </a:schemeClr>
                </a:solidFill>
              </a:rPr>
              <a:t>Associated factors- vaginal discharge, bleeding, nausea and vomiting</a:t>
            </a:r>
          </a:p>
          <a:p>
            <a:r>
              <a:rPr lang="en-US" sz="2400" dirty="0">
                <a:solidFill>
                  <a:schemeClr val="accent1">
                    <a:lumMod val="75000"/>
                  </a:schemeClr>
                </a:solidFill>
              </a:rPr>
              <a:t>Alleviating and triggering factors</a:t>
            </a:r>
          </a:p>
          <a:p>
            <a:r>
              <a:rPr lang="en-US" sz="2400" dirty="0">
                <a:solidFill>
                  <a:schemeClr val="accent1">
                    <a:lumMod val="75000"/>
                  </a:schemeClr>
                </a:solidFill>
              </a:rPr>
              <a:t>History of nay uterine or ovarian masses</a:t>
            </a:r>
          </a:p>
          <a:p>
            <a:r>
              <a:rPr lang="en-US" sz="2400" dirty="0">
                <a:solidFill>
                  <a:schemeClr val="accent1">
                    <a:lumMod val="75000"/>
                  </a:schemeClr>
                </a:solidFill>
              </a:rPr>
              <a:t>Procedures</a:t>
            </a:r>
          </a:p>
          <a:p>
            <a:r>
              <a:rPr lang="en-US" sz="2400" dirty="0">
                <a:solidFill>
                  <a:schemeClr val="accent1">
                    <a:lumMod val="75000"/>
                  </a:schemeClr>
                </a:solidFill>
              </a:rPr>
              <a:t>Tests</a:t>
            </a:r>
          </a:p>
          <a:p>
            <a:endParaRPr lang="en-US" sz="2400" dirty="0">
              <a:solidFill>
                <a:srgbClr val="000000"/>
              </a:solidFill>
            </a:endParaRPr>
          </a:p>
        </p:txBody>
      </p:sp>
    </p:spTree>
    <p:extLst>
      <p:ext uri="{BB962C8B-B14F-4D97-AF65-F5344CB8AC3E}">
        <p14:creationId xmlns:p14="http://schemas.microsoft.com/office/powerpoint/2010/main" val="2869855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E84B71-F250-4DAC-966F-FA50266D2729}"/>
              </a:ext>
            </a:extLst>
          </p:cNvPr>
          <p:cNvSpPr>
            <a:spLocks noGrp="1"/>
          </p:cNvSpPr>
          <p:nvPr>
            <p:ph type="title"/>
          </p:nvPr>
        </p:nvSpPr>
        <p:spPr>
          <a:xfrm>
            <a:off x="640079" y="2053641"/>
            <a:ext cx="3669161" cy="2760098"/>
          </a:xfrm>
        </p:spPr>
        <p:txBody>
          <a:bodyPr>
            <a:normAutofit/>
          </a:bodyPr>
          <a:lstStyle/>
          <a:p>
            <a:r>
              <a:rPr lang="en-US">
                <a:solidFill>
                  <a:srgbClr val="FFFFFF"/>
                </a:solidFill>
              </a:rPr>
              <a:t>A case with abdomino-pelvic mass</a:t>
            </a:r>
          </a:p>
        </p:txBody>
      </p:sp>
      <p:sp>
        <p:nvSpPr>
          <p:cNvPr id="3" name="Content Placeholder 2">
            <a:extLst>
              <a:ext uri="{FF2B5EF4-FFF2-40B4-BE49-F238E27FC236}">
                <a16:creationId xmlns:a16="http://schemas.microsoft.com/office/drawing/2014/main" id="{69B488E2-32C8-4B2F-ADED-A9C2996872B4}"/>
              </a:ext>
            </a:extLst>
          </p:cNvPr>
          <p:cNvSpPr>
            <a:spLocks noGrp="1"/>
          </p:cNvSpPr>
          <p:nvPr>
            <p:ph idx="1"/>
          </p:nvPr>
        </p:nvSpPr>
        <p:spPr>
          <a:xfrm>
            <a:off x="6090574" y="801866"/>
            <a:ext cx="5306084" cy="5230634"/>
          </a:xfrm>
        </p:spPr>
        <p:txBody>
          <a:bodyPr anchor="ctr">
            <a:normAutofit/>
          </a:bodyPr>
          <a:lstStyle/>
          <a:p>
            <a:r>
              <a:rPr lang="en-US" sz="2400" dirty="0">
                <a:solidFill>
                  <a:schemeClr val="accent1">
                    <a:lumMod val="75000"/>
                  </a:schemeClr>
                </a:solidFill>
              </a:rPr>
              <a:t>Onset</a:t>
            </a:r>
          </a:p>
          <a:p>
            <a:r>
              <a:rPr lang="en-US" sz="2400" dirty="0">
                <a:solidFill>
                  <a:schemeClr val="accent1">
                    <a:lumMod val="75000"/>
                  </a:schemeClr>
                </a:solidFill>
              </a:rPr>
              <a:t>Course over time- increase, how rapid?</a:t>
            </a:r>
          </a:p>
          <a:p>
            <a:r>
              <a:rPr lang="en-US" sz="2400" dirty="0">
                <a:solidFill>
                  <a:schemeClr val="accent1">
                    <a:lumMod val="75000"/>
                  </a:schemeClr>
                </a:solidFill>
              </a:rPr>
              <a:t>Tenderness</a:t>
            </a:r>
          </a:p>
          <a:p>
            <a:r>
              <a:rPr lang="en-US" sz="2400" dirty="0">
                <a:solidFill>
                  <a:schemeClr val="accent1">
                    <a:lumMod val="75000"/>
                  </a:schemeClr>
                </a:solidFill>
              </a:rPr>
              <a:t>Associated factors- bleeding, pain, frequency in micturition.</a:t>
            </a:r>
          </a:p>
          <a:p>
            <a:r>
              <a:rPr lang="en-US" sz="2400" dirty="0">
                <a:solidFill>
                  <a:schemeClr val="accent1">
                    <a:lumMod val="75000"/>
                  </a:schemeClr>
                </a:solidFill>
              </a:rPr>
              <a:t>Other signs- hair growth, loss of weight, cardio- respiratory symptoms</a:t>
            </a:r>
          </a:p>
          <a:p>
            <a:r>
              <a:rPr lang="en-US" sz="2400" dirty="0">
                <a:solidFill>
                  <a:schemeClr val="accent1">
                    <a:lumMod val="75000"/>
                  </a:schemeClr>
                </a:solidFill>
              </a:rPr>
              <a:t>History of masses</a:t>
            </a:r>
          </a:p>
          <a:p>
            <a:r>
              <a:rPr lang="en-US" sz="2400" dirty="0">
                <a:solidFill>
                  <a:schemeClr val="accent1">
                    <a:lumMod val="75000"/>
                  </a:schemeClr>
                </a:solidFill>
              </a:rPr>
              <a:t>Past procedures</a:t>
            </a:r>
          </a:p>
        </p:txBody>
      </p:sp>
    </p:spTree>
    <p:extLst>
      <p:ext uri="{BB962C8B-B14F-4D97-AF65-F5344CB8AC3E}">
        <p14:creationId xmlns:p14="http://schemas.microsoft.com/office/powerpoint/2010/main" val="136195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E9FD5B-BA7E-4976-9E7C-CB8917BED6C8}"/>
              </a:ext>
            </a:extLst>
          </p:cNvPr>
          <p:cNvSpPr>
            <a:spLocks noGrp="1"/>
          </p:cNvSpPr>
          <p:nvPr>
            <p:ph type="title"/>
          </p:nvPr>
        </p:nvSpPr>
        <p:spPr>
          <a:xfrm>
            <a:off x="640079" y="2053641"/>
            <a:ext cx="3669161" cy="2760098"/>
          </a:xfrm>
        </p:spPr>
        <p:txBody>
          <a:bodyPr>
            <a:normAutofit/>
          </a:bodyPr>
          <a:lstStyle/>
          <a:p>
            <a:r>
              <a:rPr lang="en-US" sz="4100">
                <a:solidFill>
                  <a:srgbClr val="FFFFFF"/>
                </a:solidFill>
              </a:rPr>
              <a:t>Effective communication skills</a:t>
            </a:r>
          </a:p>
        </p:txBody>
      </p:sp>
      <p:sp>
        <p:nvSpPr>
          <p:cNvPr id="3" name="Content Placeholder 2">
            <a:extLst>
              <a:ext uri="{FF2B5EF4-FFF2-40B4-BE49-F238E27FC236}">
                <a16:creationId xmlns:a16="http://schemas.microsoft.com/office/drawing/2014/main" id="{C3071921-8B9A-44C4-99F1-CED292D37EDE}"/>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Four qualities have been recognized as potentially important in caring communication skills: </a:t>
            </a:r>
          </a:p>
          <a:p>
            <a:pPr lvl="1"/>
            <a:r>
              <a:rPr lang="en-US" dirty="0">
                <a:solidFill>
                  <a:srgbClr val="000000"/>
                </a:solidFill>
              </a:rPr>
              <a:t>comfort, </a:t>
            </a:r>
          </a:p>
          <a:p>
            <a:pPr lvl="1"/>
            <a:r>
              <a:rPr lang="en-US" dirty="0">
                <a:solidFill>
                  <a:srgbClr val="000000"/>
                </a:solidFill>
              </a:rPr>
              <a:t>acceptance, </a:t>
            </a:r>
          </a:p>
          <a:p>
            <a:pPr lvl="1"/>
            <a:r>
              <a:rPr lang="en-US" dirty="0">
                <a:solidFill>
                  <a:srgbClr val="000000"/>
                </a:solidFill>
              </a:rPr>
              <a:t>responsiveness, </a:t>
            </a:r>
          </a:p>
          <a:p>
            <a:pPr lvl="1"/>
            <a:r>
              <a:rPr lang="en-US" dirty="0">
                <a:solidFill>
                  <a:srgbClr val="000000"/>
                </a:solidFill>
              </a:rPr>
              <a:t>empathy.</a:t>
            </a:r>
          </a:p>
        </p:txBody>
      </p:sp>
    </p:spTree>
    <p:extLst>
      <p:ext uri="{BB962C8B-B14F-4D97-AF65-F5344CB8AC3E}">
        <p14:creationId xmlns:p14="http://schemas.microsoft.com/office/powerpoint/2010/main" val="3394852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08A863-B483-4E08-88A8-BC4A23A69D07}"/>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Direct questions for patients presenting with pain on sexual intercourse</a:t>
            </a:r>
          </a:p>
        </p:txBody>
      </p:sp>
      <p:sp>
        <p:nvSpPr>
          <p:cNvPr id="3" name="Content Placeholder 2">
            <a:extLst>
              <a:ext uri="{FF2B5EF4-FFF2-40B4-BE49-F238E27FC236}">
                <a16:creationId xmlns:a16="http://schemas.microsoft.com/office/drawing/2014/main" id="{F2A1A9F2-615E-4D6C-86BD-A69F56ACA085}"/>
              </a:ext>
            </a:extLst>
          </p:cNvPr>
          <p:cNvSpPr>
            <a:spLocks noGrp="1"/>
          </p:cNvSpPr>
          <p:nvPr>
            <p:ph idx="1"/>
          </p:nvPr>
        </p:nvSpPr>
        <p:spPr>
          <a:xfrm>
            <a:off x="6090574" y="801866"/>
            <a:ext cx="5306084" cy="5230634"/>
          </a:xfrm>
        </p:spPr>
        <p:txBody>
          <a:bodyPr anchor="ctr">
            <a:normAutofit/>
          </a:bodyPr>
          <a:lstStyle/>
          <a:p>
            <a:pPr marL="0" indent="0">
              <a:buNone/>
            </a:pPr>
            <a:r>
              <a:rPr lang="en-US" sz="2200" dirty="0">
                <a:solidFill>
                  <a:schemeClr val="accent1">
                    <a:lumMod val="75000"/>
                  </a:schemeClr>
                </a:solidFill>
              </a:rPr>
              <a:t>▪ How severe is the pain – does sex have to stop?</a:t>
            </a:r>
          </a:p>
          <a:p>
            <a:pPr marL="0" indent="0">
              <a:buNone/>
            </a:pPr>
            <a:r>
              <a:rPr lang="en-US" sz="2200" dirty="0">
                <a:solidFill>
                  <a:schemeClr val="accent1">
                    <a:lumMod val="75000"/>
                  </a:schemeClr>
                </a:solidFill>
              </a:rPr>
              <a:t>▪ Does it happen every time you have sex or only on some occasions? (If intermittent, ask how often this happens.)</a:t>
            </a:r>
          </a:p>
          <a:p>
            <a:pPr marL="0" indent="0">
              <a:buNone/>
            </a:pPr>
            <a:r>
              <a:rPr lang="en-US" sz="2200" dirty="0">
                <a:solidFill>
                  <a:schemeClr val="accent1">
                    <a:lumMod val="75000"/>
                  </a:schemeClr>
                </a:solidFill>
              </a:rPr>
              <a:t>▪ Can you say if the pain is superficial (near the outside) or deep on the inside? (Typical causes of deep dyspareunia include endometriosis and chronic pelvic inflammatory disease.)</a:t>
            </a:r>
          </a:p>
          <a:p>
            <a:pPr marL="0" indent="0">
              <a:buNone/>
            </a:pPr>
            <a:r>
              <a:rPr lang="en-US" sz="2200" dirty="0">
                <a:solidFill>
                  <a:schemeClr val="accent1">
                    <a:lumMod val="75000"/>
                  </a:schemeClr>
                </a:solidFill>
              </a:rPr>
              <a:t>▪ Do you have any other pains in the pelvic region other than the one brought on by sexual activity?</a:t>
            </a:r>
          </a:p>
          <a:p>
            <a:pPr marL="0" indent="0">
              <a:buNone/>
            </a:pPr>
            <a:r>
              <a:rPr lang="en-US" sz="2200" dirty="0">
                <a:solidFill>
                  <a:schemeClr val="accent1">
                    <a:lumMod val="75000"/>
                  </a:schemeClr>
                </a:solidFill>
              </a:rPr>
              <a:t>▪ Is there any bleeding during or after penetrative sex?</a:t>
            </a:r>
          </a:p>
        </p:txBody>
      </p:sp>
    </p:spTree>
    <p:extLst>
      <p:ext uri="{BB962C8B-B14F-4D97-AF65-F5344CB8AC3E}">
        <p14:creationId xmlns:p14="http://schemas.microsoft.com/office/powerpoint/2010/main" val="1879932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2944-25D7-49E0-8F8B-DE78F7A3F9C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23DB809-C174-433C-97F2-43877BF441B6}"/>
              </a:ext>
            </a:extLst>
          </p:cNvPr>
          <p:cNvSpPr>
            <a:spLocks noGrp="1"/>
          </p:cNvSpPr>
          <p:nvPr>
            <p:ph idx="1"/>
          </p:nvPr>
        </p:nvSpPr>
        <p:spPr>
          <a:xfrm>
            <a:off x="838200" y="1825625"/>
            <a:ext cx="4961351" cy="4351338"/>
          </a:xfrm>
        </p:spPr>
        <p:txBody>
          <a:bodyPr/>
          <a:lstStyle/>
          <a:p>
            <a:r>
              <a:rPr lang="en-US" dirty="0"/>
              <a:t>Summarize the history &amp; confirm</a:t>
            </a:r>
          </a:p>
          <a:p>
            <a:r>
              <a:rPr lang="en-US" dirty="0"/>
              <a:t>Use ICE</a:t>
            </a:r>
          </a:p>
          <a:p>
            <a:pPr lvl="1"/>
            <a:r>
              <a:rPr lang="en-US" b="1" dirty="0"/>
              <a:t>I- Ideas</a:t>
            </a:r>
          </a:p>
          <a:p>
            <a:pPr lvl="1"/>
            <a:r>
              <a:rPr lang="en-US" b="1" dirty="0"/>
              <a:t>C- Concerns</a:t>
            </a:r>
          </a:p>
          <a:p>
            <a:pPr lvl="1"/>
            <a:r>
              <a:rPr lang="en-US" b="1" dirty="0"/>
              <a:t>E- expectations of patient</a:t>
            </a:r>
          </a:p>
          <a:p>
            <a:r>
              <a:rPr lang="en-US" dirty="0"/>
              <a:t>Thank the patient &amp; proceed to examination</a:t>
            </a:r>
          </a:p>
          <a:p>
            <a:endParaRPr lang="en-US" dirty="0"/>
          </a:p>
        </p:txBody>
      </p:sp>
      <p:graphicFrame>
        <p:nvGraphicFramePr>
          <p:cNvPr id="4" name="Diagram 3">
            <a:extLst>
              <a:ext uri="{FF2B5EF4-FFF2-40B4-BE49-F238E27FC236}">
                <a16:creationId xmlns:a16="http://schemas.microsoft.com/office/drawing/2014/main" id="{D1E0C49E-51E6-4F0D-B8E7-5616F14BCF05}"/>
              </a:ext>
            </a:extLst>
          </p:cNvPr>
          <p:cNvGraphicFramePr/>
          <p:nvPr>
            <p:extLst>
              <p:ext uri="{D42A27DB-BD31-4B8C-83A1-F6EECF244321}">
                <p14:modId xmlns:p14="http://schemas.microsoft.com/office/powerpoint/2010/main" val="4281513129"/>
              </p:ext>
            </p:extLst>
          </p:nvPr>
        </p:nvGraphicFramePr>
        <p:xfrm>
          <a:off x="5473874" y="365125"/>
          <a:ext cx="5879926" cy="5221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205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FCB96EB8-E155-4374-99AA-671B1543242A}"/>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495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77B878-9BF8-4073-B0B6-3A180A4D23F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The gyn Examination</a:t>
            </a:r>
          </a:p>
        </p:txBody>
      </p:sp>
    </p:spTree>
    <p:extLst>
      <p:ext uri="{BB962C8B-B14F-4D97-AF65-F5344CB8AC3E}">
        <p14:creationId xmlns:p14="http://schemas.microsoft.com/office/powerpoint/2010/main" val="827856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8" name="Rectangle 17">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4C8B6-CAF4-48F4-864F-03F80BE04346}"/>
              </a:ext>
            </a:extLst>
          </p:cNvPr>
          <p:cNvSpPr>
            <a:spLocks noGrp="1"/>
          </p:cNvSpPr>
          <p:nvPr>
            <p:ph type="title"/>
          </p:nvPr>
        </p:nvSpPr>
        <p:spPr>
          <a:xfrm>
            <a:off x="992206" y="1608667"/>
            <a:ext cx="2823275" cy="4501127"/>
          </a:xfrm>
        </p:spPr>
        <p:txBody>
          <a:bodyPr anchor="t">
            <a:normAutofit/>
          </a:bodyPr>
          <a:lstStyle/>
          <a:p>
            <a:r>
              <a:rPr lang="en-US" sz="4000" dirty="0">
                <a:solidFill>
                  <a:srgbClr val="FFFFFF"/>
                </a:solidFill>
              </a:rPr>
              <a:t>Indications</a:t>
            </a:r>
          </a:p>
        </p:txBody>
      </p:sp>
      <p:sp>
        <p:nvSpPr>
          <p:cNvPr id="3" name="Content Placeholder 2">
            <a:extLst>
              <a:ext uri="{FF2B5EF4-FFF2-40B4-BE49-F238E27FC236}">
                <a16:creationId xmlns:a16="http://schemas.microsoft.com/office/drawing/2014/main" id="{6DE6BA26-F1E7-43BA-9CB9-82969BE990E7}"/>
              </a:ext>
            </a:extLst>
          </p:cNvPr>
          <p:cNvSpPr>
            <a:spLocks noGrp="1"/>
          </p:cNvSpPr>
          <p:nvPr>
            <p:ph sz="half" idx="1"/>
          </p:nvPr>
        </p:nvSpPr>
        <p:spPr>
          <a:xfrm>
            <a:off x="4547698" y="1608667"/>
            <a:ext cx="3421958" cy="4501127"/>
          </a:xfrm>
        </p:spPr>
        <p:txBody>
          <a:bodyPr>
            <a:normAutofit/>
          </a:bodyPr>
          <a:lstStyle/>
          <a:p>
            <a:r>
              <a:rPr lang="en-US" sz="2000" dirty="0"/>
              <a:t>Sexually transmitted infection testing or screening</a:t>
            </a:r>
          </a:p>
          <a:p>
            <a:r>
              <a:rPr lang="en-US" sz="2000" dirty="0"/>
              <a:t>Screening exams by primary care physicians and gynecologists </a:t>
            </a:r>
          </a:p>
          <a:p>
            <a:r>
              <a:rPr lang="en-US" sz="2000" dirty="0"/>
              <a:t>Pain</a:t>
            </a:r>
          </a:p>
          <a:p>
            <a:r>
              <a:rPr lang="en-US" sz="2000" dirty="0"/>
              <a:t>Discharge</a:t>
            </a:r>
          </a:p>
          <a:p>
            <a:r>
              <a:rPr lang="en-US" sz="2000" dirty="0"/>
              <a:t>Pregnancy or postpartum</a:t>
            </a:r>
          </a:p>
          <a:p>
            <a:r>
              <a:rPr lang="en-US" sz="2000" dirty="0"/>
              <a:t>Infection</a:t>
            </a:r>
          </a:p>
          <a:p>
            <a:r>
              <a:rPr lang="en-US" sz="2000" dirty="0"/>
              <a:t>Itching</a:t>
            </a:r>
          </a:p>
          <a:p>
            <a:r>
              <a:rPr lang="en-US" sz="2000" dirty="0"/>
              <a:t>Before Pap Smear or HVS </a:t>
            </a:r>
          </a:p>
        </p:txBody>
      </p:sp>
      <p:sp>
        <p:nvSpPr>
          <p:cNvPr id="4" name="Content Placeholder 3">
            <a:extLst>
              <a:ext uri="{FF2B5EF4-FFF2-40B4-BE49-F238E27FC236}">
                <a16:creationId xmlns:a16="http://schemas.microsoft.com/office/drawing/2014/main" id="{CE985045-233B-4909-8BB7-0D35F12464EE}"/>
              </a:ext>
            </a:extLst>
          </p:cNvPr>
          <p:cNvSpPr>
            <a:spLocks noGrp="1"/>
          </p:cNvSpPr>
          <p:nvPr>
            <p:ph sz="half" idx="2"/>
          </p:nvPr>
        </p:nvSpPr>
        <p:spPr>
          <a:xfrm>
            <a:off x="8289696" y="1608667"/>
            <a:ext cx="3421957" cy="4501127"/>
          </a:xfrm>
        </p:spPr>
        <p:txBody>
          <a:bodyPr>
            <a:normAutofit/>
          </a:bodyPr>
          <a:lstStyle/>
          <a:p>
            <a:r>
              <a:rPr lang="en-US" sz="2000" dirty="0"/>
              <a:t>Swelling</a:t>
            </a:r>
          </a:p>
          <a:p>
            <a:r>
              <a:rPr lang="en-US" sz="2000" dirty="0"/>
              <a:t>Bleeding</a:t>
            </a:r>
          </a:p>
          <a:p>
            <a:r>
              <a:rPr lang="en-US" sz="2000" dirty="0"/>
              <a:t>Menstrual abnormalities</a:t>
            </a:r>
          </a:p>
          <a:p>
            <a:r>
              <a:rPr lang="en-US" sz="2000" dirty="0"/>
              <a:t>Sexual development abnormalities</a:t>
            </a:r>
          </a:p>
          <a:p>
            <a:r>
              <a:rPr lang="en-US" sz="2000" dirty="0"/>
              <a:t>Sexual or physical trauma</a:t>
            </a:r>
          </a:p>
          <a:p>
            <a:r>
              <a:rPr lang="en-US" sz="2000" dirty="0"/>
              <a:t>Neurological conditions</a:t>
            </a:r>
          </a:p>
          <a:p>
            <a:r>
              <a:rPr lang="en-US" sz="2000" dirty="0"/>
              <a:t>Incontinence</a:t>
            </a:r>
          </a:p>
          <a:p>
            <a:r>
              <a:rPr lang="en-US" sz="2000" dirty="0"/>
              <a:t>Pelvic floor disorders</a:t>
            </a:r>
          </a:p>
          <a:p>
            <a:r>
              <a:rPr lang="en-US" sz="2000" dirty="0"/>
              <a:t>Insertion or removing an IUD</a:t>
            </a:r>
          </a:p>
          <a:p>
            <a:endParaRPr lang="en-US" sz="2000" dirty="0"/>
          </a:p>
        </p:txBody>
      </p:sp>
    </p:spTree>
    <p:extLst>
      <p:ext uri="{BB962C8B-B14F-4D97-AF65-F5344CB8AC3E}">
        <p14:creationId xmlns:p14="http://schemas.microsoft.com/office/powerpoint/2010/main" val="3476227838"/>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7063CA-1776-4F98-8AA2-37C32CFD55C9}"/>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Indications for the first gyn examination</a:t>
            </a:r>
          </a:p>
        </p:txBody>
      </p:sp>
      <p:sp>
        <p:nvSpPr>
          <p:cNvPr id="3" name="Content Placeholder 2">
            <a:extLst>
              <a:ext uri="{FF2B5EF4-FFF2-40B4-BE49-F238E27FC236}">
                <a16:creationId xmlns:a16="http://schemas.microsoft.com/office/drawing/2014/main" id="{8EC70295-6974-41CC-8574-A50AF620C432}"/>
              </a:ext>
            </a:extLst>
          </p:cNvPr>
          <p:cNvSpPr>
            <a:spLocks noGrp="1"/>
          </p:cNvSpPr>
          <p:nvPr>
            <p:ph idx="1"/>
          </p:nvPr>
        </p:nvSpPr>
        <p:spPr>
          <a:xfrm>
            <a:off x="6130834" y="801865"/>
            <a:ext cx="5265824" cy="5874507"/>
          </a:xfrm>
        </p:spPr>
        <p:txBody>
          <a:bodyPr anchor="ctr">
            <a:normAutofit/>
          </a:bodyPr>
          <a:lstStyle/>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Age 21 </a:t>
            </a:r>
            <a:r>
              <a:rPr lang="en-US" sz="2400" dirty="0" err="1">
                <a:solidFill>
                  <a:schemeClr val="accent1">
                    <a:lumMod val="75000"/>
                  </a:schemeClr>
                </a:solidFill>
                <a:latin typeface="Arial" panose="020B0604020202020204" pitchFamily="34" charset="0"/>
              </a:rPr>
              <a:t>yr</a:t>
            </a:r>
            <a:r>
              <a:rPr lang="en-US" sz="2400" dirty="0">
                <a:solidFill>
                  <a:schemeClr val="accent1">
                    <a:lumMod val="75000"/>
                  </a:schemeClr>
                </a:solidFill>
                <a:latin typeface="Arial" panose="020B0604020202020204" pitchFamily="34" charset="0"/>
              </a:rPr>
              <a:t> for initial Pap test</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Unexplained menstrual </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irregularities, including </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pubertal aberrations (especially delayed puberty)</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Severe dysmenorrhea</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Unexplained abdominal or pelvic pain</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Unexplained dysuria</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Abnormal vaginal discharge</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Placement of intrauterine device</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Removal of foreign body</a:t>
            </a:r>
          </a:p>
          <a:p>
            <a:pPr>
              <a:buFont typeface="Wingdings" panose="05000000000000000000" pitchFamily="2" charset="2"/>
              <a:buChar char="v"/>
            </a:pPr>
            <a:r>
              <a:rPr lang="en-US" sz="2400" dirty="0">
                <a:solidFill>
                  <a:schemeClr val="accent1">
                    <a:lumMod val="75000"/>
                  </a:schemeClr>
                </a:solidFill>
                <a:latin typeface="Arial" panose="020B0604020202020204" pitchFamily="34" charset="0"/>
              </a:rPr>
              <a:t>Inability to place tampons</a:t>
            </a:r>
            <a:endParaRPr lang="en-US" sz="2400" dirty="0">
              <a:solidFill>
                <a:schemeClr val="accent1">
                  <a:lumMod val="75000"/>
                </a:schemeClr>
              </a:solidFill>
            </a:endParaRPr>
          </a:p>
        </p:txBody>
      </p:sp>
    </p:spTree>
    <p:extLst>
      <p:ext uri="{BB962C8B-B14F-4D97-AF65-F5344CB8AC3E}">
        <p14:creationId xmlns:p14="http://schemas.microsoft.com/office/powerpoint/2010/main" val="1104487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7063CA-1776-4F98-8AA2-37C32CFD55C9}"/>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Equipment</a:t>
            </a:r>
          </a:p>
        </p:txBody>
      </p:sp>
      <p:sp>
        <p:nvSpPr>
          <p:cNvPr id="3" name="Content Placeholder 2">
            <a:extLst>
              <a:ext uri="{FF2B5EF4-FFF2-40B4-BE49-F238E27FC236}">
                <a16:creationId xmlns:a16="http://schemas.microsoft.com/office/drawing/2014/main" id="{8EC70295-6974-41CC-8574-A50AF620C432}"/>
              </a:ext>
            </a:extLst>
          </p:cNvPr>
          <p:cNvSpPr>
            <a:spLocks noGrp="1"/>
          </p:cNvSpPr>
          <p:nvPr>
            <p:ph idx="1"/>
          </p:nvPr>
        </p:nvSpPr>
        <p:spPr>
          <a:xfrm>
            <a:off x="6090574" y="339634"/>
            <a:ext cx="5306084" cy="6336739"/>
          </a:xfrm>
        </p:spPr>
        <p:txBody>
          <a:bodyPr anchor="ctr">
            <a:normAutofit lnSpcReduction="10000"/>
          </a:bodyPr>
          <a:lstStyle/>
          <a:p>
            <a:r>
              <a:rPr lang="en-US" sz="1800" dirty="0">
                <a:solidFill>
                  <a:schemeClr val="accent1">
                    <a:lumMod val="75000"/>
                  </a:schemeClr>
                </a:solidFill>
              </a:rPr>
              <a:t>The pelvic examination is typically performed on a flat surface or examining table, preferably one with foot supports.</a:t>
            </a:r>
            <a:endParaRPr lang="ar-JO" sz="1800" dirty="0">
              <a:solidFill>
                <a:schemeClr val="accent1">
                  <a:lumMod val="75000"/>
                </a:schemeClr>
              </a:solidFill>
            </a:endParaRPr>
          </a:p>
          <a:p>
            <a:r>
              <a:rPr lang="en-US" sz="1800" dirty="0">
                <a:solidFill>
                  <a:schemeClr val="accent1">
                    <a:lumMod val="75000"/>
                  </a:schemeClr>
                </a:solidFill>
              </a:rPr>
              <a:t>Gloves</a:t>
            </a:r>
          </a:p>
          <a:p>
            <a:r>
              <a:rPr lang="en-US" sz="1800" dirty="0">
                <a:solidFill>
                  <a:schemeClr val="accent1">
                    <a:lumMod val="75000"/>
                  </a:schemeClr>
                </a:solidFill>
              </a:rPr>
              <a:t>Lubricant</a:t>
            </a:r>
          </a:p>
          <a:p>
            <a:r>
              <a:rPr lang="en-US" sz="1800" dirty="0">
                <a:solidFill>
                  <a:schemeClr val="accent1">
                    <a:lumMod val="75000"/>
                  </a:schemeClr>
                </a:solidFill>
              </a:rPr>
              <a:t>Paper towels</a:t>
            </a:r>
          </a:p>
          <a:p>
            <a:r>
              <a:rPr lang="en-US" sz="1800" dirty="0">
                <a:solidFill>
                  <a:schemeClr val="accent1">
                    <a:lumMod val="75000"/>
                  </a:schemeClr>
                </a:solidFill>
              </a:rPr>
              <a:t>Specula come in a variety of sizes and types. Metal specula are not disposable and need sterilization between each use. Plastic specula are disposable and individually used. </a:t>
            </a:r>
          </a:p>
          <a:p>
            <a:r>
              <a:rPr lang="en-US" sz="1800" dirty="0">
                <a:solidFill>
                  <a:schemeClr val="accent1">
                    <a:lumMod val="75000"/>
                  </a:schemeClr>
                </a:solidFill>
              </a:rPr>
              <a:t>The Cusco speculum is the most commonly used speculum; it has 2 handles and a fixed base. The handles can either be opened like a duckbill or spread further apart with the mechanism on the handle. </a:t>
            </a:r>
          </a:p>
          <a:p>
            <a:r>
              <a:rPr lang="en-US" sz="1800" dirty="0">
                <a:solidFill>
                  <a:schemeClr val="accent1">
                    <a:lumMod val="75000"/>
                  </a:schemeClr>
                </a:solidFill>
              </a:rPr>
              <a:t>The Pederson speculum is with narrower blades for pediatric patients or to accommodate a narrower vagina.</a:t>
            </a:r>
          </a:p>
          <a:p>
            <a:r>
              <a:rPr lang="en-US" sz="1800" dirty="0">
                <a:solidFill>
                  <a:schemeClr val="accent1">
                    <a:lumMod val="75000"/>
                  </a:schemeClr>
                </a:solidFill>
              </a:rPr>
              <a:t>Many speculums are designed with a light source. If the speculum is not designed with a light source, ensure proper lighting with an adjustable lamp. </a:t>
            </a:r>
          </a:p>
          <a:p>
            <a:r>
              <a:rPr lang="en-US" sz="1800" dirty="0">
                <a:solidFill>
                  <a:schemeClr val="accent1">
                    <a:lumMod val="75000"/>
                  </a:schemeClr>
                </a:solidFill>
              </a:rPr>
              <a:t>Simple room lighting will not be adequate for the examination.</a:t>
            </a:r>
          </a:p>
        </p:txBody>
      </p:sp>
    </p:spTree>
    <p:extLst>
      <p:ext uri="{BB962C8B-B14F-4D97-AF65-F5344CB8AC3E}">
        <p14:creationId xmlns:p14="http://schemas.microsoft.com/office/powerpoint/2010/main" val="4009929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4E7C59-ACD8-44A6-ADD4-D1A8F00B083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Personnel</a:t>
            </a:r>
          </a:p>
        </p:txBody>
      </p:sp>
      <p:sp>
        <p:nvSpPr>
          <p:cNvPr id="3" name="Content Placeholder 2">
            <a:extLst>
              <a:ext uri="{FF2B5EF4-FFF2-40B4-BE49-F238E27FC236}">
                <a16:creationId xmlns:a16="http://schemas.microsoft.com/office/drawing/2014/main" id="{2F5E401D-1629-4B93-8D10-3F5C2CBFF9BF}"/>
              </a:ext>
            </a:extLst>
          </p:cNvPr>
          <p:cNvSpPr>
            <a:spLocks noGrp="1"/>
          </p:cNvSpPr>
          <p:nvPr>
            <p:ph idx="1"/>
          </p:nvPr>
        </p:nvSpPr>
        <p:spPr>
          <a:xfrm>
            <a:off x="1179226" y="3092970"/>
            <a:ext cx="9833548" cy="2693976"/>
          </a:xfrm>
        </p:spPr>
        <p:txBody>
          <a:bodyPr>
            <a:normAutofit/>
          </a:bodyPr>
          <a:lstStyle/>
          <a:p>
            <a:r>
              <a:rPr lang="en-US" sz="2000" dirty="0">
                <a:solidFill>
                  <a:schemeClr val="accent1">
                    <a:lumMod val="75000"/>
                  </a:schemeClr>
                </a:solidFill>
              </a:rPr>
              <a:t>Many gynecological exams include the presence of a chaperone. </a:t>
            </a:r>
          </a:p>
          <a:p>
            <a:r>
              <a:rPr lang="en-US" sz="2000" dirty="0">
                <a:solidFill>
                  <a:schemeClr val="accent1">
                    <a:lumMod val="75000"/>
                  </a:schemeClr>
                </a:solidFill>
              </a:rPr>
              <a:t>Male providers almost always have a female chaperone present and female providers frequently feel comfortable without one. </a:t>
            </a:r>
          </a:p>
          <a:p>
            <a:r>
              <a:rPr lang="en-US" sz="2000" dirty="0">
                <a:solidFill>
                  <a:schemeClr val="accent1">
                    <a:lumMod val="75000"/>
                  </a:schemeClr>
                </a:solidFill>
              </a:rPr>
              <a:t>It is recommended that a patient be asked whether she would prefer to have a chaperone present and her request be obliged when preferred.</a:t>
            </a:r>
          </a:p>
          <a:p>
            <a:r>
              <a:rPr lang="en-US" sz="2000" dirty="0">
                <a:solidFill>
                  <a:schemeClr val="accent1">
                    <a:lumMod val="75000"/>
                  </a:schemeClr>
                </a:solidFill>
              </a:rPr>
              <a:t>When possible, it is good practice to have a chaperone present both for the patient's and provider's security, although there is little evidence suggesting that the presence of a chaperone reduces litigation</a:t>
            </a:r>
          </a:p>
        </p:txBody>
      </p:sp>
    </p:spTree>
    <p:extLst>
      <p:ext uri="{BB962C8B-B14F-4D97-AF65-F5344CB8AC3E}">
        <p14:creationId xmlns:p14="http://schemas.microsoft.com/office/powerpoint/2010/main" val="2510159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82D7F1-8ADA-452D-82F6-970B4B1A5C0C}"/>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Preparation-1</a:t>
            </a:r>
          </a:p>
        </p:txBody>
      </p:sp>
      <p:sp>
        <p:nvSpPr>
          <p:cNvPr id="3" name="Content Placeholder 2">
            <a:extLst>
              <a:ext uri="{FF2B5EF4-FFF2-40B4-BE49-F238E27FC236}">
                <a16:creationId xmlns:a16="http://schemas.microsoft.com/office/drawing/2014/main" id="{849FA5C7-5538-4A27-A865-A06927158164}"/>
              </a:ext>
            </a:extLst>
          </p:cNvPr>
          <p:cNvSpPr>
            <a:spLocks noGrp="1"/>
          </p:cNvSpPr>
          <p:nvPr>
            <p:ph idx="1"/>
          </p:nvPr>
        </p:nvSpPr>
        <p:spPr>
          <a:xfrm>
            <a:off x="1179226" y="2753936"/>
            <a:ext cx="9833548" cy="3747072"/>
          </a:xfrm>
        </p:spPr>
        <p:txBody>
          <a:bodyPr>
            <a:normAutofit lnSpcReduction="10000"/>
          </a:bodyPr>
          <a:lstStyle/>
          <a:p>
            <a:r>
              <a:rPr lang="en-US" sz="1800" dirty="0">
                <a:solidFill>
                  <a:schemeClr val="accent1">
                    <a:lumMod val="75000"/>
                  </a:schemeClr>
                </a:solidFill>
              </a:rPr>
              <a:t>Wash hands</a:t>
            </a:r>
          </a:p>
          <a:p>
            <a:r>
              <a:rPr lang="en-US" sz="1800" dirty="0">
                <a:solidFill>
                  <a:schemeClr val="accent1">
                    <a:lumMod val="75000"/>
                  </a:schemeClr>
                </a:solidFill>
              </a:rPr>
              <a:t>Introduce yourself</a:t>
            </a:r>
          </a:p>
          <a:p>
            <a:r>
              <a:rPr lang="en-US" sz="1800" dirty="0">
                <a:solidFill>
                  <a:schemeClr val="accent1">
                    <a:lumMod val="75000"/>
                  </a:schemeClr>
                </a:solidFill>
              </a:rPr>
              <a:t>Confirm patient details – name / DOB</a:t>
            </a:r>
          </a:p>
          <a:p>
            <a:r>
              <a:rPr lang="en-US" sz="1800" dirty="0">
                <a:solidFill>
                  <a:schemeClr val="accent1">
                    <a:lumMod val="75000"/>
                  </a:schemeClr>
                </a:solidFill>
              </a:rPr>
              <a:t>Ask if the patient thinks they may be pregnant</a:t>
            </a:r>
          </a:p>
          <a:p>
            <a:r>
              <a:rPr lang="en-US" sz="1800" dirty="0">
                <a:solidFill>
                  <a:schemeClr val="accent1">
                    <a:lumMod val="75000"/>
                  </a:schemeClr>
                </a:solidFill>
              </a:rPr>
              <a:t>Informed consent should be obtained. </a:t>
            </a:r>
          </a:p>
          <a:p>
            <a:r>
              <a:rPr lang="en-US" sz="1800" dirty="0">
                <a:solidFill>
                  <a:schemeClr val="accent1">
                    <a:lumMod val="75000"/>
                  </a:schemeClr>
                </a:solidFill>
              </a:rPr>
              <a:t>Every part of the exam should be explained prior to it being done (What you are going to do? Why? How? and expectations-pain, discomfort..</a:t>
            </a:r>
            <a:r>
              <a:rPr lang="en-US" sz="1800" dirty="0" err="1">
                <a:solidFill>
                  <a:schemeClr val="accent1">
                    <a:lumMod val="75000"/>
                  </a:schemeClr>
                </a:solidFill>
              </a:rPr>
              <a:t>etc</a:t>
            </a:r>
            <a:r>
              <a:rPr lang="en-US" sz="1800" dirty="0">
                <a:solidFill>
                  <a:schemeClr val="accent1">
                    <a:lumMod val="75000"/>
                  </a:schemeClr>
                </a:solidFill>
              </a:rPr>
              <a:t>).</a:t>
            </a:r>
          </a:p>
          <a:p>
            <a:r>
              <a:rPr lang="en-US" sz="1800" dirty="0">
                <a:solidFill>
                  <a:schemeClr val="accent1">
                    <a:lumMod val="75000"/>
                  </a:schemeClr>
                </a:solidFill>
              </a:rPr>
              <a:t>The patient should be undressed from the waist down and covered with a sheet to maintain modesty. </a:t>
            </a:r>
          </a:p>
          <a:p>
            <a:r>
              <a:rPr lang="en-US" sz="1800" dirty="0">
                <a:solidFill>
                  <a:schemeClr val="accent1">
                    <a:lumMod val="75000"/>
                  </a:schemeClr>
                </a:solidFill>
              </a:rPr>
              <a:t>The patient should be uncovered for only as much time as is necessary for the exam. </a:t>
            </a:r>
          </a:p>
          <a:p>
            <a:r>
              <a:rPr lang="en-US" sz="1800" dirty="0">
                <a:solidFill>
                  <a:schemeClr val="accent1">
                    <a:lumMod val="75000"/>
                  </a:schemeClr>
                </a:solidFill>
              </a:rPr>
              <a:t>Until the patient is properly positioned, she should remain draped.</a:t>
            </a:r>
          </a:p>
        </p:txBody>
      </p:sp>
    </p:spTree>
    <p:extLst>
      <p:ext uri="{BB962C8B-B14F-4D97-AF65-F5344CB8AC3E}">
        <p14:creationId xmlns:p14="http://schemas.microsoft.com/office/powerpoint/2010/main" val="2313050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838739-F488-436C-8D4E-9E833ED23AF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Preparation-2</a:t>
            </a:r>
          </a:p>
        </p:txBody>
      </p:sp>
      <p:sp>
        <p:nvSpPr>
          <p:cNvPr id="3" name="Content Placeholder 2">
            <a:extLst>
              <a:ext uri="{FF2B5EF4-FFF2-40B4-BE49-F238E27FC236}">
                <a16:creationId xmlns:a16="http://schemas.microsoft.com/office/drawing/2014/main" id="{858BBA19-0EA2-4B97-9292-57C93D7B3191}"/>
              </a:ext>
            </a:extLst>
          </p:cNvPr>
          <p:cNvSpPr>
            <a:spLocks noGrp="1"/>
          </p:cNvSpPr>
          <p:nvPr>
            <p:ph idx="1"/>
          </p:nvPr>
        </p:nvSpPr>
        <p:spPr>
          <a:xfrm>
            <a:off x="1179226" y="3092970"/>
            <a:ext cx="9833548" cy="2693976"/>
          </a:xfrm>
        </p:spPr>
        <p:txBody>
          <a:bodyPr>
            <a:normAutofit/>
          </a:bodyPr>
          <a:lstStyle/>
          <a:p>
            <a:r>
              <a:rPr lang="en-US" sz="2000" dirty="0">
                <a:solidFill>
                  <a:schemeClr val="accent1">
                    <a:lumMod val="75000"/>
                  </a:schemeClr>
                </a:solidFill>
              </a:rPr>
              <a:t>Instruct the patient to lie on her back on the bed in the dorsal lithotomy position.</a:t>
            </a:r>
          </a:p>
          <a:p>
            <a:r>
              <a:rPr lang="en-US" sz="2000" dirty="0">
                <a:solidFill>
                  <a:schemeClr val="accent1">
                    <a:lumMod val="75000"/>
                  </a:schemeClr>
                </a:solidFill>
              </a:rPr>
              <a:t>This is achieved by placing her feet in the foot supports and scooting herself down in the bed until her thighs are roughly perpendicular to the ground or further bent toward the abdomen. The patient’s buttocks should be at the edge of the bed or slightly farther to provide for better mobility of the speculum and better visualization.  </a:t>
            </a:r>
          </a:p>
          <a:p>
            <a:r>
              <a:rPr lang="en-US" sz="2000" dirty="0">
                <a:solidFill>
                  <a:schemeClr val="accent1">
                    <a:lumMod val="75000"/>
                  </a:schemeClr>
                </a:solidFill>
              </a:rPr>
              <a:t>If a table with foot supports is unavailable, the pelvic exam can be done by placing the patient’s hips on top of a padded flipped washbasin or bedpan with the patient’s legs bent toward her chest or placed in frog-leg position with the bottoms of her feet together.</a:t>
            </a:r>
          </a:p>
          <a:p>
            <a:endParaRPr lang="en-US" sz="2000" dirty="0">
              <a:solidFill>
                <a:srgbClr val="000000"/>
              </a:solidFill>
            </a:endParaRPr>
          </a:p>
        </p:txBody>
      </p:sp>
    </p:spTree>
    <p:extLst>
      <p:ext uri="{BB962C8B-B14F-4D97-AF65-F5344CB8AC3E}">
        <p14:creationId xmlns:p14="http://schemas.microsoft.com/office/powerpoint/2010/main" val="32241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B40E2B9-8A4A-4948-98AA-8A5F12DD8649}"/>
              </a:ext>
            </a:extLst>
          </p:cNvPr>
          <p:cNvSpPr>
            <a:spLocks noGrp="1"/>
          </p:cNvSpPr>
          <p:nvPr>
            <p:ph type="title"/>
          </p:nvPr>
        </p:nvSpPr>
        <p:spPr>
          <a:xfrm>
            <a:off x="640079" y="2053641"/>
            <a:ext cx="3669161" cy="2760098"/>
          </a:xfrm>
        </p:spPr>
        <p:txBody>
          <a:bodyPr>
            <a:normAutofit/>
          </a:bodyPr>
          <a:lstStyle/>
          <a:p>
            <a:r>
              <a:rPr lang="en-US" sz="4100">
                <a:solidFill>
                  <a:srgbClr val="FFFFFF"/>
                </a:solidFill>
              </a:rPr>
              <a:t>Components of Effective Physician Communication</a:t>
            </a:r>
          </a:p>
        </p:txBody>
      </p:sp>
      <p:sp>
        <p:nvSpPr>
          <p:cNvPr id="3" name="Content Placeholder 2">
            <a:extLst>
              <a:ext uri="{FF2B5EF4-FFF2-40B4-BE49-F238E27FC236}">
                <a16:creationId xmlns:a16="http://schemas.microsoft.com/office/drawing/2014/main" id="{610FB5A1-EBA4-42DA-97CF-CFB936E2614C}"/>
              </a:ext>
            </a:extLst>
          </p:cNvPr>
          <p:cNvSpPr>
            <a:spLocks noGrp="1"/>
          </p:cNvSpPr>
          <p:nvPr>
            <p:ph idx="1"/>
          </p:nvPr>
        </p:nvSpPr>
        <p:spPr>
          <a:xfrm>
            <a:off x="6090574" y="801866"/>
            <a:ext cx="5306084" cy="5230634"/>
          </a:xfrm>
        </p:spPr>
        <p:txBody>
          <a:bodyPr anchor="ctr">
            <a:normAutofit/>
          </a:bodyPr>
          <a:lstStyle/>
          <a:p>
            <a:r>
              <a:rPr lang="en-US" sz="1900">
                <a:solidFill>
                  <a:srgbClr val="000000"/>
                </a:solidFill>
              </a:rPr>
              <a:t>Be culturally sensitive.</a:t>
            </a:r>
          </a:p>
          <a:p>
            <a:r>
              <a:rPr lang="en-US" sz="1900">
                <a:solidFill>
                  <a:srgbClr val="000000"/>
                </a:solidFill>
              </a:rPr>
              <a:t>Establish rapport.</a:t>
            </a:r>
          </a:p>
          <a:p>
            <a:r>
              <a:rPr lang="en-US" sz="1900">
                <a:solidFill>
                  <a:srgbClr val="000000"/>
                </a:solidFill>
              </a:rPr>
              <a:t>Listen and respond to the woman’s concerns (empathy).</a:t>
            </a:r>
          </a:p>
          <a:p>
            <a:r>
              <a:rPr lang="en-US" sz="1900">
                <a:solidFill>
                  <a:srgbClr val="000000"/>
                </a:solidFill>
              </a:rPr>
              <a:t>Be nonjudgmental.</a:t>
            </a:r>
          </a:p>
          <a:p>
            <a:r>
              <a:rPr lang="en-US" sz="1900">
                <a:solidFill>
                  <a:srgbClr val="000000"/>
                </a:solidFill>
              </a:rPr>
              <a:t>Include both verbal and nonverbal communication.</a:t>
            </a:r>
          </a:p>
          <a:p>
            <a:r>
              <a:rPr lang="en-US" sz="1900">
                <a:solidFill>
                  <a:srgbClr val="000000"/>
                </a:solidFill>
              </a:rPr>
              <a:t>Engage the woman in discussion and treatment options (partnership).</a:t>
            </a:r>
          </a:p>
          <a:p>
            <a:r>
              <a:rPr lang="en-US" sz="1900">
                <a:solidFill>
                  <a:srgbClr val="000000"/>
                </a:solidFill>
              </a:rPr>
              <a:t>Convey comfort in discussing sensitive topics.</a:t>
            </a:r>
          </a:p>
          <a:p>
            <a:r>
              <a:rPr lang="en-US" sz="1900">
                <a:solidFill>
                  <a:srgbClr val="000000"/>
                </a:solidFill>
              </a:rPr>
              <a:t>Abandon stereotypes.</a:t>
            </a:r>
          </a:p>
          <a:p>
            <a:r>
              <a:rPr lang="en-US" sz="1900">
                <a:solidFill>
                  <a:srgbClr val="000000"/>
                </a:solidFill>
              </a:rPr>
              <a:t>Check for understanding of your explanations.</a:t>
            </a:r>
          </a:p>
          <a:p>
            <a:r>
              <a:rPr lang="en-US" sz="1900">
                <a:solidFill>
                  <a:srgbClr val="000000"/>
                </a:solidFill>
              </a:rPr>
              <a:t>Show support by helping the woman to overcome barriers to care and compliance with treatment.</a:t>
            </a:r>
          </a:p>
        </p:txBody>
      </p:sp>
    </p:spTree>
    <p:extLst>
      <p:ext uri="{BB962C8B-B14F-4D97-AF65-F5344CB8AC3E}">
        <p14:creationId xmlns:p14="http://schemas.microsoft.com/office/powerpoint/2010/main" val="3529190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2E6AD3-0393-4186-8A34-CD97435E3FB9}"/>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Abdominal examination:</a:t>
            </a:r>
          </a:p>
        </p:txBody>
      </p:sp>
      <p:sp>
        <p:nvSpPr>
          <p:cNvPr id="3" name="Content Placeholder 2">
            <a:extLst>
              <a:ext uri="{FF2B5EF4-FFF2-40B4-BE49-F238E27FC236}">
                <a16:creationId xmlns:a16="http://schemas.microsoft.com/office/drawing/2014/main" id="{4B53314B-5223-4041-95B4-D195ECA40220}"/>
              </a:ext>
            </a:extLst>
          </p:cNvPr>
          <p:cNvSpPr>
            <a:spLocks noGrp="1"/>
          </p:cNvSpPr>
          <p:nvPr>
            <p:ph idx="1"/>
          </p:nvPr>
        </p:nvSpPr>
        <p:spPr>
          <a:xfrm>
            <a:off x="1179226" y="3092970"/>
            <a:ext cx="9833548" cy="2693976"/>
          </a:xfrm>
        </p:spPr>
        <p:txBody>
          <a:bodyPr>
            <a:normAutofit/>
          </a:bodyPr>
          <a:lstStyle/>
          <a:p>
            <a:r>
              <a:rPr lang="en-US" b="1" u="sng" dirty="0">
                <a:solidFill>
                  <a:srgbClr val="FF0000"/>
                </a:solidFill>
              </a:rPr>
              <a:t>An abdominal examination should always be performed before moving onto vaginal examination- masses, tenderness.  </a:t>
            </a:r>
            <a:endParaRPr lang="ar-JO" b="1" u="sng" dirty="0">
              <a:solidFill>
                <a:srgbClr val="FF0000"/>
              </a:solidFill>
            </a:endParaRPr>
          </a:p>
          <a:p>
            <a:r>
              <a:rPr lang="en-US" dirty="0">
                <a:solidFill>
                  <a:schemeClr val="accent1">
                    <a:lumMod val="75000"/>
                  </a:schemeClr>
                </a:solidFill>
              </a:rPr>
              <a:t>This may be less thorough than a full abdominal examination but should at least include inspection and palpation of the abdomen. </a:t>
            </a:r>
            <a:endParaRPr lang="ar-JO" dirty="0">
              <a:solidFill>
                <a:schemeClr val="accent1">
                  <a:lumMod val="75000"/>
                </a:schemeClr>
              </a:solidFill>
            </a:endParaRPr>
          </a:p>
          <a:p>
            <a:r>
              <a:rPr lang="en-US" dirty="0">
                <a:solidFill>
                  <a:schemeClr val="accent1">
                    <a:lumMod val="75000"/>
                  </a:schemeClr>
                </a:solidFill>
              </a:rPr>
              <a:t>You may ask if the patient would like to empty their bladder before the examination.</a:t>
            </a:r>
          </a:p>
          <a:p>
            <a:endParaRPr lang="en-US" sz="2000" dirty="0">
              <a:solidFill>
                <a:srgbClr val="000000"/>
              </a:solidFill>
            </a:endParaRPr>
          </a:p>
        </p:txBody>
      </p:sp>
    </p:spTree>
    <p:extLst>
      <p:ext uri="{BB962C8B-B14F-4D97-AF65-F5344CB8AC3E}">
        <p14:creationId xmlns:p14="http://schemas.microsoft.com/office/powerpoint/2010/main" val="1116354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2E6AD3-0393-4186-8A34-CD97435E3FB9}"/>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Abdominal examination:</a:t>
            </a:r>
          </a:p>
        </p:txBody>
      </p:sp>
      <p:sp>
        <p:nvSpPr>
          <p:cNvPr id="3" name="Content Placeholder 2">
            <a:extLst>
              <a:ext uri="{FF2B5EF4-FFF2-40B4-BE49-F238E27FC236}">
                <a16:creationId xmlns:a16="http://schemas.microsoft.com/office/drawing/2014/main" id="{4B53314B-5223-4041-95B4-D195ECA40220}"/>
              </a:ext>
            </a:extLst>
          </p:cNvPr>
          <p:cNvSpPr>
            <a:spLocks noGrp="1"/>
          </p:cNvSpPr>
          <p:nvPr>
            <p:ph idx="1"/>
          </p:nvPr>
        </p:nvSpPr>
        <p:spPr>
          <a:xfrm>
            <a:off x="914400" y="2656114"/>
            <a:ext cx="10098374" cy="4023359"/>
          </a:xfrm>
        </p:spPr>
        <p:txBody>
          <a:bodyPr>
            <a:normAutofit/>
          </a:bodyPr>
          <a:lstStyle/>
          <a:p>
            <a:r>
              <a:rPr lang="en-US" sz="2400" dirty="0">
                <a:solidFill>
                  <a:schemeClr val="accent1">
                    <a:lumMod val="75000"/>
                  </a:schemeClr>
                </a:solidFill>
              </a:rPr>
              <a:t>Inspection</a:t>
            </a:r>
          </a:p>
          <a:p>
            <a:pPr lvl="1"/>
            <a:r>
              <a:rPr lang="en-US" sz="2000" dirty="0">
                <a:solidFill>
                  <a:schemeClr val="accent1">
                    <a:lumMod val="75000"/>
                  </a:schemeClr>
                </a:solidFill>
              </a:rPr>
              <a:t>The examiner assesses for any obvious distention, masses, hernias, or scars.</a:t>
            </a:r>
          </a:p>
          <a:p>
            <a:r>
              <a:rPr lang="en-US" sz="2400" dirty="0">
                <a:solidFill>
                  <a:schemeClr val="accent1">
                    <a:lumMod val="75000"/>
                  </a:schemeClr>
                </a:solidFill>
              </a:rPr>
              <a:t>Auscultation</a:t>
            </a:r>
          </a:p>
          <a:p>
            <a:pPr lvl="1"/>
            <a:r>
              <a:rPr lang="en-US" sz="2000" dirty="0">
                <a:solidFill>
                  <a:schemeClr val="accent1">
                    <a:lumMod val="75000"/>
                  </a:schemeClr>
                </a:solidFill>
              </a:rPr>
              <a:t>The examiner listens to all 4 quadrants for hypoactive, hyperactive, or normoactive bowel sounds.</a:t>
            </a:r>
          </a:p>
          <a:p>
            <a:r>
              <a:rPr lang="en-US" sz="2400" dirty="0">
                <a:solidFill>
                  <a:schemeClr val="accent1">
                    <a:lumMod val="75000"/>
                  </a:schemeClr>
                </a:solidFill>
              </a:rPr>
              <a:t>Palpation</a:t>
            </a:r>
          </a:p>
          <a:p>
            <a:pPr lvl="1"/>
            <a:r>
              <a:rPr lang="en-US" sz="2000" dirty="0">
                <a:solidFill>
                  <a:schemeClr val="accent1">
                    <a:lumMod val="75000"/>
                  </a:schemeClr>
                </a:solidFill>
              </a:rPr>
              <a:t>Superficial and deep palpation is performed to assess for any focal tenderness, trigger points, scar tissue, or masses. The examiner then palpates the intraabdominal muscles and their insertions. Palpation of the iliacus muscle and iliopsoas muscle is also performed.</a:t>
            </a:r>
            <a:endParaRPr lang="en-US" sz="1400" dirty="0">
              <a:solidFill>
                <a:schemeClr val="accent1">
                  <a:lumMod val="75000"/>
                </a:schemeClr>
              </a:solidFill>
            </a:endParaRPr>
          </a:p>
        </p:txBody>
      </p:sp>
    </p:spTree>
    <p:extLst>
      <p:ext uri="{BB962C8B-B14F-4D97-AF65-F5344CB8AC3E}">
        <p14:creationId xmlns:p14="http://schemas.microsoft.com/office/powerpoint/2010/main" val="3983728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CAA398-1BFD-4ACC-99A9-772F26450BD7}"/>
              </a:ext>
            </a:extLst>
          </p:cNvPr>
          <p:cNvSpPr>
            <a:spLocks noGrp="1"/>
          </p:cNvSpPr>
          <p:nvPr>
            <p:ph type="title"/>
          </p:nvPr>
        </p:nvSpPr>
        <p:spPr>
          <a:xfrm>
            <a:off x="640079" y="2053641"/>
            <a:ext cx="3669161" cy="2760098"/>
          </a:xfrm>
        </p:spPr>
        <p:txBody>
          <a:bodyPr>
            <a:normAutofit/>
          </a:bodyPr>
          <a:lstStyle/>
          <a:p>
            <a:r>
              <a:rPr lang="en-US">
                <a:solidFill>
                  <a:srgbClr val="FFFFFF"/>
                </a:solidFill>
              </a:rPr>
              <a:t>Examples of questions</a:t>
            </a:r>
          </a:p>
        </p:txBody>
      </p:sp>
      <p:sp>
        <p:nvSpPr>
          <p:cNvPr id="3" name="Content Placeholder 2">
            <a:extLst>
              <a:ext uri="{FF2B5EF4-FFF2-40B4-BE49-F238E27FC236}">
                <a16:creationId xmlns:a16="http://schemas.microsoft.com/office/drawing/2014/main" id="{1FA71A9D-02C5-4F65-AC7C-AA69639010F8}"/>
              </a:ext>
            </a:extLst>
          </p:cNvPr>
          <p:cNvSpPr>
            <a:spLocks noGrp="1"/>
          </p:cNvSpPr>
          <p:nvPr>
            <p:ph idx="1"/>
          </p:nvPr>
        </p:nvSpPr>
        <p:spPr>
          <a:xfrm>
            <a:off x="6090574" y="801866"/>
            <a:ext cx="5306084" cy="5230634"/>
          </a:xfrm>
        </p:spPr>
        <p:txBody>
          <a:bodyPr anchor="ctr">
            <a:normAutofit/>
          </a:bodyPr>
          <a:lstStyle/>
          <a:p>
            <a:endParaRPr lang="en-US" sz="2200" dirty="0">
              <a:solidFill>
                <a:srgbClr val="000000"/>
              </a:solidFill>
            </a:endParaRPr>
          </a:p>
          <a:p>
            <a:r>
              <a:rPr lang="en-US" sz="2200" dirty="0">
                <a:solidFill>
                  <a:schemeClr val="accent1">
                    <a:lumMod val="75000"/>
                  </a:schemeClr>
                </a:solidFill>
              </a:rPr>
              <a:t>“I need you to go behind the curtain and remove your underwear, then please could you get onto the bed. You can cover yourself with the sheet provided.”</a:t>
            </a:r>
          </a:p>
          <a:p>
            <a:pPr rtl="1"/>
            <a:r>
              <a:rPr lang="en-US" sz="2200" dirty="0">
                <a:solidFill>
                  <a:schemeClr val="accent1">
                    <a:lumMod val="75000"/>
                  </a:schemeClr>
                </a:solidFill>
              </a:rPr>
              <a:t>"</a:t>
            </a:r>
            <a:r>
              <a:rPr lang="ar-JO" sz="2200" dirty="0">
                <a:solidFill>
                  <a:schemeClr val="accent1">
                    <a:lumMod val="75000"/>
                  </a:schemeClr>
                </a:solidFill>
              </a:rPr>
              <a:t>لو سمحت جهزي نفسك للفحص وراء الستارة بخلع الملابس الداخلية. والرجاء الاستلقاء على سرير الفحص وتغطية نفسك بالملاءة الموجودة"</a:t>
            </a:r>
          </a:p>
          <a:p>
            <a:endParaRPr lang="en-US" sz="2200" dirty="0">
              <a:solidFill>
                <a:schemeClr val="accent1">
                  <a:lumMod val="75000"/>
                </a:schemeClr>
              </a:solidFill>
            </a:endParaRPr>
          </a:p>
          <a:p>
            <a:r>
              <a:rPr lang="en-US" sz="2200" dirty="0">
                <a:solidFill>
                  <a:schemeClr val="accent1">
                    <a:lumMod val="75000"/>
                  </a:schemeClr>
                </a:solidFill>
              </a:rPr>
              <a:t>“Bring your heels towards your bottom and then let your knees fall to the sides.”</a:t>
            </a:r>
          </a:p>
          <a:p>
            <a:pPr rtl="1"/>
            <a:r>
              <a:rPr lang="en-US" sz="2200" dirty="0">
                <a:solidFill>
                  <a:schemeClr val="accent1">
                    <a:lumMod val="75000"/>
                  </a:schemeClr>
                </a:solidFill>
              </a:rPr>
              <a:t>" </a:t>
            </a:r>
            <a:r>
              <a:rPr lang="ar-JO" sz="2200" dirty="0">
                <a:solidFill>
                  <a:schemeClr val="accent1">
                    <a:lumMod val="75000"/>
                  </a:schemeClr>
                </a:solidFill>
              </a:rPr>
              <a:t>لو سمحت, أجلبي كعبيك نحو الأسفل ومن ثم انزلي ركبتيك على الجانبين "</a:t>
            </a:r>
          </a:p>
          <a:p>
            <a:endParaRPr lang="en-US" sz="2200" dirty="0">
              <a:solidFill>
                <a:srgbClr val="000000"/>
              </a:solidFill>
            </a:endParaRPr>
          </a:p>
        </p:txBody>
      </p:sp>
    </p:spTree>
    <p:extLst>
      <p:ext uri="{BB962C8B-B14F-4D97-AF65-F5344CB8AC3E}">
        <p14:creationId xmlns:p14="http://schemas.microsoft.com/office/powerpoint/2010/main" val="3387106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738959-B034-4236-B5FD-40D7CAF6A653}"/>
              </a:ext>
            </a:extLst>
          </p:cNvPr>
          <p:cNvSpPr>
            <a:spLocks noGrp="1"/>
          </p:cNvSpPr>
          <p:nvPr>
            <p:ph type="title"/>
          </p:nvPr>
        </p:nvSpPr>
        <p:spPr>
          <a:xfrm>
            <a:off x="640079" y="2053641"/>
            <a:ext cx="3669161" cy="2760098"/>
          </a:xfrm>
        </p:spPr>
        <p:txBody>
          <a:bodyPr>
            <a:normAutofit/>
          </a:bodyPr>
          <a:lstStyle/>
          <a:p>
            <a:r>
              <a:rPr lang="en-US">
                <a:solidFill>
                  <a:srgbClr val="FFFFFF"/>
                </a:solidFill>
              </a:rPr>
              <a:t>Pelvic examination</a:t>
            </a:r>
          </a:p>
        </p:txBody>
      </p:sp>
      <p:sp>
        <p:nvSpPr>
          <p:cNvPr id="3" name="Content Placeholder 2">
            <a:extLst>
              <a:ext uri="{FF2B5EF4-FFF2-40B4-BE49-F238E27FC236}">
                <a16:creationId xmlns:a16="http://schemas.microsoft.com/office/drawing/2014/main" id="{F03FD86A-55D5-4AEF-9375-54F2A2087E10}"/>
              </a:ext>
            </a:extLst>
          </p:cNvPr>
          <p:cNvSpPr>
            <a:spLocks noGrp="1"/>
          </p:cNvSpPr>
          <p:nvPr>
            <p:ph idx="1"/>
          </p:nvPr>
        </p:nvSpPr>
        <p:spPr>
          <a:xfrm>
            <a:off x="6090574" y="801866"/>
            <a:ext cx="5306084" cy="5230634"/>
          </a:xfrm>
        </p:spPr>
        <p:txBody>
          <a:bodyPr anchor="ctr">
            <a:normAutofit/>
          </a:bodyPr>
          <a:lstStyle/>
          <a:p>
            <a:r>
              <a:rPr lang="en-US" sz="2400" dirty="0">
                <a:solidFill>
                  <a:schemeClr val="accent1">
                    <a:lumMod val="75000"/>
                  </a:schemeClr>
                </a:solidFill>
              </a:rPr>
              <a:t>Inspect the vulva (next slide)</a:t>
            </a:r>
          </a:p>
          <a:p>
            <a:r>
              <a:rPr lang="en-US" sz="2400" dirty="0">
                <a:solidFill>
                  <a:schemeClr val="accent1">
                    <a:lumMod val="75000"/>
                  </a:schemeClr>
                </a:solidFill>
              </a:rPr>
              <a:t>Inspect for evidence of vaginal prolapse (a bulge visible protruding from the vagina). </a:t>
            </a:r>
          </a:p>
          <a:p>
            <a:r>
              <a:rPr lang="en-US" sz="2400" dirty="0">
                <a:solidFill>
                  <a:schemeClr val="accent1">
                    <a:lumMod val="75000"/>
                  </a:schemeClr>
                </a:solidFill>
              </a:rPr>
              <a:t>Ask the patient to cough as you inspect can exacerbate the lump and help confirm the presence of prolapse.</a:t>
            </a:r>
          </a:p>
          <a:p>
            <a:endParaRPr lang="en-US" sz="2400" dirty="0">
              <a:solidFill>
                <a:srgbClr val="000000"/>
              </a:solidFill>
            </a:endParaRPr>
          </a:p>
        </p:txBody>
      </p:sp>
    </p:spTree>
    <p:extLst>
      <p:ext uri="{BB962C8B-B14F-4D97-AF65-F5344CB8AC3E}">
        <p14:creationId xmlns:p14="http://schemas.microsoft.com/office/powerpoint/2010/main" val="1404167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D9B28-76EC-4264-84F6-CB6AD35AC697}"/>
              </a:ext>
            </a:extLst>
          </p:cNvPr>
          <p:cNvSpPr>
            <a:spLocks noGrp="1"/>
          </p:cNvSpPr>
          <p:nvPr>
            <p:ph type="title"/>
          </p:nvPr>
        </p:nvSpPr>
        <p:spPr>
          <a:xfrm>
            <a:off x="992206" y="1608667"/>
            <a:ext cx="2823275" cy="4501127"/>
          </a:xfrm>
        </p:spPr>
        <p:txBody>
          <a:bodyPr anchor="t">
            <a:normAutofit/>
          </a:bodyPr>
          <a:lstStyle/>
          <a:p>
            <a:r>
              <a:rPr lang="en-US" sz="3200" dirty="0">
                <a:solidFill>
                  <a:srgbClr val="FFFFFF"/>
                </a:solidFill>
              </a:rPr>
              <a:t>Vulvar inspection</a:t>
            </a:r>
          </a:p>
        </p:txBody>
      </p:sp>
      <p:sp>
        <p:nvSpPr>
          <p:cNvPr id="8" name="Content Placeholder 7">
            <a:extLst>
              <a:ext uri="{FF2B5EF4-FFF2-40B4-BE49-F238E27FC236}">
                <a16:creationId xmlns:a16="http://schemas.microsoft.com/office/drawing/2014/main" id="{3A632C5F-F440-4051-9F46-8E5305CC5F65}"/>
              </a:ext>
            </a:extLst>
          </p:cNvPr>
          <p:cNvSpPr>
            <a:spLocks noGrp="1"/>
          </p:cNvSpPr>
          <p:nvPr>
            <p:ph sz="half" idx="1"/>
          </p:nvPr>
        </p:nvSpPr>
        <p:spPr>
          <a:xfrm>
            <a:off x="4547698" y="901874"/>
            <a:ext cx="3421958" cy="5624185"/>
          </a:xfrm>
        </p:spPr>
        <p:txBody>
          <a:bodyPr>
            <a:normAutofit fontScale="85000" lnSpcReduction="20000"/>
          </a:bodyPr>
          <a:lstStyle/>
          <a:p>
            <a:pPr marL="0" indent="0">
              <a:buNone/>
            </a:pPr>
            <a:r>
              <a:rPr lang="en-US" sz="2100" dirty="0"/>
              <a:t>a) Fusion of the labia majora and minora should be noted in conditions such as lichen sclerosis.</a:t>
            </a:r>
          </a:p>
          <a:p>
            <a:pPr marL="0" indent="0">
              <a:buNone/>
            </a:pPr>
            <a:r>
              <a:rPr lang="en-US" sz="2100" dirty="0"/>
              <a:t>b) Examination of the mons includes noting hair distribution, moles, swelling or tenderness, and male versus female pattern of hair growth.</a:t>
            </a:r>
          </a:p>
          <a:p>
            <a:pPr marL="0" indent="0">
              <a:buNone/>
            </a:pPr>
            <a:r>
              <a:rPr lang="en-US" sz="2100" dirty="0"/>
              <a:t>c) Ulcers – e.g. genital herpes </a:t>
            </a:r>
          </a:p>
          <a:p>
            <a:pPr marL="0" indent="0">
              <a:buNone/>
            </a:pPr>
            <a:r>
              <a:rPr lang="en-US" sz="2100" dirty="0"/>
              <a:t>d) Scars – previous surgery e.g. episiotomy</a:t>
            </a:r>
          </a:p>
          <a:p>
            <a:pPr marL="0" indent="0">
              <a:buNone/>
            </a:pPr>
            <a:r>
              <a:rPr lang="en-US" sz="2100" dirty="0"/>
              <a:t>e) Abnormal discharge / bleeding </a:t>
            </a:r>
          </a:p>
          <a:p>
            <a:pPr marL="0" indent="0">
              <a:buNone/>
            </a:pPr>
            <a:r>
              <a:rPr lang="en-US" sz="2100" dirty="0"/>
              <a:t>f) Atrophy – postmenopausal </a:t>
            </a:r>
          </a:p>
          <a:p>
            <a:pPr marL="0" indent="0">
              <a:buNone/>
            </a:pPr>
            <a:r>
              <a:rPr lang="en-US" sz="2100" dirty="0"/>
              <a:t>g) Masses – e.g. Bartholin’s cyst: Bartholin glands are in the most distal part of the vaginal opening, at approximately the 5 and 7 o'clock positions. The gland opening typically cannot be identified. A mass palpable in this region is typically a Bartholin cyst.</a:t>
            </a:r>
          </a:p>
          <a:p>
            <a:endParaRPr lang="en-US" sz="1300" dirty="0"/>
          </a:p>
        </p:txBody>
      </p:sp>
      <p:sp>
        <p:nvSpPr>
          <p:cNvPr id="9" name="Content Placeholder 8">
            <a:extLst>
              <a:ext uri="{FF2B5EF4-FFF2-40B4-BE49-F238E27FC236}">
                <a16:creationId xmlns:a16="http://schemas.microsoft.com/office/drawing/2014/main" id="{85F060C7-6697-48DA-960C-2E18810AEB72}"/>
              </a:ext>
            </a:extLst>
          </p:cNvPr>
          <p:cNvSpPr>
            <a:spLocks noGrp="1"/>
          </p:cNvSpPr>
          <p:nvPr>
            <p:ph sz="half" idx="2"/>
          </p:nvPr>
        </p:nvSpPr>
        <p:spPr>
          <a:xfrm>
            <a:off x="8289696" y="901875"/>
            <a:ext cx="3785394" cy="5207920"/>
          </a:xfrm>
        </p:spPr>
        <p:txBody>
          <a:bodyPr>
            <a:normAutofit fontScale="85000" lnSpcReduction="20000"/>
          </a:bodyPr>
          <a:lstStyle/>
          <a:p>
            <a:pPr marL="0" indent="0">
              <a:buNone/>
            </a:pPr>
            <a:r>
              <a:rPr lang="en-US" sz="1900" dirty="0"/>
              <a:t>h) Varicosities – varicose veins: Vulvar varicosities should be palpated and noted, with comment as to location and extent of venous insufficiency. With the thumb on the perineum and the index finger in the vaginal opening, the labia can be palpated for lumps, tumors, pain, or lymphadenopathy.</a:t>
            </a:r>
          </a:p>
          <a:p>
            <a:pPr marL="0" indent="0">
              <a:buNone/>
            </a:pPr>
            <a:r>
              <a:rPr lang="en-US" sz="1900" dirty="0" err="1"/>
              <a:t>i</a:t>
            </a:r>
            <a:r>
              <a:rPr lang="en-US" sz="1900" dirty="0"/>
              <a:t>) Abnormal hair distribution</a:t>
            </a:r>
          </a:p>
          <a:p>
            <a:pPr marL="0" indent="0">
              <a:buNone/>
            </a:pPr>
            <a:r>
              <a:rPr lang="en-US" sz="1900" dirty="0"/>
              <a:t>j) basic developmental assessment, </a:t>
            </a:r>
          </a:p>
          <a:p>
            <a:pPr marL="0" indent="0">
              <a:buNone/>
            </a:pPr>
            <a:r>
              <a:rPr lang="en-US" sz="1900" dirty="0"/>
              <a:t>k) symmetry</a:t>
            </a:r>
          </a:p>
          <a:p>
            <a:pPr marL="0" indent="0">
              <a:buNone/>
            </a:pPr>
            <a:r>
              <a:rPr lang="en-US" sz="1900" dirty="0"/>
              <a:t>l) growths such as external genital warts (EGW) or tumors</a:t>
            </a:r>
          </a:p>
          <a:p>
            <a:pPr marL="0" indent="0">
              <a:buNone/>
            </a:pPr>
            <a:r>
              <a:rPr lang="en-US" sz="1900" dirty="0"/>
              <a:t>m) rashes, </a:t>
            </a:r>
          </a:p>
          <a:p>
            <a:pPr marL="0" indent="0">
              <a:buNone/>
            </a:pPr>
            <a:r>
              <a:rPr lang="en-US" sz="1900" dirty="0"/>
              <a:t>n) piercings,</a:t>
            </a:r>
          </a:p>
          <a:p>
            <a:pPr marL="0" indent="0">
              <a:buNone/>
            </a:pPr>
            <a:r>
              <a:rPr lang="en-US" sz="1900" dirty="0"/>
              <a:t>o)  bruising, and discharge.</a:t>
            </a:r>
          </a:p>
          <a:p>
            <a:pPr marL="0" indent="0">
              <a:buNone/>
            </a:pPr>
            <a:r>
              <a:rPr lang="en-US" sz="1900" dirty="0"/>
              <a:t>p) Some advocate noting general cleanliness. </a:t>
            </a:r>
          </a:p>
          <a:p>
            <a:pPr marL="0" indent="0">
              <a:buNone/>
            </a:pPr>
            <a:r>
              <a:rPr lang="en-US" sz="1900" dirty="0"/>
              <a:t>q) Most examiners do not document tattoos or scars, but these could also be noted.</a:t>
            </a:r>
          </a:p>
          <a:p>
            <a:endParaRPr lang="en-US" sz="1100" dirty="0"/>
          </a:p>
        </p:txBody>
      </p:sp>
    </p:spTree>
    <p:extLst>
      <p:ext uri="{BB962C8B-B14F-4D97-AF65-F5344CB8AC3E}">
        <p14:creationId xmlns:p14="http://schemas.microsoft.com/office/powerpoint/2010/main" val="238398818"/>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0404-C457-4488-8D1F-62C29A12C2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BA8F16-3C38-40D8-8E18-0AF1C5B332D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52718AA-19AA-4FC1-85D8-45E8AD732CB5}"/>
              </a:ext>
            </a:extLst>
          </p:cNvPr>
          <p:cNvPicPr>
            <a:picLocks noChangeAspect="1"/>
          </p:cNvPicPr>
          <p:nvPr/>
        </p:nvPicPr>
        <p:blipFill>
          <a:blip r:embed="rId2"/>
          <a:stretch>
            <a:fillRect/>
          </a:stretch>
        </p:blipFill>
        <p:spPr>
          <a:xfrm>
            <a:off x="409304" y="888274"/>
            <a:ext cx="10781210" cy="5288689"/>
          </a:xfrm>
          <a:prstGeom prst="rect">
            <a:avLst/>
          </a:prstGeom>
        </p:spPr>
      </p:pic>
    </p:spTree>
    <p:extLst>
      <p:ext uri="{BB962C8B-B14F-4D97-AF65-F5344CB8AC3E}">
        <p14:creationId xmlns:p14="http://schemas.microsoft.com/office/powerpoint/2010/main" val="1726948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D4FB-4819-4A02-AFC9-2C8EECA067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1F58BE-AC52-4262-81E7-7B0299DB2957}"/>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5706CB5-315F-4DAA-AEBB-621021E87CBC}"/>
              </a:ext>
            </a:extLst>
          </p:cNvPr>
          <p:cNvSpPr>
            <a:spLocks noGrp="1"/>
          </p:cNvSpPr>
          <p:nvPr>
            <p:ph sz="half" idx="2"/>
          </p:nvPr>
        </p:nvSpPr>
        <p:spPr/>
        <p:txBody>
          <a:bodyPr/>
          <a:lstStyle/>
          <a:p>
            <a:endParaRPr lang="en-US"/>
          </a:p>
        </p:txBody>
      </p:sp>
      <p:pic>
        <p:nvPicPr>
          <p:cNvPr id="2050" name="Picture 2" descr="Vaginal Examination (PV) - OSCE Guide | Geeky Medics">
            <a:extLst>
              <a:ext uri="{FF2B5EF4-FFF2-40B4-BE49-F238E27FC236}">
                <a16:creationId xmlns:a16="http://schemas.microsoft.com/office/drawing/2014/main" id="{BFFE3B0A-0F84-4CD5-8F07-DFCB5FDC0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5" y="166421"/>
            <a:ext cx="11303725" cy="632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985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1E7E-30BC-442C-B355-617468B8B3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4664F9-C9A7-47AF-9217-CAED2047C72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1C7D47E-4901-4377-95E1-41E66E460317}"/>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96F7462D-0348-466C-B594-1F4F31B5AB5F}"/>
              </a:ext>
            </a:extLst>
          </p:cNvPr>
          <p:cNvPicPr>
            <a:picLocks noChangeAspect="1"/>
          </p:cNvPicPr>
          <p:nvPr/>
        </p:nvPicPr>
        <p:blipFill>
          <a:blip r:embed="rId2"/>
          <a:stretch>
            <a:fillRect/>
          </a:stretch>
        </p:blipFill>
        <p:spPr>
          <a:xfrm>
            <a:off x="679270" y="365125"/>
            <a:ext cx="10598330" cy="5221287"/>
          </a:xfrm>
          <a:prstGeom prst="rect">
            <a:avLst/>
          </a:prstGeom>
        </p:spPr>
      </p:pic>
      <p:sp>
        <p:nvSpPr>
          <p:cNvPr id="6" name="Rectangle 5">
            <a:extLst>
              <a:ext uri="{FF2B5EF4-FFF2-40B4-BE49-F238E27FC236}">
                <a16:creationId xmlns:a16="http://schemas.microsoft.com/office/drawing/2014/main" id="{61300989-7941-46B4-9400-1CC9C80A6190}"/>
              </a:ext>
            </a:extLst>
          </p:cNvPr>
          <p:cNvSpPr/>
          <p:nvPr/>
        </p:nvSpPr>
        <p:spPr>
          <a:xfrm>
            <a:off x="838200" y="5721349"/>
            <a:ext cx="10918371" cy="954107"/>
          </a:xfrm>
          <a:prstGeom prst="rect">
            <a:avLst/>
          </a:prstGeom>
        </p:spPr>
        <p:txBody>
          <a:bodyPr wrap="square">
            <a:spAutoFit/>
          </a:bodyPr>
          <a:lstStyle/>
          <a:p>
            <a:r>
              <a:rPr lang="en-US" sz="2800" dirty="0">
                <a:solidFill>
                  <a:schemeClr val="accent1">
                    <a:lumMod val="75000"/>
                  </a:schemeClr>
                </a:solidFill>
              </a:rPr>
              <a:t>Types of hymens. A, Crescentic. B, Annular. C, Redundant. D, </a:t>
            </a:r>
            <a:r>
              <a:rPr lang="en-US" sz="2800" dirty="0" err="1">
                <a:solidFill>
                  <a:schemeClr val="accent1">
                    <a:lumMod val="75000"/>
                  </a:schemeClr>
                </a:solidFill>
              </a:rPr>
              <a:t>Microperforate</a:t>
            </a:r>
            <a:r>
              <a:rPr lang="en-US" sz="2800" dirty="0">
                <a:solidFill>
                  <a:schemeClr val="accent1">
                    <a:lumMod val="75000"/>
                  </a:schemeClr>
                </a:solidFill>
              </a:rPr>
              <a:t>. E, </a:t>
            </a:r>
            <a:r>
              <a:rPr lang="en-US" sz="2800" dirty="0" err="1">
                <a:solidFill>
                  <a:schemeClr val="accent1">
                    <a:lumMod val="75000"/>
                  </a:schemeClr>
                </a:solidFill>
              </a:rPr>
              <a:t>Septated</a:t>
            </a:r>
            <a:r>
              <a:rPr lang="en-US" sz="2800" dirty="0">
                <a:solidFill>
                  <a:schemeClr val="accent1">
                    <a:lumMod val="75000"/>
                  </a:schemeClr>
                </a:solidFill>
              </a:rPr>
              <a:t>. F, Imperforate. G, Hymeneal tags.</a:t>
            </a:r>
          </a:p>
        </p:txBody>
      </p:sp>
    </p:spTree>
    <p:extLst>
      <p:ext uri="{BB962C8B-B14F-4D97-AF65-F5344CB8AC3E}">
        <p14:creationId xmlns:p14="http://schemas.microsoft.com/office/powerpoint/2010/main" val="692551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F506-9A2D-4FD7-B16F-727DBC135892}"/>
              </a:ext>
            </a:extLst>
          </p:cNvPr>
          <p:cNvSpPr>
            <a:spLocks noGrp="1"/>
          </p:cNvSpPr>
          <p:nvPr>
            <p:ph type="title"/>
          </p:nvPr>
        </p:nvSpPr>
        <p:spPr/>
        <p:txBody>
          <a:bodyPr/>
          <a:lstStyle/>
          <a:p>
            <a:r>
              <a:rPr lang="en-US" dirty="0">
                <a:solidFill>
                  <a:schemeClr val="accent1">
                    <a:lumMod val="75000"/>
                  </a:schemeClr>
                </a:solidFill>
              </a:rPr>
              <a:t>Inspection</a:t>
            </a:r>
          </a:p>
        </p:txBody>
      </p:sp>
      <p:sp>
        <p:nvSpPr>
          <p:cNvPr id="3" name="Content Placeholder 2">
            <a:extLst>
              <a:ext uri="{FF2B5EF4-FFF2-40B4-BE49-F238E27FC236}">
                <a16:creationId xmlns:a16="http://schemas.microsoft.com/office/drawing/2014/main" id="{BCF13187-A22A-4248-B0B4-F6A901C4415B}"/>
              </a:ext>
            </a:extLst>
          </p:cNvPr>
          <p:cNvSpPr>
            <a:spLocks noGrp="1"/>
          </p:cNvSpPr>
          <p:nvPr>
            <p:ph sz="half" idx="1"/>
          </p:nvPr>
        </p:nvSpPr>
        <p:spPr/>
        <p:txBody>
          <a:bodyPr>
            <a:normAutofit fontScale="92500" lnSpcReduction="10000"/>
          </a:bodyPr>
          <a:lstStyle/>
          <a:p>
            <a:r>
              <a:rPr lang="en-US" dirty="0">
                <a:solidFill>
                  <a:schemeClr val="accent1">
                    <a:lumMod val="75000"/>
                  </a:schemeClr>
                </a:solidFill>
              </a:rPr>
              <a:t>Look at the perineum for any deficiency associated with childbirth; note abnormal hair distribution and clitoromegaly (associated with hyperandrogenism). </a:t>
            </a:r>
          </a:p>
          <a:p>
            <a:r>
              <a:rPr lang="en-US" dirty="0">
                <a:solidFill>
                  <a:schemeClr val="accent1">
                    <a:lumMod val="75000"/>
                  </a:schemeClr>
                </a:solidFill>
              </a:rPr>
              <a:t>Discharges</a:t>
            </a:r>
          </a:p>
          <a:p>
            <a:r>
              <a:rPr lang="en-US" dirty="0">
                <a:solidFill>
                  <a:schemeClr val="accent1">
                    <a:lumMod val="75000"/>
                  </a:schemeClr>
                </a:solidFill>
              </a:rPr>
              <a:t>Old scars</a:t>
            </a:r>
          </a:p>
          <a:p>
            <a:r>
              <a:rPr lang="en-US" dirty="0">
                <a:solidFill>
                  <a:schemeClr val="accent1">
                    <a:lumMod val="75000"/>
                  </a:schemeClr>
                </a:solidFill>
              </a:rPr>
              <a:t>Note any skin abnormalities, swellings of the vulva, such as the Bartholin's glands on each side of the fourchette</a:t>
            </a:r>
          </a:p>
        </p:txBody>
      </p:sp>
      <p:sp>
        <p:nvSpPr>
          <p:cNvPr id="4" name="Content Placeholder 3">
            <a:extLst>
              <a:ext uri="{FF2B5EF4-FFF2-40B4-BE49-F238E27FC236}">
                <a16:creationId xmlns:a16="http://schemas.microsoft.com/office/drawing/2014/main" id="{08B8B5A5-E67A-4527-8BAD-07CE22B357B4}"/>
              </a:ext>
            </a:extLst>
          </p:cNvPr>
          <p:cNvSpPr>
            <a:spLocks noGrp="1"/>
          </p:cNvSpPr>
          <p:nvPr>
            <p:ph sz="half" idx="2"/>
          </p:nvPr>
        </p:nvSpPr>
        <p:spPr/>
        <p:txBody>
          <a:bodyPr>
            <a:normAutofit fontScale="92500" lnSpcReduction="10000"/>
          </a:bodyPr>
          <a:lstStyle/>
          <a:p>
            <a:endParaRPr lang="en-US"/>
          </a:p>
        </p:txBody>
      </p:sp>
      <p:pic>
        <p:nvPicPr>
          <p:cNvPr id="5" name="Picture 4">
            <a:extLst>
              <a:ext uri="{FF2B5EF4-FFF2-40B4-BE49-F238E27FC236}">
                <a16:creationId xmlns:a16="http://schemas.microsoft.com/office/drawing/2014/main" id="{44410764-93EB-4CD2-8B33-8E54A8FBE2F6}"/>
              </a:ext>
            </a:extLst>
          </p:cNvPr>
          <p:cNvPicPr>
            <a:picLocks noChangeAspect="1"/>
          </p:cNvPicPr>
          <p:nvPr/>
        </p:nvPicPr>
        <p:blipFill>
          <a:blip r:embed="rId2"/>
          <a:stretch>
            <a:fillRect/>
          </a:stretch>
        </p:blipFill>
        <p:spPr>
          <a:xfrm>
            <a:off x="8685132" y="2152549"/>
            <a:ext cx="2821068" cy="2353672"/>
          </a:xfrm>
          <a:prstGeom prst="rect">
            <a:avLst/>
          </a:prstGeom>
        </p:spPr>
      </p:pic>
      <p:pic>
        <p:nvPicPr>
          <p:cNvPr id="3074" name="Picture 2" descr="Full size image for 'Treatment of Hyperkeratotic Vulvar Lichen Sclerosus with combination of holmium laser therapy and ALA-PDT:case report'">
            <a:extLst>
              <a:ext uri="{FF2B5EF4-FFF2-40B4-BE49-F238E27FC236}">
                <a16:creationId xmlns:a16="http://schemas.microsoft.com/office/drawing/2014/main" id="{23CE059C-8FB7-4C0C-B7B2-2B1ED5985A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723"/>
          <a:stretch/>
        </p:blipFill>
        <p:spPr bwMode="auto">
          <a:xfrm>
            <a:off x="6212029" y="215083"/>
            <a:ext cx="5391150" cy="18641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53706EE-BCA1-4695-9768-406A8AA4773A}"/>
              </a:ext>
            </a:extLst>
          </p:cNvPr>
          <p:cNvSpPr/>
          <p:nvPr/>
        </p:nvSpPr>
        <p:spPr>
          <a:xfrm>
            <a:off x="3911335" y="311705"/>
            <a:ext cx="2300694" cy="369332"/>
          </a:xfrm>
          <a:prstGeom prst="rect">
            <a:avLst/>
          </a:prstGeom>
        </p:spPr>
        <p:txBody>
          <a:bodyPr wrap="none">
            <a:spAutoFit/>
          </a:bodyPr>
          <a:lstStyle/>
          <a:p>
            <a:r>
              <a:rPr lang="en-US" dirty="0">
                <a:solidFill>
                  <a:schemeClr val="accent1">
                    <a:lumMod val="75000"/>
                  </a:schemeClr>
                </a:solidFill>
              </a:rPr>
              <a:t>Vulvar lichen </a:t>
            </a:r>
            <a:r>
              <a:rPr lang="en-US" dirty="0" err="1">
                <a:solidFill>
                  <a:schemeClr val="accent1">
                    <a:lumMod val="75000"/>
                  </a:schemeClr>
                </a:solidFill>
              </a:rPr>
              <a:t>sclerosus</a:t>
            </a:r>
            <a:endParaRPr lang="en-US" dirty="0">
              <a:solidFill>
                <a:schemeClr val="accent1">
                  <a:lumMod val="75000"/>
                </a:schemeClr>
              </a:solidFill>
            </a:endParaRPr>
          </a:p>
        </p:txBody>
      </p:sp>
      <p:sp>
        <p:nvSpPr>
          <p:cNvPr id="7" name="Rectangle 6">
            <a:extLst>
              <a:ext uri="{FF2B5EF4-FFF2-40B4-BE49-F238E27FC236}">
                <a16:creationId xmlns:a16="http://schemas.microsoft.com/office/drawing/2014/main" id="{7116314C-BF81-4A95-8003-CA3175289D0E}"/>
              </a:ext>
            </a:extLst>
          </p:cNvPr>
          <p:cNvSpPr/>
          <p:nvPr/>
        </p:nvSpPr>
        <p:spPr>
          <a:xfrm>
            <a:off x="8907604" y="5868534"/>
            <a:ext cx="3006144" cy="369332"/>
          </a:xfrm>
          <a:prstGeom prst="rect">
            <a:avLst/>
          </a:prstGeom>
        </p:spPr>
        <p:txBody>
          <a:bodyPr wrap="none">
            <a:spAutoFit/>
          </a:bodyPr>
          <a:lstStyle/>
          <a:p>
            <a:r>
              <a:rPr lang="en-US" dirty="0">
                <a:solidFill>
                  <a:schemeClr val="accent1">
                    <a:lumMod val="75000"/>
                  </a:schemeClr>
                </a:solidFill>
              </a:rPr>
              <a:t>Vulvar Cysts, Adenocarcinoma</a:t>
            </a:r>
          </a:p>
        </p:txBody>
      </p:sp>
      <p:pic>
        <p:nvPicPr>
          <p:cNvPr id="8" name="Picture 7">
            <a:extLst>
              <a:ext uri="{FF2B5EF4-FFF2-40B4-BE49-F238E27FC236}">
                <a16:creationId xmlns:a16="http://schemas.microsoft.com/office/drawing/2014/main" id="{1DCBC4CE-2B36-4900-BD44-F92E03E0C502}"/>
              </a:ext>
            </a:extLst>
          </p:cNvPr>
          <p:cNvPicPr>
            <a:picLocks noChangeAspect="1"/>
          </p:cNvPicPr>
          <p:nvPr/>
        </p:nvPicPr>
        <p:blipFill>
          <a:blip r:embed="rId4"/>
          <a:stretch>
            <a:fillRect/>
          </a:stretch>
        </p:blipFill>
        <p:spPr>
          <a:xfrm>
            <a:off x="5989062" y="4104641"/>
            <a:ext cx="2505075" cy="2371725"/>
          </a:xfrm>
          <a:prstGeom prst="rect">
            <a:avLst/>
          </a:prstGeom>
        </p:spPr>
      </p:pic>
      <p:sp>
        <p:nvSpPr>
          <p:cNvPr id="9" name="Rectangle 8">
            <a:extLst>
              <a:ext uri="{FF2B5EF4-FFF2-40B4-BE49-F238E27FC236}">
                <a16:creationId xmlns:a16="http://schemas.microsoft.com/office/drawing/2014/main" id="{35711450-4AD9-4940-B627-B02C739EC6C4}"/>
              </a:ext>
            </a:extLst>
          </p:cNvPr>
          <p:cNvSpPr/>
          <p:nvPr/>
        </p:nvSpPr>
        <p:spPr>
          <a:xfrm>
            <a:off x="5709946" y="2960053"/>
            <a:ext cx="2637710" cy="369332"/>
          </a:xfrm>
          <a:prstGeom prst="rect">
            <a:avLst/>
          </a:prstGeom>
        </p:spPr>
        <p:txBody>
          <a:bodyPr wrap="none">
            <a:spAutoFit/>
          </a:bodyPr>
          <a:lstStyle/>
          <a:p>
            <a:r>
              <a:rPr lang="en-US" dirty="0">
                <a:solidFill>
                  <a:schemeClr val="accent1">
                    <a:lumMod val="75000"/>
                  </a:schemeClr>
                </a:solidFill>
              </a:rPr>
              <a:t>Bartholin's glands Abscess</a:t>
            </a:r>
          </a:p>
        </p:txBody>
      </p:sp>
    </p:spTree>
    <p:extLst>
      <p:ext uri="{BB962C8B-B14F-4D97-AF65-F5344CB8AC3E}">
        <p14:creationId xmlns:p14="http://schemas.microsoft.com/office/powerpoint/2010/main" val="2022190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973E31-B6FE-4961-AF63-0150A24EE3C9}"/>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Examples of how to ask patient’s permission during pelvic &amp; bimanual examination</a:t>
            </a:r>
          </a:p>
        </p:txBody>
      </p:sp>
      <p:sp>
        <p:nvSpPr>
          <p:cNvPr id="3" name="Content Placeholder 2">
            <a:extLst>
              <a:ext uri="{FF2B5EF4-FFF2-40B4-BE49-F238E27FC236}">
                <a16:creationId xmlns:a16="http://schemas.microsoft.com/office/drawing/2014/main" id="{B98885D1-C67B-4994-B607-445637499AD9}"/>
              </a:ext>
            </a:extLst>
          </p:cNvPr>
          <p:cNvSpPr>
            <a:spLocks noGrp="1"/>
          </p:cNvSpPr>
          <p:nvPr>
            <p:ph idx="1"/>
          </p:nvPr>
        </p:nvSpPr>
        <p:spPr>
          <a:xfrm>
            <a:off x="6090574" y="801866"/>
            <a:ext cx="5306084" cy="5230634"/>
          </a:xfrm>
        </p:spPr>
        <p:txBody>
          <a:bodyPr anchor="ctr">
            <a:normAutofit/>
          </a:bodyPr>
          <a:lstStyle/>
          <a:p>
            <a:r>
              <a:rPr lang="en-US" sz="2000" dirty="0">
                <a:solidFill>
                  <a:schemeClr val="accent1">
                    <a:lumMod val="75000"/>
                  </a:schemeClr>
                </a:solidFill>
              </a:rPr>
              <a:t>“I’ve been asked to carry out a bimanual examination. Do you understand what the examination involves?”- </a:t>
            </a:r>
          </a:p>
          <a:p>
            <a:pPr rtl="1"/>
            <a:r>
              <a:rPr lang="en-US" sz="2000" dirty="0">
                <a:solidFill>
                  <a:schemeClr val="accent1">
                    <a:lumMod val="75000"/>
                  </a:schemeClr>
                </a:solidFill>
              </a:rPr>
              <a:t>"</a:t>
            </a:r>
            <a:r>
              <a:rPr lang="ar-JO" sz="2000" dirty="0">
                <a:solidFill>
                  <a:schemeClr val="accent1">
                    <a:lumMod val="75000"/>
                  </a:schemeClr>
                </a:solidFill>
              </a:rPr>
              <a:t>لقد تم الطلب مني للقيام بالفحص الداخلي و الجَسُّ باليَدَين, هل تفهمين ما المقصود بهذا الفحص؟"</a:t>
            </a:r>
          </a:p>
          <a:p>
            <a:r>
              <a:rPr lang="en-US" sz="2000" dirty="0">
                <a:solidFill>
                  <a:schemeClr val="accent1">
                    <a:lumMod val="75000"/>
                  </a:schemeClr>
                </a:solidFill>
              </a:rPr>
              <a:t>“What the examination will involve is me using one hand to feel your tummy and the other hand to place two fingers into your vagina.  This will allow me to assess the vagina, womb and ovaries. It shouldn’t be painful, but it will feel a little uncomfortable.  Let me know at any point if you would like me to stop.”</a:t>
            </a:r>
          </a:p>
          <a:p>
            <a:pPr rtl="1"/>
            <a:r>
              <a:rPr lang="en-US" sz="2000" dirty="0">
                <a:solidFill>
                  <a:schemeClr val="accent1">
                    <a:lumMod val="75000"/>
                  </a:schemeClr>
                </a:solidFill>
              </a:rPr>
              <a:t>"</a:t>
            </a:r>
            <a:r>
              <a:rPr lang="ar-JO" sz="2000" dirty="0">
                <a:solidFill>
                  <a:schemeClr val="accent1">
                    <a:lumMod val="75000"/>
                  </a:schemeClr>
                </a:solidFill>
              </a:rPr>
              <a:t>الفحص يشمل استعمال يد واحدة لجس البطن واليد الاخرى لفحص المهبل باستخدام اصبعين. سيساعدني هذ الفحص لتقييم المهبل, الرحم و المبيضين. الفحص بشكل عام ليس مؤلم, ولكن قد يسبب بعض عدم الراحة. الرجاء اعلامي في اي لحظة اذا شعرت انه يجب ان انهي الفحص"</a:t>
            </a:r>
          </a:p>
          <a:p>
            <a:endParaRPr lang="en-US" sz="2000" dirty="0">
              <a:solidFill>
                <a:srgbClr val="000000"/>
              </a:solidFill>
            </a:endParaRPr>
          </a:p>
        </p:txBody>
      </p:sp>
    </p:spTree>
    <p:extLst>
      <p:ext uri="{BB962C8B-B14F-4D97-AF65-F5344CB8AC3E}">
        <p14:creationId xmlns:p14="http://schemas.microsoft.com/office/powerpoint/2010/main" val="143902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776010-EC33-4218-A8BE-9D5BE3717457}"/>
              </a:ext>
            </a:extLst>
          </p:cNvPr>
          <p:cNvSpPr>
            <a:spLocks noGrp="1"/>
          </p:cNvSpPr>
          <p:nvPr>
            <p:ph type="title"/>
          </p:nvPr>
        </p:nvSpPr>
        <p:spPr>
          <a:xfrm>
            <a:off x="640079" y="2053641"/>
            <a:ext cx="3669161" cy="2760098"/>
          </a:xfrm>
        </p:spPr>
        <p:txBody>
          <a:bodyPr>
            <a:normAutofit/>
          </a:bodyPr>
          <a:lstStyle/>
          <a:p>
            <a:r>
              <a:rPr lang="en-US">
                <a:solidFill>
                  <a:srgbClr val="FFFFFF"/>
                </a:solidFill>
              </a:rPr>
              <a:t>At the beginning</a:t>
            </a:r>
          </a:p>
        </p:txBody>
      </p:sp>
      <p:sp>
        <p:nvSpPr>
          <p:cNvPr id="3" name="Content Placeholder 2">
            <a:extLst>
              <a:ext uri="{FF2B5EF4-FFF2-40B4-BE49-F238E27FC236}">
                <a16:creationId xmlns:a16="http://schemas.microsoft.com/office/drawing/2014/main" id="{FAA31730-043C-4C5C-9B02-8469AA4F4002}"/>
              </a:ext>
            </a:extLst>
          </p:cNvPr>
          <p:cNvSpPr>
            <a:spLocks noGrp="1"/>
          </p:cNvSpPr>
          <p:nvPr>
            <p:ph idx="1"/>
          </p:nvPr>
        </p:nvSpPr>
        <p:spPr>
          <a:xfrm>
            <a:off x="6090574" y="801866"/>
            <a:ext cx="5306084" cy="5230634"/>
          </a:xfrm>
        </p:spPr>
        <p:txBody>
          <a:bodyPr anchor="ctr">
            <a:normAutofit/>
          </a:bodyPr>
          <a:lstStyle/>
          <a:p>
            <a:r>
              <a:rPr lang="en-US" dirty="0">
                <a:solidFill>
                  <a:srgbClr val="000000"/>
                </a:solidFill>
              </a:rPr>
              <a:t>Introduce yourself to the patient and obtain verbal consent. </a:t>
            </a:r>
          </a:p>
          <a:p>
            <a:r>
              <a:rPr lang="en-US" dirty="0">
                <a:solidFill>
                  <a:srgbClr val="000000"/>
                </a:solidFill>
              </a:rPr>
              <a:t>Confirm patient identity, name, age, parity, ethnic origin and work</a:t>
            </a:r>
          </a:p>
          <a:p>
            <a:r>
              <a:rPr lang="en-US" dirty="0">
                <a:solidFill>
                  <a:srgbClr val="000000"/>
                </a:solidFill>
              </a:rPr>
              <a:t>Make your language easy and don’t use medical jargon</a:t>
            </a:r>
          </a:p>
        </p:txBody>
      </p:sp>
    </p:spTree>
    <p:extLst>
      <p:ext uri="{BB962C8B-B14F-4D97-AF65-F5344CB8AC3E}">
        <p14:creationId xmlns:p14="http://schemas.microsoft.com/office/powerpoint/2010/main" val="3879995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6FDD90-6BC2-4C9C-9D13-06E2C14A2FA4}"/>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Examples of how to ask patient’s permission during pelvic &amp; bimanual examination</a:t>
            </a:r>
          </a:p>
        </p:txBody>
      </p:sp>
      <p:sp>
        <p:nvSpPr>
          <p:cNvPr id="3" name="Content Placeholder 2">
            <a:extLst>
              <a:ext uri="{FF2B5EF4-FFF2-40B4-BE49-F238E27FC236}">
                <a16:creationId xmlns:a16="http://schemas.microsoft.com/office/drawing/2014/main" id="{E47662EB-1DB0-411C-9D54-E48A21EF7D5D}"/>
              </a:ext>
            </a:extLst>
          </p:cNvPr>
          <p:cNvSpPr>
            <a:spLocks noGrp="1"/>
          </p:cNvSpPr>
          <p:nvPr>
            <p:ph idx="1"/>
          </p:nvPr>
        </p:nvSpPr>
        <p:spPr>
          <a:xfrm>
            <a:off x="6090574" y="801866"/>
            <a:ext cx="5306084" cy="5230634"/>
          </a:xfrm>
        </p:spPr>
        <p:txBody>
          <a:bodyPr anchor="ctr">
            <a:normAutofit/>
          </a:bodyPr>
          <a:lstStyle/>
          <a:p>
            <a:r>
              <a:rPr lang="en-US" sz="2400" dirty="0">
                <a:solidFill>
                  <a:schemeClr val="accent1">
                    <a:lumMod val="75000"/>
                  </a:schemeClr>
                </a:solidFill>
              </a:rPr>
              <a:t>Explain the need for a chaperone:</a:t>
            </a:r>
          </a:p>
          <a:p>
            <a:r>
              <a:rPr lang="en-US" sz="2400" dirty="0">
                <a:solidFill>
                  <a:schemeClr val="accent1">
                    <a:lumMod val="75000"/>
                  </a:schemeClr>
                </a:solidFill>
              </a:rPr>
              <a:t>“For this examination one of the female ward staff will be present acting as a chaperone.”</a:t>
            </a:r>
          </a:p>
          <a:p>
            <a:pPr rtl="1"/>
            <a:r>
              <a:rPr lang="en-US" sz="2400" dirty="0">
                <a:solidFill>
                  <a:schemeClr val="accent1">
                    <a:lumMod val="75000"/>
                  </a:schemeClr>
                </a:solidFill>
              </a:rPr>
              <a:t>"</a:t>
            </a:r>
            <a:r>
              <a:rPr lang="ar-JO" sz="2400" dirty="0">
                <a:solidFill>
                  <a:schemeClr val="accent1">
                    <a:lumMod val="75000"/>
                  </a:schemeClr>
                </a:solidFill>
              </a:rPr>
              <a:t>لأجراء الفحص ستتواجد مرافقة  من القسم"</a:t>
            </a:r>
          </a:p>
          <a:p>
            <a:r>
              <a:rPr lang="en-US" sz="2400" dirty="0">
                <a:solidFill>
                  <a:schemeClr val="accent1">
                    <a:lumMod val="75000"/>
                  </a:schemeClr>
                </a:solidFill>
              </a:rPr>
              <a:t>Gain verbal consent:</a:t>
            </a:r>
          </a:p>
          <a:p>
            <a:r>
              <a:rPr lang="en-US" sz="2400" dirty="0">
                <a:solidFill>
                  <a:schemeClr val="accent1">
                    <a:lumMod val="75000"/>
                  </a:schemeClr>
                </a:solidFill>
              </a:rPr>
              <a:t>“Does everything I’ve said make sense?  Do you have any questions? Are you happy for me to perform the examination?”</a:t>
            </a:r>
          </a:p>
          <a:p>
            <a:pPr rtl="1"/>
            <a:r>
              <a:rPr lang="en-US" sz="2400" dirty="0">
                <a:solidFill>
                  <a:schemeClr val="accent1">
                    <a:lumMod val="75000"/>
                  </a:schemeClr>
                </a:solidFill>
              </a:rPr>
              <a:t>"</a:t>
            </a:r>
            <a:r>
              <a:rPr lang="ar-JO" sz="2400" dirty="0">
                <a:solidFill>
                  <a:schemeClr val="accent1">
                    <a:lumMod val="75000"/>
                  </a:schemeClr>
                </a:solidFill>
              </a:rPr>
              <a:t>هل كان شرحي واضحا وكافيا؟</a:t>
            </a:r>
            <a:r>
              <a:rPr lang="en-US" sz="2400" dirty="0">
                <a:solidFill>
                  <a:schemeClr val="accent1">
                    <a:lumMod val="75000"/>
                  </a:schemeClr>
                </a:solidFill>
              </a:rPr>
              <a:t> </a:t>
            </a:r>
            <a:r>
              <a:rPr lang="ar-JO" sz="2400" dirty="0">
                <a:solidFill>
                  <a:schemeClr val="accent1">
                    <a:lumMod val="75000"/>
                  </a:schemeClr>
                </a:solidFill>
              </a:rPr>
              <a:t>هل لديك اي اسئلة؟ هل انت</a:t>
            </a:r>
            <a:r>
              <a:rPr lang="en-US" sz="2400" dirty="0">
                <a:solidFill>
                  <a:schemeClr val="accent1">
                    <a:lumMod val="75000"/>
                  </a:schemeClr>
                </a:solidFill>
              </a:rPr>
              <a:t> </a:t>
            </a:r>
            <a:r>
              <a:rPr lang="ar-JO" sz="2400" dirty="0">
                <a:solidFill>
                  <a:schemeClr val="accent1">
                    <a:lumMod val="75000"/>
                  </a:schemeClr>
                </a:solidFill>
              </a:rPr>
              <a:t>موافقة على عمل الفحص؟"</a:t>
            </a:r>
          </a:p>
          <a:p>
            <a:endParaRPr lang="en-US" sz="2400" dirty="0">
              <a:solidFill>
                <a:srgbClr val="000000"/>
              </a:solidFill>
            </a:endParaRPr>
          </a:p>
        </p:txBody>
      </p:sp>
    </p:spTree>
    <p:extLst>
      <p:ext uri="{BB962C8B-B14F-4D97-AF65-F5344CB8AC3E}">
        <p14:creationId xmlns:p14="http://schemas.microsoft.com/office/powerpoint/2010/main" val="1905690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52E88F-965D-440B-8E7D-9A8D2E977E77}"/>
              </a:ext>
            </a:extLst>
          </p:cNvPr>
          <p:cNvSpPr>
            <a:spLocks noGrp="1"/>
          </p:cNvSpPr>
          <p:nvPr>
            <p:ph type="title"/>
          </p:nvPr>
        </p:nvSpPr>
        <p:spPr>
          <a:xfrm>
            <a:off x="640079" y="2053641"/>
            <a:ext cx="3669161" cy="2760098"/>
          </a:xfrm>
        </p:spPr>
        <p:txBody>
          <a:bodyPr>
            <a:normAutofit/>
          </a:bodyPr>
          <a:lstStyle/>
          <a:p>
            <a:r>
              <a:rPr lang="en-US">
                <a:solidFill>
                  <a:srgbClr val="FFFFFF"/>
                </a:solidFill>
              </a:rPr>
              <a:t>Vaginal examination</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F639B158-8DEB-40D7-AB46-36D7C79BC395}"/>
              </a:ext>
            </a:extLst>
          </p:cNvPr>
          <p:cNvSpPr>
            <a:spLocks noGrp="1"/>
          </p:cNvSpPr>
          <p:nvPr>
            <p:ph idx="1"/>
          </p:nvPr>
        </p:nvSpPr>
        <p:spPr>
          <a:xfrm>
            <a:off x="6090574" y="801866"/>
            <a:ext cx="5306084" cy="5230634"/>
          </a:xfrm>
        </p:spPr>
        <p:txBody>
          <a:bodyPr anchor="ctr">
            <a:normAutofit/>
          </a:bodyPr>
          <a:lstStyle/>
          <a:p>
            <a:r>
              <a:rPr lang="en-US" sz="1900" dirty="0">
                <a:solidFill>
                  <a:schemeClr val="accent1">
                    <a:lumMod val="75000"/>
                  </a:schemeClr>
                </a:solidFill>
              </a:rPr>
              <a:t>Warn the patient you are going to examine the vagina and ask if they’re still happy for you to do so.</a:t>
            </a:r>
          </a:p>
          <a:p>
            <a:r>
              <a:rPr lang="en-US" sz="1900" dirty="0">
                <a:solidFill>
                  <a:schemeClr val="accent1">
                    <a:lumMod val="75000"/>
                  </a:schemeClr>
                </a:solidFill>
              </a:rPr>
              <a:t>Entering the vagina</a:t>
            </a:r>
          </a:p>
          <a:p>
            <a:endParaRPr lang="en-US" sz="1900" dirty="0">
              <a:solidFill>
                <a:schemeClr val="accent1">
                  <a:lumMod val="75000"/>
                </a:schemeClr>
              </a:solidFill>
            </a:endParaRPr>
          </a:p>
          <a:p>
            <a:pPr marL="0" indent="0">
              <a:buNone/>
            </a:pPr>
            <a:r>
              <a:rPr lang="en-US" sz="1900" dirty="0">
                <a:solidFill>
                  <a:schemeClr val="accent1">
                    <a:lumMod val="75000"/>
                  </a:schemeClr>
                </a:solidFill>
              </a:rPr>
              <a:t>1. Lubricate gloved fingers</a:t>
            </a:r>
          </a:p>
          <a:p>
            <a:pPr marL="0" indent="0">
              <a:buNone/>
            </a:pPr>
            <a:endParaRPr lang="en-US" sz="1900" dirty="0">
              <a:solidFill>
                <a:schemeClr val="accent1">
                  <a:lumMod val="75000"/>
                </a:schemeClr>
              </a:solidFill>
            </a:endParaRPr>
          </a:p>
          <a:p>
            <a:pPr marL="0" indent="0">
              <a:buNone/>
            </a:pPr>
            <a:r>
              <a:rPr lang="en-US" sz="1900" dirty="0">
                <a:solidFill>
                  <a:schemeClr val="accent1">
                    <a:lumMod val="75000"/>
                  </a:schemeClr>
                </a:solidFill>
              </a:rPr>
              <a:t>2. Carefully separate the labia using the thumb and index finger of your non-dominant hand</a:t>
            </a:r>
          </a:p>
          <a:p>
            <a:pPr marL="0" indent="0">
              <a:buNone/>
            </a:pPr>
            <a:endParaRPr lang="en-US" sz="1900" dirty="0">
              <a:solidFill>
                <a:schemeClr val="accent1">
                  <a:lumMod val="75000"/>
                </a:schemeClr>
              </a:solidFill>
            </a:endParaRPr>
          </a:p>
          <a:p>
            <a:pPr marL="0" indent="0">
              <a:buNone/>
            </a:pPr>
            <a:r>
              <a:rPr lang="en-US" sz="1900" dirty="0">
                <a:solidFill>
                  <a:schemeClr val="accent1">
                    <a:lumMod val="75000"/>
                  </a:schemeClr>
                </a:solidFill>
              </a:rPr>
              <a:t>3. Gently insert the gloved index and middle finger of your dominant hand into the vagina</a:t>
            </a:r>
          </a:p>
          <a:p>
            <a:pPr marL="0" indent="0">
              <a:buNone/>
            </a:pPr>
            <a:endParaRPr lang="en-US" sz="1900" dirty="0">
              <a:solidFill>
                <a:schemeClr val="accent1">
                  <a:lumMod val="75000"/>
                </a:schemeClr>
              </a:solidFill>
            </a:endParaRPr>
          </a:p>
          <a:p>
            <a:pPr marL="0" indent="0">
              <a:buNone/>
            </a:pPr>
            <a:r>
              <a:rPr lang="en-US" sz="1900" dirty="0">
                <a:solidFill>
                  <a:schemeClr val="accent1">
                    <a:lumMod val="75000"/>
                  </a:schemeClr>
                </a:solidFill>
              </a:rPr>
              <a:t>4. Enter the vagina with palm facing laterally and then rotate 90 degrees so that it faces upwards.</a:t>
            </a:r>
          </a:p>
          <a:p>
            <a:endParaRPr lang="en-US" sz="1900" dirty="0">
              <a:solidFill>
                <a:srgbClr val="000000"/>
              </a:solidFill>
            </a:endParaRPr>
          </a:p>
        </p:txBody>
      </p:sp>
    </p:spTree>
    <p:extLst>
      <p:ext uri="{BB962C8B-B14F-4D97-AF65-F5344CB8AC3E}">
        <p14:creationId xmlns:p14="http://schemas.microsoft.com/office/powerpoint/2010/main" val="1441998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98731-01B4-4EDA-8F15-9466A501AC00}"/>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Vagina, Cervix and Fornices:</a:t>
            </a:r>
          </a:p>
        </p:txBody>
      </p:sp>
      <p:sp>
        <p:nvSpPr>
          <p:cNvPr id="3" name="Content Placeholder 2">
            <a:extLst>
              <a:ext uri="{FF2B5EF4-FFF2-40B4-BE49-F238E27FC236}">
                <a16:creationId xmlns:a16="http://schemas.microsoft.com/office/drawing/2014/main" id="{B3A833BB-78E9-4020-BD07-F50433DF71F0}"/>
              </a:ext>
            </a:extLst>
          </p:cNvPr>
          <p:cNvSpPr>
            <a:spLocks noGrp="1"/>
          </p:cNvSpPr>
          <p:nvPr>
            <p:ph idx="1"/>
          </p:nvPr>
        </p:nvSpPr>
        <p:spPr>
          <a:xfrm>
            <a:off x="1179226" y="3092970"/>
            <a:ext cx="9833548" cy="3561048"/>
          </a:xfrm>
        </p:spPr>
        <p:txBody>
          <a:bodyPr>
            <a:normAutofit fontScale="92500" lnSpcReduction="20000"/>
          </a:bodyPr>
          <a:lstStyle/>
          <a:p>
            <a:r>
              <a:rPr lang="en-US" sz="2600" dirty="0">
                <a:solidFill>
                  <a:schemeClr val="accent1">
                    <a:lumMod val="75000"/>
                  </a:schemeClr>
                </a:solidFill>
              </a:rPr>
              <a:t>Assess the vagina: Palpate the walls of the vagina for any irregularities or masses.</a:t>
            </a:r>
          </a:p>
          <a:p>
            <a:r>
              <a:rPr lang="en-US" sz="2600" dirty="0">
                <a:solidFill>
                  <a:schemeClr val="accent1">
                    <a:lumMod val="75000"/>
                  </a:schemeClr>
                </a:solidFill>
              </a:rPr>
              <a:t>Assess the cervix</a:t>
            </a:r>
          </a:p>
          <a:p>
            <a:pPr marL="457200" lvl="1" indent="0">
              <a:buNone/>
            </a:pPr>
            <a:r>
              <a:rPr lang="en-US" sz="2600" dirty="0">
                <a:solidFill>
                  <a:schemeClr val="accent1">
                    <a:lumMod val="75000"/>
                  </a:schemeClr>
                </a:solidFill>
              </a:rPr>
              <a:t>a.	Position </a:t>
            </a:r>
          </a:p>
          <a:p>
            <a:pPr marL="457200" lvl="1" indent="0">
              <a:buNone/>
            </a:pPr>
            <a:r>
              <a:rPr lang="en-US" sz="2600" dirty="0">
                <a:solidFill>
                  <a:schemeClr val="accent1">
                    <a:lumMod val="75000"/>
                  </a:schemeClr>
                </a:solidFill>
              </a:rPr>
              <a:t>b.	Consistency (hard/soft)</a:t>
            </a:r>
          </a:p>
          <a:p>
            <a:pPr marL="457200" lvl="1" indent="0">
              <a:buNone/>
            </a:pPr>
            <a:r>
              <a:rPr lang="en-US" sz="2600" dirty="0">
                <a:solidFill>
                  <a:schemeClr val="accent1">
                    <a:lumMod val="75000"/>
                  </a:schemeClr>
                </a:solidFill>
              </a:rPr>
              <a:t>c.	</a:t>
            </a:r>
            <a:r>
              <a:rPr lang="en-US" sz="2600" dirty="0" err="1">
                <a:solidFill>
                  <a:schemeClr val="accent1">
                    <a:lumMod val="75000"/>
                  </a:schemeClr>
                </a:solidFill>
              </a:rPr>
              <a:t>Os</a:t>
            </a:r>
            <a:r>
              <a:rPr lang="en-US" sz="2600" dirty="0">
                <a:solidFill>
                  <a:schemeClr val="accent1">
                    <a:lumMod val="75000"/>
                  </a:schemeClr>
                </a:solidFill>
              </a:rPr>
              <a:t> (open/closed)</a:t>
            </a:r>
          </a:p>
          <a:p>
            <a:pPr marL="457200" lvl="1" indent="0">
              <a:buNone/>
            </a:pPr>
            <a:r>
              <a:rPr lang="en-US" sz="2600" dirty="0">
                <a:solidFill>
                  <a:schemeClr val="accent1">
                    <a:lumMod val="75000"/>
                  </a:schemeClr>
                </a:solidFill>
              </a:rPr>
              <a:t>d.	Cervical excitation – severe pain on palpation of cervix –  e.g. PID, ectopic</a:t>
            </a:r>
          </a:p>
          <a:p>
            <a:r>
              <a:rPr lang="en-US" sz="2600" dirty="0">
                <a:solidFill>
                  <a:schemeClr val="accent1">
                    <a:lumMod val="75000"/>
                  </a:schemeClr>
                </a:solidFill>
              </a:rPr>
              <a:t>Assess the </a:t>
            </a:r>
            <a:r>
              <a:rPr lang="en-US" sz="2600" dirty="0" err="1">
                <a:solidFill>
                  <a:schemeClr val="accent1">
                    <a:lumMod val="75000"/>
                  </a:schemeClr>
                </a:solidFill>
              </a:rPr>
              <a:t>fornices</a:t>
            </a:r>
            <a:r>
              <a:rPr lang="en-US" sz="2600" dirty="0">
                <a:solidFill>
                  <a:schemeClr val="accent1">
                    <a:lumMod val="75000"/>
                  </a:schemeClr>
                </a:solidFill>
              </a:rPr>
              <a:t> </a:t>
            </a:r>
          </a:p>
          <a:p>
            <a:r>
              <a:rPr lang="en-US" sz="2600" dirty="0">
                <a:solidFill>
                  <a:schemeClr val="accent1">
                    <a:lumMod val="75000"/>
                  </a:schemeClr>
                </a:solidFill>
              </a:rPr>
              <a:t>Gently palpate the </a:t>
            </a:r>
            <a:r>
              <a:rPr lang="en-US" sz="2600" dirty="0" err="1">
                <a:solidFill>
                  <a:schemeClr val="accent1">
                    <a:lumMod val="75000"/>
                  </a:schemeClr>
                </a:solidFill>
              </a:rPr>
              <a:t>fornices</a:t>
            </a:r>
            <a:r>
              <a:rPr lang="en-US" sz="2600" dirty="0">
                <a:solidFill>
                  <a:schemeClr val="accent1">
                    <a:lumMod val="75000"/>
                  </a:schemeClr>
                </a:solidFill>
              </a:rPr>
              <a:t> either side of the cervix for any masses.</a:t>
            </a:r>
          </a:p>
          <a:p>
            <a:endParaRPr lang="en-US" sz="1400" dirty="0">
              <a:solidFill>
                <a:srgbClr val="000000"/>
              </a:solidFill>
            </a:endParaRPr>
          </a:p>
        </p:txBody>
      </p:sp>
    </p:spTree>
    <p:extLst>
      <p:ext uri="{BB962C8B-B14F-4D97-AF65-F5344CB8AC3E}">
        <p14:creationId xmlns:p14="http://schemas.microsoft.com/office/powerpoint/2010/main" val="2487915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60CF-0067-4E8A-B797-39A0E082A6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A1874D-E017-4C09-8C05-D87910F2E992}"/>
              </a:ext>
            </a:extLst>
          </p:cNvPr>
          <p:cNvSpPr>
            <a:spLocks noGrp="1"/>
          </p:cNvSpPr>
          <p:nvPr>
            <p:ph idx="1"/>
          </p:nvPr>
        </p:nvSpPr>
        <p:spPr/>
        <p:txBody>
          <a:bodyPr/>
          <a:lstStyle/>
          <a:p>
            <a:endParaRPr lang="en-US"/>
          </a:p>
        </p:txBody>
      </p:sp>
      <p:pic>
        <p:nvPicPr>
          <p:cNvPr id="3074" name="Picture 2" descr="https://geekymedics.com/wp-content/uploads/2010/10/AssessCervix.jpg">
            <a:extLst>
              <a:ext uri="{FF2B5EF4-FFF2-40B4-BE49-F238E27FC236}">
                <a16:creationId xmlns:a16="http://schemas.microsoft.com/office/drawing/2014/main" id="{FBFB9A7C-4B84-49AC-A7DA-C1D04D7BB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365125"/>
            <a:ext cx="11155680" cy="627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02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 name="Rectangle 19">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79374D-9237-49D9-9482-A3F01B10DD54}"/>
              </a:ext>
            </a:extLst>
          </p:cNvPr>
          <p:cNvSpPr>
            <a:spLocks noGrp="1"/>
          </p:cNvSpPr>
          <p:nvPr>
            <p:ph type="title"/>
          </p:nvPr>
        </p:nvSpPr>
        <p:spPr>
          <a:xfrm>
            <a:off x="992206" y="1608667"/>
            <a:ext cx="2823275" cy="4501127"/>
          </a:xfrm>
        </p:spPr>
        <p:txBody>
          <a:bodyPr anchor="t">
            <a:normAutofit/>
          </a:bodyPr>
          <a:lstStyle/>
          <a:p>
            <a:r>
              <a:rPr lang="en-US" sz="3200" dirty="0">
                <a:solidFill>
                  <a:srgbClr val="FFFFFF"/>
                </a:solidFill>
              </a:rPr>
              <a:t>Uterus assessment during bimanual examination</a:t>
            </a:r>
            <a:br>
              <a:rPr lang="en-US" sz="3200" dirty="0">
                <a:solidFill>
                  <a:srgbClr val="FFFFFF"/>
                </a:solidFill>
              </a:rPr>
            </a:br>
            <a:endParaRPr lang="en-US" sz="3200" dirty="0">
              <a:solidFill>
                <a:srgbClr val="FFFFFF"/>
              </a:solidFill>
            </a:endParaRPr>
          </a:p>
        </p:txBody>
      </p:sp>
      <p:sp>
        <p:nvSpPr>
          <p:cNvPr id="5" name="Content Placeholder 4">
            <a:extLst>
              <a:ext uri="{FF2B5EF4-FFF2-40B4-BE49-F238E27FC236}">
                <a16:creationId xmlns:a16="http://schemas.microsoft.com/office/drawing/2014/main" id="{EC05D371-FBE3-426F-906B-17953E333472}"/>
              </a:ext>
            </a:extLst>
          </p:cNvPr>
          <p:cNvSpPr>
            <a:spLocks noGrp="1"/>
          </p:cNvSpPr>
          <p:nvPr>
            <p:ph sz="half" idx="1"/>
          </p:nvPr>
        </p:nvSpPr>
        <p:spPr>
          <a:xfrm>
            <a:off x="4547698" y="1608667"/>
            <a:ext cx="3421958" cy="4501127"/>
          </a:xfrm>
        </p:spPr>
        <p:txBody>
          <a:bodyPr>
            <a:normAutofit/>
          </a:bodyPr>
          <a:lstStyle/>
          <a:p>
            <a:pPr marL="0" indent="0">
              <a:buNone/>
            </a:pPr>
            <a:r>
              <a:rPr lang="en-US" sz="1700" dirty="0"/>
              <a:t>1-	Palpate the uterus:</a:t>
            </a:r>
          </a:p>
          <a:p>
            <a:pPr marL="0" indent="0">
              <a:buNone/>
            </a:pPr>
            <a:r>
              <a:rPr lang="en-US" sz="1700" dirty="0"/>
              <a:t>a.	Place your non-dominant hand 4cm above the pubis symphysis</a:t>
            </a:r>
          </a:p>
          <a:p>
            <a:pPr marL="0" indent="0">
              <a:buNone/>
            </a:pPr>
            <a:r>
              <a:rPr lang="en-US" sz="1700" dirty="0"/>
              <a:t>b.	Place your dominant hand’s fingers into the posterior fornix</a:t>
            </a:r>
          </a:p>
          <a:p>
            <a:pPr marL="0" indent="0">
              <a:buNone/>
            </a:pPr>
            <a:r>
              <a:rPr lang="en-US" sz="1700" dirty="0"/>
              <a:t>c.	Push upwards with the internal fingers whilst simultaneously palpating the lower abdomen with your non-dominant hand. You should be able to feel the uterus between your hands. You should then assess the various characteristics of the uterus that are shown below.</a:t>
            </a:r>
          </a:p>
          <a:p>
            <a:endParaRPr lang="en-US" sz="1700" dirty="0"/>
          </a:p>
        </p:txBody>
      </p:sp>
      <p:sp>
        <p:nvSpPr>
          <p:cNvPr id="6" name="Content Placeholder 5">
            <a:extLst>
              <a:ext uri="{FF2B5EF4-FFF2-40B4-BE49-F238E27FC236}">
                <a16:creationId xmlns:a16="http://schemas.microsoft.com/office/drawing/2014/main" id="{18421B38-65F4-41DA-B2B8-6DF5E1A90A56}"/>
              </a:ext>
            </a:extLst>
          </p:cNvPr>
          <p:cNvSpPr>
            <a:spLocks noGrp="1"/>
          </p:cNvSpPr>
          <p:nvPr>
            <p:ph sz="half" idx="2"/>
          </p:nvPr>
        </p:nvSpPr>
        <p:spPr>
          <a:xfrm>
            <a:off x="8289696" y="1608667"/>
            <a:ext cx="3421957" cy="4501127"/>
          </a:xfrm>
        </p:spPr>
        <p:txBody>
          <a:bodyPr>
            <a:normAutofit/>
          </a:bodyPr>
          <a:lstStyle/>
          <a:p>
            <a:pPr marL="0" indent="0">
              <a:buNone/>
            </a:pPr>
            <a:r>
              <a:rPr lang="en-US" sz="2000" dirty="0"/>
              <a:t>2-	Assess the uterus:</a:t>
            </a:r>
          </a:p>
          <a:p>
            <a:pPr marL="0" indent="0">
              <a:buNone/>
            </a:pPr>
            <a:r>
              <a:rPr lang="en-US" sz="2000" dirty="0"/>
              <a:t>a.	Size – approximately orange sized in an average female.</a:t>
            </a:r>
          </a:p>
          <a:p>
            <a:pPr marL="0" indent="0">
              <a:buNone/>
            </a:pPr>
            <a:r>
              <a:rPr lang="en-US" sz="2000" dirty="0"/>
              <a:t>b.	Shape – may be distorted by masses such as fibroids</a:t>
            </a:r>
          </a:p>
          <a:p>
            <a:pPr marL="0" indent="0">
              <a:buNone/>
            </a:pPr>
            <a:r>
              <a:rPr lang="en-US" sz="2000" dirty="0"/>
              <a:t>c.	Position  – anteverted vs retroverted</a:t>
            </a:r>
          </a:p>
          <a:p>
            <a:pPr marL="0" indent="0">
              <a:buNone/>
            </a:pPr>
            <a:r>
              <a:rPr lang="en-US" sz="2000" dirty="0"/>
              <a:t>d.	Surface characteristics – smooth vs nodular</a:t>
            </a:r>
          </a:p>
          <a:p>
            <a:pPr marL="0" indent="0">
              <a:buNone/>
            </a:pPr>
            <a:r>
              <a:rPr lang="en-US" sz="2000" dirty="0"/>
              <a:t>e.	Any tenderness during palpation? Mobility?</a:t>
            </a:r>
          </a:p>
          <a:p>
            <a:endParaRPr lang="en-US" sz="2000"/>
          </a:p>
        </p:txBody>
      </p:sp>
    </p:spTree>
    <p:extLst>
      <p:ext uri="{BB962C8B-B14F-4D97-AF65-F5344CB8AC3E}">
        <p14:creationId xmlns:p14="http://schemas.microsoft.com/office/powerpoint/2010/main" val="3189766"/>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manual pelvic examination - Patient Information">
            <a:extLst>
              <a:ext uri="{FF2B5EF4-FFF2-40B4-BE49-F238E27FC236}">
                <a16:creationId xmlns:a16="http://schemas.microsoft.com/office/drawing/2014/main" id="{80E63D61-E57D-4C22-A700-682C39C2E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94" y="123883"/>
            <a:ext cx="5392823" cy="39188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D46427A-63D6-4644-9CB7-392B454209E4}"/>
              </a:ext>
            </a:extLst>
          </p:cNvPr>
          <p:cNvPicPr>
            <a:picLocks noChangeAspect="1"/>
          </p:cNvPicPr>
          <p:nvPr/>
        </p:nvPicPr>
        <p:blipFill>
          <a:blip r:embed="rId3"/>
          <a:stretch>
            <a:fillRect/>
          </a:stretch>
        </p:blipFill>
        <p:spPr>
          <a:xfrm>
            <a:off x="6095999" y="308728"/>
            <a:ext cx="5146766" cy="3549169"/>
          </a:xfrm>
          <a:prstGeom prst="rect">
            <a:avLst/>
          </a:prstGeom>
        </p:spPr>
      </p:pic>
      <p:pic>
        <p:nvPicPr>
          <p:cNvPr id="3" name="Picture 2">
            <a:extLst>
              <a:ext uri="{FF2B5EF4-FFF2-40B4-BE49-F238E27FC236}">
                <a16:creationId xmlns:a16="http://schemas.microsoft.com/office/drawing/2014/main" id="{87D2312A-7347-42BA-B3D2-1B893661A36B}"/>
              </a:ext>
            </a:extLst>
          </p:cNvPr>
          <p:cNvPicPr>
            <a:picLocks noChangeAspect="1"/>
          </p:cNvPicPr>
          <p:nvPr/>
        </p:nvPicPr>
        <p:blipFill>
          <a:blip r:embed="rId4"/>
          <a:stretch>
            <a:fillRect/>
          </a:stretch>
        </p:blipFill>
        <p:spPr>
          <a:xfrm>
            <a:off x="6540138" y="4221731"/>
            <a:ext cx="4833256" cy="2636269"/>
          </a:xfrm>
          <a:prstGeom prst="rect">
            <a:avLst/>
          </a:prstGeom>
        </p:spPr>
      </p:pic>
      <p:pic>
        <p:nvPicPr>
          <p:cNvPr id="4" name="Picture 3">
            <a:extLst>
              <a:ext uri="{FF2B5EF4-FFF2-40B4-BE49-F238E27FC236}">
                <a16:creationId xmlns:a16="http://schemas.microsoft.com/office/drawing/2014/main" id="{14787D9B-3091-4BA3-B0D1-255D514E7843}"/>
              </a:ext>
            </a:extLst>
          </p:cNvPr>
          <p:cNvPicPr>
            <a:picLocks noChangeAspect="1"/>
          </p:cNvPicPr>
          <p:nvPr/>
        </p:nvPicPr>
        <p:blipFill>
          <a:blip r:embed="rId5"/>
          <a:stretch>
            <a:fillRect/>
          </a:stretch>
        </p:blipFill>
        <p:spPr>
          <a:xfrm>
            <a:off x="1071154" y="3169919"/>
            <a:ext cx="4232366" cy="3209109"/>
          </a:xfrm>
          <a:prstGeom prst="rect">
            <a:avLst/>
          </a:prstGeom>
        </p:spPr>
      </p:pic>
    </p:spTree>
    <p:extLst>
      <p:ext uri="{BB962C8B-B14F-4D97-AF65-F5344CB8AC3E}">
        <p14:creationId xmlns:p14="http://schemas.microsoft.com/office/powerpoint/2010/main" val="455558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7643DC51-411E-4408-B13B-D1CACE6C90C9}"/>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Ovaries and uterine tubes:</a:t>
            </a:r>
          </a:p>
        </p:txBody>
      </p:sp>
      <p:sp>
        <p:nvSpPr>
          <p:cNvPr id="6" name="Content Placeholder 5">
            <a:extLst>
              <a:ext uri="{FF2B5EF4-FFF2-40B4-BE49-F238E27FC236}">
                <a16:creationId xmlns:a16="http://schemas.microsoft.com/office/drawing/2014/main" id="{D356B62E-B1B6-4691-8FD0-E9BECE13168B}"/>
              </a:ext>
            </a:extLst>
          </p:cNvPr>
          <p:cNvSpPr>
            <a:spLocks noGrp="1"/>
          </p:cNvSpPr>
          <p:nvPr>
            <p:ph idx="1"/>
          </p:nvPr>
        </p:nvSpPr>
        <p:spPr>
          <a:xfrm>
            <a:off x="1179226" y="3092970"/>
            <a:ext cx="9833548" cy="2693976"/>
          </a:xfrm>
        </p:spPr>
        <p:txBody>
          <a:bodyPr>
            <a:normAutofit fontScale="92500" lnSpcReduction="20000"/>
          </a:bodyPr>
          <a:lstStyle/>
          <a:p>
            <a:pPr marL="0" indent="0">
              <a:buNone/>
            </a:pPr>
            <a:r>
              <a:rPr lang="en-US" sz="2400" dirty="0">
                <a:solidFill>
                  <a:srgbClr val="000000"/>
                </a:solidFill>
              </a:rPr>
              <a:t>1-	</a:t>
            </a:r>
            <a:r>
              <a:rPr lang="en-US" sz="2400" dirty="0">
                <a:solidFill>
                  <a:schemeClr val="accent1">
                    <a:lumMod val="75000"/>
                  </a:schemeClr>
                </a:solidFill>
              </a:rPr>
              <a:t>Assess the adnexa:</a:t>
            </a:r>
          </a:p>
          <a:p>
            <a:pPr marL="0" indent="0">
              <a:buNone/>
            </a:pPr>
            <a:r>
              <a:rPr lang="en-US" sz="2400" dirty="0">
                <a:solidFill>
                  <a:schemeClr val="accent1">
                    <a:lumMod val="75000"/>
                  </a:schemeClr>
                </a:solidFill>
              </a:rPr>
              <a:t>a.	Place your internal fingers into the left lateral fornix</a:t>
            </a:r>
          </a:p>
          <a:p>
            <a:pPr marL="0" indent="0">
              <a:buNone/>
            </a:pPr>
            <a:r>
              <a:rPr lang="en-US" sz="2400" dirty="0">
                <a:solidFill>
                  <a:schemeClr val="accent1">
                    <a:lumMod val="75000"/>
                  </a:schemeClr>
                </a:solidFill>
              </a:rPr>
              <a:t>b.	Place your external fingers onto the left iliac fossa</a:t>
            </a:r>
          </a:p>
          <a:p>
            <a:pPr marL="0" indent="0">
              <a:buNone/>
            </a:pPr>
            <a:r>
              <a:rPr lang="en-US" sz="2400" dirty="0">
                <a:solidFill>
                  <a:schemeClr val="accent1">
                    <a:lumMod val="75000"/>
                  </a:schemeClr>
                </a:solidFill>
              </a:rPr>
              <a:t>c.	Perform deep palpation of the left iliac fossa whilst moving your internal 	fingers upwards and laterally (towards the left)</a:t>
            </a:r>
          </a:p>
          <a:p>
            <a:pPr marL="0" indent="0">
              <a:buNone/>
            </a:pPr>
            <a:r>
              <a:rPr lang="en-US" sz="2400" dirty="0">
                <a:solidFill>
                  <a:schemeClr val="accent1">
                    <a:lumMod val="75000"/>
                  </a:schemeClr>
                </a:solidFill>
              </a:rPr>
              <a:t>d.	Feel for any palpable masses, noting their size and shape (ovarian cyst / 	ovarian </a:t>
            </a:r>
            <a:r>
              <a:rPr lang="en-US" sz="2400" dirty="0" err="1">
                <a:solidFill>
                  <a:schemeClr val="accent1">
                    <a:lumMod val="75000"/>
                  </a:schemeClr>
                </a:solidFill>
              </a:rPr>
              <a:t>tumour</a:t>
            </a:r>
            <a:r>
              <a:rPr lang="en-US" sz="2400" dirty="0">
                <a:solidFill>
                  <a:schemeClr val="accent1">
                    <a:lumMod val="75000"/>
                  </a:schemeClr>
                </a:solidFill>
              </a:rPr>
              <a:t>/ fibroid).</a:t>
            </a:r>
          </a:p>
          <a:p>
            <a:pPr marL="0" indent="0">
              <a:buNone/>
            </a:pPr>
            <a:r>
              <a:rPr lang="en-US" sz="2400" dirty="0">
                <a:solidFill>
                  <a:schemeClr val="accent1">
                    <a:lumMod val="75000"/>
                  </a:schemeClr>
                </a:solidFill>
              </a:rPr>
              <a:t>e.	Repeat adnexal assessment on the other side of the patient.</a:t>
            </a:r>
          </a:p>
          <a:p>
            <a:endParaRPr lang="en-US" sz="1700" dirty="0">
              <a:solidFill>
                <a:srgbClr val="000000"/>
              </a:solidFill>
            </a:endParaRPr>
          </a:p>
        </p:txBody>
      </p:sp>
    </p:spTree>
    <p:extLst>
      <p:ext uri="{BB962C8B-B14F-4D97-AF65-F5344CB8AC3E}">
        <p14:creationId xmlns:p14="http://schemas.microsoft.com/office/powerpoint/2010/main" val="4014122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95771C-71D6-45D9-AEFA-1D0DE604C67C}"/>
              </a:ext>
            </a:extLst>
          </p:cNvPr>
          <p:cNvSpPr>
            <a:spLocks noGrp="1"/>
          </p:cNvSpPr>
          <p:nvPr>
            <p:ph type="title"/>
          </p:nvPr>
        </p:nvSpPr>
        <p:spPr>
          <a:xfrm>
            <a:off x="640079" y="2053641"/>
            <a:ext cx="3669161" cy="2760098"/>
          </a:xfrm>
        </p:spPr>
        <p:txBody>
          <a:bodyPr>
            <a:normAutofit/>
          </a:bodyPr>
          <a:lstStyle/>
          <a:p>
            <a:r>
              <a:rPr lang="en-US">
                <a:solidFill>
                  <a:srgbClr val="FFFFFF"/>
                </a:solidFill>
              </a:rPr>
              <a:t>To complete the examination:</a:t>
            </a:r>
          </a:p>
        </p:txBody>
      </p:sp>
      <p:sp>
        <p:nvSpPr>
          <p:cNvPr id="3" name="Content Placeholder 2">
            <a:extLst>
              <a:ext uri="{FF2B5EF4-FFF2-40B4-BE49-F238E27FC236}">
                <a16:creationId xmlns:a16="http://schemas.microsoft.com/office/drawing/2014/main" id="{9FF2AB2C-A994-44B0-812A-ED80EECE20B5}"/>
              </a:ext>
            </a:extLst>
          </p:cNvPr>
          <p:cNvSpPr>
            <a:spLocks noGrp="1"/>
          </p:cNvSpPr>
          <p:nvPr>
            <p:ph idx="1"/>
          </p:nvPr>
        </p:nvSpPr>
        <p:spPr>
          <a:xfrm>
            <a:off x="6090574" y="801866"/>
            <a:ext cx="5306084" cy="5230634"/>
          </a:xfrm>
        </p:spPr>
        <p:txBody>
          <a:bodyPr anchor="ctr">
            <a:normAutofit/>
          </a:bodyPr>
          <a:lstStyle/>
          <a:p>
            <a:pPr marL="0" indent="0">
              <a:buNone/>
            </a:pPr>
            <a:r>
              <a:rPr lang="en-US" sz="2400" dirty="0">
                <a:solidFill>
                  <a:schemeClr val="accent1">
                    <a:lumMod val="75000"/>
                  </a:schemeClr>
                </a:solidFill>
              </a:rPr>
              <a:t>1- </a:t>
            </a:r>
            <a:r>
              <a:rPr lang="en-US" sz="2400" u="sng" dirty="0">
                <a:solidFill>
                  <a:schemeClr val="accent1">
                    <a:lumMod val="75000"/>
                  </a:schemeClr>
                </a:solidFill>
              </a:rPr>
              <a:t>Withdraw your fingers – inspect glove for blood or discharge</a:t>
            </a:r>
          </a:p>
          <a:p>
            <a:pPr marL="0" indent="0">
              <a:buNone/>
            </a:pPr>
            <a:r>
              <a:rPr lang="en-US" sz="2400" u="sng" dirty="0">
                <a:solidFill>
                  <a:schemeClr val="accent1">
                    <a:lumMod val="75000"/>
                  </a:schemeClr>
                </a:solidFill>
              </a:rPr>
              <a:t>2- Re-cover the patient – allow patient time to re-dress in private</a:t>
            </a:r>
          </a:p>
          <a:p>
            <a:pPr marL="0" indent="0">
              <a:buNone/>
            </a:pPr>
            <a:r>
              <a:rPr lang="en-US" sz="2400" u="sng" dirty="0">
                <a:solidFill>
                  <a:schemeClr val="accent1">
                    <a:lumMod val="75000"/>
                  </a:schemeClr>
                </a:solidFill>
              </a:rPr>
              <a:t>3- Thank patient</a:t>
            </a:r>
          </a:p>
          <a:p>
            <a:pPr marL="0" indent="0">
              <a:buNone/>
            </a:pPr>
            <a:r>
              <a:rPr lang="en-US" sz="2400" u="sng" dirty="0">
                <a:solidFill>
                  <a:schemeClr val="accent1">
                    <a:lumMod val="75000"/>
                  </a:schemeClr>
                </a:solidFill>
              </a:rPr>
              <a:t>4- Dispose of equipment into clinical waste bin</a:t>
            </a:r>
          </a:p>
          <a:p>
            <a:pPr marL="0" indent="0">
              <a:buNone/>
            </a:pPr>
            <a:r>
              <a:rPr lang="en-US" sz="2400" u="sng" dirty="0">
                <a:solidFill>
                  <a:schemeClr val="accent1">
                    <a:lumMod val="75000"/>
                  </a:schemeClr>
                </a:solidFill>
              </a:rPr>
              <a:t>5- Wash hands</a:t>
            </a:r>
          </a:p>
          <a:p>
            <a:pPr marL="0" indent="0">
              <a:buNone/>
            </a:pPr>
            <a:r>
              <a:rPr lang="en-US" sz="2400" u="sng" dirty="0">
                <a:solidFill>
                  <a:schemeClr val="accent1">
                    <a:lumMod val="75000"/>
                  </a:schemeClr>
                </a:solidFill>
              </a:rPr>
              <a:t>6- Summarize findings</a:t>
            </a:r>
          </a:p>
          <a:p>
            <a:endParaRPr lang="en-US" sz="2400" dirty="0">
              <a:solidFill>
                <a:srgbClr val="000000"/>
              </a:solidFill>
            </a:endParaRPr>
          </a:p>
        </p:txBody>
      </p:sp>
    </p:spTree>
    <p:extLst>
      <p:ext uri="{BB962C8B-B14F-4D97-AF65-F5344CB8AC3E}">
        <p14:creationId xmlns:p14="http://schemas.microsoft.com/office/powerpoint/2010/main" val="427800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48404E-A4D3-4B44-9215-A6FC9B61EE87}"/>
              </a:ext>
            </a:extLst>
          </p:cNvPr>
          <p:cNvGraphicFramePr>
            <a:graphicFrameLocks noGrp="1"/>
          </p:cNvGraphicFramePr>
          <p:nvPr>
            <p:extLst>
              <p:ext uri="{D42A27DB-BD31-4B8C-83A1-F6EECF244321}">
                <p14:modId xmlns:p14="http://schemas.microsoft.com/office/powerpoint/2010/main" val="1050398205"/>
              </p:ext>
            </p:extLst>
          </p:nvPr>
        </p:nvGraphicFramePr>
        <p:xfrm>
          <a:off x="0" y="0"/>
          <a:ext cx="12192000" cy="6858000"/>
        </p:xfrm>
        <a:graphic>
          <a:graphicData uri="http://schemas.openxmlformats.org/drawingml/2006/table">
            <a:tbl>
              <a:tblPr/>
              <a:tblGrid>
                <a:gridCol w="3579223">
                  <a:extLst>
                    <a:ext uri="{9D8B030D-6E8A-4147-A177-3AD203B41FA5}">
                      <a16:colId xmlns:a16="http://schemas.microsoft.com/office/drawing/2014/main" val="1014190311"/>
                    </a:ext>
                  </a:extLst>
                </a:gridCol>
                <a:gridCol w="4066903">
                  <a:extLst>
                    <a:ext uri="{9D8B030D-6E8A-4147-A177-3AD203B41FA5}">
                      <a16:colId xmlns:a16="http://schemas.microsoft.com/office/drawing/2014/main" val="830382853"/>
                    </a:ext>
                  </a:extLst>
                </a:gridCol>
                <a:gridCol w="4545874">
                  <a:extLst>
                    <a:ext uri="{9D8B030D-6E8A-4147-A177-3AD203B41FA5}">
                      <a16:colId xmlns:a16="http://schemas.microsoft.com/office/drawing/2014/main" val="8848663"/>
                    </a:ext>
                  </a:extLst>
                </a:gridCol>
              </a:tblGrid>
              <a:tr h="340128">
                <a:tc>
                  <a:txBody>
                    <a:bodyPr/>
                    <a:lstStyle/>
                    <a:p>
                      <a:pPr algn="ctr" fontAlgn="t"/>
                      <a:r>
                        <a:rPr lang="en-US" sz="1800" b="1" dirty="0">
                          <a:effectLst/>
                        </a:rPr>
                        <a:t>Clinical feature</a:t>
                      </a:r>
                    </a:p>
                  </a:txBody>
                  <a:tcPr marL="18388" marR="18388" marT="18388" marB="18388">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ctr" fontAlgn="t"/>
                      <a:r>
                        <a:rPr lang="en-US" sz="1800" b="1" dirty="0">
                          <a:effectLst/>
                        </a:rPr>
                        <a:t>General examination</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ctr" fontAlgn="t"/>
                      <a:r>
                        <a:rPr lang="en-US" sz="1800" b="1" dirty="0">
                          <a:effectLst/>
                        </a:rPr>
                        <a:t>Pelvic examination</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extLst>
                  <a:ext uri="{0D108BD9-81ED-4DB2-BD59-A6C34878D82A}">
                    <a16:rowId xmlns:a16="http://schemas.microsoft.com/office/drawing/2014/main" val="2668663230"/>
                  </a:ext>
                </a:extLst>
              </a:tr>
              <a:tr h="2139650">
                <a:tc>
                  <a:txBody>
                    <a:bodyPr/>
                    <a:lstStyle/>
                    <a:p>
                      <a:pPr algn="ctr" fontAlgn="t"/>
                      <a:r>
                        <a:rPr lang="en-US" sz="1800" b="1" dirty="0">
                          <a:effectLst/>
                        </a:rPr>
                        <a:t>Abnormal bleeding</a:t>
                      </a:r>
                    </a:p>
                  </a:txBody>
                  <a:tcPr marL="18388" marR="18388" marT="18388" marB="18388">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a:effectLst/>
                        </a:rPr>
                        <a:t>Anaemia</a:t>
                      </a:r>
                      <a:br>
                        <a:rPr lang="en-US" sz="1800">
                          <a:effectLst/>
                        </a:rPr>
                      </a:br>
                      <a:r>
                        <a:rPr lang="en-US" sz="1800">
                          <a:effectLst/>
                        </a:rPr>
                        <a:t>Underweight (hypogonadotrophic hypogonadism)</a:t>
                      </a:r>
                      <a:br>
                        <a:rPr lang="en-US" sz="1800">
                          <a:effectLst/>
                        </a:rPr>
                      </a:br>
                      <a:r>
                        <a:rPr lang="en-US" sz="1800">
                          <a:effectLst/>
                        </a:rPr>
                        <a:t>Galactorrhoea, visual field defects (hyperprolactinaemia)</a:t>
                      </a:r>
                      <a:br>
                        <a:rPr lang="en-US" sz="1800">
                          <a:effectLst/>
                        </a:rPr>
                      </a:br>
                      <a:r>
                        <a:rPr lang="en-US" sz="1800">
                          <a:effectLst/>
                        </a:rPr>
                        <a:t>Hirsutism, obesity, acanthosis nigricans (PCOS)</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a:effectLst/>
                        </a:rPr>
                        <a:t>Enlarged uterus (fibroids, pregnancy)</a:t>
                      </a:r>
                      <a:br>
                        <a:rPr lang="en-US" sz="1800">
                          <a:effectLst/>
                        </a:rPr>
                      </a:br>
                      <a:r>
                        <a:rPr lang="en-US" sz="1800">
                          <a:effectLst/>
                        </a:rPr>
                        <a:t>Abnormal cervix</a:t>
                      </a:r>
                      <a:br>
                        <a:rPr lang="en-US" sz="1800">
                          <a:effectLst/>
                        </a:rPr>
                      </a:br>
                      <a:r>
                        <a:rPr lang="en-US" sz="1800">
                          <a:effectLst/>
                        </a:rPr>
                        <a:t>Open cervical os (miscarriage)</a:t>
                      </a:r>
                      <a:br>
                        <a:rPr lang="en-US" sz="1800">
                          <a:effectLst/>
                        </a:rPr>
                      </a:br>
                      <a:r>
                        <a:rPr lang="en-US" sz="1800">
                          <a:effectLst/>
                        </a:rPr>
                        <a:t>Vaginal atrophy (most common cause of PMB)</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extLst>
                  <a:ext uri="{0D108BD9-81ED-4DB2-BD59-A6C34878D82A}">
                    <a16:rowId xmlns:a16="http://schemas.microsoft.com/office/drawing/2014/main" val="1644040710"/>
                  </a:ext>
                </a:extLst>
              </a:tr>
              <a:tr h="1239889">
                <a:tc>
                  <a:txBody>
                    <a:bodyPr/>
                    <a:lstStyle/>
                    <a:p>
                      <a:pPr algn="ctr" fontAlgn="t"/>
                      <a:r>
                        <a:rPr lang="en-US" sz="1800" b="1" dirty="0">
                          <a:effectLst/>
                        </a:rPr>
                        <a:t>Pain</a:t>
                      </a:r>
                    </a:p>
                  </a:txBody>
                  <a:tcPr marL="18388" marR="18388" marT="18388" marB="18388">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dirty="0">
                          <a:effectLst/>
                        </a:rPr>
                        <a:t>Abdominal tenderness</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a:effectLst/>
                        </a:rPr>
                        <a:t>Uterine excitation (acute infection or peritonism)</a:t>
                      </a:r>
                      <a:br>
                        <a:rPr lang="en-US" sz="1800">
                          <a:effectLst/>
                        </a:rPr>
                      </a:br>
                      <a:r>
                        <a:rPr lang="en-US" sz="1800">
                          <a:effectLst/>
                        </a:rPr>
                        <a:t>Fixed uterus (adhesions or endometriosis)</a:t>
                      </a:r>
                      <a:br>
                        <a:rPr lang="en-US" sz="1800">
                          <a:effectLst/>
                        </a:rPr>
                      </a:br>
                      <a:r>
                        <a:rPr lang="en-US" sz="1800">
                          <a:effectLst/>
                        </a:rPr>
                        <a:t>Adnexal mass (ovarian cyst)</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extLst>
                  <a:ext uri="{0D108BD9-81ED-4DB2-BD59-A6C34878D82A}">
                    <a16:rowId xmlns:a16="http://schemas.microsoft.com/office/drawing/2014/main" val="4272537787"/>
                  </a:ext>
                </a:extLst>
              </a:tr>
              <a:tr h="958475">
                <a:tc>
                  <a:txBody>
                    <a:bodyPr/>
                    <a:lstStyle/>
                    <a:p>
                      <a:pPr algn="ctr" fontAlgn="t"/>
                      <a:r>
                        <a:rPr lang="en-US" sz="1800" b="1" dirty="0">
                          <a:effectLst/>
                        </a:rPr>
                        <a:t>Vaginal discharge</a:t>
                      </a:r>
                    </a:p>
                  </a:txBody>
                  <a:tcPr marL="18388" marR="18388" marT="18388" marB="18388">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dirty="0">
                          <a:effectLst/>
                        </a:rPr>
                        <a:t>Rash (associated with some STIs)</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a:effectLst/>
                        </a:rPr>
                        <a:t>Clear from cervix (chlamydia)</a:t>
                      </a:r>
                      <a:br>
                        <a:rPr lang="en-US" sz="1800">
                          <a:effectLst/>
                        </a:rPr>
                      </a:br>
                      <a:r>
                        <a:rPr lang="en-US" sz="1800">
                          <a:effectLst/>
                        </a:rPr>
                        <a:t>Purulent from cervix (gonorrhoea)</a:t>
                      </a:r>
                      <a:br>
                        <a:rPr lang="en-US" sz="1800">
                          <a:effectLst/>
                        </a:rPr>
                      </a:br>
                      <a:r>
                        <a:rPr lang="en-US" sz="1800">
                          <a:effectLst/>
                        </a:rPr>
                        <a:t>Frothy with strawberry cervix (trichomoniasis)</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extLst>
                  <a:ext uri="{0D108BD9-81ED-4DB2-BD59-A6C34878D82A}">
                    <a16:rowId xmlns:a16="http://schemas.microsoft.com/office/drawing/2014/main" val="1359511032"/>
                  </a:ext>
                </a:extLst>
              </a:tr>
              <a:tr h="939969">
                <a:tc>
                  <a:txBody>
                    <a:bodyPr/>
                    <a:lstStyle/>
                    <a:p>
                      <a:pPr algn="ctr" fontAlgn="t"/>
                      <a:r>
                        <a:rPr lang="en-US" sz="1800" b="1" dirty="0">
                          <a:effectLst/>
                        </a:rPr>
                        <a:t>Urinary incontinence</a:t>
                      </a:r>
                    </a:p>
                  </a:txBody>
                  <a:tcPr marL="18388" marR="18388" marT="18388" marB="18388">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a:effectLst/>
                        </a:rPr>
                        <a:t>Obesity, chronic respiratory signs (stress incontinence)</a:t>
                      </a:r>
                      <a:br>
                        <a:rPr lang="en-US" sz="1800">
                          <a:effectLst/>
                        </a:rPr>
                      </a:br>
                      <a:r>
                        <a:rPr lang="en-US" sz="1800">
                          <a:effectLst/>
                        </a:rPr>
                        <a:t>Neurological signs (urge incontinence)</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a:effectLst/>
                        </a:rPr>
                        <a:t>Demonstrable stress incontinence</a:t>
                      </a:r>
                      <a:br>
                        <a:rPr lang="en-US" sz="1800">
                          <a:effectLst/>
                        </a:rPr>
                      </a:br>
                      <a:r>
                        <a:rPr lang="en-US" sz="1800">
                          <a:effectLst/>
                        </a:rPr>
                        <a:t>Uterine or vaginal wall prolapse</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extLst>
                  <a:ext uri="{0D108BD9-81ED-4DB2-BD59-A6C34878D82A}">
                    <a16:rowId xmlns:a16="http://schemas.microsoft.com/office/drawing/2014/main" val="1902190740"/>
                  </a:ext>
                </a:extLst>
              </a:tr>
              <a:tr h="1239889">
                <a:tc>
                  <a:txBody>
                    <a:bodyPr/>
                    <a:lstStyle/>
                    <a:p>
                      <a:pPr algn="ctr" fontAlgn="t"/>
                      <a:r>
                        <a:rPr lang="en-US" sz="1800" b="1" dirty="0">
                          <a:effectLst/>
                        </a:rPr>
                        <a:t>Abdominal distension or bloating</a:t>
                      </a:r>
                    </a:p>
                  </a:txBody>
                  <a:tcPr marL="18388" marR="18388" marT="18388" marB="18388">
                    <a:lnL>
                      <a:noFill/>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a:effectLst/>
                        </a:rPr>
                        <a:t>Ascites, weight loss, lymphadenopathy, hepatomegaly (malignancy)</a:t>
                      </a:r>
                      <a:br>
                        <a:rPr lang="en-US" sz="1800">
                          <a:effectLst/>
                        </a:rPr>
                      </a:br>
                      <a:r>
                        <a:rPr lang="en-US" sz="1800">
                          <a:effectLst/>
                        </a:rPr>
                        <a:t>Pleural effusion (some malignant or benign ovarian cysts)</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tc>
                  <a:txBody>
                    <a:bodyPr/>
                    <a:lstStyle/>
                    <a:p>
                      <a:pPr algn="l" fontAlgn="t"/>
                      <a:r>
                        <a:rPr lang="en-US" sz="1800" dirty="0">
                          <a:effectLst/>
                        </a:rPr>
                        <a:t>Pelvic mass (uterine, ovarian or indiscriminate)</a:t>
                      </a:r>
                      <a:br>
                        <a:rPr lang="en-US" sz="1800" dirty="0">
                          <a:effectLst/>
                        </a:rPr>
                      </a:br>
                      <a:r>
                        <a:rPr lang="en-US" sz="1800" dirty="0">
                          <a:effectLst/>
                        </a:rPr>
                        <a:t>Fixed uterus and </a:t>
                      </a:r>
                      <a:r>
                        <a:rPr lang="en-US" sz="1800" dirty="0" err="1">
                          <a:effectLst/>
                        </a:rPr>
                        <a:t>adnexae</a:t>
                      </a:r>
                      <a:r>
                        <a:rPr lang="en-US" sz="1800" dirty="0">
                          <a:effectLst/>
                        </a:rPr>
                        <a:t/>
                      </a:r>
                      <a:br>
                        <a:rPr lang="en-US" sz="1800" dirty="0">
                          <a:effectLst/>
                        </a:rPr>
                      </a:br>
                      <a:r>
                        <a:rPr lang="en-US" sz="1800" dirty="0">
                          <a:effectLst/>
                        </a:rPr>
                        <a:t>Abnormal vulva (skin disease or malignancy)</a:t>
                      </a:r>
                    </a:p>
                  </a:txBody>
                  <a:tcPr marL="18388" marR="18388" marT="18388" marB="18388">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DFF8FF"/>
                    </a:solidFill>
                  </a:tcPr>
                </a:tc>
                <a:extLst>
                  <a:ext uri="{0D108BD9-81ED-4DB2-BD59-A6C34878D82A}">
                    <a16:rowId xmlns:a16="http://schemas.microsoft.com/office/drawing/2014/main" val="1858558277"/>
                  </a:ext>
                </a:extLst>
              </a:tr>
            </a:tbl>
          </a:graphicData>
        </a:graphic>
      </p:graphicFrame>
    </p:spTree>
    <p:extLst>
      <p:ext uri="{BB962C8B-B14F-4D97-AF65-F5344CB8AC3E}">
        <p14:creationId xmlns:p14="http://schemas.microsoft.com/office/powerpoint/2010/main" val="24028996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D63798-ED3E-460E-AE04-878247A00079}"/>
              </a:ext>
            </a:extLst>
          </p:cNvPr>
          <p:cNvSpPr>
            <a:spLocks noGrp="1"/>
          </p:cNvSpPr>
          <p:nvPr>
            <p:ph type="title"/>
          </p:nvPr>
        </p:nvSpPr>
        <p:spPr>
          <a:xfrm>
            <a:off x="640079" y="2053641"/>
            <a:ext cx="3903786" cy="2760098"/>
          </a:xfrm>
        </p:spPr>
        <p:txBody>
          <a:bodyPr>
            <a:normAutofit/>
          </a:bodyPr>
          <a:lstStyle/>
          <a:p>
            <a:r>
              <a:rPr lang="en-US" dirty="0">
                <a:solidFill>
                  <a:srgbClr val="FFFFFF"/>
                </a:solidFill>
              </a:rPr>
              <a:t>Bimanual examination</a:t>
            </a:r>
            <a:br>
              <a:rPr lang="en-US" dirty="0">
                <a:solidFill>
                  <a:srgbClr val="FFFFFF"/>
                </a:solidFill>
              </a:rPr>
            </a:br>
            <a:r>
              <a:rPr lang="en-US" dirty="0">
                <a:solidFill>
                  <a:srgbClr val="FFFFFF"/>
                </a:solidFill>
              </a:rPr>
              <a:t>(Demonstration)</a:t>
            </a:r>
          </a:p>
        </p:txBody>
      </p:sp>
      <p:sp>
        <p:nvSpPr>
          <p:cNvPr id="3" name="Content Placeholder 2">
            <a:extLst>
              <a:ext uri="{FF2B5EF4-FFF2-40B4-BE49-F238E27FC236}">
                <a16:creationId xmlns:a16="http://schemas.microsoft.com/office/drawing/2014/main" id="{EB2D8529-9A6E-49F6-8C8D-0F53C67726D4}"/>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hlinkClick r:id="rId3"/>
              </a:rPr>
              <a:t>https://www-clinicalkey-com.uaeu.idm.oclc.org/#!/search/Bimanual%2520examination/%7B%22facetquery%22:%5B%22+contenttype:VD%22%5D%7D</a:t>
            </a:r>
            <a:endParaRPr lang="en-US" sz="2400" dirty="0">
              <a:solidFill>
                <a:srgbClr val="000000"/>
              </a:solidFill>
            </a:endParaRPr>
          </a:p>
        </p:txBody>
      </p:sp>
    </p:spTree>
    <p:extLst>
      <p:ext uri="{BB962C8B-B14F-4D97-AF65-F5344CB8AC3E}">
        <p14:creationId xmlns:p14="http://schemas.microsoft.com/office/powerpoint/2010/main" val="368883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26AEF2-9886-4D43-AEA6-7327A6414D9B}"/>
              </a:ext>
            </a:extLst>
          </p:cNvPr>
          <p:cNvSpPr>
            <a:spLocks noGrp="1"/>
          </p:cNvSpPr>
          <p:nvPr>
            <p:ph type="title"/>
          </p:nvPr>
        </p:nvSpPr>
        <p:spPr>
          <a:xfrm>
            <a:off x="640079" y="2053641"/>
            <a:ext cx="3669161" cy="2760098"/>
          </a:xfrm>
        </p:spPr>
        <p:txBody>
          <a:bodyPr>
            <a:normAutofit/>
          </a:bodyPr>
          <a:lstStyle/>
          <a:p>
            <a:r>
              <a:rPr lang="en-US">
                <a:solidFill>
                  <a:srgbClr val="FFFFFF"/>
                </a:solidFill>
              </a:rPr>
              <a:t>Importance of age</a:t>
            </a:r>
          </a:p>
        </p:txBody>
      </p:sp>
      <p:sp>
        <p:nvSpPr>
          <p:cNvPr id="3" name="Content Placeholder 2">
            <a:extLst>
              <a:ext uri="{FF2B5EF4-FFF2-40B4-BE49-F238E27FC236}">
                <a16:creationId xmlns:a16="http://schemas.microsoft.com/office/drawing/2014/main" id="{AE3EEF2B-A2BB-4483-9127-97F1D86598DF}"/>
              </a:ext>
            </a:extLst>
          </p:cNvPr>
          <p:cNvSpPr>
            <a:spLocks noGrp="1"/>
          </p:cNvSpPr>
          <p:nvPr>
            <p:ph idx="1"/>
          </p:nvPr>
        </p:nvSpPr>
        <p:spPr>
          <a:xfrm>
            <a:off x="6090573" y="393895"/>
            <a:ext cx="5670017" cy="6330461"/>
          </a:xfrm>
        </p:spPr>
        <p:txBody>
          <a:bodyPr anchor="ctr">
            <a:normAutofit/>
          </a:bodyPr>
          <a:lstStyle/>
          <a:p>
            <a:r>
              <a:rPr lang="en-US" sz="2000" b="1" dirty="0">
                <a:solidFill>
                  <a:srgbClr val="000000"/>
                </a:solidFill>
              </a:rPr>
              <a:t>Prepubertal-</a:t>
            </a:r>
            <a:r>
              <a:rPr lang="en-US" sz="2000" dirty="0">
                <a:solidFill>
                  <a:srgbClr val="000000"/>
                </a:solidFill>
              </a:rPr>
              <a:t>Although rare but some young girls may come with bleeding masses related to reproductive organs foreign bodies and child abuse .</a:t>
            </a:r>
          </a:p>
          <a:p>
            <a:r>
              <a:rPr lang="en-US" sz="2000" b="1" dirty="0">
                <a:solidFill>
                  <a:srgbClr val="000000"/>
                </a:solidFill>
              </a:rPr>
              <a:t>Adolescent </a:t>
            </a:r>
            <a:r>
              <a:rPr lang="en-US" sz="2000" dirty="0">
                <a:solidFill>
                  <a:srgbClr val="000000"/>
                </a:solidFill>
              </a:rPr>
              <a:t>–mainly pubertal abnormalities, menstrual disorders such as oligomenorrhea dysmenorrhea, dysuria, dyschezia and abnormal uterine bleeding, hirsutism, acne, obesity, vaginal discharge and sexual assault.</a:t>
            </a:r>
          </a:p>
          <a:p>
            <a:r>
              <a:rPr lang="en-US" sz="2000" b="1" dirty="0">
                <a:solidFill>
                  <a:srgbClr val="000000"/>
                </a:solidFill>
              </a:rPr>
              <a:t>Reproductive age </a:t>
            </a:r>
            <a:r>
              <a:rPr lang="en-US" sz="2000" dirty="0">
                <a:solidFill>
                  <a:srgbClr val="000000"/>
                </a:solidFill>
              </a:rPr>
              <a:t>women from 15-45- these women may come complaining of abnormal uterine bleeding infertility issue pelvic pains, vaginal discharge mass ovarian, uterine or cervical lesions.</a:t>
            </a:r>
          </a:p>
          <a:p>
            <a:r>
              <a:rPr lang="en-US" sz="2000" b="1" dirty="0">
                <a:solidFill>
                  <a:srgbClr val="000000"/>
                </a:solidFill>
              </a:rPr>
              <a:t>Menopausal woman- </a:t>
            </a:r>
            <a:r>
              <a:rPr lang="en-US" sz="2000" dirty="0">
                <a:solidFill>
                  <a:srgbClr val="000000"/>
                </a:solidFill>
              </a:rPr>
              <a:t>usually either for menopausal syndrome just like hot flashes brightness you trying prolapse you trying messes where in masses and post menopausal bleeding .</a:t>
            </a:r>
          </a:p>
          <a:p>
            <a:r>
              <a:rPr lang="en-US" sz="2000" dirty="0">
                <a:solidFill>
                  <a:srgbClr val="000000"/>
                </a:solidFill>
              </a:rPr>
              <a:t>Please consider pregnancy in any woman coming with bleeding in her productive age  </a:t>
            </a:r>
          </a:p>
        </p:txBody>
      </p:sp>
    </p:spTree>
    <p:extLst>
      <p:ext uri="{BB962C8B-B14F-4D97-AF65-F5344CB8AC3E}">
        <p14:creationId xmlns:p14="http://schemas.microsoft.com/office/powerpoint/2010/main" val="249812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 name="Rectangle 19">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BC99B4-71F8-4E49-85CC-75260B82A0FA}"/>
              </a:ext>
            </a:extLst>
          </p:cNvPr>
          <p:cNvSpPr>
            <a:spLocks noGrp="1"/>
          </p:cNvSpPr>
          <p:nvPr>
            <p:ph type="title"/>
          </p:nvPr>
        </p:nvSpPr>
        <p:spPr>
          <a:xfrm>
            <a:off x="992206" y="1608667"/>
            <a:ext cx="2823275" cy="4501127"/>
          </a:xfrm>
        </p:spPr>
        <p:txBody>
          <a:bodyPr anchor="t">
            <a:normAutofit/>
          </a:bodyPr>
          <a:lstStyle/>
          <a:p>
            <a:r>
              <a:rPr lang="en-US" sz="3200" dirty="0">
                <a:solidFill>
                  <a:srgbClr val="FFFFFF"/>
                </a:solidFill>
              </a:rPr>
              <a:t>Cervical screening test</a:t>
            </a:r>
          </a:p>
        </p:txBody>
      </p:sp>
      <p:sp>
        <p:nvSpPr>
          <p:cNvPr id="5" name="Content Placeholder 4">
            <a:extLst>
              <a:ext uri="{FF2B5EF4-FFF2-40B4-BE49-F238E27FC236}">
                <a16:creationId xmlns:a16="http://schemas.microsoft.com/office/drawing/2014/main" id="{338904A9-E082-47DA-A0A2-EDF831E8EDBF}"/>
              </a:ext>
            </a:extLst>
          </p:cNvPr>
          <p:cNvSpPr>
            <a:spLocks noGrp="1"/>
          </p:cNvSpPr>
          <p:nvPr>
            <p:ph sz="half" idx="1"/>
          </p:nvPr>
        </p:nvSpPr>
        <p:spPr>
          <a:xfrm>
            <a:off x="4321479" y="1608667"/>
            <a:ext cx="3648177" cy="4767081"/>
          </a:xfrm>
        </p:spPr>
        <p:txBody>
          <a:bodyPr>
            <a:normAutofit fontScale="92500" lnSpcReduction="10000"/>
          </a:bodyPr>
          <a:lstStyle/>
          <a:p>
            <a:pPr marL="0" indent="0">
              <a:buNone/>
            </a:pPr>
            <a:r>
              <a:rPr lang="en-US" sz="2000" b="1" dirty="0"/>
              <a:t>Inserting the speculum</a:t>
            </a:r>
          </a:p>
          <a:p>
            <a:pPr marL="0" indent="0">
              <a:buNone/>
            </a:pPr>
            <a:endParaRPr lang="en-US" sz="2000" dirty="0"/>
          </a:p>
          <a:p>
            <a:pPr marL="0" indent="0">
              <a:buNone/>
            </a:pPr>
            <a:r>
              <a:rPr lang="en-US" sz="2000" dirty="0"/>
              <a:t>1. Warn the patient you are about to insert the speculum</a:t>
            </a:r>
          </a:p>
          <a:p>
            <a:pPr marL="0" indent="0">
              <a:buNone/>
            </a:pPr>
            <a:r>
              <a:rPr lang="en-US" sz="2000" dirty="0"/>
              <a:t>2. Use your left hand (index finger and thumb) to separate the labia</a:t>
            </a:r>
          </a:p>
          <a:p>
            <a:pPr marL="0" indent="0">
              <a:buNone/>
            </a:pPr>
            <a:r>
              <a:rPr lang="en-US" sz="2000" dirty="0"/>
              <a:t>3. Gently insert the speculum sideways (blades closed, angled downwards and backwards)</a:t>
            </a:r>
          </a:p>
          <a:p>
            <a:pPr marL="0" indent="0">
              <a:buNone/>
            </a:pPr>
            <a:r>
              <a:rPr lang="en-US" sz="2000" dirty="0"/>
              <a:t>4. Once inserted, rotate the speculum back 90 degrees (so that the handle is facing upwards or downward)</a:t>
            </a:r>
          </a:p>
          <a:p>
            <a:pPr marL="0" indent="0">
              <a:buNone/>
            </a:pPr>
            <a:r>
              <a:rPr lang="en-US" sz="2000" dirty="0"/>
              <a:t>5. Open the speculum blades until an optimal view of the cervix is achieved</a:t>
            </a:r>
          </a:p>
          <a:p>
            <a:endParaRPr lang="en-US" sz="1600" dirty="0"/>
          </a:p>
          <a:p>
            <a:endParaRPr lang="en-US" sz="1600" dirty="0"/>
          </a:p>
        </p:txBody>
      </p:sp>
      <p:sp>
        <p:nvSpPr>
          <p:cNvPr id="6" name="Content Placeholder 5">
            <a:extLst>
              <a:ext uri="{FF2B5EF4-FFF2-40B4-BE49-F238E27FC236}">
                <a16:creationId xmlns:a16="http://schemas.microsoft.com/office/drawing/2014/main" id="{3D830446-B747-40DE-85D1-09EECFA31657}"/>
              </a:ext>
            </a:extLst>
          </p:cNvPr>
          <p:cNvSpPr>
            <a:spLocks noGrp="1"/>
          </p:cNvSpPr>
          <p:nvPr>
            <p:ph sz="half" idx="2"/>
          </p:nvPr>
        </p:nvSpPr>
        <p:spPr>
          <a:xfrm>
            <a:off x="8289696" y="1608667"/>
            <a:ext cx="3421957" cy="4501127"/>
          </a:xfrm>
        </p:spPr>
        <p:txBody>
          <a:bodyPr>
            <a:normAutofit fontScale="92500" lnSpcReduction="10000"/>
          </a:bodyPr>
          <a:lstStyle/>
          <a:p>
            <a:pPr marL="0" indent="0">
              <a:buNone/>
            </a:pPr>
            <a:r>
              <a:rPr lang="en-US" sz="2200" dirty="0"/>
              <a:t>6. Tighten locking nut to fix the position of the blades</a:t>
            </a:r>
          </a:p>
          <a:p>
            <a:pPr marL="0" indent="0">
              <a:buNone/>
            </a:pPr>
            <a:endParaRPr lang="en-US" sz="2200" dirty="0"/>
          </a:p>
          <a:p>
            <a:pPr marL="0" indent="0">
              <a:buNone/>
            </a:pPr>
            <a:r>
              <a:rPr lang="en-US" sz="2200" dirty="0"/>
              <a:t>Inspect the cervix</a:t>
            </a:r>
          </a:p>
          <a:p>
            <a:pPr marL="0" indent="0">
              <a:buNone/>
            </a:pPr>
            <a:r>
              <a:rPr lang="en-US" sz="2200" dirty="0"/>
              <a:t>1- External </a:t>
            </a:r>
            <a:r>
              <a:rPr lang="en-US" sz="2200" dirty="0" err="1"/>
              <a:t>os</a:t>
            </a:r>
            <a:r>
              <a:rPr lang="en-US" sz="2200" dirty="0"/>
              <a:t> – open/closed</a:t>
            </a:r>
          </a:p>
          <a:p>
            <a:pPr marL="0" indent="0">
              <a:buNone/>
            </a:pPr>
            <a:r>
              <a:rPr lang="en-US" sz="2200" dirty="0"/>
              <a:t>2- Cervical erosions – ectropion</a:t>
            </a:r>
          </a:p>
          <a:p>
            <a:pPr marL="0" indent="0">
              <a:buNone/>
            </a:pPr>
            <a:r>
              <a:rPr lang="en-US" sz="2200" dirty="0"/>
              <a:t>3- Masses</a:t>
            </a:r>
          </a:p>
          <a:p>
            <a:pPr marL="0" indent="0">
              <a:buNone/>
            </a:pPr>
            <a:r>
              <a:rPr lang="en-US" sz="2200" dirty="0"/>
              <a:t>4- Ulcers – e.g. genital herpes </a:t>
            </a:r>
          </a:p>
          <a:p>
            <a:pPr marL="0" indent="0">
              <a:buNone/>
            </a:pPr>
            <a:r>
              <a:rPr lang="en-US" sz="2200" dirty="0"/>
              <a:t>5- Discharge – e.g. bacterial vaginosis</a:t>
            </a:r>
          </a:p>
          <a:p>
            <a:endParaRPr lang="en-US" sz="1900" dirty="0"/>
          </a:p>
        </p:txBody>
      </p:sp>
    </p:spTree>
    <p:extLst>
      <p:ext uri="{BB962C8B-B14F-4D97-AF65-F5344CB8AC3E}">
        <p14:creationId xmlns:p14="http://schemas.microsoft.com/office/powerpoint/2010/main" val="186508"/>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090C-6216-4B93-939C-560B0D71E94B}"/>
              </a:ext>
            </a:extLst>
          </p:cNvPr>
          <p:cNvSpPr>
            <a:spLocks noGrp="1"/>
          </p:cNvSpPr>
          <p:nvPr>
            <p:ph type="title"/>
          </p:nvPr>
        </p:nvSpPr>
        <p:spPr/>
        <p:txBody>
          <a:bodyPr/>
          <a:lstStyle/>
          <a:p>
            <a:r>
              <a:rPr lang="en-US" dirty="0"/>
              <a:t>Types of speculums in gynecology</a:t>
            </a:r>
          </a:p>
        </p:txBody>
      </p:sp>
      <p:pic>
        <p:nvPicPr>
          <p:cNvPr id="4" name="Content Placeholder 3">
            <a:extLst>
              <a:ext uri="{FF2B5EF4-FFF2-40B4-BE49-F238E27FC236}">
                <a16:creationId xmlns:a16="http://schemas.microsoft.com/office/drawing/2014/main" id="{505A3D72-5E1F-4D61-A845-95CCF5C433EC}"/>
              </a:ext>
            </a:extLst>
          </p:cNvPr>
          <p:cNvPicPr>
            <a:picLocks noGrp="1" noChangeAspect="1"/>
          </p:cNvPicPr>
          <p:nvPr>
            <p:ph idx="1"/>
          </p:nvPr>
        </p:nvPicPr>
        <p:blipFill>
          <a:blip r:embed="rId2"/>
          <a:stretch>
            <a:fillRect/>
          </a:stretch>
        </p:blipFill>
        <p:spPr>
          <a:xfrm>
            <a:off x="769819" y="1690688"/>
            <a:ext cx="10652361" cy="4321500"/>
          </a:xfrm>
          <a:prstGeom prst="rect">
            <a:avLst/>
          </a:prstGeom>
        </p:spPr>
      </p:pic>
      <p:sp>
        <p:nvSpPr>
          <p:cNvPr id="5" name="TextBox 4">
            <a:extLst>
              <a:ext uri="{FF2B5EF4-FFF2-40B4-BE49-F238E27FC236}">
                <a16:creationId xmlns:a16="http://schemas.microsoft.com/office/drawing/2014/main" id="{73D51616-A4EA-41AF-9AB7-AC34AE59CB94}"/>
              </a:ext>
            </a:extLst>
          </p:cNvPr>
          <p:cNvSpPr txBox="1"/>
          <p:nvPr/>
        </p:nvSpPr>
        <p:spPr>
          <a:xfrm>
            <a:off x="1089746" y="1974660"/>
            <a:ext cx="1637714" cy="1754326"/>
          </a:xfrm>
          <a:prstGeom prst="rect">
            <a:avLst/>
          </a:prstGeom>
          <a:noFill/>
        </p:spPr>
        <p:txBody>
          <a:bodyPr wrap="square" rtlCol="0">
            <a:spAutoFit/>
          </a:bodyPr>
          <a:lstStyle/>
          <a:p>
            <a:r>
              <a:rPr lang="en-US" dirty="0">
                <a:solidFill>
                  <a:schemeClr val="bg1"/>
                </a:solidFill>
              </a:rPr>
              <a:t>Bivalve- for Pap smear, IUD insertion, inspection of cervix, High vaginal swabs</a:t>
            </a:r>
          </a:p>
        </p:txBody>
      </p:sp>
      <p:sp>
        <p:nvSpPr>
          <p:cNvPr id="8" name="TextBox 7">
            <a:extLst>
              <a:ext uri="{FF2B5EF4-FFF2-40B4-BE49-F238E27FC236}">
                <a16:creationId xmlns:a16="http://schemas.microsoft.com/office/drawing/2014/main" id="{8F380182-83BB-4B86-A8AE-6344B84D5254}"/>
              </a:ext>
            </a:extLst>
          </p:cNvPr>
          <p:cNvSpPr txBox="1"/>
          <p:nvPr/>
        </p:nvSpPr>
        <p:spPr>
          <a:xfrm>
            <a:off x="5757875" y="1974660"/>
            <a:ext cx="1637714" cy="923330"/>
          </a:xfrm>
          <a:prstGeom prst="rect">
            <a:avLst/>
          </a:prstGeom>
          <a:noFill/>
        </p:spPr>
        <p:txBody>
          <a:bodyPr wrap="square" rtlCol="0">
            <a:spAutoFit/>
          </a:bodyPr>
          <a:lstStyle/>
          <a:p>
            <a:r>
              <a:rPr lang="en-US" dirty="0">
                <a:solidFill>
                  <a:schemeClr val="bg1"/>
                </a:solidFill>
              </a:rPr>
              <a:t>Univalve- for vaginal walls inspection</a:t>
            </a:r>
          </a:p>
        </p:txBody>
      </p:sp>
    </p:spTree>
    <p:extLst>
      <p:ext uri="{BB962C8B-B14F-4D97-AF65-F5344CB8AC3E}">
        <p14:creationId xmlns:p14="http://schemas.microsoft.com/office/powerpoint/2010/main" val="42835894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F4B99E3-C213-402C-ACF5-8F3C53ECC190}"/>
              </a:ext>
            </a:extLst>
          </p:cNvPr>
          <p:cNvSpPr>
            <a:spLocks noGrp="1"/>
          </p:cNvSpPr>
          <p:nvPr>
            <p:ph type="title"/>
          </p:nvPr>
        </p:nvSpPr>
        <p:spPr>
          <a:xfrm>
            <a:off x="7367012" y="2723322"/>
            <a:ext cx="4024888" cy="2236738"/>
          </a:xfrm>
        </p:spPr>
        <p:txBody>
          <a:bodyPr vert="horz" lIns="91440" tIns="45720" rIns="91440" bIns="45720" rtlCol="0" anchor="b">
            <a:noAutofit/>
          </a:bodyPr>
          <a:lstStyle/>
          <a:p>
            <a:r>
              <a:rPr lang="en-US" sz="2000" dirty="0">
                <a:solidFill>
                  <a:srgbClr val="FFFFFF"/>
                </a:solidFill>
              </a:rPr>
              <a:t>Papanicolaou sampling devices. Left to right: </a:t>
            </a:r>
            <a:r>
              <a:rPr lang="en-US" sz="2000" dirty="0" err="1">
                <a:solidFill>
                  <a:srgbClr val="FFFFFF"/>
                </a:solidFill>
              </a:rPr>
              <a:t>Cervex</a:t>
            </a:r>
            <a:r>
              <a:rPr lang="en-US" sz="2000" dirty="0">
                <a:solidFill>
                  <a:srgbClr val="FFFFFF"/>
                </a:solidFill>
              </a:rPr>
              <a:t>-Brush, </a:t>
            </a:r>
            <a:r>
              <a:rPr lang="en-US" sz="2000" dirty="0" err="1">
                <a:solidFill>
                  <a:srgbClr val="FFFFFF"/>
                </a:solidFill>
              </a:rPr>
              <a:t>Cytobrush</a:t>
            </a:r>
            <a:r>
              <a:rPr lang="en-US" sz="2000" dirty="0">
                <a:solidFill>
                  <a:srgbClr val="FFFFFF"/>
                </a:solidFill>
              </a:rPr>
              <a:t>, wooden spatula, plastic spatula, tongue blade, and cotton swab. </a:t>
            </a:r>
            <a:br>
              <a:rPr lang="en-US" sz="2000" dirty="0">
                <a:solidFill>
                  <a:srgbClr val="FFFFFF"/>
                </a:solidFill>
              </a:rPr>
            </a:br>
            <a:r>
              <a:rPr lang="en-US" sz="2000" u="sng" dirty="0"/>
              <a:t>Use of the swab and tongue blade is discouraged.</a:t>
            </a:r>
            <a:r>
              <a:rPr lang="en-US" sz="2000" dirty="0">
                <a:solidFill>
                  <a:srgbClr val="FFFFFF"/>
                </a:solidFill>
              </a:rPr>
              <a:t/>
            </a:r>
            <a:br>
              <a:rPr lang="en-US" sz="2000" dirty="0">
                <a:solidFill>
                  <a:srgbClr val="FFFFFF"/>
                </a:solidFill>
              </a:rPr>
            </a:br>
            <a:endParaRPr lang="en-US" sz="2000" dirty="0">
              <a:solidFill>
                <a:srgbClr val="FFFFFF"/>
              </a:solidFill>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8AA9A15D-930A-41DB-8892-76698BC35182}"/>
              </a:ext>
            </a:extLst>
          </p:cNvPr>
          <p:cNvPicPr>
            <a:picLocks noGrp="1" noChangeAspect="1"/>
          </p:cNvPicPr>
          <p:nvPr>
            <p:ph idx="1"/>
          </p:nvPr>
        </p:nvPicPr>
        <p:blipFill rotWithShape="1">
          <a:blip r:embed="rId2"/>
          <a:srcRect r="-1" b="6798"/>
          <a:stretch/>
        </p:blipFill>
        <p:spPr>
          <a:xfrm>
            <a:off x="97511" y="396858"/>
            <a:ext cx="6797167" cy="4991068"/>
          </a:xfrm>
          <a:prstGeom prst="rect">
            <a:avLst/>
          </a:prstGeom>
        </p:spPr>
      </p:pic>
    </p:spTree>
    <p:extLst>
      <p:ext uri="{BB962C8B-B14F-4D97-AF65-F5344CB8AC3E}">
        <p14:creationId xmlns:p14="http://schemas.microsoft.com/office/powerpoint/2010/main" val="17240652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C7589E-1DDE-49FC-8001-85ACCCDCF018}"/>
              </a:ext>
            </a:extLst>
          </p:cNvPr>
          <p:cNvPicPr>
            <a:picLocks noChangeAspect="1"/>
          </p:cNvPicPr>
          <p:nvPr/>
        </p:nvPicPr>
        <p:blipFill>
          <a:blip r:embed="rId2"/>
          <a:stretch>
            <a:fillRect/>
          </a:stretch>
        </p:blipFill>
        <p:spPr>
          <a:xfrm>
            <a:off x="6019800" y="1756409"/>
            <a:ext cx="4804954" cy="3555819"/>
          </a:xfrm>
          <a:prstGeom prst="rect">
            <a:avLst/>
          </a:prstGeom>
        </p:spPr>
      </p:pic>
      <p:pic>
        <p:nvPicPr>
          <p:cNvPr id="6" name="Picture 5">
            <a:extLst>
              <a:ext uri="{FF2B5EF4-FFF2-40B4-BE49-F238E27FC236}">
                <a16:creationId xmlns:a16="http://schemas.microsoft.com/office/drawing/2014/main" id="{0D0F24D7-C567-4127-BA6C-FEF3424A57CF}"/>
              </a:ext>
            </a:extLst>
          </p:cNvPr>
          <p:cNvPicPr>
            <a:picLocks noChangeAspect="1"/>
          </p:cNvPicPr>
          <p:nvPr/>
        </p:nvPicPr>
        <p:blipFill>
          <a:blip r:embed="rId3"/>
          <a:stretch>
            <a:fillRect/>
          </a:stretch>
        </p:blipFill>
        <p:spPr>
          <a:xfrm>
            <a:off x="185057" y="0"/>
            <a:ext cx="5834743" cy="6858000"/>
          </a:xfrm>
          <a:prstGeom prst="rect">
            <a:avLst/>
          </a:prstGeom>
        </p:spPr>
      </p:pic>
    </p:spTree>
    <p:extLst>
      <p:ext uri="{BB962C8B-B14F-4D97-AF65-F5344CB8AC3E}">
        <p14:creationId xmlns:p14="http://schemas.microsoft.com/office/powerpoint/2010/main" val="435421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9761-20DD-47E9-B2A5-7B4CFA0565FD}"/>
              </a:ext>
            </a:extLst>
          </p:cNvPr>
          <p:cNvSpPr>
            <a:spLocks noGrp="1"/>
          </p:cNvSpPr>
          <p:nvPr>
            <p:ph type="title"/>
          </p:nvPr>
        </p:nvSpPr>
        <p:spPr>
          <a:xfrm>
            <a:off x="838200" y="365125"/>
            <a:ext cx="6537960" cy="878431"/>
          </a:xfrm>
        </p:spPr>
        <p:txBody>
          <a:bodyPr>
            <a:normAutofit/>
          </a:bodyPr>
          <a:lstStyle/>
          <a:p>
            <a:r>
              <a:rPr lang="en-US" dirty="0">
                <a:solidFill>
                  <a:schemeClr val="accent1">
                    <a:lumMod val="75000"/>
                  </a:schemeClr>
                </a:solidFill>
              </a:rPr>
              <a:t>EXAMINATION SEQUENCE</a:t>
            </a:r>
          </a:p>
        </p:txBody>
      </p:sp>
      <p:sp>
        <p:nvSpPr>
          <p:cNvPr id="3" name="Content Placeholder 2">
            <a:extLst>
              <a:ext uri="{FF2B5EF4-FFF2-40B4-BE49-F238E27FC236}">
                <a16:creationId xmlns:a16="http://schemas.microsoft.com/office/drawing/2014/main" id="{2BFAB77C-1864-4C2E-8146-D3A3E08ED6CB}"/>
              </a:ext>
            </a:extLst>
          </p:cNvPr>
          <p:cNvSpPr>
            <a:spLocks noGrp="1"/>
          </p:cNvSpPr>
          <p:nvPr>
            <p:ph idx="1"/>
          </p:nvPr>
        </p:nvSpPr>
        <p:spPr>
          <a:xfrm>
            <a:off x="838199" y="1287735"/>
            <a:ext cx="7313023" cy="5205140"/>
          </a:xfrm>
        </p:spPr>
        <p:txBody>
          <a:bodyPr>
            <a:normAutofit fontScale="85000" lnSpcReduction="20000"/>
          </a:bodyPr>
          <a:lstStyle/>
          <a:p>
            <a:r>
              <a:rPr lang="en-US" dirty="0">
                <a:solidFill>
                  <a:schemeClr val="accent1">
                    <a:lumMod val="75000"/>
                  </a:schemeClr>
                </a:solidFill>
              </a:rPr>
              <a:t>Always label the cytological medium or slide and ask the questions required to fill in the request form before starting the examination, to avoid mixing specimens.</a:t>
            </a:r>
          </a:p>
          <a:p>
            <a:r>
              <a:rPr lang="en-US" dirty="0">
                <a:solidFill>
                  <a:schemeClr val="accent1">
                    <a:lumMod val="75000"/>
                  </a:schemeClr>
                </a:solidFill>
              </a:rPr>
              <a:t>Clearly </a:t>
            </a:r>
            <a:r>
              <a:rPr lang="en-US" dirty="0" err="1">
                <a:solidFill>
                  <a:schemeClr val="accent1">
                    <a:lumMod val="75000"/>
                  </a:schemeClr>
                </a:solidFill>
              </a:rPr>
              <a:t>visualise</a:t>
            </a:r>
            <a:r>
              <a:rPr lang="en-US" dirty="0">
                <a:solidFill>
                  <a:schemeClr val="accent1">
                    <a:lumMod val="75000"/>
                  </a:schemeClr>
                </a:solidFill>
              </a:rPr>
              <a:t> the entire cervix.</a:t>
            </a:r>
          </a:p>
          <a:p>
            <a:r>
              <a:rPr lang="en-US" dirty="0">
                <a:solidFill>
                  <a:schemeClr val="accent1">
                    <a:lumMod val="75000"/>
                  </a:schemeClr>
                </a:solidFill>
              </a:rPr>
              <a:t>Liquid-based cytology</a:t>
            </a:r>
          </a:p>
          <a:p>
            <a:pPr lvl="1"/>
            <a:r>
              <a:rPr lang="en-US" dirty="0">
                <a:solidFill>
                  <a:schemeClr val="accent1">
                    <a:lumMod val="75000"/>
                  </a:schemeClr>
                </a:solidFill>
              </a:rPr>
              <a:t>Insert the </a:t>
            </a:r>
            <a:r>
              <a:rPr lang="en-US" dirty="0" err="1">
                <a:solidFill>
                  <a:schemeClr val="accent1">
                    <a:lumMod val="75000"/>
                  </a:schemeClr>
                </a:solidFill>
              </a:rPr>
              <a:t>centre</a:t>
            </a:r>
            <a:r>
              <a:rPr lang="en-US" dirty="0">
                <a:solidFill>
                  <a:schemeClr val="accent1">
                    <a:lumMod val="75000"/>
                  </a:schemeClr>
                </a:solidFill>
              </a:rPr>
              <a:t> of the plastic broom into the cervical </a:t>
            </a:r>
            <a:r>
              <a:rPr lang="en-US" dirty="0" err="1">
                <a:solidFill>
                  <a:schemeClr val="accent1">
                    <a:lumMod val="75000"/>
                  </a:schemeClr>
                </a:solidFill>
              </a:rPr>
              <a:t>os</a:t>
            </a:r>
            <a:r>
              <a:rPr lang="en-US" dirty="0">
                <a:solidFill>
                  <a:schemeClr val="accent1">
                    <a:lumMod val="75000"/>
                  </a:schemeClr>
                </a:solidFill>
              </a:rPr>
              <a:t>.</a:t>
            </a:r>
          </a:p>
          <a:p>
            <a:pPr lvl="1"/>
            <a:r>
              <a:rPr lang="en-US" dirty="0">
                <a:solidFill>
                  <a:schemeClr val="accent1">
                    <a:lumMod val="75000"/>
                  </a:schemeClr>
                </a:solidFill>
              </a:rPr>
              <a:t>Rotate the broom 5 times through 360 degrees Push the broom 10 times against the bottom of the specimen container.</a:t>
            </a:r>
          </a:p>
          <a:p>
            <a:pPr lvl="1"/>
            <a:r>
              <a:rPr lang="en-US" dirty="0">
                <a:solidFill>
                  <a:schemeClr val="accent1">
                    <a:lumMod val="75000"/>
                  </a:schemeClr>
                </a:solidFill>
              </a:rPr>
              <a:t>Twist 5 times through 360 degrees to dislodge the sample.</a:t>
            </a:r>
          </a:p>
          <a:p>
            <a:pPr lvl="1"/>
            <a:r>
              <a:rPr lang="en-US" dirty="0">
                <a:solidFill>
                  <a:schemeClr val="accent1">
                    <a:lumMod val="75000"/>
                  </a:schemeClr>
                </a:solidFill>
              </a:rPr>
              <a:t>Firmly close the lid.</a:t>
            </a:r>
          </a:p>
          <a:p>
            <a:r>
              <a:rPr lang="en-US" dirty="0">
                <a:solidFill>
                  <a:schemeClr val="accent1">
                    <a:lumMod val="75000"/>
                  </a:schemeClr>
                </a:solidFill>
              </a:rPr>
              <a:t>Conventional smear</a:t>
            </a:r>
          </a:p>
          <a:p>
            <a:pPr lvl="1"/>
            <a:r>
              <a:rPr lang="en-US" dirty="0">
                <a:solidFill>
                  <a:schemeClr val="accent1">
                    <a:lumMod val="75000"/>
                  </a:schemeClr>
                </a:solidFill>
              </a:rPr>
              <a:t>Insert the longer blade of the spatula into the cervical </a:t>
            </a:r>
            <a:r>
              <a:rPr lang="en-US" dirty="0" err="1">
                <a:solidFill>
                  <a:schemeClr val="accent1">
                    <a:lumMod val="75000"/>
                  </a:schemeClr>
                </a:solidFill>
              </a:rPr>
              <a:t>os</a:t>
            </a:r>
            <a:r>
              <a:rPr lang="en-US" dirty="0">
                <a:solidFill>
                  <a:schemeClr val="accent1">
                    <a:lumMod val="75000"/>
                  </a:schemeClr>
                </a:solidFill>
              </a:rPr>
              <a:t>.</a:t>
            </a:r>
          </a:p>
          <a:p>
            <a:pPr lvl="1"/>
            <a:r>
              <a:rPr lang="en-US" dirty="0">
                <a:solidFill>
                  <a:schemeClr val="accent1">
                    <a:lumMod val="75000"/>
                  </a:schemeClr>
                </a:solidFill>
              </a:rPr>
              <a:t>Rotate the spatula through 360 degrees ( Fig. 11.28B ).</a:t>
            </a:r>
          </a:p>
          <a:p>
            <a:pPr lvl="1"/>
            <a:r>
              <a:rPr lang="en-US" dirty="0">
                <a:solidFill>
                  <a:schemeClr val="accent1">
                    <a:lumMod val="75000"/>
                  </a:schemeClr>
                </a:solidFill>
              </a:rPr>
              <a:t>Spread once across the glass slide.</a:t>
            </a:r>
          </a:p>
          <a:p>
            <a:pPr lvl="1"/>
            <a:r>
              <a:rPr lang="en-US" dirty="0">
                <a:solidFill>
                  <a:schemeClr val="accent1">
                    <a:lumMod val="75000"/>
                  </a:schemeClr>
                </a:solidFill>
              </a:rPr>
              <a:t>Place the slide immediately into fixative (methylated spirits) for 3–4 minutes.</a:t>
            </a:r>
          </a:p>
          <a:p>
            <a:pPr lvl="1"/>
            <a:r>
              <a:rPr lang="en-US" dirty="0">
                <a:solidFill>
                  <a:schemeClr val="accent1">
                    <a:lumMod val="75000"/>
                  </a:schemeClr>
                </a:solidFill>
              </a:rPr>
              <a:t>Remove it and leave it to dry in air</a:t>
            </a:r>
          </a:p>
        </p:txBody>
      </p:sp>
      <p:pic>
        <p:nvPicPr>
          <p:cNvPr id="4" name="Picture 3">
            <a:extLst>
              <a:ext uri="{FF2B5EF4-FFF2-40B4-BE49-F238E27FC236}">
                <a16:creationId xmlns:a16="http://schemas.microsoft.com/office/drawing/2014/main" id="{FC52D56B-D75E-4B5D-90C9-D65FDC740AA4}"/>
              </a:ext>
            </a:extLst>
          </p:cNvPr>
          <p:cNvPicPr>
            <a:picLocks noChangeAspect="1"/>
          </p:cNvPicPr>
          <p:nvPr/>
        </p:nvPicPr>
        <p:blipFill>
          <a:blip r:embed="rId2"/>
          <a:stretch>
            <a:fillRect/>
          </a:stretch>
        </p:blipFill>
        <p:spPr>
          <a:xfrm>
            <a:off x="8421189" y="600892"/>
            <a:ext cx="3587931" cy="5205140"/>
          </a:xfrm>
          <a:prstGeom prst="rect">
            <a:avLst/>
          </a:prstGeom>
        </p:spPr>
      </p:pic>
    </p:spTree>
    <p:extLst>
      <p:ext uri="{BB962C8B-B14F-4D97-AF65-F5344CB8AC3E}">
        <p14:creationId xmlns:p14="http://schemas.microsoft.com/office/powerpoint/2010/main" val="2195413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CDC9E-60FC-420A-ADB8-773E84AFC900}"/>
              </a:ext>
            </a:extLst>
          </p:cNvPr>
          <p:cNvSpPr>
            <a:spLocks noGrp="1"/>
          </p:cNvSpPr>
          <p:nvPr>
            <p:ph type="title"/>
          </p:nvPr>
        </p:nvSpPr>
        <p:spPr>
          <a:xfrm>
            <a:off x="992206" y="1608667"/>
            <a:ext cx="2823275" cy="4501127"/>
          </a:xfrm>
        </p:spPr>
        <p:txBody>
          <a:bodyPr anchor="t">
            <a:normAutofit/>
          </a:bodyPr>
          <a:lstStyle/>
          <a:p>
            <a:r>
              <a:rPr lang="en-US" sz="3200" dirty="0">
                <a:solidFill>
                  <a:srgbClr val="FFFFFF"/>
                </a:solidFill>
              </a:rPr>
              <a:t>Obtaining the sample</a:t>
            </a:r>
          </a:p>
        </p:txBody>
      </p:sp>
      <p:sp>
        <p:nvSpPr>
          <p:cNvPr id="3" name="Content Placeholder 2">
            <a:extLst>
              <a:ext uri="{FF2B5EF4-FFF2-40B4-BE49-F238E27FC236}">
                <a16:creationId xmlns:a16="http://schemas.microsoft.com/office/drawing/2014/main" id="{1AEACB2D-3649-4470-A0F6-4C97B0B79BD6}"/>
              </a:ext>
            </a:extLst>
          </p:cNvPr>
          <p:cNvSpPr>
            <a:spLocks noGrp="1"/>
          </p:cNvSpPr>
          <p:nvPr>
            <p:ph sz="half" idx="1"/>
          </p:nvPr>
        </p:nvSpPr>
        <p:spPr>
          <a:xfrm>
            <a:off x="4211120" y="773723"/>
            <a:ext cx="4078576" cy="5711483"/>
          </a:xfrm>
        </p:spPr>
        <p:txBody>
          <a:bodyPr>
            <a:normAutofit fontScale="85000" lnSpcReduction="20000"/>
          </a:bodyPr>
          <a:lstStyle/>
          <a:p>
            <a:pPr marL="0" indent="0">
              <a:buNone/>
            </a:pPr>
            <a:r>
              <a:rPr lang="en-US" sz="1600" dirty="0"/>
              <a:t>1</a:t>
            </a:r>
            <a:r>
              <a:rPr lang="en-US" sz="2100" dirty="0"/>
              <a:t>. To ensure an adequate sample is collected, the surface anatomy of the cervix must be fully visualized, including the squamous epithelium of the ectocervix, squamocolumnar junction, and the external </a:t>
            </a:r>
            <a:r>
              <a:rPr lang="en-US" sz="2100" dirty="0" err="1"/>
              <a:t>os</a:t>
            </a:r>
            <a:r>
              <a:rPr lang="en-US" sz="2100" dirty="0"/>
              <a:t>. The transformation zone of the cervix is the region where squamous epithelium replaces glandular epithelium in a process called squamous metaplasia.</a:t>
            </a:r>
          </a:p>
          <a:p>
            <a:pPr marL="0" indent="0">
              <a:buNone/>
            </a:pPr>
            <a:r>
              <a:rPr lang="en-US" sz="2100" dirty="0"/>
              <a:t>2. Discharge covering the cervix may be removed carefully using a large swab, ensuring that the cervix is minimally traumatized.</a:t>
            </a:r>
          </a:p>
          <a:p>
            <a:pPr marL="0" indent="0">
              <a:buNone/>
            </a:pPr>
            <a:r>
              <a:rPr lang="en-US" sz="2100" dirty="0"/>
              <a:t>3. Insert endocervical brush or cervical spatula through speculum into the endocervical canal</a:t>
            </a:r>
          </a:p>
          <a:p>
            <a:pPr marL="0" indent="0">
              <a:buNone/>
            </a:pPr>
            <a:r>
              <a:rPr lang="en-US" sz="2100" dirty="0"/>
              <a:t>4. Rotate the brush 5 times, 360 degrees, in a clockwise direction</a:t>
            </a:r>
          </a:p>
          <a:p>
            <a:pPr marL="0" indent="0">
              <a:buNone/>
            </a:pPr>
            <a:r>
              <a:rPr lang="en-US" sz="2100" dirty="0"/>
              <a:t>5. Remove endocervical brush, avoiding touching the speculum as you do so</a:t>
            </a:r>
          </a:p>
          <a:p>
            <a:pPr marL="0" indent="0">
              <a:buNone/>
            </a:pPr>
            <a:r>
              <a:rPr lang="en-US" sz="2100" dirty="0"/>
              <a:t>6. For </a:t>
            </a:r>
            <a:r>
              <a:rPr lang="en-US" sz="2100" dirty="0" err="1"/>
              <a:t>ThinPrep</a:t>
            </a:r>
            <a:r>
              <a:rPr lang="en-US" sz="2100" dirty="0"/>
              <a:t>, the spatula and brush are to be swirled vigorously in the vial 10 times to release the specimen and then discarded. </a:t>
            </a:r>
          </a:p>
        </p:txBody>
      </p:sp>
      <p:sp>
        <p:nvSpPr>
          <p:cNvPr id="4" name="Content Placeholder 3">
            <a:extLst>
              <a:ext uri="{FF2B5EF4-FFF2-40B4-BE49-F238E27FC236}">
                <a16:creationId xmlns:a16="http://schemas.microsoft.com/office/drawing/2014/main" id="{F4403D1F-5102-48FF-9945-F299F463607D}"/>
              </a:ext>
            </a:extLst>
          </p:cNvPr>
          <p:cNvSpPr>
            <a:spLocks noGrp="1"/>
          </p:cNvSpPr>
          <p:nvPr>
            <p:ph sz="half" idx="2"/>
          </p:nvPr>
        </p:nvSpPr>
        <p:spPr>
          <a:xfrm>
            <a:off x="8449516" y="773723"/>
            <a:ext cx="3598715" cy="5336071"/>
          </a:xfrm>
        </p:spPr>
        <p:txBody>
          <a:bodyPr>
            <a:normAutofit fontScale="85000" lnSpcReduction="20000"/>
          </a:bodyPr>
          <a:lstStyle/>
          <a:p>
            <a:pPr marL="0" indent="0">
              <a:buNone/>
            </a:pPr>
            <a:r>
              <a:rPr lang="en-US" sz="1900" dirty="0"/>
              <a:t>7. Similarly, if the broom is used, it is to be pushed into the bottom of the vial 10 times and then swirled vigorously and discarded. </a:t>
            </a:r>
          </a:p>
          <a:p>
            <a:pPr marL="0" indent="0">
              <a:buNone/>
            </a:pPr>
            <a:r>
              <a:rPr lang="en-US" sz="1900" dirty="0"/>
              <a:t>8. When conventional cytology is to be performed, the specimens are smeared on a glass slide and subsequently sprayed with fixative or placed in 90% alcohol solution.</a:t>
            </a:r>
          </a:p>
          <a:p>
            <a:pPr marL="0" indent="0">
              <a:buNone/>
            </a:pPr>
            <a:r>
              <a:rPr lang="en-US" sz="1900" dirty="0"/>
              <a:t>9. Deposit the tip of the endocervical brush into the liquid based cytology container</a:t>
            </a:r>
          </a:p>
          <a:p>
            <a:pPr marL="0" indent="0">
              <a:buNone/>
            </a:pPr>
            <a:r>
              <a:rPr lang="en-US" sz="1900" dirty="0"/>
              <a:t>10. Loosen the locking nut on the speculum and partially close the blades</a:t>
            </a:r>
          </a:p>
          <a:p>
            <a:pPr marL="0" indent="0">
              <a:buNone/>
            </a:pPr>
            <a:r>
              <a:rPr lang="en-US" sz="1900" dirty="0"/>
              <a:t>11. Rotate the speculum 90 degrees, back to its original insertion orientation</a:t>
            </a:r>
          </a:p>
          <a:p>
            <a:pPr marL="0" indent="0">
              <a:buNone/>
            </a:pPr>
            <a:r>
              <a:rPr lang="en-US" sz="1900" dirty="0"/>
              <a:t>12. Gently remove the speculum, inspecting the walls of the vagina as you do so</a:t>
            </a:r>
          </a:p>
          <a:p>
            <a:pPr marL="0" indent="0">
              <a:buNone/>
            </a:pPr>
            <a:r>
              <a:rPr lang="en-US" sz="1900" dirty="0"/>
              <a:t>13. Re-cover the patient</a:t>
            </a:r>
          </a:p>
          <a:p>
            <a:pPr marL="0" indent="0">
              <a:buNone/>
            </a:pPr>
            <a:r>
              <a:rPr lang="en-US" sz="1900" dirty="0"/>
              <a:t>14. Dispose of the speculum and gloves</a:t>
            </a:r>
          </a:p>
          <a:p>
            <a:pPr marL="0" indent="0">
              <a:buNone/>
            </a:pPr>
            <a:r>
              <a:rPr lang="en-US" sz="1900" dirty="0"/>
              <a:t>15. Wash hands</a:t>
            </a:r>
          </a:p>
          <a:p>
            <a:endParaRPr lang="en-US" sz="1300" dirty="0"/>
          </a:p>
        </p:txBody>
      </p:sp>
    </p:spTree>
    <p:extLst>
      <p:ext uri="{BB962C8B-B14F-4D97-AF65-F5344CB8AC3E}">
        <p14:creationId xmlns:p14="http://schemas.microsoft.com/office/powerpoint/2010/main" val="3392741579"/>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18BA-C44F-46F5-9143-BFEC90DFEC34}"/>
              </a:ext>
            </a:extLst>
          </p:cNvPr>
          <p:cNvSpPr>
            <a:spLocks noGrp="1"/>
          </p:cNvSpPr>
          <p:nvPr>
            <p:ph type="title"/>
          </p:nvPr>
        </p:nvSpPr>
        <p:spPr/>
        <p:txBody>
          <a:bodyPr>
            <a:normAutofit/>
          </a:bodyPr>
          <a:lstStyle/>
          <a:p>
            <a:pPr marL="228600" lvl="0" indent="-228600">
              <a:spcBef>
                <a:spcPts val="1000"/>
              </a:spcBef>
            </a:pPr>
            <a:r>
              <a:rPr lang="en-US" sz="2800" dirty="0">
                <a:solidFill>
                  <a:schemeClr val="accent1">
                    <a:lumMod val="75000"/>
                  </a:schemeClr>
                </a:solidFill>
                <a:latin typeface="Calibri" panose="020F0502020204030204"/>
                <a:ea typeface="+mn-ea"/>
                <a:cs typeface="+mn-cs"/>
              </a:rPr>
              <a:t>To assess prolapse</a:t>
            </a:r>
            <a:endParaRPr lang="en-US" sz="4800" dirty="0">
              <a:solidFill>
                <a:schemeClr val="accent1">
                  <a:lumMod val="75000"/>
                </a:schemeClr>
              </a:solidFill>
            </a:endParaRPr>
          </a:p>
        </p:txBody>
      </p:sp>
      <p:sp>
        <p:nvSpPr>
          <p:cNvPr id="3" name="Content Placeholder 2">
            <a:extLst>
              <a:ext uri="{FF2B5EF4-FFF2-40B4-BE49-F238E27FC236}">
                <a16:creationId xmlns:a16="http://schemas.microsoft.com/office/drawing/2014/main" id="{E2814C0F-51EE-4CC8-8C92-449AD5D32A6A}"/>
              </a:ext>
            </a:extLst>
          </p:cNvPr>
          <p:cNvSpPr>
            <a:spLocks noGrp="1"/>
          </p:cNvSpPr>
          <p:nvPr>
            <p:ph sz="half" idx="1"/>
          </p:nvPr>
        </p:nvSpPr>
        <p:spPr/>
        <p:txBody>
          <a:bodyPr>
            <a:normAutofit fontScale="85000" lnSpcReduction="20000"/>
          </a:bodyPr>
          <a:lstStyle/>
          <a:p>
            <a:r>
              <a:rPr lang="en-US" dirty="0">
                <a:solidFill>
                  <a:schemeClr val="accent1">
                    <a:lumMod val="75000"/>
                  </a:schemeClr>
                </a:solidFill>
              </a:rPr>
              <a:t>Ask the woman to lie on her left side and bring her knees up to her chest.</a:t>
            </a:r>
          </a:p>
          <a:p>
            <a:r>
              <a:rPr lang="en-US" dirty="0">
                <a:solidFill>
                  <a:schemeClr val="accent1">
                    <a:lumMod val="75000"/>
                  </a:schemeClr>
                </a:solidFill>
              </a:rPr>
              <a:t>Use a univalve Sims speculum, placing a small amount of lubricating jelly on the blade.</a:t>
            </a:r>
          </a:p>
          <a:p>
            <a:r>
              <a:rPr lang="en-US" dirty="0">
                <a:solidFill>
                  <a:schemeClr val="accent1">
                    <a:lumMod val="75000"/>
                  </a:schemeClr>
                </a:solidFill>
              </a:rPr>
              <a:t>Insert the blade to hold back the posterior wall.</a:t>
            </a:r>
          </a:p>
          <a:p>
            <a:r>
              <a:rPr lang="en-US" dirty="0">
                <a:solidFill>
                  <a:schemeClr val="accent1">
                    <a:lumMod val="75000"/>
                  </a:schemeClr>
                </a:solidFill>
              </a:rPr>
              <a:t>Ask the women to cough while you look for uterine descent and the bulge of a </a:t>
            </a:r>
            <a:r>
              <a:rPr lang="en-US" dirty="0" err="1">
                <a:solidFill>
                  <a:schemeClr val="accent1">
                    <a:lumMod val="75000"/>
                  </a:schemeClr>
                </a:solidFill>
              </a:rPr>
              <a:t>cystocoele</a:t>
            </a:r>
            <a:r>
              <a:rPr lang="en-US" dirty="0">
                <a:solidFill>
                  <a:schemeClr val="accent1">
                    <a:lumMod val="75000"/>
                  </a:schemeClr>
                </a:solidFill>
              </a:rPr>
              <a:t>.</a:t>
            </a:r>
          </a:p>
          <a:p>
            <a:r>
              <a:rPr lang="en-US" dirty="0">
                <a:solidFill>
                  <a:schemeClr val="accent1">
                    <a:lumMod val="75000"/>
                  </a:schemeClr>
                </a:solidFill>
              </a:rPr>
              <a:t>Repeat, using the speculum to hold back the anterior vaginal wall to see a </a:t>
            </a:r>
            <a:r>
              <a:rPr lang="en-US" dirty="0" err="1">
                <a:solidFill>
                  <a:schemeClr val="accent1">
                    <a:lumMod val="75000"/>
                  </a:schemeClr>
                </a:solidFill>
              </a:rPr>
              <a:t>rectocoele</a:t>
            </a:r>
            <a:r>
              <a:rPr lang="en-US" dirty="0">
                <a:solidFill>
                  <a:schemeClr val="accent1">
                    <a:lumMod val="75000"/>
                  </a:schemeClr>
                </a:solidFill>
              </a:rPr>
              <a:t> or enterocoele.</a:t>
            </a:r>
          </a:p>
        </p:txBody>
      </p:sp>
      <p:pic>
        <p:nvPicPr>
          <p:cNvPr id="5" name="Content Placeholder 4">
            <a:extLst>
              <a:ext uri="{FF2B5EF4-FFF2-40B4-BE49-F238E27FC236}">
                <a16:creationId xmlns:a16="http://schemas.microsoft.com/office/drawing/2014/main" id="{EDECCDD5-888D-4384-AF59-66F0CD02FB6C}"/>
              </a:ext>
            </a:extLst>
          </p:cNvPr>
          <p:cNvPicPr>
            <a:picLocks noGrp="1" noChangeAspect="1"/>
          </p:cNvPicPr>
          <p:nvPr>
            <p:ph sz="half" idx="2"/>
          </p:nvPr>
        </p:nvPicPr>
        <p:blipFill>
          <a:blip r:embed="rId2"/>
          <a:stretch>
            <a:fillRect/>
          </a:stretch>
        </p:blipFill>
        <p:spPr>
          <a:xfrm>
            <a:off x="7153274" y="1889761"/>
            <a:ext cx="4002405" cy="3659346"/>
          </a:xfrm>
          <a:prstGeom prst="rect">
            <a:avLst/>
          </a:prstGeom>
        </p:spPr>
      </p:pic>
    </p:spTree>
    <p:extLst>
      <p:ext uri="{BB962C8B-B14F-4D97-AF65-F5344CB8AC3E}">
        <p14:creationId xmlns:p14="http://schemas.microsoft.com/office/powerpoint/2010/main" val="1896454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95771C-71D6-45D9-AEFA-1D0DE604C67C}"/>
              </a:ext>
            </a:extLst>
          </p:cNvPr>
          <p:cNvSpPr>
            <a:spLocks noGrp="1"/>
          </p:cNvSpPr>
          <p:nvPr>
            <p:ph type="title"/>
          </p:nvPr>
        </p:nvSpPr>
        <p:spPr>
          <a:xfrm>
            <a:off x="640079" y="2053641"/>
            <a:ext cx="3669161" cy="2760098"/>
          </a:xfrm>
        </p:spPr>
        <p:txBody>
          <a:bodyPr>
            <a:normAutofit/>
          </a:bodyPr>
          <a:lstStyle/>
          <a:p>
            <a:r>
              <a:rPr lang="en-US">
                <a:solidFill>
                  <a:srgbClr val="FFFFFF"/>
                </a:solidFill>
              </a:rPr>
              <a:t>To complete the examination:</a:t>
            </a:r>
          </a:p>
        </p:txBody>
      </p:sp>
      <p:sp>
        <p:nvSpPr>
          <p:cNvPr id="3" name="Content Placeholder 2">
            <a:extLst>
              <a:ext uri="{FF2B5EF4-FFF2-40B4-BE49-F238E27FC236}">
                <a16:creationId xmlns:a16="http://schemas.microsoft.com/office/drawing/2014/main" id="{9FF2AB2C-A994-44B0-812A-ED80EECE20B5}"/>
              </a:ext>
            </a:extLst>
          </p:cNvPr>
          <p:cNvSpPr>
            <a:spLocks noGrp="1"/>
          </p:cNvSpPr>
          <p:nvPr>
            <p:ph idx="1"/>
          </p:nvPr>
        </p:nvSpPr>
        <p:spPr>
          <a:xfrm>
            <a:off x="6090574" y="801866"/>
            <a:ext cx="5306084" cy="5230634"/>
          </a:xfrm>
        </p:spPr>
        <p:txBody>
          <a:bodyPr anchor="ctr">
            <a:normAutofit/>
          </a:bodyPr>
          <a:lstStyle/>
          <a:p>
            <a:pPr marL="0" indent="0">
              <a:buNone/>
            </a:pPr>
            <a:r>
              <a:rPr lang="en-US" sz="2400" dirty="0">
                <a:solidFill>
                  <a:schemeClr val="accent1">
                    <a:lumMod val="75000"/>
                  </a:schemeClr>
                </a:solidFill>
              </a:rPr>
              <a:t>1- </a:t>
            </a:r>
            <a:r>
              <a:rPr lang="en-US" sz="2400" u="sng" dirty="0">
                <a:solidFill>
                  <a:schemeClr val="accent1">
                    <a:lumMod val="75000"/>
                  </a:schemeClr>
                </a:solidFill>
              </a:rPr>
              <a:t>Withdraw your fingers – inspect glove for blood or discharge</a:t>
            </a:r>
          </a:p>
          <a:p>
            <a:pPr marL="0" indent="0">
              <a:buNone/>
            </a:pPr>
            <a:r>
              <a:rPr lang="en-US" sz="2400" u="sng" dirty="0">
                <a:solidFill>
                  <a:schemeClr val="accent1">
                    <a:lumMod val="75000"/>
                  </a:schemeClr>
                </a:solidFill>
              </a:rPr>
              <a:t>2- Re-cover the patient – allow patient time to re-dress in private</a:t>
            </a:r>
          </a:p>
          <a:p>
            <a:pPr marL="0" indent="0">
              <a:buNone/>
            </a:pPr>
            <a:r>
              <a:rPr lang="en-US" sz="2400" u="sng" dirty="0">
                <a:solidFill>
                  <a:schemeClr val="accent1">
                    <a:lumMod val="75000"/>
                  </a:schemeClr>
                </a:solidFill>
              </a:rPr>
              <a:t>3- Thank patient</a:t>
            </a:r>
          </a:p>
          <a:p>
            <a:pPr marL="0" indent="0">
              <a:buNone/>
            </a:pPr>
            <a:r>
              <a:rPr lang="en-US" sz="2400" u="sng" dirty="0">
                <a:solidFill>
                  <a:schemeClr val="accent1">
                    <a:lumMod val="75000"/>
                  </a:schemeClr>
                </a:solidFill>
              </a:rPr>
              <a:t>4- Dispose of equipment into clinical waste bin</a:t>
            </a:r>
          </a:p>
          <a:p>
            <a:pPr marL="0" indent="0">
              <a:buNone/>
            </a:pPr>
            <a:r>
              <a:rPr lang="en-US" sz="2400" u="sng" dirty="0">
                <a:solidFill>
                  <a:schemeClr val="accent1">
                    <a:lumMod val="75000"/>
                  </a:schemeClr>
                </a:solidFill>
              </a:rPr>
              <a:t>5- Wash hands</a:t>
            </a:r>
          </a:p>
          <a:p>
            <a:pPr marL="0" indent="0">
              <a:buNone/>
            </a:pPr>
            <a:r>
              <a:rPr lang="en-US" sz="2400" u="sng" dirty="0">
                <a:solidFill>
                  <a:schemeClr val="accent1">
                    <a:lumMod val="75000"/>
                  </a:schemeClr>
                </a:solidFill>
              </a:rPr>
              <a:t>6- Summarize findings</a:t>
            </a:r>
          </a:p>
          <a:p>
            <a:endParaRPr lang="en-US" sz="2400" dirty="0">
              <a:solidFill>
                <a:srgbClr val="000000"/>
              </a:solidFill>
            </a:endParaRPr>
          </a:p>
        </p:txBody>
      </p:sp>
    </p:spTree>
    <p:extLst>
      <p:ext uri="{BB962C8B-B14F-4D97-AF65-F5344CB8AC3E}">
        <p14:creationId xmlns:p14="http://schemas.microsoft.com/office/powerpoint/2010/main" val="2143259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B45672-B71F-452E-BAD5-B05F7AF25C75}"/>
              </a:ext>
            </a:extLst>
          </p:cNvPr>
          <p:cNvSpPr>
            <a:spLocks noGrp="1"/>
          </p:cNvSpPr>
          <p:nvPr>
            <p:ph type="title"/>
          </p:nvPr>
        </p:nvSpPr>
        <p:spPr>
          <a:xfrm>
            <a:off x="640079" y="2053641"/>
            <a:ext cx="3669161" cy="2760098"/>
          </a:xfrm>
        </p:spPr>
        <p:txBody>
          <a:bodyPr>
            <a:normAutofit fontScale="90000"/>
          </a:bodyPr>
          <a:lstStyle/>
          <a:p>
            <a:r>
              <a:rPr lang="en-US" dirty="0">
                <a:solidFill>
                  <a:srgbClr val="FFFFFF"/>
                </a:solidFill>
              </a:rPr>
              <a:t>Pap smear</a:t>
            </a:r>
            <a:br>
              <a:rPr lang="en-US" dirty="0">
                <a:solidFill>
                  <a:srgbClr val="FFFFFF"/>
                </a:solidFill>
              </a:rPr>
            </a:br>
            <a:r>
              <a:rPr lang="en-US" dirty="0">
                <a:solidFill>
                  <a:srgbClr val="FFFFFF"/>
                </a:solidFill>
              </a:rPr>
              <a:t>&amp; High Vaginal Swab technique (videos)</a:t>
            </a:r>
          </a:p>
        </p:txBody>
      </p:sp>
      <p:sp>
        <p:nvSpPr>
          <p:cNvPr id="3" name="Content Placeholder 2">
            <a:extLst>
              <a:ext uri="{FF2B5EF4-FFF2-40B4-BE49-F238E27FC236}">
                <a16:creationId xmlns:a16="http://schemas.microsoft.com/office/drawing/2014/main" id="{EA48FE34-5B8B-4859-A57C-D38CA2A990C3}"/>
              </a:ext>
            </a:extLst>
          </p:cNvPr>
          <p:cNvSpPr>
            <a:spLocks noGrp="1"/>
          </p:cNvSpPr>
          <p:nvPr>
            <p:ph idx="1"/>
          </p:nvPr>
        </p:nvSpPr>
        <p:spPr>
          <a:xfrm>
            <a:off x="6090574" y="801866"/>
            <a:ext cx="5306084" cy="5230634"/>
          </a:xfrm>
        </p:spPr>
        <p:txBody>
          <a:bodyPr anchor="ctr">
            <a:normAutofit/>
          </a:bodyPr>
          <a:lstStyle/>
          <a:p>
            <a:r>
              <a:rPr lang="en-US" sz="2400" dirty="0">
                <a:hlinkClick r:id="rId3">
                  <a:extLst>
                    <a:ext uri="{A12FA001-AC4F-418D-AE19-62706E023703}">
                      <ahyp:hlinkClr xmlns:ahyp="http://schemas.microsoft.com/office/drawing/2018/hyperlinkcolor" xmlns="" val="tx"/>
                    </a:ext>
                  </a:extLst>
                </a:hlinkClick>
              </a:rPr>
              <a:t>Pap Smear- Cytology Cervical Smear</a:t>
            </a:r>
          </a:p>
          <a:p>
            <a:r>
              <a:rPr lang="en-US" sz="2400" dirty="0">
                <a:solidFill>
                  <a:srgbClr val="0563C1"/>
                </a:solidFill>
                <a:hlinkClick r:id="rId3">
                  <a:extLst>
                    <a:ext uri="{A12FA001-AC4F-418D-AE19-62706E023703}">
                      <ahyp:hlinkClr xmlns:ahyp="http://schemas.microsoft.com/office/drawing/2018/hyperlinkcolor" xmlns="" val="tx"/>
                    </a:ext>
                  </a:extLst>
                </a:hlinkClick>
              </a:rPr>
              <a:t>https://www-clinicalkey-com.uaeu.idm.oclc.org/#!/search/pap%2520smear/%7B%22facetquery%22:%5B%22+contenttype:VD%22%5D%7D</a:t>
            </a:r>
            <a:endParaRPr lang="en-US" sz="2400" dirty="0">
              <a:solidFill>
                <a:srgbClr val="000000"/>
              </a:solidFill>
            </a:endParaRPr>
          </a:p>
          <a:p>
            <a:r>
              <a:rPr lang="en-US" sz="2400" dirty="0">
                <a:solidFill>
                  <a:srgbClr val="000000"/>
                </a:solidFill>
              </a:rPr>
              <a:t>HVS-</a:t>
            </a:r>
          </a:p>
          <a:p>
            <a:r>
              <a:rPr lang="en-US" sz="2400" dirty="0">
                <a:hlinkClick r:id="rId4"/>
              </a:rPr>
              <a:t>https://www.youtube.com/watch?v=AZklKHwzyUE</a:t>
            </a:r>
            <a:endParaRPr lang="en-US" sz="2400" dirty="0">
              <a:solidFill>
                <a:srgbClr val="000000"/>
              </a:solidFill>
            </a:endParaRPr>
          </a:p>
        </p:txBody>
      </p:sp>
    </p:spTree>
    <p:extLst>
      <p:ext uri="{BB962C8B-B14F-4D97-AF65-F5344CB8AC3E}">
        <p14:creationId xmlns:p14="http://schemas.microsoft.com/office/powerpoint/2010/main" val="242785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FCB96EB8-E155-4374-99AA-671B1543242A}"/>
              </a:ext>
            </a:extLst>
          </p:cNvPr>
          <p:cNvGraphicFramePr>
            <a:graphicFrameLocks noGrp="1"/>
          </p:cNvGraphicFramePr>
          <p:nvPr>
            <p:ph idx="1"/>
            <p:extLst>
              <p:ext uri="{D42A27DB-BD31-4B8C-83A1-F6EECF244321}">
                <p14:modId xmlns:p14="http://schemas.microsoft.com/office/powerpoint/2010/main" val="332085883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19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8" name="Rectangle 17">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9869DD4B-8CF6-4671-90D3-6F046392C049}"/>
              </a:ext>
            </a:extLst>
          </p:cNvPr>
          <p:cNvSpPr>
            <a:spLocks noGrp="1"/>
          </p:cNvSpPr>
          <p:nvPr>
            <p:ph type="title"/>
          </p:nvPr>
        </p:nvSpPr>
        <p:spPr>
          <a:xfrm>
            <a:off x="512345" y="1735277"/>
            <a:ext cx="2823275" cy="4501127"/>
          </a:xfrm>
        </p:spPr>
        <p:txBody>
          <a:bodyPr anchor="t">
            <a:normAutofit/>
          </a:bodyPr>
          <a:lstStyle/>
          <a:p>
            <a:pPr algn="r"/>
            <a:r>
              <a:rPr lang="en-US" sz="3200" dirty="0">
                <a:solidFill>
                  <a:srgbClr val="FFFFFF"/>
                </a:solidFill>
              </a:rPr>
              <a:t>History outlines</a:t>
            </a:r>
          </a:p>
        </p:txBody>
      </p:sp>
      <p:sp>
        <p:nvSpPr>
          <p:cNvPr id="3" name="Content Placeholder 2">
            <a:extLst>
              <a:ext uri="{FF2B5EF4-FFF2-40B4-BE49-F238E27FC236}">
                <a16:creationId xmlns:a16="http://schemas.microsoft.com/office/drawing/2014/main" id="{64C8D4EB-992B-4987-97B1-033CD2D69D49}"/>
              </a:ext>
            </a:extLst>
          </p:cNvPr>
          <p:cNvSpPr>
            <a:spLocks noGrp="1"/>
          </p:cNvSpPr>
          <p:nvPr>
            <p:ph sz="half" idx="1"/>
          </p:nvPr>
        </p:nvSpPr>
        <p:spPr>
          <a:xfrm>
            <a:off x="4547698" y="1608667"/>
            <a:ext cx="3421958" cy="4501127"/>
          </a:xfrm>
        </p:spPr>
        <p:txBody>
          <a:bodyPr>
            <a:normAutofit/>
          </a:bodyPr>
          <a:lstStyle/>
          <a:p>
            <a:pPr marL="0" indent="0">
              <a:buNone/>
            </a:pPr>
            <a:r>
              <a:rPr lang="en-US" sz="1700"/>
              <a:t>I. Observation—nonverbal clues</a:t>
            </a:r>
          </a:p>
          <a:p>
            <a:pPr marL="0" indent="0">
              <a:buNone/>
            </a:pPr>
            <a:r>
              <a:rPr lang="en-US" sz="1700"/>
              <a:t>II. Chief complaint</a:t>
            </a:r>
          </a:p>
          <a:p>
            <a:pPr marL="0" indent="0">
              <a:buNone/>
            </a:pPr>
            <a:r>
              <a:rPr lang="en-US" sz="1700"/>
              <a:t>III. History of gynecologic problem(s)</a:t>
            </a:r>
          </a:p>
          <a:p>
            <a:pPr marL="457200" lvl="1" indent="0">
              <a:buNone/>
            </a:pPr>
            <a:r>
              <a:rPr lang="en-US" sz="1700"/>
              <a:t>A. Menstrual history—last menstrual period, previous menstrual period</a:t>
            </a:r>
          </a:p>
          <a:p>
            <a:pPr marL="457200" lvl="1" indent="0">
              <a:buNone/>
            </a:pPr>
            <a:r>
              <a:rPr lang="en-US" sz="1700"/>
              <a:t>B. Pregnancy history</a:t>
            </a:r>
          </a:p>
          <a:p>
            <a:pPr marL="457200" lvl="1" indent="0">
              <a:buNone/>
            </a:pPr>
            <a:r>
              <a:rPr lang="en-US" sz="1700"/>
              <a:t>C. Vaginal and pelvic infections</a:t>
            </a:r>
          </a:p>
          <a:p>
            <a:pPr marL="457200" lvl="1" indent="0">
              <a:buNone/>
            </a:pPr>
            <a:r>
              <a:rPr lang="en-US" sz="1700"/>
              <a:t>D. Gynecologic surgical procedures</a:t>
            </a:r>
          </a:p>
          <a:p>
            <a:pPr marL="457200" lvl="1" indent="0">
              <a:buNone/>
            </a:pPr>
            <a:r>
              <a:rPr lang="en-US" sz="1700"/>
              <a:t>E. Urologic history</a:t>
            </a:r>
          </a:p>
          <a:p>
            <a:pPr marL="457200" lvl="1" indent="0">
              <a:buNone/>
            </a:pPr>
            <a:r>
              <a:rPr lang="en-US" sz="1700"/>
              <a:t>F. Pelvic pain</a:t>
            </a:r>
          </a:p>
          <a:p>
            <a:pPr marL="457200" lvl="1" indent="0">
              <a:buNone/>
            </a:pPr>
            <a:r>
              <a:rPr lang="en-US" sz="1700"/>
              <a:t>G. Vaginal bleeding</a:t>
            </a:r>
          </a:p>
          <a:p>
            <a:pPr marL="457200" lvl="1" indent="0">
              <a:buNone/>
            </a:pPr>
            <a:r>
              <a:rPr lang="en-US" sz="1700"/>
              <a:t>H. Sexual status</a:t>
            </a:r>
          </a:p>
          <a:p>
            <a:pPr marL="457200" lvl="1" indent="0">
              <a:buNone/>
            </a:pPr>
            <a:r>
              <a:rPr lang="en-US" sz="1700"/>
              <a:t>I. Contraceptive status</a:t>
            </a:r>
          </a:p>
          <a:p>
            <a:endParaRPr lang="en-US" sz="1700"/>
          </a:p>
        </p:txBody>
      </p:sp>
      <p:sp>
        <p:nvSpPr>
          <p:cNvPr id="5" name="Content Placeholder 4">
            <a:extLst>
              <a:ext uri="{FF2B5EF4-FFF2-40B4-BE49-F238E27FC236}">
                <a16:creationId xmlns:a16="http://schemas.microsoft.com/office/drawing/2014/main" id="{CA7A742B-2B63-4A9B-B159-5295682CA74D}"/>
              </a:ext>
            </a:extLst>
          </p:cNvPr>
          <p:cNvSpPr>
            <a:spLocks noGrp="1"/>
          </p:cNvSpPr>
          <p:nvPr>
            <p:ph sz="half" idx="2"/>
          </p:nvPr>
        </p:nvSpPr>
        <p:spPr>
          <a:xfrm>
            <a:off x="8289696" y="1608667"/>
            <a:ext cx="3421957" cy="4501127"/>
          </a:xfrm>
        </p:spPr>
        <p:txBody>
          <a:bodyPr>
            <a:normAutofit/>
          </a:bodyPr>
          <a:lstStyle/>
          <a:p>
            <a:pPr marL="0" indent="0">
              <a:buNone/>
            </a:pPr>
            <a:r>
              <a:rPr lang="en-US" sz="1700"/>
              <a:t>IV. Significant health problems</a:t>
            </a:r>
          </a:p>
          <a:p>
            <a:pPr marL="0" indent="0">
              <a:buNone/>
            </a:pPr>
            <a:r>
              <a:rPr lang="en-US" sz="1700"/>
              <a:t>A. Systemic illnesses, including bleeding problems</a:t>
            </a:r>
          </a:p>
          <a:p>
            <a:pPr marL="0" indent="0">
              <a:buNone/>
            </a:pPr>
            <a:r>
              <a:rPr lang="en-US" sz="1700"/>
              <a:t>B. Surgical procedures</a:t>
            </a:r>
          </a:p>
          <a:p>
            <a:pPr marL="0" indent="0">
              <a:buNone/>
            </a:pPr>
            <a:r>
              <a:rPr lang="en-US" sz="1700"/>
              <a:t>C. Other hospitalizations</a:t>
            </a:r>
          </a:p>
          <a:p>
            <a:pPr marL="0" indent="0">
              <a:buNone/>
            </a:pPr>
            <a:r>
              <a:rPr lang="en-US" sz="1700"/>
              <a:t>V. Medications, habits, and allergies</a:t>
            </a:r>
          </a:p>
          <a:p>
            <a:pPr marL="0" indent="0">
              <a:buNone/>
            </a:pPr>
            <a:r>
              <a:rPr lang="en-US" sz="1700"/>
              <a:t>A. Medications taken</a:t>
            </a:r>
          </a:p>
          <a:p>
            <a:pPr marL="0" indent="0">
              <a:buNone/>
            </a:pPr>
            <a:r>
              <a:rPr lang="en-US" sz="1700"/>
              <a:t>B. Medication and other allergies</a:t>
            </a:r>
          </a:p>
          <a:p>
            <a:pPr marL="0" indent="0">
              <a:buNone/>
            </a:pPr>
            <a:r>
              <a:rPr lang="en-US" sz="1700"/>
              <a:t>C. Smoking history</a:t>
            </a:r>
          </a:p>
          <a:p>
            <a:pPr marL="0" indent="0">
              <a:buNone/>
            </a:pPr>
            <a:r>
              <a:rPr lang="en-US" sz="1700"/>
              <a:t>D. Alcohol usage</a:t>
            </a:r>
          </a:p>
          <a:p>
            <a:pPr marL="0" indent="0">
              <a:buNone/>
            </a:pPr>
            <a:r>
              <a:rPr lang="en-US" sz="1700"/>
              <a:t>E. Illicit drug usage</a:t>
            </a:r>
          </a:p>
          <a:p>
            <a:endParaRPr lang="en-US" sz="1700"/>
          </a:p>
        </p:txBody>
      </p:sp>
    </p:spTree>
    <p:extLst>
      <p:ext uri="{BB962C8B-B14F-4D97-AF65-F5344CB8AC3E}">
        <p14:creationId xmlns:p14="http://schemas.microsoft.com/office/powerpoint/2010/main" val="413307103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Rectangle 14">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07CC739-1A9D-4924-9551-BB83593CE63B}"/>
              </a:ext>
            </a:extLst>
          </p:cNvPr>
          <p:cNvSpPr>
            <a:spLocks noGrp="1"/>
          </p:cNvSpPr>
          <p:nvPr>
            <p:ph type="title"/>
          </p:nvPr>
        </p:nvSpPr>
        <p:spPr>
          <a:xfrm>
            <a:off x="992206" y="1608667"/>
            <a:ext cx="2823275" cy="4501127"/>
          </a:xfrm>
        </p:spPr>
        <p:txBody>
          <a:bodyPr anchor="t">
            <a:normAutofit/>
          </a:bodyPr>
          <a:lstStyle/>
          <a:p>
            <a:pPr algn="r"/>
            <a:r>
              <a:rPr lang="en-US" sz="3200" dirty="0">
                <a:solidFill>
                  <a:srgbClr val="FFFFFF"/>
                </a:solidFill>
              </a:rPr>
              <a:t>History outlines</a:t>
            </a:r>
          </a:p>
        </p:txBody>
      </p:sp>
      <p:sp>
        <p:nvSpPr>
          <p:cNvPr id="6" name="Content Placeholder 5">
            <a:extLst>
              <a:ext uri="{FF2B5EF4-FFF2-40B4-BE49-F238E27FC236}">
                <a16:creationId xmlns:a16="http://schemas.microsoft.com/office/drawing/2014/main" id="{176C2D1B-B816-4C11-A76E-B407276749A3}"/>
              </a:ext>
            </a:extLst>
          </p:cNvPr>
          <p:cNvSpPr>
            <a:spLocks noGrp="1"/>
          </p:cNvSpPr>
          <p:nvPr>
            <p:ph sz="half" idx="1"/>
          </p:nvPr>
        </p:nvSpPr>
        <p:spPr>
          <a:xfrm>
            <a:off x="4051299" y="647115"/>
            <a:ext cx="3918357" cy="5462680"/>
          </a:xfrm>
        </p:spPr>
        <p:txBody>
          <a:bodyPr>
            <a:normAutofit lnSpcReduction="10000"/>
          </a:bodyPr>
          <a:lstStyle/>
          <a:p>
            <a:pPr marL="0" indent="0">
              <a:buNone/>
            </a:pPr>
            <a:r>
              <a:rPr lang="en-US" sz="1700" dirty="0"/>
              <a:t>VI. Family history</a:t>
            </a:r>
          </a:p>
          <a:p>
            <a:pPr marL="0" indent="0">
              <a:buNone/>
            </a:pPr>
            <a:r>
              <a:rPr lang="en-US" sz="1700" dirty="0"/>
              <a:t>A. Illnesses and causes of death of first-order relatives</a:t>
            </a:r>
          </a:p>
          <a:p>
            <a:pPr marL="0" indent="0">
              <a:buNone/>
            </a:pPr>
            <a:r>
              <a:rPr lang="en-US" sz="1700" dirty="0"/>
              <a:t>B. Congenital malformations, mental retardation, and reproductive loss</a:t>
            </a:r>
          </a:p>
          <a:p>
            <a:pPr marL="0" indent="0">
              <a:buNone/>
            </a:pPr>
            <a:r>
              <a:rPr lang="en-US" sz="1700" dirty="0"/>
              <a:t>VII. Occupational and avocational history</a:t>
            </a:r>
          </a:p>
          <a:p>
            <a:pPr marL="0" indent="0">
              <a:buNone/>
            </a:pPr>
            <a:r>
              <a:rPr lang="en-US" sz="1700" dirty="0"/>
              <a:t>VIII. Social history</a:t>
            </a:r>
          </a:p>
          <a:p>
            <a:pPr marL="0" indent="0">
              <a:buNone/>
            </a:pPr>
            <a:r>
              <a:rPr lang="en-US" sz="1700" dirty="0"/>
              <a:t>IX. Review of systems</a:t>
            </a:r>
          </a:p>
          <a:p>
            <a:pPr marL="0" indent="0">
              <a:buNone/>
            </a:pPr>
            <a:r>
              <a:rPr lang="en-US" sz="1700" dirty="0"/>
              <a:t>A. Constitutional—such as fever, fatigue</a:t>
            </a:r>
          </a:p>
          <a:p>
            <a:pPr marL="0" indent="0">
              <a:buNone/>
            </a:pPr>
            <a:r>
              <a:rPr lang="en-US" sz="1700" dirty="0"/>
              <a:t>B. Head, eyes, ears, nose, mouth, throat</a:t>
            </a:r>
          </a:p>
          <a:p>
            <a:pPr marL="0" indent="0">
              <a:buNone/>
            </a:pPr>
            <a:r>
              <a:rPr lang="en-US" sz="1700" dirty="0"/>
              <a:t>C. Cardiovascular—such as chest pain</a:t>
            </a:r>
          </a:p>
          <a:p>
            <a:pPr marL="0" indent="0">
              <a:buNone/>
            </a:pPr>
            <a:r>
              <a:rPr lang="en-US" sz="1700" dirty="0"/>
              <a:t>D. Respiratory—such as cough or shortness of breath</a:t>
            </a:r>
          </a:p>
          <a:p>
            <a:pPr marL="0" indent="0">
              <a:buNone/>
            </a:pPr>
            <a:r>
              <a:rPr lang="en-US" sz="1700" dirty="0"/>
              <a:t>E. Gastrointestinal—such as constipation, bloating, diarrhea, abdominal pain</a:t>
            </a:r>
          </a:p>
          <a:p>
            <a:endParaRPr lang="en-US" sz="1400" dirty="0"/>
          </a:p>
        </p:txBody>
      </p:sp>
      <p:sp>
        <p:nvSpPr>
          <p:cNvPr id="8" name="Content Placeholder 7">
            <a:extLst>
              <a:ext uri="{FF2B5EF4-FFF2-40B4-BE49-F238E27FC236}">
                <a16:creationId xmlns:a16="http://schemas.microsoft.com/office/drawing/2014/main" id="{ECB36632-FD06-497E-9BC0-18C1F061534F}"/>
              </a:ext>
            </a:extLst>
          </p:cNvPr>
          <p:cNvSpPr>
            <a:spLocks noGrp="1"/>
          </p:cNvSpPr>
          <p:nvPr>
            <p:ph sz="half" idx="2"/>
          </p:nvPr>
        </p:nvSpPr>
        <p:spPr>
          <a:xfrm>
            <a:off x="8289696" y="647115"/>
            <a:ext cx="3421957" cy="5462680"/>
          </a:xfrm>
        </p:spPr>
        <p:txBody>
          <a:bodyPr>
            <a:normAutofit lnSpcReduction="10000"/>
          </a:bodyPr>
          <a:lstStyle/>
          <a:p>
            <a:pPr marL="0" indent="0">
              <a:buNone/>
            </a:pPr>
            <a:r>
              <a:rPr lang="en-US" sz="1600" dirty="0"/>
              <a:t>F. Genitourinary—such as incontinence, urinary frequency or urgency</a:t>
            </a:r>
          </a:p>
          <a:p>
            <a:pPr marL="0" indent="0">
              <a:buNone/>
            </a:pPr>
            <a:r>
              <a:rPr lang="en-US" sz="1600" dirty="0"/>
              <a:t>G. Musculoskeletal—such as back pain</a:t>
            </a:r>
          </a:p>
          <a:p>
            <a:pPr marL="0" indent="0">
              <a:buNone/>
            </a:pPr>
            <a:r>
              <a:rPr lang="en-US" sz="1600" dirty="0"/>
              <a:t>H. Skin</a:t>
            </a:r>
          </a:p>
          <a:p>
            <a:pPr marL="0" indent="0">
              <a:buNone/>
            </a:pPr>
            <a:r>
              <a:rPr lang="en-US" sz="1600" dirty="0"/>
              <a:t>I. Neurologic</a:t>
            </a:r>
          </a:p>
          <a:p>
            <a:pPr marL="0" indent="0">
              <a:buNone/>
            </a:pPr>
            <a:r>
              <a:rPr lang="en-US" sz="1600" dirty="0"/>
              <a:t>J. Psychiatric—such as sadness, feeling down or anxious; a short depression screening inventory can be administered; a frequently utilized inventory is the Patient Health Questionnaire 9</a:t>
            </a:r>
          </a:p>
          <a:p>
            <a:pPr marL="0" indent="0">
              <a:buNone/>
            </a:pPr>
            <a:r>
              <a:rPr lang="en-US" sz="1600" dirty="0"/>
              <a:t>K. Endocrine—such as significant weight gain or loss</a:t>
            </a:r>
          </a:p>
          <a:p>
            <a:pPr marL="0" indent="0">
              <a:buNone/>
            </a:pPr>
            <a:r>
              <a:rPr lang="en-US" sz="1600" dirty="0"/>
              <a:t>L. Hematologic—easy bleeding from gums or nose</a:t>
            </a:r>
          </a:p>
          <a:p>
            <a:pPr marL="0" indent="0">
              <a:buNone/>
            </a:pPr>
            <a:r>
              <a:rPr lang="en-US" sz="1600" dirty="0"/>
              <a:t>M. Allergic/immunologic</a:t>
            </a:r>
          </a:p>
          <a:p>
            <a:pPr marL="0" indent="0">
              <a:buNone/>
            </a:pPr>
            <a:r>
              <a:rPr lang="en-US" sz="1600" dirty="0"/>
              <a:t>X. Physical abuse</a:t>
            </a:r>
          </a:p>
          <a:p>
            <a:pPr marL="0" indent="0">
              <a:buNone/>
            </a:pPr>
            <a:r>
              <a:rPr lang="en-US" sz="1600" dirty="0"/>
              <a:t>A. Sexual abuse—incest, rape, sexual touching</a:t>
            </a:r>
          </a:p>
          <a:p>
            <a:endParaRPr lang="en-US" sz="1300" dirty="0"/>
          </a:p>
        </p:txBody>
      </p:sp>
    </p:spTree>
    <p:extLst>
      <p:ext uri="{BB962C8B-B14F-4D97-AF65-F5344CB8AC3E}">
        <p14:creationId xmlns:p14="http://schemas.microsoft.com/office/powerpoint/2010/main" val="15708088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6245</Words>
  <Application>Microsoft Office PowerPoint</Application>
  <PresentationFormat>Widescreen</PresentationFormat>
  <Paragraphs>652</Paragraphs>
  <Slides>79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Calibri Light</vt:lpstr>
      <vt:lpstr>Freestyle Script</vt:lpstr>
      <vt:lpstr>Wingdings</vt:lpstr>
      <vt:lpstr>Office Theme</vt:lpstr>
      <vt:lpstr>The art of gynecological history taking &amp; Examination</vt:lpstr>
      <vt:lpstr>Why history taking is important? </vt:lpstr>
      <vt:lpstr>Direct Observations Before Speaking to the Patient (Nonverbal Clues) </vt:lpstr>
      <vt:lpstr>Effective communication skills</vt:lpstr>
      <vt:lpstr>Components of Effective Physician Communication</vt:lpstr>
      <vt:lpstr>At the beginning</vt:lpstr>
      <vt:lpstr>Importance of age</vt:lpstr>
      <vt:lpstr>History outlines</vt:lpstr>
      <vt:lpstr>History outlines</vt:lpstr>
      <vt:lpstr>Essence of the Gynecologic History</vt:lpstr>
      <vt:lpstr>Common menstrual bleeding abnormalities</vt:lpstr>
      <vt:lpstr>Menstrual history </vt:lpstr>
      <vt:lpstr>Causes of post-coital bleeding</vt:lpstr>
      <vt:lpstr>Causes of intermenstrual bleeding</vt:lpstr>
      <vt:lpstr>Pelvic pain</vt:lpstr>
      <vt:lpstr>Vaginal discharge</vt:lpstr>
      <vt:lpstr>Vaginal discharge</vt:lpstr>
      <vt:lpstr>Taking a sexual history</vt:lpstr>
      <vt:lpstr>Some examples of direct questions around the menstrual history, together with some points requiring clarification </vt:lpstr>
      <vt:lpstr>Some examples of direct questions around the menstrual history, together with some points requiring clarification </vt:lpstr>
      <vt:lpstr>Several other questions are required in order to check for bleeding problems not connected to periods </vt:lpstr>
      <vt:lpstr>Symptoms of pelvic pain </vt:lpstr>
      <vt:lpstr>Characteristics of pelvic pain (SOCRAT)</vt:lpstr>
      <vt:lpstr>History of the Present Illness (HPI)</vt:lpstr>
      <vt:lpstr>Previous pregnancies. </vt:lpstr>
      <vt:lpstr>Direct questions that may help inform the obstetric history</vt:lpstr>
      <vt:lpstr>General Health History</vt:lpstr>
      <vt:lpstr>Past Gyn history</vt:lpstr>
      <vt:lpstr>Family History</vt:lpstr>
      <vt:lpstr>Occupational and Social History</vt:lpstr>
      <vt:lpstr>Safety Issues</vt:lpstr>
      <vt:lpstr>Nutritional and Dietary Assessment</vt:lpstr>
      <vt:lpstr>Dysmenorrhea history checklist</vt:lpstr>
      <vt:lpstr>Post menopause or perimenopause women</vt:lpstr>
      <vt:lpstr>Vaginal discharge</vt:lpstr>
      <vt:lpstr>Questions to ask if a prolapse is suspected</vt:lpstr>
      <vt:lpstr>Special questions in infertility cases</vt:lpstr>
      <vt:lpstr>Special questions in a case with abdominal pain relevant o gynecological condition</vt:lpstr>
      <vt:lpstr>A case with abdomino-pelvic mass</vt:lpstr>
      <vt:lpstr>Direct questions for patients presenting with pain on sexual intercourse</vt:lpstr>
      <vt:lpstr>Summary</vt:lpstr>
      <vt:lpstr>PowerPoint Presentation</vt:lpstr>
      <vt:lpstr>The gyn Examination</vt:lpstr>
      <vt:lpstr>Indications</vt:lpstr>
      <vt:lpstr>Indications for the first gyn examination</vt:lpstr>
      <vt:lpstr>Equipment</vt:lpstr>
      <vt:lpstr>Personnel</vt:lpstr>
      <vt:lpstr>Preparation-1</vt:lpstr>
      <vt:lpstr>Preparation-2</vt:lpstr>
      <vt:lpstr>Abdominal examination:</vt:lpstr>
      <vt:lpstr>Abdominal examination:</vt:lpstr>
      <vt:lpstr>Examples of questions</vt:lpstr>
      <vt:lpstr>Pelvic examination</vt:lpstr>
      <vt:lpstr>Vulvar inspection</vt:lpstr>
      <vt:lpstr>PowerPoint Presentation</vt:lpstr>
      <vt:lpstr>PowerPoint Presentation</vt:lpstr>
      <vt:lpstr>PowerPoint Presentation</vt:lpstr>
      <vt:lpstr>Inspection</vt:lpstr>
      <vt:lpstr>Examples of how to ask patient’s permission during pelvic &amp; bimanual examination</vt:lpstr>
      <vt:lpstr>Examples of how to ask patient’s permission during pelvic &amp; bimanual examination</vt:lpstr>
      <vt:lpstr>Vaginal examination </vt:lpstr>
      <vt:lpstr>Vagina, Cervix and Fornices:</vt:lpstr>
      <vt:lpstr>PowerPoint Presentation</vt:lpstr>
      <vt:lpstr>Uterus assessment during bimanual examination </vt:lpstr>
      <vt:lpstr>PowerPoint Presentation</vt:lpstr>
      <vt:lpstr>Ovaries and uterine tubes:</vt:lpstr>
      <vt:lpstr>To complete the examination:</vt:lpstr>
      <vt:lpstr>PowerPoint Presentation</vt:lpstr>
      <vt:lpstr>Bimanual examination (Demonstration)</vt:lpstr>
      <vt:lpstr>Cervical screening test</vt:lpstr>
      <vt:lpstr>Types of speculums in gynecology</vt:lpstr>
      <vt:lpstr>Papanicolaou sampling devices. Left to right: Cervex-Brush, Cytobrush, wooden spatula, plastic spatula, tongue blade, and cotton swab.  Use of the swab and tongue blade is discouraged. </vt:lpstr>
      <vt:lpstr>PowerPoint Presentation</vt:lpstr>
      <vt:lpstr>EXAMINATION SEQUENCE</vt:lpstr>
      <vt:lpstr>Obtaining the sample</vt:lpstr>
      <vt:lpstr>To assess prolapse</vt:lpstr>
      <vt:lpstr>To complete the examination:</vt:lpstr>
      <vt:lpstr>Pap smear &amp; High Vaginal Swab technique (videos)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gynecological history taking &amp; Examination</dc:title>
  <dc:creator>drmoamar@gmail.com</dc:creator>
  <cp:lastModifiedBy>Admin</cp:lastModifiedBy>
  <cp:revision>45</cp:revision>
  <dcterms:created xsi:type="dcterms:W3CDTF">2020-04-18T08:50:22Z</dcterms:created>
  <dcterms:modified xsi:type="dcterms:W3CDTF">2022-11-30T19:14:04Z</dcterms:modified>
</cp:coreProperties>
</file>