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8"/>
  </p:notesMasterIdLst>
  <p:sldIdLst>
    <p:sldId id="380" r:id="rId2"/>
    <p:sldId id="391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7" r:id="rId11"/>
    <p:sldId id="256" r:id="rId12"/>
    <p:sldId id="276" r:id="rId13"/>
    <p:sldId id="277" r:id="rId14"/>
    <p:sldId id="257" r:id="rId15"/>
    <p:sldId id="314" r:id="rId16"/>
    <p:sldId id="310" r:id="rId17"/>
    <p:sldId id="258" r:id="rId18"/>
    <p:sldId id="259" r:id="rId19"/>
    <p:sldId id="266" r:id="rId20"/>
    <p:sldId id="371" r:id="rId21"/>
    <p:sldId id="268" r:id="rId22"/>
    <p:sldId id="269" r:id="rId23"/>
    <p:sldId id="321" r:id="rId24"/>
    <p:sldId id="372" r:id="rId25"/>
    <p:sldId id="324" r:id="rId26"/>
    <p:sldId id="373" r:id="rId27"/>
    <p:sldId id="374" r:id="rId28"/>
    <p:sldId id="367" r:id="rId29"/>
    <p:sldId id="375" r:id="rId30"/>
    <p:sldId id="270" r:id="rId31"/>
    <p:sldId id="359" r:id="rId32"/>
    <p:sldId id="376" r:id="rId33"/>
    <p:sldId id="378" r:id="rId34"/>
    <p:sldId id="377" r:id="rId35"/>
    <p:sldId id="379" r:id="rId36"/>
    <p:sldId id="361" r:id="rId37"/>
    <p:sldId id="263" r:id="rId38"/>
    <p:sldId id="362" r:id="rId39"/>
    <p:sldId id="369" r:id="rId40"/>
    <p:sldId id="363" r:id="rId41"/>
    <p:sldId id="365" r:id="rId42"/>
    <p:sldId id="282" r:id="rId43"/>
    <p:sldId id="283" r:id="rId44"/>
    <p:sldId id="366" r:id="rId45"/>
    <p:sldId id="370" r:id="rId46"/>
    <p:sldId id="358" r:id="rId47"/>
    <p:sldId id="295" r:id="rId48"/>
    <p:sldId id="296" r:id="rId49"/>
    <p:sldId id="297" r:id="rId50"/>
    <p:sldId id="333" r:id="rId51"/>
    <p:sldId id="329" r:id="rId52"/>
    <p:sldId id="330" r:id="rId53"/>
    <p:sldId id="331" r:id="rId54"/>
    <p:sldId id="332" r:id="rId55"/>
    <p:sldId id="334" r:id="rId56"/>
    <p:sldId id="381" r:id="rId57"/>
    <p:sldId id="382" r:id="rId58"/>
    <p:sldId id="383" r:id="rId59"/>
    <p:sldId id="260" r:id="rId60"/>
    <p:sldId id="261" r:id="rId61"/>
    <p:sldId id="262" r:id="rId62"/>
    <p:sldId id="384" r:id="rId63"/>
    <p:sldId id="264" r:id="rId64"/>
    <p:sldId id="265" r:id="rId65"/>
    <p:sldId id="385" r:id="rId66"/>
    <p:sldId id="267" r:id="rId67"/>
    <p:sldId id="386" r:id="rId68"/>
    <p:sldId id="387" r:id="rId69"/>
    <p:sldId id="388" r:id="rId70"/>
    <p:sldId id="271" r:id="rId71"/>
    <p:sldId id="272" r:id="rId72"/>
    <p:sldId id="273" r:id="rId73"/>
    <p:sldId id="274" r:id="rId74"/>
    <p:sldId id="275" r:id="rId75"/>
    <p:sldId id="389" r:id="rId76"/>
    <p:sldId id="390" r:id="rId7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3AA49-E0E1-4008-99D9-446A985E57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CE1E6-5B8D-42AD-904A-5463A26A909A}">
      <dgm:prSet phldrT="[Text]"/>
      <dgm:spPr/>
      <dgm:t>
        <a:bodyPr/>
        <a:lstStyle/>
        <a:p>
          <a:r>
            <a:rPr lang="en-US" dirty="0"/>
            <a:t>Modes of presentation </a:t>
          </a:r>
        </a:p>
      </dgm:t>
    </dgm:pt>
    <dgm:pt modelId="{09B9A0AF-3F1C-4D4A-AC15-4A461744C985}" type="parTrans" cxnId="{066B92A6-9190-4C0E-876D-45A616A95713}">
      <dgm:prSet/>
      <dgm:spPr/>
      <dgm:t>
        <a:bodyPr/>
        <a:lstStyle/>
        <a:p>
          <a:endParaRPr lang="en-US"/>
        </a:p>
      </dgm:t>
    </dgm:pt>
    <dgm:pt modelId="{AD547FC2-A964-4405-8E40-6DDFB7D12F49}" type="sibTrans" cxnId="{066B92A6-9190-4C0E-876D-45A616A95713}">
      <dgm:prSet/>
      <dgm:spPr/>
      <dgm:t>
        <a:bodyPr/>
        <a:lstStyle/>
        <a:p>
          <a:endParaRPr lang="en-US"/>
        </a:p>
      </dgm:t>
    </dgm:pt>
    <dgm:pt modelId="{4B9AF334-7999-4534-ACC1-46820CF0644F}">
      <dgm:prSet phldrT="[Text]"/>
      <dgm:spPr/>
      <dgm:t>
        <a:bodyPr/>
        <a:lstStyle/>
        <a:p>
          <a:pPr rtl="0"/>
          <a:r>
            <a:rPr lang="en-US" dirty="0"/>
            <a:t>Asymptomatic</a:t>
          </a:r>
        </a:p>
      </dgm:t>
    </dgm:pt>
    <dgm:pt modelId="{AB4A65AE-C621-47E0-89BC-E0DA3769FC03}" type="parTrans" cxnId="{468D6A28-BC3D-429F-97BC-D14081159D02}">
      <dgm:prSet/>
      <dgm:spPr/>
      <dgm:t>
        <a:bodyPr/>
        <a:lstStyle/>
        <a:p>
          <a:endParaRPr lang="en-US"/>
        </a:p>
      </dgm:t>
    </dgm:pt>
    <dgm:pt modelId="{C936D0AF-3E28-49F0-B442-14A70CA44668}" type="sibTrans" cxnId="{468D6A28-BC3D-429F-97BC-D14081159D02}">
      <dgm:prSet/>
      <dgm:spPr/>
      <dgm:t>
        <a:bodyPr/>
        <a:lstStyle/>
        <a:p>
          <a:endParaRPr lang="en-US"/>
        </a:p>
      </dgm:t>
    </dgm:pt>
    <dgm:pt modelId="{7C8D9C37-DA3A-45B9-BD88-076CB2716B8D}">
      <dgm:prSet/>
      <dgm:spPr/>
      <dgm:t>
        <a:bodyPr/>
        <a:lstStyle/>
        <a:p>
          <a:pPr rtl="0"/>
          <a:r>
            <a:rPr lang="en-US" dirty="0"/>
            <a:t>Symptomatic</a:t>
          </a:r>
        </a:p>
      </dgm:t>
    </dgm:pt>
    <dgm:pt modelId="{BFEA77EF-7785-455C-B5CF-CD7EDC48342E}" type="parTrans" cxnId="{F526BA36-998B-46BB-93FA-F69D4CA40F2A}">
      <dgm:prSet/>
      <dgm:spPr/>
      <dgm:t>
        <a:bodyPr/>
        <a:lstStyle/>
        <a:p>
          <a:endParaRPr lang="en-US"/>
        </a:p>
      </dgm:t>
    </dgm:pt>
    <dgm:pt modelId="{4EFF3319-E9E6-4905-AFEA-7153EEED7DF2}" type="sibTrans" cxnId="{F526BA36-998B-46BB-93FA-F69D4CA40F2A}">
      <dgm:prSet/>
      <dgm:spPr/>
      <dgm:t>
        <a:bodyPr/>
        <a:lstStyle/>
        <a:p>
          <a:endParaRPr lang="en-US"/>
        </a:p>
      </dgm:t>
    </dgm:pt>
    <dgm:pt modelId="{A28E08B3-E8A1-4F25-A9BF-55607806741E}" type="pres">
      <dgm:prSet presAssocID="{D553AA49-E0E1-4008-99D9-446A985E57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D5B29E4-BA07-4F46-AD94-462D7DC47A87}" type="pres">
      <dgm:prSet presAssocID="{879CE1E6-5B8D-42AD-904A-5463A26A909A}" presName="hierRoot1" presStyleCnt="0"/>
      <dgm:spPr/>
    </dgm:pt>
    <dgm:pt modelId="{1C22E422-B7ED-44F9-A501-35A156AD031E}" type="pres">
      <dgm:prSet presAssocID="{879CE1E6-5B8D-42AD-904A-5463A26A909A}" presName="composite" presStyleCnt="0"/>
      <dgm:spPr/>
    </dgm:pt>
    <dgm:pt modelId="{D16BA656-EB3A-4674-8F58-01B195559F04}" type="pres">
      <dgm:prSet presAssocID="{879CE1E6-5B8D-42AD-904A-5463A26A909A}" presName="background" presStyleLbl="node0" presStyleIdx="0" presStyleCnt="1"/>
      <dgm:spPr/>
    </dgm:pt>
    <dgm:pt modelId="{CE221A30-976C-48C3-975B-308617B14EBC}" type="pres">
      <dgm:prSet presAssocID="{879CE1E6-5B8D-42AD-904A-5463A26A909A}" presName="text" presStyleLbl="fgAcc0" presStyleIdx="0" presStyleCnt="1" custScaleY="79368" custLinFactNeighborX="-277" custLinFactNeighborY="-23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6B681D5-9F24-48AE-9708-64C6FAFE0E26}" type="pres">
      <dgm:prSet presAssocID="{879CE1E6-5B8D-42AD-904A-5463A26A909A}" presName="hierChild2" presStyleCnt="0"/>
      <dgm:spPr/>
    </dgm:pt>
    <dgm:pt modelId="{0BC0EDB2-9862-4B3B-AB48-BE9FFD65510B}" type="pres">
      <dgm:prSet presAssocID="{AB4A65AE-C621-47E0-89BC-E0DA3769FC03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C09D8E8-552C-478E-8C44-6A20F974856E}" type="pres">
      <dgm:prSet presAssocID="{4B9AF334-7999-4534-ACC1-46820CF0644F}" presName="hierRoot2" presStyleCnt="0"/>
      <dgm:spPr/>
    </dgm:pt>
    <dgm:pt modelId="{9B97AD0A-63AE-4B44-9479-EBDC7002A13D}" type="pres">
      <dgm:prSet presAssocID="{4B9AF334-7999-4534-ACC1-46820CF0644F}" presName="composite2" presStyleCnt="0"/>
      <dgm:spPr/>
    </dgm:pt>
    <dgm:pt modelId="{DD71994B-D5F9-4F6B-BCFF-77AE974888CF}" type="pres">
      <dgm:prSet presAssocID="{4B9AF334-7999-4534-ACC1-46820CF0644F}" presName="background2" presStyleLbl="node2" presStyleIdx="0" presStyleCnt="2"/>
      <dgm:spPr/>
    </dgm:pt>
    <dgm:pt modelId="{DFC4D46C-EA6C-4B81-9DE8-FD42F6893715}" type="pres">
      <dgm:prSet presAssocID="{4B9AF334-7999-4534-ACC1-46820CF0644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3657AAB-6365-4CF9-B34B-DCE38F96375F}" type="pres">
      <dgm:prSet presAssocID="{4B9AF334-7999-4534-ACC1-46820CF0644F}" presName="hierChild3" presStyleCnt="0"/>
      <dgm:spPr/>
    </dgm:pt>
    <dgm:pt modelId="{EF05E692-0BCC-42C0-B56C-3C4971C377E5}" type="pres">
      <dgm:prSet presAssocID="{BFEA77EF-7785-455C-B5CF-CD7EDC48342E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C3FA430-E484-4238-B0AB-BF4D9DC4D7AE}" type="pres">
      <dgm:prSet presAssocID="{7C8D9C37-DA3A-45B9-BD88-076CB2716B8D}" presName="hierRoot2" presStyleCnt="0"/>
      <dgm:spPr/>
    </dgm:pt>
    <dgm:pt modelId="{CEA21B9E-3FFB-4ED3-830D-D33A2314F179}" type="pres">
      <dgm:prSet presAssocID="{7C8D9C37-DA3A-45B9-BD88-076CB2716B8D}" presName="composite2" presStyleCnt="0"/>
      <dgm:spPr/>
    </dgm:pt>
    <dgm:pt modelId="{08B4F9F9-DEFD-4563-917F-3C84DFF7DB88}" type="pres">
      <dgm:prSet presAssocID="{7C8D9C37-DA3A-45B9-BD88-076CB2716B8D}" presName="background2" presStyleLbl="node2" presStyleIdx="1" presStyleCnt="2"/>
      <dgm:spPr/>
    </dgm:pt>
    <dgm:pt modelId="{BAB0FAFE-9F91-4BDF-9021-69AC97FF1969}" type="pres">
      <dgm:prSet presAssocID="{7C8D9C37-DA3A-45B9-BD88-076CB2716B8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FDC7B2-7757-44C6-9F43-307CF7AFEA40}" type="pres">
      <dgm:prSet presAssocID="{7C8D9C37-DA3A-45B9-BD88-076CB2716B8D}" presName="hierChild3" presStyleCnt="0"/>
      <dgm:spPr/>
    </dgm:pt>
  </dgm:ptLst>
  <dgm:cxnLst>
    <dgm:cxn modelId="{34FFAD9B-904D-4C08-81FF-38EBA65BB0AE}" type="presOf" srcId="{BFEA77EF-7785-455C-B5CF-CD7EDC48342E}" destId="{EF05E692-0BCC-42C0-B56C-3C4971C377E5}" srcOrd="0" destOrd="0" presId="urn:microsoft.com/office/officeart/2005/8/layout/hierarchy1"/>
    <dgm:cxn modelId="{E2D6EBC1-4E52-475D-8EDA-428525AC2036}" type="presOf" srcId="{879CE1E6-5B8D-42AD-904A-5463A26A909A}" destId="{CE221A30-976C-48C3-975B-308617B14EBC}" srcOrd="0" destOrd="0" presId="urn:microsoft.com/office/officeart/2005/8/layout/hierarchy1"/>
    <dgm:cxn modelId="{659FBB78-AAE8-41DE-80D8-74FDDAD73680}" type="presOf" srcId="{4B9AF334-7999-4534-ACC1-46820CF0644F}" destId="{DFC4D46C-EA6C-4B81-9DE8-FD42F6893715}" srcOrd="0" destOrd="0" presId="urn:microsoft.com/office/officeart/2005/8/layout/hierarchy1"/>
    <dgm:cxn modelId="{066B92A6-9190-4C0E-876D-45A616A95713}" srcId="{D553AA49-E0E1-4008-99D9-446A985E5735}" destId="{879CE1E6-5B8D-42AD-904A-5463A26A909A}" srcOrd="0" destOrd="0" parTransId="{09B9A0AF-3F1C-4D4A-AC15-4A461744C985}" sibTransId="{AD547FC2-A964-4405-8E40-6DDFB7D12F49}"/>
    <dgm:cxn modelId="{468D6A28-BC3D-429F-97BC-D14081159D02}" srcId="{879CE1E6-5B8D-42AD-904A-5463A26A909A}" destId="{4B9AF334-7999-4534-ACC1-46820CF0644F}" srcOrd="0" destOrd="0" parTransId="{AB4A65AE-C621-47E0-89BC-E0DA3769FC03}" sibTransId="{C936D0AF-3E28-49F0-B442-14A70CA44668}"/>
    <dgm:cxn modelId="{C8F505D2-7D4E-45DE-AA97-C40B4FD95D26}" type="presOf" srcId="{D553AA49-E0E1-4008-99D9-446A985E5735}" destId="{A28E08B3-E8A1-4F25-A9BF-55607806741E}" srcOrd="0" destOrd="0" presId="urn:microsoft.com/office/officeart/2005/8/layout/hierarchy1"/>
    <dgm:cxn modelId="{F526BA36-998B-46BB-93FA-F69D4CA40F2A}" srcId="{879CE1E6-5B8D-42AD-904A-5463A26A909A}" destId="{7C8D9C37-DA3A-45B9-BD88-076CB2716B8D}" srcOrd="1" destOrd="0" parTransId="{BFEA77EF-7785-455C-B5CF-CD7EDC48342E}" sibTransId="{4EFF3319-E9E6-4905-AFEA-7153EEED7DF2}"/>
    <dgm:cxn modelId="{B66F5D08-2D02-465E-B18B-4E50A0EE3636}" type="presOf" srcId="{AB4A65AE-C621-47E0-89BC-E0DA3769FC03}" destId="{0BC0EDB2-9862-4B3B-AB48-BE9FFD65510B}" srcOrd="0" destOrd="0" presId="urn:microsoft.com/office/officeart/2005/8/layout/hierarchy1"/>
    <dgm:cxn modelId="{55C3EA5C-9B17-476C-8875-A39D04997E1A}" type="presOf" srcId="{7C8D9C37-DA3A-45B9-BD88-076CB2716B8D}" destId="{BAB0FAFE-9F91-4BDF-9021-69AC97FF1969}" srcOrd="0" destOrd="0" presId="urn:microsoft.com/office/officeart/2005/8/layout/hierarchy1"/>
    <dgm:cxn modelId="{CCB5125B-FACF-4E17-AE34-DBCE46751E40}" type="presParOf" srcId="{A28E08B3-E8A1-4F25-A9BF-55607806741E}" destId="{8D5B29E4-BA07-4F46-AD94-462D7DC47A87}" srcOrd="0" destOrd="0" presId="urn:microsoft.com/office/officeart/2005/8/layout/hierarchy1"/>
    <dgm:cxn modelId="{A6FE22FE-B68F-4DE2-9B4A-888C0A540C76}" type="presParOf" srcId="{8D5B29E4-BA07-4F46-AD94-462D7DC47A87}" destId="{1C22E422-B7ED-44F9-A501-35A156AD031E}" srcOrd="0" destOrd="0" presId="urn:microsoft.com/office/officeart/2005/8/layout/hierarchy1"/>
    <dgm:cxn modelId="{12856AC1-48C7-4BEB-A22B-190F2E19EFE8}" type="presParOf" srcId="{1C22E422-B7ED-44F9-A501-35A156AD031E}" destId="{D16BA656-EB3A-4674-8F58-01B195559F04}" srcOrd="0" destOrd="0" presId="urn:microsoft.com/office/officeart/2005/8/layout/hierarchy1"/>
    <dgm:cxn modelId="{CAC3E069-0919-4BCD-9EB4-EEA92B82AE46}" type="presParOf" srcId="{1C22E422-B7ED-44F9-A501-35A156AD031E}" destId="{CE221A30-976C-48C3-975B-308617B14EBC}" srcOrd="1" destOrd="0" presId="urn:microsoft.com/office/officeart/2005/8/layout/hierarchy1"/>
    <dgm:cxn modelId="{81771667-5A72-4447-92E9-47AFB22F6005}" type="presParOf" srcId="{8D5B29E4-BA07-4F46-AD94-462D7DC47A87}" destId="{F6B681D5-9F24-48AE-9708-64C6FAFE0E26}" srcOrd="1" destOrd="0" presId="urn:microsoft.com/office/officeart/2005/8/layout/hierarchy1"/>
    <dgm:cxn modelId="{C01AD807-A47A-4E30-BCE8-B5A132F6EE6B}" type="presParOf" srcId="{F6B681D5-9F24-48AE-9708-64C6FAFE0E26}" destId="{0BC0EDB2-9862-4B3B-AB48-BE9FFD65510B}" srcOrd="0" destOrd="0" presId="urn:microsoft.com/office/officeart/2005/8/layout/hierarchy1"/>
    <dgm:cxn modelId="{E3214007-9FE4-4BAE-A089-73DC45B99038}" type="presParOf" srcId="{F6B681D5-9F24-48AE-9708-64C6FAFE0E26}" destId="{BC09D8E8-552C-478E-8C44-6A20F974856E}" srcOrd="1" destOrd="0" presId="urn:microsoft.com/office/officeart/2005/8/layout/hierarchy1"/>
    <dgm:cxn modelId="{211D6011-8A37-4941-8964-93B0C0CA0B57}" type="presParOf" srcId="{BC09D8E8-552C-478E-8C44-6A20F974856E}" destId="{9B97AD0A-63AE-4B44-9479-EBDC7002A13D}" srcOrd="0" destOrd="0" presId="urn:microsoft.com/office/officeart/2005/8/layout/hierarchy1"/>
    <dgm:cxn modelId="{2FD20203-0E8E-4E2F-9184-B2F9851488FA}" type="presParOf" srcId="{9B97AD0A-63AE-4B44-9479-EBDC7002A13D}" destId="{DD71994B-D5F9-4F6B-BCFF-77AE974888CF}" srcOrd="0" destOrd="0" presId="urn:microsoft.com/office/officeart/2005/8/layout/hierarchy1"/>
    <dgm:cxn modelId="{EA22DA62-A1D8-422D-9317-4F82018D9874}" type="presParOf" srcId="{9B97AD0A-63AE-4B44-9479-EBDC7002A13D}" destId="{DFC4D46C-EA6C-4B81-9DE8-FD42F6893715}" srcOrd="1" destOrd="0" presId="urn:microsoft.com/office/officeart/2005/8/layout/hierarchy1"/>
    <dgm:cxn modelId="{9D220F27-BDD7-4EC4-8D1A-3D524C4EB59C}" type="presParOf" srcId="{BC09D8E8-552C-478E-8C44-6A20F974856E}" destId="{53657AAB-6365-4CF9-B34B-DCE38F96375F}" srcOrd="1" destOrd="0" presId="urn:microsoft.com/office/officeart/2005/8/layout/hierarchy1"/>
    <dgm:cxn modelId="{D889BDFF-8088-4159-B4C4-FF5AE6C49CD8}" type="presParOf" srcId="{F6B681D5-9F24-48AE-9708-64C6FAFE0E26}" destId="{EF05E692-0BCC-42C0-B56C-3C4971C377E5}" srcOrd="2" destOrd="0" presId="urn:microsoft.com/office/officeart/2005/8/layout/hierarchy1"/>
    <dgm:cxn modelId="{C65605CE-FCA5-417C-9AFD-49F47770DAC3}" type="presParOf" srcId="{F6B681D5-9F24-48AE-9708-64C6FAFE0E26}" destId="{7C3FA430-E484-4238-B0AB-BF4D9DC4D7AE}" srcOrd="3" destOrd="0" presId="urn:microsoft.com/office/officeart/2005/8/layout/hierarchy1"/>
    <dgm:cxn modelId="{D02C9B37-DD45-499F-A608-EDCD5BBCDA3F}" type="presParOf" srcId="{7C3FA430-E484-4238-B0AB-BF4D9DC4D7AE}" destId="{CEA21B9E-3FFB-4ED3-830D-D33A2314F179}" srcOrd="0" destOrd="0" presId="urn:microsoft.com/office/officeart/2005/8/layout/hierarchy1"/>
    <dgm:cxn modelId="{643AE081-9EBC-450D-989B-0DD7FE2348E2}" type="presParOf" srcId="{CEA21B9E-3FFB-4ED3-830D-D33A2314F179}" destId="{08B4F9F9-DEFD-4563-917F-3C84DFF7DB88}" srcOrd="0" destOrd="0" presId="urn:microsoft.com/office/officeart/2005/8/layout/hierarchy1"/>
    <dgm:cxn modelId="{0A606C8D-B2CF-436F-822C-1968B7D76147}" type="presParOf" srcId="{CEA21B9E-3FFB-4ED3-830D-D33A2314F179}" destId="{BAB0FAFE-9F91-4BDF-9021-69AC97FF1969}" srcOrd="1" destOrd="0" presId="urn:microsoft.com/office/officeart/2005/8/layout/hierarchy1"/>
    <dgm:cxn modelId="{C9C2DA7B-BB7B-4701-BDC8-817BD3E95BD5}" type="presParOf" srcId="{7C3FA430-E484-4238-B0AB-BF4D9DC4D7AE}" destId="{6AFDC7B2-7757-44C6-9F43-307CF7AFEA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E692-0BCC-42C0-B56C-3C4971C377E5}">
      <dsp:nvSpPr>
        <dsp:cNvPr id="0" name=""/>
        <dsp:cNvSpPr/>
      </dsp:nvSpPr>
      <dsp:spPr>
        <a:xfrm>
          <a:off x="2692954" y="774080"/>
          <a:ext cx="970764" cy="48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65"/>
              </a:lnTo>
              <a:lnTo>
                <a:pt x="970764" y="337465"/>
              </a:lnTo>
              <a:lnTo>
                <a:pt x="970764" y="483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0EDB2-9862-4B3B-AB48-BE9FFD65510B}">
      <dsp:nvSpPr>
        <dsp:cNvPr id="0" name=""/>
        <dsp:cNvSpPr/>
      </dsp:nvSpPr>
      <dsp:spPr>
        <a:xfrm>
          <a:off x="1730950" y="774080"/>
          <a:ext cx="962003" cy="483960"/>
        </a:xfrm>
        <a:custGeom>
          <a:avLst/>
          <a:gdLst/>
          <a:ahLst/>
          <a:cxnLst/>
          <a:rect l="0" t="0" r="0" b="0"/>
          <a:pathLst>
            <a:path>
              <a:moveTo>
                <a:pt x="962003" y="0"/>
              </a:moveTo>
              <a:lnTo>
                <a:pt x="962003" y="337465"/>
              </a:lnTo>
              <a:lnTo>
                <a:pt x="0" y="337465"/>
              </a:lnTo>
              <a:lnTo>
                <a:pt x="0" y="483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BA656-EB3A-4674-8F58-01B195559F04}">
      <dsp:nvSpPr>
        <dsp:cNvPr id="0" name=""/>
        <dsp:cNvSpPr/>
      </dsp:nvSpPr>
      <dsp:spPr>
        <a:xfrm>
          <a:off x="1902276" y="-22902"/>
          <a:ext cx="1581355" cy="796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21A30-976C-48C3-975B-308617B14EBC}">
      <dsp:nvSpPr>
        <dsp:cNvPr id="0" name=""/>
        <dsp:cNvSpPr/>
      </dsp:nvSpPr>
      <dsp:spPr>
        <a:xfrm>
          <a:off x="2077982" y="144018"/>
          <a:ext cx="1581355" cy="796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Modes of presentation </a:t>
          </a:r>
        </a:p>
      </dsp:txBody>
      <dsp:txXfrm>
        <a:off x="2101325" y="167361"/>
        <a:ext cx="1534669" cy="750296"/>
      </dsp:txXfrm>
    </dsp:sp>
    <dsp:sp modelId="{DD71994B-D5F9-4F6B-BCFF-77AE974888CF}">
      <dsp:nvSpPr>
        <dsp:cNvPr id="0" name=""/>
        <dsp:cNvSpPr/>
      </dsp:nvSpPr>
      <dsp:spPr>
        <a:xfrm>
          <a:off x="940272" y="1258040"/>
          <a:ext cx="1581355" cy="1004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4D46C-EA6C-4B81-9DE8-FD42F6893715}">
      <dsp:nvSpPr>
        <dsp:cNvPr id="0" name=""/>
        <dsp:cNvSpPr/>
      </dsp:nvSpPr>
      <dsp:spPr>
        <a:xfrm>
          <a:off x="1115979" y="1424961"/>
          <a:ext cx="1581355" cy="1004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Asymptomatic</a:t>
          </a:r>
        </a:p>
      </dsp:txBody>
      <dsp:txXfrm>
        <a:off x="1145390" y="1454372"/>
        <a:ext cx="1522533" cy="945338"/>
      </dsp:txXfrm>
    </dsp:sp>
    <dsp:sp modelId="{08B4F9F9-DEFD-4563-917F-3C84DFF7DB88}">
      <dsp:nvSpPr>
        <dsp:cNvPr id="0" name=""/>
        <dsp:cNvSpPr/>
      </dsp:nvSpPr>
      <dsp:spPr>
        <a:xfrm>
          <a:off x="2873041" y="1258040"/>
          <a:ext cx="1581355" cy="1004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0FAFE-9F91-4BDF-9021-69AC97FF1969}">
      <dsp:nvSpPr>
        <dsp:cNvPr id="0" name=""/>
        <dsp:cNvSpPr/>
      </dsp:nvSpPr>
      <dsp:spPr>
        <a:xfrm>
          <a:off x="3048747" y="1424961"/>
          <a:ext cx="1581355" cy="1004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Symptomatic</a:t>
          </a:r>
        </a:p>
      </dsp:txBody>
      <dsp:txXfrm>
        <a:off x="3078158" y="1454372"/>
        <a:ext cx="1522533" cy="94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D4717D-662F-4C03-ADE7-66704EC42BAE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C23B0B-F5BD-4AF8-B7F7-E6810C6C141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134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patient who is suspected of having </a:t>
            </a:r>
            <a:r>
              <a:rPr lang="en-US" dirty="0" err="1"/>
              <a:t>hypomagnesemic</a:t>
            </a:r>
            <a:r>
              <a:rPr lang="en-US" dirty="0"/>
              <a:t>-hypokalemic ventricular arrhythmias should receive 50 </a:t>
            </a:r>
            <a:r>
              <a:rPr lang="en-US" dirty="0" err="1"/>
              <a:t>mEq</a:t>
            </a:r>
            <a:r>
              <a:rPr lang="en-US" dirty="0"/>
              <a:t> of intravenous magnesium, given slowly over 8-24 hours. This dose can be repeated as necessary to maintain the plasma magnesium concentration above 1.0 mg/</a:t>
            </a:r>
            <a:r>
              <a:rPr lang="en-US" dirty="0" err="1"/>
              <a:t>dL</a:t>
            </a:r>
            <a:r>
              <a:rPr lang="en-US" dirty="0"/>
              <a:t> (0.4 </a:t>
            </a:r>
            <a:r>
              <a:rPr lang="en-US" dirty="0" err="1"/>
              <a:t>mmol</a:t>
            </a:r>
            <a:r>
              <a:rPr lang="en-US" dirty="0"/>
              <a:t>/L or 0.8 </a:t>
            </a:r>
            <a:r>
              <a:rPr lang="en-US" dirty="0" err="1"/>
              <a:t>mEq</a:t>
            </a:r>
            <a:r>
              <a:rPr lang="en-US" dirty="0"/>
              <a:t>/L)</a:t>
            </a:r>
          </a:p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CA5E-D880-4400-927E-F805F7B09EB1}" type="slidenum">
              <a:rPr lang="ar-SA" smtClean="0">
                <a:solidFill>
                  <a:prstClr val="black"/>
                </a:solidFill>
              </a:rPr>
              <a:pPr/>
              <a:t>46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Otherwhise</a:t>
            </a:r>
            <a:r>
              <a:rPr lang="en-US" dirty="0"/>
              <a:t> ( like </a:t>
            </a:r>
            <a:r>
              <a:rPr lang="en-US" dirty="0" err="1"/>
              <a:t>symp</a:t>
            </a:r>
            <a:r>
              <a:rPr lang="en-US" dirty="0"/>
              <a:t>. Or </a:t>
            </a:r>
            <a:r>
              <a:rPr lang="en-US" dirty="0" err="1"/>
              <a:t>asymp</a:t>
            </a:r>
            <a:r>
              <a:rPr lang="en-US" dirty="0"/>
              <a:t>. ) DON’T give bolus because it cause rebound hypoglycemia .</a:t>
            </a:r>
          </a:p>
          <a:p>
            <a:r>
              <a:rPr lang="en-US" dirty="0"/>
              <a:t>Bolus IV glucose only for convulsions or CNS manifestations . </a:t>
            </a:r>
          </a:p>
          <a:p>
            <a:r>
              <a:rPr lang="en-US" dirty="0"/>
              <a:t>We still giving bolus until convulsion stop 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CA5E-D880-4400-927E-F805F7B09EB1}" type="slidenum">
              <a:rPr lang="ar-SA" smtClean="0">
                <a:solidFill>
                  <a:prstClr val="black"/>
                </a:solidFill>
              </a:rPr>
              <a:pPr/>
              <a:t>66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4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6458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2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27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264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255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360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1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065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210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4188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72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7BF4-6C01-4BC9-A45D-38EB82C37AF2}" type="datetimeFigureOut">
              <a:rPr lang="ar-JO" smtClean="0"/>
              <a:t>20/04/1444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66BE-D316-4DA1-99CA-C250005A1A2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3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235F3-8AAD-49E5-900B-245CFAD8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Infants of Diabetic Mother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C5AF1-279F-4E86-8A9C-9E44D99B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44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Presented by :</a:t>
            </a:r>
          </a:p>
          <a:p>
            <a:pPr marL="0" indent="0" algn="ctr" rtl="0">
              <a:buNone/>
            </a:pPr>
            <a:r>
              <a:rPr lang="en-US" dirty="0" err="1" smtClean="0"/>
              <a:t>Yaqin</a:t>
            </a:r>
            <a:r>
              <a:rPr lang="en-US" dirty="0" smtClean="0"/>
              <a:t> Al-</a:t>
            </a:r>
            <a:r>
              <a:rPr lang="en-US" dirty="0" err="1" smtClean="0"/>
              <a:t>rbaihat</a:t>
            </a:r>
            <a:endParaRPr lang="en-US" dirty="0" smtClean="0"/>
          </a:p>
          <a:p>
            <a:pPr marL="0" indent="0" algn="ctr" rtl="0">
              <a:buNone/>
            </a:pPr>
            <a:r>
              <a:rPr lang="en-US" dirty="0" err="1" smtClean="0"/>
              <a:t>Haneen</a:t>
            </a:r>
            <a:r>
              <a:rPr lang="en-US" dirty="0" smtClean="0"/>
              <a:t> Al-</a:t>
            </a:r>
            <a:r>
              <a:rPr lang="en-US" dirty="0" err="1" smtClean="0"/>
              <a:t>masafah</a:t>
            </a:r>
            <a:r>
              <a:rPr lang="en-US" dirty="0" smtClean="0"/>
              <a:t> </a:t>
            </a:r>
          </a:p>
          <a:p>
            <a:pPr marL="0" indent="0" algn="ctr" rtl="0">
              <a:buNone/>
            </a:pPr>
            <a:r>
              <a:rPr lang="en-US" dirty="0" err="1" smtClean="0"/>
              <a:t>Aya</a:t>
            </a:r>
            <a:r>
              <a:rPr lang="en-US" dirty="0" smtClean="0"/>
              <a:t> Al-</a:t>
            </a:r>
            <a:r>
              <a:rPr lang="en-US" dirty="0" err="1" smtClean="0"/>
              <a:t>mazayah</a:t>
            </a:r>
            <a:endParaRPr lang="en-US" dirty="0" smtClean="0"/>
          </a:p>
          <a:p>
            <a:pPr marL="0" indent="0" algn="ctr" rtl="0">
              <a:buNone/>
            </a:pPr>
            <a:r>
              <a:rPr lang="en-US" dirty="0" err="1" smtClean="0"/>
              <a:t>Naher</a:t>
            </a:r>
            <a:r>
              <a:rPr lang="en-US" dirty="0" smtClean="0"/>
              <a:t> Al-</a:t>
            </a:r>
            <a:r>
              <a:rPr lang="en-US" dirty="0" err="1" smtClean="0"/>
              <a:t>qutaitat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Suprovised</a:t>
            </a:r>
            <a:r>
              <a:rPr lang="en-US" dirty="0" smtClean="0"/>
              <a:t> by : </a:t>
            </a:r>
          </a:p>
          <a:p>
            <a:pPr marL="0" indent="0" algn="ctr" rtl="0">
              <a:buNone/>
            </a:pPr>
            <a:r>
              <a:rPr lang="en-US" dirty="0" err="1" smtClean="0"/>
              <a:t>Dr</a:t>
            </a:r>
            <a:r>
              <a:rPr lang="en-US" dirty="0" smtClean="0"/>
              <a:t> . </a:t>
            </a:r>
            <a:r>
              <a:rPr lang="en-US" dirty="0" err="1" smtClean="0"/>
              <a:t>Amjad</a:t>
            </a:r>
            <a:r>
              <a:rPr lang="en-US" dirty="0" smtClean="0"/>
              <a:t> </a:t>
            </a:r>
            <a:r>
              <a:rPr lang="en-US" dirty="0" err="1" smtClean="0"/>
              <a:t>Tarawnah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0"/>
            <a:ext cx="900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Hp\Desktop\New folder (4)\New folder\infant-of-diabetic-mother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 descr="C:\Users\Hp\Desktop\New folder (4)\New folder\infant-of-diabetic-mother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" y="-3583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Hp\Desktop\New folder (4)\New folder\infant-of-diabetic-mother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Hp\Desktop\New folder (4)\New folder\infant-of-diabetic-mother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94308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3"/>
            <a:ext cx="9161725" cy="68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Hp\Desktop\New folder (4)\New folder\infant-of-diabetic-mother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273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098" name="Picture 2" descr="C:\Users\Hp\Desktop\New folder (4)\New folder\infant-of-diabetic-mother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" y="-26046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314" name="Picture 2" descr="C:\Users\Hp\Desktop\New folder (4)\New folder\infant-of-diabetic-mother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51" cy="68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8531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Maternal diabetes is the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most common etiology for anomalies in children born in </a:t>
            </a:r>
            <a:r>
              <a:rPr lang="en-US" dirty="0" err="1" smtClean="0"/>
              <a:t>kentucky</a:t>
            </a:r>
            <a:r>
              <a:rPr lang="en-US" dirty="0" smtClean="0"/>
              <a:t> . </a:t>
            </a:r>
          </a:p>
          <a:p>
            <a:pPr marL="0" indent="0" algn="l">
              <a:buNone/>
            </a:pPr>
            <a:r>
              <a:rPr lang="en-US" dirty="0" smtClean="0"/>
              <a:t>1-2% of all pregnancies are associated with maternal diabetes .</a:t>
            </a:r>
          </a:p>
          <a:p>
            <a:pPr marL="0" indent="0" algn="l">
              <a:buNone/>
            </a:pPr>
            <a:r>
              <a:rPr lang="en-US" dirty="0" smtClean="0"/>
              <a:t>80% of mothers are </a:t>
            </a:r>
            <a:r>
              <a:rPr lang="en-US" dirty="0" err="1" smtClean="0">
                <a:solidFill>
                  <a:srgbClr val="FF0000"/>
                </a:solidFill>
              </a:rPr>
              <a:t>Gastational</a:t>
            </a:r>
            <a:r>
              <a:rPr lang="en-US" dirty="0" smtClean="0">
                <a:solidFill>
                  <a:srgbClr val="FF0000"/>
                </a:solidFill>
              </a:rPr>
              <a:t> diabetes </a:t>
            </a:r>
            <a:r>
              <a:rPr lang="en-US" dirty="0" smtClean="0"/>
              <a:t>..</a:t>
            </a:r>
          </a:p>
          <a:p>
            <a:pPr marL="0" indent="0" algn="l">
              <a:buNone/>
            </a:pPr>
            <a:r>
              <a:rPr lang="en-US" dirty="0" smtClean="0"/>
              <a:t>20% are insulin dependent </a:t>
            </a:r>
            <a:r>
              <a:rPr lang="en-US" dirty="0" err="1" smtClean="0"/>
              <a:t>dibetes</a:t>
            </a:r>
            <a:r>
              <a:rPr lang="en-US" dirty="0" smtClean="0"/>
              <a:t>. 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59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D384E-AF71-4743-BF5E-E8AF1231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23" y="457200"/>
            <a:ext cx="8229600" cy="8835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Macrosomia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06681-97DE-40DA-923F-33A9D76A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Birth weight </a:t>
            </a:r>
            <a:r>
              <a:rPr lang="en-US" dirty="0">
                <a:solidFill>
                  <a:srgbClr val="FF0000"/>
                </a:solidFill>
              </a:rPr>
              <a:t>&gt; 4 kg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&gt; 90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percentile for gestational age</a:t>
            </a:r>
          </a:p>
          <a:p>
            <a:pPr algn="l" rtl="0"/>
            <a:r>
              <a:rPr lang="en-US" dirty="0"/>
              <a:t> 26% of DMs and in 10% of NON DM</a:t>
            </a:r>
          </a:p>
          <a:p>
            <a:pPr algn="l" rtl="0"/>
            <a:r>
              <a:rPr lang="en-US" dirty="0"/>
              <a:t>Physical findings:</a:t>
            </a:r>
          </a:p>
          <a:p>
            <a:pPr marL="1884363" algn="l" rtl="0">
              <a:buFont typeface="Courier New" panose="02070309020205020404" pitchFamily="49" charset="0"/>
              <a:buChar char="o"/>
            </a:pPr>
            <a:r>
              <a:rPr lang="en-US" sz="2800" dirty="0"/>
              <a:t>Increased adipose tissue</a:t>
            </a:r>
          </a:p>
          <a:p>
            <a:pPr marL="1884363" algn="l" rtl="0">
              <a:buFont typeface="Courier New" panose="02070309020205020404" pitchFamily="49" charset="0"/>
              <a:buChar char="o"/>
            </a:pPr>
            <a:r>
              <a:rPr lang="en-US" sz="2800" dirty="0"/>
              <a:t>Disproportionate</a:t>
            </a:r>
          </a:p>
          <a:p>
            <a:pPr marL="1884363" algn="l" rtl="0">
              <a:buFont typeface="Courier New" panose="02070309020205020404" pitchFamily="49" charset="0"/>
              <a:buChar char="o"/>
            </a:pPr>
            <a:r>
              <a:rPr lang="en-US" sz="2800" dirty="0"/>
              <a:t>head/shoulder ratio</a:t>
            </a:r>
          </a:p>
          <a:p>
            <a:pPr marL="1884363" algn="l" rtl="0">
              <a:buFont typeface="Courier New" panose="02070309020205020404" pitchFamily="49" charset="0"/>
              <a:buChar char="o"/>
            </a:pPr>
            <a:r>
              <a:rPr lang="en-US" sz="2800" dirty="0"/>
              <a:t>Plethoric</a:t>
            </a:r>
          </a:p>
          <a:p>
            <a:pPr marL="1884363" algn="l" rtl="0">
              <a:buFont typeface="Courier New" panose="02070309020205020404" pitchFamily="49" charset="0"/>
              <a:buChar char="o"/>
            </a:pPr>
            <a:r>
              <a:rPr lang="en-US" sz="2800" dirty="0"/>
              <a:t>Large placenta &amp; cord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Macrosomia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Birth injury:</a:t>
            </a:r>
          </a:p>
          <a:p>
            <a:pPr algn="l" rtl="0"/>
            <a:r>
              <a:rPr lang="en-US" dirty="0"/>
              <a:t>Shoulder dystocia</a:t>
            </a:r>
          </a:p>
          <a:p>
            <a:pPr algn="l" rtl="0"/>
            <a:r>
              <a:rPr lang="en-US" dirty="0"/>
              <a:t>Brachial plexus injury</a:t>
            </a:r>
          </a:p>
          <a:p>
            <a:pPr algn="l" rtl="0"/>
            <a:r>
              <a:rPr lang="en-US" dirty="0"/>
              <a:t>Cephalohematoma</a:t>
            </a:r>
          </a:p>
          <a:p>
            <a:pPr algn="l" rtl="0"/>
            <a:r>
              <a:rPr lang="en-US" dirty="0"/>
              <a:t>Subdural hemorrhage</a:t>
            </a:r>
          </a:p>
          <a:p>
            <a:pPr algn="l" rtl="0"/>
            <a:r>
              <a:rPr lang="en-US" dirty="0"/>
              <a:t>Facial palsy</a:t>
            </a:r>
          </a:p>
          <a:p>
            <a:pPr algn="l" rtl="0"/>
            <a:r>
              <a:rPr lang="en-US" dirty="0"/>
              <a:t>Clavicular or humeral fractures</a:t>
            </a:r>
          </a:p>
          <a:p>
            <a:pPr algn="l" rtl="0"/>
            <a:endParaRPr lang="ar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DD722A-1838-40F1-AECC-D91F97CC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71" y="1600200"/>
            <a:ext cx="4464496" cy="34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34487A-163A-47E2-A586-9C517086E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319841" cy="35283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70DEBD-456F-4ADF-A7B1-6C851D07F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16" y="41987"/>
            <a:ext cx="4572000" cy="384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838942-EAFB-4CE2-97D4-0752A0FAD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25453"/>
            <a:ext cx="2840736" cy="28663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28" y="3890087"/>
            <a:ext cx="3640476" cy="29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Premature delivery</a:t>
            </a:r>
            <a:br>
              <a:rPr lang="en-US" dirty="0">
                <a:solidFill>
                  <a:srgbClr val="FF0000"/>
                </a:solidFill>
              </a:rPr>
            </a:b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• Spontaneous premature labor occurs</a:t>
            </a:r>
          </a:p>
          <a:p>
            <a:pPr marL="0" indent="0" algn="l" rtl="0">
              <a:buNone/>
            </a:pPr>
            <a:r>
              <a:rPr lang="en-US" dirty="0"/>
              <a:t>more frequently in diabetic pregnancies</a:t>
            </a:r>
          </a:p>
          <a:p>
            <a:pPr marL="0" indent="0" algn="l" rtl="0">
              <a:buNone/>
            </a:pPr>
            <a:r>
              <a:rPr lang="en-US" dirty="0"/>
              <a:t>• Causes: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Poor glycemic control.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associated high rate of urinary tract infections.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Maternal preeclampsia.</a:t>
            </a:r>
          </a:p>
          <a:p>
            <a:pPr marL="0" indent="0"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737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C8A9F-AFC1-4A7E-AE9C-DCF089CB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Metabolic / Hypoglycemia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B6FA9-D5AC-427E-92F6-5F1E5C84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56" y="849338"/>
            <a:ext cx="8229600" cy="4525963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20000"/>
              </a:lnSpc>
              <a:buNone/>
            </a:pPr>
            <a:endParaRPr lang="en-US" sz="2800" dirty="0"/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- Hypoglycemia is caused by hyperinsulinemia due to hyperplasia of fetal pancreatic beta cells consequent to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maternal-fetal hyperglycemia.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- Because the continuous supply of glucose is stopped after birth, the neonate develops hypoglycemia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because of insufficient substrate.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-Strict glycemic control during pregnancy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decreases but does not abolish the risk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sz="2800" dirty="0"/>
              <a:t>of neonatal hypoglycemia</a:t>
            </a:r>
          </a:p>
          <a:p>
            <a:pPr marL="0" indent="0" algn="l" rtl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Metabolic / Hypoglycemia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dirty="0"/>
              <a:t>Hypoglycemia may present within the first few hours</a:t>
            </a:r>
          </a:p>
          <a:p>
            <a:pPr algn="l" rtl="0">
              <a:buFontTx/>
              <a:buChar char="-"/>
            </a:pPr>
            <a:r>
              <a:rPr lang="en-US" dirty="0"/>
              <a:t>may persist for as long as one week.</a:t>
            </a:r>
          </a:p>
          <a:p>
            <a:pPr marL="0" indent="0" algn="l" rtl="0">
              <a:buNone/>
            </a:pPr>
            <a:r>
              <a:rPr lang="en-US" dirty="0"/>
              <a:t>Or the neonate is asymptomatic.</a:t>
            </a:r>
          </a:p>
          <a:p>
            <a:pPr marL="0" indent="0" algn="l" rtl="0">
              <a:buNone/>
            </a:pPr>
            <a:r>
              <a:rPr lang="en-US" dirty="0"/>
              <a:t>- symptoms can be : jitteriness, irritability, poor feeding, weak cry, hypotonia, or frank seizure activity.</a:t>
            </a:r>
          </a:p>
          <a:p>
            <a:pPr marL="0" indent="0"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390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AF558-E34D-4C10-9BF4-E9F0D07C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Hyperbilirubinemia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80159A-52CC-41D2-AB9B-0006C763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Definitions: </a:t>
            </a:r>
          </a:p>
          <a:p>
            <a:pPr marL="0" indent="0" algn="l" rtl="0">
              <a:buNone/>
            </a:pPr>
            <a:r>
              <a:rPr lang="en-US" dirty="0"/>
              <a:t>Elevated indirect (unconjugated) bilirubin </a:t>
            </a:r>
            <a:r>
              <a:rPr lang="en-US" dirty="0">
                <a:solidFill>
                  <a:srgbClr val="FF0000"/>
                </a:solidFill>
              </a:rPr>
              <a:t>≥10mg/dL </a:t>
            </a:r>
            <a:r>
              <a:rPr lang="en-US" dirty="0"/>
              <a:t>in term infant.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Incidence in IDM 20-40%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Pathophysiology:</a:t>
            </a:r>
          </a:p>
          <a:p>
            <a:pPr marL="0" indent="0" algn="l" rtl="0">
              <a:buNone/>
            </a:pPr>
            <a:r>
              <a:rPr lang="en-US" dirty="0"/>
              <a:t>      -Increased bilirubin production;</a:t>
            </a:r>
          </a:p>
          <a:p>
            <a:pPr marL="0" indent="0" algn="l" rtl="0">
              <a:buNone/>
            </a:pPr>
            <a:r>
              <a:rPr lang="en-US" dirty="0"/>
              <a:t>               Polycythemia</a:t>
            </a:r>
          </a:p>
          <a:p>
            <a:pPr marL="0" indent="0" algn="l" rtl="0">
              <a:buNone/>
            </a:pPr>
            <a:r>
              <a:rPr lang="en-US" dirty="0"/>
              <a:t>               Liver </a:t>
            </a:r>
            <a:r>
              <a:rPr lang="en-US" dirty="0" smtClean="0"/>
              <a:t>immaturity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9150F-6A87-4514-9D50-207A6689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Hematologic/Polycythemia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A6E9E-5B8B-4ED1-AE47-0B26371F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Definition: hematocrit of more than 65 percent.</a:t>
            </a:r>
          </a:p>
          <a:p>
            <a:pPr algn="l" rtl="0"/>
            <a:r>
              <a:rPr lang="en-US" dirty="0"/>
              <a:t>S&amp;S: ruddy appearance, sluggish capillary refill, or respiratory distress.</a:t>
            </a:r>
          </a:p>
          <a:p>
            <a:pPr algn="l" rtl="0"/>
            <a:r>
              <a:rPr lang="en-US" dirty="0" err="1"/>
              <a:t>Hyperviscosity</a:t>
            </a:r>
            <a:r>
              <a:rPr lang="en-US" dirty="0"/>
              <a:t> increases the risk for: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dirty="0"/>
              <a:t>stroke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dirty="0"/>
              <a:t>Seizure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dirty="0"/>
              <a:t>necrotizing enterocolitis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dirty="0"/>
              <a:t>renal vein thrombosis.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630DFE1-AD1C-4DD1-B169-3E0FDA0DD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81025"/>
            <a:ext cx="4464496" cy="5495949"/>
          </a:xfrm>
        </p:spPr>
      </p:pic>
    </p:spTree>
    <p:extLst>
      <p:ext uri="{BB962C8B-B14F-4D97-AF65-F5344CB8AC3E}">
        <p14:creationId xmlns:p14="http://schemas.microsoft.com/office/powerpoint/2010/main" val="2541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8FCF5-73B7-4930-9C28-FFA6618D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SGA \ IUGR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50571-8C63-4CE0-9822-0439F1F2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- Impaired fetal growth may occur in as many as 20% of diabetic pregnancies, compared to a 10%</a:t>
            </a:r>
          </a:p>
          <a:p>
            <a:pPr marL="0" indent="0" algn="l" rtl="0">
              <a:buNone/>
            </a:pPr>
            <a:r>
              <a:rPr lang="en-US" dirty="0"/>
              <a:t>- Maternal vascular disease is the common cause of impaired fetal growth.</a:t>
            </a:r>
          </a:p>
          <a:p>
            <a:pPr marL="0" indent="0" algn="l" rtl="0">
              <a:buNone/>
            </a:pPr>
            <a:r>
              <a:rPr lang="en-US" dirty="0"/>
              <a:t>- has been associated with "too tight"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" y="116632"/>
            <a:ext cx="90516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A713B8A-0189-4E38-99AA-4B4182AC0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9707" b="11998"/>
          <a:stretch/>
        </p:blipFill>
        <p:spPr>
          <a:xfrm>
            <a:off x="3779912" y="44624"/>
            <a:ext cx="5328592" cy="3645024"/>
          </a:xfrm>
        </p:spPr>
      </p:pic>
      <p:pic>
        <p:nvPicPr>
          <p:cNvPr id="17410" name="Picture 2" descr="C:\Users\Hp\Desktop\New folder (4)\New folder\infant-of-diabetic-mother-28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1696" r="3870" b="1719"/>
          <a:stretch/>
        </p:blipFill>
        <p:spPr bwMode="auto">
          <a:xfrm>
            <a:off x="0" y="2841272"/>
            <a:ext cx="4968553" cy="40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Treatment of the SGA baby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600200"/>
            <a:ext cx="8681884" cy="51054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1- Temperature controlled beds or incubators.</a:t>
            </a:r>
          </a:p>
          <a:p>
            <a:pPr marL="0" indent="0" algn="l">
              <a:buNone/>
            </a:pPr>
            <a:r>
              <a:rPr lang="en-US" dirty="0"/>
              <a:t>2- Tube feeding ( if the baby doesn’t have a strong </a:t>
            </a:r>
            <a:r>
              <a:rPr lang="en-US" dirty="0" smtClean="0"/>
              <a:t>      suck </a:t>
            </a:r>
            <a:r>
              <a:rPr lang="en-US" dirty="0"/>
              <a:t>) .</a:t>
            </a:r>
          </a:p>
          <a:p>
            <a:pPr marL="0" indent="0" algn="l">
              <a:buNone/>
            </a:pPr>
            <a:r>
              <a:rPr lang="en-US" dirty="0"/>
              <a:t>3- Checking for hypoglycemia .</a:t>
            </a:r>
          </a:p>
          <a:p>
            <a:pPr marL="0" indent="0" algn="l">
              <a:buNone/>
            </a:pPr>
            <a:r>
              <a:rPr lang="en-US" dirty="0"/>
              <a:t>4- Monitoring of oxygen levels 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3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9D87A-51F6-43F0-AC94-1C1F32BB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</a:t>
            </a:r>
            <a:r>
              <a:rPr lang="en-US" dirty="0">
                <a:solidFill>
                  <a:srgbClr val="FF0000"/>
                </a:solidFill>
              </a:rPr>
              <a:t> anomalies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597613-FF10-4A9F-A605-7E71594F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Small Left Colon Syndrome</a:t>
            </a:r>
          </a:p>
          <a:p>
            <a:pPr algn="l" rtl="0"/>
            <a:r>
              <a:rPr lang="en-US" dirty="0"/>
              <a:t>Bowel atresia</a:t>
            </a:r>
          </a:p>
          <a:p>
            <a:pPr algn="l" rtl="0"/>
            <a:r>
              <a:rPr lang="en-US" dirty="0"/>
              <a:t>Bowel dysmotility (feeding intolerance)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18EB3-063B-4CF8-9D79-7CC4060C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small left colon syndrome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B5DD9-2EB3-437F-B2EF-F6B17D07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Defined as : a transient inability to pass meconium.</a:t>
            </a:r>
          </a:p>
          <a:p>
            <a:pPr algn="l" rtl="0"/>
            <a:r>
              <a:rPr lang="en-US" dirty="0"/>
              <a:t>Presentation : lower bowel obstruction.</a:t>
            </a:r>
          </a:p>
          <a:p>
            <a:pPr algn="l" rtl="0"/>
            <a:r>
              <a:rPr lang="en-US" dirty="0"/>
              <a:t>Diagnosis is made by barium enema and history of maternal diabetes.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934BF-D0AD-4EC5-BAF4-0E88EB53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8E77C1-3429-4BF3-B604-6A7C8BB56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248472" cy="38884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59D091-DEF8-4831-8DDA-D0903B02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49" y="1972413"/>
            <a:ext cx="4739551" cy="4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24A1C-F2BB-4B88-A303-5BA694E2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others</a:t>
            </a:r>
          </a:p>
          <a:p>
            <a:pPr marL="0" indent="0" algn="l" rtl="0">
              <a:buNone/>
            </a:pPr>
            <a:r>
              <a:rPr lang="en-US" dirty="0"/>
              <a:t>• Renal (</a:t>
            </a:r>
            <a:r>
              <a:rPr lang="en-US" dirty="0" err="1"/>
              <a:t>eg</a:t>
            </a:r>
            <a:r>
              <a:rPr lang="en-US" dirty="0"/>
              <a:t>: hydronephrosis, renal agenesis, ureteral duplication).</a:t>
            </a:r>
          </a:p>
          <a:p>
            <a:pPr marL="0" indent="0" algn="l" rtl="0">
              <a:buNone/>
            </a:pPr>
            <a:r>
              <a:rPr lang="en-US" dirty="0"/>
              <a:t>• Gastrointestinal (</a:t>
            </a:r>
            <a:r>
              <a:rPr lang="en-US" dirty="0" err="1"/>
              <a:t>eg</a:t>
            </a:r>
            <a:r>
              <a:rPr lang="en-US" dirty="0"/>
              <a:t>: duodenal or anorectal atresia)</a:t>
            </a:r>
          </a:p>
        </p:txBody>
      </p:sp>
    </p:spTree>
    <p:extLst>
      <p:ext uri="{BB962C8B-B14F-4D97-AF65-F5344CB8AC3E}">
        <p14:creationId xmlns:p14="http://schemas.microsoft.com/office/powerpoint/2010/main" val="3871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CFF38B-96F1-CD73-EEC2-ABAF819B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4100"/>
              <a:t>Skeletal Anomalies</a:t>
            </a:r>
            <a:br>
              <a:rPr lang="en-US" sz="4100"/>
            </a:br>
            <a:endParaRPr lang="x-none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0451F-9986-DA2E-79B3-E2A79030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823" y="2314807"/>
            <a:ext cx="4939867" cy="378541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Caudal Dysplasia </a:t>
            </a:r>
          </a:p>
          <a:p>
            <a:pPr marL="0" indent="0" algn="l" rtl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l" rtl="0"/>
            <a:r>
              <a:rPr lang="en-US" sz="1700" dirty="0"/>
              <a:t>Rare disorder (1/25000)</a:t>
            </a:r>
          </a:p>
          <a:p>
            <a:pPr algn="l" rtl="0"/>
            <a:endParaRPr lang="en-US" sz="1700" dirty="0"/>
          </a:p>
          <a:p>
            <a:pPr algn="l" rtl="0"/>
            <a:r>
              <a:rPr lang="en-US" sz="1700" dirty="0"/>
              <a:t>The most specific malformation related</a:t>
            </a:r>
          </a:p>
          <a:p>
            <a:pPr marL="0" indent="0" algn="l" rtl="0">
              <a:buNone/>
            </a:pPr>
            <a:r>
              <a:rPr lang="en-US" sz="1700" dirty="0"/>
              <a:t>to diabetes 200-400 times more often</a:t>
            </a:r>
          </a:p>
          <a:p>
            <a:pPr marL="0" indent="0" algn="l" rtl="0">
              <a:buNone/>
            </a:pPr>
            <a:r>
              <a:rPr lang="en-US" sz="1700" dirty="0"/>
              <a:t>in IDMs</a:t>
            </a:r>
          </a:p>
          <a:p>
            <a:pPr marL="0" indent="0" algn="l" rtl="0">
              <a:buNone/>
            </a:pPr>
            <a:endParaRPr lang="en-US" sz="1700" dirty="0"/>
          </a:p>
          <a:p>
            <a:pPr algn="l" rtl="0"/>
            <a:r>
              <a:rPr lang="en-US" sz="1700" dirty="0"/>
              <a:t>Sacral genesis with hypoplastic pelvis</a:t>
            </a:r>
          </a:p>
          <a:p>
            <a:pPr algn="l" rtl="0"/>
            <a:endParaRPr lang="en-US" sz="1700" dirty="0"/>
          </a:p>
          <a:p>
            <a:pPr algn="l" rtl="0"/>
            <a:r>
              <a:rPr lang="en-US" sz="1700" dirty="0"/>
              <a:t>Usually with other malformations like:</a:t>
            </a:r>
          </a:p>
          <a:p>
            <a:pPr marL="0" indent="0" algn="l" rtl="0">
              <a:buNone/>
            </a:pPr>
            <a:r>
              <a:rPr lang="en-US" sz="1700" dirty="0"/>
              <a:t>femoral hypoplasia and club foot</a:t>
            </a:r>
            <a:endParaRPr lang="x-none" sz="1700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01296EE9-11C4-8741-95E0-952B681C0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r="12064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7E01AEE-6D54-2134-45C6-E6059D124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359"/>
            <a:ext cx="1708183" cy="9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 descr="C:\Users\Hp\Desktop\New folder (4)\New folder\infant-of-diabetic-mother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12AEF-AE18-6F6B-AFE6-2DA576F8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Caudal regression syndrome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9E325-1724-9B98-D61D-A31C0A31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37032"/>
            <a:ext cx="4968552" cy="4525963"/>
          </a:xfrm>
        </p:spPr>
        <p:txBody>
          <a:bodyPr/>
          <a:lstStyle/>
          <a:p>
            <a:pPr algn="l" rtl="0"/>
            <a:r>
              <a:rPr lang="en-US" dirty="0">
                <a:latin typeface="American Typewriter" panose="02090604020004020304" pitchFamily="18" charset="77"/>
              </a:rPr>
              <a:t>severe form called</a:t>
            </a:r>
          </a:p>
          <a:p>
            <a:pPr marL="0" indent="0" algn="l" rtl="0">
              <a:buNone/>
            </a:pPr>
            <a:r>
              <a:rPr lang="en-US" dirty="0" err="1">
                <a:latin typeface="American Typewriter" panose="02090604020004020304" pitchFamily="18" charset="77"/>
              </a:rPr>
              <a:t>sirenomelia</a:t>
            </a:r>
            <a:r>
              <a:rPr lang="en-US" dirty="0">
                <a:latin typeface="American Typewriter" panose="02090604020004020304" pitchFamily="18" charset="77"/>
              </a:rPr>
              <a:t> (Mermaid</a:t>
            </a:r>
          </a:p>
          <a:p>
            <a:pPr marL="0" indent="0" algn="l" rtl="0">
              <a:buNone/>
            </a:pPr>
            <a:r>
              <a:rPr lang="en-US" dirty="0">
                <a:latin typeface="American Typewriter" panose="02090604020004020304" pitchFamily="18" charset="77"/>
              </a:rPr>
              <a:t>syndrome).</a:t>
            </a:r>
          </a:p>
          <a:p>
            <a:pPr marL="0" indent="0" algn="l" rtl="0">
              <a:buNone/>
            </a:pPr>
            <a:endParaRPr lang="en-US" dirty="0">
              <a:latin typeface="American Typewriter" panose="02090604020004020304" pitchFamily="18" charset="77"/>
            </a:endParaRPr>
          </a:p>
          <a:p>
            <a:pPr marL="0" indent="0" algn="l" rtl="0">
              <a:buNone/>
            </a:pPr>
            <a:r>
              <a:rPr lang="en-US" dirty="0">
                <a:latin typeface="American Typewriter" panose="02090604020004020304" pitchFamily="18" charset="77"/>
              </a:rPr>
              <a:t>• is a lethal abnormality.</a:t>
            </a:r>
            <a:endParaRPr lang="x-none" dirty="0">
              <a:latin typeface="American Typewriter" panose="02090604020004020304" pitchFamily="18" charset="77"/>
            </a:endParaRPr>
          </a:p>
        </p:txBody>
      </p:sp>
      <p:pic>
        <p:nvPicPr>
          <p:cNvPr id="5" name="Picture 4" descr="A picture containing person, baby&#10;&#10;Description automatically generated">
            <a:extLst>
              <a:ext uri="{FF2B5EF4-FFF2-40B4-BE49-F238E27FC236}">
                <a16:creationId xmlns:a16="http://schemas.microsoft.com/office/drawing/2014/main" xmlns="" id="{EAB8A2D7-FF3E-AB14-4D0C-7462CE11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0797"/>
            <a:ext cx="3861434" cy="49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C220E-701D-8284-E2D9-44956FF1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dirty="0"/>
              <a:t>Cardiac anomalies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E5B65-D385-6FAF-FF09-A4FEF8D3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4299"/>
            <a:ext cx="5122912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Cardiac functional abnormalities are present in up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to 30% of IDMs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interventricular septal hypertrophy and</a:t>
            </a:r>
            <a:r>
              <a:rPr lang="ar-SA" sz="2800" dirty="0"/>
              <a:t> </a:t>
            </a:r>
            <a:r>
              <a:rPr lang="en-US" sz="2800" dirty="0"/>
              <a:t>cardiomyopathy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Transposition of great vessels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Coarctation of the aorta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Atrial &amp; Ventricular septal defects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Dextrocardia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/>
              <a:t>Patent ductus arteriosus</a:t>
            </a:r>
            <a:endParaRPr lang="x-none" sz="2800" dirty="0"/>
          </a:p>
        </p:txBody>
      </p:sp>
      <p:pic>
        <p:nvPicPr>
          <p:cNvPr id="5" name="Picture 4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xmlns="" id="{A27B279C-70A5-E1F9-3283-DEA77456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73" y="845876"/>
            <a:ext cx="2218627" cy="3361556"/>
          </a:xfrm>
          <a:prstGeom prst="rect">
            <a:avLst/>
          </a:prstGeom>
        </p:spPr>
      </p:pic>
      <p:pic>
        <p:nvPicPr>
          <p:cNvPr id="7" name="Picture 6" descr="A picture containing text, bed, laying, baby&#10;&#10;Description automatically generated">
            <a:extLst>
              <a:ext uri="{FF2B5EF4-FFF2-40B4-BE49-F238E27FC236}">
                <a16:creationId xmlns:a16="http://schemas.microsoft.com/office/drawing/2014/main" xmlns="" id="{A060DA89-D962-1D5C-2C4C-7130F3C2D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3079574" cy="2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0931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61A2D-3E9B-967C-2D86-CBF3985D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Cardiomyopathy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EF746-7BF5-0A51-303A-DF7DD726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Hypertrophic Cardiomyopathy with</a:t>
            </a:r>
          </a:p>
          <a:p>
            <a:pPr marL="0" indent="0" algn="l" rtl="0">
              <a:buNone/>
            </a:pPr>
            <a:r>
              <a:rPr lang="en-US" dirty="0"/>
              <a:t>intraventricular hypertrophy may occur in as</a:t>
            </a:r>
          </a:p>
          <a:p>
            <a:pPr marL="0" indent="0" algn="l" rtl="0">
              <a:buNone/>
            </a:pPr>
            <a:r>
              <a:rPr lang="en-US" dirty="0"/>
              <a:t>many as 50% of these infants.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Infants often are asymptomatic, but 5 to 10</a:t>
            </a:r>
          </a:p>
          <a:p>
            <a:pPr marL="0" indent="0" algn="l" rtl="0">
              <a:buNone/>
            </a:pPr>
            <a:r>
              <a:rPr lang="en-US" dirty="0"/>
              <a:t>percent have respiratory distress or signs of</a:t>
            </a:r>
          </a:p>
          <a:p>
            <a:pPr marL="0" indent="0" algn="l" rtl="0">
              <a:buNone/>
            </a:pPr>
            <a:r>
              <a:rPr lang="en-US" dirty="0"/>
              <a:t>heart failure.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Symptomatic infants typically recover after</a:t>
            </a:r>
          </a:p>
          <a:p>
            <a:pPr marL="0" indent="0" algn="l" rtl="0">
              <a:buNone/>
            </a:pPr>
            <a:r>
              <a:rPr lang="en-US" dirty="0"/>
              <a:t>two to three weeks of supportive care.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19106-51BA-43CA-8542-1234F1B1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US"/>
              <a:t>Respiratory Distress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76738-5619-82FA-4369-620A06DB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• </a:t>
            </a:r>
            <a:r>
              <a:rPr lang="en-US" sz="2400" b="1" dirty="0"/>
              <a:t>Transient Tachypnea of Newborn </a:t>
            </a:r>
            <a:r>
              <a:rPr lang="en-US" sz="2400" dirty="0"/>
              <a:t>(delayed</a:t>
            </a:r>
            <a:r>
              <a:rPr lang="ar-SA" sz="2400" dirty="0"/>
              <a:t> </a:t>
            </a:r>
            <a:r>
              <a:rPr lang="en-US" sz="2400" dirty="0"/>
              <a:t>lung fluid clearance)</a:t>
            </a:r>
          </a:p>
          <a:p>
            <a:pPr marL="0" indent="0" algn="l" rtl="0">
              <a:buNone/>
            </a:pPr>
            <a:r>
              <a:rPr lang="en-US" sz="2400" b="1" dirty="0"/>
              <a:t>• Aspiration of meconium or amniotic fluid</a:t>
            </a:r>
          </a:p>
          <a:p>
            <a:pPr marL="0" indent="0" algn="l" rtl="0">
              <a:buNone/>
            </a:pPr>
            <a:r>
              <a:rPr lang="en-US" sz="2400" b="1" dirty="0"/>
              <a:t>• Prematurity</a:t>
            </a:r>
          </a:p>
          <a:p>
            <a:pPr marL="0" indent="0" algn="l" rtl="0">
              <a:buNone/>
            </a:pPr>
            <a:r>
              <a:rPr lang="en-US" sz="2400" b="1" dirty="0"/>
              <a:t>• Respiratory Distress Syndrome</a:t>
            </a:r>
            <a:endParaRPr lang="x-none" sz="2400" b="1" dirty="0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7F17FA1D-BAA1-542A-26CB-FFA0A6057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r="13132" b="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0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7650" name="Picture 2" descr="C:\Users\Hp\Desktop\New folder (4)\New folder\infant-of-diabetic-mother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8674" name="Picture 2" descr="C:\Users\Hp\Desktop\New folder (4)\New folder\infant-of-diabetic-mother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E79CF-8473-E5BC-D789-F47C2FD7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/ Hypocalcemia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6D60A-7675-0D37-13CF-16EA81E8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dirty="0"/>
              <a:t>- </a:t>
            </a:r>
            <a:r>
              <a:rPr lang="en-US" b="1" dirty="0"/>
              <a:t>Definition</a:t>
            </a:r>
            <a:r>
              <a:rPr lang="en-US" dirty="0"/>
              <a:t>: total serum calcium</a:t>
            </a:r>
          </a:p>
          <a:p>
            <a:pPr marL="0" indent="0" algn="l">
              <a:buNone/>
            </a:pPr>
            <a:r>
              <a:rPr lang="en-US" dirty="0"/>
              <a:t>concentration of less than 7 mg/dL (1.8</a:t>
            </a:r>
          </a:p>
          <a:p>
            <a:pPr marL="0" indent="0" algn="l">
              <a:buNone/>
            </a:pPr>
            <a:r>
              <a:rPr lang="en-US" dirty="0"/>
              <a:t>mmol/L) or an ionized calcium value of</a:t>
            </a:r>
          </a:p>
          <a:p>
            <a:pPr marL="0" indent="0" algn="l">
              <a:buNone/>
            </a:pPr>
            <a:r>
              <a:rPr lang="en-US" dirty="0"/>
              <a:t>less than 4 mg/dL (1 mmol/L)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Hypocalcemia is thought to be caused</a:t>
            </a:r>
          </a:p>
          <a:p>
            <a:pPr marL="0" indent="0" algn="l">
              <a:buNone/>
            </a:pPr>
            <a:r>
              <a:rPr lang="en-US" dirty="0"/>
              <a:t>by the lower parathyroid hormone (PTH)</a:t>
            </a:r>
          </a:p>
          <a:p>
            <a:pPr marL="0" indent="0" algn="l">
              <a:buNone/>
            </a:pPr>
            <a:r>
              <a:rPr lang="en-US" dirty="0"/>
              <a:t>level.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symptoms may include jitteriness or</a:t>
            </a:r>
          </a:p>
          <a:p>
            <a:pPr marL="0" indent="0" algn="l">
              <a:buNone/>
            </a:pPr>
            <a:r>
              <a:rPr lang="en-US" dirty="0"/>
              <a:t>seizure.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- In term infant ,self resolving no need to</a:t>
            </a:r>
          </a:p>
          <a:p>
            <a:pPr marL="0" indent="0" algn="l">
              <a:buNone/>
            </a:pPr>
            <a:r>
              <a:rPr lang="en-US" dirty="0" err="1"/>
              <a:t>tratment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222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54B32-93A6-DD43-DCFA-0B8BD603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Metabolic / Hypo magnesium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62356-95A8-30FF-28F1-339CDE65C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- </a:t>
            </a:r>
            <a:r>
              <a:rPr lang="en-US" b="1" dirty="0"/>
              <a:t>Definition</a:t>
            </a:r>
            <a:r>
              <a:rPr lang="en-US" dirty="0"/>
              <a:t>: serum magnesium</a:t>
            </a:r>
          </a:p>
          <a:p>
            <a:pPr marL="0" indent="0" algn="l" rtl="0">
              <a:buNone/>
            </a:pPr>
            <a:r>
              <a:rPr lang="en-US" dirty="0"/>
              <a:t>concentration less than 1.5 mg/dL (0.75</a:t>
            </a:r>
          </a:p>
          <a:p>
            <a:pPr marL="0" indent="0" algn="l" rtl="0">
              <a:buNone/>
            </a:pPr>
            <a:r>
              <a:rPr lang="en-US" dirty="0"/>
              <a:t>mmol/L</a:t>
            </a:r>
          </a:p>
          <a:p>
            <a:pPr marL="0" indent="0" algn="l" rtl="0">
              <a:buNone/>
            </a:pPr>
            <a:r>
              <a:rPr lang="en-US" dirty="0"/>
              <a:t>- The mechanism is increased urinary</a:t>
            </a:r>
          </a:p>
          <a:p>
            <a:pPr marL="0" indent="0" algn="l" rtl="0">
              <a:buNone/>
            </a:pPr>
            <a:r>
              <a:rPr lang="en-US" dirty="0"/>
              <a:t>loss secondary to diabetes.</a:t>
            </a:r>
          </a:p>
          <a:p>
            <a:pPr marL="0" indent="0" algn="l" rtl="0">
              <a:buNone/>
            </a:pPr>
            <a:r>
              <a:rPr lang="en-US" dirty="0"/>
              <a:t>Prematurity may be a contributing</a:t>
            </a:r>
          </a:p>
          <a:p>
            <a:pPr marL="0" indent="0" algn="l" rtl="0">
              <a:buNone/>
            </a:pPr>
            <a:r>
              <a:rPr lang="en-US" dirty="0"/>
              <a:t>factor.</a:t>
            </a:r>
          </a:p>
          <a:p>
            <a:pPr marL="0" indent="0" algn="l" rtl="0">
              <a:buNone/>
            </a:pPr>
            <a:r>
              <a:rPr lang="en-US" dirty="0"/>
              <a:t>- the hypocalcemia may not respond to</a:t>
            </a:r>
          </a:p>
          <a:p>
            <a:pPr marL="0" indent="0" algn="l" rtl="0">
              <a:buNone/>
            </a:pPr>
            <a:r>
              <a:rPr lang="en-US" dirty="0"/>
              <a:t>treatment until the hypomagnesemia is</a:t>
            </a:r>
          </a:p>
          <a:p>
            <a:pPr marL="0" indent="0" algn="l" rtl="0">
              <a:buNone/>
            </a:pPr>
            <a:r>
              <a:rPr lang="en-US" dirty="0"/>
              <a:t>corrected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84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Treatment of electrolyte disturbances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In infants of diabetic mothers (IDMs), </a:t>
            </a:r>
            <a:r>
              <a:rPr lang="en-US" sz="2400" dirty="0">
                <a:solidFill>
                  <a:srgbClr val="00B0F0"/>
                </a:solidFill>
              </a:rPr>
              <a:t>calcium and magnesium levels </a:t>
            </a:r>
            <a:r>
              <a:rPr lang="en-US" sz="2400" dirty="0"/>
              <a:t>are commonly measured within the </a:t>
            </a:r>
            <a:r>
              <a:rPr lang="en-US" sz="2400" dirty="0">
                <a:solidFill>
                  <a:srgbClr val="FFC000"/>
                </a:solidFill>
              </a:rPr>
              <a:t>first hours after birth</a:t>
            </a:r>
            <a:r>
              <a:rPr lang="en-US" sz="2400" dirty="0"/>
              <a:t>.  Ideally, ionized levels of these electrolytes should be obtained and used to properly manage these electrolyte disturbances..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Low levels may be treated by adding </a:t>
            </a:r>
            <a:r>
              <a:rPr lang="en-US" sz="2400" dirty="0">
                <a:solidFill>
                  <a:srgbClr val="00B0F0"/>
                </a:solidFill>
              </a:rPr>
              <a:t>calcium gluconate to the </a:t>
            </a:r>
            <a:r>
              <a:rPr lang="en-US" sz="2400" b="1" dirty="0">
                <a:solidFill>
                  <a:srgbClr val="002060"/>
                </a:solidFill>
              </a:rPr>
              <a:t>IV solution </a:t>
            </a:r>
            <a:r>
              <a:rPr lang="en-US" sz="2400" dirty="0"/>
              <a:t>to deliver </a:t>
            </a:r>
            <a:r>
              <a:rPr lang="en-US" sz="2400" dirty="0">
                <a:solidFill>
                  <a:srgbClr val="FFC000"/>
                </a:solidFill>
              </a:rPr>
              <a:t>600-800 mg/kg/day </a:t>
            </a:r>
            <a:r>
              <a:rPr lang="en-US" sz="2400" dirty="0"/>
              <a:t>of calcium gluconate.</a:t>
            </a:r>
          </a:p>
          <a:p>
            <a:pPr marL="0" indent="0" algn="l" rtl="0">
              <a:buNone/>
            </a:pPr>
            <a:r>
              <a:rPr lang="en-US" sz="2400" dirty="0"/>
              <a:t>*** Bolus therapy should be avoided unless cardiac arrhythmia is present. 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Bolus therapy may result in bradycardia.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525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5602" name="Picture 2" descr="C:\Users\Hp\Desktop\New folder (4)\New folder (2)\infant-of-a-diabetic-mother-4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-273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6626" name="Picture 2" descr="C:\Users\Hp\Desktop\New folder (4)\New folder (2)\infant-of-a-diabetic-mother-4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7650" name="Picture 2" descr="C:\Users\Hp\Desktop\New folder (4)\New folder (2)\infant-of-a-diabetic-mother-4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6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8674" name="Picture 2" descr="C:\Users\Hp\Desktop\New folder (4)\New folder (2)\infant-of-a-diabetic-mother-5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22" name="Picture 2" descr="C:\Users\Hp\Desktop\New folder (4)\New folder (2)\infant-of-a-diabetic-mother-5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1746" name="Picture 2" descr="C:\Users\Hp\Desktop\New folder (4)\New folder (2)\infant-of-a-diabetic-mother-5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2770" name="Picture 2" descr="C:\Users\Hp\Desktop\New folder (4)\New folder (2)\infant-of-a-diabetic-mother-5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3795" name="Picture 3" descr="C:\Users\Hp\Desktop\New folder (4)\New folder (2)\infant-of-a-diabetic-mother-6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4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4818" name="Picture 2" descr="C:\Users\Hp\Desktop\New folder (4)\New folder (2)\infant-of-a-diabetic-mother-6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27" cy="68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376774"/>
            <a:ext cx="5829300" cy="1944215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br>
              <a:rPr lang="en-US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828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en-US" sz="2800" b="1" i="1" u="sng" dirty="0">
                <a:solidFill>
                  <a:srgbClr val="FF0000"/>
                </a:solidFill>
              </a:rPr>
              <a:t>Hypoglycemia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: glucose </a:t>
            </a:r>
            <a:r>
              <a:rPr lang="en-US" sz="2800" b="1" u="sng" dirty="0">
                <a:solidFill>
                  <a:prstClr val="black"/>
                </a:solidFill>
              </a:rPr>
              <a:t>&lt;40 mg/dl </a:t>
            </a:r>
            <a:r>
              <a:rPr lang="en-US" sz="2800" b="1" dirty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in infant of diabetic mother   it starts with in  </a:t>
            </a:r>
            <a:r>
              <a:rPr lang="en-US" sz="2800" b="1" u="sng" dirty="0" smtClean="0">
                <a:solidFill>
                  <a:prstClr val="black"/>
                </a:solidFill>
              </a:rPr>
              <a:t>1 hour </a:t>
            </a:r>
            <a:r>
              <a:rPr lang="en-US" sz="2800" b="1" dirty="0" smtClean="0">
                <a:solidFill>
                  <a:prstClr val="black"/>
                </a:solidFill>
              </a:rPr>
              <a:t>of delivery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761002"/>
            <a:ext cx="633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400" b="1" i="1" u="sng" dirty="0">
                <a:solidFill>
                  <a:srgbClr val="FF0000"/>
                </a:solidFill>
              </a:rPr>
              <a:t>When to do random blood sugar test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150" y="3645024"/>
            <a:ext cx="775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Within 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30-60 min </a:t>
            </a:r>
            <a:r>
              <a:rPr lang="en-US" sz="2800" b="1" dirty="0" smtClean="0">
                <a:solidFill>
                  <a:prstClr val="black"/>
                </a:solidFill>
              </a:rPr>
              <a:t>of delivery . </a:t>
            </a:r>
            <a:endParaRPr lang="en-US" sz="2800" b="1" dirty="0">
              <a:solidFill>
                <a:prstClr val="black"/>
              </a:solidFill>
            </a:endParaRPr>
          </a:p>
          <a:p>
            <a:pPr algn="l"/>
            <a:r>
              <a:rPr lang="en-US" sz="2800" b="1" dirty="0">
                <a:solidFill>
                  <a:prstClr val="black"/>
                </a:solidFill>
              </a:rPr>
              <a:t>If the baby is hypoglycemic repeat the test again after 20-30 </a:t>
            </a:r>
            <a:r>
              <a:rPr lang="en-US" sz="2800" b="1" dirty="0" smtClean="0">
                <a:solidFill>
                  <a:prstClr val="black"/>
                </a:solidFill>
              </a:rPr>
              <a:t>minutes up to three normal reading 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62" y="857250"/>
            <a:ext cx="6172200" cy="857250"/>
          </a:xfrm>
        </p:spPr>
        <p:txBody>
          <a:bodyPr/>
          <a:lstStyle/>
          <a:p>
            <a:r>
              <a:rPr lang="en-US" sz="405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Fast in Treatment!</a:t>
            </a:r>
            <a:endParaRPr lang="ar-SA" sz="405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6172200" cy="379267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mins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hypoglycemia </a:t>
            </a:r>
            <a:r>
              <a:rPr lang="en-US" dirty="0"/>
              <a:t>may lead to brain insult</a:t>
            </a:r>
          </a:p>
          <a:p>
            <a:pPr marL="0" indent="0" algn="l">
              <a:buNone/>
            </a:pPr>
            <a:endParaRPr lang="en-US" b="1" i="1" u="sng" dirty="0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en-US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of treatment</a:t>
            </a:r>
            <a:endParaRPr lang="en-US" b="1" i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rgbClr val="FF0000"/>
                </a:solidFill>
              </a:rPr>
              <a:t>is to maintain a blood glucose level of at least 45 mg/</a:t>
            </a:r>
            <a:r>
              <a:rPr lang="en-US" i="1" dirty="0" err="1">
                <a:solidFill>
                  <a:srgbClr val="FF0000"/>
                </a:solidFill>
              </a:rPr>
              <a:t>dL</a:t>
            </a:r>
            <a:r>
              <a:rPr lang="en-US" i="1" dirty="0">
                <a:solidFill>
                  <a:srgbClr val="FF0000"/>
                </a:solidFill>
              </a:rPr>
              <a:t> (2.5 </a:t>
            </a:r>
            <a:r>
              <a:rPr lang="en-US" i="1" dirty="0" err="1">
                <a:solidFill>
                  <a:srgbClr val="FF0000"/>
                </a:solidFill>
              </a:rPr>
              <a:t>mmol</a:t>
            </a:r>
            <a:r>
              <a:rPr lang="en-US" i="1" dirty="0">
                <a:solidFill>
                  <a:srgbClr val="FF0000"/>
                </a:solidFill>
              </a:rPr>
              <a:t>/L).</a:t>
            </a:r>
          </a:p>
          <a:p>
            <a:pPr marL="0" indent="0" algn="l" rtl="0">
              <a:buNone/>
            </a:pPr>
            <a:endParaRPr lang="en-US" i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We have two </a:t>
            </a:r>
            <a:r>
              <a:rPr lang="en-US" i="1" dirty="0"/>
              <a:t>modes of treatment</a:t>
            </a:r>
            <a:r>
              <a:rPr lang="en-US" dirty="0"/>
              <a:t>: </a:t>
            </a:r>
          </a:p>
          <a:p>
            <a:pPr algn="l" rtl="0"/>
            <a:r>
              <a:rPr lang="en-US" dirty="0"/>
              <a:t>1. Enteric</a:t>
            </a:r>
          </a:p>
          <a:p>
            <a:pPr algn="l" rtl="0"/>
            <a:r>
              <a:rPr lang="en-US" dirty="0"/>
              <a:t>2. Intravenous</a:t>
            </a:r>
          </a:p>
          <a:p>
            <a:pPr algn="l" rtl="0"/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021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03672"/>
              </p:ext>
            </p:extLst>
          </p:nvPr>
        </p:nvGraphicFramePr>
        <p:xfrm>
          <a:off x="1763688" y="548680"/>
          <a:ext cx="5570376" cy="243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3429000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/>
              <a:t>Most important symptom </a:t>
            </a:r>
            <a:r>
              <a:rPr lang="en-US" sz="2400" b="1" dirty="0"/>
              <a:t>is : </a:t>
            </a:r>
            <a:endParaRPr lang="en-US" sz="2400" b="1" dirty="0"/>
          </a:p>
          <a:p>
            <a:pPr algn="l"/>
            <a:r>
              <a:rPr lang="en-US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u="sng" dirty="0">
                <a:solidFill>
                  <a:srgbClr val="FF3300"/>
                </a:solidFill>
              </a:rPr>
              <a:t>neurological</a:t>
            </a:r>
            <a:r>
              <a:rPr lang="en-US" sz="2400" b="1" dirty="0"/>
              <a:t> manifestations as  </a:t>
            </a:r>
            <a:r>
              <a:rPr lang="en-US" sz="2400" b="1" dirty="0" smtClean="0"/>
              <a:t>jitteriness , </a:t>
            </a:r>
            <a:r>
              <a:rPr lang="en-US" sz="2400" b="1" dirty="0" smtClean="0"/>
              <a:t>convulsion</a:t>
            </a:r>
            <a:endParaRPr lang="en-US" sz="2400" b="1" dirty="0"/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Other symptoms :</a:t>
            </a:r>
          </a:p>
          <a:p>
            <a:pPr algn="l"/>
            <a:r>
              <a:rPr lang="en-US" sz="2400" b="1" dirty="0"/>
              <a:t>1- poor feeding</a:t>
            </a:r>
          </a:p>
          <a:p>
            <a:pPr algn="l"/>
            <a:r>
              <a:rPr lang="en-US" sz="2400" b="1" dirty="0"/>
              <a:t>2- tremor like movements in the limbs</a:t>
            </a:r>
          </a:p>
          <a:p>
            <a:pPr algn="l"/>
            <a:r>
              <a:rPr lang="en-US" sz="2400" b="1" dirty="0"/>
              <a:t>3- respiratory distress</a:t>
            </a:r>
          </a:p>
          <a:p>
            <a:pPr algn="l"/>
            <a:r>
              <a:rPr lang="en-US" sz="2400" b="1" dirty="0"/>
              <a:t>4- tachypnea ( normal RR in neonate is : 40-60/min)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1187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29400" cy="85725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If the patient is Asymptomatic 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02" y="1712890"/>
            <a:ext cx="8558870" cy="3829050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1- Check respiratory rate </a:t>
            </a:r>
            <a:r>
              <a:rPr lang="en-US" b="1" dirty="0" smtClean="0">
                <a:solidFill>
                  <a:srgbClr val="FF0000"/>
                </a:solidFill>
              </a:rPr>
              <a:t>: normal(40-60) breath/min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-if its </a:t>
            </a:r>
            <a:r>
              <a:rPr lang="en-US" dirty="0">
                <a:solidFill>
                  <a:srgbClr val="FF3300"/>
                </a:solidFill>
              </a:rPr>
              <a:t>&gt;70 </a:t>
            </a:r>
            <a:r>
              <a:rPr lang="en-US" dirty="0"/>
              <a:t>breath\min  don’t give oral feeding because of risk of aspiration (</a:t>
            </a:r>
            <a:r>
              <a:rPr lang="en-US" sz="3300" dirty="0">
                <a:solidFill>
                  <a:srgbClr val="FF0000"/>
                </a:solidFill>
              </a:rPr>
              <a:t>this is an indication of I.V feeding) </a:t>
            </a:r>
            <a:r>
              <a:rPr lang="en-US" sz="3300" dirty="0" smtClean="0">
                <a:solidFill>
                  <a:srgbClr val="FF0000"/>
                </a:solidFill>
              </a:rPr>
              <a:t>.inability to tolerate oral feeding </a:t>
            </a:r>
            <a:endParaRPr lang="en-US" sz="3300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-If RR </a:t>
            </a:r>
            <a:r>
              <a:rPr lang="en-US" dirty="0">
                <a:solidFill>
                  <a:srgbClr val="FF3300"/>
                </a:solidFill>
              </a:rPr>
              <a:t>&lt;70 </a:t>
            </a:r>
            <a:r>
              <a:rPr lang="en-US" dirty="0"/>
              <a:t>breath \min then start oral feeding 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9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120607" cy="382905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/>
              <a:t>Now if there are</a:t>
            </a:r>
            <a:r>
              <a:rPr lang="en-US" sz="2800" b="1" u="sng" dirty="0">
                <a:solidFill>
                  <a:srgbClr val="FF3300"/>
                </a:solidFill>
              </a:rPr>
              <a:t> neither </a:t>
            </a:r>
            <a:r>
              <a:rPr lang="en-US" sz="2800" b="1" dirty="0"/>
              <a:t>RS problems </a:t>
            </a:r>
            <a:r>
              <a:rPr lang="en-US" sz="2800" b="1" u="sng" dirty="0">
                <a:solidFill>
                  <a:srgbClr val="FF3300"/>
                </a:solidFill>
              </a:rPr>
              <a:t>nor</a:t>
            </a:r>
            <a:r>
              <a:rPr lang="en-US" sz="2800" b="1" dirty="0"/>
              <a:t> neurological manifestations:</a:t>
            </a:r>
          </a:p>
          <a:p>
            <a:pPr marL="0" indent="0" algn="l" rtl="0"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1-start </a:t>
            </a:r>
            <a:r>
              <a:rPr lang="en-US" sz="2800" b="1" u="sng" dirty="0">
                <a:solidFill>
                  <a:srgbClr val="FF0000"/>
                </a:solidFill>
              </a:rPr>
              <a:t>enteric</a:t>
            </a:r>
            <a:r>
              <a:rPr lang="en-US" sz="2800" b="1" dirty="0"/>
              <a:t> feeding with follow up of blood </a:t>
            </a:r>
          </a:p>
          <a:p>
            <a:pPr marL="0" indent="0" algn="l" rtl="0">
              <a:buNone/>
            </a:pPr>
            <a:r>
              <a:rPr lang="en-US" sz="2800" b="1" dirty="0"/>
              <a:t>sugar every 30 min, until we have 3 normal </a:t>
            </a:r>
          </a:p>
          <a:p>
            <a:pPr marL="0" indent="0" algn="l" rtl="0">
              <a:buNone/>
            </a:pPr>
            <a:r>
              <a:rPr lang="en-US" sz="2800" b="1" dirty="0"/>
              <a:t> readings (improve with time as 30, 40, 50 mg\dl )</a:t>
            </a:r>
          </a:p>
          <a:p>
            <a:pPr marL="0" indent="0" algn="l" rtl="0">
              <a:buNone/>
            </a:pPr>
            <a:r>
              <a:rPr lang="en-US" sz="2800" b="1" dirty="0"/>
              <a:t> </a:t>
            </a:r>
          </a:p>
          <a:p>
            <a:pPr algn="l" rtl="0"/>
            <a:r>
              <a:rPr lang="en-US" sz="2800" b="1" dirty="0"/>
              <a:t>2-then check B.S every 2-3 hours, until we have 3 normal readings. </a:t>
            </a:r>
          </a:p>
          <a:p>
            <a:pPr algn="l" rtl="0"/>
            <a:endParaRPr lang="en-US" sz="2800" b="1" dirty="0"/>
          </a:p>
          <a:p>
            <a:pPr algn="l" rtl="0"/>
            <a:r>
              <a:rPr lang="en-US" sz="2800" b="1" dirty="0"/>
              <a:t>3-then every 6 hours .</a:t>
            </a:r>
          </a:p>
        </p:txBody>
      </p:sp>
    </p:spTree>
    <p:extLst>
      <p:ext uri="{BB962C8B-B14F-4D97-AF65-F5344CB8AC3E}">
        <p14:creationId xmlns:p14="http://schemas.microsoft.com/office/powerpoint/2010/main" val="2344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86550" cy="742950"/>
          </a:xfrm>
        </p:spPr>
        <p:txBody>
          <a:bodyPr>
            <a:normAutofit fontScale="90000"/>
          </a:bodyPr>
          <a:lstStyle/>
          <a:p>
            <a:r>
              <a:rPr lang="en-US" sz="3000" b="1" i="1" u="sng" dirty="0">
                <a:solidFill>
                  <a:srgbClr val="FF0000"/>
                </a:solidFill>
              </a:rPr>
              <a:t>How much will I feed the baby to maintain normal B.S ?</a:t>
            </a:r>
            <a:br>
              <a:rPr lang="en-US" sz="3000" b="1" i="1" u="sng" dirty="0">
                <a:solidFill>
                  <a:srgbClr val="FF0000"/>
                </a:solidFill>
              </a:rPr>
            </a:br>
            <a:endParaRPr lang="ar-SA" sz="30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44" y="2314295"/>
            <a:ext cx="8096548" cy="165320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-Any </a:t>
            </a:r>
            <a:r>
              <a:rPr lang="en-US" dirty="0">
                <a:solidFill>
                  <a:srgbClr val="FF0000"/>
                </a:solidFill>
              </a:rPr>
              <a:t>full term </a:t>
            </a:r>
            <a:r>
              <a:rPr lang="en-US" dirty="0"/>
              <a:t>baby should be fed </a:t>
            </a:r>
            <a:r>
              <a:rPr lang="en-US" dirty="0">
                <a:solidFill>
                  <a:srgbClr val="FF0000"/>
                </a:solidFill>
              </a:rPr>
              <a:t>70-80 ml/kg </a:t>
            </a:r>
            <a:r>
              <a:rPr lang="en-US" dirty="0"/>
              <a:t>in the first  24 hours 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 but in </a:t>
            </a:r>
            <a:r>
              <a:rPr lang="en-US" dirty="0">
                <a:solidFill>
                  <a:srgbClr val="FF0000"/>
                </a:solidFill>
              </a:rPr>
              <a:t>premature</a:t>
            </a:r>
            <a:r>
              <a:rPr lang="en-US" dirty="0"/>
              <a:t> babies it’s more (</a:t>
            </a:r>
            <a:r>
              <a:rPr lang="en-US" dirty="0">
                <a:solidFill>
                  <a:srgbClr val="FF0000"/>
                </a:solidFill>
              </a:rPr>
              <a:t>80-90 ml/kg</a:t>
            </a:r>
            <a:r>
              <a:rPr lang="en-US" dirty="0"/>
              <a:t>)- 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539552" y="4365104"/>
            <a:ext cx="7913024" cy="156966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-</a:t>
            </a:r>
            <a:r>
              <a:rPr lang="en-US" sz="2400" b="1" dirty="0">
                <a:solidFill>
                  <a:srgbClr val="FF3300"/>
                </a:solidFill>
              </a:rPr>
              <a:t>normal babies </a:t>
            </a:r>
            <a:r>
              <a:rPr lang="en-US" sz="2400" b="1" dirty="0"/>
              <a:t>are usually fed every 3 hours,</a:t>
            </a:r>
          </a:p>
          <a:p>
            <a:pPr algn="l" rtl="0"/>
            <a:r>
              <a:rPr lang="en-US" sz="2400" b="1" dirty="0"/>
              <a:t> </a:t>
            </a:r>
          </a:p>
          <a:p>
            <a:pPr algn="l" rtl="0"/>
            <a:r>
              <a:rPr lang="en-US" sz="2400" b="1" dirty="0"/>
              <a:t>but </a:t>
            </a:r>
            <a:r>
              <a:rPr lang="en-US" sz="2400" b="1" dirty="0">
                <a:solidFill>
                  <a:srgbClr val="FF3300"/>
                </a:solidFill>
              </a:rPr>
              <a:t>hypoglycemic babies </a:t>
            </a:r>
            <a:r>
              <a:rPr lang="en-US" sz="2400" b="1" dirty="0"/>
              <a:t>should have frequent times of feeding , every 2 hours </a:t>
            </a:r>
          </a:p>
        </p:txBody>
      </p:sp>
    </p:spTree>
    <p:extLst>
      <p:ext uri="{BB962C8B-B14F-4D97-AF65-F5344CB8AC3E}">
        <p14:creationId xmlns:p14="http://schemas.microsoft.com/office/powerpoint/2010/main" val="26886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971550"/>
            <a:ext cx="6629400" cy="857250"/>
          </a:xfrm>
        </p:spPr>
        <p:txBody>
          <a:bodyPr/>
          <a:lstStyle/>
          <a:p>
            <a:r>
              <a:rPr lang="en-US" sz="4050" i="1" u="sng" dirty="0">
                <a:solidFill>
                  <a:srgbClr val="FFC000"/>
                </a:solidFill>
              </a:rPr>
              <a:t>Example</a:t>
            </a:r>
            <a:endParaRPr lang="ar-SA" sz="4050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83" y="1828800"/>
            <a:ext cx="6644148" cy="392307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i="1" dirty="0"/>
              <a:t>A full term baby whose weight is 4kg</a:t>
            </a:r>
          </a:p>
          <a:p>
            <a:pPr marL="0" indent="0" algn="l" rtl="0">
              <a:buNone/>
            </a:pPr>
            <a:r>
              <a:rPr lang="en-US" dirty="0"/>
              <a:t>In this baby ,total milk is 4x70 = 280 ml in 24 hours . </a:t>
            </a:r>
          </a:p>
          <a:p>
            <a:pPr marL="0" indent="0" algn="l" rtl="0">
              <a:buNone/>
            </a:pPr>
            <a:r>
              <a:rPr lang="en-US" dirty="0"/>
              <a:t> which means </a:t>
            </a:r>
          </a:p>
          <a:p>
            <a:pPr marL="0" indent="0" algn="l" rtl="0">
              <a:buNone/>
            </a:pPr>
            <a:r>
              <a:rPr lang="en-US" dirty="0"/>
              <a:t>280/8=35ml every 3hour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dirty="0"/>
              <a:t>But  </a:t>
            </a:r>
            <a:r>
              <a:rPr lang="en-US" dirty="0">
                <a:solidFill>
                  <a:srgbClr val="FF3300"/>
                </a:solidFill>
              </a:rPr>
              <a:t>hypoglycemic babies 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 280/12= 24 ml every 2 hours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29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064896" cy="547260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/>
              <a:t>Check the blood sugar every 30 minutes , if the baby is still hypoglycemic </a:t>
            </a:r>
            <a:r>
              <a:rPr lang="en-US" sz="2800" b="1" dirty="0">
                <a:solidFill>
                  <a:srgbClr val="FFC000"/>
                </a:solidFill>
              </a:rPr>
              <a:t>what is the next step</a:t>
            </a:r>
            <a:r>
              <a:rPr lang="en-US" sz="2800" b="1" dirty="0"/>
              <a:t> ?</a:t>
            </a:r>
          </a:p>
          <a:p>
            <a:pPr marL="0" indent="0" algn="l" rtl="0">
              <a:buNone/>
            </a:pPr>
            <a:endParaRPr lang="en-US" sz="2800" b="1" dirty="0"/>
          </a:p>
          <a:p>
            <a:pPr marL="0" indent="0" algn="l" rtl="0">
              <a:buNone/>
            </a:pPr>
            <a:r>
              <a:rPr lang="en-US" sz="2800" b="1" dirty="0"/>
              <a:t>-Increase the amount of feeding to 80 ml/kg ,</a:t>
            </a:r>
          </a:p>
          <a:p>
            <a:pPr marL="0" indent="0" algn="l" rtl="0">
              <a:buNone/>
            </a:pPr>
            <a:r>
              <a:rPr lang="en-US" sz="2800" b="1" dirty="0"/>
              <a:t> so 4x80= 320 ml</a:t>
            </a:r>
          </a:p>
          <a:p>
            <a:pPr marL="0" indent="0" algn="l" rtl="0">
              <a:buNone/>
            </a:pPr>
            <a:r>
              <a:rPr lang="en-US" sz="2800" b="1" dirty="0"/>
              <a:t> 320/12 = 27ml every 2 hours </a:t>
            </a:r>
          </a:p>
          <a:p>
            <a:pPr marL="0" indent="0" algn="l" rtl="0">
              <a:buNone/>
            </a:pPr>
            <a:endParaRPr lang="en-US" sz="2800" b="1" dirty="0"/>
          </a:p>
          <a:p>
            <a:pPr marL="0" indent="0" algn="l" rtl="0">
              <a:buNone/>
            </a:pPr>
            <a:r>
              <a:rPr lang="en-US" sz="2800" b="1" u="sng" dirty="0">
                <a:solidFill>
                  <a:srgbClr val="00B0F0"/>
                </a:solidFill>
              </a:rPr>
              <a:t>If</a:t>
            </a:r>
            <a:r>
              <a:rPr lang="en-US" sz="2800" b="1" dirty="0"/>
              <a:t> we increased the amount of feeding but the baby is still hypoglycemic what is next step ?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  -Don’t increase the amount again , start I.V feeding .</a:t>
            </a:r>
          </a:p>
          <a:p>
            <a:pPr marL="0" indent="0" algn="l" rtl="0">
              <a:buNone/>
            </a:pP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971550"/>
            <a:ext cx="668655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Indications for I.V glucose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50" y="1951150"/>
            <a:ext cx="6393007" cy="382905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1- Neurological manifestations</a:t>
            </a:r>
          </a:p>
          <a:p>
            <a:pPr algn="l" rtl="0"/>
            <a:r>
              <a:rPr lang="en-US" dirty="0"/>
              <a:t>2- Not responding to oral feeding </a:t>
            </a:r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3- Respiratory unstable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82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413" y="483518"/>
            <a:ext cx="66294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if seizures are present??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42" y="1709128"/>
            <a:ext cx="8804332" cy="410005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100" dirty="0"/>
              <a:t>Give ( </a:t>
            </a:r>
            <a:r>
              <a:rPr lang="en-US" sz="2100" dirty="0">
                <a:solidFill>
                  <a:srgbClr val="FF0000"/>
                </a:solidFill>
              </a:rPr>
              <a:t>2- 4 mL/kg</a:t>
            </a:r>
            <a:r>
              <a:rPr lang="en-US" sz="2100" dirty="0"/>
              <a:t>) bolus of D10W ( =200-400mg \kg) </a:t>
            </a:r>
          </a:p>
          <a:p>
            <a:pPr marL="0" indent="0" algn="l" rtl="0">
              <a:buNone/>
            </a:pPr>
            <a:r>
              <a:rPr lang="en-US" sz="2100" dirty="0"/>
              <a:t>over 5 -10 minutes</a:t>
            </a:r>
          </a:p>
          <a:p>
            <a:pPr marL="0" indent="0" algn="l" rtl="0">
              <a:buNone/>
            </a:pPr>
            <a:endParaRPr lang="en-US" sz="2100" dirty="0"/>
          </a:p>
          <a:p>
            <a:pPr marL="0" indent="0" algn="l" rtl="0">
              <a:buNone/>
            </a:pPr>
            <a:r>
              <a:rPr lang="en-US" sz="2100" b="1" dirty="0">
                <a:solidFill>
                  <a:srgbClr val="FF0000"/>
                </a:solidFill>
              </a:rPr>
              <a:t>If the baby doesn’t respond </a:t>
            </a:r>
            <a:r>
              <a:rPr lang="en-US" sz="2100" dirty="0"/>
              <a:t>( still seizure  )          Check B.S :</a:t>
            </a:r>
          </a:p>
          <a:p>
            <a:pPr marL="0" indent="0" algn="l" rtl="0">
              <a:buNone/>
            </a:pPr>
            <a:r>
              <a:rPr lang="en-US" sz="2100" dirty="0"/>
              <a:t>-  If it is </a:t>
            </a:r>
            <a:r>
              <a:rPr lang="en-US" sz="2100" dirty="0">
                <a:solidFill>
                  <a:srgbClr val="00B0F0"/>
                </a:solidFill>
              </a:rPr>
              <a:t>low</a:t>
            </a:r>
            <a:r>
              <a:rPr lang="en-US" sz="2100" dirty="0"/>
              <a:t> </a:t>
            </a:r>
            <a:r>
              <a:rPr lang="en-US" sz="2100" b="1" dirty="0"/>
              <a:t>… give another bolus </a:t>
            </a:r>
          </a:p>
          <a:p>
            <a:pPr marL="0" indent="0" algn="l" rtl="0">
              <a:buNone/>
            </a:pPr>
            <a:r>
              <a:rPr lang="en-US" sz="2100" dirty="0"/>
              <a:t>-  If it is </a:t>
            </a:r>
            <a:r>
              <a:rPr lang="en-US" sz="2100" dirty="0">
                <a:solidFill>
                  <a:srgbClr val="00B0F0"/>
                </a:solidFill>
              </a:rPr>
              <a:t>normal</a:t>
            </a:r>
            <a:r>
              <a:rPr lang="en-US" sz="2100" dirty="0"/>
              <a:t> BS</a:t>
            </a:r>
            <a:r>
              <a:rPr lang="en-US" sz="2100" b="1" dirty="0"/>
              <a:t>… give anticonvulsants </a:t>
            </a:r>
          </a:p>
          <a:p>
            <a:pPr marL="0" indent="0" algn="l" rtl="0">
              <a:buNone/>
            </a:pPr>
            <a:endParaRPr lang="en-US" sz="2100" b="1" dirty="0"/>
          </a:p>
          <a:p>
            <a:pPr marL="0" indent="0" algn="l" rtl="0">
              <a:buNone/>
            </a:pPr>
            <a:r>
              <a:rPr lang="en-US" sz="2100" dirty="0"/>
              <a:t>If we give bolus and the </a:t>
            </a:r>
            <a:r>
              <a:rPr lang="en-US" sz="2100" b="1" dirty="0"/>
              <a:t>baby responded </a:t>
            </a:r>
            <a:r>
              <a:rPr lang="en-US" sz="2100" dirty="0"/>
              <a:t>(no seizure ) but he is </a:t>
            </a:r>
            <a:r>
              <a:rPr lang="en-US" sz="2100" b="1" dirty="0"/>
              <a:t>still in hypoglycemia</a:t>
            </a:r>
            <a:r>
              <a:rPr lang="en-US" sz="2100" dirty="0"/>
              <a:t> , start I.V fluid (follow by a continuous infusion of glucose at 6-8 mg/kg/min.)</a:t>
            </a:r>
          </a:p>
          <a:p>
            <a:pPr marL="0" indent="0" algn="l" rtl="0">
              <a:buNone/>
            </a:pPr>
            <a:endParaRPr lang="ar-SA" sz="2100" dirty="0"/>
          </a:p>
        </p:txBody>
      </p:sp>
      <p:sp>
        <p:nvSpPr>
          <p:cNvPr id="4" name="Right Arrow 3"/>
          <p:cNvSpPr/>
          <p:nvPr/>
        </p:nvSpPr>
        <p:spPr>
          <a:xfrm>
            <a:off x="5003442" y="3040219"/>
            <a:ext cx="425003" cy="57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166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798" y="548469"/>
            <a:ext cx="6686550" cy="85725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Important Information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52" y="1828800"/>
            <a:ext cx="8472004" cy="382905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/>
              <a:t>Normal glucose infusion rate</a:t>
            </a:r>
            <a:r>
              <a:rPr lang="en-US" sz="2400" dirty="0"/>
              <a:t> is :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4-6</a:t>
            </a:r>
            <a:r>
              <a:rPr lang="en-US" sz="2400" dirty="0"/>
              <a:t> mg/kg/minute 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/>
              <a:t>But in these babies the rate increases to become : </a:t>
            </a:r>
          </a:p>
          <a:p>
            <a:pPr marL="0" indent="0" algn="l" rtl="0">
              <a:buNone/>
            </a:pPr>
            <a:r>
              <a:rPr lang="en-US" sz="2400" dirty="0"/>
              <a:t> 6-8 mg/kg/minute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they are at high risk of hypoglycemia)</a:t>
            </a:r>
          </a:p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400" dirty="0"/>
              <a:t>glucose infusion rate (mg/kg/min)   =   % dextrose * I.V rate (mL/h) /6 x body weight (kg)</a:t>
            </a:r>
          </a:p>
          <a:p>
            <a:pPr marL="0" indent="0" algn="l" rtl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092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294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Determination Of Fluid Type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89" y="1828800"/>
            <a:ext cx="6572250" cy="3829050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Concentration of fluid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amount</a:t>
            </a:r>
            <a:r>
              <a:rPr lang="en-US" dirty="0"/>
              <a:t> of sugar per day /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of fluid per day</a:t>
            </a:r>
          </a:p>
          <a:p>
            <a:pPr marL="0" indent="0" algn="l" rtl="0">
              <a:buNone/>
            </a:pPr>
            <a:r>
              <a:rPr lang="en-US" dirty="0"/>
              <a:t>  = (</a:t>
            </a:r>
            <a:r>
              <a:rPr lang="en-US" sz="1800" dirty="0"/>
              <a:t>wt * glu infusion rate 6-8 mg / kg / min *  minutes in 24 hs)  /   (70 *wt)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So if baby is 4 kg , </a:t>
            </a:r>
            <a:r>
              <a:rPr lang="en-US" b="1" dirty="0"/>
              <a:t>how much do I give him</a:t>
            </a:r>
            <a:r>
              <a:rPr lang="en-US" dirty="0"/>
              <a:t> ?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amount</a:t>
            </a:r>
            <a:r>
              <a:rPr lang="en-US" dirty="0"/>
              <a:t> = 4*7*1440 = 40320 /1000 = 40 g /day (amount per day )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Volume </a:t>
            </a:r>
            <a:r>
              <a:rPr lang="en-US" dirty="0"/>
              <a:t>per day = 70*4 =280 ml 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37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" y="1176003"/>
            <a:ext cx="7771806" cy="3898057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In this baby </a:t>
            </a:r>
            <a:r>
              <a:rPr lang="en-US" dirty="0">
                <a:solidFill>
                  <a:srgbClr val="FF0000"/>
                </a:solidFill>
              </a:rPr>
              <a:t>concentration of fluid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/>
              <a:t>= 40/280 </a:t>
            </a:r>
          </a:p>
          <a:p>
            <a:pPr marL="0" indent="0" algn="l" rtl="0">
              <a:buNone/>
            </a:pPr>
            <a:r>
              <a:rPr lang="en-US" dirty="0"/>
              <a:t> = 14% glucose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How many </a:t>
            </a:r>
            <a:r>
              <a:rPr lang="en-US" b="1" dirty="0"/>
              <a:t>ml per hour should I give </a:t>
            </a:r>
            <a:r>
              <a:rPr lang="en-US" dirty="0"/>
              <a:t>? </a:t>
            </a:r>
          </a:p>
          <a:p>
            <a:pPr marL="0" indent="0" algn="l" rtl="0">
              <a:buNone/>
            </a:pPr>
            <a:r>
              <a:rPr lang="en-US" dirty="0"/>
              <a:t>280/24 = 11 ml/hour of glucose </a:t>
            </a:r>
            <a:r>
              <a:rPr lang="en-US"/>
              <a:t>water 14%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If the infant requires a dextrose concentration of more than 12.5 , placement of a central venous catheter may be considered to avoid venous sclerosis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2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999538" cy="67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336586"/>
            <a:ext cx="6686550" cy="85725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If the Baby is still hypoglycemic , </a:t>
            </a:r>
            <a:r>
              <a:rPr lang="en-US" sz="2700" b="1" dirty="0">
                <a:solidFill>
                  <a:srgbClr val="FF0000"/>
                </a:solidFill>
              </a:rPr>
              <a:t>what is next step ?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endParaRPr lang="ar-SA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66" y="1902854"/>
            <a:ext cx="6629400" cy="38290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glucose infusion rate by 2mg/kg =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/>
              <a:t>mg/kg/min , </a:t>
            </a:r>
          </a:p>
          <a:p>
            <a:pPr marL="0" indent="0" algn="l">
              <a:buNone/>
            </a:pPr>
            <a:r>
              <a:rPr lang="en-US" dirty="0"/>
              <a:t> so</a:t>
            </a:r>
          </a:p>
          <a:p>
            <a:pPr marL="0" indent="0" algn="l">
              <a:buNone/>
            </a:pPr>
            <a:r>
              <a:rPr lang="en-US" dirty="0"/>
              <a:t> (10x4x1440)/1000 = 58 g</a:t>
            </a:r>
          </a:p>
          <a:p>
            <a:pPr marL="0" indent="0" algn="l">
              <a:buNone/>
            </a:pPr>
            <a:r>
              <a:rPr lang="en-US" dirty="0"/>
              <a:t>- Glucose concentration = amount/volume </a:t>
            </a:r>
          </a:p>
          <a:p>
            <a:pPr marL="0" indent="0" algn="l">
              <a:buNone/>
            </a:pPr>
            <a:r>
              <a:rPr lang="en-US" dirty="0"/>
              <a:t> = 58 /280 </a:t>
            </a:r>
          </a:p>
          <a:p>
            <a:pPr marL="0" indent="0" algn="l">
              <a:buNone/>
            </a:pPr>
            <a:r>
              <a:rPr lang="en-US" dirty="0"/>
              <a:t> = 20% glucose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03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62" y="1126097"/>
            <a:ext cx="821560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If after 30 minutes still hypoglycemic ?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49" y="2171700"/>
            <a:ext cx="6629400" cy="38290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Increase </a:t>
            </a:r>
            <a:r>
              <a:rPr lang="en-US" dirty="0"/>
              <a:t>glucose infusion rate by 2mg/kg = </a:t>
            </a:r>
            <a:r>
              <a:rPr lang="en-US" dirty="0">
                <a:solidFill>
                  <a:srgbClr val="FF0000"/>
                </a:solidFill>
              </a:rPr>
              <a:t>12 </a:t>
            </a:r>
            <a:r>
              <a:rPr lang="en-US" dirty="0"/>
              <a:t>mg/kg/min , </a:t>
            </a:r>
          </a:p>
          <a:p>
            <a:pPr marL="0" indent="0" algn="l">
              <a:buNone/>
            </a:pPr>
            <a:r>
              <a:rPr lang="en-US" dirty="0"/>
              <a:t>so  </a:t>
            </a:r>
          </a:p>
          <a:p>
            <a:pPr marL="0" indent="0" algn="l">
              <a:buNone/>
            </a:pPr>
            <a:r>
              <a:rPr lang="en-US" dirty="0"/>
              <a:t>  (12x4x1440)/1000 =  69 g  </a:t>
            </a:r>
          </a:p>
          <a:p>
            <a:pPr marL="0" indent="0" algn="l">
              <a:buNone/>
            </a:pPr>
            <a:r>
              <a:rPr lang="en-US" dirty="0"/>
              <a:t>concentration = 69/280</a:t>
            </a:r>
          </a:p>
          <a:p>
            <a:pPr marL="0" indent="0" algn="l">
              <a:buNone/>
            </a:pPr>
            <a:r>
              <a:rPr lang="en-US" dirty="0"/>
              <a:t> = 25% glucose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82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29400" cy="857250"/>
          </a:xfrm>
        </p:spPr>
        <p:txBody>
          <a:bodyPr/>
          <a:lstStyle/>
          <a:p>
            <a:r>
              <a:rPr lang="en-US" sz="4050" dirty="0">
                <a:solidFill>
                  <a:srgbClr val="FF0000"/>
                </a:solidFill>
              </a:rPr>
              <a:t>If still not responding</a:t>
            </a:r>
            <a:endParaRPr lang="ar-SA" sz="40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45113" cy="382905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/>
              <a:t>Maximum glucose infusion rate = 15 mg/kg/min </a:t>
            </a:r>
          </a:p>
          <a:p>
            <a:pPr algn="l" rtl="0"/>
            <a:r>
              <a:rPr lang="en-US" sz="2800" dirty="0"/>
              <a:t>If baby still not responding now its consider (</a:t>
            </a:r>
            <a:r>
              <a:rPr lang="en-US" sz="2800" b="1" dirty="0">
                <a:solidFill>
                  <a:srgbClr val="FF0000"/>
                </a:solidFill>
              </a:rPr>
              <a:t>intractable</a:t>
            </a:r>
            <a:r>
              <a:rPr lang="en-US" sz="2800" dirty="0">
                <a:solidFill>
                  <a:srgbClr val="FF0000"/>
                </a:solidFill>
              </a:rPr>
              <a:t> hypoglycemia </a:t>
            </a:r>
            <a:r>
              <a:rPr lang="en-US" sz="2800" dirty="0"/>
              <a:t>)  and send critical sample for patient : ( insulin ,cortisol, FA, T3,T4)</a:t>
            </a:r>
          </a:p>
          <a:p>
            <a:pPr algn="l" rtl="0"/>
            <a:endParaRPr lang="en-US" sz="2800" dirty="0"/>
          </a:p>
          <a:p>
            <a:pPr marL="0" indent="0" algn="l" rtl="0">
              <a:buNone/>
            </a:pPr>
            <a:r>
              <a:rPr lang="en-US" sz="2800" b="1" dirty="0"/>
              <a:t>Then :</a:t>
            </a:r>
          </a:p>
          <a:p>
            <a:pPr algn="l" rtl="0"/>
            <a:r>
              <a:rPr lang="en-US" sz="2800" dirty="0"/>
              <a:t>give Glucagon 1 mg I.V infusion  or IM </a:t>
            </a:r>
            <a:endParaRPr lang="ar-SA" sz="2800" dirty="0"/>
          </a:p>
          <a:p>
            <a:pPr marL="0" indent="0" algn="l" rtl="0">
              <a:buNone/>
            </a:pPr>
            <a:r>
              <a:rPr lang="en-US" sz="2800" dirty="0"/>
              <a:t>(best ) (increases blood </a:t>
            </a:r>
            <a:r>
              <a:rPr lang="en-US" sz="2800" dirty="0" err="1"/>
              <a:t>suger</a:t>
            </a:r>
            <a:r>
              <a:rPr lang="en-US" sz="2800" dirty="0"/>
              <a:t> level and prevents it from dropping too low )</a:t>
            </a:r>
          </a:p>
          <a:p>
            <a:pPr marL="0" indent="0" algn="l" rtl="0">
              <a:buNone/>
            </a:pPr>
            <a:r>
              <a:rPr lang="en-US" sz="2800" dirty="0" smtClean="0"/>
              <a:t>Premature? IUGR?</a:t>
            </a:r>
          </a:p>
          <a:p>
            <a:pPr marL="0" indent="0" algn="l" rtl="0">
              <a:buNone/>
            </a:pPr>
            <a:r>
              <a:rPr lang="en-US" sz="2800" dirty="0" smtClean="0"/>
              <a:t>LGA?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1818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87734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 baby is still not responding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82905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1- </a:t>
            </a:r>
            <a:r>
              <a:rPr lang="en-US" sz="2400" b="1" dirty="0">
                <a:solidFill>
                  <a:srgbClr val="FF0000"/>
                </a:solidFill>
              </a:rPr>
              <a:t>Hydrocortisone</a:t>
            </a:r>
            <a:r>
              <a:rPr lang="en-US" sz="2400" dirty="0"/>
              <a:t> (5 mg/kg/day divided in two doses intravenously) or Prednisone (2 mg/kg /day orally). It affects the cognition of the baby)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/>
              <a:t>2- </a:t>
            </a:r>
            <a:r>
              <a:rPr lang="en-US" sz="2400" b="1" dirty="0">
                <a:solidFill>
                  <a:srgbClr val="FF0000"/>
                </a:solidFill>
              </a:rPr>
              <a:t>Octreotide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/>
              <a:t> (somatostatin analogue ) : </a:t>
            </a:r>
          </a:p>
          <a:p>
            <a:pPr marL="0" indent="0" algn="l" rtl="0">
              <a:buNone/>
            </a:pPr>
            <a:r>
              <a:rPr lang="en-US" sz="2400" dirty="0"/>
              <a:t>( 2 – 10 mg/kg/day SC/IV divided q 12hr ; increase on basis </a:t>
            </a:r>
            <a:endParaRPr lang="ar-SA" sz="2400" dirty="0"/>
          </a:p>
          <a:p>
            <a:pPr marL="0" indent="0" algn="l" rtl="0">
              <a:buNone/>
            </a:pPr>
            <a:r>
              <a:rPr lang="en-US" sz="2400" dirty="0"/>
              <a:t>of response )</a:t>
            </a:r>
          </a:p>
          <a:p>
            <a:pPr marL="0" indent="0" algn="l" rtl="0">
              <a:buNone/>
            </a:pPr>
            <a:endParaRPr lang="ar-SA" sz="2400" dirty="0"/>
          </a:p>
          <a:p>
            <a:pPr marL="0" indent="0" algn="l" rtl="0">
              <a:buNone/>
            </a:pPr>
            <a:r>
              <a:rPr lang="en-US" sz="2400" dirty="0"/>
              <a:t>3-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Diazoxide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which is antihypertensive drug (arterial vasodilator) , but one of its side affect is hyperglycemia </a:t>
            </a:r>
          </a:p>
          <a:p>
            <a:pPr marL="0" indent="0" algn="l" rtl="0">
              <a:buNone/>
            </a:pPr>
            <a:r>
              <a:rPr lang="en-US" sz="2400" dirty="0"/>
              <a:t> 2-5 mg/kg orally every 8 hrs </a:t>
            </a:r>
          </a:p>
        </p:txBody>
      </p:sp>
    </p:spTree>
    <p:extLst>
      <p:ext uri="{BB962C8B-B14F-4D97-AF65-F5344CB8AC3E}">
        <p14:creationId xmlns:p14="http://schemas.microsoft.com/office/powerpoint/2010/main" val="3597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629400" cy="85725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If still not responding ?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4" y="1989786"/>
            <a:ext cx="7479406" cy="382905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We suggest that the diagnosis is 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insulinoma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So we do </a:t>
            </a:r>
            <a:r>
              <a:rPr lang="en-US" dirty="0">
                <a:solidFill>
                  <a:srgbClr val="FF0000"/>
                </a:solidFill>
              </a:rPr>
              <a:t>pancreatic CT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Treatment : Subtotal pancreatectomy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485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58" y="1029505"/>
            <a:ext cx="6629400" cy="857250"/>
          </a:xfrm>
        </p:spPr>
        <p:txBody>
          <a:bodyPr/>
          <a:lstStyle/>
          <a:p>
            <a:r>
              <a:rPr lang="en-US" sz="4050" dirty="0">
                <a:solidFill>
                  <a:srgbClr val="FF0000"/>
                </a:solidFill>
              </a:rPr>
              <a:t>Prophylactic Measures</a:t>
            </a:r>
            <a:endParaRPr lang="ar-SA" sz="40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58" y="2047741"/>
            <a:ext cx="6629400" cy="382905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/>
              <a:t> 1- frequent prenatal evaluations of all women with diabetes and pregnant women with gestational diabetes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2- evaluation of fetal maturity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3- biophysical profile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4- </a:t>
            </a:r>
            <a:r>
              <a:rPr lang="en-US" sz="1800" dirty="0" err="1"/>
              <a:t>doppler</a:t>
            </a:r>
            <a:r>
              <a:rPr lang="en-US" sz="1800" dirty="0"/>
              <a:t> velocimetry (</a:t>
            </a:r>
            <a:r>
              <a:rPr lang="en-US" sz="1800" b="1" dirty="0"/>
              <a:t>to check blood flow in the umbilical cord or between the uterus and the placenta</a:t>
            </a:r>
            <a:r>
              <a:rPr lang="en-US" sz="1800" dirty="0"/>
              <a:t>)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5- planning of the delivery of these infants in hospitals where expert obstetric and pediatric care is continuously available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26340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69" y="2113746"/>
            <a:ext cx="8661470" cy="325433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- Women with type 1 diabetes who have tight glucose control during pregnancy (average daily glucose levels </a:t>
            </a:r>
            <a:r>
              <a:rPr lang="en-US" dirty="0">
                <a:solidFill>
                  <a:srgbClr val="FF0000"/>
                </a:solidFill>
              </a:rPr>
              <a:t>&lt;95 mg/dL</a:t>
            </a:r>
            <a:r>
              <a:rPr lang="en-US" dirty="0"/>
              <a:t>) deliver infants with birth weights and anthropomorphic features similar to those of infants of nondiabetic mothers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125570" y="973160"/>
            <a:ext cx="2810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3419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2002</Words>
  <Application>Microsoft Office PowerPoint</Application>
  <PresentationFormat>عرض على الشاشة (3:4)‏</PresentationFormat>
  <Paragraphs>323</Paragraphs>
  <Slides>76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76</vt:i4>
      </vt:variant>
    </vt:vector>
  </HeadingPairs>
  <TitlesOfParts>
    <vt:vector size="77" baseType="lpstr">
      <vt:lpstr>Office Theme</vt:lpstr>
      <vt:lpstr>Infants of Diabetic Mother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Macrosomia </vt:lpstr>
      <vt:lpstr>Fetal Macrosomia</vt:lpstr>
      <vt:lpstr>عرض تقديمي في PowerPoint</vt:lpstr>
      <vt:lpstr>Premature delivery </vt:lpstr>
      <vt:lpstr>Metabolic / Hypoglycemia</vt:lpstr>
      <vt:lpstr>Metabolic / Hypoglycemia</vt:lpstr>
      <vt:lpstr>Hyperbilirubinemia </vt:lpstr>
      <vt:lpstr>Hematologic/Polycythemia </vt:lpstr>
      <vt:lpstr>عرض تقديمي في PowerPoint</vt:lpstr>
      <vt:lpstr>SGA \ IUGR </vt:lpstr>
      <vt:lpstr>عرض تقديمي في PowerPoint</vt:lpstr>
      <vt:lpstr>Treatment of the SGA baby :</vt:lpstr>
      <vt:lpstr>Gl anomalies </vt:lpstr>
      <vt:lpstr>small left colon syndrome </vt:lpstr>
      <vt:lpstr>عرض تقديمي في PowerPoint</vt:lpstr>
      <vt:lpstr>عرض تقديمي في PowerPoint</vt:lpstr>
      <vt:lpstr>Skeletal Anomalies </vt:lpstr>
      <vt:lpstr>عرض تقديمي في PowerPoint</vt:lpstr>
      <vt:lpstr>Caudal regression syndrome </vt:lpstr>
      <vt:lpstr>Cardiac anomalies </vt:lpstr>
      <vt:lpstr>Cardiomyopathy</vt:lpstr>
      <vt:lpstr>Respiratory Distress</vt:lpstr>
      <vt:lpstr>عرض تقديمي في PowerPoint</vt:lpstr>
      <vt:lpstr>عرض تقديمي في PowerPoint</vt:lpstr>
      <vt:lpstr>Metabolic / Hypocalcemia</vt:lpstr>
      <vt:lpstr>Metabolic / Hypo magnesium</vt:lpstr>
      <vt:lpstr>Treatment of electrolyte disturbances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MANAGEMENT </vt:lpstr>
      <vt:lpstr>عرض تقديمي في PowerPoint</vt:lpstr>
      <vt:lpstr>Act Fast in Treatment!</vt:lpstr>
      <vt:lpstr>عرض تقديمي في PowerPoint</vt:lpstr>
      <vt:lpstr>If the patient is Asymptomatic </vt:lpstr>
      <vt:lpstr>عرض تقديمي في PowerPoint</vt:lpstr>
      <vt:lpstr>How much will I feed the baby to maintain normal B.S ? </vt:lpstr>
      <vt:lpstr>Example</vt:lpstr>
      <vt:lpstr>عرض تقديمي في PowerPoint</vt:lpstr>
      <vt:lpstr>Indications for I.V glucose </vt:lpstr>
      <vt:lpstr>What if seizures are present??</vt:lpstr>
      <vt:lpstr>Important Information</vt:lpstr>
      <vt:lpstr>Determination Of Fluid Type</vt:lpstr>
      <vt:lpstr>عرض تقديمي في PowerPoint</vt:lpstr>
      <vt:lpstr>If the Baby is still hypoglycemic , what is next step ? </vt:lpstr>
      <vt:lpstr>If after 30 minutes still hypoglycemic ? </vt:lpstr>
      <vt:lpstr>If still not responding</vt:lpstr>
      <vt:lpstr>If the baby is still not responding</vt:lpstr>
      <vt:lpstr>If still not responding ?</vt:lpstr>
      <vt:lpstr>Prophylactic Measures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LENOVO</cp:lastModifiedBy>
  <cp:revision>54</cp:revision>
  <dcterms:created xsi:type="dcterms:W3CDTF">2020-07-12T18:17:16Z</dcterms:created>
  <dcterms:modified xsi:type="dcterms:W3CDTF">2022-11-15T04:26:57Z</dcterms:modified>
</cp:coreProperties>
</file>