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35" r:id="rId3"/>
    <p:sldId id="291" r:id="rId4"/>
    <p:sldId id="275" r:id="rId5"/>
    <p:sldId id="276" r:id="rId6"/>
    <p:sldId id="277" r:id="rId7"/>
    <p:sldId id="278" r:id="rId8"/>
    <p:sldId id="279" r:id="rId9"/>
    <p:sldId id="280" r:id="rId10"/>
    <p:sldId id="282" r:id="rId11"/>
    <p:sldId id="281" r:id="rId12"/>
    <p:sldId id="336" r:id="rId13"/>
    <p:sldId id="283" r:id="rId14"/>
    <p:sldId id="337" r:id="rId15"/>
    <p:sldId id="338" r:id="rId16"/>
    <p:sldId id="284" r:id="rId17"/>
    <p:sldId id="285" r:id="rId18"/>
    <p:sldId id="287" r:id="rId19"/>
    <p:sldId id="286" r:id="rId20"/>
    <p:sldId id="289" r:id="rId21"/>
    <p:sldId id="290" r:id="rId22"/>
    <p:sldId id="293" r:id="rId23"/>
    <p:sldId id="294" r:id="rId24"/>
    <p:sldId id="295" r:id="rId25"/>
    <p:sldId id="296" r:id="rId26"/>
    <p:sldId id="288"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3" r:id="rId40"/>
    <p:sldId id="314" r:id="rId41"/>
    <p:sldId id="315" r:id="rId42"/>
    <p:sldId id="316" r:id="rId43"/>
    <p:sldId id="317" r:id="rId44"/>
    <p:sldId id="322" r:id="rId45"/>
    <p:sldId id="325" r:id="rId46"/>
    <p:sldId id="326" r:id="rId47"/>
    <p:sldId id="327" r:id="rId48"/>
    <p:sldId id="328" r:id="rId49"/>
    <p:sldId id="334" r:id="rId50"/>
    <p:sldId id="331" r:id="rId51"/>
    <p:sldId id="332" r:id="rId52"/>
    <p:sldId id="339" r:id="rId53"/>
    <p:sldId id="340" r:id="rId54"/>
    <p:sldId id="341" r:id="rId55"/>
    <p:sldId id="342" r:id="rId56"/>
    <p:sldId id="343" r:id="rId57"/>
    <p:sldId id="344" r:id="rId58"/>
    <p:sldId id="345" r:id="rId59"/>
    <p:sldId id="346" r:id="rId60"/>
    <p:sldId id="347" r:id="rId61"/>
    <p:sldId id="348" r:id="rId62"/>
    <p:sldId id="349" r:id="rId63"/>
    <p:sldId id="350" r:id="rId64"/>
    <p:sldId id="351" r:id="rId65"/>
    <p:sldId id="352" r:id="rId66"/>
    <p:sldId id="353" r:id="rId67"/>
    <p:sldId id="354" r:id="rId68"/>
    <p:sldId id="355" r:id="rId69"/>
    <p:sldId id="356" r:id="rId70"/>
    <p:sldId id="357" r:id="rId71"/>
    <p:sldId id="358" r:id="rId72"/>
    <p:sldId id="359" r:id="rId73"/>
    <p:sldId id="360" r:id="rId74"/>
    <p:sldId id="361" r:id="rId75"/>
    <p:sldId id="362" r:id="rId76"/>
    <p:sldId id="363" r:id="rId77"/>
    <p:sldId id="364" r:id="rId78"/>
    <p:sldId id="365"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45" autoAdjust="0"/>
    <p:restoredTop sz="94660"/>
  </p:normalViewPr>
  <p:slideViewPr>
    <p:cSldViewPr snapToGrid="0">
      <p:cViewPr varScale="1">
        <p:scale>
          <a:sx n="88" d="100"/>
          <a:sy n="88" d="100"/>
        </p:scale>
        <p:origin x="547" y="62"/>
      </p:cViewPr>
      <p:guideLst/>
    </p:cSldViewPr>
  </p:slideViewPr>
  <p:notesTextViewPr>
    <p:cViewPr>
      <p:scale>
        <a:sx n="1" d="1"/>
        <a:sy n="1" d="1"/>
      </p:scale>
      <p:origin x="0" y="0"/>
    </p:cViewPr>
  </p:notesTextViewPr>
  <p:sorterViewPr>
    <p:cViewPr>
      <p:scale>
        <a:sx n="100" d="100"/>
        <a:sy n="100" d="100"/>
      </p:scale>
      <p:origin x="0" y="-87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17EB71C4-E29F-4D31-957C-6CEFA37617C6}" type="datetimeFigureOut">
              <a:rPr lang="en-US" smtClean="0"/>
              <a:t>27/07/2022</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AE0FCF47-CEEA-4C1E-BCD1-429B460B4251}" type="slidenum">
              <a:rPr lang="en-US" smtClean="0"/>
              <a:t>‹#›</a:t>
            </a:fld>
            <a:endParaRPr lang="en-US"/>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28156313"/>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EB71C4-E29F-4D31-957C-6CEFA37617C6}" type="datetimeFigureOut">
              <a:rPr lang="en-US" smtClean="0"/>
              <a:t>27/07/2022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FCF47-CEEA-4C1E-BCD1-429B460B4251}" type="slidenum">
              <a:rPr lang="en-US" smtClean="0"/>
              <a:t>‹#›</a:t>
            </a:fld>
            <a:endParaRPr lang="en-US"/>
          </a:p>
        </p:txBody>
      </p:sp>
    </p:spTree>
    <p:extLst>
      <p:ext uri="{BB962C8B-B14F-4D97-AF65-F5344CB8AC3E}">
        <p14:creationId xmlns:p14="http://schemas.microsoft.com/office/powerpoint/2010/main" val="3668549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17EB71C4-E29F-4D31-957C-6CEFA37617C6}" type="datetimeFigureOut">
              <a:rPr lang="en-US" smtClean="0"/>
              <a:t>27/07/2022</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AE0FCF47-CEEA-4C1E-BCD1-429B460B4251}"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53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EB71C4-E29F-4D31-957C-6CEFA37617C6}" type="datetimeFigureOut">
              <a:rPr lang="en-US" smtClean="0"/>
              <a:t>27/07/2022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FCF47-CEEA-4C1E-BCD1-429B460B4251}" type="slidenum">
              <a:rPr lang="en-US" smtClean="0"/>
              <a:t>‹#›</a:t>
            </a:fld>
            <a:endParaRPr lang="en-US"/>
          </a:p>
        </p:txBody>
      </p:sp>
    </p:spTree>
    <p:extLst>
      <p:ext uri="{BB962C8B-B14F-4D97-AF65-F5344CB8AC3E}">
        <p14:creationId xmlns:p14="http://schemas.microsoft.com/office/powerpoint/2010/main" val="119395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17EB71C4-E29F-4D31-957C-6CEFA37617C6}" type="datetimeFigureOut">
              <a:rPr lang="en-US" smtClean="0"/>
              <a:t>27/07/2022</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AE0FCF47-CEEA-4C1E-BCD1-429B460B4251}"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21049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EB71C4-E29F-4D31-957C-6CEFA37617C6}" type="datetimeFigureOut">
              <a:rPr lang="en-US" smtClean="0"/>
              <a:t>27/07/2022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FCF47-CEEA-4C1E-BCD1-429B460B4251}" type="slidenum">
              <a:rPr lang="en-US" smtClean="0"/>
              <a:t>‹#›</a:t>
            </a:fld>
            <a:endParaRPr lang="en-US"/>
          </a:p>
        </p:txBody>
      </p:sp>
    </p:spTree>
    <p:extLst>
      <p:ext uri="{BB962C8B-B14F-4D97-AF65-F5344CB8AC3E}">
        <p14:creationId xmlns:p14="http://schemas.microsoft.com/office/powerpoint/2010/main" val="133020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EB71C4-E29F-4D31-957C-6CEFA37617C6}" type="datetimeFigureOut">
              <a:rPr lang="en-US" smtClean="0"/>
              <a:t>27/07/2022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0FCF47-CEEA-4C1E-BCD1-429B460B4251}" type="slidenum">
              <a:rPr lang="en-US" smtClean="0"/>
              <a:t>‹#›</a:t>
            </a:fld>
            <a:endParaRPr lang="en-US"/>
          </a:p>
        </p:txBody>
      </p:sp>
    </p:spTree>
    <p:extLst>
      <p:ext uri="{BB962C8B-B14F-4D97-AF65-F5344CB8AC3E}">
        <p14:creationId xmlns:p14="http://schemas.microsoft.com/office/powerpoint/2010/main" val="28054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EB71C4-E29F-4D31-957C-6CEFA37617C6}" type="datetimeFigureOut">
              <a:rPr lang="en-US" smtClean="0"/>
              <a:t>27/07/2022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0FCF47-CEEA-4C1E-BCD1-429B460B4251}" type="slidenum">
              <a:rPr lang="en-US" smtClean="0"/>
              <a:t>‹#›</a:t>
            </a:fld>
            <a:endParaRPr lang="en-US"/>
          </a:p>
        </p:txBody>
      </p:sp>
    </p:spTree>
    <p:extLst>
      <p:ext uri="{BB962C8B-B14F-4D97-AF65-F5344CB8AC3E}">
        <p14:creationId xmlns:p14="http://schemas.microsoft.com/office/powerpoint/2010/main" val="2981386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17EB71C4-E29F-4D31-957C-6CEFA37617C6}" type="datetimeFigureOut">
              <a:rPr lang="en-US" smtClean="0"/>
              <a:t>27/07/2022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0FCF47-CEEA-4C1E-BCD1-429B460B4251}" type="slidenum">
              <a:rPr lang="en-US" smtClean="0"/>
              <a:t>‹#›</a:t>
            </a:fld>
            <a:endParaRPr lang="en-US"/>
          </a:p>
        </p:txBody>
      </p:sp>
    </p:spTree>
    <p:extLst>
      <p:ext uri="{BB962C8B-B14F-4D97-AF65-F5344CB8AC3E}">
        <p14:creationId xmlns:p14="http://schemas.microsoft.com/office/powerpoint/2010/main" val="1813560590"/>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17EB71C4-E29F-4D31-957C-6CEFA37617C6}" type="datetimeFigureOut">
              <a:rPr lang="en-US" smtClean="0"/>
              <a:t>27/07/2022</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AE0FCF47-CEEA-4C1E-BCD1-429B460B4251}" type="slidenum">
              <a:rPr lang="en-US" smtClean="0"/>
              <a:t>‹#›</a:t>
            </a:fld>
            <a:endParaRPr lang="en-US"/>
          </a:p>
        </p:txBody>
      </p:sp>
    </p:spTree>
    <p:extLst>
      <p:ext uri="{BB962C8B-B14F-4D97-AF65-F5344CB8AC3E}">
        <p14:creationId xmlns:p14="http://schemas.microsoft.com/office/powerpoint/2010/main" val="863202501"/>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17EB71C4-E29F-4D31-957C-6CEFA37617C6}" type="datetimeFigureOut">
              <a:rPr lang="en-US" smtClean="0"/>
              <a:t>27/07/2022</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AE0FCF47-CEEA-4C1E-BCD1-429B460B4251}" type="slidenum">
              <a:rPr lang="en-US" smtClean="0"/>
              <a:t>‹#›</a:t>
            </a:fld>
            <a:endParaRPr lang="en-US"/>
          </a:p>
        </p:txBody>
      </p:sp>
    </p:spTree>
    <p:extLst>
      <p:ext uri="{BB962C8B-B14F-4D97-AF65-F5344CB8AC3E}">
        <p14:creationId xmlns:p14="http://schemas.microsoft.com/office/powerpoint/2010/main" val="3003870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17EB71C4-E29F-4D31-957C-6CEFA37617C6}" type="datetimeFigureOut">
              <a:rPr lang="en-US" smtClean="0"/>
              <a:t>27/07/2022</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AE0FCF47-CEEA-4C1E-BCD1-429B460B4251}"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8228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Common Upper respiratory tract infections </a:t>
            </a:r>
            <a:endParaRPr lang="en-US" dirty="0"/>
          </a:p>
        </p:txBody>
      </p:sp>
      <p:sp>
        <p:nvSpPr>
          <p:cNvPr id="3" name="Subtitle 2"/>
          <p:cNvSpPr>
            <a:spLocks noGrp="1"/>
          </p:cNvSpPr>
          <p:nvPr>
            <p:ph type="subTitle" idx="1"/>
          </p:nvPr>
        </p:nvSpPr>
        <p:spPr>
          <a:xfrm>
            <a:off x="7920752" y="4720046"/>
            <a:ext cx="3793678" cy="1341120"/>
          </a:xfrm>
        </p:spPr>
        <p:txBody>
          <a:bodyPr>
            <a:noAutofit/>
          </a:bodyPr>
          <a:lstStyle/>
          <a:p>
            <a:r>
              <a:rPr lang="en-US" sz="2200" dirty="0" err="1" smtClean="0"/>
              <a:t>Dr</a:t>
            </a:r>
            <a:r>
              <a:rPr lang="en-US" sz="2200" dirty="0" smtClean="0"/>
              <a:t> .</a:t>
            </a:r>
            <a:r>
              <a:rPr lang="en-US" sz="2200" dirty="0" err="1" smtClean="0"/>
              <a:t>lina</a:t>
            </a:r>
            <a:r>
              <a:rPr lang="en-US" sz="2200" dirty="0" smtClean="0"/>
              <a:t> ALSHADFAN </a:t>
            </a:r>
          </a:p>
          <a:p>
            <a:r>
              <a:rPr lang="en-US" sz="2200" dirty="0" smtClean="0"/>
              <a:t>PEDIATRIC PULMONOLOGIST </a:t>
            </a:r>
          </a:p>
        </p:txBody>
      </p:sp>
    </p:spTree>
    <p:extLst>
      <p:ext uri="{BB962C8B-B14F-4D97-AF65-F5344CB8AC3E}">
        <p14:creationId xmlns:p14="http://schemas.microsoft.com/office/powerpoint/2010/main" val="4099893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2778" y="182881"/>
            <a:ext cx="10206444" cy="6479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991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5808"/>
            <a:ext cx="10515600" cy="1325563"/>
          </a:xfrm>
        </p:spPr>
        <p:txBody>
          <a:bodyPr>
            <a:normAutofit fontScale="90000"/>
          </a:bodyPr>
          <a:lstStyle/>
          <a:p>
            <a:r>
              <a:rPr lang="en-US" b="1" dirty="0"/>
              <a:t>TREATMENT</a:t>
            </a:r>
            <a:r>
              <a:rPr lang="en-US" b="1" dirty="0" smtClean="0"/>
              <a:t/>
            </a:r>
            <a:br>
              <a:rPr lang="en-US" b="1" dirty="0" smtClean="0"/>
            </a:br>
            <a:endParaRPr lang="en-US" dirty="0"/>
          </a:p>
        </p:txBody>
      </p:sp>
      <p:sp>
        <p:nvSpPr>
          <p:cNvPr id="3" name="Content Placeholder 2"/>
          <p:cNvSpPr>
            <a:spLocks noGrp="1"/>
          </p:cNvSpPr>
          <p:nvPr>
            <p:ph idx="1"/>
          </p:nvPr>
        </p:nvSpPr>
        <p:spPr>
          <a:xfrm>
            <a:off x="838200" y="1175657"/>
            <a:ext cx="10515600" cy="5001306"/>
          </a:xfrm>
        </p:spPr>
        <p:txBody>
          <a:bodyPr>
            <a:normAutofit/>
          </a:bodyPr>
          <a:lstStyle/>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217985" y="698589"/>
            <a:ext cx="9596575" cy="2070737"/>
          </a:xfrm>
          <a:prstGeom prst="rect">
            <a:avLst/>
          </a:prstGeom>
        </p:spPr>
      </p:pic>
      <p:pic>
        <p:nvPicPr>
          <p:cNvPr id="5" name="Picture 4"/>
          <p:cNvPicPr>
            <a:picLocks noChangeAspect="1"/>
          </p:cNvPicPr>
          <p:nvPr/>
        </p:nvPicPr>
        <p:blipFill>
          <a:blip r:embed="rId3"/>
          <a:stretch>
            <a:fillRect/>
          </a:stretch>
        </p:blipFill>
        <p:spPr>
          <a:xfrm>
            <a:off x="113481" y="2634481"/>
            <a:ext cx="9805581" cy="4019550"/>
          </a:xfrm>
          <a:prstGeom prst="rect">
            <a:avLst/>
          </a:prstGeom>
        </p:spPr>
      </p:pic>
    </p:spTree>
    <p:extLst>
      <p:ext uri="{BB962C8B-B14F-4D97-AF65-F5344CB8AC3E}">
        <p14:creationId xmlns:p14="http://schemas.microsoft.com/office/powerpoint/2010/main" val="2821026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a:t>Failure to respond to these regimens necessitates referral to an </a:t>
            </a:r>
            <a:r>
              <a:rPr lang="en-US" sz="3200" b="1" dirty="0"/>
              <a:t>otolaryngologist</a:t>
            </a:r>
            <a:r>
              <a:rPr lang="en-US" b="1" dirty="0"/>
              <a:t> for further evaluation because maxillary sinus aspiration for culture testing may be necessary. </a:t>
            </a:r>
          </a:p>
          <a:p>
            <a:pPr marL="0" indent="0">
              <a:buNone/>
            </a:pPr>
            <a:endParaRPr lang="en-US" dirty="0"/>
          </a:p>
          <a:p>
            <a:r>
              <a:rPr lang="en-US" sz="3200" b="1" i="1" u="sng" dirty="0"/>
              <a:t>Frontal sinusitis </a:t>
            </a:r>
            <a:r>
              <a:rPr lang="en-US" dirty="0"/>
              <a:t>can rapidly progress to </a:t>
            </a:r>
            <a:r>
              <a:rPr lang="en-US" u="sng" dirty="0"/>
              <a:t>serious intracranial complications </a:t>
            </a:r>
            <a:r>
              <a:rPr lang="en-US" dirty="0"/>
              <a:t>and </a:t>
            </a:r>
            <a:r>
              <a:rPr lang="en-US" b="1" dirty="0"/>
              <a:t>necessitates initiation of parenteral ceftriaxone </a:t>
            </a:r>
            <a:r>
              <a:rPr lang="en-US" dirty="0"/>
              <a:t>until substantial clinical improvement is achieved.</a:t>
            </a:r>
          </a:p>
          <a:p>
            <a:endParaRPr lang="en-US" dirty="0"/>
          </a:p>
          <a:p>
            <a:r>
              <a:rPr lang="en-US" dirty="0"/>
              <a:t>The use of decongestants, antihistamines, </a:t>
            </a:r>
            <a:r>
              <a:rPr lang="en-US" dirty="0" err="1"/>
              <a:t>mucolytics</a:t>
            </a:r>
            <a:r>
              <a:rPr lang="en-US" dirty="0"/>
              <a:t>, and intranasal corticosteroids are not recommended for the treatment of acute uncomplicated bacterial sinusitis.</a:t>
            </a:r>
            <a:endParaRPr lang="ar-JO" dirty="0"/>
          </a:p>
          <a:p>
            <a:endParaRPr lang="en-US" dirty="0"/>
          </a:p>
          <a:p>
            <a:endParaRPr lang="en-US" dirty="0"/>
          </a:p>
        </p:txBody>
      </p:sp>
    </p:spTree>
    <p:extLst>
      <p:ext uri="{BB962C8B-B14F-4D97-AF65-F5344CB8AC3E}">
        <p14:creationId xmlns:p14="http://schemas.microsoft.com/office/powerpoint/2010/main" val="2151918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034" y="365124"/>
            <a:ext cx="10515600" cy="1325563"/>
          </a:xfrm>
        </p:spPr>
        <p:txBody>
          <a:bodyPr>
            <a:normAutofit fontScale="90000"/>
          </a:bodyPr>
          <a:lstStyle/>
          <a:p>
            <a:r>
              <a:rPr lang="en-US" b="1" dirty="0"/>
              <a:t>COMPLICATIONS</a:t>
            </a:r>
            <a:br>
              <a:rPr lang="en-US" b="1" dirty="0"/>
            </a:br>
            <a:endParaRPr lang="en-US" dirty="0"/>
          </a:p>
        </p:txBody>
      </p:sp>
      <p:sp>
        <p:nvSpPr>
          <p:cNvPr id="3" name="Content Placeholder 2"/>
          <p:cNvSpPr>
            <a:spLocks noGrp="1"/>
          </p:cNvSpPr>
          <p:nvPr>
            <p:ph idx="1"/>
          </p:nvPr>
        </p:nvSpPr>
        <p:spPr>
          <a:xfrm>
            <a:off x="367937" y="1968431"/>
            <a:ext cx="11493137" cy="4818426"/>
          </a:xfrm>
        </p:spPr>
        <p:txBody>
          <a:bodyPr>
            <a:normAutofit/>
          </a:bodyPr>
          <a:lstStyle/>
          <a:p>
            <a:endParaRPr lang="en-US" dirty="0"/>
          </a:p>
          <a:p>
            <a:pPr marL="342900" indent="-342900">
              <a:buFont typeface="+mj-lt"/>
              <a:buAutoNum type="arabicPeriod"/>
            </a:pPr>
            <a:r>
              <a:rPr lang="en-US" dirty="0"/>
              <a:t>Orbital complication: Periorbital cellulitis and orbital cellulitis.</a:t>
            </a:r>
          </a:p>
          <a:p>
            <a:pPr marL="342900" indent="-342900">
              <a:buFont typeface="+mj-lt"/>
              <a:buAutoNum type="arabicPeriod"/>
            </a:pPr>
            <a:endParaRPr lang="en-US" dirty="0"/>
          </a:p>
          <a:p>
            <a:pPr marL="342900" indent="-342900">
              <a:buFont typeface="+mj-lt"/>
              <a:buAutoNum type="arabicPeriod"/>
            </a:pPr>
            <a:r>
              <a:rPr lang="en-US" dirty="0"/>
              <a:t>Intracranial complications: epidural abscess, meningitis, cavernous sinus thrombosis, subdural empyema, and brain abscess. </a:t>
            </a:r>
          </a:p>
          <a:p>
            <a:pPr marL="342900" indent="-342900">
              <a:buFont typeface="+mj-lt"/>
              <a:buAutoNum type="arabicPeriod"/>
            </a:pPr>
            <a:endParaRPr lang="en-US" dirty="0"/>
          </a:p>
          <a:p>
            <a:pPr marL="342900" indent="-342900">
              <a:buFont typeface="+mj-lt"/>
              <a:buAutoNum type="arabicPeriod"/>
            </a:pPr>
            <a:r>
              <a:rPr lang="en-US" dirty="0"/>
              <a:t>Osteomyelitis of the frontal bone (Pott puffy tumor), which is characterized by edema and swelling of the forehead and </a:t>
            </a:r>
            <a:r>
              <a:rPr lang="en-US" dirty="0" err="1"/>
              <a:t>mucoceles</a:t>
            </a:r>
            <a:r>
              <a:rPr lang="en-US" dirty="0"/>
              <a:t>, a chronic inflammatory lesions, causing displacement of the eye with resultant diplopia.</a:t>
            </a:r>
            <a:endParaRPr lang="ar-JO" dirty="0"/>
          </a:p>
          <a:p>
            <a:endParaRPr lang="en-US" dirty="0"/>
          </a:p>
        </p:txBody>
      </p:sp>
    </p:spTree>
    <p:extLst>
      <p:ext uri="{BB962C8B-B14F-4D97-AF65-F5344CB8AC3E}">
        <p14:creationId xmlns:p14="http://schemas.microsoft.com/office/powerpoint/2010/main" val="4123205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C6A674-07AA-455D-8641-DD0C5D050D14}"/>
              </a:ext>
            </a:extLst>
          </p:cNvPr>
          <p:cNvSpPr>
            <a:spLocks noGrp="1"/>
          </p:cNvSpPr>
          <p:nvPr>
            <p:ph type="title"/>
          </p:nvPr>
        </p:nvSpPr>
        <p:spPr/>
        <p:txBody>
          <a:bodyPr/>
          <a:lstStyle/>
          <a:p>
            <a:endParaRPr lang="ar-JO"/>
          </a:p>
        </p:txBody>
      </p:sp>
      <p:pic>
        <p:nvPicPr>
          <p:cNvPr id="8" name="Content Placeholder 7">
            <a:extLst>
              <a:ext uri="{FF2B5EF4-FFF2-40B4-BE49-F238E27FC236}">
                <a16:creationId xmlns:a16="http://schemas.microsoft.com/office/drawing/2014/main" id="{6D96CEC3-F056-4263-AE1C-39AD6E862711}"/>
              </a:ext>
            </a:extLst>
          </p:cNvPr>
          <p:cNvPicPr>
            <a:picLocks noGrp="1" noChangeAspect="1"/>
          </p:cNvPicPr>
          <p:nvPr>
            <p:ph sz="half" idx="1"/>
          </p:nvPr>
        </p:nvPicPr>
        <p:blipFill>
          <a:blip r:embed="rId2"/>
          <a:stretch>
            <a:fillRect/>
          </a:stretch>
        </p:blipFill>
        <p:spPr>
          <a:xfrm>
            <a:off x="838199" y="2438399"/>
            <a:ext cx="6067697" cy="3727270"/>
          </a:xfrm>
        </p:spPr>
      </p:pic>
      <p:sp>
        <p:nvSpPr>
          <p:cNvPr id="6" name="Content Placeholder 5">
            <a:extLst>
              <a:ext uri="{FF2B5EF4-FFF2-40B4-BE49-F238E27FC236}">
                <a16:creationId xmlns:a16="http://schemas.microsoft.com/office/drawing/2014/main" id="{8F7909AE-E6C2-4837-98EE-26F6E0336489}"/>
              </a:ext>
            </a:extLst>
          </p:cNvPr>
          <p:cNvSpPr>
            <a:spLocks noGrp="1"/>
          </p:cNvSpPr>
          <p:nvPr>
            <p:ph sz="half" idx="2"/>
          </p:nvPr>
        </p:nvSpPr>
        <p:spPr/>
        <p:txBody>
          <a:bodyPr/>
          <a:lstStyle/>
          <a:p>
            <a:pPr algn="l"/>
            <a:r>
              <a:rPr lang="en-US" sz="1800" i="0" u="none" strike="noStrike" baseline="0" dirty="0">
                <a:latin typeface="LiberationSans-Bold"/>
              </a:rPr>
              <a:t>Orbital complications of acute sinusitis.</a:t>
            </a:r>
          </a:p>
          <a:p>
            <a:pPr algn="l"/>
            <a:r>
              <a:rPr lang="en-US" sz="1800" i="0" u="none" strike="noStrike" baseline="0" dirty="0">
                <a:latin typeface="LiberationSans-Bold"/>
              </a:rPr>
              <a:t> A, </a:t>
            </a:r>
            <a:r>
              <a:rPr lang="en-US" sz="1800" dirty="0" smtClean="0">
                <a:latin typeface="LiberationSans-Bold"/>
              </a:rPr>
              <a:t>an </a:t>
            </a:r>
            <a:r>
              <a:rPr lang="en-US" sz="1800" i="0" u="none" strike="noStrike" baseline="0" dirty="0" smtClean="0">
                <a:latin typeface="LiberationSans-Bold"/>
              </a:rPr>
              <a:t> </a:t>
            </a:r>
            <a:r>
              <a:rPr lang="en-US" sz="1800" i="0" u="none" strike="noStrike" baseline="0" dirty="0">
                <a:latin typeface="LiberationSans-Bold"/>
              </a:rPr>
              <a:t>infant with a swollen left eye and limited ocular movement.</a:t>
            </a:r>
          </a:p>
          <a:p>
            <a:pPr algn="l"/>
            <a:r>
              <a:rPr lang="en-US" sz="1800" i="0" u="none" strike="noStrike" baseline="0" dirty="0">
                <a:latin typeface="LiberationSans-Bold"/>
              </a:rPr>
              <a:t> B, Axial CT shows opacification of sinuses and an inflammatory mass with an air–fluid level displacing the medial rectus laterally</a:t>
            </a:r>
            <a:r>
              <a:rPr lang="en-US" sz="1800" b="1" i="0" u="none" strike="noStrike" baseline="0" dirty="0">
                <a:latin typeface="LiberationSans-Bold"/>
              </a:rPr>
              <a:t>. </a:t>
            </a:r>
            <a:endParaRPr lang="ar-JO" dirty="0"/>
          </a:p>
        </p:txBody>
      </p:sp>
    </p:spTree>
    <p:extLst>
      <p:ext uri="{BB962C8B-B14F-4D97-AF65-F5344CB8AC3E}">
        <p14:creationId xmlns:p14="http://schemas.microsoft.com/office/powerpoint/2010/main" val="2227257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EDA18E-1478-424D-A2B1-64E512DF0888}"/>
              </a:ext>
            </a:extLst>
          </p:cNvPr>
          <p:cNvSpPr>
            <a:spLocks noGrp="1"/>
          </p:cNvSpPr>
          <p:nvPr>
            <p:ph type="title"/>
          </p:nvPr>
        </p:nvSpPr>
        <p:spPr/>
        <p:txBody>
          <a:bodyPr/>
          <a:lstStyle/>
          <a:p>
            <a:endParaRPr lang="ar-JO"/>
          </a:p>
        </p:txBody>
      </p:sp>
      <p:pic>
        <p:nvPicPr>
          <p:cNvPr id="5" name="Content Placeholder 4">
            <a:extLst>
              <a:ext uri="{FF2B5EF4-FFF2-40B4-BE49-F238E27FC236}">
                <a16:creationId xmlns:a16="http://schemas.microsoft.com/office/drawing/2014/main" id="{603AB264-B47D-42D5-BEA2-138F47FAB521}"/>
              </a:ext>
            </a:extLst>
          </p:cNvPr>
          <p:cNvPicPr>
            <a:picLocks noGrp="1" noChangeAspect="1"/>
          </p:cNvPicPr>
          <p:nvPr>
            <p:ph sz="half" idx="1"/>
          </p:nvPr>
        </p:nvPicPr>
        <p:blipFill>
          <a:blip r:embed="rId2"/>
          <a:stretch>
            <a:fillRect/>
          </a:stretch>
        </p:blipFill>
        <p:spPr>
          <a:xfrm>
            <a:off x="801189" y="2653506"/>
            <a:ext cx="6017622" cy="4043385"/>
          </a:xfrm>
        </p:spPr>
      </p:pic>
      <p:sp>
        <p:nvSpPr>
          <p:cNvPr id="7" name="Content Placeholder 6">
            <a:extLst>
              <a:ext uri="{FF2B5EF4-FFF2-40B4-BE49-F238E27FC236}">
                <a16:creationId xmlns:a16="http://schemas.microsoft.com/office/drawing/2014/main" id="{850E76C0-19EA-452D-AD63-06426C448D6A}"/>
              </a:ext>
            </a:extLst>
          </p:cNvPr>
          <p:cNvSpPr>
            <a:spLocks noGrp="1"/>
          </p:cNvSpPr>
          <p:nvPr>
            <p:ph sz="half" idx="2"/>
          </p:nvPr>
        </p:nvSpPr>
        <p:spPr/>
        <p:txBody>
          <a:bodyPr>
            <a:normAutofit fontScale="77500" lnSpcReduction="20000"/>
          </a:bodyPr>
          <a:lstStyle/>
          <a:p>
            <a:pPr algn="l"/>
            <a:r>
              <a:rPr lang="en-US" sz="2800" i="0" u="none" strike="noStrike" baseline="0" dirty="0">
                <a:latin typeface="LiberationSans-Bold"/>
              </a:rPr>
              <a:t>A, Frontal sinusitis and epidural abscess. </a:t>
            </a:r>
          </a:p>
          <a:p>
            <a:pPr algn="l"/>
            <a:r>
              <a:rPr lang="en-US" sz="2800" i="0" u="none" strike="noStrike" baseline="0" dirty="0">
                <a:latin typeface="LiberationSans-Bold"/>
              </a:rPr>
              <a:t>Axial</a:t>
            </a:r>
            <a:r>
              <a:rPr lang="en-US" dirty="0">
                <a:latin typeface="LiberationSans-Bold"/>
              </a:rPr>
              <a:t> </a:t>
            </a:r>
            <a:r>
              <a:rPr lang="en-US" sz="2800" i="0" u="none" strike="noStrike" baseline="0" dirty="0">
                <a:latin typeface="LiberationSans-Bold"/>
              </a:rPr>
              <a:t>computed tomography image shows a frontal sinus air–fluid level </a:t>
            </a:r>
            <a:r>
              <a:rPr lang="en-US" sz="2800" i="1" u="none" strike="noStrike" baseline="0" dirty="0">
                <a:latin typeface="LiberationSans-BoldItalic"/>
              </a:rPr>
              <a:t>(long arrow). </a:t>
            </a:r>
          </a:p>
          <a:p>
            <a:pPr algn="l"/>
            <a:r>
              <a:rPr lang="en-US" sz="2800" i="0" u="none" strike="noStrike" baseline="0" dirty="0">
                <a:latin typeface="LiberationSans-Bold"/>
              </a:rPr>
              <a:t>There is also an intracranial air–fluid level associated with an epidural abscess </a:t>
            </a:r>
            <a:r>
              <a:rPr lang="en-US" sz="2800" i="1" u="none" strike="noStrike" baseline="0" dirty="0">
                <a:latin typeface="LiberationSans-BoldItalic"/>
              </a:rPr>
              <a:t>(short arrow)</a:t>
            </a:r>
            <a:endParaRPr lang="ar-JO" dirty="0"/>
          </a:p>
        </p:txBody>
      </p:sp>
    </p:spTree>
    <p:extLst>
      <p:ext uri="{BB962C8B-B14F-4D97-AF65-F5344CB8AC3E}">
        <p14:creationId xmlns:p14="http://schemas.microsoft.com/office/powerpoint/2010/main" val="1783277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5000" b="1" dirty="0">
                <a:solidFill>
                  <a:schemeClr val="tx2">
                    <a:lumMod val="50000"/>
                    <a:lumOff val="50000"/>
                  </a:schemeClr>
                </a:solidFill>
              </a:rPr>
              <a:t>Acute Pharyngitis and Tonsillitis</a:t>
            </a:r>
            <a:endParaRPr lang="en-US" sz="5000" dirty="0">
              <a:solidFill>
                <a:schemeClr val="tx2">
                  <a:lumMod val="50000"/>
                  <a:lumOff val="50000"/>
                </a:schemeClr>
              </a:solidFill>
            </a:endParaRPr>
          </a:p>
        </p:txBody>
      </p:sp>
    </p:spTree>
    <p:extLst>
      <p:ext uri="{BB962C8B-B14F-4D97-AF65-F5344CB8AC3E}">
        <p14:creationId xmlns:p14="http://schemas.microsoft.com/office/powerpoint/2010/main" val="2211620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Pharyngitis refers to inflammation of the pharynx, including erythema, </a:t>
            </a:r>
            <a:r>
              <a:rPr lang="en-US" dirty="0" smtClean="0"/>
              <a:t>edema, exudates</a:t>
            </a:r>
            <a:r>
              <a:rPr lang="en-US" dirty="0"/>
              <a:t>, or an </a:t>
            </a:r>
            <a:r>
              <a:rPr lang="en-US" dirty="0" err="1"/>
              <a:t>enanthem</a:t>
            </a:r>
            <a:r>
              <a:rPr lang="en-US" dirty="0"/>
              <a:t> (ulcers, vesicles). </a:t>
            </a:r>
            <a:endParaRPr lang="en-US" dirty="0" smtClean="0"/>
          </a:p>
          <a:p>
            <a:r>
              <a:rPr lang="en-US" dirty="0" smtClean="0"/>
              <a:t>Pharyngeal inflammation</a:t>
            </a:r>
            <a:r>
              <a:rPr lang="en-US" dirty="0"/>
              <a:t> </a:t>
            </a:r>
            <a:r>
              <a:rPr lang="en-US" dirty="0" smtClean="0"/>
              <a:t>could be due to : </a:t>
            </a:r>
          </a:p>
          <a:p>
            <a:pPr marL="731520" lvl="1" indent="-457200">
              <a:buFont typeface="+mj-lt"/>
              <a:buAutoNum type="arabicPeriod"/>
            </a:pPr>
            <a:r>
              <a:rPr lang="en-US" dirty="0" smtClean="0"/>
              <a:t>infectious agents. </a:t>
            </a:r>
          </a:p>
          <a:p>
            <a:pPr marL="731520" lvl="1" indent="-457200">
              <a:buFont typeface="+mj-lt"/>
              <a:buAutoNum type="arabicPeriod"/>
            </a:pPr>
            <a:r>
              <a:rPr lang="en-US" dirty="0" smtClean="0"/>
              <a:t>environmental exposures, such as tobacco smoke, air pollutants.</a:t>
            </a:r>
          </a:p>
          <a:p>
            <a:pPr marL="731520" lvl="1" indent="-457200">
              <a:buFont typeface="+mj-lt"/>
              <a:buAutoNum type="arabicPeriod"/>
            </a:pPr>
            <a:r>
              <a:rPr lang="en-US" dirty="0" smtClean="0"/>
              <a:t>contact with caustic substances, hot food, and liquids.</a:t>
            </a:r>
          </a:p>
          <a:p>
            <a:pPr marL="731520" lvl="1" indent="-457200">
              <a:buFont typeface="+mj-lt"/>
              <a:buAutoNum type="arabicPeriod"/>
            </a:pPr>
            <a:r>
              <a:rPr lang="en-US" dirty="0" smtClean="0"/>
              <a:t>various inflammatory conditions such as the periodic fever, </a:t>
            </a:r>
            <a:r>
              <a:rPr lang="en-US" dirty="0" err="1" smtClean="0"/>
              <a:t>aphthous</a:t>
            </a:r>
            <a:r>
              <a:rPr lang="en-US" dirty="0" smtClean="0"/>
              <a:t> stomatitis, pharyngitis, </a:t>
            </a:r>
            <a:r>
              <a:rPr lang="sv-SE" dirty="0" smtClean="0"/>
              <a:t>adenitis (PFAPA) syndrome, Kawasaki disease, inflammatory bowel </a:t>
            </a:r>
            <a:r>
              <a:rPr lang="en-US" dirty="0" smtClean="0"/>
              <a:t>disease, Stevens-Johnson syndrome, and systemic lupus erythematous.</a:t>
            </a:r>
          </a:p>
          <a:p>
            <a:endParaRPr lang="en-US" dirty="0"/>
          </a:p>
        </p:txBody>
      </p:sp>
    </p:spTree>
    <p:extLst>
      <p:ext uri="{BB962C8B-B14F-4D97-AF65-F5344CB8AC3E}">
        <p14:creationId xmlns:p14="http://schemas.microsoft.com/office/powerpoint/2010/main" val="591816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564" y="421425"/>
            <a:ext cx="8897565" cy="1560716"/>
          </a:xfrm>
        </p:spPr>
        <p:txBody>
          <a:bodyPr/>
          <a:lstStyle/>
          <a:p>
            <a:r>
              <a:rPr lang="en-US" b="1" dirty="0">
                <a:solidFill>
                  <a:schemeClr val="tx2">
                    <a:lumMod val="50000"/>
                    <a:lumOff val="50000"/>
                  </a:schemeClr>
                </a:solidFill>
              </a:rPr>
              <a:t>INFECTIOUS ETIOLOGIES</a:t>
            </a:r>
            <a:endParaRPr lang="en-US" dirty="0">
              <a:solidFill>
                <a:schemeClr val="tx2">
                  <a:lumMod val="50000"/>
                  <a:lumOff val="50000"/>
                </a:schemeClr>
              </a:solidFill>
            </a:endParaRPr>
          </a:p>
        </p:txBody>
      </p:sp>
      <p:pic>
        <p:nvPicPr>
          <p:cNvPr id="4" name="Content Placeholder 3"/>
          <p:cNvPicPr>
            <a:picLocks noGrp="1" noChangeAspect="1"/>
          </p:cNvPicPr>
          <p:nvPr>
            <p:ph idx="1"/>
          </p:nvPr>
        </p:nvPicPr>
        <p:blipFill>
          <a:blip r:embed="rId2"/>
          <a:stretch>
            <a:fillRect/>
          </a:stretch>
        </p:blipFill>
        <p:spPr>
          <a:xfrm>
            <a:off x="838200" y="1201783"/>
            <a:ext cx="10515600" cy="5303519"/>
          </a:xfrm>
          <a:prstGeom prst="rect">
            <a:avLst/>
          </a:prstGeom>
        </p:spPr>
      </p:pic>
    </p:spTree>
    <p:extLst>
      <p:ext uri="{BB962C8B-B14F-4D97-AF65-F5344CB8AC3E}">
        <p14:creationId xmlns:p14="http://schemas.microsoft.com/office/powerpoint/2010/main" val="1171964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50000"/>
                    <a:lumOff val="50000"/>
                  </a:schemeClr>
                </a:solidFill>
              </a:rPr>
              <a:t>INFECTIOUS ETIOLOGIES</a:t>
            </a:r>
            <a:br>
              <a:rPr lang="en-US" b="1" dirty="0">
                <a:solidFill>
                  <a:schemeClr val="tx2">
                    <a:lumMod val="50000"/>
                    <a:lumOff val="50000"/>
                  </a:schemeClr>
                </a:solidFill>
              </a:rPr>
            </a:br>
            <a:endParaRPr lang="en-US" dirty="0">
              <a:solidFill>
                <a:schemeClr val="tx2">
                  <a:lumMod val="50000"/>
                  <a:lumOff val="50000"/>
                </a:schemeClr>
              </a:solidFill>
            </a:endParaRPr>
          </a:p>
        </p:txBody>
      </p:sp>
      <p:sp>
        <p:nvSpPr>
          <p:cNvPr id="3" name="Content Placeholder 2"/>
          <p:cNvSpPr>
            <a:spLocks noGrp="1"/>
          </p:cNvSpPr>
          <p:nvPr>
            <p:ph idx="1"/>
          </p:nvPr>
        </p:nvSpPr>
        <p:spPr/>
        <p:txBody>
          <a:bodyPr>
            <a:normAutofit/>
          </a:bodyPr>
          <a:lstStyle/>
          <a:p>
            <a:pPr marL="0" indent="0">
              <a:buNone/>
            </a:pPr>
            <a:r>
              <a:rPr lang="en-US" sz="3600" b="1" dirty="0" smtClean="0"/>
              <a:t>Viruses</a:t>
            </a:r>
            <a:endParaRPr lang="en-US" dirty="0"/>
          </a:p>
          <a:p>
            <a:r>
              <a:rPr lang="en-US" dirty="0"/>
              <a:t>viruses predominate as acute infectious causes of pharyngitis. </a:t>
            </a:r>
            <a:endParaRPr lang="en-US" dirty="0" smtClean="0"/>
          </a:p>
          <a:p>
            <a:r>
              <a:rPr lang="en-US" dirty="0" smtClean="0"/>
              <a:t>Important </a:t>
            </a:r>
            <a:r>
              <a:rPr lang="en-US" dirty="0"/>
              <a:t>viruses that cause pharyngitis include influenza, parainfluenza, adenoviruses, coronaviruses , enteroviruses, rhinoviruses, respiratory syncytial virus, cytomegalovirus, Epstein-Barr virus, herpes simplex virus, and human </a:t>
            </a:r>
            <a:r>
              <a:rPr lang="en-US" dirty="0" err="1"/>
              <a:t>metapneumovirus</a:t>
            </a:r>
            <a:r>
              <a:rPr lang="en-US" dirty="0"/>
              <a:t>. </a:t>
            </a:r>
          </a:p>
          <a:p>
            <a:endParaRPr lang="en-US" dirty="0"/>
          </a:p>
        </p:txBody>
      </p:sp>
    </p:spTree>
    <p:extLst>
      <p:ext uri="{BB962C8B-B14F-4D97-AF65-F5344CB8AC3E}">
        <p14:creationId xmlns:p14="http://schemas.microsoft.com/office/powerpoint/2010/main" val="48700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lumOff val="50000"/>
                  </a:schemeClr>
                </a:solidFill>
              </a:rPr>
              <a:t>Lecture outline </a:t>
            </a:r>
            <a:endParaRPr lang="en-US" dirty="0">
              <a:solidFill>
                <a:schemeClr val="tx2">
                  <a:lumMod val="50000"/>
                  <a:lumOff val="50000"/>
                </a:schemeClr>
              </a:solidFill>
            </a:endParaRPr>
          </a:p>
        </p:txBody>
      </p:sp>
      <p:sp>
        <p:nvSpPr>
          <p:cNvPr id="3" name="Content Placeholder 2"/>
          <p:cNvSpPr>
            <a:spLocks noGrp="1"/>
          </p:cNvSpPr>
          <p:nvPr>
            <p:ph idx="1"/>
          </p:nvPr>
        </p:nvSpPr>
        <p:spPr/>
        <p:txBody>
          <a:bodyPr/>
          <a:lstStyle/>
          <a:p>
            <a:r>
              <a:rPr lang="en-US" dirty="0" smtClean="0"/>
              <a:t>Sinusitis </a:t>
            </a:r>
          </a:p>
          <a:p>
            <a:r>
              <a:rPr lang="en-US" dirty="0" smtClean="0"/>
              <a:t>Acute pharyngitis and tonsillitis </a:t>
            </a:r>
          </a:p>
          <a:p>
            <a:r>
              <a:rPr lang="en-US" dirty="0" smtClean="0"/>
              <a:t>Acute otitis media </a:t>
            </a:r>
          </a:p>
          <a:p>
            <a:r>
              <a:rPr lang="en-US" b="1" dirty="0">
                <a:solidFill>
                  <a:schemeClr val="tx2">
                    <a:lumMod val="50000"/>
                    <a:lumOff val="50000"/>
                  </a:schemeClr>
                </a:solidFill>
              </a:rPr>
              <a:t>Viral </a:t>
            </a:r>
            <a:r>
              <a:rPr lang="en-US" b="1" dirty="0" err="1" smtClean="0">
                <a:solidFill>
                  <a:schemeClr val="tx2">
                    <a:lumMod val="50000"/>
                    <a:lumOff val="50000"/>
                  </a:schemeClr>
                </a:solidFill>
              </a:rPr>
              <a:t>Laryngotracheobronchitis</a:t>
            </a:r>
            <a:endParaRPr lang="en-US" dirty="0" smtClean="0"/>
          </a:p>
          <a:p>
            <a:r>
              <a:rPr lang="en-US" b="1" dirty="0">
                <a:solidFill>
                  <a:schemeClr val="tx2">
                    <a:lumMod val="50000"/>
                    <a:lumOff val="50000"/>
                  </a:schemeClr>
                </a:solidFill>
              </a:rPr>
              <a:t>Acute Epiglottitis (</a:t>
            </a:r>
            <a:r>
              <a:rPr lang="en-US" b="1" dirty="0" err="1" smtClean="0">
                <a:solidFill>
                  <a:schemeClr val="tx2">
                    <a:lumMod val="50000"/>
                    <a:lumOff val="50000"/>
                  </a:schemeClr>
                </a:solidFill>
              </a:rPr>
              <a:t>Supraglottitis</a:t>
            </a:r>
            <a:r>
              <a:rPr lang="en-US" b="1" dirty="0" smtClean="0">
                <a:solidFill>
                  <a:schemeClr val="tx2">
                    <a:lumMod val="50000"/>
                    <a:lumOff val="50000"/>
                  </a:schemeClr>
                </a:solidFill>
              </a:rPr>
              <a:t>)</a:t>
            </a:r>
            <a:endParaRPr lang="en-US" dirty="0"/>
          </a:p>
          <a:p>
            <a:r>
              <a:rPr lang="en-US" b="1" dirty="0" smtClean="0">
                <a:solidFill>
                  <a:schemeClr val="tx2">
                    <a:lumMod val="50000"/>
                    <a:lumOff val="50000"/>
                  </a:schemeClr>
                </a:solidFill>
              </a:rPr>
              <a:t>Bacterial </a:t>
            </a:r>
            <a:r>
              <a:rPr lang="en-US" b="1" dirty="0" err="1">
                <a:solidFill>
                  <a:schemeClr val="tx2">
                    <a:lumMod val="50000"/>
                    <a:lumOff val="50000"/>
                  </a:schemeClr>
                </a:solidFill>
              </a:rPr>
              <a:t>Tracheitis</a:t>
            </a:r>
            <a:endParaRPr lang="en-US" dirty="0">
              <a:solidFill>
                <a:schemeClr val="tx2">
                  <a:lumMod val="50000"/>
                  <a:lumOff val="50000"/>
                </a:schemeClr>
              </a:solidFill>
            </a:endParaRPr>
          </a:p>
          <a:p>
            <a:pPr marL="0" indent="0">
              <a:buNone/>
            </a:pPr>
            <a:endParaRPr lang="en-US" dirty="0" smtClean="0"/>
          </a:p>
          <a:p>
            <a:endParaRPr lang="en-US" dirty="0"/>
          </a:p>
        </p:txBody>
      </p:sp>
    </p:spTree>
    <p:extLst>
      <p:ext uri="{BB962C8B-B14F-4D97-AF65-F5344CB8AC3E}">
        <p14:creationId xmlns:p14="http://schemas.microsoft.com/office/powerpoint/2010/main" val="1507695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herpang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551" y="1124712"/>
            <a:ext cx="4438650" cy="52292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herpes gingivostomati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680" y="1124712"/>
            <a:ext cx="3962400" cy="5229226"/>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6188080" y="1277112"/>
            <a:ext cx="3581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1600" b="1" dirty="0" err="1"/>
              <a:t>Gingivostomatitis</a:t>
            </a:r>
            <a:r>
              <a:rPr lang="en-US" sz="1600" b="1" dirty="0"/>
              <a:t> and ulcerating vesicles </a:t>
            </a:r>
            <a:r>
              <a:rPr lang="en-US" sz="1600" dirty="0"/>
              <a:t>in the </a:t>
            </a:r>
            <a:r>
              <a:rPr lang="en-US" sz="1600" b="1" dirty="0"/>
              <a:t>anterior pharynx  </a:t>
            </a:r>
            <a:r>
              <a:rPr lang="en-US" sz="1600" dirty="0"/>
              <a:t>seen in primary oral </a:t>
            </a:r>
            <a:r>
              <a:rPr lang="en-US" sz="1600" b="1" dirty="0"/>
              <a:t>herpes simplex virus.</a:t>
            </a:r>
          </a:p>
        </p:txBody>
      </p:sp>
      <p:sp>
        <p:nvSpPr>
          <p:cNvPr id="9" name="Rounded Rectangle 8"/>
          <p:cNvSpPr/>
          <p:nvPr/>
        </p:nvSpPr>
        <p:spPr>
          <a:xfrm>
            <a:off x="1539880" y="1277112"/>
            <a:ext cx="38862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dirty="0" err="1"/>
              <a:t>papulovesicular</a:t>
            </a:r>
            <a:r>
              <a:rPr lang="en-US" dirty="0"/>
              <a:t> </a:t>
            </a:r>
            <a:r>
              <a:rPr lang="en-US" b="1" dirty="0"/>
              <a:t>ulcerations </a:t>
            </a:r>
            <a:r>
              <a:rPr lang="en-US" dirty="0"/>
              <a:t>in the </a:t>
            </a:r>
            <a:r>
              <a:rPr lang="en-US" b="1" dirty="0"/>
              <a:t>posterior oropharynx</a:t>
            </a:r>
            <a:r>
              <a:rPr lang="en-US" dirty="0"/>
              <a:t>, severe throat pain, and fever are characteristic of </a:t>
            </a:r>
            <a:r>
              <a:rPr lang="en-US" b="1" dirty="0" err="1"/>
              <a:t>herpangina</a:t>
            </a:r>
            <a:r>
              <a:rPr lang="en-US" b="1" dirty="0" smtClean="0"/>
              <a:t>.</a:t>
            </a:r>
            <a:endParaRPr lang="en-US" dirty="0"/>
          </a:p>
        </p:txBody>
      </p:sp>
    </p:spTree>
    <p:extLst>
      <p:ext uri="{BB962C8B-B14F-4D97-AF65-F5344CB8AC3E}">
        <p14:creationId xmlns:p14="http://schemas.microsoft.com/office/powerpoint/2010/main" val="3179520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hand foot and mouth dise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394447"/>
            <a:ext cx="8096250" cy="555307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698377" y="5899150"/>
            <a:ext cx="6781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dirty="0"/>
              <a:t>In hand-foot-mouth disease</a:t>
            </a:r>
            <a:r>
              <a:rPr lang="en-US" dirty="0"/>
              <a:t>; vesicles or ulcers throughout the oropharynx, vesicles on the palms and soles, and sometimes on the trunk and extremities; </a:t>
            </a:r>
            <a:r>
              <a:rPr lang="en-US" b="1" dirty="0"/>
              <a:t>Coxsackie A16 </a:t>
            </a:r>
            <a:r>
              <a:rPr lang="en-US" dirty="0"/>
              <a:t>is the most common agent.</a:t>
            </a:r>
          </a:p>
        </p:txBody>
      </p:sp>
    </p:spTree>
    <p:extLst>
      <p:ext uri="{BB962C8B-B14F-4D97-AF65-F5344CB8AC3E}">
        <p14:creationId xmlns:p14="http://schemas.microsoft.com/office/powerpoint/2010/main" val="198028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7620000" y="18288"/>
            <a:ext cx="1066800" cy="329184"/>
          </a:xfrm>
        </p:spPr>
        <p:txBody>
          <a:bodyPr/>
          <a:lstStyle/>
          <a:p>
            <a:fld id="{B6F15528-21DE-4FAA-801E-634DDDAF4B2B}" type="slidenum">
              <a:rPr lang="en-US" smtClean="0"/>
              <a:pPr/>
              <a:t>22</a:t>
            </a:fld>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355" y="1524000"/>
            <a:ext cx="807719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571999" y="685800"/>
            <a:ext cx="4038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dirty="0" smtClean="0"/>
              <a:t>adenoviruses</a:t>
            </a:r>
            <a:r>
              <a:rPr lang="en-US" dirty="0" smtClean="0"/>
              <a:t> </a:t>
            </a:r>
            <a:r>
              <a:rPr lang="en-US" dirty="0"/>
              <a:t>cause pharyngitis. </a:t>
            </a:r>
            <a:r>
              <a:rPr lang="en-US" b="1" i="1" dirty="0" err="1"/>
              <a:t>pharyngoconjunctival</a:t>
            </a:r>
            <a:r>
              <a:rPr lang="en-US" b="1" i="1" dirty="0"/>
              <a:t> fever</a:t>
            </a:r>
            <a:r>
              <a:rPr lang="en-US" dirty="0"/>
              <a:t>. </a:t>
            </a:r>
          </a:p>
        </p:txBody>
      </p:sp>
    </p:spTree>
    <p:extLst>
      <p:ext uri="{BB962C8B-B14F-4D97-AF65-F5344CB8AC3E}">
        <p14:creationId xmlns:p14="http://schemas.microsoft.com/office/powerpoint/2010/main" val="64700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4899" y="-58214"/>
            <a:ext cx="8602202" cy="6974428"/>
          </a:xfrm>
          <a:prstGeom prst="rect">
            <a:avLst/>
          </a:prstGeom>
        </p:spPr>
      </p:pic>
    </p:spTree>
    <p:extLst>
      <p:ext uri="{BB962C8B-B14F-4D97-AF65-F5344CB8AC3E}">
        <p14:creationId xmlns:p14="http://schemas.microsoft.com/office/powerpoint/2010/main" val="3330873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4435" y="1064734"/>
            <a:ext cx="8897565" cy="1560716"/>
          </a:xfrm>
        </p:spPr>
        <p:txBody>
          <a:bodyPr/>
          <a:lstStyle/>
          <a:p>
            <a:r>
              <a:rPr lang="en-US" dirty="0" smtClean="0">
                <a:solidFill>
                  <a:schemeClr val="tx2">
                    <a:lumMod val="50000"/>
                    <a:lumOff val="50000"/>
                  </a:schemeClr>
                </a:solidFill>
              </a:rPr>
              <a:t>Bacterial causes </a:t>
            </a:r>
            <a:endParaRPr lang="en-US" dirty="0">
              <a:solidFill>
                <a:schemeClr val="tx2">
                  <a:lumMod val="50000"/>
                  <a:lumOff val="50000"/>
                </a:schemeClr>
              </a:solidFill>
            </a:endParaRPr>
          </a:p>
        </p:txBody>
      </p:sp>
      <p:sp>
        <p:nvSpPr>
          <p:cNvPr id="3" name="Content Placeholder 2"/>
          <p:cNvSpPr>
            <a:spLocks noGrp="1"/>
          </p:cNvSpPr>
          <p:nvPr>
            <p:ph idx="1"/>
          </p:nvPr>
        </p:nvSpPr>
        <p:spPr>
          <a:xfrm>
            <a:off x="2368732" y="2438399"/>
            <a:ext cx="9335540" cy="4223657"/>
          </a:xfrm>
        </p:spPr>
        <p:txBody>
          <a:bodyPr>
            <a:noAutofit/>
          </a:bodyPr>
          <a:lstStyle/>
          <a:p>
            <a:r>
              <a:rPr lang="en-US" sz="1800" b="1" dirty="0" smtClean="0"/>
              <a:t>Group A Streptococcus</a:t>
            </a:r>
          </a:p>
          <a:p>
            <a:r>
              <a:rPr lang="en-US" sz="1800" dirty="0"/>
              <a:t>Streptococcal pharyngitis is relatively </a:t>
            </a:r>
            <a:r>
              <a:rPr lang="en-US" sz="1800" b="1" dirty="0"/>
              <a:t>uncommon before 2-3 </a:t>
            </a:r>
            <a:r>
              <a:rPr lang="en-US" sz="1800" b="1" dirty="0" err="1"/>
              <a:t>yr</a:t>
            </a:r>
            <a:r>
              <a:rPr lang="en-US" sz="1800" b="1" dirty="0"/>
              <a:t> of age</a:t>
            </a:r>
            <a:r>
              <a:rPr lang="en-US" sz="1800" dirty="0"/>
              <a:t>, is quite common among children 5-15 </a:t>
            </a:r>
            <a:r>
              <a:rPr lang="en-US" sz="1800" dirty="0" err="1"/>
              <a:t>yr</a:t>
            </a:r>
            <a:r>
              <a:rPr lang="en-US" sz="1800" dirty="0"/>
              <a:t> old</a:t>
            </a:r>
            <a:r>
              <a:rPr lang="en-US" sz="1800" dirty="0" smtClean="0"/>
              <a:t>.</a:t>
            </a:r>
            <a:endParaRPr lang="en-US" sz="1800" dirty="0"/>
          </a:p>
          <a:p>
            <a:r>
              <a:rPr lang="en-US" sz="1800" dirty="0"/>
              <a:t>Illness occurs </a:t>
            </a:r>
            <a:r>
              <a:rPr lang="en-US" sz="1800" b="1" dirty="0"/>
              <a:t>throughout the year</a:t>
            </a:r>
            <a:r>
              <a:rPr lang="en-US" sz="1800" dirty="0"/>
              <a:t> but is most prevalent in </a:t>
            </a:r>
            <a:r>
              <a:rPr lang="en-US" sz="1800" b="1" dirty="0"/>
              <a:t>winter and spring</a:t>
            </a:r>
            <a:r>
              <a:rPr lang="en-US" sz="1800" dirty="0"/>
              <a:t>. </a:t>
            </a:r>
          </a:p>
          <a:p>
            <a:r>
              <a:rPr lang="en-US" sz="1800" dirty="0"/>
              <a:t>GAS causes </a:t>
            </a:r>
            <a:r>
              <a:rPr lang="en-US" sz="1800" b="1" dirty="0"/>
              <a:t>15-30% of pharyngitis </a:t>
            </a:r>
            <a:r>
              <a:rPr lang="en-US" sz="1800" dirty="0"/>
              <a:t>in school-age children</a:t>
            </a:r>
            <a:r>
              <a:rPr lang="en-US" sz="1800" dirty="0" smtClean="0"/>
              <a:t>.</a:t>
            </a:r>
            <a:endParaRPr lang="en-US" sz="1800" dirty="0"/>
          </a:p>
          <a:p>
            <a:r>
              <a:rPr lang="en-US" sz="1800" dirty="0"/>
              <a:t>Spread </a:t>
            </a:r>
            <a:r>
              <a:rPr lang="en-US" sz="1800" b="1" dirty="0"/>
              <a:t>via </a:t>
            </a:r>
            <a:r>
              <a:rPr lang="en-US" sz="1800" b="1" u="sng" dirty="0"/>
              <a:t>respiratory particle droplets</a:t>
            </a:r>
            <a:r>
              <a:rPr lang="en-US" sz="1800" b="1" dirty="0"/>
              <a:t> </a:t>
            </a:r>
            <a:r>
              <a:rPr lang="en-US" sz="1800" dirty="0"/>
              <a:t>– NO school attendance until </a:t>
            </a:r>
            <a:r>
              <a:rPr lang="en-US" sz="1800" u="sng" dirty="0"/>
              <a:t>24 hours after</a:t>
            </a:r>
            <a:r>
              <a:rPr lang="en-US" sz="1800" dirty="0"/>
              <a:t> initiation of appropriate antibiotic </a:t>
            </a:r>
            <a:r>
              <a:rPr lang="en-US" sz="1800" dirty="0" smtClean="0"/>
              <a:t>therapy</a:t>
            </a:r>
            <a:endParaRPr lang="en-US" sz="1800" dirty="0"/>
          </a:p>
          <a:p>
            <a:r>
              <a:rPr lang="en-US" sz="1800" b="1" dirty="0"/>
              <a:t>Colonization</a:t>
            </a:r>
            <a:r>
              <a:rPr lang="en-US" sz="1800" dirty="0"/>
              <a:t> result in </a:t>
            </a:r>
            <a:r>
              <a:rPr lang="en-US" sz="1800" b="1" dirty="0"/>
              <a:t>asymptomatic carriage or acute infection</a:t>
            </a:r>
            <a:r>
              <a:rPr lang="en-US" sz="1800" dirty="0"/>
              <a:t>. </a:t>
            </a:r>
          </a:p>
          <a:p>
            <a:r>
              <a:rPr lang="en-US" sz="1800" dirty="0"/>
              <a:t>The </a:t>
            </a:r>
            <a:r>
              <a:rPr lang="en-US" sz="1800" b="1" dirty="0" smtClean="0"/>
              <a:t>M protein </a:t>
            </a:r>
            <a:r>
              <a:rPr lang="en-US" sz="1800" dirty="0"/>
              <a:t>is the GAS </a:t>
            </a:r>
            <a:r>
              <a:rPr lang="en-US" sz="1800" b="1" dirty="0"/>
              <a:t>virulence factor </a:t>
            </a:r>
            <a:r>
              <a:rPr lang="en-US" sz="1800" dirty="0"/>
              <a:t>that facilitates resistance to phagocytosis. The M protein is immunogenic; an individual can experience multiple episodes of GAS pharyngitis in a lifetime because natural immunity is M type-specific and we have numerous GAS M types </a:t>
            </a:r>
            <a:r>
              <a:rPr lang="en-US" sz="1800" b="1" dirty="0"/>
              <a:t>(90 types).</a:t>
            </a:r>
          </a:p>
          <a:p>
            <a:endParaRPr lang="en-US" sz="1800" dirty="0"/>
          </a:p>
        </p:txBody>
      </p:sp>
    </p:spTree>
    <p:extLst>
      <p:ext uri="{BB962C8B-B14F-4D97-AF65-F5344CB8AC3E}">
        <p14:creationId xmlns:p14="http://schemas.microsoft.com/office/powerpoint/2010/main" val="560992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810" y="185826"/>
            <a:ext cx="7514409" cy="4308408"/>
          </a:xfrm>
        </p:spPr>
        <p:txBody>
          <a:bodyPr>
            <a:normAutofit fontScale="92500" lnSpcReduction="10000"/>
          </a:bodyPr>
          <a:lstStyle/>
          <a:p>
            <a:r>
              <a:rPr lang="en-US" sz="1600" b="1" dirty="0" smtClean="0"/>
              <a:t>Group A Streptococcus</a:t>
            </a:r>
            <a:endParaRPr lang="en-US" sz="1600" dirty="0" smtClean="0"/>
          </a:p>
          <a:p>
            <a:r>
              <a:rPr lang="en-US" sz="1600" dirty="0" smtClean="0"/>
              <a:t>Pharyngeal infection with GAS classically presents as </a:t>
            </a:r>
          </a:p>
          <a:p>
            <a:pPr lvl="1"/>
            <a:r>
              <a:rPr lang="en-US" sz="1600" dirty="0" smtClean="0"/>
              <a:t>rapid onset of significant sore throat and fever. </a:t>
            </a:r>
          </a:p>
          <a:p>
            <a:pPr lvl="1"/>
            <a:r>
              <a:rPr lang="en-US" sz="1600" dirty="0" smtClean="0"/>
              <a:t>The </a:t>
            </a:r>
            <a:r>
              <a:rPr lang="en-US" sz="1600" b="1" dirty="0" smtClean="0"/>
              <a:t>pharynx is red</a:t>
            </a:r>
            <a:r>
              <a:rPr lang="en-US" sz="1600" dirty="0" smtClean="0"/>
              <a:t>, the </a:t>
            </a:r>
            <a:r>
              <a:rPr lang="en-US" sz="1600" b="1" dirty="0" smtClean="0"/>
              <a:t>tonsils are enlarged </a:t>
            </a:r>
            <a:r>
              <a:rPr lang="en-US" sz="1600" dirty="0" smtClean="0"/>
              <a:t>and covered with a white, grayish </a:t>
            </a:r>
            <a:r>
              <a:rPr lang="en-US" sz="1600" b="1" dirty="0" smtClean="0"/>
              <a:t>exudate</a:t>
            </a:r>
            <a:r>
              <a:rPr lang="en-US" sz="1600" dirty="0" smtClean="0"/>
              <a:t>.</a:t>
            </a:r>
          </a:p>
          <a:p>
            <a:pPr lvl="1"/>
            <a:r>
              <a:rPr lang="en-US" sz="1600" dirty="0" smtClean="0"/>
              <a:t>There may be </a:t>
            </a:r>
            <a:r>
              <a:rPr lang="en-US" sz="1600" b="1" dirty="0" err="1" smtClean="0"/>
              <a:t>petechiae</a:t>
            </a:r>
            <a:r>
              <a:rPr lang="en-US" sz="1600" b="1" dirty="0" smtClean="0"/>
              <a:t> or “doughnut” lesions </a:t>
            </a:r>
            <a:r>
              <a:rPr lang="en-US" sz="1600" dirty="0" smtClean="0"/>
              <a:t>on the soft palate and pharynx. </a:t>
            </a:r>
          </a:p>
          <a:p>
            <a:pPr lvl="1"/>
            <a:r>
              <a:rPr lang="en-US" sz="1600" b="1" dirty="0" smtClean="0"/>
              <a:t>Enlarged and tender anterior cervical lymph nodes </a:t>
            </a:r>
            <a:r>
              <a:rPr lang="en-US" sz="1600" dirty="0" smtClean="0"/>
              <a:t>are frequently present. </a:t>
            </a:r>
          </a:p>
          <a:p>
            <a:pPr lvl="1"/>
            <a:r>
              <a:rPr lang="en-US" sz="1600" b="1" dirty="0" smtClean="0"/>
              <a:t>Headache</a:t>
            </a:r>
            <a:r>
              <a:rPr lang="en-US" sz="1600" dirty="0" smtClean="0"/>
              <a:t>, </a:t>
            </a:r>
            <a:r>
              <a:rPr lang="en-US" sz="1600" b="1" dirty="0" smtClean="0"/>
              <a:t>abdominal pain</a:t>
            </a:r>
            <a:r>
              <a:rPr lang="en-US" sz="1600" dirty="0" smtClean="0"/>
              <a:t>, and </a:t>
            </a:r>
            <a:r>
              <a:rPr lang="en-US" sz="1600" b="1" dirty="0" smtClean="0"/>
              <a:t>vomiting</a:t>
            </a:r>
            <a:r>
              <a:rPr lang="en-US" sz="1600" dirty="0" smtClean="0"/>
              <a:t>.</a:t>
            </a:r>
          </a:p>
          <a:p>
            <a:pPr lvl="1"/>
            <a:r>
              <a:rPr lang="en-US" sz="1600" b="1" dirty="0" smtClean="0"/>
              <a:t>Ear pain </a:t>
            </a:r>
            <a:r>
              <a:rPr lang="en-US" sz="1600" dirty="0" smtClean="0"/>
              <a:t>is a frequent complaint but the tympanic membranes are usually normal. </a:t>
            </a:r>
          </a:p>
          <a:p>
            <a:pPr lvl="1"/>
            <a:r>
              <a:rPr lang="en-US" sz="1600" dirty="0" smtClean="0"/>
              <a:t>Fine red, </a:t>
            </a:r>
            <a:r>
              <a:rPr lang="en-US" sz="1600" dirty="0" err="1" smtClean="0"/>
              <a:t>papular</a:t>
            </a:r>
            <a:r>
              <a:rPr lang="en-US" sz="1600" dirty="0" smtClean="0"/>
              <a:t> </a:t>
            </a:r>
            <a:r>
              <a:rPr lang="en-US" sz="1600" b="1" dirty="0" smtClean="0"/>
              <a:t>(“sandpaper”) rash </a:t>
            </a:r>
            <a:r>
              <a:rPr lang="en-US" sz="1600" dirty="0" smtClean="0"/>
              <a:t>of </a:t>
            </a:r>
            <a:r>
              <a:rPr lang="en-US" sz="1800" b="1" dirty="0" smtClean="0"/>
              <a:t>scarlet fever</a:t>
            </a:r>
            <a:r>
              <a:rPr lang="en-US" sz="1600" dirty="0" smtClean="0"/>
              <a:t>. It begins on the face and then becomes generalized. With </a:t>
            </a:r>
            <a:r>
              <a:rPr lang="en-US" sz="1600" u="sng" dirty="0" err="1" smtClean="0"/>
              <a:t>circumoral</a:t>
            </a:r>
            <a:r>
              <a:rPr lang="en-US" sz="1600" u="sng" dirty="0" smtClean="0"/>
              <a:t> pallor</a:t>
            </a:r>
            <a:r>
              <a:rPr lang="en-US" sz="1600" dirty="0" smtClean="0"/>
              <a:t>. The rash </a:t>
            </a:r>
            <a:r>
              <a:rPr lang="en-US" sz="1600" u="sng" dirty="0" smtClean="0"/>
              <a:t>blanches with pressure </a:t>
            </a:r>
            <a:r>
              <a:rPr lang="en-US" sz="1600" dirty="0" smtClean="0"/>
              <a:t>and it may be more intense in skin creases, especially in the antecubital fossae, axillae, and inguinal creases </a:t>
            </a:r>
            <a:r>
              <a:rPr lang="en-US" sz="1600" b="1" dirty="0" smtClean="0"/>
              <a:t>(</a:t>
            </a:r>
            <a:r>
              <a:rPr lang="en-US" sz="1600" b="1" dirty="0" err="1" smtClean="0"/>
              <a:t>Pastia’s</a:t>
            </a:r>
            <a:r>
              <a:rPr lang="en-US" sz="1600" b="1" dirty="0" smtClean="0"/>
              <a:t> lines or </a:t>
            </a:r>
            <a:r>
              <a:rPr lang="en-US" sz="1600" b="1" dirty="0" err="1" smtClean="0"/>
              <a:t>Pastia’s</a:t>
            </a:r>
            <a:r>
              <a:rPr lang="en-US" sz="1600" b="1" dirty="0" smtClean="0"/>
              <a:t> sign).</a:t>
            </a:r>
            <a:r>
              <a:rPr lang="en-US" sz="1600" dirty="0" smtClean="0"/>
              <a:t> The tongue Initially is “white” then “red” </a:t>
            </a:r>
            <a:r>
              <a:rPr lang="en-US" sz="1600" b="1" dirty="0" smtClean="0"/>
              <a:t>strawberry tongue.</a:t>
            </a:r>
          </a:p>
          <a:p>
            <a:endParaRPr lang="ar-JO" sz="1600" dirty="0" smtClean="0"/>
          </a:p>
          <a:p>
            <a:endParaRPr lang="en-US" dirty="0"/>
          </a:p>
        </p:txBody>
      </p:sp>
      <p:pic>
        <p:nvPicPr>
          <p:cNvPr id="5" name="Picture 4"/>
          <p:cNvPicPr>
            <a:picLocks noChangeAspect="1"/>
          </p:cNvPicPr>
          <p:nvPr/>
        </p:nvPicPr>
        <p:blipFill>
          <a:blip r:embed="rId2"/>
          <a:stretch>
            <a:fillRect/>
          </a:stretch>
        </p:blipFill>
        <p:spPr>
          <a:xfrm>
            <a:off x="8698639" y="-435429"/>
            <a:ext cx="3381375" cy="2847975"/>
          </a:xfrm>
          <a:prstGeom prst="rect">
            <a:avLst/>
          </a:prstGeom>
        </p:spPr>
      </p:pic>
      <p:pic>
        <p:nvPicPr>
          <p:cNvPr id="6" name="Picture 5"/>
          <p:cNvPicPr>
            <a:picLocks noChangeAspect="1"/>
          </p:cNvPicPr>
          <p:nvPr/>
        </p:nvPicPr>
        <p:blipFill>
          <a:blip r:embed="rId3"/>
          <a:stretch>
            <a:fillRect/>
          </a:stretch>
        </p:blipFill>
        <p:spPr>
          <a:xfrm>
            <a:off x="8698639" y="2286000"/>
            <a:ext cx="3276600" cy="2486025"/>
          </a:xfrm>
          <a:prstGeom prst="rect">
            <a:avLst/>
          </a:prstGeom>
        </p:spPr>
      </p:pic>
      <p:pic>
        <p:nvPicPr>
          <p:cNvPr id="8" name="Picture 7"/>
          <p:cNvPicPr>
            <a:picLocks noChangeAspect="1"/>
          </p:cNvPicPr>
          <p:nvPr/>
        </p:nvPicPr>
        <p:blipFill>
          <a:blip r:embed="rId4"/>
          <a:stretch>
            <a:fillRect/>
          </a:stretch>
        </p:blipFill>
        <p:spPr>
          <a:xfrm>
            <a:off x="-85802" y="4546691"/>
            <a:ext cx="3228975" cy="2066925"/>
          </a:xfrm>
          <a:prstGeom prst="rect">
            <a:avLst/>
          </a:prstGeom>
        </p:spPr>
      </p:pic>
      <p:pic>
        <p:nvPicPr>
          <p:cNvPr id="9" name="Picture 8"/>
          <p:cNvPicPr>
            <a:picLocks noChangeAspect="1"/>
          </p:cNvPicPr>
          <p:nvPr/>
        </p:nvPicPr>
        <p:blipFill>
          <a:blip r:embed="rId5"/>
          <a:stretch>
            <a:fillRect/>
          </a:stretch>
        </p:blipFill>
        <p:spPr>
          <a:xfrm>
            <a:off x="3143173" y="4546691"/>
            <a:ext cx="3171825" cy="2085975"/>
          </a:xfrm>
          <a:prstGeom prst="rect">
            <a:avLst/>
          </a:prstGeom>
        </p:spPr>
      </p:pic>
      <p:pic>
        <p:nvPicPr>
          <p:cNvPr id="10" name="Picture 9"/>
          <p:cNvPicPr>
            <a:picLocks noChangeAspect="1"/>
          </p:cNvPicPr>
          <p:nvPr/>
        </p:nvPicPr>
        <p:blipFill>
          <a:blip r:embed="rId6"/>
          <a:stretch>
            <a:fillRect/>
          </a:stretch>
        </p:blipFill>
        <p:spPr>
          <a:xfrm>
            <a:off x="6608905" y="4513284"/>
            <a:ext cx="2592603" cy="3073447"/>
          </a:xfrm>
          <a:prstGeom prst="rect">
            <a:avLst/>
          </a:prstGeom>
        </p:spPr>
      </p:pic>
    </p:spTree>
    <p:extLst>
      <p:ext uri="{BB962C8B-B14F-4D97-AF65-F5344CB8AC3E}">
        <p14:creationId xmlns:p14="http://schemas.microsoft.com/office/powerpoint/2010/main" val="3455916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DIAGNOSIS</a:t>
            </a:r>
            <a:endParaRPr lang="en-US" dirty="0"/>
          </a:p>
        </p:txBody>
      </p:sp>
      <p:pic>
        <p:nvPicPr>
          <p:cNvPr id="4" name="Content Placeholder 3"/>
          <p:cNvPicPr>
            <a:picLocks noGrp="1" noChangeAspect="1"/>
          </p:cNvPicPr>
          <p:nvPr>
            <p:ph idx="1"/>
          </p:nvPr>
        </p:nvPicPr>
        <p:blipFill>
          <a:blip r:embed="rId2"/>
          <a:stretch>
            <a:fillRect/>
          </a:stretch>
        </p:blipFill>
        <p:spPr>
          <a:xfrm>
            <a:off x="1709058" y="1246414"/>
            <a:ext cx="5962650" cy="2705100"/>
          </a:xfrm>
          <a:prstGeom prst="rect">
            <a:avLst/>
          </a:prstGeom>
        </p:spPr>
      </p:pic>
      <p:pic>
        <p:nvPicPr>
          <p:cNvPr id="5" name="Picture 4"/>
          <p:cNvPicPr>
            <a:picLocks noChangeAspect="1"/>
          </p:cNvPicPr>
          <p:nvPr/>
        </p:nvPicPr>
        <p:blipFill>
          <a:blip r:embed="rId3"/>
          <a:stretch>
            <a:fillRect/>
          </a:stretch>
        </p:blipFill>
        <p:spPr>
          <a:xfrm>
            <a:off x="1800050" y="3761014"/>
            <a:ext cx="4667250" cy="1790700"/>
          </a:xfrm>
          <a:prstGeom prst="rect">
            <a:avLst/>
          </a:prstGeom>
        </p:spPr>
      </p:pic>
      <p:pic>
        <p:nvPicPr>
          <p:cNvPr id="6" name="Picture 5"/>
          <p:cNvPicPr>
            <a:picLocks noChangeAspect="1"/>
          </p:cNvPicPr>
          <p:nvPr/>
        </p:nvPicPr>
        <p:blipFill>
          <a:blip r:embed="rId4"/>
          <a:stretch>
            <a:fillRect/>
          </a:stretch>
        </p:blipFill>
        <p:spPr>
          <a:xfrm>
            <a:off x="5942783" y="2562115"/>
            <a:ext cx="3905250" cy="2324100"/>
          </a:xfrm>
          <a:prstGeom prst="rect">
            <a:avLst/>
          </a:prstGeom>
        </p:spPr>
      </p:pic>
      <p:cxnSp>
        <p:nvCxnSpPr>
          <p:cNvPr id="7" name="Straight Connector 6"/>
          <p:cNvCxnSpPr/>
          <p:nvPr/>
        </p:nvCxnSpPr>
        <p:spPr>
          <a:xfrm>
            <a:off x="9837964" y="2598964"/>
            <a:ext cx="0" cy="23241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7671708" y="1481026"/>
            <a:ext cx="0" cy="1081089"/>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7671708" y="4775972"/>
            <a:ext cx="0" cy="775742"/>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6467300" y="5551714"/>
            <a:ext cx="1225732"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67981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197" y="881853"/>
            <a:ext cx="8897565" cy="1560716"/>
          </a:xfrm>
        </p:spPr>
        <p:txBody>
          <a:bodyPr/>
          <a:lstStyle/>
          <a:p>
            <a:r>
              <a:rPr lang="en-US" b="1" dirty="0">
                <a:solidFill>
                  <a:schemeClr val="tx2">
                    <a:lumMod val="50000"/>
                    <a:lumOff val="50000"/>
                  </a:schemeClr>
                </a:solidFill>
              </a:rPr>
              <a:t>DIAGNOSIS</a:t>
            </a:r>
            <a:br>
              <a:rPr lang="en-US" b="1" dirty="0">
                <a:solidFill>
                  <a:schemeClr val="tx2">
                    <a:lumMod val="50000"/>
                    <a:lumOff val="50000"/>
                  </a:schemeClr>
                </a:solidFill>
              </a:rPr>
            </a:br>
            <a:endParaRPr lang="en-US" dirty="0">
              <a:solidFill>
                <a:schemeClr val="tx2">
                  <a:lumMod val="50000"/>
                  <a:lumOff val="50000"/>
                </a:schemeClr>
              </a:solidFill>
            </a:endParaRPr>
          </a:p>
        </p:txBody>
      </p:sp>
      <p:sp>
        <p:nvSpPr>
          <p:cNvPr id="3" name="Content Placeholder 2"/>
          <p:cNvSpPr>
            <a:spLocks noGrp="1"/>
          </p:cNvSpPr>
          <p:nvPr>
            <p:ph idx="1"/>
          </p:nvPr>
        </p:nvSpPr>
        <p:spPr>
          <a:xfrm>
            <a:off x="829491" y="2194559"/>
            <a:ext cx="10979332" cy="5251269"/>
          </a:xfrm>
        </p:spPr>
        <p:txBody>
          <a:bodyPr>
            <a:normAutofit/>
          </a:bodyPr>
          <a:lstStyle/>
          <a:p>
            <a:r>
              <a:rPr lang="en-US" sz="1800" b="1" dirty="0" smtClean="0"/>
              <a:t>Streptococcal </a:t>
            </a:r>
            <a:r>
              <a:rPr lang="en-US" sz="1800" b="1" dirty="0"/>
              <a:t>antibody tests are not useful in assessing patients with acute pharyngitis</a:t>
            </a:r>
            <a:r>
              <a:rPr lang="en-US" sz="1800" b="1" dirty="0" smtClean="0"/>
              <a:t>.</a:t>
            </a:r>
            <a:endParaRPr lang="en-US" sz="1800" dirty="0"/>
          </a:p>
          <a:p>
            <a:r>
              <a:rPr lang="en-US" sz="1800" b="1" dirty="0"/>
              <a:t>Throat culture </a:t>
            </a:r>
            <a:r>
              <a:rPr lang="en-US" sz="1800" dirty="0"/>
              <a:t>and </a:t>
            </a:r>
            <a:r>
              <a:rPr lang="en-US" sz="1800" b="1" dirty="0"/>
              <a:t>rapid antigen-detection tests </a:t>
            </a:r>
            <a:r>
              <a:rPr lang="en-US" sz="1800" dirty="0"/>
              <a:t>(RADTs) are the diagnostic tests for GAS. </a:t>
            </a:r>
            <a:endParaRPr lang="en-US" sz="1800" b="1" dirty="0"/>
          </a:p>
          <a:p>
            <a:r>
              <a:rPr lang="en-US" sz="1800" b="1" dirty="0"/>
              <a:t>Throat culture remains the “gold standard” for diagnosing streptococcal pharyngitis</a:t>
            </a:r>
            <a:r>
              <a:rPr lang="en-US" sz="1800" dirty="0" smtClean="0"/>
              <a:t>.</a:t>
            </a:r>
            <a:endParaRPr lang="en-US" sz="1800" dirty="0"/>
          </a:p>
          <a:p>
            <a:r>
              <a:rPr lang="en-US" sz="1800" dirty="0"/>
              <a:t>Because RADTs are generally less sensitive than culture, </a:t>
            </a:r>
            <a:r>
              <a:rPr lang="en-US" sz="1800" b="1" dirty="0"/>
              <a:t>confirming a negative rapid test with a throat culture is recommended</a:t>
            </a:r>
            <a:r>
              <a:rPr lang="en-US" sz="1800" dirty="0"/>
              <a:t>. </a:t>
            </a:r>
          </a:p>
          <a:p>
            <a:r>
              <a:rPr lang="en-US" sz="1800" dirty="0"/>
              <a:t>A child who is chronically colonized with GAS (streptococcal carrier) can have a positive culture if it is obtained when the child is evaluated for pharyngitis that is actually caused by a viral infection</a:t>
            </a:r>
            <a:r>
              <a:rPr lang="en-US" sz="1800" dirty="0" smtClean="0"/>
              <a:t>.</a:t>
            </a:r>
            <a:endParaRPr lang="en-US" sz="1800" dirty="0"/>
          </a:p>
          <a:p>
            <a:r>
              <a:rPr lang="en-US" sz="1800" dirty="0"/>
              <a:t>Testing for </a:t>
            </a:r>
            <a:r>
              <a:rPr lang="en-US" sz="1800" b="1" dirty="0"/>
              <a:t>bacteria other than GAS </a:t>
            </a:r>
            <a:r>
              <a:rPr lang="en-US" sz="1800" dirty="0"/>
              <a:t>is performed infrequently, and should be reserved for patients with persistent symptoms</a:t>
            </a:r>
            <a:r>
              <a:rPr lang="en-US" sz="1800" dirty="0" smtClean="0"/>
              <a:t>.</a:t>
            </a:r>
            <a:endParaRPr lang="en-US" sz="1800" dirty="0"/>
          </a:p>
          <a:p>
            <a:r>
              <a:rPr lang="en-US" sz="1800" b="1" dirty="0"/>
              <a:t>Polymerase chain reaction </a:t>
            </a:r>
            <a:r>
              <a:rPr lang="en-US" sz="1800" dirty="0"/>
              <a:t>can identify a variety of viral and bacterial agents within a few </a:t>
            </a:r>
            <a:r>
              <a:rPr lang="en-US" sz="1800" dirty="0" smtClean="0"/>
              <a:t>hours</a:t>
            </a:r>
            <a:endParaRPr lang="en-US" sz="1800" dirty="0"/>
          </a:p>
          <a:p>
            <a:r>
              <a:rPr lang="en-US" sz="1800" b="1" dirty="0"/>
              <a:t>A CBC </a:t>
            </a:r>
            <a:r>
              <a:rPr lang="en-US" sz="1800" dirty="0"/>
              <a:t>showing many </a:t>
            </a:r>
            <a:r>
              <a:rPr lang="en-US" sz="1800" b="1" dirty="0"/>
              <a:t>atypical lymphocytes and a positive mononucleosis slide agglutination test (</a:t>
            </a:r>
            <a:r>
              <a:rPr lang="en-US" sz="1800" b="1" dirty="0" err="1"/>
              <a:t>monospot</a:t>
            </a:r>
            <a:r>
              <a:rPr lang="en-US" sz="1800" b="1" dirty="0"/>
              <a:t> test ) </a:t>
            </a:r>
            <a:r>
              <a:rPr lang="en-US" sz="1800" dirty="0"/>
              <a:t>can help to confirm a clinical diagnosis </a:t>
            </a:r>
            <a:r>
              <a:rPr lang="en-US" sz="1800" b="1" dirty="0"/>
              <a:t>of Epstein-Barr virus</a:t>
            </a:r>
            <a:r>
              <a:rPr lang="en-US" sz="1800" dirty="0"/>
              <a:t>.</a:t>
            </a:r>
            <a:endParaRPr lang="ar-JO" sz="1800" dirty="0"/>
          </a:p>
          <a:p>
            <a:endParaRPr lang="en-US" sz="1800" dirty="0"/>
          </a:p>
        </p:txBody>
      </p:sp>
    </p:spTree>
    <p:extLst>
      <p:ext uri="{BB962C8B-B14F-4D97-AF65-F5344CB8AC3E}">
        <p14:creationId xmlns:p14="http://schemas.microsoft.com/office/powerpoint/2010/main" val="844726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940" y="768642"/>
            <a:ext cx="8897565" cy="1560716"/>
          </a:xfrm>
        </p:spPr>
        <p:txBody>
          <a:bodyPr/>
          <a:lstStyle/>
          <a:p>
            <a:r>
              <a:rPr lang="en-US" b="1" dirty="0" smtClean="0">
                <a:solidFill>
                  <a:schemeClr val="tx2">
                    <a:lumMod val="50000"/>
                    <a:lumOff val="50000"/>
                  </a:schemeClr>
                </a:solidFill>
              </a:rPr>
              <a:t>TREATMENT</a:t>
            </a:r>
            <a:r>
              <a:rPr lang="en-US" sz="4800" b="1" dirty="0" smtClean="0">
                <a:solidFill>
                  <a:schemeClr val="tx2">
                    <a:lumMod val="50000"/>
                    <a:lumOff val="50000"/>
                  </a:schemeClr>
                </a:solidFill>
              </a:rPr>
              <a:t/>
            </a:r>
            <a:br>
              <a:rPr lang="en-US" sz="4800" b="1" dirty="0" smtClean="0">
                <a:solidFill>
                  <a:schemeClr val="tx2">
                    <a:lumMod val="50000"/>
                    <a:lumOff val="50000"/>
                  </a:schemeClr>
                </a:solidFill>
              </a:rPr>
            </a:br>
            <a:endParaRPr lang="en-US" dirty="0">
              <a:solidFill>
                <a:schemeClr val="tx2">
                  <a:lumMod val="50000"/>
                  <a:lumOff val="50000"/>
                </a:schemeClr>
              </a:solidFill>
            </a:endParaRPr>
          </a:p>
        </p:txBody>
      </p:sp>
      <p:sp>
        <p:nvSpPr>
          <p:cNvPr id="3" name="Content Placeholder 2"/>
          <p:cNvSpPr>
            <a:spLocks noGrp="1"/>
          </p:cNvSpPr>
          <p:nvPr>
            <p:ph idx="1"/>
          </p:nvPr>
        </p:nvSpPr>
        <p:spPr/>
        <p:txBody>
          <a:bodyPr>
            <a:normAutofit fontScale="92500" lnSpcReduction="20000"/>
          </a:bodyPr>
          <a:lstStyle/>
          <a:p>
            <a:endParaRPr lang="en-US" dirty="0"/>
          </a:p>
          <a:p>
            <a:r>
              <a:rPr lang="en-US" dirty="0"/>
              <a:t>Specific therapy is unavailable for most viral pharyngitis.</a:t>
            </a:r>
          </a:p>
          <a:p>
            <a:endParaRPr lang="en-US" dirty="0"/>
          </a:p>
          <a:p>
            <a:r>
              <a:rPr lang="en-US" dirty="0"/>
              <a:t>An oral antipyretic/analgesic agent (acetaminophen or ibuprofen) can relieve fever and sore throat pain. </a:t>
            </a:r>
          </a:p>
          <a:p>
            <a:endParaRPr lang="en-US" dirty="0"/>
          </a:p>
          <a:p>
            <a:r>
              <a:rPr lang="en-US" dirty="0"/>
              <a:t>Systemic corticosteroids are used in children with mononucleosis.</a:t>
            </a:r>
            <a:endParaRPr lang="en-US" i="1" dirty="0"/>
          </a:p>
          <a:p>
            <a:endParaRPr lang="en-US" dirty="0"/>
          </a:p>
          <a:p>
            <a:r>
              <a:rPr lang="en-US" b="1" dirty="0"/>
              <a:t>Oral penicillin </a:t>
            </a:r>
            <a:r>
              <a:rPr lang="en-US" dirty="0"/>
              <a:t>is often suggested for patients with group C streptococcal isolates and </a:t>
            </a:r>
            <a:r>
              <a:rPr lang="en-US" b="1" dirty="0"/>
              <a:t>oral erythromycin </a:t>
            </a:r>
            <a:r>
              <a:rPr lang="en-US" dirty="0"/>
              <a:t>is recommended for patients with </a:t>
            </a:r>
            <a:r>
              <a:rPr lang="en-US" i="1" dirty="0"/>
              <a:t>A. </a:t>
            </a:r>
            <a:r>
              <a:rPr lang="en-US" i="1" dirty="0" err="1"/>
              <a:t>haemolyticum</a:t>
            </a:r>
            <a:r>
              <a:rPr lang="en-US" dirty="0"/>
              <a:t>.</a:t>
            </a:r>
          </a:p>
          <a:p>
            <a:endParaRPr lang="en-US" dirty="0"/>
          </a:p>
        </p:txBody>
      </p:sp>
    </p:spTree>
    <p:extLst>
      <p:ext uri="{BB962C8B-B14F-4D97-AF65-F5344CB8AC3E}">
        <p14:creationId xmlns:p14="http://schemas.microsoft.com/office/powerpoint/2010/main" val="4294882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lumOff val="50000"/>
                  </a:schemeClr>
                </a:solidFill>
              </a:rPr>
              <a:t>GAS treatment</a:t>
            </a:r>
            <a:endParaRPr lang="en-US" dirty="0">
              <a:solidFill>
                <a:schemeClr val="tx2">
                  <a:lumMod val="50000"/>
                  <a:lumOff val="50000"/>
                </a:schemeClr>
              </a:solidFill>
            </a:endParaRPr>
          </a:p>
        </p:txBody>
      </p:sp>
      <p:sp>
        <p:nvSpPr>
          <p:cNvPr id="3" name="Content Placeholder 2"/>
          <p:cNvSpPr>
            <a:spLocks noGrp="1"/>
          </p:cNvSpPr>
          <p:nvPr>
            <p:ph idx="1"/>
          </p:nvPr>
        </p:nvSpPr>
        <p:spPr>
          <a:xfrm>
            <a:off x="1393372" y="2438399"/>
            <a:ext cx="10310900" cy="4014651"/>
          </a:xfrm>
        </p:spPr>
        <p:txBody>
          <a:bodyPr>
            <a:noAutofit/>
          </a:bodyPr>
          <a:lstStyle/>
          <a:p>
            <a:r>
              <a:rPr lang="en-US" sz="1800" b="1" dirty="0" smtClean="0"/>
              <a:t>Most untreated episodes of GAS pharyngitis resolve uneventfully within 5 days, but early antibiotic therapy hastens clinical recovery by 12-24 hr. </a:t>
            </a:r>
          </a:p>
          <a:p>
            <a:r>
              <a:rPr lang="en-US" sz="1800" b="1" dirty="0" smtClean="0"/>
              <a:t>Antibiotic therapy should </a:t>
            </a:r>
            <a:r>
              <a:rPr lang="en-US" sz="1800" b="1" u="sng" dirty="0" smtClean="0"/>
              <a:t>not be delayed </a:t>
            </a:r>
            <a:r>
              <a:rPr lang="en-US" sz="1800" b="1" dirty="0" smtClean="0"/>
              <a:t>for children with symptomatic pharyngitis and a positive GAS RADT or throat culture.</a:t>
            </a:r>
            <a:endParaRPr lang="en-US" sz="1800" dirty="0" smtClean="0"/>
          </a:p>
          <a:p>
            <a:r>
              <a:rPr lang="en-US" sz="1800" dirty="0" smtClean="0"/>
              <a:t>The primary benefit and intent of antibiotic treatment is </a:t>
            </a:r>
            <a:r>
              <a:rPr lang="en-US" sz="1800" b="1" dirty="0" smtClean="0"/>
              <a:t>the prevention of acute rheumatic fever (ARF); it is highly effective when started within 9 days of onset of illness</a:t>
            </a:r>
            <a:r>
              <a:rPr lang="en-US" sz="1800" dirty="0" smtClean="0"/>
              <a:t>.  </a:t>
            </a:r>
            <a:r>
              <a:rPr lang="en-US" sz="1800" b="1" dirty="0" smtClean="0"/>
              <a:t>Antibiotic therapy does not prevent acute </a:t>
            </a:r>
            <a:r>
              <a:rPr lang="en-US" sz="1800" b="1" dirty="0" err="1" smtClean="0"/>
              <a:t>poststreptococcal</a:t>
            </a:r>
            <a:r>
              <a:rPr lang="en-US" sz="1800" b="1" dirty="0" smtClean="0"/>
              <a:t> glomerulonephritis (APSGN). </a:t>
            </a:r>
          </a:p>
          <a:p>
            <a:endParaRPr lang="en-US" sz="1800" dirty="0" smtClean="0"/>
          </a:p>
          <a:p>
            <a:r>
              <a:rPr lang="en-US" sz="1800" b="1" dirty="0" smtClean="0"/>
              <a:t>Presumptive antibiotic treatment </a:t>
            </a:r>
            <a:r>
              <a:rPr lang="en-US" sz="1800" dirty="0" smtClean="0"/>
              <a:t>can be started when there is a clinical diagnosis of scarlet fever, a symptomatic child has a household contact with documented streptococcal pharyngitis, or a history of ARF in the patient or a family member, but a diagnostic test should be performed to confirm the presence of GAS.</a:t>
            </a:r>
            <a:endParaRPr lang="ar-JO" sz="1800" dirty="0" smtClean="0"/>
          </a:p>
          <a:p>
            <a:endParaRPr lang="en-US" sz="1800" dirty="0"/>
          </a:p>
        </p:txBody>
      </p:sp>
    </p:spTree>
    <p:extLst>
      <p:ext uri="{BB962C8B-B14F-4D97-AF65-F5344CB8AC3E}">
        <p14:creationId xmlns:p14="http://schemas.microsoft.com/office/powerpoint/2010/main" val="999960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565" y="-340269"/>
            <a:ext cx="10515600" cy="1325563"/>
          </a:xfrm>
        </p:spPr>
        <p:txBody>
          <a:bodyPr/>
          <a:lstStyle/>
          <a:p>
            <a:endParaRPr lang="en-US" dirty="0"/>
          </a:p>
        </p:txBody>
      </p:sp>
      <p:sp>
        <p:nvSpPr>
          <p:cNvPr id="3" name="Content Placeholder 2"/>
          <p:cNvSpPr>
            <a:spLocks noGrp="1"/>
          </p:cNvSpPr>
          <p:nvPr>
            <p:ph idx="1"/>
          </p:nvPr>
        </p:nvSpPr>
        <p:spPr>
          <a:xfrm>
            <a:off x="498565" y="1120231"/>
            <a:ext cx="10515600" cy="4351338"/>
          </a:xfrm>
        </p:spPr>
        <p:txBody>
          <a:bodyPr>
            <a:normAutofit/>
          </a:bodyPr>
          <a:lstStyle/>
          <a:p>
            <a:pPr marL="0" indent="0" algn="ctr">
              <a:buNone/>
            </a:pPr>
            <a:endParaRPr lang="en-US" sz="6000" b="1" dirty="0" smtClean="0">
              <a:solidFill>
                <a:schemeClr val="tx2">
                  <a:lumMod val="50000"/>
                  <a:lumOff val="50000"/>
                </a:schemeClr>
              </a:solidFill>
            </a:endParaRPr>
          </a:p>
          <a:p>
            <a:pPr marL="0" indent="0" algn="ctr">
              <a:buNone/>
            </a:pPr>
            <a:r>
              <a:rPr lang="en-US" sz="6000" b="1" dirty="0" smtClean="0">
                <a:solidFill>
                  <a:schemeClr val="tx2">
                    <a:lumMod val="50000"/>
                    <a:lumOff val="50000"/>
                  </a:schemeClr>
                </a:solidFill>
              </a:rPr>
              <a:t>Sinusitis</a:t>
            </a:r>
            <a:endParaRPr lang="en-US" sz="6000" b="1" dirty="0">
              <a:solidFill>
                <a:schemeClr val="tx2">
                  <a:lumMod val="50000"/>
                  <a:lumOff val="50000"/>
                </a:schemeClr>
              </a:solidFill>
            </a:endParaRPr>
          </a:p>
        </p:txBody>
      </p:sp>
    </p:spTree>
    <p:extLst>
      <p:ext uri="{BB962C8B-B14F-4D97-AF65-F5344CB8AC3E}">
        <p14:creationId xmlns:p14="http://schemas.microsoft.com/office/powerpoint/2010/main" val="36625217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820092" y="2316480"/>
            <a:ext cx="10223814" cy="3651504"/>
          </a:xfrm>
        </p:spPr>
        <p:txBody>
          <a:bodyPr>
            <a:noAutofit/>
          </a:bodyPr>
          <a:lstStyle/>
          <a:p>
            <a:r>
              <a:rPr lang="en-US" sz="1600" dirty="0"/>
              <a:t>Group A streptococci are universally susceptible to </a:t>
            </a:r>
            <a:r>
              <a:rPr lang="en-US" sz="1600" b="1" dirty="0"/>
              <a:t>penicillin,</a:t>
            </a:r>
            <a:r>
              <a:rPr lang="en-US" sz="1600" dirty="0"/>
              <a:t> </a:t>
            </a:r>
            <a:r>
              <a:rPr lang="en-US" sz="1600" b="1" dirty="0"/>
              <a:t>Amoxicillin </a:t>
            </a:r>
            <a:r>
              <a:rPr lang="en-US" sz="1600" dirty="0"/>
              <a:t>and all other β-lactam antibiotics. </a:t>
            </a:r>
          </a:p>
          <a:p>
            <a:endParaRPr lang="en-US" sz="1600" dirty="0"/>
          </a:p>
          <a:p>
            <a:r>
              <a:rPr lang="en-US" sz="1600" dirty="0"/>
              <a:t>The duration of oral penicillin and amoxicillin therapy is </a:t>
            </a:r>
            <a:r>
              <a:rPr lang="en-US" sz="1600" b="1" dirty="0"/>
              <a:t>10 days</a:t>
            </a:r>
            <a:r>
              <a:rPr lang="en-US" sz="1600" dirty="0"/>
              <a:t>. </a:t>
            </a:r>
          </a:p>
          <a:p>
            <a:endParaRPr lang="en-US" sz="1600" dirty="0"/>
          </a:p>
          <a:p>
            <a:r>
              <a:rPr lang="en-US" sz="1600" dirty="0"/>
              <a:t>A single intramuscular dose of </a:t>
            </a:r>
            <a:r>
              <a:rPr lang="en-US" sz="1600" b="1" dirty="0" err="1"/>
              <a:t>benzathine</a:t>
            </a:r>
            <a:r>
              <a:rPr lang="en-US" sz="1600" b="1" dirty="0"/>
              <a:t> penicillin or a </a:t>
            </a:r>
            <a:r>
              <a:rPr lang="en-US" sz="1600" b="1" dirty="0" err="1"/>
              <a:t>benzathine</a:t>
            </a:r>
            <a:r>
              <a:rPr lang="en-US" sz="1600" b="1" dirty="0"/>
              <a:t>-procaine penicillin G combination.</a:t>
            </a:r>
          </a:p>
          <a:p>
            <a:endParaRPr lang="en-US" sz="1600" dirty="0"/>
          </a:p>
          <a:p>
            <a:r>
              <a:rPr lang="en-US" sz="1600" b="1" dirty="0"/>
              <a:t>Follow-up testing for GAS is unnecessary  </a:t>
            </a:r>
            <a:r>
              <a:rPr lang="en-US" sz="1600" dirty="0"/>
              <a:t>and is not recommended unless symptoms recur.</a:t>
            </a:r>
          </a:p>
          <a:p>
            <a:endParaRPr lang="en-US" sz="1600" dirty="0"/>
          </a:p>
          <a:p>
            <a:r>
              <a:rPr lang="en-US" sz="1600" b="1" dirty="0"/>
              <a:t>Patients allergic to penicillin </a:t>
            </a:r>
            <a:r>
              <a:rPr lang="en-US" sz="1600" dirty="0"/>
              <a:t>can be treated with course of a narrow-spectrum </a:t>
            </a:r>
            <a:r>
              <a:rPr lang="en-US" sz="1600" b="1" dirty="0"/>
              <a:t>(first-generation) cephalosporin (cephalexin or </a:t>
            </a:r>
            <a:r>
              <a:rPr lang="en-US" sz="1600" b="1" dirty="0" err="1"/>
              <a:t>cefadroxil</a:t>
            </a:r>
            <a:r>
              <a:rPr lang="en-US" sz="1600" b="1" dirty="0"/>
              <a:t>) </a:t>
            </a:r>
            <a:r>
              <a:rPr lang="en-US" sz="1600" dirty="0"/>
              <a:t>if the previous reaction to penicillin was not an immediate, type I hypersensitivity reaction. Mostly are treated for 10 days with </a:t>
            </a:r>
            <a:r>
              <a:rPr lang="en-US" sz="1600" b="1" dirty="0"/>
              <a:t>erythromycin, clarithromycin, or clindamycin, or for 5 days with azithromycin</a:t>
            </a:r>
            <a:r>
              <a:rPr lang="en-US" sz="1600" dirty="0"/>
              <a:t>.</a:t>
            </a:r>
          </a:p>
          <a:p>
            <a:endParaRPr lang="en-US" sz="1600" dirty="0"/>
          </a:p>
          <a:p>
            <a:endParaRPr lang="en-US" sz="1600" dirty="0"/>
          </a:p>
        </p:txBody>
      </p:sp>
    </p:spTree>
    <p:extLst>
      <p:ext uri="{BB962C8B-B14F-4D97-AF65-F5344CB8AC3E}">
        <p14:creationId xmlns:p14="http://schemas.microsoft.com/office/powerpoint/2010/main" val="1649854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t>CHRONIC GROUP A STREPTOCOCCUS CARRIERS</a:t>
            </a:r>
            <a:br>
              <a:rPr lang="en-US" sz="3000" b="1" dirty="0"/>
            </a:br>
            <a:endParaRPr lang="en-US" sz="3000" dirty="0"/>
          </a:p>
        </p:txBody>
      </p:sp>
      <p:sp>
        <p:nvSpPr>
          <p:cNvPr id="3" name="Content Placeholder 2"/>
          <p:cNvSpPr>
            <a:spLocks noGrp="1"/>
          </p:cNvSpPr>
          <p:nvPr>
            <p:ph idx="1"/>
          </p:nvPr>
        </p:nvSpPr>
        <p:spPr>
          <a:xfrm>
            <a:off x="2194560" y="2438400"/>
            <a:ext cx="9509711" cy="3651504"/>
          </a:xfrm>
        </p:spPr>
        <p:txBody>
          <a:bodyPr>
            <a:noAutofit/>
          </a:bodyPr>
          <a:lstStyle/>
          <a:p>
            <a:endParaRPr lang="en-US" sz="1800" dirty="0" smtClean="0"/>
          </a:p>
          <a:p>
            <a:r>
              <a:rPr lang="en-US" sz="1800" dirty="0" smtClean="0"/>
              <a:t>It is usually </a:t>
            </a:r>
            <a:r>
              <a:rPr lang="en-US" sz="1800" b="1" dirty="0" smtClean="0"/>
              <a:t>unnecessary to attempt to eliminate chronic carriage</a:t>
            </a:r>
            <a:r>
              <a:rPr lang="en-US" sz="1800" dirty="0" smtClean="0"/>
              <a:t>. Instead, </a:t>
            </a:r>
            <a:r>
              <a:rPr lang="en-US" sz="1800" b="1" u="sng" dirty="0" smtClean="0"/>
              <a:t>evaluation and treatment of pharyngitis should be undertaken without regard for chronic carriage</a:t>
            </a:r>
            <a:r>
              <a:rPr lang="en-US" sz="1800" b="1" dirty="0" smtClean="0"/>
              <a:t>, treating test-positive patients in routine fashion and avoiding antibiotics in patients who have negative tests</a:t>
            </a:r>
            <a:r>
              <a:rPr lang="en-US" sz="1800" dirty="0" smtClean="0"/>
              <a:t>. </a:t>
            </a:r>
          </a:p>
          <a:p>
            <a:r>
              <a:rPr lang="en-US" sz="1800" dirty="0" smtClean="0"/>
              <a:t>Expert opinion suggests that eradication might be attempted in select circumstances:</a:t>
            </a:r>
          </a:p>
          <a:p>
            <a:pPr marL="617220" lvl="1" indent="-342900">
              <a:buFont typeface="+mj-lt"/>
              <a:buAutoNum type="arabicPeriod"/>
            </a:pPr>
            <a:r>
              <a:rPr lang="en-US" dirty="0" smtClean="0"/>
              <a:t>a community outbreak of ARF or APSGN; or in a closed or </a:t>
            </a:r>
            <a:r>
              <a:rPr lang="en-US" dirty="0" err="1" smtClean="0"/>
              <a:t>semiclosed</a:t>
            </a:r>
            <a:r>
              <a:rPr lang="en-US" dirty="0" smtClean="0"/>
              <a:t> community, nursing home or healthcare facility;</a:t>
            </a:r>
          </a:p>
          <a:p>
            <a:pPr marL="617220" lvl="1" indent="-342900">
              <a:buFont typeface="+mj-lt"/>
              <a:buAutoNum type="arabicPeriod"/>
            </a:pPr>
            <a:r>
              <a:rPr lang="en-US" dirty="0" smtClean="0"/>
              <a:t>personal or family history of ARF; </a:t>
            </a:r>
          </a:p>
          <a:p>
            <a:pPr marL="617220" lvl="1" indent="-342900">
              <a:buFont typeface="+mj-lt"/>
              <a:buAutoNum type="arabicPeriod"/>
            </a:pPr>
            <a:r>
              <a:rPr lang="en-US" dirty="0" smtClean="0"/>
              <a:t>when tonsillectomy is being considered because of chronic carriage or recurrent streptococcal pharyngitis.</a:t>
            </a:r>
          </a:p>
          <a:p>
            <a:endParaRPr lang="en-US" sz="1800" dirty="0" smtClean="0"/>
          </a:p>
          <a:p>
            <a:r>
              <a:rPr lang="en-US" sz="1800" b="1" dirty="0" smtClean="0"/>
              <a:t>Clindamycin</a:t>
            </a:r>
            <a:r>
              <a:rPr lang="en-US" sz="1800" dirty="0" smtClean="0"/>
              <a:t> given by mouth for 10 days is effective therapy. </a:t>
            </a:r>
            <a:endParaRPr lang="ar-JO" sz="1800" dirty="0" smtClean="0"/>
          </a:p>
          <a:p>
            <a:endParaRPr lang="en-US" sz="1800" dirty="0"/>
          </a:p>
        </p:txBody>
      </p:sp>
    </p:spTree>
    <p:extLst>
      <p:ext uri="{BB962C8B-B14F-4D97-AF65-F5344CB8AC3E}">
        <p14:creationId xmlns:p14="http://schemas.microsoft.com/office/powerpoint/2010/main" val="3627219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RECURRENT PHARYNGITIS</a:t>
            </a:r>
            <a:br>
              <a:rPr lang="en-US" b="1" dirty="0"/>
            </a:br>
            <a:endParaRPr lang="en-US" dirty="0"/>
          </a:p>
        </p:txBody>
      </p:sp>
      <p:sp>
        <p:nvSpPr>
          <p:cNvPr id="3" name="Content Placeholder 2"/>
          <p:cNvSpPr>
            <a:spLocks noGrp="1"/>
          </p:cNvSpPr>
          <p:nvPr>
            <p:ph idx="1"/>
          </p:nvPr>
        </p:nvSpPr>
        <p:spPr>
          <a:xfrm>
            <a:off x="2447110" y="2438400"/>
            <a:ext cx="9257162" cy="3651504"/>
          </a:xfrm>
        </p:spPr>
        <p:txBody>
          <a:bodyPr>
            <a:noAutofit/>
          </a:bodyPr>
          <a:lstStyle/>
          <a:p>
            <a:r>
              <a:rPr lang="en-US" dirty="0" smtClean="0"/>
              <a:t>True recurrent GAS pharyngitis can occur for several reasons: </a:t>
            </a:r>
          </a:p>
          <a:p>
            <a:pPr marL="502920" lvl="1">
              <a:buFont typeface="+mj-lt"/>
              <a:buAutoNum type="arabicPeriod"/>
            </a:pPr>
            <a:r>
              <a:rPr lang="en-US" sz="2000" dirty="0" smtClean="0"/>
              <a:t>reinfection with the same M type if type-specific antibody has not developed;</a:t>
            </a:r>
          </a:p>
          <a:p>
            <a:pPr marL="502920" lvl="1">
              <a:buFont typeface="+mj-lt"/>
              <a:buAutoNum type="arabicPeriod"/>
            </a:pPr>
            <a:r>
              <a:rPr lang="en-US" sz="2000" dirty="0" smtClean="0"/>
              <a:t>poor compliance with oral antibiotic therapy; </a:t>
            </a:r>
          </a:p>
          <a:p>
            <a:pPr marL="502920" lvl="1">
              <a:buFont typeface="+mj-lt"/>
              <a:buAutoNum type="arabicPeriod"/>
            </a:pPr>
            <a:r>
              <a:rPr lang="en-US" sz="2000" dirty="0" smtClean="0"/>
              <a:t>macrolide resistance if a macrolide was used for treatment; </a:t>
            </a:r>
          </a:p>
          <a:p>
            <a:pPr marL="502920" lvl="1">
              <a:buFont typeface="+mj-lt"/>
              <a:buAutoNum type="arabicPeriod"/>
            </a:pPr>
            <a:r>
              <a:rPr lang="en-US" sz="2000" dirty="0" smtClean="0"/>
              <a:t>infection with a new M type.</a:t>
            </a:r>
          </a:p>
          <a:p>
            <a:r>
              <a:rPr lang="en-US" dirty="0" smtClean="0"/>
              <a:t>Treatment with intramuscular </a:t>
            </a:r>
            <a:r>
              <a:rPr lang="en-US" b="1" dirty="0" err="1" smtClean="0"/>
              <a:t>benzathine</a:t>
            </a:r>
            <a:r>
              <a:rPr lang="en-US" b="1" dirty="0" smtClean="0"/>
              <a:t> penicillin </a:t>
            </a:r>
            <a:r>
              <a:rPr lang="en-US" dirty="0" smtClean="0"/>
              <a:t>eliminates </a:t>
            </a:r>
            <a:r>
              <a:rPr lang="en-US" dirty="0" err="1" smtClean="0"/>
              <a:t>nonadherence</a:t>
            </a:r>
            <a:r>
              <a:rPr lang="en-US" dirty="0" smtClean="0"/>
              <a:t> to therapy.</a:t>
            </a:r>
          </a:p>
          <a:p>
            <a:r>
              <a:rPr lang="en-US" dirty="0" smtClean="0"/>
              <a:t>Recurrent GAS pharyngitis is rarely, if ever, a sign of an immune disorder. </a:t>
            </a:r>
          </a:p>
          <a:p>
            <a:r>
              <a:rPr lang="en-US" dirty="0" smtClean="0"/>
              <a:t>Recurrent pharyngitis can be </a:t>
            </a:r>
            <a:r>
              <a:rPr lang="en-US" b="1" dirty="0" smtClean="0"/>
              <a:t>part of an </a:t>
            </a:r>
            <a:r>
              <a:rPr lang="en-US" b="1" dirty="0" err="1" smtClean="0"/>
              <a:t>autoinflammatory</a:t>
            </a:r>
            <a:r>
              <a:rPr lang="en-US" b="1" dirty="0" smtClean="0"/>
              <a:t> syndrome</a:t>
            </a:r>
            <a:r>
              <a:rPr lang="en-US" dirty="0" smtClean="0"/>
              <a:t>, </a:t>
            </a:r>
            <a:r>
              <a:rPr lang="en-US" b="1" dirty="0" smtClean="0"/>
              <a:t>neutropenia</a:t>
            </a:r>
            <a:r>
              <a:rPr lang="en-US" dirty="0" smtClean="0"/>
              <a:t>, a </a:t>
            </a:r>
            <a:r>
              <a:rPr lang="en-US" b="1" dirty="0" smtClean="0"/>
              <a:t>recurrent fever syndrome</a:t>
            </a:r>
            <a:r>
              <a:rPr lang="en-US" dirty="0" smtClean="0"/>
              <a:t>, or an autoimmune disease</a:t>
            </a:r>
            <a:endParaRPr lang="en-US" dirty="0"/>
          </a:p>
        </p:txBody>
      </p:sp>
    </p:spTree>
    <p:extLst>
      <p:ext uri="{BB962C8B-B14F-4D97-AF65-F5344CB8AC3E}">
        <p14:creationId xmlns:p14="http://schemas.microsoft.com/office/powerpoint/2010/main" val="5514390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50000"/>
                    <a:lumOff val="50000"/>
                  </a:schemeClr>
                </a:solidFill>
              </a:rPr>
              <a:t>COMPLICATIONS</a:t>
            </a:r>
            <a:br>
              <a:rPr lang="en-US" b="1" dirty="0">
                <a:solidFill>
                  <a:schemeClr val="tx2">
                    <a:lumMod val="50000"/>
                    <a:lumOff val="50000"/>
                  </a:schemeClr>
                </a:solidFill>
              </a:rPr>
            </a:br>
            <a:endParaRPr lang="en-US" dirty="0">
              <a:solidFill>
                <a:schemeClr val="tx2">
                  <a:lumMod val="50000"/>
                  <a:lumOff val="50000"/>
                </a:schemeClr>
              </a:solidFill>
            </a:endParaRPr>
          </a:p>
        </p:txBody>
      </p:sp>
      <p:sp>
        <p:nvSpPr>
          <p:cNvPr id="3" name="Content Placeholder 2"/>
          <p:cNvSpPr>
            <a:spLocks noGrp="1"/>
          </p:cNvSpPr>
          <p:nvPr>
            <p:ph idx="1"/>
          </p:nvPr>
        </p:nvSpPr>
        <p:spPr/>
        <p:txBody>
          <a:bodyPr>
            <a:normAutofit/>
          </a:bodyPr>
          <a:lstStyle/>
          <a:p>
            <a:endParaRPr lang="en-US" dirty="0" smtClean="0"/>
          </a:p>
          <a:p>
            <a:pPr marL="514350" indent="-514350">
              <a:buFont typeface="+mj-lt"/>
              <a:buAutoNum type="arabicPeriod"/>
            </a:pPr>
            <a:r>
              <a:rPr lang="en-US" dirty="0" smtClean="0"/>
              <a:t>Acute </a:t>
            </a:r>
            <a:r>
              <a:rPr lang="en-US" b="1" dirty="0" smtClean="0"/>
              <a:t>bacterial middle ear infections and acute bacterial sinusitis</a:t>
            </a:r>
            <a:r>
              <a:rPr lang="en-US" dirty="0" smtClean="0"/>
              <a:t>. </a:t>
            </a:r>
          </a:p>
          <a:p>
            <a:pPr marL="514350" indent="-514350">
              <a:buFont typeface="+mj-lt"/>
              <a:buAutoNum type="arabicPeriod"/>
            </a:pPr>
            <a:r>
              <a:rPr lang="en-US" dirty="0" smtClean="0"/>
              <a:t>Local </a:t>
            </a:r>
            <a:r>
              <a:rPr lang="en-US" dirty="0" err="1" smtClean="0"/>
              <a:t>suppurative</a:t>
            </a:r>
            <a:r>
              <a:rPr lang="en-US" dirty="0" smtClean="0"/>
              <a:t> complications, such as </a:t>
            </a:r>
            <a:r>
              <a:rPr lang="en-US" b="1" dirty="0" err="1" smtClean="0"/>
              <a:t>parapharyngeal</a:t>
            </a:r>
            <a:r>
              <a:rPr lang="en-US" b="1" dirty="0" smtClean="0"/>
              <a:t> abscess</a:t>
            </a:r>
            <a:r>
              <a:rPr lang="en-US" dirty="0" smtClean="0"/>
              <a:t>.</a:t>
            </a:r>
          </a:p>
          <a:p>
            <a:pPr marL="457200" indent="-457200">
              <a:buFont typeface="+mj-lt"/>
              <a:buAutoNum type="arabicPeriod"/>
            </a:pPr>
            <a:r>
              <a:rPr lang="en-US" dirty="0" err="1" smtClean="0"/>
              <a:t>Nonsuppurative</a:t>
            </a:r>
            <a:r>
              <a:rPr lang="en-US" dirty="0" smtClean="0"/>
              <a:t> illnesses (immunological) , such as </a:t>
            </a:r>
            <a:r>
              <a:rPr lang="en-US" b="1" dirty="0" smtClean="0"/>
              <a:t>ARF, APSGN, </a:t>
            </a:r>
            <a:r>
              <a:rPr lang="en-US" b="1" dirty="0" err="1" smtClean="0"/>
              <a:t>poststreptococcal</a:t>
            </a:r>
            <a:r>
              <a:rPr lang="en-US" b="1" dirty="0" smtClean="0"/>
              <a:t> reactive arthritis, and possibly PANDAS </a:t>
            </a:r>
            <a:r>
              <a:rPr lang="en-US" dirty="0" smtClean="0"/>
              <a:t>(pediatric autoimmune neuropsychiatric disorders associated with </a:t>
            </a:r>
            <a:r>
              <a:rPr lang="en-US" i="1" dirty="0" smtClean="0"/>
              <a:t>S. </a:t>
            </a:r>
            <a:r>
              <a:rPr lang="en-US" i="1" dirty="0" err="1" smtClean="0"/>
              <a:t>pyogenes</a:t>
            </a:r>
            <a:r>
              <a:rPr lang="en-US" dirty="0" smtClean="0"/>
              <a:t>) or </a:t>
            </a:r>
            <a:r>
              <a:rPr lang="en-US" b="1" dirty="0" smtClean="0"/>
              <a:t>CANS</a:t>
            </a:r>
            <a:r>
              <a:rPr lang="en-US" dirty="0" smtClean="0"/>
              <a:t> (childhood acute neuropsychiatric symptoms).</a:t>
            </a:r>
            <a:endParaRPr lang="ar-JO"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34053236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000" b="1" dirty="0" smtClean="0">
                <a:solidFill>
                  <a:schemeClr val="tx2">
                    <a:lumMod val="50000"/>
                    <a:lumOff val="50000"/>
                  </a:schemeClr>
                </a:solidFill>
              </a:rPr>
              <a:t>Retropharyngeal Abscess ,Lateral Pharyngeal (</a:t>
            </a:r>
            <a:r>
              <a:rPr lang="en-US" sz="3000" b="1" dirty="0" err="1" smtClean="0">
                <a:solidFill>
                  <a:schemeClr val="tx2">
                    <a:lumMod val="50000"/>
                    <a:lumOff val="50000"/>
                  </a:schemeClr>
                </a:solidFill>
              </a:rPr>
              <a:t>Parapharyngeal</a:t>
            </a:r>
            <a:r>
              <a:rPr lang="en-US" sz="3000" b="1" dirty="0" smtClean="0">
                <a:solidFill>
                  <a:schemeClr val="tx2">
                    <a:lumMod val="50000"/>
                    <a:lumOff val="50000"/>
                  </a:schemeClr>
                </a:solidFill>
              </a:rPr>
              <a:t>) Abscess and </a:t>
            </a:r>
            <a:r>
              <a:rPr lang="en-US" sz="3000" b="1" dirty="0" err="1" smtClean="0">
                <a:solidFill>
                  <a:schemeClr val="tx2">
                    <a:lumMod val="50000"/>
                    <a:lumOff val="50000"/>
                  </a:schemeClr>
                </a:solidFill>
              </a:rPr>
              <a:t>Peritonsilla</a:t>
            </a:r>
            <a:r>
              <a:rPr lang="en-US" sz="3000" b="1" dirty="0" smtClean="0">
                <a:solidFill>
                  <a:schemeClr val="tx2">
                    <a:lumMod val="50000"/>
                    <a:lumOff val="50000"/>
                  </a:schemeClr>
                </a:solidFill>
              </a:rPr>
              <a:t> Cellulitis/Abscess</a:t>
            </a:r>
            <a:endParaRPr lang="en-US" sz="3000" dirty="0">
              <a:solidFill>
                <a:schemeClr val="tx2">
                  <a:lumMod val="50000"/>
                  <a:lumOff val="50000"/>
                </a:schemeClr>
              </a:solidFill>
            </a:endParaRPr>
          </a:p>
        </p:txBody>
      </p:sp>
    </p:spTree>
    <p:extLst>
      <p:ext uri="{BB962C8B-B14F-4D97-AF65-F5344CB8AC3E}">
        <p14:creationId xmlns:p14="http://schemas.microsoft.com/office/powerpoint/2010/main" val="31782851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t>RETROPHARYNGEAL AND LATERAL PHARYNGEAL ABSCESS</a:t>
            </a:r>
            <a:br>
              <a:rPr lang="en-US" sz="3000" b="1" dirty="0"/>
            </a:br>
            <a:endParaRPr lang="en-US" sz="3000" dirty="0"/>
          </a:p>
        </p:txBody>
      </p:sp>
      <p:sp>
        <p:nvSpPr>
          <p:cNvPr id="3" name="Content Placeholder 2"/>
          <p:cNvSpPr>
            <a:spLocks noGrp="1"/>
          </p:cNvSpPr>
          <p:nvPr>
            <p:ph idx="1"/>
          </p:nvPr>
        </p:nvSpPr>
        <p:spPr>
          <a:xfrm>
            <a:off x="2116184" y="2438400"/>
            <a:ext cx="9588088" cy="3962400"/>
          </a:xfrm>
        </p:spPr>
        <p:txBody>
          <a:bodyPr>
            <a:noAutofit/>
          </a:bodyPr>
          <a:lstStyle/>
          <a:p>
            <a:r>
              <a:rPr lang="en-US" sz="1800" dirty="0" smtClean="0"/>
              <a:t>Retropharyngeal abscess occurs most </a:t>
            </a:r>
            <a:r>
              <a:rPr lang="en-US" sz="1800" b="1" dirty="0" smtClean="0"/>
              <a:t>commonly in children younger than 3-4 </a:t>
            </a:r>
            <a:r>
              <a:rPr lang="en-US" sz="1800" b="1" dirty="0" err="1" smtClean="0"/>
              <a:t>yr</a:t>
            </a:r>
            <a:r>
              <a:rPr lang="en-US" sz="1800" b="1" dirty="0" smtClean="0"/>
              <a:t> </a:t>
            </a:r>
            <a:r>
              <a:rPr lang="en-US" sz="1800" dirty="0" smtClean="0"/>
              <a:t>of age; as the retropharyngeal nodes involute after 5 </a:t>
            </a:r>
            <a:r>
              <a:rPr lang="en-US" sz="1800" dirty="0" err="1" smtClean="0"/>
              <a:t>yr</a:t>
            </a:r>
            <a:r>
              <a:rPr lang="en-US" sz="1800" dirty="0" smtClean="0"/>
              <a:t> of age.</a:t>
            </a:r>
          </a:p>
          <a:p>
            <a:r>
              <a:rPr lang="en-US" sz="1800" dirty="0" smtClean="0"/>
              <a:t>Clinical manifestations of retropharyngeal abscess are nonspecific and include </a:t>
            </a:r>
          </a:p>
          <a:p>
            <a:pPr lvl="1"/>
            <a:r>
              <a:rPr lang="en-US" dirty="0" smtClean="0"/>
              <a:t>fever, irritability, decreased oral intake, and </a:t>
            </a:r>
            <a:r>
              <a:rPr lang="en-US" b="1" dirty="0" smtClean="0"/>
              <a:t>drooling</a:t>
            </a:r>
            <a:r>
              <a:rPr lang="en-US" dirty="0" smtClean="0"/>
              <a:t>. </a:t>
            </a:r>
          </a:p>
          <a:p>
            <a:pPr lvl="1"/>
            <a:r>
              <a:rPr lang="en-US" b="1" dirty="0" smtClean="0"/>
              <a:t>Neck stiffness, torticollis, and refusal to move the neck</a:t>
            </a:r>
            <a:r>
              <a:rPr lang="en-US" dirty="0" smtClean="0"/>
              <a:t>.</a:t>
            </a:r>
          </a:p>
          <a:p>
            <a:pPr lvl="1"/>
            <a:r>
              <a:rPr lang="en-US" dirty="0" smtClean="0"/>
              <a:t>sore throat and neck pain. </a:t>
            </a:r>
          </a:p>
          <a:p>
            <a:pPr lvl="1"/>
            <a:r>
              <a:rPr lang="en-US" b="1" dirty="0" smtClean="0"/>
              <a:t>muffled voice (hot potato)</a:t>
            </a:r>
            <a:r>
              <a:rPr lang="en-US" dirty="0" smtClean="0"/>
              <a:t>, </a:t>
            </a:r>
            <a:r>
              <a:rPr lang="en-US" b="1" dirty="0" smtClean="0"/>
              <a:t>stridor,</a:t>
            </a:r>
            <a:r>
              <a:rPr lang="en-US" dirty="0" smtClean="0"/>
              <a:t> respiratory distress, or even obstructive sleep apnea. </a:t>
            </a:r>
          </a:p>
          <a:p>
            <a:r>
              <a:rPr lang="en-US" sz="1800" dirty="0" smtClean="0"/>
              <a:t>Physical examination can reveal </a:t>
            </a:r>
            <a:r>
              <a:rPr lang="en-US" sz="1800" b="1" dirty="0" smtClean="0"/>
              <a:t>bulging of the posterior pharyngeal wall</a:t>
            </a:r>
            <a:r>
              <a:rPr lang="en-US" sz="1800" dirty="0" smtClean="0"/>
              <a:t>. </a:t>
            </a:r>
          </a:p>
          <a:p>
            <a:r>
              <a:rPr lang="en-US" sz="1800" b="1" dirty="0" smtClean="0"/>
              <a:t>Cervical</a:t>
            </a:r>
            <a:r>
              <a:rPr lang="en-US" sz="1800" dirty="0" smtClean="0"/>
              <a:t> </a:t>
            </a:r>
            <a:r>
              <a:rPr lang="en-US" sz="1800" b="1" dirty="0" smtClean="0"/>
              <a:t>lymphadenopathy</a:t>
            </a:r>
            <a:r>
              <a:rPr lang="en-US" sz="1800" dirty="0" smtClean="0"/>
              <a:t> may also be present. </a:t>
            </a:r>
          </a:p>
          <a:p>
            <a:r>
              <a:rPr lang="en-US" sz="1800" dirty="0"/>
              <a:t> </a:t>
            </a:r>
            <a:r>
              <a:rPr lang="en-US" sz="1800" dirty="0" smtClean="0"/>
              <a:t>Lateral pharyngeal abscess commonly presents as fever, dysphagia, and a </a:t>
            </a:r>
            <a:r>
              <a:rPr lang="en-US" sz="1800" b="1" dirty="0" smtClean="0"/>
              <a:t>prominent bulge of the lateral pharyngeal wall</a:t>
            </a:r>
            <a:r>
              <a:rPr lang="en-US" sz="1800" dirty="0" smtClean="0"/>
              <a:t>, sometimes with medial displacement of the tonsil.</a:t>
            </a:r>
          </a:p>
          <a:p>
            <a:endParaRPr lang="en-US" sz="1800" dirty="0"/>
          </a:p>
        </p:txBody>
      </p:sp>
    </p:spTree>
    <p:extLst>
      <p:ext uri="{BB962C8B-B14F-4D97-AF65-F5344CB8AC3E}">
        <p14:creationId xmlns:p14="http://schemas.microsoft.com/office/powerpoint/2010/main" val="26981923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t>RETROPHARYNGEAL AND </a:t>
            </a:r>
            <a:r>
              <a:rPr lang="en-US" sz="3000" b="1" dirty="0" smtClean="0"/>
              <a:t>LATERAL </a:t>
            </a:r>
            <a:r>
              <a:rPr lang="en-US" sz="3000" b="1" dirty="0"/>
              <a:t>PHARYNGEAL ABSCESS</a:t>
            </a:r>
            <a:r>
              <a:rPr lang="en-US" sz="3000" dirty="0"/>
              <a:t/>
            </a:r>
            <a:br>
              <a:rPr lang="en-US" sz="3000" dirty="0"/>
            </a:br>
            <a:endParaRPr lang="en-US" sz="3000" dirty="0"/>
          </a:p>
        </p:txBody>
      </p:sp>
      <p:sp>
        <p:nvSpPr>
          <p:cNvPr id="3" name="Content Placeholder 2"/>
          <p:cNvSpPr>
            <a:spLocks noGrp="1"/>
          </p:cNvSpPr>
          <p:nvPr>
            <p:ph idx="1"/>
          </p:nvPr>
        </p:nvSpPr>
        <p:spPr/>
        <p:txBody>
          <a:bodyPr>
            <a:noAutofit/>
          </a:bodyPr>
          <a:lstStyle/>
          <a:p>
            <a:endParaRPr lang="en-US" sz="1800" b="1" u="sng" dirty="0" smtClean="0"/>
          </a:p>
          <a:p>
            <a:r>
              <a:rPr lang="en-US" sz="1800" b="1" u="sng" dirty="0" smtClean="0"/>
              <a:t>Diagnosis:</a:t>
            </a:r>
          </a:p>
          <a:p>
            <a:pPr marL="342900" indent="-342900">
              <a:buFont typeface="+mj-lt"/>
              <a:buAutoNum type="arabicPeriod"/>
            </a:pPr>
            <a:r>
              <a:rPr lang="en-US" sz="1800" b="1" u="sng" dirty="0" smtClean="0"/>
              <a:t>Incision and drainage and culture of an abscessed node provides the definitive diagnosis</a:t>
            </a:r>
            <a:r>
              <a:rPr lang="en-US" sz="1800" dirty="0"/>
              <a:t>.</a:t>
            </a:r>
          </a:p>
          <a:p>
            <a:pPr marL="342900" indent="-342900">
              <a:buFont typeface="+mj-lt"/>
              <a:buAutoNum type="arabicPeriod"/>
            </a:pPr>
            <a:r>
              <a:rPr lang="en-US" sz="1800" b="1" dirty="0" smtClean="0"/>
              <a:t>CT</a:t>
            </a:r>
            <a:r>
              <a:rPr lang="en-US" sz="1800" dirty="0" smtClean="0"/>
              <a:t>. </a:t>
            </a:r>
          </a:p>
          <a:p>
            <a:pPr marL="342900" indent="-342900">
              <a:buFont typeface="+mj-lt"/>
              <a:buAutoNum type="arabicPeriod"/>
            </a:pPr>
            <a:r>
              <a:rPr lang="en-US" sz="1800" b="1" dirty="0" smtClean="0"/>
              <a:t>Soft-tissue neck films </a:t>
            </a:r>
            <a:r>
              <a:rPr lang="en-US" sz="1800" dirty="0"/>
              <a:t>taken </a:t>
            </a:r>
            <a:r>
              <a:rPr lang="en-US" sz="1800" b="1" dirty="0"/>
              <a:t>during inspiration with the neck extended </a:t>
            </a:r>
            <a:r>
              <a:rPr lang="en-US" sz="1800" dirty="0"/>
              <a:t>might show </a:t>
            </a:r>
            <a:r>
              <a:rPr lang="en-US" sz="1800" b="1" dirty="0"/>
              <a:t>increased width or an air–fluid level </a:t>
            </a:r>
            <a:r>
              <a:rPr lang="en-US" sz="1800" dirty="0"/>
              <a:t>in the retropharyngeal space. </a:t>
            </a:r>
          </a:p>
          <a:p>
            <a:pPr marL="0" indent="0">
              <a:buNone/>
            </a:pPr>
            <a:endParaRPr lang="en-US" sz="1800" dirty="0"/>
          </a:p>
          <a:p>
            <a:r>
              <a:rPr lang="en-US" sz="1800" dirty="0"/>
              <a:t>Retropharyngeal and lateral pharyngeal infections are most often </a:t>
            </a:r>
            <a:r>
              <a:rPr lang="en-US" sz="1800" b="1" dirty="0" err="1" smtClean="0"/>
              <a:t>polymicrobial</a:t>
            </a:r>
            <a:r>
              <a:rPr lang="en-US" sz="1800" dirty="0"/>
              <a:t>; the usual pathogens include </a:t>
            </a:r>
            <a:r>
              <a:rPr lang="en-US" sz="1800" b="1" dirty="0"/>
              <a:t>group A streptococcus</a:t>
            </a:r>
            <a:r>
              <a:rPr lang="en-US" sz="1800" dirty="0"/>
              <a:t>, oropharyngeal </a:t>
            </a:r>
            <a:r>
              <a:rPr lang="en-US" sz="1800" b="1" dirty="0"/>
              <a:t>anaerobic bacteria</a:t>
            </a:r>
            <a:r>
              <a:rPr lang="en-US" sz="1800" dirty="0"/>
              <a:t>, and </a:t>
            </a:r>
            <a:r>
              <a:rPr lang="en-US" sz="1800" b="1" i="1" dirty="0"/>
              <a:t>Staphylococcus aureus </a:t>
            </a:r>
            <a:r>
              <a:rPr lang="en-US" sz="1800" dirty="0"/>
              <a:t>. </a:t>
            </a:r>
          </a:p>
          <a:p>
            <a:pPr marL="0" indent="0">
              <a:buNone/>
            </a:pPr>
            <a:endParaRPr lang="en-US" sz="1800" dirty="0" smtClean="0"/>
          </a:p>
          <a:p>
            <a:endParaRPr lang="en-US" sz="1800" dirty="0"/>
          </a:p>
        </p:txBody>
      </p:sp>
    </p:spTree>
    <p:extLst>
      <p:ext uri="{BB962C8B-B14F-4D97-AF65-F5344CB8AC3E}">
        <p14:creationId xmlns:p14="http://schemas.microsoft.com/office/powerpoint/2010/main" val="9192191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t>RETROPHARYNGEAL AND LATERAL PHARYNGEAL ABSCESS</a:t>
            </a:r>
            <a:r>
              <a:rPr lang="en-US" sz="3000" dirty="0"/>
              <a:t/>
            </a:r>
            <a:br>
              <a:rPr lang="en-US" sz="3000" dirty="0"/>
            </a:br>
            <a:endParaRPr lang="en-US" sz="3000" dirty="0"/>
          </a:p>
        </p:txBody>
      </p:sp>
      <p:sp>
        <p:nvSpPr>
          <p:cNvPr id="3" name="Content Placeholder 2"/>
          <p:cNvSpPr>
            <a:spLocks noGrp="1"/>
          </p:cNvSpPr>
          <p:nvPr>
            <p:ph idx="1"/>
          </p:nvPr>
        </p:nvSpPr>
        <p:spPr>
          <a:xfrm>
            <a:off x="2472146" y="1985554"/>
            <a:ext cx="8770571" cy="3651504"/>
          </a:xfrm>
        </p:spPr>
        <p:txBody>
          <a:bodyPr>
            <a:noAutofit/>
          </a:bodyPr>
          <a:lstStyle/>
          <a:p>
            <a:endParaRPr lang="en-US" sz="1500" dirty="0" smtClean="0"/>
          </a:p>
          <a:p>
            <a:r>
              <a:rPr lang="en-US" sz="1500" dirty="0" smtClean="0"/>
              <a:t>Treatment </a:t>
            </a:r>
            <a:endParaRPr lang="en-US" sz="1500" dirty="0"/>
          </a:p>
          <a:p>
            <a:r>
              <a:rPr lang="en-US" sz="1500" b="1" dirty="0" smtClean="0"/>
              <a:t>intravenous antibiotics with or without surgical drainage</a:t>
            </a:r>
            <a:r>
              <a:rPr lang="en-US" sz="1500" dirty="0" smtClean="0"/>
              <a:t>. </a:t>
            </a:r>
            <a:r>
              <a:rPr lang="en-US" sz="1500" b="1" dirty="0" smtClean="0"/>
              <a:t>A third-generation cephalosporin combined with ampicillin-</a:t>
            </a:r>
            <a:r>
              <a:rPr lang="en-US" sz="1500" b="1" dirty="0" err="1" smtClean="0"/>
              <a:t>sulbactam</a:t>
            </a:r>
            <a:r>
              <a:rPr lang="en-US" sz="1500" b="1" dirty="0" smtClean="0"/>
              <a:t> or clindamycin to provide anaerobic coverage </a:t>
            </a:r>
            <a:r>
              <a:rPr lang="en-US" sz="1500" dirty="0" smtClean="0"/>
              <a:t>is effective</a:t>
            </a:r>
          </a:p>
          <a:p>
            <a:r>
              <a:rPr lang="en-US" sz="1500" b="1" dirty="0" smtClean="0"/>
              <a:t>&gt;50% </a:t>
            </a:r>
            <a:r>
              <a:rPr lang="en-US" sz="1500" dirty="0" smtClean="0"/>
              <a:t>successfully treated without surgical drainage.  </a:t>
            </a:r>
          </a:p>
          <a:p>
            <a:r>
              <a:rPr lang="en-US" sz="1500" b="1" dirty="0" smtClean="0"/>
              <a:t>Drainage is necessary in </a:t>
            </a:r>
          </a:p>
          <a:p>
            <a:pPr marL="731520" lvl="1" indent="-457200">
              <a:buFont typeface="+mj-lt"/>
              <a:buAutoNum type="arabicPeriod"/>
            </a:pPr>
            <a:r>
              <a:rPr lang="en-US" sz="1500" b="1" dirty="0" smtClean="0"/>
              <a:t>respiratory distress </a:t>
            </a:r>
          </a:p>
          <a:p>
            <a:pPr marL="731520" lvl="1" indent="-457200">
              <a:buFont typeface="+mj-lt"/>
              <a:buAutoNum type="arabicPeriod"/>
            </a:pPr>
            <a:r>
              <a:rPr lang="en-US" sz="1500" b="1" dirty="0" smtClean="0"/>
              <a:t>failure to improve with intravenous antibiotic treatment. </a:t>
            </a:r>
            <a:endParaRPr lang="en-US" sz="1500" dirty="0" smtClean="0"/>
          </a:p>
          <a:p>
            <a:r>
              <a:rPr lang="en-US" sz="1500" b="1" dirty="0" smtClean="0"/>
              <a:t>Complications</a:t>
            </a:r>
            <a:r>
              <a:rPr lang="en-US" sz="1500" dirty="0" smtClean="0"/>
              <a:t> of retropharyngeal or lateral pharyngeal abscess include </a:t>
            </a:r>
          </a:p>
          <a:p>
            <a:pPr marL="731520" lvl="1" indent="-457200">
              <a:buFont typeface="+mj-lt"/>
              <a:buAutoNum type="arabicPeriod"/>
            </a:pPr>
            <a:r>
              <a:rPr lang="en-US" sz="1500" dirty="0" smtClean="0"/>
              <a:t>upper airway obstruction</a:t>
            </a:r>
            <a:r>
              <a:rPr lang="en-US" sz="1500" dirty="0"/>
              <a:t> </a:t>
            </a:r>
            <a:r>
              <a:rPr lang="en-US" sz="1500" dirty="0" smtClean="0"/>
              <a:t>.</a:t>
            </a:r>
          </a:p>
          <a:p>
            <a:pPr marL="731520" lvl="1" indent="-457200">
              <a:buFont typeface="+mj-lt"/>
              <a:buAutoNum type="arabicPeriod"/>
            </a:pPr>
            <a:r>
              <a:rPr lang="en-US" sz="1500" dirty="0" smtClean="0"/>
              <a:t>rupture leading to aspiration pneumonia</a:t>
            </a:r>
            <a:r>
              <a:rPr lang="en-US" sz="1500" dirty="0"/>
              <a:t> </a:t>
            </a:r>
            <a:r>
              <a:rPr lang="en-US" sz="1500" dirty="0" smtClean="0"/>
              <a:t>.</a:t>
            </a:r>
          </a:p>
          <a:p>
            <a:pPr marL="731520" lvl="1" indent="-457200">
              <a:buFont typeface="+mj-lt"/>
              <a:buAutoNum type="arabicPeriod"/>
            </a:pPr>
            <a:r>
              <a:rPr lang="en-US" sz="1500" dirty="0" smtClean="0"/>
              <a:t>extension to the mediastinum. </a:t>
            </a:r>
          </a:p>
          <a:p>
            <a:pPr marL="731520" lvl="1" indent="-457200">
              <a:buFont typeface="+mj-lt"/>
              <a:buAutoNum type="arabicPeriod"/>
            </a:pPr>
            <a:r>
              <a:rPr lang="en-US" sz="1500" dirty="0" smtClean="0"/>
              <a:t>Thrombophlebitis of the internal jugular vein and erosion of the carotid artery sheath.</a:t>
            </a:r>
          </a:p>
          <a:p>
            <a:endParaRPr lang="ar-JO" sz="1500" dirty="0" smtClean="0"/>
          </a:p>
          <a:p>
            <a:endParaRPr lang="en-US" sz="1500" dirty="0"/>
          </a:p>
        </p:txBody>
      </p:sp>
    </p:spTree>
    <p:extLst>
      <p:ext uri="{BB962C8B-B14F-4D97-AF65-F5344CB8AC3E}">
        <p14:creationId xmlns:p14="http://schemas.microsoft.com/office/powerpoint/2010/main" val="34095260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PERITONSILLAR CELLULITIS AND/OR ABSCESS</a:t>
            </a:r>
            <a:br>
              <a:rPr lang="en-US" b="1" dirty="0"/>
            </a:br>
            <a:endParaRPr lang="en-US" dirty="0"/>
          </a:p>
        </p:txBody>
      </p:sp>
      <p:sp>
        <p:nvSpPr>
          <p:cNvPr id="3" name="Content Placeholder 2"/>
          <p:cNvSpPr>
            <a:spLocks noGrp="1"/>
          </p:cNvSpPr>
          <p:nvPr>
            <p:ph idx="1"/>
          </p:nvPr>
        </p:nvSpPr>
        <p:spPr>
          <a:xfrm>
            <a:off x="829492" y="2043340"/>
            <a:ext cx="6790509" cy="4351338"/>
          </a:xfrm>
        </p:spPr>
        <p:txBody>
          <a:bodyPr>
            <a:noAutofit/>
          </a:bodyPr>
          <a:lstStyle/>
          <a:p>
            <a:endParaRPr lang="en-US" sz="1800" dirty="0" smtClean="0"/>
          </a:p>
          <a:p>
            <a:r>
              <a:rPr lang="en-US" sz="1800" dirty="0" err="1" smtClean="0"/>
              <a:t>Peritonsillar</a:t>
            </a:r>
            <a:r>
              <a:rPr lang="en-US" sz="1800" dirty="0" smtClean="0"/>
              <a:t> cellulitis and/or abscess is caused by bacterial invasion through the capsule of the tonsil, leading to cellulitis and/or abscess formation in the surrounding tissues.</a:t>
            </a:r>
          </a:p>
          <a:p>
            <a:r>
              <a:rPr lang="en-US" sz="1800" dirty="0" smtClean="0"/>
              <a:t>The typical patient with a </a:t>
            </a:r>
            <a:r>
              <a:rPr lang="en-US" sz="1800" dirty="0" err="1" smtClean="0"/>
              <a:t>peritonsillar</a:t>
            </a:r>
            <a:r>
              <a:rPr lang="en-US" sz="1800" dirty="0" smtClean="0"/>
              <a:t> abscess is an adolescent with a recent </a:t>
            </a:r>
            <a:r>
              <a:rPr lang="en-US" sz="1800" b="1" dirty="0" smtClean="0"/>
              <a:t>history of acute </a:t>
            </a:r>
            <a:r>
              <a:rPr lang="en-US" sz="1800" b="1" dirty="0" err="1" smtClean="0"/>
              <a:t>pharyngotonsillitis</a:t>
            </a:r>
            <a:r>
              <a:rPr lang="en-US" sz="1800" dirty="0" smtClean="0"/>
              <a:t>.</a:t>
            </a:r>
          </a:p>
          <a:p>
            <a:r>
              <a:rPr lang="en-US" sz="1800" dirty="0" smtClean="0"/>
              <a:t>Clinical manifestations include </a:t>
            </a:r>
            <a:r>
              <a:rPr lang="en-US" sz="1800" b="1" dirty="0" smtClean="0"/>
              <a:t>sore throat, fever</a:t>
            </a:r>
            <a:r>
              <a:rPr lang="en-US" sz="1800" dirty="0" smtClean="0"/>
              <a:t>, </a:t>
            </a:r>
            <a:r>
              <a:rPr lang="en-US" sz="1800" b="1" dirty="0" err="1" smtClean="0"/>
              <a:t>trismus</a:t>
            </a:r>
            <a:r>
              <a:rPr lang="en-US" sz="1800" b="1" dirty="0" smtClean="0"/>
              <a:t>, and dysphagia</a:t>
            </a:r>
            <a:r>
              <a:rPr lang="en-US" sz="1800" dirty="0" smtClean="0"/>
              <a:t>. </a:t>
            </a:r>
          </a:p>
          <a:p>
            <a:r>
              <a:rPr lang="en-US" sz="1800" dirty="0" smtClean="0"/>
              <a:t>Physical examination reveals an </a:t>
            </a:r>
            <a:r>
              <a:rPr lang="en-US" sz="1800" b="1" dirty="0" smtClean="0"/>
              <a:t>asymmetric tonsillar bulge </a:t>
            </a:r>
            <a:r>
              <a:rPr lang="en-US" sz="1800" dirty="0" smtClean="0"/>
              <a:t>with </a:t>
            </a:r>
            <a:r>
              <a:rPr lang="en-US" sz="1800" b="1" dirty="0" smtClean="0"/>
              <a:t>displacement of the uvula</a:t>
            </a:r>
            <a:r>
              <a:rPr lang="en-US" sz="1800" dirty="0" smtClean="0"/>
              <a:t>. </a:t>
            </a:r>
            <a:r>
              <a:rPr lang="en-US" sz="1800" b="1" dirty="0" smtClean="0"/>
              <a:t>Which is diagnostic</a:t>
            </a:r>
            <a:r>
              <a:rPr lang="en-US" sz="1800" dirty="0" smtClean="0"/>
              <a:t>.</a:t>
            </a:r>
          </a:p>
          <a:p>
            <a:r>
              <a:rPr lang="en-US" sz="1800" dirty="0" smtClean="0"/>
              <a:t>CT is helpful for revealing the abscess. </a:t>
            </a:r>
          </a:p>
          <a:p>
            <a:r>
              <a:rPr lang="en-US" sz="1800" dirty="0" smtClean="0"/>
              <a:t>Group A streptococci and mixed oropharyngeal anaerobes are the most common pathogens.</a:t>
            </a:r>
            <a:endParaRPr lang="ar-JO" sz="1800" dirty="0" smtClean="0"/>
          </a:p>
          <a:p>
            <a:endParaRPr lang="en-US" sz="1800" dirty="0"/>
          </a:p>
        </p:txBody>
      </p:sp>
      <p:pic>
        <p:nvPicPr>
          <p:cNvPr id="4" name="Picture 3"/>
          <p:cNvPicPr>
            <a:picLocks noChangeAspect="1"/>
          </p:cNvPicPr>
          <p:nvPr/>
        </p:nvPicPr>
        <p:blipFill>
          <a:blip r:embed="rId2"/>
          <a:stretch>
            <a:fillRect/>
          </a:stretch>
        </p:blipFill>
        <p:spPr>
          <a:xfrm>
            <a:off x="7921670" y="1825625"/>
            <a:ext cx="3629025" cy="4143375"/>
          </a:xfrm>
          <a:prstGeom prst="rect">
            <a:avLst/>
          </a:prstGeom>
        </p:spPr>
      </p:pic>
    </p:spTree>
    <p:extLst>
      <p:ext uri="{BB962C8B-B14F-4D97-AF65-F5344CB8AC3E}">
        <p14:creationId xmlns:p14="http://schemas.microsoft.com/office/powerpoint/2010/main" val="27411688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2">
                    <a:lumMod val="50000"/>
                    <a:lumOff val="50000"/>
                  </a:schemeClr>
                </a:solidFill>
              </a:rPr>
              <a:t>PERITONSILLAR CELLULITIS AND/OR ABSCESS</a:t>
            </a:r>
            <a:r>
              <a:rPr lang="en-US" dirty="0">
                <a:solidFill>
                  <a:schemeClr val="tx2">
                    <a:lumMod val="50000"/>
                    <a:lumOff val="50000"/>
                  </a:schemeClr>
                </a:solidFill>
              </a:rPr>
              <a:t/>
            </a:r>
            <a:br>
              <a:rPr lang="en-US" dirty="0">
                <a:solidFill>
                  <a:schemeClr val="tx2">
                    <a:lumMod val="50000"/>
                    <a:lumOff val="50000"/>
                  </a:schemeClr>
                </a:solidFill>
              </a:rPr>
            </a:br>
            <a:endParaRPr lang="en-US" dirty="0">
              <a:solidFill>
                <a:schemeClr val="tx2">
                  <a:lumMod val="50000"/>
                  <a:lumOff val="50000"/>
                </a:schemeClr>
              </a:solidFill>
            </a:endParaRPr>
          </a:p>
        </p:txBody>
      </p:sp>
      <p:sp>
        <p:nvSpPr>
          <p:cNvPr id="3" name="Content Placeholder 2"/>
          <p:cNvSpPr>
            <a:spLocks noGrp="1"/>
          </p:cNvSpPr>
          <p:nvPr>
            <p:ph idx="1"/>
          </p:nvPr>
        </p:nvSpPr>
        <p:spPr>
          <a:xfrm>
            <a:off x="2351314" y="2438400"/>
            <a:ext cx="9352957" cy="3651504"/>
          </a:xfrm>
        </p:spPr>
        <p:txBody>
          <a:bodyPr>
            <a:noAutofit/>
          </a:bodyPr>
          <a:lstStyle/>
          <a:p>
            <a:endParaRPr lang="en-US" dirty="0" smtClean="0"/>
          </a:p>
          <a:p>
            <a:r>
              <a:rPr lang="en-US" b="1" dirty="0" smtClean="0"/>
              <a:t>Treatment includes surgical drainage and antibiotic therapy effective against group A streptococci and anaerobes</a:t>
            </a:r>
            <a:r>
              <a:rPr lang="en-US" dirty="0" smtClean="0"/>
              <a:t>. </a:t>
            </a:r>
          </a:p>
          <a:p>
            <a:r>
              <a:rPr lang="en-US" dirty="0" smtClean="0"/>
              <a:t>Surgical drainage may be accomplished through needle aspiration, incision and drainage, or tonsillectomy.</a:t>
            </a:r>
          </a:p>
          <a:p>
            <a:pPr marL="0" indent="0">
              <a:buNone/>
            </a:pPr>
            <a:endParaRPr lang="en-US" dirty="0" smtClean="0"/>
          </a:p>
          <a:p>
            <a:r>
              <a:rPr lang="en-US" dirty="0" smtClean="0"/>
              <a:t>The feared complication is rupture of the abscess, with resultant </a:t>
            </a:r>
            <a:r>
              <a:rPr lang="en-US" b="1" dirty="0" smtClean="0"/>
              <a:t>aspiration pneumonitis</a:t>
            </a:r>
            <a:r>
              <a:rPr lang="en-US" dirty="0" smtClean="0"/>
              <a:t>.</a:t>
            </a:r>
          </a:p>
          <a:p>
            <a:endParaRPr lang="en-US" dirty="0" smtClean="0"/>
          </a:p>
          <a:p>
            <a:r>
              <a:rPr lang="en-US" dirty="0" smtClean="0"/>
              <a:t>There is a </a:t>
            </a:r>
            <a:r>
              <a:rPr lang="en-US" b="1" dirty="0" smtClean="0"/>
              <a:t>10% recurrence </a:t>
            </a:r>
            <a:r>
              <a:rPr lang="en-US" dirty="0" smtClean="0"/>
              <a:t>risk for </a:t>
            </a:r>
            <a:r>
              <a:rPr lang="en-US" dirty="0" err="1" smtClean="0"/>
              <a:t>peritonsillar</a:t>
            </a:r>
            <a:r>
              <a:rPr lang="en-US" dirty="0" smtClean="0"/>
              <a:t> abscess.</a:t>
            </a:r>
            <a:endParaRPr lang="ar-JO" dirty="0" smtClean="0"/>
          </a:p>
          <a:p>
            <a:endParaRPr lang="en-US" dirty="0"/>
          </a:p>
        </p:txBody>
      </p:sp>
    </p:spTree>
    <p:extLst>
      <p:ext uri="{BB962C8B-B14F-4D97-AF65-F5344CB8AC3E}">
        <p14:creationId xmlns:p14="http://schemas.microsoft.com/office/powerpoint/2010/main" val="1421557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9449" y="672848"/>
            <a:ext cx="8897565" cy="1560716"/>
          </a:xfrm>
        </p:spPr>
        <p:txBody>
          <a:bodyPr/>
          <a:lstStyle/>
          <a:p>
            <a:r>
              <a:rPr lang="en-US" dirty="0" smtClean="0">
                <a:solidFill>
                  <a:schemeClr val="tx2">
                    <a:lumMod val="50000"/>
                    <a:lumOff val="50000"/>
                  </a:schemeClr>
                </a:solidFill>
              </a:rPr>
              <a:t>Sinusitis </a:t>
            </a:r>
            <a:endParaRPr lang="en-US" dirty="0">
              <a:solidFill>
                <a:schemeClr val="tx2">
                  <a:lumMod val="50000"/>
                  <a:lumOff val="50000"/>
                </a:schemeClr>
              </a:solidFill>
            </a:endParaRPr>
          </a:p>
        </p:txBody>
      </p:sp>
      <p:sp>
        <p:nvSpPr>
          <p:cNvPr id="3" name="Content Placeholder 2"/>
          <p:cNvSpPr>
            <a:spLocks noGrp="1"/>
          </p:cNvSpPr>
          <p:nvPr>
            <p:ph idx="1"/>
          </p:nvPr>
        </p:nvSpPr>
        <p:spPr/>
        <p:txBody>
          <a:bodyPr>
            <a:normAutofit/>
          </a:bodyPr>
          <a:lstStyle/>
          <a:p>
            <a:r>
              <a:rPr lang="en-US" sz="2000" dirty="0"/>
              <a:t>is a common illness of childhood and </a:t>
            </a:r>
            <a:r>
              <a:rPr lang="en-US" sz="2000" dirty="0" smtClean="0"/>
              <a:t>adolescence.</a:t>
            </a:r>
          </a:p>
          <a:p>
            <a:r>
              <a:rPr lang="en-US" sz="2000" dirty="0" smtClean="0"/>
              <a:t>Classification : </a:t>
            </a:r>
          </a:p>
          <a:p>
            <a:r>
              <a:rPr lang="en-US" sz="2000" dirty="0" smtClean="0"/>
              <a:t>According to </a:t>
            </a:r>
          </a:p>
          <a:p>
            <a:pPr marL="0" indent="0">
              <a:buNone/>
            </a:pPr>
            <a:r>
              <a:rPr lang="en-US" sz="2000" dirty="0" smtClean="0"/>
              <a:t>                               </a:t>
            </a:r>
            <a:r>
              <a:rPr lang="en-US" sz="2000" dirty="0" smtClean="0">
                <a:sym typeface="Wingdings" panose="05000000000000000000" pitchFamily="2" charset="2"/>
              </a:rPr>
              <a:t></a:t>
            </a:r>
            <a:r>
              <a:rPr lang="en-US" sz="2000" dirty="0" smtClean="0"/>
              <a:t>  </a:t>
            </a:r>
            <a:r>
              <a:rPr lang="en-US" sz="2000" dirty="0" smtClean="0">
                <a:sym typeface="Wingdings" panose="05000000000000000000" pitchFamily="2" charset="2"/>
              </a:rPr>
              <a:t> </a:t>
            </a:r>
            <a:r>
              <a:rPr lang="en-US" sz="2000" dirty="0" smtClean="0"/>
              <a:t>etiology :Viral , bacterial or fungal .</a:t>
            </a:r>
          </a:p>
          <a:p>
            <a:pPr marL="457200" lvl="1" indent="0">
              <a:buNone/>
            </a:pPr>
            <a:r>
              <a:rPr lang="en-US" sz="2000" dirty="0" smtClean="0"/>
              <a:t>                       </a:t>
            </a:r>
            <a:r>
              <a:rPr lang="en-US" sz="2000" dirty="0" smtClean="0">
                <a:sym typeface="Wingdings" panose="05000000000000000000" pitchFamily="2" charset="2"/>
              </a:rPr>
              <a:t></a:t>
            </a:r>
            <a:r>
              <a:rPr lang="en-US" sz="2000" dirty="0" smtClean="0"/>
              <a:t>duration :  -</a:t>
            </a:r>
            <a:r>
              <a:rPr lang="en-US" sz="2000" b="1" dirty="0" smtClean="0"/>
              <a:t>Acute </a:t>
            </a:r>
            <a:r>
              <a:rPr lang="en-US" sz="2000" b="1" dirty="0"/>
              <a:t>sinusitis </a:t>
            </a:r>
            <a:r>
              <a:rPr lang="en-US" sz="2000" b="1" dirty="0" smtClean="0"/>
              <a:t>:</a:t>
            </a:r>
            <a:r>
              <a:rPr lang="en-US" sz="2000" dirty="0" smtClean="0"/>
              <a:t>is </a:t>
            </a:r>
            <a:r>
              <a:rPr lang="en-US" sz="2000" dirty="0"/>
              <a:t>defined by duration of &lt;30 </a:t>
            </a:r>
            <a:r>
              <a:rPr lang="en-US" sz="2000" dirty="0" smtClean="0"/>
              <a:t>days</a:t>
            </a:r>
            <a:r>
              <a:rPr lang="en-US" sz="2000" dirty="0"/>
              <a:t> </a:t>
            </a:r>
          </a:p>
          <a:p>
            <a:pPr marL="457200" lvl="1" indent="0">
              <a:buNone/>
            </a:pPr>
            <a:r>
              <a:rPr lang="en-US" sz="2000" b="1" dirty="0"/>
              <a:t> </a:t>
            </a:r>
            <a:r>
              <a:rPr lang="en-US" sz="2000" b="1" dirty="0" smtClean="0"/>
              <a:t>                                               -subacute:</a:t>
            </a:r>
            <a:r>
              <a:rPr lang="en-US" sz="2000" dirty="0" smtClean="0"/>
              <a:t> </a:t>
            </a:r>
            <a:r>
              <a:rPr lang="en-US" sz="2000" dirty="0"/>
              <a:t>by duration of 1-3 </a:t>
            </a:r>
            <a:r>
              <a:rPr lang="en-US" sz="2000" dirty="0" smtClean="0"/>
              <a:t>months</a:t>
            </a:r>
            <a:endParaRPr lang="en-US" sz="2000" dirty="0"/>
          </a:p>
          <a:p>
            <a:pPr marL="457200" lvl="1" indent="0">
              <a:buNone/>
            </a:pPr>
            <a:r>
              <a:rPr lang="en-US" sz="2000" b="1" dirty="0" smtClean="0"/>
              <a:t>                                               - chronic</a:t>
            </a:r>
            <a:r>
              <a:rPr lang="en-US" sz="2000" dirty="0" smtClean="0"/>
              <a:t>  :by </a:t>
            </a:r>
            <a:r>
              <a:rPr lang="en-US" sz="2000" dirty="0"/>
              <a:t>duration of longer than 3 </a:t>
            </a:r>
            <a:r>
              <a:rPr lang="en-US" sz="2000" dirty="0" smtClean="0"/>
              <a:t>months </a:t>
            </a:r>
            <a:endParaRPr lang="en-US" sz="2000" dirty="0"/>
          </a:p>
          <a:p>
            <a:pPr marL="0" indent="0">
              <a:buNone/>
            </a:pPr>
            <a:endParaRPr lang="en-US" sz="2000" dirty="0" smtClean="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31769218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065814" y="3206496"/>
            <a:ext cx="8770571" cy="3651504"/>
          </a:xfrm>
        </p:spPr>
        <p:txBody>
          <a:bodyPr>
            <a:normAutofit/>
          </a:bodyPr>
          <a:lstStyle/>
          <a:p>
            <a:pPr marL="0" indent="0">
              <a:buNone/>
            </a:pPr>
            <a:r>
              <a:rPr lang="en-US" sz="6000" b="1" dirty="0">
                <a:solidFill>
                  <a:schemeClr val="tx2">
                    <a:lumMod val="50000"/>
                    <a:lumOff val="50000"/>
                  </a:schemeClr>
                </a:solidFill>
              </a:rPr>
              <a:t>Otitis Media</a:t>
            </a:r>
            <a:endParaRPr lang="en-US" sz="6000" dirty="0">
              <a:solidFill>
                <a:schemeClr val="tx2">
                  <a:lumMod val="50000"/>
                  <a:lumOff val="50000"/>
                </a:schemeClr>
              </a:solidFill>
            </a:endParaRPr>
          </a:p>
        </p:txBody>
      </p:sp>
    </p:spTree>
    <p:extLst>
      <p:ext uri="{BB962C8B-B14F-4D97-AF65-F5344CB8AC3E}">
        <p14:creationId xmlns:p14="http://schemas.microsoft.com/office/powerpoint/2010/main" val="29555182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62744" y="2129061"/>
            <a:ext cx="10528614" cy="3651504"/>
          </a:xfrm>
        </p:spPr>
        <p:txBody>
          <a:bodyPr>
            <a:noAutofit/>
          </a:bodyPr>
          <a:lstStyle/>
          <a:p>
            <a:pPr marL="0" indent="0">
              <a:buNone/>
            </a:pPr>
            <a:r>
              <a:rPr lang="en-US" dirty="0"/>
              <a:t>The term </a:t>
            </a:r>
            <a:r>
              <a:rPr lang="en-US" b="1" dirty="0"/>
              <a:t>otitis media (OM) </a:t>
            </a:r>
            <a:r>
              <a:rPr lang="en-US" dirty="0" smtClean="0"/>
              <a:t>: </a:t>
            </a:r>
            <a:r>
              <a:rPr lang="en-US" dirty="0" smtClean="0">
                <a:sym typeface="Wingdings" panose="05000000000000000000" pitchFamily="2" charset="2"/>
              </a:rPr>
              <a:t></a:t>
            </a:r>
            <a:r>
              <a:rPr lang="en-US" dirty="0" smtClean="0"/>
              <a:t>acute </a:t>
            </a:r>
            <a:r>
              <a:rPr lang="en-US" dirty="0"/>
              <a:t>infection, which </a:t>
            </a:r>
            <a:r>
              <a:rPr lang="en-US" dirty="0" smtClean="0"/>
              <a:t>is termed </a:t>
            </a:r>
            <a:r>
              <a:rPr lang="en-US" dirty="0" err="1"/>
              <a:t>suppurative</a:t>
            </a:r>
            <a:r>
              <a:rPr lang="en-US" dirty="0"/>
              <a:t> or </a:t>
            </a:r>
            <a:endParaRPr lang="en-US" dirty="0" smtClean="0"/>
          </a:p>
          <a:p>
            <a:pPr marL="0" indent="0">
              <a:buNone/>
            </a:pPr>
            <a:r>
              <a:rPr lang="en-US" dirty="0" smtClean="0"/>
              <a:t>                                                         </a:t>
            </a:r>
            <a:r>
              <a:rPr lang="en-US" b="1" dirty="0" smtClean="0"/>
              <a:t>acute </a:t>
            </a:r>
            <a:r>
              <a:rPr lang="en-US" b="1" dirty="0"/>
              <a:t>otitis media (AOM</a:t>
            </a:r>
            <a:r>
              <a:rPr lang="en-US" b="1" dirty="0" smtClean="0"/>
              <a:t>)</a:t>
            </a:r>
          </a:p>
          <a:p>
            <a:pPr marL="0" indent="0">
              <a:buNone/>
            </a:pPr>
            <a:r>
              <a:rPr lang="en-US" dirty="0" smtClean="0"/>
              <a:t>                                                    </a:t>
            </a:r>
            <a:r>
              <a:rPr lang="en-US" dirty="0" smtClean="0">
                <a:sym typeface="Wingdings" panose="05000000000000000000" pitchFamily="2" charset="2"/>
              </a:rPr>
              <a:t></a:t>
            </a:r>
            <a:r>
              <a:rPr lang="en-US" dirty="0" smtClean="0"/>
              <a:t> inflammation accompanied </a:t>
            </a:r>
            <a:r>
              <a:rPr lang="en-US" dirty="0"/>
              <a:t>by </a:t>
            </a:r>
            <a:r>
              <a:rPr lang="en-US" b="1" dirty="0"/>
              <a:t>middle-ear effusion </a:t>
            </a:r>
            <a:endParaRPr lang="en-US" b="1" dirty="0" smtClean="0"/>
          </a:p>
          <a:p>
            <a:pPr marL="0" indent="0">
              <a:buNone/>
            </a:pPr>
            <a:r>
              <a:rPr lang="en-US" b="1" dirty="0"/>
              <a:t> </a:t>
            </a:r>
            <a:r>
              <a:rPr lang="en-US" b="1" dirty="0" smtClean="0"/>
              <a:t>                                                       (</a:t>
            </a:r>
            <a:r>
              <a:rPr lang="en-US" b="1" dirty="0"/>
              <a:t>MEE), </a:t>
            </a:r>
            <a:r>
              <a:rPr lang="en-US" dirty="0"/>
              <a:t>termed </a:t>
            </a:r>
            <a:r>
              <a:rPr lang="en-US" dirty="0" err="1"/>
              <a:t>nonsuppurative</a:t>
            </a:r>
            <a:r>
              <a:rPr lang="en-US" dirty="0"/>
              <a:t> </a:t>
            </a:r>
            <a:r>
              <a:rPr lang="en-US" dirty="0" smtClean="0"/>
              <a:t>or </a:t>
            </a:r>
            <a:r>
              <a:rPr lang="en-US" b="1" dirty="0" smtClean="0"/>
              <a:t>secretory </a:t>
            </a:r>
            <a:r>
              <a:rPr lang="en-US" b="1" dirty="0"/>
              <a:t>OM, </a:t>
            </a:r>
            <a:r>
              <a:rPr lang="en-US" dirty="0"/>
              <a:t>or </a:t>
            </a:r>
            <a:r>
              <a:rPr lang="en-US" b="1" dirty="0" smtClean="0"/>
              <a:t>otitis </a:t>
            </a:r>
          </a:p>
          <a:p>
            <a:pPr marL="0" indent="0">
              <a:buNone/>
            </a:pPr>
            <a:r>
              <a:rPr lang="en-US" b="1" dirty="0" smtClean="0"/>
              <a:t>                                                       media </a:t>
            </a:r>
            <a:r>
              <a:rPr lang="en-US" b="1" dirty="0"/>
              <a:t>with effusion (OME). </a:t>
            </a:r>
            <a:endParaRPr lang="en-US" b="1" dirty="0" smtClean="0"/>
          </a:p>
          <a:p>
            <a:pPr marL="0" indent="0">
              <a:buNone/>
            </a:pPr>
            <a:r>
              <a:rPr lang="en-US" b="1" dirty="0" smtClean="0"/>
              <a:t>MEE</a:t>
            </a:r>
          </a:p>
          <a:p>
            <a:r>
              <a:rPr lang="en-US" dirty="0" smtClean="0"/>
              <a:t> </a:t>
            </a:r>
            <a:r>
              <a:rPr lang="en-US" dirty="0"/>
              <a:t>is a feature of both AOM and of OME and is an expression of</a:t>
            </a:r>
          </a:p>
          <a:p>
            <a:r>
              <a:rPr lang="en-US" dirty="0"/>
              <a:t>the underlying middle-ear mucosal inflammation. </a:t>
            </a:r>
            <a:endParaRPr lang="en-US" dirty="0" smtClean="0"/>
          </a:p>
          <a:p>
            <a:r>
              <a:rPr lang="en-US" dirty="0" smtClean="0"/>
              <a:t>MEE </a:t>
            </a:r>
            <a:r>
              <a:rPr lang="en-US" dirty="0"/>
              <a:t>results in the </a:t>
            </a:r>
            <a:r>
              <a:rPr lang="en-US" dirty="0" smtClean="0"/>
              <a:t>conductive hearing </a:t>
            </a:r>
            <a:r>
              <a:rPr lang="en-US" dirty="0"/>
              <a:t>loss (CHL) associated with OM, ranging from none to as much as 50 </a:t>
            </a:r>
            <a:r>
              <a:rPr lang="en-US" dirty="0" smtClean="0"/>
              <a:t>dB of </a:t>
            </a:r>
            <a:r>
              <a:rPr lang="en-US" dirty="0"/>
              <a:t>hearing loss.</a:t>
            </a:r>
          </a:p>
        </p:txBody>
      </p:sp>
    </p:spTree>
    <p:extLst>
      <p:ext uri="{BB962C8B-B14F-4D97-AF65-F5344CB8AC3E}">
        <p14:creationId xmlns:p14="http://schemas.microsoft.com/office/powerpoint/2010/main" val="28101596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50000"/>
                    <a:lumOff val="50000"/>
                  </a:schemeClr>
                </a:solidFill>
              </a:rPr>
              <a:t>E</a:t>
            </a:r>
            <a:r>
              <a:rPr lang="en-US" dirty="0" smtClean="0">
                <a:solidFill>
                  <a:schemeClr val="tx2">
                    <a:lumMod val="50000"/>
                    <a:lumOff val="50000"/>
                  </a:schemeClr>
                </a:solidFill>
              </a:rPr>
              <a:t>pidemiology</a:t>
            </a:r>
            <a:endParaRPr lang="en-US" dirty="0">
              <a:solidFill>
                <a:schemeClr val="tx2">
                  <a:lumMod val="50000"/>
                  <a:lumOff val="50000"/>
                </a:schemeClr>
              </a:solidFill>
            </a:endParaRPr>
          </a:p>
        </p:txBody>
      </p:sp>
      <p:sp>
        <p:nvSpPr>
          <p:cNvPr id="3" name="Content Placeholder 2"/>
          <p:cNvSpPr>
            <a:spLocks noGrp="1"/>
          </p:cNvSpPr>
          <p:nvPr>
            <p:ph idx="1"/>
          </p:nvPr>
        </p:nvSpPr>
        <p:spPr>
          <a:xfrm>
            <a:off x="1552303" y="2804159"/>
            <a:ext cx="10515600" cy="4841966"/>
          </a:xfrm>
        </p:spPr>
        <p:txBody>
          <a:bodyPr>
            <a:normAutofit/>
          </a:bodyPr>
          <a:lstStyle/>
          <a:p>
            <a:r>
              <a:rPr lang="en-US" dirty="0"/>
              <a:t>The peak incidence and prevalence of OM is during the 1st 2 </a:t>
            </a:r>
            <a:r>
              <a:rPr lang="en-US" dirty="0" err="1"/>
              <a:t>yr</a:t>
            </a:r>
            <a:r>
              <a:rPr lang="en-US" dirty="0"/>
              <a:t> of life</a:t>
            </a:r>
            <a:r>
              <a:rPr lang="en-US" dirty="0" smtClean="0"/>
              <a:t>.</a:t>
            </a:r>
          </a:p>
          <a:p>
            <a:endParaRPr lang="en-US" dirty="0" smtClean="0"/>
          </a:p>
          <a:p>
            <a:r>
              <a:rPr lang="en-US" dirty="0" smtClean="0"/>
              <a:t> More than </a:t>
            </a:r>
            <a:r>
              <a:rPr lang="en-US" dirty="0"/>
              <a:t>80% of children experience at least one episode of OM by the age of 3 yr</a:t>
            </a:r>
            <a:r>
              <a:rPr lang="en-US" dirty="0" smtClean="0"/>
              <a:t>.</a:t>
            </a:r>
          </a:p>
          <a:p>
            <a:endParaRPr lang="en-US" dirty="0"/>
          </a:p>
          <a:p>
            <a:r>
              <a:rPr lang="en-US" dirty="0" smtClean="0"/>
              <a:t>OM </a:t>
            </a:r>
            <a:r>
              <a:rPr lang="en-US" dirty="0"/>
              <a:t>is also the most common cause of acquired hearing </a:t>
            </a:r>
            <a:r>
              <a:rPr lang="en-US" dirty="0" smtClean="0"/>
              <a:t>loss in </a:t>
            </a:r>
            <a:r>
              <a:rPr lang="en-US" dirty="0"/>
              <a:t>children</a:t>
            </a:r>
            <a:r>
              <a:rPr lang="en-US" dirty="0" smtClean="0"/>
              <a:t>.</a:t>
            </a:r>
          </a:p>
          <a:p>
            <a:endParaRPr lang="en-US" dirty="0" smtClean="0"/>
          </a:p>
          <a:p>
            <a:r>
              <a:rPr lang="en-US" dirty="0" smtClean="0"/>
              <a:t> </a:t>
            </a:r>
            <a:r>
              <a:rPr lang="en-US" dirty="0"/>
              <a:t>OM has a propensity to become chronic and recur. The earlier in </a:t>
            </a:r>
            <a:r>
              <a:rPr lang="en-US" dirty="0" smtClean="0"/>
              <a:t>life a </a:t>
            </a:r>
            <a:r>
              <a:rPr lang="en-US" dirty="0"/>
              <a:t>child experiences the 1st episode, the greater the frequency of </a:t>
            </a:r>
            <a:r>
              <a:rPr lang="en-US" dirty="0" smtClean="0"/>
              <a:t>recurrence, severity</a:t>
            </a:r>
            <a:r>
              <a:rPr lang="en-US" dirty="0"/>
              <a:t>, and persistence of MEE.</a:t>
            </a:r>
          </a:p>
        </p:txBody>
      </p:sp>
    </p:spTree>
    <p:extLst>
      <p:ext uri="{BB962C8B-B14F-4D97-AF65-F5344CB8AC3E}">
        <p14:creationId xmlns:p14="http://schemas.microsoft.com/office/powerpoint/2010/main" val="11074657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156753"/>
            <a:ext cx="10515600" cy="6383383"/>
          </a:xfrm>
        </p:spPr>
        <p:txBody>
          <a:bodyPr>
            <a:normAutofit fontScale="85000" lnSpcReduction="20000"/>
          </a:bodyPr>
          <a:lstStyle/>
          <a:p>
            <a:pPr marL="0" indent="0">
              <a:buNone/>
            </a:pPr>
            <a:r>
              <a:rPr lang="en-US" b="1" dirty="0"/>
              <a:t>T</a:t>
            </a:r>
            <a:r>
              <a:rPr lang="en-US" b="1" dirty="0" smtClean="0"/>
              <a:t>he </a:t>
            </a:r>
            <a:r>
              <a:rPr lang="en-US" b="1" dirty="0"/>
              <a:t>occurrence of </a:t>
            </a:r>
            <a:r>
              <a:rPr lang="en-US" b="1" dirty="0" smtClean="0"/>
              <a:t>OM  depend on several </a:t>
            </a:r>
            <a:r>
              <a:rPr lang="en-US" b="1" dirty="0"/>
              <a:t>factors </a:t>
            </a:r>
            <a:r>
              <a:rPr lang="en-US" b="1" dirty="0" smtClean="0"/>
              <a:t>including :</a:t>
            </a:r>
          </a:p>
          <a:p>
            <a:r>
              <a:rPr lang="en-US" dirty="0" smtClean="0"/>
              <a:t> </a:t>
            </a:r>
            <a:r>
              <a:rPr lang="en-US" b="1" dirty="0" smtClean="0"/>
              <a:t>age :</a:t>
            </a:r>
          </a:p>
          <a:p>
            <a:pPr marL="0" indent="0">
              <a:buNone/>
            </a:pPr>
            <a:r>
              <a:rPr lang="en-US" dirty="0" smtClean="0"/>
              <a:t>      -rates </a:t>
            </a:r>
            <a:r>
              <a:rPr lang="en-US" dirty="0"/>
              <a:t>are highest at 6-20 </a:t>
            </a:r>
            <a:r>
              <a:rPr lang="en-US" dirty="0" err="1"/>
              <a:t>mo</a:t>
            </a:r>
            <a:r>
              <a:rPr lang="en-US" dirty="0"/>
              <a:t> of age. </a:t>
            </a:r>
            <a:r>
              <a:rPr lang="en-US" dirty="0" smtClean="0"/>
              <a:t> </a:t>
            </a:r>
          </a:p>
          <a:p>
            <a:pPr marL="0" indent="0">
              <a:buNone/>
            </a:pPr>
            <a:r>
              <a:rPr lang="en-US" dirty="0"/>
              <a:t> </a:t>
            </a:r>
            <a:r>
              <a:rPr lang="en-US" dirty="0" smtClean="0"/>
              <a:t>      -the </a:t>
            </a:r>
            <a:r>
              <a:rPr lang="en-US" dirty="0"/>
              <a:t>incidence and prevalence of OM </a:t>
            </a:r>
            <a:r>
              <a:rPr lang="en-US" dirty="0" smtClean="0"/>
              <a:t> then decline </a:t>
            </a:r>
            <a:r>
              <a:rPr lang="en-US" dirty="0"/>
              <a:t>progressively, </a:t>
            </a:r>
          </a:p>
          <a:p>
            <a:pPr marL="0" indent="0">
              <a:buNone/>
            </a:pPr>
            <a:r>
              <a:rPr lang="en-US" dirty="0" smtClean="0"/>
              <a:t>       -most </a:t>
            </a:r>
            <a:r>
              <a:rPr lang="en-US" dirty="0"/>
              <a:t>likely due to  less-well–developed immunologic defense and less favorable </a:t>
            </a:r>
            <a:r>
              <a:rPr lang="en-US" dirty="0" err="1"/>
              <a:t>eustachian</a:t>
            </a:r>
            <a:r>
              <a:rPr lang="en-US" dirty="0"/>
              <a:t> tubal factors involving both the </a:t>
            </a:r>
            <a:r>
              <a:rPr lang="en-US" dirty="0" smtClean="0"/>
              <a:t>\ structure </a:t>
            </a:r>
            <a:r>
              <a:rPr lang="en-US" dirty="0"/>
              <a:t>and function of the tube.</a:t>
            </a:r>
          </a:p>
          <a:p>
            <a:r>
              <a:rPr lang="en-US" b="1" dirty="0" smtClean="0"/>
              <a:t>Gender :</a:t>
            </a:r>
          </a:p>
          <a:p>
            <a:pPr marL="0" indent="0">
              <a:buNone/>
            </a:pPr>
            <a:r>
              <a:rPr lang="en-US" b="1" dirty="0" smtClean="0"/>
              <a:t>         </a:t>
            </a:r>
            <a:r>
              <a:rPr lang="en-US" dirty="0" smtClean="0"/>
              <a:t>Boys &gt; girls ??</a:t>
            </a:r>
            <a:endParaRPr lang="en-US" dirty="0"/>
          </a:p>
          <a:p>
            <a:r>
              <a:rPr lang="en-US" b="1" dirty="0" smtClean="0"/>
              <a:t>Genetic background </a:t>
            </a:r>
          </a:p>
          <a:p>
            <a:r>
              <a:rPr lang="en-US" b="1" dirty="0" smtClean="0"/>
              <a:t>socioeconomic status</a:t>
            </a:r>
          </a:p>
          <a:p>
            <a:r>
              <a:rPr lang="en-US" b="1" dirty="0" smtClean="0"/>
              <a:t>breast </a:t>
            </a:r>
            <a:r>
              <a:rPr lang="en-US" b="1" dirty="0"/>
              <a:t>milk </a:t>
            </a:r>
            <a:r>
              <a:rPr lang="en-US" b="1" dirty="0" smtClean="0"/>
              <a:t>feeding :</a:t>
            </a:r>
            <a:r>
              <a:rPr lang="en-US" dirty="0" smtClean="0"/>
              <a:t>protective </a:t>
            </a:r>
            <a:r>
              <a:rPr lang="en-US" dirty="0"/>
              <a:t>effect</a:t>
            </a:r>
            <a:endParaRPr lang="en-US" b="1" dirty="0" smtClean="0"/>
          </a:p>
          <a:p>
            <a:r>
              <a:rPr lang="en-US" b="1" dirty="0" smtClean="0"/>
              <a:t>degree </a:t>
            </a:r>
            <a:r>
              <a:rPr lang="en-US" b="1" dirty="0"/>
              <a:t>of exposure </a:t>
            </a:r>
            <a:r>
              <a:rPr lang="en-US" b="1" dirty="0" smtClean="0"/>
              <a:t>to tobacco smoke</a:t>
            </a:r>
            <a:r>
              <a:rPr lang="en-US" b="1" dirty="0"/>
              <a:t> </a:t>
            </a:r>
            <a:r>
              <a:rPr lang="en-US" b="1" dirty="0" smtClean="0"/>
              <a:t>.</a:t>
            </a:r>
          </a:p>
          <a:p>
            <a:r>
              <a:rPr lang="en-US" b="1" dirty="0" smtClean="0"/>
              <a:t>degree </a:t>
            </a:r>
            <a:r>
              <a:rPr lang="en-US" b="1" dirty="0"/>
              <a:t>of exposure to other </a:t>
            </a:r>
            <a:r>
              <a:rPr lang="en-US" b="1" dirty="0" smtClean="0"/>
              <a:t>children</a:t>
            </a:r>
            <a:r>
              <a:rPr lang="en-US" b="1" dirty="0"/>
              <a:t> </a:t>
            </a:r>
            <a:r>
              <a:rPr lang="en-US" b="1" dirty="0" smtClean="0"/>
              <a:t>.</a:t>
            </a:r>
          </a:p>
          <a:p>
            <a:r>
              <a:rPr lang="en-US" b="1" dirty="0" smtClean="0"/>
              <a:t>presence </a:t>
            </a:r>
            <a:r>
              <a:rPr lang="en-US" b="1" dirty="0"/>
              <a:t>or absence </a:t>
            </a:r>
            <a:r>
              <a:rPr lang="en-US" b="1" dirty="0" smtClean="0"/>
              <a:t>of respiratory allergy</a:t>
            </a:r>
            <a:r>
              <a:rPr lang="en-US" b="1" dirty="0"/>
              <a:t> </a:t>
            </a:r>
            <a:r>
              <a:rPr lang="en-US" b="1" dirty="0" smtClean="0"/>
              <a:t>.</a:t>
            </a:r>
          </a:p>
          <a:p>
            <a:r>
              <a:rPr lang="en-US" b="1" dirty="0" smtClean="0"/>
              <a:t>season </a:t>
            </a:r>
            <a:r>
              <a:rPr lang="en-US" b="1" dirty="0"/>
              <a:t>of the </a:t>
            </a:r>
            <a:r>
              <a:rPr lang="en-US" b="1" dirty="0" smtClean="0"/>
              <a:t>year</a:t>
            </a:r>
            <a:r>
              <a:rPr lang="en-US" b="1" dirty="0"/>
              <a:t> </a:t>
            </a:r>
            <a:endParaRPr lang="en-US" b="1" dirty="0" smtClean="0"/>
          </a:p>
          <a:p>
            <a:r>
              <a:rPr lang="en-US" b="1" dirty="0" smtClean="0"/>
              <a:t> </a:t>
            </a:r>
            <a:r>
              <a:rPr lang="en-US" b="1" dirty="0"/>
              <a:t>pneumococcal vaccination status.</a:t>
            </a:r>
          </a:p>
          <a:p>
            <a:r>
              <a:rPr lang="en-US" dirty="0"/>
              <a:t>Children with certain types of </a:t>
            </a:r>
            <a:r>
              <a:rPr lang="en-US" b="1" dirty="0"/>
              <a:t>immune deficiencies and congenital </a:t>
            </a:r>
            <a:r>
              <a:rPr lang="en-US" b="1" dirty="0" smtClean="0"/>
              <a:t>craniofacial anomalies </a:t>
            </a:r>
            <a:r>
              <a:rPr lang="en-US" dirty="0"/>
              <a:t>(cleft palate) are particularly prone to OM.</a:t>
            </a:r>
          </a:p>
        </p:txBody>
      </p:sp>
    </p:spTree>
    <p:extLst>
      <p:ext uri="{BB962C8B-B14F-4D97-AF65-F5344CB8AC3E}">
        <p14:creationId xmlns:p14="http://schemas.microsoft.com/office/powerpoint/2010/main" val="19478819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769" y="925396"/>
            <a:ext cx="8897565" cy="1560716"/>
          </a:xfrm>
        </p:spPr>
        <p:txBody>
          <a:bodyPr/>
          <a:lstStyle/>
          <a:p>
            <a:r>
              <a:rPr lang="en-US" dirty="0">
                <a:solidFill>
                  <a:schemeClr val="tx2">
                    <a:lumMod val="50000"/>
                    <a:lumOff val="50000"/>
                  </a:schemeClr>
                </a:solidFill>
              </a:rPr>
              <a:t>E</a:t>
            </a:r>
            <a:r>
              <a:rPr lang="en-US" dirty="0" smtClean="0">
                <a:solidFill>
                  <a:schemeClr val="tx2">
                    <a:lumMod val="50000"/>
                    <a:lumOff val="50000"/>
                  </a:schemeClr>
                </a:solidFill>
              </a:rPr>
              <a:t>tiology</a:t>
            </a:r>
            <a:endParaRPr lang="en-US" dirty="0">
              <a:solidFill>
                <a:schemeClr val="tx2">
                  <a:lumMod val="50000"/>
                  <a:lumOff val="50000"/>
                </a:schemeClr>
              </a:solidFill>
            </a:endParaRPr>
          </a:p>
        </p:txBody>
      </p:sp>
      <p:sp>
        <p:nvSpPr>
          <p:cNvPr id="3" name="Content Placeholder 2"/>
          <p:cNvSpPr>
            <a:spLocks noGrp="1"/>
          </p:cNvSpPr>
          <p:nvPr>
            <p:ph idx="1"/>
          </p:nvPr>
        </p:nvSpPr>
        <p:spPr>
          <a:xfrm>
            <a:off x="2037806" y="2281646"/>
            <a:ext cx="9666465" cy="3651504"/>
          </a:xfrm>
        </p:spPr>
        <p:txBody>
          <a:bodyPr>
            <a:noAutofit/>
          </a:bodyPr>
          <a:lstStyle/>
          <a:p>
            <a:pPr marL="457200" lvl="1" indent="0">
              <a:buNone/>
            </a:pPr>
            <a:r>
              <a:rPr lang="en-US" sz="1500" b="1" dirty="0" smtClean="0"/>
              <a:t>Acute otitis media :</a:t>
            </a:r>
          </a:p>
          <a:p>
            <a:pPr lvl="1"/>
            <a:r>
              <a:rPr lang="en-US" sz="1500" b="1" dirty="0" smtClean="0"/>
              <a:t>Bacterial</a:t>
            </a:r>
            <a:r>
              <a:rPr lang="en-US" sz="1500" dirty="0" smtClean="0"/>
              <a:t> → 65-75%  of all cases</a:t>
            </a:r>
          </a:p>
          <a:p>
            <a:pPr marL="1005840" lvl="2" indent="-457200">
              <a:buFont typeface="+mj-lt"/>
              <a:buAutoNum type="arabicPeriod"/>
            </a:pPr>
            <a:r>
              <a:rPr lang="en-US" sz="1500" dirty="0"/>
              <a:t>Strep </a:t>
            </a:r>
            <a:r>
              <a:rPr lang="en-US" sz="1500" dirty="0" err="1"/>
              <a:t>pneumoniae</a:t>
            </a:r>
            <a:r>
              <a:rPr lang="en-US" sz="1500" dirty="0"/>
              <a:t> </a:t>
            </a:r>
          </a:p>
          <a:p>
            <a:pPr marL="1005840" lvl="2" indent="-457200">
              <a:buFont typeface="+mj-lt"/>
              <a:buAutoNum type="arabicPeriod"/>
            </a:pPr>
            <a:r>
              <a:rPr lang="en-US" sz="1500" dirty="0"/>
              <a:t>Non-type H. influenza = 25 – </a:t>
            </a:r>
            <a:r>
              <a:rPr lang="en-US" sz="1500" dirty="0" smtClean="0"/>
              <a:t>30%</a:t>
            </a:r>
          </a:p>
          <a:p>
            <a:pPr marL="1005840" lvl="2" indent="-457200">
              <a:buFont typeface="+mj-lt"/>
              <a:buAutoNum type="arabicPeriod"/>
            </a:pPr>
            <a:r>
              <a:rPr lang="en-US" sz="1500" dirty="0" smtClean="0"/>
              <a:t>Moraxella </a:t>
            </a:r>
            <a:r>
              <a:rPr lang="en-US" sz="1500" dirty="0" err="1"/>
              <a:t>catarrhalis</a:t>
            </a:r>
            <a:r>
              <a:rPr lang="en-US" sz="1500" dirty="0"/>
              <a:t> = 10 – 15 % </a:t>
            </a:r>
            <a:endParaRPr lang="en-US" sz="1500" dirty="0" smtClean="0"/>
          </a:p>
          <a:p>
            <a:pPr marL="1005840" lvl="2" indent="-457200">
              <a:buFont typeface="+mj-lt"/>
              <a:buAutoNum type="arabicPeriod"/>
            </a:pPr>
            <a:r>
              <a:rPr lang="en-US" sz="1500" dirty="0" smtClean="0"/>
              <a:t>GAS </a:t>
            </a:r>
            <a:r>
              <a:rPr lang="en-US" sz="1500" dirty="0"/>
              <a:t>= 2%</a:t>
            </a:r>
          </a:p>
          <a:p>
            <a:pPr lvl="1"/>
            <a:endParaRPr lang="en-US" sz="1500" dirty="0" smtClean="0"/>
          </a:p>
          <a:p>
            <a:pPr lvl="1"/>
            <a:r>
              <a:rPr lang="en-US" sz="1500" b="1" dirty="0" smtClean="0"/>
              <a:t>Viral</a:t>
            </a:r>
            <a:r>
              <a:rPr lang="en-US" sz="1500" dirty="0" smtClean="0"/>
              <a:t> → 25 - 30% - most commonly RSV, Influenza and adenovirus</a:t>
            </a:r>
          </a:p>
          <a:p>
            <a:pPr marL="457200" lvl="1" indent="0">
              <a:buNone/>
            </a:pPr>
            <a:r>
              <a:rPr lang="en-US" sz="1500" dirty="0" smtClean="0"/>
              <a:t>Viral </a:t>
            </a:r>
            <a:r>
              <a:rPr lang="en-US" sz="1500" dirty="0"/>
              <a:t>pathogens have a negative impact on </a:t>
            </a:r>
            <a:r>
              <a:rPr lang="en-US" sz="1500" dirty="0" err="1"/>
              <a:t>eustachian</a:t>
            </a:r>
            <a:r>
              <a:rPr lang="en-US" sz="1500" dirty="0"/>
              <a:t> tube function, can impair local immune function and increase bacterial adherence, and can change the pharmacokinetic dynamics, reducing the efficacy of antimicrobial medications.</a:t>
            </a:r>
          </a:p>
          <a:p>
            <a:pPr marL="457200" lvl="1" indent="0">
              <a:buNone/>
            </a:pPr>
            <a:r>
              <a:rPr lang="en-US" sz="1500" b="1" dirty="0"/>
              <a:t>Otitis Media With </a:t>
            </a:r>
            <a:r>
              <a:rPr lang="en-US" sz="1500" b="1" dirty="0" smtClean="0"/>
              <a:t>Effusion :</a:t>
            </a:r>
            <a:r>
              <a:rPr lang="en-US" sz="1500" dirty="0" smtClean="0"/>
              <a:t> </a:t>
            </a:r>
          </a:p>
          <a:p>
            <a:pPr marL="457200" lvl="1" indent="0">
              <a:buNone/>
            </a:pPr>
            <a:r>
              <a:rPr lang="en-US" sz="1500" dirty="0" smtClean="0"/>
              <a:t> </a:t>
            </a:r>
            <a:r>
              <a:rPr lang="en-US" sz="1500" dirty="0"/>
              <a:t>the pathogens typically found in AOM are recoverable in only 30% of children with OME</a:t>
            </a:r>
            <a:endParaRPr lang="en-US" sz="1500" dirty="0" smtClean="0"/>
          </a:p>
          <a:p>
            <a:endParaRPr lang="en-US" sz="1500" dirty="0"/>
          </a:p>
        </p:txBody>
      </p:sp>
    </p:spTree>
    <p:extLst>
      <p:ext uri="{BB962C8B-B14F-4D97-AF65-F5344CB8AC3E}">
        <p14:creationId xmlns:p14="http://schemas.microsoft.com/office/powerpoint/2010/main" val="11950416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5415" y="733808"/>
            <a:ext cx="8897565" cy="1560716"/>
          </a:xfrm>
        </p:spPr>
        <p:txBody>
          <a:bodyPr/>
          <a:lstStyle/>
          <a:p>
            <a:r>
              <a:rPr lang="en-US" b="1" dirty="0">
                <a:solidFill>
                  <a:schemeClr val="tx2">
                    <a:lumMod val="50000"/>
                    <a:lumOff val="50000"/>
                  </a:schemeClr>
                </a:solidFill>
              </a:rPr>
              <a:t>Clinical Manifestations</a:t>
            </a:r>
            <a:br>
              <a:rPr lang="en-US" b="1" dirty="0">
                <a:solidFill>
                  <a:schemeClr val="tx2">
                    <a:lumMod val="50000"/>
                    <a:lumOff val="50000"/>
                  </a:schemeClr>
                </a:solidFill>
              </a:rPr>
            </a:br>
            <a:endParaRPr lang="en-US" dirty="0">
              <a:solidFill>
                <a:schemeClr val="tx2">
                  <a:lumMod val="50000"/>
                  <a:lumOff val="50000"/>
                </a:schemeClr>
              </a:solidFill>
            </a:endParaRPr>
          </a:p>
        </p:txBody>
      </p:sp>
      <p:sp>
        <p:nvSpPr>
          <p:cNvPr id="3" name="Content Placeholder 2"/>
          <p:cNvSpPr>
            <a:spLocks noGrp="1"/>
          </p:cNvSpPr>
          <p:nvPr>
            <p:ph idx="1"/>
          </p:nvPr>
        </p:nvSpPr>
        <p:spPr>
          <a:xfrm>
            <a:off x="890450" y="1821860"/>
            <a:ext cx="10996749" cy="5036140"/>
          </a:xfrm>
        </p:spPr>
        <p:txBody>
          <a:bodyPr>
            <a:normAutofit fontScale="85000" lnSpcReduction="20000"/>
          </a:bodyPr>
          <a:lstStyle/>
          <a:p>
            <a:r>
              <a:rPr lang="en-US" b="1" dirty="0" smtClean="0"/>
              <a:t>AOM</a:t>
            </a:r>
          </a:p>
          <a:p>
            <a:r>
              <a:rPr lang="en-US" dirty="0" smtClean="0"/>
              <a:t>Symptoms </a:t>
            </a:r>
            <a:r>
              <a:rPr lang="en-US" dirty="0"/>
              <a:t>of </a:t>
            </a:r>
            <a:r>
              <a:rPr lang="en-US" dirty="0" smtClean="0"/>
              <a:t>are </a:t>
            </a:r>
            <a:r>
              <a:rPr lang="en-US" dirty="0"/>
              <a:t>variable, especially in infants and young children</a:t>
            </a:r>
            <a:r>
              <a:rPr lang="en-US" dirty="0" smtClean="0"/>
              <a:t>.</a:t>
            </a:r>
          </a:p>
          <a:p>
            <a:r>
              <a:rPr lang="en-US" dirty="0" smtClean="0"/>
              <a:t> In young </a:t>
            </a:r>
            <a:r>
              <a:rPr lang="en-US" dirty="0"/>
              <a:t>children, evidence of </a:t>
            </a:r>
            <a:r>
              <a:rPr lang="en-US" b="1" dirty="0"/>
              <a:t>ear pain </a:t>
            </a:r>
            <a:r>
              <a:rPr lang="en-US" dirty="0"/>
              <a:t>may be manifested by irritability or </a:t>
            </a:r>
            <a:r>
              <a:rPr lang="en-US" dirty="0" smtClean="0"/>
              <a:t>a change </a:t>
            </a:r>
            <a:r>
              <a:rPr lang="en-US" dirty="0"/>
              <a:t>in sleeping or eating habits and occasionally, holding or tugging at </a:t>
            </a:r>
            <a:r>
              <a:rPr lang="en-US" dirty="0" smtClean="0"/>
              <a:t>the ear</a:t>
            </a:r>
            <a:r>
              <a:rPr lang="en-US" dirty="0"/>
              <a:t>. </a:t>
            </a:r>
            <a:endParaRPr lang="en-US" dirty="0" smtClean="0"/>
          </a:p>
          <a:p>
            <a:r>
              <a:rPr lang="en-US" dirty="0" smtClean="0"/>
              <a:t>Pulling </a:t>
            </a:r>
            <a:r>
              <a:rPr lang="en-US" dirty="0"/>
              <a:t>at the ear alone has a low sensitivity and specificity</a:t>
            </a:r>
            <a:r>
              <a:rPr lang="en-US" dirty="0" smtClean="0"/>
              <a:t>.</a:t>
            </a:r>
          </a:p>
          <a:p>
            <a:r>
              <a:rPr lang="en-US" dirty="0" smtClean="0"/>
              <a:t> </a:t>
            </a:r>
            <a:r>
              <a:rPr lang="en-US" b="1" dirty="0"/>
              <a:t>Fever</a:t>
            </a:r>
            <a:r>
              <a:rPr lang="en-US" dirty="0"/>
              <a:t> may </a:t>
            </a:r>
            <a:r>
              <a:rPr lang="en-US" dirty="0" smtClean="0"/>
              <a:t>also be </a:t>
            </a:r>
            <a:r>
              <a:rPr lang="en-US" dirty="0"/>
              <a:t>present and may occasionally be the only sign. </a:t>
            </a:r>
            <a:endParaRPr lang="en-US" dirty="0" smtClean="0"/>
          </a:p>
          <a:p>
            <a:r>
              <a:rPr lang="en-US" dirty="0" smtClean="0"/>
              <a:t>Rupture </a:t>
            </a:r>
            <a:r>
              <a:rPr lang="en-US" dirty="0"/>
              <a:t>of the TM </a:t>
            </a:r>
            <a:r>
              <a:rPr lang="en-US" dirty="0" smtClean="0"/>
              <a:t>with </a:t>
            </a:r>
            <a:r>
              <a:rPr lang="en-US" b="1" dirty="0" smtClean="0"/>
              <a:t>purulent </a:t>
            </a:r>
            <a:r>
              <a:rPr lang="en-US" b="1" dirty="0" err="1"/>
              <a:t>otorrhea</a:t>
            </a:r>
            <a:r>
              <a:rPr lang="en-US" b="1" dirty="0"/>
              <a:t> </a:t>
            </a:r>
            <a:r>
              <a:rPr lang="en-US" dirty="0"/>
              <a:t>is uncommon</a:t>
            </a:r>
            <a:r>
              <a:rPr lang="en-US" dirty="0" smtClean="0"/>
              <a:t>.</a:t>
            </a:r>
          </a:p>
          <a:p>
            <a:r>
              <a:rPr lang="en-US" dirty="0" smtClean="0"/>
              <a:t> </a:t>
            </a:r>
            <a:r>
              <a:rPr lang="en-US" dirty="0"/>
              <a:t>Systemic symptoms and symptoms </a:t>
            </a:r>
            <a:r>
              <a:rPr lang="en-US" dirty="0" smtClean="0"/>
              <a:t>associated with </a:t>
            </a:r>
            <a:r>
              <a:rPr lang="en-US" dirty="0"/>
              <a:t>upper respiratory tract infections also occur</a:t>
            </a:r>
            <a:r>
              <a:rPr lang="en-US" dirty="0" smtClean="0"/>
              <a:t>;</a:t>
            </a:r>
          </a:p>
          <a:p>
            <a:r>
              <a:rPr lang="en-US" dirty="0" smtClean="0"/>
              <a:t> </a:t>
            </a:r>
            <a:r>
              <a:rPr lang="en-US" dirty="0"/>
              <a:t>occasionally there may be </a:t>
            </a:r>
            <a:r>
              <a:rPr lang="en-US" dirty="0" smtClean="0"/>
              <a:t>no symptoms</a:t>
            </a:r>
            <a:r>
              <a:rPr lang="en-US" dirty="0"/>
              <a:t>, the disease having been discovered at a routine health </a:t>
            </a:r>
            <a:r>
              <a:rPr lang="en-US" dirty="0" smtClean="0"/>
              <a:t>examination.</a:t>
            </a:r>
            <a:endParaRPr lang="en-US" dirty="0"/>
          </a:p>
          <a:p>
            <a:r>
              <a:rPr lang="en-US" b="1" dirty="0" smtClean="0"/>
              <a:t> </a:t>
            </a:r>
            <a:r>
              <a:rPr lang="en-US" b="1" dirty="0"/>
              <a:t>OME</a:t>
            </a:r>
          </a:p>
          <a:p>
            <a:pPr marL="514350" indent="-514350">
              <a:buFont typeface="+mj-lt"/>
              <a:buAutoNum type="arabicPeriod"/>
            </a:pPr>
            <a:r>
              <a:rPr lang="en-US" dirty="0" smtClean="0"/>
              <a:t>hearing </a:t>
            </a:r>
            <a:r>
              <a:rPr lang="en-US" dirty="0"/>
              <a:t>loss. </a:t>
            </a:r>
            <a:endParaRPr lang="en-US" dirty="0" smtClean="0"/>
          </a:p>
          <a:p>
            <a:pPr marL="0" indent="0">
              <a:buNone/>
            </a:pPr>
            <a:r>
              <a:rPr lang="en-US" dirty="0" smtClean="0"/>
              <a:t>           may manifest as changes in speech patterns but often goes undetected if unilateral or mild  in nature, especially in                  younger children.</a:t>
            </a:r>
          </a:p>
          <a:p>
            <a:pPr marL="0" indent="0">
              <a:buNone/>
            </a:pPr>
            <a:r>
              <a:rPr lang="en-US" dirty="0" smtClean="0"/>
              <a:t>2.       Balance </a:t>
            </a:r>
            <a:r>
              <a:rPr lang="en-US" dirty="0"/>
              <a:t>difficulties or disequilibrium </a:t>
            </a:r>
            <a:endParaRPr lang="en-US" dirty="0" smtClean="0"/>
          </a:p>
          <a:p>
            <a:pPr marL="0" indent="0">
              <a:buNone/>
            </a:pPr>
            <a:r>
              <a:rPr lang="en-US" dirty="0" smtClean="0"/>
              <a:t>3.       mild </a:t>
            </a:r>
            <a:r>
              <a:rPr lang="en-US" dirty="0"/>
              <a:t>discomfort or </a:t>
            </a:r>
            <a:r>
              <a:rPr lang="en-US" dirty="0" smtClean="0"/>
              <a:t>a sense </a:t>
            </a:r>
            <a:r>
              <a:rPr lang="en-US" dirty="0"/>
              <a:t>of fullness in the ear.</a:t>
            </a:r>
          </a:p>
        </p:txBody>
      </p:sp>
    </p:spTree>
    <p:extLst>
      <p:ext uri="{BB962C8B-B14F-4D97-AF65-F5344CB8AC3E}">
        <p14:creationId xmlns:p14="http://schemas.microsoft.com/office/powerpoint/2010/main" val="16163311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8329" y="647848"/>
            <a:ext cx="8897565" cy="1560716"/>
          </a:xfrm>
        </p:spPr>
        <p:txBody>
          <a:bodyPr/>
          <a:lstStyle/>
          <a:p>
            <a:r>
              <a:rPr lang="en-US" dirty="0" smtClean="0">
                <a:solidFill>
                  <a:schemeClr val="tx2">
                    <a:lumMod val="50000"/>
                    <a:lumOff val="50000"/>
                  </a:schemeClr>
                </a:solidFill>
              </a:rPr>
              <a:t>Physical examination </a:t>
            </a:r>
            <a:endParaRPr lang="en-US" dirty="0">
              <a:solidFill>
                <a:schemeClr val="tx2">
                  <a:lumMod val="50000"/>
                  <a:lumOff val="50000"/>
                </a:schemeClr>
              </a:solidFill>
            </a:endParaRPr>
          </a:p>
        </p:txBody>
      </p:sp>
      <p:sp>
        <p:nvSpPr>
          <p:cNvPr id="9" name="Content Placeholder 8"/>
          <p:cNvSpPr>
            <a:spLocks noGrp="1"/>
          </p:cNvSpPr>
          <p:nvPr>
            <p:ph sz="half" idx="1"/>
          </p:nvPr>
        </p:nvSpPr>
        <p:spPr>
          <a:xfrm>
            <a:off x="5954437" y="2664565"/>
            <a:ext cx="4160520" cy="3657601"/>
          </a:xfrm>
        </p:spPr>
        <p:txBody>
          <a:bodyPr/>
          <a:lstStyle/>
          <a:p>
            <a:endParaRPr lang="en-US" sz="2600" dirty="0"/>
          </a:p>
          <a:p>
            <a:r>
              <a:rPr lang="en-US" sz="2600" u="sng" dirty="0"/>
              <a:t>Normal TM</a:t>
            </a:r>
          </a:p>
          <a:p>
            <a:pPr marL="731520" lvl="1" indent="-457200">
              <a:buFont typeface="+mj-lt"/>
              <a:buAutoNum type="arabicPeriod"/>
            </a:pPr>
            <a:r>
              <a:rPr lang="en-US" sz="2200" dirty="0"/>
              <a:t>Translucent</a:t>
            </a:r>
          </a:p>
          <a:p>
            <a:pPr marL="731520" lvl="1" indent="-457200">
              <a:buFont typeface="+mj-lt"/>
              <a:buAutoNum type="arabicPeriod"/>
            </a:pPr>
            <a:r>
              <a:rPr lang="en-US" sz="2200" dirty="0"/>
              <a:t>Likely mobile on  pneumatic </a:t>
            </a:r>
            <a:r>
              <a:rPr lang="en-US" sz="2200" dirty="0" err="1"/>
              <a:t>otoscopy</a:t>
            </a:r>
            <a:endParaRPr lang="en-US" sz="2200" dirty="0"/>
          </a:p>
          <a:p>
            <a:pPr marL="731520" lvl="1" indent="-457200">
              <a:buFont typeface="+mj-lt"/>
              <a:buAutoNum type="arabicPeriod"/>
            </a:pPr>
            <a:r>
              <a:rPr lang="en-US" sz="2200" dirty="0"/>
              <a:t>Landmarks preserved                                                                           </a:t>
            </a:r>
          </a:p>
          <a:p>
            <a:endParaRPr lang="en-US" dirty="0"/>
          </a:p>
        </p:txBody>
      </p:sp>
      <p:sp>
        <p:nvSpPr>
          <p:cNvPr id="10" name="Content Placeholder 9"/>
          <p:cNvSpPr>
            <a:spLocks noGrp="1"/>
          </p:cNvSpPr>
          <p:nvPr>
            <p:ph sz="half" idx="2"/>
          </p:nvPr>
        </p:nvSpPr>
        <p:spPr>
          <a:xfrm>
            <a:off x="6219032" y="2563904"/>
            <a:ext cx="4160520" cy="3657601"/>
          </a:xfrm>
        </p:spPr>
        <p:txBody>
          <a:bodyPr/>
          <a:lstStyle/>
          <a:p>
            <a:endParaRPr lang="en-US" dirty="0"/>
          </a:p>
        </p:txBody>
      </p:sp>
      <p:sp>
        <p:nvSpPr>
          <p:cNvPr id="5" name="Rectangle 11"/>
          <p:cNvSpPr txBox="1">
            <a:spLocks noChangeArrowheads="1"/>
          </p:cNvSpPr>
          <p:nvPr/>
        </p:nvSpPr>
        <p:spPr>
          <a:xfrm>
            <a:off x="457200" y="1600200"/>
            <a:ext cx="4038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200" dirty="0"/>
          </a:p>
        </p:txBody>
      </p:sp>
      <p:pic>
        <p:nvPicPr>
          <p:cNvPr id="7" name="Picture 15" descr="normal ear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463336" y="2208562"/>
            <a:ext cx="4040777" cy="4319451"/>
          </a:xfrm>
          <a:prstGeom prst="rect">
            <a:avLst/>
          </a:prstGeom>
          <a:noFill/>
        </p:spPr>
      </p:pic>
    </p:spTree>
    <p:extLst>
      <p:ext uri="{BB962C8B-B14F-4D97-AF65-F5344CB8AC3E}">
        <p14:creationId xmlns:p14="http://schemas.microsoft.com/office/powerpoint/2010/main" val="38942446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txBox="1">
            <a:spLocks noChangeArrowheads="1"/>
          </p:cNvSpPr>
          <p:nvPr/>
        </p:nvSpPr>
        <p:spPr>
          <a:xfrm>
            <a:off x="457200" y="277813"/>
            <a:ext cx="8229600" cy="113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 </a:t>
            </a:r>
            <a:endParaRPr lang="en-US" dirty="0"/>
          </a:p>
        </p:txBody>
      </p:sp>
      <p:sp>
        <p:nvSpPr>
          <p:cNvPr id="5" name="Rectangle 1028"/>
          <p:cNvSpPr txBox="1">
            <a:spLocks noChangeArrowheads="1"/>
          </p:cNvSpPr>
          <p:nvPr/>
        </p:nvSpPr>
        <p:spPr>
          <a:xfrm>
            <a:off x="7812741" y="1600200"/>
            <a:ext cx="403860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r>
              <a:rPr lang="en-US" u="sng" dirty="0" smtClean="0"/>
              <a:t>AOM</a:t>
            </a:r>
            <a:r>
              <a:rPr lang="en-US" dirty="0" smtClean="0"/>
              <a:t>  </a:t>
            </a:r>
          </a:p>
          <a:p>
            <a:r>
              <a:rPr lang="en-US" sz="2200" dirty="0" smtClean="0"/>
              <a:t>Acute Otitis Media</a:t>
            </a:r>
          </a:p>
          <a:p>
            <a:pPr marL="731520" lvl="1" indent="-457200">
              <a:buFont typeface="+mj-lt"/>
              <a:buAutoNum type="arabicPeriod"/>
            </a:pPr>
            <a:r>
              <a:rPr lang="en-US" sz="2200" dirty="0" smtClean="0"/>
              <a:t>Erythematous</a:t>
            </a:r>
          </a:p>
          <a:p>
            <a:pPr marL="731520" lvl="1" indent="-457200">
              <a:buFont typeface="+mj-lt"/>
              <a:buAutoNum type="arabicPeriod"/>
            </a:pPr>
            <a:r>
              <a:rPr lang="en-US" sz="2200" dirty="0" smtClean="0"/>
              <a:t>Bulging with fluid</a:t>
            </a:r>
          </a:p>
          <a:p>
            <a:pPr marL="731520" lvl="1" indent="-457200">
              <a:buFont typeface="+mj-lt"/>
              <a:buAutoNum type="arabicPeriod"/>
            </a:pPr>
            <a:r>
              <a:rPr lang="en-US" sz="2200" dirty="0" smtClean="0"/>
              <a:t>Landmarks obscured</a:t>
            </a:r>
          </a:p>
          <a:p>
            <a:pPr marL="731520" lvl="1" indent="-457200">
              <a:buFont typeface="+mj-lt"/>
              <a:buAutoNum type="arabicPeriod"/>
            </a:pPr>
            <a:r>
              <a:rPr lang="en-US" sz="2200" dirty="0" smtClean="0"/>
              <a:t>Likely NOT mobile on pneumatic </a:t>
            </a:r>
            <a:r>
              <a:rPr lang="en-US" sz="2200" dirty="0" err="1" smtClean="0"/>
              <a:t>otoscopy</a:t>
            </a:r>
            <a:endParaRPr lang="en-US" sz="2200" dirty="0" smtClean="0"/>
          </a:p>
          <a:p>
            <a:endParaRPr lang="en-US" sz="2200" dirty="0" smtClean="0"/>
          </a:p>
          <a:p>
            <a:endParaRPr lang="en-US" sz="2200" dirty="0"/>
          </a:p>
        </p:txBody>
      </p:sp>
      <p:pic>
        <p:nvPicPr>
          <p:cNvPr id="8" name="Picture 7"/>
          <p:cNvPicPr>
            <a:picLocks noChangeAspect="1"/>
          </p:cNvPicPr>
          <p:nvPr/>
        </p:nvPicPr>
        <p:blipFill>
          <a:blip r:embed="rId2"/>
          <a:stretch>
            <a:fillRect/>
          </a:stretch>
        </p:blipFill>
        <p:spPr>
          <a:xfrm>
            <a:off x="260512" y="347569"/>
            <a:ext cx="7153275" cy="6267450"/>
          </a:xfrm>
          <a:prstGeom prst="rect">
            <a:avLst/>
          </a:prstGeom>
        </p:spPr>
      </p:pic>
    </p:spTree>
    <p:extLst>
      <p:ext uri="{BB962C8B-B14F-4D97-AF65-F5344CB8AC3E}">
        <p14:creationId xmlns:p14="http://schemas.microsoft.com/office/powerpoint/2010/main" val="257233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1000"/>
                                        <p:tgtEl>
                                          <p:spTgt spid="5">
                                            <p:txEl>
                                              <p:pRg st="4" end="4"/>
                                            </p:txEl>
                                          </p:spTgt>
                                        </p:tgtEl>
                                      </p:cBhvr>
                                    </p:animEffect>
                                    <p:anim calcmode="lin" valueType="num">
                                      <p:cBhvr>
                                        <p:cTn id="2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1000"/>
                                        <p:tgtEl>
                                          <p:spTgt spid="5">
                                            <p:txEl>
                                              <p:pRg st="5" end="5"/>
                                            </p:txEl>
                                          </p:spTgt>
                                        </p:tgtEl>
                                      </p:cBhvr>
                                    </p:animEffect>
                                    <p:anim calcmode="lin" valueType="num">
                                      <p:cBhvr>
                                        <p:cTn id="3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fade">
                                      <p:cBhvr>
                                        <p:cTn id="34" dur="1000"/>
                                        <p:tgtEl>
                                          <p:spTgt spid="5">
                                            <p:txEl>
                                              <p:pRg st="6" end="6"/>
                                            </p:txEl>
                                          </p:spTgt>
                                        </p:tgtEl>
                                      </p:cBhvr>
                                    </p:animEffect>
                                    <p:anim calcmode="lin" valueType="num">
                                      <p:cBhvr>
                                        <p:cTn id="3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r>
            <a:br>
              <a:rPr lang="en-US" b="1" dirty="0"/>
            </a:br>
            <a:endParaRPr lang="en-US" dirty="0"/>
          </a:p>
        </p:txBody>
      </p:sp>
      <p:sp>
        <p:nvSpPr>
          <p:cNvPr id="3" name="Content Placeholder 2"/>
          <p:cNvSpPr>
            <a:spLocks noGrp="1"/>
          </p:cNvSpPr>
          <p:nvPr>
            <p:ph idx="1"/>
          </p:nvPr>
        </p:nvSpPr>
        <p:spPr>
          <a:xfrm>
            <a:off x="1958340" y="3683726"/>
            <a:ext cx="8770571" cy="3651504"/>
          </a:xfrm>
        </p:spPr>
        <p:txBody>
          <a:bodyPr>
            <a:normAutofit/>
          </a:bodyPr>
          <a:lstStyle/>
          <a:p>
            <a:pPr marL="0" indent="0" algn="ctr">
              <a:buNone/>
            </a:pPr>
            <a:r>
              <a:rPr lang="en-US" sz="5000" b="1" dirty="0" smtClean="0">
                <a:solidFill>
                  <a:schemeClr val="tx2">
                    <a:lumMod val="50000"/>
                    <a:lumOff val="50000"/>
                  </a:schemeClr>
                </a:solidFill>
              </a:rPr>
              <a:t>Diagnosis</a:t>
            </a:r>
            <a:endParaRPr lang="en-US" sz="5000" dirty="0">
              <a:solidFill>
                <a:schemeClr val="tx2">
                  <a:lumMod val="50000"/>
                  <a:lumOff val="50000"/>
                </a:schemeClr>
              </a:solidFill>
            </a:endParaRPr>
          </a:p>
        </p:txBody>
      </p:sp>
    </p:spTree>
    <p:extLst>
      <p:ext uri="{BB962C8B-B14F-4D97-AF65-F5344CB8AC3E}">
        <p14:creationId xmlns:p14="http://schemas.microsoft.com/office/powerpoint/2010/main" val="12456839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3475" y="-228600"/>
            <a:ext cx="9925050" cy="7315200"/>
          </a:xfrm>
          <a:prstGeom prst="rect">
            <a:avLst/>
          </a:prstGeom>
        </p:spPr>
      </p:pic>
    </p:spTree>
    <p:extLst>
      <p:ext uri="{BB962C8B-B14F-4D97-AF65-F5344CB8AC3E}">
        <p14:creationId xmlns:p14="http://schemas.microsoft.com/office/powerpoint/2010/main" val="121106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26594" y="2317861"/>
            <a:ext cx="3960223" cy="4351338"/>
          </a:xfrm>
        </p:spPr>
        <p:txBody>
          <a:bodyPr>
            <a:normAutofit fontScale="92500" lnSpcReduction="20000"/>
          </a:bodyPr>
          <a:lstStyle/>
          <a:p>
            <a:r>
              <a:rPr lang="en-US" dirty="0" smtClean="0"/>
              <a:t>Typically the </a:t>
            </a:r>
            <a:r>
              <a:rPr lang="en-US" b="1" dirty="0" smtClean="0"/>
              <a:t>ethmoidal </a:t>
            </a:r>
            <a:r>
              <a:rPr lang="en-US" dirty="0" smtClean="0"/>
              <a:t>and </a:t>
            </a:r>
            <a:r>
              <a:rPr lang="en-US" b="1" dirty="0" smtClean="0"/>
              <a:t>maxillary </a:t>
            </a:r>
            <a:r>
              <a:rPr lang="en-US" dirty="0" smtClean="0"/>
              <a:t>sinuses are </a:t>
            </a:r>
            <a:r>
              <a:rPr lang="en-US" b="1" dirty="0" smtClean="0"/>
              <a:t>present at birth</a:t>
            </a:r>
            <a:r>
              <a:rPr lang="en-US" dirty="0" smtClean="0"/>
              <a:t>, but only the ethmoidal sinuses are pneumatized. </a:t>
            </a:r>
          </a:p>
          <a:p>
            <a:endParaRPr lang="en-US" dirty="0" smtClean="0"/>
          </a:p>
          <a:p>
            <a:r>
              <a:rPr lang="en-US" dirty="0" smtClean="0"/>
              <a:t>The maxillary sinuses are not pneumatized until 4 </a:t>
            </a:r>
            <a:r>
              <a:rPr lang="en-US" dirty="0" err="1" smtClean="0"/>
              <a:t>yr</a:t>
            </a:r>
            <a:r>
              <a:rPr lang="en-US" dirty="0" smtClean="0"/>
              <a:t> of age. </a:t>
            </a:r>
          </a:p>
          <a:p>
            <a:endParaRPr lang="en-US" dirty="0" smtClean="0"/>
          </a:p>
          <a:p>
            <a:r>
              <a:rPr lang="en-US" dirty="0" smtClean="0"/>
              <a:t>The </a:t>
            </a:r>
            <a:r>
              <a:rPr lang="en-US" b="1" dirty="0" smtClean="0"/>
              <a:t>sphenoidal </a:t>
            </a:r>
            <a:r>
              <a:rPr lang="en-US" dirty="0" smtClean="0"/>
              <a:t>sinuses are present by 5 </a:t>
            </a:r>
            <a:r>
              <a:rPr lang="en-US" dirty="0" err="1" smtClean="0"/>
              <a:t>yr</a:t>
            </a:r>
            <a:r>
              <a:rPr lang="en-US" dirty="0" smtClean="0"/>
              <a:t> of age, whereas the </a:t>
            </a:r>
            <a:r>
              <a:rPr lang="en-US" b="1" dirty="0" smtClean="0"/>
              <a:t>frontal sinuses </a:t>
            </a:r>
            <a:r>
              <a:rPr lang="en-US" dirty="0" smtClean="0"/>
              <a:t>begin development at age 7-8 </a:t>
            </a:r>
            <a:r>
              <a:rPr lang="en-US" dirty="0" err="1" smtClean="0"/>
              <a:t>yr</a:t>
            </a:r>
            <a:r>
              <a:rPr lang="en-US" dirty="0" smtClean="0"/>
              <a:t> and are not completely developed until adolescence. </a:t>
            </a:r>
          </a:p>
          <a:p>
            <a:endParaRPr lang="ar-JO" dirty="0" smtClean="0"/>
          </a:p>
          <a:p>
            <a:endParaRPr lang="en-US" dirty="0"/>
          </a:p>
        </p:txBody>
      </p:sp>
      <p:pic>
        <p:nvPicPr>
          <p:cNvPr id="4" name="Picture 3" descr="sin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0995" y="1600200"/>
            <a:ext cx="606919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4654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AOM </a:t>
            </a:r>
            <a:endParaRPr lang="en-US" dirty="0"/>
          </a:p>
        </p:txBody>
      </p:sp>
      <p:sp>
        <p:nvSpPr>
          <p:cNvPr id="6" name="Content Placeholder 5"/>
          <p:cNvSpPr>
            <a:spLocks noGrp="1"/>
          </p:cNvSpPr>
          <p:nvPr>
            <p:ph idx="1"/>
          </p:nvPr>
        </p:nvSpPr>
        <p:spPr>
          <a:xfrm>
            <a:off x="2412274" y="2438400"/>
            <a:ext cx="9291997" cy="3651504"/>
          </a:xfrm>
        </p:spPr>
        <p:txBody>
          <a:bodyPr>
            <a:normAutofit fontScale="92500" lnSpcReduction="20000"/>
          </a:bodyPr>
          <a:lstStyle/>
          <a:p>
            <a:pPr>
              <a:lnSpc>
                <a:spcPct val="80000"/>
              </a:lnSpc>
              <a:buFont typeface="Wingdings" pitchFamily="2" charset="2"/>
              <a:buChar char="Ø"/>
            </a:pPr>
            <a:r>
              <a:rPr lang="en-US" sz="2000" u="sng" dirty="0" smtClean="0"/>
              <a:t>Treatment</a:t>
            </a:r>
            <a:r>
              <a:rPr lang="en-US" sz="2000" dirty="0" smtClean="0"/>
              <a:t> – </a:t>
            </a:r>
            <a:r>
              <a:rPr lang="en-US" sz="2000" b="1" dirty="0" smtClean="0"/>
              <a:t>Antibiotics</a:t>
            </a:r>
            <a:r>
              <a:rPr lang="en-US" sz="2000" dirty="0" smtClean="0"/>
              <a:t> → </a:t>
            </a:r>
          </a:p>
          <a:p>
            <a:pPr marL="891540" lvl="2" indent="-342900">
              <a:lnSpc>
                <a:spcPct val="80000"/>
              </a:lnSpc>
              <a:buFont typeface="+mj-lt"/>
              <a:buAutoNum type="arabicPeriod"/>
            </a:pPr>
            <a:r>
              <a:rPr lang="en-US" i="0" dirty="0"/>
              <a:t>1</a:t>
            </a:r>
            <a:r>
              <a:rPr lang="en-US" i="0" baseline="30000" dirty="0"/>
              <a:t>st</a:t>
            </a:r>
            <a:r>
              <a:rPr lang="en-US" i="0" dirty="0"/>
              <a:t> line = Amoxicillin (High-dose → 80-90 mg/kg)</a:t>
            </a:r>
          </a:p>
          <a:p>
            <a:pPr marL="891540" lvl="2" indent="-342900">
              <a:lnSpc>
                <a:spcPct val="80000"/>
              </a:lnSpc>
              <a:buFont typeface="+mj-lt"/>
              <a:buAutoNum type="arabicPeriod"/>
            </a:pPr>
            <a:r>
              <a:rPr lang="en-US" i="0" dirty="0"/>
              <a:t>2</a:t>
            </a:r>
            <a:r>
              <a:rPr lang="en-US" i="0" baseline="30000" dirty="0"/>
              <a:t>nd</a:t>
            </a:r>
            <a:r>
              <a:rPr lang="en-US" i="0" dirty="0"/>
              <a:t> line = Augmentin or 2</a:t>
            </a:r>
            <a:r>
              <a:rPr lang="en-US" i="0" baseline="30000" dirty="0"/>
              <a:t>nd</a:t>
            </a:r>
            <a:r>
              <a:rPr lang="en-US" i="0" dirty="0"/>
              <a:t> generation </a:t>
            </a:r>
            <a:r>
              <a:rPr lang="en-US" i="0" dirty="0" err="1"/>
              <a:t>cephalosporins</a:t>
            </a:r>
            <a:r>
              <a:rPr lang="en-US" i="0" dirty="0"/>
              <a:t> </a:t>
            </a:r>
            <a:r>
              <a:rPr lang="en-US" i="0" dirty="0" smtClean="0"/>
              <a:t> </a:t>
            </a:r>
            <a:r>
              <a:rPr lang="en-US" i="0" dirty="0"/>
              <a:t>or macrolides </a:t>
            </a:r>
          </a:p>
          <a:p>
            <a:pPr marL="891540" lvl="2" indent="-342900">
              <a:lnSpc>
                <a:spcPct val="80000"/>
              </a:lnSpc>
              <a:buFont typeface="+mj-lt"/>
              <a:buAutoNum type="arabicPeriod"/>
            </a:pPr>
            <a:r>
              <a:rPr lang="en-US" i="0" dirty="0" smtClean="0"/>
              <a:t>3</a:t>
            </a:r>
            <a:r>
              <a:rPr lang="en-US" i="0" baseline="30000" dirty="0" smtClean="0"/>
              <a:t>rd</a:t>
            </a:r>
            <a:r>
              <a:rPr lang="en-US" i="0" dirty="0" smtClean="0"/>
              <a:t> </a:t>
            </a:r>
            <a:r>
              <a:rPr lang="en-US" i="0" dirty="0"/>
              <a:t>line = high dose Augmentin (80-90 mg/kg)</a:t>
            </a:r>
          </a:p>
          <a:p>
            <a:pPr marL="891540" lvl="2" indent="-342900">
              <a:lnSpc>
                <a:spcPct val="80000"/>
              </a:lnSpc>
              <a:buFont typeface="+mj-lt"/>
              <a:buAutoNum type="arabicPeriod"/>
            </a:pPr>
            <a:r>
              <a:rPr lang="en-US" i="0" dirty="0"/>
              <a:t>4</a:t>
            </a:r>
            <a:r>
              <a:rPr lang="en-US" i="0" baseline="30000" dirty="0"/>
              <a:t>th</a:t>
            </a:r>
            <a:r>
              <a:rPr lang="en-US" i="0" dirty="0"/>
              <a:t> line = Clindamycin/ IM </a:t>
            </a:r>
            <a:r>
              <a:rPr lang="en-US" i="0" dirty="0" err="1"/>
              <a:t>Rocephin</a:t>
            </a:r>
            <a:endParaRPr lang="en-US" i="0" dirty="0"/>
          </a:p>
          <a:p>
            <a:pPr lvl="1">
              <a:lnSpc>
                <a:spcPct val="80000"/>
              </a:lnSpc>
              <a:buFont typeface="Wingdings" pitchFamily="2" charset="2"/>
              <a:buChar char="Ø"/>
            </a:pPr>
            <a:endParaRPr lang="en-US" sz="1600" dirty="0" smtClean="0"/>
          </a:p>
          <a:p>
            <a:pPr lvl="1">
              <a:lnSpc>
                <a:spcPct val="80000"/>
              </a:lnSpc>
              <a:buFont typeface="Wingdings" pitchFamily="2" charset="2"/>
              <a:buChar char="Ø"/>
            </a:pPr>
            <a:r>
              <a:rPr lang="en-US" sz="1600" dirty="0" smtClean="0"/>
              <a:t>Pain assessment – If present treat with Acetaminophen or Ibuprofen</a:t>
            </a:r>
          </a:p>
          <a:p>
            <a:pPr lvl="1">
              <a:lnSpc>
                <a:spcPct val="80000"/>
              </a:lnSpc>
              <a:buFont typeface="Wingdings" pitchFamily="2" charset="2"/>
              <a:buChar char="Ø"/>
            </a:pPr>
            <a:endParaRPr lang="en-US" sz="1800" u="sng" dirty="0" smtClean="0"/>
          </a:p>
          <a:p>
            <a:pPr lvl="1">
              <a:lnSpc>
                <a:spcPct val="80000"/>
              </a:lnSpc>
              <a:buFont typeface="Wingdings" pitchFamily="2" charset="2"/>
              <a:buChar char="Ø"/>
            </a:pPr>
            <a:r>
              <a:rPr lang="en-US" sz="1800" u="sng" dirty="0" smtClean="0"/>
              <a:t>Duration</a:t>
            </a:r>
            <a:r>
              <a:rPr lang="en-US" sz="1800" dirty="0" smtClean="0"/>
              <a:t> →</a:t>
            </a:r>
          </a:p>
          <a:p>
            <a:pPr lvl="2">
              <a:lnSpc>
                <a:spcPct val="80000"/>
              </a:lnSpc>
              <a:buFont typeface="Wingdings" pitchFamily="2" charset="2"/>
              <a:buChar char="Ø"/>
            </a:pPr>
            <a:r>
              <a:rPr lang="en-US" sz="1600" i="0" dirty="0" smtClean="0"/>
              <a:t>&lt; 2 </a:t>
            </a:r>
            <a:r>
              <a:rPr lang="en-US" sz="1600" i="0" dirty="0" err="1" smtClean="0"/>
              <a:t>yo</a:t>
            </a:r>
            <a:r>
              <a:rPr lang="en-US" sz="1600" i="0" dirty="0" smtClean="0"/>
              <a:t> = 10 days</a:t>
            </a:r>
          </a:p>
          <a:p>
            <a:pPr lvl="2">
              <a:lnSpc>
                <a:spcPct val="80000"/>
              </a:lnSpc>
              <a:buFont typeface="Wingdings" pitchFamily="2" charset="2"/>
              <a:buChar char="Ø"/>
            </a:pPr>
            <a:r>
              <a:rPr lang="en-US" sz="1600" i="0" dirty="0" smtClean="0"/>
              <a:t>&gt; 2 </a:t>
            </a:r>
            <a:r>
              <a:rPr lang="en-US" sz="1600" i="0" dirty="0" err="1" smtClean="0"/>
              <a:t>yo</a:t>
            </a:r>
            <a:r>
              <a:rPr lang="en-US" sz="1600" i="0" dirty="0" smtClean="0"/>
              <a:t> = 5 – 7 days</a:t>
            </a:r>
          </a:p>
          <a:p>
            <a:pPr marL="274320" lvl="1" indent="0">
              <a:lnSpc>
                <a:spcPct val="80000"/>
              </a:lnSpc>
              <a:buNone/>
            </a:pPr>
            <a:r>
              <a:rPr lang="en-US" dirty="0"/>
              <a:t> </a:t>
            </a:r>
          </a:p>
          <a:p>
            <a:pPr lvl="1">
              <a:lnSpc>
                <a:spcPct val="80000"/>
              </a:lnSpc>
              <a:buFont typeface="Wingdings" pitchFamily="2" charset="2"/>
              <a:buChar char="Ø"/>
            </a:pPr>
            <a:r>
              <a:rPr lang="en-US" dirty="0"/>
              <a:t>Improvement within 72 hours – if not, reconsider diagnosis  &amp;/or antibiotic choice</a:t>
            </a:r>
          </a:p>
          <a:p>
            <a:endParaRPr lang="en-US" dirty="0"/>
          </a:p>
        </p:txBody>
      </p:sp>
    </p:spTree>
    <p:extLst>
      <p:ext uri="{BB962C8B-B14F-4D97-AF65-F5344CB8AC3E}">
        <p14:creationId xmlns:p14="http://schemas.microsoft.com/office/powerpoint/2010/main" val="13273910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OME</a:t>
            </a:r>
            <a:endParaRPr lang="en-US" dirty="0"/>
          </a:p>
        </p:txBody>
      </p:sp>
      <p:sp>
        <p:nvSpPr>
          <p:cNvPr id="4" name="Content Placeholder 3"/>
          <p:cNvSpPr>
            <a:spLocks noGrp="1"/>
          </p:cNvSpPr>
          <p:nvPr>
            <p:ph idx="1"/>
          </p:nvPr>
        </p:nvSpPr>
        <p:spPr/>
        <p:txBody>
          <a:bodyPr>
            <a:normAutofit fontScale="92500" lnSpcReduction="20000"/>
          </a:bodyPr>
          <a:lstStyle/>
          <a:p>
            <a:pPr>
              <a:buFont typeface="Wingdings" pitchFamily="2" charset="2"/>
              <a:buChar char="Ø"/>
            </a:pPr>
            <a:r>
              <a:rPr lang="en-US" sz="2600" u="sng" dirty="0" smtClean="0"/>
              <a:t>Tests</a:t>
            </a:r>
            <a:r>
              <a:rPr lang="en-US" sz="2600" dirty="0" smtClean="0"/>
              <a:t> → Tympanometry </a:t>
            </a:r>
            <a:r>
              <a:rPr lang="en-US" sz="2100" dirty="0" smtClean="0"/>
              <a:t>(Impedance Audiometry)–</a:t>
            </a:r>
            <a:r>
              <a:rPr lang="en-US" sz="2600" dirty="0" smtClean="0"/>
              <a:t> measures middle ear pressure and TM mobility</a:t>
            </a:r>
          </a:p>
          <a:p>
            <a:pPr lvl="2">
              <a:buFont typeface="Wingdings" pitchFamily="2" charset="2"/>
              <a:buChar char="Ø"/>
            </a:pPr>
            <a:r>
              <a:rPr lang="en-US" dirty="0"/>
              <a:t>Loss of hearing of &gt;= 20 decibel (dB) is abnormal</a:t>
            </a:r>
          </a:p>
          <a:p>
            <a:pPr>
              <a:buFont typeface="Wingdings" pitchFamily="2" charset="2"/>
              <a:buChar char="Ø"/>
            </a:pPr>
            <a:endParaRPr lang="en-US" sz="2600" u="sng" dirty="0" smtClean="0"/>
          </a:p>
          <a:p>
            <a:pPr>
              <a:buFont typeface="Wingdings" pitchFamily="2" charset="2"/>
              <a:buChar char="Ø"/>
            </a:pPr>
            <a:r>
              <a:rPr lang="en-US" sz="2600" u="sng" dirty="0" smtClean="0"/>
              <a:t>Treatment</a:t>
            </a:r>
            <a:r>
              <a:rPr lang="en-US" sz="2600" dirty="0" smtClean="0"/>
              <a:t> → </a:t>
            </a:r>
            <a:r>
              <a:rPr lang="en-US" sz="2600" u="sng" dirty="0" smtClean="0"/>
              <a:t>No </a:t>
            </a:r>
            <a:r>
              <a:rPr lang="en-US" sz="2600" u="sng" dirty="0" err="1" smtClean="0"/>
              <a:t>abx</a:t>
            </a:r>
            <a:r>
              <a:rPr lang="en-US" sz="2600" dirty="0" smtClean="0"/>
              <a:t> if within 3 months of AOM &amp; No systemic symptoms of infection</a:t>
            </a:r>
          </a:p>
          <a:p>
            <a:pPr lvl="1">
              <a:buFont typeface="Wingdings" pitchFamily="2" charset="2"/>
              <a:buChar char="ü"/>
            </a:pPr>
            <a:endParaRPr lang="en-US" sz="2200" dirty="0" smtClean="0"/>
          </a:p>
          <a:p>
            <a:pPr lvl="1">
              <a:buFont typeface="Wingdings" pitchFamily="2" charset="2"/>
              <a:buChar char="ü"/>
            </a:pPr>
            <a:r>
              <a:rPr lang="en-US" sz="2200" dirty="0" smtClean="0"/>
              <a:t>Treat with antibiotics if MEE persists </a:t>
            </a:r>
            <a:r>
              <a:rPr lang="en-US" sz="2200" u="sng" dirty="0" smtClean="0"/>
              <a:t>more than 3 months</a:t>
            </a:r>
            <a:r>
              <a:rPr lang="en-US" sz="2200" dirty="0" smtClean="0"/>
              <a:t> or </a:t>
            </a:r>
            <a:r>
              <a:rPr lang="en-US" sz="2200" u="sng" dirty="0" smtClean="0"/>
              <a:t>associated hearing loss</a:t>
            </a:r>
            <a:r>
              <a:rPr lang="en-US" sz="2200" dirty="0" smtClean="0"/>
              <a:t> → also ENT referral for possible </a:t>
            </a:r>
            <a:r>
              <a:rPr lang="en-US" sz="2200" dirty="0" err="1" smtClean="0"/>
              <a:t>Tympanostomy</a:t>
            </a:r>
            <a:r>
              <a:rPr lang="en-US" sz="2200" dirty="0" smtClean="0"/>
              <a:t> Tube placement</a:t>
            </a:r>
          </a:p>
          <a:p>
            <a:endParaRPr lang="en-US" dirty="0"/>
          </a:p>
        </p:txBody>
      </p:sp>
    </p:spTree>
    <p:extLst>
      <p:ext uri="{BB962C8B-B14F-4D97-AF65-F5344CB8AC3E}">
        <p14:creationId xmlns:p14="http://schemas.microsoft.com/office/powerpoint/2010/main" val="9309976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1940606" y="2203269"/>
            <a:ext cx="8770937" cy="3651250"/>
          </a:xfrm>
        </p:spPr>
        <p:txBody>
          <a:bodyPr>
            <a:normAutofit/>
          </a:bodyPr>
          <a:lstStyle/>
          <a:p>
            <a:pPr marL="0" indent="0">
              <a:buNone/>
            </a:pPr>
            <a:r>
              <a:rPr lang="en-US" sz="5000" b="1" dirty="0">
                <a:solidFill>
                  <a:schemeClr val="tx2">
                    <a:lumMod val="50000"/>
                    <a:lumOff val="50000"/>
                  </a:schemeClr>
                </a:solidFill>
              </a:rPr>
              <a:t>Viral </a:t>
            </a:r>
            <a:r>
              <a:rPr lang="en-US" sz="5000" b="1" dirty="0" err="1">
                <a:solidFill>
                  <a:schemeClr val="tx2">
                    <a:lumMod val="50000"/>
                    <a:lumOff val="50000"/>
                  </a:schemeClr>
                </a:solidFill>
              </a:rPr>
              <a:t>Laryngotracheobronchitis</a:t>
            </a:r>
            <a:endParaRPr lang="en-US" sz="5000" dirty="0">
              <a:solidFill>
                <a:schemeClr val="tx2">
                  <a:lumMod val="50000"/>
                  <a:lumOff val="50000"/>
                </a:schemeClr>
              </a:solidFill>
            </a:endParaRPr>
          </a:p>
        </p:txBody>
      </p:sp>
    </p:spTree>
    <p:extLst>
      <p:ext uri="{BB962C8B-B14F-4D97-AF65-F5344CB8AC3E}">
        <p14:creationId xmlns:p14="http://schemas.microsoft.com/office/powerpoint/2010/main" val="21895254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50000"/>
                    <a:lumOff val="50000"/>
                  </a:schemeClr>
                </a:solidFill>
              </a:rPr>
              <a:t>EPIDEMIOLOGY</a:t>
            </a:r>
            <a:r>
              <a:rPr lang="en-US" b="1" dirty="0" smtClean="0"/>
              <a:t/>
            </a:r>
            <a:br>
              <a:rPr lang="en-US" b="1" dirty="0" smtClean="0"/>
            </a:br>
            <a:endParaRPr lang="en-US" dirty="0"/>
          </a:p>
        </p:txBody>
      </p:sp>
      <p:sp>
        <p:nvSpPr>
          <p:cNvPr id="3" name="Content Placeholder 2"/>
          <p:cNvSpPr>
            <a:spLocks noGrp="1"/>
          </p:cNvSpPr>
          <p:nvPr>
            <p:ph idx="1"/>
          </p:nvPr>
        </p:nvSpPr>
        <p:spPr>
          <a:xfrm>
            <a:off x="707572" y="2129061"/>
            <a:ext cx="10515600" cy="4567830"/>
          </a:xfrm>
        </p:spPr>
        <p:txBody>
          <a:bodyPr>
            <a:normAutofit/>
          </a:bodyPr>
          <a:lstStyle/>
          <a:p>
            <a:r>
              <a:rPr lang="en-US" dirty="0" smtClean="0"/>
              <a:t>Viral </a:t>
            </a:r>
            <a:r>
              <a:rPr lang="en-US" dirty="0"/>
              <a:t>LTB is the most common cause of infective upper </a:t>
            </a:r>
            <a:r>
              <a:rPr lang="en-US" dirty="0" smtClean="0"/>
              <a:t>airway obstruction </a:t>
            </a:r>
            <a:r>
              <a:rPr lang="en-US" dirty="0"/>
              <a:t>in the pediatric age group. </a:t>
            </a:r>
            <a:endParaRPr lang="en-US" dirty="0" smtClean="0"/>
          </a:p>
          <a:p>
            <a:r>
              <a:rPr lang="en-US" dirty="0" smtClean="0"/>
              <a:t> Affected </a:t>
            </a:r>
            <a:r>
              <a:rPr lang="en-US" dirty="0"/>
              <a:t>children </a:t>
            </a:r>
            <a:r>
              <a:rPr lang="en-US" dirty="0" smtClean="0"/>
              <a:t>are usually </a:t>
            </a:r>
            <a:r>
              <a:rPr lang="en-US" dirty="0"/>
              <a:t>of preschool age, with a peak incidence between </a:t>
            </a:r>
            <a:r>
              <a:rPr lang="en-US" dirty="0" smtClean="0"/>
              <a:t>18 and </a:t>
            </a:r>
            <a:r>
              <a:rPr lang="en-US" dirty="0"/>
              <a:t>24 months of age</a:t>
            </a:r>
            <a:r>
              <a:rPr lang="en-US" dirty="0" smtClean="0"/>
              <a:t>.  </a:t>
            </a:r>
          </a:p>
          <a:p>
            <a:r>
              <a:rPr lang="en-US" dirty="0" smtClean="0"/>
              <a:t> </a:t>
            </a:r>
            <a:r>
              <a:rPr lang="en-US" dirty="0"/>
              <a:t>annual incidence rates in preschool </a:t>
            </a:r>
            <a:r>
              <a:rPr lang="en-US" dirty="0" smtClean="0"/>
              <a:t>children vary </a:t>
            </a:r>
            <a:r>
              <a:rPr lang="en-US" dirty="0"/>
              <a:t>from 1.5% to 6%, </a:t>
            </a:r>
            <a:endParaRPr lang="en-US" dirty="0" smtClean="0"/>
          </a:p>
          <a:p>
            <a:r>
              <a:rPr lang="en-US" dirty="0" smtClean="0"/>
              <a:t>less </a:t>
            </a:r>
            <a:r>
              <a:rPr lang="en-US" dirty="0"/>
              <a:t>than 5% of these </a:t>
            </a:r>
            <a:r>
              <a:rPr lang="en-US" dirty="0" smtClean="0"/>
              <a:t>require hospital </a:t>
            </a:r>
            <a:r>
              <a:rPr lang="en-US" dirty="0"/>
              <a:t>admission, and only 1% to 2% of those </a:t>
            </a:r>
            <a:r>
              <a:rPr lang="en-US" dirty="0" smtClean="0"/>
              <a:t>admitted require </a:t>
            </a:r>
            <a:r>
              <a:rPr lang="en-US" dirty="0"/>
              <a:t>endotracheal intubation and intensive care</a:t>
            </a:r>
            <a:r>
              <a:rPr lang="en-US" dirty="0" smtClean="0"/>
              <a:t>.</a:t>
            </a:r>
          </a:p>
          <a:p>
            <a:r>
              <a:rPr lang="en-US" dirty="0" smtClean="0"/>
              <a:t> This proportion </a:t>
            </a:r>
            <a:r>
              <a:rPr lang="en-US" dirty="0"/>
              <a:t>has fallen dramatically since the use of </a:t>
            </a:r>
            <a:r>
              <a:rPr lang="en-US" dirty="0" smtClean="0"/>
              <a:t>corticosteroids has </a:t>
            </a:r>
            <a:r>
              <a:rPr lang="en-US" dirty="0"/>
              <a:t>become routine. </a:t>
            </a:r>
            <a:endParaRPr lang="en-US" dirty="0" smtClean="0"/>
          </a:p>
          <a:p>
            <a:r>
              <a:rPr lang="en-US" dirty="0" smtClean="0"/>
              <a:t>Mortality </a:t>
            </a:r>
            <a:r>
              <a:rPr lang="en-US" dirty="0"/>
              <a:t>is low, reported by </a:t>
            </a:r>
            <a:r>
              <a:rPr lang="en-US" dirty="0" smtClean="0"/>
              <a:t>one 10-year </a:t>
            </a:r>
            <a:r>
              <a:rPr lang="en-US" dirty="0"/>
              <a:t>follow-up study as less than 0.5% of intubated</a:t>
            </a:r>
          </a:p>
          <a:p>
            <a:r>
              <a:rPr lang="en-US" dirty="0" smtClean="0"/>
              <a:t>patients. </a:t>
            </a:r>
          </a:p>
        </p:txBody>
      </p:sp>
    </p:spTree>
    <p:extLst>
      <p:ext uri="{BB962C8B-B14F-4D97-AF65-F5344CB8AC3E}">
        <p14:creationId xmlns:p14="http://schemas.microsoft.com/office/powerpoint/2010/main" val="33597719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05494" y="2412274"/>
            <a:ext cx="8770571" cy="3651504"/>
          </a:xfrm>
        </p:spPr>
        <p:txBody>
          <a:bodyPr/>
          <a:lstStyle/>
          <a:p>
            <a:r>
              <a:rPr lang="en-US" dirty="0"/>
              <a:t>There is a male preponderance in children younger than 6 years of age (1.4 : 1), although both sexes appear to be affected equally at an older age. </a:t>
            </a:r>
            <a:endParaRPr lang="en-US" dirty="0" smtClean="0"/>
          </a:p>
          <a:p>
            <a:endParaRPr lang="en-US" dirty="0"/>
          </a:p>
          <a:p>
            <a:r>
              <a:rPr lang="en-US" dirty="0"/>
              <a:t>Children with a specific CD14 genetic polymorphism have recently been described as having a reduced prevalence of croup</a:t>
            </a:r>
            <a:r>
              <a:rPr lang="en-US" dirty="0" smtClean="0"/>
              <a:t>.</a:t>
            </a:r>
          </a:p>
          <a:p>
            <a:endParaRPr lang="en-US" dirty="0"/>
          </a:p>
          <a:p>
            <a:r>
              <a:rPr lang="en-US" dirty="0"/>
              <a:t>Infection is transmitted via droplet spread or direct inoculation from the hands. </a:t>
            </a:r>
          </a:p>
          <a:p>
            <a:endParaRPr lang="en-US" dirty="0"/>
          </a:p>
        </p:txBody>
      </p:sp>
    </p:spTree>
    <p:extLst>
      <p:ext uri="{BB962C8B-B14F-4D97-AF65-F5344CB8AC3E}">
        <p14:creationId xmlns:p14="http://schemas.microsoft.com/office/powerpoint/2010/main" val="7319911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50000"/>
                    <a:lumOff val="50000"/>
                  </a:schemeClr>
                </a:solidFill>
                <a:latin typeface="BrandingSans-SemiBold"/>
              </a:rPr>
              <a:t>ETIOLOGY</a:t>
            </a:r>
            <a:r>
              <a:rPr lang="en-US" b="1" dirty="0">
                <a:solidFill>
                  <a:srgbClr val="000000"/>
                </a:solidFill>
                <a:latin typeface="BrandingSans-SemiBold"/>
              </a:rPr>
              <a:t/>
            </a:r>
            <a:br>
              <a:rPr lang="en-US" b="1" dirty="0">
                <a:solidFill>
                  <a:srgbClr val="000000"/>
                </a:solidFill>
                <a:latin typeface="BrandingSans-SemiBold"/>
              </a:rPr>
            </a:br>
            <a:endParaRPr lang="en-US" dirty="0"/>
          </a:p>
        </p:txBody>
      </p:sp>
      <p:sp>
        <p:nvSpPr>
          <p:cNvPr id="3" name="Content Placeholder 2"/>
          <p:cNvSpPr>
            <a:spLocks noGrp="1"/>
          </p:cNvSpPr>
          <p:nvPr>
            <p:ph idx="1"/>
          </p:nvPr>
        </p:nvSpPr>
        <p:spPr>
          <a:xfrm>
            <a:off x="768531" y="2281646"/>
            <a:ext cx="10515600" cy="4975180"/>
          </a:xfrm>
        </p:spPr>
        <p:txBody>
          <a:bodyPr>
            <a:noAutofit/>
          </a:bodyPr>
          <a:lstStyle/>
          <a:p>
            <a:r>
              <a:rPr lang="en-US" sz="1500" dirty="0">
                <a:solidFill>
                  <a:srgbClr val="000000"/>
                </a:solidFill>
                <a:latin typeface="PhotinaMT"/>
              </a:rPr>
              <a:t>75% of viral LTB </a:t>
            </a:r>
            <a:r>
              <a:rPr lang="en-US" sz="1500" dirty="0" smtClean="0">
                <a:solidFill>
                  <a:srgbClr val="000000"/>
                </a:solidFill>
                <a:latin typeface="PhotinaMT"/>
              </a:rPr>
              <a:t>cases caused :</a:t>
            </a:r>
            <a:endParaRPr lang="en-US" sz="1500" dirty="0">
              <a:solidFill>
                <a:srgbClr val="000000"/>
              </a:solidFill>
              <a:latin typeface="PhotinaMT"/>
            </a:endParaRPr>
          </a:p>
          <a:p>
            <a:r>
              <a:rPr lang="en-US" sz="1500" dirty="0" smtClean="0">
                <a:solidFill>
                  <a:srgbClr val="000000"/>
                </a:solidFill>
                <a:latin typeface="PhotinaMT"/>
              </a:rPr>
              <a:t>1-the PIVs : </a:t>
            </a:r>
            <a:r>
              <a:rPr lang="en-US" sz="1500" dirty="0" smtClean="0">
                <a:solidFill>
                  <a:srgbClr val="000000"/>
                </a:solidFill>
                <a:latin typeface="PhotinaMT"/>
                <a:sym typeface="Wingdings" panose="05000000000000000000" pitchFamily="2" charset="2"/>
              </a:rPr>
              <a:t></a:t>
            </a:r>
            <a:r>
              <a:rPr lang="en-US" sz="1500" dirty="0" smtClean="0">
                <a:solidFill>
                  <a:srgbClr val="000000"/>
                </a:solidFill>
                <a:latin typeface="PhotinaMT"/>
              </a:rPr>
              <a:t>PIV </a:t>
            </a:r>
            <a:r>
              <a:rPr lang="en-US" sz="1500" dirty="0">
                <a:solidFill>
                  <a:srgbClr val="000000"/>
                </a:solidFill>
                <a:latin typeface="PhotinaMT"/>
              </a:rPr>
              <a:t>1 is found most frequently and leads to epidemics. </a:t>
            </a:r>
            <a:endParaRPr lang="en-US" sz="1500" dirty="0" smtClean="0">
              <a:solidFill>
                <a:srgbClr val="000000"/>
              </a:solidFill>
              <a:latin typeface="PhotinaMT"/>
            </a:endParaRPr>
          </a:p>
          <a:p>
            <a:pPr marL="0" indent="0">
              <a:buNone/>
            </a:pPr>
            <a:r>
              <a:rPr lang="en-US" sz="1500" dirty="0">
                <a:solidFill>
                  <a:srgbClr val="000000"/>
                </a:solidFill>
                <a:latin typeface="PhotinaMT"/>
              </a:rPr>
              <a:t> </a:t>
            </a:r>
            <a:r>
              <a:rPr lang="en-US" sz="1500" dirty="0" smtClean="0">
                <a:solidFill>
                  <a:srgbClr val="000000"/>
                </a:solidFill>
                <a:latin typeface="PhotinaMT"/>
              </a:rPr>
              <a:t>                       </a:t>
            </a:r>
            <a:r>
              <a:rPr lang="en-US" sz="1500" dirty="0" smtClean="0">
                <a:solidFill>
                  <a:srgbClr val="000000"/>
                </a:solidFill>
                <a:latin typeface="PhotinaMT"/>
                <a:sym typeface="Wingdings" panose="05000000000000000000" pitchFamily="2" charset="2"/>
              </a:rPr>
              <a:t></a:t>
            </a:r>
            <a:r>
              <a:rPr lang="en-US" sz="1500" dirty="0" smtClean="0">
                <a:solidFill>
                  <a:srgbClr val="000000"/>
                </a:solidFill>
                <a:latin typeface="PhotinaMT"/>
              </a:rPr>
              <a:t>PIV 2 </a:t>
            </a:r>
            <a:r>
              <a:rPr lang="en-US" sz="1500" dirty="0">
                <a:solidFill>
                  <a:srgbClr val="000000"/>
                </a:solidFill>
                <a:latin typeface="PhotinaMT"/>
              </a:rPr>
              <a:t>may account for many sporadic cases, </a:t>
            </a:r>
          </a:p>
          <a:p>
            <a:pPr marL="0" indent="0">
              <a:buNone/>
            </a:pPr>
            <a:r>
              <a:rPr lang="en-US" sz="1500" dirty="0" smtClean="0">
                <a:solidFill>
                  <a:srgbClr val="000000"/>
                </a:solidFill>
                <a:latin typeface="PhotinaMT"/>
              </a:rPr>
              <a:t>                       </a:t>
            </a:r>
            <a:r>
              <a:rPr lang="en-US" sz="1500" dirty="0" smtClean="0">
                <a:solidFill>
                  <a:srgbClr val="000000"/>
                </a:solidFill>
                <a:latin typeface="PhotinaMT"/>
                <a:sym typeface="Wingdings" panose="05000000000000000000" pitchFamily="2" charset="2"/>
              </a:rPr>
              <a:t></a:t>
            </a:r>
            <a:r>
              <a:rPr lang="en-US" sz="1500" dirty="0" smtClean="0">
                <a:solidFill>
                  <a:srgbClr val="000000"/>
                </a:solidFill>
                <a:latin typeface="PhotinaMT"/>
              </a:rPr>
              <a:t> </a:t>
            </a:r>
            <a:r>
              <a:rPr lang="en-US" sz="1500" dirty="0">
                <a:solidFill>
                  <a:srgbClr val="000000"/>
                </a:solidFill>
                <a:latin typeface="PhotinaMT"/>
              </a:rPr>
              <a:t>PIV 3 is a </a:t>
            </a:r>
            <a:r>
              <a:rPr lang="en-US" sz="1500" dirty="0" smtClean="0">
                <a:solidFill>
                  <a:srgbClr val="000000"/>
                </a:solidFill>
                <a:latin typeface="PhotinaMT"/>
              </a:rPr>
              <a:t>less common </a:t>
            </a:r>
            <a:r>
              <a:rPr lang="en-US" sz="1500" dirty="0">
                <a:solidFill>
                  <a:srgbClr val="000000"/>
                </a:solidFill>
                <a:latin typeface="PhotinaMT"/>
              </a:rPr>
              <a:t>cause of viral LTB, usually </a:t>
            </a:r>
            <a:r>
              <a:rPr lang="en-US" sz="1500" dirty="0" smtClean="0">
                <a:solidFill>
                  <a:srgbClr val="000000"/>
                </a:solidFill>
                <a:latin typeface="PhotinaMT"/>
              </a:rPr>
              <a:t>leading </a:t>
            </a:r>
            <a:r>
              <a:rPr lang="en-US" sz="1500" dirty="0">
                <a:solidFill>
                  <a:srgbClr val="000000"/>
                </a:solidFill>
                <a:latin typeface="PhotinaMT"/>
              </a:rPr>
              <a:t>to </a:t>
            </a:r>
            <a:r>
              <a:rPr lang="en-US" sz="1500" dirty="0" err="1">
                <a:solidFill>
                  <a:srgbClr val="000000"/>
                </a:solidFill>
                <a:latin typeface="PhotinaMT"/>
              </a:rPr>
              <a:t>bronchiolitic</a:t>
            </a:r>
            <a:r>
              <a:rPr lang="en-US" sz="1500" dirty="0">
                <a:solidFill>
                  <a:srgbClr val="000000"/>
                </a:solidFill>
                <a:latin typeface="PhotinaMT"/>
              </a:rPr>
              <a:t> illness.</a:t>
            </a:r>
          </a:p>
          <a:p>
            <a:r>
              <a:rPr lang="en-US" sz="1500" dirty="0" smtClean="0">
                <a:solidFill>
                  <a:srgbClr val="000000"/>
                </a:solidFill>
                <a:latin typeface="PhotinaMT"/>
              </a:rPr>
              <a:t>2- respiratory syncytial virus</a:t>
            </a:r>
          </a:p>
          <a:p>
            <a:r>
              <a:rPr lang="en-US" sz="1500" dirty="0" smtClean="0">
                <a:solidFill>
                  <a:srgbClr val="000000"/>
                </a:solidFill>
                <a:latin typeface="PhotinaMT"/>
              </a:rPr>
              <a:t>3-measles .</a:t>
            </a:r>
          </a:p>
          <a:p>
            <a:r>
              <a:rPr lang="en-US" sz="1500" dirty="0" smtClean="0">
                <a:solidFill>
                  <a:srgbClr val="000000"/>
                </a:solidFill>
                <a:latin typeface="PhotinaMT"/>
              </a:rPr>
              <a:t>4-mumps </a:t>
            </a:r>
          </a:p>
          <a:p>
            <a:r>
              <a:rPr lang="en-US" sz="1500" dirty="0" smtClean="0">
                <a:solidFill>
                  <a:srgbClr val="000000"/>
                </a:solidFill>
                <a:latin typeface="PhotinaMT"/>
              </a:rPr>
              <a:t>5-human </a:t>
            </a:r>
            <a:r>
              <a:rPr lang="en-US" sz="1500" dirty="0" err="1" smtClean="0">
                <a:solidFill>
                  <a:srgbClr val="000000"/>
                </a:solidFill>
                <a:latin typeface="PhotinaMT"/>
              </a:rPr>
              <a:t>metapneumovirus</a:t>
            </a:r>
            <a:r>
              <a:rPr lang="en-US" sz="1500" dirty="0" smtClean="0">
                <a:solidFill>
                  <a:srgbClr val="000000"/>
                </a:solidFill>
                <a:latin typeface="PhotinaMT"/>
              </a:rPr>
              <a:t>.</a:t>
            </a:r>
            <a:r>
              <a:rPr lang="en-US" sz="1500" b="0" i="0" u="none" strike="noStrike" baseline="0" dirty="0" smtClean="0">
                <a:solidFill>
                  <a:srgbClr val="0081AD"/>
                </a:solidFill>
                <a:latin typeface="PhotinaMT"/>
              </a:rPr>
              <a:t> </a:t>
            </a:r>
          </a:p>
          <a:p>
            <a:pPr marL="0" indent="0">
              <a:buNone/>
            </a:pPr>
            <a:r>
              <a:rPr lang="en-US" sz="1500" dirty="0" smtClean="0">
                <a:solidFill>
                  <a:srgbClr val="0081AD"/>
                </a:solidFill>
                <a:latin typeface="PhotinaMT"/>
              </a:rPr>
              <a:t>Other less causes :</a:t>
            </a:r>
            <a:endParaRPr lang="en-US" sz="1500" b="0" i="0" u="none" strike="noStrike" baseline="0" dirty="0" smtClean="0">
              <a:solidFill>
                <a:srgbClr val="0081AD"/>
              </a:solidFill>
              <a:latin typeface="PhotinaMT"/>
            </a:endParaRPr>
          </a:p>
          <a:p>
            <a:r>
              <a:rPr lang="en-US" sz="1500" dirty="0" smtClean="0">
                <a:solidFill>
                  <a:srgbClr val="000000"/>
                </a:solidFill>
                <a:latin typeface="PhotinaMT"/>
              </a:rPr>
              <a:t>Herpes </a:t>
            </a:r>
            <a:r>
              <a:rPr lang="en-US" sz="1500" dirty="0">
                <a:solidFill>
                  <a:srgbClr val="000000"/>
                </a:solidFill>
                <a:latin typeface="PhotinaMT"/>
              </a:rPr>
              <a:t>viruses </a:t>
            </a:r>
            <a:r>
              <a:rPr lang="en-US" sz="1500" dirty="0" smtClean="0">
                <a:solidFill>
                  <a:srgbClr val="000000"/>
                </a:solidFill>
                <a:latin typeface="PhotinaMT"/>
              </a:rPr>
              <a:t>and influenza </a:t>
            </a:r>
            <a:r>
              <a:rPr lang="en-US" sz="1500" dirty="0">
                <a:solidFill>
                  <a:srgbClr val="000000"/>
                </a:solidFill>
                <a:latin typeface="PhotinaMT"/>
              </a:rPr>
              <a:t>viruses tend to cause a more severe and </a:t>
            </a:r>
            <a:r>
              <a:rPr lang="en-US" sz="1500" dirty="0" smtClean="0">
                <a:solidFill>
                  <a:srgbClr val="000000"/>
                </a:solidFill>
                <a:latin typeface="PhotinaMT"/>
              </a:rPr>
              <a:t>protracted form </a:t>
            </a:r>
            <a:r>
              <a:rPr lang="en-US" sz="1500" dirty="0">
                <a:solidFill>
                  <a:srgbClr val="000000"/>
                </a:solidFill>
                <a:latin typeface="PhotinaMT"/>
              </a:rPr>
              <a:t>of the </a:t>
            </a:r>
            <a:r>
              <a:rPr lang="en-US" sz="1500" dirty="0" smtClean="0">
                <a:solidFill>
                  <a:srgbClr val="000000"/>
                </a:solidFill>
                <a:latin typeface="PhotinaMT"/>
              </a:rPr>
              <a:t>disease.</a:t>
            </a:r>
            <a:endParaRPr lang="en-US" sz="1500" dirty="0">
              <a:solidFill>
                <a:srgbClr val="0081AD"/>
              </a:solidFill>
              <a:latin typeface="PhotinaMT"/>
            </a:endParaRPr>
          </a:p>
          <a:p>
            <a:r>
              <a:rPr lang="en-US" sz="1500" dirty="0" smtClean="0">
                <a:solidFill>
                  <a:srgbClr val="000000"/>
                </a:solidFill>
                <a:latin typeface="PhotinaMT"/>
              </a:rPr>
              <a:t>some systemic infections such mycoplasma. </a:t>
            </a:r>
          </a:p>
        </p:txBody>
      </p:sp>
    </p:spTree>
    <p:extLst>
      <p:ext uri="{BB962C8B-B14F-4D97-AF65-F5344CB8AC3E}">
        <p14:creationId xmlns:p14="http://schemas.microsoft.com/office/powerpoint/2010/main" val="28283529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032" y="315796"/>
            <a:ext cx="8897565" cy="1560716"/>
          </a:xfrm>
        </p:spPr>
        <p:txBody>
          <a:bodyPr/>
          <a:lstStyle/>
          <a:p>
            <a:endParaRPr lang="en-US" dirty="0"/>
          </a:p>
        </p:txBody>
      </p:sp>
      <p:sp>
        <p:nvSpPr>
          <p:cNvPr id="3" name="Content Placeholder 2"/>
          <p:cNvSpPr>
            <a:spLocks noGrp="1"/>
          </p:cNvSpPr>
          <p:nvPr>
            <p:ph idx="1"/>
          </p:nvPr>
        </p:nvSpPr>
        <p:spPr>
          <a:xfrm>
            <a:off x="834934" y="2508069"/>
            <a:ext cx="8770571" cy="3651504"/>
          </a:xfrm>
        </p:spPr>
        <p:txBody>
          <a:bodyPr/>
          <a:lstStyle/>
          <a:p>
            <a:pPr marL="0" indent="0">
              <a:buNone/>
            </a:pPr>
            <a:r>
              <a:rPr lang="en-US" b="1" dirty="0"/>
              <a:t>CLINICAL </a:t>
            </a:r>
            <a:r>
              <a:rPr lang="en-US" b="1" dirty="0" smtClean="0"/>
              <a:t>FEATURES :</a:t>
            </a:r>
          </a:p>
          <a:p>
            <a:r>
              <a:rPr lang="en-US" b="1" dirty="0" smtClean="0"/>
              <a:t>Mild </a:t>
            </a:r>
          </a:p>
          <a:p>
            <a:r>
              <a:rPr lang="en-US" b="1" dirty="0" err="1" smtClean="0"/>
              <a:t>Modreate</a:t>
            </a:r>
            <a:r>
              <a:rPr lang="en-US" b="1" dirty="0" smtClean="0"/>
              <a:t> </a:t>
            </a:r>
          </a:p>
          <a:p>
            <a:r>
              <a:rPr lang="en-US" b="1" dirty="0" smtClean="0"/>
              <a:t>Sever </a:t>
            </a:r>
            <a:r>
              <a:rPr lang="en-US" b="1" dirty="0"/>
              <a:t/>
            </a:r>
            <a:br>
              <a:rPr lang="en-US" b="1" dirty="0"/>
            </a:br>
            <a:endParaRPr lang="en-US" dirty="0"/>
          </a:p>
        </p:txBody>
      </p:sp>
    </p:spTree>
    <p:extLst>
      <p:ext uri="{BB962C8B-B14F-4D97-AF65-F5344CB8AC3E}">
        <p14:creationId xmlns:p14="http://schemas.microsoft.com/office/powerpoint/2010/main" val="19537323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FEATURES</a:t>
            </a:r>
            <a:br>
              <a:rPr lang="en-US" b="1" dirty="0"/>
            </a:br>
            <a:endParaRPr lang="en-US" dirty="0"/>
          </a:p>
        </p:txBody>
      </p:sp>
      <p:sp>
        <p:nvSpPr>
          <p:cNvPr id="3" name="Content Placeholder 2"/>
          <p:cNvSpPr>
            <a:spLocks noGrp="1"/>
          </p:cNvSpPr>
          <p:nvPr>
            <p:ph idx="1"/>
          </p:nvPr>
        </p:nvSpPr>
        <p:spPr>
          <a:xfrm>
            <a:off x="1676400" y="2150648"/>
            <a:ext cx="10515600" cy="4983889"/>
          </a:xfrm>
        </p:spPr>
        <p:txBody>
          <a:bodyPr>
            <a:normAutofit/>
          </a:bodyPr>
          <a:lstStyle/>
          <a:p>
            <a:pPr marL="0" indent="0">
              <a:buNone/>
            </a:pPr>
            <a:r>
              <a:rPr lang="en-US" b="1" dirty="0" smtClean="0"/>
              <a:t>Mild</a:t>
            </a:r>
            <a:endParaRPr lang="en-US" b="1" dirty="0"/>
          </a:p>
          <a:p>
            <a:r>
              <a:rPr lang="en-US" dirty="0"/>
              <a:t>Most children are affected mildly by viruses that cause LTB</a:t>
            </a:r>
            <a:r>
              <a:rPr lang="en-US" dirty="0" smtClean="0"/>
              <a:t>.</a:t>
            </a:r>
            <a:endParaRPr lang="en-US" dirty="0"/>
          </a:p>
          <a:p>
            <a:r>
              <a:rPr lang="en-US" dirty="0"/>
              <a:t>The exact incidence remains unknown, because many </a:t>
            </a:r>
            <a:r>
              <a:rPr lang="en-US" dirty="0" smtClean="0"/>
              <a:t>of them </a:t>
            </a:r>
            <a:r>
              <a:rPr lang="en-US" dirty="0"/>
              <a:t>do not receive medical attention, but are managed </a:t>
            </a:r>
            <a:r>
              <a:rPr lang="en-US" dirty="0" smtClean="0"/>
              <a:t>by parents </a:t>
            </a:r>
            <a:r>
              <a:rPr lang="en-US" dirty="0"/>
              <a:t>at home. </a:t>
            </a:r>
            <a:endParaRPr lang="en-US" dirty="0" smtClean="0"/>
          </a:p>
          <a:p>
            <a:r>
              <a:rPr lang="en-US" dirty="0" smtClean="0"/>
              <a:t>Children </a:t>
            </a:r>
            <a:r>
              <a:rPr lang="en-US" dirty="0"/>
              <a:t>have a barking cough and a </a:t>
            </a:r>
            <a:r>
              <a:rPr lang="en-US" dirty="0" err="1" smtClean="0"/>
              <a:t>hoarsecry</a:t>
            </a:r>
            <a:r>
              <a:rPr lang="en-US" dirty="0" smtClean="0"/>
              <a:t> </a:t>
            </a:r>
            <a:r>
              <a:rPr lang="en-US" dirty="0"/>
              <a:t>or voice; these symptoms </a:t>
            </a:r>
            <a:r>
              <a:rPr lang="en-US" dirty="0" smtClean="0"/>
              <a:t> are </a:t>
            </a:r>
            <a:r>
              <a:rPr lang="en-US" dirty="0"/>
              <a:t>worse in the evening </a:t>
            </a:r>
            <a:r>
              <a:rPr lang="en-US" dirty="0" smtClean="0"/>
              <a:t>and at </a:t>
            </a:r>
            <a:r>
              <a:rPr lang="en-US" dirty="0"/>
              <a:t>night. </a:t>
            </a:r>
            <a:endParaRPr lang="en-US" dirty="0" smtClean="0"/>
          </a:p>
          <a:p>
            <a:r>
              <a:rPr lang="en-US" dirty="0" smtClean="0"/>
              <a:t>They </a:t>
            </a:r>
            <a:r>
              <a:rPr lang="en-US" dirty="0"/>
              <a:t>may also have inspiratory stridor on </a:t>
            </a:r>
            <a:r>
              <a:rPr lang="en-US" dirty="0" smtClean="0"/>
              <a:t>exertion, but </a:t>
            </a:r>
            <a:r>
              <a:rPr lang="en-US" dirty="0"/>
              <a:t>stridor at rest is usually absent, as are other signs </a:t>
            </a:r>
            <a:r>
              <a:rPr lang="en-US" dirty="0" smtClean="0"/>
              <a:t>of respiratory </a:t>
            </a:r>
            <a:r>
              <a:rPr lang="en-US" dirty="0"/>
              <a:t>distress. </a:t>
            </a:r>
            <a:endParaRPr lang="en-US" dirty="0" smtClean="0"/>
          </a:p>
          <a:p>
            <a:r>
              <a:rPr lang="en-US" dirty="0" smtClean="0"/>
              <a:t>There </a:t>
            </a:r>
            <a:r>
              <a:rPr lang="en-US" dirty="0"/>
              <a:t>is most commonly a </a:t>
            </a:r>
            <a:r>
              <a:rPr lang="en-US" dirty="0" err="1"/>
              <a:t>coryzal</a:t>
            </a:r>
            <a:r>
              <a:rPr lang="en-US" dirty="0"/>
              <a:t> </a:t>
            </a:r>
            <a:r>
              <a:rPr lang="en-US" dirty="0" err="1" smtClean="0"/>
              <a:t>prodrome</a:t>
            </a:r>
            <a:r>
              <a:rPr lang="en-US" dirty="0"/>
              <a:t> </a:t>
            </a:r>
            <a:r>
              <a:rPr lang="en-US" dirty="0" smtClean="0"/>
              <a:t>accompanied </a:t>
            </a:r>
            <a:r>
              <a:rPr lang="en-US" dirty="0"/>
              <a:t>by a low-grade </a:t>
            </a:r>
            <a:r>
              <a:rPr lang="en-US" dirty="0" smtClean="0"/>
              <a:t>fever</a:t>
            </a:r>
            <a:r>
              <a:rPr lang="en-US" dirty="0"/>
              <a:t> </a:t>
            </a:r>
            <a:r>
              <a:rPr lang="en-US" dirty="0" smtClean="0"/>
              <a:t>.</a:t>
            </a:r>
          </a:p>
          <a:p>
            <a:r>
              <a:rPr lang="en-US" dirty="0" smtClean="0"/>
              <a:t>Children are well looking </a:t>
            </a:r>
            <a:r>
              <a:rPr lang="en-US" dirty="0"/>
              <a:t>,</a:t>
            </a:r>
            <a:r>
              <a:rPr lang="en-US" dirty="0" smtClean="0"/>
              <a:t> </a:t>
            </a:r>
            <a:r>
              <a:rPr lang="en-US" dirty="0"/>
              <a:t>remain interested </a:t>
            </a:r>
            <a:r>
              <a:rPr lang="en-US" dirty="0" smtClean="0"/>
              <a:t>in their </a:t>
            </a:r>
            <a:r>
              <a:rPr lang="en-US" dirty="0"/>
              <a:t>surroundings, </a:t>
            </a:r>
            <a:r>
              <a:rPr lang="en-US" dirty="0" smtClean="0"/>
              <a:t> </a:t>
            </a:r>
            <a:r>
              <a:rPr lang="en-US" dirty="0"/>
              <a:t>playful, and still eat and drink.</a:t>
            </a:r>
          </a:p>
        </p:txBody>
      </p:sp>
    </p:spTree>
    <p:extLst>
      <p:ext uri="{BB962C8B-B14F-4D97-AF65-F5344CB8AC3E}">
        <p14:creationId xmlns:p14="http://schemas.microsoft.com/office/powerpoint/2010/main" val="30624655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t>Moderate</a:t>
            </a:r>
          </a:p>
          <a:p>
            <a:r>
              <a:rPr lang="en-US" dirty="0" smtClean="0"/>
              <a:t>Same features </a:t>
            </a:r>
            <a:r>
              <a:rPr lang="en-US" dirty="0"/>
              <a:t> </a:t>
            </a:r>
            <a:r>
              <a:rPr lang="en-US" dirty="0" smtClean="0"/>
              <a:t>PLUS :</a:t>
            </a:r>
          </a:p>
          <a:p>
            <a:pPr marL="0" indent="0">
              <a:buNone/>
            </a:pPr>
            <a:r>
              <a:rPr lang="en-US" dirty="0" smtClean="0">
                <a:sym typeface="Wingdings" panose="05000000000000000000" pitchFamily="2" charset="2"/>
              </a:rPr>
              <a:t>                                </a:t>
            </a:r>
            <a:r>
              <a:rPr lang="en-US" dirty="0" smtClean="0"/>
              <a:t>inspiratory </a:t>
            </a:r>
            <a:r>
              <a:rPr lang="en-US" dirty="0"/>
              <a:t>stridor present at </a:t>
            </a:r>
            <a:r>
              <a:rPr lang="en-US" dirty="0" smtClean="0"/>
              <a:t>rest</a:t>
            </a:r>
          </a:p>
          <a:p>
            <a:pPr marL="0" indent="0">
              <a:buNone/>
            </a:pPr>
            <a:r>
              <a:rPr lang="en-US" dirty="0" smtClean="0"/>
              <a:t>                                </a:t>
            </a:r>
            <a:r>
              <a:rPr lang="en-US" dirty="0" smtClean="0">
                <a:sym typeface="Wingdings" panose="05000000000000000000" pitchFamily="2" charset="2"/>
              </a:rPr>
              <a:t></a:t>
            </a:r>
            <a:r>
              <a:rPr lang="en-US" dirty="0" smtClean="0"/>
              <a:t>respiratory </a:t>
            </a:r>
            <a:r>
              <a:rPr lang="en-US" dirty="0"/>
              <a:t>distress manifest by chest wall </a:t>
            </a:r>
            <a:endParaRPr lang="en-US" dirty="0" smtClean="0"/>
          </a:p>
          <a:p>
            <a:pPr marL="0" indent="0">
              <a:buNone/>
            </a:pPr>
            <a:r>
              <a:rPr lang="en-US" dirty="0" smtClean="0"/>
              <a:t>                                     recession</a:t>
            </a:r>
            <a:r>
              <a:rPr lang="en-US" dirty="0"/>
              <a:t>, </a:t>
            </a:r>
            <a:r>
              <a:rPr lang="en-US" dirty="0" err="1" smtClean="0"/>
              <a:t>tachypnea,and</a:t>
            </a:r>
            <a:r>
              <a:rPr lang="en-US" dirty="0" smtClean="0"/>
              <a:t> </a:t>
            </a:r>
            <a:r>
              <a:rPr lang="en-US" dirty="0"/>
              <a:t>the use </a:t>
            </a:r>
            <a:r>
              <a:rPr lang="en-US" dirty="0" smtClean="0"/>
              <a:t>of accessory  </a:t>
            </a:r>
          </a:p>
          <a:p>
            <a:pPr marL="0" indent="0">
              <a:buNone/>
            </a:pPr>
            <a:r>
              <a:rPr lang="en-US" dirty="0" smtClean="0"/>
              <a:t>                                     muscles </a:t>
            </a:r>
            <a:r>
              <a:rPr lang="en-US" dirty="0"/>
              <a:t>of </a:t>
            </a:r>
            <a:r>
              <a:rPr lang="en-US" dirty="0" smtClean="0"/>
              <a:t>respiration</a:t>
            </a:r>
            <a:r>
              <a:rPr lang="en-US" dirty="0"/>
              <a:t>. </a:t>
            </a:r>
            <a:endParaRPr lang="en-US" dirty="0" smtClean="0"/>
          </a:p>
          <a:p>
            <a:pPr marL="0" indent="0">
              <a:buNone/>
            </a:pPr>
            <a:r>
              <a:rPr lang="en-US" dirty="0" smtClean="0"/>
              <a:t>                                </a:t>
            </a:r>
            <a:r>
              <a:rPr lang="en-US" dirty="0" smtClean="0">
                <a:sym typeface="Wingdings" panose="05000000000000000000" pitchFamily="2" charset="2"/>
              </a:rPr>
              <a:t></a:t>
            </a:r>
            <a:r>
              <a:rPr lang="en-US" dirty="0" smtClean="0"/>
              <a:t>tachycardia</a:t>
            </a:r>
            <a:endParaRPr lang="en-US" dirty="0"/>
          </a:p>
          <a:p>
            <a:pPr marL="0" indent="0">
              <a:buNone/>
            </a:pPr>
            <a:r>
              <a:rPr lang="en-US" dirty="0" smtClean="0"/>
              <a:t>                               </a:t>
            </a:r>
            <a:r>
              <a:rPr lang="en-US" dirty="0" smtClean="0">
                <a:sym typeface="Wingdings" panose="05000000000000000000" pitchFamily="2" charset="2"/>
              </a:rPr>
              <a:t></a:t>
            </a:r>
            <a:r>
              <a:rPr lang="en-US" dirty="0" smtClean="0"/>
              <a:t> </a:t>
            </a:r>
            <a:r>
              <a:rPr lang="en-US" dirty="0"/>
              <a:t>children </a:t>
            </a:r>
            <a:r>
              <a:rPr lang="en-US" dirty="0" smtClean="0"/>
              <a:t>remain interactive </a:t>
            </a:r>
            <a:r>
              <a:rPr lang="en-US" dirty="0"/>
              <a:t>and are able to take </a:t>
            </a:r>
            <a:r>
              <a:rPr lang="en-US" dirty="0" smtClean="0"/>
              <a:t>a </a:t>
            </a:r>
          </a:p>
          <a:p>
            <a:pPr marL="0" indent="0">
              <a:buNone/>
            </a:pPr>
            <a:r>
              <a:rPr lang="en-US" dirty="0"/>
              <a:t> </a:t>
            </a:r>
            <a:r>
              <a:rPr lang="en-US" dirty="0" smtClean="0"/>
              <a:t>                                    least </a:t>
            </a:r>
            <a:r>
              <a:rPr lang="en-US" dirty="0"/>
              <a:t>liquids orally.</a:t>
            </a:r>
          </a:p>
        </p:txBody>
      </p:sp>
    </p:spTree>
    <p:extLst>
      <p:ext uri="{BB962C8B-B14F-4D97-AF65-F5344CB8AC3E}">
        <p14:creationId xmlns:p14="http://schemas.microsoft.com/office/powerpoint/2010/main" val="42280345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845128" y="2299062"/>
            <a:ext cx="8770571" cy="4310743"/>
          </a:xfrm>
        </p:spPr>
        <p:txBody>
          <a:bodyPr>
            <a:normAutofit fontScale="85000" lnSpcReduction="20000"/>
          </a:bodyPr>
          <a:lstStyle/>
          <a:p>
            <a:pPr marL="0" indent="0">
              <a:buNone/>
            </a:pPr>
            <a:r>
              <a:rPr lang="en-US" b="1" dirty="0"/>
              <a:t>Severe</a:t>
            </a:r>
          </a:p>
          <a:p>
            <a:pPr marL="0" indent="0">
              <a:buNone/>
            </a:pPr>
            <a:r>
              <a:rPr lang="en-US" dirty="0"/>
              <a:t>Progression from moderate to severe infection can </a:t>
            </a:r>
            <a:r>
              <a:rPr lang="en-US" dirty="0" smtClean="0"/>
              <a:t>occur rapidly </a:t>
            </a:r>
            <a:r>
              <a:rPr lang="en-US" dirty="0"/>
              <a:t>and may be precipitated by the distress caused </a:t>
            </a:r>
            <a:r>
              <a:rPr lang="en-US" dirty="0" smtClean="0"/>
              <a:t>by clinical </a:t>
            </a:r>
            <a:r>
              <a:rPr lang="en-US" dirty="0"/>
              <a:t>examination. </a:t>
            </a:r>
            <a:endParaRPr lang="en-US" dirty="0" smtClean="0"/>
          </a:p>
          <a:p>
            <a:pPr marL="0" indent="0">
              <a:buNone/>
            </a:pPr>
            <a:r>
              <a:rPr lang="en-US" b="1" dirty="0" smtClean="0"/>
              <a:t>Worrisome </a:t>
            </a:r>
            <a:r>
              <a:rPr lang="en-US" b="1" dirty="0"/>
              <a:t>signs </a:t>
            </a:r>
            <a:r>
              <a:rPr lang="en-US" b="1" dirty="0" smtClean="0"/>
              <a:t>include :</a:t>
            </a:r>
          </a:p>
          <a:p>
            <a:pPr marL="514350" indent="-514350">
              <a:buFont typeface="+mj-lt"/>
              <a:buAutoNum type="arabicPeriod"/>
            </a:pPr>
            <a:r>
              <a:rPr lang="en-US" dirty="0" smtClean="0"/>
              <a:t>increasing </a:t>
            </a:r>
            <a:r>
              <a:rPr lang="en-US" dirty="0"/>
              <a:t>respiratory distress, </a:t>
            </a:r>
            <a:endParaRPr lang="en-US" dirty="0" smtClean="0"/>
          </a:p>
          <a:p>
            <a:pPr marL="514350" indent="-514350">
              <a:buFont typeface="+mj-lt"/>
              <a:buAutoNum type="arabicPeriod"/>
            </a:pPr>
            <a:r>
              <a:rPr lang="en-US" dirty="0" smtClean="0"/>
              <a:t>appearing anxious </a:t>
            </a:r>
            <a:r>
              <a:rPr lang="en-US" dirty="0"/>
              <a:t>or preoccupied and tired. </a:t>
            </a:r>
            <a:endParaRPr lang="en-US" dirty="0" smtClean="0"/>
          </a:p>
          <a:p>
            <a:pPr marL="514350" indent="-514350">
              <a:buFont typeface="+mj-lt"/>
              <a:buAutoNum type="arabicPeriod"/>
            </a:pPr>
            <a:r>
              <a:rPr lang="en-US" dirty="0" smtClean="0"/>
              <a:t>Drooling </a:t>
            </a:r>
            <a:r>
              <a:rPr lang="en-US" dirty="0"/>
              <a:t>may occur (</a:t>
            </a:r>
            <a:r>
              <a:rPr lang="en-US" dirty="0" smtClean="0"/>
              <a:t>but not </a:t>
            </a:r>
            <a:r>
              <a:rPr lang="en-US" dirty="0"/>
              <a:t>as commonly as in epiglottitis), </a:t>
            </a:r>
            <a:endParaRPr lang="en-US" dirty="0" smtClean="0"/>
          </a:p>
          <a:p>
            <a:pPr marL="514350" indent="-514350">
              <a:buFont typeface="+mj-lt"/>
              <a:buAutoNum type="arabicPeriod"/>
            </a:pPr>
            <a:r>
              <a:rPr lang="en-US" dirty="0" smtClean="0"/>
              <a:t>refuse </a:t>
            </a:r>
            <a:r>
              <a:rPr lang="en-US" dirty="0"/>
              <a:t>liquids or be unable to coordinate swallowing </a:t>
            </a:r>
            <a:r>
              <a:rPr lang="en-US" dirty="0" smtClean="0"/>
              <a:t>and breathing</a:t>
            </a:r>
            <a:r>
              <a:rPr lang="en-US" dirty="0"/>
              <a:t>. </a:t>
            </a:r>
            <a:endParaRPr lang="en-US" dirty="0" smtClean="0"/>
          </a:p>
          <a:p>
            <a:pPr marL="514350" indent="-514350">
              <a:buFont typeface="+mj-lt"/>
              <a:buAutoNum type="arabicPeriod"/>
            </a:pPr>
            <a:r>
              <a:rPr lang="en-US" dirty="0" smtClean="0"/>
              <a:t>Restlessness an agitation </a:t>
            </a:r>
            <a:r>
              <a:rPr lang="en-US" dirty="0"/>
              <a:t>are late signs of airway obstruction of any </a:t>
            </a:r>
            <a:r>
              <a:rPr lang="en-US" dirty="0" smtClean="0"/>
              <a:t>cause as </a:t>
            </a:r>
            <a:r>
              <a:rPr lang="en-US" dirty="0"/>
              <a:t>is cyanosis, pallor, or decreased level of </a:t>
            </a:r>
            <a:r>
              <a:rPr lang="en-US" dirty="0" smtClean="0"/>
              <a:t>consciousness</a:t>
            </a:r>
          </a:p>
          <a:p>
            <a:pPr marL="514350" indent="-514350">
              <a:buFont typeface="+mj-lt"/>
              <a:buAutoNum type="arabicPeriod"/>
            </a:pPr>
            <a:r>
              <a:rPr lang="en-US" dirty="0" smtClean="0"/>
              <a:t>Desaturation may </a:t>
            </a:r>
            <a:r>
              <a:rPr lang="en-US" dirty="0"/>
              <a:t>be seen in children with relatively mild </a:t>
            </a:r>
            <a:r>
              <a:rPr lang="en-US" dirty="0" smtClean="0"/>
              <a:t>airway obstruction </a:t>
            </a:r>
            <a:r>
              <a:rPr lang="en-US" dirty="0"/>
              <a:t>(presumably reflecting lower airway </a:t>
            </a:r>
            <a:r>
              <a:rPr lang="en-US" dirty="0" smtClean="0"/>
              <a:t>involvement and </a:t>
            </a:r>
            <a:r>
              <a:rPr lang="en-US" dirty="0"/>
              <a:t>ventilation-perfusion mismatch</a:t>
            </a:r>
            <a:r>
              <a:rPr lang="en-US" dirty="0" smtClean="0"/>
              <a:t>).</a:t>
            </a:r>
            <a:endParaRPr lang="en-US" dirty="0"/>
          </a:p>
          <a:p>
            <a:pPr marL="514350" indent="-514350">
              <a:buFont typeface="+mj-lt"/>
              <a:buAutoNum type="arabicPeriod"/>
            </a:pPr>
            <a:r>
              <a:rPr lang="en-US" dirty="0" smtClean="0"/>
              <a:t> </a:t>
            </a:r>
            <a:r>
              <a:rPr lang="en-US" dirty="0" err="1"/>
              <a:t>Pulsus</a:t>
            </a:r>
            <a:r>
              <a:rPr lang="en-US" dirty="0"/>
              <a:t> </a:t>
            </a:r>
            <a:r>
              <a:rPr lang="en-US" dirty="0" err="1" smtClean="0"/>
              <a:t>paradoxus</a:t>
            </a:r>
            <a:endParaRPr lang="en-US" dirty="0"/>
          </a:p>
        </p:txBody>
      </p:sp>
    </p:spTree>
    <p:extLst>
      <p:ext uri="{BB962C8B-B14F-4D97-AF65-F5344CB8AC3E}">
        <p14:creationId xmlns:p14="http://schemas.microsoft.com/office/powerpoint/2010/main" val="18640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50000"/>
                    <a:lumOff val="50000"/>
                  </a:schemeClr>
                </a:solidFill>
              </a:rPr>
              <a:t>ETIOLOGY</a:t>
            </a:r>
            <a:r>
              <a:rPr lang="en-US" b="1" dirty="0" smtClean="0">
                <a:solidFill>
                  <a:schemeClr val="tx2">
                    <a:lumMod val="50000"/>
                    <a:lumOff val="50000"/>
                  </a:schemeClr>
                </a:solidFill>
              </a:rPr>
              <a:t/>
            </a:r>
            <a:br>
              <a:rPr lang="en-US" b="1" dirty="0" smtClean="0">
                <a:solidFill>
                  <a:schemeClr val="tx2">
                    <a:lumMod val="50000"/>
                    <a:lumOff val="50000"/>
                  </a:schemeClr>
                </a:solidFill>
              </a:rPr>
            </a:br>
            <a:endParaRPr lang="en-US" dirty="0">
              <a:solidFill>
                <a:schemeClr val="tx2">
                  <a:lumMod val="50000"/>
                  <a:lumOff val="50000"/>
                </a:schemeClr>
              </a:solidFill>
            </a:endParaRPr>
          </a:p>
        </p:txBody>
      </p:sp>
      <p:sp>
        <p:nvSpPr>
          <p:cNvPr id="3" name="Content Placeholder 2"/>
          <p:cNvSpPr>
            <a:spLocks noGrp="1"/>
          </p:cNvSpPr>
          <p:nvPr>
            <p:ph idx="1"/>
          </p:nvPr>
        </p:nvSpPr>
        <p:spPr>
          <a:xfrm>
            <a:off x="881743" y="1950720"/>
            <a:ext cx="10515600" cy="5201603"/>
          </a:xfrm>
        </p:spPr>
        <p:txBody>
          <a:bodyPr>
            <a:normAutofit/>
          </a:bodyPr>
          <a:lstStyle/>
          <a:p>
            <a:endParaRPr lang="en-US" dirty="0" smtClean="0"/>
          </a:p>
          <a:p>
            <a:r>
              <a:rPr lang="en-US" dirty="0" smtClean="0"/>
              <a:t>Acute bacterial sinusitis causes :</a:t>
            </a:r>
          </a:p>
          <a:p>
            <a:pPr marL="514350" indent="-514350">
              <a:buFont typeface="+mj-lt"/>
              <a:buAutoNum type="arabicPeriod"/>
            </a:pPr>
            <a:r>
              <a:rPr lang="en-US" dirty="0" smtClean="0"/>
              <a:t> </a:t>
            </a:r>
            <a:r>
              <a:rPr lang="en-US" b="1" i="1" dirty="0" smtClean="0"/>
              <a:t>Streptococcus </a:t>
            </a:r>
            <a:r>
              <a:rPr lang="en-US" b="1" i="1" dirty="0" err="1" smtClean="0"/>
              <a:t>pneumoniae</a:t>
            </a:r>
            <a:r>
              <a:rPr lang="en-US" i="1" dirty="0" smtClean="0"/>
              <a:t> </a:t>
            </a:r>
            <a:r>
              <a:rPr lang="en-US" dirty="0" smtClean="0"/>
              <a:t>(~30%).</a:t>
            </a:r>
          </a:p>
          <a:p>
            <a:pPr marL="514350" indent="-514350">
              <a:buFont typeface="+mj-lt"/>
              <a:buAutoNum type="arabicPeriod"/>
            </a:pPr>
            <a:r>
              <a:rPr lang="en-US" dirty="0" smtClean="0"/>
              <a:t> </a:t>
            </a:r>
            <a:r>
              <a:rPr lang="en-US" b="1" dirty="0" err="1" smtClean="0"/>
              <a:t>nontypeable</a:t>
            </a:r>
            <a:r>
              <a:rPr lang="en-US" b="1" dirty="0" smtClean="0"/>
              <a:t> </a:t>
            </a:r>
            <a:r>
              <a:rPr lang="en-US" b="1" i="1" dirty="0" err="1" smtClean="0"/>
              <a:t>Haemophilus</a:t>
            </a:r>
            <a:r>
              <a:rPr lang="en-US" b="1" i="1" dirty="0" smtClean="0"/>
              <a:t> </a:t>
            </a:r>
            <a:r>
              <a:rPr lang="en-US" b="1" i="1" dirty="0" err="1" smtClean="0"/>
              <a:t>influenzae</a:t>
            </a:r>
            <a:r>
              <a:rPr lang="en-US" i="1" dirty="0" smtClean="0"/>
              <a:t> </a:t>
            </a:r>
            <a:r>
              <a:rPr lang="en-US" dirty="0" smtClean="0"/>
              <a:t>(~20%) .</a:t>
            </a:r>
          </a:p>
          <a:p>
            <a:pPr marL="514350" indent="-514350">
              <a:buFont typeface="+mj-lt"/>
              <a:buAutoNum type="arabicPeriod"/>
            </a:pPr>
            <a:r>
              <a:rPr lang="en-US" dirty="0" smtClean="0"/>
              <a:t> </a:t>
            </a:r>
            <a:r>
              <a:rPr lang="en-US" b="1" i="1" dirty="0" smtClean="0"/>
              <a:t>Moraxella </a:t>
            </a:r>
            <a:r>
              <a:rPr lang="en-US" b="1" i="1" dirty="0" err="1" smtClean="0"/>
              <a:t>catarrhalis</a:t>
            </a:r>
            <a:r>
              <a:rPr lang="en-US" b="1" i="1" dirty="0" smtClean="0"/>
              <a:t> </a:t>
            </a:r>
            <a:r>
              <a:rPr lang="en-US" dirty="0" smtClean="0"/>
              <a:t>(~20%). </a:t>
            </a:r>
          </a:p>
          <a:p>
            <a:r>
              <a:rPr lang="en-US" dirty="0" smtClean="0"/>
              <a:t>Approximately 50% of </a:t>
            </a:r>
            <a:r>
              <a:rPr lang="en-US" i="1" dirty="0" smtClean="0"/>
              <a:t>H. </a:t>
            </a:r>
            <a:r>
              <a:rPr lang="en-US" i="1" dirty="0" err="1" smtClean="0"/>
              <a:t>influenzae</a:t>
            </a:r>
            <a:r>
              <a:rPr lang="en-US" i="1" dirty="0" smtClean="0"/>
              <a:t> </a:t>
            </a:r>
            <a:r>
              <a:rPr lang="en-US" dirty="0" smtClean="0"/>
              <a:t>and 100% of </a:t>
            </a:r>
            <a:r>
              <a:rPr lang="en-US" i="1" dirty="0" smtClean="0"/>
              <a:t>M. </a:t>
            </a:r>
            <a:r>
              <a:rPr lang="en-US" i="1" dirty="0" err="1" smtClean="0"/>
              <a:t>catarrhalis</a:t>
            </a:r>
            <a:r>
              <a:rPr lang="en-US" i="1" dirty="0" smtClean="0"/>
              <a:t> </a:t>
            </a:r>
            <a:r>
              <a:rPr lang="en-US" dirty="0" smtClean="0"/>
              <a:t>are β-lactamase positive.</a:t>
            </a:r>
          </a:p>
          <a:p>
            <a:r>
              <a:rPr lang="en-US" dirty="0" smtClean="0"/>
              <a:t>Approximately 25% of </a:t>
            </a:r>
            <a:r>
              <a:rPr lang="en-US" i="1" dirty="0" smtClean="0"/>
              <a:t>S. </a:t>
            </a:r>
            <a:r>
              <a:rPr lang="en-US" i="1" dirty="0" err="1" smtClean="0"/>
              <a:t>pneumoniae</a:t>
            </a:r>
            <a:r>
              <a:rPr lang="en-US" i="1" dirty="0" smtClean="0"/>
              <a:t> </a:t>
            </a:r>
            <a:r>
              <a:rPr lang="en-US" dirty="0" smtClean="0"/>
              <a:t>may be penicillin resistant.</a:t>
            </a:r>
          </a:p>
          <a:p>
            <a:endParaRPr lang="en-US" i="1" dirty="0" smtClean="0"/>
          </a:p>
          <a:p>
            <a:r>
              <a:rPr lang="en-US" i="1" dirty="0" smtClean="0"/>
              <a:t>H. </a:t>
            </a:r>
            <a:r>
              <a:rPr lang="en-US" i="1" dirty="0" err="1" smtClean="0"/>
              <a:t>influenzae</a:t>
            </a:r>
            <a:r>
              <a:rPr lang="en-US" i="1" dirty="0" smtClean="0"/>
              <a:t>, </a:t>
            </a:r>
            <a:r>
              <a:rPr lang="en-US" dirty="0" smtClean="0"/>
              <a:t>α- and β-hemolytic streptococci, </a:t>
            </a:r>
            <a:r>
              <a:rPr lang="en-US" i="1" dirty="0" smtClean="0"/>
              <a:t>M. </a:t>
            </a:r>
            <a:r>
              <a:rPr lang="en-US" i="1" dirty="0" err="1" smtClean="0"/>
              <a:t>catarrhalis</a:t>
            </a:r>
            <a:r>
              <a:rPr lang="en-US" i="1" dirty="0" smtClean="0"/>
              <a:t>, S. </a:t>
            </a:r>
            <a:r>
              <a:rPr lang="en-US" i="1" dirty="0" err="1" smtClean="0"/>
              <a:t>pneumoniae</a:t>
            </a:r>
            <a:r>
              <a:rPr lang="en-US" i="1" dirty="0" smtClean="0"/>
              <a:t>, </a:t>
            </a:r>
            <a:r>
              <a:rPr lang="en-US" dirty="0" smtClean="0"/>
              <a:t>and coagulase-negative staphylococci are commonly recovered from children with </a:t>
            </a:r>
            <a:r>
              <a:rPr lang="en-US" b="1" dirty="0" smtClean="0"/>
              <a:t>chronic sinus disease.</a:t>
            </a:r>
          </a:p>
          <a:p>
            <a:r>
              <a:rPr lang="en-US" b="1" dirty="0" smtClean="0"/>
              <a:t>Immunosuppression</a:t>
            </a:r>
            <a:r>
              <a:rPr lang="en-US" dirty="0" smtClean="0"/>
              <a:t> predisposes to </a:t>
            </a:r>
            <a:r>
              <a:rPr lang="en-US" b="1" dirty="0" smtClean="0"/>
              <a:t>severe fungal sinusitis.</a:t>
            </a:r>
            <a:endParaRPr lang="en-US" dirty="0" smtClean="0"/>
          </a:p>
          <a:p>
            <a:endParaRPr lang="en-US" b="1" dirty="0" smtClean="0"/>
          </a:p>
          <a:p>
            <a:endParaRPr lang="en-US" dirty="0"/>
          </a:p>
        </p:txBody>
      </p:sp>
    </p:spTree>
    <p:extLst>
      <p:ext uri="{BB962C8B-B14F-4D97-AF65-F5344CB8AC3E}">
        <p14:creationId xmlns:p14="http://schemas.microsoft.com/office/powerpoint/2010/main" val="28605677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684" y="559637"/>
            <a:ext cx="8897565" cy="1560716"/>
          </a:xfrm>
        </p:spPr>
        <p:txBody>
          <a:bodyPr>
            <a:normAutofit/>
          </a:bodyPr>
          <a:lstStyle/>
          <a:p>
            <a:r>
              <a:rPr lang="en-US" b="1" dirty="0" smtClean="0">
                <a:solidFill>
                  <a:schemeClr val="tx2">
                    <a:lumMod val="50000"/>
                    <a:lumOff val="50000"/>
                  </a:schemeClr>
                </a:solidFill>
              </a:rPr>
              <a:t>Diagnosis</a:t>
            </a:r>
            <a:r>
              <a:rPr lang="en-US" b="1" dirty="0"/>
              <a:t/>
            </a:r>
            <a:br>
              <a:rPr lang="en-US" b="1" dirty="0"/>
            </a:br>
            <a:endParaRPr lang="en-US" dirty="0"/>
          </a:p>
        </p:txBody>
      </p:sp>
      <p:sp>
        <p:nvSpPr>
          <p:cNvPr id="3" name="Content Placeholder 2"/>
          <p:cNvSpPr>
            <a:spLocks noGrp="1"/>
          </p:cNvSpPr>
          <p:nvPr>
            <p:ph idx="1"/>
          </p:nvPr>
        </p:nvSpPr>
        <p:spPr>
          <a:xfrm>
            <a:off x="594360" y="2397035"/>
            <a:ext cx="5675811" cy="4774883"/>
          </a:xfrm>
        </p:spPr>
        <p:txBody>
          <a:bodyPr>
            <a:normAutofit/>
          </a:bodyPr>
          <a:lstStyle/>
          <a:p>
            <a:r>
              <a:rPr lang="en-US" dirty="0" smtClean="0"/>
              <a:t>The </a:t>
            </a:r>
            <a:r>
              <a:rPr lang="en-US" dirty="0"/>
              <a:t>diagnosis of croup is made </a:t>
            </a:r>
            <a:r>
              <a:rPr lang="en-US" dirty="0" smtClean="0"/>
              <a:t>clinically</a:t>
            </a:r>
            <a:r>
              <a:rPr lang="en-US" dirty="0"/>
              <a:t> </a:t>
            </a:r>
            <a:r>
              <a:rPr lang="en-US" dirty="0" smtClean="0"/>
              <a:t>.</a:t>
            </a:r>
          </a:p>
          <a:p>
            <a:r>
              <a:rPr lang="en-US" dirty="0" smtClean="0"/>
              <a:t>no </a:t>
            </a:r>
            <a:r>
              <a:rPr lang="en-US" dirty="0"/>
              <a:t>role for laboratory </a:t>
            </a:r>
            <a:r>
              <a:rPr lang="en-US" dirty="0" smtClean="0"/>
              <a:t>test or </a:t>
            </a:r>
            <a:r>
              <a:rPr lang="en-US" dirty="0"/>
              <a:t>radiography in the assessment of acute airways </a:t>
            </a:r>
            <a:r>
              <a:rPr lang="en-US" dirty="0" smtClean="0"/>
              <a:t>obstruction.</a:t>
            </a:r>
          </a:p>
          <a:p>
            <a:pPr marL="0" indent="0">
              <a:buNone/>
            </a:pPr>
            <a:r>
              <a:rPr lang="en-US" dirty="0"/>
              <a:t> </a:t>
            </a:r>
            <a:r>
              <a:rPr lang="en-US" dirty="0" smtClean="0"/>
              <a:t>   </a:t>
            </a:r>
            <a:r>
              <a:rPr lang="en-US" b="1" dirty="0" smtClean="0"/>
              <a:t>plain AP and  </a:t>
            </a:r>
            <a:r>
              <a:rPr lang="en-US" b="1" dirty="0"/>
              <a:t>lateral neck radiographs </a:t>
            </a:r>
            <a:r>
              <a:rPr lang="en-US" b="1" dirty="0" smtClean="0"/>
              <a:t>may </a:t>
            </a:r>
          </a:p>
          <a:p>
            <a:pPr marL="0" indent="0">
              <a:buNone/>
            </a:pPr>
            <a:r>
              <a:rPr lang="en-US" b="1" dirty="0"/>
              <a:t> </a:t>
            </a:r>
            <a:r>
              <a:rPr lang="en-US" b="1" dirty="0" smtClean="0"/>
              <a:t>   demonstrate </a:t>
            </a:r>
            <a:r>
              <a:rPr lang="en-US" b="1" dirty="0"/>
              <a:t>sites </a:t>
            </a:r>
            <a:r>
              <a:rPr lang="en-US" b="1" dirty="0" smtClean="0"/>
              <a:t>of obstruction(steeple </a:t>
            </a:r>
          </a:p>
          <a:p>
            <a:pPr marL="0" indent="0">
              <a:buNone/>
            </a:pPr>
            <a:r>
              <a:rPr lang="en-US" b="1" dirty="0" smtClean="0"/>
              <a:t>     sign)</a:t>
            </a:r>
          </a:p>
          <a:p>
            <a:r>
              <a:rPr lang="en-US" dirty="0" smtClean="0"/>
              <a:t>Investigations needed in case of :</a:t>
            </a:r>
          </a:p>
          <a:p>
            <a:pPr marL="514350" indent="-514350">
              <a:buFont typeface="+mj-lt"/>
              <a:buAutoNum type="arabicPeriod"/>
            </a:pPr>
            <a:r>
              <a:rPr lang="en-US" dirty="0" smtClean="0"/>
              <a:t>atypical </a:t>
            </a:r>
            <a:r>
              <a:rPr lang="en-US" dirty="0"/>
              <a:t>presentation </a:t>
            </a:r>
            <a:endParaRPr lang="en-US" dirty="0" smtClean="0"/>
          </a:p>
          <a:p>
            <a:pPr marL="514350" indent="-514350">
              <a:buFont typeface="+mj-lt"/>
              <a:buAutoNum type="arabicPeriod"/>
            </a:pPr>
            <a:r>
              <a:rPr lang="en-US" dirty="0" smtClean="0"/>
              <a:t>fail </a:t>
            </a:r>
            <a:r>
              <a:rPr lang="en-US" dirty="0"/>
              <a:t>to respond to conventional treatment</a:t>
            </a:r>
            <a:r>
              <a:rPr lang="en-US" dirty="0" smtClean="0"/>
              <a:t>.</a:t>
            </a:r>
          </a:p>
          <a:p>
            <a:pPr marL="0" indent="0">
              <a:buNone/>
            </a:pPr>
            <a:r>
              <a:rPr lang="en-US" dirty="0" smtClean="0"/>
              <a:t> </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846" y="937464"/>
            <a:ext cx="5384971" cy="570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7534709" y="2397035"/>
            <a:ext cx="1295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6446666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93616" y="692015"/>
            <a:ext cx="4195354" cy="3796937"/>
          </a:xfrm>
          <a:prstGeom prst="rect">
            <a:avLst/>
          </a:prstGeom>
        </p:spPr>
      </p:pic>
      <p:sp>
        <p:nvSpPr>
          <p:cNvPr id="2" name="Title 1"/>
          <p:cNvSpPr>
            <a:spLocks noGrp="1"/>
          </p:cNvSpPr>
          <p:nvPr>
            <p:ph type="title"/>
          </p:nvPr>
        </p:nvSpPr>
        <p:spPr>
          <a:xfrm>
            <a:off x="785948" y="121286"/>
            <a:ext cx="10515600" cy="1141458"/>
          </a:xfrm>
        </p:spPr>
        <p:txBody>
          <a:bodyPr/>
          <a:lstStyle/>
          <a:p>
            <a:r>
              <a:rPr lang="en-US" b="1" dirty="0" smtClean="0">
                <a:solidFill>
                  <a:schemeClr val="tx2">
                    <a:lumMod val="50000"/>
                    <a:lumOff val="50000"/>
                  </a:schemeClr>
                </a:solidFill>
              </a:rPr>
              <a:t>Differential Diagnosis</a:t>
            </a:r>
            <a:endParaRPr lang="en-US" dirty="0">
              <a:solidFill>
                <a:schemeClr val="tx2">
                  <a:lumMod val="50000"/>
                  <a:lumOff val="50000"/>
                </a:schemeClr>
              </a:solidFill>
            </a:endParaRPr>
          </a:p>
        </p:txBody>
      </p:sp>
      <p:sp>
        <p:nvSpPr>
          <p:cNvPr id="3" name="Content Placeholder 2"/>
          <p:cNvSpPr>
            <a:spLocks noGrp="1"/>
          </p:cNvSpPr>
          <p:nvPr>
            <p:ph idx="1"/>
          </p:nvPr>
        </p:nvSpPr>
        <p:spPr>
          <a:xfrm>
            <a:off x="4101738" y="1628503"/>
            <a:ext cx="7480663" cy="5434149"/>
          </a:xfrm>
        </p:spPr>
        <p:txBody>
          <a:bodyPr>
            <a:normAutofit/>
          </a:bodyPr>
          <a:lstStyle/>
          <a:p>
            <a:pPr marL="0" indent="0">
              <a:buNone/>
            </a:pPr>
            <a:r>
              <a:rPr lang="en-US" sz="1800" b="1" dirty="0" smtClean="0"/>
              <a:t>SPASMODIC </a:t>
            </a:r>
            <a:r>
              <a:rPr lang="en-US" sz="1800" b="1" dirty="0"/>
              <a:t>CROUP</a:t>
            </a:r>
          </a:p>
          <a:p>
            <a:pPr marL="0" indent="0">
              <a:buNone/>
            </a:pPr>
            <a:endParaRPr lang="en-US" sz="1800" dirty="0" smtClean="0"/>
          </a:p>
          <a:p>
            <a:pPr marL="0" indent="0">
              <a:buNone/>
            </a:pPr>
            <a:r>
              <a:rPr lang="en-US" sz="1800" dirty="0" smtClean="0"/>
              <a:t>Symptoms </a:t>
            </a:r>
            <a:r>
              <a:rPr lang="en-US" sz="1800" dirty="0"/>
              <a:t>are similar to those of </a:t>
            </a:r>
            <a:r>
              <a:rPr lang="en-US" sz="1800" dirty="0" smtClean="0"/>
              <a:t>viral </a:t>
            </a:r>
            <a:r>
              <a:rPr lang="en-US" sz="1800" dirty="0"/>
              <a:t>LTB, but children are </a:t>
            </a:r>
            <a:r>
              <a:rPr lang="en-US" sz="1800" dirty="0" smtClean="0"/>
              <a:t>often : </a:t>
            </a:r>
          </a:p>
          <a:p>
            <a:pPr marL="514350" indent="-514350">
              <a:buFont typeface="+mj-lt"/>
              <a:buAutoNum type="arabicPeriod"/>
            </a:pPr>
            <a:r>
              <a:rPr lang="en-US" sz="1800" dirty="0" smtClean="0"/>
              <a:t>older</a:t>
            </a:r>
            <a:r>
              <a:rPr lang="en-US" sz="1800" dirty="0"/>
              <a:t>, </a:t>
            </a:r>
            <a:endParaRPr lang="en-US" sz="1800" dirty="0" smtClean="0"/>
          </a:p>
          <a:p>
            <a:pPr marL="514350" indent="-514350">
              <a:buFont typeface="+mj-lt"/>
              <a:buAutoNum type="arabicPeriod"/>
            </a:pPr>
            <a:r>
              <a:rPr lang="en-US" sz="1800" dirty="0" smtClean="0"/>
              <a:t>do </a:t>
            </a:r>
            <a:r>
              <a:rPr lang="en-US" sz="1800" dirty="0"/>
              <a:t>not have the </a:t>
            </a:r>
            <a:r>
              <a:rPr lang="en-US" sz="1800" dirty="0" smtClean="0"/>
              <a:t>same </a:t>
            </a:r>
            <a:r>
              <a:rPr lang="en-US" sz="1800" dirty="0" err="1" smtClean="0"/>
              <a:t>coryzal</a:t>
            </a:r>
            <a:r>
              <a:rPr lang="en-US" sz="1800" dirty="0" smtClean="0"/>
              <a:t> </a:t>
            </a:r>
            <a:r>
              <a:rPr lang="en-US" sz="1800" dirty="0" err="1"/>
              <a:t>prodrome</a:t>
            </a:r>
            <a:r>
              <a:rPr lang="en-US" sz="1800" dirty="0"/>
              <a:t>, </a:t>
            </a:r>
            <a:endParaRPr lang="en-US" sz="1800" dirty="0" smtClean="0"/>
          </a:p>
          <a:p>
            <a:pPr marL="514350" indent="-514350">
              <a:buFont typeface="+mj-lt"/>
              <a:buAutoNum type="arabicPeriod"/>
            </a:pPr>
            <a:r>
              <a:rPr lang="en-US" sz="1800" dirty="0" smtClean="0"/>
              <a:t>and </a:t>
            </a:r>
            <a:r>
              <a:rPr lang="en-US" sz="1800" dirty="0"/>
              <a:t>may be afebrile during the episode</a:t>
            </a:r>
            <a:r>
              <a:rPr lang="en-US" sz="1800" dirty="0" smtClean="0"/>
              <a:t>.</a:t>
            </a:r>
            <a:endParaRPr lang="en-US" sz="1800" dirty="0"/>
          </a:p>
          <a:p>
            <a:r>
              <a:rPr lang="en-US" sz="1800" dirty="0"/>
              <a:t>There may be links with atopy, often with a positive </a:t>
            </a:r>
            <a:r>
              <a:rPr lang="en-US" sz="1800" dirty="0" smtClean="0"/>
              <a:t>family history.</a:t>
            </a:r>
          </a:p>
          <a:p>
            <a:r>
              <a:rPr lang="en-US" sz="1800" dirty="0" smtClean="0"/>
              <a:t>Attacks </a:t>
            </a:r>
            <a:r>
              <a:rPr lang="en-US" sz="1800" dirty="0"/>
              <a:t>often </a:t>
            </a:r>
            <a:r>
              <a:rPr lang="en-US" sz="1800" dirty="0" smtClean="0"/>
              <a:t>occur suddenly</a:t>
            </a:r>
            <a:r>
              <a:rPr lang="en-US" sz="1800" dirty="0"/>
              <a:t>, at night, and may resolve equally quickly. </a:t>
            </a:r>
            <a:endParaRPr lang="en-US" sz="1800" dirty="0" smtClean="0"/>
          </a:p>
          <a:p>
            <a:pPr marL="0" indent="0">
              <a:buNone/>
            </a:pPr>
            <a:r>
              <a:rPr lang="en-US" sz="1800" b="1" dirty="0" smtClean="0"/>
              <a:t>  Treatment</a:t>
            </a:r>
            <a:endParaRPr lang="en-US" sz="1800" b="1" dirty="0"/>
          </a:p>
          <a:p>
            <a:r>
              <a:rPr lang="en-US" sz="1800" dirty="0" smtClean="0"/>
              <a:t>guided </a:t>
            </a:r>
            <a:r>
              <a:rPr lang="en-US" sz="1800" dirty="0"/>
              <a:t>by the degree of severity, and is </a:t>
            </a:r>
            <a:r>
              <a:rPr lang="en-US" sz="1800" dirty="0" smtClean="0"/>
              <a:t>similar to </a:t>
            </a:r>
            <a:r>
              <a:rPr lang="en-US" sz="1800" dirty="0"/>
              <a:t>that for viral LTB. </a:t>
            </a:r>
            <a:endParaRPr lang="en-US" sz="1800" dirty="0" smtClean="0"/>
          </a:p>
          <a:p>
            <a:r>
              <a:rPr lang="en-US" sz="1800" dirty="0" smtClean="0"/>
              <a:t>Some </a:t>
            </a:r>
            <a:r>
              <a:rPr lang="en-US" sz="1800" dirty="0"/>
              <a:t>practitioners prescribe oral </a:t>
            </a:r>
            <a:r>
              <a:rPr lang="en-US" sz="1800" dirty="0" smtClean="0"/>
              <a:t>or inhaled </a:t>
            </a:r>
            <a:r>
              <a:rPr lang="en-US" sz="1800" dirty="0"/>
              <a:t>corticosteroids (via a nebulizer) to be kept at </a:t>
            </a:r>
            <a:r>
              <a:rPr lang="en-US" sz="1800" dirty="0" smtClean="0"/>
              <a:t>home  and </a:t>
            </a:r>
            <a:r>
              <a:rPr lang="en-US" sz="1800" dirty="0"/>
              <a:t>administered by the parents in case of an </a:t>
            </a:r>
            <a:r>
              <a:rPr lang="en-US" sz="1800" dirty="0" smtClean="0"/>
              <a:t>episode</a:t>
            </a:r>
            <a:r>
              <a:rPr lang="en-US" sz="1800" dirty="0"/>
              <a:t> .</a:t>
            </a:r>
          </a:p>
        </p:txBody>
      </p:sp>
    </p:spTree>
    <p:extLst>
      <p:ext uri="{BB962C8B-B14F-4D97-AF65-F5344CB8AC3E}">
        <p14:creationId xmlns:p14="http://schemas.microsoft.com/office/powerpoint/2010/main" val="10904571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50000"/>
                    <a:lumOff val="50000"/>
                  </a:schemeClr>
                </a:solidFill>
              </a:rPr>
              <a:t>Treatment</a:t>
            </a:r>
          </a:p>
        </p:txBody>
      </p:sp>
      <p:sp>
        <p:nvSpPr>
          <p:cNvPr id="3" name="Content Placeholder 2"/>
          <p:cNvSpPr>
            <a:spLocks noGrp="1"/>
          </p:cNvSpPr>
          <p:nvPr>
            <p:ph idx="1"/>
          </p:nvPr>
        </p:nvSpPr>
        <p:spPr>
          <a:xfrm>
            <a:off x="2132512" y="2403566"/>
            <a:ext cx="8770571" cy="3651504"/>
          </a:xfrm>
        </p:spPr>
        <p:txBody>
          <a:bodyPr>
            <a:normAutofit/>
          </a:bodyPr>
          <a:lstStyle/>
          <a:p>
            <a:r>
              <a:rPr lang="en-US" sz="2000" b="1" dirty="0"/>
              <a:t>Children with croup should be hospitalized for any of the following: </a:t>
            </a:r>
          </a:p>
          <a:p>
            <a:pPr marL="502920" lvl="1">
              <a:buFont typeface="+mj-lt"/>
              <a:buAutoNum type="arabicPeriod"/>
            </a:pPr>
            <a:r>
              <a:rPr lang="en-US" sz="2000" dirty="0"/>
              <a:t>progressive </a:t>
            </a:r>
            <a:r>
              <a:rPr lang="en-US" sz="2000" dirty="0" smtClean="0"/>
              <a:t>stridor</a:t>
            </a:r>
            <a:r>
              <a:rPr lang="en-US" sz="2000" dirty="0"/>
              <a:t> </a:t>
            </a:r>
            <a:r>
              <a:rPr lang="en-US" sz="2000" dirty="0" smtClean="0"/>
              <a:t>.</a:t>
            </a:r>
            <a:endParaRPr lang="en-US" sz="2000" dirty="0"/>
          </a:p>
          <a:p>
            <a:pPr marL="502920" lvl="1">
              <a:buFont typeface="+mj-lt"/>
              <a:buAutoNum type="arabicPeriod"/>
            </a:pPr>
            <a:r>
              <a:rPr lang="en-US" sz="2000" dirty="0"/>
              <a:t>severe stridor at </a:t>
            </a:r>
            <a:r>
              <a:rPr lang="en-US" sz="2000" dirty="0" smtClean="0"/>
              <a:t>rest</a:t>
            </a:r>
            <a:r>
              <a:rPr lang="en-US" sz="2000" dirty="0"/>
              <a:t> </a:t>
            </a:r>
            <a:r>
              <a:rPr lang="en-US" sz="2000" dirty="0" smtClean="0"/>
              <a:t>.</a:t>
            </a:r>
            <a:endParaRPr lang="en-US" sz="2000" dirty="0"/>
          </a:p>
          <a:p>
            <a:pPr marL="502920" lvl="1">
              <a:buFont typeface="+mj-lt"/>
              <a:buAutoNum type="arabicPeriod"/>
            </a:pPr>
            <a:r>
              <a:rPr lang="en-US" sz="2000" dirty="0"/>
              <a:t>respiratory </a:t>
            </a:r>
            <a:r>
              <a:rPr lang="en-US" sz="2000" dirty="0" smtClean="0"/>
              <a:t>distress</a:t>
            </a:r>
            <a:r>
              <a:rPr lang="en-US" sz="2000" dirty="0"/>
              <a:t> </a:t>
            </a:r>
            <a:r>
              <a:rPr lang="en-US" sz="2000" dirty="0" smtClean="0"/>
              <a:t>.</a:t>
            </a:r>
            <a:endParaRPr lang="en-US" sz="2000" dirty="0"/>
          </a:p>
          <a:p>
            <a:pPr marL="502920" lvl="1">
              <a:buFont typeface="+mj-lt"/>
              <a:buAutoNum type="arabicPeriod"/>
            </a:pPr>
            <a:r>
              <a:rPr lang="en-US" sz="2000" dirty="0"/>
              <a:t>hypoxia, </a:t>
            </a:r>
            <a:r>
              <a:rPr lang="en-US" sz="2000" dirty="0" smtClean="0"/>
              <a:t>cyanosis</a:t>
            </a:r>
            <a:r>
              <a:rPr lang="en-US" sz="2000" dirty="0"/>
              <a:t> </a:t>
            </a:r>
            <a:r>
              <a:rPr lang="en-US" sz="2000" dirty="0" smtClean="0"/>
              <a:t>.</a:t>
            </a:r>
            <a:endParaRPr lang="en-US" sz="2000" dirty="0"/>
          </a:p>
          <a:p>
            <a:pPr marL="502920" lvl="1">
              <a:buFont typeface="+mj-lt"/>
              <a:buAutoNum type="arabicPeriod"/>
            </a:pPr>
            <a:r>
              <a:rPr lang="en-US" sz="2000" dirty="0"/>
              <a:t>depressed mental </a:t>
            </a:r>
            <a:r>
              <a:rPr lang="en-US" sz="2000" dirty="0" smtClean="0"/>
              <a:t>status</a:t>
            </a:r>
            <a:r>
              <a:rPr lang="en-US" sz="2000" dirty="0"/>
              <a:t> </a:t>
            </a:r>
            <a:r>
              <a:rPr lang="en-US" sz="2000" dirty="0" smtClean="0"/>
              <a:t>.</a:t>
            </a:r>
            <a:endParaRPr lang="en-US" sz="2000" dirty="0"/>
          </a:p>
          <a:p>
            <a:pPr marL="502920" lvl="1">
              <a:buFont typeface="+mj-lt"/>
              <a:buAutoNum type="arabicPeriod"/>
            </a:pPr>
            <a:r>
              <a:rPr lang="en-US" sz="2000" dirty="0"/>
              <a:t>poor oral </a:t>
            </a:r>
            <a:r>
              <a:rPr lang="en-US" sz="2000" dirty="0" smtClean="0"/>
              <a:t>intake</a:t>
            </a:r>
            <a:r>
              <a:rPr lang="en-US" sz="2000" dirty="0"/>
              <a:t> </a:t>
            </a:r>
            <a:r>
              <a:rPr lang="en-US" sz="2000" dirty="0" smtClean="0"/>
              <a:t>. </a:t>
            </a:r>
            <a:endParaRPr lang="en-US" sz="2000" dirty="0"/>
          </a:p>
          <a:p>
            <a:pPr marL="502920" lvl="1">
              <a:buFont typeface="+mj-lt"/>
              <a:buAutoNum type="arabicPeriod"/>
            </a:pPr>
            <a:r>
              <a:rPr lang="en-US" sz="2000" dirty="0"/>
              <a:t>the need for reliable observation.</a:t>
            </a:r>
          </a:p>
          <a:p>
            <a:endParaRPr lang="en-US" sz="2000" dirty="0"/>
          </a:p>
          <a:p>
            <a:endParaRPr lang="en-US" sz="2000" dirty="0"/>
          </a:p>
        </p:txBody>
      </p:sp>
    </p:spTree>
    <p:extLst>
      <p:ext uri="{BB962C8B-B14F-4D97-AF65-F5344CB8AC3E}">
        <p14:creationId xmlns:p14="http://schemas.microsoft.com/office/powerpoint/2010/main" val="11804343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lumOff val="50000"/>
                  </a:schemeClr>
                </a:solidFill>
              </a:rPr>
              <a:t>Treatment</a:t>
            </a:r>
            <a:endParaRPr lang="en-US" dirty="0">
              <a:solidFill>
                <a:schemeClr val="tx2">
                  <a:lumMod val="50000"/>
                  <a:lumOff val="50000"/>
                </a:schemeClr>
              </a:solidFill>
            </a:endParaRPr>
          </a:p>
        </p:txBody>
      </p:sp>
      <p:sp>
        <p:nvSpPr>
          <p:cNvPr id="3" name="Content Placeholder 2"/>
          <p:cNvSpPr>
            <a:spLocks noGrp="1"/>
          </p:cNvSpPr>
          <p:nvPr>
            <p:ph idx="1"/>
          </p:nvPr>
        </p:nvSpPr>
        <p:spPr>
          <a:xfrm>
            <a:off x="986246" y="2200093"/>
            <a:ext cx="10515600" cy="4351338"/>
          </a:xfrm>
        </p:spPr>
        <p:txBody>
          <a:bodyPr>
            <a:normAutofit fontScale="92500" lnSpcReduction="20000"/>
          </a:bodyPr>
          <a:lstStyle/>
          <a:p>
            <a:r>
              <a:rPr lang="en-US" b="1" dirty="0"/>
              <a:t>Supportive Care</a:t>
            </a:r>
          </a:p>
          <a:p>
            <a:r>
              <a:rPr lang="en-US" dirty="0" smtClean="0"/>
              <a:t> </a:t>
            </a:r>
            <a:r>
              <a:rPr lang="en-US" dirty="0"/>
              <a:t>fluids and antipyretics </a:t>
            </a:r>
            <a:r>
              <a:rPr lang="en-US" dirty="0" smtClean="0"/>
              <a:t>as required</a:t>
            </a:r>
            <a:r>
              <a:rPr lang="en-US" dirty="0"/>
              <a:t>. </a:t>
            </a:r>
          </a:p>
          <a:p>
            <a:r>
              <a:rPr lang="en-US" dirty="0" smtClean="0"/>
              <a:t>there </a:t>
            </a:r>
            <a:r>
              <a:rPr lang="en-US" dirty="0"/>
              <a:t>is no role for the routine use of antibiotics in </a:t>
            </a:r>
            <a:r>
              <a:rPr lang="en-US" dirty="0" smtClean="0"/>
              <a:t>the absence </a:t>
            </a:r>
            <a:r>
              <a:rPr lang="en-US" dirty="0"/>
              <a:t>of other features suggestive of bacterial infection</a:t>
            </a:r>
            <a:r>
              <a:rPr lang="en-US" dirty="0" smtClean="0"/>
              <a:t>.</a:t>
            </a:r>
          </a:p>
          <a:p>
            <a:r>
              <a:rPr lang="en-US" b="1" dirty="0"/>
              <a:t>Humidification</a:t>
            </a:r>
          </a:p>
          <a:p>
            <a:r>
              <a:rPr lang="en-US" dirty="0" smtClean="0"/>
              <a:t>there </a:t>
            </a:r>
            <a:r>
              <a:rPr lang="en-US" dirty="0"/>
              <a:t>is very little supportive </a:t>
            </a:r>
            <a:r>
              <a:rPr lang="en-US" dirty="0" smtClean="0"/>
              <a:t>evidence .</a:t>
            </a:r>
          </a:p>
          <a:p>
            <a:r>
              <a:rPr lang="en-US" b="1" dirty="0" smtClean="0"/>
              <a:t>Corticosteroids </a:t>
            </a:r>
          </a:p>
          <a:p>
            <a:pPr lvl="1"/>
            <a:r>
              <a:rPr lang="en-US" dirty="0"/>
              <a:t>The efficacy of oral dexamethasone used a </a:t>
            </a:r>
            <a:r>
              <a:rPr lang="en-US" i="1" dirty="0"/>
              <a:t>single dose of 0.15-0.6 mg/kg</a:t>
            </a:r>
            <a:r>
              <a:rPr lang="en-US" dirty="0"/>
              <a:t>.</a:t>
            </a:r>
          </a:p>
          <a:p>
            <a:pPr lvl="1"/>
            <a:r>
              <a:rPr lang="en-US" dirty="0"/>
              <a:t>Oral dosing of dexamethasone is as effective as intramuscular administration</a:t>
            </a:r>
            <a:endParaRPr lang="en-US" b="1" dirty="0" smtClean="0">
              <a:solidFill>
                <a:srgbClr val="FF0000"/>
              </a:solidFill>
            </a:endParaRPr>
          </a:p>
          <a:p>
            <a:r>
              <a:rPr lang="en-US" b="1" dirty="0"/>
              <a:t>Nebulized Epinephrine (</a:t>
            </a:r>
            <a:r>
              <a:rPr lang="en-US" b="1" dirty="0" smtClean="0"/>
              <a:t>Adrenaline )</a:t>
            </a:r>
          </a:p>
          <a:p>
            <a:r>
              <a:rPr lang="en-US" b="1" dirty="0"/>
              <a:t>Heliox</a:t>
            </a:r>
            <a:r>
              <a:rPr lang="en-US" dirty="0"/>
              <a:t> (70% to 80% helium </a:t>
            </a:r>
            <a:r>
              <a:rPr lang="en-US" dirty="0" smtClean="0"/>
              <a:t>with 20</a:t>
            </a:r>
            <a:r>
              <a:rPr lang="en-US" dirty="0"/>
              <a:t>% to 30% oxygen) has been used in both upper </a:t>
            </a:r>
            <a:r>
              <a:rPr lang="en-US" dirty="0" smtClean="0"/>
              <a:t>airway obstruction .</a:t>
            </a:r>
          </a:p>
          <a:p>
            <a:r>
              <a:rPr lang="en-US" b="1" dirty="0"/>
              <a:t>Endotracheal </a:t>
            </a:r>
            <a:r>
              <a:rPr lang="en-US" b="1" dirty="0" smtClean="0"/>
              <a:t>Intubation .</a:t>
            </a:r>
          </a:p>
          <a:p>
            <a:endParaRPr lang="en-US" dirty="0"/>
          </a:p>
          <a:p>
            <a:endParaRPr lang="en-US" dirty="0" smtClean="0"/>
          </a:p>
          <a:p>
            <a:endParaRPr lang="en-US" b="1" dirty="0"/>
          </a:p>
          <a:p>
            <a:endParaRPr lang="en-US" dirty="0">
              <a:solidFill>
                <a:srgbClr val="FF0000"/>
              </a:solidFill>
            </a:endParaRPr>
          </a:p>
          <a:p>
            <a:endParaRPr lang="en-US" dirty="0"/>
          </a:p>
        </p:txBody>
      </p:sp>
    </p:spTree>
    <p:extLst>
      <p:ext uri="{BB962C8B-B14F-4D97-AF65-F5344CB8AC3E}">
        <p14:creationId xmlns:p14="http://schemas.microsoft.com/office/powerpoint/2010/main" val="26397656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055" y="516094"/>
            <a:ext cx="8897565" cy="1560716"/>
          </a:xfrm>
        </p:spPr>
        <p:txBody>
          <a:bodyPr>
            <a:normAutofit fontScale="90000"/>
          </a:bodyPr>
          <a:lstStyle/>
          <a:p>
            <a:r>
              <a:rPr lang="en-US" b="1" dirty="0" smtClean="0">
                <a:solidFill>
                  <a:schemeClr val="tx2">
                    <a:lumMod val="50000"/>
                    <a:lumOff val="50000"/>
                  </a:schemeClr>
                </a:solidFill>
              </a:rPr>
              <a:t>PROGNOSIS AND FURTHER EVALUATION</a:t>
            </a:r>
            <a:r>
              <a:rPr lang="en-US" b="1" dirty="0" smtClean="0"/>
              <a:t/>
            </a:r>
            <a:br>
              <a:rPr lang="en-US" b="1" dirty="0" smtClean="0"/>
            </a:br>
            <a:endParaRPr lang="en-US" dirty="0"/>
          </a:p>
        </p:txBody>
      </p:sp>
      <p:sp>
        <p:nvSpPr>
          <p:cNvPr id="3" name="Content Placeholder 2"/>
          <p:cNvSpPr>
            <a:spLocks noGrp="1"/>
          </p:cNvSpPr>
          <p:nvPr>
            <p:ph idx="1"/>
          </p:nvPr>
        </p:nvSpPr>
        <p:spPr>
          <a:xfrm>
            <a:off x="751114" y="2304596"/>
            <a:ext cx="10515600" cy="4351338"/>
          </a:xfrm>
        </p:spPr>
        <p:txBody>
          <a:bodyPr>
            <a:noAutofit/>
          </a:bodyPr>
          <a:lstStyle/>
          <a:p>
            <a:r>
              <a:rPr lang="en-US" sz="1600" dirty="0" smtClean="0"/>
              <a:t>Most children with viral LTB were previously well, have short, self-limiting symptoms, and make a full recovery.</a:t>
            </a:r>
          </a:p>
          <a:p>
            <a:r>
              <a:rPr lang="en-US" sz="1600" dirty="0" smtClean="0"/>
              <a:t>Recurrent (≥3) episodes have been reported in more than 60% of affected children, with family history of croup identified as the most significant risk factor .</a:t>
            </a:r>
          </a:p>
          <a:p>
            <a:r>
              <a:rPr lang="en-US" sz="1600" dirty="0" smtClean="0"/>
              <a:t>Although further evaluation is not necessary in every case </a:t>
            </a:r>
          </a:p>
          <a:p>
            <a:r>
              <a:rPr lang="en-US" sz="1600" dirty="0" smtClean="0"/>
              <a:t>it should be considered</a:t>
            </a:r>
          </a:p>
          <a:p>
            <a:pPr marL="514350" indent="-514350">
              <a:buFont typeface="+mj-lt"/>
              <a:buAutoNum type="arabicPeriod"/>
            </a:pPr>
            <a:r>
              <a:rPr lang="en-US" sz="1600" dirty="0" smtClean="0"/>
              <a:t> cases that are particularly severe or frequent .</a:t>
            </a:r>
          </a:p>
          <a:p>
            <a:pPr marL="514350" indent="-514350">
              <a:buFont typeface="+mj-lt"/>
              <a:buAutoNum type="arabicPeriod"/>
            </a:pPr>
            <a:r>
              <a:rPr lang="en-US" sz="1600" dirty="0" smtClean="0"/>
              <a:t> if symptoms are particularly slow to resolve .</a:t>
            </a:r>
          </a:p>
          <a:p>
            <a:pPr marL="514350" indent="-514350">
              <a:buFont typeface="+mj-lt"/>
              <a:buAutoNum type="arabicPeriod"/>
            </a:pPr>
            <a:r>
              <a:rPr lang="en-US" sz="1600" dirty="0" smtClean="0"/>
              <a:t> if symptoms occur between or in the absence of obvious infections. </a:t>
            </a:r>
          </a:p>
          <a:p>
            <a:pPr marL="0" indent="0">
              <a:buNone/>
            </a:pPr>
            <a:r>
              <a:rPr lang="en-US" sz="1600" b="1" dirty="0" smtClean="0"/>
              <a:t>   why ??? </a:t>
            </a:r>
          </a:p>
          <a:p>
            <a:pPr marL="0" indent="0">
              <a:buNone/>
            </a:pPr>
            <a:r>
              <a:rPr lang="en-US" sz="1600" dirty="0" smtClean="0"/>
              <a:t> Evaluation of patients in this group is aimed at identifying an underlying airway abnormality that would predispose the  child to more severe airway narrowing with viral infections, or that could cause problems independently of such infection.</a:t>
            </a:r>
          </a:p>
          <a:p>
            <a:r>
              <a:rPr lang="en-US" sz="1600" dirty="0" smtClean="0"/>
              <a:t> Investigation is usually centered on airway endoscopy</a:t>
            </a:r>
          </a:p>
          <a:p>
            <a:endParaRPr lang="en-US" sz="1600" dirty="0" smtClean="0"/>
          </a:p>
          <a:p>
            <a:pPr marL="0" indent="0">
              <a:buNone/>
            </a:pPr>
            <a:endParaRPr lang="en-US" sz="1600" dirty="0"/>
          </a:p>
        </p:txBody>
      </p:sp>
    </p:spTree>
    <p:extLst>
      <p:ext uri="{BB962C8B-B14F-4D97-AF65-F5344CB8AC3E}">
        <p14:creationId xmlns:p14="http://schemas.microsoft.com/office/powerpoint/2010/main" val="30556780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914797" y="2629988"/>
            <a:ext cx="8770571" cy="3651504"/>
          </a:xfrm>
        </p:spPr>
        <p:txBody>
          <a:bodyPr>
            <a:normAutofit/>
          </a:bodyPr>
          <a:lstStyle/>
          <a:p>
            <a:pPr marL="0" indent="0">
              <a:buNone/>
            </a:pPr>
            <a:r>
              <a:rPr lang="en-US" sz="5000" b="1" dirty="0">
                <a:solidFill>
                  <a:schemeClr val="tx2">
                    <a:lumMod val="50000"/>
                    <a:lumOff val="50000"/>
                  </a:schemeClr>
                </a:solidFill>
              </a:rPr>
              <a:t>Acute Epiglottitis (</a:t>
            </a:r>
            <a:r>
              <a:rPr lang="en-US" sz="5000" b="1" dirty="0" err="1">
                <a:solidFill>
                  <a:schemeClr val="tx2">
                    <a:lumMod val="50000"/>
                    <a:lumOff val="50000"/>
                  </a:schemeClr>
                </a:solidFill>
              </a:rPr>
              <a:t>Supraglottitis</a:t>
            </a:r>
            <a:r>
              <a:rPr lang="en-US" sz="5000" b="1" dirty="0">
                <a:solidFill>
                  <a:schemeClr val="tx2">
                    <a:lumMod val="50000"/>
                    <a:lumOff val="50000"/>
                  </a:schemeClr>
                </a:solidFill>
              </a:rPr>
              <a:t>)</a:t>
            </a:r>
            <a:endParaRPr lang="en-US" sz="5000" dirty="0">
              <a:solidFill>
                <a:schemeClr val="tx2">
                  <a:lumMod val="50000"/>
                  <a:lumOff val="50000"/>
                </a:schemeClr>
              </a:solidFill>
            </a:endParaRPr>
          </a:p>
        </p:txBody>
      </p:sp>
    </p:spTree>
    <p:extLst>
      <p:ext uri="{BB962C8B-B14F-4D97-AF65-F5344CB8AC3E}">
        <p14:creationId xmlns:p14="http://schemas.microsoft.com/office/powerpoint/2010/main" val="32453210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418" y="568345"/>
            <a:ext cx="10162854" cy="1560716"/>
          </a:xfrm>
        </p:spPr>
        <p:txBody>
          <a:bodyPr>
            <a:normAutofit/>
          </a:bodyPr>
          <a:lstStyle/>
          <a:p>
            <a:r>
              <a:rPr lang="en-US" b="1" dirty="0">
                <a:solidFill>
                  <a:schemeClr val="tx2">
                    <a:lumMod val="50000"/>
                    <a:lumOff val="50000"/>
                  </a:schemeClr>
                </a:solidFill>
              </a:rPr>
              <a:t>Acute </a:t>
            </a:r>
            <a:r>
              <a:rPr lang="en-US" b="1" dirty="0" smtClean="0">
                <a:solidFill>
                  <a:schemeClr val="tx2">
                    <a:lumMod val="50000"/>
                    <a:lumOff val="50000"/>
                  </a:schemeClr>
                </a:solidFill>
              </a:rPr>
              <a:t>Epiglottitis(</a:t>
            </a:r>
            <a:r>
              <a:rPr lang="en-US" b="1" dirty="0" err="1" smtClean="0">
                <a:solidFill>
                  <a:schemeClr val="tx2">
                    <a:lumMod val="50000"/>
                    <a:lumOff val="50000"/>
                  </a:schemeClr>
                </a:solidFill>
              </a:rPr>
              <a:t>Supraglottitis</a:t>
            </a:r>
            <a:r>
              <a:rPr lang="en-US" b="1" dirty="0">
                <a:solidFill>
                  <a:schemeClr val="tx2">
                    <a:lumMod val="50000"/>
                    <a:lumOff val="50000"/>
                  </a:schemeClr>
                </a:solidFill>
              </a:rPr>
              <a:t>)</a:t>
            </a:r>
            <a:br>
              <a:rPr lang="en-US" b="1" dirty="0">
                <a:solidFill>
                  <a:schemeClr val="tx2">
                    <a:lumMod val="50000"/>
                    <a:lumOff val="50000"/>
                  </a:schemeClr>
                </a:solidFill>
              </a:rPr>
            </a:br>
            <a:endParaRPr lang="en-US" dirty="0">
              <a:solidFill>
                <a:schemeClr val="tx2">
                  <a:lumMod val="50000"/>
                  <a:lumOff val="50000"/>
                </a:schemeClr>
              </a:solidFill>
            </a:endParaRPr>
          </a:p>
        </p:txBody>
      </p:sp>
      <p:sp>
        <p:nvSpPr>
          <p:cNvPr id="3" name="Content Placeholder 2"/>
          <p:cNvSpPr>
            <a:spLocks noGrp="1"/>
          </p:cNvSpPr>
          <p:nvPr>
            <p:ph idx="1"/>
          </p:nvPr>
        </p:nvSpPr>
        <p:spPr>
          <a:xfrm>
            <a:off x="428897" y="2301217"/>
            <a:ext cx="7757159" cy="4351338"/>
          </a:xfrm>
        </p:spPr>
        <p:txBody>
          <a:bodyPr>
            <a:noAutofit/>
          </a:bodyPr>
          <a:lstStyle/>
          <a:p>
            <a:r>
              <a:rPr lang="en-US" sz="1800" dirty="0" smtClean="0"/>
              <a:t>This </a:t>
            </a:r>
            <a:r>
              <a:rPr lang="en-US" sz="1800" b="1" dirty="0"/>
              <a:t>now rare</a:t>
            </a:r>
            <a:r>
              <a:rPr lang="en-US" sz="1800" dirty="0"/>
              <a:t>, but still dramatic and </a:t>
            </a:r>
            <a:r>
              <a:rPr lang="en-US" sz="1800" b="1" dirty="0"/>
              <a:t>potentially lethal condition </a:t>
            </a:r>
            <a:r>
              <a:rPr lang="en-US" sz="1800" dirty="0"/>
              <a:t>is characterized by an acute </a:t>
            </a:r>
            <a:r>
              <a:rPr lang="en-US" sz="1800" b="1" dirty="0"/>
              <a:t>rapidly progressive and potentially fulminating course of high fever, sore throat, dyspnea, and rapidly progressing respiratory obstruction</a:t>
            </a:r>
            <a:r>
              <a:rPr lang="en-US" sz="1800" dirty="0"/>
              <a:t>. </a:t>
            </a:r>
          </a:p>
          <a:p>
            <a:r>
              <a:rPr lang="en-US" sz="1800" b="1" dirty="0"/>
              <a:t>Drooling</a:t>
            </a:r>
            <a:r>
              <a:rPr lang="en-US" sz="1800" dirty="0"/>
              <a:t> is usually present and the neck is hyperextended in an attempt to maintain the airway. The child may assume the </a:t>
            </a:r>
            <a:r>
              <a:rPr lang="en-US" sz="1800" b="1" dirty="0"/>
              <a:t>tripod position</a:t>
            </a:r>
            <a:r>
              <a:rPr lang="en-US" sz="1800" dirty="0" smtClean="0"/>
              <a:t>.</a:t>
            </a:r>
            <a:endParaRPr lang="en-US" sz="1800" dirty="0"/>
          </a:p>
          <a:p>
            <a:r>
              <a:rPr lang="en-US" sz="1800" dirty="0"/>
              <a:t>A period of </a:t>
            </a:r>
            <a:r>
              <a:rPr lang="en-US" sz="1800" b="1" dirty="0"/>
              <a:t>air hunger with restlessness </a:t>
            </a:r>
            <a:r>
              <a:rPr lang="en-US" sz="1800" dirty="0"/>
              <a:t>may be followed by </a:t>
            </a:r>
            <a:r>
              <a:rPr lang="en-US" sz="1800" b="1" dirty="0"/>
              <a:t>rapidly increasing cyanosis and coma</a:t>
            </a:r>
            <a:r>
              <a:rPr lang="en-US" sz="1800" dirty="0"/>
              <a:t>. </a:t>
            </a:r>
          </a:p>
          <a:p>
            <a:r>
              <a:rPr lang="en-US" sz="1800" b="1" dirty="0"/>
              <a:t>Stridor is a late finding </a:t>
            </a:r>
            <a:r>
              <a:rPr lang="en-US" sz="1800" dirty="0"/>
              <a:t>and suggests near-complete airway obstruction. </a:t>
            </a:r>
          </a:p>
          <a:p>
            <a:r>
              <a:rPr lang="en-US" sz="1800" b="1" dirty="0"/>
              <a:t>Complete obstruction of the airway and death </a:t>
            </a:r>
            <a:r>
              <a:rPr lang="en-US" sz="1800" dirty="0"/>
              <a:t>can ensue unless adequate treatment is provided. </a:t>
            </a:r>
          </a:p>
          <a:p>
            <a:endParaRPr lang="en-US" sz="1800" dirty="0"/>
          </a:p>
        </p:txBody>
      </p:sp>
      <p:pic>
        <p:nvPicPr>
          <p:cNvPr id="4" name="Picture 2" descr="https://s-media-cache-ak0.pinimg.com/236x/a9/94/88/a9948822f56f81364d0af5b3de1a0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056" y="2538549"/>
            <a:ext cx="360099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9153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healthy vs epiglotti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021" y="2835864"/>
            <a:ext cx="4667250" cy="2324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6890" y="2420983"/>
            <a:ext cx="6350131" cy="3651504"/>
          </a:xfrm>
        </p:spPr>
        <p:txBody>
          <a:bodyPr/>
          <a:lstStyle/>
          <a:p>
            <a:r>
              <a:rPr lang="en-US" dirty="0"/>
              <a:t>The diagnosis requires </a:t>
            </a:r>
            <a:r>
              <a:rPr lang="en-US" b="1" dirty="0"/>
              <a:t>visualization under controlled circumstances such as an operating room or intensive care unit </a:t>
            </a:r>
            <a:r>
              <a:rPr lang="en-US" dirty="0"/>
              <a:t>of </a:t>
            </a:r>
            <a:r>
              <a:rPr lang="en-US" b="1" dirty="0"/>
              <a:t>a large, cherry red, swollen epiglottis by laryngoscopy</a:t>
            </a:r>
            <a:r>
              <a:rPr lang="en-US" dirty="0"/>
              <a:t>. </a:t>
            </a:r>
          </a:p>
          <a:p>
            <a:endParaRPr lang="en-US" dirty="0"/>
          </a:p>
          <a:p>
            <a:r>
              <a:rPr lang="en-US" b="1" dirty="0"/>
              <a:t>Anxiety-provoking interventions </a:t>
            </a:r>
            <a:r>
              <a:rPr lang="en-US" dirty="0"/>
              <a:t>such as phlebotomy, intravenous line placement, placing the child supine, or direct inspection of the oral cavity </a:t>
            </a:r>
            <a:r>
              <a:rPr lang="en-US" b="1" dirty="0"/>
              <a:t>should be avoided until the airway is secure</a:t>
            </a:r>
            <a:r>
              <a:rPr lang="en-US" dirty="0"/>
              <a:t>. </a:t>
            </a:r>
          </a:p>
          <a:p>
            <a:endParaRPr lang="en-US" dirty="0"/>
          </a:p>
        </p:txBody>
      </p:sp>
    </p:spTree>
    <p:extLst>
      <p:ext uri="{BB962C8B-B14F-4D97-AF65-F5344CB8AC3E}">
        <p14:creationId xmlns:p14="http://schemas.microsoft.com/office/powerpoint/2010/main" val="12949825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25171" y="1854926"/>
            <a:ext cx="7837714" cy="4746171"/>
          </a:xfrm>
        </p:spPr>
        <p:txBody>
          <a:bodyPr>
            <a:noAutofit/>
          </a:bodyPr>
          <a:lstStyle/>
          <a:p>
            <a:endParaRPr lang="en-US" sz="1600" dirty="0"/>
          </a:p>
          <a:p>
            <a:r>
              <a:rPr lang="en-US" sz="1600" b="1" dirty="0"/>
              <a:t>If epiglottitis is thought to be possible but not certain in a patient with acute upper airway obstruction, the patient may undergo lateral radiographs of the upper airway first if stable</a:t>
            </a:r>
            <a:r>
              <a:rPr lang="en-US" sz="1600" b="1" dirty="0" smtClean="0"/>
              <a:t>.</a:t>
            </a:r>
            <a:endParaRPr lang="en-US" sz="1600" dirty="0"/>
          </a:p>
          <a:p>
            <a:r>
              <a:rPr lang="en-US" sz="1600" dirty="0"/>
              <a:t>Classic radiographs of a child who has epiglottitis show </a:t>
            </a:r>
            <a:r>
              <a:rPr lang="en-US" sz="1600" b="1" dirty="0" smtClean="0"/>
              <a:t>the thumb sign</a:t>
            </a:r>
            <a:r>
              <a:rPr lang="en-US" sz="1600" dirty="0"/>
              <a:t>. </a:t>
            </a:r>
          </a:p>
          <a:p>
            <a:r>
              <a:rPr lang="en-US" sz="1600" dirty="0"/>
              <a:t>If the concern for epiglottitis still exists after the radiographs, </a:t>
            </a:r>
            <a:r>
              <a:rPr lang="en-US" sz="1600" b="1" dirty="0"/>
              <a:t>direct visualization should be performed</a:t>
            </a:r>
            <a:r>
              <a:rPr lang="en-US" sz="1600" dirty="0"/>
              <a:t>. </a:t>
            </a:r>
          </a:p>
          <a:p>
            <a:r>
              <a:rPr lang="en-US" sz="1600" dirty="0"/>
              <a:t>A physician skilled in airway management and use of intubation equipment should accompany patients with suspected epiglottitis at all times</a:t>
            </a:r>
            <a:r>
              <a:rPr lang="en-US" sz="1600" dirty="0" smtClean="0"/>
              <a:t>.</a:t>
            </a:r>
            <a:endParaRPr lang="en-US" sz="1600" dirty="0"/>
          </a:p>
          <a:p>
            <a:r>
              <a:rPr lang="en-US" sz="1600" b="1" dirty="0"/>
              <a:t>Establishing an airway by endotracheal intubation or, less often, by tracheostomy is indicated in patients with epiglottitis, regardless of the degree of apparent respiratory distress</a:t>
            </a:r>
            <a:r>
              <a:rPr lang="en-US" sz="1600" dirty="0" smtClean="0"/>
              <a:t>.</a:t>
            </a:r>
            <a:endParaRPr lang="en-US" sz="1600" dirty="0"/>
          </a:p>
          <a:p>
            <a:r>
              <a:rPr lang="en-US" sz="1600" b="1" dirty="0"/>
              <a:t>In general, children with acute epiglottitis are intubated for 2-3 days, because the response to antibiotics is usually rapid. </a:t>
            </a:r>
            <a:endParaRPr lang="en-US" sz="1600" dirty="0"/>
          </a:p>
          <a:p>
            <a:r>
              <a:rPr lang="en-US" sz="1600" dirty="0"/>
              <a:t>Most patients have </a:t>
            </a:r>
            <a:r>
              <a:rPr lang="en-US" sz="1600" b="1" dirty="0"/>
              <a:t>concomitant bacteremia</a:t>
            </a:r>
            <a:r>
              <a:rPr lang="en-US" sz="1600" dirty="0"/>
              <a:t>.</a:t>
            </a:r>
            <a:endParaRPr lang="ar-JO" sz="1600" dirty="0"/>
          </a:p>
          <a:p>
            <a:endParaRPr lang="en-US" sz="1600" dirty="0"/>
          </a:p>
        </p:txBody>
      </p:sp>
      <p:pic>
        <p:nvPicPr>
          <p:cNvPr id="4" name="Picture 3"/>
          <p:cNvPicPr>
            <a:picLocks noChangeAspect="1"/>
          </p:cNvPicPr>
          <p:nvPr/>
        </p:nvPicPr>
        <p:blipFill>
          <a:blip r:embed="rId2"/>
          <a:stretch>
            <a:fillRect/>
          </a:stretch>
        </p:blipFill>
        <p:spPr>
          <a:xfrm>
            <a:off x="8362885" y="2438399"/>
            <a:ext cx="3829115" cy="3553097"/>
          </a:xfrm>
          <a:prstGeom prst="rect">
            <a:avLst/>
          </a:prstGeom>
        </p:spPr>
      </p:pic>
      <p:sp>
        <p:nvSpPr>
          <p:cNvPr id="5" name="Right Arrow 4"/>
          <p:cNvSpPr/>
          <p:nvPr/>
        </p:nvSpPr>
        <p:spPr>
          <a:xfrm rot="13897195">
            <a:off x="10288296" y="4584054"/>
            <a:ext cx="1203202"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1017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843" y="577054"/>
            <a:ext cx="8897565" cy="1560716"/>
          </a:xfrm>
        </p:spPr>
        <p:txBody>
          <a:bodyPr/>
          <a:lstStyle/>
          <a:p>
            <a:r>
              <a:rPr lang="en-US" b="1" dirty="0">
                <a:solidFill>
                  <a:schemeClr val="tx2">
                    <a:lumMod val="50000"/>
                    <a:lumOff val="50000"/>
                  </a:schemeClr>
                </a:solidFill>
              </a:rPr>
              <a:t>TREATMENT</a:t>
            </a:r>
            <a:endParaRPr lang="en-US" dirty="0">
              <a:solidFill>
                <a:schemeClr val="tx2">
                  <a:lumMod val="50000"/>
                  <a:lumOff val="50000"/>
                </a:schemeClr>
              </a:solidFill>
            </a:endParaRPr>
          </a:p>
        </p:txBody>
      </p:sp>
      <p:sp>
        <p:nvSpPr>
          <p:cNvPr id="3" name="Content Placeholder 2"/>
          <p:cNvSpPr>
            <a:spLocks noGrp="1"/>
          </p:cNvSpPr>
          <p:nvPr>
            <p:ph idx="1"/>
          </p:nvPr>
        </p:nvSpPr>
        <p:spPr>
          <a:xfrm>
            <a:off x="1932214" y="1898469"/>
            <a:ext cx="8770571" cy="4484913"/>
          </a:xfrm>
        </p:spPr>
        <p:txBody>
          <a:bodyPr>
            <a:normAutofit/>
          </a:bodyPr>
          <a:lstStyle/>
          <a:p>
            <a:endParaRPr lang="en-US" dirty="0" smtClean="0"/>
          </a:p>
          <a:p>
            <a:r>
              <a:rPr lang="en-US" dirty="0" smtClean="0"/>
              <a:t>After insertion of the artificial airway, the patient should improve immediately, and respiratory distress and cyanosis should disappear.</a:t>
            </a:r>
            <a:endParaRPr lang="ar-JO" dirty="0" smtClean="0"/>
          </a:p>
          <a:p>
            <a:endParaRPr lang="en-US" dirty="0" smtClean="0"/>
          </a:p>
          <a:p>
            <a:r>
              <a:rPr lang="en-US" dirty="0" smtClean="0"/>
              <a:t>Epiglottitis resolves after a few days of antibiotics, and the patient may be </a:t>
            </a:r>
            <a:r>
              <a:rPr lang="en-US" dirty="0" err="1" smtClean="0"/>
              <a:t>extubated</a:t>
            </a:r>
            <a:r>
              <a:rPr lang="en-US" dirty="0" smtClean="0"/>
              <a:t>; </a:t>
            </a:r>
            <a:r>
              <a:rPr lang="en-US" b="1" dirty="0" smtClean="0"/>
              <a:t>antibiotics should be continued for at least 10 days</a:t>
            </a:r>
            <a:r>
              <a:rPr lang="en-US" dirty="0" smtClean="0"/>
              <a:t>. </a:t>
            </a:r>
          </a:p>
          <a:p>
            <a:endParaRPr lang="en-US" dirty="0" smtClean="0"/>
          </a:p>
          <a:p>
            <a:r>
              <a:rPr lang="en-US" dirty="0" smtClean="0"/>
              <a:t>Chemoprophylaxis is not routinely recommended but there are some </a:t>
            </a:r>
            <a:r>
              <a:rPr lang="en-US" b="1" dirty="0" smtClean="0"/>
              <a:t>Indications for rifampin prophylaxis</a:t>
            </a:r>
            <a:r>
              <a:rPr lang="en-US" dirty="0" smtClean="0"/>
              <a:t> for all household contact .</a:t>
            </a:r>
          </a:p>
          <a:p>
            <a:endParaRPr lang="en-US" dirty="0"/>
          </a:p>
        </p:txBody>
      </p:sp>
    </p:spTree>
    <p:extLst>
      <p:ext uri="{BB962C8B-B14F-4D97-AF65-F5344CB8AC3E}">
        <p14:creationId xmlns:p14="http://schemas.microsoft.com/office/powerpoint/2010/main" val="3762230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50000"/>
                    <a:lumOff val="50000"/>
                  </a:schemeClr>
                </a:solidFill>
              </a:rPr>
              <a:t>EPIDEMIOLOGY</a:t>
            </a:r>
            <a:r>
              <a:rPr lang="en-US" b="1" dirty="0" smtClean="0"/>
              <a:t/>
            </a:r>
            <a:br>
              <a:rPr lang="en-US" b="1" dirty="0" smtClean="0"/>
            </a:br>
            <a:endParaRPr lang="en-US" dirty="0"/>
          </a:p>
        </p:txBody>
      </p:sp>
      <p:sp>
        <p:nvSpPr>
          <p:cNvPr id="3" name="Content Placeholder 2"/>
          <p:cNvSpPr>
            <a:spLocks noGrp="1"/>
          </p:cNvSpPr>
          <p:nvPr>
            <p:ph idx="1"/>
          </p:nvPr>
        </p:nvSpPr>
        <p:spPr>
          <a:xfrm>
            <a:off x="777240" y="1889760"/>
            <a:ext cx="10515600" cy="4861969"/>
          </a:xfrm>
        </p:spPr>
        <p:txBody>
          <a:bodyPr>
            <a:normAutofit lnSpcReduction="10000"/>
          </a:bodyPr>
          <a:lstStyle/>
          <a:p>
            <a:endParaRPr lang="en-US" sz="1600" dirty="0" smtClean="0"/>
          </a:p>
          <a:p>
            <a:r>
              <a:rPr lang="en-US" sz="1600" b="1" dirty="0" smtClean="0"/>
              <a:t>Acute bacterial sinusitis can occur at any age. </a:t>
            </a:r>
            <a:endParaRPr lang="en-US" sz="1600" dirty="0" smtClean="0"/>
          </a:p>
          <a:p>
            <a:r>
              <a:rPr lang="en-US" sz="1600" b="1" dirty="0" smtClean="0"/>
              <a:t>Predisposing conditions include :</a:t>
            </a:r>
          </a:p>
          <a:p>
            <a:pPr lvl="1"/>
            <a:r>
              <a:rPr lang="en-US" sz="1600" dirty="0" smtClean="0"/>
              <a:t>viral upper respiratory tract infections. </a:t>
            </a:r>
          </a:p>
          <a:p>
            <a:pPr lvl="1"/>
            <a:r>
              <a:rPr lang="en-US" sz="1600" dirty="0" smtClean="0"/>
              <a:t>allergic rhinitis. </a:t>
            </a:r>
          </a:p>
          <a:p>
            <a:pPr lvl="1"/>
            <a:r>
              <a:rPr lang="en-US" sz="1600" dirty="0" smtClean="0"/>
              <a:t>cigarette smoke exposure. </a:t>
            </a:r>
          </a:p>
          <a:p>
            <a:pPr lvl="1"/>
            <a:r>
              <a:rPr lang="en-US" sz="1600" dirty="0" smtClean="0"/>
              <a:t>immune deficiencies particularly of antibody production (immunoglobulin IgG, IgG subclasses, IgA), abnormalities of phagocyte function.</a:t>
            </a:r>
          </a:p>
          <a:p>
            <a:pPr lvl="1"/>
            <a:r>
              <a:rPr lang="en-US" sz="1600" dirty="0" smtClean="0"/>
              <a:t>cystic fibrosis</a:t>
            </a:r>
            <a:r>
              <a:rPr lang="en-US" sz="1600" dirty="0"/>
              <a:t> </a:t>
            </a:r>
            <a:r>
              <a:rPr lang="en-US" sz="1600" dirty="0" smtClean="0"/>
              <a:t>.</a:t>
            </a:r>
          </a:p>
          <a:p>
            <a:pPr lvl="1"/>
            <a:r>
              <a:rPr lang="en-US" sz="1600" dirty="0" smtClean="0"/>
              <a:t> ciliary dysfunction.</a:t>
            </a:r>
          </a:p>
          <a:p>
            <a:pPr lvl="1"/>
            <a:r>
              <a:rPr lang="en-US" sz="1600" dirty="0" smtClean="0"/>
              <a:t>gastroesophageal reflux.</a:t>
            </a:r>
          </a:p>
          <a:p>
            <a:pPr lvl="1"/>
            <a:r>
              <a:rPr lang="en-US" sz="1600" dirty="0" smtClean="0"/>
              <a:t>anatomic defects (cleft palate), nasal polyps. </a:t>
            </a:r>
          </a:p>
          <a:p>
            <a:pPr lvl="1"/>
            <a:r>
              <a:rPr lang="en-US" sz="1600" dirty="0" smtClean="0"/>
              <a:t>nasal foreign bodies (including nasogastric tubes). </a:t>
            </a:r>
          </a:p>
          <a:p>
            <a:endParaRPr lang="en-US" dirty="0"/>
          </a:p>
        </p:txBody>
      </p:sp>
    </p:spTree>
    <p:extLst>
      <p:ext uri="{BB962C8B-B14F-4D97-AF65-F5344CB8AC3E}">
        <p14:creationId xmlns:p14="http://schemas.microsoft.com/office/powerpoint/2010/main" val="16755087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45426" y="2525486"/>
            <a:ext cx="8770571" cy="3651504"/>
          </a:xfrm>
        </p:spPr>
        <p:txBody>
          <a:bodyPr/>
          <a:lstStyle/>
          <a:p>
            <a:pPr marL="0" indent="0">
              <a:buNone/>
            </a:pPr>
            <a:r>
              <a:rPr lang="en-US" sz="5000" b="1" dirty="0">
                <a:solidFill>
                  <a:schemeClr val="tx2">
                    <a:lumMod val="50000"/>
                    <a:lumOff val="50000"/>
                  </a:schemeClr>
                </a:solidFill>
              </a:rPr>
              <a:t>Acute Infectious Laryngitis</a:t>
            </a:r>
          </a:p>
          <a:p>
            <a:endParaRPr lang="en-US" dirty="0"/>
          </a:p>
        </p:txBody>
      </p:sp>
    </p:spTree>
    <p:extLst>
      <p:ext uri="{BB962C8B-B14F-4D97-AF65-F5344CB8AC3E}">
        <p14:creationId xmlns:p14="http://schemas.microsoft.com/office/powerpoint/2010/main" val="42708446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060" y="568345"/>
            <a:ext cx="8897565" cy="1560716"/>
          </a:xfrm>
        </p:spPr>
        <p:txBody>
          <a:bodyPr/>
          <a:lstStyle/>
          <a:p>
            <a:r>
              <a:rPr lang="en-US" b="1" dirty="0">
                <a:solidFill>
                  <a:schemeClr val="tx2">
                    <a:lumMod val="50000"/>
                    <a:lumOff val="50000"/>
                  </a:schemeClr>
                </a:solidFill>
              </a:rPr>
              <a:t>Acute Infectious Laryngitis</a:t>
            </a:r>
            <a:br>
              <a:rPr lang="en-US" b="1" dirty="0">
                <a:solidFill>
                  <a:schemeClr val="tx2">
                    <a:lumMod val="50000"/>
                    <a:lumOff val="50000"/>
                  </a:schemeClr>
                </a:solidFill>
              </a:rPr>
            </a:br>
            <a:endParaRPr lang="en-US" dirty="0">
              <a:solidFill>
                <a:schemeClr val="tx2">
                  <a:lumMod val="50000"/>
                  <a:lumOff val="50000"/>
                </a:schemeClr>
              </a:solidFill>
            </a:endParaRPr>
          </a:p>
        </p:txBody>
      </p:sp>
      <p:sp>
        <p:nvSpPr>
          <p:cNvPr id="3" name="Content Placeholder 2"/>
          <p:cNvSpPr>
            <a:spLocks noGrp="1"/>
          </p:cNvSpPr>
          <p:nvPr>
            <p:ph idx="1"/>
          </p:nvPr>
        </p:nvSpPr>
        <p:spPr>
          <a:xfrm>
            <a:off x="1845128" y="2194559"/>
            <a:ext cx="9554392" cy="4014651"/>
          </a:xfrm>
        </p:spPr>
        <p:txBody>
          <a:bodyPr>
            <a:noAutofit/>
          </a:bodyPr>
          <a:lstStyle/>
          <a:p>
            <a:endParaRPr lang="en-US" b="1" dirty="0" smtClean="0"/>
          </a:p>
          <a:p>
            <a:r>
              <a:rPr lang="en-US" b="1" dirty="0" smtClean="0"/>
              <a:t>Viruses</a:t>
            </a:r>
            <a:r>
              <a:rPr lang="en-US" dirty="0" smtClean="0"/>
              <a:t> cause most cases; </a:t>
            </a:r>
            <a:r>
              <a:rPr lang="en-US" b="1" dirty="0" smtClean="0"/>
              <a:t>diphtheria</a:t>
            </a:r>
            <a:r>
              <a:rPr lang="en-US" dirty="0" smtClean="0"/>
              <a:t> is an exception but is extremely rare in industrialized countries </a:t>
            </a:r>
          </a:p>
          <a:p>
            <a:r>
              <a:rPr lang="en-US" dirty="0" smtClean="0"/>
              <a:t>The onset is characterized by an upper respiratory tract infection then sore throat, cough, and hoarseness appear. </a:t>
            </a:r>
          </a:p>
          <a:p>
            <a:r>
              <a:rPr lang="en-US" dirty="0" smtClean="0"/>
              <a:t>The illness is generally mild; respiratory distress is unusual except in the young infant. </a:t>
            </a:r>
            <a:r>
              <a:rPr lang="en-US" b="1" dirty="0" smtClean="0"/>
              <a:t>Hoarseness and loss of voice </a:t>
            </a:r>
            <a:r>
              <a:rPr lang="en-US" dirty="0" smtClean="0"/>
              <a:t>may be out of proportion to systemic signs and symptoms. </a:t>
            </a:r>
          </a:p>
          <a:p>
            <a:r>
              <a:rPr lang="en-US" dirty="0" smtClean="0"/>
              <a:t>Inflammatory edema of the vocal cords and subglottic tissue may be demonstrated </a:t>
            </a:r>
            <a:r>
              <a:rPr lang="en-US" b="1" dirty="0" err="1" smtClean="0"/>
              <a:t>laryngoscopically</a:t>
            </a:r>
            <a:r>
              <a:rPr lang="en-US" dirty="0" smtClean="0"/>
              <a:t>. </a:t>
            </a:r>
            <a:endParaRPr lang="ar-JO" dirty="0" smtClean="0"/>
          </a:p>
          <a:p>
            <a:endParaRPr lang="en-US" dirty="0"/>
          </a:p>
        </p:txBody>
      </p:sp>
    </p:spTree>
    <p:extLst>
      <p:ext uri="{BB962C8B-B14F-4D97-AF65-F5344CB8AC3E}">
        <p14:creationId xmlns:p14="http://schemas.microsoft.com/office/powerpoint/2010/main" val="4240091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
            </a:r>
            <a:br>
              <a:rPr lang="en-US" i="1" dirty="0"/>
            </a:br>
            <a:endParaRPr lang="en-US" dirty="0"/>
          </a:p>
        </p:txBody>
      </p:sp>
      <p:sp>
        <p:nvSpPr>
          <p:cNvPr id="3" name="Content Placeholder 2"/>
          <p:cNvSpPr>
            <a:spLocks noGrp="1"/>
          </p:cNvSpPr>
          <p:nvPr>
            <p:ph idx="1"/>
          </p:nvPr>
        </p:nvSpPr>
        <p:spPr>
          <a:xfrm>
            <a:off x="3491049" y="2725783"/>
            <a:ext cx="8770571" cy="3651504"/>
          </a:xfrm>
        </p:spPr>
        <p:txBody>
          <a:bodyPr>
            <a:normAutofit/>
          </a:bodyPr>
          <a:lstStyle/>
          <a:p>
            <a:pPr marL="0" indent="0">
              <a:buNone/>
            </a:pPr>
            <a:r>
              <a:rPr lang="en-US" sz="5000" b="1" dirty="0">
                <a:solidFill>
                  <a:schemeClr val="tx2">
                    <a:lumMod val="50000"/>
                    <a:lumOff val="50000"/>
                  </a:schemeClr>
                </a:solidFill>
              </a:rPr>
              <a:t>Bacterial </a:t>
            </a:r>
            <a:r>
              <a:rPr lang="en-US" sz="5000" b="1" dirty="0" err="1">
                <a:solidFill>
                  <a:schemeClr val="tx2">
                    <a:lumMod val="50000"/>
                    <a:lumOff val="50000"/>
                  </a:schemeClr>
                </a:solidFill>
              </a:rPr>
              <a:t>Tracheitis</a:t>
            </a:r>
            <a:endParaRPr lang="en-US" sz="5000" dirty="0">
              <a:solidFill>
                <a:schemeClr val="tx2">
                  <a:lumMod val="50000"/>
                  <a:lumOff val="50000"/>
                </a:schemeClr>
              </a:solidFill>
            </a:endParaRPr>
          </a:p>
        </p:txBody>
      </p:sp>
    </p:spTree>
    <p:extLst>
      <p:ext uri="{BB962C8B-B14F-4D97-AF65-F5344CB8AC3E}">
        <p14:creationId xmlns:p14="http://schemas.microsoft.com/office/powerpoint/2010/main" val="16172079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50000"/>
                    <a:lumOff val="50000"/>
                  </a:schemeClr>
                </a:solidFill>
              </a:rPr>
              <a:t>Bacterial </a:t>
            </a:r>
            <a:r>
              <a:rPr lang="en-US" b="1" dirty="0" err="1">
                <a:solidFill>
                  <a:schemeClr val="tx2">
                    <a:lumMod val="50000"/>
                    <a:lumOff val="50000"/>
                  </a:schemeClr>
                </a:solidFill>
              </a:rPr>
              <a:t>Tracheitis</a:t>
            </a:r>
            <a:r>
              <a:rPr lang="en-US" i="1" dirty="0">
                <a:solidFill>
                  <a:schemeClr val="tx2">
                    <a:lumMod val="50000"/>
                    <a:lumOff val="50000"/>
                  </a:schemeClr>
                </a:solidFill>
              </a:rPr>
              <a:t/>
            </a:r>
            <a:br>
              <a:rPr lang="en-US" i="1" dirty="0">
                <a:solidFill>
                  <a:schemeClr val="tx2">
                    <a:lumMod val="50000"/>
                    <a:lumOff val="50000"/>
                  </a:schemeClr>
                </a:solidFill>
              </a:rPr>
            </a:br>
            <a:endParaRPr lang="en-US" dirty="0">
              <a:solidFill>
                <a:schemeClr val="tx2">
                  <a:lumMod val="50000"/>
                  <a:lumOff val="50000"/>
                </a:schemeClr>
              </a:solidFill>
            </a:endParaRPr>
          </a:p>
        </p:txBody>
      </p:sp>
      <p:sp>
        <p:nvSpPr>
          <p:cNvPr id="3" name="Content Placeholder 2"/>
          <p:cNvSpPr>
            <a:spLocks noGrp="1"/>
          </p:cNvSpPr>
          <p:nvPr>
            <p:ph idx="1"/>
          </p:nvPr>
        </p:nvSpPr>
        <p:spPr>
          <a:xfrm>
            <a:off x="2202180" y="2307771"/>
            <a:ext cx="8770571" cy="4023360"/>
          </a:xfrm>
        </p:spPr>
        <p:txBody>
          <a:bodyPr>
            <a:normAutofit fontScale="92500" lnSpcReduction="20000"/>
          </a:bodyPr>
          <a:lstStyle/>
          <a:p>
            <a:endParaRPr lang="en-US" b="1" i="1" u="sng" dirty="0" smtClean="0"/>
          </a:p>
          <a:p>
            <a:r>
              <a:rPr lang="en-US" b="1" i="1" u="sng" dirty="0" smtClean="0"/>
              <a:t>S. aureus </a:t>
            </a:r>
            <a:r>
              <a:rPr lang="en-US" dirty="0" smtClean="0"/>
              <a:t>is the most commonly isolated pathogen with isolated reports of methicillin resistant </a:t>
            </a:r>
            <a:r>
              <a:rPr lang="en-US" i="1" dirty="0" smtClean="0"/>
              <a:t>S. aureus</a:t>
            </a:r>
            <a:r>
              <a:rPr lang="en-US" dirty="0" smtClean="0"/>
              <a:t>. </a:t>
            </a:r>
            <a:r>
              <a:rPr lang="en-US" i="1" dirty="0" smtClean="0"/>
              <a:t>S. </a:t>
            </a:r>
            <a:r>
              <a:rPr lang="en-US" i="1" dirty="0" err="1" smtClean="0"/>
              <a:t>pneumoniae</a:t>
            </a:r>
            <a:r>
              <a:rPr lang="en-US" dirty="0" smtClean="0"/>
              <a:t>, </a:t>
            </a:r>
            <a:r>
              <a:rPr lang="en-US" i="1" dirty="0" smtClean="0"/>
              <a:t>S. </a:t>
            </a:r>
            <a:r>
              <a:rPr lang="en-US" i="1" dirty="0" err="1" smtClean="0"/>
              <a:t>pyogenes</a:t>
            </a:r>
            <a:r>
              <a:rPr lang="en-US" dirty="0" smtClean="0"/>
              <a:t>, </a:t>
            </a:r>
            <a:r>
              <a:rPr lang="en-US" i="1" dirty="0" smtClean="0"/>
              <a:t>Moraxella </a:t>
            </a:r>
            <a:r>
              <a:rPr lang="en-US" i="1" dirty="0" err="1" smtClean="0"/>
              <a:t>catarrhalis</a:t>
            </a:r>
            <a:r>
              <a:rPr lang="en-US" dirty="0" smtClean="0"/>
              <a:t>, </a:t>
            </a:r>
            <a:r>
              <a:rPr lang="en-US" dirty="0" err="1" smtClean="0"/>
              <a:t>nontypeable</a:t>
            </a:r>
            <a:r>
              <a:rPr lang="en-US" dirty="0" smtClean="0"/>
              <a:t> </a:t>
            </a:r>
            <a:r>
              <a:rPr lang="en-US" i="1" dirty="0" smtClean="0"/>
              <a:t>H. </a:t>
            </a:r>
            <a:r>
              <a:rPr lang="en-US" i="1" dirty="0" err="1" smtClean="0"/>
              <a:t>influenzae</a:t>
            </a:r>
            <a:r>
              <a:rPr lang="en-US" i="1" dirty="0" smtClean="0"/>
              <a:t>, </a:t>
            </a:r>
            <a:r>
              <a:rPr lang="en-US" dirty="0" smtClean="0"/>
              <a:t>and anaerobic.</a:t>
            </a:r>
          </a:p>
          <a:p>
            <a:endParaRPr lang="en-US" dirty="0" smtClean="0"/>
          </a:p>
          <a:p>
            <a:r>
              <a:rPr lang="en-US" dirty="0" smtClean="0"/>
              <a:t>The mean age is between 5 and 7yr. </a:t>
            </a:r>
          </a:p>
          <a:p>
            <a:endParaRPr lang="en-US" dirty="0" smtClean="0"/>
          </a:p>
          <a:p>
            <a:r>
              <a:rPr lang="en-US" dirty="0" smtClean="0"/>
              <a:t>Bacterial </a:t>
            </a:r>
            <a:r>
              <a:rPr lang="en-US" dirty="0" err="1" smtClean="0"/>
              <a:t>tracheitis</a:t>
            </a:r>
            <a:r>
              <a:rPr lang="en-US" dirty="0" smtClean="0"/>
              <a:t> </a:t>
            </a:r>
            <a:r>
              <a:rPr lang="en-US" b="1" dirty="0" smtClean="0"/>
              <a:t>often follows a viral respiratory infection</a:t>
            </a:r>
            <a:r>
              <a:rPr lang="en-US" dirty="0" smtClean="0"/>
              <a:t>. </a:t>
            </a:r>
          </a:p>
          <a:p>
            <a:endParaRPr lang="en-US" dirty="0" smtClean="0"/>
          </a:p>
          <a:p>
            <a:r>
              <a:rPr lang="en-US" b="1" dirty="0" smtClean="0"/>
              <a:t>This life-threatening entity is more common than epiglottitis in vaccinated populations.</a:t>
            </a:r>
            <a:endParaRPr lang="ar-JO" b="1" dirty="0" smtClean="0"/>
          </a:p>
          <a:p>
            <a:endParaRPr lang="en-US" dirty="0"/>
          </a:p>
        </p:txBody>
      </p:sp>
    </p:spTree>
    <p:extLst>
      <p:ext uri="{BB962C8B-B14F-4D97-AF65-F5344CB8AC3E}">
        <p14:creationId xmlns:p14="http://schemas.microsoft.com/office/powerpoint/2010/main" val="17223731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140" y="1125693"/>
            <a:ext cx="8897565" cy="1560716"/>
          </a:xfrm>
        </p:spPr>
        <p:txBody>
          <a:bodyPr>
            <a:normAutofit fontScale="90000"/>
          </a:bodyPr>
          <a:lstStyle/>
          <a:p>
            <a:r>
              <a:rPr lang="en-US" b="1" dirty="0">
                <a:solidFill>
                  <a:schemeClr val="tx2">
                    <a:lumMod val="50000"/>
                    <a:lumOff val="50000"/>
                  </a:schemeClr>
                </a:solidFill>
              </a:rPr>
              <a:t>CLINICAL MANIFESTATIONS</a:t>
            </a:r>
            <a:br>
              <a:rPr lang="en-US" b="1" dirty="0">
                <a:solidFill>
                  <a:schemeClr val="tx2">
                    <a:lumMod val="50000"/>
                    <a:lumOff val="50000"/>
                  </a:schemeClr>
                </a:solidFill>
              </a:rPr>
            </a:br>
            <a:endParaRPr lang="en-US" dirty="0">
              <a:solidFill>
                <a:schemeClr val="tx2">
                  <a:lumMod val="50000"/>
                  <a:lumOff val="50000"/>
                </a:schemeClr>
              </a:solidFill>
            </a:endParaRPr>
          </a:p>
        </p:txBody>
      </p:sp>
      <p:sp>
        <p:nvSpPr>
          <p:cNvPr id="3" name="Content Placeholder 2"/>
          <p:cNvSpPr>
            <a:spLocks noGrp="1"/>
          </p:cNvSpPr>
          <p:nvPr>
            <p:ph idx="1"/>
          </p:nvPr>
        </p:nvSpPr>
        <p:spPr>
          <a:xfrm>
            <a:off x="785948" y="2226219"/>
            <a:ext cx="10515600" cy="4351338"/>
          </a:xfrm>
        </p:spPr>
        <p:txBody>
          <a:bodyPr>
            <a:noAutofit/>
          </a:bodyPr>
          <a:lstStyle/>
          <a:p>
            <a:r>
              <a:rPr lang="en-US" sz="2000" dirty="0" smtClean="0"/>
              <a:t>Typically, the child has a </a:t>
            </a:r>
            <a:r>
              <a:rPr lang="en-US" sz="2000" b="1" dirty="0" smtClean="0"/>
              <a:t>brassy cough</a:t>
            </a:r>
            <a:r>
              <a:rPr lang="en-US" sz="2000" dirty="0" smtClean="0"/>
              <a:t>, apparently as part of a viral croup. </a:t>
            </a:r>
          </a:p>
          <a:p>
            <a:r>
              <a:rPr lang="en-US" sz="2000" b="1" dirty="0" smtClean="0"/>
              <a:t>High fever and “toxicity” with respiratory distress </a:t>
            </a:r>
            <a:r>
              <a:rPr lang="en-US" sz="2000" dirty="0" smtClean="0"/>
              <a:t>can occur immediately or after a few days of apparent improvement.</a:t>
            </a:r>
          </a:p>
          <a:p>
            <a:r>
              <a:rPr lang="en-US" sz="2000" dirty="0" smtClean="0"/>
              <a:t>The patient </a:t>
            </a:r>
            <a:r>
              <a:rPr lang="en-US" sz="2000" b="1" dirty="0" smtClean="0"/>
              <a:t>can lie flat</a:t>
            </a:r>
            <a:r>
              <a:rPr lang="en-US" sz="2000" dirty="0" smtClean="0"/>
              <a:t>, does </a:t>
            </a:r>
            <a:r>
              <a:rPr lang="en-US" sz="2000" b="1" dirty="0" smtClean="0"/>
              <a:t>not drool</a:t>
            </a:r>
            <a:r>
              <a:rPr lang="en-US" sz="2000" dirty="0" smtClean="0"/>
              <a:t>, and does </a:t>
            </a:r>
            <a:r>
              <a:rPr lang="en-US" sz="2000" b="1" dirty="0" smtClean="0"/>
              <a:t>not have the dysphagia </a:t>
            </a:r>
            <a:r>
              <a:rPr lang="en-US" sz="2000" dirty="0" smtClean="0"/>
              <a:t>associated with epiglottitis. </a:t>
            </a:r>
          </a:p>
          <a:p>
            <a:r>
              <a:rPr lang="en-US" sz="2000" b="1" dirty="0" smtClean="0"/>
              <a:t>The usual treatment for croup (racemic epinephrine) is ineffective. </a:t>
            </a:r>
            <a:endParaRPr lang="en-US" sz="2000" dirty="0" smtClean="0"/>
          </a:p>
          <a:p>
            <a:r>
              <a:rPr lang="en-US" sz="2000" b="1" dirty="0" smtClean="0"/>
              <a:t>50-60% of patients require intubation for management. </a:t>
            </a:r>
            <a:endParaRPr lang="en-US" sz="2000" dirty="0" smtClean="0"/>
          </a:p>
          <a:p>
            <a:r>
              <a:rPr lang="en-US" sz="2000" dirty="0" smtClean="0"/>
              <a:t>The major pathologic feature appears to be mucosal swelling at the level of the cricoid cartilage, complicated by </a:t>
            </a:r>
            <a:r>
              <a:rPr lang="en-US" sz="2000" b="1" dirty="0" smtClean="0"/>
              <a:t>copious, thick, purulent secretion</a:t>
            </a:r>
            <a:r>
              <a:rPr lang="en-US" sz="2000" dirty="0" smtClean="0"/>
              <a:t>.</a:t>
            </a:r>
          </a:p>
          <a:p>
            <a:r>
              <a:rPr lang="en-US" sz="2000" b="1" dirty="0" smtClean="0"/>
              <a:t>Suctioning</a:t>
            </a:r>
            <a:r>
              <a:rPr lang="en-US" sz="2000" dirty="0" smtClean="0"/>
              <a:t> these secretions, although occasionally affording </a:t>
            </a:r>
            <a:r>
              <a:rPr lang="en-US" sz="2000" b="1" dirty="0" smtClean="0"/>
              <a:t>temporary relief</a:t>
            </a:r>
            <a:r>
              <a:rPr lang="en-US" sz="2000" dirty="0" smtClean="0"/>
              <a:t>, usually does not sufficiently obviate the need for an artificial airway.</a:t>
            </a:r>
            <a:endParaRPr lang="ar-JO" sz="2000" dirty="0" smtClean="0"/>
          </a:p>
          <a:p>
            <a:endParaRPr lang="en-US" sz="2000" dirty="0"/>
          </a:p>
        </p:txBody>
      </p:sp>
    </p:spTree>
    <p:extLst>
      <p:ext uri="{BB962C8B-B14F-4D97-AF65-F5344CB8AC3E}">
        <p14:creationId xmlns:p14="http://schemas.microsoft.com/office/powerpoint/2010/main" val="11755776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lumMod val="50000"/>
                    <a:lumOff val="50000"/>
                  </a:schemeClr>
                </a:solidFill>
              </a:rPr>
              <a:t>DIAGNOSIS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The diagnosis is based on evidence of bacterial upper airway disease, which includes high fever, purulent airway secretions, and an absence of the classic findings of epiglottitis. </a:t>
            </a:r>
          </a:p>
          <a:p>
            <a:r>
              <a:rPr lang="en-US" b="1" dirty="0" smtClean="0"/>
              <a:t>X-rays are not needed </a:t>
            </a:r>
            <a:r>
              <a:rPr lang="en-US" dirty="0" smtClean="0"/>
              <a:t>but can show </a:t>
            </a:r>
          </a:p>
          <a:p>
            <a:pPr marL="731520" lvl="1" indent="-457200">
              <a:buFont typeface="+mj-lt"/>
              <a:buAutoNum type="arabicPeriod"/>
            </a:pPr>
            <a:r>
              <a:rPr lang="en-US" b="1" dirty="0" err="1" smtClean="0"/>
              <a:t>pseudomembrane</a:t>
            </a:r>
            <a:r>
              <a:rPr lang="en-US" b="1" dirty="0" smtClean="0"/>
              <a:t> detachment in the trachea, </a:t>
            </a:r>
          </a:p>
          <a:p>
            <a:pPr marL="731520" lvl="1" indent="-457200">
              <a:buFont typeface="+mj-lt"/>
              <a:buAutoNum type="arabicPeriod"/>
            </a:pPr>
            <a:r>
              <a:rPr lang="en-US" b="1" dirty="0" smtClean="0"/>
              <a:t>Subglottic narrowing </a:t>
            </a:r>
          </a:p>
          <a:p>
            <a:pPr marL="731520" lvl="1" indent="-457200">
              <a:buFont typeface="+mj-lt"/>
              <a:buAutoNum type="arabicPeriod"/>
            </a:pPr>
            <a:r>
              <a:rPr lang="en-US" b="1" dirty="0" smtClean="0"/>
              <a:t>a rough and ragged tracheal air column </a:t>
            </a:r>
            <a:r>
              <a:rPr lang="en-US" dirty="0" smtClean="0"/>
              <a:t>.</a:t>
            </a:r>
          </a:p>
          <a:p>
            <a:r>
              <a:rPr lang="en-US" b="1" dirty="0" smtClean="0"/>
              <a:t>Purulent material is noted below the cords during endotracheal intubation.</a:t>
            </a:r>
            <a:endParaRPr lang="ar-JO" b="1" dirty="0" smtClean="0"/>
          </a:p>
          <a:p>
            <a:endParaRPr lang="en-US" dirty="0"/>
          </a:p>
        </p:txBody>
      </p:sp>
    </p:spTree>
    <p:extLst>
      <p:ext uri="{BB962C8B-B14F-4D97-AF65-F5344CB8AC3E}">
        <p14:creationId xmlns:p14="http://schemas.microsoft.com/office/powerpoint/2010/main" val="36912011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50000"/>
                    <a:lumOff val="50000"/>
                  </a:schemeClr>
                </a:solidFill>
              </a:rPr>
              <a:t>TREATMENT</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Empiric therapy recommendations for bacterial </a:t>
            </a:r>
            <a:r>
              <a:rPr lang="en-US" dirty="0" err="1" smtClean="0"/>
              <a:t>tracheitis</a:t>
            </a:r>
            <a:r>
              <a:rPr lang="en-US" dirty="0" smtClean="0"/>
              <a:t> include </a:t>
            </a:r>
            <a:r>
              <a:rPr lang="en-US" b="1" dirty="0" smtClean="0"/>
              <a:t>vancomycin or clindamycin and a third generation cephalosporin</a:t>
            </a:r>
            <a:r>
              <a:rPr lang="en-US" dirty="0" smtClean="0"/>
              <a:t> (e.g., </a:t>
            </a:r>
            <a:r>
              <a:rPr lang="en-US" dirty="0" err="1" smtClean="0"/>
              <a:t>cefotaxime</a:t>
            </a:r>
            <a:r>
              <a:rPr lang="en-US" dirty="0" smtClean="0"/>
              <a:t> or ceftriaxone). </a:t>
            </a:r>
          </a:p>
          <a:p>
            <a:endParaRPr lang="en-US" dirty="0" smtClean="0"/>
          </a:p>
          <a:p>
            <a:r>
              <a:rPr lang="en-US" dirty="0" smtClean="0"/>
              <a:t>When bacterial </a:t>
            </a:r>
            <a:r>
              <a:rPr lang="en-US" dirty="0" err="1" smtClean="0"/>
              <a:t>tracheitis</a:t>
            </a:r>
            <a:r>
              <a:rPr lang="en-US" dirty="0" smtClean="0"/>
              <a:t> is diagnosed by direct laryngoscopy or is strongly suspected on clinical grounds, an </a:t>
            </a:r>
            <a:r>
              <a:rPr lang="en-US" b="1" dirty="0" smtClean="0"/>
              <a:t>artificial airway </a:t>
            </a:r>
            <a:r>
              <a:rPr lang="en-US" dirty="0" smtClean="0"/>
              <a:t>should be strongly considered. </a:t>
            </a:r>
          </a:p>
          <a:p>
            <a:endParaRPr lang="en-US" dirty="0" smtClean="0"/>
          </a:p>
          <a:p>
            <a:r>
              <a:rPr lang="en-US" dirty="0" smtClean="0"/>
              <a:t>Supplemental </a:t>
            </a:r>
            <a:r>
              <a:rPr lang="en-US" b="1" dirty="0" smtClean="0"/>
              <a:t>oxygen</a:t>
            </a:r>
            <a:r>
              <a:rPr lang="en-US" dirty="0" smtClean="0"/>
              <a:t> is usually necessary.</a:t>
            </a:r>
          </a:p>
          <a:p>
            <a:endParaRPr lang="en-US" dirty="0"/>
          </a:p>
        </p:txBody>
      </p:sp>
    </p:spTree>
    <p:extLst>
      <p:ext uri="{BB962C8B-B14F-4D97-AF65-F5344CB8AC3E}">
        <p14:creationId xmlns:p14="http://schemas.microsoft.com/office/powerpoint/2010/main" val="27613943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6754" y="400594"/>
            <a:ext cx="11625943" cy="6209212"/>
          </a:xfrm>
          <a:prstGeom prst="rect">
            <a:avLst/>
          </a:prstGeom>
        </p:spPr>
      </p:pic>
    </p:spTree>
    <p:extLst>
      <p:ext uri="{BB962C8B-B14F-4D97-AF65-F5344CB8AC3E}">
        <p14:creationId xmlns:p14="http://schemas.microsoft.com/office/powerpoint/2010/main" val="25634316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644832" y="3206496"/>
            <a:ext cx="8770571" cy="3651504"/>
          </a:xfrm>
        </p:spPr>
        <p:txBody>
          <a:bodyPr>
            <a:normAutofit/>
          </a:bodyPr>
          <a:lstStyle/>
          <a:p>
            <a:pPr marL="0" indent="0" algn="ctr">
              <a:buNone/>
            </a:pPr>
            <a:r>
              <a:rPr lang="en-US" sz="6000" dirty="0" smtClean="0"/>
              <a:t>Thank you </a:t>
            </a:r>
            <a:endParaRPr lang="en-US" sz="6000" dirty="0"/>
          </a:p>
        </p:txBody>
      </p:sp>
    </p:spTree>
    <p:extLst>
      <p:ext uri="{BB962C8B-B14F-4D97-AF65-F5344CB8AC3E}">
        <p14:creationId xmlns:p14="http://schemas.microsoft.com/office/powerpoint/2010/main" val="1712227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2">
                    <a:lumMod val="50000"/>
                    <a:lumOff val="50000"/>
                  </a:schemeClr>
                </a:solidFill>
              </a:rPr>
              <a:t>CLINICAL MANIFESTATIONS</a:t>
            </a:r>
            <a:br>
              <a:rPr lang="en-US" b="1" dirty="0">
                <a:solidFill>
                  <a:schemeClr val="tx2">
                    <a:lumMod val="50000"/>
                    <a:lumOff val="50000"/>
                  </a:schemeClr>
                </a:solidFill>
              </a:rPr>
            </a:br>
            <a:endParaRPr lang="en-US" dirty="0">
              <a:solidFill>
                <a:schemeClr val="tx2">
                  <a:lumMod val="50000"/>
                  <a:lumOff val="50000"/>
                </a:schemeClr>
              </a:solidFill>
            </a:endParaRPr>
          </a:p>
        </p:txBody>
      </p:sp>
      <p:sp>
        <p:nvSpPr>
          <p:cNvPr id="3" name="Content Placeholder 2"/>
          <p:cNvSpPr>
            <a:spLocks noGrp="1"/>
          </p:cNvSpPr>
          <p:nvPr>
            <p:ph idx="1"/>
          </p:nvPr>
        </p:nvSpPr>
        <p:spPr>
          <a:xfrm>
            <a:off x="733648" y="1978614"/>
            <a:ext cx="10970623" cy="4879386"/>
          </a:xfrm>
        </p:spPr>
        <p:txBody>
          <a:bodyPr>
            <a:noAutofit/>
          </a:bodyPr>
          <a:lstStyle/>
          <a:p>
            <a:endParaRPr lang="en-US" sz="1500" dirty="0" smtClean="0"/>
          </a:p>
          <a:p>
            <a:r>
              <a:rPr lang="en-US" sz="1500" dirty="0" smtClean="0"/>
              <a:t>Children with sinusitis can present with nonspecific complaints, including :</a:t>
            </a:r>
          </a:p>
          <a:p>
            <a:pPr lvl="1"/>
            <a:r>
              <a:rPr lang="en-US" sz="1500" dirty="0" smtClean="0"/>
              <a:t>nasal congestion and purulent nasal discharge (unilateral or bilateral). </a:t>
            </a:r>
          </a:p>
          <a:p>
            <a:pPr lvl="1"/>
            <a:r>
              <a:rPr lang="en-US" sz="1500" dirty="0" smtClean="0"/>
              <a:t>Fever and cough. </a:t>
            </a:r>
          </a:p>
          <a:p>
            <a:pPr lvl="1"/>
            <a:r>
              <a:rPr lang="en-US" sz="1500" dirty="0" smtClean="0"/>
              <a:t>bad breath (halitosis) and a decreased sense of smell (</a:t>
            </a:r>
            <a:r>
              <a:rPr lang="en-US" sz="1500" dirty="0" err="1" smtClean="0"/>
              <a:t>hyposmia</a:t>
            </a:r>
            <a:r>
              <a:rPr lang="en-US" sz="1500" dirty="0" smtClean="0"/>
              <a:t>). </a:t>
            </a:r>
          </a:p>
          <a:p>
            <a:pPr lvl="1"/>
            <a:r>
              <a:rPr lang="en-US" sz="1500" dirty="0" smtClean="0"/>
              <a:t>periorbital edema. </a:t>
            </a:r>
          </a:p>
          <a:p>
            <a:pPr lvl="1"/>
            <a:r>
              <a:rPr lang="en-US" sz="1500" dirty="0" smtClean="0"/>
              <a:t>Headache, pressure exacerbated by bending forward, maxillary tooth pain and facial pain. </a:t>
            </a:r>
          </a:p>
          <a:p>
            <a:pPr marL="182880" lvl="1"/>
            <a:r>
              <a:rPr lang="en-US" sz="1500" dirty="0" smtClean="0"/>
              <a:t>Physical examination reveal erythema and swelling of the nasal mucosa with purulent nasal discharge. </a:t>
            </a:r>
            <a:r>
              <a:rPr lang="en-US" sz="1500" b="1" dirty="0" smtClean="0"/>
              <a:t>Sinus tenderness and </a:t>
            </a:r>
            <a:r>
              <a:rPr lang="en-US" sz="1500" b="1" dirty="0" err="1" smtClean="0"/>
              <a:t>Transllimination</a:t>
            </a:r>
            <a:r>
              <a:rPr lang="en-US" sz="1500" dirty="0" smtClean="0"/>
              <a:t> opaque sinuses in adults.</a:t>
            </a:r>
          </a:p>
          <a:p>
            <a:r>
              <a:rPr lang="en-US" sz="1500" b="1" dirty="0" smtClean="0"/>
              <a:t>Differentiating bacterial sinusitis from a cold </a:t>
            </a:r>
          </a:p>
          <a:p>
            <a:pPr marL="731520" lvl="1" indent="-457200">
              <a:buFont typeface="+mj-lt"/>
              <a:buAutoNum type="arabicPeriod"/>
            </a:pPr>
            <a:r>
              <a:rPr lang="en-US" sz="1500" b="1" dirty="0" smtClean="0"/>
              <a:t>Persistence </a:t>
            </a:r>
            <a:r>
              <a:rPr lang="en-US" sz="1500" dirty="0" smtClean="0"/>
              <a:t>of nasal congestion, rhinorrhea (of any quality) and daytime cough </a:t>
            </a:r>
            <a:r>
              <a:rPr lang="en-US" sz="1500" b="1" dirty="0" smtClean="0"/>
              <a:t>≥10 days </a:t>
            </a:r>
            <a:r>
              <a:rPr lang="en-US" sz="1500" dirty="0" smtClean="0"/>
              <a:t>without improvement.</a:t>
            </a:r>
          </a:p>
          <a:p>
            <a:pPr marL="731520" lvl="1" indent="-457200">
              <a:buFont typeface="+mj-lt"/>
              <a:buAutoNum type="arabicPeriod"/>
            </a:pPr>
            <a:r>
              <a:rPr lang="en-US" sz="1500" b="1" dirty="0" smtClean="0"/>
              <a:t>Severe symptoms </a:t>
            </a:r>
            <a:r>
              <a:rPr lang="en-US" sz="1500" dirty="0" smtClean="0"/>
              <a:t>of temperature ≥39°C (102°F) with purulent nasal discharge </a:t>
            </a:r>
            <a:r>
              <a:rPr lang="en-US" sz="1500" b="1" dirty="0" smtClean="0"/>
              <a:t>&gt;=3 days</a:t>
            </a:r>
            <a:r>
              <a:rPr lang="en-US" sz="1500" dirty="0" smtClean="0"/>
              <a:t>.</a:t>
            </a:r>
          </a:p>
          <a:p>
            <a:pPr marL="731520" lvl="1" indent="-457200">
              <a:buFont typeface="+mj-lt"/>
              <a:buAutoNum type="arabicPeriod"/>
            </a:pPr>
            <a:r>
              <a:rPr lang="en-US" sz="1500" b="1" dirty="0" smtClean="0"/>
              <a:t>Worsening symptoms </a:t>
            </a:r>
            <a:r>
              <a:rPr lang="en-US" sz="1500" dirty="0" smtClean="0"/>
              <a:t>either by recurrence of symptoms after an initial improvement or new symptoms of fever, nasal discharge and daytime cough.</a:t>
            </a:r>
            <a:endParaRPr lang="ar-JO" sz="1500" dirty="0" smtClean="0"/>
          </a:p>
          <a:p>
            <a:endParaRPr lang="en-US" sz="1500" dirty="0"/>
          </a:p>
        </p:txBody>
      </p:sp>
    </p:spTree>
    <p:extLst>
      <p:ext uri="{BB962C8B-B14F-4D97-AF65-F5344CB8AC3E}">
        <p14:creationId xmlns:p14="http://schemas.microsoft.com/office/powerpoint/2010/main" val="3564913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5312" y="803476"/>
            <a:ext cx="8897565" cy="1560716"/>
          </a:xfrm>
        </p:spPr>
        <p:txBody>
          <a:bodyPr/>
          <a:lstStyle/>
          <a:p>
            <a:r>
              <a:rPr lang="en-US" b="1" dirty="0">
                <a:solidFill>
                  <a:schemeClr val="tx2">
                    <a:lumMod val="50000"/>
                    <a:lumOff val="50000"/>
                  </a:schemeClr>
                </a:solidFill>
              </a:rPr>
              <a:t>DIAGNOSIS</a:t>
            </a:r>
            <a:r>
              <a:rPr lang="en-US" b="1" dirty="0"/>
              <a:t/>
            </a:r>
            <a:br>
              <a:rPr lang="en-US" b="1" dirty="0"/>
            </a:br>
            <a:endParaRPr lang="en-US" dirty="0"/>
          </a:p>
        </p:txBody>
      </p:sp>
      <p:sp>
        <p:nvSpPr>
          <p:cNvPr id="3" name="Content Placeholder 2"/>
          <p:cNvSpPr>
            <a:spLocks noGrp="1"/>
          </p:cNvSpPr>
          <p:nvPr>
            <p:ph idx="1"/>
          </p:nvPr>
        </p:nvSpPr>
        <p:spPr>
          <a:xfrm>
            <a:off x="2141220" y="1915886"/>
            <a:ext cx="8770571" cy="3651504"/>
          </a:xfrm>
        </p:spPr>
        <p:txBody>
          <a:bodyPr>
            <a:noAutofit/>
          </a:bodyPr>
          <a:lstStyle/>
          <a:p>
            <a:endParaRPr lang="en-US" sz="1800" dirty="0"/>
          </a:p>
          <a:p>
            <a:r>
              <a:rPr lang="en-US" sz="1800" dirty="0"/>
              <a:t>The clinical diagnosis of acute bacterial sinusitis is based on </a:t>
            </a:r>
            <a:r>
              <a:rPr lang="en-US" sz="1800" b="1" dirty="0" smtClean="0"/>
              <a:t>history</a:t>
            </a:r>
            <a:r>
              <a:rPr lang="en-US" sz="1800" b="1" dirty="0"/>
              <a:t> </a:t>
            </a:r>
            <a:r>
              <a:rPr lang="en-US" sz="1800" b="1" dirty="0" smtClean="0"/>
              <a:t>and physical examination </a:t>
            </a:r>
            <a:endParaRPr lang="en-US" sz="1800" b="1" dirty="0"/>
          </a:p>
          <a:p>
            <a:endParaRPr lang="en-US" sz="1800" dirty="0"/>
          </a:p>
          <a:p>
            <a:r>
              <a:rPr lang="en-US" sz="1800" b="1" dirty="0"/>
              <a:t>Bacteria are recovered from maxillary sinus aspirates in 70% </a:t>
            </a:r>
            <a:r>
              <a:rPr lang="en-US" sz="1800" dirty="0"/>
              <a:t>of children.</a:t>
            </a:r>
          </a:p>
          <a:p>
            <a:endParaRPr lang="en-US" sz="1800" i="1" dirty="0"/>
          </a:p>
          <a:p>
            <a:r>
              <a:rPr lang="en-US" sz="1800" b="1" i="1" dirty="0"/>
              <a:t>Sinus aspirate culture </a:t>
            </a:r>
            <a:r>
              <a:rPr lang="en-US" sz="1800" dirty="0"/>
              <a:t>is the only accurate method of diagnosis but is not practical  but necessary for </a:t>
            </a:r>
            <a:r>
              <a:rPr lang="en-US" sz="1800" u="sng" dirty="0"/>
              <a:t>immunosuppressed patients </a:t>
            </a:r>
            <a:r>
              <a:rPr lang="en-US" sz="1800" dirty="0"/>
              <a:t>with suspected fungal sinusitis.</a:t>
            </a:r>
          </a:p>
          <a:p>
            <a:endParaRPr lang="en-US" sz="1800" dirty="0"/>
          </a:p>
          <a:p>
            <a:r>
              <a:rPr lang="en-US" sz="1800" dirty="0"/>
              <a:t>Findings on </a:t>
            </a:r>
            <a:r>
              <a:rPr lang="en-US" sz="1800" b="1" dirty="0"/>
              <a:t>radiographic studies (sinus plain films, CT scans) </a:t>
            </a:r>
            <a:r>
              <a:rPr lang="en-US" sz="1800" dirty="0"/>
              <a:t>including </a:t>
            </a:r>
            <a:r>
              <a:rPr lang="en-US" sz="1800" u="sng" dirty="0"/>
              <a:t>opacification, mucosal thickening, or presence of an air–fluid level </a:t>
            </a:r>
            <a:r>
              <a:rPr lang="en-US" sz="1800" dirty="0"/>
              <a:t>are not diagnostic and are </a:t>
            </a:r>
            <a:r>
              <a:rPr lang="en-US" sz="1800" b="1" dirty="0"/>
              <a:t>not recommended in otherwise healthy children</a:t>
            </a:r>
            <a:r>
              <a:rPr lang="en-US" sz="1800" dirty="0"/>
              <a:t>. </a:t>
            </a:r>
          </a:p>
          <a:p>
            <a:endParaRPr lang="en-US" sz="1800" dirty="0"/>
          </a:p>
        </p:txBody>
      </p:sp>
    </p:spTree>
    <p:extLst>
      <p:ext uri="{BB962C8B-B14F-4D97-AF65-F5344CB8AC3E}">
        <p14:creationId xmlns:p14="http://schemas.microsoft.com/office/powerpoint/2010/main" val="2170836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docProps/app.xml><?xml version="1.0" encoding="utf-8"?>
<Properties xmlns="http://schemas.openxmlformats.org/officeDocument/2006/extended-properties" xmlns:vt="http://schemas.openxmlformats.org/officeDocument/2006/docPropsVTypes">
  <Template>Feathered</Template>
  <TotalTime>1491</TotalTime>
  <Words>5058</Words>
  <Application>Microsoft Office PowerPoint</Application>
  <PresentationFormat>Widescreen</PresentationFormat>
  <Paragraphs>514</Paragraphs>
  <Slides>78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78</vt:i4>
      </vt:variant>
    </vt:vector>
  </HeadingPairs>
  <TitlesOfParts>
    <vt:vector size="89" baseType="lpstr">
      <vt:lpstr>Arial</vt:lpstr>
      <vt:lpstr>BrandingSans-SemiBold</vt:lpstr>
      <vt:lpstr>Calibri</vt:lpstr>
      <vt:lpstr>Century Schoolbook</vt:lpstr>
      <vt:lpstr>Corbel</vt:lpstr>
      <vt:lpstr>LiberationSans-Bold</vt:lpstr>
      <vt:lpstr>LiberationSans-BoldItalic</vt:lpstr>
      <vt:lpstr>PhotinaMT</vt:lpstr>
      <vt:lpstr>Times New Roman</vt:lpstr>
      <vt:lpstr>Wingdings</vt:lpstr>
      <vt:lpstr>Feathered</vt:lpstr>
      <vt:lpstr>Common Upper respiratory tract infections </vt:lpstr>
      <vt:lpstr>Lecture outline </vt:lpstr>
      <vt:lpstr>PowerPoint Presentation</vt:lpstr>
      <vt:lpstr>Sinusitis </vt:lpstr>
      <vt:lpstr>PowerPoint Presentation</vt:lpstr>
      <vt:lpstr>ETIOLOGY </vt:lpstr>
      <vt:lpstr>EPIDEMIOLOGY </vt:lpstr>
      <vt:lpstr>CLINICAL MANIFESTATIONS </vt:lpstr>
      <vt:lpstr>DIAGNOSIS </vt:lpstr>
      <vt:lpstr>PowerPoint Presentation</vt:lpstr>
      <vt:lpstr>TREATMENT </vt:lpstr>
      <vt:lpstr>PowerPoint Presentation</vt:lpstr>
      <vt:lpstr>COMPLICATIONS </vt:lpstr>
      <vt:lpstr>PowerPoint Presentation</vt:lpstr>
      <vt:lpstr>PowerPoint Presentation</vt:lpstr>
      <vt:lpstr>PowerPoint Presentation</vt:lpstr>
      <vt:lpstr>PowerPoint Presentation</vt:lpstr>
      <vt:lpstr>INFECTIOUS ETIOLOGIES</vt:lpstr>
      <vt:lpstr>INFECTIOUS ETIOLOGIES </vt:lpstr>
      <vt:lpstr>PowerPoint Presentation</vt:lpstr>
      <vt:lpstr>PowerPoint Presentation</vt:lpstr>
      <vt:lpstr>PowerPoint Presentation</vt:lpstr>
      <vt:lpstr>PowerPoint Presentation</vt:lpstr>
      <vt:lpstr>Bacterial causes </vt:lpstr>
      <vt:lpstr>PowerPoint Presentation</vt:lpstr>
      <vt:lpstr>DIAGNOSIS</vt:lpstr>
      <vt:lpstr>DIAGNOSIS </vt:lpstr>
      <vt:lpstr>TREATMENT </vt:lpstr>
      <vt:lpstr>GAS treatment</vt:lpstr>
      <vt:lpstr>PowerPoint Presentation</vt:lpstr>
      <vt:lpstr>CHRONIC GROUP A STREPTOCOCCUS CARRIERS </vt:lpstr>
      <vt:lpstr>RECURRENT PHARYNGITIS </vt:lpstr>
      <vt:lpstr>COMPLICATIONS </vt:lpstr>
      <vt:lpstr>PowerPoint Presentation</vt:lpstr>
      <vt:lpstr>RETROPHARYNGEAL AND LATERAL PHARYNGEAL ABSCESS </vt:lpstr>
      <vt:lpstr>RETROPHARYNGEAL AND LATERAL PHARYNGEAL ABSCESS </vt:lpstr>
      <vt:lpstr>RETROPHARYNGEAL AND LATERAL PHARYNGEAL ABSCESS </vt:lpstr>
      <vt:lpstr>PERITONSILLAR CELLULITIS AND/OR ABSCESS </vt:lpstr>
      <vt:lpstr>PERITONSILLAR CELLULITIS AND/OR ABSCESS </vt:lpstr>
      <vt:lpstr>PowerPoint Presentation</vt:lpstr>
      <vt:lpstr>PowerPoint Presentation</vt:lpstr>
      <vt:lpstr>Epidemiology</vt:lpstr>
      <vt:lpstr>PowerPoint Presentation</vt:lpstr>
      <vt:lpstr>Etiology</vt:lpstr>
      <vt:lpstr>Clinical Manifestations </vt:lpstr>
      <vt:lpstr>Physical examination </vt:lpstr>
      <vt:lpstr>PowerPoint Presentation</vt:lpstr>
      <vt:lpstr> </vt:lpstr>
      <vt:lpstr>PowerPoint Presentation</vt:lpstr>
      <vt:lpstr>AOM </vt:lpstr>
      <vt:lpstr>OME</vt:lpstr>
      <vt:lpstr>PowerPoint Presentation</vt:lpstr>
      <vt:lpstr>EPIDEMIOLOGY </vt:lpstr>
      <vt:lpstr>PowerPoint Presentation</vt:lpstr>
      <vt:lpstr>ETIOLOGY </vt:lpstr>
      <vt:lpstr>PowerPoint Presentation</vt:lpstr>
      <vt:lpstr>CLINICAL FEATURES </vt:lpstr>
      <vt:lpstr>PowerPoint Presentation</vt:lpstr>
      <vt:lpstr>PowerPoint Presentation</vt:lpstr>
      <vt:lpstr>Diagnosis </vt:lpstr>
      <vt:lpstr>Differential Diagnosis</vt:lpstr>
      <vt:lpstr>Treatment</vt:lpstr>
      <vt:lpstr>Treatment</vt:lpstr>
      <vt:lpstr>PROGNOSIS AND FURTHER EVALUATION </vt:lpstr>
      <vt:lpstr>PowerPoint Presentation</vt:lpstr>
      <vt:lpstr>Acute Epiglottitis(Supraglottitis) </vt:lpstr>
      <vt:lpstr>PowerPoint Presentation</vt:lpstr>
      <vt:lpstr>PowerPoint Presentation</vt:lpstr>
      <vt:lpstr>TREATMENT</vt:lpstr>
      <vt:lpstr>PowerPoint Presentation</vt:lpstr>
      <vt:lpstr>Acute Infectious Laryngitis </vt:lpstr>
      <vt:lpstr> </vt:lpstr>
      <vt:lpstr>Bacterial Tracheitis </vt:lpstr>
      <vt:lpstr>CLINICAL MANIFESTATIONS </vt:lpstr>
      <vt:lpstr>DIAGNOSIS </vt:lpstr>
      <vt:lpstr>TREATMENT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respiratory tract infection</dc:title>
  <dc:creator>Dell</dc:creator>
  <cp:lastModifiedBy>Admin</cp:lastModifiedBy>
  <cp:revision>67</cp:revision>
  <dcterms:created xsi:type="dcterms:W3CDTF">2019-10-21T01:14:23Z</dcterms:created>
  <dcterms:modified xsi:type="dcterms:W3CDTF">2022-07-27T08:35:48Z</dcterms:modified>
</cp:coreProperties>
</file>