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57" r:id="rId2"/>
    <p:sldId id="258" r:id="rId3"/>
    <p:sldId id="267" r:id="rId4"/>
    <p:sldId id="274" r:id="rId5"/>
    <p:sldId id="275" r:id="rId6"/>
    <p:sldId id="276" r:id="rId7"/>
    <p:sldId id="269" r:id="rId8"/>
    <p:sldId id="351" r:id="rId9"/>
    <p:sldId id="352" r:id="rId10"/>
    <p:sldId id="353" r:id="rId11"/>
    <p:sldId id="354" r:id="rId12"/>
    <p:sldId id="277" r:id="rId13"/>
    <p:sldId id="278" r:id="rId14"/>
    <p:sldId id="279" r:id="rId15"/>
    <p:sldId id="280" r:id="rId16"/>
    <p:sldId id="282" r:id="rId17"/>
    <p:sldId id="287" r:id="rId18"/>
    <p:sldId id="288" r:id="rId19"/>
    <p:sldId id="289" r:id="rId20"/>
    <p:sldId id="290" r:id="rId21"/>
    <p:sldId id="291" r:id="rId22"/>
    <p:sldId id="293" r:id="rId23"/>
    <p:sldId id="295" r:id="rId24"/>
    <p:sldId id="355" r:id="rId25"/>
    <p:sldId id="297" r:id="rId26"/>
    <p:sldId id="299" r:id="rId27"/>
    <p:sldId id="300" r:id="rId28"/>
    <p:sldId id="301" r:id="rId29"/>
    <p:sldId id="302" r:id="rId30"/>
    <p:sldId id="314" r:id="rId31"/>
    <p:sldId id="316" r:id="rId32"/>
    <p:sldId id="318" r:id="rId33"/>
    <p:sldId id="356" r:id="rId34"/>
    <p:sldId id="359" r:id="rId35"/>
    <p:sldId id="319" r:id="rId36"/>
    <p:sldId id="320" r:id="rId37"/>
    <p:sldId id="321" r:id="rId38"/>
    <p:sldId id="361" r:id="rId39"/>
    <p:sldId id="324" r:id="rId40"/>
    <p:sldId id="325" r:id="rId41"/>
    <p:sldId id="326" r:id="rId42"/>
    <p:sldId id="327" r:id="rId43"/>
    <p:sldId id="328" r:id="rId44"/>
    <p:sldId id="329" r:id="rId45"/>
    <p:sldId id="331" r:id="rId46"/>
    <p:sldId id="332" r:id="rId47"/>
    <p:sldId id="334" r:id="rId48"/>
    <p:sldId id="333" r:id="rId49"/>
    <p:sldId id="335" r:id="rId50"/>
    <p:sldId id="336" r:id="rId51"/>
    <p:sldId id="337" r:id="rId52"/>
    <p:sldId id="338" r:id="rId53"/>
    <p:sldId id="339" r:id="rId54"/>
    <p:sldId id="364" r:id="rId55"/>
    <p:sldId id="365" r:id="rId56"/>
    <p:sldId id="369" r:id="rId57"/>
    <p:sldId id="367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-42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A8490-75F3-4677-8A51-34376557ABA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44D7A-B54D-40E2-BE1B-44AE9596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5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Affection of more than 2 lines of BM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Can cause severe infections, intracranial h’ge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most common cause of pancytopenia in pediatrics is idiopathic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most important is malignancies ( neuroblastomas, leukemias, any malignancy that can infiltrate the bone marrow ) </a:t>
            </a:r>
          </a:p>
          <a:p>
            <a:endParaRPr lang="en-US" altLang="en-US" smtClean="0">
              <a:cs typeface="Arial" panose="020B0604020202020204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9407BC1F-CB89-4E78-A2FF-5AC0149B1AE6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055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Not aplastic anemia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Not all lines of BM are affected </a:t>
            </a:r>
          </a:p>
          <a:p>
            <a:r>
              <a:rPr lang="en-US" altLang="en-US" smtClean="0">
                <a:cs typeface="Arial" panose="020B0604020202020204" pitchFamily="34" charset="0"/>
              </a:rPr>
              <a:t>The percursors of RBC are affected 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FF9840A-BA19-4F33-ADE6-CC3AF8ED2FEF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6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Triphalyngeal thumb 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72F7C87F-56BE-4007-BB63-158869DD2931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466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panose="020B0604020202020204" pitchFamily="34" charset="0"/>
              </a:rPr>
              <a:t>neonatal necrotizing enterocolitis is inflammation of the mucosa of the intestine can end sometimes in surgical resection 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fld id="{05049E21-2D66-4525-A97C-149A7DEA591C}" type="slidenum">
              <a:rPr lang="en-US" altLang="en-US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808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0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2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828800"/>
            <a:ext cx="10261600" cy="3657600"/>
          </a:xfrm>
        </p:spPr>
        <p:txBody>
          <a:bodyPr>
            <a:normAutofit/>
          </a:bodyPr>
          <a:lstStyle/>
          <a:p>
            <a:pPr lvl="0"/>
            <a:endParaRPr lang="en-CA" noProof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1C490-CA32-4635-8FA3-FFE9DCD3DE74}" type="slidenum">
              <a:rPr lang="ar-JO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482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4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4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7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4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3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6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C90DF-D3CD-4474-A5AF-8C3CFB0FD19F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BCCB9-B772-40C6-B001-DE15876EB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0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9746" y="1446840"/>
            <a:ext cx="3446417" cy="920614"/>
          </a:xfrm>
        </p:spPr>
        <p:txBody>
          <a:bodyPr>
            <a:noAutofit/>
          </a:bodyPr>
          <a:lstStyle/>
          <a:p>
            <a:r>
              <a:rPr lang="en-US" sz="6600" dirty="0" smtClean="0"/>
              <a:t>Anemia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8419" y="2511553"/>
            <a:ext cx="2767149" cy="940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  </a:t>
            </a:r>
            <a:r>
              <a:rPr lang="en-US" sz="2400" dirty="0" err="1" smtClean="0"/>
              <a:t>Dr</a:t>
            </a:r>
            <a:r>
              <a:rPr lang="en-US" sz="2400" dirty="0" smtClean="0"/>
              <a:t> Rami AL-</a:t>
            </a:r>
            <a:r>
              <a:rPr lang="en-US" sz="2400" dirty="0" err="1" smtClean="0"/>
              <a:t>Majali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</a:t>
            </a:r>
            <a:endParaRPr lang="en-US" sz="2400" dirty="0"/>
          </a:p>
        </p:txBody>
      </p:sp>
      <p:pic>
        <p:nvPicPr>
          <p:cNvPr id="4" name="Picture 3" descr="13412199_1802209396678398_7266792316639849479_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371" y="351014"/>
            <a:ext cx="4679190" cy="37890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12134" y="4140054"/>
            <a:ext cx="2448272" cy="64807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dirty="0" smtClean="0"/>
              <a:t>تبييض الطالبة: لينا محمود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444137"/>
            <a:ext cx="11482251" cy="608729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emporary</a:t>
            </a:r>
            <a:r>
              <a:rPr lang="en-US" dirty="0" smtClean="0"/>
              <a:t> </a:t>
            </a:r>
            <a:r>
              <a:rPr lang="en-US" dirty="0"/>
              <a:t>suppression of erythropoiesis results in </a:t>
            </a:r>
            <a:r>
              <a:rPr lang="en-US" dirty="0" err="1">
                <a:solidFill>
                  <a:srgbClr val="FF0000"/>
                </a:solidFill>
              </a:rPr>
              <a:t>reticulocytopenia</a:t>
            </a:r>
            <a:r>
              <a:rPr lang="en-US" b="1" dirty="0"/>
              <a:t> </a:t>
            </a:r>
            <a:r>
              <a:rPr lang="en-US" dirty="0" smtClean="0"/>
              <a:t>and moderate to severe normocytic anemia. Some degree of </a:t>
            </a:r>
            <a:r>
              <a:rPr lang="en-US" dirty="0" smtClean="0">
                <a:solidFill>
                  <a:srgbClr val="FF0000"/>
                </a:solidFill>
              </a:rPr>
              <a:t>neutropenia</a:t>
            </a:r>
            <a:r>
              <a:rPr lang="en-US" dirty="0" smtClean="0"/>
              <a:t> occurs in up to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/>
              <a:t>% of cases. </a:t>
            </a:r>
          </a:p>
          <a:p>
            <a:endParaRPr lang="en-US" dirty="0" smtClean="0"/>
          </a:p>
          <a:p>
            <a:r>
              <a:rPr lang="en-US" dirty="0" smtClean="0"/>
              <a:t>Platelet </a:t>
            </a:r>
            <a:r>
              <a:rPr lang="en-US" dirty="0"/>
              <a:t>numbers are normal or elevated.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hrombocytosis </a:t>
            </a:r>
            <a:r>
              <a:rPr lang="en-US" dirty="0"/>
              <a:t>is presumably caused </a:t>
            </a:r>
            <a:r>
              <a:rPr lang="en-US" dirty="0" smtClean="0"/>
              <a:t>by increased </a:t>
            </a:r>
            <a:r>
              <a:rPr lang="en-US" dirty="0"/>
              <a:t>erythropoietin (EPO), </a:t>
            </a:r>
            <a:r>
              <a:rPr lang="en-US" dirty="0" smtClean="0"/>
              <a:t>which has </a:t>
            </a:r>
            <a:r>
              <a:rPr lang="en-US" dirty="0"/>
              <a:t>some </a:t>
            </a:r>
            <a:r>
              <a:rPr lang="en-US" dirty="0">
                <a:solidFill>
                  <a:srgbClr val="FF0000"/>
                </a:solidFill>
              </a:rPr>
              <a:t>homology </a:t>
            </a:r>
            <a:r>
              <a:rPr lang="en-US" dirty="0" smtClean="0">
                <a:solidFill>
                  <a:srgbClr val="FF0000"/>
                </a:solidFill>
              </a:rPr>
              <a:t>with </a:t>
            </a:r>
            <a:r>
              <a:rPr lang="en-US" dirty="0" err="1" smtClean="0">
                <a:solidFill>
                  <a:srgbClr val="FF0000"/>
                </a:solidFill>
              </a:rPr>
              <a:t>thrombopoietin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(TPO</a:t>
            </a:r>
            <a:r>
              <a:rPr lang="en-US" dirty="0" smtClean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MCV and </a:t>
            </a:r>
            <a:r>
              <a:rPr lang="en-US" dirty="0" err="1" smtClean="0">
                <a:solidFill>
                  <a:srgbClr val="FF0000"/>
                </a:solidFill>
              </a:rPr>
              <a:t>HbF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are normal </a:t>
            </a:r>
            <a:r>
              <a:rPr lang="en-US" dirty="0"/>
              <a:t>for </a:t>
            </a:r>
            <a:r>
              <a:rPr lang="en-US" dirty="0" smtClean="0"/>
              <a:t>age.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RBC </a:t>
            </a:r>
            <a:r>
              <a:rPr lang="en-US" dirty="0">
                <a:solidFill>
                  <a:srgbClr val="FF0000"/>
                </a:solidFill>
              </a:rPr>
              <a:t>adenosine deaminase </a:t>
            </a:r>
            <a:r>
              <a:rPr lang="en-US" dirty="0" smtClean="0"/>
              <a:t>level is normal </a:t>
            </a:r>
            <a:r>
              <a:rPr lang="en-US" dirty="0"/>
              <a:t>in TEC</a:t>
            </a:r>
          </a:p>
        </p:txBody>
      </p:sp>
    </p:spTree>
    <p:extLst>
      <p:ext uri="{BB962C8B-B14F-4D97-AF65-F5344CB8AC3E}">
        <p14:creationId xmlns:p14="http://schemas.microsoft.com/office/powerpoint/2010/main" val="1729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765" y="1018903"/>
            <a:ext cx="11351623" cy="4976948"/>
          </a:xfrm>
        </p:spPr>
        <p:txBody>
          <a:bodyPr>
            <a:normAutofit/>
          </a:bodyPr>
          <a:lstStyle/>
          <a:p>
            <a:r>
              <a:rPr lang="en-US" dirty="0"/>
              <a:t>Virtually all children </a:t>
            </a:r>
            <a:r>
              <a:rPr lang="en-US" dirty="0">
                <a:solidFill>
                  <a:srgbClr val="FF0000"/>
                </a:solidFill>
              </a:rPr>
              <a:t>recover</a:t>
            </a:r>
            <a:r>
              <a:rPr lang="en-US" dirty="0"/>
              <a:t> within </a:t>
            </a:r>
            <a:r>
              <a:rPr lang="en-US" dirty="0">
                <a:solidFill>
                  <a:srgbClr val="FF0000"/>
                </a:solidFill>
              </a:rPr>
              <a:t>1-2 mo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Corticosteroid</a:t>
            </a:r>
            <a:r>
              <a:rPr lang="en-US" i="1" dirty="0" smtClean="0"/>
              <a:t> </a:t>
            </a:r>
            <a:r>
              <a:rPr lang="en-US" i="1" dirty="0"/>
              <a:t>therapy is of no value in this disorder.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RBC </a:t>
            </a:r>
            <a:r>
              <a:rPr lang="en-US" dirty="0"/>
              <a:t>transfusions may </a:t>
            </a:r>
            <a:r>
              <a:rPr lang="en-US" dirty="0" smtClean="0"/>
              <a:t>be necessary </a:t>
            </a:r>
            <a:r>
              <a:rPr lang="en-US" dirty="0"/>
              <a:t>for severe </a:t>
            </a:r>
            <a:r>
              <a:rPr lang="en-US" dirty="0" smtClean="0"/>
              <a:t>anemia. </a:t>
            </a:r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Any child with </a:t>
            </a:r>
            <a:r>
              <a:rPr lang="en-US" dirty="0"/>
              <a:t>presumed TEC who requires </a:t>
            </a:r>
            <a:r>
              <a:rPr lang="en-US" dirty="0">
                <a:solidFill>
                  <a:srgbClr val="FF0000"/>
                </a:solidFill>
              </a:rPr>
              <a:t>&gt;1 transfusion </a:t>
            </a:r>
            <a:r>
              <a:rPr lang="en-US" dirty="0"/>
              <a:t>should be reevaluated </a:t>
            </a:r>
            <a:r>
              <a:rPr lang="en-US" dirty="0" smtClean="0"/>
              <a:t>for another </a:t>
            </a:r>
            <a:r>
              <a:rPr lang="en-US" dirty="0"/>
              <a:t>possible diagnosis.</a:t>
            </a:r>
          </a:p>
        </p:txBody>
      </p:sp>
    </p:spTree>
    <p:extLst>
      <p:ext uri="{BB962C8B-B14F-4D97-AF65-F5344CB8AC3E}">
        <p14:creationId xmlns:p14="http://schemas.microsoft.com/office/powerpoint/2010/main" val="10922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177" y="2572747"/>
            <a:ext cx="8712926" cy="1325563"/>
          </a:xfrm>
        </p:spPr>
        <p:txBody>
          <a:bodyPr/>
          <a:lstStyle/>
          <a:p>
            <a:r>
              <a:rPr lang="en-US" b="1" dirty="0"/>
              <a:t>Acquired Pure Red Blood </a:t>
            </a:r>
            <a:r>
              <a:rPr lang="en-US" b="1" dirty="0" smtClean="0"/>
              <a:t>Cell Anemia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17" y="260623"/>
            <a:ext cx="10515600" cy="980349"/>
          </a:xfrm>
        </p:spPr>
        <p:txBody>
          <a:bodyPr>
            <a:normAutofit/>
          </a:bodyPr>
          <a:lstStyle/>
          <a:p>
            <a:r>
              <a:rPr lang="en-US" sz="3600" b="1" dirty="0"/>
              <a:t>Red Cell Aplasia Associated </a:t>
            </a:r>
            <a:r>
              <a:rPr lang="en-US" sz="3600" b="1" dirty="0" smtClean="0"/>
              <a:t>With Parvovirus </a:t>
            </a:r>
            <a:r>
              <a:rPr lang="en-US" sz="3600" b="1" dirty="0"/>
              <a:t>B19 Infection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17" y="1446801"/>
            <a:ext cx="11416937" cy="466661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Parvovirus B19 </a:t>
            </a:r>
            <a:r>
              <a:rPr lang="en-US" dirty="0"/>
              <a:t>is a common infectious agent that causes </a:t>
            </a:r>
            <a:r>
              <a:rPr lang="en-US" dirty="0">
                <a:solidFill>
                  <a:srgbClr val="FF0000"/>
                </a:solidFill>
              </a:rPr>
              <a:t>erythema </a:t>
            </a:r>
            <a:r>
              <a:rPr lang="en-US" dirty="0" err="1" smtClean="0">
                <a:solidFill>
                  <a:srgbClr val="FF0000"/>
                </a:solidFill>
              </a:rPr>
              <a:t>infectiosum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(fifth disease).</a:t>
            </a:r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also the best-documented viral cause </a:t>
            </a:r>
            <a:r>
              <a:rPr lang="en-US" dirty="0" smtClean="0"/>
              <a:t>of RBC </a:t>
            </a:r>
            <a:r>
              <a:rPr lang="en-US" dirty="0"/>
              <a:t>aplasia in patients with </a:t>
            </a:r>
            <a:r>
              <a:rPr lang="en-US" dirty="0">
                <a:solidFill>
                  <a:srgbClr val="FF0000"/>
                </a:solidFill>
              </a:rPr>
              <a:t>chronic hemolysis 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 smtClean="0"/>
          </a:p>
          <a:p>
            <a:r>
              <a:rPr lang="en-US" dirty="0"/>
              <a:t>This </a:t>
            </a:r>
            <a:r>
              <a:rPr lang="en-US" dirty="0" smtClean="0"/>
              <a:t>virus </a:t>
            </a:r>
            <a:r>
              <a:rPr lang="en-US" dirty="0"/>
              <a:t>is particularly </a:t>
            </a:r>
            <a:r>
              <a:rPr lang="en-US" dirty="0">
                <a:solidFill>
                  <a:srgbClr val="FF0000"/>
                </a:solidFill>
              </a:rPr>
              <a:t>infective and cytotoxic </a:t>
            </a:r>
            <a:r>
              <a:rPr lang="en-US" dirty="0"/>
              <a:t>to marrow </a:t>
            </a:r>
            <a:r>
              <a:rPr lang="en-US" dirty="0" smtClean="0"/>
              <a:t>erythroid progenitor cells.</a:t>
            </a:r>
          </a:p>
          <a:p>
            <a:endParaRPr lang="en-US" dirty="0" smtClean="0"/>
          </a:p>
          <a:p>
            <a:r>
              <a:rPr lang="en-US" dirty="0"/>
              <a:t>The virus does not cause </a:t>
            </a:r>
            <a:r>
              <a:rPr lang="en-US" dirty="0" smtClean="0"/>
              <a:t>significant anemia </a:t>
            </a:r>
            <a:r>
              <a:rPr lang="en-US" dirty="0"/>
              <a:t>in </a:t>
            </a:r>
            <a:r>
              <a:rPr lang="en-US" dirty="0" smtClean="0"/>
              <a:t>immunocompetent individuals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normal RBC life span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7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875211"/>
            <a:ext cx="11416937" cy="5460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Because parvovirus infection is usually </a:t>
            </a:r>
            <a:r>
              <a:rPr lang="en-US" dirty="0">
                <a:solidFill>
                  <a:srgbClr val="FF0000"/>
                </a:solidFill>
              </a:rPr>
              <a:t>transient</a:t>
            </a:r>
            <a:r>
              <a:rPr lang="en-US" dirty="0"/>
              <a:t>, with recovery occurring in</a:t>
            </a:r>
          </a:p>
          <a:p>
            <a:pPr marL="0" indent="0">
              <a:buNone/>
            </a:pPr>
            <a:r>
              <a:rPr lang="en-US" dirty="0"/>
              <a:t>&lt;2 </a:t>
            </a:r>
            <a:r>
              <a:rPr lang="en-US" dirty="0" err="1"/>
              <a:t>wk</a:t>
            </a:r>
            <a:r>
              <a:rPr lang="en-US" dirty="0"/>
              <a:t>, anemia is either not present or </a:t>
            </a:r>
            <a:r>
              <a:rPr lang="en-US" dirty="0">
                <a:solidFill>
                  <a:srgbClr val="FF0000"/>
                </a:solidFill>
              </a:rPr>
              <a:t>not appreciated </a:t>
            </a:r>
            <a:r>
              <a:rPr lang="en-US" dirty="0"/>
              <a:t>in otherwise normal</a:t>
            </a:r>
          </a:p>
          <a:p>
            <a:pPr marL="0" indent="0">
              <a:buNone/>
            </a:pPr>
            <a:r>
              <a:rPr lang="en-US" dirty="0"/>
              <a:t>children whose peripheral </a:t>
            </a:r>
            <a:r>
              <a:rPr lang="en-US" dirty="0">
                <a:solidFill>
                  <a:srgbClr val="FF0000"/>
                </a:solidFill>
              </a:rPr>
              <a:t>RBC life span is 100-120 days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RBC life span </a:t>
            </a:r>
            <a:r>
              <a:rPr lang="en-US" dirty="0" smtClean="0"/>
              <a:t>is much </a:t>
            </a:r>
            <a:r>
              <a:rPr lang="en-US" dirty="0"/>
              <a:t>shorter in patients with hemolysis</a:t>
            </a:r>
            <a:r>
              <a:rPr lang="en-US" b="1" dirty="0"/>
              <a:t> </a:t>
            </a:r>
            <a:r>
              <a:rPr lang="en-US" dirty="0"/>
              <a:t>secondary to conditions such </a:t>
            </a:r>
            <a:r>
              <a:rPr lang="en-US" dirty="0" smtClean="0"/>
              <a:t>as hereditary </a:t>
            </a:r>
            <a:r>
              <a:rPr lang="en-US" dirty="0">
                <a:solidFill>
                  <a:srgbClr val="FF0000"/>
                </a:solidFill>
              </a:rPr>
              <a:t>spherocytosis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immune hemolytic anemia, </a:t>
            </a:r>
            <a:r>
              <a:rPr lang="en-US" dirty="0"/>
              <a:t>or</a:t>
            </a:r>
            <a:r>
              <a:rPr lang="en-US" dirty="0">
                <a:solidFill>
                  <a:srgbClr val="FF0000"/>
                </a:solidFill>
              </a:rPr>
              <a:t> sickle cell disease.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these </a:t>
            </a:r>
            <a:r>
              <a:rPr lang="en-US" dirty="0"/>
              <a:t>children, a brief cessation of erythropoiesis can cause severe anemia, </a:t>
            </a:r>
            <a:r>
              <a:rPr lang="en-US" dirty="0" smtClean="0"/>
              <a:t>a condition </a:t>
            </a:r>
            <a:r>
              <a:rPr lang="en-US" dirty="0"/>
              <a:t>known as an </a:t>
            </a:r>
            <a:r>
              <a:rPr lang="en-US" dirty="0">
                <a:solidFill>
                  <a:srgbClr val="FF0000"/>
                </a:solidFill>
              </a:rPr>
              <a:t>aplastic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crisis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27392" y="2353056"/>
            <a:ext cx="4108704" cy="10424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Affect rapid growing cells Esp</a:t>
            </a:r>
            <a:r>
              <a:rPr lang="en-US" dirty="0"/>
              <a:t>.</a:t>
            </a:r>
            <a:r>
              <a:rPr lang="en-US" dirty="0" smtClean="0"/>
              <a:t> RBC , it will affect marrow RBC in normal people but since our life span is normal , it will not be evident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742944" y="6047232"/>
            <a:ext cx="3803904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cell lines affected but rare </a:t>
            </a:r>
            <a:r>
              <a:rPr lang="en-US" dirty="0" smtClean="0">
                <a:sym typeface="Wingdings" pitchFamily="2" charset="2"/>
              </a:rPr>
              <a:t> usually just RBC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3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3" y="796834"/>
            <a:ext cx="11207932" cy="5758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When a definitive diagnosis is </a:t>
            </a:r>
            <a:r>
              <a:rPr lang="en-US" dirty="0" smtClean="0"/>
              <a:t>required, the </a:t>
            </a:r>
            <a:r>
              <a:rPr lang="en-US" dirty="0"/>
              <a:t>workup should include serum </a:t>
            </a:r>
            <a:r>
              <a:rPr lang="en-US" dirty="0">
                <a:solidFill>
                  <a:srgbClr val="FF0000"/>
                </a:solidFill>
              </a:rPr>
              <a:t>parvovirus IgM and IgG titers </a:t>
            </a:r>
            <a:r>
              <a:rPr lang="en-US" dirty="0"/>
              <a:t>and, if </a:t>
            </a:r>
            <a:r>
              <a:rPr lang="en-US" dirty="0" smtClean="0"/>
              <a:t>needed, viral </a:t>
            </a:r>
            <a:r>
              <a:rPr lang="en-US" dirty="0"/>
              <a:t>detection using polymerase chain reaction (</a:t>
            </a:r>
            <a:r>
              <a:rPr lang="en-US" dirty="0">
                <a:solidFill>
                  <a:srgbClr val="FF0000"/>
                </a:solidFill>
              </a:rPr>
              <a:t>PCR</a:t>
            </a:r>
            <a:r>
              <a:rPr lang="en-US" dirty="0"/>
              <a:t>) techniques.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Recovery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/>
              <a:t>moderate to severe anemia is usually </a:t>
            </a:r>
            <a:r>
              <a:rPr lang="en-US" dirty="0" smtClean="0">
                <a:solidFill>
                  <a:srgbClr val="FF0000"/>
                </a:solidFill>
              </a:rPr>
              <a:t>spontaneous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In chronically infected patients </a:t>
            </a:r>
            <a:r>
              <a:rPr lang="en-US" dirty="0" smtClean="0"/>
              <a:t>the disease </a:t>
            </a:r>
            <a:r>
              <a:rPr lang="en-US" dirty="0"/>
              <a:t>may be </a:t>
            </a:r>
            <a:r>
              <a:rPr lang="en-US" dirty="0">
                <a:solidFill>
                  <a:srgbClr val="FF0000"/>
                </a:solidFill>
              </a:rPr>
              <a:t>treated</a:t>
            </a:r>
            <a:r>
              <a:rPr lang="en-US" dirty="0"/>
              <a:t> with high doses of </a:t>
            </a:r>
            <a:r>
              <a:rPr lang="en-US" dirty="0">
                <a:solidFill>
                  <a:srgbClr val="FF0000"/>
                </a:solidFill>
              </a:rPr>
              <a:t>intravenous immune globulin</a:t>
            </a:r>
            <a:r>
              <a:rPr lang="en-US" dirty="0"/>
              <a:t>, </a:t>
            </a:r>
            <a:r>
              <a:rPr lang="en-US" dirty="0" smtClean="0"/>
              <a:t>which contains </a:t>
            </a:r>
            <a:r>
              <a:rPr lang="en-US" dirty="0"/>
              <a:t>neutralizing antibody to parvovirus and is effective in the short term.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0400" y="4489704"/>
            <a:ext cx="5023104" cy="826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 viral </a:t>
            </a:r>
            <a:r>
              <a:rPr lang="en-US" dirty="0" smtClean="0">
                <a:sym typeface="Wingdings" pitchFamily="2" charset="2"/>
              </a:rPr>
              <a:t>affect B cell  abnormal AB  IVIG and steroids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375022"/>
            <a:ext cx="10515600" cy="722258"/>
          </a:xfrm>
        </p:spPr>
        <p:txBody>
          <a:bodyPr/>
          <a:lstStyle/>
          <a:p>
            <a:r>
              <a:rPr lang="en-US" b="1" dirty="0"/>
              <a:t>Anemia of Chronic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84663"/>
            <a:ext cx="10805160" cy="493599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 anemia of chronic disease (ACD</a:t>
            </a:r>
            <a:r>
              <a:rPr lang="en-US" b="1" dirty="0"/>
              <a:t> </a:t>
            </a:r>
            <a:r>
              <a:rPr lang="en-US" dirty="0"/>
              <a:t>), also referred to as </a:t>
            </a:r>
            <a:r>
              <a:rPr lang="en-US" dirty="0">
                <a:solidFill>
                  <a:srgbClr val="FF0000"/>
                </a:solidFill>
              </a:rPr>
              <a:t>anemia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of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</a:rPr>
              <a:t>inflammation</a:t>
            </a:r>
            <a:r>
              <a:rPr lang="en-US" b="1" dirty="0"/>
              <a:t> </a:t>
            </a:r>
            <a:r>
              <a:rPr lang="en-US" dirty="0"/>
              <a:t>, is found in conditions where there is ongoing immune</a:t>
            </a:r>
          </a:p>
          <a:p>
            <a:pPr marL="0" indent="0" algn="just">
              <a:buNone/>
            </a:pPr>
            <a:r>
              <a:rPr lang="en-US" dirty="0"/>
              <a:t>activation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ACD </a:t>
            </a:r>
            <a:r>
              <a:rPr lang="en-US" dirty="0" smtClean="0"/>
              <a:t>is typically </a:t>
            </a:r>
            <a:r>
              <a:rPr lang="en-US" dirty="0"/>
              <a:t>a mild to moderate </a:t>
            </a:r>
            <a:r>
              <a:rPr lang="en-US" dirty="0">
                <a:solidFill>
                  <a:srgbClr val="FF0000"/>
                </a:solidFill>
              </a:rPr>
              <a:t>normocytic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normochromic</a:t>
            </a:r>
            <a:r>
              <a:rPr lang="en-US" dirty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hypoproliferative</a:t>
            </a:r>
            <a:r>
              <a:rPr lang="en-US" dirty="0" smtClean="0"/>
              <a:t> anemia </a:t>
            </a:r>
            <a:r>
              <a:rPr lang="en-US" dirty="0"/>
              <a:t>associated with a decreased serum iron and low transferrin (the iron transport protein) saturation.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4169664" y="4767072"/>
            <a:ext cx="5559552" cy="1670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Protection mechanism </a:t>
            </a:r>
          </a:p>
          <a:p>
            <a:pPr algn="ctr"/>
            <a:r>
              <a:rPr lang="en-US" dirty="0" smtClean="0"/>
              <a:t>If chronic D w </a:t>
            </a:r>
            <a:r>
              <a:rPr lang="en-US" dirty="0" err="1" smtClean="0"/>
              <a:t>malabsorption</a:t>
            </a:r>
            <a:r>
              <a:rPr lang="en-US" dirty="0" smtClean="0">
                <a:sym typeface="Wingdings" pitchFamily="2" charset="2"/>
              </a:rPr>
              <a:t> B12 deficiency prominent </a:t>
            </a:r>
            <a:r>
              <a:rPr lang="en-US" dirty="0" err="1" smtClean="0">
                <a:sym typeface="Wingdings" pitchFamily="2" charset="2"/>
              </a:rPr>
              <a:t>megaloblastic</a:t>
            </a:r>
            <a:r>
              <a:rPr lang="en-US" dirty="0" smtClean="0">
                <a:sym typeface="Wingdings" pitchFamily="2" charset="2"/>
              </a:rPr>
              <a:t> anemia</a:t>
            </a:r>
          </a:p>
          <a:p>
            <a:pPr algn="ctr"/>
            <a:r>
              <a:rPr lang="en-US" dirty="0" smtClean="0">
                <a:sym typeface="Wingdings" pitchFamily="2" charset="2"/>
              </a:rPr>
              <a:t>IBD  frequent blood </a:t>
            </a:r>
            <a:r>
              <a:rPr lang="en-US" dirty="0" err="1" smtClean="0">
                <a:sym typeface="Wingdings" pitchFamily="2" charset="2"/>
              </a:rPr>
              <a:t>lossIDAmicrocytic</a:t>
            </a:r>
            <a:endParaRPr lang="en-US" dirty="0" smtClean="0">
              <a:sym typeface="Wingdings" pitchFamily="2" charset="2"/>
            </a:endParaRPr>
          </a:p>
          <a:p>
            <a:pPr algn="ctr"/>
            <a:r>
              <a:rPr lang="en-US" dirty="0" err="1" smtClean="0">
                <a:sym typeface="Wingdings" pitchFamily="2" charset="2"/>
              </a:rPr>
              <a:t>SLE,rheumatologic</a:t>
            </a:r>
            <a:r>
              <a:rPr lang="en-US" dirty="0" smtClean="0">
                <a:sym typeface="Wingdings" pitchFamily="2" charset="2"/>
              </a:rPr>
              <a:t> D normocytic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39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03" y="234497"/>
            <a:ext cx="10515600" cy="6407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Anemia of Renal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110342"/>
            <a:ext cx="11547565" cy="54994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</a:t>
            </a:r>
            <a:r>
              <a:rPr lang="en-US" dirty="0" smtClean="0"/>
              <a:t>anemia is </a:t>
            </a:r>
            <a:r>
              <a:rPr lang="en-US" dirty="0"/>
              <a:t>usually </a:t>
            </a:r>
            <a:r>
              <a:rPr lang="en-US" dirty="0">
                <a:solidFill>
                  <a:srgbClr val="FF0000"/>
                </a:solidFill>
              </a:rPr>
              <a:t>normocytic</a:t>
            </a:r>
            <a:r>
              <a:rPr lang="en-US" dirty="0"/>
              <a:t>, and the absolute </a:t>
            </a:r>
            <a:r>
              <a:rPr lang="en-US" dirty="0">
                <a:solidFill>
                  <a:srgbClr val="FF0000"/>
                </a:solidFill>
              </a:rPr>
              <a:t>reticulocyte</a:t>
            </a:r>
            <a:r>
              <a:rPr lang="en-US" dirty="0"/>
              <a:t> count is normal or low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EPO</a:t>
            </a:r>
            <a:r>
              <a:rPr lang="en-US" dirty="0"/>
              <a:t> level and absolute reticulocyte </a:t>
            </a:r>
            <a:r>
              <a:rPr lang="en-US" dirty="0" smtClean="0"/>
              <a:t>count are </a:t>
            </a:r>
            <a:r>
              <a:rPr lang="en-US" dirty="0"/>
              <a:t>usually low. White cell and platelet counts are generally normal.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Ferritin </a:t>
            </a:r>
            <a:r>
              <a:rPr lang="en-US" dirty="0" smtClean="0"/>
              <a:t>(protein stores iron) will be </a:t>
            </a:r>
            <a:r>
              <a:rPr lang="en-US" dirty="0"/>
              <a:t>low if there is accompanying iron deficiency and high if there is </a:t>
            </a:r>
            <a:r>
              <a:rPr lang="en-US" dirty="0" smtClean="0"/>
              <a:t>associated inflammation.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In </a:t>
            </a:r>
            <a:r>
              <a:rPr lang="en-US" dirty="0"/>
              <a:t>children with CKD, hemoglobin </a:t>
            </a:r>
            <a:r>
              <a:rPr lang="en-US" dirty="0" smtClean="0"/>
              <a:t>levels decline </a:t>
            </a:r>
            <a:r>
              <a:rPr lang="en-US" dirty="0"/>
              <a:t>as the GFR decreases below 43 mL/min/1.73 m2 .</a:t>
            </a:r>
          </a:p>
        </p:txBody>
      </p:sp>
      <p:sp>
        <p:nvSpPr>
          <p:cNvPr id="4" name="Rectangle 3"/>
          <p:cNvSpPr/>
          <p:nvPr/>
        </p:nvSpPr>
        <p:spPr>
          <a:xfrm>
            <a:off x="5937504" y="179832"/>
            <a:ext cx="4108704" cy="521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Uremic state affects RBC life span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1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54" y="195309"/>
            <a:ext cx="10515600" cy="61458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954" y="1672046"/>
            <a:ext cx="11090366" cy="53427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The predominant </a:t>
            </a:r>
            <a:r>
              <a:rPr lang="en-US" dirty="0"/>
              <a:t>cause is decreased erythropoietin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EPO</a:t>
            </a:r>
            <a:r>
              <a:rPr lang="en-US" dirty="0"/>
              <a:t>) production </a:t>
            </a:r>
            <a:r>
              <a:rPr lang="en-US" dirty="0" smtClean="0"/>
              <a:t>by diseased </a:t>
            </a:r>
            <a:r>
              <a:rPr lang="en-US" dirty="0"/>
              <a:t>kidneys.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Other </a:t>
            </a:r>
            <a:r>
              <a:rPr lang="en-US" dirty="0"/>
              <a:t>important causes include absolute and/or functional </a:t>
            </a:r>
            <a:r>
              <a:rPr lang="en-US" dirty="0" smtClean="0"/>
              <a:t>iron deficiency </a:t>
            </a:r>
            <a:r>
              <a:rPr lang="en-US" dirty="0"/>
              <a:t>as a result of </a:t>
            </a:r>
            <a:r>
              <a:rPr lang="en-US" dirty="0">
                <a:solidFill>
                  <a:srgbClr val="FF0000"/>
                </a:solidFill>
              </a:rPr>
              <a:t>chronic blood loss </a:t>
            </a:r>
            <a:r>
              <a:rPr lang="en-US" dirty="0"/>
              <a:t>(from blood sampling, surgeries, </a:t>
            </a:r>
            <a:r>
              <a:rPr lang="en-US" dirty="0" smtClean="0"/>
              <a:t>and dialysis</a:t>
            </a:r>
            <a:r>
              <a:rPr lang="en-US" dirty="0"/>
              <a:t>) and disturbances in the iron </a:t>
            </a:r>
            <a:r>
              <a:rPr lang="en-US" dirty="0">
                <a:solidFill>
                  <a:srgbClr val="FF0000"/>
                </a:solidFill>
              </a:rPr>
              <a:t>metabolic</a:t>
            </a:r>
            <a:r>
              <a:rPr lang="en-US" dirty="0"/>
              <a:t> pathway.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579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45" y="561067"/>
            <a:ext cx="10515600" cy="888909"/>
          </a:xfrm>
        </p:spPr>
        <p:txBody>
          <a:bodyPr/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445" y="1933304"/>
            <a:ext cx="11325497" cy="3357153"/>
          </a:xfrm>
        </p:spPr>
        <p:txBody>
          <a:bodyPr/>
          <a:lstStyle/>
          <a:p>
            <a:pPr algn="just"/>
            <a:r>
              <a:rPr lang="en-US" dirty="0"/>
              <a:t>Oral </a:t>
            </a:r>
            <a:r>
              <a:rPr lang="en-US" dirty="0">
                <a:solidFill>
                  <a:srgbClr val="FF0000"/>
                </a:solidFill>
              </a:rPr>
              <a:t>iron therapy </a:t>
            </a:r>
            <a:r>
              <a:rPr lang="en-US" dirty="0"/>
              <a:t>is recommended for all pediatric CKD patients with anemia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>
                <a:solidFill>
                  <a:srgbClr val="FF0000"/>
                </a:solidFill>
              </a:rPr>
              <a:t>Erythrocyte-stimulating agents </a:t>
            </a:r>
            <a:r>
              <a:rPr lang="en-US" dirty="0"/>
              <a:t>(ESAs) are the mainstay of therapy </a:t>
            </a:r>
            <a:r>
              <a:rPr lang="en-US" dirty="0" smtClean="0"/>
              <a:t>and, particularly </a:t>
            </a:r>
            <a:r>
              <a:rPr lang="en-US" dirty="0"/>
              <a:t>for children with ESRD, have greatly reduced the need for </a:t>
            </a:r>
            <a:r>
              <a:rPr lang="en-US" dirty="0" smtClean="0"/>
              <a:t>frequent transfusions</a:t>
            </a:r>
            <a:r>
              <a:rPr lang="en-US" dirty="0"/>
              <a:t>, decreasing the incidence of associated iron overload </a:t>
            </a:r>
            <a:r>
              <a:rPr lang="en-US" dirty="0" smtClean="0"/>
              <a:t>and </a:t>
            </a:r>
            <a:r>
              <a:rPr lang="en-US" dirty="0" err="1" smtClean="0"/>
              <a:t>alloimmunization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97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err="1" smtClean="0">
                <a:cs typeface="Arial" charset="0"/>
              </a:rPr>
              <a:t>Pancytopenias</a:t>
            </a:r>
            <a:r>
              <a:rPr lang="en-US" altLang="en-US" dirty="0" smtClean="0">
                <a:solidFill>
                  <a:srgbClr val="7B9899"/>
                </a:solidFill>
                <a:cs typeface="Arial" charset="0"/>
              </a:rPr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4846"/>
            <a:ext cx="10515600" cy="484631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P</a:t>
            </a:r>
            <a:r>
              <a:rPr lang="en-US" altLang="en-US" dirty="0" smtClean="0">
                <a:cs typeface="Times New Roman" panose="02020603050405020304" pitchFamily="18" charset="0"/>
              </a:rPr>
              <a:t>ancytopenia is a loss of all marrow elements.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clinical consequences include anemia, neutropenia, and thrombocytopenia.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C</a:t>
            </a:r>
            <a:r>
              <a:rPr lang="en-US" altLang="en-US" dirty="0" smtClean="0">
                <a:cs typeface="Times New Roman" panose="02020603050405020304" pitchFamily="18" charset="0"/>
              </a:rPr>
              <a:t>an lead to serious illness and death.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 Could be: 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            </a:t>
            </a:r>
            <a:r>
              <a:rPr lang="en-US" altLang="en-US" dirty="0">
                <a:cs typeface="Times New Roman" panose="02020603050405020304" pitchFamily="18" charset="0"/>
              </a:rPr>
              <a:t>Constitutional </a:t>
            </a:r>
            <a:r>
              <a:rPr lang="en-US" altLang="en-US" dirty="0" smtClean="0">
                <a:cs typeface="Times New Roman" panose="02020603050405020304" pitchFamily="18" charset="0"/>
              </a:rPr>
              <a:t>(inherited). 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cs typeface="Times New Roman" panose="02020603050405020304" pitchFamily="18" charset="0"/>
              </a:rPr>
              <a:t>            Acquired, mostly </a:t>
            </a:r>
            <a:r>
              <a:rPr lang="en-US" altLang="en-US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altLang="en-US" dirty="0" smtClean="0">
                <a:cs typeface="Times New Roman" panose="02020603050405020304" pitchFamily="18" charset="0"/>
              </a:rPr>
              <a:t>idiopathic”.     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           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93280" y="3044952"/>
            <a:ext cx="4242816" cy="14051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 or more cell lines affected </a:t>
            </a:r>
          </a:p>
          <a:p>
            <a:pPr algn="ctr"/>
            <a:r>
              <a:rPr lang="en-US" dirty="0" smtClean="0"/>
              <a:t>Thrombocytopenia+hemoylytic anemia (jaundice)+ rheumatologic D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EVAN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79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4" y="261258"/>
            <a:ext cx="10515600" cy="796834"/>
          </a:xfrm>
        </p:spPr>
        <p:txBody>
          <a:bodyPr/>
          <a:lstStyle/>
          <a:p>
            <a:r>
              <a:rPr lang="en-US" b="1" dirty="0"/>
              <a:t>Megaloblastic Anemias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" y="1211670"/>
            <a:ext cx="11730445" cy="54373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/>
              <a:t>Megaloblastic anemia </a:t>
            </a:r>
            <a:r>
              <a:rPr lang="en-US" dirty="0"/>
              <a:t>describes a group of disorders that are caused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FF0000"/>
                </a:solidFill>
              </a:rPr>
              <a:t>impaired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synthesis</a:t>
            </a:r>
            <a:r>
              <a:rPr lang="en-US" b="1" dirty="0"/>
              <a:t> 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Red </a:t>
            </a:r>
            <a:r>
              <a:rPr lang="en-US" dirty="0"/>
              <a:t>blood cells (RBCs) are </a:t>
            </a:r>
            <a:r>
              <a:rPr lang="en-US" dirty="0">
                <a:solidFill>
                  <a:srgbClr val="FF0000"/>
                </a:solidFill>
              </a:rPr>
              <a:t>larger</a:t>
            </a:r>
            <a:r>
              <a:rPr lang="en-US" dirty="0"/>
              <a:t> than normal </a:t>
            </a:r>
            <a:r>
              <a:rPr lang="en-US" dirty="0" smtClean="0"/>
              <a:t>at every </a:t>
            </a:r>
            <a:r>
              <a:rPr lang="en-US" dirty="0"/>
              <a:t>developmental stage, and there is maturational</a:t>
            </a:r>
            <a:r>
              <a:rPr lang="en-US" b="1" dirty="0"/>
              <a:t> </a:t>
            </a:r>
            <a:r>
              <a:rPr lang="en-US" dirty="0"/>
              <a:t>asynchrony</a:t>
            </a:r>
            <a:r>
              <a:rPr lang="en-US" b="1" dirty="0"/>
              <a:t> </a:t>
            </a:r>
            <a:r>
              <a:rPr lang="en-US" dirty="0"/>
              <a:t>between </a:t>
            </a:r>
            <a:r>
              <a:rPr lang="en-US" dirty="0" smtClean="0"/>
              <a:t>the nucleus </a:t>
            </a:r>
            <a:r>
              <a:rPr lang="en-US" dirty="0"/>
              <a:t>and cytoplasm of erythrocytes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delayed nuclear </a:t>
            </a:r>
            <a:r>
              <a:rPr lang="en-US" dirty="0" smtClean="0">
                <a:solidFill>
                  <a:srgbClr val="FF0000"/>
                </a:solidFill>
              </a:rPr>
              <a:t>development </a:t>
            </a:r>
            <a:r>
              <a:rPr lang="en-US" dirty="0" smtClean="0"/>
              <a:t>becomes </a:t>
            </a:r>
            <a:r>
              <a:rPr lang="en-US" dirty="0"/>
              <a:t>increasingly evident as cell divisions proceed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Myeloid </a:t>
            </a:r>
            <a:r>
              <a:rPr lang="en-US" dirty="0"/>
              <a:t>and </a:t>
            </a:r>
            <a:r>
              <a:rPr lang="en-US" dirty="0" smtClean="0"/>
              <a:t>platelet </a:t>
            </a:r>
            <a:r>
              <a:rPr lang="en-US" dirty="0" smtClean="0">
                <a:solidFill>
                  <a:srgbClr val="FF0000"/>
                </a:solidFill>
              </a:rPr>
              <a:t>precursors</a:t>
            </a:r>
            <a:r>
              <a:rPr lang="en-US" dirty="0" smtClean="0"/>
              <a:t> </a:t>
            </a:r>
            <a:r>
              <a:rPr lang="en-US" dirty="0"/>
              <a:t>are also affected, and giant </a:t>
            </a:r>
            <a:r>
              <a:rPr lang="en-US" dirty="0" err="1" smtClean="0"/>
              <a:t>metamyelocytes</a:t>
            </a:r>
            <a:r>
              <a:rPr lang="en-US" dirty="0" smtClean="0"/>
              <a:t> </a:t>
            </a:r>
            <a:r>
              <a:rPr lang="en-US" dirty="0"/>
              <a:t>and neutrophil bands </a:t>
            </a:r>
            <a:r>
              <a:rPr lang="en-US" dirty="0" smtClean="0"/>
              <a:t>are often </a:t>
            </a:r>
            <a:r>
              <a:rPr lang="en-US" dirty="0"/>
              <a:t>present in the bone marrow.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i="1" dirty="0" smtClean="0"/>
              <a:t>There </a:t>
            </a:r>
            <a:r>
              <a:rPr lang="en-US" i="1" dirty="0"/>
              <a:t>is often an associated </a:t>
            </a:r>
            <a:r>
              <a:rPr lang="en-US" i="1" dirty="0" smtClean="0">
                <a:solidFill>
                  <a:srgbClr val="FF0000"/>
                </a:solidFill>
              </a:rPr>
              <a:t>thrombocytopenia</a:t>
            </a:r>
            <a:r>
              <a:rPr lang="en-US" i="1" dirty="0" smtClean="0"/>
              <a:t> and </a:t>
            </a:r>
            <a:r>
              <a:rPr lang="en-US" i="1" dirty="0">
                <a:solidFill>
                  <a:srgbClr val="FF0000"/>
                </a:solidFill>
              </a:rPr>
              <a:t>leukopenia</a:t>
            </a:r>
            <a:r>
              <a:rPr lang="en-US" i="1" dirty="0"/>
              <a:t> 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9046464" y="5833872"/>
            <a:ext cx="2670048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Since DNA syntheses affected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4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9" y="819785"/>
            <a:ext cx="11639005" cy="52413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peripheral blood smear is notable for large, often </a:t>
            </a:r>
            <a:r>
              <a:rPr lang="en-US" dirty="0" smtClean="0"/>
              <a:t>oval RBCs with  increased </a:t>
            </a:r>
            <a:r>
              <a:rPr lang="en-US" dirty="0">
                <a:solidFill>
                  <a:srgbClr val="FF0000"/>
                </a:solidFill>
              </a:rPr>
              <a:t>mean corpuscular volume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Neutrophils are characteristically </a:t>
            </a:r>
            <a:r>
              <a:rPr lang="en-US" dirty="0" err="1">
                <a:solidFill>
                  <a:srgbClr val="FF0000"/>
                </a:solidFill>
              </a:rPr>
              <a:t>hypersegmented</a:t>
            </a:r>
            <a:r>
              <a:rPr lang="en-US" dirty="0"/>
              <a:t>, with many having &gt;5 lobes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ar-JO" dirty="0" smtClean="0"/>
          </a:p>
          <a:p>
            <a:pPr marL="0" indent="0">
              <a:buNone/>
            </a:pPr>
            <a:r>
              <a:rPr lang="en-US" dirty="0"/>
              <a:t>Most cases </a:t>
            </a:r>
            <a:r>
              <a:rPr lang="en-US" dirty="0" smtClean="0"/>
              <a:t>of childhood </a:t>
            </a:r>
            <a:r>
              <a:rPr lang="en-US" dirty="0"/>
              <a:t>megaloblastic anemia result from a deficiency of </a:t>
            </a:r>
            <a:r>
              <a:rPr lang="en-US" dirty="0">
                <a:solidFill>
                  <a:srgbClr val="FF0000"/>
                </a:solidFill>
              </a:rPr>
              <a:t>folic acid or </a:t>
            </a:r>
            <a:r>
              <a:rPr lang="en-US" dirty="0" smtClean="0">
                <a:solidFill>
                  <a:srgbClr val="FF0000"/>
                </a:solidFill>
              </a:rPr>
              <a:t>vitamin B12 </a:t>
            </a:r>
            <a:r>
              <a:rPr lang="en-US" dirty="0">
                <a:solidFill>
                  <a:srgbClr val="FF0000"/>
                </a:solidFill>
              </a:rPr>
              <a:t>(cobalamin), vitamins essential for DNA </a:t>
            </a:r>
            <a:r>
              <a:rPr lang="en-US" dirty="0" smtClean="0">
                <a:solidFill>
                  <a:srgbClr val="FF0000"/>
                </a:solidFill>
              </a:rPr>
              <a:t>synthesis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Rarely, these </a:t>
            </a:r>
            <a:r>
              <a:rPr lang="en-US" dirty="0"/>
              <a:t>anemias may be caused by </a:t>
            </a:r>
            <a:r>
              <a:rPr lang="en-US" dirty="0">
                <a:solidFill>
                  <a:srgbClr val="FF0000"/>
                </a:solidFill>
              </a:rPr>
              <a:t>inborn errors of metabolism</a:t>
            </a:r>
            <a:r>
              <a:rPr lang="en-US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5364480" y="1402080"/>
            <a:ext cx="5657088" cy="6339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Remember: macrocytic anemia from its differential is </a:t>
            </a:r>
            <a:r>
              <a:rPr lang="en-US" dirty="0" err="1" smtClean="0"/>
              <a:t>megaloblastic</a:t>
            </a:r>
            <a:r>
              <a:rPr lang="en-US" dirty="0" smtClean="0"/>
              <a:t> (</a:t>
            </a:r>
            <a:r>
              <a:rPr lang="en-US" dirty="0" err="1" smtClean="0"/>
              <a:t>hypersegmented</a:t>
            </a:r>
            <a:r>
              <a:rPr lang="en-US" dirty="0" smtClean="0"/>
              <a:t> </a:t>
            </a:r>
            <a:r>
              <a:rPr lang="en-US" dirty="0" err="1" smtClean="0"/>
              <a:t>nt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13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283573"/>
            <a:ext cx="10515600" cy="51326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Folic Acid 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1" y="1172482"/>
            <a:ext cx="11469188" cy="5567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H</a:t>
            </a:r>
            <a:r>
              <a:rPr lang="en-US" dirty="0" smtClean="0"/>
              <a:t>umans cannot synthesize </a:t>
            </a:r>
            <a:r>
              <a:rPr lang="en-US" dirty="0"/>
              <a:t>folate and depend on </a:t>
            </a:r>
            <a:r>
              <a:rPr lang="en-US" dirty="0">
                <a:solidFill>
                  <a:srgbClr val="FF0000"/>
                </a:solidFill>
              </a:rPr>
              <a:t>dietary sources</a:t>
            </a:r>
            <a:r>
              <a:rPr lang="en-US" dirty="0"/>
              <a:t>, including green </a:t>
            </a:r>
            <a:r>
              <a:rPr lang="en-US" dirty="0" smtClean="0"/>
              <a:t>vegetables, fruits</a:t>
            </a:r>
            <a:r>
              <a:rPr lang="en-US" dirty="0"/>
              <a:t>, and animal organs (e.g., liver, kidney).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Folates </a:t>
            </a:r>
            <a:r>
              <a:rPr lang="en-US" dirty="0"/>
              <a:t>are heat labile and </a:t>
            </a:r>
            <a:r>
              <a:rPr lang="en-US" dirty="0" smtClean="0"/>
              <a:t>water soluble</a:t>
            </a:r>
            <a:r>
              <a:rPr lang="en-US" dirty="0"/>
              <a:t>; consequently, boiling or heating folate sources leads to </a:t>
            </a:r>
            <a:r>
              <a:rPr lang="en-US" dirty="0" smtClean="0"/>
              <a:t>decreased amounts </a:t>
            </a:r>
            <a:r>
              <a:rPr lang="en-US" dirty="0"/>
              <a:t>of vitamin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Folate </a:t>
            </a:r>
            <a:r>
              <a:rPr lang="en-US" dirty="0"/>
              <a:t>deficiency has its peak incidence at </a:t>
            </a:r>
            <a:r>
              <a:rPr lang="en-US" dirty="0">
                <a:solidFill>
                  <a:srgbClr val="FF0000"/>
                </a:solidFill>
              </a:rPr>
              <a:t>4-7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of </a:t>
            </a:r>
            <a:r>
              <a:rPr lang="en-US" dirty="0" smtClean="0"/>
              <a:t>age.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59296" y="5084064"/>
            <a:ext cx="3816096" cy="6949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Trasplacental</a:t>
            </a:r>
            <a:r>
              <a:rPr lang="en-US" dirty="0" smtClean="0"/>
              <a:t> </a:t>
            </a:r>
            <a:r>
              <a:rPr lang="en-US" dirty="0" err="1" smtClean="0"/>
              <a:t>folate</a:t>
            </a:r>
            <a:r>
              <a:rPr lang="en-US" dirty="0" smtClean="0"/>
              <a:t> not enough for &gt;3 m VS B12 which could  last for 2y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3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352064"/>
            <a:ext cx="10515600" cy="771344"/>
          </a:xfrm>
        </p:spPr>
        <p:txBody>
          <a:bodyPr/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538241"/>
            <a:ext cx="11443063" cy="484949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Folic acid deficiency can result </a:t>
            </a:r>
            <a:r>
              <a:rPr lang="en-US" dirty="0" smtClean="0"/>
              <a:t>from: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I</a:t>
            </a:r>
            <a:r>
              <a:rPr lang="en-US" dirty="0" smtClean="0"/>
              <a:t>nadequate </a:t>
            </a:r>
            <a:r>
              <a:rPr lang="en-US" dirty="0"/>
              <a:t>folate </a:t>
            </a:r>
            <a:r>
              <a:rPr lang="en-US" dirty="0" smtClean="0"/>
              <a:t>intake.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Decreased folate absorption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A</a:t>
            </a:r>
            <a:r>
              <a:rPr lang="en-US" dirty="0" smtClean="0"/>
              <a:t>cquired </a:t>
            </a:r>
            <a:r>
              <a:rPr lang="en-US" dirty="0"/>
              <a:t>and congenital disorders of folate metabolism </a:t>
            </a:r>
            <a:r>
              <a:rPr lang="en-US" dirty="0" smtClean="0"/>
              <a:t>or transport.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730496" y="2584704"/>
            <a:ext cx="4779264" cy="4267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 more demand as in ineffective erythropoiesis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27350" y="200026"/>
            <a:ext cx="5905500" cy="6619875"/>
          </a:xfrm>
        </p:spPr>
      </p:pic>
    </p:spTree>
    <p:extLst>
      <p:ext uri="{BB962C8B-B14F-4D97-AF65-F5344CB8AC3E}">
        <p14:creationId xmlns:p14="http://schemas.microsoft.com/office/powerpoint/2010/main" val="427675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927464"/>
            <a:ext cx="11103427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Human</a:t>
            </a:r>
            <a:r>
              <a:rPr lang="en-US" dirty="0"/>
              <a:t> </a:t>
            </a:r>
            <a:r>
              <a:rPr lang="en-US" dirty="0" smtClean="0"/>
              <a:t>breast </a:t>
            </a:r>
            <a:r>
              <a:rPr lang="en-US" dirty="0"/>
              <a:t>milk, infant formulas, and pasteurized cow's milk provide </a:t>
            </a:r>
            <a:r>
              <a:rPr lang="en-US" dirty="0" smtClean="0"/>
              <a:t>adequate amounts </a:t>
            </a:r>
            <a:r>
              <a:rPr lang="en-US" dirty="0"/>
              <a:t>of folic acid</a:t>
            </a:r>
            <a:r>
              <a:rPr lang="en-US" i="1" dirty="0"/>
              <a:t>. </a:t>
            </a: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Goat's milk </a:t>
            </a:r>
            <a:r>
              <a:rPr lang="en-US" i="1" dirty="0" smtClean="0"/>
              <a:t>and </a:t>
            </a:r>
            <a:r>
              <a:rPr lang="en-US" dirty="0" smtClean="0"/>
              <a:t>powdered </a:t>
            </a:r>
            <a:r>
              <a:rPr lang="en-US" dirty="0"/>
              <a:t>milk</a:t>
            </a:r>
            <a:r>
              <a:rPr lang="en-US" i="1" dirty="0" smtClean="0"/>
              <a:t> are </a:t>
            </a:r>
            <a:r>
              <a:rPr lang="en-US" i="1" dirty="0"/>
              <a:t>folate </a:t>
            </a:r>
            <a:r>
              <a:rPr lang="en-US" i="1" dirty="0" smtClean="0"/>
              <a:t>deficient.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9494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26" y="221434"/>
            <a:ext cx="10515600" cy="797469"/>
          </a:xfrm>
        </p:spPr>
        <p:txBody>
          <a:bodyPr/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26" y="1593669"/>
            <a:ext cx="11155680" cy="49751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addition to the clinical features associated with anemia, folate-deficient</a:t>
            </a:r>
          </a:p>
          <a:p>
            <a:pPr marL="0" indent="0">
              <a:buNone/>
            </a:pPr>
            <a:r>
              <a:rPr lang="en-US" dirty="0"/>
              <a:t>infants and children may manifest </a:t>
            </a:r>
            <a:r>
              <a:rPr lang="en-US" dirty="0">
                <a:solidFill>
                  <a:srgbClr val="FF0000"/>
                </a:solidFill>
              </a:rPr>
              <a:t>irritability, chronic diarrhea, and poor </a:t>
            </a:r>
            <a:r>
              <a:rPr lang="en-US" dirty="0" smtClean="0">
                <a:solidFill>
                  <a:srgbClr val="FF0000"/>
                </a:solidFill>
              </a:rPr>
              <a:t>weight gain</a:t>
            </a:r>
            <a:r>
              <a:rPr lang="en-US" dirty="0">
                <a:solidFill>
                  <a:srgbClr val="FF0000"/>
                </a:solidFill>
              </a:rPr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Hemorrhages </a:t>
            </a:r>
            <a:r>
              <a:rPr lang="en-US" dirty="0"/>
              <a:t>from thrombocytopenia may occur in advanced </a:t>
            </a:r>
            <a:r>
              <a:rPr lang="en-US" dirty="0" smtClean="0"/>
              <a:t>cases, </a:t>
            </a:r>
            <a:r>
              <a:rPr lang="en-US" dirty="0"/>
              <a:t>severe </a:t>
            </a:r>
            <a:r>
              <a:rPr lang="en-US" dirty="0" smtClean="0"/>
              <a:t>infections, failure </a:t>
            </a:r>
            <a:r>
              <a:rPr lang="en-US" dirty="0"/>
              <a:t>to thrive, neurologic abnormalities, and cognitive delays.</a:t>
            </a:r>
          </a:p>
        </p:txBody>
      </p:sp>
    </p:spTree>
    <p:extLst>
      <p:ext uri="{BB962C8B-B14F-4D97-AF65-F5344CB8AC3E}">
        <p14:creationId xmlns:p14="http://schemas.microsoft.com/office/powerpoint/2010/main" val="350463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3" y="286749"/>
            <a:ext cx="10515600" cy="5884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1058092"/>
            <a:ext cx="11482251" cy="56170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The anemia is macrocytic (mean corpuscular volume </a:t>
            </a:r>
            <a:r>
              <a:rPr lang="en-US" dirty="0">
                <a:solidFill>
                  <a:srgbClr val="FF0000"/>
                </a:solidFill>
              </a:rPr>
              <a:t>&gt;100 </a:t>
            </a:r>
            <a:r>
              <a:rPr lang="en-US" dirty="0" err="1">
                <a:solidFill>
                  <a:srgbClr val="FF0000"/>
                </a:solidFill>
              </a:rPr>
              <a:t>fL</a:t>
            </a:r>
            <a:r>
              <a:rPr lang="en-US" dirty="0"/>
              <a:t>).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Variations in RBC </a:t>
            </a:r>
            <a:r>
              <a:rPr lang="en-US" dirty="0"/>
              <a:t>shape and size are </a:t>
            </a:r>
            <a:r>
              <a:rPr lang="en-US" dirty="0" smtClean="0"/>
              <a:t>common.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reticulocyte </a:t>
            </a:r>
            <a:r>
              <a:rPr lang="en-US" dirty="0"/>
              <a:t>count is low, and nucleated RBCs with megaloblastic </a:t>
            </a:r>
            <a:r>
              <a:rPr lang="en-US" dirty="0" smtClean="0"/>
              <a:t>morphology are </a:t>
            </a:r>
            <a:r>
              <a:rPr lang="en-US" dirty="0"/>
              <a:t>often seen in the peripheral blood.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Neutropenia </a:t>
            </a:r>
            <a:r>
              <a:rPr lang="en-US" dirty="0">
                <a:solidFill>
                  <a:srgbClr val="FF0000"/>
                </a:solidFill>
              </a:rPr>
              <a:t>and thrombocytopenia </a:t>
            </a:r>
            <a:r>
              <a:rPr lang="en-US" dirty="0" smtClean="0"/>
              <a:t>may be present.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The neutrophils are large, some with </a:t>
            </a:r>
            <a:r>
              <a:rPr lang="en-US" dirty="0" err="1">
                <a:solidFill>
                  <a:srgbClr val="FF0000"/>
                </a:solidFill>
              </a:rPr>
              <a:t>hypersegmented</a:t>
            </a:r>
            <a:r>
              <a:rPr lang="en-US" dirty="0">
                <a:solidFill>
                  <a:srgbClr val="FF0000"/>
                </a:solidFill>
              </a:rPr>
              <a:t> nuclei 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bone </a:t>
            </a:r>
            <a:r>
              <a:rPr lang="en-US" dirty="0" smtClean="0"/>
              <a:t>marrow is </a:t>
            </a:r>
            <a:r>
              <a:rPr lang="en-US" dirty="0" err="1"/>
              <a:t>hypercellular</a:t>
            </a:r>
            <a:r>
              <a:rPr lang="en-US" dirty="0"/>
              <a:t> because of erythroid hyperplasia, and megaloblastic changes </a:t>
            </a:r>
            <a:r>
              <a:rPr lang="en-US" dirty="0" smtClean="0"/>
              <a:t>are prominent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31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290047"/>
            <a:ext cx="11599819" cy="4588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Normal serum folic acid levels are </a:t>
            </a:r>
            <a:r>
              <a:rPr lang="en-US" sz="2600" dirty="0">
                <a:solidFill>
                  <a:srgbClr val="FF0000"/>
                </a:solidFill>
              </a:rPr>
              <a:t>5-20 ng/mL</a:t>
            </a:r>
            <a:r>
              <a:rPr lang="en-US" sz="2600" dirty="0"/>
              <a:t>; with deficiency, levels are &lt;</a:t>
            </a:r>
            <a:r>
              <a:rPr lang="en-US" sz="2600" dirty="0" smtClean="0"/>
              <a:t>3 ng/</a:t>
            </a:r>
            <a:r>
              <a:rPr lang="en-US" sz="2600" dirty="0" err="1" smtClean="0"/>
              <a:t>mL</a:t>
            </a:r>
            <a:r>
              <a:rPr lang="en-US" sz="2600" dirty="0" err="1"/>
              <a:t>.</a:t>
            </a:r>
            <a:r>
              <a:rPr lang="en-US" sz="2600" dirty="0"/>
              <a:t> </a:t>
            </a:r>
            <a:endParaRPr lang="en-US" sz="26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Levels </a:t>
            </a:r>
            <a:r>
              <a:rPr lang="en-US" sz="2600" dirty="0"/>
              <a:t>of </a:t>
            </a:r>
            <a:r>
              <a:rPr lang="en-US" sz="2600" dirty="0">
                <a:solidFill>
                  <a:srgbClr val="FF0000"/>
                </a:solidFill>
              </a:rPr>
              <a:t>RBC folate </a:t>
            </a:r>
            <a:r>
              <a:rPr lang="en-US" sz="2600" dirty="0"/>
              <a:t>are a better indicator of chronic deficiency</a:t>
            </a:r>
            <a:r>
              <a:rPr lang="en-US" sz="2600" i="1" dirty="0"/>
              <a:t>. </a:t>
            </a:r>
            <a:endParaRPr lang="en-US" sz="2600" i="1" dirty="0" smtClean="0"/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r>
              <a:rPr lang="en-US" sz="2600" dirty="0" smtClean="0"/>
              <a:t>The</a:t>
            </a:r>
            <a:r>
              <a:rPr lang="en-US" sz="2600" dirty="0"/>
              <a:t> </a:t>
            </a:r>
            <a:r>
              <a:rPr lang="en-US" sz="2600" dirty="0" smtClean="0"/>
              <a:t>normal </a:t>
            </a:r>
            <a:r>
              <a:rPr lang="en-US" sz="2600" dirty="0">
                <a:solidFill>
                  <a:srgbClr val="FF0000"/>
                </a:solidFill>
              </a:rPr>
              <a:t>RBC folate </a:t>
            </a:r>
            <a:r>
              <a:rPr lang="en-US" sz="2600" dirty="0"/>
              <a:t>level is 150-600 ng/mL of packed cells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/>
              <a:t>Serum activity of </a:t>
            </a:r>
            <a:r>
              <a:rPr lang="en-US" sz="2600" dirty="0" smtClean="0">
                <a:solidFill>
                  <a:srgbClr val="FF0000"/>
                </a:solidFill>
              </a:rPr>
              <a:t>lactate dehydrogenase </a:t>
            </a:r>
            <a:r>
              <a:rPr lang="en-US" sz="2600" dirty="0" smtClean="0"/>
              <a:t>(marker </a:t>
            </a:r>
            <a:r>
              <a:rPr lang="en-US" sz="2600" dirty="0"/>
              <a:t>of </a:t>
            </a:r>
            <a:r>
              <a:rPr lang="en-US" sz="2600" dirty="0" smtClean="0"/>
              <a:t>ineffective erythropoiesis</a:t>
            </a:r>
            <a:r>
              <a:rPr lang="en-US" sz="2600" dirty="0"/>
              <a:t>)</a:t>
            </a:r>
            <a:r>
              <a:rPr lang="en-US" sz="2600" dirty="0" smtClean="0"/>
              <a:t> is markedly </a:t>
            </a:r>
            <a:r>
              <a:rPr lang="en-US" sz="2600" dirty="0"/>
              <a:t>elevated.</a:t>
            </a:r>
          </a:p>
        </p:txBody>
      </p:sp>
      <p:sp>
        <p:nvSpPr>
          <p:cNvPr id="2" name="Rectangle 1"/>
          <p:cNvSpPr/>
          <p:nvPr/>
        </p:nvSpPr>
        <p:spPr>
          <a:xfrm>
            <a:off x="8912352" y="2243328"/>
            <a:ext cx="1962912" cy="524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Definite diagnosis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83" y="325937"/>
            <a:ext cx="10515600" cy="5754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83" y="1224733"/>
            <a:ext cx="11704320" cy="55026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F</a:t>
            </a:r>
            <a:r>
              <a:rPr lang="en-US" dirty="0" smtClean="0"/>
              <a:t>olic </a:t>
            </a:r>
            <a:r>
              <a:rPr lang="en-US" dirty="0"/>
              <a:t>acid may </a:t>
            </a:r>
            <a:r>
              <a:rPr lang="en-US" dirty="0" smtClean="0"/>
              <a:t>be administered </a:t>
            </a:r>
            <a:r>
              <a:rPr lang="en-US" dirty="0"/>
              <a:t>orally or parenterally at </a:t>
            </a:r>
            <a:r>
              <a:rPr lang="en-US" dirty="0">
                <a:solidFill>
                  <a:srgbClr val="FF0000"/>
                </a:solidFill>
              </a:rPr>
              <a:t>0.5-1.0 mg/day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If the specific diagnosis </a:t>
            </a:r>
            <a:r>
              <a:rPr lang="en-US" dirty="0" smtClean="0"/>
              <a:t>is in </a:t>
            </a:r>
            <a:r>
              <a:rPr lang="en-US" dirty="0"/>
              <a:t>doubt, smaller doses of folate (0.1 mg/day) may be used for 1 </a:t>
            </a:r>
            <a:r>
              <a:rPr lang="en-US" dirty="0" err="1"/>
              <a:t>wk</a:t>
            </a:r>
            <a:r>
              <a:rPr lang="en-US" dirty="0"/>
              <a:t> as </a:t>
            </a:r>
            <a:r>
              <a:rPr lang="en-US" dirty="0" smtClean="0"/>
              <a:t>a diagnostic </a:t>
            </a:r>
            <a:r>
              <a:rPr lang="en-US" dirty="0"/>
              <a:t>test, because a hematologic response can be expected within 72 hr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Folic acid therapy (</a:t>
            </a:r>
            <a:r>
              <a:rPr lang="en-US" dirty="0" smtClean="0"/>
              <a:t>0.5-1.0 mg/day</a:t>
            </a:r>
            <a:r>
              <a:rPr lang="en-US" dirty="0"/>
              <a:t>) should be continued </a:t>
            </a:r>
            <a:r>
              <a:rPr lang="en-US" dirty="0">
                <a:solidFill>
                  <a:srgbClr val="FF0000"/>
                </a:solidFill>
              </a:rPr>
              <a:t>for 3-4 </a:t>
            </a:r>
            <a:r>
              <a:rPr lang="en-US" dirty="0" err="1">
                <a:solidFill>
                  <a:srgbClr val="FF0000"/>
                </a:solidFill>
              </a:rPr>
              <a:t>wk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until a definite hematologic </a:t>
            </a:r>
            <a:r>
              <a:rPr lang="en-US" dirty="0" smtClean="0"/>
              <a:t>response has </a:t>
            </a:r>
            <a:r>
              <a:rPr lang="en-US" dirty="0"/>
              <a:t>occurred.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Maintenance </a:t>
            </a:r>
            <a:r>
              <a:rPr lang="en-US" dirty="0"/>
              <a:t>therapy with a multivitamin (containing 0.2 mg </a:t>
            </a:r>
            <a:r>
              <a:rPr lang="en-US" dirty="0" smtClean="0"/>
              <a:t>of folate</a:t>
            </a:r>
            <a:r>
              <a:rPr lang="en-US" dirty="0"/>
              <a:t>) is adequate. Very high doses of folate may be required in the setting </a:t>
            </a:r>
            <a:r>
              <a:rPr lang="en-US" dirty="0" smtClean="0"/>
              <a:t>of </a:t>
            </a:r>
            <a:r>
              <a:rPr lang="en-US" dirty="0"/>
              <a:t>Hereditary folate malabsorption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(HFM). 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Transfusions</a:t>
            </a:r>
            <a:r>
              <a:rPr lang="en-US" dirty="0" smtClean="0"/>
              <a:t> </a:t>
            </a:r>
            <a:r>
              <a:rPr lang="en-US" dirty="0"/>
              <a:t>are indicated only when the anemia is severe or the child </a:t>
            </a:r>
            <a:r>
              <a:rPr lang="en-US" dirty="0" smtClean="0"/>
              <a:t>is very </a:t>
            </a:r>
            <a:r>
              <a:rPr lang="en-US" dirty="0"/>
              <a:t>ill.</a:t>
            </a:r>
          </a:p>
        </p:txBody>
      </p:sp>
    </p:spTree>
    <p:extLst>
      <p:ext uri="{BB962C8B-B14F-4D97-AF65-F5344CB8AC3E}">
        <p14:creationId xmlns:p14="http://schemas.microsoft.com/office/powerpoint/2010/main" val="27970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0892" y="228917"/>
            <a:ext cx="10515600" cy="93367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The Constitutional </a:t>
            </a:r>
            <a:r>
              <a:rPr lang="en-US" sz="4000" dirty="0" err="1"/>
              <a:t>Pancytopenias</a:t>
            </a:r>
            <a:r>
              <a:rPr lang="en-US" sz="4000" dirty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05395" y="1254034"/>
            <a:ext cx="10776856" cy="5603966"/>
          </a:xfrm>
        </p:spPr>
        <p:txBody>
          <a:bodyPr>
            <a:normAutofit fontScale="62500" lnSpcReduction="20000"/>
          </a:bodyPr>
          <a:lstStyle/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Diamond-</a:t>
            </a:r>
            <a:r>
              <a:rPr lang="en-US" sz="4000" dirty="0" err="1" smtClean="0">
                <a:solidFill>
                  <a:srgbClr val="FF0000"/>
                </a:solidFill>
              </a:rPr>
              <a:t>Blackfan</a:t>
            </a:r>
            <a:r>
              <a:rPr lang="en-US" sz="4000" dirty="0" smtClean="0">
                <a:solidFill>
                  <a:srgbClr val="FF0000"/>
                </a:solidFill>
              </a:rPr>
              <a:t> Anemia 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 smtClean="0"/>
          </a:p>
          <a:p>
            <a:pPr>
              <a:buClr>
                <a:schemeClr val="tx1">
                  <a:shade val="95000"/>
                </a:schemeClr>
              </a:buClr>
              <a:defRPr/>
            </a:pPr>
            <a:r>
              <a:rPr lang="en-US" sz="4000" dirty="0" smtClean="0"/>
              <a:t>The primary defects are in the erythroid progenitor cells(</a:t>
            </a:r>
            <a:r>
              <a:rPr lang="en-US" sz="4000" dirty="0" smtClean="0">
                <a:solidFill>
                  <a:srgbClr val="FF0000"/>
                </a:solidFill>
              </a:rPr>
              <a:t>pure red cell aplasia</a:t>
            </a:r>
            <a:r>
              <a:rPr lang="en-US" sz="4000" dirty="0" smtClean="0"/>
              <a:t>) in an otherwise normally cellular bone marrow.</a:t>
            </a:r>
          </a:p>
          <a:p>
            <a:pPr>
              <a:buClr>
                <a:schemeClr val="tx1">
                  <a:shade val="95000"/>
                </a:schemeClr>
              </a:buClr>
              <a:defRPr/>
            </a:pPr>
            <a:endParaRPr lang="en-US" sz="4000" dirty="0" smtClean="0"/>
          </a:p>
          <a:p>
            <a:r>
              <a:rPr lang="en-US" sz="4000" dirty="0" smtClean="0"/>
              <a:t> Recognized in the </a:t>
            </a:r>
            <a:r>
              <a:rPr lang="en-US" sz="4000" dirty="0" smtClean="0">
                <a:solidFill>
                  <a:srgbClr val="FF0000"/>
                </a:solidFill>
              </a:rPr>
              <a:t>1st year of life, </a:t>
            </a:r>
            <a:r>
              <a:rPr lang="en-US" sz="4000" dirty="0" smtClean="0">
                <a:cs typeface="Times New Roman" panose="02020603050405020304" pitchFamily="18" charset="0"/>
              </a:rPr>
              <a:t>p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rofound </a:t>
            </a:r>
            <a:r>
              <a:rPr lang="en-US" altLang="en-US" sz="4000" dirty="0">
                <a:cs typeface="Times New Roman" panose="02020603050405020304" pitchFamily="18" charset="0"/>
              </a:rPr>
              <a:t>anemia usually becomes evident by 2</a:t>
            </a:r>
            <a:r>
              <a:rPr lang="en-US" altLang="en-US" sz="40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en-US" sz="4000" dirty="0" smtClean="0">
                <a:cs typeface="Times New Roman" panose="02020603050405020304" pitchFamily="18" charset="0"/>
              </a:rPr>
              <a:t>6 </a:t>
            </a:r>
            <a:r>
              <a:rPr lang="en-US" altLang="en-US" sz="4000" dirty="0" err="1">
                <a:cs typeface="Times New Roman" panose="02020603050405020304" pitchFamily="18" charset="0"/>
              </a:rPr>
              <a:t>mo</a:t>
            </a:r>
            <a:r>
              <a:rPr lang="en-US" altLang="en-US" sz="4000" dirty="0">
                <a:cs typeface="Times New Roman" panose="02020603050405020304" pitchFamily="18" charset="0"/>
              </a:rPr>
              <a:t> of age. 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 smtClean="0"/>
          </a:p>
          <a:p>
            <a:r>
              <a:rPr lang="en-US" sz="4000" dirty="0"/>
              <a:t>Up to 50% of affected individuals have additional, </a:t>
            </a:r>
            <a:r>
              <a:rPr lang="en-US" sz="4000" dirty="0" err="1">
                <a:solidFill>
                  <a:srgbClr val="FF0000"/>
                </a:solidFill>
              </a:rPr>
              <a:t>extrahematopoietic</a:t>
            </a:r>
            <a:r>
              <a:rPr lang="en-US" sz="4000" dirty="0"/>
              <a:t> anomalies</a:t>
            </a:r>
            <a:r>
              <a:rPr lang="en-US" sz="4000" dirty="0" smtClean="0"/>
              <a:t>. 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altLang="en-US" sz="4000" dirty="0">
                <a:cs typeface="Times New Roman" panose="02020603050405020304" pitchFamily="18" charset="0"/>
              </a:rPr>
              <a:t>Congenital anomalies, including short stature, </a:t>
            </a:r>
            <a:r>
              <a:rPr lang="en-US" altLang="en-US" sz="4000" dirty="0">
                <a:solidFill>
                  <a:srgbClr val="FF0000"/>
                </a:solidFill>
                <a:cs typeface="Times New Roman" panose="02020603050405020304" pitchFamily="18" charset="0"/>
              </a:rPr>
              <a:t>craniofacial deformities</a:t>
            </a:r>
            <a:r>
              <a:rPr lang="en-US" altLang="en-US" sz="4000" dirty="0">
                <a:cs typeface="Times New Roman" panose="02020603050405020304" pitchFamily="18" charset="0"/>
              </a:rPr>
              <a:t>,  </a:t>
            </a:r>
            <a:r>
              <a:rPr lang="en-US" altLang="en-US" sz="4000" dirty="0" err="1">
                <a:cs typeface="Times New Roman" panose="02020603050405020304" pitchFamily="18" charset="0"/>
              </a:rPr>
              <a:t>triphalangeal</a:t>
            </a:r>
            <a:r>
              <a:rPr lang="en-US" altLang="en-US" sz="4000" dirty="0">
                <a:cs typeface="Times New Roman" panose="02020603050405020304" pitchFamily="18" charset="0"/>
              </a:rPr>
              <a:t> thumbs.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>
                <a:solidFill>
                  <a:srgbClr val="FF0000"/>
                </a:solidFill>
              </a:rPr>
              <a:t>dominantly</a:t>
            </a:r>
            <a:r>
              <a:rPr lang="en-US" sz="4000" dirty="0"/>
              <a:t> inherited.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8473894" y="567798"/>
            <a:ext cx="2448272" cy="84647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Why in pancytopenia category? </a:t>
            </a:r>
            <a:r>
              <a:rPr lang="en-US" dirty="0" err="1" smtClean="0"/>
              <a:t>Cuz</a:t>
            </a:r>
            <a:r>
              <a:rPr lang="en-US" dirty="0" smtClean="0"/>
              <a:t> in 20% , other lines affected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39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948" y="404313"/>
            <a:ext cx="10515600" cy="732155"/>
          </a:xfrm>
        </p:spPr>
        <p:txBody>
          <a:bodyPr/>
          <a:lstStyle/>
          <a:p>
            <a:r>
              <a:rPr lang="en-US" b="1" dirty="0"/>
              <a:t>Vitamin B12 (Cobalamin) Deficiency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8" y="1449977"/>
            <a:ext cx="11586755" cy="52120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Cobalamin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Cbl</a:t>
            </a:r>
            <a:r>
              <a:rPr lang="en-US" dirty="0"/>
              <a:t>) is synthesized </a:t>
            </a:r>
            <a:r>
              <a:rPr lang="en-US" i="1" dirty="0"/>
              <a:t>exclusively </a:t>
            </a:r>
            <a:r>
              <a:rPr lang="en-US" dirty="0"/>
              <a:t>by microorganisms, and </a:t>
            </a:r>
            <a:r>
              <a:rPr lang="en-US" dirty="0">
                <a:solidFill>
                  <a:srgbClr val="FF0000"/>
                </a:solidFill>
              </a:rPr>
              <a:t>humans must rely on dietary sources </a:t>
            </a:r>
            <a:r>
              <a:rPr lang="en-US" dirty="0"/>
              <a:t>(animal products, including meat, eggs, fish, and milk) for their needs.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Unlike folate, older children and adults have sufficient vitamin B12 stores to last </a:t>
            </a:r>
            <a:r>
              <a:rPr lang="en-US" dirty="0">
                <a:solidFill>
                  <a:srgbClr val="FF0000"/>
                </a:solidFill>
              </a:rPr>
              <a:t>3-5 yr.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In young infants born to mothers with low vitamin B12 stores, clinical signs of </a:t>
            </a:r>
            <a:r>
              <a:rPr lang="en-US" dirty="0" err="1"/>
              <a:t>Cbl</a:t>
            </a:r>
            <a:r>
              <a:rPr lang="en-US" dirty="0"/>
              <a:t> deficiency can become apparent in the 1st </a:t>
            </a:r>
            <a:r>
              <a:rPr lang="en-US" dirty="0">
                <a:solidFill>
                  <a:srgbClr val="FF0000"/>
                </a:solidFill>
              </a:rPr>
              <a:t>6-18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of life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4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313509"/>
            <a:ext cx="11612880" cy="6283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Under normal circumstances, cobalamin is released from food protein in </a:t>
            </a:r>
            <a:r>
              <a:rPr lang="en-US" dirty="0" smtClean="0"/>
              <a:t>the stomach </a:t>
            </a:r>
            <a:r>
              <a:rPr lang="en-US" dirty="0"/>
              <a:t>through peptic digestion. </a:t>
            </a:r>
            <a:r>
              <a:rPr lang="en-US" dirty="0" err="1">
                <a:solidFill>
                  <a:srgbClr val="FF0000"/>
                </a:solidFill>
              </a:rPr>
              <a:t>Cbl</a:t>
            </a:r>
            <a:r>
              <a:rPr lang="en-US" dirty="0">
                <a:solidFill>
                  <a:srgbClr val="FF0000"/>
                </a:solidFill>
              </a:rPr>
              <a:t> then binds to </a:t>
            </a:r>
            <a:r>
              <a:rPr lang="en-US" i="1" dirty="0" err="1">
                <a:solidFill>
                  <a:srgbClr val="FF0000"/>
                </a:solidFill>
              </a:rPr>
              <a:t>haptocorrin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(HC), a </a:t>
            </a:r>
            <a:r>
              <a:rPr lang="en-US" dirty="0" smtClean="0">
                <a:solidFill>
                  <a:srgbClr val="FF0000"/>
                </a:solidFill>
              </a:rPr>
              <a:t>salivary glycoprotein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This </a:t>
            </a:r>
            <a:r>
              <a:rPr lang="en-US" dirty="0"/>
              <a:t>complex moves into the duodenum, where HC is digested </a:t>
            </a:r>
            <a:r>
              <a:rPr lang="en-US" dirty="0" smtClean="0"/>
              <a:t>by pancreatic proteases </a:t>
            </a:r>
            <a:r>
              <a:rPr lang="en-US" dirty="0"/>
              <a:t>and </a:t>
            </a:r>
            <a:r>
              <a:rPr lang="en-US" dirty="0" err="1"/>
              <a:t>Cbl</a:t>
            </a:r>
            <a:r>
              <a:rPr lang="en-US" dirty="0"/>
              <a:t> is liberated. </a:t>
            </a:r>
            <a:r>
              <a:rPr lang="en-US" dirty="0" err="1">
                <a:solidFill>
                  <a:srgbClr val="FF0000"/>
                </a:solidFill>
              </a:rPr>
              <a:t>Cbl</a:t>
            </a:r>
            <a:r>
              <a:rPr lang="en-US" dirty="0">
                <a:solidFill>
                  <a:srgbClr val="FF0000"/>
                </a:solidFill>
              </a:rPr>
              <a:t> then binds to </a:t>
            </a:r>
            <a:r>
              <a:rPr lang="en-US" i="1" dirty="0">
                <a:solidFill>
                  <a:srgbClr val="FF0000"/>
                </a:solidFill>
              </a:rPr>
              <a:t>intrinsic factor </a:t>
            </a:r>
            <a:r>
              <a:rPr lang="en-US" dirty="0">
                <a:solidFill>
                  <a:srgbClr val="FF0000"/>
                </a:solidFill>
              </a:rPr>
              <a:t>(IF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another glycoprotein </a:t>
            </a:r>
            <a:r>
              <a:rPr lang="en-US" dirty="0"/>
              <a:t>that is produced by gastric parietal cells.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Cbl</a:t>
            </a:r>
            <a:r>
              <a:rPr lang="en-US" dirty="0" smtClean="0"/>
              <a:t>-IF complex </a:t>
            </a:r>
            <a:r>
              <a:rPr lang="en-US" dirty="0"/>
              <a:t>subsequently enters mucosal cells of the </a:t>
            </a:r>
            <a:r>
              <a:rPr lang="en-US" dirty="0">
                <a:solidFill>
                  <a:srgbClr val="FF0000"/>
                </a:solidFill>
              </a:rPr>
              <a:t>distal ileum </a:t>
            </a:r>
            <a:r>
              <a:rPr lang="en-US" dirty="0"/>
              <a:t>by </a:t>
            </a:r>
            <a:r>
              <a:rPr lang="en-US" dirty="0" smtClean="0"/>
              <a:t>receptor mediated endocytosis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After </a:t>
            </a:r>
            <a:r>
              <a:rPr lang="en-US" dirty="0"/>
              <a:t>internalization into enterocytes, IF is degraded in the lysosome, and </a:t>
            </a:r>
            <a:r>
              <a:rPr lang="en-US" dirty="0" err="1"/>
              <a:t>Cbl</a:t>
            </a:r>
            <a:r>
              <a:rPr lang="en-US" dirty="0"/>
              <a:t> is</a:t>
            </a:r>
          </a:p>
          <a:p>
            <a:pPr marL="0" indent="0" algn="just">
              <a:buNone/>
            </a:pPr>
            <a:r>
              <a:rPr lang="en-US" dirty="0"/>
              <a:t>released.</a:t>
            </a:r>
          </a:p>
        </p:txBody>
      </p:sp>
    </p:spTree>
    <p:extLst>
      <p:ext uri="{BB962C8B-B14F-4D97-AF65-F5344CB8AC3E}">
        <p14:creationId xmlns:p14="http://schemas.microsoft.com/office/powerpoint/2010/main" val="4677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132" y="430439"/>
            <a:ext cx="10515600" cy="849721"/>
          </a:xfrm>
        </p:spPr>
        <p:txBody>
          <a:bodyPr/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32" y="165898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Vitamin B12 deficiency can result </a:t>
            </a:r>
            <a:r>
              <a:rPr lang="en-US" dirty="0" smtClean="0"/>
              <a:t>from: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Inadequate </a:t>
            </a:r>
            <a:r>
              <a:rPr lang="en-US" dirty="0"/>
              <a:t>dietary intake of </a:t>
            </a:r>
            <a:r>
              <a:rPr lang="en-US" dirty="0" err="1" smtClean="0"/>
              <a:t>Cbl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lack of IF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      Impaired </a:t>
            </a:r>
            <a:r>
              <a:rPr lang="en-US" dirty="0"/>
              <a:t>intestinal absorption of </a:t>
            </a:r>
            <a:r>
              <a:rPr lang="en-US" dirty="0" smtClean="0"/>
              <a:t>IF-</a:t>
            </a:r>
            <a:r>
              <a:rPr lang="en-US" dirty="0" err="1" smtClean="0"/>
              <a:t>Cbl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Absence </a:t>
            </a:r>
            <a:r>
              <a:rPr lang="en-US" dirty="0"/>
              <a:t>of vitamin B12 </a:t>
            </a:r>
            <a:r>
              <a:rPr lang="en-US" dirty="0" smtClean="0"/>
              <a:t>transport Protein.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89248" y="3291840"/>
            <a:ext cx="1999488" cy="3779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Pernicious anemia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337" y="457200"/>
            <a:ext cx="5473337" cy="611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97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1381" y="551317"/>
            <a:ext cx="7518219" cy="67659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900" b="1" dirty="0" smtClean="0">
                <a:cs typeface="Arial" charset="0"/>
              </a:rPr>
              <a:t>Impaired absorption</a:t>
            </a:r>
            <a:r>
              <a:rPr lang="en-US" altLang="en-US" sz="3600" dirty="0" smtClean="0">
                <a:solidFill>
                  <a:srgbClr val="7B9899"/>
                </a:solidFill>
                <a:cs typeface="Arial" charset="0"/>
              </a:rPr>
              <a:t/>
            </a:r>
            <a:br>
              <a:rPr lang="en-US" altLang="en-US" sz="3600" dirty="0" smtClean="0">
                <a:solidFill>
                  <a:srgbClr val="7B9899"/>
                </a:solidFill>
                <a:cs typeface="Arial" charset="0"/>
              </a:rPr>
            </a:br>
            <a:endParaRPr lang="en-CA" altLang="en-US" sz="3600" dirty="0">
              <a:solidFill>
                <a:srgbClr val="7B9899"/>
              </a:solidFill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11381" y="148599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000" dirty="0"/>
              <a:t> </a:t>
            </a:r>
            <a:r>
              <a:rPr lang="en-US" sz="2600" dirty="0"/>
              <a:t>Caused by any disease that affects the </a:t>
            </a:r>
            <a:r>
              <a:rPr lang="en-US" sz="2600" dirty="0">
                <a:solidFill>
                  <a:srgbClr val="FF0000"/>
                </a:solidFill>
              </a:rPr>
              <a:t>distal ileum</a:t>
            </a:r>
            <a:r>
              <a:rPr lang="en-US" sz="2600" dirty="0" smtClean="0"/>
              <a:t>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neonatal necrotizing </a:t>
            </a:r>
            <a:r>
              <a:rPr lang="en-US" sz="2600" dirty="0" err="1" smtClean="0"/>
              <a:t>enterocolitis</a:t>
            </a:r>
            <a:r>
              <a:rPr lang="en-US" sz="2600" dirty="0" smtClean="0"/>
              <a:t>.</a:t>
            </a:r>
            <a:endParaRPr lang="en-US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terminal ileum  surgically </a:t>
            </a:r>
            <a:r>
              <a:rPr lang="en-US" sz="2600" dirty="0" smtClean="0"/>
              <a:t>removed. </a:t>
            </a:r>
            <a:endParaRPr lang="ar-JO" sz="26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overgrowth of intestinal bacteria within diverticula or duplications of the small intestine.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600" dirty="0"/>
              <a:t> absence  of the  IF-B12 receptor in the terminal </a:t>
            </a:r>
            <a:r>
              <a:rPr lang="en-US" sz="2600" dirty="0" smtClean="0"/>
              <a:t>ileum, AR disease.</a:t>
            </a: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3226825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325937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436914"/>
            <a:ext cx="11521440" cy="51467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/>
              <a:t>N</a:t>
            </a:r>
            <a:r>
              <a:rPr lang="en-US" sz="2600" dirty="0" smtClean="0"/>
              <a:t>onspecific </a:t>
            </a:r>
            <a:r>
              <a:rPr lang="en-US" sz="2600" dirty="0"/>
              <a:t>manifestations </a:t>
            </a:r>
            <a:r>
              <a:rPr lang="en-US" sz="2600" dirty="0" smtClean="0"/>
              <a:t>such as </a:t>
            </a:r>
            <a:r>
              <a:rPr lang="en-US" sz="2600" dirty="0"/>
              <a:t>weakness, lethargy, feeding difficulties, failure to thrive, and irritability. </a:t>
            </a:r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Other</a:t>
            </a:r>
            <a:r>
              <a:rPr lang="en-US" sz="2600" dirty="0"/>
              <a:t> </a:t>
            </a:r>
            <a:r>
              <a:rPr lang="en-US" sz="2600" dirty="0" smtClean="0"/>
              <a:t>common </a:t>
            </a:r>
            <a:r>
              <a:rPr lang="en-US" sz="2600" dirty="0"/>
              <a:t>findings include pallor, glossitis, vomiting, diarrhea, and icterus</a:t>
            </a:r>
            <a:r>
              <a:rPr lang="en-US" sz="2600" dirty="0" smtClean="0"/>
              <a:t>.</a:t>
            </a:r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r>
              <a:rPr lang="en-US" sz="2600" dirty="0"/>
              <a:t>Neurologic symptoms can include paresthesia, sensory deficits, </a:t>
            </a:r>
            <a:r>
              <a:rPr lang="en-US" sz="2600" dirty="0" err="1"/>
              <a:t>hypotonia</a:t>
            </a:r>
            <a:r>
              <a:rPr lang="en-US" sz="2600" dirty="0"/>
              <a:t>,</a:t>
            </a:r>
          </a:p>
          <a:p>
            <a:pPr marL="0" indent="0" algn="just">
              <a:buNone/>
            </a:pPr>
            <a:r>
              <a:rPr lang="en-US" sz="2600" dirty="0"/>
              <a:t>seizures, developmental delay, developmental regression, neuropsychiatric</a:t>
            </a:r>
          </a:p>
          <a:p>
            <a:pPr marL="0" indent="0" algn="just">
              <a:buNone/>
            </a:pPr>
            <a:r>
              <a:rPr lang="en-US" sz="2600" dirty="0"/>
              <a:t>changes, and brain/spine MRI changes.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Neurologic </a:t>
            </a:r>
            <a:r>
              <a:rPr lang="en-US" sz="2600" dirty="0"/>
              <a:t>problems from vitamin </a:t>
            </a:r>
            <a:r>
              <a:rPr lang="en-US" sz="2600" dirty="0" smtClean="0"/>
              <a:t>B12 deficiency </a:t>
            </a:r>
            <a:r>
              <a:rPr lang="en-US" sz="2600" dirty="0"/>
              <a:t>may occur in the </a:t>
            </a:r>
            <a:r>
              <a:rPr lang="en-US" sz="2600" i="1" dirty="0"/>
              <a:t>absence </a:t>
            </a:r>
            <a:r>
              <a:rPr lang="en-US" sz="2600" dirty="0"/>
              <a:t>of any hematologic abnormalities.</a:t>
            </a:r>
          </a:p>
        </p:txBody>
      </p:sp>
    </p:spTree>
    <p:extLst>
      <p:ext uri="{BB962C8B-B14F-4D97-AF65-F5344CB8AC3E}">
        <p14:creationId xmlns:p14="http://schemas.microsoft.com/office/powerpoint/2010/main" val="98844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03" y="391885"/>
            <a:ext cx="10515600" cy="809897"/>
          </a:xfrm>
        </p:spPr>
        <p:txBody>
          <a:bodyPr/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03" y="1721122"/>
            <a:ext cx="11336383" cy="48625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/>
              <a:t>The hematologic manifestations of folate and </a:t>
            </a:r>
            <a:r>
              <a:rPr lang="en-US" sz="2600" dirty="0" err="1"/>
              <a:t>Cbl</a:t>
            </a:r>
            <a:r>
              <a:rPr lang="en-US" sz="2600" dirty="0"/>
              <a:t> deficiency are identical</a:t>
            </a:r>
            <a:r>
              <a:rPr lang="en-US" sz="2600" dirty="0" smtClean="0"/>
              <a:t>.</a:t>
            </a:r>
          </a:p>
          <a:p>
            <a:pPr marL="0" indent="0" algn="just">
              <a:buNone/>
            </a:pPr>
            <a:r>
              <a:rPr lang="en-US" sz="2600" dirty="0" smtClean="0"/>
              <a:t>Serum vitamin B12 levels are low, and the serum concentrations of </a:t>
            </a:r>
            <a:r>
              <a:rPr lang="en-US" sz="2600" dirty="0" err="1" smtClean="0"/>
              <a:t>methylmalonic</a:t>
            </a:r>
            <a:r>
              <a:rPr lang="en-US" sz="2600" dirty="0" smtClean="0"/>
              <a:t> acid and homocysteine are usually elevated.</a:t>
            </a:r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Serum </a:t>
            </a:r>
            <a:r>
              <a:rPr lang="en-US" sz="2600" dirty="0"/>
              <a:t>lactate dehydrogenase activity </a:t>
            </a:r>
            <a:r>
              <a:rPr lang="en-US" sz="2600" dirty="0" smtClean="0"/>
              <a:t>is markedly </a:t>
            </a:r>
            <a:r>
              <a:rPr lang="en-US" sz="2600" dirty="0"/>
              <a:t>increased, a reflection of ineffective erythropoiesis.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Moderate elevations </a:t>
            </a:r>
            <a:r>
              <a:rPr lang="en-US" sz="2600" dirty="0"/>
              <a:t>of serum bilirubin levels (2-3 mg/</a:t>
            </a:r>
            <a:r>
              <a:rPr lang="en-US" sz="2600" dirty="0" err="1"/>
              <a:t>dL</a:t>
            </a:r>
            <a:r>
              <a:rPr lang="en-US" sz="2600" dirty="0"/>
              <a:t>) also may be found. </a:t>
            </a:r>
            <a:r>
              <a:rPr lang="en-US" sz="2600" dirty="0" smtClean="0"/>
              <a:t>Excessive excretion </a:t>
            </a:r>
            <a:r>
              <a:rPr lang="en-US" sz="2600" dirty="0"/>
              <a:t>of </a:t>
            </a:r>
            <a:r>
              <a:rPr lang="en-US" sz="2600" dirty="0" err="1"/>
              <a:t>methylmalonic</a:t>
            </a:r>
            <a:r>
              <a:rPr lang="en-US" sz="2600" dirty="0"/>
              <a:t> acid in the urine (normal: 0-3.5 mg/24 </a:t>
            </a:r>
            <a:r>
              <a:rPr lang="en-US" sz="2600" dirty="0" err="1"/>
              <a:t>hr</a:t>
            </a:r>
            <a:r>
              <a:rPr lang="en-US" sz="2600" dirty="0"/>
              <a:t>) is </a:t>
            </a:r>
            <a:r>
              <a:rPr lang="en-US" sz="2600" dirty="0" smtClean="0"/>
              <a:t>a reliable </a:t>
            </a:r>
            <a:r>
              <a:rPr lang="en-US" sz="2600" dirty="0"/>
              <a:t>and sensitive index of vitamin B12 deficiency.</a:t>
            </a:r>
          </a:p>
        </p:txBody>
      </p:sp>
    </p:spTree>
    <p:extLst>
      <p:ext uri="{BB962C8B-B14F-4D97-AF65-F5344CB8AC3E}">
        <p14:creationId xmlns:p14="http://schemas.microsoft.com/office/powerpoint/2010/main" val="17796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69" y="391251"/>
            <a:ext cx="10515600" cy="745218"/>
          </a:xfrm>
        </p:spPr>
        <p:txBody>
          <a:bodyPr/>
          <a:lstStyle/>
          <a:p>
            <a:r>
              <a:rPr lang="en-US" b="1" dirty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069" y="1541419"/>
            <a:ext cx="11743509" cy="47287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600" dirty="0"/>
              <a:t>If vitamin B12 deficiency has been confirmed and there is no evidence </a:t>
            </a:r>
            <a:r>
              <a:rPr lang="en-US" sz="2600" dirty="0" smtClean="0"/>
              <a:t>of inadequate </a:t>
            </a:r>
            <a:r>
              <a:rPr lang="en-US" sz="2600" dirty="0"/>
              <a:t>dietary intake or, in the case of an infant, inadequate maternal B12 </a:t>
            </a:r>
            <a:r>
              <a:rPr lang="en-US" sz="2600" dirty="0" smtClean="0"/>
              <a:t>, malabsorption </a:t>
            </a:r>
            <a:r>
              <a:rPr lang="en-US" sz="2600" dirty="0"/>
              <a:t>should be investigated.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Schilling </a:t>
            </a:r>
            <a:r>
              <a:rPr lang="en-US" sz="2600" dirty="0"/>
              <a:t>test, a measure </a:t>
            </a:r>
            <a:r>
              <a:rPr lang="en-US" sz="2600" dirty="0" smtClean="0"/>
              <a:t>of </a:t>
            </a:r>
            <a:r>
              <a:rPr lang="en-US" sz="2600" dirty="0" err="1" smtClean="0"/>
              <a:t>Cbl</a:t>
            </a:r>
            <a:r>
              <a:rPr lang="en-US" sz="2600" dirty="0" smtClean="0"/>
              <a:t> </a:t>
            </a:r>
            <a:r>
              <a:rPr lang="en-US" sz="2600" dirty="0"/>
              <a:t>absorption, was the gold standard, but it is no longer available, with </a:t>
            </a:r>
            <a:r>
              <a:rPr lang="en-US" sz="2600" dirty="0" smtClean="0"/>
              <a:t>no comparable </a:t>
            </a:r>
            <a:r>
              <a:rPr lang="en-US" sz="2600" dirty="0"/>
              <a:t>replacement.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/>
          </a:p>
          <a:p>
            <a:pPr marL="0" indent="0" algn="just">
              <a:buNone/>
            </a:pPr>
            <a:r>
              <a:rPr lang="en-US" sz="2600" dirty="0" smtClean="0"/>
              <a:t>Anti-IF </a:t>
            </a:r>
            <a:r>
              <a:rPr lang="en-US" sz="2600" dirty="0"/>
              <a:t>antibodies and anti–parietal cell antibodies </a:t>
            </a:r>
            <a:r>
              <a:rPr lang="en-US" sz="2600" dirty="0" smtClean="0"/>
              <a:t>are useful </a:t>
            </a:r>
            <a:r>
              <a:rPr lang="en-US" sz="2600" dirty="0"/>
              <a:t>for the diagnosis of pernicious anemia. </a:t>
            </a:r>
            <a:endParaRPr lang="en-US" sz="2600" dirty="0" smtClean="0"/>
          </a:p>
          <a:p>
            <a:pPr marL="0" indent="0" algn="just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Measurement </a:t>
            </a:r>
            <a:r>
              <a:rPr lang="en-US" sz="2600" dirty="0"/>
              <a:t>of IF and </a:t>
            </a:r>
            <a:r>
              <a:rPr lang="en-US" sz="2600" dirty="0" smtClean="0"/>
              <a:t>testing from </a:t>
            </a:r>
            <a:r>
              <a:rPr lang="en-US" sz="2600" dirty="0"/>
              <a:t>more specialized laboratories may be required for less common disorders.</a:t>
            </a:r>
          </a:p>
        </p:txBody>
      </p:sp>
    </p:spTree>
    <p:extLst>
      <p:ext uri="{BB962C8B-B14F-4D97-AF65-F5344CB8AC3E}">
        <p14:creationId xmlns:p14="http://schemas.microsoft.com/office/powerpoint/2010/main" val="259552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765" y="457517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>
                <a:cs typeface="Arial" charset="0"/>
              </a:rPr>
              <a:t>Treatment</a:t>
            </a:r>
            <a:r>
              <a:rPr lang="en-US" altLang="en-US" dirty="0" smtClean="0">
                <a:solidFill>
                  <a:srgbClr val="7B9899"/>
                </a:solidFill>
                <a:cs typeface="Arial" charset="0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74765" y="1909311"/>
            <a:ext cx="11025051" cy="39428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physiologic requirement for vitamin B12 is 1</a:t>
            </a:r>
            <a:r>
              <a:rPr lang="en-US" altLang="en-US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altLang="en-US" dirty="0" smtClean="0">
                <a:cs typeface="Times New Roman" panose="02020603050405020304" pitchFamily="18" charset="0"/>
              </a:rPr>
              <a:t>5 </a:t>
            </a:r>
            <a:r>
              <a:rPr lang="en-US" altLang="en-US" dirty="0" err="1" smtClean="0">
                <a:cs typeface="Times New Roman" panose="02020603050405020304" pitchFamily="18" charset="0"/>
              </a:rPr>
              <a:t>μg</a:t>
            </a:r>
            <a:r>
              <a:rPr lang="en-US" altLang="en-US" dirty="0" smtClean="0">
                <a:cs typeface="Times New Roman" panose="02020603050405020304" pitchFamily="18" charset="0"/>
              </a:rPr>
              <a:t>/day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the typical dose for children is 50 to 100 mcg parenterally once per week until the deficiency is corrected and then once per month for 6 months.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dirty="0" smtClean="0">
                <a:cs typeface="Times New Roman" panose="02020603050405020304" pitchFamily="18" charset="0"/>
              </a:rPr>
              <a:t>If there is evidence of </a:t>
            </a:r>
            <a:r>
              <a:rPr lang="en-US" altLang="en-US" b="1" dirty="0" smtClean="0">
                <a:cs typeface="Times New Roman" panose="02020603050405020304" pitchFamily="18" charset="0"/>
              </a:rPr>
              <a:t>neurologic</a:t>
            </a:r>
            <a:r>
              <a:rPr lang="en-US" altLang="en-US" dirty="0" smtClean="0">
                <a:cs typeface="Times New Roman" panose="02020603050405020304" pitchFamily="18" charset="0"/>
              </a:rPr>
              <a:t> involvement 1 mg should be injected intramuscularly daily for at least 2 wk.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 </a:t>
            </a:r>
          </a:p>
          <a:p>
            <a:r>
              <a:rPr lang="en-US" dirty="0"/>
              <a:t>Dose adjustments should be made in response to clinical status and laboratory values. 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579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83" y="482690"/>
            <a:ext cx="10515600" cy="66684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Iron-Deficiency Anemia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1854925"/>
            <a:ext cx="11547566" cy="4336869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/>
              <a:t>Iron deficiency </a:t>
            </a:r>
            <a:r>
              <a:rPr lang="en-US" dirty="0"/>
              <a:t>is the most widespread and common nutritional disorder in </a:t>
            </a:r>
            <a:r>
              <a:rPr lang="en-US" dirty="0" smtClean="0"/>
              <a:t>the world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is estimated that </a:t>
            </a:r>
            <a:r>
              <a:rPr lang="en-US" dirty="0">
                <a:solidFill>
                  <a:srgbClr val="FF0000"/>
                </a:solidFill>
              </a:rPr>
              <a:t>30–50%</a:t>
            </a:r>
            <a:r>
              <a:rPr lang="en-US" dirty="0"/>
              <a:t> of the global population has </a:t>
            </a:r>
            <a:r>
              <a:rPr lang="en-US" dirty="0" smtClean="0"/>
              <a:t>iron-deficiency anemia</a:t>
            </a:r>
            <a:r>
              <a:rPr lang="en-US" dirty="0"/>
              <a:t>, and most of these individuals live in developing countries.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United States</a:t>
            </a:r>
            <a:r>
              <a:rPr lang="en-US" dirty="0"/>
              <a:t>, 8–14% of children ages 12-36 </a:t>
            </a:r>
            <a:r>
              <a:rPr lang="en-US" dirty="0" err="1"/>
              <a:t>mo</a:t>
            </a:r>
            <a:r>
              <a:rPr lang="en-US" dirty="0"/>
              <a:t> are </a:t>
            </a:r>
            <a:r>
              <a:rPr lang="en-US" i="1" dirty="0">
                <a:solidFill>
                  <a:srgbClr val="FF0000"/>
                </a:solidFill>
              </a:rPr>
              <a:t>iron deficient </a:t>
            </a:r>
            <a:r>
              <a:rPr lang="en-US" dirty="0"/>
              <a:t>, and 30% of </a:t>
            </a:r>
            <a:r>
              <a:rPr lang="en-US" dirty="0" smtClean="0"/>
              <a:t>this group </a:t>
            </a:r>
            <a:r>
              <a:rPr lang="en-US" dirty="0"/>
              <a:t>progresses to </a:t>
            </a:r>
            <a:r>
              <a:rPr lang="en-US" dirty="0">
                <a:solidFill>
                  <a:srgbClr val="FF0000"/>
                </a:solidFill>
              </a:rPr>
              <a:t>iron-deficiency </a:t>
            </a:r>
            <a:r>
              <a:rPr lang="en-US" i="1" dirty="0" smtClean="0">
                <a:solidFill>
                  <a:srgbClr val="FF0000"/>
                </a:solidFill>
              </a:rPr>
              <a:t>anemia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5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89" y="209005"/>
            <a:ext cx="10515600" cy="61395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37" y="1040673"/>
            <a:ext cx="11286308" cy="55386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Hematologic features are </a:t>
            </a:r>
            <a:r>
              <a:rPr lang="en-US" dirty="0">
                <a:solidFill>
                  <a:srgbClr val="FF0000"/>
                </a:solidFill>
              </a:rPr>
              <a:t>macrocytic</a:t>
            </a:r>
            <a:r>
              <a:rPr lang="en-US" dirty="0"/>
              <a:t> anemia, with </a:t>
            </a:r>
            <a:r>
              <a:rPr lang="en-US" dirty="0" err="1">
                <a:solidFill>
                  <a:srgbClr val="FF0000"/>
                </a:solidFill>
              </a:rPr>
              <a:t>reticulocytopenia</a:t>
            </a:r>
            <a:r>
              <a:rPr lang="en-US" dirty="0"/>
              <a:t>.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RBC </a:t>
            </a:r>
            <a:r>
              <a:rPr lang="en-US" dirty="0"/>
              <a:t>enzyme patterns are similar to those of a “fetal” </a:t>
            </a:r>
            <a:r>
              <a:rPr lang="en-US" dirty="0" smtClean="0"/>
              <a:t>RBC population, elevated fetal hemoglobin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HbF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Erythrocyte </a:t>
            </a:r>
            <a:r>
              <a:rPr lang="en-US" dirty="0"/>
              <a:t>adenosine deaminase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eADA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/>
              <a:t>activity </a:t>
            </a:r>
            <a:r>
              <a:rPr lang="en-US" dirty="0" smtClean="0"/>
              <a:t>is increased </a:t>
            </a:r>
            <a:r>
              <a:rPr lang="en-US" dirty="0"/>
              <a:t>in most patients with DBA, a finding that helps </a:t>
            </a:r>
            <a:r>
              <a:rPr lang="en-US" dirty="0">
                <a:solidFill>
                  <a:srgbClr val="FF0000"/>
                </a:solidFill>
              </a:rPr>
              <a:t>distinguish</a:t>
            </a:r>
            <a:r>
              <a:rPr lang="en-US" dirty="0"/>
              <a:t> </a:t>
            </a:r>
            <a:r>
              <a:rPr lang="en-US" dirty="0" smtClean="0"/>
              <a:t>congenital RBC </a:t>
            </a:r>
            <a:r>
              <a:rPr lang="en-US" dirty="0"/>
              <a:t>aplasia from acquired transient </a:t>
            </a:r>
            <a:r>
              <a:rPr lang="en-US" dirty="0" err="1"/>
              <a:t>erythroblastopenia</a:t>
            </a:r>
            <a:r>
              <a:rPr lang="en-US" dirty="0"/>
              <a:t> of childhood (</a:t>
            </a:r>
            <a:r>
              <a:rPr lang="en-US" dirty="0">
                <a:solidFill>
                  <a:srgbClr val="FF0000"/>
                </a:solidFill>
              </a:rPr>
              <a:t>TEC</a:t>
            </a:r>
            <a:r>
              <a:rPr lang="en-US" dirty="0" smtClean="0"/>
              <a:t>).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Bone </a:t>
            </a:r>
            <a:r>
              <a:rPr lang="en-US" dirty="0"/>
              <a:t>marrow </a:t>
            </a:r>
            <a:r>
              <a:rPr lang="en-US" dirty="0" smtClean="0"/>
              <a:t>erythrocyte </a:t>
            </a:r>
            <a:r>
              <a:rPr lang="en-US" dirty="0" smtClean="0">
                <a:solidFill>
                  <a:srgbClr val="FF0000"/>
                </a:solidFill>
              </a:rPr>
              <a:t>precursors</a:t>
            </a:r>
            <a:r>
              <a:rPr lang="en-US" dirty="0" smtClean="0"/>
              <a:t> </a:t>
            </a:r>
            <a:r>
              <a:rPr lang="en-US" dirty="0"/>
              <a:t>are greatly reduced in most patients; other marrow elements </a:t>
            </a:r>
            <a:r>
              <a:rPr lang="en-US" dirty="0" smtClean="0"/>
              <a:t>are usually </a:t>
            </a:r>
            <a:r>
              <a:rPr lang="en-US" dirty="0"/>
              <a:t>normal.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Serum </a:t>
            </a:r>
            <a:r>
              <a:rPr lang="en-US" dirty="0">
                <a:solidFill>
                  <a:srgbClr val="FF0000"/>
                </a:solidFill>
              </a:rPr>
              <a:t>iron</a:t>
            </a:r>
            <a:r>
              <a:rPr lang="en-US" dirty="0"/>
              <a:t> levels are elevated.</a:t>
            </a:r>
          </a:p>
        </p:txBody>
      </p:sp>
    </p:spTree>
    <p:extLst>
      <p:ext uri="{BB962C8B-B14F-4D97-AF65-F5344CB8AC3E}">
        <p14:creationId xmlns:p14="http://schemas.microsoft.com/office/powerpoint/2010/main" val="282511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000" y="512064"/>
            <a:ext cx="11430000" cy="61787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 full-term newborn infant contains about 0.5 g of iron, compared to 5 g of</a:t>
            </a:r>
          </a:p>
          <a:p>
            <a:pPr marL="0" indent="0" algn="just">
              <a:buNone/>
            </a:pPr>
            <a:r>
              <a:rPr lang="en-US" dirty="0"/>
              <a:t>iron in adults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average of 0.8 mg of iron must be absorbed each day during the 1st 15 </a:t>
            </a:r>
            <a:r>
              <a:rPr lang="en-US" dirty="0" err="1"/>
              <a:t>yr</a:t>
            </a:r>
            <a:r>
              <a:rPr lang="en-US" dirty="0"/>
              <a:t> </a:t>
            </a:r>
            <a:r>
              <a:rPr lang="en-US" dirty="0" smtClean="0"/>
              <a:t>of life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is therefore necessary to absorb approximately 1 mg daily </a:t>
            </a:r>
            <a:r>
              <a:rPr lang="en-US" dirty="0" smtClean="0"/>
              <a:t>to maintain </a:t>
            </a:r>
            <a:r>
              <a:rPr lang="en-US" dirty="0"/>
              <a:t>positive iron balance in childhood</a:t>
            </a:r>
            <a:r>
              <a:rPr lang="en-US" dirty="0" smtClean="0"/>
              <a:t>.</a:t>
            </a:r>
            <a:r>
              <a:rPr lang="en-US" dirty="0"/>
              <a:t>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Because </a:t>
            </a:r>
            <a:r>
              <a:rPr lang="en-US" dirty="0"/>
              <a:t>&lt;10% of dietary iron </a:t>
            </a:r>
            <a:r>
              <a:rPr lang="en-US" dirty="0" smtClean="0"/>
              <a:t>is usually </a:t>
            </a:r>
            <a:r>
              <a:rPr lang="en-US" dirty="0"/>
              <a:t>absorbed, a dietary intake of 8-10 mg of iron daily is necessary </a:t>
            </a:r>
            <a:r>
              <a:rPr lang="en-US" dirty="0" smtClean="0"/>
              <a:t>to maintain </a:t>
            </a:r>
            <a:r>
              <a:rPr lang="en-US" dirty="0"/>
              <a:t>iron levels.</a:t>
            </a:r>
          </a:p>
        </p:txBody>
      </p:sp>
    </p:spTree>
    <p:extLst>
      <p:ext uri="{BB962C8B-B14F-4D97-AF65-F5344CB8AC3E}">
        <p14:creationId xmlns:p14="http://schemas.microsoft.com/office/powerpoint/2010/main" val="133561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4" y="1123406"/>
            <a:ext cx="11691257" cy="42846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During infancy, when growth is most rapid, the 1 mg/L </a:t>
            </a:r>
            <a:r>
              <a:rPr lang="en-US" dirty="0" smtClean="0"/>
              <a:t>of iron </a:t>
            </a:r>
            <a:r>
              <a:rPr lang="en-US" dirty="0"/>
              <a:t>in cow's and breast milk makes it difficult to maintain body iron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Breastfed</a:t>
            </a:r>
            <a:r>
              <a:rPr lang="en-US" dirty="0"/>
              <a:t> </a:t>
            </a:r>
            <a:r>
              <a:rPr lang="en-US" dirty="0" smtClean="0"/>
              <a:t>infants </a:t>
            </a:r>
            <a:r>
              <a:rPr lang="en-US" dirty="0"/>
              <a:t>have an advantage, because they absorb iron 2-3 times more </a:t>
            </a:r>
            <a:r>
              <a:rPr lang="en-US" dirty="0" smtClean="0"/>
              <a:t>efficiently than </a:t>
            </a:r>
            <a:r>
              <a:rPr lang="en-US" dirty="0"/>
              <a:t>infants fed cow's </a:t>
            </a:r>
            <a:r>
              <a:rPr lang="en-US" dirty="0" smtClean="0"/>
              <a:t>milk.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B</a:t>
            </a:r>
            <a:r>
              <a:rPr lang="en-US" dirty="0" smtClean="0"/>
              <a:t>reastfed </a:t>
            </a:r>
            <a:r>
              <a:rPr lang="en-US" dirty="0"/>
              <a:t>infants are at risk </a:t>
            </a:r>
            <a:r>
              <a:rPr lang="en-US" dirty="0" smtClean="0"/>
              <a:t>of developing </a:t>
            </a:r>
            <a:r>
              <a:rPr lang="en-US" dirty="0"/>
              <a:t>iron deficiency without regular intake of iron-fortified foods by 6 </a:t>
            </a:r>
            <a:r>
              <a:rPr lang="en-US" dirty="0" err="1" smtClean="0"/>
              <a:t>mo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age.</a:t>
            </a:r>
          </a:p>
        </p:txBody>
      </p:sp>
    </p:spTree>
    <p:extLst>
      <p:ext uri="{BB962C8B-B14F-4D97-AF65-F5344CB8AC3E}">
        <p14:creationId xmlns:p14="http://schemas.microsoft.com/office/powerpoint/2010/main" val="185541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5" y="443503"/>
            <a:ext cx="10515600" cy="6276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5" y="1280160"/>
            <a:ext cx="11704320" cy="53818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Most iron in neonates is in circulating hemoglobin.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the relatively </a:t>
            </a:r>
            <a:r>
              <a:rPr lang="en-US" dirty="0" smtClean="0"/>
              <a:t>high hemoglobin </a:t>
            </a:r>
            <a:r>
              <a:rPr lang="en-US" dirty="0"/>
              <a:t>concentration of the newborn infant falls during the first 2-3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smtClean="0"/>
              <a:t>of life</a:t>
            </a:r>
            <a:r>
              <a:rPr lang="en-US" dirty="0"/>
              <a:t>, considerable iron is recycled.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iron stores are usually sufficient </a:t>
            </a:r>
            <a:r>
              <a:rPr lang="en-US" dirty="0" smtClean="0"/>
              <a:t>for blood </a:t>
            </a:r>
            <a:r>
              <a:rPr lang="en-US" dirty="0"/>
              <a:t>formation in the 1st 6-9 </a:t>
            </a:r>
            <a:r>
              <a:rPr lang="en-US" dirty="0" err="1"/>
              <a:t>mo</a:t>
            </a:r>
            <a:r>
              <a:rPr lang="en-US" dirty="0"/>
              <a:t> of life in term infants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Delayed (1-3 min) clamping </a:t>
            </a:r>
            <a:r>
              <a:rPr lang="en-US" dirty="0" smtClean="0"/>
              <a:t>of the </a:t>
            </a:r>
            <a:r>
              <a:rPr lang="en-US" dirty="0"/>
              <a:t>umbilical cord can improve iron status and reduce the risk of iron </a:t>
            </a:r>
            <a:r>
              <a:rPr lang="en-US" dirty="0" smtClean="0"/>
              <a:t>deficiency, whereas </a:t>
            </a:r>
            <a:r>
              <a:rPr lang="en-US" dirty="0"/>
              <a:t>early clamping (&lt;30 sec) puts the infant at risk for iron deficiency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In term </a:t>
            </a:r>
            <a:r>
              <a:rPr lang="en-US" dirty="0" smtClean="0"/>
              <a:t>infants, anemia </a:t>
            </a:r>
            <a:r>
              <a:rPr lang="en-US" dirty="0"/>
              <a:t>caused solely by inadequate dietary iron usually occurs at 9-24 </a:t>
            </a:r>
            <a:r>
              <a:rPr lang="en-US" dirty="0" err="1"/>
              <a:t>mo</a:t>
            </a:r>
            <a:r>
              <a:rPr lang="en-US" dirty="0"/>
              <a:t> </a:t>
            </a:r>
            <a:r>
              <a:rPr lang="en-US" dirty="0" smtClean="0"/>
              <a:t>of age </a:t>
            </a:r>
            <a:r>
              <a:rPr lang="en-US" dirty="0"/>
              <a:t>and is relatively uncommon thereafter.</a:t>
            </a:r>
          </a:p>
        </p:txBody>
      </p:sp>
    </p:spTree>
    <p:extLst>
      <p:ext uri="{BB962C8B-B14F-4D97-AF65-F5344CB8AC3E}">
        <p14:creationId xmlns:p14="http://schemas.microsoft.com/office/powerpoint/2010/main" val="8603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966652"/>
            <a:ext cx="11586753" cy="4323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usual dietary pattern observed </a:t>
            </a:r>
            <a:r>
              <a:rPr lang="en-US" dirty="0" smtClean="0"/>
              <a:t>in infants </a:t>
            </a:r>
            <a:r>
              <a:rPr lang="en-US" dirty="0"/>
              <a:t>and toddlers with nutritional iron-deficiency anemia in </a:t>
            </a:r>
            <a:r>
              <a:rPr lang="en-US" dirty="0" smtClean="0"/>
              <a:t>developed countries </a:t>
            </a:r>
            <a:r>
              <a:rPr lang="en-US" dirty="0"/>
              <a:t>is excessive consumption of cow's milk (low iron content, blood </a:t>
            </a:r>
            <a:r>
              <a:rPr lang="en-US" dirty="0" smtClean="0"/>
              <a:t>loss from </a:t>
            </a:r>
            <a:r>
              <a:rPr lang="en-US" dirty="0"/>
              <a:t>milk protein colitis) in a child who is often overweight or bottle </a:t>
            </a:r>
            <a:r>
              <a:rPr lang="en-US" dirty="0" smtClean="0"/>
              <a:t>feeding beyond </a:t>
            </a:r>
            <a:r>
              <a:rPr lang="en-US" dirty="0"/>
              <a:t>12 </a:t>
            </a:r>
            <a:r>
              <a:rPr lang="en-US" dirty="0" err="1"/>
              <a:t>mo</a:t>
            </a:r>
            <a:r>
              <a:rPr lang="en-US" dirty="0"/>
              <a:t> of age.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Worldwide</a:t>
            </a:r>
            <a:r>
              <a:rPr lang="en-US" dirty="0"/>
              <a:t>, undernutrition is usually responsible for </a:t>
            </a:r>
            <a:r>
              <a:rPr lang="en-US" dirty="0" smtClean="0"/>
              <a:t>iron deficiency.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Blood</a:t>
            </a:r>
            <a:r>
              <a:rPr lang="en-US" b="1" dirty="0"/>
              <a:t> </a:t>
            </a:r>
            <a:r>
              <a:rPr lang="en-US" dirty="0"/>
              <a:t>loss</a:t>
            </a:r>
            <a:r>
              <a:rPr lang="en-US" b="1" dirty="0"/>
              <a:t> </a:t>
            </a:r>
            <a:r>
              <a:rPr lang="en-US" dirty="0"/>
              <a:t>must be considered as a possible cause in every case of </a:t>
            </a:r>
            <a:r>
              <a:rPr lang="en-US" dirty="0" smtClean="0"/>
              <a:t>iron deficiency anemia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01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322761"/>
            <a:ext cx="10515600" cy="771344"/>
          </a:xfrm>
        </p:spPr>
        <p:txBody>
          <a:bodyPr/>
          <a:lstStyle/>
          <a:p>
            <a:r>
              <a:rPr lang="en-US" b="1" dirty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1394551"/>
            <a:ext cx="11443063" cy="52805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/>
              <a:t>Iron deficiency has </a:t>
            </a:r>
            <a:r>
              <a:rPr lang="en-US" i="1" dirty="0" err="1"/>
              <a:t>nonhematologic</a:t>
            </a:r>
            <a:r>
              <a:rPr lang="en-US" i="1" dirty="0"/>
              <a:t> systemic effects. </a:t>
            </a:r>
            <a:endParaRPr lang="en-US" i="1" dirty="0" smtClean="0"/>
          </a:p>
          <a:p>
            <a:pPr marL="0" indent="0" algn="just">
              <a:buNone/>
            </a:pPr>
            <a:endParaRPr lang="en-US" i="1" dirty="0"/>
          </a:p>
          <a:p>
            <a:pPr marL="0" indent="0" algn="just">
              <a:buNone/>
            </a:pPr>
            <a:r>
              <a:rPr lang="en-US" dirty="0" smtClean="0"/>
              <a:t>Both </a:t>
            </a:r>
            <a:r>
              <a:rPr lang="en-US" dirty="0"/>
              <a:t>iron deficiency </a:t>
            </a:r>
            <a:r>
              <a:rPr lang="en-US" dirty="0" smtClean="0"/>
              <a:t>and iron-deficiency </a:t>
            </a:r>
            <a:r>
              <a:rPr lang="en-US" dirty="0"/>
              <a:t>anemia are associated with impaired neurocognitive function </a:t>
            </a:r>
            <a:r>
              <a:rPr lang="en-US" dirty="0" smtClean="0"/>
              <a:t>in infancy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Iron-deficiency </a:t>
            </a:r>
            <a:r>
              <a:rPr lang="en-US" dirty="0"/>
              <a:t>anemia </a:t>
            </a:r>
            <a:r>
              <a:rPr lang="en-US" dirty="0" smtClean="0"/>
              <a:t>is </a:t>
            </a:r>
            <a:r>
              <a:rPr lang="en-US" dirty="0"/>
              <a:t>also associated with later, possibly </a:t>
            </a:r>
            <a:r>
              <a:rPr lang="en-US" dirty="0" smtClean="0"/>
              <a:t>irreversible, cognitive </a:t>
            </a:r>
            <a:r>
              <a:rPr lang="en-US" dirty="0"/>
              <a:t>defects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Other </a:t>
            </a:r>
            <a:r>
              <a:rPr lang="en-US" dirty="0" err="1"/>
              <a:t>nonhematologic</a:t>
            </a:r>
            <a:r>
              <a:rPr lang="en-US" dirty="0"/>
              <a:t> consequences of iron deficiency include pica</a:t>
            </a:r>
            <a:r>
              <a:rPr lang="en-US" b="1" dirty="0"/>
              <a:t> </a:t>
            </a:r>
            <a:r>
              <a:rPr lang="en-US" dirty="0"/>
              <a:t>, </a:t>
            </a:r>
            <a:r>
              <a:rPr lang="en-US" dirty="0" smtClean="0"/>
              <a:t>the desire </a:t>
            </a:r>
            <a:r>
              <a:rPr lang="en-US" dirty="0"/>
              <a:t>to ingest nonnutritive substances, and </a:t>
            </a:r>
            <a:r>
              <a:rPr lang="en-US" dirty="0" err="1"/>
              <a:t>pagophagia</a:t>
            </a:r>
            <a:r>
              <a:rPr lang="en-US" b="1" dirty="0"/>
              <a:t> </a:t>
            </a:r>
            <a:r>
              <a:rPr lang="en-US" dirty="0"/>
              <a:t>, the desire to </a:t>
            </a:r>
            <a:r>
              <a:rPr lang="en-US" dirty="0" smtClean="0"/>
              <a:t>ingest ice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pica can result in the ingestion of lead-containing substances and </a:t>
            </a:r>
            <a:r>
              <a:rPr lang="en-US" dirty="0" smtClean="0"/>
              <a:t>result in </a:t>
            </a:r>
            <a:r>
              <a:rPr lang="en-US" dirty="0"/>
              <a:t>concomitant </a:t>
            </a:r>
            <a:r>
              <a:rPr lang="en-US" dirty="0" err="1" smtClean="0"/>
              <a:t>plumbism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1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2" y="911224"/>
            <a:ext cx="11756572" cy="56724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First, tissue iron stores are depleted.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depletion is </a:t>
            </a:r>
            <a:r>
              <a:rPr lang="en-US" dirty="0"/>
              <a:t>reflected by reduced serum </a:t>
            </a:r>
            <a:r>
              <a:rPr lang="en-US" i="1" dirty="0"/>
              <a:t>ferritin, </a:t>
            </a:r>
            <a:r>
              <a:rPr lang="en-US" dirty="0"/>
              <a:t>an iron-storage protein, which provides </a:t>
            </a:r>
            <a:r>
              <a:rPr lang="en-US" dirty="0" smtClean="0"/>
              <a:t>an estimate </a:t>
            </a:r>
            <a:r>
              <a:rPr lang="en-US" dirty="0"/>
              <a:t>of body iron stores in the absence of inflammatory disease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Next, </a:t>
            </a:r>
            <a:r>
              <a:rPr lang="en-US" dirty="0" smtClean="0"/>
              <a:t>serum iron </a:t>
            </a:r>
            <a:r>
              <a:rPr lang="en-US" dirty="0"/>
              <a:t>levels decrease, the iron-binding capacity of the serum (</a:t>
            </a:r>
            <a:r>
              <a:rPr lang="en-US" dirty="0" smtClean="0"/>
              <a:t>serum </a:t>
            </a:r>
            <a:r>
              <a:rPr lang="en-US" i="1" dirty="0" smtClean="0"/>
              <a:t>transferrin </a:t>
            </a:r>
            <a:r>
              <a:rPr lang="en-US" dirty="0" smtClean="0"/>
              <a:t>) increases</a:t>
            </a:r>
            <a:r>
              <a:rPr lang="en-US" dirty="0"/>
              <a:t>, and the transferrin saturation falls below normal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Free erythrocyte </a:t>
            </a:r>
            <a:r>
              <a:rPr lang="en-US" dirty="0" err="1"/>
              <a:t>protoporphyrins</a:t>
            </a:r>
            <a:r>
              <a:rPr lang="en-US" dirty="0"/>
              <a:t> accumulate, and hemoglobin </a:t>
            </a:r>
            <a:r>
              <a:rPr lang="en-US" dirty="0" smtClean="0"/>
              <a:t>synthesis is </a:t>
            </a:r>
            <a:r>
              <a:rPr lang="en-US" dirty="0"/>
              <a:t>impaired.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this point, iron deficiency progresses to iron-deficiency anemia.</a:t>
            </a:r>
          </a:p>
          <a:p>
            <a:pPr marL="0" indent="0">
              <a:buNone/>
            </a:pPr>
            <a:r>
              <a:rPr lang="en-US" dirty="0"/>
              <a:t>With less available hemoglobin in each cell, the red blood cells (RBCs) </a:t>
            </a:r>
            <a:r>
              <a:rPr lang="en-US" dirty="0" smtClean="0"/>
              <a:t>become smaller </a:t>
            </a:r>
            <a:r>
              <a:rPr lang="en-US" dirty="0"/>
              <a:t>and varied in size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The variation in RBC size is measured by </a:t>
            </a:r>
            <a:r>
              <a:rPr lang="en-US" dirty="0" smtClean="0"/>
              <a:t>an increasing </a:t>
            </a:r>
            <a:r>
              <a:rPr lang="en-US" dirty="0"/>
              <a:t>red cell distribution width (RDW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The RBC count </a:t>
            </a:r>
            <a:r>
              <a:rPr lang="en-US" dirty="0" smtClean="0"/>
              <a:t>also decreases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reticulocyte percentage may be normal or moderately </a:t>
            </a:r>
            <a:r>
              <a:rPr lang="en-US" dirty="0" smtClean="0"/>
              <a:t>elevated, but </a:t>
            </a:r>
            <a:r>
              <a:rPr lang="en-US" dirty="0"/>
              <a:t>absolute reticulocyte counts indicate an insufficient response to the degree </a:t>
            </a:r>
            <a:r>
              <a:rPr lang="en-US" dirty="0" smtClean="0"/>
              <a:t>of anemia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6572" y="221435"/>
            <a:ext cx="10515600" cy="5884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Laboratory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1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2" y="718458"/>
            <a:ext cx="11678194" cy="61395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 presumptive diagnosis of iron-deficiency anemia is most often made by </a:t>
            </a:r>
            <a:r>
              <a:rPr lang="en-US" dirty="0" smtClean="0"/>
              <a:t>a complete </a:t>
            </a:r>
            <a:r>
              <a:rPr lang="en-US" dirty="0"/>
              <a:t>blood count (CBC) demonstrating a microcytic anemia with a </a:t>
            </a:r>
            <a:r>
              <a:rPr lang="en-US" dirty="0" smtClean="0"/>
              <a:t>high RDW</a:t>
            </a:r>
            <a:r>
              <a:rPr lang="en-US" dirty="0"/>
              <a:t>, reduced RBC count, normal WBC count, and normal or elevated </a:t>
            </a:r>
            <a:r>
              <a:rPr lang="en-US" dirty="0" smtClean="0"/>
              <a:t>platelet count.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An </a:t>
            </a:r>
            <a:r>
              <a:rPr lang="en-US" dirty="0" smtClean="0"/>
              <a:t>increase in </a:t>
            </a:r>
            <a:r>
              <a:rPr lang="en-US" dirty="0"/>
              <a:t>hemoglobin ≥1 g/</a:t>
            </a:r>
            <a:r>
              <a:rPr lang="en-US" dirty="0" err="1"/>
              <a:t>dL</a:t>
            </a:r>
            <a:r>
              <a:rPr lang="en-US" dirty="0"/>
              <a:t> after 1 </a:t>
            </a:r>
            <a:r>
              <a:rPr lang="en-US" dirty="0" err="1"/>
              <a:t>mo</a:t>
            </a:r>
            <a:r>
              <a:rPr lang="en-US" dirty="0"/>
              <a:t> of iron therapy is usually the most </a:t>
            </a:r>
            <a:r>
              <a:rPr lang="en-US" dirty="0" smtClean="0"/>
              <a:t>practical means </a:t>
            </a:r>
            <a:r>
              <a:rPr lang="en-US" dirty="0"/>
              <a:t>to establish the diagnosis</a:t>
            </a:r>
            <a:r>
              <a:rPr lang="en-US" dirty="0" smtClean="0"/>
              <a:t>.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/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dirty="0" smtClean="0"/>
              <a:t>Children </a:t>
            </a:r>
            <a:r>
              <a:rPr lang="en-US" dirty="0"/>
              <a:t>6 months to &lt;5 </a:t>
            </a:r>
            <a:r>
              <a:rPr lang="en-US" dirty="0" smtClean="0"/>
              <a:t>years:  Ferritin </a:t>
            </a:r>
            <a:r>
              <a:rPr lang="en-US" dirty="0"/>
              <a:t>&lt;12 </a:t>
            </a:r>
            <a:r>
              <a:rPr lang="en-US" dirty="0" smtClean="0"/>
              <a:t>micrograms/L</a:t>
            </a:r>
          </a:p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dirty="0" smtClean="0"/>
              <a:t>children </a:t>
            </a:r>
            <a:r>
              <a:rPr lang="en-US" dirty="0"/>
              <a:t>5 to &lt;12 </a:t>
            </a:r>
            <a:r>
              <a:rPr lang="en-US" dirty="0" smtClean="0"/>
              <a:t>years:  Ferritin </a:t>
            </a:r>
            <a:r>
              <a:rPr lang="en-US" dirty="0"/>
              <a:t>&lt;15 micrograms/L </a:t>
            </a:r>
          </a:p>
        </p:txBody>
      </p:sp>
    </p:spTree>
    <p:extLst>
      <p:ext uri="{BB962C8B-B14F-4D97-AF65-F5344CB8AC3E}">
        <p14:creationId xmlns:p14="http://schemas.microsoft.com/office/powerpoint/2010/main" val="201112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9811" y="505113"/>
            <a:ext cx="7049484" cy="1219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811" y="1724483"/>
            <a:ext cx="7097115" cy="4663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5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6" y="626384"/>
            <a:ext cx="10515600" cy="771344"/>
          </a:xfrm>
        </p:spPr>
        <p:txBody>
          <a:bodyPr/>
          <a:lstStyle/>
          <a:p>
            <a:r>
              <a:rPr lang="en-US" b="1" dirty="0"/>
              <a:t>Differential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668871"/>
            <a:ext cx="1124712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most common alternative causes of microcytic anemia are α- or β-</a:t>
            </a:r>
          </a:p>
          <a:p>
            <a:pPr marL="0" indent="0">
              <a:buNone/>
            </a:pPr>
            <a:r>
              <a:rPr lang="en-US" dirty="0"/>
              <a:t>thalassemia and other </a:t>
            </a:r>
            <a:r>
              <a:rPr lang="en-US" dirty="0" err="1"/>
              <a:t>hemoglobinopathies</a:t>
            </a:r>
            <a:r>
              <a:rPr lang="en-US" dirty="0"/>
              <a:t>, including </a:t>
            </a:r>
            <a:r>
              <a:rPr lang="en-US" dirty="0" err="1"/>
              <a:t>hemoglobins</a:t>
            </a:r>
            <a:r>
              <a:rPr lang="en-US" dirty="0"/>
              <a:t> E and </a:t>
            </a:r>
            <a:r>
              <a:rPr lang="en-US" dirty="0" smtClean="0"/>
              <a:t>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52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3463" y="337250"/>
            <a:ext cx="6087291" cy="46005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463" y="4819218"/>
            <a:ext cx="6087291" cy="18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509" y="325938"/>
            <a:ext cx="10515600" cy="784406"/>
          </a:xfrm>
        </p:spPr>
        <p:txBody>
          <a:bodyPr/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515292"/>
            <a:ext cx="11625942" cy="4892494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>
                <a:solidFill>
                  <a:srgbClr val="FF0000"/>
                </a:solidFill>
              </a:rPr>
              <a:t>Corticosteroids</a:t>
            </a:r>
            <a:r>
              <a:rPr lang="en-US" dirty="0"/>
              <a:t> are a mainstay of therapy, and approximately </a:t>
            </a:r>
            <a:r>
              <a:rPr lang="en-US" dirty="0">
                <a:solidFill>
                  <a:srgbClr val="FF0000"/>
                </a:solidFill>
              </a:rPr>
              <a:t>80% </a:t>
            </a:r>
            <a:r>
              <a:rPr lang="en-US" dirty="0"/>
              <a:t>of </a:t>
            </a:r>
            <a:r>
              <a:rPr lang="en-US" dirty="0" smtClean="0"/>
              <a:t>patients initially </a:t>
            </a:r>
            <a:r>
              <a:rPr lang="en-US" dirty="0"/>
              <a:t>respond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Chronic red cell </a:t>
            </a:r>
            <a:r>
              <a:rPr lang="en-US" dirty="0">
                <a:solidFill>
                  <a:srgbClr val="FF0000"/>
                </a:solidFill>
              </a:rPr>
              <a:t>transfusions</a:t>
            </a:r>
            <a:r>
              <a:rPr lang="en-US" dirty="0"/>
              <a:t> are required in approximately </a:t>
            </a:r>
            <a:r>
              <a:rPr lang="en-US" dirty="0">
                <a:solidFill>
                  <a:srgbClr val="FF0000"/>
                </a:solidFill>
              </a:rPr>
              <a:t>35% </a:t>
            </a:r>
            <a:r>
              <a:rPr lang="en-US" dirty="0"/>
              <a:t>of </a:t>
            </a:r>
            <a:r>
              <a:rPr lang="en-US" dirty="0" smtClean="0"/>
              <a:t>patients.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Hematopoietic stem cell transplantation (</a:t>
            </a:r>
            <a:r>
              <a:rPr lang="en-US" dirty="0">
                <a:solidFill>
                  <a:srgbClr val="FF0000"/>
                </a:solidFill>
              </a:rPr>
              <a:t>HSCT</a:t>
            </a:r>
            <a:r>
              <a:rPr lang="en-US" dirty="0"/>
              <a:t>) can be curative.</a:t>
            </a:r>
          </a:p>
        </p:txBody>
      </p:sp>
    </p:spTree>
    <p:extLst>
      <p:ext uri="{BB962C8B-B14F-4D97-AF65-F5344CB8AC3E}">
        <p14:creationId xmlns:p14="http://schemas.microsoft.com/office/powerpoint/2010/main" val="20584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8" y="338999"/>
            <a:ext cx="10515600" cy="66684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8" y="1149532"/>
            <a:ext cx="11652068" cy="56039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regular response of iron-deficiency anemia to adequate amounts of iron is </a:t>
            </a:r>
            <a:r>
              <a:rPr lang="en-US" dirty="0" smtClean="0"/>
              <a:t>a critical </a:t>
            </a:r>
            <a:r>
              <a:rPr lang="en-US" dirty="0"/>
              <a:t>diagnostic and therapeutic </a:t>
            </a:r>
            <a:r>
              <a:rPr lang="en-US" dirty="0" smtClean="0"/>
              <a:t>feature.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Oral </a:t>
            </a:r>
            <a:r>
              <a:rPr lang="en-US" dirty="0"/>
              <a:t>administration </a:t>
            </a:r>
            <a:r>
              <a:rPr lang="en-US" dirty="0" smtClean="0"/>
              <a:t>of simple </a:t>
            </a:r>
            <a:r>
              <a:rPr lang="en-US" dirty="0"/>
              <a:t>ferrous salts (most often ferrous sulfate) provides inexpensive </a:t>
            </a:r>
            <a:r>
              <a:rPr lang="en-US" dirty="0" smtClean="0"/>
              <a:t>and effective </a:t>
            </a:r>
            <a:r>
              <a:rPr lang="en-US" dirty="0"/>
              <a:t>therapy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There is no evidence that the addition of any trace </a:t>
            </a:r>
            <a:r>
              <a:rPr lang="en-US" dirty="0" smtClean="0"/>
              <a:t>metal, vitamin</a:t>
            </a:r>
            <a:r>
              <a:rPr lang="en-US" dirty="0"/>
              <a:t>, or other hematinic substance significantly increases the response </a:t>
            </a:r>
            <a:r>
              <a:rPr lang="en-US" dirty="0" smtClean="0"/>
              <a:t>to simple </a:t>
            </a:r>
            <a:r>
              <a:rPr lang="en-US" dirty="0"/>
              <a:t>ferrous salts. Calcium and fiber may decrease the absorption of iron, </a:t>
            </a:r>
            <a:r>
              <a:rPr lang="en-US" dirty="0" smtClean="0"/>
              <a:t>but this </a:t>
            </a:r>
            <a:r>
              <a:rPr lang="en-US" dirty="0"/>
              <a:t>can be overcome with co-administration of vitamin C.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Tea </a:t>
            </a:r>
            <a:r>
              <a:rPr lang="en-US" dirty="0"/>
              <a:t>is a </a:t>
            </a:r>
            <a:r>
              <a:rPr lang="en-US" dirty="0" smtClean="0"/>
              <a:t>significant inhibitor </a:t>
            </a:r>
            <a:r>
              <a:rPr lang="en-US" dirty="0"/>
              <a:t>of iron absorption.</a:t>
            </a:r>
          </a:p>
        </p:txBody>
      </p:sp>
    </p:spTree>
    <p:extLst>
      <p:ext uri="{BB962C8B-B14F-4D97-AF65-F5344CB8AC3E}">
        <p14:creationId xmlns:p14="http://schemas.microsoft.com/office/powerpoint/2010/main" val="3102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6834" y="404949"/>
            <a:ext cx="10724605" cy="595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474616"/>
            <a:ext cx="11704320" cy="62048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The therapeutic dose should be calculated in terms of elemental iron.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 daily total </a:t>
            </a:r>
            <a:r>
              <a:rPr lang="en-US" dirty="0"/>
              <a:t>dose of 3-6 mg/kg of elemental iron in 1 or 2 doses is </a:t>
            </a:r>
            <a:r>
              <a:rPr lang="en-US" dirty="0" smtClean="0"/>
              <a:t>adequate.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Ferrous sulfate is 20% elemental iron by weight and </a:t>
            </a:r>
            <a:r>
              <a:rPr lang="en-US" dirty="0" smtClean="0"/>
              <a:t>is ideally </a:t>
            </a:r>
            <a:r>
              <a:rPr lang="en-US" dirty="0"/>
              <a:t>given between meals with vitamin C–containing </a:t>
            </a:r>
            <a:r>
              <a:rPr lang="en-US" dirty="0" smtClean="0"/>
              <a:t>juice.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When necessary, intravenous low-molecular-weight iron </a:t>
            </a:r>
            <a:r>
              <a:rPr lang="en-US" dirty="0" smtClean="0"/>
              <a:t>dextran.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therapy may increase the virulence of malaria and certain </a:t>
            </a:r>
            <a:r>
              <a:rPr lang="en-US" dirty="0" smtClean="0"/>
              <a:t>gram-negative bacteria</a:t>
            </a:r>
            <a:r>
              <a:rPr lang="en-US" dirty="0"/>
              <a:t>, particularly in developing countries.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overdose is associated </a:t>
            </a:r>
            <a:r>
              <a:rPr lang="en-US" dirty="0" smtClean="0"/>
              <a:t>with </a:t>
            </a:r>
            <a:r>
              <a:rPr lang="en-US" i="1" dirty="0" smtClean="0"/>
              <a:t>Yersinia </a:t>
            </a:r>
            <a:r>
              <a:rPr lang="en-US" dirty="0"/>
              <a:t>infection.</a:t>
            </a:r>
          </a:p>
        </p:txBody>
      </p:sp>
    </p:spTree>
    <p:extLst>
      <p:ext uri="{BB962C8B-B14F-4D97-AF65-F5344CB8AC3E}">
        <p14:creationId xmlns:p14="http://schemas.microsoft.com/office/powerpoint/2010/main" val="37873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352697"/>
            <a:ext cx="11704319" cy="632242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If the anemia is </a:t>
            </a:r>
            <a:r>
              <a:rPr lang="en-US" dirty="0" smtClean="0"/>
              <a:t>more severe</a:t>
            </a:r>
            <a:r>
              <a:rPr lang="en-US" dirty="0"/>
              <a:t>, earlier confirmation of the diagnosis can be made by the appearance of </a:t>
            </a:r>
            <a:r>
              <a:rPr lang="en-US" dirty="0" smtClean="0"/>
              <a:t>a </a:t>
            </a:r>
            <a:r>
              <a:rPr lang="en-US" dirty="0" err="1" smtClean="0"/>
              <a:t>reticulocytosis</a:t>
            </a:r>
            <a:r>
              <a:rPr lang="en-US" dirty="0"/>
              <a:t>, usually within 48-96 </a:t>
            </a:r>
            <a:r>
              <a:rPr lang="en-US" dirty="0" err="1"/>
              <a:t>hr</a:t>
            </a:r>
            <a:r>
              <a:rPr lang="en-US" dirty="0"/>
              <a:t> of instituting treatment.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hemoglobin will </a:t>
            </a:r>
            <a:r>
              <a:rPr lang="en-US" dirty="0"/>
              <a:t>then begin to increase 0.1-0.4 g/</a:t>
            </a:r>
            <a:r>
              <a:rPr lang="en-US" dirty="0" err="1"/>
              <a:t>dL</a:t>
            </a:r>
            <a:r>
              <a:rPr lang="en-US" dirty="0"/>
              <a:t>/day depending on the severity of </a:t>
            </a:r>
            <a:r>
              <a:rPr lang="en-US" dirty="0" smtClean="0"/>
              <a:t>the anemia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Iron </a:t>
            </a:r>
            <a:r>
              <a:rPr lang="en-US" dirty="0"/>
              <a:t>medication should be continued for 2-3 </a:t>
            </a:r>
            <a:r>
              <a:rPr lang="en-US" dirty="0" err="1"/>
              <a:t>mo</a:t>
            </a:r>
            <a:r>
              <a:rPr lang="en-US" dirty="0"/>
              <a:t> after blood </a:t>
            </a:r>
            <a:r>
              <a:rPr lang="en-US" dirty="0" smtClean="0"/>
              <a:t>values normalize </a:t>
            </a:r>
            <a:r>
              <a:rPr lang="en-US" dirty="0"/>
              <a:t>to reestablish iron stores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Because a rapid hematologic response can be confidently predicted in </a:t>
            </a:r>
            <a:r>
              <a:rPr lang="en-US" dirty="0" smtClean="0"/>
              <a:t>typical iron </a:t>
            </a:r>
            <a:r>
              <a:rPr lang="en-US" dirty="0"/>
              <a:t>deficiency, blood transfusion is rarely necessary.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should only be </a:t>
            </a:r>
            <a:r>
              <a:rPr lang="en-US" dirty="0" smtClean="0"/>
              <a:t>used when </a:t>
            </a:r>
            <a:r>
              <a:rPr lang="en-US" dirty="0"/>
              <a:t>heart failure is imminent, or if the anemia is severe with evidence </a:t>
            </a:r>
            <a:r>
              <a:rPr lang="en-US" dirty="0" smtClean="0"/>
              <a:t>of substantial </a:t>
            </a:r>
            <a:r>
              <a:rPr lang="en-US" dirty="0"/>
              <a:t>ongoing blood loss.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Unless </a:t>
            </a:r>
            <a:r>
              <a:rPr lang="en-US" dirty="0"/>
              <a:t>there is active bleeding, transfusions </a:t>
            </a:r>
            <a:r>
              <a:rPr lang="en-US" dirty="0" smtClean="0"/>
              <a:t>must be </a:t>
            </a:r>
            <a:r>
              <a:rPr lang="en-US" dirty="0"/>
              <a:t>given slowly to avoid precipitating or exacerbating congestive heart failure.</a:t>
            </a:r>
          </a:p>
        </p:txBody>
      </p:sp>
    </p:spTree>
    <p:extLst>
      <p:ext uri="{BB962C8B-B14F-4D97-AF65-F5344CB8AC3E}">
        <p14:creationId xmlns:p14="http://schemas.microsoft.com/office/powerpoint/2010/main" val="273624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68444"/>
          </a:xfrm>
        </p:spPr>
        <p:txBody>
          <a:bodyPr/>
          <a:lstStyle/>
          <a:p>
            <a:pPr marL="137160" indent="0">
              <a:buClr>
                <a:schemeClr val="tx1">
                  <a:shade val="95000"/>
                </a:schemeClr>
              </a:buClr>
              <a:buNone/>
              <a:defRPr/>
            </a:pPr>
            <a:endParaRPr lang="en-US" dirty="0"/>
          </a:p>
          <a:p>
            <a:pPr marL="0" indent="0" algn="just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blood transfusion is indicated only when the anemia is very severe with hemoglobin values less than 4 g/</a:t>
            </a:r>
            <a:r>
              <a:rPr lang="en-US" altLang="en-US" dirty="0" err="1">
                <a:cs typeface="Times New Roman" panose="02020603050405020304" pitchFamily="18" charset="0"/>
              </a:rPr>
              <a:t>dL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smtClean="0">
                <a:cs typeface="Times New Roman" panose="02020603050405020304" pitchFamily="18" charset="0"/>
              </a:rPr>
              <a:t>or when </a:t>
            </a:r>
            <a:r>
              <a:rPr lang="en-US" altLang="en-US" dirty="0">
                <a:cs typeface="Times New Roman" panose="02020603050405020304" pitchFamily="18" charset="0"/>
              </a:rPr>
              <a:t>the patient is </a:t>
            </a:r>
            <a:r>
              <a:rPr lang="en-US" altLang="en-US" dirty="0" smtClean="0">
                <a:cs typeface="Times New Roman" panose="02020603050405020304" pitchFamily="18" charset="0"/>
              </a:rPr>
              <a:t>clinically </a:t>
            </a:r>
            <a:r>
              <a:rPr lang="en-US" altLang="en-US" dirty="0">
                <a:cs typeface="Times New Roman" panose="02020603050405020304" pitchFamily="18" charset="0"/>
              </a:rPr>
              <a:t>symptomatic or critically ill.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504" y="2322576"/>
            <a:ext cx="9160933" cy="16002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/>
              <a:t>MINI OSCE</a:t>
            </a:r>
            <a:endParaRPr lang="en-US" sz="6600" b="1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-804672" y="2706624"/>
            <a:ext cx="10261600" cy="3657600"/>
          </a:xfrm>
        </p:spPr>
      </p:sp>
    </p:spTree>
    <p:extLst>
      <p:ext uri="{BB962C8B-B14F-4D97-AF65-F5344CB8AC3E}">
        <p14:creationId xmlns:p14="http://schemas.microsoft.com/office/powerpoint/2010/main" val="37958345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3852865"/>
            <a:ext cx="8125097" cy="37087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537"/>
              </a:buClr>
              <a:buSzPct val="70000"/>
              <a:tabLst>
                <a:tab pos="287020" algn="l"/>
              </a:tabLst>
            </a:pPr>
            <a:r>
              <a:rPr lang="en-US" sz="2400" spc="-20" dirty="0">
                <a:cs typeface="Century Schoolbook" panose="02040604050505020304"/>
              </a:rPr>
              <a:t>1-</a:t>
            </a:r>
            <a:r>
              <a:rPr sz="2400" spc="-20" dirty="0">
                <a:cs typeface="Century Schoolbook" panose="02040604050505020304"/>
              </a:rPr>
              <a:t>What</a:t>
            </a:r>
            <a:r>
              <a:rPr sz="2400" spc="75" dirty="0">
                <a:cs typeface="Times New Roman" panose="02020603050405020304"/>
              </a:rPr>
              <a:t> </a:t>
            </a:r>
            <a:r>
              <a:rPr sz="2400" spc="-15" dirty="0">
                <a:cs typeface="Century Schoolbook" panose="02040604050505020304"/>
              </a:rPr>
              <a:t>is</a:t>
            </a:r>
            <a:r>
              <a:rPr sz="2400" spc="85" dirty="0">
                <a:cs typeface="Times New Roman" panose="02020603050405020304"/>
              </a:rPr>
              <a:t> </a:t>
            </a:r>
            <a:r>
              <a:rPr sz="2400" spc="-20" dirty="0">
                <a:cs typeface="Century Schoolbook" panose="02040604050505020304"/>
              </a:rPr>
              <a:t>th</a:t>
            </a:r>
            <a:r>
              <a:rPr sz="2400" spc="-15" dirty="0">
                <a:cs typeface="Century Schoolbook" panose="02040604050505020304"/>
              </a:rPr>
              <a:t>e</a:t>
            </a:r>
            <a:r>
              <a:rPr sz="2400" spc="80" dirty="0">
                <a:cs typeface="Times New Roman" panose="02020603050405020304"/>
              </a:rPr>
              <a:t> </a:t>
            </a:r>
            <a:r>
              <a:rPr sz="2400" spc="-20" dirty="0">
                <a:cs typeface="Century Schoolbook" panose="02040604050505020304"/>
              </a:rPr>
              <a:t>typ</a:t>
            </a:r>
            <a:r>
              <a:rPr sz="2400" spc="-15" dirty="0">
                <a:cs typeface="Century Schoolbook" panose="02040604050505020304"/>
              </a:rPr>
              <a:t>e</a:t>
            </a:r>
            <a:r>
              <a:rPr sz="2400" spc="75" dirty="0">
                <a:cs typeface="Times New Roman" panose="02020603050405020304"/>
              </a:rPr>
              <a:t> </a:t>
            </a:r>
            <a:r>
              <a:rPr sz="2400" spc="-15" dirty="0">
                <a:cs typeface="Century Schoolbook" panose="02040604050505020304"/>
              </a:rPr>
              <a:t>of</a:t>
            </a:r>
            <a:r>
              <a:rPr sz="2400" spc="75" dirty="0">
                <a:cs typeface="Times New Roman" panose="02020603050405020304"/>
              </a:rPr>
              <a:t> </a:t>
            </a:r>
            <a:r>
              <a:rPr sz="2400" spc="-20" dirty="0">
                <a:cs typeface="Century Schoolbook" panose="02040604050505020304"/>
              </a:rPr>
              <a:t>thi</a:t>
            </a:r>
            <a:r>
              <a:rPr sz="2400" spc="-15" dirty="0">
                <a:cs typeface="Century Schoolbook" panose="02040604050505020304"/>
              </a:rPr>
              <a:t>s</a:t>
            </a:r>
            <a:r>
              <a:rPr sz="2400" spc="100" dirty="0">
                <a:cs typeface="Times New Roman" panose="02020603050405020304"/>
              </a:rPr>
              <a:t> </a:t>
            </a:r>
            <a:r>
              <a:rPr sz="2400" spc="-25" dirty="0">
                <a:cs typeface="Century Schoolbook" panose="02040604050505020304"/>
              </a:rPr>
              <a:t>anemia?</a:t>
            </a:r>
            <a:endParaRPr lang="en-US" sz="2400" spc="-25" dirty="0">
              <a:cs typeface="Century Schoolbook" panose="02040604050505020304"/>
            </a:endParaRPr>
          </a:p>
          <a:p>
            <a:pPr marL="287020" indent="-274320">
              <a:buClr>
                <a:srgbClr val="FE8537"/>
              </a:buClr>
              <a:buSzPct val="70000"/>
              <a:tabLst>
                <a:tab pos="287020" algn="l"/>
              </a:tabLst>
            </a:pPr>
            <a:r>
              <a:rPr lang="en-US" sz="2400" spc="-20" dirty="0">
                <a:solidFill>
                  <a:srgbClr val="FF0000"/>
                </a:solidFill>
                <a:cs typeface="Century Schoolbook" panose="02040604050505020304"/>
              </a:rPr>
              <a:t>Iron</a:t>
            </a:r>
            <a:r>
              <a:rPr lang="en-US" sz="2400" spc="70" dirty="0">
                <a:solidFill>
                  <a:srgbClr val="FF0000"/>
                </a:solidFill>
                <a:cs typeface="Times New Roman" panose="02020603050405020304"/>
              </a:rPr>
              <a:t> </a:t>
            </a:r>
            <a:r>
              <a:rPr lang="en-US" sz="2400" spc="-15" dirty="0">
                <a:solidFill>
                  <a:srgbClr val="FF0000"/>
                </a:solidFill>
                <a:cs typeface="Century Schoolbook" panose="02040604050505020304"/>
              </a:rPr>
              <a:t>Deficien</a:t>
            </a:r>
            <a:r>
              <a:rPr lang="en-US" sz="2400" spc="-30" dirty="0">
                <a:solidFill>
                  <a:srgbClr val="FF0000"/>
                </a:solidFill>
                <a:cs typeface="Century Schoolbook" panose="02040604050505020304"/>
              </a:rPr>
              <a:t>c</a:t>
            </a:r>
            <a:r>
              <a:rPr lang="en-US" sz="2400" spc="-15" dirty="0">
                <a:solidFill>
                  <a:srgbClr val="FF0000"/>
                </a:solidFill>
                <a:cs typeface="Century Schoolbook" panose="02040604050505020304"/>
              </a:rPr>
              <a:t>y</a:t>
            </a:r>
            <a:r>
              <a:rPr lang="en-US" sz="2400" spc="95" dirty="0">
                <a:solidFill>
                  <a:srgbClr val="FF0000"/>
                </a:solidFill>
                <a:cs typeface="Times New Roman" panose="02020603050405020304"/>
              </a:rPr>
              <a:t> </a:t>
            </a:r>
            <a:r>
              <a:rPr lang="en-US" sz="2400" spc="-25" dirty="0">
                <a:solidFill>
                  <a:srgbClr val="FF0000"/>
                </a:solidFill>
                <a:cs typeface="Century Schoolbook" panose="02040604050505020304"/>
              </a:rPr>
              <a:t>Anemia</a:t>
            </a:r>
          </a:p>
          <a:p>
            <a:pPr marL="287020" indent="-274320">
              <a:lnSpc>
                <a:spcPct val="100000"/>
              </a:lnSpc>
              <a:buClr>
                <a:srgbClr val="FE8537"/>
              </a:buClr>
              <a:buSzPct val="70000"/>
              <a:tabLst>
                <a:tab pos="287020" algn="l"/>
              </a:tabLst>
            </a:pPr>
            <a:endParaRPr sz="2400" dirty="0">
              <a:cs typeface="Century Schoolbook" panose="02040604050505020304"/>
            </a:endParaRPr>
          </a:p>
          <a:p>
            <a:pPr marL="287020" indent="-274320">
              <a:spcBef>
                <a:spcPts val="600"/>
              </a:spcBef>
              <a:buClr>
                <a:srgbClr val="FE8537"/>
              </a:buClr>
              <a:buSzPct val="70000"/>
              <a:tabLst>
                <a:tab pos="287020" algn="l"/>
              </a:tabLst>
            </a:pPr>
            <a:r>
              <a:rPr lang="en-US" sz="2400" spc="-20" dirty="0" smtClean="0">
                <a:cs typeface="Century Schoolbook" panose="02040604050505020304"/>
              </a:rPr>
              <a:t>2-</a:t>
            </a:r>
            <a:r>
              <a:rPr lang="en-US" sz="2400" spc="-25" dirty="0">
                <a:solidFill>
                  <a:srgbClr val="0070C0"/>
                </a:solidFill>
                <a:cs typeface="Century Schoolbook" panose="02040604050505020304"/>
              </a:rPr>
              <a:t>What other nutritional deficiencies might be seen  in this patient </a:t>
            </a:r>
            <a:r>
              <a:rPr sz="2400" spc="-15" dirty="0" smtClean="0">
                <a:cs typeface="Century Schoolbook" panose="02040604050505020304"/>
              </a:rPr>
              <a:t>?</a:t>
            </a:r>
            <a:endParaRPr lang="en-US" sz="2400" spc="-15" dirty="0">
              <a:cs typeface="Century Schoolbook" panose="02040604050505020304"/>
            </a:endParaRPr>
          </a:p>
          <a:p>
            <a:pPr marL="287020" indent="-274320">
              <a:spcBef>
                <a:spcPts val="600"/>
              </a:spcBef>
              <a:buClr>
                <a:srgbClr val="FE8537"/>
              </a:buClr>
              <a:buSzPct val="70000"/>
              <a:tabLst>
                <a:tab pos="287020" algn="l"/>
              </a:tabLst>
            </a:pPr>
            <a:r>
              <a:rPr lang="en-US" sz="2400" spc="-20" dirty="0">
                <a:solidFill>
                  <a:srgbClr val="FF0000"/>
                </a:solidFill>
                <a:cs typeface="Century Schoolbook" panose="02040604050505020304"/>
              </a:rPr>
              <a:t>Vitamin</a:t>
            </a:r>
            <a:r>
              <a:rPr lang="en-US" sz="2400" spc="95" dirty="0">
                <a:solidFill>
                  <a:srgbClr val="FF0000"/>
                </a:solidFill>
                <a:cs typeface="Times New Roman" panose="02020603050405020304"/>
              </a:rPr>
              <a:t> </a:t>
            </a:r>
            <a:r>
              <a:rPr lang="en-US" sz="2400" spc="-25" dirty="0">
                <a:solidFill>
                  <a:srgbClr val="FF0000"/>
                </a:solidFill>
                <a:cs typeface="Century Schoolbook" panose="02040604050505020304"/>
              </a:rPr>
              <a:t>D</a:t>
            </a:r>
          </a:p>
          <a:p>
            <a:pPr marL="287020" indent="-274320">
              <a:spcBef>
                <a:spcPts val="600"/>
              </a:spcBef>
              <a:buClr>
                <a:srgbClr val="FE8537"/>
              </a:buClr>
              <a:buSzPct val="70000"/>
              <a:tabLst>
                <a:tab pos="287020" algn="l"/>
              </a:tabLst>
            </a:pPr>
            <a:endParaRPr lang="ar-JO" sz="2400" spc="-25" dirty="0">
              <a:solidFill>
                <a:srgbClr val="0070C0"/>
              </a:solidFill>
              <a:cs typeface="Century Schoolbook" panose="02040604050505020304"/>
            </a:endParaRPr>
          </a:p>
          <a:p>
            <a:pPr marL="287020" indent="-274320">
              <a:spcBef>
                <a:spcPts val="600"/>
              </a:spcBef>
              <a:buClr>
                <a:srgbClr val="FE8537"/>
              </a:buClr>
              <a:buSzPct val="70000"/>
              <a:tabLst>
                <a:tab pos="287020" algn="l"/>
              </a:tabLst>
            </a:pPr>
            <a:r>
              <a:rPr lang="en-US" sz="2400" spc="-25" dirty="0">
                <a:solidFill>
                  <a:srgbClr val="0070C0"/>
                </a:solidFill>
                <a:cs typeface="Century Schoolbook" panose="02040604050505020304"/>
              </a:rPr>
              <a:t> </a:t>
            </a:r>
            <a:endParaRPr lang="en-US" sz="2400" dirty="0">
              <a:solidFill>
                <a:srgbClr val="FF0000"/>
              </a:solidFill>
              <a:cs typeface="Century Schoolbook" panose="020406040505050203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537"/>
              </a:buClr>
              <a:buSzPct val="70000"/>
              <a:tabLst>
                <a:tab pos="287020" algn="l"/>
              </a:tabLst>
            </a:pPr>
            <a:endParaRPr sz="2400" dirty="0">
              <a:cs typeface="Century Schoolbook" panose="020406040505050203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808263" y="1238518"/>
            <a:ext cx="3537618" cy="2122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3463" y="1224229"/>
            <a:ext cx="3537618" cy="21326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5709" y="285728"/>
            <a:ext cx="1097280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0745" marR="5080">
              <a:lnSpc>
                <a:spcPct val="100000"/>
              </a:lnSpc>
            </a:pPr>
            <a:r>
              <a:rPr sz="2800" dirty="0">
                <a:latin typeface="+mn-lt"/>
              </a:rPr>
              <a:t>A</a:t>
            </a:r>
            <a:r>
              <a:rPr sz="2800" spc="65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bloo</a:t>
            </a:r>
            <a:r>
              <a:rPr sz="2800" dirty="0">
                <a:latin typeface="+mn-lt"/>
              </a:rPr>
              <a:t>d</a:t>
            </a:r>
            <a:r>
              <a:rPr sz="2800" spc="85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film</a:t>
            </a:r>
            <a:r>
              <a:rPr sz="2800" spc="90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for</a:t>
            </a:r>
            <a:r>
              <a:rPr sz="2800" spc="85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a</a:t>
            </a:r>
            <a:r>
              <a:rPr sz="2800" spc="80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exclusively</a:t>
            </a:r>
            <a:r>
              <a:rPr sz="2800" spc="95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breas</a:t>
            </a:r>
            <a:r>
              <a:rPr sz="2800" dirty="0">
                <a:latin typeface="+mn-lt"/>
              </a:rPr>
              <a:t>t</a:t>
            </a:r>
            <a:r>
              <a:rPr sz="2800" spc="70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fed</a:t>
            </a:r>
            <a:r>
              <a:rPr sz="2800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bab</a:t>
            </a:r>
            <a:r>
              <a:rPr sz="2800" dirty="0">
                <a:latin typeface="+mn-lt"/>
              </a:rPr>
              <a:t>y</a:t>
            </a:r>
            <a:r>
              <a:rPr sz="2800" spc="60" dirty="0">
                <a:latin typeface="+mn-lt"/>
                <a:cs typeface="Times New Roman" panose="02020603050405020304"/>
              </a:rPr>
              <a:t> </a:t>
            </a:r>
            <a:r>
              <a:rPr sz="2800" dirty="0">
                <a:latin typeface="+mn-lt"/>
              </a:rPr>
              <a:t>(Left</a:t>
            </a:r>
            <a:r>
              <a:rPr sz="2800" spc="80" dirty="0">
                <a:latin typeface="+mn-lt"/>
                <a:cs typeface="Times New Roman" panose="02020603050405020304"/>
              </a:rPr>
              <a:t> </a:t>
            </a:r>
            <a:r>
              <a:rPr sz="2800" spc="-15" dirty="0">
                <a:latin typeface="+mn-lt"/>
              </a:rPr>
              <a:t>for</a:t>
            </a:r>
            <a:r>
              <a:rPr sz="2800" spc="80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th</a:t>
            </a:r>
            <a:r>
              <a:rPr sz="2800" dirty="0">
                <a:latin typeface="+mn-lt"/>
              </a:rPr>
              <a:t>e</a:t>
            </a:r>
            <a:r>
              <a:rPr sz="2800" spc="90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patien</a:t>
            </a:r>
            <a:r>
              <a:rPr sz="2800" dirty="0">
                <a:latin typeface="+mn-lt"/>
              </a:rPr>
              <a:t>t</a:t>
            </a:r>
            <a:r>
              <a:rPr sz="2800" spc="90" dirty="0">
                <a:latin typeface="+mn-lt"/>
                <a:cs typeface="Times New Roman" panose="02020603050405020304"/>
              </a:rPr>
              <a:t> </a:t>
            </a:r>
            <a:r>
              <a:rPr sz="2800" spc="-5" dirty="0">
                <a:latin typeface="+mn-lt"/>
              </a:rPr>
              <a:t>an</a:t>
            </a:r>
            <a:r>
              <a:rPr sz="2800" dirty="0">
                <a:latin typeface="+mn-lt"/>
              </a:rPr>
              <a:t>d</a:t>
            </a:r>
            <a:r>
              <a:rPr sz="2800" spc="90" dirty="0">
                <a:latin typeface="+mn-lt"/>
                <a:cs typeface="Times New Roman" panose="02020603050405020304"/>
              </a:rPr>
              <a:t> </a:t>
            </a:r>
            <a:r>
              <a:rPr sz="2800" spc="5" dirty="0">
                <a:latin typeface="+mn-lt"/>
              </a:rPr>
              <a:t>R</a:t>
            </a:r>
            <a:r>
              <a:rPr sz="2800" dirty="0">
                <a:latin typeface="+mn-lt"/>
              </a:rPr>
              <a:t>ight</a:t>
            </a:r>
            <a:r>
              <a:rPr sz="2800" spc="80" dirty="0">
                <a:latin typeface="+mn-lt"/>
                <a:cs typeface="Times New Roman" panose="02020603050405020304"/>
              </a:rPr>
              <a:t> </a:t>
            </a:r>
            <a:r>
              <a:rPr sz="2800" spc="-15" dirty="0">
                <a:latin typeface="+mn-lt"/>
              </a:rPr>
              <a:t>is</a:t>
            </a:r>
            <a:r>
              <a:rPr sz="2800" spc="-10" dirty="0">
                <a:latin typeface="+mn-lt"/>
                <a:cs typeface="Times New Roman" panose="02020603050405020304"/>
              </a:rPr>
              <a:t> </a:t>
            </a:r>
            <a:r>
              <a:rPr sz="2800" spc="-20" dirty="0">
                <a:latin typeface="+mn-lt"/>
              </a:rPr>
              <a:t>normal)</a:t>
            </a:r>
          </a:p>
        </p:txBody>
      </p:sp>
    </p:spTree>
    <p:extLst>
      <p:ext uri="{BB962C8B-B14F-4D97-AF65-F5344CB8AC3E}">
        <p14:creationId xmlns:p14="http://schemas.microsoft.com/office/powerpoint/2010/main" val="239933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62611" y="5355336"/>
            <a:ext cx="3253571" cy="1502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84424" y="1744218"/>
            <a:ext cx="3402923" cy="51137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5111" y="521557"/>
            <a:ext cx="7809653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en-US" sz="2400" spc="-5" dirty="0">
                <a:cs typeface="Meiryo"/>
              </a:rPr>
              <a:t>1-Wha</a:t>
            </a:r>
            <a:r>
              <a:rPr lang="en-US" sz="2400" dirty="0">
                <a:cs typeface="Meiryo"/>
              </a:rPr>
              <a:t>t</a:t>
            </a:r>
            <a:r>
              <a:rPr lang="en-US" sz="2400" spc="270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is</a:t>
            </a:r>
            <a:r>
              <a:rPr lang="en-US" sz="2400" spc="285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the</a:t>
            </a:r>
            <a:r>
              <a:rPr lang="en-US" sz="2400" spc="285" dirty="0">
                <a:cs typeface="Times New Roman" panose="02020603050405020304"/>
              </a:rPr>
              <a:t> </a:t>
            </a:r>
            <a:r>
              <a:rPr lang="en-US" sz="2400" spc="-5" dirty="0">
                <a:cs typeface="Meiryo"/>
              </a:rPr>
              <a:t>nam</a:t>
            </a:r>
            <a:r>
              <a:rPr lang="en-US" sz="2400" dirty="0">
                <a:cs typeface="Meiryo"/>
              </a:rPr>
              <a:t>e</a:t>
            </a:r>
            <a:r>
              <a:rPr lang="en-US" sz="2400" spc="285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of</a:t>
            </a:r>
            <a:r>
              <a:rPr lang="en-US" sz="2400" spc="285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this</a:t>
            </a:r>
            <a:r>
              <a:rPr lang="en-US" sz="2400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Abnormali</a:t>
            </a:r>
            <a:r>
              <a:rPr lang="en-US" sz="2400" spc="-25" dirty="0">
                <a:cs typeface="Meiryo"/>
              </a:rPr>
              <a:t>t</a:t>
            </a:r>
            <a:r>
              <a:rPr lang="en-US" sz="2400" dirty="0">
                <a:cs typeface="Meiryo"/>
              </a:rPr>
              <a:t>y</a:t>
            </a:r>
            <a:r>
              <a:rPr lang="en-US" sz="2400" spc="280" dirty="0">
                <a:cs typeface="Times New Roman" panose="02020603050405020304"/>
              </a:rPr>
              <a:t> </a:t>
            </a:r>
            <a:r>
              <a:rPr lang="en-US" sz="2400" dirty="0">
                <a:cs typeface="Meiryo"/>
              </a:rPr>
              <a:t>?</a:t>
            </a:r>
          </a:p>
          <a:p>
            <a:pPr marL="12700">
              <a:lnSpc>
                <a:spcPct val="100000"/>
              </a:lnSpc>
            </a:pPr>
            <a:r>
              <a:rPr lang="en-US" sz="2400" spc="-105" dirty="0" err="1">
                <a:solidFill>
                  <a:srgbClr val="FF0000"/>
                </a:solidFill>
                <a:cs typeface="Meiryo"/>
              </a:rPr>
              <a:t>F</a:t>
            </a:r>
            <a:r>
              <a:rPr lang="en-US" sz="2400" spc="-5" dirty="0" err="1">
                <a:solidFill>
                  <a:srgbClr val="FF0000"/>
                </a:solidFill>
                <a:cs typeface="Meiryo"/>
              </a:rPr>
              <a:t>ancon</a:t>
            </a:r>
            <a:r>
              <a:rPr lang="en-US" sz="2400" dirty="0" err="1">
                <a:solidFill>
                  <a:srgbClr val="FF0000"/>
                </a:solidFill>
                <a:cs typeface="Meiryo"/>
              </a:rPr>
              <a:t>i</a:t>
            </a:r>
            <a:r>
              <a:rPr lang="en-US" sz="2400" spc="250" dirty="0">
                <a:solidFill>
                  <a:srgbClr val="FF0000"/>
                </a:solidFill>
                <a:cs typeface="Times New Roman" panose="02020603050405020304"/>
              </a:rPr>
              <a:t> </a:t>
            </a:r>
            <a:r>
              <a:rPr lang="en-US" sz="2400" dirty="0">
                <a:solidFill>
                  <a:srgbClr val="FF0000"/>
                </a:solidFill>
                <a:cs typeface="Meiryo"/>
              </a:rPr>
              <a:t>Anemia</a:t>
            </a:r>
          </a:p>
          <a:p>
            <a:pPr marL="12700">
              <a:lnSpc>
                <a:spcPct val="100000"/>
              </a:lnSpc>
            </a:pPr>
            <a:endParaRPr lang="en-US" sz="2400" dirty="0">
              <a:cs typeface="Meiryo"/>
            </a:endParaRPr>
          </a:p>
          <a:p>
            <a:pPr marL="12700">
              <a:lnSpc>
                <a:spcPct val="100000"/>
              </a:lnSpc>
            </a:pPr>
            <a:r>
              <a:rPr lang="en-US" sz="2400" dirty="0">
                <a:cs typeface="Meiryo"/>
              </a:rPr>
              <a:t>2-</a:t>
            </a:r>
            <a:r>
              <a:rPr sz="2400" dirty="0">
                <a:cs typeface="Meiryo"/>
              </a:rPr>
              <a:t>Wha</a:t>
            </a:r>
            <a:r>
              <a:rPr sz="2400" spc="15" dirty="0">
                <a:cs typeface="Meiryo"/>
              </a:rPr>
              <a:t>t</a:t>
            </a:r>
            <a:r>
              <a:rPr sz="2400" spc="-125" dirty="0">
                <a:cs typeface="Meiryo"/>
              </a:rPr>
              <a:t>’</a:t>
            </a:r>
            <a:r>
              <a:rPr sz="2400" dirty="0">
                <a:cs typeface="Meiryo"/>
              </a:rPr>
              <a:t>s</a:t>
            </a:r>
            <a:r>
              <a:rPr sz="2400" spc="-25" dirty="0">
                <a:cs typeface="Meiryo"/>
              </a:rPr>
              <a:t> </a:t>
            </a:r>
            <a:r>
              <a:rPr sz="2400" dirty="0">
                <a:cs typeface="Meiryo"/>
              </a:rPr>
              <a:t>the de</a:t>
            </a:r>
            <a:r>
              <a:rPr sz="2400" spc="40" dirty="0">
                <a:cs typeface="Meiryo"/>
              </a:rPr>
              <a:t>f</a:t>
            </a:r>
            <a:r>
              <a:rPr sz="2400" dirty="0">
                <a:cs typeface="Meiryo"/>
              </a:rPr>
              <a:t>initi</a:t>
            </a:r>
            <a:r>
              <a:rPr sz="2400" spc="-25" dirty="0">
                <a:cs typeface="Meiryo"/>
              </a:rPr>
              <a:t>v</a:t>
            </a:r>
            <a:r>
              <a:rPr sz="2400" dirty="0">
                <a:cs typeface="Meiryo"/>
              </a:rPr>
              <a:t>e</a:t>
            </a:r>
            <a:r>
              <a:rPr lang="en-US" sz="2400" dirty="0">
                <a:cs typeface="Meiryo"/>
              </a:rPr>
              <a:t> </a:t>
            </a:r>
            <a:r>
              <a:rPr sz="2400" spc="-5" dirty="0">
                <a:cs typeface="Meiryo"/>
              </a:rPr>
              <a:t>diagnosti</a:t>
            </a:r>
            <a:r>
              <a:rPr sz="2400" dirty="0">
                <a:cs typeface="Meiryo"/>
              </a:rPr>
              <a:t>c</a:t>
            </a:r>
            <a:r>
              <a:rPr sz="2400" spc="290" dirty="0">
                <a:cs typeface="Times New Roman" panose="02020603050405020304"/>
              </a:rPr>
              <a:t> </a:t>
            </a:r>
            <a:r>
              <a:rPr sz="2400" dirty="0">
                <a:cs typeface="Meiryo"/>
              </a:rPr>
              <a:t>test</a:t>
            </a:r>
            <a:r>
              <a:rPr sz="2400" spc="285" dirty="0">
                <a:cs typeface="Times New Roman" panose="02020603050405020304"/>
              </a:rPr>
              <a:t> </a:t>
            </a:r>
            <a:r>
              <a:rPr sz="2400" dirty="0">
                <a:cs typeface="Meiryo"/>
              </a:rPr>
              <a:t>??</a:t>
            </a:r>
            <a:r>
              <a:rPr sz="2400" dirty="0">
                <a:cs typeface="Times New Roman" panose="02020603050405020304"/>
              </a:rPr>
              <a:t> </a:t>
            </a:r>
            <a:endParaRPr lang="en-US" sz="2400" dirty="0"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lang="en-US" sz="2400" spc="-5" dirty="0">
                <a:solidFill>
                  <a:srgbClr val="FF0000"/>
                </a:solidFill>
                <a:cs typeface="Meiryo"/>
              </a:rPr>
              <a:t>White cell chromosomal fragility , high </a:t>
            </a:r>
            <a:r>
              <a:rPr lang="en-US" sz="2400" spc="-5" dirty="0" err="1">
                <a:solidFill>
                  <a:srgbClr val="FF0000"/>
                </a:solidFill>
                <a:cs typeface="Meiryo"/>
              </a:rPr>
              <a:t>HbF</a:t>
            </a:r>
            <a:endParaRPr sz="2400" dirty="0">
              <a:solidFill>
                <a:srgbClr val="FF0000"/>
              </a:solidFill>
              <a:cs typeface="Arial" panose="020B060402020202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5111" y="2514776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" marR="3080385">
              <a:spcBef>
                <a:spcPts val="1845"/>
              </a:spcBef>
            </a:pPr>
            <a:r>
              <a:rPr lang="en-US" dirty="0" smtClean="0">
                <a:cs typeface="Sakkal Majalla" panose="02000000000000000000"/>
              </a:rPr>
              <a:t>3-What </a:t>
            </a:r>
            <a:r>
              <a:rPr lang="en-US" dirty="0">
                <a:cs typeface="Sakkal Majalla" panose="02000000000000000000"/>
              </a:rPr>
              <a:t>other abnormalities you may find in this patient ?</a:t>
            </a:r>
          </a:p>
          <a:p>
            <a:pPr marL="8890" marR="3080385">
              <a:spcBef>
                <a:spcPts val="1845"/>
              </a:spcBef>
            </a:pPr>
            <a:r>
              <a:rPr lang="en-US" dirty="0">
                <a:solidFill>
                  <a:srgbClr val="FF0000"/>
                </a:solidFill>
                <a:cs typeface="Sakkal Majalla" panose="02000000000000000000"/>
              </a:rPr>
              <a:t>Short stature </a:t>
            </a:r>
          </a:p>
          <a:p>
            <a:pPr marL="8890" marR="3080385">
              <a:spcBef>
                <a:spcPts val="1845"/>
              </a:spcBef>
            </a:pPr>
            <a:r>
              <a:rPr lang="en-US" dirty="0" err="1" smtClean="0">
                <a:solidFill>
                  <a:srgbClr val="FF0000"/>
                </a:solidFill>
                <a:cs typeface="Sakkal Majalla" panose="02000000000000000000"/>
              </a:rPr>
              <a:t>Abcent</a:t>
            </a:r>
            <a:r>
              <a:rPr lang="en-US" dirty="0" smtClean="0">
                <a:solidFill>
                  <a:srgbClr val="FF0000"/>
                </a:solidFill>
                <a:cs typeface="Sakkal Majalla" panose="02000000000000000000"/>
              </a:rPr>
              <a:t> thumb </a:t>
            </a:r>
            <a:endParaRPr lang="en-US" dirty="0">
              <a:solidFill>
                <a:srgbClr val="FF0000"/>
              </a:solidFill>
              <a:cs typeface="Sakkal Majalla" panose="02000000000000000000"/>
            </a:endParaRPr>
          </a:p>
          <a:p>
            <a:pPr marL="8890" marR="3080385">
              <a:spcBef>
                <a:spcPts val="1845"/>
              </a:spcBef>
            </a:pPr>
            <a:r>
              <a:rPr lang="en-US" dirty="0">
                <a:solidFill>
                  <a:srgbClr val="FF0000"/>
                </a:solidFill>
                <a:cs typeface="Sakkal Majalla" panose="02000000000000000000"/>
              </a:rPr>
              <a:t>Renal , cardiac, anomalies </a:t>
            </a:r>
            <a:endParaRPr lang="en-US" dirty="0">
              <a:solidFill>
                <a:srgbClr val="FF0000"/>
              </a:solidFill>
              <a:cs typeface="Sakkal Majalla" panose="02000000000000000000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4828886" y="2706625"/>
            <a:ext cx="2974183" cy="22067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87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137" y="365126"/>
            <a:ext cx="10515600" cy="719092"/>
          </a:xfrm>
        </p:spPr>
        <p:txBody>
          <a:bodyPr/>
          <a:lstStyle/>
          <a:p>
            <a:r>
              <a:rPr lang="en-US" b="1" dirty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1616620"/>
            <a:ext cx="11273246" cy="367383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DBA has been identified as a </a:t>
            </a:r>
            <a:r>
              <a:rPr lang="en-US" i="1" dirty="0">
                <a:solidFill>
                  <a:srgbClr val="FF0000"/>
                </a:solidFill>
              </a:rPr>
              <a:t>cancer predisposition syndrome </a:t>
            </a:r>
            <a:r>
              <a:rPr lang="en-US" dirty="0"/>
              <a:t>because of </a:t>
            </a:r>
            <a:r>
              <a:rPr lang="en-US" dirty="0" smtClean="0"/>
              <a:t>the higher </a:t>
            </a:r>
            <a:r>
              <a:rPr lang="en-US" dirty="0"/>
              <a:t>risk of myelodysplastic syndrome, acute myeloid leukemia, </a:t>
            </a:r>
            <a:r>
              <a:rPr lang="en-US" dirty="0" smtClean="0"/>
              <a:t>colon </a:t>
            </a:r>
            <a:r>
              <a:rPr lang="it-IT" dirty="0" smtClean="0"/>
              <a:t>carcinoma</a:t>
            </a:r>
            <a:r>
              <a:rPr lang="it-IT" dirty="0"/>
              <a:t>, osteogenic sarcoma, and female genital cancers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en-US" dirty="0"/>
              <a:t>Patients are at </a:t>
            </a:r>
            <a:r>
              <a:rPr lang="en-US" dirty="0" smtClean="0"/>
              <a:t>risk for </a:t>
            </a:r>
            <a:r>
              <a:rPr lang="en-US" dirty="0">
                <a:solidFill>
                  <a:srgbClr val="FF0000"/>
                </a:solidFill>
              </a:rPr>
              <a:t>iron overload </a:t>
            </a:r>
            <a:r>
              <a:rPr lang="en-US" dirty="0"/>
              <a:t>related endocrine abnormalities (diabetes, hypogonadism</a:t>
            </a:r>
            <a:r>
              <a:rPr lang="en-US" dirty="0" smtClean="0"/>
              <a:t>), especially </a:t>
            </a:r>
            <a:r>
              <a:rPr lang="en-US" dirty="0"/>
              <a:t>if transfused.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1904" y="567798"/>
            <a:ext cx="4070262" cy="84647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Needs annual screening , after certain age </a:t>
            </a:r>
            <a:r>
              <a:rPr lang="en-US" dirty="0" err="1" smtClean="0"/>
              <a:t>proctoscopy</a:t>
            </a:r>
            <a:r>
              <a:rPr lang="en-US" dirty="0" smtClean="0"/>
              <a:t> , scree for breast cancer if female etc..  </a:t>
            </a:r>
          </a:p>
          <a:p>
            <a:pPr algn="ctr"/>
            <a:r>
              <a:rPr lang="en-US" dirty="0" smtClean="0"/>
              <a:t>But usually good prognosis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82624"/>
            <a:ext cx="6827520" cy="481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497824" y="3300984"/>
            <a:ext cx="2779776" cy="14051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But not </a:t>
            </a:r>
            <a:r>
              <a:rPr lang="en-US" dirty="0" err="1" smtClean="0"/>
              <a:t>pathognomic</a:t>
            </a:r>
            <a:r>
              <a:rPr lang="en-US" dirty="0" smtClean="0"/>
              <a:t> for DBA  ..</a:t>
            </a:r>
          </a:p>
          <a:p>
            <a:pPr algn="ctr"/>
            <a:r>
              <a:rPr lang="en-US" dirty="0" smtClean="0"/>
              <a:t>Could be </a:t>
            </a:r>
            <a:r>
              <a:rPr lang="en-US" dirty="0" err="1" smtClean="0"/>
              <a:t>congenital,fanconi</a:t>
            </a:r>
            <a:r>
              <a:rPr lang="en-US" dirty="0" smtClean="0"/>
              <a:t> anemia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1905" y="169185"/>
            <a:ext cx="10515600" cy="9019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/>
              <a:t>Acquired </a:t>
            </a:r>
            <a:r>
              <a:rPr lang="en-US" sz="4000" dirty="0"/>
              <a:t>Aplastic Anemia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51905" y="1306287"/>
            <a:ext cx="9927771" cy="5551713"/>
          </a:xfrm>
        </p:spPr>
        <p:txBody>
          <a:bodyPr>
            <a:noAutofit/>
          </a:bodyPr>
          <a:lstStyle/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 smtClean="0"/>
              <a:t>DRUGS AND CHEMICALS: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/>
              <a:t> </a:t>
            </a:r>
            <a:r>
              <a:rPr lang="en-US" sz="2400" dirty="0" smtClean="0"/>
              <a:t>      Chemotherapy, </a:t>
            </a:r>
            <a:r>
              <a:rPr lang="en-US" sz="2400" dirty="0"/>
              <a:t>B</a:t>
            </a:r>
            <a:r>
              <a:rPr lang="en-US" sz="2400" dirty="0" smtClean="0"/>
              <a:t>enzene, </a:t>
            </a:r>
            <a:r>
              <a:rPr lang="en-US" sz="2400" dirty="0"/>
              <a:t>C</a:t>
            </a:r>
            <a:r>
              <a:rPr lang="en-US" sz="2400" dirty="0" smtClean="0"/>
              <a:t>hloramphenicol, </a:t>
            </a:r>
            <a:r>
              <a:rPr lang="en-US" sz="2400" dirty="0" err="1" smtClean="0"/>
              <a:t>Antiepileptics</a:t>
            </a:r>
            <a:r>
              <a:rPr lang="en-US" sz="2400" dirty="0" smtClean="0"/>
              <a:t>.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 smtClean="0"/>
              <a:t>VIRUSES: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Cytomegalovirus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Epstein-Barr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B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C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Hepatitis non</a:t>
            </a:r>
            <a:r>
              <a:rPr lang="en-US" sz="2400" dirty="0" smtClean="0">
                <a:latin typeface="Arial" charset="0"/>
              </a:rPr>
              <a:t>–</a:t>
            </a:r>
            <a:r>
              <a:rPr lang="en-US" sz="2400" dirty="0" smtClean="0"/>
              <a:t>A,B,C</a:t>
            </a:r>
            <a:br>
              <a:rPr lang="en-US" sz="2400" dirty="0" smtClean="0"/>
            </a:br>
            <a:r>
              <a:rPr lang="en-US" sz="2400" dirty="0" smtClean="0">
                <a:latin typeface="Arial" charset="0"/>
              </a:rPr>
              <a:t>  </a:t>
            </a:r>
            <a:r>
              <a:rPr lang="en-US" sz="2400" dirty="0" smtClean="0"/>
              <a:t>Human immunodeficiency (HIV)</a:t>
            </a:r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/>
              <a:t>MARROW </a:t>
            </a:r>
            <a:r>
              <a:rPr lang="en-US" sz="2400" dirty="0" smtClean="0"/>
              <a:t>REPLACEMENT:</a:t>
            </a:r>
            <a:endParaRPr lang="en-US" sz="24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/>
              <a:t>     Leukemia</a:t>
            </a:r>
            <a:br>
              <a:rPr lang="en-US" sz="2400" dirty="0"/>
            </a:br>
            <a:r>
              <a:rPr lang="en-US" sz="2400" dirty="0">
                <a:latin typeface="Arial" charset="0"/>
              </a:rPr>
              <a:t>  </a:t>
            </a:r>
            <a:r>
              <a:rPr lang="en-US" sz="2400" dirty="0"/>
              <a:t>Myelodysplasia</a:t>
            </a:r>
            <a:br>
              <a:rPr lang="en-US" sz="2400" dirty="0"/>
            </a:br>
            <a:r>
              <a:rPr lang="en-US" sz="2400" dirty="0">
                <a:latin typeface="Arial" charset="0"/>
              </a:rPr>
              <a:t>  </a:t>
            </a:r>
            <a:r>
              <a:rPr lang="en-US" sz="2400" dirty="0" err="1" smtClean="0"/>
              <a:t>Myelofibrosis</a:t>
            </a:r>
            <a:endParaRPr lang="en-US" sz="2400" dirty="0"/>
          </a:p>
          <a:p>
            <a:pPr marL="274320" indent="-274320">
              <a:buClr>
                <a:schemeClr val="tx1">
                  <a:shade val="95000"/>
                </a:schemeClr>
              </a:buClr>
              <a:buFont typeface="Wingdings 2"/>
              <a:buChar char=""/>
              <a:defRPr/>
            </a:pPr>
            <a:r>
              <a:rPr lang="en-US" sz="2400" dirty="0"/>
              <a:t>RADIATION</a:t>
            </a:r>
          </a:p>
          <a:p>
            <a:pPr marL="0" indent="0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39753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294" y="182246"/>
            <a:ext cx="10515600" cy="692965"/>
          </a:xfrm>
        </p:spPr>
        <p:txBody>
          <a:bodyPr>
            <a:normAutofit/>
          </a:bodyPr>
          <a:lstStyle/>
          <a:p>
            <a:r>
              <a:rPr lang="en-US" sz="4000" b="1" dirty="0"/>
              <a:t>Transient </a:t>
            </a:r>
            <a:r>
              <a:rPr lang="en-US" sz="4000" b="1" dirty="0" err="1"/>
              <a:t>Erythroblastopenia</a:t>
            </a:r>
            <a:r>
              <a:rPr lang="en-US" sz="4000" b="1" dirty="0"/>
              <a:t> </a:t>
            </a:r>
            <a:r>
              <a:rPr lang="en-US" sz="4000" b="1" dirty="0" smtClean="0"/>
              <a:t>of Childhood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8" y="1802675"/>
            <a:ext cx="10857411" cy="5447210"/>
          </a:xfrm>
        </p:spPr>
        <p:txBody>
          <a:bodyPr>
            <a:noAutofit/>
          </a:bodyPr>
          <a:lstStyle/>
          <a:p>
            <a:r>
              <a:rPr lang="en-US" dirty="0" smtClean="0"/>
              <a:t>TEC  </a:t>
            </a:r>
            <a:r>
              <a:rPr lang="en-US" dirty="0"/>
              <a:t>is the most common </a:t>
            </a:r>
            <a:r>
              <a:rPr lang="en-US" i="1" dirty="0" smtClean="0">
                <a:solidFill>
                  <a:srgbClr val="FF0000"/>
                </a:solidFill>
              </a:rPr>
              <a:t>acquired red </a:t>
            </a:r>
            <a:r>
              <a:rPr lang="en-US" i="1" dirty="0">
                <a:solidFill>
                  <a:srgbClr val="FF0000"/>
                </a:solidFill>
              </a:rPr>
              <a:t>cell aplasia </a:t>
            </a:r>
            <a:r>
              <a:rPr lang="en-US" dirty="0"/>
              <a:t>occurring in children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This syndrome </a:t>
            </a:r>
            <a:r>
              <a:rPr lang="en-US" dirty="0" smtClean="0"/>
              <a:t>of severe</a:t>
            </a:r>
            <a:r>
              <a:rPr lang="en-US" dirty="0"/>
              <a:t>, transient </a:t>
            </a:r>
            <a:r>
              <a:rPr lang="en-US" dirty="0" err="1"/>
              <a:t>hypoplastic</a:t>
            </a:r>
            <a:r>
              <a:rPr lang="en-US" dirty="0"/>
              <a:t> anemia occurs mainly in previously </a:t>
            </a:r>
            <a:r>
              <a:rPr lang="en-US" dirty="0" smtClean="0"/>
              <a:t>healthy children </a:t>
            </a:r>
            <a:r>
              <a:rPr lang="en-US" dirty="0"/>
              <a:t>between </a:t>
            </a:r>
            <a:r>
              <a:rPr lang="en-US" dirty="0">
                <a:solidFill>
                  <a:srgbClr val="FF0000"/>
                </a:solidFill>
              </a:rPr>
              <a:t>6 </a:t>
            </a:r>
            <a:r>
              <a:rPr lang="en-US" dirty="0" err="1">
                <a:solidFill>
                  <a:srgbClr val="FF0000"/>
                </a:solidFill>
              </a:rPr>
              <a:t>mo</a:t>
            </a:r>
            <a:r>
              <a:rPr lang="en-US" dirty="0">
                <a:solidFill>
                  <a:srgbClr val="FF0000"/>
                </a:solidFill>
              </a:rPr>
              <a:t> and 3 </a:t>
            </a:r>
            <a:r>
              <a:rPr lang="en-US" dirty="0" err="1">
                <a:solidFill>
                  <a:srgbClr val="FF0000"/>
                </a:solidFill>
              </a:rPr>
              <a:t>yr</a:t>
            </a:r>
            <a:r>
              <a:rPr lang="en-US" dirty="0">
                <a:solidFill>
                  <a:srgbClr val="FF0000"/>
                </a:solidFill>
              </a:rPr>
              <a:t> of </a:t>
            </a:r>
            <a:r>
              <a:rPr lang="en-US" dirty="0" smtClean="0">
                <a:solidFill>
                  <a:srgbClr val="FF0000"/>
                </a:solidFill>
              </a:rPr>
              <a:t>age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TEC </a:t>
            </a:r>
            <a:r>
              <a:rPr lang="en-US" dirty="0"/>
              <a:t>often follows a viral </a:t>
            </a:r>
            <a:r>
              <a:rPr lang="en-US" dirty="0" smtClean="0"/>
              <a:t>illness.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8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3536</Words>
  <Application>Microsoft Office PowerPoint</Application>
  <PresentationFormat>Custom</PresentationFormat>
  <Paragraphs>398</Paragraphs>
  <Slides>57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Anemia 2</vt:lpstr>
      <vt:lpstr>Pancytopenias </vt:lpstr>
      <vt:lpstr>The Constitutional Pancytopenias </vt:lpstr>
      <vt:lpstr>Laboratory Findings</vt:lpstr>
      <vt:lpstr>Treatment</vt:lpstr>
      <vt:lpstr>Prognosis</vt:lpstr>
      <vt:lpstr>PowerPoint Presentation</vt:lpstr>
      <vt:lpstr>Acquired Aplastic Anemia </vt:lpstr>
      <vt:lpstr>Transient Erythroblastopenia of Childhood</vt:lpstr>
      <vt:lpstr>PowerPoint Presentation</vt:lpstr>
      <vt:lpstr>PowerPoint Presentation</vt:lpstr>
      <vt:lpstr>Acquired Pure Red Blood Cell Anemia</vt:lpstr>
      <vt:lpstr>Red Cell Aplasia Associated With Parvovirus B19 Infection</vt:lpstr>
      <vt:lpstr>PowerPoint Presentation</vt:lpstr>
      <vt:lpstr>PowerPoint Presentation</vt:lpstr>
      <vt:lpstr>Anemia of Chronic Disease</vt:lpstr>
      <vt:lpstr>Anemia of Renal Disease</vt:lpstr>
      <vt:lpstr>Etiology</vt:lpstr>
      <vt:lpstr>Treatment</vt:lpstr>
      <vt:lpstr>Megaloblastic Anemias</vt:lpstr>
      <vt:lpstr>PowerPoint Presentation</vt:lpstr>
      <vt:lpstr>Folic Acid Deficiency</vt:lpstr>
      <vt:lpstr>Etiology</vt:lpstr>
      <vt:lpstr>PowerPoint Presentation</vt:lpstr>
      <vt:lpstr>PowerPoint Presentation</vt:lpstr>
      <vt:lpstr>Clinical Manifestations</vt:lpstr>
      <vt:lpstr>Laboratory Findings</vt:lpstr>
      <vt:lpstr>PowerPoint Presentation</vt:lpstr>
      <vt:lpstr>Treatment</vt:lpstr>
      <vt:lpstr>Vitamin B12 (Cobalamin) Deficiency</vt:lpstr>
      <vt:lpstr>PowerPoint Presentation</vt:lpstr>
      <vt:lpstr>Etiology</vt:lpstr>
      <vt:lpstr>PowerPoint Presentation</vt:lpstr>
      <vt:lpstr>Impaired absorption </vt:lpstr>
      <vt:lpstr>Clinical Manifestations</vt:lpstr>
      <vt:lpstr>Laboratory Findings</vt:lpstr>
      <vt:lpstr>Diagnosis</vt:lpstr>
      <vt:lpstr>Treatment </vt:lpstr>
      <vt:lpstr>Iron-Deficiency Anemia</vt:lpstr>
      <vt:lpstr>PowerPoint Presentation</vt:lpstr>
      <vt:lpstr>PowerPoint Presentation</vt:lpstr>
      <vt:lpstr>Etiology</vt:lpstr>
      <vt:lpstr>PowerPoint Presentation</vt:lpstr>
      <vt:lpstr>Clinical Manifestations</vt:lpstr>
      <vt:lpstr>Laboratory Findings</vt:lpstr>
      <vt:lpstr>PowerPoint Presentation</vt:lpstr>
      <vt:lpstr>PowerPoint Presentation</vt:lpstr>
      <vt:lpstr>Differential Diagnosis</vt:lpstr>
      <vt:lpstr>PowerPoint Presentation</vt:lpstr>
      <vt:lpstr>Treatment</vt:lpstr>
      <vt:lpstr>PowerPoint Presentation</vt:lpstr>
      <vt:lpstr>PowerPoint Presentation</vt:lpstr>
      <vt:lpstr>PowerPoint Presentation</vt:lpstr>
      <vt:lpstr>PowerPoint Presentation</vt:lpstr>
      <vt:lpstr>MINI OSCE</vt:lpstr>
      <vt:lpstr>A blood film for a exclusively breast fed baby (Left for the patient and Right is normal)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Anemia 2</dc:title>
  <dc:creator>pc</dc:creator>
  <cp:lastModifiedBy>leena mahmoud</cp:lastModifiedBy>
  <cp:revision>78</cp:revision>
  <dcterms:created xsi:type="dcterms:W3CDTF">2021-09-11T18:51:38Z</dcterms:created>
  <dcterms:modified xsi:type="dcterms:W3CDTF">2022-10-16T21:29:16Z</dcterms:modified>
</cp:coreProperties>
</file>