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2"/>
  </p:sldMasterIdLst>
  <p:notesMasterIdLst>
    <p:notesMasterId r:id="rId23"/>
  </p:notesMasterIdLst>
  <p:sldIdLst>
    <p:sldId id="256" r:id="rId3"/>
    <p:sldId id="273" r:id="rId4"/>
    <p:sldId id="288" r:id="rId5"/>
    <p:sldId id="281" r:id="rId6"/>
    <p:sldId id="270" r:id="rId7"/>
    <p:sldId id="269" r:id="rId8"/>
    <p:sldId id="271" r:id="rId9"/>
    <p:sldId id="287" r:id="rId10"/>
    <p:sldId id="272" r:id="rId11"/>
    <p:sldId id="286" r:id="rId12"/>
    <p:sldId id="279" r:id="rId13"/>
    <p:sldId id="285" r:id="rId14"/>
    <p:sldId id="290" r:id="rId15"/>
    <p:sldId id="276" r:id="rId16"/>
    <p:sldId id="284" r:id="rId17"/>
    <p:sldId id="277" r:id="rId18"/>
    <p:sldId id="275" r:id="rId19"/>
    <p:sldId id="283" r:id="rId20"/>
    <p:sldId id="278" r:id="rId21"/>
    <p:sldId id="282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B4A6"/>
    <a:srgbClr val="734F29"/>
    <a:srgbClr val="D24726"/>
    <a:srgbClr val="DD462F"/>
    <a:srgbClr val="AEB785"/>
    <a:srgbClr val="EFD5A2"/>
    <a:srgbClr val="3B3026"/>
    <a:srgbClr val="ECE1CA"/>
    <a:srgbClr val="79553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82" autoAdjust="0"/>
    <p:restoredTop sz="94236" autoAdjust="0"/>
  </p:normalViewPr>
  <p:slideViewPr>
    <p:cSldViewPr snapToGrid="0">
      <p:cViewPr varScale="1">
        <p:scale>
          <a:sx n="81" d="100"/>
          <a:sy n="81" d="100"/>
        </p:scale>
        <p:origin x="138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3" y="651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836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95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926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427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640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535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20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991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09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839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553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700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38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09797"/>
            <a:ext cx="7772400" cy="1638406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Arial Black" panose="020B0A04020102020204" pitchFamily="34" charset="0"/>
              </a:rPr>
              <a:t>Drug Therapy In </a:t>
            </a:r>
            <a:br>
              <a:rPr lang="en-US" b="1" dirty="0">
                <a:latin typeface="Arial Black" panose="020B0A04020102020204" pitchFamily="34" charset="0"/>
              </a:rPr>
            </a:br>
            <a:r>
              <a:rPr lang="en-US" b="1" dirty="0">
                <a:latin typeface="Arial Black" panose="020B0A04020102020204" pitchFamily="34" charset="0"/>
              </a:rPr>
              <a:t>Pediatric Group</a:t>
            </a:r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0029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PEDIATRIC DOSAGE FORMS &amp; COMPLIANCE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94" y="1445592"/>
            <a:ext cx="8743411" cy="5153171"/>
          </a:xfrm>
        </p:spPr>
        <p:txBody>
          <a:bodyPr>
            <a:noAutofit/>
          </a:bodyPr>
          <a:lstStyle/>
          <a:p>
            <a:pPr marL="857250" indent="-857250">
              <a:spcBef>
                <a:spcPts val="0"/>
              </a:spcBef>
              <a:spcAft>
                <a:spcPts val="0"/>
              </a:spcAft>
              <a:buFont typeface="+mj-lt"/>
              <a:buAutoNum type="romanUcPeriod" startAt="3"/>
            </a:pPr>
            <a:r>
              <a:rPr lang="en-US" sz="3600" dirty="0"/>
              <a:t>Children find intravenous infusions uncomfortable and restrictive. Rectal administration is a convenient alternative (e.g. </a:t>
            </a:r>
            <a:r>
              <a:rPr lang="en-US" sz="3600" b="1" dirty="0"/>
              <a:t>metronidazole </a:t>
            </a:r>
            <a:r>
              <a:rPr lang="en-US" sz="3600" dirty="0"/>
              <a:t>to treat anaerobic infections). Rectal </a:t>
            </a:r>
            <a:r>
              <a:rPr lang="en-US" sz="3600" b="1" dirty="0"/>
              <a:t>diazepam </a:t>
            </a:r>
            <a:r>
              <a:rPr lang="en-US" sz="3600" dirty="0"/>
              <a:t>is particularly valuable in the treatment of status epilepticus. Rectal administration should also be considered if the child is vomiting.</a:t>
            </a:r>
          </a:p>
        </p:txBody>
      </p:sp>
    </p:spTree>
    <p:extLst>
      <p:ext uri="{BB962C8B-B14F-4D97-AF65-F5344CB8AC3E}">
        <p14:creationId xmlns:p14="http://schemas.microsoft.com/office/powerpoint/2010/main" val="3468775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2464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altLang="en-US" sz="4000" b="1" dirty="0"/>
              <a:t>Rules of prescribing for Pediatric populations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402" y="1594227"/>
            <a:ext cx="8861196" cy="5221309"/>
          </a:xfrm>
        </p:spPr>
        <p:txBody>
          <a:bodyPr>
            <a:noAutofit/>
          </a:bodyPr>
          <a:lstStyle/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3600" dirty="0"/>
              <a:t>Calculate the doses for prescribed drugs based on weight of the patients.</a:t>
            </a:r>
          </a:p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3600" dirty="0"/>
              <a:t>Ensure proper instructions to the care giver, including when the child vomits the given medication after consumption.</a:t>
            </a:r>
          </a:p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3600" dirty="0"/>
              <a:t>Ensure that all medicines are strictly out of reach of children at all times.</a:t>
            </a:r>
          </a:p>
        </p:txBody>
      </p:sp>
    </p:spTree>
    <p:extLst>
      <p:ext uri="{BB962C8B-B14F-4D97-AF65-F5344CB8AC3E}">
        <p14:creationId xmlns:p14="http://schemas.microsoft.com/office/powerpoint/2010/main" val="16748300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402" y="1697922"/>
            <a:ext cx="8861196" cy="5117614"/>
          </a:xfrm>
        </p:spPr>
        <p:txBody>
          <a:bodyPr>
            <a:noAutofit/>
          </a:bodyPr>
          <a:lstStyle/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+mj-lt"/>
              <a:buAutoNum type="arabicPeriod" startAt="4"/>
            </a:pPr>
            <a:r>
              <a:rPr lang="en-US" sz="3600" dirty="0"/>
              <a:t>Avoid prolonged treatment with drugs that have delayed complications (Steroids).</a:t>
            </a:r>
          </a:p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+mj-lt"/>
              <a:buAutoNum type="arabicPeriod" startAt="4"/>
            </a:pPr>
            <a:r>
              <a:rPr lang="en-US" sz="3600" dirty="0"/>
              <a:t>Use antibiotics sparingly and only when required.</a:t>
            </a:r>
          </a:p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+mj-lt"/>
              <a:buAutoNum type="arabicPeriod" startAt="4"/>
            </a:pPr>
            <a:r>
              <a:rPr lang="en-US" sz="3600" dirty="0"/>
              <a:t>Medications affecting the CNS need to be extensively reviewed and routinely monitored to ensure minimal growth disturbances.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B082B07-4ACD-4354-8B3D-8E65EC0E4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2464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altLang="en-US" sz="4000" b="1" dirty="0"/>
              <a:t>Rules of prescribing for Pediatric populations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673258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09797"/>
            <a:ext cx="7772400" cy="1638406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Arial Black" panose="020B0A04020102020204" pitchFamily="34" charset="0"/>
              </a:rPr>
              <a:t>Drug Therapy In </a:t>
            </a:r>
            <a:br>
              <a:rPr lang="en-US" b="1" dirty="0">
                <a:latin typeface="Arial Black" panose="020B0A04020102020204" pitchFamily="34" charset="0"/>
              </a:rPr>
            </a:br>
            <a:r>
              <a:rPr lang="en-US" b="1" dirty="0">
                <a:latin typeface="Arial Black" panose="020B0A04020102020204" pitchFamily="34" charset="0"/>
              </a:rPr>
              <a:t>Geriatric Age Group</a:t>
            </a:r>
          </a:p>
        </p:txBody>
      </p:sp>
    </p:spTree>
    <p:extLst>
      <p:ext uri="{BB962C8B-B14F-4D97-AF65-F5344CB8AC3E}">
        <p14:creationId xmlns:p14="http://schemas.microsoft.com/office/powerpoint/2010/main" val="16272478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001" y="42464"/>
            <a:ext cx="8109997" cy="1325563"/>
          </a:xfrm>
        </p:spPr>
        <p:txBody>
          <a:bodyPr/>
          <a:lstStyle/>
          <a:p>
            <a:r>
              <a:rPr lang="en-US" dirty="0"/>
              <a:t>Geriatric Group - Pharmacokinetics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845" y="1368027"/>
            <a:ext cx="8582308" cy="5277870"/>
          </a:xfrm>
        </p:spPr>
        <p:txBody>
          <a:bodyPr>
            <a:noAutofit/>
          </a:bodyPr>
          <a:lstStyle/>
          <a:p>
            <a:pPr marL="214313" indent="-214313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3600" b="1" dirty="0"/>
              <a:t>Absorption: </a:t>
            </a:r>
            <a:r>
              <a:rPr lang="en-US" altLang="en-US" sz="3600" dirty="0"/>
              <a:t>Little evidence of any major alteration in drug absorption with age. However, conditions associated with age may alter rate at which some drugs are absorbed. (Diabetic gastroparaesis, laxative abuse)</a:t>
            </a:r>
          </a:p>
          <a:p>
            <a:pPr marL="214313" indent="-214313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altLang="en-US" sz="3600" b="1" dirty="0"/>
              <a:t>Distribution: </a:t>
            </a:r>
            <a:r>
              <a:rPr lang="en-US" altLang="en-US" sz="3600" dirty="0"/>
              <a:t>Elderly have reduced lean body mass, reduced body water.</a:t>
            </a:r>
          </a:p>
        </p:txBody>
      </p:sp>
    </p:spTree>
    <p:extLst>
      <p:ext uri="{BB962C8B-B14F-4D97-AF65-F5344CB8AC3E}">
        <p14:creationId xmlns:p14="http://schemas.microsoft.com/office/powerpoint/2010/main" val="13552745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001" y="42464"/>
            <a:ext cx="8109997" cy="1325563"/>
          </a:xfrm>
        </p:spPr>
        <p:txBody>
          <a:bodyPr/>
          <a:lstStyle/>
          <a:p>
            <a:r>
              <a:rPr lang="en-US" dirty="0"/>
              <a:t>Geriatric Group - Pharmacokinetics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845" y="1368026"/>
            <a:ext cx="8582308" cy="5249589"/>
          </a:xfrm>
        </p:spPr>
        <p:txBody>
          <a:bodyPr>
            <a:noAutofit/>
          </a:bodyPr>
          <a:lstStyle/>
          <a:p>
            <a:pPr marL="214313" indent="-214313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altLang="en-US" sz="3600" b="1" dirty="0"/>
              <a:t>Metabolism: </a:t>
            </a:r>
            <a:r>
              <a:rPr lang="en-US" sz="3600" dirty="0"/>
              <a:t>Capacity of liver to metabolize drugs does not appear to decline consistently with age for all drugs.</a:t>
            </a:r>
          </a:p>
          <a:p>
            <a:pPr marL="214313" indent="-214313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3600" b="1" dirty="0"/>
              <a:t>Elimination: </a:t>
            </a:r>
            <a:r>
              <a:rPr lang="en-US" sz="3600" dirty="0"/>
              <a:t>Kidney is major organ for clearance of drugs from body,  age-related decline of renal functional capacity is important.</a:t>
            </a:r>
          </a:p>
        </p:txBody>
      </p:sp>
    </p:spTree>
    <p:extLst>
      <p:ext uri="{BB962C8B-B14F-4D97-AF65-F5344CB8AC3E}">
        <p14:creationId xmlns:p14="http://schemas.microsoft.com/office/powerpoint/2010/main" val="13612474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-25245"/>
            <a:ext cx="7886700" cy="1325563"/>
          </a:xfrm>
        </p:spPr>
        <p:txBody>
          <a:bodyPr/>
          <a:lstStyle/>
          <a:p>
            <a:pPr algn="ctr"/>
            <a:r>
              <a:rPr lang="en-US" b="1" dirty="0"/>
              <a:t>Pharmacodynamics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849" y="1300317"/>
            <a:ext cx="8298302" cy="292708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3200" dirty="0"/>
              <a:t>Geriatric patients believed to be much more "sensitive" to  action of many drugs, implying a change in pharmacodynamic interaction of drugs with their receptors. BUT, most of these are a result of changing Pharmacokinetics!</a:t>
            </a:r>
          </a:p>
          <a:p>
            <a:pPr>
              <a:lnSpc>
                <a:spcPct val="100000"/>
              </a:lnSpc>
            </a:pPr>
            <a:endParaRPr lang="en-US" sz="32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011" y="4227405"/>
            <a:ext cx="1635919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0733" y="4255686"/>
            <a:ext cx="5479256" cy="2564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9180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45306" y="125285"/>
            <a:ext cx="8053388" cy="921327"/>
          </a:xfrm>
        </p:spPr>
        <p:txBody>
          <a:bodyPr>
            <a:noAutofit/>
          </a:bodyPr>
          <a:lstStyle/>
          <a:p>
            <a:pPr algn="ctr"/>
            <a:r>
              <a:rPr lang="en-US" altLang="en-US" sz="4000" b="1" dirty="0"/>
              <a:t>Rules of prescribing for the elderly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27895" y="1046612"/>
            <a:ext cx="8288209" cy="5514444"/>
          </a:xfrm>
        </p:spPr>
        <p:txBody>
          <a:bodyPr>
            <a:normAutofit lnSpcReduction="10000"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/>
              <a:t>Think about the necessity for drugs.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/>
              <a:t>Avoid drugs with negligible or doubtful benefits.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/>
              <a:t>Think about the dose.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/>
              <a:t>Think about drug formulation.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/>
              <a:t>Assume any new symptoms may be due to drug side-effects.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67367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45306" y="125285"/>
            <a:ext cx="8053388" cy="921327"/>
          </a:xfrm>
        </p:spPr>
        <p:txBody>
          <a:bodyPr>
            <a:noAutofit/>
          </a:bodyPr>
          <a:lstStyle/>
          <a:p>
            <a:pPr algn="ctr"/>
            <a:r>
              <a:rPr lang="en-US" altLang="en-US" sz="4000" b="1" dirty="0"/>
              <a:t>Rules of prescribing for the elderly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27895" y="1046612"/>
            <a:ext cx="8288209" cy="5334451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 startAt="6"/>
            </a:pPr>
            <a:r>
              <a:rPr lang="en-US" sz="3200" dirty="0"/>
              <a:t>Take a careful drug history.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6"/>
            </a:pPr>
            <a:r>
              <a:rPr lang="en-US" sz="3200" dirty="0"/>
              <a:t>Use fixed combinations of drugs rarely.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6"/>
            </a:pPr>
            <a:r>
              <a:rPr lang="en-US" sz="3200" dirty="0"/>
              <a:t>Check Compliance.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6"/>
            </a:pPr>
            <a:r>
              <a:rPr lang="en-US" sz="3200" dirty="0"/>
              <a:t>Think before adding a new drug to the regimen.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6"/>
            </a:pPr>
            <a:r>
              <a:rPr lang="en-US" sz="3200" dirty="0"/>
              <a:t>Stopping is as important as Starting.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en-US" sz="3200" dirty="0"/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458442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8255"/>
            <a:ext cx="7886700" cy="1325563"/>
          </a:xfrm>
        </p:spPr>
        <p:txBody>
          <a:bodyPr/>
          <a:lstStyle/>
          <a:p>
            <a:pPr algn="ctr"/>
            <a:r>
              <a:rPr lang="en-US" b="1" dirty="0"/>
              <a:t>Geriatric Prescribing - ADRs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57801" y="1349030"/>
            <a:ext cx="8028397" cy="544912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n-US" sz="3600" b="1" dirty="0"/>
              <a:t>ADRs and Age</a:t>
            </a:r>
            <a:endParaRPr lang="ar-JO" altLang="en-US" sz="3600" b="1" dirty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altLang="en-US" sz="3600" dirty="0"/>
              <a:t>Incidence of ADR increases with age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altLang="en-US" sz="3600" dirty="0"/>
              <a:t>   Elderly receive more medicines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altLang="en-US" sz="3600" dirty="0"/>
              <a:t>   Incidence of ADR increases the more  prescribed medicines taken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altLang="en-US" sz="3600" dirty="0"/>
              <a:t>For patients aged&gt;50 </a:t>
            </a:r>
            <a:r>
              <a:rPr lang="en-US" altLang="en-US" sz="3600" dirty="0" err="1"/>
              <a:t>yrs</a:t>
            </a:r>
            <a:endParaRPr lang="en-US" altLang="en-US" sz="3600" dirty="0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altLang="en-US" sz="3600" dirty="0"/>
              <a:t>ADR rates – 5% for 1 or 2 medicines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altLang="en-US" sz="3600" dirty="0"/>
              <a:t>Increased to 20% when &gt;5 medicines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38600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88781" y="0"/>
            <a:ext cx="8166435" cy="1325563"/>
          </a:xfrm>
        </p:spPr>
        <p:txBody>
          <a:bodyPr/>
          <a:lstStyle/>
          <a:p>
            <a:r>
              <a:rPr lang="en-US" dirty="0"/>
              <a:t>Pediatric Group – Pharmacokinetics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01120" y="1325563"/>
            <a:ext cx="8341759" cy="524491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ar-JO" sz="2400" b="1" dirty="0"/>
              <a:t> </a:t>
            </a:r>
            <a:r>
              <a:rPr lang="en-US" sz="3600" b="1" dirty="0"/>
              <a:t>Absorption: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ar-JO" sz="3600" dirty="0"/>
              <a:t> </a:t>
            </a:r>
            <a:r>
              <a:rPr lang="en-US" sz="3200" dirty="0"/>
              <a:t>Gastro-intestinal absorption is slower in infancy, but absorption from intra-muscular injection is faster.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ar-JO" sz="3200" dirty="0"/>
              <a:t> </a:t>
            </a:r>
            <a:r>
              <a:rPr lang="en-US" sz="3200" dirty="0"/>
              <a:t>Infant skin is thin and percutaneous absorption can cause systemic toxicity 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661943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8255"/>
            <a:ext cx="7886700" cy="1325563"/>
          </a:xfrm>
        </p:spPr>
        <p:txBody>
          <a:bodyPr/>
          <a:lstStyle/>
          <a:p>
            <a:pPr algn="ctr"/>
            <a:r>
              <a:rPr lang="en-US" b="1" dirty="0"/>
              <a:t>Geriatric Prescribing - ADRs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50411" y="1343818"/>
            <a:ext cx="8443177" cy="534921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3600" b="1" dirty="0"/>
              <a:t>Most frequent drug classes causing ADRs</a:t>
            </a:r>
            <a:endParaRPr lang="ar-JO" sz="3600" b="1" dirty="0"/>
          </a:p>
          <a:p>
            <a:pPr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600" dirty="0"/>
              <a:t>Cardiovascular active agents</a:t>
            </a:r>
          </a:p>
          <a:p>
            <a:pPr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600" dirty="0"/>
              <a:t>Analgesics (opioid mainly)</a:t>
            </a:r>
          </a:p>
          <a:p>
            <a:pPr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600" dirty="0"/>
              <a:t>Antibiotics</a:t>
            </a:r>
          </a:p>
          <a:p>
            <a:pPr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600" dirty="0"/>
              <a:t>Hypoglycemic agents</a:t>
            </a:r>
          </a:p>
          <a:p>
            <a:pPr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600" dirty="0"/>
              <a:t>Psychotropic agents </a:t>
            </a:r>
          </a:p>
          <a:p>
            <a:pPr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600" dirty="0"/>
              <a:t>Anticoagulants</a:t>
            </a:r>
          </a:p>
        </p:txBody>
      </p:sp>
    </p:spTree>
    <p:extLst>
      <p:ext uri="{BB962C8B-B14F-4D97-AF65-F5344CB8AC3E}">
        <p14:creationId xmlns:p14="http://schemas.microsoft.com/office/powerpoint/2010/main" val="1263313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88781" y="0"/>
            <a:ext cx="8166435" cy="1325563"/>
          </a:xfrm>
        </p:spPr>
        <p:txBody>
          <a:bodyPr/>
          <a:lstStyle/>
          <a:p>
            <a:r>
              <a:rPr lang="en-US" dirty="0"/>
              <a:t>Pediatric Group – Pharmacokinetics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01120" y="1325563"/>
            <a:ext cx="8341759" cy="524491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ar-JO" sz="3600" b="1" dirty="0"/>
              <a:t> </a:t>
            </a:r>
            <a:r>
              <a:rPr lang="en-US" sz="3600" b="1" dirty="0"/>
              <a:t>Distribution: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ar-JO" sz="3200" dirty="0"/>
              <a:t> </a:t>
            </a:r>
            <a:r>
              <a:rPr lang="en-US" sz="3200" dirty="0"/>
              <a:t>Lower volume of distribution of fat-soluble drugs (e.g. </a:t>
            </a:r>
            <a:r>
              <a:rPr lang="en-US" sz="3200" b="1" dirty="0"/>
              <a:t>diazepam</a:t>
            </a:r>
            <a:r>
              <a:rPr lang="en-US" sz="3200" dirty="0"/>
              <a:t>) in infants.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ar-JO" sz="3200" dirty="0"/>
              <a:t> </a:t>
            </a:r>
            <a:r>
              <a:rPr lang="en-US" sz="3200" dirty="0"/>
              <a:t>Plasma protein binding of drugs is reduced in neonates.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ar-JO" sz="3200" dirty="0"/>
              <a:t> </a:t>
            </a:r>
            <a:r>
              <a:rPr lang="en-US" sz="3200" dirty="0"/>
              <a:t>Blood–brain barrier is more permeable in neonates and young children, leading to an increased risk of CNS adverse effects.</a:t>
            </a:r>
          </a:p>
          <a:p>
            <a:pPr>
              <a:lnSpc>
                <a:spcPct val="100000"/>
              </a:lnSpc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41322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88781" y="0"/>
            <a:ext cx="8166435" cy="1325563"/>
          </a:xfrm>
        </p:spPr>
        <p:txBody>
          <a:bodyPr/>
          <a:lstStyle/>
          <a:p>
            <a:r>
              <a:rPr lang="en-US" dirty="0"/>
              <a:t>Pediatric Group – Pharmacokinetics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01120" y="1325563"/>
            <a:ext cx="8341759" cy="524491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ar-JO" sz="3600" b="1" dirty="0"/>
              <a:t> </a:t>
            </a:r>
            <a:r>
              <a:rPr lang="en-US" sz="3600" b="1" dirty="0"/>
              <a:t>Metabolism</a:t>
            </a:r>
            <a:r>
              <a:rPr lang="en-US" sz="3200" b="1" dirty="0"/>
              <a:t>: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ar-JO" sz="3200" dirty="0"/>
              <a:t> </a:t>
            </a:r>
            <a:r>
              <a:rPr lang="en-US" sz="3200" dirty="0"/>
              <a:t>At birth, the hepatic microsomal enzyme system is relatively immature. </a:t>
            </a:r>
          </a:p>
          <a:p>
            <a:pPr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ar-JO" sz="3200" dirty="0"/>
              <a:t> </a:t>
            </a:r>
            <a:r>
              <a:rPr lang="en-US" sz="3200" dirty="0"/>
              <a:t>Drugs administered to the mother can induce neonatal enzyme activity (e.g. barbiturates).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ar-JO" sz="3600" b="1" dirty="0"/>
              <a:t> </a:t>
            </a:r>
            <a:r>
              <a:rPr lang="en-US" sz="3600" b="1" dirty="0"/>
              <a:t>Excretion</a:t>
            </a:r>
            <a:r>
              <a:rPr lang="en-US" sz="3200" b="1" dirty="0"/>
              <a:t>: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ar-JO" sz="3200" dirty="0"/>
              <a:t> </a:t>
            </a:r>
            <a:r>
              <a:rPr lang="en-US" sz="3200" dirty="0"/>
              <a:t>All renal mechanisms (filtration, secretion and reabsorption) are reduced in neonates. </a:t>
            </a:r>
          </a:p>
          <a:p>
            <a:pPr marL="0" indent="0">
              <a:lnSpc>
                <a:spcPct val="100000"/>
              </a:lnSpc>
              <a:buNone/>
            </a:pPr>
            <a:endParaRPr lang="en-US" sz="3200" dirty="0"/>
          </a:p>
          <a:p>
            <a:pPr>
              <a:lnSpc>
                <a:spcPct val="100000"/>
              </a:lnSpc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94386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2464"/>
            <a:ext cx="7886700" cy="1325563"/>
          </a:xfrm>
        </p:spPr>
        <p:txBody>
          <a:bodyPr/>
          <a:lstStyle/>
          <a:p>
            <a:pPr algn="ctr"/>
            <a:r>
              <a:rPr lang="en-US" b="1" dirty="0"/>
              <a:t>PEDIATRIC DRUG DOSAGE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37554" y="1368027"/>
                <a:ext cx="8268892" cy="4919651"/>
              </a:xfrm>
            </p:spPr>
            <p:txBody>
              <a:bodyPr>
                <a:normAutofit/>
              </a:bodyPr>
              <a:lstStyle/>
              <a:p>
                <a:pPr marL="0" indent="0">
                  <a:spcAft>
                    <a:spcPts val="1200"/>
                  </a:spcAft>
                  <a:buNone/>
                </a:pPr>
                <a:r>
                  <a:rPr lang="en-US" sz="3200" dirty="0"/>
                  <a:t>Most drugs approved for use in children have recommended pediatric doses, generally stated as milligrams per kilogram.</a:t>
                </a:r>
              </a:p>
              <a:p>
                <a:pPr marL="0" indent="0">
                  <a:spcAft>
                    <a:spcPts val="1200"/>
                  </a:spcAft>
                  <a:buNone/>
                </a:pPr>
                <a:r>
                  <a:rPr lang="en-US" sz="3200" dirty="0"/>
                  <a:t>Calculations of pediatric dosage:</a:t>
                </a:r>
              </a:p>
              <a:p>
                <a:pPr marL="728663" lvl="1" indent="-214313">
                  <a:spcAft>
                    <a:spcPts val="1200"/>
                  </a:spcAft>
                  <a:buFont typeface="Courier New" panose="02070309020205020404" pitchFamily="49" charset="0"/>
                  <a:buChar char="o"/>
                </a:pPr>
                <a:r>
                  <a:rPr lang="en-US" sz="3200" dirty="0"/>
                  <a:t>Surface area based (Young’s formula): Dose</a:t>
                </a:r>
                <a:r>
                  <a:rPr lang="en-US" sz="3200" i="1" dirty="0"/>
                  <a:t> =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</a:rPr>
                      <m:t>𝐴𝑑𝑢𝑙𝑡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𝐷𝑜𝑠𝑒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𝐴𝑔𝑒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𝑦𝑒𝑎𝑟𝑠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en-US" sz="3200" dirty="0"/>
                          <m:t> 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𝐴𝑔𝑒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US" sz="3200" i="1" dirty="0"/>
              </a:p>
              <a:p>
                <a:pPr marL="728663" lvl="1" indent="-214313">
                  <a:spcAft>
                    <a:spcPts val="1200"/>
                  </a:spcAft>
                  <a:buFont typeface="Courier New" panose="02070309020205020404" pitchFamily="49" charset="0"/>
                  <a:buChar char="o"/>
                </a:pPr>
                <a:r>
                  <a:rPr lang="en-US" sz="3200" dirty="0"/>
                  <a:t>Body weight based (Clark’s rule): Dose =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</a:rPr>
                      <m:t>𝐴𝑑𝑢𝑙𝑡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𝐷𝑜𝑠𝑒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 ×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𝑊𝑒𝑖𝑔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(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𝑘𝑔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70</m:t>
                        </m:r>
                      </m:den>
                    </m:f>
                  </m:oMath>
                </a14:m>
                <a:endParaRPr lang="en-US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7554" y="1368027"/>
                <a:ext cx="8268892" cy="4919651"/>
              </a:xfrm>
              <a:blipFill>
                <a:blip r:embed="rId2"/>
                <a:stretch>
                  <a:fillRect l="-1917" t="-26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8442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86016"/>
            <a:ext cx="7886700" cy="1325563"/>
          </a:xfrm>
        </p:spPr>
        <p:txBody>
          <a:bodyPr/>
          <a:lstStyle/>
          <a:p>
            <a:pPr algn="ctr"/>
            <a:r>
              <a:rPr lang="en-US" b="1" dirty="0"/>
              <a:t>PHARMACODYNAMICS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13" y="1511579"/>
            <a:ext cx="8383374" cy="5087184"/>
          </a:xfrm>
        </p:spPr>
        <p:txBody>
          <a:bodyPr>
            <a:normAutofit/>
          </a:bodyPr>
          <a:lstStyle/>
          <a:p>
            <a:pPr marL="257175" indent="-257175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3600" dirty="0"/>
              <a:t>Apparently paradoxical effects of some drugs (e.g. hyperkinesia with </a:t>
            </a:r>
            <a:r>
              <a:rPr lang="en-US" sz="3600" b="1" dirty="0"/>
              <a:t>phenobarbitone</a:t>
            </a:r>
            <a:r>
              <a:rPr lang="en-US" sz="3600" dirty="0"/>
              <a:t>, sedation of hyperactive children with </a:t>
            </a:r>
            <a:r>
              <a:rPr lang="en-US" sz="3600" b="1" dirty="0"/>
              <a:t>amphetamine</a:t>
            </a:r>
            <a:r>
              <a:rPr lang="en-US" sz="3600" dirty="0"/>
              <a:t>) are as yet unexplained. </a:t>
            </a:r>
          </a:p>
          <a:p>
            <a:pPr marL="257175" indent="-257175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3600" dirty="0"/>
              <a:t>Augmented responses to </a:t>
            </a:r>
            <a:r>
              <a:rPr lang="en-US" sz="3600" b="1" dirty="0"/>
              <a:t>warfarin </a:t>
            </a:r>
            <a:r>
              <a:rPr lang="en-US" sz="3600" dirty="0"/>
              <a:t>in prepubertal patients occur at similar plasma concentrations as in adults, implying a pharmacodynamic mechanism.</a:t>
            </a:r>
          </a:p>
        </p:txBody>
      </p:sp>
    </p:spTree>
    <p:extLst>
      <p:ext uri="{BB962C8B-B14F-4D97-AF65-F5344CB8AC3E}">
        <p14:creationId xmlns:p14="http://schemas.microsoft.com/office/powerpoint/2010/main" val="923241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-1771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/>
              <a:t>ADVERSE EFFECTS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11" y="1307848"/>
            <a:ext cx="8715375" cy="5550152"/>
          </a:xfrm>
        </p:spPr>
        <p:txBody>
          <a:bodyPr>
            <a:noAutofit/>
          </a:bodyPr>
          <a:lstStyle/>
          <a:p>
            <a:pPr marL="528637" indent="-5143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3400" dirty="0"/>
              <a:t>With a few notable exceptions, drugs in children generally have a similar adverse effect profile to those in adults.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3400" dirty="0"/>
              <a:t>Some specific ADR examples are; </a:t>
            </a:r>
          </a:p>
          <a:p>
            <a:pPr marL="528637" indent="-5143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3400" dirty="0"/>
              <a:t>chronic corticosteroid use, including high-dose inhaled corticosteroids, to inhibit growth</a:t>
            </a:r>
            <a:endParaRPr lang="ar-JO" sz="3400" dirty="0"/>
          </a:p>
          <a:p>
            <a:pPr marL="528637" indent="-5143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3400" dirty="0"/>
              <a:t>Tetracyclines are deposited in growing bone and teeth, causing staining and occasionally dental hypoplasia</a:t>
            </a:r>
          </a:p>
        </p:txBody>
      </p:sp>
    </p:spTree>
    <p:extLst>
      <p:ext uri="{BB962C8B-B14F-4D97-AF65-F5344CB8AC3E}">
        <p14:creationId xmlns:p14="http://schemas.microsoft.com/office/powerpoint/2010/main" val="3867836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246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/>
              <a:t>ADVERSE EFFECTS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12" y="1368025"/>
            <a:ext cx="8715375" cy="5230737"/>
          </a:xfrm>
        </p:spPr>
        <p:txBody>
          <a:bodyPr>
            <a:noAutofit/>
          </a:bodyPr>
          <a:lstStyle/>
          <a:p>
            <a:pPr marL="528637" indent="-5143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 startAt="5"/>
            </a:pPr>
            <a:r>
              <a:rPr lang="en-US" sz="3600" dirty="0"/>
              <a:t>Fluoroquinolone antibacterial drugs may damage growing cartilage</a:t>
            </a:r>
          </a:p>
          <a:p>
            <a:pPr marL="528637" indent="-5143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 startAt="5"/>
            </a:pPr>
            <a:r>
              <a:rPr lang="en-US" sz="3600" dirty="0" err="1"/>
              <a:t>Dystonias</a:t>
            </a:r>
            <a:r>
              <a:rPr lang="en-US" sz="3600" dirty="0"/>
              <a:t> with metoclopramide</a:t>
            </a:r>
            <a:r>
              <a:rPr lang="en-US" sz="3600" b="1" dirty="0"/>
              <a:t> </a:t>
            </a:r>
            <a:r>
              <a:rPr lang="en-US" sz="3600" dirty="0"/>
              <a:t>occur more frequently in children and young adults than in older adults</a:t>
            </a:r>
          </a:p>
          <a:p>
            <a:pPr marL="528637" indent="-5143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 startAt="5"/>
            </a:pPr>
            <a:r>
              <a:rPr lang="en-US" sz="3600" dirty="0"/>
              <a:t>Valproate</a:t>
            </a:r>
            <a:r>
              <a:rPr lang="en-US" sz="3600" b="1" dirty="0"/>
              <a:t> </a:t>
            </a:r>
            <a:r>
              <a:rPr lang="en-US" sz="3600" dirty="0"/>
              <a:t>hepatotoxicity is increased in young children</a:t>
            </a:r>
          </a:p>
        </p:txBody>
      </p:sp>
    </p:spTree>
    <p:extLst>
      <p:ext uri="{BB962C8B-B14F-4D97-AF65-F5344CB8AC3E}">
        <p14:creationId xmlns:p14="http://schemas.microsoft.com/office/powerpoint/2010/main" val="1010667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0029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PEDIATRIC DOSAGE FORMS &amp; COMPLIANCE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94" y="1445592"/>
            <a:ext cx="8743411" cy="5292379"/>
          </a:xfrm>
        </p:spPr>
        <p:txBody>
          <a:bodyPr>
            <a:noAutofit/>
          </a:bodyPr>
          <a:lstStyle/>
          <a:p>
            <a:pPr marL="857250" indent="-857250">
              <a:spcBef>
                <a:spcPts val="0"/>
              </a:spcBef>
              <a:spcAft>
                <a:spcPts val="1200"/>
              </a:spcAft>
              <a:buFont typeface="+mj-lt"/>
              <a:buAutoNum type="romanUcPeriod"/>
            </a:pPr>
            <a:r>
              <a:rPr lang="en-US" sz="3600" dirty="0"/>
              <a:t>Children under the age of five years may have difficulty in swallowing even small tablets, and hence oral preparations which taste pleasant are often necessary to improve compliance. (Elixirs &amp; Suspensions)</a:t>
            </a:r>
          </a:p>
          <a:p>
            <a:pPr marL="857250" indent="-857250">
              <a:spcBef>
                <a:spcPts val="0"/>
              </a:spcBef>
              <a:spcAft>
                <a:spcPts val="1200"/>
              </a:spcAft>
              <a:buFont typeface="+mj-lt"/>
              <a:buAutoNum type="romanUcPeriod"/>
            </a:pPr>
            <a:r>
              <a:rPr lang="en-US" sz="3600" dirty="0"/>
              <a:t>Pressurized aerosols (e.g. </a:t>
            </a:r>
            <a:r>
              <a:rPr lang="en-US" sz="3600" b="1" dirty="0"/>
              <a:t>salbutamol </a:t>
            </a:r>
            <a:r>
              <a:rPr lang="en-US" sz="3600" dirty="0"/>
              <a:t>inhaler) in children over the age of ten years, as coordinated deep inspiration is required. Nebulizers may be used.</a:t>
            </a:r>
          </a:p>
        </p:txBody>
      </p:sp>
    </p:spTree>
    <p:extLst>
      <p:ext uri="{BB962C8B-B14F-4D97-AF65-F5344CB8AC3E}">
        <p14:creationId xmlns:p14="http://schemas.microsoft.com/office/powerpoint/2010/main" val="3883244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3DEC53A-9DF1-4780-BE92-17E971B7A9E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447</TotalTime>
  <Words>876</Words>
  <Application>Microsoft Office PowerPoint</Application>
  <PresentationFormat>On-screen Show (4:3)</PresentationFormat>
  <Paragraphs>85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Arial Black</vt:lpstr>
      <vt:lpstr>Calibri</vt:lpstr>
      <vt:lpstr>Calibri Light</vt:lpstr>
      <vt:lpstr>Cambria Math</vt:lpstr>
      <vt:lpstr>Courier New</vt:lpstr>
      <vt:lpstr>Wingdings</vt:lpstr>
      <vt:lpstr>Office Theme</vt:lpstr>
      <vt:lpstr>Drug Therapy In  Pediatric Group</vt:lpstr>
      <vt:lpstr>Pediatric Group – Pharmacokinetics</vt:lpstr>
      <vt:lpstr>Pediatric Group – Pharmacokinetics</vt:lpstr>
      <vt:lpstr>Pediatric Group – Pharmacokinetics</vt:lpstr>
      <vt:lpstr>PEDIATRIC DRUG DOSAGE</vt:lpstr>
      <vt:lpstr>PHARMACODYNAMICS</vt:lpstr>
      <vt:lpstr>ADVERSE EFFECTS</vt:lpstr>
      <vt:lpstr>ADVERSE EFFECTS</vt:lpstr>
      <vt:lpstr>PEDIATRIC DOSAGE FORMS &amp; COMPLIANCE</vt:lpstr>
      <vt:lpstr>PEDIATRIC DOSAGE FORMS &amp; COMPLIANCE</vt:lpstr>
      <vt:lpstr>Rules of prescribing for Pediatric populations</vt:lpstr>
      <vt:lpstr>Rules of prescribing for Pediatric populations</vt:lpstr>
      <vt:lpstr>Drug Therapy In  Geriatric Age Group</vt:lpstr>
      <vt:lpstr>Geriatric Group - Pharmacokinetics</vt:lpstr>
      <vt:lpstr>Geriatric Group - Pharmacokinetics</vt:lpstr>
      <vt:lpstr>Pharmacodynamics</vt:lpstr>
      <vt:lpstr>Rules of prescribing for the elderly</vt:lpstr>
      <vt:lpstr>Rules of prescribing for the elderly</vt:lpstr>
      <vt:lpstr>Geriatric Prescribing - ADRs</vt:lpstr>
      <vt:lpstr>Geriatric Prescribing - ADRs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 Therapy In Pediatric &amp; Geriatric Age Groups</dc:title>
  <dc:creator>Dr Arif Hashmi</dc:creator>
  <cp:lastModifiedBy>gts</cp:lastModifiedBy>
  <cp:revision>46</cp:revision>
  <dcterms:created xsi:type="dcterms:W3CDTF">2015-01-23T16:36:08Z</dcterms:created>
  <dcterms:modified xsi:type="dcterms:W3CDTF">2019-11-22T14:40:26Z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TC029239449991</vt:lpwstr>
  </property>
</Properties>
</file>