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8"/>
  </p:notesMasterIdLst>
  <p:sldIdLst>
    <p:sldId id="256" r:id="rId2"/>
    <p:sldId id="257" r:id="rId3"/>
    <p:sldId id="258" r:id="rId4"/>
    <p:sldId id="259" r:id="rId5"/>
    <p:sldId id="264" r:id="rId6"/>
    <p:sldId id="286" r:id="rId7"/>
    <p:sldId id="287" r:id="rId8"/>
    <p:sldId id="260" r:id="rId9"/>
    <p:sldId id="261" r:id="rId10"/>
    <p:sldId id="285" r:id="rId11"/>
    <p:sldId id="262" r:id="rId12"/>
    <p:sldId id="263" r:id="rId13"/>
    <p:sldId id="265" r:id="rId14"/>
    <p:sldId id="266" r:id="rId15"/>
    <p:sldId id="288" r:id="rId16"/>
    <p:sldId id="267" r:id="rId17"/>
    <p:sldId id="272" r:id="rId18"/>
    <p:sldId id="268" r:id="rId19"/>
    <p:sldId id="269" r:id="rId20"/>
    <p:sldId id="295" r:id="rId21"/>
    <p:sldId id="270" r:id="rId22"/>
    <p:sldId id="289" r:id="rId23"/>
    <p:sldId id="271" r:id="rId24"/>
    <p:sldId id="273" r:id="rId25"/>
    <p:sldId id="290" r:id="rId26"/>
    <p:sldId id="291" r:id="rId27"/>
    <p:sldId id="292" r:id="rId28"/>
    <p:sldId id="293" r:id="rId29"/>
    <p:sldId id="297" r:id="rId30"/>
    <p:sldId id="274" r:id="rId31"/>
    <p:sldId id="275" r:id="rId32"/>
    <p:sldId id="276" r:id="rId33"/>
    <p:sldId id="294" r:id="rId34"/>
    <p:sldId id="277" r:id="rId35"/>
    <p:sldId id="278" r:id="rId36"/>
    <p:sldId id="298" r:id="rId37"/>
    <p:sldId id="279" r:id="rId38"/>
    <p:sldId id="300" r:id="rId39"/>
    <p:sldId id="299" r:id="rId40"/>
    <p:sldId id="280" r:id="rId41"/>
    <p:sldId id="281" r:id="rId42"/>
    <p:sldId id="301" r:id="rId43"/>
    <p:sldId id="282" r:id="rId44"/>
    <p:sldId id="283" r:id="rId45"/>
    <p:sldId id="296" r:id="rId46"/>
    <p:sldId id="284" r:id="rId47"/>
  </p:sldIdLst>
  <p:sldSz cx="12192000" cy="68580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Forte" panose="03060902040502070203" pitchFamily="66" charset="0"/>
        <a:ea typeface="+mn-ea"/>
        <a:cs typeface="+mn-cs"/>
      </a:defRPr>
    </a:lvl1pPr>
    <a:lvl2pPr marL="457200" algn="l" defTabSz="457200" rtl="0" eaLnBrk="0" fontAlgn="base" hangingPunct="0">
      <a:spcBef>
        <a:spcPct val="0"/>
      </a:spcBef>
      <a:spcAft>
        <a:spcPct val="0"/>
      </a:spcAft>
      <a:defRPr kern="1200">
        <a:solidFill>
          <a:schemeClr val="tx1"/>
        </a:solidFill>
        <a:latin typeface="Forte" panose="03060902040502070203" pitchFamily="66" charset="0"/>
        <a:ea typeface="+mn-ea"/>
        <a:cs typeface="+mn-cs"/>
      </a:defRPr>
    </a:lvl2pPr>
    <a:lvl3pPr marL="914400" algn="l" defTabSz="457200" rtl="0" eaLnBrk="0" fontAlgn="base" hangingPunct="0">
      <a:spcBef>
        <a:spcPct val="0"/>
      </a:spcBef>
      <a:spcAft>
        <a:spcPct val="0"/>
      </a:spcAft>
      <a:defRPr kern="1200">
        <a:solidFill>
          <a:schemeClr val="tx1"/>
        </a:solidFill>
        <a:latin typeface="Forte" panose="03060902040502070203" pitchFamily="66" charset="0"/>
        <a:ea typeface="+mn-ea"/>
        <a:cs typeface="+mn-cs"/>
      </a:defRPr>
    </a:lvl3pPr>
    <a:lvl4pPr marL="1371600" algn="l" defTabSz="457200" rtl="0" eaLnBrk="0" fontAlgn="base" hangingPunct="0">
      <a:spcBef>
        <a:spcPct val="0"/>
      </a:spcBef>
      <a:spcAft>
        <a:spcPct val="0"/>
      </a:spcAft>
      <a:defRPr kern="1200">
        <a:solidFill>
          <a:schemeClr val="tx1"/>
        </a:solidFill>
        <a:latin typeface="Forte" panose="03060902040502070203" pitchFamily="66" charset="0"/>
        <a:ea typeface="+mn-ea"/>
        <a:cs typeface="+mn-cs"/>
      </a:defRPr>
    </a:lvl4pPr>
    <a:lvl5pPr marL="1828800" algn="l" defTabSz="457200" rtl="0" eaLnBrk="0" fontAlgn="base" hangingPunct="0">
      <a:spcBef>
        <a:spcPct val="0"/>
      </a:spcBef>
      <a:spcAft>
        <a:spcPct val="0"/>
      </a:spcAft>
      <a:defRPr kern="1200">
        <a:solidFill>
          <a:schemeClr val="tx1"/>
        </a:solidFill>
        <a:latin typeface="Forte" panose="03060902040502070203" pitchFamily="66" charset="0"/>
        <a:ea typeface="+mn-ea"/>
        <a:cs typeface="+mn-cs"/>
      </a:defRPr>
    </a:lvl5pPr>
    <a:lvl6pPr marL="2286000" algn="l" defTabSz="914400" rtl="0" eaLnBrk="1" latinLnBrk="0" hangingPunct="1">
      <a:defRPr kern="1200">
        <a:solidFill>
          <a:schemeClr val="tx1"/>
        </a:solidFill>
        <a:latin typeface="Forte" panose="03060902040502070203" pitchFamily="66" charset="0"/>
        <a:ea typeface="+mn-ea"/>
        <a:cs typeface="+mn-cs"/>
      </a:defRPr>
    </a:lvl6pPr>
    <a:lvl7pPr marL="2743200" algn="l" defTabSz="914400" rtl="0" eaLnBrk="1" latinLnBrk="0" hangingPunct="1">
      <a:defRPr kern="1200">
        <a:solidFill>
          <a:schemeClr val="tx1"/>
        </a:solidFill>
        <a:latin typeface="Forte" panose="03060902040502070203" pitchFamily="66" charset="0"/>
        <a:ea typeface="+mn-ea"/>
        <a:cs typeface="+mn-cs"/>
      </a:defRPr>
    </a:lvl7pPr>
    <a:lvl8pPr marL="3200400" algn="l" defTabSz="914400" rtl="0" eaLnBrk="1" latinLnBrk="0" hangingPunct="1">
      <a:defRPr kern="1200">
        <a:solidFill>
          <a:schemeClr val="tx1"/>
        </a:solidFill>
        <a:latin typeface="Forte" panose="03060902040502070203" pitchFamily="66" charset="0"/>
        <a:ea typeface="+mn-ea"/>
        <a:cs typeface="+mn-cs"/>
      </a:defRPr>
    </a:lvl8pPr>
    <a:lvl9pPr marL="3657600" algn="l" defTabSz="914400" rtl="0" eaLnBrk="1" latinLnBrk="0" hangingPunct="1">
      <a:defRPr kern="1200">
        <a:solidFill>
          <a:schemeClr val="tx1"/>
        </a:solidFill>
        <a:latin typeface="Forte" panose="03060902040502070203"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88398" autoAdjust="0"/>
  </p:normalViewPr>
  <p:slideViewPr>
    <p:cSldViewPr snapToGrid="0">
      <p:cViewPr varScale="1">
        <p:scale>
          <a:sx n="64" d="100"/>
          <a:sy n="64" d="100"/>
        </p:scale>
        <p:origin x="1068" y="-60"/>
      </p:cViewPr>
      <p:guideLst>
        <p:guide orient="horz" pos="2160"/>
        <p:guide pos="3840"/>
      </p:guideLst>
    </p:cSldViewPr>
  </p:slideViewPr>
  <p:outlineViewPr>
    <p:cViewPr>
      <p:scale>
        <a:sx n="33" d="100"/>
        <a:sy n="33" d="100"/>
      </p:scale>
      <p:origin x="0" y="-16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a:extLst>
              <a:ext uri="{FF2B5EF4-FFF2-40B4-BE49-F238E27FC236}">
                <a16:creationId xmlns:a16="http://schemas.microsoft.com/office/drawing/2014/main" id="{097BDF96-48F2-4E08-B020-F958AE6A4BF1}"/>
              </a:ext>
            </a:extLst>
          </p:cNvPr>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JO"/>
          </a:p>
        </p:txBody>
      </p:sp>
      <p:sp>
        <p:nvSpPr>
          <p:cNvPr id="3" name="عنصر نائب للتاريخ 2">
            <a:extLst>
              <a:ext uri="{FF2B5EF4-FFF2-40B4-BE49-F238E27FC236}">
                <a16:creationId xmlns:a16="http://schemas.microsoft.com/office/drawing/2014/main" id="{B9EF26F0-E83D-4A05-A69A-489BFE6C2B1E}"/>
              </a:ext>
            </a:extLst>
          </p:cNvPr>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83D1B323-C874-4BD6-8E26-EC22231EA89E}" type="datetimeFigureOut">
              <a:rPr lang="ar-JO"/>
              <a:pPr>
                <a:defRPr/>
              </a:pPr>
              <a:t>19/08/1441</a:t>
            </a:fld>
            <a:endParaRPr lang="ar-JO"/>
          </a:p>
        </p:txBody>
      </p:sp>
      <p:sp>
        <p:nvSpPr>
          <p:cNvPr id="4" name="عنصر نائب لصورة الشريحة 3">
            <a:extLst>
              <a:ext uri="{FF2B5EF4-FFF2-40B4-BE49-F238E27FC236}">
                <a16:creationId xmlns:a16="http://schemas.microsoft.com/office/drawing/2014/main" id="{5D1CA494-E576-44CC-ABF7-2A26CA6775B3}"/>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lvl="0"/>
            <a:endParaRPr lang="ar-JO" noProof="0"/>
          </a:p>
        </p:txBody>
      </p:sp>
      <p:sp>
        <p:nvSpPr>
          <p:cNvPr id="5" name="عنصر نائب للملاحظات 4">
            <a:extLst>
              <a:ext uri="{FF2B5EF4-FFF2-40B4-BE49-F238E27FC236}">
                <a16:creationId xmlns:a16="http://schemas.microsoft.com/office/drawing/2014/main" id="{E1AA73A3-4D24-4AD5-A85D-3AEF69271CD7}"/>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altLang="en-US" noProof="0"/>
              <a:t>انقر لتحرير أنماط النص الرئيسي</a:t>
            </a:r>
          </a:p>
          <a:p>
            <a:pPr lvl="1"/>
            <a:r>
              <a:rPr lang="ar-SA" altLang="en-US" noProof="0"/>
              <a:t>المستوى الثاني</a:t>
            </a:r>
          </a:p>
          <a:p>
            <a:pPr lvl="2"/>
            <a:r>
              <a:rPr lang="ar-SA" altLang="en-US" noProof="0"/>
              <a:t>المستوى الثالث</a:t>
            </a:r>
          </a:p>
          <a:p>
            <a:pPr lvl="3"/>
            <a:r>
              <a:rPr lang="ar-SA" altLang="en-US" noProof="0"/>
              <a:t>المستوى الرابع</a:t>
            </a:r>
          </a:p>
          <a:p>
            <a:pPr lvl="4"/>
            <a:r>
              <a:rPr lang="ar-SA" altLang="en-US" noProof="0"/>
              <a:t>المستوى الخامس</a:t>
            </a:r>
          </a:p>
        </p:txBody>
      </p:sp>
      <p:sp>
        <p:nvSpPr>
          <p:cNvPr id="6" name="عنصر نائب للتذييل 5">
            <a:extLst>
              <a:ext uri="{FF2B5EF4-FFF2-40B4-BE49-F238E27FC236}">
                <a16:creationId xmlns:a16="http://schemas.microsoft.com/office/drawing/2014/main" id="{153494DE-9BAD-41B3-A864-0F2DF827FE0F}"/>
              </a:ext>
            </a:extLst>
          </p:cNvPr>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JO"/>
          </a:p>
        </p:txBody>
      </p:sp>
      <p:sp>
        <p:nvSpPr>
          <p:cNvPr id="7" name="عنصر نائب لرقم الشريحة 6">
            <a:extLst>
              <a:ext uri="{FF2B5EF4-FFF2-40B4-BE49-F238E27FC236}">
                <a16:creationId xmlns:a16="http://schemas.microsoft.com/office/drawing/2014/main" id="{2463AA7E-F7E6-4A1F-9F5C-28534EE2360F}"/>
              </a:ext>
            </a:extLst>
          </p:cNvPr>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fld id="{B31ED7AF-9902-4147-BB72-0ADDE4A54CE5}" type="slidenum">
              <a:rPr lang="ar-JO" altLang="en-US"/>
              <a:pPr>
                <a:defRPr/>
              </a:pPr>
              <a:t>‹#›</a:t>
            </a:fld>
            <a:endParaRPr lang="ar-JO"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1pPr>
    <a:lvl2pPr marL="4572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2pPr>
    <a:lvl3pPr marL="9144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3pPr>
    <a:lvl4pPr marL="13716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4pPr>
    <a:lvl5pPr marL="1828800" algn="r" rtl="1" eaLnBrk="0" fontAlgn="base" hangingPunct="0">
      <a:spcBef>
        <a:spcPct val="30000"/>
      </a:spcBef>
      <a:spcAft>
        <a:spcPct val="0"/>
      </a:spcAft>
      <a:defRPr sz="1200" kern="1200">
        <a:solidFill>
          <a:schemeClr val="tx1"/>
        </a:solidFill>
        <a:latin typeface="+mn-lt"/>
        <a:ea typeface="+mn-ea"/>
        <a:cs typeface="Calibri" panose="020F0502020204030204"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0DA891D3-1D63-4F55-8987-E10C196243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a:extLst>
              <a:ext uri="{FF2B5EF4-FFF2-40B4-BE49-F238E27FC236}">
                <a16:creationId xmlns:a16="http://schemas.microsoft.com/office/drawing/2014/main" id="{388A8BF8-4CB3-495C-B28B-B946DD62508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a:p>
        </p:txBody>
      </p:sp>
      <p:sp>
        <p:nvSpPr>
          <p:cNvPr id="11268" name="Slide Number Placeholder 3">
            <a:extLst>
              <a:ext uri="{FF2B5EF4-FFF2-40B4-BE49-F238E27FC236}">
                <a16:creationId xmlns:a16="http://schemas.microsoft.com/office/drawing/2014/main" id="{9EC03E5A-AE5E-421D-87ED-33347B6D1DF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orte" panose="03060902040502070203" pitchFamily="66" charset="0"/>
              </a:defRPr>
            </a:lvl1pPr>
            <a:lvl2pPr marL="742950" indent="-285750">
              <a:defRPr>
                <a:solidFill>
                  <a:schemeClr val="tx1"/>
                </a:solidFill>
                <a:latin typeface="Forte" panose="03060902040502070203" pitchFamily="66" charset="0"/>
              </a:defRPr>
            </a:lvl2pPr>
            <a:lvl3pPr marL="1143000" indent="-228600">
              <a:defRPr>
                <a:solidFill>
                  <a:schemeClr val="tx1"/>
                </a:solidFill>
                <a:latin typeface="Forte" panose="03060902040502070203" pitchFamily="66" charset="0"/>
              </a:defRPr>
            </a:lvl3pPr>
            <a:lvl4pPr marL="1600200" indent="-228600">
              <a:defRPr>
                <a:solidFill>
                  <a:schemeClr val="tx1"/>
                </a:solidFill>
                <a:latin typeface="Forte" panose="03060902040502070203" pitchFamily="66" charset="0"/>
              </a:defRPr>
            </a:lvl4pPr>
            <a:lvl5pPr marL="2057400" indent="-228600">
              <a:defRPr>
                <a:solidFill>
                  <a:schemeClr val="tx1"/>
                </a:solidFill>
                <a:latin typeface="Forte" panose="03060902040502070203" pitchFamily="66" charset="0"/>
              </a:defRPr>
            </a:lvl5pPr>
            <a:lvl6pPr marL="2514600" indent="-228600" defTabSz="457200" eaLnBrk="0" fontAlgn="base" hangingPunct="0">
              <a:spcBef>
                <a:spcPct val="0"/>
              </a:spcBef>
              <a:spcAft>
                <a:spcPct val="0"/>
              </a:spcAft>
              <a:defRPr>
                <a:solidFill>
                  <a:schemeClr val="tx1"/>
                </a:solidFill>
                <a:latin typeface="Forte" panose="03060902040502070203" pitchFamily="66" charset="0"/>
              </a:defRPr>
            </a:lvl6pPr>
            <a:lvl7pPr marL="2971800" indent="-228600" defTabSz="457200" eaLnBrk="0" fontAlgn="base" hangingPunct="0">
              <a:spcBef>
                <a:spcPct val="0"/>
              </a:spcBef>
              <a:spcAft>
                <a:spcPct val="0"/>
              </a:spcAft>
              <a:defRPr>
                <a:solidFill>
                  <a:schemeClr val="tx1"/>
                </a:solidFill>
                <a:latin typeface="Forte" panose="03060902040502070203" pitchFamily="66" charset="0"/>
              </a:defRPr>
            </a:lvl7pPr>
            <a:lvl8pPr marL="3429000" indent="-228600" defTabSz="457200" eaLnBrk="0" fontAlgn="base" hangingPunct="0">
              <a:spcBef>
                <a:spcPct val="0"/>
              </a:spcBef>
              <a:spcAft>
                <a:spcPct val="0"/>
              </a:spcAft>
              <a:defRPr>
                <a:solidFill>
                  <a:schemeClr val="tx1"/>
                </a:solidFill>
                <a:latin typeface="Forte" panose="03060902040502070203" pitchFamily="66" charset="0"/>
              </a:defRPr>
            </a:lvl8pPr>
            <a:lvl9pPr marL="3886200" indent="-228600" defTabSz="457200" eaLnBrk="0" fontAlgn="base" hangingPunct="0">
              <a:spcBef>
                <a:spcPct val="0"/>
              </a:spcBef>
              <a:spcAft>
                <a:spcPct val="0"/>
              </a:spcAft>
              <a:defRPr>
                <a:solidFill>
                  <a:schemeClr val="tx1"/>
                </a:solidFill>
                <a:latin typeface="Forte" panose="03060902040502070203" pitchFamily="66" charset="0"/>
              </a:defRPr>
            </a:lvl9pPr>
          </a:lstStyle>
          <a:p>
            <a:fld id="{BDC6E3CA-1664-4F85-92B6-D03CB03C6457}" type="slidenum">
              <a:rPr lang="ar-JO" altLang="en-US" smtClean="0"/>
              <a:pPr/>
              <a:t>8</a:t>
            </a:fld>
            <a:endParaRPr lang="ar-JO"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عنصر نائب لصورة الشريحة 1">
            <a:extLst>
              <a:ext uri="{FF2B5EF4-FFF2-40B4-BE49-F238E27FC236}">
                <a16:creationId xmlns:a16="http://schemas.microsoft.com/office/drawing/2014/main" id="{A234206D-8548-4934-A72C-D202220512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عنصر نائب للملاحظات 2">
            <a:extLst>
              <a:ext uri="{FF2B5EF4-FFF2-40B4-BE49-F238E27FC236}">
                <a16:creationId xmlns:a16="http://schemas.microsoft.com/office/drawing/2014/main" id="{ED73FE79-DAD4-43DE-85C8-4B63644204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t>( Wallerian degeneration ) ???</a:t>
            </a:r>
          </a:p>
          <a:p>
            <a:pPr eaLnBrk="1" hangingPunct="1">
              <a:spcBef>
                <a:spcPct val="0"/>
              </a:spcBef>
            </a:pPr>
            <a:endParaRPr lang="ar-JO" altLang="en-US">
              <a:cs typeface="Arial" panose="020B0604020202020204" pitchFamily="34" charset="0"/>
            </a:endParaRPr>
          </a:p>
        </p:txBody>
      </p:sp>
      <p:sp>
        <p:nvSpPr>
          <p:cNvPr id="15364" name="عنصر نائب لرقم الشريحة 3">
            <a:extLst>
              <a:ext uri="{FF2B5EF4-FFF2-40B4-BE49-F238E27FC236}">
                <a16:creationId xmlns:a16="http://schemas.microsoft.com/office/drawing/2014/main" id="{52FF227D-61B5-4307-A7D1-675E587FDC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orte" panose="03060902040502070203" pitchFamily="66" charset="0"/>
              </a:defRPr>
            </a:lvl1pPr>
            <a:lvl2pPr marL="742950" indent="-285750">
              <a:defRPr>
                <a:solidFill>
                  <a:schemeClr val="tx1"/>
                </a:solidFill>
                <a:latin typeface="Forte" panose="03060902040502070203" pitchFamily="66" charset="0"/>
              </a:defRPr>
            </a:lvl2pPr>
            <a:lvl3pPr marL="1143000" indent="-228600">
              <a:defRPr>
                <a:solidFill>
                  <a:schemeClr val="tx1"/>
                </a:solidFill>
                <a:latin typeface="Forte" panose="03060902040502070203" pitchFamily="66" charset="0"/>
              </a:defRPr>
            </a:lvl3pPr>
            <a:lvl4pPr marL="1600200" indent="-228600">
              <a:defRPr>
                <a:solidFill>
                  <a:schemeClr val="tx1"/>
                </a:solidFill>
                <a:latin typeface="Forte" panose="03060902040502070203" pitchFamily="66" charset="0"/>
              </a:defRPr>
            </a:lvl4pPr>
            <a:lvl5pPr marL="2057400" indent="-228600">
              <a:defRPr>
                <a:solidFill>
                  <a:schemeClr val="tx1"/>
                </a:solidFill>
                <a:latin typeface="Forte" panose="03060902040502070203" pitchFamily="66" charset="0"/>
              </a:defRPr>
            </a:lvl5pPr>
            <a:lvl6pPr marL="2514600" indent="-228600" defTabSz="457200" eaLnBrk="0" fontAlgn="base" hangingPunct="0">
              <a:spcBef>
                <a:spcPct val="0"/>
              </a:spcBef>
              <a:spcAft>
                <a:spcPct val="0"/>
              </a:spcAft>
              <a:defRPr>
                <a:solidFill>
                  <a:schemeClr val="tx1"/>
                </a:solidFill>
                <a:latin typeface="Forte" panose="03060902040502070203" pitchFamily="66" charset="0"/>
              </a:defRPr>
            </a:lvl6pPr>
            <a:lvl7pPr marL="2971800" indent="-228600" defTabSz="457200" eaLnBrk="0" fontAlgn="base" hangingPunct="0">
              <a:spcBef>
                <a:spcPct val="0"/>
              </a:spcBef>
              <a:spcAft>
                <a:spcPct val="0"/>
              </a:spcAft>
              <a:defRPr>
                <a:solidFill>
                  <a:schemeClr val="tx1"/>
                </a:solidFill>
                <a:latin typeface="Forte" panose="03060902040502070203" pitchFamily="66" charset="0"/>
              </a:defRPr>
            </a:lvl7pPr>
            <a:lvl8pPr marL="3429000" indent="-228600" defTabSz="457200" eaLnBrk="0" fontAlgn="base" hangingPunct="0">
              <a:spcBef>
                <a:spcPct val="0"/>
              </a:spcBef>
              <a:spcAft>
                <a:spcPct val="0"/>
              </a:spcAft>
              <a:defRPr>
                <a:solidFill>
                  <a:schemeClr val="tx1"/>
                </a:solidFill>
                <a:latin typeface="Forte" panose="03060902040502070203" pitchFamily="66" charset="0"/>
              </a:defRPr>
            </a:lvl8pPr>
            <a:lvl9pPr marL="3886200" indent="-228600" defTabSz="457200" eaLnBrk="0" fontAlgn="base" hangingPunct="0">
              <a:spcBef>
                <a:spcPct val="0"/>
              </a:spcBef>
              <a:spcAft>
                <a:spcPct val="0"/>
              </a:spcAft>
              <a:defRPr>
                <a:solidFill>
                  <a:schemeClr val="tx1"/>
                </a:solidFill>
                <a:latin typeface="Forte" panose="03060902040502070203" pitchFamily="66" charset="0"/>
              </a:defRPr>
            </a:lvl9pPr>
          </a:lstStyle>
          <a:p>
            <a:fld id="{0433B3DB-2CF4-4897-9C66-7BE9C7A50643}" type="slidenum">
              <a:rPr lang="ar-JO" altLang="en-US" smtClean="0"/>
              <a:pPr/>
              <a:t>11</a:t>
            </a:fld>
            <a:endParaRPr lang="ar-JO"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عنصر نائب لصورة الشريحة 1">
            <a:extLst>
              <a:ext uri="{FF2B5EF4-FFF2-40B4-BE49-F238E27FC236}">
                <a16:creationId xmlns:a16="http://schemas.microsoft.com/office/drawing/2014/main" id="{14B33266-9E39-4E1E-86CD-BFC8940C30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عنصر نائب للملاحظات 2">
            <a:extLst>
              <a:ext uri="{FF2B5EF4-FFF2-40B4-BE49-F238E27FC236}">
                <a16:creationId xmlns:a16="http://schemas.microsoft.com/office/drawing/2014/main" id="{A0D7FADB-CB53-4E8D-AB80-1D79FDE6CD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ar-JO" altLang="en-US">
              <a:cs typeface="Arial" panose="020B0604020202020204" pitchFamily="34" charset="0"/>
            </a:endParaRPr>
          </a:p>
        </p:txBody>
      </p:sp>
      <p:sp>
        <p:nvSpPr>
          <p:cNvPr id="26628" name="عنصر نائب لرقم الشريحة 3">
            <a:extLst>
              <a:ext uri="{FF2B5EF4-FFF2-40B4-BE49-F238E27FC236}">
                <a16:creationId xmlns:a16="http://schemas.microsoft.com/office/drawing/2014/main" id="{7E1616C1-4636-4C60-B8B2-882CF5645F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orte" panose="03060902040502070203" pitchFamily="66" charset="0"/>
              </a:defRPr>
            </a:lvl1pPr>
            <a:lvl2pPr marL="742950" indent="-285750">
              <a:defRPr>
                <a:solidFill>
                  <a:schemeClr val="tx1"/>
                </a:solidFill>
                <a:latin typeface="Forte" panose="03060902040502070203" pitchFamily="66" charset="0"/>
              </a:defRPr>
            </a:lvl2pPr>
            <a:lvl3pPr marL="1143000" indent="-228600">
              <a:defRPr>
                <a:solidFill>
                  <a:schemeClr val="tx1"/>
                </a:solidFill>
                <a:latin typeface="Forte" panose="03060902040502070203" pitchFamily="66" charset="0"/>
              </a:defRPr>
            </a:lvl3pPr>
            <a:lvl4pPr marL="1600200" indent="-228600">
              <a:defRPr>
                <a:solidFill>
                  <a:schemeClr val="tx1"/>
                </a:solidFill>
                <a:latin typeface="Forte" panose="03060902040502070203" pitchFamily="66" charset="0"/>
              </a:defRPr>
            </a:lvl4pPr>
            <a:lvl5pPr marL="2057400" indent="-228600">
              <a:defRPr>
                <a:solidFill>
                  <a:schemeClr val="tx1"/>
                </a:solidFill>
                <a:latin typeface="Forte" panose="03060902040502070203" pitchFamily="66" charset="0"/>
              </a:defRPr>
            </a:lvl5pPr>
            <a:lvl6pPr marL="2514600" indent="-228600" defTabSz="457200" eaLnBrk="0" fontAlgn="base" hangingPunct="0">
              <a:spcBef>
                <a:spcPct val="0"/>
              </a:spcBef>
              <a:spcAft>
                <a:spcPct val="0"/>
              </a:spcAft>
              <a:defRPr>
                <a:solidFill>
                  <a:schemeClr val="tx1"/>
                </a:solidFill>
                <a:latin typeface="Forte" panose="03060902040502070203" pitchFamily="66" charset="0"/>
              </a:defRPr>
            </a:lvl6pPr>
            <a:lvl7pPr marL="2971800" indent="-228600" defTabSz="457200" eaLnBrk="0" fontAlgn="base" hangingPunct="0">
              <a:spcBef>
                <a:spcPct val="0"/>
              </a:spcBef>
              <a:spcAft>
                <a:spcPct val="0"/>
              </a:spcAft>
              <a:defRPr>
                <a:solidFill>
                  <a:schemeClr val="tx1"/>
                </a:solidFill>
                <a:latin typeface="Forte" panose="03060902040502070203" pitchFamily="66" charset="0"/>
              </a:defRPr>
            </a:lvl7pPr>
            <a:lvl8pPr marL="3429000" indent="-228600" defTabSz="457200" eaLnBrk="0" fontAlgn="base" hangingPunct="0">
              <a:spcBef>
                <a:spcPct val="0"/>
              </a:spcBef>
              <a:spcAft>
                <a:spcPct val="0"/>
              </a:spcAft>
              <a:defRPr>
                <a:solidFill>
                  <a:schemeClr val="tx1"/>
                </a:solidFill>
                <a:latin typeface="Forte" panose="03060902040502070203" pitchFamily="66" charset="0"/>
              </a:defRPr>
            </a:lvl8pPr>
            <a:lvl9pPr marL="3886200" indent="-228600" defTabSz="457200" eaLnBrk="0" fontAlgn="base" hangingPunct="0">
              <a:spcBef>
                <a:spcPct val="0"/>
              </a:spcBef>
              <a:spcAft>
                <a:spcPct val="0"/>
              </a:spcAft>
              <a:defRPr>
                <a:solidFill>
                  <a:schemeClr val="tx1"/>
                </a:solidFill>
                <a:latin typeface="Forte" panose="03060902040502070203" pitchFamily="66" charset="0"/>
              </a:defRPr>
            </a:lvl9pPr>
          </a:lstStyle>
          <a:p>
            <a:fld id="{0E7D59E8-493B-4C9C-8486-D339324CA32A}" type="slidenum">
              <a:rPr lang="ar-JO" altLang="en-US" smtClean="0"/>
              <a:pPr/>
              <a:t>21</a:t>
            </a:fld>
            <a:endParaRPr lang="ar-JO"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C1B1E86-F41D-4DA8-89C8-521AFA8F1DA7}"/>
              </a:ext>
            </a:extLst>
          </p:cNvPr>
          <p:cNvSpPr>
            <a:spLocks noGrp="1"/>
          </p:cNvSpPr>
          <p:nvPr>
            <p:ph type="dt" sz="half" idx="10"/>
          </p:nvPr>
        </p:nvSpPr>
        <p:spPr/>
        <p:txBody>
          <a:bodyPr/>
          <a:lstStyle>
            <a:lvl1pPr>
              <a:defRPr/>
            </a:lvl1pPr>
          </a:lstStyle>
          <a:p>
            <a:pPr>
              <a:defRPr/>
            </a:pPr>
            <a:fld id="{A590C69D-D82A-47D9-8D46-193290A926BE}" type="datetimeFigureOut">
              <a:rPr lang="en-US"/>
              <a:pPr>
                <a:defRPr/>
              </a:pPr>
              <a:t>4/12/2020</a:t>
            </a:fld>
            <a:endParaRPr lang="en-US"/>
          </a:p>
        </p:txBody>
      </p:sp>
      <p:sp>
        <p:nvSpPr>
          <p:cNvPr id="5" name="Footer Placeholder 4">
            <a:extLst>
              <a:ext uri="{FF2B5EF4-FFF2-40B4-BE49-F238E27FC236}">
                <a16:creationId xmlns:a16="http://schemas.microsoft.com/office/drawing/2014/main" id="{A398111C-509A-469D-876B-56D35F468B4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8F37409-B72C-49AF-8EB2-F752FE120ABC}"/>
              </a:ext>
            </a:extLst>
          </p:cNvPr>
          <p:cNvSpPr>
            <a:spLocks noGrp="1"/>
          </p:cNvSpPr>
          <p:nvPr>
            <p:ph type="sldNum" sz="quarter" idx="12"/>
          </p:nvPr>
        </p:nvSpPr>
        <p:spPr/>
        <p:txBody>
          <a:bodyPr/>
          <a:lstStyle>
            <a:lvl1pPr>
              <a:defRPr/>
            </a:lvl1pPr>
          </a:lstStyle>
          <a:p>
            <a:pPr>
              <a:defRPr/>
            </a:pPr>
            <a:fld id="{28DB1920-CB39-493F-BB6A-35163C0EC309}" type="slidenum">
              <a:rPr lang="en-US" altLang="en-US"/>
              <a:pPr>
                <a:defRPr/>
              </a:pPr>
              <a:t>‹#›</a:t>
            </a:fld>
            <a:endParaRPr lang="en-US" altLang="en-US"/>
          </a:p>
        </p:txBody>
      </p:sp>
    </p:spTree>
    <p:extLst>
      <p:ext uri="{BB962C8B-B14F-4D97-AF65-F5344CB8AC3E}">
        <p14:creationId xmlns:p14="http://schemas.microsoft.com/office/powerpoint/2010/main" val="3346908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EE5FF3-0179-49C7-90AC-D07DA1481AD6}"/>
              </a:ext>
            </a:extLst>
          </p:cNvPr>
          <p:cNvSpPr>
            <a:spLocks noGrp="1"/>
          </p:cNvSpPr>
          <p:nvPr>
            <p:ph type="dt" sz="half" idx="10"/>
          </p:nvPr>
        </p:nvSpPr>
        <p:spPr/>
        <p:txBody>
          <a:bodyPr/>
          <a:lstStyle>
            <a:lvl1pPr>
              <a:defRPr/>
            </a:lvl1pPr>
          </a:lstStyle>
          <a:p>
            <a:pPr>
              <a:defRPr/>
            </a:pPr>
            <a:fld id="{3EC9724B-3F96-486A-BA3B-DA8FD31DD8C9}" type="datetimeFigureOut">
              <a:rPr lang="en-US"/>
              <a:pPr>
                <a:defRPr/>
              </a:pPr>
              <a:t>4/12/2020</a:t>
            </a:fld>
            <a:endParaRPr lang="en-US"/>
          </a:p>
        </p:txBody>
      </p:sp>
      <p:sp>
        <p:nvSpPr>
          <p:cNvPr id="5" name="Footer Placeholder 4">
            <a:extLst>
              <a:ext uri="{FF2B5EF4-FFF2-40B4-BE49-F238E27FC236}">
                <a16:creationId xmlns:a16="http://schemas.microsoft.com/office/drawing/2014/main" id="{C65C7025-0234-448B-8A54-8BA619564AD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7C12098-DE3D-423A-BD24-8AAF578DEAA9}"/>
              </a:ext>
            </a:extLst>
          </p:cNvPr>
          <p:cNvSpPr>
            <a:spLocks noGrp="1"/>
          </p:cNvSpPr>
          <p:nvPr>
            <p:ph type="sldNum" sz="quarter" idx="12"/>
          </p:nvPr>
        </p:nvSpPr>
        <p:spPr/>
        <p:txBody>
          <a:bodyPr/>
          <a:lstStyle>
            <a:lvl1pPr>
              <a:defRPr/>
            </a:lvl1pPr>
          </a:lstStyle>
          <a:p>
            <a:pPr>
              <a:defRPr/>
            </a:pPr>
            <a:fld id="{BB8BEAB2-38C6-4EF1-95CD-63FDEF8AC2F8}" type="slidenum">
              <a:rPr lang="en-US" altLang="en-US"/>
              <a:pPr>
                <a:defRPr/>
              </a:pPr>
              <a:t>‹#›</a:t>
            </a:fld>
            <a:endParaRPr lang="en-US" altLang="en-US"/>
          </a:p>
        </p:txBody>
      </p:sp>
    </p:spTree>
    <p:extLst>
      <p:ext uri="{BB962C8B-B14F-4D97-AF65-F5344CB8AC3E}">
        <p14:creationId xmlns:p14="http://schemas.microsoft.com/office/powerpoint/2010/main" val="1656709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6076346-9F75-45D6-BADC-3A1D36D852F3}"/>
              </a:ext>
            </a:extLst>
          </p:cNvPr>
          <p:cNvSpPr>
            <a:spLocks noGrp="1"/>
          </p:cNvSpPr>
          <p:nvPr>
            <p:ph type="dt" sz="half" idx="10"/>
          </p:nvPr>
        </p:nvSpPr>
        <p:spPr/>
        <p:txBody>
          <a:bodyPr/>
          <a:lstStyle>
            <a:lvl1pPr>
              <a:defRPr/>
            </a:lvl1pPr>
          </a:lstStyle>
          <a:p>
            <a:pPr>
              <a:defRPr/>
            </a:pPr>
            <a:fld id="{395C0A6D-5006-450A-8230-55EBFE884585}" type="datetimeFigureOut">
              <a:rPr lang="en-US"/>
              <a:pPr>
                <a:defRPr/>
              </a:pPr>
              <a:t>4/12/2020</a:t>
            </a:fld>
            <a:endParaRPr lang="en-US"/>
          </a:p>
        </p:txBody>
      </p:sp>
      <p:sp>
        <p:nvSpPr>
          <p:cNvPr id="5" name="Footer Placeholder 4">
            <a:extLst>
              <a:ext uri="{FF2B5EF4-FFF2-40B4-BE49-F238E27FC236}">
                <a16:creationId xmlns:a16="http://schemas.microsoft.com/office/drawing/2014/main" id="{79405C27-3C7C-49A7-92D8-6A8F45C4DE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F872A51-D06E-4E2D-B3A0-7EEECF8BFC78}"/>
              </a:ext>
            </a:extLst>
          </p:cNvPr>
          <p:cNvSpPr>
            <a:spLocks noGrp="1"/>
          </p:cNvSpPr>
          <p:nvPr>
            <p:ph type="sldNum" sz="quarter" idx="12"/>
          </p:nvPr>
        </p:nvSpPr>
        <p:spPr/>
        <p:txBody>
          <a:bodyPr/>
          <a:lstStyle>
            <a:lvl1pPr>
              <a:defRPr/>
            </a:lvl1pPr>
          </a:lstStyle>
          <a:p>
            <a:pPr>
              <a:defRPr/>
            </a:pPr>
            <a:fld id="{3E97A378-9E83-469A-BF28-669B1078A795}" type="slidenum">
              <a:rPr lang="en-US" altLang="en-US"/>
              <a:pPr>
                <a:defRPr/>
              </a:pPr>
              <a:t>‹#›</a:t>
            </a:fld>
            <a:endParaRPr lang="en-US" altLang="en-US"/>
          </a:p>
        </p:txBody>
      </p:sp>
    </p:spTree>
    <p:extLst>
      <p:ext uri="{BB962C8B-B14F-4D97-AF65-F5344CB8AC3E}">
        <p14:creationId xmlns:p14="http://schemas.microsoft.com/office/powerpoint/2010/main" val="143152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54BEBEC-4586-4B48-BB32-066BBBAB6013}"/>
              </a:ext>
            </a:extLst>
          </p:cNvPr>
          <p:cNvSpPr>
            <a:spLocks noGrp="1"/>
          </p:cNvSpPr>
          <p:nvPr>
            <p:ph type="dt" sz="half" idx="10"/>
          </p:nvPr>
        </p:nvSpPr>
        <p:spPr/>
        <p:txBody>
          <a:bodyPr/>
          <a:lstStyle>
            <a:lvl1pPr>
              <a:defRPr/>
            </a:lvl1pPr>
          </a:lstStyle>
          <a:p>
            <a:pPr>
              <a:defRPr/>
            </a:pPr>
            <a:fld id="{F91C7543-CF63-44BE-A8C4-C5E6C4E2B445}" type="datetimeFigureOut">
              <a:rPr lang="en-US"/>
              <a:pPr>
                <a:defRPr/>
              </a:pPr>
              <a:t>4/12/2020</a:t>
            </a:fld>
            <a:endParaRPr lang="en-US"/>
          </a:p>
        </p:txBody>
      </p:sp>
      <p:sp>
        <p:nvSpPr>
          <p:cNvPr id="5" name="Footer Placeholder 4">
            <a:extLst>
              <a:ext uri="{FF2B5EF4-FFF2-40B4-BE49-F238E27FC236}">
                <a16:creationId xmlns:a16="http://schemas.microsoft.com/office/drawing/2014/main" id="{83272FC3-EEC1-4853-80D3-84802417E45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C485657-12CB-4252-9246-4C1A38B1ED35}"/>
              </a:ext>
            </a:extLst>
          </p:cNvPr>
          <p:cNvSpPr>
            <a:spLocks noGrp="1"/>
          </p:cNvSpPr>
          <p:nvPr>
            <p:ph type="sldNum" sz="quarter" idx="12"/>
          </p:nvPr>
        </p:nvSpPr>
        <p:spPr/>
        <p:txBody>
          <a:bodyPr/>
          <a:lstStyle>
            <a:lvl1pPr>
              <a:defRPr/>
            </a:lvl1pPr>
          </a:lstStyle>
          <a:p>
            <a:pPr>
              <a:defRPr/>
            </a:pPr>
            <a:fld id="{B49F88FD-0E23-4566-9B05-59AFA0A88DE0}" type="slidenum">
              <a:rPr lang="en-US" altLang="en-US"/>
              <a:pPr>
                <a:defRPr/>
              </a:pPr>
              <a:t>‹#›</a:t>
            </a:fld>
            <a:endParaRPr lang="en-US" altLang="en-US"/>
          </a:p>
        </p:txBody>
      </p:sp>
    </p:spTree>
    <p:extLst>
      <p:ext uri="{BB962C8B-B14F-4D97-AF65-F5344CB8AC3E}">
        <p14:creationId xmlns:p14="http://schemas.microsoft.com/office/powerpoint/2010/main" val="3740812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0542EC1-3FD5-4B93-8284-86CB1F090AC8}"/>
              </a:ext>
            </a:extLst>
          </p:cNvPr>
          <p:cNvSpPr>
            <a:spLocks noGrp="1"/>
          </p:cNvSpPr>
          <p:nvPr>
            <p:ph type="dt" sz="half" idx="10"/>
          </p:nvPr>
        </p:nvSpPr>
        <p:spPr/>
        <p:txBody>
          <a:bodyPr/>
          <a:lstStyle>
            <a:lvl1pPr>
              <a:defRPr/>
            </a:lvl1pPr>
          </a:lstStyle>
          <a:p>
            <a:pPr>
              <a:defRPr/>
            </a:pPr>
            <a:fld id="{D3F601F4-332E-4B3E-8DC1-205CC00651E2}" type="datetimeFigureOut">
              <a:rPr lang="en-US"/>
              <a:pPr>
                <a:defRPr/>
              </a:pPr>
              <a:t>4/12/2020</a:t>
            </a:fld>
            <a:endParaRPr lang="en-US"/>
          </a:p>
        </p:txBody>
      </p:sp>
      <p:sp>
        <p:nvSpPr>
          <p:cNvPr id="5" name="Footer Placeholder 4">
            <a:extLst>
              <a:ext uri="{FF2B5EF4-FFF2-40B4-BE49-F238E27FC236}">
                <a16:creationId xmlns:a16="http://schemas.microsoft.com/office/drawing/2014/main" id="{FBCF2E07-B0E0-4092-9345-E2D4661BC8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40A331-2050-424E-88F4-3DA2245BA6E6}"/>
              </a:ext>
            </a:extLst>
          </p:cNvPr>
          <p:cNvSpPr>
            <a:spLocks noGrp="1"/>
          </p:cNvSpPr>
          <p:nvPr>
            <p:ph type="sldNum" sz="quarter" idx="12"/>
          </p:nvPr>
        </p:nvSpPr>
        <p:spPr/>
        <p:txBody>
          <a:bodyPr/>
          <a:lstStyle>
            <a:lvl1pPr>
              <a:defRPr/>
            </a:lvl1pPr>
          </a:lstStyle>
          <a:p>
            <a:pPr>
              <a:defRPr/>
            </a:pPr>
            <a:fld id="{F2E57554-5025-4CBB-A2C0-5597E4431698}" type="slidenum">
              <a:rPr lang="en-US" altLang="en-US"/>
              <a:pPr>
                <a:defRPr/>
              </a:pPr>
              <a:t>‹#›</a:t>
            </a:fld>
            <a:endParaRPr lang="en-US" altLang="en-US"/>
          </a:p>
        </p:txBody>
      </p:sp>
    </p:spTree>
    <p:extLst>
      <p:ext uri="{BB962C8B-B14F-4D97-AF65-F5344CB8AC3E}">
        <p14:creationId xmlns:p14="http://schemas.microsoft.com/office/powerpoint/2010/main" val="3861322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BDE46BB-0487-4D6C-AA32-251712074361}"/>
              </a:ext>
            </a:extLst>
          </p:cNvPr>
          <p:cNvSpPr>
            <a:spLocks noGrp="1"/>
          </p:cNvSpPr>
          <p:nvPr>
            <p:ph type="dt" sz="half" idx="10"/>
          </p:nvPr>
        </p:nvSpPr>
        <p:spPr/>
        <p:txBody>
          <a:bodyPr/>
          <a:lstStyle>
            <a:lvl1pPr>
              <a:defRPr/>
            </a:lvl1pPr>
          </a:lstStyle>
          <a:p>
            <a:pPr>
              <a:defRPr/>
            </a:pPr>
            <a:fld id="{C701559F-625F-48EB-869E-435D42D80541}" type="datetimeFigureOut">
              <a:rPr lang="en-US"/>
              <a:pPr>
                <a:defRPr/>
              </a:pPr>
              <a:t>4/12/2020</a:t>
            </a:fld>
            <a:endParaRPr lang="en-US"/>
          </a:p>
        </p:txBody>
      </p:sp>
      <p:sp>
        <p:nvSpPr>
          <p:cNvPr id="6" name="Footer Placeholder 4">
            <a:extLst>
              <a:ext uri="{FF2B5EF4-FFF2-40B4-BE49-F238E27FC236}">
                <a16:creationId xmlns:a16="http://schemas.microsoft.com/office/drawing/2014/main" id="{14592A83-CF80-4504-8903-7C391BC3411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544083-A4EE-4067-B178-C24C12BD7950}"/>
              </a:ext>
            </a:extLst>
          </p:cNvPr>
          <p:cNvSpPr>
            <a:spLocks noGrp="1"/>
          </p:cNvSpPr>
          <p:nvPr>
            <p:ph type="sldNum" sz="quarter" idx="12"/>
          </p:nvPr>
        </p:nvSpPr>
        <p:spPr/>
        <p:txBody>
          <a:bodyPr/>
          <a:lstStyle>
            <a:lvl1pPr>
              <a:defRPr/>
            </a:lvl1pPr>
          </a:lstStyle>
          <a:p>
            <a:pPr>
              <a:defRPr/>
            </a:pPr>
            <a:fld id="{26AF9A71-B06C-4B82-9830-C17DE7F11545}" type="slidenum">
              <a:rPr lang="en-US" altLang="en-US"/>
              <a:pPr>
                <a:defRPr/>
              </a:pPr>
              <a:t>‹#›</a:t>
            </a:fld>
            <a:endParaRPr lang="en-US" altLang="en-US"/>
          </a:p>
        </p:txBody>
      </p:sp>
    </p:spTree>
    <p:extLst>
      <p:ext uri="{BB962C8B-B14F-4D97-AF65-F5344CB8AC3E}">
        <p14:creationId xmlns:p14="http://schemas.microsoft.com/office/powerpoint/2010/main" val="1066530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CE9BAD1F-B735-4279-9785-46D67AA3E199}"/>
              </a:ext>
            </a:extLst>
          </p:cNvPr>
          <p:cNvSpPr>
            <a:spLocks noGrp="1"/>
          </p:cNvSpPr>
          <p:nvPr>
            <p:ph type="dt" sz="half" idx="10"/>
          </p:nvPr>
        </p:nvSpPr>
        <p:spPr/>
        <p:txBody>
          <a:bodyPr/>
          <a:lstStyle>
            <a:lvl1pPr>
              <a:defRPr/>
            </a:lvl1pPr>
          </a:lstStyle>
          <a:p>
            <a:pPr>
              <a:defRPr/>
            </a:pPr>
            <a:fld id="{46AF054A-64E7-4FEA-A355-5AF87B836B5C}" type="datetimeFigureOut">
              <a:rPr lang="en-US"/>
              <a:pPr>
                <a:defRPr/>
              </a:pPr>
              <a:t>4/12/2020</a:t>
            </a:fld>
            <a:endParaRPr lang="en-US"/>
          </a:p>
        </p:txBody>
      </p:sp>
      <p:sp>
        <p:nvSpPr>
          <p:cNvPr id="8" name="Footer Placeholder 4">
            <a:extLst>
              <a:ext uri="{FF2B5EF4-FFF2-40B4-BE49-F238E27FC236}">
                <a16:creationId xmlns:a16="http://schemas.microsoft.com/office/drawing/2014/main" id="{FE232BE3-0953-4FDA-897E-25E09B98F22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FC34474-78DC-430C-A9E0-1C8DEA71510D}"/>
              </a:ext>
            </a:extLst>
          </p:cNvPr>
          <p:cNvSpPr>
            <a:spLocks noGrp="1"/>
          </p:cNvSpPr>
          <p:nvPr>
            <p:ph type="sldNum" sz="quarter" idx="12"/>
          </p:nvPr>
        </p:nvSpPr>
        <p:spPr/>
        <p:txBody>
          <a:bodyPr/>
          <a:lstStyle>
            <a:lvl1pPr>
              <a:defRPr/>
            </a:lvl1pPr>
          </a:lstStyle>
          <a:p>
            <a:pPr>
              <a:defRPr/>
            </a:pPr>
            <a:fld id="{193AD2B4-3242-48F4-9FB1-0E4B8498ACE8}" type="slidenum">
              <a:rPr lang="en-US" altLang="en-US"/>
              <a:pPr>
                <a:defRPr/>
              </a:pPr>
              <a:t>‹#›</a:t>
            </a:fld>
            <a:endParaRPr lang="en-US" altLang="en-US"/>
          </a:p>
        </p:txBody>
      </p:sp>
    </p:spTree>
    <p:extLst>
      <p:ext uri="{BB962C8B-B14F-4D97-AF65-F5344CB8AC3E}">
        <p14:creationId xmlns:p14="http://schemas.microsoft.com/office/powerpoint/2010/main" val="1917448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14080A72-E4D9-4AEC-BC8A-0EE1B34DFD9D}"/>
              </a:ext>
            </a:extLst>
          </p:cNvPr>
          <p:cNvSpPr>
            <a:spLocks noGrp="1"/>
          </p:cNvSpPr>
          <p:nvPr>
            <p:ph type="dt" sz="half" idx="10"/>
          </p:nvPr>
        </p:nvSpPr>
        <p:spPr/>
        <p:txBody>
          <a:bodyPr/>
          <a:lstStyle>
            <a:lvl1pPr>
              <a:defRPr/>
            </a:lvl1pPr>
          </a:lstStyle>
          <a:p>
            <a:pPr>
              <a:defRPr/>
            </a:pPr>
            <a:fld id="{FD85B6C0-64E7-47EF-A339-C7580CA96B4B}" type="datetimeFigureOut">
              <a:rPr lang="en-US"/>
              <a:pPr>
                <a:defRPr/>
              </a:pPr>
              <a:t>4/12/2020</a:t>
            </a:fld>
            <a:endParaRPr lang="en-US"/>
          </a:p>
        </p:txBody>
      </p:sp>
      <p:sp>
        <p:nvSpPr>
          <p:cNvPr id="4" name="Footer Placeholder 4">
            <a:extLst>
              <a:ext uri="{FF2B5EF4-FFF2-40B4-BE49-F238E27FC236}">
                <a16:creationId xmlns:a16="http://schemas.microsoft.com/office/drawing/2014/main" id="{B149778C-6695-4D7F-ABDE-7BAD03C91CC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2EC60BC-A8CC-4EAD-9580-F8CEAC7F5921}"/>
              </a:ext>
            </a:extLst>
          </p:cNvPr>
          <p:cNvSpPr>
            <a:spLocks noGrp="1"/>
          </p:cNvSpPr>
          <p:nvPr>
            <p:ph type="sldNum" sz="quarter" idx="12"/>
          </p:nvPr>
        </p:nvSpPr>
        <p:spPr/>
        <p:txBody>
          <a:bodyPr/>
          <a:lstStyle>
            <a:lvl1pPr>
              <a:defRPr/>
            </a:lvl1pPr>
          </a:lstStyle>
          <a:p>
            <a:pPr>
              <a:defRPr/>
            </a:pPr>
            <a:fld id="{BB3CED9E-3CD9-4068-9AA6-59E8CECEC58D}" type="slidenum">
              <a:rPr lang="en-US" altLang="en-US"/>
              <a:pPr>
                <a:defRPr/>
              </a:pPr>
              <a:t>‹#›</a:t>
            </a:fld>
            <a:endParaRPr lang="en-US" altLang="en-US"/>
          </a:p>
        </p:txBody>
      </p:sp>
    </p:spTree>
    <p:extLst>
      <p:ext uri="{BB962C8B-B14F-4D97-AF65-F5344CB8AC3E}">
        <p14:creationId xmlns:p14="http://schemas.microsoft.com/office/powerpoint/2010/main" val="3637307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0BB25FC-B461-414B-8638-39453C19BD62}"/>
              </a:ext>
            </a:extLst>
          </p:cNvPr>
          <p:cNvSpPr>
            <a:spLocks noGrp="1"/>
          </p:cNvSpPr>
          <p:nvPr>
            <p:ph type="dt" sz="half" idx="10"/>
          </p:nvPr>
        </p:nvSpPr>
        <p:spPr/>
        <p:txBody>
          <a:bodyPr/>
          <a:lstStyle>
            <a:lvl1pPr>
              <a:defRPr/>
            </a:lvl1pPr>
          </a:lstStyle>
          <a:p>
            <a:pPr>
              <a:defRPr/>
            </a:pPr>
            <a:fld id="{9D8D939F-0D50-4E2F-A00E-7C67D202C538}" type="datetimeFigureOut">
              <a:rPr lang="en-US"/>
              <a:pPr>
                <a:defRPr/>
              </a:pPr>
              <a:t>4/12/2020</a:t>
            </a:fld>
            <a:endParaRPr lang="en-US"/>
          </a:p>
        </p:txBody>
      </p:sp>
      <p:sp>
        <p:nvSpPr>
          <p:cNvPr id="3" name="Footer Placeholder 4">
            <a:extLst>
              <a:ext uri="{FF2B5EF4-FFF2-40B4-BE49-F238E27FC236}">
                <a16:creationId xmlns:a16="http://schemas.microsoft.com/office/drawing/2014/main" id="{7F08A1FC-3D46-45DB-8872-3303BB28E678}"/>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764BE76-301E-4FDC-8F55-BE81D046F909}"/>
              </a:ext>
            </a:extLst>
          </p:cNvPr>
          <p:cNvSpPr>
            <a:spLocks noGrp="1"/>
          </p:cNvSpPr>
          <p:nvPr>
            <p:ph type="sldNum" sz="quarter" idx="12"/>
          </p:nvPr>
        </p:nvSpPr>
        <p:spPr/>
        <p:txBody>
          <a:bodyPr/>
          <a:lstStyle>
            <a:lvl1pPr>
              <a:defRPr/>
            </a:lvl1pPr>
          </a:lstStyle>
          <a:p>
            <a:pPr>
              <a:defRPr/>
            </a:pPr>
            <a:fld id="{8F5C9105-FAE1-48F8-AD4C-47A1653A6962}" type="slidenum">
              <a:rPr lang="en-US" altLang="en-US"/>
              <a:pPr>
                <a:defRPr/>
              </a:pPr>
              <a:t>‹#›</a:t>
            </a:fld>
            <a:endParaRPr lang="en-US" altLang="en-US"/>
          </a:p>
        </p:txBody>
      </p:sp>
    </p:spTree>
    <p:extLst>
      <p:ext uri="{BB962C8B-B14F-4D97-AF65-F5344CB8AC3E}">
        <p14:creationId xmlns:p14="http://schemas.microsoft.com/office/powerpoint/2010/main" val="93678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F8E4FCDE-292C-4B1E-85E4-7DD4C500EDDB}"/>
              </a:ext>
            </a:extLst>
          </p:cNvPr>
          <p:cNvSpPr>
            <a:spLocks noGrp="1"/>
          </p:cNvSpPr>
          <p:nvPr>
            <p:ph type="dt" sz="half" idx="10"/>
          </p:nvPr>
        </p:nvSpPr>
        <p:spPr/>
        <p:txBody>
          <a:bodyPr/>
          <a:lstStyle>
            <a:lvl1pPr>
              <a:defRPr/>
            </a:lvl1pPr>
          </a:lstStyle>
          <a:p>
            <a:pPr>
              <a:defRPr/>
            </a:pPr>
            <a:fld id="{423893DD-F230-41C8-9E6C-49A0448A0D6C}" type="datetimeFigureOut">
              <a:rPr lang="en-US"/>
              <a:pPr>
                <a:defRPr/>
              </a:pPr>
              <a:t>4/12/2020</a:t>
            </a:fld>
            <a:endParaRPr lang="en-US"/>
          </a:p>
        </p:txBody>
      </p:sp>
      <p:sp>
        <p:nvSpPr>
          <p:cNvPr id="6" name="Footer Placeholder 4">
            <a:extLst>
              <a:ext uri="{FF2B5EF4-FFF2-40B4-BE49-F238E27FC236}">
                <a16:creationId xmlns:a16="http://schemas.microsoft.com/office/drawing/2014/main" id="{0BBD74A6-0939-4F24-9CB8-77A7D6B4D3A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080F909-7BBF-4A8D-85AC-4E2067A202B6}"/>
              </a:ext>
            </a:extLst>
          </p:cNvPr>
          <p:cNvSpPr>
            <a:spLocks noGrp="1"/>
          </p:cNvSpPr>
          <p:nvPr>
            <p:ph type="sldNum" sz="quarter" idx="12"/>
          </p:nvPr>
        </p:nvSpPr>
        <p:spPr/>
        <p:txBody>
          <a:bodyPr/>
          <a:lstStyle>
            <a:lvl1pPr>
              <a:defRPr/>
            </a:lvl1pPr>
          </a:lstStyle>
          <a:p>
            <a:pPr>
              <a:defRPr/>
            </a:pPr>
            <a:fld id="{5140B7BA-0A1A-4337-A1D6-267E1449DC7C}" type="slidenum">
              <a:rPr lang="en-US" altLang="en-US"/>
              <a:pPr>
                <a:defRPr/>
              </a:pPr>
              <a:t>‹#›</a:t>
            </a:fld>
            <a:endParaRPr lang="en-US" altLang="en-US"/>
          </a:p>
        </p:txBody>
      </p:sp>
    </p:spTree>
    <p:extLst>
      <p:ext uri="{BB962C8B-B14F-4D97-AF65-F5344CB8AC3E}">
        <p14:creationId xmlns:p14="http://schemas.microsoft.com/office/powerpoint/2010/main" val="291638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A0504CB-C191-4252-9900-58D8BE5B6EFE}"/>
              </a:ext>
            </a:extLst>
          </p:cNvPr>
          <p:cNvSpPr>
            <a:spLocks noGrp="1"/>
          </p:cNvSpPr>
          <p:nvPr>
            <p:ph type="dt" sz="half" idx="10"/>
          </p:nvPr>
        </p:nvSpPr>
        <p:spPr/>
        <p:txBody>
          <a:bodyPr/>
          <a:lstStyle>
            <a:lvl1pPr>
              <a:defRPr/>
            </a:lvl1pPr>
          </a:lstStyle>
          <a:p>
            <a:pPr>
              <a:defRPr/>
            </a:pPr>
            <a:fld id="{4D356CFA-30BD-41A9-B69B-E7963CF00611}" type="datetimeFigureOut">
              <a:rPr lang="en-US"/>
              <a:pPr>
                <a:defRPr/>
              </a:pPr>
              <a:t>4/12/2020</a:t>
            </a:fld>
            <a:endParaRPr lang="en-US"/>
          </a:p>
        </p:txBody>
      </p:sp>
      <p:sp>
        <p:nvSpPr>
          <p:cNvPr id="6" name="Footer Placeholder 4">
            <a:extLst>
              <a:ext uri="{FF2B5EF4-FFF2-40B4-BE49-F238E27FC236}">
                <a16:creationId xmlns:a16="http://schemas.microsoft.com/office/drawing/2014/main" id="{493967FD-1A1E-4DB0-BF78-1E600797B4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7E07CF0-B210-47CC-A7E0-DF23FBC9FD6A}"/>
              </a:ext>
            </a:extLst>
          </p:cNvPr>
          <p:cNvSpPr>
            <a:spLocks noGrp="1"/>
          </p:cNvSpPr>
          <p:nvPr>
            <p:ph type="sldNum" sz="quarter" idx="12"/>
          </p:nvPr>
        </p:nvSpPr>
        <p:spPr/>
        <p:txBody>
          <a:bodyPr/>
          <a:lstStyle>
            <a:lvl1pPr>
              <a:defRPr/>
            </a:lvl1pPr>
          </a:lstStyle>
          <a:p>
            <a:pPr>
              <a:defRPr/>
            </a:pPr>
            <a:fld id="{767E0CA8-1619-4096-B723-5FC38DFAD753}" type="slidenum">
              <a:rPr lang="en-US" altLang="en-US"/>
              <a:pPr>
                <a:defRPr/>
              </a:pPr>
              <a:t>‹#›</a:t>
            </a:fld>
            <a:endParaRPr lang="en-US" altLang="en-US"/>
          </a:p>
        </p:txBody>
      </p:sp>
    </p:spTree>
    <p:extLst>
      <p:ext uri="{BB962C8B-B14F-4D97-AF65-F5344CB8AC3E}">
        <p14:creationId xmlns:p14="http://schemas.microsoft.com/office/powerpoint/2010/main" val="2546395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991EC9B8-4F79-431F-A1F2-067A91A6ECA8}"/>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31B05F6-DEB6-46FF-AB52-08B8779A185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87425E2-8671-41B3-8BBE-0800BD6087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2D5CBAE-09AE-4C34-8DFB-C54FEB7A9071}" type="datetimeFigureOut">
              <a:rPr lang="en-US"/>
              <a:pPr>
                <a:defRPr/>
              </a:pPr>
              <a:t>4/12/2020</a:t>
            </a:fld>
            <a:endParaRPr lang="en-US"/>
          </a:p>
        </p:txBody>
      </p:sp>
      <p:sp>
        <p:nvSpPr>
          <p:cNvPr id="5" name="Footer Placeholder 4">
            <a:extLst>
              <a:ext uri="{FF2B5EF4-FFF2-40B4-BE49-F238E27FC236}">
                <a16:creationId xmlns:a16="http://schemas.microsoft.com/office/drawing/2014/main" id="{113D14CC-955B-431A-91F9-F0BA3413FB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70721094-9DB1-4F8A-B7CA-919F088D8CC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8B466AED-A77F-4986-BD9E-6645FBEEB78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Forte" pitchFamily="66" charset="0"/>
        </a:defRPr>
      </a:lvl2pPr>
      <a:lvl3pPr algn="l" rtl="0" eaLnBrk="0" fontAlgn="base" hangingPunct="0">
        <a:lnSpc>
          <a:spcPct val="90000"/>
        </a:lnSpc>
        <a:spcBef>
          <a:spcPct val="0"/>
        </a:spcBef>
        <a:spcAft>
          <a:spcPct val="0"/>
        </a:spcAft>
        <a:defRPr sz="4400">
          <a:solidFill>
            <a:schemeClr val="tx1"/>
          </a:solidFill>
          <a:latin typeface="Forte" pitchFamily="66" charset="0"/>
        </a:defRPr>
      </a:lvl3pPr>
      <a:lvl4pPr algn="l" rtl="0" eaLnBrk="0" fontAlgn="base" hangingPunct="0">
        <a:lnSpc>
          <a:spcPct val="90000"/>
        </a:lnSpc>
        <a:spcBef>
          <a:spcPct val="0"/>
        </a:spcBef>
        <a:spcAft>
          <a:spcPct val="0"/>
        </a:spcAft>
        <a:defRPr sz="4400">
          <a:solidFill>
            <a:schemeClr val="tx1"/>
          </a:solidFill>
          <a:latin typeface="Forte" pitchFamily="66" charset="0"/>
        </a:defRPr>
      </a:lvl4pPr>
      <a:lvl5pPr algn="l" rtl="0" eaLnBrk="0" fontAlgn="base" hangingPunct="0">
        <a:lnSpc>
          <a:spcPct val="90000"/>
        </a:lnSpc>
        <a:spcBef>
          <a:spcPct val="0"/>
        </a:spcBef>
        <a:spcAft>
          <a:spcPct val="0"/>
        </a:spcAft>
        <a:defRPr sz="4400">
          <a:solidFill>
            <a:schemeClr val="tx1"/>
          </a:solidFill>
          <a:latin typeface="Forte" pitchFamily="66" charset="0"/>
        </a:defRPr>
      </a:lvl5pPr>
      <a:lvl6pPr marL="457200" algn="l" rtl="0" fontAlgn="base">
        <a:lnSpc>
          <a:spcPct val="90000"/>
        </a:lnSpc>
        <a:spcBef>
          <a:spcPct val="0"/>
        </a:spcBef>
        <a:spcAft>
          <a:spcPct val="0"/>
        </a:spcAft>
        <a:defRPr sz="4400">
          <a:solidFill>
            <a:schemeClr val="tx1"/>
          </a:solidFill>
          <a:latin typeface="Forte" pitchFamily="66" charset="0"/>
        </a:defRPr>
      </a:lvl6pPr>
      <a:lvl7pPr marL="914400" algn="l" rtl="0" fontAlgn="base">
        <a:lnSpc>
          <a:spcPct val="90000"/>
        </a:lnSpc>
        <a:spcBef>
          <a:spcPct val="0"/>
        </a:spcBef>
        <a:spcAft>
          <a:spcPct val="0"/>
        </a:spcAft>
        <a:defRPr sz="4400">
          <a:solidFill>
            <a:schemeClr val="tx1"/>
          </a:solidFill>
          <a:latin typeface="Forte" pitchFamily="66" charset="0"/>
        </a:defRPr>
      </a:lvl7pPr>
      <a:lvl8pPr marL="1371600" algn="l" rtl="0" fontAlgn="base">
        <a:lnSpc>
          <a:spcPct val="90000"/>
        </a:lnSpc>
        <a:spcBef>
          <a:spcPct val="0"/>
        </a:spcBef>
        <a:spcAft>
          <a:spcPct val="0"/>
        </a:spcAft>
        <a:defRPr sz="4400">
          <a:solidFill>
            <a:schemeClr val="tx1"/>
          </a:solidFill>
          <a:latin typeface="Forte" pitchFamily="66" charset="0"/>
        </a:defRPr>
      </a:lvl8pPr>
      <a:lvl9pPr marL="1828800" algn="l" rtl="0" fontAlgn="base">
        <a:lnSpc>
          <a:spcPct val="90000"/>
        </a:lnSpc>
        <a:spcBef>
          <a:spcPct val="0"/>
        </a:spcBef>
        <a:spcAft>
          <a:spcPct val="0"/>
        </a:spcAft>
        <a:defRPr sz="4400">
          <a:solidFill>
            <a:schemeClr val="tx1"/>
          </a:solidFill>
          <a:latin typeface="Forte" pitchFamily="66"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google.jo/url?sa=i&amp;rct=j&amp;q=&amp;esrc=s&amp;source=images&amp;cd=&amp;cad=rja&amp;uact=8&amp;ved=0ahUKEwjShM_owqDTAhUBVRQKHVwuAGEQjRwIBw&amp;url=http://fadavispt.mhmedical.com/content.aspx?legacysectionid=RoyRehab4_ch4lev1sec6&amp;bvm=bv.152180690,d.d24&amp;psig=AFQjCNF23Z8eLG0xukwY234KmbilmTMb8w&amp;ust=1492141513543362"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9.emf"/><Relationship Id="rId2" Type="http://schemas.openxmlformats.org/officeDocument/2006/relationships/hyperlink" Target="https://www.google.jo/url?sa=i&amp;rct=j&amp;q=&amp;esrc=s&amp;source=images&amp;cd=&amp;ved=0ahUKEwiD4sOfyZ_TAhVCVRQKHaBhAkYQjRwIBw&amp;url=https://www.mmarmedical.com/RCAI-Wrist-Extension-Splint-p/590wes.htm&amp;bvm=bv.152180690,d.d2s&amp;psig=AFQjCNGHM0yFfBTYyZfTwd4DuX3T26zYIg&amp;ust=1492108845146440" TargetMode="External"/><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jpeg"/><Relationship Id="rId4" Type="http://schemas.openxmlformats.org/officeDocument/2006/relationships/hyperlink" Target="https://www.google.jo/url?sa=i&amp;rct=j&amp;q=&amp;esrc=s&amp;source=images&amp;cd=&amp;cad=rja&amp;uact=8&amp;ved=0ahUKEwj75v3MyZ_TAhXG0RQKHVY_DMkQjRwIBw&amp;url=http://www.rehabmart.com/category/finger_extension_splints.htm&amp;bvm=bv.152180690,d.d2s&amp;psig=AFQjCNGHM0yFfBTYyZfTwd4DuX3T26zYIg&amp;ust=1492108845146440"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959FE9-5850-462C-B27F-9C1E3FB6E170}"/>
              </a:ext>
            </a:extLst>
          </p:cNvPr>
          <p:cNvSpPr/>
          <p:nvPr/>
        </p:nvSpPr>
        <p:spPr>
          <a:xfrm>
            <a:off x="0" y="704536"/>
            <a:ext cx="11847226" cy="6124754"/>
          </a:xfrm>
          <a:prstGeom prst="rect">
            <a:avLst/>
          </a:prstGeom>
        </p:spPr>
        <p:txBody>
          <a:bodyPr>
            <a:spAutoFit/>
          </a:bodyPr>
          <a:lstStyle/>
          <a:p>
            <a:pPr algn="ctr">
              <a:defRPr/>
            </a:pPr>
            <a:r>
              <a:rPr lang="en-US" alt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haroni" panose="02010803020104030203" pitchFamily="2" charset="-79"/>
                <a:cs typeface="Aharoni" panose="02010803020104030203" pitchFamily="2" charset="-79"/>
              </a:rPr>
              <a:t>Peripheral nerve </a:t>
            </a:r>
          </a:p>
          <a:p>
            <a:pPr algn="ctr">
              <a:defRPr/>
            </a:pPr>
            <a:r>
              <a:rPr lang="en-US" alt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haroni" panose="02010803020104030203" pitchFamily="2" charset="-79"/>
                <a:cs typeface="Aharoni" panose="02010803020104030203" pitchFamily="2" charset="-79"/>
              </a:rPr>
              <a:t>and </a:t>
            </a:r>
            <a:br>
              <a:rPr lang="en-US" alt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haroni" panose="02010803020104030203" pitchFamily="2" charset="-79"/>
                <a:cs typeface="Aharoni" panose="02010803020104030203" pitchFamily="2" charset="-79"/>
              </a:rPr>
            </a:br>
            <a:r>
              <a:rPr lang="en-US" alt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haroni" panose="02010803020104030203" pitchFamily="2" charset="-79"/>
                <a:cs typeface="Aharoni" panose="02010803020104030203" pitchFamily="2" charset="-79"/>
              </a:rPr>
              <a:t>brachial plexus injuries </a:t>
            </a:r>
            <a:endParaRPr lang="ar-JO" altLang="en-US"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haroni" panose="02010803020104030203" pitchFamily="2" charset="-79"/>
              <a:cs typeface="Aharoni" panose="02010803020104030203" pitchFamily="2" charset="-79"/>
            </a:endParaRPr>
          </a:p>
          <a:p>
            <a:pPr algn="ctr">
              <a:defRPr/>
            </a:pPr>
            <a:endParaRPr lang="ar-JO" sz="8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Aharoni" panose="02010803020104030203" pitchFamily="2" charset="-79"/>
              <a:cs typeface="Aharoni" panose="02010803020104030203" pitchFamily="2" charset="-79"/>
            </a:endParaRPr>
          </a:p>
          <a:p>
            <a:pPr algn="ctr">
              <a:defRPr/>
            </a:pPr>
            <a:r>
              <a:rPr lang="en-US" sz="7200" dirty="0">
                <a:ln w="0"/>
                <a:solidFill>
                  <a:schemeClr val="accent1"/>
                </a:solidFill>
                <a:effectLst>
                  <a:outerShdw blurRad="38100" dist="25400" dir="5400000" algn="ctr" rotWithShape="0">
                    <a:srgbClr val="6E747A">
                      <a:alpha val="43000"/>
                    </a:srgbClr>
                  </a:outerShdw>
                </a:effectLst>
                <a:latin typeface="Franklin Gothic Demi Cond" panose="020B0706030402020204" pitchFamily="34" charset="0"/>
              </a:rPr>
              <a:t>Prof. </a:t>
            </a:r>
            <a:r>
              <a:rPr lang="en-US" sz="7200" dirty="0" err="1">
                <a:ln w="0"/>
                <a:solidFill>
                  <a:schemeClr val="accent1"/>
                </a:solidFill>
                <a:effectLst>
                  <a:outerShdw blurRad="38100" dist="25400" dir="5400000" algn="ctr" rotWithShape="0">
                    <a:srgbClr val="6E747A">
                      <a:alpha val="43000"/>
                    </a:srgbClr>
                  </a:outerShdw>
                </a:effectLst>
                <a:latin typeface="Franklin Gothic Demi Cond" panose="020B0706030402020204" pitchFamily="34" charset="0"/>
              </a:rPr>
              <a:t>Abdulqader</a:t>
            </a:r>
            <a:r>
              <a:rPr lang="en-US" sz="7200" dirty="0">
                <a:ln w="0"/>
                <a:solidFill>
                  <a:schemeClr val="accent1"/>
                </a:solidFill>
                <a:effectLst>
                  <a:outerShdw blurRad="38100" dist="25400" dir="5400000" algn="ctr" rotWithShape="0">
                    <a:srgbClr val="6E747A">
                      <a:alpha val="43000"/>
                    </a:srgbClr>
                  </a:outerShdw>
                </a:effectLst>
                <a:latin typeface="Franklin Gothic Demi Cond" panose="020B0706030402020204" pitchFamily="34" charset="0"/>
              </a:rPr>
              <a:t> </a:t>
            </a:r>
            <a:r>
              <a:rPr lang="en-US" sz="7200" dirty="0" err="1">
                <a:ln w="0"/>
                <a:solidFill>
                  <a:schemeClr val="accent1"/>
                </a:solidFill>
                <a:effectLst>
                  <a:outerShdw blurRad="38100" dist="25400" dir="5400000" algn="ctr" rotWithShape="0">
                    <a:srgbClr val="6E747A">
                      <a:alpha val="43000"/>
                    </a:srgbClr>
                  </a:outerShdw>
                </a:effectLst>
                <a:latin typeface="Franklin Gothic Demi Cond" panose="020B0706030402020204" pitchFamily="34" charset="0"/>
              </a:rPr>
              <a:t>Habashneh</a:t>
            </a:r>
            <a:endParaRPr lang="en-US" sz="7200" dirty="0">
              <a:ln w="0"/>
              <a:solidFill>
                <a:schemeClr val="accent1"/>
              </a:solidFill>
              <a:effectLst>
                <a:outerShdw blurRad="38100" dist="25400" dir="5400000" algn="ctr" rotWithShape="0">
                  <a:srgbClr val="6E747A">
                    <a:alpha val="43000"/>
                  </a:srgbClr>
                </a:outerShdw>
              </a:effectLst>
              <a:latin typeface="Franklin Gothic Demi Cond" panose="020B0706030402020204" pitchFamily="34" charset="0"/>
              <a:cs typeface="Aharoni" panose="02010803020104030203" pitchFamily="2" charset="-79"/>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a:extLst>
              <a:ext uri="{FF2B5EF4-FFF2-40B4-BE49-F238E27FC236}">
                <a16:creationId xmlns:a16="http://schemas.microsoft.com/office/drawing/2014/main" id="{C8C396F5-11AB-4790-BE98-586E74724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976313"/>
            <a:ext cx="4600575" cy="574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a:extLst>
              <a:ext uri="{FF2B5EF4-FFF2-40B4-BE49-F238E27FC236}">
                <a16:creationId xmlns:a16="http://schemas.microsoft.com/office/drawing/2014/main" id="{80535564-92A2-4E56-AA50-F62204EB5C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111250"/>
            <a:ext cx="2976563"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E786B291-939A-4B7E-831E-FFFCFBF277D4}"/>
              </a:ext>
            </a:extLst>
          </p:cNvPr>
          <p:cNvSpPr/>
          <p:nvPr/>
        </p:nvSpPr>
        <p:spPr>
          <a:xfrm>
            <a:off x="8550275" y="508000"/>
            <a:ext cx="1778000" cy="460375"/>
          </a:xfrm>
          <a:prstGeom prst="rect">
            <a:avLst/>
          </a:prstGeom>
        </p:spPr>
        <p:txBody>
          <a:bodyPr wrap="none">
            <a:spAutoFit/>
          </a:bodyPr>
          <a:lstStyle/>
          <a:p>
            <a:pPr>
              <a:defRPr/>
            </a:pPr>
            <a:r>
              <a:rPr lang="en-US" sz="2400" b="1" dirty="0">
                <a:effectLst>
                  <a:outerShdw blurRad="38100" dist="38100" dir="2700000" algn="tl">
                    <a:srgbClr val="000000">
                      <a:alpha val="43137"/>
                    </a:srgbClr>
                  </a:outerShdw>
                </a:effectLst>
                <a:latin typeface="Candara" panose="020E0502030303020204" pitchFamily="34" charset="0"/>
                <a:cs typeface="Arial" panose="020B0604020202020204" pitchFamily="34" charset="0"/>
              </a:rPr>
              <a:t>crutch palsy</a:t>
            </a:r>
            <a:endParaRPr lang="en-US" sz="24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11DC25A4-C9AF-497D-A486-F74CDBD492AA}"/>
              </a:ext>
            </a:extLst>
          </p:cNvPr>
          <p:cNvSpPr/>
          <p:nvPr/>
        </p:nvSpPr>
        <p:spPr>
          <a:xfrm>
            <a:off x="1863725" y="304800"/>
            <a:ext cx="2825750" cy="461963"/>
          </a:xfrm>
          <a:prstGeom prst="rect">
            <a:avLst/>
          </a:prstGeom>
        </p:spPr>
        <p:txBody>
          <a:bodyPr wrap="none">
            <a:spAutoFit/>
          </a:bodyPr>
          <a:lstStyle/>
          <a:p>
            <a:pPr>
              <a:defRPr/>
            </a:pPr>
            <a:r>
              <a:rPr lang="en-US" sz="2400" b="1" i="1" dirty="0">
                <a:effectLst>
                  <a:outerShdw blurRad="38100" dist="38100" dir="2700000" algn="tl">
                    <a:srgbClr val="000000">
                      <a:alpha val="43137"/>
                    </a:srgbClr>
                  </a:outerShdw>
                </a:effectLst>
                <a:latin typeface="Candara" panose="020E0502030303020204" pitchFamily="34" charset="0"/>
                <a:cs typeface="Arial" panose="020B0604020202020204" pitchFamily="34" charset="0"/>
              </a:rPr>
              <a:t>Saturday night palsy</a:t>
            </a:r>
            <a:endParaRPr lang="en-US" sz="2400" b="1" dirty="0">
              <a:effectLst>
                <a:outerShdw blurRad="38100" dist="38100" dir="2700000" algn="tl">
                  <a:srgbClr val="000000">
                    <a:alpha val="43137"/>
                  </a:srgbClr>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FF62E74D-6074-4E7F-8C5B-CDB83DA7D81E}"/>
              </a:ext>
            </a:extLst>
          </p:cNvPr>
          <p:cNvSpPr>
            <a:spLocks noGrp="1"/>
          </p:cNvSpPr>
          <p:nvPr>
            <p:ph type="title"/>
          </p:nvPr>
        </p:nvSpPr>
        <p:spPr/>
        <p:txBody>
          <a:bodyPr/>
          <a:lstStyle/>
          <a:p>
            <a:pPr eaLnBrk="1" hangingPunct="1"/>
            <a:r>
              <a:rPr lang="en-US" altLang="en-US" b="1">
                <a:latin typeface="Candara" panose="020E0502030303020204" pitchFamily="34" charset="0"/>
                <a:cs typeface="Arial" panose="020B0604020202020204" pitchFamily="34" charset="0"/>
              </a:rPr>
              <a:t>Axonotmesis</a:t>
            </a:r>
            <a:endParaRPr lang="en-US" altLang="en-US">
              <a:latin typeface="Candara" panose="020E0502030303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B6F095B-96EA-4CB6-9A27-47B8EE2054F4}"/>
              </a:ext>
            </a:extLst>
          </p:cNvPr>
          <p:cNvSpPr>
            <a:spLocks noGrp="1"/>
          </p:cNvSpPr>
          <p:nvPr>
            <p:ph idx="1"/>
          </p:nvPr>
        </p:nvSpPr>
        <p:spPr>
          <a:xfrm>
            <a:off x="115888" y="1422400"/>
            <a:ext cx="12193587" cy="5267325"/>
          </a:xfrm>
        </p:spPr>
        <p:txBody>
          <a:bodyPr rtlCol="0">
            <a:normAutofit lnSpcReduction="10000"/>
          </a:bodyPr>
          <a:lstStyle/>
          <a:p>
            <a:pPr eaLnBrk="1" fontAlgn="auto" hangingPunct="1">
              <a:spcAft>
                <a:spcPts val="0"/>
              </a:spcAft>
              <a:defRPr/>
            </a:pPr>
            <a:r>
              <a:rPr lang="en-US" altLang="ar-JO" dirty="0">
                <a:latin typeface="Candara" panose="020E0502030303020204" pitchFamily="34" charset="0"/>
                <a:cs typeface="Arial" panose="020B0604020202020204" pitchFamily="34" charset="0"/>
              </a:rPr>
              <a:t>There is complete interruption of the axons in a segment of nerve.</a:t>
            </a:r>
          </a:p>
          <a:p>
            <a:pPr eaLnBrk="1" fontAlgn="auto" hangingPunct="1">
              <a:spcAft>
                <a:spcPts val="0"/>
              </a:spcAft>
              <a:defRPr/>
            </a:pPr>
            <a:r>
              <a:rPr lang="en-US" altLang="ar-JO" dirty="0">
                <a:latin typeface="Candara" panose="020E0502030303020204" pitchFamily="34" charset="0"/>
                <a:cs typeface="Arial" panose="020B0604020202020204" pitchFamily="34" charset="0"/>
              </a:rPr>
              <a:t>There is loss of conduction but the nerve neural tubes are intact</a:t>
            </a:r>
            <a:r>
              <a:rPr lang="ar-SY" altLang="ar-JO" dirty="0">
                <a:latin typeface="Candara" panose="020E0502030303020204" pitchFamily="34" charset="0"/>
                <a:cs typeface="Arial" panose="020B0604020202020204" pitchFamily="34" charset="0"/>
              </a:rPr>
              <a:t>.</a:t>
            </a:r>
            <a:endParaRPr lang="en-US" altLang="ar-JO" dirty="0">
              <a:latin typeface="Candara" panose="020E0502030303020204" pitchFamily="34" charset="0"/>
              <a:cs typeface="Arial" panose="020B0604020202020204" pitchFamily="34" charset="0"/>
            </a:endParaRPr>
          </a:p>
          <a:p>
            <a:pPr eaLnBrk="1" fontAlgn="auto" hangingPunct="1">
              <a:spcAft>
                <a:spcPts val="0"/>
              </a:spcAft>
              <a:defRPr/>
            </a:pPr>
            <a:r>
              <a:rPr lang="en-US" altLang="ar-JO" dirty="0">
                <a:latin typeface="Candara" panose="020E0502030303020204" pitchFamily="34" charset="0"/>
                <a:cs typeface="Arial" panose="020B0604020202020204" pitchFamily="34" charset="0"/>
              </a:rPr>
              <a:t>Ex “ </a:t>
            </a:r>
            <a:r>
              <a:rPr lang="en-US" dirty="0">
                <a:latin typeface="Candara" panose="020E0502030303020204" pitchFamily="34" charset="0"/>
                <a:cs typeface="Arial" panose="020B0604020202020204" pitchFamily="34" charset="0"/>
              </a:rPr>
              <a:t>It is seen typically after closed fractures and dislocations” </a:t>
            </a:r>
          </a:p>
          <a:p>
            <a:pPr eaLnBrk="1" fontAlgn="auto" hangingPunct="1">
              <a:spcAft>
                <a:spcPts val="0"/>
              </a:spcAft>
              <a:defRPr/>
            </a:pPr>
            <a:r>
              <a:rPr lang="en-US" dirty="0">
                <a:latin typeface="Candara" panose="020E0502030303020204" pitchFamily="34" charset="0"/>
                <a:cs typeface="Arial" panose="020B0604020202020204" pitchFamily="34" charset="0"/>
              </a:rPr>
              <a:t>( </a:t>
            </a:r>
            <a:r>
              <a:rPr lang="en-US" dirty="0">
                <a:solidFill>
                  <a:srgbClr val="FF3300"/>
                </a:solidFill>
                <a:latin typeface="Candara" panose="020E0502030303020204" pitchFamily="34" charset="0"/>
                <a:cs typeface="Arial" panose="020B0604020202020204" pitchFamily="34" charset="0"/>
              </a:rPr>
              <a:t>Wallerian degeneration: </a:t>
            </a:r>
            <a:r>
              <a:rPr lang="en-US" sz="1900" dirty="0">
                <a:solidFill>
                  <a:srgbClr val="FF3300"/>
                </a:solidFill>
                <a:latin typeface="Candara" panose="020E0502030303020204" pitchFamily="34" charset="0"/>
                <a:cs typeface="Arial" panose="020B0604020202020204" pitchFamily="34" charset="0"/>
              </a:rPr>
              <a:t>is an active process of degeneration that results when a nerve fiber is cut or crushed and the part of the axon distal to the injury (i.e. farther from the neuron's cell body) degenerates. </a:t>
            </a:r>
            <a:r>
              <a:rPr lang="en-US" dirty="0">
                <a:latin typeface="Candara" panose="020E0502030303020204" pitchFamily="34" charset="0"/>
                <a:cs typeface="Arial" panose="020B0604020202020204" pitchFamily="34" charset="0"/>
              </a:rPr>
              <a:t>) </a:t>
            </a:r>
          </a:p>
          <a:p>
            <a:pPr eaLnBrk="1" fontAlgn="auto" hangingPunct="1">
              <a:spcAft>
                <a:spcPts val="0"/>
              </a:spcAft>
              <a:defRPr/>
            </a:pPr>
            <a:r>
              <a:rPr lang="en-US" dirty="0">
                <a:latin typeface="Candara" panose="020E0502030303020204" pitchFamily="34" charset="0"/>
                <a:cs typeface="Arial" panose="020B0604020202020204" pitchFamily="34" charset="0"/>
              </a:rPr>
              <a:t>The denervated motor end plate and sensory receptors gradually atrophy.</a:t>
            </a:r>
          </a:p>
          <a:p>
            <a:pPr eaLnBrk="1" fontAlgn="auto" hangingPunct="1">
              <a:spcAft>
                <a:spcPts val="0"/>
              </a:spcAft>
              <a:defRPr/>
            </a:pPr>
            <a:endParaRPr lang="ar-SY" sz="900"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If they are not re-innervated within 2 years they will never recover</a:t>
            </a:r>
            <a:r>
              <a:rPr lang="ar-SY" dirty="0">
                <a:latin typeface="Candara" panose="020E0502030303020204" pitchFamily="34" charset="0"/>
                <a:cs typeface="Arial" panose="020B0604020202020204" pitchFamily="34" charset="0"/>
              </a:rPr>
              <a:t>.</a:t>
            </a:r>
            <a:endParaRPr lang="en-US" dirty="0">
              <a:latin typeface="Candara" panose="020E0502030303020204" pitchFamily="34" charset="0"/>
              <a:cs typeface="Arial" panose="020B0604020202020204" pitchFamily="34" charset="0"/>
            </a:endParaRPr>
          </a:p>
          <a:p>
            <a:pPr eaLnBrk="1" fontAlgn="auto" hangingPunct="1">
              <a:spcAft>
                <a:spcPts val="0"/>
              </a:spcAft>
              <a:defRPr/>
            </a:pPr>
            <a:endParaRPr lang="ar-SY" sz="900"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Axonal regeneration starts within </a:t>
            </a:r>
            <a:r>
              <a:rPr lang="en-US" dirty="0" err="1">
                <a:latin typeface="Candara" panose="020E0502030303020204" pitchFamily="34" charset="0"/>
                <a:cs typeface="Arial" panose="020B0604020202020204" pitchFamily="34" charset="0"/>
              </a:rPr>
              <a:t>hrs</a:t>
            </a:r>
            <a:r>
              <a:rPr lang="en-US" dirty="0">
                <a:latin typeface="Candara" panose="020E0502030303020204" pitchFamily="34" charset="0"/>
                <a:cs typeface="Arial" panose="020B0604020202020204" pitchFamily="34" charset="0"/>
              </a:rPr>
              <a:t> of nerve damage</a:t>
            </a:r>
            <a:r>
              <a:rPr lang="ar-SY" dirty="0">
                <a:latin typeface="Candara" panose="020E0502030303020204" pitchFamily="34" charset="0"/>
                <a:cs typeface="Arial" panose="020B0604020202020204" pitchFamily="34" charset="0"/>
              </a:rPr>
              <a:t>.</a:t>
            </a:r>
            <a:endParaRPr lang="en-US" dirty="0">
              <a:latin typeface="Candara" panose="020E0502030303020204" pitchFamily="34" charset="0"/>
              <a:cs typeface="Arial" panose="020B0604020202020204" pitchFamily="34" charset="0"/>
            </a:endParaRPr>
          </a:p>
          <a:p>
            <a:pPr eaLnBrk="1" fontAlgn="auto" hangingPunct="1">
              <a:spcAft>
                <a:spcPts val="0"/>
              </a:spcAft>
              <a:defRPr/>
            </a:pPr>
            <a:endParaRPr lang="ar-SY" sz="900"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The new Axonal processes grow at a speed of 1-2 mm per day</a:t>
            </a:r>
            <a:r>
              <a:rPr lang="en-US" dirty="0">
                <a:solidFill>
                  <a:srgbClr val="FF3300"/>
                </a:solidFill>
                <a:latin typeface="Candara" panose="020E0502030303020204" pitchFamily="34" charset="0"/>
                <a:cs typeface="Arial" panose="020B0604020202020204" pitchFamily="34" charset="0"/>
              </a:rPr>
              <a:t>.</a:t>
            </a:r>
            <a:br>
              <a:rPr lang="en-US" dirty="0">
                <a:latin typeface="Candara" panose="020E0502030303020204" pitchFamily="34" charset="0"/>
                <a:cs typeface="Arial" panose="020B0604020202020204" pitchFamily="34" charset="0"/>
              </a:rPr>
            </a:br>
            <a:endParaRPr lang="en-US" dirty="0">
              <a:latin typeface="Candara" panose="020E0502030303020204" pitchFamily="34" charset="0"/>
              <a:cs typeface="Arial" panose="020B0604020202020204" pitchFamily="34" charset="0"/>
            </a:endParaRPr>
          </a:p>
          <a:p>
            <a:pPr eaLnBrk="1" fontAlgn="auto" hangingPunct="1">
              <a:spcAft>
                <a:spcPts val="0"/>
              </a:spcAft>
              <a:defRPr/>
            </a:pPr>
            <a:endParaRPr lang="ar-SY" altLang="ar-JO" dirty="0">
              <a:latin typeface="Candara" panose="020E0502030303020204" pitchFamily="34" charset="0"/>
              <a:cs typeface="Arial" panose="020B0604020202020204" pitchFamily="34" charset="0"/>
            </a:endParaRPr>
          </a:p>
          <a:p>
            <a:pPr eaLnBrk="1" fontAlgn="auto" hangingPunct="1">
              <a:spcAft>
                <a:spcPts val="0"/>
              </a:spcAft>
              <a:defRPr/>
            </a:pPr>
            <a:endParaRPr lang="en-US" altLang="ar-JO" dirty="0">
              <a:latin typeface="Candara" panose="020E0502030303020204" pitchFamily="34" charset="0"/>
              <a:cs typeface="Arial" panose="020B0604020202020204" pitchFamily="34" charset="0"/>
            </a:endParaRPr>
          </a:p>
          <a:p>
            <a:pPr eaLnBrk="1" fontAlgn="auto" hangingPunct="1">
              <a:spcAft>
                <a:spcPts val="0"/>
              </a:spcAft>
              <a:defRPr/>
            </a:pPr>
            <a:endParaRPr lang="en-US" dirty="0">
              <a:latin typeface="Candara" panose="020E0502030303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32D7D211-EC76-4472-9A94-A25C3ADA3C82}"/>
              </a:ext>
            </a:extLst>
          </p:cNvPr>
          <p:cNvSpPr>
            <a:spLocks noGrp="1"/>
          </p:cNvSpPr>
          <p:nvPr>
            <p:ph type="title"/>
          </p:nvPr>
        </p:nvSpPr>
        <p:spPr/>
        <p:txBody>
          <a:bodyPr/>
          <a:lstStyle/>
          <a:p>
            <a:pPr eaLnBrk="1" hangingPunct="1"/>
            <a:r>
              <a:rPr lang="en-US" altLang="en-US">
                <a:latin typeface="Candara" panose="020E0502030303020204" pitchFamily="34" charset="0"/>
                <a:cs typeface="Arial" panose="020B0604020202020204" pitchFamily="34" charset="0"/>
              </a:rPr>
              <a:t>Neurotmesis</a:t>
            </a:r>
          </a:p>
        </p:txBody>
      </p:sp>
      <p:sp>
        <p:nvSpPr>
          <p:cNvPr id="3" name="Content Placeholder 2">
            <a:extLst>
              <a:ext uri="{FF2B5EF4-FFF2-40B4-BE49-F238E27FC236}">
                <a16:creationId xmlns:a16="http://schemas.microsoft.com/office/drawing/2014/main" id="{7D60F106-26CD-4206-B733-715045F90721}"/>
              </a:ext>
            </a:extLst>
          </p:cNvPr>
          <p:cNvSpPr>
            <a:spLocks noGrp="1"/>
          </p:cNvSpPr>
          <p:nvPr>
            <p:ph idx="1"/>
          </p:nvPr>
        </p:nvSpPr>
        <p:spPr>
          <a:xfrm>
            <a:off x="219075" y="1690688"/>
            <a:ext cx="11753850" cy="4351337"/>
          </a:xfrm>
        </p:spPr>
        <p:txBody>
          <a:bodyPr rtlCol="0">
            <a:normAutofit/>
          </a:bodyPr>
          <a:lstStyle/>
          <a:p>
            <a:pPr eaLnBrk="1" fontAlgn="auto" hangingPunct="1">
              <a:spcAft>
                <a:spcPts val="0"/>
              </a:spcAft>
              <a:defRPr/>
            </a:pPr>
            <a:r>
              <a:rPr lang="en-US" dirty="0">
                <a:latin typeface="Candara" panose="020E0502030303020204" pitchFamily="34" charset="0"/>
                <a:cs typeface="Arial" panose="020B0604020202020204" pitchFamily="34" charset="0"/>
              </a:rPr>
              <a:t>Division of the nerve trunk , Neural tubes are destroyed</a:t>
            </a:r>
          </a:p>
          <a:p>
            <a:pPr eaLnBrk="1" fontAlgn="auto" hangingPunct="1">
              <a:spcAft>
                <a:spcPts val="0"/>
              </a:spcAft>
              <a:defRPr/>
            </a:pPr>
            <a:r>
              <a:rPr lang="en-US" dirty="0">
                <a:latin typeface="Candara" panose="020E0502030303020204" pitchFamily="34" charset="0"/>
                <a:cs typeface="Arial" panose="020B0604020202020204" pitchFamily="34" charset="0"/>
              </a:rPr>
              <a:t>A Neuroma is formed( regenerating fibers + Schwann cells + fibroblasts)</a:t>
            </a:r>
          </a:p>
          <a:p>
            <a:pPr eaLnBrk="1" fontAlgn="auto" hangingPunct="1">
              <a:spcAft>
                <a:spcPts val="0"/>
              </a:spcAft>
              <a:defRPr/>
            </a:pPr>
            <a:r>
              <a:rPr lang="en-US" dirty="0">
                <a:latin typeface="Candara" panose="020E0502030303020204" pitchFamily="34" charset="0"/>
                <a:cs typeface="Arial" panose="020B0604020202020204" pitchFamily="34" charset="0"/>
              </a:rPr>
              <a:t>Function may be adequate but is never normal even after surgical repair.</a:t>
            </a:r>
          </a:p>
          <a:p>
            <a:pPr eaLnBrk="1" fontAlgn="auto" hangingPunct="1">
              <a:spcAft>
                <a:spcPts val="0"/>
              </a:spcAft>
              <a:defRPr/>
            </a:pPr>
            <a:r>
              <a:rPr lang="en-US" altLang="ar-JO" dirty="0">
                <a:latin typeface="Candara" panose="020E0502030303020204" pitchFamily="34" charset="0"/>
                <a:cs typeface="Arial" panose="020B0604020202020204" pitchFamily="34" charset="0"/>
              </a:rPr>
              <a:t>There is rapid </a:t>
            </a:r>
            <a:r>
              <a:rPr lang="en-US" altLang="ar-JO" dirty="0" err="1">
                <a:latin typeface="Candara" panose="020E0502030303020204" pitchFamily="34" charset="0"/>
                <a:cs typeface="Arial" panose="020B0604020202020204" pitchFamily="34" charset="0"/>
              </a:rPr>
              <a:t>Wallerian</a:t>
            </a:r>
            <a:r>
              <a:rPr lang="en-US" altLang="ar-JO" dirty="0">
                <a:latin typeface="Candara" panose="020E0502030303020204" pitchFamily="34" charset="0"/>
                <a:cs typeface="Arial" panose="020B0604020202020204" pitchFamily="34" charset="0"/>
              </a:rPr>
              <a:t> degeneration</a:t>
            </a:r>
            <a:endParaRPr lang="en-US"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Ex : Occurs in open wounds</a:t>
            </a:r>
          </a:p>
          <a:p>
            <a:pPr marL="0" indent="0" eaLnBrk="1" fontAlgn="auto" hangingPunct="1">
              <a:spcAft>
                <a:spcPts val="0"/>
              </a:spcAft>
              <a:buFont typeface="Arial" panose="020B0604020202020204" pitchFamily="34" charset="0"/>
              <a:buNone/>
              <a:defRPr/>
            </a:pPr>
            <a:endParaRPr lang="en-US" dirty="0">
              <a:latin typeface="Candara" panose="020E0502030303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E004C57-EEAD-4B0D-8D9E-33E19E444BEB}"/>
              </a:ext>
            </a:extLst>
          </p:cNvPr>
          <p:cNvSpPr>
            <a:spLocks noGrp="1"/>
          </p:cNvSpPr>
          <p:nvPr>
            <p:ph type="title"/>
          </p:nvPr>
        </p:nvSpPr>
        <p:spPr/>
        <p:txBody>
          <a:bodyPr/>
          <a:lstStyle/>
          <a:p>
            <a:pPr eaLnBrk="1" hangingPunct="1"/>
            <a:r>
              <a:rPr lang="en-US" altLang="en-US">
                <a:latin typeface="Candara" panose="020E0502030303020204" pitchFamily="34" charset="0"/>
                <a:cs typeface="Arial" panose="020B0604020202020204" pitchFamily="34" charset="0"/>
              </a:rPr>
              <a:t>Hx and Px : </a:t>
            </a:r>
          </a:p>
        </p:txBody>
      </p:sp>
      <p:sp>
        <p:nvSpPr>
          <p:cNvPr id="3" name="Content Placeholder 2">
            <a:extLst>
              <a:ext uri="{FF2B5EF4-FFF2-40B4-BE49-F238E27FC236}">
                <a16:creationId xmlns:a16="http://schemas.microsoft.com/office/drawing/2014/main" id="{421C6288-9C7E-4F5F-B9DD-D20FB4EE4EDE}"/>
              </a:ext>
            </a:extLst>
          </p:cNvPr>
          <p:cNvSpPr>
            <a:spLocks noGrp="1"/>
          </p:cNvSpPr>
          <p:nvPr>
            <p:ph idx="1"/>
          </p:nvPr>
        </p:nvSpPr>
        <p:spPr/>
        <p:txBody>
          <a:bodyPr rtlCol="0">
            <a:normAutofit/>
          </a:bodyPr>
          <a:lstStyle/>
          <a:p>
            <a:pPr eaLnBrk="1" fontAlgn="auto" hangingPunct="1">
              <a:spcAft>
                <a:spcPts val="0"/>
              </a:spcAft>
              <a:defRPr/>
            </a:pPr>
            <a:r>
              <a:rPr lang="en-US" b="1" i="1" dirty="0">
                <a:latin typeface="Candara" panose="020E0502030303020204" pitchFamily="34" charset="0"/>
                <a:cs typeface="Arial" panose="020B0604020202020204" pitchFamily="34" charset="0"/>
              </a:rPr>
              <a:t>Always</a:t>
            </a:r>
            <a:r>
              <a:rPr lang="en-US" dirty="0">
                <a:latin typeface="Candara" panose="020E0502030303020204" pitchFamily="34" charset="0"/>
                <a:cs typeface="Arial" panose="020B0604020202020204" pitchFamily="34" charset="0"/>
              </a:rPr>
              <a:t> examine for nerve injuries following any significant trauma, and again after manipulation or operation</a:t>
            </a:r>
            <a:r>
              <a:rPr lang="ar-SY" dirty="0">
                <a:latin typeface="Candara" panose="020E0502030303020204" pitchFamily="34" charset="0"/>
                <a:cs typeface="Arial" panose="020B0604020202020204" pitchFamily="34" charset="0"/>
              </a:rPr>
              <a:t>.</a:t>
            </a:r>
            <a:endParaRPr lang="ar-SY" sz="1050"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Ask patient if there is </a:t>
            </a:r>
            <a:r>
              <a:rPr lang="en-US" dirty="0">
                <a:solidFill>
                  <a:srgbClr val="FF0000"/>
                </a:solidFill>
                <a:latin typeface="Candara" panose="020E0502030303020204" pitchFamily="34" charset="0"/>
                <a:cs typeface="Arial" panose="020B0604020202020204" pitchFamily="34" charset="0"/>
              </a:rPr>
              <a:t>numbness, tingling or muscle weakness </a:t>
            </a:r>
            <a:r>
              <a:rPr lang="en-US" dirty="0">
                <a:latin typeface="Candara" panose="020E0502030303020204" pitchFamily="34" charset="0"/>
                <a:cs typeface="Arial" panose="020B0604020202020204" pitchFamily="34" charset="0"/>
              </a:rPr>
              <a:t>in the target area</a:t>
            </a:r>
            <a:r>
              <a:rPr lang="ar-SY" dirty="0">
                <a:latin typeface="Candara" panose="020E0502030303020204" pitchFamily="34" charset="0"/>
                <a:cs typeface="Arial" panose="020B0604020202020204" pitchFamily="34" charset="0"/>
              </a:rPr>
              <a:t>.</a:t>
            </a:r>
            <a:endParaRPr lang="en-US"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Nerve loss in </a:t>
            </a:r>
            <a:r>
              <a:rPr lang="en-US" dirty="0">
                <a:solidFill>
                  <a:srgbClr val="FF0000"/>
                </a:solidFill>
                <a:latin typeface="Candara" panose="020E0502030303020204" pitchFamily="34" charset="0"/>
                <a:cs typeface="Arial" panose="020B0604020202020204" pitchFamily="34" charset="0"/>
              </a:rPr>
              <a:t>low-energy injuries</a:t>
            </a:r>
            <a:r>
              <a:rPr lang="en-US" dirty="0">
                <a:latin typeface="Candara" panose="020E0502030303020204" pitchFamily="34" charset="0"/>
                <a:cs typeface="Arial" panose="020B0604020202020204" pitchFamily="34" charset="0"/>
              </a:rPr>
              <a:t> is likely to be due to </a:t>
            </a:r>
            <a:r>
              <a:rPr lang="en-US" dirty="0" err="1">
                <a:solidFill>
                  <a:srgbClr val="FF0000"/>
                </a:solidFill>
                <a:latin typeface="Candara" panose="020E0502030303020204" pitchFamily="34" charset="0"/>
                <a:cs typeface="Arial" panose="020B0604020202020204" pitchFamily="34" charset="0"/>
              </a:rPr>
              <a:t>Neuropraxia</a:t>
            </a:r>
            <a:r>
              <a:rPr lang="en-US" dirty="0">
                <a:latin typeface="Candara" panose="020E0502030303020204" pitchFamily="34" charset="0"/>
                <a:cs typeface="Arial" panose="020B0604020202020204" pitchFamily="34" charset="0"/>
              </a:rPr>
              <a:t>.</a:t>
            </a:r>
          </a:p>
          <a:p>
            <a:pPr eaLnBrk="1" fontAlgn="auto" hangingPunct="1">
              <a:spcAft>
                <a:spcPts val="0"/>
              </a:spcAft>
              <a:defRPr/>
            </a:pPr>
            <a:r>
              <a:rPr lang="en-US" dirty="0">
                <a:latin typeface="Candara" panose="020E0502030303020204" pitchFamily="34" charset="0"/>
                <a:cs typeface="Arial" panose="020B0604020202020204" pitchFamily="34" charset="0"/>
              </a:rPr>
              <a:t>And in </a:t>
            </a:r>
            <a:r>
              <a:rPr lang="en-US" dirty="0">
                <a:solidFill>
                  <a:srgbClr val="FF0000"/>
                </a:solidFill>
                <a:latin typeface="Candara" panose="020E0502030303020204" pitchFamily="34" charset="0"/>
                <a:cs typeface="Arial" panose="020B0604020202020204" pitchFamily="34" charset="0"/>
              </a:rPr>
              <a:t>high-energy injuries</a:t>
            </a:r>
            <a:r>
              <a:rPr lang="en-US" dirty="0">
                <a:latin typeface="Candara" panose="020E0502030303020204" pitchFamily="34" charset="0"/>
                <a:cs typeface="Arial" panose="020B0604020202020204" pitchFamily="34" charset="0"/>
              </a:rPr>
              <a:t> and </a:t>
            </a:r>
            <a:r>
              <a:rPr lang="en-US" dirty="0">
                <a:solidFill>
                  <a:srgbClr val="FF0000"/>
                </a:solidFill>
                <a:latin typeface="Candara" panose="020E0502030303020204" pitchFamily="34" charset="0"/>
                <a:cs typeface="Arial" panose="020B0604020202020204" pitchFamily="34" charset="0"/>
              </a:rPr>
              <a:t>open wounds</a:t>
            </a:r>
            <a:r>
              <a:rPr lang="en-US" dirty="0">
                <a:latin typeface="Candara" panose="020E0502030303020204" pitchFamily="34" charset="0"/>
                <a:cs typeface="Arial" panose="020B0604020202020204" pitchFamily="34" charset="0"/>
              </a:rPr>
              <a:t> to </a:t>
            </a:r>
            <a:r>
              <a:rPr lang="en-US" dirty="0">
                <a:solidFill>
                  <a:srgbClr val="FF0000"/>
                </a:solidFill>
                <a:latin typeface="Candara" panose="020E0502030303020204" pitchFamily="34" charset="0"/>
                <a:cs typeface="Arial" panose="020B0604020202020204" pitchFamily="34" charset="0"/>
              </a:rPr>
              <a:t>Axonotmesis</a:t>
            </a:r>
            <a:r>
              <a:rPr lang="en-US" dirty="0">
                <a:latin typeface="Candara" panose="020E0502030303020204" pitchFamily="34" charset="0"/>
                <a:cs typeface="Arial" panose="020B0604020202020204" pitchFamily="34" charset="0"/>
              </a:rPr>
              <a:t> or </a:t>
            </a:r>
            <a:r>
              <a:rPr lang="en-US" dirty="0">
                <a:solidFill>
                  <a:srgbClr val="FF0000"/>
                </a:solidFill>
                <a:latin typeface="Candara" panose="020E0502030303020204" pitchFamily="34" charset="0"/>
                <a:cs typeface="Arial" panose="020B0604020202020204" pitchFamily="34" charset="0"/>
              </a:rPr>
              <a:t>Neurotmesis</a:t>
            </a:r>
            <a:r>
              <a:rPr lang="ar-SY" dirty="0">
                <a:latin typeface="Candara" panose="020E0502030303020204" pitchFamily="34" charset="0"/>
                <a:cs typeface="Arial" panose="020B0604020202020204" pitchFamily="34" charset="0"/>
              </a:rPr>
              <a:t>.</a:t>
            </a:r>
          </a:p>
          <a:p>
            <a:pPr eaLnBrk="1" fontAlgn="auto" hangingPunct="1">
              <a:spcAft>
                <a:spcPts val="0"/>
              </a:spcAft>
              <a:defRPr/>
            </a:pPr>
            <a:endParaRPr lang="en-US" dirty="0">
              <a:latin typeface="Candara" panose="020E0502030303020204" pitchFamily="34" charset="0"/>
              <a:cs typeface="Arial" panose="020B0604020202020204" pitchFamily="34" charset="0"/>
            </a:endParaRPr>
          </a:p>
          <a:p>
            <a:pPr eaLnBrk="1" fontAlgn="auto" hangingPunct="1">
              <a:spcAft>
                <a:spcPts val="0"/>
              </a:spcAft>
              <a:defRPr/>
            </a:pPr>
            <a:endParaRPr lang="en-US" dirty="0">
              <a:latin typeface="Candara" panose="020E0502030303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3330DEAA-CD99-4EB6-BD27-4A0995093713}"/>
              </a:ext>
            </a:extLst>
          </p:cNvPr>
          <p:cNvSpPr>
            <a:spLocks noGrp="1"/>
          </p:cNvSpPr>
          <p:nvPr>
            <p:ph type="title"/>
          </p:nvPr>
        </p:nvSpPr>
        <p:spPr/>
        <p:txBody>
          <a:bodyPr/>
          <a:lstStyle/>
          <a:p>
            <a:pPr eaLnBrk="1" hangingPunct="1"/>
            <a:r>
              <a:rPr lang="en-US" altLang="en-US">
                <a:latin typeface="Candara" panose="020E0502030303020204" pitchFamily="34" charset="0"/>
                <a:cs typeface="Arial" panose="020B0604020202020204" pitchFamily="34" charset="0"/>
              </a:rPr>
              <a:t>Special tests :</a:t>
            </a:r>
          </a:p>
        </p:txBody>
      </p:sp>
      <p:sp>
        <p:nvSpPr>
          <p:cNvPr id="3" name="Content Placeholder 2">
            <a:extLst>
              <a:ext uri="{FF2B5EF4-FFF2-40B4-BE49-F238E27FC236}">
                <a16:creationId xmlns:a16="http://schemas.microsoft.com/office/drawing/2014/main" id="{48A0BA55-A2A5-4FD8-B5E2-B673D47F9632}"/>
              </a:ext>
            </a:extLst>
          </p:cNvPr>
          <p:cNvSpPr>
            <a:spLocks noGrp="1"/>
          </p:cNvSpPr>
          <p:nvPr>
            <p:ph idx="1"/>
          </p:nvPr>
        </p:nvSpPr>
        <p:spPr/>
        <p:txBody>
          <a:bodyPr rtlCol="0">
            <a:normAutofit fontScale="92500" lnSpcReduction="20000"/>
          </a:bodyPr>
          <a:lstStyle/>
          <a:p>
            <a:pPr eaLnBrk="1" fontAlgn="auto" hangingPunct="1">
              <a:spcAft>
                <a:spcPts val="0"/>
              </a:spcAft>
              <a:defRPr/>
            </a:pPr>
            <a:r>
              <a:rPr lang="en-US" sz="3600" b="1" dirty="0" err="1">
                <a:latin typeface="Candara" panose="020E0502030303020204" pitchFamily="34" charset="0"/>
                <a:cs typeface="Arial" panose="020B0604020202020204" pitchFamily="34" charset="0"/>
              </a:rPr>
              <a:t>Tinel’s</a:t>
            </a:r>
            <a:r>
              <a:rPr lang="en-US" sz="3600" b="1" dirty="0">
                <a:latin typeface="Candara" panose="020E0502030303020204" pitchFamily="34" charset="0"/>
                <a:cs typeface="Arial" panose="020B0604020202020204" pitchFamily="34" charset="0"/>
              </a:rPr>
              <a:t> sign</a:t>
            </a:r>
            <a:r>
              <a:rPr lang="ar-SY" sz="3600" b="1" dirty="0">
                <a:latin typeface="Candara" panose="020E0502030303020204" pitchFamily="34" charset="0"/>
                <a:cs typeface="Arial" panose="020B0604020202020204" pitchFamily="34" charset="0"/>
              </a:rPr>
              <a:t>:</a:t>
            </a:r>
            <a:endParaRPr lang="en-US" sz="3600" b="1" dirty="0">
              <a:latin typeface="Candara" panose="020E0502030303020204" pitchFamily="34" charset="0"/>
              <a:cs typeface="Arial" panose="020B0604020202020204" pitchFamily="34" charset="0"/>
            </a:endParaRPr>
          </a:p>
          <a:p>
            <a:pPr eaLnBrk="1" fontAlgn="auto" hangingPunct="1">
              <a:spcAft>
                <a:spcPts val="0"/>
              </a:spcAft>
              <a:defRPr/>
            </a:pPr>
            <a:endParaRPr lang="en-US" sz="1200" b="1" dirty="0">
              <a:latin typeface="Candara" panose="020E0502030303020204" pitchFamily="34" charset="0"/>
              <a:cs typeface="Arial" panose="020B0604020202020204" pitchFamily="34" charset="0"/>
            </a:endParaRPr>
          </a:p>
          <a:p>
            <a:pPr lvl="1" eaLnBrk="1" fontAlgn="auto" hangingPunct="1">
              <a:spcAft>
                <a:spcPts val="0"/>
              </a:spcAft>
              <a:defRPr/>
            </a:pPr>
            <a:r>
              <a:rPr lang="en-US" dirty="0">
                <a:latin typeface="Candara" panose="020E0502030303020204" pitchFamily="34" charset="0"/>
                <a:cs typeface="Arial" panose="020B0604020202020204" pitchFamily="34" charset="0"/>
              </a:rPr>
              <a:t>peripheral tingling provoked by percussing the nerve at the site of injury. </a:t>
            </a:r>
          </a:p>
          <a:p>
            <a:pPr lvl="1" eaLnBrk="1" fontAlgn="auto" hangingPunct="1">
              <a:spcAft>
                <a:spcPts val="0"/>
              </a:spcAft>
              <a:defRPr/>
            </a:pPr>
            <a:r>
              <a:rPr lang="en-US" dirty="0">
                <a:latin typeface="Candara" panose="020E0502030303020204" pitchFamily="34" charset="0"/>
                <a:cs typeface="Arial" panose="020B0604020202020204" pitchFamily="34" charset="0"/>
              </a:rPr>
              <a:t>-</a:t>
            </a:r>
            <a:r>
              <a:rPr lang="en-US" dirty="0" err="1">
                <a:latin typeface="Candara" panose="020E0502030303020204" pitchFamily="34" charset="0"/>
                <a:cs typeface="Arial" panose="020B0604020202020204" pitchFamily="34" charset="0"/>
              </a:rPr>
              <a:t>ve</a:t>
            </a:r>
            <a:r>
              <a:rPr lang="en-US" dirty="0">
                <a:latin typeface="Candara" panose="020E0502030303020204" pitchFamily="34" charset="0"/>
                <a:cs typeface="Arial" panose="020B0604020202020204" pitchFamily="34" charset="0"/>
              </a:rPr>
              <a:t> in </a:t>
            </a:r>
            <a:r>
              <a:rPr lang="en-US" dirty="0" err="1">
                <a:latin typeface="Candara" panose="020E0502030303020204" pitchFamily="34" charset="0"/>
                <a:cs typeface="Arial" panose="020B0604020202020204" pitchFamily="34" charset="0"/>
              </a:rPr>
              <a:t>neuropraxia</a:t>
            </a:r>
            <a:endParaRPr lang="en-US" dirty="0">
              <a:latin typeface="Candara" panose="020E0502030303020204" pitchFamily="34" charset="0"/>
              <a:cs typeface="Arial" panose="020B0604020202020204" pitchFamily="34" charset="0"/>
            </a:endParaRPr>
          </a:p>
          <a:p>
            <a:pPr lvl="1" eaLnBrk="1" fontAlgn="auto" hangingPunct="1">
              <a:spcAft>
                <a:spcPts val="0"/>
              </a:spcAft>
              <a:defRPr/>
            </a:pPr>
            <a:r>
              <a:rPr lang="en-US" dirty="0">
                <a:latin typeface="Candara" panose="020E0502030303020204" pitchFamily="34" charset="0"/>
                <a:cs typeface="Arial" panose="020B0604020202020204" pitchFamily="34" charset="0"/>
              </a:rPr>
              <a:t>+</a:t>
            </a:r>
            <a:r>
              <a:rPr lang="en-US" dirty="0" err="1">
                <a:latin typeface="Candara" panose="020E0502030303020204" pitchFamily="34" charset="0"/>
                <a:cs typeface="Arial" panose="020B0604020202020204" pitchFamily="34" charset="0"/>
              </a:rPr>
              <a:t>ve</a:t>
            </a:r>
            <a:r>
              <a:rPr lang="en-US" dirty="0">
                <a:latin typeface="Candara" panose="020E0502030303020204" pitchFamily="34" charset="0"/>
                <a:cs typeface="Arial" panose="020B0604020202020204" pitchFamily="34" charset="0"/>
              </a:rPr>
              <a:t> in </a:t>
            </a:r>
            <a:r>
              <a:rPr lang="en-US" dirty="0" err="1">
                <a:latin typeface="Candara" panose="020E0502030303020204" pitchFamily="34" charset="0"/>
                <a:cs typeface="Arial" panose="020B0604020202020204" pitchFamily="34" charset="0"/>
              </a:rPr>
              <a:t>neurotmesis</a:t>
            </a:r>
            <a:r>
              <a:rPr lang="en-US" dirty="0">
                <a:latin typeface="Candara" panose="020E0502030303020204" pitchFamily="34" charset="0"/>
                <a:cs typeface="Arial" panose="020B0604020202020204" pitchFamily="34" charset="0"/>
              </a:rPr>
              <a:t> due to regenerating sprouts </a:t>
            </a:r>
          </a:p>
          <a:p>
            <a:pPr eaLnBrk="1" fontAlgn="auto" hangingPunct="1">
              <a:spcAft>
                <a:spcPts val="0"/>
              </a:spcAft>
              <a:defRPr/>
            </a:pPr>
            <a:endParaRPr lang="en-US" dirty="0">
              <a:latin typeface="Candara" panose="020E0502030303020204" pitchFamily="34" charset="0"/>
              <a:cs typeface="Arial" panose="020B0604020202020204" pitchFamily="34" charset="0"/>
            </a:endParaRPr>
          </a:p>
          <a:p>
            <a:pPr eaLnBrk="1" fontAlgn="auto" hangingPunct="1">
              <a:spcAft>
                <a:spcPts val="0"/>
              </a:spcAft>
              <a:defRPr/>
            </a:pPr>
            <a:r>
              <a:rPr lang="en-US" sz="3600" b="1" dirty="0" err="1">
                <a:latin typeface="Candara" panose="020E0502030303020204" pitchFamily="34" charset="0"/>
                <a:cs typeface="Arial" panose="020B0604020202020204" pitchFamily="34" charset="0"/>
              </a:rPr>
              <a:t>Electrodiagnostic</a:t>
            </a:r>
            <a:r>
              <a:rPr lang="en-US" sz="3600" b="1" dirty="0">
                <a:latin typeface="Candara" panose="020E0502030303020204" pitchFamily="34" charset="0"/>
                <a:cs typeface="Arial" panose="020B0604020202020204" pitchFamily="34" charset="0"/>
              </a:rPr>
              <a:t> tests:</a:t>
            </a:r>
          </a:p>
          <a:p>
            <a:pPr eaLnBrk="1" fontAlgn="auto" hangingPunct="1">
              <a:spcAft>
                <a:spcPts val="0"/>
              </a:spcAft>
              <a:defRPr/>
            </a:pPr>
            <a:endParaRPr lang="en-US" sz="1200" b="1" dirty="0">
              <a:latin typeface="Candara" panose="020E0502030303020204" pitchFamily="34" charset="0"/>
              <a:cs typeface="Arial" panose="020B0604020202020204" pitchFamily="34" charset="0"/>
            </a:endParaRPr>
          </a:p>
          <a:p>
            <a:pPr lvl="1" eaLnBrk="1" fontAlgn="auto" hangingPunct="1">
              <a:spcAft>
                <a:spcPts val="0"/>
              </a:spcAft>
              <a:defRPr/>
            </a:pPr>
            <a:r>
              <a:rPr lang="en-US" dirty="0">
                <a:latin typeface="Candara" panose="020E0502030303020204" pitchFamily="34" charset="0"/>
                <a:cs typeface="Arial" panose="020B0604020202020204" pitchFamily="34" charset="0"/>
              </a:rPr>
              <a:t>Help to establish the level and severity of the injury, as well as the progress of nerve recovery</a:t>
            </a:r>
          </a:p>
          <a:p>
            <a:pPr eaLnBrk="1" fontAlgn="auto" hangingPunct="1">
              <a:spcAft>
                <a:spcPts val="0"/>
              </a:spcAft>
              <a:defRPr/>
            </a:pPr>
            <a:r>
              <a:rPr lang="en-US" dirty="0">
                <a:latin typeface="Candara" panose="020E0502030303020204" pitchFamily="34" charset="0"/>
                <a:cs typeface="Arial" panose="020B0604020202020204" pitchFamily="34" charset="0"/>
              </a:rPr>
              <a:t>excludes </a:t>
            </a:r>
            <a:r>
              <a:rPr lang="en-US" dirty="0" err="1">
                <a:latin typeface="Candara" panose="020E0502030303020204" pitchFamily="34" charset="0"/>
                <a:cs typeface="Arial" panose="020B0604020202020204" pitchFamily="34" charset="0"/>
              </a:rPr>
              <a:t>neurapraxia</a:t>
            </a:r>
            <a:r>
              <a:rPr lang="en-US" dirty="0">
                <a:latin typeface="Candara" panose="020E0502030303020204" pitchFamily="34" charset="0"/>
                <a:cs typeface="Arial" panose="020B0604020202020204" pitchFamily="34" charset="0"/>
              </a:rPr>
              <a:t> ( Distal conduction preserved ) “No fibrillation”</a:t>
            </a:r>
          </a:p>
          <a:p>
            <a:pPr eaLnBrk="1" fontAlgn="auto" hangingPunct="1">
              <a:spcAft>
                <a:spcPts val="0"/>
              </a:spcAft>
              <a:defRPr/>
            </a:pPr>
            <a:r>
              <a:rPr lang="en-US" dirty="0">
                <a:latin typeface="Candara" panose="020E0502030303020204" pitchFamily="34" charset="0"/>
                <a:cs typeface="Arial" panose="020B0604020202020204" pitchFamily="34" charset="0"/>
              </a:rPr>
              <a:t>does not distinguish between </a:t>
            </a:r>
            <a:r>
              <a:rPr lang="en-US" dirty="0" err="1">
                <a:latin typeface="Candara" panose="020E0502030303020204" pitchFamily="34" charset="0"/>
                <a:cs typeface="Arial" panose="020B0604020202020204" pitchFamily="34" charset="0"/>
              </a:rPr>
              <a:t>axonotmesis</a:t>
            </a:r>
            <a:r>
              <a:rPr lang="en-US" dirty="0">
                <a:latin typeface="Candara" panose="020E0502030303020204" pitchFamily="34" charset="0"/>
                <a:cs typeface="Arial" panose="020B0604020202020204" pitchFamily="34" charset="0"/>
              </a:rPr>
              <a:t> and </a:t>
            </a:r>
            <a:r>
              <a:rPr lang="en-US" dirty="0" err="1">
                <a:latin typeface="Candara" panose="020E0502030303020204" pitchFamily="34" charset="0"/>
                <a:cs typeface="Arial" panose="020B0604020202020204" pitchFamily="34" charset="0"/>
              </a:rPr>
              <a:t>neurotmesis</a:t>
            </a:r>
            <a:r>
              <a:rPr lang="ar-SY" dirty="0">
                <a:latin typeface="Candara" panose="020E0502030303020204" pitchFamily="34" charset="0"/>
                <a:cs typeface="Arial" panose="020B0604020202020204" pitchFamily="34" charset="0"/>
              </a:rPr>
              <a:t>.</a:t>
            </a:r>
            <a:endParaRPr lang="en-US" dirty="0">
              <a:latin typeface="Candara" panose="020E0502030303020204" pitchFamily="34" charset="0"/>
              <a:cs typeface="Arial" panose="020B0604020202020204" pitchFamily="34" charset="0"/>
            </a:endParaRPr>
          </a:p>
          <a:p>
            <a:pPr eaLnBrk="1" fontAlgn="auto" hangingPunct="1">
              <a:spcAft>
                <a:spcPts val="0"/>
              </a:spcAft>
              <a:defRPr/>
            </a:pPr>
            <a:endParaRPr lang="fr-FR" dirty="0">
              <a:latin typeface="Candara" panose="020E0502030303020204" pitchFamily="34" charset="0"/>
              <a:cs typeface="Arial" panose="020B0604020202020204" pitchFamily="34" charset="0"/>
            </a:endParaRPr>
          </a:p>
          <a:p>
            <a:pPr eaLnBrk="1" fontAlgn="auto" hangingPunct="1">
              <a:spcAft>
                <a:spcPts val="0"/>
              </a:spcAft>
              <a:defRPr/>
            </a:pPr>
            <a:endParaRPr lang="en-US" dirty="0">
              <a:latin typeface="Candara" panose="020E0502030303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a:extLst>
              <a:ext uri="{FF2B5EF4-FFF2-40B4-BE49-F238E27FC236}">
                <a16:creationId xmlns:a16="http://schemas.microsoft.com/office/drawing/2014/main" id="{AEF27F14-85B0-4153-950D-8484AA8555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17683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5">
            <a:extLst>
              <a:ext uri="{FF2B5EF4-FFF2-40B4-BE49-F238E27FC236}">
                <a16:creationId xmlns:a16="http://schemas.microsoft.com/office/drawing/2014/main" id="{AA535550-EE27-4A13-B191-7D23656325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088" y="96838"/>
            <a:ext cx="4887912"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7">
            <a:extLst>
              <a:ext uri="{FF2B5EF4-FFF2-40B4-BE49-F238E27FC236}">
                <a16:creationId xmlns:a16="http://schemas.microsoft.com/office/drawing/2014/main" id="{AD836B1B-91DA-441E-9B57-1433EA9680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1188" y="3429000"/>
            <a:ext cx="4524375" cy="34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BA1EFE6B-B2DE-4B64-B288-BA3B0330E729}"/>
              </a:ext>
            </a:extLst>
          </p:cNvPr>
          <p:cNvSpPr>
            <a:spLocks noGrp="1"/>
          </p:cNvSpPr>
          <p:nvPr>
            <p:ph type="title"/>
          </p:nvPr>
        </p:nvSpPr>
        <p:spPr/>
        <p:txBody>
          <a:bodyPr/>
          <a:lstStyle/>
          <a:p>
            <a:pPr eaLnBrk="1" hangingPunct="1"/>
            <a:r>
              <a:rPr lang="en-US" altLang="en-US">
                <a:latin typeface="Candara" panose="020E0502030303020204" pitchFamily="34" charset="0"/>
                <a:cs typeface="Arial" panose="020B0604020202020204" pitchFamily="34" charset="0"/>
              </a:rPr>
              <a:t>Principles of Tx : </a:t>
            </a:r>
          </a:p>
        </p:txBody>
      </p:sp>
      <p:sp>
        <p:nvSpPr>
          <p:cNvPr id="20483" name="Content Placeholder 2">
            <a:extLst>
              <a:ext uri="{FF2B5EF4-FFF2-40B4-BE49-F238E27FC236}">
                <a16:creationId xmlns:a16="http://schemas.microsoft.com/office/drawing/2014/main" id="{02EBDF5B-F88A-4380-83AA-E58BA220CF2B}"/>
              </a:ext>
            </a:extLst>
          </p:cNvPr>
          <p:cNvSpPr>
            <a:spLocks noGrp="1"/>
          </p:cNvSpPr>
          <p:nvPr>
            <p:ph idx="1"/>
          </p:nvPr>
        </p:nvSpPr>
        <p:spPr>
          <a:xfrm>
            <a:off x="838200" y="1825625"/>
            <a:ext cx="10515600" cy="4914900"/>
          </a:xfrm>
        </p:spPr>
        <p:txBody>
          <a:bodyPr/>
          <a:lstStyle/>
          <a:p>
            <a:pPr eaLnBrk="1" hangingPunct="1"/>
            <a:r>
              <a:rPr lang="en-US" altLang="ar-JO" sz="3200" i="1">
                <a:latin typeface="Candara" panose="020E0502030303020204" pitchFamily="34" charset="0"/>
                <a:cs typeface="Arial" panose="020B0604020202020204" pitchFamily="34" charset="0"/>
              </a:rPr>
              <a:t>Open injuries .</a:t>
            </a:r>
          </a:p>
          <a:p>
            <a:pPr eaLnBrk="1" hangingPunct="1"/>
            <a:r>
              <a:rPr lang="en-US" altLang="ar-JO" sz="3200" i="1">
                <a:latin typeface="Candara" panose="020E0502030303020204" pitchFamily="34" charset="0"/>
                <a:cs typeface="Arial" panose="020B0604020202020204" pitchFamily="34" charset="0"/>
              </a:rPr>
              <a:t>Closed injuries .</a:t>
            </a:r>
          </a:p>
          <a:p>
            <a:pPr eaLnBrk="1" hangingPunct="1"/>
            <a:r>
              <a:rPr lang="en-US" altLang="ar-JO" sz="3200" i="1">
                <a:latin typeface="Candara" panose="020E0502030303020204" pitchFamily="34" charset="0"/>
                <a:cs typeface="Arial" panose="020B0604020202020204" pitchFamily="34" charset="0"/>
              </a:rPr>
              <a:t>Care of paralyzed parts</a:t>
            </a:r>
            <a:r>
              <a:rPr lang="ar-SY" altLang="ar-JO" sz="3200" i="1">
                <a:latin typeface="Candara" panose="020E0502030303020204" pitchFamily="34" charset="0"/>
                <a:cs typeface="Arial" panose="020B0604020202020204" pitchFamily="34" charset="0"/>
              </a:rPr>
              <a:t>:</a:t>
            </a:r>
          </a:p>
          <a:p>
            <a:pPr eaLnBrk="1" hangingPunct="1"/>
            <a:r>
              <a:rPr lang="en-US" altLang="en-US" sz="3200">
                <a:latin typeface="Candara" panose="020E0502030303020204" pitchFamily="34" charset="0"/>
                <a:cs typeface="Arial" panose="020B0604020202020204" pitchFamily="34" charset="0"/>
              </a:rPr>
              <a:t>Exploration is indicated:</a:t>
            </a:r>
          </a:p>
          <a:p>
            <a:pPr lvl="1" eaLnBrk="1" hangingPunct="1"/>
            <a:r>
              <a:rPr lang="en-US" altLang="en-US" sz="2600">
                <a:latin typeface="Candara" panose="020E0502030303020204" pitchFamily="34" charset="0"/>
                <a:cs typeface="Arial" panose="020B0604020202020204" pitchFamily="34" charset="0"/>
              </a:rPr>
              <a:t> (1) if the nerve was seen to be divided and needs to be repaired; </a:t>
            </a:r>
          </a:p>
          <a:p>
            <a:pPr lvl="1" eaLnBrk="1" hangingPunct="1"/>
            <a:r>
              <a:rPr lang="en-US" altLang="en-US" sz="2600">
                <a:latin typeface="Candara" panose="020E0502030303020204" pitchFamily="34" charset="0"/>
                <a:cs typeface="Arial" panose="020B0604020202020204" pitchFamily="34" charset="0"/>
              </a:rPr>
              <a:t>(2) if the type of injury (e.g. a knife wound or a high energy injury) suggests that the nerve has been divided or severely damaged; </a:t>
            </a:r>
          </a:p>
          <a:p>
            <a:pPr lvl="1" eaLnBrk="1" hangingPunct="1"/>
            <a:r>
              <a:rPr lang="en-US" altLang="en-US" sz="2600">
                <a:latin typeface="Candara" panose="020E0502030303020204" pitchFamily="34" charset="0"/>
                <a:cs typeface="Arial" panose="020B0604020202020204" pitchFamily="34" charset="0"/>
              </a:rPr>
              <a:t>(3) if recovery is inappropriately delayed and the diagnosis is in doubt.</a:t>
            </a:r>
            <a:endParaRPr lang="ar-JO" altLang="en-US" sz="2600">
              <a:latin typeface="Candara" panose="020E0502030303020204" pitchFamily="34" charset="0"/>
              <a:cs typeface="Arial" panose="020B0604020202020204" pitchFamily="34" charset="0"/>
            </a:endParaRPr>
          </a:p>
          <a:p>
            <a:pPr eaLnBrk="1" hangingPunct="1"/>
            <a:endParaRPr lang="ar-SY" altLang="ar-JO" i="1">
              <a:latin typeface="Candara" panose="020E0502030303020204" pitchFamily="34" charset="0"/>
              <a:cs typeface="Arial" panose="020B0604020202020204" pitchFamily="34" charset="0"/>
            </a:endParaRPr>
          </a:p>
          <a:p>
            <a:pPr eaLnBrk="1" hangingPunct="1"/>
            <a:endParaRPr lang="en-US" altLang="en-US">
              <a:latin typeface="Candara" panose="020E0502030303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BBC14DB0-1615-4C38-A757-2E22EFE1AB7E}"/>
              </a:ext>
            </a:extLst>
          </p:cNvPr>
          <p:cNvSpPr>
            <a:spLocks noGrp="1"/>
          </p:cNvSpPr>
          <p:nvPr>
            <p:ph type="title"/>
          </p:nvPr>
        </p:nvSpPr>
        <p:spPr/>
        <p:txBody>
          <a:bodyPr/>
          <a:lstStyle/>
          <a:p>
            <a:pPr eaLnBrk="1" hangingPunct="1"/>
            <a:r>
              <a:rPr lang="en-US" altLang="ar-JO" i="1">
                <a:latin typeface="Candara" panose="020E0502030303020204" pitchFamily="34" charset="0"/>
                <a:cs typeface="Arial" panose="020B0604020202020204" pitchFamily="34" charset="0"/>
              </a:rPr>
              <a:t>Open injuries .</a:t>
            </a:r>
            <a:endParaRPr lang="en-US" altLang="en-US">
              <a:latin typeface="Candara" panose="020E0502030303020204" pitchFamily="34" charset="0"/>
              <a:cs typeface="Arial" panose="020B0604020202020204" pitchFamily="34" charset="0"/>
            </a:endParaRPr>
          </a:p>
        </p:txBody>
      </p:sp>
      <p:sp>
        <p:nvSpPr>
          <p:cNvPr id="21507" name="Content Placeholder 2">
            <a:extLst>
              <a:ext uri="{FF2B5EF4-FFF2-40B4-BE49-F238E27FC236}">
                <a16:creationId xmlns:a16="http://schemas.microsoft.com/office/drawing/2014/main" id="{3CE5081C-F9DF-440E-943E-FC348ABA594C}"/>
              </a:ext>
            </a:extLst>
          </p:cNvPr>
          <p:cNvSpPr>
            <a:spLocks noGrp="1"/>
          </p:cNvSpPr>
          <p:nvPr>
            <p:ph idx="1"/>
          </p:nvPr>
        </p:nvSpPr>
        <p:spPr>
          <a:xfrm>
            <a:off x="762000" y="1901825"/>
            <a:ext cx="10515600" cy="4351338"/>
          </a:xfrm>
        </p:spPr>
        <p:txBody>
          <a:bodyPr/>
          <a:lstStyle/>
          <a:p>
            <a:pPr lvl="1" eaLnBrk="1" hangingPunct="1">
              <a:buFont typeface="Wingdings" panose="05000000000000000000" pitchFamily="2" charset="2"/>
              <a:buAutoNum type="arabicPeriod"/>
            </a:pPr>
            <a:r>
              <a:rPr lang="en-US" altLang="en-US">
                <a:latin typeface="Candara" panose="020E0502030303020204" pitchFamily="34" charset="0"/>
                <a:cs typeface="Arial" panose="020B0604020202020204" pitchFamily="34" charset="0"/>
              </a:rPr>
              <a:t>If the nerve is cleanly divided, end to end suture may be possible.</a:t>
            </a:r>
          </a:p>
          <a:p>
            <a:pPr lvl="1" eaLnBrk="1" hangingPunct="1">
              <a:buFont typeface="Wingdings" panose="05000000000000000000" pitchFamily="2" charset="2"/>
              <a:buAutoNum type="arabicPeriod"/>
            </a:pPr>
            <a:endParaRPr lang="en-US" altLang="en-US" sz="800">
              <a:latin typeface="Candara" panose="020E0502030303020204" pitchFamily="34" charset="0"/>
              <a:cs typeface="Arial" panose="020B0604020202020204" pitchFamily="34" charset="0"/>
            </a:endParaRPr>
          </a:p>
          <a:p>
            <a:pPr lvl="1" eaLnBrk="1" hangingPunct="1">
              <a:buFont typeface="Wingdings" panose="05000000000000000000" pitchFamily="2" charset="2"/>
              <a:buAutoNum type="arabicPeriod"/>
            </a:pPr>
            <a:r>
              <a:rPr lang="en-US" altLang="en-US">
                <a:latin typeface="Candara" panose="020E0502030303020204" pitchFamily="34" charset="0"/>
                <a:cs typeface="Arial" panose="020B0604020202020204" pitchFamily="34" charset="0"/>
              </a:rPr>
              <a:t>Paring of the stumps with a sharp blade, and if this leaves too large gap, nerve mobilizing can be done to prevent tension. </a:t>
            </a:r>
          </a:p>
          <a:p>
            <a:pPr lvl="1" eaLnBrk="1" hangingPunct="1">
              <a:buFont typeface="Wingdings" panose="05000000000000000000" pitchFamily="2" charset="2"/>
              <a:buAutoNum type="arabicPeriod"/>
            </a:pPr>
            <a:endParaRPr lang="en-US" altLang="en-US" sz="800">
              <a:latin typeface="Candara" panose="020E0502030303020204" pitchFamily="34" charset="0"/>
              <a:cs typeface="Arial" panose="020B0604020202020204" pitchFamily="34" charset="0"/>
            </a:endParaRPr>
          </a:p>
          <a:p>
            <a:pPr lvl="1" eaLnBrk="1" hangingPunct="1">
              <a:buFont typeface="Wingdings" panose="05000000000000000000" pitchFamily="2" charset="2"/>
              <a:buAutoNum type="arabicPeriod"/>
            </a:pPr>
            <a:r>
              <a:rPr lang="en-US" altLang="en-US">
                <a:latin typeface="Candara" panose="020E0502030303020204" pitchFamily="34" charset="0"/>
                <a:cs typeface="Arial" panose="020B0604020202020204" pitchFamily="34" charset="0"/>
              </a:rPr>
              <a:t>Nerve grafts can be used.</a:t>
            </a:r>
          </a:p>
          <a:p>
            <a:pPr eaLnBrk="1" hangingPunct="1"/>
            <a:endParaRPr lang="en-US" altLang="en-US">
              <a:latin typeface="Candara" panose="020E0502030303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0214A4D4-C0F7-436F-80A2-487AB45FC166}"/>
              </a:ext>
            </a:extLst>
          </p:cNvPr>
          <p:cNvSpPr>
            <a:spLocks noGrp="1"/>
          </p:cNvSpPr>
          <p:nvPr>
            <p:ph type="title"/>
          </p:nvPr>
        </p:nvSpPr>
        <p:spPr/>
        <p:txBody>
          <a:bodyPr/>
          <a:lstStyle/>
          <a:p>
            <a:pPr eaLnBrk="1" hangingPunct="1"/>
            <a:r>
              <a:rPr lang="en-US" altLang="en-US">
                <a:latin typeface="Candara" panose="020E0502030303020204" pitchFamily="34" charset="0"/>
                <a:cs typeface="Arial" panose="020B0604020202020204" pitchFamily="34" charset="0"/>
              </a:rPr>
              <a:t>Principles of Tx : </a:t>
            </a:r>
          </a:p>
        </p:txBody>
      </p:sp>
      <p:sp>
        <p:nvSpPr>
          <p:cNvPr id="22531" name="Content Placeholder 2">
            <a:extLst>
              <a:ext uri="{FF2B5EF4-FFF2-40B4-BE49-F238E27FC236}">
                <a16:creationId xmlns:a16="http://schemas.microsoft.com/office/drawing/2014/main" id="{219859E5-78AA-4585-8B8C-F9D07430EEA9}"/>
              </a:ext>
            </a:extLst>
          </p:cNvPr>
          <p:cNvSpPr>
            <a:spLocks noGrp="1"/>
          </p:cNvSpPr>
          <p:nvPr>
            <p:ph idx="1"/>
          </p:nvPr>
        </p:nvSpPr>
        <p:spPr/>
        <p:txBody>
          <a:bodyPr/>
          <a:lstStyle/>
          <a:p>
            <a:pPr eaLnBrk="1" hangingPunct="1"/>
            <a:endParaRPr lang="en-US" altLang="en-US">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It may be </a:t>
            </a:r>
            <a:r>
              <a:rPr lang="en-US" altLang="en-US">
                <a:solidFill>
                  <a:srgbClr val="FF3300"/>
                </a:solidFill>
                <a:latin typeface="Candara" panose="020E0502030303020204" pitchFamily="34" charset="0"/>
                <a:cs typeface="Arial" panose="020B0604020202020204" pitchFamily="34" charset="0"/>
              </a:rPr>
              <a:t>best to leave the injured nerve  alone </a:t>
            </a:r>
            <a:r>
              <a:rPr lang="en-US" altLang="en-US">
                <a:latin typeface="Candara" panose="020E0502030303020204" pitchFamily="34" charset="0"/>
                <a:cs typeface="Arial" panose="020B0604020202020204" pitchFamily="34" charset="0"/>
              </a:rPr>
              <a:t>in case of:</a:t>
            </a:r>
          </a:p>
          <a:p>
            <a:pPr eaLnBrk="1" hangingPunct="1"/>
            <a:endParaRPr lang="en-US" altLang="en-US">
              <a:latin typeface="Candara" panose="020E0502030303020204" pitchFamily="34" charset="0"/>
              <a:cs typeface="Arial" panose="020B0604020202020204" pitchFamily="34" charset="0"/>
            </a:endParaRPr>
          </a:p>
          <a:p>
            <a:pPr lvl="1" eaLnBrk="1" hangingPunct="1"/>
            <a:r>
              <a:rPr lang="en-US" altLang="en-US">
                <a:latin typeface="Candara" panose="020E0502030303020204" pitchFamily="34" charset="0"/>
                <a:cs typeface="Arial" panose="020B0604020202020204" pitchFamily="34" charset="0"/>
              </a:rPr>
              <a:t>If the patient has adapted to the functional loss.</a:t>
            </a:r>
          </a:p>
          <a:p>
            <a:pPr lvl="1" eaLnBrk="1" hangingPunct="1"/>
            <a:endParaRPr lang="en-US" altLang="en-US" sz="1200">
              <a:latin typeface="Candara" panose="020E0502030303020204" pitchFamily="34" charset="0"/>
              <a:cs typeface="Arial" panose="020B0604020202020204" pitchFamily="34" charset="0"/>
            </a:endParaRPr>
          </a:p>
          <a:p>
            <a:pPr lvl="1" eaLnBrk="1" hangingPunct="1"/>
            <a:r>
              <a:rPr lang="en-US" altLang="en-US">
                <a:latin typeface="Candara" panose="020E0502030303020204" pitchFamily="34" charset="0"/>
                <a:cs typeface="Arial" panose="020B0604020202020204" pitchFamily="34" charset="0"/>
              </a:rPr>
              <a:t>If it is high lesion, and re-innervation is unlikely to occur within the critical 2 years.</a:t>
            </a:r>
          </a:p>
          <a:p>
            <a:pPr lvl="1" eaLnBrk="1" hangingPunct="1"/>
            <a:endParaRPr lang="en-US" altLang="en-US" sz="1400">
              <a:latin typeface="Candara" panose="020E0502030303020204" pitchFamily="34" charset="0"/>
              <a:cs typeface="Arial" panose="020B0604020202020204" pitchFamily="34" charset="0"/>
            </a:endParaRPr>
          </a:p>
          <a:p>
            <a:pPr lvl="1" eaLnBrk="1" hangingPunct="1"/>
            <a:r>
              <a:rPr lang="en-US" altLang="en-US">
                <a:latin typeface="Candara" panose="020E0502030303020204" pitchFamily="34" charset="0"/>
                <a:cs typeface="Arial" panose="020B0604020202020204" pitchFamily="34" charset="0"/>
              </a:rPr>
              <a:t>If there is pure motor loss which can be treated by tendon transfer.</a:t>
            </a:r>
            <a:endParaRPr lang="ar-SY" altLang="en-US">
              <a:latin typeface="Candara" panose="020E0502030303020204" pitchFamily="34" charset="0"/>
              <a:cs typeface="Arial" panose="020B0604020202020204" pitchFamily="34" charset="0"/>
            </a:endParaRPr>
          </a:p>
          <a:p>
            <a:pPr eaLnBrk="1" hangingPunct="1"/>
            <a:endParaRPr lang="en-US" altLang="en-US">
              <a:latin typeface="Candara" panose="020E0502030303020204" pitchFamily="34" charset="0"/>
              <a:cs typeface="Arial" panose="020B0604020202020204" pitchFamily="34" charset="0"/>
            </a:endParaRPr>
          </a:p>
          <a:p>
            <a:pPr eaLnBrk="1" hangingPunct="1"/>
            <a:endParaRPr lang="fr-FR" altLang="en-US">
              <a:latin typeface="Candara" panose="020E0502030303020204" pitchFamily="34" charset="0"/>
              <a:cs typeface="Arial" panose="020B0604020202020204" pitchFamily="34" charset="0"/>
            </a:endParaRPr>
          </a:p>
          <a:p>
            <a:pPr eaLnBrk="1" hangingPunct="1"/>
            <a:endParaRPr lang="en-US" altLang="en-US">
              <a:latin typeface="Candara" panose="020E0502030303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24B4C1CB-32C2-4088-BD28-88023B2A0FC1}"/>
              </a:ext>
            </a:extLst>
          </p:cNvPr>
          <p:cNvSpPr>
            <a:spLocks noGrp="1"/>
          </p:cNvSpPr>
          <p:nvPr>
            <p:ph type="title"/>
          </p:nvPr>
        </p:nvSpPr>
        <p:spPr/>
        <p:txBody>
          <a:bodyPr/>
          <a:lstStyle/>
          <a:p>
            <a:pPr eaLnBrk="1" hangingPunct="1"/>
            <a:r>
              <a:rPr lang="en-US" altLang="en-US">
                <a:latin typeface="Candara" panose="020E0502030303020204" pitchFamily="34" charset="0"/>
                <a:cs typeface="Arial" panose="020B0604020202020204" pitchFamily="34" charset="0"/>
              </a:rPr>
              <a:t>Brachial plexus injury : </a:t>
            </a:r>
          </a:p>
        </p:txBody>
      </p:sp>
      <p:pic>
        <p:nvPicPr>
          <p:cNvPr id="23555" name="Content Placeholder 3">
            <a:extLst>
              <a:ext uri="{FF2B5EF4-FFF2-40B4-BE49-F238E27FC236}">
                <a16:creationId xmlns:a16="http://schemas.microsoft.com/office/drawing/2014/main" id="{5A53F91B-5A05-47A9-8FD0-C5DFA2952E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97000" y="1489075"/>
            <a:ext cx="9628188" cy="5224463"/>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A1AEED9-7AA8-476F-8617-473E92134C01}"/>
              </a:ext>
            </a:extLst>
          </p:cNvPr>
          <p:cNvSpPr>
            <a:spLocks noGrp="1"/>
          </p:cNvSpPr>
          <p:nvPr>
            <p:ph type="title"/>
          </p:nvPr>
        </p:nvSpPr>
        <p:spPr/>
        <p:txBody>
          <a:bodyPr/>
          <a:lstStyle/>
          <a:p>
            <a:pPr algn="ctr" eaLnBrk="1" hangingPunct="1"/>
            <a:r>
              <a:rPr lang="en-US" altLang="en-US">
                <a:latin typeface="Candara" panose="020E0502030303020204" pitchFamily="34" charset="0"/>
                <a:cs typeface="Arial" panose="020B0604020202020204" pitchFamily="34" charset="0"/>
              </a:rPr>
              <a:t>Nerve fiber components</a:t>
            </a:r>
          </a:p>
        </p:txBody>
      </p:sp>
      <p:pic>
        <p:nvPicPr>
          <p:cNvPr id="4099" name="Picture 2">
            <a:extLst>
              <a:ext uri="{FF2B5EF4-FFF2-40B4-BE49-F238E27FC236}">
                <a16:creationId xmlns:a16="http://schemas.microsoft.com/office/drawing/2014/main" id="{23F1A55E-0528-4483-BCFB-8CD852C04A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690688"/>
            <a:ext cx="6677025"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Content Placeholder 5">
            <a:extLst>
              <a:ext uri="{FF2B5EF4-FFF2-40B4-BE49-F238E27FC236}">
                <a16:creationId xmlns:a16="http://schemas.microsoft.com/office/drawing/2014/main" id="{8F3EC807-395B-42D3-BACD-98B182577D4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784975" y="1690688"/>
            <a:ext cx="5286375" cy="3963987"/>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A6F88357-B07D-438C-8AEC-264DF1A48B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363" y="0"/>
            <a:ext cx="8967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C0BAAE7C-BCC8-4040-BC6B-84C2E91D1462}"/>
              </a:ext>
            </a:extLst>
          </p:cNvPr>
          <p:cNvSpPr>
            <a:spLocks noGrp="1"/>
          </p:cNvSpPr>
          <p:nvPr>
            <p:ph type="title"/>
          </p:nvPr>
        </p:nvSpPr>
        <p:spPr/>
        <p:txBody>
          <a:bodyPr/>
          <a:lstStyle/>
          <a:p>
            <a:pPr eaLnBrk="1" hangingPunct="1"/>
            <a:r>
              <a:rPr lang="en-US" altLang="en-US">
                <a:latin typeface="Candara" panose="020E0502030303020204" pitchFamily="34" charset="0"/>
                <a:cs typeface="Arial" panose="020B0604020202020204" pitchFamily="34" charset="0"/>
              </a:rPr>
              <a:t>Obstetric brachial plexus injuries</a:t>
            </a:r>
          </a:p>
        </p:txBody>
      </p:sp>
      <p:sp>
        <p:nvSpPr>
          <p:cNvPr id="3" name="Content Placeholder 2">
            <a:extLst>
              <a:ext uri="{FF2B5EF4-FFF2-40B4-BE49-F238E27FC236}">
                <a16:creationId xmlns:a16="http://schemas.microsoft.com/office/drawing/2014/main" id="{AA73A603-1D9A-42B0-97F7-E1A1680B9540}"/>
              </a:ext>
            </a:extLst>
          </p:cNvPr>
          <p:cNvSpPr>
            <a:spLocks noGrp="1"/>
          </p:cNvSpPr>
          <p:nvPr>
            <p:ph idx="1"/>
          </p:nvPr>
        </p:nvSpPr>
        <p:spPr>
          <a:xfrm>
            <a:off x="211138" y="1825625"/>
            <a:ext cx="12379325" cy="4351338"/>
          </a:xfrm>
        </p:spPr>
        <p:txBody>
          <a:bodyPr rtlCol="0">
            <a:normAutofit/>
          </a:bodyPr>
          <a:lstStyle/>
          <a:p>
            <a:pPr eaLnBrk="1" fontAlgn="auto" hangingPunct="1">
              <a:spcAft>
                <a:spcPts val="0"/>
              </a:spcAft>
              <a:defRPr/>
            </a:pPr>
            <a:r>
              <a:rPr lang="en-US" dirty="0">
                <a:latin typeface="Candara" panose="020E0502030303020204" pitchFamily="34" charset="0"/>
                <a:cs typeface="Arial" panose="020B0604020202020204" pitchFamily="34" charset="0"/>
              </a:rPr>
              <a:t>Caused by excessive traction on the brachial plexus (C5+C6+C7+C8+T1)</a:t>
            </a:r>
          </a:p>
          <a:p>
            <a:pPr eaLnBrk="1" fontAlgn="auto" hangingPunct="1">
              <a:spcAft>
                <a:spcPts val="0"/>
              </a:spcAft>
              <a:defRPr/>
            </a:pPr>
            <a:r>
              <a:rPr lang="en-US" dirty="0">
                <a:latin typeface="Candara" panose="020E0502030303020204" pitchFamily="34" charset="0"/>
                <a:cs typeface="Arial" panose="020B0604020202020204" pitchFamily="34" charset="0"/>
              </a:rPr>
              <a:t>during childbirth</a:t>
            </a:r>
          </a:p>
          <a:p>
            <a:pPr eaLnBrk="1" fontAlgn="auto" hangingPunct="1">
              <a:spcAft>
                <a:spcPts val="0"/>
              </a:spcAft>
              <a:defRPr/>
            </a:pPr>
            <a:r>
              <a:rPr lang="en-US" dirty="0">
                <a:latin typeface="Candara" panose="020E0502030303020204" pitchFamily="34" charset="0"/>
                <a:cs typeface="Arial" panose="020B0604020202020204" pitchFamily="34" charset="0"/>
              </a:rPr>
              <a:t>Clinical features:</a:t>
            </a:r>
          </a:p>
          <a:p>
            <a:pPr marL="514350" indent="-514350" eaLnBrk="1" fontAlgn="auto" hangingPunct="1">
              <a:spcAft>
                <a:spcPts val="0"/>
              </a:spcAft>
              <a:buFont typeface="+mj-lt"/>
              <a:buAutoNum type="arabicPeriod"/>
              <a:defRPr/>
            </a:pPr>
            <a:r>
              <a:rPr lang="en-US" dirty="0">
                <a:latin typeface="Candara" panose="020E0502030303020204" pitchFamily="34" charset="0"/>
                <a:cs typeface="Arial" panose="020B0604020202020204" pitchFamily="34" charset="0"/>
              </a:rPr>
              <a:t>Difficult delivery</a:t>
            </a:r>
          </a:p>
          <a:p>
            <a:pPr marL="514350" indent="-514350" eaLnBrk="1" fontAlgn="auto" hangingPunct="1">
              <a:spcAft>
                <a:spcPts val="0"/>
              </a:spcAft>
              <a:buFont typeface="+mj-lt"/>
              <a:buAutoNum type="arabicPeriod"/>
              <a:defRPr/>
            </a:pPr>
            <a:r>
              <a:rPr lang="en-US" dirty="0">
                <a:latin typeface="Candara" panose="020E0502030303020204" pitchFamily="34" charset="0"/>
                <a:cs typeface="Arial" panose="020B0604020202020204" pitchFamily="34" charset="0"/>
              </a:rPr>
              <a:t>Flail arm.</a:t>
            </a:r>
          </a:p>
          <a:p>
            <a:pPr eaLnBrk="1" fontAlgn="auto" hangingPunct="1">
              <a:spcAft>
                <a:spcPts val="0"/>
              </a:spcAft>
              <a:defRPr/>
            </a:pPr>
            <a:r>
              <a:rPr lang="en-US" dirty="0">
                <a:latin typeface="Candara" panose="020E0502030303020204" pitchFamily="34" charset="0"/>
                <a:cs typeface="Arial" panose="020B0604020202020204" pitchFamily="34" charset="0"/>
              </a:rPr>
              <a:t>Further examination reveals one of the following:</a:t>
            </a:r>
          </a:p>
          <a:p>
            <a:pPr marL="514350" indent="-514350" eaLnBrk="1" fontAlgn="auto" hangingPunct="1">
              <a:spcAft>
                <a:spcPts val="0"/>
              </a:spcAft>
              <a:buFont typeface="+mj-lt"/>
              <a:buAutoNum type="arabicPeriod"/>
              <a:defRPr/>
            </a:pPr>
            <a:r>
              <a:rPr lang="en-US" dirty="0">
                <a:latin typeface="Candara" panose="020E0502030303020204" pitchFamily="34" charset="0"/>
                <a:cs typeface="Arial" panose="020B0604020202020204" pitchFamily="34" charset="0"/>
              </a:rPr>
              <a:t>(A) </a:t>
            </a:r>
            <a:r>
              <a:rPr lang="en-US" dirty="0" err="1">
                <a:latin typeface="Candara" panose="020E0502030303020204" pitchFamily="34" charset="0"/>
                <a:cs typeface="Arial" panose="020B0604020202020204" pitchFamily="34" charset="0"/>
              </a:rPr>
              <a:t>Erb’s</a:t>
            </a:r>
            <a:r>
              <a:rPr lang="en-US" dirty="0">
                <a:latin typeface="Candara" panose="020E0502030303020204" pitchFamily="34" charset="0"/>
                <a:cs typeface="Arial" panose="020B0604020202020204" pitchFamily="34" charset="0"/>
              </a:rPr>
              <a:t> palsy C5 and C6</a:t>
            </a:r>
          </a:p>
          <a:p>
            <a:pPr marL="514350" indent="-514350" eaLnBrk="1" fontAlgn="auto" hangingPunct="1">
              <a:spcAft>
                <a:spcPts val="0"/>
              </a:spcAft>
              <a:buFont typeface="+mj-lt"/>
              <a:buAutoNum type="arabicPeriod"/>
              <a:defRPr/>
            </a:pPr>
            <a:r>
              <a:rPr lang="en-US" dirty="0">
                <a:latin typeface="Candara" panose="020E0502030303020204" pitchFamily="34" charset="0"/>
                <a:cs typeface="Arial" panose="020B0604020202020204" pitchFamily="34" charset="0"/>
              </a:rPr>
              <a:t>(B) </a:t>
            </a:r>
            <a:r>
              <a:rPr lang="en-US" dirty="0" err="1">
                <a:latin typeface="Candara" panose="020E0502030303020204" pitchFamily="34" charset="0"/>
                <a:cs typeface="Arial" panose="020B0604020202020204" pitchFamily="34" charset="0"/>
              </a:rPr>
              <a:t>klumpke’s</a:t>
            </a:r>
            <a:r>
              <a:rPr lang="en-US" dirty="0">
                <a:latin typeface="Candara" panose="020E0502030303020204" pitchFamily="34" charset="0"/>
                <a:cs typeface="Arial" panose="020B0604020202020204" pitchFamily="34" charset="0"/>
              </a:rPr>
              <a:t> palsy C8 and T1 </a:t>
            </a:r>
          </a:p>
        </p:txBody>
      </p:sp>
      <p:sp>
        <p:nvSpPr>
          <p:cNvPr id="5" name="Rectangle 4">
            <a:extLst>
              <a:ext uri="{FF2B5EF4-FFF2-40B4-BE49-F238E27FC236}">
                <a16:creationId xmlns:a16="http://schemas.microsoft.com/office/drawing/2014/main" id="{6AA39E32-7454-4368-83F6-A2A0C7B701F5}"/>
              </a:ext>
            </a:extLst>
          </p:cNvPr>
          <p:cNvSpPr/>
          <p:nvPr/>
        </p:nvSpPr>
        <p:spPr>
          <a:xfrm>
            <a:off x="5776913" y="4940300"/>
            <a:ext cx="6096000" cy="17541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hangingPunct="1">
              <a:defRPr/>
            </a:pPr>
            <a:r>
              <a:rPr lang="en-US" altLang="en-US" b="1" dirty="0" err="1">
                <a:latin typeface="Ebrima" panose="02000000000000000000" pitchFamily="2" charset="0"/>
                <a:ea typeface="Ebrima" panose="02000000000000000000" pitchFamily="2" charset="0"/>
                <a:cs typeface="Ebrima" panose="02000000000000000000" pitchFamily="2" charset="0"/>
              </a:rPr>
              <a:t>rb's</a:t>
            </a:r>
            <a:r>
              <a:rPr lang="en-US" altLang="en-US" b="1" dirty="0">
                <a:latin typeface="Ebrima" panose="02000000000000000000" pitchFamily="2" charset="0"/>
                <a:ea typeface="Ebrima" panose="02000000000000000000" pitchFamily="2" charset="0"/>
                <a:cs typeface="Ebrima" panose="02000000000000000000" pitchFamily="2" charset="0"/>
              </a:rPr>
              <a:t> palsy</a:t>
            </a:r>
            <a:r>
              <a:rPr lang="en-US" altLang="en-US" dirty="0">
                <a:latin typeface="Ebrima" panose="02000000000000000000" pitchFamily="2" charset="0"/>
                <a:ea typeface="Ebrima" panose="02000000000000000000" pitchFamily="2" charset="0"/>
                <a:cs typeface="Ebrima" panose="02000000000000000000" pitchFamily="2" charset="0"/>
              </a:rPr>
              <a:t> or </a:t>
            </a:r>
            <a:r>
              <a:rPr lang="en-US" altLang="en-US" b="1" dirty="0" err="1">
                <a:latin typeface="Ebrima" panose="02000000000000000000" pitchFamily="2" charset="0"/>
                <a:ea typeface="Ebrima" panose="02000000000000000000" pitchFamily="2" charset="0"/>
                <a:cs typeface="Ebrima" panose="02000000000000000000" pitchFamily="2" charset="0"/>
              </a:rPr>
              <a:t>Erb</a:t>
            </a:r>
            <a:r>
              <a:rPr lang="en-US" altLang="en-US" dirty="0">
                <a:latin typeface="Ebrima" panose="02000000000000000000" pitchFamily="2" charset="0"/>
                <a:ea typeface="Ebrima" panose="02000000000000000000" pitchFamily="2" charset="0"/>
                <a:cs typeface="Ebrima" panose="02000000000000000000" pitchFamily="2" charset="0"/>
              </a:rPr>
              <a:t>–Duchenne </a:t>
            </a:r>
            <a:r>
              <a:rPr lang="en-US" altLang="en-US" b="1" dirty="0">
                <a:latin typeface="Ebrima" panose="02000000000000000000" pitchFamily="2" charset="0"/>
                <a:ea typeface="Ebrima" panose="02000000000000000000" pitchFamily="2" charset="0"/>
                <a:cs typeface="Ebrima" panose="02000000000000000000" pitchFamily="2" charset="0"/>
              </a:rPr>
              <a:t>palsy</a:t>
            </a:r>
            <a:r>
              <a:rPr lang="en-US" altLang="en-US" dirty="0">
                <a:latin typeface="Ebrima" panose="02000000000000000000" pitchFamily="2" charset="0"/>
                <a:ea typeface="Ebrima" panose="02000000000000000000" pitchFamily="2" charset="0"/>
                <a:cs typeface="Ebrima" panose="02000000000000000000" pitchFamily="2" charset="0"/>
              </a:rPr>
              <a:t> is a </a:t>
            </a:r>
            <a:r>
              <a:rPr lang="en-US" altLang="en-US" b="1" dirty="0">
                <a:latin typeface="Ebrima" panose="02000000000000000000" pitchFamily="2" charset="0"/>
                <a:ea typeface="Ebrima" panose="02000000000000000000" pitchFamily="2" charset="0"/>
                <a:cs typeface="Ebrima" panose="02000000000000000000" pitchFamily="2" charset="0"/>
              </a:rPr>
              <a:t>paralysis</a:t>
            </a:r>
            <a:r>
              <a:rPr lang="en-US" altLang="en-US" dirty="0">
                <a:latin typeface="Ebrima" panose="02000000000000000000" pitchFamily="2" charset="0"/>
                <a:ea typeface="Ebrima" panose="02000000000000000000" pitchFamily="2" charset="0"/>
                <a:cs typeface="Ebrima" panose="02000000000000000000" pitchFamily="2" charset="0"/>
              </a:rPr>
              <a:t> of the arm caused by injury to the upper group of the arm's main nerves, specifically the severing of the upper trunk C5–C6 nerves. These form part of the brachial plexus, comprising the ventral rami of spinal nerves C5–C8 and thoracic nerve T1.</a:t>
            </a:r>
            <a:endParaRPr lang="ar-JO" altLang="en-US" dirty="0">
              <a:latin typeface="Ebrima" panose="02000000000000000000" pitchFamily="2" charset="0"/>
              <a:ea typeface="Ebrima" panose="02000000000000000000" pitchFamily="2"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a:extLst>
              <a:ext uri="{FF2B5EF4-FFF2-40B4-BE49-F238E27FC236}">
                <a16:creationId xmlns:a16="http://schemas.microsoft.com/office/drawing/2014/main" id="{DE41EB50-A022-49A6-B59D-012F61414E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538" y="0"/>
            <a:ext cx="59864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9">
            <a:extLst>
              <a:ext uri="{FF2B5EF4-FFF2-40B4-BE49-F238E27FC236}">
                <a16:creationId xmlns:a16="http://schemas.microsoft.com/office/drawing/2014/main" id="{87FB0724-D16F-4B13-872E-A95D241D4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340475" cy="665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A69A641-F3F9-4FE5-A0CF-90D694291CA1}"/>
              </a:ext>
            </a:extLst>
          </p:cNvPr>
          <p:cNvSpPr txBox="1">
            <a:spLocks noChangeArrowheads="1"/>
          </p:cNvSpPr>
          <p:nvPr/>
        </p:nvSpPr>
        <p:spPr>
          <a:xfrm>
            <a:off x="914400" y="512763"/>
            <a:ext cx="7772400" cy="914400"/>
          </a:xfrm>
          <a:prstGeom prst="rect">
            <a:avLst/>
          </a:prstGeom>
        </p:spPr>
        <p:txBody>
          <a:bodyPr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en-US" dirty="0">
                <a:latin typeface="Aharoni" pitchFamily="2" charset="-79"/>
                <a:cs typeface="Aharoni" pitchFamily="2" charset="-79"/>
              </a:rPr>
              <a:t>Incidence of Peripheral nerve injury</a:t>
            </a:r>
          </a:p>
        </p:txBody>
      </p:sp>
      <p:sp>
        <p:nvSpPr>
          <p:cNvPr id="28675" name="Rectangle 3">
            <a:extLst>
              <a:ext uri="{FF2B5EF4-FFF2-40B4-BE49-F238E27FC236}">
                <a16:creationId xmlns:a16="http://schemas.microsoft.com/office/drawing/2014/main" id="{6C9900B9-B56F-40D9-A0A1-C1129A8AEBDD}"/>
              </a:ext>
            </a:extLst>
          </p:cNvPr>
          <p:cNvSpPr txBox="1">
            <a:spLocks noChangeArrowheads="1"/>
          </p:cNvSpPr>
          <p:nvPr/>
        </p:nvSpPr>
        <p:spPr bwMode="auto">
          <a:xfrm>
            <a:off x="914400" y="178435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defTabSz="914400" eaLnBrk="1" hangingPunct="1"/>
            <a:r>
              <a:rPr lang="en-US" altLang="ar-JO">
                <a:latin typeface="Aharoni" panose="02010803020104030203" pitchFamily="2" charset="-79"/>
                <a:cs typeface="Aharoni" panose="02010803020104030203" pitchFamily="2" charset="-79"/>
              </a:rPr>
              <a:t>Radial nerve ------ commonly injuried</a:t>
            </a:r>
          </a:p>
          <a:p>
            <a:pPr defTabSz="914400" eaLnBrk="1" hangingPunct="1"/>
            <a:endParaRPr lang="en-US" altLang="ar-JO">
              <a:latin typeface="Aharoni" panose="02010803020104030203" pitchFamily="2" charset="-79"/>
              <a:cs typeface="Aharoni" panose="02010803020104030203" pitchFamily="2" charset="-79"/>
            </a:endParaRPr>
          </a:p>
          <a:p>
            <a:pPr defTabSz="914400" eaLnBrk="1" hangingPunct="1"/>
            <a:r>
              <a:rPr lang="en-US" altLang="ar-JO">
                <a:latin typeface="Aharoni" panose="02010803020104030203" pitchFamily="2" charset="-79"/>
                <a:cs typeface="Aharoni" panose="02010803020104030203" pitchFamily="2" charset="-79"/>
              </a:rPr>
              <a:t>Ulnar nerve -------  30 %</a:t>
            </a:r>
          </a:p>
          <a:p>
            <a:pPr defTabSz="914400" eaLnBrk="1" hangingPunct="1"/>
            <a:endParaRPr lang="en-US" altLang="ar-JO">
              <a:latin typeface="Aharoni" panose="02010803020104030203" pitchFamily="2" charset="-79"/>
              <a:cs typeface="Aharoni" panose="02010803020104030203" pitchFamily="2" charset="-79"/>
            </a:endParaRPr>
          </a:p>
          <a:p>
            <a:pPr defTabSz="914400" eaLnBrk="1" hangingPunct="1"/>
            <a:r>
              <a:rPr lang="en-US" altLang="ar-JO">
                <a:latin typeface="Aharoni" panose="02010803020104030203" pitchFamily="2" charset="-79"/>
                <a:cs typeface="Aharoni" panose="02010803020104030203" pitchFamily="2" charset="-79"/>
              </a:rPr>
              <a:t>Median nerve ----- 15 %</a:t>
            </a:r>
          </a:p>
          <a:p>
            <a:pPr defTabSz="914400" eaLnBrk="1" hangingPunct="1"/>
            <a:endParaRPr lang="en-US" altLang="ar-JO">
              <a:latin typeface="Aharoni" panose="02010803020104030203" pitchFamily="2" charset="-79"/>
              <a:cs typeface="Aharoni" panose="02010803020104030203" pitchFamily="2" charset="-79"/>
            </a:endParaRPr>
          </a:p>
          <a:p>
            <a:pPr defTabSz="914400" eaLnBrk="1" hangingPunct="1"/>
            <a:r>
              <a:rPr lang="en-US" altLang="ar-JO">
                <a:latin typeface="Aharoni" panose="02010803020104030203" pitchFamily="2" charset="-79"/>
                <a:cs typeface="Aharoni" panose="02010803020104030203" pitchFamily="2" charset="-79"/>
              </a:rPr>
              <a:t>Long thoracic N </a:t>
            </a:r>
          </a:p>
          <a:p>
            <a:pPr defTabSz="914400" eaLnBrk="1" hangingPunct="1"/>
            <a:endParaRPr lang="en-US" altLang="ar-JO">
              <a:latin typeface="Aharoni" panose="02010803020104030203" pitchFamily="2" charset="-79"/>
              <a:cs typeface="Aharoni" panose="02010803020104030203" pitchFamily="2" charset="-79"/>
            </a:endParaRPr>
          </a:p>
          <a:p>
            <a:pPr defTabSz="914400" eaLnBrk="1" hangingPunct="1"/>
            <a:r>
              <a:rPr lang="en-US" altLang="ar-JO">
                <a:latin typeface="Aharoni" panose="02010803020104030203" pitchFamily="2" charset="-79"/>
                <a:cs typeface="Aharoni" panose="02010803020104030203" pitchFamily="2" charset="-79"/>
              </a:rPr>
              <a:t>Accessory 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BA284462-968E-4876-A8A7-AD402BCF51C4}"/>
              </a:ext>
            </a:extLst>
          </p:cNvPr>
          <p:cNvSpPr>
            <a:spLocks noGrp="1"/>
          </p:cNvSpPr>
          <p:nvPr>
            <p:ph type="title"/>
          </p:nvPr>
        </p:nvSpPr>
        <p:spPr/>
        <p:txBody>
          <a:bodyPr/>
          <a:lstStyle/>
          <a:p>
            <a:pPr eaLnBrk="1" hangingPunct="1"/>
            <a:r>
              <a:rPr lang="en-US" altLang="en-US" b="1">
                <a:latin typeface="Candara" panose="020E0502030303020204" pitchFamily="34" charset="0"/>
                <a:cs typeface="Arial" panose="020B0604020202020204" pitchFamily="34" charset="0"/>
              </a:rPr>
              <a:t>Axillary nerve</a:t>
            </a:r>
            <a:r>
              <a:rPr lang="en-US" altLang="en-US" b="1" i="1">
                <a:latin typeface="Candara" panose="020E0502030303020204" pitchFamily="34" charset="0"/>
                <a:cs typeface="Arial" panose="020B0604020202020204" pitchFamily="34" charset="0"/>
              </a:rPr>
              <a:t> </a:t>
            </a:r>
            <a:r>
              <a:rPr lang="en-US" altLang="en-US" b="1">
                <a:latin typeface="Candara" panose="020E0502030303020204" pitchFamily="34" charset="0"/>
                <a:cs typeface="Arial" panose="020B0604020202020204" pitchFamily="34" charset="0"/>
              </a:rPr>
              <a:t>(C5,6</a:t>
            </a:r>
            <a:r>
              <a:rPr lang="ar-SY" altLang="en-US" b="1">
                <a:latin typeface="Candara" panose="020E0502030303020204" pitchFamily="34" charset="0"/>
                <a:cs typeface="Arial" panose="020B0604020202020204" pitchFamily="34" charset="0"/>
              </a:rPr>
              <a:t>(</a:t>
            </a:r>
            <a:br>
              <a:rPr lang="en-US" altLang="en-US" b="1">
                <a:latin typeface="Candara" panose="020E0502030303020204" pitchFamily="34" charset="0"/>
                <a:cs typeface="Arial" panose="020B0604020202020204" pitchFamily="34" charset="0"/>
              </a:rPr>
            </a:br>
            <a:endParaRPr lang="fr-FR" altLang="en-US" b="1">
              <a:latin typeface="Candara" panose="020E0502030303020204" pitchFamily="34" charset="0"/>
              <a:cs typeface="Arial" panose="020B0604020202020204" pitchFamily="34" charset="0"/>
            </a:endParaRPr>
          </a:p>
        </p:txBody>
      </p:sp>
      <p:sp>
        <p:nvSpPr>
          <p:cNvPr id="29699" name="Rectangle 3">
            <a:extLst>
              <a:ext uri="{FF2B5EF4-FFF2-40B4-BE49-F238E27FC236}">
                <a16:creationId xmlns:a16="http://schemas.microsoft.com/office/drawing/2014/main" id="{56C7AA09-5CE5-46B3-B500-73FD53C18A87}"/>
              </a:ext>
            </a:extLst>
          </p:cNvPr>
          <p:cNvSpPr>
            <a:spLocks noGrp="1"/>
          </p:cNvSpPr>
          <p:nvPr>
            <p:ph idx="1"/>
          </p:nvPr>
        </p:nvSpPr>
        <p:spPr>
          <a:xfrm>
            <a:off x="257175" y="1246188"/>
            <a:ext cx="8842375" cy="5791200"/>
          </a:xfrm>
        </p:spPr>
        <p:txBody>
          <a:bodyPr/>
          <a:lstStyle/>
          <a:p>
            <a:pPr eaLnBrk="1" hangingPunct="1"/>
            <a:endParaRPr lang="en-US" altLang="en-US" sz="2400" b="1" i="1">
              <a:latin typeface="Candara" panose="020E0502030303020204" pitchFamily="34" charset="0"/>
              <a:cs typeface="Arial" panose="020B0604020202020204" pitchFamily="34" charset="0"/>
            </a:endParaRPr>
          </a:p>
          <a:p>
            <a:pPr eaLnBrk="1" hangingPunct="1"/>
            <a:endParaRPr lang="en-US" altLang="en-US" sz="800" b="1">
              <a:latin typeface="Candara" panose="020E0502030303020204" pitchFamily="34" charset="0"/>
              <a:cs typeface="Arial" panose="020B0604020202020204" pitchFamily="34" charset="0"/>
            </a:endParaRPr>
          </a:p>
          <a:p>
            <a:pPr eaLnBrk="1" hangingPunct="1"/>
            <a:r>
              <a:rPr lang="en-US" altLang="en-US" sz="2400">
                <a:latin typeface="Candara" panose="020E0502030303020204" pitchFamily="34" charset="0"/>
                <a:cs typeface="Arial" panose="020B0604020202020204" pitchFamily="34" charset="0"/>
              </a:rPr>
              <a:t>Injuries during shoulder dislocation or fractures of the humeral neck</a:t>
            </a:r>
            <a:r>
              <a:rPr lang="ar-SY" altLang="en-US" sz="2400">
                <a:latin typeface="Candara" panose="020E0502030303020204" pitchFamily="34" charset="0"/>
                <a:cs typeface="Arial" panose="020B0604020202020204" pitchFamily="34" charset="0"/>
              </a:rPr>
              <a:t>.</a:t>
            </a:r>
            <a:endParaRPr lang="en-US" altLang="en-US" sz="2400">
              <a:latin typeface="Candara" panose="020E0502030303020204" pitchFamily="34" charset="0"/>
              <a:cs typeface="Arial" panose="020B0604020202020204" pitchFamily="34" charset="0"/>
            </a:endParaRPr>
          </a:p>
          <a:p>
            <a:pPr eaLnBrk="1" hangingPunct="1"/>
            <a:endParaRPr lang="ar-SY" altLang="en-US" sz="800">
              <a:latin typeface="Candara" panose="020E0502030303020204" pitchFamily="34" charset="0"/>
              <a:cs typeface="Arial" panose="020B0604020202020204" pitchFamily="34" charset="0"/>
            </a:endParaRPr>
          </a:p>
          <a:p>
            <a:pPr eaLnBrk="1" hangingPunct="1"/>
            <a:r>
              <a:rPr lang="en-US" altLang="en-US" sz="2400">
                <a:latin typeface="Candara" panose="020E0502030303020204" pitchFamily="34" charset="0"/>
                <a:cs typeface="Arial" panose="020B0604020202020204" pitchFamily="34" charset="0"/>
              </a:rPr>
              <a:t>Patient cannot abduct the shoulder owing to deltoid weakness</a:t>
            </a:r>
            <a:r>
              <a:rPr lang="ar-SY" altLang="en-US" sz="2400">
                <a:latin typeface="Candara" panose="020E0502030303020204" pitchFamily="34" charset="0"/>
                <a:cs typeface="Arial" panose="020B0604020202020204" pitchFamily="34" charset="0"/>
              </a:rPr>
              <a:t>.</a:t>
            </a:r>
            <a:r>
              <a:rPr lang="en-US" altLang="en-US" sz="2400">
                <a:latin typeface="Candara" panose="020E0502030303020204" pitchFamily="34" charset="0"/>
                <a:cs typeface="Arial" panose="020B0604020202020204" pitchFamily="34" charset="0"/>
              </a:rPr>
              <a:t> (Abduction initiated but not maintained ).</a:t>
            </a:r>
          </a:p>
          <a:p>
            <a:pPr eaLnBrk="1" hangingPunct="1"/>
            <a:endParaRPr lang="ar-SY" altLang="en-US" sz="800">
              <a:latin typeface="Candara" panose="020E0502030303020204" pitchFamily="34" charset="0"/>
              <a:cs typeface="Arial" panose="020B0604020202020204" pitchFamily="34" charset="0"/>
            </a:endParaRPr>
          </a:p>
          <a:p>
            <a:pPr eaLnBrk="1" hangingPunct="1"/>
            <a:r>
              <a:rPr lang="en-US" altLang="en-US" sz="2400">
                <a:latin typeface="Candara" panose="020E0502030303020204" pitchFamily="34" charset="0"/>
                <a:cs typeface="Arial" panose="020B0604020202020204" pitchFamily="34" charset="0"/>
              </a:rPr>
              <a:t>There may be a small patch of numbness over the deltoid (C5 dermatome).</a:t>
            </a:r>
          </a:p>
          <a:p>
            <a:pPr eaLnBrk="1" hangingPunct="1"/>
            <a:endParaRPr lang="ar-SY" altLang="en-US" sz="800">
              <a:latin typeface="Candara" panose="020E0502030303020204" pitchFamily="34" charset="0"/>
              <a:cs typeface="Arial" panose="020B0604020202020204" pitchFamily="34" charset="0"/>
            </a:endParaRPr>
          </a:p>
          <a:p>
            <a:pPr eaLnBrk="1" hangingPunct="1"/>
            <a:r>
              <a:rPr lang="en-US" altLang="en-US" sz="2400">
                <a:latin typeface="Candara" panose="020E0502030303020204" pitchFamily="34" charset="0"/>
                <a:cs typeface="Arial" panose="020B0604020202020204" pitchFamily="34" charset="0"/>
              </a:rPr>
              <a:t>The nerve usually recovers spontaneously, but if there is no recovery by 8 weeks, the nerve should be explored and grafted</a:t>
            </a:r>
            <a:r>
              <a:rPr lang="ar-SY" altLang="en-US" sz="2400">
                <a:latin typeface="Candara" panose="020E0502030303020204" pitchFamily="34" charset="0"/>
                <a:cs typeface="Arial" panose="020B0604020202020204" pitchFamily="34" charset="0"/>
              </a:rPr>
              <a:t>.</a:t>
            </a:r>
            <a:endParaRPr lang="en-US" altLang="en-US" sz="2400">
              <a:latin typeface="Candara" panose="020E0502030303020204" pitchFamily="34" charset="0"/>
              <a:cs typeface="Arial" panose="020B0604020202020204" pitchFamily="34" charset="0"/>
            </a:endParaRPr>
          </a:p>
          <a:p>
            <a:pPr eaLnBrk="1" hangingPunct="1"/>
            <a:endParaRPr lang="en-US" altLang="en-US" sz="800">
              <a:latin typeface="Candara" panose="020E0502030303020204" pitchFamily="34" charset="0"/>
              <a:cs typeface="Arial" panose="020B0604020202020204" pitchFamily="34" charset="0"/>
            </a:endParaRPr>
          </a:p>
          <a:p>
            <a:pPr eaLnBrk="1" hangingPunct="1"/>
            <a:r>
              <a:rPr lang="en-US" altLang="en-US" sz="2400">
                <a:latin typeface="Candara" panose="020E0502030303020204" pitchFamily="34" charset="0"/>
                <a:cs typeface="Arial" panose="020B0604020202020204" pitchFamily="34" charset="0"/>
              </a:rPr>
              <a:t>Good result if surgery is performed within 12weeks of injury</a:t>
            </a:r>
            <a:r>
              <a:rPr lang="en-US" altLang="en-US" sz="2400">
                <a:solidFill>
                  <a:srgbClr val="FF3300"/>
                </a:solidFill>
                <a:latin typeface="Candara" panose="020E0502030303020204" pitchFamily="34" charset="0"/>
                <a:cs typeface="Arial" panose="020B0604020202020204" pitchFamily="34" charset="0"/>
              </a:rPr>
              <a:t>.</a:t>
            </a:r>
            <a:endParaRPr lang="fr-FR" altLang="en-US" sz="2400">
              <a:solidFill>
                <a:srgbClr val="FF3300"/>
              </a:solidFill>
              <a:latin typeface="Candara" panose="020E0502030303020204" pitchFamily="34" charset="0"/>
              <a:cs typeface="Arial" panose="020B0604020202020204" pitchFamily="34" charset="0"/>
            </a:endParaRPr>
          </a:p>
        </p:txBody>
      </p:sp>
      <p:sp>
        <p:nvSpPr>
          <p:cNvPr id="29700" name="Slide Number Placeholder 5">
            <a:extLst>
              <a:ext uri="{FF2B5EF4-FFF2-40B4-BE49-F238E27FC236}">
                <a16:creationId xmlns:a16="http://schemas.microsoft.com/office/drawing/2014/main" id="{2E8C2FE4-8930-4627-89D2-D5F6172234D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1F56CC0B-D777-4CD7-B427-143478DDF91A}" type="slidenum">
              <a:rPr lang="ar-SA" altLang="en-US" sz="1200" smtClean="0">
                <a:solidFill>
                  <a:srgbClr val="898989"/>
                </a:solidFill>
              </a:rPr>
              <a:pPr>
                <a:lnSpc>
                  <a:spcPct val="100000"/>
                </a:lnSpc>
                <a:spcBef>
                  <a:spcPct val="0"/>
                </a:spcBef>
                <a:buFontTx/>
                <a:buNone/>
              </a:pPr>
              <a:t>24</a:t>
            </a:fld>
            <a:endParaRPr lang="en-US" altLang="en-US" sz="1200">
              <a:solidFill>
                <a:srgbClr val="898989"/>
              </a:solidFill>
            </a:endParaRPr>
          </a:p>
        </p:txBody>
      </p:sp>
      <p:pic>
        <p:nvPicPr>
          <p:cNvPr id="29701" name="Picture 6">
            <a:extLst>
              <a:ext uri="{FF2B5EF4-FFF2-40B4-BE49-F238E27FC236}">
                <a16:creationId xmlns:a16="http://schemas.microsoft.com/office/drawing/2014/main" id="{7C231AD5-C478-4B56-9489-8C4E778873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9050" y="517525"/>
            <a:ext cx="317341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a:extLst>
              <a:ext uri="{FF2B5EF4-FFF2-40B4-BE49-F238E27FC236}">
                <a16:creationId xmlns:a16="http://schemas.microsoft.com/office/drawing/2014/main" id="{62200DCC-66CA-47CC-9667-62FE318FE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5925" y="104775"/>
            <a:ext cx="404018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Image result for axillary nerve injury">
            <a:hlinkClick r:id="rId3"/>
            <a:extLst>
              <a:ext uri="{FF2B5EF4-FFF2-40B4-BE49-F238E27FC236}">
                <a16:creationId xmlns:a16="http://schemas.microsoft.com/office/drawing/2014/main" id="{C3E7435F-651F-4779-AD83-470BC30C4D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04775"/>
            <a:ext cx="4225925" cy="358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6">
            <a:extLst>
              <a:ext uri="{FF2B5EF4-FFF2-40B4-BE49-F238E27FC236}">
                <a16:creationId xmlns:a16="http://schemas.microsoft.com/office/drawing/2014/main" id="{712E62E0-0608-41CB-B4CD-BF28EE3B2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0500" y="0"/>
            <a:ext cx="4381500" cy="441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8">
            <a:extLst>
              <a:ext uri="{FF2B5EF4-FFF2-40B4-BE49-F238E27FC236}">
                <a16:creationId xmlns:a16="http://schemas.microsoft.com/office/drawing/2014/main" id="{253458D7-E1FE-463B-82BA-656302F3BC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3213" y="3533775"/>
            <a:ext cx="5303837" cy="324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57D0B14F-1AC0-4AB9-9C2E-47D2AEC79C4F}"/>
              </a:ext>
            </a:extLst>
          </p:cNvPr>
          <p:cNvSpPr>
            <a:spLocks noGrp="1"/>
          </p:cNvSpPr>
          <p:nvPr>
            <p:ph type="title"/>
          </p:nvPr>
        </p:nvSpPr>
        <p:spPr/>
        <p:txBody>
          <a:bodyPr/>
          <a:lstStyle/>
          <a:p>
            <a:endParaRPr lang="en-US" altLang="en-US"/>
          </a:p>
        </p:txBody>
      </p:sp>
      <p:sp>
        <p:nvSpPr>
          <p:cNvPr id="31747" name="Content Placeholder 2">
            <a:extLst>
              <a:ext uri="{FF2B5EF4-FFF2-40B4-BE49-F238E27FC236}">
                <a16:creationId xmlns:a16="http://schemas.microsoft.com/office/drawing/2014/main" id="{258B0B24-F0CD-4F5F-904D-F08756EACFB5}"/>
              </a:ext>
            </a:extLst>
          </p:cNvPr>
          <p:cNvSpPr>
            <a:spLocks noGrp="1"/>
          </p:cNvSpPr>
          <p:nvPr>
            <p:ph idx="1"/>
          </p:nvPr>
        </p:nvSpPr>
        <p:spPr/>
        <p:txBody>
          <a:bodyPr/>
          <a:lstStyle/>
          <a:p>
            <a:endParaRPr lang="en-US" altLang="en-US"/>
          </a:p>
        </p:txBody>
      </p:sp>
      <p:pic>
        <p:nvPicPr>
          <p:cNvPr id="31748" name="Picture 3">
            <a:extLst>
              <a:ext uri="{FF2B5EF4-FFF2-40B4-BE49-F238E27FC236}">
                <a16:creationId xmlns:a16="http://schemas.microsoft.com/office/drawing/2014/main" id="{BB0C5C04-EA44-4560-8F5F-6913D5A70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a:extLst>
              <a:ext uri="{FF2B5EF4-FFF2-40B4-BE49-F238E27FC236}">
                <a16:creationId xmlns:a16="http://schemas.microsoft.com/office/drawing/2014/main" id="{20C53655-FF98-4FB6-A12E-E2EDBAF39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35050"/>
            <a:ext cx="121920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2">
            <a:extLst>
              <a:ext uri="{FF2B5EF4-FFF2-40B4-BE49-F238E27FC236}">
                <a16:creationId xmlns:a16="http://schemas.microsoft.com/office/drawing/2014/main" id="{5A6EA7E5-E7D5-4434-ABB8-D38D4196A961}"/>
              </a:ext>
            </a:extLst>
          </p:cNvPr>
          <p:cNvSpPr>
            <a:spLocks noGrp="1"/>
          </p:cNvSpPr>
          <p:nvPr>
            <p:ph type="title"/>
          </p:nvPr>
        </p:nvSpPr>
        <p:spPr>
          <a:xfrm>
            <a:off x="0" y="0"/>
            <a:ext cx="10515600" cy="1679575"/>
          </a:xfrm>
        </p:spPr>
        <p:txBody>
          <a:bodyPr/>
          <a:lstStyle/>
          <a:p>
            <a:pPr eaLnBrk="1" hangingPunct="1"/>
            <a:r>
              <a:rPr lang="en-US" altLang="en-US" b="1">
                <a:latin typeface="Candara" panose="020E0502030303020204" pitchFamily="34" charset="0"/>
                <a:cs typeface="Arial" panose="020B0604020202020204" pitchFamily="34" charset="0"/>
              </a:rPr>
              <a:t>Radial nerve</a:t>
            </a:r>
            <a:r>
              <a:rPr lang="en-US" altLang="en-US" b="1" i="1">
                <a:latin typeface="Candara" panose="020E0502030303020204" pitchFamily="34" charset="0"/>
                <a:cs typeface="Arial" panose="020B0604020202020204" pitchFamily="34" charset="0"/>
              </a:rPr>
              <a:t> </a:t>
            </a:r>
            <a:r>
              <a:rPr lang="en-US" altLang="en-US" b="1">
                <a:latin typeface="Candara" panose="020E0502030303020204" pitchFamily="34" charset="0"/>
                <a:cs typeface="Arial" panose="020B0604020202020204" pitchFamily="34" charset="0"/>
              </a:rPr>
              <a:t>(C5,6,7,8,T1)</a:t>
            </a:r>
            <a:br>
              <a:rPr lang="en-US" altLang="en-US" b="1">
                <a:latin typeface="Candara" panose="020E0502030303020204" pitchFamily="34" charset="0"/>
                <a:cs typeface="Arial" panose="020B0604020202020204" pitchFamily="34" charset="0"/>
              </a:rPr>
            </a:br>
            <a:endParaRPr lang="fr-FR" altLang="en-US" b="1">
              <a:latin typeface="Candara" panose="020E0502030303020204" pitchFamily="34"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a:extLst>
              <a:ext uri="{FF2B5EF4-FFF2-40B4-BE49-F238E27FC236}">
                <a16:creationId xmlns:a16="http://schemas.microsoft.com/office/drawing/2014/main" id="{B8F031F3-A34C-48A5-BF06-8AEB00452C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B6446520-9910-479E-8226-424BB2540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425"/>
            <a:ext cx="12192000"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FE7B59C-90B0-44AC-8B3A-B7BF0DD509D4}"/>
              </a:ext>
            </a:extLst>
          </p:cNvPr>
          <p:cNvSpPr>
            <a:spLocks noGrp="1"/>
          </p:cNvSpPr>
          <p:nvPr>
            <p:ph type="title"/>
          </p:nvPr>
        </p:nvSpPr>
        <p:spPr/>
        <p:txBody>
          <a:bodyPr/>
          <a:lstStyle/>
          <a:p>
            <a:pPr eaLnBrk="1" hangingPunct="1"/>
            <a:r>
              <a:rPr lang="en-US" altLang="en-US">
                <a:latin typeface="Candara" panose="020E0502030303020204" pitchFamily="34" charset="0"/>
                <a:cs typeface="Arial" panose="020B0604020202020204" pitchFamily="34" charset="0"/>
              </a:rPr>
              <a:t>Mechanism of injury :</a:t>
            </a:r>
          </a:p>
        </p:txBody>
      </p:sp>
      <p:sp>
        <p:nvSpPr>
          <p:cNvPr id="5123" name="Content Placeholder 2">
            <a:extLst>
              <a:ext uri="{FF2B5EF4-FFF2-40B4-BE49-F238E27FC236}">
                <a16:creationId xmlns:a16="http://schemas.microsoft.com/office/drawing/2014/main" id="{27BE2832-A404-4DA5-8A35-D471B2692CE5}"/>
              </a:ext>
            </a:extLst>
          </p:cNvPr>
          <p:cNvSpPr>
            <a:spLocks noGrp="1"/>
          </p:cNvSpPr>
          <p:nvPr>
            <p:ph idx="1"/>
          </p:nvPr>
        </p:nvSpPr>
        <p:spPr/>
        <p:txBody>
          <a:bodyPr/>
          <a:lstStyle/>
          <a:p>
            <a:pPr eaLnBrk="1" hangingPunct="1"/>
            <a:r>
              <a:rPr lang="en-US" altLang="en-US" sz="4000">
                <a:latin typeface="Candara" panose="020E0502030303020204" pitchFamily="34" charset="0"/>
                <a:cs typeface="Arial" panose="020B0604020202020204" pitchFamily="34" charset="0"/>
              </a:rPr>
              <a:t>The nerve is injured by:</a:t>
            </a:r>
          </a:p>
          <a:p>
            <a:pPr marL="971550" lvl="1" indent="-514350" eaLnBrk="1" hangingPunct="1">
              <a:buFont typeface="Forte" panose="03060902040502070203" pitchFamily="66" charset="0"/>
              <a:buAutoNum type="alphaUcPeriod"/>
            </a:pPr>
            <a:r>
              <a:rPr lang="en-US" altLang="en-US" sz="3000">
                <a:latin typeface="Candara" panose="020E0502030303020204" pitchFamily="34" charset="0"/>
                <a:cs typeface="Arial" panose="020B0604020202020204" pitchFamily="34" charset="0"/>
              </a:rPr>
              <a:t>Ischaemia</a:t>
            </a:r>
          </a:p>
          <a:p>
            <a:pPr marL="971550" lvl="1" indent="-514350" eaLnBrk="1" hangingPunct="1">
              <a:buFont typeface="Forte" panose="03060902040502070203" pitchFamily="66" charset="0"/>
              <a:buAutoNum type="alphaUcPeriod"/>
            </a:pPr>
            <a:r>
              <a:rPr lang="en-US" altLang="en-US" sz="3000">
                <a:latin typeface="Candara" panose="020E0502030303020204" pitchFamily="34" charset="0"/>
                <a:cs typeface="Arial" panose="020B0604020202020204" pitchFamily="34" charset="0"/>
              </a:rPr>
              <a:t>Compression</a:t>
            </a:r>
          </a:p>
          <a:p>
            <a:pPr marL="971550" lvl="1" indent="-514350" eaLnBrk="1" hangingPunct="1">
              <a:buFont typeface="Forte" panose="03060902040502070203" pitchFamily="66" charset="0"/>
              <a:buAutoNum type="alphaUcPeriod"/>
            </a:pPr>
            <a:r>
              <a:rPr lang="en-US" altLang="en-US" sz="3000">
                <a:latin typeface="Candara" panose="020E0502030303020204" pitchFamily="34" charset="0"/>
                <a:cs typeface="Arial" panose="020B0604020202020204" pitchFamily="34" charset="0"/>
              </a:rPr>
              <a:t>Traction</a:t>
            </a:r>
          </a:p>
          <a:p>
            <a:pPr marL="971550" lvl="1" indent="-514350" eaLnBrk="1" hangingPunct="1">
              <a:buFont typeface="Forte" panose="03060902040502070203" pitchFamily="66" charset="0"/>
              <a:buAutoNum type="alphaUcPeriod"/>
            </a:pPr>
            <a:r>
              <a:rPr lang="en-US" altLang="en-US" sz="3000">
                <a:latin typeface="Candara" panose="020E0502030303020204" pitchFamily="34" charset="0"/>
                <a:cs typeface="Arial" panose="020B0604020202020204" pitchFamily="34" charset="0"/>
              </a:rPr>
              <a:t>Laceration</a:t>
            </a:r>
          </a:p>
          <a:p>
            <a:pPr marL="971550" lvl="1" indent="-514350" eaLnBrk="1" hangingPunct="1">
              <a:buFont typeface="Forte" panose="03060902040502070203" pitchFamily="66" charset="0"/>
              <a:buAutoNum type="alphaUcPeriod"/>
            </a:pPr>
            <a:r>
              <a:rPr lang="en-US" altLang="en-US" sz="3000">
                <a:latin typeface="Candara" panose="020E0502030303020204" pitchFamily="34" charset="0"/>
                <a:cs typeface="Arial" panose="020B0604020202020204" pitchFamily="34" charset="0"/>
              </a:rPr>
              <a:t>burning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762A14A-9A12-4F24-A6B1-7EC5B0E6B8EC}"/>
              </a:ext>
            </a:extLst>
          </p:cNvPr>
          <p:cNvSpPr>
            <a:spLocks noGrp="1"/>
          </p:cNvSpPr>
          <p:nvPr>
            <p:ph type="title"/>
          </p:nvPr>
        </p:nvSpPr>
        <p:spPr/>
        <p:txBody>
          <a:bodyPr/>
          <a:lstStyle/>
          <a:p>
            <a:pPr eaLnBrk="1" hangingPunct="1"/>
            <a:r>
              <a:rPr lang="en-US" altLang="en-US" b="1">
                <a:latin typeface="Candara" panose="020E0502030303020204" pitchFamily="34" charset="0"/>
                <a:cs typeface="Arial" panose="020B0604020202020204" pitchFamily="34" charset="0"/>
              </a:rPr>
              <a:t>Radial nerve</a:t>
            </a:r>
            <a:r>
              <a:rPr lang="en-US" altLang="en-US" b="1" i="1">
                <a:latin typeface="Candara" panose="020E0502030303020204" pitchFamily="34" charset="0"/>
                <a:cs typeface="Arial" panose="020B0604020202020204" pitchFamily="34" charset="0"/>
              </a:rPr>
              <a:t> </a:t>
            </a:r>
            <a:r>
              <a:rPr lang="en-US" altLang="en-US" b="1">
                <a:latin typeface="Candara" panose="020E0502030303020204" pitchFamily="34" charset="0"/>
                <a:cs typeface="Arial" panose="020B0604020202020204" pitchFamily="34" charset="0"/>
              </a:rPr>
              <a:t>(C5,6,7,8,T1)</a:t>
            </a:r>
            <a:br>
              <a:rPr lang="en-US" altLang="en-US" b="1">
                <a:latin typeface="Candara" panose="020E0502030303020204" pitchFamily="34" charset="0"/>
                <a:cs typeface="Arial" panose="020B0604020202020204" pitchFamily="34" charset="0"/>
              </a:rPr>
            </a:br>
            <a:endParaRPr lang="fr-FR" altLang="en-US" b="1">
              <a:latin typeface="Candara" panose="020E0502030303020204" pitchFamily="34" charset="0"/>
              <a:cs typeface="Arial" panose="020B0604020202020204" pitchFamily="34" charset="0"/>
            </a:endParaRPr>
          </a:p>
        </p:txBody>
      </p:sp>
      <p:sp>
        <p:nvSpPr>
          <p:cNvPr id="35843" name="Rectangle 3">
            <a:extLst>
              <a:ext uri="{FF2B5EF4-FFF2-40B4-BE49-F238E27FC236}">
                <a16:creationId xmlns:a16="http://schemas.microsoft.com/office/drawing/2014/main" id="{7D5E42E0-B817-42B4-AB75-C8CC76BAD898}"/>
              </a:ext>
            </a:extLst>
          </p:cNvPr>
          <p:cNvSpPr>
            <a:spLocks noGrp="1"/>
          </p:cNvSpPr>
          <p:nvPr>
            <p:ph idx="1"/>
          </p:nvPr>
        </p:nvSpPr>
        <p:spPr>
          <a:xfrm>
            <a:off x="0" y="974725"/>
            <a:ext cx="12192000" cy="5467350"/>
          </a:xfrm>
        </p:spPr>
        <p:txBody>
          <a:bodyPr/>
          <a:lstStyle/>
          <a:p>
            <a:pPr eaLnBrk="1" hangingPunct="1"/>
            <a:endParaRPr lang="en-US" altLang="en-US" b="1" i="1">
              <a:latin typeface="Candara" panose="020E0502030303020204" pitchFamily="34" charset="0"/>
              <a:cs typeface="Arial" panose="020B0604020202020204" pitchFamily="34" charset="0"/>
            </a:endParaRPr>
          </a:p>
          <a:p>
            <a:pPr eaLnBrk="1" hangingPunct="1"/>
            <a:endParaRPr lang="ar-SY" altLang="en-US" b="1">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The radial nerve may be injured at the elbow, in the upper arm or in the axilla</a:t>
            </a:r>
            <a:r>
              <a:rPr lang="ar-SY" altLang="en-US">
                <a:latin typeface="Candara" panose="020E0502030303020204" pitchFamily="34" charset="0"/>
                <a:cs typeface="Arial" panose="020B0604020202020204" pitchFamily="34" charset="0"/>
              </a:rPr>
              <a:t>.</a:t>
            </a:r>
            <a:endParaRPr lang="en-US" altLang="en-US">
              <a:latin typeface="Candara" panose="020E0502030303020204" pitchFamily="34" charset="0"/>
              <a:cs typeface="Arial" panose="020B0604020202020204" pitchFamily="34" charset="0"/>
            </a:endParaRPr>
          </a:p>
          <a:p>
            <a:pPr eaLnBrk="1" hangingPunct="1"/>
            <a:endParaRPr lang="ar-SY" altLang="en-US">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Low lesions: are usually due to fractures or dislocations at the elbow.</a:t>
            </a:r>
          </a:p>
          <a:p>
            <a:pPr eaLnBrk="1" hangingPunct="1"/>
            <a:endParaRPr lang="en-US" altLang="en-US">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The patient  cannot extend the metacarpophalangial joints</a:t>
            </a:r>
            <a:r>
              <a:rPr lang="ar-SY" altLang="en-US">
                <a:latin typeface="Candara" panose="020E0502030303020204" pitchFamily="34" charset="0"/>
                <a:cs typeface="Arial" panose="020B0604020202020204" pitchFamily="34" charset="0"/>
              </a:rPr>
              <a:t>.</a:t>
            </a:r>
            <a:endParaRPr lang="en-US" altLang="en-US">
              <a:latin typeface="Candara" panose="020E0502030303020204" pitchFamily="34" charset="0"/>
              <a:cs typeface="Arial" panose="020B0604020202020204" pitchFamily="34" charset="0"/>
            </a:endParaRPr>
          </a:p>
          <a:p>
            <a:pPr eaLnBrk="1" hangingPunct="1"/>
            <a:endParaRPr lang="fr-FR" altLang="en-US">
              <a:latin typeface="Candara" panose="020E0502030303020204" pitchFamily="34" charset="0"/>
              <a:cs typeface="Arial" panose="020B0604020202020204" pitchFamily="34" charset="0"/>
            </a:endParaRPr>
          </a:p>
        </p:txBody>
      </p:sp>
      <p:sp>
        <p:nvSpPr>
          <p:cNvPr id="35844" name="Slide Number Placeholder 5">
            <a:extLst>
              <a:ext uri="{FF2B5EF4-FFF2-40B4-BE49-F238E27FC236}">
                <a16:creationId xmlns:a16="http://schemas.microsoft.com/office/drawing/2014/main" id="{8B0F3648-EC10-4661-AFF7-3D3033943ED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FCFF9F55-94EB-41F9-B657-E048BAE4D016}" type="slidenum">
              <a:rPr lang="ar-SA" altLang="en-US" sz="1200" smtClean="0"/>
              <a:pPr>
                <a:lnSpc>
                  <a:spcPct val="100000"/>
                </a:lnSpc>
                <a:spcBef>
                  <a:spcPct val="0"/>
                </a:spcBef>
                <a:buFontTx/>
                <a:buNone/>
              </a:pPr>
              <a:t>30</a:t>
            </a:fld>
            <a:endParaRPr lang="en-US" altLang="en-US"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974042D-46F7-4546-B25C-E57C24A8F82C}"/>
              </a:ext>
            </a:extLst>
          </p:cNvPr>
          <p:cNvSpPr>
            <a:spLocks noGrp="1"/>
          </p:cNvSpPr>
          <p:nvPr>
            <p:ph type="title"/>
          </p:nvPr>
        </p:nvSpPr>
        <p:spPr/>
        <p:txBody>
          <a:bodyPr/>
          <a:lstStyle/>
          <a:p>
            <a:pPr eaLnBrk="1" hangingPunct="1"/>
            <a:r>
              <a:rPr lang="en-US" altLang="en-US" b="1">
                <a:latin typeface="Candara" panose="020E0502030303020204" pitchFamily="34" charset="0"/>
                <a:cs typeface="Arial" panose="020B0604020202020204" pitchFamily="34" charset="0"/>
              </a:rPr>
              <a:t>Radial nerve</a:t>
            </a:r>
            <a:r>
              <a:rPr lang="en-US" altLang="en-US" b="1" i="1">
                <a:latin typeface="Candara" panose="020E0502030303020204" pitchFamily="34" charset="0"/>
                <a:cs typeface="Arial" panose="020B0604020202020204" pitchFamily="34" charset="0"/>
              </a:rPr>
              <a:t> </a:t>
            </a:r>
            <a:r>
              <a:rPr lang="en-US" altLang="en-US" b="1">
                <a:latin typeface="Candara" panose="020E0502030303020204" pitchFamily="34" charset="0"/>
                <a:cs typeface="Arial" panose="020B0604020202020204" pitchFamily="34" charset="0"/>
              </a:rPr>
              <a:t>(C5,6,7,8,T1)</a:t>
            </a:r>
            <a:br>
              <a:rPr lang="en-US" altLang="en-US" b="1">
                <a:latin typeface="Candara" panose="020E0502030303020204" pitchFamily="34" charset="0"/>
                <a:cs typeface="Arial" panose="020B0604020202020204" pitchFamily="34" charset="0"/>
              </a:rPr>
            </a:br>
            <a:endParaRPr lang="fr-FR" altLang="en-US" b="1">
              <a:latin typeface="Candara" panose="020E0502030303020204" pitchFamily="34" charset="0"/>
              <a:cs typeface="Arial" panose="020B0604020202020204" pitchFamily="34" charset="0"/>
            </a:endParaRPr>
          </a:p>
        </p:txBody>
      </p:sp>
      <p:sp>
        <p:nvSpPr>
          <p:cNvPr id="36867" name="Rectangle 3">
            <a:extLst>
              <a:ext uri="{FF2B5EF4-FFF2-40B4-BE49-F238E27FC236}">
                <a16:creationId xmlns:a16="http://schemas.microsoft.com/office/drawing/2014/main" id="{374EC841-8088-4A00-B1E6-96C7C4B16806}"/>
              </a:ext>
            </a:extLst>
          </p:cNvPr>
          <p:cNvSpPr>
            <a:spLocks noGrp="1"/>
          </p:cNvSpPr>
          <p:nvPr>
            <p:ph idx="1"/>
          </p:nvPr>
        </p:nvSpPr>
        <p:spPr>
          <a:xfrm>
            <a:off x="0" y="1423988"/>
            <a:ext cx="11872913" cy="4525962"/>
          </a:xfrm>
        </p:spPr>
        <p:txBody>
          <a:bodyPr/>
          <a:lstStyle/>
          <a:p>
            <a:pPr eaLnBrk="1" hangingPunct="1"/>
            <a:endParaRPr lang="en-US" altLang="en-US" b="1">
              <a:latin typeface="Candara" panose="020E0502030303020204" pitchFamily="34" charset="0"/>
              <a:cs typeface="Arial" panose="020B0604020202020204" pitchFamily="34" charset="0"/>
            </a:endParaRPr>
          </a:p>
          <a:p>
            <a:pPr eaLnBrk="1" hangingPunct="1"/>
            <a:endParaRPr lang="en-US" altLang="en-US" sz="900" b="1">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High lesions</a:t>
            </a:r>
            <a:r>
              <a:rPr lang="en-US" altLang="en-US" b="1">
                <a:latin typeface="Candara" panose="020E0502030303020204" pitchFamily="34" charset="0"/>
                <a:cs typeface="Arial" panose="020B0604020202020204" pitchFamily="34" charset="0"/>
              </a:rPr>
              <a:t>:</a:t>
            </a:r>
            <a:r>
              <a:rPr lang="en-US" altLang="en-US">
                <a:latin typeface="Candara" panose="020E0502030303020204" pitchFamily="34" charset="0"/>
                <a:cs typeface="Arial" panose="020B0604020202020204" pitchFamily="34" charset="0"/>
              </a:rPr>
              <a:t> occur with fractures of the humerous. </a:t>
            </a:r>
          </a:p>
          <a:p>
            <a:pPr eaLnBrk="1" hangingPunct="1"/>
            <a:endParaRPr lang="en-US" altLang="en-US" sz="900">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They are also seen after prolonged tourniquet pressure.</a:t>
            </a:r>
          </a:p>
          <a:p>
            <a:pPr eaLnBrk="1" hangingPunct="1"/>
            <a:endParaRPr lang="en-US" altLang="en-US" sz="900">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There is an obvious wrist-drop due to weakness of the wrist extensors and a small patch of sensory loss on the back of the hand at the base of the thumb</a:t>
            </a:r>
            <a:r>
              <a:rPr lang="ar-SY" altLang="en-US">
                <a:latin typeface="Candara" panose="020E0502030303020204" pitchFamily="34" charset="0"/>
                <a:cs typeface="Arial" panose="020B0604020202020204" pitchFamily="34" charset="0"/>
              </a:rPr>
              <a:t>.</a:t>
            </a:r>
            <a:endParaRPr lang="en-US" altLang="en-US">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Sensory loss around anatomical snuffbox </a:t>
            </a:r>
          </a:p>
          <a:p>
            <a:pPr eaLnBrk="1" hangingPunct="1"/>
            <a:endParaRPr lang="fr-FR" altLang="en-US" b="1">
              <a:latin typeface="Candara" panose="020E0502030303020204" pitchFamily="34" charset="0"/>
              <a:cs typeface="Arial" panose="020B0604020202020204" pitchFamily="34" charset="0"/>
            </a:endParaRPr>
          </a:p>
        </p:txBody>
      </p:sp>
      <p:sp>
        <p:nvSpPr>
          <p:cNvPr id="36868" name="Slide Number Placeholder 5">
            <a:extLst>
              <a:ext uri="{FF2B5EF4-FFF2-40B4-BE49-F238E27FC236}">
                <a16:creationId xmlns:a16="http://schemas.microsoft.com/office/drawing/2014/main" id="{8EE7C95F-AD48-4D32-9443-9C4C2C201D8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A4AC7F62-70F3-4E91-A8D6-61C3EE8021EF}" type="slidenum">
              <a:rPr lang="ar-SA" altLang="en-US" sz="1200" smtClean="0"/>
              <a:pPr>
                <a:lnSpc>
                  <a:spcPct val="100000"/>
                </a:lnSpc>
                <a:spcBef>
                  <a:spcPct val="0"/>
                </a:spcBef>
                <a:buFontTx/>
                <a:buNone/>
              </a:pPr>
              <a:t>31</a:t>
            </a:fld>
            <a:endParaRPr lang="en-US" altLang="en-US" sz="12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14AE07E-6262-46A6-8A39-B12D6C39D914}"/>
              </a:ext>
            </a:extLst>
          </p:cNvPr>
          <p:cNvSpPr>
            <a:spLocks noGrp="1"/>
          </p:cNvSpPr>
          <p:nvPr>
            <p:ph type="title"/>
          </p:nvPr>
        </p:nvSpPr>
        <p:spPr/>
        <p:txBody>
          <a:bodyPr/>
          <a:lstStyle/>
          <a:p>
            <a:pPr eaLnBrk="1" hangingPunct="1"/>
            <a:r>
              <a:rPr lang="en-US" altLang="en-US" b="1">
                <a:latin typeface="Candara" panose="020E0502030303020204" pitchFamily="34" charset="0"/>
                <a:cs typeface="Arial" panose="020B0604020202020204" pitchFamily="34" charset="0"/>
              </a:rPr>
              <a:t>Radial nerve</a:t>
            </a:r>
            <a:r>
              <a:rPr lang="en-US" altLang="en-US" b="1" i="1">
                <a:latin typeface="Candara" panose="020E0502030303020204" pitchFamily="34" charset="0"/>
                <a:cs typeface="Arial" panose="020B0604020202020204" pitchFamily="34" charset="0"/>
              </a:rPr>
              <a:t> </a:t>
            </a:r>
            <a:r>
              <a:rPr lang="en-US" altLang="en-US" b="1">
                <a:latin typeface="Candara" panose="020E0502030303020204" pitchFamily="34" charset="0"/>
                <a:cs typeface="Arial" panose="020B0604020202020204" pitchFamily="34" charset="0"/>
              </a:rPr>
              <a:t>(C5,6,7,8,T1)</a:t>
            </a:r>
            <a:br>
              <a:rPr lang="en-US" altLang="en-US" b="1">
                <a:latin typeface="Candara" panose="020E0502030303020204" pitchFamily="34" charset="0"/>
                <a:cs typeface="Arial" panose="020B0604020202020204" pitchFamily="34" charset="0"/>
              </a:rPr>
            </a:br>
            <a:endParaRPr lang="fr-FR" altLang="en-US" b="1">
              <a:latin typeface="Candara" panose="020E0502030303020204" pitchFamily="34" charset="0"/>
              <a:cs typeface="Arial" panose="020B0604020202020204" pitchFamily="34" charset="0"/>
            </a:endParaRPr>
          </a:p>
        </p:txBody>
      </p:sp>
      <p:sp>
        <p:nvSpPr>
          <p:cNvPr id="37891" name="Rectangle 3">
            <a:extLst>
              <a:ext uri="{FF2B5EF4-FFF2-40B4-BE49-F238E27FC236}">
                <a16:creationId xmlns:a16="http://schemas.microsoft.com/office/drawing/2014/main" id="{C942F728-BDE8-4957-835D-5B79F95614E7}"/>
              </a:ext>
            </a:extLst>
          </p:cNvPr>
          <p:cNvSpPr>
            <a:spLocks noGrp="1"/>
          </p:cNvSpPr>
          <p:nvPr>
            <p:ph idx="1"/>
          </p:nvPr>
        </p:nvSpPr>
        <p:spPr>
          <a:xfrm>
            <a:off x="195263" y="1246188"/>
            <a:ext cx="11158537" cy="5791200"/>
          </a:xfrm>
        </p:spPr>
        <p:txBody>
          <a:bodyPr/>
          <a:lstStyle/>
          <a:p>
            <a:pPr eaLnBrk="1" hangingPunct="1">
              <a:buFont typeface="Arial" panose="020B0604020202020204" pitchFamily="34" charset="0"/>
              <a:buNone/>
            </a:pPr>
            <a:r>
              <a:rPr lang="en-US" altLang="en-US" b="1">
                <a:latin typeface="Candara" panose="020E0502030303020204" pitchFamily="34" charset="0"/>
                <a:cs typeface="Arial" panose="020B0604020202020204" pitchFamily="34" charset="0"/>
              </a:rPr>
              <a:t>Very high lesions:</a:t>
            </a:r>
            <a:r>
              <a:rPr lang="en-US" altLang="en-US">
                <a:latin typeface="Candara" panose="020E0502030303020204" pitchFamily="34" charset="0"/>
                <a:cs typeface="Arial" panose="020B0604020202020204" pitchFamily="34" charset="0"/>
              </a:rPr>
              <a:t>  usually on the axilla (crutch palsy).  </a:t>
            </a:r>
          </a:p>
          <a:p>
            <a:pPr eaLnBrk="1" hangingPunct="1"/>
            <a:r>
              <a:rPr lang="en-US" altLang="en-US">
                <a:latin typeface="Candara" panose="020E0502030303020204" pitchFamily="34" charset="0"/>
                <a:cs typeface="Arial" panose="020B0604020202020204" pitchFamily="34" charset="0"/>
              </a:rPr>
              <a:t>(Saturday night palsy ) </a:t>
            </a:r>
          </a:p>
          <a:p>
            <a:pPr eaLnBrk="1" hangingPunct="1"/>
            <a:r>
              <a:rPr lang="en-US" altLang="en-US">
                <a:latin typeface="Candara" panose="020E0502030303020204" pitchFamily="34" charset="0"/>
                <a:cs typeface="Arial" panose="020B0604020202020204" pitchFamily="34" charset="0"/>
              </a:rPr>
              <a:t>Trauma or operation around shoulder </a:t>
            </a:r>
          </a:p>
          <a:p>
            <a:pPr eaLnBrk="1" hangingPunct="1"/>
            <a:endParaRPr lang="ar-SY" altLang="en-US" sz="900">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The triceps muscle is wasted and paralysed and no reflex .</a:t>
            </a:r>
          </a:p>
          <a:p>
            <a:pPr eaLnBrk="1" hangingPunct="1"/>
            <a:endParaRPr lang="ar-JO" altLang="en-US" sz="900">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Open wound should be explored and the nerve repaired or grafted as soon as possible.</a:t>
            </a:r>
          </a:p>
          <a:p>
            <a:pPr eaLnBrk="1" hangingPunct="1"/>
            <a:endParaRPr lang="ar-SY" altLang="en-US" sz="900">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The lesion associated with a fractured humerus is usually an Axonotmesis, one can therefore afford to wait. However, if there is no recovery by 8-12 weeks, EMG , then  nerve should be explored and repaired</a:t>
            </a:r>
            <a:r>
              <a:rPr lang="ar-SY" altLang="en-US">
                <a:latin typeface="Candara" panose="020E0502030303020204" pitchFamily="34" charset="0"/>
                <a:cs typeface="Arial" panose="020B0604020202020204" pitchFamily="34" charset="0"/>
              </a:rPr>
              <a:t>.</a:t>
            </a:r>
            <a:endParaRPr lang="en-US" altLang="en-US">
              <a:latin typeface="Candara" panose="020E0502030303020204" pitchFamily="34" charset="0"/>
              <a:cs typeface="Arial" panose="020B0604020202020204" pitchFamily="34" charset="0"/>
            </a:endParaRPr>
          </a:p>
          <a:p>
            <a:pPr eaLnBrk="1" hangingPunct="1"/>
            <a:endParaRPr lang="fr-FR" altLang="en-US">
              <a:latin typeface="Candara" panose="020E0502030303020204" pitchFamily="34" charset="0"/>
              <a:cs typeface="Arial" panose="020B0604020202020204" pitchFamily="34" charset="0"/>
            </a:endParaRPr>
          </a:p>
        </p:txBody>
      </p:sp>
      <p:sp>
        <p:nvSpPr>
          <p:cNvPr id="37892" name="Slide Number Placeholder 5">
            <a:extLst>
              <a:ext uri="{FF2B5EF4-FFF2-40B4-BE49-F238E27FC236}">
                <a16:creationId xmlns:a16="http://schemas.microsoft.com/office/drawing/2014/main" id="{C61487FF-74B3-4EE6-9420-44528B9C54F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2A7FE5E4-F997-4491-ABF7-807532C117F6}" type="slidenum">
              <a:rPr lang="ar-SA" altLang="en-US" sz="1200" smtClean="0"/>
              <a:pPr>
                <a:lnSpc>
                  <a:spcPct val="100000"/>
                </a:lnSpc>
                <a:spcBef>
                  <a:spcPct val="0"/>
                </a:spcBef>
                <a:buFontTx/>
                <a:buNone/>
              </a:pPr>
              <a:t>32</a:t>
            </a:fld>
            <a:endParaRPr lang="en-US" altLang="en-US" sz="12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a:extLst>
              <a:ext uri="{FF2B5EF4-FFF2-40B4-BE49-F238E27FC236}">
                <a16:creationId xmlns:a16="http://schemas.microsoft.com/office/drawing/2014/main" id="{BA128414-54AD-4917-A978-89ACE4CAB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68375"/>
            <a:ext cx="4600575" cy="574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a:extLst>
              <a:ext uri="{FF2B5EF4-FFF2-40B4-BE49-F238E27FC236}">
                <a16:creationId xmlns:a16="http://schemas.microsoft.com/office/drawing/2014/main" id="{BAFED752-C05F-4197-9F6B-E5F443E07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5438" y="1111250"/>
            <a:ext cx="2976562" cy="574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2EB46A2-4F38-4B74-95C7-BBC453AFD157}"/>
              </a:ext>
            </a:extLst>
          </p:cNvPr>
          <p:cNvSpPr/>
          <p:nvPr/>
        </p:nvSpPr>
        <p:spPr>
          <a:xfrm>
            <a:off x="9815513" y="487363"/>
            <a:ext cx="1778000" cy="461962"/>
          </a:xfrm>
          <a:prstGeom prst="rect">
            <a:avLst/>
          </a:prstGeom>
        </p:spPr>
        <p:txBody>
          <a:bodyPr wrap="none">
            <a:spAutoFit/>
          </a:bodyPr>
          <a:lstStyle/>
          <a:p>
            <a:pPr>
              <a:defRPr/>
            </a:pPr>
            <a:r>
              <a:rPr lang="en-US" sz="2400" b="1" dirty="0">
                <a:effectLst>
                  <a:outerShdw blurRad="38100" dist="38100" dir="2700000" algn="tl">
                    <a:srgbClr val="000000">
                      <a:alpha val="43137"/>
                    </a:srgbClr>
                  </a:outerShdw>
                </a:effectLst>
                <a:latin typeface="Candara" panose="020E0502030303020204" pitchFamily="34" charset="0"/>
                <a:cs typeface="Arial" panose="020B0604020202020204" pitchFamily="34" charset="0"/>
              </a:rPr>
              <a:t>crutch palsy</a:t>
            </a:r>
            <a:endParaRPr lang="en-US" sz="2400" b="1" dirty="0">
              <a:effectLst>
                <a:outerShdw blurRad="38100" dist="38100" dir="2700000" algn="tl">
                  <a:srgbClr val="000000">
                    <a:alpha val="43137"/>
                  </a:srgbClr>
                </a:outerShdw>
              </a:effectLst>
            </a:endParaRPr>
          </a:p>
        </p:txBody>
      </p:sp>
      <p:sp>
        <p:nvSpPr>
          <p:cNvPr id="7" name="Rectangle 6">
            <a:extLst>
              <a:ext uri="{FF2B5EF4-FFF2-40B4-BE49-F238E27FC236}">
                <a16:creationId xmlns:a16="http://schemas.microsoft.com/office/drawing/2014/main" id="{3AE0B3ED-85BA-4D82-B4AF-746E9BD1331E}"/>
              </a:ext>
            </a:extLst>
          </p:cNvPr>
          <p:cNvSpPr/>
          <p:nvPr/>
        </p:nvSpPr>
        <p:spPr>
          <a:xfrm>
            <a:off x="598488" y="255588"/>
            <a:ext cx="2827337" cy="461962"/>
          </a:xfrm>
          <a:prstGeom prst="rect">
            <a:avLst/>
          </a:prstGeom>
        </p:spPr>
        <p:txBody>
          <a:bodyPr wrap="none">
            <a:spAutoFit/>
          </a:bodyPr>
          <a:lstStyle/>
          <a:p>
            <a:pPr>
              <a:defRPr/>
            </a:pPr>
            <a:r>
              <a:rPr lang="en-US" sz="2400" b="1" i="1" dirty="0">
                <a:effectLst>
                  <a:outerShdw blurRad="38100" dist="38100" dir="2700000" algn="tl">
                    <a:srgbClr val="000000">
                      <a:alpha val="43137"/>
                    </a:srgbClr>
                  </a:outerShdw>
                </a:effectLst>
                <a:latin typeface="Candara" panose="020E0502030303020204" pitchFamily="34" charset="0"/>
                <a:cs typeface="Arial" panose="020B0604020202020204" pitchFamily="34" charset="0"/>
              </a:rPr>
              <a:t>Saturday night palsy</a:t>
            </a:r>
            <a:endParaRPr lang="en-US" sz="2400" b="1" dirty="0">
              <a:effectLst>
                <a:outerShdw blurRad="38100" dist="38100" dir="2700000" algn="tl">
                  <a:srgbClr val="000000">
                    <a:alpha val="43137"/>
                  </a:srgbClr>
                </a:outerShdw>
              </a:effectLst>
            </a:endParaRPr>
          </a:p>
        </p:txBody>
      </p:sp>
      <p:pic>
        <p:nvPicPr>
          <p:cNvPr id="38918" name="Picture 7">
            <a:extLst>
              <a:ext uri="{FF2B5EF4-FFF2-40B4-BE49-F238E27FC236}">
                <a16:creationId xmlns:a16="http://schemas.microsoft.com/office/drawing/2014/main" id="{D2FD5112-F7B9-4202-BEE8-FCD8811F05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4092575"/>
            <a:ext cx="3795713" cy="248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EF5E9D9-C27B-40BB-8849-02E20C2515D8}"/>
              </a:ext>
            </a:extLst>
          </p:cNvPr>
          <p:cNvSpPr>
            <a:spLocks noGrp="1"/>
          </p:cNvSpPr>
          <p:nvPr>
            <p:ph type="title"/>
          </p:nvPr>
        </p:nvSpPr>
        <p:spPr/>
        <p:txBody>
          <a:bodyPr/>
          <a:lstStyle/>
          <a:p>
            <a:pPr eaLnBrk="1" hangingPunct="1"/>
            <a:r>
              <a:rPr lang="en-US" altLang="en-US" b="1">
                <a:latin typeface="Candara" panose="020E0502030303020204" pitchFamily="34" charset="0"/>
                <a:cs typeface="Arial" panose="020B0604020202020204" pitchFamily="34" charset="0"/>
              </a:rPr>
              <a:t>Radial nerve</a:t>
            </a:r>
            <a:r>
              <a:rPr lang="en-US" altLang="en-US" b="1" i="1">
                <a:latin typeface="Candara" panose="020E0502030303020204" pitchFamily="34" charset="0"/>
                <a:cs typeface="Arial" panose="020B0604020202020204" pitchFamily="34" charset="0"/>
              </a:rPr>
              <a:t> </a:t>
            </a:r>
            <a:r>
              <a:rPr lang="en-US" altLang="en-US" b="1">
                <a:latin typeface="Candara" panose="020E0502030303020204" pitchFamily="34" charset="0"/>
                <a:cs typeface="Arial" panose="020B0604020202020204" pitchFamily="34" charset="0"/>
              </a:rPr>
              <a:t>(C5,6,7,8,T1)</a:t>
            </a:r>
            <a:br>
              <a:rPr lang="en-US" altLang="en-US" b="1">
                <a:latin typeface="Candara" panose="020E0502030303020204" pitchFamily="34" charset="0"/>
                <a:cs typeface="Arial" panose="020B0604020202020204" pitchFamily="34" charset="0"/>
              </a:rPr>
            </a:br>
            <a:endParaRPr lang="fr-FR" altLang="en-US" b="1">
              <a:latin typeface="Candara" panose="020E0502030303020204" pitchFamily="34" charset="0"/>
              <a:cs typeface="Arial" panose="020B0604020202020204" pitchFamily="34" charset="0"/>
            </a:endParaRPr>
          </a:p>
        </p:txBody>
      </p:sp>
      <p:sp>
        <p:nvSpPr>
          <p:cNvPr id="39939" name="Rectangle 3">
            <a:extLst>
              <a:ext uri="{FF2B5EF4-FFF2-40B4-BE49-F238E27FC236}">
                <a16:creationId xmlns:a16="http://schemas.microsoft.com/office/drawing/2014/main" id="{08E7E5E8-4227-4B91-A0EB-51D91107BA2F}"/>
              </a:ext>
            </a:extLst>
          </p:cNvPr>
          <p:cNvSpPr>
            <a:spLocks noGrp="1"/>
          </p:cNvSpPr>
          <p:nvPr>
            <p:ph idx="1"/>
          </p:nvPr>
        </p:nvSpPr>
        <p:spPr>
          <a:xfrm>
            <a:off x="0" y="765175"/>
            <a:ext cx="12192000" cy="2663825"/>
          </a:xfrm>
        </p:spPr>
        <p:txBody>
          <a:bodyPr/>
          <a:lstStyle/>
          <a:p>
            <a:pPr eaLnBrk="1" hangingPunct="1"/>
            <a:endParaRPr lang="en-US" altLang="en-US" b="1">
              <a:latin typeface="Candara" panose="020E0502030303020204" pitchFamily="34" charset="0"/>
              <a:cs typeface="Arial" panose="020B0604020202020204" pitchFamily="34" charset="0"/>
            </a:endParaRPr>
          </a:p>
          <a:p>
            <a:pPr eaLnBrk="1" hangingPunct="1"/>
            <a:endParaRPr lang="en-US" altLang="en-US" b="1">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In all cases, while recovery is awaited, the wrist should be splinted in extension and the metacarpophalangeal and finger joints kept moving</a:t>
            </a:r>
            <a:r>
              <a:rPr lang="ar-SY" altLang="en-US">
                <a:latin typeface="Candara" panose="020E0502030303020204" pitchFamily="34" charset="0"/>
                <a:cs typeface="Arial" panose="020B0604020202020204" pitchFamily="34" charset="0"/>
              </a:rPr>
              <a:t>.</a:t>
            </a:r>
            <a:r>
              <a:rPr lang="en-US" altLang="en-US">
                <a:latin typeface="Candara" panose="020E0502030303020204" pitchFamily="34" charset="0"/>
                <a:cs typeface="Arial" panose="020B0604020202020204" pitchFamily="34" charset="0"/>
              </a:rPr>
              <a:t> </a:t>
            </a:r>
          </a:p>
          <a:p>
            <a:pPr eaLnBrk="1" hangingPunct="1"/>
            <a:endParaRPr lang="en-US" altLang="en-US" b="1">
              <a:latin typeface="Candara" panose="020E0502030303020204" pitchFamily="34" charset="0"/>
              <a:cs typeface="Arial" panose="020B0604020202020204" pitchFamily="34" charset="0"/>
            </a:endParaRPr>
          </a:p>
          <a:p>
            <a:pPr eaLnBrk="1" hangingPunct="1"/>
            <a:endParaRPr lang="fr-FR" altLang="en-US">
              <a:latin typeface="Candara" panose="020E0502030303020204" pitchFamily="34" charset="0"/>
              <a:cs typeface="Arial" panose="020B0604020202020204" pitchFamily="34" charset="0"/>
            </a:endParaRPr>
          </a:p>
        </p:txBody>
      </p:sp>
      <p:sp>
        <p:nvSpPr>
          <p:cNvPr id="39940" name="Slide Number Placeholder 5">
            <a:extLst>
              <a:ext uri="{FF2B5EF4-FFF2-40B4-BE49-F238E27FC236}">
                <a16:creationId xmlns:a16="http://schemas.microsoft.com/office/drawing/2014/main" id="{6AAEA56F-31CA-4194-980A-4A20F14CFCA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ACF39FD7-7682-4E6C-A929-6B471F82AC63}" type="slidenum">
              <a:rPr lang="ar-SA" altLang="en-US" sz="1200" smtClean="0"/>
              <a:pPr>
                <a:lnSpc>
                  <a:spcPct val="100000"/>
                </a:lnSpc>
                <a:spcBef>
                  <a:spcPct val="0"/>
                </a:spcBef>
                <a:buFontTx/>
                <a:buNone/>
              </a:pPr>
              <a:t>34</a:t>
            </a:fld>
            <a:endParaRPr lang="en-US" altLang="en-US" sz="1200"/>
          </a:p>
        </p:txBody>
      </p:sp>
      <p:pic>
        <p:nvPicPr>
          <p:cNvPr id="39941" name="Picture 2" descr="Image result for wrist extension splint">
            <a:hlinkClick r:id="rId2"/>
            <a:extLst>
              <a:ext uri="{FF2B5EF4-FFF2-40B4-BE49-F238E27FC236}">
                <a16:creationId xmlns:a16="http://schemas.microsoft.com/office/drawing/2014/main" id="{573975E7-09B4-4B2C-8CB0-0542A8BD39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3286125"/>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4" descr="Image result for wrist extension splint">
            <a:hlinkClick r:id="rId4"/>
            <a:extLst>
              <a:ext uri="{FF2B5EF4-FFF2-40B4-BE49-F238E27FC236}">
                <a16:creationId xmlns:a16="http://schemas.microsoft.com/office/drawing/2014/main" id="{F60C2545-97A7-4F02-A733-773AAE35B2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4825" y="3429000"/>
            <a:ext cx="3779838"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Ink 5">
            <a:extLst>
              <a:ext uri="{FF2B5EF4-FFF2-40B4-BE49-F238E27FC236}">
                <a16:creationId xmlns:a16="http://schemas.microsoft.com/office/drawing/2014/main" id="{61D1DBEB-68F8-4FA8-9C44-FFDE6C93D4BB}"/>
              </a:ext>
            </a:extLst>
          </p:cNvPr>
          <p:cNvPicPr>
            <a:picLocks noRot="1" noChangeAspect="1" noEditPoints="1"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2790825" y="3714750"/>
            <a:ext cx="2493963"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Ink 6">
            <a:extLst>
              <a:ext uri="{FF2B5EF4-FFF2-40B4-BE49-F238E27FC236}">
                <a16:creationId xmlns:a16="http://schemas.microsoft.com/office/drawing/2014/main" id="{8388EC89-8827-4E13-A067-B64948D7A1D0}"/>
              </a:ext>
            </a:extLst>
          </p:cNvPr>
          <p:cNvPicPr>
            <a:picLocks noRot="1" noChangeAspect="1" noEditPoints="1"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3146425" y="3829050"/>
            <a:ext cx="2073275" cy="272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DA70BAA-1F12-4DF8-AD58-3B12BD16C6E9}"/>
              </a:ext>
            </a:extLst>
          </p:cNvPr>
          <p:cNvSpPr>
            <a:spLocks noGrp="1"/>
          </p:cNvSpPr>
          <p:nvPr>
            <p:ph type="title"/>
          </p:nvPr>
        </p:nvSpPr>
        <p:spPr/>
        <p:txBody>
          <a:bodyPr/>
          <a:lstStyle/>
          <a:p>
            <a:pPr eaLnBrk="1" hangingPunct="1"/>
            <a:r>
              <a:rPr lang="en-US" altLang="en-US" b="1">
                <a:latin typeface="Candara" panose="020E0502030303020204" pitchFamily="34" charset="0"/>
                <a:cs typeface="Arial" panose="020B0604020202020204" pitchFamily="34" charset="0"/>
              </a:rPr>
              <a:t>Ulnar nerve (C8,T1)</a:t>
            </a:r>
            <a:br>
              <a:rPr lang="en-US" altLang="en-US" b="1">
                <a:latin typeface="Candara" panose="020E0502030303020204" pitchFamily="34" charset="0"/>
                <a:cs typeface="Arial" panose="020B0604020202020204" pitchFamily="34" charset="0"/>
              </a:rPr>
            </a:br>
            <a:endParaRPr lang="fr-FR" altLang="en-US" b="1">
              <a:latin typeface="Candara" panose="020E0502030303020204" pitchFamily="34" charset="0"/>
              <a:cs typeface="Arial" panose="020B0604020202020204" pitchFamily="34" charset="0"/>
            </a:endParaRPr>
          </a:p>
        </p:txBody>
      </p:sp>
      <p:sp>
        <p:nvSpPr>
          <p:cNvPr id="50180" name="Rectangle 3">
            <a:extLst>
              <a:ext uri="{FF2B5EF4-FFF2-40B4-BE49-F238E27FC236}">
                <a16:creationId xmlns:a16="http://schemas.microsoft.com/office/drawing/2014/main" id="{F66AC6A4-1CD0-48C5-A3D8-A39730F39675}"/>
              </a:ext>
            </a:extLst>
          </p:cNvPr>
          <p:cNvSpPr>
            <a:spLocks noGrp="1" noChangeArrowheads="1"/>
          </p:cNvSpPr>
          <p:nvPr>
            <p:ph idx="1"/>
          </p:nvPr>
        </p:nvSpPr>
        <p:spPr>
          <a:xfrm>
            <a:off x="0" y="930275"/>
            <a:ext cx="7959725" cy="5791200"/>
          </a:xfrm>
        </p:spPr>
        <p:txBody>
          <a:bodyPr rtlCol="0">
            <a:normAutofit/>
          </a:bodyPr>
          <a:lstStyle/>
          <a:p>
            <a:pPr eaLnBrk="1" fontAlgn="auto" hangingPunct="1">
              <a:spcAft>
                <a:spcPts val="0"/>
              </a:spcAft>
              <a:defRPr/>
            </a:pPr>
            <a:endParaRPr lang="en-US" b="1" dirty="0">
              <a:latin typeface="Candara" panose="020E0502030303020204" pitchFamily="34" charset="0"/>
              <a:cs typeface="Arial" panose="020B0604020202020204" pitchFamily="34" charset="0"/>
            </a:endParaRPr>
          </a:p>
          <a:p>
            <a:pPr eaLnBrk="1" fontAlgn="auto" hangingPunct="1">
              <a:spcAft>
                <a:spcPts val="0"/>
              </a:spcAft>
              <a:defRPr/>
            </a:pPr>
            <a:endParaRPr lang="ar-SY" sz="900" b="1"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Injuries are usually near the wrist or near the elbow</a:t>
            </a:r>
            <a:r>
              <a:rPr lang="ar-SY" dirty="0">
                <a:latin typeface="Candara" panose="020E0502030303020204" pitchFamily="34" charset="0"/>
                <a:cs typeface="Arial" panose="020B0604020202020204" pitchFamily="34" charset="0"/>
              </a:rPr>
              <a:t>.</a:t>
            </a:r>
            <a:endParaRPr lang="en-US" dirty="0">
              <a:latin typeface="Candara" panose="020E0502030303020204" pitchFamily="34" charset="0"/>
              <a:cs typeface="Arial" panose="020B0604020202020204" pitchFamily="34" charset="0"/>
            </a:endParaRPr>
          </a:p>
          <a:p>
            <a:pPr eaLnBrk="1" fontAlgn="auto" hangingPunct="1">
              <a:spcAft>
                <a:spcPts val="0"/>
              </a:spcAft>
              <a:defRPr/>
            </a:pPr>
            <a:endParaRPr lang="ar-SY" sz="900"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Low lesions: may caused by fracture at the wrist.</a:t>
            </a:r>
          </a:p>
          <a:p>
            <a:pPr eaLnBrk="1" fontAlgn="auto" hangingPunct="1">
              <a:spcAft>
                <a:spcPts val="0"/>
              </a:spcAft>
              <a:defRPr/>
            </a:pPr>
            <a:endParaRPr lang="en-US" sz="900"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There is hypothenar wasting and the hand is clawed due to paralysis of the intrinsic muscles. Finger abduction is weak, and the loss of thumb adduction makes pinch difficult.</a:t>
            </a:r>
          </a:p>
          <a:p>
            <a:pPr eaLnBrk="1" fontAlgn="auto" hangingPunct="1">
              <a:spcAft>
                <a:spcPts val="0"/>
              </a:spcAft>
              <a:defRPr/>
            </a:pPr>
            <a:endParaRPr lang="ar-JO" sz="900"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Sensation is lost over the ulnar one and ½ fingers.</a:t>
            </a:r>
          </a:p>
          <a:p>
            <a:pPr marL="0" indent="0" eaLnBrk="1" fontAlgn="auto" hangingPunct="1">
              <a:spcAft>
                <a:spcPts val="0"/>
              </a:spcAft>
              <a:buFont typeface="Arial" panose="020B0604020202020204" pitchFamily="34" charset="0"/>
              <a:buNone/>
              <a:defRPr/>
            </a:pPr>
            <a:r>
              <a:rPr lang="ar-SY" dirty="0">
                <a:latin typeface="Candara" panose="020E0502030303020204" pitchFamily="34" charset="0"/>
                <a:cs typeface="Arial" panose="020B0604020202020204" pitchFamily="34" charset="0"/>
              </a:rPr>
              <a:t>.</a:t>
            </a:r>
            <a:endParaRPr lang="en-US" dirty="0">
              <a:latin typeface="Candara" panose="020E0502030303020204" pitchFamily="34" charset="0"/>
              <a:cs typeface="Arial" panose="020B0604020202020204" pitchFamily="34" charset="0"/>
            </a:endParaRPr>
          </a:p>
          <a:p>
            <a:pPr eaLnBrk="1" fontAlgn="auto" hangingPunct="1">
              <a:spcAft>
                <a:spcPts val="0"/>
              </a:spcAft>
              <a:defRPr/>
            </a:pPr>
            <a:endParaRPr lang="fr-FR" dirty="0">
              <a:latin typeface="Candara" panose="020E0502030303020204" pitchFamily="34" charset="0"/>
              <a:cs typeface="Arial" panose="020B0604020202020204" pitchFamily="34" charset="0"/>
            </a:endParaRPr>
          </a:p>
        </p:txBody>
      </p:sp>
      <p:sp>
        <p:nvSpPr>
          <p:cNvPr id="40964" name="Slide Number Placeholder 5">
            <a:extLst>
              <a:ext uri="{FF2B5EF4-FFF2-40B4-BE49-F238E27FC236}">
                <a16:creationId xmlns:a16="http://schemas.microsoft.com/office/drawing/2014/main" id="{BB3D171B-A745-4017-919E-6FA04F6673C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4BB95BDE-FF53-4591-86E3-9A3A9BD192F4}" type="slidenum">
              <a:rPr lang="ar-SA" altLang="en-US" sz="1200" smtClean="0"/>
              <a:pPr>
                <a:lnSpc>
                  <a:spcPct val="100000"/>
                </a:lnSpc>
                <a:spcBef>
                  <a:spcPct val="0"/>
                </a:spcBef>
                <a:buFontTx/>
                <a:buNone/>
              </a:pPr>
              <a:t>35</a:t>
            </a:fld>
            <a:endParaRPr lang="en-US" altLang="en-US" sz="1200"/>
          </a:p>
        </p:txBody>
      </p:sp>
      <p:pic>
        <p:nvPicPr>
          <p:cNvPr id="40965" name="Picture 2">
            <a:extLst>
              <a:ext uri="{FF2B5EF4-FFF2-40B4-BE49-F238E27FC236}">
                <a16:creationId xmlns:a16="http://schemas.microsoft.com/office/drawing/2014/main" id="{8F538BE7-92EC-4726-8C88-EA78E9E84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5938" y="1084263"/>
            <a:ext cx="4056062" cy="587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a:extLst>
              <a:ext uri="{FF2B5EF4-FFF2-40B4-BE49-F238E27FC236}">
                <a16:creationId xmlns:a16="http://schemas.microsoft.com/office/drawing/2014/main" id="{98F7B940-B6A8-450C-ACE4-85A32A15F0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DA45516-AA94-4388-8149-73AB22B776C6}"/>
              </a:ext>
            </a:extLst>
          </p:cNvPr>
          <p:cNvSpPr>
            <a:spLocks noGrp="1"/>
          </p:cNvSpPr>
          <p:nvPr>
            <p:ph type="title"/>
          </p:nvPr>
        </p:nvSpPr>
        <p:spPr/>
        <p:txBody>
          <a:bodyPr/>
          <a:lstStyle/>
          <a:p>
            <a:pPr eaLnBrk="1" hangingPunct="1"/>
            <a:r>
              <a:rPr lang="en-US" altLang="en-US" b="1">
                <a:latin typeface="Candara" panose="020E0502030303020204" pitchFamily="34" charset="0"/>
                <a:cs typeface="Arial" panose="020B0604020202020204" pitchFamily="34" charset="0"/>
              </a:rPr>
              <a:t>Ulnar nerve (C8,T1)</a:t>
            </a:r>
            <a:br>
              <a:rPr lang="en-US" altLang="en-US" b="1">
                <a:latin typeface="Candara" panose="020E0502030303020204" pitchFamily="34" charset="0"/>
                <a:cs typeface="Arial" panose="020B0604020202020204" pitchFamily="34" charset="0"/>
              </a:rPr>
            </a:br>
            <a:endParaRPr lang="fr-FR" altLang="en-US" b="1">
              <a:latin typeface="Candara" panose="020E0502030303020204" pitchFamily="34" charset="0"/>
              <a:cs typeface="Arial" panose="020B0604020202020204" pitchFamily="34" charset="0"/>
            </a:endParaRPr>
          </a:p>
        </p:txBody>
      </p:sp>
      <p:sp>
        <p:nvSpPr>
          <p:cNvPr id="51204" name="Rectangle 3">
            <a:extLst>
              <a:ext uri="{FF2B5EF4-FFF2-40B4-BE49-F238E27FC236}">
                <a16:creationId xmlns:a16="http://schemas.microsoft.com/office/drawing/2014/main" id="{6ABBCF48-8B5B-48F0-BD89-C03788296C98}"/>
              </a:ext>
            </a:extLst>
          </p:cNvPr>
          <p:cNvSpPr>
            <a:spLocks noGrp="1" noChangeArrowheads="1"/>
          </p:cNvSpPr>
          <p:nvPr>
            <p:ph idx="1"/>
          </p:nvPr>
        </p:nvSpPr>
        <p:spPr>
          <a:xfrm>
            <a:off x="255588" y="1268413"/>
            <a:ext cx="10987087" cy="5329237"/>
          </a:xfrm>
        </p:spPr>
        <p:txBody>
          <a:bodyPr rtlCol="0">
            <a:normAutofit/>
          </a:bodyPr>
          <a:lstStyle/>
          <a:p>
            <a:pPr eaLnBrk="1" fontAlgn="auto" hangingPunct="1">
              <a:spcAft>
                <a:spcPts val="0"/>
              </a:spcAft>
              <a:defRPr/>
            </a:pPr>
            <a:r>
              <a:rPr lang="en-US" dirty="0">
                <a:latin typeface="Candara" panose="020E0502030303020204" pitchFamily="34" charset="0"/>
                <a:cs typeface="Arial" panose="020B0604020202020204" pitchFamily="34" charset="0"/>
              </a:rPr>
              <a:t>High lesions occur with elbow fractures or dislocations.</a:t>
            </a:r>
          </a:p>
          <a:p>
            <a:pPr eaLnBrk="1" fontAlgn="auto" hangingPunct="1">
              <a:spcAft>
                <a:spcPts val="0"/>
              </a:spcAft>
              <a:defRPr/>
            </a:pPr>
            <a:r>
              <a:rPr lang="en-US" dirty="0">
                <a:latin typeface="Candara" panose="020E0502030303020204" pitchFamily="34" charset="0"/>
                <a:cs typeface="Arial" panose="020B0604020202020204" pitchFamily="34" charset="0"/>
              </a:rPr>
              <a:t>The hand is not markedly deformed because the </a:t>
            </a:r>
            <a:r>
              <a:rPr lang="en-US" dirty="0" err="1">
                <a:latin typeface="Candara" panose="020E0502030303020204" pitchFamily="34" charset="0"/>
                <a:cs typeface="Arial" panose="020B0604020202020204" pitchFamily="34" charset="0"/>
              </a:rPr>
              <a:t>ulnar</a:t>
            </a:r>
            <a:r>
              <a:rPr lang="en-US" dirty="0">
                <a:latin typeface="Candara" panose="020E0502030303020204" pitchFamily="34" charset="0"/>
                <a:cs typeface="Arial" panose="020B0604020202020204" pitchFamily="34" charset="0"/>
              </a:rPr>
              <a:t> half of flexor </a:t>
            </a:r>
            <a:r>
              <a:rPr lang="en-US" dirty="0" err="1">
                <a:latin typeface="Candara" panose="020E0502030303020204" pitchFamily="34" charset="0"/>
                <a:cs typeface="Arial" panose="020B0604020202020204" pitchFamily="34" charset="0"/>
              </a:rPr>
              <a:t>digitorum</a:t>
            </a:r>
            <a:r>
              <a:rPr lang="en-US" dirty="0">
                <a:latin typeface="Candara" panose="020E0502030303020204" pitchFamily="34" charset="0"/>
                <a:cs typeface="Arial" panose="020B0604020202020204" pitchFamily="34" charset="0"/>
              </a:rPr>
              <a:t> </a:t>
            </a:r>
            <a:r>
              <a:rPr lang="en-US" dirty="0" err="1">
                <a:latin typeface="Candara" panose="020E0502030303020204" pitchFamily="34" charset="0"/>
                <a:cs typeface="Arial" panose="020B0604020202020204" pitchFamily="34" charset="0"/>
              </a:rPr>
              <a:t>profundus</a:t>
            </a:r>
            <a:r>
              <a:rPr lang="en-US" dirty="0">
                <a:latin typeface="Candara" panose="020E0502030303020204" pitchFamily="34" charset="0"/>
                <a:cs typeface="Arial" panose="020B0604020202020204" pitchFamily="34" charset="0"/>
              </a:rPr>
              <a:t> is </a:t>
            </a:r>
            <a:r>
              <a:rPr lang="en-US" dirty="0" err="1">
                <a:latin typeface="Candara" panose="020E0502030303020204" pitchFamily="34" charset="0"/>
                <a:cs typeface="Arial" panose="020B0604020202020204" pitchFamily="34" charset="0"/>
              </a:rPr>
              <a:t>paralysed</a:t>
            </a:r>
            <a:r>
              <a:rPr lang="en-US" dirty="0">
                <a:latin typeface="Candara" panose="020E0502030303020204" pitchFamily="34" charset="0"/>
                <a:cs typeface="Arial" panose="020B0604020202020204" pitchFamily="34" charset="0"/>
              </a:rPr>
              <a:t> and the fingers are therefore less ‘clawed’ (</a:t>
            </a:r>
            <a:r>
              <a:rPr lang="en-US" b="1" dirty="0">
                <a:latin typeface="Candara" panose="020E0502030303020204" pitchFamily="34" charset="0"/>
                <a:cs typeface="Arial" panose="020B0604020202020204" pitchFamily="34" charset="0"/>
              </a:rPr>
              <a:t>high </a:t>
            </a:r>
            <a:r>
              <a:rPr lang="en-US" b="1" dirty="0" err="1">
                <a:latin typeface="Candara" panose="020E0502030303020204" pitchFamily="34" charset="0"/>
                <a:cs typeface="Arial" panose="020B0604020202020204" pitchFamily="34" charset="0"/>
              </a:rPr>
              <a:t>ulnar</a:t>
            </a:r>
            <a:r>
              <a:rPr lang="en-US" b="1" dirty="0">
                <a:latin typeface="Candara" panose="020E0502030303020204" pitchFamily="34" charset="0"/>
                <a:cs typeface="Arial" panose="020B0604020202020204" pitchFamily="34" charset="0"/>
              </a:rPr>
              <a:t> </a:t>
            </a:r>
            <a:r>
              <a:rPr lang="en-US" b="1" dirty="0" err="1">
                <a:latin typeface="Candara" panose="020E0502030303020204" pitchFamily="34" charset="0"/>
                <a:cs typeface="Arial" panose="020B0604020202020204" pitchFamily="34" charset="0"/>
              </a:rPr>
              <a:t>paradoux</a:t>
            </a:r>
            <a:r>
              <a:rPr lang="en-US" dirty="0">
                <a:latin typeface="Candara" panose="020E0502030303020204" pitchFamily="34" charset="0"/>
                <a:cs typeface="Arial" panose="020B0604020202020204" pitchFamily="34" charset="0"/>
              </a:rPr>
              <a:t>)  motor and sensory loss are the same as in low lesions.</a:t>
            </a:r>
            <a:endParaRPr lang="en-US" b="1" dirty="0">
              <a:latin typeface="Candara" panose="020E0502030303020204" pitchFamily="34" charset="0"/>
              <a:cs typeface="Arial" panose="020B0604020202020204" pitchFamily="34" charset="0"/>
            </a:endParaRPr>
          </a:p>
          <a:p>
            <a:pPr marL="0" indent="0" eaLnBrk="1" fontAlgn="auto" hangingPunct="1">
              <a:spcAft>
                <a:spcPts val="0"/>
              </a:spcAft>
              <a:buFont typeface="Arial" panose="020B0604020202020204" pitchFamily="34" charset="0"/>
              <a:buNone/>
              <a:defRPr/>
            </a:pPr>
            <a:endParaRPr lang="ar-SY" sz="900" dirty="0">
              <a:latin typeface="Candara" panose="020E0502030303020204" pitchFamily="34" charset="0"/>
              <a:cs typeface="Arial" panose="020B0604020202020204" pitchFamily="34" charset="0"/>
            </a:endParaRPr>
          </a:p>
          <a:p>
            <a:pPr eaLnBrk="1" fontAlgn="auto" hangingPunct="1">
              <a:spcAft>
                <a:spcPts val="0"/>
              </a:spcAft>
              <a:defRPr/>
            </a:pPr>
            <a:endParaRPr lang="en-US"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Exploration and suture of divided </a:t>
            </a:r>
            <a:r>
              <a:rPr lang="en-US" dirty="0" err="1">
                <a:latin typeface="Candara" panose="020E0502030303020204" pitchFamily="34" charset="0"/>
                <a:cs typeface="Arial" panose="020B0604020202020204" pitchFamily="34" charset="0"/>
              </a:rPr>
              <a:t>ulnar</a:t>
            </a:r>
            <a:r>
              <a:rPr lang="en-US" dirty="0">
                <a:latin typeface="Candara" panose="020E0502030303020204" pitchFamily="34" charset="0"/>
                <a:cs typeface="Arial" panose="020B0604020202020204" pitchFamily="34" charset="0"/>
              </a:rPr>
              <a:t> nerve is more easily achieved than other nerves.</a:t>
            </a:r>
          </a:p>
          <a:p>
            <a:pPr eaLnBrk="1" fontAlgn="auto" hangingPunct="1">
              <a:spcAft>
                <a:spcPts val="0"/>
              </a:spcAft>
              <a:defRPr/>
            </a:pPr>
            <a:endParaRPr lang="en-US" sz="900" dirty="0">
              <a:latin typeface="Candara" panose="020E0502030303020204" pitchFamily="34" charset="0"/>
              <a:cs typeface="Arial" panose="020B0604020202020204" pitchFamily="34" charset="0"/>
            </a:endParaRPr>
          </a:p>
          <a:p>
            <a:pPr eaLnBrk="1" fontAlgn="auto" hangingPunct="1">
              <a:spcAft>
                <a:spcPts val="0"/>
              </a:spcAft>
              <a:defRPr/>
            </a:pPr>
            <a:endParaRPr lang="ar-SY" sz="1000"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If recovery does not occur, hand function is significantly impaired</a:t>
            </a:r>
            <a:r>
              <a:rPr lang="ar-SY" dirty="0">
                <a:latin typeface="Candara" panose="020E0502030303020204" pitchFamily="34" charset="0"/>
                <a:cs typeface="Arial" panose="020B0604020202020204" pitchFamily="34" charset="0"/>
              </a:rPr>
              <a:t>.</a:t>
            </a:r>
            <a:r>
              <a:rPr lang="en-US" dirty="0">
                <a:latin typeface="Candara" panose="020E0502030303020204" pitchFamily="34" charset="0"/>
                <a:cs typeface="Arial" panose="020B0604020202020204" pitchFamily="34" charset="0"/>
              </a:rPr>
              <a:t> </a:t>
            </a:r>
          </a:p>
          <a:p>
            <a:pPr eaLnBrk="1" fontAlgn="auto" hangingPunct="1">
              <a:spcAft>
                <a:spcPts val="0"/>
              </a:spcAft>
              <a:buFontTx/>
              <a:buNone/>
              <a:defRPr/>
            </a:pPr>
            <a:endParaRPr lang="en-US" dirty="0">
              <a:latin typeface="Candara" panose="020E0502030303020204" pitchFamily="34" charset="0"/>
              <a:cs typeface="Arial" panose="020B0604020202020204" pitchFamily="34" charset="0"/>
            </a:endParaRPr>
          </a:p>
          <a:p>
            <a:pPr eaLnBrk="1" fontAlgn="auto" hangingPunct="1">
              <a:spcAft>
                <a:spcPts val="0"/>
              </a:spcAft>
              <a:defRPr/>
            </a:pPr>
            <a:endParaRPr lang="en-US" b="1" dirty="0">
              <a:latin typeface="Candara" panose="020E0502030303020204" pitchFamily="34" charset="0"/>
              <a:cs typeface="Arial" panose="020B0604020202020204" pitchFamily="34" charset="0"/>
            </a:endParaRPr>
          </a:p>
          <a:p>
            <a:pPr eaLnBrk="1" fontAlgn="auto" hangingPunct="1">
              <a:spcAft>
                <a:spcPts val="0"/>
              </a:spcAft>
              <a:defRPr/>
            </a:pPr>
            <a:endParaRPr lang="fr-FR" dirty="0">
              <a:latin typeface="Candara" panose="020E0502030303020204" pitchFamily="34" charset="0"/>
              <a:cs typeface="Arial" panose="020B0604020202020204" pitchFamily="34" charset="0"/>
            </a:endParaRPr>
          </a:p>
        </p:txBody>
      </p:sp>
      <p:sp>
        <p:nvSpPr>
          <p:cNvPr id="43012" name="Slide Number Placeholder 5">
            <a:extLst>
              <a:ext uri="{FF2B5EF4-FFF2-40B4-BE49-F238E27FC236}">
                <a16:creationId xmlns:a16="http://schemas.microsoft.com/office/drawing/2014/main" id="{7F17632B-F4CF-4F12-B4C8-3F712FA6010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6B22B3A0-A0FF-4EA2-A96D-0E1D2E70AE0C}" type="slidenum">
              <a:rPr lang="ar-SA" altLang="en-US" sz="1200" smtClean="0"/>
              <a:pPr>
                <a:lnSpc>
                  <a:spcPct val="100000"/>
                </a:lnSpc>
                <a:spcBef>
                  <a:spcPct val="0"/>
                </a:spcBef>
                <a:buFontTx/>
                <a:buNone/>
              </a:pPr>
              <a:t>37</a:t>
            </a:fld>
            <a:endParaRPr lang="en-US" altLang="en-US" sz="12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a:extLst>
              <a:ext uri="{FF2B5EF4-FFF2-40B4-BE49-F238E27FC236}">
                <a16:creationId xmlns:a16="http://schemas.microsoft.com/office/drawing/2014/main" id="{CC4D4B58-5AB6-49B1-9623-67B6FB1E51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8" y="565150"/>
            <a:ext cx="11845925"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Content Placeholder 4">
            <a:extLst>
              <a:ext uri="{FF2B5EF4-FFF2-40B4-BE49-F238E27FC236}">
                <a16:creationId xmlns:a16="http://schemas.microsoft.com/office/drawing/2014/main" id="{9064E0B1-60B2-466A-90D1-AE5A6AAAAA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43025" y="53975"/>
            <a:ext cx="8999538" cy="675005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76B8F98B-275C-41A6-B10A-F37FABAEB0C3}"/>
              </a:ext>
            </a:extLst>
          </p:cNvPr>
          <p:cNvSpPr>
            <a:spLocks noGrp="1"/>
          </p:cNvSpPr>
          <p:nvPr>
            <p:ph type="title"/>
          </p:nvPr>
        </p:nvSpPr>
        <p:spPr/>
        <p:txBody>
          <a:bodyPr/>
          <a:lstStyle/>
          <a:p>
            <a:pPr eaLnBrk="1" hangingPunct="1"/>
            <a:r>
              <a:rPr lang="en-US" altLang="en-US">
                <a:latin typeface="Candara" panose="020E0502030303020204" pitchFamily="34" charset="0"/>
                <a:cs typeface="Arial" panose="020B0604020202020204" pitchFamily="34" charset="0"/>
              </a:rPr>
              <a:t>Type of injury :</a:t>
            </a:r>
          </a:p>
        </p:txBody>
      </p:sp>
      <p:sp>
        <p:nvSpPr>
          <p:cNvPr id="6147" name="Content Placeholder 2">
            <a:extLst>
              <a:ext uri="{FF2B5EF4-FFF2-40B4-BE49-F238E27FC236}">
                <a16:creationId xmlns:a16="http://schemas.microsoft.com/office/drawing/2014/main" id="{8872F7A4-B3F3-436E-8CA6-E728646CD5F8}"/>
              </a:ext>
            </a:extLst>
          </p:cNvPr>
          <p:cNvSpPr>
            <a:spLocks noGrp="1"/>
          </p:cNvSpPr>
          <p:nvPr>
            <p:ph idx="1"/>
          </p:nvPr>
        </p:nvSpPr>
        <p:spPr/>
        <p:txBody>
          <a:bodyPr/>
          <a:lstStyle/>
          <a:p>
            <a:pPr eaLnBrk="1" hangingPunct="1"/>
            <a:r>
              <a:rPr lang="en-US" altLang="en-US" sz="4000">
                <a:latin typeface="Candara" panose="020E0502030303020204" pitchFamily="34" charset="0"/>
                <a:cs typeface="Arial" panose="020B0604020202020204" pitchFamily="34" charset="0"/>
              </a:rPr>
              <a:t>Transient ischaemia</a:t>
            </a:r>
          </a:p>
          <a:p>
            <a:pPr eaLnBrk="1" hangingPunct="1"/>
            <a:r>
              <a:rPr lang="en-US" altLang="en-US" sz="4000">
                <a:latin typeface="Candara" panose="020E0502030303020204" pitchFamily="34" charset="0"/>
                <a:cs typeface="Arial" panose="020B0604020202020204" pitchFamily="34" charset="0"/>
              </a:rPr>
              <a:t>Neurapraxia</a:t>
            </a:r>
          </a:p>
          <a:p>
            <a:pPr eaLnBrk="1" hangingPunct="1"/>
            <a:r>
              <a:rPr lang="en-US" altLang="en-US" sz="4000">
                <a:latin typeface="Candara" panose="020E0502030303020204" pitchFamily="34" charset="0"/>
                <a:cs typeface="Arial" panose="020B0604020202020204" pitchFamily="34" charset="0"/>
              </a:rPr>
              <a:t>Axonotmesis</a:t>
            </a:r>
          </a:p>
          <a:p>
            <a:pPr eaLnBrk="1" hangingPunct="1"/>
            <a:r>
              <a:rPr lang="en-US" altLang="en-US" sz="4000">
                <a:latin typeface="Candara" panose="020E0502030303020204" pitchFamily="34" charset="0"/>
                <a:cs typeface="Arial" panose="020B0604020202020204" pitchFamily="34" charset="0"/>
              </a:rPr>
              <a:t>Neurotmesis</a:t>
            </a:r>
          </a:p>
        </p:txBody>
      </p:sp>
      <p:cxnSp>
        <p:nvCxnSpPr>
          <p:cNvPr id="11" name="Elbow Connector 10">
            <a:extLst>
              <a:ext uri="{FF2B5EF4-FFF2-40B4-BE49-F238E27FC236}">
                <a16:creationId xmlns:a16="http://schemas.microsoft.com/office/drawing/2014/main" id="{47910697-20EC-4025-8543-D5B06D1DD8D2}"/>
              </a:ext>
            </a:extLst>
          </p:cNvPr>
          <p:cNvCxnSpPr>
            <a:cxnSpLocks/>
          </p:cNvCxnSpPr>
          <p:nvPr/>
        </p:nvCxnSpPr>
        <p:spPr>
          <a:xfrm rot="16200000" flipH="1">
            <a:off x="5551488" y="2212975"/>
            <a:ext cx="647700" cy="441325"/>
          </a:xfrm>
          <a:prstGeom prst="bentConnector3">
            <a:avLst>
              <a:gd name="adj1" fmla="val 0"/>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Straight Arrow Connector 12">
            <a:extLst>
              <a:ext uri="{FF2B5EF4-FFF2-40B4-BE49-F238E27FC236}">
                <a16:creationId xmlns:a16="http://schemas.microsoft.com/office/drawing/2014/main" id="{5CC57C89-2754-43E5-BBCE-E32461CE2C43}"/>
              </a:ext>
            </a:extLst>
          </p:cNvPr>
          <p:cNvCxnSpPr>
            <a:cxnSpLocks/>
          </p:cNvCxnSpPr>
          <p:nvPr/>
        </p:nvCxnSpPr>
        <p:spPr>
          <a:xfrm>
            <a:off x="3956050" y="2928938"/>
            <a:ext cx="2139950" cy="26987"/>
          </a:xfrm>
          <a:prstGeom prst="straightConnector1">
            <a:avLst/>
          </a:prstGeom>
          <a:ln w="9525"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150" name="TextBox 13">
            <a:extLst>
              <a:ext uri="{FF2B5EF4-FFF2-40B4-BE49-F238E27FC236}">
                <a16:creationId xmlns:a16="http://schemas.microsoft.com/office/drawing/2014/main" id="{BEDB8BC6-FFE8-4B83-BFB1-C0688F19E9FF}"/>
              </a:ext>
            </a:extLst>
          </p:cNvPr>
          <p:cNvSpPr txBox="1">
            <a:spLocks noChangeArrowheads="1"/>
          </p:cNvSpPr>
          <p:nvPr/>
        </p:nvSpPr>
        <p:spPr bwMode="auto">
          <a:xfrm>
            <a:off x="6096000" y="2630488"/>
            <a:ext cx="41132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eaLnBrk="1" hangingPunct="1">
              <a:lnSpc>
                <a:spcPct val="100000"/>
              </a:lnSpc>
              <a:spcBef>
                <a:spcPct val="0"/>
              </a:spcBef>
              <a:buFontTx/>
              <a:buNone/>
            </a:pPr>
            <a:r>
              <a:rPr lang="en-US" altLang="en-US">
                <a:latin typeface="Elephant" panose="02020904090505020303" pitchFamily="18" charset="0"/>
              </a:rPr>
              <a:t>Non degenerative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A11B3D4A-E611-479C-A6FF-17972B57ACC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89EEFB7A-1AE5-4CD8-811E-FF5BC0567107}" type="slidenum">
              <a:rPr lang="ar-SA" altLang="en-US" sz="1200" smtClean="0">
                <a:solidFill>
                  <a:srgbClr val="898989"/>
                </a:solidFill>
              </a:rPr>
              <a:pPr>
                <a:lnSpc>
                  <a:spcPct val="100000"/>
                </a:lnSpc>
                <a:spcBef>
                  <a:spcPct val="0"/>
                </a:spcBef>
                <a:buFontTx/>
                <a:buNone/>
              </a:pPr>
              <a:t>40</a:t>
            </a:fld>
            <a:endParaRPr lang="en-US" altLang="en-US" sz="1200">
              <a:solidFill>
                <a:srgbClr val="898989"/>
              </a:solidFill>
            </a:endParaRPr>
          </a:p>
        </p:txBody>
      </p:sp>
      <p:pic>
        <p:nvPicPr>
          <p:cNvPr id="46083" name="Picture 4" descr="ulnar">
            <a:extLst>
              <a:ext uri="{FF2B5EF4-FFF2-40B4-BE49-F238E27FC236}">
                <a16:creationId xmlns:a16="http://schemas.microsoft.com/office/drawing/2014/main" id="{01FD187B-BF38-41A5-8C3D-D425F6A2B9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8713" y="295275"/>
            <a:ext cx="7253287" cy="6426200"/>
          </a:xfrm>
          <a:prstGeom prst="rect">
            <a:avLst/>
          </a:prstGeom>
          <a:noFill/>
          <a:ln w="9525">
            <a:solidFill>
              <a:srgbClr val="3399FF"/>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2">
            <a:extLst>
              <a:ext uri="{FF2B5EF4-FFF2-40B4-BE49-F238E27FC236}">
                <a16:creationId xmlns:a16="http://schemas.microsoft.com/office/drawing/2014/main" id="{7E17B2A2-420B-46E4-B831-95A4EDAE89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0"/>
            <a:ext cx="4511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BAC1E03E-D6BB-48E9-BA2A-1296BCE908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423863"/>
            <a:ext cx="1015365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a:extLst>
              <a:ext uri="{FF2B5EF4-FFF2-40B4-BE49-F238E27FC236}">
                <a16:creationId xmlns:a16="http://schemas.microsoft.com/office/drawing/2014/main" id="{4D06E7D0-7E82-471E-B326-3E8AB8918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1613" y="257175"/>
            <a:ext cx="9248775" cy="571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236B302B-4551-4509-A0FB-C36F34C37804}"/>
              </a:ext>
            </a:extLst>
          </p:cNvPr>
          <p:cNvSpPr>
            <a:spLocks noGrp="1"/>
          </p:cNvSpPr>
          <p:nvPr>
            <p:ph type="title"/>
          </p:nvPr>
        </p:nvSpPr>
        <p:spPr>
          <a:xfrm>
            <a:off x="0" y="36513"/>
            <a:ext cx="10515600" cy="1327150"/>
          </a:xfrm>
        </p:spPr>
        <p:txBody>
          <a:bodyPr/>
          <a:lstStyle/>
          <a:p>
            <a:pPr eaLnBrk="1" hangingPunct="1"/>
            <a:r>
              <a:rPr lang="en-US" altLang="en-US" b="1">
                <a:latin typeface="Candara" panose="020E0502030303020204" pitchFamily="34" charset="0"/>
                <a:cs typeface="Arial" panose="020B0604020202020204" pitchFamily="34" charset="0"/>
              </a:rPr>
              <a:t>Median nerve (C5,6,7,8,T1)</a:t>
            </a:r>
            <a:br>
              <a:rPr lang="en-US" altLang="en-US" b="1">
                <a:latin typeface="Candara" panose="020E0502030303020204" pitchFamily="34" charset="0"/>
                <a:cs typeface="Arial" panose="020B0604020202020204" pitchFamily="34" charset="0"/>
              </a:rPr>
            </a:br>
            <a:endParaRPr lang="fr-FR" altLang="en-US" b="1">
              <a:latin typeface="Candara" panose="020E0502030303020204" pitchFamily="34" charset="0"/>
              <a:cs typeface="Arial" panose="020B0604020202020204" pitchFamily="34" charset="0"/>
            </a:endParaRPr>
          </a:p>
        </p:txBody>
      </p:sp>
      <p:sp>
        <p:nvSpPr>
          <p:cNvPr id="49155" name="Rectangle 3">
            <a:extLst>
              <a:ext uri="{FF2B5EF4-FFF2-40B4-BE49-F238E27FC236}">
                <a16:creationId xmlns:a16="http://schemas.microsoft.com/office/drawing/2014/main" id="{908A0F33-734A-41E3-B955-ED6722FBC825}"/>
              </a:ext>
            </a:extLst>
          </p:cNvPr>
          <p:cNvSpPr>
            <a:spLocks noGrp="1"/>
          </p:cNvSpPr>
          <p:nvPr>
            <p:ph idx="1"/>
          </p:nvPr>
        </p:nvSpPr>
        <p:spPr>
          <a:xfrm>
            <a:off x="0" y="836613"/>
            <a:ext cx="11526838" cy="3529012"/>
          </a:xfrm>
        </p:spPr>
        <p:txBody>
          <a:bodyPr/>
          <a:lstStyle/>
          <a:p>
            <a:pPr eaLnBrk="1" hangingPunct="1"/>
            <a:r>
              <a:rPr lang="en-US" altLang="en-US">
                <a:latin typeface="Candara" panose="020E0502030303020204" pitchFamily="34" charset="0"/>
                <a:cs typeface="Arial" panose="020B0604020202020204" pitchFamily="34" charset="0"/>
              </a:rPr>
              <a:t>Is commonly injured near the wrist or high up in the forearm</a:t>
            </a:r>
            <a:r>
              <a:rPr lang="ar-SY" altLang="en-US">
                <a:latin typeface="Candara" panose="020E0502030303020204" pitchFamily="34" charset="0"/>
                <a:cs typeface="Arial" panose="020B0604020202020204" pitchFamily="34" charset="0"/>
              </a:rPr>
              <a:t>.</a:t>
            </a:r>
            <a:endParaRPr lang="en-US" altLang="en-US">
              <a:latin typeface="Candara" panose="020E0502030303020204" pitchFamily="34" charset="0"/>
              <a:cs typeface="Arial" panose="020B0604020202020204" pitchFamily="34" charset="0"/>
            </a:endParaRPr>
          </a:p>
          <a:p>
            <a:pPr eaLnBrk="1" hangingPunct="1"/>
            <a:endParaRPr lang="ar-SY" altLang="en-US" sz="900">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Low lesions: by cuts in the front of the wrist, or by carpal dislocations</a:t>
            </a:r>
            <a:r>
              <a:rPr lang="ar-SY" altLang="en-US">
                <a:latin typeface="Candara" panose="020E0502030303020204" pitchFamily="34" charset="0"/>
                <a:cs typeface="Arial" panose="020B0604020202020204" pitchFamily="34" charset="0"/>
              </a:rPr>
              <a:t>.</a:t>
            </a:r>
            <a:endParaRPr lang="en-US" altLang="en-US">
              <a:latin typeface="Candara" panose="020E0502030303020204" pitchFamily="34" charset="0"/>
              <a:cs typeface="Arial" panose="020B0604020202020204" pitchFamily="34" charset="0"/>
            </a:endParaRPr>
          </a:p>
          <a:p>
            <a:pPr eaLnBrk="1" hangingPunct="1"/>
            <a:endParaRPr lang="ar-SY" altLang="en-US" sz="900">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The Thenar eminence is wasted and thumb abduction opposition are weak</a:t>
            </a:r>
            <a:r>
              <a:rPr lang="ar-SY" altLang="en-US">
                <a:latin typeface="Candara" panose="020E0502030303020204" pitchFamily="34" charset="0"/>
                <a:cs typeface="Arial" panose="020B0604020202020204" pitchFamily="34" charset="0"/>
              </a:rPr>
              <a:t>.</a:t>
            </a:r>
            <a:endParaRPr lang="en-US" altLang="en-US">
              <a:latin typeface="Candara" panose="020E0502030303020204" pitchFamily="34" charset="0"/>
              <a:cs typeface="Arial" panose="020B0604020202020204" pitchFamily="34" charset="0"/>
            </a:endParaRPr>
          </a:p>
          <a:p>
            <a:pPr eaLnBrk="1" hangingPunct="1"/>
            <a:endParaRPr lang="ar-SY" altLang="en-US" sz="800">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Sensation is lost over the radial 3 and ½ digits</a:t>
            </a:r>
          </a:p>
          <a:p>
            <a:pPr eaLnBrk="1" hangingPunct="1"/>
            <a:endParaRPr lang="fr-FR" altLang="en-US">
              <a:latin typeface="Candara" panose="020E0502030303020204" pitchFamily="34" charset="0"/>
              <a:cs typeface="Arial" panose="020B0604020202020204" pitchFamily="34" charset="0"/>
            </a:endParaRPr>
          </a:p>
        </p:txBody>
      </p:sp>
      <p:sp>
        <p:nvSpPr>
          <p:cNvPr id="49156" name="Slide Number Placeholder 5">
            <a:extLst>
              <a:ext uri="{FF2B5EF4-FFF2-40B4-BE49-F238E27FC236}">
                <a16:creationId xmlns:a16="http://schemas.microsoft.com/office/drawing/2014/main" id="{A19E36F8-D1BF-4B83-A29F-06F12E0FE50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7DE4F1C1-2402-412A-B536-45E5F9AD641D}" type="slidenum">
              <a:rPr lang="ar-SA" altLang="en-US" sz="1200" smtClean="0"/>
              <a:pPr>
                <a:lnSpc>
                  <a:spcPct val="100000"/>
                </a:lnSpc>
                <a:spcBef>
                  <a:spcPct val="0"/>
                </a:spcBef>
                <a:buFontTx/>
                <a:buNone/>
              </a:pPr>
              <a:t>43</a:t>
            </a:fld>
            <a:endParaRPr lang="en-US" altLang="en-US" sz="1200"/>
          </a:p>
        </p:txBody>
      </p:sp>
      <p:pic>
        <p:nvPicPr>
          <p:cNvPr id="49157" name="Picture 1">
            <a:extLst>
              <a:ext uri="{FF2B5EF4-FFF2-40B4-BE49-F238E27FC236}">
                <a16:creationId xmlns:a16="http://schemas.microsoft.com/office/drawing/2014/main" id="{A28688A8-4E44-484C-AB73-00A0B923B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57675"/>
            <a:ext cx="21717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2">
            <a:extLst>
              <a:ext uri="{FF2B5EF4-FFF2-40B4-BE49-F238E27FC236}">
                <a16:creationId xmlns:a16="http://schemas.microsoft.com/office/drawing/2014/main" id="{7D287855-7117-4121-8ACC-83AF1F90A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4257675"/>
            <a:ext cx="21717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3">
            <a:extLst>
              <a:ext uri="{FF2B5EF4-FFF2-40B4-BE49-F238E27FC236}">
                <a16:creationId xmlns:a16="http://schemas.microsoft.com/office/drawing/2014/main" id="{C75922CD-A0F0-4C72-8706-A4FB4C8DF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8388" y="4248150"/>
            <a:ext cx="17907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Picture 4">
            <a:extLst>
              <a:ext uri="{FF2B5EF4-FFF2-40B4-BE49-F238E27FC236}">
                <a16:creationId xmlns:a16="http://schemas.microsoft.com/office/drawing/2014/main" id="{CADE1FA8-3CBC-45DC-B6FB-0849316E79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8663" y="4292600"/>
            <a:ext cx="2878137"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a:extLst>
              <a:ext uri="{FF2B5EF4-FFF2-40B4-BE49-F238E27FC236}">
                <a16:creationId xmlns:a16="http://schemas.microsoft.com/office/drawing/2014/main" id="{ACA35136-B682-4A84-8B7E-90A9B4F37D7F}"/>
              </a:ext>
            </a:extLst>
          </p:cNvPr>
          <p:cNvSpPr>
            <a:spLocks noGrp="1"/>
          </p:cNvSpPr>
          <p:nvPr>
            <p:ph idx="1"/>
          </p:nvPr>
        </p:nvSpPr>
        <p:spPr>
          <a:xfrm>
            <a:off x="0" y="136525"/>
            <a:ext cx="11857038" cy="5989638"/>
          </a:xfrm>
        </p:spPr>
        <p:txBody>
          <a:bodyPr/>
          <a:lstStyle/>
          <a:p>
            <a:pPr eaLnBrk="1" hangingPunct="1"/>
            <a:endParaRPr lang="en-US" altLang="en-US" b="1">
              <a:latin typeface="Candara" panose="020E0502030303020204" pitchFamily="34" charset="0"/>
              <a:cs typeface="Arial" panose="020B0604020202020204" pitchFamily="34" charset="0"/>
            </a:endParaRPr>
          </a:p>
          <a:p>
            <a:pPr eaLnBrk="1" hangingPunct="1"/>
            <a:r>
              <a:rPr lang="en-US" altLang="en-US" b="1">
                <a:latin typeface="Candara" panose="020E0502030303020204" pitchFamily="34" charset="0"/>
                <a:cs typeface="Arial" panose="020B0604020202020204" pitchFamily="34" charset="0"/>
              </a:rPr>
              <a:t>Median nerve (C5,6,7,8,T1)</a:t>
            </a:r>
          </a:p>
          <a:p>
            <a:pPr eaLnBrk="1" hangingPunct="1"/>
            <a:endParaRPr lang="en-US" altLang="en-US" sz="1200" b="1">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High lesions: generally due to forearm fractures or elbow dislocation, but stabs and gunshot wounds may damage the nerve at any level.</a:t>
            </a:r>
            <a:endParaRPr lang="ar-JO" altLang="en-US">
              <a:latin typeface="Candara" panose="020E0502030303020204" pitchFamily="34" charset="0"/>
              <a:cs typeface="Arial" panose="020B0604020202020204" pitchFamily="34" charset="0"/>
            </a:endParaRPr>
          </a:p>
          <a:p>
            <a:pPr eaLnBrk="1" hangingPunct="1">
              <a:buFontTx/>
              <a:buNone/>
            </a:pPr>
            <a:endParaRPr lang="ar-SY" altLang="en-US">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The signs are the same of low lesions but, the long flexors of the thumb, index and middle finger are paralyzed.</a:t>
            </a:r>
            <a:endParaRPr lang="ar-JO" altLang="en-US">
              <a:latin typeface="Candara" panose="020E0502030303020204" pitchFamily="34" charset="0"/>
              <a:cs typeface="Arial" panose="020B0604020202020204" pitchFamily="34" charset="0"/>
            </a:endParaRPr>
          </a:p>
          <a:p>
            <a:pPr eaLnBrk="1" hangingPunct="1">
              <a:buFontTx/>
              <a:buNone/>
            </a:pPr>
            <a:endParaRPr lang="ar-JO" altLang="en-US">
              <a:latin typeface="Candara" panose="020E0502030303020204" pitchFamily="34" charset="0"/>
              <a:cs typeface="Arial" panose="020B0604020202020204" pitchFamily="34" charset="0"/>
            </a:endParaRPr>
          </a:p>
          <a:p>
            <a:pPr eaLnBrk="1" hangingPunct="1"/>
            <a:r>
              <a:rPr lang="en-US" altLang="en-US">
                <a:latin typeface="Candara" panose="020E0502030303020204" pitchFamily="34" charset="0"/>
                <a:cs typeface="Arial" panose="020B0604020202020204" pitchFamily="34" charset="0"/>
              </a:rPr>
              <a:t>And the patient show the </a:t>
            </a:r>
          </a:p>
          <a:p>
            <a:pPr eaLnBrk="1" hangingPunct="1">
              <a:buFont typeface="Arial" panose="020B0604020202020204" pitchFamily="34" charset="0"/>
              <a:buNone/>
            </a:pPr>
            <a:r>
              <a:rPr lang="en-US" altLang="en-US">
                <a:latin typeface="Candara" panose="020E0502030303020204" pitchFamily="34" charset="0"/>
                <a:cs typeface="Arial" panose="020B0604020202020204" pitchFamily="34" charset="0"/>
              </a:rPr>
              <a:t>pointing index sign.</a:t>
            </a:r>
          </a:p>
          <a:p>
            <a:pPr eaLnBrk="1" hangingPunct="1"/>
            <a:endParaRPr lang="en-US" altLang="en-US" b="1">
              <a:latin typeface="Candara" panose="020E0502030303020204" pitchFamily="34" charset="0"/>
              <a:cs typeface="Arial" panose="020B0604020202020204" pitchFamily="34" charset="0"/>
            </a:endParaRPr>
          </a:p>
          <a:p>
            <a:pPr eaLnBrk="1" hangingPunct="1"/>
            <a:endParaRPr lang="fr-FR" altLang="en-US">
              <a:latin typeface="Candara" panose="020E0502030303020204" pitchFamily="34" charset="0"/>
              <a:cs typeface="Arial" panose="020B0604020202020204" pitchFamily="34" charset="0"/>
            </a:endParaRPr>
          </a:p>
        </p:txBody>
      </p:sp>
      <p:sp>
        <p:nvSpPr>
          <p:cNvPr id="50179" name="Slide Number Placeholder 5">
            <a:extLst>
              <a:ext uri="{FF2B5EF4-FFF2-40B4-BE49-F238E27FC236}">
                <a16:creationId xmlns:a16="http://schemas.microsoft.com/office/drawing/2014/main" id="{BA3B566C-3294-4A4F-91BD-8504F6C8384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62E82E11-4999-4795-AA05-59760BA70922}" type="slidenum">
              <a:rPr lang="ar-SA" altLang="en-US" sz="1200" smtClean="0"/>
              <a:pPr>
                <a:lnSpc>
                  <a:spcPct val="100000"/>
                </a:lnSpc>
                <a:spcBef>
                  <a:spcPct val="0"/>
                </a:spcBef>
                <a:buFontTx/>
                <a:buNone/>
              </a:pPr>
              <a:t>44</a:t>
            </a:fld>
            <a:endParaRPr lang="en-US" altLang="en-US" sz="1200"/>
          </a:p>
        </p:txBody>
      </p:sp>
      <p:pic>
        <p:nvPicPr>
          <p:cNvPr id="50180" name="Picture 2">
            <a:extLst>
              <a:ext uri="{FF2B5EF4-FFF2-40B4-BE49-F238E27FC236}">
                <a16:creationId xmlns:a16="http://schemas.microsoft.com/office/drawing/2014/main" id="{B06FE20A-EF2E-4E7B-8CA4-54A8BFA495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9963" y="3779838"/>
            <a:ext cx="2947987"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Content Placeholder 2">
            <a:extLst>
              <a:ext uri="{FF2B5EF4-FFF2-40B4-BE49-F238E27FC236}">
                <a16:creationId xmlns:a16="http://schemas.microsoft.com/office/drawing/2014/main" id="{B41CB1B7-4C85-4F03-817A-590732FA2F20}"/>
              </a:ext>
            </a:extLst>
          </p:cNvPr>
          <p:cNvSpPr>
            <a:spLocks noGrp="1"/>
          </p:cNvSpPr>
          <p:nvPr>
            <p:ph idx="1"/>
          </p:nvPr>
        </p:nvSpPr>
        <p:spPr/>
        <p:txBody>
          <a:bodyPr/>
          <a:lstStyle/>
          <a:p>
            <a:endParaRPr lang="en-US" altLang="en-US"/>
          </a:p>
        </p:txBody>
      </p:sp>
      <p:pic>
        <p:nvPicPr>
          <p:cNvPr id="51203" name="Picture 3">
            <a:extLst>
              <a:ext uri="{FF2B5EF4-FFF2-40B4-BE49-F238E27FC236}">
                <a16:creationId xmlns:a16="http://schemas.microsoft.com/office/drawing/2014/main" id="{46110575-F05D-4DA1-861B-76C914DCA8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0225"/>
            <a:ext cx="12192000"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4002BCF5-0228-4852-B9E1-1A3213584B6A}"/>
              </a:ext>
            </a:extLst>
          </p:cNvPr>
          <p:cNvSpPr>
            <a:spLocks noGrp="1"/>
          </p:cNvSpPr>
          <p:nvPr>
            <p:ph type="ctrTitle"/>
          </p:nvPr>
        </p:nvSpPr>
        <p:spPr>
          <a:xfrm>
            <a:off x="1041400" y="2693988"/>
            <a:ext cx="10312400" cy="1470025"/>
          </a:xfrm>
        </p:spPr>
        <p:txBody>
          <a:bodyPr/>
          <a:lstStyle/>
          <a:p>
            <a:pPr eaLnBrk="1" hangingPunct="1"/>
            <a:r>
              <a:rPr lang="en-US" altLang="en-US" sz="13800">
                <a:latin typeface="Elephant" panose="02020904090505020303" pitchFamily="18" charset="0"/>
                <a:cs typeface="Arial" panose="020B0604020202020204" pitchFamily="34" charset="0"/>
              </a:rPr>
              <a:t>Thank You</a:t>
            </a:r>
            <a:endParaRPr lang="fr-FR" altLang="en-US" sz="13800">
              <a:latin typeface="Elephant" panose="02020904090505020303" pitchFamily="18" charset="0"/>
              <a:cs typeface="Arial" panose="020B0604020202020204" pitchFamily="34" charset="0"/>
            </a:endParaRPr>
          </a:p>
        </p:txBody>
      </p:sp>
      <p:sp>
        <p:nvSpPr>
          <p:cNvPr id="52227" name="Rectangle 6">
            <a:extLst>
              <a:ext uri="{FF2B5EF4-FFF2-40B4-BE49-F238E27FC236}">
                <a16:creationId xmlns:a16="http://schemas.microsoft.com/office/drawing/2014/main" id="{4BB1533E-0B64-4333-8C81-C50D920B256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Forte" panose="03060902040502070203" pitchFamily="66" charset="0"/>
              </a:defRPr>
            </a:lvl1pPr>
            <a:lvl2pPr marL="742950" indent="-285750">
              <a:lnSpc>
                <a:spcPct val="90000"/>
              </a:lnSpc>
              <a:spcBef>
                <a:spcPts val="500"/>
              </a:spcBef>
              <a:buFont typeface="Arial" panose="020B0604020202020204" pitchFamily="34" charset="0"/>
              <a:buChar char="•"/>
              <a:defRPr sz="2400">
                <a:solidFill>
                  <a:schemeClr val="tx1"/>
                </a:solidFill>
                <a:latin typeface="Forte" panose="03060902040502070203" pitchFamily="66" charset="0"/>
              </a:defRPr>
            </a:lvl2pPr>
            <a:lvl3pPr marL="11430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3pPr>
            <a:lvl4pPr marL="16002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4pPr>
            <a:lvl5pPr marL="2057400" indent="-228600">
              <a:lnSpc>
                <a:spcPct val="90000"/>
              </a:lnSpc>
              <a:spcBef>
                <a:spcPts val="500"/>
              </a:spcBef>
              <a:buFont typeface="Arial" panose="020B0604020202020204" pitchFamily="34" charset="0"/>
              <a:buChar char="•"/>
              <a:defRPr sz="2000">
                <a:solidFill>
                  <a:schemeClr val="tx1"/>
                </a:solidFill>
                <a:latin typeface="Forte" panose="03060902040502070203" pitchFamily="66"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Forte" panose="03060902040502070203" pitchFamily="66" charset="0"/>
              </a:defRPr>
            </a:lvl9pPr>
          </a:lstStyle>
          <a:p>
            <a:pPr>
              <a:lnSpc>
                <a:spcPct val="100000"/>
              </a:lnSpc>
              <a:spcBef>
                <a:spcPct val="0"/>
              </a:spcBef>
              <a:buFontTx/>
              <a:buNone/>
            </a:pPr>
            <a:fld id="{510C9FB5-4B5F-43CA-8FCC-1D42D87F497A}" type="slidenum">
              <a:rPr lang="ar-SA" altLang="en-US" sz="1200" smtClean="0"/>
              <a:pPr>
                <a:lnSpc>
                  <a:spcPct val="100000"/>
                </a:lnSpc>
                <a:spcBef>
                  <a:spcPct val="0"/>
                </a:spcBef>
                <a:buFontTx/>
                <a:buNone/>
              </a:pPr>
              <a:t>46</a:t>
            </a:fld>
            <a:endParaRPr lang="en-US" altLang="en-US" sz="12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6794540F-7990-4198-B2D5-2BC6BED28D83}"/>
              </a:ext>
            </a:extLst>
          </p:cNvPr>
          <p:cNvSpPr>
            <a:spLocks noGrp="1"/>
          </p:cNvSpPr>
          <p:nvPr>
            <p:ph type="title"/>
          </p:nvPr>
        </p:nvSpPr>
        <p:spPr>
          <a:xfrm>
            <a:off x="0" y="-152400"/>
            <a:ext cx="10515600" cy="1325563"/>
          </a:xfrm>
        </p:spPr>
        <p:txBody>
          <a:bodyPr/>
          <a:lstStyle/>
          <a:p>
            <a:pPr eaLnBrk="1" hangingPunct="1"/>
            <a:r>
              <a:rPr lang="en-US" altLang="en-US">
                <a:latin typeface="Candara" panose="020E0502030303020204" pitchFamily="34" charset="0"/>
                <a:cs typeface="Arial" panose="020B0604020202020204" pitchFamily="34" charset="0"/>
              </a:rPr>
              <a:t>Sunderland classification : </a:t>
            </a:r>
          </a:p>
        </p:txBody>
      </p:sp>
      <p:pic>
        <p:nvPicPr>
          <p:cNvPr id="7171" name="Content Placeholder 5">
            <a:extLst>
              <a:ext uri="{FF2B5EF4-FFF2-40B4-BE49-F238E27FC236}">
                <a16:creationId xmlns:a16="http://schemas.microsoft.com/office/drawing/2014/main" id="{AF16E967-9285-4AFB-873E-A514C9A924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941388"/>
            <a:ext cx="7391400" cy="2487612"/>
          </a:xfrm>
        </p:spPr>
      </p:pic>
      <p:pic>
        <p:nvPicPr>
          <p:cNvPr id="7172" name="Picture 5">
            <a:extLst>
              <a:ext uri="{FF2B5EF4-FFF2-40B4-BE49-F238E27FC236}">
                <a16:creationId xmlns:a16="http://schemas.microsoft.com/office/drawing/2014/main" id="{ACFEF2F9-753E-4A89-AD0A-1969648390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941388"/>
            <a:ext cx="480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4">
            <a:extLst>
              <a:ext uri="{FF2B5EF4-FFF2-40B4-BE49-F238E27FC236}">
                <a16:creationId xmlns:a16="http://schemas.microsoft.com/office/drawing/2014/main" id="{5F24E539-AC62-4AAB-A3B3-C9BD4F1B01C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65250" y="0"/>
            <a:ext cx="8874125" cy="6656388"/>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Content Placeholder 4">
            <a:extLst>
              <a:ext uri="{FF2B5EF4-FFF2-40B4-BE49-F238E27FC236}">
                <a16:creationId xmlns:a16="http://schemas.microsoft.com/office/drawing/2014/main" id="{3AE0494C-C123-4E2A-B65F-271085634E3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33463" y="166688"/>
            <a:ext cx="10125075" cy="649605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6FB197BD-6E02-454F-BFC9-468D038635A5}"/>
              </a:ext>
            </a:extLst>
          </p:cNvPr>
          <p:cNvSpPr>
            <a:spLocks noGrp="1"/>
          </p:cNvSpPr>
          <p:nvPr>
            <p:ph type="title"/>
          </p:nvPr>
        </p:nvSpPr>
        <p:spPr/>
        <p:txBody>
          <a:bodyPr/>
          <a:lstStyle/>
          <a:p>
            <a:pPr eaLnBrk="1" hangingPunct="1"/>
            <a:r>
              <a:rPr lang="en-US" altLang="en-US" b="1">
                <a:latin typeface="Candara" panose="020E0502030303020204" pitchFamily="34" charset="0"/>
                <a:cs typeface="Arial" panose="020B0604020202020204" pitchFamily="34" charset="0"/>
              </a:rPr>
              <a:t>Transient ischemia</a:t>
            </a:r>
            <a:endParaRPr lang="en-US" altLang="en-US">
              <a:latin typeface="Candara" panose="020E0502030303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393384A-9E62-4DC2-A9C2-1C88EA2B5162}"/>
              </a:ext>
            </a:extLst>
          </p:cNvPr>
          <p:cNvSpPr>
            <a:spLocks noGrp="1"/>
          </p:cNvSpPr>
          <p:nvPr>
            <p:ph idx="1"/>
          </p:nvPr>
        </p:nvSpPr>
        <p:spPr>
          <a:xfrm>
            <a:off x="144463" y="1136650"/>
            <a:ext cx="11938000" cy="5721350"/>
          </a:xfrm>
        </p:spPr>
        <p:txBody>
          <a:bodyPr rtlCol="0">
            <a:normAutofit/>
          </a:bodyPr>
          <a:lstStyle/>
          <a:p>
            <a:pPr eaLnBrk="1" fontAlgn="auto" hangingPunct="1">
              <a:spcAft>
                <a:spcPts val="0"/>
              </a:spcAft>
              <a:defRPr/>
            </a:pPr>
            <a:endParaRPr lang="en-US"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These changes are due to </a:t>
            </a:r>
            <a:r>
              <a:rPr lang="en-US" dirty="0">
                <a:solidFill>
                  <a:srgbClr val="FF3300"/>
                </a:solidFill>
                <a:latin typeface="Candara" panose="020E0502030303020204" pitchFamily="34" charset="0"/>
                <a:cs typeface="Arial" panose="020B0604020202020204" pitchFamily="34" charset="0"/>
              </a:rPr>
              <a:t>transient anoxia</a:t>
            </a:r>
            <a:r>
              <a:rPr lang="en-US" dirty="0">
                <a:latin typeface="Candara" panose="020E0502030303020204" pitchFamily="34" charset="0"/>
                <a:cs typeface="Arial" panose="020B0604020202020204" pitchFamily="34" charset="0"/>
              </a:rPr>
              <a:t> and </a:t>
            </a:r>
            <a:r>
              <a:rPr lang="en-US" dirty="0">
                <a:solidFill>
                  <a:srgbClr val="FF3300"/>
                </a:solidFill>
                <a:latin typeface="Candara" panose="020E0502030303020204" pitchFamily="34" charset="0"/>
                <a:cs typeface="Arial" panose="020B0604020202020204" pitchFamily="34" charset="0"/>
              </a:rPr>
              <a:t>leave no trace of nerve damage</a:t>
            </a:r>
          </a:p>
          <a:p>
            <a:pPr eaLnBrk="1" fontAlgn="auto" hangingPunct="1">
              <a:spcAft>
                <a:spcPts val="0"/>
              </a:spcAft>
              <a:buFont typeface="Wingdings" panose="05000000000000000000" pitchFamily="2" charset="2"/>
              <a:buChar char="§"/>
              <a:defRPr/>
            </a:pPr>
            <a:r>
              <a:rPr lang="en-US" dirty="0">
                <a:solidFill>
                  <a:srgbClr val="FF3300"/>
                </a:solidFill>
                <a:latin typeface="Candara" panose="020E0502030303020204" pitchFamily="34" charset="0"/>
                <a:cs typeface="Arial" panose="020B0604020202020204" pitchFamily="34" charset="0"/>
              </a:rPr>
              <a:t>Stages </a:t>
            </a:r>
            <a:endParaRPr lang="ar-SY" dirty="0">
              <a:solidFill>
                <a:srgbClr val="FF3300"/>
              </a:solidFill>
              <a:latin typeface="Candara" panose="020E0502030303020204" pitchFamily="34" charset="0"/>
              <a:cs typeface="Arial" panose="020B0604020202020204" pitchFamily="34" charset="0"/>
            </a:endParaRPr>
          </a:p>
          <a:p>
            <a:pPr marL="514350" indent="-514350" eaLnBrk="1" fontAlgn="auto" hangingPunct="1">
              <a:spcAft>
                <a:spcPts val="0"/>
              </a:spcAft>
              <a:buFont typeface="+mj-lt"/>
              <a:buAutoNum type="alphaLcPeriod"/>
              <a:defRPr/>
            </a:pPr>
            <a:r>
              <a:rPr lang="en-US" dirty="0">
                <a:solidFill>
                  <a:srgbClr val="FF3300"/>
                </a:solidFill>
                <a:latin typeface="Candara" panose="020E0502030303020204" pitchFamily="34" charset="0"/>
                <a:cs typeface="Arial" panose="020B0604020202020204" pitchFamily="34" charset="0"/>
              </a:rPr>
              <a:t>numbness </a:t>
            </a:r>
            <a:r>
              <a:rPr lang="en-US" dirty="0">
                <a:latin typeface="Candara" panose="020E0502030303020204" pitchFamily="34" charset="0"/>
                <a:cs typeface="Arial" panose="020B0604020202020204" pitchFamily="34" charset="0"/>
              </a:rPr>
              <a:t>and </a:t>
            </a:r>
            <a:r>
              <a:rPr lang="en-US" dirty="0">
                <a:solidFill>
                  <a:srgbClr val="FF3300"/>
                </a:solidFill>
                <a:latin typeface="Candara" panose="020E0502030303020204" pitchFamily="34" charset="0"/>
                <a:cs typeface="Arial" panose="020B0604020202020204" pitchFamily="34" charset="0"/>
              </a:rPr>
              <a:t>tingling</a:t>
            </a:r>
            <a:r>
              <a:rPr lang="en-US" dirty="0">
                <a:latin typeface="Candara" panose="020E0502030303020204" pitchFamily="34" charset="0"/>
                <a:cs typeface="Arial" panose="020B0604020202020204" pitchFamily="34" charset="0"/>
              </a:rPr>
              <a:t> </a:t>
            </a:r>
            <a:r>
              <a:rPr lang="en-US" dirty="0">
                <a:solidFill>
                  <a:srgbClr val="FF3300"/>
                </a:solidFill>
                <a:latin typeface="Candara" panose="020E0502030303020204" pitchFamily="34" charset="0"/>
                <a:cs typeface="Arial" panose="020B0604020202020204" pitchFamily="34" charset="0"/>
              </a:rPr>
              <a:t>within 15 minutes</a:t>
            </a:r>
            <a:endParaRPr lang="en-US" dirty="0">
              <a:latin typeface="Candara" panose="020E0502030303020204" pitchFamily="34" charset="0"/>
              <a:cs typeface="Arial" panose="020B0604020202020204" pitchFamily="34" charset="0"/>
            </a:endParaRPr>
          </a:p>
          <a:p>
            <a:pPr marL="514350" indent="-514350" eaLnBrk="1" fontAlgn="auto" hangingPunct="1">
              <a:spcAft>
                <a:spcPts val="0"/>
              </a:spcAft>
              <a:buFont typeface="+mj-lt"/>
              <a:buAutoNum type="alphaLcPeriod"/>
              <a:defRPr/>
            </a:pPr>
            <a:r>
              <a:rPr lang="en-US" dirty="0">
                <a:solidFill>
                  <a:srgbClr val="FF3300"/>
                </a:solidFill>
                <a:latin typeface="Candara" panose="020E0502030303020204" pitchFamily="34" charset="0"/>
                <a:cs typeface="Arial" panose="020B0604020202020204" pitchFamily="34" charset="0"/>
              </a:rPr>
              <a:t>loss of pain sensibility</a:t>
            </a:r>
            <a:r>
              <a:rPr lang="en-US" dirty="0">
                <a:latin typeface="Candara" panose="020E0502030303020204" pitchFamily="34" charset="0"/>
                <a:cs typeface="Arial" panose="020B0604020202020204" pitchFamily="34" charset="0"/>
              </a:rPr>
              <a:t> after </a:t>
            </a:r>
            <a:r>
              <a:rPr lang="en-US" dirty="0">
                <a:solidFill>
                  <a:srgbClr val="FF3300"/>
                </a:solidFill>
                <a:latin typeface="Candara" panose="020E0502030303020204" pitchFamily="34" charset="0"/>
                <a:cs typeface="Arial" panose="020B0604020202020204" pitchFamily="34" charset="0"/>
              </a:rPr>
              <a:t>30 minutes</a:t>
            </a:r>
            <a:endParaRPr lang="en-US" dirty="0">
              <a:latin typeface="Candara" panose="020E0502030303020204" pitchFamily="34" charset="0"/>
              <a:cs typeface="Arial" panose="020B0604020202020204" pitchFamily="34" charset="0"/>
            </a:endParaRPr>
          </a:p>
          <a:p>
            <a:pPr marL="514350" indent="-514350" eaLnBrk="1" fontAlgn="auto" hangingPunct="1">
              <a:spcAft>
                <a:spcPts val="0"/>
              </a:spcAft>
              <a:buFont typeface="+mj-lt"/>
              <a:buAutoNum type="alphaLcPeriod"/>
              <a:defRPr/>
            </a:pPr>
            <a:r>
              <a:rPr lang="en-US" dirty="0">
                <a:solidFill>
                  <a:srgbClr val="FF3300"/>
                </a:solidFill>
                <a:latin typeface="Candara" panose="020E0502030303020204" pitchFamily="34" charset="0"/>
                <a:cs typeface="Arial" panose="020B0604020202020204" pitchFamily="34" charset="0"/>
              </a:rPr>
              <a:t>muscle weakness</a:t>
            </a:r>
            <a:r>
              <a:rPr lang="en-US" dirty="0">
                <a:latin typeface="Candara" panose="020E0502030303020204" pitchFamily="34" charset="0"/>
                <a:cs typeface="Arial" panose="020B0604020202020204" pitchFamily="34" charset="0"/>
              </a:rPr>
              <a:t> after </a:t>
            </a:r>
            <a:r>
              <a:rPr lang="en-US" dirty="0">
                <a:solidFill>
                  <a:srgbClr val="FF3300"/>
                </a:solidFill>
                <a:latin typeface="Candara" panose="020E0502030303020204" pitchFamily="34" charset="0"/>
                <a:cs typeface="Arial" panose="020B0604020202020204" pitchFamily="34" charset="0"/>
              </a:rPr>
              <a:t>45 minutes</a:t>
            </a:r>
            <a:r>
              <a:rPr lang="ar-SY" dirty="0">
                <a:latin typeface="Candara" panose="020E0502030303020204" pitchFamily="34" charset="0"/>
                <a:cs typeface="Arial" panose="020B0604020202020204" pitchFamily="34" charset="0"/>
              </a:rPr>
              <a:t>.</a:t>
            </a:r>
            <a:endParaRPr lang="en-US" dirty="0">
              <a:latin typeface="Candara" panose="020E0502030303020204" pitchFamily="34" charset="0"/>
              <a:cs typeface="Arial" panose="020B0604020202020204" pitchFamily="34" charset="0"/>
            </a:endParaRPr>
          </a:p>
          <a:p>
            <a:pPr eaLnBrk="1" fontAlgn="auto" hangingPunct="1">
              <a:spcAft>
                <a:spcPts val="0"/>
              </a:spcAft>
              <a:defRPr/>
            </a:pPr>
            <a:endParaRPr lang="ar-SY" sz="800" dirty="0">
              <a:latin typeface="Candara" panose="020E0502030303020204" pitchFamily="34" charset="0"/>
              <a:cs typeface="Arial" panose="020B0604020202020204" pitchFamily="34" charset="0"/>
            </a:endParaRPr>
          </a:p>
          <a:p>
            <a:pPr eaLnBrk="1" fontAlgn="auto" hangingPunct="1">
              <a:spcAft>
                <a:spcPts val="0"/>
              </a:spcAft>
              <a:defRPr/>
            </a:pPr>
            <a:r>
              <a:rPr lang="en-US" dirty="0">
                <a:latin typeface="Candara" panose="020E0502030303020204" pitchFamily="34" charset="0"/>
                <a:cs typeface="Arial" panose="020B0604020202020204" pitchFamily="34" charset="0"/>
              </a:rPr>
              <a:t>Relief of compression is followed by </a:t>
            </a:r>
          </a:p>
          <a:p>
            <a:pPr marL="514350" indent="-514350" eaLnBrk="1" fontAlgn="auto" hangingPunct="1">
              <a:spcAft>
                <a:spcPts val="0"/>
              </a:spcAft>
              <a:buFont typeface="+mj-lt"/>
              <a:buAutoNum type="alphaUcPeriod"/>
              <a:defRPr/>
            </a:pPr>
            <a:r>
              <a:rPr lang="en-US" dirty="0">
                <a:solidFill>
                  <a:srgbClr val="FF3300"/>
                </a:solidFill>
                <a:latin typeface="Candara" panose="020E0502030303020204" pitchFamily="34" charset="0"/>
                <a:cs typeface="Arial" panose="020B0604020202020204" pitchFamily="34" charset="0"/>
              </a:rPr>
              <a:t>intense paranesthesia</a:t>
            </a:r>
            <a:r>
              <a:rPr lang="en-US" dirty="0">
                <a:latin typeface="Candara" panose="020E0502030303020204" pitchFamily="34" charset="0"/>
                <a:cs typeface="Arial" panose="020B0604020202020204" pitchFamily="34" charset="0"/>
              </a:rPr>
              <a:t> lasting up to </a:t>
            </a:r>
            <a:r>
              <a:rPr lang="en-US" dirty="0">
                <a:solidFill>
                  <a:srgbClr val="FF3300"/>
                </a:solidFill>
                <a:latin typeface="Candara" panose="020E0502030303020204" pitchFamily="34" charset="0"/>
                <a:cs typeface="Arial" panose="020B0604020202020204" pitchFamily="34" charset="0"/>
              </a:rPr>
              <a:t>5 min</a:t>
            </a:r>
          </a:p>
          <a:p>
            <a:pPr marL="514350" indent="-514350" eaLnBrk="1" fontAlgn="auto" hangingPunct="1">
              <a:spcAft>
                <a:spcPts val="0"/>
              </a:spcAft>
              <a:buFont typeface="+mj-lt"/>
              <a:buAutoNum type="alphaUcPeriod"/>
              <a:defRPr/>
            </a:pPr>
            <a:r>
              <a:rPr lang="en-US" dirty="0">
                <a:solidFill>
                  <a:srgbClr val="FF3300"/>
                </a:solidFill>
                <a:latin typeface="Candara" panose="020E0502030303020204" pitchFamily="34" charset="0"/>
                <a:cs typeface="Arial" panose="020B0604020202020204" pitchFamily="34" charset="0"/>
              </a:rPr>
              <a:t>feeling is restored</a:t>
            </a:r>
            <a:r>
              <a:rPr lang="en-US" dirty="0">
                <a:latin typeface="Candara" panose="020E0502030303020204" pitchFamily="34" charset="0"/>
                <a:cs typeface="Arial" panose="020B0604020202020204" pitchFamily="34" charset="0"/>
              </a:rPr>
              <a:t> within </a:t>
            </a:r>
            <a:r>
              <a:rPr lang="en-US" dirty="0">
                <a:solidFill>
                  <a:srgbClr val="FF3300"/>
                </a:solidFill>
                <a:latin typeface="Candara" panose="020E0502030303020204" pitchFamily="34" charset="0"/>
                <a:cs typeface="Arial" panose="020B0604020202020204" pitchFamily="34" charset="0"/>
              </a:rPr>
              <a:t>30 sec</a:t>
            </a:r>
            <a:r>
              <a:rPr lang="en-US" dirty="0">
                <a:latin typeface="Candara" panose="020E0502030303020204" pitchFamily="34" charset="0"/>
                <a:cs typeface="Arial" panose="020B0604020202020204" pitchFamily="34" charset="0"/>
              </a:rPr>
              <a:t> </a:t>
            </a:r>
          </a:p>
          <a:p>
            <a:pPr marL="514350" indent="-514350" eaLnBrk="1" fontAlgn="auto" hangingPunct="1">
              <a:spcAft>
                <a:spcPts val="0"/>
              </a:spcAft>
              <a:buFont typeface="+mj-lt"/>
              <a:buAutoNum type="alphaUcPeriod"/>
              <a:defRPr/>
            </a:pPr>
            <a:r>
              <a:rPr lang="en-US" dirty="0">
                <a:solidFill>
                  <a:srgbClr val="FF3300"/>
                </a:solidFill>
                <a:latin typeface="Candara" panose="020E0502030303020204" pitchFamily="34" charset="0"/>
                <a:cs typeface="Arial" panose="020B0604020202020204" pitchFamily="34" charset="0"/>
              </a:rPr>
              <a:t>full muscle power after 10 min</a:t>
            </a:r>
            <a:r>
              <a:rPr lang="en-US" dirty="0">
                <a:latin typeface="Candara" panose="020E0502030303020204" pitchFamily="34" charset="0"/>
                <a:cs typeface="Arial" panose="020B0604020202020204" pitchFamily="34" charset="0"/>
              </a:rPr>
              <a:t>.</a:t>
            </a:r>
          </a:p>
          <a:p>
            <a:pPr marL="0" indent="0" eaLnBrk="1" fontAlgn="auto" hangingPunct="1">
              <a:spcAft>
                <a:spcPts val="0"/>
              </a:spcAft>
              <a:buFont typeface="Arial" panose="020B0604020202020204" pitchFamily="34" charset="0"/>
              <a:buNone/>
              <a:defRPr/>
            </a:pPr>
            <a:endParaRPr lang="en-US" dirty="0">
              <a:latin typeface="Candara" panose="020E0502030303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9F42C77-9EE0-4191-9B4C-997D789C1056}"/>
              </a:ext>
            </a:extLst>
          </p:cNvPr>
          <p:cNvSpPr>
            <a:spLocks noGrp="1"/>
          </p:cNvSpPr>
          <p:nvPr>
            <p:ph type="title"/>
          </p:nvPr>
        </p:nvSpPr>
        <p:spPr/>
        <p:txBody>
          <a:bodyPr/>
          <a:lstStyle/>
          <a:p>
            <a:pPr eaLnBrk="1" hangingPunct="1"/>
            <a:r>
              <a:rPr lang="en-US" altLang="en-US" b="1">
                <a:latin typeface="Candara" panose="020E0502030303020204" pitchFamily="34" charset="0"/>
                <a:cs typeface="Arial" panose="020B0604020202020204" pitchFamily="34" charset="0"/>
              </a:rPr>
              <a:t>Neurapraxia</a:t>
            </a:r>
            <a:endParaRPr lang="en-US" altLang="en-US">
              <a:latin typeface="Candara" panose="020E0502030303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A90A6BA-5020-4874-ADB9-129AE24839FE}"/>
              </a:ext>
            </a:extLst>
          </p:cNvPr>
          <p:cNvSpPr>
            <a:spLocks noGrp="1"/>
          </p:cNvSpPr>
          <p:nvPr>
            <p:ph idx="1"/>
          </p:nvPr>
        </p:nvSpPr>
        <p:spPr>
          <a:xfrm>
            <a:off x="266700" y="1549400"/>
            <a:ext cx="11658600" cy="4486275"/>
          </a:xfrm>
        </p:spPr>
        <p:txBody>
          <a:bodyPr rtlCol="0">
            <a:normAutofit/>
          </a:bodyPr>
          <a:lstStyle/>
          <a:p>
            <a:pPr eaLnBrk="1" fontAlgn="auto" hangingPunct="1">
              <a:spcAft>
                <a:spcPts val="0"/>
              </a:spcAft>
              <a:defRPr/>
            </a:pPr>
            <a:r>
              <a:rPr lang="en-US" dirty="0">
                <a:latin typeface="Candara" panose="020E0502030303020204" pitchFamily="34" charset="0"/>
                <a:cs typeface="Arial" panose="020B0604020202020204" pitchFamily="34" charset="0"/>
              </a:rPr>
              <a:t>mechanical pressure causing segmental demyelination</a:t>
            </a:r>
          </a:p>
          <a:p>
            <a:pPr eaLnBrk="1" fontAlgn="auto" hangingPunct="1">
              <a:spcAft>
                <a:spcPts val="0"/>
              </a:spcAft>
              <a:defRPr/>
            </a:pPr>
            <a:r>
              <a:rPr lang="en-US" dirty="0">
                <a:latin typeface="Candara" panose="020E0502030303020204" pitchFamily="34" charset="0"/>
                <a:cs typeface="Arial" panose="020B0604020202020204" pitchFamily="34" charset="0"/>
              </a:rPr>
              <a:t>loss of some types of sensation and muscle power</a:t>
            </a:r>
          </a:p>
          <a:p>
            <a:pPr eaLnBrk="1" fontAlgn="auto" hangingPunct="1">
              <a:spcAft>
                <a:spcPts val="0"/>
              </a:spcAft>
              <a:defRPr/>
            </a:pPr>
            <a:r>
              <a:rPr lang="en-US" dirty="0">
                <a:latin typeface="Candara" panose="020E0502030303020204" pitchFamily="34" charset="0"/>
                <a:cs typeface="Arial" panose="020B0604020202020204" pitchFamily="34" charset="0"/>
              </a:rPr>
              <a:t>reversible physiological nerve conduction block followed by spontaneous recovery after a few days or weeks</a:t>
            </a:r>
          </a:p>
          <a:p>
            <a:pPr eaLnBrk="1" fontAlgn="auto" hangingPunct="1">
              <a:spcAft>
                <a:spcPts val="0"/>
              </a:spcAft>
              <a:defRPr/>
            </a:pPr>
            <a:r>
              <a:rPr lang="en-US" dirty="0">
                <a:latin typeface="Candara" panose="020E0502030303020204" pitchFamily="34" charset="0"/>
                <a:cs typeface="Arial" panose="020B0604020202020204" pitchFamily="34" charset="0"/>
              </a:rPr>
              <a:t>Distal conduction preserved .</a:t>
            </a:r>
          </a:p>
          <a:p>
            <a:pPr eaLnBrk="1" fontAlgn="auto" hangingPunct="1">
              <a:spcAft>
                <a:spcPts val="0"/>
              </a:spcAft>
              <a:defRPr/>
            </a:pPr>
            <a:r>
              <a:rPr lang="en-US" dirty="0">
                <a:latin typeface="Candara" panose="020E0502030303020204" pitchFamily="34" charset="0"/>
                <a:cs typeface="Arial" panose="020B0604020202020204" pitchFamily="34" charset="0"/>
              </a:rPr>
              <a:t>Ex : </a:t>
            </a:r>
          </a:p>
          <a:p>
            <a:pPr marL="971550" lvl="1" indent="-514350" eaLnBrk="1" fontAlgn="auto" hangingPunct="1">
              <a:spcAft>
                <a:spcPts val="0"/>
              </a:spcAft>
              <a:buFont typeface="+mj-lt"/>
              <a:buAutoNum type="alphaUcPeriod"/>
              <a:defRPr/>
            </a:pPr>
            <a:r>
              <a:rPr lang="en-US" dirty="0">
                <a:latin typeface="Candara" panose="020E0502030303020204" pitchFamily="34" charset="0"/>
                <a:cs typeface="Arial" panose="020B0604020202020204" pitchFamily="34" charset="0"/>
              </a:rPr>
              <a:t>‘crutch palsy’</a:t>
            </a:r>
          </a:p>
          <a:p>
            <a:pPr marL="971550" lvl="1" indent="-514350" eaLnBrk="1" fontAlgn="auto" hangingPunct="1">
              <a:spcAft>
                <a:spcPts val="0"/>
              </a:spcAft>
              <a:buFont typeface="+mj-lt"/>
              <a:buAutoNum type="alphaUcPeriod"/>
              <a:defRPr/>
            </a:pPr>
            <a:r>
              <a:rPr lang="en-US" i="1" dirty="0">
                <a:latin typeface="Candara" panose="020E0502030303020204" pitchFamily="34" charset="0"/>
                <a:cs typeface="Arial" panose="020B0604020202020204" pitchFamily="34" charset="0"/>
              </a:rPr>
              <a:t>(‘Saturday night palsy’) </a:t>
            </a:r>
          </a:p>
          <a:p>
            <a:pPr eaLnBrk="1" fontAlgn="auto" hangingPunct="1">
              <a:spcAft>
                <a:spcPts val="0"/>
              </a:spcAft>
              <a:defRPr/>
            </a:pPr>
            <a:endParaRPr lang="en-US" dirty="0">
              <a:latin typeface="Candara" panose="020E0502030303020204" pitchFamily="34" charset="0"/>
              <a:cs typeface="Arial" panose="020B0604020202020204" pitchFamily="34" charset="0"/>
            </a:endParaRPr>
          </a:p>
          <a:p>
            <a:pPr lvl="1" eaLnBrk="1" fontAlgn="auto" hangingPunct="1">
              <a:spcAft>
                <a:spcPts val="0"/>
              </a:spcAft>
              <a:defRPr/>
            </a:pPr>
            <a:endParaRPr lang="en-US" dirty="0">
              <a:latin typeface="Candara" panose="020E0502030303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5">
      <a:majorFont>
        <a:latin typeface="Forte"/>
        <a:ea typeface=""/>
        <a:cs typeface=""/>
      </a:majorFont>
      <a:minorFont>
        <a:latin typeface="Forte"/>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1451</TotalTime>
  <Words>1457</Words>
  <Application>Microsoft Office PowerPoint</Application>
  <PresentationFormat>Widescreen</PresentationFormat>
  <Paragraphs>222</Paragraphs>
  <Slides>46</Slides>
  <Notes>3</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PowerPoint Presentation</vt:lpstr>
      <vt:lpstr>Nerve fiber components</vt:lpstr>
      <vt:lpstr>Mechanism of injury :</vt:lpstr>
      <vt:lpstr>Type of injury :</vt:lpstr>
      <vt:lpstr>Sunderland classification : </vt:lpstr>
      <vt:lpstr>PowerPoint Presentation</vt:lpstr>
      <vt:lpstr>PowerPoint Presentation</vt:lpstr>
      <vt:lpstr>Transient ischemia</vt:lpstr>
      <vt:lpstr>Neurapraxia</vt:lpstr>
      <vt:lpstr>PowerPoint Presentation</vt:lpstr>
      <vt:lpstr>Axonotmesis</vt:lpstr>
      <vt:lpstr>Neurotmesis</vt:lpstr>
      <vt:lpstr>Hx and Px : </vt:lpstr>
      <vt:lpstr>Special tests :</vt:lpstr>
      <vt:lpstr>PowerPoint Presentation</vt:lpstr>
      <vt:lpstr>Principles of Tx : </vt:lpstr>
      <vt:lpstr>Open injuries .</vt:lpstr>
      <vt:lpstr>Principles of Tx : </vt:lpstr>
      <vt:lpstr>Brachial plexus injury : </vt:lpstr>
      <vt:lpstr>PowerPoint Presentation</vt:lpstr>
      <vt:lpstr>Obstetric brachial plexus injuries</vt:lpstr>
      <vt:lpstr>PowerPoint Presentation</vt:lpstr>
      <vt:lpstr>PowerPoint Presentation</vt:lpstr>
      <vt:lpstr>Axillary nerve (C5,6( </vt:lpstr>
      <vt:lpstr>PowerPoint Presentation</vt:lpstr>
      <vt:lpstr>PowerPoint Presentation</vt:lpstr>
      <vt:lpstr>Radial nerve (C5,6,7,8,T1) </vt:lpstr>
      <vt:lpstr>PowerPoint Presentation</vt:lpstr>
      <vt:lpstr>PowerPoint Presentation</vt:lpstr>
      <vt:lpstr>Radial nerve (C5,6,7,8,T1) </vt:lpstr>
      <vt:lpstr>Radial nerve (C5,6,7,8,T1) </vt:lpstr>
      <vt:lpstr>Radial nerve (C5,6,7,8,T1) </vt:lpstr>
      <vt:lpstr>PowerPoint Presentation</vt:lpstr>
      <vt:lpstr>Radial nerve (C5,6,7,8,T1) </vt:lpstr>
      <vt:lpstr>Ulnar nerve (C8,T1) </vt:lpstr>
      <vt:lpstr>PowerPoint Presentation</vt:lpstr>
      <vt:lpstr>Ulnar nerve (C8,T1) </vt:lpstr>
      <vt:lpstr>PowerPoint Presentation</vt:lpstr>
      <vt:lpstr>PowerPoint Presentation</vt:lpstr>
      <vt:lpstr>PowerPoint Presentation</vt:lpstr>
      <vt:lpstr>PowerPoint Presentation</vt:lpstr>
      <vt:lpstr>PowerPoint Presentation</vt:lpstr>
      <vt:lpstr>Median nerve (C5,6,7,8,T1) </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docsoleman</dc:creator>
  <cp:lastModifiedBy>abdallah hattab</cp:lastModifiedBy>
  <cp:revision>26</cp:revision>
  <dcterms:created xsi:type="dcterms:W3CDTF">2017-10-09T16:22:15Z</dcterms:created>
  <dcterms:modified xsi:type="dcterms:W3CDTF">2020-04-12T19:55:11Z</dcterms:modified>
</cp:coreProperties>
</file>