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6" roundtripDataSignature="AMtx7mibd4ZP+/CYGrzs276ZkaYe21Q9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716429-2E6D-4C1B-B0E4-B687E01C6579}">
  <a:tblStyle styleId="{FA716429-2E6D-4C1B-B0E4-B687E01C657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customschemas.google.com/relationships/presentationmetadata" Target="metadata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6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6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6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Relationship Id="rId4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Relationship Id="rId4" Type="http://schemas.openxmlformats.org/officeDocument/2006/relationships/image" Target="../media/image2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jpg"/><Relationship Id="rId4" Type="http://schemas.openxmlformats.org/officeDocument/2006/relationships/image" Target="../media/image2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685800" y="1219200"/>
            <a:ext cx="77724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latin typeface="Times New Roman"/>
                <a:ea typeface="Times New Roman"/>
                <a:cs typeface="Times New Roman"/>
                <a:sym typeface="Times New Roman"/>
              </a:rPr>
              <a:t>Metabolism </a:t>
            </a:r>
            <a:br>
              <a:rPr b="1" lang="en-US" sz="72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lang="en-US" sz="60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/>
          <p:nvPr/>
        </p:nvSpPr>
        <p:spPr>
          <a:xfrm>
            <a:off x="0" y="3441700"/>
            <a:ext cx="9144000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chemistry of metabolism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about 3000 reactions in human cell.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these reactions are divided into six categories: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Oxidation-reduction reactions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Group transfer reactions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Hydrolysis reactions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Nonhydrolytic cleavage reactions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Isomerization and rearrangement reactions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 Bond formation reactions using energy from ATP</a:t>
            </a:r>
            <a:endParaRPr/>
          </a:p>
        </p:txBody>
      </p:sp>
      <p:pic>
        <p:nvPicPr>
          <p:cNvPr id="137" name="Google Shape;1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0"/>
            <a:ext cx="78486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Metabolic pathway may be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(a) Linear		              (b) Cyclic                             (c) Spiral pathway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(Glycolysis)                               (TCA cycle)                       (Fatty acid biosynthesis)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" name="Google Shape;1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19200"/>
            <a:ext cx="6477000" cy="370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0138" y="1066800"/>
            <a:ext cx="2887662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/>
          <p:nvPr/>
        </p:nvSpPr>
        <p:spPr>
          <a:xfrm>
            <a:off x="0" y="39688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practice, an endergonic process cannot exist independently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but must be a component of a coupled exergonic- endergonic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system where the overall net change is exergonic.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One possible mechanism of coupling could be observed if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common obligatory intermediate (I) took part in both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reactions.           A + C→I→B+D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Some exergonic and endergonic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reactions in biologic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systems are coupled in this way.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Indeed, these relationships supply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 basis for the concept of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respiratory control, the process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that prevents an organism from burning out of control.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coupling concept is provided by forming an intermediate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carrier through dehydrogenation/hydrogenations reactions</a:t>
            </a:r>
            <a:endParaRPr sz="2400"/>
          </a:p>
        </p:txBody>
      </p:sp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0129" y="2931339"/>
            <a:ext cx="2724975" cy="19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/>
          <p:nvPr/>
        </p:nvSpPr>
        <p:spPr>
          <a:xfrm>
            <a:off x="0" y="-12"/>
            <a:ext cx="6571200" cy="4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 alternative method of coupling an exergonic to an endergonic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process is to synthesize a compound of high-energy potential in the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exergonic reaction and to incorporate this new compound into the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endergonic reaction, thus effecting a transference of free energy from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exergonic to the endergonic pathway.</a:t>
            </a:r>
            <a:endParaRPr sz="1800"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biologic advantage of this mechanism is that the compound of high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potential energy, (~E) , unlike I in the previous system.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Transfer of free energy from an exergonic to an endergonic reaction via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 high-energy intermediate compound (~E) </a:t>
            </a:r>
            <a:endParaRPr sz="1800"/>
          </a:p>
        </p:txBody>
      </p:sp>
      <p:pic>
        <p:nvPicPr>
          <p:cNvPr id="156" name="Google Shape;1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378" y="3429008"/>
            <a:ext cx="3848550" cy="21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14400"/>
            <a:ext cx="9144000" cy="592613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4"/>
          <p:cNvSpPr/>
          <p:nvPr/>
        </p:nvSpPr>
        <p:spPr>
          <a:xfrm>
            <a:off x="0" y="161925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Anabolism and catabolism are coupled by energy</a:t>
            </a:r>
            <a:endParaRPr b="1"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0" y="0"/>
            <a:ext cx="9144000" cy="637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Intermediate value for the free energy of hydrolysis of ATP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standard free energy of hydrolysis of a number of biochemically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important phosphates.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tendency of each of the phosphate groups to transfer to a suitable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acceptor may be obtained from the ΔG0′ of hydrolysis at 37 °C.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value for the hydrolysis of the terminal phosphate of ATP divides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list of energy compounds into two groups: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Low-energy phosphates, exemplified by the ester phosphates found in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intermediates of glycolysis, have ΔG0 values smaller than that of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ATP, while in high-energy phosphates the value is higher than that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of ATP.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components of the high-energy phosphates compounds , including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ATP, are usually anhydrides (1-phosphate of 1,3-biphosphoglycerate),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enolphosphates (phosphoenolpyruvate), and phosphoguanidines 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(creatine phosphate, arginine phosphate).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intermediate position of ATP allows it to play an important role in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transfer.</a:t>
            </a:r>
            <a:endParaRPr sz="2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/>
          <p:nvPr/>
        </p:nvSpPr>
        <p:spPr>
          <a:xfrm>
            <a:off x="0" y="0"/>
            <a:ext cx="9144000" cy="3046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06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-"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high free energy change on hydrolysis of ATP is due to relief of  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charge repulsion of adjacent negatively charged oxygen atoms.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/>
          </a:p>
          <a:p>
            <a:pPr indent="-1206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-"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Other “high-energy compounds” are thiol esters as coenzyme A 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(acetyl-CoA), acyl carrier protein, amino acid esters involved in 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protein synthesis, S- adenosylmethionine (SAM),</a:t>
            </a:r>
            <a:r>
              <a:rPr i="1"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UDPGlc 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(uridine diphosphate glucose), and PRPP (5-phosphoribosyl-1-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pyrophosphate).</a:t>
            </a:r>
            <a:endParaRPr sz="1900"/>
          </a:p>
        </p:txBody>
      </p:sp>
      <p:graphicFrame>
        <p:nvGraphicFramePr>
          <p:cNvPr id="173" name="Google Shape;173;p16"/>
          <p:cNvGraphicFramePr/>
          <p:nvPr/>
        </p:nvGraphicFramePr>
        <p:xfrm>
          <a:off x="741362" y="25119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{FA716429-2E6D-4C1B-B0E4-B687E01C6579}</a:tableStyleId>
              </a:tblPr>
              <a:tblGrid>
                <a:gridCol w="2312950"/>
                <a:gridCol w="2312950"/>
                <a:gridCol w="2312950"/>
              </a:tblGrid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Compound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kJ/mol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kcal/mol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6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Phosphoenolpyruvate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−61.9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−14.8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Carbamoyl phosphate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−51.4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−12.3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6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1,3-Bisphosphoglycerate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−49.3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−11.8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Creatine phosphate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−43.1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−10.3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ATP →ADP + Pi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−30.5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−7.3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ADP →AMP + Pi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−27.6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−6.6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Pyrophosphate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−27.6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−6.6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Glucose 1-phosphate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−20.9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−5.0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1524000"/>
            <a:ext cx="4419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" id="179" name="Google Shape;1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5720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/>
          <p:nvPr/>
        </p:nvSpPr>
        <p:spPr>
          <a:xfrm>
            <a:off x="0" y="0"/>
            <a:ext cx="4572000" cy="4894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 ATP powers cellular work by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coupling exergonic reactions to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endergonic reactions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- A cell does three main kinds of   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work: Mechanical, Transport and  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Chemical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To do work, cells manage energy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resources by energy coupling, the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use of an exergonic process to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drive an endergonic one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 ATP is the cell’s energy shuttle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providing energy for cellular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  functions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>
            <a:off x="0" y="20638"/>
            <a:ext cx="9144000" cy="6370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Sources of ATP.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 levels are maintained through several processes: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Adenylate kinase.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has two "high-energy" phosphate groups. Splitting off the gamma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phosphate group of ATP yields ADP and inorganic phosphate.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Splitting off both high-energy groups in one step yields AMP and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inorganic pyrophosphate (ppi).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Adenylate kinase, an enzyme found in all tissues, catalyzes a transfer of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energy-rich phosphate bond from one ADP molecule to another,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giving ATP and AMP.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 conversion is very rapid in muscle and liver.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2ADP                                ATP + AMP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 levels are crucial in adjusting the balance between carbohydrate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fatty acid metabolism in varying physiological situations.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AMP is an active intracellular signal substance.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 is also an activator of glycogen mobilization and, therefore, sugar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metabolism.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/>
          <p:nvPr/>
        </p:nvSpPr>
        <p:spPr>
          <a:xfrm>
            <a:off x="0" y="0"/>
            <a:ext cx="9144000" cy="609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b="1"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Creatine Phosphokinase / Phosphocreatine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Most of our body tissues contain phosphocreatine at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concentrations approximately three times that of ATP.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Phosphocreatine is a reserve source of high-energy phosphate. 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reserve can be transferred to ADP, thus forming ATP to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replace that used by working muscle. 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While the creatine phosphokinase reaction is the most rapid ATP-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yielding reaction we possess, the amount of ATP which is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produced is quite small.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Muscle tissues have about 5 mmol/l ATP and approximately 17-</a:t>
            </a:r>
            <a:b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20 mmol/l of creatine phosphate. 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Under extreme work (sprinting, for example) the phosphocreatine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reserves are used up in about 30-40 seconds. 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However, "seconds do count" in sport. During those few seconds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muscles can and do work with "explosive force". 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/>
          <p:nvPr/>
        </p:nvSpPr>
        <p:spPr>
          <a:xfrm>
            <a:off x="0" y="88900"/>
            <a:ext cx="9144000" cy="65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Bioenergetics</a:t>
            </a:r>
            <a:r>
              <a:rPr b="0" i="0" lang="en-US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the study of the energy changes accompanying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biochemical reactions.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Biologic systems are essentially isothermic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use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chemical energy to power living processes.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 energy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 is energy that can do work when temperature and pressure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are uniform, as in a living cell.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free energy change (ΔG)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difference between the free-energy content of the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products and the free-energy content of the reactants under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standard conditions. It depends on the nature and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concentration of initial reactants and the final products.</a:t>
            </a:r>
            <a:endParaRPr sz="25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10343-001-001"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92075"/>
            <a:ext cx="8534400" cy="40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3124200"/>
            <a:ext cx="86868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10164-001-003" id="201" name="Google Shape;2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79400"/>
            <a:ext cx="8305800" cy="63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Anaerobic Metabolism.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"second place" in the ATP-synthesis race (after phosphocreatine)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comes ATP synthesis coupled to anaerobic metabolism.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the cytosolic formation of ATP driven by oxidation of glucose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(or glucosyl groups from glycogen) to pyruvate and lactate.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formation through cytosolic glycolysis proceeds with a speed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equal to about 50% of that we see using creatine phosphate and creatine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phosphokinase.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Rapid, yes, but how much ATP can we make when the oxidation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process is limited to formation of pyruvate and lactate from glucose or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glycogen?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Only two ATP molecules result for each glucose molecule that is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processed.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Three ATPs are formed for each glucosyl group that derived from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glycogen.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anaerobic glycolysis is very rapid. While it is relatively ineffective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measured by energy production per glucose molecule consumed,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glycolysis does turn out a lot of ATP in a short time. 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big (and painful) disadvantage is that a lot of lactic acid is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produced and accumulates in the working muscle.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Furthermore, lipids cannot be used as substrates for anaerobic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metabolism.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Only glucose or glycogen work here.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If we press anaerobic glycolysis to the limits, muscles exhaust their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stored glycogen and take up so much glucose from the blood  that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hypoglycemia and CNS malfunction result.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Aerobic Metabolism.</a:t>
            </a: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ATP-balancing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synthesis 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 of our cells, with the important exception of blood cells, contain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 which use oxygen and form water while oxidizing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our "food".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Mitochondrial substrate is acetyl-CoA.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 food that can be reduced to 2-carbon fragments can serve as a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substrate for mitochondrial ATP production. </a:t>
            </a: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/>
          <p:nvPr/>
        </p:nvSpPr>
        <p:spPr>
          <a:xfrm>
            <a:off x="0" y="0"/>
            <a:ext cx="9144000" cy="6002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combustion process is coupled to reduction of oxygen giving water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as a product.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Approximately 30% of the energy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released in this process is trapped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 the terminal phosphate group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 ATP.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rest of the energy in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acetyl-CoA escapes as heat,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keeping us nice and warm!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produce around 10 moles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of ATP for each mole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acetyl-CoA that is processed.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While aerobic synthesis of ATP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is the most effective way 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produce "useable energy",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it is a relatively slow process.  </a:t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1143000"/>
            <a:ext cx="48006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/>
          <p:nvPr/>
        </p:nvSpPr>
        <p:spPr>
          <a:xfrm>
            <a:off x="0" y="63500"/>
            <a:ext cx="9144000" cy="4672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 (adenosine triphosphate)</a:t>
            </a:r>
            <a:endParaRPr sz="1800"/>
          </a:p>
          <a:p>
            <a:pPr indent="-1143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Compounds with high energy bonds release large quantities of free </a:t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on hydrolysis. </a:t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most important parts of the ATP molecule are its two  </a:t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phosphodiester bonds (high energy bonds). </a:t>
            </a:r>
            <a:endParaRPr sz="1800"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Breaking down either of these bonds is accompanied by the release of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(7.3 Kcal/mol for each bond).</a:t>
            </a:r>
            <a:endParaRPr b="1" sz="1800">
              <a:solidFill>
                <a:srgbClr val="66FF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of ATP as a source of energy :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Synthesis of macromolecules: such as DNA and RNA, protein, ….etc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Support the endergonic reaction in metabolic pathways.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Important for active transport across membranes.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Important for muscle contraction…etc.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transmission of impulses along neurons.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25" y="4165601"/>
            <a:ext cx="8535975" cy="269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/>
          <p:nvPr/>
        </p:nvSpPr>
        <p:spPr>
          <a:xfrm>
            <a:off x="0" y="1828800"/>
            <a:ext cx="9144000" cy="769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 transport chain (ETC)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/>
          <p:nvPr/>
        </p:nvSpPr>
        <p:spPr>
          <a:xfrm>
            <a:off x="0" y="47625"/>
            <a:ext cx="9144000" cy="612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Oxidation reduction reactions 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(Redox reactions)</a:t>
            </a:r>
            <a:endParaRPr sz="2500"/>
          </a:p>
          <a:p>
            <a:pPr indent="-15875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Commonly the oxidation reactions are accompanied by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reduction reactions and they are called redox reaction. 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Redox reactions are accompanied by energy liberation,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necessary for the cells.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the redox reaction. H</a:t>
            </a:r>
            <a:r>
              <a:rPr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oxidized while, O</a:t>
            </a:r>
            <a:r>
              <a:rPr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reduced,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if occurs it will be accompanied by a massive energy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explosion.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2H</a:t>
            </a:r>
            <a:r>
              <a:rPr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+O</a:t>
            </a:r>
            <a:r>
              <a:rPr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2H</a:t>
            </a:r>
            <a:r>
              <a:rPr baseline="-25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+ energy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Instead of massive energy is liberated, hydrogen must be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transferred to oxygen in gradual steps. Thus, small fractions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of energy are liberated and stored for further use</a:t>
            </a:r>
            <a:endParaRPr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4" name="Google Shape;234;p27"/>
          <p:cNvCxnSpPr/>
          <p:nvPr/>
        </p:nvCxnSpPr>
        <p:spPr>
          <a:xfrm>
            <a:off x="2819400" y="4191000"/>
            <a:ext cx="2133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>
            <a:off x="0" y="125413"/>
            <a:ext cx="9144000" cy="61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Electrons are transferred from one molecule to another in one of four different ways</a:t>
            </a:r>
            <a:endParaRPr sz="2100"/>
          </a:p>
          <a:p>
            <a:pPr indent="-457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They may be transferred directly as electrons as the Fe 2+ / Fe 3+ redox</a:t>
            </a:r>
            <a:endParaRPr sz="2100"/>
          </a:p>
          <a:p>
            <a:pPr indent="-457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pair.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Electrons may be transferred as incorporated in hydrogen atoms as in 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case of FAD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AH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A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FAD                     FADH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30000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Electrons may be transferred as hydride ions (H+)</a:t>
            </a:r>
            <a:endParaRPr sz="2100"/>
          </a:p>
          <a:p>
            <a:pPr indent="-3048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aseline="30000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AH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A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NAD                  NADH+H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Electron may  be transferred as a direct combination of an organic 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reductant with oxygen</a:t>
            </a:r>
            <a:endParaRPr sz="2100"/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R-CH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½  O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R-CH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</a:t>
            </a:r>
            <a:endParaRPr sz="2100"/>
          </a:p>
        </p:txBody>
      </p:sp>
      <p:cxnSp>
        <p:nvCxnSpPr>
          <p:cNvPr id="240" name="Google Shape;240;p28"/>
          <p:cNvCxnSpPr/>
          <p:nvPr/>
        </p:nvCxnSpPr>
        <p:spPr>
          <a:xfrm>
            <a:off x="2667000" y="2209800"/>
            <a:ext cx="3733800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1" name="Google Shape;241;p28"/>
          <p:cNvCxnSpPr/>
          <p:nvPr/>
        </p:nvCxnSpPr>
        <p:spPr>
          <a:xfrm flipH="1" rot="10800000">
            <a:off x="3124200" y="2209800"/>
            <a:ext cx="106680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2" name="Google Shape;242;p28"/>
          <p:cNvCxnSpPr/>
          <p:nvPr/>
        </p:nvCxnSpPr>
        <p:spPr>
          <a:xfrm>
            <a:off x="4800600" y="2209800"/>
            <a:ext cx="68580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3" name="Google Shape;243;p28"/>
          <p:cNvCxnSpPr/>
          <p:nvPr/>
        </p:nvCxnSpPr>
        <p:spPr>
          <a:xfrm>
            <a:off x="2590800" y="3808413"/>
            <a:ext cx="3733800" cy="158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4" name="Google Shape;244;p28"/>
          <p:cNvCxnSpPr/>
          <p:nvPr/>
        </p:nvCxnSpPr>
        <p:spPr>
          <a:xfrm flipH="1" rot="10800000">
            <a:off x="3200400" y="3810000"/>
            <a:ext cx="106680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5" name="Google Shape;245;p28"/>
          <p:cNvCxnSpPr/>
          <p:nvPr/>
        </p:nvCxnSpPr>
        <p:spPr>
          <a:xfrm>
            <a:off x="4953000" y="3810000"/>
            <a:ext cx="68580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6" name="Google Shape;246;p28"/>
          <p:cNvCxnSpPr/>
          <p:nvPr/>
        </p:nvCxnSpPr>
        <p:spPr>
          <a:xfrm>
            <a:off x="3657600" y="5943600"/>
            <a:ext cx="2209800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/>
          <p:nvPr/>
        </p:nvSpPr>
        <p:spPr>
          <a:xfrm>
            <a:off x="0" y="47625"/>
            <a:ext cx="9144000" cy="612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Redox Potential (electron affinity)</a:t>
            </a:r>
            <a:endParaRPr sz="25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Oxygen has the highest electron affinity i.e. highest redox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potential.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Hydrogen has the lowest electron affinity i.e. lowest redox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potential.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Redox chain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 is a chain of different compounds of increasing redox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potentials between hydrogen and oxygen.</a:t>
            </a:r>
            <a:endParaRPr sz="25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→ B → C → D…..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Each components of redox chain has a redox potential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higher than hydrogen and lower than oxygen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During hydrogen ( H</a:t>
            </a:r>
            <a:r>
              <a:rPr baseline="30000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electron ) transfer through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different components of the redox chain, energy is liberated </a:t>
            </a:r>
            <a:endParaRPr sz="25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 steps and in small amounts to be utilized.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6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6-06-ExergonicEndergon-L" id="95" name="Google Shape;9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/>
          <p:nvPr/>
        </p:nvSpPr>
        <p:spPr>
          <a:xfrm>
            <a:off x="0" y="30163"/>
            <a:ext cx="9144000" cy="659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Respiratory chain (ETC)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a system of electron carriers located in the inner-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mitochondrial membrane, oxidizes the reduced cofactors by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transferring electrons in a series of steps to O2 (the terminal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electron acceptor).</a:t>
            </a:r>
            <a:endParaRPr sz="23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Free energy released by these oxidation reactions is used to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drive the synthesis of ATP.</a:t>
            </a:r>
            <a:endParaRPr sz="2300"/>
          </a:p>
          <a:p>
            <a:pPr indent="-1460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Each component of the chain can accept electrons from the </a:t>
            </a:r>
            <a:endParaRPr sz="23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preceding carrier and transfer them to the following one.</a:t>
            </a:r>
            <a:endParaRPr sz="2300"/>
          </a:p>
          <a:p>
            <a:pPr indent="-14605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variety of substances (carbohydrates, fatty acids and amino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acids) can use respiratory chain as a final pathway as they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give electrons to the oxidized NAD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FAD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form the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rich reduced coenzymes NADH+H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FADH</a:t>
            </a:r>
            <a:r>
              <a:rPr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endParaRPr sz="2300"/>
          </a:p>
          <a:p>
            <a:pPr indent="-1460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NADH+H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FADH</a:t>
            </a:r>
            <a:r>
              <a:rPr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give hydrogen and a pair of </a:t>
            </a:r>
            <a:endParaRPr sz="23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electrons to electron carriers collectively, called the </a:t>
            </a:r>
            <a:endParaRPr sz="23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respiratory chain components.</a:t>
            </a:r>
            <a:endParaRPr sz="23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/>
        </p:nvSpPr>
        <p:spPr>
          <a:xfrm>
            <a:off x="0" y="0"/>
            <a:ext cx="4267200" cy="637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Outer mitochondrial membrane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is permeable to most ions as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O</a:t>
            </a:r>
            <a:r>
              <a:rPr baseline="-25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CO</a:t>
            </a:r>
            <a:r>
              <a:rPr baseline="-25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NH</a:t>
            </a:r>
            <a:r>
              <a:rPr baseline="-25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monocarboxylic acids.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Di- and tricarboxylic acids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need special transporters.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and ADP need special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transporter to allow ADP in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ATP out of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mitochondria. 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Inner membrane is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impermeable to most ions &amp;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molecules: H</a:t>
            </a:r>
            <a:r>
              <a:rPr baseline="30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Na</a:t>
            </a:r>
            <a:r>
              <a:rPr baseline="30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,K</a:t>
            </a:r>
            <a:r>
              <a:rPr baseline="30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ATP,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ADP, pyruvate.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Matrix contains enzymes for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oxidation of pyruvate., A.A.s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, F.A.s and TCA.  </a:t>
            </a:r>
            <a:endParaRPr sz="2200"/>
          </a:p>
        </p:txBody>
      </p:sp>
      <p:pic>
        <p:nvPicPr>
          <p:cNvPr descr="F16-32" id="262" name="Google Shape;2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200" y="457200"/>
            <a:ext cx="52578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/>
          <p:nvPr/>
        </p:nvSpPr>
        <p:spPr>
          <a:xfrm>
            <a:off x="0" y="9525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of respiratory</a:t>
            </a:r>
            <a:r>
              <a:rPr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inner mitochondrial membrane contains four enzymatic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complexes (I, II, III, IV) and complex V catalyses ATP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synthesis, arranged in order of increasing electronegativity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(weakest to strongest)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Each complex accepts or donates electrons to relatively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mobile electron carriers as coenzyme Q and cytochrome C.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Oxidative phosphorylation starts by entry of electrons into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respiratory chain.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Most of these electrons arise by the action of             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dehydrogenases that collect electrons from catabolic      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pathways and pass them to the electron acceptors NAD and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FAD.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electrons are passed down the respiratory chain, they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lose much of their free energy.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/>
          <p:nvPr/>
        </p:nvSpPr>
        <p:spPr>
          <a:xfrm>
            <a:off x="0" y="0"/>
            <a:ext cx="9144000" cy="2246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Part of this energy can be captured and stored by the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production of ATP from ADP and inorganic phosphate (Pi).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 process is called oxidative phosphorylation. </a:t>
            </a:r>
            <a:endParaRPr/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remainder of the free energy not trapped as ATP is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released as heat.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descr="electron transport chain Karp" id="273" name="Google Shape;2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133600"/>
            <a:ext cx="85344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/>
          <p:nvPr/>
        </p:nvSpPr>
        <p:spPr>
          <a:xfrm>
            <a:off x="0" y="20638"/>
            <a:ext cx="9144000" cy="5694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of the respiratory chain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the exception of coenzyme Q, all members of this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chain are proteins. </a:t>
            </a:r>
            <a:endParaRPr sz="2200"/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 are embedded in the inner mitochondrial membrane.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Complex I</a:t>
            </a: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Contains an enzyme called NADH dehydrogenase.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Its coenzyme is FMN (can accept two hydrogen atoms to 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become FMNH</a:t>
            </a:r>
            <a:r>
              <a:rPr baseline="-25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 contains several iron and sulfur atoms ( iron sulfur 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protein ).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NAD+ is reduced to NADH+H</a:t>
            </a:r>
            <a:r>
              <a:rPr baseline="30000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by dehydrogenases that </a:t>
            </a:r>
            <a:endParaRPr sz="2200"/>
          </a:p>
          <a:p>
            <a:pPr indent="-533400" lvl="0" marL="533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remove hydrogen atoms from their substrates. </a:t>
            </a:r>
            <a:endParaRPr sz="2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/>
          <p:nvPr/>
        </p:nvSpPr>
        <p:spPr>
          <a:xfrm>
            <a:off x="0" y="0"/>
            <a:ext cx="9144000" cy="609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Complex II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 entry point of FADH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 its coenzyme is FAD ).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Contains an enzyme called: flavo - protein dehydrogenase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e.g. succinate dehydrogenase of TCA and acyl CoA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dehydrogenase of β oxidation of fatty acids.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 contains iron and sulfur atoms (iron sulfur protein).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Complex III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 is cytochrome reductase complex, or cytochrome bc1 complex”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Transfers electron from QH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cytochrome C.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Contains an enzyme cytochrome b.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Complex IV: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This complex contains cytochrome a, a3 and 2 copper atoms.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Complex IV catalyzes the transfer of electrons from reduced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cytochrome C to molecular oxygen. </a:t>
            </a:r>
            <a:endParaRPr sz="2400"/>
          </a:p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 copper atoms are crucial for such a transfer. 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/>
          <p:nvPr/>
        </p:nvSpPr>
        <p:spPr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Ubiquinone “Coenzyme Q”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a lipid soluble vitamin K derivative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Coenzyme Q can accept hydrogen ions both from FMNH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produced by NADH dehydrogenase (complex I) and from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which is produced by (complex II).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freely diffusible between the lipid bilayer of inner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mitochondrial membrane.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Cytochromes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Cytochromes are proteins that contain an iron-containing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heme group. This iron oscillates between ferric form (Fe</a:t>
            </a:r>
            <a:r>
              <a:rPr baseline="30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+++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when it losses an electron, and ferrous form (Fe</a:t>
            </a:r>
            <a:r>
              <a:rPr baseline="30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++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when it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accepts an electron.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 are integral membrane proteins with the  exception of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cytochrome C, a soluble free protein.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meb" id="293" name="Google Shape;29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3276600"/>
            <a:ext cx="44196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/>
          <p:nvPr/>
        </p:nvSpPr>
        <p:spPr>
          <a:xfrm>
            <a:off x="186883" y="2849575"/>
            <a:ext cx="3810000" cy="31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Cytochrome a3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contains copper in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addition to iron 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called cytochrome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oxidase, it is  the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terminal component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ETC.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152400"/>
            <a:ext cx="8382000" cy="269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e_20_06.jpg" id="300" name="Google Shape;30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228600"/>
            <a:ext cx="67818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21_04" id="305" name="Google Shape;3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0" y="0"/>
            <a:ext cx="9144000" cy="415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Stages of chemical reactions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</a:t>
            </a: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Activation Energy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Amount of energy that reactant molecules must absorb to start a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reaction. 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This energy is usually provided in the form of heat absorbed by the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reactant molecules form the surroundings.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</a:t>
            </a: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Transition State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Unstable condition of reactant molecules that have absorbed sufficient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free energy to react.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</a:t>
            </a: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06-13-EnzymeAction-L"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3811925"/>
            <a:ext cx="5410200" cy="30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/>
          <p:nvPr/>
        </p:nvSpPr>
        <p:spPr>
          <a:xfrm>
            <a:off x="0" y="0"/>
            <a:ext cx="9144000" cy="6497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electrons pass down the respiratory chain, they lose much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of their free energy.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Part of this energy can be captured and stored as ATP from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{ADP and inorganic phosphate (Pi)}.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process is called oxidative phosphorylation.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non trapped free energy as ATP so, released as heat.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Oxidative phosphorylation   </a:t>
            </a:r>
            <a:endParaRPr sz="24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Oxidative phosphorylation is a coupling process of oxidation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phosphorylation.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flow of electrons from NADH to oxygen (oxidation)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results in ATP synthesis by phosphorylation of ADP with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inorganic phosphate (phosphorylation), therefore, there is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coupling between oxidation and phosphorylation.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theories explain the ATP synthesis; chemiosmotic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hypothesis and membrane transport system.</a:t>
            </a:r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1"/>
          <p:cNvGrpSpPr/>
          <p:nvPr/>
        </p:nvGrpSpPr>
        <p:grpSpPr>
          <a:xfrm>
            <a:off x="4343400" y="152400"/>
            <a:ext cx="4800600" cy="6477000"/>
            <a:chOff x="0" y="214"/>
            <a:chExt cx="5760" cy="3914"/>
          </a:xfrm>
        </p:grpSpPr>
        <p:pic>
          <p:nvPicPr>
            <p:cNvPr descr="rxn900" id="316" name="Google Shape;316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214"/>
              <a:ext cx="5760" cy="3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41"/>
            <p:cNvSpPr txBox="1"/>
            <p:nvPr/>
          </p:nvSpPr>
          <p:spPr>
            <a:xfrm>
              <a:off x="0" y="288"/>
              <a:ext cx="5760" cy="353"/>
            </a:xfrm>
            <a:prstGeom prst="rect">
              <a:avLst/>
            </a:prstGeom>
            <a:solidFill>
              <a:srgbClr val="F5F53D"/>
            </a:solidFill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Respiratory chain</a:t>
              </a:r>
              <a:endParaRPr/>
            </a:p>
          </p:txBody>
        </p:sp>
        <p:sp>
          <p:nvSpPr>
            <p:cNvPr id="318" name="Google Shape;318;p41"/>
            <p:cNvSpPr txBox="1"/>
            <p:nvPr/>
          </p:nvSpPr>
          <p:spPr>
            <a:xfrm>
              <a:off x="274" y="2010"/>
              <a:ext cx="782" cy="186"/>
            </a:xfrm>
            <a:prstGeom prst="rect">
              <a:avLst/>
            </a:prstGeom>
            <a:solidFill>
              <a:srgbClr val="EE94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FMN</a:t>
              </a:r>
              <a:endParaRPr/>
            </a:p>
          </p:txBody>
        </p:sp>
        <p:sp>
          <p:nvSpPr>
            <p:cNvPr id="319" name="Google Shape;319;p41"/>
            <p:cNvSpPr txBox="1"/>
            <p:nvPr/>
          </p:nvSpPr>
          <p:spPr>
            <a:xfrm>
              <a:off x="1280" y="2400"/>
              <a:ext cx="672" cy="192"/>
            </a:xfrm>
            <a:prstGeom prst="rect">
              <a:avLst/>
            </a:prstGeom>
            <a:solidFill>
              <a:srgbClr val="EE94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FAD</a:t>
              </a:r>
              <a:endParaRPr/>
            </a:p>
          </p:txBody>
        </p:sp>
        <p:sp>
          <p:nvSpPr>
            <p:cNvPr id="320" name="Google Shape;320;p41"/>
            <p:cNvSpPr txBox="1"/>
            <p:nvPr/>
          </p:nvSpPr>
          <p:spPr>
            <a:xfrm>
              <a:off x="2160" y="2010"/>
              <a:ext cx="766" cy="316"/>
            </a:xfrm>
            <a:prstGeom prst="rect">
              <a:avLst/>
            </a:prstGeom>
            <a:solidFill>
              <a:srgbClr val="EE94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Cyt. b, C1</a:t>
              </a:r>
              <a:endParaRPr/>
            </a:p>
          </p:txBody>
        </p:sp>
        <p:sp>
          <p:nvSpPr>
            <p:cNvPr id="321" name="Google Shape;321;p41"/>
            <p:cNvSpPr txBox="1"/>
            <p:nvPr/>
          </p:nvSpPr>
          <p:spPr>
            <a:xfrm>
              <a:off x="3109" y="2016"/>
              <a:ext cx="1189" cy="186"/>
            </a:xfrm>
            <a:prstGeom prst="rect">
              <a:avLst/>
            </a:prstGeom>
            <a:solidFill>
              <a:srgbClr val="EE94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Cyt. a, a3</a:t>
              </a:r>
              <a:endParaRPr/>
            </a:p>
          </p:txBody>
        </p:sp>
        <p:sp>
          <p:nvSpPr>
            <p:cNvPr id="322" name="Google Shape;322;p41"/>
            <p:cNvSpPr txBox="1"/>
            <p:nvPr/>
          </p:nvSpPr>
          <p:spPr>
            <a:xfrm>
              <a:off x="4320" y="2890"/>
              <a:ext cx="1166" cy="316"/>
            </a:xfrm>
            <a:prstGeom prst="rect">
              <a:avLst/>
            </a:prstGeom>
            <a:solidFill>
              <a:srgbClr val="EE94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ATP synthase</a:t>
              </a:r>
              <a:endParaRPr/>
            </a:p>
          </p:txBody>
        </p:sp>
        <p:sp>
          <p:nvSpPr>
            <p:cNvPr id="323" name="Google Shape;323;p41"/>
            <p:cNvSpPr txBox="1"/>
            <p:nvPr/>
          </p:nvSpPr>
          <p:spPr>
            <a:xfrm>
              <a:off x="192" y="3264"/>
              <a:ext cx="1344" cy="353"/>
            </a:xfrm>
            <a:prstGeom prst="rect">
              <a:avLst/>
            </a:prstGeom>
            <a:solidFill>
              <a:srgbClr val="F9EF2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Coupling site</a:t>
              </a:r>
              <a:endParaRPr/>
            </a:p>
          </p:txBody>
        </p:sp>
        <p:sp>
          <p:nvSpPr>
            <p:cNvPr id="324" name="Google Shape;324;p41"/>
            <p:cNvSpPr txBox="1"/>
            <p:nvPr/>
          </p:nvSpPr>
          <p:spPr>
            <a:xfrm>
              <a:off x="1800" y="3264"/>
              <a:ext cx="1217" cy="316"/>
            </a:xfrm>
            <a:prstGeom prst="rect">
              <a:avLst/>
            </a:prstGeom>
            <a:solidFill>
              <a:srgbClr val="F9EF2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Coupling site</a:t>
              </a:r>
              <a:endParaRPr/>
            </a:p>
          </p:txBody>
        </p:sp>
        <p:sp>
          <p:nvSpPr>
            <p:cNvPr id="325" name="Google Shape;325;p41"/>
            <p:cNvSpPr txBox="1"/>
            <p:nvPr/>
          </p:nvSpPr>
          <p:spPr>
            <a:xfrm>
              <a:off x="3109" y="3063"/>
              <a:ext cx="1211" cy="316"/>
            </a:xfrm>
            <a:prstGeom prst="rect">
              <a:avLst/>
            </a:prstGeom>
            <a:solidFill>
              <a:srgbClr val="F9EF2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Coupling site</a:t>
              </a:r>
              <a:endParaRPr/>
            </a:p>
          </p:txBody>
        </p:sp>
      </p:grpSp>
      <p:pic>
        <p:nvPicPr>
          <p:cNvPr descr="the_electron_transport_chain" id="326" name="Google Shape;32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58825"/>
            <a:ext cx="4191000" cy="57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/>
          <p:nvPr/>
        </p:nvSpPr>
        <p:spPr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Inhibitors of respiratory chain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compounds prevent the passage of electrons to bind a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component of the chain (the three sites responsible for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electrochemical potential difference), blocking the oxidation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reduction reaction.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There are specific sites for binding inhibitors: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I: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binding with complex I as barbiturates, rotenone    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(an insecticide)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piercidin A (an antibiotic).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II: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binding with complex III as antimycin A and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dimercaprol.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III: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binding with complex IV as 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S, cyanide (CN),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carbon monoxide ( CO ) and sodium azide.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Because electron transport and oxidative phosphorylation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are tightly coupled, inhibition of the respiratory chain also    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inhibits   ATP synthesis.</a:t>
            </a:r>
            <a:endParaRPr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/>
          <p:nvPr/>
        </p:nvSpPr>
        <p:spPr>
          <a:xfrm>
            <a:off x="0" y="0"/>
            <a:ext cx="9144000" cy="5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ADP/ATP transporter inhibitors as atractyloside.</a:t>
            </a:r>
            <a:endParaRPr sz="2500"/>
          </a:p>
          <a:p>
            <a:pPr indent="0" lvl="0" marL="0" marR="0" rtl="0" algn="l">
              <a:spcBef>
                <a:spcPts val="168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N.B</a:t>
            </a:r>
            <a:r>
              <a:rPr b="1"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Malonate which acts as competitive inhibitor of succinate  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dehydrogenase inhibits ETC through complex II.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Cyanide poisoning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Cyanide is one of the most potent and rapidly acting poisons.   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Cyanide binds to cytochrome aa3 so, inhibits the oxidative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phosphorylation at level of cytochrome oxidase complex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(complex IV). </a:t>
            </a:r>
            <a:endParaRPr sz="2500"/>
          </a:p>
          <a:p>
            <a:pPr indent="-1587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imes New Roman"/>
              <a:buChar char="-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energy production of cells will be blocked resulting in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tissue asphyxia especially of central nervous system leading </a:t>
            </a:r>
            <a:endParaRPr sz="25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to death.</a:t>
            </a:r>
            <a:endParaRPr sz="25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/>
          <p:nvPr/>
        </p:nvSpPr>
        <p:spPr>
          <a:xfrm>
            <a:off x="0" y="58738"/>
            <a:ext cx="9144000" cy="6494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Chemiosmotic hypothesis: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hypothesis postulates that the transfer of electrons along the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respiratory chain is accompanied by outward pumping of protons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across the inner mitochondrial membrane.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Proton pump</a:t>
            </a:r>
            <a:r>
              <a:rPr b="1" i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transport of electrons down the respiratory chain creates an                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which is used to transport H+ from mitochondrial matrix             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across inner mitochondrial membrane → inner mitochondrial                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space.  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process is carried out by complexes I, III, IV to create across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inner mitochondrial membrane: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- An electrical gradient with more positive changes on the                            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outside of the membrane than on the inside.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- A pH gradient as the outside of the membrane is at lower pH                     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than the inside.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 energy generated is sufficient for ATP production.</a:t>
            </a:r>
            <a:endParaRPr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0002" id="351" name="Google Shape;351;p46"/>
          <p:cNvPicPr preferRelativeResize="0"/>
          <p:nvPr/>
        </p:nvPicPr>
        <p:blipFill rotWithShape="1">
          <a:blip r:embed="rId3">
            <a:alphaModFix/>
          </a:blip>
          <a:srcRect b="11266" l="2221" r="11111" t="22536"/>
          <a:stretch/>
        </p:blipFill>
        <p:spPr>
          <a:xfrm>
            <a:off x="228600" y="152400"/>
            <a:ext cx="87630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/>
          <p:nvPr/>
        </p:nvSpPr>
        <p:spPr>
          <a:xfrm>
            <a:off x="0" y="73025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 synthase (complex V)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synthase enzyme presents in the inner mitochondrial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membrane, it is a phosphorylating enzyme complex and  it is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formed of 2 subunits: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- F</a:t>
            </a:r>
            <a:r>
              <a:rPr b="1"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subunit which protrudes into matrix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- F</a:t>
            </a:r>
            <a:r>
              <a:rPr b="1"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subunit which presents in the membrane.</a:t>
            </a:r>
            <a:endParaRPr sz="2400"/>
          </a:p>
          <a:p>
            <a:pPr indent="-1524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energy stored in the electrochemical gradient is used to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drive the synthesis of ATP by the movement of protons down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 electrochemical gradient using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 synthase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protons outside the inner mitochondrial membrane can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re-enter the mitochondrial matrix by passing through channel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F0- F1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complex) to pass by ATP synthase enzyme which is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present in F1 subunit.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This results in the synthesis of ATP from ADP + Pi. 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At the same time decreases the pH and electrical gradients.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8"/>
          <p:cNvSpPr/>
          <p:nvPr/>
        </p:nvSpPr>
        <p:spPr>
          <a:xfrm>
            <a:off x="0" y="390184"/>
            <a:ext cx="9144000" cy="48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 Synthase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</a:t>
            </a:r>
            <a:r>
              <a:rPr b="1"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1"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ATP Synthase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uses the proton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gradient energy for the synthesis of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ATP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Large transmembrane protein complex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Faces into the mitochondrial matrix – spans the IMM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Composed of a “knob-and-stalk” 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</a:t>
            </a:r>
            <a:r>
              <a:rPr b="1"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(stalk) has a </a:t>
            </a: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proton channel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which spans the membrane.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Forms a proton pore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Membrane-spanning portion – integral membrane protein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Made up of 4 different subunits</a:t>
            </a:r>
            <a:endParaRPr/>
          </a:p>
          <a:p>
            <a:pPr indent="-15240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</a:t>
            </a:r>
            <a:r>
              <a:rPr b="0" baseline="-25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subunit composition: a</a:t>
            </a:r>
            <a:r>
              <a:rPr b="0" baseline="-25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0" baseline="-25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0" baseline="-25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9-12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(c subunits form cylindrical,  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membrane-bound base)</a:t>
            </a:r>
            <a:endParaRPr/>
          </a:p>
        </p:txBody>
      </p:sp>
      <p:pic>
        <p:nvPicPr>
          <p:cNvPr id="362" name="Google Shape;36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8475" y="4274350"/>
            <a:ext cx="3015524" cy="258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/>
          <p:nvPr/>
        </p:nvSpPr>
        <p:spPr>
          <a:xfrm>
            <a:off x="0" y="-34925"/>
            <a:ext cx="9144000" cy="6816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</a:t>
            </a:r>
            <a:r>
              <a:rPr b="1"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(knob) contains the </a:t>
            </a: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catalytic (ATP-synthesizing) subunits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Where ATP synthesis takes place</a:t>
            </a:r>
            <a:endParaRPr sz="2000"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knobs: inner face of the inner mitochondrial membrane</a:t>
            </a:r>
            <a:endParaRPr sz="2000"/>
          </a:p>
          <a:p>
            <a:pPr indent="0" lvl="3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(subunit composition: 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α3β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γδε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000"/>
          </a:p>
          <a:p>
            <a:pPr indent="-12700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α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β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oligomer of F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connected to catalytic (C) subunits by a                   </a:t>
            </a:r>
            <a:endParaRPr sz="2000"/>
          </a:p>
          <a:p>
            <a:pPr indent="0" lvl="3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multisubunit stalk of γ and ε chains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Protons passage through F</a:t>
            </a:r>
            <a:r>
              <a:rPr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into the matrix is coupled to ATP formation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Estimated passage of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H+ / ATP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synthesized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</a:t>
            </a:r>
            <a:r>
              <a:rPr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sensitive to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oligomycin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it binds in the channel and blocks H</a:t>
            </a:r>
            <a:r>
              <a:rPr baseline="30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passage, thereby inhibiting ATP synthesis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Mechanism of ATP Synthase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</a:t>
            </a:r>
            <a:r>
              <a:rPr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-F</a:t>
            </a:r>
            <a:r>
              <a:rPr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complex serves as the molecular apparatus for coupling H+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movement to ATP synthase.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There are 3 active sites, one in each β subunit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Passage of protons through the F</a:t>
            </a:r>
            <a:r>
              <a:rPr baseline="-25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channel causes the rotor to spin in one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direction and the stator to spin in the opposite direction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Proton flow → C unit rotates → γ rotates → conformation changes → ATP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synthesized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0" y="0"/>
            <a:ext cx="9144000" cy="6002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Metabolic pathways can be grouped into two pathways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Catabolic reactions: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degrade molecules to create smaller molecules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and energy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Anabolic reactions: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synthesize molecules for cell maintenance,  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growth and reproduction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Catabolism is characterized by oxidation reactions and by release of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free energy which is transformed to ATP.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Anabolism is characterized by reduction reactions and by utilization of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accumulated in ATP molecules.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Catabolism and anabolism are tightly linked together by their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coordinated energy requirements: catabolic processes release the energy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from food and collect it in the ATP; anabolic processes use the free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energy stored in ATP to perform work.</a:t>
            </a:r>
            <a:endParaRPr sz="2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/>
          <p:nvPr/>
        </p:nvSpPr>
        <p:spPr>
          <a:xfrm>
            <a:off x="0" y="-15875"/>
            <a:ext cx="9144000" cy="634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Regulation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Electrons do not flow unless ADP is present for phosphorylation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ADP levels cause an increase in catabolic reactions of 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various enzymes including:</a:t>
            </a:r>
            <a:endParaRPr sz="2100"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Glycogen phosphorylase           - PFK-1           - Citrate synthase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ATP, ADP and Pi active transport across the inner mitochondrial membrane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ATP is synthesized in the mitochondrial matrix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ATP must be transported to the cytosol in exchange with ADP and Pi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ADP/ATP carrier exchanges mitochondrial ATP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cytosolic ADP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exchange causes a net loss of -1 in the matrix (draws some energy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from the H+ gradient)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Adenine nucleotide translocase: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unidirectional exchange of ATP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for ADP (antiport)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Symport of Pi and H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electroneutral</a:t>
            </a:r>
            <a:endParaRPr sz="2100"/>
          </a:p>
        </p:txBody>
      </p:sp>
      <p:pic>
        <p:nvPicPr>
          <p:cNvPr id="378" name="Google Shape;37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450" y="4288225"/>
            <a:ext cx="4096799" cy="20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/>
          <p:nvPr/>
        </p:nvSpPr>
        <p:spPr>
          <a:xfrm>
            <a:off x="0" y="58738"/>
            <a:ext cx="9144000" cy="666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P:O Ratio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3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P:O ratio =  molecules of ADP phosphorylated</a:t>
            </a:r>
            <a:endParaRPr sz="23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atoms of oxygen reduced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Translocation of 3H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required by ATP synthase for each ATP produced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- 1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needed for transport of P</a:t>
            </a:r>
            <a:r>
              <a:rPr baseline="-25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ADP and ATP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Net: 4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transported for each ATP synthesized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Calculation of the P:O ratio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Complex                         I        III             IV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#H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translocated/2e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4        4               2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Since 4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required for each ATP synthesized: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For NADH: 10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translocated / O (2e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So, P/O = (10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 4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= 2.5 ATP/O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For succinate substrate = 6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 O (2e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So, P/O = (6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 4 H</a:t>
            </a:r>
            <a:r>
              <a:rPr baseline="30000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= 1.5 ATP/O</a:t>
            </a:r>
            <a:endParaRPr sz="23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It equals zero in presence of uncouplers.</a:t>
            </a:r>
            <a:endParaRPr sz="2300"/>
          </a:p>
        </p:txBody>
      </p:sp>
      <p:cxnSp>
        <p:nvCxnSpPr>
          <p:cNvPr id="384" name="Google Shape;384;p52"/>
          <p:cNvCxnSpPr/>
          <p:nvPr/>
        </p:nvCxnSpPr>
        <p:spPr>
          <a:xfrm>
            <a:off x="1371600" y="838200"/>
            <a:ext cx="464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"/>
          <p:cNvSpPr/>
          <p:nvPr/>
        </p:nvSpPr>
        <p:spPr>
          <a:xfrm>
            <a:off x="0" y="26988"/>
            <a:ext cx="9144000" cy="6297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Uncouplers of oxidative phosphorylation</a:t>
            </a:r>
            <a:endParaRPr sz="2300"/>
          </a:p>
          <a:p>
            <a:pPr indent="-14605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Uncouplers are a group of substances that interrupt 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(uncouple) oxidation and phosphorylation  i.e. oxidation will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proceed building proton gradients but will not result in ATP  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synthesis ,so, energy released by electron transport will be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lost in the form of heat. </a:t>
            </a:r>
            <a:endParaRPr sz="2300"/>
          </a:p>
          <a:p>
            <a:pPr indent="-14605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explains the hotness sensation after these substances  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intake.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1- Oligomycin: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drug binds to the stalk of ATP synthase ,    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closes the H channel and prevents re-entry of protons to the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mitochondrial matrix.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2- 2,4 dinitrophenol :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increases the permeability of the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inner mitochondrial membrane to proton causing decrease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in the proton gradient.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3- Calcium and high doses of aspirin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this explains the </a:t>
            </a:r>
            <a:endParaRPr sz="2300"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fever that accompanies toxic overdoses of these drugs.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/>
          <p:nvPr/>
        </p:nvSpPr>
        <p:spPr>
          <a:xfrm>
            <a:off x="0" y="41275"/>
            <a:ext cx="533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Ionophores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e.g.  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Valinomycin and Nigericin.  </a:t>
            </a:r>
            <a:endParaRPr sz="2300"/>
          </a:p>
          <a:p>
            <a:pPr indent="-1460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are lipophilic substances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and they have the ability to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make a complex with cations as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potassium "K" and facilitate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their transport into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 and other biological  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membranes. </a:t>
            </a:r>
            <a:endParaRPr sz="2300"/>
          </a:p>
          <a:p>
            <a:pPr indent="-14605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inhibit phosphorylation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because both electrical and pH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gradient.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High level of Thyroxine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as in   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thyrotoxicosis and bilirubin.</a:t>
            </a:r>
            <a:endParaRPr sz="23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 Snake venoms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N.B.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Uncoupling proteins (UCP) = separate oxidation from ATP  synthesis (the synthesis is interrupted) →  energy from H+ gradient is released as a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heat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6" id="395" name="Google Shape;395;p54"/>
          <p:cNvPicPr preferRelativeResize="0"/>
          <p:nvPr/>
        </p:nvPicPr>
        <p:blipFill rotWithShape="1">
          <a:blip r:embed="rId3">
            <a:alphaModFix/>
          </a:blip>
          <a:srcRect b="0" l="0" r="3953" t="0"/>
          <a:stretch/>
        </p:blipFill>
        <p:spPr>
          <a:xfrm>
            <a:off x="5257800" y="381000"/>
            <a:ext cx="3886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/>
          <p:nvPr/>
        </p:nvSpPr>
        <p:spPr>
          <a:xfrm>
            <a:off x="0" y="0"/>
            <a:ext cx="9144000" cy="637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7- Thermogenin: (brown adipose tissue)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Thermogenin also called uncoupling protein 1, or UCP1</a:t>
            </a:r>
            <a:r>
              <a:rPr baseline="30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an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uncoupling protein found in the mitochondria of brown adipose tissue.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is used to generate heat by non-shivering thermogenesis.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Non-shivering thermogenesis is the primary means of heat generation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 hibernating mammals and in human infants.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molecular mechanism of UCP1-mediated uncoupling is reasonably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well understood; UCP1 allows protons to reenter the mitochondrial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matrix without passing through F0-F1 complex (ATP synthase),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allowing respiration (and hence heat production) to proceed in the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absence of ATP synthesis. 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UCP1 is restricted to brown fat, where it provides a mechanism for the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enormous heat-generating capacity of the tissue.</a:t>
            </a:r>
            <a:endParaRPr sz="2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Membrane transport chain</a:t>
            </a:r>
            <a:endParaRPr sz="2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inner mitochondrial membrane contains numerous transport </a:t>
            </a:r>
            <a:b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proteins (carriers) that permit passage of specific molecules from the</a:t>
            </a:r>
            <a:endParaRPr sz="21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cytosol to the mitochondrial matrix e.g. ADP-ATP carrier (adenine nucleotide translocase) which carries ADP from cytosol into mitochondria, while, carrying ATP from the matrix back to cytosol.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about NADH from glycolysis?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NADH made in cytosol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Can’t get into mitochondrial matrix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2 mechanisms: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A- In muscle and brain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(Glycerol phosphate shuttle)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Each NADH converted 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FADH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inside mitochondrion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enters later in the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electron transport chain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Produces 2 ATP</a:t>
            </a:r>
            <a:endParaRPr/>
          </a:p>
        </p:txBody>
      </p:sp>
      <p:pic>
        <p:nvPicPr>
          <p:cNvPr id="406" name="Google Shape;40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2209800"/>
            <a:ext cx="4191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219200"/>
            <a:ext cx="88392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/>
          <p:nvPr/>
        </p:nvSpPr>
        <p:spPr>
          <a:xfrm>
            <a:off x="76200" y="0"/>
            <a:ext cx="3581400" cy="526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B- In liver and heart (Malate / aspartate shuttle)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NADH oxidized while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reducing oxaloacetate 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malate by malate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dehydrogenase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Malate crosses membrane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Malate reoxidized 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oxaloacetate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Malate dehydrogenase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NAD+ reduced to NADH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NADH via electron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transport yields 3ATP</a:t>
            </a:r>
            <a:endParaRPr/>
          </a:p>
        </p:txBody>
      </p:sp>
      <p:pic>
        <p:nvPicPr>
          <p:cNvPr id="413" name="Google Shape;41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1400" y="0"/>
            <a:ext cx="5562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Inherited defects in oxidative phosphorylation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Mitochondrial DNA (mtDNA) (37 genes)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maternally inherited as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mitochondria of sperm cell do not enter the fertilized ova.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Mitochondrial DNA (mtDNA) codes for 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 polypeptide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(of total 120)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required for oxidative phosphorylation, 22 tRNA and 2 rRNA.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(while the remaining are synthesized in the cytosol &amp; are transported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into the mitochondria).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Defects of oxidative phosphorylation usually results from</a:t>
            </a: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alteration in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mtDNA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(mutation rate 10 times more than that of nuclear DNA).</a:t>
            </a:r>
            <a:endParaRPr sz="2000"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-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Tissues with greater ATP requirement 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(as CNS, skeletal muscles. &amp;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cardiac muscle, kidney &amp; liver) are most affected by defects in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oxidative phosphorylation.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 for diseases caused by mutations in mtDNA: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Mitochondrial myopathies (defective energy production → muscle  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cramping, weakness and severe fatigue).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Leber hereditary optic neuropathy (bilateral loss of vision due to optic 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nerve damage). </a:t>
            </a:r>
            <a:endParaRPr sz="2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9"/>
          <p:cNvSpPr/>
          <p:nvPr/>
        </p:nvSpPr>
        <p:spPr>
          <a:xfrm>
            <a:off x="-11" y="0"/>
            <a:ext cx="9144000" cy="6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Substrate Level Phosphorylation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Very small amount of ATP molecules are produced</a:t>
            </a:r>
            <a:endParaRPr sz="2200"/>
          </a:p>
          <a:p>
            <a:pPr indent="0" lvl="0" marL="6826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Few reactions can form ATP at substrate level: e.g.</a:t>
            </a:r>
            <a:endParaRPr sz="2200"/>
          </a:p>
          <a:p>
            <a:pPr indent="-139700" lvl="0" marL="6826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AutoNum type="arabicPeriod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Glycolysis (phosphoglycerate kinase and pyruvate kinase)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6826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AutoNum type="arabicPeriod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TCA cycle (succinate thiokinase )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Respiratory control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200"/>
          </a:p>
          <a:p>
            <a:pPr indent="-139700" lvl="0" marL="6826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no mechanism for storage of ATP and ATP present at any 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moment is only enough to meet the need of our cell for only few 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seconds.</a:t>
            </a:r>
            <a:endParaRPr sz="2200"/>
          </a:p>
          <a:p>
            <a:pPr indent="-139700" lvl="0" marL="6826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this reason, there must be an efficient and controlled way for the 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production of ATP. 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Availability of ADP (ATP/ADP transporter may rate limiting at 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certain times.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Availability of electrons (↑ NADH/NAD and/or ↑ FADH2/FAD).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Availability of O2.</a:t>
            </a:r>
            <a:endParaRPr sz="2200"/>
          </a:p>
          <a:p>
            <a:pPr indent="0" lvl="0" marL="682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Insulin  </a:t>
            </a: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0" y="1219200"/>
            <a:ext cx="3598863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Metabolism proceeds by discrete steps</a:t>
            </a:r>
            <a:endParaRPr sz="2300"/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Multiplestep pathways permit control                        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of energy input and output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Catabolic multi-step pathways provide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energy in smaller stepwise amounts </a:t>
            </a:r>
            <a:endParaRPr sz="2300"/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enzyme in a multi-step pathway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usually catalyzes only one single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step in the pathway</a:t>
            </a:r>
            <a:endParaRPr sz="2300"/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points occur in multistep pathways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Metabolic pathways are regulated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to permit organisms to respond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to changing conditions</a:t>
            </a:r>
            <a:endParaRPr sz="2300"/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pathways are irreversible</a:t>
            </a:r>
            <a:endParaRPr sz="2300"/>
          </a:p>
          <a:p>
            <a:pPr indent="6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-"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Flux: flow of material through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a metabolic pathway which depends </a:t>
            </a:r>
            <a:endParaRPr sz="2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upon: 1-Supply of substrates</a:t>
            </a:r>
            <a:b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2- Removal of products</a:t>
            </a:r>
            <a:b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3- Pathway enzyme activities</a:t>
            </a:r>
            <a:endParaRPr sz="2300"/>
          </a:p>
        </p:txBody>
      </p:sp>
      <p:sp>
        <p:nvSpPr>
          <p:cNvPr id="113" name="Google Shape;113;p6"/>
          <p:cNvSpPr/>
          <p:nvPr/>
        </p:nvSpPr>
        <p:spPr>
          <a:xfrm>
            <a:off x="5867400" y="457200"/>
            <a:ext cx="3217863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Single-step versus multi-step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pathways  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4953000" y="5308600"/>
            <a:ext cx="38862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multistep enzyme pathway releases energy in smaller amounts that can be used by the cell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/>
          <p:nvPr/>
        </p:nvSpPr>
        <p:spPr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Levels of metabolism regulation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Nervous system.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Endocrine system.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Interaction between organs.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Cell (membrane) level.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Molecular level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5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Stages of metabolism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Catabolism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 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Breakdown of macromolecules (proteins, carbohydrates and lipids to respective building blocks.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 II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Amino acids, fatty acids and glucose are oxidized to common metabolite (acetyl CoA)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 III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Acetyl CoA is oxidized in citric acid cycle to CO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water. As result reduced cofactor, NADH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FADH</a:t>
            </a:r>
            <a:r>
              <a:rPr baseline="-2500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are formed which give up their electrons. Electrons are transported via the tissue respiration chain and released energy is coupled directly to ATP synthesis.</a:t>
            </a:r>
            <a:endParaRPr baseline="-2500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/>
          <p:nvPr/>
        </p:nvSpPr>
        <p:spPr>
          <a:xfrm>
            <a:off x="6249988" y="6019800"/>
            <a:ext cx="1690687" cy="461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Catabolism</a:t>
            </a: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Catabolism is characterized by convergence of three major routs toward a final common pathway.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proteins, fats and carbohydrates enter the same pathway TCA cycle.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/>
          <p:nvPr/>
        </p:nvSpPr>
        <p:spPr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Anabolism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can also be divided into stages, however the anabolic pathways are characterized by divergence.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Monosaccharide synthesis begin with CO</a:t>
            </a:r>
            <a:r>
              <a:rPr baseline="-25000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21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oxaloacetate, pyruvate or lactate.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Amino acids are synthesized from acetyl CoA, pyruvate or keto acids of Krebs cycle.</a:t>
            </a:r>
            <a:endParaRPr sz="2100"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Fatty acids are constructed from acetyl CoA. </a:t>
            </a:r>
            <a:endParaRPr sz="2100"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the next stage monosaccharides, amino acids and fatty acids are used for the synthesis of polysaccharides, proteins and fats.</a:t>
            </a:r>
            <a:endParaRPr sz="2100"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Compartmentation of metabolic processes in cell</a:t>
            </a:r>
            <a:endParaRPr sz="2100"/>
          </a:p>
          <a:p>
            <a:pPr indent="19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-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permits: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Separate pools of metabolites within a cell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Simultaneous operation of opposing metabolic paths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High local concentrations of metabolites 	</a:t>
            </a:r>
            <a:endParaRPr sz="2100"/>
          </a:p>
          <a:p>
            <a:pPr indent="190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•"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fatty acid synthesis enzymes (cytosol), fatty acid breakdown   </a:t>
            </a:r>
            <a:endParaRPr sz="2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enzymes (mitochondria)</a:t>
            </a:r>
            <a:endParaRPr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2014-04-10T16:27:05Z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0x010100CB1B357AF2F8B24E9C0BEF8592B8D98A</vt:lpwstr>
  </property>
</Properties>
</file>