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7" r:id="rId6"/>
    <p:sldId id="303" r:id="rId7"/>
    <p:sldId id="304" r:id="rId8"/>
    <p:sldId id="305" r:id="rId9"/>
    <p:sldId id="306" r:id="rId10"/>
    <p:sldId id="307" r:id="rId11"/>
    <p:sldId id="308" r:id="rId12"/>
    <p:sldId id="290" r:id="rId13"/>
    <p:sldId id="309" r:id="rId14"/>
    <p:sldId id="310" r:id="rId15"/>
    <p:sldId id="291" r:id="rId16"/>
    <p:sldId id="317" r:id="rId17"/>
    <p:sldId id="311" r:id="rId18"/>
    <p:sldId id="312" r:id="rId19"/>
    <p:sldId id="313" r:id="rId20"/>
    <p:sldId id="314" r:id="rId21"/>
    <p:sldId id="315" r:id="rId22"/>
    <p:sldId id="294" r:id="rId23"/>
    <p:sldId id="318" r:id="rId24"/>
    <p:sldId id="316" r:id="rId25"/>
    <p:sldId id="296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>
        <p:scale>
          <a:sx n="81" d="100"/>
          <a:sy n="81" d="100"/>
        </p:scale>
        <p:origin x="-54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12/28/2020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=""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=""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=""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/>
              <a:t>Hemodynamic Disorders </a:t>
            </a:r>
            <a:r>
              <a:rPr lang="en-US" dirty="0" smtClean="0"/>
              <a:t>IV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80131"/>
          </a:xfrm>
        </p:spPr>
        <p:txBody>
          <a:bodyPr/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0105" y="5802923"/>
            <a:ext cx="285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Ghadeer</a:t>
            </a:r>
            <a:r>
              <a:rPr lang="en-US" dirty="0" smtClean="0"/>
              <a:t> </a:t>
            </a:r>
            <a:r>
              <a:rPr lang="en-US" dirty="0" err="1" smtClean="0"/>
              <a:t>Hayel</a:t>
            </a:r>
            <a:r>
              <a:rPr lang="en-US" dirty="0" smtClean="0"/>
              <a:t>, MD</a:t>
            </a:r>
          </a:p>
          <a:p>
            <a:r>
              <a:rPr lang="en-US" dirty="0" err="1" smtClean="0"/>
              <a:t>Histopathologist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090" y="1166596"/>
            <a:ext cx="5174673" cy="45351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Hypercoagulability: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u="sng" dirty="0" smtClean="0"/>
              <a:t>infrequently</a:t>
            </a:r>
            <a:r>
              <a:rPr lang="en-US" dirty="0" smtClean="0"/>
              <a:t> contributes  to </a:t>
            </a:r>
            <a:r>
              <a:rPr lang="en-US" dirty="0"/>
              <a:t>arterial or </a:t>
            </a:r>
            <a:r>
              <a:rPr lang="en-US" dirty="0" err="1"/>
              <a:t>intracardiac</a:t>
            </a:r>
            <a:r>
              <a:rPr lang="en-US" dirty="0"/>
              <a:t> </a:t>
            </a:r>
            <a:r>
              <a:rPr lang="en-US" dirty="0" smtClean="0"/>
              <a:t>thrombosis.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+ important risk </a:t>
            </a:r>
            <a:r>
              <a:rPr lang="en-US" b="1" dirty="0"/>
              <a:t>factor for venous </a:t>
            </a:r>
            <a:r>
              <a:rPr lang="en-US" b="1" dirty="0" smtClean="0"/>
              <a:t>thrombosis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alterations of the coagulation pathways that </a:t>
            </a:r>
            <a:r>
              <a:rPr lang="en-US" dirty="0" smtClean="0"/>
              <a:t>predispose to </a:t>
            </a:r>
            <a:r>
              <a:rPr lang="en-US" dirty="0"/>
              <a:t>thrombosis </a:t>
            </a:r>
            <a:r>
              <a:rPr lang="en-US" dirty="0" smtClean="0"/>
              <a:t>are divided:</a:t>
            </a:r>
          </a:p>
          <a:p>
            <a:pPr marL="0" indent="0">
              <a:buNone/>
            </a:pPr>
            <a:r>
              <a:rPr lang="en-US" dirty="0" smtClean="0"/>
              <a:t>       + primary </a:t>
            </a:r>
            <a:r>
              <a:rPr lang="en-US" dirty="0"/>
              <a:t>(genetic) disorders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+ secondary </a:t>
            </a:r>
            <a:r>
              <a:rPr lang="en-US" dirty="0"/>
              <a:t>(acquired) disorder</a:t>
            </a:r>
            <a:r>
              <a:rPr lang="en-US" sz="1800" dirty="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477982"/>
            <a:ext cx="5091545" cy="5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Primary (inherited) </a:t>
            </a:r>
            <a:r>
              <a:rPr lang="en-US" dirty="0" smtClean="0"/>
              <a:t>hypercoagulability -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7" y="1463040"/>
            <a:ext cx="5532452" cy="4770098"/>
          </a:xfrm>
        </p:spPr>
        <p:txBody>
          <a:bodyPr/>
          <a:lstStyle/>
          <a:p>
            <a:r>
              <a:rPr lang="en-US" sz="2000" dirty="0" smtClean="0"/>
              <a:t>2</a:t>
            </a:r>
            <a:r>
              <a:rPr lang="en-US" sz="2000" dirty="0"/>
              <a:t>% to 15% of whites </a:t>
            </a:r>
            <a:r>
              <a:rPr lang="en-US" sz="2000" dirty="0" smtClean="0"/>
              <a:t>carry factor </a:t>
            </a:r>
            <a:r>
              <a:rPr lang="en-US" sz="2000" dirty="0"/>
              <a:t>V mutation (called the Leiden </a:t>
            </a:r>
            <a:r>
              <a:rPr lang="en-US" sz="2000" dirty="0" smtClean="0"/>
              <a:t>mutation) </a:t>
            </a:r>
          </a:p>
          <a:p>
            <a:r>
              <a:rPr lang="en-US" sz="2000" dirty="0" smtClean="0"/>
              <a:t>In 60% of people with recurrent </a:t>
            </a:r>
            <a:r>
              <a:rPr lang="en-US" sz="2000" dirty="0"/>
              <a:t>deep venous </a:t>
            </a:r>
            <a:r>
              <a:rPr lang="en-US" sz="2000" dirty="0" smtClean="0"/>
              <a:t>thrombosis.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mutation that renders the proteolysis of factor V </a:t>
            </a:r>
            <a:r>
              <a:rPr lang="en-US" sz="2000" dirty="0"/>
              <a:t>by protein </a:t>
            </a:r>
            <a:r>
              <a:rPr lang="en-US" sz="2000" dirty="0" smtClean="0"/>
              <a:t>C</a:t>
            </a: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an important anti-thrombotic counter-regulatory </a:t>
            </a:r>
            <a:r>
              <a:rPr lang="en-US" sz="2000" dirty="0"/>
              <a:t>mechanism </a:t>
            </a:r>
            <a:r>
              <a:rPr lang="en-US" sz="2000" dirty="0" smtClean="0"/>
              <a:t>is lost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Heterozygotes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u="sng" dirty="0" smtClean="0"/>
              <a:t>fivefold</a:t>
            </a:r>
            <a:r>
              <a:rPr lang="en-US" sz="2000" dirty="0" smtClean="0"/>
              <a:t> </a:t>
            </a:r>
            <a:r>
              <a:rPr lang="en-US" sz="2000" dirty="0"/>
              <a:t>increased risk </a:t>
            </a:r>
            <a:r>
              <a:rPr lang="en-US" sz="2000" dirty="0" smtClean="0"/>
              <a:t>for venous </a:t>
            </a:r>
            <a:r>
              <a:rPr lang="en-US" sz="2000" dirty="0"/>
              <a:t>thrombosis, </a:t>
            </a:r>
            <a:r>
              <a:rPr lang="en-US" sz="2000" dirty="0" smtClean="0"/>
              <a:t>while  </a:t>
            </a:r>
            <a:r>
              <a:rPr lang="en-US" sz="2000" dirty="0"/>
              <a:t>homozygotes having a </a:t>
            </a:r>
            <a:r>
              <a:rPr lang="en-US" sz="2000" u="sng" dirty="0" smtClean="0"/>
              <a:t>50-fold </a:t>
            </a:r>
            <a:r>
              <a:rPr lang="en-US" sz="2000" dirty="0" smtClean="0"/>
              <a:t>increased </a:t>
            </a:r>
            <a:r>
              <a:rPr lang="en-US" sz="2000" dirty="0"/>
              <a:t>risk.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455879"/>
            <a:ext cx="5874648" cy="40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15" y="1372700"/>
            <a:ext cx="10445262" cy="4254378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•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Mutation of </a:t>
            </a:r>
            <a:r>
              <a:rPr lang="en-US" b="1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prothrombin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gene is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 fairly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common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(1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%–2% of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general population), results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in increased </a:t>
            </a:r>
            <a:r>
              <a:rPr lang="en-US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prothrombin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transcription.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• Elevated levels of </a:t>
            </a:r>
            <a:r>
              <a:rPr lang="en-US" b="1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homocysteine</a:t>
            </a:r>
            <a:r>
              <a:rPr lang="en-US" i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contribute to </a:t>
            </a:r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arterial </a:t>
            </a:r>
            <a:r>
              <a:rPr lang="en-US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and venous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thrombosis,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also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development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of atherosclerosis. (</a:t>
            </a:r>
            <a:r>
              <a:rPr lang="en-US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thioester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linkages between </a:t>
            </a:r>
            <a:r>
              <a:rPr lang="en-US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homocysteine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metabolites and a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variety of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proteins, including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fibrinogen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•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Less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commonly, inherited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deficiencies of </a:t>
            </a:r>
            <a:r>
              <a:rPr lang="en-US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anti-coagulants (</a:t>
            </a:r>
            <a:r>
              <a:rPr lang="en-US" b="1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antithrombin</a:t>
            </a:r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III</a:t>
            </a:r>
            <a:r>
              <a:rPr lang="en-US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protein C, or protein </a:t>
            </a:r>
            <a:r>
              <a:rPr lang="en-US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S)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;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affected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patients typically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present with venous thrombosis and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recurrent thromboembolism </a:t>
            </a: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in adolescence or in early adult life.</a:t>
            </a:r>
            <a:endParaRPr lang="en-US" sz="18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3384" y="699507"/>
            <a:ext cx="10706099" cy="590931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Primary (inherited)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hypercoagulability, cont.. </a:t>
            </a:r>
            <a:endParaRPr lang="en-US" dirty="0">
              <a:solidFill>
                <a:schemeClr val="accent3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3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 smtClean="0"/>
              <a:t>Secondary (</a:t>
            </a:r>
            <a:r>
              <a:rPr lang="en-US" dirty="0"/>
              <a:t>acquired</a:t>
            </a:r>
            <a:r>
              <a:rPr lang="en-US" dirty="0" smtClean="0"/>
              <a:t>) hypercoagulability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223" y="1369255"/>
            <a:ext cx="10749221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(</a:t>
            </a:r>
            <a:r>
              <a:rPr lang="en-US" sz="2000" b="1" dirty="0"/>
              <a:t>1) P</a:t>
            </a:r>
            <a:r>
              <a:rPr lang="en-US" sz="2000" b="1" dirty="0" smtClean="0"/>
              <a:t>rolonged </a:t>
            </a:r>
            <a:r>
              <a:rPr lang="en-US" sz="2000" b="1" dirty="0"/>
              <a:t>bed </a:t>
            </a:r>
            <a:r>
              <a:rPr lang="en-US" sz="2000" b="1" dirty="0" smtClean="0"/>
              <a:t>rest or immobilization (</a:t>
            </a:r>
            <a:r>
              <a:rPr lang="en-US" sz="2000" dirty="0"/>
              <a:t>reduce the milking action of leg muscles and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slow </a:t>
            </a:r>
            <a:r>
              <a:rPr lang="en-US" sz="2000" dirty="0"/>
              <a:t>venous </a:t>
            </a:r>
            <a:r>
              <a:rPr lang="en-US" sz="2000" dirty="0" smtClean="0"/>
              <a:t>return)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(2) </a:t>
            </a:r>
            <a:r>
              <a:rPr lang="en-US" sz="2000" b="1" dirty="0" smtClean="0"/>
              <a:t>Cancer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dirty="0" err="1"/>
              <a:t>procoagulant</a:t>
            </a:r>
            <a:r>
              <a:rPr lang="en-US" sz="2000" dirty="0"/>
              <a:t> </a:t>
            </a:r>
            <a:r>
              <a:rPr lang="en-US" sz="2000" dirty="0" smtClean="0"/>
              <a:t>products </a:t>
            </a:r>
            <a:r>
              <a:rPr lang="en-US" sz="2000" dirty="0"/>
              <a:t>(e.g., </a:t>
            </a:r>
            <a:r>
              <a:rPr lang="en-US" sz="2000" dirty="0" err="1"/>
              <a:t>mucin</a:t>
            </a:r>
            <a:r>
              <a:rPr lang="en-US" sz="2000" dirty="0"/>
              <a:t> from adenocarcinoma)</a:t>
            </a:r>
          </a:p>
          <a:p>
            <a:pPr marL="0" indent="0">
              <a:buNone/>
            </a:pPr>
            <a:r>
              <a:rPr lang="en-US" sz="2000" b="1" dirty="0"/>
              <a:t>(3) </a:t>
            </a:r>
            <a:r>
              <a:rPr lang="en-US" sz="2000" b="1" dirty="0" smtClean="0"/>
              <a:t>Tissue damage (</a:t>
            </a:r>
            <a:r>
              <a:rPr lang="en-US" sz="2000" b="1" dirty="0"/>
              <a:t>surgery, fracture, burns</a:t>
            </a:r>
            <a:r>
              <a:rPr lang="en-US" sz="2000" b="1" dirty="0" smtClean="0"/>
              <a:t>).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(4) </a:t>
            </a:r>
            <a:r>
              <a:rPr lang="en-US" sz="2000" b="1" dirty="0" smtClean="0"/>
              <a:t>Disseminated </a:t>
            </a:r>
            <a:r>
              <a:rPr lang="en-US" sz="2000" b="1" dirty="0"/>
              <a:t>intravascular coagulation (DIC</a:t>
            </a:r>
            <a:r>
              <a:rPr lang="en-US" sz="2000" b="1" dirty="0" smtClean="0"/>
              <a:t>).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(</a:t>
            </a:r>
            <a:r>
              <a:rPr lang="en-US" sz="2000" b="1" dirty="0" smtClean="0"/>
              <a:t>5) </a:t>
            </a:r>
            <a:r>
              <a:rPr lang="en-US" sz="2000" b="1" dirty="0"/>
              <a:t>P</a:t>
            </a:r>
            <a:r>
              <a:rPr lang="en-US" sz="2000" b="1" dirty="0" smtClean="0"/>
              <a:t>rosthetic </a:t>
            </a:r>
            <a:r>
              <a:rPr lang="en-US" sz="2000" b="1" dirty="0"/>
              <a:t>cardiac valves 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(6)  Heparin-induced </a:t>
            </a:r>
            <a:r>
              <a:rPr lang="en-US" sz="2000" b="1" dirty="0" smtClean="0"/>
              <a:t>thrombocytopenia </a:t>
            </a:r>
            <a:r>
              <a:rPr lang="en-US" sz="2000" dirty="0" smtClean="0"/>
              <a:t>( </a:t>
            </a:r>
            <a:r>
              <a:rPr lang="en-US" sz="2000" dirty="0"/>
              <a:t>5% of </a:t>
            </a:r>
            <a:r>
              <a:rPr lang="en-US" sz="2000" dirty="0" smtClean="0"/>
              <a:t>patients </a:t>
            </a:r>
            <a:r>
              <a:rPr lang="en-US" sz="2000" dirty="0"/>
              <a:t>treated with </a:t>
            </a:r>
            <a:r>
              <a:rPr lang="en-US" sz="2000" dirty="0" smtClean="0"/>
              <a:t>unfractionated </a:t>
            </a:r>
            <a:r>
              <a:rPr lang="en-US" sz="2000" dirty="0"/>
              <a:t>heparin as </a:t>
            </a:r>
            <a:r>
              <a:rPr lang="en-US" sz="2000" dirty="0" smtClean="0"/>
              <a:t>anticoagulant, induces </a:t>
            </a:r>
            <a:r>
              <a:rPr lang="en-US" sz="2000" dirty="0"/>
              <a:t>autoantibody against platelets platelet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activation,aggregation</a:t>
            </a:r>
            <a:r>
              <a:rPr lang="en-US" sz="2000" dirty="0"/>
              <a:t>, and consumption (hence thrombocytopenia)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(</a:t>
            </a:r>
            <a:r>
              <a:rPr lang="en-US" sz="2000" b="1" dirty="0"/>
              <a:t>7)  Anti-</a:t>
            </a:r>
            <a:r>
              <a:rPr lang="en-US" sz="2000" b="1" dirty="0" err="1"/>
              <a:t>phospholipidantibody</a:t>
            </a:r>
            <a:r>
              <a:rPr lang="en-US" sz="2000" b="1" dirty="0"/>
              <a:t> </a:t>
            </a:r>
            <a:r>
              <a:rPr lang="en-US" sz="2000" b="1" dirty="0" smtClean="0"/>
              <a:t>syndrome </a:t>
            </a:r>
            <a:r>
              <a:rPr lang="en-US" sz="2000" dirty="0" smtClean="0"/>
              <a:t>(auto </a:t>
            </a:r>
            <a:r>
              <a:rPr lang="en-US" sz="2000" dirty="0"/>
              <a:t>antibody </a:t>
            </a:r>
            <a:r>
              <a:rPr lang="en-US" sz="2000" dirty="0" smtClean="0"/>
              <a:t>against a </a:t>
            </a:r>
            <a:r>
              <a:rPr lang="en-US" sz="2000" dirty="0"/>
              <a:t>plasma protein </a:t>
            </a:r>
            <a:r>
              <a:rPr lang="en-US" sz="2000" dirty="0" smtClean="0"/>
              <a:t>antigen, that is associated with </a:t>
            </a:r>
            <a:r>
              <a:rPr lang="en-US" sz="2000" dirty="0" err="1" smtClean="0"/>
              <a:t>prothrombin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54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=""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=""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=""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14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313" y="679938"/>
            <a:ext cx="5743471" cy="56142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Thrombi </a:t>
            </a:r>
            <a:r>
              <a:rPr lang="en-US" dirty="0" smtClean="0">
                <a:solidFill>
                  <a:schemeClr val="accent3"/>
                </a:solidFill>
              </a:rPr>
              <a:t>develop </a:t>
            </a:r>
            <a:r>
              <a:rPr lang="en-US" dirty="0">
                <a:solidFill>
                  <a:schemeClr val="accent3"/>
                </a:solidFill>
              </a:rPr>
              <a:t>anywhere 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Arterial </a:t>
            </a:r>
            <a:r>
              <a:rPr lang="en-US" dirty="0">
                <a:solidFill>
                  <a:schemeClr val="accent3"/>
                </a:solidFill>
              </a:rPr>
              <a:t>or cardiac </a:t>
            </a:r>
            <a:r>
              <a:rPr lang="en-US" dirty="0" smtClean="0">
                <a:solidFill>
                  <a:schemeClr val="accent3"/>
                </a:solidFill>
              </a:rPr>
              <a:t>thrombi:  sites </a:t>
            </a:r>
            <a:r>
              <a:rPr lang="en-US" dirty="0">
                <a:solidFill>
                  <a:schemeClr val="accent3"/>
                </a:solidFill>
              </a:rPr>
              <a:t>of </a:t>
            </a:r>
            <a:r>
              <a:rPr lang="en-US" dirty="0" smtClean="0">
                <a:solidFill>
                  <a:schemeClr val="accent3"/>
                </a:solidFill>
              </a:rPr>
              <a:t>endothelial </a:t>
            </a:r>
            <a:r>
              <a:rPr lang="en-US" u="sng" dirty="0" smtClean="0">
                <a:solidFill>
                  <a:schemeClr val="accent3"/>
                </a:solidFill>
              </a:rPr>
              <a:t>injury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or </a:t>
            </a:r>
            <a:r>
              <a:rPr lang="en-US" u="sng" dirty="0" smtClean="0">
                <a:solidFill>
                  <a:schemeClr val="accent3"/>
                </a:solidFill>
              </a:rPr>
              <a:t>turbulence</a:t>
            </a:r>
            <a:r>
              <a:rPr lang="en-US" dirty="0" smtClean="0"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en-US" b="1" dirty="0" smtClean="0">
                <a:solidFill>
                  <a:schemeClr val="accent3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venous thrombi:  sites </a:t>
            </a:r>
            <a:r>
              <a:rPr lang="en-US" dirty="0">
                <a:solidFill>
                  <a:schemeClr val="accent3"/>
                </a:solidFill>
              </a:rPr>
              <a:t>of </a:t>
            </a:r>
            <a:r>
              <a:rPr lang="en-US" u="sng" dirty="0">
                <a:solidFill>
                  <a:schemeClr val="accent3"/>
                </a:solidFill>
              </a:rPr>
              <a:t>stasis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Thrombi </a:t>
            </a:r>
            <a:r>
              <a:rPr lang="en-US" dirty="0">
                <a:solidFill>
                  <a:schemeClr val="accent3"/>
                </a:solidFill>
              </a:rPr>
              <a:t>are focally attached to the </a:t>
            </a:r>
            <a:r>
              <a:rPr lang="en-US" dirty="0" smtClean="0">
                <a:solidFill>
                  <a:schemeClr val="accent3"/>
                </a:solidFill>
              </a:rPr>
              <a:t>vascular </a:t>
            </a:r>
            <a:r>
              <a:rPr lang="en-US" dirty="0">
                <a:solidFill>
                  <a:schemeClr val="accent3"/>
                </a:solidFill>
              </a:rPr>
              <a:t>surface and </a:t>
            </a:r>
            <a:r>
              <a:rPr lang="en-US" b="1" dirty="0">
                <a:solidFill>
                  <a:schemeClr val="accent3"/>
                </a:solidFill>
              </a:rPr>
              <a:t>tend to </a:t>
            </a:r>
            <a:r>
              <a:rPr lang="en-US" b="1" dirty="0" smtClean="0">
                <a:solidFill>
                  <a:schemeClr val="accent3"/>
                </a:solidFill>
              </a:rPr>
              <a:t>propagate (progressively spread) </a:t>
            </a:r>
            <a:r>
              <a:rPr lang="en-US" b="1" dirty="0">
                <a:solidFill>
                  <a:schemeClr val="accent3"/>
                </a:solidFill>
              </a:rPr>
              <a:t>toward the heart</a:t>
            </a:r>
            <a:r>
              <a:rPr lang="en-US" dirty="0" smtClean="0">
                <a:solidFill>
                  <a:schemeClr val="accent3"/>
                </a:solidFill>
              </a:rPr>
              <a:t>; 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  +arterial </a:t>
            </a:r>
            <a:r>
              <a:rPr lang="en-US" dirty="0">
                <a:solidFill>
                  <a:schemeClr val="accent3"/>
                </a:solidFill>
              </a:rPr>
              <a:t>thrombi grow in </a:t>
            </a:r>
            <a:r>
              <a:rPr lang="en-US" b="1" dirty="0">
                <a:solidFill>
                  <a:schemeClr val="accent3"/>
                </a:solidFill>
              </a:rPr>
              <a:t>a </a:t>
            </a:r>
            <a:r>
              <a:rPr lang="en-US" b="1" dirty="0" smtClean="0">
                <a:solidFill>
                  <a:schemeClr val="accent3"/>
                </a:solidFill>
              </a:rPr>
              <a:t>retrograde direction </a:t>
            </a:r>
            <a:r>
              <a:rPr lang="en-US" dirty="0">
                <a:solidFill>
                  <a:schemeClr val="accent3"/>
                </a:solidFill>
              </a:rPr>
              <a:t>from the </a:t>
            </a:r>
            <a:r>
              <a:rPr lang="en-US" dirty="0" smtClean="0">
                <a:solidFill>
                  <a:schemeClr val="accent3"/>
                </a:solidFill>
              </a:rPr>
              <a:t>point of attachment.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   </a:t>
            </a:r>
            <a:r>
              <a:rPr lang="en-US" b="1" dirty="0" smtClean="0">
                <a:solidFill>
                  <a:schemeClr val="accent3"/>
                </a:solidFill>
              </a:rPr>
              <a:t>+venous </a:t>
            </a:r>
            <a:r>
              <a:rPr lang="en-US" dirty="0">
                <a:solidFill>
                  <a:schemeClr val="accent3"/>
                </a:solidFill>
              </a:rPr>
              <a:t>thrombi extend in </a:t>
            </a:r>
            <a:r>
              <a:rPr lang="en-US" b="1" dirty="0">
                <a:solidFill>
                  <a:schemeClr val="accent3"/>
                </a:solidFill>
              </a:rPr>
              <a:t>the </a:t>
            </a:r>
            <a:r>
              <a:rPr lang="en-US" b="1" dirty="0" smtClean="0">
                <a:solidFill>
                  <a:schemeClr val="accent3"/>
                </a:solidFill>
              </a:rPr>
              <a:t>direction of </a:t>
            </a:r>
            <a:r>
              <a:rPr lang="en-US" b="1" dirty="0">
                <a:solidFill>
                  <a:schemeClr val="accent3"/>
                </a:solidFill>
              </a:rPr>
              <a:t>blood flow. </a:t>
            </a:r>
            <a:endParaRPr lang="en-US" b="1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The </a:t>
            </a:r>
            <a:r>
              <a:rPr lang="en-US" dirty="0">
                <a:solidFill>
                  <a:schemeClr val="accent3"/>
                </a:solidFill>
              </a:rPr>
              <a:t>propagating portion of a thrombus </a:t>
            </a:r>
            <a:r>
              <a:rPr lang="en-US" dirty="0" smtClean="0">
                <a:solidFill>
                  <a:schemeClr val="accent3"/>
                </a:solidFill>
              </a:rPr>
              <a:t>is poorly </a:t>
            </a:r>
            <a:r>
              <a:rPr lang="en-US" dirty="0">
                <a:solidFill>
                  <a:schemeClr val="accent3"/>
                </a:solidFill>
              </a:rPr>
              <a:t>attached </a:t>
            </a:r>
            <a:r>
              <a:rPr lang="en-US" dirty="0" smtClean="0">
                <a:solidFill>
                  <a:schemeClr val="accent3"/>
                </a:solidFill>
                <a:sym typeface="Wingdings" pitchFamily="2" charset="2"/>
              </a:rPr>
              <a:t>  </a:t>
            </a:r>
            <a:r>
              <a:rPr lang="en-US" dirty="0" smtClean="0">
                <a:solidFill>
                  <a:schemeClr val="accent3"/>
                </a:solidFill>
              </a:rPr>
              <a:t>prone </a:t>
            </a:r>
            <a:r>
              <a:rPr lang="en-US" dirty="0">
                <a:solidFill>
                  <a:schemeClr val="accent3"/>
                </a:solidFill>
              </a:rPr>
              <a:t>to fragmentation </a:t>
            </a:r>
            <a:r>
              <a:rPr lang="en-US" dirty="0" smtClean="0">
                <a:solidFill>
                  <a:schemeClr val="accent3"/>
                </a:solidFill>
              </a:rPr>
              <a:t>and migration </a:t>
            </a:r>
            <a:r>
              <a:rPr lang="en-US" dirty="0">
                <a:solidFill>
                  <a:schemeClr val="accent3"/>
                </a:solidFill>
              </a:rPr>
              <a:t>through the blood as an </a:t>
            </a:r>
            <a:r>
              <a:rPr lang="en-US" b="1" dirty="0">
                <a:solidFill>
                  <a:schemeClr val="accent3"/>
                </a:solidFill>
              </a:rPr>
              <a:t>embolus.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9" y="386863"/>
            <a:ext cx="5209076" cy="2954214"/>
          </a:xfrm>
        </p:spPr>
      </p:pic>
      <p:pic>
        <p:nvPicPr>
          <p:cNvPr id="1026" name="Picture 2" descr="https://vet.uga.edu/ivcvm/courses/VPAT5200/01_circulation/thromb/images/thrombus_embo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5" y="3587263"/>
            <a:ext cx="5146430" cy="24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482" y="662719"/>
            <a:ext cx="5966209" cy="51698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accent3"/>
                </a:solidFill>
              </a:rPr>
              <a:t>Thrombi have laminations </a:t>
            </a:r>
            <a:r>
              <a:rPr lang="en-US" sz="2200" dirty="0">
                <a:solidFill>
                  <a:schemeClr val="accent3"/>
                </a:solidFill>
              </a:rPr>
              <a:t>called </a:t>
            </a:r>
            <a:r>
              <a:rPr lang="en-US" sz="2200" b="1" dirty="0">
                <a:solidFill>
                  <a:schemeClr val="accent3"/>
                </a:solidFill>
              </a:rPr>
              <a:t>lines of Zahn</a:t>
            </a:r>
            <a:r>
              <a:rPr lang="en-US" sz="2200" b="1" dirty="0" smtClean="0">
                <a:solidFill>
                  <a:schemeClr val="accent3"/>
                </a:solidFill>
              </a:rPr>
              <a:t>;</a:t>
            </a: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(grossly and microscopically)</a:t>
            </a:r>
            <a:r>
              <a:rPr lang="en-US" sz="2200" b="1" dirty="0" smtClean="0">
                <a:solidFill>
                  <a:schemeClr val="accent3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1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accent3"/>
                </a:solidFill>
              </a:rPr>
              <a:t>Represent pale platelet and </a:t>
            </a:r>
            <a:r>
              <a:rPr lang="en-US" sz="2200" dirty="0">
                <a:solidFill>
                  <a:schemeClr val="accent3"/>
                </a:solidFill>
              </a:rPr>
              <a:t>fibrin layers alternating with darker red cell–rich layers.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accent3"/>
                </a:solidFill>
              </a:rPr>
              <a:t>only </a:t>
            </a:r>
            <a:r>
              <a:rPr lang="en-US" sz="2200" dirty="0">
                <a:solidFill>
                  <a:schemeClr val="accent3"/>
                </a:solidFill>
              </a:rPr>
              <a:t>found in thrombi </a:t>
            </a:r>
            <a:r>
              <a:rPr lang="en-US" sz="2200" dirty="0" smtClean="0">
                <a:solidFill>
                  <a:schemeClr val="accent3"/>
                </a:solidFill>
              </a:rPr>
              <a:t>that form </a:t>
            </a:r>
            <a:r>
              <a:rPr lang="en-US" sz="2200" dirty="0">
                <a:solidFill>
                  <a:schemeClr val="accent3"/>
                </a:solidFill>
              </a:rPr>
              <a:t>in </a:t>
            </a:r>
            <a:r>
              <a:rPr lang="en-US" sz="2200" b="1" dirty="0">
                <a:solidFill>
                  <a:schemeClr val="accent3"/>
                </a:solidFill>
              </a:rPr>
              <a:t>flowing </a:t>
            </a:r>
            <a:r>
              <a:rPr lang="en-US" sz="2200" b="1" dirty="0" smtClean="0">
                <a:solidFill>
                  <a:schemeClr val="accent3"/>
                </a:solidFill>
              </a:rPr>
              <a:t>blood</a:t>
            </a:r>
            <a:r>
              <a:rPr lang="en-US" sz="2200" b="1" dirty="0">
                <a:solidFill>
                  <a:schemeClr val="accent3"/>
                </a:solidFill>
              </a:rPr>
              <a:t>; </a:t>
            </a:r>
            <a:r>
              <a:rPr lang="en-US" sz="2200" dirty="0" smtClean="0">
                <a:solidFill>
                  <a:schemeClr val="accent3"/>
                </a:solidFill>
              </a:rPr>
              <a:t>usually distinguish </a:t>
            </a:r>
            <a:r>
              <a:rPr lang="en-US" sz="2200" dirty="0" err="1" smtClean="0">
                <a:solidFill>
                  <a:schemeClr val="accent3"/>
                </a:solidFill>
              </a:rPr>
              <a:t>antemortem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thrombosis from the bland </a:t>
            </a:r>
            <a:r>
              <a:rPr lang="en-US" sz="2200" dirty="0" err="1" smtClean="0">
                <a:solidFill>
                  <a:schemeClr val="accent3"/>
                </a:solidFill>
              </a:rPr>
              <a:t>nonlaminated</a:t>
            </a: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clots </a:t>
            </a:r>
            <a:r>
              <a:rPr lang="en-US" sz="2200" dirty="0">
                <a:solidFill>
                  <a:schemeClr val="accent3"/>
                </a:solidFill>
              </a:rPr>
              <a:t>that form in the postmortem state. </a:t>
            </a:r>
            <a:endParaRPr lang="en-US" sz="2200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accent3"/>
                </a:solidFill>
              </a:rPr>
              <a:t>Thrombi in </a:t>
            </a:r>
            <a:r>
              <a:rPr lang="en-US" sz="2200" dirty="0">
                <a:solidFill>
                  <a:schemeClr val="accent3"/>
                </a:solidFill>
              </a:rPr>
              <a:t>the “low-flow” venous system superficially </a:t>
            </a:r>
            <a:r>
              <a:rPr lang="en-US" sz="2200" dirty="0" smtClean="0">
                <a:solidFill>
                  <a:schemeClr val="accent3"/>
                </a:solidFill>
              </a:rPr>
              <a:t>resemble postmortem </a:t>
            </a:r>
            <a:r>
              <a:rPr lang="en-US" sz="2200" dirty="0">
                <a:solidFill>
                  <a:schemeClr val="accent3"/>
                </a:solidFill>
              </a:rPr>
              <a:t>clots, </a:t>
            </a:r>
            <a:r>
              <a:rPr lang="en-US" sz="2200" b="1" dirty="0">
                <a:solidFill>
                  <a:schemeClr val="accent3"/>
                </a:solidFill>
              </a:rPr>
              <a:t>careful evaluation generally shows </a:t>
            </a:r>
            <a:r>
              <a:rPr lang="en-US" sz="2200" b="1" dirty="0" smtClean="0">
                <a:solidFill>
                  <a:schemeClr val="accent3"/>
                </a:solidFill>
              </a:rPr>
              <a:t>ill-defined laminations</a:t>
            </a:r>
            <a:r>
              <a:rPr lang="en-US" sz="2200" b="1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2050" name="Picture 2" descr="https://library.med.utah.edu/WebPath/jpeg1/LUNG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18" y="3821723"/>
            <a:ext cx="4800600" cy="26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ne of zah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8"/>
          <a:stretch/>
        </p:blipFill>
        <p:spPr bwMode="auto">
          <a:xfrm>
            <a:off x="6708061" y="662719"/>
            <a:ext cx="4800957" cy="29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21323"/>
            <a:ext cx="5802923" cy="555564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3"/>
                </a:solidFill>
              </a:rPr>
              <a:t>Mural thrombi: </a:t>
            </a:r>
            <a:r>
              <a:rPr lang="en-US" sz="2200" dirty="0" smtClean="0">
                <a:solidFill>
                  <a:schemeClr val="accent3"/>
                </a:solidFill>
              </a:rPr>
              <a:t>Thrombi </a:t>
            </a:r>
            <a:r>
              <a:rPr lang="en-US" sz="2200" dirty="0">
                <a:solidFill>
                  <a:schemeClr val="accent3"/>
                </a:solidFill>
              </a:rPr>
              <a:t>occurring in heart chambers or in the aortic </a:t>
            </a:r>
            <a:r>
              <a:rPr lang="en-US" sz="2200" dirty="0" smtClean="0">
                <a:solidFill>
                  <a:schemeClr val="accent3"/>
                </a:solidFill>
              </a:rPr>
              <a:t>lumen. </a:t>
            </a:r>
          </a:p>
          <a:p>
            <a:endParaRPr lang="en-US" sz="2200" b="1" dirty="0" smtClean="0">
              <a:solidFill>
                <a:schemeClr val="accent3"/>
              </a:solidFill>
            </a:endParaRPr>
          </a:p>
          <a:p>
            <a:r>
              <a:rPr lang="en-US" sz="2200" b="1" dirty="0" smtClean="0">
                <a:solidFill>
                  <a:schemeClr val="accent3"/>
                </a:solidFill>
              </a:rPr>
              <a:t>cardiac </a:t>
            </a:r>
            <a:r>
              <a:rPr lang="en-US" sz="2200" b="1" dirty="0">
                <a:solidFill>
                  <a:schemeClr val="accent3"/>
                </a:solidFill>
              </a:rPr>
              <a:t>mural </a:t>
            </a:r>
            <a:r>
              <a:rPr lang="en-US" sz="2200" b="1" dirty="0" smtClean="0">
                <a:solidFill>
                  <a:schemeClr val="accent3"/>
                </a:solidFill>
              </a:rPr>
              <a:t>thrombi: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3"/>
                </a:solidFill>
              </a:rPr>
              <a:t>     + </a:t>
            </a:r>
            <a:r>
              <a:rPr lang="en-US" sz="2200" dirty="0" smtClean="0">
                <a:solidFill>
                  <a:schemeClr val="accent3"/>
                </a:solidFill>
              </a:rPr>
              <a:t>Abnormal </a:t>
            </a:r>
            <a:r>
              <a:rPr lang="en-US" sz="2200" dirty="0">
                <a:solidFill>
                  <a:schemeClr val="accent3"/>
                </a:solidFill>
              </a:rPr>
              <a:t>myocardial </a:t>
            </a:r>
            <a:r>
              <a:rPr lang="en-US" sz="2200" dirty="0" smtClean="0">
                <a:solidFill>
                  <a:schemeClr val="accent3"/>
                </a:solidFill>
              </a:rPr>
              <a:t>contraction(arrhythmias</a:t>
            </a:r>
            <a:r>
              <a:rPr lang="en-US" sz="2200" dirty="0">
                <a:solidFill>
                  <a:schemeClr val="accent3"/>
                </a:solidFill>
              </a:rPr>
              <a:t>, dilated cardiomyopathy, or </a:t>
            </a:r>
            <a:r>
              <a:rPr lang="en-US" sz="2200" dirty="0" smtClean="0">
                <a:solidFill>
                  <a:schemeClr val="accent3"/>
                </a:solidFill>
              </a:rPr>
              <a:t>myocardial infarction)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    </a:t>
            </a:r>
            <a:r>
              <a:rPr lang="en-US" sz="2200" b="1" dirty="0" smtClean="0">
                <a:solidFill>
                  <a:schemeClr val="accent3"/>
                </a:solidFill>
              </a:rPr>
              <a:t>+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</a:rPr>
              <a:t>Endomyocardial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injury (myocarditis, </a:t>
            </a:r>
            <a:r>
              <a:rPr lang="en-US" sz="2200" dirty="0" smtClean="0">
                <a:solidFill>
                  <a:schemeClr val="accent3"/>
                </a:solidFill>
              </a:rPr>
              <a:t>catheter trauma</a:t>
            </a:r>
            <a:r>
              <a:rPr lang="en-US" sz="2200" dirty="0">
                <a:solidFill>
                  <a:schemeClr val="accent3"/>
                </a:solidFill>
              </a:rPr>
              <a:t>) </a:t>
            </a:r>
            <a:endParaRPr lang="en-US" sz="2200" dirty="0" smtClean="0">
              <a:solidFill>
                <a:schemeClr val="accent3"/>
              </a:solidFill>
            </a:endParaRPr>
          </a:p>
          <a:p>
            <a:endParaRPr lang="en-US" sz="2200" b="1" dirty="0" smtClean="0">
              <a:solidFill>
                <a:schemeClr val="accent3"/>
              </a:solidFill>
            </a:endParaRPr>
          </a:p>
          <a:p>
            <a:r>
              <a:rPr lang="en-US" sz="2200" b="1" dirty="0" smtClean="0">
                <a:solidFill>
                  <a:schemeClr val="accent3"/>
                </a:solidFill>
              </a:rPr>
              <a:t>aortic thrombi</a:t>
            </a:r>
            <a:endParaRPr lang="en-US" sz="2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    </a:t>
            </a:r>
            <a:r>
              <a:rPr lang="en-US" sz="2200" b="1" dirty="0" smtClean="0">
                <a:solidFill>
                  <a:schemeClr val="accent3"/>
                </a:solidFill>
              </a:rPr>
              <a:t>+</a:t>
            </a:r>
            <a:r>
              <a:rPr lang="en-US" sz="2200" dirty="0" smtClean="0">
                <a:solidFill>
                  <a:schemeClr val="accent3"/>
                </a:solidFill>
              </a:rPr>
              <a:t> ulcerated </a:t>
            </a:r>
            <a:r>
              <a:rPr lang="en-US" sz="2200" dirty="0">
                <a:solidFill>
                  <a:schemeClr val="accent3"/>
                </a:solidFill>
              </a:rPr>
              <a:t>atherosclerotic </a:t>
            </a:r>
            <a:r>
              <a:rPr lang="en-US" sz="2200" dirty="0" smtClean="0">
                <a:solidFill>
                  <a:schemeClr val="accent3"/>
                </a:solidFill>
              </a:rPr>
              <a:t>plaques.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 smtClean="0">
                <a:solidFill>
                  <a:schemeClr val="accent3"/>
                </a:solidFill>
              </a:rPr>
              <a:t>   </a:t>
            </a:r>
            <a:r>
              <a:rPr lang="en-US" sz="2200" b="1" dirty="0" smtClean="0">
                <a:solidFill>
                  <a:schemeClr val="accent3"/>
                </a:solidFill>
              </a:rPr>
              <a:t>+</a:t>
            </a:r>
            <a:r>
              <a:rPr lang="en-US" sz="2200" dirty="0" smtClean="0">
                <a:solidFill>
                  <a:schemeClr val="accent3"/>
                </a:solidFill>
              </a:rPr>
              <a:t> aneurysmal dilation.</a:t>
            </a:r>
            <a:endParaRPr lang="en-US" sz="2200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6" y="246185"/>
            <a:ext cx="5298831" cy="61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314" y="550985"/>
            <a:ext cx="5306787" cy="5872163"/>
          </a:xfrm>
        </p:spPr>
        <p:txBody>
          <a:bodyPr>
            <a:normAutofit/>
          </a:bodyPr>
          <a:lstStyle/>
          <a:p>
            <a:r>
              <a:rPr lang="en-US" b="1" dirty="0"/>
              <a:t>Arterial </a:t>
            </a:r>
            <a:r>
              <a:rPr lang="en-US" b="1" dirty="0" smtClean="0"/>
              <a:t>thrombi:</a:t>
            </a:r>
          </a:p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 smtClean="0"/>
              <a:t>frequently occlusive.</a:t>
            </a:r>
          </a:p>
          <a:p>
            <a:pPr marL="0" indent="0">
              <a:buNone/>
            </a:pPr>
            <a:r>
              <a:rPr lang="en-US" b="1" dirty="0" smtClean="0"/>
              <a:t>+</a:t>
            </a:r>
            <a:r>
              <a:rPr lang="en-US" dirty="0" smtClean="0"/>
              <a:t> rich </a:t>
            </a:r>
            <a:r>
              <a:rPr lang="en-US" dirty="0"/>
              <a:t>in </a:t>
            </a:r>
            <a:r>
              <a:rPr lang="en-US" dirty="0" smtClean="0"/>
              <a:t>platelets, develop by endothelial injury which </a:t>
            </a:r>
            <a:r>
              <a:rPr lang="en-US" dirty="0"/>
              <a:t>lead to platelet activation. </a:t>
            </a:r>
          </a:p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 smtClean="0"/>
              <a:t>usually </a:t>
            </a:r>
            <a:r>
              <a:rPr lang="en-US" dirty="0"/>
              <a:t>superimposed on a ruptured atherosclerotic </a:t>
            </a:r>
            <a:r>
              <a:rPr lang="en-US" dirty="0" smtClean="0"/>
              <a:t>plaque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 smtClean="0"/>
              <a:t>Also vascular </a:t>
            </a:r>
            <a:r>
              <a:rPr lang="en-US" dirty="0"/>
              <a:t>injuries (</a:t>
            </a:r>
            <a:r>
              <a:rPr lang="en-US" dirty="0" err="1"/>
              <a:t>vasculitis</a:t>
            </a:r>
            <a:r>
              <a:rPr lang="en-US" dirty="0"/>
              <a:t>, trauma)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Venous </a:t>
            </a:r>
            <a:r>
              <a:rPr lang="en-US" b="1" dirty="0"/>
              <a:t>thrombi (</a:t>
            </a:r>
            <a:r>
              <a:rPr lang="en-US" b="1" dirty="0" err="1"/>
              <a:t>phlebothrombosis</a:t>
            </a:r>
            <a:r>
              <a:rPr lang="en-US" b="1" dirty="0"/>
              <a:t>)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 smtClean="0"/>
              <a:t>almost invariably occlusive.</a:t>
            </a:r>
          </a:p>
          <a:p>
            <a:pPr marL="0" indent="0">
              <a:buNone/>
            </a:pPr>
            <a:r>
              <a:rPr lang="en-US" b="1" dirty="0" smtClean="0"/>
              <a:t>+</a:t>
            </a:r>
            <a:r>
              <a:rPr lang="en-US" dirty="0" smtClean="0"/>
              <a:t> frequently </a:t>
            </a:r>
            <a:r>
              <a:rPr lang="en-US" dirty="0"/>
              <a:t>propagate </a:t>
            </a:r>
            <a:r>
              <a:rPr lang="en-US" dirty="0" smtClean="0"/>
              <a:t>to heart (have long </a:t>
            </a:r>
            <a:r>
              <a:rPr lang="en-US" dirty="0"/>
              <a:t>cast </a:t>
            </a:r>
            <a:r>
              <a:rPr lang="en-US" dirty="0" smtClean="0"/>
              <a:t>in lumen)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give </a:t>
            </a:r>
            <a:r>
              <a:rPr lang="en-US" dirty="0"/>
              <a:t>rise to emboli.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+</a:t>
            </a:r>
            <a:r>
              <a:rPr lang="en-US" dirty="0" smtClean="0"/>
              <a:t> rich in red cells</a:t>
            </a:r>
            <a:r>
              <a:rPr lang="en-US" dirty="0"/>
              <a:t>, </a:t>
            </a:r>
            <a:r>
              <a:rPr lang="en-US" dirty="0" smtClean="0"/>
              <a:t>develop </a:t>
            </a:r>
            <a:r>
              <a:rPr lang="en-US" dirty="0"/>
              <a:t>in </a:t>
            </a:r>
            <a:r>
              <a:rPr lang="en-US" dirty="0" smtClean="0"/>
              <a:t>sluggish </a:t>
            </a:r>
            <a:r>
              <a:rPr lang="en-US" dirty="0"/>
              <a:t>venous circulation </a:t>
            </a:r>
            <a:r>
              <a:rPr lang="en-US" dirty="0" smtClean="0"/>
              <a:t>(</a:t>
            </a:r>
            <a:r>
              <a:rPr lang="en-US" b="1" dirty="0" smtClean="0"/>
              <a:t>red</a:t>
            </a:r>
            <a:r>
              <a:rPr lang="en-US" b="1" dirty="0"/>
              <a:t>, or stasis, </a:t>
            </a:r>
            <a:r>
              <a:rPr lang="en-US" b="1" dirty="0" smtClean="0"/>
              <a:t>thrombi) </a:t>
            </a:r>
          </a:p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/>
              <a:t>90% </a:t>
            </a:r>
            <a:r>
              <a:rPr lang="en-US" dirty="0" smtClean="0"/>
              <a:t>veins of </a:t>
            </a:r>
            <a:r>
              <a:rPr lang="en-US" dirty="0"/>
              <a:t>the lower </a:t>
            </a:r>
            <a:r>
              <a:rPr lang="en-US" dirty="0" smtClean="0"/>
              <a:t>extremities.</a:t>
            </a:r>
            <a:endParaRPr lang="en-US" dirty="0"/>
          </a:p>
        </p:txBody>
      </p:sp>
      <p:pic>
        <p:nvPicPr>
          <p:cNvPr id="4098" name="Picture 2" descr="Image result for venous vs arterial thromb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474"/>
          <a:stretch/>
        </p:blipFill>
        <p:spPr bwMode="auto">
          <a:xfrm>
            <a:off x="5814646" y="1148862"/>
            <a:ext cx="6072554" cy="45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28" y="879230"/>
            <a:ext cx="4887058" cy="27431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postmortem clots </a:t>
            </a:r>
            <a:r>
              <a:rPr lang="en-US" sz="2200" b="0" dirty="0">
                <a:solidFill>
                  <a:schemeClr val="accent2"/>
                </a:solidFill>
              </a:rPr>
              <a:t>can sometimes be </a:t>
            </a:r>
            <a:r>
              <a:rPr lang="en-US" sz="2200" b="0" dirty="0" smtClean="0">
                <a:solidFill>
                  <a:schemeClr val="accent2"/>
                </a:solidFill>
              </a:rPr>
              <a:t>mistaken for </a:t>
            </a:r>
            <a:r>
              <a:rPr lang="en-US" sz="2200" b="0" dirty="0">
                <a:solidFill>
                  <a:schemeClr val="accent2"/>
                </a:solidFill>
              </a:rPr>
              <a:t>venous </a:t>
            </a:r>
            <a:r>
              <a:rPr lang="en-US" sz="2200" b="0" dirty="0" smtClean="0">
                <a:solidFill>
                  <a:schemeClr val="accent2"/>
                </a:solidFill>
              </a:rPr>
              <a:t>thrombi: it is gelatinous &amp; because </a:t>
            </a:r>
            <a:r>
              <a:rPr lang="en-US" sz="2200" b="0" dirty="0">
                <a:solidFill>
                  <a:schemeClr val="accent2"/>
                </a:solidFill>
              </a:rPr>
              <a:t>of red cell settling they have a dark red </a:t>
            </a:r>
            <a:r>
              <a:rPr lang="en-US" sz="2200" b="0" dirty="0" smtClean="0">
                <a:solidFill>
                  <a:schemeClr val="accent2"/>
                </a:solidFill>
              </a:rPr>
              <a:t>dependent portion &amp; a </a:t>
            </a:r>
            <a:r>
              <a:rPr lang="en-US" sz="2200" b="0" dirty="0">
                <a:solidFill>
                  <a:schemeClr val="accent2"/>
                </a:solidFill>
              </a:rPr>
              <a:t>yellow “chicken fat” upper portion; they also </a:t>
            </a:r>
            <a:r>
              <a:rPr lang="en-US" sz="2200" b="0" dirty="0" smtClean="0">
                <a:solidFill>
                  <a:schemeClr val="accent2"/>
                </a:solidFill>
              </a:rPr>
              <a:t>are usually </a:t>
            </a:r>
            <a:r>
              <a:rPr lang="en-US" sz="2200" b="0" u="sng" dirty="0">
                <a:solidFill>
                  <a:schemeClr val="accent2"/>
                </a:solidFill>
              </a:rPr>
              <a:t>not attached </a:t>
            </a:r>
            <a:r>
              <a:rPr lang="en-US" sz="2200" b="0" dirty="0">
                <a:solidFill>
                  <a:schemeClr val="accent2"/>
                </a:solidFill>
              </a:rPr>
              <a:t>to the underlying vessel </a:t>
            </a:r>
            <a:r>
              <a:rPr lang="en-US" sz="2200" b="0" dirty="0" smtClean="0">
                <a:solidFill>
                  <a:schemeClr val="accent2"/>
                </a:solidFill>
              </a:rPr>
              <a:t>wall.</a:t>
            </a:r>
          </a:p>
          <a:p>
            <a:endParaRPr lang="en-US" sz="2200" b="0" dirty="0">
              <a:solidFill>
                <a:schemeClr val="accent2"/>
              </a:solidFill>
            </a:endParaRPr>
          </a:p>
          <a:p>
            <a:endParaRPr lang="en-US" sz="2200" dirty="0" smtClean="0">
              <a:solidFill>
                <a:schemeClr val="accent2"/>
              </a:solidFill>
            </a:endParaRPr>
          </a:p>
          <a:p>
            <a:r>
              <a:rPr lang="en-US" sz="2200" dirty="0" smtClean="0">
                <a:solidFill>
                  <a:schemeClr val="accent2"/>
                </a:solidFill>
              </a:rPr>
              <a:t>red thrombi (venous): </a:t>
            </a:r>
            <a:r>
              <a:rPr lang="en-US" sz="2200" b="0" dirty="0" smtClean="0">
                <a:solidFill>
                  <a:schemeClr val="accent2"/>
                </a:solidFill>
              </a:rPr>
              <a:t>firm</a:t>
            </a:r>
            <a:r>
              <a:rPr lang="en-US" sz="2200" b="0" dirty="0">
                <a:solidFill>
                  <a:schemeClr val="accent2"/>
                </a:solidFill>
              </a:rPr>
              <a:t>, focally </a:t>
            </a:r>
            <a:r>
              <a:rPr lang="en-US" sz="2200" b="0" u="sng" dirty="0">
                <a:solidFill>
                  <a:schemeClr val="accent2"/>
                </a:solidFill>
              </a:rPr>
              <a:t>attached</a:t>
            </a:r>
            <a:r>
              <a:rPr lang="en-US" sz="2200" b="0" dirty="0">
                <a:solidFill>
                  <a:schemeClr val="accent2"/>
                </a:solidFill>
              </a:rPr>
              <a:t> to </a:t>
            </a:r>
            <a:r>
              <a:rPr lang="en-US" sz="2200" b="0" dirty="0" smtClean="0">
                <a:solidFill>
                  <a:schemeClr val="accent2"/>
                </a:solidFill>
              </a:rPr>
              <a:t>vessel,</a:t>
            </a:r>
            <a:r>
              <a:rPr lang="en-US" sz="2200" b="0" dirty="0">
                <a:solidFill>
                  <a:schemeClr val="accent2"/>
                </a:solidFill>
              </a:rPr>
              <a:t> </a:t>
            </a:r>
            <a:r>
              <a:rPr lang="en-US" sz="2200" b="0" dirty="0" smtClean="0">
                <a:solidFill>
                  <a:schemeClr val="accent2"/>
                </a:solidFill>
              </a:rPr>
              <a:t>&amp; they </a:t>
            </a:r>
            <a:r>
              <a:rPr lang="en-US" sz="2200" b="0" dirty="0">
                <a:solidFill>
                  <a:schemeClr val="accent2"/>
                </a:solidFill>
              </a:rPr>
              <a:t>contain gray strands of deposited </a:t>
            </a:r>
            <a:r>
              <a:rPr lang="en-US" sz="2200" b="0" dirty="0" smtClean="0">
                <a:solidFill>
                  <a:schemeClr val="accent2"/>
                </a:solidFill>
              </a:rPr>
              <a:t>fibrin (lines of Zahn).</a:t>
            </a:r>
            <a:endParaRPr lang="en-US" sz="22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28" y="3821722"/>
            <a:ext cx="4848226" cy="26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=""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73147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=""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=""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44062" y="4281894"/>
            <a:ext cx="10683908" cy="2260715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Platelets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clotting factors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and endothelium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act together to maintain the balance which is the process of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hemostasis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Abnormal clotting happens when the balance is shifted to the thrombosis side.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929669" y="2976588"/>
            <a:ext cx="2006300" cy="137622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Balance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2193037" y="1274676"/>
            <a:ext cx="7650050" cy="2218800"/>
          </a:xfrm>
          <a:prstGeom prst="leftRightArrow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Hemostasis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4980330" y="189544"/>
            <a:ext cx="1858024" cy="1628517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Endothelium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Platelets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Clotting factors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8024" y="2095768"/>
            <a:ext cx="15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40000"/>
                </a:solidFill>
              </a:rPr>
              <a:t>Clotting</a:t>
            </a:r>
            <a:endParaRPr lang="en-US" sz="2000" b="1" dirty="0">
              <a:solidFill>
                <a:srgbClr val="A4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0087" y="2184021"/>
            <a:ext cx="132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Bleeding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Fate of the Thrombus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8" y="507707"/>
            <a:ext cx="8616460" cy="40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Fate of the Thrombus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298917"/>
            <a:ext cx="10761785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1• </a:t>
            </a:r>
            <a:r>
              <a:rPr lang="en-US" sz="2200" b="1" dirty="0" smtClean="0">
                <a:solidFill>
                  <a:schemeClr val="accent3"/>
                </a:solidFill>
              </a:rPr>
              <a:t>Propagation: </a:t>
            </a:r>
            <a:r>
              <a:rPr lang="en-US" sz="2200" dirty="0" smtClean="0">
                <a:solidFill>
                  <a:schemeClr val="accent3"/>
                </a:solidFill>
              </a:rPr>
              <a:t>enlarges </a:t>
            </a:r>
            <a:r>
              <a:rPr lang="en-US" sz="2200" dirty="0">
                <a:solidFill>
                  <a:schemeClr val="accent3"/>
                </a:solidFill>
              </a:rPr>
              <a:t>through the </a:t>
            </a:r>
            <a:r>
              <a:rPr lang="en-US" sz="2200" dirty="0" smtClean="0">
                <a:solidFill>
                  <a:schemeClr val="accent3"/>
                </a:solidFill>
              </a:rPr>
              <a:t>accumulation of platelets &amp; fibrin</a:t>
            </a:r>
            <a:r>
              <a:rPr lang="en-US" sz="2200" dirty="0">
                <a:solidFill>
                  <a:schemeClr val="accent3"/>
                </a:solidFill>
              </a:rPr>
              <a:t>, increasing </a:t>
            </a:r>
            <a:r>
              <a:rPr lang="en-US" sz="2200" dirty="0" smtClean="0">
                <a:solidFill>
                  <a:schemeClr val="accent3"/>
                </a:solidFill>
              </a:rPr>
              <a:t>the odds </a:t>
            </a:r>
            <a:r>
              <a:rPr lang="en-US" sz="2200" dirty="0">
                <a:solidFill>
                  <a:schemeClr val="accent3"/>
                </a:solidFill>
              </a:rPr>
              <a:t>of vascular occlusion or embolization.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2• </a:t>
            </a:r>
            <a:r>
              <a:rPr lang="en-US" sz="2200" b="1" dirty="0" smtClean="0">
                <a:solidFill>
                  <a:schemeClr val="accent3"/>
                </a:solidFill>
              </a:rPr>
              <a:t>Embolization: </a:t>
            </a:r>
            <a:r>
              <a:rPr lang="en-US" sz="2200" dirty="0">
                <a:solidFill>
                  <a:schemeClr val="accent3"/>
                </a:solidFill>
              </a:rPr>
              <a:t>Part or all of the thrombus is </a:t>
            </a:r>
            <a:r>
              <a:rPr lang="en-US" sz="2200" dirty="0" smtClean="0">
                <a:solidFill>
                  <a:schemeClr val="accent3"/>
                </a:solidFill>
              </a:rPr>
              <a:t>dislodged &amp; transported </a:t>
            </a:r>
            <a:r>
              <a:rPr lang="en-US" sz="2200" dirty="0">
                <a:solidFill>
                  <a:schemeClr val="accent3"/>
                </a:solidFill>
              </a:rPr>
              <a:t>elsewhere in the vasculature.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3• </a:t>
            </a:r>
            <a:r>
              <a:rPr lang="en-US" sz="2200" b="1" dirty="0">
                <a:solidFill>
                  <a:schemeClr val="accent3"/>
                </a:solidFill>
              </a:rPr>
              <a:t>Dissolution</a:t>
            </a:r>
            <a:r>
              <a:rPr lang="en-US" sz="2200" dirty="0" smtClean="0">
                <a:solidFill>
                  <a:schemeClr val="accent3"/>
                </a:solidFill>
              </a:rPr>
              <a:t>.  + In </a:t>
            </a:r>
            <a:r>
              <a:rPr lang="en-US" sz="2200" u="sng" dirty="0" smtClean="0">
                <a:solidFill>
                  <a:schemeClr val="accent3"/>
                </a:solidFill>
              </a:rPr>
              <a:t>newly formed</a:t>
            </a:r>
            <a:r>
              <a:rPr lang="en-US" sz="2200" dirty="0" smtClean="0">
                <a:solidFill>
                  <a:schemeClr val="accent3"/>
                </a:solidFill>
              </a:rPr>
              <a:t>; </a:t>
            </a:r>
            <a:r>
              <a:rPr lang="en-US" sz="2200" dirty="0" err="1" smtClean="0">
                <a:solidFill>
                  <a:schemeClr val="accent3"/>
                </a:solidFill>
              </a:rPr>
              <a:t>fibrinolytic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factors </a:t>
            </a:r>
            <a:r>
              <a:rPr lang="en-US" sz="2200" dirty="0" smtClean="0">
                <a:solidFill>
                  <a:schemeClr val="accent3"/>
                </a:solidFill>
              </a:rPr>
              <a:t>lead </a:t>
            </a:r>
            <a:r>
              <a:rPr lang="en-US" sz="2200" dirty="0">
                <a:solidFill>
                  <a:schemeClr val="accent3"/>
                </a:solidFill>
              </a:rPr>
              <a:t>to its rapid shrinkage </a:t>
            </a:r>
            <a:r>
              <a:rPr lang="en-US" sz="2200" dirty="0" smtClean="0">
                <a:solidFill>
                  <a:schemeClr val="accent3"/>
                </a:solidFill>
              </a:rPr>
              <a:t>and complete </a:t>
            </a:r>
            <a:r>
              <a:rPr lang="en-US" sz="2200" dirty="0">
                <a:solidFill>
                  <a:schemeClr val="accent3"/>
                </a:solidFill>
              </a:rPr>
              <a:t>dissolution. </a:t>
            </a:r>
            <a:endParaRPr lang="en-US" sz="22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                         + </a:t>
            </a:r>
            <a:r>
              <a:rPr lang="en-US" sz="2200" u="sng" dirty="0" smtClean="0">
                <a:solidFill>
                  <a:schemeClr val="accent3"/>
                </a:solidFill>
              </a:rPr>
              <a:t>older thrombi</a:t>
            </a:r>
            <a:r>
              <a:rPr lang="en-US" sz="2200" dirty="0" smtClean="0">
                <a:solidFill>
                  <a:schemeClr val="accent3"/>
                </a:solidFill>
              </a:rPr>
              <a:t>; extensive </a:t>
            </a:r>
            <a:r>
              <a:rPr lang="en-US" sz="2200" dirty="0">
                <a:solidFill>
                  <a:schemeClr val="accent3"/>
                </a:solidFill>
              </a:rPr>
              <a:t>fibrin deposition &amp;polymerization make it more resistant to plasmin-induced </a:t>
            </a:r>
            <a:r>
              <a:rPr lang="en-US" sz="2200" dirty="0" smtClean="0">
                <a:solidFill>
                  <a:schemeClr val="accent3"/>
                </a:solidFill>
              </a:rPr>
              <a:t>proteolysis.</a:t>
            </a:r>
            <a:endParaRPr lang="en-US" sz="2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This </a:t>
            </a:r>
            <a:r>
              <a:rPr lang="en-US" sz="2200" dirty="0">
                <a:solidFill>
                  <a:srgbClr val="C00000"/>
                </a:solidFill>
              </a:rPr>
              <a:t>acquisition of resistance to </a:t>
            </a:r>
            <a:r>
              <a:rPr lang="en-US" sz="2200" dirty="0" err="1">
                <a:solidFill>
                  <a:srgbClr val="C00000"/>
                </a:solidFill>
              </a:rPr>
              <a:t>lysis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has clinical </a:t>
            </a:r>
            <a:r>
              <a:rPr lang="en-US" sz="2200" dirty="0">
                <a:solidFill>
                  <a:srgbClr val="C00000"/>
                </a:solidFill>
              </a:rPr>
              <a:t>significance, as therapeutic administration </a:t>
            </a:r>
            <a:r>
              <a:rPr lang="en-US" sz="2200" dirty="0" smtClean="0">
                <a:solidFill>
                  <a:srgbClr val="C00000"/>
                </a:solidFill>
              </a:rPr>
              <a:t>of </a:t>
            </a:r>
            <a:r>
              <a:rPr lang="en-US" sz="2200" dirty="0" err="1" smtClean="0">
                <a:solidFill>
                  <a:srgbClr val="C00000"/>
                </a:solidFill>
              </a:rPr>
              <a:t>fibrinolytic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agents </a:t>
            </a:r>
            <a:r>
              <a:rPr lang="en-US" sz="2200" dirty="0" smtClean="0">
                <a:solidFill>
                  <a:srgbClr val="C00000"/>
                </a:solidFill>
              </a:rPr>
              <a:t>(like </a:t>
            </a:r>
            <a:r>
              <a:rPr lang="en-US" sz="2200" dirty="0">
                <a:solidFill>
                  <a:srgbClr val="C00000"/>
                </a:solidFill>
              </a:rPr>
              <a:t>t-PA in the setting of acute </a:t>
            </a:r>
            <a:r>
              <a:rPr lang="en-US" sz="2200" dirty="0" smtClean="0">
                <a:solidFill>
                  <a:srgbClr val="C00000"/>
                </a:solidFill>
              </a:rPr>
              <a:t>coronary thrombosis</a:t>
            </a:r>
            <a:r>
              <a:rPr lang="en-US" sz="2200" dirty="0">
                <a:solidFill>
                  <a:srgbClr val="C00000"/>
                </a:solidFill>
              </a:rPr>
              <a:t>) </a:t>
            </a:r>
            <a:r>
              <a:rPr lang="en-US" sz="2200" dirty="0" smtClean="0">
                <a:solidFill>
                  <a:srgbClr val="C00000"/>
                </a:solidFill>
              </a:rPr>
              <a:t>is </a:t>
            </a:r>
            <a:r>
              <a:rPr lang="en-US" sz="2200" dirty="0">
                <a:solidFill>
                  <a:srgbClr val="C00000"/>
                </a:solidFill>
              </a:rPr>
              <a:t>not effective unless </a:t>
            </a:r>
            <a:r>
              <a:rPr lang="en-US" sz="2200" dirty="0" smtClean="0">
                <a:solidFill>
                  <a:srgbClr val="C00000"/>
                </a:solidFill>
              </a:rPr>
              <a:t>administered within </a:t>
            </a:r>
            <a:r>
              <a:rPr lang="en-US" sz="2200" dirty="0">
                <a:solidFill>
                  <a:srgbClr val="C00000"/>
                </a:solidFill>
              </a:rPr>
              <a:t>a few hours of thrombus formation.</a:t>
            </a:r>
          </a:p>
          <a:p>
            <a:pPr marL="0" indent="0">
              <a:buNone/>
            </a:pPr>
            <a:endParaRPr lang="en-US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339253" y="445476"/>
            <a:ext cx="4996962" cy="296629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 sz="2000" b="1" i="1" u="sng" dirty="0">
              <a:solidFill>
                <a:schemeClr val="accent3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</a:rPr>
              <a:t>Older </a:t>
            </a:r>
            <a:r>
              <a:rPr lang="en-US" sz="2000" dirty="0">
                <a:solidFill>
                  <a:schemeClr val="accent3"/>
                </a:solidFill>
              </a:rPr>
              <a:t>thrombi become </a:t>
            </a:r>
            <a:r>
              <a:rPr lang="en-US" sz="2000" dirty="0" smtClean="0">
                <a:solidFill>
                  <a:schemeClr val="accent3"/>
                </a:solidFill>
              </a:rPr>
              <a:t>organized: ingrowth </a:t>
            </a:r>
            <a:r>
              <a:rPr lang="en-US" sz="2000" dirty="0">
                <a:solidFill>
                  <a:schemeClr val="accent3"/>
                </a:solidFill>
              </a:rPr>
              <a:t>of endothelial cells, smooth muscle cells, </a:t>
            </a:r>
            <a:r>
              <a:rPr lang="en-US" sz="2000" dirty="0" smtClean="0">
                <a:solidFill>
                  <a:schemeClr val="accent3"/>
                </a:solidFill>
              </a:rPr>
              <a:t>&amp; fibroblasts.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In time, </a:t>
            </a:r>
            <a:r>
              <a:rPr lang="en-US" sz="2000" dirty="0" smtClean="0">
                <a:solidFill>
                  <a:schemeClr val="accent3"/>
                </a:solidFill>
              </a:rPr>
              <a:t>capillary channels </a:t>
            </a:r>
            <a:r>
              <a:rPr lang="en-US" sz="2000" dirty="0">
                <a:solidFill>
                  <a:schemeClr val="accent3"/>
                </a:solidFill>
              </a:rPr>
              <a:t>are formed reestablishing the continuity of the original </a:t>
            </a:r>
            <a:r>
              <a:rPr lang="en-US" sz="2000" dirty="0" smtClean="0">
                <a:solidFill>
                  <a:schemeClr val="accent3"/>
                </a:solidFill>
              </a:rPr>
              <a:t>lumen.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3"/>
                </a:solidFill>
              </a:rPr>
              <a:t> sometimes </a:t>
            </a:r>
            <a:r>
              <a:rPr lang="en-US" sz="2000" dirty="0">
                <a:solidFill>
                  <a:schemeClr val="accent3"/>
                </a:solidFill>
              </a:rPr>
              <a:t>convert a thrombus into a vascularized mass of connective tissue </a:t>
            </a:r>
            <a:r>
              <a:rPr lang="en-US" sz="2000" dirty="0" smtClean="0">
                <a:solidFill>
                  <a:schemeClr val="accent3"/>
                </a:solidFill>
              </a:rPr>
              <a:t> (remodeled vessel).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02" y="3856893"/>
            <a:ext cx="4939813" cy="251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1147520"/>
            <a:ext cx="5298831" cy="507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445476"/>
            <a:ext cx="613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4• </a:t>
            </a:r>
            <a:r>
              <a:rPr lang="en-US" sz="2400" b="1" dirty="0" smtClean="0">
                <a:solidFill>
                  <a:schemeClr val="accent3"/>
                </a:solidFill>
              </a:rPr>
              <a:t>Organization </a:t>
            </a:r>
            <a:r>
              <a:rPr lang="en-US" sz="2400" b="1" dirty="0">
                <a:solidFill>
                  <a:schemeClr val="accent3"/>
                </a:solidFill>
              </a:rPr>
              <a:t>and </a:t>
            </a:r>
            <a:r>
              <a:rPr lang="en-US" sz="2400" b="1" dirty="0" smtClean="0">
                <a:solidFill>
                  <a:schemeClr val="accent3"/>
                </a:solidFill>
              </a:rPr>
              <a:t>recanalization</a:t>
            </a:r>
            <a:endParaRPr lang="en-US" sz="2400" b="1" dirty="0">
              <a:solidFill>
                <a:schemeClr val="accent3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=""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=""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=""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n-US" dirty="0"/>
              <a:t>Thrombosis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5" y="1583305"/>
            <a:ext cx="3879500" cy="40231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The primary abnormalities that lead to intravascular </a:t>
            </a:r>
            <a:r>
              <a:rPr lang="en-US" sz="2000" dirty="0" smtClean="0">
                <a:solidFill>
                  <a:schemeClr val="accent3"/>
                </a:solidFill>
              </a:rPr>
              <a:t>thrombosis: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(1) Endothelial injury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(</a:t>
            </a:r>
            <a:r>
              <a:rPr lang="en-US" sz="2000" dirty="0">
                <a:solidFill>
                  <a:schemeClr val="accent3"/>
                </a:solidFill>
              </a:rPr>
              <a:t>2) </a:t>
            </a:r>
            <a:r>
              <a:rPr lang="en-US" sz="2000" dirty="0" smtClean="0">
                <a:solidFill>
                  <a:schemeClr val="accent3"/>
                </a:solidFill>
              </a:rPr>
              <a:t>Stasis </a:t>
            </a:r>
            <a:r>
              <a:rPr lang="en-US" sz="2000" dirty="0">
                <a:solidFill>
                  <a:schemeClr val="accent3"/>
                </a:solidFill>
              </a:rPr>
              <a:t>or turbulent blood flow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(3) </a:t>
            </a:r>
            <a:r>
              <a:rPr lang="en-US" sz="2000" dirty="0" smtClean="0">
                <a:solidFill>
                  <a:schemeClr val="accent3"/>
                </a:solidFill>
              </a:rPr>
              <a:t>Hypercoagulability </a:t>
            </a:r>
            <a:r>
              <a:rPr lang="en-US" sz="2000" dirty="0">
                <a:solidFill>
                  <a:schemeClr val="accent3"/>
                </a:solidFill>
              </a:rPr>
              <a:t>of the blood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Called </a:t>
            </a:r>
            <a:r>
              <a:rPr lang="en-US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3"/>
                </a:solidFill>
              </a:rPr>
              <a:t>“Virchow </a:t>
            </a:r>
            <a:r>
              <a:rPr lang="en-US" sz="2000" b="1" dirty="0">
                <a:solidFill>
                  <a:schemeClr val="accent3"/>
                </a:solidFill>
              </a:rPr>
              <a:t>triad</a:t>
            </a:r>
            <a:r>
              <a:rPr lang="en-US" sz="2000" b="1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Underlies the </a:t>
            </a:r>
            <a:r>
              <a:rPr lang="en-US" sz="2000" dirty="0">
                <a:solidFill>
                  <a:schemeClr val="accent3"/>
                </a:solidFill>
              </a:rPr>
              <a:t>most serious and common forms of </a:t>
            </a:r>
            <a:r>
              <a:rPr lang="en-US" sz="2000" dirty="0" smtClean="0">
                <a:solidFill>
                  <a:schemeClr val="accent3"/>
                </a:solidFill>
              </a:rPr>
              <a:t>cardiovascular disease.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1" y="1038540"/>
            <a:ext cx="70770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542045"/>
            <a:ext cx="8073737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Endothelial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Injury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92" y="1537906"/>
            <a:ext cx="9659816" cy="4770098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Endothelial injury leading to platelet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activation  underlies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thrombus formation in the heart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&amp;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arterial circulation, where the high rates of blood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flow impede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clot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Cardiac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arterial clots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are typically rich in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platelets.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platelet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adherence and activation is a necessary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thrombus formation under high shear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stress (arteries).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Importance of aspirin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and other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platelet inhibitors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coronary artery disease and acute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myocardial infarction.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1)Severe Endothelial injury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triggers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thrombosis by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exposed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WF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tissue factor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severe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injury), or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..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inflammation &amp; other noxious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stimuli endothelial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activation or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dysfunction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52" y="594000"/>
            <a:ext cx="11174186" cy="590931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Endothelial dysfunction (activation)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30" y="1463039"/>
            <a:ext cx="10221686" cy="4770098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important role in triggering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arterial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thrombotic events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Produced by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physical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injury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infectious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agents, abnormal blood flow,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inflammatory mediators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, metabolic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abnormalities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hypercholesterolemia or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homocystinemia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and cigarette smoke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toxins.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It shifts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pattern of gene expression in endothelium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prothrombotic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”: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000" b="1" u="sng" dirty="0" err="1">
                <a:solidFill>
                  <a:schemeClr val="accent2">
                    <a:lumMod val="75000"/>
                  </a:schemeClr>
                </a:solidFill>
              </a:rPr>
              <a:t>Procoagulant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+ Cytokines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downregulate the expression of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thrombomodulin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activation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of thrombin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stimulate platelets and augment inflammation (PARs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+ inflamed endothelium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downregulates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expression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anticoagulants (protein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&amp; tissue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factor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protein inhibitor).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2. Anti-</a:t>
            </a:r>
            <a:r>
              <a:rPr lang="en-US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fibrinolytic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 effects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secrete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Plasminogen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activator inhibitors (PAI),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which downregulate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expression of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t-PA.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7" y="1008183"/>
            <a:ext cx="11196673" cy="4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25" y="292297"/>
            <a:ext cx="11174186" cy="5909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Abnormal Blood Flow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8" y="1055076"/>
            <a:ext cx="4376970" cy="4966975"/>
          </a:xfrm>
        </p:spPr>
        <p:txBody>
          <a:bodyPr/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Normal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laminar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blood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flow: platelets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(&amp; other blood cells) found mainly in the center of the vessel lumen, separated from the endothelium by a slower-moving layer of plasma.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Turbulence (chaotic blood flow)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contributes to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arterial and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cardiac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thrombosis, causing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endothelial injury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or dysfunction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also forming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countercurrents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and local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pockets of stasis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Stasis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is a major factor in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development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venous thrombi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8"/>
          <a:stretch/>
        </p:blipFill>
        <p:spPr>
          <a:xfrm>
            <a:off x="4904508" y="1055076"/>
            <a:ext cx="6878783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5" y="410307"/>
            <a:ext cx="11174186" cy="590931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8184"/>
            <a:ext cx="10984523" cy="4998218"/>
          </a:xfrm>
        </p:spPr>
        <p:txBody>
          <a:bodyPr/>
          <a:lstStyle/>
          <a:p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Both promote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endothelium activation &amp; enhanced </a:t>
            </a:r>
            <a:r>
              <a:rPr lang="en-US" sz="2200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procoagulant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activity.</a:t>
            </a:r>
            <a:endParaRPr lang="en-US" sz="2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Stasis Allows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platelets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&amp; leukocytes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to come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into contact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with the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endothelium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when the flow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is sluggish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(slow &amp; irregular)</a:t>
            </a:r>
            <a:endParaRPr lang="en-US" sz="22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Stasis slows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washout of activated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clotting factors &amp; impedes </a:t>
            </a:r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inflow of clotting </a:t>
            </a:r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factor inhibitors.</a:t>
            </a:r>
          </a:p>
          <a:p>
            <a:r>
              <a:rPr lang="en-US" sz="2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Clinical Examples: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Ulcerated </a:t>
            </a:r>
            <a:r>
              <a:rPr lang="en-US" dirty="0" smtClean="0"/>
              <a:t>atherosclerosis expose </a:t>
            </a:r>
            <a:r>
              <a:rPr lang="en-US" dirty="0" err="1"/>
              <a:t>subendothelial</a:t>
            </a:r>
            <a:r>
              <a:rPr lang="en-US" dirty="0"/>
              <a:t> </a:t>
            </a:r>
            <a:r>
              <a:rPr lang="en-US" dirty="0" smtClean="0"/>
              <a:t>ECM &amp; cause turbulence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Abnormal </a:t>
            </a:r>
            <a:r>
              <a:rPr lang="en-US" dirty="0"/>
              <a:t>aortic and </a:t>
            </a:r>
            <a:r>
              <a:rPr lang="en-US" dirty="0" smtClean="0"/>
              <a:t>arterial dilations </a:t>
            </a:r>
            <a:r>
              <a:rPr lang="en-US" dirty="0"/>
              <a:t>(</a:t>
            </a:r>
            <a:r>
              <a:rPr lang="en-US" dirty="0" smtClean="0"/>
              <a:t>called </a:t>
            </a:r>
            <a:r>
              <a:rPr lang="en-US" dirty="0"/>
              <a:t>aneurysms </a:t>
            </a:r>
            <a:r>
              <a:rPr lang="en-US" dirty="0" smtClean="0"/>
              <a:t>) create </a:t>
            </a:r>
            <a:r>
              <a:rPr lang="en-US" dirty="0"/>
              <a:t>local stasis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fertile </a:t>
            </a:r>
            <a:r>
              <a:rPr lang="en-US" dirty="0"/>
              <a:t>sites for </a:t>
            </a:r>
            <a:r>
              <a:rPr lang="en-US" dirty="0" smtClean="0"/>
              <a:t>thrombosis.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 Acute myocardial </a:t>
            </a:r>
            <a:r>
              <a:rPr lang="en-US" dirty="0"/>
              <a:t>infarction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focally </a:t>
            </a:r>
            <a:r>
              <a:rPr lang="en-US" dirty="0" err="1" smtClean="0"/>
              <a:t>noncontractile</a:t>
            </a:r>
            <a:r>
              <a:rPr lang="en-US" dirty="0"/>
              <a:t> </a:t>
            </a:r>
            <a:r>
              <a:rPr lang="en-US" dirty="0" smtClean="0"/>
              <a:t>myocardium </a:t>
            </a:r>
            <a:r>
              <a:rPr lang="en-US" dirty="0" smtClean="0">
                <a:sym typeface="Wingdings" panose="05000000000000000000" pitchFamily="2" charset="2"/>
              </a:rPr>
              <a:t> local blood stasis </a:t>
            </a:r>
            <a:r>
              <a:rPr lang="en-US" dirty="0" smtClean="0"/>
              <a:t>cardiac </a:t>
            </a:r>
            <a:r>
              <a:rPr lang="en-US" dirty="0"/>
              <a:t>mural </a:t>
            </a:r>
            <a:r>
              <a:rPr lang="en-US" dirty="0" smtClean="0"/>
              <a:t>thrombi.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Deformed </a:t>
            </a:r>
            <a:r>
              <a:rPr lang="en-US" dirty="0" smtClean="0"/>
              <a:t>red </a:t>
            </a:r>
            <a:r>
              <a:rPr lang="en-US" dirty="0"/>
              <a:t>cells in sickle cell </a:t>
            </a:r>
            <a:r>
              <a:rPr lang="en-US" dirty="0" smtClean="0"/>
              <a:t>anemia cause vascular occlusions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resultant </a:t>
            </a:r>
            <a:r>
              <a:rPr lang="en-US" dirty="0"/>
              <a:t>stasis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thrombosis</a:t>
            </a:r>
            <a:endParaRPr lang="en-US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707" y="359714"/>
            <a:ext cx="865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How stasis </a:t>
            </a:r>
            <a:r>
              <a:rPr lang="en-US" sz="2800" b="1" dirty="0">
                <a:solidFill>
                  <a:schemeClr val="accent3"/>
                </a:solidFill>
              </a:rPr>
              <a:t>and </a:t>
            </a:r>
            <a:r>
              <a:rPr lang="en-US" sz="2800" b="1" dirty="0" smtClean="0">
                <a:solidFill>
                  <a:schemeClr val="accent3"/>
                </a:solidFill>
              </a:rPr>
              <a:t>turbulence cause thrombosis ?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=""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035" y="4705374"/>
            <a:ext cx="10607040" cy="757130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Hypercoagulability</a:t>
            </a:r>
            <a:endParaRPr lang="en-GB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=""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74" y="5450781"/>
            <a:ext cx="10641344" cy="774571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n </a:t>
            </a:r>
            <a:r>
              <a:rPr lang="en-US" sz="2000" dirty="0">
                <a:solidFill>
                  <a:schemeClr val="accent2"/>
                </a:solidFill>
              </a:rPr>
              <a:t>abnormally high </a:t>
            </a:r>
            <a:r>
              <a:rPr lang="en-US" sz="2000" dirty="0" smtClean="0">
                <a:solidFill>
                  <a:schemeClr val="accent2"/>
                </a:solidFill>
              </a:rPr>
              <a:t>tendency of </a:t>
            </a:r>
            <a:r>
              <a:rPr lang="en-US" sz="2000" dirty="0">
                <a:solidFill>
                  <a:schemeClr val="accent2"/>
                </a:solidFill>
              </a:rPr>
              <a:t>the blood to clot, and is typically caused by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alterations in coagulation factors</a:t>
            </a:r>
            <a:r>
              <a:rPr lang="en-US" sz="2000" dirty="0" smtClean="0">
                <a:solidFill>
                  <a:schemeClr val="accent2"/>
                </a:solidFill>
              </a:rPr>
              <a:t>. 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7" y="269631"/>
            <a:ext cx="7620000" cy="43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FT_01">
    <a:dk1>
      <a:sysClr val="windowText" lastClr="000000"/>
    </a:dk1>
    <a:lt1>
      <a:sysClr val="window" lastClr="FFFFFF"/>
    </a:lt1>
    <a:dk2>
      <a:srgbClr val="3F3F3F"/>
    </a:dk2>
    <a:lt2>
      <a:srgbClr val="FFFFFF"/>
    </a:lt2>
    <a:accent1>
      <a:srgbClr val="01C6FD"/>
    </a:accent1>
    <a:accent2>
      <a:srgbClr val="067F9C"/>
    </a:accent2>
    <a:accent3>
      <a:srgbClr val="014E52"/>
    </a:accent3>
    <a:accent4>
      <a:srgbClr val="ED7D31"/>
    </a:accent4>
    <a:accent5>
      <a:srgbClr val="79AE02"/>
    </a:accent5>
    <a:accent6>
      <a:srgbClr val="0070C0"/>
    </a:accent6>
    <a:hlink>
      <a:srgbClr val="01C6FD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fb0879af-3eba-417a-a55a-ffe6dcd6ca77"/>
    <ds:schemaRef ds:uri="http://schemas.openxmlformats.org/package/2006/metadata/core-properties"/>
    <ds:schemaRef ds:uri="6dc4bcd6-49db-4c07-9060-8acfc67cef9f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84C5A1-B8A2-46F2-9185-3592AE58665E}"/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1342</Words>
  <Application>Microsoft Office PowerPoint</Application>
  <PresentationFormat>Custom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Hemodynamic Disorders IV</vt:lpstr>
      <vt:lpstr>PowerPoint Presentation</vt:lpstr>
      <vt:lpstr>Thrombosis  </vt:lpstr>
      <vt:lpstr>Endothelial Injury</vt:lpstr>
      <vt:lpstr>Endothelial dysfunction (activation)  </vt:lpstr>
      <vt:lpstr>PowerPoint Presentation</vt:lpstr>
      <vt:lpstr>Abnormal Blood Flow  </vt:lpstr>
      <vt:lpstr>  </vt:lpstr>
      <vt:lpstr>Hypercoagulability</vt:lpstr>
      <vt:lpstr>PowerPoint Presentation</vt:lpstr>
      <vt:lpstr>Primary (inherited) hypercoagulability - factor V</vt:lpstr>
      <vt:lpstr>Primary (inherited) hypercoagulability, cont.. </vt:lpstr>
      <vt:lpstr>Secondary (acquired) hypercoagulability</vt:lpstr>
      <vt:lpstr>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Fate of the Thrombus</vt:lpstr>
      <vt:lpstr>Fate of the Thrombus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2018-10-22T06:51:35Z</dcterms:created>
  <dcterms:modified xsi:type="dcterms:W3CDTF">2020-12-28T05:50:19Z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