
<file path=[Content_Types].xml><?xml version="1.0" encoding="utf-8"?>
<Types xmlns="http://schemas.openxmlformats.org/package/2006/content-types">
  <Default Extension="jpeg" ContentType="image/jpe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138"/>
  </p:handoutMasterIdLst>
  <p:sldIdLst>
    <p:sldId id="262" r:id="rId3"/>
    <p:sldId id="263" r:id="rId4"/>
    <p:sldId id="264" r:id="rId5"/>
    <p:sldId id="256" r:id="rId6"/>
    <p:sldId id="257" r:id="rId7"/>
    <p:sldId id="258" r:id="rId8"/>
    <p:sldId id="259" r:id="rId9"/>
    <p:sldId id="260" r:id="rId10"/>
    <p:sldId id="261" r:id="rId11"/>
    <p:sldId id="265" r:id="rId12"/>
    <p:sldId id="266" r:id="rId13"/>
    <p:sldId id="267" r:id="rId14"/>
    <p:sldId id="268" r:id="rId15"/>
    <p:sldId id="269" r:id="rId16"/>
    <p:sldId id="270" r:id="rId17"/>
    <p:sldId id="271" r:id="rId18"/>
    <p:sldId id="272" r:id="rId19"/>
    <p:sldId id="395"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512"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65" d="100"/>
          <a:sy n="65" d="100"/>
        </p:scale>
        <p:origin x="-918" y="-414"/>
      </p:cViewPr>
      <p:guideLst>
        <p:guide orient="horz" pos="2152"/>
        <p:guide pos="38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notesMaster" Target="notesMasters/notesMaster1.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1" Type="http://schemas.openxmlformats.org/officeDocument/2006/relationships/tableStyles" Target="tableStyles.xml"/><Relationship Id="rId140" Type="http://schemas.openxmlformats.org/officeDocument/2006/relationships/viewProps" Target="viewProps.xml"/><Relationship Id="rId14" Type="http://schemas.openxmlformats.org/officeDocument/2006/relationships/slide" Target="slides/slide12.xml"/><Relationship Id="rId139" Type="http://schemas.openxmlformats.org/officeDocument/2006/relationships/presProps" Target="presProps.xml"/><Relationship Id="rId138" Type="http://schemas.openxmlformats.org/officeDocument/2006/relationships/handoutMaster" Target="handoutMasters/handoutMaster1.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1.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4AAF799-C9E2-4B3F-BADE-DE5837D32DC3}" type="datetimeFigureOut">
              <a:rPr lang="ar-JO" smtClean="0"/>
            </a:fld>
            <a:endParaRPr lang="ar-JO"/>
          </a:p>
        </p:txBody>
      </p:sp>
      <p:sp>
        <p:nvSpPr>
          <p:cNvPr id="4" name="عنصر نائب لصورة الشريحة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endParaRPr lang="ar-SA" smtClean="0"/>
          </a:p>
          <a:p>
            <a:pPr lvl="1"/>
            <a:r>
              <a:rPr lang="ar-SA" smtClean="0"/>
              <a:t>المستوى الثاني</a:t>
            </a:r>
            <a:endParaRPr lang="ar-SA" smtClean="0"/>
          </a:p>
          <a:p>
            <a:pPr lvl="2"/>
            <a:r>
              <a:rPr lang="ar-SA" smtClean="0"/>
              <a:t>المستوى الثالث</a:t>
            </a:r>
            <a:endParaRPr lang="ar-SA" smtClean="0"/>
          </a:p>
          <a:p>
            <a:pPr lvl="3"/>
            <a:r>
              <a:rPr lang="ar-SA" smtClean="0"/>
              <a:t>المستوى الرابع</a:t>
            </a:r>
            <a:endParaRPr lang="ar-SA" smtClean="0"/>
          </a:p>
          <a:p>
            <a:pPr lvl="4"/>
            <a:r>
              <a:rPr lang="ar-SA" smtClean="0"/>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8330B48-267D-4817-A112-2B8534F7882D}" type="slidenum">
              <a:rPr lang="ar-JO" smtClean="0"/>
            </a:fld>
            <a:endParaRPr lang="ar-JO"/>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A9A0EA98-5831-4853-B862-C702E6EB345C}"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6FFF6-EFF5-46FA-B62C-F141E1274D5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8F8FC5-897C-406D-B8C0-9862EEB09198}"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6FFF6-EFF5-46FA-B62C-F141E1274D5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عنصر نائب للملاحظات 1048653"/>
          <p:cNvSpPr txBox="1">
            <a:spLocks noGrp="1"/>
          </p:cNvSpPr>
          <p:nvPr>
            <p:ph type="body"/>
          </p:nvPr>
        </p:nvSpPr>
        <p:spPr>
          <a:xfrm>
            <a:off x="685800" y="609600"/>
            <a:ext cx="7086600" cy="533400"/>
          </a:xfrm>
          <a:prstGeom prst="rect">
            <a:avLst/>
          </a:prstGeom>
        </p:spPr>
        <p:txBody>
          <a:bodyPr/>
          <a:lstStyle>
            <a:lvl1pPr lvl="0"/>
          </a:lstStyl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6FFF6-EFF5-46FA-B62C-F141E1274D5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6FFF6-EFF5-46FA-B62C-F141E1274D5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6FFF6-EFF5-46FA-B62C-F141E1274D59}"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6FFF6-EFF5-46FA-B62C-F141E1274D5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6FFF6-EFF5-46FA-B62C-F141E1274D5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7917E0-EC54-465C-8406-F7A3C2F20E5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7917E0-EC54-465C-8406-F7A3C2F20E5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7917E0-EC54-465C-8406-F7A3C2F20E5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7917E0-EC54-465C-8406-F7A3C2F20E5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7917E0-EC54-465C-8406-F7A3C2F20E5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7917E0-EC54-465C-8406-F7A3C2F20E5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7917E0-EC54-465C-8406-F7A3C2F20E5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7917E0-EC54-465C-8406-F7A3C2F20E5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917E0-EC54-465C-8406-F7A3C2F20E5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7917E0-EC54-465C-8406-F7A3C2F20E5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7917E0-EC54-465C-8406-F7A3C2F20E5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6E9E1-4A77-435F-B094-2D50938995E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917E0-EC54-465C-8406-F7A3C2F20E5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6E9E1-4A77-435F-B094-2D50938995E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jpe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1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iranuptodate.ir/contents/UTD.htm?8/63/9210/abstract/43-45" TargetMode="External"/><Relationship Id="rId1" Type="http://schemas.openxmlformats.org/officeDocument/2006/relationships/hyperlink" Target="http://iranuptodate.ir/contents/UTD.htm?8/63/9210/abstract/38"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png"/>
          <p:cNvPicPr>
            <a:picLocks noChangeAspect="1"/>
          </p:cNvPicPr>
          <p:nvPr/>
        </p:nvPicPr>
        <p:blipFill>
          <a:blip r:embed="rId1"/>
          <a:stretch>
            <a:fillRect/>
          </a:stretch>
        </p:blipFill>
        <p:spPr>
          <a:xfrm>
            <a:off x="0" y="-153372"/>
            <a:ext cx="12477709" cy="5575976"/>
          </a:xfrm>
          <a:prstGeom prst="rect">
            <a:avLst/>
          </a:prstGeom>
        </p:spPr>
      </p:pic>
      <p:sp>
        <p:nvSpPr>
          <p:cNvPr id="2" name="Text Box 1"/>
          <p:cNvSpPr txBox="1"/>
          <p:nvPr/>
        </p:nvSpPr>
        <p:spPr>
          <a:xfrm>
            <a:off x="504825" y="5067300"/>
            <a:ext cx="11015345" cy="768350"/>
          </a:xfrm>
          <a:prstGeom prst="rect">
            <a:avLst/>
          </a:prstGeom>
          <a:noFill/>
        </p:spPr>
        <p:txBody>
          <a:bodyPr wrap="none" rtlCol="0" anchor="t">
            <a:spAutoFit/>
          </a:bodyPr>
          <a:p>
            <a:pPr algn="ctr" rtl="1"/>
            <a:r>
              <a:rPr lang="en-US" altLang="ar-JO" sz="4400" b="1" u="sng"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sym typeface="+mn-ea"/>
              </a:rPr>
              <a:t>to study this file  play the presentation and do it a qustion at a time </a:t>
            </a:r>
            <a:endParaRPr lang="en-US" altLang="ar-JO" sz="4400" b="1" u="sng"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sym typeface="+mn-ea"/>
            </a:endParaRPr>
          </a:p>
        </p:txBody>
      </p:sp>
    </p:spTree>
  </p:cSld>
  <p:clrMapOvr>
    <a:masterClrMapping/>
  </p:clrMapOvr>
  <p:transition advTm="402"/>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620689"/>
            <a:ext cx="10363200" cy="5472608"/>
          </a:xfrm>
        </p:spPr>
        <p:txBody>
          <a:bodyPr>
            <a:normAutofit/>
          </a:bodyPr>
          <a:lstStyle/>
          <a:p>
            <a:r>
              <a:rPr lang="en-US" dirty="0"/>
              <a:t>GYN &amp; OBS Mini-OSCE Exam </a:t>
            </a:r>
            <a:br>
              <a:rPr lang="en-US" dirty="0"/>
            </a:br>
            <a:r>
              <a:rPr lang="en-US" dirty="0" smtClean="0"/>
              <a:t>2019/2020</a:t>
            </a:r>
            <a:br>
              <a:rPr lang="en-US"/>
            </a:br>
            <a:r>
              <a:rPr lang="en-US" smtClean="0"/>
              <a:t>group c     7/6/2020</a:t>
            </a:r>
            <a:br>
              <a:rPr lang="en-US" smtClean="0"/>
            </a:br>
            <a:br>
              <a:rPr lang="en-US" dirty="0" smtClean="0"/>
            </a:br>
            <a:r>
              <a:rPr lang="en-US" dirty="0" smtClean="0"/>
              <a:t>Done By : </a:t>
            </a:r>
            <a:r>
              <a:rPr lang="en-US" dirty="0" err="1" smtClean="0"/>
              <a:t>Rayan</a:t>
            </a:r>
            <a:r>
              <a:rPr lang="en-US" dirty="0" smtClean="0"/>
              <a:t> </a:t>
            </a:r>
            <a:r>
              <a:rPr lang="en-US" dirty="0" err="1" smtClean="0"/>
              <a:t>Nihad</a:t>
            </a:r>
            <a:br>
              <a:rPr lang="ar-JO" dirty="0" smtClean="0"/>
            </a:br>
            <a:endParaRPr lang="en-US" dirty="0"/>
          </a:p>
        </p:txBody>
      </p:sp>
    </p:spTree>
  </p:cSld>
  <p:clrMapOvr>
    <a:masterClrMapping/>
  </p:clrMapOvr>
  <p:transition advTm="7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527382" y="437412"/>
            <a:ext cx="5923096" cy="2806922"/>
          </a:xfrm>
          <a:prstGeom prst="rect">
            <a:avLst/>
          </a:prstGeom>
        </p:spPr>
        <p:txBody>
          <a:bodyPr wrap="none">
            <a:spAutoFit/>
          </a:bodyPr>
          <a:lstStyle/>
          <a:p>
            <a:pPr marL="82550" indent="0" algn="l" rtl="0">
              <a:buNone/>
            </a:pPr>
            <a:r>
              <a:rPr lang="en-GB" sz="3600" b="1" dirty="0"/>
              <a:t>4 ) 2 treatment?</a:t>
            </a:r>
            <a:endParaRPr lang="ar-JO" sz="3600" b="1" dirty="0"/>
          </a:p>
          <a:p>
            <a:pPr marL="274320" lvl="0" indent="-274320" algn="l" rtl="0">
              <a:spcBef>
                <a:spcPct val="20000"/>
              </a:spcBef>
              <a:buClr>
                <a:srgbClr val="D16349"/>
              </a:buClr>
              <a:buSzPct val="85000"/>
              <a:buFont typeface="Wingdings 2" panose="05020102010507070707"/>
              <a:buChar char=""/>
            </a:pPr>
            <a:r>
              <a:rPr lang="en-US" sz="2700" dirty="0" err="1">
                <a:solidFill>
                  <a:srgbClr val="FF0000"/>
                </a:solidFill>
                <a:latin typeface="Georgia" panose="02040502050405020303"/>
              </a:rPr>
              <a:t>Amnioreduction</a:t>
            </a:r>
            <a:r>
              <a:rPr lang="en-US" sz="2700" dirty="0">
                <a:solidFill>
                  <a:srgbClr val="FF0000"/>
                </a:solidFill>
                <a:latin typeface="Georgia" panose="02040502050405020303"/>
              </a:rPr>
              <a:t> .</a:t>
            </a:r>
            <a:endParaRPr lang="en-US" sz="2700" dirty="0">
              <a:solidFill>
                <a:srgbClr val="FF0000"/>
              </a:solidFill>
              <a:latin typeface="Georgia" panose="02040502050405020303"/>
            </a:endParaRPr>
          </a:p>
          <a:p>
            <a:pPr marL="274320" lvl="0" indent="-274320" algn="l" rtl="0">
              <a:spcBef>
                <a:spcPct val="20000"/>
              </a:spcBef>
              <a:buClr>
                <a:srgbClr val="D16349"/>
              </a:buClr>
              <a:buSzPct val="85000"/>
              <a:buFont typeface="Wingdings 2" panose="05020102010507070707"/>
              <a:buChar char=""/>
            </a:pPr>
            <a:r>
              <a:rPr lang="en-US" sz="2700" dirty="0">
                <a:solidFill>
                  <a:srgbClr val="FF0000"/>
                </a:solidFill>
                <a:latin typeface="Georgia" panose="02040502050405020303"/>
              </a:rPr>
              <a:t>Prostaglandin </a:t>
            </a:r>
            <a:r>
              <a:rPr lang="en-US" sz="2700" dirty="0" err="1">
                <a:solidFill>
                  <a:srgbClr val="FF0000"/>
                </a:solidFill>
                <a:latin typeface="Georgia" panose="02040502050405020303"/>
              </a:rPr>
              <a:t>synthetase</a:t>
            </a:r>
            <a:r>
              <a:rPr lang="en-US" sz="2700" dirty="0">
                <a:solidFill>
                  <a:srgbClr val="FF0000"/>
                </a:solidFill>
                <a:latin typeface="Georgia" panose="02040502050405020303"/>
              </a:rPr>
              <a:t> inhibitor .</a:t>
            </a:r>
            <a:endParaRPr lang="en-US" sz="2700" dirty="0">
              <a:solidFill>
                <a:srgbClr val="FF0000"/>
              </a:solidFill>
              <a:latin typeface="Georgia" panose="02040502050405020303"/>
            </a:endParaRPr>
          </a:p>
          <a:p>
            <a:pPr marL="578485" lvl="0" indent="-514350" algn="l" rtl="0">
              <a:spcBef>
                <a:spcPct val="20000"/>
              </a:spcBef>
              <a:buClr>
                <a:srgbClr val="D16349"/>
              </a:buClr>
              <a:buSzPct val="85000"/>
              <a:buFont typeface="+mj-lt"/>
              <a:buAutoNum type="arabicPeriod"/>
            </a:pPr>
            <a:r>
              <a:rPr lang="en-US" sz="2400" dirty="0">
                <a:solidFill>
                  <a:srgbClr val="FF0000"/>
                </a:solidFill>
                <a:latin typeface="Georgia" panose="02040502050405020303"/>
              </a:rPr>
              <a:t>Indomethacin. </a:t>
            </a:r>
            <a:endParaRPr lang="en-US" sz="2400" dirty="0">
              <a:solidFill>
                <a:srgbClr val="FF0000"/>
              </a:solidFill>
              <a:latin typeface="Georgia" panose="02040502050405020303"/>
            </a:endParaRPr>
          </a:p>
          <a:p>
            <a:pPr marL="578485" lvl="0" indent="-514350" algn="l" rtl="0">
              <a:spcBef>
                <a:spcPct val="20000"/>
              </a:spcBef>
              <a:buClr>
                <a:srgbClr val="D16349"/>
              </a:buClr>
              <a:buSzPct val="85000"/>
              <a:buFont typeface="+mj-lt"/>
              <a:buAutoNum type="arabicPeriod"/>
            </a:pPr>
            <a:r>
              <a:rPr lang="en-US" sz="2400" dirty="0" err="1">
                <a:solidFill>
                  <a:srgbClr val="FF0000"/>
                </a:solidFill>
                <a:latin typeface="Georgia" panose="02040502050405020303"/>
              </a:rPr>
              <a:t>Sulindac</a:t>
            </a:r>
            <a:r>
              <a:rPr lang="en-US" sz="2400" dirty="0">
                <a:solidFill>
                  <a:srgbClr val="FF0000"/>
                </a:solidFill>
                <a:latin typeface="Georgia" panose="02040502050405020303"/>
              </a:rPr>
              <a:t> .</a:t>
            </a:r>
            <a:endParaRPr lang="en-US" sz="2400" dirty="0">
              <a:solidFill>
                <a:srgbClr val="FF0000"/>
              </a:solidFill>
              <a:latin typeface="Georgia" panose="02040502050405020303"/>
            </a:endParaRPr>
          </a:p>
          <a:p>
            <a:pPr marL="82550" indent="0" algn="l" rtl="0">
              <a:buNone/>
            </a:pPr>
            <a:endParaRPr lang="en-GB" b="1" dirty="0"/>
          </a:p>
        </p:txBody>
      </p:sp>
      <p:sp>
        <p:nvSpPr>
          <p:cNvPr id="10" name="Rectangles 9"/>
          <p:cNvSpPr/>
          <p:nvPr/>
        </p:nvSpPr>
        <p:spPr>
          <a:xfrm>
            <a:off x="457200" y="1026795"/>
            <a:ext cx="7818120" cy="2217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u="sng" dirty="0" smtClean="0"/>
              <a:t>Q2</a:t>
            </a:r>
            <a:br>
              <a:rPr lang="en-GB" dirty="0" smtClean="0"/>
            </a:br>
            <a:r>
              <a:rPr lang="en-GB" dirty="0" err="1" smtClean="0"/>
              <a:t>Partogram</a:t>
            </a:r>
            <a:endParaRPr lang="en-GB" dirty="0"/>
          </a:p>
        </p:txBody>
      </p:sp>
      <p:sp>
        <p:nvSpPr>
          <p:cNvPr id="3" name="Content Placeholder 2"/>
          <p:cNvSpPr>
            <a:spLocks noGrp="1"/>
          </p:cNvSpPr>
          <p:nvPr>
            <p:ph idx="1"/>
          </p:nvPr>
        </p:nvSpPr>
        <p:spPr>
          <a:xfrm>
            <a:off x="143339" y="1844824"/>
            <a:ext cx="7974805" cy="4800600"/>
          </a:xfrm>
        </p:spPr>
        <p:txBody>
          <a:bodyPr/>
          <a:lstStyle/>
          <a:p>
            <a:pPr marL="82550" indent="0" algn="l" rtl="0">
              <a:buNone/>
            </a:pPr>
            <a:r>
              <a:rPr lang="en-GB" b="1" dirty="0"/>
              <a:t>1 ) Vaginal examination finding on admission?</a:t>
            </a:r>
            <a:br>
              <a:rPr lang="en-GB" b="1" dirty="0"/>
            </a:br>
            <a:endParaRPr lang="en-GB" b="1" dirty="0"/>
          </a:p>
          <a:p>
            <a:pPr marL="82550" indent="0" algn="l" rtl="0">
              <a:buNone/>
            </a:pPr>
            <a:r>
              <a:rPr lang="en-GB" sz="2800" b="1" dirty="0"/>
              <a:t>2 ) The abnormal findings at 5 pm?</a:t>
            </a:r>
            <a:br>
              <a:rPr lang="en-GB" sz="2800" b="1" dirty="0"/>
            </a:br>
            <a:endParaRPr lang="en-GB" sz="2800" b="1" dirty="0"/>
          </a:p>
          <a:p>
            <a:pPr marL="82550" indent="0" algn="l" rtl="0">
              <a:buNone/>
            </a:pPr>
            <a:r>
              <a:rPr lang="en-GB" b="1" dirty="0"/>
              <a:t>3 ) The action you would do to the </a:t>
            </a:r>
            <a:r>
              <a:rPr lang="en-GB" b="1" dirty="0" err="1"/>
              <a:t>pt</a:t>
            </a:r>
            <a:r>
              <a:rPr lang="en-GB" b="1" dirty="0"/>
              <a:t> now?</a:t>
            </a:r>
            <a:endParaRPr lang="en-GB" b="1"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l="10770" t="8277" r="6499" b="7248"/>
          <a:stretch>
            <a:fillRect/>
          </a:stretch>
        </p:blipFill>
        <p:spPr>
          <a:xfrm>
            <a:off x="7303135" y="-168910"/>
            <a:ext cx="5005705" cy="6814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u="sng" dirty="0" smtClean="0"/>
              <a:t>Q3</a:t>
            </a:r>
            <a:endParaRPr lang="en-US" b="1" u="sng" dirty="0"/>
          </a:p>
        </p:txBody>
      </p:sp>
      <p:sp>
        <p:nvSpPr>
          <p:cNvPr id="3" name="Content Placeholder 2"/>
          <p:cNvSpPr>
            <a:spLocks noGrp="1"/>
          </p:cNvSpPr>
          <p:nvPr>
            <p:ph idx="1"/>
          </p:nvPr>
        </p:nvSpPr>
        <p:spPr/>
        <p:txBody>
          <a:bodyPr>
            <a:normAutofit fontScale="80000" lnSpcReduction="20000"/>
          </a:bodyPr>
          <a:lstStyle/>
          <a:p>
            <a:pPr marL="0" indent="0" algn="l">
              <a:buNone/>
            </a:pPr>
            <a:r>
              <a:rPr lang="en-US" dirty="0"/>
              <a:t>50 years old </a:t>
            </a:r>
            <a:r>
              <a:rPr lang="en-US" dirty="0" err="1"/>
              <a:t>postmenapoasel</a:t>
            </a:r>
            <a:r>
              <a:rPr lang="en-US" dirty="0"/>
              <a:t> patient with abnormal uterine bleeding and </a:t>
            </a:r>
            <a:r>
              <a:rPr lang="en-US" dirty="0" smtClean="0"/>
              <a:t>US of increase endometrial thickness</a:t>
            </a:r>
            <a:endParaRPr lang="en-US" dirty="0" smtClean="0"/>
          </a:p>
          <a:p>
            <a:pPr marL="0" indent="0" algn="l">
              <a:buNone/>
            </a:pPr>
            <a:endParaRPr lang="en-US" dirty="0"/>
          </a:p>
          <a:p>
            <a:pPr marL="0" indent="0" algn="l">
              <a:buNone/>
            </a:pPr>
            <a:r>
              <a:rPr lang="ar-JO" dirty="0" smtClean="0"/>
              <a:t> </a:t>
            </a:r>
            <a:r>
              <a:rPr lang="en-US" dirty="0" smtClean="0"/>
              <a:t>1-What's </a:t>
            </a:r>
            <a:r>
              <a:rPr lang="en-US" dirty="0"/>
              <a:t>the most common </a:t>
            </a:r>
            <a:r>
              <a:rPr lang="en-US" dirty="0" smtClean="0"/>
              <a:t>cause?  </a:t>
            </a:r>
            <a:r>
              <a:rPr lang="en-US" dirty="0" smtClean="0">
                <a:solidFill>
                  <a:srgbClr val="00B050"/>
                </a:solidFill>
              </a:rPr>
              <a:t>Atrophic</a:t>
            </a:r>
            <a:r>
              <a:rPr lang="en-US" dirty="0" smtClean="0"/>
              <a:t> </a:t>
            </a:r>
            <a:r>
              <a:rPr lang="en-US" dirty="0" err="1" smtClean="0">
                <a:solidFill>
                  <a:srgbClr val="00B050"/>
                </a:solidFill>
              </a:rPr>
              <a:t>vaginitis</a:t>
            </a:r>
            <a:r>
              <a:rPr lang="en-US" dirty="0" smtClean="0">
                <a:solidFill>
                  <a:srgbClr val="00B050"/>
                </a:solidFill>
              </a:rPr>
              <a:t> </a:t>
            </a:r>
            <a:endParaRPr lang="en-US" dirty="0">
              <a:solidFill>
                <a:srgbClr val="00B050"/>
              </a:solidFill>
            </a:endParaRPr>
          </a:p>
          <a:p>
            <a:pPr marL="0" indent="0" algn="l">
              <a:buNone/>
            </a:pPr>
            <a:endParaRPr lang="en-US" dirty="0"/>
          </a:p>
          <a:p>
            <a:pPr marL="0" indent="0" algn="l">
              <a:buNone/>
            </a:pPr>
            <a:r>
              <a:rPr lang="en-US" dirty="0" smtClean="0"/>
              <a:t>2-Whats </a:t>
            </a:r>
            <a:r>
              <a:rPr lang="en-US" dirty="0"/>
              <a:t>the important </a:t>
            </a:r>
            <a:r>
              <a:rPr lang="en-US" dirty="0" smtClean="0"/>
              <a:t>question </a:t>
            </a:r>
            <a:r>
              <a:rPr lang="en-US" dirty="0"/>
              <a:t>in the history you should </a:t>
            </a:r>
            <a:r>
              <a:rPr lang="en-US" dirty="0" smtClean="0"/>
              <a:t>ask </a:t>
            </a:r>
            <a:r>
              <a:rPr lang="en-US" dirty="0"/>
              <a:t>about </a:t>
            </a:r>
            <a:r>
              <a:rPr lang="en-US" dirty="0" smtClean="0"/>
              <a:t>it</a:t>
            </a:r>
            <a:r>
              <a:rPr lang="en-US" dirty="0" smtClean="0">
                <a:solidFill>
                  <a:srgbClr val="00B050"/>
                </a:solidFill>
              </a:rPr>
              <a:t>?...................</a:t>
            </a:r>
            <a:endParaRPr lang="en-US" dirty="0">
              <a:solidFill>
                <a:srgbClr val="00B050"/>
              </a:solidFill>
            </a:endParaRPr>
          </a:p>
          <a:p>
            <a:pPr marL="0" indent="0" algn="l">
              <a:buNone/>
            </a:pPr>
            <a:endParaRPr lang="en-US" dirty="0" smtClean="0"/>
          </a:p>
          <a:p>
            <a:pPr marL="0" indent="0" algn="l">
              <a:buNone/>
            </a:pPr>
            <a:r>
              <a:rPr lang="ar-JO" dirty="0" smtClean="0">
                <a:solidFill>
                  <a:srgbClr val="00B050"/>
                </a:solidFill>
              </a:rPr>
              <a:t>.................</a:t>
            </a:r>
            <a:r>
              <a:rPr lang="en-US" dirty="0" smtClean="0"/>
              <a:t>3-Investigation</a:t>
            </a:r>
            <a:r>
              <a:rPr lang="en-US" dirty="0" smtClean="0">
                <a:solidFill>
                  <a:srgbClr val="00B050"/>
                </a:solidFill>
              </a:rPr>
              <a:t>? </a:t>
            </a:r>
            <a:r>
              <a:rPr lang="en-US" dirty="0" err="1" smtClean="0">
                <a:solidFill>
                  <a:srgbClr val="00B050"/>
                </a:solidFill>
              </a:rPr>
              <a:t>hystroscopy</a:t>
            </a:r>
            <a:r>
              <a:rPr lang="en-US" dirty="0" smtClean="0"/>
              <a:t> +</a:t>
            </a:r>
            <a:r>
              <a:rPr lang="en-US" dirty="0" smtClean="0">
                <a:solidFill>
                  <a:srgbClr val="00B050"/>
                </a:solidFill>
              </a:rPr>
              <a:t>biopsy </a:t>
            </a:r>
            <a:endParaRPr lang="en-US" dirty="0">
              <a:solidFill>
                <a:srgbClr val="00B050"/>
              </a:solidFill>
            </a:endParaRPr>
          </a:p>
          <a:p>
            <a:pPr marL="0" indent="0" algn="l">
              <a:buNone/>
            </a:pPr>
            <a:endParaRPr lang="en-US" dirty="0"/>
          </a:p>
          <a:p>
            <a:pPr marL="0" indent="0" algn="l">
              <a:buNone/>
            </a:pPr>
            <a:r>
              <a:rPr lang="en-US" dirty="0" smtClean="0"/>
              <a:t>What's your </a:t>
            </a:r>
            <a:r>
              <a:rPr lang="en-US" dirty="0"/>
              <a:t>management if the </a:t>
            </a:r>
            <a:r>
              <a:rPr lang="en-US" dirty="0" smtClean="0"/>
              <a:t>result </a:t>
            </a:r>
            <a:r>
              <a:rPr lang="en-US" dirty="0"/>
              <a:t>of biopsy is hyperplasia </a:t>
            </a:r>
            <a:r>
              <a:rPr lang="ar-JO" dirty="0" smtClean="0"/>
              <a:t> </a:t>
            </a:r>
            <a:r>
              <a:rPr lang="en-US" dirty="0" smtClean="0"/>
              <a:t>with </a:t>
            </a:r>
            <a:r>
              <a:rPr lang="en-US" dirty="0" err="1" smtClean="0"/>
              <a:t>atopy</a:t>
            </a:r>
            <a:r>
              <a:rPr lang="en-US" dirty="0" smtClean="0"/>
              <a:t>?</a:t>
            </a:r>
            <a:endParaRPr lang="en-US" dirty="0"/>
          </a:p>
          <a:p>
            <a:pPr algn="l" rtl="0"/>
            <a:r>
              <a:rPr lang="en-US" dirty="0" err="1" smtClean="0">
                <a:solidFill>
                  <a:srgbClr val="00B050"/>
                </a:solidFill>
              </a:rPr>
              <a:t>hystrectomy</a:t>
            </a:r>
            <a:endParaRPr lang="en-US" dirty="0">
              <a:solidFill>
                <a:srgbClr val="00B050"/>
              </a:solidFill>
            </a:endParaRPr>
          </a:p>
        </p:txBody>
      </p:sp>
      <p:sp>
        <p:nvSpPr>
          <p:cNvPr id="10" name="Rectangles 9"/>
          <p:cNvSpPr/>
          <p:nvPr/>
        </p:nvSpPr>
        <p:spPr>
          <a:xfrm>
            <a:off x="5070475" y="2778125"/>
            <a:ext cx="7659370" cy="360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4079875" y="4140835"/>
            <a:ext cx="5271135" cy="607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838200" y="5342255"/>
            <a:ext cx="7818120" cy="607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 grpId="0" bldLvl="0" animBg="1"/>
      <p:bldP spid="6" grpId="0" bldLvl="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Q4</a:t>
            </a:r>
            <a:endParaRPr lang="en-US" b="1" u="sng" dirty="0"/>
          </a:p>
        </p:txBody>
      </p:sp>
      <p:sp>
        <p:nvSpPr>
          <p:cNvPr id="3" name="Content Placeholder 2"/>
          <p:cNvSpPr>
            <a:spLocks noGrp="1"/>
          </p:cNvSpPr>
          <p:nvPr>
            <p:ph idx="1"/>
          </p:nvPr>
        </p:nvSpPr>
        <p:spPr/>
        <p:txBody>
          <a:bodyPr/>
          <a:lstStyle/>
          <a:p>
            <a:pPr marL="0" indent="0" algn="l" rtl="0">
              <a:buNone/>
            </a:pPr>
            <a:r>
              <a:rPr lang="en-US" dirty="0" smtClean="0"/>
              <a:t>Picture of CTG</a:t>
            </a:r>
            <a:endParaRPr lang="en-US" dirty="0" smtClean="0"/>
          </a:p>
          <a:p>
            <a:pPr marL="0" indent="0" algn="l" rtl="0">
              <a:buNone/>
            </a:pPr>
            <a:r>
              <a:rPr lang="en-US" dirty="0" smtClean="0"/>
              <a:t>1-Whats </a:t>
            </a:r>
            <a:r>
              <a:rPr lang="en-US" dirty="0"/>
              <a:t>the name of these </a:t>
            </a:r>
            <a:r>
              <a:rPr lang="en-US" dirty="0" smtClean="0"/>
              <a:t>test?</a:t>
            </a:r>
            <a:endParaRPr lang="en-US" dirty="0"/>
          </a:p>
          <a:p>
            <a:pPr marL="0" indent="0" algn="l" rtl="0">
              <a:buNone/>
            </a:pPr>
            <a:r>
              <a:rPr lang="en-US" dirty="0" smtClean="0"/>
              <a:t>2-Whats </a:t>
            </a:r>
            <a:r>
              <a:rPr lang="en-US" dirty="0"/>
              <a:t>the </a:t>
            </a:r>
            <a:r>
              <a:rPr lang="en-US" dirty="0" smtClean="0"/>
              <a:t>finding?</a:t>
            </a:r>
            <a:endParaRPr lang="en-US" dirty="0"/>
          </a:p>
          <a:p>
            <a:pPr marL="0" indent="0" algn="l" rtl="0">
              <a:buNone/>
            </a:pPr>
            <a:r>
              <a:rPr lang="en-US" dirty="0" smtClean="0"/>
              <a:t>3-Whats </a:t>
            </a:r>
            <a:r>
              <a:rPr lang="en-US" dirty="0"/>
              <a:t>the </a:t>
            </a:r>
            <a:r>
              <a:rPr lang="en-US" dirty="0" smtClean="0"/>
              <a:t>cause of these finding? </a:t>
            </a:r>
            <a:endParaRPr lang="en-US" dirty="0"/>
          </a:p>
          <a:p>
            <a:pPr marL="0" indent="0" algn="l" rtl="0">
              <a:buNone/>
            </a:pPr>
            <a:r>
              <a:rPr lang="en-US" dirty="0" smtClean="0"/>
              <a:t>4-Whats </a:t>
            </a:r>
            <a:r>
              <a:rPr lang="en-US" dirty="0"/>
              <a:t>your </a:t>
            </a:r>
            <a:r>
              <a:rPr lang="en-US" dirty="0" smtClean="0"/>
              <a:t>management?</a:t>
            </a:r>
            <a:endParaRPr lang="en-US" dirty="0"/>
          </a:p>
          <a:p>
            <a:pPr algn="l" rtl="0"/>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Q5</a:t>
            </a:r>
            <a:br>
              <a:rPr lang="en-GB" b="1" dirty="0" smtClean="0"/>
            </a:br>
            <a:r>
              <a:rPr lang="en-GB" b="1" dirty="0" smtClean="0"/>
              <a:t> </a:t>
            </a:r>
            <a:r>
              <a:rPr lang="en-GB" b="1" dirty="0"/>
              <a:t>A case about family planning</a:t>
            </a:r>
            <a:br>
              <a:rPr lang="en-GB" b="1" dirty="0"/>
            </a:br>
            <a:endParaRPr lang="en-US" dirty="0"/>
          </a:p>
        </p:txBody>
      </p:sp>
      <p:sp>
        <p:nvSpPr>
          <p:cNvPr id="3" name="Content Placeholder 2"/>
          <p:cNvSpPr>
            <a:spLocks noGrp="1"/>
          </p:cNvSpPr>
          <p:nvPr>
            <p:ph idx="1"/>
          </p:nvPr>
        </p:nvSpPr>
        <p:spPr/>
        <p:txBody>
          <a:bodyPr>
            <a:normAutofit/>
          </a:bodyPr>
          <a:lstStyle/>
          <a:p>
            <a:pPr algn="l" rtl="0"/>
            <a:r>
              <a:rPr lang="en-US" dirty="0" smtClean="0"/>
              <a:t>37  years old female  </a:t>
            </a:r>
            <a:r>
              <a:rPr lang="en-US" dirty="0"/>
              <a:t>need </a:t>
            </a:r>
            <a:r>
              <a:rPr lang="en-US" dirty="0" smtClean="0"/>
              <a:t>a  method </a:t>
            </a:r>
            <a:r>
              <a:rPr lang="en-US" dirty="0"/>
              <a:t>of </a:t>
            </a:r>
            <a:r>
              <a:rPr lang="en-US" dirty="0" smtClean="0"/>
              <a:t>conception for long period(I cant remember the question exactly  -_-)</a:t>
            </a:r>
            <a:endParaRPr lang="en-US" dirty="0" smtClean="0"/>
          </a:p>
          <a:p>
            <a:pPr marL="0" indent="0" algn="l" rtl="0">
              <a:buNone/>
            </a:pPr>
            <a:endParaRPr lang="en-US" dirty="0" smtClean="0"/>
          </a:p>
          <a:p>
            <a:pPr marL="0" indent="0" algn="l" rtl="0">
              <a:buNone/>
            </a:pPr>
            <a:r>
              <a:rPr lang="en-US" dirty="0" smtClean="0"/>
              <a:t>1-quation on history you should ask about it?</a:t>
            </a:r>
            <a:endParaRPr lang="en-US" dirty="0"/>
          </a:p>
          <a:p>
            <a:pPr marL="0" indent="0" algn="l" rtl="0">
              <a:buNone/>
            </a:pPr>
            <a:r>
              <a:rPr lang="en-US" dirty="0"/>
              <a:t>2</a:t>
            </a:r>
            <a:r>
              <a:rPr lang="en-US" dirty="0" smtClean="0"/>
              <a:t>-Whats </a:t>
            </a:r>
            <a:r>
              <a:rPr lang="en-US" dirty="0"/>
              <a:t>the best method to </a:t>
            </a:r>
            <a:r>
              <a:rPr lang="en-US" dirty="0" smtClean="0"/>
              <a:t>choose?</a:t>
            </a:r>
            <a:endParaRPr lang="en-US" dirty="0"/>
          </a:p>
          <a:p>
            <a:pPr marL="0" indent="0" algn="l" rtl="0">
              <a:buNone/>
            </a:pPr>
            <a:r>
              <a:rPr lang="en-US" dirty="0"/>
              <a:t>3</a:t>
            </a:r>
            <a:r>
              <a:rPr lang="en-US" dirty="0" smtClean="0"/>
              <a:t>-Why </a:t>
            </a:r>
            <a:r>
              <a:rPr lang="en-US" dirty="0"/>
              <a:t>you use these </a:t>
            </a:r>
            <a:r>
              <a:rPr lang="en-US" dirty="0" smtClean="0"/>
              <a:t>method?</a:t>
            </a:r>
            <a:endParaRPr lang="en-US" dirty="0"/>
          </a:p>
          <a:p>
            <a:pPr marL="0" indent="0" algn="l" rtl="0">
              <a:buNone/>
            </a:pPr>
            <a:r>
              <a:rPr lang="en-US" dirty="0"/>
              <a:t>4</a:t>
            </a:r>
            <a:r>
              <a:rPr lang="en-US" dirty="0" smtClean="0"/>
              <a:t>-Whats </a:t>
            </a:r>
            <a:r>
              <a:rPr lang="en-US" dirty="0"/>
              <a:t>the side </a:t>
            </a:r>
            <a:r>
              <a:rPr lang="en-US" dirty="0" smtClean="0"/>
              <a:t>effect?</a:t>
            </a:r>
            <a:endParaRPr lang="en-US" dirty="0"/>
          </a:p>
          <a:p>
            <a:pPr algn="l" rtl="0"/>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a:xfrm>
            <a:off x="623392" y="1628800"/>
            <a:ext cx="10972800" cy="4525963"/>
          </a:xfrm>
        </p:spPr>
        <p:txBody>
          <a:bodyPr/>
          <a:lstStyle/>
          <a:p>
            <a:pPr algn="l" rtl="0"/>
            <a:r>
              <a:rPr lang="en-US" dirty="0">
                <a:solidFill>
                  <a:srgbClr val="FF0000"/>
                </a:solidFill>
              </a:rPr>
              <a:t>Side effect of </a:t>
            </a:r>
            <a:r>
              <a:rPr lang="en-US" dirty="0"/>
              <a:t>medroxyprogesterone</a:t>
            </a:r>
            <a:endParaRPr lang="en-US" dirty="0">
              <a:solidFill>
                <a:srgbClr val="FF0000"/>
              </a:solidFill>
            </a:endParaRPr>
          </a:p>
          <a:p>
            <a:pPr marL="0" lvl="0" indent="0" algn="l" rtl="0" eaLnBrk="0" fontAlgn="base" hangingPunct="0">
              <a:spcAft>
                <a:spcPct val="0"/>
              </a:spcAft>
              <a:buNone/>
              <a:defRPr/>
            </a:pPr>
            <a:r>
              <a:rPr lang="en-US" sz="2200" dirty="0">
                <a:solidFill>
                  <a:srgbClr val="FF0000"/>
                </a:solidFill>
                <a:ea typeface="MS PGothic" panose="020B0600070205080204" pitchFamily="34" charset="-128"/>
              </a:rPr>
              <a:t>1. Irregular bleeding</a:t>
            </a:r>
            <a:endParaRPr lang="en-US" sz="2200" dirty="0">
              <a:solidFill>
                <a:srgbClr val="FF0000"/>
              </a:solidFill>
              <a:ea typeface="MS PGothic" panose="020B0600070205080204" pitchFamily="34" charset="-128"/>
            </a:endParaRPr>
          </a:p>
          <a:p>
            <a:pPr marL="457200" lvl="1" indent="0" algn="l" rtl="0" eaLnBrk="0" fontAlgn="base" hangingPunct="0">
              <a:spcAft>
                <a:spcPct val="0"/>
              </a:spcAft>
              <a:buNone/>
              <a:defRPr/>
            </a:pPr>
            <a:r>
              <a:rPr lang="en-US" sz="2200" dirty="0">
                <a:solidFill>
                  <a:srgbClr val="FF0000"/>
                </a:solidFill>
                <a:ea typeface="MS PGothic" panose="020B0600070205080204" pitchFamily="34" charset="-128"/>
              </a:rPr>
              <a:t>70% in the first year; 10% thereafter , and it is the most common reason for discontinuation (Up to 25% in the first year of use)</a:t>
            </a:r>
            <a:endParaRPr lang="en-US" sz="2200" dirty="0">
              <a:solidFill>
                <a:srgbClr val="FF0000"/>
              </a:solidFill>
              <a:ea typeface="MS PGothic" panose="020B0600070205080204" pitchFamily="34" charset="-128"/>
            </a:endParaRPr>
          </a:p>
          <a:p>
            <a:pPr marL="0" lvl="0" indent="0" algn="l" rtl="0" eaLnBrk="0" fontAlgn="base" hangingPunct="0">
              <a:spcAft>
                <a:spcPct val="0"/>
              </a:spcAft>
              <a:buNone/>
              <a:defRPr/>
            </a:pPr>
            <a:r>
              <a:rPr lang="en-US" sz="2200" dirty="0">
                <a:solidFill>
                  <a:srgbClr val="FF0000"/>
                </a:solidFill>
                <a:ea typeface="MS PGothic" panose="020B0600070205080204" pitchFamily="34" charset="-128"/>
              </a:rPr>
              <a:t>2. Amenorrhea: 55% at one year, 70% at 2 years, 80% at 5 years</a:t>
            </a:r>
            <a:endParaRPr lang="en-US" sz="2200" dirty="0">
              <a:solidFill>
                <a:srgbClr val="FF0000"/>
              </a:solidFill>
              <a:ea typeface="MS PGothic" panose="020B0600070205080204" pitchFamily="34" charset="-128"/>
            </a:endParaRPr>
          </a:p>
          <a:p>
            <a:pPr marL="0" lvl="0" indent="0" algn="l" rtl="0" fontAlgn="base">
              <a:spcAft>
                <a:spcPct val="0"/>
              </a:spcAft>
              <a:buNone/>
              <a:defRPr/>
            </a:pPr>
            <a:r>
              <a:rPr lang="en-US" sz="2200" dirty="0">
                <a:solidFill>
                  <a:srgbClr val="FF0000"/>
                </a:solidFill>
                <a:ea typeface="MS PGothic" panose="020B0600070205080204" pitchFamily="34" charset="-128"/>
              </a:rPr>
              <a:t>3. </a:t>
            </a:r>
            <a:r>
              <a:rPr lang="en-US" sz="2200" dirty="0">
                <a:solidFill>
                  <a:srgbClr val="FF0000"/>
                </a:solidFill>
                <a:ea typeface="MS PGothic" panose="020B0600070205080204" pitchFamily="34" charset="-128"/>
              </a:rPr>
              <a:t>Weight Gain, Adult women: 4.3 kg increase over 5 years</a:t>
            </a:r>
            <a:endParaRPr lang="en-US" sz="2200" dirty="0">
              <a:solidFill>
                <a:srgbClr val="FF0000"/>
              </a:solidFill>
              <a:ea typeface="MS PGothic" panose="020B0600070205080204" pitchFamily="34" charset="-128"/>
            </a:endParaRPr>
          </a:p>
          <a:p>
            <a:pPr marL="0" lvl="0" indent="0" algn="l" rtl="0" fontAlgn="base">
              <a:spcAft>
                <a:spcPct val="70000"/>
              </a:spcAft>
              <a:buNone/>
              <a:defRPr/>
            </a:pPr>
            <a:r>
              <a:rPr lang="en-US" sz="2200" dirty="0">
                <a:solidFill>
                  <a:srgbClr val="FF0000"/>
                </a:solidFill>
                <a:ea typeface="MS PGothic" panose="020B0600070205080204" pitchFamily="34" charset="-128"/>
              </a:rPr>
              <a:t>4. </a:t>
            </a:r>
            <a:r>
              <a:rPr lang="en-US" sz="2200" dirty="0">
                <a:solidFill>
                  <a:srgbClr val="FF0000"/>
                </a:solidFill>
                <a:ea typeface="MS PGothic" panose="020B0600070205080204" pitchFamily="34" charset="-128"/>
              </a:rPr>
              <a:t>Use of DMPA is associated with loss of BMD</a:t>
            </a:r>
            <a:r>
              <a:rPr lang="en-US" sz="2200" baseline="30000" dirty="0">
                <a:solidFill>
                  <a:srgbClr val="FF0000"/>
                </a:solidFill>
                <a:ea typeface="MS PGothic" panose="020B0600070205080204" pitchFamily="34" charset="-128"/>
              </a:rPr>
              <a:t>.</a:t>
            </a:r>
            <a:r>
              <a:rPr lang="en-US" sz="2200" dirty="0">
                <a:solidFill>
                  <a:srgbClr val="FF0000"/>
                </a:solidFill>
                <a:ea typeface="MS PGothic" panose="020B0600070205080204" pitchFamily="34" charset="-128"/>
              </a:rPr>
              <a:t>  After stopping, recovery of BMD is seen</a:t>
            </a:r>
            <a:r>
              <a:rPr lang="en-US" sz="2200" baseline="30000" dirty="0">
                <a:solidFill>
                  <a:srgbClr val="FF0000"/>
                </a:solidFill>
                <a:ea typeface="MS PGothic" panose="020B0600070205080204" pitchFamily="34" charset="-128"/>
              </a:rPr>
              <a:t> </a:t>
            </a:r>
            <a:r>
              <a:rPr lang="en-US" sz="2200" dirty="0">
                <a:solidFill>
                  <a:srgbClr val="FF0000"/>
                </a:solidFill>
                <a:ea typeface="MS PGothic" panose="020B0600070205080204" pitchFamily="34" charset="-128"/>
              </a:rPr>
              <a:t> &amp; 	return to baseline in 1-4 years.</a:t>
            </a:r>
            <a:endParaRPr lang="en-US" sz="2200" dirty="0">
              <a:solidFill>
                <a:srgbClr val="FF0000"/>
              </a:solidFill>
              <a:ea typeface="MS PGothic" panose="020B0600070205080204" pitchFamily="34" charset="-128"/>
            </a:endParaRPr>
          </a:p>
          <a:p>
            <a:pPr marL="0" lvl="0" indent="0" algn="l" rtl="0" fontAlgn="base">
              <a:spcAft>
                <a:spcPct val="70000"/>
              </a:spcAft>
              <a:buNone/>
              <a:defRPr/>
            </a:pPr>
            <a:endParaRPr lang="en-US" sz="2200" dirty="0">
              <a:solidFill>
                <a:srgbClr val="FF0000"/>
              </a:solidFill>
              <a:ea typeface="MS PGothic" panose="020B0600070205080204" pitchFamily="34" charset="-128"/>
            </a:endParaRPr>
          </a:p>
          <a:p>
            <a:pPr marL="0" lvl="0" indent="0" algn="l" rtl="0" fontAlgn="base">
              <a:spcAft>
                <a:spcPct val="70000"/>
              </a:spcAft>
              <a:buNone/>
              <a:defRPr/>
            </a:pPr>
            <a:endParaRPr lang="en-US" sz="2200" dirty="0">
              <a:solidFill>
                <a:srgbClr val="FF0000"/>
              </a:solidFill>
              <a:ea typeface="MS PGothic" panose="020B0600070205080204" pitchFamily="34" charset="-128"/>
            </a:endParaRPr>
          </a:p>
          <a:p>
            <a:pPr marL="0" indent="0" algn="l" rtl="0">
              <a:buNone/>
            </a:pPr>
            <a:endParaRPr lang="en-US" dirty="0">
              <a:solidFill>
                <a:srgbClr val="FF0000"/>
              </a:solidFill>
            </a:endParaRPr>
          </a:p>
          <a:p>
            <a:pPr marL="0" indent="0" algn="l" rtl="0">
              <a:buNone/>
            </a:pPr>
            <a:endParaRPr lang="en-US" dirty="0">
              <a:solidFill>
                <a:srgbClr val="FF0000"/>
              </a:solidFill>
            </a:endParaRPr>
          </a:p>
        </p:txBody>
      </p:sp>
      <p:sp>
        <p:nvSpPr>
          <p:cNvPr id="10" name="Rectangles 9"/>
          <p:cNvSpPr/>
          <p:nvPr/>
        </p:nvSpPr>
        <p:spPr>
          <a:xfrm>
            <a:off x="957580" y="2074545"/>
            <a:ext cx="10245090" cy="2927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normAutofit fontScale="62500" lnSpcReduction="20000"/>
          </a:bodyPr>
          <a:lstStyle/>
          <a:p>
            <a:pPr algn="l" rtl="0"/>
            <a:r>
              <a:rPr lang="en-US" sz="3400" dirty="0"/>
              <a:t>Side effect of </a:t>
            </a:r>
            <a:r>
              <a:rPr lang="en-US" sz="3400" dirty="0" err="1"/>
              <a:t>implanon</a:t>
            </a:r>
            <a:endParaRPr lang="en-US" sz="3400" dirty="0"/>
          </a:p>
          <a:p>
            <a:pPr marL="0" indent="0" algn="l" rtl="0">
              <a:lnSpc>
                <a:spcPct val="90000"/>
              </a:lnSpc>
              <a:buNone/>
              <a:defRPr/>
            </a:pPr>
            <a:endParaRPr lang="en-GB" sz="3400" dirty="0"/>
          </a:p>
          <a:p>
            <a:pPr marL="0" indent="0" algn="l" rtl="0">
              <a:lnSpc>
                <a:spcPct val="90000"/>
              </a:lnSpc>
              <a:buNone/>
              <a:defRPr/>
            </a:pPr>
            <a:r>
              <a:rPr lang="en-GB" sz="3400" dirty="0"/>
              <a:t>1. Amenorrhea ~20% in 1</a:t>
            </a:r>
            <a:r>
              <a:rPr lang="en-GB" sz="3400" baseline="30000" dirty="0"/>
              <a:t>st</a:t>
            </a:r>
            <a:r>
              <a:rPr lang="en-GB" sz="3400" dirty="0"/>
              <a:t> year, Increases to 30-</a:t>
            </a:r>
            <a:endParaRPr lang="en-GB" sz="3400" dirty="0"/>
          </a:p>
          <a:p>
            <a:pPr marL="0" indent="0" algn="l" rtl="0">
              <a:lnSpc>
                <a:spcPct val="90000"/>
              </a:lnSpc>
              <a:buNone/>
              <a:defRPr/>
            </a:pPr>
            <a:r>
              <a:rPr lang="en-GB" sz="3400" dirty="0"/>
              <a:t>40% after 1</a:t>
            </a:r>
            <a:r>
              <a:rPr lang="en-GB" sz="3400" baseline="30000" dirty="0"/>
              <a:t>st</a:t>
            </a:r>
            <a:r>
              <a:rPr lang="en-GB" sz="3400" dirty="0"/>
              <a:t> year</a:t>
            </a:r>
            <a:endParaRPr lang="en-GB" sz="3400" dirty="0"/>
          </a:p>
          <a:p>
            <a:pPr marL="0" indent="0" algn="l" rtl="0">
              <a:lnSpc>
                <a:spcPct val="90000"/>
              </a:lnSpc>
              <a:buNone/>
              <a:defRPr/>
            </a:pPr>
            <a:endParaRPr lang="en-GB" sz="3400" dirty="0"/>
          </a:p>
          <a:p>
            <a:pPr marL="0" indent="0" algn="l" rtl="0">
              <a:lnSpc>
                <a:spcPct val="90000"/>
              </a:lnSpc>
              <a:buNone/>
              <a:defRPr/>
            </a:pPr>
            <a:r>
              <a:rPr lang="en-GB" sz="3400" dirty="0"/>
              <a:t>2. </a:t>
            </a:r>
            <a:r>
              <a:rPr lang="en-US" sz="3400" dirty="0"/>
              <a:t>Acne: 17% reported acne. 1.3% of women discontinued for acne</a:t>
            </a:r>
            <a:endParaRPr lang="en-US" sz="3400" dirty="0"/>
          </a:p>
          <a:p>
            <a:pPr marL="0" indent="0" algn="l" rtl="0">
              <a:lnSpc>
                <a:spcPct val="90000"/>
              </a:lnSpc>
              <a:buNone/>
              <a:defRPr/>
            </a:pPr>
            <a:endParaRPr lang="en-US" sz="3400" dirty="0"/>
          </a:p>
          <a:p>
            <a:pPr marL="0" indent="0" algn="l" rtl="0">
              <a:lnSpc>
                <a:spcPct val="90000"/>
              </a:lnSpc>
              <a:buNone/>
              <a:defRPr/>
            </a:pPr>
            <a:r>
              <a:rPr lang="en-US" sz="3400" dirty="0"/>
              <a:t>3. Weight gain: Overall increase in BMI 0.7kg/m</a:t>
            </a:r>
            <a:r>
              <a:rPr lang="en-US" sz="3400" baseline="30000" dirty="0"/>
              <a:t>2</a:t>
            </a:r>
            <a:r>
              <a:rPr lang="en-US" sz="3400" dirty="0"/>
              <a:t> , 12.7% of women reported weight gain, 3.3% of women discontinued for weight gain</a:t>
            </a:r>
            <a:endParaRPr lang="en-US" sz="3400" dirty="0"/>
          </a:p>
          <a:p>
            <a:pPr marL="0" indent="0" algn="l" rtl="0">
              <a:buNone/>
              <a:defRPr/>
            </a:pPr>
            <a:endParaRPr lang="en-US" sz="3400" dirty="0"/>
          </a:p>
          <a:p>
            <a:pPr marL="0" indent="0" algn="l" rtl="0">
              <a:buNone/>
              <a:defRPr/>
            </a:pPr>
            <a:r>
              <a:rPr lang="en-US" sz="3400" dirty="0"/>
              <a:t>4.</a:t>
            </a:r>
            <a:r>
              <a:rPr lang="en-GB" sz="3400" dirty="0"/>
              <a:t> Bleeding irregularity is the most common reason for discontinuation , U.S. studies: 13-14%</a:t>
            </a:r>
            <a:endParaRPr lang="en-GB" sz="3400" dirty="0"/>
          </a:p>
          <a:p>
            <a:pPr marL="0" indent="0" algn="l" rtl="0">
              <a:lnSpc>
                <a:spcPct val="90000"/>
              </a:lnSpc>
              <a:spcAft>
                <a:spcPct val="40000"/>
              </a:spcAft>
              <a:buNone/>
              <a:defRPr/>
            </a:pPr>
            <a:r>
              <a:rPr lang="en-GB" sz="3400" dirty="0"/>
              <a:t>Overall U.S. </a:t>
            </a:r>
            <a:r>
              <a:rPr lang="en-GB" sz="3400" dirty="0" err="1"/>
              <a:t>Implanon</a:t>
            </a:r>
            <a:r>
              <a:rPr lang="en-GB" sz="3400" dirty="0"/>
              <a:t> continuation rate: 75%-84%</a:t>
            </a:r>
            <a:endParaRPr lang="en-US" sz="3400" dirty="0"/>
          </a:p>
          <a:p>
            <a:pPr algn="l" rtl="0"/>
            <a:endParaRPr lang="en-US" dirty="0">
              <a:solidFill>
                <a:srgbClr val="FF000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OSCE </a:t>
            </a:r>
            <a:r>
              <a:rPr lang="en-US" dirty="0" err="1"/>
              <a:t>Obs</a:t>
            </a:r>
            <a:r>
              <a:rPr lang="en-US" dirty="0"/>
              <a:t> &amp; </a:t>
            </a:r>
            <a:r>
              <a:rPr lang="en-US" dirty="0" err="1"/>
              <a:t>Gyn</a:t>
            </a:r>
            <a:br>
              <a:rPr lang="en-US" dirty="0"/>
            </a:br>
            <a:r>
              <a:rPr lang="en-US" dirty="0"/>
              <a:t>20/2/2019</a:t>
            </a:r>
            <a:endParaRPr lang="en-US" dirty="0"/>
          </a:p>
        </p:txBody>
      </p:sp>
      <p:sp>
        <p:nvSpPr>
          <p:cNvPr id="4" name="Content Placeholder 3"/>
          <p:cNvSpPr>
            <a:spLocks noGrp="1"/>
          </p:cNvSpPr>
          <p:nvPr>
            <p:ph idx="1"/>
          </p:nvPr>
        </p:nvSpPr>
        <p:spPr>
          <a:xfrm>
            <a:off x="527381" y="1844824"/>
            <a:ext cx="10972800" cy="4525963"/>
          </a:xfrm>
        </p:spPr>
        <p:txBody>
          <a:bodyPr>
            <a:normAutofit/>
          </a:bodyPr>
          <a:lstStyle/>
          <a:p>
            <a:pPr algn="l" rtl="0"/>
            <a:r>
              <a:rPr lang="en-US" sz="4000" dirty="0" smtClean="0"/>
              <a:t>Recurrent miscarriage</a:t>
            </a:r>
            <a:endParaRPr lang="en-US" sz="4000" dirty="0" smtClean="0"/>
          </a:p>
          <a:p>
            <a:pPr algn="l" rtl="0"/>
            <a:r>
              <a:rPr lang="en-US" sz="4000" dirty="0" smtClean="0"/>
              <a:t>premature </a:t>
            </a:r>
            <a:r>
              <a:rPr lang="en-US" sz="4000" dirty="0"/>
              <a:t>rupture of </a:t>
            </a:r>
            <a:r>
              <a:rPr lang="en-US" sz="4000" dirty="0" smtClean="0"/>
              <a:t>membrane</a:t>
            </a:r>
            <a:endParaRPr lang="en-US" sz="4000" dirty="0" smtClean="0"/>
          </a:p>
          <a:p>
            <a:pPr algn="l" rtl="0"/>
            <a:r>
              <a:rPr lang="en-US" sz="4000" dirty="0"/>
              <a:t>secondary amenorrhea</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305"/>
            <a:ext cx="10515600" cy="1325563"/>
          </a:xfrm>
        </p:spPr>
        <p:txBody>
          <a:bodyPr/>
          <a:lstStyle/>
          <a:p>
            <a:r>
              <a:rPr lang="en-US" dirty="0" smtClean="0"/>
              <a:t> OSCE Station1</a:t>
            </a:r>
            <a:endParaRPr lang="en-GB" dirty="0"/>
          </a:p>
        </p:txBody>
      </p:sp>
      <p:sp>
        <p:nvSpPr>
          <p:cNvPr id="3" name="Content Placeholder 2"/>
          <p:cNvSpPr>
            <a:spLocks noGrp="1"/>
          </p:cNvSpPr>
          <p:nvPr>
            <p:ph idx="1"/>
          </p:nvPr>
        </p:nvSpPr>
        <p:spPr>
          <a:xfrm>
            <a:off x="52" y="741075"/>
            <a:ext cx="12192000" cy="5733256"/>
          </a:xfrm>
        </p:spPr>
        <p:txBody>
          <a:bodyPr>
            <a:noAutofit/>
          </a:bodyPr>
          <a:lstStyle/>
          <a:p>
            <a:pPr marL="82550" indent="0" algn="l" rtl="0">
              <a:lnSpc>
                <a:spcPct val="70000"/>
              </a:lnSpc>
              <a:buNone/>
            </a:pPr>
            <a:r>
              <a:rPr lang="en-US" sz="1800" b="1" u="sng" dirty="0">
                <a:solidFill>
                  <a:srgbClr val="FF0000"/>
                </a:solidFill>
                <a:effectLst>
                  <a:outerShdw blurRad="38100" dist="38100" dir="2700000" algn="tl">
                    <a:srgbClr val="000000">
                      <a:alpha val="43137"/>
                    </a:srgbClr>
                  </a:outerShdw>
                </a:effectLst>
              </a:rPr>
              <a:t>Case 1: </a:t>
            </a:r>
            <a:r>
              <a:rPr lang="en-US" sz="1800" dirty="0">
                <a:solidFill>
                  <a:srgbClr val="FF0000"/>
                </a:solidFill>
              </a:rPr>
              <a:t>Recurrent miscarriage</a:t>
            </a:r>
            <a:endParaRPr lang="en-US" sz="1800" dirty="0">
              <a:solidFill>
                <a:srgbClr val="FF0000"/>
              </a:solidFill>
            </a:endParaRPr>
          </a:p>
          <a:p>
            <a:pPr marL="82550" indent="0" algn="l" rtl="0">
              <a:lnSpc>
                <a:spcPct val="70000"/>
              </a:lnSpc>
              <a:buNone/>
            </a:pPr>
            <a:br>
              <a:rPr lang="en-US" sz="1800" b="1" u="sng" dirty="0">
                <a:solidFill>
                  <a:srgbClr val="FF0000"/>
                </a:solidFill>
                <a:effectLst>
                  <a:outerShdw blurRad="38100" dist="38100" dir="2700000" algn="tl">
                    <a:srgbClr val="000000">
                      <a:alpha val="43137"/>
                    </a:srgbClr>
                  </a:outerShdw>
                </a:effectLst>
              </a:rPr>
            </a:br>
            <a:r>
              <a:rPr lang="en-US" sz="1800" b="1" dirty="0">
                <a:solidFill>
                  <a:srgbClr val="FF0000"/>
                </a:solidFill>
                <a:effectLst>
                  <a:outerShdw blurRad="38100" dist="38100" dir="2700000" algn="tl">
                    <a:srgbClr val="000000">
                      <a:alpha val="43137"/>
                    </a:srgbClr>
                  </a:outerShdw>
                </a:effectLst>
              </a:rPr>
              <a:t> </a:t>
            </a:r>
            <a:r>
              <a:rPr lang="en-US" sz="1800" dirty="0" err="1"/>
              <a:t>Mrs</a:t>
            </a:r>
            <a:r>
              <a:rPr lang="en-US" sz="1800" dirty="0"/>
              <a:t> </a:t>
            </a:r>
            <a:r>
              <a:rPr lang="en-US" sz="1800" dirty="0" err="1"/>
              <a:t>ahlam</a:t>
            </a:r>
            <a:r>
              <a:rPr lang="en-US" sz="1800" dirty="0"/>
              <a:t> is a 33 </a:t>
            </a:r>
            <a:r>
              <a:rPr lang="en-US" sz="1800" dirty="0" err="1"/>
              <a:t>yrs</a:t>
            </a:r>
            <a:r>
              <a:rPr lang="en-US" sz="1800" dirty="0"/>
              <a:t> old lady , </a:t>
            </a:r>
            <a:r>
              <a:rPr lang="en-US" sz="1800" dirty="0" err="1"/>
              <a:t>medicaly</a:t>
            </a:r>
            <a:r>
              <a:rPr lang="en-US" sz="1800" dirty="0"/>
              <a:t> free , p0+ 4 , she now presented to you to know why she can't get pregnant( I can't remember all </a:t>
            </a:r>
            <a:r>
              <a:rPr lang="en-US" sz="1800" dirty="0" err="1"/>
              <a:t>th</a:t>
            </a:r>
            <a:r>
              <a:rPr lang="en-US" sz="1800" dirty="0"/>
              <a:t> Question) </a:t>
            </a:r>
            <a:endParaRPr lang="en-US" sz="1800" dirty="0"/>
          </a:p>
          <a:p>
            <a:pPr marL="82550" indent="0" algn="l" rtl="0">
              <a:lnSpc>
                <a:spcPct val="70000"/>
              </a:lnSpc>
              <a:buNone/>
            </a:pPr>
            <a:br>
              <a:rPr lang="en-US" sz="1800" dirty="0"/>
            </a:br>
            <a:r>
              <a:rPr lang="en-US" sz="1800" dirty="0"/>
              <a:t>What's </a:t>
            </a:r>
            <a:r>
              <a:rPr lang="en-US" sz="1800" dirty="0" err="1"/>
              <a:t>yor</a:t>
            </a:r>
            <a:r>
              <a:rPr lang="en-US" sz="1800" dirty="0"/>
              <a:t> diagnosis?? </a:t>
            </a:r>
            <a:r>
              <a:rPr lang="en-US" sz="1800" dirty="0">
                <a:solidFill>
                  <a:srgbClr val="FF0000"/>
                </a:solidFill>
              </a:rPr>
              <a:t>Recurrent miscarriage</a:t>
            </a:r>
            <a:endParaRPr lang="en-US" sz="1800" dirty="0">
              <a:solidFill>
                <a:srgbClr val="FF0000"/>
              </a:solidFill>
            </a:endParaRPr>
          </a:p>
          <a:p>
            <a:pPr marL="82550" indent="0" algn="l" rtl="0">
              <a:lnSpc>
                <a:spcPct val="70000"/>
              </a:lnSpc>
              <a:buNone/>
            </a:pPr>
            <a:endParaRPr lang="en-US" sz="1800" dirty="0"/>
          </a:p>
          <a:p>
            <a:pPr marL="82550" indent="0" algn="l" rtl="0">
              <a:lnSpc>
                <a:spcPct val="70000"/>
              </a:lnSpc>
              <a:buNone/>
            </a:pPr>
            <a:r>
              <a:rPr lang="en-US" sz="1800" dirty="0"/>
              <a:t>What's the investigation you will do ??</a:t>
            </a:r>
            <a:endParaRPr lang="ar-JO" sz="1800" dirty="0">
              <a:solidFill>
                <a:srgbClr val="FF0000"/>
              </a:solidFill>
            </a:endParaRPr>
          </a:p>
          <a:p>
            <a:pPr marL="0" indent="0" algn="l" rtl="0">
              <a:lnSpc>
                <a:spcPct val="70000"/>
              </a:lnSpc>
              <a:buNone/>
            </a:pPr>
            <a:r>
              <a:rPr lang="en-US" sz="1800" dirty="0">
                <a:solidFill>
                  <a:srgbClr val="FF0000"/>
                </a:solidFill>
              </a:rPr>
              <a:t>1.Coagulation profile</a:t>
            </a:r>
            <a:endParaRPr lang="en-US" sz="1800" dirty="0">
              <a:solidFill>
                <a:srgbClr val="FF0000"/>
              </a:solidFill>
            </a:endParaRPr>
          </a:p>
          <a:p>
            <a:pPr marL="0" indent="0" algn="l" rtl="0">
              <a:lnSpc>
                <a:spcPct val="70000"/>
              </a:lnSpc>
              <a:buNone/>
            </a:pPr>
            <a:r>
              <a:rPr lang="en-US" sz="1800" dirty="0">
                <a:solidFill>
                  <a:srgbClr val="FF0000"/>
                </a:solidFill>
              </a:rPr>
              <a:t>2.Hysteroscope : fibroid –poly – septum</a:t>
            </a:r>
            <a:endParaRPr lang="en-US" sz="1800" dirty="0">
              <a:solidFill>
                <a:srgbClr val="FF0000"/>
              </a:solidFill>
            </a:endParaRPr>
          </a:p>
          <a:p>
            <a:pPr marL="0" indent="0" algn="l" rtl="0">
              <a:lnSpc>
                <a:spcPct val="70000"/>
              </a:lnSpc>
              <a:buNone/>
            </a:pPr>
            <a:r>
              <a:rPr lang="en-US" sz="1800" dirty="0">
                <a:solidFill>
                  <a:srgbClr val="FF0000"/>
                </a:solidFill>
              </a:rPr>
              <a:t>3.Blood sugar</a:t>
            </a:r>
            <a:endParaRPr lang="en-US" sz="1800" dirty="0">
              <a:solidFill>
                <a:srgbClr val="FF0000"/>
              </a:solidFill>
            </a:endParaRPr>
          </a:p>
          <a:p>
            <a:pPr marL="0" indent="0" algn="l" rtl="0">
              <a:lnSpc>
                <a:spcPct val="70000"/>
              </a:lnSpc>
              <a:buNone/>
            </a:pPr>
            <a:r>
              <a:rPr lang="en-US" sz="1800" dirty="0">
                <a:solidFill>
                  <a:srgbClr val="FF0000"/>
                </a:solidFill>
              </a:rPr>
              <a:t>4.Thyroid FT</a:t>
            </a:r>
            <a:endParaRPr lang="en-US" sz="1800" dirty="0">
              <a:solidFill>
                <a:srgbClr val="FF0000"/>
              </a:solidFill>
            </a:endParaRPr>
          </a:p>
          <a:p>
            <a:pPr marL="0" indent="0" algn="l" rtl="0">
              <a:lnSpc>
                <a:spcPct val="70000"/>
              </a:lnSpc>
              <a:buNone/>
            </a:pPr>
            <a:r>
              <a:rPr lang="en-US" sz="1800" dirty="0">
                <a:solidFill>
                  <a:srgbClr val="FF0000"/>
                </a:solidFill>
              </a:rPr>
              <a:t>5.PLC</a:t>
            </a:r>
            <a:endParaRPr lang="en-US" sz="1800" dirty="0">
              <a:solidFill>
                <a:srgbClr val="FF0000"/>
              </a:solidFill>
            </a:endParaRPr>
          </a:p>
          <a:p>
            <a:pPr marL="0" indent="0" algn="l" rtl="0">
              <a:lnSpc>
                <a:spcPct val="70000"/>
              </a:lnSpc>
              <a:buNone/>
            </a:pPr>
            <a:r>
              <a:rPr lang="en-US" sz="1800" dirty="0">
                <a:solidFill>
                  <a:srgbClr val="FF0000"/>
                </a:solidFill>
              </a:rPr>
              <a:t>6.Testosterone</a:t>
            </a:r>
            <a:endParaRPr lang="en-US" sz="1800" dirty="0">
              <a:solidFill>
                <a:srgbClr val="FF0000"/>
              </a:solidFill>
            </a:endParaRPr>
          </a:p>
          <a:p>
            <a:pPr marL="0" indent="0" algn="l" rtl="0">
              <a:lnSpc>
                <a:spcPct val="70000"/>
              </a:lnSpc>
              <a:buNone/>
            </a:pPr>
            <a:r>
              <a:rPr lang="en-US" sz="1800" dirty="0" smtClean="0">
                <a:solidFill>
                  <a:srgbClr val="FF0000"/>
                </a:solidFill>
              </a:rPr>
              <a:t>7.Karyotype</a:t>
            </a:r>
            <a:endParaRPr lang="en-US" sz="1800" dirty="0" smtClean="0">
              <a:solidFill>
                <a:srgbClr val="FF0000"/>
              </a:solidFill>
            </a:endParaRPr>
          </a:p>
          <a:p>
            <a:pPr marL="0" indent="0" algn="l" rtl="0">
              <a:lnSpc>
                <a:spcPct val="70000"/>
              </a:lnSpc>
              <a:buNone/>
            </a:pPr>
            <a:r>
              <a:rPr lang="en-US" sz="1800" dirty="0" smtClean="0">
                <a:solidFill>
                  <a:srgbClr val="00B050"/>
                </a:solidFill>
              </a:rPr>
              <a:t>US </a:t>
            </a:r>
            <a:endParaRPr lang="en-US" sz="1800" dirty="0" smtClean="0">
              <a:solidFill>
                <a:srgbClr val="00B050"/>
              </a:solidFill>
            </a:endParaRPr>
          </a:p>
          <a:p>
            <a:pPr marL="0" indent="0" algn="l" rtl="0">
              <a:lnSpc>
                <a:spcPct val="70000"/>
              </a:lnSpc>
              <a:buNone/>
            </a:pPr>
            <a:r>
              <a:rPr lang="en-US" sz="1800" dirty="0" err="1" smtClean="0">
                <a:solidFill>
                  <a:srgbClr val="00B050"/>
                </a:solidFill>
              </a:rPr>
              <a:t>antiphospholipid</a:t>
            </a:r>
            <a:endParaRPr lang="en-US" sz="1800" dirty="0"/>
          </a:p>
          <a:p>
            <a:pPr marL="82550" indent="0" algn="l" rtl="0">
              <a:lnSpc>
                <a:spcPct val="70000"/>
              </a:lnSpc>
              <a:buNone/>
            </a:pPr>
            <a:r>
              <a:rPr lang="en-US" sz="1800" dirty="0"/>
              <a:t>treatment ??</a:t>
            </a:r>
            <a:endParaRPr lang="en-US" sz="1800" dirty="0"/>
          </a:p>
          <a:p>
            <a:pPr marL="82550" indent="0" algn="l" rtl="0">
              <a:lnSpc>
                <a:spcPct val="70000"/>
              </a:lnSpc>
              <a:buNone/>
            </a:pPr>
            <a:endParaRPr lang="en-US" sz="1800" dirty="0"/>
          </a:p>
          <a:p>
            <a:pPr marL="82550" indent="0" algn="l" rtl="0">
              <a:lnSpc>
                <a:spcPct val="70000"/>
              </a:lnSpc>
              <a:buNone/>
            </a:pPr>
            <a:r>
              <a:rPr lang="en-US" sz="1800" dirty="0">
                <a:solidFill>
                  <a:srgbClr val="FF0000"/>
                </a:solidFill>
              </a:rPr>
              <a:t>Treat the cause</a:t>
            </a:r>
            <a:endParaRPr lang="en-US" sz="1800" dirty="0">
              <a:solidFill>
                <a:srgbClr val="FF0000"/>
              </a:solidFill>
            </a:endParaRPr>
          </a:p>
          <a:p>
            <a:pPr marL="82550" indent="0" algn="l" rtl="0">
              <a:lnSpc>
                <a:spcPct val="70000"/>
              </a:lnSpc>
              <a:buNone/>
            </a:pPr>
            <a:r>
              <a:rPr lang="en-US" sz="1800" dirty="0"/>
              <a:t> </a:t>
            </a:r>
            <a:endParaRPr lang="en-US" sz="1800" dirty="0"/>
          </a:p>
        </p:txBody>
      </p:sp>
      <p:sp>
        <p:nvSpPr>
          <p:cNvPr id="5" name="Rectangles 4"/>
          <p:cNvSpPr/>
          <p:nvPr/>
        </p:nvSpPr>
        <p:spPr>
          <a:xfrm>
            <a:off x="64770" y="2807335"/>
            <a:ext cx="5630545" cy="2956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64770" y="6297295"/>
            <a:ext cx="1024509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2371725" y="1856740"/>
            <a:ext cx="7687945" cy="691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8" grpId="0" bldLvl="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OSCE Station2</a:t>
            </a:r>
            <a:endParaRPr lang="en-GB" dirty="0"/>
          </a:p>
        </p:txBody>
      </p:sp>
      <p:sp>
        <p:nvSpPr>
          <p:cNvPr id="3" name="Content Placeholder 2"/>
          <p:cNvSpPr>
            <a:spLocks noGrp="1"/>
          </p:cNvSpPr>
          <p:nvPr>
            <p:ph idx="1"/>
          </p:nvPr>
        </p:nvSpPr>
        <p:spPr>
          <a:xfrm>
            <a:off x="623392" y="1340768"/>
            <a:ext cx="10972800" cy="5400600"/>
          </a:xfrm>
        </p:spPr>
        <p:txBody>
          <a:bodyPr>
            <a:normAutofit fontScale="80000" lnSpcReduction="20000"/>
          </a:bodyPr>
          <a:lstStyle/>
          <a:p>
            <a:pPr marL="82550" indent="0" algn="l" rtl="0">
              <a:buNone/>
            </a:pPr>
            <a:r>
              <a:rPr lang="en-US" b="1" u="sng" dirty="0">
                <a:solidFill>
                  <a:srgbClr val="FF0000"/>
                </a:solidFill>
                <a:effectLst>
                  <a:outerShdw blurRad="38100" dist="38100" dir="2700000" algn="tl">
                    <a:srgbClr val="000000">
                      <a:alpha val="43137"/>
                    </a:srgbClr>
                  </a:outerShdw>
                </a:effectLst>
              </a:rPr>
              <a:t>Case 2:</a:t>
            </a:r>
            <a:r>
              <a:rPr lang="en-US" b="1" dirty="0">
                <a:solidFill>
                  <a:srgbClr val="FF0000"/>
                </a:solidFill>
                <a:effectLst>
                  <a:outerShdw blurRad="38100" dist="38100" dir="2700000" algn="tl">
                    <a:srgbClr val="000000">
                      <a:alpha val="43137"/>
                    </a:srgbClr>
                  </a:outerShdw>
                </a:effectLst>
              </a:rPr>
              <a:t> </a:t>
            </a:r>
            <a:r>
              <a:rPr lang="en-US" dirty="0">
                <a:solidFill>
                  <a:srgbClr val="FF0000"/>
                </a:solidFill>
              </a:rPr>
              <a:t>premature rupture of membrane</a:t>
            </a:r>
            <a:endParaRPr lang="en-US" dirty="0">
              <a:solidFill>
                <a:srgbClr val="FF0000"/>
              </a:solidFill>
            </a:endParaRPr>
          </a:p>
          <a:p>
            <a:pPr marL="82550" indent="0" algn="l" rtl="0">
              <a:buNone/>
            </a:pPr>
            <a:endParaRPr lang="en-US" b="1" dirty="0">
              <a:solidFill>
                <a:srgbClr val="FF0000"/>
              </a:solidFill>
              <a:effectLst>
                <a:outerShdw blurRad="38100" dist="38100" dir="2700000" algn="tl">
                  <a:srgbClr val="000000">
                    <a:alpha val="43137"/>
                  </a:srgbClr>
                </a:outerShdw>
              </a:effectLst>
            </a:endParaRPr>
          </a:p>
          <a:p>
            <a:pPr marL="82550" indent="0" algn="l" rtl="0">
              <a:buNone/>
            </a:pPr>
            <a:endParaRPr lang="en-US" b="1" dirty="0">
              <a:solidFill>
                <a:srgbClr val="FF0000"/>
              </a:solidFill>
              <a:effectLst>
                <a:outerShdw blurRad="38100" dist="38100" dir="2700000" algn="tl">
                  <a:srgbClr val="000000">
                    <a:alpha val="43137"/>
                  </a:srgbClr>
                </a:outerShdw>
              </a:effectLst>
            </a:endParaRPr>
          </a:p>
          <a:p>
            <a:pPr marL="82550" indent="0" algn="l" rtl="0">
              <a:buNone/>
            </a:pPr>
            <a:r>
              <a:rPr lang="en-US" dirty="0"/>
              <a:t>P1 lady, 31 weeks GA, her first pregnancy was @ 30 weeks, admitted to ER with abdominal pain and watery vaginal discharge….</a:t>
            </a:r>
            <a:endParaRPr lang="en-US" dirty="0"/>
          </a:p>
          <a:p>
            <a:pPr marL="82550" indent="0" algn="l" rtl="0">
              <a:buNone/>
            </a:pPr>
            <a:r>
              <a:rPr lang="en-US" dirty="0"/>
              <a:t>1) what’s </a:t>
            </a:r>
            <a:r>
              <a:rPr lang="en-US" dirty="0" err="1"/>
              <a:t>ur</a:t>
            </a:r>
            <a:r>
              <a:rPr lang="en-US" dirty="0"/>
              <a:t> diagnosis?</a:t>
            </a:r>
            <a:endParaRPr lang="en-US" dirty="0"/>
          </a:p>
          <a:p>
            <a:pPr marL="82550" indent="0" algn="l" rtl="0">
              <a:buNone/>
            </a:pPr>
            <a:r>
              <a:rPr lang="en-US" dirty="0"/>
              <a:t>2) how to confirm it?</a:t>
            </a:r>
            <a:endParaRPr lang="en-US" dirty="0"/>
          </a:p>
          <a:p>
            <a:pPr marL="82550" indent="0" algn="l" rtl="0">
              <a:buNone/>
            </a:pPr>
            <a:endParaRPr lang="en-US" dirty="0">
              <a:solidFill>
                <a:srgbClr val="FF0000"/>
              </a:solidFill>
              <a:latin typeface="Arial Narrow" panose="020B0606020202030204" pitchFamily="34" charset="0"/>
            </a:endParaRPr>
          </a:p>
          <a:p>
            <a:pPr marL="0" indent="0" algn="l">
              <a:buNone/>
            </a:pPr>
            <a:r>
              <a:rPr lang="en-US" dirty="0"/>
              <a:t>History</a:t>
            </a:r>
            <a:endParaRPr lang="en-US" dirty="0"/>
          </a:p>
          <a:p>
            <a:pPr marL="0" indent="0" algn="l">
              <a:buNone/>
            </a:pPr>
            <a:r>
              <a:rPr lang="en-US" dirty="0">
                <a:solidFill>
                  <a:srgbClr val="FF0000"/>
                </a:solidFill>
              </a:rPr>
              <a:t>(sudden gush of fluid , soaking clothes, dampness </a:t>
            </a:r>
            <a:r>
              <a:rPr lang="en-US" dirty="0" err="1">
                <a:solidFill>
                  <a:srgbClr val="FF0000"/>
                </a:solidFill>
              </a:rPr>
              <a:t>ofunderwear</a:t>
            </a:r>
            <a:r>
              <a:rPr lang="en-US" dirty="0">
                <a:solidFill>
                  <a:srgbClr val="FF0000"/>
                </a:solidFill>
              </a:rPr>
              <a:t> mistaken urinary incontinence)</a:t>
            </a:r>
            <a:endParaRPr lang="en-US" dirty="0">
              <a:solidFill>
                <a:srgbClr val="FF0000"/>
              </a:solidFill>
            </a:endParaRPr>
          </a:p>
          <a:p>
            <a:pPr marL="82550" indent="0" algn="l" rtl="0">
              <a:buNone/>
            </a:pPr>
            <a:endParaRPr lang="en-US" dirty="0"/>
          </a:p>
          <a:p>
            <a:pPr marL="82550" indent="0" algn="l" rtl="0">
              <a:buNone/>
            </a:pPr>
            <a:r>
              <a:rPr lang="en-US" dirty="0"/>
              <a:t>Examination</a:t>
            </a:r>
            <a:endParaRPr lang="en-US" dirty="0"/>
          </a:p>
          <a:p>
            <a:pPr marL="82550" indent="0" algn="l" rtl="0">
              <a:buNone/>
            </a:pPr>
            <a:r>
              <a:rPr lang="en-US" dirty="0">
                <a:solidFill>
                  <a:srgbClr val="FF0000"/>
                </a:solidFill>
              </a:rPr>
              <a:t> by </a:t>
            </a:r>
            <a:r>
              <a:rPr lang="en-US" dirty="0">
                <a:solidFill>
                  <a:srgbClr val="FF0000"/>
                </a:solidFill>
                <a:latin typeface="Gill Sans MT" panose="020B0502020104020203" charset="0"/>
              </a:rPr>
              <a:t>speculum: cough or pooling signs</a:t>
            </a:r>
            <a:endParaRPr lang="en-US" dirty="0">
              <a:solidFill>
                <a:srgbClr val="FF0000"/>
              </a:solidFill>
              <a:latin typeface="Gill Sans MT" panose="020B0502020104020203" charset="0"/>
            </a:endParaRPr>
          </a:p>
          <a:p>
            <a:pPr marL="82550" indent="0" algn="l" rtl="0">
              <a:buNone/>
            </a:pPr>
            <a:r>
              <a:rPr lang="en-US" dirty="0" err="1">
                <a:solidFill>
                  <a:srgbClr val="FF0000"/>
                </a:solidFill>
                <a:latin typeface="Gill Sans MT" panose="020B0502020104020203" charset="0"/>
              </a:rPr>
              <a:t>Nitrazine</a:t>
            </a:r>
            <a:r>
              <a:rPr lang="en-US" dirty="0">
                <a:solidFill>
                  <a:srgbClr val="FF0000"/>
                </a:solidFill>
                <a:latin typeface="Gill Sans MT" panose="020B0502020104020203" charset="0"/>
              </a:rPr>
              <a:t> test</a:t>
            </a:r>
            <a:endParaRPr lang="en-US" dirty="0">
              <a:solidFill>
                <a:srgbClr val="FF0000"/>
              </a:solidFill>
              <a:effectLst>
                <a:outerShdw blurRad="38100" dist="38100" dir="2700000" algn="tl">
                  <a:srgbClr val="000000">
                    <a:alpha val="43137"/>
                  </a:srgbClr>
                </a:outerShdw>
              </a:effectLst>
            </a:endParaRPr>
          </a:p>
        </p:txBody>
      </p:sp>
      <p:sp>
        <p:nvSpPr>
          <p:cNvPr id="8" name="Rectangles 7"/>
          <p:cNvSpPr/>
          <p:nvPr/>
        </p:nvSpPr>
        <p:spPr>
          <a:xfrm>
            <a:off x="423545" y="4436745"/>
            <a:ext cx="11029950" cy="691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623570" y="5535930"/>
            <a:ext cx="7687945" cy="691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116632"/>
            <a:ext cx="10972800" cy="1301006"/>
          </a:xfrm>
        </p:spPr>
        <p:txBody>
          <a:bodyPr>
            <a:noAutofit/>
          </a:bodyPr>
          <a:lstStyle/>
          <a:p>
            <a:pPr algn="l"/>
            <a:r>
              <a:rPr lang="en-US" sz="2800" dirty="0" smtClean="0"/>
              <a:t>Q1 : A 33 years old </a:t>
            </a:r>
            <a:r>
              <a:rPr lang="en-US" sz="2800" dirty="0" err="1" smtClean="0"/>
              <a:t>primgravida</a:t>
            </a:r>
            <a:r>
              <a:rPr lang="en-US" sz="2800" dirty="0" smtClean="0"/>
              <a:t> at 33 w gestation  </a:t>
            </a:r>
            <a:r>
              <a:rPr lang="en-US" sz="2800" dirty="0"/>
              <a:t> </a:t>
            </a:r>
            <a:r>
              <a:rPr lang="en-US" sz="2800" dirty="0" smtClean="0"/>
              <a:t> complaining of a headache since 2 days</a:t>
            </a:r>
            <a:br>
              <a:rPr lang="en-US" sz="2800" dirty="0" smtClean="0"/>
            </a:br>
            <a:r>
              <a:rPr lang="en-US" sz="2800" dirty="0" smtClean="0"/>
              <a:t>her investigations , choose the correct statement</a:t>
            </a:r>
            <a:endParaRPr lang="en-US" sz="2800" dirty="0"/>
          </a:p>
        </p:txBody>
      </p:sp>
      <p:graphicFrame>
        <p:nvGraphicFramePr>
          <p:cNvPr id="4" name="عنصر نائب للمحتوى 3"/>
          <p:cNvGraphicFramePr>
            <a:graphicFrameLocks noGrp="1"/>
          </p:cNvGraphicFramePr>
          <p:nvPr>
            <p:ph idx="1"/>
          </p:nvPr>
        </p:nvGraphicFramePr>
        <p:xfrm>
          <a:off x="609600" y="1600200"/>
          <a:ext cx="10972800" cy="3337560"/>
        </p:xfrm>
        <a:graphic>
          <a:graphicData uri="http://schemas.openxmlformats.org/drawingml/2006/table">
            <a:tbl>
              <a:tblPr firstRow="1" bandRow="1">
                <a:tableStyleId>{5C22544A-7EE6-4342-B048-85BDC9FD1C3A}</a:tableStyleId>
              </a:tblPr>
              <a:tblGrid>
                <a:gridCol w="5486400"/>
                <a:gridCol w="5486400"/>
              </a:tblGrid>
              <a:tr h="370840">
                <a:tc>
                  <a:txBody>
                    <a:bodyPr/>
                    <a:lstStyle/>
                    <a:p>
                      <a:pPr algn="ctr"/>
                      <a:r>
                        <a:rPr lang="en-US" dirty="0" smtClean="0"/>
                        <a:t>HB</a:t>
                      </a:r>
                      <a:endParaRPr lang="en-US" dirty="0"/>
                    </a:p>
                  </a:txBody>
                  <a:tcPr marL="121920" marR="121920"/>
                </a:tc>
                <a:tc>
                  <a:txBody>
                    <a:bodyPr/>
                    <a:lstStyle/>
                    <a:p>
                      <a:pPr algn="ctr"/>
                      <a:r>
                        <a:rPr lang="en-US" dirty="0" smtClean="0"/>
                        <a:t>12</a:t>
                      </a:r>
                      <a:endParaRPr lang="en-US" dirty="0"/>
                    </a:p>
                  </a:txBody>
                  <a:tcPr marL="121920" marR="121920"/>
                </a:tc>
              </a:tr>
              <a:tr h="370840">
                <a:tc>
                  <a:txBody>
                    <a:bodyPr/>
                    <a:lstStyle/>
                    <a:p>
                      <a:pPr algn="ctr"/>
                      <a:r>
                        <a:rPr lang="en-US" dirty="0" smtClean="0"/>
                        <a:t>PCV</a:t>
                      </a:r>
                      <a:endParaRPr lang="en-US" dirty="0"/>
                    </a:p>
                  </a:txBody>
                  <a:tcPr marL="121920" marR="121920"/>
                </a:tc>
                <a:tc>
                  <a:txBody>
                    <a:bodyPr/>
                    <a:lstStyle/>
                    <a:p>
                      <a:pPr algn="ctr"/>
                      <a:r>
                        <a:rPr lang="en-US" dirty="0" smtClean="0"/>
                        <a:t>37%</a:t>
                      </a:r>
                      <a:endParaRPr lang="en-US" dirty="0"/>
                    </a:p>
                  </a:txBody>
                  <a:tcPr marL="121920" marR="121920"/>
                </a:tc>
              </a:tr>
              <a:tr h="370840">
                <a:tc>
                  <a:txBody>
                    <a:bodyPr/>
                    <a:lstStyle/>
                    <a:p>
                      <a:pPr algn="ctr"/>
                      <a:r>
                        <a:rPr lang="en-US" dirty="0" smtClean="0"/>
                        <a:t>PLATELETS</a:t>
                      </a:r>
                      <a:endParaRPr lang="en-US" dirty="0"/>
                    </a:p>
                  </a:txBody>
                  <a:tcPr marL="121920" marR="121920"/>
                </a:tc>
                <a:tc>
                  <a:txBody>
                    <a:bodyPr/>
                    <a:lstStyle/>
                    <a:p>
                      <a:pPr algn="ctr"/>
                      <a:r>
                        <a:rPr lang="en-US" dirty="0" smtClean="0"/>
                        <a:t>85*10^9/L</a:t>
                      </a:r>
                      <a:endParaRPr lang="en-US" dirty="0"/>
                    </a:p>
                  </a:txBody>
                  <a:tcPr marL="121920" marR="121920"/>
                </a:tc>
              </a:tr>
              <a:tr h="370840">
                <a:tc>
                  <a:txBody>
                    <a:bodyPr/>
                    <a:lstStyle/>
                    <a:p>
                      <a:pPr algn="ctr"/>
                      <a:r>
                        <a:rPr lang="en-US" dirty="0" smtClean="0"/>
                        <a:t>ALT</a:t>
                      </a:r>
                      <a:endParaRPr lang="en-US" dirty="0"/>
                    </a:p>
                  </a:txBody>
                  <a:tcPr marL="121920" marR="121920"/>
                </a:tc>
                <a:tc>
                  <a:txBody>
                    <a:bodyPr/>
                    <a:lstStyle/>
                    <a:p>
                      <a:pPr algn="ctr"/>
                      <a:r>
                        <a:rPr lang="en-US" dirty="0" smtClean="0"/>
                        <a:t>98</a:t>
                      </a:r>
                      <a:endParaRPr lang="en-US" dirty="0"/>
                    </a:p>
                  </a:txBody>
                  <a:tcPr marL="121920" marR="121920"/>
                </a:tc>
              </a:tr>
              <a:tr h="370840">
                <a:tc>
                  <a:txBody>
                    <a:bodyPr/>
                    <a:lstStyle/>
                    <a:p>
                      <a:pPr algn="ctr"/>
                      <a:r>
                        <a:rPr lang="en-US" dirty="0" smtClean="0"/>
                        <a:t>AST</a:t>
                      </a:r>
                      <a:endParaRPr lang="en-US" dirty="0"/>
                    </a:p>
                  </a:txBody>
                  <a:tcPr marL="121920" marR="121920"/>
                </a:tc>
                <a:tc>
                  <a:txBody>
                    <a:bodyPr/>
                    <a:lstStyle/>
                    <a:p>
                      <a:pPr algn="ctr"/>
                      <a:r>
                        <a:rPr lang="en-US" dirty="0" smtClean="0"/>
                        <a:t>120</a:t>
                      </a:r>
                      <a:endParaRPr lang="en-US" dirty="0"/>
                    </a:p>
                  </a:txBody>
                  <a:tcPr marL="121920" marR="121920"/>
                </a:tc>
              </a:tr>
              <a:tr h="370840">
                <a:tc>
                  <a:txBody>
                    <a:bodyPr/>
                    <a:lstStyle/>
                    <a:p>
                      <a:pPr algn="ctr"/>
                      <a:r>
                        <a:rPr lang="en-US" dirty="0" smtClean="0"/>
                        <a:t>Urine analysis</a:t>
                      </a:r>
                      <a:endParaRPr lang="en-US" dirty="0"/>
                    </a:p>
                  </a:txBody>
                  <a:tcPr marL="121920" marR="121920"/>
                </a:tc>
                <a:tc>
                  <a:txBody>
                    <a:bodyPr/>
                    <a:lstStyle/>
                    <a:p>
                      <a:pPr algn="ctr"/>
                      <a:r>
                        <a:rPr lang="en-US" dirty="0" smtClean="0"/>
                        <a:t>+2 protein </a:t>
                      </a:r>
                      <a:endParaRPr lang="en-US" dirty="0"/>
                    </a:p>
                  </a:txBody>
                  <a:tcPr marL="121920" marR="121920"/>
                </a:tc>
              </a:tr>
              <a:tr h="370840">
                <a:tc>
                  <a:txBody>
                    <a:bodyPr/>
                    <a:lstStyle/>
                    <a:p>
                      <a:pPr algn="ctr"/>
                      <a:r>
                        <a:rPr lang="en-US" dirty="0" smtClean="0"/>
                        <a:t>Na+</a:t>
                      </a:r>
                      <a:endParaRPr lang="en-US" dirty="0"/>
                    </a:p>
                  </a:txBody>
                  <a:tcPr marL="121920" marR="121920"/>
                </a:tc>
                <a:tc>
                  <a:txBody>
                    <a:bodyPr/>
                    <a:lstStyle/>
                    <a:p>
                      <a:pPr algn="ctr"/>
                      <a:r>
                        <a:rPr lang="en-US" dirty="0" smtClean="0"/>
                        <a:t>140</a:t>
                      </a:r>
                      <a:endParaRPr lang="en-US" dirty="0"/>
                    </a:p>
                  </a:txBody>
                  <a:tcPr marL="121920" marR="121920"/>
                </a:tc>
              </a:tr>
              <a:tr h="370840">
                <a:tc>
                  <a:txBody>
                    <a:bodyPr/>
                    <a:lstStyle/>
                    <a:p>
                      <a:pPr algn="ctr"/>
                      <a:r>
                        <a:rPr lang="en-US" dirty="0" smtClean="0"/>
                        <a:t>LDH</a:t>
                      </a:r>
                      <a:endParaRPr lang="en-US" dirty="0"/>
                    </a:p>
                  </a:txBody>
                  <a:tcPr marL="121920" marR="121920"/>
                </a:tc>
                <a:tc>
                  <a:txBody>
                    <a:bodyPr/>
                    <a:lstStyle/>
                    <a:p>
                      <a:pPr algn="ctr"/>
                      <a:r>
                        <a:rPr lang="en-US" dirty="0" smtClean="0"/>
                        <a:t>800</a:t>
                      </a:r>
                      <a:endParaRPr lang="en-US" dirty="0"/>
                    </a:p>
                  </a:txBody>
                  <a:tcPr marL="121920" marR="121920"/>
                </a:tc>
              </a:tr>
              <a:tr h="370840">
                <a:tc>
                  <a:txBody>
                    <a:bodyPr/>
                    <a:lstStyle/>
                    <a:p>
                      <a:pPr algn="ctr"/>
                      <a:r>
                        <a:rPr lang="en-US" dirty="0" smtClean="0"/>
                        <a:t>Creatinine </a:t>
                      </a:r>
                      <a:endParaRPr lang="en-US" dirty="0"/>
                    </a:p>
                  </a:txBody>
                  <a:tcPr marL="121920" marR="121920"/>
                </a:tc>
                <a:tc>
                  <a:txBody>
                    <a:bodyPr/>
                    <a:lstStyle/>
                    <a:p>
                      <a:pPr algn="ctr"/>
                      <a:r>
                        <a:rPr lang="en-US" dirty="0" smtClean="0"/>
                        <a:t>.9</a:t>
                      </a:r>
                      <a:endParaRPr lang="en-US" dirty="0"/>
                    </a:p>
                  </a:txBody>
                  <a:tcPr marL="121920" marR="121920"/>
                </a:tc>
              </a:tr>
            </a:tbl>
          </a:graphicData>
        </a:graphic>
      </p:graphicFrame>
    </p:spTree>
  </p:cSld>
  <p:clrMapOvr>
    <a:masterClrMapping/>
  </p:clrMapOvr>
  <p:transition advTm="52"/>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286603"/>
            <a:ext cx="10972800" cy="5839560"/>
          </a:xfrm>
        </p:spPr>
        <p:txBody>
          <a:bodyPr/>
          <a:lstStyle/>
          <a:p>
            <a:pPr marL="82550" indent="0" algn="l" rtl="0">
              <a:buNone/>
            </a:pPr>
            <a:endParaRPr lang="en-US" dirty="0">
              <a:solidFill>
                <a:srgbClr val="FF0000"/>
              </a:solidFill>
            </a:endParaRPr>
          </a:p>
          <a:p>
            <a:pPr marL="82550" indent="0" algn="l" rtl="0">
              <a:buNone/>
            </a:pPr>
            <a:r>
              <a:rPr lang="en-US" dirty="0"/>
              <a:t>3) what to do with this lady?? </a:t>
            </a:r>
            <a:endParaRPr lang="en-US" dirty="0"/>
          </a:p>
          <a:p>
            <a:pPr marL="82550" indent="0" algn="l" rtl="0">
              <a:buNone/>
            </a:pPr>
            <a:r>
              <a:rPr lang="en-US" dirty="0">
                <a:solidFill>
                  <a:srgbClr val="FF0000"/>
                </a:solidFill>
              </a:rPr>
              <a:t>PPROM &lt; 24 weeks very poor with high risk of severe morbidity (termination vs expectant)</a:t>
            </a:r>
            <a:endParaRPr lang="en-US" dirty="0">
              <a:solidFill>
                <a:srgbClr val="FF0000"/>
              </a:solidFill>
            </a:endParaRPr>
          </a:p>
          <a:p>
            <a:pPr marL="82550" indent="0" algn="l" rtl="0">
              <a:buNone/>
            </a:pPr>
            <a:endParaRPr lang="en-US" dirty="0">
              <a:solidFill>
                <a:srgbClr val="FF0000"/>
              </a:solidFill>
            </a:endParaRPr>
          </a:p>
          <a:p>
            <a:pPr marL="82550" indent="0" algn="l" rtl="0">
              <a:buNone/>
            </a:pPr>
            <a:r>
              <a:rPr lang="en-US" dirty="0">
                <a:solidFill>
                  <a:srgbClr val="FF0000"/>
                </a:solidFill>
              </a:rPr>
              <a:t>PPROM 24-34 weeks expectant with monitoring and antibiotic  </a:t>
            </a:r>
            <a:endParaRPr lang="en-US" dirty="0">
              <a:solidFill>
                <a:srgbClr val="FF0000"/>
              </a:solidFill>
            </a:endParaRPr>
          </a:p>
          <a:p>
            <a:pPr marL="82550" indent="0" algn="l" rtl="0">
              <a:buNone/>
            </a:pPr>
            <a:endParaRPr lang="en-US" dirty="0"/>
          </a:p>
          <a:p>
            <a:pPr marL="82550" indent="0" algn="l" rtl="0">
              <a:buNone/>
            </a:pPr>
            <a:r>
              <a:rPr lang="en-US" dirty="0"/>
              <a:t>4) when you decide to deliver her ??</a:t>
            </a:r>
            <a:endParaRPr lang="en-US" dirty="0"/>
          </a:p>
          <a:p>
            <a:pPr marL="82550" lvl="0" indent="0" algn="l" rtl="0">
              <a:buNone/>
            </a:pPr>
            <a:r>
              <a:rPr lang="en-US" dirty="0">
                <a:solidFill>
                  <a:srgbClr val="FF0000"/>
                </a:solidFill>
              </a:rPr>
              <a:t>After 34 weeks----delivery</a:t>
            </a:r>
            <a:endParaRPr lang="en-US" dirty="0">
              <a:solidFill>
                <a:srgbClr val="FF0000"/>
              </a:solidFill>
            </a:endParaRPr>
          </a:p>
          <a:p>
            <a:endParaRPr lang="en-US" dirty="0"/>
          </a:p>
        </p:txBody>
      </p:sp>
      <p:sp>
        <p:nvSpPr>
          <p:cNvPr id="8" name="Rectangles 7"/>
          <p:cNvSpPr/>
          <p:nvPr/>
        </p:nvSpPr>
        <p:spPr>
          <a:xfrm>
            <a:off x="609600" y="1334135"/>
            <a:ext cx="9679940" cy="2019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609600" y="4240530"/>
            <a:ext cx="7687945" cy="691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OSCE Station3</a:t>
            </a:r>
            <a:endParaRPr lang="en-GB" dirty="0"/>
          </a:p>
        </p:txBody>
      </p:sp>
      <p:sp>
        <p:nvSpPr>
          <p:cNvPr id="3" name="Content Placeholder 2"/>
          <p:cNvSpPr>
            <a:spLocks noGrp="1"/>
          </p:cNvSpPr>
          <p:nvPr>
            <p:ph idx="1"/>
          </p:nvPr>
        </p:nvSpPr>
        <p:spPr/>
        <p:txBody>
          <a:bodyPr>
            <a:normAutofit/>
          </a:bodyPr>
          <a:lstStyle/>
          <a:p>
            <a:pPr algn="l" rtl="0">
              <a:buNone/>
            </a:pPr>
            <a:r>
              <a:rPr lang="en-US" dirty="0"/>
              <a:t>**Case 3: secondary amenorrhea (premature ovarian failure)</a:t>
            </a:r>
            <a:endParaRPr lang="en-US" dirty="0"/>
          </a:p>
          <a:p>
            <a:pPr algn="l" rtl="0">
              <a:buNone/>
            </a:pPr>
            <a:r>
              <a:rPr lang="en-US" dirty="0"/>
              <a:t>a 30 </a:t>
            </a:r>
            <a:r>
              <a:rPr lang="en-US" dirty="0" err="1"/>
              <a:t>yrs</a:t>
            </a:r>
            <a:r>
              <a:rPr lang="en-US" dirty="0"/>
              <a:t> old lady PT, case of 2ndry amenorrhea</a:t>
            </a:r>
            <a:endParaRPr lang="en-US" dirty="0"/>
          </a:p>
          <a:p>
            <a:pPr algn="l" rtl="0">
              <a:buNone/>
            </a:pPr>
            <a:r>
              <a:rPr lang="en-US" dirty="0"/>
              <a:t>1 ) Take a relevant </a:t>
            </a:r>
            <a:r>
              <a:rPr lang="en-US" dirty="0" err="1"/>
              <a:t>hx</a:t>
            </a:r>
            <a:r>
              <a:rPr lang="en-US" dirty="0"/>
              <a:t> ?</a:t>
            </a:r>
            <a:br>
              <a:rPr lang="en-US" dirty="0"/>
            </a:br>
            <a:r>
              <a:rPr lang="en-US" dirty="0"/>
              <a:t>2 ) What are the investigation??</a:t>
            </a:r>
            <a:br>
              <a:rPr lang="en-US" dirty="0"/>
            </a:br>
            <a:r>
              <a:rPr lang="en-US" dirty="0"/>
              <a:t>Specific investigation for premature ovarian </a:t>
            </a:r>
            <a:r>
              <a:rPr lang="en-US" dirty="0" err="1" smtClean="0"/>
              <a:t>failur</a:t>
            </a:r>
            <a:endParaRPr lang="en-US" dirty="0" smtClean="0"/>
          </a:p>
          <a:p>
            <a:pPr algn="l" rtl="0">
              <a:buNone/>
            </a:pPr>
            <a:r>
              <a:rPr lang="en-US" dirty="0" smtClean="0"/>
              <a:t>FSH&gt;25 , </a:t>
            </a:r>
            <a:r>
              <a:rPr lang="en-US" dirty="0" err="1" smtClean="0"/>
              <a:t>antimullarian</a:t>
            </a:r>
            <a:r>
              <a:rPr lang="en-US" dirty="0" smtClean="0"/>
              <a:t> </a:t>
            </a:r>
            <a:r>
              <a:rPr lang="en-US" dirty="0" err="1" smtClean="0"/>
              <a:t>hurmon</a:t>
            </a:r>
            <a:endParaRPr lang="en-US" dirty="0"/>
          </a:p>
        </p:txBody>
      </p:sp>
      <p:sp>
        <p:nvSpPr>
          <p:cNvPr id="7" name="Rectangles 6"/>
          <p:cNvSpPr/>
          <p:nvPr/>
        </p:nvSpPr>
        <p:spPr>
          <a:xfrm>
            <a:off x="838200" y="3677285"/>
            <a:ext cx="8425815" cy="846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ar-SA" b="1" dirty="0">
                <a:solidFill>
                  <a:srgbClr val="FF6600"/>
                </a:solidFill>
              </a:rPr>
              <a:t>Premature ovarian failure</a:t>
            </a:r>
            <a:endParaRPr lang="en-US" dirty="0"/>
          </a:p>
        </p:txBody>
      </p:sp>
      <p:sp>
        <p:nvSpPr>
          <p:cNvPr id="3" name="Content Placeholder 2"/>
          <p:cNvSpPr>
            <a:spLocks noGrp="1"/>
          </p:cNvSpPr>
          <p:nvPr>
            <p:ph idx="1"/>
          </p:nvPr>
        </p:nvSpPr>
        <p:spPr/>
        <p:txBody>
          <a:bodyPr>
            <a:normAutofit fontScale="92500" lnSpcReduction="10000"/>
          </a:bodyPr>
          <a:lstStyle/>
          <a:p>
            <a:pPr algn="l" rtl="0">
              <a:spcBef>
                <a:spcPts val="500"/>
              </a:spcBef>
              <a:spcAft>
                <a:spcPts val="500"/>
              </a:spcAft>
              <a:buFont typeface="Symbol" panose="05050102010706020507" pitchFamily="18" charset="2"/>
              <a:buChar char="·"/>
              <a:defRPr/>
            </a:pPr>
            <a:r>
              <a:rPr lang="en-US" altLang="ar-SA" u="sng" dirty="0"/>
              <a:t>Menopause/ovarian failure occurring before the age of 40 years is considered premature</a:t>
            </a:r>
            <a:endParaRPr lang="en-US" altLang="ar-SA" u="sng" dirty="0"/>
          </a:p>
          <a:p>
            <a:pPr algn="l" rtl="0">
              <a:spcBef>
                <a:spcPts val="500"/>
              </a:spcBef>
              <a:spcAft>
                <a:spcPts val="500"/>
              </a:spcAft>
              <a:buFont typeface="Symbol" panose="05050102010706020507" pitchFamily="18" charset="2"/>
              <a:buChar char="·"/>
              <a:defRPr/>
            </a:pPr>
            <a:r>
              <a:rPr lang="en-US" altLang="ar-SA" dirty="0"/>
              <a:t>Auto-immune disease is the most common cause; auto-antibodies to ovarian cells, </a:t>
            </a:r>
            <a:r>
              <a:rPr lang="en-US" altLang="ar-SA" dirty="0" err="1"/>
              <a:t>gonadotrophin</a:t>
            </a:r>
            <a:r>
              <a:rPr lang="en-US" altLang="ar-SA" dirty="0"/>
              <a:t> receptors, and oocytes have been reported in 80% of cases</a:t>
            </a:r>
            <a:endParaRPr lang="en-US" altLang="ar-SA" dirty="0"/>
          </a:p>
          <a:p>
            <a:pPr algn="l" rtl="0">
              <a:spcBef>
                <a:spcPts val="500"/>
              </a:spcBef>
              <a:spcAft>
                <a:spcPts val="500"/>
              </a:spcAft>
              <a:buFont typeface="Symbol" panose="05050102010706020507" pitchFamily="18" charset="2"/>
              <a:buChar char="·"/>
              <a:defRPr/>
            </a:pPr>
            <a:r>
              <a:rPr lang="en-US" altLang="ar-SA" dirty="0"/>
              <a:t>Before puberty or in adolescents, ovarian failure is usually due to a chromosomal abnormality, e.g. Turner mosaic, or previous radiotherapy, or chemotherapy</a:t>
            </a:r>
            <a:endParaRPr lang="en-US" altLang="ar-SA" dirty="0"/>
          </a:p>
          <a:p>
            <a:pPr algn="l" rtl="0"/>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27051" y="476673"/>
            <a:ext cx="10972800" cy="1139825"/>
          </a:xfrm>
        </p:spPr>
        <p:txBody>
          <a:bodyPr>
            <a:normAutofit fontScale="90000"/>
          </a:bodyPr>
          <a:lstStyle/>
          <a:p>
            <a:pPr eaLnBrk="1" hangingPunct="1"/>
            <a:r>
              <a:rPr lang="en-US" altLang="ar-EG" dirty="0">
                <a:solidFill>
                  <a:srgbClr val="FF0000"/>
                </a:solidFill>
                <a:effectLst/>
              </a:rPr>
              <a:t>Ovarian failure (premature menopause</a:t>
            </a:r>
            <a:r>
              <a:rPr lang="en-US" altLang="ar-EG" dirty="0" smtClean="0">
                <a:solidFill>
                  <a:srgbClr val="FF0000"/>
                </a:solidFill>
                <a:effectLst/>
              </a:rPr>
              <a:t>)</a:t>
            </a:r>
            <a:endParaRPr lang="en-US" altLang="ar-EG" dirty="0">
              <a:solidFill>
                <a:srgbClr val="FF0000"/>
              </a:solidFill>
              <a:effectLst/>
            </a:endParaRPr>
          </a:p>
        </p:txBody>
      </p:sp>
      <p:sp>
        <p:nvSpPr>
          <p:cNvPr id="49155" name="Text Box 3"/>
          <p:cNvSpPr txBox="1">
            <a:spLocks noChangeArrowheads="1"/>
          </p:cNvSpPr>
          <p:nvPr/>
        </p:nvSpPr>
        <p:spPr bwMode="auto">
          <a:xfrm>
            <a:off x="1200151" y="2205038"/>
            <a:ext cx="393488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9pPr>
          </a:lstStyle>
          <a:p>
            <a:pPr rtl="1" eaLnBrk="1" hangingPunct="1">
              <a:spcBef>
                <a:spcPct val="50000"/>
              </a:spcBef>
              <a:buClrTx/>
              <a:buSzTx/>
              <a:buFontTx/>
              <a:buNone/>
            </a:pPr>
            <a:endParaRPr lang="en-US" altLang="en-US" sz="1800"/>
          </a:p>
        </p:txBody>
      </p:sp>
      <p:sp>
        <p:nvSpPr>
          <p:cNvPr id="190468" name="Text Box 4"/>
          <p:cNvSpPr txBox="1">
            <a:spLocks noChangeArrowheads="1"/>
          </p:cNvSpPr>
          <p:nvPr/>
        </p:nvSpPr>
        <p:spPr bwMode="auto">
          <a:xfrm>
            <a:off x="914400" y="2205039"/>
            <a:ext cx="307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9pPr>
          </a:lstStyle>
          <a:p>
            <a:pPr algn="ctr" rtl="1" eaLnBrk="1" hangingPunct="1">
              <a:spcBef>
                <a:spcPct val="50000"/>
              </a:spcBef>
              <a:buClrTx/>
              <a:buSzTx/>
              <a:buFontTx/>
              <a:buNone/>
            </a:pPr>
            <a:r>
              <a:rPr lang="en-US" altLang="ar-EG" sz="2400" b="1">
                <a:solidFill>
                  <a:srgbClr val="00FF00"/>
                </a:solidFill>
              </a:rPr>
              <a:t>chromosomal anomalies </a:t>
            </a:r>
            <a:endParaRPr lang="en-US" altLang="ar-EG" sz="2400" b="1">
              <a:solidFill>
                <a:srgbClr val="00FF00"/>
              </a:solidFill>
            </a:endParaRPr>
          </a:p>
        </p:txBody>
      </p:sp>
      <p:sp>
        <p:nvSpPr>
          <p:cNvPr id="190469" name="Text Box 5"/>
          <p:cNvSpPr txBox="1">
            <a:spLocks noChangeArrowheads="1"/>
          </p:cNvSpPr>
          <p:nvPr/>
        </p:nvSpPr>
        <p:spPr bwMode="auto">
          <a:xfrm>
            <a:off x="8113185" y="2362201"/>
            <a:ext cx="2592916"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9pPr>
          </a:lstStyle>
          <a:p>
            <a:pPr algn="ctr" rtl="1" eaLnBrk="1" hangingPunct="1">
              <a:spcBef>
                <a:spcPct val="50000"/>
              </a:spcBef>
              <a:buClrTx/>
              <a:buSzTx/>
              <a:buFontTx/>
              <a:buNone/>
            </a:pPr>
            <a:r>
              <a:rPr lang="en-US" altLang="ar-EG" sz="2000" b="1">
                <a:solidFill>
                  <a:schemeClr val="folHlink"/>
                </a:solidFill>
              </a:rPr>
              <a:t>autoimmune disease </a:t>
            </a:r>
            <a:endParaRPr lang="en-US" altLang="ar-EG" sz="2000" b="1">
              <a:solidFill>
                <a:schemeClr val="folHlink"/>
              </a:solidFill>
            </a:endParaRPr>
          </a:p>
        </p:txBody>
      </p:sp>
      <p:sp>
        <p:nvSpPr>
          <p:cNvPr id="190470" name="AutoShape 6"/>
          <p:cNvSpPr>
            <a:spLocks noChangeArrowheads="1"/>
          </p:cNvSpPr>
          <p:nvPr/>
        </p:nvSpPr>
        <p:spPr bwMode="auto">
          <a:xfrm rot="5400000">
            <a:off x="8579909" y="1186392"/>
            <a:ext cx="1079500" cy="1246717"/>
          </a:xfrm>
          <a:custGeom>
            <a:avLst/>
            <a:gdLst>
              <a:gd name="T0" fmla="*/ 1888125513 w 21600"/>
              <a:gd name="T1" fmla="*/ 0 h 21600"/>
              <a:gd name="T2" fmla="*/ 1888125513 w 21600"/>
              <a:gd name="T3" fmla="*/ 986253408 h 21600"/>
              <a:gd name="T4" fmla="*/ 404063097 w 21600"/>
              <a:gd name="T5" fmla="*/ 1752186322 h 21600"/>
              <a:gd name="T6" fmla="*/ 2147483646 w 21600"/>
              <a:gd name="T7" fmla="*/ 49312765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66"/>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71" name="AutoShape 7"/>
          <p:cNvSpPr>
            <a:spLocks noChangeArrowheads="1"/>
          </p:cNvSpPr>
          <p:nvPr/>
        </p:nvSpPr>
        <p:spPr bwMode="auto">
          <a:xfrm rot="10800000">
            <a:off x="2159001" y="1277938"/>
            <a:ext cx="1248833" cy="1008062"/>
          </a:xfrm>
          <a:custGeom>
            <a:avLst/>
            <a:gdLst>
              <a:gd name="T0" fmla="*/ 1257979260 w 21600"/>
              <a:gd name="T1" fmla="*/ 0 h 21600"/>
              <a:gd name="T2" fmla="*/ 754756318 w 21600"/>
              <a:gd name="T3" fmla="*/ 731869113 h 21600"/>
              <a:gd name="T4" fmla="*/ 0 w 21600"/>
              <a:gd name="T5" fmla="*/ 1829771839 h 21600"/>
              <a:gd name="T6" fmla="*/ 754756318 w 21600"/>
              <a:gd name="T7" fmla="*/ 2147483646 h 21600"/>
              <a:gd name="T8" fmla="*/ 1509510771 w 21600"/>
              <a:gd name="T9" fmla="*/ 1524725650 h 21600"/>
              <a:gd name="T10" fmla="*/ 1761123196 w 21600"/>
              <a:gd name="T11" fmla="*/ 731869113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0066"/>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72" name="Text Box 8"/>
          <p:cNvSpPr txBox="1">
            <a:spLocks noChangeArrowheads="1"/>
          </p:cNvSpPr>
          <p:nvPr/>
        </p:nvSpPr>
        <p:spPr bwMode="auto">
          <a:xfrm>
            <a:off x="0" y="3644900"/>
            <a:ext cx="5689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ar-EG" sz="2400" b="1"/>
              <a:t>If the woman is under 30, a karyotype should be performed to rule out any mosaicism involving a Y chromosome</a:t>
            </a:r>
            <a:endParaRPr lang="en-US" altLang="ar-EG" sz="2400" b="1"/>
          </a:p>
          <a:p>
            <a:pPr algn="ctr" eaLnBrk="1" hangingPunct="1">
              <a:spcBef>
                <a:spcPct val="50000"/>
              </a:spcBef>
              <a:buClrTx/>
              <a:buSzTx/>
              <a:buFontTx/>
              <a:buNone/>
            </a:pPr>
            <a:endParaRPr lang="en-US" altLang="ar-EG" sz="2400"/>
          </a:p>
        </p:txBody>
      </p:sp>
      <p:sp>
        <p:nvSpPr>
          <p:cNvPr id="190473" name="Text Box 9"/>
          <p:cNvSpPr txBox="1">
            <a:spLocks noChangeArrowheads="1"/>
          </p:cNvSpPr>
          <p:nvPr/>
        </p:nvSpPr>
        <p:spPr bwMode="auto">
          <a:xfrm>
            <a:off x="6096000" y="4114801"/>
            <a:ext cx="609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ar-EG" sz="2000" b="1"/>
              <a:t>It is necessary to screen for thyroid, parathyroid, and adrenal dysfunction</a:t>
            </a:r>
            <a:endParaRPr lang="en-US" altLang="ar-EG" sz="2000" b="1"/>
          </a:p>
        </p:txBody>
      </p:sp>
      <p:sp>
        <p:nvSpPr>
          <p:cNvPr id="190474" name="AutoShape 10"/>
          <p:cNvSpPr>
            <a:spLocks noChangeArrowheads="1"/>
          </p:cNvSpPr>
          <p:nvPr/>
        </p:nvSpPr>
        <p:spPr bwMode="auto">
          <a:xfrm>
            <a:off x="9171517" y="3124200"/>
            <a:ext cx="582083" cy="914400"/>
          </a:xfrm>
          <a:prstGeom prst="downArrow">
            <a:avLst>
              <a:gd name="adj1" fmla="val 50000"/>
              <a:gd name="adj2" fmla="val 52364"/>
            </a:avLst>
          </a:prstGeom>
          <a:solidFill>
            <a:srgbClr val="FF0066"/>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9pPr>
          </a:lstStyle>
          <a:p>
            <a:pPr>
              <a:spcBef>
                <a:spcPct val="0"/>
              </a:spcBef>
              <a:buClrTx/>
              <a:buSzTx/>
              <a:buFontTx/>
              <a:buNone/>
            </a:pPr>
            <a:endParaRPr lang="ar-OM" altLang="en-US" sz="1800"/>
          </a:p>
        </p:txBody>
      </p:sp>
      <p:sp>
        <p:nvSpPr>
          <p:cNvPr id="190475" name="AutoShape 11"/>
          <p:cNvSpPr>
            <a:spLocks noChangeArrowheads="1"/>
          </p:cNvSpPr>
          <p:nvPr/>
        </p:nvSpPr>
        <p:spPr bwMode="auto">
          <a:xfrm>
            <a:off x="2336801" y="3009900"/>
            <a:ext cx="480484" cy="647700"/>
          </a:xfrm>
          <a:prstGeom prst="downArrow">
            <a:avLst>
              <a:gd name="adj1" fmla="val 50000"/>
              <a:gd name="adj2" fmla="val 44934"/>
            </a:avLst>
          </a:prstGeom>
          <a:solidFill>
            <a:srgbClr val="FF0066"/>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9pPr>
          </a:lstStyle>
          <a:p>
            <a:pPr>
              <a:spcBef>
                <a:spcPct val="0"/>
              </a:spcBef>
              <a:buClrTx/>
              <a:buSzTx/>
              <a:buFontTx/>
              <a:buNone/>
            </a:pPr>
            <a:endParaRPr lang="ar-OM" altLang="en-US" sz="1800"/>
          </a:p>
        </p:txBody>
      </p:sp>
      <p:sp>
        <p:nvSpPr>
          <p:cNvPr id="190476" name="Text Box 12"/>
          <p:cNvSpPr txBox="1">
            <a:spLocks noChangeArrowheads="1"/>
          </p:cNvSpPr>
          <p:nvPr/>
        </p:nvSpPr>
        <p:spPr bwMode="auto">
          <a:xfrm>
            <a:off x="304800" y="5789614"/>
            <a:ext cx="5283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3"/>
              </a:buBlip>
              <a:defRPr sz="2000">
                <a:solidFill>
                  <a:schemeClr val="tx1"/>
                </a:solidFill>
                <a:latin typeface="Arial" panose="020B0604020202020204" pitchFamily="34" charset="0"/>
              </a:defRPr>
            </a:lvl9pPr>
          </a:lstStyle>
          <a:p>
            <a:pPr algn="ctr" rtl="0" eaLnBrk="1" hangingPunct="1">
              <a:spcBef>
                <a:spcPct val="50000"/>
              </a:spcBef>
              <a:buClrTx/>
              <a:buSzTx/>
              <a:buFontTx/>
              <a:buNone/>
            </a:pPr>
            <a:r>
              <a:rPr lang="en-US" altLang="ar-EG" sz="1800" b="1" dirty="0">
                <a:solidFill>
                  <a:srgbClr val="FF0000"/>
                </a:solidFill>
              </a:rPr>
              <a:t>If a Y chromosome is found the gonads should be surgically excised</a:t>
            </a:r>
            <a:endParaRPr lang="en-US" altLang="ar-EG" sz="1800" b="1" dirty="0">
              <a:solidFill>
                <a:srgbClr val="FF0000"/>
              </a:solidFill>
            </a:endParaRPr>
          </a:p>
        </p:txBody>
      </p:sp>
      <p:sp>
        <p:nvSpPr>
          <p:cNvPr id="49165" name="Line 14"/>
          <p:cNvSpPr>
            <a:spLocks noChangeShapeType="1"/>
          </p:cNvSpPr>
          <p:nvPr/>
        </p:nvSpPr>
        <p:spPr bwMode="auto">
          <a:xfrm>
            <a:off x="5903384" y="1844676"/>
            <a:ext cx="0" cy="4752975"/>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0471"/>
                                        </p:tgtEl>
                                        <p:attrNameLst>
                                          <p:attrName>style.visibility</p:attrName>
                                        </p:attrNameLst>
                                      </p:cBhvr>
                                      <p:to>
                                        <p:strVal val="visible"/>
                                      </p:to>
                                    </p:set>
                                    <p:anim calcmode="lin" valueType="num">
                                      <p:cBhvr additive="base">
                                        <p:cTn id="7" dur="500" fill="hold"/>
                                        <p:tgtEl>
                                          <p:spTgt spid="190471"/>
                                        </p:tgtEl>
                                        <p:attrNameLst>
                                          <p:attrName>ppt_x</p:attrName>
                                        </p:attrNameLst>
                                      </p:cBhvr>
                                      <p:tavLst>
                                        <p:tav tm="0">
                                          <p:val>
                                            <p:strVal val="#ppt_x"/>
                                          </p:val>
                                        </p:tav>
                                        <p:tav tm="100000">
                                          <p:val>
                                            <p:strVal val="#ppt_x"/>
                                          </p:val>
                                        </p:tav>
                                      </p:tavLst>
                                    </p:anim>
                                    <p:anim calcmode="lin" valueType="num">
                                      <p:cBhvr additive="base">
                                        <p:cTn id="8" dur="500" fill="hold"/>
                                        <p:tgtEl>
                                          <p:spTgt spid="19047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0470"/>
                                        </p:tgtEl>
                                        <p:attrNameLst>
                                          <p:attrName>style.visibility</p:attrName>
                                        </p:attrNameLst>
                                      </p:cBhvr>
                                      <p:to>
                                        <p:strVal val="visible"/>
                                      </p:to>
                                    </p:set>
                                    <p:anim calcmode="lin" valueType="num">
                                      <p:cBhvr additive="base">
                                        <p:cTn id="12" dur="500" fill="hold"/>
                                        <p:tgtEl>
                                          <p:spTgt spid="190470"/>
                                        </p:tgtEl>
                                        <p:attrNameLst>
                                          <p:attrName>ppt_x</p:attrName>
                                        </p:attrNameLst>
                                      </p:cBhvr>
                                      <p:tavLst>
                                        <p:tav tm="0">
                                          <p:val>
                                            <p:strVal val="#ppt_x"/>
                                          </p:val>
                                        </p:tav>
                                        <p:tav tm="100000">
                                          <p:val>
                                            <p:strVal val="#ppt_x"/>
                                          </p:val>
                                        </p:tav>
                                      </p:tavLst>
                                    </p:anim>
                                    <p:anim calcmode="lin" valueType="num">
                                      <p:cBhvr additive="base">
                                        <p:cTn id="13" dur="500" fill="hold"/>
                                        <p:tgtEl>
                                          <p:spTgt spid="19047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90468"/>
                                        </p:tgtEl>
                                        <p:attrNameLst>
                                          <p:attrName>style.visibility</p:attrName>
                                        </p:attrNameLst>
                                      </p:cBhvr>
                                      <p:to>
                                        <p:strVal val="visible"/>
                                      </p:to>
                                    </p:set>
                                    <p:anim calcmode="lin" valueType="num">
                                      <p:cBhvr additive="base">
                                        <p:cTn id="17" dur="500" fill="hold"/>
                                        <p:tgtEl>
                                          <p:spTgt spid="190468"/>
                                        </p:tgtEl>
                                        <p:attrNameLst>
                                          <p:attrName>ppt_x</p:attrName>
                                        </p:attrNameLst>
                                      </p:cBhvr>
                                      <p:tavLst>
                                        <p:tav tm="0">
                                          <p:val>
                                            <p:strVal val="#ppt_x"/>
                                          </p:val>
                                        </p:tav>
                                        <p:tav tm="100000">
                                          <p:val>
                                            <p:strVal val="#ppt_x"/>
                                          </p:val>
                                        </p:tav>
                                      </p:tavLst>
                                    </p:anim>
                                    <p:anim calcmode="lin" valueType="num">
                                      <p:cBhvr additive="base">
                                        <p:cTn id="18" dur="500" fill="hold"/>
                                        <p:tgtEl>
                                          <p:spTgt spid="19046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0469"/>
                                        </p:tgtEl>
                                        <p:attrNameLst>
                                          <p:attrName>style.visibility</p:attrName>
                                        </p:attrNameLst>
                                      </p:cBhvr>
                                      <p:to>
                                        <p:strVal val="visible"/>
                                      </p:to>
                                    </p:set>
                                    <p:anim calcmode="lin" valueType="num">
                                      <p:cBhvr additive="base">
                                        <p:cTn id="22" dur="500" fill="hold"/>
                                        <p:tgtEl>
                                          <p:spTgt spid="190469"/>
                                        </p:tgtEl>
                                        <p:attrNameLst>
                                          <p:attrName>ppt_x</p:attrName>
                                        </p:attrNameLst>
                                      </p:cBhvr>
                                      <p:tavLst>
                                        <p:tav tm="0">
                                          <p:val>
                                            <p:strVal val="#ppt_x"/>
                                          </p:val>
                                        </p:tav>
                                        <p:tav tm="100000">
                                          <p:val>
                                            <p:strVal val="#ppt_x"/>
                                          </p:val>
                                        </p:tav>
                                      </p:tavLst>
                                    </p:anim>
                                    <p:anim calcmode="lin" valueType="num">
                                      <p:cBhvr additive="base">
                                        <p:cTn id="23" dur="500" fill="hold"/>
                                        <p:tgtEl>
                                          <p:spTgt spid="19046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0475"/>
                                        </p:tgtEl>
                                        <p:attrNameLst>
                                          <p:attrName>style.visibility</p:attrName>
                                        </p:attrNameLst>
                                      </p:cBhvr>
                                      <p:to>
                                        <p:strVal val="visible"/>
                                      </p:to>
                                    </p:set>
                                    <p:anim calcmode="lin" valueType="num">
                                      <p:cBhvr additive="base">
                                        <p:cTn id="28" dur="500" fill="hold"/>
                                        <p:tgtEl>
                                          <p:spTgt spid="190475"/>
                                        </p:tgtEl>
                                        <p:attrNameLst>
                                          <p:attrName>ppt_x</p:attrName>
                                        </p:attrNameLst>
                                      </p:cBhvr>
                                      <p:tavLst>
                                        <p:tav tm="0">
                                          <p:val>
                                            <p:strVal val="#ppt_x"/>
                                          </p:val>
                                        </p:tav>
                                        <p:tav tm="100000">
                                          <p:val>
                                            <p:strVal val="#ppt_x"/>
                                          </p:val>
                                        </p:tav>
                                      </p:tavLst>
                                    </p:anim>
                                    <p:anim calcmode="lin" valueType="num">
                                      <p:cBhvr additive="base">
                                        <p:cTn id="29" dur="500" fill="hold"/>
                                        <p:tgtEl>
                                          <p:spTgt spid="190475"/>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90472"/>
                                        </p:tgtEl>
                                        <p:attrNameLst>
                                          <p:attrName>style.visibility</p:attrName>
                                        </p:attrNameLst>
                                      </p:cBhvr>
                                      <p:to>
                                        <p:strVal val="visible"/>
                                      </p:to>
                                    </p:set>
                                    <p:anim calcmode="lin" valueType="num">
                                      <p:cBhvr additive="base">
                                        <p:cTn id="33" dur="500" fill="hold"/>
                                        <p:tgtEl>
                                          <p:spTgt spid="190472"/>
                                        </p:tgtEl>
                                        <p:attrNameLst>
                                          <p:attrName>ppt_x</p:attrName>
                                        </p:attrNameLst>
                                      </p:cBhvr>
                                      <p:tavLst>
                                        <p:tav tm="0">
                                          <p:val>
                                            <p:strVal val="#ppt_x"/>
                                          </p:val>
                                        </p:tav>
                                        <p:tav tm="100000">
                                          <p:val>
                                            <p:strVal val="#ppt_x"/>
                                          </p:val>
                                        </p:tav>
                                      </p:tavLst>
                                    </p:anim>
                                    <p:anim calcmode="lin" valueType="num">
                                      <p:cBhvr additive="base">
                                        <p:cTn id="34" dur="500" fill="hold"/>
                                        <p:tgtEl>
                                          <p:spTgt spid="19047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0476"/>
                                        </p:tgtEl>
                                        <p:attrNameLst>
                                          <p:attrName>style.visibility</p:attrName>
                                        </p:attrNameLst>
                                      </p:cBhvr>
                                      <p:to>
                                        <p:strVal val="visible"/>
                                      </p:to>
                                    </p:set>
                                    <p:anim calcmode="lin" valueType="num">
                                      <p:cBhvr additive="base">
                                        <p:cTn id="39" dur="500" fill="hold"/>
                                        <p:tgtEl>
                                          <p:spTgt spid="190476"/>
                                        </p:tgtEl>
                                        <p:attrNameLst>
                                          <p:attrName>ppt_x</p:attrName>
                                        </p:attrNameLst>
                                      </p:cBhvr>
                                      <p:tavLst>
                                        <p:tav tm="0">
                                          <p:val>
                                            <p:strVal val="#ppt_x"/>
                                          </p:val>
                                        </p:tav>
                                        <p:tav tm="100000">
                                          <p:val>
                                            <p:strVal val="#ppt_x"/>
                                          </p:val>
                                        </p:tav>
                                      </p:tavLst>
                                    </p:anim>
                                    <p:anim calcmode="lin" valueType="num">
                                      <p:cBhvr additive="base">
                                        <p:cTn id="40" dur="500" fill="hold"/>
                                        <p:tgtEl>
                                          <p:spTgt spid="19047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0474"/>
                                        </p:tgtEl>
                                        <p:attrNameLst>
                                          <p:attrName>style.visibility</p:attrName>
                                        </p:attrNameLst>
                                      </p:cBhvr>
                                      <p:to>
                                        <p:strVal val="visible"/>
                                      </p:to>
                                    </p:set>
                                    <p:anim calcmode="lin" valueType="num">
                                      <p:cBhvr additive="base">
                                        <p:cTn id="45" dur="500" fill="hold"/>
                                        <p:tgtEl>
                                          <p:spTgt spid="190474"/>
                                        </p:tgtEl>
                                        <p:attrNameLst>
                                          <p:attrName>ppt_x</p:attrName>
                                        </p:attrNameLst>
                                      </p:cBhvr>
                                      <p:tavLst>
                                        <p:tav tm="0">
                                          <p:val>
                                            <p:strVal val="#ppt_x"/>
                                          </p:val>
                                        </p:tav>
                                        <p:tav tm="100000">
                                          <p:val>
                                            <p:strVal val="#ppt_x"/>
                                          </p:val>
                                        </p:tav>
                                      </p:tavLst>
                                    </p:anim>
                                    <p:anim calcmode="lin" valueType="num">
                                      <p:cBhvr additive="base">
                                        <p:cTn id="46" dur="500" fill="hold"/>
                                        <p:tgtEl>
                                          <p:spTgt spid="19047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190473"/>
                                        </p:tgtEl>
                                        <p:attrNameLst>
                                          <p:attrName>style.visibility</p:attrName>
                                        </p:attrNameLst>
                                      </p:cBhvr>
                                      <p:to>
                                        <p:strVal val="visible"/>
                                      </p:to>
                                    </p:set>
                                    <p:anim calcmode="lin" valueType="num">
                                      <p:cBhvr additive="base">
                                        <p:cTn id="50" dur="500" fill="hold"/>
                                        <p:tgtEl>
                                          <p:spTgt spid="190473"/>
                                        </p:tgtEl>
                                        <p:attrNameLst>
                                          <p:attrName>ppt_x</p:attrName>
                                        </p:attrNameLst>
                                      </p:cBhvr>
                                      <p:tavLst>
                                        <p:tav tm="0">
                                          <p:val>
                                            <p:strVal val="#ppt_x"/>
                                          </p:val>
                                        </p:tav>
                                        <p:tav tm="100000">
                                          <p:val>
                                            <p:strVal val="#ppt_x"/>
                                          </p:val>
                                        </p:tav>
                                      </p:tavLst>
                                    </p:anim>
                                    <p:anim calcmode="lin" valueType="num">
                                      <p:cBhvr additive="base">
                                        <p:cTn id="51" dur="500" fill="hold"/>
                                        <p:tgtEl>
                                          <p:spTgt spid="1904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utoUpdateAnimBg="0"/>
      <p:bldP spid="190469" grpId="0" autoUpdateAnimBg="0"/>
      <p:bldP spid="190470" grpId="0" animBg="1"/>
      <p:bldP spid="190471" grpId="0" animBg="1"/>
      <p:bldP spid="190472" grpId="0" autoUpdateAnimBg="0"/>
      <p:bldP spid="190473" grpId="0" autoUpdateAnimBg="0"/>
      <p:bldP spid="190474" grpId="0" animBg="1"/>
      <p:bldP spid="190475" grpId="0" animBg="1"/>
      <p:bldP spid="190476"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ar-EG" dirty="0">
                <a:solidFill>
                  <a:srgbClr val="FF0000"/>
                </a:solidFill>
                <a:effectLst/>
              </a:rPr>
              <a:t>Autoimmune related dysfunction </a:t>
            </a:r>
            <a:endParaRPr lang="en-US" altLang="ar-EG" dirty="0">
              <a:solidFill>
                <a:srgbClr val="FF0000"/>
              </a:solidFill>
              <a:effectLst/>
            </a:endParaRPr>
          </a:p>
        </p:txBody>
      </p:sp>
      <p:sp>
        <p:nvSpPr>
          <p:cNvPr id="191491" name="Rectangle 3"/>
          <p:cNvSpPr>
            <a:spLocks noGrp="1" noChangeArrowheads="1"/>
          </p:cNvSpPr>
          <p:nvPr>
            <p:ph type="body" idx="1"/>
          </p:nvPr>
        </p:nvSpPr>
        <p:spPr>
          <a:xfrm>
            <a:off x="609600" y="1600201"/>
            <a:ext cx="11582400" cy="4924425"/>
          </a:xfrm>
        </p:spPr>
        <p:txBody>
          <a:bodyPr/>
          <a:lstStyle/>
          <a:p>
            <a:pPr algn="l" rtl="0" eaLnBrk="1" hangingPunct="1">
              <a:lnSpc>
                <a:spcPct val="90000"/>
              </a:lnSpc>
              <a:defRPr/>
            </a:pPr>
            <a:r>
              <a:rPr lang="en-US" altLang="ar-EG" sz="2800" dirty="0"/>
              <a:t>The most common association is with thyroid disease, but the </a:t>
            </a:r>
            <a:r>
              <a:rPr lang="en-US" altLang="ar-EG" sz="2800" dirty="0" err="1"/>
              <a:t>parathyroids</a:t>
            </a:r>
            <a:r>
              <a:rPr lang="en-US" altLang="ar-EG" sz="2800" dirty="0"/>
              <a:t> and adrenals can also be affected</a:t>
            </a:r>
            <a:endParaRPr lang="en-US" altLang="ar-EG" sz="2800" dirty="0"/>
          </a:p>
          <a:p>
            <a:pPr algn="l" rtl="0" eaLnBrk="1" hangingPunct="1">
              <a:lnSpc>
                <a:spcPct val="90000"/>
              </a:lnSpc>
              <a:defRPr/>
            </a:pPr>
            <a:r>
              <a:rPr lang="en-US" altLang="ar-EG" sz="2800" dirty="0"/>
              <a:t>Several studies have shown laboratory evidence of immune problems in about 15-40% of women with premature ovarian failure</a:t>
            </a:r>
            <a:endParaRPr lang="en-US" altLang="ar-EG" sz="2800" dirty="0"/>
          </a:p>
          <a:p>
            <a:pPr algn="l" rtl="0" eaLnBrk="1" hangingPunct="1">
              <a:lnSpc>
                <a:spcPct val="90000"/>
              </a:lnSpc>
              <a:defRPr/>
            </a:pPr>
            <a:r>
              <a:rPr lang="en-US" altLang="ar-EG" sz="2800" b="1" dirty="0"/>
              <a:t>In general, ovarian biopsy is not indicated in patients with premature ovarian failure since no clinically useful information will be obtained</a:t>
            </a:r>
            <a:endParaRPr lang="en-US" altLang="ar-EG" sz="28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2050" name="Picture 2" descr="lama slama (@lamasadq) — Likes | ASKfm"/>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0" y="-1683568"/>
            <a:ext cx="12192000" cy="93037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Mini-OSCE  </a:t>
            </a:r>
            <a:r>
              <a:rPr lang="en-US" dirty="0" err="1"/>
              <a:t>Obs</a:t>
            </a:r>
            <a:r>
              <a:rPr lang="en-US" dirty="0"/>
              <a:t> &amp; </a:t>
            </a:r>
            <a:r>
              <a:rPr lang="en-US" dirty="0" err="1"/>
              <a:t>Gyn</a:t>
            </a:r>
            <a:br>
              <a:rPr lang="en-US" dirty="0"/>
            </a:br>
            <a:r>
              <a:rPr lang="en-US" dirty="0"/>
              <a:t>19/12/2018</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endParaRPr lang="en-GB" dirty="0"/>
          </a:p>
        </p:txBody>
      </p:sp>
      <p:sp>
        <p:nvSpPr>
          <p:cNvPr id="3" name="Content Placeholder 2"/>
          <p:cNvSpPr>
            <a:spLocks noGrp="1"/>
          </p:cNvSpPr>
          <p:nvPr>
            <p:ph idx="1"/>
          </p:nvPr>
        </p:nvSpPr>
        <p:spPr/>
        <p:txBody>
          <a:bodyPr>
            <a:normAutofit lnSpcReduction="10000"/>
          </a:bodyPr>
          <a:lstStyle/>
          <a:p>
            <a:pPr marL="82550" indent="0" algn="l" rtl="0">
              <a:buNone/>
            </a:pPr>
            <a:r>
              <a:rPr lang="en-GB" b="1" dirty="0"/>
              <a:t>1 ) </a:t>
            </a:r>
            <a:r>
              <a:rPr lang="en-GB" b="1" dirty="0" err="1"/>
              <a:t>Dx</a:t>
            </a:r>
            <a:r>
              <a:rPr lang="en-GB" b="1" dirty="0"/>
              <a:t>: </a:t>
            </a:r>
            <a:br>
              <a:rPr lang="en-GB" b="1" dirty="0"/>
            </a:br>
            <a:r>
              <a:rPr lang="en-GB" dirty="0">
                <a:solidFill>
                  <a:srgbClr val="FF0000"/>
                </a:solidFill>
              </a:rPr>
              <a:t>shoulder dystocia</a:t>
            </a:r>
            <a:endParaRPr lang="en-GB" dirty="0">
              <a:solidFill>
                <a:srgbClr val="FF0000"/>
              </a:solidFill>
            </a:endParaRPr>
          </a:p>
          <a:p>
            <a:pPr marL="82550" indent="0" algn="l" rtl="0">
              <a:buNone/>
            </a:pPr>
            <a:r>
              <a:rPr lang="en-GB" b="1" dirty="0"/>
              <a:t>2 ) 3 risk factors:</a:t>
            </a:r>
            <a:br>
              <a:rPr lang="en-GB" dirty="0"/>
            </a:br>
            <a:r>
              <a:rPr lang="en-GB" dirty="0">
                <a:solidFill>
                  <a:srgbClr val="FF0000"/>
                </a:solidFill>
              </a:rPr>
              <a:t>Macrosomia, gestational DM, previous dystocia</a:t>
            </a:r>
            <a:endParaRPr lang="en-GB" dirty="0">
              <a:solidFill>
                <a:srgbClr val="FF0000"/>
              </a:solidFill>
            </a:endParaRPr>
          </a:p>
          <a:p>
            <a:pPr marL="82550" indent="0" algn="l" rtl="0">
              <a:buNone/>
            </a:pPr>
            <a:r>
              <a:rPr lang="en-GB" b="1" dirty="0"/>
              <a:t>3 ) 2 initial manoeuvres:</a:t>
            </a:r>
            <a:br>
              <a:rPr lang="en-GB" dirty="0"/>
            </a:br>
            <a:r>
              <a:rPr lang="en-GB" dirty="0" err="1">
                <a:solidFill>
                  <a:srgbClr val="FF0000"/>
                </a:solidFill>
              </a:rPr>
              <a:t>McRoberts</a:t>
            </a:r>
            <a:r>
              <a:rPr lang="en-GB" dirty="0">
                <a:solidFill>
                  <a:srgbClr val="FF0000"/>
                </a:solidFill>
              </a:rPr>
              <a:t> and </a:t>
            </a:r>
            <a:r>
              <a:rPr lang="en-GB" dirty="0" err="1">
                <a:solidFill>
                  <a:srgbClr val="FF0000"/>
                </a:solidFill>
              </a:rPr>
              <a:t>suprapubic</a:t>
            </a:r>
            <a:r>
              <a:rPr lang="en-GB" dirty="0">
                <a:solidFill>
                  <a:srgbClr val="FF0000"/>
                </a:solidFill>
              </a:rPr>
              <a:t> pressure</a:t>
            </a:r>
            <a:endParaRPr lang="en-GB" dirty="0">
              <a:solidFill>
                <a:srgbClr val="FF0000"/>
              </a:solidFill>
            </a:endParaRPr>
          </a:p>
          <a:p>
            <a:pPr marL="82550" indent="0" algn="l" rtl="0">
              <a:buNone/>
            </a:pPr>
            <a:r>
              <a:rPr lang="en-GB" b="1" dirty="0"/>
              <a:t>4 ) 2 complications;</a:t>
            </a:r>
            <a:br>
              <a:rPr lang="en-GB" dirty="0"/>
            </a:br>
            <a:r>
              <a:rPr lang="en-GB" dirty="0">
                <a:solidFill>
                  <a:srgbClr val="FF0000"/>
                </a:solidFill>
              </a:rPr>
              <a:t>Perineal and vaginal laceration, PPH</a:t>
            </a:r>
            <a:endParaRPr lang="en-GB" dirty="0">
              <a:solidFill>
                <a:srgbClr val="FF0000"/>
              </a:solidFill>
            </a:endParaRPr>
          </a:p>
          <a:p>
            <a:pPr marL="82550" indent="0" algn="l" rtl="0">
              <a:buNone/>
            </a:pPr>
            <a:r>
              <a:rPr lang="en-GB" dirty="0">
                <a:solidFill>
                  <a:srgbClr val="FF0000"/>
                </a:solidFill>
              </a:rPr>
              <a:t>brachial plexus injury</a:t>
            </a:r>
            <a:endParaRPr lang="en-GB" dirty="0">
              <a:solidFill>
                <a:srgbClr val="FF0000"/>
              </a:solidFill>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48717" y="2"/>
            <a:ext cx="2843284" cy="2415653"/>
          </a:xfrm>
          <a:prstGeom prst="rect">
            <a:avLst/>
          </a:prstGeom>
        </p:spPr>
      </p:pic>
      <p:sp>
        <p:nvSpPr>
          <p:cNvPr id="4" name="Rectangles 3"/>
          <p:cNvSpPr/>
          <p:nvPr/>
        </p:nvSpPr>
        <p:spPr>
          <a:xfrm>
            <a:off x="959485" y="2180590"/>
            <a:ext cx="4647565"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959485" y="299974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1086485" y="312674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959485" y="383032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Rectangles 8"/>
          <p:cNvSpPr/>
          <p:nvPr/>
        </p:nvSpPr>
        <p:spPr>
          <a:xfrm>
            <a:off x="888365" y="4646930"/>
            <a:ext cx="7575550" cy="908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P spid="8" grpId="0" bldLvl="0" animBg="1"/>
      <p:bldP spid="9" grpId="0" bldLvl="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a:t>
            </a:r>
            <a:endParaRPr lang="en-GB" dirty="0"/>
          </a:p>
        </p:txBody>
      </p:sp>
      <p:sp>
        <p:nvSpPr>
          <p:cNvPr id="3" name="Content Placeholder 2"/>
          <p:cNvSpPr>
            <a:spLocks noGrp="1"/>
          </p:cNvSpPr>
          <p:nvPr>
            <p:ph idx="1"/>
          </p:nvPr>
        </p:nvSpPr>
        <p:spPr/>
        <p:txBody>
          <a:bodyPr>
            <a:normAutofit fontScale="87500" lnSpcReduction="20000"/>
          </a:bodyPr>
          <a:lstStyle/>
          <a:p>
            <a:pPr marL="82550" indent="0" algn="l" rtl="0">
              <a:buNone/>
            </a:pPr>
            <a:r>
              <a:rPr lang="en-GB" b="1" dirty="0"/>
              <a:t>1 ) Instruments name:</a:t>
            </a:r>
            <a:br>
              <a:rPr lang="en-GB" dirty="0"/>
            </a:br>
            <a:r>
              <a:rPr lang="en-GB" dirty="0">
                <a:solidFill>
                  <a:srgbClr val="FF0000"/>
                </a:solidFill>
              </a:rPr>
              <a:t>cervical spatula, endocervical brush</a:t>
            </a:r>
            <a:endParaRPr lang="en-GB" dirty="0">
              <a:solidFill>
                <a:srgbClr val="FF0000"/>
              </a:solidFill>
            </a:endParaRPr>
          </a:p>
          <a:p>
            <a:pPr marL="82550" indent="0" algn="l" rtl="0">
              <a:buNone/>
            </a:pPr>
            <a:r>
              <a:rPr lang="en-GB" b="1" dirty="0"/>
              <a:t>2 ) Name of the labelled area:</a:t>
            </a:r>
            <a:br>
              <a:rPr lang="en-GB" dirty="0"/>
            </a:br>
            <a:r>
              <a:rPr lang="en-GB" dirty="0">
                <a:solidFill>
                  <a:srgbClr val="FF0000"/>
                </a:solidFill>
              </a:rPr>
              <a:t>transformational zone</a:t>
            </a:r>
            <a:endParaRPr lang="en-GB" dirty="0">
              <a:solidFill>
                <a:srgbClr val="FF0000"/>
              </a:solidFill>
            </a:endParaRPr>
          </a:p>
          <a:p>
            <a:pPr marL="82550" indent="0" algn="l" rtl="0">
              <a:buNone/>
            </a:pPr>
            <a:r>
              <a:rPr lang="en-GB" b="1" dirty="0"/>
              <a:t>3 ) Definition of the area;</a:t>
            </a:r>
            <a:br>
              <a:rPr lang="en-GB" dirty="0"/>
            </a:br>
            <a:r>
              <a:rPr lang="en-GB" dirty="0">
                <a:solidFill>
                  <a:srgbClr val="FF0000"/>
                </a:solidFill>
              </a:rPr>
              <a:t>area between old and new </a:t>
            </a:r>
            <a:r>
              <a:rPr lang="en-GB" dirty="0" err="1">
                <a:solidFill>
                  <a:srgbClr val="FF0000"/>
                </a:solidFill>
              </a:rPr>
              <a:t>sequamocolumner</a:t>
            </a:r>
            <a:r>
              <a:rPr lang="en-GB" dirty="0">
                <a:solidFill>
                  <a:srgbClr val="FF0000"/>
                </a:solidFill>
              </a:rPr>
              <a:t> junction</a:t>
            </a:r>
            <a:endParaRPr lang="en-GB" dirty="0">
              <a:solidFill>
                <a:srgbClr val="FF0000"/>
              </a:solidFill>
            </a:endParaRPr>
          </a:p>
          <a:p>
            <a:pPr marL="82550" indent="0" algn="l" rtl="0">
              <a:buNone/>
            </a:pPr>
            <a:r>
              <a:rPr lang="en-GB" b="1" dirty="0"/>
              <a:t>4 ) 2 methods for screening:</a:t>
            </a:r>
            <a:br>
              <a:rPr lang="en-GB" dirty="0"/>
            </a:br>
            <a:r>
              <a:rPr lang="en-GB" dirty="0">
                <a:solidFill>
                  <a:srgbClr val="FF0000"/>
                </a:solidFill>
              </a:rPr>
              <a:t>cervical cytology, high risk HPV testing</a:t>
            </a:r>
            <a:endParaRPr lang="en-GB" dirty="0">
              <a:solidFill>
                <a:srgbClr val="FF0000"/>
              </a:solidFill>
            </a:endParaRPr>
          </a:p>
          <a:p>
            <a:pPr marL="82550" indent="0" algn="l" rtl="0">
              <a:buNone/>
            </a:pPr>
            <a:r>
              <a:rPr lang="en-GB" b="1" dirty="0"/>
              <a:t>5 ) Methods of cervical cytology;</a:t>
            </a:r>
            <a:br>
              <a:rPr lang="en-GB" dirty="0"/>
            </a:br>
            <a:r>
              <a:rPr lang="en-GB" dirty="0">
                <a:solidFill>
                  <a:srgbClr val="FF0000"/>
                </a:solidFill>
              </a:rPr>
              <a:t>Conventional method, liquid based cervical cytology</a:t>
            </a:r>
            <a:endParaRPr lang="en-GB" dirty="0">
              <a:solidFill>
                <a:srgbClr val="FF0000"/>
              </a:solidFill>
            </a:endParaRPr>
          </a:p>
          <a:p>
            <a:pPr marL="82550" indent="0" algn="l" rtl="0">
              <a:buNone/>
            </a:pPr>
            <a:r>
              <a:rPr lang="en-GB" b="1" dirty="0"/>
              <a:t>6 ) If cytology show CIN 2 what is the next step:</a:t>
            </a:r>
            <a:br>
              <a:rPr lang="en-GB" dirty="0"/>
            </a:br>
            <a:r>
              <a:rPr lang="en-GB" dirty="0"/>
              <a:t> </a:t>
            </a:r>
            <a:r>
              <a:rPr lang="en-GB" dirty="0">
                <a:solidFill>
                  <a:srgbClr val="FF0000"/>
                </a:solidFill>
              </a:rPr>
              <a:t>colposcopy + cervical punch biopsy + endocervical curettage</a:t>
            </a:r>
            <a:endParaRPr lang="en-GB" dirty="0">
              <a:solidFill>
                <a:srgbClr val="FF0000"/>
              </a:solidFill>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34075" y="0"/>
            <a:ext cx="6257925" cy="2945130"/>
          </a:xfrm>
          <a:prstGeom prst="rect">
            <a:avLst/>
          </a:prstGeom>
        </p:spPr>
      </p:pic>
      <p:sp>
        <p:nvSpPr>
          <p:cNvPr id="6" name="Rectangles 5"/>
          <p:cNvSpPr/>
          <p:nvPr/>
        </p:nvSpPr>
        <p:spPr>
          <a:xfrm>
            <a:off x="838200" y="2140585"/>
            <a:ext cx="463931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951230" y="2774950"/>
            <a:ext cx="4647565"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951230" y="344995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1001395" y="410083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Rectangles 8"/>
          <p:cNvSpPr/>
          <p:nvPr/>
        </p:nvSpPr>
        <p:spPr>
          <a:xfrm>
            <a:off x="838200" y="476821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Rectangles 9"/>
          <p:cNvSpPr/>
          <p:nvPr/>
        </p:nvSpPr>
        <p:spPr>
          <a:xfrm>
            <a:off x="951230" y="5419725"/>
            <a:ext cx="897763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7" grpId="0" bldLvl="0" animBg="1"/>
      <p:bldP spid="8" grpId="0" bldLvl="0" animBg="1"/>
      <p:bldP spid="9" grpId="0" bldLvl="0" animBg="1"/>
      <p:bldP spid="10" grpId="0" bldLvl="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a:t>
            </a:r>
            <a:endParaRPr lang="en-GB" dirty="0"/>
          </a:p>
        </p:txBody>
      </p:sp>
      <p:sp>
        <p:nvSpPr>
          <p:cNvPr id="3" name="Content Placeholder 2"/>
          <p:cNvSpPr>
            <a:spLocks noGrp="1"/>
          </p:cNvSpPr>
          <p:nvPr>
            <p:ph idx="1"/>
          </p:nvPr>
        </p:nvSpPr>
        <p:spPr>
          <a:xfrm>
            <a:off x="838200" y="1825625"/>
            <a:ext cx="7558405" cy="4351655"/>
          </a:xfrm>
        </p:spPr>
        <p:txBody>
          <a:bodyPr>
            <a:normAutofit fontScale="87500" lnSpcReduction="20000"/>
          </a:bodyPr>
          <a:lstStyle/>
          <a:p>
            <a:pPr marL="82550" indent="0" algn="l" rtl="0">
              <a:buNone/>
            </a:pPr>
            <a:r>
              <a:rPr lang="en-GB" b="1" dirty="0"/>
              <a:t>1 ) </a:t>
            </a:r>
            <a:r>
              <a:rPr lang="en-GB" b="1" dirty="0" err="1"/>
              <a:t>Dx</a:t>
            </a:r>
            <a:r>
              <a:rPr lang="en-GB" b="1" dirty="0"/>
              <a:t>: </a:t>
            </a:r>
            <a:br>
              <a:rPr lang="en-GB" dirty="0"/>
            </a:br>
            <a:r>
              <a:rPr lang="en-GB" dirty="0">
                <a:solidFill>
                  <a:srgbClr val="FF0000"/>
                </a:solidFill>
              </a:rPr>
              <a:t>shoulder impaction</a:t>
            </a:r>
            <a:endParaRPr lang="en-GB" dirty="0">
              <a:solidFill>
                <a:srgbClr val="FF0000"/>
              </a:solidFill>
            </a:endParaRPr>
          </a:p>
          <a:p>
            <a:pPr marL="82550" indent="0" algn="l" rtl="0">
              <a:buNone/>
            </a:pPr>
            <a:r>
              <a:rPr lang="en-GB" b="1" dirty="0"/>
              <a:t>2 ) Presentation: </a:t>
            </a:r>
            <a:br>
              <a:rPr lang="en-GB" dirty="0"/>
            </a:br>
            <a:r>
              <a:rPr lang="en-GB" dirty="0">
                <a:solidFill>
                  <a:srgbClr val="FF0000"/>
                </a:solidFill>
              </a:rPr>
              <a:t>shoulder presentation</a:t>
            </a:r>
            <a:endParaRPr lang="en-GB" dirty="0">
              <a:solidFill>
                <a:srgbClr val="FF0000"/>
              </a:solidFill>
            </a:endParaRPr>
          </a:p>
          <a:p>
            <a:pPr marL="82550" indent="0" algn="l" rtl="0">
              <a:buNone/>
            </a:pPr>
            <a:r>
              <a:rPr lang="en-GB" b="1" dirty="0"/>
              <a:t>3 ) Lie: </a:t>
            </a:r>
            <a:br>
              <a:rPr lang="en-GB" dirty="0"/>
            </a:br>
            <a:r>
              <a:rPr lang="en-GB" dirty="0">
                <a:solidFill>
                  <a:srgbClr val="FF0000"/>
                </a:solidFill>
              </a:rPr>
              <a:t>transversals lie</a:t>
            </a:r>
            <a:endParaRPr lang="en-GB" dirty="0">
              <a:solidFill>
                <a:srgbClr val="FF0000"/>
              </a:solidFill>
            </a:endParaRPr>
          </a:p>
          <a:p>
            <a:pPr marL="82550" indent="0" algn="l" rtl="0">
              <a:buNone/>
            </a:pPr>
            <a:r>
              <a:rPr lang="en-GB" b="1" dirty="0"/>
              <a:t>4 ) 4 causes:</a:t>
            </a:r>
            <a:br>
              <a:rPr lang="en-GB" dirty="0"/>
            </a:br>
            <a:r>
              <a:rPr lang="en-GB" dirty="0">
                <a:solidFill>
                  <a:srgbClr val="FF0000"/>
                </a:solidFill>
              </a:rPr>
              <a:t>polyhydramnios, abdominal wall laxity, placenta previa, large fibroid</a:t>
            </a:r>
            <a:endParaRPr lang="en-GB" dirty="0">
              <a:solidFill>
                <a:srgbClr val="FF0000"/>
              </a:solidFill>
            </a:endParaRPr>
          </a:p>
          <a:p>
            <a:pPr marL="82550" indent="0" algn="l" rtl="0">
              <a:buNone/>
            </a:pPr>
            <a:r>
              <a:rPr lang="en-GB" b="1" dirty="0"/>
              <a:t>5 ) 3 maternal and </a:t>
            </a:r>
            <a:r>
              <a:rPr lang="en-GB" b="1" dirty="0" err="1"/>
              <a:t>fetal</a:t>
            </a:r>
            <a:r>
              <a:rPr lang="en-GB" b="1" dirty="0"/>
              <a:t> complication:</a:t>
            </a:r>
            <a:br>
              <a:rPr lang="en-GB" dirty="0"/>
            </a:br>
            <a:r>
              <a:rPr lang="en-GB" dirty="0">
                <a:solidFill>
                  <a:srgbClr val="FF0000"/>
                </a:solidFill>
              </a:rPr>
              <a:t>Asphyxia and death</a:t>
            </a:r>
            <a:br>
              <a:rPr lang="en-GB" dirty="0">
                <a:solidFill>
                  <a:srgbClr val="FF0000"/>
                </a:solidFill>
              </a:rPr>
            </a:br>
            <a:r>
              <a:rPr lang="en-GB" dirty="0">
                <a:solidFill>
                  <a:srgbClr val="FF0000"/>
                </a:solidFill>
              </a:rPr>
              <a:t>Brachial plexus injury and clavicular fracture</a:t>
            </a:r>
            <a:br>
              <a:rPr lang="en-GB" dirty="0">
                <a:solidFill>
                  <a:srgbClr val="FF0000"/>
                </a:solidFill>
              </a:rPr>
            </a:br>
            <a:r>
              <a:rPr lang="en-GB" dirty="0">
                <a:solidFill>
                  <a:srgbClr val="FF0000"/>
                </a:solidFill>
              </a:rPr>
              <a:t>Pelvic tissue lacerations and postpartum </a:t>
            </a:r>
            <a:r>
              <a:rPr lang="en-GB" dirty="0" err="1">
                <a:solidFill>
                  <a:srgbClr val="FF0000"/>
                </a:solidFill>
              </a:rPr>
              <a:t>hemorrhage</a:t>
            </a:r>
            <a:endParaRPr lang="en-GB" dirty="0">
              <a:solidFill>
                <a:srgbClr val="FF0000"/>
              </a:solidFill>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21090" y="0"/>
            <a:ext cx="3556635" cy="6261100"/>
          </a:xfrm>
          <a:prstGeom prst="rect">
            <a:avLst/>
          </a:prstGeom>
        </p:spPr>
      </p:pic>
      <p:sp>
        <p:nvSpPr>
          <p:cNvPr id="6" name="Rectangles 5"/>
          <p:cNvSpPr/>
          <p:nvPr/>
        </p:nvSpPr>
        <p:spPr>
          <a:xfrm>
            <a:off x="1000760" y="210629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1000760" y="278257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901065" y="340804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1000760" y="4118610"/>
            <a:ext cx="7575550" cy="632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Rectangles 8"/>
          <p:cNvSpPr/>
          <p:nvPr/>
        </p:nvSpPr>
        <p:spPr>
          <a:xfrm>
            <a:off x="821055" y="5052060"/>
            <a:ext cx="7575550" cy="850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7" grpId="0" bldLvl="0" animBg="1"/>
      <p:bldP spid="8"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31165" y="476885"/>
            <a:ext cx="9437370" cy="5184775"/>
          </a:xfrm>
        </p:spPr>
        <p:txBody>
          <a:bodyPr/>
          <a:lstStyle/>
          <a:p>
            <a:pPr marL="0" indent="0" algn="l">
              <a:buNone/>
            </a:pPr>
            <a:r>
              <a:rPr lang="en-US" dirty="0" smtClean="0">
                <a:solidFill>
                  <a:schemeClr val="tx1"/>
                </a:solidFill>
              </a:rPr>
              <a:t>a. this patient has mild pre-eclampsia </a:t>
            </a:r>
            <a:endParaRPr lang="en-US" dirty="0" smtClean="0">
              <a:solidFill>
                <a:schemeClr val="tx1"/>
              </a:solidFill>
            </a:endParaRPr>
          </a:p>
          <a:p>
            <a:pPr marL="0" indent="0" algn="l">
              <a:buNone/>
            </a:pPr>
            <a:r>
              <a:rPr lang="en-US" dirty="0" smtClean="0">
                <a:solidFill>
                  <a:schemeClr val="tx1"/>
                </a:solidFill>
              </a:rPr>
              <a:t>b. Methyldopa should be started to control her BP</a:t>
            </a:r>
            <a:endParaRPr lang="en-US" dirty="0" smtClean="0">
              <a:solidFill>
                <a:schemeClr val="tx1"/>
              </a:solidFill>
            </a:endParaRPr>
          </a:p>
          <a:p>
            <a:pPr marL="0" indent="0" algn="l">
              <a:buNone/>
            </a:pPr>
            <a:r>
              <a:rPr lang="en-US" dirty="0" smtClean="0">
                <a:solidFill>
                  <a:schemeClr val="tx1"/>
                </a:solidFill>
              </a:rPr>
              <a:t>c. Blood film has no role in diagnosis </a:t>
            </a:r>
            <a:endParaRPr lang="en-US" dirty="0" smtClean="0">
              <a:solidFill>
                <a:schemeClr val="tx1"/>
              </a:solidFill>
            </a:endParaRPr>
          </a:p>
          <a:p>
            <a:pPr marL="0" indent="0" algn="l">
              <a:buNone/>
            </a:pPr>
            <a:r>
              <a:rPr lang="en-US" dirty="0" smtClean="0">
                <a:solidFill>
                  <a:schemeClr val="tx1"/>
                </a:solidFill>
              </a:rPr>
              <a:t>d. MgSO4 is not indicated as her risk of eclampsia is low </a:t>
            </a:r>
            <a:endParaRPr lang="en-US" dirty="0" smtClean="0">
              <a:solidFill>
                <a:schemeClr val="tx1"/>
              </a:solidFill>
            </a:endParaRPr>
          </a:p>
          <a:p>
            <a:pPr marL="0" indent="0" algn="l">
              <a:buNone/>
            </a:pPr>
            <a:r>
              <a:rPr lang="en-US" dirty="0" smtClean="0">
                <a:solidFill>
                  <a:schemeClr val="tx1"/>
                </a:solidFill>
              </a:rPr>
              <a:t>e. Acute control of BP and procced into urgent CS is the management of choice</a:t>
            </a:r>
            <a:endParaRPr lang="en-US" dirty="0" smtClean="0">
              <a:solidFill>
                <a:schemeClr val="tx1"/>
              </a:solidFill>
            </a:endParaRPr>
          </a:p>
        </p:txBody>
      </p:sp>
      <p:sp>
        <p:nvSpPr>
          <p:cNvPr id="5" name="Left Arrow 4"/>
          <p:cNvSpPr/>
          <p:nvPr/>
        </p:nvSpPr>
        <p:spPr>
          <a:xfrm>
            <a:off x="8889365" y="2731135"/>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7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116632"/>
            <a:ext cx="10972800" cy="1143000"/>
          </a:xfrm>
        </p:spPr>
        <p:txBody>
          <a:bodyPr/>
          <a:lstStyle/>
          <a:p>
            <a:r>
              <a:rPr lang="en-US" dirty="0"/>
              <a:t>Q4</a:t>
            </a:r>
            <a:endParaRPr lang="en-GB" dirty="0"/>
          </a:p>
        </p:txBody>
      </p:sp>
      <p:sp>
        <p:nvSpPr>
          <p:cNvPr id="3" name="Content Placeholder 2"/>
          <p:cNvSpPr>
            <a:spLocks noGrp="1"/>
          </p:cNvSpPr>
          <p:nvPr>
            <p:ph idx="1"/>
          </p:nvPr>
        </p:nvSpPr>
        <p:spPr>
          <a:xfrm>
            <a:off x="623392" y="1268760"/>
            <a:ext cx="10972800" cy="5256584"/>
          </a:xfrm>
        </p:spPr>
        <p:txBody>
          <a:bodyPr>
            <a:normAutofit fontScale="80000" lnSpcReduction="20000"/>
          </a:bodyPr>
          <a:lstStyle/>
          <a:p>
            <a:pPr algn="l" rtl="0"/>
            <a:r>
              <a:rPr lang="en-GB" b="1" dirty="0"/>
              <a:t>Name of the chart</a:t>
            </a:r>
            <a:br>
              <a:rPr lang="en-GB" dirty="0"/>
            </a:br>
            <a:r>
              <a:rPr lang="en-GB" dirty="0"/>
              <a:t> </a:t>
            </a:r>
            <a:r>
              <a:rPr lang="en-GB" dirty="0">
                <a:solidFill>
                  <a:srgbClr val="FF0000"/>
                </a:solidFill>
              </a:rPr>
              <a:t>Basal body temperature chart</a:t>
            </a:r>
            <a:endParaRPr lang="ar-JO" dirty="0">
              <a:solidFill>
                <a:srgbClr val="FF0000"/>
              </a:solidFill>
            </a:endParaRPr>
          </a:p>
          <a:p>
            <a:pPr algn="l" rtl="0"/>
            <a:endParaRPr lang="en-GB" dirty="0">
              <a:solidFill>
                <a:srgbClr val="FF0000"/>
              </a:solidFill>
            </a:endParaRPr>
          </a:p>
          <a:p>
            <a:pPr algn="l" rtl="0"/>
            <a:r>
              <a:rPr lang="en-GB" b="1" dirty="0"/>
              <a:t>Is she ovulating, why ? And at any day?</a:t>
            </a:r>
            <a:br>
              <a:rPr lang="en-GB" dirty="0"/>
            </a:br>
            <a:r>
              <a:rPr lang="en-GB" dirty="0"/>
              <a:t> </a:t>
            </a:r>
            <a:r>
              <a:rPr lang="en-GB" dirty="0">
                <a:solidFill>
                  <a:srgbClr val="FF0000"/>
                </a:solidFill>
              </a:rPr>
              <a:t>Yes, drop in temperature by 0.3 at time of ovulation then increase by 0.5</a:t>
            </a:r>
            <a:endParaRPr lang="ar-JO" dirty="0">
              <a:solidFill>
                <a:srgbClr val="FF0000"/>
              </a:solidFill>
            </a:endParaRPr>
          </a:p>
          <a:p>
            <a:pPr algn="l" rtl="0"/>
            <a:endParaRPr lang="en-GB" dirty="0">
              <a:solidFill>
                <a:srgbClr val="FF0000"/>
              </a:solidFill>
            </a:endParaRPr>
          </a:p>
          <a:p>
            <a:pPr algn="l" rtl="0"/>
            <a:r>
              <a:rPr lang="en-GB" b="1" dirty="0"/>
              <a:t>Give instructions to the women?</a:t>
            </a:r>
            <a:endParaRPr lang="ar-JO" b="1" dirty="0"/>
          </a:p>
          <a:p>
            <a:pPr marL="457200" lvl="1" indent="0" algn="l" rtl="0" fontAlgn="base">
              <a:lnSpc>
                <a:spcPct val="90000"/>
              </a:lnSpc>
              <a:spcAft>
                <a:spcPct val="0"/>
              </a:spcAft>
              <a:buClr>
                <a:srgbClr val="60B5CC"/>
              </a:buClr>
              <a:buSzPct val="90000"/>
              <a:buNone/>
            </a:pPr>
            <a:r>
              <a:rPr lang="en-US" altLang="en-US" dirty="0">
                <a:solidFill>
                  <a:srgbClr val="FF0000"/>
                </a:solidFill>
              </a:rPr>
              <a:t>its the fertile phase of the cycle and</a:t>
            </a:r>
            <a:r>
              <a:rPr lang="ar-JO" altLang="en-US" dirty="0">
                <a:solidFill>
                  <a:srgbClr val="FF0000"/>
                </a:solidFill>
              </a:rPr>
              <a:t> </a:t>
            </a:r>
            <a:r>
              <a:rPr lang="en-US" altLang="en-US" dirty="0">
                <a:solidFill>
                  <a:srgbClr val="FF0000"/>
                </a:solidFill>
                <a:latin typeface="Corbel" panose="020B0503020204020204"/>
              </a:rPr>
              <a:t>timing of intercourse in these phase increase the rate of pregnancy </a:t>
            </a:r>
            <a:endParaRPr lang="en-GB" b="1" dirty="0"/>
          </a:p>
          <a:p>
            <a:pPr algn="l" rtl="0"/>
            <a:endParaRPr lang="ar-JO" b="1" dirty="0"/>
          </a:p>
          <a:p>
            <a:pPr algn="l" rtl="0"/>
            <a:r>
              <a:rPr lang="en-GB" b="1" dirty="0"/>
              <a:t>Best day to do this investigation</a:t>
            </a:r>
            <a:r>
              <a:rPr lang="en-US" b="1" dirty="0"/>
              <a:t> </a:t>
            </a:r>
            <a:r>
              <a:rPr lang="ar-JO" b="1" dirty="0"/>
              <a:t>مش موجود </a:t>
            </a:r>
            <a:r>
              <a:rPr lang="ar-JO" b="1" dirty="0" err="1"/>
              <a:t>بالسلايد</a:t>
            </a:r>
            <a:r>
              <a:rPr lang="en-US" b="1" dirty="0"/>
              <a:t> </a:t>
            </a:r>
            <a:r>
              <a:rPr lang="ar-JO" b="1" dirty="0"/>
              <a:t>الجواب اجتهاد شخصي </a:t>
            </a:r>
            <a:endParaRPr lang="en-US" b="1" dirty="0"/>
          </a:p>
          <a:p>
            <a:pPr algn="l" rtl="0"/>
            <a:endParaRPr lang="ar-JO" b="1" dirty="0"/>
          </a:p>
          <a:p>
            <a:pPr marL="0" indent="0" algn="l" fontAlgn="base">
              <a:buNone/>
            </a:pPr>
            <a:r>
              <a:rPr lang="en-US" dirty="0">
                <a:solidFill>
                  <a:srgbClr val="FF0000"/>
                </a:solidFill>
              </a:rPr>
              <a:t>Ideally should start charting on the first day of the period and continue </a:t>
            </a:r>
            <a:r>
              <a:rPr lang="en-US" dirty="0" smtClean="0">
                <a:solidFill>
                  <a:srgbClr val="FF0000"/>
                </a:solidFill>
              </a:rPr>
              <a:t>to </a:t>
            </a:r>
            <a:r>
              <a:rPr lang="en-US" dirty="0">
                <a:solidFill>
                  <a:srgbClr val="FF0000"/>
                </a:solidFill>
              </a:rPr>
              <a:t>take BBT temperature every morning  throughout  the entire </a:t>
            </a:r>
            <a:r>
              <a:rPr lang="en-US" dirty="0" smtClean="0">
                <a:solidFill>
                  <a:srgbClr val="FF0000"/>
                </a:solidFill>
              </a:rPr>
              <a:t>cycle</a:t>
            </a:r>
            <a:endParaRPr lang="en-US" dirty="0" smtClean="0">
              <a:solidFill>
                <a:srgbClr val="FF0000"/>
              </a:solidFill>
            </a:endParaRPr>
          </a:p>
          <a:p>
            <a:pPr marL="0" indent="0" algn="l" fontAlgn="base">
              <a:buNone/>
            </a:pPr>
            <a:r>
              <a:rPr lang="en-US" dirty="0" smtClean="0">
                <a:solidFill>
                  <a:srgbClr val="00B050"/>
                </a:solidFill>
              </a:rPr>
              <a:t>I guess  the day 11 of menses and follow as LH surge</a:t>
            </a:r>
            <a:r>
              <a:rPr lang="en-US" dirty="0">
                <a:solidFill>
                  <a:srgbClr val="FF0000"/>
                </a:solidFill>
              </a:rPr>
              <a:t>﻿</a:t>
            </a:r>
            <a:endParaRPr lang="en-US" dirty="0">
              <a:solidFill>
                <a:srgbClr val="FF0000"/>
              </a:solidFill>
            </a:endParaRPr>
          </a:p>
        </p:txBody>
      </p:sp>
      <p:sp>
        <p:nvSpPr>
          <p:cNvPr id="6" name="Rectangles 5"/>
          <p:cNvSpPr/>
          <p:nvPr/>
        </p:nvSpPr>
        <p:spPr>
          <a:xfrm>
            <a:off x="859155" y="153987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859155" y="2507615"/>
            <a:ext cx="8659495"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1026160" y="3483610"/>
            <a:ext cx="1028700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442595" y="4902200"/>
            <a:ext cx="9752330" cy="1200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5" grpId="0" bldLvl="0" animBg="1"/>
      <p:bldP spid="7" grpId="0" bldLvl="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 </a:t>
            </a:r>
            <a:r>
              <a:rPr lang="en-US" dirty="0"/>
              <a:t>Q5</a:t>
            </a:r>
            <a:endParaRPr lang="en-GB" dirty="0"/>
          </a:p>
        </p:txBody>
      </p:sp>
      <p:sp>
        <p:nvSpPr>
          <p:cNvPr id="3" name="Content Placeholder 2"/>
          <p:cNvSpPr>
            <a:spLocks noGrp="1"/>
          </p:cNvSpPr>
          <p:nvPr>
            <p:ph idx="1"/>
          </p:nvPr>
        </p:nvSpPr>
        <p:spPr>
          <a:xfrm>
            <a:off x="335280" y="1340485"/>
            <a:ext cx="6144895" cy="5181600"/>
          </a:xfrm>
        </p:spPr>
        <p:txBody>
          <a:bodyPr>
            <a:normAutofit fontScale="85000"/>
          </a:bodyPr>
          <a:lstStyle/>
          <a:p>
            <a:pPr marL="82550" indent="0" algn="l" rtl="0">
              <a:buNone/>
            </a:pPr>
            <a:r>
              <a:rPr lang="en-US" dirty="0" err="1"/>
              <a:t>Hx</a:t>
            </a:r>
            <a:r>
              <a:rPr lang="en-US" dirty="0"/>
              <a:t> of Heavy menstrual cycle :</a:t>
            </a:r>
            <a:endParaRPr lang="en-US" dirty="0"/>
          </a:p>
          <a:p>
            <a:pPr marL="82550" indent="0" algn="l" rtl="0">
              <a:buNone/>
            </a:pPr>
            <a:endParaRPr lang="en-US" dirty="0"/>
          </a:p>
          <a:p>
            <a:pPr marL="82550" indent="0" algn="l" rtl="0">
              <a:buNone/>
            </a:pPr>
            <a:r>
              <a:rPr lang="en-US" b="1" dirty="0"/>
              <a:t>1 ) 3 </a:t>
            </a:r>
            <a:r>
              <a:rPr lang="en-US" b="1" dirty="0" err="1"/>
              <a:t>Ddx</a:t>
            </a:r>
            <a:r>
              <a:rPr lang="en-US" b="1" dirty="0"/>
              <a:t>?</a:t>
            </a:r>
            <a:endParaRPr lang="en-US" b="1" dirty="0"/>
          </a:p>
          <a:p>
            <a:pPr marL="82550" indent="0" algn="l" rtl="0">
              <a:buNone/>
            </a:pPr>
            <a:r>
              <a:rPr lang="en-US" b="1" dirty="0"/>
              <a:t>2 ) What investigation you do?</a:t>
            </a:r>
            <a:endParaRPr lang="ar-JO" b="1" dirty="0"/>
          </a:p>
          <a:p>
            <a:pPr marL="82550" indent="0" algn="l" rtl="0">
              <a:buNone/>
            </a:pPr>
            <a:r>
              <a:rPr lang="en-US" dirty="0">
                <a:latin typeface="Calibri Light" panose="020F0302020204030204" charset="0"/>
              </a:rPr>
              <a:t>Initial Step Should Be To </a:t>
            </a:r>
            <a:r>
              <a:rPr lang="en-US" b="1" dirty="0">
                <a:solidFill>
                  <a:srgbClr val="FF0000"/>
                </a:solidFill>
                <a:latin typeface="Calibri Light" panose="020F0302020204030204" charset="0"/>
              </a:rPr>
              <a:t>Exclude Pregnancy</a:t>
            </a:r>
            <a:endParaRPr lang="ar-JO" b="1" dirty="0">
              <a:solidFill>
                <a:srgbClr val="FF0000"/>
              </a:solidFill>
              <a:latin typeface="Calibri Light" panose="020F0302020204030204" charset="0"/>
            </a:endParaRPr>
          </a:p>
          <a:p>
            <a:pPr marL="107950" lvl="0" indent="0" algn="l" rtl="0">
              <a:spcBef>
                <a:spcPts val="0"/>
              </a:spcBef>
              <a:buClr>
                <a:prstClr val="black"/>
              </a:buClr>
              <a:buFont typeface="+mj-lt"/>
              <a:buNone/>
            </a:pPr>
            <a:endParaRPr lang="en-US" sz="2400" dirty="0">
              <a:solidFill>
                <a:schemeClr val="tx1"/>
              </a:solidFill>
              <a:effectLst>
                <a:outerShdw blurRad="38100" dist="19050" dir="2700000" algn="tl" rotWithShape="0">
                  <a:schemeClr val="dk1">
                    <a:alpha val="40000"/>
                  </a:schemeClr>
                </a:outerShdw>
              </a:effectLst>
              <a:latin typeface="Calibri Light" panose="020F0302020204030204" charset="0"/>
            </a:endParaRPr>
          </a:p>
          <a:p>
            <a:pPr marL="107950" lvl="0" indent="0" algn="l" rtl="0">
              <a:spcBef>
                <a:spcPts val="0"/>
              </a:spcBef>
              <a:buClr>
                <a:prstClr val="black"/>
              </a:buClr>
              <a:buFont typeface="+mj-lt"/>
              <a:buNone/>
            </a:pPr>
            <a:r>
              <a:rPr lang="en-US" sz="2400" dirty="0">
                <a:solidFill>
                  <a:schemeClr val="tx1"/>
                </a:solidFill>
                <a:effectLst>
                  <a:outerShdw blurRad="38100" dist="19050" dir="2700000" algn="tl" rotWithShape="0">
                    <a:schemeClr val="dk1">
                      <a:alpha val="40000"/>
                    </a:schemeClr>
                  </a:outerShdw>
                </a:effectLst>
                <a:latin typeface="Calibri Light" panose="020F0302020204030204" charset="0"/>
              </a:rPr>
              <a:t>Investigations :</a:t>
            </a:r>
            <a:endParaRPr lang="en-US" sz="2400" dirty="0">
              <a:solidFill>
                <a:srgbClr val="FF0000"/>
              </a:solidFill>
              <a:latin typeface="Calibri Light" panose="020F0302020204030204" charset="0"/>
            </a:endParaRPr>
          </a:p>
          <a:p>
            <a:pPr marL="565150" lvl="0" indent="-457200" algn="l" rtl="0">
              <a:spcBef>
                <a:spcPts val="0"/>
              </a:spcBef>
              <a:buClr>
                <a:prstClr val="black"/>
              </a:buClr>
              <a:buFont typeface="+mj-lt"/>
              <a:buAutoNum type="arabicPeriod"/>
            </a:pPr>
            <a:r>
              <a:rPr lang="en-US" sz="2400" dirty="0">
                <a:solidFill>
                  <a:srgbClr val="FF0000"/>
                </a:solidFill>
                <a:latin typeface="Calibri Light" panose="020F0302020204030204" charset="0"/>
              </a:rPr>
              <a:t>Full Blood Count (</a:t>
            </a:r>
            <a:r>
              <a:rPr lang="en-US" sz="2400" dirty="0" err="1">
                <a:solidFill>
                  <a:srgbClr val="FF0000"/>
                </a:solidFill>
                <a:latin typeface="Calibri Light" panose="020F0302020204030204" charset="0"/>
              </a:rPr>
              <a:t>Fbc</a:t>
            </a:r>
            <a:r>
              <a:rPr lang="en-US" sz="2400" dirty="0">
                <a:solidFill>
                  <a:srgbClr val="FF0000"/>
                </a:solidFill>
                <a:latin typeface="Calibri Light" panose="020F0302020204030204" charset="0"/>
              </a:rPr>
              <a:t>), </a:t>
            </a:r>
            <a:endParaRPr lang="ar-JO" sz="2400" dirty="0">
              <a:solidFill>
                <a:srgbClr val="FF0000"/>
              </a:solidFill>
              <a:latin typeface="Calibri Light" panose="020F0302020204030204" charset="0"/>
            </a:endParaRPr>
          </a:p>
          <a:p>
            <a:pPr marL="565150" lvl="0" indent="-457200" algn="l" rtl="0">
              <a:spcBef>
                <a:spcPts val="0"/>
              </a:spcBef>
              <a:buClr>
                <a:prstClr val="black"/>
              </a:buClr>
              <a:buFont typeface="+mj-lt"/>
              <a:buAutoNum type="arabicPeriod"/>
            </a:pPr>
            <a:r>
              <a:rPr lang="en-US" sz="2400" dirty="0">
                <a:solidFill>
                  <a:srgbClr val="FF0000"/>
                </a:solidFill>
                <a:latin typeface="Calibri Light" panose="020F0302020204030204" charset="0"/>
              </a:rPr>
              <a:t>Cervical Smear, </a:t>
            </a:r>
            <a:endParaRPr lang="ar-JO" sz="2400" dirty="0">
              <a:solidFill>
                <a:srgbClr val="FF0000"/>
              </a:solidFill>
              <a:latin typeface="Calibri Light" panose="020F0302020204030204" charset="0"/>
            </a:endParaRPr>
          </a:p>
          <a:p>
            <a:pPr marL="565150" lvl="0" indent="-457200" algn="l" rtl="0">
              <a:spcBef>
                <a:spcPts val="0"/>
              </a:spcBef>
              <a:buClr>
                <a:prstClr val="black"/>
              </a:buClr>
              <a:buFont typeface="+mj-lt"/>
              <a:buAutoNum type="arabicPeriod"/>
            </a:pPr>
            <a:r>
              <a:rPr lang="en-US" sz="2400" dirty="0">
                <a:solidFill>
                  <a:srgbClr val="FF0000"/>
                </a:solidFill>
                <a:latin typeface="Calibri Light" panose="020F0302020204030204" charset="0"/>
              </a:rPr>
              <a:t>Pelvic Infection Swabs And Pelvic Ultrasound </a:t>
            </a:r>
            <a:endParaRPr lang="ar-JO" sz="2400" dirty="0">
              <a:solidFill>
                <a:srgbClr val="FF0000"/>
              </a:solidFill>
              <a:latin typeface="Calibri Light" panose="020F0302020204030204" charset="0"/>
            </a:endParaRPr>
          </a:p>
          <a:p>
            <a:pPr marL="565150" lvl="0" indent="-457200" algn="l" rtl="0">
              <a:spcBef>
                <a:spcPts val="0"/>
              </a:spcBef>
              <a:buClr>
                <a:prstClr val="black"/>
              </a:buClr>
              <a:buFont typeface="+mj-lt"/>
              <a:buAutoNum type="arabicPeriod"/>
            </a:pPr>
            <a:r>
              <a:rPr lang="en-US" sz="2400" dirty="0">
                <a:solidFill>
                  <a:srgbClr val="FF0000"/>
                </a:solidFill>
                <a:latin typeface="Calibri Light" panose="020F0302020204030204" charset="0"/>
              </a:rPr>
              <a:t>Coagulation Screen If Clinical Question Screen Positive.</a:t>
            </a:r>
            <a:endParaRPr lang="en-US" sz="2400" dirty="0">
              <a:solidFill>
                <a:srgbClr val="FF0000"/>
              </a:solidFill>
              <a:latin typeface="Calibri Light" panose="020F0302020204030204" charset="0"/>
            </a:endParaRPr>
          </a:p>
          <a:p>
            <a:pPr marL="565150" lvl="0" indent="-457200" algn="l" rtl="0">
              <a:spcBef>
                <a:spcPts val="0"/>
              </a:spcBef>
              <a:buClr>
                <a:prstClr val="black"/>
              </a:buClr>
              <a:buFont typeface="+mj-lt"/>
              <a:buAutoNum type="arabicPeriod"/>
            </a:pPr>
            <a:r>
              <a:rPr lang="en-US" sz="2400" dirty="0">
                <a:solidFill>
                  <a:srgbClr val="FF0000"/>
                </a:solidFill>
                <a:latin typeface="Calibri Light" panose="020F0302020204030204" charset="0"/>
              </a:rPr>
              <a:t>Hysteroscopy (For Endometrial Pathology) </a:t>
            </a:r>
            <a:endParaRPr lang="ar-JO" sz="2400" dirty="0">
              <a:solidFill>
                <a:srgbClr val="FF0000"/>
              </a:solidFill>
              <a:latin typeface="Calibri Light" panose="020F0302020204030204" charset="0"/>
            </a:endParaRPr>
          </a:p>
          <a:p>
            <a:pPr marL="539750" indent="-457200" algn="l" rtl="0">
              <a:buFont typeface="+mj-lt"/>
              <a:buAutoNum type="arabicPeriod"/>
            </a:pPr>
            <a:r>
              <a:rPr lang="en-US" sz="2400" dirty="0">
                <a:solidFill>
                  <a:srgbClr val="FF0000"/>
                </a:solidFill>
                <a:latin typeface="Calibri Light" panose="020F0302020204030204" charset="0"/>
              </a:rPr>
              <a:t>Endometrial </a:t>
            </a:r>
            <a:r>
              <a:rPr lang="en-US" sz="2400" dirty="0" err="1">
                <a:solidFill>
                  <a:srgbClr val="FF0000"/>
                </a:solidFill>
                <a:latin typeface="Calibri Light" panose="020F0302020204030204" charset="0"/>
              </a:rPr>
              <a:t>pipelle</a:t>
            </a:r>
            <a:r>
              <a:rPr lang="en-US" sz="2400" dirty="0">
                <a:solidFill>
                  <a:srgbClr val="FF0000"/>
                </a:solidFill>
                <a:latin typeface="Calibri Light" panose="020F0302020204030204" charset="0"/>
              </a:rPr>
              <a:t> sampling</a:t>
            </a:r>
            <a:endParaRPr lang="en-US" sz="2400" dirty="0">
              <a:solidFill>
                <a:srgbClr val="FF0000"/>
              </a:solidFill>
              <a:latin typeface="Calibri Light" panose="020F0302020204030204" charset="0"/>
            </a:endParaRPr>
          </a:p>
          <a:p>
            <a:pPr marL="82550" indent="0" algn="l" rtl="0">
              <a:buNone/>
            </a:pPr>
            <a:endParaRPr lang="ar-JO" b="1" dirty="0"/>
          </a:p>
          <a:p>
            <a:pPr marL="82550" indent="0" algn="l" rtl="0">
              <a:buNone/>
            </a:pPr>
            <a:endParaRPr lang="ar-JO" b="1" dirty="0"/>
          </a:p>
          <a:p>
            <a:pPr marL="82550" indent="0" algn="l" rtl="0">
              <a:buNone/>
            </a:pPr>
            <a:endParaRPr lang="en-US" b="1" dirty="0"/>
          </a:p>
        </p:txBody>
      </p:sp>
      <p:pic>
        <p:nvPicPr>
          <p:cNvPr id="4" name="Content Placeholder 3"/>
          <p:cNvPicPr>
            <a:picLocks noGrp="1" noChangeAspect="1"/>
          </p:cNvPicPr>
          <p:nvPr/>
        </p:nvPicPr>
        <p:blipFill>
          <a:blip r:embed="rId1"/>
          <a:stretch>
            <a:fillRect/>
          </a:stretch>
        </p:blipFill>
        <p:spPr>
          <a:xfrm>
            <a:off x="6302176" y="1124745"/>
            <a:ext cx="5903979" cy="3690411"/>
          </a:xfrm>
          <a:prstGeom prst="rect">
            <a:avLst/>
          </a:prstGeom>
        </p:spPr>
      </p:pic>
      <p:sp>
        <p:nvSpPr>
          <p:cNvPr id="6" name="Rectangles 5"/>
          <p:cNvSpPr/>
          <p:nvPr/>
        </p:nvSpPr>
        <p:spPr>
          <a:xfrm>
            <a:off x="3492500" y="3183255"/>
            <a:ext cx="234442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934720" y="4134485"/>
            <a:ext cx="5264150" cy="2169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5" grpId="0" bldLvl="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marL="82550" indent="0" algn="l" rtl="0">
              <a:buNone/>
            </a:pPr>
            <a:r>
              <a:rPr lang="en-US" b="1" dirty="0"/>
              <a:t>3 ) How do you treat?</a:t>
            </a:r>
            <a:endParaRPr lang="ar-JO" b="1" dirty="0"/>
          </a:p>
          <a:p>
            <a:pPr marL="360045" lvl="0" indent="-252095" algn="l" rtl="0">
              <a:spcBef>
                <a:spcPts val="0"/>
              </a:spcBef>
              <a:buClr>
                <a:prstClr val="black"/>
              </a:buClr>
            </a:pPr>
            <a:r>
              <a:rPr lang="en-US" dirty="0">
                <a:latin typeface="Calibri Light" panose="020F0302020204030204" charset="0"/>
              </a:rPr>
              <a:t>For Women With HMB Who Are Under 45 Years Of Age With No Obvious Pathology Based On Any Combination Of History, Physical Examination, GP </a:t>
            </a:r>
            <a:r>
              <a:rPr lang="en-US" dirty="0" err="1">
                <a:latin typeface="Calibri Light" panose="020F0302020204030204" charset="0"/>
              </a:rPr>
              <a:t>Organised</a:t>
            </a:r>
            <a:r>
              <a:rPr lang="en-US" dirty="0">
                <a:latin typeface="Calibri Light" panose="020F0302020204030204" charset="0"/>
              </a:rPr>
              <a:t> Investigations (Such As Cervical Smear, FBC, Pelvic Ultrasound), There Are Two Options For Treatment:</a:t>
            </a:r>
            <a:endParaRPr lang="en-US" dirty="0">
              <a:latin typeface="Calibri Light" panose="020F0302020204030204" charset="0"/>
            </a:endParaRPr>
          </a:p>
          <a:p>
            <a:pPr marL="360045" lvl="0" indent="-252095" algn="l" rtl="0">
              <a:spcBef>
                <a:spcPts val="0"/>
              </a:spcBef>
              <a:buClr>
                <a:prstClr val="black"/>
              </a:buClr>
            </a:pPr>
            <a:r>
              <a:rPr lang="en-US" dirty="0">
                <a:solidFill>
                  <a:srgbClr val="FF0000"/>
                </a:solidFill>
                <a:latin typeface="Calibri Light" panose="020F0302020204030204" charset="0"/>
              </a:rPr>
              <a:t>Immediately Refer To Secondary Care For Evaluation</a:t>
            </a:r>
            <a:endParaRPr lang="en-US" dirty="0">
              <a:solidFill>
                <a:srgbClr val="FF0000"/>
              </a:solidFill>
              <a:latin typeface="Calibri Light" panose="020F0302020204030204" charset="0"/>
            </a:endParaRPr>
          </a:p>
          <a:p>
            <a:pPr marL="360045" lvl="0" indent="-252095" algn="l" rtl="0">
              <a:spcBef>
                <a:spcPts val="0"/>
              </a:spcBef>
              <a:buClr>
                <a:prstClr val="black"/>
              </a:buClr>
            </a:pPr>
            <a:r>
              <a:rPr lang="en-US" dirty="0">
                <a:solidFill>
                  <a:srgbClr val="FF0000"/>
                </a:solidFill>
                <a:latin typeface="Calibri Light" panose="020F0302020204030204" charset="0"/>
              </a:rPr>
              <a:t>Commence A 3–6 Month Trial Of Medical Therapy (E.G. COC, </a:t>
            </a:r>
            <a:r>
              <a:rPr lang="en-US" dirty="0" err="1">
                <a:solidFill>
                  <a:srgbClr val="FF0000"/>
                </a:solidFill>
                <a:latin typeface="Calibri Light" panose="020F0302020204030204" charset="0"/>
              </a:rPr>
              <a:t>Mirena</a:t>
            </a:r>
            <a:r>
              <a:rPr lang="en-US" dirty="0">
                <a:solidFill>
                  <a:srgbClr val="FF0000"/>
                </a:solidFill>
                <a:latin typeface="Calibri Light" panose="020F0302020204030204" charset="0"/>
              </a:rPr>
              <a:t> LNG-IUS) And If There Is No Improvement Refer The Woman To Secondary Care For Evaluation</a:t>
            </a:r>
            <a:endParaRPr lang="en-US" dirty="0">
              <a:solidFill>
                <a:srgbClr val="FF0000"/>
              </a:solidFill>
              <a:latin typeface="Calibri Light" panose="020F0302020204030204" charset="0"/>
            </a:endParaRPr>
          </a:p>
          <a:p>
            <a:endParaRPr lang="en-US" dirty="0"/>
          </a:p>
        </p:txBody>
      </p:sp>
      <p:sp>
        <p:nvSpPr>
          <p:cNvPr id="6" name="Rectangles 5"/>
          <p:cNvSpPr/>
          <p:nvPr/>
        </p:nvSpPr>
        <p:spPr>
          <a:xfrm>
            <a:off x="1250950" y="3775710"/>
            <a:ext cx="10504170" cy="2259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OSCE </a:t>
            </a:r>
            <a:r>
              <a:rPr lang="en-US" dirty="0" err="1"/>
              <a:t>Obs</a:t>
            </a:r>
            <a:r>
              <a:rPr lang="en-US" dirty="0"/>
              <a:t> &amp; </a:t>
            </a:r>
            <a:r>
              <a:rPr lang="en-US" dirty="0" err="1"/>
              <a:t>Gyn</a:t>
            </a:r>
            <a:br>
              <a:rPr lang="en-US" dirty="0"/>
            </a:br>
            <a:r>
              <a:rPr lang="en-US" dirty="0"/>
              <a:t>20/12/2018</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OSCE</a:t>
            </a:r>
            <a:endParaRPr lang="en-GB" dirty="0"/>
          </a:p>
        </p:txBody>
      </p:sp>
      <p:sp>
        <p:nvSpPr>
          <p:cNvPr id="3" name="Content Placeholder 2"/>
          <p:cNvSpPr>
            <a:spLocks noGrp="1"/>
          </p:cNvSpPr>
          <p:nvPr>
            <p:ph idx="1"/>
          </p:nvPr>
        </p:nvSpPr>
        <p:spPr/>
        <p:txBody>
          <a:bodyPr>
            <a:normAutofit fontScale="92500" lnSpcReduction="20000"/>
          </a:bodyPr>
          <a:lstStyle/>
          <a:p>
            <a:pPr marL="82550" indent="0" algn="l" rtl="0">
              <a:buNone/>
            </a:pP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1</a:t>
            </a:r>
            <a:r>
              <a:rPr lang="en-US" b="1" u="sng" baseline="30000" dirty="0">
                <a:solidFill>
                  <a:srgbClr val="FF0000"/>
                </a:solidFill>
                <a:effectLst>
                  <a:outerShdw blurRad="38100" dist="38100" dir="2700000" algn="tl">
                    <a:srgbClr val="000000">
                      <a:alpha val="43137"/>
                    </a:srgbClr>
                  </a:outerShdw>
                </a:effectLst>
                <a:latin typeface="SimSun" panose="02010600030101010101" pitchFamily="2" charset="-122"/>
              </a:rPr>
              <a:t>st</a:t>
            </a: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 case:</a:t>
            </a:r>
            <a:r>
              <a:rPr lang="en-US" b="1" dirty="0">
                <a:solidFill>
                  <a:srgbClr val="FF0000"/>
                </a:solidFill>
                <a:effectLst>
                  <a:outerShdw blurRad="38100" dist="38100" dir="2700000" algn="tl">
                    <a:srgbClr val="000000">
                      <a:alpha val="43137"/>
                    </a:srgbClr>
                  </a:outerShdw>
                </a:effectLst>
                <a:latin typeface="SimSun" panose="02010600030101010101" pitchFamily="2" charset="-122"/>
              </a:rPr>
              <a:t> </a:t>
            </a:r>
            <a:br>
              <a:rPr lang="en-US" b="1" dirty="0">
                <a:solidFill>
                  <a:srgbClr val="FF0000"/>
                </a:solidFill>
                <a:effectLst>
                  <a:outerShdw blurRad="38100" dist="38100" dir="2700000" algn="tl">
                    <a:srgbClr val="000000">
                      <a:alpha val="43137"/>
                    </a:srgbClr>
                  </a:outerShdw>
                </a:effectLst>
                <a:latin typeface="SimSun" panose="02010600030101010101" pitchFamily="2" charset="-122"/>
              </a:rPr>
            </a:br>
            <a:r>
              <a:rPr lang="en-US" b="1" dirty="0">
                <a:solidFill>
                  <a:srgbClr val="FF0000"/>
                </a:solidFill>
                <a:effectLst>
                  <a:outerShdw blurRad="38100" dist="38100" dir="2700000" algn="tl">
                    <a:srgbClr val="000000">
                      <a:alpha val="43137"/>
                    </a:srgbClr>
                  </a:outerShdw>
                </a:effectLst>
                <a:latin typeface="SimSun" panose="02010600030101010101" pitchFamily="2" charset="-122"/>
              </a:rPr>
              <a:t> </a:t>
            </a:r>
            <a:r>
              <a:rPr lang="en-GB" dirty="0">
                <a:solidFill>
                  <a:srgbClr val="000000"/>
                </a:solidFill>
                <a:latin typeface="SimSun" panose="02010600030101010101" pitchFamily="2" charset="-122"/>
              </a:rPr>
              <a:t>preeclampsia</a:t>
            </a:r>
            <a:endParaRPr lang="en-GB" dirty="0">
              <a:solidFill>
                <a:srgbClr val="000000"/>
              </a:solidFill>
              <a:latin typeface="SimSun" panose="02010600030101010101" pitchFamily="2" charset="-122"/>
            </a:endParaRPr>
          </a:p>
          <a:p>
            <a:pPr marL="82550" indent="0" algn="l" rtl="0">
              <a:buNone/>
            </a:pPr>
            <a:r>
              <a:rPr lang="en-GB" dirty="0">
                <a:solidFill>
                  <a:srgbClr val="000000"/>
                </a:solidFill>
                <a:latin typeface="SimSun" panose="02010600030101010101" pitchFamily="2" charset="-122"/>
              </a:rPr>
              <a:t> </a:t>
            </a:r>
            <a:endParaRPr lang="en-GB" dirty="0">
              <a:solidFill>
                <a:srgbClr val="000000"/>
              </a:solidFill>
              <a:latin typeface="SimSun" panose="02010600030101010101" pitchFamily="2" charset="-122"/>
            </a:endParaRPr>
          </a:p>
          <a:p>
            <a:pPr marL="82550" indent="0" algn="l" rtl="0">
              <a:buNone/>
            </a:pP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2</a:t>
            </a:r>
            <a:r>
              <a:rPr lang="en-US" b="1" u="sng" baseline="30000" dirty="0">
                <a:solidFill>
                  <a:srgbClr val="FF0000"/>
                </a:solidFill>
                <a:effectLst>
                  <a:outerShdw blurRad="38100" dist="38100" dir="2700000" algn="tl">
                    <a:srgbClr val="000000">
                      <a:alpha val="43137"/>
                    </a:srgbClr>
                  </a:outerShdw>
                </a:effectLst>
                <a:latin typeface="SimSun" panose="02010600030101010101" pitchFamily="2" charset="-122"/>
              </a:rPr>
              <a:t>nd</a:t>
            </a: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 case:</a:t>
            </a:r>
            <a:r>
              <a:rPr lang="en-US" b="1" dirty="0">
                <a:solidFill>
                  <a:srgbClr val="FF0000"/>
                </a:solidFill>
                <a:effectLst>
                  <a:outerShdw blurRad="38100" dist="38100" dir="2700000" algn="tl">
                    <a:srgbClr val="000000">
                      <a:alpha val="43137"/>
                    </a:srgbClr>
                  </a:outerShdw>
                </a:effectLst>
                <a:latin typeface="SimSun" panose="02010600030101010101" pitchFamily="2" charset="-122"/>
              </a:rPr>
              <a:t> </a:t>
            </a:r>
            <a:br>
              <a:rPr lang="en-US" b="1" dirty="0">
                <a:solidFill>
                  <a:srgbClr val="FF0000"/>
                </a:solidFill>
                <a:effectLst>
                  <a:outerShdw blurRad="38100" dist="38100" dir="2700000" algn="tl">
                    <a:srgbClr val="000000">
                      <a:alpha val="43137"/>
                    </a:srgbClr>
                  </a:outerShdw>
                </a:effectLst>
                <a:latin typeface="SimSun" panose="02010600030101010101" pitchFamily="2" charset="-122"/>
              </a:rPr>
            </a:br>
            <a:r>
              <a:rPr lang="en-GB" dirty="0">
                <a:solidFill>
                  <a:srgbClr val="000000"/>
                </a:solidFill>
                <a:latin typeface="SimSun" panose="02010600030101010101" pitchFamily="2" charset="-122"/>
              </a:rPr>
              <a:t>post term </a:t>
            </a:r>
            <a:r>
              <a:rPr lang="en-US" dirty="0">
                <a:solidFill>
                  <a:srgbClr val="000000"/>
                </a:solidFill>
                <a:latin typeface="SimSun" panose="02010600030101010101" pitchFamily="2" charset="-122"/>
              </a:rPr>
              <a:t>+</a:t>
            </a:r>
            <a:r>
              <a:rPr lang="ar-JO" dirty="0">
                <a:solidFill>
                  <a:srgbClr val="000000"/>
                </a:solidFill>
                <a:latin typeface="SimSun" panose="02010600030101010101" pitchFamily="2" charset="-122"/>
              </a:rPr>
              <a:t> </a:t>
            </a:r>
            <a:r>
              <a:rPr lang="en-GB" dirty="0">
                <a:solidFill>
                  <a:srgbClr val="000000"/>
                </a:solidFill>
                <a:latin typeface="SimSun" panose="02010600030101010101" pitchFamily="2" charset="-122"/>
              </a:rPr>
              <a:t>induction</a:t>
            </a:r>
            <a:endParaRPr lang="en-GB" dirty="0">
              <a:solidFill>
                <a:srgbClr val="000000"/>
              </a:solidFill>
              <a:latin typeface="SimSun" panose="02010600030101010101" pitchFamily="2" charset="-122"/>
            </a:endParaRPr>
          </a:p>
          <a:p>
            <a:pPr marL="82550" indent="0" algn="l" rtl="0">
              <a:buNone/>
            </a:pPr>
            <a:endParaRPr lang="en-GB" dirty="0">
              <a:solidFill>
                <a:srgbClr val="000000"/>
              </a:solidFill>
              <a:latin typeface="SimSun" panose="02010600030101010101" pitchFamily="2" charset="-122"/>
            </a:endParaRPr>
          </a:p>
          <a:p>
            <a:pPr marL="82550" indent="0" algn="l" rtl="0">
              <a:buNone/>
            </a:pP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3ed case:</a:t>
            </a:r>
            <a:r>
              <a:rPr lang="en-US" b="1" dirty="0">
                <a:solidFill>
                  <a:srgbClr val="FF0000"/>
                </a:solidFill>
                <a:effectLst>
                  <a:outerShdw blurRad="38100" dist="38100" dir="2700000" algn="tl">
                    <a:srgbClr val="000000">
                      <a:alpha val="43137"/>
                    </a:srgbClr>
                  </a:outerShdw>
                </a:effectLst>
                <a:latin typeface="SimSun" panose="02010600030101010101" pitchFamily="2" charset="-122"/>
              </a:rPr>
              <a:t> </a:t>
            </a:r>
            <a:endParaRPr lang="en-US" b="1" dirty="0">
              <a:solidFill>
                <a:srgbClr val="FF0000"/>
              </a:solidFill>
              <a:effectLst>
                <a:outerShdw blurRad="38100" dist="38100" dir="2700000" algn="tl">
                  <a:srgbClr val="000000">
                    <a:alpha val="43137"/>
                  </a:srgbClr>
                </a:outerShdw>
              </a:effectLst>
              <a:latin typeface="SimSun" panose="02010600030101010101" pitchFamily="2" charset="-122"/>
            </a:endParaRPr>
          </a:p>
          <a:p>
            <a:pPr marL="82550" indent="0" algn="l" rtl="0">
              <a:buNone/>
            </a:pPr>
            <a:r>
              <a:rPr lang="en-GB" dirty="0">
                <a:solidFill>
                  <a:srgbClr val="000000"/>
                </a:solidFill>
                <a:latin typeface="SimSun" panose="02010600030101010101" pitchFamily="2" charset="-122"/>
              </a:rPr>
              <a:t>rupture membrane (what is the dx and how to deliver) </a:t>
            </a:r>
            <a:r>
              <a:rPr lang="en-US" dirty="0">
                <a:solidFill>
                  <a:srgbClr val="000000"/>
                </a:solidFill>
                <a:latin typeface="SimSun" panose="02010600030101010101" pitchFamily="2" charset="-122"/>
              </a:rPr>
              <a:t>and what to do if the same </a:t>
            </a:r>
            <a:r>
              <a:rPr lang="en-US" dirty="0" err="1">
                <a:solidFill>
                  <a:srgbClr val="000000"/>
                </a:solidFill>
                <a:latin typeface="SimSun" panose="02010600030101010101" pitchFamily="2" charset="-122"/>
              </a:rPr>
              <a:t>pt</a:t>
            </a:r>
            <a:r>
              <a:rPr lang="en-US" dirty="0">
                <a:solidFill>
                  <a:srgbClr val="000000"/>
                </a:solidFill>
                <a:latin typeface="SimSun" panose="02010600030101010101" pitchFamily="2" charset="-122"/>
              </a:rPr>
              <a:t> had </a:t>
            </a:r>
            <a:r>
              <a:rPr lang="en-GB" dirty="0">
                <a:solidFill>
                  <a:srgbClr val="000000"/>
                </a:solidFill>
                <a:latin typeface="SimSun" panose="02010600030101010101" pitchFamily="2" charset="-122"/>
              </a:rPr>
              <a:t>cord prolapse</a:t>
            </a:r>
            <a:endParaRPr lang="en-GB"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p:txBody>
          <a:bodyPr/>
          <a:lstStyle/>
          <a:p>
            <a:endParaRPr lang="ar-JO" dirty="0"/>
          </a:p>
        </p:txBody>
      </p:sp>
      <p:pic>
        <p:nvPicPr>
          <p:cNvPr id="1028" name="Picture 4" descr="sara_sarosh @sara_sarosh6010 Instagram Profile | Picpanze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Mini-OSCE  </a:t>
            </a:r>
            <a:r>
              <a:rPr lang="en-US" dirty="0" err="1"/>
              <a:t>Obs</a:t>
            </a:r>
            <a:r>
              <a:rPr lang="en-US" dirty="0"/>
              <a:t> &amp; </a:t>
            </a:r>
            <a:r>
              <a:rPr lang="en-US" dirty="0" err="1"/>
              <a:t>Gyn</a:t>
            </a:r>
            <a:br>
              <a:rPr lang="en-US" dirty="0"/>
            </a:br>
            <a:r>
              <a:rPr lang="en-US" dirty="0"/>
              <a:t>18/10/2018</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effectLst>
                  <a:outerShdw blurRad="38100" dist="38100" dir="2700000" algn="tl">
                    <a:srgbClr val="000000">
                      <a:alpha val="43137"/>
                    </a:srgbClr>
                  </a:outerShdw>
                </a:effectLst>
              </a:rPr>
              <a:t>Q1</a:t>
            </a:r>
            <a:endParaRPr lang="en-GB" dirty="0"/>
          </a:p>
        </p:txBody>
      </p:sp>
      <p:sp>
        <p:nvSpPr>
          <p:cNvPr id="3" name="Content Placeholder 2"/>
          <p:cNvSpPr>
            <a:spLocks noGrp="1"/>
          </p:cNvSpPr>
          <p:nvPr>
            <p:ph idx="1"/>
          </p:nvPr>
        </p:nvSpPr>
        <p:spPr>
          <a:xfrm>
            <a:off x="335360" y="2204865"/>
            <a:ext cx="10972800" cy="4525963"/>
          </a:xfrm>
        </p:spPr>
        <p:txBody>
          <a:bodyPr>
            <a:normAutofit fontScale="90000"/>
          </a:bodyPr>
          <a:lstStyle/>
          <a:p>
            <a:pPr marL="82550" indent="0" algn="l" rtl="0">
              <a:buNone/>
            </a:pPr>
            <a:r>
              <a:rPr lang="en-GB" b="1" u="sng" dirty="0" smtClean="0">
                <a:effectLst>
                  <a:outerShdw blurRad="38100" dist="38100" dir="2700000" algn="tl">
                    <a:srgbClr val="000000">
                      <a:alpha val="43137"/>
                    </a:srgbClr>
                  </a:outerShdw>
                </a:effectLst>
              </a:rPr>
              <a:t> </a:t>
            </a:r>
            <a:r>
              <a:rPr lang="en-GB" dirty="0"/>
              <a:t>Hx of multipara with previous history of CS come to you complained of bleeding after 32th week of pregnancy , the U/S presented below :</a:t>
            </a:r>
            <a:endParaRPr lang="en-GB" dirty="0"/>
          </a:p>
          <a:p>
            <a:pPr marL="82550" indent="0" algn="l" rtl="0">
              <a:buNone/>
            </a:pPr>
            <a:r>
              <a:rPr lang="en-GB" b="1" dirty="0"/>
              <a:t>1--  What is the diagnosis ?</a:t>
            </a:r>
            <a:br>
              <a:rPr lang="en-GB" dirty="0"/>
            </a:br>
            <a:r>
              <a:rPr lang="en-GB" dirty="0"/>
              <a:t> </a:t>
            </a:r>
            <a:r>
              <a:rPr lang="en-GB" dirty="0">
                <a:solidFill>
                  <a:srgbClr val="FF0000"/>
                </a:solidFill>
              </a:rPr>
              <a:t>Placenta previa </a:t>
            </a:r>
            <a:endParaRPr lang="en-GB" dirty="0">
              <a:solidFill>
                <a:srgbClr val="FF0000"/>
              </a:solidFill>
            </a:endParaRPr>
          </a:p>
          <a:p>
            <a:pPr marL="82550" indent="0" algn="l" rtl="0">
              <a:buNone/>
            </a:pPr>
            <a:r>
              <a:rPr lang="en-GB" b="1" dirty="0"/>
              <a:t>2- What is the treatment ?</a:t>
            </a:r>
            <a:br>
              <a:rPr lang="en-GB" dirty="0"/>
            </a:br>
            <a:r>
              <a:rPr lang="en-GB" dirty="0"/>
              <a:t> </a:t>
            </a:r>
            <a:r>
              <a:rPr lang="en-GB" dirty="0" err="1">
                <a:solidFill>
                  <a:srgbClr val="FF0000"/>
                </a:solidFill>
              </a:rPr>
              <a:t>Dr.</a:t>
            </a:r>
            <a:r>
              <a:rPr lang="en-GB" dirty="0">
                <a:solidFill>
                  <a:srgbClr val="FF0000"/>
                </a:solidFill>
              </a:rPr>
              <a:t> </a:t>
            </a:r>
            <a:r>
              <a:rPr lang="en-GB" dirty="0" err="1">
                <a:solidFill>
                  <a:srgbClr val="FF0000"/>
                </a:solidFill>
              </a:rPr>
              <a:t>Ahlam</a:t>
            </a:r>
            <a:r>
              <a:rPr lang="en-GB" dirty="0">
                <a:solidFill>
                  <a:srgbClr val="FF0000"/>
                </a:solidFill>
              </a:rPr>
              <a:t> slides</a:t>
            </a:r>
            <a:endParaRPr lang="en-GB" dirty="0">
              <a:solidFill>
                <a:srgbClr val="FF0000"/>
              </a:solidFill>
            </a:endParaRPr>
          </a:p>
          <a:p>
            <a:pPr marL="82550" indent="0" algn="l" rtl="0">
              <a:buNone/>
            </a:pPr>
            <a:r>
              <a:rPr lang="en-GB" b="1" dirty="0"/>
              <a:t>3- what are the signs you look on during abdominal examination </a:t>
            </a:r>
            <a:r>
              <a:rPr lang="en-GB" b="1" dirty="0">
                <a:solidFill>
                  <a:schemeClr val="tx1"/>
                </a:solidFill>
              </a:rPr>
              <a:t>:</a:t>
            </a:r>
            <a:r>
              <a:rPr lang="en-GB" b="1" dirty="0">
                <a:solidFill>
                  <a:srgbClr val="FF0000"/>
                </a:solidFill>
              </a:rPr>
              <a:t> </a:t>
            </a:r>
            <a:br>
              <a:rPr lang="en-GB" b="1" dirty="0">
                <a:solidFill>
                  <a:srgbClr val="FF0000"/>
                </a:solidFill>
              </a:rPr>
            </a:br>
            <a:r>
              <a:rPr lang="en-GB" dirty="0" err="1">
                <a:solidFill>
                  <a:srgbClr val="FF0000"/>
                </a:solidFill>
              </a:rPr>
              <a:t>Malpresentation</a:t>
            </a:r>
            <a:r>
              <a:rPr lang="en-GB" dirty="0">
                <a:solidFill>
                  <a:srgbClr val="FF0000"/>
                </a:solidFill>
              </a:rPr>
              <a:t> , abdominal tenderness (exclude abruption ) , amount of liquor  … </a:t>
            </a:r>
            <a:endParaRPr lang="en-GB" dirty="0">
              <a:solidFill>
                <a:srgbClr val="FF0000"/>
              </a:solidFill>
            </a:endParaRPr>
          </a:p>
          <a:p>
            <a:pPr marL="82550" indent="0" algn="l" rtl="0">
              <a:buNone/>
            </a:pPr>
            <a:r>
              <a:rPr lang="en-GB" b="1" dirty="0">
                <a:solidFill>
                  <a:schemeClr val="tx1">
                    <a:lumMod val="75000"/>
                    <a:lumOff val="25000"/>
                  </a:schemeClr>
                </a:solidFill>
              </a:rPr>
              <a:t>4- what is thing you should consider during CS of that patient ? </a:t>
            </a:r>
            <a:br>
              <a:rPr lang="en-GB" dirty="0">
                <a:solidFill>
                  <a:srgbClr val="FF0000"/>
                </a:solidFill>
              </a:rPr>
            </a:br>
            <a:r>
              <a:rPr lang="en-GB" dirty="0">
                <a:solidFill>
                  <a:srgbClr val="FF0000"/>
                </a:solidFill>
              </a:rPr>
              <a:t>Vertical incision (because most probably it is anterior )</a:t>
            </a:r>
            <a:endParaRPr lang="en-GB" dirty="0">
              <a:solidFill>
                <a:srgbClr val="FF0000"/>
              </a:solidFill>
            </a:endParaRPr>
          </a:p>
          <a:p>
            <a:pPr algn="l" rtl="0"/>
            <a:endParaRPr lang="en-GB"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51916" y="1"/>
            <a:ext cx="4005237" cy="2095871"/>
          </a:xfrm>
          <a:prstGeom prst="rect">
            <a:avLst/>
          </a:prstGeom>
        </p:spPr>
      </p:pic>
      <p:sp>
        <p:nvSpPr>
          <p:cNvPr id="6" name="Rectangles 5"/>
          <p:cNvSpPr/>
          <p:nvPr/>
        </p:nvSpPr>
        <p:spPr>
          <a:xfrm>
            <a:off x="516890" y="333311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516890" y="429704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441960" y="5002530"/>
            <a:ext cx="11146155"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441960" y="586168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7" grpId="0" bldLvl="0" animBg="1"/>
      <p:bldP spid="8" grpId="0" bldLvl="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71400"/>
            <a:ext cx="10972800" cy="1143000"/>
          </a:xfrm>
        </p:spPr>
        <p:txBody>
          <a:bodyPr/>
          <a:lstStyle/>
          <a:p>
            <a:r>
              <a:rPr lang="en-GB" b="1" u="sng" dirty="0" smtClean="0"/>
              <a:t>Q2</a:t>
            </a:r>
            <a:endParaRPr lang="en-GB" b="1" u="sng" dirty="0"/>
          </a:p>
        </p:txBody>
      </p:sp>
      <p:sp>
        <p:nvSpPr>
          <p:cNvPr id="3" name="Content Placeholder 2"/>
          <p:cNvSpPr>
            <a:spLocks noGrp="1"/>
          </p:cNvSpPr>
          <p:nvPr>
            <p:ph idx="1"/>
          </p:nvPr>
        </p:nvSpPr>
        <p:spPr>
          <a:xfrm>
            <a:off x="239349" y="980728"/>
            <a:ext cx="11741427" cy="5877272"/>
          </a:xfrm>
        </p:spPr>
        <p:txBody>
          <a:bodyPr>
            <a:normAutofit fontScale="32500" lnSpcReduction="20000"/>
          </a:bodyPr>
          <a:lstStyle/>
          <a:p>
            <a:pPr marL="82550" indent="0" algn="l" rtl="0">
              <a:buNone/>
            </a:pPr>
            <a:r>
              <a:rPr lang="en-GB" sz="6000" b="1" dirty="0"/>
              <a:t>1-What is the operation ?</a:t>
            </a:r>
            <a:br>
              <a:rPr lang="en-GB" sz="6000" dirty="0"/>
            </a:br>
            <a:r>
              <a:rPr lang="en-GB" sz="6000" dirty="0">
                <a:solidFill>
                  <a:srgbClr val="FF0000"/>
                </a:solidFill>
              </a:rPr>
              <a:t>CS</a:t>
            </a:r>
            <a:endParaRPr lang="en-GB" sz="6000" dirty="0">
              <a:solidFill>
                <a:srgbClr val="FF0000"/>
              </a:solidFill>
            </a:endParaRPr>
          </a:p>
          <a:p>
            <a:pPr marL="82550" indent="0" algn="l" rtl="0">
              <a:buNone/>
            </a:pPr>
            <a:r>
              <a:rPr lang="en-GB" sz="6000" b="1" dirty="0"/>
              <a:t>2- Most common indication for primigravida ? </a:t>
            </a:r>
            <a:br>
              <a:rPr lang="en-GB" sz="6000" dirty="0"/>
            </a:br>
            <a:r>
              <a:rPr lang="en-GB" sz="6000" dirty="0" err="1">
                <a:solidFill>
                  <a:srgbClr val="FF0000"/>
                </a:solidFill>
              </a:rPr>
              <a:t>fetal</a:t>
            </a:r>
            <a:r>
              <a:rPr lang="en-GB" sz="6000" dirty="0">
                <a:solidFill>
                  <a:srgbClr val="FF0000"/>
                </a:solidFill>
              </a:rPr>
              <a:t> distress </a:t>
            </a:r>
            <a:endParaRPr lang="en-GB" sz="6000" dirty="0">
              <a:solidFill>
                <a:srgbClr val="FF0000"/>
              </a:solidFill>
            </a:endParaRPr>
          </a:p>
          <a:p>
            <a:pPr marL="82550" indent="0" algn="l" rtl="0">
              <a:buNone/>
            </a:pPr>
            <a:r>
              <a:rPr lang="en-GB" sz="6000" b="1" dirty="0"/>
              <a:t>3- Early complications of CS ? </a:t>
            </a:r>
            <a:br>
              <a:rPr lang="en-GB" sz="6000" dirty="0"/>
            </a:br>
            <a:r>
              <a:rPr lang="en-GB" sz="6000" dirty="0">
                <a:solidFill>
                  <a:srgbClr val="FF0000"/>
                </a:solidFill>
              </a:rPr>
              <a:t>mention 6 ( Seminar ) </a:t>
            </a:r>
            <a:endParaRPr lang="ar-JO" sz="6000" dirty="0">
              <a:solidFill>
                <a:srgbClr val="FF0000"/>
              </a:solidFill>
            </a:endParaRPr>
          </a:p>
          <a:p>
            <a:pPr marL="596900" indent="-514350" algn="l" rtl="0">
              <a:buFont typeface="+mj-lt"/>
              <a:buAutoNum type="arabicPeriod"/>
            </a:pPr>
            <a:r>
              <a:rPr lang="en-US" sz="6000" dirty="0">
                <a:solidFill>
                  <a:srgbClr val="FF0000"/>
                </a:solidFill>
              </a:rPr>
              <a:t>Hemorrhage</a:t>
            </a:r>
            <a:endParaRPr lang="ar-JO" sz="6000" dirty="0">
              <a:solidFill>
                <a:srgbClr val="FF0000"/>
              </a:solidFill>
            </a:endParaRPr>
          </a:p>
          <a:p>
            <a:pPr marL="596900" indent="-514350" algn="l" rtl="0">
              <a:buFont typeface="+mj-lt"/>
              <a:buAutoNum type="arabicPeriod"/>
            </a:pPr>
            <a:r>
              <a:rPr lang="en-US" sz="6000" dirty="0">
                <a:solidFill>
                  <a:srgbClr val="FF0000"/>
                </a:solidFill>
              </a:rPr>
              <a:t>Infection</a:t>
            </a:r>
            <a:endParaRPr lang="ar-JO" sz="6000" dirty="0">
              <a:solidFill>
                <a:srgbClr val="FF0000"/>
              </a:solidFill>
            </a:endParaRPr>
          </a:p>
          <a:p>
            <a:pPr marL="596900" indent="-514350" algn="l" rtl="0">
              <a:buFont typeface="+mj-lt"/>
              <a:buAutoNum type="arabicPeriod"/>
            </a:pPr>
            <a:r>
              <a:rPr lang="en-US" sz="6000" dirty="0">
                <a:solidFill>
                  <a:srgbClr val="FF0000"/>
                </a:solidFill>
              </a:rPr>
              <a:t>Incidental Surgical Injuries</a:t>
            </a:r>
            <a:endParaRPr lang="ar-JO" sz="6000" dirty="0">
              <a:solidFill>
                <a:srgbClr val="FF0000"/>
              </a:solidFill>
            </a:endParaRPr>
          </a:p>
          <a:p>
            <a:pPr marL="596900" indent="-514350" algn="l" rtl="0">
              <a:buFont typeface="+mj-lt"/>
              <a:buAutoNum type="arabicPeriod"/>
            </a:pPr>
            <a:r>
              <a:rPr lang="en-US" sz="6000" dirty="0">
                <a:solidFill>
                  <a:srgbClr val="FF0000"/>
                </a:solidFill>
              </a:rPr>
              <a:t>Emergency Hysterectomy</a:t>
            </a:r>
            <a:endParaRPr lang="ar-JO" sz="6000" dirty="0">
              <a:solidFill>
                <a:srgbClr val="FF0000"/>
              </a:solidFill>
            </a:endParaRPr>
          </a:p>
          <a:p>
            <a:pPr marL="596900" indent="-514350" algn="l" rtl="0">
              <a:buFont typeface="+mj-lt"/>
              <a:buAutoNum type="arabicPeriod"/>
            </a:pPr>
            <a:r>
              <a:rPr lang="en-US" sz="6000" dirty="0">
                <a:solidFill>
                  <a:srgbClr val="FF0000"/>
                </a:solidFill>
              </a:rPr>
              <a:t>Pain</a:t>
            </a:r>
            <a:endParaRPr lang="ar-JO" sz="6000" dirty="0">
              <a:solidFill>
                <a:srgbClr val="FF0000"/>
              </a:solidFill>
            </a:endParaRPr>
          </a:p>
          <a:p>
            <a:pPr marL="596900" indent="-514350" algn="l" rtl="0">
              <a:buFont typeface="+mj-lt"/>
              <a:buAutoNum type="arabicPeriod"/>
            </a:pPr>
            <a:r>
              <a:rPr lang="en-US" sz="6000" dirty="0">
                <a:solidFill>
                  <a:srgbClr val="FF0000"/>
                </a:solidFill>
              </a:rPr>
              <a:t>Thromboembolism </a:t>
            </a:r>
            <a:endParaRPr lang="ar-JO" sz="6000" dirty="0">
              <a:solidFill>
                <a:srgbClr val="FF0000"/>
              </a:solidFill>
            </a:endParaRPr>
          </a:p>
          <a:p>
            <a:pPr marL="596900" indent="-514350" algn="l" rtl="0">
              <a:buFont typeface="+mj-lt"/>
              <a:buAutoNum type="arabicPeriod"/>
            </a:pPr>
            <a:r>
              <a:rPr lang="en-US" sz="6000" dirty="0">
                <a:solidFill>
                  <a:srgbClr val="FF0000"/>
                </a:solidFill>
              </a:rPr>
              <a:t>Paralytic ileus </a:t>
            </a:r>
            <a:endParaRPr lang="ar-JO" sz="6000" dirty="0">
              <a:solidFill>
                <a:srgbClr val="FF0000"/>
              </a:solidFill>
            </a:endParaRPr>
          </a:p>
          <a:p>
            <a:pPr marL="596900" indent="-514350" algn="l" rtl="0">
              <a:buFont typeface="+mj-lt"/>
              <a:buAutoNum type="arabicPeriod"/>
            </a:pPr>
            <a:r>
              <a:rPr lang="en-US" sz="6000" dirty="0">
                <a:solidFill>
                  <a:srgbClr val="FF0000"/>
                </a:solidFill>
              </a:rPr>
              <a:t>Anesthesia complication </a:t>
            </a:r>
            <a:endParaRPr lang="en-GB" sz="6000" dirty="0">
              <a:solidFill>
                <a:srgbClr val="FF0000"/>
              </a:solidFill>
            </a:endParaRPr>
          </a:p>
          <a:p>
            <a:pPr marL="82550" indent="0" algn="l" rtl="0">
              <a:buNone/>
            </a:pPr>
            <a:r>
              <a:rPr lang="en-GB" sz="6000" b="1" dirty="0"/>
              <a:t>4- mention layers that you cut in anterior abdominal wall</a:t>
            </a:r>
            <a:endParaRPr lang="ar-JO" sz="6000" b="1" dirty="0"/>
          </a:p>
          <a:p>
            <a:pPr marL="82550" indent="0" algn="l" rtl="0">
              <a:buNone/>
            </a:pPr>
            <a:r>
              <a:rPr lang="en-US" sz="6000" b="1" dirty="0">
                <a:solidFill>
                  <a:srgbClr val="FF0000"/>
                </a:solidFill>
              </a:rPr>
              <a:t>the skin, fat, rectus sheath</a:t>
            </a:r>
            <a:r>
              <a:rPr lang="ar-JO" sz="6000" b="1" dirty="0">
                <a:solidFill>
                  <a:srgbClr val="FF0000"/>
                </a:solidFill>
              </a:rPr>
              <a:t> </a:t>
            </a:r>
            <a:r>
              <a:rPr lang="en-US" sz="6000" dirty="0">
                <a:solidFill>
                  <a:srgbClr val="FF0000"/>
                </a:solidFill>
              </a:rPr>
              <a:t>,</a:t>
            </a:r>
            <a:r>
              <a:rPr lang="en-US" sz="6000" dirty="0">
                <a:solidFill>
                  <a:srgbClr val="FF0000"/>
                </a:solidFill>
                <a:latin typeface="Noto Naskh Arabic UI" panose="020B0502040504020204"/>
              </a:rPr>
              <a:t> the rectus, the peritoneum ,muscle of the uterus </a:t>
            </a:r>
            <a:endParaRPr lang="en-GB" sz="6000" dirty="0">
              <a:solidFill>
                <a:srgbClr val="FF0000"/>
              </a:solidFill>
            </a:endParaRPr>
          </a:p>
          <a:p>
            <a:pPr algn="l" rtl="0"/>
            <a:endParaRPr lang="en-GB"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98341" y="2"/>
            <a:ext cx="3293660" cy="2470245"/>
          </a:xfrm>
          <a:prstGeom prst="rect">
            <a:avLst/>
          </a:prstGeom>
        </p:spPr>
      </p:pic>
      <p:sp>
        <p:nvSpPr>
          <p:cNvPr id="6" name="Rectangles 5"/>
          <p:cNvSpPr/>
          <p:nvPr/>
        </p:nvSpPr>
        <p:spPr>
          <a:xfrm>
            <a:off x="341630" y="118935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341630" y="178117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433705" y="2357120"/>
            <a:ext cx="7575550" cy="2919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341630" y="5711190"/>
            <a:ext cx="934339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7" grpId="0" bldLvl="0" animBg="1"/>
      <p:bldP spid="8" grpId="0" bldLvl="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47" y="0"/>
            <a:ext cx="9997440" cy="1143000"/>
          </a:xfrm>
        </p:spPr>
        <p:txBody>
          <a:bodyPr/>
          <a:lstStyle/>
          <a:p>
            <a:r>
              <a:rPr lang="en-GB" b="1" u="sng" dirty="0" smtClean="0"/>
              <a:t>Q3</a:t>
            </a:r>
            <a:endParaRPr lang="en-GB" b="1" u="sng" dirty="0"/>
          </a:p>
        </p:txBody>
      </p:sp>
      <p:sp>
        <p:nvSpPr>
          <p:cNvPr id="3" name="Content Placeholder 2"/>
          <p:cNvSpPr>
            <a:spLocks noGrp="1"/>
          </p:cNvSpPr>
          <p:nvPr>
            <p:ph idx="1"/>
          </p:nvPr>
        </p:nvSpPr>
        <p:spPr/>
        <p:txBody>
          <a:bodyPr>
            <a:normAutofit fontScale="55000" lnSpcReduction="20000"/>
          </a:bodyPr>
          <a:lstStyle/>
          <a:p>
            <a:pPr algn="l" rtl="0"/>
            <a:endParaRPr lang="en-GB" dirty="0"/>
          </a:p>
          <a:p>
            <a:pPr algn="l" rtl="0"/>
            <a:endParaRPr lang="en-GB" dirty="0"/>
          </a:p>
          <a:p>
            <a:pPr marL="82550" indent="0" algn="l" rtl="0">
              <a:buNone/>
            </a:pPr>
            <a:r>
              <a:rPr lang="en-GB" b="1" dirty="0"/>
              <a:t>1-naming them ? </a:t>
            </a:r>
            <a:endParaRPr lang="en-GB" b="1" dirty="0"/>
          </a:p>
          <a:p>
            <a:pPr marL="82550" indent="0" algn="l" rtl="0">
              <a:buNone/>
            </a:pPr>
            <a:r>
              <a:rPr lang="ar-JO" b="1" dirty="0"/>
              <a:t>التسميه من اليمين </a:t>
            </a:r>
            <a:endParaRPr lang="ar-JO" b="1" dirty="0"/>
          </a:p>
          <a:p>
            <a:pPr marL="82550" indent="0" algn="l" rtl="0">
              <a:buNone/>
            </a:pPr>
            <a:r>
              <a:rPr lang="en-US" sz="3300" dirty="0" smtClean="0">
                <a:solidFill>
                  <a:srgbClr val="FF0000"/>
                </a:solidFill>
                <a:cs typeface="+mj-cs"/>
              </a:rPr>
              <a:t>Cervical dilators (</a:t>
            </a:r>
            <a:r>
              <a:rPr lang="en-US" sz="3300" dirty="0" err="1" smtClean="0">
                <a:solidFill>
                  <a:srgbClr val="00B050"/>
                </a:solidFill>
                <a:cs typeface="+mj-cs"/>
              </a:rPr>
              <a:t>Hegar</a:t>
            </a:r>
            <a:r>
              <a:rPr lang="en-US" sz="3300" dirty="0" smtClean="0">
                <a:solidFill>
                  <a:srgbClr val="FF0000"/>
                </a:solidFill>
                <a:cs typeface="+mj-cs"/>
              </a:rPr>
              <a:t> </a:t>
            </a:r>
            <a:r>
              <a:rPr lang="en-US" sz="3300" dirty="0" smtClean="0">
                <a:solidFill>
                  <a:srgbClr val="00B050"/>
                </a:solidFill>
                <a:cs typeface="+mj-cs"/>
              </a:rPr>
              <a:t>dilators</a:t>
            </a:r>
            <a:r>
              <a:rPr lang="en-US" sz="3300" dirty="0" smtClean="0">
                <a:solidFill>
                  <a:srgbClr val="FF0000"/>
                </a:solidFill>
                <a:cs typeface="+mj-cs"/>
              </a:rPr>
              <a:t>)</a:t>
            </a:r>
            <a:br>
              <a:rPr lang="en-US" sz="3300" dirty="0" smtClean="0">
                <a:solidFill>
                  <a:srgbClr val="FF0000"/>
                </a:solidFill>
                <a:cs typeface="+mj-cs"/>
              </a:rPr>
            </a:br>
            <a:r>
              <a:rPr lang="en-US" sz="3300" dirty="0" smtClean="0">
                <a:solidFill>
                  <a:srgbClr val="FF0000"/>
                </a:solidFill>
                <a:cs typeface="+mj-cs"/>
              </a:rPr>
              <a:t>UTERINE CURETTE SINGLE ENDED</a:t>
            </a:r>
            <a:endParaRPr lang="ar-JO" sz="3300" dirty="0" smtClean="0">
              <a:solidFill>
                <a:srgbClr val="FF0000"/>
              </a:solidFill>
              <a:cs typeface="+mj-cs"/>
            </a:endParaRPr>
          </a:p>
          <a:p>
            <a:pPr marL="82550" indent="0" algn="l" rtl="0">
              <a:buNone/>
            </a:pPr>
            <a:r>
              <a:rPr lang="en-US" sz="3300" dirty="0" smtClean="0">
                <a:solidFill>
                  <a:srgbClr val="FF0000"/>
                </a:solidFill>
                <a:cs typeface="+mj-cs"/>
              </a:rPr>
              <a:t>Ovum forceps</a:t>
            </a:r>
            <a:endParaRPr lang="ar-JO" sz="3300" dirty="0" smtClean="0">
              <a:solidFill>
                <a:srgbClr val="FF0000"/>
              </a:solidFill>
              <a:cs typeface="+mj-cs"/>
            </a:endParaRPr>
          </a:p>
          <a:p>
            <a:pPr marL="82550" indent="0" algn="l" rtl="0">
              <a:buNone/>
            </a:pPr>
            <a:r>
              <a:rPr lang="en-US" sz="3300" dirty="0" smtClean="0">
                <a:solidFill>
                  <a:srgbClr val="FF0000"/>
                </a:solidFill>
                <a:cs typeface="+mj-cs"/>
              </a:rPr>
              <a:t>Uterine sound </a:t>
            </a:r>
            <a:endParaRPr lang="en-US" sz="3300" dirty="0" smtClean="0">
              <a:solidFill>
                <a:srgbClr val="FF0000"/>
              </a:solidFill>
              <a:cs typeface="+mj-cs"/>
            </a:endParaRPr>
          </a:p>
          <a:p>
            <a:pPr marL="0" indent="0" algn="l">
              <a:buNone/>
            </a:pPr>
            <a:r>
              <a:rPr lang="en-US" sz="3300" dirty="0" smtClean="0">
                <a:solidFill>
                  <a:srgbClr val="FF0000"/>
                </a:solidFill>
                <a:cs typeface="+mj-cs"/>
              </a:rPr>
              <a:t>Sim's double-bladed vaginal speculum</a:t>
            </a:r>
            <a:br>
              <a:rPr lang="en-US" sz="3800" dirty="0">
                <a:cs typeface="+mj-cs"/>
              </a:rPr>
            </a:br>
            <a:endParaRPr lang="en-GB" sz="3800" dirty="0">
              <a:cs typeface="+mj-cs"/>
            </a:endParaRPr>
          </a:p>
          <a:p>
            <a:pPr marL="82550" indent="0" algn="l" rtl="0">
              <a:buNone/>
            </a:pPr>
            <a:r>
              <a:rPr lang="en-GB" b="1" dirty="0"/>
              <a:t>2-operation could be used for:</a:t>
            </a:r>
            <a:br>
              <a:rPr lang="en-GB" dirty="0"/>
            </a:br>
            <a:r>
              <a:rPr lang="en-GB" dirty="0">
                <a:solidFill>
                  <a:srgbClr val="FF0000"/>
                </a:solidFill>
              </a:rPr>
              <a:t>dilatation and curettage , Hysteroscope  </a:t>
            </a:r>
            <a:endParaRPr lang="en-GB" dirty="0">
              <a:solidFill>
                <a:srgbClr val="FF0000"/>
              </a:solidFill>
            </a:endParaRPr>
          </a:p>
          <a:p>
            <a:pPr marL="82550" indent="0" algn="l" rtl="0">
              <a:buNone/>
            </a:pPr>
            <a:r>
              <a:rPr lang="en-GB" b="1" dirty="0"/>
              <a:t>3- early and late complications for that procedure  ?</a:t>
            </a:r>
            <a:br>
              <a:rPr lang="en-GB" dirty="0"/>
            </a:br>
            <a:r>
              <a:rPr lang="en-GB" dirty="0"/>
              <a:t> </a:t>
            </a:r>
            <a:r>
              <a:rPr lang="en-GB" dirty="0">
                <a:solidFill>
                  <a:srgbClr val="FF0000"/>
                </a:solidFill>
              </a:rPr>
              <a:t>Cervical laceration , Uterine perforation, </a:t>
            </a:r>
            <a:r>
              <a:rPr lang="en-GB" dirty="0" err="1">
                <a:solidFill>
                  <a:srgbClr val="FF0000"/>
                </a:solidFill>
              </a:rPr>
              <a:t>Asherman</a:t>
            </a:r>
            <a:r>
              <a:rPr lang="en-GB" dirty="0">
                <a:solidFill>
                  <a:srgbClr val="FF0000"/>
                </a:solidFill>
              </a:rPr>
              <a:t> , Infection</a:t>
            </a:r>
            <a:endParaRPr lang="en-GB" dirty="0">
              <a:solidFill>
                <a:srgbClr val="FF0000"/>
              </a:solidFill>
            </a:endParaRPr>
          </a:p>
          <a:p>
            <a:pPr marL="82550" indent="0" algn="l" rtl="0">
              <a:buNone/>
            </a:pPr>
            <a:r>
              <a:rPr lang="en-GB" b="1" dirty="0"/>
              <a:t>4- pre- requests :</a:t>
            </a:r>
            <a:br>
              <a:rPr lang="en-GB" dirty="0"/>
            </a:br>
            <a:r>
              <a:rPr lang="en-GB" dirty="0">
                <a:solidFill>
                  <a:srgbClr val="FF0000"/>
                </a:solidFill>
              </a:rPr>
              <a:t>GA , Lithotomy position and cleaning the area by sponge forceps</a:t>
            </a:r>
            <a:endParaRPr lang="en-GB" dirty="0">
              <a:solidFill>
                <a:srgbClr val="FF0000"/>
              </a:solidFill>
            </a:endParaRPr>
          </a:p>
          <a:p>
            <a:pPr algn="l" rtl="0"/>
            <a:endParaRPr lang="en-GB"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40584"/>
            <a:ext cx="1219200" cy="813816"/>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538" y="885564"/>
            <a:ext cx="2247725" cy="112386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599" y="509282"/>
            <a:ext cx="1783331" cy="17833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445228" y="-11930"/>
            <a:ext cx="1031325" cy="291884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09284"/>
            <a:ext cx="2438400" cy="1876425"/>
          </a:xfrm>
          <a:prstGeom prst="rect">
            <a:avLst/>
          </a:prstGeom>
        </p:spPr>
      </p:pic>
      <p:sp>
        <p:nvSpPr>
          <p:cNvPr id="6" name="Rectangles 5"/>
          <p:cNvSpPr/>
          <p:nvPr/>
        </p:nvSpPr>
        <p:spPr>
          <a:xfrm>
            <a:off x="838200" y="2949575"/>
            <a:ext cx="7575550" cy="1692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838200" y="4860290"/>
            <a:ext cx="7575550" cy="208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993775" y="5302885"/>
            <a:ext cx="7575550" cy="283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Rectangles 9"/>
          <p:cNvSpPr/>
          <p:nvPr/>
        </p:nvSpPr>
        <p:spPr>
          <a:xfrm>
            <a:off x="838200" y="575310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8" grpId="0" bldLvl="0" animBg="1"/>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2800" dirty="0" smtClean="0"/>
              <a:t>Q2 what is in the pic </a:t>
            </a:r>
            <a:br>
              <a:rPr lang="en-US" sz="2800" dirty="0" smtClean="0"/>
            </a:br>
            <a:r>
              <a:rPr lang="en-US" sz="2800" dirty="0" smtClean="0"/>
              <a:t>answer : </a:t>
            </a:r>
            <a:r>
              <a:rPr lang="en-US" sz="2800" dirty="0" err="1" smtClean="0"/>
              <a:t>levonogesrel</a:t>
            </a:r>
            <a:r>
              <a:rPr lang="en-US" sz="2800" dirty="0" smtClean="0"/>
              <a:t> </a:t>
            </a:r>
            <a:endParaRPr lang="en-US" sz="2800" dirty="0"/>
          </a:p>
        </p:txBody>
      </p:sp>
      <p:pic>
        <p:nvPicPr>
          <p:cNvPr id="102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7056107" y="1962694"/>
            <a:ext cx="5135893" cy="486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s 6"/>
          <p:cNvSpPr/>
          <p:nvPr/>
        </p:nvSpPr>
        <p:spPr>
          <a:xfrm>
            <a:off x="2192020" y="1047750"/>
            <a:ext cx="453199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Q4</a:t>
            </a:r>
            <a:endParaRPr lang="en-GB" b="1" u="sng" dirty="0"/>
          </a:p>
        </p:txBody>
      </p:sp>
      <p:sp>
        <p:nvSpPr>
          <p:cNvPr id="3" name="Content Placeholder 2"/>
          <p:cNvSpPr>
            <a:spLocks noGrp="1"/>
          </p:cNvSpPr>
          <p:nvPr>
            <p:ph idx="1"/>
          </p:nvPr>
        </p:nvSpPr>
        <p:spPr/>
        <p:txBody>
          <a:bodyPr>
            <a:normAutofit fontScale="92500"/>
          </a:bodyPr>
          <a:lstStyle/>
          <a:p>
            <a:pPr marL="82550" indent="0" algn="l" rtl="0">
              <a:buNone/>
            </a:pPr>
            <a:r>
              <a:rPr lang="en-GB" b="1" dirty="0"/>
              <a:t>1-naming of that procedure ? </a:t>
            </a:r>
            <a:br>
              <a:rPr lang="en-GB" dirty="0"/>
            </a:br>
            <a:r>
              <a:rPr lang="en-GB" dirty="0">
                <a:solidFill>
                  <a:srgbClr val="FF0000"/>
                </a:solidFill>
              </a:rPr>
              <a:t>hysterosalpingography</a:t>
            </a:r>
            <a:endParaRPr lang="en-GB" dirty="0">
              <a:solidFill>
                <a:srgbClr val="FF0000"/>
              </a:solidFill>
            </a:endParaRPr>
          </a:p>
          <a:p>
            <a:pPr marL="82550" indent="0" algn="l" rtl="0">
              <a:buNone/>
            </a:pPr>
            <a:r>
              <a:rPr lang="en-GB" b="1" dirty="0"/>
              <a:t>2- dye used for ? </a:t>
            </a:r>
            <a:br>
              <a:rPr lang="en-GB" dirty="0"/>
            </a:br>
            <a:r>
              <a:rPr lang="en-GB" dirty="0">
                <a:solidFill>
                  <a:srgbClr val="FF0000"/>
                </a:solidFill>
              </a:rPr>
              <a:t>Water or oil based contrast</a:t>
            </a:r>
            <a:endParaRPr lang="en-GB" dirty="0">
              <a:solidFill>
                <a:srgbClr val="FF0000"/>
              </a:solidFill>
            </a:endParaRPr>
          </a:p>
          <a:p>
            <a:pPr marL="82550" indent="0" algn="l" rtl="0">
              <a:buNone/>
            </a:pPr>
            <a:r>
              <a:rPr lang="en-GB" b="1" dirty="0"/>
              <a:t>3- what are pathologies that could be diagnosed by that procedure ?</a:t>
            </a:r>
            <a:br>
              <a:rPr lang="en-GB" b="1" dirty="0"/>
            </a:br>
            <a:r>
              <a:rPr lang="en-GB" dirty="0" err="1">
                <a:solidFill>
                  <a:srgbClr val="FF0000"/>
                </a:solidFill>
              </a:rPr>
              <a:t>Asherman</a:t>
            </a:r>
            <a:r>
              <a:rPr lang="en-GB" dirty="0">
                <a:solidFill>
                  <a:srgbClr val="FF0000"/>
                </a:solidFill>
              </a:rPr>
              <a:t> , Uterine anomalies </a:t>
            </a:r>
            <a:r>
              <a:rPr lang="en-GB" dirty="0"/>
              <a:t>, </a:t>
            </a:r>
            <a:r>
              <a:rPr lang="en-GB" dirty="0">
                <a:solidFill>
                  <a:srgbClr val="FF0000"/>
                </a:solidFill>
              </a:rPr>
              <a:t>Endometriosis  </a:t>
            </a:r>
            <a:endParaRPr lang="en-GB" dirty="0">
              <a:solidFill>
                <a:srgbClr val="FF0000"/>
              </a:solidFill>
            </a:endParaRPr>
          </a:p>
          <a:p>
            <a:pPr marL="82550" indent="0" algn="l" rtl="0">
              <a:buNone/>
            </a:pPr>
            <a:r>
              <a:rPr lang="en-GB" b="1" dirty="0"/>
              <a:t>4- what is the pathology in the image :</a:t>
            </a:r>
            <a:br>
              <a:rPr lang="en-GB" dirty="0"/>
            </a:br>
            <a:r>
              <a:rPr lang="en-GB" dirty="0">
                <a:solidFill>
                  <a:srgbClr val="FF0000"/>
                </a:solidFill>
              </a:rPr>
              <a:t>stenosis of right fallopian tube. </a:t>
            </a:r>
            <a:endParaRPr lang="en-GB" dirty="0">
              <a:solidFill>
                <a:srgbClr val="FF0000"/>
              </a:solidFill>
            </a:endParaRPr>
          </a:p>
          <a:p>
            <a:pPr marL="82550" indent="0" algn="l" rtl="0">
              <a:buNone/>
            </a:pPr>
            <a:r>
              <a:rPr lang="en-GB" b="1" dirty="0"/>
              <a:t>5- what is your next step for that patient ?</a:t>
            </a:r>
            <a:br>
              <a:rPr lang="en-GB" dirty="0"/>
            </a:br>
            <a:r>
              <a:rPr lang="en-GB" dirty="0" err="1">
                <a:solidFill>
                  <a:srgbClr val="FF0000"/>
                </a:solidFill>
              </a:rPr>
              <a:t>Laproscope</a:t>
            </a:r>
            <a:endParaRPr lang="en-GB" dirty="0">
              <a:solidFill>
                <a:srgbClr val="FF0000"/>
              </a:solidFill>
            </a:endParaRPr>
          </a:p>
          <a:p>
            <a:pPr algn="l" rtl="0"/>
            <a:endParaRPr lang="en-GB" dirty="0"/>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31482" y="203368"/>
            <a:ext cx="2295525" cy="2295525"/>
          </a:xfrm>
          <a:prstGeom prst="rect">
            <a:avLst/>
          </a:prstGeom>
        </p:spPr>
      </p:pic>
      <p:sp>
        <p:nvSpPr>
          <p:cNvPr id="6" name="Rectangles 5"/>
          <p:cNvSpPr/>
          <p:nvPr/>
        </p:nvSpPr>
        <p:spPr>
          <a:xfrm>
            <a:off x="775970" y="225679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838200" y="305816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918210" y="393446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918210" y="4718050"/>
            <a:ext cx="7575550" cy="408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Rectangles 8"/>
          <p:cNvSpPr/>
          <p:nvPr/>
        </p:nvSpPr>
        <p:spPr>
          <a:xfrm>
            <a:off x="583565" y="566102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5" grpId="0" bldLvl="0" animBg="1"/>
      <p:bldP spid="8" grpId="0" bldLvl="0" animBg="1"/>
      <p:bldP spid="9" grpId="0" bldLvl="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pPr rtl="0"/>
            <a:r>
              <a:rPr lang="en-GB" sz="4000" b="1" u="sng" dirty="0"/>
              <a:t>Q5</a:t>
            </a:r>
            <a:r>
              <a:rPr lang="en-GB" sz="4000" b="1" u="sng" dirty="0" smtClean="0"/>
              <a:t>:</a:t>
            </a:r>
            <a:br>
              <a:rPr lang="en-GB" sz="2800" dirty="0" smtClean="0"/>
            </a:br>
            <a:r>
              <a:rPr lang="en-GB" sz="2800" dirty="0" smtClean="0"/>
              <a:t> U/S </a:t>
            </a:r>
            <a:r>
              <a:rPr lang="en-GB" sz="2800" dirty="0"/>
              <a:t>of </a:t>
            </a:r>
            <a:r>
              <a:rPr lang="en-GB" sz="2800" dirty="0" err="1"/>
              <a:t>septated</a:t>
            </a:r>
            <a:r>
              <a:rPr lang="en-GB" sz="2800" dirty="0"/>
              <a:t> Ovarian cyst with solid component </a:t>
            </a:r>
            <a:endParaRPr lang="en-GB" sz="2800" dirty="0"/>
          </a:p>
        </p:txBody>
      </p:sp>
      <p:sp>
        <p:nvSpPr>
          <p:cNvPr id="3" name="Content Placeholder 2"/>
          <p:cNvSpPr>
            <a:spLocks noGrp="1"/>
          </p:cNvSpPr>
          <p:nvPr>
            <p:ph idx="1"/>
          </p:nvPr>
        </p:nvSpPr>
        <p:spPr/>
        <p:txBody>
          <a:bodyPr>
            <a:normAutofit/>
          </a:bodyPr>
          <a:lstStyle/>
          <a:p>
            <a:pPr marL="82550" indent="0" algn="l" rtl="0">
              <a:buNone/>
            </a:pPr>
            <a:r>
              <a:rPr lang="en-GB" b="1" dirty="0"/>
              <a:t>1-Describe mass? </a:t>
            </a:r>
            <a:br>
              <a:rPr lang="en-GB" dirty="0"/>
            </a:br>
            <a:r>
              <a:rPr lang="en-GB" dirty="0" err="1">
                <a:solidFill>
                  <a:srgbClr val="FF0000"/>
                </a:solidFill>
              </a:rPr>
              <a:t>septated</a:t>
            </a:r>
            <a:r>
              <a:rPr lang="en-GB" dirty="0">
                <a:solidFill>
                  <a:srgbClr val="FF0000"/>
                </a:solidFill>
              </a:rPr>
              <a:t> Ovarian cyst with solid component</a:t>
            </a:r>
            <a:endParaRPr lang="en-GB" dirty="0">
              <a:solidFill>
                <a:srgbClr val="FF0000"/>
              </a:solidFill>
            </a:endParaRPr>
          </a:p>
          <a:p>
            <a:pPr marL="82550" indent="0" algn="l" rtl="0">
              <a:buNone/>
            </a:pPr>
            <a:r>
              <a:rPr lang="en-GB" b="1" dirty="0"/>
              <a:t>2- what are aspect of you should consider in examinations ?</a:t>
            </a:r>
            <a:endParaRPr lang="en-GB" b="1" dirty="0"/>
          </a:p>
          <a:p>
            <a:pPr marL="82550" indent="0" algn="l" rtl="0">
              <a:buNone/>
            </a:pPr>
            <a:r>
              <a:rPr lang="en-GB" b="1" dirty="0"/>
              <a:t>3- Diagnosis ? </a:t>
            </a:r>
            <a:br>
              <a:rPr lang="en-GB" dirty="0"/>
            </a:br>
            <a:r>
              <a:rPr lang="en-GB" dirty="0">
                <a:solidFill>
                  <a:srgbClr val="FF0000"/>
                </a:solidFill>
              </a:rPr>
              <a:t>Epithelial ovarian carcinoma </a:t>
            </a:r>
            <a:endParaRPr lang="en-GB" dirty="0">
              <a:solidFill>
                <a:srgbClr val="FF0000"/>
              </a:solidFill>
            </a:endParaRPr>
          </a:p>
          <a:p>
            <a:pPr marL="82550" indent="0" algn="l" rtl="0">
              <a:buNone/>
            </a:pPr>
            <a:r>
              <a:rPr lang="en-GB" b="1" dirty="0"/>
              <a:t>4- Calculate Risk of Malignancy Index ( If she is menopause and her CA-125 = 100 )   </a:t>
            </a:r>
            <a:endParaRPr lang="en-GB" b="1" dirty="0"/>
          </a:p>
          <a:p>
            <a:pPr marL="82550" indent="0" algn="l" rtl="0">
              <a:buNone/>
            </a:pPr>
            <a:r>
              <a:rPr lang="en-GB" b="1" dirty="0"/>
              <a:t>5- what is the treatment ? </a:t>
            </a:r>
            <a:br>
              <a:rPr lang="en-GB" dirty="0"/>
            </a:br>
            <a:r>
              <a:rPr lang="en-GB" dirty="0">
                <a:solidFill>
                  <a:srgbClr val="FF0000"/>
                </a:solidFill>
              </a:rPr>
              <a:t>cytoreductive surgery</a:t>
            </a:r>
            <a:endParaRPr lang="en-GB" dirty="0">
              <a:solidFill>
                <a:srgbClr val="FF0000"/>
              </a:solidFill>
            </a:endParaRPr>
          </a:p>
          <a:p>
            <a:pPr algn="l" rtl="0"/>
            <a:endParaRPr lang="en-GB" dirty="0"/>
          </a:p>
        </p:txBody>
      </p:sp>
      <p:sp>
        <p:nvSpPr>
          <p:cNvPr id="6" name="Rectangles 5"/>
          <p:cNvSpPr/>
          <p:nvPr/>
        </p:nvSpPr>
        <p:spPr>
          <a:xfrm>
            <a:off x="959485" y="229044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959485" y="3650615"/>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775970" y="5477510"/>
            <a:ext cx="75755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5" grpId="0" bldLvl="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OSCE </a:t>
            </a:r>
            <a:r>
              <a:rPr lang="en-US" dirty="0" err="1"/>
              <a:t>Obs</a:t>
            </a:r>
            <a:r>
              <a:rPr lang="en-US" dirty="0"/>
              <a:t> &amp; </a:t>
            </a:r>
            <a:r>
              <a:rPr lang="en-US" dirty="0" err="1"/>
              <a:t>Gyn</a:t>
            </a:r>
            <a:br>
              <a:rPr lang="en-US" dirty="0"/>
            </a:br>
            <a:r>
              <a:rPr lang="en-US" dirty="0"/>
              <a:t>18/10/2018</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OSCE</a:t>
            </a:r>
            <a:endParaRPr lang="en-GB" dirty="0"/>
          </a:p>
        </p:txBody>
      </p:sp>
      <p:sp>
        <p:nvSpPr>
          <p:cNvPr id="3" name="Content Placeholder 2"/>
          <p:cNvSpPr>
            <a:spLocks noGrp="1"/>
          </p:cNvSpPr>
          <p:nvPr>
            <p:ph idx="1"/>
          </p:nvPr>
        </p:nvSpPr>
        <p:spPr/>
        <p:txBody>
          <a:bodyPr>
            <a:normAutofit fontScale="92500" lnSpcReduction="20000"/>
          </a:bodyPr>
          <a:lstStyle/>
          <a:p>
            <a:pPr algn="l" rtl="0"/>
            <a:r>
              <a:rPr lang="en-US" sz="3900" b="1" u="sng" dirty="0">
                <a:solidFill>
                  <a:srgbClr val="FF0000"/>
                </a:solidFill>
                <a:effectLst>
                  <a:outerShdw blurRad="38100" dist="38100" dir="2700000" algn="tl">
                    <a:srgbClr val="000000">
                      <a:alpha val="43137"/>
                    </a:srgbClr>
                  </a:outerShdw>
                </a:effectLst>
              </a:rPr>
              <a:t>1</a:t>
            </a:r>
            <a:r>
              <a:rPr lang="en-US" sz="3900" b="1" u="sng" baseline="30000" dirty="0">
                <a:solidFill>
                  <a:srgbClr val="FF0000"/>
                </a:solidFill>
                <a:effectLst>
                  <a:outerShdw blurRad="38100" dist="38100" dir="2700000" algn="tl">
                    <a:srgbClr val="000000">
                      <a:alpha val="43137"/>
                    </a:srgbClr>
                  </a:outerShdw>
                </a:effectLst>
              </a:rPr>
              <a:t>st</a:t>
            </a:r>
            <a:r>
              <a:rPr lang="en-US" sz="3900" b="1" u="sng" dirty="0">
                <a:solidFill>
                  <a:srgbClr val="FF0000"/>
                </a:solidFill>
                <a:effectLst>
                  <a:outerShdw blurRad="38100" dist="38100" dir="2700000" algn="tl">
                    <a:srgbClr val="000000">
                      <a:alpha val="43137"/>
                    </a:srgbClr>
                  </a:outerShdw>
                </a:effectLst>
              </a:rPr>
              <a:t> case: </a:t>
            </a:r>
            <a:br>
              <a:rPr lang="en-US" b="1" dirty="0">
                <a:solidFill>
                  <a:srgbClr val="FF0000"/>
                </a:solidFill>
                <a:effectLst>
                  <a:outerShdw blurRad="38100" dist="38100" dir="2700000" algn="tl">
                    <a:srgbClr val="000000">
                      <a:alpha val="43137"/>
                    </a:srgbClr>
                  </a:outerShdw>
                </a:effectLst>
              </a:rPr>
            </a:br>
            <a:r>
              <a:rPr lang="en-US" dirty="0"/>
              <a:t>first trimester bleeding (hx, ex, investigation)</a:t>
            </a:r>
            <a:endParaRPr lang="en-US" dirty="0"/>
          </a:p>
          <a:p>
            <a:pPr algn="l" rtl="0"/>
            <a:r>
              <a:rPr lang="en-US" sz="3900" b="1" u="sng" dirty="0">
                <a:solidFill>
                  <a:srgbClr val="FF0000"/>
                </a:solidFill>
                <a:effectLst>
                  <a:outerShdw blurRad="38100" dist="38100" dir="2700000" algn="tl">
                    <a:srgbClr val="000000">
                      <a:alpha val="43137"/>
                    </a:srgbClr>
                  </a:outerShdw>
                </a:effectLst>
              </a:rPr>
              <a:t>2</a:t>
            </a:r>
            <a:r>
              <a:rPr lang="en-US" sz="3900" b="1" u="sng" baseline="30000" dirty="0">
                <a:solidFill>
                  <a:srgbClr val="FF0000"/>
                </a:solidFill>
                <a:effectLst>
                  <a:outerShdw blurRad="38100" dist="38100" dir="2700000" algn="tl">
                    <a:srgbClr val="000000">
                      <a:alpha val="43137"/>
                    </a:srgbClr>
                  </a:outerShdw>
                </a:effectLst>
              </a:rPr>
              <a:t>nd</a:t>
            </a:r>
            <a:r>
              <a:rPr lang="en-US" sz="3900" b="1" u="sng" dirty="0">
                <a:solidFill>
                  <a:srgbClr val="FF0000"/>
                </a:solidFill>
                <a:effectLst>
                  <a:outerShdw blurRad="38100" dist="38100" dir="2700000" algn="tl">
                    <a:srgbClr val="000000">
                      <a:alpha val="43137"/>
                    </a:srgbClr>
                  </a:outerShdw>
                </a:effectLst>
              </a:rPr>
              <a:t> case: </a:t>
            </a:r>
            <a:br>
              <a:rPr lang="en-US" b="1" dirty="0">
                <a:solidFill>
                  <a:srgbClr val="FF0000"/>
                </a:solidFill>
                <a:effectLst>
                  <a:outerShdw blurRad="38100" dist="38100" dir="2700000" algn="tl">
                    <a:srgbClr val="000000">
                      <a:alpha val="43137"/>
                    </a:srgbClr>
                  </a:outerShdw>
                </a:effectLst>
              </a:rPr>
            </a:br>
            <a:r>
              <a:rPr lang="en-US" dirty="0"/>
              <a:t>14 week </a:t>
            </a:r>
            <a:r>
              <a:rPr lang="en-US" dirty="0" err="1"/>
              <a:t>preg</a:t>
            </a:r>
            <a:r>
              <a:rPr lang="en-US" dirty="0"/>
              <a:t>. Women (read the case and note the a</a:t>
            </a:r>
            <a:r>
              <a:rPr lang="en-GB" dirty="0"/>
              <a:t>abnormalities )(investigations and treatment)</a:t>
            </a:r>
            <a:endParaRPr lang="en-GB" dirty="0"/>
          </a:p>
          <a:p>
            <a:pPr algn="l" rtl="0"/>
            <a:r>
              <a:rPr lang="en-GB" sz="3900" b="1" u="sng" dirty="0">
                <a:solidFill>
                  <a:srgbClr val="FF0000"/>
                </a:solidFill>
                <a:effectLst>
                  <a:outerShdw blurRad="38100" dist="38100" dir="2700000" algn="tl">
                    <a:srgbClr val="000000">
                      <a:alpha val="43137"/>
                    </a:srgbClr>
                  </a:outerShdw>
                </a:effectLst>
              </a:rPr>
              <a:t>3ed case: </a:t>
            </a:r>
            <a:br>
              <a:rPr lang="en-GB" b="1" dirty="0">
                <a:solidFill>
                  <a:srgbClr val="FF0000"/>
                </a:solidFill>
                <a:effectLst>
                  <a:outerShdw blurRad="38100" dist="38100" dir="2700000" algn="tl">
                    <a:srgbClr val="000000">
                      <a:alpha val="43137"/>
                    </a:srgbClr>
                  </a:outerShdw>
                </a:effectLst>
              </a:rPr>
            </a:br>
            <a:r>
              <a:rPr lang="en-GB" dirty="0" err="1"/>
              <a:t>preg</a:t>
            </a:r>
            <a:r>
              <a:rPr lang="en-GB" dirty="0"/>
              <a:t>. Term and she get in labour (what to do), the dilatation stopped for 3 hr and you gave oxytocin with no response (what to think and what to do)</a:t>
            </a:r>
            <a:endParaRPr lang="en-GB"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endParaRPr lang="ar-JO"/>
          </a:p>
        </p:txBody>
      </p:sp>
      <p:pic>
        <p:nvPicPr>
          <p:cNvPr id="6146" name="Picture 2" descr="C:\Users\Administrator\Desktop\أسئلة سنوات\سنة خامسة\نسائية\ميني اوسكي\7hob.com1361314394537.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0415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Q3 what is this pic</a:t>
            </a:r>
            <a:endParaRPr lang="en-US" dirty="0"/>
          </a:p>
        </p:txBody>
      </p:sp>
      <p:pic>
        <p:nvPicPr>
          <p:cNvPr id="4" name="عنصر نائب للمحتوى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326255" y="2009775"/>
            <a:ext cx="7865745" cy="4725035"/>
          </a:xfrm>
        </p:spPr>
      </p:pic>
      <p:sp>
        <p:nvSpPr>
          <p:cNvPr id="5" name="مربع نص 4"/>
          <p:cNvSpPr txBox="1"/>
          <p:nvPr/>
        </p:nvSpPr>
        <p:spPr>
          <a:xfrm>
            <a:off x="431371" y="2204864"/>
            <a:ext cx="5856651" cy="2246769"/>
          </a:xfrm>
          <a:prstGeom prst="rect">
            <a:avLst/>
          </a:prstGeom>
          <a:noFill/>
        </p:spPr>
        <p:txBody>
          <a:bodyPr wrap="square" rtlCol="0">
            <a:spAutoFit/>
          </a:bodyPr>
          <a:lstStyle/>
          <a:p>
            <a:pPr algn="l"/>
            <a:r>
              <a:rPr lang="en-US" sz="2800" dirty="0" err="1" smtClean="0">
                <a:solidFill>
                  <a:schemeClr val="tx1"/>
                </a:solidFill>
              </a:rPr>
              <a:t>a.Shoulder</a:t>
            </a:r>
            <a:r>
              <a:rPr lang="en-US" sz="2800" dirty="0" smtClean="0">
                <a:solidFill>
                  <a:schemeClr val="tx1"/>
                </a:solidFill>
              </a:rPr>
              <a:t> dystocia</a:t>
            </a:r>
            <a:endParaRPr lang="en-US" sz="2800" dirty="0" smtClean="0">
              <a:solidFill>
                <a:schemeClr val="tx1"/>
              </a:solidFill>
            </a:endParaRPr>
          </a:p>
          <a:p>
            <a:pPr algn="l"/>
            <a:r>
              <a:rPr lang="en-US" sz="2800" dirty="0" smtClean="0">
                <a:solidFill>
                  <a:schemeClr val="tx1"/>
                </a:solidFill>
              </a:rPr>
              <a:t>b. </a:t>
            </a:r>
            <a:r>
              <a:rPr lang="en-US" sz="2800" dirty="0" err="1" smtClean="0">
                <a:solidFill>
                  <a:schemeClr val="tx1"/>
                </a:solidFill>
              </a:rPr>
              <a:t>Abruptio</a:t>
            </a:r>
            <a:r>
              <a:rPr lang="en-US" sz="2800" dirty="0" smtClean="0">
                <a:solidFill>
                  <a:schemeClr val="tx1"/>
                </a:solidFill>
              </a:rPr>
              <a:t> placental</a:t>
            </a:r>
            <a:endParaRPr lang="en-US" sz="2800" dirty="0" smtClean="0">
              <a:solidFill>
                <a:schemeClr val="tx1"/>
              </a:solidFill>
            </a:endParaRPr>
          </a:p>
          <a:p>
            <a:pPr algn="l"/>
            <a:r>
              <a:rPr lang="en-US" sz="2800" dirty="0" smtClean="0">
                <a:solidFill>
                  <a:schemeClr val="tx1"/>
                </a:solidFill>
              </a:rPr>
              <a:t>c. </a:t>
            </a:r>
            <a:r>
              <a:rPr lang="en-US" sz="2800" dirty="0" err="1" smtClean="0">
                <a:solidFill>
                  <a:schemeClr val="tx1"/>
                </a:solidFill>
              </a:rPr>
              <a:t>Patrial</a:t>
            </a:r>
            <a:r>
              <a:rPr lang="en-US" sz="2800" dirty="0" smtClean="0">
                <a:solidFill>
                  <a:schemeClr val="tx1"/>
                </a:solidFill>
              </a:rPr>
              <a:t> uterine rupture</a:t>
            </a:r>
            <a:endParaRPr lang="en-US" sz="2800" dirty="0" smtClean="0">
              <a:solidFill>
                <a:schemeClr val="tx1"/>
              </a:solidFill>
            </a:endParaRPr>
          </a:p>
          <a:p>
            <a:pPr algn="l"/>
            <a:r>
              <a:rPr lang="en-US" sz="2800" dirty="0" smtClean="0">
                <a:solidFill>
                  <a:schemeClr val="tx1"/>
                </a:solidFill>
              </a:rPr>
              <a:t>d. Sound dehiscence </a:t>
            </a:r>
            <a:endParaRPr lang="en-US" sz="2800" dirty="0" smtClean="0">
              <a:solidFill>
                <a:schemeClr val="tx1"/>
              </a:solidFill>
            </a:endParaRPr>
          </a:p>
          <a:p>
            <a:pPr algn="l"/>
            <a:r>
              <a:rPr lang="en-US" sz="2800" dirty="0" smtClean="0">
                <a:solidFill>
                  <a:schemeClr val="tx1"/>
                </a:solidFill>
              </a:rPr>
              <a:t>E. Uterine rupture</a:t>
            </a:r>
            <a:endParaRPr lang="en-US" sz="2800" dirty="0" smtClean="0">
              <a:solidFill>
                <a:schemeClr val="tx1"/>
              </a:solidFill>
            </a:endParaRPr>
          </a:p>
        </p:txBody>
      </p:sp>
      <p:sp>
        <p:nvSpPr>
          <p:cNvPr id="3" name="Left Arrow 2"/>
          <p:cNvSpPr/>
          <p:nvPr/>
        </p:nvSpPr>
        <p:spPr>
          <a:xfrm>
            <a:off x="4152265" y="3185795"/>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3339" y="116632"/>
            <a:ext cx="10972800" cy="1143000"/>
          </a:xfrm>
        </p:spPr>
        <p:txBody>
          <a:bodyPr>
            <a:normAutofit fontScale="90000"/>
          </a:bodyPr>
          <a:lstStyle/>
          <a:p>
            <a:pPr algn="l"/>
            <a:r>
              <a:rPr lang="ar-JO" dirty="0" smtClean="0"/>
              <a:t>كان محدد وين </a:t>
            </a:r>
            <a:r>
              <a:rPr lang="en-US" dirty="0" smtClean="0"/>
              <a:t>head/ placenta/ cervix</a:t>
            </a:r>
            <a:r>
              <a:rPr lang="en-US" dirty="0"/>
              <a:t>	</a:t>
            </a:r>
            <a:r>
              <a:rPr lang="en-US" dirty="0" smtClean="0"/>
              <a:t>Q4</a:t>
            </a:r>
            <a:br>
              <a:rPr lang="en-US" dirty="0" smtClean="0"/>
            </a:br>
            <a:r>
              <a:rPr lang="en-US" dirty="0" smtClean="0"/>
              <a:t>choose the correct statement</a:t>
            </a:r>
            <a:endParaRPr lang="en-US" dirty="0"/>
          </a:p>
        </p:txBody>
      </p:sp>
      <p:pic>
        <p:nvPicPr>
          <p:cNvPr id="2050"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5812407" y="1257532"/>
            <a:ext cx="6174852" cy="282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623392" y="4077072"/>
            <a:ext cx="11137237" cy="1569660"/>
          </a:xfrm>
          <a:prstGeom prst="rect">
            <a:avLst/>
          </a:prstGeom>
          <a:noFill/>
        </p:spPr>
        <p:txBody>
          <a:bodyPr wrap="square" rtlCol="0">
            <a:spAutoFit/>
          </a:bodyPr>
          <a:lstStyle/>
          <a:p>
            <a:pPr algn="l"/>
            <a:r>
              <a:rPr lang="en-US" sz="2400" dirty="0" err="1" smtClean="0">
                <a:solidFill>
                  <a:schemeClr val="tx1"/>
                </a:solidFill>
              </a:rPr>
              <a:t>a.Age</a:t>
            </a:r>
            <a:r>
              <a:rPr lang="en-US" sz="2400" dirty="0" smtClean="0">
                <a:solidFill>
                  <a:schemeClr val="tx1"/>
                </a:solidFill>
              </a:rPr>
              <a:t> isn't a risk factor for her condition</a:t>
            </a:r>
            <a:endParaRPr lang="en-US" sz="2400" dirty="0" smtClean="0">
              <a:solidFill>
                <a:schemeClr val="tx1"/>
              </a:solidFill>
            </a:endParaRPr>
          </a:p>
          <a:p>
            <a:pPr algn="l"/>
            <a:r>
              <a:rPr lang="en-US" sz="2400" dirty="0" smtClean="0">
                <a:solidFill>
                  <a:schemeClr val="tx1"/>
                </a:solidFill>
              </a:rPr>
              <a:t>b. Postpartum hemorrhage is an expected condition </a:t>
            </a:r>
            <a:endParaRPr lang="en-US" sz="2400" dirty="0" smtClean="0">
              <a:solidFill>
                <a:schemeClr val="tx1"/>
              </a:solidFill>
            </a:endParaRPr>
          </a:p>
          <a:p>
            <a:pPr algn="l"/>
            <a:r>
              <a:rPr lang="en-US" sz="2400" dirty="0" smtClean="0">
                <a:solidFill>
                  <a:schemeClr val="tx1"/>
                </a:solidFill>
              </a:rPr>
              <a:t>c. Painful vaginal bleeding is the usual presentation </a:t>
            </a:r>
            <a:endParaRPr lang="en-US" sz="2400" dirty="0" smtClean="0">
              <a:solidFill>
                <a:schemeClr val="tx1"/>
              </a:solidFill>
            </a:endParaRPr>
          </a:p>
          <a:p>
            <a:pPr algn="l"/>
            <a:r>
              <a:rPr lang="en-US" sz="2400" dirty="0" smtClean="0">
                <a:solidFill>
                  <a:schemeClr val="tx1"/>
                </a:solidFill>
              </a:rPr>
              <a:t>d. Elective CS should be scheduled at 39 weeks </a:t>
            </a:r>
            <a:endParaRPr lang="en-US" sz="2400" dirty="0" smtClean="0">
              <a:solidFill>
                <a:schemeClr val="tx1"/>
              </a:solidFill>
            </a:endParaRPr>
          </a:p>
        </p:txBody>
      </p:sp>
      <p:sp>
        <p:nvSpPr>
          <p:cNvPr id="5" name="Left Arrow 4"/>
          <p:cNvSpPr/>
          <p:nvPr/>
        </p:nvSpPr>
        <p:spPr>
          <a:xfrm>
            <a:off x="7317105" y="4475480"/>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2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dirty="0" smtClean="0"/>
              <a:t>Q5 </a:t>
            </a:r>
            <a:r>
              <a:rPr lang="en-US" dirty="0" err="1" smtClean="0"/>
              <a:t>colposcopic</a:t>
            </a:r>
            <a:r>
              <a:rPr lang="en-US" dirty="0" smtClean="0"/>
              <a:t> views where are the normal areas</a:t>
            </a:r>
            <a:endParaRPr lang="en-US" dirty="0"/>
          </a:p>
        </p:txBody>
      </p:sp>
      <p:pic>
        <p:nvPicPr>
          <p:cNvPr id="3" name="صورة 2"/>
          <p:cNvPicPr>
            <a:picLocks noChangeAspect="1"/>
          </p:cNvPicPr>
          <p:nvPr/>
        </p:nvPicPr>
        <p:blipFill>
          <a:blip r:embed="rId1">
            <a:extLst>
              <a:ext uri="{28A0092B-C50C-407E-A947-70E740481C1C}">
                <a14:useLocalDpi xmlns:a14="http://schemas.microsoft.com/office/drawing/2010/main" val="0"/>
              </a:ext>
            </a:extLst>
          </a:blip>
          <a:srcRect r="2377"/>
          <a:stretch>
            <a:fillRect/>
          </a:stretch>
        </p:blipFill>
        <p:spPr>
          <a:xfrm>
            <a:off x="605790" y="1937385"/>
            <a:ext cx="10979785" cy="2422525"/>
          </a:xfrm>
          <a:prstGeom prst="rect">
            <a:avLst/>
          </a:prstGeom>
        </p:spPr>
      </p:pic>
      <p:sp>
        <p:nvSpPr>
          <p:cNvPr id="4" name="مربع نص 3"/>
          <p:cNvSpPr txBox="1"/>
          <p:nvPr/>
        </p:nvSpPr>
        <p:spPr>
          <a:xfrm>
            <a:off x="1007435" y="4941169"/>
            <a:ext cx="4800533" cy="461665"/>
          </a:xfrm>
          <a:prstGeom prst="rect">
            <a:avLst/>
          </a:prstGeom>
          <a:noFill/>
        </p:spPr>
        <p:txBody>
          <a:bodyPr wrap="square" rtlCol="0">
            <a:spAutoFit/>
          </a:bodyPr>
          <a:lstStyle/>
          <a:p>
            <a:pPr algn="l"/>
            <a:r>
              <a:rPr lang="en-US" sz="2400" dirty="0" err="1" smtClean="0"/>
              <a:t>Asnwer</a:t>
            </a:r>
            <a:r>
              <a:rPr lang="en-US" sz="2400" dirty="0" smtClean="0"/>
              <a:t> : B AND E </a:t>
            </a:r>
            <a:endParaRPr lang="en-US" sz="2400" dirty="0"/>
          </a:p>
        </p:txBody>
      </p:sp>
      <p:sp>
        <p:nvSpPr>
          <p:cNvPr id="7" name="Rectangles 6"/>
          <p:cNvSpPr/>
          <p:nvPr/>
        </p:nvSpPr>
        <p:spPr>
          <a:xfrm>
            <a:off x="2121535" y="4940935"/>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dirty="0" smtClean="0"/>
              <a:t>Q6 which part of the mechanism of labor </a:t>
            </a:r>
            <a:endParaRPr lang="en-US" dirty="0"/>
          </a:p>
        </p:txBody>
      </p:sp>
      <p:pic>
        <p:nvPicPr>
          <p:cNvPr id="3074"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6201139" y="3050164"/>
            <a:ext cx="4665876" cy="342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199456" y="2924945"/>
            <a:ext cx="5472608" cy="830997"/>
          </a:xfrm>
          <a:prstGeom prst="rect">
            <a:avLst/>
          </a:prstGeom>
          <a:noFill/>
        </p:spPr>
        <p:txBody>
          <a:bodyPr wrap="square" rtlCol="0">
            <a:spAutoFit/>
          </a:bodyPr>
          <a:lstStyle/>
          <a:p>
            <a:pPr algn="l"/>
            <a:r>
              <a:rPr lang="en-US" sz="2400" dirty="0" smtClean="0"/>
              <a:t>Answer : restitution ( external rotation ) to deliver the anterior shoulder </a:t>
            </a:r>
            <a:endParaRPr lang="en-US" sz="2400" dirty="0"/>
          </a:p>
        </p:txBody>
      </p:sp>
      <p:sp>
        <p:nvSpPr>
          <p:cNvPr id="7" name="Rectangles 6"/>
          <p:cNvSpPr/>
          <p:nvPr/>
        </p:nvSpPr>
        <p:spPr>
          <a:xfrm>
            <a:off x="2415540" y="3059430"/>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036320" y="3401060"/>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endParaRPr lang="en-US"/>
          </a:p>
        </p:txBody>
      </p:sp>
      <p:pic>
        <p:nvPicPr>
          <p:cNvPr id="4" name="Content Placeholder 3" descr="Cardinal-movement-of-labor-diagram"/>
          <p:cNvPicPr>
            <a:picLocks noChangeAspect="1"/>
          </p:cNvPicPr>
          <p:nvPr>
            <p:ph idx="1"/>
          </p:nvPr>
        </p:nvPicPr>
        <p:blipFill>
          <a:blip r:embed="rId1"/>
          <a:srcRect l="102" r="-1020" b="50661"/>
          <a:stretch>
            <a:fillRect/>
          </a:stretch>
        </p:blipFill>
        <p:spPr>
          <a:xfrm>
            <a:off x="70485" y="620395"/>
            <a:ext cx="6629400" cy="4979670"/>
          </a:xfrm>
          <a:prstGeom prst="rect">
            <a:avLst/>
          </a:prstGeom>
        </p:spPr>
      </p:pic>
      <p:pic>
        <p:nvPicPr>
          <p:cNvPr id="6" name="Content Placeholder 3" descr="Cardinal-movement-of-labor-diagram"/>
          <p:cNvPicPr>
            <a:picLocks noChangeAspect="1"/>
          </p:cNvPicPr>
          <p:nvPr/>
        </p:nvPicPr>
        <p:blipFill>
          <a:blip r:embed="rId1"/>
          <a:srcRect t="50419" r="2919"/>
          <a:stretch>
            <a:fillRect/>
          </a:stretch>
        </p:blipFill>
        <p:spPr>
          <a:xfrm>
            <a:off x="5906135" y="288925"/>
            <a:ext cx="6285865" cy="5128895"/>
          </a:xfrm>
          <a:prstGeom prst="rect">
            <a:avLst/>
          </a:prstGeom>
        </p:spPr>
      </p:pic>
    </p:spTree>
  </p:cSld>
  <p:clrMapOvr>
    <a:masterClrMapping/>
  </p:clrMapOvr>
  <p:transition advTm="58"/>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dirty="0" smtClean="0"/>
              <a:t>Q7 regarding this procedure select one </a:t>
            </a:r>
            <a:endParaRPr lang="en-US" dirty="0"/>
          </a:p>
        </p:txBody>
      </p:sp>
      <p:pic>
        <p:nvPicPr>
          <p:cNvPr id="4098" name="Picture 2"/>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5999990" y="1196753"/>
            <a:ext cx="5718868" cy="248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623570" y="3860800"/>
            <a:ext cx="9971405" cy="1753235"/>
          </a:xfrm>
          <a:prstGeom prst="rect">
            <a:avLst/>
          </a:prstGeom>
          <a:noFill/>
        </p:spPr>
        <p:txBody>
          <a:bodyPr wrap="square" rtlCol="0">
            <a:spAutoFit/>
          </a:bodyPr>
          <a:lstStyle/>
          <a:p>
            <a:pPr algn="l"/>
            <a:r>
              <a:rPr lang="en-US" dirty="0" err="1" smtClean="0">
                <a:solidFill>
                  <a:schemeClr val="tx1"/>
                </a:solidFill>
              </a:rPr>
              <a:t>a.It</a:t>
            </a:r>
            <a:r>
              <a:rPr lang="en-US" dirty="0" smtClean="0">
                <a:solidFill>
                  <a:schemeClr val="tx1"/>
                </a:solidFill>
              </a:rPr>
              <a:t> is performed at 13 W of gestation</a:t>
            </a:r>
            <a:endParaRPr lang="en-US" dirty="0" smtClean="0">
              <a:solidFill>
                <a:schemeClr val="tx1"/>
              </a:solidFill>
            </a:endParaRPr>
          </a:p>
          <a:p>
            <a:pPr algn="l"/>
            <a:r>
              <a:rPr lang="en-US" dirty="0" smtClean="0">
                <a:solidFill>
                  <a:schemeClr val="tx1"/>
                </a:solidFill>
              </a:rPr>
              <a:t>b. It is used as a screening test for chromosomal abnormality </a:t>
            </a:r>
            <a:endParaRPr lang="en-US" dirty="0" smtClean="0">
              <a:solidFill>
                <a:schemeClr val="tx1"/>
              </a:solidFill>
            </a:endParaRPr>
          </a:p>
          <a:p>
            <a:pPr algn="l"/>
            <a:r>
              <a:rPr lang="en-US" dirty="0" smtClean="0">
                <a:solidFill>
                  <a:schemeClr val="tx1"/>
                </a:solidFill>
              </a:rPr>
              <a:t>c. The risk of miscarriage is 0.5%</a:t>
            </a:r>
            <a:endParaRPr lang="en-US" dirty="0" smtClean="0">
              <a:solidFill>
                <a:schemeClr val="tx1"/>
              </a:solidFill>
            </a:endParaRPr>
          </a:p>
          <a:p>
            <a:pPr algn="l"/>
            <a:r>
              <a:rPr lang="en-US" dirty="0" smtClean="0">
                <a:solidFill>
                  <a:schemeClr val="tx1"/>
                </a:solidFill>
              </a:rPr>
              <a:t>d. Placental mosaicism is more common compared to other method</a:t>
            </a:r>
            <a:endParaRPr lang="en-US" dirty="0" smtClean="0">
              <a:solidFill>
                <a:schemeClr val="tx1"/>
              </a:solidFill>
            </a:endParaRPr>
          </a:p>
          <a:p>
            <a:pPr algn="l"/>
            <a:r>
              <a:rPr lang="en-US" dirty="0" smtClean="0">
                <a:solidFill>
                  <a:schemeClr val="tx1"/>
                </a:solidFill>
              </a:rPr>
              <a:t>e. anti-d prophylaxis is considered after doing this procedure in a woman with </a:t>
            </a:r>
            <a:r>
              <a:rPr lang="en-US" dirty="0" err="1" smtClean="0">
                <a:solidFill>
                  <a:schemeClr val="tx1"/>
                </a:solidFill>
              </a:rPr>
              <a:t>rh</a:t>
            </a:r>
            <a:r>
              <a:rPr lang="en-US" dirty="0" smtClean="0">
                <a:solidFill>
                  <a:schemeClr val="tx1"/>
                </a:solidFill>
              </a:rPr>
              <a:t> negative blood group and indirect coombs test of 1:8</a:t>
            </a:r>
            <a:endParaRPr lang="en-US" dirty="0" smtClean="0">
              <a:solidFill>
                <a:schemeClr val="tx1"/>
              </a:solidFill>
            </a:endParaRPr>
          </a:p>
        </p:txBody>
      </p:sp>
      <p:sp>
        <p:nvSpPr>
          <p:cNvPr id="5" name="Left Arrow 4"/>
          <p:cNvSpPr/>
          <p:nvPr/>
        </p:nvSpPr>
        <p:spPr>
          <a:xfrm>
            <a:off x="10269220" y="5012690"/>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6745" y="116632"/>
            <a:ext cx="10972800" cy="706090"/>
          </a:xfrm>
        </p:spPr>
        <p:txBody>
          <a:bodyPr>
            <a:normAutofit fontScale="90000"/>
          </a:bodyPr>
          <a:lstStyle/>
          <a:p>
            <a:pPr algn="ctr" rtl="1"/>
            <a:r>
              <a:rPr lang="ar-JO" sz="6000" b="1" u="sng" dirty="0" smtClean="0">
                <a:solidFill>
                  <a:srgbClr val="00B05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شكر وعرفان</a:t>
            </a:r>
            <a:endParaRPr lang="ar-JO" sz="6000" b="1" u="sng" dirty="0">
              <a:solidFill>
                <a:srgbClr val="00B05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3" name="عنصر نائب للمحتوى 2"/>
          <p:cNvSpPr>
            <a:spLocks noGrp="1"/>
          </p:cNvSpPr>
          <p:nvPr>
            <p:ph idx="1"/>
          </p:nvPr>
        </p:nvSpPr>
        <p:spPr>
          <a:xfrm>
            <a:off x="143339" y="908720"/>
            <a:ext cx="11762951" cy="5832648"/>
          </a:xfrm>
        </p:spPr>
        <p:txBody>
          <a:bodyPr>
            <a:normAutofit/>
          </a:bodyPr>
          <a:lstStyle/>
          <a:p>
            <a:pPr marL="82550" indent="0" algn="ctr" rtl="1">
              <a:buNone/>
            </a:pPr>
            <a:r>
              <a:rPr lang="ar-JO" sz="2000" b="1" dirty="0">
                <a:solidFill>
                  <a:schemeClr val="tx1"/>
                </a:solidFill>
                <a:latin typeface="Arabic Typesetting" panose="03020402040406030203" pitchFamily="66" charset="-78"/>
                <a:cs typeface="Arabic Typesetting" panose="03020402040406030203" pitchFamily="66" charset="-78"/>
              </a:rPr>
              <a:t>تشكر لجنة الطب والجراحة </a:t>
            </a:r>
            <a:r>
              <a:rPr lang="ar-JO" sz="2000" b="1" dirty="0" smtClean="0">
                <a:solidFill>
                  <a:schemeClr val="tx1"/>
                </a:solidFill>
                <a:latin typeface="Arabic Typesetting" panose="03020402040406030203" pitchFamily="66" charset="-78"/>
                <a:cs typeface="Arabic Typesetting" panose="03020402040406030203" pitchFamily="66" charset="-78"/>
              </a:rPr>
              <a:t>– جامعة مؤتة كل </a:t>
            </a:r>
            <a:r>
              <a:rPr lang="ar-JO" sz="2000" b="1" dirty="0">
                <a:solidFill>
                  <a:schemeClr val="tx1"/>
                </a:solidFill>
                <a:latin typeface="Arabic Typesetting" panose="03020402040406030203" pitchFamily="66" charset="-78"/>
                <a:cs typeface="Arabic Typesetting" panose="03020402040406030203" pitchFamily="66" charset="-78"/>
              </a:rPr>
              <a:t>من ساهم في جمع هذا الملف من الطلبة التالية أسماءهم :</a:t>
            </a:r>
            <a:endParaRPr lang="ar-JO" sz="2000" b="1" dirty="0">
              <a:solidFill>
                <a:schemeClr val="tx1"/>
              </a:solidFill>
              <a:latin typeface="Arabic Typesetting" panose="03020402040406030203" pitchFamily="66" charset="-78"/>
              <a:cs typeface="Arabic Typesetting" panose="03020402040406030203" pitchFamily="66" charset="-78"/>
            </a:endParaRPr>
          </a:p>
          <a:p>
            <a:pPr marL="82550" indent="0" algn="ctr" rtl="1">
              <a:buNone/>
            </a:pPr>
            <a:endParaRPr lang="ar-JO" sz="800" b="1" dirty="0" smtClean="0">
              <a:solidFill>
                <a:schemeClr val="tx1"/>
              </a:solidFill>
              <a:latin typeface="Arabic Typesetting" panose="03020402040406030203" pitchFamily="66" charset="-78"/>
              <a:cs typeface="Arabic Typesetting" panose="03020402040406030203" pitchFamily="66" charset="-78"/>
            </a:endParaRPr>
          </a:p>
          <a:p>
            <a:pPr marL="82550" indent="0" algn="ctr" rtl="1">
              <a:buNone/>
            </a:pPr>
            <a:r>
              <a:rPr lang="ar-JO" sz="2000" b="1" dirty="0" smtClean="0">
                <a:solidFill>
                  <a:schemeClr val="tx1"/>
                </a:solidFill>
                <a:latin typeface="Arabic Typesetting" panose="03020402040406030203" pitchFamily="66" charset="-78"/>
                <a:cs typeface="Arabic Typesetting" panose="03020402040406030203" pitchFamily="66" charset="-78"/>
              </a:rPr>
              <a:t>ريان نهاد , </a:t>
            </a:r>
            <a:r>
              <a:rPr lang="ar-SA" sz="2000" b="1" dirty="0" smtClean="0">
                <a:solidFill>
                  <a:schemeClr val="tx1"/>
                </a:solidFill>
                <a:latin typeface="Arabic Typesetting" panose="03020402040406030203" pitchFamily="66" charset="-78"/>
                <a:cs typeface="Arabic Typesetting" panose="03020402040406030203" pitchFamily="66" charset="-78"/>
              </a:rPr>
              <a:t>رؤى </a:t>
            </a:r>
            <a:r>
              <a:rPr lang="ar-SA" sz="2000" b="1" dirty="0">
                <a:solidFill>
                  <a:schemeClr val="tx1"/>
                </a:solidFill>
                <a:latin typeface="Arabic Typesetting" panose="03020402040406030203" pitchFamily="66" charset="-78"/>
                <a:cs typeface="Arabic Typesetting" panose="03020402040406030203" pitchFamily="66" charset="-78"/>
              </a:rPr>
              <a:t>النعيمات، </a:t>
            </a:r>
            <a:r>
              <a:rPr lang="ar-JO" sz="2000" b="1" dirty="0">
                <a:solidFill>
                  <a:schemeClr val="tx1"/>
                </a:solidFill>
                <a:latin typeface="Arabic Typesetting" panose="03020402040406030203" pitchFamily="66" charset="-78"/>
                <a:cs typeface="Arabic Typesetting" panose="03020402040406030203" pitchFamily="66" charset="-78"/>
              </a:rPr>
              <a:t>محمود يونس , عمرو </a:t>
            </a:r>
            <a:r>
              <a:rPr lang="ar-JO" sz="2000" b="1" dirty="0" err="1">
                <a:solidFill>
                  <a:schemeClr val="tx1"/>
                </a:solidFill>
                <a:latin typeface="Arabic Typesetting" panose="03020402040406030203" pitchFamily="66" charset="-78"/>
                <a:cs typeface="Arabic Typesetting" panose="03020402040406030203" pitchFamily="66" charset="-78"/>
              </a:rPr>
              <a:t>أخوعميرة</a:t>
            </a:r>
            <a:r>
              <a:rPr lang="ar-JO" sz="2000" b="1" dirty="0">
                <a:solidFill>
                  <a:schemeClr val="tx1"/>
                </a:solidFill>
                <a:latin typeface="Arabic Typesetting" panose="03020402040406030203" pitchFamily="66" charset="-78"/>
                <a:cs typeface="Arabic Typesetting" panose="03020402040406030203" pitchFamily="66" charset="-78"/>
              </a:rPr>
              <a:t> , تيماء الرواشدة , أيمن المناصرة</a:t>
            </a:r>
            <a:endParaRPr lang="ar-JO" sz="2000" b="1" dirty="0">
              <a:solidFill>
                <a:schemeClr val="tx1"/>
              </a:solidFill>
              <a:latin typeface="Arabic Typesetting" panose="03020402040406030203" pitchFamily="66" charset="-78"/>
              <a:cs typeface="Arabic Typesetting" panose="03020402040406030203" pitchFamily="66" charset="-78"/>
            </a:endParaRPr>
          </a:p>
          <a:p>
            <a:pPr marL="82550" indent="0" algn="ctr" rtl="1">
              <a:buNone/>
            </a:pPr>
            <a:r>
              <a:rPr lang="ar-JO" sz="2000" b="1" dirty="0" smtClean="0">
                <a:solidFill>
                  <a:schemeClr val="tx1"/>
                </a:solidFill>
                <a:latin typeface="Arabic Typesetting" panose="03020402040406030203" pitchFamily="66" charset="-78"/>
                <a:cs typeface="Arabic Typesetting" panose="03020402040406030203" pitchFamily="66" charset="-78"/>
              </a:rPr>
              <a:t>عمار </a:t>
            </a:r>
            <a:r>
              <a:rPr lang="ar-JO" sz="2000" b="1" dirty="0">
                <a:solidFill>
                  <a:schemeClr val="tx1"/>
                </a:solidFill>
                <a:latin typeface="Arabic Typesetting" panose="03020402040406030203" pitchFamily="66" charset="-78"/>
                <a:cs typeface="Arabic Typesetting" panose="03020402040406030203" pitchFamily="66" charset="-78"/>
              </a:rPr>
              <a:t>العضايلة ، جمانة </a:t>
            </a:r>
            <a:r>
              <a:rPr lang="ar-JO" sz="2000" b="1" dirty="0" err="1">
                <a:solidFill>
                  <a:schemeClr val="tx1"/>
                </a:solidFill>
                <a:latin typeface="Arabic Typesetting" panose="03020402040406030203" pitchFamily="66" charset="-78"/>
                <a:cs typeface="Arabic Typesetting" panose="03020402040406030203" pitchFamily="66" charset="-78"/>
              </a:rPr>
              <a:t>الرفوع</a:t>
            </a:r>
            <a:r>
              <a:rPr lang="ar-JO" sz="2000" b="1" dirty="0">
                <a:solidFill>
                  <a:schemeClr val="tx1"/>
                </a:solidFill>
                <a:latin typeface="Arabic Typesetting" panose="03020402040406030203" pitchFamily="66" charset="-78"/>
                <a:cs typeface="Arabic Typesetting" panose="03020402040406030203" pitchFamily="66" charset="-78"/>
              </a:rPr>
              <a:t> ، نبال الطراونة ، ياسر لافي</a:t>
            </a:r>
            <a:br>
              <a:rPr lang="ar-JO" sz="2000" b="1" dirty="0">
                <a:solidFill>
                  <a:schemeClr val="tx1"/>
                </a:solidFill>
                <a:latin typeface="Arabic Typesetting" panose="03020402040406030203" pitchFamily="66" charset="-78"/>
                <a:cs typeface="Arabic Typesetting" panose="03020402040406030203" pitchFamily="66" charset="-78"/>
              </a:rPr>
            </a:br>
            <a:r>
              <a:rPr lang="ar-JO" sz="2000" b="1" dirty="0">
                <a:solidFill>
                  <a:schemeClr val="tx1"/>
                </a:solidFill>
                <a:latin typeface="Arabic Typesetting" panose="03020402040406030203" pitchFamily="66" charset="-78"/>
                <a:cs typeface="Arabic Typesetting" panose="03020402040406030203" pitchFamily="66" charset="-78"/>
              </a:rPr>
              <a:t> عبدالله العلاونة ، طارق </a:t>
            </a:r>
            <a:r>
              <a:rPr lang="ar-JO" sz="2000" b="1" dirty="0" err="1">
                <a:solidFill>
                  <a:schemeClr val="tx1"/>
                </a:solidFill>
                <a:latin typeface="Arabic Typesetting" panose="03020402040406030203" pitchFamily="66" charset="-78"/>
                <a:cs typeface="Arabic Typesetting" panose="03020402040406030203" pitchFamily="66" charset="-78"/>
              </a:rPr>
              <a:t>أبولبدة</a:t>
            </a:r>
            <a:r>
              <a:rPr lang="ar-JO" sz="2000" b="1" dirty="0">
                <a:solidFill>
                  <a:schemeClr val="tx1"/>
                </a:solidFill>
                <a:latin typeface="Arabic Typesetting" panose="03020402040406030203" pitchFamily="66" charset="-78"/>
                <a:cs typeface="Arabic Typesetting" panose="03020402040406030203" pitchFamily="66" charset="-78"/>
              </a:rPr>
              <a:t> , إبراهيم </a:t>
            </a:r>
            <a:r>
              <a:rPr lang="ar-JO" sz="2000" b="1" dirty="0" err="1">
                <a:solidFill>
                  <a:schemeClr val="tx1"/>
                </a:solidFill>
                <a:latin typeface="Arabic Typesetting" panose="03020402040406030203" pitchFamily="66" charset="-78"/>
                <a:cs typeface="Arabic Typesetting" panose="03020402040406030203" pitchFamily="66" charset="-78"/>
              </a:rPr>
              <a:t>غياظة</a:t>
            </a:r>
            <a:r>
              <a:rPr lang="ar-JO" sz="2000" b="1" dirty="0">
                <a:solidFill>
                  <a:schemeClr val="tx1"/>
                </a:solidFill>
                <a:latin typeface="Arabic Typesetting" panose="03020402040406030203" pitchFamily="66" charset="-78"/>
                <a:cs typeface="Arabic Typesetting" panose="03020402040406030203" pitchFamily="66" charset="-78"/>
              </a:rPr>
              <a:t> </a:t>
            </a:r>
            <a:endParaRPr lang="ar-JO" sz="2000" b="1" dirty="0">
              <a:solidFill>
                <a:schemeClr val="tx1"/>
              </a:solidFill>
              <a:latin typeface="Arabic Typesetting" panose="03020402040406030203" pitchFamily="66" charset="-78"/>
              <a:cs typeface="Arabic Typesetting" panose="03020402040406030203" pitchFamily="66" charset="-78"/>
            </a:endParaRPr>
          </a:p>
          <a:p>
            <a:pPr marL="82550" indent="0" algn="ctr" rtl="1">
              <a:buNone/>
            </a:pPr>
            <a:endParaRPr lang="ar-JO" sz="800" b="1" dirty="0" smtClean="0">
              <a:solidFill>
                <a:schemeClr val="tx1"/>
              </a:solidFill>
              <a:latin typeface="Arabic Typesetting" panose="03020402040406030203" pitchFamily="66" charset="-78"/>
              <a:cs typeface="Arabic Typesetting" panose="03020402040406030203" pitchFamily="66" charset="-78"/>
            </a:endParaRPr>
          </a:p>
          <a:p>
            <a:pPr marL="82550" indent="0" algn="ctr" rtl="1">
              <a:buNone/>
            </a:pPr>
            <a:r>
              <a:rPr lang="ar-JO" sz="2000" b="1" dirty="0" smtClean="0">
                <a:solidFill>
                  <a:schemeClr val="tx1"/>
                </a:solidFill>
                <a:latin typeface="Arabic Typesetting" panose="03020402040406030203" pitchFamily="66" charset="-78"/>
                <a:cs typeface="Arabic Typesetting" panose="03020402040406030203" pitchFamily="66" charset="-78"/>
              </a:rPr>
              <a:t>حيث يحتوي الملف </a:t>
            </a:r>
            <a:r>
              <a:rPr lang="ar-JO" sz="2000" b="1" dirty="0">
                <a:solidFill>
                  <a:schemeClr val="tx1"/>
                </a:solidFill>
                <a:latin typeface="Arabic Typesetting" panose="03020402040406030203" pitchFamily="66" charset="-78"/>
                <a:cs typeface="Arabic Typesetting" panose="03020402040406030203" pitchFamily="66" charset="-78"/>
              </a:rPr>
              <a:t>على أسئلة امتحانات الـ </a:t>
            </a:r>
            <a:r>
              <a:rPr lang="ar-JO" sz="2000" b="1" dirty="0" smtClean="0">
                <a:solidFill>
                  <a:schemeClr val="tx1"/>
                </a:solidFill>
                <a:latin typeface="Arabic Typesetting" panose="03020402040406030203" pitchFamily="66" charset="-78"/>
                <a:cs typeface="Arabic Typesetting" panose="03020402040406030203" pitchFamily="66" charset="-78"/>
              </a:rPr>
              <a:t>: </a:t>
            </a:r>
            <a:r>
              <a:rPr lang="en-US" sz="2000" b="1" u="sng" dirty="0" smtClean="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OSCE </a:t>
            </a:r>
            <a:r>
              <a:rPr lang="en-US" sz="2000" b="1" u="sng" dirty="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&amp; Mini-OSCE </a:t>
            </a:r>
            <a:r>
              <a:rPr lang="ar-JO" sz="2000" b="1" u="sng" dirty="0" smtClean="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a:t>
            </a:r>
            <a:br>
              <a:rPr lang="en-US" sz="2000" b="1" dirty="0" smtClean="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br>
            <a:r>
              <a:rPr lang="ar-JO" sz="2000" b="1" dirty="0" smtClean="0">
                <a:solidFill>
                  <a:schemeClr val="tx1"/>
                </a:solidFill>
                <a:latin typeface="Arabic Typesetting" panose="03020402040406030203" pitchFamily="66" charset="-78"/>
                <a:cs typeface="Arabic Typesetting" panose="03020402040406030203" pitchFamily="66" charset="-78"/>
              </a:rPr>
              <a:t>الخاصة </a:t>
            </a:r>
            <a:r>
              <a:rPr lang="ar-JO" sz="2000" b="1" dirty="0">
                <a:solidFill>
                  <a:schemeClr val="tx1"/>
                </a:solidFill>
                <a:latin typeface="Arabic Typesetting" panose="03020402040406030203" pitchFamily="66" charset="-78"/>
                <a:cs typeface="Arabic Typesetting" panose="03020402040406030203" pitchFamily="66" charset="-78"/>
              </a:rPr>
              <a:t>بدفعتي </a:t>
            </a:r>
            <a:r>
              <a:rPr lang="ar-JO" sz="2000" b="1" u="sng" dirty="0" smtClean="0">
                <a:solidFill>
                  <a:schemeClr val="tx1"/>
                </a:solidFill>
                <a:latin typeface="Arabic Typesetting" panose="03020402040406030203" pitchFamily="66" charset="-78"/>
                <a:cs typeface="Arabic Typesetting" panose="03020402040406030203" pitchFamily="66" charset="-78"/>
              </a:rPr>
              <a:t>وتين ( 2014 ) </a:t>
            </a:r>
            <a:r>
              <a:rPr lang="ar-JO" sz="2000" b="1" u="sng" dirty="0">
                <a:solidFill>
                  <a:schemeClr val="tx1"/>
                </a:solidFill>
                <a:latin typeface="Arabic Typesetting" panose="03020402040406030203" pitchFamily="66" charset="-78"/>
                <a:cs typeface="Arabic Typesetting" panose="03020402040406030203" pitchFamily="66" charset="-78"/>
              </a:rPr>
              <a:t>و </a:t>
            </a:r>
            <a:r>
              <a:rPr lang="ar-JO" sz="2000" b="1" u="sng" dirty="0" smtClean="0">
                <a:solidFill>
                  <a:schemeClr val="tx1"/>
                </a:solidFill>
                <a:latin typeface="Arabic Typesetting" panose="03020402040406030203" pitchFamily="66" charset="-78"/>
                <a:cs typeface="Arabic Typesetting" panose="03020402040406030203" pitchFamily="66" charset="-78"/>
              </a:rPr>
              <a:t>إحسان ( 2015 </a:t>
            </a:r>
            <a:r>
              <a:rPr lang="ar-JO" sz="2000" b="1" u="sng" dirty="0">
                <a:solidFill>
                  <a:schemeClr val="tx1"/>
                </a:solidFill>
                <a:latin typeface="Arabic Typesetting" panose="03020402040406030203" pitchFamily="66" charset="-78"/>
                <a:cs typeface="Arabic Typesetting" panose="03020402040406030203" pitchFamily="66" charset="-78"/>
              </a:rPr>
              <a:t>) </a:t>
            </a:r>
            <a:endParaRPr lang="ar-JO" sz="2000" b="1" dirty="0" smtClean="0">
              <a:solidFill>
                <a:schemeClr val="tx1"/>
              </a:solidFill>
              <a:latin typeface="Arabic Typesetting" panose="03020402040406030203" pitchFamily="66" charset="-78"/>
              <a:cs typeface="Arabic Typesetting" panose="03020402040406030203" pitchFamily="66" charset="-78"/>
            </a:endParaRPr>
          </a:p>
          <a:p>
            <a:pPr marL="82550" indent="0" algn="ctr" rtl="1">
              <a:buNone/>
            </a:pPr>
            <a:r>
              <a:rPr lang="ar-JO" sz="2000" b="1" dirty="0" smtClean="0">
                <a:solidFill>
                  <a:schemeClr val="tx1"/>
                </a:solidFill>
                <a:latin typeface="Arabic Typesetting" panose="03020402040406030203" pitchFamily="66" charset="-78"/>
                <a:cs typeface="Arabic Typesetting" panose="03020402040406030203" pitchFamily="66" charset="-78"/>
              </a:rPr>
              <a:t>للعام الدراسي (  2018- 2019 ) </a:t>
            </a:r>
            <a:r>
              <a:rPr lang="ar-JO" sz="2000" b="1" dirty="0">
                <a:solidFill>
                  <a:schemeClr val="tx1"/>
                </a:solidFill>
                <a:latin typeface="Arabic Typesetting" panose="03020402040406030203" pitchFamily="66" charset="-78"/>
                <a:cs typeface="Arabic Typesetting" panose="03020402040406030203" pitchFamily="66" charset="-78"/>
              </a:rPr>
              <a:t>و </a:t>
            </a:r>
            <a:r>
              <a:rPr lang="ar-JO" sz="2000" b="1" dirty="0" smtClean="0">
                <a:solidFill>
                  <a:schemeClr val="tx1"/>
                </a:solidFill>
                <a:latin typeface="Arabic Typesetting" panose="03020402040406030203" pitchFamily="66" charset="-78"/>
                <a:cs typeface="Arabic Typesetting" panose="03020402040406030203" pitchFamily="66" charset="-78"/>
              </a:rPr>
              <a:t>العام ( 2019-2020 )</a:t>
            </a:r>
            <a:endParaRPr lang="ar-JO" sz="2000" b="1" dirty="0">
              <a:solidFill>
                <a:schemeClr val="tx1"/>
              </a:solidFill>
              <a:latin typeface="Arabic Typesetting" panose="03020402040406030203" pitchFamily="66" charset="-78"/>
              <a:cs typeface="Arabic Typesetting" panose="03020402040406030203" pitchFamily="66" charset="-78"/>
            </a:endParaRPr>
          </a:p>
          <a:p>
            <a:pPr marL="82550" indent="0" algn="ctr" rtl="1">
              <a:buNone/>
            </a:pPr>
            <a:r>
              <a:rPr lang="ar-JO" sz="2000" b="1" dirty="0" smtClean="0">
                <a:solidFill>
                  <a:schemeClr val="tx1"/>
                </a:solidFill>
                <a:latin typeface="Arabic Typesetting" panose="03020402040406030203" pitchFamily="66" charset="-78"/>
                <a:cs typeface="Arabic Typesetting" panose="03020402040406030203" pitchFamily="66" charset="-78"/>
              </a:rPr>
              <a:t>والمتعلقة </a:t>
            </a:r>
            <a:r>
              <a:rPr lang="ar-JO" sz="2000" b="1" dirty="0">
                <a:solidFill>
                  <a:schemeClr val="tx1"/>
                </a:solidFill>
                <a:latin typeface="Arabic Typesetting" panose="03020402040406030203" pitchFamily="66" charset="-78"/>
                <a:cs typeface="Arabic Typesetting" panose="03020402040406030203" pitchFamily="66" charset="-78"/>
              </a:rPr>
              <a:t>بمادة </a:t>
            </a:r>
            <a:r>
              <a:rPr lang="ar-JO" sz="2000" b="1" u="sng" dirty="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النسائية </a:t>
            </a:r>
            <a:r>
              <a:rPr lang="ar-JO" sz="2000" b="1" u="sng" dirty="0" smtClean="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والتوليد</a:t>
            </a:r>
            <a:endParaRPr lang="ar-JO" sz="2000" b="1" u="sng" dirty="0" smtClean="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a:p>
            <a:pPr marL="82550" indent="0" algn="ctr" rtl="1">
              <a:buNone/>
            </a:pPr>
            <a:endParaRPr lang="ar-JO" sz="900" b="1" dirty="0" smtClean="0">
              <a:solidFill>
                <a:schemeClr val="tx1"/>
              </a:solidFill>
              <a:latin typeface="Arabic Typesetting" panose="03020402040406030203" pitchFamily="66" charset="-78"/>
              <a:cs typeface="Arabic Typesetting" panose="03020402040406030203" pitchFamily="66" charset="-78"/>
            </a:endParaRPr>
          </a:p>
          <a:p>
            <a:pPr algn="ctr" rtl="1"/>
            <a:r>
              <a:rPr lang="ar-JO" sz="2000" b="1" u="sng" dirty="0" smtClean="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ملاحظة : </a:t>
            </a:r>
            <a:r>
              <a:rPr lang="ar-JO" sz="2000" b="1" dirty="0" smtClean="0">
                <a:solidFill>
                  <a:schemeClr val="tx1"/>
                </a:solidFill>
                <a:latin typeface="Arabic Typesetting" panose="03020402040406030203" pitchFamily="66" charset="-78"/>
                <a:cs typeface="Arabic Typesetting" panose="03020402040406030203" pitchFamily="66" charset="-78"/>
              </a:rPr>
              <a:t>آخر </a:t>
            </a:r>
            <a:r>
              <a:rPr lang="ar-JO" sz="2000" b="1" dirty="0">
                <a:solidFill>
                  <a:schemeClr val="tx1"/>
                </a:solidFill>
                <a:latin typeface="Arabic Typesetting" panose="03020402040406030203" pitchFamily="66" charset="-78"/>
                <a:cs typeface="Arabic Typesetting" panose="03020402040406030203" pitchFamily="66" charset="-78"/>
              </a:rPr>
              <a:t>تعديل على هذا الملف كان بتاريخ 29/7/2020 ، حيث تمت إضافة امتحان السنة السادسة </a:t>
            </a:r>
            <a:r>
              <a:rPr lang="ar-JO" sz="2000" b="1" dirty="0" smtClean="0">
                <a:solidFill>
                  <a:schemeClr val="tx1"/>
                </a:solidFill>
                <a:latin typeface="Arabic Typesetting" panose="03020402040406030203" pitchFamily="66" charset="-78"/>
                <a:cs typeface="Arabic Typesetting" panose="03020402040406030203" pitchFamily="66" charset="-78"/>
              </a:rPr>
              <a:t>وامتحان السنة الخامسة الخاص بآخر قروب بالفصل الثاني )  </a:t>
            </a:r>
            <a:r>
              <a:rPr lang="ar-JO" sz="2000" b="1" dirty="0">
                <a:solidFill>
                  <a:schemeClr val="tx1"/>
                </a:solidFill>
                <a:latin typeface="Arabic Typesetting" panose="03020402040406030203" pitchFamily="66" charset="-78"/>
                <a:cs typeface="Arabic Typesetting" panose="03020402040406030203" pitchFamily="66" charset="-78"/>
              </a:rPr>
              <a:t>للسنة الدراسية ( 2019/2020 )</a:t>
            </a:r>
            <a:endParaRPr lang="ar-JO" sz="2000" dirty="0">
              <a:solidFill>
                <a:schemeClr val="tx1"/>
              </a:solidFill>
            </a:endParaRPr>
          </a:p>
          <a:p>
            <a:pPr algn="ctr" rtl="1"/>
            <a:endParaRPr lang="ar-JO" sz="2000" b="1" u="sng" dirty="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a:p>
            <a:pPr algn="ctr" rtl="1"/>
            <a:r>
              <a:rPr lang="en-US" altLang="ar-JO" sz="2000" b="1" u="sng" dirty="0">
                <a:solidFill>
                  <a:schemeClr val="tx1"/>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this file have been animated by mohammed hashem , </a:t>
            </a:r>
            <a:r>
              <a:rPr lang="en-US" altLang="ar-JO" sz="4000" b="1" u="sng"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to study this file  play the presentation and do it a qustion at a time </a:t>
            </a:r>
            <a:endParaRPr lang="en-US" altLang="ar-JO" sz="4000" b="1" u="sng"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Tree>
  </p:cSld>
  <p:clrMapOvr>
    <a:masterClrMapping/>
  </p:clrMapOvr>
  <p:transition advTm="49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smtClean="0"/>
              <a:t>Q8 this method is used for? </a:t>
            </a:r>
            <a:endParaRPr lang="en-US" dirty="0"/>
          </a:p>
        </p:txBody>
      </p:sp>
      <p:pic>
        <p:nvPicPr>
          <p:cNvPr id="4" name="عنصر نائب للمحتوى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7728181" y="1268760"/>
            <a:ext cx="4417432" cy="2736304"/>
          </a:xfrm>
        </p:spPr>
      </p:pic>
      <p:sp>
        <p:nvSpPr>
          <p:cNvPr id="5" name="مربع نص 4"/>
          <p:cNvSpPr txBox="1"/>
          <p:nvPr/>
        </p:nvSpPr>
        <p:spPr>
          <a:xfrm>
            <a:off x="0" y="4365105"/>
            <a:ext cx="10032437" cy="461665"/>
          </a:xfrm>
          <a:prstGeom prst="rect">
            <a:avLst/>
          </a:prstGeom>
          <a:noFill/>
        </p:spPr>
        <p:txBody>
          <a:bodyPr wrap="square" rtlCol="0">
            <a:spAutoFit/>
          </a:bodyPr>
          <a:lstStyle/>
          <a:p>
            <a:pPr algn="l"/>
            <a:r>
              <a:rPr lang="en-US" sz="2400" dirty="0" smtClean="0"/>
              <a:t>Answer : deep endometriosis </a:t>
            </a:r>
            <a:endParaRPr lang="en-US" sz="2400" dirty="0" smtClean="0"/>
          </a:p>
        </p:txBody>
      </p:sp>
      <p:sp>
        <p:nvSpPr>
          <p:cNvPr id="7" name="Rectangles 6"/>
          <p:cNvSpPr/>
          <p:nvPr/>
        </p:nvSpPr>
        <p:spPr>
          <a:xfrm>
            <a:off x="1229360" y="4208145"/>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1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dirty="0" smtClean="0"/>
              <a:t>Q9 regarding this photo choose the correct answer </a:t>
            </a:r>
            <a:endParaRPr lang="en-US" dirty="0"/>
          </a:p>
        </p:txBody>
      </p:sp>
      <p:pic>
        <p:nvPicPr>
          <p:cNvPr id="4" name="عنصر نائب للمحتوى 3"/>
          <p:cNvPicPr>
            <a:picLocks noGrp="1" noChangeAspect="1"/>
          </p:cNvPicPr>
          <p:nvPr>
            <p:ph idx="1"/>
          </p:nvPr>
        </p:nvPicPr>
        <p:blipFill>
          <a:blip r:embed="rId1">
            <a:extLst>
              <a:ext uri="{28A0092B-C50C-407E-A947-70E740481C1C}">
                <a14:useLocalDpi xmlns:a14="http://schemas.microsoft.com/office/drawing/2010/main" val="0"/>
              </a:ext>
            </a:extLst>
          </a:blip>
          <a:srcRect l="9335" t="3941" r="22077" b="7401"/>
          <a:stretch>
            <a:fillRect/>
          </a:stretch>
        </p:blipFill>
        <p:spPr>
          <a:xfrm>
            <a:off x="5821045" y="954405"/>
            <a:ext cx="6117590" cy="4160520"/>
          </a:xfrm>
        </p:spPr>
      </p:pic>
      <p:sp>
        <p:nvSpPr>
          <p:cNvPr id="5" name="مربع نص 4"/>
          <p:cNvSpPr txBox="1"/>
          <p:nvPr/>
        </p:nvSpPr>
        <p:spPr>
          <a:xfrm>
            <a:off x="216615" y="5250419"/>
            <a:ext cx="11137237" cy="461665"/>
          </a:xfrm>
          <a:prstGeom prst="rect">
            <a:avLst/>
          </a:prstGeom>
          <a:noFill/>
        </p:spPr>
        <p:txBody>
          <a:bodyPr wrap="square" rtlCol="0">
            <a:spAutoFit/>
          </a:bodyPr>
          <a:lstStyle/>
          <a:p>
            <a:pPr algn="l"/>
            <a:r>
              <a:rPr lang="en-US" sz="2400" dirty="0" smtClean="0"/>
              <a:t>Answer : the patient is definitely had a total hysterectomy before </a:t>
            </a:r>
            <a:endParaRPr lang="en-US" sz="2400" dirty="0"/>
          </a:p>
        </p:txBody>
      </p:sp>
      <p:sp>
        <p:nvSpPr>
          <p:cNvPr id="7" name="Rectangles 6"/>
          <p:cNvSpPr/>
          <p:nvPr/>
        </p:nvSpPr>
        <p:spPr>
          <a:xfrm>
            <a:off x="1360805" y="5316220"/>
            <a:ext cx="733044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l"/>
            <a:r>
              <a:rPr lang="en-US" sz="2800" dirty="0" smtClean="0"/>
              <a:t>Q10 a 33 y old G4P2+1 presents at 7 weeks of amenorrhea complaining of vaginal spotting  check her transvaginal IS image , what is your next step of management ( given that both </a:t>
            </a:r>
            <a:r>
              <a:rPr lang="en-US" sz="2800" dirty="0" err="1" smtClean="0"/>
              <a:t>adenxia</a:t>
            </a:r>
            <a:r>
              <a:rPr lang="en-US" sz="2800" dirty="0" smtClean="0"/>
              <a:t> are free )</a:t>
            </a:r>
            <a:endParaRPr lang="en-US" sz="2800" dirty="0"/>
          </a:p>
        </p:txBody>
      </p:sp>
      <p:pic>
        <p:nvPicPr>
          <p:cNvPr id="4" name="عنصر نائب للمحتوى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992776" y="1992908"/>
            <a:ext cx="5199224" cy="2592288"/>
          </a:xfrm>
        </p:spPr>
      </p:pic>
      <p:sp>
        <p:nvSpPr>
          <p:cNvPr id="5" name="مربع نص 4"/>
          <p:cNvSpPr txBox="1"/>
          <p:nvPr/>
        </p:nvSpPr>
        <p:spPr>
          <a:xfrm>
            <a:off x="143339" y="2276872"/>
            <a:ext cx="6816757" cy="1938992"/>
          </a:xfrm>
          <a:prstGeom prst="rect">
            <a:avLst/>
          </a:prstGeom>
          <a:noFill/>
        </p:spPr>
        <p:txBody>
          <a:bodyPr wrap="square" rtlCol="0">
            <a:spAutoFit/>
          </a:bodyPr>
          <a:lstStyle/>
          <a:p>
            <a:pPr algn="l"/>
            <a:r>
              <a:rPr lang="en-US" sz="2400" dirty="0" err="1" smtClean="0">
                <a:solidFill>
                  <a:schemeClr val="tx1"/>
                </a:solidFill>
              </a:rPr>
              <a:t>a.Do</a:t>
            </a:r>
            <a:r>
              <a:rPr lang="en-US" sz="2400" dirty="0" smtClean="0">
                <a:solidFill>
                  <a:schemeClr val="tx1"/>
                </a:solidFill>
              </a:rPr>
              <a:t> urine pregnancy test</a:t>
            </a:r>
            <a:endParaRPr lang="en-US" sz="2400" dirty="0" smtClean="0">
              <a:solidFill>
                <a:schemeClr val="tx1"/>
              </a:solidFill>
            </a:endParaRPr>
          </a:p>
          <a:p>
            <a:pPr algn="l"/>
            <a:r>
              <a:rPr lang="en-US" sz="2400" dirty="0" smtClean="0">
                <a:solidFill>
                  <a:schemeClr val="tx1"/>
                </a:solidFill>
              </a:rPr>
              <a:t>b. Do beta HCG-titer</a:t>
            </a:r>
            <a:endParaRPr lang="en-US" sz="2400" dirty="0" smtClean="0">
              <a:solidFill>
                <a:schemeClr val="tx1"/>
              </a:solidFill>
            </a:endParaRPr>
          </a:p>
          <a:p>
            <a:pPr algn="l"/>
            <a:r>
              <a:rPr lang="en-US" sz="2400" dirty="0" smtClean="0">
                <a:solidFill>
                  <a:schemeClr val="tx1"/>
                </a:solidFill>
              </a:rPr>
              <a:t>c. Discharge home after reassurance</a:t>
            </a:r>
            <a:endParaRPr lang="en-US" sz="2400" dirty="0" smtClean="0">
              <a:solidFill>
                <a:schemeClr val="tx1"/>
              </a:solidFill>
            </a:endParaRPr>
          </a:p>
          <a:p>
            <a:pPr algn="l"/>
            <a:r>
              <a:rPr lang="en-US" sz="2400" dirty="0" smtClean="0">
                <a:solidFill>
                  <a:schemeClr val="tx1"/>
                </a:solidFill>
              </a:rPr>
              <a:t>d. Immediate admission </a:t>
            </a:r>
            <a:endParaRPr lang="en-US" sz="2400" dirty="0" smtClean="0">
              <a:solidFill>
                <a:schemeClr val="tx1"/>
              </a:solidFill>
            </a:endParaRPr>
          </a:p>
          <a:p>
            <a:pPr algn="l"/>
            <a:r>
              <a:rPr lang="en-US" sz="2400" dirty="0" err="1" smtClean="0">
                <a:solidFill>
                  <a:schemeClr val="tx1"/>
                </a:solidFill>
              </a:rPr>
              <a:t>e.Give</a:t>
            </a:r>
            <a:r>
              <a:rPr lang="en-US" sz="2400" dirty="0" smtClean="0">
                <a:solidFill>
                  <a:schemeClr val="tx1"/>
                </a:solidFill>
              </a:rPr>
              <a:t> her misoprostol</a:t>
            </a:r>
            <a:endParaRPr lang="en-US" sz="2400" dirty="0" smtClean="0">
              <a:solidFill>
                <a:schemeClr val="tx1"/>
              </a:solidFill>
            </a:endParaRPr>
          </a:p>
        </p:txBody>
      </p:sp>
      <p:sp>
        <p:nvSpPr>
          <p:cNvPr id="3" name="Left Arrow 2"/>
          <p:cNvSpPr/>
          <p:nvPr/>
        </p:nvSpPr>
        <p:spPr>
          <a:xfrm>
            <a:off x="2884805" y="2669540"/>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0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dirty="0" smtClean="0"/>
              <a:t>Q11 what is true regarding this picture </a:t>
            </a:r>
            <a:endParaRPr lang="en-US" dirty="0"/>
          </a:p>
        </p:txBody>
      </p:sp>
      <p:pic>
        <p:nvPicPr>
          <p:cNvPr id="4" name="عنصر نائب للمحتوى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768075" y="1435450"/>
            <a:ext cx="5184576" cy="2690956"/>
          </a:xfrm>
        </p:spPr>
      </p:pic>
      <p:sp>
        <p:nvSpPr>
          <p:cNvPr id="5" name="مربع نص 4"/>
          <p:cNvSpPr txBox="1"/>
          <p:nvPr/>
        </p:nvSpPr>
        <p:spPr>
          <a:xfrm>
            <a:off x="713899" y="4797153"/>
            <a:ext cx="11046731" cy="830997"/>
          </a:xfrm>
          <a:prstGeom prst="rect">
            <a:avLst/>
          </a:prstGeom>
          <a:noFill/>
        </p:spPr>
        <p:txBody>
          <a:bodyPr wrap="square" rtlCol="0">
            <a:spAutoFit/>
          </a:bodyPr>
          <a:lstStyle/>
          <a:p>
            <a:pPr algn="l"/>
            <a:r>
              <a:rPr lang="en-US" sz="2400" dirty="0" smtClean="0"/>
              <a:t>Answer : This pregnancy is  due to division of an ovum that occurs 12 days post fertilization </a:t>
            </a:r>
            <a:endParaRPr lang="en-US" sz="2400" dirty="0"/>
          </a:p>
        </p:txBody>
      </p:sp>
      <p:sp>
        <p:nvSpPr>
          <p:cNvPr id="7" name="Rectangles 6"/>
          <p:cNvSpPr/>
          <p:nvPr/>
        </p:nvSpPr>
        <p:spPr>
          <a:xfrm>
            <a:off x="1908175" y="4852670"/>
            <a:ext cx="899350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529590" y="5255895"/>
            <a:ext cx="733044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dirty="0" smtClean="0"/>
              <a:t>Q12 : what causes maternal mortality in this case</a:t>
            </a:r>
            <a:endParaRPr lang="en-US" dirty="0"/>
          </a:p>
        </p:txBody>
      </p:sp>
      <p:pic>
        <p:nvPicPr>
          <p:cNvPr id="5122"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463819" y="1484785"/>
            <a:ext cx="7067444" cy="254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295467" y="4653137"/>
            <a:ext cx="7392821" cy="461665"/>
          </a:xfrm>
          <a:prstGeom prst="rect">
            <a:avLst/>
          </a:prstGeom>
          <a:noFill/>
        </p:spPr>
        <p:txBody>
          <a:bodyPr wrap="square" rtlCol="0">
            <a:spAutoFit/>
          </a:bodyPr>
          <a:lstStyle/>
          <a:p>
            <a:pPr algn="l"/>
            <a:r>
              <a:rPr lang="en-US" sz="2400" dirty="0" smtClean="0"/>
              <a:t>Answer : acute renal failure </a:t>
            </a:r>
            <a:endParaRPr lang="en-US" sz="2400" dirty="0"/>
          </a:p>
        </p:txBody>
      </p:sp>
      <p:sp>
        <p:nvSpPr>
          <p:cNvPr id="7" name="Rectangles 6"/>
          <p:cNvSpPr/>
          <p:nvPr/>
        </p:nvSpPr>
        <p:spPr>
          <a:xfrm>
            <a:off x="2486660" y="4495800"/>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0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dirty="0" smtClean="0"/>
              <a:t>Q13 : 39 weeks </a:t>
            </a:r>
            <a:r>
              <a:rPr lang="en-US" dirty="0" err="1" smtClean="0"/>
              <a:t>primgravida</a:t>
            </a:r>
            <a:r>
              <a:rPr lang="en-US" dirty="0" smtClean="0"/>
              <a:t> , who has been in </a:t>
            </a:r>
            <a:r>
              <a:rPr lang="en-US" dirty="0" err="1" smtClean="0"/>
              <a:t>labour</a:t>
            </a:r>
            <a:r>
              <a:rPr lang="en-US" dirty="0" smtClean="0"/>
              <a:t> for 8 hours , next step?</a:t>
            </a:r>
            <a:endParaRPr lang="en-US" dirty="0"/>
          </a:p>
        </p:txBody>
      </p:sp>
      <p:pic>
        <p:nvPicPr>
          <p:cNvPr id="6146" name="Picture 2"/>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143339" y="1484784"/>
            <a:ext cx="2976331" cy="311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6521" y="2079403"/>
            <a:ext cx="7848463" cy="192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4573649" y="2133104"/>
            <a:ext cx="6336704" cy="369332"/>
          </a:xfrm>
          <a:prstGeom prst="rect">
            <a:avLst/>
          </a:prstGeom>
          <a:noFill/>
        </p:spPr>
        <p:txBody>
          <a:bodyPr wrap="square" rtlCol="0">
            <a:spAutoFit/>
          </a:bodyPr>
          <a:lstStyle/>
          <a:p>
            <a:pPr algn="l"/>
            <a:r>
              <a:rPr lang="en-US" dirty="0" smtClean="0"/>
              <a:t>C                                  B                                        A </a:t>
            </a:r>
            <a:endParaRPr lang="en-US" dirty="0"/>
          </a:p>
        </p:txBody>
      </p:sp>
      <p:sp>
        <p:nvSpPr>
          <p:cNvPr id="5" name="مربع نص 4"/>
          <p:cNvSpPr txBox="1"/>
          <p:nvPr/>
        </p:nvSpPr>
        <p:spPr>
          <a:xfrm>
            <a:off x="-67271" y="4797153"/>
            <a:ext cx="11713301" cy="461665"/>
          </a:xfrm>
          <a:prstGeom prst="rect">
            <a:avLst/>
          </a:prstGeom>
          <a:noFill/>
        </p:spPr>
        <p:txBody>
          <a:bodyPr wrap="square" rtlCol="0">
            <a:spAutoFit/>
          </a:bodyPr>
          <a:lstStyle/>
          <a:p>
            <a:pPr algn="l"/>
            <a:r>
              <a:rPr lang="en-US" sz="2400" dirty="0" smtClean="0"/>
              <a:t>Answer : operative delivery using forceps C</a:t>
            </a:r>
            <a:endParaRPr lang="en-US" sz="2400" dirty="0"/>
          </a:p>
        </p:txBody>
      </p:sp>
      <p:sp>
        <p:nvSpPr>
          <p:cNvPr id="7" name="Rectangles 6"/>
          <p:cNvSpPr/>
          <p:nvPr/>
        </p:nvSpPr>
        <p:spPr>
          <a:xfrm>
            <a:off x="1167765" y="4723130"/>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dirty="0" smtClean="0"/>
              <a:t>Q14 causative organism of this lesion is  </a:t>
            </a:r>
            <a:endParaRPr lang="en-US" dirty="0"/>
          </a:p>
        </p:txBody>
      </p:sp>
      <p:pic>
        <p:nvPicPr>
          <p:cNvPr id="7170"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3983766" y="1772817"/>
            <a:ext cx="6194073" cy="243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007435" y="4869161"/>
            <a:ext cx="6624736" cy="461665"/>
          </a:xfrm>
          <a:prstGeom prst="rect">
            <a:avLst/>
          </a:prstGeom>
          <a:noFill/>
        </p:spPr>
        <p:txBody>
          <a:bodyPr wrap="square" rtlCol="0">
            <a:spAutoFit/>
          </a:bodyPr>
          <a:lstStyle/>
          <a:p>
            <a:pPr algn="l"/>
            <a:r>
              <a:rPr lang="en-US" sz="2400" dirty="0" smtClean="0"/>
              <a:t>Answer : pox virus </a:t>
            </a:r>
            <a:endParaRPr lang="en-US" sz="2400" dirty="0"/>
          </a:p>
        </p:txBody>
      </p:sp>
      <p:sp>
        <p:nvSpPr>
          <p:cNvPr id="7" name="Rectangles 6"/>
          <p:cNvSpPr/>
          <p:nvPr/>
        </p:nvSpPr>
        <p:spPr>
          <a:xfrm>
            <a:off x="2152015" y="4774565"/>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1450" y="0"/>
            <a:ext cx="11007725" cy="1325880"/>
          </a:xfrm>
        </p:spPr>
        <p:txBody>
          <a:bodyPr>
            <a:normAutofit fontScale="90000"/>
          </a:bodyPr>
          <a:lstStyle/>
          <a:p>
            <a:pPr algn="l"/>
            <a:r>
              <a:rPr lang="en-US" dirty="0" smtClean="0"/>
              <a:t>Q15 regarding this photo what is your interpretation</a:t>
            </a:r>
            <a:endParaRPr lang="en-US" dirty="0"/>
          </a:p>
        </p:txBody>
      </p:sp>
      <p:pic>
        <p:nvPicPr>
          <p:cNvPr id="4" name="عنصر نائب للمحتوى 3"/>
          <p:cNvPicPr>
            <a:picLocks noGrp="1" noChangeAspect="1"/>
          </p:cNvPicPr>
          <p:nvPr>
            <p:ph idx="1"/>
          </p:nvPr>
        </p:nvPicPr>
        <p:blipFill>
          <a:blip r:embed="rId1">
            <a:extLst>
              <a:ext uri="{28A0092B-C50C-407E-A947-70E740481C1C}">
                <a14:useLocalDpi xmlns:a14="http://schemas.microsoft.com/office/drawing/2010/main" val="0"/>
              </a:ext>
            </a:extLst>
          </a:blip>
          <a:srcRect l="6466" t="26088" r="5806" b="9779"/>
          <a:stretch>
            <a:fillRect/>
          </a:stretch>
        </p:blipFill>
        <p:spPr>
          <a:xfrm>
            <a:off x="229870" y="1046480"/>
            <a:ext cx="11124565" cy="4574540"/>
          </a:xfrm>
        </p:spPr>
      </p:pic>
      <p:sp>
        <p:nvSpPr>
          <p:cNvPr id="5" name="مربع نص 4"/>
          <p:cNvSpPr txBox="1"/>
          <p:nvPr/>
        </p:nvSpPr>
        <p:spPr>
          <a:xfrm>
            <a:off x="1164590" y="5811520"/>
            <a:ext cx="5789295" cy="521970"/>
          </a:xfrm>
          <a:prstGeom prst="rect">
            <a:avLst/>
          </a:prstGeom>
          <a:noFill/>
        </p:spPr>
        <p:txBody>
          <a:bodyPr wrap="square" rtlCol="0">
            <a:spAutoFit/>
          </a:bodyPr>
          <a:lstStyle/>
          <a:p>
            <a:pPr algn="l"/>
            <a:r>
              <a:rPr lang="en-US" sz="2800" dirty="0" smtClean="0"/>
              <a:t>Answer : primary dysfunctional </a:t>
            </a:r>
            <a:r>
              <a:rPr lang="en-US" sz="2800" dirty="0" err="1" smtClean="0"/>
              <a:t>labour</a:t>
            </a:r>
            <a:r>
              <a:rPr lang="en-US" sz="2800" dirty="0" smtClean="0"/>
              <a:t> </a:t>
            </a:r>
            <a:endParaRPr lang="en-US" sz="2800" dirty="0"/>
          </a:p>
        </p:txBody>
      </p:sp>
      <p:sp>
        <p:nvSpPr>
          <p:cNvPr id="7" name="Rectangles 6"/>
          <p:cNvSpPr/>
          <p:nvPr/>
        </p:nvSpPr>
        <p:spPr>
          <a:xfrm>
            <a:off x="2567305" y="5745480"/>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229870" y="4969510"/>
            <a:ext cx="115303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8678545" y="951230"/>
            <a:ext cx="2857500" cy="4018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bldLvl="0" animBg="1"/>
      <p:bldP spid="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l"/>
            <a:r>
              <a:rPr lang="en-US" sz="3200" dirty="0" smtClean="0"/>
              <a:t>Q16 after hysteroscopy , atypical endometrial hyperplasia found choose the most likable PALM-COEIN </a:t>
            </a:r>
            <a:r>
              <a:rPr lang="en-US" sz="3200" dirty="0" err="1" smtClean="0"/>
              <a:t>terminlogy</a:t>
            </a:r>
            <a:r>
              <a:rPr lang="en-US" sz="3200" dirty="0" smtClean="0"/>
              <a:t> description</a:t>
            </a:r>
            <a:endParaRPr lang="en-US" sz="3200" dirty="0"/>
          </a:p>
        </p:txBody>
      </p:sp>
      <p:pic>
        <p:nvPicPr>
          <p:cNvPr id="4" name="عنصر نائب للمحتوى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055106" y="1772816"/>
            <a:ext cx="6131589" cy="3960440"/>
          </a:xfrm>
        </p:spPr>
      </p:pic>
      <p:sp>
        <p:nvSpPr>
          <p:cNvPr id="5" name="مربع نص 4"/>
          <p:cNvSpPr txBox="1"/>
          <p:nvPr/>
        </p:nvSpPr>
        <p:spPr>
          <a:xfrm>
            <a:off x="1007435" y="2983161"/>
            <a:ext cx="2592288" cy="461665"/>
          </a:xfrm>
          <a:prstGeom prst="rect">
            <a:avLst/>
          </a:prstGeom>
          <a:noFill/>
        </p:spPr>
        <p:txBody>
          <a:bodyPr wrap="square" rtlCol="0">
            <a:spAutoFit/>
          </a:bodyPr>
          <a:lstStyle/>
          <a:p>
            <a:pPr algn="l"/>
            <a:r>
              <a:rPr lang="en-US" sz="2400" dirty="0" smtClean="0"/>
              <a:t>answer</a:t>
            </a:r>
            <a:endParaRPr lang="en-US" sz="2400" dirty="0"/>
          </a:p>
        </p:txBody>
      </p:sp>
      <p:sp>
        <p:nvSpPr>
          <p:cNvPr id="8" name="سهم إلى اليمين 7"/>
          <p:cNvSpPr/>
          <p:nvPr/>
        </p:nvSpPr>
        <p:spPr>
          <a:xfrm>
            <a:off x="2687143" y="3098578"/>
            <a:ext cx="3264363"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s 6"/>
          <p:cNvSpPr/>
          <p:nvPr/>
        </p:nvSpPr>
        <p:spPr>
          <a:xfrm>
            <a:off x="720725" y="2887345"/>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smtClean="0"/>
              <a:t>Q17 your </a:t>
            </a:r>
            <a:r>
              <a:rPr lang="en-US" dirty="0" err="1" smtClean="0"/>
              <a:t>managment</a:t>
            </a:r>
            <a:r>
              <a:rPr lang="en-US" dirty="0" smtClean="0"/>
              <a:t> </a:t>
            </a:r>
            <a:endParaRPr lang="en-US" dirty="0"/>
          </a:p>
        </p:txBody>
      </p:sp>
      <p:pic>
        <p:nvPicPr>
          <p:cNvPr id="4" name="عنصر نائب للمحتوى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192011" y="1772816"/>
            <a:ext cx="5508724" cy="2749354"/>
          </a:xfrm>
        </p:spPr>
      </p:pic>
      <p:sp>
        <p:nvSpPr>
          <p:cNvPr id="5" name="مربع نص 4"/>
          <p:cNvSpPr txBox="1"/>
          <p:nvPr/>
        </p:nvSpPr>
        <p:spPr>
          <a:xfrm>
            <a:off x="1103445" y="5085185"/>
            <a:ext cx="7488832" cy="461665"/>
          </a:xfrm>
          <a:prstGeom prst="rect">
            <a:avLst/>
          </a:prstGeom>
          <a:noFill/>
        </p:spPr>
        <p:txBody>
          <a:bodyPr wrap="square" rtlCol="0">
            <a:spAutoFit/>
          </a:bodyPr>
          <a:lstStyle/>
          <a:p>
            <a:pPr algn="l"/>
            <a:r>
              <a:rPr lang="en-US" sz="2400" dirty="0" smtClean="0"/>
              <a:t>Answer : suction and evacuation</a:t>
            </a:r>
            <a:endParaRPr lang="en-US" sz="2400" dirty="0"/>
          </a:p>
        </p:txBody>
      </p:sp>
      <p:sp>
        <p:nvSpPr>
          <p:cNvPr id="7" name="Rectangles 6"/>
          <p:cNvSpPr/>
          <p:nvPr/>
        </p:nvSpPr>
        <p:spPr>
          <a:xfrm>
            <a:off x="2232660" y="4770755"/>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0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6"/>
            <a:ext cx="10515600" cy="829494"/>
          </a:xfrm>
        </p:spPr>
        <p:txBody>
          <a:bodyPr/>
          <a:lstStyle/>
          <a:p>
            <a:r>
              <a:rPr lang="en-US" b="1" u="sng" dirty="0" smtClean="0">
                <a:effectLst>
                  <a:outerShdw blurRad="38100" dist="38100" dir="2700000" algn="tl">
                    <a:srgbClr val="000000">
                      <a:alpha val="43137"/>
                    </a:srgbClr>
                  </a:outerShdw>
                </a:effectLst>
              </a:rPr>
              <a:t>Content</a:t>
            </a:r>
            <a:endParaRPr lang="ar-JO" b="1" u="sng" dirty="0">
              <a:effectLst>
                <a:outerShdw blurRad="38100" dist="38100" dir="2700000" algn="tl">
                  <a:srgbClr val="000000">
                    <a:alpha val="43137"/>
                  </a:srgbClr>
                </a:outerShdw>
              </a:effectLst>
            </a:endParaRPr>
          </a:p>
        </p:txBody>
      </p:sp>
      <p:graphicFrame>
        <p:nvGraphicFramePr>
          <p:cNvPr id="6" name="Table 7"/>
          <p:cNvGraphicFramePr>
            <a:graphicFrameLocks noGrp="1"/>
          </p:cNvGraphicFramePr>
          <p:nvPr/>
        </p:nvGraphicFramePr>
        <p:xfrm>
          <a:off x="527381" y="1340768"/>
          <a:ext cx="10753195" cy="5212080"/>
        </p:xfrm>
        <a:graphic>
          <a:graphicData uri="http://schemas.openxmlformats.org/drawingml/2006/table">
            <a:tbl>
              <a:tblPr firstRow="1" bandRow="1">
                <a:tableStyleId>{5940675A-B579-460E-94D1-54222C63F5DA}</a:tableStyleId>
              </a:tblPr>
              <a:tblGrid>
                <a:gridCol w="10753195"/>
              </a:tblGrid>
              <a:tr h="502389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800" b="1" baseline="0" dirty="0" smtClean="0">
                          <a:solidFill>
                            <a:srgbClr val="FF0000"/>
                          </a:solidFill>
                          <a:latin typeface="+mn-lt"/>
                        </a:rPr>
                        <a:t>Q. Past Years Questions</a:t>
                      </a:r>
                      <a:endParaRPr lang="en-US" sz="2800" b="1" baseline="0" dirty="0" smtClean="0">
                        <a:solidFill>
                          <a:srgbClr val="FF0000"/>
                        </a:solidFill>
                        <a:latin typeface="+mn-lt"/>
                      </a:endParaRPr>
                    </a:p>
                    <a:p>
                      <a:pPr marL="0" marR="0" indent="0" algn="l" defTabSz="914400" rtl="0" eaLnBrk="1" fontAlgn="auto" latinLnBrk="0" hangingPunct="1">
                        <a:lnSpc>
                          <a:spcPct val="100000"/>
                        </a:lnSpc>
                        <a:spcBef>
                          <a:spcPts val="0"/>
                        </a:spcBef>
                        <a:spcAft>
                          <a:spcPts val="0"/>
                        </a:spcAft>
                        <a:buClrTx/>
                        <a:buSzTx/>
                        <a:buFontTx/>
                        <a:buNone/>
                        <a:defRPr/>
                      </a:pPr>
                      <a:r>
                        <a:rPr lang="en-US" sz="2800" b="1" baseline="0" dirty="0" smtClean="0">
                          <a:solidFill>
                            <a:srgbClr val="FF0000"/>
                          </a:solidFill>
                          <a:latin typeface="+mn-lt"/>
                        </a:rPr>
                        <a:t> </a:t>
                      </a:r>
                      <a:endParaRPr lang="en-US" sz="2800" b="1" baseline="0" dirty="0" smtClean="0">
                        <a:solidFill>
                          <a:srgbClr val="FF0000"/>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defRPr/>
                      </a:pPr>
                      <a:r>
                        <a:rPr lang="en-US" sz="2800" b="1" dirty="0" smtClean="0">
                          <a:solidFill>
                            <a:srgbClr val="00B050"/>
                          </a:solidFill>
                        </a:rPr>
                        <a:t>-  6</a:t>
                      </a:r>
                      <a:r>
                        <a:rPr lang="en-US" sz="2800" b="1" baseline="30000" dirty="0" smtClean="0">
                          <a:solidFill>
                            <a:srgbClr val="00B050"/>
                          </a:solidFill>
                        </a:rPr>
                        <a:t>th</a:t>
                      </a:r>
                      <a:r>
                        <a:rPr lang="en-US" sz="2800" b="1" baseline="0" dirty="0" smtClean="0">
                          <a:solidFill>
                            <a:srgbClr val="00B050"/>
                          </a:solidFill>
                        </a:rPr>
                        <a:t> </a:t>
                      </a:r>
                      <a:r>
                        <a:rPr lang="en-US" sz="2800" b="1" dirty="0" smtClean="0">
                          <a:solidFill>
                            <a:srgbClr val="00B050"/>
                          </a:solidFill>
                        </a:rPr>
                        <a:t>year – 16/6/2020 </a:t>
                      </a:r>
                      <a:r>
                        <a:rPr lang="en-US" sz="2800" b="1" dirty="0" smtClean="0"/>
                        <a:t>(</a:t>
                      </a:r>
                      <a:r>
                        <a:rPr lang="en-US" sz="2800" b="1" baseline="0" dirty="0" smtClean="0"/>
                        <a:t> </a:t>
                      </a:r>
                      <a:r>
                        <a:rPr lang="en-US" sz="2800" b="1" baseline="0" dirty="0" smtClean="0">
                          <a:solidFill>
                            <a:srgbClr val="FF0000"/>
                          </a:solidFill>
                        </a:rPr>
                        <a:t>4 </a:t>
                      </a:r>
                      <a:r>
                        <a:rPr lang="en-US" sz="2800" b="1" baseline="0" dirty="0" smtClean="0"/>
                        <a:t>)</a:t>
                      </a:r>
                      <a:endParaRPr lang="en-US" sz="2800" b="1" dirty="0" smtClean="0"/>
                    </a:p>
                    <a:p>
                      <a:pPr algn="l" rtl="0"/>
                      <a:r>
                        <a:rPr lang="en-US" sz="2800" b="0" dirty="0" smtClean="0">
                          <a:solidFill>
                            <a:srgbClr val="00B0F0"/>
                          </a:solidFill>
                        </a:rPr>
                        <a:t>- </a:t>
                      </a:r>
                      <a:r>
                        <a:rPr lang="en-US" sz="2800" b="1" dirty="0" smtClean="0">
                          <a:solidFill>
                            <a:srgbClr val="00B0F0"/>
                          </a:solidFill>
                        </a:rPr>
                        <a:t> 5</a:t>
                      </a:r>
                      <a:r>
                        <a:rPr lang="en-US" sz="2800" b="1" baseline="30000" dirty="0" smtClean="0">
                          <a:solidFill>
                            <a:srgbClr val="00B0F0"/>
                          </a:solidFill>
                        </a:rPr>
                        <a:t>th</a:t>
                      </a:r>
                      <a:r>
                        <a:rPr lang="en-US" sz="2800" b="1" baseline="0" dirty="0" smtClean="0">
                          <a:solidFill>
                            <a:srgbClr val="00B0F0"/>
                          </a:solidFill>
                        </a:rPr>
                        <a:t> </a:t>
                      </a:r>
                      <a:r>
                        <a:rPr lang="en-US" sz="2800" b="1" dirty="0" smtClean="0">
                          <a:solidFill>
                            <a:srgbClr val="00B0F0"/>
                          </a:solidFill>
                        </a:rPr>
                        <a:t>year – 7/6/2020 </a:t>
                      </a:r>
                      <a:r>
                        <a:rPr lang="en-US" sz="2800" b="1" dirty="0" smtClean="0">
                          <a:solidFill>
                            <a:schemeClr val="tx1"/>
                          </a:solidFill>
                        </a:rPr>
                        <a:t> ( </a:t>
                      </a:r>
                      <a:r>
                        <a:rPr lang="en-US" sz="2800" b="1" dirty="0" smtClean="0">
                          <a:solidFill>
                            <a:srgbClr val="FF0000"/>
                          </a:solidFill>
                        </a:rPr>
                        <a:t>10</a:t>
                      </a:r>
                      <a:r>
                        <a:rPr lang="en-US" sz="2800" b="1" dirty="0" smtClean="0">
                          <a:solidFill>
                            <a:srgbClr val="00B0F0"/>
                          </a:solidFill>
                        </a:rPr>
                        <a:t> </a:t>
                      </a:r>
                      <a:r>
                        <a:rPr lang="en-US" sz="2800" b="1" dirty="0" smtClean="0">
                          <a:solidFill>
                            <a:schemeClr val="tx1"/>
                          </a:solidFill>
                        </a:rPr>
                        <a:t>)</a:t>
                      </a:r>
                      <a:endParaRPr lang="en-US" sz="2800" b="0" dirty="0" smtClean="0">
                        <a:solidFill>
                          <a:schemeClr val="tx1"/>
                        </a:solidFill>
                      </a:endParaRPr>
                    </a:p>
                    <a:p>
                      <a:pPr marL="285750" indent="-285750" algn="l" rtl="0">
                        <a:buFontTx/>
                        <a:buChar char="-"/>
                      </a:pPr>
                      <a:r>
                        <a:rPr lang="en-US" sz="2800" b="1" dirty="0" smtClean="0">
                          <a:solidFill>
                            <a:srgbClr val="00B0F0"/>
                          </a:solidFill>
                        </a:rPr>
                        <a:t>5</a:t>
                      </a:r>
                      <a:r>
                        <a:rPr lang="en-US" sz="2800" b="1" baseline="30000" dirty="0" smtClean="0">
                          <a:solidFill>
                            <a:srgbClr val="00B0F0"/>
                          </a:solidFill>
                        </a:rPr>
                        <a:t>th</a:t>
                      </a:r>
                      <a:r>
                        <a:rPr lang="en-US" sz="2800" b="1" baseline="0" dirty="0" smtClean="0">
                          <a:solidFill>
                            <a:srgbClr val="00B0F0"/>
                          </a:solidFill>
                        </a:rPr>
                        <a:t> </a:t>
                      </a:r>
                      <a:r>
                        <a:rPr lang="en-US" sz="2800" b="1" dirty="0" smtClean="0">
                          <a:solidFill>
                            <a:srgbClr val="00B0F0"/>
                          </a:solidFill>
                        </a:rPr>
                        <a:t>year – 19/2/2020 </a:t>
                      </a:r>
                      <a:r>
                        <a:rPr lang="en-US" sz="2800" b="1" dirty="0" smtClean="0"/>
                        <a:t>(</a:t>
                      </a:r>
                      <a:r>
                        <a:rPr lang="en-US" sz="2800" b="1" baseline="0" dirty="0" smtClean="0"/>
                        <a:t> </a:t>
                      </a:r>
                      <a:r>
                        <a:rPr lang="en-US" sz="2800" b="1" baseline="0" dirty="0" smtClean="0">
                          <a:solidFill>
                            <a:srgbClr val="FF0000"/>
                          </a:solidFill>
                        </a:rPr>
                        <a:t>32 </a:t>
                      </a:r>
                      <a:r>
                        <a:rPr lang="en-US" sz="2800" b="1" baseline="0" dirty="0" smtClean="0"/>
                        <a:t>)</a:t>
                      </a:r>
                      <a:endParaRPr lang="en-US" sz="2800" b="1" baseline="0" dirty="0" smtClean="0"/>
                    </a:p>
                    <a:p>
                      <a:pPr marL="285750" indent="-285750" algn="l" rtl="0">
                        <a:buFontTx/>
                        <a:buChar char="-"/>
                      </a:pPr>
                      <a:r>
                        <a:rPr lang="en-US" sz="2800" b="1" dirty="0" smtClean="0">
                          <a:solidFill>
                            <a:srgbClr val="00B0F0"/>
                          </a:solidFill>
                        </a:rPr>
                        <a:t>5</a:t>
                      </a:r>
                      <a:r>
                        <a:rPr lang="en-US" sz="2800" b="1" baseline="30000" dirty="0" smtClean="0">
                          <a:solidFill>
                            <a:srgbClr val="00B0F0"/>
                          </a:solidFill>
                        </a:rPr>
                        <a:t>th</a:t>
                      </a:r>
                      <a:r>
                        <a:rPr lang="en-US" sz="2800" b="1" baseline="0" dirty="0" smtClean="0">
                          <a:solidFill>
                            <a:srgbClr val="00B0F0"/>
                          </a:solidFill>
                        </a:rPr>
                        <a:t> </a:t>
                      </a:r>
                      <a:r>
                        <a:rPr lang="en-US" sz="2800" b="1" dirty="0" smtClean="0">
                          <a:solidFill>
                            <a:srgbClr val="00B0F0"/>
                          </a:solidFill>
                        </a:rPr>
                        <a:t>year – 25/12/2019 </a:t>
                      </a:r>
                      <a:r>
                        <a:rPr lang="en-US" sz="2800" b="1" dirty="0" smtClean="0"/>
                        <a:t>(</a:t>
                      </a:r>
                      <a:r>
                        <a:rPr lang="en-US" sz="2800" b="1" baseline="0" dirty="0" smtClean="0"/>
                        <a:t> </a:t>
                      </a:r>
                      <a:r>
                        <a:rPr lang="en-US" sz="2800" b="1" baseline="0" dirty="0" smtClean="0">
                          <a:solidFill>
                            <a:srgbClr val="FF0000"/>
                          </a:solidFill>
                        </a:rPr>
                        <a:t>51 </a:t>
                      </a:r>
                      <a:r>
                        <a:rPr lang="en-US" sz="2800" b="1" baseline="0" dirty="0" smtClean="0"/>
                        <a:t>)</a:t>
                      </a:r>
                      <a:endParaRPr lang="en-US" sz="2800" b="1" baseline="0" dirty="0" smtClean="0"/>
                    </a:p>
                    <a:p>
                      <a:pPr marL="285750" marR="0" indent="-285750" algn="l" defTabSz="914400" rtl="0" eaLnBrk="1" fontAlgn="auto" latinLnBrk="0" hangingPunct="1">
                        <a:lnSpc>
                          <a:spcPct val="100000"/>
                        </a:lnSpc>
                        <a:spcBef>
                          <a:spcPts val="0"/>
                        </a:spcBef>
                        <a:spcAft>
                          <a:spcPts val="0"/>
                        </a:spcAft>
                        <a:buClrTx/>
                        <a:buSzTx/>
                        <a:buFontTx/>
                        <a:buChar char="-"/>
                        <a:defRPr/>
                      </a:pPr>
                      <a:r>
                        <a:rPr lang="en-US" sz="2800" b="1" dirty="0" smtClean="0">
                          <a:solidFill>
                            <a:srgbClr val="00B0F0"/>
                          </a:solidFill>
                        </a:rPr>
                        <a:t>5</a:t>
                      </a:r>
                      <a:r>
                        <a:rPr lang="en-US" sz="2800" b="1" baseline="30000" dirty="0" smtClean="0">
                          <a:solidFill>
                            <a:srgbClr val="00B0F0"/>
                          </a:solidFill>
                        </a:rPr>
                        <a:t>th</a:t>
                      </a:r>
                      <a:r>
                        <a:rPr lang="en-US" sz="2800" b="1" baseline="0" dirty="0" smtClean="0">
                          <a:solidFill>
                            <a:srgbClr val="00B0F0"/>
                          </a:solidFill>
                        </a:rPr>
                        <a:t> </a:t>
                      </a:r>
                      <a:r>
                        <a:rPr lang="en-US" sz="2800" b="1" dirty="0" smtClean="0">
                          <a:solidFill>
                            <a:srgbClr val="00B0F0"/>
                          </a:solidFill>
                        </a:rPr>
                        <a:t>year – 6/8/2019 </a:t>
                      </a:r>
                      <a:r>
                        <a:rPr lang="en-US" sz="2800" b="1" dirty="0" smtClean="0"/>
                        <a:t>(</a:t>
                      </a:r>
                      <a:r>
                        <a:rPr lang="en-US" sz="2800" b="1" baseline="0" dirty="0" smtClean="0"/>
                        <a:t> </a:t>
                      </a:r>
                      <a:r>
                        <a:rPr lang="en-US" sz="2800" b="1" baseline="0" dirty="0" smtClean="0">
                          <a:solidFill>
                            <a:srgbClr val="FF0000"/>
                          </a:solidFill>
                        </a:rPr>
                        <a:t>64 </a:t>
                      </a:r>
                      <a:r>
                        <a:rPr lang="en-US" sz="2800" b="1" baseline="0" dirty="0" smtClean="0"/>
                        <a:t>)</a:t>
                      </a:r>
                      <a:endParaRPr lang="en-US" sz="2800" b="1" baseline="0" dirty="0" smtClean="0"/>
                    </a:p>
                    <a:p>
                      <a:pPr marL="285750" marR="0" indent="-285750" algn="l" defTabSz="914400" rtl="0" eaLnBrk="1" fontAlgn="auto" latinLnBrk="0" hangingPunct="1">
                        <a:lnSpc>
                          <a:spcPct val="100000"/>
                        </a:lnSpc>
                        <a:spcBef>
                          <a:spcPts val="0"/>
                        </a:spcBef>
                        <a:spcAft>
                          <a:spcPts val="0"/>
                        </a:spcAft>
                        <a:buClrTx/>
                        <a:buSzTx/>
                        <a:buFontTx/>
                        <a:buChar char="-"/>
                        <a:defRPr/>
                      </a:pPr>
                      <a:r>
                        <a:rPr lang="en-US" sz="2800" b="1" dirty="0" smtClean="0">
                          <a:solidFill>
                            <a:srgbClr val="00B050"/>
                          </a:solidFill>
                        </a:rPr>
                        <a:t>6</a:t>
                      </a:r>
                      <a:r>
                        <a:rPr lang="en-US" sz="2800" b="1" baseline="30000" dirty="0" smtClean="0">
                          <a:solidFill>
                            <a:srgbClr val="00B050"/>
                          </a:solidFill>
                        </a:rPr>
                        <a:t>th</a:t>
                      </a:r>
                      <a:r>
                        <a:rPr lang="en-US" sz="2800" b="1" baseline="0" dirty="0" smtClean="0">
                          <a:solidFill>
                            <a:srgbClr val="00B050"/>
                          </a:solidFill>
                        </a:rPr>
                        <a:t> </a:t>
                      </a:r>
                      <a:r>
                        <a:rPr lang="en-US" sz="2800" b="1" dirty="0" smtClean="0">
                          <a:solidFill>
                            <a:srgbClr val="00B050"/>
                          </a:solidFill>
                        </a:rPr>
                        <a:t>year – 28/4/2019 </a:t>
                      </a:r>
                      <a:r>
                        <a:rPr lang="en-US" sz="2800" b="1" dirty="0" smtClean="0"/>
                        <a:t>(</a:t>
                      </a:r>
                      <a:r>
                        <a:rPr lang="en-US" sz="2800" b="1" baseline="0" dirty="0" smtClean="0"/>
                        <a:t> </a:t>
                      </a:r>
                      <a:r>
                        <a:rPr lang="en-US" sz="2800" b="1" baseline="0" dirty="0" smtClean="0">
                          <a:solidFill>
                            <a:srgbClr val="FF0000"/>
                          </a:solidFill>
                        </a:rPr>
                        <a:t>75 </a:t>
                      </a:r>
                      <a:r>
                        <a:rPr lang="en-US" sz="2800" b="1" baseline="0" dirty="0" smtClean="0"/>
                        <a:t>)</a:t>
                      </a:r>
                      <a:endParaRPr lang="en-US" sz="2800" b="1" baseline="0" dirty="0" smtClean="0"/>
                    </a:p>
                    <a:p>
                      <a:pPr marL="285750" marR="0" indent="-285750" algn="l" defTabSz="914400" rtl="0" eaLnBrk="1" fontAlgn="auto" latinLnBrk="0" hangingPunct="1">
                        <a:lnSpc>
                          <a:spcPct val="100000"/>
                        </a:lnSpc>
                        <a:spcBef>
                          <a:spcPts val="0"/>
                        </a:spcBef>
                        <a:spcAft>
                          <a:spcPts val="0"/>
                        </a:spcAft>
                        <a:buClrTx/>
                        <a:buSzTx/>
                        <a:buFontTx/>
                        <a:buChar char="-"/>
                        <a:defRPr/>
                      </a:pPr>
                      <a:r>
                        <a:rPr lang="en-US" sz="2800" b="1" dirty="0" smtClean="0">
                          <a:solidFill>
                            <a:srgbClr val="00B0F0"/>
                          </a:solidFill>
                        </a:rPr>
                        <a:t>5</a:t>
                      </a:r>
                      <a:r>
                        <a:rPr lang="en-US" sz="2800" b="1" baseline="30000" dirty="0" smtClean="0">
                          <a:solidFill>
                            <a:srgbClr val="00B0F0"/>
                          </a:solidFill>
                        </a:rPr>
                        <a:t>th</a:t>
                      </a:r>
                      <a:r>
                        <a:rPr lang="en-US" sz="2800" b="1" baseline="0" dirty="0" smtClean="0">
                          <a:solidFill>
                            <a:srgbClr val="00B0F0"/>
                          </a:solidFill>
                        </a:rPr>
                        <a:t> </a:t>
                      </a:r>
                      <a:r>
                        <a:rPr lang="en-US" sz="2800" b="1" dirty="0" smtClean="0">
                          <a:solidFill>
                            <a:srgbClr val="00B0F0"/>
                          </a:solidFill>
                        </a:rPr>
                        <a:t>year – 14/4/2019 </a:t>
                      </a:r>
                      <a:r>
                        <a:rPr lang="en-US" sz="2800" b="1" dirty="0" smtClean="0"/>
                        <a:t>(</a:t>
                      </a:r>
                      <a:r>
                        <a:rPr lang="en-US" sz="2800" b="1" baseline="0" dirty="0" smtClean="0"/>
                        <a:t> </a:t>
                      </a:r>
                      <a:r>
                        <a:rPr lang="en-US" sz="2800" b="1" baseline="0" dirty="0" smtClean="0">
                          <a:solidFill>
                            <a:srgbClr val="FF0000"/>
                          </a:solidFill>
                        </a:rPr>
                        <a:t>85 </a:t>
                      </a:r>
                      <a:r>
                        <a:rPr lang="en-US" sz="2800" b="1" baseline="0" dirty="0" smtClean="0"/>
                        <a:t>)</a:t>
                      </a:r>
                      <a:endParaRPr lang="en-US" sz="2800" b="1" baseline="0" dirty="0" smtClean="0"/>
                    </a:p>
                    <a:p>
                      <a:pPr marL="285750" marR="0" indent="-285750" algn="l" defTabSz="914400" rtl="0" eaLnBrk="1" fontAlgn="auto" latinLnBrk="0" hangingPunct="1">
                        <a:lnSpc>
                          <a:spcPct val="100000"/>
                        </a:lnSpc>
                        <a:spcBef>
                          <a:spcPts val="0"/>
                        </a:spcBef>
                        <a:spcAft>
                          <a:spcPts val="0"/>
                        </a:spcAft>
                        <a:buClrTx/>
                        <a:buSzTx/>
                        <a:buFontTx/>
                        <a:buChar char="-"/>
                        <a:defRPr/>
                      </a:pPr>
                      <a:r>
                        <a:rPr lang="en-US" sz="2800" b="1" dirty="0" smtClean="0">
                          <a:solidFill>
                            <a:srgbClr val="00B0F0"/>
                          </a:solidFill>
                        </a:rPr>
                        <a:t>5</a:t>
                      </a:r>
                      <a:r>
                        <a:rPr lang="en-US" sz="2800" b="1" baseline="30000" dirty="0" smtClean="0">
                          <a:solidFill>
                            <a:srgbClr val="00B0F0"/>
                          </a:solidFill>
                        </a:rPr>
                        <a:t>th</a:t>
                      </a:r>
                      <a:r>
                        <a:rPr lang="en-US" sz="2800" b="1" baseline="0" dirty="0" smtClean="0">
                          <a:solidFill>
                            <a:srgbClr val="00B0F0"/>
                          </a:solidFill>
                        </a:rPr>
                        <a:t> </a:t>
                      </a:r>
                      <a:r>
                        <a:rPr lang="en-US" sz="2800" b="1" dirty="0" smtClean="0">
                          <a:solidFill>
                            <a:srgbClr val="00B0F0"/>
                          </a:solidFill>
                        </a:rPr>
                        <a:t>year – 19/2/2019 </a:t>
                      </a:r>
                      <a:r>
                        <a:rPr lang="en-US" sz="2800" b="1" dirty="0" smtClean="0"/>
                        <a:t>(</a:t>
                      </a:r>
                      <a:r>
                        <a:rPr lang="en-US" sz="2800" b="1" baseline="0" dirty="0" smtClean="0"/>
                        <a:t> </a:t>
                      </a:r>
                      <a:r>
                        <a:rPr lang="en-US" sz="2800" b="1" baseline="0" dirty="0" smtClean="0">
                          <a:solidFill>
                            <a:srgbClr val="FF0000"/>
                          </a:solidFill>
                        </a:rPr>
                        <a:t>96 </a:t>
                      </a:r>
                      <a:r>
                        <a:rPr lang="en-US" sz="2800" b="1" baseline="0" dirty="0" smtClean="0"/>
                        <a:t>)</a:t>
                      </a:r>
                      <a:endParaRPr lang="en-US" sz="2800" b="1" baseline="0" dirty="0" smtClean="0"/>
                    </a:p>
                    <a:p>
                      <a:pPr marL="285750" marR="0" indent="-285750" algn="l" defTabSz="914400" rtl="0" eaLnBrk="1" fontAlgn="auto" latinLnBrk="0" hangingPunct="1">
                        <a:lnSpc>
                          <a:spcPct val="100000"/>
                        </a:lnSpc>
                        <a:spcBef>
                          <a:spcPts val="0"/>
                        </a:spcBef>
                        <a:spcAft>
                          <a:spcPts val="0"/>
                        </a:spcAft>
                        <a:buClrTx/>
                        <a:buSzTx/>
                        <a:buFontTx/>
                        <a:buChar char="-"/>
                        <a:defRPr/>
                      </a:pPr>
                      <a:r>
                        <a:rPr lang="en-US" sz="2800" b="1" dirty="0" smtClean="0">
                          <a:solidFill>
                            <a:srgbClr val="00B0F0"/>
                          </a:solidFill>
                        </a:rPr>
                        <a:t>5</a:t>
                      </a:r>
                      <a:r>
                        <a:rPr lang="en-US" sz="2800" b="1" baseline="30000" dirty="0" smtClean="0">
                          <a:solidFill>
                            <a:srgbClr val="00B0F0"/>
                          </a:solidFill>
                        </a:rPr>
                        <a:t>th</a:t>
                      </a:r>
                      <a:r>
                        <a:rPr lang="en-US" sz="2800" b="1" baseline="0" dirty="0" smtClean="0">
                          <a:solidFill>
                            <a:srgbClr val="00B0F0"/>
                          </a:solidFill>
                        </a:rPr>
                        <a:t> </a:t>
                      </a:r>
                      <a:r>
                        <a:rPr lang="en-US" sz="2800" b="1" dirty="0" smtClean="0">
                          <a:solidFill>
                            <a:srgbClr val="00B0F0"/>
                          </a:solidFill>
                        </a:rPr>
                        <a:t>year – 19/12/2018 </a:t>
                      </a:r>
                      <a:r>
                        <a:rPr lang="en-US" sz="2800" b="1" dirty="0" smtClean="0"/>
                        <a:t>(</a:t>
                      </a:r>
                      <a:r>
                        <a:rPr lang="en-US" sz="2800" b="1" baseline="0" dirty="0" smtClean="0"/>
                        <a:t> </a:t>
                      </a:r>
                      <a:r>
                        <a:rPr lang="en-US" sz="2800" b="1" baseline="0" dirty="0" smtClean="0">
                          <a:solidFill>
                            <a:srgbClr val="FF0000"/>
                          </a:solidFill>
                        </a:rPr>
                        <a:t>115 </a:t>
                      </a:r>
                      <a:r>
                        <a:rPr lang="en-US" sz="2800" b="1" baseline="0" dirty="0" smtClean="0"/>
                        <a:t>)</a:t>
                      </a:r>
                      <a:endParaRPr lang="en-US" sz="2800" b="1" baseline="0" dirty="0" smtClean="0"/>
                    </a:p>
                    <a:p>
                      <a:pPr marL="285750" marR="0" indent="-285750" algn="l" defTabSz="914400" rtl="0" eaLnBrk="1" fontAlgn="auto" latinLnBrk="0" hangingPunct="1">
                        <a:lnSpc>
                          <a:spcPct val="100000"/>
                        </a:lnSpc>
                        <a:spcBef>
                          <a:spcPts val="0"/>
                        </a:spcBef>
                        <a:spcAft>
                          <a:spcPts val="0"/>
                        </a:spcAft>
                        <a:buClrTx/>
                        <a:buSzTx/>
                        <a:buFontTx/>
                        <a:buChar char="-"/>
                        <a:defRPr/>
                      </a:pPr>
                      <a:r>
                        <a:rPr lang="en-US" sz="2800" b="1" dirty="0" smtClean="0">
                          <a:solidFill>
                            <a:srgbClr val="00B0F0"/>
                          </a:solidFill>
                        </a:rPr>
                        <a:t>5</a:t>
                      </a:r>
                      <a:r>
                        <a:rPr lang="en-US" sz="2800" b="1" baseline="30000" dirty="0" smtClean="0">
                          <a:solidFill>
                            <a:srgbClr val="00B0F0"/>
                          </a:solidFill>
                        </a:rPr>
                        <a:t>th</a:t>
                      </a:r>
                      <a:r>
                        <a:rPr lang="en-US" sz="2800" b="1" baseline="0" dirty="0" smtClean="0">
                          <a:solidFill>
                            <a:srgbClr val="00B0F0"/>
                          </a:solidFill>
                        </a:rPr>
                        <a:t> </a:t>
                      </a:r>
                      <a:r>
                        <a:rPr lang="en-US" sz="2800" b="1" dirty="0" smtClean="0">
                          <a:solidFill>
                            <a:srgbClr val="00B0F0"/>
                          </a:solidFill>
                        </a:rPr>
                        <a:t>year – 18/10/2018 </a:t>
                      </a:r>
                      <a:r>
                        <a:rPr lang="en-US" sz="2800" b="1" dirty="0" smtClean="0"/>
                        <a:t>( </a:t>
                      </a:r>
                      <a:r>
                        <a:rPr lang="en-US" sz="2800" b="1" baseline="0" dirty="0" smtClean="0">
                          <a:solidFill>
                            <a:srgbClr val="FF0000"/>
                          </a:solidFill>
                        </a:rPr>
                        <a:t>125 </a:t>
                      </a:r>
                      <a:r>
                        <a:rPr lang="en-US" sz="2800" b="1" baseline="0" dirty="0" smtClean="0"/>
                        <a:t>) </a:t>
                      </a:r>
                      <a:endParaRPr lang="en-US" sz="2800" b="1" baseline="0" dirty="0" smtClean="0"/>
                    </a:p>
                  </a:txBody>
                  <a:tcPr marL="121920" marR="121920"/>
                </a:tc>
              </a:tr>
            </a:tbl>
          </a:graphicData>
        </a:graphic>
      </p:graphicFrame>
    </p:spTree>
  </p:cSld>
  <p:clrMapOvr>
    <a:masterClrMapping/>
  </p:clrMapOvr>
  <p:transition advTm="52"/>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l"/>
            <a:r>
              <a:rPr lang="en-US" sz="3600" dirty="0" smtClean="0"/>
              <a:t>Q18 : what is the patient excepted karyotype ( normal pelvis anatomy on US) </a:t>
            </a:r>
            <a:endParaRPr lang="en-US" sz="3600" dirty="0"/>
          </a:p>
        </p:txBody>
      </p:sp>
      <p:pic>
        <p:nvPicPr>
          <p:cNvPr id="4" name="عنصر نائب للمحتوى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208235" y="2420888"/>
            <a:ext cx="3096344" cy="3096344"/>
          </a:xfrm>
        </p:spPr>
      </p:pic>
      <p:sp>
        <p:nvSpPr>
          <p:cNvPr id="5" name="مربع نص 4"/>
          <p:cNvSpPr txBox="1"/>
          <p:nvPr/>
        </p:nvSpPr>
        <p:spPr>
          <a:xfrm>
            <a:off x="911424" y="3645024"/>
            <a:ext cx="3264363" cy="523220"/>
          </a:xfrm>
          <a:prstGeom prst="rect">
            <a:avLst/>
          </a:prstGeom>
          <a:noFill/>
        </p:spPr>
        <p:txBody>
          <a:bodyPr wrap="square" rtlCol="0">
            <a:spAutoFit/>
          </a:bodyPr>
          <a:lstStyle/>
          <a:p>
            <a:pPr algn="l"/>
            <a:r>
              <a:rPr lang="en-US" sz="2800" dirty="0" smtClean="0"/>
              <a:t>Answer : XX</a:t>
            </a:r>
            <a:endParaRPr lang="en-US" sz="2800" dirty="0"/>
          </a:p>
        </p:txBody>
      </p:sp>
      <p:sp>
        <p:nvSpPr>
          <p:cNvPr id="7" name="Rectangles 6"/>
          <p:cNvSpPr/>
          <p:nvPr/>
        </p:nvSpPr>
        <p:spPr>
          <a:xfrm>
            <a:off x="2324100" y="3392170"/>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en-US" sz="2800" dirty="0" smtClean="0"/>
              <a:t>Q19 growth parameters showing </a:t>
            </a:r>
            <a:br>
              <a:rPr lang="en-US" sz="2800" dirty="0" smtClean="0"/>
            </a:br>
            <a:r>
              <a:rPr lang="en-US" sz="2800" dirty="0" smtClean="0"/>
              <a:t>low weight / small abdomen / normal head </a:t>
            </a:r>
            <a:br>
              <a:rPr lang="en-US" sz="2800" dirty="0" smtClean="0"/>
            </a:br>
            <a:r>
              <a:rPr lang="en-US" sz="2800" dirty="0" smtClean="0"/>
              <a:t>what is the most probable cause</a:t>
            </a:r>
            <a:endParaRPr lang="en-US" sz="2800" dirty="0"/>
          </a:p>
        </p:txBody>
      </p:sp>
      <p:sp>
        <p:nvSpPr>
          <p:cNvPr id="3" name="عنصر نائب للمحتوى 2"/>
          <p:cNvSpPr>
            <a:spLocks noGrp="1"/>
          </p:cNvSpPr>
          <p:nvPr>
            <p:ph idx="1"/>
          </p:nvPr>
        </p:nvSpPr>
        <p:spPr>
          <a:xfrm>
            <a:off x="527381" y="1844824"/>
            <a:ext cx="10972800" cy="4525963"/>
          </a:xfrm>
        </p:spPr>
        <p:txBody>
          <a:bodyPr/>
          <a:lstStyle/>
          <a:p>
            <a:pPr marL="0" indent="0" algn="ctr">
              <a:buNone/>
            </a:pPr>
            <a:r>
              <a:rPr lang="en-US" dirty="0" smtClean="0"/>
              <a:t>Answer : SLE</a:t>
            </a:r>
            <a:endParaRPr lang="en-US" dirty="0"/>
          </a:p>
        </p:txBody>
      </p:sp>
      <p:sp>
        <p:nvSpPr>
          <p:cNvPr id="7" name="Rectangles 6"/>
          <p:cNvSpPr/>
          <p:nvPr/>
        </p:nvSpPr>
        <p:spPr>
          <a:xfrm>
            <a:off x="6404610" y="1966595"/>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31371" y="476672"/>
            <a:ext cx="10972800" cy="1143000"/>
          </a:xfrm>
        </p:spPr>
        <p:txBody>
          <a:bodyPr>
            <a:noAutofit/>
          </a:bodyPr>
          <a:lstStyle/>
          <a:p>
            <a:pPr algn="l"/>
            <a:r>
              <a:rPr lang="en-US" sz="2800" dirty="0" smtClean="0"/>
              <a:t>Q20 A </a:t>
            </a:r>
            <a:r>
              <a:rPr lang="en-US" sz="2800" dirty="0"/>
              <a:t>29 year old G2P1 (previous cesarean section) admitted at 38 weeks of gestation with Labor pain , check her CTG on admission and during the second stage of labor and choose the correct </a:t>
            </a:r>
            <a:r>
              <a:rPr lang="en-US" sz="2800" dirty="0" smtClean="0"/>
              <a:t>answer</a:t>
            </a:r>
            <a:endParaRPr lang="en-US" sz="2800" dirty="0"/>
          </a:p>
        </p:txBody>
      </p:sp>
      <p:sp>
        <p:nvSpPr>
          <p:cNvPr id="3" name="عنصر نائب للمحتوى 2"/>
          <p:cNvSpPr>
            <a:spLocks noGrp="1"/>
          </p:cNvSpPr>
          <p:nvPr>
            <p:ph idx="1"/>
          </p:nvPr>
        </p:nvSpPr>
        <p:spPr>
          <a:xfrm>
            <a:off x="335360" y="1916833"/>
            <a:ext cx="10972800" cy="4525963"/>
          </a:xfrm>
        </p:spPr>
        <p:txBody>
          <a:bodyPr/>
          <a:lstStyle/>
          <a:p>
            <a:pPr marL="0" indent="0" algn="l">
              <a:buNone/>
            </a:pPr>
            <a:r>
              <a:rPr lang="en-US" dirty="0" smtClean="0"/>
              <a:t>First pic was variable decelerations</a:t>
            </a:r>
            <a:endParaRPr lang="en-US" dirty="0" smtClean="0"/>
          </a:p>
          <a:p>
            <a:pPr marL="0" indent="0" algn="l">
              <a:buNone/>
            </a:pPr>
            <a:r>
              <a:rPr lang="en-US" dirty="0" smtClean="0"/>
              <a:t>Second pic was late decelerations </a:t>
            </a:r>
            <a:endParaRPr lang="ar-JO" dirty="0" smtClean="0"/>
          </a:p>
          <a:p>
            <a:pPr marL="0" indent="0" algn="l">
              <a:buNone/>
            </a:pPr>
            <a:endParaRPr lang="ar-JO" dirty="0"/>
          </a:p>
          <a:p>
            <a:pPr marL="0" indent="0" algn="l">
              <a:buNone/>
            </a:pPr>
            <a:r>
              <a:rPr lang="en-US" dirty="0" smtClean="0"/>
              <a:t>ANSWER :patients history necessitates continuous fetal heart monitoring during labor </a:t>
            </a:r>
            <a:endParaRPr lang="en-US" dirty="0"/>
          </a:p>
        </p:txBody>
      </p:sp>
      <p:sp>
        <p:nvSpPr>
          <p:cNvPr id="7" name="Rectangles 6"/>
          <p:cNvSpPr/>
          <p:nvPr/>
        </p:nvSpPr>
        <p:spPr>
          <a:xfrm>
            <a:off x="1877695" y="3263265"/>
            <a:ext cx="929830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335280" y="3932555"/>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1424" y="4149081"/>
            <a:ext cx="10363200" cy="1362075"/>
          </a:xfrm>
        </p:spPr>
        <p:txBody>
          <a:bodyPr>
            <a:normAutofit fontScale="90000"/>
          </a:bodyPr>
          <a:lstStyle/>
          <a:p>
            <a:pPr algn="l" rtl="0"/>
            <a:r>
              <a:rPr lang="en-US" dirty="0"/>
              <a:t>Done by ;</a:t>
            </a:r>
            <a:br>
              <a:rPr lang="en-US" dirty="0"/>
            </a:br>
            <a:r>
              <a:rPr lang="en-US" dirty="0"/>
              <a:t>Mahmoud M.  </a:t>
            </a:r>
            <a:r>
              <a:rPr lang="en-US" dirty="0" err="1"/>
              <a:t>younis</a:t>
            </a:r>
            <a:r>
              <a:rPr lang="en-US" dirty="0"/>
              <a:t> </a:t>
            </a:r>
            <a:br>
              <a:rPr lang="en-US" dirty="0"/>
            </a:br>
            <a:endParaRPr lang="en-US" dirty="0"/>
          </a:p>
        </p:txBody>
      </p:sp>
      <p:sp>
        <p:nvSpPr>
          <p:cNvPr id="5" name="Text Placeholder 4"/>
          <p:cNvSpPr>
            <a:spLocks noGrp="1"/>
          </p:cNvSpPr>
          <p:nvPr>
            <p:ph type="body" idx="1"/>
          </p:nvPr>
        </p:nvSpPr>
        <p:spPr>
          <a:xfrm>
            <a:off x="1007435" y="764705"/>
            <a:ext cx="10363200" cy="2796331"/>
          </a:xfrm>
        </p:spPr>
        <p:txBody>
          <a:bodyPr>
            <a:normAutofit/>
          </a:bodyPr>
          <a:lstStyle/>
          <a:p>
            <a:pPr lvl="0" algn="ctr"/>
            <a:r>
              <a:rPr lang="en-US" sz="3600" b="1" dirty="0">
                <a:solidFill>
                  <a:schemeClr val="tx1"/>
                </a:solidFill>
              </a:rPr>
              <a:t>GYN &amp; OBS Mini-OSCE Exam </a:t>
            </a:r>
            <a:endParaRPr lang="en-US" sz="3600" b="1" dirty="0">
              <a:solidFill>
                <a:schemeClr val="tx1"/>
              </a:solidFill>
            </a:endParaRPr>
          </a:p>
          <a:p>
            <a:pPr lvl="0" algn="ctr"/>
            <a:r>
              <a:rPr lang="en-US" sz="3600" b="1" dirty="0" smtClean="0">
                <a:solidFill>
                  <a:schemeClr val="tx1"/>
                </a:solidFill>
              </a:rPr>
              <a:t>2019/2020</a:t>
            </a:r>
            <a:endParaRPr lang="en-US" sz="3600" b="1" dirty="0" smtClean="0">
              <a:solidFill>
                <a:schemeClr val="tx1"/>
              </a:solidFill>
            </a:endParaRPr>
          </a:p>
          <a:p>
            <a:pPr lvl="0" algn="ctr"/>
            <a:r>
              <a:rPr lang="en-US" sz="3600" b="1" dirty="0" smtClean="0">
                <a:solidFill>
                  <a:schemeClr val="tx1"/>
                </a:solidFill>
              </a:rPr>
              <a:t>Group B          19/2/2020</a:t>
            </a:r>
            <a:endParaRPr lang="en-US" sz="3600" b="1" dirty="0" smtClean="0">
              <a:solidFill>
                <a:schemeClr val="tx1"/>
              </a:solidFill>
            </a:endParaRPr>
          </a:p>
          <a:p>
            <a:endParaRPr lang="en-US" dirty="0"/>
          </a:p>
        </p:txBody>
      </p:sp>
    </p:spTree>
  </p:cSld>
  <p:clrMapOvr>
    <a:masterClrMapping/>
  </p:clrMapOvr>
  <p:transition advTm="54"/>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4988"/>
            <a:ext cx="10972800" cy="1143000"/>
          </a:xfrm>
        </p:spPr>
        <p:txBody>
          <a:bodyPr/>
          <a:lstStyle/>
          <a:p>
            <a:r>
              <a:rPr lang="en-US" b="1" dirty="0" smtClean="0">
                <a:solidFill>
                  <a:schemeClr val="tx1">
                    <a:lumMod val="85000"/>
                    <a:lumOff val="15000"/>
                  </a:schemeClr>
                </a:solidFill>
              </a:rPr>
              <a:t>Q1</a:t>
            </a:r>
            <a:endParaRPr lang="en-US" b="1" dirty="0">
              <a:solidFill>
                <a:schemeClr val="tx1">
                  <a:lumMod val="85000"/>
                  <a:lumOff val="15000"/>
                </a:schemeClr>
              </a:solidFill>
            </a:endParaRPr>
          </a:p>
        </p:txBody>
      </p:sp>
      <p:sp>
        <p:nvSpPr>
          <p:cNvPr id="3" name="Content Placeholder 2"/>
          <p:cNvSpPr>
            <a:spLocks noGrp="1"/>
          </p:cNvSpPr>
          <p:nvPr>
            <p:ph idx="1"/>
          </p:nvPr>
        </p:nvSpPr>
        <p:spPr>
          <a:xfrm>
            <a:off x="153670" y="1834515"/>
            <a:ext cx="10515600" cy="4351338"/>
          </a:xfrm>
        </p:spPr>
        <p:txBody>
          <a:bodyPr>
            <a:normAutofit/>
          </a:bodyPr>
          <a:lstStyle/>
          <a:p>
            <a:pPr algn="l" rtl="0"/>
            <a:r>
              <a:rPr lang="en-US" b="1" dirty="0" smtClean="0"/>
              <a:t> </a:t>
            </a:r>
            <a:r>
              <a:rPr lang="en-US" b="1" dirty="0" err="1" smtClean="0"/>
              <a:t>Hx</a:t>
            </a:r>
            <a:r>
              <a:rPr lang="en-US" b="1" dirty="0" smtClean="0"/>
              <a:t> </a:t>
            </a:r>
            <a:r>
              <a:rPr lang="en-US" b="1" dirty="0"/>
              <a:t>of heavy period </a:t>
            </a:r>
            <a:r>
              <a:rPr lang="en-US" dirty="0"/>
              <a:t>, </a:t>
            </a:r>
            <a:r>
              <a:rPr lang="en-US" dirty="0" smtClean="0"/>
              <a:t>………</a:t>
            </a:r>
            <a:endParaRPr lang="en-US" dirty="0"/>
          </a:p>
          <a:p>
            <a:pPr algn="l" rtl="0">
              <a:buNone/>
            </a:pPr>
            <a:endParaRPr lang="en-US" dirty="0"/>
          </a:p>
          <a:p>
            <a:pPr algn="l" rtl="0">
              <a:buNone/>
            </a:pPr>
            <a:r>
              <a:rPr lang="en-US" dirty="0"/>
              <a:t>1-mention two things from </a:t>
            </a:r>
            <a:r>
              <a:rPr lang="en-US" dirty="0" err="1"/>
              <a:t>Hx</a:t>
            </a:r>
            <a:r>
              <a:rPr lang="en-US" dirty="0"/>
              <a:t> require patient to do </a:t>
            </a:r>
            <a:r>
              <a:rPr lang="en-US" dirty="0" err="1"/>
              <a:t>hysteroscpe</a:t>
            </a:r>
            <a:r>
              <a:rPr lang="en-US" dirty="0"/>
              <a:t> </a:t>
            </a:r>
            <a:r>
              <a:rPr lang="en-US" dirty="0" smtClean="0"/>
              <a:t> biopsy :</a:t>
            </a:r>
            <a:endParaRPr lang="en-US" dirty="0"/>
          </a:p>
          <a:p>
            <a:pPr algn="l" rtl="0">
              <a:buNone/>
            </a:pPr>
            <a:r>
              <a:rPr lang="en-US" sz="2800" b="1" dirty="0">
                <a:solidFill>
                  <a:srgbClr val="FF0000"/>
                </a:solidFill>
              </a:rPr>
              <a:t>Failed medication/ heavy menstrual period </a:t>
            </a:r>
            <a:r>
              <a:rPr lang="en-US" sz="2800" b="1" dirty="0" smtClean="0">
                <a:solidFill>
                  <a:srgbClr val="FF0000"/>
                </a:solidFill>
              </a:rPr>
              <a:t>/</a:t>
            </a:r>
            <a:r>
              <a:rPr lang="en-US" sz="2800" b="1" dirty="0" smtClean="0">
                <a:solidFill>
                  <a:srgbClr val="00B050"/>
                </a:solidFill>
              </a:rPr>
              <a:t>may</a:t>
            </a:r>
            <a:r>
              <a:rPr lang="en-US" sz="2800" b="1" dirty="0" smtClean="0">
                <a:solidFill>
                  <a:srgbClr val="FF0000"/>
                </a:solidFill>
              </a:rPr>
              <a:t> </a:t>
            </a:r>
            <a:r>
              <a:rPr lang="en-US" sz="2800" b="1" dirty="0" smtClean="0">
                <a:solidFill>
                  <a:srgbClr val="00B050"/>
                </a:solidFill>
              </a:rPr>
              <a:t>be</a:t>
            </a:r>
            <a:r>
              <a:rPr lang="en-US" sz="2800" b="1" dirty="0" smtClean="0">
                <a:solidFill>
                  <a:srgbClr val="FF0000"/>
                </a:solidFill>
              </a:rPr>
              <a:t> the </a:t>
            </a:r>
            <a:r>
              <a:rPr lang="en-US" sz="2800" b="1" dirty="0" smtClean="0">
                <a:solidFill>
                  <a:srgbClr val="00B050"/>
                </a:solidFill>
              </a:rPr>
              <a:t>age</a:t>
            </a:r>
            <a:r>
              <a:rPr lang="en-US" sz="2800" b="1" dirty="0" smtClean="0">
                <a:solidFill>
                  <a:srgbClr val="FF0000"/>
                </a:solidFill>
              </a:rPr>
              <a:t> if&gt;45y </a:t>
            </a:r>
            <a:endParaRPr lang="en-US" sz="2800" b="1" dirty="0" smtClean="0">
              <a:solidFill>
                <a:srgbClr val="FF0000"/>
              </a:solidFill>
            </a:endParaRPr>
          </a:p>
          <a:p>
            <a:pPr algn="l" rtl="0">
              <a:buNone/>
            </a:pPr>
            <a:endParaRPr lang="en-US" sz="2800" b="1" dirty="0">
              <a:solidFill>
                <a:srgbClr val="FF0000"/>
              </a:solidFill>
            </a:endParaRPr>
          </a:p>
          <a:p>
            <a:pPr algn="l" rtl="0">
              <a:buNone/>
            </a:pPr>
            <a:r>
              <a:rPr lang="en-US" dirty="0"/>
              <a:t>2-  (( E )) indicate for what , according to picture:</a:t>
            </a:r>
            <a:endParaRPr lang="en-US" dirty="0"/>
          </a:p>
          <a:p>
            <a:pPr algn="l" rtl="0">
              <a:buNone/>
            </a:pPr>
            <a:r>
              <a:rPr lang="en-US" b="1" dirty="0">
                <a:solidFill>
                  <a:srgbClr val="FF0000"/>
                </a:solidFill>
              </a:rPr>
              <a:t>Endometrial causes</a:t>
            </a:r>
            <a:endParaRPr lang="en-US" b="1" dirty="0">
              <a:solidFill>
                <a:srgbClr val="FF0000"/>
              </a:solidFill>
            </a:endParaRPr>
          </a:p>
          <a:p>
            <a:pPr algn="l" rtl="0">
              <a:buNone/>
            </a:pPr>
            <a:endParaRPr lang="en-US" dirty="0"/>
          </a:p>
          <a:p>
            <a:pPr algn="l" rtl="0">
              <a:buNone/>
            </a:pPr>
            <a:endParaRPr lang="en-US" dirty="0"/>
          </a:p>
        </p:txBody>
      </p:sp>
      <p:pic>
        <p:nvPicPr>
          <p:cNvPr id="1026" name="Picture 2" descr="C:\Users\Pc city\Downloads\87032685_2651665005054808_6226670365414785024_n.jpg"/>
          <p:cNvPicPr>
            <a:picLocks noChangeAspect="1" noChangeArrowheads="1"/>
          </p:cNvPicPr>
          <p:nvPr/>
        </p:nvPicPr>
        <p:blipFill>
          <a:blip r:embed="rId1"/>
          <a:srcRect/>
          <a:stretch>
            <a:fillRect/>
          </a:stretch>
        </p:blipFill>
        <p:spPr bwMode="auto">
          <a:xfrm>
            <a:off x="7665707" y="13684"/>
            <a:ext cx="4526293" cy="2114550"/>
          </a:xfrm>
          <a:prstGeom prst="rect">
            <a:avLst/>
          </a:prstGeom>
          <a:noFill/>
        </p:spPr>
      </p:pic>
      <p:sp>
        <p:nvSpPr>
          <p:cNvPr id="4" name="Rectangles 3"/>
          <p:cNvSpPr/>
          <p:nvPr/>
        </p:nvSpPr>
        <p:spPr>
          <a:xfrm>
            <a:off x="71755" y="3695065"/>
            <a:ext cx="1057846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90805" y="5298440"/>
            <a:ext cx="1057846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4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600200"/>
            <a:ext cx="10972800" cy="4709120"/>
          </a:xfrm>
        </p:spPr>
        <p:txBody>
          <a:bodyPr>
            <a:normAutofit/>
          </a:bodyPr>
          <a:lstStyle/>
          <a:p>
            <a:pPr algn="l" rtl="0">
              <a:buNone/>
            </a:pPr>
            <a:r>
              <a:rPr lang="en-US" dirty="0"/>
              <a:t>3-Fist line in management :</a:t>
            </a:r>
            <a:endParaRPr lang="en-US" dirty="0"/>
          </a:p>
          <a:p>
            <a:pPr algn="l" rtl="0">
              <a:buNone/>
            </a:pPr>
            <a:r>
              <a:rPr lang="en-US" dirty="0"/>
              <a:t>I think  </a:t>
            </a:r>
            <a:r>
              <a:rPr lang="en-US" b="1" dirty="0" err="1">
                <a:solidFill>
                  <a:srgbClr val="FF0000"/>
                </a:solidFill>
              </a:rPr>
              <a:t>mirena</a:t>
            </a:r>
            <a:r>
              <a:rPr lang="en-US" dirty="0"/>
              <a:t> , …….</a:t>
            </a:r>
            <a:endParaRPr lang="en-US" dirty="0"/>
          </a:p>
          <a:p>
            <a:pPr algn="l" rtl="0">
              <a:buNone/>
            </a:pPr>
            <a:r>
              <a:rPr lang="en-US" dirty="0"/>
              <a:t>4- If your plan to manage in previous Q fail , </a:t>
            </a:r>
            <a:endParaRPr lang="en-US" dirty="0"/>
          </a:p>
          <a:p>
            <a:pPr algn="l" rtl="0">
              <a:buNone/>
            </a:pPr>
            <a:r>
              <a:rPr lang="en-US" dirty="0"/>
              <a:t>Mention three other modalities </a:t>
            </a:r>
            <a:r>
              <a:rPr lang="en-US" dirty="0" smtClean="0"/>
              <a:t>for management </a:t>
            </a:r>
            <a:endParaRPr lang="en-US" dirty="0"/>
          </a:p>
          <a:p>
            <a:pPr algn="l" rtl="0">
              <a:buNone/>
            </a:pPr>
            <a:r>
              <a:rPr lang="en-US" b="1" dirty="0">
                <a:solidFill>
                  <a:srgbClr val="FF0000"/>
                </a:solidFill>
              </a:rPr>
              <a:t>1-hystrectomy </a:t>
            </a:r>
            <a:endParaRPr lang="en-US" b="1" dirty="0">
              <a:solidFill>
                <a:srgbClr val="FF0000"/>
              </a:solidFill>
            </a:endParaRPr>
          </a:p>
          <a:p>
            <a:pPr algn="l" rtl="0">
              <a:buNone/>
            </a:pPr>
            <a:r>
              <a:rPr lang="en-US" b="1" dirty="0">
                <a:solidFill>
                  <a:srgbClr val="FF0000"/>
                </a:solidFill>
              </a:rPr>
              <a:t>2-conservative surgery </a:t>
            </a:r>
            <a:endParaRPr lang="en-US" b="1" dirty="0">
              <a:solidFill>
                <a:srgbClr val="FF0000"/>
              </a:solidFill>
            </a:endParaRPr>
          </a:p>
          <a:p>
            <a:pPr algn="l" rtl="0">
              <a:buNone/>
            </a:pPr>
            <a:r>
              <a:rPr lang="en-US" b="1" dirty="0">
                <a:solidFill>
                  <a:srgbClr val="FF0000"/>
                </a:solidFill>
              </a:rPr>
              <a:t>3-endometrial ablation </a:t>
            </a:r>
            <a:endParaRPr lang="en-US" b="1" dirty="0">
              <a:solidFill>
                <a:srgbClr val="FF0000"/>
              </a:solidFill>
            </a:endParaRPr>
          </a:p>
          <a:p>
            <a:pPr algn="l" rtl="0">
              <a:buNone/>
            </a:pPr>
            <a:endParaRPr lang="en-US" dirty="0"/>
          </a:p>
        </p:txBody>
      </p:sp>
      <p:pic>
        <p:nvPicPr>
          <p:cNvPr id="1026" name="Picture 2" descr="C:\Users\Pc city\Downloads\87032685_2651665005054808_6226670365414785024_n.jpg"/>
          <p:cNvPicPr>
            <a:picLocks noChangeAspect="1" noChangeArrowheads="1"/>
          </p:cNvPicPr>
          <p:nvPr/>
        </p:nvPicPr>
        <p:blipFill>
          <a:blip r:embed="rId1"/>
          <a:srcRect/>
          <a:stretch>
            <a:fillRect/>
          </a:stretch>
        </p:blipFill>
        <p:spPr bwMode="auto">
          <a:xfrm>
            <a:off x="7665707" y="13684"/>
            <a:ext cx="4526293" cy="2114550"/>
          </a:xfrm>
          <a:prstGeom prst="rect">
            <a:avLst/>
          </a:prstGeom>
          <a:noFill/>
        </p:spPr>
      </p:pic>
      <p:sp>
        <p:nvSpPr>
          <p:cNvPr id="5" name="Rectangles 4"/>
          <p:cNvSpPr/>
          <p:nvPr/>
        </p:nvSpPr>
        <p:spPr>
          <a:xfrm>
            <a:off x="309245" y="2128520"/>
            <a:ext cx="6424295" cy="534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514350" y="3719830"/>
            <a:ext cx="7525385" cy="1575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2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10972800" cy="1143000"/>
          </a:xfrm>
        </p:spPr>
        <p:txBody>
          <a:bodyPr/>
          <a:lstStyle/>
          <a:p>
            <a:r>
              <a:rPr lang="en-US" dirty="0" smtClean="0"/>
              <a:t>Q2</a:t>
            </a:r>
            <a:endParaRPr lang="en-US" dirty="0"/>
          </a:p>
        </p:txBody>
      </p:sp>
      <p:sp>
        <p:nvSpPr>
          <p:cNvPr id="3" name="Content Placeholder 2"/>
          <p:cNvSpPr>
            <a:spLocks noGrp="1"/>
          </p:cNvSpPr>
          <p:nvPr>
            <p:ph idx="1"/>
          </p:nvPr>
        </p:nvSpPr>
        <p:spPr/>
        <p:txBody>
          <a:bodyPr>
            <a:normAutofit/>
          </a:bodyPr>
          <a:lstStyle/>
          <a:p>
            <a:pPr algn="l" rtl="0">
              <a:buNone/>
            </a:pPr>
            <a:r>
              <a:rPr lang="en-US" dirty="0" smtClean="0"/>
              <a:t>1- </a:t>
            </a:r>
            <a:r>
              <a:rPr lang="en-US" dirty="0"/>
              <a:t>your diagnosis :</a:t>
            </a:r>
            <a:endParaRPr lang="en-US" dirty="0"/>
          </a:p>
          <a:p>
            <a:pPr algn="l" rtl="0">
              <a:buNone/>
            </a:pPr>
            <a:r>
              <a:rPr lang="en-US" b="1" dirty="0">
                <a:solidFill>
                  <a:srgbClr val="FF0000"/>
                </a:solidFill>
              </a:rPr>
              <a:t>IUGR</a:t>
            </a:r>
            <a:r>
              <a:rPr lang="en-US" dirty="0"/>
              <a:t> </a:t>
            </a:r>
            <a:endParaRPr lang="en-US" dirty="0"/>
          </a:p>
          <a:p>
            <a:pPr algn="l" rtl="0">
              <a:buNone/>
            </a:pPr>
            <a:endParaRPr lang="en-US" dirty="0"/>
          </a:p>
          <a:p>
            <a:pPr algn="l" rtl="0">
              <a:buNone/>
            </a:pPr>
            <a:r>
              <a:rPr lang="en-US" dirty="0"/>
              <a:t>2-mention two obstetric complication </a:t>
            </a:r>
            <a:endParaRPr lang="en-US" dirty="0"/>
          </a:p>
          <a:p>
            <a:pPr algn="l" rtl="0">
              <a:buNone/>
            </a:pPr>
            <a:r>
              <a:rPr lang="en-US" dirty="0"/>
              <a:t>In this case :</a:t>
            </a:r>
            <a:endParaRPr lang="en-US" dirty="0"/>
          </a:p>
          <a:p>
            <a:pPr algn="l" rtl="0">
              <a:buNone/>
            </a:pPr>
            <a:r>
              <a:rPr lang="en-US" b="1" dirty="0">
                <a:solidFill>
                  <a:srgbClr val="FF0000"/>
                </a:solidFill>
              </a:rPr>
              <a:t>Intrauterine death </a:t>
            </a:r>
            <a:endParaRPr lang="en-US" b="1" dirty="0" smtClean="0">
              <a:solidFill>
                <a:srgbClr val="FF0000"/>
              </a:solidFill>
            </a:endParaRPr>
          </a:p>
          <a:p>
            <a:pPr algn="l" rtl="0">
              <a:buNone/>
            </a:pPr>
            <a:r>
              <a:rPr lang="en-US" b="1" dirty="0" smtClean="0">
                <a:solidFill>
                  <a:srgbClr val="FF0000"/>
                </a:solidFill>
              </a:rPr>
              <a:t> </a:t>
            </a:r>
            <a:r>
              <a:rPr lang="en-US" b="1" dirty="0">
                <a:solidFill>
                  <a:srgbClr val="FF0000"/>
                </a:solidFill>
              </a:rPr>
              <a:t>increase CS rate </a:t>
            </a:r>
            <a:endParaRPr lang="en-US" b="1" dirty="0">
              <a:solidFill>
                <a:srgbClr val="FF0000"/>
              </a:solidFill>
            </a:endParaRPr>
          </a:p>
          <a:p>
            <a:pPr algn="l" rtl="0">
              <a:buNone/>
            </a:pPr>
            <a:r>
              <a:rPr lang="en-US" b="1" dirty="0" err="1" smtClean="0">
                <a:solidFill>
                  <a:srgbClr val="FF0000"/>
                </a:solidFill>
              </a:rPr>
              <a:t>oligohydrominus</a:t>
            </a:r>
            <a:r>
              <a:rPr lang="en-US" b="1" dirty="0" smtClean="0">
                <a:solidFill>
                  <a:srgbClr val="FF0000"/>
                </a:solidFill>
              </a:rPr>
              <a:t> </a:t>
            </a:r>
            <a:endParaRPr lang="en-US" b="1" dirty="0">
              <a:solidFill>
                <a:srgbClr val="FF0000"/>
              </a:solidFill>
            </a:endParaRPr>
          </a:p>
          <a:p>
            <a:pPr algn="l" rtl="0">
              <a:buNone/>
            </a:pPr>
            <a:endParaRPr lang="en-US" dirty="0"/>
          </a:p>
        </p:txBody>
      </p:sp>
      <p:pic>
        <p:nvPicPr>
          <p:cNvPr id="2050" name="Picture 2" descr="C:\Users\Pc city\Downloads\87158287_234406617579085_4962737356504301568_n.jpg"/>
          <p:cNvPicPr>
            <a:picLocks noChangeAspect="1" noChangeArrowheads="1"/>
          </p:cNvPicPr>
          <p:nvPr/>
        </p:nvPicPr>
        <p:blipFill>
          <a:blip r:embed="rId1"/>
          <a:srcRect/>
          <a:stretch>
            <a:fillRect/>
          </a:stretch>
        </p:blipFill>
        <p:spPr bwMode="auto">
          <a:xfrm>
            <a:off x="6769814" y="188640"/>
            <a:ext cx="5376597" cy="3024336"/>
          </a:xfrm>
          <a:prstGeom prst="rect">
            <a:avLst/>
          </a:prstGeom>
          <a:noFill/>
        </p:spPr>
      </p:pic>
      <p:sp>
        <p:nvSpPr>
          <p:cNvPr id="4" name="Rectangles 3"/>
          <p:cNvSpPr/>
          <p:nvPr/>
        </p:nvSpPr>
        <p:spPr>
          <a:xfrm>
            <a:off x="721995" y="2299335"/>
            <a:ext cx="508825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p>
        </p:txBody>
      </p:sp>
      <p:sp>
        <p:nvSpPr>
          <p:cNvPr id="5" name="Rectangles 4"/>
          <p:cNvSpPr/>
          <p:nvPr/>
        </p:nvSpPr>
        <p:spPr>
          <a:xfrm>
            <a:off x="775335" y="4453890"/>
            <a:ext cx="10370185" cy="1476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6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10972800" cy="6477000"/>
          </a:xfrm>
        </p:spPr>
        <p:txBody>
          <a:bodyPr>
            <a:normAutofit/>
          </a:bodyPr>
          <a:lstStyle/>
          <a:p>
            <a:pPr algn="l" rtl="0">
              <a:buNone/>
            </a:pPr>
            <a:r>
              <a:rPr lang="en-US" dirty="0"/>
              <a:t>3- Fetus GA =30 weeks , what you do for this pregnant women :</a:t>
            </a:r>
            <a:endParaRPr lang="en-US" dirty="0"/>
          </a:p>
          <a:p>
            <a:pPr algn="l" rtl="0">
              <a:buNone/>
            </a:pPr>
            <a:r>
              <a:rPr lang="en-US" sz="2800" b="1" dirty="0">
                <a:solidFill>
                  <a:srgbClr val="FF0000"/>
                </a:solidFill>
              </a:rPr>
              <a:t>Delivery plan </a:t>
            </a:r>
            <a:r>
              <a:rPr lang="en-US" sz="2800" b="1" dirty="0">
                <a:solidFill>
                  <a:srgbClr val="FF0000"/>
                </a:solidFill>
                <a:sym typeface="Wingdings" panose="05000000000000000000" pitchFamily="2" charset="2"/>
              </a:rPr>
              <a:t>according to </a:t>
            </a:r>
            <a:r>
              <a:rPr lang="en-US" sz="2800" b="1" dirty="0" err="1">
                <a:solidFill>
                  <a:srgbClr val="FF0000"/>
                </a:solidFill>
                <a:sym typeface="Wingdings" panose="05000000000000000000" pitchFamily="2" charset="2"/>
              </a:rPr>
              <a:t>doppler</a:t>
            </a:r>
            <a:r>
              <a:rPr lang="en-US" sz="2800" b="1" dirty="0">
                <a:solidFill>
                  <a:srgbClr val="FF0000"/>
                </a:solidFill>
                <a:sym typeface="Wingdings" panose="05000000000000000000" pitchFamily="2" charset="2"/>
              </a:rPr>
              <a:t> U/S  </a:t>
            </a:r>
            <a:endParaRPr lang="en-US" sz="2800" b="1" dirty="0">
              <a:solidFill>
                <a:srgbClr val="FF0000"/>
              </a:solidFill>
              <a:sym typeface="Wingdings" panose="05000000000000000000" pitchFamily="2" charset="2"/>
            </a:endParaRPr>
          </a:p>
          <a:p>
            <a:pPr algn="l" rtl="0">
              <a:buNone/>
            </a:pPr>
            <a:r>
              <a:rPr lang="en-US" sz="2800" b="1" dirty="0">
                <a:solidFill>
                  <a:srgbClr val="FF0000"/>
                </a:solidFill>
              </a:rPr>
              <a:t>Normal (36 W)/absence (34 W) /reversed(32W)</a:t>
            </a:r>
            <a:endParaRPr lang="en-US" sz="2800" b="1" dirty="0">
              <a:solidFill>
                <a:srgbClr val="FF0000"/>
              </a:solidFill>
            </a:endParaRPr>
          </a:p>
          <a:p>
            <a:pPr algn="l" rtl="0">
              <a:buNone/>
            </a:pPr>
            <a:r>
              <a:rPr lang="en-US" dirty="0"/>
              <a:t>----------------------</a:t>
            </a:r>
            <a:endParaRPr lang="en-US" dirty="0"/>
          </a:p>
          <a:p>
            <a:pPr algn="l" rtl="0">
              <a:buNone/>
            </a:pPr>
            <a:r>
              <a:rPr lang="en-US" dirty="0" smtClean="0"/>
              <a:t>4-If </a:t>
            </a:r>
            <a:r>
              <a:rPr lang="en-US" dirty="0"/>
              <a:t>this pregnant come with </a:t>
            </a:r>
            <a:r>
              <a:rPr lang="en-US" dirty="0" err="1"/>
              <a:t>abd</a:t>
            </a:r>
            <a:r>
              <a:rPr lang="en-US" dirty="0"/>
              <a:t> pain and heavy bleeding , fetus show </a:t>
            </a:r>
            <a:r>
              <a:rPr lang="en-US" dirty="0" err="1"/>
              <a:t>bradycardia</a:t>
            </a:r>
            <a:r>
              <a:rPr lang="en-US" dirty="0"/>
              <a:t> on </a:t>
            </a:r>
            <a:r>
              <a:rPr lang="en-US" dirty="0" err="1"/>
              <a:t>doppler</a:t>
            </a:r>
            <a:r>
              <a:rPr lang="en-US" dirty="0"/>
              <a:t> </a:t>
            </a:r>
            <a:endParaRPr lang="en-US" dirty="0"/>
          </a:p>
          <a:p>
            <a:pPr algn="l" rtl="0">
              <a:buNone/>
            </a:pPr>
            <a:r>
              <a:rPr lang="en-US" dirty="0" smtClean="0"/>
              <a:t>A) your </a:t>
            </a:r>
            <a:r>
              <a:rPr lang="en-US" dirty="0"/>
              <a:t>DX : I think </a:t>
            </a:r>
            <a:r>
              <a:rPr lang="en-US" b="1" dirty="0">
                <a:solidFill>
                  <a:srgbClr val="FF0000"/>
                </a:solidFill>
              </a:rPr>
              <a:t>placenta </a:t>
            </a:r>
            <a:r>
              <a:rPr lang="en-US" b="1" dirty="0" err="1">
                <a:solidFill>
                  <a:srgbClr val="FF0000"/>
                </a:solidFill>
              </a:rPr>
              <a:t>abrubtio</a:t>
            </a:r>
            <a:r>
              <a:rPr lang="en-US" b="1" dirty="0">
                <a:solidFill>
                  <a:srgbClr val="FF0000"/>
                </a:solidFill>
              </a:rPr>
              <a:t> </a:t>
            </a:r>
            <a:endParaRPr lang="en-US" b="1" dirty="0">
              <a:solidFill>
                <a:srgbClr val="FF0000"/>
              </a:solidFill>
            </a:endParaRPr>
          </a:p>
          <a:p>
            <a:pPr algn="l" rtl="0">
              <a:buNone/>
            </a:pPr>
            <a:r>
              <a:rPr lang="en-US" dirty="0" smtClean="0"/>
              <a:t>B) your </a:t>
            </a:r>
            <a:r>
              <a:rPr lang="en-US" dirty="0"/>
              <a:t>definitive management </a:t>
            </a:r>
            <a:r>
              <a:rPr lang="en-US" dirty="0" smtClean="0"/>
              <a:t>: </a:t>
            </a:r>
            <a:r>
              <a:rPr lang="en-US" b="1" dirty="0" smtClean="0">
                <a:solidFill>
                  <a:srgbClr val="FF0000"/>
                </a:solidFill>
              </a:rPr>
              <a:t>Deliver </a:t>
            </a:r>
            <a:r>
              <a:rPr lang="en-US" b="1" dirty="0">
                <a:solidFill>
                  <a:srgbClr val="FF0000"/>
                </a:solidFill>
              </a:rPr>
              <a:t>the baby </a:t>
            </a:r>
            <a:endParaRPr lang="en-US" b="1" dirty="0">
              <a:solidFill>
                <a:srgbClr val="FF0000"/>
              </a:solidFill>
            </a:endParaRPr>
          </a:p>
        </p:txBody>
      </p:sp>
      <p:sp>
        <p:nvSpPr>
          <p:cNvPr id="4" name="Rectangles 3"/>
          <p:cNvSpPr/>
          <p:nvPr/>
        </p:nvSpPr>
        <p:spPr>
          <a:xfrm>
            <a:off x="609600" y="657860"/>
            <a:ext cx="10578465" cy="1184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3425190" y="3079115"/>
            <a:ext cx="7859395" cy="608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5395595" y="3688080"/>
            <a:ext cx="4164330" cy="400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6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Q3</a:t>
            </a:r>
            <a:endParaRPr lang="en-US" dirty="0"/>
          </a:p>
        </p:txBody>
      </p:sp>
      <p:sp>
        <p:nvSpPr>
          <p:cNvPr id="3" name="Content Placeholder 2"/>
          <p:cNvSpPr>
            <a:spLocks noGrp="1"/>
          </p:cNvSpPr>
          <p:nvPr>
            <p:ph idx="1"/>
          </p:nvPr>
        </p:nvSpPr>
        <p:spPr/>
        <p:txBody>
          <a:bodyPr>
            <a:normAutofit lnSpcReduction="10000"/>
          </a:bodyPr>
          <a:lstStyle/>
          <a:p>
            <a:pPr algn="l" rtl="0">
              <a:buNone/>
            </a:pPr>
            <a:r>
              <a:rPr lang="en-US" dirty="0" smtClean="0"/>
              <a:t>1- </a:t>
            </a:r>
            <a:r>
              <a:rPr lang="en-US" dirty="0" err="1"/>
              <a:t>Dx</a:t>
            </a:r>
            <a:r>
              <a:rPr lang="en-US" dirty="0"/>
              <a:t> :</a:t>
            </a:r>
            <a:endParaRPr lang="en-US" dirty="0"/>
          </a:p>
          <a:p>
            <a:pPr algn="l" rtl="0">
              <a:buNone/>
            </a:pPr>
            <a:r>
              <a:rPr lang="en-US" b="1" dirty="0">
                <a:solidFill>
                  <a:srgbClr val="FF0000"/>
                </a:solidFill>
              </a:rPr>
              <a:t>  </a:t>
            </a:r>
            <a:r>
              <a:rPr lang="en-US" b="1" dirty="0" err="1">
                <a:solidFill>
                  <a:srgbClr val="FF0000"/>
                </a:solidFill>
              </a:rPr>
              <a:t>condylomata</a:t>
            </a:r>
            <a:r>
              <a:rPr lang="en-US" b="1" dirty="0">
                <a:solidFill>
                  <a:srgbClr val="FF0000"/>
                </a:solidFill>
              </a:rPr>
              <a:t> </a:t>
            </a:r>
            <a:r>
              <a:rPr lang="en-US" b="1" dirty="0" err="1">
                <a:solidFill>
                  <a:srgbClr val="FF0000"/>
                </a:solidFill>
              </a:rPr>
              <a:t>acuminata</a:t>
            </a:r>
            <a:endParaRPr lang="en-US" b="1" dirty="0">
              <a:solidFill>
                <a:srgbClr val="FF0000"/>
              </a:solidFill>
            </a:endParaRPr>
          </a:p>
          <a:p>
            <a:pPr algn="l" rtl="0">
              <a:buNone/>
            </a:pPr>
            <a:endParaRPr lang="en-US" dirty="0"/>
          </a:p>
          <a:p>
            <a:pPr algn="l" rtl="0">
              <a:buNone/>
            </a:pPr>
            <a:r>
              <a:rPr lang="en-US" dirty="0"/>
              <a:t>2- what organism </a:t>
            </a:r>
            <a:r>
              <a:rPr lang="en-US" dirty="0" err="1"/>
              <a:t>casue</a:t>
            </a:r>
            <a:r>
              <a:rPr lang="en-US" dirty="0"/>
              <a:t> </a:t>
            </a:r>
            <a:r>
              <a:rPr lang="en-US" dirty="0" smtClean="0"/>
              <a:t>This </a:t>
            </a:r>
            <a:r>
              <a:rPr lang="en-US" dirty="0"/>
              <a:t>lesion : </a:t>
            </a:r>
            <a:endParaRPr lang="en-US" dirty="0"/>
          </a:p>
          <a:p>
            <a:pPr algn="l" rtl="0">
              <a:buNone/>
            </a:pPr>
            <a:r>
              <a:rPr lang="en-US" b="1" dirty="0">
                <a:solidFill>
                  <a:srgbClr val="FF0000"/>
                </a:solidFill>
              </a:rPr>
              <a:t>HPV </a:t>
            </a:r>
            <a:endParaRPr lang="en-US" b="1" dirty="0" smtClean="0">
              <a:solidFill>
                <a:srgbClr val="FF0000"/>
              </a:solidFill>
            </a:endParaRPr>
          </a:p>
          <a:p>
            <a:pPr algn="l" rtl="0">
              <a:buNone/>
            </a:pPr>
            <a:endParaRPr lang="en-US" b="1" dirty="0">
              <a:solidFill>
                <a:srgbClr val="FF0000"/>
              </a:solidFill>
            </a:endParaRPr>
          </a:p>
          <a:p>
            <a:pPr algn="l" rtl="0">
              <a:buNone/>
            </a:pPr>
            <a:r>
              <a:rPr lang="en-US" dirty="0"/>
              <a:t>3- mention three modalities for treatment : </a:t>
            </a:r>
            <a:endParaRPr lang="en-US" dirty="0"/>
          </a:p>
          <a:p>
            <a:pPr algn="l" rtl="0">
              <a:buNone/>
            </a:pPr>
            <a:r>
              <a:rPr lang="en-US" b="1" dirty="0" err="1">
                <a:solidFill>
                  <a:srgbClr val="FF0000"/>
                </a:solidFill>
              </a:rPr>
              <a:t>cryotherapy</a:t>
            </a:r>
            <a:r>
              <a:rPr lang="en-US" b="1" dirty="0">
                <a:solidFill>
                  <a:srgbClr val="FF0000"/>
                </a:solidFill>
              </a:rPr>
              <a:t>, </a:t>
            </a:r>
            <a:r>
              <a:rPr lang="en-US" b="1" dirty="0" err="1">
                <a:solidFill>
                  <a:srgbClr val="FF0000"/>
                </a:solidFill>
              </a:rPr>
              <a:t>trichloroacetic</a:t>
            </a:r>
            <a:r>
              <a:rPr lang="en-US" b="1" dirty="0">
                <a:solidFill>
                  <a:srgbClr val="FF0000"/>
                </a:solidFill>
              </a:rPr>
              <a:t> acid, surgical</a:t>
            </a:r>
            <a:endParaRPr lang="en-US" b="1" dirty="0">
              <a:solidFill>
                <a:srgbClr val="FF0000"/>
              </a:solidFill>
            </a:endParaRPr>
          </a:p>
          <a:p>
            <a:pPr algn="l" rtl="0">
              <a:buNone/>
            </a:pPr>
            <a:r>
              <a:rPr lang="en-US" b="1" dirty="0">
                <a:solidFill>
                  <a:srgbClr val="FF0000"/>
                </a:solidFill>
              </a:rPr>
              <a:t>excision, </a:t>
            </a:r>
            <a:r>
              <a:rPr lang="en-US" b="1" dirty="0" err="1">
                <a:solidFill>
                  <a:srgbClr val="FF0000"/>
                </a:solidFill>
              </a:rPr>
              <a:t>electrosurgery</a:t>
            </a:r>
            <a:r>
              <a:rPr lang="en-US" b="1" dirty="0">
                <a:solidFill>
                  <a:srgbClr val="FF0000"/>
                </a:solidFill>
              </a:rPr>
              <a:t>, and laser </a:t>
            </a:r>
            <a:r>
              <a:rPr lang="en-US" b="1" dirty="0" smtClean="0">
                <a:solidFill>
                  <a:srgbClr val="FF0000"/>
                </a:solidFill>
              </a:rPr>
              <a:t>therapy</a:t>
            </a:r>
            <a:endParaRPr lang="en-US" b="1" dirty="0">
              <a:solidFill>
                <a:srgbClr val="FF0000"/>
              </a:solidFill>
            </a:endParaRPr>
          </a:p>
        </p:txBody>
      </p:sp>
      <p:pic>
        <p:nvPicPr>
          <p:cNvPr id="3074" name="Picture 2" descr="C:\Users\Pc city\Downloads\86969559_2716305255258840_8943235616766689280_n.jpg"/>
          <p:cNvPicPr>
            <a:picLocks noChangeAspect="1" noChangeArrowheads="1"/>
          </p:cNvPicPr>
          <p:nvPr/>
        </p:nvPicPr>
        <p:blipFill>
          <a:blip r:embed="rId1"/>
          <a:srcRect/>
          <a:stretch>
            <a:fillRect/>
          </a:stretch>
        </p:blipFill>
        <p:spPr bwMode="auto">
          <a:xfrm>
            <a:off x="7199445" y="31101"/>
            <a:ext cx="4992555" cy="2843840"/>
          </a:xfrm>
          <a:prstGeom prst="rect">
            <a:avLst/>
          </a:prstGeom>
          <a:noFill/>
        </p:spPr>
      </p:pic>
      <p:sp>
        <p:nvSpPr>
          <p:cNvPr id="4" name="Rectangles 3"/>
          <p:cNvSpPr/>
          <p:nvPr/>
        </p:nvSpPr>
        <p:spPr>
          <a:xfrm>
            <a:off x="838200" y="2277110"/>
            <a:ext cx="4572000" cy="525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71755" y="3695065"/>
            <a:ext cx="1057846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465455" y="5132070"/>
            <a:ext cx="10578465" cy="1044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8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buNone/>
            </a:pPr>
            <a:r>
              <a:rPr lang="en-US" dirty="0"/>
              <a:t>4- how to reduce prevalence of it :</a:t>
            </a:r>
            <a:endParaRPr lang="en-US" dirty="0"/>
          </a:p>
          <a:p>
            <a:pPr algn="l" rtl="0">
              <a:buNone/>
            </a:pPr>
            <a:r>
              <a:rPr lang="en-US" b="1" dirty="0">
                <a:solidFill>
                  <a:srgbClr val="FF0000"/>
                </a:solidFill>
              </a:rPr>
              <a:t>HPV vaccination </a:t>
            </a:r>
            <a:endParaRPr lang="en-US" b="1" dirty="0">
              <a:solidFill>
                <a:srgbClr val="FF0000"/>
              </a:solidFill>
            </a:endParaRPr>
          </a:p>
          <a:p>
            <a:pPr algn="l" rtl="0">
              <a:buNone/>
            </a:pPr>
            <a:endParaRPr lang="en-US" dirty="0"/>
          </a:p>
          <a:p>
            <a:pPr algn="l" rtl="0">
              <a:buNone/>
            </a:pPr>
            <a:r>
              <a:rPr lang="en-US" dirty="0"/>
              <a:t>5-If a pregnant has this lesion ,mention one specific complication in fetus  </a:t>
            </a:r>
            <a:endParaRPr lang="en-US" dirty="0"/>
          </a:p>
          <a:p>
            <a:pPr algn="l" rtl="0">
              <a:buNone/>
            </a:pPr>
            <a:r>
              <a:rPr lang="en-US" b="1" dirty="0">
                <a:solidFill>
                  <a:srgbClr val="FF0000"/>
                </a:solidFill>
              </a:rPr>
              <a:t>Sepsis</a:t>
            </a:r>
            <a:r>
              <a:rPr lang="en-US" b="1" dirty="0"/>
              <a:t> </a:t>
            </a:r>
            <a:endParaRPr lang="en-US" b="1" dirty="0"/>
          </a:p>
        </p:txBody>
      </p:sp>
      <p:sp>
        <p:nvSpPr>
          <p:cNvPr id="4" name="Rectangles 3"/>
          <p:cNvSpPr/>
          <p:nvPr/>
        </p:nvSpPr>
        <p:spPr>
          <a:xfrm>
            <a:off x="346710" y="2352040"/>
            <a:ext cx="1057846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447040" y="4345305"/>
            <a:ext cx="1057846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8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rgbClr val="0070C0"/>
                </a:solidFill>
                <a:effectLst>
                  <a:outerShdw blurRad="38100" dist="38100" dir="2700000" algn="tl">
                    <a:srgbClr val="000000">
                      <a:alpha val="43137"/>
                    </a:srgbClr>
                  </a:outerShdw>
                </a:effectLst>
              </a:rPr>
              <a:t>OBS </a:t>
            </a:r>
            <a:r>
              <a:rPr lang="en-US" b="1" smtClean="0">
                <a:solidFill>
                  <a:srgbClr val="0070C0"/>
                </a:solidFill>
                <a:effectLst>
                  <a:outerShdw blurRad="38100" dist="38100" dir="2700000" algn="tl">
                    <a:srgbClr val="000000">
                      <a:alpha val="43137"/>
                    </a:srgbClr>
                  </a:outerShdw>
                </a:effectLst>
              </a:rPr>
              <a:t>&amp; GYN</a:t>
            </a:r>
            <a:br>
              <a:rPr lang="en-US" b="1" smtClean="0">
                <a:solidFill>
                  <a:srgbClr val="0070C0"/>
                </a:solidFill>
                <a:effectLst>
                  <a:outerShdw blurRad="38100" dist="38100" dir="2700000" algn="tl">
                    <a:srgbClr val="000000">
                      <a:alpha val="43137"/>
                    </a:srgbClr>
                  </a:outerShdw>
                </a:effectLst>
              </a:rPr>
            </a:br>
            <a:r>
              <a:rPr lang="en-US" b="1" smtClean="0">
                <a:solidFill>
                  <a:srgbClr val="0070C0"/>
                </a:solidFill>
                <a:effectLst>
                  <a:outerShdw blurRad="38100" dist="38100" dir="2700000" algn="tl">
                    <a:srgbClr val="000000">
                      <a:alpha val="43137"/>
                    </a:srgbClr>
                  </a:outerShdw>
                </a:effectLst>
              </a:rPr>
              <a:t>Mini-OSCE - </a:t>
            </a:r>
            <a:r>
              <a:rPr lang="en-US" b="1" dirty="0">
                <a:solidFill>
                  <a:srgbClr val="0070C0"/>
                </a:solidFill>
                <a:effectLst>
                  <a:outerShdw blurRad="38100" dist="38100" dir="2700000" algn="tl">
                    <a:srgbClr val="000000">
                      <a:alpha val="43137"/>
                    </a:srgbClr>
                  </a:outerShdw>
                </a:effectLst>
              </a:rPr>
              <a:t>6</a:t>
            </a:r>
            <a:r>
              <a:rPr lang="en-US" b="1" baseline="30000" dirty="0">
                <a:solidFill>
                  <a:srgbClr val="0070C0"/>
                </a:solidFill>
                <a:effectLst>
                  <a:outerShdw blurRad="38100" dist="38100" dir="2700000" algn="tl">
                    <a:srgbClr val="000000">
                      <a:alpha val="43137"/>
                    </a:srgbClr>
                  </a:outerShdw>
                </a:effectLst>
              </a:rPr>
              <a:t>th</a:t>
            </a:r>
            <a:r>
              <a:rPr lang="en-US" b="1" dirty="0">
                <a:solidFill>
                  <a:srgbClr val="0070C0"/>
                </a:solidFill>
                <a:effectLst>
                  <a:outerShdw blurRad="38100" dist="38100" dir="2700000" algn="tl">
                    <a:srgbClr val="000000">
                      <a:alpha val="43137"/>
                    </a:srgbClr>
                  </a:outerShdw>
                </a:effectLst>
              </a:rPr>
              <a:t> </a:t>
            </a:r>
            <a:r>
              <a:rPr lang="en-US" b="1" dirty="0" smtClean="0">
                <a:solidFill>
                  <a:srgbClr val="0070C0"/>
                </a:solidFill>
                <a:effectLst>
                  <a:outerShdw blurRad="38100" dist="38100" dir="2700000" algn="tl">
                    <a:srgbClr val="000000">
                      <a:alpha val="43137"/>
                    </a:srgbClr>
                  </a:outerShdw>
                </a:effectLst>
              </a:rPr>
              <a:t>year</a:t>
            </a:r>
            <a:br>
              <a:rPr lang="en-US" b="1" dirty="0" smtClean="0">
                <a:solidFill>
                  <a:srgbClr val="0070C0"/>
                </a:solidFill>
                <a:effectLst>
                  <a:outerShdw blurRad="38100" dist="38100" dir="2700000" algn="tl">
                    <a:srgbClr val="000000">
                      <a:alpha val="43137"/>
                    </a:srgbClr>
                  </a:outerShdw>
                </a:effectLst>
              </a:rPr>
            </a:br>
            <a:r>
              <a:rPr lang="en-US" b="1" dirty="0" smtClean="0">
                <a:solidFill>
                  <a:srgbClr val="0070C0"/>
                </a:solidFill>
                <a:effectLst>
                  <a:outerShdw blurRad="38100" dist="38100" dir="2700000" algn="tl">
                    <a:srgbClr val="000000">
                      <a:alpha val="43137"/>
                    </a:srgbClr>
                  </a:outerShdw>
                </a:effectLst>
              </a:rPr>
              <a:t>16/6/2020</a:t>
            </a:r>
            <a:endParaRPr lang="en-US" b="1" dirty="0">
              <a:solidFill>
                <a:srgbClr val="0070C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12490" y="4203290"/>
            <a:ext cx="9144000" cy="2271252"/>
          </a:xfrm>
        </p:spPr>
        <p:txBody>
          <a:bodyPr>
            <a:normAutofit/>
          </a:bodyPr>
          <a:lstStyle/>
          <a:p>
            <a:r>
              <a:rPr lang="en-US" b="1" dirty="0">
                <a:solidFill>
                  <a:srgbClr val="0070C0"/>
                </a:solidFill>
              </a:rPr>
              <a:t>Done by</a:t>
            </a:r>
            <a:r>
              <a:rPr lang="en-US" b="1" dirty="0" smtClean="0">
                <a:solidFill>
                  <a:srgbClr val="0070C0"/>
                </a:solidFill>
              </a:rPr>
              <a:t>:</a:t>
            </a:r>
            <a:br>
              <a:rPr lang="en-US" b="1" dirty="0" smtClean="0">
                <a:solidFill>
                  <a:srgbClr val="0070C0"/>
                </a:solidFill>
              </a:rPr>
            </a:br>
            <a:br>
              <a:rPr lang="en-US" b="1" dirty="0" smtClean="0">
                <a:solidFill>
                  <a:srgbClr val="0070C0"/>
                </a:solidFill>
              </a:rPr>
            </a:br>
            <a:r>
              <a:rPr lang="en-US" b="1" dirty="0" smtClean="0">
                <a:solidFill>
                  <a:srgbClr val="0070C0"/>
                </a:solidFill>
              </a:rPr>
              <a:t> </a:t>
            </a:r>
            <a:r>
              <a:rPr lang="en-US" b="1" dirty="0">
                <a:solidFill>
                  <a:srgbClr val="0070C0"/>
                </a:solidFill>
              </a:rPr>
              <a:t>Ibrahim Ghayyadah</a:t>
            </a:r>
            <a:br>
              <a:rPr lang="en-US" b="1" dirty="0">
                <a:solidFill>
                  <a:srgbClr val="0070C0"/>
                </a:solidFill>
              </a:rPr>
            </a:br>
            <a:r>
              <a:rPr lang="en-US" b="1" dirty="0">
                <a:solidFill>
                  <a:srgbClr val="0070C0"/>
                </a:solidFill>
              </a:rPr>
              <a:t>Tariq </a:t>
            </a:r>
            <a:r>
              <a:rPr lang="en-US" b="1" dirty="0" err="1">
                <a:solidFill>
                  <a:srgbClr val="0070C0"/>
                </a:solidFill>
              </a:rPr>
              <a:t>abu-lebdeh</a:t>
            </a:r>
            <a:endParaRPr lang="en-US" b="1" dirty="0">
              <a:solidFill>
                <a:srgbClr val="0070C0"/>
              </a:solidFill>
            </a:endParaRPr>
          </a:p>
        </p:txBody>
      </p:sp>
    </p:spTree>
  </p:cSld>
  <p:clrMapOvr>
    <a:masterClrMapping/>
  </p:clrMapOvr>
  <p:transition advTm="9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0"/>
            <a:ext cx="10972800" cy="1143000"/>
          </a:xfrm>
        </p:spPr>
        <p:txBody>
          <a:bodyPr>
            <a:normAutofit/>
          </a:bodyPr>
          <a:lstStyle/>
          <a:p>
            <a:r>
              <a:rPr lang="en-US" dirty="0"/>
              <a:t> </a:t>
            </a:r>
            <a:r>
              <a:rPr lang="en-US" dirty="0" smtClean="0"/>
              <a:t>  Q4</a:t>
            </a:r>
            <a:br>
              <a:rPr lang="en-US" dirty="0"/>
            </a:br>
            <a:r>
              <a:rPr lang="ar-JO" sz="2000" b="1" dirty="0" smtClean="0"/>
              <a:t>الصورة بالامتحان كانت واضحة ^^</a:t>
            </a:r>
            <a:endParaRPr lang="en-US" sz="6000" b="1" dirty="0"/>
          </a:p>
        </p:txBody>
      </p:sp>
      <p:sp>
        <p:nvSpPr>
          <p:cNvPr id="3" name="Content Placeholder 2"/>
          <p:cNvSpPr>
            <a:spLocks noGrp="1"/>
          </p:cNvSpPr>
          <p:nvPr>
            <p:ph idx="1"/>
          </p:nvPr>
        </p:nvSpPr>
        <p:spPr>
          <a:xfrm>
            <a:off x="143339" y="1196752"/>
            <a:ext cx="11439061" cy="5544616"/>
          </a:xfrm>
        </p:spPr>
        <p:txBody>
          <a:bodyPr>
            <a:normAutofit fontScale="25000" lnSpcReduction="20000"/>
          </a:bodyPr>
          <a:lstStyle/>
          <a:p>
            <a:pPr algn="l" rtl="0">
              <a:buNone/>
            </a:pPr>
            <a:r>
              <a:rPr lang="en-US" sz="9600" b="1" dirty="0" smtClean="0"/>
              <a:t>1</a:t>
            </a:r>
            <a:r>
              <a:rPr lang="en-US" sz="9600" dirty="0" smtClean="0"/>
              <a:t>-On </a:t>
            </a:r>
            <a:r>
              <a:rPr lang="en-US" sz="9600" dirty="0"/>
              <a:t>admission </a:t>
            </a:r>
            <a:r>
              <a:rPr lang="en-US" sz="9600" dirty="0" smtClean="0"/>
              <a:t>:Mention </a:t>
            </a:r>
            <a:endParaRPr lang="ar-JO" sz="9600" dirty="0" smtClean="0"/>
          </a:p>
          <a:p>
            <a:pPr algn="l" rtl="0">
              <a:buNone/>
            </a:pPr>
            <a:r>
              <a:rPr lang="en-US" sz="9600" dirty="0" smtClean="0"/>
              <a:t>A)cervical </a:t>
            </a:r>
            <a:r>
              <a:rPr lang="en-US" sz="9600" dirty="0"/>
              <a:t>dilatation </a:t>
            </a:r>
            <a:r>
              <a:rPr lang="en-US" sz="9600" dirty="0" smtClean="0"/>
              <a:t>: </a:t>
            </a:r>
            <a:r>
              <a:rPr lang="en-US" sz="9600" b="1" dirty="0">
                <a:solidFill>
                  <a:srgbClr val="FF0000"/>
                </a:solidFill>
              </a:rPr>
              <a:t>4 cm</a:t>
            </a:r>
            <a:endParaRPr lang="en-US" sz="9600" dirty="0"/>
          </a:p>
          <a:p>
            <a:pPr algn="l" rtl="0">
              <a:buNone/>
            </a:pPr>
            <a:r>
              <a:rPr lang="en-US" sz="9600" dirty="0" smtClean="0"/>
              <a:t>B)Descent:</a:t>
            </a:r>
            <a:r>
              <a:rPr lang="en-US" sz="9600" b="1" dirty="0">
                <a:solidFill>
                  <a:srgbClr val="FF0000"/>
                </a:solidFill>
              </a:rPr>
              <a:t> 4</a:t>
            </a:r>
            <a:r>
              <a:rPr lang="en-US" sz="9600" dirty="0" smtClean="0"/>
              <a:t> </a:t>
            </a:r>
            <a:endParaRPr lang="en-US" sz="9600" dirty="0" smtClean="0"/>
          </a:p>
          <a:p>
            <a:pPr algn="l" rtl="0">
              <a:buNone/>
            </a:pPr>
            <a:r>
              <a:rPr lang="en-US" sz="9600" dirty="0" smtClean="0"/>
              <a:t>C)FH </a:t>
            </a:r>
            <a:r>
              <a:rPr lang="en-US" sz="9600" b="1" dirty="0">
                <a:solidFill>
                  <a:srgbClr val="FF0000"/>
                </a:solidFill>
              </a:rPr>
              <a:t>according o picture </a:t>
            </a:r>
            <a:endParaRPr lang="ar-JO" sz="9600" b="1" dirty="0">
              <a:solidFill>
                <a:srgbClr val="FF0000"/>
              </a:solidFill>
            </a:endParaRPr>
          </a:p>
          <a:p>
            <a:pPr algn="l" rtl="0">
              <a:buNone/>
            </a:pPr>
            <a:endParaRPr lang="en-US" sz="9600" b="1" dirty="0">
              <a:solidFill>
                <a:srgbClr val="FF0000"/>
              </a:solidFill>
            </a:endParaRPr>
          </a:p>
          <a:p>
            <a:pPr algn="l" rtl="0">
              <a:buNone/>
            </a:pPr>
            <a:r>
              <a:rPr lang="en-US" sz="9600" b="1" dirty="0"/>
              <a:t>2</a:t>
            </a:r>
            <a:r>
              <a:rPr lang="en-US" sz="9600" dirty="0"/>
              <a:t>-your interpretation about</a:t>
            </a:r>
            <a:endParaRPr lang="en-US" sz="9600" dirty="0"/>
          </a:p>
          <a:p>
            <a:pPr algn="l" rtl="0">
              <a:buNone/>
            </a:pPr>
            <a:r>
              <a:rPr lang="en-US" sz="9600" dirty="0"/>
              <a:t>Progress of labor : </a:t>
            </a:r>
            <a:endParaRPr lang="en-US" sz="9600" dirty="0"/>
          </a:p>
          <a:p>
            <a:pPr algn="l" rtl="0">
              <a:buNone/>
            </a:pPr>
            <a:r>
              <a:rPr lang="en-US" sz="9600" b="1" dirty="0">
                <a:solidFill>
                  <a:srgbClr val="FF0000"/>
                </a:solidFill>
              </a:rPr>
              <a:t>Primary dysfunction </a:t>
            </a:r>
            <a:endParaRPr lang="en-US" sz="9600" b="1" dirty="0">
              <a:solidFill>
                <a:srgbClr val="FF0000"/>
              </a:solidFill>
            </a:endParaRPr>
          </a:p>
          <a:p>
            <a:pPr algn="l" rtl="0">
              <a:buNone/>
            </a:pPr>
            <a:endParaRPr lang="en-US" sz="9600" dirty="0"/>
          </a:p>
          <a:p>
            <a:pPr algn="l" rtl="0">
              <a:buNone/>
            </a:pPr>
            <a:r>
              <a:rPr lang="en-US" sz="9600" b="1" dirty="0"/>
              <a:t>3</a:t>
            </a:r>
            <a:r>
              <a:rPr lang="en-US" sz="9600" dirty="0"/>
              <a:t>- mention 3 findings from </a:t>
            </a:r>
            <a:endParaRPr lang="en-US" sz="9600" dirty="0"/>
          </a:p>
          <a:p>
            <a:pPr algn="l" rtl="0">
              <a:buNone/>
            </a:pPr>
            <a:r>
              <a:rPr lang="en-US" sz="9600" dirty="0" err="1"/>
              <a:t>Partogram</a:t>
            </a:r>
            <a:r>
              <a:rPr lang="en-US" sz="9600" dirty="0"/>
              <a:t> support your</a:t>
            </a:r>
            <a:endParaRPr lang="en-US" sz="9600" dirty="0"/>
          </a:p>
          <a:p>
            <a:pPr algn="l" rtl="0">
              <a:buNone/>
            </a:pPr>
            <a:r>
              <a:rPr lang="en-US" sz="9600" dirty="0"/>
              <a:t> answer : </a:t>
            </a:r>
            <a:endParaRPr lang="en-US" sz="9600" dirty="0"/>
          </a:p>
          <a:p>
            <a:pPr algn="l" rtl="0">
              <a:buNone/>
            </a:pPr>
            <a:r>
              <a:rPr lang="en-US" sz="9600" b="1" dirty="0">
                <a:solidFill>
                  <a:srgbClr val="FF0000"/>
                </a:solidFill>
              </a:rPr>
              <a:t>No </a:t>
            </a:r>
            <a:r>
              <a:rPr lang="en-US" sz="9600" b="1" dirty="0" smtClean="0">
                <a:solidFill>
                  <a:srgbClr val="FF0000"/>
                </a:solidFill>
              </a:rPr>
              <a:t>descent</a:t>
            </a:r>
            <a:endParaRPr lang="en-US" sz="9600" b="1" dirty="0" smtClean="0">
              <a:solidFill>
                <a:srgbClr val="FF0000"/>
              </a:solidFill>
            </a:endParaRPr>
          </a:p>
          <a:p>
            <a:pPr algn="l" rtl="0">
              <a:buNone/>
            </a:pPr>
            <a:r>
              <a:rPr lang="en-US" sz="9600" b="1" dirty="0" smtClean="0">
                <a:solidFill>
                  <a:srgbClr val="FF0000"/>
                </a:solidFill>
              </a:rPr>
              <a:t>cervical </a:t>
            </a:r>
            <a:r>
              <a:rPr lang="en-US" sz="9600" b="1" dirty="0">
                <a:solidFill>
                  <a:srgbClr val="FF0000"/>
                </a:solidFill>
              </a:rPr>
              <a:t>dilatation </a:t>
            </a:r>
            <a:r>
              <a:rPr lang="en-US" sz="9600" b="1" dirty="0" smtClean="0">
                <a:solidFill>
                  <a:srgbClr val="FF0000"/>
                </a:solidFill>
              </a:rPr>
              <a:t>Less </a:t>
            </a:r>
            <a:r>
              <a:rPr lang="en-US" sz="9600" b="1" dirty="0">
                <a:solidFill>
                  <a:srgbClr val="FF0000"/>
                </a:solidFill>
              </a:rPr>
              <a:t>than 1 </a:t>
            </a:r>
            <a:r>
              <a:rPr lang="en-US" sz="9600" b="1" dirty="0" smtClean="0">
                <a:solidFill>
                  <a:srgbClr val="FF0000"/>
                </a:solidFill>
              </a:rPr>
              <a:t>cm/h  </a:t>
            </a:r>
            <a:endParaRPr lang="en-US" sz="9600" b="1" dirty="0" smtClean="0">
              <a:solidFill>
                <a:srgbClr val="FF0000"/>
              </a:solidFill>
            </a:endParaRPr>
          </a:p>
          <a:p>
            <a:pPr algn="l" rtl="0">
              <a:buNone/>
            </a:pPr>
            <a:r>
              <a:rPr lang="en-US" sz="9600" b="1" dirty="0" smtClean="0">
                <a:solidFill>
                  <a:srgbClr val="FF0000"/>
                </a:solidFill>
              </a:rPr>
              <a:t>FHR </a:t>
            </a:r>
            <a:r>
              <a:rPr lang="en-US" sz="9600" b="1" dirty="0" err="1">
                <a:solidFill>
                  <a:srgbClr val="FF0000"/>
                </a:solidFill>
              </a:rPr>
              <a:t>wosening</a:t>
            </a:r>
            <a:r>
              <a:rPr lang="en-US" sz="9600" b="1" dirty="0">
                <a:solidFill>
                  <a:srgbClr val="FF0000"/>
                </a:solidFill>
              </a:rPr>
              <a:t>  </a:t>
            </a:r>
            <a:endParaRPr lang="en-US" sz="9600" dirty="0"/>
          </a:p>
          <a:p>
            <a:pPr algn="l" rtl="0">
              <a:buNone/>
            </a:pPr>
            <a:r>
              <a:rPr lang="en-US" dirty="0"/>
              <a:t> </a:t>
            </a:r>
            <a:endParaRPr lang="en-US" dirty="0"/>
          </a:p>
          <a:p>
            <a:pPr algn="l" rtl="0">
              <a:buNone/>
            </a:pPr>
            <a:endParaRPr lang="en-US" dirty="0"/>
          </a:p>
        </p:txBody>
      </p:sp>
      <p:pic>
        <p:nvPicPr>
          <p:cNvPr id="4098" name="Picture 2" descr="C:\Users\Pc city\Downloads\87175986_194634831811948_4984238156061605888_n.jpg"/>
          <p:cNvPicPr>
            <a:picLocks noChangeAspect="1" noChangeArrowheads="1"/>
          </p:cNvPicPr>
          <p:nvPr/>
        </p:nvPicPr>
        <p:blipFill>
          <a:blip r:embed="rId1"/>
          <a:srcRect/>
          <a:stretch>
            <a:fillRect/>
          </a:stretch>
        </p:blipFill>
        <p:spPr bwMode="auto">
          <a:xfrm>
            <a:off x="5551170" y="347345"/>
            <a:ext cx="6640830" cy="5441950"/>
          </a:xfrm>
          <a:prstGeom prst="rect">
            <a:avLst/>
          </a:prstGeom>
          <a:noFill/>
        </p:spPr>
      </p:pic>
      <p:sp>
        <p:nvSpPr>
          <p:cNvPr id="4" name="Rectangles 3"/>
          <p:cNvSpPr/>
          <p:nvPr/>
        </p:nvSpPr>
        <p:spPr>
          <a:xfrm>
            <a:off x="2875280" y="1492885"/>
            <a:ext cx="239458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1613535" y="1926590"/>
            <a:ext cx="1568450" cy="34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906145" y="2268220"/>
            <a:ext cx="317881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143510" y="3786505"/>
            <a:ext cx="523113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143510" y="5789295"/>
            <a:ext cx="5013960" cy="1068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5810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l" rtl="0">
              <a:buNone/>
            </a:pPr>
            <a:r>
              <a:rPr lang="en-US" sz="2800" b="1" dirty="0" smtClean="0"/>
              <a:t>4</a:t>
            </a:r>
            <a:r>
              <a:rPr lang="en-US" sz="2800" dirty="0" smtClean="0"/>
              <a:t>- </a:t>
            </a:r>
            <a:r>
              <a:rPr lang="en-US" sz="2800" dirty="0"/>
              <a:t>mention two possible causes :</a:t>
            </a:r>
            <a:endParaRPr lang="en-US" sz="2800" dirty="0"/>
          </a:p>
          <a:p>
            <a:pPr algn="l" rtl="0">
              <a:buNone/>
            </a:pPr>
            <a:r>
              <a:rPr lang="en-US" sz="2800" b="1" dirty="0">
                <a:solidFill>
                  <a:srgbClr val="FF0000"/>
                </a:solidFill>
              </a:rPr>
              <a:t>CVP/</a:t>
            </a:r>
            <a:r>
              <a:rPr lang="en-US" sz="2800" b="1" dirty="0" err="1">
                <a:solidFill>
                  <a:srgbClr val="FF0000"/>
                </a:solidFill>
              </a:rPr>
              <a:t>malposition</a:t>
            </a:r>
            <a:r>
              <a:rPr lang="en-US" sz="2800" b="1" dirty="0">
                <a:solidFill>
                  <a:srgbClr val="FF0000"/>
                </a:solidFill>
              </a:rPr>
              <a:t> </a:t>
            </a:r>
            <a:endParaRPr lang="en-US" sz="2800" b="1" dirty="0">
              <a:solidFill>
                <a:srgbClr val="FF0000"/>
              </a:solidFill>
            </a:endParaRPr>
          </a:p>
          <a:p>
            <a:pPr algn="l" rtl="0">
              <a:buNone/>
            </a:pPr>
            <a:r>
              <a:rPr lang="en-US" sz="2800" b="1" dirty="0" smtClean="0"/>
              <a:t>5</a:t>
            </a:r>
            <a:r>
              <a:rPr lang="en-US" sz="2800" dirty="0" smtClean="0"/>
              <a:t>- </a:t>
            </a:r>
            <a:r>
              <a:rPr lang="en-US" sz="2800" dirty="0"/>
              <a:t>after 4 H from admission .comment on uterine contraction </a:t>
            </a:r>
            <a:endParaRPr lang="en-US" sz="2800" dirty="0"/>
          </a:p>
          <a:p>
            <a:pPr algn="l" rtl="0">
              <a:buNone/>
            </a:pPr>
            <a:r>
              <a:rPr lang="en-US" sz="2800" b="1" dirty="0">
                <a:solidFill>
                  <a:srgbClr val="FF0000"/>
                </a:solidFill>
              </a:rPr>
              <a:t>Five strong </a:t>
            </a:r>
            <a:r>
              <a:rPr lang="en-US" sz="2800" b="1" dirty="0" smtClean="0">
                <a:solidFill>
                  <a:srgbClr val="FF0000"/>
                </a:solidFill>
              </a:rPr>
              <a:t>contraction </a:t>
            </a:r>
            <a:r>
              <a:rPr lang="en-US" sz="2800" b="1" dirty="0" smtClean="0">
                <a:solidFill>
                  <a:srgbClr val="00B050"/>
                </a:solidFill>
              </a:rPr>
              <a:t>not</a:t>
            </a:r>
            <a:r>
              <a:rPr lang="en-US" sz="2800" b="1" dirty="0" smtClean="0">
                <a:solidFill>
                  <a:srgbClr val="FF0000"/>
                </a:solidFill>
              </a:rPr>
              <a:t> </a:t>
            </a:r>
            <a:r>
              <a:rPr lang="en-US" sz="2800" b="1" dirty="0" smtClean="0">
                <a:solidFill>
                  <a:srgbClr val="00B050"/>
                </a:solidFill>
              </a:rPr>
              <a:t>four</a:t>
            </a:r>
            <a:endParaRPr lang="en-US" sz="2800" b="1" dirty="0">
              <a:solidFill>
                <a:srgbClr val="00B050"/>
              </a:solidFill>
            </a:endParaRPr>
          </a:p>
          <a:p>
            <a:pPr algn="l" rtl="0">
              <a:buNone/>
            </a:pPr>
            <a:r>
              <a:rPr lang="en-US" sz="2800" b="1" dirty="0"/>
              <a:t>6</a:t>
            </a:r>
            <a:r>
              <a:rPr lang="en-US" sz="2800" dirty="0" smtClean="0"/>
              <a:t>- </a:t>
            </a:r>
            <a:r>
              <a:rPr lang="en-US" sz="2800" dirty="0"/>
              <a:t>what your management : </a:t>
            </a:r>
            <a:endParaRPr lang="en-US" sz="2800" dirty="0"/>
          </a:p>
          <a:p>
            <a:pPr algn="l" rtl="0">
              <a:buNone/>
            </a:pPr>
            <a:r>
              <a:rPr lang="en-US" sz="2800" b="1" dirty="0">
                <a:solidFill>
                  <a:srgbClr val="FF0000"/>
                </a:solidFill>
              </a:rPr>
              <a:t>After exclude CVP/</a:t>
            </a:r>
            <a:r>
              <a:rPr lang="en-US" sz="2800" b="1" dirty="0" err="1">
                <a:solidFill>
                  <a:srgbClr val="FF0000"/>
                </a:solidFill>
              </a:rPr>
              <a:t>malposition</a:t>
            </a:r>
            <a:r>
              <a:rPr lang="en-US" sz="2800" b="1" dirty="0">
                <a:solidFill>
                  <a:srgbClr val="FF0000"/>
                </a:solidFill>
              </a:rPr>
              <a:t> </a:t>
            </a:r>
            <a:r>
              <a:rPr lang="en-US" sz="2800" b="1" dirty="0">
                <a:solidFill>
                  <a:srgbClr val="FF0000"/>
                </a:solidFill>
                <a:sym typeface="Wingdings" panose="05000000000000000000" pitchFamily="2" charset="2"/>
              </a:rPr>
              <a:t> Go to CS </a:t>
            </a:r>
            <a:endParaRPr lang="en-US" sz="2800" b="1" dirty="0">
              <a:solidFill>
                <a:srgbClr val="FF0000"/>
              </a:solidFill>
            </a:endParaRPr>
          </a:p>
        </p:txBody>
      </p:sp>
      <p:sp>
        <p:nvSpPr>
          <p:cNvPr id="4" name="Rectangles 3"/>
          <p:cNvSpPr/>
          <p:nvPr/>
        </p:nvSpPr>
        <p:spPr>
          <a:xfrm>
            <a:off x="631190" y="2242820"/>
            <a:ext cx="9185910" cy="634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505460" y="3378200"/>
            <a:ext cx="10578465" cy="475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838200" y="4354195"/>
            <a:ext cx="8978900"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56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t>
            </a:r>
            <a:r>
              <a:rPr lang="en-US" dirty="0" smtClean="0"/>
              <a:t>5 </a:t>
            </a:r>
            <a:r>
              <a:rPr lang="en-US" dirty="0"/>
              <a:t>:cases scenario </a:t>
            </a:r>
            <a:endParaRPr lang="en-US" dirty="0"/>
          </a:p>
        </p:txBody>
      </p:sp>
      <p:sp>
        <p:nvSpPr>
          <p:cNvPr id="3" name="Content Placeholder 2"/>
          <p:cNvSpPr>
            <a:spLocks noGrp="1"/>
          </p:cNvSpPr>
          <p:nvPr>
            <p:ph idx="1"/>
          </p:nvPr>
        </p:nvSpPr>
        <p:spPr>
          <a:xfrm>
            <a:off x="609600" y="1600200"/>
            <a:ext cx="10972800" cy="4876800"/>
          </a:xfrm>
        </p:spPr>
        <p:txBody>
          <a:bodyPr/>
          <a:lstStyle/>
          <a:p>
            <a:pPr algn="l" rtl="0">
              <a:buNone/>
            </a:pPr>
            <a:r>
              <a:rPr lang="en-US" b="1" dirty="0">
                <a:solidFill>
                  <a:srgbClr val="FF0000"/>
                </a:solidFill>
              </a:rPr>
              <a:t>CASE 1 </a:t>
            </a:r>
            <a:r>
              <a:rPr lang="en-US" dirty="0"/>
              <a:t>:</a:t>
            </a:r>
            <a:endParaRPr lang="en-US" dirty="0"/>
          </a:p>
          <a:p>
            <a:pPr algn="l" rtl="0">
              <a:buNone/>
            </a:pPr>
            <a:r>
              <a:rPr lang="en-US" dirty="0"/>
              <a:t>Pregnant with Hemoglobin = 8 </a:t>
            </a:r>
            <a:endParaRPr lang="en-US" dirty="0"/>
          </a:p>
          <a:p>
            <a:pPr algn="l" rtl="0">
              <a:buNone/>
            </a:pPr>
            <a:r>
              <a:rPr lang="en-US" dirty="0"/>
              <a:t>1-M.C.C in pregnancy </a:t>
            </a:r>
            <a:endParaRPr lang="en-US" dirty="0"/>
          </a:p>
          <a:p>
            <a:pPr algn="l" rtl="0">
              <a:buNone/>
            </a:pPr>
            <a:r>
              <a:rPr lang="en-US" b="1" dirty="0">
                <a:solidFill>
                  <a:srgbClr val="FF0000"/>
                </a:solidFill>
              </a:rPr>
              <a:t>Iron deficiency anemia </a:t>
            </a:r>
            <a:endParaRPr lang="en-US" b="1" dirty="0">
              <a:solidFill>
                <a:srgbClr val="FF0000"/>
              </a:solidFill>
            </a:endParaRPr>
          </a:p>
          <a:p>
            <a:pPr algn="l" rtl="0">
              <a:buNone/>
            </a:pPr>
            <a:r>
              <a:rPr lang="en-US" dirty="0"/>
              <a:t>2-Treatment :</a:t>
            </a:r>
            <a:endParaRPr lang="en-US" dirty="0"/>
          </a:p>
          <a:p>
            <a:pPr algn="l" rtl="0">
              <a:buNone/>
            </a:pPr>
            <a:r>
              <a:rPr lang="en-US" b="1" dirty="0">
                <a:solidFill>
                  <a:srgbClr val="FF0000"/>
                </a:solidFill>
              </a:rPr>
              <a:t>Oral iron supplement </a:t>
            </a:r>
            <a:endParaRPr lang="en-US" b="1" dirty="0">
              <a:solidFill>
                <a:srgbClr val="FF0000"/>
              </a:solidFill>
            </a:endParaRPr>
          </a:p>
        </p:txBody>
      </p:sp>
      <p:sp>
        <p:nvSpPr>
          <p:cNvPr id="4" name="Rectangles 3"/>
          <p:cNvSpPr/>
          <p:nvPr/>
        </p:nvSpPr>
        <p:spPr>
          <a:xfrm>
            <a:off x="609600" y="3127375"/>
            <a:ext cx="9394190" cy="517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396875" y="4095115"/>
            <a:ext cx="1057846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439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l" rtl="0">
              <a:buNone/>
            </a:pPr>
            <a:r>
              <a:rPr lang="en-US" dirty="0"/>
              <a:t>Case 2 : pregnant in GA =13 weeks  ,</a:t>
            </a:r>
            <a:endParaRPr lang="en-US" dirty="0"/>
          </a:p>
          <a:p>
            <a:pPr algn="l" rtl="0">
              <a:buNone/>
            </a:pPr>
            <a:r>
              <a:rPr lang="en-US" dirty="0"/>
              <a:t>her blood pr =160/100 :</a:t>
            </a:r>
            <a:endParaRPr lang="en-US" dirty="0"/>
          </a:p>
          <a:p>
            <a:pPr algn="l" rtl="0">
              <a:buNone/>
            </a:pPr>
            <a:r>
              <a:rPr lang="en-US" dirty="0"/>
              <a:t>1-mention four points in management : </a:t>
            </a:r>
            <a:endParaRPr lang="en-US" dirty="0"/>
          </a:p>
          <a:p>
            <a:pPr algn="l" rtl="0">
              <a:buNone/>
            </a:pPr>
            <a:r>
              <a:rPr lang="en-US" b="1" dirty="0">
                <a:solidFill>
                  <a:srgbClr val="FF0000"/>
                </a:solidFill>
              </a:rPr>
              <a:t>Stabilize blood pr by </a:t>
            </a:r>
            <a:r>
              <a:rPr lang="en-US" b="1" dirty="0" err="1">
                <a:solidFill>
                  <a:srgbClr val="FF0000"/>
                </a:solidFill>
              </a:rPr>
              <a:t>mythele</a:t>
            </a:r>
            <a:r>
              <a:rPr lang="en-US" b="1" dirty="0">
                <a:solidFill>
                  <a:srgbClr val="FF0000"/>
                </a:solidFill>
              </a:rPr>
              <a:t> </a:t>
            </a:r>
            <a:r>
              <a:rPr lang="en-US" b="1" dirty="0" err="1">
                <a:solidFill>
                  <a:srgbClr val="FF0000"/>
                </a:solidFill>
              </a:rPr>
              <a:t>dopa</a:t>
            </a:r>
            <a:r>
              <a:rPr lang="en-US" b="1" dirty="0">
                <a:solidFill>
                  <a:srgbClr val="FF0000"/>
                </a:solidFill>
              </a:rPr>
              <a:t>/ follow up for end-organ damage/avoid ACE inhibitors and ARBs/ monthly U/S for fetal growth/ deliver at term </a:t>
            </a:r>
            <a:endParaRPr lang="en-US" b="1" dirty="0">
              <a:solidFill>
                <a:srgbClr val="FF0000"/>
              </a:solidFill>
            </a:endParaRPr>
          </a:p>
          <a:p>
            <a:pPr algn="l" rtl="0">
              <a:buNone/>
            </a:pPr>
            <a:r>
              <a:rPr lang="en-US" dirty="0"/>
              <a:t>2-mention 2 obstetric complication : </a:t>
            </a:r>
            <a:endParaRPr lang="en-US" dirty="0"/>
          </a:p>
          <a:p>
            <a:pPr algn="l" rtl="0">
              <a:buNone/>
            </a:pPr>
            <a:r>
              <a:rPr lang="en-US" b="1" dirty="0">
                <a:solidFill>
                  <a:srgbClr val="FF0000"/>
                </a:solidFill>
              </a:rPr>
              <a:t>IUGR / prematurity / preeclampsia </a:t>
            </a:r>
            <a:endParaRPr lang="en-US" b="1" dirty="0">
              <a:solidFill>
                <a:srgbClr val="FF0000"/>
              </a:solidFill>
            </a:endParaRPr>
          </a:p>
          <a:p>
            <a:pPr algn="l" rtl="0">
              <a:buNone/>
            </a:pPr>
            <a:endParaRPr lang="en-US" dirty="0"/>
          </a:p>
        </p:txBody>
      </p:sp>
      <p:sp>
        <p:nvSpPr>
          <p:cNvPr id="4" name="Rectangles 3"/>
          <p:cNvSpPr/>
          <p:nvPr/>
        </p:nvSpPr>
        <p:spPr>
          <a:xfrm>
            <a:off x="939165" y="3363595"/>
            <a:ext cx="10578465" cy="1151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555625" y="5013325"/>
            <a:ext cx="10578465" cy="77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2987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980728"/>
            <a:ext cx="10972800" cy="1143000"/>
          </a:xfrm>
        </p:spPr>
        <p:txBody>
          <a:bodyPr>
            <a:normAutofit fontScale="90000"/>
          </a:bodyPr>
          <a:lstStyle/>
          <a:p>
            <a:pPr lvl="0"/>
            <a:r>
              <a:rPr lang="en-US" b="1" dirty="0" smtClean="0"/>
              <a:t>OSCE stations</a:t>
            </a:r>
            <a:br>
              <a:rPr lang="en-US" dirty="0" smtClean="0"/>
            </a:br>
            <a:r>
              <a:rPr lang="en-US" b="1" dirty="0" smtClean="0"/>
              <a:t>2019/2020</a:t>
            </a:r>
            <a:br>
              <a:rPr lang="en-US" b="1" dirty="0"/>
            </a:br>
            <a:r>
              <a:rPr lang="en-US" b="1" dirty="0"/>
              <a:t>Group B</a:t>
            </a:r>
            <a:br>
              <a:rPr lang="en-US" b="1" dirty="0"/>
            </a:br>
            <a:endParaRPr lang="en-US" dirty="0"/>
          </a:p>
        </p:txBody>
      </p:sp>
      <p:sp>
        <p:nvSpPr>
          <p:cNvPr id="3" name="Content Placeholder 2"/>
          <p:cNvSpPr>
            <a:spLocks noGrp="1"/>
          </p:cNvSpPr>
          <p:nvPr>
            <p:ph idx="1"/>
          </p:nvPr>
        </p:nvSpPr>
        <p:spPr>
          <a:xfrm>
            <a:off x="623392" y="2355600"/>
            <a:ext cx="10972800" cy="4525963"/>
          </a:xfrm>
        </p:spPr>
        <p:txBody>
          <a:bodyPr/>
          <a:lstStyle/>
          <a:p>
            <a:pPr algn="l" rtl="0"/>
            <a:r>
              <a:rPr lang="en-US" dirty="0" smtClean="0"/>
              <a:t>Station1: Primary amenorrhea</a:t>
            </a:r>
            <a:endParaRPr lang="en-US" dirty="0" smtClean="0"/>
          </a:p>
          <a:p>
            <a:pPr algn="l" rtl="0"/>
            <a:r>
              <a:rPr lang="en-US" dirty="0" smtClean="0"/>
              <a:t>Station2: Gestational DM</a:t>
            </a:r>
            <a:endParaRPr lang="en-US" dirty="0" smtClean="0"/>
          </a:p>
          <a:p>
            <a:pPr algn="l" rtl="0"/>
            <a:r>
              <a:rPr lang="en-US" dirty="0" smtClean="0"/>
              <a:t>Station3: Induction of labor</a:t>
            </a:r>
            <a:endParaRPr lang="en-US" dirty="0"/>
          </a:p>
        </p:txBody>
      </p:sp>
    </p:spTree>
  </p:cSld>
  <p:clrMapOvr>
    <a:masterClrMapping/>
  </p:clrMapOvr>
  <p:transition advTm="1707"/>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0"/>
            <a:ext cx="10972800" cy="764704"/>
          </a:xfrm>
        </p:spPr>
        <p:txBody>
          <a:bodyPr/>
          <a:lstStyle/>
          <a:p>
            <a:r>
              <a:rPr lang="en-US" dirty="0"/>
              <a:t>OSCE </a:t>
            </a:r>
            <a:r>
              <a:rPr lang="en-US" dirty="0" smtClean="0"/>
              <a:t>stations1 </a:t>
            </a:r>
            <a:endParaRPr lang="en-US" dirty="0"/>
          </a:p>
        </p:txBody>
      </p:sp>
      <p:sp>
        <p:nvSpPr>
          <p:cNvPr id="3" name="Content Placeholder 2"/>
          <p:cNvSpPr>
            <a:spLocks noGrp="1"/>
          </p:cNvSpPr>
          <p:nvPr>
            <p:ph idx="1"/>
          </p:nvPr>
        </p:nvSpPr>
        <p:spPr>
          <a:xfrm>
            <a:off x="571461" y="692696"/>
            <a:ext cx="10972800" cy="5976664"/>
          </a:xfrm>
        </p:spPr>
        <p:txBody>
          <a:bodyPr>
            <a:normAutofit/>
          </a:bodyPr>
          <a:lstStyle/>
          <a:p>
            <a:pPr marL="0" indent="0" algn="l" rtl="0">
              <a:buNone/>
            </a:pPr>
            <a:r>
              <a:rPr lang="en-US" b="1" dirty="0" smtClean="0"/>
              <a:t>primary </a:t>
            </a:r>
            <a:r>
              <a:rPr lang="en-US" b="1" dirty="0"/>
              <a:t>amenorrhea /normal </a:t>
            </a:r>
            <a:r>
              <a:rPr lang="en-US" b="1" dirty="0" err="1"/>
              <a:t>FSh</a:t>
            </a:r>
            <a:r>
              <a:rPr lang="en-US" b="1" dirty="0"/>
              <a:t> </a:t>
            </a:r>
            <a:r>
              <a:rPr lang="en-US" dirty="0"/>
              <a:t>:</a:t>
            </a:r>
            <a:endParaRPr lang="en-US" dirty="0"/>
          </a:p>
          <a:p>
            <a:pPr marL="0" indent="0" algn="l" rtl="0">
              <a:buNone/>
            </a:pPr>
            <a:r>
              <a:rPr lang="en-US" dirty="0" smtClean="0"/>
              <a:t>1-DX </a:t>
            </a:r>
            <a:r>
              <a:rPr lang="en-US" dirty="0"/>
              <a:t>: </a:t>
            </a:r>
            <a:r>
              <a:rPr lang="en-US" dirty="0">
                <a:solidFill>
                  <a:srgbClr val="FF0000"/>
                </a:solidFill>
              </a:rPr>
              <a:t>Müllerian </a:t>
            </a:r>
            <a:r>
              <a:rPr lang="en-US" i="1" dirty="0">
                <a:solidFill>
                  <a:srgbClr val="FF0000"/>
                </a:solidFill>
              </a:rPr>
              <a:t>agenesis </a:t>
            </a:r>
            <a:endParaRPr lang="en-US" i="1" dirty="0">
              <a:solidFill>
                <a:srgbClr val="FF0000"/>
              </a:solidFill>
            </a:endParaRPr>
          </a:p>
          <a:p>
            <a:pPr marL="0" indent="0" algn="l" rtl="0">
              <a:buNone/>
            </a:pPr>
            <a:r>
              <a:rPr lang="en-US" dirty="0" smtClean="0"/>
              <a:t>2-Mention </a:t>
            </a:r>
            <a:r>
              <a:rPr lang="en-US" dirty="0" err="1"/>
              <a:t>Ddx</a:t>
            </a:r>
            <a:r>
              <a:rPr lang="en-US" dirty="0"/>
              <a:t> </a:t>
            </a:r>
            <a:endParaRPr lang="en-US" altLang="ar-SA" sz="3300" dirty="0">
              <a:solidFill>
                <a:srgbClr val="FF0000"/>
              </a:solidFill>
            </a:endParaRPr>
          </a:p>
          <a:p>
            <a:pPr marL="1828800" lvl="4" indent="0" algn="l">
              <a:spcBef>
                <a:spcPts val="500"/>
              </a:spcBef>
              <a:spcAft>
                <a:spcPts val="500"/>
              </a:spcAft>
              <a:buNone/>
            </a:pPr>
            <a:r>
              <a:rPr lang="en-US" altLang="ar-SA" sz="3300" dirty="0" err="1">
                <a:solidFill>
                  <a:srgbClr val="FF0000"/>
                </a:solidFill>
              </a:rPr>
              <a:t>Genito</a:t>
            </a:r>
            <a:r>
              <a:rPr lang="en-US" altLang="ar-SA" sz="3300" dirty="0">
                <a:solidFill>
                  <a:srgbClr val="FF0000"/>
                </a:solidFill>
              </a:rPr>
              <a:t>-urinary malformation, e.g. imperforate hymen, transverse vaginal septum</a:t>
            </a:r>
            <a:endParaRPr lang="en-US" altLang="ar-SA" sz="3300" dirty="0">
              <a:solidFill>
                <a:srgbClr val="FF0000"/>
              </a:solidFill>
            </a:endParaRPr>
          </a:p>
          <a:p>
            <a:pPr marL="1828800" lvl="4" indent="0" algn="l">
              <a:spcBef>
                <a:spcPts val="500"/>
              </a:spcBef>
              <a:spcAft>
                <a:spcPts val="500"/>
              </a:spcAft>
              <a:buNone/>
            </a:pPr>
            <a:r>
              <a:rPr lang="en-US" altLang="ar-SA" sz="3600" dirty="0">
                <a:solidFill>
                  <a:srgbClr val="FF0000"/>
                </a:solidFill>
              </a:rPr>
              <a:t>drug use, an eating disorder anorexia nervosa, athleticism, or psychosocial </a:t>
            </a:r>
            <a:r>
              <a:rPr lang="en-US" altLang="ar-SA" sz="3600" dirty="0" smtClean="0">
                <a:solidFill>
                  <a:srgbClr val="FF0000"/>
                </a:solidFill>
              </a:rPr>
              <a:t>stress</a:t>
            </a:r>
            <a:endParaRPr lang="en-US" altLang="ar-SA" sz="3600" dirty="0">
              <a:solidFill>
                <a:srgbClr val="FF0000"/>
              </a:solidFill>
            </a:endParaRPr>
          </a:p>
        </p:txBody>
      </p:sp>
      <p:sp>
        <p:nvSpPr>
          <p:cNvPr id="4" name="Rectangles 3"/>
          <p:cNvSpPr/>
          <p:nvPr/>
        </p:nvSpPr>
        <p:spPr>
          <a:xfrm>
            <a:off x="1557655" y="120078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2026920" y="2178685"/>
            <a:ext cx="9761220" cy="2185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4445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548680"/>
            <a:ext cx="10972800" cy="5832648"/>
          </a:xfrm>
        </p:spPr>
        <p:txBody>
          <a:bodyPr>
            <a:normAutofit fontScale="87500"/>
          </a:bodyPr>
          <a:lstStyle/>
          <a:p>
            <a:pPr algn="l" rtl="0">
              <a:buNone/>
            </a:pPr>
            <a:endParaRPr lang="en-US" b="1" dirty="0">
              <a:solidFill>
                <a:srgbClr val="FF6600"/>
              </a:solidFill>
            </a:endParaRPr>
          </a:p>
          <a:p>
            <a:pPr algn="l" rtl="0">
              <a:buNone/>
            </a:pPr>
            <a:r>
              <a:rPr lang="en-US" dirty="0" smtClean="0"/>
              <a:t>3-findind on examination</a:t>
            </a:r>
            <a:endParaRPr lang="en-US" dirty="0"/>
          </a:p>
          <a:p>
            <a:pPr marL="0" lvl="0" indent="0" algn="l" rtl="0" eaLnBrk="0" fontAlgn="base" hangingPunct="0">
              <a:spcAft>
                <a:spcPct val="0"/>
              </a:spcAft>
              <a:buClr>
                <a:srgbClr val="86D1EC"/>
              </a:buClr>
              <a:buSzPct val="90000"/>
              <a:buNone/>
              <a:defRPr/>
            </a:pPr>
            <a:r>
              <a:rPr lang="en-US" altLang="ar-SA" sz="2400" b="1" kern="0" dirty="0">
                <a:solidFill>
                  <a:srgbClr val="FF0000"/>
                </a:solidFill>
                <a:latin typeface="Arial Narrow" panose="020B0606020202030204" pitchFamily="34" charset="0"/>
              </a:rPr>
              <a:t>Normal breasts and Sexual Hair Normal looking external female genitalia</a:t>
            </a:r>
            <a:endParaRPr lang="en-US" altLang="ar-SA" sz="2400" b="1" kern="0" dirty="0">
              <a:solidFill>
                <a:srgbClr val="FF0000"/>
              </a:solidFill>
              <a:latin typeface="Arial Narrow" panose="020B0606020202030204" pitchFamily="34" charset="0"/>
            </a:endParaRPr>
          </a:p>
          <a:p>
            <a:pPr algn="l" rtl="0">
              <a:buNone/>
            </a:pPr>
            <a:endParaRPr lang="en-US" dirty="0"/>
          </a:p>
          <a:p>
            <a:pPr algn="l" rtl="0">
              <a:buNone/>
            </a:pPr>
            <a:r>
              <a:rPr lang="en-US" dirty="0" smtClean="0"/>
              <a:t>4-U/S  </a:t>
            </a:r>
            <a:r>
              <a:rPr lang="en-US" dirty="0"/>
              <a:t>findings/  </a:t>
            </a:r>
            <a:endParaRPr lang="en-US" dirty="0"/>
          </a:p>
          <a:p>
            <a:pPr algn="l" rtl="0">
              <a:buNone/>
            </a:pPr>
            <a:r>
              <a:rPr lang="ar-JO" dirty="0"/>
              <a:t>مش موجود </a:t>
            </a:r>
            <a:r>
              <a:rPr lang="ar-JO" dirty="0" err="1"/>
              <a:t>بالسلايد</a:t>
            </a:r>
            <a:r>
              <a:rPr lang="ar-JO" dirty="0"/>
              <a:t> ^^</a:t>
            </a:r>
            <a:endParaRPr lang="ar-JO" dirty="0"/>
          </a:p>
          <a:p>
            <a:pPr marL="0" indent="0" algn="l">
              <a:buNone/>
            </a:pPr>
            <a:r>
              <a:rPr lang="en-US" dirty="0">
                <a:solidFill>
                  <a:srgbClr val="FF0000"/>
                </a:solidFill>
                <a:latin typeface="Noto Naskh Arabic UI" panose="020B0502040504020204"/>
                <a:cs typeface="Noto Naskh Arabic UI" panose="020B0502040504020204"/>
              </a:rPr>
              <a:t>Initial radiologic evaluation includes transabdominal, </a:t>
            </a:r>
            <a:r>
              <a:rPr lang="en-US" dirty="0" err="1">
                <a:solidFill>
                  <a:srgbClr val="FF0000"/>
                </a:solidFill>
                <a:latin typeface="Noto Naskh Arabic UI" panose="020B0502040504020204"/>
                <a:cs typeface="Noto Naskh Arabic UI" panose="020B0502040504020204"/>
              </a:rPr>
              <a:t>translabial</a:t>
            </a:r>
            <a:r>
              <a:rPr lang="en-US" dirty="0">
                <a:solidFill>
                  <a:srgbClr val="FF0000"/>
                </a:solidFill>
                <a:latin typeface="Noto Naskh Arabic UI" panose="020B0502040504020204"/>
                <a:cs typeface="Noto Naskh Arabic UI" panose="020B0502040504020204"/>
              </a:rPr>
              <a:t>, or </a:t>
            </a:r>
            <a:r>
              <a:rPr lang="en-US" dirty="0" err="1">
                <a:solidFill>
                  <a:srgbClr val="FF0000"/>
                </a:solidFill>
                <a:latin typeface="Noto Naskh Arabic UI" panose="020B0502040504020204"/>
                <a:cs typeface="Noto Naskh Arabic UI" panose="020B0502040504020204"/>
              </a:rPr>
              <a:t>transrectal</a:t>
            </a:r>
            <a:r>
              <a:rPr lang="en-US" dirty="0">
                <a:solidFill>
                  <a:srgbClr val="FF0000"/>
                </a:solidFill>
                <a:latin typeface="Noto Naskh Arabic UI" panose="020B0502040504020204"/>
                <a:cs typeface="Noto Naskh Arabic UI" panose="020B0502040504020204"/>
              </a:rPr>
              <a:t> two-dimensional or three-dimensional ultra-</a:t>
            </a:r>
            <a:r>
              <a:rPr lang="en-US" b="1" dirty="0">
                <a:solidFill>
                  <a:srgbClr val="FF0000"/>
                </a:solidFill>
                <a:latin typeface="Noto Naskh Arabic UI" panose="020B0502040504020204"/>
                <a:cs typeface="Noto Naskh Arabic UI" panose="020B0502040504020204"/>
              </a:rPr>
              <a:t>sonography</a:t>
            </a:r>
            <a:r>
              <a:rPr lang="en-US" dirty="0">
                <a:solidFill>
                  <a:srgbClr val="FF0000"/>
                </a:solidFill>
                <a:latin typeface="Noto Naskh Arabic UI" panose="020B0502040504020204"/>
                <a:cs typeface="Noto Naskh Arabic UI" panose="020B0502040504020204"/>
              </a:rPr>
              <a:t> to assess for the presence of a midline uterus. Rudimentary </a:t>
            </a:r>
            <a:r>
              <a:rPr lang="en-US" b="1" dirty="0" err="1">
                <a:solidFill>
                  <a:srgbClr val="FF0000"/>
                </a:solidFill>
                <a:latin typeface="Noto Naskh Arabic UI" panose="020B0502040504020204"/>
                <a:cs typeface="Noto Naskh Arabic UI" panose="020B0502040504020204"/>
              </a:rPr>
              <a:t>müllerian</a:t>
            </a:r>
            <a:r>
              <a:rPr lang="en-US" dirty="0">
                <a:solidFill>
                  <a:srgbClr val="FF0000"/>
                </a:solidFill>
                <a:latin typeface="Noto Naskh Arabic UI" panose="020B0502040504020204"/>
                <a:cs typeface="Noto Naskh Arabic UI" panose="020B0502040504020204"/>
              </a:rPr>
              <a:t> structures are found in </a:t>
            </a:r>
            <a:r>
              <a:rPr lang="ar-JO" dirty="0">
                <a:solidFill>
                  <a:srgbClr val="FF0000"/>
                </a:solidFill>
                <a:latin typeface="Noto Naskh Arabic UI" panose="020B0502040504020204"/>
                <a:cs typeface="Noto Naskh Arabic UI" panose="020B0502040504020204"/>
              </a:rPr>
              <a:t>.(</a:t>
            </a:r>
            <a:r>
              <a:rPr lang="en-US" dirty="0">
                <a:solidFill>
                  <a:srgbClr val="FF0000"/>
                </a:solidFill>
                <a:latin typeface="Noto Naskh Arabic UI" panose="020B0502040504020204"/>
                <a:cs typeface="Noto Naskh Arabic UI" panose="020B0502040504020204"/>
              </a:rPr>
              <a:t>90% of patients with </a:t>
            </a:r>
            <a:r>
              <a:rPr lang="en-US" b="1" dirty="0" err="1">
                <a:solidFill>
                  <a:srgbClr val="FF0000"/>
                </a:solidFill>
                <a:latin typeface="Noto Naskh Arabic UI" panose="020B0502040504020204"/>
              </a:rPr>
              <a:t>müllerian</a:t>
            </a:r>
            <a:r>
              <a:rPr lang="en-US" b="1" dirty="0">
                <a:solidFill>
                  <a:srgbClr val="FF0000"/>
                </a:solidFill>
                <a:latin typeface="Noto Naskh Arabic UI" panose="020B0502040504020204"/>
              </a:rPr>
              <a:t> agenesis</a:t>
            </a:r>
            <a:r>
              <a:rPr lang="en-US" dirty="0">
                <a:solidFill>
                  <a:srgbClr val="FF0000"/>
                </a:solidFill>
                <a:latin typeface="Noto Naskh Arabic UI" panose="020B0502040504020204"/>
              </a:rPr>
              <a:t> by (MRI</a:t>
            </a:r>
            <a:endParaRPr lang="en-US" dirty="0">
              <a:solidFill>
                <a:srgbClr val="FF0000"/>
              </a:solidFill>
            </a:endParaRPr>
          </a:p>
          <a:p>
            <a:pPr algn="l" rtl="0">
              <a:buNone/>
            </a:pPr>
            <a:endParaRPr lang="en-US" dirty="0"/>
          </a:p>
          <a:p>
            <a:pPr algn="l" rtl="0">
              <a:buNone/>
            </a:pPr>
            <a:r>
              <a:rPr lang="en-US" dirty="0" smtClean="0"/>
              <a:t>5-Your </a:t>
            </a:r>
            <a:r>
              <a:rPr lang="en-US" dirty="0"/>
              <a:t>plan for management  </a:t>
            </a:r>
            <a:endParaRPr lang="en-US" dirty="0"/>
          </a:p>
          <a:p>
            <a:pPr algn="l" rtl="0">
              <a:buNone/>
            </a:pPr>
            <a:r>
              <a:rPr lang="en-US" altLang="ar-SA" b="1" dirty="0">
                <a:solidFill>
                  <a:srgbClr val="FF0000"/>
                </a:solidFill>
                <a:latin typeface="Arial Narrow" panose="020B0606020202030204" pitchFamily="34" charset="0"/>
              </a:rPr>
              <a:t>Treatment :  Vaginal creation          (Dilatation </a:t>
            </a:r>
            <a:r>
              <a:rPr lang="en-US" altLang="ar-SA" b="1" i="1" dirty="0">
                <a:solidFill>
                  <a:srgbClr val="FF0000"/>
                </a:solidFill>
                <a:latin typeface="Arial Narrow" panose="020B0606020202030204" pitchFamily="34" charset="0"/>
              </a:rPr>
              <a:t>VS </a:t>
            </a:r>
            <a:r>
              <a:rPr lang="en-US" altLang="ar-SA" b="1" dirty="0">
                <a:solidFill>
                  <a:srgbClr val="FF0000"/>
                </a:solidFill>
                <a:latin typeface="Arial Narrow" panose="020B0606020202030204" pitchFamily="34" charset="0"/>
              </a:rPr>
              <a:t> </a:t>
            </a:r>
            <a:r>
              <a:rPr lang="en-US" altLang="ar-SA" b="1" dirty="0" err="1">
                <a:solidFill>
                  <a:srgbClr val="FF0000"/>
                </a:solidFill>
                <a:latin typeface="Arial Narrow" panose="020B0606020202030204" pitchFamily="34" charset="0"/>
              </a:rPr>
              <a:t>Vaginoplasty</a:t>
            </a:r>
            <a:endParaRPr lang="en-US" dirty="0">
              <a:solidFill>
                <a:srgbClr val="FF0000"/>
              </a:solidFill>
            </a:endParaRPr>
          </a:p>
        </p:txBody>
      </p:sp>
      <p:sp>
        <p:nvSpPr>
          <p:cNvPr id="4" name="Rectangles 3"/>
          <p:cNvSpPr/>
          <p:nvPr/>
        </p:nvSpPr>
        <p:spPr>
          <a:xfrm>
            <a:off x="609600" y="153543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609600" y="3369945"/>
            <a:ext cx="11245850" cy="1593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609600" y="577278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063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5"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0" y="836712"/>
            <a:ext cx="12192000" cy="5724644"/>
          </a:xfrm>
          <a:prstGeom prst="rect">
            <a:avLst/>
          </a:prstGeom>
        </p:spPr>
        <p:txBody>
          <a:bodyPr wrap="square">
            <a:spAutoFit/>
          </a:bodyPr>
          <a:lstStyle/>
          <a:p>
            <a:pPr algn="l" rtl="0">
              <a:buNone/>
            </a:pPr>
            <a:r>
              <a:rPr lang="en-US" sz="2400" b="1" dirty="0" smtClean="0"/>
              <a:t>pregnant </a:t>
            </a:r>
            <a:r>
              <a:rPr lang="en-US" sz="2400" b="1" dirty="0"/>
              <a:t>women suspect for DM : </a:t>
            </a:r>
            <a:endParaRPr lang="ar-JO" sz="2400" b="1" dirty="0"/>
          </a:p>
          <a:p>
            <a:pPr algn="l" rtl="0">
              <a:buNone/>
            </a:pPr>
            <a:r>
              <a:rPr lang="en-US" dirty="0" smtClean="0"/>
              <a:t>1-</a:t>
            </a:r>
            <a:r>
              <a:rPr lang="en-US" b="1" dirty="0" smtClean="0"/>
              <a:t>Mention </a:t>
            </a:r>
            <a:r>
              <a:rPr lang="en-US" b="1" dirty="0"/>
              <a:t>risk factor</a:t>
            </a:r>
            <a:endParaRPr lang="ar-JO" altLang="en-US" dirty="0">
              <a:solidFill>
                <a:srgbClr val="FF0000"/>
              </a:solidFill>
            </a:endParaRPr>
          </a:p>
          <a:p>
            <a:pPr marL="342900" indent="-342900" algn="l" rtl="0">
              <a:buFont typeface="+mj-lt"/>
              <a:buAutoNum type="arabicPeriod"/>
            </a:pPr>
            <a:r>
              <a:rPr lang="en-US" altLang="en-US" dirty="0">
                <a:solidFill>
                  <a:srgbClr val="FF0000"/>
                </a:solidFill>
              </a:rPr>
              <a:t>A family history of diabetes, especially in first degree relatives</a:t>
            </a:r>
            <a:endParaRPr lang="en-US" altLang="en-US" dirty="0">
              <a:solidFill>
                <a:srgbClr val="FF0000"/>
              </a:solidFill>
              <a:hlinkClick r:id="rId1"/>
            </a:endParaRPr>
          </a:p>
          <a:p>
            <a:pPr marL="342900" indent="-342900" algn="l" rtl="0">
              <a:buFont typeface="+mj-lt"/>
              <a:buAutoNum type="arabicPeriod"/>
            </a:pPr>
            <a:r>
              <a:rPr lang="en-US" altLang="en-US" dirty="0">
                <a:solidFill>
                  <a:srgbClr val="FF0000"/>
                </a:solidFill>
              </a:rPr>
              <a:t>BMI &gt;30 kg/m </a:t>
            </a:r>
            <a:r>
              <a:rPr lang="en-US" altLang="en-US" baseline="30000" dirty="0">
                <a:solidFill>
                  <a:srgbClr val="FF0000"/>
                </a:solidFill>
              </a:rPr>
              <a:t>2 </a:t>
            </a:r>
            <a:endParaRPr lang="en-US" altLang="en-US" baseline="30000" dirty="0">
              <a:solidFill>
                <a:srgbClr val="FF0000"/>
              </a:solidFill>
            </a:endParaRPr>
          </a:p>
          <a:p>
            <a:pPr marL="342900" indent="-342900" algn="l" rtl="0">
              <a:buFont typeface="+mj-lt"/>
              <a:buAutoNum type="arabicPeriod"/>
            </a:pPr>
            <a:r>
              <a:rPr lang="en-US" altLang="en-US" dirty="0">
                <a:solidFill>
                  <a:srgbClr val="FF0000"/>
                </a:solidFill>
              </a:rPr>
              <a:t>Age &gt;25 years</a:t>
            </a:r>
            <a:endParaRPr lang="en-US" altLang="en-US" dirty="0">
              <a:solidFill>
                <a:srgbClr val="FF0000"/>
              </a:solidFill>
            </a:endParaRPr>
          </a:p>
          <a:p>
            <a:pPr marL="342900" indent="-342900" algn="l" rtl="0">
              <a:buFont typeface="+mj-lt"/>
              <a:buAutoNum type="arabicPeriod"/>
            </a:pPr>
            <a:r>
              <a:rPr lang="en-US" altLang="en-US" dirty="0">
                <a:solidFill>
                  <a:srgbClr val="FF0000"/>
                </a:solidFill>
              </a:rPr>
              <a:t>Previous delivery of a </a:t>
            </a:r>
            <a:r>
              <a:rPr lang="en-US" altLang="en-US" dirty="0" err="1">
                <a:solidFill>
                  <a:srgbClr val="FF0000"/>
                </a:solidFill>
              </a:rPr>
              <a:t>macrosomic</a:t>
            </a:r>
            <a:r>
              <a:rPr lang="en-US" altLang="en-US" dirty="0">
                <a:solidFill>
                  <a:srgbClr val="FF0000"/>
                </a:solidFill>
              </a:rPr>
              <a:t> baby (4 kg)</a:t>
            </a:r>
            <a:endParaRPr lang="en-US" altLang="en-US" dirty="0">
              <a:solidFill>
                <a:srgbClr val="FF0000"/>
              </a:solidFill>
            </a:endParaRPr>
          </a:p>
          <a:p>
            <a:pPr marL="342900" indent="-342900" algn="l" rtl="0">
              <a:buFont typeface="+mj-lt"/>
              <a:buAutoNum type="arabicPeriod"/>
            </a:pPr>
            <a:r>
              <a:rPr lang="en-US" altLang="en-US" dirty="0">
                <a:solidFill>
                  <a:srgbClr val="FF0000"/>
                </a:solidFill>
              </a:rPr>
              <a:t>Personal history of impaired glucose tolerance</a:t>
            </a:r>
            <a:endParaRPr lang="en-US" altLang="en-US" dirty="0">
              <a:solidFill>
                <a:srgbClr val="FF0000"/>
              </a:solidFill>
            </a:endParaRPr>
          </a:p>
          <a:p>
            <a:pPr marL="342900" indent="-342900" algn="l" rtl="0">
              <a:buFont typeface="+mj-lt"/>
              <a:buAutoNum type="arabicPeriod"/>
            </a:pPr>
            <a:r>
              <a:rPr lang="en-US" altLang="en-US" dirty="0">
                <a:solidFill>
                  <a:srgbClr val="FF0000"/>
                </a:solidFill>
              </a:rPr>
              <a:t>Previous unexplained perinatal loss or birth of a malformed infant</a:t>
            </a:r>
            <a:endParaRPr lang="en-US" altLang="en-US" dirty="0">
              <a:solidFill>
                <a:srgbClr val="FF0000"/>
              </a:solidFill>
            </a:endParaRPr>
          </a:p>
          <a:p>
            <a:pPr marL="342900" indent="-342900" algn="l" rtl="0">
              <a:buFont typeface="+mj-lt"/>
              <a:buAutoNum type="arabicPeriod"/>
            </a:pPr>
            <a:r>
              <a:rPr lang="en-US" altLang="en-US" dirty="0">
                <a:solidFill>
                  <a:srgbClr val="FF0000"/>
                </a:solidFill>
              </a:rPr>
              <a:t>Glycosuria at the first prenatal visit</a:t>
            </a:r>
            <a:endParaRPr lang="en-US" altLang="en-US" dirty="0">
              <a:solidFill>
                <a:srgbClr val="FF0000"/>
              </a:solidFill>
            </a:endParaRPr>
          </a:p>
          <a:p>
            <a:pPr marL="342900" indent="-342900" algn="l" rtl="0">
              <a:buFont typeface="+mj-lt"/>
              <a:buAutoNum type="arabicPeriod"/>
            </a:pPr>
            <a:r>
              <a:rPr lang="en-US" altLang="en-US" dirty="0">
                <a:solidFill>
                  <a:srgbClr val="FF0000"/>
                </a:solidFill>
              </a:rPr>
              <a:t>Polycystic ovary syndrome </a:t>
            </a:r>
            <a:endParaRPr lang="en-US" altLang="en-US" dirty="0">
              <a:solidFill>
                <a:srgbClr val="FF0000"/>
              </a:solidFill>
              <a:hlinkClick r:id="rId2"/>
            </a:endParaRPr>
          </a:p>
          <a:p>
            <a:pPr marL="342900" indent="-342900" algn="l" rtl="0">
              <a:buFont typeface="+mj-lt"/>
              <a:buAutoNum type="arabicPeriod"/>
            </a:pPr>
            <a:r>
              <a:rPr lang="en-US" altLang="en-US" dirty="0">
                <a:solidFill>
                  <a:srgbClr val="FF0000"/>
                </a:solidFill>
              </a:rPr>
              <a:t>Current use of glucocorticoids</a:t>
            </a:r>
            <a:endParaRPr lang="en-US" altLang="en-US" dirty="0">
              <a:solidFill>
                <a:srgbClr val="FF0000"/>
              </a:solidFill>
            </a:endParaRPr>
          </a:p>
          <a:p>
            <a:pPr marL="342900" indent="-342900" algn="l" rtl="0">
              <a:buFont typeface="+mj-lt"/>
              <a:buAutoNum type="arabicPeriod"/>
            </a:pPr>
            <a:r>
              <a:rPr lang="en-US" altLang="en-US" dirty="0">
                <a:solidFill>
                  <a:srgbClr val="FF0000"/>
                </a:solidFill>
              </a:rPr>
              <a:t>Essential hypertension or pregnancy-related hypertension</a:t>
            </a:r>
            <a:endParaRPr lang="en-US" altLang="en-US" dirty="0">
              <a:solidFill>
                <a:srgbClr val="FF0000"/>
              </a:solidFill>
            </a:endParaRPr>
          </a:p>
          <a:p>
            <a:pPr algn="l" rtl="0">
              <a:buNone/>
            </a:pPr>
            <a:endParaRPr lang="ar-JO" dirty="0"/>
          </a:p>
          <a:p>
            <a:pPr algn="l" rtl="0">
              <a:buNone/>
            </a:pPr>
            <a:r>
              <a:rPr lang="en-US" b="1" dirty="0" smtClean="0"/>
              <a:t>2-U/S </a:t>
            </a:r>
            <a:r>
              <a:rPr lang="en-US" b="1" dirty="0"/>
              <a:t>findings</a:t>
            </a:r>
            <a:endParaRPr lang="ar-JO" b="1" dirty="0">
              <a:solidFill>
                <a:srgbClr val="FF0000"/>
              </a:solidFill>
            </a:endParaRPr>
          </a:p>
          <a:p>
            <a:pPr marL="342900" indent="-342900" algn="l" rtl="0">
              <a:buFont typeface="+mj-lt"/>
              <a:buAutoNum type="arabicPeriod"/>
            </a:pPr>
            <a:r>
              <a:rPr lang="en-US" altLang="zh-TW" dirty="0">
                <a:solidFill>
                  <a:srgbClr val="FF0000"/>
                </a:solidFill>
                <a:cs typeface="PMingLiU" panose="02020300000000000000" charset="-120"/>
              </a:rPr>
              <a:t>Polyhydramnios</a:t>
            </a:r>
            <a:endParaRPr lang="en-US" altLang="zh-TW" dirty="0">
              <a:solidFill>
                <a:srgbClr val="FF0000"/>
              </a:solidFill>
              <a:cs typeface="PMingLiU" panose="02020300000000000000" charset="-120"/>
            </a:endParaRPr>
          </a:p>
          <a:p>
            <a:pPr marL="342900" indent="-342900" algn="l" rtl="0">
              <a:buFont typeface="+mj-lt"/>
              <a:buAutoNum type="arabicPeriod"/>
            </a:pPr>
            <a:r>
              <a:rPr lang="en-US" altLang="en-US" dirty="0">
                <a:solidFill>
                  <a:srgbClr val="FF0000"/>
                </a:solidFill>
              </a:rPr>
              <a:t>congenital malformation (cardiac and NTD)</a:t>
            </a:r>
            <a:endParaRPr lang="en-US" altLang="en-US" dirty="0">
              <a:solidFill>
                <a:srgbClr val="FF0000"/>
              </a:solidFill>
            </a:endParaRPr>
          </a:p>
          <a:p>
            <a:pPr marL="342900" indent="-342900" algn="l" rtl="0">
              <a:buFont typeface="+mj-lt"/>
              <a:buAutoNum type="arabicPeriod"/>
            </a:pPr>
            <a:r>
              <a:rPr lang="en-US" altLang="en-US" dirty="0">
                <a:solidFill>
                  <a:srgbClr val="FF0000"/>
                </a:solidFill>
              </a:rPr>
              <a:t>Macrosomia</a:t>
            </a:r>
            <a:endParaRPr lang="ar-JO" altLang="en-US" dirty="0">
              <a:solidFill>
                <a:srgbClr val="FF0000"/>
              </a:solidFill>
            </a:endParaRPr>
          </a:p>
          <a:p>
            <a:pPr algn="l" rtl="0">
              <a:buNone/>
            </a:pPr>
            <a:endParaRPr lang="en-US" dirty="0">
              <a:solidFill>
                <a:srgbClr val="FF0000"/>
              </a:solidFill>
            </a:endParaRPr>
          </a:p>
          <a:p>
            <a:pPr algn="l" rtl="0">
              <a:buNone/>
            </a:pPr>
            <a:r>
              <a:rPr lang="en-US" b="1" dirty="0" smtClean="0"/>
              <a:t>3- </a:t>
            </a:r>
            <a:r>
              <a:rPr lang="en-US" b="1" dirty="0"/>
              <a:t>your interpretation for giver OGTT  </a:t>
            </a:r>
            <a:endParaRPr lang="ar-JO" altLang="en-US" b="1" dirty="0"/>
          </a:p>
          <a:p>
            <a:pPr algn="l" rtl="0"/>
            <a:r>
              <a:rPr lang="en-US" altLang="en-US" dirty="0"/>
              <a:t>A 2-hr plasma glucose measurement </a:t>
            </a:r>
            <a:r>
              <a:rPr lang="en-US" altLang="en-US" dirty="0">
                <a:solidFill>
                  <a:srgbClr val="FF0000"/>
                </a:solidFill>
                <a:latin typeface="Times New Roman" panose="02020603050405020304" pitchFamily="18" charset="0"/>
                <a:cs typeface="Times New Roman" panose="02020603050405020304" pitchFamily="18" charset="0"/>
              </a:rPr>
              <a:t>≥200 mg/</a:t>
            </a:r>
            <a:r>
              <a:rPr lang="en-US" altLang="en-US" dirty="0" err="1">
                <a:solidFill>
                  <a:srgbClr val="FF0000"/>
                </a:solidFill>
                <a:latin typeface="Times New Roman" panose="02020603050405020304" pitchFamily="18" charset="0"/>
                <a:cs typeface="Times New Roman" panose="02020603050405020304" pitchFamily="18" charset="0"/>
              </a:rPr>
              <a:t>dL</a:t>
            </a:r>
            <a:r>
              <a:rPr lang="en-US" altLang="en-US" dirty="0">
                <a:solidFill>
                  <a:srgbClr val="FF0000"/>
                </a:solidFill>
                <a:latin typeface="Times New Roman" panose="02020603050405020304" pitchFamily="18" charset="0"/>
                <a:cs typeface="Times New Roman" panose="02020603050405020304" pitchFamily="18" charset="0"/>
              </a:rPr>
              <a:t> (11.1 </a:t>
            </a:r>
            <a:r>
              <a:rPr lang="en-US" altLang="en-US" dirty="0" err="1">
                <a:solidFill>
                  <a:srgbClr val="FF0000"/>
                </a:solidFill>
                <a:latin typeface="Times New Roman" panose="02020603050405020304" pitchFamily="18" charset="0"/>
                <a:cs typeface="Times New Roman" panose="02020603050405020304" pitchFamily="18" charset="0"/>
              </a:rPr>
              <a:t>mmol</a:t>
            </a:r>
            <a:r>
              <a:rPr lang="en-US" altLang="en-US" dirty="0">
                <a:solidFill>
                  <a:srgbClr val="FF0000"/>
                </a:solidFill>
                <a:latin typeface="Times New Roman" panose="02020603050405020304" pitchFamily="18" charset="0"/>
                <a:cs typeface="Times New Roman" panose="02020603050405020304" pitchFamily="18" charset="0"/>
              </a:rPr>
              <a:t>/L) </a:t>
            </a:r>
            <a:r>
              <a:rPr lang="en-US" altLang="en-US" dirty="0"/>
              <a:t>during an OGTT.	</a:t>
            </a:r>
            <a:endParaRPr lang="en-US" altLang="en-US" dirty="0"/>
          </a:p>
        </p:txBody>
      </p:sp>
      <p:sp>
        <p:nvSpPr>
          <p:cNvPr id="7" name="Title 6"/>
          <p:cNvSpPr>
            <a:spLocks noGrp="1"/>
          </p:cNvSpPr>
          <p:nvPr>
            <p:ph type="title"/>
          </p:nvPr>
        </p:nvSpPr>
        <p:spPr>
          <a:xfrm>
            <a:off x="527381" y="-121490"/>
            <a:ext cx="10972800" cy="1143000"/>
          </a:xfrm>
        </p:spPr>
        <p:txBody>
          <a:bodyPr/>
          <a:lstStyle/>
          <a:p>
            <a:r>
              <a:rPr lang="en-US" dirty="0" smtClean="0"/>
              <a:t>OSCE Station 2</a:t>
            </a:r>
            <a:endParaRPr lang="en-US" dirty="0"/>
          </a:p>
        </p:txBody>
      </p:sp>
      <p:sp>
        <p:nvSpPr>
          <p:cNvPr id="2" name="Rectangles 1"/>
          <p:cNvSpPr/>
          <p:nvPr/>
        </p:nvSpPr>
        <p:spPr>
          <a:xfrm>
            <a:off x="0" y="1543050"/>
            <a:ext cx="9761220" cy="2760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72390" y="4871720"/>
            <a:ext cx="9761220" cy="975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72390" y="621538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2191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5"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1341"/>
            <a:ext cx="10972800" cy="1143000"/>
          </a:xfrm>
        </p:spPr>
        <p:txBody>
          <a:bodyPr/>
          <a:lstStyle/>
          <a:p>
            <a:r>
              <a:rPr lang="en-US" dirty="0" smtClean="0"/>
              <a:t>OSCE Station 3</a:t>
            </a:r>
            <a:endParaRPr lang="en-US" dirty="0"/>
          </a:p>
        </p:txBody>
      </p:sp>
      <p:sp>
        <p:nvSpPr>
          <p:cNvPr id="3" name="Content Placeholder 2"/>
          <p:cNvSpPr>
            <a:spLocks noGrp="1"/>
          </p:cNvSpPr>
          <p:nvPr>
            <p:ph idx="1"/>
          </p:nvPr>
        </p:nvSpPr>
        <p:spPr>
          <a:xfrm>
            <a:off x="609600" y="1124745"/>
            <a:ext cx="10972800" cy="5001419"/>
          </a:xfrm>
        </p:spPr>
        <p:txBody>
          <a:bodyPr>
            <a:noAutofit/>
          </a:bodyPr>
          <a:lstStyle/>
          <a:p>
            <a:pPr algn="l" rtl="0">
              <a:buNone/>
            </a:pPr>
            <a:r>
              <a:rPr lang="en-US" sz="2400" b="1" dirty="0" smtClean="0"/>
              <a:t>Induction </a:t>
            </a:r>
            <a:r>
              <a:rPr lang="en-US" sz="2400" b="1" dirty="0"/>
              <a:t>of labor for post-term pregnancy :</a:t>
            </a:r>
            <a:endParaRPr lang="en-US" sz="2400" b="1" dirty="0"/>
          </a:p>
          <a:p>
            <a:pPr algn="l" rtl="0">
              <a:buNone/>
            </a:pPr>
            <a:r>
              <a:rPr lang="en-US" sz="2000" dirty="0" smtClean="0"/>
              <a:t>1-Relative </a:t>
            </a:r>
            <a:r>
              <a:rPr lang="en-US" sz="2000" dirty="0"/>
              <a:t>Q in </a:t>
            </a:r>
            <a:r>
              <a:rPr lang="en-US" sz="2000" dirty="0" err="1"/>
              <a:t>Hx</a:t>
            </a:r>
            <a:r>
              <a:rPr lang="en-US" sz="2000" dirty="0"/>
              <a:t> </a:t>
            </a:r>
            <a:endParaRPr lang="ar-JO" sz="2000" dirty="0"/>
          </a:p>
          <a:p>
            <a:pPr algn="l" rtl="0">
              <a:buNone/>
            </a:pPr>
            <a:r>
              <a:rPr lang="en-US" sz="2000" dirty="0">
                <a:solidFill>
                  <a:srgbClr val="FF0000"/>
                </a:solidFill>
              </a:rPr>
              <a:t>Assessment of gestational age &amp; EDD</a:t>
            </a:r>
            <a:endParaRPr lang="en-US" sz="2000" dirty="0">
              <a:solidFill>
                <a:srgbClr val="FF0000"/>
              </a:solidFill>
            </a:endParaRPr>
          </a:p>
          <a:p>
            <a:pPr algn="l" rtl="0"/>
            <a:r>
              <a:rPr lang="en-US" sz="2000" dirty="0">
                <a:solidFill>
                  <a:srgbClr val="FF0000"/>
                </a:solidFill>
              </a:rPr>
              <a:t>The EDD is most accurately determined early in pregnancy on the basis of the known LMP in a women with </a:t>
            </a:r>
            <a:r>
              <a:rPr lang="en-US" sz="2000" b="1" u="sng" dirty="0">
                <a:solidFill>
                  <a:srgbClr val="FF0000"/>
                </a:solidFill>
              </a:rPr>
              <a:t>regular, normal menstrual cycles</a:t>
            </a:r>
            <a:r>
              <a:rPr lang="en-US" sz="2000" b="1" u="sng" dirty="0" smtClean="0">
                <a:solidFill>
                  <a:srgbClr val="FF0000"/>
                </a:solidFill>
              </a:rPr>
              <a:t>.</a:t>
            </a:r>
            <a:endParaRPr lang="en-US" sz="2000" dirty="0">
              <a:solidFill>
                <a:srgbClr val="FF0000"/>
              </a:solidFill>
            </a:endParaRPr>
          </a:p>
          <a:p>
            <a:pPr algn="l" rtl="0"/>
            <a:r>
              <a:rPr lang="en-US" sz="2000" dirty="0">
                <a:solidFill>
                  <a:srgbClr val="FF0000"/>
                </a:solidFill>
              </a:rPr>
              <a:t>Unfortunately, this method is not entirely reliable in assessing the GA due to:</a:t>
            </a:r>
            <a:endParaRPr lang="en-US" sz="2000" dirty="0">
              <a:solidFill>
                <a:srgbClr val="FF0000"/>
              </a:solidFill>
            </a:endParaRPr>
          </a:p>
          <a:p>
            <a:pPr marL="457200" indent="-457200" algn="l" rtl="0">
              <a:buFont typeface="+mj-lt"/>
              <a:buAutoNum type="arabicPeriod"/>
            </a:pPr>
            <a:r>
              <a:rPr lang="en-US" sz="2000" b="1" dirty="0">
                <a:solidFill>
                  <a:srgbClr val="FF0000"/>
                </a:solidFill>
              </a:rPr>
              <a:t>Wrong recall . </a:t>
            </a:r>
            <a:endParaRPr lang="en-US" sz="2000" b="1" dirty="0">
              <a:solidFill>
                <a:srgbClr val="FF0000"/>
              </a:solidFill>
            </a:endParaRPr>
          </a:p>
          <a:p>
            <a:pPr marL="457200" indent="-457200" algn="l" rtl="0">
              <a:buFont typeface="+mj-lt"/>
              <a:buAutoNum type="arabicPeriod"/>
            </a:pPr>
            <a:r>
              <a:rPr lang="en-US" sz="2000" b="1" dirty="0">
                <a:solidFill>
                  <a:srgbClr val="FF0000"/>
                </a:solidFill>
              </a:rPr>
              <a:t>Lactation &amp; post COC</a:t>
            </a:r>
            <a:endParaRPr lang="en-US" sz="2000" b="1" dirty="0">
              <a:solidFill>
                <a:srgbClr val="FF0000"/>
              </a:solidFill>
            </a:endParaRPr>
          </a:p>
          <a:p>
            <a:pPr marL="457200" indent="-457200" algn="l" rtl="0">
              <a:buFont typeface="+mj-lt"/>
              <a:buAutoNum type="arabicPeriod"/>
            </a:pPr>
            <a:r>
              <a:rPr lang="en-US" sz="2000" b="1" dirty="0">
                <a:solidFill>
                  <a:srgbClr val="FF0000"/>
                </a:solidFill>
              </a:rPr>
              <a:t> Irregular cycles </a:t>
            </a:r>
            <a:r>
              <a:rPr lang="en-US" sz="2000" b="1" dirty="0" smtClean="0">
                <a:solidFill>
                  <a:srgbClr val="FF0000"/>
                </a:solidFill>
              </a:rPr>
              <a:t>.</a:t>
            </a:r>
            <a:endParaRPr lang="en-US" sz="2000" dirty="0">
              <a:solidFill>
                <a:srgbClr val="FF0000"/>
              </a:solidFill>
            </a:endParaRPr>
          </a:p>
          <a:p>
            <a:pPr algn="l" rtl="0"/>
            <a:r>
              <a:rPr lang="en-US" sz="2000" dirty="0">
                <a:solidFill>
                  <a:srgbClr val="FF0000"/>
                </a:solidFill>
              </a:rPr>
              <a:t>Therefore, Accurate pregnancy dating is important for minimizing the false diagnosis of PT</a:t>
            </a:r>
            <a:r>
              <a:rPr lang="en-US" sz="2000" dirty="0" smtClean="0">
                <a:solidFill>
                  <a:srgbClr val="FF0000"/>
                </a:solidFill>
              </a:rPr>
              <a:t>.</a:t>
            </a:r>
            <a:r>
              <a:rPr lang="en-US" sz="2000" dirty="0" smtClean="0">
                <a:solidFill>
                  <a:srgbClr val="00B050"/>
                </a:solidFill>
              </a:rPr>
              <a:t> , fetal movement , risk factors as </a:t>
            </a:r>
            <a:r>
              <a:rPr lang="en-US" sz="2000" dirty="0" err="1" smtClean="0">
                <a:solidFill>
                  <a:srgbClr val="00B050"/>
                </a:solidFill>
              </a:rPr>
              <a:t>primi</a:t>
            </a:r>
            <a:r>
              <a:rPr lang="en-US" sz="2000" dirty="0" smtClean="0">
                <a:solidFill>
                  <a:srgbClr val="00B050"/>
                </a:solidFill>
              </a:rPr>
              <a:t>…..</a:t>
            </a:r>
            <a:endParaRPr lang="en-US" sz="2000" dirty="0"/>
          </a:p>
          <a:p>
            <a:pPr algn="l" rtl="0">
              <a:buNone/>
            </a:pPr>
            <a:r>
              <a:rPr lang="en-US" sz="2000" dirty="0" smtClean="0"/>
              <a:t>2- </a:t>
            </a:r>
            <a:r>
              <a:rPr lang="en-US" sz="2000" dirty="0"/>
              <a:t>findings on examination </a:t>
            </a:r>
            <a:r>
              <a:rPr lang="en-US" sz="2000" dirty="0" smtClean="0"/>
              <a:t> </a:t>
            </a:r>
            <a:r>
              <a:rPr lang="en-US" sz="2000" dirty="0" err="1" smtClean="0">
                <a:solidFill>
                  <a:srgbClr val="00B050"/>
                </a:solidFill>
              </a:rPr>
              <a:t>fundal</a:t>
            </a:r>
            <a:r>
              <a:rPr lang="en-US" sz="2000" dirty="0" smtClean="0">
                <a:solidFill>
                  <a:srgbClr val="00B050"/>
                </a:solidFill>
              </a:rPr>
              <a:t> height, </a:t>
            </a:r>
            <a:r>
              <a:rPr lang="en-US" sz="2000" dirty="0" err="1" smtClean="0">
                <a:solidFill>
                  <a:srgbClr val="00B050"/>
                </a:solidFill>
              </a:rPr>
              <a:t>engagment</a:t>
            </a:r>
            <a:r>
              <a:rPr lang="en-US" sz="2000" dirty="0" smtClean="0">
                <a:solidFill>
                  <a:srgbClr val="00B050"/>
                </a:solidFill>
              </a:rPr>
              <a:t> , presentation…..</a:t>
            </a:r>
            <a:endParaRPr lang="en-US" sz="2000" dirty="0"/>
          </a:p>
          <a:p>
            <a:pPr algn="l" rtl="0">
              <a:buNone/>
            </a:pPr>
            <a:r>
              <a:rPr lang="en-US" sz="2000" dirty="0" smtClean="0"/>
              <a:t>3-Bishop </a:t>
            </a:r>
            <a:r>
              <a:rPr lang="en-US" sz="2000" dirty="0"/>
              <a:t>score/ how to induce labor </a:t>
            </a:r>
            <a:endParaRPr lang="en-US" sz="2000" dirty="0"/>
          </a:p>
        </p:txBody>
      </p:sp>
      <p:sp>
        <p:nvSpPr>
          <p:cNvPr id="4" name="Rectangles 3"/>
          <p:cNvSpPr/>
          <p:nvPr/>
        </p:nvSpPr>
        <p:spPr>
          <a:xfrm>
            <a:off x="693420" y="2061210"/>
            <a:ext cx="11028680" cy="3218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3518535" y="5171440"/>
            <a:ext cx="757174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2271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609600" y="1828800"/>
            <a:ext cx="11277600" cy="2517612"/>
          </a:xfrm>
          <a:prstGeom prst="rect">
            <a:avLst/>
          </a:prstGeom>
          <a:noFill/>
        </p:spPr>
        <p:txBody>
          <a:bodyPr wrap="square" rtlCol="0">
            <a:spAutoFit/>
          </a:bodyPr>
          <a:lstStyle/>
          <a:p>
            <a:pPr algn="l" rtl="0">
              <a:buClr>
                <a:srgbClr val="C00000"/>
              </a:buClr>
              <a:buFont typeface="Wingdings" panose="05000000000000000000" pitchFamily="2" charset="2"/>
              <a:buChar char="v"/>
              <a:defRPr/>
            </a:pPr>
            <a:r>
              <a:rPr lang="id-ID" sz="2400" dirty="0">
                <a:cs typeface="Times New Roman" panose="02020603050405020304" pitchFamily="18" charset="0"/>
              </a:rPr>
              <a:t>A high score </a:t>
            </a:r>
            <a:r>
              <a:rPr lang="id-ID" sz="2400" b="1" dirty="0">
                <a:solidFill>
                  <a:srgbClr val="FF0000"/>
                </a:solidFill>
                <a:cs typeface="Times New Roman" panose="02020603050405020304" pitchFamily="18" charset="0"/>
              </a:rPr>
              <a:t>(</a:t>
            </a:r>
            <a:r>
              <a:rPr lang="id-ID" sz="2400" b="1" dirty="0">
                <a:solidFill>
                  <a:srgbClr val="C00000"/>
                </a:solidFill>
                <a:cs typeface="Times New Roman" panose="02020603050405020304" pitchFamily="18" charset="0"/>
              </a:rPr>
              <a:t> </a:t>
            </a:r>
            <a:r>
              <a:rPr lang="en-US" sz="2400" b="1" dirty="0">
                <a:solidFill>
                  <a:srgbClr val="FF0000"/>
                </a:solidFill>
                <a:cs typeface="Times New Roman" panose="02020603050405020304" pitchFamily="18" charset="0"/>
              </a:rPr>
              <a:t>8</a:t>
            </a:r>
            <a:r>
              <a:rPr lang="id-ID" sz="2400" b="1" dirty="0">
                <a:solidFill>
                  <a:srgbClr val="FF0000"/>
                </a:solidFill>
                <a:cs typeface="Times New Roman" panose="02020603050405020304" pitchFamily="18" charset="0"/>
              </a:rPr>
              <a:t> to 13)</a:t>
            </a:r>
            <a:r>
              <a:rPr lang="id-ID" sz="2400" b="1" dirty="0">
                <a:solidFill>
                  <a:srgbClr val="C00000"/>
                </a:solidFill>
                <a:cs typeface="Times New Roman" panose="02020603050405020304" pitchFamily="18" charset="0"/>
              </a:rPr>
              <a:t> </a:t>
            </a:r>
            <a:r>
              <a:rPr lang="en-US" sz="2400" dirty="0">
                <a:solidFill>
                  <a:srgbClr val="FF0000"/>
                </a:solidFill>
              </a:rPr>
              <a:t> </a:t>
            </a:r>
            <a:r>
              <a:rPr lang="en-US" sz="2400" dirty="0"/>
              <a:t>(a </a:t>
            </a:r>
            <a:r>
              <a:rPr lang="en-US" sz="2400" b="1" dirty="0">
                <a:solidFill>
                  <a:srgbClr val="FF0000"/>
                </a:solidFill>
              </a:rPr>
              <a:t>‘</a:t>
            </a:r>
            <a:r>
              <a:rPr lang="en-US" sz="2400" b="1" dirty="0" err="1">
                <a:solidFill>
                  <a:srgbClr val="FF0000"/>
                </a:solidFill>
              </a:rPr>
              <a:t>favourable</a:t>
            </a:r>
            <a:r>
              <a:rPr lang="en-US" sz="2400" b="1" dirty="0">
                <a:solidFill>
                  <a:srgbClr val="FF0000"/>
                </a:solidFill>
              </a:rPr>
              <a:t>’ </a:t>
            </a:r>
            <a:r>
              <a:rPr lang="en-US" sz="2400" b="1" dirty="0"/>
              <a:t>cervix</a:t>
            </a:r>
            <a:r>
              <a:rPr lang="en-US" sz="2400" dirty="0"/>
              <a:t>) are associated with an easier, shorter induction  that is less likely to fail             </a:t>
            </a:r>
            <a:r>
              <a:rPr lang="en-US" sz="2400" dirty="0">
                <a:cs typeface="Times New Roman" panose="02020603050405020304" pitchFamily="18" charset="0"/>
              </a:rPr>
              <a:t>no need for cervical </a:t>
            </a:r>
            <a:r>
              <a:rPr lang="en-US" sz="2400" dirty="0" err="1">
                <a:cs typeface="Times New Roman" panose="02020603050405020304" pitchFamily="18" charset="0"/>
              </a:rPr>
              <a:t>ripeninig</a:t>
            </a:r>
            <a:r>
              <a:rPr lang="en-US" sz="2400" dirty="0">
                <a:cs typeface="Times New Roman" panose="02020603050405020304" pitchFamily="18" charset="0"/>
              </a:rPr>
              <a:t> by PG.</a:t>
            </a:r>
            <a:endParaRPr lang="en-US" sz="2400" dirty="0">
              <a:cs typeface="Times New Roman" panose="02020603050405020304" pitchFamily="18" charset="0"/>
            </a:endParaRPr>
          </a:p>
          <a:p>
            <a:pPr algn="l" rtl="0">
              <a:buClr>
                <a:srgbClr val="C00000"/>
              </a:buClr>
              <a:buFont typeface="Wingdings" panose="05000000000000000000" pitchFamily="2" charset="2"/>
              <a:buChar char="v"/>
              <a:defRPr/>
            </a:pPr>
            <a:endParaRPr lang="id-ID" sz="2400" b="1" dirty="0">
              <a:solidFill>
                <a:srgbClr val="006600"/>
              </a:solidFill>
              <a:cs typeface="Times New Roman" panose="02020603050405020304" pitchFamily="18" charset="0"/>
            </a:endParaRPr>
          </a:p>
          <a:p>
            <a:pPr marL="342900" indent="-342900" algn="l" rtl="0">
              <a:lnSpc>
                <a:spcPct val="80000"/>
              </a:lnSpc>
              <a:buClr>
                <a:srgbClr val="C00000"/>
              </a:buClr>
              <a:buFont typeface="Wingdings" panose="05000000000000000000" pitchFamily="2" charset="2"/>
              <a:buChar char="v"/>
              <a:defRPr/>
            </a:pPr>
            <a:endParaRPr lang="id-ID" sz="2400" dirty="0">
              <a:cs typeface="Times New Roman" panose="02020603050405020304" pitchFamily="18" charset="0"/>
            </a:endParaRPr>
          </a:p>
          <a:p>
            <a:pPr marL="342900" indent="-342900" algn="l" rtl="0">
              <a:lnSpc>
                <a:spcPct val="80000"/>
              </a:lnSpc>
              <a:buClr>
                <a:srgbClr val="C00000"/>
              </a:buClr>
              <a:buFont typeface="Wingdings" panose="05000000000000000000" pitchFamily="2" charset="2"/>
              <a:buChar char="v"/>
              <a:defRPr/>
            </a:pPr>
            <a:r>
              <a:rPr lang="id-ID" sz="2400" dirty="0">
                <a:cs typeface="Times New Roman" panose="02020603050405020304" pitchFamily="18" charset="0"/>
              </a:rPr>
              <a:t>A low score </a:t>
            </a:r>
            <a:r>
              <a:rPr lang="id-ID" sz="2400" b="1" dirty="0">
                <a:solidFill>
                  <a:srgbClr val="FF0000"/>
                </a:solidFill>
                <a:cs typeface="Times New Roman" panose="02020603050405020304" pitchFamily="18" charset="0"/>
              </a:rPr>
              <a:t>&lt; </a:t>
            </a:r>
            <a:r>
              <a:rPr lang="en-US" sz="2400" b="1" dirty="0">
                <a:solidFill>
                  <a:srgbClr val="FF0000"/>
                </a:solidFill>
                <a:cs typeface="Times New Roman" panose="02020603050405020304" pitchFamily="18" charset="0"/>
              </a:rPr>
              <a:t>8</a:t>
            </a:r>
            <a:r>
              <a:rPr lang="id-ID" sz="2400" dirty="0">
                <a:solidFill>
                  <a:srgbClr val="C00000"/>
                </a:solidFill>
                <a:cs typeface="Times New Roman" panose="02020603050405020304" pitchFamily="18" charset="0"/>
              </a:rPr>
              <a:t> </a:t>
            </a:r>
            <a:r>
              <a:rPr lang="en-US" sz="2400" dirty="0">
                <a:solidFill>
                  <a:srgbClr val="C00000"/>
                </a:solidFill>
              </a:rPr>
              <a:t> </a:t>
            </a:r>
            <a:r>
              <a:rPr lang="en-US" sz="2400" dirty="0"/>
              <a:t>(an </a:t>
            </a:r>
            <a:r>
              <a:rPr lang="en-US" sz="2400" dirty="0">
                <a:solidFill>
                  <a:srgbClr val="FF0000"/>
                </a:solidFill>
              </a:rPr>
              <a:t>‘</a:t>
            </a:r>
            <a:r>
              <a:rPr lang="en-US" sz="2400" b="1" dirty="0" err="1">
                <a:solidFill>
                  <a:srgbClr val="FF0000"/>
                </a:solidFill>
              </a:rPr>
              <a:t>unfavourable</a:t>
            </a:r>
            <a:r>
              <a:rPr lang="en-US" sz="2400" b="1" dirty="0">
                <a:solidFill>
                  <a:srgbClr val="FF0000"/>
                </a:solidFill>
              </a:rPr>
              <a:t>’ </a:t>
            </a:r>
            <a:r>
              <a:rPr lang="en-US" sz="2400" b="1" dirty="0"/>
              <a:t>cervix</a:t>
            </a:r>
            <a:r>
              <a:rPr lang="en-US" sz="2400" dirty="0"/>
              <a:t>) point to a longer IOL that is more likely to fail and result in Caesarean section  </a:t>
            </a:r>
            <a:r>
              <a:rPr lang="en-US" sz="2400" b="1" dirty="0">
                <a:solidFill>
                  <a:srgbClr val="C00000"/>
                </a:solidFill>
                <a:cs typeface="Times New Roman" panose="02020603050405020304" pitchFamily="18" charset="0"/>
              </a:rPr>
              <a:t>          </a:t>
            </a:r>
            <a:r>
              <a:rPr lang="en-US" sz="2400" dirty="0">
                <a:solidFill>
                  <a:srgbClr val="FF0000"/>
                </a:solidFill>
                <a:cs typeface="Times New Roman" panose="02020603050405020304" pitchFamily="18" charset="0"/>
              </a:rPr>
              <a:t>cervical</a:t>
            </a:r>
            <a:r>
              <a:rPr lang="en-US" sz="2400" dirty="0">
                <a:solidFill>
                  <a:srgbClr val="C00000"/>
                </a:solidFill>
                <a:cs typeface="Times New Roman" panose="02020603050405020304" pitchFamily="18" charset="0"/>
              </a:rPr>
              <a:t> </a:t>
            </a:r>
            <a:r>
              <a:rPr lang="en-US" sz="2400" dirty="0" err="1">
                <a:solidFill>
                  <a:srgbClr val="FF0000"/>
                </a:solidFill>
                <a:cs typeface="Times New Roman" panose="02020603050405020304" pitchFamily="18" charset="0"/>
              </a:rPr>
              <a:t>ripeninig</a:t>
            </a:r>
            <a:r>
              <a:rPr lang="en-US" sz="2400" dirty="0">
                <a:solidFill>
                  <a:srgbClr val="FF0000"/>
                </a:solidFill>
                <a:cs typeface="Times New Roman" panose="02020603050405020304" pitchFamily="18" charset="0"/>
              </a:rPr>
              <a:t> </a:t>
            </a:r>
            <a:r>
              <a:rPr lang="en-US" sz="2400" dirty="0">
                <a:cs typeface="Times New Roman" panose="02020603050405020304" pitchFamily="18" charset="0"/>
              </a:rPr>
              <a:t>is necessary. </a:t>
            </a:r>
            <a:endParaRPr lang="ar-JO" sz="2400" dirty="0"/>
          </a:p>
          <a:p>
            <a:pPr algn="l" rtl="0"/>
            <a:endParaRPr lang="en-US" sz="2800" dirty="0"/>
          </a:p>
        </p:txBody>
      </p:sp>
      <p:sp>
        <p:nvSpPr>
          <p:cNvPr id="3" name="مربع نص 2"/>
          <p:cNvSpPr txBox="1"/>
          <p:nvPr/>
        </p:nvSpPr>
        <p:spPr>
          <a:xfrm>
            <a:off x="2032000" y="563207"/>
            <a:ext cx="8534400" cy="646331"/>
          </a:xfrm>
          <a:prstGeom prst="rect">
            <a:avLst/>
          </a:prstGeom>
          <a:noFill/>
        </p:spPr>
        <p:txBody>
          <a:bodyPr wrap="square" rtlCol="0">
            <a:spAutoFit/>
          </a:bodyPr>
          <a:lstStyle/>
          <a:p>
            <a:pPr algn="ctr"/>
            <a:r>
              <a:rPr lang="en-US" sz="3600" b="1" kern="0" dirty="0">
                <a:solidFill>
                  <a:srgbClr val="FF0000"/>
                </a:solidFill>
                <a:effectLst>
                  <a:outerShdw blurRad="38100" dist="38100" dir="2700000" algn="tl">
                    <a:srgbClr val="000000">
                      <a:alpha val="43137"/>
                    </a:srgbClr>
                  </a:outerShdw>
                </a:effectLst>
                <a:latin typeface="+mn-lt"/>
                <a:ea typeface="+mn-ea"/>
                <a:cs typeface="+mn-cs"/>
                <a:sym typeface="Arial" panose="020B0604020202020204"/>
              </a:rPr>
              <a:t>Bishop score</a:t>
            </a:r>
            <a:endParaRPr lang="en-US" sz="3600" b="1" kern="0" dirty="0">
              <a:solidFill>
                <a:srgbClr val="FF0000"/>
              </a:solidFill>
              <a:effectLst>
                <a:outerShdw blurRad="38100" dist="38100" dir="2700000" algn="tl">
                  <a:srgbClr val="000000">
                    <a:alpha val="43137"/>
                  </a:srgbClr>
                </a:outerShdw>
              </a:effectLst>
              <a:latin typeface="+mn-lt"/>
              <a:ea typeface="+mn-ea"/>
              <a:cs typeface="+mn-cs"/>
              <a:sym typeface="Arial" panose="020B0604020202020204"/>
            </a:endParaRPr>
          </a:p>
        </p:txBody>
      </p:sp>
      <p:sp>
        <p:nvSpPr>
          <p:cNvPr id="4" name="Right Arrow 3"/>
          <p:cNvSpPr/>
          <p:nvPr/>
        </p:nvSpPr>
        <p:spPr>
          <a:xfrm>
            <a:off x="10090147" y="2348881"/>
            <a:ext cx="952507" cy="190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0518775" y="4005065"/>
            <a:ext cx="1047757" cy="190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14"/>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2257546"/>
          </a:xfrm>
        </p:spPr>
        <p:txBody>
          <a:bodyPr>
            <a:noAutofit/>
          </a:bodyPr>
          <a:lstStyle/>
          <a:p>
            <a:r>
              <a:rPr lang="en-US" sz="2400" b="1" dirty="0">
                <a:solidFill>
                  <a:srgbClr val="00B050"/>
                </a:solidFill>
              </a:rPr>
              <a:t>1. A 30-year-old </a:t>
            </a:r>
            <a:r>
              <a:rPr lang="en-US" sz="2400" b="1" dirty="0" err="1">
                <a:solidFill>
                  <a:srgbClr val="00B050"/>
                </a:solidFill>
              </a:rPr>
              <a:t>primigavida</a:t>
            </a:r>
            <a:r>
              <a:rPr lang="en-US" sz="2400" b="1" dirty="0">
                <a:solidFill>
                  <a:srgbClr val="00B050"/>
                </a:solidFill>
              </a:rPr>
              <a:t>, at gestational age of 32 weeks, presented to the ER complaining of uterine contractions every 15 min. After assessment and admission, the fibronectin test was positive. Her cervix is 60% effaced and 1-2 cm dilated. The CTG was normal on admission. A </a:t>
            </a:r>
            <a:r>
              <a:rPr lang="en-US" sz="2400" b="1" dirty="0" err="1">
                <a:solidFill>
                  <a:srgbClr val="00B050"/>
                </a:solidFill>
              </a:rPr>
              <a:t>Tocolytic</a:t>
            </a:r>
            <a:r>
              <a:rPr lang="en-US" sz="2400" b="1" dirty="0">
                <a:solidFill>
                  <a:srgbClr val="00B050"/>
                </a:solidFill>
              </a:rPr>
              <a:t> agent was started. After 24 hours, the CTG was repeated and it can be seen in the image. </a:t>
            </a:r>
            <a:br>
              <a:rPr lang="en-US" sz="2400" b="1" dirty="0" smtClean="0">
                <a:solidFill>
                  <a:srgbClr val="00B050"/>
                </a:solidFill>
              </a:rPr>
            </a:br>
            <a:r>
              <a:rPr lang="en-US" sz="2400" b="1" dirty="0" smtClean="0">
                <a:solidFill>
                  <a:srgbClr val="00B050"/>
                </a:solidFill>
              </a:rPr>
              <a:t>Based </a:t>
            </a:r>
            <a:r>
              <a:rPr lang="en-US" sz="2400" b="1" dirty="0">
                <a:solidFill>
                  <a:srgbClr val="00B050"/>
                </a:solidFill>
              </a:rPr>
              <a:t>On that, which of the following </a:t>
            </a:r>
            <a:r>
              <a:rPr lang="en-US" sz="2400" b="1" dirty="0" err="1">
                <a:solidFill>
                  <a:srgbClr val="00B050"/>
                </a:solidFill>
              </a:rPr>
              <a:t>tocolytic</a:t>
            </a:r>
            <a:r>
              <a:rPr lang="en-US" sz="2400" b="1" dirty="0">
                <a:solidFill>
                  <a:srgbClr val="00B050"/>
                </a:solidFill>
              </a:rPr>
              <a:t> has mostly been used</a:t>
            </a:r>
            <a:r>
              <a:rPr lang="en-US" sz="2400" b="1" dirty="0" smtClean="0">
                <a:solidFill>
                  <a:srgbClr val="00B050"/>
                </a:solidFill>
              </a:rPr>
              <a:t>?</a:t>
            </a:r>
            <a:endParaRPr lang="en-US" sz="2400" b="1" dirty="0">
              <a:solidFill>
                <a:srgbClr val="00B050"/>
              </a:solidFill>
            </a:endParaRPr>
          </a:p>
        </p:txBody>
      </p:sp>
      <p:sp>
        <p:nvSpPr>
          <p:cNvPr id="3" name="Content Placeholder 2"/>
          <p:cNvSpPr>
            <a:spLocks noGrp="1"/>
          </p:cNvSpPr>
          <p:nvPr>
            <p:ph idx="1"/>
          </p:nvPr>
        </p:nvSpPr>
        <p:spPr>
          <a:xfrm>
            <a:off x="689444" y="2743199"/>
            <a:ext cx="10515600" cy="3728731"/>
          </a:xfrm>
        </p:spPr>
        <p:txBody>
          <a:bodyPr>
            <a:normAutofit/>
          </a:bodyPr>
          <a:lstStyle/>
          <a:p>
            <a:pPr marL="0" indent="0">
              <a:buNone/>
            </a:pPr>
            <a:r>
              <a:rPr lang="en-US" dirty="0" smtClean="0">
                <a:solidFill>
                  <a:schemeClr val="tx1"/>
                </a:solidFill>
              </a:rPr>
              <a:t>a</a:t>
            </a:r>
            <a:r>
              <a:rPr lang="en-US" dirty="0">
                <a:solidFill>
                  <a:schemeClr val="tx1"/>
                </a:solidFill>
              </a:rPr>
              <a:t>. Terbutaline </a:t>
            </a:r>
            <a:endParaRPr lang="en-US" dirty="0">
              <a:solidFill>
                <a:schemeClr val="tx1"/>
              </a:solidFill>
            </a:endParaRPr>
          </a:p>
          <a:p>
            <a:pPr marL="0" indent="0">
              <a:buNone/>
            </a:pPr>
            <a:r>
              <a:rPr lang="en-US" dirty="0">
                <a:solidFill>
                  <a:schemeClr val="tx1"/>
                </a:solidFill>
              </a:rPr>
              <a:t>b. Ritodrine </a:t>
            </a:r>
            <a:endParaRPr lang="en-US" dirty="0">
              <a:solidFill>
                <a:schemeClr val="tx1"/>
              </a:solidFill>
            </a:endParaRPr>
          </a:p>
          <a:p>
            <a:pPr marL="0" indent="0">
              <a:buNone/>
            </a:pPr>
            <a:r>
              <a:rPr lang="en-US" dirty="0">
                <a:solidFill>
                  <a:schemeClr val="tx1"/>
                </a:solidFill>
              </a:rPr>
              <a:t>c. Magnesium sulphate </a:t>
            </a:r>
            <a:endParaRPr lang="en-US" dirty="0">
              <a:solidFill>
                <a:schemeClr val="tx1"/>
              </a:solidFill>
            </a:endParaRPr>
          </a:p>
          <a:p>
            <a:pPr marL="0" indent="0">
              <a:buNone/>
            </a:pPr>
            <a:r>
              <a:rPr lang="en-US" dirty="0">
                <a:solidFill>
                  <a:schemeClr val="tx1"/>
                </a:solidFill>
              </a:rPr>
              <a:t>d. </a:t>
            </a:r>
            <a:r>
              <a:rPr lang="en-US" dirty="0" err="1">
                <a:solidFill>
                  <a:schemeClr val="tx1"/>
                </a:solidFill>
              </a:rPr>
              <a:t>Nifedipne</a:t>
            </a:r>
            <a:r>
              <a:rPr lang="en-US" dirty="0">
                <a:solidFill>
                  <a:schemeClr val="tx1"/>
                </a:solidFill>
              </a:rPr>
              <a:t> </a:t>
            </a:r>
            <a:endParaRPr lang="en-US" dirty="0">
              <a:solidFill>
                <a:schemeClr val="tx1"/>
              </a:solidFill>
            </a:endParaRPr>
          </a:p>
          <a:p>
            <a:pPr marL="0" indent="0">
              <a:buNone/>
            </a:pPr>
            <a:r>
              <a:rPr lang="en-US" dirty="0">
                <a:solidFill>
                  <a:schemeClr val="tx1"/>
                </a:solidFill>
              </a:rPr>
              <a:t>e. Indomethacin </a:t>
            </a:r>
            <a:endParaRPr lang="en-US" dirty="0">
              <a:solidFill>
                <a:schemeClr val="tx1"/>
              </a:solidFill>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15424" y="2493526"/>
            <a:ext cx="6261569" cy="3479572"/>
          </a:xfrm>
          <a:prstGeom prst="rect">
            <a:avLst/>
          </a:prstGeom>
        </p:spPr>
      </p:pic>
      <p:sp>
        <p:nvSpPr>
          <p:cNvPr id="5" name="Left Arrow 4"/>
          <p:cNvSpPr/>
          <p:nvPr/>
        </p:nvSpPr>
        <p:spPr>
          <a:xfrm>
            <a:off x="4193540" y="3795395"/>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dirty="0"/>
          </a:p>
        </p:txBody>
      </p:sp>
      <p:pic>
        <p:nvPicPr>
          <p:cNvPr id="3078" name="Picture 6" descr="Bishop's Score (Bishop's score) Flashcards | Memora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7492" y="548680"/>
            <a:ext cx="11787053" cy="5040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2"/>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Method for induction</a:t>
            </a:r>
            <a:endParaRPr lang="en-US" dirty="0"/>
          </a:p>
        </p:txBody>
      </p:sp>
      <p:sp>
        <p:nvSpPr>
          <p:cNvPr id="3" name="عنصر نائب للمحتوى 2"/>
          <p:cNvSpPr>
            <a:spLocks noGrp="1"/>
          </p:cNvSpPr>
          <p:nvPr>
            <p:ph idx="1"/>
          </p:nvPr>
        </p:nvSpPr>
        <p:spPr>
          <a:xfrm>
            <a:off x="431371" y="1556793"/>
            <a:ext cx="10972800" cy="4525963"/>
          </a:xfrm>
        </p:spPr>
        <p:txBody>
          <a:bodyPr>
            <a:normAutofit fontScale="85000"/>
          </a:bodyPr>
          <a:lstStyle/>
          <a:p>
            <a:pPr marL="0" lvl="0" indent="0" algn="l" rtl="0">
              <a:spcBef>
                <a:spcPts val="0"/>
              </a:spcBef>
              <a:buNone/>
            </a:pPr>
            <a:r>
              <a:rPr lang="en-US" b="1" dirty="0" smtClean="0">
                <a:solidFill>
                  <a:srgbClr val="002060"/>
                </a:solidFill>
              </a:rPr>
              <a:t> P</a:t>
            </a:r>
            <a:r>
              <a:rPr lang="en-GB" b="1" dirty="0" smtClean="0">
                <a:solidFill>
                  <a:srgbClr val="002060"/>
                </a:solidFill>
              </a:rPr>
              <a:t>harmacological:</a:t>
            </a:r>
            <a:endParaRPr lang="en-GB" b="1" dirty="0" smtClean="0">
              <a:solidFill>
                <a:srgbClr val="002060"/>
              </a:solidFill>
            </a:endParaRPr>
          </a:p>
          <a:p>
            <a:pPr marL="0" lvl="0" indent="0" algn="l" rtl="0">
              <a:spcBef>
                <a:spcPts val="0"/>
              </a:spcBef>
              <a:buNone/>
            </a:pPr>
            <a:endParaRPr lang="en-GB" b="1" dirty="0" smtClean="0">
              <a:solidFill>
                <a:srgbClr val="002060"/>
              </a:solidFill>
            </a:endParaRPr>
          </a:p>
          <a:p>
            <a:pPr marL="514350" lvl="0" indent="-514350" algn="l" rtl="0">
              <a:spcBef>
                <a:spcPts val="0"/>
              </a:spcBef>
              <a:buFont typeface="+mj-lt"/>
              <a:buAutoNum type="arabicPeriod"/>
            </a:pPr>
            <a:r>
              <a:rPr lang="en-GB" b="1" dirty="0" smtClean="0">
                <a:solidFill>
                  <a:srgbClr val="C00000"/>
                </a:solidFill>
              </a:rPr>
              <a:t>Prostaglandins</a:t>
            </a:r>
            <a:endParaRPr lang="en-GB" b="1" dirty="0">
              <a:solidFill>
                <a:srgbClr val="C00000"/>
              </a:solidFill>
            </a:endParaRPr>
          </a:p>
          <a:p>
            <a:pPr marL="514350" lvl="0" indent="-514350" algn="l" rtl="0">
              <a:spcBef>
                <a:spcPts val="0"/>
              </a:spcBef>
              <a:buFont typeface="+mj-lt"/>
              <a:buAutoNum type="arabicPeriod"/>
            </a:pPr>
            <a:endParaRPr lang="en-GB" b="1" dirty="0">
              <a:solidFill>
                <a:srgbClr val="C00000"/>
              </a:solidFill>
            </a:endParaRPr>
          </a:p>
          <a:p>
            <a:pPr marL="514350" lvl="0" indent="-514350" algn="l" rtl="0">
              <a:spcBef>
                <a:spcPts val="0"/>
              </a:spcBef>
              <a:buFont typeface="+mj-lt"/>
              <a:buAutoNum type="arabicPeriod"/>
            </a:pPr>
            <a:r>
              <a:rPr lang="en-GB" b="1" dirty="0">
                <a:solidFill>
                  <a:srgbClr val="C00000"/>
                </a:solidFill>
              </a:rPr>
              <a:t>Oxytocin</a:t>
            </a:r>
            <a:endParaRPr lang="en-GB" b="1" dirty="0">
              <a:solidFill>
                <a:srgbClr val="C00000"/>
              </a:solidFill>
            </a:endParaRPr>
          </a:p>
          <a:p>
            <a:pPr marL="514350" lvl="0" indent="-514350" algn="l" rtl="0">
              <a:spcBef>
                <a:spcPts val="0"/>
              </a:spcBef>
              <a:buFont typeface="+mj-lt"/>
              <a:buAutoNum type="arabicPeriod"/>
            </a:pPr>
            <a:endParaRPr lang="en-GB" b="1" dirty="0">
              <a:solidFill>
                <a:srgbClr val="C00000"/>
              </a:solidFill>
            </a:endParaRPr>
          </a:p>
          <a:p>
            <a:pPr lvl="0" algn="l" rtl="0">
              <a:spcBef>
                <a:spcPts val="0"/>
              </a:spcBef>
              <a:buNone/>
            </a:pPr>
            <a:r>
              <a:rPr lang="en-GB" b="1" dirty="0">
                <a:solidFill>
                  <a:srgbClr val="002060"/>
                </a:solidFill>
              </a:rPr>
              <a:t>Non-pharmacological methods include:</a:t>
            </a:r>
            <a:endParaRPr lang="en-GB" b="1" dirty="0">
              <a:solidFill>
                <a:srgbClr val="002060"/>
              </a:solidFill>
            </a:endParaRPr>
          </a:p>
          <a:p>
            <a:pPr lvl="0" algn="l" rtl="0">
              <a:spcBef>
                <a:spcPts val="0"/>
              </a:spcBef>
              <a:buNone/>
            </a:pPr>
            <a:endParaRPr lang="en-GB" b="1" dirty="0">
              <a:solidFill>
                <a:srgbClr val="002060"/>
              </a:solidFill>
            </a:endParaRPr>
          </a:p>
          <a:p>
            <a:pPr marL="514350" lvl="0" indent="-514350" algn="l" rtl="0">
              <a:spcBef>
                <a:spcPts val="0"/>
              </a:spcBef>
              <a:buFont typeface="+mj-lt"/>
              <a:buAutoNum type="arabicPeriod"/>
            </a:pPr>
            <a:r>
              <a:rPr lang="en-GB" b="1" dirty="0">
                <a:solidFill>
                  <a:srgbClr val="C00000"/>
                </a:solidFill>
              </a:rPr>
              <a:t>Membrane sweeping</a:t>
            </a:r>
            <a:endParaRPr lang="en-GB" b="1" dirty="0">
              <a:solidFill>
                <a:srgbClr val="C00000"/>
              </a:solidFill>
            </a:endParaRPr>
          </a:p>
          <a:p>
            <a:pPr marL="514350" lvl="0" indent="-514350" algn="l" rtl="0">
              <a:spcBef>
                <a:spcPts val="0"/>
              </a:spcBef>
              <a:buFont typeface="+mj-lt"/>
              <a:buAutoNum type="arabicPeriod"/>
            </a:pPr>
            <a:endParaRPr lang="en-GB" b="1" dirty="0">
              <a:solidFill>
                <a:srgbClr val="C00000"/>
              </a:solidFill>
            </a:endParaRPr>
          </a:p>
          <a:p>
            <a:pPr marL="514350" lvl="0" indent="-514350" algn="l" rtl="0">
              <a:spcBef>
                <a:spcPts val="0"/>
              </a:spcBef>
              <a:buFont typeface="+mj-lt"/>
              <a:buAutoNum type="arabicPeriod"/>
            </a:pPr>
            <a:r>
              <a:rPr lang="en-GB" b="1" dirty="0">
                <a:solidFill>
                  <a:srgbClr val="C00000"/>
                </a:solidFill>
              </a:rPr>
              <a:t>Mechanical methods</a:t>
            </a:r>
            <a:endParaRPr lang="en-GB" b="1" dirty="0">
              <a:solidFill>
                <a:srgbClr val="C00000"/>
              </a:solidFill>
            </a:endParaRPr>
          </a:p>
          <a:p>
            <a:pPr marL="514350" lvl="0" indent="-514350" algn="l" rtl="0">
              <a:spcBef>
                <a:spcPts val="0"/>
              </a:spcBef>
              <a:buFont typeface="+mj-lt"/>
              <a:buAutoNum type="arabicPeriod"/>
            </a:pPr>
            <a:endParaRPr lang="en-GB" b="1" dirty="0">
              <a:solidFill>
                <a:srgbClr val="C00000"/>
              </a:solidFill>
            </a:endParaRPr>
          </a:p>
          <a:p>
            <a:pPr marL="514350" lvl="0" indent="-514350" algn="l" rtl="0">
              <a:spcBef>
                <a:spcPts val="0"/>
              </a:spcBef>
              <a:buFont typeface="+mj-lt"/>
              <a:buAutoNum type="arabicPeriod"/>
            </a:pPr>
            <a:r>
              <a:rPr lang="en-GB" b="1" dirty="0">
                <a:solidFill>
                  <a:srgbClr val="C00000"/>
                </a:solidFill>
              </a:rPr>
              <a:t>Amniotomy</a:t>
            </a:r>
            <a:endParaRPr lang="en-GB" b="1" dirty="0">
              <a:solidFill>
                <a:srgbClr val="C00000"/>
              </a:solidFill>
            </a:endParaRPr>
          </a:p>
          <a:p>
            <a:pPr algn="l"/>
            <a:endParaRPr lang="en-US" dirty="0"/>
          </a:p>
        </p:txBody>
      </p:sp>
      <p:sp>
        <p:nvSpPr>
          <p:cNvPr id="4" name="Rectangles 3"/>
          <p:cNvSpPr/>
          <p:nvPr/>
        </p:nvSpPr>
        <p:spPr>
          <a:xfrm>
            <a:off x="180975" y="2185035"/>
            <a:ext cx="9761220" cy="1141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431165" y="4187825"/>
            <a:ext cx="9761220" cy="1767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5739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Content Placeholder 2"/>
          <p:cNvSpPr txBox="1"/>
          <p:nvPr/>
        </p:nvSpPr>
        <p:spPr>
          <a:xfrm>
            <a:off x="609600" y="1600201"/>
            <a:ext cx="10972800" cy="4525963"/>
          </a:xfrm>
          <a:prstGeom prst="rect">
            <a:avLst/>
          </a:prstGeom>
        </p:spPr>
        <p:txBody>
          <a:bodyPr vert="horz" lIns="91440" tIns="45720" rIns="91440" bIns="45720" rtlCol="1">
            <a:normAutofit/>
          </a:bodyPr>
          <a:lstStyle/>
          <a:p>
            <a:pPr marL="0" marR="0" lvl="0" indent="0" algn="ctr" defTabSz="914400" rtl="1" eaLnBrk="1" fontAlgn="auto" latinLnBrk="0" hangingPunct="1">
              <a:lnSpc>
                <a:spcPct val="100000"/>
              </a:lnSpc>
              <a:spcBef>
                <a:spcPct val="20000"/>
              </a:spcBef>
              <a:spcAft>
                <a:spcPts val="0"/>
              </a:spcAft>
              <a:buClrTx/>
              <a:buSzTx/>
              <a:buFont typeface="Arial" panose="020B0604020202020204" pitchFamily="34" charset="0"/>
              <a:buNone/>
            </a:pPr>
            <a:r>
              <a:rPr kumimoji="0" lang="en-US" sz="3600" b="1" i="0" u="none" strike="noStrike" kern="1200" cap="none" spc="0" normalizeH="0" baseline="0" noProof="0" dirty="0">
                <a:ln>
                  <a:noFill/>
                </a:ln>
                <a:effectLst/>
                <a:uLnTx/>
                <a:uFillTx/>
                <a:latin typeface="+mn-lt"/>
                <a:ea typeface="+mn-ea"/>
                <a:cs typeface="+mn-cs"/>
              </a:rPr>
              <a:t>GYN &amp; OBS Mini-OSCE Exam </a:t>
            </a:r>
            <a:endParaRPr kumimoji="0" lang="en-US" sz="3600" b="1" i="0" u="none" strike="noStrike" kern="1200" cap="none" spc="0" normalizeH="0" baseline="0" noProof="0" dirty="0">
              <a:ln>
                <a:noFill/>
              </a:ln>
              <a:effectLst/>
              <a:uLnTx/>
              <a:uFillTx/>
              <a:latin typeface="+mn-lt"/>
              <a:ea typeface="+mn-ea"/>
              <a:cs typeface="+mn-cs"/>
            </a:endParaRPr>
          </a:p>
          <a:p>
            <a:pPr marL="0" marR="0" lvl="0" indent="0" algn="ctr" defTabSz="914400" rtl="1" eaLnBrk="1" fontAlgn="auto" latinLnBrk="0" hangingPunct="1">
              <a:lnSpc>
                <a:spcPct val="100000"/>
              </a:lnSpc>
              <a:spcBef>
                <a:spcPct val="20000"/>
              </a:spcBef>
              <a:spcAft>
                <a:spcPts val="0"/>
              </a:spcAft>
              <a:buClrTx/>
              <a:buSzTx/>
              <a:buFont typeface="Arial" panose="020B0604020202020204" pitchFamily="34" charset="0"/>
              <a:buNone/>
            </a:pPr>
            <a:r>
              <a:rPr kumimoji="0" lang="en-US" sz="3600" b="1" i="0" u="none" strike="noStrike" kern="1200" cap="none" spc="0" normalizeH="0" baseline="0" noProof="0" dirty="0">
                <a:ln>
                  <a:noFill/>
                </a:ln>
                <a:effectLst/>
                <a:uLnTx/>
                <a:uFillTx/>
                <a:latin typeface="+mn-lt"/>
                <a:ea typeface="+mn-ea"/>
                <a:cs typeface="+mn-cs"/>
              </a:rPr>
              <a:t>2019/2020</a:t>
            </a:r>
            <a:endParaRPr kumimoji="0" lang="en-US" sz="3600" b="1" i="0" u="none" strike="noStrike" kern="1200" cap="none" spc="0" normalizeH="0" baseline="0" noProof="0" dirty="0">
              <a:ln>
                <a:noFill/>
              </a:ln>
              <a:effectLst/>
              <a:uLnTx/>
              <a:uFillTx/>
              <a:latin typeface="+mn-lt"/>
              <a:ea typeface="+mn-ea"/>
              <a:cs typeface="+mn-cs"/>
            </a:endParaRPr>
          </a:p>
          <a:p>
            <a:pPr lvl="0" algn="ctr">
              <a:spcBef>
                <a:spcPct val="20000"/>
              </a:spcBef>
            </a:pPr>
            <a:r>
              <a:rPr kumimoji="0" lang="en-US" sz="3600" b="1" i="0" u="none" strike="noStrike" kern="1200" cap="none" spc="0" normalizeH="0" baseline="0" noProof="0" dirty="0">
                <a:ln>
                  <a:noFill/>
                </a:ln>
                <a:effectLst/>
                <a:uLnTx/>
                <a:uFillTx/>
                <a:latin typeface="+mn-lt"/>
                <a:ea typeface="+mn-ea"/>
                <a:cs typeface="+mn-cs"/>
              </a:rPr>
              <a:t>Group </a:t>
            </a:r>
            <a:r>
              <a:rPr kumimoji="0" lang="en-US" sz="3600" b="1" i="0" u="none" strike="noStrike" kern="1200" cap="none" spc="0" normalizeH="0" baseline="0" noProof="0" dirty="0" smtClean="0">
                <a:ln>
                  <a:noFill/>
                </a:ln>
                <a:effectLst/>
                <a:uLnTx/>
                <a:uFillTx/>
                <a:latin typeface="+mn-lt"/>
                <a:ea typeface="+mn-ea"/>
                <a:cs typeface="+mn-cs"/>
              </a:rPr>
              <a:t>A                 </a:t>
            </a:r>
            <a:r>
              <a:rPr lang="en-US" sz="3600" b="1" dirty="0"/>
              <a:t>25/12/2019</a:t>
            </a:r>
            <a:endParaRPr kumimoji="0" lang="en-US" sz="3600" b="1" i="0" u="none" strike="noStrike" kern="1200" cap="none" spc="0" normalizeH="0" baseline="0" noProof="0" dirty="0">
              <a:ln>
                <a:noFill/>
              </a:ln>
              <a:effectLst/>
              <a:uLnTx/>
              <a:uFillTx/>
            </a:endParaRPr>
          </a:p>
          <a:p>
            <a:pPr marL="0" marR="0" lvl="0" indent="0" algn="ctr" defTabSz="914400" rtl="1" eaLnBrk="1" fontAlgn="auto" latinLnBrk="0" hangingPunct="1">
              <a:lnSpc>
                <a:spcPct val="100000"/>
              </a:lnSpc>
              <a:spcBef>
                <a:spcPct val="20000"/>
              </a:spcBef>
              <a:spcAft>
                <a:spcPts val="0"/>
              </a:spcAft>
              <a:buClrTx/>
              <a:buSzTx/>
              <a:buFont typeface="Arial" panose="020B0604020202020204" pitchFamily="34" charset="0"/>
              <a:buNone/>
            </a:pPr>
            <a:r>
              <a:rPr kumimoji="0" lang="en-US" sz="3600" b="1" i="0" u="none" strike="noStrike" kern="1200" cap="none" spc="0" normalizeH="0" baseline="0" noProof="0" dirty="0">
                <a:ln>
                  <a:noFill/>
                </a:ln>
                <a:effectLst/>
                <a:uLnTx/>
                <a:uFillTx/>
                <a:latin typeface="+mn-lt"/>
                <a:ea typeface="+mn-ea"/>
                <a:cs typeface="+mn-cs"/>
              </a:rPr>
              <a:t>Prepared by : Amr Mohammad Al-</a:t>
            </a:r>
            <a:r>
              <a:rPr kumimoji="0" lang="en-US" sz="3600" b="1" i="0" u="none" strike="noStrike" kern="1200" cap="none" spc="0" normalizeH="0" baseline="0" noProof="0" dirty="0" err="1">
                <a:ln>
                  <a:noFill/>
                </a:ln>
                <a:effectLst/>
                <a:uLnTx/>
                <a:uFillTx/>
                <a:latin typeface="+mn-lt"/>
                <a:ea typeface="+mn-ea"/>
                <a:cs typeface="+mn-cs"/>
              </a:rPr>
              <a:t>Khattab</a:t>
            </a:r>
            <a:br>
              <a:rPr kumimoji="0" lang="en-US" sz="3600" b="1" i="0" u="none" strike="noStrike" kern="1200" cap="none" spc="0" normalizeH="0" baseline="0" noProof="0" dirty="0">
                <a:ln>
                  <a:noFill/>
                </a:ln>
                <a:effectLst/>
                <a:uLnTx/>
                <a:uFillTx/>
                <a:latin typeface="+mn-lt"/>
                <a:ea typeface="+mn-ea"/>
                <a:cs typeface="+mn-cs"/>
              </a:rPr>
            </a:br>
            <a:r>
              <a:rPr kumimoji="0" lang="en-US" sz="3600" b="1" i="0" u="none" strike="noStrike" kern="1200" cap="none" spc="0" normalizeH="0" baseline="0" noProof="0" dirty="0">
                <a:ln>
                  <a:noFill/>
                </a:ln>
                <a:effectLst/>
                <a:uLnTx/>
                <a:uFillTx/>
                <a:latin typeface="+mn-lt"/>
                <a:ea typeface="+mn-ea"/>
                <a:cs typeface="+mn-cs"/>
              </a:rPr>
              <a:t>      </a:t>
            </a:r>
            <a:r>
              <a:rPr lang="en-US" sz="3600" b="1" noProof="0" dirty="0" err="1"/>
              <a:t>T</a:t>
            </a:r>
            <a:r>
              <a:rPr kumimoji="0" lang="en-US" sz="3600" b="1" i="0" u="none" strike="noStrike" kern="1200" cap="none" spc="0" normalizeH="0" baseline="0" noProof="0" dirty="0" err="1">
                <a:ln>
                  <a:noFill/>
                </a:ln>
                <a:effectLst/>
                <a:uLnTx/>
                <a:uFillTx/>
                <a:latin typeface="+mn-lt"/>
                <a:ea typeface="+mn-ea"/>
                <a:cs typeface="+mn-cs"/>
              </a:rPr>
              <a:t>aimaa</a:t>
            </a:r>
            <a:r>
              <a:rPr kumimoji="0" lang="en-US" sz="3600" b="1" i="0" u="none" strike="noStrike" kern="1200" cap="none" spc="0" normalizeH="0" baseline="0" noProof="0" dirty="0">
                <a:ln>
                  <a:noFill/>
                </a:ln>
                <a:effectLst/>
                <a:uLnTx/>
                <a:uFillTx/>
                <a:latin typeface="+mn-lt"/>
                <a:ea typeface="+mn-ea"/>
                <a:cs typeface="+mn-cs"/>
              </a:rPr>
              <a:t> </a:t>
            </a:r>
            <a:r>
              <a:rPr kumimoji="0" lang="en-US" sz="3600" b="1" i="0" u="none" strike="noStrike" kern="1200" cap="none" spc="0" normalizeH="0" baseline="0" noProof="0" dirty="0" err="1">
                <a:ln>
                  <a:noFill/>
                </a:ln>
                <a:effectLst/>
                <a:uLnTx/>
                <a:uFillTx/>
                <a:latin typeface="+mn-lt"/>
                <a:ea typeface="+mn-ea"/>
                <a:cs typeface="+mn-cs"/>
              </a:rPr>
              <a:t>Rwashdeh</a:t>
            </a:r>
            <a:endParaRPr kumimoji="0" lang="ar-JO" sz="3600" b="1" i="0" u="none" strike="noStrike" kern="1200" cap="none" spc="0" normalizeH="0" baseline="0" noProof="0" dirty="0">
              <a:ln>
                <a:noFill/>
              </a:ln>
              <a:effectLst/>
              <a:uLnTx/>
              <a:uFillTx/>
              <a:latin typeface="+mn-lt"/>
              <a:ea typeface="+mn-ea"/>
              <a:cs typeface="+mn-cs"/>
            </a:endParaRPr>
          </a:p>
        </p:txBody>
      </p:sp>
    </p:spTree>
  </p:cSld>
  <p:clrMapOvr>
    <a:masterClrMapping/>
  </p:clrMapOvr>
  <p:transition advTm="1105"/>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Title 3"/>
          <p:cNvSpPr>
            <a:spLocks noGrp="1"/>
          </p:cNvSpPr>
          <p:nvPr>
            <p:ph type="title"/>
          </p:nvPr>
        </p:nvSpPr>
        <p:spPr>
          <a:xfrm>
            <a:off x="623392" y="28636"/>
            <a:ext cx="10972800" cy="1143000"/>
          </a:xfrm>
        </p:spPr>
        <p:txBody>
          <a:bodyPr>
            <a:noAutofit/>
          </a:bodyPr>
          <a:lstStyle/>
          <a:p>
            <a:pPr algn="l"/>
            <a:br>
              <a:rPr lang="en-US" sz="2800" b="1" dirty="0">
                <a:latin typeface="Andalus" panose="02020603050405020304" pitchFamily="18" charset="-78"/>
                <a:cs typeface="Andalus" panose="02020603050405020304" pitchFamily="18" charset="-78"/>
              </a:rPr>
            </a:br>
            <a:r>
              <a:rPr lang="en-US" sz="2800" b="1" dirty="0" smtClean="0">
                <a:latin typeface="Andalus" panose="02020603050405020304" pitchFamily="18" charset="-78"/>
                <a:cs typeface="Andalus" panose="02020603050405020304" pitchFamily="18" charset="-78"/>
              </a:rPr>
              <a:t>                                            </a:t>
            </a:r>
            <a:r>
              <a:rPr lang="en-US" sz="4800" b="1" dirty="0" smtClean="0">
                <a:latin typeface="Andalus" panose="02020603050405020304" pitchFamily="18" charset="-78"/>
                <a:cs typeface="Andalus" panose="02020603050405020304" pitchFamily="18" charset="-78"/>
              </a:rPr>
              <a:t>Q1</a:t>
            </a:r>
            <a:br>
              <a:rPr lang="en-US" sz="2400" dirty="0"/>
            </a:br>
            <a:endParaRPr lang="ar-JO" sz="2400" dirty="0"/>
          </a:p>
        </p:txBody>
      </p:sp>
      <p:sp>
        <p:nvSpPr>
          <p:cNvPr id="1048593" name="Content Placeholder 2"/>
          <p:cNvSpPr>
            <a:spLocks noGrp="1"/>
          </p:cNvSpPr>
          <p:nvPr>
            <p:ph idx="1"/>
          </p:nvPr>
        </p:nvSpPr>
        <p:spPr>
          <a:xfrm>
            <a:off x="143339" y="1124744"/>
            <a:ext cx="12048661" cy="5472608"/>
          </a:xfrm>
        </p:spPr>
        <p:txBody>
          <a:bodyPr>
            <a:normAutofit/>
          </a:bodyPr>
          <a:lstStyle/>
          <a:p>
            <a:pPr algn="l">
              <a:buNone/>
            </a:pPr>
            <a:r>
              <a:rPr lang="en-US" b="1" dirty="0">
                <a:latin typeface="Andalus" panose="02020603050405020304" pitchFamily="18" charset="-78"/>
                <a:cs typeface="Andalus" panose="02020603050405020304" pitchFamily="18" charset="-78"/>
              </a:rPr>
              <a:t>ultrasound for 50 years old </a:t>
            </a:r>
            <a:r>
              <a:rPr lang="en-US" b="1" i="1" dirty="0">
                <a:latin typeface="Andalus" panose="02020603050405020304" pitchFamily="18" charset="-78"/>
                <a:cs typeface="Andalus" panose="02020603050405020304" pitchFamily="18" charset="-78"/>
              </a:rPr>
              <a:t>post-menopausal</a:t>
            </a:r>
            <a:r>
              <a:rPr lang="en-US" b="1" dirty="0">
                <a:latin typeface="Andalus" panose="02020603050405020304" pitchFamily="18" charset="-78"/>
                <a:cs typeface="Andalus" panose="02020603050405020304" pitchFamily="18" charset="-78"/>
              </a:rPr>
              <a:t> female complaining of right ovarian mass :</a:t>
            </a:r>
            <a:br>
              <a:rPr lang="en-US" b="1" dirty="0">
                <a:latin typeface="Andalus" panose="02020603050405020304" pitchFamily="18" charset="-78"/>
                <a:cs typeface="Andalus" panose="02020603050405020304" pitchFamily="18" charset="-78"/>
              </a:rPr>
            </a:br>
            <a:r>
              <a:rPr lang="en-US" b="1" dirty="0">
                <a:latin typeface="Andalus" panose="02020603050405020304" pitchFamily="18" charset="-78"/>
                <a:cs typeface="Andalus" panose="02020603050405020304" pitchFamily="18" charset="-78"/>
              </a:rPr>
              <a:t>( I think US &gt;&gt; contain solid component , </a:t>
            </a:r>
            <a:r>
              <a:rPr lang="en-US" b="1" dirty="0" smtClean="0">
                <a:latin typeface="Andalus" panose="02020603050405020304" pitchFamily="18" charset="-78"/>
                <a:cs typeface="Andalus" panose="02020603050405020304" pitchFamily="18" charset="-78"/>
              </a:rPr>
              <a:t>multi-</a:t>
            </a:r>
            <a:endParaRPr lang="en-US" b="1" dirty="0" smtClean="0">
              <a:latin typeface="Andalus" panose="02020603050405020304" pitchFamily="18" charset="-78"/>
              <a:cs typeface="Andalus" panose="02020603050405020304" pitchFamily="18" charset="-78"/>
            </a:endParaRPr>
          </a:p>
          <a:p>
            <a:pPr algn="l">
              <a:buNone/>
            </a:pPr>
            <a:r>
              <a:rPr lang="en-US" b="1" dirty="0" err="1" smtClean="0">
                <a:latin typeface="Andalus" panose="02020603050405020304" pitchFamily="18" charset="-78"/>
                <a:cs typeface="Andalus" panose="02020603050405020304" pitchFamily="18" charset="-78"/>
              </a:rPr>
              <a:t>locular</a:t>
            </a:r>
            <a:r>
              <a:rPr lang="en-US" b="1" dirty="0" smtClean="0">
                <a:latin typeface="Andalus" panose="02020603050405020304" pitchFamily="18" charset="-78"/>
                <a:cs typeface="Andalus" panose="02020603050405020304" pitchFamily="18" charset="-78"/>
              </a:rPr>
              <a:t> </a:t>
            </a:r>
            <a:r>
              <a:rPr lang="en-US" b="1" dirty="0">
                <a:latin typeface="Andalus" panose="02020603050405020304" pitchFamily="18" charset="-78"/>
                <a:cs typeface="Andalus" panose="02020603050405020304" pitchFamily="18" charset="-78"/>
              </a:rPr>
              <a:t>)</a:t>
            </a:r>
            <a:endParaRPr lang="en-US" dirty="0" smtClean="0"/>
          </a:p>
          <a:p>
            <a:pPr algn="l">
              <a:buNone/>
            </a:pPr>
            <a:r>
              <a:rPr lang="en-US" dirty="0" smtClean="0"/>
              <a:t>1- </a:t>
            </a:r>
            <a:r>
              <a:rPr lang="en-US" dirty="0"/>
              <a:t>Describe the findings in the ultrasound ? </a:t>
            </a:r>
            <a:endParaRPr lang="en-US" dirty="0"/>
          </a:p>
          <a:p>
            <a:pPr algn="l">
              <a:buNone/>
            </a:pPr>
            <a:r>
              <a:rPr lang="en-US" dirty="0">
                <a:solidFill>
                  <a:srgbClr val="FF0000"/>
                </a:solidFill>
              </a:rPr>
              <a:t>there is </a:t>
            </a:r>
            <a:r>
              <a:rPr lang="en-US" dirty="0" err="1">
                <a:solidFill>
                  <a:srgbClr val="FF0000"/>
                </a:solidFill>
              </a:rPr>
              <a:t>multilocular</a:t>
            </a:r>
            <a:r>
              <a:rPr lang="en-US" dirty="0">
                <a:solidFill>
                  <a:srgbClr val="FF0000"/>
                </a:solidFill>
              </a:rPr>
              <a:t> cyst ,with solid areas and thick wall .</a:t>
            </a:r>
            <a:endParaRPr lang="en-US" dirty="0">
              <a:solidFill>
                <a:srgbClr val="FF0000"/>
              </a:solidFill>
            </a:endParaRPr>
          </a:p>
          <a:p>
            <a:pPr algn="l">
              <a:buNone/>
            </a:pPr>
            <a:r>
              <a:rPr lang="en-US" dirty="0" smtClean="0"/>
              <a:t>2- </a:t>
            </a:r>
            <a:r>
              <a:rPr lang="en-US" dirty="0"/>
              <a:t>What is your provisional diagnosis ?</a:t>
            </a:r>
            <a:endParaRPr lang="en-US" dirty="0"/>
          </a:p>
          <a:p>
            <a:pPr algn="l">
              <a:buNone/>
            </a:pPr>
            <a:r>
              <a:rPr lang="en-US" dirty="0">
                <a:solidFill>
                  <a:srgbClr val="FF0000"/>
                </a:solidFill>
              </a:rPr>
              <a:t>epithelial </a:t>
            </a:r>
            <a:r>
              <a:rPr lang="en-US" dirty="0" err="1">
                <a:solidFill>
                  <a:srgbClr val="FF0000"/>
                </a:solidFill>
              </a:rPr>
              <a:t>ovrian</a:t>
            </a:r>
            <a:r>
              <a:rPr lang="en-US" dirty="0">
                <a:solidFill>
                  <a:srgbClr val="FF0000"/>
                </a:solidFill>
              </a:rPr>
              <a:t> cancer (</a:t>
            </a:r>
            <a:r>
              <a:rPr lang="en-US" dirty="0" err="1">
                <a:solidFill>
                  <a:srgbClr val="FF0000"/>
                </a:solidFill>
              </a:rPr>
              <a:t>m.c.</a:t>
            </a:r>
            <a:r>
              <a:rPr lang="en-US" dirty="0">
                <a:solidFill>
                  <a:srgbClr val="FF0000"/>
                </a:solidFill>
              </a:rPr>
              <a:t> Is serous carcinoma ) </a:t>
            </a:r>
            <a:r>
              <a:rPr lang="ar-JO" dirty="0" smtClean="0"/>
              <a:t> </a:t>
            </a:r>
            <a:r>
              <a:rPr lang="en-US" dirty="0" smtClean="0"/>
              <a:t> </a:t>
            </a:r>
            <a:endParaRPr lang="ar-JO" dirty="0"/>
          </a:p>
        </p:txBody>
      </p:sp>
      <p:sp>
        <p:nvSpPr>
          <p:cNvPr id="2" name="Rectangles 1"/>
          <p:cNvSpPr/>
          <p:nvPr/>
        </p:nvSpPr>
        <p:spPr>
          <a:xfrm>
            <a:off x="0" y="336994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43510" y="440626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2877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0"/>
            <a:ext cx="11247040" cy="6858000"/>
          </a:xfrm>
        </p:spPr>
        <p:txBody>
          <a:bodyPr>
            <a:normAutofit/>
          </a:bodyPr>
          <a:lstStyle/>
          <a:p>
            <a:pPr algn="l">
              <a:buNone/>
            </a:pPr>
            <a:r>
              <a:rPr lang="en-US" dirty="0" smtClean="0"/>
              <a:t>3- </a:t>
            </a:r>
            <a:r>
              <a:rPr lang="en-US" dirty="0"/>
              <a:t>Mention 3 finding on examination ?</a:t>
            </a:r>
            <a:endParaRPr lang="en-US" dirty="0"/>
          </a:p>
          <a:p>
            <a:pPr algn="l">
              <a:buNone/>
            </a:pPr>
            <a:r>
              <a:rPr lang="en-US" dirty="0">
                <a:solidFill>
                  <a:srgbClr val="FF0000"/>
                </a:solidFill>
              </a:rPr>
              <a:t>adnexal mass , palpable inguinal or cervical </a:t>
            </a:r>
            <a:r>
              <a:rPr lang="en-US" dirty="0" err="1" smtClean="0">
                <a:solidFill>
                  <a:srgbClr val="FF0000"/>
                </a:solidFill>
              </a:rPr>
              <a:t>lymphadenopathy</a:t>
            </a:r>
            <a:r>
              <a:rPr lang="en-US" dirty="0" smtClean="0">
                <a:solidFill>
                  <a:srgbClr val="FF0000"/>
                </a:solidFill>
              </a:rPr>
              <a:t> </a:t>
            </a:r>
            <a:r>
              <a:rPr lang="en-US" dirty="0">
                <a:solidFill>
                  <a:srgbClr val="FF0000"/>
                </a:solidFill>
              </a:rPr>
              <a:t>, </a:t>
            </a:r>
            <a:r>
              <a:rPr lang="en-US" dirty="0" err="1">
                <a:solidFill>
                  <a:srgbClr val="FF0000"/>
                </a:solidFill>
              </a:rPr>
              <a:t>acanthosis</a:t>
            </a:r>
            <a:r>
              <a:rPr lang="en-US" dirty="0">
                <a:solidFill>
                  <a:srgbClr val="FF0000"/>
                </a:solidFill>
              </a:rPr>
              <a:t> </a:t>
            </a:r>
            <a:r>
              <a:rPr lang="en-US" dirty="0" smtClean="0">
                <a:solidFill>
                  <a:srgbClr val="FF0000"/>
                </a:solidFill>
              </a:rPr>
              <a:t> ,</a:t>
            </a:r>
            <a:r>
              <a:rPr lang="en-US" dirty="0" err="1" smtClean="0">
                <a:solidFill>
                  <a:srgbClr val="00B050"/>
                </a:solidFill>
              </a:rPr>
              <a:t>ascitis</a:t>
            </a:r>
            <a:r>
              <a:rPr lang="en-US" dirty="0" smtClean="0">
                <a:solidFill>
                  <a:srgbClr val="00B050"/>
                </a:solidFill>
              </a:rPr>
              <a:t>…</a:t>
            </a:r>
            <a:endParaRPr lang="ar-JO" dirty="0" smtClean="0"/>
          </a:p>
          <a:p>
            <a:pPr algn="l">
              <a:buNone/>
            </a:pPr>
            <a:r>
              <a:rPr lang="en-US" dirty="0" smtClean="0"/>
              <a:t>4- </a:t>
            </a:r>
            <a:r>
              <a:rPr lang="en-US" dirty="0"/>
              <a:t>Calculate the risk malignancy index if CA125 is 100 ?  </a:t>
            </a:r>
            <a:endParaRPr lang="en-US" dirty="0"/>
          </a:p>
          <a:p>
            <a:pPr algn="l" rtl="0"/>
            <a:r>
              <a:rPr lang="en-US" dirty="0">
                <a:solidFill>
                  <a:srgbClr val="FF0000"/>
                </a:solidFill>
              </a:rPr>
              <a:t>RMI =U *M*CA125 </a:t>
            </a:r>
            <a:endParaRPr lang="en-US" dirty="0">
              <a:solidFill>
                <a:srgbClr val="FF0000"/>
              </a:solidFill>
            </a:endParaRPr>
          </a:p>
          <a:p>
            <a:pPr algn="l" rtl="0"/>
            <a:r>
              <a:rPr lang="en-US" dirty="0">
                <a:solidFill>
                  <a:srgbClr val="FF0000"/>
                </a:solidFill>
              </a:rPr>
              <a:t>U=</a:t>
            </a:r>
            <a:r>
              <a:rPr lang="en-US" dirty="0" err="1">
                <a:solidFill>
                  <a:srgbClr val="FF0000"/>
                </a:solidFill>
              </a:rPr>
              <a:t>multilocular</a:t>
            </a:r>
            <a:r>
              <a:rPr lang="en-US" dirty="0">
                <a:solidFill>
                  <a:srgbClr val="FF0000"/>
                </a:solidFill>
              </a:rPr>
              <a:t>/solid  </a:t>
            </a:r>
            <a:r>
              <a:rPr lang="en-US" dirty="0" err="1">
                <a:solidFill>
                  <a:srgbClr val="FF0000"/>
                </a:solidFill>
              </a:rPr>
              <a:t>Soo</a:t>
            </a:r>
            <a:r>
              <a:rPr lang="en-US" dirty="0">
                <a:solidFill>
                  <a:srgbClr val="FF0000"/>
                </a:solidFill>
              </a:rPr>
              <a:t> give U ...3 </a:t>
            </a:r>
            <a:endParaRPr lang="en-US" dirty="0">
              <a:solidFill>
                <a:srgbClr val="FF0000"/>
              </a:solidFill>
            </a:endParaRPr>
          </a:p>
          <a:p>
            <a:pPr algn="l" rtl="0"/>
            <a:r>
              <a:rPr lang="en-US" dirty="0">
                <a:solidFill>
                  <a:srgbClr val="FF0000"/>
                </a:solidFill>
              </a:rPr>
              <a:t>M= she is </a:t>
            </a:r>
            <a:r>
              <a:rPr lang="en-US" dirty="0" err="1">
                <a:solidFill>
                  <a:srgbClr val="FF0000"/>
                </a:solidFill>
              </a:rPr>
              <a:t>menopaused</a:t>
            </a:r>
            <a:r>
              <a:rPr lang="en-US" dirty="0">
                <a:solidFill>
                  <a:srgbClr val="FF0000"/>
                </a:solidFill>
              </a:rPr>
              <a:t> </a:t>
            </a:r>
            <a:r>
              <a:rPr lang="en-US" dirty="0" err="1">
                <a:solidFill>
                  <a:srgbClr val="FF0000"/>
                </a:solidFill>
              </a:rPr>
              <a:t>Soo</a:t>
            </a:r>
            <a:r>
              <a:rPr lang="en-US" dirty="0">
                <a:solidFill>
                  <a:srgbClr val="FF0000"/>
                </a:solidFill>
              </a:rPr>
              <a:t> give M..</a:t>
            </a:r>
            <a:r>
              <a:rPr lang="en-US" dirty="0" smtClean="0">
                <a:solidFill>
                  <a:srgbClr val="FF0000"/>
                </a:solidFill>
              </a:rPr>
              <a:t>3</a:t>
            </a:r>
            <a:endParaRPr lang="en-US" dirty="0">
              <a:solidFill>
                <a:srgbClr val="FF0000"/>
              </a:solidFill>
            </a:endParaRPr>
          </a:p>
          <a:p>
            <a:pPr algn="l" rtl="0"/>
            <a:r>
              <a:rPr lang="en-US" dirty="0">
                <a:solidFill>
                  <a:srgbClr val="FF0000"/>
                </a:solidFill>
              </a:rPr>
              <a:t>CA125 from the question...100</a:t>
            </a:r>
            <a:endParaRPr lang="en-US" dirty="0">
              <a:solidFill>
                <a:srgbClr val="FF0000"/>
              </a:solidFill>
            </a:endParaRPr>
          </a:p>
          <a:p>
            <a:pPr algn="l" rtl="0"/>
            <a:r>
              <a:rPr lang="en-US" dirty="0">
                <a:solidFill>
                  <a:srgbClr val="FF0000"/>
                </a:solidFill>
              </a:rPr>
              <a:t>RMI =</a:t>
            </a:r>
            <a:r>
              <a:rPr lang="en-US" dirty="0" smtClean="0">
                <a:solidFill>
                  <a:srgbClr val="FF0000"/>
                </a:solidFill>
              </a:rPr>
              <a:t>900</a:t>
            </a:r>
            <a:endParaRPr lang="ar-JO" dirty="0"/>
          </a:p>
          <a:p>
            <a:pPr algn="l" rtl="0"/>
            <a:r>
              <a:rPr lang="en-US" dirty="0" smtClean="0"/>
              <a:t>5- </a:t>
            </a:r>
            <a:r>
              <a:rPr lang="en-US" dirty="0"/>
              <a:t>What is your plan </a:t>
            </a:r>
            <a:r>
              <a:rPr lang="en-US" dirty="0" smtClean="0"/>
              <a:t>for </a:t>
            </a:r>
            <a:r>
              <a:rPr lang="en-US" dirty="0"/>
              <a:t>management </a:t>
            </a:r>
            <a:r>
              <a:rPr lang="en-US" dirty="0" smtClean="0"/>
              <a:t>?</a:t>
            </a:r>
            <a:endParaRPr lang="en-US" dirty="0"/>
          </a:p>
          <a:p>
            <a:pPr marL="0" indent="0" algn="l" rtl="0">
              <a:buNone/>
            </a:pPr>
            <a:r>
              <a:rPr lang="en-US" dirty="0" smtClean="0">
                <a:solidFill>
                  <a:srgbClr val="FF0000"/>
                </a:solidFill>
              </a:rPr>
              <a:t> it's </a:t>
            </a:r>
            <a:r>
              <a:rPr lang="en-US" dirty="0">
                <a:solidFill>
                  <a:srgbClr val="FF0000"/>
                </a:solidFill>
              </a:rPr>
              <a:t>high risk </a:t>
            </a:r>
            <a:r>
              <a:rPr lang="en-US" dirty="0" err="1">
                <a:solidFill>
                  <a:srgbClr val="FF0000"/>
                </a:solidFill>
              </a:rPr>
              <a:t>Soo</a:t>
            </a:r>
            <a:r>
              <a:rPr lang="en-US" dirty="0">
                <a:solidFill>
                  <a:srgbClr val="FF0000"/>
                </a:solidFill>
              </a:rPr>
              <a:t>  </a:t>
            </a:r>
            <a:r>
              <a:rPr lang="en-US" dirty="0" err="1">
                <a:solidFill>
                  <a:srgbClr val="FF0000"/>
                </a:solidFill>
              </a:rPr>
              <a:t>cytoreductive</a:t>
            </a:r>
            <a:r>
              <a:rPr lang="en-US" dirty="0">
                <a:solidFill>
                  <a:srgbClr val="FF0000"/>
                </a:solidFill>
              </a:rPr>
              <a:t> surgery</a:t>
            </a:r>
            <a:endParaRPr lang="en-US" dirty="0"/>
          </a:p>
        </p:txBody>
      </p:sp>
      <p:sp>
        <p:nvSpPr>
          <p:cNvPr id="4" name="Rectangles 3"/>
          <p:cNvSpPr/>
          <p:nvPr/>
        </p:nvSpPr>
        <p:spPr>
          <a:xfrm>
            <a:off x="231140" y="516890"/>
            <a:ext cx="9761220" cy="799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335280" y="1967865"/>
            <a:ext cx="9761220" cy="2418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456565" y="496379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74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5"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171400"/>
            <a:ext cx="10972800" cy="1143000"/>
          </a:xfrm>
        </p:spPr>
        <p:txBody>
          <a:bodyPr/>
          <a:lstStyle/>
          <a:p>
            <a:r>
              <a:rPr lang="en-US" b="1" dirty="0">
                <a:latin typeface="Andalus" panose="02020603050405020304" pitchFamily="18" charset="-78"/>
                <a:cs typeface="Andalus" panose="02020603050405020304" pitchFamily="18" charset="-78"/>
              </a:rPr>
              <a:t>Q2</a:t>
            </a:r>
            <a:endParaRPr lang="en-US" dirty="0"/>
          </a:p>
        </p:txBody>
      </p:sp>
      <p:sp>
        <p:nvSpPr>
          <p:cNvPr id="11" name="Content Placeholder 10"/>
          <p:cNvSpPr>
            <a:spLocks noGrp="1"/>
          </p:cNvSpPr>
          <p:nvPr>
            <p:ph idx="1"/>
          </p:nvPr>
        </p:nvSpPr>
        <p:spPr>
          <a:xfrm>
            <a:off x="-1" y="908720"/>
            <a:ext cx="12191999" cy="5949280"/>
          </a:xfrm>
        </p:spPr>
        <p:txBody>
          <a:bodyPr>
            <a:normAutofit fontScale="90000" lnSpcReduction="10000"/>
          </a:bodyPr>
          <a:lstStyle/>
          <a:p>
            <a:pPr algn="l" rtl="0"/>
            <a:r>
              <a:rPr lang="en-US" b="1" dirty="0">
                <a:latin typeface="Andalus" panose="02020603050405020304" pitchFamily="18" charset="-78"/>
                <a:cs typeface="Andalus" panose="02020603050405020304" pitchFamily="18" charset="-78"/>
              </a:rPr>
              <a:t>ultrasound for 9 weeks pregnant </a:t>
            </a:r>
            <a:endParaRPr lang="en-US" b="1" dirty="0" smtClean="0">
              <a:latin typeface="Andalus" panose="02020603050405020304" pitchFamily="18" charset="-78"/>
              <a:cs typeface="Andalus" panose="02020603050405020304" pitchFamily="18" charset="-78"/>
            </a:endParaRPr>
          </a:p>
          <a:p>
            <a:pPr marL="0" indent="0" algn="l" rtl="0">
              <a:buNone/>
            </a:pPr>
            <a:r>
              <a:rPr lang="en-US" b="1" dirty="0" smtClean="0">
                <a:latin typeface="Andalus" panose="02020603050405020304" pitchFamily="18" charset="-78"/>
                <a:cs typeface="Andalus" panose="02020603050405020304" pitchFamily="18" charset="-78"/>
              </a:rPr>
              <a:t>women  </a:t>
            </a:r>
            <a:endParaRPr lang="en-US" b="1" dirty="0" smtClean="0">
              <a:latin typeface="Andalus" panose="02020603050405020304" pitchFamily="18" charset="-78"/>
              <a:cs typeface="Andalus" panose="02020603050405020304" pitchFamily="18" charset="-78"/>
            </a:endParaRPr>
          </a:p>
          <a:p>
            <a:pPr marL="0" indent="0" algn="l" rtl="0">
              <a:buNone/>
            </a:pPr>
            <a:r>
              <a:rPr lang="en-US" dirty="0" smtClean="0"/>
              <a:t>1- </a:t>
            </a:r>
            <a:r>
              <a:rPr lang="en-US" dirty="0"/>
              <a:t>What are the findings in the </a:t>
            </a:r>
            <a:endParaRPr lang="en-US" dirty="0" smtClean="0"/>
          </a:p>
          <a:p>
            <a:pPr marL="0" indent="0" algn="l" rtl="0">
              <a:buNone/>
            </a:pPr>
            <a:r>
              <a:rPr lang="en-US" dirty="0" smtClean="0"/>
              <a:t>ultrasound ?</a:t>
            </a:r>
            <a:endParaRPr lang="en-US" dirty="0"/>
          </a:p>
          <a:p>
            <a:pPr marL="0" indent="0" algn="l" rtl="0">
              <a:buNone/>
            </a:pPr>
            <a:r>
              <a:rPr lang="en-US" dirty="0">
                <a:solidFill>
                  <a:srgbClr val="FF0000"/>
                </a:solidFill>
              </a:rPr>
              <a:t>2 gestational sacs with thin </a:t>
            </a:r>
            <a:r>
              <a:rPr lang="en-US" dirty="0" err="1">
                <a:solidFill>
                  <a:srgbClr val="FF0000"/>
                </a:solidFill>
              </a:rPr>
              <a:t>intertwin</a:t>
            </a:r>
            <a:r>
              <a:rPr lang="en-US" dirty="0">
                <a:solidFill>
                  <a:srgbClr val="FF0000"/>
                </a:solidFill>
              </a:rPr>
              <a:t> membrane</a:t>
            </a:r>
            <a:endParaRPr lang="en-US" dirty="0">
              <a:solidFill>
                <a:srgbClr val="FF0000"/>
              </a:solidFill>
            </a:endParaRPr>
          </a:p>
          <a:p>
            <a:pPr marL="0" indent="0" algn="l" rtl="0">
              <a:buNone/>
            </a:pPr>
            <a:r>
              <a:rPr lang="en-US" altLang="zh-CN" dirty="0"/>
              <a:t>2-what is your diagnosis </a:t>
            </a:r>
            <a:endParaRPr lang="zh-CN" altLang="en-US" dirty="0"/>
          </a:p>
          <a:p>
            <a:pPr marL="0" indent="0" algn="l" rtl="0">
              <a:buNone/>
            </a:pPr>
            <a:r>
              <a:rPr lang="en-US" dirty="0" err="1">
                <a:solidFill>
                  <a:srgbClr val="FF0000"/>
                </a:solidFill>
              </a:rPr>
              <a:t>monochorionic</a:t>
            </a:r>
            <a:r>
              <a:rPr lang="en-US" dirty="0">
                <a:solidFill>
                  <a:srgbClr val="FF0000"/>
                </a:solidFill>
              </a:rPr>
              <a:t> </a:t>
            </a:r>
            <a:r>
              <a:rPr lang="en-US" dirty="0" err="1">
                <a:solidFill>
                  <a:srgbClr val="FF0000"/>
                </a:solidFill>
              </a:rPr>
              <a:t>diamniotic</a:t>
            </a:r>
            <a:r>
              <a:rPr lang="en-US" dirty="0">
                <a:solidFill>
                  <a:srgbClr val="FF0000"/>
                </a:solidFill>
              </a:rPr>
              <a:t> twins</a:t>
            </a:r>
            <a:endParaRPr lang="en-US" dirty="0">
              <a:solidFill>
                <a:srgbClr val="FF0000"/>
              </a:solidFill>
            </a:endParaRPr>
          </a:p>
          <a:p>
            <a:pPr marL="0" indent="0" algn="l" rtl="0">
              <a:buNone/>
            </a:pPr>
            <a:r>
              <a:rPr lang="en-US" dirty="0"/>
              <a:t>3- When the next visit should be and why </a:t>
            </a:r>
            <a:r>
              <a:rPr lang="en-US" dirty="0" smtClean="0"/>
              <a:t>?</a:t>
            </a:r>
            <a:endParaRPr lang="en-US" dirty="0" smtClean="0"/>
          </a:p>
          <a:p>
            <a:pPr marL="0" indent="0" algn="l" rtl="0">
              <a:buNone/>
            </a:pPr>
            <a:r>
              <a:rPr lang="en-US" dirty="0" err="1">
                <a:solidFill>
                  <a:srgbClr val="FF0000"/>
                </a:solidFill>
              </a:rPr>
              <a:t>Bec</a:t>
            </a:r>
            <a:r>
              <a:rPr lang="en-US" dirty="0">
                <a:solidFill>
                  <a:srgbClr val="FF0000"/>
                </a:solidFill>
              </a:rPr>
              <a:t> it's </a:t>
            </a:r>
            <a:r>
              <a:rPr lang="en-US" dirty="0" err="1">
                <a:solidFill>
                  <a:srgbClr val="FF0000"/>
                </a:solidFill>
              </a:rPr>
              <a:t>monochorionic</a:t>
            </a:r>
            <a:r>
              <a:rPr lang="en-US" dirty="0">
                <a:solidFill>
                  <a:srgbClr val="FF0000"/>
                </a:solidFill>
              </a:rPr>
              <a:t> </a:t>
            </a:r>
            <a:r>
              <a:rPr lang="en-US" dirty="0" err="1">
                <a:solidFill>
                  <a:srgbClr val="FF0000"/>
                </a:solidFill>
              </a:rPr>
              <a:t>diamniotic</a:t>
            </a:r>
            <a:r>
              <a:rPr lang="en-US" dirty="0">
                <a:solidFill>
                  <a:srgbClr val="FF0000"/>
                </a:solidFill>
              </a:rPr>
              <a:t> the next visit will be within 2 weeks (11 week</a:t>
            </a:r>
            <a:r>
              <a:rPr lang="en-US" dirty="0" smtClean="0">
                <a:solidFill>
                  <a:srgbClr val="FF0000"/>
                </a:solidFill>
              </a:rPr>
              <a:t>) </a:t>
            </a:r>
            <a:r>
              <a:rPr lang="en-US" dirty="0" smtClean="0">
                <a:solidFill>
                  <a:srgbClr val="00B050"/>
                </a:solidFill>
              </a:rPr>
              <a:t>this true but started at 16w so the next visit will be in 11 w but not because it </a:t>
            </a:r>
            <a:r>
              <a:rPr lang="en-US" dirty="0" err="1" smtClean="0">
                <a:solidFill>
                  <a:srgbClr val="00B050"/>
                </a:solidFill>
              </a:rPr>
              <a:t>monochoroinic</a:t>
            </a:r>
            <a:r>
              <a:rPr lang="en-US" dirty="0" smtClean="0">
                <a:solidFill>
                  <a:srgbClr val="00B050"/>
                </a:solidFill>
              </a:rPr>
              <a:t> but to </a:t>
            </a:r>
            <a:r>
              <a:rPr lang="en-US" dirty="0" err="1" smtClean="0">
                <a:solidFill>
                  <a:srgbClr val="00B050"/>
                </a:solidFill>
              </a:rPr>
              <a:t>confirim</a:t>
            </a:r>
            <a:r>
              <a:rPr lang="en-US" dirty="0" smtClean="0">
                <a:solidFill>
                  <a:srgbClr val="00B050"/>
                </a:solidFill>
              </a:rPr>
              <a:t> </a:t>
            </a:r>
            <a:r>
              <a:rPr lang="en-US" dirty="0" err="1" smtClean="0">
                <a:solidFill>
                  <a:srgbClr val="00B050"/>
                </a:solidFill>
              </a:rPr>
              <a:t>vaiablity</a:t>
            </a:r>
            <a:r>
              <a:rPr lang="en-US" dirty="0" smtClean="0">
                <a:solidFill>
                  <a:srgbClr val="00B050"/>
                </a:solidFill>
              </a:rPr>
              <a:t> …..</a:t>
            </a:r>
            <a:r>
              <a:rPr lang="ar-JO" dirty="0" smtClean="0">
                <a:solidFill>
                  <a:srgbClr val="00B050"/>
                </a:solidFill>
              </a:rPr>
              <a:t>من المحاضرة</a:t>
            </a:r>
            <a:endParaRPr lang="en-US" dirty="0" smtClean="0">
              <a:solidFill>
                <a:srgbClr val="00B050"/>
              </a:solidFill>
            </a:endParaRPr>
          </a:p>
          <a:p>
            <a:pPr marL="0" indent="0" algn="l" rtl="0">
              <a:buNone/>
            </a:pPr>
            <a:r>
              <a:rPr lang="en-US" dirty="0" smtClean="0"/>
              <a:t>4-If </a:t>
            </a:r>
            <a:r>
              <a:rPr lang="en-US" dirty="0"/>
              <a:t>the pt. reach 32 weeks without complications at which GA you will deliver and by what</a:t>
            </a:r>
            <a:endParaRPr lang="en-US" dirty="0" smtClean="0">
              <a:solidFill>
                <a:srgbClr val="FF0000"/>
              </a:solidFill>
            </a:endParaRPr>
          </a:p>
          <a:p>
            <a:pPr marL="0" indent="0" algn="l" rtl="0">
              <a:buNone/>
            </a:pPr>
            <a:r>
              <a:rPr lang="en-US" dirty="0">
                <a:solidFill>
                  <a:srgbClr val="FF0000"/>
                </a:solidFill>
              </a:rPr>
              <a:t>at 36-37 weeks by </a:t>
            </a:r>
            <a:r>
              <a:rPr lang="en-US" dirty="0" smtClean="0">
                <a:solidFill>
                  <a:srgbClr val="00B050"/>
                </a:solidFill>
              </a:rPr>
              <a:t>CS</a:t>
            </a:r>
            <a:r>
              <a:rPr lang="en-US" dirty="0" smtClean="0">
                <a:solidFill>
                  <a:srgbClr val="FF0000"/>
                </a:solidFill>
              </a:rPr>
              <a:t> </a:t>
            </a:r>
            <a:r>
              <a:rPr lang="en-US" dirty="0">
                <a:solidFill>
                  <a:srgbClr val="00B050"/>
                </a:solidFill>
              </a:rPr>
              <a:t>delivery </a:t>
            </a:r>
            <a:r>
              <a:rPr lang="en-US" dirty="0" smtClean="0">
                <a:solidFill>
                  <a:srgbClr val="00B050"/>
                </a:solidFill>
              </a:rPr>
              <a:t> </a:t>
            </a:r>
            <a:r>
              <a:rPr lang="ar-JO" dirty="0" smtClean="0">
                <a:solidFill>
                  <a:srgbClr val="00B050"/>
                </a:solidFill>
              </a:rPr>
              <a:t>د.أحلام حكتها بمورننغ بس بالمحاضرة مكتوب اذا </a:t>
            </a:r>
            <a:r>
              <a:rPr lang="en-US" dirty="0" err="1" smtClean="0">
                <a:solidFill>
                  <a:srgbClr val="00B050"/>
                </a:solidFill>
              </a:rPr>
              <a:t>monoaminoitic</a:t>
            </a:r>
            <a:r>
              <a:rPr lang="en-US" dirty="0" smtClean="0">
                <a:solidFill>
                  <a:srgbClr val="00B050"/>
                </a:solidFill>
              </a:rPr>
              <a:t> even the answer is vaginal according to presentation … </a:t>
            </a:r>
            <a:endParaRPr lang="en-US" dirty="0">
              <a:solidFill>
                <a:srgbClr val="00B050"/>
              </a:solidFill>
            </a:endParaRPr>
          </a:p>
          <a:p>
            <a:pPr algn="l" rtl="0"/>
            <a:endParaRPr lang="en-US" dirty="0"/>
          </a:p>
        </p:txBody>
      </p:sp>
      <p:pic>
        <p:nvPicPr>
          <p:cNvPr id="12" name="Picture 2"/>
          <p:cNvPicPr>
            <a:picLocks noChangeAspect="1" noChangeArrowheads="1"/>
          </p:cNvPicPr>
          <p:nvPr/>
        </p:nvPicPr>
        <p:blipFill>
          <a:blip r:embed="rId1" cstate="print"/>
          <a:srcRect/>
          <a:stretch>
            <a:fillRect/>
          </a:stretch>
        </p:blipFill>
        <p:spPr bwMode="auto">
          <a:xfrm>
            <a:off x="7728182" y="1"/>
            <a:ext cx="4463817" cy="2476197"/>
          </a:xfrm>
          <a:prstGeom prst="rect">
            <a:avLst/>
          </a:prstGeom>
          <a:noFill/>
          <a:ln w="9525">
            <a:noFill/>
            <a:miter lim="800000"/>
            <a:headEnd/>
            <a:tailEnd/>
          </a:ln>
        </p:spPr>
      </p:pic>
      <p:sp>
        <p:nvSpPr>
          <p:cNvPr id="4" name="Rectangles 3"/>
          <p:cNvSpPr/>
          <p:nvPr/>
        </p:nvSpPr>
        <p:spPr>
          <a:xfrm>
            <a:off x="55880" y="253619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0" y="342836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0" y="4312920"/>
            <a:ext cx="12021820" cy="1059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55880" y="5864225"/>
            <a:ext cx="11755120" cy="767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788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5" grpId="0" bldLvl="0" animBg="1"/>
      <p:bldP spid="6"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Content Placeholder 2"/>
          <p:cNvSpPr>
            <a:spLocks noGrp="1"/>
          </p:cNvSpPr>
          <p:nvPr>
            <p:ph idx="1"/>
          </p:nvPr>
        </p:nvSpPr>
        <p:spPr>
          <a:xfrm>
            <a:off x="239350" y="404665"/>
            <a:ext cx="11425269" cy="6421272"/>
          </a:xfrm>
        </p:spPr>
        <p:txBody>
          <a:bodyPr>
            <a:normAutofit/>
          </a:bodyPr>
          <a:lstStyle/>
          <a:p>
            <a:pPr algn="l">
              <a:buNone/>
            </a:pPr>
            <a:r>
              <a:rPr lang="en-US" dirty="0"/>
              <a:t>5</a:t>
            </a:r>
            <a:r>
              <a:rPr lang="en-US" dirty="0" smtClean="0"/>
              <a:t>- </a:t>
            </a:r>
            <a:r>
              <a:rPr lang="en-US" dirty="0"/>
              <a:t>What is the name of the </a:t>
            </a:r>
            <a:r>
              <a:rPr lang="en-US" dirty="0" smtClean="0"/>
              <a:t>complication </a:t>
            </a:r>
            <a:endParaRPr lang="en-US" dirty="0" smtClean="0"/>
          </a:p>
          <a:p>
            <a:pPr algn="l">
              <a:buNone/>
            </a:pPr>
            <a:r>
              <a:rPr lang="en-US" dirty="0" smtClean="0"/>
              <a:t>that </a:t>
            </a:r>
            <a:r>
              <a:rPr lang="en-US" dirty="0"/>
              <a:t>is </a:t>
            </a:r>
            <a:r>
              <a:rPr lang="en-US" dirty="0" smtClean="0"/>
              <a:t>shown </a:t>
            </a:r>
            <a:r>
              <a:rPr lang="en-US" dirty="0"/>
              <a:t>in the picture </a:t>
            </a:r>
            <a:r>
              <a:rPr lang="en-US" dirty="0" smtClean="0"/>
              <a:t>? </a:t>
            </a:r>
            <a:endParaRPr lang="en-US" dirty="0" smtClean="0"/>
          </a:p>
          <a:p>
            <a:pPr algn="l">
              <a:buNone/>
            </a:pPr>
            <a:r>
              <a:rPr lang="en-US" dirty="0">
                <a:solidFill>
                  <a:srgbClr val="FF0000"/>
                </a:solidFill>
              </a:rPr>
              <a:t>twin to twin </a:t>
            </a:r>
            <a:r>
              <a:rPr lang="en-US" dirty="0" smtClean="0">
                <a:solidFill>
                  <a:srgbClr val="FF0000"/>
                </a:solidFill>
              </a:rPr>
              <a:t>transfusion</a:t>
            </a:r>
            <a:endParaRPr lang="en-US" dirty="0" smtClean="0"/>
          </a:p>
          <a:p>
            <a:pPr algn="l">
              <a:buNone/>
            </a:pPr>
            <a:endParaRPr lang="en-US" dirty="0" smtClean="0"/>
          </a:p>
          <a:p>
            <a:pPr algn="l">
              <a:buNone/>
            </a:pPr>
            <a:r>
              <a:rPr lang="en-US" dirty="0" smtClean="0"/>
              <a:t>6- </a:t>
            </a:r>
            <a:r>
              <a:rPr lang="en-US" dirty="0"/>
              <a:t>What are the finding on ultrasound for </a:t>
            </a:r>
            <a:r>
              <a:rPr lang="en-US" dirty="0" smtClean="0"/>
              <a:t>this complication </a:t>
            </a:r>
            <a:r>
              <a:rPr lang="en-US" dirty="0"/>
              <a:t>? </a:t>
            </a:r>
            <a:endParaRPr lang="en-US" dirty="0" smtClean="0"/>
          </a:p>
          <a:p>
            <a:pPr algn="l" rtl="0"/>
            <a:r>
              <a:rPr lang="en-US" dirty="0">
                <a:solidFill>
                  <a:srgbClr val="FF0000"/>
                </a:solidFill>
              </a:rPr>
              <a:t>a) single placenta </a:t>
            </a:r>
            <a:r>
              <a:rPr lang="en-US" dirty="0" smtClean="0">
                <a:solidFill>
                  <a:srgbClr val="FF0000"/>
                </a:solidFill>
              </a:rPr>
              <a:t>         b</a:t>
            </a:r>
            <a:r>
              <a:rPr lang="en-US" dirty="0">
                <a:solidFill>
                  <a:srgbClr val="FF0000"/>
                </a:solidFill>
              </a:rPr>
              <a:t>) sex concordance</a:t>
            </a:r>
            <a:endParaRPr lang="en-US" dirty="0">
              <a:solidFill>
                <a:srgbClr val="FF0000"/>
              </a:solidFill>
            </a:endParaRPr>
          </a:p>
          <a:p>
            <a:pPr algn="l" rtl="0"/>
            <a:r>
              <a:rPr lang="en-US" dirty="0">
                <a:solidFill>
                  <a:srgbClr val="FF0000"/>
                </a:solidFill>
              </a:rPr>
              <a:t>c) growth discordance  </a:t>
            </a:r>
            <a:r>
              <a:rPr lang="en-US" dirty="0" smtClean="0">
                <a:solidFill>
                  <a:srgbClr val="FF0000"/>
                </a:solidFill>
              </a:rPr>
              <a:t> </a:t>
            </a:r>
            <a:r>
              <a:rPr lang="en-US" dirty="0">
                <a:solidFill>
                  <a:srgbClr val="FF0000"/>
                </a:solidFill>
              </a:rPr>
              <a:t>d) discrepancy in amniotic fluid   </a:t>
            </a:r>
            <a:r>
              <a:rPr lang="en-US" dirty="0" smtClean="0">
                <a:solidFill>
                  <a:srgbClr val="FF0000"/>
                </a:solidFill>
              </a:rPr>
              <a:t>                   </a:t>
            </a:r>
            <a:r>
              <a:rPr lang="en-US" dirty="0">
                <a:solidFill>
                  <a:srgbClr val="FF0000"/>
                </a:solidFill>
              </a:rPr>
              <a:t>e)one fetus will be </a:t>
            </a:r>
            <a:r>
              <a:rPr lang="en-US" dirty="0" err="1">
                <a:solidFill>
                  <a:srgbClr val="FF0000"/>
                </a:solidFill>
              </a:rPr>
              <a:t>hydropic</a:t>
            </a:r>
            <a:r>
              <a:rPr lang="en-US" dirty="0">
                <a:solidFill>
                  <a:srgbClr val="FF0000"/>
                </a:solidFill>
              </a:rPr>
              <a:t>  </a:t>
            </a:r>
            <a:endParaRPr lang="en-US" dirty="0">
              <a:solidFill>
                <a:srgbClr val="FF0000"/>
              </a:solidFill>
            </a:endParaRPr>
          </a:p>
          <a:p>
            <a:pPr algn="l" rtl="0"/>
            <a:r>
              <a:rPr lang="en-US" dirty="0">
                <a:solidFill>
                  <a:srgbClr val="FF0000"/>
                </a:solidFill>
              </a:rPr>
              <a:t>f) abnormal </a:t>
            </a:r>
            <a:r>
              <a:rPr lang="en-US" dirty="0" err="1">
                <a:solidFill>
                  <a:srgbClr val="FF0000"/>
                </a:solidFill>
              </a:rPr>
              <a:t>umbalical</a:t>
            </a:r>
            <a:r>
              <a:rPr lang="en-US" dirty="0">
                <a:solidFill>
                  <a:srgbClr val="FF0000"/>
                </a:solidFill>
              </a:rPr>
              <a:t> artery Doppler </a:t>
            </a:r>
            <a:endParaRPr lang="en-US" dirty="0">
              <a:solidFill>
                <a:srgbClr val="FF0000"/>
              </a:solidFill>
            </a:endParaRPr>
          </a:p>
          <a:p>
            <a:pPr algn="l">
              <a:buNone/>
            </a:pPr>
            <a:endParaRPr lang="zh-CN" altLang="en-US" dirty="0"/>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072331" y="1"/>
            <a:ext cx="3119669" cy="257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s 3"/>
          <p:cNvSpPr/>
          <p:nvPr/>
        </p:nvSpPr>
        <p:spPr>
          <a:xfrm>
            <a:off x="80645" y="1367790"/>
            <a:ext cx="8585200" cy="890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139065" y="2936240"/>
            <a:ext cx="11654155" cy="2192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8419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71400"/>
            <a:ext cx="10972800" cy="1143000"/>
          </a:xfrm>
        </p:spPr>
        <p:txBody>
          <a:bodyPr/>
          <a:lstStyle/>
          <a:p>
            <a:r>
              <a:rPr lang="en-US" b="1" dirty="0">
                <a:latin typeface="Andalus" panose="02020603050405020304" pitchFamily="18" charset="-78"/>
                <a:cs typeface="Andalus" panose="02020603050405020304" pitchFamily="18" charset="-78"/>
              </a:rPr>
              <a:t>Q3</a:t>
            </a:r>
            <a:endParaRPr lang="en-US" dirty="0"/>
          </a:p>
        </p:txBody>
      </p:sp>
      <p:sp>
        <p:nvSpPr>
          <p:cNvPr id="1048596" name="Content Placeholder 2"/>
          <p:cNvSpPr>
            <a:spLocks noGrp="1"/>
          </p:cNvSpPr>
          <p:nvPr>
            <p:ph idx="1"/>
          </p:nvPr>
        </p:nvSpPr>
        <p:spPr>
          <a:xfrm>
            <a:off x="0" y="908721"/>
            <a:ext cx="10972800" cy="5949281"/>
          </a:xfrm>
        </p:spPr>
        <p:txBody>
          <a:bodyPr>
            <a:normAutofit/>
          </a:bodyPr>
          <a:lstStyle/>
          <a:p>
            <a:pPr algn="l">
              <a:buNone/>
            </a:pPr>
            <a:r>
              <a:rPr lang="en-US" sz="4000" b="1" dirty="0" smtClean="0">
                <a:latin typeface="Andalus" panose="02020603050405020304" pitchFamily="18" charset="-78"/>
                <a:cs typeface="Andalus" panose="02020603050405020304" pitchFamily="18" charset="-78"/>
              </a:rPr>
              <a:t> </a:t>
            </a:r>
            <a:r>
              <a:rPr lang="en-US" sz="4000" b="1" dirty="0">
                <a:latin typeface="Andalus" panose="02020603050405020304" pitchFamily="18" charset="-78"/>
                <a:cs typeface="Andalus" panose="02020603050405020304" pitchFamily="18" charset="-78"/>
              </a:rPr>
              <a:t>infertility </a:t>
            </a:r>
            <a:r>
              <a:rPr lang="en-US" sz="4000" b="1" dirty="0" smtClean="0">
                <a:latin typeface="Andalus" panose="02020603050405020304" pitchFamily="18" charset="-78"/>
                <a:cs typeface="Andalus" panose="02020603050405020304" pitchFamily="18" charset="-78"/>
              </a:rPr>
              <a:t>( </a:t>
            </a:r>
            <a:r>
              <a:rPr lang="en-US" sz="4000" b="1" dirty="0" err="1">
                <a:latin typeface="Andalus" panose="02020603050405020304" pitchFamily="18" charset="-78"/>
                <a:cs typeface="Andalus" panose="02020603050405020304" pitchFamily="18" charset="-78"/>
              </a:rPr>
              <a:t>Azosperima</a:t>
            </a:r>
            <a:r>
              <a:rPr lang="en-US" sz="4000" b="1" dirty="0">
                <a:latin typeface="Andalus" panose="02020603050405020304" pitchFamily="18" charset="-78"/>
                <a:cs typeface="Andalus" panose="02020603050405020304" pitchFamily="18" charset="-78"/>
              </a:rPr>
              <a:t> </a:t>
            </a:r>
            <a:endParaRPr lang="en-US" sz="4000" b="1" dirty="0" smtClean="0">
              <a:latin typeface="Andalus" panose="02020603050405020304" pitchFamily="18" charset="-78"/>
              <a:cs typeface="Andalus" panose="02020603050405020304" pitchFamily="18" charset="-78"/>
            </a:endParaRPr>
          </a:p>
          <a:p>
            <a:pPr algn="l">
              <a:buNone/>
            </a:pPr>
            <a:r>
              <a:rPr lang="en-US" sz="4000" b="1" dirty="0" smtClean="0">
                <a:latin typeface="Andalus" panose="02020603050405020304" pitchFamily="18" charset="-78"/>
                <a:cs typeface="Andalus" panose="02020603050405020304" pitchFamily="18" charset="-78"/>
              </a:rPr>
              <a:t>in </a:t>
            </a:r>
            <a:r>
              <a:rPr lang="en-US" sz="4000" b="1" dirty="0">
                <a:latin typeface="Andalus" panose="02020603050405020304" pitchFamily="18" charset="-78"/>
                <a:cs typeface="Andalus" panose="02020603050405020304" pitchFamily="18" charset="-78"/>
              </a:rPr>
              <a:t>male </a:t>
            </a:r>
            <a:r>
              <a:rPr lang="en-US" sz="4000" b="1" dirty="0" smtClean="0">
                <a:latin typeface="Andalus" panose="02020603050405020304" pitchFamily="18" charset="-78"/>
                <a:cs typeface="Andalus" panose="02020603050405020304" pitchFamily="18" charset="-78"/>
              </a:rPr>
              <a:t>)</a:t>
            </a:r>
            <a:endParaRPr lang="en-US" sz="4000" b="1" dirty="0" smtClean="0">
              <a:latin typeface="Andalus" panose="02020603050405020304" pitchFamily="18" charset="-78"/>
              <a:cs typeface="Andalus" panose="02020603050405020304" pitchFamily="18" charset="-78"/>
            </a:endParaRPr>
          </a:p>
          <a:p>
            <a:pPr algn="l">
              <a:buNone/>
            </a:pPr>
            <a:r>
              <a:rPr lang="en-US" dirty="0" smtClean="0"/>
              <a:t>1- </a:t>
            </a:r>
            <a:r>
              <a:rPr lang="en-US" dirty="0"/>
              <a:t>The name of this procedure </a:t>
            </a:r>
            <a:r>
              <a:rPr lang="en-US" dirty="0" smtClean="0"/>
              <a:t>?</a:t>
            </a:r>
            <a:endParaRPr lang="en-US" dirty="0" smtClean="0"/>
          </a:p>
          <a:p>
            <a:pPr algn="l">
              <a:buNone/>
            </a:pPr>
            <a:r>
              <a:rPr lang="en-US" dirty="0" err="1" smtClean="0">
                <a:solidFill>
                  <a:srgbClr val="FF0000"/>
                </a:solidFill>
              </a:rPr>
              <a:t>intracytoplasmic</a:t>
            </a:r>
            <a:r>
              <a:rPr lang="en-US" dirty="0" smtClean="0">
                <a:solidFill>
                  <a:srgbClr val="FF0000"/>
                </a:solidFill>
              </a:rPr>
              <a:t> </a:t>
            </a:r>
            <a:r>
              <a:rPr lang="en-US" dirty="0">
                <a:solidFill>
                  <a:srgbClr val="FF0000"/>
                </a:solidFill>
              </a:rPr>
              <a:t>sperm </a:t>
            </a:r>
            <a:r>
              <a:rPr lang="en-US" dirty="0" smtClean="0">
                <a:solidFill>
                  <a:srgbClr val="FF0000"/>
                </a:solidFill>
              </a:rPr>
              <a:t>injection</a:t>
            </a:r>
            <a:endParaRPr lang="en-US" dirty="0" smtClean="0">
              <a:solidFill>
                <a:srgbClr val="FF0000"/>
              </a:solidFill>
            </a:endParaRPr>
          </a:p>
          <a:p>
            <a:pPr algn="l">
              <a:buNone/>
            </a:pPr>
            <a:r>
              <a:rPr lang="en-US" dirty="0"/>
              <a:t>2- Mention 4 indications ? </a:t>
            </a:r>
            <a:endParaRPr lang="en-US" dirty="0"/>
          </a:p>
          <a:p>
            <a:pPr algn="l">
              <a:buNone/>
            </a:pPr>
            <a:r>
              <a:rPr lang="en-US" dirty="0" err="1">
                <a:solidFill>
                  <a:srgbClr val="FF0000"/>
                </a:solidFill>
              </a:rPr>
              <a:t>oligospermia</a:t>
            </a:r>
            <a:r>
              <a:rPr lang="en-US" dirty="0">
                <a:solidFill>
                  <a:srgbClr val="FF0000"/>
                </a:solidFill>
              </a:rPr>
              <a:t> ,,</a:t>
            </a:r>
            <a:r>
              <a:rPr lang="en-US" dirty="0" err="1">
                <a:solidFill>
                  <a:srgbClr val="FF0000"/>
                </a:solidFill>
              </a:rPr>
              <a:t>asthenospermia</a:t>
            </a:r>
            <a:r>
              <a:rPr lang="en-US" dirty="0">
                <a:solidFill>
                  <a:srgbClr val="FF0000"/>
                </a:solidFill>
              </a:rPr>
              <a:t> ,,</a:t>
            </a:r>
            <a:r>
              <a:rPr lang="en-US" dirty="0" err="1">
                <a:solidFill>
                  <a:srgbClr val="FF0000"/>
                </a:solidFill>
              </a:rPr>
              <a:t>teratospermia</a:t>
            </a:r>
            <a:r>
              <a:rPr lang="en-US" dirty="0">
                <a:solidFill>
                  <a:srgbClr val="FF0000"/>
                </a:solidFill>
              </a:rPr>
              <a:t> ,,failed IVF </a:t>
            </a:r>
            <a:endParaRPr lang="en-US" dirty="0">
              <a:solidFill>
                <a:srgbClr val="FF0000"/>
              </a:solidFill>
            </a:endParaRPr>
          </a:p>
          <a:p>
            <a:pPr algn="l">
              <a:buNone/>
            </a:pPr>
            <a:r>
              <a:rPr lang="en-US" dirty="0"/>
              <a:t>3- Mention 3 complication ? </a:t>
            </a:r>
            <a:endParaRPr lang="en-US" dirty="0"/>
          </a:p>
          <a:p>
            <a:pPr algn="l">
              <a:buNone/>
            </a:pPr>
            <a:r>
              <a:rPr lang="en-US" dirty="0">
                <a:solidFill>
                  <a:srgbClr val="FF0000"/>
                </a:solidFill>
              </a:rPr>
              <a:t>multiple pregnancy .. ectopic pregnancy... </a:t>
            </a:r>
            <a:r>
              <a:rPr lang="en-US" dirty="0" err="1">
                <a:solidFill>
                  <a:srgbClr val="FF0000"/>
                </a:solidFill>
              </a:rPr>
              <a:t>Ohss</a:t>
            </a:r>
            <a:endParaRPr lang="en-US" dirty="0">
              <a:solidFill>
                <a:srgbClr val="FF0000"/>
              </a:solidFill>
            </a:endParaRPr>
          </a:p>
          <a:p>
            <a:pPr algn="l">
              <a:buNone/>
            </a:pPr>
            <a:endParaRPr lang="en-US" dirty="0"/>
          </a:p>
        </p:txBody>
      </p:sp>
      <p:pic>
        <p:nvPicPr>
          <p:cNvPr id="2097154" name="Picture 2" descr="C:\Users\rtc\Downloads\icsi.jpg"/>
          <p:cNvPicPr>
            <a:picLocks noChangeAspect="1" noChangeArrowheads="1"/>
          </p:cNvPicPr>
          <p:nvPr/>
        </p:nvPicPr>
        <p:blipFill>
          <a:blip r:embed="rId1" cstate="print"/>
          <a:srcRect/>
          <a:stretch>
            <a:fillRect/>
          </a:stretch>
        </p:blipFill>
        <p:spPr bwMode="auto">
          <a:xfrm>
            <a:off x="6960096" y="13684"/>
            <a:ext cx="5231904" cy="2047164"/>
          </a:xfrm>
          <a:prstGeom prst="rect">
            <a:avLst/>
          </a:prstGeom>
          <a:noFill/>
        </p:spPr>
      </p:pic>
      <p:sp>
        <p:nvSpPr>
          <p:cNvPr id="4" name="Rectangles 3"/>
          <p:cNvSpPr/>
          <p:nvPr/>
        </p:nvSpPr>
        <p:spPr>
          <a:xfrm>
            <a:off x="114300" y="264414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14300" y="377888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114300" y="480504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943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5"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l">
              <a:buNone/>
            </a:pPr>
            <a:r>
              <a:rPr lang="en-US" dirty="0" smtClean="0"/>
              <a:t>4- </a:t>
            </a:r>
            <a:r>
              <a:rPr lang="en-US" dirty="0"/>
              <a:t>Drugs used in preparing for this procedure </a:t>
            </a:r>
            <a:r>
              <a:rPr lang="en-US" dirty="0" smtClean="0"/>
              <a:t>?</a:t>
            </a:r>
            <a:endParaRPr lang="en-US" dirty="0" smtClean="0">
              <a:solidFill>
                <a:srgbClr val="FF0000"/>
              </a:solidFill>
            </a:endParaRPr>
          </a:p>
          <a:p>
            <a:pPr algn="l">
              <a:buNone/>
            </a:pPr>
            <a:r>
              <a:rPr lang="en-US" dirty="0" smtClean="0">
                <a:solidFill>
                  <a:srgbClr val="FF0000"/>
                </a:solidFill>
              </a:rPr>
              <a:t> </a:t>
            </a:r>
            <a:r>
              <a:rPr lang="en-US" dirty="0" err="1" smtClean="0">
                <a:solidFill>
                  <a:srgbClr val="00B050"/>
                </a:solidFill>
              </a:rPr>
              <a:t>GnRH</a:t>
            </a:r>
            <a:r>
              <a:rPr lang="en-US" dirty="0" smtClean="0">
                <a:solidFill>
                  <a:srgbClr val="00B050"/>
                </a:solidFill>
              </a:rPr>
              <a:t> agonist or antagonist according to protocol </a:t>
            </a:r>
            <a:endParaRPr lang="en-US" dirty="0" smtClean="0">
              <a:solidFill>
                <a:srgbClr val="00B050"/>
              </a:solidFill>
            </a:endParaRPr>
          </a:p>
          <a:p>
            <a:pPr algn="l">
              <a:buNone/>
            </a:pPr>
            <a:r>
              <a:rPr lang="en-US" dirty="0" err="1" smtClean="0">
                <a:solidFill>
                  <a:srgbClr val="FF0000"/>
                </a:solidFill>
              </a:rPr>
              <a:t>Hmg</a:t>
            </a:r>
            <a:r>
              <a:rPr lang="en-US" dirty="0" smtClean="0">
                <a:solidFill>
                  <a:srgbClr val="FF0000"/>
                </a:solidFill>
              </a:rPr>
              <a:t> </a:t>
            </a:r>
            <a:endParaRPr lang="en-US" dirty="0" smtClean="0">
              <a:solidFill>
                <a:srgbClr val="FF0000"/>
              </a:solidFill>
            </a:endParaRPr>
          </a:p>
          <a:p>
            <a:pPr algn="l">
              <a:buNone/>
            </a:pPr>
            <a:r>
              <a:rPr lang="en-US" dirty="0" err="1" smtClean="0">
                <a:solidFill>
                  <a:srgbClr val="FF0000"/>
                </a:solidFill>
              </a:rPr>
              <a:t>Hcg</a:t>
            </a:r>
            <a:r>
              <a:rPr lang="en-US" dirty="0" smtClean="0">
                <a:solidFill>
                  <a:srgbClr val="FF0000"/>
                </a:solidFill>
              </a:rPr>
              <a:t> </a:t>
            </a:r>
            <a:endParaRPr lang="en-US" dirty="0">
              <a:solidFill>
                <a:srgbClr val="FF0000"/>
              </a:solidFill>
            </a:endParaRPr>
          </a:p>
          <a:p>
            <a:pPr algn="l">
              <a:buNone/>
            </a:pPr>
            <a:r>
              <a:rPr lang="en-US" dirty="0" smtClean="0">
                <a:solidFill>
                  <a:srgbClr val="FF0000"/>
                </a:solidFill>
              </a:rPr>
              <a:t> </a:t>
            </a:r>
            <a:endParaRPr lang="en-US" dirty="0" smtClean="0">
              <a:solidFill>
                <a:srgbClr val="FF0000"/>
              </a:solidFill>
            </a:endParaRPr>
          </a:p>
          <a:p>
            <a:pPr algn="l">
              <a:buNone/>
            </a:pPr>
            <a:r>
              <a:rPr lang="en-US" dirty="0" smtClean="0"/>
              <a:t> </a:t>
            </a:r>
            <a:endParaRPr lang="en-US" dirty="0"/>
          </a:p>
          <a:p>
            <a:pPr algn="l">
              <a:buNone/>
            </a:pPr>
            <a:r>
              <a:rPr lang="en-US" dirty="0"/>
              <a:t>5- From where you can get the sperms ? </a:t>
            </a:r>
            <a:endParaRPr lang="ar-JO" dirty="0"/>
          </a:p>
          <a:p>
            <a:pPr marL="0" indent="0" algn="l" rtl="0">
              <a:buNone/>
            </a:pPr>
            <a:r>
              <a:rPr lang="en-US" dirty="0">
                <a:solidFill>
                  <a:srgbClr val="FF0000"/>
                </a:solidFill>
              </a:rPr>
              <a:t>testis or epididymis</a:t>
            </a:r>
            <a:endParaRPr lang="en-US" dirty="0"/>
          </a:p>
        </p:txBody>
      </p:sp>
      <p:sp>
        <p:nvSpPr>
          <p:cNvPr id="4" name="Rectangles 3"/>
          <p:cNvSpPr/>
          <p:nvPr/>
        </p:nvSpPr>
        <p:spPr>
          <a:xfrm>
            <a:off x="907415" y="2343785"/>
            <a:ext cx="9761220" cy="1508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130810" y="531431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8975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Title 1"/>
          <p:cNvSpPr>
            <a:spLocks noGrp="1"/>
          </p:cNvSpPr>
          <p:nvPr>
            <p:ph type="title"/>
          </p:nvPr>
        </p:nvSpPr>
        <p:spPr>
          <a:xfrm>
            <a:off x="431371" y="188640"/>
            <a:ext cx="11582400" cy="2362274"/>
          </a:xfrm>
        </p:spPr>
        <p:txBody>
          <a:bodyPr>
            <a:noAutofit/>
          </a:bodyPr>
          <a:lstStyle/>
          <a:p>
            <a:pPr algn="l"/>
            <a:r>
              <a:rPr lang="en-US" b="1" dirty="0" smtClean="0">
                <a:latin typeface="Andalus" panose="02020603050405020304" pitchFamily="18" charset="-78"/>
                <a:cs typeface="Andalus" panose="02020603050405020304" pitchFamily="18" charset="-78"/>
              </a:rPr>
              <a:t>                           Q4</a:t>
            </a:r>
            <a:br>
              <a:rPr lang="en-US" sz="3200" b="1" dirty="0" smtClean="0">
                <a:latin typeface="Andalus" panose="02020603050405020304" pitchFamily="18" charset="-78"/>
                <a:cs typeface="Andalus" panose="02020603050405020304" pitchFamily="18" charset="-78"/>
              </a:rPr>
            </a:br>
            <a:r>
              <a:rPr lang="en-US" sz="3200" b="1" dirty="0" smtClean="0">
                <a:latin typeface="Andalus" panose="02020603050405020304" pitchFamily="18" charset="-78"/>
                <a:cs typeface="Andalus" panose="02020603050405020304" pitchFamily="18" charset="-78"/>
              </a:rPr>
              <a:t>Pregnant </a:t>
            </a:r>
            <a:r>
              <a:rPr lang="en-US" sz="3200" b="1" dirty="0">
                <a:latin typeface="Andalus" panose="02020603050405020304" pitchFamily="18" charset="-78"/>
                <a:cs typeface="Andalus" panose="02020603050405020304" pitchFamily="18" charset="-78"/>
              </a:rPr>
              <a:t>women complaining of itching</a:t>
            </a:r>
            <a:br>
              <a:rPr lang="en-US" sz="3200" b="1" dirty="0">
                <a:latin typeface="Andalus" panose="02020603050405020304" pitchFamily="18" charset="-78"/>
                <a:cs typeface="Andalus" panose="02020603050405020304" pitchFamily="18" charset="-78"/>
              </a:rPr>
            </a:br>
            <a:r>
              <a:rPr lang="ar-JO" sz="3200" b="1" dirty="0">
                <a:latin typeface="Andalus" panose="02020603050405020304" pitchFamily="18" charset="-78"/>
                <a:cs typeface="Andalus" panose="02020603050405020304" pitchFamily="18" charset="-78"/>
              </a:rPr>
              <a:t>في الامتحان كان في صورة </a:t>
            </a:r>
            <a:r>
              <a:rPr lang="en-US" sz="3200" b="1" dirty="0">
                <a:latin typeface="Andalus" panose="02020603050405020304" pitchFamily="18" charset="-78"/>
                <a:cs typeface="Andalus" panose="02020603050405020304" pitchFamily="18" charset="-78"/>
              </a:rPr>
              <a:t>LAB </a:t>
            </a:r>
            <a:br>
              <a:rPr lang="en-US" sz="3200" b="1" dirty="0">
                <a:latin typeface="Andalus" panose="02020603050405020304" pitchFamily="18" charset="-78"/>
                <a:cs typeface="Andalus" panose="02020603050405020304" pitchFamily="18" charset="-78"/>
              </a:rPr>
            </a:br>
            <a:r>
              <a:rPr lang="en-US" sz="3200" b="1" dirty="0">
                <a:latin typeface="Andalus" panose="02020603050405020304" pitchFamily="18" charset="-78"/>
                <a:cs typeface="Andalus" panose="02020603050405020304" pitchFamily="18" charset="-78"/>
              </a:rPr>
              <a:t>- Normal </a:t>
            </a:r>
            <a:r>
              <a:rPr lang="en-US" sz="3200" b="1" dirty="0" err="1">
                <a:latin typeface="Andalus" panose="02020603050405020304" pitchFamily="18" charset="-78"/>
                <a:cs typeface="Andalus" panose="02020603050405020304" pitchFamily="18" charset="-78"/>
              </a:rPr>
              <a:t>Hb</a:t>
            </a:r>
            <a:r>
              <a:rPr lang="en-US" sz="3200" b="1" dirty="0">
                <a:latin typeface="Andalus" panose="02020603050405020304" pitchFamily="18" charset="-78"/>
                <a:cs typeface="Andalus" panose="02020603050405020304" pitchFamily="18" charset="-78"/>
              </a:rPr>
              <a:t> , normal Platelets  , normal PCV </a:t>
            </a:r>
            <a:br>
              <a:rPr lang="en-US" sz="3200" b="1" dirty="0">
                <a:latin typeface="Andalus" panose="02020603050405020304" pitchFamily="18" charset="-78"/>
                <a:cs typeface="Andalus" panose="02020603050405020304" pitchFamily="18" charset="-78"/>
              </a:rPr>
            </a:br>
            <a:r>
              <a:rPr lang="en-US" sz="3200" b="1" dirty="0">
                <a:latin typeface="Andalus" panose="02020603050405020304" pitchFamily="18" charset="-78"/>
                <a:cs typeface="Andalus" panose="02020603050405020304" pitchFamily="18" charset="-78"/>
              </a:rPr>
              <a:t>- Elevated AST &amp; ALT</a:t>
            </a:r>
            <a:endParaRPr lang="ar-JO" sz="3200" b="1" dirty="0">
              <a:latin typeface="Andalus" panose="02020603050405020304" pitchFamily="18" charset="-78"/>
              <a:cs typeface="Andalus" panose="02020603050405020304" pitchFamily="18" charset="-78"/>
            </a:endParaRPr>
          </a:p>
        </p:txBody>
      </p:sp>
      <p:sp>
        <p:nvSpPr>
          <p:cNvPr id="1048598" name="Content Placeholder 2"/>
          <p:cNvSpPr>
            <a:spLocks noGrp="1"/>
          </p:cNvSpPr>
          <p:nvPr>
            <p:ph idx="1"/>
          </p:nvPr>
        </p:nvSpPr>
        <p:spPr>
          <a:xfrm>
            <a:off x="431371" y="2708921"/>
            <a:ext cx="11247040" cy="3849291"/>
          </a:xfrm>
        </p:spPr>
        <p:txBody>
          <a:bodyPr>
            <a:normAutofit lnSpcReduction="10000"/>
          </a:bodyPr>
          <a:lstStyle/>
          <a:p>
            <a:pPr algn="l">
              <a:buNone/>
            </a:pPr>
            <a:r>
              <a:rPr lang="en-US" dirty="0"/>
              <a:t>1- What is your diagnosis ?  </a:t>
            </a:r>
            <a:endParaRPr lang="en-US" dirty="0"/>
          </a:p>
          <a:p>
            <a:pPr algn="l">
              <a:buNone/>
            </a:pPr>
            <a:r>
              <a:rPr lang="en-US" dirty="0" smtClean="0">
                <a:solidFill>
                  <a:srgbClr val="FF0000"/>
                </a:solidFill>
              </a:rPr>
              <a:t>intrahepatic </a:t>
            </a:r>
            <a:r>
              <a:rPr lang="en-US" dirty="0">
                <a:solidFill>
                  <a:srgbClr val="FF0000"/>
                </a:solidFill>
              </a:rPr>
              <a:t>cholestasis  of </a:t>
            </a:r>
            <a:r>
              <a:rPr lang="en-US" dirty="0" smtClean="0">
                <a:solidFill>
                  <a:srgbClr val="FF0000"/>
                </a:solidFill>
              </a:rPr>
              <a:t>pregnancy</a:t>
            </a:r>
            <a:r>
              <a:rPr lang="en-US" dirty="0" smtClean="0"/>
              <a:t> </a:t>
            </a:r>
            <a:endParaRPr lang="en-US" dirty="0" smtClean="0"/>
          </a:p>
          <a:p>
            <a:pPr algn="l">
              <a:buNone/>
            </a:pPr>
            <a:r>
              <a:rPr lang="en-US" dirty="0"/>
              <a:t>2- Point in history you should ask to confirm </a:t>
            </a:r>
            <a:r>
              <a:rPr lang="en-US" dirty="0" err="1"/>
              <a:t>Dx</a:t>
            </a:r>
            <a:r>
              <a:rPr lang="en-US" dirty="0"/>
              <a:t> ?</a:t>
            </a:r>
            <a:endParaRPr lang="en-US" dirty="0"/>
          </a:p>
          <a:p>
            <a:pPr algn="l">
              <a:buNone/>
            </a:pPr>
            <a:r>
              <a:rPr lang="en-US" dirty="0" smtClean="0">
                <a:solidFill>
                  <a:srgbClr val="FF0000"/>
                </a:solidFill>
              </a:rPr>
              <a:t>loss </a:t>
            </a:r>
            <a:r>
              <a:rPr lang="en-US" dirty="0">
                <a:solidFill>
                  <a:srgbClr val="FF0000"/>
                </a:solidFill>
              </a:rPr>
              <a:t>of appetite </a:t>
            </a:r>
            <a:endParaRPr lang="ar-JO" dirty="0" smtClean="0">
              <a:solidFill>
                <a:srgbClr val="FF0000"/>
              </a:solidFill>
            </a:endParaRPr>
          </a:p>
          <a:p>
            <a:pPr algn="l">
              <a:buNone/>
            </a:pPr>
            <a:r>
              <a:rPr lang="en-US" dirty="0" smtClean="0">
                <a:solidFill>
                  <a:srgbClr val="FF0000"/>
                </a:solidFill>
              </a:rPr>
              <a:t>dark </a:t>
            </a:r>
            <a:r>
              <a:rPr lang="en-US" dirty="0">
                <a:solidFill>
                  <a:srgbClr val="FF0000"/>
                </a:solidFill>
              </a:rPr>
              <a:t>colored urine </a:t>
            </a:r>
            <a:endParaRPr lang="ar-JO" dirty="0">
              <a:solidFill>
                <a:srgbClr val="FF0000"/>
              </a:solidFill>
            </a:endParaRPr>
          </a:p>
          <a:p>
            <a:pPr algn="l">
              <a:buNone/>
            </a:pPr>
            <a:r>
              <a:rPr lang="en-US" dirty="0" err="1" smtClean="0">
                <a:solidFill>
                  <a:srgbClr val="FF0000"/>
                </a:solidFill>
              </a:rPr>
              <a:t>steatorrhea</a:t>
            </a:r>
            <a:r>
              <a:rPr lang="en-US" dirty="0" smtClean="0">
                <a:solidFill>
                  <a:srgbClr val="FF0000"/>
                </a:solidFill>
              </a:rPr>
              <a:t> </a:t>
            </a:r>
            <a:endParaRPr lang="en-US" dirty="0">
              <a:solidFill>
                <a:srgbClr val="FF0000"/>
              </a:solidFill>
            </a:endParaRPr>
          </a:p>
          <a:p>
            <a:pPr algn="l">
              <a:buNone/>
            </a:pPr>
            <a:r>
              <a:rPr lang="en-US" dirty="0" smtClean="0"/>
              <a:t> </a:t>
            </a:r>
            <a:endParaRPr lang="ar-JO" dirty="0"/>
          </a:p>
        </p:txBody>
      </p:sp>
      <p:sp>
        <p:nvSpPr>
          <p:cNvPr id="4" name="Rectangles 3"/>
          <p:cNvSpPr/>
          <p:nvPr/>
        </p:nvSpPr>
        <p:spPr>
          <a:xfrm>
            <a:off x="431165" y="315785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164465" y="4095750"/>
            <a:ext cx="9761220" cy="1342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521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233"/>
            <a:ext cx="10515600" cy="1769806"/>
          </a:xfrm>
        </p:spPr>
        <p:txBody>
          <a:bodyPr>
            <a:normAutofit fontScale="90000"/>
          </a:bodyPr>
          <a:lstStyle/>
          <a:p>
            <a:r>
              <a:rPr lang="en-US" b="1" dirty="0">
                <a:solidFill>
                  <a:srgbClr val="00B050"/>
                </a:solidFill>
              </a:rPr>
              <a:t>2. A </a:t>
            </a:r>
            <a:r>
              <a:rPr lang="en-US" b="1" dirty="0" err="1">
                <a:solidFill>
                  <a:srgbClr val="00B050"/>
                </a:solidFill>
              </a:rPr>
              <a:t>primigravida</a:t>
            </a:r>
            <a:r>
              <a:rPr lang="en-US" b="1" dirty="0">
                <a:solidFill>
                  <a:srgbClr val="00B050"/>
                </a:solidFill>
              </a:rPr>
              <a:t>, presents to the antenatal clinic, at 9 weeks of gestation for booking visit. </a:t>
            </a:r>
            <a:br>
              <a:rPr lang="en-US" b="1" dirty="0" smtClean="0">
                <a:solidFill>
                  <a:srgbClr val="00B050"/>
                </a:solidFill>
              </a:rPr>
            </a:br>
            <a:r>
              <a:rPr lang="en-US" b="1" dirty="0" smtClean="0">
                <a:solidFill>
                  <a:srgbClr val="00B050"/>
                </a:solidFill>
              </a:rPr>
              <a:t>Which </a:t>
            </a:r>
            <a:r>
              <a:rPr lang="en-US" b="1" dirty="0">
                <a:solidFill>
                  <a:srgbClr val="00B050"/>
                </a:solidFill>
              </a:rPr>
              <a:t>of the following statements is correct</a:t>
            </a:r>
            <a:r>
              <a:rPr lang="en-US" b="1" dirty="0" smtClean="0">
                <a:solidFill>
                  <a:srgbClr val="00B050"/>
                </a:solidFill>
              </a:rPr>
              <a:t>?</a:t>
            </a:r>
            <a:endParaRPr lang="en-US" b="1" dirty="0">
              <a:solidFill>
                <a:srgbClr val="00B050"/>
              </a:solidFill>
            </a:endParaRPr>
          </a:p>
        </p:txBody>
      </p:sp>
      <p:sp>
        <p:nvSpPr>
          <p:cNvPr id="3" name="Content Placeholder 2"/>
          <p:cNvSpPr>
            <a:spLocks noGrp="1"/>
          </p:cNvSpPr>
          <p:nvPr>
            <p:ph idx="1"/>
          </p:nvPr>
        </p:nvSpPr>
        <p:spPr>
          <a:xfrm>
            <a:off x="294968" y="2167449"/>
            <a:ext cx="7079225" cy="4351338"/>
          </a:xfrm>
        </p:spPr>
        <p:txBody>
          <a:bodyPr>
            <a:normAutofit fontScale="92500" lnSpcReduction="20000"/>
          </a:bodyPr>
          <a:lstStyle/>
          <a:p>
            <a:pPr marL="0" indent="0">
              <a:buNone/>
            </a:pPr>
            <a:r>
              <a:rPr lang="en-US" dirty="0" smtClean="0">
                <a:solidFill>
                  <a:schemeClr val="tx1"/>
                </a:solidFill>
              </a:rPr>
              <a:t>a</a:t>
            </a:r>
            <a:r>
              <a:rPr lang="en-US" dirty="0">
                <a:solidFill>
                  <a:schemeClr val="tx1"/>
                </a:solidFill>
              </a:rPr>
              <a:t>. Her ultrasound scan in front of you shows lambda sign that is suggestive of </a:t>
            </a:r>
            <a:r>
              <a:rPr lang="en-US" dirty="0" err="1">
                <a:solidFill>
                  <a:schemeClr val="tx1"/>
                </a:solidFill>
              </a:rPr>
              <a:t>monochorionicity</a:t>
            </a:r>
            <a:r>
              <a:rPr lang="en-US" dirty="0">
                <a:solidFill>
                  <a:schemeClr val="tx1"/>
                </a:solidFill>
              </a:rPr>
              <a:t>. </a:t>
            </a:r>
            <a:endParaRPr lang="en-US" dirty="0">
              <a:solidFill>
                <a:schemeClr val="tx1"/>
              </a:solidFill>
            </a:endParaRPr>
          </a:p>
          <a:p>
            <a:pPr marL="0" indent="0">
              <a:buNone/>
            </a:pPr>
            <a:r>
              <a:rPr lang="en-US" dirty="0">
                <a:solidFill>
                  <a:schemeClr val="tx1"/>
                </a:solidFill>
              </a:rPr>
              <a:t>b. Her pregnancy arises from the split off the </a:t>
            </a:r>
            <a:r>
              <a:rPr lang="en-US" dirty="0" err="1">
                <a:solidFill>
                  <a:schemeClr val="tx1"/>
                </a:solidFill>
              </a:rPr>
              <a:t>fertilised</a:t>
            </a:r>
            <a:r>
              <a:rPr lang="en-US" dirty="0">
                <a:solidFill>
                  <a:schemeClr val="tx1"/>
                </a:solidFill>
              </a:rPr>
              <a:t> ovum that occurred within 3 days after </a:t>
            </a:r>
            <a:r>
              <a:rPr lang="en-US" dirty="0" err="1">
                <a:solidFill>
                  <a:schemeClr val="tx1"/>
                </a:solidFill>
              </a:rPr>
              <a:t>fertilisation</a:t>
            </a:r>
            <a:r>
              <a:rPr lang="en-US" dirty="0">
                <a:solidFill>
                  <a:schemeClr val="tx1"/>
                </a:solidFill>
              </a:rPr>
              <a:t>. </a:t>
            </a:r>
            <a:endParaRPr lang="en-US" dirty="0">
              <a:solidFill>
                <a:schemeClr val="tx1"/>
              </a:solidFill>
            </a:endParaRPr>
          </a:p>
          <a:p>
            <a:pPr marL="0" indent="0">
              <a:buNone/>
            </a:pPr>
            <a:r>
              <a:rPr lang="en-US" dirty="0">
                <a:solidFill>
                  <a:schemeClr val="tx1"/>
                </a:solidFill>
              </a:rPr>
              <a:t>c. This patient should have an antenatal visit every 4 weeks after the first trimester. </a:t>
            </a:r>
            <a:endParaRPr lang="en-US" dirty="0">
              <a:solidFill>
                <a:schemeClr val="tx1"/>
              </a:solidFill>
            </a:endParaRPr>
          </a:p>
          <a:p>
            <a:pPr marL="0" indent="0">
              <a:buNone/>
            </a:pPr>
            <a:r>
              <a:rPr lang="en-US" dirty="0">
                <a:solidFill>
                  <a:schemeClr val="tx1"/>
                </a:solidFill>
              </a:rPr>
              <a:t>d. Discordant fetal gender confirms this type of gestation.</a:t>
            </a:r>
            <a:endParaRPr lang="en-US" dirty="0">
              <a:solidFill>
                <a:schemeClr val="tx1"/>
              </a:solidFill>
            </a:endParaRPr>
          </a:p>
          <a:p>
            <a:pPr marL="0" indent="0">
              <a:buNone/>
            </a:pPr>
            <a:r>
              <a:rPr lang="en-US" dirty="0">
                <a:solidFill>
                  <a:schemeClr val="tx1"/>
                </a:solidFill>
              </a:rPr>
              <a:t>e. Death of one of the fetuses in this case may result in immediate complications in the survivor co-twin (</a:t>
            </a:r>
            <a:r>
              <a:rPr lang="en-US" dirty="0" err="1">
                <a:solidFill>
                  <a:schemeClr val="tx1"/>
                </a:solidFill>
              </a:rPr>
              <a:t>i.e</a:t>
            </a:r>
            <a:r>
              <a:rPr lang="en-US" dirty="0">
                <a:solidFill>
                  <a:schemeClr val="tx1"/>
                </a:solidFill>
              </a:rPr>
              <a:t> brain damage). </a:t>
            </a:r>
            <a:endParaRPr lang="en-US" dirty="0">
              <a:solidFill>
                <a:schemeClr val="tx1"/>
              </a:solidFill>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19549" t="6116" r="20318" b="7335"/>
          <a:stretch>
            <a:fillRect/>
          </a:stretch>
        </p:blipFill>
        <p:spPr>
          <a:xfrm>
            <a:off x="7713406" y="3023419"/>
            <a:ext cx="4232787" cy="3495368"/>
          </a:xfrm>
          <a:prstGeom prst="rect">
            <a:avLst/>
          </a:prstGeom>
        </p:spPr>
      </p:pic>
      <p:sp>
        <p:nvSpPr>
          <p:cNvPr id="4" name="Left Arrow 3"/>
          <p:cNvSpPr/>
          <p:nvPr/>
        </p:nvSpPr>
        <p:spPr>
          <a:xfrm>
            <a:off x="7054215" y="5256530"/>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3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600200"/>
            <a:ext cx="10972800" cy="4853136"/>
          </a:xfrm>
        </p:spPr>
        <p:txBody>
          <a:bodyPr>
            <a:normAutofit/>
          </a:bodyPr>
          <a:lstStyle/>
          <a:p>
            <a:pPr algn="l">
              <a:buNone/>
            </a:pPr>
            <a:r>
              <a:rPr lang="en-US" dirty="0"/>
              <a:t>3</a:t>
            </a:r>
            <a:r>
              <a:rPr lang="en-US" dirty="0" smtClean="0"/>
              <a:t>- </a:t>
            </a:r>
            <a:r>
              <a:rPr lang="en-US" dirty="0"/>
              <a:t>Additional investigation to confirm </a:t>
            </a:r>
            <a:r>
              <a:rPr lang="en-US" dirty="0" err="1"/>
              <a:t>Dx</a:t>
            </a:r>
            <a:r>
              <a:rPr lang="en-US" dirty="0"/>
              <a:t> </a:t>
            </a:r>
            <a:r>
              <a:rPr lang="en-US" dirty="0" smtClean="0"/>
              <a:t>?</a:t>
            </a:r>
            <a:endParaRPr lang="en-US" dirty="0" smtClean="0"/>
          </a:p>
          <a:p>
            <a:pPr algn="l">
              <a:buNone/>
            </a:pPr>
            <a:r>
              <a:rPr lang="en-US" dirty="0">
                <a:solidFill>
                  <a:srgbClr val="FF0000"/>
                </a:solidFill>
              </a:rPr>
              <a:t>total serum bile acid</a:t>
            </a:r>
            <a:r>
              <a:rPr lang="en-US" dirty="0" smtClean="0"/>
              <a:t> </a:t>
            </a:r>
            <a:endParaRPr lang="en-US" dirty="0"/>
          </a:p>
          <a:p>
            <a:pPr algn="l">
              <a:buNone/>
            </a:pPr>
            <a:r>
              <a:rPr lang="en-US" dirty="0"/>
              <a:t>4- Your plan for management ? </a:t>
            </a:r>
            <a:endParaRPr lang="en-US" dirty="0" smtClean="0"/>
          </a:p>
          <a:p>
            <a:pPr algn="l">
              <a:buNone/>
            </a:pPr>
            <a:r>
              <a:rPr lang="en-US" dirty="0">
                <a:solidFill>
                  <a:srgbClr val="FF0000"/>
                </a:solidFill>
              </a:rPr>
              <a:t>symptomatic include ,: </a:t>
            </a:r>
            <a:r>
              <a:rPr lang="en-US" dirty="0" err="1">
                <a:solidFill>
                  <a:srgbClr val="FF0000"/>
                </a:solidFill>
              </a:rPr>
              <a:t>ursodeoxycholic</a:t>
            </a:r>
            <a:r>
              <a:rPr lang="en-US" dirty="0">
                <a:solidFill>
                  <a:srgbClr val="FF0000"/>
                </a:solidFill>
              </a:rPr>
              <a:t> acid .. antihistamine .dexamethasone .. vitamin k .. delivery at 37weeks </a:t>
            </a:r>
            <a:endParaRPr lang="ar-JO" dirty="0" smtClean="0"/>
          </a:p>
          <a:p>
            <a:pPr algn="l">
              <a:buNone/>
            </a:pPr>
            <a:r>
              <a:rPr lang="en-US" dirty="0" smtClean="0"/>
              <a:t>5- </a:t>
            </a:r>
            <a:r>
              <a:rPr lang="en-US" dirty="0"/>
              <a:t>What </a:t>
            </a:r>
            <a:r>
              <a:rPr lang="en-US" dirty="0" smtClean="0"/>
              <a:t>are </a:t>
            </a:r>
            <a:r>
              <a:rPr lang="en-US" dirty="0"/>
              <a:t>the </a:t>
            </a:r>
            <a:r>
              <a:rPr lang="en-US" dirty="0" smtClean="0"/>
              <a:t>complications</a:t>
            </a:r>
            <a:endParaRPr lang="ar-JO" dirty="0" smtClean="0"/>
          </a:p>
          <a:p>
            <a:pPr algn="l">
              <a:buNone/>
            </a:pPr>
            <a:r>
              <a:rPr lang="en-US" dirty="0">
                <a:solidFill>
                  <a:srgbClr val="FF0000"/>
                </a:solidFill>
              </a:rPr>
              <a:t>meconium stained amniotic fluid ,, fetal demise</a:t>
            </a:r>
            <a:r>
              <a:rPr lang="en-US" dirty="0" smtClean="0"/>
              <a:t> </a:t>
            </a:r>
            <a:endParaRPr lang="en-US" dirty="0"/>
          </a:p>
        </p:txBody>
      </p:sp>
      <p:sp>
        <p:nvSpPr>
          <p:cNvPr id="4" name="Rectangles 3"/>
          <p:cNvSpPr/>
          <p:nvPr/>
        </p:nvSpPr>
        <p:spPr>
          <a:xfrm>
            <a:off x="609600" y="204343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455930" y="3077845"/>
            <a:ext cx="9914890" cy="908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723265" y="457136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738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6"/>
          <p:cNvSpPr>
            <a:spLocks noGrp="1"/>
          </p:cNvSpPr>
          <p:nvPr>
            <p:ph type="title"/>
          </p:nvPr>
        </p:nvSpPr>
        <p:spPr/>
        <p:txBody>
          <a:bodyPr>
            <a:noAutofit/>
          </a:bodyPr>
          <a:lstStyle/>
          <a:p>
            <a:pPr algn="l"/>
            <a:r>
              <a:rPr lang="en-US" sz="3200" b="1" dirty="0" smtClean="0">
                <a:latin typeface="Andalus" panose="02020603050405020304" pitchFamily="18" charset="-78"/>
                <a:cs typeface="Andalus" panose="02020603050405020304" pitchFamily="18" charset="-78"/>
              </a:rPr>
              <a:t>                                 Q5</a:t>
            </a:r>
            <a:r>
              <a:rPr lang="en-US" sz="3200" b="1" dirty="0">
                <a:latin typeface="Andalus" panose="02020603050405020304" pitchFamily="18" charset="-78"/>
                <a:cs typeface="Andalus" panose="02020603050405020304" pitchFamily="18" charset="-78"/>
              </a:rPr>
              <a:t>	</a:t>
            </a:r>
            <a:r>
              <a:rPr lang="ar-JO" sz="3200" b="1" dirty="0" smtClean="0">
                <a:latin typeface="Andalus" panose="02020603050405020304" pitchFamily="18" charset="-78"/>
                <a:cs typeface="Andalus" panose="02020603050405020304" pitchFamily="18" charset="-78"/>
              </a:rPr>
              <a:t>               </a:t>
            </a:r>
            <a:br>
              <a:rPr lang="ar-JO" sz="3200" b="1" dirty="0" smtClean="0">
                <a:latin typeface="Andalus" panose="02020603050405020304" pitchFamily="18" charset="-78"/>
                <a:cs typeface="Andalus" panose="02020603050405020304" pitchFamily="18" charset="-78"/>
              </a:rPr>
            </a:br>
            <a:r>
              <a:rPr lang="en-US" sz="3200" b="1" dirty="0" smtClean="0">
                <a:latin typeface="Andalus" panose="02020603050405020304" pitchFamily="18" charset="-78"/>
                <a:cs typeface="Andalus" panose="02020603050405020304" pitchFamily="18" charset="-78"/>
              </a:rPr>
              <a:t> pregnant </a:t>
            </a:r>
            <a:r>
              <a:rPr lang="en-US" sz="3200" b="1" dirty="0">
                <a:latin typeface="Andalus" panose="02020603050405020304" pitchFamily="18" charset="-78"/>
                <a:cs typeface="Andalus" panose="02020603050405020304" pitchFamily="18" charset="-78"/>
              </a:rPr>
              <a:t>woman complaining of erythema , pain and hotness in her right leg </a:t>
            </a:r>
            <a:endParaRPr lang="ar-JO" sz="3200" b="1" dirty="0">
              <a:latin typeface="Andalus" panose="02020603050405020304" pitchFamily="18" charset="-78"/>
              <a:cs typeface="Andalus" panose="02020603050405020304" pitchFamily="18" charset="-78"/>
            </a:endParaRPr>
          </a:p>
        </p:txBody>
      </p:sp>
      <p:sp>
        <p:nvSpPr>
          <p:cNvPr id="2" name="Content Placeholder 1"/>
          <p:cNvSpPr>
            <a:spLocks noGrp="1"/>
          </p:cNvSpPr>
          <p:nvPr>
            <p:ph idx="1"/>
          </p:nvPr>
        </p:nvSpPr>
        <p:spPr>
          <a:xfrm>
            <a:off x="0" y="1600200"/>
            <a:ext cx="11582400" cy="5257800"/>
          </a:xfrm>
        </p:spPr>
        <p:txBody>
          <a:bodyPr/>
          <a:lstStyle/>
          <a:p>
            <a:pPr marL="0" indent="0" algn="l" rtl="0">
              <a:buNone/>
            </a:pPr>
            <a:r>
              <a:rPr lang="en-US" dirty="0"/>
              <a:t>1-What is your diagnosis </a:t>
            </a:r>
            <a:endParaRPr lang="en-US" dirty="0"/>
          </a:p>
          <a:p>
            <a:pPr marL="0" indent="0" algn="l" rtl="0">
              <a:buNone/>
            </a:pPr>
            <a:r>
              <a:rPr lang="en-US" dirty="0" smtClean="0"/>
              <a:t> </a:t>
            </a:r>
            <a:r>
              <a:rPr lang="en-US" dirty="0">
                <a:solidFill>
                  <a:srgbClr val="FF0000"/>
                </a:solidFill>
              </a:rPr>
              <a:t>deep vein thrombosis</a:t>
            </a:r>
            <a:endParaRPr lang="zh-CN" altLang="en-US" dirty="0"/>
          </a:p>
          <a:p>
            <a:pPr marL="0" indent="0" algn="l" rtl="0">
              <a:buNone/>
            </a:pPr>
            <a:r>
              <a:rPr lang="en-US" dirty="0"/>
              <a:t>2- Mention 3 diagnostic </a:t>
            </a:r>
            <a:r>
              <a:rPr lang="en-US" dirty="0" smtClean="0"/>
              <a:t>tests?</a:t>
            </a:r>
            <a:endParaRPr lang="zh-CN" altLang="en-US" dirty="0"/>
          </a:p>
          <a:p>
            <a:pPr marL="0" indent="0" algn="l" rtl="0">
              <a:buNone/>
            </a:pPr>
            <a:r>
              <a:rPr lang="en-US" dirty="0">
                <a:solidFill>
                  <a:srgbClr val="FF0000"/>
                </a:solidFill>
              </a:rPr>
              <a:t>venous duplex imaging </a:t>
            </a:r>
            <a:endParaRPr lang="en-US" dirty="0" smtClean="0">
              <a:solidFill>
                <a:srgbClr val="FF0000"/>
              </a:solidFill>
            </a:endParaRPr>
          </a:p>
          <a:p>
            <a:pPr marL="0" indent="0" algn="l" rtl="0">
              <a:buNone/>
            </a:pPr>
            <a:r>
              <a:rPr lang="en-US" dirty="0" smtClean="0">
                <a:solidFill>
                  <a:srgbClr val="FF0000"/>
                </a:solidFill>
              </a:rPr>
              <a:t>,,</a:t>
            </a:r>
            <a:r>
              <a:rPr lang="en-US" dirty="0">
                <a:solidFill>
                  <a:srgbClr val="FF0000"/>
                </a:solidFill>
              </a:rPr>
              <a:t>MRI ,, d </a:t>
            </a:r>
            <a:r>
              <a:rPr lang="en-US" dirty="0" smtClean="0">
                <a:solidFill>
                  <a:srgbClr val="FF0000"/>
                </a:solidFill>
              </a:rPr>
              <a:t>dimer</a:t>
            </a:r>
            <a:endParaRPr lang="en-US" dirty="0" smtClean="0">
              <a:solidFill>
                <a:srgbClr val="FF0000"/>
              </a:solidFill>
            </a:endParaRPr>
          </a:p>
          <a:p>
            <a:pPr marL="0" indent="0" algn="l" rtl="0">
              <a:buNone/>
            </a:pPr>
            <a:r>
              <a:rPr lang="en-US" dirty="0"/>
              <a:t>3- Management </a:t>
            </a:r>
            <a:r>
              <a:rPr lang="en-US" dirty="0" smtClean="0"/>
              <a:t>during</a:t>
            </a:r>
            <a:endParaRPr lang="en-US" dirty="0" smtClean="0"/>
          </a:p>
          <a:p>
            <a:pPr marL="0" indent="0" algn="l" rtl="0">
              <a:buNone/>
            </a:pPr>
            <a:r>
              <a:rPr lang="en-US" dirty="0" smtClean="0"/>
              <a:t> </a:t>
            </a:r>
            <a:r>
              <a:rPr lang="en-US" dirty="0"/>
              <a:t>pregnancy</a:t>
            </a:r>
            <a:r>
              <a:rPr lang="en-US" dirty="0" smtClean="0"/>
              <a:t>?</a:t>
            </a:r>
            <a:endParaRPr lang="en-US" dirty="0" smtClean="0"/>
          </a:p>
          <a:p>
            <a:pPr marL="0" indent="0" algn="l" rtl="0">
              <a:buNone/>
            </a:pPr>
            <a:r>
              <a:rPr lang="en-US" dirty="0" smtClean="0">
                <a:solidFill>
                  <a:srgbClr val="FF0000"/>
                </a:solidFill>
              </a:rPr>
              <a:t>low </a:t>
            </a:r>
            <a:r>
              <a:rPr lang="en-US" dirty="0">
                <a:solidFill>
                  <a:srgbClr val="FF0000"/>
                </a:solidFill>
              </a:rPr>
              <a:t>molecular </a:t>
            </a:r>
            <a:r>
              <a:rPr lang="en-US" dirty="0" err="1">
                <a:solidFill>
                  <a:srgbClr val="FF0000"/>
                </a:solidFill>
              </a:rPr>
              <a:t>waight</a:t>
            </a:r>
            <a:r>
              <a:rPr lang="en-US" dirty="0">
                <a:solidFill>
                  <a:srgbClr val="FF0000"/>
                </a:solidFill>
              </a:rPr>
              <a:t> heparin</a:t>
            </a:r>
            <a:endParaRPr lang="zh-CN" altLang="en-US" dirty="0"/>
          </a:p>
          <a:p>
            <a:pPr marL="0" indent="0" algn="l" rtl="0">
              <a:buNone/>
            </a:pPr>
            <a:endParaRPr lang="en-US" dirty="0"/>
          </a:p>
        </p:txBody>
      </p:sp>
      <p:pic>
        <p:nvPicPr>
          <p:cNvPr id="2097155" name="Picture 2"/>
          <p:cNvPicPr>
            <a:picLocks noChangeAspect="1" noChangeArrowheads="1"/>
          </p:cNvPicPr>
          <p:nvPr/>
        </p:nvPicPr>
        <p:blipFill>
          <a:blip r:embed="rId1" cstate="print"/>
          <a:srcRect/>
          <a:stretch>
            <a:fillRect/>
          </a:stretch>
        </p:blipFill>
        <p:spPr bwMode="auto">
          <a:xfrm rot="5400000">
            <a:off x="7430377" y="1014010"/>
            <a:ext cx="4248470" cy="5334035"/>
          </a:xfrm>
          <a:prstGeom prst="rect">
            <a:avLst/>
          </a:prstGeom>
          <a:noFill/>
          <a:ln>
            <a:noFill/>
          </a:ln>
          <a:effectLst/>
        </p:spPr>
      </p:pic>
      <p:sp>
        <p:nvSpPr>
          <p:cNvPr id="4" name="Rectangles 3"/>
          <p:cNvSpPr/>
          <p:nvPr/>
        </p:nvSpPr>
        <p:spPr>
          <a:xfrm>
            <a:off x="88900" y="2035175"/>
            <a:ext cx="618236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88900" y="3094355"/>
            <a:ext cx="5406390" cy="992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88900" y="5172075"/>
            <a:ext cx="448818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5"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Content Placeholder 3"/>
          <p:cNvSpPr>
            <a:spLocks noGrp="1"/>
          </p:cNvSpPr>
          <p:nvPr>
            <p:ph idx="1"/>
          </p:nvPr>
        </p:nvSpPr>
        <p:spPr>
          <a:xfrm>
            <a:off x="431371" y="548681"/>
            <a:ext cx="11151029" cy="5577483"/>
          </a:xfrm>
        </p:spPr>
        <p:txBody>
          <a:bodyPr>
            <a:normAutofit/>
          </a:bodyPr>
          <a:lstStyle/>
          <a:p>
            <a:pPr algn="l">
              <a:buNone/>
            </a:pPr>
            <a:r>
              <a:rPr lang="en-US" dirty="0" smtClean="0"/>
              <a:t>4- </a:t>
            </a:r>
            <a:r>
              <a:rPr lang="en-US" dirty="0"/>
              <a:t>The most common complication if she came in </a:t>
            </a:r>
            <a:r>
              <a:rPr lang="en-US" dirty="0" smtClean="0"/>
              <a:t>labor  </a:t>
            </a:r>
            <a:r>
              <a:rPr lang="en-US" dirty="0"/>
              <a:t>? </a:t>
            </a:r>
            <a:endParaRPr lang="zh-CN" altLang="en-US" dirty="0"/>
          </a:p>
          <a:p>
            <a:pPr algn="l">
              <a:buNone/>
            </a:pPr>
            <a:r>
              <a:rPr lang="en-US" dirty="0">
                <a:solidFill>
                  <a:srgbClr val="FF0000"/>
                </a:solidFill>
              </a:rPr>
              <a:t>bleeding (not sure about it )may be </a:t>
            </a:r>
            <a:r>
              <a:rPr lang="en-US" dirty="0">
                <a:solidFill>
                  <a:srgbClr val="00B050"/>
                </a:solidFill>
              </a:rPr>
              <a:t>pulmonary</a:t>
            </a:r>
            <a:r>
              <a:rPr lang="en-US" dirty="0">
                <a:solidFill>
                  <a:srgbClr val="FF0000"/>
                </a:solidFill>
              </a:rPr>
              <a:t> </a:t>
            </a:r>
            <a:r>
              <a:rPr lang="en-US" dirty="0" smtClean="0">
                <a:solidFill>
                  <a:srgbClr val="00B050"/>
                </a:solidFill>
              </a:rPr>
              <a:t>embolism</a:t>
            </a:r>
            <a:endParaRPr lang="en-US" dirty="0" smtClean="0">
              <a:solidFill>
                <a:srgbClr val="00B050"/>
              </a:solidFill>
            </a:endParaRPr>
          </a:p>
          <a:p>
            <a:pPr algn="l">
              <a:buNone/>
            </a:pPr>
            <a:endParaRPr lang="zh-CN" altLang="en-US" dirty="0"/>
          </a:p>
          <a:p>
            <a:pPr algn="l">
              <a:buNone/>
            </a:pPr>
            <a:r>
              <a:rPr lang="en-US" dirty="0"/>
              <a:t>5- What is post partum management and the </a:t>
            </a:r>
            <a:r>
              <a:rPr lang="en-US" dirty="0" smtClean="0"/>
              <a:t>type </a:t>
            </a:r>
            <a:r>
              <a:rPr lang="en-US" dirty="0"/>
              <a:t>of contraceptive you should offer </a:t>
            </a:r>
            <a:r>
              <a:rPr lang="en-US" dirty="0" smtClean="0"/>
              <a:t>for her?</a:t>
            </a:r>
            <a:endParaRPr lang="en-US" dirty="0" smtClean="0"/>
          </a:p>
          <a:p>
            <a:pPr algn="l" rtl="0"/>
            <a:r>
              <a:rPr lang="en-US" dirty="0" err="1" smtClean="0">
                <a:solidFill>
                  <a:srgbClr val="FF0000"/>
                </a:solidFill>
              </a:rPr>
              <a:t>Warfarin</a:t>
            </a:r>
            <a:r>
              <a:rPr lang="en-US" dirty="0" smtClean="0">
                <a:solidFill>
                  <a:srgbClr val="FF0000"/>
                </a:solidFill>
              </a:rPr>
              <a:t> or </a:t>
            </a:r>
            <a:r>
              <a:rPr lang="en-US" dirty="0" err="1" smtClean="0">
                <a:solidFill>
                  <a:srgbClr val="00B050"/>
                </a:solidFill>
              </a:rPr>
              <a:t>continu</a:t>
            </a:r>
            <a:r>
              <a:rPr lang="en-US" dirty="0" smtClean="0">
                <a:solidFill>
                  <a:srgbClr val="00B050"/>
                </a:solidFill>
              </a:rPr>
              <a:t> LMWH , 6mon from </a:t>
            </a:r>
            <a:r>
              <a:rPr lang="en-US" dirty="0" err="1" smtClean="0">
                <a:solidFill>
                  <a:srgbClr val="00B050"/>
                </a:solidFill>
              </a:rPr>
              <a:t>inatation</a:t>
            </a:r>
            <a:r>
              <a:rPr lang="en-US" dirty="0" smtClean="0">
                <a:solidFill>
                  <a:srgbClr val="00B050"/>
                </a:solidFill>
              </a:rPr>
              <a:t>, or 6 w post partum which is longer </a:t>
            </a:r>
            <a:endParaRPr lang="en-US" dirty="0">
              <a:solidFill>
                <a:srgbClr val="00B050"/>
              </a:solidFill>
            </a:endParaRPr>
          </a:p>
          <a:p>
            <a:pPr algn="l" rtl="0"/>
            <a:r>
              <a:rPr lang="en-US" dirty="0" err="1">
                <a:solidFill>
                  <a:srgbClr val="FF0000"/>
                </a:solidFill>
              </a:rPr>
              <a:t>Mirina</a:t>
            </a:r>
            <a:r>
              <a:rPr lang="en-US" dirty="0">
                <a:solidFill>
                  <a:srgbClr val="FF0000"/>
                </a:solidFill>
              </a:rPr>
              <a:t> ..pops    </a:t>
            </a:r>
            <a:endParaRPr lang="en-US" dirty="0">
              <a:solidFill>
                <a:srgbClr val="FF0000"/>
              </a:solidFill>
            </a:endParaRPr>
          </a:p>
          <a:p>
            <a:pPr algn="l">
              <a:buNone/>
            </a:pPr>
            <a:endParaRPr lang="ar-JO" dirty="0"/>
          </a:p>
        </p:txBody>
      </p:sp>
      <p:sp>
        <p:nvSpPr>
          <p:cNvPr id="4" name="Rectangles 3"/>
          <p:cNvSpPr/>
          <p:nvPr/>
        </p:nvSpPr>
        <p:spPr>
          <a:xfrm>
            <a:off x="431165" y="101727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431165" y="2861310"/>
            <a:ext cx="10170160" cy="1818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Title 1"/>
          <p:cNvSpPr>
            <a:spLocks noGrp="1"/>
          </p:cNvSpPr>
          <p:nvPr>
            <p:ph type="title"/>
          </p:nvPr>
        </p:nvSpPr>
        <p:spPr>
          <a:xfrm>
            <a:off x="609600" y="2069976"/>
            <a:ext cx="10972800" cy="2655168"/>
          </a:xfrm>
        </p:spPr>
        <p:txBody>
          <a:bodyPr>
            <a:normAutofit/>
          </a:bodyPr>
          <a:lstStyle/>
          <a:p>
            <a:pPr lvl="0">
              <a:spcBef>
                <a:spcPct val="20000"/>
              </a:spcBef>
            </a:pPr>
            <a:r>
              <a:rPr lang="en-US" sz="5400" b="1" dirty="0"/>
              <a:t>OSCE </a:t>
            </a:r>
            <a:r>
              <a:rPr lang="en-US" sz="5400" b="1" dirty="0" smtClean="0"/>
              <a:t>stations</a:t>
            </a:r>
            <a:br>
              <a:rPr lang="en-US" sz="5400" b="1" dirty="0" smtClean="0"/>
            </a:br>
            <a:r>
              <a:rPr lang="en-US" sz="5400" b="1" dirty="0"/>
              <a:t>2019/2020</a:t>
            </a:r>
            <a:br>
              <a:rPr lang="en-US" sz="5400" b="1" dirty="0"/>
            </a:br>
            <a:r>
              <a:rPr lang="en-US" sz="5400" b="1" dirty="0"/>
              <a:t>Group A</a:t>
            </a:r>
            <a:r>
              <a:rPr lang="en-US" sz="5400" b="1" dirty="0" smtClean="0"/>
              <a:t> </a:t>
            </a:r>
            <a:endParaRPr lang="ar-JO" sz="5400"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Content Placeholder 2"/>
          <p:cNvSpPr>
            <a:spLocks noGrp="1"/>
          </p:cNvSpPr>
          <p:nvPr>
            <p:ph idx="1"/>
          </p:nvPr>
        </p:nvSpPr>
        <p:spPr>
          <a:xfrm>
            <a:off x="0" y="476672"/>
            <a:ext cx="11952651" cy="5976664"/>
          </a:xfrm>
        </p:spPr>
        <p:txBody>
          <a:bodyPr>
            <a:normAutofit fontScale="91250" lnSpcReduction="10000"/>
          </a:bodyPr>
          <a:lstStyle/>
          <a:p>
            <a:pPr algn="l">
              <a:buNone/>
            </a:pPr>
            <a:r>
              <a:rPr lang="en-US" dirty="0"/>
              <a:t>For each one &gt;&gt; </a:t>
            </a:r>
            <a:r>
              <a:rPr lang="en-US" b="1" dirty="0">
                <a:solidFill>
                  <a:srgbClr val="FF0000"/>
                </a:solidFill>
              </a:rPr>
              <a:t>relevant point in </a:t>
            </a:r>
            <a:r>
              <a:rPr lang="en-US" dirty="0"/>
              <a:t>history , examination , investigation , management and may ask about complications or give a specific </a:t>
            </a:r>
            <a:r>
              <a:rPr lang="en-US" dirty="0" err="1"/>
              <a:t>dx</a:t>
            </a:r>
            <a:r>
              <a:rPr lang="en-US" dirty="0"/>
              <a:t> and ask about it ^_^</a:t>
            </a:r>
            <a:endParaRPr lang="ar-JO" dirty="0"/>
          </a:p>
          <a:p>
            <a:pPr algn="l">
              <a:buNone/>
            </a:pPr>
            <a:endParaRPr lang="ar-JO" b="1" dirty="0"/>
          </a:p>
          <a:p>
            <a:pPr algn="l">
              <a:buNone/>
            </a:pPr>
            <a:r>
              <a:rPr lang="en-US" b="1" dirty="0"/>
              <a:t>1) </a:t>
            </a:r>
            <a:r>
              <a:rPr lang="en-US" dirty="0"/>
              <a:t>34 wks pregnant woman with road traffic accident is presented to you in ER with vaginal bleeding? </a:t>
            </a:r>
            <a:endParaRPr lang="en-US" dirty="0"/>
          </a:p>
          <a:p>
            <a:pPr algn="ctr">
              <a:buNone/>
            </a:pPr>
            <a:r>
              <a:rPr lang="en-US" b="1" dirty="0">
                <a:solidFill>
                  <a:srgbClr val="C00000"/>
                </a:solidFill>
              </a:rPr>
              <a:t>( </a:t>
            </a:r>
            <a:r>
              <a:rPr lang="en-US" b="1" dirty="0" err="1">
                <a:solidFill>
                  <a:srgbClr val="C00000"/>
                </a:solidFill>
              </a:rPr>
              <a:t>antepartum</a:t>
            </a:r>
            <a:r>
              <a:rPr lang="en-US" b="1" dirty="0">
                <a:solidFill>
                  <a:srgbClr val="C00000"/>
                </a:solidFill>
              </a:rPr>
              <a:t> hemorrhage &gt;&gt; placental abruption  )</a:t>
            </a:r>
            <a:endParaRPr lang="en-US" b="1" dirty="0">
              <a:solidFill>
                <a:srgbClr val="C00000"/>
              </a:solidFill>
            </a:endParaRPr>
          </a:p>
          <a:p>
            <a:pPr algn="l">
              <a:buNone/>
            </a:pPr>
            <a:endParaRPr lang="en-US" dirty="0"/>
          </a:p>
          <a:p>
            <a:pPr algn="l">
              <a:buNone/>
            </a:pPr>
            <a:r>
              <a:rPr lang="en-US" b="1" dirty="0"/>
              <a:t>2) </a:t>
            </a:r>
            <a:r>
              <a:rPr lang="en-US" dirty="0"/>
              <a:t>49 years old female p3 , sterilized 3 yrs age , complaining of abnormal uterine bleeding of 4 months duration ? </a:t>
            </a:r>
            <a:endParaRPr lang="en-US" dirty="0"/>
          </a:p>
          <a:p>
            <a:pPr algn="ctr">
              <a:buNone/>
            </a:pPr>
            <a:r>
              <a:rPr lang="en-US" b="1" dirty="0">
                <a:solidFill>
                  <a:srgbClr val="C00000"/>
                </a:solidFill>
              </a:rPr>
              <a:t>( AUB &gt;&gt; fibroid )  </a:t>
            </a:r>
            <a:endParaRPr lang="en-US" b="1" dirty="0">
              <a:solidFill>
                <a:srgbClr val="C00000"/>
              </a:solidFill>
            </a:endParaRPr>
          </a:p>
          <a:p>
            <a:pPr algn="l">
              <a:buNone/>
            </a:pPr>
            <a:endParaRPr lang="en-US" dirty="0"/>
          </a:p>
          <a:p>
            <a:pPr algn="l">
              <a:buNone/>
            </a:pPr>
            <a:r>
              <a:rPr lang="en-US" b="1" dirty="0"/>
              <a:t>3) </a:t>
            </a:r>
            <a:r>
              <a:rPr lang="en-US" dirty="0"/>
              <a:t>Female with 8 wks amenorrhea presented with vaginal bleeding and passage of tissue ? </a:t>
            </a:r>
            <a:endParaRPr lang="en-US" dirty="0"/>
          </a:p>
          <a:p>
            <a:pPr algn="ctr">
              <a:buNone/>
            </a:pPr>
            <a:r>
              <a:rPr lang="en-US" b="1" dirty="0">
                <a:solidFill>
                  <a:srgbClr val="C00000"/>
                </a:solidFill>
              </a:rPr>
              <a:t>( early pregnancy bleeding )</a:t>
            </a:r>
            <a:r>
              <a:rPr lang="en-US" b="1" dirty="0"/>
              <a:t> </a:t>
            </a:r>
            <a:endParaRPr lang="en-US" b="1" dirty="0"/>
          </a:p>
        </p:txBody>
      </p:sp>
      <p:sp>
        <p:nvSpPr>
          <p:cNvPr id="4" name="Rectangles 3"/>
          <p:cNvSpPr/>
          <p:nvPr/>
        </p:nvSpPr>
        <p:spPr>
          <a:xfrm>
            <a:off x="1270635" y="235267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1557655" y="120078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891030" y="392874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2527300" y="576580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3" grpId="0" bldLvl="0" animBg="1"/>
      <p:bldP spid="5"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JO" sz="6000" dirty="0"/>
              <a:t>بسم الله الرحمن الرحيم</a:t>
            </a:r>
            <a:endParaRPr lang="ar-JO" sz="6000" dirty="0"/>
          </a:p>
        </p:txBody>
      </p:sp>
      <p:sp>
        <p:nvSpPr>
          <p:cNvPr id="3" name="Content Placeholder 2"/>
          <p:cNvSpPr>
            <a:spLocks noGrp="1"/>
          </p:cNvSpPr>
          <p:nvPr>
            <p:ph idx="1"/>
          </p:nvPr>
        </p:nvSpPr>
        <p:spPr/>
        <p:txBody>
          <a:bodyPr>
            <a:normAutofit/>
          </a:bodyPr>
          <a:lstStyle/>
          <a:p>
            <a:pPr algn="ctr" rtl="0">
              <a:buNone/>
            </a:pPr>
            <a:r>
              <a:rPr lang="en-US" sz="4400" dirty="0"/>
              <a:t>Mini-OSCE </a:t>
            </a:r>
            <a:endParaRPr lang="en-US" sz="4400" dirty="0"/>
          </a:p>
          <a:p>
            <a:pPr algn="ctr" rtl="0">
              <a:buNone/>
            </a:pPr>
            <a:r>
              <a:rPr lang="en-US" sz="4400" dirty="0"/>
              <a:t>6/8/2019</a:t>
            </a:r>
            <a:endParaRPr lang="en-US" sz="4400" dirty="0"/>
          </a:p>
          <a:p>
            <a:pPr algn="ctr" rtl="0">
              <a:buNone/>
            </a:pPr>
            <a:r>
              <a:rPr lang="en-US" sz="4400" dirty="0"/>
              <a:t>Done by : AYMAN AL-MANASRAH</a:t>
            </a:r>
            <a:endParaRPr lang="en-US" sz="4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Q1</a:t>
            </a:r>
            <a:endParaRPr lang="en-US" dirty="0"/>
          </a:p>
        </p:txBody>
      </p:sp>
      <p:sp>
        <p:nvSpPr>
          <p:cNvPr id="3" name="Content Placeholder 2"/>
          <p:cNvSpPr>
            <a:spLocks noGrp="1"/>
          </p:cNvSpPr>
          <p:nvPr>
            <p:ph idx="1"/>
          </p:nvPr>
        </p:nvSpPr>
        <p:spPr/>
        <p:txBody>
          <a:bodyPr>
            <a:normAutofit/>
          </a:bodyPr>
          <a:lstStyle/>
          <a:p>
            <a:pPr marL="0" indent="0" algn="l" rtl="0">
              <a:buNone/>
            </a:pPr>
            <a:r>
              <a:rPr lang="en-US" dirty="0" smtClean="0"/>
              <a:t>1-What's </a:t>
            </a:r>
            <a:r>
              <a:rPr lang="en-US" dirty="0"/>
              <a:t>the name of </a:t>
            </a:r>
            <a:r>
              <a:rPr lang="en-US" dirty="0" smtClean="0"/>
              <a:t>this</a:t>
            </a:r>
            <a:endParaRPr lang="en-US" dirty="0" smtClean="0"/>
          </a:p>
          <a:p>
            <a:pPr marL="0" indent="0" algn="l" rtl="0">
              <a:buNone/>
            </a:pPr>
            <a:r>
              <a:rPr lang="en-US" dirty="0" smtClean="0"/>
              <a:t> </a:t>
            </a:r>
            <a:r>
              <a:rPr lang="en-US" dirty="0"/>
              <a:t>contraceptive method</a:t>
            </a:r>
            <a:endParaRPr lang="en-US" dirty="0"/>
          </a:p>
          <a:p>
            <a:pPr algn="l" rtl="0">
              <a:buNone/>
            </a:pPr>
            <a:r>
              <a:rPr lang="en-US" dirty="0">
                <a:solidFill>
                  <a:srgbClr val="FF0000"/>
                </a:solidFill>
              </a:rPr>
              <a:t> </a:t>
            </a:r>
            <a:r>
              <a:rPr lang="en-GB" altLang="en-US" dirty="0">
                <a:solidFill>
                  <a:srgbClr val="FF0000"/>
                </a:solidFill>
              </a:rPr>
              <a:t>It is an </a:t>
            </a:r>
            <a:r>
              <a:rPr lang="en-GB" altLang="en-US" dirty="0" err="1">
                <a:solidFill>
                  <a:srgbClr val="FF0000"/>
                </a:solidFill>
              </a:rPr>
              <a:t>injectable</a:t>
            </a:r>
            <a:r>
              <a:rPr lang="en-GB" altLang="en-US" dirty="0">
                <a:solidFill>
                  <a:srgbClr val="FF0000"/>
                </a:solidFill>
              </a:rPr>
              <a:t> contraceptive (IM)</a:t>
            </a:r>
            <a:endParaRPr lang="en-US" dirty="0">
              <a:solidFill>
                <a:srgbClr val="FF0000"/>
              </a:solidFill>
            </a:endParaRPr>
          </a:p>
          <a:p>
            <a:pPr marL="0" indent="0" algn="l" rtl="0">
              <a:buNone/>
            </a:pPr>
            <a:r>
              <a:rPr lang="en-US" dirty="0" smtClean="0"/>
              <a:t>2-What </a:t>
            </a:r>
            <a:r>
              <a:rPr lang="en-US" dirty="0"/>
              <a:t>the scientific name?</a:t>
            </a:r>
            <a:endParaRPr lang="en-US" dirty="0"/>
          </a:p>
          <a:p>
            <a:pPr algn="l" rtl="0">
              <a:buNone/>
            </a:pPr>
            <a:r>
              <a:rPr lang="en-GB" altLang="en-US" dirty="0">
                <a:solidFill>
                  <a:srgbClr val="FF0000"/>
                </a:solidFill>
              </a:rPr>
              <a:t>Depot medroxyprogesterone acetate (</a:t>
            </a:r>
            <a:r>
              <a:rPr lang="en-GB" altLang="en-US" dirty="0" err="1">
                <a:solidFill>
                  <a:srgbClr val="FF0000"/>
                </a:solidFill>
              </a:rPr>
              <a:t>DMPA,Depo</a:t>
            </a:r>
            <a:r>
              <a:rPr lang="en-GB" altLang="en-US" dirty="0">
                <a:solidFill>
                  <a:srgbClr val="FF0000"/>
                </a:solidFill>
              </a:rPr>
              <a:t>-Provera </a:t>
            </a:r>
            <a:r>
              <a:rPr lang="ar-JO" altLang="en-US" dirty="0">
                <a:solidFill>
                  <a:srgbClr val="FF0000"/>
                </a:solidFill>
              </a:rPr>
              <a:t>طبعا ما كان موجود اسمه بالصورة  زي اللي فوق</a:t>
            </a:r>
            <a:endParaRPr lang="en-US" altLang="en-US" dirty="0">
              <a:solidFill>
                <a:srgbClr val="FF0000"/>
              </a:solidFill>
            </a:endParaRPr>
          </a:p>
          <a:p>
            <a:pPr algn="l" rtl="0">
              <a:buNone/>
            </a:pPr>
            <a:r>
              <a:rPr lang="en-US" dirty="0" smtClean="0"/>
              <a:t>3-What </a:t>
            </a:r>
            <a:r>
              <a:rPr lang="en-US" dirty="0"/>
              <a:t>route of </a:t>
            </a:r>
            <a:r>
              <a:rPr lang="en-US" dirty="0" err="1"/>
              <a:t>administratin</a:t>
            </a:r>
            <a:r>
              <a:rPr lang="en-US" dirty="0"/>
              <a:t> ?</a:t>
            </a:r>
            <a:endParaRPr lang="en-US" dirty="0"/>
          </a:p>
          <a:p>
            <a:pPr algn="l" rtl="0">
              <a:buNone/>
            </a:pPr>
            <a:r>
              <a:rPr lang="en-US" dirty="0">
                <a:solidFill>
                  <a:srgbClr val="FF0000"/>
                </a:solidFill>
              </a:rPr>
              <a:t>Deep </a:t>
            </a:r>
            <a:r>
              <a:rPr lang="en-US" dirty="0" err="1">
                <a:solidFill>
                  <a:srgbClr val="FF0000"/>
                </a:solidFill>
              </a:rPr>
              <a:t>intramascular</a:t>
            </a:r>
            <a:endParaRPr lang="en-US" dirty="0">
              <a:solidFill>
                <a:srgbClr val="FF0000"/>
              </a:solidFill>
            </a:endParaRPr>
          </a:p>
          <a:p>
            <a:pPr algn="l" rtl="0">
              <a:buNone/>
            </a:pPr>
            <a:endParaRPr lang="en-GB" altLang="en-US" dirty="0">
              <a:solidFill>
                <a:srgbClr val="FF0000"/>
              </a:solidFill>
            </a:endParaRPr>
          </a:p>
          <a:p>
            <a:pPr algn="l" rtl="0">
              <a:buNone/>
            </a:pPr>
            <a:endParaRPr lang="en-GB" altLang="en-US" dirty="0">
              <a:solidFill>
                <a:srgbClr val="FF0000"/>
              </a:solidFill>
            </a:endParaRPr>
          </a:p>
          <a:p>
            <a:pPr algn="l" rtl="0"/>
            <a:endParaRPr lang="ar-JO" dirty="0"/>
          </a:p>
        </p:txBody>
      </p:sp>
      <p:pic>
        <p:nvPicPr>
          <p:cNvPr id="4" name="Picture 2" descr="ÙØªÙØ¬Ø© Ø¨Ø­Ø« Ø§ÙØµÙØ± Ø¹Ù âªcontraceptive injectionâ¬â"/>
          <p:cNvPicPr>
            <a:picLocks noChangeAspect="1" noChangeArrowheads="1"/>
          </p:cNvPicPr>
          <p:nvPr/>
        </p:nvPicPr>
        <p:blipFill>
          <a:blip r:embed="rId1"/>
          <a:srcRect/>
          <a:stretch>
            <a:fillRect/>
          </a:stretch>
        </p:blipFill>
        <p:spPr bwMode="auto">
          <a:xfrm>
            <a:off x="7402376" y="0"/>
            <a:ext cx="4789625" cy="2636912"/>
          </a:xfrm>
          <a:prstGeom prst="rect">
            <a:avLst/>
          </a:prstGeom>
          <a:noFill/>
        </p:spPr>
      </p:pic>
      <p:sp>
        <p:nvSpPr>
          <p:cNvPr id="5" name="Rectangles 4"/>
          <p:cNvSpPr/>
          <p:nvPr/>
        </p:nvSpPr>
        <p:spPr>
          <a:xfrm>
            <a:off x="838200" y="281940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648335" y="3854450"/>
            <a:ext cx="10353040" cy="867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765175" y="536384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l" rtl="0">
              <a:buNone/>
            </a:pPr>
            <a:r>
              <a:rPr lang="en-US" dirty="0"/>
              <a:t>4-Name 3 benefits of this?</a:t>
            </a:r>
            <a:endParaRPr lang="en-US" dirty="0"/>
          </a:p>
          <a:p>
            <a:pPr algn="l" rtl="0"/>
            <a:r>
              <a:rPr lang="en-US" dirty="0">
                <a:solidFill>
                  <a:srgbClr val="FF0000"/>
                </a:solidFill>
              </a:rPr>
              <a:t>It's not affected by other medicines.</a:t>
            </a:r>
            <a:endParaRPr lang="en-US" dirty="0">
              <a:solidFill>
                <a:srgbClr val="FF0000"/>
              </a:solidFill>
            </a:endParaRPr>
          </a:p>
          <a:p>
            <a:pPr algn="l" rtl="0"/>
            <a:r>
              <a:rPr lang="en-US" dirty="0">
                <a:solidFill>
                  <a:srgbClr val="FF0000"/>
                </a:solidFill>
              </a:rPr>
              <a:t>Doesn't require daily action.</a:t>
            </a:r>
            <a:br>
              <a:rPr lang="en-US" dirty="0"/>
            </a:br>
            <a:r>
              <a:rPr lang="en-US" dirty="0">
                <a:solidFill>
                  <a:srgbClr val="FF0000"/>
                </a:solidFill>
              </a:rPr>
              <a:t>Decreases menstrual cramps and pain</a:t>
            </a:r>
            <a:r>
              <a:rPr lang="en-US" dirty="0"/>
              <a:t>.</a:t>
            </a:r>
            <a:endParaRPr lang="en-US" dirty="0"/>
          </a:p>
          <a:p>
            <a:pPr marL="0" indent="0" algn="l" rtl="0">
              <a:buNone/>
            </a:pPr>
            <a:r>
              <a:rPr lang="en-US" dirty="0"/>
              <a:t>5-How to tell patient how to use it? and what time to take it ?</a:t>
            </a:r>
            <a:endParaRPr lang="en-US" dirty="0"/>
          </a:p>
          <a:p>
            <a:pPr algn="l" rtl="0">
              <a:buNone/>
            </a:pPr>
            <a:r>
              <a:rPr lang="en-GB" altLang="en-US" dirty="0">
                <a:solidFill>
                  <a:srgbClr val="FF0000"/>
                </a:solidFill>
              </a:rPr>
              <a:t>The 1</a:t>
            </a:r>
            <a:r>
              <a:rPr lang="en-GB" altLang="en-US" baseline="30000" dirty="0">
                <a:solidFill>
                  <a:srgbClr val="FF0000"/>
                </a:solidFill>
              </a:rPr>
              <a:t>st</a:t>
            </a:r>
            <a:r>
              <a:rPr lang="en-GB" altLang="en-US" dirty="0">
                <a:solidFill>
                  <a:srgbClr val="FF0000"/>
                </a:solidFill>
              </a:rPr>
              <a:t> injection should be administered within five days after ‘ onset of menses . --- </a:t>
            </a:r>
            <a:endParaRPr lang="en-GB" altLang="en-US" dirty="0">
              <a:solidFill>
                <a:srgbClr val="FF0000"/>
              </a:solidFill>
            </a:endParaRPr>
          </a:p>
          <a:p>
            <a:pPr algn="l" rtl="0">
              <a:buNone/>
            </a:pPr>
            <a:r>
              <a:rPr lang="en-GB" altLang="en-US" dirty="0">
                <a:solidFill>
                  <a:srgbClr val="FF0000"/>
                </a:solidFill>
              </a:rPr>
              <a:t>Injections should be repeated every 3 months .</a:t>
            </a:r>
            <a:endParaRPr lang="en-GB" altLang="en-US" dirty="0">
              <a:solidFill>
                <a:srgbClr val="FF0000"/>
              </a:solidFill>
            </a:endParaRPr>
          </a:p>
          <a:p>
            <a:pPr algn="l" rtl="0"/>
            <a:endParaRPr lang="en-US" dirty="0"/>
          </a:p>
        </p:txBody>
      </p:sp>
      <p:sp>
        <p:nvSpPr>
          <p:cNvPr id="4" name="Rectangles 3"/>
          <p:cNvSpPr/>
          <p:nvPr/>
        </p:nvSpPr>
        <p:spPr>
          <a:xfrm>
            <a:off x="838200" y="2376805"/>
            <a:ext cx="9761220" cy="1342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389890" y="4179570"/>
            <a:ext cx="11321415" cy="1767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11" y="357166"/>
            <a:ext cx="10972800" cy="6096170"/>
          </a:xfrm>
        </p:spPr>
        <p:txBody>
          <a:bodyPr>
            <a:normAutofit lnSpcReduction="10000"/>
          </a:bodyPr>
          <a:lstStyle/>
          <a:p>
            <a:pPr marL="0" indent="0" algn="l" rtl="0">
              <a:buNone/>
            </a:pPr>
            <a:r>
              <a:rPr lang="en-US" dirty="0" smtClean="0"/>
              <a:t>6-Whats </a:t>
            </a:r>
            <a:r>
              <a:rPr lang="en-US" dirty="0"/>
              <a:t>the MECHANISM of action </a:t>
            </a:r>
            <a:endParaRPr lang="en-US" dirty="0"/>
          </a:p>
          <a:p>
            <a:pPr algn="l" rtl="0"/>
            <a:r>
              <a:rPr lang="en-US" dirty="0" smtClean="0">
                <a:solidFill>
                  <a:srgbClr val="FF0000"/>
                </a:solidFill>
              </a:rPr>
              <a:t>thickening the cervical mucus, thereby presenting a barrier for sperm penetration.</a:t>
            </a:r>
            <a:endParaRPr lang="en-US" dirty="0" smtClean="0">
              <a:solidFill>
                <a:srgbClr val="FF0000"/>
              </a:solidFill>
            </a:endParaRPr>
          </a:p>
          <a:p>
            <a:pPr algn="l" rtl="0"/>
            <a:r>
              <a:rPr lang="en-US" dirty="0" smtClean="0">
                <a:solidFill>
                  <a:srgbClr val="FF0000"/>
                </a:solidFill>
              </a:rPr>
              <a:t>changes to the </a:t>
            </a:r>
            <a:r>
              <a:rPr lang="en-US" dirty="0" err="1" smtClean="0">
                <a:solidFill>
                  <a:srgbClr val="FF0000"/>
                </a:solidFill>
              </a:rPr>
              <a:t>endometrium</a:t>
            </a:r>
            <a:r>
              <a:rPr lang="en-US" dirty="0" smtClean="0">
                <a:solidFill>
                  <a:srgbClr val="FF0000"/>
                </a:solidFill>
              </a:rPr>
              <a:t> make it an </a:t>
            </a:r>
            <a:r>
              <a:rPr lang="en-US" dirty="0" err="1" smtClean="0">
                <a:solidFill>
                  <a:srgbClr val="FF0000"/>
                </a:solidFill>
              </a:rPr>
              <a:t>unfavourable</a:t>
            </a:r>
            <a:r>
              <a:rPr lang="en-US" dirty="0" smtClean="0">
                <a:solidFill>
                  <a:srgbClr val="FF0000"/>
                </a:solidFill>
              </a:rPr>
              <a:t> environment for implantation</a:t>
            </a:r>
            <a:endParaRPr lang="en-US" dirty="0" smtClean="0">
              <a:solidFill>
                <a:srgbClr val="FF0000"/>
              </a:solidFill>
            </a:endParaRPr>
          </a:p>
          <a:p>
            <a:pPr algn="l" rtl="0"/>
            <a:r>
              <a:rPr lang="en-US" dirty="0" smtClean="0">
                <a:solidFill>
                  <a:srgbClr val="FF0000"/>
                </a:solidFill>
              </a:rPr>
              <a:t>prevent </a:t>
            </a:r>
            <a:r>
              <a:rPr lang="en-US" dirty="0">
                <a:solidFill>
                  <a:srgbClr val="FF0000"/>
                </a:solidFill>
              </a:rPr>
              <a:t>pregnancy by the inhibition of ovulation </a:t>
            </a:r>
            <a:r>
              <a:rPr lang="en-US" dirty="0" smtClean="0">
                <a:solidFill>
                  <a:srgbClr val="00B050"/>
                </a:solidFill>
              </a:rPr>
              <a:t>week effect</a:t>
            </a:r>
            <a:endParaRPr lang="en-US" dirty="0">
              <a:solidFill>
                <a:srgbClr val="00B050"/>
              </a:solidFill>
            </a:endParaRPr>
          </a:p>
          <a:p>
            <a:pPr algn="l" rtl="0"/>
            <a:endParaRPr lang="en-US" dirty="0"/>
          </a:p>
          <a:p>
            <a:pPr marL="0" indent="0" algn="l" rtl="0">
              <a:buNone/>
            </a:pPr>
            <a:r>
              <a:rPr lang="en-US" dirty="0" smtClean="0"/>
              <a:t>7-If </a:t>
            </a:r>
            <a:r>
              <a:rPr lang="en-US" dirty="0"/>
              <a:t>women want to get pregnant can she ? Why?</a:t>
            </a:r>
            <a:endParaRPr lang="en-US" dirty="0"/>
          </a:p>
          <a:p>
            <a:pPr marL="0" indent="0" algn="l" rtl="0">
              <a:buNone/>
            </a:pPr>
            <a:r>
              <a:rPr lang="en-US" sz="2200" dirty="0">
                <a:solidFill>
                  <a:srgbClr val="FF0000"/>
                </a:solidFill>
                <a:ea typeface="MS PGothic" panose="020B0600070205080204" pitchFamily="34" charset="-128"/>
              </a:rPr>
              <a:t>After stopping</a:t>
            </a:r>
            <a:r>
              <a:rPr lang="en-US" sz="2200" dirty="0">
                <a:solidFill>
                  <a:srgbClr val="FF0000"/>
                </a:solidFill>
                <a:latin typeface="Times New Roman" panose="02020603050405020304" pitchFamily="18" charset="0"/>
              </a:rPr>
              <a:t> </a:t>
            </a:r>
            <a:r>
              <a:rPr lang="en-US" altLang="en-US" sz="2200" dirty="0">
                <a:solidFill>
                  <a:srgbClr val="FF0000"/>
                </a:solidFill>
                <a:latin typeface="Times New Roman" panose="02020603050405020304" pitchFamily="18" charset="0"/>
              </a:rPr>
              <a:t>Delayed return to fertility: 6-18 months. By 18 months, 90% will have ovulated</a:t>
            </a:r>
            <a:r>
              <a:rPr lang="en-US" altLang="en-US" dirty="0">
                <a:solidFill>
                  <a:srgbClr val="FF0000"/>
                </a:solidFill>
                <a:latin typeface="Times New Roman" panose="02020603050405020304" pitchFamily="18" charset="0"/>
              </a:rPr>
              <a:t>.</a:t>
            </a:r>
            <a:endParaRPr lang="en-US" altLang="en-US" dirty="0">
              <a:solidFill>
                <a:srgbClr val="FF0000"/>
              </a:solidFill>
              <a:latin typeface="Times New Roman" panose="02020603050405020304" pitchFamily="18" charset="0"/>
            </a:endParaRPr>
          </a:p>
          <a:p>
            <a:pPr algn="l" rtl="0"/>
            <a:endParaRPr lang="en-US" dirty="0">
              <a:solidFill>
                <a:srgbClr val="FF0000"/>
              </a:solidFill>
            </a:endParaRPr>
          </a:p>
          <a:p>
            <a:pPr algn="l" rtl="0">
              <a:buNone/>
            </a:pPr>
            <a:endParaRPr lang="ar-JO" dirty="0">
              <a:solidFill>
                <a:srgbClr val="FF0000"/>
              </a:solidFill>
            </a:endParaRPr>
          </a:p>
        </p:txBody>
      </p:sp>
      <p:sp>
        <p:nvSpPr>
          <p:cNvPr id="4" name="Rectangles 3"/>
          <p:cNvSpPr/>
          <p:nvPr/>
        </p:nvSpPr>
        <p:spPr>
          <a:xfrm>
            <a:off x="339725" y="816610"/>
            <a:ext cx="11109325" cy="2160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368935" y="3795395"/>
            <a:ext cx="1118743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99392"/>
            <a:ext cx="10972800" cy="1143000"/>
          </a:xfrm>
        </p:spPr>
        <p:txBody>
          <a:bodyPr/>
          <a:lstStyle/>
          <a:p>
            <a:r>
              <a:rPr lang="en-US" dirty="0" smtClean="0"/>
              <a:t>Q2</a:t>
            </a:r>
            <a:endParaRPr lang="en-US" dirty="0"/>
          </a:p>
        </p:txBody>
      </p:sp>
      <p:sp>
        <p:nvSpPr>
          <p:cNvPr id="3" name="Content Placeholder 2"/>
          <p:cNvSpPr>
            <a:spLocks noGrp="1"/>
          </p:cNvSpPr>
          <p:nvPr>
            <p:ph idx="1"/>
          </p:nvPr>
        </p:nvSpPr>
        <p:spPr>
          <a:xfrm>
            <a:off x="0" y="980728"/>
            <a:ext cx="12192000" cy="5877272"/>
          </a:xfrm>
        </p:spPr>
        <p:txBody>
          <a:bodyPr>
            <a:normAutofit fontScale="85000" lnSpcReduction="20000"/>
          </a:bodyPr>
          <a:lstStyle/>
          <a:p>
            <a:pPr marL="0" indent="0" algn="l" rtl="0">
              <a:buNone/>
            </a:pPr>
            <a:r>
              <a:rPr lang="en-US" sz="2800" b="1" dirty="0" smtClean="0"/>
              <a:t>1-What </a:t>
            </a:r>
            <a:r>
              <a:rPr lang="en-US" sz="2800" b="1" dirty="0"/>
              <a:t>is  the </a:t>
            </a:r>
            <a:r>
              <a:rPr lang="en-US" sz="2800" b="1" dirty="0" err="1"/>
              <a:t>difinition</a:t>
            </a:r>
            <a:r>
              <a:rPr lang="en-US" sz="2800" b="1" dirty="0"/>
              <a:t> of  </a:t>
            </a:r>
            <a:r>
              <a:rPr lang="en-US" sz="2800" dirty="0">
                <a:solidFill>
                  <a:srgbClr val="FF0000"/>
                </a:solidFill>
              </a:rPr>
              <a:t>:</a:t>
            </a:r>
            <a:endParaRPr lang="en-US" sz="2800" dirty="0">
              <a:solidFill>
                <a:srgbClr val="FF0000"/>
              </a:solidFill>
            </a:endParaRPr>
          </a:p>
          <a:p>
            <a:pPr algn="l" rtl="0">
              <a:buNone/>
            </a:pPr>
            <a:r>
              <a:rPr lang="en-US" sz="2800" b="1" i="1" u="sng" dirty="0">
                <a:solidFill>
                  <a:srgbClr val="FF0000"/>
                </a:solidFill>
              </a:rPr>
              <a:t>Lie</a:t>
            </a:r>
            <a:r>
              <a:rPr lang="en-US" sz="2800" dirty="0">
                <a:solidFill>
                  <a:srgbClr val="FF0000"/>
                </a:solidFill>
              </a:rPr>
              <a:t> :The relationship of the long axis </a:t>
            </a:r>
            <a:endParaRPr lang="en-US" sz="2800" dirty="0" smtClean="0">
              <a:solidFill>
                <a:srgbClr val="FF0000"/>
              </a:solidFill>
            </a:endParaRPr>
          </a:p>
          <a:p>
            <a:pPr algn="l" rtl="0">
              <a:buNone/>
            </a:pPr>
            <a:r>
              <a:rPr lang="en-US" sz="2800" dirty="0" smtClean="0">
                <a:solidFill>
                  <a:srgbClr val="FF0000"/>
                </a:solidFill>
              </a:rPr>
              <a:t>of </a:t>
            </a:r>
            <a:r>
              <a:rPr lang="en-US" sz="2800" dirty="0">
                <a:solidFill>
                  <a:srgbClr val="FF0000"/>
                </a:solidFill>
              </a:rPr>
              <a:t>the fetus to the long </a:t>
            </a:r>
            <a:r>
              <a:rPr lang="en-US" sz="2800" dirty="0" smtClean="0">
                <a:solidFill>
                  <a:srgbClr val="FF0000"/>
                </a:solidFill>
              </a:rPr>
              <a:t>axis</a:t>
            </a:r>
            <a:endParaRPr lang="en-US" sz="2800" dirty="0" smtClean="0">
              <a:solidFill>
                <a:srgbClr val="FF0000"/>
              </a:solidFill>
            </a:endParaRPr>
          </a:p>
          <a:p>
            <a:pPr algn="l" rtl="0">
              <a:buNone/>
            </a:pPr>
            <a:r>
              <a:rPr lang="en-US" sz="2800" dirty="0" smtClean="0">
                <a:solidFill>
                  <a:srgbClr val="FF0000"/>
                </a:solidFill>
              </a:rPr>
              <a:t> </a:t>
            </a:r>
            <a:r>
              <a:rPr lang="en-US" sz="2800" dirty="0">
                <a:solidFill>
                  <a:srgbClr val="FF0000"/>
                </a:solidFill>
              </a:rPr>
              <a:t>of the mother </a:t>
            </a:r>
            <a:endParaRPr lang="en-US" sz="2800" dirty="0">
              <a:solidFill>
                <a:srgbClr val="FF0000"/>
              </a:solidFill>
            </a:endParaRPr>
          </a:p>
          <a:p>
            <a:pPr algn="l" rtl="0">
              <a:buNone/>
            </a:pPr>
            <a:r>
              <a:rPr lang="en-US" sz="2800" i="1" u="sng" dirty="0">
                <a:solidFill>
                  <a:srgbClr val="FF0000"/>
                </a:solidFill>
              </a:rPr>
              <a:t>Denominator</a:t>
            </a:r>
            <a:r>
              <a:rPr lang="en-US" sz="2800" dirty="0">
                <a:solidFill>
                  <a:srgbClr val="FF0000"/>
                </a:solidFill>
              </a:rPr>
              <a:t>: arbitrary part of the presentation</a:t>
            </a:r>
            <a:endParaRPr lang="en-US" sz="2800" dirty="0">
              <a:solidFill>
                <a:srgbClr val="FF0000"/>
              </a:solidFill>
            </a:endParaRPr>
          </a:p>
          <a:p>
            <a:pPr algn="l" rtl="0">
              <a:buNone/>
            </a:pPr>
            <a:endParaRPr lang="en-US" sz="2800" b="1" dirty="0" smtClean="0"/>
          </a:p>
          <a:p>
            <a:pPr algn="l" rtl="0">
              <a:buNone/>
            </a:pPr>
            <a:r>
              <a:rPr lang="en-US" sz="2800" b="1" dirty="0" smtClean="0"/>
              <a:t>2-Whats </a:t>
            </a:r>
            <a:r>
              <a:rPr lang="en-US" sz="2800" b="1" dirty="0"/>
              <a:t>the </a:t>
            </a:r>
            <a:r>
              <a:rPr lang="en-US" sz="2800" b="1" dirty="0" smtClean="0"/>
              <a:t>presentation?</a:t>
            </a:r>
            <a:endParaRPr lang="en-US" sz="2800" b="1" dirty="0"/>
          </a:p>
          <a:p>
            <a:pPr algn="l" rtl="0">
              <a:buNone/>
            </a:pPr>
            <a:r>
              <a:rPr lang="en-US" sz="2800" dirty="0">
                <a:solidFill>
                  <a:srgbClr val="FF0000"/>
                </a:solidFill>
              </a:rPr>
              <a:t>A)Frank  breech</a:t>
            </a:r>
            <a:endParaRPr lang="en-US" sz="2800" dirty="0">
              <a:solidFill>
                <a:srgbClr val="FF0000"/>
              </a:solidFill>
            </a:endParaRPr>
          </a:p>
          <a:p>
            <a:pPr algn="l" rtl="0">
              <a:buNone/>
            </a:pPr>
            <a:r>
              <a:rPr lang="en-US" sz="2800" dirty="0">
                <a:solidFill>
                  <a:srgbClr val="FF0000"/>
                </a:solidFill>
              </a:rPr>
              <a:t>b)Footling breech</a:t>
            </a:r>
            <a:endParaRPr lang="en-US" sz="2800" dirty="0">
              <a:solidFill>
                <a:srgbClr val="FF0000"/>
              </a:solidFill>
            </a:endParaRPr>
          </a:p>
          <a:p>
            <a:pPr algn="l" rtl="0">
              <a:buNone/>
            </a:pPr>
            <a:r>
              <a:rPr lang="en-US" sz="2800" dirty="0">
                <a:solidFill>
                  <a:srgbClr val="FF0000"/>
                </a:solidFill>
              </a:rPr>
              <a:t>c) Complete </a:t>
            </a:r>
            <a:r>
              <a:rPr lang="en-US" sz="2800" dirty="0" smtClean="0">
                <a:solidFill>
                  <a:srgbClr val="FF0000"/>
                </a:solidFill>
              </a:rPr>
              <a:t>breech</a:t>
            </a:r>
            <a:endParaRPr lang="en-US" sz="2800" dirty="0" smtClean="0">
              <a:solidFill>
                <a:srgbClr val="FF0000"/>
              </a:solidFill>
            </a:endParaRPr>
          </a:p>
          <a:p>
            <a:pPr algn="l" rtl="0">
              <a:buNone/>
            </a:pPr>
            <a:endParaRPr lang="en-US" sz="2800" dirty="0">
              <a:solidFill>
                <a:srgbClr val="FF0000"/>
              </a:solidFill>
            </a:endParaRPr>
          </a:p>
          <a:p>
            <a:pPr algn="l" rtl="0">
              <a:buNone/>
            </a:pPr>
            <a:r>
              <a:rPr lang="en-US" sz="2800" b="1" dirty="0"/>
              <a:t>3-What are findings by abdominal examination for this </a:t>
            </a:r>
            <a:r>
              <a:rPr lang="en-US" sz="2800" b="1" dirty="0" smtClean="0"/>
              <a:t>presentation?</a:t>
            </a:r>
            <a:endParaRPr lang="en-US" sz="2800" b="1" dirty="0"/>
          </a:p>
          <a:p>
            <a:pPr algn="l" rtl="0">
              <a:defRPr/>
            </a:pPr>
            <a:r>
              <a:rPr lang="en-US" sz="2800" dirty="0">
                <a:solidFill>
                  <a:srgbClr val="FF0000"/>
                </a:solidFill>
              </a:rPr>
              <a:t>1_Ballotable head at fundus</a:t>
            </a:r>
            <a:endParaRPr lang="en-US" sz="2800" dirty="0">
              <a:solidFill>
                <a:srgbClr val="FF0000"/>
              </a:solidFill>
            </a:endParaRPr>
          </a:p>
          <a:p>
            <a:pPr algn="l" rtl="0">
              <a:defRPr/>
            </a:pPr>
            <a:r>
              <a:rPr lang="en-US" sz="2800" dirty="0">
                <a:solidFill>
                  <a:srgbClr val="FF0000"/>
                </a:solidFill>
              </a:rPr>
              <a:t>2_Soft presenting part </a:t>
            </a:r>
            <a:endParaRPr lang="en-US" sz="2800" dirty="0">
              <a:solidFill>
                <a:srgbClr val="FF0000"/>
              </a:solidFill>
            </a:endParaRPr>
          </a:p>
          <a:p>
            <a:pPr algn="l" rtl="0">
              <a:defRPr/>
            </a:pPr>
            <a:r>
              <a:rPr lang="en-US" sz="2800" dirty="0">
                <a:solidFill>
                  <a:srgbClr val="FF0000"/>
                </a:solidFill>
              </a:rPr>
              <a:t>3_Fetal heart auscultated more commonly above umbilicus</a:t>
            </a:r>
            <a:endParaRPr lang="en-US" sz="2800" b="1" dirty="0">
              <a:solidFill>
                <a:srgbClr val="FF0000"/>
              </a:solidFill>
            </a:endParaRPr>
          </a:p>
          <a:p>
            <a:pPr algn="l" rtl="0">
              <a:buNone/>
            </a:pPr>
            <a:endParaRPr lang="en-US" sz="2800" dirty="0">
              <a:solidFill>
                <a:srgbClr val="FF0000"/>
              </a:solidFill>
            </a:endParaRPr>
          </a:p>
          <a:p>
            <a:pPr algn="l" rtl="0">
              <a:buNone/>
            </a:pPr>
            <a:endParaRPr lang="en-US" sz="2800" dirty="0">
              <a:solidFill>
                <a:srgbClr val="FF0000"/>
              </a:solidFill>
            </a:endParaRPr>
          </a:p>
          <a:p>
            <a:pPr algn="l" rtl="0">
              <a:buNone/>
            </a:pPr>
            <a:endParaRPr lang="en-US" sz="2800" dirty="0"/>
          </a:p>
          <a:p>
            <a:pPr algn="l" rtl="0">
              <a:buNone/>
            </a:pPr>
            <a:endParaRPr lang="ar-JO" sz="2800"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6213" y="1"/>
            <a:ext cx="4175787" cy="3199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72390" y="1404620"/>
            <a:ext cx="7201535" cy="1066165"/>
          </a:xfrm>
          <a:custGeom>
            <a:avLst/>
            <a:gdLst>
              <a:gd name="connsiteX0" fmla="*/ 750 w 11341"/>
              <a:gd name="connsiteY0" fmla="*/ 0 h 1679"/>
              <a:gd name="connsiteX1" fmla="*/ 11341 w 11341"/>
              <a:gd name="connsiteY1" fmla="*/ 0 h 1679"/>
              <a:gd name="connsiteX2" fmla="*/ 11341 w 11341"/>
              <a:gd name="connsiteY2" fmla="*/ 1679 h 1679"/>
              <a:gd name="connsiteX3" fmla="*/ 750 w 11341"/>
              <a:gd name="connsiteY3" fmla="*/ 1679 h 1679"/>
              <a:gd name="connsiteX4" fmla="*/ 0 w 11341"/>
              <a:gd name="connsiteY4" fmla="*/ 1597 h 1679"/>
              <a:gd name="connsiteX5" fmla="*/ 13 w 11341"/>
              <a:gd name="connsiteY5" fmla="*/ 572 h 1679"/>
              <a:gd name="connsiteX6" fmla="*/ 697 w 11341"/>
              <a:gd name="connsiteY6" fmla="*/ 533 h 1679"/>
              <a:gd name="connsiteX7" fmla="*/ 750 w 11341"/>
              <a:gd name="connsiteY7" fmla="*/ 0 h 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41" h="1679">
                <a:moveTo>
                  <a:pt x="750" y="0"/>
                </a:moveTo>
                <a:lnTo>
                  <a:pt x="11341" y="0"/>
                </a:lnTo>
                <a:lnTo>
                  <a:pt x="11341" y="1679"/>
                </a:lnTo>
                <a:lnTo>
                  <a:pt x="750" y="1679"/>
                </a:lnTo>
                <a:lnTo>
                  <a:pt x="0" y="1597"/>
                </a:lnTo>
                <a:lnTo>
                  <a:pt x="13" y="572"/>
                </a:lnTo>
                <a:lnTo>
                  <a:pt x="697" y="533"/>
                </a:lnTo>
                <a:lnTo>
                  <a:pt x="75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0" y="3648710"/>
            <a:ext cx="4647565" cy="1083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75565" y="5581015"/>
            <a:ext cx="9810750" cy="1092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1937385" y="2232025"/>
            <a:ext cx="4647565" cy="842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319081"/>
          </a:xfrm>
        </p:spPr>
        <p:txBody>
          <a:bodyPr>
            <a:noAutofit/>
          </a:bodyPr>
          <a:lstStyle/>
          <a:p>
            <a:r>
              <a:rPr lang="en-US" sz="2800" b="1" dirty="0">
                <a:solidFill>
                  <a:srgbClr val="00B050"/>
                </a:solidFill>
              </a:rPr>
              <a:t>3. A 45-year-old woman who was found to have a high grade squamous intraepithelial lesion in her pap smear result. The patient underwent </a:t>
            </a:r>
            <a:r>
              <a:rPr lang="en-US" sz="2800" b="1" dirty="0" err="1">
                <a:solidFill>
                  <a:srgbClr val="00B050"/>
                </a:solidFill>
              </a:rPr>
              <a:t>colposcopic</a:t>
            </a:r>
            <a:r>
              <a:rPr lang="en-US" sz="2800" b="1" dirty="0">
                <a:solidFill>
                  <a:srgbClr val="00B050"/>
                </a:solidFill>
              </a:rPr>
              <a:t> examination and a cervical biopsy was taken. Check the histological appearance of the biopsy shown in the image in front of you. What is the diagnosis</a:t>
            </a:r>
            <a:r>
              <a:rPr lang="en-US" sz="2800" b="1" dirty="0" smtClean="0">
                <a:solidFill>
                  <a:srgbClr val="00B050"/>
                </a:solidFill>
              </a:rPr>
              <a:t>?</a:t>
            </a:r>
            <a:endParaRPr lang="en-US" sz="2800" b="1" dirty="0">
              <a:solidFill>
                <a:srgbClr val="00B050"/>
              </a:solidFill>
            </a:endParaRPr>
          </a:p>
        </p:txBody>
      </p:sp>
      <p:sp>
        <p:nvSpPr>
          <p:cNvPr id="3" name="Content Placeholder 2"/>
          <p:cNvSpPr>
            <a:spLocks noGrp="1"/>
          </p:cNvSpPr>
          <p:nvPr>
            <p:ph idx="1"/>
          </p:nvPr>
        </p:nvSpPr>
        <p:spPr>
          <a:xfrm>
            <a:off x="764458" y="2899901"/>
            <a:ext cx="10515600" cy="3669737"/>
          </a:xfrm>
        </p:spPr>
        <p:txBody>
          <a:bodyPr>
            <a:normAutofit/>
          </a:bodyPr>
          <a:lstStyle/>
          <a:p>
            <a:pPr marL="0" indent="0">
              <a:buNone/>
            </a:pPr>
            <a:r>
              <a:rPr lang="en-US" dirty="0" smtClean="0">
                <a:solidFill>
                  <a:schemeClr val="tx1"/>
                </a:solidFill>
              </a:rPr>
              <a:t>a</a:t>
            </a:r>
            <a:r>
              <a:rPr lang="en-US" dirty="0">
                <a:solidFill>
                  <a:schemeClr val="tx1"/>
                </a:solidFill>
              </a:rPr>
              <a:t>. CIN1 </a:t>
            </a:r>
            <a:endParaRPr lang="en-US" dirty="0">
              <a:solidFill>
                <a:schemeClr val="tx1"/>
              </a:solidFill>
            </a:endParaRPr>
          </a:p>
          <a:p>
            <a:pPr marL="0" indent="0">
              <a:buNone/>
            </a:pPr>
            <a:r>
              <a:rPr lang="en-US" dirty="0">
                <a:solidFill>
                  <a:schemeClr val="tx1"/>
                </a:solidFill>
              </a:rPr>
              <a:t>b. CIN2 </a:t>
            </a:r>
            <a:endParaRPr lang="en-US" dirty="0">
              <a:solidFill>
                <a:schemeClr val="tx1"/>
              </a:solidFill>
            </a:endParaRPr>
          </a:p>
          <a:p>
            <a:pPr marL="0" indent="0">
              <a:buNone/>
            </a:pPr>
            <a:r>
              <a:rPr lang="en-US" dirty="0">
                <a:solidFill>
                  <a:schemeClr val="tx1"/>
                </a:solidFill>
              </a:rPr>
              <a:t>c. CIN3 </a:t>
            </a:r>
            <a:endParaRPr lang="en-US" dirty="0">
              <a:solidFill>
                <a:schemeClr val="tx1"/>
              </a:solidFill>
            </a:endParaRPr>
          </a:p>
          <a:p>
            <a:pPr marL="0" indent="0">
              <a:buNone/>
            </a:pPr>
            <a:r>
              <a:rPr lang="en-US" dirty="0">
                <a:solidFill>
                  <a:schemeClr val="tx1"/>
                </a:solidFill>
              </a:rPr>
              <a:t>d. Carcinoma in situ </a:t>
            </a:r>
            <a:endParaRPr lang="en-US" dirty="0">
              <a:solidFill>
                <a:schemeClr val="tx1"/>
              </a:solidFill>
            </a:endParaRPr>
          </a:p>
          <a:p>
            <a:pPr marL="0" indent="0">
              <a:buNone/>
            </a:pPr>
            <a:r>
              <a:rPr lang="en-US" dirty="0">
                <a:solidFill>
                  <a:schemeClr val="tx1"/>
                </a:solidFill>
              </a:rPr>
              <a:t>e. Cervical cancer</a:t>
            </a:r>
            <a:endParaRPr lang="en-US" dirty="0">
              <a:solidFill>
                <a:schemeClr val="tx1"/>
              </a:solidFill>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10751" t="18769" r="10312"/>
          <a:stretch>
            <a:fillRect/>
          </a:stretch>
        </p:blipFill>
        <p:spPr>
          <a:xfrm>
            <a:off x="5132446" y="2552976"/>
            <a:ext cx="6794090" cy="4016662"/>
          </a:xfrm>
          <a:prstGeom prst="rect">
            <a:avLst/>
          </a:prstGeom>
        </p:spPr>
      </p:pic>
      <p:sp>
        <p:nvSpPr>
          <p:cNvPr id="4" name="Left Arrow 3"/>
          <p:cNvSpPr/>
          <p:nvPr/>
        </p:nvSpPr>
        <p:spPr>
          <a:xfrm>
            <a:off x="2073910" y="3389630"/>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349" y="304800"/>
            <a:ext cx="11384563" cy="6494085"/>
          </a:xfrm>
          <a:prstGeom prst="rect">
            <a:avLst/>
          </a:prstGeom>
        </p:spPr>
        <p:txBody>
          <a:bodyPr wrap="square">
            <a:spAutoFit/>
          </a:bodyPr>
          <a:lstStyle/>
          <a:p>
            <a:pPr algn="l" rtl="0">
              <a:buNone/>
            </a:pPr>
            <a:r>
              <a:rPr lang="en-US" sz="3200" b="1" dirty="0" smtClean="0"/>
              <a:t>4-Whats </a:t>
            </a:r>
            <a:r>
              <a:rPr lang="en-US" sz="3200" b="1" dirty="0"/>
              <a:t>the dominator for this presentation </a:t>
            </a:r>
            <a:r>
              <a:rPr lang="en-US" sz="3200" b="1" dirty="0" smtClean="0"/>
              <a:t>?</a:t>
            </a:r>
            <a:endParaRPr lang="en-US" sz="3200" b="1" dirty="0"/>
          </a:p>
          <a:p>
            <a:pPr algn="l" rtl="0">
              <a:buNone/>
            </a:pPr>
            <a:r>
              <a:rPr lang="en-US" sz="3200" dirty="0">
                <a:solidFill>
                  <a:srgbClr val="FF0000"/>
                </a:solidFill>
              </a:rPr>
              <a:t>Sacrum</a:t>
            </a:r>
            <a:endParaRPr lang="en-US" sz="3200" dirty="0">
              <a:solidFill>
                <a:srgbClr val="FF0000"/>
              </a:solidFill>
            </a:endParaRPr>
          </a:p>
          <a:p>
            <a:pPr algn="l" rtl="0">
              <a:buNone/>
            </a:pPr>
            <a:r>
              <a:rPr lang="en-US" sz="3200" b="1" dirty="0" smtClean="0"/>
              <a:t>5-Engagement  diameter?</a:t>
            </a:r>
            <a:endParaRPr lang="en-US" sz="3200" b="1" dirty="0" smtClean="0"/>
          </a:p>
          <a:p>
            <a:pPr algn="l" rtl="0">
              <a:buNone/>
            </a:pPr>
            <a:r>
              <a:rPr lang="en-US" sz="3200" b="1" dirty="0" smtClean="0"/>
              <a:t> </a:t>
            </a:r>
            <a:r>
              <a:rPr lang="en-US" sz="3200" b="1" dirty="0" smtClean="0">
                <a:solidFill>
                  <a:srgbClr val="FF0000"/>
                </a:solidFill>
              </a:rPr>
              <a:t> </a:t>
            </a:r>
            <a:r>
              <a:rPr lang="en-US" sz="3200" dirty="0">
                <a:solidFill>
                  <a:srgbClr val="FF0000"/>
                </a:solidFill>
              </a:rPr>
              <a:t>10 cm</a:t>
            </a:r>
            <a:endParaRPr lang="en-US" sz="3200" dirty="0"/>
          </a:p>
          <a:p>
            <a:pPr algn="l" rtl="0">
              <a:buNone/>
            </a:pPr>
            <a:r>
              <a:rPr lang="en-US" sz="3200" b="1" dirty="0" smtClean="0"/>
              <a:t>6-What </a:t>
            </a:r>
            <a:r>
              <a:rPr lang="en-US" sz="3200" b="1" dirty="0"/>
              <a:t>is the risk found in (b) more than other </a:t>
            </a:r>
            <a:r>
              <a:rPr lang="en-US" sz="3200" b="1" dirty="0" smtClean="0"/>
              <a:t>?</a:t>
            </a:r>
            <a:endParaRPr lang="en-US" sz="3200" b="1" dirty="0"/>
          </a:p>
          <a:p>
            <a:pPr algn="l" rtl="0">
              <a:buNone/>
            </a:pPr>
            <a:r>
              <a:rPr lang="en-US" sz="3200" dirty="0">
                <a:solidFill>
                  <a:srgbClr val="FF0000"/>
                </a:solidFill>
              </a:rPr>
              <a:t>I think&gt;&gt;&gt; cord </a:t>
            </a:r>
            <a:r>
              <a:rPr lang="en-US" sz="3200" dirty="0" smtClean="0">
                <a:solidFill>
                  <a:srgbClr val="FF0000"/>
                </a:solidFill>
              </a:rPr>
              <a:t>prolapse</a:t>
            </a:r>
            <a:endParaRPr lang="en-US" sz="3200" dirty="0" smtClean="0">
              <a:solidFill>
                <a:srgbClr val="FF0000"/>
              </a:solidFill>
            </a:endParaRPr>
          </a:p>
          <a:p>
            <a:pPr algn="l" rtl="0">
              <a:buNone/>
            </a:pPr>
            <a:endParaRPr lang="en-US" sz="3200" dirty="0">
              <a:solidFill>
                <a:srgbClr val="FF0000"/>
              </a:solidFill>
            </a:endParaRPr>
          </a:p>
          <a:p>
            <a:pPr algn="l" rtl="0">
              <a:buNone/>
            </a:pPr>
            <a:r>
              <a:rPr lang="en-US" sz="3200" dirty="0" smtClean="0"/>
              <a:t>7-Pregnant </a:t>
            </a:r>
            <a:r>
              <a:rPr lang="en-US" sz="3200" dirty="0"/>
              <a:t>women comes to obstetric room by examination she has presentation in picture (c) and she want to deliver vaginally&gt;&gt;&gt;</a:t>
            </a:r>
            <a:endParaRPr lang="en-US" sz="3200" dirty="0"/>
          </a:p>
          <a:p>
            <a:pPr algn="l" rtl="0">
              <a:buNone/>
            </a:pPr>
            <a:r>
              <a:rPr lang="en-US" sz="3200" dirty="0"/>
              <a:t>**</a:t>
            </a:r>
            <a:r>
              <a:rPr lang="en-US" sz="3200" b="1" dirty="0"/>
              <a:t>Can you deliver it vaginally and how ? </a:t>
            </a:r>
            <a:endParaRPr lang="en-US" sz="3200" b="1" dirty="0"/>
          </a:p>
          <a:p>
            <a:pPr algn="l" rtl="0">
              <a:buNone/>
            </a:pPr>
            <a:r>
              <a:rPr lang="en-US" sz="3200" dirty="0">
                <a:solidFill>
                  <a:srgbClr val="FF0000"/>
                </a:solidFill>
              </a:rPr>
              <a:t>Yes, by </a:t>
            </a:r>
            <a:r>
              <a:rPr lang="en-US" sz="3200" dirty="0" smtClean="0">
                <a:solidFill>
                  <a:srgbClr val="FF0000"/>
                </a:solidFill>
              </a:rPr>
              <a:t>external </a:t>
            </a:r>
            <a:r>
              <a:rPr lang="en-US" sz="3200" dirty="0" err="1" smtClean="0">
                <a:solidFill>
                  <a:srgbClr val="FF0000"/>
                </a:solidFill>
              </a:rPr>
              <a:t>cephallic</a:t>
            </a:r>
            <a:r>
              <a:rPr lang="en-US" sz="3200" dirty="0" smtClean="0">
                <a:solidFill>
                  <a:srgbClr val="FF0000"/>
                </a:solidFill>
              </a:rPr>
              <a:t> version </a:t>
            </a:r>
            <a:endParaRPr lang="en-US" sz="3200" dirty="0" smtClean="0">
              <a:solidFill>
                <a:srgbClr val="FF0000"/>
              </a:solidFill>
            </a:endParaRPr>
          </a:p>
          <a:p>
            <a:pPr algn="l" rtl="0">
              <a:buNone/>
            </a:pPr>
            <a:endParaRPr lang="en-US" sz="3200" dirty="0">
              <a:solidFill>
                <a:srgbClr val="FF0000"/>
              </a:solidFill>
            </a:endParaRPr>
          </a:p>
          <a:p>
            <a:pPr algn="l" rtl="0">
              <a:buNone/>
            </a:pPr>
            <a:endParaRPr lang="en-US" sz="3200" dirty="0"/>
          </a:p>
        </p:txBody>
      </p:sp>
      <p:sp>
        <p:nvSpPr>
          <p:cNvPr id="2" name="Rectangles 1"/>
          <p:cNvSpPr/>
          <p:nvPr/>
        </p:nvSpPr>
        <p:spPr>
          <a:xfrm>
            <a:off x="156210" y="84201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331470" y="1818640"/>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239395" y="282765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239395" y="531431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5" grpId="0" bldLvl="0" animBg="1"/>
      <p:bldP spid="6"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4988"/>
            <a:ext cx="10972800" cy="1143000"/>
          </a:xfrm>
        </p:spPr>
        <p:txBody>
          <a:bodyPr/>
          <a:lstStyle/>
          <a:p>
            <a:r>
              <a:rPr lang="en-US" dirty="0" smtClean="0"/>
              <a:t>Q3</a:t>
            </a:r>
            <a:endParaRPr lang="en-US" dirty="0"/>
          </a:p>
        </p:txBody>
      </p:sp>
      <p:sp>
        <p:nvSpPr>
          <p:cNvPr id="3" name="Content Placeholder 2"/>
          <p:cNvSpPr>
            <a:spLocks noGrp="1"/>
          </p:cNvSpPr>
          <p:nvPr>
            <p:ph idx="1"/>
          </p:nvPr>
        </p:nvSpPr>
        <p:spPr>
          <a:xfrm>
            <a:off x="335360" y="908720"/>
            <a:ext cx="11713301" cy="5949280"/>
          </a:xfrm>
        </p:spPr>
        <p:txBody>
          <a:bodyPr>
            <a:normAutofit fontScale="80000" lnSpcReduction="20000"/>
          </a:bodyPr>
          <a:lstStyle/>
          <a:p>
            <a:pPr marL="0" indent="0" algn="l" rtl="0">
              <a:buNone/>
            </a:pPr>
            <a:r>
              <a:rPr lang="en-US" sz="3500" b="1" dirty="0" smtClean="0"/>
              <a:t>1-WHATS </a:t>
            </a:r>
            <a:r>
              <a:rPr lang="en-US" sz="3500" b="1" dirty="0"/>
              <a:t>the abnormality </a:t>
            </a:r>
            <a:r>
              <a:rPr lang="en-US" sz="3500" b="1" dirty="0" smtClean="0"/>
              <a:t>in </a:t>
            </a:r>
            <a:endParaRPr lang="en-US" sz="3500" b="1" dirty="0" smtClean="0"/>
          </a:p>
          <a:p>
            <a:pPr marL="0" indent="0" algn="l" rtl="0">
              <a:buNone/>
            </a:pPr>
            <a:r>
              <a:rPr lang="en-US" sz="3500" b="1" dirty="0" smtClean="0"/>
              <a:t>picture </a:t>
            </a:r>
            <a:r>
              <a:rPr lang="en-US" sz="3500" b="1" dirty="0"/>
              <a:t>2?</a:t>
            </a:r>
            <a:endParaRPr lang="en-US" sz="3500" b="1" dirty="0"/>
          </a:p>
          <a:p>
            <a:pPr algn="l" rtl="0">
              <a:buNone/>
            </a:pPr>
            <a:r>
              <a:rPr lang="en-US" sz="3500" dirty="0">
                <a:solidFill>
                  <a:srgbClr val="FF0000"/>
                </a:solidFill>
              </a:rPr>
              <a:t>Dawn </a:t>
            </a:r>
            <a:r>
              <a:rPr lang="en-US" sz="3500" dirty="0" smtClean="0">
                <a:solidFill>
                  <a:srgbClr val="FF0000"/>
                </a:solidFill>
              </a:rPr>
              <a:t>syndrome, </a:t>
            </a:r>
            <a:r>
              <a:rPr lang="en-US" sz="3500" dirty="0" smtClean="0">
                <a:solidFill>
                  <a:srgbClr val="00B050"/>
                </a:solidFill>
              </a:rPr>
              <a:t>increase NT, depressed </a:t>
            </a:r>
            <a:endParaRPr lang="en-US" sz="3500" dirty="0" smtClean="0">
              <a:solidFill>
                <a:srgbClr val="00B050"/>
              </a:solidFill>
            </a:endParaRPr>
          </a:p>
          <a:p>
            <a:pPr algn="l" rtl="0">
              <a:buNone/>
            </a:pPr>
            <a:r>
              <a:rPr lang="en-US" sz="3500" dirty="0" smtClean="0">
                <a:solidFill>
                  <a:srgbClr val="00B050"/>
                </a:solidFill>
              </a:rPr>
              <a:t>Nasal bone</a:t>
            </a:r>
            <a:endParaRPr lang="en-US" sz="3500" dirty="0">
              <a:solidFill>
                <a:srgbClr val="FF0000"/>
              </a:solidFill>
            </a:endParaRPr>
          </a:p>
          <a:p>
            <a:pPr marL="0" indent="0" algn="l" rtl="0">
              <a:buNone/>
            </a:pPr>
            <a:r>
              <a:rPr lang="en-US" sz="3500" b="1" dirty="0" smtClean="0"/>
              <a:t>2-What's </a:t>
            </a:r>
            <a:r>
              <a:rPr lang="en-US" sz="3500" b="1" dirty="0"/>
              <a:t>the structure </a:t>
            </a:r>
            <a:r>
              <a:rPr lang="en-US" sz="3500" b="1" dirty="0" smtClean="0"/>
              <a:t> pointed?</a:t>
            </a:r>
            <a:endParaRPr lang="en-US" sz="3500" b="1" dirty="0" smtClean="0"/>
          </a:p>
          <a:p>
            <a:pPr marL="0" indent="0" algn="l" rtl="0">
              <a:buNone/>
            </a:pPr>
            <a:r>
              <a:rPr lang="en-US" sz="3500" b="1" dirty="0" smtClean="0"/>
              <a:t> </a:t>
            </a:r>
            <a:r>
              <a:rPr lang="en-US" sz="3500" b="1" dirty="0"/>
              <a:t>by </a:t>
            </a:r>
            <a:r>
              <a:rPr lang="en-US" sz="3500" b="1" dirty="0" smtClean="0"/>
              <a:t>arrow?</a:t>
            </a:r>
            <a:endParaRPr lang="en-US" sz="3500" b="1" dirty="0"/>
          </a:p>
          <a:p>
            <a:pPr algn="l" rtl="0"/>
            <a:r>
              <a:rPr lang="en-US" sz="3500" dirty="0">
                <a:solidFill>
                  <a:srgbClr val="FF0000"/>
                </a:solidFill>
              </a:rPr>
              <a:t>Tip of the nose </a:t>
            </a:r>
            <a:endParaRPr lang="en-US" sz="3500" dirty="0" smtClean="0">
              <a:solidFill>
                <a:srgbClr val="FF0000"/>
              </a:solidFill>
            </a:endParaRPr>
          </a:p>
          <a:p>
            <a:pPr marL="0" indent="0" algn="l" rtl="0">
              <a:buNone/>
            </a:pPr>
            <a:r>
              <a:rPr lang="en-US" sz="3600" b="1" dirty="0"/>
              <a:t>3-What the procedure done </a:t>
            </a:r>
            <a:r>
              <a:rPr lang="en-US" sz="3600" b="1" dirty="0" smtClean="0"/>
              <a:t>?</a:t>
            </a:r>
            <a:endParaRPr lang="en-US" sz="3600" b="1" dirty="0"/>
          </a:p>
          <a:p>
            <a:pPr marL="0" lvl="0" indent="0" algn="l" rtl="0" fontAlgn="base">
              <a:spcBef>
                <a:spcPct val="0"/>
              </a:spcBef>
              <a:spcAft>
                <a:spcPct val="0"/>
              </a:spcAft>
              <a:buNone/>
            </a:pPr>
            <a:r>
              <a:rPr lang="en-US" altLang="en-US" sz="3600" dirty="0">
                <a:solidFill>
                  <a:srgbClr val="FF0000"/>
                </a:solidFill>
                <a:latin typeface="Arial" panose="020B0604020202020204" pitchFamily="34" charset="0"/>
                <a:cs typeface="Arial" panose="020B0604020202020204" pitchFamily="34" charset="0"/>
              </a:rPr>
              <a:t>Amniocentesis</a:t>
            </a:r>
            <a:endParaRPr lang="en-US" altLang="en-US" sz="3600" dirty="0">
              <a:solidFill>
                <a:srgbClr val="FF0000"/>
              </a:solidFill>
              <a:latin typeface="Arial" panose="020B0604020202020204" pitchFamily="34" charset="0"/>
              <a:cs typeface="Arial" panose="020B0604020202020204" pitchFamily="34" charset="0"/>
            </a:endParaRPr>
          </a:p>
          <a:p>
            <a:pPr marL="0" indent="0" algn="l" rtl="0">
              <a:buNone/>
            </a:pPr>
            <a:r>
              <a:rPr lang="en-US" sz="3600" b="1" dirty="0"/>
              <a:t>4-and what the benefit of this </a:t>
            </a:r>
            <a:r>
              <a:rPr lang="en-US" sz="3600" b="1" dirty="0" smtClean="0"/>
              <a:t>procedure?</a:t>
            </a:r>
            <a:endParaRPr lang="en-US" sz="3600" b="1" dirty="0" smtClean="0"/>
          </a:p>
          <a:p>
            <a:pPr marL="0" indent="0" algn="l" rtl="0">
              <a:buNone/>
            </a:pPr>
            <a:endParaRPr lang="en-US" sz="3600" b="1" dirty="0"/>
          </a:p>
          <a:p>
            <a:pPr marL="0" lvl="0" indent="0" algn="l" rtl="0" fontAlgn="base">
              <a:spcBef>
                <a:spcPct val="0"/>
              </a:spcBef>
              <a:spcAft>
                <a:spcPct val="0"/>
              </a:spcAft>
              <a:buNone/>
            </a:pPr>
            <a:r>
              <a:rPr lang="en-US" altLang="en-US" sz="3600" dirty="0">
                <a:solidFill>
                  <a:srgbClr val="FF0000"/>
                </a:solidFill>
                <a:latin typeface="Arial" panose="020B0604020202020204" pitchFamily="34" charset="0"/>
                <a:cs typeface="Arial" panose="020B0604020202020204" pitchFamily="34" charset="0"/>
              </a:rPr>
              <a:t>Prenatal  genetic diagnosis (PGD) and assessment of fetal lung maturity. </a:t>
            </a:r>
            <a:r>
              <a:rPr lang="en-US" altLang="en-US" sz="3600" b="1" dirty="0" err="1">
                <a:solidFill>
                  <a:srgbClr val="FF0000"/>
                </a:solidFill>
                <a:latin typeface="Arial" panose="020B0604020202020204" pitchFamily="34" charset="0"/>
                <a:cs typeface="Arial" panose="020B0604020202020204" pitchFamily="34" charset="0"/>
              </a:rPr>
              <a:t>Phosphatadyl</a:t>
            </a:r>
            <a:r>
              <a:rPr lang="en-US" altLang="en-US" sz="3600" b="1" dirty="0">
                <a:solidFill>
                  <a:srgbClr val="FF0000"/>
                </a:solidFill>
                <a:latin typeface="Arial" panose="020B0604020202020204" pitchFamily="34" charset="0"/>
                <a:cs typeface="Arial" panose="020B0604020202020204" pitchFamily="34" charset="0"/>
              </a:rPr>
              <a:t> glycerol, </a:t>
            </a:r>
            <a:r>
              <a:rPr lang="en-US" altLang="en-US" sz="3600" dirty="0">
                <a:solidFill>
                  <a:srgbClr val="FF0000"/>
                </a:solidFill>
                <a:latin typeface="Arial" panose="020B0604020202020204" pitchFamily="34" charset="0"/>
                <a:cs typeface="Arial" panose="020B0604020202020204" pitchFamily="34" charset="0"/>
              </a:rPr>
              <a:t>Evaluation of the fetus for infection, degree of hemolytic anemia, </a:t>
            </a:r>
            <a:endParaRPr lang="en-US" altLang="en-US" sz="3600" dirty="0">
              <a:solidFill>
                <a:srgbClr val="FF0000"/>
              </a:solidFill>
              <a:latin typeface="Arial" panose="020B0604020202020204" pitchFamily="34" charset="0"/>
              <a:cs typeface="Arial" panose="020B0604020202020204" pitchFamily="34" charset="0"/>
            </a:endParaRPr>
          </a:p>
          <a:p>
            <a:pPr marL="0" lvl="0" indent="0" algn="l" rtl="0" fontAlgn="base">
              <a:spcBef>
                <a:spcPct val="0"/>
              </a:spcBef>
              <a:spcAft>
                <a:spcPct val="0"/>
              </a:spcAft>
              <a:buNone/>
            </a:pPr>
            <a:r>
              <a:rPr lang="en-US" altLang="en-US" sz="3600" dirty="0">
                <a:solidFill>
                  <a:srgbClr val="FF0000"/>
                </a:solidFill>
                <a:latin typeface="Arial" panose="020B0604020202020204" pitchFamily="34" charset="0"/>
                <a:cs typeface="Arial" panose="020B0604020202020204" pitchFamily="34" charset="0"/>
              </a:rPr>
              <a:t>      blood or platelet type, </a:t>
            </a:r>
            <a:r>
              <a:rPr lang="en-US" altLang="en-US" sz="3600" dirty="0" err="1">
                <a:solidFill>
                  <a:srgbClr val="FF0000"/>
                </a:solidFill>
                <a:latin typeface="Arial" panose="020B0604020202020204" pitchFamily="34" charset="0"/>
                <a:cs typeface="Arial" panose="020B0604020202020204" pitchFamily="34" charset="0"/>
              </a:rPr>
              <a:t>hemoglobinopathy</a:t>
            </a:r>
            <a:r>
              <a:rPr lang="en-US" altLang="en-US" sz="3600" dirty="0">
                <a:solidFill>
                  <a:srgbClr val="FF0000"/>
                </a:solidFill>
                <a:latin typeface="Arial" panose="020B0604020202020204" pitchFamily="34" charset="0"/>
                <a:cs typeface="Arial" panose="020B0604020202020204" pitchFamily="34" charset="0"/>
              </a:rPr>
              <a:t>, and NTDs</a:t>
            </a:r>
            <a:r>
              <a:rPr lang="en-US" altLang="en-US" sz="3600" dirty="0">
                <a:solidFill>
                  <a:prstClr val="black"/>
                </a:solidFill>
                <a:latin typeface="Arial" panose="020B0604020202020204" pitchFamily="34" charset="0"/>
                <a:cs typeface="Arial" panose="020B0604020202020204" pitchFamily="34" charset="0"/>
              </a:rPr>
              <a:t>.</a:t>
            </a:r>
            <a:endParaRPr lang="en-US" sz="3600" dirty="0"/>
          </a:p>
          <a:p>
            <a:pPr algn="l" rtl="0"/>
            <a:endParaRPr lang="en-US" sz="3500" dirty="0">
              <a:solidFill>
                <a:srgbClr val="FF0000"/>
              </a:solidFill>
            </a:endParaRPr>
          </a:p>
          <a:p>
            <a:pPr algn="l" rtl="0"/>
            <a:endParaRPr lang="en-US" sz="4900" dirty="0">
              <a:solidFill>
                <a:srgbClr val="FF0000"/>
              </a:solidFill>
            </a:endParaRPr>
          </a:p>
          <a:p>
            <a:pPr algn="l" rtl="0"/>
            <a:endParaRPr lang="en-US" sz="4500" dirty="0"/>
          </a:p>
          <a:p>
            <a:pPr algn="l" rtl="0">
              <a:buNone/>
            </a:pPr>
            <a:endParaRPr lang="en-US" dirty="0"/>
          </a:p>
          <a:p>
            <a:pPr algn="l" rtl="0"/>
            <a:endParaRPr lang="en-US" dirty="0"/>
          </a:p>
          <a:p>
            <a:pPr algn="l" rtl="0">
              <a:buNone/>
            </a:pPr>
            <a:endParaRPr lang="ar-JO" dirty="0"/>
          </a:p>
        </p:txBody>
      </p:sp>
      <p:pic>
        <p:nvPicPr>
          <p:cNvPr id="4" name="Picture 2" descr="https://scontent.famm3-2.fna.fbcdn.net/v/t1.15752-9/68564284_2415707305190486_6857596237948911616_n.jpg?_nc_cat=106&amp;_nc_eui2=AeFwAEM3lSAJFNHpqcDosYu6rLQ0TFsTLsQGeADo8T1gBmVw-COQrl0v5TF64te_mUGMMxiLfC9lMTh1-k1caiss9cqsDF5bi5S4inG0aK1a-g&amp;_nc_oc=AQnpYkllzW0PM7r0KOlKS32Z1wbnDifDnzwe_bcMfd7Qn717Tv-YtpJ-eumtiV-2-OU&amp;_nc_ht=scontent.famm3-2.fna&amp;oh=26ee6812d66341e9a1da630c7ee95ada&amp;oe=5E144EA4"/>
          <p:cNvPicPr>
            <a:picLocks noChangeAspect="1" noChangeArrowheads="1"/>
          </p:cNvPicPr>
          <p:nvPr/>
        </p:nvPicPr>
        <p:blipFill>
          <a:blip r:embed="rId1"/>
          <a:srcRect/>
          <a:stretch>
            <a:fillRect/>
          </a:stretch>
        </p:blipFill>
        <p:spPr bwMode="auto">
          <a:xfrm>
            <a:off x="7312082" y="-4644"/>
            <a:ext cx="4896543" cy="3672408"/>
          </a:xfrm>
          <a:prstGeom prst="rect">
            <a:avLst/>
          </a:prstGeom>
          <a:noFill/>
        </p:spPr>
      </p:pic>
      <p:sp>
        <p:nvSpPr>
          <p:cNvPr id="5" name="Rectangles 4"/>
          <p:cNvSpPr/>
          <p:nvPr/>
        </p:nvSpPr>
        <p:spPr>
          <a:xfrm>
            <a:off x="335280" y="1718310"/>
            <a:ext cx="6282690" cy="849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180975" y="3378200"/>
            <a:ext cx="365506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180975" y="4211955"/>
            <a:ext cx="9761220" cy="425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130810" y="5155565"/>
            <a:ext cx="11805285" cy="1525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632"/>
            <a:ext cx="11856640" cy="6741368"/>
          </a:xfrm>
        </p:spPr>
        <p:txBody>
          <a:bodyPr>
            <a:normAutofit fontScale="32500" lnSpcReduction="20000"/>
          </a:bodyPr>
          <a:lstStyle/>
          <a:p>
            <a:pPr marL="0" indent="0" algn="l" rtl="0">
              <a:buNone/>
            </a:pPr>
            <a:endParaRPr lang="en-US" sz="7000" b="1" dirty="0"/>
          </a:p>
          <a:p>
            <a:pPr marL="0" indent="0" algn="l" rtl="0">
              <a:buNone/>
            </a:pPr>
            <a:r>
              <a:rPr lang="en-US" sz="7000" b="1" dirty="0" smtClean="0"/>
              <a:t>5-What </a:t>
            </a:r>
            <a:r>
              <a:rPr lang="en-US" sz="7000" b="1" dirty="0"/>
              <a:t>the risk of it when its done</a:t>
            </a:r>
            <a:endParaRPr lang="en-US" sz="7000" b="1" dirty="0"/>
          </a:p>
          <a:p>
            <a:pPr marL="514350" lvl="0" indent="-514350" algn="l" rtl="0" fontAlgn="base">
              <a:spcBef>
                <a:spcPct val="0"/>
              </a:spcBef>
              <a:spcAft>
                <a:spcPct val="0"/>
              </a:spcAft>
              <a:buFont typeface="+mj-lt"/>
              <a:buAutoNum type="arabicPeriod"/>
            </a:pPr>
            <a:r>
              <a:rPr lang="en-US" altLang="en-US" sz="7000" dirty="0">
                <a:solidFill>
                  <a:srgbClr val="FF0000"/>
                </a:solidFill>
                <a:latin typeface="Arial" panose="020B0604020202020204" pitchFamily="34" charset="0"/>
                <a:cs typeface="Arial" panose="020B0604020202020204" pitchFamily="34" charset="0"/>
              </a:rPr>
              <a:t>Leakage of amniotic fluid</a:t>
            </a:r>
            <a:r>
              <a:rPr lang="en-US" altLang="en-US" sz="7000" dirty="0" smtClean="0">
                <a:solidFill>
                  <a:srgbClr val="FF0000"/>
                </a:solidFill>
                <a:latin typeface="Arial" panose="020B0604020202020204" pitchFamily="34" charset="0"/>
                <a:cs typeface="Arial" panose="020B0604020202020204" pitchFamily="34" charset="0"/>
              </a:rPr>
              <a:t>.</a:t>
            </a:r>
            <a:endParaRPr lang="en-US" altLang="en-US" sz="7000" dirty="0">
              <a:solidFill>
                <a:srgbClr val="FF0000"/>
              </a:solidFill>
              <a:latin typeface="Lucida Sans Unicode" panose="020B0602030504020204" pitchFamily="34" charset="0"/>
              <a:cs typeface="Arial" panose="020B0604020202020204" pitchFamily="34" charset="0"/>
            </a:endParaRPr>
          </a:p>
          <a:p>
            <a:pPr marL="514350" lvl="0" indent="-514350" algn="l" rtl="0" fontAlgn="base">
              <a:spcBef>
                <a:spcPct val="0"/>
              </a:spcBef>
              <a:spcAft>
                <a:spcPct val="0"/>
              </a:spcAft>
              <a:buFont typeface="+mj-lt"/>
              <a:buAutoNum type="arabicPeriod"/>
            </a:pPr>
            <a:r>
              <a:rPr lang="en-US" altLang="en-US" sz="7000" dirty="0">
                <a:solidFill>
                  <a:srgbClr val="FF0000"/>
                </a:solidFill>
                <a:latin typeface="Arial" panose="020B0604020202020204" pitchFamily="34" charset="0"/>
                <a:cs typeface="Arial" panose="020B0604020202020204" pitchFamily="34" charset="0"/>
              </a:rPr>
              <a:t>Direct fetal needle injury</a:t>
            </a:r>
            <a:r>
              <a:rPr lang="en-US" altLang="en-US" sz="7000" dirty="0" smtClean="0">
                <a:solidFill>
                  <a:srgbClr val="FF0000"/>
                </a:solidFill>
                <a:latin typeface="Arial" panose="020B0604020202020204" pitchFamily="34" charset="0"/>
                <a:cs typeface="Arial" panose="020B0604020202020204" pitchFamily="34" charset="0"/>
              </a:rPr>
              <a:t>.</a:t>
            </a:r>
            <a:endParaRPr lang="en-US" altLang="en-US" sz="7000" dirty="0">
              <a:solidFill>
                <a:srgbClr val="FF0000"/>
              </a:solidFill>
              <a:latin typeface="Lucida Sans Unicode" panose="020B0602030504020204" pitchFamily="34" charset="0"/>
              <a:cs typeface="Arial" panose="020B0604020202020204" pitchFamily="34" charset="0"/>
            </a:endParaRPr>
          </a:p>
          <a:p>
            <a:pPr marL="514350" lvl="0" indent="-514350" algn="l" rtl="0" fontAlgn="base">
              <a:spcBef>
                <a:spcPct val="0"/>
              </a:spcBef>
              <a:spcAft>
                <a:spcPct val="0"/>
              </a:spcAft>
              <a:buFont typeface="+mj-lt"/>
              <a:buAutoNum type="arabicPeriod"/>
            </a:pPr>
            <a:r>
              <a:rPr lang="en-US" altLang="en-US" sz="7000" dirty="0">
                <a:solidFill>
                  <a:srgbClr val="FF0000"/>
                </a:solidFill>
                <a:latin typeface="Arial" panose="020B0604020202020204" pitchFamily="34" charset="0"/>
                <a:cs typeface="Arial" panose="020B0604020202020204" pitchFamily="34" charset="0"/>
              </a:rPr>
              <a:t>Vertical </a:t>
            </a:r>
            <a:r>
              <a:rPr lang="en-US" altLang="en-US" sz="7000" dirty="0" smtClean="0">
                <a:solidFill>
                  <a:srgbClr val="FF0000"/>
                </a:solidFill>
                <a:latin typeface="Arial" panose="020B0604020202020204" pitchFamily="34" charset="0"/>
                <a:cs typeface="Arial" panose="020B0604020202020204" pitchFamily="34" charset="0"/>
              </a:rPr>
              <a:t>transmission</a:t>
            </a:r>
            <a:endParaRPr lang="en-US" altLang="en-US" sz="7000" dirty="0">
              <a:solidFill>
                <a:srgbClr val="FF0000"/>
              </a:solidFill>
              <a:latin typeface="Arial" panose="020B0604020202020204" pitchFamily="34" charset="0"/>
              <a:cs typeface="Arial" panose="020B0604020202020204" pitchFamily="34" charset="0"/>
            </a:endParaRPr>
          </a:p>
          <a:p>
            <a:pPr marL="514350" lvl="0" indent="-514350" algn="l" rtl="0" fontAlgn="base">
              <a:spcBef>
                <a:spcPct val="0"/>
              </a:spcBef>
              <a:spcAft>
                <a:spcPct val="0"/>
              </a:spcAft>
              <a:buFont typeface="+mj-lt"/>
              <a:buAutoNum type="arabicPeriod"/>
            </a:pPr>
            <a:r>
              <a:rPr lang="en-US" altLang="en-US" sz="7000" dirty="0" err="1">
                <a:solidFill>
                  <a:srgbClr val="FF0000"/>
                </a:solidFill>
                <a:latin typeface="Arial" panose="020B0604020202020204" pitchFamily="34" charset="0"/>
                <a:cs typeface="Arial" panose="020B0604020202020204" pitchFamily="34" charset="0"/>
              </a:rPr>
              <a:t>Innoculation</a:t>
            </a:r>
            <a:r>
              <a:rPr lang="en-US" altLang="en-US" sz="7000" dirty="0">
                <a:solidFill>
                  <a:srgbClr val="FF0000"/>
                </a:solidFill>
                <a:latin typeface="Arial" panose="020B0604020202020204" pitchFamily="34" charset="0"/>
                <a:cs typeface="Arial" panose="020B0604020202020204" pitchFamily="34" charset="0"/>
              </a:rPr>
              <a:t> by bowel flora.</a:t>
            </a:r>
            <a:endParaRPr lang="en-US" altLang="en-US" sz="7000" dirty="0">
              <a:solidFill>
                <a:srgbClr val="FF0000"/>
              </a:solidFill>
              <a:latin typeface="Arial" panose="020B0604020202020204" pitchFamily="34" charset="0"/>
              <a:cs typeface="Arial" panose="020B0604020202020204" pitchFamily="34" charset="0"/>
            </a:endParaRPr>
          </a:p>
          <a:p>
            <a:pPr marL="742950" lvl="0" indent="-742950" algn="l" rtl="0" fontAlgn="base">
              <a:spcBef>
                <a:spcPct val="0"/>
              </a:spcBef>
              <a:spcAft>
                <a:spcPct val="0"/>
              </a:spcAft>
              <a:buFont typeface="+mj-lt"/>
              <a:buAutoNum type="arabicPeriod"/>
            </a:pPr>
            <a:r>
              <a:rPr lang="en-US" altLang="en-US" sz="7000" dirty="0" smtClean="0">
                <a:solidFill>
                  <a:srgbClr val="FF0000"/>
                </a:solidFill>
                <a:latin typeface="Arial" panose="020B0604020202020204" pitchFamily="34" charset="0"/>
                <a:cs typeface="Arial" panose="020B0604020202020204" pitchFamily="34" charset="0"/>
              </a:rPr>
              <a:t>Fetal </a:t>
            </a:r>
            <a:r>
              <a:rPr lang="en-US" altLang="en-US" sz="7000" dirty="0">
                <a:solidFill>
                  <a:srgbClr val="FF0000"/>
                </a:solidFill>
                <a:latin typeface="Arial" panose="020B0604020202020204" pitchFamily="34" charset="0"/>
                <a:cs typeface="Arial" panose="020B0604020202020204" pitchFamily="34" charset="0"/>
              </a:rPr>
              <a:t>loss.</a:t>
            </a:r>
            <a:endParaRPr lang="en-US" altLang="en-US" sz="7000" dirty="0">
              <a:solidFill>
                <a:srgbClr val="FF0000"/>
              </a:solidFill>
              <a:latin typeface="Arial" panose="020B0604020202020204" pitchFamily="34" charset="0"/>
              <a:cs typeface="Arial" panose="020B0604020202020204" pitchFamily="34" charset="0"/>
            </a:endParaRPr>
          </a:p>
          <a:p>
            <a:pPr marL="742950" lvl="0" indent="-742950" algn="l" rtl="0" fontAlgn="base">
              <a:spcBef>
                <a:spcPct val="0"/>
              </a:spcBef>
              <a:spcAft>
                <a:spcPct val="0"/>
              </a:spcAft>
              <a:buFont typeface="+mj-lt"/>
              <a:buAutoNum type="arabicPeriod"/>
            </a:pPr>
            <a:r>
              <a:rPr lang="en-US" altLang="en-US" sz="7000" dirty="0" smtClean="0">
                <a:solidFill>
                  <a:srgbClr val="FF0000"/>
                </a:solidFill>
                <a:latin typeface="Arial" panose="020B0604020202020204" pitchFamily="34" charset="0"/>
                <a:cs typeface="Arial" panose="020B0604020202020204" pitchFamily="34" charset="0"/>
              </a:rPr>
              <a:t>Cell </a:t>
            </a:r>
            <a:r>
              <a:rPr lang="en-US" altLang="en-US" sz="7000" dirty="0">
                <a:solidFill>
                  <a:srgbClr val="FF0000"/>
                </a:solidFill>
                <a:latin typeface="Arial" panose="020B0604020202020204" pitchFamily="34" charset="0"/>
                <a:cs typeface="Arial" panose="020B0604020202020204" pitchFamily="34" charset="0"/>
              </a:rPr>
              <a:t>culture failure</a:t>
            </a:r>
            <a:r>
              <a:rPr lang="en-US" altLang="en-US" sz="7000" dirty="0" smtClean="0">
                <a:solidFill>
                  <a:srgbClr val="FF0000"/>
                </a:solidFill>
                <a:latin typeface="Arial" panose="020B0604020202020204" pitchFamily="34" charset="0"/>
                <a:cs typeface="Arial" panose="020B0604020202020204" pitchFamily="34" charset="0"/>
              </a:rPr>
              <a:t>:</a:t>
            </a:r>
            <a:endParaRPr lang="en-US" altLang="en-US" sz="7000" dirty="0">
              <a:solidFill>
                <a:srgbClr val="FF0000"/>
              </a:solidFill>
              <a:latin typeface="Arial" panose="020B0604020202020204" pitchFamily="34" charset="0"/>
              <a:cs typeface="Arial" panose="020B0604020202020204" pitchFamily="34" charset="0"/>
            </a:endParaRPr>
          </a:p>
          <a:p>
            <a:pPr marL="514350" lvl="0" indent="-514350" algn="l" rtl="0" fontAlgn="base">
              <a:spcBef>
                <a:spcPct val="0"/>
              </a:spcBef>
              <a:spcAft>
                <a:spcPct val="0"/>
              </a:spcAft>
              <a:buFont typeface="+mj-lt"/>
              <a:buAutoNum type="arabicPeriod"/>
            </a:pPr>
            <a:endParaRPr lang="en-US" sz="7000" b="1" dirty="0">
              <a:solidFill>
                <a:srgbClr val="FF0000"/>
              </a:solidFill>
              <a:latin typeface="Arial" panose="020B0604020202020204" pitchFamily="34" charset="0"/>
              <a:cs typeface="Arial" panose="020B0604020202020204" pitchFamily="34" charset="0"/>
            </a:endParaRPr>
          </a:p>
          <a:p>
            <a:pPr marL="0" lvl="0" indent="0" algn="l" rtl="0" fontAlgn="base">
              <a:spcBef>
                <a:spcPct val="0"/>
              </a:spcBef>
              <a:spcAft>
                <a:spcPct val="0"/>
              </a:spcAft>
              <a:buNone/>
            </a:pPr>
            <a:r>
              <a:rPr lang="en-US" sz="8600" b="1" dirty="0"/>
              <a:t>6-at which gestational week you can do it?</a:t>
            </a:r>
            <a:endParaRPr lang="en-US" sz="8600" b="1" dirty="0"/>
          </a:p>
          <a:p>
            <a:pPr marL="0" lvl="0" indent="0" algn="l" rtl="0" fontAlgn="base">
              <a:spcBef>
                <a:spcPct val="0"/>
              </a:spcBef>
              <a:spcAft>
                <a:spcPct val="0"/>
              </a:spcAft>
              <a:buNone/>
            </a:pPr>
            <a:r>
              <a:rPr lang="en-US" altLang="en-US" sz="8600" dirty="0">
                <a:solidFill>
                  <a:srgbClr val="FF0000"/>
                </a:solidFill>
                <a:latin typeface="Arial" panose="020B0604020202020204" pitchFamily="34" charset="0"/>
                <a:cs typeface="Arial" panose="020B0604020202020204" pitchFamily="34" charset="0"/>
              </a:rPr>
              <a:t>optimally to be done at </a:t>
            </a:r>
            <a:r>
              <a:rPr lang="en-US" altLang="en-US" sz="8600" b="1" dirty="0">
                <a:solidFill>
                  <a:srgbClr val="FF0000"/>
                </a:solidFill>
                <a:latin typeface="Arial" panose="020B0604020202020204" pitchFamily="34" charset="0"/>
                <a:cs typeface="Arial" panose="020B0604020202020204" pitchFamily="34" charset="0"/>
              </a:rPr>
              <a:t>15-17 weeks  </a:t>
            </a:r>
            <a:r>
              <a:rPr lang="en-US" altLang="en-US" sz="8600" b="1" dirty="0" smtClean="0">
                <a:solidFill>
                  <a:srgbClr val="FF0000"/>
                </a:solidFill>
                <a:latin typeface="Arial" panose="020B0604020202020204" pitchFamily="34" charset="0"/>
                <a:cs typeface="Arial" panose="020B0604020202020204" pitchFamily="34" charset="0"/>
              </a:rPr>
              <a:t>&gt; </a:t>
            </a:r>
            <a:r>
              <a:rPr lang="en-US" altLang="en-US" sz="8600" b="1" dirty="0" smtClean="0">
                <a:solidFill>
                  <a:srgbClr val="00B050"/>
                </a:solidFill>
                <a:latin typeface="Arial" panose="020B0604020202020204" pitchFamily="34" charset="0"/>
                <a:cs typeface="Arial" panose="020B0604020202020204" pitchFamily="34" charset="0"/>
              </a:rPr>
              <a:t>15w</a:t>
            </a:r>
            <a:r>
              <a:rPr lang="en-US" altLang="en-US" sz="8600" b="1" dirty="0" smtClean="0">
                <a:solidFill>
                  <a:srgbClr val="FF0000"/>
                </a:solidFill>
                <a:latin typeface="Arial" panose="020B0604020202020204" pitchFamily="34" charset="0"/>
                <a:cs typeface="Arial" panose="020B0604020202020204" pitchFamily="34" charset="0"/>
              </a:rPr>
              <a:t> </a:t>
            </a:r>
            <a:r>
              <a:rPr lang="en-US" altLang="en-US" sz="8600" b="1" dirty="0">
                <a:solidFill>
                  <a:srgbClr val="FF0000"/>
                </a:solidFill>
                <a:latin typeface="Arial" panose="020B0604020202020204" pitchFamily="34" charset="0"/>
                <a:cs typeface="Arial" panose="020B0604020202020204" pitchFamily="34" charset="0"/>
              </a:rPr>
              <a:t>of </a:t>
            </a:r>
            <a:endParaRPr lang="en-US" altLang="en-US" sz="8600" b="1" dirty="0">
              <a:solidFill>
                <a:srgbClr val="FF0000"/>
              </a:solidFill>
              <a:latin typeface="Arial" panose="020B0604020202020204" pitchFamily="34" charset="0"/>
              <a:cs typeface="Arial" panose="020B0604020202020204" pitchFamily="34" charset="0"/>
            </a:endParaRPr>
          </a:p>
          <a:p>
            <a:pPr marL="0" lvl="0" indent="0" algn="l" rtl="0" fontAlgn="base">
              <a:spcBef>
                <a:spcPct val="0"/>
              </a:spcBef>
              <a:spcAft>
                <a:spcPct val="0"/>
              </a:spcAft>
              <a:buNone/>
            </a:pPr>
            <a:r>
              <a:rPr lang="en-US" altLang="en-US" sz="8600" dirty="0">
                <a:solidFill>
                  <a:srgbClr val="FF0000"/>
                </a:solidFill>
                <a:latin typeface="Arial" panose="020B0604020202020204" pitchFamily="34" charset="0"/>
                <a:cs typeface="Arial" panose="020B0604020202020204" pitchFamily="34" charset="0"/>
              </a:rPr>
              <a:t>   gestation</a:t>
            </a:r>
            <a:r>
              <a:rPr lang="en-US" altLang="en-US" sz="8600" dirty="0" smtClean="0">
                <a:solidFill>
                  <a:srgbClr val="FF0000"/>
                </a:solidFill>
                <a:latin typeface="Arial" panose="020B0604020202020204" pitchFamily="34" charset="0"/>
                <a:cs typeface="Arial" panose="020B0604020202020204" pitchFamily="34" charset="0"/>
              </a:rPr>
              <a:t>.</a:t>
            </a:r>
            <a:endParaRPr lang="en-US" altLang="en-US" sz="8600" dirty="0" smtClean="0">
              <a:solidFill>
                <a:srgbClr val="FF0000"/>
              </a:solidFill>
              <a:latin typeface="Arial" panose="020B0604020202020204" pitchFamily="34" charset="0"/>
              <a:cs typeface="Arial" panose="020B0604020202020204" pitchFamily="34" charset="0"/>
            </a:endParaRPr>
          </a:p>
          <a:p>
            <a:pPr marL="0" lvl="0" indent="0" algn="l" rtl="0" fontAlgn="base">
              <a:spcBef>
                <a:spcPct val="0"/>
              </a:spcBef>
              <a:spcAft>
                <a:spcPct val="0"/>
              </a:spcAft>
              <a:buNone/>
            </a:pPr>
            <a:endParaRPr lang="en-US" sz="7000" dirty="0">
              <a:solidFill>
                <a:srgbClr val="FF0000"/>
              </a:solidFill>
            </a:endParaRPr>
          </a:p>
          <a:p>
            <a:pPr marL="0" indent="0" algn="l" rtl="0">
              <a:buNone/>
            </a:pPr>
            <a:r>
              <a:rPr lang="en-US" sz="9800" b="1" dirty="0"/>
              <a:t>7-What are screening test used for diagnosis of this </a:t>
            </a:r>
            <a:r>
              <a:rPr lang="en-US" sz="9800" b="1" dirty="0" err="1"/>
              <a:t>conginital</a:t>
            </a:r>
            <a:r>
              <a:rPr lang="en-US" sz="9800" b="1" dirty="0"/>
              <a:t> anomaly ,, and when  it done??</a:t>
            </a:r>
            <a:endParaRPr lang="en-US" sz="9800" b="1" dirty="0"/>
          </a:p>
          <a:p>
            <a:pPr marL="0" indent="0" algn="l" rtl="0">
              <a:buNone/>
            </a:pPr>
            <a:r>
              <a:rPr lang="en-US" altLang="en-US" sz="7400" dirty="0" smtClean="0">
                <a:solidFill>
                  <a:srgbClr val="00B050"/>
                </a:solidFill>
              </a:rPr>
              <a:t>First trimester combined test 11-13w </a:t>
            </a:r>
            <a:endParaRPr lang="en-US" altLang="en-US" sz="7400" dirty="0" smtClean="0">
              <a:solidFill>
                <a:srgbClr val="00B050"/>
              </a:solidFill>
            </a:endParaRPr>
          </a:p>
          <a:p>
            <a:pPr marL="0" indent="0" algn="l" rtl="0">
              <a:buNone/>
            </a:pPr>
            <a:r>
              <a:rPr lang="en-US" altLang="en-US" sz="7400" dirty="0" smtClean="0">
                <a:solidFill>
                  <a:srgbClr val="00B050"/>
                </a:solidFill>
              </a:rPr>
              <a:t>Second trimester </a:t>
            </a:r>
            <a:r>
              <a:rPr lang="en-US" altLang="en-US" sz="7400" dirty="0" err="1" smtClean="0">
                <a:solidFill>
                  <a:srgbClr val="00B050"/>
                </a:solidFill>
              </a:rPr>
              <a:t>quadruble</a:t>
            </a:r>
            <a:r>
              <a:rPr lang="en-US" altLang="en-US" sz="7400" dirty="0" smtClean="0">
                <a:solidFill>
                  <a:srgbClr val="00B050"/>
                </a:solidFill>
              </a:rPr>
              <a:t> test 15-18w </a:t>
            </a:r>
            <a:endParaRPr lang="en-US" altLang="en-US" sz="7400" dirty="0" smtClean="0">
              <a:solidFill>
                <a:srgbClr val="00B050"/>
              </a:solidFill>
            </a:endParaRPr>
          </a:p>
          <a:p>
            <a:pPr marL="0" indent="0" algn="l" rtl="0">
              <a:buNone/>
            </a:pPr>
            <a:r>
              <a:rPr lang="en-US" altLang="en-US" sz="7400" dirty="0" smtClean="0">
                <a:solidFill>
                  <a:srgbClr val="00B050"/>
                </a:solidFill>
              </a:rPr>
              <a:t> </a:t>
            </a:r>
            <a:r>
              <a:rPr lang="en-US" altLang="en-US" sz="7400" dirty="0" smtClean="0">
                <a:solidFill>
                  <a:srgbClr val="FF0000"/>
                </a:solidFill>
              </a:rPr>
              <a:t>fetal </a:t>
            </a:r>
            <a:r>
              <a:rPr lang="en-US" altLang="en-US" sz="7400" dirty="0">
                <a:solidFill>
                  <a:srgbClr val="FF0000"/>
                </a:solidFill>
              </a:rPr>
              <a:t>"cell-free (</a:t>
            </a:r>
            <a:r>
              <a:rPr lang="en-US" altLang="en-US" sz="7400" dirty="0" err="1">
                <a:solidFill>
                  <a:srgbClr val="FF0000"/>
                </a:solidFill>
              </a:rPr>
              <a:t>cf</a:t>
            </a:r>
            <a:r>
              <a:rPr lang="en-US" altLang="en-US" sz="7400" dirty="0">
                <a:solidFill>
                  <a:srgbClr val="FF0000"/>
                </a:solidFill>
              </a:rPr>
              <a:t>)" nucleic acids</a:t>
            </a:r>
            <a:endParaRPr lang="en-US" altLang="en-US" sz="7400" dirty="0">
              <a:solidFill>
                <a:srgbClr val="FF0000"/>
              </a:solidFill>
            </a:endParaRPr>
          </a:p>
          <a:p>
            <a:pPr marL="0" lvl="0" indent="0" algn="l" rtl="0" fontAlgn="base">
              <a:spcBef>
                <a:spcPct val="0"/>
              </a:spcBef>
              <a:spcAft>
                <a:spcPct val="0"/>
              </a:spcAft>
              <a:buNone/>
            </a:pPr>
            <a:r>
              <a:rPr lang="en-US" altLang="en-US" sz="7400" dirty="0">
                <a:solidFill>
                  <a:srgbClr val="FF0000"/>
                </a:solidFill>
                <a:latin typeface="Arial" panose="020B0604020202020204" pitchFamily="34" charset="0"/>
                <a:cs typeface="Arial" panose="020B0604020202020204" pitchFamily="34" charset="0"/>
              </a:rPr>
              <a:t>as early as the fifth postmenstrual </a:t>
            </a:r>
            <a:endParaRPr lang="en-US" altLang="en-US" sz="7400" dirty="0">
              <a:solidFill>
                <a:srgbClr val="FF0000"/>
              </a:solidFill>
              <a:latin typeface="Arial" panose="020B0604020202020204" pitchFamily="34" charset="0"/>
              <a:cs typeface="Arial" panose="020B0604020202020204" pitchFamily="34" charset="0"/>
            </a:endParaRPr>
          </a:p>
          <a:p>
            <a:pPr marL="0" lvl="0" indent="0" algn="l" rtl="0" fontAlgn="base">
              <a:spcBef>
                <a:spcPct val="0"/>
              </a:spcBef>
              <a:spcAft>
                <a:spcPct val="0"/>
              </a:spcAft>
              <a:buNone/>
            </a:pPr>
            <a:r>
              <a:rPr lang="en-US" altLang="en-US" sz="7400" dirty="0">
                <a:solidFill>
                  <a:srgbClr val="FF0000"/>
                </a:solidFill>
                <a:latin typeface="Arial" panose="020B0604020202020204" pitchFamily="34" charset="0"/>
                <a:cs typeface="Arial" panose="020B0604020202020204" pitchFamily="34" charset="0"/>
              </a:rPr>
              <a:t>    week, and almost always by the ninth postmenstrual </a:t>
            </a:r>
            <a:r>
              <a:rPr lang="en-US" altLang="en-US" sz="7400" dirty="0" smtClean="0">
                <a:solidFill>
                  <a:srgbClr val="FF0000"/>
                </a:solidFill>
                <a:latin typeface="Arial" panose="020B0604020202020204" pitchFamily="34" charset="0"/>
                <a:cs typeface="Arial" panose="020B0604020202020204" pitchFamily="34" charset="0"/>
              </a:rPr>
              <a:t>week</a:t>
            </a:r>
            <a:endParaRPr lang="en-US" sz="7400" dirty="0">
              <a:solidFill>
                <a:srgbClr val="FF0000"/>
              </a:solidFill>
            </a:endParaRPr>
          </a:p>
        </p:txBody>
      </p:sp>
      <p:sp>
        <p:nvSpPr>
          <p:cNvPr id="4" name="Rectangles 3"/>
          <p:cNvSpPr/>
          <p:nvPr/>
        </p:nvSpPr>
        <p:spPr>
          <a:xfrm>
            <a:off x="0" y="708660"/>
            <a:ext cx="9761220" cy="166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55880" y="2777490"/>
            <a:ext cx="9761220" cy="708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0" y="4571365"/>
            <a:ext cx="9761220" cy="1734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5"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116632"/>
            <a:ext cx="10972800" cy="1143000"/>
          </a:xfrm>
        </p:spPr>
        <p:txBody>
          <a:bodyPr/>
          <a:lstStyle/>
          <a:p>
            <a:r>
              <a:rPr lang="en-US" dirty="0"/>
              <a:t>	</a:t>
            </a:r>
            <a:r>
              <a:rPr lang="en-US" dirty="0" smtClean="0"/>
              <a:t>Q4</a:t>
            </a:r>
            <a:endParaRPr lang="en-US" dirty="0"/>
          </a:p>
        </p:txBody>
      </p:sp>
      <p:sp>
        <p:nvSpPr>
          <p:cNvPr id="3" name="Content Placeholder 2"/>
          <p:cNvSpPr>
            <a:spLocks noGrp="1"/>
          </p:cNvSpPr>
          <p:nvPr>
            <p:ph idx="1"/>
          </p:nvPr>
        </p:nvSpPr>
        <p:spPr>
          <a:xfrm>
            <a:off x="335360" y="1282452"/>
            <a:ext cx="11247040" cy="5458917"/>
          </a:xfrm>
        </p:spPr>
        <p:txBody>
          <a:bodyPr>
            <a:normAutofit fontScale="72500"/>
          </a:bodyPr>
          <a:lstStyle/>
          <a:p>
            <a:pPr algn="l" rtl="0">
              <a:buNone/>
            </a:pPr>
            <a:r>
              <a:rPr lang="en-US" dirty="0" smtClean="0"/>
              <a:t>1-Whats </a:t>
            </a:r>
            <a:r>
              <a:rPr lang="en-US" dirty="0"/>
              <a:t>the Name of this </a:t>
            </a:r>
            <a:r>
              <a:rPr lang="en-US" dirty="0" smtClean="0"/>
              <a:t>two</a:t>
            </a:r>
            <a:endParaRPr lang="en-US" dirty="0" smtClean="0"/>
          </a:p>
          <a:p>
            <a:pPr algn="l" rtl="0">
              <a:buNone/>
            </a:pPr>
            <a:r>
              <a:rPr lang="en-US" dirty="0" smtClean="0"/>
              <a:t> </a:t>
            </a:r>
            <a:r>
              <a:rPr lang="en-US" dirty="0"/>
              <a:t>devices?</a:t>
            </a:r>
            <a:endParaRPr lang="en-US" dirty="0"/>
          </a:p>
          <a:p>
            <a:pPr algn="l" rtl="0">
              <a:buNone/>
            </a:pPr>
            <a:r>
              <a:rPr lang="en-US" sz="2800" dirty="0">
                <a:solidFill>
                  <a:srgbClr val="FF0000"/>
                </a:solidFill>
              </a:rPr>
              <a:t>(1)</a:t>
            </a:r>
            <a:r>
              <a:rPr lang="en-US" sz="2800" b="1" dirty="0">
                <a:solidFill>
                  <a:schemeClr val="folHlink"/>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Support </a:t>
            </a:r>
            <a:r>
              <a:rPr lang="en-US" sz="2800" b="1" dirty="0" err="1">
                <a:solidFill>
                  <a:srgbClr val="FF0000"/>
                </a:solidFill>
                <a:latin typeface="Arial" panose="020B0604020202020204" pitchFamily="34" charset="0"/>
                <a:cs typeface="Arial" panose="020B0604020202020204" pitchFamily="34" charset="0"/>
              </a:rPr>
              <a:t>Pessary</a:t>
            </a:r>
            <a:r>
              <a:rPr lang="en-US" sz="2800" b="1" dirty="0">
                <a:solidFill>
                  <a:srgbClr val="FF0000"/>
                </a:solidFill>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Ring </a:t>
            </a:r>
            <a:r>
              <a:rPr lang="en-US" sz="2400" b="1" dirty="0" err="1">
                <a:solidFill>
                  <a:srgbClr val="FF0000"/>
                </a:solidFill>
                <a:latin typeface="Arial" panose="020B0604020202020204" pitchFamily="34" charset="0"/>
                <a:cs typeface="Arial" panose="020B0604020202020204" pitchFamily="34" charset="0"/>
              </a:rPr>
              <a:t>Pessary</a:t>
            </a:r>
            <a:endParaRPr lang="en-US" sz="2800" dirty="0">
              <a:solidFill>
                <a:srgbClr val="FF0000"/>
              </a:solidFill>
            </a:endParaRPr>
          </a:p>
          <a:p>
            <a:pPr algn="l" rtl="0">
              <a:buNone/>
            </a:pPr>
            <a:r>
              <a:rPr lang="en-US" sz="2800" dirty="0">
                <a:solidFill>
                  <a:srgbClr val="FF0000"/>
                </a:solidFill>
              </a:rPr>
              <a:t>(2)</a:t>
            </a:r>
            <a:r>
              <a:rPr lang="en-US" sz="2800" b="1" dirty="0">
                <a:solidFill>
                  <a:srgbClr val="00B0F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Space- Filling </a:t>
            </a:r>
            <a:r>
              <a:rPr lang="en-US" sz="2800" b="1" dirty="0" err="1">
                <a:solidFill>
                  <a:srgbClr val="FF0000"/>
                </a:solidFill>
                <a:latin typeface="Arial" panose="020B0604020202020204" pitchFamily="34" charset="0"/>
                <a:cs typeface="Arial" panose="020B0604020202020204" pitchFamily="34" charset="0"/>
              </a:rPr>
              <a:t>Pessary</a:t>
            </a:r>
            <a:r>
              <a:rPr lang="en-US" sz="2800" b="1" dirty="0">
                <a:solidFill>
                  <a:srgbClr val="FF0000"/>
                </a:solidFill>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Donut</a:t>
            </a:r>
            <a:endParaRPr lang="en-US" sz="2400" b="1" dirty="0">
              <a:solidFill>
                <a:srgbClr val="FF0000"/>
              </a:solidFill>
              <a:latin typeface="Arial" panose="020B0604020202020204" pitchFamily="34" charset="0"/>
              <a:cs typeface="Arial" panose="020B0604020202020204" pitchFamily="34" charset="0"/>
            </a:endParaRPr>
          </a:p>
          <a:p>
            <a:pPr algn="l" rtl="0">
              <a:buNone/>
            </a:pPr>
            <a:r>
              <a:rPr lang="en-US" sz="2800" dirty="0" smtClean="0">
                <a:latin typeface="Arial" panose="020B0604020202020204" pitchFamily="34" charset="0"/>
                <a:cs typeface="Arial" panose="020B0604020202020204" pitchFamily="34" charset="0"/>
              </a:rPr>
              <a:t>2-Write </a:t>
            </a:r>
            <a:r>
              <a:rPr lang="en-US" sz="2800" dirty="0">
                <a:latin typeface="Arial" panose="020B0604020202020204" pitchFamily="34" charset="0"/>
                <a:cs typeface="Arial" panose="020B0604020202020204" pitchFamily="34" charset="0"/>
              </a:rPr>
              <a:t>3 indications to use them</a:t>
            </a:r>
            <a:endParaRPr lang="en-US" dirty="0"/>
          </a:p>
          <a:p>
            <a:pPr marL="609600" indent="-609600" algn="l" rtl="0">
              <a:lnSpc>
                <a:spcPct val="90000"/>
              </a:lnSpc>
              <a:buFont typeface="Wingdings" panose="05000000000000000000" pitchFamily="2" charset="2"/>
              <a:buAutoNum type="arabicPeriod"/>
            </a:pPr>
            <a:r>
              <a:rPr lang="en-US" sz="2400" b="1" dirty="0">
                <a:solidFill>
                  <a:srgbClr val="FF0000"/>
                </a:solidFill>
                <a:latin typeface="Arial" panose="020B0604020202020204" pitchFamily="34" charset="0"/>
                <a:cs typeface="Arial" panose="020B0604020202020204" pitchFamily="34" charset="0"/>
              </a:rPr>
              <a:t>As a therapeutic test.</a:t>
            </a:r>
            <a:endParaRPr lang="en-US" sz="2400" b="1" dirty="0">
              <a:solidFill>
                <a:srgbClr val="FF0000"/>
              </a:solidFill>
              <a:latin typeface="Arial" panose="020B0604020202020204" pitchFamily="34" charset="0"/>
              <a:cs typeface="Arial" panose="020B0604020202020204" pitchFamily="34" charset="0"/>
            </a:endParaRPr>
          </a:p>
          <a:p>
            <a:pPr marL="609600" indent="-609600" algn="l" rtl="0">
              <a:lnSpc>
                <a:spcPct val="90000"/>
              </a:lnSpc>
              <a:buFont typeface="Wingdings" panose="05000000000000000000" pitchFamily="2" charset="2"/>
              <a:buAutoNum type="arabicPeriod"/>
            </a:pPr>
            <a:r>
              <a:rPr lang="en-US" sz="2400" b="1" dirty="0">
                <a:solidFill>
                  <a:srgbClr val="FF0000"/>
                </a:solidFill>
                <a:latin typeface="Arial" panose="020B0604020202020204" pitchFamily="34" charset="0"/>
                <a:cs typeface="Arial" panose="020B0604020202020204" pitchFamily="34" charset="0"/>
              </a:rPr>
              <a:t>Medically unfit for surgery or refused surgery. </a:t>
            </a:r>
            <a:endParaRPr lang="en-US" sz="2400" b="1" dirty="0">
              <a:solidFill>
                <a:srgbClr val="FF0000"/>
              </a:solidFill>
              <a:latin typeface="Arial" panose="020B0604020202020204" pitchFamily="34" charset="0"/>
              <a:cs typeface="Arial" panose="020B0604020202020204" pitchFamily="34" charset="0"/>
            </a:endParaRPr>
          </a:p>
          <a:p>
            <a:pPr marL="609600" indent="-609600" algn="l" rtl="0">
              <a:lnSpc>
                <a:spcPct val="90000"/>
              </a:lnSpc>
              <a:buFont typeface="Wingdings" panose="05000000000000000000" pitchFamily="2" charset="2"/>
              <a:buAutoNum type="arabicPeriod"/>
            </a:pPr>
            <a:r>
              <a:rPr lang="en-US" sz="2400" b="1" dirty="0">
                <a:solidFill>
                  <a:srgbClr val="FF0000"/>
                </a:solidFill>
                <a:latin typeface="Arial" panose="020B0604020202020204" pitchFamily="34" charset="0"/>
                <a:cs typeface="Arial" panose="020B0604020202020204" pitchFamily="34" charset="0"/>
              </a:rPr>
              <a:t>During and after pregnancy.</a:t>
            </a:r>
            <a:endParaRPr lang="en-US" sz="2400" b="1" dirty="0">
              <a:solidFill>
                <a:srgbClr val="FF0000"/>
              </a:solidFill>
              <a:latin typeface="Arial" panose="020B0604020202020204" pitchFamily="34" charset="0"/>
              <a:cs typeface="Arial" panose="020B0604020202020204" pitchFamily="34" charset="0"/>
            </a:endParaRPr>
          </a:p>
          <a:p>
            <a:pPr marL="609600" indent="-609600" algn="l" rtl="0">
              <a:lnSpc>
                <a:spcPct val="90000"/>
              </a:lnSpc>
              <a:buFont typeface="Wingdings" panose="05000000000000000000" pitchFamily="2" charset="2"/>
              <a:buAutoNum type="arabicPeriod"/>
            </a:pPr>
            <a:r>
              <a:rPr lang="en-US" sz="2400" b="1" dirty="0">
                <a:solidFill>
                  <a:srgbClr val="FF0000"/>
                </a:solidFill>
                <a:latin typeface="Arial" panose="020B0604020202020204" pitchFamily="34" charset="0"/>
                <a:cs typeface="Arial" panose="020B0604020202020204" pitchFamily="34" charset="0"/>
              </a:rPr>
              <a:t>While awaiting for surgery</a:t>
            </a:r>
            <a:r>
              <a:rPr lang="en-US" sz="2400" b="1" dirty="0" smtClean="0">
                <a:solidFill>
                  <a:srgbClr val="FF0000"/>
                </a:solidFill>
                <a:latin typeface="Arial" panose="020B0604020202020204" pitchFamily="34" charset="0"/>
                <a:cs typeface="Arial" panose="020B0604020202020204" pitchFamily="34" charset="0"/>
              </a:rPr>
              <a:t>.</a:t>
            </a:r>
            <a:endParaRPr lang="en-US" sz="2400" b="1" dirty="0" smtClean="0">
              <a:solidFill>
                <a:srgbClr val="FF0000"/>
              </a:solidFill>
              <a:latin typeface="Arial" panose="020B0604020202020204" pitchFamily="34" charset="0"/>
              <a:cs typeface="Arial" panose="020B0604020202020204" pitchFamily="34" charset="0"/>
            </a:endParaRPr>
          </a:p>
          <a:p>
            <a:pPr marL="609600" indent="-609600" algn="l" rtl="0">
              <a:lnSpc>
                <a:spcPct val="90000"/>
              </a:lnSpc>
              <a:buFont typeface="Wingdings" panose="05000000000000000000" pitchFamily="2" charset="2"/>
              <a:buAutoNum type="arabicPeriod"/>
            </a:pPr>
            <a:endParaRPr lang="en-US" sz="2600" b="1" dirty="0">
              <a:solidFill>
                <a:srgbClr val="FF0000"/>
              </a:solidFill>
              <a:latin typeface="Arial" panose="020B0604020202020204" pitchFamily="34" charset="0"/>
              <a:cs typeface="Arial" panose="020B0604020202020204" pitchFamily="34" charset="0"/>
            </a:endParaRPr>
          </a:p>
          <a:p>
            <a:pPr marL="609600" indent="-609600" algn="l" rtl="0">
              <a:lnSpc>
                <a:spcPct val="90000"/>
              </a:lnSpc>
              <a:buNone/>
            </a:pPr>
            <a:r>
              <a:rPr lang="en-US" sz="2600" dirty="0" smtClean="0">
                <a:latin typeface="Arial" panose="020B0604020202020204" pitchFamily="34" charset="0"/>
                <a:cs typeface="Arial" panose="020B0604020202020204" pitchFamily="34" charset="0"/>
              </a:rPr>
              <a:t>3-What </a:t>
            </a:r>
            <a:r>
              <a:rPr lang="en-US" sz="2600" dirty="0">
                <a:latin typeface="Arial" panose="020B0604020202020204" pitchFamily="34" charset="0"/>
                <a:cs typeface="Arial" panose="020B0604020202020204" pitchFamily="34" charset="0"/>
              </a:rPr>
              <a:t>the advantages of type A over type B</a:t>
            </a:r>
            <a:endParaRPr lang="en-US" sz="2600" dirty="0">
              <a:latin typeface="Arial" panose="020B0604020202020204" pitchFamily="34" charset="0"/>
              <a:cs typeface="Arial" panose="020B0604020202020204" pitchFamily="34" charset="0"/>
            </a:endParaRPr>
          </a:p>
          <a:p>
            <a:pPr marL="609600" indent="-609600" algn="l" rtl="0">
              <a:lnSpc>
                <a:spcPct val="90000"/>
              </a:lnSpc>
              <a:buNone/>
            </a:pPr>
            <a:r>
              <a:rPr lang="en-US" sz="2600" dirty="0">
                <a:solidFill>
                  <a:srgbClr val="FF0000"/>
                </a:solidFill>
                <a:latin typeface="Arial" panose="020B0604020202020204" pitchFamily="34" charset="0"/>
                <a:cs typeface="Arial" panose="020B0604020202020204" pitchFamily="34" charset="0"/>
              </a:rPr>
              <a:t>1)Easy to insert , can be inserted by patient her self</a:t>
            </a:r>
            <a:endParaRPr lang="en-US" sz="2600" dirty="0">
              <a:solidFill>
                <a:srgbClr val="FF0000"/>
              </a:solidFill>
              <a:latin typeface="Arial" panose="020B0604020202020204" pitchFamily="34" charset="0"/>
              <a:cs typeface="Arial" panose="020B0604020202020204" pitchFamily="34" charset="0"/>
            </a:endParaRPr>
          </a:p>
          <a:p>
            <a:pPr marL="609600" indent="-609600" algn="l" rtl="0">
              <a:lnSpc>
                <a:spcPct val="90000"/>
              </a:lnSpc>
              <a:buNone/>
            </a:pPr>
            <a:r>
              <a:rPr lang="en-US" sz="2600" dirty="0">
                <a:solidFill>
                  <a:srgbClr val="FF0000"/>
                </a:solidFill>
                <a:latin typeface="Arial" panose="020B0604020202020204" pitchFamily="34" charset="0"/>
                <a:cs typeface="Arial" panose="020B0604020202020204" pitchFamily="34" charset="0"/>
              </a:rPr>
              <a:t>2) Can have intercourse during use it </a:t>
            </a:r>
            <a:endParaRPr lang="en-US" sz="2600" dirty="0">
              <a:solidFill>
                <a:srgbClr val="FF0000"/>
              </a:solidFill>
              <a:latin typeface="Arial" panose="020B0604020202020204" pitchFamily="34" charset="0"/>
              <a:cs typeface="Arial" panose="020B0604020202020204" pitchFamily="34" charset="0"/>
            </a:endParaRPr>
          </a:p>
          <a:p>
            <a:pPr marL="609600" indent="-609600" algn="l" rtl="0">
              <a:lnSpc>
                <a:spcPct val="90000"/>
              </a:lnSpc>
              <a:buNone/>
            </a:pPr>
            <a:r>
              <a:rPr lang="en-US" sz="2600" dirty="0" smtClean="0">
                <a:latin typeface="Arial" panose="020B0604020202020204" pitchFamily="34" charset="0"/>
                <a:cs typeface="Arial" panose="020B0604020202020204" pitchFamily="34" charset="0"/>
              </a:rPr>
              <a:t>4-Which </a:t>
            </a:r>
            <a:r>
              <a:rPr lang="en-US" sz="2600" dirty="0">
                <a:latin typeface="Arial" panose="020B0604020202020204" pitchFamily="34" charset="0"/>
                <a:cs typeface="Arial" panose="020B0604020202020204" pitchFamily="34" charset="0"/>
              </a:rPr>
              <a:t>one you chose for 70 years old female complaining of organ prolapse?? </a:t>
            </a:r>
            <a:r>
              <a:rPr lang="en-US" sz="2600" dirty="0">
                <a:solidFill>
                  <a:srgbClr val="FF0000"/>
                </a:solidFill>
                <a:latin typeface="Arial" panose="020B0604020202020204" pitchFamily="34" charset="0"/>
                <a:cs typeface="Arial" panose="020B0604020202020204" pitchFamily="34" charset="0"/>
              </a:rPr>
              <a:t> Type b</a:t>
            </a:r>
            <a:endParaRPr lang="en-US" sz="2600" dirty="0">
              <a:solidFill>
                <a:srgbClr val="FF0000"/>
              </a:solidFill>
              <a:latin typeface="Arial" panose="020B0604020202020204" pitchFamily="34" charset="0"/>
              <a:cs typeface="Arial" panose="020B0604020202020204" pitchFamily="34" charset="0"/>
            </a:endParaRPr>
          </a:p>
          <a:p>
            <a:pPr marL="609600" indent="-609600" algn="l" rtl="0">
              <a:lnSpc>
                <a:spcPct val="90000"/>
              </a:lnSpc>
              <a:buNone/>
            </a:pPr>
            <a:endParaRPr lang="en-US" dirty="0">
              <a:solidFill>
                <a:srgbClr val="FF0000"/>
              </a:solidFill>
              <a:latin typeface="Arial" panose="020B0604020202020204" pitchFamily="34" charset="0"/>
              <a:cs typeface="Arial" panose="020B0604020202020204" pitchFamily="34" charset="0"/>
            </a:endParaRPr>
          </a:p>
        </p:txBody>
      </p:sp>
      <p:pic>
        <p:nvPicPr>
          <p:cNvPr id="4" name="Picture 2" descr="https://scontent.famm3-1.fna.fbcdn.net/v/t1.15752-9/68652399_1151760868360320_2174375567816654848_n.jpg?_nc_cat=108&amp;_nc_eui2=AeFRvKkYnXe8Gayw2MVT4-kqVZTbDscOLYMLiaSgdVQJ_qB1e6Jbamz-fR5selGasikdsnaQPB5DFb520uf2wtmx9IoznUCPQQznHk6WjjNmcA&amp;_nc_oc=AQkWuSRGbdifsoulP8y9o6tlDmeEH5ekPRV95nqBCDd6fU_60f6CvnafATXyvzIcwbI&amp;_nc_ht=scontent.famm3-1.fna&amp;oh=767c14f3fe40e796b81e59dc202198ef&amp;oe=5DE1D8C6"/>
          <p:cNvPicPr>
            <a:picLocks noChangeAspect="1" noChangeArrowheads="1"/>
          </p:cNvPicPr>
          <p:nvPr/>
        </p:nvPicPr>
        <p:blipFill>
          <a:blip r:embed="rId1"/>
          <a:srcRect/>
          <a:stretch>
            <a:fillRect/>
          </a:stretch>
        </p:blipFill>
        <p:spPr bwMode="auto">
          <a:xfrm>
            <a:off x="7936163" y="1"/>
            <a:ext cx="4255837" cy="2564903"/>
          </a:xfrm>
          <a:prstGeom prst="rect">
            <a:avLst/>
          </a:prstGeom>
          <a:noFill/>
        </p:spPr>
      </p:pic>
      <p:sp>
        <p:nvSpPr>
          <p:cNvPr id="5" name="Rectangles 4"/>
          <p:cNvSpPr/>
          <p:nvPr/>
        </p:nvSpPr>
        <p:spPr>
          <a:xfrm>
            <a:off x="335280" y="2076450"/>
            <a:ext cx="6875145" cy="808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147955" y="3311525"/>
            <a:ext cx="9544685" cy="132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147955" y="5539105"/>
            <a:ext cx="9761220" cy="657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9024620" y="6196965"/>
            <a:ext cx="2394585"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71400"/>
            <a:ext cx="10972800" cy="1143000"/>
          </a:xfrm>
        </p:spPr>
        <p:txBody>
          <a:bodyPr/>
          <a:lstStyle/>
          <a:p>
            <a:r>
              <a:rPr lang="en-US" dirty="0" smtClean="0"/>
              <a:t>Q5</a:t>
            </a:r>
            <a:endParaRPr lang="en-US" dirty="0"/>
          </a:p>
        </p:txBody>
      </p:sp>
      <p:sp>
        <p:nvSpPr>
          <p:cNvPr id="3" name="Content Placeholder 2"/>
          <p:cNvSpPr>
            <a:spLocks noGrp="1"/>
          </p:cNvSpPr>
          <p:nvPr>
            <p:ph idx="1"/>
          </p:nvPr>
        </p:nvSpPr>
        <p:spPr>
          <a:xfrm>
            <a:off x="0" y="548680"/>
            <a:ext cx="12192000" cy="6309320"/>
          </a:xfrm>
        </p:spPr>
        <p:txBody>
          <a:bodyPr>
            <a:normAutofit fontScale="25000" lnSpcReduction="20000"/>
          </a:bodyPr>
          <a:lstStyle/>
          <a:p>
            <a:pPr marL="0" indent="0" algn="l" rtl="0">
              <a:lnSpc>
                <a:spcPct val="80000"/>
              </a:lnSpc>
              <a:buNone/>
            </a:pPr>
            <a:endParaRPr lang="en-US" sz="9600" dirty="0"/>
          </a:p>
          <a:p>
            <a:pPr marL="0" indent="0" algn="l" rtl="0">
              <a:lnSpc>
                <a:spcPct val="80000"/>
              </a:lnSpc>
              <a:buNone/>
            </a:pPr>
            <a:r>
              <a:rPr lang="en-US" sz="9600" dirty="0" smtClean="0"/>
              <a:t>1-What </a:t>
            </a:r>
            <a:r>
              <a:rPr lang="en-US" sz="9600" dirty="0"/>
              <a:t>do you see in image? </a:t>
            </a:r>
            <a:endParaRPr lang="en-US" sz="9600" dirty="0"/>
          </a:p>
          <a:p>
            <a:pPr marL="0" indent="0" algn="l" rtl="0">
              <a:lnSpc>
                <a:spcPct val="80000"/>
              </a:lnSpc>
              <a:buNone/>
            </a:pPr>
            <a:r>
              <a:rPr lang="en-US" sz="9600" dirty="0">
                <a:solidFill>
                  <a:srgbClr val="FF0000"/>
                </a:solidFill>
              </a:rPr>
              <a:t>6-8 cell stage </a:t>
            </a:r>
            <a:r>
              <a:rPr lang="en-US" sz="9600" dirty="0" err="1">
                <a:solidFill>
                  <a:srgbClr val="FF0000"/>
                </a:solidFill>
              </a:rPr>
              <a:t>empryo</a:t>
            </a:r>
            <a:endParaRPr lang="en-US" sz="9600" dirty="0">
              <a:solidFill>
                <a:srgbClr val="FF0000"/>
              </a:solidFill>
            </a:endParaRPr>
          </a:p>
          <a:p>
            <a:pPr marL="0" indent="0" algn="l" rtl="0">
              <a:lnSpc>
                <a:spcPct val="80000"/>
              </a:lnSpc>
              <a:buNone/>
            </a:pPr>
            <a:r>
              <a:rPr lang="en-US" sz="9600" dirty="0" smtClean="0"/>
              <a:t>2-What</a:t>
            </a:r>
            <a:r>
              <a:rPr lang="en-US" sz="9600" dirty="0" smtClean="0">
                <a:solidFill>
                  <a:srgbClr val="FF0000"/>
                </a:solidFill>
              </a:rPr>
              <a:t> </a:t>
            </a:r>
            <a:r>
              <a:rPr lang="en-US" sz="9600" dirty="0"/>
              <a:t>technique used </a:t>
            </a:r>
            <a:r>
              <a:rPr lang="en-US" sz="9600" dirty="0">
                <a:solidFill>
                  <a:srgbClr val="FF0000"/>
                </a:solidFill>
              </a:rPr>
              <a:t>?? </a:t>
            </a:r>
            <a:endParaRPr lang="en-US" sz="9600" dirty="0">
              <a:solidFill>
                <a:srgbClr val="FF0000"/>
              </a:solidFill>
            </a:endParaRPr>
          </a:p>
          <a:p>
            <a:pPr marL="0" indent="0" algn="l" rtl="0">
              <a:lnSpc>
                <a:spcPct val="80000"/>
              </a:lnSpc>
              <a:buNone/>
            </a:pPr>
            <a:r>
              <a:rPr lang="en-US" sz="9600" dirty="0">
                <a:solidFill>
                  <a:srgbClr val="FF0000"/>
                </a:solidFill>
              </a:rPr>
              <a:t>In </a:t>
            </a:r>
            <a:r>
              <a:rPr lang="en-US" sz="9600" dirty="0" err="1">
                <a:solidFill>
                  <a:srgbClr val="FF0000"/>
                </a:solidFill>
              </a:rPr>
              <a:t>vetro</a:t>
            </a:r>
            <a:r>
              <a:rPr lang="en-US" sz="9600" dirty="0">
                <a:solidFill>
                  <a:srgbClr val="FF0000"/>
                </a:solidFill>
              </a:rPr>
              <a:t> </a:t>
            </a:r>
            <a:r>
              <a:rPr lang="en-US" sz="9600" dirty="0" err="1">
                <a:solidFill>
                  <a:srgbClr val="FF0000"/>
                </a:solidFill>
              </a:rPr>
              <a:t>fertalization</a:t>
            </a:r>
            <a:endParaRPr lang="en-US" sz="9600" dirty="0">
              <a:solidFill>
                <a:srgbClr val="FF0000"/>
              </a:solidFill>
            </a:endParaRPr>
          </a:p>
          <a:p>
            <a:pPr marL="0" indent="0" algn="l" rtl="0">
              <a:lnSpc>
                <a:spcPct val="80000"/>
              </a:lnSpc>
              <a:buNone/>
            </a:pPr>
            <a:r>
              <a:rPr lang="en-US" sz="9600" dirty="0" smtClean="0"/>
              <a:t>3-When </a:t>
            </a:r>
            <a:r>
              <a:rPr lang="en-US" sz="9600" dirty="0"/>
              <a:t>you transfer it to be implanted ?</a:t>
            </a:r>
            <a:endParaRPr lang="en-US" sz="9600" dirty="0"/>
          </a:p>
          <a:p>
            <a:pPr marL="0" indent="0" algn="l" rtl="0">
              <a:lnSpc>
                <a:spcPct val="80000"/>
              </a:lnSpc>
              <a:buNone/>
            </a:pPr>
            <a:r>
              <a:rPr lang="en-US" sz="9600" dirty="0">
                <a:solidFill>
                  <a:srgbClr val="FF0000"/>
                </a:solidFill>
              </a:rPr>
              <a:t>Can transfer at Day 3 cleavage embryo</a:t>
            </a:r>
            <a:endParaRPr lang="en-US" sz="9600" dirty="0">
              <a:solidFill>
                <a:srgbClr val="FF0000"/>
              </a:solidFill>
            </a:endParaRPr>
          </a:p>
          <a:p>
            <a:pPr marL="0" indent="0" algn="l" rtl="0">
              <a:lnSpc>
                <a:spcPct val="80000"/>
              </a:lnSpc>
              <a:buNone/>
            </a:pPr>
            <a:r>
              <a:rPr lang="en-US" sz="9600" dirty="0">
                <a:solidFill>
                  <a:srgbClr val="FF0000"/>
                </a:solidFill>
              </a:rPr>
              <a:t>Or at Day 5 blastocyst</a:t>
            </a:r>
            <a:endParaRPr lang="en-US" sz="9600" dirty="0">
              <a:solidFill>
                <a:srgbClr val="FF0000"/>
              </a:solidFill>
            </a:endParaRPr>
          </a:p>
          <a:p>
            <a:pPr algn="l" rtl="0">
              <a:lnSpc>
                <a:spcPct val="80000"/>
              </a:lnSpc>
            </a:pPr>
            <a:endParaRPr lang="en-US" dirty="0"/>
          </a:p>
          <a:p>
            <a:pPr marL="0" indent="0" algn="l" rtl="0">
              <a:lnSpc>
                <a:spcPct val="80000"/>
              </a:lnSpc>
              <a:buNone/>
            </a:pPr>
            <a:r>
              <a:rPr lang="en-US" sz="9600" dirty="0" smtClean="0"/>
              <a:t>4-Why </a:t>
            </a:r>
            <a:r>
              <a:rPr lang="en-US" sz="9600" dirty="0"/>
              <a:t>YOU CHOOSE this technique in this case</a:t>
            </a:r>
            <a:r>
              <a:rPr lang="en-US" sz="7400" dirty="0">
                <a:solidFill>
                  <a:srgbClr val="FF0000"/>
                </a:solidFill>
              </a:rPr>
              <a:t>? </a:t>
            </a:r>
            <a:endParaRPr lang="en-US" sz="7400" dirty="0">
              <a:solidFill>
                <a:srgbClr val="FF0000"/>
              </a:solidFill>
            </a:endParaRPr>
          </a:p>
          <a:p>
            <a:pPr marL="0" indent="0" algn="l" rtl="0">
              <a:lnSpc>
                <a:spcPct val="80000"/>
              </a:lnSpc>
              <a:buNone/>
            </a:pPr>
            <a:r>
              <a:rPr lang="en-US" sz="7400" dirty="0">
                <a:solidFill>
                  <a:srgbClr val="FF0000"/>
                </a:solidFill>
              </a:rPr>
              <a:t>              </a:t>
            </a:r>
            <a:r>
              <a:rPr lang="en-US" sz="7400" dirty="0" smtClean="0">
                <a:solidFill>
                  <a:srgbClr val="FF0000"/>
                </a:solidFill>
              </a:rPr>
              <a:t>      </a:t>
            </a:r>
            <a:r>
              <a:rPr lang="en-US" sz="7400" dirty="0">
                <a:solidFill>
                  <a:srgbClr val="FF0000"/>
                </a:solidFill>
              </a:rPr>
              <a:t>……………..</a:t>
            </a:r>
            <a:endParaRPr lang="en-US" sz="7400" dirty="0">
              <a:solidFill>
                <a:srgbClr val="FF0000"/>
              </a:solidFill>
            </a:endParaRPr>
          </a:p>
          <a:p>
            <a:pPr marL="0" indent="0" algn="l" rtl="0">
              <a:lnSpc>
                <a:spcPct val="80000"/>
              </a:lnSpc>
              <a:buNone/>
            </a:pPr>
            <a:r>
              <a:rPr lang="en-US" sz="8000" dirty="0" smtClean="0"/>
              <a:t>5-Three </a:t>
            </a:r>
            <a:r>
              <a:rPr lang="en-US" sz="8000" dirty="0"/>
              <a:t>medication used in this technique? </a:t>
            </a:r>
            <a:endParaRPr lang="en-US" sz="8000" dirty="0"/>
          </a:p>
          <a:p>
            <a:pPr marL="0" indent="0" algn="l" rtl="0">
              <a:lnSpc>
                <a:spcPct val="80000"/>
              </a:lnSpc>
              <a:buNone/>
            </a:pPr>
            <a:r>
              <a:rPr lang="en-US" sz="8000" dirty="0">
                <a:solidFill>
                  <a:srgbClr val="FF0000"/>
                </a:solidFill>
              </a:rPr>
              <a:t>Gonadotrophic releasing hormone analogue or agonist (</a:t>
            </a:r>
            <a:r>
              <a:rPr lang="en-US" sz="8000" dirty="0" err="1">
                <a:solidFill>
                  <a:srgbClr val="FF0000"/>
                </a:solidFill>
              </a:rPr>
              <a:t>GnRHa</a:t>
            </a:r>
            <a:r>
              <a:rPr lang="en-US" sz="8000" dirty="0">
                <a:solidFill>
                  <a:srgbClr val="FF0000"/>
                </a:solidFill>
              </a:rPr>
              <a:t>) </a:t>
            </a:r>
            <a:r>
              <a:rPr lang="en-US" sz="8000" dirty="0" err="1">
                <a:solidFill>
                  <a:srgbClr val="FF0000"/>
                </a:solidFill>
              </a:rPr>
              <a:t>Deycapeptyl</a:t>
            </a:r>
            <a:endParaRPr lang="en-US" sz="8000" dirty="0">
              <a:solidFill>
                <a:srgbClr val="FF0000"/>
              </a:solidFill>
            </a:endParaRPr>
          </a:p>
          <a:p>
            <a:pPr marL="0" indent="0" algn="l" rtl="0">
              <a:lnSpc>
                <a:spcPct val="80000"/>
              </a:lnSpc>
              <a:buNone/>
            </a:pPr>
            <a:r>
              <a:rPr lang="en-US" sz="8000" dirty="0" smtClean="0">
                <a:solidFill>
                  <a:srgbClr val="00B050"/>
                </a:solidFill>
              </a:rPr>
              <a:t>HMG</a:t>
            </a:r>
            <a:endParaRPr lang="en-US" sz="8000" dirty="0">
              <a:solidFill>
                <a:srgbClr val="00B050"/>
              </a:solidFill>
            </a:endParaRPr>
          </a:p>
          <a:p>
            <a:pPr marL="0" indent="0" algn="l" rtl="0">
              <a:lnSpc>
                <a:spcPct val="80000"/>
              </a:lnSpc>
              <a:buNone/>
            </a:pPr>
            <a:r>
              <a:rPr lang="en-US" sz="8000" dirty="0" smtClean="0">
                <a:solidFill>
                  <a:srgbClr val="FF0000"/>
                </a:solidFill>
                <a:latin typeface="Corbel" panose="020B0503020204020204"/>
              </a:rPr>
              <a:t>HCG</a:t>
            </a:r>
            <a:endParaRPr lang="en-US" sz="8000" dirty="0"/>
          </a:p>
          <a:p>
            <a:pPr marL="0" indent="0" algn="l" rtl="0">
              <a:lnSpc>
                <a:spcPct val="80000"/>
              </a:lnSpc>
              <a:buNone/>
            </a:pPr>
            <a:r>
              <a:rPr lang="en-US" sz="8000" dirty="0" smtClean="0"/>
              <a:t>6-What </a:t>
            </a:r>
            <a:r>
              <a:rPr lang="en-US" sz="8000" dirty="0"/>
              <a:t>Percentage of ectopic pregnancy in this technique? </a:t>
            </a:r>
            <a:endParaRPr lang="en-US" sz="8000" dirty="0"/>
          </a:p>
          <a:p>
            <a:pPr marL="0" indent="0" algn="l" rtl="0">
              <a:lnSpc>
                <a:spcPct val="80000"/>
              </a:lnSpc>
              <a:buNone/>
            </a:pPr>
            <a:r>
              <a:rPr lang="en-US" sz="8000" dirty="0">
                <a:solidFill>
                  <a:srgbClr val="FF0000"/>
                </a:solidFill>
              </a:rPr>
              <a:t>5%</a:t>
            </a:r>
            <a:endParaRPr lang="en-US" sz="8000" dirty="0">
              <a:solidFill>
                <a:srgbClr val="FF0000"/>
              </a:solidFill>
            </a:endParaRPr>
          </a:p>
          <a:p>
            <a:pPr marL="0" indent="0" algn="l" rtl="0">
              <a:lnSpc>
                <a:spcPct val="80000"/>
              </a:lnSpc>
              <a:buNone/>
            </a:pPr>
            <a:r>
              <a:rPr lang="en-US" sz="8000" dirty="0" smtClean="0"/>
              <a:t>7-What </a:t>
            </a:r>
            <a:r>
              <a:rPr lang="en-US" sz="8000" dirty="0"/>
              <a:t>Percentage of miscarriage?</a:t>
            </a:r>
            <a:endParaRPr lang="en-US" sz="8000" dirty="0"/>
          </a:p>
          <a:p>
            <a:pPr marL="0" indent="0" algn="l" rtl="0">
              <a:lnSpc>
                <a:spcPct val="80000"/>
              </a:lnSpc>
              <a:buNone/>
            </a:pPr>
            <a:r>
              <a:rPr lang="ar-JO" sz="8000" dirty="0">
                <a:solidFill>
                  <a:srgbClr val="FF0000"/>
                </a:solidFill>
              </a:rPr>
              <a:t>  </a:t>
            </a:r>
            <a:r>
              <a:rPr lang="en-US" sz="8000" dirty="0">
                <a:solidFill>
                  <a:srgbClr val="FF0000"/>
                </a:solidFill>
              </a:rPr>
              <a:t>SAME AS SPONTANOUS PREGNANCY (8-20) </a:t>
            </a:r>
            <a:r>
              <a:rPr lang="ar-JO" sz="8000" dirty="0" err="1">
                <a:solidFill>
                  <a:srgbClr val="FF0000"/>
                </a:solidFill>
              </a:rPr>
              <a:t>النسبه</a:t>
            </a:r>
            <a:r>
              <a:rPr lang="ar-JO" sz="8000" dirty="0">
                <a:solidFill>
                  <a:srgbClr val="FF0000"/>
                </a:solidFill>
              </a:rPr>
              <a:t> من محاضرة الدكتور محمد خضر</a:t>
            </a:r>
            <a:r>
              <a:rPr lang="ar-JO" sz="8000" dirty="0"/>
              <a:t> </a:t>
            </a:r>
            <a:endParaRPr lang="en-US" sz="8000" dirty="0"/>
          </a:p>
        </p:txBody>
      </p:sp>
      <p:sp>
        <p:nvSpPr>
          <p:cNvPr id="5" name="Rectangles 4"/>
          <p:cNvSpPr/>
          <p:nvPr/>
        </p:nvSpPr>
        <p:spPr>
          <a:xfrm>
            <a:off x="0" y="1233170"/>
            <a:ext cx="8552180"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80645" y="1874520"/>
            <a:ext cx="9761220" cy="415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80645" y="2635885"/>
            <a:ext cx="6917055" cy="741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4" name="Picture 2" descr="https://scontent.famm3-2.fna.fbcdn.net/v/t1.15752-9/68928358_2438674813083550_6415971375403499520_n.jpg?_nc_cat=100&amp;_nc_eui2=AeGHFzx3EGl4RT12NdrRdyP4LwQ-C_VquA5YoWo-CYa31HGLRqYvvOHX0-mgN82mPO-T38nSajfMDZREkmYkRi6LSS4i8AM7l8dlJkRC0QE6RA&amp;_nc_oc=AQkRv0_2r0bHhLp1KxZu2Xec8cR-Ua6nPR8s5x8Ti-0yU_8VBKAGVkhSwSnKtiHSp1g&amp;_nc_ht=scontent.famm3-2.fna&amp;oh=e07116ed6f7734bb0ae8bea7b33586a7&amp;oe=5DCD8C0B"/>
          <p:cNvPicPr>
            <a:picLocks noChangeAspect="1" noChangeArrowheads="1"/>
          </p:cNvPicPr>
          <p:nvPr/>
        </p:nvPicPr>
        <p:blipFill>
          <a:blip r:embed="rId1"/>
          <a:srcRect/>
          <a:stretch>
            <a:fillRect/>
          </a:stretch>
        </p:blipFill>
        <p:spPr bwMode="auto">
          <a:xfrm>
            <a:off x="8157667" y="32923"/>
            <a:ext cx="4034333" cy="2257676"/>
          </a:xfrm>
          <a:prstGeom prst="rect">
            <a:avLst/>
          </a:prstGeom>
          <a:noFill/>
        </p:spPr>
      </p:pic>
      <p:sp>
        <p:nvSpPr>
          <p:cNvPr id="9" name="Rectangles 8"/>
          <p:cNvSpPr/>
          <p:nvPr/>
        </p:nvSpPr>
        <p:spPr>
          <a:xfrm>
            <a:off x="80645" y="3845560"/>
            <a:ext cx="9761220" cy="325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Rectangles 9"/>
          <p:cNvSpPr/>
          <p:nvPr/>
        </p:nvSpPr>
        <p:spPr>
          <a:xfrm>
            <a:off x="80645" y="4429760"/>
            <a:ext cx="9761220" cy="849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 name="Rectangles 10"/>
          <p:cNvSpPr/>
          <p:nvPr/>
        </p:nvSpPr>
        <p:spPr>
          <a:xfrm>
            <a:off x="0" y="5639435"/>
            <a:ext cx="9761220" cy="323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Rectangles 11"/>
          <p:cNvSpPr/>
          <p:nvPr/>
        </p:nvSpPr>
        <p:spPr>
          <a:xfrm>
            <a:off x="80645" y="6316345"/>
            <a:ext cx="9761220" cy="54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9" grpId="0" bldLvl="0" animBg="1"/>
      <p:bldP spid="10" grpId="0" bldLvl="0" animBg="1"/>
      <p:bldP spid="11" grpId="0" bldLvl="0" animBg="1"/>
      <p:bldP spid="12"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548680"/>
            <a:ext cx="10972800" cy="1143000"/>
          </a:xfrm>
        </p:spPr>
        <p:txBody>
          <a:bodyPr>
            <a:normAutofit fontScale="90000"/>
          </a:bodyPr>
          <a:lstStyle/>
          <a:p>
            <a:r>
              <a:rPr lang="en-US" dirty="0"/>
              <a:t>OSCE </a:t>
            </a:r>
            <a:r>
              <a:rPr lang="en-US" dirty="0" smtClean="0"/>
              <a:t>stations</a:t>
            </a:r>
            <a:br>
              <a:rPr lang="en-US" dirty="0" smtClean="0"/>
            </a:br>
            <a:r>
              <a:rPr lang="en-US" dirty="0"/>
              <a:t>6/8/2019</a:t>
            </a:r>
            <a:br>
              <a:rPr lang="en-US" dirty="0"/>
            </a:br>
            <a:endParaRPr lang="ar-JO" dirty="0"/>
          </a:p>
        </p:txBody>
      </p:sp>
      <p:sp>
        <p:nvSpPr>
          <p:cNvPr id="3" name="Content Placeholder 2"/>
          <p:cNvSpPr>
            <a:spLocks noGrp="1"/>
          </p:cNvSpPr>
          <p:nvPr>
            <p:ph idx="1"/>
          </p:nvPr>
        </p:nvSpPr>
        <p:spPr>
          <a:xfrm>
            <a:off x="431371" y="2060849"/>
            <a:ext cx="10972800" cy="4525963"/>
          </a:xfrm>
        </p:spPr>
        <p:txBody>
          <a:bodyPr/>
          <a:lstStyle/>
          <a:p>
            <a:pPr algn="l" rtl="0"/>
            <a:r>
              <a:rPr lang="en-US" dirty="0"/>
              <a:t>Pre term</a:t>
            </a:r>
            <a:endParaRPr lang="en-US" dirty="0"/>
          </a:p>
          <a:p>
            <a:pPr algn="l" rtl="0"/>
            <a:r>
              <a:rPr lang="en-US" dirty="0"/>
              <a:t>Small for gestational age</a:t>
            </a:r>
            <a:endParaRPr lang="en-US" dirty="0"/>
          </a:p>
          <a:p>
            <a:pPr algn="l" rtl="0"/>
            <a:r>
              <a:rPr lang="en-US" dirty="0"/>
              <a:t>PCOS </a:t>
            </a:r>
            <a:endParaRPr lang="en-US" dirty="0"/>
          </a:p>
          <a:p>
            <a:pPr algn="l" rtl="0"/>
            <a:r>
              <a:rPr lang="ar-JO" dirty="0"/>
              <a:t>طبعاً كل تفاصيل السلايد مهمة </a:t>
            </a:r>
            <a:endParaRPr lang="ar-JO"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Obs</a:t>
            </a:r>
            <a:r>
              <a:rPr lang="en-US" dirty="0" smtClean="0"/>
              <a:t> &amp; </a:t>
            </a:r>
            <a:r>
              <a:rPr lang="en-US" dirty="0" err="1" smtClean="0"/>
              <a:t>Gyne</a:t>
            </a:r>
            <a:r>
              <a:rPr lang="en-US" dirty="0" smtClean="0"/>
              <a:t> mini-OSCE</a:t>
            </a:r>
            <a:br>
              <a:rPr lang="en-US" dirty="0" smtClean="0"/>
            </a:br>
            <a:r>
              <a:rPr lang="en-US" dirty="0" smtClean="0"/>
              <a:t>sixth year 2019 </a:t>
            </a:r>
            <a:endParaRPr lang="en-US" dirty="0"/>
          </a:p>
        </p:txBody>
      </p:sp>
      <p:sp>
        <p:nvSpPr>
          <p:cNvPr id="3" name="Subtitle 2"/>
          <p:cNvSpPr>
            <a:spLocks noGrp="1"/>
          </p:cNvSpPr>
          <p:nvPr>
            <p:ph type="subTitle" idx="1"/>
          </p:nvPr>
        </p:nvSpPr>
        <p:spPr/>
        <p:txBody>
          <a:bodyPr>
            <a:normAutofit/>
          </a:bodyPr>
          <a:lstStyle/>
          <a:p>
            <a:r>
              <a:rPr lang="ar-JO" b="1" dirty="0" smtClean="0">
                <a:solidFill>
                  <a:srgbClr val="00B050"/>
                </a:solidFill>
                <a:latin typeface="Arabic Typesetting" panose="03020402040406030203" pitchFamily="66" charset="-78"/>
                <a:cs typeface="Arabic Typesetting" panose="03020402040406030203" pitchFamily="66" charset="-78"/>
              </a:rPr>
              <a:t>الامتحان كان طويل ووقته قصير(40 دقيقة) , وكان مطلوب نقاط كثيرة بأغلب الافرع واحنا نعرف نصهم , وعلاماتنا كانت سيئة كثير فيه</a:t>
            </a:r>
            <a:endParaRPr lang="ar-JO" b="1" dirty="0" smtClean="0">
              <a:solidFill>
                <a:srgbClr val="00B050"/>
              </a:solidFill>
              <a:latin typeface="Arabic Typesetting" panose="03020402040406030203" pitchFamily="66" charset="-78"/>
              <a:cs typeface="Arabic Typesetting" panose="03020402040406030203" pitchFamily="66" charset="-78"/>
            </a:endParaRPr>
          </a:p>
          <a:p>
            <a:r>
              <a:rPr lang="ar-JO" b="1" dirty="0" smtClean="0">
                <a:solidFill>
                  <a:srgbClr val="00B050"/>
                </a:solidFill>
                <a:latin typeface="Arabic Typesetting" panose="03020402040406030203" pitchFamily="66" charset="-78"/>
                <a:cs typeface="Arabic Typesetting" panose="03020402040406030203" pitchFamily="66" charset="-78"/>
              </a:rPr>
              <a:t>بس تفاءلوا </a:t>
            </a:r>
            <a:r>
              <a:rPr lang="en-US" b="1" dirty="0" smtClean="0">
                <a:solidFill>
                  <a:srgbClr val="00B050"/>
                </a:solidFill>
                <a:latin typeface="Arabic Typesetting" panose="03020402040406030203" pitchFamily="66" charset="-78"/>
                <a:cs typeface="Arabic Typesetting" panose="03020402040406030203" pitchFamily="66" charset="-78"/>
              </a:rPr>
              <a:t> :P</a:t>
            </a:r>
            <a:r>
              <a:rPr lang="ar-JO" b="1" dirty="0" smtClean="0">
                <a:solidFill>
                  <a:srgbClr val="00B050"/>
                </a:solidFill>
                <a:latin typeface="Arabic Typesetting" panose="03020402040406030203" pitchFamily="66" charset="-78"/>
                <a:cs typeface="Arabic Typesetting" panose="03020402040406030203" pitchFamily="66" charset="-78"/>
              </a:rPr>
              <a:t> </a:t>
            </a:r>
            <a:endParaRPr lang="en-US" b="1" dirty="0">
              <a:solidFill>
                <a:srgbClr val="00B050"/>
              </a:solidFill>
              <a:latin typeface="Arabic Typesetting" panose="03020402040406030203" pitchFamily="66" charset="-78"/>
              <a:cs typeface="Arabic Typesetting" panose="03020402040406030203" pitchFamily="66" charset="-7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743200" cy="1143000"/>
          </a:xfrm>
        </p:spPr>
        <p:txBody>
          <a:bodyPr/>
          <a:lstStyle/>
          <a:p>
            <a:r>
              <a:rPr lang="en-US" dirty="0" smtClean="0"/>
              <a:t>Q 1</a:t>
            </a:r>
            <a:endParaRPr lang="en-US" dirty="0"/>
          </a:p>
        </p:txBody>
      </p:sp>
      <p:sp>
        <p:nvSpPr>
          <p:cNvPr id="5" name="Rectangle 4"/>
          <p:cNvSpPr/>
          <p:nvPr/>
        </p:nvSpPr>
        <p:spPr>
          <a:xfrm>
            <a:off x="0" y="3276600"/>
            <a:ext cx="12192000" cy="3429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2000" dirty="0" smtClean="0">
                <a:solidFill>
                  <a:schemeClr val="tx1"/>
                </a:solidFill>
              </a:rPr>
              <a:t>39 weeks gestation came with ROM 4 hours ago .</a:t>
            </a:r>
            <a:endParaRPr lang="en-US" sz="2000" dirty="0" smtClean="0">
              <a:solidFill>
                <a:schemeClr val="tx1"/>
              </a:solidFill>
            </a:endParaRPr>
          </a:p>
          <a:p>
            <a:pPr algn="l" rtl="0">
              <a:buFont typeface="Arial" panose="020B0604020202020204" pitchFamily="34" charset="0"/>
              <a:buChar char="•"/>
            </a:pPr>
            <a:r>
              <a:rPr lang="en-US" sz="2000" dirty="0" smtClean="0">
                <a:solidFill>
                  <a:schemeClr val="tx1"/>
                </a:solidFill>
              </a:rPr>
              <a:t>What do you see on CTG ?</a:t>
            </a:r>
            <a:endParaRPr lang="en-US" sz="2000" dirty="0" smtClean="0">
              <a:solidFill>
                <a:schemeClr val="tx1"/>
              </a:solidFill>
            </a:endParaRPr>
          </a:p>
          <a:p>
            <a:pPr algn="l" rtl="0"/>
            <a:r>
              <a:rPr lang="en-US" sz="2000" dirty="0" smtClean="0">
                <a:solidFill>
                  <a:srgbClr val="FF0000"/>
                </a:solidFill>
              </a:rPr>
              <a:t>Abnormal CTG , fetal tachycardia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What is the underlying cause ?</a:t>
            </a:r>
            <a:endParaRPr lang="en-US" sz="2000" dirty="0" smtClean="0">
              <a:solidFill>
                <a:schemeClr val="tx1"/>
              </a:solidFill>
            </a:endParaRPr>
          </a:p>
          <a:p>
            <a:pPr algn="l" rtl="0"/>
            <a:r>
              <a:rPr lang="en-US" sz="2000" dirty="0" err="1" smtClean="0">
                <a:solidFill>
                  <a:srgbClr val="FF0000"/>
                </a:solidFill>
              </a:rPr>
              <a:t>Chorioamnionitis</a:t>
            </a:r>
            <a:r>
              <a:rPr lang="en-US" sz="2000" dirty="0" smtClean="0">
                <a:solidFill>
                  <a:srgbClr val="FF0000"/>
                </a:solidFill>
              </a:rPr>
              <a:t>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What other clinical findings might support your diagnosis ?</a:t>
            </a:r>
            <a:endParaRPr lang="en-US" sz="2000" dirty="0" smtClean="0">
              <a:solidFill>
                <a:schemeClr val="tx1"/>
              </a:solidFill>
            </a:endParaRPr>
          </a:p>
          <a:p>
            <a:pPr algn="l" rtl="0"/>
            <a:r>
              <a:rPr lang="en-US" sz="2000" dirty="0" smtClean="0">
                <a:solidFill>
                  <a:srgbClr val="FF0000"/>
                </a:solidFill>
              </a:rPr>
              <a:t>Fever , abnormal vaginal discharge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How to manage ?</a:t>
            </a:r>
            <a:endParaRPr lang="en-US" sz="2000" dirty="0" smtClean="0">
              <a:solidFill>
                <a:schemeClr val="tx1"/>
              </a:solidFill>
            </a:endParaRPr>
          </a:p>
          <a:p>
            <a:pPr algn="l" rtl="0"/>
            <a:r>
              <a:rPr lang="en-US" sz="2000" dirty="0" smtClean="0">
                <a:solidFill>
                  <a:srgbClr val="FF0000"/>
                </a:solidFill>
              </a:rPr>
              <a:t>Antibiotic and deliver vaginally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Mention 2 complications ?</a:t>
            </a:r>
            <a:endParaRPr lang="en-US" sz="2000" dirty="0" smtClean="0">
              <a:solidFill>
                <a:schemeClr val="tx1"/>
              </a:solidFill>
            </a:endParaRPr>
          </a:p>
          <a:p>
            <a:pPr algn="l" rtl="0"/>
            <a:r>
              <a:rPr lang="en-US" sz="2000" dirty="0" smtClean="0">
                <a:solidFill>
                  <a:srgbClr val="FF0000"/>
                </a:solidFill>
              </a:rPr>
              <a:t>Post partum hemorrhage , neonatal sepsis </a:t>
            </a:r>
            <a:endParaRPr lang="en-US" sz="2000" dirty="0">
              <a:solidFill>
                <a:srgbClr val="FF0000"/>
              </a:solidFill>
            </a:endParaRPr>
          </a:p>
        </p:txBody>
      </p:sp>
      <p:pic>
        <p:nvPicPr>
          <p:cNvPr id="9" name="Content Placeholder 4"/>
          <p:cNvPicPr>
            <a:picLocks noGrp="1" noChangeAspect="1"/>
          </p:cNvPicPr>
          <p:nvPr>
            <p:ph idx="1"/>
          </p:nvPr>
        </p:nvPicPr>
        <p:blipFill>
          <a:blip r:embed="rId1" cstate="print"/>
          <a:srcRect/>
          <a:stretch>
            <a:fillRect/>
          </a:stretch>
        </p:blipFill>
        <p:spPr>
          <a:xfrm>
            <a:off x="2235201" y="1"/>
            <a:ext cx="9956800" cy="3200400"/>
          </a:xfrm>
        </p:spPr>
      </p:pic>
      <p:sp>
        <p:nvSpPr>
          <p:cNvPr id="4" name="Rectangles 3"/>
          <p:cNvSpPr/>
          <p:nvPr/>
        </p:nvSpPr>
        <p:spPr>
          <a:xfrm>
            <a:off x="57785" y="392811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49530" y="451358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102235" y="513969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102235" y="578231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102235" y="634936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6" grpId="0" bldLvl="0" animBg="1"/>
      <p:bldP spid="7" grpId="0" bldLvl="0" animBg="1"/>
      <p:bldP spid="8"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3860800" cy="1143000"/>
          </a:xfrm>
        </p:spPr>
        <p:txBody>
          <a:bodyPr/>
          <a:lstStyle/>
          <a:p>
            <a:r>
              <a:rPr lang="en-US" dirty="0" smtClean="0"/>
              <a:t>Q 2 </a:t>
            </a:r>
            <a:endParaRPr lang="en-US" dirty="0"/>
          </a:p>
        </p:txBody>
      </p:sp>
      <p:sp>
        <p:nvSpPr>
          <p:cNvPr id="4" name="Rectangle 3"/>
          <p:cNvSpPr/>
          <p:nvPr/>
        </p:nvSpPr>
        <p:spPr>
          <a:xfrm>
            <a:off x="0" y="3276600"/>
            <a:ext cx="12192000" cy="3581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2000" dirty="0" smtClean="0">
                <a:solidFill>
                  <a:schemeClr val="tx1"/>
                </a:solidFill>
              </a:rPr>
              <a:t>This lady came with history of 8 week amenorrhea ,vaginal bleeding and lower abdominal discomfort .</a:t>
            </a:r>
            <a:endParaRPr lang="en-US" sz="2000" dirty="0" smtClean="0">
              <a:solidFill>
                <a:schemeClr val="tx1"/>
              </a:solidFill>
            </a:endParaRPr>
          </a:p>
          <a:p>
            <a:pPr algn="l" rtl="0">
              <a:buFont typeface="Arial" panose="020B0604020202020204" pitchFamily="34" charset="0"/>
              <a:buChar char="•"/>
            </a:pPr>
            <a:r>
              <a:rPr lang="en-US" sz="2000" dirty="0" smtClean="0">
                <a:solidFill>
                  <a:schemeClr val="tx1"/>
                </a:solidFill>
              </a:rPr>
              <a:t>What is the diagnosis ? And why ?</a:t>
            </a:r>
            <a:endParaRPr lang="en-US" sz="2000" dirty="0" smtClean="0">
              <a:solidFill>
                <a:schemeClr val="tx1"/>
              </a:solidFill>
            </a:endParaRPr>
          </a:p>
          <a:p>
            <a:pPr algn="l" rtl="0"/>
            <a:r>
              <a:rPr lang="en-US" sz="2000" dirty="0" smtClean="0">
                <a:solidFill>
                  <a:srgbClr val="FF0000"/>
                </a:solidFill>
              </a:rPr>
              <a:t>Missed miscarriage , because no fetal heart activity on </a:t>
            </a:r>
            <a:r>
              <a:rPr lang="en-US" sz="2000" dirty="0" err="1" smtClean="0">
                <a:solidFill>
                  <a:srgbClr val="FF0000"/>
                </a:solidFill>
              </a:rPr>
              <a:t>doppler</a:t>
            </a:r>
            <a:r>
              <a:rPr lang="en-US" sz="2000" dirty="0" smtClean="0">
                <a:solidFill>
                  <a:srgbClr val="FF0000"/>
                </a:solidFill>
              </a:rPr>
              <a:t> US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Mention 3 bimanual examination findings ?</a:t>
            </a:r>
            <a:endParaRPr lang="en-US" sz="2000" dirty="0" smtClean="0">
              <a:solidFill>
                <a:schemeClr val="tx1"/>
              </a:solidFill>
            </a:endParaRPr>
          </a:p>
          <a:p>
            <a:pPr algn="l" rtl="0"/>
            <a:r>
              <a:rPr lang="en-US" sz="2000" dirty="0" smtClean="0">
                <a:solidFill>
                  <a:srgbClr val="FF0000"/>
                </a:solidFill>
              </a:rPr>
              <a:t>Small uterus for gestational age , closed cervix ,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Serious complication you should avoid ?</a:t>
            </a:r>
            <a:endParaRPr lang="en-US" sz="2000" dirty="0" smtClean="0">
              <a:solidFill>
                <a:schemeClr val="tx1"/>
              </a:solidFill>
            </a:endParaRPr>
          </a:p>
          <a:p>
            <a:pPr algn="l" rtl="0"/>
            <a:r>
              <a:rPr lang="en-US" sz="2000" dirty="0" smtClean="0">
                <a:solidFill>
                  <a:srgbClr val="FF0000"/>
                </a:solidFill>
              </a:rPr>
              <a:t>DIC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What lab investigations you should order ?</a:t>
            </a:r>
            <a:endParaRPr lang="en-US" sz="2000" dirty="0" smtClean="0">
              <a:solidFill>
                <a:schemeClr val="tx1"/>
              </a:solidFill>
            </a:endParaRPr>
          </a:p>
          <a:p>
            <a:pPr algn="l" rtl="0"/>
            <a:r>
              <a:rPr lang="en-US" sz="2000" dirty="0" smtClean="0">
                <a:solidFill>
                  <a:srgbClr val="FF0000"/>
                </a:solidFill>
              </a:rPr>
              <a:t>PT , PTT , fibrinogen , platelet count </a:t>
            </a:r>
            <a:endParaRPr lang="en-US" sz="2000" dirty="0" smtClean="0">
              <a:solidFill>
                <a:srgbClr val="FF0000"/>
              </a:solidFill>
            </a:endParaRPr>
          </a:p>
          <a:p>
            <a:pPr algn="l" rtl="0"/>
            <a:endParaRPr lang="en-US" sz="2000" dirty="0">
              <a:solidFill>
                <a:schemeClr val="tx1"/>
              </a:solidFill>
            </a:endParaRPr>
          </a:p>
        </p:txBody>
      </p:sp>
      <p:pic>
        <p:nvPicPr>
          <p:cNvPr id="7" name="Picture 5"/>
          <p:cNvPicPr>
            <a:picLocks noGrp="1" noChangeAspect="1" noChangeArrowheads="1"/>
          </p:cNvPicPr>
          <p:nvPr>
            <p:ph idx="1"/>
          </p:nvPr>
        </p:nvPicPr>
        <p:blipFill>
          <a:blip r:embed="rId1" cstate="print"/>
          <a:srcRect l="4542" t="10102" r="8330" b="22553"/>
          <a:stretch>
            <a:fillRect/>
          </a:stretch>
        </p:blipFill>
        <p:spPr bwMode="auto">
          <a:xfrm>
            <a:off x="4368800" y="0"/>
            <a:ext cx="7823200" cy="3048000"/>
          </a:xfrm>
          <a:prstGeom prst="rect">
            <a:avLst/>
          </a:prstGeom>
          <a:noFill/>
          <a:ln w="9525">
            <a:noFill/>
            <a:miter lim="800000"/>
            <a:headEnd/>
            <a:tailEnd/>
          </a:ln>
        </p:spPr>
      </p:pic>
      <p:sp>
        <p:nvSpPr>
          <p:cNvPr id="3" name="Rectangles 2"/>
          <p:cNvSpPr/>
          <p:nvPr/>
        </p:nvSpPr>
        <p:spPr>
          <a:xfrm>
            <a:off x="115570" y="415099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85725" y="475678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115570" y="541274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115570" y="594614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8"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2844800" cy="1143000"/>
          </a:xfrm>
        </p:spPr>
        <p:txBody>
          <a:bodyPr/>
          <a:lstStyle/>
          <a:p>
            <a:pPr rtl="0"/>
            <a:r>
              <a:rPr lang="en-US" dirty="0" smtClean="0"/>
              <a:t>Q 3 </a:t>
            </a:r>
            <a:endParaRPr lang="en-US" dirty="0"/>
          </a:p>
        </p:txBody>
      </p:sp>
      <p:sp>
        <p:nvSpPr>
          <p:cNvPr id="4" name="Rectangle 3"/>
          <p:cNvSpPr/>
          <p:nvPr/>
        </p:nvSpPr>
        <p:spPr>
          <a:xfrm>
            <a:off x="203200" y="2590800"/>
            <a:ext cx="11988800" cy="4038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buFont typeface="Arial" panose="020B0604020202020204" pitchFamily="34" charset="0"/>
              <a:buChar char="•"/>
            </a:pPr>
            <a:r>
              <a:rPr lang="en-US" dirty="0" smtClean="0">
                <a:solidFill>
                  <a:schemeClr val="tx1"/>
                </a:solidFill>
              </a:rPr>
              <a:t>What is the diagnosis ? And what is the organism ?</a:t>
            </a:r>
            <a:endParaRPr lang="en-US" dirty="0" smtClean="0">
              <a:solidFill>
                <a:schemeClr val="tx1"/>
              </a:solidFill>
            </a:endParaRPr>
          </a:p>
          <a:p>
            <a:pPr algn="l" rtl="0"/>
            <a:r>
              <a:rPr lang="en-US" dirty="0" smtClean="0">
                <a:solidFill>
                  <a:srgbClr val="FF0000"/>
                </a:solidFill>
              </a:rPr>
              <a:t>Bacterial </a:t>
            </a:r>
            <a:r>
              <a:rPr lang="en-US" dirty="0" err="1" smtClean="0">
                <a:solidFill>
                  <a:srgbClr val="FF0000"/>
                </a:solidFill>
              </a:rPr>
              <a:t>vaginosis</a:t>
            </a:r>
            <a:r>
              <a:rPr lang="en-US" dirty="0" smtClean="0">
                <a:solidFill>
                  <a:srgbClr val="FF0000"/>
                </a:solidFill>
              </a:rPr>
              <a:t> , </a:t>
            </a:r>
            <a:r>
              <a:rPr lang="en-US" dirty="0" err="1" smtClean="0">
                <a:solidFill>
                  <a:srgbClr val="FF0000"/>
                </a:solidFill>
                <a:cs typeface="Arial" panose="020B0604020202020204" pitchFamily="34" charset="0"/>
              </a:rPr>
              <a:t>Gardnella</a:t>
            </a:r>
            <a:r>
              <a:rPr lang="en-US" dirty="0" smtClean="0">
                <a:solidFill>
                  <a:srgbClr val="FF0000"/>
                </a:solidFill>
                <a:cs typeface="Arial" panose="020B0604020202020204" pitchFamily="34" charset="0"/>
              </a:rPr>
              <a:t> </a:t>
            </a:r>
            <a:r>
              <a:rPr lang="en-US" dirty="0" err="1" smtClean="0">
                <a:solidFill>
                  <a:srgbClr val="FF0000"/>
                </a:solidFill>
                <a:cs typeface="Arial" panose="020B0604020202020204" pitchFamily="34" charset="0"/>
              </a:rPr>
              <a:t>Vaginitis</a:t>
            </a:r>
            <a:endParaRPr lang="en-US" dirty="0" smtClean="0">
              <a:solidFill>
                <a:srgbClr val="FF0000"/>
              </a:solidFill>
              <a:cs typeface="Arial" panose="020B0604020202020204" pitchFamily="34" charset="0"/>
            </a:endParaRPr>
          </a:p>
          <a:p>
            <a:pPr algn="l" rtl="0">
              <a:buFont typeface="Arial" panose="020B0604020202020204" pitchFamily="34" charset="0"/>
              <a:buChar char="•"/>
            </a:pPr>
            <a:r>
              <a:rPr lang="en-US" dirty="0" smtClean="0">
                <a:solidFill>
                  <a:schemeClr val="tx1"/>
                </a:solidFill>
                <a:cs typeface="Arial" panose="020B0604020202020204" pitchFamily="34" charset="0"/>
              </a:rPr>
              <a:t>Mention 4 other tests for diagnosis ?</a:t>
            </a:r>
            <a:endParaRPr lang="en-US" dirty="0" smtClean="0">
              <a:solidFill>
                <a:schemeClr val="tx1"/>
              </a:solidFill>
              <a:cs typeface="Arial" panose="020B0604020202020204" pitchFamily="34" charset="0"/>
            </a:endParaRPr>
          </a:p>
          <a:p>
            <a:pPr algn="l" rtl="0"/>
            <a:r>
              <a:rPr lang="en-US" dirty="0" smtClean="0">
                <a:solidFill>
                  <a:srgbClr val="FF0000"/>
                </a:solidFill>
                <a:cs typeface="Arial" panose="020B0604020202020204" pitchFamily="34" charset="0"/>
              </a:rPr>
              <a:t>Whiff test , culture , PH , gram stain </a:t>
            </a:r>
            <a:endParaRPr lang="en-US" dirty="0" smtClean="0">
              <a:solidFill>
                <a:srgbClr val="FF0000"/>
              </a:solidFill>
              <a:cs typeface="Arial" panose="020B0604020202020204" pitchFamily="34" charset="0"/>
            </a:endParaRPr>
          </a:p>
          <a:p>
            <a:pPr algn="l" rtl="0">
              <a:buFont typeface="Arial" panose="020B0604020202020204" pitchFamily="34" charset="0"/>
              <a:buChar char="•"/>
            </a:pPr>
            <a:r>
              <a:rPr lang="en-US" dirty="0" smtClean="0">
                <a:solidFill>
                  <a:schemeClr val="tx1"/>
                </a:solidFill>
                <a:cs typeface="Arial" panose="020B0604020202020204" pitchFamily="34" charset="0"/>
              </a:rPr>
              <a:t>What is significant feature this patient have ?</a:t>
            </a:r>
            <a:endParaRPr lang="en-US" dirty="0" smtClean="0">
              <a:solidFill>
                <a:schemeClr val="tx1"/>
              </a:solidFill>
              <a:cs typeface="Arial" panose="020B0604020202020204" pitchFamily="34" charset="0"/>
            </a:endParaRPr>
          </a:p>
          <a:p>
            <a:pPr algn="l" rtl="0"/>
            <a:r>
              <a:rPr lang="en-US" dirty="0" smtClean="0">
                <a:solidFill>
                  <a:srgbClr val="FF0000"/>
                </a:solidFill>
                <a:cs typeface="Arial" panose="020B0604020202020204" pitchFamily="34" charset="0"/>
              </a:rPr>
              <a:t>Fishy odor vaginal discharge </a:t>
            </a:r>
            <a:endParaRPr lang="en-US" dirty="0" smtClean="0">
              <a:solidFill>
                <a:srgbClr val="FF0000"/>
              </a:solidFill>
              <a:cs typeface="Arial" panose="020B0604020202020204" pitchFamily="34" charset="0"/>
            </a:endParaRPr>
          </a:p>
          <a:p>
            <a:pPr algn="l" rtl="0">
              <a:buFont typeface="Arial" panose="020B0604020202020204" pitchFamily="34" charset="0"/>
              <a:buChar char="•"/>
            </a:pPr>
            <a:r>
              <a:rPr lang="en-US" dirty="0" smtClean="0">
                <a:solidFill>
                  <a:schemeClr val="tx1"/>
                </a:solidFill>
                <a:cs typeface="Arial" panose="020B0604020202020204" pitchFamily="34" charset="0"/>
              </a:rPr>
              <a:t>What is the treatment ?</a:t>
            </a:r>
            <a:endParaRPr lang="en-US" dirty="0" smtClean="0">
              <a:solidFill>
                <a:schemeClr val="tx1"/>
              </a:solidFill>
              <a:cs typeface="Arial" panose="020B0604020202020204" pitchFamily="34" charset="0"/>
            </a:endParaRPr>
          </a:p>
          <a:p>
            <a:pPr algn="l" rtl="0"/>
            <a:r>
              <a:rPr lang="en-US" dirty="0" err="1" smtClean="0">
                <a:solidFill>
                  <a:srgbClr val="FF0000"/>
                </a:solidFill>
                <a:cs typeface="Arial" panose="020B0604020202020204" pitchFamily="34" charset="0"/>
              </a:rPr>
              <a:t>Metronidazole</a:t>
            </a:r>
            <a:r>
              <a:rPr lang="en-US" dirty="0" smtClean="0">
                <a:solidFill>
                  <a:srgbClr val="FF0000"/>
                </a:solidFill>
                <a:cs typeface="Arial" panose="020B0604020202020204" pitchFamily="34" charset="0"/>
              </a:rPr>
              <a:t> 500 mg orally twice a day for 7 days</a:t>
            </a:r>
            <a:endParaRPr lang="en-US" dirty="0" smtClean="0">
              <a:solidFill>
                <a:srgbClr val="FF0000"/>
              </a:solidFill>
              <a:cs typeface="Arial" panose="020B0604020202020204" pitchFamily="34" charset="0"/>
            </a:endParaRPr>
          </a:p>
          <a:p>
            <a:pPr algn="l" rtl="0">
              <a:buFont typeface="Arial" panose="020B0604020202020204" pitchFamily="34" charset="0"/>
              <a:buChar char="•"/>
            </a:pPr>
            <a:r>
              <a:rPr lang="en-US" dirty="0" smtClean="0">
                <a:solidFill>
                  <a:schemeClr val="tx1"/>
                </a:solidFill>
                <a:cs typeface="Arial" panose="020B0604020202020204" pitchFamily="34" charset="0"/>
              </a:rPr>
              <a:t>What hygiene advice you should give this patient ?</a:t>
            </a:r>
            <a:endParaRPr lang="en-US" dirty="0" smtClean="0">
              <a:solidFill>
                <a:schemeClr val="tx1"/>
              </a:solidFill>
              <a:cs typeface="Arial" panose="020B0604020202020204" pitchFamily="34" charset="0"/>
            </a:endParaRPr>
          </a:p>
          <a:p>
            <a:pPr algn="l" rtl="0"/>
            <a:r>
              <a:rPr lang="en-US" dirty="0" smtClean="0">
                <a:solidFill>
                  <a:srgbClr val="FF0000"/>
                </a:solidFill>
                <a:cs typeface="Arial" panose="020B0604020202020204" pitchFamily="34" charset="0"/>
              </a:rPr>
              <a:t>Don’t do vaginal douching </a:t>
            </a:r>
            <a:endParaRPr lang="en-US" dirty="0" smtClean="0">
              <a:solidFill>
                <a:srgbClr val="FF0000"/>
              </a:solidFill>
              <a:cs typeface="Arial" panose="020B0604020202020204" pitchFamily="34" charset="0"/>
            </a:endParaRPr>
          </a:p>
          <a:p>
            <a:pPr algn="l" rtl="0">
              <a:buFont typeface="Arial" panose="020B0604020202020204" pitchFamily="34" charset="0"/>
              <a:buChar char="•"/>
            </a:pPr>
            <a:r>
              <a:rPr lang="en-US" dirty="0" smtClean="0">
                <a:solidFill>
                  <a:schemeClr val="tx1"/>
                </a:solidFill>
                <a:cs typeface="Arial" panose="020B0604020202020204" pitchFamily="34" charset="0"/>
              </a:rPr>
              <a:t>If this patient came with 19 weeks gestation , what are most common complications that might happen ?</a:t>
            </a:r>
            <a:endParaRPr lang="en-US" dirty="0" smtClean="0">
              <a:solidFill>
                <a:schemeClr val="tx1"/>
              </a:solidFill>
              <a:cs typeface="Arial" panose="020B0604020202020204" pitchFamily="34" charset="0"/>
            </a:endParaRPr>
          </a:p>
          <a:p>
            <a:pPr algn="l" rtl="0"/>
            <a:r>
              <a:rPr lang="en-US" dirty="0" smtClean="0">
                <a:solidFill>
                  <a:srgbClr val="FF0000"/>
                </a:solidFill>
                <a:cs typeface="Arial" panose="020B0604020202020204" pitchFamily="34" charset="0"/>
              </a:rPr>
              <a:t>Preterm </a:t>
            </a:r>
            <a:r>
              <a:rPr lang="en-US" dirty="0" err="1" smtClean="0">
                <a:solidFill>
                  <a:srgbClr val="FF0000"/>
                </a:solidFill>
                <a:cs typeface="Arial" panose="020B0604020202020204" pitchFamily="34" charset="0"/>
              </a:rPr>
              <a:t>labour</a:t>
            </a:r>
            <a:r>
              <a:rPr lang="en-US" dirty="0" smtClean="0">
                <a:solidFill>
                  <a:srgbClr val="FF0000"/>
                </a:solidFill>
                <a:cs typeface="Arial" panose="020B0604020202020204" pitchFamily="34" charset="0"/>
              </a:rPr>
              <a:t> , neonatal sepsis  </a:t>
            </a:r>
            <a:endParaRPr lang="en-US" dirty="0" smtClean="0">
              <a:solidFill>
                <a:srgbClr val="FF0000"/>
              </a:solidFill>
            </a:endParaRPr>
          </a:p>
        </p:txBody>
      </p:sp>
      <p:pic>
        <p:nvPicPr>
          <p:cNvPr id="9" name="Picture 8" descr="300px-Wet_Mount_Normal_Cell.jpg"/>
          <p:cNvPicPr>
            <a:picLocks noChangeAspect="1"/>
          </p:cNvPicPr>
          <p:nvPr/>
        </p:nvPicPr>
        <p:blipFill>
          <a:blip r:embed="rId1" cstate="print"/>
          <a:stretch>
            <a:fillRect/>
          </a:stretch>
        </p:blipFill>
        <p:spPr>
          <a:xfrm>
            <a:off x="7010400" y="0"/>
            <a:ext cx="5181600" cy="3124200"/>
          </a:xfrm>
          <a:prstGeom prst="rect">
            <a:avLst/>
          </a:prstGeom>
        </p:spPr>
      </p:pic>
      <p:sp>
        <p:nvSpPr>
          <p:cNvPr id="10" name="Rectangle 9"/>
          <p:cNvSpPr/>
          <p:nvPr/>
        </p:nvSpPr>
        <p:spPr>
          <a:xfrm>
            <a:off x="812800" y="1219200"/>
            <a:ext cx="4064000" cy="1295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ar-JO" sz="2000" dirty="0" smtClean="0">
                <a:solidFill>
                  <a:srgbClr val="FF0000"/>
                </a:solidFill>
              </a:rPr>
              <a:t>الصورة اللي اجتنا كانت واضحة </a:t>
            </a:r>
            <a:r>
              <a:rPr lang="en-US" sz="2000" dirty="0" smtClean="0">
                <a:solidFill>
                  <a:srgbClr val="FF0000"/>
                </a:solidFill>
              </a:rPr>
              <a:t>    </a:t>
            </a:r>
            <a:r>
              <a:rPr lang="ar-JO" sz="2000" dirty="0" smtClean="0">
                <a:solidFill>
                  <a:srgbClr val="FF0000"/>
                </a:solidFill>
              </a:rPr>
              <a:t>كثير وكان مكتوب عليها </a:t>
            </a:r>
            <a:r>
              <a:rPr lang="en-US" sz="2000" dirty="0" smtClean="0">
                <a:solidFill>
                  <a:srgbClr val="FF0000"/>
                </a:solidFill>
              </a:rPr>
              <a:t>(clue</a:t>
            </a:r>
            <a:endParaRPr lang="en-US" sz="2000" dirty="0" smtClean="0">
              <a:solidFill>
                <a:srgbClr val="FF0000"/>
              </a:solidFill>
            </a:endParaRPr>
          </a:p>
          <a:p>
            <a:pPr algn="l" rtl="0"/>
            <a:r>
              <a:rPr lang="en-US" sz="2000" dirty="0" smtClean="0">
                <a:solidFill>
                  <a:srgbClr val="FF0000"/>
                </a:solidFill>
              </a:rPr>
              <a:t> cells)</a:t>
            </a:r>
            <a:r>
              <a:rPr lang="ar-JO" sz="2000" dirty="0" smtClean="0">
                <a:solidFill>
                  <a:srgbClr val="FF0000"/>
                </a:solidFill>
              </a:rPr>
              <a:t> </a:t>
            </a:r>
            <a:endParaRPr lang="en-US" sz="2000" dirty="0">
              <a:solidFill>
                <a:srgbClr val="FF0000"/>
              </a:solidFill>
            </a:endParaRPr>
          </a:p>
        </p:txBody>
      </p:sp>
      <p:sp>
        <p:nvSpPr>
          <p:cNvPr id="3" name="Rectangles 2"/>
          <p:cNvSpPr/>
          <p:nvPr/>
        </p:nvSpPr>
        <p:spPr>
          <a:xfrm>
            <a:off x="307340" y="322516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307340" y="378396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307340" y="434276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307340" y="489331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307340" y="543623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 name="Rectangles 10"/>
          <p:cNvSpPr/>
          <p:nvPr/>
        </p:nvSpPr>
        <p:spPr>
          <a:xfrm>
            <a:off x="307340" y="600265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8" grpId="0" bldLvl="0" animBg="1"/>
      <p:bldP spid="1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71" y="365125"/>
            <a:ext cx="11459497" cy="1325563"/>
          </a:xfrm>
        </p:spPr>
        <p:txBody>
          <a:bodyPr>
            <a:noAutofit/>
          </a:bodyPr>
          <a:lstStyle/>
          <a:p>
            <a:r>
              <a:rPr lang="en-US" sz="2400" b="1" dirty="0" smtClean="0">
                <a:solidFill>
                  <a:srgbClr val="00B050"/>
                </a:solidFill>
              </a:rPr>
              <a:t>4. </a:t>
            </a:r>
            <a:r>
              <a:rPr lang="en-US" sz="2400" b="1" dirty="0">
                <a:solidFill>
                  <a:srgbClr val="00B050"/>
                </a:solidFill>
              </a:rPr>
              <a:t>A 40-year-old, G4P1+2, presented to the antenatal clinic at 14 weeks of gestation for booking. She claimed that this pregnancy was unplanned. In front of you, an image from the ultrasound scan (U/S) that was done at this visit. Which of the following statements is correct regarding the finding in the U/S:</a:t>
            </a:r>
            <a:endParaRPr lang="en-US" sz="2400" b="1" dirty="0">
              <a:solidFill>
                <a:srgbClr val="00B050"/>
              </a:solidFill>
            </a:endParaRPr>
          </a:p>
        </p:txBody>
      </p:sp>
      <p:sp>
        <p:nvSpPr>
          <p:cNvPr id="3" name="Content Placeholder 2"/>
          <p:cNvSpPr>
            <a:spLocks noGrp="1"/>
          </p:cNvSpPr>
          <p:nvPr>
            <p:ph idx="1"/>
          </p:nvPr>
        </p:nvSpPr>
        <p:spPr>
          <a:xfrm>
            <a:off x="395748" y="2150089"/>
            <a:ext cx="6294120" cy="4351338"/>
          </a:xfrm>
        </p:spPr>
        <p:txBody>
          <a:bodyPr>
            <a:normAutofit fontScale="92500" lnSpcReduction="20000"/>
          </a:bodyPr>
          <a:lstStyle/>
          <a:p>
            <a:pPr marL="0" indent="0">
              <a:buNone/>
            </a:pPr>
            <a:r>
              <a:rPr lang="en-US" dirty="0" smtClean="0">
                <a:solidFill>
                  <a:schemeClr val="tx1"/>
                </a:solidFill>
              </a:rPr>
              <a:t>a</a:t>
            </a:r>
            <a:r>
              <a:rPr lang="en-US" dirty="0">
                <a:solidFill>
                  <a:schemeClr val="tx1"/>
                </a:solidFill>
              </a:rPr>
              <a:t>. Microcytic hypochromic anemia can be found in Complete blood count (CBC)for this patient. </a:t>
            </a:r>
            <a:endParaRPr lang="en-US" dirty="0">
              <a:solidFill>
                <a:schemeClr val="tx1"/>
              </a:solidFill>
            </a:endParaRPr>
          </a:p>
          <a:p>
            <a:pPr marL="0" indent="0">
              <a:buNone/>
            </a:pPr>
            <a:r>
              <a:rPr lang="en-US" dirty="0">
                <a:solidFill>
                  <a:schemeClr val="tx1"/>
                </a:solidFill>
              </a:rPr>
              <a:t>b. According to her age the risk for developing such abnormality is 1: 100. </a:t>
            </a:r>
            <a:endParaRPr lang="en-US" dirty="0">
              <a:solidFill>
                <a:schemeClr val="tx1"/>
              </a:solidFill>
            </a:endParaRPr>
          </a:p>
          <a:p>
            <a:pPr marL="0" indent="0">
              <a:buNone/>
            </a:pPr>
            <a:r>
              <a:rPr lang="en-US" dirty="0">
                <a:solidFill>
                  <a:schemeClr val="tx1"/>
                </a:solidFill>
              </a:rPr>
              <a:t>c. A 75 g glucose tolerance test results few days ago: fasting 105 mg/dl, 1st hour 175 mg/dl, 2nd hour 160 mg/dl. </a:t>
            </a:r>
            <a:endParaRPr lang="en-US" dirty="0">
              <a:solidFill>
                <a:schemeClr val="tx1"/>
              </a:solidFill>
            </a:endParaRPr>
          </a:p>
          <a:p>
            <a:pPr marL="0" indent="0">
              <a:buNone/>
            </a:pPr>
            <a:r>
              <a:rPr lang="en-US" dirty="0">
                <a:solidFill>
                  <a:schemeClr val="tx1"/>
                </a:solidFill>
              </a:rPr>
              <a:t>d. First trimester ultrasound is not accurate in diagnosing this condition. </a:t>
            </a:r>
            <a:endParaRPr lang="en-US" dirty="0">
              <a:solidFill>
                <a:schemeClr val="tx1"/>
              </a:solidFill>
            </a:endParaRPr>
          </a:p>
          <a:p>
            <a:pPr marL="0" indent="0">
              <a:buNone/>
            </a:pPr>
            <a:r>
              <a:rPr lang="en-US" dirty="0">
                <a:solidFill>
                  <a:schemeClr val="tx1"/>
                </a:solidFill>
              </a:rPr>
              <a:t>e. It is sporadic, no chance for recurrence in subsequent pregnancies</a:t>
            </a:r>
            <a:endParaRPr lang="en-US" dirty="0">
              <a:solidFill>
                <a:schemeClr val="tx1"/>
              </a:solidFill>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17874" t="21753" r="16780" b="25919"/>
          <a:stretch>
            <a:fillRect/>
          </a:stretch>
        </p:blipFill>
        <p:spPr>
          <a:xfrm>
            <a:off x="7216982" y="2868561"/>
            <a:ext cx="4861948" cy="2256503"/>
          </a:xfrm>
          <a:prstGeom prst="rect">
            <a:avLst/>
          </a:prstGeom>
        </p:spPr>
      </p:pic>
      <p:sp>
        <p:nvSpPr>
          <p:cNvPr id="4" name="Left Arrow 3"/>
          <p:cNvSpPr/>
          <p:nvPr/>
        </p:nvSpPr>
        <p:spPr>
          <a:xfrm>
            <a:off x="6689725" y="4820285"/>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Q 4</a:t>
            </a:r>
            <a:endParaRPr lang="en-US" dirty="0"/>
          </a:p>
        </p:txBody>
      </p:sp>
      <p:sp>
        <p:nvSpPr>
          <p:cNvPr id="4" name="Rectangle 3"/>
          <p:cNvSpPr/>
          <p:nvPr/>
        </p:nvSpPr>
        <p:spPr>
          <a:xfrm>
            <a:off x="304800" y="1371600"/>
            <a:ext cx="11480800" cy="5257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2000" dirty="0" smtClean="0">
                <a:solidFill>
                  <a:schemeClr val="tx1"/>
                </a:solidFill>
              </a:rPr>
              <a:t>No </a:t>
            </a:r>
            <a:r>
              <a:rPr lang="en-US" sz="2000" dirty="0" err="1" smtClean="0">
                <a:solidFill>
                  <a:schemeClr val="tx1"/>
                </a:solidFill>
              </a:rPr>
              <a:t>pic</a:t>
            </a:r>
            <a:r>
              <a:rPr lang="en-US" sz="2000" dirty="0" smtClean="0">
                <a:solidFill>
                  <a:schemeClr val="tx1"/>
                </a:solidFill>
              </a:rPr>
              <a:t> in this question </a:t>
            </a:r>
            <a:endParaRPr lang="en-US" sz="2000" dirty="0" smtClean="0">
              <a:solidFill>
                <a:schemeClr val="tx1"/>
              </a:solidFill>
            </a:endParaRPr>
          </a:p>
          <a:p>
            <a:pPr algn="l" rtl="0"/>
            <a:r>
              <a:rPr lang="en-US" sz="2000" dirty="0" smtClean="0">
                <a:solidFill>
                  <a:schemeClr val="tx1"/>
                </a:solidFill>
              </a:rPr>
              <a:t> </a:t>
            </a:r>
            <a:endParaRPr lang="en-US" sz="2000" dirty="0" smtClean="0">
              <a:solidFill>
                <a:schemeClr val="tx1"/>
              </a:solidFill>
            </a:endParaRPr>
          </a:p>
          <a:p>
            <a:pPr algn="l" rtl="0"/>
            <a:r>
              <a:rPr lang="en-US" sz="2000" dirty="0" smtClean="0">
                <a:solidFill>
                  <a:schemeClr val="tx1"/>
                </a:solidFill>
              </a:rPr>
              <a:t>36 year-old patient came with severe chronic lower abdominal pain and menorrhagia since 2 years , on examination the uterus size was normal , on pelvic examination there were painful nodules in posterior fornix </a:t>
            </a:r>
            <a:endParaRPr lang="en-US" sz="2000" dirty="0" smtClean="0">
              <a:solidFill>
                <a:schemeClr val="tx1"/>
              </a:solidFill>
            </a:endParaRPr>
          </a:p>
          <a:p>
            <a:pPr algn="l" rtl="0">
              <a:buFont typeface="Arial" panose="020B0604020202020204" pitchFamily="34" charset="0"/>
              <a:buChar char="•"/>
            </a:pPr>
            <a:endParaRPr lang="en-US" sz="2000" dirty="0" smtClean="0">
              <a:solidFill>
                <a:schemeClr val="tx1"/>
              </a:solidFill>
            </a:endParaRPr>
          </a:p>
          <a:p>
            <a:pPr algn="l" rtl="0">
              <a:buFont typeface="Arial" panose="020B0604020202020204" pitchFamily="34" charset="0"/>
              <a:buChar char="•"/>
            </a:pPr>
            <a:r>
              <a:rPr lang="en-US" sz="2000" dirty="0" smtClean="0">
                <a:solidFill>
                  <a:schemeClr val="tx1"/>
                </a:solidFill>
              </a:rPr>
              <a:t>What is your diagnosis ?</a:t>
            </a:r>
            <a:endParaRPr lang="en-US" sz="2000" dirty="0" smtClean="0">
              <a:solidFill>
                <a:schemeClr val="tx1"/>
              </a:solidFill>
            </a:endParaRPr>
          </a:p>
          <a:p>
            <a:pPr algn="l" rtl="0"/>
            <a:r>
              <a:rPr lang="en-US" sz="2000" dirty="0" smtClean="0">
                <a:solidFill>
                  <a:srgbClr val="FF0000"/>
                </a:solidFill>
              </a:rPr>
              <a:t>Endometriosis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How to confirm it ?</a:t>
            </a:r>
            <a:endParaRPr lang="en-US" sz="2000" dirty="0" smtClean="0">
              <a:solidFill>
                <a:schemeClr val="tx1"/>
              </a:solidFill>
            </a:endParaRPr>
          </a:p>
          <a:p>
            <a:pPr algn="l" rtl="0"/>
            <a:r>
              <a:rPr lang="en-US" sz="2000" dirty="0" smtClean="0">
                <a:solidFill>
                  <a:srgbClr val="FF0000"/>
                </a:solidFill>
              </a:rPr>
              <a:t>Laparoscope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Give another </a:t>
            </a:r>
            <a:r>
              <a:rPr lang="en-US" sz="2000" dirty="0" err="1" smtClean="0">
                <a:solidFill>
                  <a:schemeClr val="tx1"/>
                </a:solidFill>
              </a:rPr>
              <a:t>gyne</a:t>
            </a:r>
            <a:r>
              <a:rPr lang="en-US" sz="2000" dirty="0" smtClean="0">
                <a:solidFill>
                  <a:schemeClr val="tx1"/>
                </a:solidFill>
              </a:rPr>
              <a:t> presentation this patient may suffer from ?</a:t>
            </a:r>
            <a:endParaRPr lang="en-US" sz="2000" dirty="0" smtClean="0">
              <a:solidFill>
                <a:schemeClr val="tx1"/>
              </a:solidFill>
            </a:endParaRPr>
          </a:p>
          <a:p>
            <a:pPr algn="l" rtl="0"/>
            <a:r>
              <a:rPr lang="en-US" sz="2000" dirty="0" smtClean="0">
                <a:solidFill>
                  <a:srgbClr val="FF0000"/>
                </a:solidFill>
              </a:rPr>
              <a:t>Deep </a:t>
            </a:r>
            <a:r>
              <a:rPr lang="en-US" sz="2000" dirty="0" err="1" smtClean="0">
                <a:solidFill>
                  <a:srgbClr val="FF0000"/>
                </a:solidFill>
              </a:rPr>
              <a:t>dysparuenia</a:t>
            </a:r>
            <a:r>
              <a:rPr lang="en-US" sz="2000" dirty="0" smtClean="0">
                <a:solidFill>
                  <a:srgbClr val="FF0000"/>
                </a:solidFill>
              </a:rPr>
              <a:t> , </a:t>
            </a:r>
            <a:r>
              <a:rPr lang="en-US" sz="2000" dirty="0" err="1" smtClean="0">
                <a:solidFill>
                  <a:srgbClr val="FF0000"/>
                </a:solidFill>
              </a:rPr>
              <a:t>dysmenorrhea</a:t>
            </a:r>
            <a:r>
              <a:rPr lang="en-US" sz="2000" dirty="0" smtClean="0">
                <a:solidFill>
                  <a:srgbClr val="FF0000"/>
                </a:solidFill>
              </a:rPr>
              <a:t>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Another finding on examination ?</a:t>
            </a:r>
            <a:endParaRPr lang="en-US" sz="2000" dirty="0" smtClean="0">
              <a:solidFill>
                <a:schemeClr val="tx1"/>
              </a:solidFill>
            </a:endParaRPr>
          </a:p>
          <a:p>
            <a:pPr algn="l" rtl="0"/>
            <a:r>
              <a:rPr lang="en-US" sz="2000" dirty="0" smtClean="0">
                <a:solidFill>
                  <a:srgbClr val="FF0000"/>
                </a:solidFill>
              </a:rPr>
              <a:t>Lower abdominal tenderness , fixed </a:t>
            </a:r>
            <a:r>
              <a:rPr lang="en-US" sz="2000" dirty="0" err="1" smtClean="0">
                <a:solidFill>
                  <a:srgbClr val="FF0000"/>
                </a:solidFill>
              </a:rPr>
              <a:t>retroverted</a:t>
            </a:r>
            <a:r>
              <a:rPr lang="en-US" sz="2000" dirty="0" smtClean="0">
                <a:solidFill>
                  <a:srgbClr val="FF0000"/>
                </a:solidFill>
              </a:rPr>
              <a:t> uterus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What is the surgical treatment ?</a:t>
            </a:r>
            <a:endParaRPr lang="en-US" sz="2000" dirty="0" smtClean="0">
              <a:solidFill>
                <a:schemeClr val="tx1"/>
              </a:solidFill>
            </a:endParaRPr>
          </a:p>
          <a:p>
            <a:pPr algn="l" rtl="0"/>
            <a:r>
              <a:rPr lang="en-US" sz="2000" dirty="0" smtClean="0">
                <a:solidFill>
                  <a:srgbClr val="FF0000"/>
                </a:solidFill>
              </a:rPr>
              <a:t>Hysterectomy </a:t>
            </a:r>
            <a:endParaRPr lang="en-US" sz="2000" dirty="0" smtClean="0">
              <a:solidFill>
                <a:srgbClr val="FF0000"/>
              </a:solidFill>
            </a:endParaRPr>
          </a:p>
          <a:p>
            <a:pPr algn="l" rtl="0"/>
            <a:r>
              <a:rPr lang="en-US" sz="2000" dirty="0" smtClean="0">
                <a:solidFill>
                  <a:schemeClr val="tx1"/>
                </a:solidFill>
              </a:rPr>
              <a:t> </a:t>
            </a:r>
            <a:endParaRPr lang="en-US" sz="2000" dirty="0">
              <a:solidFill>
                <a:schemeClr val="tx1"/>
              </a:solidFill>
            </a:endParaRPr>
          </a:p>
        </p:txBody>
      </p:sp>
      <p:sp>
        <p:nvSpPr>
          <p:cNvPr id="3" name="Rectangles 2"/>
          <p:cNvSpPr/>
          <p:nvPr/>
        </p:nvSpPr>
        <p:spPr>
          <a:xfrm>
            <a:off x="374015" y="339153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374015" y="399224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374015" y="457644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374015" y="523557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374015" y="582803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8"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2641600" cy="1143000"/>
          </a:xfrm>
        </p:spPr>
        <p:txBody>
          <a:bodyPr/>
          <a:lstStyle/>
          <a:p>
            <a:pPr rtl="0"/>
            <a:r>
              <a:rPr lang="en-US" dirty="0" smtClean="0"/>
              <a:t>Q 5</a:t>
            </a:r>
            <a:endParaRPr lang="en-US" dirty="0"/>
          </a:p>
        </p:txBody>
      </p:sp>
      <p:sp>
        <p:nvSpPr>
          <p:cNvPr id="4" name="Rectangle 3"/>
          <p:cNvSpPr/>
          <p:nvPr/>
        </p:nvSpPr>
        <p:spPr>
          <a:xfrm>
            <a:off x="304800" y="2819400"/>
            <a:ext cx="11887200" cy="381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US" dirty="0" smtClean="0">
              <a:solidFill>
                <a:schemeClr val="tx1"/>
              </a:solidFill>
            </a:endParaRPr>
          </a:p>
          <a:p>
            <a:pPr algn="l" rtl="0"/>
            <a:r>
              <a:rPr lang="en-US" dirty="0" smtClean="0">
                <a:solidFill>
                  <a:schemeClr val="tx1"/>
                </a:solidFill>
              </a:rPr>
              <a:t>Lady who is 8 weeks gestation came to you complaining of vaginal bleeding .</a:t>
            </a:r>
            <a:endParaRPr lang="en-US" dirty="0" smtClean="0">
              <a:solidFill>
                <a:schemeClr val="tx1"/>
              </a:solidFill>
            </a:endParaRPr>
          </a:p>
          <a:p>
            <a:pPr algn="l" rtl="0">
              <a:buFont typeface="Arial" panose="020B0604020202020204" pitchFamily="34" charset="0"/>
              <a:buChar char="•"/>
            </a:pPr>
            <a:r>
              <a:rPr lang="en-US" dirty="0" smtClean="0">
                <a:solidFill>
                  <a:schemeClr val="tx1"/>
                </a:solidFill>
              </a:rPr>
              <a:t>What do you see ?</a:t>
            </a:r>
            <a:endParaRPr lang="en-US" dirty="0" smtClean="0">
              <a:solidFill>
                <a:schemeClr val="tx1"/>
              </a:solidFill>
            </a:endParaRPr>
          </a:p>
          <a:p>
            <a:pPr algn="l" rtl="0"/>
            <a:r>
              <a:rPr lang="en-US" dirty="0" smtClean="0">
                <a:solidFill>
                  <a:srgbClr val="FF0000"/>
                </a:solidFill>
              </a:rPr>
              <a:t>Snow storm appearance </a:t>
            </a:r>
            <a:endParaRPr lang="en-US" dirty="0" smtClean="0">
              <a:solidFill>
                <a:srgbClr val="FF0000"/>
              </a:solidFill>
            </a:endParaRPr>
          </a:p>
          <a:p>
            <a:pPr algn="l" rtl="0">
              <a:buFont typeface="Arial" panose="020B0604020202020204" pitchFamily="34" charset="0"/>
              <a:buChar char="•"/>
            </a:pPr>
            <a:r>
              <a:rPr lang="en-US" dirty="0" smtClean="0">
                <a:solidFill>
                  <a:schemeClr val="tx1"/>
                </a:solidFill>
              </a:rPr>
              <a:t>What is your diagnosis ?</a:t>
            </a:r>
            <a:endParaRPr lang="en-US" dirty="0" smtClean="0">
              <a:solidFill>
                <a:schemeClr val="tx1"/>
              </a:solidFill>
            </a:endParaRPr>
          </a:p>
          <a:p>
            <a:pPr algn="l" rtl="0"/>
            <a:r>
              <a:rPr lang="en-US" dirty="0" smtClean="0">
                <a:solidFill>
                  <a:srgbClr val="FF0000"/>
                </a:solidFill>
              </a:rPr>
              <a:t>Complete </a:t>
            </a:r>
            <a:r>
              <a:rPr lang="en-US" dirty="0" err="1" smtClean="0">
                <a:solidFill>
                  <a:srgbClr val="FF0000"/>
                </a:solidFill>
              </a:rPr>
              <a:t>hydatiform</a:t>
            </a:r>
            <a:r>
              <a:rPr lang="en-US" dirty="0" smtClean="0">
                <a:solidFill>
                  <a:srgbClr val="FF0000"/>
                </a:solidFill>
              </a:rPr>
              <a:t> molar pregnancy </a:t>
            </a:r>
            <a:endParaRPr lang="en-US" dirty="0" smtClean="0">
              <a:solidFill>
                <a:srgbClr val="FF0000"/>
              </a:solidFill>
            </a:endParaRPr>
          </a:p>
          <a:p>
            <a:pPr algn="l" rtl="0">
              <a:buFont typeface="Arial" panose="020B0604020202020204" pitchFamily="34" charset="0"/>
              <a:buChar char="•"/>
            </a:pPr>
            <a:r>
              <a:rPr lang="en-US" dirty="0" smtClean="0">
                <a:solidFill>
                  <a:schemeClr val="tx1"/>
                </a:solidFill>
              </a:rPr>
              <a:t>What other finding you might see on US ?</a:t>
            </a:r>
            <a:endParaRPr lang="en-US" dirty="0" smtClean="0">
              <a:solidFill>
                <a:schemeClr val="tx1"/>
              </a:solidFill>
            </a:endParaRPr>
          </a:p>
          <a:p>
            <a:pPr algn="l" rtl="0"/>
            <a:r>
              <a:rPr lang="en-US" dirty="0" smtClean="0">
                <a:solidFill>
                  <a:srgbClr val="FF0000"/>
                </a:solidFill>
              </a:rPr>
              <a:t>Theca </a:t>
            </a:r>
            <a:r>
              <a:rPr lang="en-US" dirty="0" err="1" smtClean="0">
                <a:solidFill>
                  <a:srgbClr val="FF0000"/>
                </a:solidFill>
              </a:rPr>
              <a:t>lutien</a:t>
            </a:r>
            <a:r>
              <a:rPr lang="en-US" dirty="0" smtClean="0">
                <a:solidFill>
                  <a:srgbClr val="FF0000"/>
                </a:solidFill>
              </a:rPr>
              <a:t> cyst </a:t>
            </a:r>
            <a:endParaRPr lang="en-US" dirty="0" smtClean="0">
              <a:solidFill>
                <a:srgbClr val="FF0000"/>
              </a:solidFill>
            </a:endParaRPr>
          </a:p>
          <a:p>
            <a:pPr algn="l" rtl="0">
              <a:buFont typeface="Arial" panose="020B0604020202020204" pitchFamily="34" charset="0"/>
              <a:buChar char="•"/>
            </a:pPr>
            <a:r>
              <a:rPr lang="en-US" dirty="0" smtClean="0">
                <a:solidFill>
                  <a:schemeClr val="tx1"/>
                </a:solidFill>
              </a:rPr>
              <a:t>What is the treatment ?</a:t>
            </a:r>
            <a:endParaRPr lang="en-US" dirty="0" smtClean="0">
              <a:solidFill>
                <a:schemeClr val="tx1"/>
              </a:solidFill>
            </a:endParaRPr>
          </a:p>
          <a:p>
            <a:pPr algn="l" rtl="0"/>
            <a:r>
              <a:rPr lang="en-US" dirty="0" smtClean="0">
                <a:solidFill>
                  <a:srgbClr val="FF0000"/>
                </a:solidFill>
              </a:rPr>
              <a:t>Suction </a:t>
            </a:r>
            <a:r>
              <a:rPr lang="en-US" dirty="0" err="1" smtClean="0">
                <a:solidFill>
                  <a:srgbClr val="FF0000"/>
                </a:solidFill>
              </a:rPr>
              <a:t>curretage</a:t>
            </a:r>
            <a:r>
              <a:rPr lang="en-US" dirty="0" smtClean="0">
                <a:solidFill>
                  <a:srgbClr val="FF0000"/>
                </a:solidFill>
              </a:rPr>
              <a:t> </a:t>
            </a:r>
            <a:endParaRPr lang="en-US" dirty="0" smtClean="0">
              <a:solidFill>
                <a:srgbClr val="FF0000"/>
              </a:solidFill>
            </a:endParaRPr>
          </a:p>
          <a:p>
            <a:pPr algn="l" rtl="0">
              <a:buFont typeface="Arial" panose="020B0604020202020204" pitchFamily="34" charset="0"/>
              <a:buChar char="•"/>
            </a:pPr>
            <a:r>
              <a:rPr lang="en-US" dirty="0" smtClean="0">
                <a:solidFill>
                  <a:schemeClr val="tx1"/>
                </a:solidFill>
              </a:rPr>
              <a:t>What would you advise her after she has completed treatment and before discharge from hospital ?</a:t>
            </a:r>
            <a:endParaRPr lang="en-US" dirty="0" smtClean="0">
              <a:solidFill>
                <a:schemeClr val="tx1"/>
              </a:solidFill>
            </a:endParaRPr>
          </a:p>
          <a:p>
            <a:pPr algn="l" rtl="0"/>
            <a:r>
              <a:rPr lang="en-US" dirty="0" smtClean="0">
                <a:solidFill>
                  <a:srgbClr val="FF0000"/>
                </a:solidFill>
              </a:rPr>
              <a:t>Follow up with B-HCG every week , and use double contraception method </a:t>
            </a:r>
            <a:endParaRPr lang="en-US" dirty="0" smtClean="0">
              <a:solidFill>
                <a:srgbClr val="FF0000"/>
              </a:solidFill>
            </a:endParaRPr>
          </a:p>
          <a:p>
            <a:pPr algn="l" rtl="0"/>
            <a:endParaRPr lang="en-US" dirty="0" smtClean="0">
              <a:solidFill>
                <a:schemeClr val="tx1"/>
              </a:solidFill>
            </a:endParaRPr>
          </a:p>
          <a:p>
            <a:pPr algn="l" rtl="0"/>
            <a:endParaRPr lang="en-US" dirty="0">
              <a:solidFill>
                <a:schemeClr val="tx1"/>
              </a:solidFill>
            </a:endParaRPr>
          </a:p>
        </p:txBody>
      </p:sp>
      <p:pic>
        <p:nvPicPr>
          <p:cNvPr id="7" name="Content Placeholder 6" descr="screen_shot_2015-09-12_at_111055_am-14FC21BFCB26E492FCF-thumb400.png"/>
          <p:cNvPicPr>
            <a:picLocks noGrp="1" noChangeAspect="1"/>
          </p:cNvPicPr>
          <p:nvPr>
            <p:ph idx="1"/>
          </p:nvPr>
        </p:nvPicPr>
        <p:blipFill>
          <a:blip r:embed="rId1" cstate="print"/>
          <a:stretch>
            <a:fillRect/>
          </a:stretch>
        </p:blipFill>
        <p:spPr>
          <a:xfrm>
            <a:off x="6543197" y="0"/>
            <a:ext cx="5648803" cy="2743200"/>
          </a:xfrm>
        </p:spPr>
      </p:pic>
      <p:sp>
        <p:nvSpPr>
          <p:cNvPr id="3" name="Rectangles 2"/>
          <p:cNvSpPr/>
          <p:nvPr/>
        </p:nvSpPr>
        <p:spPr>
          <a:xfrm>
            <a:off x="382270" y="363347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382270" y="415925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382270" y="470979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382270" y="5253990"/>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Rectangles 8"/>
          <p:cNvSpPr/>
          <p:nvPr/>
        </p:nvSpPr>
        <p:spPr>
          <a:xfrm>
            <a:off x="382270" y="5837555"/>
            <a:ext cx="97612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8" grpId="0" bldLvl="0" animBg="1"/>
      <p:bldP spid="9"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Q 6</a:t>
            </a:r>
            <a:endParaRPr lang="en-US" dirty="0"/>
          </a:p>
        </p:txBody>
      </p:sp>
      <p:sp>
        <p:nvSpPr>
          <p:cNvPr id="4" name="Rectangle 3"/>
          <p:cNvSpPr/>
          <p:nvPr/>
        </p:nvSpPr>
        <p:spPr>
          <a:xfrm>
            <a:off x="304800" y="1600200"/>
            <a:ext cx="8636000" cy="5257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sz="2000" dirty="0" smtClean="0">
                <a:solidFill>
                  <a:schemeClr val="tx1"/>
                </a:solidFill>
              </a:rPr>
              <a:t>This female is 8 years old , came with her mother due to vaginal discharge .</a:t>
            </a:r>
            <a:endParaRPr lang="en-US" sz="2000" dirty="0" smtClean="0">
              <a:solidFill>
                <a:schemeClr val="tx1"/>
              </a:solidFill>
            </a:endParaRPr>
          </a:p>
          <a:p>
            <a:pPr algn="l" rtl="0">
              <a:buFont typeface="Arial" panose="020B0604020202020204" pitchFamily="34" charset="0"/>
              <a:buChar char="•"/>
            </a:pPr>
            <a:endParaRPr lang="en-US" sz="2000" dirty="0" smtClean="0">
              <a:solidFill>
                <a:schemeClr val="tx1"/>
              </a:solidFill>
            </a:endParaRPr>
          </a:p>
          <a:p>
            <a:pPr algn="l" rtl="0">
              <a:buFont typeface="Arial" panose="020B0604020202020204" pitchFamily="34" charset="0"/>
              <a:buChar char="•"/>
            </a:pPr>
            <a:r>
              <a:rPr lang="en-US" sz="2000" dirty="0" smtClean="0">
                <a:solidFill>
                  <a:schemeClr val="tx1"/>
                </a:solidFill>
              </a:rPr>
              <a:t>What is the diagnosis ?</a:t>
            </a:r>
            <a:endParaRPr lang="en-US" sz="2000" dirty="0" smtClean="0">
              <a:solidFill>
                <a:schemeClr val="tx1"/>
              </a:solidFill>
            </a:endParaRPr>
          </a:p>
          <a:p>
            <a:pPr algn="l" rtl="0"/>
            <a:r>
              <a:rPr lang="en-US" sz="2000" dirty="0" smtClean="0">
                <a:solidFill>
                  <a:srgbClr val="FF0000"/>
                </a:solidFill>
              </a:rPr>
              <a:t>precocious puberty</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Mention 2 features in this picture that confirm your diagnosis ?</a:t>
            </a:r>
            <a:endParaRPr lang="en-US" sz="2000" dirty="0" smtClean="0">
              <a:solidFill>
                <a:schemeClr val="tx1"/>
              </a:solidFill>
            </a:endParaRPr>
          </a:p>
          <a:p>
            <a:pPr algn="l" rtl="0"/>
            <a:r>
              <a:rPr lang="en-US" sz="2000" dirty="0" err="1" smtClean="0">
                <a:solidFill>
                  <a:srgbClr val="FF0000"/>
                </a:solidFill>
              </a:rPr>
              <a:t>Thelarche</a:t>
            </a:r>
            <a:r>
              <a:rPr lang="en-US" sz="2000" dirty="0" smtClean="0">
                <a:solidFill>
                  <a:srgbClr val="FF0000"/>
                </a:solidFill>
              </a:rPr>
              <a:t> (breast budding )</a:t>
            </a:r>
            <a:endParaRPr lang="en-US" sz="2000" dirty="0" smtClean="0">
              <a:solidFill>
                <a:srgbClr val="FF0000"/>
              </a:solidFill>
            </a:endParaRPr>
          </a:p>
          <a:p>
            <a:pPr algn="l" rtl="0"/>
            <a:r>
              <a:rPr lang="en-US" sz="2000" dirty="0" err="1" smtClean="0">
                <a:solidFill>
                  <a:srgbClr val="FF0000"/>
                </a:solidFill>
              </a:rPr>
              <a:t>Pubarche</a:t>
            </a:r>
            <a:r>
              <a:rPr lang="en-US" sz="2000" dirty="0" smtClean="0">
                <a:solidFill>
                  <a:srgbClr val="FF0000"/>
                </a:solidFill>
              </a:rPr>
              <a:t> (pubic hair)</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What's your concern and why ?</a:t>
            </a:r>
            <a:endParaRPr lang="en-US" sz="2000" dirty="0" smtClean="0">
              <a:solidFill>
                <a:schemeClr val="tx1"/>
              </a:solidFill>
            </a:endParaRPr>
          </a:p>
          <a:p>
            <a:pPr algn="l" rtl="0"/>
            <a:r>
              <a:rPr lang="en-US" sz="2000" dirty="0" smtClean="0">
                <a:solidFill>
                  <a:srgbClr val="FF0000"/>
                </a:solidFill>
              </a:rPr>
              <a:t>Short stature due to premature closure of </a:t>
            </a:r>
            <a:r>
              <a:rPr lang="en-US" sz="2000" dirty="0" err="1" smtClean="0">
                <a:solidFill>
                  <a:srgbClr val="FF0000"/>
                </a:solidFill>
              </a:rPr>
              <a:t>metaphysis</a:t>
            </a:r>
            <a:r>
              <a:rPr lang="en-US" sz="2000" dirty="0" smtClean="0">
                <a:solidFill>
                  <a:srgbClr val="FF0000"/>
                </a:solidFill>
              </a:rPr>
              <a:t>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6 investigations you should order to confirm ?</a:t>
            </a:r>
            <a:endParaRPr lang="en-US" sz="2000" dirty="0" smtClean="0">
              <a:solidFill>
                <a:schemeClr val="tx1"/>
              </a:solidFill>
            </a:endParaRPr>
          </a:p>
          <a:p>
            <a:pPr algn="l" rtl="0"/>
            <a:r>
              <a:rPr lang="en-US" sz="2000" dirty="0" smtClean="0">
                <a:solidFill>
                  <a:srgbClr val="FF0000"/>
                </a:solidFill>
              </a:rPr>
              <a:t>FSH , LH , </a:t>
            </a:r>
            <a:r>
              <a:rPr lang="en-US" sz="2000" dirty="0" err="1" smtClean="0">
                <a:solidFill>
                  <a:srgbClr val="FF0000"/>
                </a:solidFill>
              </a:rPr>
              <a:t>testesterone</a:t>
            </a:r>
            <a:r>
              <a:rPr lang="en-US" sz="2000" dirty="0" smtClean="0">
                <a:solidFill>
                  <a:srgbClr val="FF0000"/>
                </a:solidFill>
              </a:rPr>
              <a:t> , pituitary MRI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What is the treatment ?</a:t>
            </a:r>
            <a:endParaRPr lang="en-US" sz="2000" dirty="0" smtClean="0">
              <a:solidFill>
                <a:schemeClr val="tx1"/>
              </a:solidFill>
            </a:endParaRPr>
          </a:p>
          <a:p>
            <a:pPr algn="l" rtl="0"/>
            <a:r>
              <a:rPr lang="en-US" sz="2000" dirty="0" err="1" smtClean="0">
                <a:solidFill>
                  <a:srgbClr val="FF0000"/>
                </a:solidFill>
              </a:rPr>
              <a:t>GnRH</a:t>
            </a:r>
            <a:r>
              <a:rPr lang="en-US" sz="2000" dirty="0" smtClean="0">
                <a:solidFill>
                  <a:srgbClr val="FF0000"/>
                </a:solidFill>
              </a:rPr>
              <a:t> agonist</a:t>
            </a:r>
            <a:endParaRPr lang="en-US" sz="2000" dirty="0" smtClean="0">
              <a:solidFill>
                <a:srgbClr val="FF0000"/>
              </a:solidFill>
            </a:endParaRPr>
          </a:p>
          <a:p>
            <a:pPr algn="l" rtl="0">
              <a:buFont typeface="Arial" panose="020B0604020202020204" pitchFamily="34" charset="0"/>
              <a:buChar char="•"/>
            </a:pPr>
            <a:endParaRPr lang="en-US" sz="2000" dirty="0">
              <a:solidFill>
                <a:schemeClr val="tx1"/>
              </a:solidFill>
            </a:endParaRPr>
          </a:p>
        </p:txBody>
      </p:sp>
      <p:pic>
        <p:nvPicPr>
          <p:cNvPr id="7" name="Content Placeholder 6" descr="precocious-puberty-11-638.jpg"/>
          <p:cNvPicPr>
            <a:picLocks noGrp="1" noChangeAspect="1"/>
          </p:cNvPicPr>
          <p:nvPr>
            <p:ph idx="1"/>
          </p:nvPr>
        </p:nvPicPr>
        <p:blipFill>
          <a:blip r:embed="rId1" cstate="print"/>
          <a:srcRect l="60112" t="18520" r="20927" b="7401"/>
          <a:stretch>
            <a:fillRect/>
          </a:stretch>
        </p:blipFill>
        <p:spPr>
          <a:xfrm>
            <a:off x="9144000" y="0"/>
            <a:ext cx="3048000" cy="6705600"/>
          </a:xfrm>
        </p:spPr>
      </p:pic>
      <p:sp>
        <p:nvSpPr>
          <p:cNvPr id="6" name="Rectangles 5"/>
          <p:cNvSpPr/>
          <p:nvPr/>
        </p:nvSpPr>
        <p:spPr>
          <a:xfrm>
            <a:off x="398780" y="3049905"/>
            <a:ext cx="792607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398780" y="3658870"/>
            <a:ext cx="7818120" cy="577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398780" y="447802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398780" y="511048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Rectangles 8"/>
          <p:cNvSpPr/>
          <p:nvPr/>
        </p:nvSpPr>
        <p:spPr>
          <a:xfrm>
            <a:off x="398780" y="5803265"/>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ldLvl="0" animBg="1"/>
      <p:bldP spid="5" grpId="0" bldLvl="0" animBg="1"/>
      <p:bldP spid="8" grpId="0" bldLvl="0" animBg="1"/>
      <p:bldP spid="9"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normAutofit fontScale="90000"/>
          </a:bodyPr>
          <a:lstStyle/>
          <a:p>
            <a:pPr rtl="0"/>
            <a:r>
              <a:rPr lang="en-US" dirty="0" smtClean="0"/>
              <a:t>	Q 7</a:t>
            </a:r>
            <a:endParaRPr lang="en-US" dirty="0"/>
          </a:p>
        </p:txBody>
      </p:sp>
      <p:sp>
        <p:nvSpPr>
          <p:cNvPr id="4" name="Rectangle 3"/>
          <p:cNvSpPr/>
          <p:nvPr/>
        </p:nvSpPr>
        <p:spPr>
          <a:xfrm>
            <a:off x="0" y="990600"/>
            <a:ext cx="12192000" cy="5715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n-US" dirty="0" smtClean="0">
                <a:solidFill>
                  <a:schemeClr val="tx1"/>
                </a:solidFill>
              </a:rPr>
              <a:t>No </a:t>
            </a:r>
            <a:r>
              <a:rPr lang="en-US" dirty="0" err="1" smtClean="0">
                <a:solidFill>
                  <a:schemeClr val="tx1"/>
                </a:solidFill>
              </a:rPr>
              <a:t>pic</a:t>
            </a:r>
            <a:r>
              <a:rPr lang="en-US" dirty="0" smtClean="0">
                <a:solidFill>
                  <a:schemeClr val="tx1"/>
                </a:solidFill>
              </a:rPr>
              <a:t> in this question </a:t>
            </a:r>
            <a:endParaRPr lang="en-US" dirty="0" smtClean="0">
              <a:solidFill>
                <a:schemeClr val="tx1"/>
              </a:solidFill>
            </a:endParaRPr>
          </a:p>
          <a:p>
            <a:pPr algn="l" rtl="0"/>
            <a:endParaRPr lang="en-US" dirty="0" smtClean="0">
              <a:solidFill>
                <a:schemeClr val="tx1"/>
              </a:solidFill>
            </a:endParaRPr>
          </a:p>
          <a:p>
            <a:pPr algn="l" rtl="0"/>
            <a:r>
              <a:rPr lang="en-US" dirty="0" smtClean="0">
                <a:solidFill>
                  <a:schemeClr val="tx1"/>
                </a:solidFill>
              </a:rPr>
              <a:t>Pregnant 24 weeks gestation came to your clinic , her booking investigations :</a:t>
            </a:r>
            <a:endParaRPr lang="en-US" dirty="0" smtClean="0">
              <a:solidFill>
                <a:schemeClr val="tx1"/>
              </a:solidFill>
            </a:endParaRPr>
          </a:p>
          <a:p>
            <a:pPr algn="l" rtl="0"/>
            <a:r>
              <a:rPr lang="en-US" dirty="0" err="1" smtClean="0">
                <a:solidFill>
                  <a:schemeClr val="tx1"/>
                </a:solidFill>
              </a:rPr>
              <a:t>Hb</a:t>
            </a:r>
            <a:r>
              <a:rPr lang="en-US" dirty="0" smtClean="0">
                <a:solidFill>
                  <a:schemeClr val="tx1"/>
                </a:solidFill>
              </a:rPr>
              <a:t> 11</a:t>
            </a:r>
            <a:endParaRPr lang="en-US" dirty="0" smtClean="0">
              <a:solidFill>
                <a:schemeClr val="tx1"/>
              </a:solidFill>
            </a:endParaRPr>
          </a:p>
          <a:p>
            <a:pPr algn="l" rtl="0"/>
            <a:r>
              <a:rPr lang="en-US" dirty="0" smtClean="0">
                <a:solidFill>
                  <a:schemeClr val="tx1"/>
                </a:solidFill>
              </a:rPr>
              <a:t>WBCs 5.6 </a:t>
            </a:r>
            <a:endParaRPr lang="en-US" dirty="0" smtClean="0">
              <a:solidFill>
                <a:schemeClr val="tx1"/>
              </a:solidFill>
            </a:endParaRPr>
          </a:p>
          <a:p>
            <a:pPr algn="l" rtl="0"/>
            <a:r>
              <a:rPr lang="en-US" dirty="0" err="1" smtClean="0">
                <a:solidFill>
                  <a:schemeClr val="tx1"/>
                </a:solidFill>
              </a:rPr>
              <a:t>Plt</a:t>
            </a:r>
            <a:r>
              <a:rPr lang="en-US" dirty="0" smtClean="0">
                <a:solidFill>
                  <a:schemeClr val="tx1"/>
                </a:solidFill>
              </a:rPr>
              <a:t> 294 </a:t>
            </a:r>
            <a:endParaRPr lang="en-US" dirty="0" smtClean="0">
              <a:solidFill>
                <a:schemeClr val="tx1"/>
              </a:solidFill>
            </a:endParaRPr>
          </a:p>
          <a:p>
            <a:pPr algn="l" rtl="0"/>
            <a:r>
              <a:rPr lang="en-US" dirty="0" smtClean="0">
                <a:solidFill>
                  <a:schemeClr val="tx1"/>
                </a:solidFill>
              </a:rPr>
              <a:t>FBG 190 </a:t>
            </a:r>
            <a:endParaRPr lang="en-US" dirty="0" smtClean="0">
              <a:solidFill>
                <a:schemeClr val="tx1"/>
              </a:solidFill>
            </a:endParaRPr>
          </a:p>
          <a:p>
            <a:pPr algn="l" rtl="0"/>
            <a:r>
              <a:rPr lang="en-US" dirty="0" smtClean="0">
                <a:solidFill>
                  <a:schemeClr val="tx1"/>
                </a:solidFill>
              </a:rPr>
              <a:t>Urine analysis +2 glucose </a:t>
            </a:r>
            <a:endParaRPr lang="en-US" dirty="0" smtClean="0">
              <a:solidFill>
                <a:schemeClr val="tx1"/>
              </a:solidFill>
            </a:endParaRPr>
          </a:p>
          <a:p>
            <a:pPr algn="l" rtl="0"/>
            <a:r>
              <a:rPr lang="en-US" dirty="0" smtClean="0">
                <a:solidFill>
                  <a:schemeClr val="tx1"/>
                </a:solidFill>
              </a:rPr>
              <a:t>Urine culture negative </a:t>
            </a:r>
            <a:endParaRPr lang="en-US" dirty="0" smtClean="0">
              <a:solidFill>
                <a:schemeClr val="tx1"/>
              </a:solidFill>
            </a:endParaRPr>
          </a:p>
          <a:p>
            <a:pPr algn="l" rtl="0"/>
            <a:endParaRPr lang="en-US" dirty="0" smtClean="0">
              <a:solidFill>
                <a:schemeClr val="tx1"/>
              </a:solidFill>
            </a:endParaRPr>
          </a:p>
          <a:p>
            <a:pPr algn="l" rtl="0">
              <a:buFont typeface="Arial" panose="020B0604020202020204" pitchFamily="34" charset="0"/>
              <a:buChar char="•"/>
            </a:pPr>
            <a:r>
              <a:rPr lang="en-US" dirty="0" smtClean="0">
                <a:solidFill>
                  <a:schemeClr val="tx1"/>
                </a:solidFill>
              </a:rPr>
              <a:t>What is the abnormality in her test ?</a:t>
            </a:r>
            <a:endParaRPr lang="en-US" dirty="0" smtClean="0">
              <a:solidFill>
                <a:schemeClr val="tx1"/>
              </a:solidFill>
            </a:endParaRPr>
          </a:p>
          <a:p>
            <a:pPr algn="l" rtl="0"/>
            <a:r>
              <a:rPr lang="en-US" dirty="0" smtClean="0">
                <a:solidFill>
                  <a:srgbClr val="FF0000"/>
                </a:solidFill>
              </a:rPr>
              <a:t>High fasting blood glucose FBG , </a:t>
            </a:r>
            <a:r>
              <a:rPr lang="en-US" dirty="0" err="1" smtClean="0">
                <a:solidFill>
                  <a:srgbClr val="FF0000"/>
                </a:solidFill>
              </a:rPr>
              <a:t>glucosuria</a:t>
            </a:r>
            <a:r>
              <a:rPr lang="en-US" dirty="0" smtClean="0">
                <a:solidFill>
                  <a:srgbClr val="FF0000"/>
                </a:solidFill>
              </a:rPr>
              <a:t> </a:t>
            </a:r>
            <a:endParaRPr lang="en-US" dirty="0" smtClean="0">
              <a:solidFill>
                <a:srgbClr val="FF0000"/>
              </a:solidFill>
            </a:endParaRPr>
          </a:p>
          <a:p>
            <a:pPr algn="l" rtl="0">
              <a:buFont typeface="Arial" panose="020B0604020202020204" pitchFamily="34" charset="0"/>
              <a:buChar char="•"/>
            </a:pPr>
            <a:r>
              <a:rPr lang="en-US" dirty="0" smtClean="0">
                <a:solidFill>
                  <a:schemeClr val="tx1"/>
                </a:solidFill>
              </a:rPr>
              <a:t>Mention other investigations you need to support diagnosis ?</a:t>
            </a:r>
            <a:endParaRPr lang="en-US" dirty="0" smtClean="0">
              <a:solidFill>
                <a:schemeClr val="tx1"/>
              </a:solidFill>
            </a:endParaRPr>
          </a:p>
          <a:p>
            <a:pPr algn="l" rtl="0"/>
            <a:r>
              <a:rPr lang="en-US" dirty="0" smtClean="0">
                <a:solidFill>
                  <a:srgbClr val="FF0000"/>
                </a:solidFill>
              </a:rPr>
              <a:t>OGTT , HBA1C </a:t>
            </a:r>
            <a:endParaRPr lang="en-US" dirty="0" smtClean="0">
              <a:solidFill>
                <a:srgbClr val="FF0000"/>
              </a:solidFill>
            </a:endParaRPr>
          </a:p>
          <a:p>
            <a:pPr algn="l" rtl="0">
              <a:buFont typeface="Arial" panose="020B0604020202020204" pitchFamily="34" charset="0"/>
              <a:buChar char="•"/>
            </a:pPr>
            <a:r>
              <a:rPr lang="en-US" dirty="0" smtClean="0">
                <a:solidFill>
                  <a:schemeClr val="tx1"/>
                </a:solidFill>
              </a:rPr>
              <a:t>Mention 5 fetal assessment you need to look for in this pregnancy ?</a:t>
            </a:r>
            <a:endParaRPr lang="en-US" dirty="0" smtClean="0">
              <a:solidFill>
                <a:schemeClr val="tx1"/>
              </a:solidFill>
            </a:endParaRPr>
          </a:p>
          <a:p>
            <a:pPr algn="l" rtl="0"/>
            <a:r>
              <a:rPr lang="en-US" dirty="0" smtClean="0">
                <a:solidFill>
                  <a:srgbClr val="FF0000"/>
                </a:solidFill>
              </a:rPr>
              <a:t>Detailed anomaly scan , AFI , estimated fetal weight .. ??</a:t>
            </a:r>
            <a:endParaRPr lang="en-US" dirty="0" smtClean="0">
              <a:solidFill>
                <a:srgbClr val="FF0000"/>
              </a:solidFill>
            </a:endParaRPr>
          </a:p>
          <a:p>
            <a:pPr algn="l" rtl="0">
              <a:buFont typeface="Arial" panose="020B0604020202020204" pitchFamily="34" charset="0"/>
              <a:buChar char="•"/>
            </a:pPr>
            <a:r>
              <a:rPr lang="en-US" dirty="0" smtClean="0">
                <a:solidFill>
                  <a:schemeClr val="tx1"/>
                </a:solidFill>
              </a:rPr>
              <a:t>Mention 3 obstetric complications associated with this abnormality ?</a:t>
            </a:r>
            <a:endParaRPr lang="en-US" dirty="0" smtClean="0">
              <a:solidFill>
                <a:schemeClr val="tx1"/>
              </a:solidFill>
            </a:endParaRPr>
          </a:p>
          <a:p>
            <a:pPr algn="l" rtl="0"/>
            <a:r>
              <a:rPr lang="en-US" dirty="0" smtClean="0">
                <a:solidFill>
                  <a:srgbClr val="FF0000"/>
                </a:solidFill>
              </a:rPr>
              <a:t>Preterm birth , CS , obstructed labor </a:t>
            </a:r>
            <a:endParaRPr lang="en-US" dirty="0" smtClean="0">
              <a:solidFill>
                <a:srgbClr val="FF0000"/>
              </a:solidFill>
            </a:endParaRPr>
          </a:p>
          <a:p>
            <a:pPr algn="l" rtl="0">
              <a:buFont typeface="Arial" panose="020B0604020202020204" pitchFamily="34" charset="0"/>
              <a:buChar char="•"/>
            </a:pPr>
            <a:r>
              <a:rPr lang="en-US" dirty="0" smtClean="0">
                <a:solidFill>
                  <a:schemeClr val="tx1"/>
                </a:solidFill>
              </a:rPr>
              <a:t>What's your management goal ?</a:t>
            </a:r>
            <a:endParaRPr lang="en-US" dirty="0" smtClean="0">
              <a:solidFill>
                <a:schemeClr val="tx1"/>
              </a:solidFill>
            </a:endParaRPr>
          </a:p>
          <a:p>
            <a:pPr algn="l" rtl="0"/>
            <a:r>
              <a:rPr lang="en-US" dirty="0" smtClean="0">
                <a:solidFill>
                  <a:srgbClr val="FF0000"/>
                </a:solidFill>
              </a:rPr>
              <a:t>HBA1C &lt; 6 …???</a:t>
            </a:r>
            <a:endParaRPr lang="en-US" dirty="0" smtClean="0">
              <a:solidFill>
                <a:srgbClr val="FF0000"/>
              </a:solidFill>
            </a:endParaRPr>
          </a:p>
        </p:txBody>
      </p:sp>
      <p:sp>
        <p:nvSpPr>
          <p:cNvPr id="3" name="Rectangles 2"/>
          <p:cNvSpPr/>
          <p:nvPr/>
        </p:nvSpPr>
        <p:spPr>
          <a:xfrm>
            <a:off x="106680" y="410972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106680" y="462026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106680" y="5196205"/>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106680" y="5746115"/>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106680" y="6339205"/>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8"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2946400" cy="1143000"/>
          </a:xfrm>
        </p:spPr>
        <p:txBody>
          <a:bodyPr/>
          <a:lstStyle/>
          <a:p>
            <a:pPr rtl="0"/>
            <a:r>
              <a:rPr lang="en-US" dirty="0" smtClean="0"/>
              <a:t>Q 8</a:t>
            </a:r>
            <a:endParaRPr lang="en-US" dirty="0"/>
          </a:p>
        </p:txBody>
      </p:sp>
      <p:sp>
        <p:nvSpPr>
          <p:cNvPr id="4" name="Rectangle 3"/>
          <p:cNvSpPr/>
          <p:nvPr/>
        </p:nvSpPr>
        <p:spPr>
          <a:xfrm>
            <a:off x="0" y="2286000"/>
            <a:ext cx="12192000" cy="4572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buFont typeface="Arial" panose="020B0604020202020204" pitchFamily="34" charset="0"/>
              <a:buChar char="•"/>
            </a:pPr>
            <a:r>
              <a:rPr lang="en-US" sz="2000" dirty="0" smtClean="0">
                <a:solidFill>
                  <a:schemeClr val="tx1"/>
                </a:solidFill>
              </a:rPr>
              <a:t>What is the name of the sign ( arrow)</a:t>
            </a:r>
            <a:endParaRPr lang="en-US" sz="2000" dirty="0" smtClean="0">
              <a:solidFill>
                <a:schemeClr val="tx1"/>
              </a:solidFill>
            </a:endParaRPr>
          </a:p>
          <a:p>
            <a:pPr algn="l" rtl="0"/>
            <a:r>
              <a:rPr lang="en-US" sz="2000" dirty="0" smtClean="0">
                <a:solidFill>
                  <a:srgbClr val="FF0000"/>
                </a:solidFill>
              </a:rPr>
              <a:t>T sign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What is the type of this pregnancy ?</a:t>
            </a:r>
            <a:endParaRPr lang="en-US" sz="2000" dirty="0" smtClean="0">
              <a:solidFill>
                <a:schemeClr val="tx1"/>
              </a:solidFill>
            </a:endParaRPr>
          </a:p>
          <a:p>
            <a:pPr algn="l" rtl="0"/>
            <a:r>
              <a:rPr lang="en-US" sz="2000" dirty="0" err="1" smtClean="0">
                <a:solidFill>
                  <a:srgbClr val="FF0000"/>
                </a:solidFill>
              </a:rPr>
              <a:t>Monochorionic</a:t>
            </a:r>
            <a:r>
              <a:rPr lang="en-US" sz="2000" dirty="0" smtClean="0">
                <a:solidFill>
                  <a:srgbClr val="FF0000"/>
                </a:solidFill>
              </a:rPr>
              <a:t> </a:t>
            </a:r>
            <a:r>
              <a:rPr lang="en-US" sz="2000" dirty="0" err="1" smtClean="0">
                <a:solidFill>
                  <a:srgbClr val="FF0000"/>
                </a:solidFill>
              </a:rPr>
              <a:t>diamniotic</a:t>
            </a:r>
            <a:r>
              <a:rPr lang="en-US" sz="2000" dirty="0" smtClean="0">
                <a:solidFill>
                  <a:srgbClr val="FF0000"/>
                </a:solidFill>
              </a:rPr>
              <a:t>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On 12 weeks gestation what are you should look for on US ?</a:t>
            </a:r>
            <a:endParaRPr lang="en-US" sz="2000" dirty="0" smtClean="0">
              <a:solidFill>
                <a:schemeClr val="tx1"/>
              </a:solidFill>
            </a:endParaRPr>
          </a:p>
          <a:p>
            <a:pPr algn="l" rtl="0"/>
            <a:r>
              <a:rPr lang="en-US" sz="2000" dirty="0" smtClean="0">
                <a:solidFill>
                  <a:srgbClr val="FF0000"/>
                </a:solidFill>
              </a:rPr>
              <a:t>Viability , </a:t>
            </a:r>
            <a:r>
              <a:rPr lang="en-US" sz="2000" dirty="0" err="1" smtClean="0">
                <a:solidFill>
                  <a:srgbClr val="FF0000"/>
                </a:solidFill>
              </a:rPr>
              <a:t>chorionicity</a:t>
            </a:r>
            <a:r>
              <a:rPr lang="en-US" sz="2000" dirty="0" smtClean="0">
                <a:solidFill>
                  <a:srgbClr val="FF0000"/>
                </a:solidFill>
              </a:rPr>
              <a:t> , fetal survey , </a:t>
            </a:r>
            <a:r>
              <a:rPr lang="en-US" sz="2000" dirty="0" err="1" smtClean="0">
                <a:solidFill>
                  <a:srgbClr val="FF0000"/>
                </a:solidFill>
              </a:rPr>
              <a:t>nuchal</a:t>
            </a:r>
            <a:r>
              <a:rPr lang="en-US" sz="2000" dirty="0" smtClean="0">
                <a:solidFill>
                  <a:srgbClr val="FF0000"/>
                </a:solidFill>
              </a:rPr>
              <a:t> </a:t>
            </a:r>
            <a:r>
              <a:rPr lang="en-US" sz="2000" dirty="0" err="1" smtClean="0">
                <a:solidFill>
                  <a:srgbClr val="FF0000"/>
                </a:solidFill>
              </a:rPr>
              <a:t>transluscency</a:t>
            </a:r>
            <a:r>
              <a:rPr lang="en-US" sz="2000" dirty="0" smtClean="0">
                <a:solidFill>
                  <a:srgbClr val="FF0000"/>
                </a:solidFill>
              </a:rPr>
              <a:t>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On 18 weeks , you find one baby with </a:t>
            </a:r>
            <a:r>
              <a:rPr lang="en-US" sz="2000" dirty="0" err="1" smtClean="0">
                <a:solidFill>
                  <a:schemeClr val="tx1"/>
                </a:solidFill>
              </a:rPr>
              <a:t>polyhydramnios</a:t>
            </a:r>
            <a:r>
              <a:rPr lang="en-US" sz="2000" dirty="0" smtClean="0">
                <a:solidFill>
                  <a:schemeClr val="tx1"/>
                </a:solidFill>
              </a:rPr>
              <a:t> and the other with </a:t>
            </a:r>
            <a:r>
              <a:rPr lang="en-US" sz="2000" dirty="0" err="1" smtClean="0">
                <a:solidFill>
                  <a:schemeClr val="tx1"/>
                </a:solidFill>
              </a:rPr>
              <a:t>oligo</a:t>
            </a:r>
            <a:r>
              <a:rPr lang="en-US" sz="2000" dirty="0" smtClean="0">
                <a:solidFill>
                  <a:schemeClr val="tx1"/>
                </a:solidFill>
              </a:rPr>
              <a:t> , what is the name of this presentation ?</a:t>
            </a:r>
            <a:endParaRPr lang="en-US" sz="2000" dirty="0" smtClean="0">
              <a:solidFill>
                <a:schemeClr val="tx1"/>
              </a:solidFill>
            </a:endParaRPr>
          </a:p>
          <a:p>
            <a:pPr algn="l" rtl="0"/>
            <a:r>
              <a:rPr lang="en-US" sz="2000" dirty="0" smtClean="0">
                <a:solidFill>
                  <a:srgbClr val="FF0000"/>
                </a:solidFill>
              </a:rPr>
              <a:t>Twin-twin transfusion syndrome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Mention 4 US findings to confirm diagnosis ?</a:t>
            </a:r>
            <a:endParaRPr lang="en-US" sz="2000" dirty="0" smtClean="0">
              <a:solidFill>
                <a:schemeClr val="tx1"/>
              </a:solidFill>
            </a:endParaRPr>
          </a:p>
          <a:p>
            <a:pPr algn="l" rtl="0"/>
            <a:r>
              <a:rPr lang="en-US" sz="2000" dirty="0" smtClean="0">
                <a:solidFill>
                  <a:srgbClr val="FF0000"/>
                </a:solidFill>
              </a:rPr>
              <a:t>Growth </a:t>
            </a:r>
            <a:r>
              <a:rPr lang="en-US" sz="2000" dirty="0" err="1" smtClean="0">
                <a:solidFill>
                  <a:srgbClr val="FF0000"/>
                </a:solidFill>
              </a:rPr>
              <a:t>discordancy</a:t>
            </a:r>
            <a:r>
              <a:rPr lang="en-US" sz="2000" dirty="0" smtClean="0">
                <a:solidFill>
                  <a:srgbClr val="FF0000"/>
                </a:solidFill>
              </a:rPr>
              <a:t> &gt; 20% , same sex , </a:t>
            </a:r>
            <a:r>
              <a:rPr lang="en-US" sz="2000" dirty="0" err="1" smtClean="0">
                <a:solidFill>
                  <a:srgbClr val="FF0000"/>
                </a:solidFill>
              </a:rPr>
              <a:t>monochorionicity</a:t>
            </a:r>
            <a:r>
              <a:rPr lang="en-US" sz="2000" dirty="0" smtClean="0">
                <a:solidFill>
                  <a:srgbClr val="FF0000"/>
                </a:solidFill>
              </a:rPr>
              <a:t> , </a:t>
            </a:r>
            <a:endParaRPr lang="en-US" sz="2000" dirty="0" smtClean="0">
              <a:solidFill>
                <a:srgbClr val="FF0000"/>
              </a:solidFill>
            </a:endParaRPr>
          </a:p>
          <a:p>
            <a:pPr algn="l" rtl="0">
              <a:buFont typeface="Arial" panose="020B0604020202020204" pitchFamily="34" charset="0"/>
              <a:buChar char="•"/>
            </a:pPr>
            <a:r>
              <a:rPr lang="en-US" sz="2000" dirty="0" smtClean="0">
                <a:solidFill>
                  <a:schemeClr val="tx1"/>
                </a:solidFill>
              </a:rPr>
              <a:t>On 22 weeks , if you see one fetus dead , what serious complication associated with it ?and how to confirm it ?</a:t>
            </a:r>
            <a:endParaRPr lang="en-US" sz="2000" dirty="0" smtClean="0">
              <a:solidFill>
                <a:schemeClr val="tx1"/>
              </a:solidFill>
            </a:endParaRPr>
          </a:p>
          <a:p>
            <a:pPr algn="l" rtl="0"/>
            <a:r>
              <a:rPr lang="en-US" sz="2000" dirty="0" smtClean="0">
                <a:solidFill>
                  <a:srgbClr val="FF0000"/>
                </a:solidFill>
              </a:rPr>
              <a:t>DIC , by PT , PTT , fibrinogen , </a:t>
            </a:r>
            <a:r>
              <a:rPr lang="en-US" sz="2000" dirty="0" err="1" smtClean="0">
                <a:solidFill>
                  <a:srgbClr val="FF0000"/>
                </a:solidFill>
              </a:rPr>
              <a:t>plt</a:t>
            </a:r>
            <a:r>
              <a:rPr lang="en-US" sz="2000" dirty="0" smtClean="0">
                <a:solidFill>
                  <a:srgbClr val="FF0000"/>
                </a:solidFill>
              </a:rPr>
              <a:t> count </a:t>
            </a:r>
            <a:endParaRPr lang="en-US" sz="2000" dirty="0" smtClean="0">
              <a:solidFill>
                <a:srgbClr val="FF0000"/>
              </a:solidFill>
            </a:endParaRPr>
          </a:p>
        </p:txBody>
      </p:sp>
      <p:pic>
        <p:nvPicPr>
          <p:cNvPr id="7" name="Picture 2" descr="yosef 003"/>
          <p:cNvPicPr>
            <a:picLocks noGrp="1" noChangeAspect="1" noChangeArrowheads="1"/>
          </p:cNvPicPr>
          <p:nvPr>
            <p:ph idx="1"/>
          </p:nvPr>
        </p:nvPicPr>
        <p:blipFill>
          <a:blip r:embed="rId1" cstate="print"/>
          <a:srcRect l="3893" t="5398" r="52561" b="29078"/>
          <a:stretch>
            <a:fillRect/>
          </a:stretch>
        </p:blipFill>
        <p:spPr>
          <a:xfrm>
            <a:off x="6744677" y="0"/>
            <a:ext cx="5447323" cy="2895600"/>
          </a:xfrm>
          <a:noFill/>
        </p:spPr>
      </p:pic>
      <p:cxnSp>
        <p:nvCxnSpPr>
          <p:cNvPr id="9" name="Straight Arrow Connector 8"/>
          <p:cNvCxnSpPr/>
          <p:nvPr/>
        </p:nvCxnSpPr>
        <p:spPr>
          <a:xfrm>
            <a:off x="5994400" y="1600200"/>
            <a:ext cx="2032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s 2"/>
          <p:cNvSpPr/>
          <p:nvPr/>
        </p:nvSpPr>
        <p:spPr>
          <a:xfrm>
            <a:off x="90170" y="289560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Rectangles 9"/>
          <p:cNvSpPr/>
          <p:nvPr/>
        </p:nvSpPr>
        <p:spPr>
          <a:xfrm>
            <a:off x="90170" y="3500755"/>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 name="Rectangles 10"/>
          <p:cNvSpPr/>
          <p:nvPr/>
        </p:nvSpPr>
        <p:spPr>
          <a:xfrm>
            <a:off x="90170" y="4084955"/>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Rectangles 11"/>
          <p:cNvSpPr/>
          <p:nvPr/>
        </p:nvSpPr>
        <p:spPr>
          <a:xfrm>
            <a:off x="90170" y="500253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ectangles 12"/>
          <p:cNvSpPr/>
          <p:nvPr/>
        </p:nvSpPr>
        <p:spPr>
          <a:xfrm>
            <a:off x="90170" y="566166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Rectangles 13"/>
          <p:cNvSpPr/>
          <p:nvPr/>
        </p:nvSpPr>
        <p:spPr>
          <a:xfrm>
            <a:off x="90170" y="630428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P spid="11" grpId="0" bldLvl="0" animBg="1"/>
      <p:bldP spid="12" grpId="0" bldLvl="0" animBg="1"/>
      <p:bldP spid="13" grpId="0" bldLvl="0" animBg="1"/>
      <p:bldP spid="14"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p:txBody>
          <a:bodyPr/>
          <a:lstStyle/>
          <a:p>
            <a:endParaRPr lang="ar-JO"/>
          </a:p>
        </p:txBody>
      </p:sp>
      <p:pic>
        <p:nvPicPr>
          <p:cNvPr id="3074" name="Picture 2" descr="C:\Users\Administrator\Desktop\أسئلة سنوات\سنة خامسة\نسائية\ميني اوسكي\a3cbf7e8e8a6b2991f5a76b237be536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044" y="1125114"/>
            <a:ext cx="9875520" cy="1472184"/>
          </a:xfrm>
        </p:spPr>
        <p:txBody>
          <a:bodyPr/>
          <a:lstStyle/>
          <a:p>
            <a:r>
              <a:rPr lang="en-US" dirty="0"/>
              <a:t>Mini-OSCE  </a:t>
            </a:r>
            <a:r>
              <a:rPr lang="en-US" dirty="0" err="1"/>
              <a:t>Obs</a:t>
            </a:r>
            <a:r>
              <a:rPr lang="en-US" dirty="0"/>
              <a:t> &amp; </a:t>
            </a:r>
            <a:r>
              <a:rPr lang="en-US" dirty="0" err="1"/>
              <a:t>Gyn</a:t>
            </a:r>
            <a:br>
              <a:rPr lang="en-US" dirty="0"/>
            </a:br>
            <a:r>
              <a:rPr lang="en-US" dirty="0"/>
              <a:t>14/4/2019</a:t>
            </a:r>
            <a:endParaRPr lang="en-US" dirty="0"/>
          </a:p>
        </p:txBody>
      </p:sp>
      <p:sp>
        <p:nvSpPr>
          <p:cNvPr id="3" name="Subtitle 2"/>
          <p:cNvSpPr>
            <a:spLocks noGrp="1"/>
          </p:cNvSpPr>
          <p:nvPr>
            <p:ph type="subTitle" idx="1"/>
          </p:nvPr>
        </p:nvSpPr>
        <p:spPr>
          <a:xfrm>
            <a:off x="3407702" y="2710813"/>
            <a:ext cx="6268561" cy="2434393"/>
          </a:xfrm>
        </p:spPr>
        <p:txBody>
          <a:bodyPr>
            <a:normAutofit fontScale="85000" lnSpcReduction="10000"/>
          </a:bodyPr>
          <a:lstStyle/>
          <a:p>
            <a:pPr marL="82550" algn="l" rtl="0"/>
            <a:r>
              <a:rPr lang="en-US" dirty="0"/>
              <a:t>1 - Face presentation</a:t>
            </a:r>
            <a:endParaRPr lang="en-US" dirty="0"/>
          </a:p>
          <a:p>
            <a:pPr marL="82550" algn="l" rtl="0"/>
            <a:r>
              <a:rPr lang="en-US" dirty="0"/>
              <a:t>2 - Hyper emesis </a:t>
            </a:r>
            <a:r>
              <a:rPr lang="en-US" dirty="0" err="1"/>
              <a:t>gravi</a:t>
            </a:r>
            <a:endParaRPr lang="en-US" dirty="0"/>
          </a:p>
          <a:p>
            <a:pPr marL="82550" algn="l" rtl="0"/>
            <a:r>
              <a:rPr lang="en-US" dirty="0"/>
              <a:t>3 - ectopic pregnancy</a:t>
            </a:r>
            <a:endParaRPr lang="en-US" dirty="0"/>
          </a:p>
          <a:p>
            <a:pPr marL="82550" algn="l" rtl="0"/>
            <a:r>
              <a:rPr lang="en-US" dirty="0"/>
              <a:t>4 - Poly cystic ovarian syndrome</a:t>
            </a:r>
            <a:endParaRPr lang="en-US" dirty="0"/>
          </a:p>
          <a:p>
            <a:pPr marL="82550" algn="l" rtl="0"/>
            <a:r>
              <a:rPr lang="en-US" dirty="0"/>
              <a:t>5 - </a:t>
            </a:r>
            <a:r>
              <a:rPr lang="en-US" dirty="0" smtClean="0"/>
              <a:t>Prolapse</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8636"/>
            <a:ext cx="10972800" cy="1143000"/>
          </a:xfrm>
        </p:spPr>
        <p:txBody>
          <a:bodyPr/>
          <a:lstStyle/>
          <a:p>
            <a:r>
              <a:rPr lang="en-US" b="1" u="sng" dirty="0" smtClean="0"/>
              <a:t>Q1</a:t>
            </a:r>
            <a:endParaRPr lang="en-US" b="1" u="sng" dirty="0"/>
          </a:p>
        </p:txBody>
      </p:sp>
      <p:sp>
        <p:nvSpPr>
          <p:cNvPr id="3" name="عنوان فرعي 2"/>
          <p:cNvSpPr>
            <a:spLocks noGrp="1"/>
          </p:cNvSpPr>
          <p:nvPr>
            <p:ph idx="1"/>
          </p:nvPr>
        </p:nvSpPr>
        <p:spPr>
          <a:xfrm>
            <a:off x="527381" y="1318457"/>
            <a:ext cx="10972800" cy="4525963"/>
          </a:xfrm>
        </p:spPr>
        <p:txBody>
          <a:bodyPr>
            <a:noAutofit/>
          </a:bodyPr>
          <a:lstStyle/>
          <a:p>
            <a:pPr algn="l" rtl="0" fontAlgn="ctr"/>
            <a:r>
              <a:rPr lang="en-US" sz="2000" b="0" i="0" dirty="0">
                <a:solidFill>
                  <a:schemeClr val="tx1">
                    <a:lumMod val="75000"/>
                    <a:lumOff val="25000"/>
                  </a:schemeClr>
                </a:solidFill>
                <a:effectLst/>
                <a:latin typeface="Calibri" panose="020F0502020204030204" charset="0"/>
                <a:cs typeface="Calibri" panose="020F0502020204030204" charset="0"/>
              </a:rPr>
              <a:t>1 _ </a:t>
            </a:r>
            <a:r>
              <a:rPr lang="en-US" sz="2000" b="0" i="0" dirty="0" err="1">
                <a:solidFill>
                  <a:schemeClr val="tx1">
                    <a:lumMod val="75000"/>
                    <a:lumOff val="25000"/>
                  </a:schemeClr>
                </a:solidFill>
                <a:effectLst/>
                <a:latin typeface="Calibri" panose="020F0502020204030204" charset="0"/>
                <a:cs typeface="Calibri" panose="020F0502020204030204" charset="0"/>
              </a:rPr>
              <a:t>Whats</a:t>
            </a:r>
            <a:r>
              <a:rPr lang="en-US" sz="2000" b="0" i="0" dirty="0">
                <a:solidFill>
                  <a:schemeClr val="tx1">
                    <a:lumMod val="75000"/>
                    <a:lumOff val="25000"/>
                  </a:schemeClr>
                </a:solidFill>
                <a:effectLst/>
                <a:latin typeface="Calibri" panose="020F0502020204030204" charset="0"/>
                <a:cs typeface="Calibri" panose="020F0502020204030204" charset="0"/>
              </a:rPr>
              <a:t> the lie of this presentation?</a:t>
            </a:r>
            <a:br>
              <a:rPr lang="en-US" sz="2000" b="0" i="0" dirty="0">
                <a:solidFill>
                  <a:schemeClr val="tx1">
                    <a:lumMod val="75000"/>
                    <a:lumOff val="25000"/>
                  </a:schemeClr>
                </a:solidFill>
                <a:effectLst/>
                <a:latin typeface="Calibri" panose="020F0502020204030204" charset="0"/>
                <a:cs typeface="Calibri" panose="020F0502020204030204" charset="0"/>
              </a:rPr>
            </a:br>
            <a:r>
              <a:rPr lang="en-US" sz="2000" dirty="0">
                <a:solidFill>
                  <a:srgbClr val="FF0000"/>
                </a:solidFill>
                <a:latin typeface="Calibri" panose="020F0502020204030204" charset="0"/>
                <a:cs typeface="Calibri" panose="020F0502020204030204" charset="0"/>
              </a:rPr>
              <a:t>Face presentation with Vertical lie</a:t>
            </a:r>
            <a:r>
              <a:rPr lang="en-US" sz="2000" dirty="0">
                <a:solidFill>
                  <a:schemeClr val="tx1">
                    <a:lumMod val="75000"/>
                    <a:lumOff val="25000"/>
                  </a:schemeClr>
                </a:solidFill>
                <a:latin typeface="Calibri" panose="020F0502020204030204" charset="0"/>
                <a:cs typeface="Calibri" panose="020F0502020204030204" charset="0"/>
              </a:rPr>
              <a:t> </a:t>
            </a:r>
            <a:endParaRPr lang="en-US" sz="2000" b="0" i="0" dirty="0">
              <a:solidFill>
                <a:schemeClr val="tx1">
                  <a:lumMod val="75000"/>
                  <a:lumOff val="25000"/>
                </a:schemeClr>
              </a:solidFill>
              <a:effectLst/>
              <a:latin typeface="Calibri" panose="020F0502020204030204" charset="0"/>
              <a:cs typeface="Calibri" panose="020F0502020204030204" charset="0"/>
            </a:endParaRPr>
          </a:p>
          <a:p>
            <a:pPr algn="l" rtl="0" fontAlgn="ctr"/>
            <a:endParaRPr lang="en-US" sz="2000" b="0" i="0" dirty="0">
              <a:solidFill>
                <a:schemeClr val="tx1">
                  <a:lumMod val="75000"/>
                  <a:lumOff val="25000"/>
                </a:schemeClr>
              </a:solidFill>
              <a:effectLst/>
              <a:latin typeface="Calibri" panose="020F0502020204030204" charset="0"/>
              <a:cs typeface="Calibri" panose="020F0502020204030204" charset="0"/>
            </a:endParaRPr>
          </a:p>
          <a:p>
            <a:pPr algn="l" rtl="0" fontAlgn="ctr"/>
            <a:r>
              <a:rPr lang="en-US" sz="2000" b="0" i="0" dirty="0">
                <a:solidFill>
                  <a:schemeClr val="tx1">
                    <a:lumMod val="75000"/>
                    <a:lumOff val="25000"/>
                  </a:schemeClr>
                </a:solidFill>
                <a:effectLst/>
                <a:latin typeface="Calibri" panose="020F0502020204030204" charset="0"/>
                <a:cs typeface="Calibri" panose="020F0502020204030204" charset="0"/>
              </a:rPr>
              <a:t>2_ </a:t>
            </a:r>
            <a:r>
              <a:rPr lang="en-US" sz="2000" b="0" i="0" dirty="0" err="1">
                <a:solidFill>
                  <a:schemeClr val="tx1">
                    <a:lumMod val="75000"/>
                    <a:lumOff val="25000"/>
                  </a:schemeClr>
                </a:solidFill>
                <a:effectLst/>
                <a:latin typeface="Calibri" panose="020F0502020204030204" charset="0"/>
                <a:cs typeface="Calibri" panose="020F0502020204030204" charset="0"/>
              </a:rPr>
              <a:t>Whats</a:t>
            </a:r>
            <a:r>
              <a:rPr lang="en-US" sz="2000" b="0" i="0" dirty="0">
                <a:solidFill>
                  <a:schemeClr val="tx1">
                    <a:lumMod val="75000"/>
                    <a:lumOff val="25000"/>
                  </a:schemeClr>
                </a:solidFill>
                <a:effectLst/>
                <a:latin typeface="Calibri" panose="020F0502020204030204" charset="0"/>
                <a:cs typeface="Calibri" panose="020F0502020204030204" charset="0"/>
              </a:rPr>
              <a:t> the presenting diameter? And its length?</a:t>
            </a:r>
            <a:br>
              <a:rPr lang="en-US" sz="2000" dirty="0">
                <a:latin typeface="Calibri" panose="020F0502020204030204" charset="0"/>
                <a:cs typeface="Calibri" panose="020F0502020204030204" charset="0"/>
              </a:rPr>
            </a:br>
            <a:r>
              <a:rPr lang="en-US" sz="2000" dirty="0">
                <a:latin typeface="Calibri" panose="020F0502020204030204" charset="0"/>
                <a:cs typeface="Calibri" panose="020F0502020204030204" charset="0"/>
              </a:rPr>
              <a:t>•</a:t>
            </a:r>
            <a:r>
              <a:rPr lang="en-US" sz="2000" dirty="0" err="1">
                <a:solidFill>
                  <a:srgbClr val="FF0000"/>
                </a:solidFill>
                <a:latin typeface="Calibri" panose="020F0502020204030204" charset="0"/>
                <a:cs typeface="Calibri" panose="020F0502020204030204" charset="0"/>
              </a:rPr>
              <a:t>Submento</a:t>
            </a:r>
            <a:r>
              <a:rPr lang="en-US" sz="2000" dirty="0">
                <a:solidFill>
                  <a:srgbClr val="FF0000"/>
                </a:solidFill>
                <a:latin typeface="Calibri" panose="020F0502020204030204" charset="0"/>
                <a:cs typeface="Calibri" panose="020F0502020204030204" charset="0"/>
              </a:rPr>
              <a:t>-bregmatic in </a:t>
            </a:r>
            <a:r>
              <a:rPr lang="en-US" sz="2000" dirty="0" err="1">
                <a:solidFill>
                  <a:srgbClr val="FF0000"/>
                </a:solidFill>
                <a:latin typeface="Calibri" panose="020F0502020204030204" charset="0"/>
                <a:cs typeface="Calibri" panose="020F0502020204030204" charset="0"/>
              </a:rPr>
              <a:t>mento</a:t>
            </a:r>
            <a:r>
              <a:rPr lang="en-US" sz="2000" dirty="0">
                <a:solidFill>
                  <a:srgbClr val="FF0000"/>
                </a:solidFill>
                <a:latin typeface="Calibri" panose="020F0502020204030204" charset="0"/>
                <a:cs typeface="Calibri" panose="020F0502020204030204" charset="0"/>
              </a:rPr>
              <a:t>-anterior 9.5 cm</a:t>
            </a:r>
            <a:endParaRPr lang="en-US" sz="2000" dirty="0">
              <a:solidFill>
                <a:srgbClr val="FF0000"/>
              </a:solidFill>
              <a:latin typeface="Calibri" panose="020F0502020204030204" charset="0"/>
              <a:cs typeface="Calibri" panose="020F0502020204030204" charset="0"/>
            </a:endParaRPr>
          </a:p>
          <a:p>
            <a:pPr algn="l" rtl="0" fontAlgn="ctr"/>
            <a:r>
              <a:rPr lang="en-US" sz="2000" dirty="0">
                <a:solidFill>
                  <a:srgbClr val="FF0000"/>
                </a:solidFill>
                <a:latin typeface="Calibri" panose="020F0502020204030204" charset="0"/>
                <a:cs typeface="Calibri" panose="020F0502020204030204" charset="0"/>
              </a:rPr>
              <a:t>•Face </a:t>
            </a:r>
            <a:r>
              <a:rPr lang="en-US" sz="2000" dirty="0" err="1">
                <a:solidFill>
                  <a:srgbClr val="FF0000"/>
                </a:solidFill>
                <a:latin typeface="Calibri" panose="020F0502020204030204" charset="0"/>
                <a:cs typeface="Calibri" panose="020F0502020204030204" charset="0"/>
              </a:rPr>
              <a:t>mento</a:t>
            </a:r>
            <a:r>
              <a:rPr lang="en-US" sz="2000" dirty="0">
                <a:solidFill>
                  <a:srgbClr val="FF0000"/>
                </a:solidFill>
                <a:latin typeface="Calibri" panose="020F0502020204030204" charset="0"/>
                <a:cs typeface="Calibri" panose="020F0502020204030204" charset="0"/>
              </a:rPr>
              <a:t> </a:t>
            </a:r>
            <a:r>
              <a:rPr lang="en-US" sz="2000" dirty="0" err="1">
                <a:solidFill>
                  <a:srgbClr val="FF0000"/>
                </a:solidFill>
                <a:latin typeface="Calibri" panose="020F0502020204030204" charset="0"/>
                <a:cs typeface="Calibri" panose="020F0502020204030204" charset="0"/>
              </a:rPr>
              <a:t>posteriorbregma</a:t>
            </a:r>
            <a:r>
              <a:rPr lang="en-US" sz="2000" dirty="0">
                <a:solidFill>
                  <a:srgbClr val="FF0000"/>
                </a:solidFill>
                <a:latin typeface="Calibri" panose="020F0502020204030204" charset="0"/>
                <a:cs typeface="Calibri" panose="020F0502020204030204" charset="0"/>
              </a:rPr>
              <a:t>-sternal diameter 18 cm</a:t>
            </a:r>
            <a:br>
              <a:rPr lang="en-US" sz="2000" b="0" i="0" dirty="0">
                <a:solidFill>
                  <a:schemeClr val="tx1">
                    <a:lumMod val="75000"/>
                    <a:lumOff val="25000"/>
                  </a:schemeClr>
                </a:solidFill>
                <a:effectLst/>
                <a:latin typeface="Calibri" panose="020F0502020204030204" charset="0"/>
                <a:cs typeface="Calibri" panose="020F0502020204030204" charset="0"/>
              </a:rPr>
            </a:br>
            <a:endParaRPr lang="en-US" sz="2000" b="0" i="0" dirty="0">
              <a:solidFill>
                <a:schemeClr val="tx1">
                  <a:lumMod val="75000"/>
                  <a:lumOff val="25000"/>
                </a:schemeClr>
              </a:solidFill>
              <a:effectLst/>
              <a:latin typeface="Calibri" panose="020F0502020204030204" charset="0"/>
              <a:cs typeface="Calibri" panose="020F0502020204030204" charset="0"/>
            </a:endParaRPr>
          </a:p>
          <a:p>
            <a:pPr algn="l" rtl="0" fontAlgn="ctr"/>
            <a:r>
              <a:rPr lang="en-US" sz="2000" b="0" i="0" dirty="0">
                <a:solidFill>
                  <a:schemeClr val="tx1">
                    <a:lumMod val="75000"/>
                    <a:lumOff val="25000"/>
                  </a:schemeClr>
                </a:solidFill>
                <a:effectLst/>
                <a:latin typeface="Calibri" panose="020F0502020204030204" charset="0"/>
                <a:cs typeface="Calibri" panose="020F0502020204030204" charset="0"/>
              </a:rPr>
              <a:t>3_mention 4 causes of this presentation?</a:t>
            </a:r>
            <a:br>
              <a:rPr lang="en-US" sz="2000" b="0" i="0" dirty="0">
                <a:solidFill>
                  <a:schemeClr val="tx1">
                    <a:lumMod val="75000"/>
                    <a:lumOff val="25000"/>
                  </a:schemeClr>
                </a:solidFill>
                <a:effectLst/>
                <a:latin typeface="Calibri" panose="020F0502020204030204" charset="0"/>
                <a:cs typeface="Calibri" panose="020F0502020204030204" charset="0"/>
              </a:rPr>
            </a:br>
            <a:endParaRPr lang="en-US" sz="2000" b="0" i="0" dirty="0">
              <a:solidFill>
                <a:schemeClr val="tx1">
                  <a:lumMod val="75000"/>
                  <a:lumOff val="25000"/>
                </a:schemeClr>
              </a:solidFill>
              <a:effectLst/>
              <a:latin typeface="Calibri" panose="020F0502020204030204" charset="0"/>
              <a:cs typeface="Calibri" panose="020F0502020204030204" charset="0"/>
            </a:endParaRPr>
          </a:p>
          <a:p>
            <a:pPr algn="l" rtl="0" fontAlgn="ctr"/>
            <a:r>
              <a:rPr lang="en-US" sz="2000" b="0" i="0" dirty="0">
                <a:solidFill>
                  <a:schemeClr val="tx1"/>
                </a:solidFill>
                <a:effectLst/>
                <a:latin typeface="Calibri" panose="020F0502020204030204" charset="0"/>
                <a:cs typeface="Calibri" panose="020F0502020204030204" charset="0"/>
              </a:rPr>
              <a:t>Pelvic block </a:t>
            </a:r>
            <a:r>
              <a:rPr lang="en-US" sz="2000" b="0" i="0" dirty="0">
                <a:solidFill>
                  <a:srgbClr val="FF0000"/>
                </a:solidFill>
                <a:effectLst/>
                <a:latin typeface="Calibri" panose="020F0502020204030204" charset="0"/>
                <a:cs typeface="Calibri" panose="020F0502020204030204" charset="0"/>
              </a:rPr>
              <a:t>(pelvic </a:t>
            </a:r>
            <a:r>
              <a:rPr lang="en-US" sz="2000" b="0" i="0" dirty="0" err="1">
                <a:solidFill>
                  <a:srgbClr val="FF0000"/>
                </a:solidFill>
                <a:effectLst/>
                <a:latin typeface="Calibri" panose="020F0502020204030204" charset="0"/>
                <a:cs typeface="Calibri" panose="020F0502020204030204" charset="0"/>
              </a:rPr>
              <a:t>tumer,fibroid,pelvic</a:t>
            </a:r>
            <a:r>
              <a:rPr lang="en-US" sz="2000" b="0" i="0" dirty="0">
                <a:solidFill>
                  <a:srgbClr val="FF0000"/>
                </a:solidFill>
                <a:effectLst/>
                <a:latin typeface="Calibri" panose="020F0502020204030204" charset="0"/>
                <a:cs typeface="Calibri" panose="020F0502020204030204" charset="0"/>
              </a:rPr>
              <a:t> shape)</a:t>
            </a:r>
            <a:endParaRPr lang="en-US" sz="2000" b="0" i="0" dirty="0">
              <a:solidFill>
                <a:srgbClr val="FF0000"/>
              </a:solidFill>
              <a:effectLst/>
              <a:latin typeface="Calibri" panose="020F0502020204030204" charset="0"/>
              <a:cs typeface="Calibri" panose="020F0502020204030204" charset="0"/>
            </a:endParaRPr>
          </a:p>
          <a:p>
            <a:pPr algn="l" rtl="0" fontAlgn="ctr"/>
            <a:endParaRPr lang="en-US" sz="2000" dirty="0">
              <a:solidFill>
                <a:schemeClr val="tx1"/>
              </a:solidFill>
              <a:latin typeface="Calibri" panose="020F0502020204030204" charset="0"/>
              <a:cs typeface="Calibri" panose="020F0502020204030204" charset="0"/>
            </a:endParaRPr>
          </a:p>
          <a:p>
            <a:pPr algn="l" rtl="0" fontAlgn="ctr"/>
            <a:r>
              <a:rPr lang="en-US" sz="2000" dirty="0">
                <a:solidFill>
                  <a:schemeClr val="tx1"/>
                </a:solidFill>
                <a:latin typeface="Calibri" panose="020F0502020204030204" charset="0"/>
                <a:cs typeface="Calibri" panose="020F0502020204030204" charset="0"/>
              </a:rPr>
              <a:t>decreased uterine polarity </a:t>
            </a:r>
            <a:r>
              <a:rPr lang="en-US" sz="2000" dirty="0">
                <a:solidFill>
                  <a:srgbClr val="FF0000"/>
                </a:solidFill>
                <a:latin typeface="Calibri" panose="020F0502020204030204" charset="0"/>
                <a:cs typeface="Calibri" panose="020F0502020204030204" charset="0"/>
              </a:rPr>
              <a:t>( Grand </a:t>
            </a:r>
            <a:r>
              <a:rPr lang="en-US" sz="2000" dirty="0" err="1">
                <a:solidFill>
                  <a:srgbClr val="FF0000"/>
                </a:solidFill>
                <a:latin typeface="Calibri" panose="020F0502020204030204" charset="0"/>
                <a:cs typeface="Calibri" panose="020F0502020204030204" charset="0"/>
              </a:rPr>
              <a:t>multiparty,Uterine</a:t>
            </a:r>
            <a:r>
              <a:rPr lang="en-US" sz="2000" dirty="0">
                <a:solidFill>
                  <a:srgbClr val="FF0000"/>
                </a:solidFill>
                <a:latin typeface="Calibri" panose="020F0502020204030204" charset="0"/>
                <a:cs typeface="Calibri" panose="020F0502020204030204" charset="0"/>
              </a:rPr>
              <a:t> malformation)</a:t>
            </a:r>
            <a:endParaRPr lang="en-US" sz="2000" dirty="0">
              <a:solidFill>
                <a:srgbClr val="FF0000"/>
              </a:solidFill>
              <a:latin typeface="Calibri" panose="020F0502020204030204" charset="0"/>
              <a:cs typeface="Calibri" panose="020F0502020204030204" charset="0"/>
            </a:endParaRPr>
          </a:p>
          <a:p>
            <a:pPr algn="l" rtl="0" fontAlgn="ctr"/>
            <a:endParaRPr lang="en-US" sz="2000" dirty="0">
              <a:solidFill>
                <a:schemeClr val="tx1"/>
              </a:solidFill>
              <a:latin typeface="Calibri" panose="020F0502020204030204" charset="0"/>
              <a:cs typeface="Calibri" panose="020F0502020204030204" charset="0"/>
            </a:endParaRPr>
          </a:p>
          <a:p>
            <a:pPr algn="l" rtl="0" fontAlgn="ctr"/>
            <a:r>
              <a:rPr lang="en-US" sz="2000" dirty="0" err="1">
                <a:solidFill>
                  <a:schemeClr val="tx1"/>
                </a:solidFill>
                <a:latin typeface="Calibri" panose="020F0502020204030204" charset="0"/>
                <a:cs typeface="Calibri" panose="020F0502020204030204" charset="0"/>
              </a:rPr>
              <a:t>altred</a:t>
            </a:r>
            <a:r>
              <a:rPr lang="en-US" sz="2000" dirty="0">
                <a:solidFill>
                  <a:schemeClr val="tx1"/>
                </a:solidFill>
                <a:latin typeface="Calibri" panose="020F0502020204030204" charset="0"/>
                <a:cs typeface="Calibri" panose="020F0502020204030204" charset="0"/>
              </a:rPr>
              <a:t> fetal mobility (</a:t>
            </a:r>
            <a:r>
              <a:rPr lang="en-US" sz="2000" dirty="0">
                <a:solidFill>
                  <a:srgbClr val="FF0000"/>
                </a:solidFill>
                <a:latin typeface="Calibri" panose="020F0502020204030204" charset="0"/>
                <a:cs typeface="Calibri" panose="020F0502020204030204" charset="0"/>
              </a:rPr>
              <a:t>•IUGR •Prematurity •Macrosomia  •Polyhydramnios or oligohydramnios •Multiply gestation •Fetal abnormality)</a:t>
            </a:r>
            <a:endParaRPr lang="en-US" sz="2000" b="0" i="0" dirty="0">
              <a:solidFill>
                <a:srgbClr val="FF0000"/>
              </a:solidFill>
              <a:effectLst/>
              <a:latin typeface="Calibri" panose="020F0502020204030204" charset="0"/>
              <a:cs typeface="Calibri" panose="020F0502020204030204" charset="0"/>
            </a:endParaRPr>
          </a:p>
        </p:txBody>
      </p:sp>
      <p:pic>
        <p:nvPicPr>
          <p:cNvPr id="1026" name="Picture 2" descr="Ø±Ø¨ÙØ§ ØªØ­ØªÙÙ Ø§ÙØµÙØ±Ø© Ø¹ÙÙ: ââØ´Ø®Øµ Ø£Ù Ø£ÙØ«Ø±ââ"/>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80310" y="188640"/>
            <a:ext cx="3094271" cy="225963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s 11"/>
          <p:cNvSpPr/>
          <p:nvPr/>
        </p:nvSpPr>
        <p:spPr>
          <a:xfrm>
            <a:off x="827405" y="162306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ectangles 12"/>
          <p:cNvSpPr/>
          <p:nvPr/>
        </p:nvSpPr>
        <p:spPr>
          <a:xfrm>
            <a:off x="586740" y="2670175"/>
            <a:ext cx="7818120" cy="875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6" name="Rectangles 15"/>
          <p:cNvSpPr/>
          <p:nvPr/>
        </p:nvSpPr>
        <p:spPr>
          <a:xfrm>
            <a:off x="2105025" y="442214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8" name="Rectangles 17"/>
          <p:cNvSpPr/>
          <p:nvPr/>
        </p:nvSpPr>
        <p:spPr>
          <a:xfrm>
            <a:off x="3558540" y="523113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9" name="Freeform 18"/>
          <p:cNvSpPr/>
          <p:nvPr/>
        </p:nvSpPr>
        <p:spPr>
          <a:xfrm>
            <a:off x="586740" y="5844540"/>
            <a:ext cx="10163810" cy="758190"/>
          </a:xfrm>
          <a:custGeom>
            <a:avLst/>
            <a:gdLst>
              <a:gd name="connsiteX0" fmla="*/ 3747 w 16006"/>
              <a:gd name="connsiteY0" fmla="*/ 0 h 854"/>
              <a:gd name="connsiteX1" fmla="*/ 16006 w 16006"/>
              <a:gd name="connsiteY1" fmla="*/ 0 h 854"/>
              <a:gd name="connsiteX2" fmla="*/ 16006 w 16006"/>
              <a:gd name="connsiteY2" fmla="*/ 854 h 854"/>
              <a:gd name="connsiteX3" fmla="*/ 3747 w 16006"/>
              <a:gd name="connsiteY3" fmla="*/ 854 h 854"/>
              <a:gd name="connsiteX4" fmla="*/ 0 w 16006"/>
              <a:gd name="connsiteY4" fmla="*/ 692 h 854"/>
              <a:gd name="connsiteX5" fmla="*/ 3718 w 16006"/>
              <a:gd name="connsiteY5" fmla="*/ 495 h 854"/>
              <a:gd name="connsiteX6" fmla="*/ 3747 w 16006"/>
              <a:gd name="connsiteY6" fmla="*/ 0 h 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6" h="854">
                <a:moveTo>
                  <a:pt x="3747" y="0"/>
                </a:moveTo>
                <a:lnTo>
                  <a:pt x="16006" y="0"/>
                </a:lnTo>
                <a:lnTo>
                  <a:pt x="16006" y="854"/>
                </a:lnTo>
                <a:lnTo>
                  <a:pt x="3747" y="854"/>
                </a:lnTo>
                <a:cubicBezTo>
                  <a:pt x="1079" y="827"/>
                  <a:pt x="5" y="752"/>
                  <a:pt x="0" y="692"/>
                </a:cubicBezTo>
                <a:cubicBezTo>
                  <a:pt x="-5" y="632"/>
                  <a:pt x="3094" y="610"/>
                  <a:pt x="3718" y="495"/>
                </a:cubicBezTo>
                <a:lnTo>
                  <a:pt x="3747"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6" grpId="0" bldLvl="0" animBg="1"/>
      <p:bldP spid="18" grpId="0" bldLvl="0" animBg="1"/>
      <p:bldP spid="19"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007435" y="620688"/>
            <a:ext cx="9697077" cy="3416320"/>
          </a:xfrm>
          <a:prstGeom prst="rect">
            <a:avLst/>
          </a:prstGeom>
        </p:spPr>
        <p:txBody>
          <a:bodyPr wrap="square">
            <a:spAutoFit/>
          </a:bodyPr>
          <a:lstStyle/>
          <a:p>
            <a:pPr algn="l"/>
            <a:r>
              <a:rPr lang="en-US" sz="2400" dirty="0"/>
              <a:t>4_ how can You deliver this patient </a:t>
            </a:r>
            <a:r>
              <a:rPr lang="en-US" sz="2400" dirty="0" err="1"/>
              <a:t>vaginaly</a:t>
            </a:r>
            <a:r>
              <a:rPr lang="en-US" sz="2400" dirty="0"/>
              <a:t>?</a:t>
            </a:r>
            <a:endParaRPr lang="en-US" sz="2400" dirty="0"/>
          </a:p>
          <a:p>
            <a:pPr algn="l"/>
            <a:r>
              <a:rPr lang="en-US" sz="2400" dirty="0">
                <a:solidFill>
                  <a:srgbClr val="FF0000"/>
                </a:solidFill>
              </a:rPr>
              <a:t>•Vaginal delivery allowed only for face </a:t>
            </a:r>
            <a:r>
              <a:rPr lang="en-US" sz="2400" dirty="0" err="1">
                <a:solidFill>
                  <a:srgbClr val="FF0000"/>
                </a:solidFill>
              </a:rPr>
              <a:t>mento</a:t>
            </a:r>
            <a:r>
              <a:rPr lang="en-US" sz="2400" dirty="0">
                <a:solidFill>
                  <a:srgbClr val="FF0000"/>
                </a:solidFill>
              </a:rPr>
              <a:t> anterior </a:t>
            </a:r>
            <a:endParaRPr lang="en-US" sz="2400" dirty="0">
              <a:solidFill>
                <a:srgbClr val="FF0000"/>
              </a:solidFill>
            </a:endParaRPr>
          </a:p>
          <a:p>
            <a:pPr algn="l"/>
            <a:endParaRPr lang="en-US" sz="2400" dirty="0"/>
          </a:p>
          <a:p>
            <a:pPr algn="l"/>
            <a:r>
              <a:rPr lang="en-US" sz="2400" dirty="0"/>
              <a:t>5_ If you deliver this </a:t>
            </a:r>
            <a:r>
              <a:rPr lang="en-US" sz="2400" dirty="0" err="1"/>
              <a:t>pt</a:t>
            </a:r>
            <a:r>
              <a:rPr lang="en-US" sz="2400" dirty="0"/>
              <a:t> </a:t>
            </a:r>
            <a:r>
              <a:rPr lang="en-US" sz="2400" dirty="0" err="1"/>
              <a:t>vaginaly</a:t>
            </a:r>
            <a:r>
              <a:rPr lang="en-US" sz="2400" dirty="0"/>
              <a:t> </a:t>
            </a:r>
            <a:r>
              <a:rPr lang="en-US" sz="2400" dirty="0" err="1"/>
              <a:t>Whats</a:t>
            </a:r>
            <a:r>
              <a:rPr lang="en-US" sz="2400" dirty="0"/>
              <a:t> the Instrument you want to use? </a:t>
            </a:r>
            <a:endParaRPr lang="en-US" sz="2400" dirty="0">
              <a:solidFill>
                <a:srgbClr val="FF0000"/>
              </a:solidFill>
            </a:endParaRPr>
          </a:p>
          <a:p>
            <a:pPr algn="l"/>
            <a:r>
              <a:rPr lang="en-US" sz="2400" dirty="0">
                <a:solidFill>
                  <a:srgbClr val="FF0000"/>
                </a:solidFill>
              </a:rPr>
              <a:t>(can used forceps only)</a:t>
            </a:r>
            <a:br>
              <a:rPr lang="en-US" sz="2400" dirty="0"/>
            </a:br>
            <a:endParaRPr lang="en-US" sz="2400" dirty="0"/>
          </a:p>
          <a:p>
            <a:pPr algn="l"/>
            <a:r>
              <a:rPr lang="en-US" sz="2400" dirty="0"/>
              <a:t>6_ </a:t>
            </a:r>
            <a:r>
              <a:rPr lang="en-US" sz="2400" dirty="0" err="1"/>
              <a:t>Whats</a:t>
            </a:r>
            <a:r>
              <a:rPr lang="en-US" sz="2400" dirty="0"/>
              <a:t> the causes that lead to deliver her CS ?</a:t>
            </a:r>
            <a:endParaRPr lang="en-US" sz="2400" dirty="0">
              <a:solidFill>
                <a:srgbClr val="FF0000"/>
              </a:solidFill>
            </a:endParaRPr>
          </a:p>
          <a:p>
            <a:pPr algn="l"/>
            <a:r>
              <a:rPr lang="en-US" sz="2400" dirty="0" err="1">
                <a:solidFill>
                  <a:srgbClr val="FF0000"/>
                </a:solidFill>
              </a:rPr>
              <a:t>Mento</a:t>
            </a:r>
            <a:r>
              <a:rPr lang="en-US" sz="2400" dirty="0">
                <a:solidFill>
                  <a:srgbClr val="FF0000"/>
                </a:solidFill>
              </a:rPr>
              <a:t>-posterior only by </a:t>
            </a:r>
            <a:r>
              <a:rPr lang="en-US" sz="2400" dirty="0" err="1">
                <a:solidFill>
                  <a:srgbClr val="FF0000"/>
                </a:solidFill>
              </a:rPr>
              <a:t>cs</a:t>
            </a:r>
            <a:r>
              <a:rPr lang="en-US" sz="2400" dirty="0">
                <a:solidFill>
                  <a:srgbClr val="FF0000"/>
                </a:solidFill>
              </a:rPr>
              <a:t> </a:t>
            </a:r>
            <a:br>
              <a:rPr lang="en-US" sz="2400" dirty="0"/>
            </a:br>
            <a:endParaRPr lang="en-US" sz="2400" dirty="0"/>
          </a:p>
        </p:txBody>
      </p:sp>
      <p:sp>
        <p:nvSpPr>
          <p:cNvPr id="10" name="Rectangles 9"/>
          <p:cNvSpPr/>
          <p:nvPr/>
        </p:nvSpPr>
        <p:spPr>
          <a:xfrm>
            <a:off x="1085850" y="108077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1085850" y="2124075"/>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085850" y="3274695"/>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P spid="3"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Q2</a:t>
            </a:r>
            <a:endParaRPr lang="en-US" b="1" u="sng" dirty="0"/>
          </a:p>
        </p:txBody>
      </p:sp>
      <p:sp>
        <p:nvSpPr>
          <p:cNvPr id="3" name="عنصر نائب للمحتوى 2"/>
          <p:cNvSpPr>
            <a:spLocks noGrp="1"/>
          </p:cNvSpPr>
          <p:nvPr>
            <p:ph idx="1"/>
          </p:nvPr>
        </p:nvSpPr>
        <p:spPr>
          <a:xfrm>
            <a:off x="143339" y="1628800"/>
            <a:ext cx="10972800" cy="4525963"/>
          </a:xfrm>
        </p:spPr>
        <p:txBody>
          <a:bodyPr>
            <a:noAutofit/>
          </a:bodyPr>
          <a:lstStyle/>
          <a:p>
            <a:pPr marL="82550" indent="0" algn="l" rtl="0" fontAlgn="ctr">
              <a:buNone/>
            </a:pPr>
            <a:r>
              <a:rPr lang="en-US" sz="2800" dirty="0"/>
              <a:t>1 _</a:t>
            </a:r>
            <a:r>
              <a:rPr lang="en-US" sz="2800" dirty="0" err="1"/>
              <a:t>Whats</a:t>
            </a:r>
            <a:r>
              <a:rPr lang="en-US" sz="2800" dirty="0"/>
              <a:t> your diagnosis?</a:t>
            </a:r>
            <a:endParaRPr lang="en-US" sz="2800" dirty="0"/>
          </a:p>
          <a:p>
            <a:pPr marL="82550" indent="0" algn="l" rtl="0" fontAlgn="ctr">
              <a:buNone/>
            </a:pPr>
            <a:r>
              <a:rPr lang="en-US" sz="2800" dirty="0" smtClean="0">
                <a:solidFill>
                  <a:srgbClr val="FF0000"/>
                </a:solidFill>
              </a:rPr>
              <a:t>PCOS</a:t>
            </a:r>
            <a:br>
              <a:rPr lang="en-US" sz="2800" dirty="0"/>
            </a:br>
            <a:r>
              <a:rPr lang="en-US" sz="2800" dirty="0"/>
              <a:t>2_ mention 6 result of hormonal abnormalities?</a:t>
            </a:r>
            <a:endParaRPr lang="en-US" sz="2800" dirty="0"/>
          </a:p>
          <a:p>
            <a:pPr marL="82550" indent="0" algn="l" rtl="0" fontAlgn="ctr">
              <a:buNone/>
            </a:pPr>
            <a:r>
              <a:rPr lang="en-US" sz="2800" dirty="0">
                <a:solidFill>
                  <a:srgbClr val="FF0000"/>
                </a:solidFill>
              </a:rPr>
              <a:t>Serum luteinizing hormone (LH) elevated </a:t>
            </a:r>
            <a:endParaRPr lang="en-US" sz="2800" dirty="0">
              <a:solidFill>
                <a:srgbClr val="FF0000"/>
              </a:solidFill>
            </a:endParaRPr>
          </a:p>
          <a:p>
            <a:pPr marL="82550" indent="0" algn="l" rtl="0" fontAlgn="ctr">
              <a:buNone/>
            </a:pPr>
            <a:r>
              <a:rPr lang="en-US" sz="2800" dirty="0">
                <a:solidFill>
                  <a:srgbClr val="FF0000"/>
                </a:solidFill>
              </a:rPr>
              <a:t>Serum </a:t>
            </a:r>
            <a:r>
              <a:rPr lang="en-US" sz="2800" dirty="0" err="1">
                <a:solidFill>
                  <a:srgbClr val="FF0000"/>
                </a:solidFill>
              </a:rPr>
              <a:t>estrone</a:t>
            </a:r>
            <a:r>
              <a:rPr lang="en-US" sz="2800" dirty="0">
                <a:solidFill>
                  <a:srgbClr val="FF0000"/>
                </a:solidFill>
              </a:rPr>
              <a:t> elevated</a:t>
            </a:r>
            <a:endParaRPr lang="en-US" sz="2800" dirty="0">
              <a:solidFill>
                <a:srgbClr val="FF0000"/>
              </a:solidFill>
            </a:endParaRPr>
          </a:p>
          <a:p>
            <a:pPr marL="82550" indent="0" algn="l" rtl="0" fontAlgn="ctr">
              <a:buNone/>
            </a:pPr>
            <a:r>
              <a:rPr lang="en-US" sz="2800" dirty="0">
                <a:solidFill>
                  <a:srgbClr val="FF0000"/>
                </a:solidFill>
              </a:rPr>
              <a:t>Fasting insulin: elevated</a:t>
            </a:r>
            <a:endParaRPr lang="en-US" sz="2800" dirty="0">
              <a:solidFill>
                <a:srgbClr val="FF0000"/>
              </a:solidFill>
            </a:endParaRPr>
          </a:p>
          <a:p>
            <a:pPr marL="82550" indent="0" algn="l" rtl="0" fontAlgn="ctr">
              <a:buNone/>
            </a:pPr>
            <a:r>
              <a:rPr lang="en-US" sz="2800" dirty="0">
                <a:solidFill>
                  <a:srgbClr val="FF0000"/>
                </a:solidFill>
              </a:rPr>
              <a:t>Free testosterone: elevated</a:t>
            </a:r>
            <a:endParaRPr lang="en-US" sz="2800" dirty="0">
              <a:solidFill>
                <a:srgbClr val="FF0000"/>
              </a:solidFill>
            </a:endParaRPr>
          </a:p>
          <a:p>
            <a:pPr marL="82550" indent="0" algn="l" rtl="0" fontAlgn="ctr">
              <a:buNone/>
            </a:pPr>
            <a:r>
              <a:rPr lang="en-US" sz="2800" dirty="0">
                <a:solidFill>
                  <a:srgbClr val="FF0000"/>
                </a:solidFill>
              </a:rPr>
              <a:t> elevated serum androgen level</a:t>
            </a:r>
            <a:endParaRPr lang="en-US" sz="2800" dirty="0">
              <a:solidFill>
                <a:srgbClr val="FF0000"/>
              </a:solidFill>
            </a:endParaRPr>
          </a:p>
          <a:p>
            <a:pPr marL="82550" indent="0" algn="l" rtl="0" fontAlgn="ctr">
              <a:buNone/>
            </a:pPr>
            <a:r>
              <a:rPr lang="en-US" sz="2800" dirty="0">
                <a:solidFill>
                  <a:srgbClr val="FF0000"/>
                </a:solidFill>
              </a:rPr>
              <a:t> </a:t>
            </a:r>
            <a:r>
              <a:rPr lang="en-US" sz="2800" dirty="0" smtClean="0">
                <a:solidFill>
                  <a:srgbClr val="FF0000"/>
                </a:solidFill>
              </a:rPr>
              <a:t>high LH/FSH ratio &gt;2</a:t>
            </a:r>
            <a:endParaRPr lang="en-US" sz="2800" dirty="0">
              <a:solidFill>
                <a:srgbClr val="FF0000"/>
              </a:solidFill>
            </a:endParaRPr>
          </a:p>
          <a:p>
            <a:pPr marL="82550" indent="0" algn="l" rtl="0" fontAlgn="ctr">
              <a:buNone/>
            </a:pPr>
            <a:endParaRPr lang="en-US" sz="2800" dirty="0">
              <a:solidFill>
                <a:srgbClr val="FF0000"/>
              </a:solidFill>
            </a:endParaRPr>
          </a:p>
        </p:txBody>
      </p:sp>
      <p:pic>
        <p:nvPicPr>
          <p:cNvPr id="2050" name="Picture 2" descr="Ø±Ø¨ÙØ§ ØªØ­ØªÙÙ Ø§ÙØµÙØ±Ø© Ø¹ÙÙ: ââÙÙØ¬Ø§Øª ÙÙÙ ØµÙØªÙØ©ââ"/>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20204" y="188640"/>
            <a:ext cx="4008393" cy="21884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s 9"/>
          <p:cNvSpPr/>
          <p:nvPr/>
        </p:nvSpPr>
        <p:spPr>
          <a:xfrm>
            <a:off x="327025" y="224917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267970" y="3049905"/>
            <a:ext cx="7818120" cy="3105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584552"/>
          </a:xfrm>
        </p:spPr>
        <p:txBody>
          <a:bodyPr>
            <a:noAutofit/>
          </a:bodyPr>
          <a:lstStyle/>
          <a:p>
            <a:r>
              <a:rPr lang="en-US" sz="2800" b="1" dirty="0">
                <a:solidFill>
                  <a:srgbClr val="00B050"/>
                </a:solidFill>
              </a:rPr>
              <a:t>5. A 19-year-old patient attends the </a:t>
            </a:r>
            <a:r>
              <a:rPr lang="en-US" sz="2800" b="1" dirty="0" err="1">
                <a:solidFill>
                  <a:srgbClr val="00B050"/>
                </a:solidFill>
              </a:rPr>
              <a:t>gynaecology</a:t>
            </a:r>
            <a:r>
              <a:rPr lang="en-US" sz="2800" b="1" dirty="0">
                <a:solidFill>
                  <a:srgbClr val="00B050"/>
                </a:solidFill>
              </a:rPr>
              <a:t> clinic complaining of heavy painful periods for the last 2 years. The pain usually starts 4-5 days before the onset of blood flow. Back at the age of 16, and due to primary amenorrhea, she had underwent the procedure that is shown in the image. According to her new complaint, and given that no significant findings on exam, the essential investigation for the most probable diagnosis is:</a:t>
            </a:r>
            <a:endParaRPr lang="en-US" sz="2800" b="1" dirty="0">
              <a:solidFill>
                <a:srgbClr val="00B050"/>
              </a:solidFill>
            </a:endParaRPr>
          </a:p>
        </p:txBody>
      </p:sp>
      <p:sp>
        <p:nvSpPr>
          <p:cNvPr id="3" name="Content Placeholder 2"/>
          <p:cNvSpPr>
            <a:spLocks noGrp="1"/>
          </p:cNvSpPr>
          <p:nvPr>
            <p:ph idx="1"/>
          </p:nvPr>
        </p:nvSpPr>
        <p:spPr>
          <a:xfrm>
            <a:off x="410497" y="3377380"/>
            <a:ext cx="4515464" cy="2932317"/>
          </a:xfrm>
        </p:spPr>
        <p:txBody>
          <a:bodyPr>
            <a:normAutofit/>
          </a:bodyPr>
          <a:lstStyle/>
          <a:p>
            <a:pPr marL="0" indent="0">
              <a:buNone/>
            </a:pPr>
            <a:r>
              <a:rPr lang="en-US" dirty="0" smtClean="0">
                <a:solidFill>
                  <a:schemeClr val="tx1"/>
                </a:solidFill>
              </a:rPr>
              <a:t>a</a:t>
            </a:r>
            <a:r>
              <a:rPr lang="en-US" dirty="0">
                <a:solidFill>
                  <a:schemeClr val="tx1"/>
                </a:solidFill>
              </a:rPr>
              <a:t>. Karyotyping </a:t>
            </a:r>
            <a:endParaRPr lang="en-US" dirty="0">
              <a:solidFill>
                <a:schemeClr val="tx1"/>
              </a:solidFill>
            </a:endParaRPr>
          </a:p>
          <a:p>
            <a:pPr marL="0" indent="0">
              <a:buNone/>
            </a:pPr>
            <a:r>
              <a:rPr lang="en-US" dirty="0">
                <a:solidFill>
                  <a:schemeClr val="tx1"/>
                </a:solidFill>
              </a:rPr>
              <a:t>b. Ultrasound scan </a:t>
            </a:r>
            <a:endParaRPr lang="en-US" dirty="0">
              <a:solidFill>
                <a:schemeClr val="tx1"/>
              </a:solidFill>
            </a:endParaRPr>
          </a:p>
          <a:p>
            <a:pPr marL="0" indent="0">
              <a:buNone/>
            </a:pPr>
            <a:r>
              <a:rPr lang="en-US" dirty="0">
                <a:solidFill>
                  <a:schemeClr val="tx1"/>
                </a:solidFill>
              </a:rPr>
              <a:t>c. Diagnostic laparoscopy </a:t>
            </a:r>
            <a:endParaRPr lang="en-US" dirty="0">
              <a:solidFill>
                <a:schemeClr val="tx1"/>
              </a:solidFill>
            </a:endParaRPr>
          </a:p>
          <a:p>
            <a:pPr marL="0" indent="0">
              <a:buNone/>
            </a:pPr>
            <a:r>
              <a:rPr lang="en-US" dirty="0">
                <a:solidFill>
                  <a:schemeClr val="tx1"/>
                </a:solidFill>
              </a:rPr>
              <a:t>d. </a:t>
            </a:r>
            <a:r>
              <a:rPr lang="en-US" dirty="0" err="1">
                <a:solidFill>
                  <a:schemeClr val="tx1"/>
                </a:solidFill>
              </a:rPr>
              <a:t>Urogram</a:t>
            </a:r>
            <a:r>
              <a:rPr lang="en-US" dirty="0">
                <a:solidFill>
                  <a:schemeClr val="tx1"/>
                </a:solidFill>
              </a:rPr>
              <a:t> </a:t>
            </a:r>
            <a:endParaRPr lang="en-US" dirty="0">
              <a:solidFill>
                <a:schemeClr val="tx1"/>
              </a:solidFill>
            </a:endParaRPr>
          </a:p>
          <a:p>
            <a:pPr marL="0" indent="0">
              <a:buNone/>
            </a:pPr>
            <a:r>
              <a:rPr lang="en-US" dirty="0">
                <a:solidFill>
                  <a:schemeClr val="tx1"/>
                </a:solidFill>
              </a:rPr>
              <a:t>e. Hysteroscopy </a:t>
            </a:r>
            <a:endParaRPr lang="en-US" dirty="0">
              <a:solidFill>
                <a:schemeClr val="tx1"/>
              </a:solidFill>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12488" t="9723" r="13984" b="19029"/>
          <a:stretch>
            <a:fillRect/>
          </a:stretch>
        </p:blipFill>
        <p:spPr>
          <a:xfrm>
            <a:off x="6312310" y="3069716"/>
            <a:ext cx="5589640" cy="3567058"/>
          </a:xfrm>
          <a:prstGeom prst="rect">
            <a:avLst/>
          </a:prstGeom>
        </p:spPr>
      </p:pic>
      <p:sp>
        <p:nvSpPr>
          <p:cNvPr id="4" name="Left Arrow 3"/>
          <p:cNvSpPr/>
          <p:nvPr/>
        </p:nvSpPr>
        <p:spPr>
          <a:xfrm>
            <a:off x="4376420" y="4383405"/>
            <a:ext cx="979170" cy="485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advTm="1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27381" y="620689"/>
            <a:ext cx="10972800" cy="5865515"/>
          </a:xfrm>
        </p:spPr>
        <p:txBody>
          <a:bodyPr>
            <a:normAutofit fontScale="87500" lnSpcReduction="10000"/>
          </a:bodyPr>
          <a:lstStyle/>
          <a:p>
            <a:pPr marL="82550" lvl="0" indent="0" algn="l" rtl="0" fontAlgn="ctr">
              <a:buNone/>
            </a:pPr>
            <a:r>
              <a:rPr lang="en-US" sz="2800" dirty="0" smtClean="0">
                <a:solidFill>
                  <a:prstClr val="black"/>
                </a:solidFill>
              </a:rPr>
              <a:t>3-how </a:t>
            </a:r>
            <a:r>
              <a:rPr lang="en-US" sz="2800" dirty="0">
                <a:solidFill>
                  <a:prstClr val="black"/>
                </a:solidFill>
              </a:rPr>
              <a:t>can You manage the infertility in this </a:t>
            </a:r>
            <a:r>
              <a:rPr lang="en-US" sz="2800" dirty="0" err="1">
                <a:solidFill>
                  <a:prstClr val="black"/>
                </a:solidFill>
              </a:rPr>
              <a:t>pt</a:t>
            </a:r>
            <a:r>
              <a:rPr lang="en-US" sz="2800" dirty="0" smtClean="0">
                <a:solidFill>
                  <a:prstClr val="black"/>
                </a:solidFill>
              </a:rPr>
              <a:t>?</a:t>
            </a:r>
            <a:endParaRPr lang="en-US" sz="2800" dirty="0">
              <a:solidFill>
                <a:prstClr val="black"/>
              </a:solidFill>
            </a:endParaRPr>
          </a:p>
          <a:p>
            <a:pPr marL="539750" indent="-457200" algn="l" rtl="0" fontAlgn="ctr"/>
            <a:r>
              <a:rPr lang="en-US" sz="2800" dirty="0">
                <a:solidFill>
                  <a:srgbClr val="FF0000"/>
                </a:solidFill>
              </a:rPr>
              <a:t>Life style management of Weight Reduction (Clomiphene Citrate or Metformin)</a:t>
            </a:r>
            <a:endParaRPr lang="en-US" sz="2800" dirty="0">
              <a:solidFill>
                <a:srgbClr val="FF0000"/>
              </a:solidFill>
            </a:endParaRPr>
          </a:p>
          <a:p>
            <a:pPr marL="539750" indent="-457200" algn="l" rtl="0" fontAlgn="ctr"/>
            <a:r>
              <a:rPr lang="en-US" sz="2800" dirty="0">
                <a:solidFill>
                  <a:srgbClr val="FF0000"/>
                </a:solidFill>
              </a:rPr>
              <a:t>Laparoscopic Ovarian drilling </a:t>
            </a:r>
            <a:endParaRPr lang="en-US" sz="2800" dirty="0">
              <a:solidFill>
                <a:srgbClr val="FF0000"/>
              </a:solidFill>
            </a:endParaRPr>
          </a:p>
          <a:p>
            <a:pPr marL="539750" indent="-457200" algn="l" rtl="0" fontAlgn="ctr"/>
            <a:r>
              <a:rPr lang="en-US" sz="2800" dirty="0" err="1">
                <a:solidFill>
                  <a:srgbClr val="FF0000"/>
                </a:solidFill>
              </a:rPr>
              <a:t>Gonadotrophines</a:t>
            </a:r>
            <a:endParaRPr lang="en-US" sz="2800" dirty="0">
              <a:solidFill>
                <a:srgbClr val="FF0000"/>
              </a:solidFill>
            </a:endParaRPr>
          </a:p>
          <a:p>
            <a:pPr marL="82550" lvl="0" indent="0" algn="l" rtl="0" fontAlgn="ctr">
              <a:buNone/>
            </a:pPr>
            <a:br>
              <a:rPr lang="en-US" sz="2800" dirty="0">
                <a:solidFill>
                  <a:prstClr val="black"/>
                </a:solidFill>
              </a:rPr>
            </a:br>
            <a:r>
              <a:rPr lang="en-US" sz="2800" dirty="0">
                <a:solidFill>
                  <a:prstClr val="black"/>
                </a:solidFill>
              </a:rPr>
              <a:t>4 mention 4 long term complication</a:t>
            </a:r>
            <a:endParaRPr lang="en-US" sz="2800" dirty="0">
              <a:solidFill>
                <a:prstClr val="black"/>
              </a:solidFill>
            </a:endParaRPr>
          </a:p>
          <a:p>
            <a:pPr marL="82550" lvl="0" indent="0" algn="l" rtl="0" fontAlgn="ctr">
              <a:buNone/>
            </a:pPr>
            <a:r>
              <a:rPr lang="en-US" sz="2800" dirty="0">
                <a:solidFill>
                  <a:srgbClr val="FF0000"/>
                </a:solidFill>
              </a:rPr>
              <a:t>. Insulin Resistance, Obesity, Endometrial Cancer , Sleep Apnea ,</a:t>
            </a:r>
            <a:r>
              <a:rPr lang="en-US" sz="2800" dirty="0" err="1">
                <a:solidFill>
                  <a:srgbClr val="FF0000"/>
                </a:solidFill>
              </a:rPr>
              <a:t>Dyslipidaemia</a:t>
            </a:r>
            <a:r>
              <a:rPr lang="en-US" sz="2800" dirty="0">
                <a:solidFill>
                  <a:srgbClr val="FF0000"/>
                </a:solidFill>
              </a:rPr>
              <a:t>, Hypertension and Endothelial Dysfunction, Depression, Cardiovascular Disease</a:t>
            </a:r>
            <a:endParaRPr lang="en-US" sz="2800" dirty="0">
              <a:solidFill>
                <a:srgbClr val="FF0000"/>
              </a:solidFill>
            </a:endParaRPr>
          </a:p>
          <a:p>
            <a:pPr marL="82550" lvl="0" indent="0" algn="l" rtl="0" fontAlgn="ctr">
              <a:buNone/>
            </a:pPr>
            <a:br>
              <a:rPr lang="en-US" sz="2800" dirty="0">
                <a:solidFill>
                  <a:prstClr val="black"/>
                </a:solidFill>
              </a:rPr>
            </a:br>
            <a:r>
              <a:rPr lang="en-US" sz="2800" dirty="0">
                <a:solidFill>
                  <a:prstClr val="black"/>
                </a:solidFill>
              </a:rPr>
              <a:t>5 _mention 2 complication if it become pregnant (I </a:t>
            </a:r>
            <a:r>
              <a:rPr lang="en-US" sz="2800" dirty="0" err="1">
                <a:solidFill>
                  <a:prstClr val="black"/>
                </a:solidFill>
              </a:rPr>
              <a:t>dont</a:t>
            </a:r>
            <a:r>
              <a:rPr lang="en-US" sz="2800" dirty="0">
                <a:solidFill>
                  <a:prstClr val="black"/>
                </a:solidFill>
              </a:rPr>
              <a:t> remember the Q exactly)</a:t>
            </a:r>
            <a:endParaRPr lang="en-US" sz="2800" dirty="0">
              <a:solidFill>
                <a:prstClr val="black"/>
              </a:solidFill>
            </a:endParaRPr>
          </a:p>
          <a:p>
            <a:pPr marL="539750" indent="-457200" algn="l" rtl="0" fontAlgn="ctr"/>
            <a:r>
              <a:rPr lang="en-US" sz="2800" dirty="0">
                <a:solidFill>
                  <a:srgbClr val="FF0000"/>
                </a:solidFill>
              </a:rPr>
              <a:t>Spontaneous Abortions Increased in high BMI/PCOS patients,</a:t>
            </a:r>
            <a:endParaRPr lang="en-US" sz="2800" dirty="0">
              <a:solidFill>
                <a:srgbClr val="FF0000"/>
              </a:solidFill>
            </a:endParaRPr>
          </a:p>
          <a:p>
            <a:pPr marL="539750" indent="-457200" algn="l" rtl="0" fontAlgn="ctr"/>
            <a:r>
              <a:rPr lang="en-US" sz="2800" dirty="0">
                <a:solidFill>
                  <a:srgbClr val="FF0000"/>
                </a:solidFill>
              </a:rPr>
              <a:t>Impaired Glucose Tolerance Gestational Diabetes, </a:t>
            </a:r>
            <a:endParaRPr lang="en-US" sz="2800" dirty="0">
              <a:solidFill>
                <a:srgbClr val="FF0000"/>
              </a:solidFill>
            </a:endParaRPr>
          </a:p>
          <a:p>
            <a:pPr marL="539750" indent="-457200" algn="l" rtl="0" fontAlgn="ctr"/>
            <a:r>
              <a:rPr lang="en-US" sz="2800" dirty="0">
                <a:solidFill>
                  <a:srgbClr val="FF0000"/>
                </a:solidFill>
              </a:rPr>
              <a:t>Hypertension,</a:t>
            </a:r>
            <a:endParaRPr lang="en-US" sz="2800" dirty="0">
              <a:solidFill>
                <a:srgbClr val="FF0000"/>
              </a:solidFill>
            </a:endParaRPr>
          </a:p>
          <a:p>
            <a:pPr marL="539750" indent="-457200" algn="l" rtl="0" fontAlgn="ctr"/>
            <a:r>
              <a:rPr lang="en-US" sz="2800" dirty="0">
                <a:solidFill>
                  <a:srgbClr val="FF0000"/>
                </a:solidFill>
              </a:rPr>
              <a:t> Small for Gestational Age</a:t>
            </a:r>
            <a:endParaRPr lang="en-US" sz="2800" dirty="0">
              <a:solidFill>
                <a:srgbClr val="FF0000"/>
              </a:solidFill>
            </a:endParaRPr>
          </a:p>
          <a:p>
            <a:endParaRPr lang="en-US" dirty="0">
              <a:solidFill>
                <a:srgbClr val="FF0000"/>
              </a:solidFill>
            </a:endParaRPr>
          </a:p>
        </p:txBody>
      </p:sp>
      <p:sp>
        <p:nvSpPr>
          <p:cNvPr id="10" name="Rectangles 9"/>
          <p:cNvSpPr/>
          <p:nvPr/>
        </p:nvSpPr>
        <p:spPr>
          <a:xfrm>
            <a:off x="527685" y="1039495"/>
            <a:ext cx="10972800" cy="1450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459740" y="3091815"/>
            <a:ext cx="10605135" cy="734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459740" y="4552315"/>
            <a:ext cx="9486900" cy="1934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P spid="4"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143339" y="564897"/>
            <a:ext cx="12048661" cy="6000750"/>
          </a:xfrm>
          <a:prstGeom prst="rect">
            <a:avLst/>
          </a:prstGeom>
        </p:spPr>
        <p:txBody>
          <a:bodyPr wrap="square">
            <a:spAutoFit/>
          </a:bodyPr>
          <a:lstStyle/>
          <a:p>
            <a:pPr algn="l" rtl="0"/>
            <a:r>
              <a:rPr lang="en-US" sz="2000" b="0" i="0" dirty="0">
                <a:solidFill>
                  <a:schemeClr val="tx1">
                    <a:lumMod val="75000"/>
                    <a:lumOff val="25000"/>
                  </a:schemeClr>
                </a:solidFill>
                <a:effectLst/>
                <a:latin typeface="Calibri" panose="020F0502020204030204" charset="0"/>
                <a:cs typeface="Calibri" panose="020F0502020204030204" charset="0"/>
              </a:rPr>
              <a:t>22 years old female p2+ come with vaginal bleeding </a:t>
            </a:r>
            <a:r>
              <a:rPr lang="en-US" sz="2000" b="0" i="0" dirty="0" err="1">
                <a:solidFill>
                  <a:schemeClr val="tx1">
                    <a:lumMod val="75000"/>
                    <a:lumOff val="25000"/>
                  </a:schemeClr>
                </a:solidFill>
                <a:effectLst/>
                <a:latin typeface="Calibri" panose="020F0502020204030204" charset="0"/>
                <a:cs typeface="Calibri" panose="020F0502020204030204" charset="0"/>
              </a:rPr>
              <a:t>abd</a:t>
            </a:r>
            <a:r>
              <a:rPr lang="en-US" sz="2000" b="0" i="0" dirty="0">
                <a:solidFill>
                  <a:schemeClr val="tx1">
                    <a:lumMod val="75000"/>
                    <a:lumOff val="25000"/>
                  </a:schemeClr>
                </a:solidFill>
                <a:effectLst/>
                <a:latin typeface="Calibri" panose="020F0502020204030204" charset="0"/>
                <a:cs typeface="Calibri" panose="020F0502020204030204" charset="0"/>
              </a:rPr>
              <a:t> lower abdominal pain and amenorrhea 8 w :</a:t>
            </a:r>
            <a:br>
              <a:rPr lang="en-US" sz="2000" b="0" i="0" dirty="0">
                <a:solidFill>
                  <a:schemeClr val="tx1">
                    <a:lumMod val="75000"/>
                    <a:lumOff val="25000"/>
                  </a:schemeClr>
                </a:solidFill>
                <a:effectLst/>
                <a:latin typeface="Calibri" panose="020F0502020204030204" charset="0"/>
                <a:cs typeface="Calibri" panose="020F0502020204030204" charset="0"/>
              </a:rPr>
            </a:br>
            <a:endParaRPr lang="en-US" sz="2000" dirty="0">
              <a:solidFill>
                <a:schemeClr val="tx1">
                  <a:lumMod val="75000"/>
                  <a:lumOff val="25000"/>
                </a:schemeClr>
              </a:solidFill>
              <a:latin typeface="Calibri" panose="020F0502020204030204" charset="0"/>
              <a:cs typeface="Calibri" panose="020F0502020204030204" charset="0"/>
            </a:endParaRPr>
          </a:p>
          <a:p>
            <a:pPr algn="l" rtl="0"/>
            <a:r>
              <a:rPr lang="en-US" sz="2000" b="0" i="0" dirty="0">
                <a:solidFill>
                  <a:schemeClr val="tx1">
                    <a:lumMod val="75000"/>
                    <a:lumOff val="25000"/>
                  </a:schemeClr>
                </a:solidFill>
                <a:effectLst/>
                <a:latin typeface="Calibri" panose="020F0502020204030204" charset="0"/>
                <a:cs typeface="Calibri" panose="020F0502020204030204" charset="0"/>
              </a:rPr>
              <a:t>1_Describe what can You see?</a:t>
            </a:r>
            <a:br>
              <a:rPr lang="en-US" sz="2000" b="0" i="0" dirty="0">
                <a:solidFill>
                  <a:schemeClr val="tx1">
                    <a:lumMod val="75000"/>
                    <a:lumOff val="25000"/>
                  </a:schemeClr>
                </a:solidFill>
                <a:effectLst/>
                <a:latin typeface="Calibri" panose="020F0502020204030204" charset="0"/>
                <a:cs typeface="Calibri" panose="020F0502020204030204" charset="0"/>
              </a:rPr>
            </a:br>
            <a:r>
              <a:rPr lang="en-US" sz="2000" dirty="0">
                <a:solidFill>
                  <a:srgbClr val="FF0000"/>
                </a:solidFill>
                <a:latin typeface="Calibri" panose="020F0502020204030204" charset="0"/>
                <a:cs typeface="Calibri" panose="020F0502020204030204" charset="0"/>
              </a:rPr>
              <a:t>a small fluid collection </a:t>
            </a:r>
            <a:r>
              <a:rPr lang="en-US" sz="2000" dirty="0" smtClean="0">
                <a:solidFill>
                  <a:srgbClr val="FF0000"/>
                </a:solidFill>
                <a:latin typeface="Calibri" panose="020F0502020204030204" charset="0"/>
                <a:cs typeface="Calibri" panose="020F0502020204030204" charset="0"/>
              </a:rPr>
              <a:t>that </a:t>
            </a:r>
            <a:r>
              <a:rPr lang="en-US" sz="2000" dirty="0">
                <a:solidFill>
                  <a:srgbClr val="FF0000"/>
                </a:solidFill>
                <a:latin typeface="Calibri" panose="020F0502020204030204" charset="0"/>
                <a:cs typeface="Calibri" panose="020F0502020204030204" charset="0"/>
              </a:rPr>
              <a:t>is </a:t>
            </a:r>
            <a:r>
              <a:rPr lang="en-US" sz="2000" dirty="0" smtClean="0">
                <a:solidFill>
                  <a:srgbClr val="FF0000"/>
                </a:solidFill>
                <a:latin typeface="Calibri" panose="020F0502020204030204" charset="0"/>
                <a:cs typeface="Calibri" panose="020F0502020204030204" charset="0"/>
              </a:rPr>
              <a:t>centrally </a:t>
            </a:r>
            <a:r>
              <a:rPr lang="en-US" sz="2000" dirty="0">
                <a:solidFill>
                  <a:srgbClr val="FF0000"/>
                </a:solidFill>
                <a:latin typeface="Calibri" panose="020F0502020204030204" charset="0"/>
                <a:cs typeface="Calibri" panose="020F0502020204030204" charset="0"/>
              </a:rPr>
              <a:t>located </a:t>
            </a:r>
            <a:br>
              <a:rPr lang="en-US" sz="2000" dirty="0" smtClean="0">
                <a:solidFill>
                  <a:srgbClr val="FF0000"/>
                </a:solidFill>
                <a:latin typeface="Calibri" panose="020F0502020204030204" charset="0"/>
                <a:cs typeface="Calibri" panose="020F0502020204030204" charset="0"/>
              </a:rPr>
            </a:br>
            <a:r>
              <a:rPr lang="en-US" sz="2000" dirty="0" smtClean="0">
                <a:solidFill>
                  <a:srgbClr val="FF0000"/>
                </a:solidFill>
                <a:latin typeface="Calibri" panose="020F0502020204030204" charset="0"/>
                <a:cs typeface="Calibri" panose="020F0502020204030204" charset="0"/>
              </a:rPr>
              <a:t>within the </a:t>
            </a:r>
            <a:r>
              <a:rPr lang="ar-JO" sz="2000" dirty="0" smtClean="0">
                <a:solidFill>
                  <a:srgbClr val="FF0000"/>
                </a:solidFill>
                <a:latin typeface="Calibri" panose="020F0502020204030204" charset="0"/>
                <a:cs typeface="Calibri" panose="020F0502020204030204" charset="0"/>
              </a:rPr>
              <a:t> </a:t>
            </a:r>
            <a:r>
              <a:rPr lang="en-US" sz="2000" dirty="0" smtClean="0">
                <a:solidFill>
                  <a:srgbClr val="FF0000"/>
                </a:solidFill>
                <a:latin typeface="Calibri" panose="020F0502020204030204" charset="0"/>
                <a:cs typeface="Calibri" panose="020F0502020204030204" charset="0"/>
              </a:rPr>
              <a:t>endometrial cavity </a:t>
            </a:r>
            <a:r>
              <a:rPr lang="en-US" sz="2000" dirty="0" err="1" smtClean="0">
                <a:solidFill>
                  <a:srgbClr val="00B050"/>
                </a:solidFill>
                <a:latin typeface="Calibri" panose="020F0502020204030204" charset="0"/>
                <a:cs typeface="Calibri" panose="020F0502020204030204" charset="0"/>
              </a:rPr>
              <a:t>psudosac</a:t>
            </a:r>
            <a:endParaRPr lang="en-US" sz="2000" dirty="0">
              <a:solidFill>
                <a:srgbClr val="00B050"/>
              </a:solidFill>
              <a:latin typeface="Calibri" panose="020F0502020204030204" charset="0"/>
              <a:cs typeface="Calibri" panose="020F0502020204030204" charset="0"/>
            </a:endParaRPr>
          </a:p>
          <a:p>
            <a:pPr algn="l" rtl="0"/>
            <a:endParaRPr lang="en-US" sz="2000" b="0" i="0" dirty="0">
              <a:solidFill>
                <a:srgbClr val="FF0000"/>
              </a:solidFill>
              <a:effectLst/>
              <a:latin typeface="Calibri" panose="020F0502020204030204" charset="0"/>
              <a:cs typeface="Calibri" panose="020F0502020204030204" charset="0"/>
            </a:endParaRPr>
          </a:p>
          <a:p>
            <a:pPr algn="l" rtl="0"/>
            <a:r>
              <a:rPr lang="en-US" sz="2000" b="0" i="0" dirty="0">
                <a:solidFill>
                  <a:schemeClr val="tx1">
                    <a:lumMod val="75000"/>
                    <a:lumOff val="25000"/>
                  </a:schemeClr>
                </a:solidFill>
                <a:effectLst/>
                <a:latin typeface="Calibri" panose="020F0502020204030204" charset="0"/>
                <a:cs typeface="Calibri" panose="020F0502020204030204" charset="0"/>
              </a:rPr>
              <a:t>2_whats the diagnosis?</a:t>
            </a:r>
            <a:br>
              <a:rPr lang="en-US" sz="2000" b="0" i="0" dirty="0">
                <a:solidFill>
                  <a:schemeClr val="tx1">
                    <a:lumMod val="75000"/>
                    <a:lumOff val="25000"/>
                  </a:schemeClr>
                </a:solidFill>
                <a:effectLst/>
                <a:latin typeface="Calibri" panose="020F0502020204030204" charset="0"/>
                <a:cs typeface="Calibri" panose="020F0502020204030204" charset="0"/>
              </a:rPr>
            </a:br>
            <a:r>
              <a:rPr lang="en-US" sz="2000" dirty="0">
                <a:solidFill>
                  <a:srgbClr val="FF0000"/>
                </a:solidFill>
                <a:latin typeface="Calibri" panose="020F0502020204030204" charset="0"/>
                <a:cs typeface="Calibri" panose="020F0502020204030204" charset="0"/>
              </a:rPr>
              <a:t>ectopic pregnancy </a:t>
            </a:r>
            <a:endParaRPr lang="en-US" sz="2000" dirty="0">
              <a:solidFill>
                <a:srgbClr val="FF0000"/>
              </a:solidFill>
              <a:latin typeface="Calibri" panose="020F0502020204030204" charset="0"/>
              <a:cs typeface="Calibri" panose="020F0502020204030204" charset="0"/>
            </a:endParaRPr>
          </a:p>
          <a:p>
            <a:pPr algn="l" rtl="0"/>
            <a:endParaRPr lang="en-US" sz="2000" b="0" i="0" dirty="0">
              <a:solidFill>
                <a:schemeClr val="tx1">
                  <a:lumMod val="75000"/>
                  <a:lumOff val="25000"/>
                </a:schemeClr>
              </a:solidFill>
              <a:effectLst/>
              <a:latin typeface="Calibri" panose="020F0502020204030204" charset="0"/>
              <a:cs typeface="Calibri" panose="020F0502020204030204" charset="0"/>
            </a:endParaRPr>
          </a:p>
          <a:p>
            <a:pPr algn="l" rtl="0"/>
            <a:r>
              <a:rPr lang="en-US" sz="2000" b="0" i="0" dirty="0">
                <a:solidFill>
                  <a:schemeClr val="tx1">
                    <a:lumMod val="75000"/>
                    <a:lumOff val="25000"/>
                  </a:schemeClr>
                </a:solidFill>
                <a:effectLst/>
                <a:latin typeface="Calibri" panose="020F0502020204030204" charset="0"/>
                <a:cs typeface="Calibri" panose="020F0502020204030204" charset="0"/>
              </a:rPr>
              <a:t>3_mention another </a:t>
            </a:r>
            <a:r>
              <a:rPr lang="en-US" sz="2000" b="0" i="0" dirty="0" err="1">
                <a:solidFill>
                  <a:schemeClr val="tx1">
                    <a:lumMod val="75000"/>
                    <a:lumOff val="25000"/>
                  </a:schemeClr>
                </a:solidFill>
                <a:effectLst/>
                <a:latin typeface="Calibri" panose="020F0502020204030204" charset="0"/>
                <a:cs typeface="Calibri" panose="020F0502020204030204" charset="0"/>
              </a:rPr>
              <a:t>differantial</a:t>
            </a:r>
            <a:r>
              <a:rPr lang="en-US" sz="2000" b="0" i="0" dirty="0">
                <a:solidFill>
                  <a:schemeClr val="tx1">
                    <a:lumMod val="75000"/>
                    <a:lumOff val="25000"/>
                  </a:schemeClr>
                </a:solidFill>
                <a:effectLst/>
                <a:latin typeface="Calibri" panose="020F0502020204030204" charset="0"/>
                <a:cs typeface="Calibri" panose="020F0502020204030204" charset="0"/>
              </a:rPr>
              <a:t> diagnosis?</a:t>
            </a:r>
            <a:br>
              <a:rPr lang="en-US" sz="2000" b="0" i="0" dirty="0">
                <a:solidFill>
                  <a:schemeClr val="tx1">
                    <a:lumMod val="75000"/>
                    <a:lumOff val="25000"/>
                  </a:schemeClr>
                </a:solidFill>
                <a:effectLst/>
                <a:latin typeface="Calibri" panose="020F0502020204030204" charset="0"/>
                <a:cs typeface="Calibri" panose="020F0502020204030204" charset="0"/>
              </a:rPr>
            </a:br>
            <a:r>
              <a:rPr lang="en-US" sz="2000" b="1" dirty="0">
                <a:solidFill>
                  <a:srgbClr val="FF0000"/>
                </a:solidFill>
                <a:latin typeface="Calibri" panose="020F0502020204030204" charset="0"/>
                <a:cs typeface="Calibri" panose="020F0502020204030204" charset="0"/>
              </a:rPr>
              <a:t>Ectopic pregnancy, missed miscarriage, blighted ovum.</a:t>
            </a:r>
            <a:endParaRPr lang="en-US" sz="2000" b="0" i="0" dirty="0">
              <a:solidFill>
                <a:srgbClr val="FF0000"/>
              </a:solidFill>
              <a:effectLst/>
              <a:latin typeface="Calibri" panose="020F0502020204030204" charset="0"/>
              <a:cs typeface="Calibri" panose="020F0502020204030204" charset="0"/>
            </a:endParaRPr>
          </a:p>
          <a:p>
            <a:pPr algn="l" rtl="0"/>
            <a:endParaRPr lang="ar-JO" sz="2000" b="0" i="0" dirty="0" smtClean="0">
              <a:solidFill>
                <a:schemeClr val="tx1">
                  <a:lumMod val="75000"/>
                  <a:lumOff val="25000"/>
                </a:schemeClr>
              </a:solidFill>
              <a:effectLst/>
              <a:latin typeface="Calibri" panose="020F0502020204030204" charset="0"/>
              <a:cs typeface="Calibri" panose="020F0502020204030204" charset="0"/>
            </a:endParaRPr>
          </a:p>
          <a:p>
            <a:pPr algn="l" rtl="0"/>
            <a:r>
              <a:rPr lang="en-US" sz="2000" b="0" i="0" dirty="0" smtClean="0">
                <a:solidFill>
                  <a:schemeClr val="tx1">
                    <a:lumMod val="75000"/>
                    <a:lumOff val="25000"/>
                  </a:schemeClr>
                </a:solidFill>
                <a:effectLst/>
                <a:latin typeface="Calibri" panose="020F0502020204030204" charset="0"/>
                <a:cs typeface="Calibri" panose="020F0502020204030204" charset="0"/>
              </a:rPr>
              <a:t>4</a:t>
            </a:r>
            <a:r>
              <a:rPr lang="en-US" sz="2000" b="0" i="0" dirty="0">
                <a:solidFill>
                  <a:schemeClr val="tx1">
                    <a:lumMod val="75000"/>
                    <a:lumOff val="25000"/>
                  </a:schemeClr>
                </a:solidFill>
                <a:effectLst/>
                <a:latin typeface="Calibri" panose="020F0502020204030204" charset="0"/>
                <a:cs typeface="Calibri" panose="020F0502020204030204" charset="0"/>
              </a:rPr>
              <a:t>_ mention another abnormality on </a:t>
            </a:r>
            <a:r>
              <a:rPr lang="en-US" sz="2000" b="0" i="0" dirty="0" smtClean="0">
                <a:solidFill>
                  <a:schemeClr val="tx1">
                    <a:lumMod val="75000"/>
                    <a:lumOff val="25000"/>
                  </a:schemeClr>
                </a:solidFill>
                <a:effectLst/>
                <a:latin typeface="Calibri" panose="020F0502020204030204" charset="0"/>
                <a:cs typeface="Calibri" panose="020F0502020204030204" charset="0"/>
              </a:rPr>
              <a:t>US </a:t>
            </a:r>
            <a:endParaRPr lang="en-US" sz="2000" b="0" i="0" dirty="0" smtClean="0">
              <a:solidFill>
                <a:schemeClr val="tx1">
                  <a:lumMod val="75000"/>
                  <a:lumOff val="25000"/>
                </a:schemeClr>
              </a:solidFill>
              <a:effectLst/>
              <a:latin typeface="Calibri" panose="020F0502020204030204" charset="0"/>
              <a:cs typeface="Calibri" panose="020F0502020204030204" charset="0"/>
            </a:endParaRPr>
          </a:p>
          <a:p>
            <a:pPr algn="l" rtl="0"/>
            <a:r>
              <a:rPr lang="en-US" sz="2000" b="0" i="0" dirty="0" err="1" smtClean="0">
                <a:solidFill>
                  <a:srgbClr val="00B050"/>
                </a:solidFill>
                <a:effectLst/>
                <a:latin typeface="Calibri" panose="020F0502020204030204" charset="0"/>
                <a:cs typeface="Calibri" panose="020F0502020204030204" charset="0"/>
              </a:rPr>
              <a:t>adenexial</a:t>
            </a:r>
            <a:r>
              <a:rPr lang="en-US" sz="2000" b="0" i="0" dirty="0" smtClean="0">
                <a:solidFill>
                  <a:srgbClr val="00B050"/>
                </a:solidFill>
                <a:effectLst/>
                <a:latin typeface="Calibri" panose="020F0502020204030204" charset="0"/>
                <a:cs typeface="Calibri" panose="020F0502020204030204" charset="0"/>
              </a:rPr>
              <a:t> mass </a:t>
            </a:r>
            <a:endParaRPr lang="en-US" sz="2000" b="0" i="0" dirty="0" smtClean="0">
              <a:solidFill>
                <a:srgbClr val="00B050"/>
              </a:solidFill>
              <a:effectLst/>
              <a:latin typeface="Calibri" panose="020F0502020204030204" charset="0"/>
              <a:cs typeface="Calibri" panose="020F0502020204030204" charset="0"/>
            </a:endParaRPr>
          </a:p>
          <a:p>
            <a:pPr algn="l" rtl="0"/>
            <a:r>
              <a:rPr lang="en-US" sz="2000" dirty="0" smtClean="0">
                <a:solidFill>
                  <a:srgbClr val="00B050"/>
                </a:solidFill>
                <a:latin typeface="Calibri" panose="020F0502020204030204" charset="0"/>
                <a:cs typeface="Calibri" panose="020F0502020204030204" charset="0"/>
              </a:rPr>
              <a:t>Peritoneal fluid</a:t>
            </a:r>
            <a:endParaRPr lang="en-US" sz="2000" b="0" i="0" dirty="0" smtClean="0">
              <a:solidFill>
                <a:schemeClr val="tx1">
                  <a:lumMod val="75000"/>
                  <a:lumOff val="25000"/>
                </a:schemeClr>
              </a:solidFill>
              <a:effectLst/>
              <a:latin typeface="Calibri" panose="020F0502020204030204" charset="0"/>
              <a:cs typeface="Calibri" panose="020F0502020204030204" charset="0"/>
            </a:endParaRPr>
          </a:p>
          <a:p>
            <a:pPr algn="l" rtl="0"/>
            <a:r>
              <a:rPr lang="en-US" sz="2000" b="0" i="0" dirty="0" smtClean="0">
                <a:solidFill>
                  <a:schemeClr val="tx1">
                    <a:lumMod val="75000"/>
                    <a:lumOff val="25000"/>
                  </a:schemeClr>
                </a:solidFill>
                <a:effectLst/>
                <a:latin typeface="Calibri" panose="020F0502020204030204" charset="0"/>
                <a:cs typeface="Calibri" panose="020F0502020204030204" charset="0"/>
              </a:rPr>
              <a:t>5_whats </a:t>
            </a:r>
            <a:r>
              <a:rPr lang="en-US" sz="2000" b="0" i="0" dirty="0">
                <a:solidFill>
                  <a:schemeClr val="tx1">
                    <a:lumMod val="75000"/>
                    <a:lumOff val="25000"/>
                  </a:schemeClr>
                </a:solidFill>
                <a:effectLst/>
                <a:latin typeface="Calibri" panose="020F0502020204030204" charset="0"/>
                <a:cs typeface="Calibri" panose="020F0502020204030204" charset="0"/>
              </a:rPr>
              <a:t>your </a:t>
            </a:r>
            <a:r>
              <a:rPr lang="en-US" sz="2000" b="0" i="0" dirty="0" err="1">
                <a:solidFill>
                  <a:schemeClr val="tx1">
                    <a:lumMod val="75000"/>
                    <a:lumOff val="25000"/>
                  </a:schemeClr>
                </a:solidFill>
                <a:effectLst/>
                <a:latin typeface="Calibri" panose="020F0502020204030204" charset="0"/>
                <a:cs typeface="Calibri" panose="020F0502020204030204" charset="0"/>
              </a:rPr>
              <a:t>managment</a:t>
            </a:r>
            <a:r>
              <a:rPr lang="en-US" sz="2000" b="0" i="0" dirty="0">
                <a:solidFill>
                  <a:schemeClr val="tx1">
                    <a:lumMod val="75000"/>
                    <a:lumOff val="25000"/>
                  </a:schemeClr>
                </a:solidFill>
                <a:effectLst/>
                <a:latin typeface="Calibri" panose="020F0502020204030204" charset="0"/>
                <a:cs typeface="Calibri" panose="020F0502020204030204" charset="0"/>
              </a:rPr>
              <a:t> if this </a:t>
            </a:r>
            <a:r>
              <a:rPr lang="en-US" sz="2000" b="0" i="0" dirty="0" err="1">
                <a:solidFill>
                  <a:schemeClr val="tx1">
                    <a:lumMod val="75000"/>
                    <a:lumOff val="25000"/>
                  </a:schemeClr>
                </a:solidFill>
                <a:effectLst/>
                <a:latin typeface="Calibri" panose="020F0502020204030204" charset="0"/>
                <a:cs typeface="Calibri" panose="020F0502020204030204" charset="0"/>
              </a:rPr>
              <a:t>pt</a:t>
            </a:r>
            <a:r>
              <a:rPr lang="en-US" sz="2000" b="0" i="0" dirty="0">
                <a:solidFill>
                  <a:schemeClr val="tx1">
                    <a:lumMod val="75000"/>
                    <a:lumOff val="25000"/>
                  </a:schemeClr>
                </a:solidFill>
                <a:effectLst/>
                <a:latin typeface="Calibri" panose="020F0502020204030204" charset="0"/>
                <a:cs typeface="Calibri" panose="020F0502020204030204" charset="0"/>
              </a:rPr>
              <a:t> come with </a:t>
            </a:r>
            <a:r>
              <a:rPr lang="en-US" sz="2000" b="0" i="0" dirty="0" smtClean="0">
                <a:solidFill>
                  <a:schemeClr val="tx1">
                    <a:lumMod val="75000"/>
                    <a:lumOff val="25000"/>
                  </a:schemeClr>
                </a:solidFill>
                <a:effectLst/>
                <a:latin typeface="Calibri" panose="020F0502020204030204" charset="0"/>
                <a:cs typeface="Calibri" panose="020F0502020204030204" charset="0"/>
              </a:rPr>
              <a:t>sever </a:t>
            </a:r>
            <a:r>
              <a:rPr lang="en-US" sz="2000" b="0" i="0" dirty="0">
                <a:solidFill>
                  <a:schemeClr val="tx1">
                    <a:lumMod val="75000"/>
                    <a:lumOff val="25000"/>
                  </a:schemeClr>
                </a:solidFill>
                <a:effectLst/>
                <a:latin typeface="Calibri" panose="020F0502020204030204" charset="0"/>
                <a:cs typeface="Calibri" panose="020F0502020204030204" charset="0"/>
              </a:rPr>
              <a:t>abdominal pain to ER?</a:t>
            </a:r>
            <a:r>
              <a:rPr lang="en-US" sz="2000" dirty="0">
                <a:latin typeface="Calibri" panose="020F0502020204030204" charset="0"/>
                <a:cs typeface="Calibri" panose="020F0502020204030204" charset="0"/>
              </a:rPr>
              <a:t> </a:t>
            </a:r>
            <a:endParaRPr lang="en-US" sz="2000" dirty="0">
              <a:latin typeface="Calibri" panose="020F0502020204030204" charset="0"/>
              <a:cs typeface="Calibri" panose="020F0502020204030204" charset="0"/>
            </a:endParaRPr>
          </a:p>
          <a:p>
            <a:pPr lvl="0" algn="l" rtl="0">
              <a:spcBef>
                <a:spcPct val="20000"/>
              </a:spcBef>
            </a:pPr>
            <a:r>
              <a:rPr lang="en-US" sz="2000" dirty="0">
                <a:solidFill>
                  <a:srgbClr val="FF0000"/>
                </a:solidFill>
                <a:latin typeface="Calibri" panose="020F0502020204030204" charset="0"/>
                <a:cs typeface="Calibri" panose="020F0502020204030204" charset="0"/>
              </a:rPr>
              <a:t>Signs of impending or ongoing ectopic mass rupture (</a:t>
            </a:r>
            <a:r>
              <a:rPr lang="en-US" sz="2000" dirty="0" err="1">
                <a:solidFill>
                  <a:srgbClr val="FF0000"/>
                </a:solidFill>
                <a:latin typeface="Calibri" panose="020F0502020204030204" charset="0"/>
                <a:cs typeface="Calibri" panose="020F0502020204030204" charset="0"/>
              </a:rPr>
              <a:t>ie</a:t>
            </a:r>
            <a:r>
              <a:rPr lang="en-US" sz="2000" dirty="0">
                <a:solidFill>
                  <a:srgbClr val="FF0000"/>
                </a:solidFill>
                <a:latin typeface="Calibri" panose="020F0502020204030204" charset="0"/>
                <a:cs typeface="Calibri" panose="020F0502020204030204" charset="0"/>
              </a:rPr>
              <a:t>, severe or persistent abdominal pain or &gt;300 mL of free peritoneal fluid outside the pelvic cavity) </a:t>
            </a:r>
            <a:endParaRPr lang="en-US" sz="2000" dirty="0">
              <a:solidFill>
                <a:srgbClr val="FF0000"/>
              </a:solidFill>
              <a:latin typeface="Calibri" panose="020F0502020204030204" charset="0"/>
              <a:cs typeface="Calibri" panose="020F0502020204030204" charset="0"/>
            </a:endParaRPr>
          </a:p>
          <a:p>
            <a:pPr algn="l" rtl="0"/>
            <a:r>
              <a:rPr lang="en-US" sz="2000" b="1" u="sng" dirty="0">
                <a:solidFill>
                  <a:srgbClr val="FF0000"/>
                </a:solidFill>
                <a:latin typeface="Calibri" panose="020F0502020204030204" charset="0"/>
                <a:cs typeface="Calibri" panose="020F0502020204030204" charset="0"/>
              </a:rPr>
              <a:t>A laparoscopic surgical approach</a:t>
            </a:r>
            <a:r>
              <a:rPr lang="en-US" sz="2000" dirty="0">
                <a:latin typeface="Calibri" panose="020F0502020204030204" charset="0"/>
                <a:cs typeface="Calibri" panose="020F0502020204030204" charset="0"/>
              </a:rPr>
              <a:t> </a:t>
            </a:r>
            <a:endParaRPr lang="ar-JO" sz="2000" dirty="0">
              <a:solidFill>
                <a:schemeClr val="tx1">
                  <a:lumMod val="75000"/>
                  <a:lumOff val="25000"/>
                </a:schemeClr>
              </a:solidFill>
              <a:latin typeface="Calibri" panose="020F0502020204030204" charset="0"/>
              <a:cs typeface="Calibri" panose="020F0502020204030204" charset="0"/>
            </a:endParaRPr>
          </a:p>
        </p:txBody>
      </p:sp>
      <p:pic>
        <p:nvPicPr>
          <p:cNvPr id="3074" name="Picture 2" descr="Ø±Ø¨ÙØ§ ØªØ­ØªÙÙ Ø§ÙØµÙØ±Ø© Ø¹ÙÙ: ââÙÙØ¬Ø§Øª ÙÙÙ ØµÙØªÙØ©ââ"/>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67576" y="1412777"/>
            <a:ext cx="3791744" cy="20048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3392" y="-277652"/>
            <a:ext cx="10972800" cy="1143000"/>
          </a:xfrm>
        </p:spPr>
        <p:txBody>
          <a:bodyPr/>
          <a:lstStyle/>
          <a:p>
            <a:r>
              <a:rPr lang="en-US" b="1" u="sng" dirty="0" smtClean="0"/>
              <a:t>Q3</a:t>
            </a:r>
            <a:endParaRPr lang="en-US" b="1" u="sng" dirty="0"/>
          </a:p>
        </p:txBody>
      </p:sp>
      <p:sp>
        <p:nvSpPr>
          <p:cNvPr id="10" name="Rectangles 9"/>
          <p:cNvSpPr/>
          <p:nvPr/>
        </p:nvSpPr>
        <p:spPr>
          <a:xfrm>
            <a:off x="143510" y="1481455"/>
            <a:ext cx="7818120" cy="675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43510" y="276606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143510" y="3725545"/>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143510" y="4653915"/>
            <a:ext cx="7818120" cy="466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218440" y="5619750"/>
            <a:ext cx="11529695" cy="1067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bldLvl="0" animBg="1"/>
      <p:bldP spid="4" grpId="0" bldLvl="0" animBg="1"/>
      <p:bldP spid="6" grpId="0" bldLvl="0" animBg="1"/>
      <p:bldP spid="7"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825752" y="138782"/>
            <a:ext cx="1165920" cy="836712"/>
          </a:xfrm>
        </p:spPr>
        <p:txBody>
          <a:bodyPr/>
          <a:lstStyle/>
          <a:p>
            <a:r>
              <a:rPr lang="en-US" b="1" u="sng" dirty="0" smtClean="0"/>
              <a:t>Q4</a:t>
            </a:r>
            <a:endParaRPr lang="ar-JO" b="1" u="sng" dirty="0"/>
          </a:p>
        </p:txBody>
      </p:sp>
      <p:sp>
        <p:nvSpPr>
          <p:cNvPr id="4" name="مستطيل 3"/>
          <p:cNvSpPr/>
          <p:nvPr/>
        </p:nvSpPr>
        <p:spPr>
          <a:xfrm>
            <a:off x="257185" y="666884"/>
            <a:ext cx="11171424" cy="6062345"/>
          </a:xfrm>
          <a:prstGeom prst="rect">
            <a:avLst/>
          </a:prstGeom>
        </p:spPr>
        <p:txBody>
          <a:bodyPr wrap="square">
            <a:spAutoFit/>
          </a:bodyPr>
          <a:lstStyle/>
          <a:p>
            <a:pPr marL="870585" lvl="1" indent="-514350" algn="l" rtl="0">
              <a:spcAft>
                <a:spcPts val="0"/>
              </a:spcAft>
              <a:defRPr/>
            </a:pPr>
            <a:r>
              <a:rPr lang="en-US" sz="2400" dirty="0"/>
              <a:t>30 years old woman with amenorrhea 8 W duration, come with sever vomiting ( I </a:t>
            </a:r>
            <a:r>
              <a:rPr lang="en-US" sz="2400" dirty="0" err="1"/>
              <a:t>dont</a:t>
            </a:r>
            <a:r>
              <a:rPr lang="en-US" sz="2400" dirty="0"/>
              <a:t> remember the details in Q) and the investigations was done &amp; the result shown below :</a:t>
            </a:r>
            <a:br>
              <a:rPr lang="en-US" sz="2400" dirty="0">
                <a:solidFill>
                  <a:schemeClr val="tx1">
                    <a:lumMod val="75000"/>
                    <a:lumOff val="25000"/>
                  </a:schemeClr>
                </a:solidFill>
              </a:rPr>
            </a:br>
            <a:br>
              <a:rPr lang="en-US" sz="2400" dirty="0">
                <a:solidFill>
                  <a:schemeClr val="tx1">
                    <a:lumMod val="75000"/>
                    <a:lumOff val="25000"/>
                  </a:schemeClr>
                </a:solidFill>
              </a:rPr>
            </a:br>
            <a:r>
              <a:rPr lang="en-US" sz="2400" dirty="0" err="1">
                <a:solidFill>
                  <a:schemeClr val="tx1">
                    <a:lumMod val="75000"/>
                    <a:lumOff val="25000"/>
                  </a:schemeClr>
                </a:solidFill>
              </a:rPr>
              <a:t>Hb</a:t>
            </a:r>
            <a:r>
              <a:rPr lang="en-US" sz="2400" dirty="0">
                <a:solidFill>
                  <a:schemeClr val="tx1">
                    <a:lumMod val="75000"/>
                    <a:lumOff val="25000"/>
                  </a:schemeClr>
                </a:solidFill>
              </a:rPr>
              <a:t> :</a:t>
            </a:r>
            <a:r>
              <a:rPr lang="en-US" sz="2400" dirty="0" smtClean="0">
                <a:solidFill>
                  <a:schemeClr val="tx1">
                    <a:lumMod val="75000"/>
                    <a:lumOff val="25000"/>
                  </a:schemeClr>
                </a:solidFill>
              </a:rPr>
              <a:t>11.5     ,     K:3.1    ,    </a:t>
            </a:r>
            <a:r>
              <a:rPr lang="en-US" sz="2400" dirty="0" err="1" smtClean="0">
                <a:solidFill>
                  <a:schemeClr val="tx1">
                    <a:lumMod val="75000"/>
                    <a:lumOff val="25000"/>
                  </a:schemeClr>
                </a:solidFill>
              </a:rPr>
              <a:t>Keton</a:t>
            </a:r>
            <a:r>
              <a:rPr lang="en-US" sz="2400" dirty="0" smtClean="0">
                <a:solidFill>
                  <a:schemeClr val="tx1">
                    <a:lumMod val="75000"/>
                    <a:lumOff val="25000"/>
                  </a:schemeClr>
                </a:solidFill>
              </a:rPr>
              <a:t> </a:t>
            </a:r>
            <a:r>
              <a:rPr lang="en-US" sz="2400" dirty="0">
                <a:solidFill>
                  <a:schemeClr val="tx1">
                    <a:lumMod val="75000"/>
                    <a:lumOff val="25000"/>
                  </a:schemeClr>
                </a:solidFill>
              </a:rPr>
              <a:t>in urine : ++ (normal :</a:t>
            </a:r>
            <a:r>
              <a:rPr lang="en-US" sz="2400" dirty="0" err="1">
                <a:solidFill>
                  <a:schemeClr val="tx1">
                    <a:lumMod val="75000"/>
                    <a:lumOff val="25000"/>
                  </a:schemeClr>
                </a:solidFill>
              </a:rPr>
              <a:t>Nill</a:t>
            </a:r>
            <a:r>
              <a:rPr lang="en-US" sz="2400" dirty="0">
                <a:solidFill>
                  <a:schemeClr val="tx1">
                    <a:lumMod val="75000"/>
                    <a:lumOff val="25000"/>
                  </a:schemeClr>
                </a:solidFill>
              </a:rPr>
              <a:t>)</a:t>
            </a:r>
            <a:br>
              <a:rPr lang="en-US" sz="2400" dirty="0">
                <a:solidFill>
                  <a:schemeClr val="tx1">
                    <a:lumMod val="75000"/>
                    <a:lumOff val="25000"/>
                  </a:schemeClr>
                </a:solidFill>
              </a:rPr>
            </a:br>
            <a:br>
              <a:rPr lang="en-US" sz="2400" dirty="0">
                <a:solidFill>
                  <a:schemeClr val="tx1">
                    <a:lumMod val="75000"/>
                    <a:lumOff val="25000"/>
                  </a:schemeClr>
                </a:solidFill>
              </a:rPr>
            </a:br>
            <a:r>
              <a:rPr lang="en-US" sz="2400" dirty="0">
                <a:solidFill>
                  <a:schemeClr val="tx1">
                    <a:lumMod val="75000"/>
                    <a:lumOff val="25000"/>
                  </a:schemeClr>
                </a:solidFill>
              </a:rPr>
              <a:t>1_ </a:t>
            </a:r>
            <a:r>
              <a:rPr lang="en-US" sz="2400" dirty="0" err="1">
                <a:solidFill>
                  <a:schemeClr val="tx1">
                    <a:lumMod val="75000"/>
                    <a:lumOff val="25000"/>
                  </a:schemeClr>
                </a:solidFill>
              </a:rPr>
              <a:t>Whats</a:t>
            </a:r>
            <a:r>
              <a:rPr lang="en-US" sz="2400" dirty="0">
                <a:solidFill>
                  <a:schemeClr val="tx1">
                    <a:lumMod val="75000"/>
                    <a:lumOff val="25000"/>
                  </a:schemeClr>
                </a:solidFill>
              </a:rPr>
              <a:t> your diagnosis</a:t>
            </a:r>
            <a:r>
              <a:rPr lang="en-US" sz="2400" dirty="0" smtClean="0">
                <a:solidFill>
                  <a:schemeClr val="tx1">
                    <a:lumMod val="75000"/>
                    <a:lumOff val="25000"/>
                  </a:schemeClr>
                </a:solidFill>
              </a:rPr>
              <a:t>?</a:t>
            </a:r>
            <a:r>
              <a:rPr lang="en-US" sz="2400" dirty="0" smtClean="0">
                <a:latin typeface="Century" panose="02040604050505020304"/>
              </a:rPr>
              <a:t> </a:t>
            </a:r>
            <a:endParaRPr lang="en-US" sz="2400" dirty="0" smtClean="0">
              <a:latin typeface="Century" panose="02040604050505020304"/>
            </a:endParaRPr>
          </a:p>
          <a:p>
            <a:pPr marL="870585" lvl="1" indent="-514350" algn="l" rtl="0">
              <a:spcAft>
                <a:spcPts val="0"/>
              </a:spcAft>
              <a:defRPr/>
            </a:pPr>
            <a:r>
              <a:rPr lang="en-US" sz="2400" b="1" dirty="0" smtClean="0">
                <a:solidFill>
                  <a:srgbClr val="FF0000"/>
                </a:solidFill>
                <a:latin typeface="Century" panose="02040604050505020304"/>
              </a:rPr>
              <a:t>Hyperemesis </a:t>
            </a:r>
            <a:r>
              <a:rPr lang="en-US" sz="2400" b="1" dirty="0" err="1" smtClean="0">
                <a:solidFill>
                  <a:srgbClr val="FF0000"/>
                </a:solidFill>
                <a:latin typeface="Century" panose="02040604050505020304"/>
              </a:rPr>
              <a:t>Gravidarum</a:t>
            </a:r>
            <a:r>
              <a:rPr lang="en-US" sz="2400" dirty="0" smtClean="0">
                <a:latin typeface="Century" panose="02040604050505020304"/>
              </a:rPr>
              <a:t> </a:t>
            </a:r>
            <a:br>
              <a:rPr lang="en-US" sz="2400" dirty="0">
                <a:solidFill>
                  <a:schemeClr val="tx1">
                    <a:lumMod val="75000"/>
                    <a:lumOff val="25000"/>
                  </a:schemeClr>
                </a:solidFill>
              </a:rPr>
            </a:br>
            <a:r>
              <a:rPr lang="en-US" sz="2400" dirty="0">
                <a:solidFill>
                  <a:schemeClr val="tx1">
                    <a:lumMod val="75000"/>
                    <a:lumOff val="25000"/>
                  </a:schemeClr>
                </a:solidFill>
              </a:rPr>
              <a:t>2_write another 6 Investigations you want to order them</a:t>
            </a:r>
            <a:r>
              <a:rPr lang="en-US" sz="2400" dirty="0" smtClean="0">
                <a:solidFill>
                  <a:schemeClr val="tx1">
                    <a:lumMod val="75000"/>
                    <a:lumOff val="25000"/>
                  </a:schemeClr>
                </a:solidFill>
              </a:rPr>
              <a:t>?</a:t>
            </a:r>
            <a:br>
              <a:rPr lang="en-US" sz="2400" dirty="0" smtClean="0">
                <a:solidFill>
                  <a:schemeClr val="tx1">
                    <a:lumMod val="75000"/>
                    <a:lumOff val="25000"/>
                  </a:schemeClr>
                </a:solidFill>
              </a:rPr>
            </a:br>
            <a:r>
              <a:rPr lang="en-US" sz="2400" dirty="0" smtClean="0">
                <a:solidFill>
                  <a:schemeClr val="tx1">
                    <a:lumMod val="75000"/>
                    <a:lumOff val="25000"/>
                  </a:schemeClr>
                </a:solidFill>
              </a:rPr>
              <a:t>   </a:t>
            </a:r>
            <a:r>
              <a:rPr lang="en-US" sz="2000" b="1" dirty="0" smtClean="0">
                <a:solidFill>
                  <a:srgbClr val="FF0000"/>
                </a:solidFill>
                <a:latin typeface="Calibri" panose="020F0502020204030204" charset="0"/>
                <a:cs typeface="Calibri" panose="020F0502020204030204"/>
              </a:rPr>
              <a:t>BUN </a:t>
            </a:r>
            <a:r>
              <a:rPr lang="en-US" sz="2000" b="1" dirty="0">
                <a:solidFill>
                  <a:srgbClr val="FF0000"/>
                </a:solidFill>
                <a:latin typeface="Calibri" panose="020F0502020204030204" charset="0"/>
                <a:cs typeface="Calibri" panose="020F0502020204030204"/>
              </a:rPr>
              <a:t>&amp; electrolytes</a:t>
            </a:r>
            <a:endParaRPr lang="en-US" sz="2000" b="1" dirty="0">
              <a:solidFill>
                <a:srgbClr val="FF0000"/>
              </a:solidFill>
              <a:latin typeface="Calibri" panose="020F0502020204030204" charset="0"/>
              <a:cs typeface="Calibri" panose="020F0502020204030204"/>
            </a:endParaRPr>
          </a:p>
          <a:p>
            <a:pPr marL="870585" lvl="1" indent="-514350" algn="l" rtl="0" fontAlgn="auto">
              <a:spcAft>
                <a:spcPts val="0"/>
              </a:spcAft>
              <a:buClr>
                <a:srgbClr val="688727"/>
              </a:buClr>
              <a:defRPr/>
            </a:pPr>
            <a:r>
              <a:rPr lang="en-US" sz="2000" b="1" dirty="0" smtClean="0">
                <a:solidFill>
                  <a:srgbClr val="FF0000"/>
                </a:solidFill>
                <a:latin typeface="Calibri" panose="020F0502020204030204" charset="0"/>
                <a:cs typeface="Calibri" panose="020F0502020204030204"/>
              </a:rPr>
              <a:t>            LFT</a:t>
            </a:r>
            <a:endParaRPr lang="en-US" sz="2000" b="1" dirty="0">
              <a:solidFill>
                <a:srgbClr val="FF0000"/>
              </a:solidFill>
              <a:latin typeface="Calibri" panose="020F0502020204030204" charset="0"/>
              <a:cs typeface="Calibri" panose="020F0502020204030204"/>
            </a:endParaRPr>
          </a:p>
          <a:p>
            <a:pPr marL="870585" lvl="1" indent="-514350" algn="l" rtl="0">
              <a:spcAft>
                <a:spcPts val="0"/>
              </a:spcAft>
              <a:buClr>
                <a:srgbClr val="688727"/>
              </a:buClr>
              <a:defRPr/>
            </a:pPr>
            <a:r>
              <a:rPr lang="en-US" sz="2000" b="1" dirty="0" smtClean="0">
                <a:solidFill>
                  <a:srgbClr val="FF0000"/>
                </a:solidFill>
                <a:latin typeface="Calibri" panose="020F0502020204030204" charset="0"/>
                <a:cs typeface="Calibri" panose="020F0502020204030204"/>
              </a:rPr>
              <a:t>            Urinalysis</a:t>
            </a:r>
            <a:r>
              <a:rPr lang="en-US" sz="2000" b="1" dirty="0">
                <a:solidFill>
                  <a:srgbClr val="FF0000"/>
                </a:solidFill>
                <a:latin typeface="Calibri" panose="020F0502020204030204" charset="0"/>
                <a:cs typeface="Calibri" panose="020F0502020204030204"/>
              </a:rPr>
              <a:t> </a:t>
            </a:r>
            <a:endParaRPr lang="en-US" sz="2000" b="1" dirty="0">
              <a:solidFill>
                <a:srgbClr val="FF0000"/>
              </a:solidFill>
              <a:latin typeface="Calibri" panose="020F0502020204030204" charset="0"/>
              <a:cs typeface="Calibri" panose="020F0502020204030204"/>
            </a:endParaRPr>
          </a:p>
          <a:p>
            <a:pPr marL="870585" lvl="1" indent="-514350" algn="l" rtl="0">
              <a:spcAft>
                <a:spcPts val="0"/>
              </a:spcAft>
              <a:buClr>
                <a:srgbClr val="688727"/>
              </a:buClr>
              <a:defRPr/>
            </a:pPr>
            <a:r>
              <a:rPr lang="en-US" sz="2000" b="1" dirty="0" smtClean="0">
                <a:solidFill>
                  <a:srgbClr val="FF0000"/>
                </a:solidFill>
                <a:cs typeface="Calibri" panose="020F0502020204030204"/>
              </a:rPr>
              <a:t>            Thyroid </a:t>
            </a:r>
            <a:r>
              <a:rPr lang="en-US" sz="2000" b="1" dirty="0">
                <a:solidFill>
                  <a:srgbClr val="FF0000"/>
                </a:solidFill>
                <a:cs typeface="Calibri" panose="020F0502020204030204"/>
              </a:rPr>
              <a:t>function test </a:t>
            </a:r>
            <a:endParaRPr lang="en-US" sz="2000" b="1" dirty="0">
              <a:solidFill>
                <a:srgbClr val="FF0000"/>
              </a:solidFill>
              <a:cs typeface="Calibri" panose="020F0502020204030204"/>
            </a:endParaRPr>
          </a:p>
          <a:p>
            <a:pPr marL="870585" lvl="1" indent="-514350" algn="l" rtl="0">
              <a:spcAft>
                <a:spcPts val="0"/>
              </a:spcAft>
              <a:buClr>
                <a:srgbClr val="688727"/>
              </a:buClr>
              <a:defRPr/>
            </a:pPr>
            <a:r>
              <a:rPr lang="en-US" sz="2000" b="1" dirty="0" smtClean="0">
                <a:solidFill>
                  <a:srgbClr val="FF0000"/>
                </a:solidFill>
                <a:cs typeface="Calibri" panose="020F0502020204030204"/>
              </a:rPr>
              <a:t>            Hematocrit</a:t>
            </a:r>
            <a:r>
              <a:rPr lang="en-US" sz="2000" b="1" dirty="0">
                <a:solidFill>
                  <a:srgbClr val="FF0000"/>
                </a:solidFill>
                <a:cs typeface="Calibri" panose="020F0502020204030204"/>
              </a:rPr>
              <a:t> </a:t>
            </a:r>
            <a:endParaRPr lang="en-US" sz="2000" b="1" dirty="0">
              <a:solidFill>
                <a:srgbClr val="FF0000"/>
              </a:solidFill>
              <a:cs typeface="Calibri" panose="020F0502020204030204"/>
            </a:endParaRPr>
          </a:p>
          <a:p>
            <a:pPr marL="870585" lvl="1" indent="-514350" algn="l" rtl="0">
              <a:spcAft>
                <a:spcPts val="0"/>
              </a:spcAft>
              <a:buClr>
                <a:srgbClr val="688727"/>
              </a:buClr>
              <a:defRPr/>
            </a:pPr>
            <a:r>
              <a:rPr lang="en-US" sz="2000" b="1" dirty="0" smtClean="0">
                <a:solidFill>
                  <a:srgbClr val="FF0000"/>
                </a:solidFill>
                <a:cs typeface="Calibri" panose="020F0502020204030204"/>
              </a:rPr>
              <a:t>            U/S</a:t>
            </a:r>
            <a:endParaRPr lang="en-US" sz="2000" b="1" dirty="0">
              <a:solidFill>
                <a:srgbClr val="FF0000"/>
              </a:solidFill>
              <a:cs typeface="Calibri" panose="020F0502020204030204"/>
            </a:endParaRPr>
          </a:p>
          <a:p>
            <a:pPr algn="l" rtl="0"/>
            <a:r>
              <a:rPr lang="en-US" sz="2400" dirty="0" smtClean="0">
                <a:solidFill>
                  <a:schemeClr val="tx1">
                    <a:lumMod val="75000"/>
                    <a:lumOff val="25000"/>
                  </a:schemeClr>
                </a:solidFill>
              </a:rPr>
              <a:t>3</a:t>
            </a:r>
            <a:r>
              <a:rPr lang="en-US" sz="2400" dirty="0">
                <a:solidFill>
                  <a:schemeClr val="tx1">
                    <a:lumMod val="75000"/>
                    <a:lumOff val="25000"/>
                  </a:schemeClr>
                </a:solidFill>
              </a:rPr>
              <a:t>_ write 2 obstetric condition you should exclude </a:t>
            </a:r>
            <a:r>
              <a:rPr lang="en-US" sz="2400" dirty="0" smtClean="0">
                <a:solidFill>
                  <a:schemeClr val="tx1">
                    <a:lumMod val="75000"/>
                    <a:lumOff val="25000"/>
                  </a:schemeClr>
                </a:solidFill>
              </a:rPr>
              <a:t>them </a:t>
            </a:r>
            <a:br>
              <a:rPr lang="en-US" sz="2400" dirty="0" smtClean="0">
                <a:solidFill>
                  <a:schemeClr val="tx1">
                    <a:lumMod val="75000"/>
                    <a:lumOff val="25000"/>
                  </a:schemeClr>
                </a:solidFill>
              </a:rPr>
            </a:br>
            <a:r>
              <a:rPr lang="en-US" sz="2400" b="1" dirty="0" smtClean="0">
                <a:solidFill>
                  <a:srgbClr val="FF0000"/>
                </a:solidFill>
              </a:rPr>
              <a:t>molar, multiple</a:t>
            </a:r>
            <a:r>
              <a:rPr lang="en-US" sz="2400" dirty="0" smtClean="0">
                <a:solidFill>
                  <a:schemeClr val="tx1">
                    <a:lumMod val="75000"/>
                    <a:lumOff val="25000"/>
                  </a:schemeClr>
                </a:solidFill>
              </a:rPr>
              <a:t>.</a:t>
            </a:r>
            <a:endParaRPr lang="ar-JO" sz="2400" dirty="0">
              <a:solidFill>
                <a:schemeClr val="tx1">
                  <a:lumMod val="75000"/>
                  <a:lumOff val="25000"/>
                </a:schemeClr>
              </a:solidFill>
            </a:endParaRPr>
          </a:p>
        </p:txBody>
      </p:sp>
      <p:sp>
        <p:nvSpPr>
          <p:cNvPr id="10" name="Rectangles 9"/>
          <p:cNvSpPr/>
          <p:nvPr/>
        </p:nvSpPr>
        <p:spPr>
          <a:xfrm>
            <a:off x="660400" y="3274695"/>
            <a:ext cx="7818120" cy="449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202690" y="4051300"/>
            <a:ext cx="7818120" cy="184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257175" y="6320790"/>
            <a:ext cx="7818120" cy="358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bldLvl="0" animBg="1"/>
      <p:bldP spid="5"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1" name="عنوان 1048650"/>
          <p:cNvSpPr txBox="1">
            <a:spLocks noGrp="1"/>
          </p:cNvSpPr>
          <p:nvPr>
            <p:ph type="title"/>
          </p:nvPr>
        </p:nvSpPr>
        <p:spPr>
          <a:xfrm>
            <a:off x="1103445" y="260648"/>
            <a:ext cx="9747171" cy="513224"/>
          </a:xfrm>
          <a:prstGeom prst="rect">
            <a:avLst/>
          </a:prstGeom>
        </p:spPr>
        <p:txBody>
          <a:bodyPr>
            <a:normAutofit fontScale="90000"/>
          </a:bodyPr>
          <a:lstStyle>
            <a:lvl1pPr lvl="0"/>
          </a:lstStyle>
          <a:p>
            <a:pPr algn="l" rtl="0"/>
            <a:r>
              <a:rPr lang="en-US" sz="2800" dirty="0">
                <a:solidFill>
                  <a:schemeClr val="tx1">
                    <a:lumMod val="75000"/>
                    <a:lumOff val="25000"/>
                  </a:schemeClr>
                </a:solidFill>
              </a:rPr>
              <a:t>4_Whats your </a:t>
            </a:r>
            <a:r>
              <a:rPr lang="en-US" sz="2800" dirty="0" err="1">
                <a:solidFill>
                  <a:schemeClr val="tx1">
                    <a:lumMod val="75000"/>
                    <a:lumOff val="25000"/>
                  </a:schemeClr>
                </a:solidFill>
              </a:rPr>
              <a:t>managment</a:t>
            </a:r>
            <a:r>
              <a:rPr lang="en-US" sz="2800" dirty="0" smtClean="0">
                <a:solidFill>
                  <a:schemeClr val="tx1">
                    <a:lumMod val="75000"/>
                    <a:lumOff val="25000"/>
                  </a:schemeClr>
                </a:solidFill>
              </a:rPr>
              <a:t>?</a:t>
            </a:r>
            <a:endParaRPr lang="en-US" sz="2800" u="sng" dirty="0">
              <a:solidFill>
                <a:srgbClr val="006600"/>
              </a:solidFill>
              <a:latin typeface="Century Gothic" panose="020B0502020202020204"/>
            </a:endParaRPr>
          </a:p>
        </p:txBody>
      </p:sp>
      <p:sp>
        <p:nvSpPr>
          <p:cNvPr id="1048652" name="عنصر نائب للنص 1048651"/>
          <p:cNvSpPr txBox="1">
            <a:spLocks noGrp="1"/>
          </p:cNvSpPr>
          <p:nvPr>
            <p:ph type="body" sz="half" idx="1"/>
          </p:nvPr>
        </p:nvSpPr>
        <p:spPr>
          <a:xfrm>
            <a:off x="785201" y="970548"/>
            <a:ext cx="10363200" cy="1066800"/>
          </a:xfrm>
          <a:prstGeom prst="rect">
            <a:avLst/>
          </a:prstGeom>
        </p:spPr>
        <p:txBody>
          <a:bodyPr/>
          <a:lstStyle>
            <a:lvl1pPr lvl="0"/>
          </a:lstStyle>
          <a:p>
            <a:pPr lvl="0" algn="l" rtl="0">
              <a:lnSpc>
                <a:spcPct val="90000"/>
              </a:lnSpc>
            </a:pPr>
            <a:r>
              <a:rPr lang="en-US" sz="2000" b="1" dirty="0">
                <a:solidFill>
                  <a:schemeClr val="accent2"/>
                </a:solidFill>
                <a:latin typeface="Century Gothic" panose="020B0502020202020204"/>
              </a:rPr>
              <a:t>Depends on the severity of symptoms.</a:t>
            </a:r>
            <a:endParaRPr lang="en-US" sz="2000" b="1" dirty="0">
              <a:solidFill>
                <a:schemeClr val="accent2"/>
              </a:solidFill>
              <a:latin typeface="Century Gothic" panose="020B0502020202020204"/>
            </a:endParaRPr>
          </a:p>
          <a:p>
            <a:pPr lvl="0" algn="l" rtl="0">
              <a:lnSpc>
                <a:spcPct val="90000"/>
              </a:lnSpc>
            </a:pPr>
            <a:r>
              <a:rPr lang="en-US" sz="2000" b="1" dirty="0">
                <a:solidFill>
                  <a:schemeClr val="accent2"/>
                </a:solidFill>
                <a:latin typeface="Century Gothic" panose="020B0502020202020204"/>
              </a:rPr>
              <a:t>Two types :</a:t>
            </a:r>
            <a:r>
              <a:rPr lang="ar-JO" sz="2000" b="1" dirty="0">
                <a:solidFill>
                  <a:schemeClr val="accent2"/>
                </a:solidFill>
                <a:latin typeface="Century Gothic" panose="020B0502020202020204"/>
              </a:rPr>
              <a:t>	</a:t>
            </a:r>
            <a:endParaRPr lang="ar-JO" sz="2000" b="1" dirty="0">
              <a:solidFill>
                <a:schemeClr val="accent2"/>
              </a:solidFill>
              <a:latin typeface="Century Gothic" panose="020B0502020202020204"/>
            </a:endParaRPr>
          </a:p>
        </p:txBody>
      </p:sp>
      <p:graphicFrame>
        <p:nvGraphicFramePr>
          <p:cNvPr id="4194304" name="جدول 4194303"/>
          <p:cNvGraphicFramePr/>
          <p:nvPr/>
        </p:nvGraphicFramePr>
        <p:xfrm>
          <a:off x="1451748" y="2340790"/>
          <a:ext cx="9042400" cy="3648267"/>
        </p:xfrm>
        <a:graphic>
          <a:graphicData uri="http://schemas.openxmlformats.org/drawingml/2006/table">
            <a:tbl>
              <a:tblPr/>
              <a:tblGrid>
                <a:gridCol w="4419600"/>
                <a:gridCol w="4622800"/>
              </a:tblGrid>
              <a:tr h="477755">
                <a:tc>
                  <a:txBody>
                    <a:bodyPr/>
                    <a:lstStyle>
                      <a:lvl1pPr lvl="0"/>
                    </a:lstStyle>
                    <a:p>
                      <a:pPr marL="0" lvl="0" indent="0" algn="ctr" rtl="0">
                        <a:lnSpc>
                          <a:spcPct val="100000"/>
                        </a:lnSpc>
                        <a:spcBef>
                          <a:spcPct val="20000"/>
                        </a:spcBef>
                        <a:buNone/>
                      </a:pPr>
                      <a:r>
                        <a:rPr lang="en-US" sz="1800" b="1" i="0" u="sng" strike="noStrike" baseline="0" dirty="0">
                          <a:solidFill>
                            <a:schemeClr val="tx1"/>
                          </a:solidFill>
                          <a:effectLst>
                            <a:outerShdw blurRad="38100" dist="38100" dir="2700000" algn="tl">
                              <a:srgbClr val="000000">
                                <a:alpha val="43137"/>
                              </a:srgbClr>
                            </a:outerShdw>
                          </a:effectLst>
                          <a:latin typeface="Century Gothic" panose="020B0502020202020204"/>
                        </a:rPr>
                        <a:t>Pharmacological</a:t>
                      </a:r>
                      <a:endParaRPr lang="en-US" sz="1800" b="1" i="0" u="sng" strike="noStrike" baseline="0" dirty="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c>
                  <a:txBody>
                    <a:bodyPr/>
                    <a:lstStyle>
                      <a:lvl1pPr lvl="0"/>
                    </a:lstStyle>
                    <a:p>
                      <a:pPr marL="0" lvl="0" indent="0" algn="ctr" rtl="0">
                        <a:lnSpc>
                          <a:spcPct val="100000"/>
                        </a:lnSpc>
                        <a:spcBef>
                          <a:spcPct val="20000"/>
                        </a:spcBef>
                        <a:buNone/>
                      </a:pPr>
                      <a:r>
                        <a:rPr lang="en-US" sz="1800" b="1" i="0" u="sng" strike="noStrike" baseline="0" dirty="0">
                          <a:solidFill>
                            <a:schemeClr val="tx1"/>
                          </a:solidFill>
                          <a:effectLst>
                            <a:outerShdw blurRad="38100" dist="38100" dir="2700000" algn="tl">
                              <a:srgbClr val="000000">
                                <a:alpha val="43137"/>
                              </a:srgbClr>
                            </a:outerShdw>
                          </a:effectLst>
                          <a:latin typeface="Century Gothic" panose="020B0502020202020204"/>
                        </a:rPr>
                        <a:t>Non- pharmacological</a:t>
                      </a:r>
                      <a:endParaRPr lang="en-US" sz="1800" b="1" i="0" u="sng" strike="noStrike" baseline="0" dirty="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r>
              <a:tr h="639968">
                <a:tc>
                  <a:txBody>
                    <a:bodyPr/>
                    <a:lstStyle>
                      <a:lvl1pPr lvl="0"/>
                    </a:lstStyle>
                    <a:p>
                      <a:pPr marL="533400" lvl="0" indent="-533400" algn="ctr" rtl="0">
                        <a:lnSpc>
                          <a:spcPct val="100000"/>
                        </a:lnSpc>
                        <a:spcBef>
                          <a:spcPct val="20000"/>
                        </a:spcBef>
                        <a:buNone/>
                      </a:pPr>
                      <a:r>
                        <a:rPr lang="en-US" sz="1800" b="0" i="0" u="none" strike="noStrike" baseline="0" dirty="0">
                          <a:solidFill>
                            <a:schemeClr val="tx1"/>
                          </a:solidFill>
                          <a:effectLst>
                            <a:outerShdw blurRad="38100" dist="38100" dir="2700000" algn="tl">
                              <a:srgbClr val="000000">
                                <a:alpha val="43137"/>
                              </a:srgbClr>
                            </a:outerShdw>
                          </a:effectLst>
                          <a:latin typeface="Century Gothic" panose="020B0502020202020204"/>
                        </a:rPr>
                        <a:t>1. Pyridoxine (Vitamin B6) and </a:t>
                      </a:r>
                      <a:r>
                        <a:rPr lang="en-US" sz="1800" b="0" i="0" u="none" strike="noStrike" baseline="0" dirty="0" err="1">
                          <a:solidFill>
                            <a:schemeClr val="tx1"/>
                          </a:solidFill>
                          <a:effectLst>
                            <a:outerShdw blurRad="38100" dist="38100" dir="2700000" algn="tl">
                              <a:srgbClr val="000000">
                                <a:alpha val="43137"/>
                              </a:srgbClr>
                            </a:outerShdw>
                          </a:effectLst>
                          <a:latin typeface="Century Gothic" panose="020B0502020202020204"/>
                        </a:rPr>
                        <a:t>Doxylamine</a:t>
                      </a:r>
                      <a:r>
                        <a:rPr lang="en-US" sz="1800" b="0" i="0" u="none" strike="noStrike" baseline="0" dirty="0">
                          <a:solidFill>
                            <a:schemeClr val="tx1"/>
                          </a:solidFill>
                          <a:effectLst>
                            <a:outerShdw blurRad="38100" dist="38100" dir="2700000" algn="tl">
                              <a:srgbClr val="000000">
                                <a:alpha val="43137"/>
                              </a:srgbClr>
                            </a:outerShdw>
                          </a:effectLst>
                          <a:latin typeface="Century Gothic" panose="020B0502020202020204"/>
                        </a:rPr>
                        <a:t>. </a:t>
                      </a:r>
                      <a:endParaRPr lang="en-US" sz="1800" b="0" i="0" u="none" strike="noStrike" baseline="0" dirty="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c>
                  <a:txBody>
                    <a:bodyPr/>
                    <a:lstStyle>
                      <a:lvl1pPr lvl="0"/>
                    </a:lstStyle>
                    <a:p>
                      <a:pPr marL="533400" lvl="0" indent="-533400" algn="ctr" rtl="0">
                        <a:lnSpc>
                          <a:spcPct val="100000"/>
                        </a:lnSpc>
                        <a:spcBef>
                          <a:spcPct val="20000"/>
                        </a:spcBef>
                        <a:buNone/>
                      </a:pPr>
                      <a:r>
                        <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rPr>
                        <a:t>1. Dietary measures</a:t>
                      </a:r>
                      <a:endPar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r>
              <a:tr h="630128">
                <a:tc>
                  <a:txBody>
                    <a:bodyPr/>
                    <a:lstStyle>
                      <a:lvl1pPr lvl="0"/>
                    </a:lstStyle>
                    <a:p>
                      <a:pPr marL="533400" lvl="0" indent="-533400" algn="ctr" rtl="0">
                        <a:lnSpc>
                          <a:spcPct val="100000"/>
                        </a:lnSpc>
                        <a:spcBef>
                          <a:spcPct val="20000"/>
                        </a:spcBef>
                        <a:buNone/>
                      </a:pPr>
                      <a:r>
                        <a:rPr lang="en-US" sz="1800" b="0" i="0" u="none" strike="noStrike" baseline="0" dirty="0">
                          <a:solidFill>
                            <a:schemeClr val="tx1"/>
                          </a:solidFill>
                          <a:effectLst>
                            <a:outerShdw blurRad="38100" dist="38100" dir="2700000" algn="tl">
                              <a:srgbClr val="000000">
                                <a:alpha val="43137"/>
                              </a:srgbClr>
                            </a:outerShdw>
                          </a:effectLst>
                          <a:latin typeface="Century Gothic" panose="020B0502020202020204"/>
                        </a:rPr>
                        <a:t>2. </a:t>
                      </a:r>
                      <a:r>
                        <a:rPr lang="en-US" sz="1800" b="0" i="0" u="none" strike="noStrike" baseline="0" dirty="0" err="1">
                          <a:solidFill>
                            <a:schemeClr val="tx1"/>
                          </a:solidFill>
                          <a:effectLst>
                            <a:outerShdw blurRad="38100" dist="38100" dir="2700000" algn="tl">
                              <a:srgbClr val="000000">
                                <a:alpha val="43137"/>
                              </a:srgbClr>
                            </a:outerShdw>
                          </a:effectLst>
                          <a:latin typeface="Century Gothic" panose="020B0502020202020204"/>
                        </a:rPr>
                        <a:t>Antiemetics</a:t>
                      </a:r>
                      <a:r>
                        <a:rPr lang="en-US" sz="1800" b="0" i="0" u="none" strike="noStrike" baseline="0" dirty="0">
                          <a:solidFill>
                            <a:schemeClr val="tx1"/>
                          </a:solidFill>
                          <a:effectLst>
                            <a:outerShdw blurRad="38100" dist="38100" dir="2700000" algn="tl">
                              <a:srgbClr val="000000">
                                <a:alpha val="43137"/>
                              </a:srgbClr>
                            </a:outerShdw>
                          </a:effectLst>
                          <a:latin typeface="Century Gothic" panose="020B0502020202020204"/>
                        </a:rPr>
                        <a:t> </a:t>
                      </a:r>
                      <a:endParaRPr lang="en-US" sz="1800" b="0" i="0" u="none" strike="noStrike" baseline="0" dirty="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c>
                  <a:txBody>
                    <a:bodyPr/>
                    <a:lstStyle>
                      <a:lvl1pPr lvl="0"/>
                    </a:lstStyle>
                    <a:p>
                      <a:pPr marL="533400" lvl="0" indent="-533400" algn="ctr" rtl="0">
                        <a:lnSpc>
                          <a:spcPct val="100000"/>
                        </a:lnSpc>
                        <a:spcBef>
                          <a:spcPct val="20000"/>
                        </a:spcBef>
                        <a:buNone/>
                      </a:pPr>
                      <a:r>
                        <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rPr>
                        <a:t>2. Emotional support</a:t>
                      </a:r>
                      <a:endPar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r>
              <a:tr h="639968">
                <a:tc>
                  <a:txBody>
                    <a:bodyPr/>
                    <a:lstStyle>
                      <a:lvl1pPr lvl="0"/>
                    </a:lstStyle>
                    <a:p>
                      <a:pPr marL="533400" lvl="0" indent="-533400" algn="ctr" rtl="0">
                        <a:lnSpc>
                          <a:spcPct val="100000"/>
                        </a:lnSpc>
                        <a:spcBef>
                          <a:spcPct val="20000"/>
                        </a:spcBef>
                        <a:buNone/>
                      </a:pPr>
                      <a:r>
                        <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rPr>
                        <a:t>3. Antihistamines and Anticholinergics </a:t>
                      </a:r>
                      <a:endPar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c>
                  <a:txBody>
                    <a:bodyPr/>
                    <a:lstStyle>
                      <a:lvl1pPr lvl="0"/>
                    </a:lstStyle>
                    <a:p>
                      <a:pPr marL="533400" lvl="0" indent="-533400" algn="ctr" rtl="0">
                        <a:lnSpc>
                          <a:spcPct val="100000"/>
                        </a:lnSpc>
                        <a:spcBef>
                          <a:spcPct val="20000"/>
                        </a:spcBef>
                        <a:buNone/>
                      </a:pPr>
                      <a:r>
                        <a:rPr lang="en-US" sz="1800" b="0" i="0" u="none" strike="noStrike" baseline="0" dirty="0">
                          <a:solidFill>
                            <a:schemeClr val="tx1"/>
                          </a:solidFill>
                          <a:effectLst>
                            <a:outerShdw blurRad="38100" dist="38100" dir="2700000" algn="tl">
                              <a:srgbClr val="000000">
                                <a:alpha val="43137"/>
                              </a:srgbClr>
                            </a:outerShdw>
                          </a:effectLst>
                          <a:latin typeface="Century Gothic" panose="020B0502020202020204"/>
                        </a:rPr>
                        <a:t>3. Acupressure </a:t>
                      </a:r>
                      <a:endParaRPr lang="en-US" sz="1800" b="0" i="0" u="none" strike="noStrike" baseline="0" dirty="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r>
              <a:tr h="630128">
                <a:tc>
                  <a:txBody>
                    <a:bodyPr/>
                    <a:lstStyle>
                      <a:lvl1pPr lvl="0"/>
                    </a:lstStyle>
                    <a:p>
                      <a:pPr marL="533400" lvl="0" indent="-533400" algn="ctr" rtl="0">
                        <a:lnSpc>
                          <a:spcPct val="100000"/>
                        </a:lnSpc>
                        <a:spcBef>
                          <a:spcPct val="20000"/>
                        </a:spcBef>
                        <a:buNone/>
                      </a:pPr>
                      <a:r>
                        <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rPr>
                        <a:t>4. Motility Drugs </a:t>
                      </a:r>
                      <a:endPar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c>
                  <a:txBody>
                    <a:bodyPr/>
                    <a:lstStyle>
                      <a:lvl1pPr lvl="0"/>
                    </a:lstStyle>
                    <a:p>
                      <a:pPr marL="533400" lvl="0" indent="-533400" algn="ctr" rtl="0">
                        <a:lnSpc>
                          <a:spcPct val="100000"/>
                        </a:lnSpc>
                        <a:spcBef>
                          <a:spcPct val="20000"/>
                        </a:spcBef>
                        <a:buNone/>
                      </a:pPr>
                      <a:r>
                        <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rPr>
                        <a:t>4. Ginger </a:t>
                      </a:r>
                      <a:endPar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r>
              <a:tr h="630128">
                <a:tc>
                  <a:txBody>
                    <a:bodyPr/>
                    <a:lstStyle>
                      <a:lvl1pPr lvl="0"/>
                    </a:lstStyle>
                    <a:p>
                      <a:pPr marL="533400" lvl="0" indent="-533400" algn="ctr" rtl="0">
                        <a:lnSpc>
                          <a:spcPct val="100000"/>
                        </a:lnSpc>
                        <a:spcBef>
                          <a:spcPct val="20000"/>
                        </a:spcBef>
                        <a:buNone/>
                      </a:pPr>
                      <a:r>
                        <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rPr>
                        <a:t>5. Corticosteroids. </a:t>
                      </a:r>
                      <a:endParaRPr lang="en-US" sz="1800" b="0" i="0" u="none" strike="noStrike" baseline="0">
                        <a:solidFill>
                          <a:schemeClr val="tx1"/>
                        </a:solidFill>
                        <a:effectLst>
                          <a:outerShdw blurRad="38100" dist="38100" dir="2700000" algn="tl">
                            <a:srgbClr val="000000">
                              <a:alpha val="43137"/>
                            </a:srgbClr>
                          </a:outerShdw>
                        </a:effectLst>
                        <a:latin typeface="Century Gothic" panose="020B0502020202020204"/>
                      </a:endParaRPr>
                    </a:p>
                  </a:txBody>
                  <a:tcPr marL="121920" marR="121920" marT="45712" marB="45712">
                    <a:lnL>
                      <a:noFill/>
                    </a:lnL>
                    <a:lnR>
                      <a:noFill/>
                    </a:lnR>
                    <a:lnT>
                      <a:noFill/>
                    </a:lnT>
                    <a:lnB>
                      <a:noFill/>
                    </a:lnB>
                    <a:lnTlToBr>
                      <a:noFill/>
                    </a:lnTlToBr>
                    <a:lnBlToTr>
                      <a:noFill/>
                    </a:lnBlToTr>
                    <a:noFill/>
                  </a:tcPr>
                </a:tc>
                <a:tc>
                  <a:txBody>
                    <a:bodyPr/>
                    <a:lstStyle>
                      <a:lvl1pPr lvl="0"/>
                    </a:lstStyle>
                    <a:p>
                      <a:pPr algn="ctr"/>
                      <a:endParaRPr dirty="0"/>
                    </a:p>
                  </a:txBody>
                  <a:tcPr marL="121920" marR="121920" marT="45712" marB="45712">
                    <a:lnL>
                      <a:noFill/>
                    </a:lnL>
                    <a:lnR>
                      <a:noFill/>
                    </a:lnR>
                    <a:lnT>
                      <a:noFill/>
                    </a:lnT>
                    <a:lnB>
                      <a:noFill/>
                    </a:lnB>
                    <a:lnTlToBr>
                      <a:noFill/>
                    </a:lnTlToBr>
                    <a:lnBlToTr>
                      <a:noFill/>
                    </a:lnBlToTr>
                    <a:noFill/>
                  </a:tcPr>
                </a:tc>
              </a:tr>
            </a:tbl>
          </a:graphicData>
        </a:graphic>
      </p:graphicFrame>
      <p:sp>
        <p:nvSpPr>
          <p:cNvPr id="1048653" name="عنصر نائب لرقم الشريحة 1048652"/>
          <p:cNvSpPr txBox="1">
            <a:spLocks noGrp="1"/>
          </p:cNvSpPr>
          <p:nvPr>
            <p:ph type="sldNum" sz="quarter" idx="12"/>
          </p:nvPr>
        </p:nvSpPr>
        <p:spPr>
          <a:prstGeom prst="rect">
            <a:avLst/>
          </a:prstGeom>
        </p:spPr>
        <p:txBody>
          <a:bodyPr/>
          <a:lstStyle>
            <a:lvl1pPr lvl="0"/>
          </a:lstStyle>
          <a:p>
            <a:fld id="{8B38DBA3-52F9-4AF4-A6A4-FA4D7DB2F99C}" type="slidenum">
              <a:rPr/>
            </a:fld>
            <a:endParaRPr/>
          </a:p>
        </p:txBody>
      </p:sp>
      <p:sp>
        <p:nvSpPr>
          <p:cNvPr id="10" name="Rectangles 9"/>
          <p:cNvSpPr/>
          <p:nvPr/>
        </p:nvSpPr>
        <p:spPr>
          <a:xfrm>
            <a:off x="1611630" y="2766695"/>
            <a:ext cx="4222115" cy="3361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6817360" y="2932430"/>
            <a:ext cx="2955925" cy="2301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4" name="صورة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500277" y="-2815694"/>
            <a:ext cx="7173416" cy="12173971"/>
          </a:xfrm>
          <a:prstGeom prst="rect">
            <a:avLst/>
          </a:prstGeom>
        </p:spPr>
      </p:pic>
      <p:sp>
        <p:nvSpPr>
          <p:cNvPr id="5" name="عنوان 1"/>
          <p:cNvSpPr txBox="1"/>
          <p:nvPr/>
        </p:nvSpPr>
        <p:spPr>
          <a:xfrm>
            <a:off x="239349" y="-171400"/>
            <a:ext cx="1165920" cy="836712"/>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b="1" u="sng" dirty="0" smtClean="0"/>
              <a:t>Q5</a:t>
            </a:r>
            <a:endParaRPr lang="ar-JO" b="1" u="sng"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JO" sz="2400" dirty="0" smtClean="0"/>
              <a:t>على ما أذكر</a:t>
            </a:r>
            <a:endParaRPr lang="ar-JO" sz="2400" dirty="0"/>
          </a:p>
        </p:txBody>
      </p:sp>
      <p:sp>
        <p:nvSpPr>
          <p:cNvPr id="3" name="Content Placeholder 2"/>
          <p:cNvSpPr>
            <a:spLocks noGrp="1"/>
          </p:cNvSpPr>
          <p:nvPr>
            <p:ph idx="1"/>
          </p:nvPr>
        </p:nvSpPr>
        <p:spPr>
          <a:xfrm>
            <a:off x="609600" y="1600201"/>
            <a:ext cx="11327641" cy="4525963"/>
          </a:xfrm>
        </p:spPr>
        <p:txBody>
          <a:bodyPr>
            <a:normAutofit fontScale="70000" lnSpcReduction="20000"/>
          </a:bodyPr>
          <a:lstStyle/>
          <a:p>
            <a:pPr marL="0" indent="0" algn="l" rtl="0">
              <a:buNone/>
            </a:pPr>
            <a:r>
              <a:rPr lang="en-US" b="1" dirty="0" smtClean="0">
                <a:solidFill>
                  <a:srgbClr val="FF0000"/>
                </a:solidFill>
              </a:rPr>
              <a:t>1 - Anterior vaginal wall prolapse</a:t>
            </a:r>
            <a:endParaRPr lang="en-US" b="1" dirty="0" smtClean="0">
              <a:solidFill>
                <a:srgbClr val="FF0000"/>
              </a:solidFill>
            </a:endParaRPr>
          </a:p>
          <a:p>
            <a:pPr marL="0" indent="0" algn="l" rtl="0">
              <a:buNone/>
            </a:pPr>
            <a:r>
              <a:rPr lang="en-US" b="1" dirty="0" smtClean="0">
                <a:solidFill>
                  <a:srgbClr val="FF0000"/>
                </a:solidFill>
              </a:rPr>
              <a:t>2 - Urinary symptoms mainly ( frequency, retention , </a:t>
            </a:r>
            <a:r>
              <a:rPr lang="en-US" b="1" dirty="0" err="1" smtClean="0">
                <a:solidFill>
                  <a:srgbClr val="FF0000"/>
                </a:solidFill>
              </a:rPr>
              <a:t>incontenance</a:t>
            </a:r>
            <a:r>
              <a:rPr lang="en-US" b="1" dirty="0" smtClean="0">
                <a:solidFill>
                  <a:srgbClr val="FF0000"/>
                </a:solidFill>
              </a:rPr>
              <a:t>…)</a:t>
            </a:r>
            <a:endParaRPr lang="en-US" b="1" dirty="0" smtClean="0">
              <a:solidFill>
                <a:srgbClr val="FF0000"/>
              </a:solidFill>
            </a:endParaRPr>
          </a:p>
          <a:p>
            <a:pPr marL="0" indent="0" algn="l" rtl="0">
              <a:buNone/>
            </a:pPr>
            <a:r>
              <a:rPr lang="en-US" b="1" dirty="0" smtClean="0">
                <a:solidFill>
                  <a:srgbClr val="FF0000"/>
                </a:solidFill>
              </a:rPr>
              <a:t>3 - </a:t>
            </a:r>
            <a:r>
              <a:rPr lang="en-US" b="1" dirty="0" err="1" smtClean="0">
                <a:solidFill>
                  <a:srgbClr val="FF0000"/>
                </a:solidFill>
              </a:rPr>
              <a:t>Hystrectomy</a:t>
            </a:r>
            <a:endParaRPr lang="en-US" b="1" dirty="0" smtClean="0">
              <a:solidFill>
                <a:srgbClr val="FF0000"/>
              </a:solidFill>
            </a:endParaRPr>
          </a:p>
          <a:p>
            <a:pPr marL="0" indent="0" algn="l" rtl="0">
              <a:buNone/>
            </a:pPr>
            <a:r>
              <a:rPr lang="en-US" b="1" dirty="0" smtClean="0">
                <a:solidFill>
                  <a:srgbClr val="FF0000"/>
                </a:solidFill>
              </a:rPr>
              <a:t>4 - Anterior colporhaphy</a:t>
            </a:r>
            <a:endParaRPr lang="en-US" b="1" dirty="0" smtClean="0">
              <a:solidFill>
                <a:srgbClr val="FF0000"/>
              </a:solidFill>
            </a:endParaRPr>
          </a:p>
          <a:p>
            <a:pPr marL="0" indent="0" algn="l" rtl="0">
              <a:buNone/>
            </a:pPr>
            <a:r>
              <a:rPr lang="en-US" b="1" dirty="0" smtClean="0">
                <a:solidFill>
                  <a:srgbClr val="FF0000"/>
                </a:solidFill>
              </a:rPr>
              <a:t>5 – </a:t>
            </a:r>
            <a:br>
              <a:rPr lang="en-US" dirty="0" smtClean="0"/>
            </a:br>
            <a:r>
              <a:rPr lang="en-US" b="1" dirty="0" err="1" smtClean="0">
                <a:solidFill>
                  <a:srgbClr val="FF0000"/>
                </a:solidFill>
              </a:rPr>
              <a:t>Gh</a:t>
            </a:r>
            <a:r>
              <a:rPr lang="en-US" b="1" dirty="0" smtClean="0">
                <a:solidFill>
                  <a:srgbClr val="FF0000"/>
                </a:solidFill>
              </a:rPr>
              <a:t> : </a:t>
            </a:r>
            <a:r>
              <a:rPr lang="en-US" dirty="0" smtClean="0"/>
              <a:t>the area between </a:t>
            </a:r>
            <a:r>
              <a:rPr lang="en-US" dirty="0" err="1" smtClean="0"/>
              <a:t>urthra</a:t>
            </a:r>
            <a:r>
              <a:rPr lang="en-US" dirty="0" smtClean="0"/>
              <a:t> and posterior </a:t>
            </a:r>
            <a:r>
              <a:rPr lang="en-US" dirty="0" err="1" smtClean="0"/>
              <a:t>forchetee</a:t>
            </a:r>
            <a:endParaRPr lang="en-US" dirty="0" smtClean="0"/>
          </a:p>
          <a:p>
            <a:pPr marL="0" indent="0" algn="l" rtl="0">
              <a:buNone/>
            </a:pPr>
            <a:r>
              <a:rPr lang="en-US" b="1" dirty="0" smtClean="0">
                <a:solidFill>
                  <a:srgbClr val="FF0000"/>
                </a:solidFill>
              </a:rPr>
              <a:t>C: </a:t>
            </a:r>
            <a:r>
              <a:rPr lang="en-US" dirty="0" smtClean="0"/>
              <a:t>cervix</a:t>
            </a:r>
            <a:endParaRPr lang="en-US" dirty="0" smtClean="0"/>
          </a:p>
          <a:p>
            <a:pPr marL="0" indent="0" algn="l" rtl="0">
              <a:buNone/>
            </a:pPr>
            <a:r>
              <a:rPr lang="en-US" b="1" dirty="0" smtClean="0">
                <a:solidFill>
                  <a:srgbClr val="FF0000"/>
                </a:solidFill>
              </a:rPr>
              <a:t>TVL : </a:t>
            </a:r>
            <a:r>
              <a:rPr lang="en-US" dirty="0" smtClean="0"/>
              <a:t>the total </a:t>
            </a:r>
            <a:r>
              <a:rPr lang="en-US" dirty="0" err="1" smtClean="0"/>
              <a:t>destant</a:t>
            </a:r>
            <a:r>
              <a:rPr lang="en-US" dirty="0" smtClean="0"/>
              <a:t> between posterior fornix and </a:t>
            </a:r>
            <a:r>
              <a:rPr lang="en-US" dirty="0" err="1" smtClean="0"/>
              <a:t>gh</a:t>
            </a:r>
            <a:r>
              <a:rPr lang="en-US" dirty="0" smtClean="0"/>
              <a:t>. measured at rest  </a:t>
            </a:r>
            <a:endParaRPr lang="en-US" dirty="0" smtClean="0"/>
          </a:p>
          <a:p>
            <a:pPr>
              <a:buNone/>
            </a:pPr>
            <a:endParaRPr lang="en-US" dirty="0" smtClean="0"/>
          </a:p>
          <a:p>
            <a:pPr>
              <a:buNone/>
            </a:pPr>
            <a:r>
              <a:rPr lang="en-US" dirty="0" smtClean="0"/>
              <a:t> </a:t>
            </a:r>
            <a:endParaRPr lang="en-US" dirty="0" smtClean="0"/>
          </a:p>
          <a:p>
            <a:pPr>
              <a:buNone/>
            </a:pPr>
            <a:endParaRPr lang="en-US" dirty="0" smtClean="0"/>
          </a:p>
          <a:p>
            <a:pPr>
              <a:buNone/>
            </a:pPr>
            <a:r>
              <a:rPr lang="en-US" dirty="0" smtClean="0"/>
              <a:t> </a:t>
            </a:r>
            <a:endParaRPr lang="en-US" dirty="0" smtClean="0"/>
          </a:p>
          <a:p>
            <a:pPr>
              <a:buNone/>
            </a:pPr>
            <a:endParaRPr lang="ar-JO"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OSCE</a:t>
            </a:r>
            <a:br>
              <a:rPr lang="en-US" dirty="0"/>
            </a:br>
            <a:r>
              <a:rPr lang="en-US" dirty="0"/>
              <a:t>15/4/2019</a:t>
            </a:r>
            <a:endParaRPr lang="en-GB" dirty="0"/>
          </a:p>
        </p:txBody>
      </p:sp>
      <p:sp>
        <p:nvSpPr>
          <p:cNvPr id="3" name="Content Placeholder 2"/>
          <p:cNvSpPr>
            <a:spLocks noGrp="1"/>
          </p:cNvSpPr>
          <p:nvPr>
            <p:ph idx="1"/>
          </p:nvPr>
        </p:nvSpPr>
        <p:spPr/>
        <p:txBody>
          <a:bodyPr>
            <a:normAutofit/>
          </a:bodyPr>
          <a:lstStyle/>
          <a:p>
            <a:pPr marL="82550" indent="0" algn="l" rtl="0">
              <a:buNone/>
            </a:pP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1</a:t>
            </a:r>
            <a:r>
              <a:rPr lang="en-US" b="1" u="sng" baseline="30000" dirty="0">
                <a:solidFill>
                  <a:srgbClr val="FF0000"/>
                </a:solidFill>
                <a:effectLst>
                  <a:outerShdw blurRad="38100" dist="38100" dir="2700000" algn="tl">
                    <a:srgbClr val="000000">
                      <a:alpha val="43137"/>
                    </a:srgbClr>
                  </a:outerShdw>
                </a:effectLst>
                <a:latin typeface="SimSun" panose="02010600030101010101" pitchFamily="2" charset="-122"/>
              </a:rPr>
              <a:t>st</a:t>
            </a: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 case:</a:t>
            </a:r>
            <a:r>
              <a:rPr lang="en-US" b="1" dirty="0">
                <a:solidFill>
                  <a:srgbClr val="FF0000"/>
                </a:solidFill>
                <a:effectLst>
                  <a:outerShdw blurRad="38100" dist="38100" dir="2700000" algn="tl">
                    <a:srgbClr val="000000">
                      <a:alpha val="43137"/>
                    </a:srgbClr>
                  </a:outerShdw>
                </a:effectLst>
                <a:latin typeface="SimSun" panose="02010600030101010101" pitchFamily="2" charset="-122"/>
              </a:rPr>
              <a:t> </a:t>
            </a:r>
            <a:br>
              <a:rPr lang="en-US" b="1" dirty="0">
                <a:solidFill>
                  <a:srgbClr val="FF0000"/>
                </a:solidFill>
                <a:effectLst>
                  <a:outerShdw blurRad="38100" dist="38100" dir="2700000" algn="tl">
                    <a:srgbClr val="000000">
                      <a:alpha val="43137"/>
                    </a:srgbClr>
                  </a:outerShdw>
                </a:effectLst>
                <a:latin typeface="SimSun" panose="02010600030101010101" pitchFamily="2" charset="-122"/>
              </a:rPr>
            </a:br>
            <a:r>
              <a:rPr lang="en-US" dirty="0"/>
              <a:t>Pre term </a:t>
            </a:r>
            <a:r>
              <a:rPr lang="en-US" dirty="0" err="1"/>
              <a:t>labour</a:t>
            </a:r>
            <a:r>
              <a:rPr lang="en-US" dirty="0"/>
              <a:t> </a:t>
            </a:r>
            <a:endParaRPr lang="en-US" dirty="0"/>
          </a:p>
          <a:p>
            <a:pPr marL="82550" indent="0" algn="l" rtl="0">
              <a:buNone/>
            </a:pPr>
            <a:endParaRPr lang="en-GB" dirty="0">
              <a:solidFill>
                <a:srgbClr val="000000"/>
              </a:solidFill>
              <a:latin typeface="SimSun" panose="02010600030101010101" pitchFamily="2" charset="-122"/>
            </a:endParaRPr>
          </a:p>
          <a:p>
            <a:pPr marL="82550" indent="0" algn="l" rtl="0">
              <a:buNone/>
            </a:pP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2</a:t>
            </a:r>
            <a:r>
              <a:rPr lang="en-US" b="1" u="sng" baseline="30000" dirty="0">
                <a:solidFill>
                  <a:srgbClr val="FF0000"/>
                </a:solidFill>
                <a:effectLst>
                  <a:outerShdw blurRad="38100" dist="38100" dir="2700000" algn="tl">
                    <a:srgbClr val="000000">
                      <a:alpha val="43137"/>
                    </a:srgbClr>
                  </a:outerShdw>
                </a:effectLst>
                <a:latin typeface="SimSun" panose="02010600030101010101" pitchFamily="2" charset="-122"/>
              </a:rPr>
              <a:t>nd</a:t>
            </a: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 case:</a:t>
            </a:r>
            <a:r>
              <a:rPr lang="en-US" b="1" dirty="0">
                <a:solidFill>
                  <a:srgbClr val="FF0000"/>
                </a:solidFill>
                <a:effectLst>
                  <a:outerShdw blurRad="38100" dist="38100" dir="2700000" algn="tl">
                    <a:srgbClr val="000000">
                      <a:alpha val="43137"/>
                    </a:srgbClr>
                  </a:outerShdw>
                </a:effectLst>
                <a:latin typeface="SimSun" panose="02010600030101010101" pitchFamily="2" charset="-122"/>
              </a:rPr>
              <a:t> </a:t>
            </a:r>
            <a:br>
              <a:rPr lang="en-US" b="1" dirty="0">
                <a:solidFill>
                  <a:srgbClr val="FF0000"/>
                </a:solidFill>
                <a:effectLst>
                  <a:outerShdw blurRad="38100" dist="38100" dir="2700000" algn="tl">
                    <a:srgbClr val="000000">
                      <a:alpha val="43137"/>
                    </a:srgbClr>
                  </a:outerShdw>
                </a:effectLst>
                <a:latin typeface="SimSun" panose="02010600030101010101" pitchFamily="2" charset="-122"/>
              </a:rPr>
            </a:br>
            <a:r>
              <a:rPr lang="en-US" dirty="0"/>
              <a:t>CTG</a:t>
            </a:r>
            <a:endParaRPr lang="en-US" dirty="0"/>
          </a:p>
          <a:p>
            <a:pPr marL="82550" indent="0" algn="l" rtl="0">
              <a:buNone/>
            </a:pPr>
            <a:endParaRPr lang="en-GB" dirty="0">
              <a:solidFill>
                <a:srgbClr val="000000"/>
              </a:solidFill>
              <a:latin typeface="SimSun" panose="02010600030101010101" pitchFamily="2" charset="-122"/>
            </a:endParaRPr>
          </a:p>
          <a:p>
            <a:pPr marL="82550" indent="0" algn="l" rtl="0">
              <a:buNone/>
            </a:pPr>
            <a:r>
              <a:rPr lang="en-US" b="1" u="sng" dirty="0">
                <a:solidFill>
                  <a:srgbClr val="FF0000"/>
                </a:solidFill>
                <a:effectLst>
                  <a:outerShdw blurRad="38100" dist="38100" dir="2700000" algn="tl">
                    <a:srgbClr val="000000">
                      <a:alpha val="43137"/>
                    </a:srgbClr>
                  </a:outerShdw>
                </a:effectLst>
                <a:latin typeface="SimSun" panose="02010600030101010101" pitchFamily="2" charset="-122"/>
              </a:rPr>
              <a:t>3ed case:</a:t>
            </a:r>
            <a:r>
              <a:rPr lang="en-US" b="1" dirty="0">
                <a:solidFill>
                  <a:srgbClr val="FF0000"/>
                </a:solidFill>
                <a:effectLst>
                  <a:outerShdw blurRad="38100" dist="38100" dir="2700000" algn="tl">
                    <a:srgbClr val="000000">
                      <a:alpha val="43137"/>
                    </a:srgbClr>
                  </a:outerShdw>
                </a:effectLst>
                <a:latin typeface="SimSun" panose="02010600030101010101" pitchFamily="2" charset="-122"/>
              </a:rPr>
              <a:t> </a:t>
            </a:r>
            <a:endParaRPr lang="en-US" b="1" dirty="0">
              <a:solidFill>
                <a:srgbClr val="FF0000"/>
              </a:solidFill>
              <a:effectLst>
                <a:outerShdw blurRad="38100" dist="38100" dir="2700000" algn="tl">
                  <a:srgbClr val="000000">
                    <a:alpha val="43137"/>
                  </a:srgbClr>
                </a:outerShdw>
              </a:effectLst>
              <a:latin typeface="SimSun" panose="02010600030101010101" pitchFamily="2" charset="-122"/>
            </a:endParaRPr>
          </a:p>
          <a:p>
            <a:pPr marL="82550" indent="0" algn="l" rtl="0">
              <a:buNone/>
            </a:pPr>
            <a:r>
              <a:rPr lang="en-US" dirty="0"/>
              <a:t>Endometrial cancer</a:t>
            </a:r>
            <a:endParaRPr lang="en-US" dirty="0"/>
          </a:p>
          <a:p>
            <a:pPr marL="82550" indent="0" algn="l" rtl="0">
              <a:buNone/>
            </a:pPr>
            <a:endParaRPr lang="en-GB"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Mini-OSCE  </a:t>
            </a:r>
            <a:r>
              <a:rPr lang="en-US" dirty="0" err="1"/>
              <a:t>Obs</a:t>
            </a:r>
            <a:r>
              <a:rPr lang="en-US" dirty="0"/>
              <a:t> &amp; </a:t>
            </a:r>
            <a:r>
              <a:rPr lang="en-US" dirty="0" err="1"/>
              <a:t>Gyn</a:t>
            </a:r>
            <a:br>
              <a:rPr lang="en-US" dirty="0"/>
            </a:br>
            <a:r>
              <a:rPr lang="en-US" dirty="0"/>
              <a:t>19/2/2019</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u="sng" dirty="0" smtClean="0"/>
              <a:t>Q1</a:t>
            </a:r>
            <a:br>
              <a:rPr lang="en-GB" b="1" u="sng" dirty="0" smtClean="0"/>
            </a:br>
            <a:r>
              <a:rPr lang="en-GB" sz="3100" b="1" dirty="0"/>
              <a:t>U/S pic with 12 cm </a:t>
            </a:r>
            <a:r>
              <a:rPr lang="en-GB" sz="3100" b="1" dirty="0" smtClean="0"/>
              <a:t>deepest</a:t>
            </a:r>
            <a:br>
              <a:rPr lang="en-GB" sz="3100" b="1" dirty="0" smtClean="0"/>
            </a:br>
            <a:r>
              <a:rPr lang="en-GB" sz="3100" b="1" dirty="0" smtClean="0"/>
              <a:t> </a:t>
            </a:r>
            <a:r>
              <a:rPr lang="en-GB" sz="3100" b="1" dirty="0"/>
              <a:t>vertical pocket</a:t>
            </a:r>
            <a:endParaRPr lang="en-GB" sz="3100" b="1" u="sng" dirty="0"/>
          </a:p>
        </p:txBody>
      </p:sp>
      <p:sp>
        <p:nvSpPr>
          <p:cNvPr id="3" name="Content Placeholder 2"/>
          <p:cNvSpPr>
            <a:spLocks noGrp="1"/>
          </p:cNvSpPr>
          <p:nvPr>
            <p:ph idx="1"/>
          </p:nvPr>
        </p:nvSpPr>
        <p:spPr>
          <a:xfrm>
            <a:off x="0" y="1124744"/>
            <a:ext cx="12048661" cy="5733256"/>
          </a:xfrm>
        </p:spPr>
        <p:txBody>
          <a:bodyPr>
            <a:normAutofit fontScale="70000" lnSpcReduction="20000"/>
          </a:bodyPr>
          <a:lstStyle/>
          <a:p>
            <a:pPr marL="0" indent="0" algn="l" rtl="0">
              <a:buNone/>
            </a:pPr>
            <a:br>
              <a:rPr lang="en-GB" b="1" dirty="0"/>
            </a:br>
            <a:endParaRPr lang="en-GB" b="1" dirty="0"/>
          </a:p>
          <a:p>
            <a:pPr marL="82550" indent="0" algn="l" rtl="0">
              <a:buNone/>
            </a:pPr>
            <a:r>
              <a:rPr lang="en-GB" b="1" dirty="0"/>
              <a:t>1 ) what is the </a:t>
            </a:r>
            <a:r>
              <a:rPr lang="en-GB" b="1" dirty="0" err="1"/>
              <a:t>Dx</a:t>
            </a:r>
            <a:r>
              <a:rPr lang="en-GB" b="1" dirty="0"/>
              <a:t>?</a:t>
            </a:r>
            <a:endParaRPr lang="ar-JO" b="1" dirty="0"/>
          </a:p>
          <a:p>
            <a:pPr marL="82550" indent="0" algn="l" rtl="0">
              <a:buNone/>
            </a:pPr>
            <a:r>
              <a:rPr lang="en-GB" dirty="0">
                <a:solidFill>
                  <a:srgbClr val="FF0000"/>
                </a:solidFill>
              </a:rPr>
              <a:t>Polyhydramnios</a:t>
            </a:r>
            <a:endParaRPr lang="ar-JO" dirty="0">
              <a:solidFill>
                <a:srgbClr val="FF0000"/>
              </a:solidFill>
            </a:endParaRPr>
          </a:p>
          <a:p>
            <a:pPr marL="82550" indent="0" algn="l" rtl="0">
              <a:buNone/>
            </a:pPr>
            <a:endParaRPr lang="en-GB" b="1" dirty="0">
              <a:solidFill>
                <a:srgbClr val="FF0000"/>
              </a:solidFill>
            </a:endParaRPr>
          </a:p>
          <a:p>
            <a:pPr marL="82550" indent="0" algn="l" rtl="0">
              <a:buNone/>
            </a:pPr>
            <a:r>
              <a:rPr lang="en-GB" b="1" dirty="0"/>
              <a:t>2 ) 4 complications?</a:t>
            </a:r>
            <a:endParaRPr lang="ar-JO" b="1" dirty="0"/>
          </a:p>
          <a:p>
            <a:pPr marL="274320" lvl="0" indent="-274320" algn="l" rtl="0">
              <a:buClr>
                <a:srgbClr val="D16349"/>
              </a:buClr>
              <a:buSzPct val="85000"/>
              <a:buNone/>
            </a:pPr>
            <a:r>
              <a:rPr lang="en-US" sz="2700" dirty="0">
                <a:solidFill>
                  <a:srgbClr val="FF0000"/>
                </a:solidFill>
                <a:latin typeface="Georgia" panose="02040502050405020303"/>
              </a:rPr>
              <a:t>a. Premature rupture of membranes .</a:t>
            </a:r>
            <a:endParaRPr lang="en-US" sz="27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a:solidFill>
                  <a:srgbClr val="FF0000"/>
                </a:solidFill>
                <a:latin typeface="Georgia" panose="02040502050405020303"/>
              </a:rPr>
              <a:t>b. Preterm labor and Premature birth .</a:t>
            </a:r>
            <a:endParaRPr lang="en-US" sz="27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a:solidFill>
                  <a:srgbClr val="FF0000"/>
                </a:solidFill>
                <a:latin typeface="Georgia" panose="02040502050405020303"/>
              </a:rPr>
              <a:t>c. Placental abruption</a:t>
            </a:r>
            <a:endParaRPr lang="en-US" sz="27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a:solidFill>
                  <a:srgbClr val="FF0000"/>
                </a:solidFill>
                <a:latin typeface="Georgia" panose="02040502050405020303"/>
              </a:rPr>
              <a:t>d. Umbilical cord prolapse .</a:t>
            </a:r>
            <a:endParaRPr lang="en-US" sz="27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a:solidFill>
                  <a:srgbClr val="FF0000"/>
                </a:solidFill>
                <a:latin typeface="Georgia" panose="02040502050405020303"/>
              </a:rPr>
              <a:t>e. Stillbirth</a:t>
            </a:r>
            <a:endParaRPr lang="en-US" sz="27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a:solidFill>
                  <a:srgbClr val="FF0000"/>
                </a:solidFill>
                <a:latin typeface="Georgia" panose="02040502050405020303"/>
              </a:rPr>
              <a:t>f. Heavy bleeding </a:t>
            </a:r>
            <a:r>
              <a:rPr lang="en-US" sz="1900" dirty="0">
                <a:solidFill>
                  <a:srgbClr val="FF0000"/>
                </a:solidFill>
                <a:latin typeface="Georgia" panose="02040502050405020303"/>
              </a:rPr>
              <a:t>(lack of uterine muscle tone after delivery)</a:t>
            </a:r>
            <a:endParaRPr lang="en-US" sz="19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a:solidFill>
                  <a:srgbClr val="FF0000"/>
                </a:solidFill>
                <a:latin typeface="Georgia" panose="02040502050405020303"/>
              </a:rPr>
              <a:t>g. Maternal respiratory compromise .</a:t>
            </a:r>
            <a:endParaRPr lang="en-US" sz="27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a:solidFill>
                  <a:srgbClr val="FF0000"/>
                </a:solidFill>
                <a:latin typeface="Georgia" panose="02040502050405020303"/>
              </a:rPr>
              <a:t>h. Fetal malposition &amp; </a:t>
            </a:r>
            <a:r>
              <a:rPr lang="en-US" sz="2700" dirty="0" err="1">
                <a:solidFill>
                  <a:srgbClr val="FF0000"/>
                </a:solidFill>
                <a:latin typeface="Georgia" panose="02040502050405020303"/>
              </a:rPr>
              <a:t>malpresentaion</a:t>
            </a:r>
            <a:endParaRPr lang="en-US" sz="27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err="1">
                <a:solidFill>
                  <a:srgbClr val="FF0000"/>
                </a:solidFill>
                <a:latin typeface="Georgia" panose="02040502050405020303"/>
              </a:rPr>
              <a:t>i</a:t>
            </a:r>
            <a:r>
              <a:rPr lang="en-US" sz="2700" dirty="0">
                <a:solidFill>
                  <a:srgbClr val="FF0000"/>
                </a:solidFill>
                <a:latin typeface="Georgia" panose="02040502050405020303"/>
              </a:rPr>
              <a:t>. Excess fetal growth -Macrosomia </a:t>
            </a:r>
            <a:endParaRPr lang="en-US" sz="27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a:solidFill>
                  <a:srgbClr val="FF0000"/>
                </a:solidFill>
                <a:latin typeface="Georgia" panose="02040502050405020303"/>
              </a:rPr>
              <a:t>j. Cesarean delivery &amp; NICU</a:t>
            </a:r>
            <a:endParaRPr lang="en-US" sz="2700" dirty="0">
              <a:solidFill>
                <a:srgbClr val="FF0000"/>
              </a:solidFill>
              <a:latin typeface="Georgia" panose="02040502050405020303"/>
            </a:endParaRPr>
          </a:p>
          <a:p>
            <a:pPr marL="274320" lvl="0" indent="-274320" algn="l" rtl="0">
              <a:buClr>
                <a:srgbClr val="D16349"/>
              </a:buClr>
              <a:buSzPct val="85000"/>
              <a:buFont typeface="Wingdings 2" panose="05020102010507070707"/>
              <a:buChar char=""/>
            </a:pPr>
            <a:r>
              <a:rPr lang="en-US" sz="2700" dirty="0">
                <a:solidFill>
                  <a:srgbClr val="FF0000"/>
                </a:solidFill>
                <a:latin typeface="Georgia" panose="02040502050405020303"/>
              </a:rPr>
              <a:t>k. Perinatal mortality (two- to five-folds)</a:t>
            </a:r>
            <a:endParaRPr lang="en-US" sz="2700" dirty="0">
              <a:solidFill>
                <a:srgbClr val="FF0000"/>
              </a:solidFill>
              <a:latin typeface="Georgia" panose="02040502050405020303"/>
            </a:endParaRPr>
          </a:p>
          <a:p>
            <a:pPr marL="82550" indent="0" algn="l" rtl="0">
              <a:buNone/>
            </a:pPr>
            <a:endParaRPr lang="en-GB" b="1" dirty="0"/>
          </a:p>
          <a:p>
            <a:pPr marL="82550" indent="0" algn="l" rtl="0">
              <a:buNone/>
            </a:pPr>
            <a:endParaRPr lang="en-US" sz="2000" dirty="0">
              <a:solidFill>
                <a:prstClr val="black"/>
              </a:solidFill>
              <a:latin typeface="Georgia" panose="02040502050405020303"/>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25026" y="0"/>
            <a:ext cx="2466975" cy="1847850"/>
          </a:xfrm>
          <a:prstGeom prst="rect">
            <a:avLst/>
          </a:prstGeom>
        </p:spPr>
      </p:pic>
      <p:sp>
        <p:nvSpPr>
          <p:cNvPr id="10" name="Rectangles 9"/>
          <p:cNvSpPr/>
          <p:nvPr/>
        </p:nvSpPr>
        <p:spPr>
          <a:xfrm>
            <a:off x="151765" y="1965960"/>
            <a:ext cx="7818120" cy="3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0" y="2983230"/>
            <a:ext cx="7818120" cy="367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4" grpId="0" bldLvl="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5128" y="1010246"/>
            <a:ext cx="12192000" cy="5847755"/>
          </a:xfrm>
          <a:prstGeom prst="rect">
            <a:avLst/>
          </a:prstGeom>
        </p:spPr>
        <p:txBody>
          <a:bodyPr wrap="square">
            <a:spAutoFit/>
          </a:bodyPr>
          <a:lstStyle/>
          <a:p>
            <a:pPr marL="82550" indent="0" algn="l" rtl="0">
              <a:buNone/>
            </a:pPr>
            <a:r>
              <a:rPr lang="en-GB" sz="3200" dirty="0" smtClean="0"/>
              <a:t>3) </a:t>
            </a:r>
            <a:r>
              <a:rPr lang="en-GB" sz="3200" dirty="0"/>
              <a:t>2 maternal causes 2 </a:t>
            </a:r>
            <a:r>
              <a:rPr lang="en-GB" sz="3200" dirty="0" err="1"/>
              <a:t>fetal</a:t>
            </a:r>
            <a:r>
              <a:rPr lang="en-GB" sz="3200" dirty="0"/>
              <a:t> causes?</a:t>
            </a:r>
            <a:endParaRPr lang="ar-JO" sz="3200" dirty="0"/>
          </a:p>
          <a:p>
            <a:pPr marL="651510" lvl="0" indent="-514350" algn="l" rtl="0">
              <a:buClr>
                <a:srgbClr val="D16349"/>
              </a:buClr>
              <a:buSzPct val="85000"/>
              <a:buNone/>
            </a:pPr>
            <a:r>
              <a:rPr lang="en-US" sz="1600" u="sng" dirty="0" smtClean="0">
                <a:solidFill>
                  <a:srgbClr val="FF0000"/>
                </a:solidFill>
                <a:latin typeface="Georgia" panose="02040502050405020303"/>
              </a:rPr>
              <a:t>1 - </a:t>
            </a:r>
            <a:r>
              <a:rPr lang="en-US" u="sng" dirty="0" smtClean="0">
                <a:solidFill>
                  <a:srgbClr val="FF0000"/>
                </a:solidFill>
                <a:latin typeface="Georgia" panose="02040502050405020303"/>
              </a:rPr>
              <a:t>Maternal </a:t>
            </a:r>
            <a:r>
              <a:rPr lang="en-US" u="sng" dirty="0">
                <a:solidFill>
                  <a:srgbClr val="FF0000"/>
                </a:solidFill>
                <a:latin typeface="Georgia" panose="02040502050405020303"/>
              </a:rPr>
              <a:t>:</a:t>
            </a:r>
            <a:r>
              <a:rPr lang="ar-JO" u="sng" dirty="0">
                <a:solidFill>
                  <a:srgbClr val="FF0000"/>
                </a:solidFill>
                <a:latin typeface="Georgia" panose="02040502050405020303"/>
              </a:rPr>
              <a:t> </a:t>
            </a:r>
            <a:r>
              <a:rPr lang="en-US" u="sng" dirty="0">
                <a:solidFill>
                  <a:srgbClr val="FF0000"/>
                </a:solidFill>
                <a:latin typeface="Georgia" panose="02040502050405020303"/>
              </a:rPr>
              <a:t>Maternal diabetes</a:t>
            </a:r>
            <a:endParaRPr lang="ar-JO" u="sng" dirty="0">
              <a:solidFill>
                <a:srgbClr val="FF0000"/>
              </a:solidFill>
              <a:latin typeface="Georgia" panose="02040502050405020303"/>
            </a:endParaRPr>
          </a:p>
          <a:p>
            <a:pPr marL="651510" lvl="0" indent="-514350" algn="l" rtl="0">
              <a:buClr>
                <a:srgbClr val="D16349"/>
              </a:buClr>
              <a:buSzPct val="85000"/>
              <a:buNone/>
            </a:pPr>
            <a:endParaRPr lang="en-US" dirty="0">
              <a:solidFill>
                <a:srgbClr val="FF0000"/>
              </a:solidFill>
              <a:latin typeface="Georgia" panose="02040502050405020303"/>
            </a:endParaRPr>
          </a:p>
          <a:p>
            <a:pPr marL="651510" lvl="0" indent="-514350" algn="l" rtl="0">
              <a:buClr>
                <a:srgbClr val="D16349"/>
              </a:buClr>
              <a:buSzPct val="85000"/>
              <a:buNone/>
            </a:pPr>
            <a:r>
              <a:rPr lang="en-US" u="sng" dirty="0" smtClean="0">
                <a:solidFill>
                  <a:srgbClr val="FF0000"/>
                </a:solidFill>
                <a:latin typeface="Georgia" panose="02040502050405020303"/>
              </a:rPr>
              <a:t>2 - </a:t>
            </a:r>
            <a:r>
              <a:rPr lang="en-US" u="sng" dirty="0" err="1" smtClean="0">
                <a:solidFill>
                  <a:srgbClr val="FF0000"/>
                </a:solidFill>
                <a:latin typeface="Georgia" panose="02040502050405020303"/>
              </a:rPr>
              <a:t>Materno</a:t>
            </a:r>
            <a:r>
              <a:rPr lang="en-US" u="sng" dirty="0" smtClean="0">
                <a:solidFill>
                  <a:srgbClr val="FF0000"/>
                </a:solidFill>
                <a:latin typeface="Georgia" panose="02040502050405020303"/>
              </a:rPr>
              <a:t>-Fetal </a:t>
            </a:r>
            <a:r>
              <a:rPr lang="en-US" u="sng" dirty="0">
                <a:solidFill>
                  <a:srgbClr val="FF0000"/>
                </a:solidFill>
                <a:latin typeface="Georgia" panose="02040502050405020303"/>
              </a:rPr>
              <a:t>: </a:t>
            </a:r>
            <a:endParaRPr lang="ar-JO" u="sng" dirty="0">
              <a:solidFill>
                <a:srgbClr val="FF0000"/>
              </a:solidFill>
              <a:latin typeface="Georgia" panose="02040502050405020303"/>
            </a:endParaRPr>
          </a:p>
          <a:p>
            <a:pPr marL="137160" lvl="0" algn="l" rtl="0">
              <a:buClr>
                <a:srgbClr val="D16349"/>
              </a:buClr>
              <a:buSzPct val="85000"/>
            </a:pPr>
            <a:r>
              <a:rPr lang="en-US" dirty="0">
                <a:solidFill>
                  <a:srgbClr val="FF0000"/>
                </a:solidFill>
                <a:latin typeface="Georgia" panose="02040502050405020303"/>
              </a:rPr>
              <a:t>Multiple gestation</a:t>
            </a:r>
            <a:endParaRPr lang="en-US" dirty="0">
              <a:solidFill>
                <a:srgbClr val="FF0000"/>
              </a:solidFill>
              <a:latin typeface="Georgia" panose="02040502050405020303"/>
            </a:endParaRPr>
          </a:p>
          <a:p>
            <a:pPr lvl="0" algn="l" rtl="0">
              <a:buClr>
                <a:srgbClr val="D16349"/>
              </a:buClr>
              <a:buSzPct val="85000"/>
            </a:pPr>
            <a:r>
              <a:rPr lang="en-US" dirty="0">
                <a:solidFill>
                  <a:srgbClr val="FF0000"/>
                </a:solidFill>
                <a:latin typeface="Georgia" panose="02040502050405020303"/>
              </a:rPr>
              <a:t> </a:t>
            </a:r>
            <a:r>
              <a:rPr lang="en-US" dirty="0" err="1">
                <a:solidFill>
                  <a:srgbClr val="FF0000"/>
                </a:solidFill>
                <a:latin typeface="Georgia" panose="02040502050405020303"/>
              </a:rPr>
              <a:t>Chorioangiomas</a:t>
            </a:r>
            <a:endParaRPr lang="en-US" dirty="0">
              <a:solidFill>
                <a:srgbClr val="FF0000"/>
              </a:solidFill>
              <a:latin typeface="Georgia" panose="02040502050405020303"/>
            </a:endParaRPr>
          </a:p>
          <a:p>
            <a:pPr lvl="0" algn="l" rtl="0">
              <a:buClr>
                <a:srgbClr val="D16349"/>
              </a:buClr>
              <a:buSzPct val="85000"/>
            </a:pPr>
            <a:r>
              <a:rPr lang="en-US" dirty="0">
                <a:solidFill>
                  <a:srgbClr val="FF0000"/>
                </a:solidFill>
                <a:latin typeface="Georgia" panose="02040502050405020303"/>
              </a:rPr>
              <a:t> Erythroblastosis </a:t>
            </a:r>
            <a:r>
              <a:rPr lang="en-US" dirty="0" err="1">
                <a:solidFill>
                  <a:srgbClr val="FF0000"/>
                </a:solidFill>
                <a:latin typeface="Georgia" panose="02040502050405020303"/>
              </a:rPr>
              <a:t>Fetalis</a:t>
            </a:r>
            <a:endParaRPr lang="en-US" dirty="0">
              <a:solidFill>
                <a:srgbClr val="FF0000"/>
              </a:solidFill>
              <a:latin typeface="Georgia" panose="02040502050405020303"/>
            </a:endParaRPr>
          </a:p>
          <a:p>
            <a:pPr marL="82550" indent="0" algn="l" rtl="0">
              <a:buNone/>
            </a:pPr>
            <a:endParaRPr lang="ar-JO" dirty="0">
              <a:solidFill>
                <a:srgbClr val="FF0000"/>
              </a:solidFill>
            </a:endParaRPr>
          </a:p>
          <a:p>
            <a:pPr marL="274320" lvl="0" indent="-274320" algn="l" rtl="0">
              <a:buClr>
                <a:srgbClr val="D16349"/>
              </a:buClr>
              <a:buSzPct val="85000"/>
              <a:buNone/>
            </a:pPr>
            <a:r>
              <a:rPr lang="en-US" u="sng" dirty="0" smtClean="0">
                <a:solidFill>
                  <a:srgbClr val="FF0000"/>
                </a:solidFill>
                <a:latin typeface="Georgia" panose="02040502050405020303"/>
              </a:rPr>
              <a:t>3 - Fetal </a:t>
            </a:r>
            <a:r>
              <a:rPr lang="en-US" u="sng" dirty="0">
                <a:solidFill>
                  <a:srgbClr val="FF0000"/>
                </a:solidFill>
                <a:latin typeface="Georgia" panose="02040502050405020303"/>
              </a:rPr>
              <a:t>:</a:t>
            </a:r>
            <a:endParaRPr lang="ar-JO" u="sng" dirty="0">
              <a:solidFill>
                <a:srgbClr val="FF0000"/>
              </a:solidFill>
              <a:latin typeface="Georgia" panose="02040502050405020303"/>
            </a:endParaRPr>
          </a:p>
          <a:p>
            <a:pPr marL="274320" lvl="0" indent="-274320" algn="l" rtl="0">
              <a:buClr>
                <a:srgbClr val="D16349"/>
              </a:buClr>
              <a:buSzPct val="85000"/>
              <a:buNone/>
            </a:pPr>
            <a:endParaRPr lang="ar-JO" dirty="0">
              <a:solidFill>
                <a:srgbClr val="FF0000"/>
              </a:solidFill>
              <a:latin typeface="Georgia" panose="02040502050405020303"/>
            </a:endParaRPr>
          </a:p>
          <a:p>
            <a:pPr lvl="0" algn="l" rtl="0">
              <a:buClr>
                <a:srgbClr val="D16349"/>
              </a:buClr>
              <a:buSzPct val="85000"/>
            </a:pPr>
            <a:r>
              <a:rPr lang="en-US" dirty="0">
                <a:latin typeface="Georgia" panose="02040502050405020303"/>
              </a:rPr>
              <a:t>Chromosomal Disorders : </a:t>
            </a:r>
            <a:endParaRPr lang="en-US" dirty="0">
              <a:latin typeface="Georgia" panose="02040502050405020303"/>
            </a:endParaRPr>
          </a:p>
          <a:p>
            <a:pPr marL="274320" lvl="0" indent="-274320" algn="l" rtl="0">
              <a:buClr>
                <a:srgbClr val="D16349"/>
              </a:buClr>
              <a:buSzPct val="85000"/>
              <a:buNone/>
            </a:pPr>
            <a:r>
              <a:rPr lang="en-US" dirty="0">
                <a:solidFill>
                  <a:srgbClr val="FF0000"/>
                </a:solidFill>
                <a:latin typeface="Georgia" panose="02040502050405020303"/>
              </a:rPr>
              <a:t>Trisomy 18 ( Difficulty swallowing, intestinal abnormalities)</a:t>
            </a:r>
            <a:endParaRPr lang="en-US" dirty="0">
              <a:solidFill>
                <a:srgbClr val="FF0000"/>
              </a:solidFill>
              <a:latin typeface="Georgia" panose="02040502050405020303"/>
            </a:endParaRPr>
          </a:p>
          <a:p>
            <a:pPr marL="274320" lvl="0" indent="-274320" algn="l" rtl="0">
              <a:buClr>
                <a:srgbClr val="D16349"/>
              </a:buClr>
              <a:buSzPct val="85000"/>
              <a:buNone/>
            </a:pPr>
            <a:r>
              <a:rPr lang="en-US" dirty="0">
                <a:solidFill>
                  <a:srgbClr val="FF0000"/>
                </a:solidFill>
                <a:latin typeface="Georgia" panose="02040502050405020303"/>
              </a:rPr>
              <a:t> Trisomy 21 (Duodenal Artesia )</a:t>
            </a:r>
            <a:endParaRPr lang="en-US" dirty="0">
              <a:solidFill>
                <a:srgbClr val="FF0000"/>
              </a:solidFill>
              <a:latin typeface="Georgia" panose="02040502050405020303"/>
            </a:endParaRPr>
          </a:p>
          <a:p>
            <a:pPr marL="137160" lvl="0" algn="l" rtl="0">
              <a:buClr>
                <a:srgbClr val="D16349"/>
              </a:buClr>
              <a:buSzPct val="85000"/>
            </a:pPr>
            <a:r>
              <a:rPr lang="en-US" dirty="0" smtClean="0">
                <a:latin typeface="Georgia" panose="02040502050405020303"/>
              </a:rPr>
              <a:t>Respiratory </a:t>
            </a:r>
            <a:endParaRPr lang="en-US" dirty="0">
              <a:latin typeface="Georgia" panose="02040502050405020303"/>
            </a:endParaRPr>
          </a:p>
          <a:p>
            <a:pPr marL="651510" lvl="0" indent="-514350" algn="l" rtl="0">
              <a:buClr>
                <a:srgbClr val="D16349"/>
              </a:buClr>
              <a:buSzPct val="85000"/>
              <a:buNone/>
            </a:pPr>
            <a:r>
              <a:rPr lang="en-US" dirty="0">
                <a:solidFill>
                  <a:srgbClr val="FF0000"/>
                </a:solidFill>
                <a:latin typeface="Georgia" panose="02040502050405020303"/>
              </a:rPr>
              <a:t>(Cystic </a:t>
            </a:r>
            <a:r>
              <a:rPr lang="en-US" dirty="0" err="1">
                <a:solidFill>
                  <a:srgbClr val="FF0000"/>
                </a:solidFill>
                <a:latin typeface="Georgia" panose="02040502050405020303"/>
              </a:rPr>
              <a:t>adenomatoid</a:t>
            </a:r>
            <a:r>
              <a:rPr lang="en-US" dirty="0">
                <a:solidFill>
                  <a:srgbClr val="FF0000"/>
                </a:solidFill>
                <a:latin typeface="Georgia" panose="02040502050405020303"/>
              </a:rPr>
              <a:t> malformed lung)</a:t>
            </a:r>
            <a:endParaRPr lang="en-US" dirty="0">
              <a:solidFill>
                <a:srgbClr val="FF0000"/>
              </a:solidFill>
              <a:latin typeface="Georgia" panose="02040502050405020303"/>
            </a:endParaRPr>
          </a:p>
          <a:p>
            <a:pPr marL="137160" lvl="0" algn="l" rtl="0">
              <a:buClr>
                <a:srgbClr val="D16349"/>
              </a:buClr>
              <a:buSzPct val="85000"/>
            </a:pPr>
            <a:r>
              <a:rPr lang="en-US" dirty="0" smtClean="0">
                <a:latin typeface="Georgia" panose="02040502050405020303"/>
              </a:rPr>
              <a:t>CNS </a:t>
            </a:r>
            <a:endParaRPr lang="en-US" dirty="0">
              <a:latin typeface="Georgia" panose="02040502050405020303"/>
            </a:endParaRPr>
          </a:p>
          <a:p>
            <a:pPr marL="651510" lvl="0" indent="-514350" algn="l" rtl="0">
              <a:buClr>
                <a:srgbClr val="D16349"/>
              </a:buClr>
              <a:buSzPct val="85000"/>
              <a:buNone/>
            </a:pPr>
            <a:r>
              <a:rPr lang="en-US" dirty="0">
                <a:solidFill>
                  <a:srgbClr val="FF0000"/>
                </a:solidFill>
                <a:latin typeface="Georgia" panose="02040502050405020303"/>
              </a:rPr>
              <a:t>(anencephaly, hydrocephalus, </a:t>
            </a:r>
            <a:r>
              <a:rPr lang="en-US" dirty="0" err="1">
                <a:solidFill>
                  <a:srgbClr val="FF0000"/>
                </a:solidFill>
                <a:latin typeface="Georgia" panose="02040502050405020303"/>
              </a:rPr>
              <a:t>meningocele</a:t>
            </a:r>
            <a:r>
              <a:rPr lang="en-US" dirty="0">
                <a:solidFill>
                  <a:srgbClr val="FF0000"/>
                </a:solidFill>
                <a:latin typeface="Georgia" panose="02040502050405020303"/>
              </a:rPr>
              <a:t>)</a:t>
            </a:r>
            <a:endParaRPr lang="en-US" dirty="0">
              <a:solidFill>
                <a:srgbClr val="FF0000"/>
              </a:solidFill>
              <a:latin typeface="Georgia" panose="02040502050405020303"/>
            </a:endParaRPr>
          </a:p>
          <a:p>
            <a:pPr marL="137160" lvl="0" algn="l" rtl="0">
              <a:buClr>
                <a:srgbClr val="D16349"/>
              </a:buClr>
              <a:buSzPct val="85000"/>
            </a:pPr>
            <a:r>
              <a:rPr lang="en-US" dirty="0" smtClean="0">
                <a:latin typeface="Georgia" panose="02040502050405020303"/>
              </a:rPr>
              <a:t>GI</a:t>
            </a:r>
            <a:endParaRPr lang="en-US" dirty="0">
              <a:latin typeface="Georgia" panose="02040502050405020303"/>
            </a:endParaRPr>
          </a:p>
          <a:p>
            <a:pPr marL="651510" lvl="0" indent="-514350" algn="l" rtl="0">
              <a:buClr>
                <a:srgbClr val="D16349"/>
              </a:buClr>
              <a:buSzPct val="85000"/>
              <a:buNone/>
            </a:pPr>
            <a:r>
              <a:rPr lang="en-US" dirty="0">
                <a:solidFill>
                  <a:srgbClr val="FF0000"/>
                </a:solidFill>
                <a:latin typeface="Georgia" panose="02040502050405020303"/>
              </a:rPr>
              <a:t> ( Primary : duodenal, esophageal, or intestinal atresia)</a:t>
            </a:r>
            <a:endParaRPr lang="en-US" dirty="0">
              <a:solidFill>
                <a:srgbClr val="FF0000"/>
              </a:solidFill>
              <a:latin typeface="Georgia" panose="02040502050405020303"/>
            </a:endParaRPr>
          </a:p>
          <a:p>
            <a:pPr marL="651510" lvl="0" indent="-514350" algn="l" rtl="0">
              <a:buClr>
                <a:srgbClr val="D16349"/>
              </a:buClr>
              <a:buSzPct val="85000"/>
              <a:buNone/>
            </a:pPr>
            <a:r>
              <a:rPr lang="en-US" dirty="0">
                <a:solidFill>
                  <a:srgbClr val="FF0000"/>
                </a:solidFill>
                <a:latin typeface="Georgia" panose="02040502050405020303"/>
              </a:rPr>
              <a:t>  ( Secondary : massive unilateral dysplastic kidneys)</a:t>
            </a:r>
            <a:endParaRPr lang="en-US" dirty="0">
              <a:solidFill>
                <a:srgbClr val="FF0000"/>
              </a:solidFill>
            </a:endParaRPr>
          </a:p>
        </p:txBody>
      </p:sp>
      <p:sp>
        <p:nvSpPr>
          <p:cNvPr id="10" name="Rectangles 9"/>
          <p:cNvSpPr/>
          <p:nvPr/>
        </p:nvSpPr>
        <p:spPr>
          <a:xfrm>
            <a:off x="1532890" y="1465580"/>
            <a:ext cx="7818120" cy="607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Rectangles 1"/>
          <p:cNvSpPr/>
          <p:nvPr/>
        </p:nvSpPr>
        <p:spPr>
          <a:xfrm>
            <a:off x="184785" y="2391410"/>
            <a:ext cx="5056505" cy="942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25400" y="3780155"/>
            <a:ext cx="7818120" cy="2945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P spid="3"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38778</Words>
  <Application>WPS Presentation</Application>
  <PresentationFormat>مخصص</PresentationFormat>
  <Paragraphs>1312</Paragraphs>
  <Slides>134</Slides>
  <Notes>10</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134</vt:i4>
      </vt:variant>
    </vt:vector>
  </HeadingPairs>
  <TitlesOfParts>
    <vt:vector size="159" baseType="lpstr">
      <vt:lpstr>Arial</vt:lpstr>
      <vt:lpstr>SimSun</vt:lpstr>
      <vt:lpstr>Wingdings</vt:lpstr>
      <vt:lpstr>Arabic Typesetting</vt:lpstr>
      <vt:lpstr>Microsoft YaHei</vt:lpstr>
      <vt:lpstr>Arial Unicode MS</vt:lpstr>
      <vt:lpstr>Calibri Light</vt:lpstr>
      <vt:lpstr>Calibri</vt:lpstr>
      <vt:lpstr>Arial Narrow</vt:lpstr>
      <vt:lpstr>Noto Naskh Arabic UI</vt:lpstr>
      <vt:lpstr>PMingLiU</vt:lpstr>
      <vt:lpstr>Times New Roman</vt:lpstr>
      <vt:lpstr>Arial</vt:lpstr>
      <vt:lpstr>Andalus</vt:lpstr>
      <vt:lpstr>MS PGothic</vt:lpstr>
      <vt:lpstr>Lucida Sans Unicode</vt:lpstr>
      <vt:lpstr>Corbel</vt:lpstr>
      <vt:lpstr>Century</vt:lpstr>
      <vt:lpstr>Calibri</vt:lpstr>
      <vt:lpstr>Century Gothic</vt:lpstr>
      <vt:lpstr>Georgia</vt:lpstr>
      <vt:lpstr>Wingdings 2</vt:lpstr>
      <vt:lpstr>Gill Sans MT</vt:lpstr>
      <vt:lpstr>Symbol</vt:lpstr>
      <vt:lpstr>Office Theme</vt:lpstr>
      <vt:lpstr>PowerPoint 演示文稿</vt:lpstr>
      <vt:lpstr>شكر وعرفان</vt:lpstr>
      <vt:lpstr>Content</vt:lpstr>
      <vt:lpstr>OBS &amp; GYN Mini-OSCE - 6th year 16/6/2020</vt:lpstr>
      <vt:lpstr>1. A 30-year-old primigavida, at gestational age of 32 weeks, presented to the ER complaining of uterine contractions every 15 min. After assessment and admission, the fibronectin test was positive. Her cervix is 60% effaced and 1-2 cm dilated. The CTG was normal on admission. A Tocolytic agent was started. After 24 hours, the CTG was repeated and it can be seen in the image.  Based On that, which of the following tocolytic has mostly been used?</vt:lpstr>
      <vt:lpstr>2. A primigravida, presents to the antenatal clinic, at 9 weeks of gestation for booking visit.  Which of the following statements is correct?</vt:lpstr>
      <vt:lpstr>3. A 45-year-old woman who was found to have a high grade squamous intraepithelial lesion in her pap smear result. The patient underwent colposcopic examination and a cervical biopsy was taken. Check the histological appearance of the biopsy shown in the image in front of you. What is the diagnosis?</vt:lpstr>
      <vt:lpstr>4. A 40-year-old, G4P1+2, presented to the antenatal clinic at 14 weeks of gestation for booking. She claimed that this pregnancy was unplanned. In front of you, an image from the ultrasound scan (U/S) that was done at this visit. Which of the following statements is correct regarding the finding in the U/S:</vt:lpstr>
      <vt:lpstr>5. A 19-year-old patient attends the gynaecology clinic complaining of heavy painful periods for the last 2 years. The pain usually starts 4-5 days before the onset of blood flow. Back at the age of 16, and due to primary amenorrhea, she had underwent the procedure that is shown in the image. According to her new complaint, and given that no significant findings on exam, the essential investigation for the most probable diagnosis is:</vt:lpstr>
      <vt:lpstr>GYN &amp; OBS Mini-OSCE Exam  2019/2020 group c     7/6/2020  Done By : Rayan Nihad </vt:lpstr>
      <vt:lpstr>Q1 : A 33 years old primgravida at 33 w gestation    complaining of a headache since 2 days her investigations , choose the correct statement</vt:lpstr>
      <vt:lpstr>PowerPoint 演示文稿</vt:lpstr>
      <vt:lpstr>Q2 what is in the pic  answer : levonogesrel </vt:lpstr>
      <vt:lpstr>Q3 what is this pic</vt:lpstr>
      <vt:lpstr>كان محدد وين head/ placenta/ cervix	Q4 choose the correct statement</vt:lpstr>
      <vt:lpstr>Q5 colposcopic views where are the normal areas</vt:lpstr>
      <vt:lpstr>Q6 which part of the mechanism of labor </vt:lpstr>
      <vt:lpstr>PowerPoint 演示文稿</vt:lpstr>
      <vt:lpstr>Q7 regarding this procedure select one </vt:lpstr>
      <vt:lpstr>Q8 this method is used for? </vt:lpstr>
      <vt:lpstr>Q9 regarding this photo choose the correct answer </vt:lpstr>
      <vt:lpstr>Q10 a 33 y old G4P2+1 presents at 7 weeks of amenorrhea complaining of vaginal spotting  check her transvaginal IS image , what is your next step of management ( given that both adenxia are free )</vt:lpstr>
      <vt:lpstr>Q11 what is true regarding this picture </vt:lpstr>
      <vt:lpstr>Q12 : what causes maternal mortality in this case</vt:lpstr>
      <vt:lpstr>Q13 : 39 weeks primgravida , who has been in labour for 8 hours , next step?</vt:lpstr>
      <vt:lpstr>Q14 causative organism of this lesion is  </vt:lpstr>
      <vt:lpstr>Q15 regarding this photo what is your interpretation</vt:lpstr>
      <vt:lpstr>Q16 after hysteroscopy , atypical endometrial hyperplasia found choose the most likable PALM-COEIN terminlogy description</vt:lpstr>
      <vt:lpstr>Q17 your managment </vt:lpstr>
      <vt:lpstr>Q18 : what is the patient excepted karyotype ( normal pelvis anatomy on US) </vt:lpstr>
      <vt:lpstr>Q19 growth parameters showing  low weight / small abdomen / normal head  what is the most probable cause</vt:lpstr>
      <vt:lpstr>Q20 A 29 year old G2P1 (previous cesarean section) admitted at 38 weeks of gestation with Labor pain , check her CTG on admission and during the second stage of labor and choose the correct answer</vt:lpstr>
      <vt:lpstr>Done by ; Mahmoud M.  younis  </vt:lpstr>
      <vt:lpstr>Q1</vt:lpstr>
      <vt:lpstr>PowerPoint 演示文稿</vt:lpstr>
      <vt:lpstr>Q2</vt:lpstr>
      <vt:lpstr>PowerPoint 演示文稿</vt:lpstr>
      <vt:lpstr>Q3</vt:lpstr>
      <vt:lpstr>PowerPoint 演示文稿</vt:lpstr>
      <vt:lpstr>   Q4 الصورة بالامتحان كانت واضحة ^^</vt:lpstr>
      <vt:lpstr>PowerPoint 演示文稿</vt:lpstr>
      <vt:lpstr>Q5 :cases scenario </vt:lpstr>
      <vt:lpstr>PowerPoint 演示文稿</vt:lpstr>
      <vt:lpstr>OSCE stations 2019/2020 Group B </vt:lpstr>
      <vt:lpstr>OSCE stations1 </vt:lpstr>
      <vt:lpstr>PowerPoint 演示文稿</vt:lpstr>
      <vt:lpstr>OSCE Station 2</vt:lpstr>
      <vt:lpstr>OSCE Station 3</vt:lpstr>
      <vt:lpstr>PowerPoint 演示文稿</vt:lpstr>
      <vt:lpstr>PowerPoint 演示文稿</vt:lpstr>
      <vt:lpstr>Method for induction</vt:lpstr>
      <vt:lpstr>PowerPoint 演示文稿</vt:lpstr>
      <vt:lpstr>                                             Q1 </vt:lpstr>
      <vt:lpstr>PowerPoint 演示文稿</vt:lpstr>
      <vt:lpstr>Q2</vt:lpstr>
      <vt:lpstr>PowerPoint 演示文稿</vt:lpstr>
      <vt:lpstr>Q3</vt:lpstr>
      <vt:lpstr>PowerPoint 演示文稿</vt:lpstr>
      <vt:lpstr>                           Q4 Pregnant women complaining of itching في الامتحان كان في صورة LAB  - Normal Hb , normal Platelets  , normal PCV  - Elevated AST &amp; ALT</vt:lpstr>
      <vt:lpstr>PowerPoint 演示文稿</vt:lpstr>
      <vt:lpstr>                                 Q5	                 pregnant woman complaining of erythema , pain and hotness in her right leg </vt:lpstr>
      <vt:lpstr>PowerPoint 演示文稿</vt:lpstr>
      <vt:lpstr>OSCE stations 2019/2020 Group A </vt:lpstr>
      <vt:lpstr>PowerPoint 演示文稿</vt:lpstr>
      <vt:lpstr>بسم الله الرحمن الرحيم</vt:lpstr>
      <vt:lpstr>Q1</vt:lpstr>
      <vt:lpstr>PowerPoint 演示文稿</vt:lpstr>
      <vt:lpstr>PowerPoint 演示文稿</vt:lpstr>
      <vt:lpstr>Q2</vt:lpstr>
      <vt:lpstr>PowerPoint 演示文稿</vt:lpstr>
      <vt:lpstr>Q3</vt:lpstr>
      <vt:lpstr>PowerPoint 演示文稿</vt:lpstr>
      <vt:lpstr>	Q4</vt:lpstr>
      <vt:lpstr>Q5</vt:lpstr>
      <vt:lpstr>OSCE stations 6/8/2019 </vt:lpstr>
      <vt:lpstr>Obs &amp; Gyne mini-OSCE sixth year 2019 </vt:lpstr>
      <vt:lpstr>Q 1</vt:lpstr>
      <vt:lpstr>Q 2 </vt:lpstr>
      <vt:lpstr>Q 3 </vt:lpstr>
      <vt:lpstr>Q 4</vt:lpstr>
      <vt:lpstr>Q 5</vt:lpstr>
      <vt:lpstr>Q 6</vt:lpstr>
      <vt:lpstr>	Q 7</vt:lpstr>
      <vt:lpstr>Q 8</vt:lpstr>
      <vt:lpstr>PowerPoint 演示文稿</vt:lpstr>
      <vt:lpstr>Mini-OSCE  Obs &amp; Gyn 14/4/2019</vt:lpstr>
      <vt:lpstr>Q1</vt:lpstr>
      <vt:lpstr>PowerPoint 演示文稿</vt:lpstr>
      <vt:lpstr>Q2</vt:lpstr>
      <vt:lpstr>PowerPoint 演示文稿</vt:lpstr>
      <vt:lpstr>Q3</vt:lpstr>
      <vt:lpstr>Q4</vt:lpstr>
      <vt:lpstr>4_Whats your managment?</vt:lpstr>
      <vt:lpstr>PowerPoint 演示文稿</vt:lpstr>
      <vt:lpstr>على ما أذكر</vt:lpstr>
      <vt:lpstr>OSCE 15/4/2019</vt:lpstr>
      <vt:lpstr>Mini-OSCE  Obs &amp; Gyn 19/2/2019</vt:lpstr>
      <vt:lpstr>Q1 U/S pic with 12 cm deepest  vertical pocket</vt:lpstr>
      <vt:lpstr>PowerPoint 演示文稿</vt:lpstr>
      <vt:lpstr>PowerPoint 演示文稿</vt:lpstr>
      <vt:lpstr>Q2 Partogram</vt:lpstr>
      <vt:lpstr>	Q3</vt:lpstr>
      <vt:lpstr>Q4</vt:lpstr>
      <vt:lpstr>Q5  A case about family planning </vt:lpstr>
      <vt:lpstr>PowerPoint 演示文稿</vt:lpstr>
      <vt:lpstr>PowerPoint 演示文稿</vt:lpstr>
      <vt:lpstr>OSCE Obs &amp; Gyn 20/2/2019</vt:lpstr>
      <vt:lpstr> OSCE Station1</vt:lpstr>
      <vt:lpstr>OSCE Station2</vt:lpstr>
      <vt:lpstr>PowerPoint 演示文稿</vt:lpstr>
      <vt:lpstr>OSCE Station3</vt:lpstr>
      <vt:lpstr>Premature ovarian failure</vt:lpstr>
      <vt:lpstr>Ovarian failure (premature menopause)</vt:lpstr>
      <vt:lpstr>Autoimmune related dysfunction </vt:lpstr>
      <vt:lpstr>PowerPoint 演示文稿</vt:lpstr>
      <vt:lpstr>Mini-OSCE  Obs &amp; Gyn 19/12/2018</vt:lpstr>
      <vt:lpstr>Q1</vt:lpstr>
      <vt:lpstr>Q2</vt:lpstr>
      <vt:lpstr>Q3</vt:lpstr>
      <vt:lpstr>Q4</vt:lpstr>
      <vt:lpstr> Q5</vt:lpstr>
      <vt:lpstr>PowerPoint 演示文稿</vt:lpstr>
      <vt:lpstr>OSCE Obs &amp; Gyn 20/12/2018</vt:lpstr>
      <vt:lpstr>OSCE</vt:lpstr>
      <vt:lpstr>PowerPoint 演示文稿</vt:lpstr>
      <vt:lpstr>Mini-OSCE  Obs &amp; Gyn 18/10/2018</vt:lpstr>
      <vt:lpstr>Q1</vt:lpstr>
      <vt:lpstr>Q2</vt:lpstr>
      <vt:lpstr>Q3</vt:lpstr>
      <vt:lpstr>Q4</vt:lpstr>
      <vt:lpstr>Q5:  U/S of septated Ovarian cyst with solid component </vt:lpstr>
      <vt:lpstr>OSCE Obs &amp; Gyn 18/10/2018</vt:lpstr>
      <vt:lpstr>OSCE</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Ibrahim Ghayyadah</dc:creator>
  <cp:lastModifiedBy>hashe</cp:lastModifiedBy>
  <cp:revision>18</cp:revision>
  <dcterms:created xsi:type="dcterms:W3CDTF">2020-06-15T08:59:00Z</dcterms:created>
  <dcterms:modified xsi:type="dcterms:W3CDTF">2020-09-18T08:16:07Z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1033-11.2.0.9665</vt:lpwstr>
  </property>
</Properties>
</file>