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0" r:id="rId21"/>
    <p:sldId id="281" r:id="rId22"/>
    <p:sldId id="278" r:id="rId23"/>
    <p:sldId id="279" r:id="rId24"/>
    <p:sldId id="282" r:id="rId25"/>
    <p:sldId id="285" r:id="rId26"/>
    <p:sldId id="284" r:id="rId27"/>
    <p:sldId id="283" r:id="rId28"/>
    <p:sldId id="286" r:id="rId29"/>
    <p:sldId id="287" r:id="rId30"/>
    <p:sldId id="291" r:id="rId31"/>
    <p:sldId id="288" r:id="rId32"/>
    <p:sldId id="290" r:id="rId33"/>
    <p:sldId id="289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A9E0-90B4-4543-980D-E34D26B5F1DF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6CF5-8DA1-4CFF-934A-4C10A91B8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6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30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41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91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31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3675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415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7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53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21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03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80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24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0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996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992" y="1039861"/>
            <a:ext cx="8825658" cy="2677648"/>
          </a:xfrm>
        </p:spPr>
        <p:txBody>
          <a:bodyPr/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Common pediatrics Fracture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6109" y="4777380"/>
            <a:ext cx="3704504" cy="86142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Mohd</a:t>
            </a:r>
            <a:r>
              <a:rPr lang="en-US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Said </a:t>
            </a:r>
            <a:r>
              <a:rPr lang="en-US" b="1" dirty="0" err="1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Dawod</a:t>
            </a:r>
            <a:r>
              <a:rPr lang="en-US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M.D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Cosultant</a:t>
            </a:r>
            <a:r>
              <a:rPr lang="en-US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orthopedics surgery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Mutah</a:t>
            </a:r>
            <a:r>
              <a:rPr lang="en-US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university</a:t>
            </a:r>
            <a:endParaRPr lang="en-US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1"/>
          <p:cNvSpPr txBox="1">
            <a:spLocks noGrp="1"/>
          </p:cNvSpPr>
          <p:nvPr>
            <p:ph type="title"/>
          </p:nvPr>
        </p:nvSpPr>
        <p:spPr>
          <a:xfrm>
            <a:off x="619991" y="50820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Fx</a:t>
            </a:r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around the elbow in children</a:t>
            </a:r>
            <a:endParaRPr sz="3000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7" name="Google Shape;527;p61"/>
          <p:cNvSpPr txBox="1">
            <a:spLocks noGrp="1"/>
          </p:cNvSpPr>
          <p:nvPr>
            <p:ph type="body" idx="1"/>
          </p:nvPr>
        </p:nvSpPr>
        <p:spPr>
          <a:xfrm>
            <a:off x="758537" y="2279788"/>
            <a:ext cx="5687290" cy="38404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66370">
              <a:spcBef>
                <a:spcPts val="0"/>
              </a:spcBef>
              <a:buSzPts val="1680"/>
              <a:buNone/>
            </a:pPr>
            <a:endParaRPr sz="2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indent="0">
              <a:spcBef>
                <a:spcPts val="600"/>
              </a:spcBef>
              <a:buSzPts val="1680"/>
              <a:buNone/>
            </a:pP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r>
              <a:rPr lang="en-US" sz="2400" b="1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</a:t>
            </a:r>
            <a:r>
              <a:rPr lang="en-US" sz="2400" b="1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adiocapitellar</a:t>
            </a:r>
            <a:r>
              <a:rPr lang="en-US" sz="2400" b="1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line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 lang="en-US" sz="2400" dirty="0" smtClean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indent="0">
              <a:spcBef>
                <a:spcPts val="600"/>
              </a:spcBef>
              <a:buSzPts val="1680"/>
              <a:buNone/>
            </a:pP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r>
              <a:rPr lang="en-US" sz="20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line passing through the middle of the radius where it should pass through the </a:t>
            </a:r>
            <a:r>
              <a:rPr lang="en-US" sz="20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capitellum</a:t>
            </a:r>
            <a:endParaRPr dirty="0"/>
          </a:p>
        </p:txBody>
      </p:sp>
      <p:sp>
        <p:nvSpPr>
          <p:cNvPr id="528" name="Google Shape;528;p61"/>
          <p:cNvSpPr txBox="1"/>
          <p:nvPr/>
        </p:nvSpPr>
        <p:spPr>
          <a:xfrm rot="5400000">
            <a:off x="9112912" y="1081888"/>
            <a:ext cx="201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chemeClr val="dk2"/>
              </a:buClr>
              <a:buSzPts val="1200"/>
            </a:pPr>
            <a:r>
              <a:rPr lang="en-US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endParaRPr/>
          </a:p>
        </p:txBody>
      </p:sp>
      <p:pic>
        <p:nvPicPr>
          <p:cNvPr id="529" name="Google Shape;52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1292" y="2393950"/>
            <a:ext cx="5254625" cy="446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9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4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41" name="Google Shape;541;p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11430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26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4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27" t="15647" r="34868" b="16221"/>
          <a:stretch/>
        </p:blipFill>
        <p:spPr>
          <a:xfrm>
            <a:off x="3364923" y="1239519"/>
            <a:ext cx="6729966" cy="56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fracture</a:t>
            </a:r>
            <a:br>
              <a:rPr lang="en-US" dirty="0" smtClean="0"/>
            </a:br>
            <a:r>
              <a:rPr lang="en-US" dirty="0" err="1" smtClean="0"/>
              <a:t>Gartland</a:t>
            </a:r>
            <a:r>
              <a:rPr lang="en-US" dirty="0" smtClean="0"/>
              <a:t> type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orthobullets.com/topic/4007/images/supracondylar%20type%20i%20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30" y="2719243"/>
            <a:ext cx="2746017" cy="31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orthobullets.com/topic/4007/images/lateral%20supracondylar%20type%2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73" y="2745154"/>
            <a:ext cx="2737716" cy="31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5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Supracondylar fracture</a:t>
            </a:r>
            <a:br>
              <a:rPr lang="en-US" dirty="0"/>
            </a:br>
            <a:r>
              <a:rPr lang="en-US" dirty="0" err="1"/>
              <a:t>Gartland</a:t>
            </a:r>
            <a:r>
              <a:rPr lang="en-US" dirty="0"/>
              <a:t> </a:t>
            </a:r>
            <a:r>
              <a:rPr lang="en-US" dirty="0" smtClean="0"/>
              <a:t>type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orthobullets.com/topic/4007/images/ap_sc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2" y="2480613"/>
            <a:ext cx="3860790" cy="36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orthobullets.com/topic/4007/images/lat_sc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2" y="2419205"/>
            <a:ext cx="4887020" cy="36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0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Supracondylar fracture</a:t>
            </a:r>
            <a:br>
              <a:rPr lang="en-US" dirty="0"/>
            </a:br>
            <a:r>
              <a:rPr lang="en-US" dirty="0" err="1"/>
              <a:t>Gartland</a:t>
            </a:r>
            <a:r>
              <a:rPr lang="en-US" dirty="0"/>
              <a:t> </a:t>
            </a:r>
            <a:r>
              <a:rPr lang="en-US" dirty="0" smtClean="0"/>
              <a:t>type 3</a:t>
            </a:r>
            <a:endParaRPr lang="en-US" dirty="0"/>
          </a:p>
        </p:txBody>
      </p:sp>
      <p:pic>
        <p:nvPicPr>
          <p:cNvPr id="3074" name="Picture 2" descr="https://upload.orthobullets.com/topic/4007/images/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92" y="2007691"/>
            <a:ext cx="6503338" cy="46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0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Supracondylar fracture</a:t>
            </a:r>
            <a:br>
              <a:rPr lang="en-US" dirty="0"/>
            </a:br>
            <a:r>
              <a:rPr lang="en-US" dirty="0" err="1"/>
              <a:t>Gartland</a:t>
            </a:r>
            <a:r>
              <a:rPr lang="en-US" dirty="0"/>
              <a:t> </a:t>
            </a:r>
            <a:r>
              <a:rPr lang="en-US" dirty="0" smtClean="0"/>
              <a:t>type4</a:t>
            </a:r>
            <a:endParaRPr lang="en-US" dirty="0"/>
          </a:p>
        </p:txBody>
      </p:sp>
      <p:pic>
        <p:nvPicPr>
          <p:cNvPr id="4098" name="Picture 2" descr="https://upload.orthobullets.com/topic/4007/images/sch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26" y="2088573"/>
            <a:ext cx="3485576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orthobullets.com/topic/4007/images/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5" y="2088573"/>
            <a:ext cx="4475981" cy="44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1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fracture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5" y="2603500"/>
            <a:ext cx="4352228" cy="3416300"/>
          </a:xfrm>
        </p:spPr>
        <p:txBody>
          <a:bodyPr/>
          <a:lstStyle/>
          <a:p>
            <a:r>
              <a:rPr lang="en-US" dirty="0" smtClean="0"/>
              <a:t>Neurovascular examination (AIN)</a:t>
            </a:r>
          </a:p>
          <a:p>
            <a:r>
              <a:rPr lang="en-US" dirty="0" smtClean="0"/>
              <a:t>Complications and deformities</a:t>
            </a:r>
          </a:p>
          <a:p>
            <a:r>
              <a:rPr lang="en-US" dirty="0" err="1" smtClean="0"/>
              <a:t>Cubitus</a:t>
            </a:r>
            <a:r>
              <a:rPr lang="en-US" dirty="0" smtClean="0"/>
              <a:t> </a:t>
            </a:r>
            <a:r>
              <a:rPr lang="en-US" dirty="0" err="1" smtClean="0"/>
              <a:t>varus</a:t>
            </a:r>
            <a:r>
              <a:rPr lang="en-US" dirty="0" smtClean="0"/>
              <a:t> (gunstock deformities) </a:t>
            </a:r>
          </a:p>
          <a:p>
            <a:r>
              <a:rPr lang="en-US" dirty="0" err="1" smtClean="0"/>
              <a:t>Cubitus</a:t>
            </a:r>
            <a:r>
              <a:rPr lang="en-US" dirty="0" smtClean="0"/>
              <a:t> valgus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4" name="Picture 4" descr="MEDizzy - Gunstock de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44" y="2722419"/>
            <a:ext cx="5955795" cy="36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4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condyle fracture</a:t>
            </a:r>
            <a:endParaRPr lang="en-US" dirty="0"/>
          </a:p>
        </p:txBody>
      </p:sp>
      <p:pic>
        <p:nvPicPr>
          <p:cNvPr id="6146" name="Picture 2" descr="https://upload.orthobullets.com/topic/4009/images/2_mov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202873"/>
            <a:ext cx="5372810" cy="40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orthobullets.com/topic/4009/images/mil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5" y="1902930"/>
            <a:ext cx="3315277" cy="46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7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6"/>
          <p:cNvSpPr txBox="1">
            <a:spLocks noGrp="1"/>
          </p:cNvSpPr>
          <p:nvPr>
            <p:ph type="title"/>
          </p:nvPr>
        </p:nvSpPr>
        <p:spPr>
          <a:xfrm>
            <a:off x="1046018" y="669492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A50021"/>
              </a:buClr>
              <a:buSzPts val="4100"/>
            </a:pPr>
            <a:r>
              <a:rPr lang="en-US" sz="4100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1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lateral condyle fractures</a:t>
            </a:r>
            <a:r>
              <a:rPr lang="en-US" sz="4100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dirty="0"/>
          </a:p>
        </p:txBody>
      </p:sp>
      <p:sp>
        <p:nvSpPr>
          <p:cNvPr id="623" name="Google Shape;623;p76"/>
          <p:cNvSpPr txBox="1">
            <a:spLocks noGrp="1"/>
          </p:cNvSpPr>
          <p:nvPr>
            <p:ph type="body" idx="1"/>
          </p:nvPr>
        </p:nvSpPr>
        <p:spPr>
          <a:xfrm>
            <a:off x="841664" y="2317172"/>
            <a:ext cx="8759535" cy="40836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28600">
              <a:lnSpc>
                <a:spcPct val="80000"/>
              </a:lnSpc>
              <a:spcBef>
                <a:spcPts val="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Falling on the outstretched hand &amp; the elbow is forced into</a:t>
            </a:r>
            <a:r>
              <a:rPr lang="en-US" sz="20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varus</a:t>
            </a:r>
            <a:r>
              <a:rPr lang="en-US" sz="20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condylar epiphysis is largely cartilaginous &amp; the bone fragment may look small on X-ray.</a:t>
            </a:r>
            <a:endParaRPr dirty="0"/>
          </a:p>
          <a:p>
            <a:pPr indent="-101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Displacement can be marked due to muscle pull.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serious: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-May damage the growth plate.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-It always involves the joint.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-Nonunion can happen due to synovial fluids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Malunion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occur (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cubitus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valgus)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9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en-US" dirty="0"/>
          </a:p>
        </p:txBody>
      </p:sp>
      <p:pic>
        <p:nvPicPr>
          <p:cNvPr id="1026" name="Picture 2" descr="https://upload.orthobullets.com/topic/322128/images/claviclef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10" y="2829339"/>
            <a:ext cx="6081857" cy="31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5"/>
          <p:cNvSpPr txBox="1">
            <a:spLocks noGrp="1"/>
          </p:cNvSpPr>
          <p:nvPr>
            <p:ph type="title"/>
          </p:nvPr>
        </p:nvSpPr>
        <p:spPr>
          <a:xfrm>
            <a:off x="488372" y="752619"/>
            <a:ext cx="82607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 sz="41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Pulled elbow</a:t>
            </a:r>
            <a:r>
              <a:rPr lang="en-US" sz="4100" b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 b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dirty="0"/>
          </a:p>
        </p:txBody>
      </p:sp>
      <p:sp>
        <p:nvSpPr>
          <p:cNvPr id="677" name="Google Shape;677;p85"/>
          <p:cNvSpPr txBox="1">
            <a:spLocks noGrp="1"/>
          </p:cNvSpPr>
          <p:nvPr>
            <p:ph type="body" idx="1"/>
          </p:nvPr>
        </p:nvSpPr>
        <p:spPr>
          <a:xfrm>
            <a:off x="1035627" y="20574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28600">
              <a:lnSpc>
                <a:spcPct val="80000"/>
              </a:lnSpc>
              <a:spcBef>
                <a:spcPts val="0"/>
              </a:spcBef>
              <a:buSzPts val="18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1800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pulling on the arm with the forearm 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extended and pronated.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-subluxation of the radial head, but in fact it’s a subluxation of the orbicular ( annular) ligament  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endParaRPr sz="2400" b="1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Clinical features:</a:t>
            </a:r>
            <a:endParaRPr sz="2400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-Painful  arm and irritable child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Hx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child being hold from the arm &amp; crying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forearm is held in pronation &amp; extension.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 X-ray changed.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80"/>
              </a:spcBef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Management: supination and hyper- flexion of the elbow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37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6"/>
          <p:cNvSpPr txBox="1">
            <a:spLocks noGrp="1"/>
          </p:cNvSpPr>
          <p:nvPr>
            <p:ph type="title"/>
          </p:nvPr>
        </p:nvSpPr>
        <p:spPr>
          <a:xfrm>
            <a:off x="879763" y="648709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4600" dirty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83" name="Google Shape;683;p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300865"/>
            <a:ext cx="7284900" cy="38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0610" y="3938154"/>
            <a:ext cx="3832658" cy="261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4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Monteggia</a:t>
            </a:r>
            <a:r>
              <a:rPr lang="en-US" dirty="0">
                <a:solidFill>
                  <a:schemeClr val="bg1"/>
                </a:solidFill>
              </a:rPr>
              <a:t> fracture dislocation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076" name="Picture 4" descr="Image result for monteggia fr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7" y="273612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onteggia fra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2672067"/>
            <a:ext cx="4232954" cy="35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Monteggia</a:t>
            </a:r>
            <a:r>
              <a:rPr lang="en-US" dirty="0">
                <a:solidFill>
                  <a:schemeClr val="bg1"/>
                </a:solidFill>
              </a:rPr>
              <a:t> fracture dislocation</a:t>
            </a:r>
            <a:endParaRPr lang="en-US" dirty="0"/>
          </a:p>
        </p:txBody>
      </p:sp>
      <p:pic>
        <p:nvPicPr>
          <p:cNvPr id="4" name="Picture 2" descr="Image result for monteggia fra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805906"/>
            <a:ext cx="4762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8"/>
          <p:cNvSpPr txBox="1">
            <a:spLocks noGrp="1"/>
          </p:cNvSpPr>
          <p:nvPr>
            <p:ph type="title"/>
          </p:nvPr>
        </p:nvSpPr>
        <p:spPr>
          <a:xfrm>
            <a:off x="848591" y="804573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A50021"/>
              </a:buClr>
              <a:buSzPts val="4100"/>
            </a:pPr>
            <a:r>
              <a:rPr lang="en-US" sz="4100" b="1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>Distal forearm </a:t>
            </a:r>
            <a:r>
              <a:rPr lang="en-US" sz="4100" b="1" dirty="0" err="1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>fx</a:t>
            </a:r>
            <a:r>
              <a:rPr lang="en-US" sz="4100" b="1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 b="1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dirty="0"/>
          </a:p>
        </p:txBody>
      </p:sp>
      <p:sp>
        <p:nvSpPr>
          <p:cNvPr id="696" name="Google Shape;696;p88"/>
          <p:cNvSpPr txBox="1">
            <a:spLocks noGrp="1"/>
          </p:cNvSpPr>
          <p:nvPr>
            <p:ph type="body" idx="1"/>
          </p:nvPr>
        </p:nvSpPr>
        <p:spPr>
          <a:xfrm>
            <a:off x="1212273" y="3184092"/>
            <a:ext cx="7620000" cy="32063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273050" indent="-273050">
              <a:lnSpc>
                <a:spcPct val="80000"/>
              </a:lnSpc>
              <a:spcBef>
                <a:spcPts val="0"/>
              </a:spcBef>
              <a:buSzPts val="2000"/>
              <a:buFont typeface="Noto Sans Symbols"/>
              <a:buChar char="⚫"/>
            </a:pPr>
            <a:r>
              <a:rPr lang="en-US" sz="20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The Most Common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sites of childhood </a:t>
            </a:r>
            <a:r>
              <a:rPr lang="en-US" sz="2800" dirty="0" err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73050" indent="-95250">
              <a:lnSpc>
                <a:spcPct val="80000"/>
              </a:lnSpc>
              <a:spcBef>
                <a:spcPts val="500"/>
              </a:spcBef>
              <a:buSzPts val="2800"/>
              <a:buNone/>
            </a:pPr>
            <a:endParaRPr sz="2800" dirty="0">
              <a:solidFill>
                <a:schemeClr val="dk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273050" indent="-273050">
              <a:lnSpc>
                <a:spcPct val="80000"/>
              </a:lnSpc>
              <a:spcBef>
                <a:spcPts val="500"/>
              </a:spcBef>
              <a:buSzPts val="2800"/>
              <a:buFont typeface="Noto Sans Symbols"/>
              <a:buChar char="⚫"/>
            </a:pP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Fracture of radius or both radius and ulna </a:t>
            </a:r>
            <a:endParaRPr dirty="0"/>
          </a:p>
          <a:p>
            <a:pPr marL="273050" indent="-273050">
              <a:lnSpc>
                <a:spcPct val="80000"/>
              </a:lnSpc>
              <a:spcBef>
                <a:spcPts val="500"/>
              </a:spcBef>
              <a:buSzPts val="2800"/>
              <a:buFont typeface="Noto Sans Symbols"/>
              <a:buChar char="⚫"/>
            </a:pP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Rarely Ulna alone </a:t>
            </a:r>
            <a:endParaRPr dirty="0"/>
          </a:p>
          <a:p>
            <a:pPr marL="273050" indent="-273050">
              <a:lnSpc>
                <a:spcPct val="80000"/>
              </a:lnSpc>
              <a:spcBef>
                <a:spcPts val="500"/>
              </a:spcBef>
              <a:buSzPts val="2800"/>
              <a:buFont typeface="Noto Sans Symbols"/>
              <a:buChar char="⚫"/>
            </a:pP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Fall on outstretched hand.</a:t>
            </a:r>
            <a:endParaRPr dirty="0"/>
          </a:p>
          <a:p>
            <a:pPr marL="273050" indent="-273050">
              <a:lnSpc>
                <a:spcPct val="80000"/>
              </a:lnSpc>
              <a:spcBef>
                <a:spcPts val="500"/>
              </a:spcBef>
              <a:buSzPts val="2800"/>
              <a:buFont typeface="Noto Sans Symbols"/>
              <a:buChar char="⚫"/>
            </a:pP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Usually dorsal displacement</a:t>
            </a:r>
            <a:endParaRPr dirty="0"/>
          </a:p>
          <a:p>
            <a:pPr marL="273050" indent="-273050">
              <a:lnSpc>
                <a:spcPct val="80000"/>
              </a:lnSpc>
              <a:spcBef>
                <a:spcPts val="500"/>
              </a:spcBef>
              <a:buSzPts val="2800"/>
              <a:buFont typeface="Noto Sans Symbols"/>
              <a:buChar char="⚫"/>
            </a:pP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Usually metaphyseal fracture </a:t>
            </a:r>
            <a:endParaRPr sz="2800" dirty="0">
              <a:solidFill>
                <a:schemeClr val="dk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273050" indent="-273050">
              <a:lnSpc>
                <a:spcPct val="80000"/>
              </a:lnSpc>
              <a:spcBef>
                <a:spcPts val="500"/>
              </a:spcBef>
              <a:buSzPts val="2800"/>
              <a:buNone/>
            </a:pPr>
            <a:r>
              <a:rPr lang="en-US" sz="2800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273050" indent="-133350">
              <a:lnSpc>
                <a:spcPct val="80000"/>
              </a:lnSpc>
              <a:spcBef>
                <a:spcPts val="500"/>
              </a:spcBef>
              <a:buSzPts val="2200"/>
              <a:buNone/>
            </a:pPr>
            <a:endParaRPr sz="2200" dirty="0">
              <a:solidFill>
                <a:schemeClr val="dk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indent="-88900">
              <a:spcBef>
                <a:spcPts val="440"/>
              </a:spcBef>
              <a:buSzPts val="2200"/>
              <a:buNone/>
            </a:pPr>
            <a:endParaRPr sz="2200" dirty="0">
              <a:solidFill>
                <a:schemeClr val="dk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46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000"/>
            </a:pPr>
            <a:r>
              <a:rPr lang="en-US" sz="3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BUCKLE ,  GREENSTICK ,,,,,,PLASTIC DEFO</a:t>
            </a:r>
            <a:endParaRPr/>
          </a:p>
        </p:txBody>
      </p:sp>
      <p:pic>
        <p:nvPicPr>
          <p:cNvPr id="713" name="Google Shape;713;p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26237" y="1438275"/>
            <a:ext cx="24480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91"/>
          <p:cNvSpPr txBox="1"/>
          <p:nvPr/>
        </p:nvSpPr>
        <p:spPr>
          <a:xfrm rot="5400000">
            <a:off x="9112912" y="1081888"/>
            <a:ext cx="201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04617B"/>
              </a:buClr>
              <a:buSzPts val="1200"/>
            </a:pPr>
            <a:r>
              <a:rPr lang="en-US" sz="1200">
                <a:solidFill>
                  <a:srgbClr val="04617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endParaRPr/>
          </a:p>
        </p:txBody>
      </p:sp>
      <p:sp>
        <p:nvSpPr>
          <p:cNvPr id="715" name="Google Shape;715;p91"/>
          <p:cNvSpPr txBox="1"/>
          <p:nvPr/>
        </p:nvSpPr>
        <p:spPr>
          <a:xfrm>
            <a:off x="9653587" y="5734050"/>
            <a:ext cx="609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>
                <a:buClr>
                  <a:srgbClr val="FFFFFF"/>
                </a:buClr>
                <a:buSzPts val="1400"/>
              </a:pPr>
              <a:t>25</a:t>
            </a:fld>
            <a:endParaRPr/>
          </a:p>
        </p:txBody>
      </p:sp>
      <p:pic>
        <p:nvPicPr>
          <p:cNvPr id="716" name="Google Shape;716;p91"/>
          <p:cNvPicPr preferRelativeResize="0"/>
          <p:nvPr/>
        </p:nvPicPr>
        <p:blipFill rotWithShape="1">
          <a:blip r:embed="rId4">
            <a:alphaModFix/>
          </a:blip>
          <a:srcRect l="36223" t="-4720" r="14195" b="4719"/>
          <a:stretch/>
        </p:blipFill>
        <p:spPr>
          <a:xfrm>
            <a:off x="1512889" y="1450975"/>
            <a:ext cx="2447925" cy="395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1151" y="1609726"/>
            <a:ext cx="2127251" cy="4038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2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en-US" sz="4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Physis fracture </a:t>
            </a:r>
            <a:endParaRPr/>
          </a:p>
        </p:txBody>
      </p:sp>
      <p:pic>
        <p:nvPicPr>
          <p:cNvPr id="707" name="Google Shape;707;p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0625" y="1600200"/>
            <a:ext cx="6661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50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body" idx="1"/>
          </p:nvPr>
        </p:nvSpPr>
        <p:spPr>
          <a:xfrm>
            <a:off x="1641762" y="2732809"/>
            <a:ext cx="7290955" cy="36368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286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600" b="1" dirty="0" err="1" smtClean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Physeal</a:t>
            </a:r>
            <a:r>
              <a:rPr lang="en-US" sz="1600" b="1" dirty="0" smtClean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 (Salter Harris): Closed or open reduction and casting +- wire fixation</a:t>
            </a:r>
            <a:endParaRPr sz="1200" dirty="0"/>
          </a:p>
          <a:p>
            <a:pPr indent="-76200">
              <a:spcBef>
                <a:spcPts val="480"/>
              </a:spcBef>
              <a:buSzPts val="2400"/>
              <a:buNone/>
            </a:pPr>
            <a:endParaRPr sz="1600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Buckle </a:t>
            </a:r>
            <a:r>
              <a:rPr lang="en-US" sz="1600" b="1" dirty="0" err="1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: casting for 2-3 weeks, no reduction needed</a:t>
            </a:r>
            <a:endParaRPr sz="1600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162" lvl="1" indent="0">
              <a:spcBef>
                <a:spcPts val="400"/>
              </a:spcBef>
              <a:buClr>
                <a:schemeClr val="accent2"/>
              </a:buClr>
              <a:buSzPts val="2000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Green stick </a:t>
            </a:r>
            <a:r>
              <a:rPr lang="en-US" sz="1600" b="1" dirty="0" err="1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: Closed or open reduction and casting +- wire fixation</a:t>
            </a:r>
            <a:endParaRPr sz="1200" dirty="0"/>
          </a:p>
          <a:p>
            <a:pPr indent="-228600">
              <a:spcBef>
                <a:spcPts val="480"/>
              </a:spcBef>
              <a:buSzPts val="2400"/>
              <a:buNone/>
            </a:pPr>
            <a:endParaRPr sz="1600" b="1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Plastic deformation: manipulation , if not successful the open surgery to cut the bone and correct the alignment </a:t>
            </a:r>
            <a:endParaRPr sz="1200" dirty="0"/>
          </a:p>
          <a:p>
            <a:pPr indent="-76200">
              <a:spcBef>
                <a:spcPts val="480"/>
              </a:spcBef>
              <a:buSzPts val="2400"/>
              <a:buNone/>
            </a:pPr>
            <a:endParaRPr sz="1600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600" b="1" dirty="0" err="1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1600" b="1" dirty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: Closed or open reduction and casting +- wire fixation</a:t>
            </a:r>
            <a:endParaRPr sz="1600" dirty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162" lvl="1" indent="0">
              <a:spcBef>
                <a:spcPts val="400"/>
              </a:spcBef>
              <a:buClr>
                <a:schemeClr val="accent2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>
              <a:spcBef>
                <a:spcPts val="400"/>
              </a:spcBef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95;p88"/>
          <p:cNvSpPr txBox="1">
            <a:spLocks noGrp="1"/>
          </p:cNvSpPr>
          <p:nvPr>
            <p:ph type="title"/>
          </p:nvPr>
        </p:nvSpPr>
        <p:spPr>
          <a:xfrm>
            <a:off x="848591" y="804573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A50021"/>
              </a:buClr>
              <a:buSzPts val="4100"/>
            </a:pPr>
            <a:r>
              <a:rPr lang="en-US" sz="4100" b="1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>Distal forearm </a:t>
            </a:r>
            <a:r>
              <a:rPr lang="en-US" sz="4100" b="1" dirty="0" err="1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>fx</a:t>
            </a:r>
            <a:r>
              <a:rPr lang="en-US" sz="4100" b="1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 b="1" dirty="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338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A50021"/>
              </a:buClr>
              <a:buSzPts val="4100"/>
            </a:pPr>
            <a:r>
              <a:rPr lang="en-US" sz="4100" b="1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>Hip fracture</a:t>
            </a:r>
            <a:r>
              <a:rPr lang="en-US" sz="410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>
                <a:solidFill>
                  <a:srgbClr val="A5002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  <p:sp>
        <p:nvSpPr>
          <p:cNvPr id="723" name="Google Shape;723;p92"/>
          <p:cNvSpPr txBox="1">
            <a:spLocks noGrp="1"/>
          </p:cNvSpPr>
          <p:nvPr>
            <p:ph type="body" idx="1"/>
          </p:nvPr>
        </p:nvSpPr>
        <p:spPr>
          <a:xfrm>
            <a:off x="592282" y="2140526"/>
            <a:ext cx="9008918" cy="42602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24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 but serious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trauma that causes hip fracture in children is high energy trauma (RTA or Falling from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role out other associated injuries </a:t>
            </a:r>
            <a:endParaRPr dirty="0"/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trauma is not significant then Role out pathological fracture </a:t>
            </a:r>
            <a:endParaRPr dirty="0"/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Be: Head, Neck , inter-trochanter or sub trochanter</a:t>
            </a:r>
            <a:endParaRPr dirty="0"/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fracture pattern may disrupt the blood supply of the proximal femoral head. Like adults?? AVN</a:t>
            </a:r>
            <a:endParaRPr dirty="0"/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and neck are worse than inter-troch and sub-troch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Management: closed reduction and hip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spica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+- fixation</a:t>
            </a:r>
            <a:endParaRPr dirty="0"/>
          </a:p>
          <a:p>
            <a:pPr marL="0" indent="-152400">
              <a:lnSpc>
                <a:spcPct val="80000"/>
              </a:lnSpc>
              <a:spcBef>
                <a:spcPts val="500"/>
              </a:spcBef>
              <a:buSzPts val="2400"/>
              <a:buFont typeface="Noto Sans Symbols"/>
              <a:buChar char="⚫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injury to the proximal femoral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when fixing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140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endParaRPr sz="4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9" name="Google Shape;729;p9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88900">
              <a:spcBef>
                <a:spcPts val="0"/>
              </a:spcBef>
              <a:buSzPts val="2200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>
              <a:spcBef>
                <a:spcPts val="440"/>
              </a:spcBef>
              <a:buSzPts val="2200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93" descr="نتيجة بحث الصور عن ‪hip fracture in child‬‏"/>
          <p:cNvSpPr txBox="1"/>
          <p:nvPr/>
        </p:nvSpPr>
        <p:spPr>
          <a:xfrm>
            <a:off x="1697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1" name="Google Shape;731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100" y="1871663"/>
            <a:ext cx="3498850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937" y="1339851"/>
            <a:ext cx="2743200" cy="5321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36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Clavicle Fractures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553" t="20209" r="10798" b="28996"/>
          <a:stretch/>
        </p:blipFill>
        <p:spPr>
          <a:xfrm>
            <a:off x="6923785" y="1888574"/>
            <a:ext cx="2992582" cy="4584962"/>
          </a:xfrm>
          <a:prstGeom prst="rect">
            <a:avLst/>
          </a:prstGeom>
        </p:spPr>
      </p:pic>
      <p:pic>
        <p:nvPicPr>
          <p:cNvPr id="2050" name="Picture 2" descr="Kids clavicle fracture figure-8 brace AM‑PES‑02 | 4Kids - Ortezy dla dzie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5" y="1740332"/>
            <a:ext cx="4733203" cy="47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Toddlers </a:t>
            </a:r>
            <a:r>
              <a:rPr lang="en-US" dirty="0" err="1" smtClean="0"/>
              <a:t>Fracure</a:t>
            </a:r>
            <a:endParaRPr lang="en-US" dirty="0"/>
          </a:p>
        </p:txBody>
      </p:sp>
      <p:pic>
        <p:nvPicPr>
          <p:cNvPr id="4098" name="Picture 2" descr="An Approach to Management of Toddler's Fra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60" y="2389909"/>
            <a:ext cx="3152887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13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fracture TRIPLANE</a:t>
            </a:r>
            <a:endParaRPr lang="en-US" dirty="0"/>
          </a:p>
        </p:txBody>
      </p:sp>
      <p:pic>
        <p:nvPicPr>
          <p:cNvPr id="1026" name="Picture 2" descr="https://upload.orthobullets.com/topic/4027/images/ankle%20fx%20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4" y="2062190"/>
            <a:ext cx="3652318" cy="44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orthobullets.com/topic/4029/images/cts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67" y="3595255"/>
            <a:ext cx="6922672" cy="2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69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</a:t>
            </a:r>
            <a:r>
              <a:rPr lang="en-US" dirty="0" smtClean="0"/>
              <a:t>fracture TILLAUX</a:t>
            </a:r>
            <a:endParaRPr lang="en-US" dirty="0"/>
          </a:p>
        </p:txBody>
      </p:sp>
      <p:pic>
        <p:nvPicPr>
          <p:cNvPr id="3074" name="Picture 2" descr="https://upload.orthobullets.com/topic/4028/images/25_mo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2" y="3093299"/>
            <a:ext cx="5110764" cy="29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orthobullets.com/topic/4027/images/triplane_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8" y="1892590"/>
            <a:ext cx="5170010" cy="45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65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fracture</a:t>
            </a:r>
          </a:p>
        </p:txBody>
      </p:sp>
      <p:pic>
        <p:nvPicPr>
          <p:cNvPr id="2050" name="Picture 2" descr="https://upload.orthobullets.com/topic/4027/images/triplane_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441864"/>
            <a:ext cx="4754218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88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>
                <a:solidFill>
                  <a:srgbClr val="A64646"/>
                </a:solidFill>
                <a:latin typeface="Blackadder ITC" panose="04020505051007020D02" pitchFamily="82" charset="0"/>
              </a:rPr>
              <a:t>Thank you</a:t>
            </a:r>
            <a:endParaRPr lang="en-US" sz="16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8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Humerus</a:t>
            </a:r>
            <a:r>
              <a:rPr lang="en-US" dirty="0" smtClean="0"/>
              <a:t> fracture</a:t>
            </a:r>
            <a:endParaRPr lang="en-US" dirty="0"/>
          </a:p>
        </p:txBody>
      </p:sp>
      <p:pic>
        <p:nvPicPr>
          <p:cNvPr id="4" name="Google Shape;481;p5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825978" y="2655454"/>
            <a:ext cx="3857849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635" y="3296371"/>
            <a:ext cx="2982912" cy="3078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1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Humerus</a:t>
            </a:r>
            <a:r>
              <a:rPr lang="en-US" dirty="0"/>
              <a:t> fracture</a:t>
            </a:r>
          </a:p>
        </p:txBody>
      </p:sp>
      <p:pic>
        <p:nvPicPr>
          <p:cNvPr id="4" name="Google Shape;480;p5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756063" y="2254827"/>
            <a:ext cx="6024899" cy="4139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1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Humerus</a:t>
            </a:r>
            <a:r>
              <a:rPr lang="en-US" dirty="0"/>
              <a:t> fracture</a:t>
            </a:r>
          </a:p>
        </p:txBody>
      </p:sp>
      <p:pic>
        <p:nvPicPr>
          <p:cNvPr id="4" name="Google Shape;489;p5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909455" y="2202873"/>
            <a:ext cx="5976493" cy="440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05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>
            <a:spLocks noGrp="1"/>
          </p:cNvSpPr>
          <p:nvPr>
            <p:ph type="title"/>
          </p:nvPr>
        </p:nvSpPr>
        <p:spPr>
          <a:xfrm>
            <a:off x="671945" y="711055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A50021"/>
              </a:buClr>
              <a:buSzPts val="4100"/>
            </a:pPr>
            <a:r>
              <a:rPr lang="en-US" sz="4100" b="1" dirty="0" err="1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Fx</a:t>
            </a:r>
            <a:r>
              <a:rPr lang="en-US" sz="4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around the elbow in children</a:t>
            </a:r>
            <a:r>
              <a:rPr lang="en-US" sz="4100" b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 b="1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dirty="0"/>
          </a:p>
        </p:txBody>
      </p:sp>
      <p:sp>
        <p:nvSpPr>
          <p:cNvPr id="495" name="Google Shape;495;p57"/>
          <p:cNvSpPr txBox="1">
            <a:spLocks noGrp="1"/>
          </p:cNvSpPr>
          <p:nvPr>
            <p:ph type="body" idx="1"/>
          </p:nvPr>
        </p:nvSpPr>
        <p:spPr>
          <a:xfrm>
            <a:off x="976746" y="2888673"/>
            <a:ext cx="78408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28600">
              <a:lnSpc>
                <a:spcPct val="80000"/>
              </a:lnSpc>
              <a:spcBef>
                <a:spcPts val="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lang="en-US" sz="20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distal forearm fractures in frequency.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-Most are supracondylar, then condylar,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epicondylar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proximal radial or proximal ulnar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common is falling onto the outstretched hand with the elbow forced into valgus or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varus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lang="en-US" sz="2000" b="1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</a:t>
            </a:r>
            <a:r>
              <a:rPr lang="en-US" sz="2800" dirty="0">
                <a:solidFill>
                  <a:srgbClr val="C00000"/>
                </a:solidFill>
                <a:latin typeface="Bahnschrift SemiBold SemiConden" panose="020B0502040204020203" pitchFamily="34" charset="0"/>
                <a:ea typeface="Calibri"/>
                <a:cs typeface="Calibri"/>
                <a:sym typeface="Calibri"/>
              </a:rPr>
              <a:t>Check neurovascular </a:t>
            </a:r>
            <a:r>
              <a:rPr lang="en-US" sz="2800" dirty="0" smtClean="0">
                <a:solidFill>
                  <a:srgbClr val="C00000"/>
                </a:solidFill>
                <a:latin typeface="Bahnschrift SemiBold SemiConden" panose="020B0502040204020203" pitchFamily="34" charset="0"/>
                <a:ea typeface="Calibri"/>
                <a:cs typeface="Calibri"/>
                <a:sym typeface="Calibri"/>
              </a:rPr>
              <a:t>status</a:t>
            </a: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lang="en-US" sz="28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dirty="0"/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80000"/>
              </a:lnSpc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>
              <a:spcBef>
                <a:spcPts val="400"/>
              </a:spcBef>
              <a:buSzPts val="2000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98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"/>
          <p:cNvSpPr txBox="1">
            <a:spLocks noGrp="1"/>
          </p:cNvSpPr>
          <p:nvPr>
            <p:ph type="body" idx="1"/>
          </p:nvPr>
        </p:nvSpPr>
        <p:spPr>
          <a:xfrm>
            <a:off x="1981200" y="0"/>
            <a:ext cx="8229600" cy="6126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buSzPts val="2200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90000"/>
              </a:lnSpc>
              <a:spcBef>
                <a:spcPts val="440"/>
              </a:spcBef>
              <a:buSzPts val="2200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lnSpc>
                <a:spcPct val="90000"/>
              </a:lnSpc>
              <a:spcBef>
                <a:spcPts val="440"/>
              </a:spcBef>
              <a:buSzPts val="2200"/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>
              <a:spcBef>
                <a:spcPts val="440"/>
              </a:spcBef>
              <a:buSzPts val="2200"/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9" descr="نتيجة بحث الصور عن ‪critoe‬‏"/>
          <p:cNvSpPr txBox="1"/>
          <p:nvPr/>
        </p:nvSpPr>
        <p:spPr>
          <a:xfrm>
            <a:off x="1697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59" descr="نتيجة بحث الصور عن ‪critoe‬‏"/>
          <p:cNvSpPr txBox="1"/>
          <p:nvPr/>
        </p:nvSpPr>
        <p:spPr>
          <a:xfrm>
            <a:off x="1697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59" descr="نتيجة بحث الصور عن ‪critoe‬‏"/>
          <p:cNvSpPr txBox="1"/>
          <p:nvPr/>
        </p:nvSpPr>
        <p:spPr>
          <a:xfrm>
            <a:off x="16970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2" name="Google Shape;512;p59"/>
          <p:cNvPicPr preferRelativeResize="0"/>
          <p:nvPr/>
        </p:nvPicPr>
        <p:blipFill rotWithShape="1">
          <a:blip r:embed="rId3">
            <a:alphaModFix/>
          </a:blip>
          <a:srcRect t="15977" b="8618"/>
          <a:stretch/>
        </p:blipFill>
        <p:spPr>
          <a:xfrm>
            <a:off x="2763982" y="1839191"/>
            <a:ext cx="7675420" cy="4287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93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0"/>
          <p:cNvSpPr txBox="1">
            <a:spLocks noGrp="1"/>
          </p:cNvSpPr>
          <p:nvPr>
            <p:ph type="title"/>
          </p:nvPr>
        </p:nvSpPr>
        <p:spPr>
          <a:xfrm>
            <a:off x="636444" y="35085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Fx</a:t>
            </a:r>
            <a:r>
              <a:rPr lang="en-US" sz="32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around the elbow in children</a:t>
            </a:r>
            <a:endParaRPr sz="3000" cap="small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8" name="Google Shape;518;p60"/>
          <p:cNvSpPr txBox="1">
            <a:spLocks noGrp="1"/>
          </p:cNvSpPr>
          <p:nvPr>
            <p:ph type="body" idx="1"/>
          </p:nvPr>
        </p:nvSpPr>
        <p:spPr>
          <a:xfrm>
            <a:off x="636444" y="2449738"/>
            <a:ext cx="5011882" cy="39902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spcBef>
                <a:spcPts val="600"/>
              </a:spcBef>
              <a:buSzPts val="1680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Anterior </a:t>
            </a:r>
            <a:r>
              <a:rPr lang="en-US" sz="24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humeral line</a:t>
            </a:r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</a:t>
            </a:r>
          </a:p>
          <a:p>
            <a:pPr marL="273050" indent="-273050">
              <a:spcBef>
                <a:spcPts val="600"/>
              </a:spcBef>
              <a:buSzPts val="1680"/>
              <a:buNone/>
            </a:pPr>
            <a:r>
              <a:rPr lang="en-US" sz="20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radiographic</a:t>
            </a:r>
            <a:r>
              <a:rPr lang="en-US" sz="20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line that is drawn down the anterior margin of the </a:t>
            </a:r>
            <a:r>
              <a:rPr lang="en-US" sz="20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humerus</a:t>
            </a:r>
            <a:r>
              <a:rPr lang="en-US" sz="20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and through the middle third of the </a:t>
            </a:r>
            <a:r>
              <a:rPr lang="en-US" sz="20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capitellum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  <a:p>
            <a:pPr marL="273050" indent="-166370">
              <a:spcBef>
                <a:spcPts val="600"/>
              </a:spcBef>
              <a:buSzPts val="1680"/>
              <a:buNone/>
            </a:pPr>
            <a:endParaRPr sz="24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9" name="Google Shape;519;p60"/>
          <p:cNvSpPr txBox="1"/>
          <p:nvPr/>
        </p:nvSpPr>
        <p:spPr>
          <a:xfrm rot="5400000">
            <a:off x="9112912" y="1081888"/>
            <a:ext cx="201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04617B"/>
              </a:buClr>
              <a:buSzPts val="1200"/>
            </a:pPr>
            <a:r>
              <a:rPr lang="en-US" sz="1200">
                <a:solidFill>
                  <a:srgbClr val="04617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endParaRPr/>
          </a:p>
        </p:txBody>
      </p:sp>
      <p:sp>
        <p:nvSpPr>
          <p:cNvPr id="520" name="Google Shape;520;p60"/>
          <p:cNvSpPr txBox="1"/>
          <p:nvPr/>
        </p:nvSpPr>
        <p:spPr>
          <a:xfrm>
            <a:off x="9653587" y="5734050"/>
            <a:ext cx="609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pPr algn="ctr">
                <a:buClr>
                  <a:srgbClr val="FFFFFF"/>
                </a:buClr>
                <a:buSzPts val="1400"/>
              </a:pPr>
              <a:t>9</a:t>
            </a:fld>
            <a:endParaRPr/>
          </a:p>
        </p:txBody>
      </p:sp>
      <p:pic>
        <p:nvPicPr>
          <p:cNvPr id="521" name="Google Shape;52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139" y="2233488"/>
            <a:ext cx="4614861" cy="442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60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14570</TotalTime>
  <Words>526</Words>
  <Application>Microsoft Office PowerPoint</Application>
  <PresentationFormat>Widescreen</PresentationFormat>
  <Paragraphs>108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Algerian</vt:lpstr>
      <vt:lpstr>Arial</vt:lpstr>
      <vt:lpstr>Bahnschrift SemiBold SemiConden</vt:lpstr>
      <vt:lpstr>Blackadder ITC</vt:lpstr>
      <vt:lpstr>Calibri</vt:lpstr>
      <vt:lpstr>Cambria</vt:lpstr>
      <vt:lpstr>Century Gothic</vt:lpstr>
      <vt:lpstr>Century Schoolbook</vt:lpstr>
      <vt:lpstr>Noto Sans Symbols</vt:lpstr>
      <vt:lpstr>Verdana</vt:lpstr>
      <vt:lpstr>Wingdings 3</vt:lpstr>
      <vt:lpstr>Ion Boardroom</vt:lpstr>
      <vt:lpstr>Common pediatrics Fracture</vt:lpstr>
      <vt:lpstr>Clavicle Fractures</vt:lpstr>
      <vt:lpstr>Clavicle Fractures</vt:lpstr>
      <vt:lpstr>Humerus fracture</vt:lpstr>
      <vt:lpstr>Humerus fracture</vt:lpstr>
      <vt:lpstr>Humerus fracture</vt:lpstr>
      <vt:lpstr>Fx around the elbow in children </vt:lpstr>
      <vt:lpstr>PowerPoint Presentation</vt:lpstr>
      <vt:lpstr>Fx around the elbow in children</vt:lpstr>
      <vt:lpstr>Fx around the elbow in children</vt:lpstr>
      <vt:lpstr>PowerPoint Presentation</vt:lpstr>
      <vt:lpstr>PowerPoint Presentation</vt:lpstr>
      <vt:lpstr>Supracondylar fracture Gartland type 1</vt:lpstr>
      <vt:lpstr>Supracondylar fracture Gartland type 2</vt:lpstr>
      <vt:lpstr>Supracondylar fracture Gartland type 3</vt:lpstr>
      <vt:lpstr>Supracondylar fracture Gartland type4</vt:lpstr>
      <vt:lpstr>Supracondylar fracture</vt:lpstr>
      <vt:lpstr>Lateral condyle fracture</vt:lpstr>
      <vt:lpstr> lateral condyle fractures </vt:lpstr>
      <vt:lpstr>Pulled elbow </vt:lpstr>
      <vt:lpstr>PowerPoint Presentation</vt:lpstr>
      <vt:lpstr>Monteggia fracture dislocation </vt:lpstr>
      <vt:lpstr>Monteggia fracture dislocation</vt:lpstr>
      <vt:lpstr>Distal forearm fx </vt:lpstr>
      <vt:lpstr>BUCKLE ,  GREENSTICK ,,,,,,PLASTIC DEFO</vt:lpstr>
      <vt:lpstr>Physis fracture </vt:lpstr>
      <vt:lpstr>Distal forearm fx </vt:lpstr>
      <vt:lpstr>Hip fracture </vt:lpstr>
      <vt:lpstr>PowerPoint Presentation</vt:lpstr>
      <vt:lpstr>Toddlers Fracure</vt:lpstr>
      <vt:lpstr>Ankle fracture TRIPLANE</vt:lpstr>
      <vt:lpstr>Ankle fracture TILLAUX</vt:lpstr>
      <vt:lpstr>Ankle fracture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pediatrics Fracture</dc:title>
  <dc:creator>USER</dc:creator>
  <cp:lastModifiedBy>USER</cp:lastModifiedBy>
  <cp:revision>17</cp:revision>
  <dcterms:created xsi:type="dcterms:W3CDTF">2022-07-13T10:27:59Z</dcterms:created>
  <dcterms:modified xsi:type="dcterms:W3CDTF">2022-08-01T15:01:35Z</dcterms:modified>
</cp:coreProperties>
</file>