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slide" Target="slides/slide43.xml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Google Shape;299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Google Shape;327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Google Shape;348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Google Shape;355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1" name="Google Shape;371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Google Shape;378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Google Shape;385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Google Shape;392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9" name="Google Shape;399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18"/>
            </a:gs>
            <a:gs pos="100000">
              <a:schemeClr val="dk2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12.jp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685800" y="30480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Bacterial Respiratory Tract Infections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381000" y="1905000"/>
            <a:ext cx="8077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Dr Hamed Al-Zoubi</a:t>
            </a:r>
            <a:endParaRPr sz="2800"/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Respiratory module / 3</a:t>
            </a:r>
            <a:r>
              <a:rPr baseline="30000" lang="en-US" sz="2800"/>
              <a:t>rd</a:t>
            </a:r>
            <a:r>
              <a:rPr lang="en-US" sz="2800"/>
              <a:t> year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Contents: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i="1" sz="2800"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i="1" lang="en-US" sz="2800"/>
              <a:t>-Streptococcus pneumoniae (pneumococcus)</a:t>
            </a:r>
            <a:endParaRPr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i="1" lang="en-US" sz="2800"/>
              <a:t>-Haemophilus influenzae (blood liking bacteria )</a:t>
            </a:r>
            <a:endParaRPr i="1" sz="2800"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i="1"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/>
              <a:t>EPIDEMIOLOGY 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/>
              <a:t>Source: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Humans are the reservoir of pneumococci, which are commonly found in the upper respiratory tract of healthy persons throughout the world.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/>
              <a:t>Occurrence: 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Pneumococcal infections are among the leading causes worldwide of illness and death for young children, persons who have underlying debilitating medical conditions and the elderly.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1 million deaths  yearly worldwide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6 million cases of otitis media in USA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The estimated global annual incidence is 1-3 per 1000 of the population, with a &gt; 5% case fatality rate.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/>
              <a:t>Mode of Transmission: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Pneumococci are transmitted from person-to-person by droplet spread, by direct oral contact and indirectly through articles freshly soiled with respiratory discharges.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/>
              <a:t>Period of Communicability: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/>
              <a:t> 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Communicability associated with respiratory infection likely persists while pneumococci are present in respiratory secretions.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Healthy persons is the major source of transmission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 Treatment with an antibiotic to which the infecting organism is sensitive can be expected to terminate communicability within 24 hours.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/>
              <a:t>Incubation Period: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The incubation period varies by type of infection and can be as short as 1-3 days.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i="1" lang="en-US" sz="3000"/>
            </a:br>
            <a:r>
              <a:rPr i="1" lang="en-US" sz="3000"/>
              <a:t>Streptococcus pneumonia </a:t>
            </a:r>
            <a:br>
              <a:rPr i="1" lang="en-US" sz="3000"/>
            </a:br>
            <a:r>
              <a:rPr b="1" lang="en-US" sz="2800">
                <a:solidFill>
                  <a:schemeClr val="lt1"/>
                </a:solidFill>
              </a:rPr>
              <a:t>Clinical features:</a:t>
            </a:r>
            <a:r>
              <a:rPr lang="en-US" sz="2800">
                <a:solidFill>
                  <a:schemeClr val="lt1"/>
                </a:solidFill>
              </a:rPr>
              <a:t> </a:t>
            </a:r>
            <a:br>
              <a:rPr lang="en-US" sz="3200">
                <a:solidFill>
                  <a:schemeClr val="lt1"/>
                </a:solidFill>
              </a:rPr>
            </a:br>
            <a:r>
              <a:rPr i="1" lang="en-US" sz="3000"/>
              <a:t> </a:t>
            </a:r>
            <a:endParaRPr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</a:pPr>
            <a:r>
              <a:rPr b="1" lang="en-US" sz="2400"/>
              <a:t>Predisposing factors: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/>
              <a:t>Most </a:t>
            </a:r>
            <a:r>
              <a:rPr i="1" lang="en-US" sz="2400"/>
              <a:t>Str. pneumoniae</a:t>
            </a:r>
            <a:r>
              <a:rPr lang="en-US" sz="2400"/>
              <a:t> infections are associated with various predisposing conditions.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/>
              <a:t>Pneumonia results from aspiration of pneumococci contained in upper airway secretions into the lower respiratory tract; for example: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Loss of consciousness: general anaesthesia, convulsions, alcoholism, epilepsy or head trauma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/>
              <a:t>respiratory viral infections, such as influenza, chronic bronchitis.  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/>
              <a:t>Young and elderly people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/>
              <a:t>Immune suppressed people (e.g Chronic diseases, drugs, asplenia)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/>
              <a:t>Structural respiratory abnormalities.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/ Respiratory Presentation </a:t>
            </a:r>
            <a:endParaRPr/>
          </a:p>
        </p:txBody>
      </p:sp>
      <p:sp>
        <p:nvSpPr>
          <p:cNvPr id="197" name="Google Shape;197;p28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0000"/>
                </a:solidFill>
              </a:rPr>
              <a:t>1- Pneumonia (chest infection):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Pneumonia is defined as an acute respiratory illness associated with recently developed radiological pulmonary shadowing which may be segmental, lobar or multilobar</a:t>
            </a:r>
            <a:r>
              <a:rPr i="1" lang="en-US" sz="2400"/>
              <a:t>.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i="1" lang="en-US" sz="2400"/>
              <a:t> 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i="1" lang="en-US" sz="2400"/>
              <a:t>Str. pneumoniae</a:t>
            </a:r>
            <a:r>
              <a:rPr lang="en-US" sz="2400"/>
              <a:t> is a frequent cause of pneumonia where vaccination is not available.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Pneumonia </a:t>
            </a:r>
            <a:endParaRPr/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Contiguous spread commonly results in complications such as: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Inflammatory involvement of the pleura, Empyema and Pericarditis.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Bacteraemia may complicate pneumococcal pneumonia in up to 15% of patients. This can result in metastatic involvement of the meninges, joints and, rarely, the endocardium.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Pneumonia </a:t>
            </a:r>
            <a:endParaRPr/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/>
              <a:t>Signs and symptoms: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The patient rapidly becomes more ill with a high temperature (up to 39.5°C), pleuritic pain and a dry cough.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A day or two later, rusty-coloured sputum is produced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The patient breathes rapidly and shallowly, the affected side of the chest moves less, and signs of consolidation may be present together with a pleural rub.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The mortality rate from pneumococcal pneumonia in those admitted to hospital is approximately 15-25%.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218" name="Google Shape;218;p31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FF0000"/>
                </a:solidFill>
              </a:rPr>
              <a:t>2- Otitis media and sinusitis </a:t>
            </a:r>
            <a:endParaRPr sz="2400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Middle ear infections (otitis media) affect approximately half of all children between the ages of 6 months and 3 years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Approximately one-third of cases are caused by </a:t>
            </a:r>
            <a:r>
              <a:rPr i="1" lang="en-US" sz="2400"/>
              <a:t>Str. pneumoniae</a:t>
            </a:r>
            <a:r>
              <a:rPr lang="en-US" sz="2400"/>
              <a:t>. Disease occurs after acquisition of a new strain to which there is no pre-existing immunity.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The prevalence is highest among children attending primary school, where there is a constant exchange of pneumococcal strains.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Pain, fever, ear discharge…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225" name="Google Shape;225;p32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* Chest X-ray confirms the area of consolidation (lobar), but radiological changes lag behind the clinical course;</a:t>
            </a:r>
            <a:endParaRPr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So that X-ray changes may be minimal at the start of the illness. Conversely, consolidation may remain on the chest X-ray for several weeks after the patient is clinically cured.</a:t>
            </a:r>
            <a:endParaRPr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* The chest X-ray usually returns to normal by 6 weeks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45 years old man, smoker.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Sudden onset fever and chills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Shortness of breath and pleuritic chest pain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Productive rusty coloured sputum (blood stained)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Examination: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Vitals: RR 24 (normal 12-16), PR 110 (normal 60-100), T 39, B.P normal, O2 Saturation 90% (decreased)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Chest: decreased air entry, dull on percussion, decreased chest expansion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CXR: Right upper lobe consolidation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WBC 16000/mm3 (normal 4-11) mainly neutrophils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pic>
        <p:nvPicPr>
          <p:cNvPr id="232" name="Google Shape;232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1676400"/>
            <a:ext cx="3062288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br>
              <a:rPr i="1" lang="en-US" sz="3000"/>
            </a:br>
            <a:r>
              <a:rPr lang="en-US" sz="2400">
                <a:solidFill>
                  <a:schemeClr val="lt1"/>
                </a:solidFill>
              </a:rPr>
              <a:t>LABORATORY DIAGNOSIS </a:t>
            </a:r>
            <a:endParaRPr i="1" sz="2400"/>
          </a:p>
        </p:txBody>
      </p:sp>
      <p:sp>
        <p:nvSpPr>
          <p:cNvPr id="239" name="Google Shape;239;p34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r>
              <a:rPr b="1" lang="en-US" sz="2400"/>
              <a:t>Collection of specimens </a:t>
            </a: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Throat swab, pus, blood cultures, expectorates, otitis media discharge or urine according to the site of infection.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</a:rPr>
              <a:t>Blood cultures </a:t>
            </a:r>
            <a:r>
              <a:rPr lang="en-US" sz="2400"/>
              <a:t>are of value in patients with invasive streptococcal infections. This is also the case in patients with suspected pneumococcal pneumonia, particularly when this is severe, as up to 15% of patients are bacteraemic.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246" name="Google Shape;246;p35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b="1" lang="en-US" sz="2400"/>
              <a:t>Cultivation and identification 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Blood or chocolate agar , 37</a:t>
            </a:r>
            <a:r>
              <a:rPr baseline="30000" lang="en-US" sz="2400"/>
              <a:t>o</a:t>
            </a:r>
            <a:r>
              <a:rPr lang="en-US" sz="2400"/>
              <a:t>C, 5%CO2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Colonies of pneumococci are α-haemolytic and smooth dome shaped.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During prolonged incubation, autolysis of bacteria within the flat pneumococcal colonies results in a typical subsidence of the centre ('</a:t>
            </a:r>
            <a:r>
              <a:rPr i="1" lang="en-US" sz="2400"/>
              <a:t>draughtsman colonies</a:t>
            </a:r>
            <a:r>
              <a:rPr lang="en-US" sz="2400"/>
              <a:t>').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Gram positive cocci in pairs, alpha hemolytic, Catalase negative.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Optochin sensitive and bile soluble,</a:t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pic>
        <p:nvPicPr>
          <p:cNvPr id="253" name="Google Shape;253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90746"/>
            <a:ext cx="3265488" cy="2648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reptococcus%20pneumoniae%20fig1" id="254" name="Google Shape;254;p36"/>
          <p:cNvPicPr preferRelativeResize="0"/>
          <p:nvPr/>
        </p:nvPicPr>
        <p:blipFill rotWithShape="1">
          <a:blip r:embed="rId4">
            <a:alphaModFix/>
          </a:blip>
          <a:srcRect b="6908" l="0" r="10001" t="0"/>
          <a:stretch/>
        </p:blipFill>
        <p:spPr>
          <a:xfrm>
            <a:off x="304800" y="4267198"/>
            <a:ext cx="3182394" cy="24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/>
          <p:nvPr/>
        </p:nvSpPr>
        <p:spPr>
          <a:xfrm>
            <a:off x="381000" y="3800763"/>
            <a:ext cx="8077200" cy="304800"/>
          </a:xfrm>
          <a:prstGeom prst="rect">
            <a:avLst/>
          </a:prstGeom>
          <a:noFill/>
          <a:ln cap="flat" cmpd="sng" w="25400">
            <a:solidFill>
              <a:srgbClr val="BA6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Alpha hemolysis                                    Optochin sensitive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/>
          <p:nvPr/>
        </p:nvSpPr>
        <p:spPr>
          <a:xfrm>
            <a:off x="3487194" y="5096856"/>
            <a:ext cx="2514600" cy="685800"/>
          </a:xfrm>
          <a:prstGeom prst="rect">
            <a:avLst/>
          </a:prstGeom>
          <a:noFill/>
          <a:ln cap="flat" cmpd="sng" w="25400">
            <a:solidFill>
              <a:srgbClr val="BA6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 positive diplococci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" id="257" name="Google Shape;257;p36"/>
          <p:cNvPicPr preferRelativeResize="0"/>
          <p:nvPr/>
        </p:nvPicPr>
        <p:blipFill rotWithShape="1">
          <a:blip r:embed="rId5">
            <a:alphaModFix/>
          </a:blip>
          <a:srcRect b="0" l="24190" r="0" t="19377"/>
          <a:stretch/>
        </p:blipFill>
        <p:spPr>
          <a:xfrm>
            <a:off x="6019800" y="4205316"/>
            <a:ext cx="2883782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tuchin sensitivity" id="258" name="Google Shape;258;p36"/>
          <p:cNvPicPr preferRelativeResize="0"/>
          <p:nvPr/>
        </p:nvPicPr>
        <p:blipFill rotWithShape="1">
          <a:blip r:embed="rId6">
            <a:alphaModFix/>
          </a:blip>
          <a:srcRect b="0" l="0" r="8780" t="0"/>
          <a:stretch/>
        </p:blipFill>
        <p:spPr>
          <a:xfrm>
            <a:off x="5257800" y="957810"/>
            <a:ext cx="306324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265" name="Google Shape;265;p37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/>
              <a:t>Capsule: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/>
              <a:t>Typing 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Pneumococci are typed on the basis of the differences in capsular polysaccharides, of which 90 have been described (in reference lab.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Mixing a suspension of pneumococci with type-specific antisera increases the visibility of the capsule in the microscope, and is the basis of the </a:t>
            </a:r>
            <a:r>
              <a:rPr i="1" lang="en-US" sz="2400"/>
              <a:t>quellung reaction</a:t>
            </a:r>
            <a:r>
              <a:rPr lang="en-US" sz="2400"/>
              <a:t> or </a:t>
            </a:r>
            <a:r>
              <a:rPr i="1" lang="en-US" sz="2400"/>
              <a:t>capsular swelling test</a:t>
            </a:r>
            <a:r>
              <a:rPr lang="en-US" sz="2400"/>
              <a:t>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descr="s" id="266" name="Google Shape;266;p37"/>
          <p:cNvPicPr preferRelativeResize="0"/>
          <p:nvPr/>
        </p:nvPicPr>
        <p:blipFill rotWithShape="1">
          <a:blip r:embed="rId3">
            <a:alphaModFix/>
          </a:blip>
          <a:srcRect b="6799" l="12479" r="13820" t="5200"/>
          <a:stretch/>
        </p:blipFill>
        <p:spPr>
          <a:xfrm>
            <a:off x="5715000" y="914400"/>
            <a:ext cx="2560320" cy="256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273" name="Google Shape;273;p38"/>
          <p:cNvSpPr txBox="1"/>
          <p:nvPr>
            <p:ph idx="1" type="body"/>
          </p:nvPr>
        </p:nvSpPr>
        <p:spPr>
          <a:xfrm>
            <a:off x="381000" y="990600"/>
            <a:ext cx="8610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❑"/>
            </a:pPr>
            <a:r>
              <a:rPr lang="en-US"/>
              <a:t>TREATMENT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Follow the antibiotic guidelines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❑"/>
            </a:pPr>
            <a:r>
              <a:rPr lang="en-US"/>
              <a:t>Vaccines: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Protein Conjugated vaccine (PCV): protection for 7-13 ty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3 doses for those &lt; 2 years age</a:t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Non-conjugated polysaccharides : 23 polyvalent vaccine &gt; 2 years who are at risk</a:t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t/>
            </a:r>
            <a:endParaRPr i="1" sz="5400"/>
          </a:p>
          <a:p>
            <a:pPr indent="-342900" lvl="0" marL="342900" rtl="0" algn="ctr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</a:pPr>
            <a:r>
              <a:rPr i="1" lang="en-US" sz="5400"/>
              <a:t>H. influenzae</a:t>
            </a:r>
            <a:endParaRPr sz="5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H. influenzae</a:t>
            </a:r>
            <a:endParaRPr i="1" sz="3000"/>
          </a:p>
        </p:txBody>
      </p:sp>
      <p:sp>
        <p:nvSpPr>
          <p:cNvPr id="286" name="Google Shape;286;p40"/>
          <p:cNvSpPr txBox="1"/>
          <p:nvPr>
            <p:ph idx="1" type="body"/>
          </p:nvPr>
        </p:nvSpPr>
        <p:spPr>
          <a:xfrm>
            <a:off x="228600" y="762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sz="3000"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/>
              <a:t>Carriage rate in respiratory tract: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/>
              <a:t>-Capsulated (types A-F):</a:t>
            </a:r>
            <a:endParaRPr sz="3000"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/>
              <a:t>10% (50% are type B)</a:t>
            </a:r>
            <a:endParaRPr sz="3000"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/>
              <a:t>-Non caps: 80%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/>
              <a:t>Gram negative small bacilli (old culture) or coccobacilli (young culture)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/>
              <a:t>Fastidious, Non motile non spore forming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/>
              <a:t>Catalase and Oxidase positive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/>
              <a:t>Facultative anaerobic (5% CO2)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H. influenzae</a:t>
            </a:r>
            <a:endParaRPr/>
          </a:p>
        </p:txBody>
      </p:sp>
      <p:sp>
        <p:nvSpPr>
          <p:cNvPr id="293" name="Google Shape;293;p41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294" name="Google Shape;294;p41"/>
          <p:cNvSpPr/>
          <p:nvPr/>
        </p:nvSpPr>
        <p:spPr>
          <a:xfrm>
            <a:off x="533400" y="3124200"/>
            <a:ext cx="8305800" cy="3048000"/>
          </a:xfrm>
          <a:prstGeom prst="rect">
            <a:avLst/>
          </a:prstGeom>
          <a:solidFill>
            <a:srgbClr val="0000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41"/>
          <p:cNvPicPr preferRelativeResize="0"/>
          <p:nvPr/>
        </p:nvPicPr>
        <p:blipFill rotWithShape="1">
          <a:blip r:embed="rId3">
            <a:alphaModFix/>
          </a:blip>
          <a:srcRect b="18114" l="32445" r="8457" t="18539"/>
          <a:stretch/>
        </p:blipFill>
        <p:spPr>
          <a:xfrm>
            <a:off x="152400" y="1981200"/>
            <a:ext cx="5060950" cy="406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600" y="1905000"/>
            <a:ext cx="39243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H. influenzae</a:t>
            </a:r>
            <a:endParaRPr/>
          </a:p>
        </p:txBody>
      </p:sp>
      <p:pic>
        <p:nvPicPr>
          <p:cNvPr id="303" name="Google Shape;303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600200"/>
            <a:ext cx="6056313" cy="38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&gt;  member of the oropharyngeal flora of 5-70% of the population, with the highest isolation rate in children during </a:t>
            </a:r>
            <a:endParaRPr sz="2400"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the winter months. </a:t>
            </a:r>
            <a:endParaRPr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i="1" lang="en-US" sz="2400"/>
              <a:t>A gram positive </a:t>
            </a:r>
            <a:r>
              <a:rPr lang="en-US" sz="2400"/>
              <a:t>diplococci catalase negative:</a:t>
            </a:r>
            <a:endParaRPr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112" name="Google Shape;112;p16"/>
          <p:cNvSpPr/>
          <p:nvPr/>
        </p:nvSpPr>
        <p:spPr>
          <a:xfrm>
            <a:off x="533400" y="3124200"/>
            <a:ext cx="8305800" cy="3048000"/>
          </a:xfrm>
          <a:prstGeom prst="rect">
            <a:avLst/>
          </a:prstGeom>
          <a:solidFill>
            <a:srgbClr val="0000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429000"/>
            <a:ext cx="3717925" cy="251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b="0" l="35200" r="0" t="0"/>
          <a:stretch/>
        </p:blipFill>
        <p:spPr>
          <a:xfrm>
            <a:off x="4876800" y="3276600"/>
            <a:ext cx="3527425" cy="2700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H. influenzae</a:t>
            </a:r>
            <a:endParaRPr/>
          </a:p>
        </p:txBody>
      </p:sp>
      <p:sp>
        <p:nvSpPr>
          <p:cNvPr id="310" name="Google Shape;310;p43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2"/>
                </a:solidFill>
              </a:rPr>
              <a:t>Virulence factors: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/>
              <a:t>1-Polysaccharides </a:t>
            </a:r>
            <a:r>
              <a:rPr lang="en-US" sz="2200">
                <a:solidFill>
                  <a:srgbClr val="FF0000"/>
                </a:solidFill>
              </a:rPr>
              <a:t>capsule</a:t>
            </a:r>
            <a:r>
              <a:rPr lang="en-US" sz="2200"/>
              <a:t> (in 10% of strains): inhibits phagocytosis and complement activation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sz="2200"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✔"/>
            </a:pPr>
            <a:r>
              <a:rPr lang="en-US" sz="2200"/>
              <a:t>six capsular types, designated a-f, which can be identified by a polymerase chain reaction (PCR) method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✔"/>
            </a:pPr>
            <a:r>
              <a:rPr lang="en-US" sz="2200"/>
              <a:t>The most important is type b, has a polymer of ribosyl ribitol phosphate capsule.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i="1" sz="2200"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sz="22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H. influenzae</a:t>
            </a:r>
            <a:endParaRPr/>
          </a:p>
        </p:txBody>
      </p:sp>
      <p:sp>
        <p:nvSpPr>
          <p:cNvPr id="317" name="Google Shape;317;p44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2- Fimbriae: which assist attachment to epithelial cells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3- Immunoglobulin (Ig) A proteases, which are also involved in colonization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4- Outer membrane proteins and lipopolysaccharide, which may contribute to invasion at several stages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H. influenzae</a:t>
            </a:r>
            <a:endParaRPr/>
          </a:p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2"/>
                </a:solidFill>
              </a:rPr>
              <a:t>Growth requirements: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Growth depends on a requirement for two factors, termed X and V (found on chocolate agar): 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/>
              <a:t>X factor (haemin) is required for the synthesis of cytochrome </a:t>
            </a:r>
            <a:r>
              <a:rPr i="1" lang="en-US" sz="2400"/>
              <a:t>c</a:t>
            </a:r>
            <a:r>
              <a:rPr lang="en-US" sz="2400"/>
              <a:t> and other iron-containing respiratory enzymes.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Unlike most bacteria, haemin-dependent haemophili cannot synthesize protoporphyrin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/>
              <a:t>V factor is nicotinamide adenine dinucleotide (NAD),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It is essential for oxidation-reduction processes in cell metabolism.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6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H. influenzae</a:t>
            </a:r>
            <a:endParaRPr/>
          </a:p>
        </p:txBody>
      </p:sp>
      <p:sp>
        <p:nvSpPr>
          <p:cNvPr id="331" name="Google Shape;331;p46"/>
          <p:cNvSpPr txBox="1"/>
          <p:nvPr>
            <p:ph idx="1" type="body"/>
          </p:nvPr>
        </p:nvSpPr>
        <p:spPr>
          <a:xfrm>
            <a:off x="304800" y="9906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Clinically:</a:t>
            </a:r>
            <a:endParaRPr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Host and organism factors?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Respiratory route – direct and indirect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Common age:  5m-5years (capsulated) / elderly (mainly non-capsulated)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/>
              <a:t>invasive infections and non-invasive infections</a:t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00"/>
                </a:solidFill>
              </a:rPr>
              <a:t>1- Invasive: (encapsulated types)</a:t>
            </a:r>
            <a:endParaRPr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-Meningitis (50-60%), </a:t>
            </a:r>
            <a:r>
              <a:rPr lang="en-US" sz="2400">
                <a:solidFill>
                  <a:schemeClr val="lt2"/>
                </a:solidFill>
              </a:rPr>
              <a:t>epiglottitis, pneumonia </a:t>
            </a:r>
            <a:r>
              <a:rPr lang="en-US" sz="2400"/>
              <a:t>and septic arthritis, acute exacerbation of COPD</a:t>
            </a:r>
            <a:endParaRPr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-Commonly caused by encapsulated types mainly  serotype b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7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H. influenzae</a:t>
            </a:r>
            <a:endParaRPr/>
          </a:p>
        </p:txBody>
      </p:sp>
      <p:sp>
        <p:nvSpPr>
          <p:cNvPr id="338" name="Google Shape;338;p47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FF00"/>
                </a:solidFill>
              </a:rPr>
              <a:t>2- Noninvasive </a:t>
            </a:r>
            <a:r>
              <a:rPr lang="en-US" sz="2400"/>
              <a:t>(Non encapsulated types)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- localized disease of the respiratory tract including bronchitis and otitis media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-Can also sometimes cause invasive diseases mainly pneumonia and bacteremia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-More in elderly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-Is becoming commoner since the admission of Hib vaccine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Diagnosis</a:t>
            </a:r>
            <a:endParaRPr/>
          </a:p>
        </p:txBody>
      </p:sp>
      <p:sp>
        <p:nvSpPr>
          <p:cNvPr id="345" name="Google Shape;345;p48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2400"/>
              <a:t>History and Examination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2400"/>
              <a:t>Lab:</a:t>
            </a:r>
            <a:endParaRPr/>
          </a:p>
          <a:p>
            <a:pPr indent="-342900" lvl="0" marL="3429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Samples: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Respiratory samples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Blood for culture in invasive conditions and in epiglottitis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Blood cultures are usually positive in epiglottitis.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throat swabs in patients with suspected acute epiglottitis should NOT be carried out, as attempts to obtain the sample may precipitate complete airway obstruction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H. Influenzae / diagnosis</a:t>
            </a:r>
            <a:endParaRPr/>
          </a:p>
        </p:txBody>
      </p:sp>
      <p:sp>
        <p:nvSpPr>
          <p:cNvPr id="352" name="Google Shape;352;p49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The viability of </a:t>
            </a:r>
            <a:r>
              <a:rPr i="1" lang="en-US" sz="2400"/>
              <a:t>H. influenzae</a:t>
            </a:r>
            <a:r>
              <a:rPr lang="en-US" sz="2400"/>
              <a:t> in clinical specimens declines with time, particularly at 4°C &gt; immediate transfer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1. Antigen detection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The detection of type b polysaccharide antigen in body fluids or pus is useful, particularly in patients who received antibiotics before specimens were obtained.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A rapid latex agglutination test with rabbit antibody to type b polysach. Capsular antigen is used most commonly. 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2400"/>
              <a:t>Cross reactivity with </a:t>
            </a:r>
            <a:r>
              <a:rPr i="1" lang="en-US" sz="2400"/>
              <a:t>pneumococcus and E.coli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H. Influenzae / diagnosis</a:t>
            </a:r>
            <a:endParaRPr/>
          </a:p>
        </p:txBody>
      </p:sp>
      <p:sp>
        <p:nvSpPr>
          <p:cNvPr id="359" name="Google Shape;359;p50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2. Culture on chocolate agar - incubate in an aerobic atmosphere enriched with 5-10% carbon dioxide.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(or on blood agar with staph streak - satellitism)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On chocolate agar the colonies are smooth, mucoid, grey or colorless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Gram stain: Gram negative CB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Catalase and oxidase tests are positive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Antibiotic sensitivity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H. Influenzae  / diagnosis</a:t>
            </a:r>
            <a:endParaRPr/>
          </a:p>
        </p:txBody>
      </p:sp>
      <p:sp>
        <p:nvSpPr>
          <p:cNvPr id="366" name="Google Shape;366;p51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descr="http://1.bp.blogspot.com/_5s6uG0AE5v4/SxO8dlRt3oI/AAAAAAAAAn0/oEM75skQKCA/s1600/Haemophilus+sp.culture+on+chocolate+agar.jpeg" id="367" name="Google Shape;3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55" y="1905000"/>
            <a:ext cx="43561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8436" y="1676400"/>
            <a:ext cx="4236964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2"/>
          <p:cNvSpPr txBox="1"/>
          <p:nvPr>
            <p:ph type="title"/>
          </p:nvPr>
        </p:nvSpPr>
        <p:spPr>
          <a:xfrm>
            <a:off x="68580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H. Influenzae  / treatment</a:t>
            </a:r>
            <a:endParaRPr/>
          </a:p>
        </p:txBody>
      </p:sp>
      <p:sp>
        <p:nvSpPr>
          <p:cNvPr id="375" name="Google Shape;375;p52"/>
          <p:cNvSpPr txBox="1"/>
          <p:nvPr>
            <p:ph idx="1" type="body"/>
          </p:nvPr>
        </p:nvSpPr>
        <p:spPr>
          <a:xfrm>
            <a:off x="0" y="762000"/>
            <a:ext cx="9144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/>
              <a:t>Untreated invasive infection:  Mortality rate of 90%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/>
              <a:t>Start empirically until you get sensitivity results:</a:t>
            </a:r>
            <a:endParaRPr/>
          </a:p>
          <a:p>
            <a:pPr indent="-1524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sz="3000"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/>
              <a:t>I.  Non-invasive: Clav. Acid / Amoxicillin or Macrolides orally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600"/>
              <a:t>(to overcome the beta lactamase production by the bacteria)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t/>
            </a:r>
            <a:endParaRPr sz="2600"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/>
              <a:t>II.  Invasive: Cephalosporins IV</a:t>
            </a:r>
            <a:endParaRPr/>
          </a:p>
          <a:p>
            <a:pPr indent="-1524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None/>
            </a:pPr>
            <a:r>
              <a:t/>
            </a:r>
            <a:endParaRPr sz="3000"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/>
              <a:t>III.  Skilled medical and nursing care is also vital in the management of acute epiglottitis, where maintenance of a patent airway is crucial. </a:t>
            </a:r>
            <a:endParaRPr/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None/>
            </a:pPr>
            <a:r>
              <a:t/>
            </a:r>
            <a:endParaRPr sz="36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&gt;  An important pathogen:</a:t>
            </a:r>
            <a:endParaRPr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 </a:t>
            </a:r>
            <a:endParaRPr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* It primarily causes disease of the upper and lower </a:t>
            </a:r>
            <a:endParaRPr sz="2400"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respiratory tract </a:t>
            </a:r>
            <a:endParaRPr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1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* May spread to other sites, such as the joints, peritoneum, endocardium, biliary tract and, in particular, the meninges.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H. Influenzae  / prevention</a:t>
            </a:r>
            <a:endParaRPr/>
          </a:p>
        </p:txBody>
      </p:sp>
      <p:sp>
        <p:nvSpPr>
          <p:cNvPr id="382" name="Google Shape;382;p53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 Conjugate vaccines for type b :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✔"/>
            </a:pPr>
            <a:r>
              <a:rPr lang="en-US" sz="2800"/>
              <a:t>polysaccharide capsule is covalently coupled to proteins such  as a non-toxic variant of diphtheria toxin  or </a:t>
            </a:r>
            <a:r>
              <a:rPr i="1" lang="en-US" sz="2800"/>
              <a:t>Neisseria meningitidis</a:t>
            </a:r>
            <a:r>
              <a:rPr lang="en-US" sz="2800"/>
              <a:t> outer membrane protein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 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3 doses separated by a month 2,3,4 months age and a booster at 12 months of age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 </a:t>
            </a:r>
            <a:endParaRPr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4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H. Influenzae  / prevention</a:t>
            </a:r>
            <a:endParaRPr/>
          </a:p>
        </p:txBody>
      </p:sp>
      <p:sp>
        <p:nvSpPr>
          <p:cNvPr id="389" name="Google Shape;389;p54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Immunization of infants significantly reduces pharyngeal carriage of Hib, but has no effect on the carriage of other capsular types or non-capsulate strains.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 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Conjugate Hib vaccine is recommended for children and adults with splenic dysfunction, sickle cells disease, malignancies because they are at increased risk of invasive Hib infection.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5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Other haemophilus </a:t>
            </a:r>
            <a:endParaRPr/>
          </a:p>
        </p:txBody>
      </p:sp>
      <p:sp>
        <p:nvSpPr>
          <p:cNvPr id="396" name="Google Shape;396;p55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H. parainfluenza: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✔"/>
            </a:pPr>
            <a:r>
              <a:rPr lang="en-US" sz="2800"/>
              <a:t>As H. influenza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✔"/>
            </a:pPr>
            <a:r>
              <a:rPr lang="en-US" sz="2800"/>
              <a:t>Usually less serious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✔"/>
            </a:pPr>
            <a:r>
              <a:rPr lang="en-US" sz="2800"/>
              <a:t>Requires factor V only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/>
              <a:t>H. Ducreyi: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✔"/>
            </a:pPr>
            <a:r>
              <a:rPr lang="en-US" sz="2800"/>
              <a:t>Causes sexually transmitted chancroid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✔"/>
            </a:pPr>
            <a:r>
              <a:rPr lang="en-US" sz="2800"/>
              <a:t>Requires factor X only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6"/>
          <p:cNvSpPr txBox="1"/>
          <p:nvPr>
            <p:ph type="title"/>
          </p:nvPr>
        </p:nvSpPr>
        <p:spPr>
          <a:xfrm>
            <a:off x="685800" y="6858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403" name="Google Shape;403;p56"/>
          <p:cNvSpPr txBox="1"/>
          <p:nvPr>
            <p:ph idx="1" type="body"/>
          </p:nvPr>
        </p:nvSpPr>
        <p:spPr>
          <a:xfrm>
            <a:off x="685800" y="12954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342900" lvl="0" marL="342900" rtl="0" algn="ctr"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/>
              <a:t>The End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US" sz="2400"/>
              <a:t>Virulence factors 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/>
              <a:t>1. Capsule </a:t>
            </a: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The capsular polysaccharide is a crucial virulence factor.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Antiphagocytic and anticomplement.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A total of more than 90 different capsular serotypes have been identified. 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About 90% of cases of bacteraemic pneumococcal pneumonia and meningitis are caused by some 23 serotypes.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/>
              <a:t>2. Lipotechoic acid and coline binding proteins: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b="1" lang="en-US" sz="2400"/>
              <a:t>Adhesion molecule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/>
              <a:t>3. IgA1 protease 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Pneumococci produce an extracellular protease that specifically cleaves human IgA1 in the hinge region.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This protease enables these pathogens to evade the protective functions of the principal immunoglobulin isotype of the upper respiratory tract.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/>
              <a:t> 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/>
              <a:t>4. Pneumolysin (pore forming toxin)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Pneumococci produce an intracellular membrane-damaging toxin known as pneumolysin, which is released by autolysis.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Pneumolysin also suppresses organism-targeted immunity (Neutrophils, lymphocyte proliferation and immunoglobulin synthesis).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Pneumolysin is immunogenic and might be suitable for a new pneumococcal vaccine.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/>
              <a:t>Streptococcus pneumonia 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/>
              <a:t>5. Autolysin 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When this enzyme activated, the pneumococcal autolysin breaks the peptide cross-linking of the cell wall peptidoglycan, leading to lysis of the bacteria.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 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/>
              <a:t>Autolysis: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/>
              <a:t>Enables the release of pneumolysin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n-US" sz="2400"/>
              <a:t>Release of peptidoglycans from cell wall leading to massive inflammatory response and sepsis to these peptidoglycan fragments.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iru2" id="155" name="Google Shape;15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1081" l="0" r="47427" t="0"/>
          <a:stretch/>
        </p:blipFill>
        <p:spPr>
          <a:xfrm>
            <a:off x="1219210" y="381000"/>
            <a:ext cx="708659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