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0" r:id="rId3"/>
    <p:sldId id="258" r:id="rId4"/>
    <p:sldId id="266" r:id="rId5"/>
    <p:sldId id="259" r:id="rId6"/>
    <p:sldId id="260" r:id="rId7"/>
    <p:sldId id="261" r:id="rId8"/>
    <p:sldId id="286" r:id="rId9"/>
    <p:sldId id="263" r:id="rId10"/>
    <p:sldId id="270" r:id="rId11"/>
    <p:sldId id="277" r:id="rId12"/>
    <p:sldId id="271" r:id="rId13"/>
    <p:sldId id="276" r:id="rId14"/>
    <p:sldId id="274" r:id="rId15"/>
    <p:sldId id="272" r:id="rId16"/>
    <p:sldId id="275" r:id="rId17"/>
    <p:sldId id="288" r:id="rId18"/>
    <p:sldId id="290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B7D7E-9816-4E76-9F46-2D235864A5CB}" type="datetimeFigureOut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D29CF-C0F5-4E03-8CFC-8ABDB35FA3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351B98-6E38-4D2B-AEEE-F36D408EE325}" type="datetimeFigureOut">
              <a:rPr lang="en-US" smtClean="0"/>
              <a:pPr/>
              <a:t>6/2/2020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16630-C157-495C-9776-BB0C31FBC3B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C90BBD-F2BA-47E7-AB3F-B6DF2EC26DB1}" type="slidenum">
              <a:rPr lang="ar-SA"/>
              <a:pPr/>
              <a:t>4</a:t>
            </a:fld>
            <a:endParaRPr lang="en-GB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79675" y="2697163"/>
            <a:ext cx="8091488" cy="6069012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54421" y="5120147"/>
            <a:ext cx="5438140" cy="44669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C843D-BEEE-47B9-AD61-4ABF52B1A9A9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8B2E-7612-454B-8EA1-1377DB4C6991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8CBB3-C70B-4BA4-BAD6-C375CA2F953A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E522DD-6EFA-47A6-A5A3-F6893CED1D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1A41-B0EE-458C-AB6D-7DC2EAFB2692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6416-DE05-4E89-AC41-E0C2D3799442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BD879-71B3-4FE7-A340-0DBEE2CA62FE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5EDF-D695-4192-9E56-3E20092AC10F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7A8BD-DAC9-4511-B3C9-F162E9C601C6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275C9-0659-4F5B-9CB3-C722FBDD5161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ED378-388D-4D42-ACD0-A256736D4FA2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BA5EE-9A7E-4006-9549-6B7567177DD8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8A149-79E1-444F-9112-A5FC450DA026}" type="datetime1">
              <a:rPr lang="en-US" smtClean="0"/>
              <a:pPr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626322" y="2875002"/>
            <a:ext cx="58913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haroni" pitchFamily="2" charset="-79"/>
              </a:rPr>
              <a:t>Menstrual cycle</a:t>
            </a:r>
            <a:endParaRPr lang="ar-JO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5"/>
          <p:cNvSpPr txBox="1">
            <a:spLocks/>
          </p:cNvSpPr>
          <p:nvPr/>
        </p:nvSpPr>
        <p:spPr>
          <a:xfrm>
            <a:off x="1371600" y="2500306"/>
            <a:ext cx="6400800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Professor Adel ABULHEIJA FRCOG</a:t>
            </a:r>
            <a:endParaRPr kumimoji="0" lang="th-TH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en-GB" b="1" dirty="0">
                <a:solidFill>
                  <a:srgbClr val="FF0000"/>
                </a:solidFill>
              </a:rPr>
              <a:t>Follicular phase :</a:t>
            </a:r>
          </a:p>
          <a:p>
            <a:pPr marL="514350" indent="-514350"/>
            <a:r>
              <a:rPr lang="en-GB" dirty="0"/>
              <a:t>high levels of FSH secreted</a:t>
            </a:r>
          </a:p>
          <a:p>
            <a:pPr>
              <a:buNone/>
            </a:pPr>
            <a:r>
              <a:rPr lang="en-GB" dirty="0"/>
              <a:t>– Function is to stimulate follicles in the ovaries</a:t>
            </a:r>
          </a:p>
          <a:p>
            <a:pPr>
              <a:buNone/>
            </a:pPr>
            <a:r>
              <a:rPr lang="en-GB" dirty="0"/>
              <a:t> One follicle begins to mature and brings an egg</a:t>
            </a:r>
          </a:p>
          <a:p>
            <a:pPr>
              <a:buNone/>
            </a:pPr>
            <a:r>
              <a:rPr lang="en-GB" dirty="0"/>
              <a:t>to maturity 1- 14day</a:t>
            </a:r>
          </a:p>
          <a:p>
            <a:pPr lvl="1"/>
            <a:r>
              <a:rPr lang="en-GB" sz="3400" dirty="0"/>
              <a:t>Follicle secretes estrogen</a:t>
            </a:r>
          </a:p>
          <a:p>
            <a:pPr lvl="1"/>
            <a:r>
              <a:rPr lang="en-GB" sz="3400" dirty="0">
                <a:solidFill>
                  <a:srgbClr val="FF0000"/>
                </a:solidFill>
              </a:rPr>
              <a:t>Increase level of estrogen  secreted by maturating follicle that effect on the endometrial proliferation.</a:t>
            </a:r>
          </a:p>
          <a:p>
            <a:pPr lvl="1">
              <a:buNone/>
            </a:pPr>
            <a:endParaRPr lang="en-GB" dirty="0"/>
          </a:p>
          <a:p>
            <a:pPr>
              <a:buNone/>
            </a:pPr>
            <a:r>
              <a:rPr lang="en-GB" b="1" dirty="0">
                <a:solidFill>
                  <a:srgbClr val="FF0000"/>
                </a:solidFill>
              </a:rPr>
              <a:t>2. Ovulation phase</a:t>
            </a:r>
          </a:p>
          <a:p>
            <a:r>
              <a:rPr lang="en-GB" b="1" dirty="0"/>
              <a:t> F</a:t>
            </a:r>
            <a:r>
              <a:rPr lang="en-GB" dirty="0"/>
              <a:t>ollicle ruptures open and releases the mature egg 14 day promoted by LH surge </a:t>
            </a:r>
          </a:p>
          <a:p>
            <a:r>
              <a:rPr lang="en-GB" dirty="0"/>
              <a:t>Decrease level of estrogen</a:t>
            </a:r>
          </a:p>
          <a:p>
            <a:r>
              <a:rPr lang="en-GB" dirty="0"/>
              <a:t>Life span of ovum is 24 hrs.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94456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Phases of the </a:t>
            </a:r>
            <a:r>
              <a:rPr lang="en-GB" sz="40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ovarian 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8534400" cy="609600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GB" b="1" dirty="0"/>
              <a:t>3. </a:t>
            </a:r>
            <a:r>
              <a:rPr lang="en-GB" b="1" dirty="0" err="1"/>
              <a:t>Luteal</a:t>
            </a:r>
            <a:r>
              <a:rPr lang="en-GB" b="1" dirty="0"/>
              <a:t> phase </a:t>
            </a:r>
          </a:p>
          <a:p>
            <a:pPr>
              <a:buNone/>
            </a:pPr>
            <a:r>
              <a:rPr lang="en-GB" sz="2800" dirty="0"/>
              <a:t>after releasing an egg, the follicle turns into the </a:t>
            </a:r>
            <a:r>
              <a:rPr lang="en-GB" sz="2800" i="1" dirty="0"/>
              <a:t>corpus </a:t>
            </a:r>
            <a:r>
              <a:rPr lang="en-GB" sz="2800" i="1" dirty="0" err="1"/>
              <a:t>luteum</a:t>
            </a:r>
            <a:r>
              <a:rPr lang="en-GB" sz="2800" i="1" dirty="0"/>
              <a:t> 15 -28day</a:t>
            </a:r>
          </a:p>
          <a:p>
            <a:r>
              <a:rPr lang="en-GB" sz="2800" dirty="0"/>
              <a:t>The corpus luteum secrets progesterone to Prepare </a:t>
            </a:r>
            <a:r>
              <a:rPr lang="en-GB" sz="2800" dirty="0" err="1"/>
              <a:t>endometruim</a:t>
            </a:r>
            <a:r>
              <a:rPr lang="en-GB" sz="2800" dirty="0"/>
              <a:t> for implantation and to secret glycogen and mucus.</a:t>
            </a:r>
          </a:p>
          <a:p>
            <a:r>
              <a:rPr lang="en-GB" sz="2800" dirty="0"/>
              <a:t>The absence of fertilization the corpus luteum begins to degenerate that will lead Estrogen and Progesterone decrease.</a:t>
            </a:r>
          </a:p>
          <a:p>
            <a:pPr>
              <a:buNone/>
            </a:pPr>
            <a:r>
              <a:rPr lang="en-GB" b="1" dirty="0"/>
              <a:t>4. Menstruation </a:t>
            </a:r>
            <a:r>
              <a:rPr lang="en-GB" dirty="0"/>
              <a:t>- shedding of the inner lining of the uterus  28 day.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3600" dirty="0"/>
              <a:t>The Phases of the Menstrual Cycle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MENESTRUAL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15_09ba"/>
          <p:cNvPicPr>
            <a:picLocks noChangeAspect="1" noChangeArrowheads="1"/>
          </p:cNvPicPr>
          <p:nvPr/>
        </p:nvPicPr>
        <p:blipFill>
          <a:blip r:embed="rId2" cstate="print"/>
          <a:srcRect t="16386" b="26471"/>
          <a:stretch>
            <a:fillRect/>
          </a:stretch>
        </p:blipFill>
        <p:spPr>
          <a:xfrm>
            <a:off x="0" y="1219200"/>
            <a:ext cx="9144000" cy="538162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289814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14380"/>
          </a:xfr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andara" pitchFamily="34" charset="0"/>
              </a:rPr>
              <a:t>Endometrial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785794"/>
            <a:ext cx="8786874" cy="314327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GB" sz="2000" b="1" dirty="0"/>
              <a:t>1.Proliferative phase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Start in day 5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Start endometrial proliferates in response of estrogen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Increase thickness dramatically from 0.5 – 5mm.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Cervical mucus becomes thin and clear and more alkaline </a:t>
            </a:r>
          </a:p>
          <a:p>
            <a:pPr>
              <a:spcBef>
                <a:spcPts val="0"/>
              </a:spcBef>
              <a:buNone/>
            </a:pPr>
            <a:r>
              <a:rPr lang="en-GB" sz="2000" b="1" dirty="0"/>
              <a:t>2. Secretory  phase :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begins at ovulation </a:t>
            </a:r>
          </a:p>
          <a:p>
            <a:pPr>
              <a:spcBef>
                <a:spcPts val="0"/>
              </a:spcBef>
            </a:pPr>
            <a:r>
              <a:rPr lang="en-GB" sz="2000" dirty="0"/>
              <a:t>progesterone secreted by the corpus luteum stimulates the glands of the </a:t>
            </a:r>
            <a:r>
              <a:rPr lang="en-GB" sz="2000" dirty="0" err="1"/>
              <a:t>endometrium</a:t>
            </a:r>
            <a:r>
              <a:rPr lang="en-GB" sz="2000" dirty="0"/>
              <a:t> to start secreting the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/>
              <a:t>   nourishing substances preparation of implantation.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4282" y="4143380"/>
            <a:ext cx="8786874" cy="25003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Ischemic phase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fertilization does not occur, the ischemic phase begins.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Estrogens and progesterone level drop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Corpus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luteum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degenerate.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Spasm of arterioles and lead of shedding of the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endometrium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menstrual  phase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Rupture of spiral arteries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beginning of menstrual flow marks the end of one menstrual cycle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8392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/>
              <a:t>Changes in the </a:t>
            </a:r>
            <a:r>
              <a:rPr lang="en-US" b="1"/>
              <a:t>Uterus</a:t>
            </a:r>
            <a:r>
              <a:rPr lang="en-US"/>
              <a:t>:</a:t>
            </a:r>
          </a:p>
        </p:txBody>
      </p:sp>
      <p:pic>
        <p:nvPicPr>
          <p:cNvPr id="4105" name="Picture 9" descr="H:\pictures\st1menstruation.JPG"/>
          <p:cNvPicPr>
            <a:picLocks noGrp="1" noChangeAspect="1" noChangeArrowheads="1"/>
          </p:cNvPicPr>
          <p:nvPr>
            <p:ph type="chart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9600" y="914400"/>
            <a:ext cx="2268538" cy="2362200"/>
          </a:xfrm>
        </p:spPr>
      </p:pic>
      <p:pic>
        <p:nvPicPr>
          <p:cNvPr id="4106" name="Picture 10" descr="H:\pictures\st2menstru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838200"/>
            <a:ext cx="2266950" cy="2362200"/>
          </a:xfrm>
          <a:prstGeom prst="rect">
            <a:avLst/>
          </a:prstGeom>
          <a:noFill/>
        </p:spPr>
      </p:pic>
      <p:pic>
        <p:nvPicPr>
          <p:cNvPr id="4107" name="Picture 11" descr="H:\pictures\st3menstru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914400"/>
            <a:ext cx="2155825" cy="2971800"/>
          </a:xfrm>
          <a:prstGeom prst="rect">
            <a:avLst/>
          </a:prstGeom>
          <a:noFill/>
        </p:spPr>
      </p:pic>
      <p:pic>
        <p:nvPicPr>
          <p:cNvPr id="4108" name="Picture 12" descr="H:\pictures\st4menstru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657600"/>
            <a:ext cx="2597150" cy="3200400"/>
          </a:xfrm>
          <a:prstGeom prst="rect">
            <a:avLst/>
          </a:prstGeom>
          <a:noFill/>
        </p:spPr>
      </p:pic>
      <p:pic>
        <p:nvPicPr>
          <p:cNvPr id="4109" name="Picture 13" descr="H:\pictures\st5menstruati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733800"/>
            <a:ext cx="2484438" cy="2895600"/>
          </a:xfrm>
          <a:prstGeom prst="rect">
            <a:avLst/>
          </a:prstGeom>
          <a:noFill/>
        </p:spPr>
      </p:pic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533400" y="2895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Stage 1- Day 1-5 menstruation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3200400" y="2514600"/>
            <a:ext cx="2667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Stage 2 Day 5- 13 pre-ovulatory stage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6096000" y="2895600"/>
            <a:ext cx="236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Stage 3 Day 14 Ovulation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2971800" y="5181600"/>
            <a:ext cx="2590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Stage 4 Day 15-28 post-ovulatory stage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Ovarian</a:t>
            </a:r>
            <a:r>
              <a:rPr lang="en-US"/>
              <a:t> Hormones</a:t>
            </a:r>
          </a:p>
        </p:txBody>
      </p:sp>
      <p:pic>
        <p:nvPicPr>
          <p:cNvPr id="29699" name="Picture 3" descr="H:\pictures\ovarianhor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97025"/>
            <a:ext cx="6934200" cy="4733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39718"/>
          </a:xfrm>
          <a:noFill/>
          <a:ln>
            <a:noFill/>
          </a:ln>
        </p:spPr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282" y="785795"/>
            <a:ext cx="8715436" cy="1928826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list the phases of the menstrual cycle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describe the hormonal changes during each phase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describe the hormonal changes behind ovulation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To point the source and control of the hormones involved in the menstrual cycle</a:t>
            </a:r>
          </a:p>
          <a:p>
            <a:pPr eaLnBrk="1" hangingPunct="1">
              <a:spcBef>
                <a:spcPts val="0"/>
              </a:spcBef>
            </a:pPr>
            <a:endParaRPr lang="en-US" sz="24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28596" y="3714752"/>
            <a:ext cx="8229600" cy="511156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itchFamily="34" charset="0"/>
                <a:ea typeface="+mn-ea"/>
                <a:cs typeface="+mn-cs"/>
              </a:rPr>
              <a:t>What is a menstrual cycle?</a:t>
            </a:r>
            <a:endParaRPr kumimoji="0" lang="en-GB" sz="28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ndara" pitchFamily="34" charset="0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9959" y="4154471"/>
            <a:ext cx="8786874" cy="2357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menstrual cycle is the series of changes a woman's body goes through to prepare for a pregnancy.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once a month, the uterus grows a new lining (endometrium) to get ready for a fertilized egg.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there is no fertilized egg to start a pregnancy, the uterus sheds its lining.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This is the monthly menstrual bleeding (also called menstrual period) that women have from their early teen years until menopause, around age 50.</a:t>
            </a:r>
          </a:p>
          <a:p>
            <a:r>
              <a:rPr lang="en-GB" dirty="0"/>
              <a:t>The menstrual cycle is from Day 1 of bleeding to Day 1 of the next time of bleeding. Although the average cycle is 28 days, it is normal to have a cycle that is shorter or longer.</a:t>
            </a:r>
          </a:p>
          <a:p>
            <a:endParaRPr lang="en-GB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b="1" dirty="0"/>
              <a:t>What is a menstrual cycle?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23913"/>
          </a:xfrm>
          <a:solidFill>
            <a:schemeClr val="accent2"/>
          </a:solidFill>
        </p:spPr>
        <p:txBody>
          <a:bodyPr/>
          <a:lstStyle/>
          <a:p>
            <a:r>
              <a:rPr lang="en-US" sz="3400" dirty="0"/>
              <a:t>NORMAL MENSTRUAL CYCLE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077200" cy="5181600"/>
          </a:xfrm>
        </p:spPr>
        <p:txBody>
          <a:bodyPr>
            <a:noAutofit/>
          </a:bodyPr>
          <a:lstStyle/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What is the mean duration of the MC?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  Mean 28 days  (only 15% of ♀)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  Range 21-36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What is the average duration of menses?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 3-7days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What is the normal estimated blood loss?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 Approximately 20 – 80 ml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When does ovulation occur?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Usually day 14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  10 -- 12 hrs after the onset of mid-cycle LH surge.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C00000"/>
                </a:solidFill>
              </a:rPr>
              <a:t>How many have women menstrual cycle with life time?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        300—400 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b="1" dirty="0">
                <a:solidFill>
                  <a:srgbClr val="FF0000"/>
                </a:solidFill>
              </a:rPr>
              <a:t>How many oocyte at birth female has?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r>
              <a:rPr lang="en-US" sz="2000" dirty="0"/>
              <a:t>   2 million </a:t>
            </a:r>
          </a:p>
          <a:p>
            <a:pPr algn="l" rtl="0">
              <a:buClr>
                <a:schemeClr val="tx1"/>
              </a:buClr>
              <a:buFont typeface="Wingdings" pitchFamily="2" charset="2"/>
              <a:buNone/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n-GB" b="1" dirty="0"/>
              <a:t>What controls the menstrual cycle?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Hypothalamus and pituitary gland send hormone signals back and forth ovaries. These signals get the ovaries and uterus ready for a pregnancy.</a:t>
            </a:r>
          </a:p>
          <a:p>
            <a:r>
              <a:rPr lang="en-GB" dirty="0"/>
              <a:t>The hormones </a:t>
            </a:r>
            <a:r>
              <a:rPr lang="en-GB" dirty="0">
                <a:solidFill>
                  <a:srgbClr val="FF0000"/>
                </a:solidFill>
              </a:rPr>
              <a:t>estrogen 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progesterone</a:t>
            </a:r>
            <a:r>
              <a:rPr lang="en-GB" dirty="0"/>
              <a:t> play the biggest roles in how the uterus changes during each cycle.</a:t>
            </a:r>
          </a:p>
          <a:p>
            <a:r>
              <a:rPr lang="en-GB" b="1" dirty="0">
                <a:solidFill>
                  <a:srgbClr val="FF0000"/>
                </a:solidFill>
              </a:rPr>
              <a:t>Estrogen</a:t>
            </a:r>
            <a:r>
              <a:rPr lang="en-GB" dirty="0">
                <a:solidFill>
                  <a:srgbClr val="FF0000"/>
                </a:solidFill>
              </a:rPr>
              <a:t> builds up the lining of the uterus. </a:t>
            </a:r>
          </a:p>
          <a:p>
            <a:r>
              <a:rPr lang="en-GB" b="1" dirty="0">
                <a:solidFill>
                  <a:srgbClr val="FF0000"/>
                </a:solidFill>
              </a:rPr>
              <a:t>Progesterone </a:t>
            </a:r>
            <a:r>
              <a:rPr lang="en-GB" dirty="0">
                <a:solidFill>
                  <a:srgbClr val="FF0000"/>
                </a:solidFill>
              </a:rPr>
              <a:t>increases after an ovary releases an egg (ovulation)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Symptoms of painful periods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Pains in the abdomen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Pain in the vagina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Feeling nauseous and generally unwell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Diarrhoea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Sweating 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Fatigue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86836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Related Terms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 err="1">
                <a:solidFill>
                  <a:srgbClr val="FF0000"/>
                </a:solidFill>
                <a:latin typeface="+mj-lt"/>
              </a:rPr>
              <a:t>Oligomenorrhoea</a:t>
            </a:r>
            <a:r>
              <a:rPr lang="en-GB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: Irregular, infrequent periods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Menarche</a:t>
            </a:r>
            <a:r>
              <a:rPr lang="en-US" dirty="0">
                <a:solidFill>
                  <a:srgbClr val="0070C0"/>
                </a:solidFill>
                <a:latin typeface="+mj-lt"/>
                <a:cs typeface="Times New Roman" pitchFamily="18" charset="0"/>
              </a:rPr>
              <a:t>: is the age of the first menstrual cycle and culminates at the age of Puberty.</a:t>
            </a:r>
          </a:p>
          <a:p>
            <a:r>
              <a:rPr lang="en-GB" b="1" dirty="0" err="1">
                <a:solidFill>
                  <a:srgbClr val="FF0000"/>
                </a:solidFill>
                <a:latin typeface="+mj-lt"/>
              </a:rPr>
              <a:t>Dysmenorrhea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- painful menstruation</a:t>
            </a:r>
          </a:p>
          <a:p>
            <a:pPr lvl="1"/>
            <a:r>
              <a:rPr lang="en-GB" dirty="0">
                <a:solidFill>
                  <a:srgbClr val="0070C0"/>
                </a:solidFill>
                <a:latin typeface="+mj-lt"/>
              </a:rPr>
              <a:t>Possible cause - prostaglandins</a:t>
            </a:r>
          </a:p>
          <a:p>
            <a:r>
              <a:rPr lang="en-GB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GB" b="1" dirty="0">
                <a:solidFill>
                  <a:srgbClr val="FF0000"/>
                </a:solidFill>
                <a:latin typeface="+mj-lt"/>
              </a:rPr>
              <a:t>Amenorrhea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 - absence of menstruation</a:t>
            </a:r>
          </a:p>
          <a:p>
            <a:r>
              <a:rPr lang="en-GB" b="1" i="1" dirty="0">
                <a:solidFill>
                  <a:srgbClr val="FF0000"/>
                </a:solidFill>
              </a:rPr>
              <a:t>Mittelschmerz</a:t>
            </a:r>
            <a:r>
              <a:rPr lang="en-GB" b="1" i="1" dirty="0">
                <a:solidFill>
                  <a:srgbClr val="0070C0"/>
                </a:solidFill>
              </a:rPr>
              <a:t> </a:t>
            </a:r>
            <a:r>
              <a:rPr lang="en-GB" i="1" dirty="0">
                <a:solidFill>
                  <a:srgbClr val="0070C0"/>
                </a:solidFill>
              </a:rPr>
              <a:t>- middle pain; cramping in lower</a:t>
            </a:r>
          </a:p>
          <a:p>
            <a:pPr>
              <a:buNone/>
            </a:pPr>
            <a:r>
              <a:rPr lang="en-GB" dirty="0">
                <a:solidFill>
                  <a:srgbClr val="0070C0"/>
                </a:solidFill>
              </a:rPr>
              <a:t>   abdomen that occurs during ovulation.</a:t>
            </a:r>
          </a:p>
          <a:p>
            <a:r>
              <a:rPr lang="en-GB" b="1" dirty="0">
                <a:solidFill>
                  <a:srgbClr val="FF0000"/>
                </a:solidFill>
                <a:latin typeface="+mj-lt"/>
              </a:rPr>
              <a:t>Menopause </a:t>
            </a:r>
            <a:r>
              <a:rPr lang="en-GB" dirty="0">
                <a:solidFill>
                  <a:srgbClr val="0070C0"/>
                </a:solidFill>
                <a:latin typeface="+mj-lt"/>
              </a:rPr>
              <a:t>is cessation of regular menstrual cycle. </a:t>
            </a:r>
          </a:p>
          <a:p>
            <a:endParaRPr lang="en-US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b="1" dirty="0"/>
              <a:t>Menstrual Cycle Consists of: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981200"/>
            <a:ext cx="8229600" cy="1143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1. Ovarian Cycle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886200"/>
            <a:ext cx="8229600" cy="1143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2. Endometrial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Cycle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GB" sz="4000" dirty="0"/>
              <a:t>The Phases of the Menstrual Cycle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2800" b="1" dirty="0"/>
              <a:t>The </a:t>
            </a:r>
            <a:r>
              <a:rPr lang="en-GB" sz="2800" b="1" dirty="0" err="1"/>
              <a:t>overian</a:t>
            </a:r>
            <a:r>
              <a:rPr lang="en-GB" sz="2800" b="1" dirty="0"/>
              <a:t> cycle has 4 phases:</a:t>
            </a:r>
          </a:p>
          <a:p>
            <a:pPr>
              <a:buNone/>
            </a:pPr>
            <a:r>
              <a:rPr lang="en-GB" sz="2800" dirty="0"/>
              <a:t>1. </a:t>
            </a:r>
            <a:r>
              <a:rPr lang="en-GB" sz="2800" b="1" dirty="0"/>
              <a:t>Follicular phase </a:t>
            </a:r>
            <a:r>
              <a:rPr lang="en-GB" sz="2800" dirty="0"/>
              <a:t>- proliferative phase or</a:t>
            </a:r>
          </a:p>
          <a:p>
            <a:pPr>
              <a:buNone/>
            </a:pPr>
            <a:r>
              <a:rPr lang="en-GB" sz="2800" dirty="0"/>
              <a:t>Pre </a:t>
            </a:r>
            <a:r>
              <a:rPr lang="en-GB" sz="2800" dirty="0" err="1"/>
              <a:t>ovulatory</a:t>
            </a:r>
            <a:r>
              <a:rPr lang="en-GB" sz="2800" dirty="0"/>
              <a:t> phase</a:t>
            </a:r>
          </a:p>
          <a:p>
            <a:pPr>
              <a:buNone/>
            </a:pPr>
            <a:r>
              <a:rPr lang="en-GB" sz="2800" dirty="0"/>
              <a:t>2. </a:t>
            </a:r>
            <a:r>
              <a:rPr lang="en-GB" sz="2800" b="1" dirty="0"/>
              <a:t>Ovulation</a:t>
            </a:r>
          </a:p>
          <a:p>
            <a:pPr>
              <a:buNone/>
            </a:pPr>
            <a:r>
              <a:rPr lang="en-GB" sz="2800" dirty="0"/>
              <a:t>3</a:t>
            </a:r>
            <a:r>
              <a:rPr lang="en-GB" sz="2800" b="1" dirty="0"/>
              <a:t>. </a:t>
            </a:r>
            <a:r>
              <a:rPr lang="en-GB" sz="2800" b="1" dirty="0" err="1"/>
              <a:t>Luteal</a:t>
            </a:r>
            <a:r>
              <a:rPr lang="en-GB" sz="2800" b="1" dirty="0"/>
              <a:t> phase </a:t>
            </a:r>
            <a:r>
              <a:rPr lang="en-GB" sz="2800" dirty="0"/>
              <a:t>- secretory phase or postovulatory phase</a:t>
            </a:r>
          </a:p>
          <a:p>
            <a:pPr>
              <a:buNone/>
            </a:pPr>
            <a:r>
              <a:rPr lang="en-GB" sz="2800" dirty="0"/>
              <a:t>4. </a:t>
            </a:r>
            <a:r>
              <a:rPr lang="en-GB" sz="2800" b="1" dirty="0"/>
              <a:t>Menstruation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808</Words>
  <Application>Microsoft Office PowerPoint</Application>
  <PresentationFormat>On-screen Show (4:3)</PresentationFormat>
  <Paragraphs>119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Candara</vt:lpstr>
      <vt:lpstr>Times New Roman</vt:lpstr>
      <vt:lpstr>Wingdings</vt:lpstr>
      <vt:lpstr>Office Theme</vt:lpstr>
      <vt:lpstr>PowerPoint Presentation</vt:lpstr>
      <vt:lpstr>Objectives</vt:lpstr>
      <vt:lpstr>What is a menstrual cycle?</vt:lpstr>
      <vt:lpstr>NORMAL MENSTRUAL CYCLE</vt:lpstr>
      <vt:lpstr>What controls the menstrual cycle?</vt:lpstr>
      <vt:lpstr>Symptoms of painful periods</vt:lpstr>
      <vt:lpstr>Related Terms </vt:lpstr>
      <vt:lpstr>Menstrual Cycle Consists of:</vt:lpstr>
      <vt:lpstr>The Phases of the Menstrual Cycle</vt:lpstr>
      <vt:lpstr>PowerPoint Presentation</vt:lpstr>
      <vt:lpstr>PowerPoint Presentation</vt:lpstr>
      <vt:lpstr>The Phases of the Menstrual Cycle</vt:lpstr>
      <vt:lpstr>MENESTRUAL CYCLE</vt:lpstr>
      <vt:lpstr>PowerPoint Presentation</vt:lpstr>
      <vt:lpstr>Endometrial cycle</vt:lpstr>
      <vt:lpstr>PowerPoint Presentation</vt:lpstr>
      <vt:lpstr>Changes in the Uterus:</vt:lpstr>
      <vt:lpstr>Ovarian Hormones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Menstrual cycle</dc:title>
  <dc:creator>AHMAD RAWHI</dc:creator>
  <cp:lastModifiedBy>Prof. Adel Taha Abul-Heija</cp:lastModifiedBy>
  <cp:revision>79</cp:revision>
  <dcterms:created xsi:type="dcterms:W3CDTF">2006-08-16T00:00:00Z</dcterms:created>
  <dcterms:modified xsi:type="dcterms:W3CDTF">2020-06-02T18:35:21Z</dcterms:modified>
</cp:coreProperties>
</file>