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0" r:id="rId1"/>
  </p:sldMasterIdLst>
  <p:notesMasterIdLst>
    <p:notesMasterId r:id="rId28"/>
  </p:notesMasterIdLst>
  <p:handoutMasterIdLst>
    <p:handoutMasterId r:id="rId29"/>
  </p:handoutMasterIdLst>
  <p:sldIdLst>
    <p:sldId id="330" r:id="rId2"/>
    <p:sldId id="310" r:id="rId3"/>
    <p:sldId id="340" r:id="rId4"/>
    <p:sldId id="327" r:id="rId5"/>
    <p:sldId id="312" r:id="rId6"/>
    <p:sldId id="313" r:id="rId7"/>
    <p:sldId id="314" r:id="rId8"/>
    <p:sldId id="315" r:id="rId9"/>
    <p:sldId id="317" r:id="rId10"/>
    <p:sldId id="316" r:id="rId11"/>
    <p:sldId id="318" r:id="rId12"/>
    <p:sldId id="321" r:id="rId13"/>
    <p:sldId id="319" r:id="rId14"/>
    <p:sldId id="320" r:id="rId15"/>
    <p:sldId id="322" r:id="rId16"/>
    <p:sldId id="323" r:id="rId17"/>
    <p:sldId id="324" r:id="rId18"/>
    <p:sldId id="339" r:id="rId19"/>
    <p:sldId id="332" r:id="rId20"/>
    <p:sldId id="333" r:id="rId21"/>
    <p:sldId id="334" r:id="rId22"/>
    <p:sldId id="335" r:id="rId23"/>
    <p:sldId id="336" r:id="rId24"/>
    <p:sldId id="337" r:id="rId25"/>
    <p:sldId id="326" r:id="rId26"/>
    <p:sldId id="286"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3">
          <p15:clr>
            <a:srgbClr val="A4A3A4"/>
          </p15:clr>
        </p15:guide>
        <p15:guide id="2" pos="278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A2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03" autoAdjust="0"/>
    <p:restoredTop sz="94353" autoAdjust="0"/>
  </p:normalViewPr>
  <p:slideViewPr>
    <p:cSldViewPr snapToGrid="0" showGuides="1">
      <p:cViewPr varScale="1">
        <p:scale>
          <a:sx n="83" d="100"/>
          <a:sy n="83" d="100"/>
        </p:scale>
        <p:origin x="438" y="60"/>
      </p:cViewPr>
      <p:guideLst>
        <p:guide orient="horz" pos="2163"/>
        <p:guide pos="2785"/>
      </p:guideLst>
    </p:cSldViewPr>
  </p:slideViewPr>
  <p:notesTextViewPr>
    <p:cViewPr>
      <p:scale>
        <a:sx n="1" d="1"/>
        <a:sy n="1" d="1"/>
      </p:scale>
      <p:origin x="0" y="0"/>
    </p:cViewPr>
  </p:notesTextViewPr>
  <p:sorterViewPr showFormatting="0">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0F9B84EA-7D68-4D60-9CB1-D50884785D1C}" type="datetimeFigureOut">
              <a:rPr lang="zh-CN" altLang="en-US" strike="noStrike" noProof="1" smtClean="0">
                <a:latin typeface="Calibri" pitchFamily="34" charset="0"/>
                <a:ea typeface="SimSun" charset="-122"/>
                <a:cs typeface="+mn-cs"/>
              </a:rPr>
              <a:t>2023/3/25</a:t>
            </a:fld>
            <a:endParaRPr lang="zh-CN" altLang="en-US" strike="noStrike" noProof="1"/>
          </a:p>
        </p:txBody>
      </p:sp>
      <p:sp>
        <p:nvSpPr>
          <p:cNvPr id="4" name="页脚占位符 3"/>
          <p:cNvSpPr>
            <a:spLocks noGrp="1"/>
          </p:cNvSpPr>
          <p:nvPr>
            <p:ph type="ftr" sz="quarter" idx="2"/>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5" name="灯片编号占位符 4"/>
          <p:cNvSpPr>
            <a:spLocks noGrp="1"/>
          </p:cNvSpPr>
          <p:nvPr>
            <p:ph type="sldNum" sz="quarter" idx="3"/>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8D4E0FC9-F1F8-4FAE-9988-3BA365CFD46F}" type="slidenum">
              <a:rPr lang="zh-CN" altLang="en-US" strike="noStrike" noProof="1" smtClean="0">
                <a:latin typeface="Calibri" pitchFamily="34" charset="0"/>
                <a:ea typeface="SimSun" charset="-122"/>
                <a:cs typeface="+mn-cs"/>
              </a:rPr>
              <a:t>‹#›</a:t>
            </a:fld>
            <a:endParaRPr lang="zh-CN" altLang="en-US" strike="noStrike" noProof="1"/>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Calibri" pitchFamily="34" charset="0"/>
                <a:ea typeface="SimSun" charset="-122"/>
                <a:cs typeface="+mn-cs"/>
              </a:rPr>
              <a:t>2023/3/25</a:t>
            </a:fld>
            <a:endParaRPr lang="zh-CN" altLang="en-US" strike="noStrike" noProof="1"/>
          </a:p>
        </p:txBody>
      </p:sp>
      <p:sp>
        <p:nvSpPr>
          <p:cNvPr id="3076" name="幻灯片图像占位符 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headEnd type="none" w="med" len="med"/>
            <a:tailEnd type="none" w="med" len="med"/>
          </a:ln>
        </p:spPr>
      </p:sp>
      <p:sp>
        <p:nvSpPr>
          <p:cNvPr id="3077" name="备注占位符 4"/>
          <p:cNvSpPr>
            <a:spLocks noGrp="1"/>
          </p:cNvSpPr>
          <p:nvPr>
            <p:ph type="body" sz="quarter"/>
          </p:nvPr>
        </p:nvSpPr>
        <p:spPr>
          <a:xfrm>
            <a:off x="685800" y="4400550"/>
            <a:ext cx="5486400" cy="3600450"/>
          </a:xfrm>
          <a:prstGeom prst="rect">
            <a:avLst/>
          </a:prstGeom>
          <a:noFill/>
          <a:ln w="9525">
            <a:noFill/>
          </a:ln>
        </p:spPr>
        <p:txBody>
          <a:bodyPr lIns="91440" tIns="45720" rIns="91440" bIns="45720" anchor="t"/>
          <a:lstStyle/>
          <a:p>
            <a:pPr lvl="0"/>
            <a:r>
              <a:rPr lang="zh-CN" altLang="en-US"/>
              <a:t>Click to edit Master text style</a:t>
            </a:r>
          </a:p>
          <a:p>
            <a:pPr lvl="1" indent="0"/>
            <a:r>
              <a:rPr lang="zh-CN" altLang="en-US"/>
              <a:t>Second level</a:t>
            </a:r>
          </a:p>
          <a:p>
            <a:pPr lvl="2" indent="0"/>
            <a:r>
              <a:rPr lang="zh-CN" altLang="en-US"/>
              <a:t>Third level</a:t>
            </a:r>
          </a:p>
          <a:p>
            <a:pPr lvl="3" indent="0"/>
            <a:r>
              <a:rPr lang="zh-CN" altLang="en-US"/>
              <a:t>Fourth level</a:t>
            </a:r>
          </a:p>
          <a:p>
            <a:pPr lvl="4" indent="0"/>
            <a:r>
              <a:rPr lang="zh-CN" altLang="en-US"/>
              <a:t>Fifth level</a:t>
            </a: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Calibri" pitchFamily="34" charset="0"/>
                <a:ea typeface="SimSun" charset="-122"/>
                <a:cs typeface="+mn-cs"/>
              </a:rPr>
              <a:t>‹#›</a:t>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3486031528"/>
      </p:ext>
    </p:extLst>
  </p:cSld>
  <p:clrMapOvr>
    <a:masterClrMapping/>
  </p:clrMapOvr>
  <p:transition spd="slow">
    <p:wipe/>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1988891525"/>
      </p:ext>
    </p:extLst>
  </p:cSld>
  <p:clrMapOvr>
    <a:masterClrMapping/>
  </p:clrMapOvr>
  <p:transition spd="slow">
    <p:wipe/>
  </p:transition>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338230279"/>
      </p:ext>
    </p:extLst>
  </p:cSld>
  <p:clrMapOvr>
    <a:masterClrMapping/>
  </p:clrMapOvr>
  <p:transition spd="slow">
    <p:wipe/>
  </p:transition>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627617302"/>
      </p:ext>
    </p:extLst>
  </p:cSld>
  <p:clrMapOvr>
    <a:masterClrMapping/>
  </p:clrMapOvr>
  <p:transition spd="slow">
    <p:wipe/>
  </p:transition>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2275768705"/>
      </p:ext>
    </p:extLst>
  </p:cSld>
  <p:clrMapOvr>
    <a:masterClrMapping/>
  </p:clrMapOvr>
  <p:transition spd="slow">
    <p:wipe/>
  </p:transition>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Footer Placeholder 8"/>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Slide Number Placeholder 9"/>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3231869749"/>
      </p:ext>
    </p:extLst>
  </p:cSld>
  <p:clrMapOvr>
    <a:masterClrMapping/>
  </p:clrMapOvr>
  <p:transition spd="slow">
    <p:wipe/>
  </p:transition>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1" name="Footer Placeholder 10"/>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2" name="Slide Number Placeholder 1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2014682867"/>
      </p:ext>
    </p:extLst>
  </p:cSld>
  <p:clrMapOvr>
    <a:masterClrMapping/>
  </p:clrMapOvr>
  <p:transition spd="slow">
    <p:wipe/>
  </p:transition>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Footer Placeholder 6"/>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Slide Number Placeholder 7"/>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2302564438"/>
      </p:ext>
    </p:extLst>
  </p:cSld>
  <p:clrMapOvr>
    <a:masterClrMapping/>
  </p:clrMapOvr>
  <p:transition spd="slow">
    <p:wipe/>
  </p:transition>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3253990760"/>
      </p:ext>
    </p:extLst>
  </p:cSld>
  <p:clrMapOvr>
    <a:masterClrMapping/>
  </p:clrMapOvr>
  <p:transition spd="slow">
    <p:wipe/>
  </p:transition>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Footer Placeholder 8"/>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Slide Number Placeholder 9"/>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4178037490"/>
      </p:ext>
    </p:extLst>
  </p:cSld>
  <p:clrMapOvr>
    <a:masterClrMapping/>
  </p:clrMapOvr>
  <p:transition spd="slow">
    <p:wipe/>
  </p:transition>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Footer Placeholder 8"/>
          <p:cNvSpPr>
            <a:spLocks noGrp="1"/>
          </p:cNvSpPr>
          <p:nvPr>
            <p:ph type="ftr" sz="quarter" idx="11"/>
          </p:nvPr>
        </p:nvSpPr>
        <p:spPr>
          <a:xfrm>
            <a:off x="3499101" y="6356350"/>
            <a:ext cx="5911517"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 name="Slide Number Placeholder 9"/>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3323661757"/>
      </p:ext>
    </p:extLst>
  </p:cSld>
  <p:clrMapOvr>
    <a:masterClrMapping/>
  </p:clrMapOvr>
  <p:transition spd="slow">
    <p:wipe/>
  </p:transition>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D3DA2C65-FA7A-43B8-A14D-383E70EC7F78}"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val="386004327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ransition spd="slow">
    <p:wipe/>
  </p:transition>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verywellmind.com/ways-to-manage-your-ptsd-symptoms-2797613" TargetMode="External"/><Relationship Id="rId2" Type="http://schemas.openxmlformats.org/officeDocument/2006/relationships/hyperlink" Target="https://www.verywellmind.com/diagnostic-and-statistical-manual-5-379867" TargetMode="External"/><Relationship Id="rId1" Type="http://schemas.openxmlformats.org/officeDocument/2006/relationships/slideLayout" Target="../slideLayouts/slideLayout2.xml"/><Relationship Id="rId6" Type="http://schemas.openxmlformats.org/officeDocument/2006/relationships/hyperlink" Target="https://www.verywellmind.com/hyperarousal-2797362" TargetMode="External"/><Relationship Id="rId5" Type="http://schemas.openxmlformats.org/officeDocument/2006/relationships/hyperlink" Target="https://www.verywellmind.com/cognitive-distortion-2797280" TargetMode="External"/><Relationship Id="rId4" Type="http://schemas.openxmlformats.org/officeDocument/2006/relationships/hyperlink" Target="https://www.verywellmind.com/ptsd-and-emotional-avoidance-2797640"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www.verywellmind.com/dissociation-279729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verywellmind.com/hypervigilance-2797363"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a:xfrm>
            <a:off x="3628571" y="2052918"/>
            <a:ext cx="6421282" cy="2573673"/>
          </a:xfrm>
        </p:spPr>
        <p:txBody>
          <a:bodyPr>
            <a:normAutofit/>
          </a:bodyPr>
          <a:lstStyle/>
          <a:p>
            <a:r>
              <a:rPr lang="en-US" altLang="en-US" sz="8000" dirty="0"/>
              <a:t> Stress</a:t>
            </a:r>
            <a:endParaRPr lang="en-AU" altLang="en-US" sz="8000" dirty="0"/>
          </a:p>
        </p:txBody>
      </p:sp>
      <p:sp>
        <p:nvSpPr>
          <p:cNvPr id="5" name="Rectangle 4"/>
          <p:cNvSpPr/>
          <p:nvPr/>
        </p:nvSpPr>
        <p:spPr>
          <a:xfrm>
            <a:off x="3628571" y="5370367"/>
            <a:ext cx="5123543" cy="709306"/>
          </a:xfrm>
          <a:custGeom>
            <a:avLst/>
            <a:gdLst>
              <a:gd name="connsiteX0" fmla="*/ 0 w 4439478"/>
              <a:gd name="connsiteY0" fmla="*/ 0 h 1941443"/>
              <a:gd name="connsiteX1" fmla="*/ 4439478 w 4439478"/>
              <a:gd name="connsiteY1" fmla="*/ 0 h 1941443"/>
              <a:gd name="connsiteX2" fmla="*/ 4439478 w 4439478"/>
              <a:gd name="connsiteY2" fmla="*/ 1941443 h 1941443"/>
              <a:gd name="connsiteX3" fmla="*/ 0 w 4439478"/>
              <a:gd name="connsiteY3" fmla="*/ 1941443 h 1941443"/>
              <a:gd name="connsiteX4" fmla="*/ 0 w 4439478"/>
              <a:gd name="connsiteY4" fmla="*/ 0 h 1941443"/>
              <a:gd name="-1" fmla="*/ 0 w 4439478"/>
              <a:gd name="-2" fmla="*/ 0 h 1961321"/>
              <a:gd name="-3" fmla="*/ 13252 w 4439478"/>
              <a:gd name="-4" fmla="*/ 1961321 h 1961321"/>
              <a:gd name="-5" fmla="*/ 4439478 w 4439478"/>
              <a:gd name="-6" fmla="*/ 1941443 h 1961321"/>
              <a:gd name="-7" fmla="*/ 0 w 4439478"/>
              <a:gd name="-8" fmla="*/ 1941443 h 1961321"/>
              <a:gd name="-9" fmla="*/ 0 w 4439478"/>
              <a:gd name="-10" fmla="*/ 0 h 1961321"/>
            </a:gdLst>
            <a:ahLst/>
            <a:cxnLst>
              <a:cxn ang="0">
                <a:pos x="-1" y="-2"/>
              </a:cxn>
              <a:cxn ang="0">
                <a:pos x="-3" y="-4"/>
              </a:cxn>
              <a:cxn ang="0">
                <a:pos x="-5" y="-6"/>
              </a:cxn>
              <a:cxn ang="0">
                <a:pos x="-7" y="-8"/>
              </a:cxn>
              <a:cxn ang="0">
                <a:pos x="-9" y="-10"/>
              </a:cxn>
            </a:cxnLst>
            <a:rect l="l" t="t" r="r" b="b"/>
            <a:pathLst>
              <a:path w="4439478" h="1961321">
                <a:moveTo>
                  <a:pt x="0" y="0"/>
                </a:moveTo>
                <a:cubicBezTo>
                  <a:pt x="4417" y="653774"/>
                  <a:pt x="8835" y="1307547"/>
                  <a:pt x="13252" y="1961321"/>
                </a:cubicBezTo>
                <a:lnTo>
                  <a:pt x="4439478" y="1941443"/>
                </a:lnTo>
                <a:lnTo>
                  <a:pt x="0" y="1941443"/>
                </a:lnTo>
                <a:lnTo>
                  <a:pt x="0" y="0"/>
                </a:lnTo>
                <a:close/>
              </a:path>
            </a:pathLst>
          </a:cu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a:solidFill>
                  <a:schemeClr val="tx1"/>
                </a:solidFill>
              </a:rPr>
              <a:t>Done by: </a:t>
            </a:r>
            <a:r>
              <a:rPr lang="en-AU" altLang="en-US" sz="2800" dirty="0">
                <a:solidFill>
                  <a:schemeClr val="tx1"/>
                </a:solidFill>
              </a:rPr>
              <a:t>Amin Al </a:t>
            </a:r>
            <a:r>
              <a:rPr lang="en-AU" altLang="en-US" sz="2800" dirty="0" err="1">
                <a:solidFill>
                  <a:schemeClr val="tx1"/>
                </a:solidFill>
              </a:rPr>
              <a:t>Qatawneh</a:t>
            </a:r>
            <a:r>
              <a:rPr lang="en-US" sz="2800" dirty="0">
                <a:solidFill>
                  <a:schemeClr val="tx1"/>
                </a:solidFill>
              </a:rPr>
              <a:t>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General Adaptation Syndrome</a:t>
            </a:r>
          </a:p>
        </p:txBody>
      </p:sp>
      <p:sp>
        <p:nvSpPr>
          <p:cNvPr id="3" name="Content Placeholder 2"/>
          <p:cNvSpPr>
            <a:spLocks noGrp="1"/>
          </p:cNvSpPr>
          <p:nvPr>
            <p:ph idx="1"/>
          </p:nvPr>
        </p:nvSpPr>
        <p:spPr>
          <a:xfrm>
            <a:off x="3534770" y="5487076"/>
            <a:ext cx="8270543" cy="1199724"/>
          </a:xfrm>
        </p:spPr>
        <p:txBody>
          <a:bodyPr/>
          <a:lstStyle/>
          <a:p>
            <a:pPr algn="just"/>
            <a:r>
              <a:rPr lang="en-US" dirty="0"/>
              <a:t>The general adaptation syndrome (GAS), developed by Hans </a:t>
            </a:r>
            <a:r>
              <a:rPr lang="en-US" dirty="0" err="1"/>
              <a:t>Selye</a:t>
            </a:r>
            <a:r>
              <a:rPr lang="en-US" dirty="0"/>
              <a:t>, describes the pattern of responses that the body goes through after being prompted by a stressor. There are three stages: alarm, resistance, and exhaustion</a:t>
            </a:r>
            <a:r>
              <a:rPr lang="en-US" dirty="0">
                <a:solidFill>
                  <a:schemeClr val="bg1"/>
                </a:solidFill>
              </a:rPr>
              <a:t>.</a:t>
            </a:r>
          </a:p>
        </p:txBody>
      </p:sp>
      <p:pic>
        <p:nvPicPr>
          <p:cNvPr id="4" name="Picture 3" descr="General-Adaptation-Syndrome-Stages"/>
          <p:cNvPicPr>
            <a:picLocks noChangeAspect="1"/>
          </p:cNvPicPr>
          <p:nvPr/>
        </p:nvPicPr>
        <p:blipFill>
          <a:blip r:embed="rId2"/>
          <a:stretch>
            <a:fillRect/>
          </a:stretch>
        </p:blipFill>
        <p:spPr>
          <a:xfrm>
            <a:off x="3890266" y="636302"/>
            <a:ext cx="7564755" cy="485077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sym typeface="+mn-ea"/>
              </a:rPr>
              <a:t>General Adaptation Syndrome</a:t>
            </a:r>
            <a:endParaRPr lang="en-US" b="1" dirty="0">
              <a:solidFill>
                <a:schemeClr val="bg1"/>
              </a:solidFill>
            </a:endParaRPr>
          </a:p>
        </p:txBody>
      </p:sp>
      <p:sp>
        <p:nvSpPr>
          <p:cNvPr id="3" name="Content Placeholder 2"/>
          <p:cNvSpPr>
            <a:spLocks noGrp="1"/>
          </p:cNvSpPr>
          <p:nvPr>
            <p:ph idx="1"/>
          </p:nvPr>
        </p:nvSpPr>
        <p:spPr/>
        <p:txBody>
          <a:bodyPr/>
          <a:lstStyle/>
          <a:p>
            <a:r>
              <a:rPr lang="en-US" b="1" dirty="0"/>
              <a:t>Alarm response : </a:t>
            </a:r>
            <a:r>
              <a:rPr lang="en-US" dirty="0"/>
              <a:t>is the fight or flight response that prepares the body for immediate response.</a:t>
            </a:r>
          </a:p>
          <a:p>
            <a:r>
              <a:rPr lang="en-US" b="1" dirty="0"/>
              <a:t>Adaptation ( or Resistance) : </a:t>
            </a:r>
            <a:r>
              <a:rPr lang="en-US" dirty="0"/>
              <a:t>i</a:t>
            </a:r>
            <a:r>
              <a:rPr lang="en-AU" altLang="en-US" dirty="0"/>
              <a:t>s the phase where the body recovers from all the changes that have occured due to the stressful condition but while still being in a state of high alert but if the situation persists the body begins to adapt to it where it becomes normal to the person to stay in this stressful situation</a:t>
            </a:r>
          </a:p>
          <a:p>
            <a:r>
              <a:rPr lang="en-US" b="1" dirty="0"/>
              <a:t>Exhaustion: </a:t>
            </a:r>
            <a:r>
              <a:rPr lang="en-US" dirty="0"/>
              <a:t>in chronic stressful situation</a:t>
            </a:r>
            <a:r>
              <a:rPr lang="en-AU" altLang="en-US" dirty="0"/>
              <a:t>s</a:t>
            </a:r>
            <a:r>
              <a:rPr lang="en-US" dirty="0"/>
              <a:t> </a:t>
            </a:r>
            <a:r>
              <a:rPr lang="en-AU" altLang="en-US" dirty="0"/>
              <a:t>which persist for </a:t>
            </a:r>
            <a:r>
              <a:rPr lang="en-US" dirty="0"/>
              <a:t>long periods physical, emotional, and mental resources </a:t>
            </a:r>
            <a:r>
              <a:rPr lang="en-AU" altLang="en-US" dirty="0"/>
              <a:t>will be drained t</a:t>
            </a:r>
            <a:r>
              <a:rPr lang="en-US" dirty="0"/>
              <a:t>o the point where your body no longer has strength to fight stress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Signs and Symptoms of Stress </a:t>
            </a:r>
          </a:p>
        </p:txBody>
      </p:sp>
      <p:sp>
        <p:nvSpPr>
          <p:cNvPr id="3" name="Content Placeholder 2"/>
          <p:cNvSpPr>
            <a:spLocks noGrp="1"/>
          </p:cNvSpPr>
          <p:nvPr>
            <p:ph idx="1"/>
          </p:nvPr>
        </p:nvSpPr>
        <p:spPr>
          <a:xfrm>
            <a:off x="3869268" y="864108"/>
            <a:ext cx="7908750" cy="5120640"/>
          </a:xfrm>
        </p:spPr>
        <p:txBody>
          <a:bodyPr/>
          <a:lstStyle/>
          <a:p>
            <a:pPr marL="0" indent="0">
              <a:buNone/>
            </a:pPr>
            <a:r>
              <a:rPr lang="en-US" b="1" dirty="0"/>
              <a:t>   1) Physical Symptoms : </a:t>
            </a:r>
            <a:r>
              <a:rPr lang="en-US" dirty="0"/>
              <a:t>sleep pattern changes , dizziness , fatigue , sweating , tingling in hands or feet , palpitation , headache.</a:t>
            </a:r>
          </a:p>
          <a:p>
            <a:pPr marL="0" indent="0">
              <a:buNone/>
            </a:pPr>
            <a:r>
              <a:rPr lang="en-US" b="1" dirty="0"/>
              <a:t>   2) Mental Symptoms : </a:t>
            </a:r>
            <a:r>
              <a:rPr lang="en-US" dirty="0"/>
              <a:t>lack of concentration , difficulty making decisions, confusion , panic attack .</a:t>
            </a:r>
          </a:p>
          <a:p>
            <a:pPr marL="0" indent="0">
              <a:buNone/>
            </a:pPr>
            <a:r>
              <a:rPr lang="en-US" b="1" dirty="0"/>
              <a:t>   3) Behavioral Symptoms </a:t>
            </a:r>
            <a:r>
              <a:rPr lang="en-US" dirty="0"/>
              <a:t>: appetite changes , smoking , alcohol , nail biting </a:t>
            </a:r>
          </a:p>
          <a:p>
            <a:pPr marL="0" indent="0">
              <a:buNone/>
            </a:pPr>
            <a:r>
              <a:rPr lang="en-US" dirty="0"/>
              <a:t>   </a:t>
            </a:r>
            <a:r>
              <a:rPr lang="en-US" b="1" dirty="0"/>
              <a:t>4) Emotional Symptoms : </a:t>
            </a:r>
            <a:r>
              <a:rPr lang="en-US" dirty="0"/>
              <a:t>depression , rage , impatience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Stress Related Illness</a:t>
            </a:r>
          </a:p>
        </p:txBody>
      </p:sp>
      <p:sp>
        <p:nvSpPr>
          <p:cNvPr id="3" name="Content Placeholder 2"/>
          <p:cNvSpPr>
            <a:spLocks noGrp="1"/>
          </p:cNvSpPr>
          <p:nvPr>
            <p:ph idx="1"/>
          </p:nvPr>
        </p:nvSpPr>
        <p:spPr/>
        <p:txBody>
          <a:bodyPr>
            <a:normAutofit/>
          </a:bodyPr>
          <a:lstStyle/>
          <a:p>
            <a:r>
              <a:rPr lang="en-US" sz="2800" dirty="0"/>
              <a:t>Stress is linked to the six leading causes of death : heart disease, cancer , lung disease, </a:t>
            </a:r>
            <a:r>
              <a:rPr lang="en-US" sz="2800" dirty="0" err="1"/>
              <a:t>accid</a:t>
            </a:r>
            <a:r>
              <a:rPr lang="en-AU" altLang="en-US" sz="2800" dirty="0" err="1"/>
              <a:t>e</a:t>
            </a:r>
            <a:r>
              <a:rPr lang="en-US" sz="2800" dirty="0" err="1"/>
              <a:t>nts</a:t>
            </a:r>
            <a:r>
              <a:rPr lang="en-US" sz="2800" dirty="0"/>
              <a:t> , liver cirrhosis , and suicide.</a:t>
            </a:r>
          </a:p>
          <a:p>
            <a:r>
              <a:rPr lang="en-US" sz="2800" dirty="0"/>
              <a:t>43% of all adults suffer adverse effects from stress.</a:t>
            </a:r>
            <a:r>
              <a:rPr lang="en-US" sz="2400" i="1" dirty="0"/>
              <a:t> ( American psychological </a:t>
            </a:r>
            <a:r>
              <a:rPr lang="en-US" sz="2400" i="1" dirty="0" err="1"/>
              <a:t>Assosiation</a:t>
            </a:r>
            <a:r>
              <a:rPr lang="en-US" sz="2400" i="1" dirty="0"/>
              <a:t> )</a:t>
            </a:r>
          </a:p>
          <a:p>
            <a:endParaRPr lang="en-US" sz="2400" i="1" dirty="0"/>
          </a:p>
          <a:p>
            <a:pPr marL="0" indent="0">
              <a:buNone/>
            </a:pPr>
            <a:endParaRPr lang="en-US" sz="2400" i="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Stress Related Illness </a:t>
            </a:r>
          </a:p>
        </p:txBody>
      </p:sp>
      <p:sp>
        <p:nvSpPr>
          <p:cNvPr id="3" name="Content Placeholder 2"/>
          <p:cNvSpPr>
            <a:spLocks noGrp="1"/>
          </p:cNvSpPr>
          <p:nvPr>
            <p:ph idx="1"/>
          </p:nvPr>
        </p:nvSpPr>
        <p:spPr/>
        <p:txBody>
          <a:bodyPr>
            <a:normAutofit/>
          </a:bodyPr>
          <a:lstStyle/>
          <a:p>
            <a:r>
              <a:rPr lang="en-US" sz="2800" b="1" dirty="0"/>
              <a:t>Stress my cause :</a:t>
            </a:r>
          </a:p>
          <a:p>
            <a:pPr lvl="1"/>
            <a:r>
              <a:rPr lang="en-US" sz="2600" dirty="0"/>
              <a:t>Cardiovascular diseases </a:t>
            </a:r>
          </a:p>
          <a:p>
            <a:pPr lvl="1"/>
            <a:r>
              <a:rPr lang="en-US" sz="2600" dirty="0"/>
              <a:t>Immune system disease </a:t>
            </a:r>
          </a:p>
          <a:p>
            <a:pPr lvl="1"/>
            <a:r>
              <a:rPr lang="en-US" sz="2600" dirty="0"/>
              <a:t>Asthma </a:t>
            </a:r>
          </a:p>
          <a:p>
            <a:pPr lvl="1"/>
            <a:r>
              <a:rPr lang="en-US" sz="2600" dirty="0" err="1"/>
              <a:t>Diab</a:t>
            </a:r>
            <a:r>
              <a:rPr lang="en-AU" altLang="en-US" sz="2600" dirty="0" err="1"/>
              <a:t>e</a:t>
            </a:r>
            <a:r>
              <a:rPr lang="en-US" sz="2600" dirty="0" err="1"/>
              <a:t>tes</a:t>
            </a:r>
            <a:r>
              <a:rPr lang="en-US" sz="2600" dirty="0"/>
              <a:t> </a:t>
            </a:r>
          </a:p>
          <a:p>
            <a:pPr lvl="1"/>
            <a:r>
              <a:rPr lang="en-US" sz="2600" dirty="0"/>
              <a:t>Ulcer </a:t>
            </a:r>
          </a:p>
          <a:p>
            <a:pPr lvl="1"/>
            <a:r>
              <a:rPr lang="en-US" sz="2600" dirty="0"/>
              <a:t>Headache </a:t>
            </a:r>
          </a:p>
          <a:p>
            <a:pPr lvl="1"/>
            <a:r>
              <a:rPr lang="en-US" sz="2600" dirty="0"/>
              <a:t>Depression </a:t>
            </a:r>
          </a:p>
          <a:p>
            <a:pPr lvl="1"/>
            <a:r>
              <a:rPr lang="en-US" sz="2600" dirty="0"/>
              <a:t>Anxiety </a:t>
            </a:r>
          </a:p>
          <a:p>
            <a:endParaRPr lang="en-US" sz="2800"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bg1"/>
                </a:solidFill>
              </a:rPr>
              <a:t>Stress Control </a:t>
            </a:r>
          </a:p>
        </p:txBody>
      </p:sp>
      <p:sp>
        <p:nvSpPr>
          <p:cNvPr id="3" name="Content Placeholder 2"/>
          <p:cNvSpPr>
            <a:spLocks noGrp="1"/>
          </p:cNvSpPr>
          <p:nvPr>
            <p:ph idx="1"/>
          </p:nvPr>
        </p:nvSpPr>
        <p:spPr>
          <a:xfrm>
            <a:off x="3869268" y="864108"/>
            <a:ext cx="7772272" cy="5120640"/>
          </a:xfrm>
        </p:spPr>
        <p:txBody>
          <a:bodyPr>
            <a:normAutofit/>
          </a:bodyPr>
          <a:lstStyle/>
          <a:p>
            <a:r>
              <a:rPr lang="en-US" sz="2400" dirty="0"/>
              <a:t>The most important point is to recognize the source of ne</a:t>
            </a:r>
            <a:r>
              <a:rPr lang="en-AU" altLang="en-US" sz="2400" dirty="0"/>
              <a:t>gati</a:t>
            </a:r>
            <a:r>
              <a:rPr lang="en-US" sz="2400" dirty="0" err="1"/>
              <a:t>ve</a:t>
            </a:r>
            <a:r>
              <a:rPr lang="en-US" sz="2400" dirty="0"/>
              <a:t> stress.</a:t>
            </a:r>
          </a:p>
          <a:p>
            <a:r>
              <a:rPr lang="en-US" sz="2400" dirty="0"/>
              <a:t>Stress control , ABC strategy </a:t>
            </a:r>
          </a:p>
          <a:p>
            <a:pPr marL="0" indent="0">
              <a:buNone/>
            </a:pPr>
            <a:r>
              <a:rPr lang="en-US" sz="2400" dirty="0"/>
              <a:t>   A = </a:t>
            </a:r>
            <a:r>
              <a:rPr lang="en-US" sz="2400" dirty="0" err="1"/>
              <a:t>Awar</a:t>
            </a:r>
            <a:r>
              <a:rPr lang="en-AU" altLang="en-US" sz="2400" dirty="0" err="1"/>
              <a:t>e</a:t>
            </a:r>
            <a:r>
              <a:rPr lang="en-US" sz="2400" dirty="0" err="1"/>
              <a:t>ness</a:t>
            </a:r>
            <a:r>
              <a:rPr lang="en-US" sz="2400" dirty="0"/>
              <a:t> ( what causes your stress ? </a:t>
            </a:r>
          </a:p>
          <a:p>
            <a:pPr marL="0" indent="0">
              <a:buNone/>
            </a:pPr>
            <a:r>
              <a:rPr lang="en-US" sz="2400" dirty="0"/>
              <a:t>   B = Balance ( there is a fine line between positive and negative stress ,  how much can you cope with before it becomes negative ?) </a:t>
            </a:r>
          </a:p>
          <a:p>
            <a:pPr marL="0" indent="0">
              <a:buNone/>
            </a:pPr>
            <a:r>
              <a:rPr lang="en-US" sz="2400" dirty="0"/>
              <a:t>   C = Control ( what can you do to help your self ?)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Stress Management Techniques</a:t>
            </a:r>
          </a:p>
        </p:txBody>
      </p:sp>
      <p:sp>
        <p:nvSpPr>
          <p:cNvPr id="3" name="Content Placeholder 2"/>
          <p:cNvSpPr>
            <a:spLocks noGrp="1"/>
          </p:cNvSpPr>
          <p:nvPr>
            <p:ph idx="1"/>
          </p:nvPr>
        </p:nvSpPr>
        <p:spPr>
          <a:xfrm>
            <a:off x="3719142" y="868680"/>
            <a:ext cx="7717681" cy="5120640"/>
          </a:xfrm>
        </p:spPr>
        <p:txBody>
          <a:bodyPr>
            <a:normAutofit/>
          </a:bodyPr>
          <a:lstStyle/>
          <a:p>
            <a:pPr marL="0" indent="0">
              <a:buNone/>
            </a:pPr>
            <a:r>
              <a:rPr lang="en-US" sz="3200" b="1" dirty="0"/>
              <a:t>1) Change your thinking : </a:t>
            </a:r>
            <a:r>
              <a:rPr lang="en-US" sz="3200" dirty="0"/>
              <a:t>Re-framing, </a:t>
            </a:r>
            <a:r>
              <a:rPr lang="en-US" sz="3200" dirty="0" err="1"/>
              <a:t>postive</a:t>
            </a:r>
            <a:r>
              <a:rPr lang="en-US" sz="3200" dirty="0"/>
              <a:t> thinking.</a:t>
            </a:r>
          </a:p>
          <a:p>
            <a:pPr marL="0" indent="0">
              <a:buNone/>
            </a:pPr>
            <a:r>
              <a:rPr lang="en-US" sz="3200" b="1" dirty="0"/>
              <a:t>2) </a:t>
            </a:r>
            <a:r>
              <a:rPr lang="en-US" sz="3200" b="1" dirty="0" err="1"/>
              <a:t>Ch</a:t>
            </a:r>
            <a:r>
              <a:rPr lang="en-AU" altLang="en-US" sz="3200" b="1" dirty="0" err="1"/>
              <a:t>an</a:t>
            </a:r>
            <a:r>
              <a:rPr lang="en-US" sz="3200" b="1" dirty="0"/>
              <a:t>ge your behavior </a:t>
            </a:r>
            <a:r>
              <a:rPr lang="en-US" sz="3200" dirty="0"/>
              <a:t>: Get organized, time </a:t>
            </a:r>
            <a:r>
              <a:rPr lang="en-US" sz="3200" dirty="0" err="1"/>
              <a:t>mangement</a:t>
            </a:r>
            <a:r>
              <a:rPr lang="en-US" sz="3200" dirty="0"/>
              <a:t> , humor , ask for help </a:t>
            </a:r>
          </a:p>
          <a:p>
            <a:pPr marL="0" indent="0">
              <a:buNone/>
            </a:pPr>
            <a:r>
              <a:rPr lang="en-US" sz="3200" b="1" dirty="0"/>
              <a:t>3) Change your lifestyle : </a:t>
            </a:r>
            <a:r>
              <a:rPr lang="en-US" sz="3200" dirty="0"/>
              <a:t>Exercise , sleep , relaxation , yoga , meditation , religion.</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3008896" cy="4601183"/>
          </a:xfrm>
        </p:spPr>
        <p:txBody>
          <a:bodyPr/>
          <a:lstStyle/>
          <a:p>
            <a:pPr algn="ctr"/>
            <a:r>
              <a:rPr lang="en-US" b="1" dirty="0">
                <a:solidFill>
                  <a:schemeClr val="bg1"/>
                </a:solidFill>
              </a:rPr>
              <a:t>PTSD and Acute Stressor Disorder </a:t>
            </a:r>
          </a:p>
        </p:txBody>
      </p:sp>
      <p:sp>
        <p:nvSpPr>
          <p:cNvPr id="3" name="Content Placeholder 2"/>
          <p:cNvSpPr>
            <a:spLocks noGrp="1"/>
          </p:cNvSpPr>
          <p:nvPr>
            <p:ph idx="1"/>
          </p:nvPr>
        </p:nvSpPr>
        <p:spPr/>
        <p:txBody>
          <a:bodyPr>
            <a:normAutofit/>
          </a:bodyPr>
          <a:lstStyle/>
          <a:p>
            <a:r>
              <a:rPr lang="en-US" sz="2400" b="1" dirty="0"/>
              <a:t>Posttraumatic stress disorder (PTSD) </a:t>
            </a:r>
            <a:r>
              <a:rPr lang="en-US" sz="2400" dirty="0"/>
              <a:t>is characterized by the development of multiple symptoms after exposure to one or more traumatic </a:t>
            </a:r>
            <a:r>
              <a:rPr lang="en-US" sz="2400" dirty="0" err="1"/>
              <a:t>events,the</a:t>
            </a:r>
            <a:r>
              <a:rPr lang="en-US" sz="2400" dirty="0"/>
              <a:t> symptoms last for at least a </a:t>
            </a:r>
            <a:r>
              <a:rPr lang="en-AU" altLang="en-US" sz="2400" dirty="0"/>
              <a:t>m</a:t>
            </a:r>
            <a:r>
              <a:rPr lang="en-US" sz="2400" dirty="0"/>
              <a:t>onth and may occur immediately after the trauma or with delayed expression.</a:t>
            </a:r>
          </a:p>
          <a:p>
            <a:r>
              <a:rPr lang="en-US" sz="2400" b="1" dirty="0"/>
              <a:t>Acute stress disorder</a:t>
            </a:r>
            <a:r>
              <a:rPr lang="en-US" sz="2400" dirty="0"/>
              <a:t> is diagnosed in patients who experience a major traumatic event and suffer from similar symptoms as PTSD but for a shorter duration. The onset of symptoms occurs within 1 month of the trauma</a:t>
            </a:r>
            <a:r>
              <a:rPr lang="en-AU" altLang="en-US" sz="2400" dirty="0"/>
              <a:t>tic</a:t>
            </a:r>
            <a:r>
              <a:rPr lang="en-US" sz="2400" dirty="0"/>
              <a:t> and symptoms last for less than 1 month</a:t>
            </a:r>
            <a:r>
              <a:rPr lang="en-US" sz="2400" dirty="0">
                <a:solidFill>
                  <a:schemeClr val="bg1"/>
                </a:solidFill>
              </a:rPr>
              <a:t>.</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fontAlgn="base"/>
            <a:r>
              <a:rPr lang="en-US" sz="4000" b="1" dirty="0">
                <a:solidFill>
                  <a:schemeClr val="bg1"/>
                </a:solidFill>
                <a:latin typeface="FS Albert Extra Bold"/>
              </a:rPr>
              <a:t>Symptoms of PTSD </a:t>
            </a:r>
            <a:endParaRPr lang="en-US" sz="4000" b="1" dirty="0">
              <a:solidFill>
                <a:schemeClr val="bg1"/>
              </a:solidFill>
            </a:endParaRPr>
          </a:p>
        </p:txBody>
      </p:sp>
      <p:sp>
        <p:nvSpPr>
          <p:cNvPr id="3" name="Content Placeholder 2"/>
          <p:cNvSpPr>
            <a:spLocks noGrp="1"/>
          </p:cNvSpPr>
          <p:nvPr>
            <p:ph idx="1"/>
          </p:nvPr>
        </p:nvSpPr>
        <p:spPr/>
        <p:txBody>
          <a:bodyPr>
            <a:normAutofit/>
          </a:bodyPr>
          <a:lstStyle/>
          <a:p>
            <a:pPr fontAlgn="base"/>
            <a:r>
              <a:rPr lang="en-US" sz="2400" dirty="0">
                <a:latin typeface="Corbel (Body)"/>
                <a:sym typeface="+mn-ea"/>
              </a:rPr>
              <a:t>To diagnose PTSD, a mental health professional references the</a:t>
            </a:r>
            <a:r>
              <a:rPr lang="en-US" sz="2400" u="sng" dirty="0">
                <a:solidFill>
                  <a:srgbClr val="58C1BA"/>
                </a:solidFill>
                <a:latin typeface="Corbel (Body)"/>
                <a:sym typeface="+mn-ea"/>
                <a:hlinkClick r:id="rId2"/>
              </a:rPr>
              <a:t> </a:t>
            </a:r>
            <a:r>
              <a:rPr lang="en-US" sz="2400" u="sng" dirty="0">
                <a:latin typeface="Corbel (Body)"/>
                <a:sym typeface="+mn-ea"/>
                <a:hlinkClick r:id="rId2"/>
              </a:rPr>
              <a:t>(DSM-5)</a:t>
            </a:r>
            <a:r>
              <a:rPr lang="en-US" sz="2400" dirty="0">
                <a:latin typeface="Corbel (Body)"/>
                <a:sym typeface="+mn-ea"/>
              </a:rPr>
              <a:t> and evaluates whether or not the patient meets the criteria.</a:t>
            </a:r>
          </a:p>
          <a:p>
            <a:pPr fontAlgn="base"/>
            <a:r>
              <a:rPr lang="en-AU" altLang="en-US" sz="2400" dirty="0">
                <a:latin typeface="Corbel (Body)"/>
                <a:sym typeface="+mn-ea"/>
              </a:rPr>
              <a:t>the D</a:t>
            </a:r>
            <a:r>
              <a:rPr lang="en-US" sz="2400" dirty="0">
                <a:latin typeface="Corbel (Body)"/>
              </a:rPr>
              <a:t>SM-5 divides PTSD symptoms into four categories:</a:t>
            </a:r>
            <a:r>
              <a:rPr lang="en-US" sz="2400" baseline="30000" dirty="0">
                <a:latin typeface="Corbel (Body)"/>
              </a:rPr>
              <a:t>3</a:t>
            </a:r>
            <a:endParaRPr lang="en-US" sz="2400" dirty="0">
              <a:latin typeface="Corbel (Body)"/>
            </a:endParaRPr>
          </a:p>
          <a:p>
            <a:pPr lvl="1" fontAlgn="base">
              <a:buFont typeface="Arial" charset="0"/>
              <a:buChar char="•"/>
            </a:pPr>
            <a:r>
              <a:rPr lang="en-US" sz="2200" u="sng" dirty="0">
                <a:latin typeface="Corbel (Body)"/>
                <a:hlinkClick r:id="rId3"/>
              </a:rPr>
              <a:t>Intrusion</a:t>
            </a:r>
            <a:endParaRPr lang="en-US" sz="2200" dirty="0">
              <a:latin typeface="Corbel (Body)"/>
            </a:endParaRPr>
          </a:p>
          <a:p>
            <a:pPr lvl="1" fontAlgn="base">
              <a:buFont typeface="Arial" charset="0"/>
              <a:buChar char="•"/>
            </a:pPr>
            <a:r>
              <a:rPr lang="en-US" sz="2200" u="sng" dirty="0">
                <a:latin typeface="Corbel (Body)"/>
                <a:hlinkClick r:id="rId4"/>
              </a:rPr>
              <a:t>Avoidance</a:t>
            </a:r>
            <a:r>
              <a:rPr lang="en-US" sz="2200" dirty="0">
                <a:latin typeface="Corbel (Body)"/>
              </a:rPr>
              <a:t> </a:t>
            </a:r>
          </a:p>
          <a:p>
            <a:pPr lvl="1" fontAlgn="base">
              <a:buFont typeface="Arial" charset="0"/>
              <a:buChar char="•"/>
            </a:pPr>
            <a:r>
              <a:rPr lang="en-US" sz="2200" u="sng" dirty="0">
                <a:latin typeface="Corbel (Body)"/>
                <a:hlinkClick r:id="rId5"/>
              </a:rPr>
              <a:t>Negative changes in thoughts</a:t>
            </a:r>
            <a:r>
              <a:rPr lang="en-US" sz="2200" dirty="0">
                <a:latin typeface="Corbel (Body)"/>
              </a:rPr>
              <a:t> and mood</a:t>
            </a:r>
          </a:p>
          <a:p>
            <a:pPr lvl="1" fontAlgn="base">
              <a:buFont typeface="Arial" charset="0"/>
              <a:buChar char="•"/>
            </a:pPr>
            <a:r>
              <a:rPr lang="en-US" sz="2200" u="sng" dirty="0">
                <a:latin typeface="Corbel (Body)"/>
                <a:hlinkClick r:id="rId6"/>
              </a:rPr>
              <a:t>Changes in arousal</a:t>
            </a:r>
            <a:r>
              <a:rPr lang="en-US" sz="2200" dirty="0">
                <a:latin typeface="Corbel (Body)"/>
              </a:rPr>
              <a:t> and reactivity</a:t>
            </a:r>
          </a:p>
          <a:p>
            <a:pPr fontAlgn="base"/>
            <a:r>
              <a:rPr lang="en-US" sz="2400" dirty="0">
                <a:latin typeface="Corbel (Body)"/>
              </a:rPr>
              <a:t>These symptoms are associated with a traumatic event. Each of the four categories includes a group of related symptoms.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bg1"/>
                </a:solidFill>
              </a:rPr>
              <a:t>Intrusion</a:t>
            </a:r>
          </a:p>
        </p:txBody>
      </p:sp>
      <p:sp>
        <p:nvSpPr>
          <p:cNvPr id="3" name="Content Placeholder 2"/>
          <p:cNvSpPr>
            <a:spLocks noGrp="1"/>
          </p:cNvSpPr>
          <p:nvPr>
            <p:ph idx="1"/>
          </p:nvPr>
        </p:nvSpPr>
        <p:spPr/>
        <p:txBody>
          <a:bodyPr>
            <a:normAutofit/>
          </a:bodyPr>
          <a:lstStyle/>
          <a:p>
            <a:pPr algn="l" fontAlgn="base"/>
            <a:r>
              <a:rPr lang="en-US" sz="2400" b="0" i="0" dirty="0">
                <a:effectLst/>
                <a:latin typeface="Corbel (Body)"/>
              </a:rPr>
              <a:t>These symptoms are related to intrusive thoughts and memories of the traumatic event.</a:t>
            </a:r>
          </a:p>
          <a:p>
            <a:pPr algn="l" fontAlgn="base">
              <a:buFont typeface="Arial" charset="0"/>
              <a:buChar char="•"/>
            </a:pPr>
            <a:r>
              <a:rPr lang="en-US" sz="2400" b="0" i="0" dirty="0">
                <a:effectLst/>
                <a:latin typeface="Corbel (Body)"/>
              </a:rPr>
              <a:t>Reoccurring, involuntary, and intrusive upsetting memories of the event</a:t>
            </a:r>
          </a:p>
          <a:p>
            <a:pPr algn="l" fontAlgn="base">
              <a:buFont typeface="Arial" charset="0"/>
              <a:buChar char="•"/>
            </a:pPr>
            <a:r>
              <a:rPr lang="en-US" sz="2400" b="0" i="0" dirty="0">
                <a:effectLst/>
                <a:latin typeface="Corbel (Body)"/>
              </a:rPr>
              <a:t>Repeated upsetting dreams related to the event</a:t>
            </a:r>
          </a:p>
          <a:p>
            <a:pPr algn="l" fontAlgn="base">
              <a:buFont typeface="Arial" charset="0"/>
              <a:buChar char="•"/>
            </a:pPr>
            <a:r>
              <a:rPr lang="en-US" sz="2400" b="0" i="0" u="sng" dirty="0">
                <a:effectLst/>
                <a:latin typeface="Corbel (Body)"/>
                <a:hlinkClick r:id="rId2"/>
              </a:rPr>
              <a:t>Dissociation</a:t>
            </a:r>
            <a:r>
              <a:rPr lang="en-US" sz="2400" b="0" i="0" dirty="0">
                <a:effectLst/>
                <a:latin typeface="Corbel (Body)"/>
              </a:rPr>
              <a:t> (for example, flashbacks, feeling as though the event is happening again)</a:t>
            </a:r>
            <a:r>
              <a:rPr lang="en-US" sz="2400" b="0" i="0" u="none" strike="noStrike" baseline="30000" dirty="0">
                <a:effectLst/>
                <a:latin typeface="Corbel (Body)"/>
              </a:rPr>
              <a:t>4</a:t>
            </a:r>
            <a:endParaRPr lang="en-US" sz="2400" b="0" i="0" dirty="0">
              <a:effectLst/>
              <a:latin typeface="Corbel (Body)"/>
            </a:endParaRPr>
          </a:p>
          <a:p>
            <a:pPr algn="l" fontAlgn="base">
              <a:buFont typeface="Arial" charset="0"/>
              <a:buChar char="•"/>
            </a:pPr>
            <a:r>
              <a:rPr lang="en-US" sz="2400" b="0" i="0" dirty="0">
                <a:effectLst/>
                <a:latin typeface="Corbel (Body)"/>
              </a:rPr>
              <a:t>Strong and persistent distress to cues connected to the event that are either inside or outside of the body</a:t>
            </a:r>
          </a:p>
          <a:p>
            <a:pPr algn="l" fontAlgn="base">
              <a:buFont typeface="Arial" charset="0"/>
              <a:buChar char="•"/>
            </a:pPr>
            <a:r>
              <a:rPr lang="en-US" sz="2400" b="0" i="0" dirty="0">
                <a:effectLst/>
                <a:latin typeface="Corbel (Body)"/>
              </a:rPr>
              <a:t>Strong bodily reactions (for example, increased heart rate) when reminded of the event</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solidFill>
                  <a:schemeClr val="bg1"/>
                </a:solidFill>
              </a:rPr>
              <a:t> </a:t>
            </a:r>
            <a:r>
              <a:rPr lang="en-AU" altLang="en-US" sz="6000" dirty="0">
                <a:solidFill>
                  <a:schemeClr val="bg1"/>
                </a:solidFill>
              </a:rPr>
              <a:t>S</a:t>
            </a:r>
            <a:r>
              <a:rPr lang="en-US" sz="6000" dirty="0" err="1">
                <a:solidFill>
                  <a:schemeClr val="bg1"/>
                </a:solidFill>
              </a:rPr>
              <a:t>tre</a:t>
            </a:r>
            <a:r>
              <a:rPr lang="en-AU" altLang="en-US" sz="6000" dirty="0" err="1">
                <a:solidFill>
                  <a:schemeClr val="bg1"/>
                </a:solidFill>
              </a:rPr>
              <a:t>s</a:t>
            </a:r>
            <a:r>
              <a:rPr lang="en-US" sz="6000" dirty="0" err="1">
                <a:solidFill>
                  <a:schemeClr val="bg1"/>
                </a:solidFill>
              </a:rPr>
              <a:t>s</a:t>
            </a:r>
            <a:r>
              <a:rPr lang="en-US" sz="6000" dirty="0">
                <a:solidFill>
                  <a:schemeClr val="bg1"/>
                </a:solidFill>
              </a:rPr>
              <a:t> </a:t>
            </a:r>
          </a:p>
        </p:txBody>
      </p:sp>
      <p:sp>
        <p:nvSpPr>
          <p:cNvPr id="3" name="Content Placeholder 2"/>
          <p:cNvSpPr>
            <a:spLocks noGrp="1"/>
          </p:cNvSpPr>
          <p:nvPr>
            <p:ph idx="1"/>
          </p:nvPr>
        </p:nvSpPr>
        <p:spPr/>
        <p:txBody>
          <a:bodyPr/>
          <a:lstStyle/>
          <a:p>
            <a:r>
              <a:rPr lang="en-US" dirty="0">
                <a:sym typeface="+mn-ea"/>
              </a:rPr>
              <a:t>Definition :the body's response to physical, mental, or emotional pressure</a:t>
            </a:r>
          </a:p>
          <a:p>
            <a:r>
              <a:rPr lang="en-US" dirty="0">
                <a:sym typeface="+mn-ea"/>
              </a:rPr>
              <a:t>Stressor : is the stimulus (or threat) that causes stress, can be </a:t>
            </a:r>
            <a:r>
              <a:rPr lang="en-AU" altLang="en-US" dirty="0">
                <a:sym typeface="+mn-ea"/>
              </a:rPr>
              <a:t>classified into</a:t>
            </a:r>
            <a:r>
              <a:rPr lang="en-US" dirty="0">
                <a:sym typeface="+mn-ea"/>
              </a:rPr>
              <a:t> </a:t>
            </a:r>
          </a:p>
          <a:p>
            <a:pPr marL="0" indent="0">
              <a:buNone/>
            </a:pPr>
            <a:r>
              <a:rPr lang="en-US" dirty="0">
                <a:sym typeface="+mn-ea"/>
              </a:rPr>
              <a:t>   1) External :  sources of stress that we are aware of around us</a:t>
            </a:r>
          </a:p>
          <a:p>
            <a:pPr marL="0" indent="0">
              <a:buNone/>
            </a:pPr>
            <a:r>
              <a:rPr lang="en-AU" altLang="en-US" dirty="0">
                <a:sym typeface="+mn-ea"/>
              </a:rPr>
              <a:t>e.g. </a:t>
            </a:r>
            <a:r>
              <a:rPr lang="en-US" dirty="0">
                <a:sym typeface="+mn-ea"/>
              </a:rPr>
              <a:t>Physical , social interaction , major life event , organisational.</a:t>
            </a:r>
          </a:p>
          <a:p>
            <a:pPr marL="0" indent="0">
              <a:buNone/>
            </a:pPr>
            <a:r>
              <a:rPr lang="en-US" dirty="0">
                <a:sym typeface="+mn-ea"/>
              </a:rPr>
              <a:t>2) Internal :the sources of stress that are inside </a:t>
            </a:r>
            <a:r>
              <a:rPr lang="en-AU" altLang="en-US" dirty="0">
                <a:sym typeface="+mn-ea"/>
              </a:rPr>
              <a:t>e.g. </a:t>
            </a:r>
            <a:r>
              <a:rPr lang="en-US" dirty="0">
                <a:sym typeface="+mn-ea"/>
              </a:rPr>
              <a:t>Life style changes, negative self talk , personality traits.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Avoidance</a:t>
            </a:r>
          </a:p>
        </p:txBody>
      </p:sp>
      <p:sp>
        <p:nvSpPr>
          <p:cNvPr id="3" name="Content Placeholder 2"/>
          <p:cNvSpPr>
            <a:spLocks noGrp="1"/>
          </p:cNvSpPr>
          <p:nvPr>
            <p:ph idx="1"/>
          </p:nvPr>
        </p:nvSpPr>
        <p:spPr/>
        <p:txBody>
          <a:bodyPr>
            <a:normAutofit/>
          </a:bodyPr>
          <a:lstStyle/>
          <a:p>
            <a:r>
              <a:rPr lang="en-US" sz="2400" dirty="0"/>
              <a:t>People with PTSD may avoid people, places, conversations, activities, objects, or situations that bring up memories of the event. They may also avoid thoughts, feelings, or physical sensations that recall the event.</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Negative Changes in Thoughts and Mood</a:t>
            </a:r>
          </a:p>
        </p:txBody>
      </p:sp>
      <p:sp>
        <p:nvSpPr>
          <p:cNvPr id="3" name="Content Placeholder 2"/>
          <p:cNvSpPr>
            <a:spLocks noGrp="1"/>
          </p:cNvSpPr>
          <p:nvPr>
            <p:ph idx="1"/>
          </p:nvPr>
        </p:nvSpPr>
        <p:spPr/>
        <p:txBody>
          <a:bodyPr>
            <a:normAutofit lnSpcReduction="10000"/>
          </a:bodyPr>
          <a:lstStyle/>
          <a:p>
            <a:pPr algn="l" fontAlgn="base"/>
            <a:r>
              <a:rPr lang="en-US" sz="2400" b="0" i="0" dirty="0">
                <a:effectLst/>
                <a:latin typeface="Corbel (Body)"/>
              </a:rPr>
              <a:t>People with PTSD may experience a pervasive negative emotional state (for example, shame, anger, or fear). Other symptoms in this category include:</a:t>
            </a:r>
          </a:p>
          <a:p>
            <a:pPr algn="l" fontAlgn="base">
              <a:buFont typeface="Arial" charset="0"/>
              <a:buChar char="•"/>
            </a:pPr>
            <a:r>
              <a:rPr lang="en-US" sz="2400" b="0" i="0" dirty="0">
                <a:effectLst/>
                <a:latin typeface="Corbel (Body)"/>
              </a:rPr>
              <a:t>Inability to remember an important aspect of the event</a:t>
            </a:r>
          </a:p>
          <a:p>
            <a:pPr algn="l" fontAlgn="base">
              <a:buFont typeface="Arial" charset="0"/>
              <a:buChar char="•"/>
            </a:pPr>
            <a:r>
              <a:rPr lang="en-US" sz="2400" b="0" i="0" dirty="0">
                <a:effectLst/>
                <a:latin typeface="Corbel (Body)"/>
              </a:rPr>
              <a:t>Persistent and elevated negative evaluations about oneself, others, or the world (for example, "I am unlovable," or "The world is an evil place")</a:t>
            </a:r>
          </a:p>
          <a:p>
            <a:pPr algn="l" fontAlgn="base">
              <a:buFont typeface="Arial" charset="0"/>
              <a:buChar char="•"/>
            </a:pPr>
            <a:r>
              <a:rPr lang="en-US" sz="2400" b="0" i="0" dirty="0">
                <a:effectLst/>
                <a:latin typeface="Corbel (Body)"/>
              </a:rPr>
              <a:t>Elevated self-blame or blame of others about the cause or consequence of the event</a:t>
            </a:r>
            <a:r>
              <a:rPr lang="en-US" sz="2400" b="0" i="0" u="none" strike="noStrike" baseline="30000" dirty="0">
                <a:effectLst/>
                <a:latin typeface="Corbel (Body)"/>
              </a:rPr>
              <a:t>5</a:t>
            </a:r>
            <a:endParaRPr lang="en-US" sz="2400" b="0" i="0" dirty="0">
              <a:effectLst/>
              <a:latin typeface="Corbel (Body)"/>
            </a:endParaRPr>
          </a:p>
          <a:p>
            <a:pPr algn="l" fontAlgn="base">
              <a:buFont typeface="Arial" charset="0"/>
              <a:buChar char="•"/>
            </a:pPr>
            <a:r>
              <a:rPr lang="en-US" sz="2400" b="0" i="0" dirty="0">
                <a:effectLst/>
                <a:latin typeface="Corbel (Body)"/>
              </a:rPr>
              <a:t>Loss of interest in previously enjoyable activities</a:t>
            </a:r>
          </a:p>
          <a:p>
            <a:pPr algn="l" fontAlgn="base">
              <a:buFont typeface="Arial" charset="0"/>
              <a:buChar char="•"/>
            </a:pPr>
            <a:r>
              <a:rPr lang="en-US" sz="2400" b="0" i="0" dirty="0">
                <a:effectLst/>
                <a:latin typeface="Corbel (Body)"/>
              </a:rPr>
              <a:t>Feeling detached from others</a:t>
            </a:r>
          </a:p>
          <a:p>
            <a:pPr algn="l" fontAlgn="base">
              <a:buFont typeface="Arial" charset="0"/>
              <a:buChar char="•"/>
            </a:pPr>
            <a:r>
              <a:rPr lang="en-US" sz="2400" b="0" i="0" dirty="0">
                <a:effectLst/>
                <a:latin typeface="Corbel (Body)"/>
              </a:rPr>
              <a:t>Inability to experience positive emotions (for example, happiness, love, joy)</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Changes in Arousal and Reactivity</a:t>
            </a:r>
          </a:p>
        </p:txBody>
      </p:sp>
      <p:sp>
        <p:nvSpPr>
          <p:cNvPr id="3" name="Content Placeholder 2"/>
          <p:cNvSpPr>
            <a:spLocks noGrp="1"/>
          </p:cNvSpPr>
          <p:nvPr>
            <p:ph idx="1"/>
          </p:nvPr>
        </p:nvSpPr>
        <p:spPr/>
        <p:txBody>
          <a:bodyPr>
            <a:normAutofit/>
          </a:bodyPr>
          <a:lstStyle/>
          <a:p>
            <a:pPr algn="l" fontAlgn="base"/>
            <a:r>
              <a:rPr lang="en-US" sz="2400" b="0" i="0" dirty="0">
                <a:solidFill>
                  <a:schemeClr val="tx1">
                    <a:lumMod val="95000"/>
                  </a:schemeClr>
                </a:solidFill>
                <a:effectLst/>
                <a:latin typeface="Corbel (Body)"/>
              </a:rPr>
              <a:t>Changes in physical and emotional reactions</a:t>
            </a:r>
          </a:p>
          <a:p>
            <a:pPr algn="l" fontAlgn="base"/>
            <a:r>
              <a:rPr lang="en-AU" altLang="en-US" sz="2400" b="0" i="0" dirty="0">
                <a:solidFill>
                  <a:schemeClr val="tx1">
                    <a:lumMod val="95000"/>
                  </a:schemeClr>
                </a:solidFill>
                <a:effectLst/>
                <a:latin typeface="Corbel (Body)"/>
              </a:rPr>
              <a:t>P</a:t>
            </a:r>
            <a:r>
              <a:rPr lang="en-US" sz="2400" b="0" i="0" dirty="0">
                <a:solidFill>
                  <a:schemeClr val="tx1">
                    <a:lumMod val="95000"/>
                  </a:schemeClr>
                </a:solidFill>
                <a:effectLst/>
                <a:latin typeface="Corbel (Body)"/>
              </a:rPr>
              <a:t>eople with PTSD often feel constantly "on guard" or like danger is lurking around every corner (also known as </a:t>
            </a:r>
            <a:r>
              <a:rPr lang="en-US" sz="2400" b="0" i="0" u="sng" dirty="0">
                <a:solidFill>
                  <a:schemeClr val="tx1">
                    <a:lumMod val="95000"/>
                  </a:schemeClr>
                </a:solidFill>
                <a:effectLst/>
                <a:latin typeface="Corbel (Body)"/>
                <a:hlinkClick r:id="rId2"/>
              </a:rPr>
              <a:t>hypervigilance</a:t>
            </a:r>
            <a:r>
              <a:rPr lang="en-US" sz="2400" b="0" i="0" dirty="0">
                <a:solidFill>
                  <a:schemeClr val="tx1">
                    <a:lumMod val="95000"/>
                  </a:schemeClr>
                </a:solidFill>
                <a:effectLst/>
                <a:latin typeface="Corbel (Body)"/>
              </a:rPr>
              <a:t>). Related symptoms include:</a:t>
            </a:r>
          </a:p>
          <a:p>
            <a:pPr algn="l" fontAlgn="base">
              <a:buFont typeface="Arial" charset="0"/>
              <a:buChar char="•"/>
            </a:pPr>
            <a:r>
              <a:rPr lang="en-US" sz="2400" b="0" i="0" dirty="0">
                <a:solidFill>
                  <a:schemeClr val="tx1">
                    <a:lumMod val="95000"/>
                  </a:schemeClr>
                </a:solidFill>
                <a:effectLst/>
                <a:latin typeface="Corbel (Body)"/>
              </a:rPr>
              <a:t>Difficulty concentrating</a:t>
            </a:r>
          </a:p>
          <a:p>
            <a:pPr algn="l" fontAlgn="base">
              <a:buFont typeface="Arial" charset="0"/>
              <a:buChar char="•"/>
            </a:pPr>
            <a:r>
              <a:rPr lang="en-US" sz="2400" b="0" i="0" dirty="0">
                <a:solidFill>
                  <a:schemeClr val="tx1">
                    <a:lumMod val="95000"/>
                  </a:schemeClr>
                </a:solidFill>
                <a:effectLst/>
                <a:latin typeface="Corbel (Body)"/>
              </a:rPr>
              <a:t>Heightened startle response</a:t>
            </a:r>
          </a:p>
          <a:p>
            <a:pPr algn="l" fontAlgn="base">
              <a:buFont typeface="Arial" charset="0"/>
              <a:buChar char="•"/>
            </a:pPr>
            <a:r>
              <a:rPr lang="en-US" sz="2400" b="0" i="0" dirty="0">
                <a:solidFill>
                  <a:schemeClr val="tx1">
                    <a:lumMod val="95000"/>
                  </a:schemeClr>
                </a:solidFill>
                <a:effectLst/>
                <a:latin typeface="Corbel (Body)"/>
              </a:rPr>
              <a:t>Impulsive or self-destructive behavior</a:t>
            </a:r>
            <a:r>
              <a:rPr lang="en-US" sz="2400" b="0" i="0" u="none" strike="noStrike" baseline="30000" dirty="0">
                <a:solidFill>
                  <a:schemeClr val="tx1">
                    <a:lumMod val="95000"/>
                  </a:schemeClr>
                </a:solidFill>
                <a:effectLst/>
                <a:latin typeface="Corbel (Body)"/>
              </a:rPr>
              <a:t>6</a:t>
            </a:r>
            <a:endParaRPr lang="en-US" sz="2400" b="0" i="0" dirty="0">
              <a:solidFill>
                <a:schemeClr val="tx1">
                  <a:lumMod val="95000"/>
                </a:schemeClr>
              </a:solidFill>
              <a:effectLst/>
              <a:latin typeface="Corbel (Body)"/>
            </a:endParaRPr>
          </a:p>
          <a:p>
            <a:pPr algn="l" fontAlgn="base">
              <a:buFont typeface="Arial" charset="0"/>
              <a:buChar char="•"/>
            </a:pPr>
            <a:r>
              <a:rPr lang="en-US" sz="2400" b="0" i="0" dirty="0">
                <a:solidFill>
                  <a:schemeClr val="tx1">
                    <a:lumMod val="95000"/>
                  </a:schemeClr>
                </a:solidFill>
                <a:effectLst/>
                <a:latin typeface="Corbel (Body)"/>
              </a:rPr>
              <a:t>Irritability or aggressive behavior</a:t>
            </a:r>
          </a:p>
          <a:p>
            <a:pPr algn="l" fontAlgn="base">
              <a:buFont typeface="Arial" charset="0"/>
              <a:buChar char="•"/>
            </a:pPr>
            <a:r>
              <a:rPr lang="en-US" sz="2400" b="0" i="0" dirty="0">
                <a:solidFill>
                  <a:schemeClr val="tx1">
                    <a:lumMod val="95000"/>
                  </a:schemeClr>
                </a:solidFill>
                <a:effectLst/>
                <a:latin typeface="Corbel (Body)"/>
              </a:rPr>
              <a:t>Problems sleeping</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DSM-5 PTSD Diagnosis</a:t>
            </a:r>
          </a:p>
        </p:txBody>
      </p:sp>
      <p:sp>
        <p:nvSpPr>
          <p:cNvPr id="3" name="Content Placeholder 2"/>
          <p:cNvSpPr>
            <a:spLocks noGrp="1"/>
          </p:cNvSpPr>
          <p:nvPr>
            <p:ph idx="1"/>
          </p:nvPr>
        </p:nvSpPr>
        <p:spPr/>
        <p:txBody>
          <a:bodyPr>
            <a:normAutofit/>
          </a:bodyPr>
          <a:lstStyle/>
          <a:p>
            <a:pPr fontAlgn="base"/>
            <a:r>
              <a:rPr lang="en-US" sz="2400" dirty="0">
                <a:latin typeface="Corbel (Body)"/>
              </a:rPr>
              <a:t>In order to be diagnosed with PTSD, the following criteria should be met:</a:t>
            </a:r>
            <a:r>
              <a:rPr lang="en-US" sz="2400" baseline="30000" dirty="0">
                <a:latin typeface="Corbel (Body)"/>
              </a:rPr>
              <a:t>3</a:t>
            </a:r>
          </a:p>
          <a:p>
            <a:pPr fontAlgn="base">
              <a:buFont typeface="Arial" charset="0"/>
              <a:buChar char="•"/>
            </a:pPr>
            <a:r>
              <a:rPr lang="en-US" sz="2400" dirty="0">
                <a:latin typeface="Corbel (Body)"/>
              </a:rPr>
              <a:t>Exposure to the traumatic event</a:t>
            </a:r>
          </a:p>
          <a:p>
            <a:pPr fontAlgn="base">
              <a:buFont typeface="Arial" charset="0"/>
              <a:buChar char="•"/>
            </a:pPr>
            <a:r>
              <a:rPr lang="en-US" sz="2400" dirty="0">
                <a:latin typeface="Corbel (Body)"/>
              </a:rPr>
              <a:t>One (or more) intrusion symptom(s)</a:t>
            </a:r>
          </a:p>
          <a:p>
            <a:pPr fontAlgn="base">
              <a:buFont typeface="Arial" charset="0"/>
              <a:buChar char="•"/>
            </a:pPr>
            <a:r>
              <a:rPr lang="en-US" sz="2400" dirty="0">
                <a:latin typeface="Corbel (Body)"/>
              </a:rPr>
              <a:t>One (or more) symptom(s) of avoidance</a:t>
            </a:r>
          </a:p>
          <a:p>
            <a:pPr fontAlgn="base">
              <a:buFont typeface="Arial" charset="0"/>
              <a:buChar char="•"/>
            </a:pPr>
            <a:r>
              <a:rPr lang="en-US" sz="2400" dirty="0">
                <a:latin typeface="Corbel (Body)"/>
              </a:rPr>
              <a:t>Two (or more) symptoms of negative changes in feelings and mood</a:t>
            </a:r>
          </a:p>
          <a:p>
            <a:pPr fontAlgn="base">
              <a:buFont typeface="Arial" charset="0"/>
              <a:buChar char="•"/>
            </a:pPr>
            <a:r>
              <a:rPr lang="en-US" sz="2400" dirty="0">
                <a:latin typeface="Corbel (Body)"/>
              </a:rPr>
              <a:t>Two (or more) symptoms of changes in arousal or reactivity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fontAlgn="base"/>
            <a:r>
              <a:rPr lang="en-US" sz="2800" dirty="0">
                <a:latin typeface="Corbel (Body)"/>
              </a:rPr>
              <a:t>These symptoms also must:</a:t>
            </a:r>
          </a:p>
          <a:p>
            <a:pPr fontAlgn="base">
              <a:buFont typeface="Arial" charset="0"/>
              <a:buChar char="•"/>
            </a:pPr>
            <a:r>
              <a:rPr lang="en-US" sz="2800" dirty="0">
                <a:latin typeface="Corbel (Body)"/>
              </a:rPr>
              <a:t>Last for longer than one month</a:t>
            </a:r>
          </a:p>
          <a:p>
            <a:pPr fontAlgn="base">
              <a:buFont typeface="Arial" charset="0"/>
              <a:buChar char="•"/>
            </a:pPr>
            <a:r>
              <a:rPr lang="en-US" sz="2800" dirty="0">
                <a:latin typeface="Corbel (Body)"/>
              </a:rPr>
              <a:t>Bring about considerable distress and/or interfere greatly with a number of different areas of life</a:t>
            </a:r>
          </a:p>
          <a:p>
            <a:pPr fontAlgn="base">
              <a:buFont typeface="Arial" charset="0"/>
              <a:buChar char="•"/>
            </a:pPr>
            <a:r>
              <a:rPr lang="en-US" sz="2800" dirty="0">
                <a:latin typeface="Corbel (Body)"/>
              </a:rPr>
              <a:t>Not be due to a medical condition or substance use</a:t>
            </a:r>
          </a:p>
          <a:p>
            <a:endParaRPr lang="en-US" sz="2800" dirty="0">
              <a:latin typeface="Corbel (Body)"/>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sym typeface="+mn-ea"/>
              </a:rPr>
              <a:t>Treatment</a:t>
            </a:r>
            <a:endParaRPr lang="en-US" b="1" dirty="0">
              <a:solidFill>
                <a:schemeClr val="bg1"/>
              </a:solidFill>
            </a:endParaRPr>
          </a:p>
        </p:txBody>
      </p:sp>
      <p:sp>
        <p:nvSpPr>
          <p:cNvPr id="3" name="Content Placeholder 2"/>
          <p:cNvSpPr>
            <a:spLocks noGrp="1"/>
          </p:cNvSpPr>
          <p:nvPr>
            <p:ph idx="1"/>
          </p:nvPr>
        </p:nvSpPr>
        <p:spPr>
          <a:xfrm>
            <a:off x="3562066" y="864108"/>
            <a:ext cx="7622402" cy="5120640"/>
          </a:xfrm>
        </p:spPr>
        <p:txBody>
          <a:bodyPr>
            <a:normAutofit/>
          </a:bodyPr>
          <a:lstStyle/>
          <a:p>
            <a:pPr marL="0" indent="0">
              <a:buNone/>
            </a:pPr>
            <a:r>
              <a:rPr lang="en-US" sz="2400" b="1" dirty="0"/>
              <a:t>The primary treatment is psychotherapy, but can also include medication.</a:t>
            </a:r>
          </a:p>
          <a:p>
            <a:r>
              <a:rPr lang="en-US" sz="2400" dirty="0">
                <a:sym typeface="+mn-ea"/>
              </a:rPr>
              <a:t>Pharmacological : 1</a:t>
            </a:r>
            <a:r>
              <a:rPr lang="en-US" sz="2400" baseline="30000" dirty="0">
                <a:sym typeface="+mn-ea"/>
              </a:rPr>
              <a:t>st</a:t>
            </a:r>
            <a:r>
              <a:rPr lang="en-US" sz="2400" dirty="0">
                <a:sym typeface="+mn-ea"/>
              </a:rPr>
              <a:t> line SSRI (sertraline , citalopram ) or SNRI (venlafaxine)</a:t>
            </a:r>
            <a:endParaRPr lang="en-US" sz="2400" dirty="0"/>
          </a:p>
          <a:p>
            <a:r>
              <a:rPr lang="en-US" sz="2400" dirty="0">
                <a:sym typeface="+mn-ea"/>
              </a:rPr>
              <a:t>Psychotherapy  : supportive , family therapy , exposure therapy     </a:t>
            </a:r>
            <a:endParaRPr lang="en-US" sz="2400" dirty="0"/>
          </a:p>
          <a:p>
            <a:pPr marL="0" indent="0">
              <a:buNone/>
            </a:pPr>
            <a:r>
              <a:rPr lang="en-US" sz="2400" dirty="0">
                <a:sym typeface="+mn-ea"/>
              </a:rPr>
              <a:t> </a:t>
            </a:r>
            <a:endParaRPr lang="en-US" sz="24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flipH="1">
            <a:off x="12191999" y="0"/>
            <a:ext cx="45719" cy="6858000"/>
          </a:xfrm>
          <a:prstGeom prst="rect">
            <a:avLst/>
          </a:prstGeom>
          <a:solidFill>
            <a:srgbClr val="242B3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30722" name="组合 40"/>
          <p:cNvGrpSpPr/>
          <p:nvPr/>
        </p:nvGrpSpPr>
        <p:grpSpPr>
          <a:xfrm>
            <a:off x="10909300" y="5454650"/>
            <a:ext cx="1295400" cy="1649413"/>
            <a:chOff x="8470421" y="5184967"/>
            <a:chExt cx="517357" cy="659213"/>
          </a:xfrm>
        </p:grpSpPr>
        <p:sp>
          <p:nvSpPr>
            <p:cNvPr id="42" name="矩形 41"/>
            <p:cNvSpPr/>
            <p:nvPr/>
          </p:nvSpPr>
          <p:spPr>
            <a:xfrm>
              <a:off x="8470421" y="5355334"/>
              <a:ext cx="452563" cy="488846"/>
            </a:xfrm>
            <a:prstGeom prst="rect">
              <a:avLst/>
            </a:prstGeom>
            <a:noFill/>
            <a:ln>
              <a:solidFill>
                <a:schemeClr val="bg1">
                  <a:alpha val="3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3" name="矩形 42"/>
            <p:cNvSpPr/>
            <p:nvPr/>
          </p:nvSpPr>
          <p:spPr>
            <a:xfrm>
              <a:off x="8732485" y="5184967"/>
              <a:ext cx="255293" cy="359797"/>
            </a:xfrm>
            <a:prstGeom prst="rect">
              <a:avLst/>
            </a:prstGeom>
            <a:noFill/>
            <a:ln>
              <a:solidFill>
                <a:schemeClr val="bg1">
                  <a:alpha val="3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44" name="矩形 43"/>
            <p:cNvSpPr/>
            <p:nvPr/>
          </p:nvSpPr>
          <p:spPr>
            <a:xfrm>
              <a:off x="8648677" y="5456800"/>
              <a:ext cx="167614" cy="195276"/>
            </a:xfrm>
            <a:prstGeom prst="rect">
              <a:avLst/>
            </a:prstGeom>
            <a:noFill/>
            <a:ln>
              <a:solidFill>
                <a:schemeClr val="bg1">
                  <a:alpha val="3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2" name="菱形 11"/>
          <p:cNvSpPr/>
          <p:nvPr/>
        </p:nvSpPr>
        <p:spPr>
          <a:xfrm>
            <a:off x="1512888" y="2686050"/>
            <a:ext cx="1484313" cy="1485900"/>
          </a:xfrm>
          <a:prstGeom prst="diamond">
            <a:avLst/>
          </a:prstGeom>
          <a:noFill/>
          <a:ln w="28575">
            <a:solidFill>
              <a:srgbClr val="31A2D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 name="任意多边形 25"/>
          <p:cNvSpPr/>
          <p:nvPr/>
        </p:nvSpPr>
        <p:spPr>
          <a:xfrm>
            <a:off x="2563813" y="2224088"/>
            <a:ext cx="2000250" cy="2409825"/>
          </a:xfrm>
          <a:custGeom>
            <a:avLst/>
            <a:gdLst>
              <a:gd name="connsiteX0" fmla="*/ 1604567 w 2666207"/>
              <a:gd name="connsiteY0" fmla="*/ 0 h 3209133"/>
              <a:gd name="connsiteX1" fmla="*/ 2666207 w 2666207"/>
              <a:gd name="connsiteY1" fmla="*/ 1061640 h 3209133"/>
              <a:gd name="connsiteX2" fmla="*/ 2123280 w 2666207"/>
              <a:gd name="connsiteY2" fmla="*/ 1604567 h 3209133"/>
              <a:gd name="connsiteX3" fmla="*/ 2666207 w 2666207"/>
              <a:gd name="connsiteY3" fmla="*/ 2147493 h 3209133"/>
              <a:gd name="connsiteX4" fmla="*/ 1604567 w 2666207"/>
              <a:gd name="connsiteY4" fmla="*/ 3209133 h 3209133"/>
              <a:gd name="connsiteX5" fmla="*/ 0 w 2666207"/>
              <a:gd name="connsiteY5" fmla="*/ 1604567 h 3209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66207" h="3209133">
                <a:moveTo>
                  <a:pt x="1604567" y="0"/>
                </a:moveTo>
                <a:lnTo>
                  <a:pt x="2666207" y="1061640"/>
                </a:lnTo>
                <a:lnTo>
                  <a:pt x="2123280" y="1604567"/>
                </a:lnTo>
                <a:lnTo>
                  <a:pt x="2666207" y="2147493"/>
                </a:lnTo>
                <a:lnTo>
                  <a:pt x="1604567" y="3209133"/>
                </a:lnTo>
                <a:lnTo>
                  <a:pt x="0" y="1604567"/>
                </a:lnTo>
                <a:close/>
              </a:path>
            </a:pathLst>
          </a:custGeom>
          <a:noFill/>
          <a:ln w="28575">
            <a:solidFill>
              <a:srgbClr val="31A2D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菱形 26"/>
          <p:cNvSpPr/>
          <p:nvPr/>
        </p:nvSpPr>
        <p:spPr>
          <a:xfrm>
            <a:off x="4421188" y="3163888"/>
            <a:ext cx="531813" cy="530225"/>
          </a:xfrm>
          <a:prstGeom prst="diamond">
            <a:avLst/>
          </a:prstGeom>
          <a:noFill/>
          <a:ln w="28575">
            <a:solidFill>
              <a:srgbClr val="31A2D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0730" name="文本框 14"/>
          <p:cNvSpPr txBox="1"/>
          <p:nvPr/>
        </p:nvSpPr>
        <p:spPr>
          <a:xfrm>
            <a:off x="1305728" y="1822887"/>
            <a:ext cx="5789285" cy="3631763"/>
          </a:xfrm>
          <a:prstGeom prst="rect">
            <a:avLst/>
          </a:prstGeom>
          <a:noFill/>
          <a:ln w="9525">
            <a:noFill/>
          </a:ln>
        </p:spPr>
        <p:txBody>
          <a:bodyPr wrap="square" anchor="t">
            <a:spAutoFit/>
          </a:bodyPr>
          <a:lstStyle/>
          <a:p>
            <a:r>
              <a:rPr lang="en-US" altLang="zh-CN" sz="11500" b="1" dirty="0">
                <a:solidFill>
                  <a:schemeClr val="bg1"/>
                </a:solidFill>
                <a:latin typeface="Microsoft YaHei" pitchFamily="34" charset="-122"/>
                <a:ea typeface="Microsoft YaHei" pitchFamily="34" charset="-122"/>
              </a:rPr>
              <a:t>Thank you </a:t>
            </a:r>
            <a:r>
              <a:rPr lang="zh-CN" altLang="en-US" sz="11500" b="1" dirty="0">
                <a:solidFill>
                  <a:schemeClr val="bg1"/>
                </a:solidFill>
                <a:latin typeface="Microsoft YaHei" pitchFamily="34" charset="-122"/>
                <a:ea typeface="Microsoft YaHei" pitchFamily="34" charset="-122"/>
              </a:rPr>
              <a:t>！</a:t>
            </a:r>
          </a:p>
        </p:txBody>
      </p:sp>
      <p:cxnSp>
        <p:nvCxnSpPr>
          <p:cNvPr id="4" name="直接连接符 3"/>
          <p:cNvCxnSpPr/>
          <p:nvPr/>
        </p:nvCxnSpPr>
        <p:spPr>
          <a:xfrm>
            <a:off x="6096000" y="6376410"/>
            <a:ext cx="4562475" cy="0"/>
          </a:xfrm>
          <a:prstGeom prst="line">
            <a:avLst/>
          </a:prstGeom>
          <a:ln>
            <a:solidFill>
              <a:srgbClr val="31A2D8"/>
            </a:solidFill>
            <a:tailEnd type="ova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4275138" y="4494213"/>
            <a:ext cx="4305300" cy="0"/>
          </a:xfrm>
          <a:prstGeom prst="line">
            <a:avLst/>
          </a:prstGeom>
          <a:ln>
            <a:solidFill>
              <a:srgbClr val="31A2D8"/>
            </a:solidFill>
            <a:headEnd type="oval"/>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solidFill>
                  <a:schemeClr val="bg1"/>
                </a:solidFill>
              </a:rPr>
              <a:t> </a:t>
            </a:r>
            <a:r>
              <a:rPr lang="en-AU" altLang="en-US" sz="6000" dirty="0">
                <a:solidFill>
                  <a:schemeClr val="bg1"/>
                </a:solidFill>
              </a:rPr>
              <a:t>S</a:t>
            </a:r>
            <a:r>
              <a:rPr lang="en-US" sz="6000" dirty="0" err="1">
                <a:solidFill>
                  <a:schemeClr val="bg1"/>
                </a:solidFill>
              </a:rPr>
              <a:t>tre</a:t>
            </a:r>
            <a:r>
              <a:rPr lang="en-AU" altLang="en-US" sz="6000" dirty="0">
                <a:solidFill>
                  <a:schemeClr val="bg1"/>
                </a:solidFill>
              </a:rPr>
              <a:t>s</a:t>
            </a:r>
            <a:r>
              <a:rPr lang="en-US" sz="6000" dirty="0">
                <a:solidFill>
                  <a:schemeClr val="bg1"/>
                </a:solidFill>
              </a:rPr>
              <a:t>s </a:t>
            </a:r>
          </a:p>
        </p:txBody>
      </p:sp>
      <p:sp>
        <p:nvSpPr>
          <p:cNvPr id="3" name="Content Placeholder 2"/>
          <p:cNvSpPr>
            <a:spLocks noGrp="1"/>
          </p:cNvSpPr>
          <p:nvPr>
            <p:ph idx="1"/>
          </p:nvPr>
        </p:nvSpPr>
        <p:spPr/>
        <p:txBody>
          <a:bodyPr/>
          <a:lstStyle/>
          <a:p>
            <a:r>
              <a:rPr lang="en-US" dirty="0">
                <a:sym typeface="+mn-ea"/>
              </a:rPr>
              <a:t>Stress is normal up to a point ,and can be optimal for certain </a:t>
            </a:r>
            <a:r>
              <a:rPr lang="en-US" dirty="0" err="1">
                <a:sym typeface="+mn-ea"/>
              </a:rPr>
              <a:t>preformance</a:t>
            </a:r>
            <a:r>
              <a:rPr lang="en-US" dirty="0">
                <a:sym typeface="+mn-ea"/>
              </a:rPr>
              <a:t> related tasks , it becomes a problem when it interferes with a person’s ability to do daily life tasks or impacts </a:t>
            </a:r>
            <a:r>
              <a:rPr lang="en-US" dirty="0" err="1">
                <a:sym typeface="+mn-ea"/>
              </a:rPr>
              <a:t>thier</a:t>
            </a:r>
            <a:r>
              <a:rPr lang="en-US" dirty="0">
                <a:sym typeface="+mn-ea"/>
              </a:rPr>
              <a:t> health. </a:t>
            </a:r>
          </a:p>
          <a:p>
            <a:r>
              <a:rPr lang="en-US" dirty="0">
                <a:sym typeface="+mn-ea"/>
              </a:rPr>
              <a:t>The perception and threshold for stress differs from one person to another where a certain amount of stressor can give us 2 completely different reaction from 2 persons due to their perception. Some are more </a:t>
            </a:r>
            <a:r>
              <a:rPr lang="en-US" dirty="0" err="1">
                <a:sym typeface="+mn-ea"/>
              </a:rPr>
              <a:t>senstive</a:t>
            </a:r>
            <a:r>
              <a:rPr lang="en-US" dirty="0">
                <a:sym typeface="+mn-ea"/>
              </a:rPr>
              <a:t> than others and these differences can be attributed to childhood </a:t>
            </a:r>
            <a:r>
              <a:rPr lang="en-US" dirty="0" err="1">
                <a:sym typeface="+mn-ea"/>
              </a:rPr>
              <a:t>experinces</a:t>
            </a:r>
            <a:r>
              <a:rPr lang="en-US" dirty="0">
                <a:sym typeface="+mn-ea"/>
              </a:rPr>
              <a:t> ,</a:t>
            </a:r>
            <a:r>
              <a:rPr lang="en-US" dirty="0" err="1">
                <a:sym typeface="+mn-ea"/>
              </a:rPr>
              <a:t>influnce</a:t>
            </a:r>
            <a:r>
              <a:rPr lang="en-US" dirty="0">
                <a:sym typeface="+mn-ea"/>
              </a:rPr>
              <a:t> of parents , teachers , religion. </a:t>
            </a:r>
          </a:p>
        </p:txBody>
      </p:sp>
    </p:spTree>
    <p:extLst>
      <p:ext uri="{BB962C8B-B14F-4D97-AF65-F5344CB8AC3E}">
        <p14:creationId xmlns:p14="http://schemas.microsoft.com/office/powerpoint/2010/main" val="372457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chemeClr val="bg1"/>
                </a:solidFill>
              </a:rPr>
              <a:t>Types of Stress </a:t>
            </a:r>
          </a:p>
        </p:txBody>
      </p:sp>
      <p:sp>
        <p:nvSpPr>
          <p:cNvPr id="3" name="Content Placeholder 2"/>
          <p:cNvSpPr>
            <a:spLocks noGrp="1"/>
          </p:cNvSpPr>
          <p:nvPr>
            <p:ph idx="1"/>
          </p:nvPr>
        </p:nvSpPr>
        <p:spPr/>
        <p:txBody>
          <a:bodyPr/>
          <a:lstStyle/>
          <a:p>
            <a:pPr marL="0" indent="0">
              <a:buNone/>
            </a:pPr>
            <a:r>
              <a:rPr lang="en-US" b="1" dirty="0"/>
              <a:t>1) Acute stress :</a:t>
            </a:r>
            <a:r>
              <a:rPr lang="en-US" b="1" dirty="0">
                <a:sym typeface="+mn-ea"/>
              </a:rPr>
              <a:t> </a:t>
            </a:r>
            <a:r>
              <a:rPr lang="en-AU" altLang="en-US" dirty="0">
                <a:sym typeface="+mn-ea"/>
              </a:rPr>
              <a:t>the most common type of stress and the one with the least damaging effect which is naturally found in all human beings. </a:t>
            </a:r>
            <a:r>
              <a:rPr lang="en-US" dirty="0">
                <a:sym typeface="+mn-ea"/>
              </a:rPr>
              <a:t>It’s the body’s immediate reaction to a new and challenging situation. The incidents of acute stress don’t normally do </a:t>
            </a:r>
            <a:r>
              <a:rPr lang="en-AU" altLang="en-US" dirty="0">
                <a:sym typeface="+mn-ea"/>
              </a:rPr>
              <a:t>an</a:t>
            </a:r>
            <a:r>
              <a:rPr lang="en-US" dirty="0">
                <a:sym typeface="+mn-ea"/>
              </a:rPr>
              <a:t>y harm. Stressful situations </a:t>
            </a:r>
            <a:r>
              <a:rPr lang="en-AU" altLang="en-US" dirty="0">
                <a:sym typeface="+mn-ea"/>
              </a:rPr>
              <a:t>associated with acute sress are considered beneficial coping mechanisms that help us human beings to adapt and change for the better.</a:t>
            </a:r>
          </a:p>
          <a:p>
            <a:pPr marL="0" indent="0">
              <a:buNone/>
            </a:pPr>
            <a:r>
              <a:rPr lang="en-US" dirty="0">
                <a:sym typeface="+mn-ea"/>
              </a:rPr>
              <a:t>Once the danger passes, your body systems should return to normal.</a:t>
            </a:r>
            <a:endParaRPr lang="en-US" dirty="0"/>
          </a:p>
          <a:p>
            <a:pPr marL="0" indent="0">
              <a:buNone/>
            </a:pPr>
            <a:endParaRPr lang="en-AU" altLang="en-US"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b="1" dirty="0">
                <a:sym typeface="+mn-ea"/>
              </a:rPr>
              <a:t>2) Episodic acute stress is when you have frequent episodes of acute stress.</a:t>
            </a:r>
            <a:endParaRPr lang="en-US" b="1" dirty="0"/>
          </a:p>
          <a:p>
            <a:r>
              <a:rPr lang="en-US" dirty="0">
                <a:sym typeface="+mn-ea"/>
              </a:rPr>
              <a:t>This might happen if you’re often anxious and worried about things you suspect may happen. You might feel that your life is chaotic and you seemingly go from one crisis to the next.</a:t>
            </a:r>
            <a:endParaRPr lang="en-US" dirty="0"/>
          </a:p>
          <a:p>
            <a:r>
              <a:rPr lang="en-US" dirty="0">
                <a:sym typeface="+mn-ea"/>
              </a:rPr>
              <a:t>Certain professions, such as law enforcement or firefighters, might also lead to frequent high-stress situations.</a:t>
            </a:r>
            <a:endParaRPr lang="en-US" dirty="0"/>
          </a:p>
          <a:p>
            <a:r>
              <a:rPr lang="en-US" dirty="0">
                <a:sym typeface="+mn-ea"/>
              </a:rPr>
              <a:t>As with severe acute stress, episodic acute stress can affect your physical health and mental well-being.</a:t>
            </a:r>
            <a:endParaRPr lang="en-US" dirty="0"/>
          </a:p>
          <a:p>
            <a:endParaRPr lang="en-US" dirty="0">
              <a:solidFill>
                <a:schemeClr val="bg1"/>
              </a:solidFill>
            </a:endParaRPr>
          </a:p>
        </p:txBody>
      </p:sp>
      <p:sp>
        <p:nvSpPr>
          <p:cNvPr id="8" name="Title 1">
            <a:extLst>
              <a:ext uri="{FF2B5EF4-FFF2-40B4-BE49-F238E27FC236}">
                <a16:creationId xmlns:a16="http://schemas.microsoft.com/office/drawing/2014/main" id="{41835328-CE86-B159-E0C5-B804203AC22B}"/>
              </a:ext>
            </a:extLst>
          </p:cNvPr>
          <p:cNvSpPr>
            <a:spLocks noGrp="1"/>
          </p:cNvSpPr>
          <p:nvPr>
            <p:ph type="title"/>
          </p:nvPr>
        </p:nvSpPr>
        <p:spPr>
          <a:xfrm>
            <a:off x="252919" y="1123837"/>
            <a:ext cx="2947482" cy="4601183"/>
          </a:xfrm>
        </p:spPr>
        <p:txBody>
          <a:bodyPr>
            <a:normAutofit/>
          </a:bodyPr>
          <a:lstStyle/>
          <a:p>
            <a:pPr algn="ctr"/>
            <a:r>
              <a:rPr lang="en-US" sz="4800" b="1" dirty="0">
                <a:solidFill>
                  <a:schemeClr val="bg1"/>
                </a:solidFill>
              </a:rPr>
              <a:t>Types of Stress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dirty="0">
                <a:sym typeface="+mn-ea"/>
              </a:rPr>
              <a:t>3) Chronic stress : </a:t>
            </a:r>
            <a:r>
              <a:rPr lang="en-US" dirty="0">
                <a:sym typeface="+mn-ea"/>
              </a:rPr>
              <a:t>When you have high-stress levels for extended period</a:t>
            </a:r>
            <a:r>
              <a:rPr lang="en-AU" altLang="en-US" dirty="0">
                <a:sym typeface="+mn-ea"/>
              </a:rPr>
              <a:t>s</a:t>
            </a:r>
            <a:r>
              <a:rPr lang="en-US" dirty="0">
                <a:sym typeface="+mn-ea"/>
              </a:rPr>
              <a:t> of time, you have chronic stress. Long-term stress like this can have a negative impact on your health. It may contribute to: anxiety , cardiovascular disease , depression ,high blood pressure,a weakened immune system</a:t>
            </a:r>
            <a:endParaRPr lang="en-US" dirty="0"/>
          </a:p>
          <a:p>
            <a:r>
              <a:rPr lang="en-US" dirty="0">
                <a:sym typeface="+mn-ea"/>
              </a:rPr>
              <a:t>Chronic stress can also lead to frequent ailments such as headaches, an upset stomach, and sleep difficulties. </a:t>
            </a:r>
            <a:endParaRPr lang="en-US" dirty="0"/>
          </a:p>
          <a:p>
            <a:endParaRPr lang="en-US" dirty="0">
              <a:solidFill>
                <a:schemeClr val="bg1"/>
              </a:solidFill>
            </a:endParaRPr>
          </a:p>
        </p:txBody>
      </p:sp>
      <p:sp>
        <p:nvSpPr>
          <p:cNvPr id="6" name="Title 1">
            <a:extLst>
              <a:ext uri="{FF2B5EF4-FFF2-40B4-BE49-F238E27FC236}">
                <a16:creationId xmlns:a16="http://schemas.microsoft.com/office/drawing/2014/main" id="{7D6D1820-C0FE-935C-986D-C1CB1B9A751E}"/>
              </a:ext>
            </a:extLst>
          </p:cNvPr>
          <p:cNvSpPr>
            <a:spLocks noGrp="1"/>
          </p:cNvSpPr>
          <p:nvPr>
            <p:ph type="title"/>
          </p:nvPr>
        </p:nvSpPr>
        <p:spPr>
          <a:xfrm>
            <a:off x="252413" y="1123950"/>
            <a:ext cx="2947987" cy="4600575"/>
          </a:xfrm>
        </p:spPr>
        <p:txBody>
          <a:bodyPr>
            <a:normAutofit/>
          </a:bodyPr>
          <a:lstStyle/>
          <a:p>
            <a:pPr algn="ctr"/>
            <a:r>
              <a:rPr lang="en-US" sz="4800" b="1" dirty="0">
                <a:solidFill>
                  <a:schemeClr val="bg1"/>
                </a:solidFill>
              </a:rPr>
              <a:t>Types of Stress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835" y="1146411"/>
            <a:ext cx="3221514" cy="4940489"/>
          </a:xfrm>
        </p:spPr>
        <p:txBody>
          <a:bodyPr>
            <a:normAutofit/>
          </a:bodyPr>
          <a:lstStyle/>
          <a:p>
            <a:pPr algn="ctr"/>
            <a:r>
              <a:rPr lang="en-US" b="1" dirty="0">
                <a:solidFill>
                  <a:schemeClr val="bg1"/>
                </a:solidFill>
              </a:rPr>
              <a:t>Physiological Body Response to Stress </a:t>
            </a:r>
          </a:p>
        </p:txBody>
      </p:sp>
      <p:sp>
        <p:nvSpPr>
          <p:cNvPr id="3" name="Content Placeholder 2"/>
          <p:cNvSpPr>
            <a:spLocks noGrp="1"/>
          </p:cNvSpPr>
          <p:nvPr>
            <p:ph idx="1"/>
          </p:nvPr>
        </p:nvSpPr>
        <p:spPr>
          <a:xfrm>
            <a:off x="3575713" y="915065"/>
            <a:ext cx="7600666" cy="5272886"/>
          </a:xfrm>
        </p:spPr>
        <p:txBody>
          <a:bodyPr>
            <a:normAutofit/>
          </a:bodyPr>
          <a:lstStyle/>
          <a:p>
            <a:r>
              <a:rPr lang="en-US" sz="2400" dirty="0"/>
              <a:t>stress response is controlled by the endocrine system , it results in hormone secretion :</a:t>
            </a:r>
          </a:p>
          <a:p>
            <a:pPr>
              <a:lnSpc>
                <a:spcPct val="115000"/>
              </a:lnSpc>
            </a:pPr>
            <a:r>
              <a:rPr lang="en-US" sz="2400" b="1" u="sng" dirty="0">
                <a:latin typeface="Calibri" pitchFamily="34" charset="0"/>
                <a:ea typeface="Calibri" pitchFamily="34" charset="0"/>
                <a:cs typeface="Arial" charset="0"/>
                <a:sym typeface="+mn-ea"/>
              </a:rPr>
              <a:t>Adrenalin</a:t>
            </a:r>
            <a:r>
              <a:rPr lang="en-AU" altLang="en-US" sz="2400" b="1" u="sng" dirty="0">
                <a:latin typeface="Calibri" pitchFamily="34" charset="0"/>
                <a:ea typeface="Calibri" pitchFamily="34" charset="0"/>
                <a:cs typeface="Arial" charset="0"/>
                <a:sym typeface="+mn-ea"/>
              </a:rPr>
              <a:t>e</a:t>
            </a:r>
            <a:r>
              <a:rPr lang="en-US" sz="2400" b="1" u="sng" dirty="0">
                <a:latin typeface="Calibri" pitchFamily="34" charset="0"/>
                <a:ea typeface="Calibri" pitchFamily="34" charset="0"/>
                <a:cs typeface="Arial" charset="0"/>
                <a:sym typeface="+mn-ea"/>
              </a:rPr>
              <a:t> and nor adrenalin</a:t>
            </a:r>
            <a:r>
              <a:rPr lang="en-AU" altLang="en-US" sz="2400" b="1" u="sng" dirty="0">
                <a:latin typeface="Calibri" pitchFamily="34" charset="0"/>
                <a:ea typeface="Calibri" pitchFamily="34" charset="0"/>
                <a:cs typeface="Arial" charset="0"/>
                <a:sym typeface="+mn-ea"/>
              </a:rPr>
              <a:t>e</a:t>
            </a:r>
            <a:r>
              <a:rPr lang="en-US" sz="2400" b="1" u="sng" dirty="0">
                <a:latin typeface="Calibri" pitchFamily="34" charset="0"/>
                <a:ea typeface="Calibri" pitchFamily="34" charset="0"/>
                <a:cs typeface="Arial" charset="0"/>
                <a:sym typeface="+mn-ea"/>
              </a:rPr>
              <a:t> </a:t>
            </a:r>
            <a:r>
              <a:rPr lang="en-US" sz="2400" dirty="0">
                <a:latin typeface="Calibri" pitchFamily="34" charset="0"/>
                <a:ea typeface="Calibri" pitchFamily="34" charset="0"/>
                <a:cs typeface="Arial" charset="0"/>
                <a:sym typeface="+mn-ea"/>
              </a:rPr>
              <a:t>:  increase HR, RR, Stroke  volume , and depth of breathing  . vasoconstriction to skin vessels and vasodilatation to muscle and main organs. Bronchioles  dilatation, pupils dilatation ,Increase brain blood flow to increase sight.</a:t>
            </a:r>
            <a:endParaRPr lang="en-US" sz="2400" dirty="0">
              <a:latin typeface="Calibri" pitchFamily="34" charset="0"/>
              <a:ea typeface="Calibri" pitchFamily="34" charset="0"/>
              <a:cs typeface="Arial" charset="0"/>
            </a:endParaRPr>
          </a:p>
          <a:p>
            <a:pPr marL="0">
              <a:lnSpc>
                <a:spcPct val="115000"/>
              </a:lnSpc>
            </a:pPr>
            <a:r>
              <a:rPr lang="en-US" sz="2400" b="1" u="sng" dirty="0">
                <a:latin typeface="Calibri" pitchFamily="34" charset="0"/>
                <a:ea typeface="Calibri" pitchFamily="34" charset="0"/>
                <a:cs typeface="Arial" charset="0"/>
                <a:sym typeface="+mn-ea"/>
              </a:rPr>
              <a:t>Cortisol</a:t>
            </a:r>
            <a:r>
              <a:rPr lang="en-US" sz="2400" dirty="0">
                <a:latin typeface="Calibri" pitchFamily="34" charset="0"/>
                <a:ea typeface="Calibri" pitchFamily="34" charset="0"/>
                <a:cs typeface="Arial" charset="0"/>
                <a:sym typeface="+mn-ea"/>
              </a:rPr>
              <a:t> : increase blood </a:t>
            </a:r>
            <a:r>
              <a:rPr lang="en-US" sz="2400" dirty="0" err="1">
                <a:latin typeface="Calibri" pitchFamily="34" charset="0"/>
                <a:ea typeface="Calibri" pitchFamily="34" charset="0"/>
                <a:cs typeface="Arial" charset="0"/>
                <a:sym typeface="+mn-ea"/>
              </a:rPr>
              <a:t>presure</a:t>
            </a:r>
            <a:r>
              <a:rPr lang="en-US" sz="2400" dirty="0">
                <a:latin typeface="Calibri" pitchFamily="34" charset="0"/>
                <a:ea typeface="Calibri" pitchFamily="34" charset="0"/>
                <a:cs typeface="Arial" charset="0"/>
                <a:sym typeface="+mn-ea"/>
              </a:rPr>
              <a:t> ,Increase lipolysis , gluconeogenesis and   </a:t>
            </a:r>
            <a:r>
              <a:rPr lang="en-US" sz="2400" dirty="0" err="1">
                <a:latin typeface="Calibri" pitchFamily="34" charset="0"/>
                <a:ea typeface="Calibri" pitchFamily="34" charset="0"/>
                <a:cs typeface="Arial" charset="0"/>
                <a:sym typeface="+mn-ea"/>
              </a:rPr>
              <a:t>glycogenolysis</a:t>
            </a:r>
            <a:endParaRPr lang="en-US" sz="2400" dirty="0">
              <a:latin typeface="Calibri" pitchFamily="34" charset="0"/>
              <a:ea typeface="Calibri" pitchFamily="34" charset="0"/>
              <a:cs typeface="Arial" charset="0"/>
            </a:endParaRPr>
          </a:p>
          <a:p>
            <a:pPr marL="0" algn="just">
              <a:lnSpc>
                <a:spcPct val="115000"/>
              </a:lnSpc>
            </a:pPr>
            <a:r>
              <a:rPr lang="en-US" sz="2400" b="1" u="sng" dirty="0" err="1">
                <a:latin typeface="Calibri" pitchFamily="34" charset="0"/>
                <a:ea typeface="Calibri" pitchFamily="34" charset="0"/>
                <a:cs typeface="Arial" charset="0"/>
                <a:sym typeface="+mn-ea"/>
              </a:rPr>
              <a:t>Aldosteron</a:t>
            </a:r>
            <a:r>
              <a:rPr lang="en-AU" altLang="en-US" sz="2400" b="1" u="sng" dirty="0" err="1">
                <a:latin typeface="Calibri" pitchFamily="34" charset="0"/>
                <a:ea typeface="Calibri" pitchFamily="34" charset="0"/>
                <a:cs typeface="Arial" charset="0"/>
                <a:sym typeface="+mn-ea"/>
              </a:rPr>
              <a:t>e</a:t>
            </a:r>
            <a:r>
              <a:rPr lang="en-US" sz="2400" dirty="0">
                <a:latin typeface="Calibri" pitchFamily="34" charset="0"/>
                <a:ea typeface="Calibri" pitchFamily="34" charset="0"/>
                <a:cs typeface="Arial" charset="0"/>
                <a:sym typeface="+mn-ea"/>
              </a:rPr>
              <a:t>  : increase plasma volume by  increasing water renal reabsorption  and decreasing </a:t>
            </a:r>
            <a:r>
              <a:rPr lang="en-AU" altLang="en-US" sz="2400" dirty="0">
                <a:latin typeface="Calibri" pitchFamily="34" charset="0"/>
                <a:ea typeface="Calibri" pitchFamily="34" charset="0"/>
                <a:cs typeface="Arial" charset="0"/>
                <a:sym typeface="+mn-ea"/>
              </a:rPr>
              <a:t>perspiration</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pic>
        <p:nvPicPr>
          <p:cNvPr id="4" name="Content Placeholder 3" descr="stress-causes-effects-and-management-by-dr-ali-garatli-5-638"/>
          <p:cNvPicPr>
            <a:picLocks noGrp="1" noChangeAspect="1"/>
          </p:cNvPicPr>
          <p:nvPr>
            <p:ph idx="1"/>
          </p:nvPr>
        </p:nvPicPr>
        <p:blipFill>
          <a:blip r:embed="rId2"/>
          <a:stretch>
            <a:fillRect/>
          </a:stretch>
        </p:blipFill>
        <p:spPr>
          <a:xfrm>
            <a:off x="0" y="-635"/>
            <a:ext cx="12071985" cy="685863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99</TotalTime>
  <Words>1596</Words>
  <Application>Microsoft Office PowerPoint</Application>
  <PresentationFormat>Widescreen</PresentationFormat>
  <Paragraphs>115</Paragraphs>
  <Slides>26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Microsoft YaHei</vt:lpstr>
      <vt:lpstr>Arial</vt:lpstr>
      <vt:lpstr>Calibri</vt:lpstr>
      <vt:lpstr>Corbel</vt:lpstr>
      <vt:lpstr>Corbel (Body)</vt:lpstr>
      <vt:lpstr>FS Albert Extra Bold</vt:lpstr>
      <vt:lpstr>Wingdings 2</vt:lpstr>
      <vt:lpstr>Frame</vt:lpstr>
      <vt:lpstr> </vt:lpstr>
      <vt:lpstr> Stress </vt:lpstr>
      <vt:lpstr> Stress </vt:lpstr>
      <vt:lpstr>PowerPoint Presentation</vt:lpstr>
      <vt:lpstr>Types of Stress </vt:lpstr>
      <vt:lpstr>Types of Stress </vt:lpstr>
      <vt:lpstr>Types of Stress </vt:lpstr>
      <vt:lpstr>Physiological Body Response to Stress </vt:lpstr>
      <vt:lpstr>PowerPoint Presentation</vt:lpstr>
      <vt:lpstr>General Adaptation Syndrome</vt:lpstr>
      <vt:lpstr>General Adaptation Syndrome</vt:lpstr>
      <vt:lpstr>Signs and Symptoms of Stress </vt:lpstr>
      <vt:lpstr>Stress Related Illness</vt:lpstr>
      <vt:lpstr>Stress Related Illness </vt:lpstr>
      <vt:lpstr>Stress Control </vt:lpstr>
      <vt:lpstr>Stress Management Techniques</vt:lpstr>
      <vt:lpstr>PTSD and Acute Stressor Disorder </vt:lpstr>
      <vt:lpstr>Symptoms of PTSD </vt:lpstr>
      <vt:lpstr>Intrusion</vt:lpstr>
      <vt:lpstr>Avoidance</vt:lpstr>
      <vt:lpstr>Negative Changes in Thoughts and Mood</vt:lpstr>
      <vt:lpstr>Changes in Arousal and Reactivity</vt:lpstr>
      <vt:lpstr>DSM-5 PTSD Diagnosis</vt:lpstr>
      <vt:lpstr>PowerPoint Presentation</vt:lpstr>
      <vt:lpstr>Treatment</vt:lpstr>
      <vt:lpstr>PowerPoint Presentation</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منذر القطاونه</cp:lastModifiedBy>
  <cp:revision>45</cp:revision>
  <dcterms:created xsi:type="dcterms:W3CDTF">1900-01-01T00:00:00Z</dcterms:created>
  <dcterms:modified xsi:type="dcterms:W3CDTF">2023-03-25T11:30:10Z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3081-11.29.5</vt:lpwstr>
  </property>
  <property fmtid="{D5CDD505-2E9C-101B-9397-08002B2CF9AE}" pid="3" name="ICV">
    <vt:lpwstr>61A80FE575627C9417F60C644970F86D</vt:lpwstr>
  </property>
</Properties>
</file>